
<file path=[Content_Types].xml><?xml version="1.0" encoding="utf-8"?>
<Types xmlns="http://schemas.openxmlformats.org/package/2006/content-types">
  <Default Extension="xml" ContentType="application/xml"/>
  <Default Extension="wmf" ContentType="image/x-wmf"/>
  <Default Extension="jpg" ContentType="image/jpeg"/>
  <Default Extension="tiff" ContentType="image/tiff"/>
  <Default Extension="emf" ContentType="image/x-emf"/>
  <Default Extension="xlsx" ContentType="application/vnd.openxmlformats-officedocument.spreadsheetml.sheet"/>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7" r:id="rId1"/>
  </p:sldMasterIdLst>
  <p:notesMasterIdLst>
    <p:notesMasterId r:id="rId76"/>
  </p:notesMasterIdLst>
  <p:handoutMasterIdLst>
    <p:handoutMasterId r:id="rId77"/>
  </p:handoutMasterIdLst>
  <p:sldIdLst>
    <p:sldId id="257" r:id="rId2"/>
    <p:sldId id="525" r:id="rId3"/>
    <p:sldId id="526" r:id="rId4"/>
    <p:sldId id="527" r:id="rId5"/>
    <p:sldId id="528" r:id="rId6"/>
    <p:sldId id="529" r:id="rId7"/>
    <p:sldId id="530" r:id="rId8"/>
    <p:sldId id="531" r:id="rId9"/>
    <p:sldId id="532" r:id="rId10"/>
    <p:sldId id="533" r:id="rId11"/>
    <p:sldId id="534" r:id="rId12"/>
    <p:sldId id="535" r:id="rId13"/>
    <p:sldId id="536" r:id="rId14"/>
    <p:sldId id="537" r:id="rId15"/>
    <p:sldId id="538" r:id="rId16"/>
    <p:sldId id="539" r:id="rId17"/>
    <p:sldId id="540" r:id="rId18"/>
    <p:sldId id="542" r:id="rId19"/>
    <p:sldId id="543" r:id="rId20"/>
    <p:sldId id="544" r:id="rId21"/>
    <p:sldId id="545" r:id="rId22"/>
    <p:sldId id="546" r:id="rId23"/>
    <p:sldId id="547" r:id="rId24"/>
    <p:sldId id="548" r:id="rId25"/>
    <p:sldId id="549" r:id="rId26"/>
    <p:sldId id="550" r:id="rId27"/>
    <p:sldId id="551" r:id="rId28"/>
    <p:sldId id="552" r:id="rId29"/>
    <p:sldId id="553" r:id="rId30"/>
    <p:sldId id="554" r:id="rId31"/>
    <p:sldId id="555" r:id="rId32"/>
    <p:sldId id="556" r:id="rId33"/>
    <p:sldId id="557" r:id="rId34"/>
    <p:sldId id="558" r:id="rId35"/>
    <p:sldId id="559" r:id="rId36"/>
    <p:sldId id="560" r:id="rId37"/>
    <p:sldId id="561" r:id="rId38"/>
    <p:sldId id="562" r:id="rId39"/>
    <p:sldId id="563" r:id="rId40"/>
    <p:sldId id="564" r:id="rId41"/>
    <p:sldId id="304" r:id="rId42"/>
    <p:sldId id="565" r:id="rId43"/>
    <p:sldId id="566" r:id="rId44"/>
    <p:sldId id="567" r:id="rId45"/>
    <p:sldId id="568" r:id="rId46"/>
    <p:sldId id="569" r:id="rId47"/>
    <p:sldId id="588" r:id="rId48"/>
    <p:sldId id="570" r:id="rId49"/>
    <p:sldId id="571" r:id="rId50"/>
    <p:sldId id="572" r:id="rId51"/>
    <p:sldId id="573" r:id="rId52"/>
    <p:sldId id="574" r:id="rId53"/>
    <p:sldId id="575" r:id="rId54"/>
    <p:sldId id="594" r:id="rId55"/>
    <p:sldId id="576" r:id="rId56"/>
    <p:sldId id="577" r:id="rId57"/>
    <p:sldId id="589" r:id="rId58"/>
    <p:sldId id="578" r:id="rId59"/>
    <p:sldId id="586" r:id="rId60"/>
    <p:sldId id="596" r:id="rId61"/>
    <p:sldId id="595" r:id="rId62"/>
    <p:sldId id="587" r:id="rId63"/>
    <p:sldId id="580" r:id="rId64"/>
    <p:sldId id="581" r:id="rId65"/>
    <p:sldId id="582" r:id="rId66"/>
    <p:sldId id="583" r:id="rId67"/>
    <p:sldId id="506" r:id="rId68"/>
    <p:sldId id="597" r:id="rId69"/>
    <p:sldId id="523" r:id="rId70"/>
    <p:sldId id="592" r:id="rId71"/>
    <p:sldId id="593" r:id="rId72"/>
    <p:sldId id="524" r:id="rId73"/>
    <p:sldId id="590" r:id="rId74"/>
    <p:sldId id="591"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9" d="100"/>
          <a:sy n="139" d="100"/>
        </p:scale>
        <p:origin x="-15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工作表1!$B$1</c:f>
              <c:strCache>
                <c:ptCount val="1"/>
                <c:pt idx="0">
                  <c:v>Ryu</c:v>
                </c:pt>
              </c:strCache>
            </c:strRef>
          </c:tx>
          <c:invertIfNegative val="0"/>
          <c:cat>
            <c:numRef>
              <c:f>工作表1!$A$2</c:f>
              <c:numCache>
                <c:formatCode>General</c:formatCode>
                <c:ptCount val="1"/>
              </c:numCache>
            </c:numRef>
          </c:cat>
          <c:val>
            <c:numRef>
              <c:f>工作表1!$B$2</c:f>
              <c:numCache>
                <c:formatCode>General</c:formatCode>
                <c:ptCount val="1"/>
                <c:pt idx="0">
                  <c:v>67580.0</c:v>
                </c:pt>
              </c:numCache>
            </c:numRef>
          </c:val>
        </c:ser>
        <c:ser>
          <c:idx val="1"/>
          <c:order val="1"/>
          <c:tx>
            <c:strRef>
              <c:f>工作表1!$C$1</c:f>
              <c:strCache>
                <c:ptCount val="1"/>
                <c:pt idx="0">
                  <c:v>Weakest</c:v>
                </c:pt>
              </c:strCache>
            </c:strRef>
          </c:tx>
          <c:spPr>
            <a:solidFill>
              <a:schemeClr val="accent5"/>
            </a:solidFill>
          </c:spPr>
          <c:invertIfNegative val="0"/>
          <c:cat>
            <c:numRef>
              <c:f>工作表1!$A$2</c:f>
              <c:numCache>
                <c:formatCode>General</c:formatCode>
                <c:ptCount val="1"/>
              </c:numCache>
            </c:numRef>
          </c:cat>
          <c:val>
            <c:numRef>
              <c:f>工作表1!$C$2</c:f>
              <c:numCache>
                <c:formatCode>General</c:formatCode>
                <c:ptCount val="1"/>
                <c:pt idx="0">
                  <c:v>61921.0</c:v>
                </c:pt>
              </c:numCache>
            </c:numRef>
          </c:val>
        </c:ser>
        <c:ser>
          <c:idx val="2"/>
          <c:order val="2"/>
          <c:tx>
            <c:strRef>
              <c:f>工作表1!$D$1</c:f>
              <c:strCache>
                <c:ptCount val="1"/>
                <c:pt idx="0">
                  <c:v>+Reliable Event</c:v>
                </c:pt>
              </c:strCache>
            </c:strRef>
          </c:tx>
          <c:invertIfNegative val="0"/>
          <c:cat>
            <c:numRef>
              <c:f>工作表1!$A$2</c:f>
              <c:numCache>
                <c:formatCode>General</c:formatCode>
                <c:ptCount val="1"/>
              </c:numCache>
            </c:numRef>
          </c:cat>
          <c:val>
            <c:numRef>
              <c:f>工作表1!$D$2</c:f>
              <c:numCache>
                <c:formatCode>General</c:formatCode>
                <c:ptCount val="1"/>
                <c:pt idx="0">
                  <c:v>56609.0</c:v>
                </c:pt>
              </c:numCache>
            </c:numRef>
          </c:val>
        </c:ser>
        <c:ser>
          <c:idx val="3"/>
          <c:order val="3"/>
          <c:tx>
            <c:strRef>
              <c:f>工作表1!$E$1</c:f>
              <c:strCache>
                <c:ptCount val="1"/>
                <c:pt idx="0">
                  <c:v>+Total Ordering</c:v>
                </c:pt>
              </c:strCache>
            </c:strRef>
          </c:tx>
          <c:invertIfNegative val="0"/>
          <c:cat>
            <c:numRef>
              <c:f>工作表1!$A$2</c:f>
              <c:numCache>
                <c:formatCode>General</c:formatCode>
                <c:ptCount val="1"/>
              </c:numCache>
            </c:numRef>
          </c:cat>
          <c:val>
            <c:numRef>
              <c:f>工作表1!$E$2</c:f>
              <c:numCache>
                <c:formatCode>General</c:formatCode>
                <c:ptCount val="1"/>
                <c:pt idx="0">
                  <c:v>53010.0</c:v>
                </c:pt>
              </c:numCache>
            </c:numRef>
          </c:val>
        </c:ser>
        <c:ser>
          <c:idx val="4"/>
          <c:order val="4"/>
          <c:tx>
            <c:strRef>
              <c:f>工作表1!$F$1</c:f>
              <c:strCache>
                <c:ptCount val="1"/>
                <c:pt idx="0">
                  <c:v>+Exactly-Once Cmd</c:v>
                </c:pt>
              </c:strCache>
            </c:strRef>
          </c:tx>
          <c:spPr>
            <a:solidFill>
              <a:schemeClr val="accent2"/>
            </a:solidFill>
          </c:spPr>
          <c:invertIfNegative val="0"/>
          <c:cat>
            <c:numRef>
              <c:f>工作表1!$A$2</c:f>
              <c:numCache>
                <c:formatCode>General</c:formatCode>
                <c:ptCount val="1"/>
              </c:numCache>
            </c:numRef>
          </c:cat>
          <c:val>
            <c:numRef>
              <c:f>工作表1!$F$2</c:f>
              <c:numCache>
                <c:formatCode>General</c:formatCode>
                <c:ptCount val="1"/>
                <c:pt idx="0">
                  <c:v>46437.0</c:v>
                </c:pt>
              </c:numCache>
            </c:numRef>
          </c:val>
        </c:ser>
        <c:dLbls>
          <c:showLegendKey val="0"/>
          <c:showVal val="0"/>
          <c:showCatName val="0"/>
          <c:showSerName val="0"/>
          <c:showPercent val="0"/>
          <c:showBubbleSize val="0"/>
        </c:dLbls>
        <c:gapWidth val="150"/>
        <c:axId val="-2067401032"/>
        <c:axId val="-2069447528"/>
      </c:barChart>
      <c:catAx>
        <c:axId val="-2067401032"/>
        <c:scaling>
          <c:orientation val="minMax"/>
        </c:scaling>
        <c:delete val="0"/>
        <c:axPos val="b"/>
        <c:numFmt formatCode="General" sourceLinked="1"/>
        <c:majorTickMark val="out"/>
        <c:minorTickMark val="none"/>
        <c:tickLblPos val="nextTo"/>
        <c:txPr>
          <a:bodyPr/>
          <a:lstStyle/>
          <a:p>
            <a:pPr>
              <a:defRPr>
                <a:latin typeface="Arial"/>
              </a:defRPr>
            </a:pPr>
            <a:endParaRPr lang="en-US"/>
          </a:p>
        </c:txPr>
        <c:crossAx val="-2069447528"/>
        <c:crosses val="autoZero"/>
        <c:auto val="1"/>
        <c:lblAlgn val="ctr"/>
        <c:lblOffset val="100"/>
        <c:noMultiLvlLbl val="0"/>
      </c:catAx>
      <c:valAx>
        <c:axId val="-2069447528"/>
        <c:scaling>
          <c:orientation val="minMax"/>
        </c:scaling>
        <c:delete val="0"/>
        <c:axPos val="l"/>
        <c:majorGridlines/>
        <c:numFmt formatCode="General" sourceLinked="1"/>
        <c:majorTickMark val="out"/>
        <c:minorTickMark val="none"/>
        <c:tickLblPos val="nextTo"/>
        <c:txPr>
          <a:bodyPr/>
          <a:lstStyle/>
          <a:p>
            <a:pPr>
              <a:defRPr>
                <a:latin typeface="Arial"/>
              </a:defRPr>
            </a:pPr>
            <a:endParaRPr lang="en-US"/>
          </a:p>
        </c:txPr>
        <c:crossAx val="-2067401032"/>
        <c:crosses val="autoZero"/>
        <c:crossBetween val="between"/>
        <c:dispUnits>
          <c:builtInUnit val="thousands"/>
          <c:dispUnitsLbl>
            <c:layout/>
            <c:tx>
              <c:rich>
                <a:bodyPr/>
                <a:lstStyle/>
                <a:p>
                  <a:pPr>
                    <a:defRPr/>
                  </a:pPr>
                  <a:r>
                    <a:rPr lang="en-US" altLang="zh-CN" dirty="0" smtClean="0">
                      <a:latin typeface="Arial"/>
                      <a:cs typeface="Arial"/>
                    </a:rPr>
                    <a:t>Throughput (K responses / sec)</a:t>
                  </a:r>
                  <a:endParaRPr lang="zh-CN" altLang="en-US" dirty="0">
                    <a:latin typeface="Arial"/>
                    <a:cs typeface="Arial"/>
                  </a:endParaRPr>
                </a:p>
              </c:rich>
            </c:tx>
          </c:dispUnitsLbl>
        </c:dispUnits>
      </c:valAx>
    </c:plotArea>
    <c:legend>
      <c:legendPos val="r"/>
      <c:layout/>
      <c:overlay val="0"/>
      <c:txPr>
        <a:bodyPr/>
        <a:lstStyle/>
        <a:p>
          <a:pPr>
            <a:defRPr>
              <a:latin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CC2C6E-B7CB-FC4C-8944-4F6C9F65C4F1}" type="datetime1">
              <a:rPr lang="en-US" smtClean="0"/>
              <a:t>10/13/16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0E1CA-D5DC-6C4F-84D2-C312CF8A17F6}" type="slidenum">
              <a:rPr lang="en-US" smtClean="0"/>
              <a:t>‹#›</a:t>
            </a:fld>
            <a:endParaRPr lang="en-US"/>
          </a:p>
        </p:txBody>
      </p:sp>
    </p:spTree>
    <p:extLst>
      <p:ext uri="{BB962C8B-B14F-4D97-AF65-F5344CB8AC3E}">
        <p14:creationId xmlns:p14="http://schemas.microsoft.com/office/powerpoint/2010/main" val="1835161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A3AAC-7733-A54C-993E-CF873FBCC3D3}" type="datetime1">
              <a:rPr lang="en-US" smtClean="0"/>
              <a:t>10/13/16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F8DAB-0530-694F-B362-63416517EA42}" type="slidenum">
              <a:rPr lang="en-US" smtClean="0"/>
              <a:t>‹#›</a:t>
            </a:fld>
            <a:endParaRPr lang="en-US"/>
          </a:p>
        </p:txBody>
      </p:sp>
    </p:spTree>
    <p:extLst>
      <p:ext uri="{BB962C8B-B14F-4D97-AF65-F5344CB8AC3E}">
        <p14:creationId xmlns:p14="http://schemas.microsoft.com/office/powerpoint/2010/main" val="11120304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DFEEC-5320-9B46-A65D-CC324D66C495}" type="slidenum">
              <a:rPr lang="en-US" smtClean="0"/>
              <a:t>1</a:t>
            </a:fld>
            <a:endParaRPr lang="en-US"/>
          </a:p>
        </p:txBody>
      </p:sp>
    </p:spTree>
    <p:extLst>
      <p:ext uri="{BB962C8B-B14F-4D97-AF65-F5344CB8AC3E}">
        <p14:creationId xmlns:p14="http://schemas.microsoft.com/office/powerpoint/2010/main" val="2776842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switches then route data packets</a:t>
            </a:r>
            <a:r>
              <a:rPr lang="en-US" baseline="0" dirty="0" smtClean="0"/>
              <a:t> in the opposite direction by spitting flows into smaller groups of packets called </a:t>
            </a:r>
            <a:r>
              <a:rPr lang="en-US" baseline="0" dirty="0" err="1" smtClean="0"/>
              <a:t>flowlets</a:t>
            </a:r>
            <a:r>
              <a:rPr lang="en-US" baseline="0" dirty="0" smtClean="0"/>
              <a:t>. </a:t>
            </a:r>
            <a:r>
              <a:rPr lang="en-US" baseline="0" dirty="0" err="1" smtClean="0"/>
              <a:t>Flowlets</a:t>
            </a:r>
            <a:r>
              <a:rPr lang="en-US" baseline="0" dirty="0" smtClean="0"/>
              <a:t> basically are subsequences of packets in a flow separated by a large enough inter-packet gap so that when different </a:t>
            </a:r>
            <a:r>
              <a:rPr lang="en-US" baseline="0" dirty="0" err="1" smtClean="0"/>
              <a:t>flowlets</a:t>
            </a:r>
            <a:r>
              <a:rPr lang="en-US" baseline="0" dirty="0" smtClean="0"/>
              <a:t> are sent on different paths, the destination does not see packet reordering with high probability. </a:t>
            </a:r>
            <a:endParaRPr lang="en-US" dirty="0"/>
          </a:p>
        </p:txBody>
      </p:sp>
      <p:sp>
        <p:nvSpPr>
          <p:cNvPr id="4" name="Slide Number Placeholder 3"/>
          <p:cNvSpPr>
            <a:spLocks noGrp="1"/>
          </p:cNvSpPr>
          <p:nvPr>
            <p:ph type="sldNum" sz="quarter" idx="10"/>
          </p:nvPr>
        </p:nvSpPr>
        <p:spPr/>
        <p:txBody>
          <a:bodyPr/>
          <a:lstStyle/>
          <a:p>
            <a:fld id="{ED749CBC-2C0F-5B4F-A19C-3AA610E601F1}" type="slidenum">
              <a:rPr lang="en-US" smtClean="0"/>
              <a:t>32</a:t>
            </a:fld>
            <a:endParaRPr lang="en-US"/>
          </a:p>
        </p:txBody>
      </p:sp>
    </p:spTree>
    <p:extLst>
      <p:ext uri="{BB962C8B-B14F-4D97-AF65-F5344CB8AC3E}">
        <p14:creationId xmlns:p14="http://schemas.microsoft.com/office/powerpoint/2010/main" val="1296132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leads to a design that is topology oblivious (it makes no assumptions about symmetry or number of hops in the network)</a:t>
            </a:r>
          </a:p>
          <a:p>
            <a:r>
              <a:rPr lang="en-US" baseline="0" dirty="0" smtClean="0"/>
              <a:t>The distribution of only the relevant  utilization state to network switches mitigates concentration of a huge amount of state at the sender. </a:t>
            </a:r>
          </a:p>
          <a:p>
            <a:r>
              <a:rPr lang="en-US" baseline="0" dirty="0" smtClean="0"/>
              <a:t>Since each switch makes the routing decision based on the INT info, there is no separate source routing mechanism necessary.</a:t>
            </a:r>
          </a:p>
          <a:p>
            <a:r>
              <a:rPr lang="en-US" baseline="0" dirty="0" smtClean="0"/>
              <a:t>And most interesting thing is that all this logic is programmable in P4. I can discuss the details offline if you are interested. </a:t>
            </a:r>
            <a:endParaRPr lang="en-US" dirty="0"/>
          </a:p>
        </p:txBody>
      </p:sp>
      <p:sp>
        <p:nvSpPr>
          <p:cNvPr id="4" name="Slide Number Placeholder 3"/>
          <p:cNvSpPr>
            <a:spLocks noGrp="1"/>
          </p:cNvSpPr>
          <p:nvPr>
            <p:ph type="sldNum" sz="quarter" idx="10"/>
          </p:nvPr>
        </p:nvSpPr>
        <p:spPr/>
        <p:txBody>
          <a:bodyPr/>
          <a:lstStyle/>
          <a:p>
            <a:fld id="{ED749CBC-2C0F-5B4F-A19C-3AA610E601F1}" type="slidenum">
              <a:rPr lang="en-US" smtClean="0"/>
              <a:t>39</a:t>
            </a:fld>
            <a:endParaRPr lang="en-US"/>
          </a:p>
        </p:txBody>
      </p:sp>
    </p:spTree>
    <p:extLst>
      <p:ext uri="{BB962C8B-B14F-4D97-AF65-F5344CB8AC3E}">
        <p14:creationId xmlns:p14="http://schemas.microsoft.com/office/powerpoint/2010/main" val="2177554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41</a:t>
            </a:fld>
            <a:endParaRPr lang="en-US"/>
          </a:p>
        </p:txBody>
      </p:sp>
    </p:spTree>
    <p:extLst>
      <p:ext uri="{BB962C8B-B14F-4D97-AF65-F5344CB8AC3E}">
        <p14:creationId xmlns:p14="http://schemas.microsoft.com/office/powerpoint/2010/main" val="865891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42</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43</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can categorize</a:t>
            </a:r>
            <a:r>
              <a:rPr lang="en-US" baseline="0" dirty="0" smtClean="0"/>
              <a:t> switches available today into two broad categories – hardware switches that have TCAM based ASIC and software switches that run on generic x86 architectures. While hardware switches have high throughput and high port density, software switches have practically infinite rule space and are relatively cheaper.</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44</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45</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46</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9BABB-D4D8-1445-AAD7-7EE53A3E1494}" type="slidenum">
              <a:rPr lang="en-US" smtClean="0"/>
              <a:t>47</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general, a</a:t>
            </a:r>
            <a:r>
              <a:rPr lang="en-US" baseline="0" dirty="0" smtClean="0"/>
              <a:t> cover-set is formed by the immediate dependents of a heavy-hitter rule while the dependent set is formed by all the dependent rules. This is why the cover-set algorithm which splices </a:t>
            </a:r>
            <a:r>
              <a:rPr lang="en-US" baseline="0" smtClean="0"/>
              <a:t>long dependency </a:t>
            </a:r>
            <a:r>
              <a:rPr lang="en-US" baseline="0" dirty="0" smtClean="0"/>
              <a:t>chains utilizes the TCAM space more efficiently compared to the dependent set.</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48</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DFEEC-5320-9B46-A65D-CC324D66C495}" type="slidenum">
              <a:rPr lang="en-US" smtClean="0"/>
              <a:t>15</a:t>
            </a:fld>
            <a:endParaRPr lang="en-US"/>
          </a:p>
        </p:txBody>
      </p:sp>
    </p:spTree>
    <p:extLst>
      <p:ext uri="{BB962C8B-B14F-4D97-AF65-F5344CB8AC3E}">
        <p14:creationId xmlns:p14="http://schemas.microsoft.com/office/powerpoint/2010/main" val="2776842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a:t>
            </a:r>
            <a:r>
              <a:rPr lang="en-US" baseline="0" dirty="0" smtClean="0"/>
              <a:t> we describe a rule-caching solution for Software-Defined Networking that implements large rule tables correctly and efficiently. Our system also preserves the semantics of </a:t>
            </a:r>
            <a:r>
              <a:rPr lang="en-US" baseline="0" dirty="0" err="1" smtClean="0"/>
              <a:t>Openflow</a:t>
            </a:r>
            <a:r>
              <a:rPr lang="en-US" baseline="0" dirty="0" smtClean="0"/>
              <a:t> so that it can work with unmodified control applications.</a:t>
            </a:r>
            <a:endParaRPr lang="en-US" dirty="0"/>
          </a:p>
        </p:txBody>
      </p:sp>
      <p:sp>
        <p:nvSpPr>
          <p:cNvPr id="4" name="Slide Number Placeholder 3"/>
          <p:cNvSpPr>
            <a:spLocks noGrp="1"/>
          </p:cNvSpPr>
          <p:nvPr>
            <p:ph type="sldNum" sz="quarter" idx="10"/>
          </p:nvPr>
        </p:nvSpPr>
        <p:spPr/>
        <p:txBody>
          <a:bodyPr/>
          <a:lstStyle/>
          <a:p>
            <a:fld id="{66E9BABB-D4D8-1445-AAD7-7EE53A3E1494}" type="slidenum">
              <a:rPr lang="en-US" smtClean="0"/>
              <a:t>49</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 am going to talk about how to design a logically centralized fault-tolerant controller. </a:t>
            </a:r>
            <a:endParaRPr lang="en-US" dirty="0"/>
          </a:p>
        </p:txBody>
      </p:sp>
      <p:sp>
        <p:nvSpPr>
          <p:cNvPr id="4" name="Slide Number Placeholder 3"/>
          <p:cNvSpPr>
            <a:spLocks noGrp="1"/>
          </p:cNvSpPr>
          <p:nvPr>
            <p:ph type="sldNum" sz="quarter" idx="10"/>
          </p:nvPr>
        </p:nvSpPr>
        <p:spPr/>
        <p:txBody>
          <a:bodyPr/>
          <a:lstStyle/>
          <a:p>
            <a:fld id="{16ADFEEC-5320-9B46-A65D-CC324D66C495}" type="slidenum">
              <a:rPr lang="en-US" smtClean="0"/>
              <a:t>51</a:t>
            </a:fld>
            <a:endParaRPr lang="en-US"/>
          </a:p>
        </p:txBody>
      </p:sp>
    </p:spTree>
    <p:extLst>
      <p:ext uri="{BB962C8B-B14F-4D97-AF65-F5344CB8AC3E}">
        <p14:creationId xmlns:p14="http://schemas.microsoft.com/office/powerpoint/2010/main" val="2776842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SDN,</a:t>
            </a:r>
            <a:r>
              <a:rPr lang="en-US" baseline="0" dirty="0" smtClean="0"/>
              <a:t> the controller reacts to various events in the network by orchestrating the switches through various commands. However, the controller can be a single point of failure and that is scary – It can make the network unresponsive to network failures, it may not implement the security policy correctly and in the worst case, can lead to a complete breakdown of connectivity. So how do we make the SDN fault-tolerant to controller failure?</a:t>
            </a:r>
            <a:endParaRPr lang="en-US" dirty="0"/>
          </a:p>
        </p:txBody>
      </p:sp>
      <p:sp>
        <p:nvSpPr>
          <p:cNvPr id="4" name="Slide Number Placeholder 3"/>
          <p:cNvSpPr>
            <a:spLocks noGrp="1"/>
          </p:cNvSpPr>
          <p:nvPr>
            <p:ph type="sldNum" sz="quarter" idx="10"/>
          </p:nvPr>
        </p:nvSpPr>
        <p:spPr/>
        <p:txBody>
          <a:bodyPr/>
          <a:lstStyle/>
          <a:p>
            <a:fld id="{16ADFEEC-5320-9B46-A65D-CC324D66C495}" type="slidenum">
              <a:rPr lang="en-US" smtClean="0"/>
              <a:t>52</a:t>
            </a:fld>
            <a:endParaRPr lang="en-US"/>
          </a:p>
        </p:txBody>
      </p:sp>
    </p:spTree>
    <p:extLst>
      <p:ext uri="{BB962C8B-B14F-4D97-AF65-F5344CB8AC3E}">
        <p14:creationId xmlns:p14="http://schemas.microsoft.com/office/powerpoint/2010/main" val="2804638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problem: Supposing the controller fails. And while the failover is taking place, a network failure happens and the switches send that event to the controller. Then who is going to take care of this event? It’s not just that, supposing the master received it and is trying to replicate it and process it, but while doing that, it fails. Then that event is pretty much lost. </a:t>
            </a:r>
            <a:endParaRPr lang="en-US" dirty="0"/>
          </a:p>
        </p:txBody>
      </p:sp>
      <p:sp>
        <p:nvSpPr>
          <p:cNvPr id="4" name="Slide Number Placeholder 3"/>
          <p:cNvSpPr>
            <a:spLocks noGrp="1"/>
          </p:cNvSpPr>
          <p:nvPr>
            <p:ph type="sldNum" sz="quarter" idx="10"/>
          </p:nvPr>
        </p:nvSpPr>
        <p:spPr/>
        <p:txBody>
          <a:bodyPr/>
          <a:lstStyle/>
          <a:p>
            <a:fld id="{16ADFEEC-5320-9B46-A65D-CC324D66C495}" type="slidenum">
              <a:rPr lang="en-US" smtClean="0"/>
              <a:t>53</a:t>
            </a:fld>
            <a:endParaRPr lang="en-US"/>
          </a:p>
        </p:txBody>
      </p:sp>
    </p:spTree>
    <p:extLst>
      <p:ext uri="{BB962C8B-B14F-4D97-AF65-F5344CB8AC3E}">
        <p14:creationId xmlns:p14="http://schemas.microsoft.com/office/powerpoint/2010/main" val="736442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problem: Supposing the controller fails. And while the failover is taking place, a network failure happens and the switches send that event to the controller. Then who is going to take care of this event? It’s not just that, supposing the master received it and is trying to replicate it and process it, but while doing that, it fails. Then that event is pretty much lost. </a:t>
            </a:r>
            <a:endParaRPr lang="en-US" dirty="0"/>
          </a:p>
        </p:txBody>
      </p:sp>
      <p:sp>
        <p:nvSpPr>
          <p:cNvPr id="4" name="Slide Number Placeholder 3"/>
          <p:cNvSpPr>
            <a:spLocks noGrp="1"/>
          </p:cNvSpPr>
          <p:nvPr>
            <p:ph type="sldNum" sz="quarter" idx="10"/>
          </p:nvPr>
        </p:nvSpPr>
        <p:spPr/>
        <p:txBody>
          <a:bodyPr/>
          <a:lstStyle/>
          <a:p>
            <a:fld id="{16ADFEEC-5320-9B46-A65D-CC324D66C495}" type="slidenum">
              <a:rPr lang="en-US" smtClean="0"/>
              <a:t>54</a:t>
            </a:fld>
            <a:endParaRPr lang="en-US"/>
          </a:p>
        </p:txBody>
      </p:sp>
    </p:spTree>
    <p:extLst>
      <p:ext uri="{BB962C8B-B14F-4D97-AF65-F5344CB8AC3E}">
        <p14:creationId xmlns:p14="http://schemas.microsoft.com/office/powerpoint/2010/main" val="736442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 issue</a:t>
            </a:r>
            <a:r>
              <a:rPr lang="en-US" baseline="0" dirty="0" smtClean="0"/>
              <a:t>: If the master crashes while sending some commands, then the new master either “</a:t>
            </a:r>
            <a:r>
              <a:rPr lang="en-US" baseline="0" dirty="0" err="1" smtClean="0"/>
              <a:t>undo”s</a:t>
            </a:r>
            <a:r>
              <a:rPr lang="en-US" baseline="0" dirty="0" smtClean="0"/>
              <a:t> the commands (which is not possible in the case of switch state) or it simply </a:t>
            </a:r>
            <a:r>
              <a:rPr lang="en-US" baseline="0" dirty="0" err="1" smtClean="0"/>
              <a:t>reexecutes</a:t>
            </a:r>
            <a:r>
              <a:rPr lang="en-US" baseline="0" dirty="0" smtClean="0"/>
              <a:t> the commands from the beginning because it is not sure which ones were sent by the old master and which were not. And repeated commands also cause an issue. In the paper we discuss a concrete example with a set of </a:t>
            </a:r>
            <a:r>
              <a:rPr lang="en-US" baseline="0" dirty="0" err="1" smtClean="0"/>
              <a:t>flowmods</a:t>
            </a:r>
            <a:r>
              <a:rPr lang="en-US" baseline="0" dirty="0" smtClean="0"/>
              <a:t> that actually violate the security policy during </a:t>
            </a:r>
            <a:r>
              <a:rPr lang="en-US" baseline="0" dirty="0" err="1" smtClean="0"/>
              <a:t>failues</a:t>
            </a:r>
            <a:r>
              <a:rPr lang="en-US" baseline="0" dirty="0" smtClean="0"/>
              <a:t> because the </a:t>
            </a:r>
            <a:r>
              <a:rPr lang="en-US" baseline="0" dirty="0" err="1" smtClean="0"/>
              <a:t>flowmods</a:t>
            </a:r>
            <a:r>
              <a:rPr lang="en-US" baseline="0" dirty="0" smtClean="0"/>
              <a:t> were repeated during a controller failure. The intuition here is that the effect of </a:t>
            </a:r>
            <a:r>
              <a:rPr lang="en-US" baseline="0" dirty="0" err="1" smtClean="0"/>
              <a:t>flowmods</a:t>
            </a:r>
            <a:r>
              <a:rPr lang="en-US" baseline="0" dirty="0" smtClean="0"/>
              <a:t> on a prioritized rule table depends on the initial state of the table. If you send some commands, the state of the table has changed and repeating the commands can drive the switch state through undesirable transition states. So no repeated commands.</a:t>
            </a:r>
            <a:endParaRPr lang="en-US" dirty="0"/>
          </a:p>
        </p:txBody>
      </p:sp>
      <p:sp>
        <p:nvSpPr>
          <p:cNvPr id="4" name="Slide Number Placeholder 3"/>
          <p:cNvSpPr>
            <a:spLocks noGrp="1"/>
          </p:cNvSpPr>
          <p:nvPr>
            <p:ph type="sldNum" sz="quarter" idx="10"/>
          </p:nvPr>
        </p:nvSpPr>
        <p:spPr/>
        <p:txBody>
          <a:bodyPr/>
          <a:lstStyle/>
          <a:p>
            <a:fld id="{16ADFEEC-5320-9B46-A65D-CC324D66C495}" type="slidenum">
              <a:rPr lang="en-US" smtClean="0"/>
              <a:t>55</a:t>
            </a:fld>
            <a:endParaRPr lang="en-US"/>
          </a:p>
        </p:txBody>
      </p:sp>
    </p:spTree>
    <p:extLst>
      <p:ext uri="{BB962C8B-B14F-4D97-AF65-F5344CB8AC3E}">
        <p14:creationId xmlns:p14="http://schemas.microsoft.com/office/powerpoint/2010/main" val="968680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should aim for is that the entire</a:t>
            </a:r>
            <a:r>
              <a:rPr lang="en-US" baseline="0" dirty="0" smtClean="0"/>
              <a:t> control loop for processing events should be executed exactly once. Because this is what an ideal fault-free centralized controller would do. This would mean we need to do three things: We need to make sure that all events (which are the inputs in this case) are reliably replicated to all controllers. Then we need to make sure that all the replicas process the input in the same order – that means we need an ordering on events. Then we need to make sure that the commands output from the processing of events are executed exactly once. Our solution is the </a:t>
            </a:r>
            <a:r>
              <a:rPr lang="en-US" baseline="0" dirty="0" err="1" smtClean="0"/>
              <a:t>Ravana</a:t>
            </a:r>
            <a:r>
              <a:rPr lang="en-US" baseline="0" dirty="0" smtClean="0"/>
              <a:t> protocol that aims to achieve these goals in two stages. We basically enhance the replicated state machine approach with well known mechanisms to ensure events and commands are not lost or repeated. The challenge lies in making sure all the mechanisms work together to ensure correctness with minimal overhead.</a:t>
            </a:r>
            <a:endParaRPr lang="en-US" dirty="0"/>
          </a:p>
        </p:txBody>
      </p:sp>
      <p:sp>
        <p:nvSpPr>
          <p:cNvPr id="4" name="Slide Number Placeholder 3"/>
          <p:cNvSpPr>
            <a:spLocks noGrp="1"/>
          </p:cNvSpPr>
          <p:nvPr>
            <p:ph type="sldNum" sz="quarter" idx="10"/>
          </p:nvPr>
        </p:nvSpPr>
        <p:spPr/>
        <p:txBody>
          <a:bodyPr/>
          <a:lstStyle/>
          <a:p>
            <a:fld id="{16ADFEEC-5320-9B46-A65D-CC324D66C495}" type="slidenum">
              <a:rPr lang="en-US" smtClean="0"/>
              <a:t>56</a:t>
            </a:fld>
            <a:endParaRPr lang="en-US"/>
          </a:p>
        </p:txBody>
      </p:sp>
    </p:spTree>
    <p:extLst>
      <p:ext uri="{BB962C8B-B14F-4D97-AF65-F5344CB8AC3E}">
        <p14:creationId xmlns:p14="http://schemas.microsoft.com/office/powerpoint/2010/main" val="3079478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second stage,</a:t>
            </a:r>
            <a:r>
              <a:rPr lang="en-US" baseline="0" dirty="0" smtClean="0"/>
              <a:t> the received events are processed in the log order by the replicas. For example, the master runtime sends the logged event e1 to the application and sends the resulting commands to the switches. The switch runtime then acknowledges that the commands were indeed received by them – this is to make sure that the master does not tell the replicas that the commands were sent while they are still stuck in the controller network stack. Once all the acknowledgements are received, the master puts an event processed message “e1p” in the log so that the replicas know of the event process pointer in the shared log. This way, on a failure, the newly elected master knows exactly where to start processing the events from.</a:t>
            </a:r>
            <a:endParaRPr lang="en-US" dirty="0"/>
          </a:p>
        </p:txBody>
      </p:sp>
      <p:sp>
        <p:nvSpPr>
          <p:cNvPr id="4" name="Slide Number Placeholder 3"/>
          <p:cNvSpPr>
            <a:spLocks noGrp="1"/>
          </p:cNvSpPr>
          <p:nvPr>
            <p:ph type="sldNum" sz="quarter" idx="10"/>
          </p:nvPr>
        </p:nvSpPr>
        <p:spPr/>
        <p:txBody>
          <a:bodyPr/>
          <a:lstStyle/>
          <a:p>
            <a:fld id="{16ADFEEC-5320-9B46-A65D-CC324D66C495}" type="slidenum">
              <a:rPr lang="en-US" smtClean="0"/>
              <a:t>57</a:t>
            </a:fld>
            <a:endParaRPr lang="en-US"/>
          </a:p>
        </p:txBody>
      </p:sp>
    </p:spTree>
    <p:extLst>
      <p:ext uri="{BB962C8B-B14F-4D97-AF65-F5344CB8AC3E}">
        <p14:creationId xmlns:p14="http://schemas.microsoft.com/office/powerpoint/2010/main" val="627726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 we present a two-stage replication protocol that aims</a:t>
            </a:r>
            <a:r>
              <a:rPr lang="en-US" baseline="0" dirty="0" smtClean="0"/>
              <a:t> to achieve a logically centralized controller. It does this by ensuring that the entire event control loop is processed exactly once and in order in the network even during failures. Our runtime is designed in such a way that it works transparently with programs written for a single controller and has reasonable performance overhead. Thank you.</a:t>
            </a:r>
            <a:endParaRPr lang="en-US" dirty="0"/>
          </a:p>
        </p:txBody>
      </p:sp>
      <p:sp>
        <p:nvSpPr>
          <p:cNvPr id="4" name="Slide Number Placeholder 3"/>
          <p:cNvSpPr>
            <a:spLocks noGrp="1"/>
          </p:cNvSpPr>
          <p:nvPr>
            <p:ph type="sldNum" sz="quarter" idx="10"/>
          </p:nvPr>
        </p:nvSpPr>
        <p:spPr/>
        <p:txBody>
          <a:bodyPr/>
          <a:lstStyle/>
          <a:p>
            <a:fld id="{16ADFEEC-5320-9B46-A65D-CC324D66C495}" type="slidenum">
              <a:rPr lang="en-US" smtClean="0"/>
              <a:t>58</a:t>
            </a:fld>
            <a:endParaRPr lang="en-US"/>
          </a:p>
        </p:txBody>
      </p:sp>
    </p:spTree>
    <p:extLst>
      <p:ext uri="{BB962C8B-B14F-4D97-AF65-F5344CB8AC3E}">
        <p14:creationId xmlns:p14="http://schemas.microsoft.com/office/powerpoint/2010/main" val="3879193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challenge was to implement these abstractions efficiently and at the appropriate timescales</a:t>
            </a:r>
            <a:r>
              <a:rPr lang="en-US" baseline="0" dirty="0" smtClean="0"/>
              <a:t> without compromising the simplicity of the abstractions from the programmer’s perspective. </a:t>
            </a:r>
            <a:endParaRPr lang="en-US" dirty="0"/>
          </a:p>
        </p:txBody>
      </p:sp>
      <p:sp>
        <p:nvSpPr>
          <p:cNvPr id="4" name="Slide Number Placeholder 3"/>
          <p:cNvSpPr>
            <a:spLocks noGrp="1"/>
          </p:cNvSpPr>
          <p:nvPr>
            <p:ph type="sldNum" sz="quarter" idx="10"/>
          </p:nvPr>
        </p:nvSpPr>
        <p:spPr/>
        <p:txBody>
          <a:bodyPr/>
          <a:lstStyle/>
          <a:p>
            <a:fld id="{5E6F8DAB-0530-694F-B362-63416517EA42}" type="slidenum">
              <a:rPr lang="en-US" smtClean="0"/>
              <a:t>65</a:t>
            </a:fld>
            <a:endParaRPr lang="en-US"/>
          </a:p>
        </p:txBody>
      </p:sp>
    </p:spTree>
    <p:extLst>
      <p:ext uri="{BB962C8B-B14F-4D97-AF65-F5344CB8AC3E}">
        <p14:creationId xmlns:p14="http://schemas.microsoft.com/office/powerpoint/2010/main" val="180751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dig a little deeper.</a:t>
            </a:r>
            <a:r>
              <a:rPr lang="en-US" baseline="0" dirty="0" smtClean="0"/>
              <a:t> In HULA, the probes originate at the </a:t>
            </a:r>
            <a:r>
              <a:rPr lang="en-US" baseline="0" dirty="0" err="1" smtClean="0"/>
              <a:t>ToRs</a:t>
            </a:r>
            <a:r>
              <a:rPr lang="en-US" baseline="0" dirty="0" smtClean="0"/>
              <a:t> (through the servers or the </a:t>
            </a:r>
            <a:r>
              <a:rPr lang="en-US" baseline="0" dirty="0" err="1" smtClean="0"/>
              <a:t>ToRs</a:t>
            </a:r>
            <a:r>
              <a:rPr lang="en-US" baseline="0" dirty="0" smtClean="0"/>
              <a:t> themselves) and then are replicated on multiple paths as they travel the network. We make sure that each switch replicates only the necessary set of probes to the others so that the probe overhead is minimal. </a:t>
            </a:r>
            <a:endParaRPr lang="en-US" dirty="0"/>
          </a:p>
        </p:txBody>
      </p:sp>
      <p:sp>
        <p:nvSpPr>
          <p:cNvPr id="4" name="Slide Number Placeholder 3"/>
          <p:cNvSpPr>
            <a:spLocks noGrp="1"/>
          </p:cNvSpPr>
          <p:nvPr>
            <p:ph type="sldNum" sz="quarter" idx="10"/>
          </p:nvPr>
        </p:nvSpPr>
        <p:spPr/>
        <p:txBody>
          <a:bodyPr/>
          <a:lstStyle/>
          <a:p>
            <a:fld id="{ED749CBC-2C0F-5B4F-A19C-3AA610E601F1}" type="slidenum">
              <a:rPr lang="en-US" smtClean="0"/>
              <a:t>25</a:t>
            </a:fld>
            <a:endParaRPr lang="en-US"/>
          </a:p>
        </p:txBody>
      </p:sp>
    </p:spTree>
    <p:extLst>
      <p:ext uri="{BB962C8B-B14F-4D97-AF65-F5344CB8AC3E}">
        <p14:creationId xmlns:p14="http://schemas.microsoft.com/office/powerpoint/2010/main" val="4223689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66</a:t>
            </a:fld>
            <a:endParaRPr lang="en-US"/>
          </a:p>
        </p:txBody>
      </p:sp>
    </p:spTree>
    <p:extLst>
      <p:ext uri="{BB962C8B-B14F-4D97-AF65-F5344CB8AC3E}">
        <p14:creationId xmlns:p14="http://schemas.microsoft.com/office/powerpoint/2010/main" val="865891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67</a:t>
            </a:fld>
            <a:endParaRPr lang="en-US"/>
          </a:p>
        </p:txBody>
      </p:sp>
    </p:spTree>
    <p:extLst>
      <p:ext uri="{BB962C8B-B14F-4D97-AF65-F5344CB8AC3E}">
        <p14:creationId xmlns:p14="http://schemas.microsoft.com/office/powerpoint/2010/main" val="865891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 demonstrate the effectiveness of our caching algorithms, we ran our prototype on a CAIDA packet trace taken from the equinox datacenter in Chicago. The packet trace had a total of 610 million packets sent over 30 minutes. Since CAIDA does not publish the corresponding policy, we created a routing policy that matches this traffic and then composed it with a small ACL policy of depth 5. This resulted in 70K OF rules. The mixed-set and cover-set algorithms have </a:t>
            </a:r>
            <a:r>
              <a:rPr lang="en-US" sz="1200" kern="1200" dirty="0" err="1" smtClean="0">
                <a:solidFill>
                  <a:schemeClr val="tx1"/>
                </a:solidFill>
                <a:latin typeface="+mn-lt"/>
                <a:ea typeface="+mn-ea"/>
                <a:cs typeface="+mn-cs"/>
              </a:rPr>
              <a:t>sim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ilar</a:t>
            </a:r>
            <a:r>
              <a:rPr lang="en-US" sz="1200" kern="1200" dirty="0" smtClean="0">
                <a:solidFill>
                  <a:schemeClr val="tx1"/>
                </a:solidFill>
                <a:latin typeface="+mn-lt"/>
                <a:ea typeface="+mn-ea"/>
                <a:cs typeface="+mn-cs"/>
              </a:rPr>
              <a:t> cache-hit rates and do much better than the dependent- set algorithm consistently because they splice every single dependency chain in the policy. But more importantly, all three algorithms achieve at least an 85% cache-hit rate at 2000 rules (3% of the rule table) which is the capacity of the Pica8 switch used here.</a:t>
            </a:r>
          </a:p>
        </p:txBody>
      </p:sp>
      <p:sp>
        <p:nvSpPr>
          <p:cNvPr id="4" name="Slide Number Placeholder 3"/>
          <p:cNvSpPr>
            <a:spLocks noGrp="1"/>
          </p:cNvSpPr>
          <p:nvPr>
            <p:ph type="sldNum" sz="quarter" idx="10"/>
          </p:nvPr>
        </p:nvSpPr>
        <p:spPr/>
        <p:txBody>
          <a:bodyPr/>
          <a:lstStyle/>
          <a:p>
            <a:fld id="{66E9BABB-D4D8-1445-AAD7-7EE53A3E1494}" type="slidenum">
              <a:rPr lang="en-US" smtClean="0"/>
              <a:t>70</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demonstrate this difference, we ran our</a:t>
            </a:r>
            <a:r>
              <a:rPr lang="en-US" baseline="0" dirty="0" smtClean="0"/>
              <a:t> prototype on a </a:t>
            </a:r>
            <a:r>
              <a:rPr lang="en-US" baseline="0" dirty="0" err="1" smtClean="0"/>
              <a:t>Classbench</a:t>
            </a:r>
            <a:r>
              <a:rPr lang="en-US" baseline="0" dirty="0" smtClean="0"/>
              <a:t> generated ACL which contained rules that form long dependency chains with a maximum depth of 10. In our simulation, when we cache 5% of the total rule table in the hardware switch, we running the cover-set algorithm obtains a cache-hit ratio of 90% for 5% of the rules cached in the hardware switch while dependent-set algorithm achieves a cache-hit rate of just 32%. We have also done experiments on rule-tables with shallow dependency chains where the gains are comparatively less as expected.</a:t>
            </a:r>
            <a:endParaRPr lang="en-US" dirty="0"/>
          </a:p>
        </p:txBody>
      </p:sp>
      <p:sp>
        <p:nvSpPr>
          <p:cNvPr id="4" name="Slide Number Placeholder 3"/>
          <p:cNvSpPr>
            <a:spLocks noGrp="1"/>
          </p:cNvSpPr>
          <p:nvPr>
            <p:ph type="sldNum" sz="quarter" idx="10"/>
          </p:nvPr>
        </p:nvSpPr>
        <p:spPr/>
        <p:txBody>
          <a:bodyPr/>
          <a:lstStyle/>
          <a:p>
            <a:fld id="{66E9BABB-D4D8-1445-AAD7-7EE53A3E1494}" type="slidenum">
              <a:rPr lang="en-US" smtClean="0"/>
              <a:t>71</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in the paper, we also discuss the breakup of this overhead into the various components of the protocol to give a sense of </a:t>
            </a:r>
            <a:r>
              <a:rPr lang="en-US" baseline="0" dirty="0" err="1" smtClean="0"/>
              <a:t>whee</a:t>
            </a:r>
            <a:r>
              <a:rPr lang="en-US" baseline="0" dirty="0" smtClean="0"/>
              <a:t> the overhead lies. Broadly speaking, the components that contribute the most have to do with event replication and command acknowledgement. Because each one of these require a couple of network RTTs to ensure correctness. It is an interesting question to ask if we can disable the expensive parts of the </a:t>
            </a:r>
            <a:r>
              <a:rPr lang="en-US" baseline="0" dirty="0" err="1" smtClean="0"/>
              <a:t>protoco</a:t>
            </a:r>
            <a:r>
              <a:rPr lang="en-US" baseline="0" dirty="0" smtClean="0"/>
              <a:t> </a:t>
            </a:r>
            <a:r>
              <a:rPr lang="en-US" baseline="0" dirty="0" err="1" smtClean="0"/>
              <a:t>lfor</a:t>
            </a:r>
            <a:r>
              <a:rPr lang="en-US" baseline="0" dirty="0" smtClean="0"/>
              <a:t> certain applications – say, can we disable the constraint on total ordering if the order in which the events are being processed is not important etc.</a:t>
            </a:r>
            <a:endParaRPr lang="en-US" dirty="0"/>
          </a:p>
        </p:txBody>
      </p:sp>
      <p:sp>
        <p:nvSpPr>
          <p:cNvPr id="4" name="Slide Number Placeholder 3"/>
          <p:cNvSpPr>
            <a:spLocks noGrp="1"/>
          </p:cNvSpPr>
          <p:nvPr>
            <p:ph type="sldNum" sz="quarter" idx="10"/>
          </p:nvPr>
        </p:nvSpPr>
        <p:spPr/>
        <p:txBody>
          <a:bodyPr/>
          <a:lstStyle/>
          <a:p>
            <a:fld id="{16ADFEEC-5320-9B46-A65D-CC324D66C495}" type="slidenum">
              <a:rPr lang="en-US" smtClean="0"/>
              <a:t>72</a:t>
            </a:fld>
            <a:endParaRPr lang="en-US"/>
          </a:p>
        </p:txBody>
      </p:sp>
    </p:spTree>
    <p:extLst>
      <p:ext uri="{BB962C8B-B14F-4D97-AF65-F5344CB8AC3E}">
        <p14:creationId xmlns:p14="http://schemas.microsoft.com/office/powerpoint/2010/main" val="1453170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look at the strongest consistency/</a:t>
            </a:r>
            <a:r>
              <a:rPr lang="en-US" dirty="0" err="1" smtClean="0"/>
              <a:t>correcntess</a:t>
            </a:r>
            <a:r>
              <a:rPr lang="en-US" dirty="0" smtClean="0"/>
              <a:t> guarantees</a:t>
            </a:r>
            <a:r>
              <a:rPr lang="en-US" baseline="0" dirty="0" smtClean="0"/>
              <a:t> that the protocol provides, </a:t>
            </a:r>
            <a:r>
              <a:rPr lang="en-US" baseline="0" dirty="0" err="1" smtClean="0"/>
              <a:t>Ravana</a:t>
            </a:r>
            <a:r>
              <a:rPr lang="en-US" baseline="0" dirty="0" smtClean="0"/>
              <a:t> incurs a 34% overhead compared to the vanilla </a:t>
            </a:r>
            <a:r>
              <a:rPr lang="en-US" baseline="0" dirty="0" err="1" smtClean="0"/>
              <a:t>Ryu</a:t>
            </a:r>
            <a:r>
              <a:rPr lang="en-US" baseline="0" dirty="0" smtClean="0"/>
              <a:t> platform which has no replications whatsoever. This is the maximum overhead you would have to pay for ensuring strict correctness during failures. </a:t>
            </a:r>
            <a:endParaRPr lang="en-US" dirty="0"/>
          </a:p>
        </p:txBody>
      </p:sp>
      <p:sp>
        <p:nvSpPr>
          <p:cNvPr id="4" name="Slide Number Placeholder 3"/>
          <p:cNvSpPr>
            <a:spLocks noGrp="1"/>
          </p:cNvSpPr>
          <p:nvPr>
            <p:ph type="sldNum" sz="quarter" idx="10"/>
          </p:nvPr>
        </p:nvSpPr>
        <p:spPr/>
        <p:txBody>
          <a:bodyPr/>
          <a:lstStyle/>
          <a:p>
            <a:fld id="{16ADFEEC-5320-9B46-A65D-CC324D66C495}" type="slidenum">
              <a:rPr lang="en-US" smtClean="0"/>
              <a:t>73</a:t>
            </a:fld>
            <a:endParaRPr lang="en-US"/>
          </a:p>
        </p:txBody>
      </p:sp>
    </p:spTree>
    <p:extLst>
      <p:ext uri="{BB962C8B-B14F-4D97-AF65-F5344CB8AC3E}">
        <p14:creationId xmlns:p14="http://schemas.microsoft.com/office/powerpoint/2010/main" val="1453170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terms of the failover time, </a:t>
            </a:r>
            <a:r>
              <a:rPr lang="en-US" sz="1200" kern="1200" dirty="0" smtClean="0">
                <a:solidFill>
                  <a:schemeClr val="tx1"/>
                </a:solidFill>
                <a:effectLst/>
                <a:latin typeface="+mn-lt"/>
                <a:ea typeface="+mn-ea"/>
                <a:cs typeface="+mn-cs"/>
              </a:rPr>
              <a:t>our</a:t>
            </a:r>
            <a:r>
              <a:rPr lang="en-US" sz="1200" kern="1200" baseline="0" dirty="0" smtClean="0">
                <a:solidFill>
                  <a:schemeClr val="tx1"/>
                </a:solidFill>
                <a:effectLst/>
                <a:latin typeface="+mn-lt"/>
                <a:ea typeface="+mn-ea"/>
                <a:cs typeface="+mn-cs"/>
              </a:rPr>
              <a:t> system takes</a:t>
            </a:r>
            <a:r>
              <a:rPr lang="en-US" altLang="zh-CN" sz="1200" kern="1200" dirty="0" smtClean="0">
                <a:solidFill>
                  <a:schemeClr val="tx1"/>
                </a:solidFill>
                <a:effectLst/>
                <a:latin typeface="+mn-lt"/>
                <a:ea typeface="+mn-ea"/>
                <a:cs typeface="+mn-cs"/>
              </a:rPr>
              <a:t> around 40ms to detect failure and elect a new leader (with the help of </a:t>
            </a:r>
            <a:r>
              <a:rPr lang="en-US" altLang="zh-CN" sz="1200" kern="1200" dirty="0" err="1" smtClean="0">
                <a:solidFill>
                  <a:schemeClr val="tx1"/>
                </a:solidFill>
                <a:effectLst/>
                <a:latin typeface="+mn-lt"/>
                <a:ea typeface="+mn-ea"/>
                <a:cs typeface="+mn-cs"/>
              </a:rPr>
              <a:t>ZooKeeper</a:t>
            </a:r>
            <a:r>
              <a:rPr lang="en-US" altLang="zh-CN" sz="1200" kern="1200" dirty="0" smtClean="0">
                <a:solidFill>
                  <a:schemeClr val="tx1"/>
                </a:solidFill>
                <a:effectLst/>
                <a:latin typeface="+mn-lt"/>
                <a:ea typeface="+mn-ea"/>
                <a:cs typeface="+mn-cs"/>
              </a:rPr>
              <a:t>),</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around 10ms to register the new role on the switch</a:t>
            </a:r>
            <a:r>
              <a:rPr lang="en-US" altLang="zh-CN" sz="1200" kern="1200" baseline="0" dirty="0" smtClean="0">
                <a:solidFill>
                  <a:schemeClr val="tx1"/>
                </a:solidFill>
                <a:effectLst/>
                <a:latin typeface="+mn-lt"/>
                <a:ea typeface="+mn-ea"/>
                <a:cs typeface="+mn-cs"/>
              </a:rPr>
              <a:t> and </a:t>
            </a:r>
            <a:r>
              <a:rPr lang="en-US" altLang="zh-CN" sz="1200" kern="1200" dirty="0" smtClean="0">
                <a:solidFill>
                  <a:schemeClr val="tx1"/>
                </a:solidFill>
                <a:effectLst/>
                <a:latin typeface="+mn-lt"/>
                <a:ea typeface="+mn-ea"/>
                <a:cs typeface="+mn-cs"/>
              </a:rPr>
              <a:t>around 25ms to catch up with the old master,</a:t>
            </a:r>
            <a:r>
              <a:rPr lang="en-US" altLang="zh-CN" sz="1200" kern="1200" baseline="0" dirty="0" smtClean="0">
                <a:solidFill>
                  <a:schemeClr val="tx1"/>
                </a:solidFill>
                <a:effectLst/>
                <a:latin typeface="+mn-lt"/>
                <a:ea typeface="+mn-ea"/>
                <a:cs typeface="+mn-cs"/>
              </a:rPr>
              <a:t> a total of 75 </a:t>
            </a:r>
            <a:r>
              <a:rPr lang="en-US" altLang="zh-CN" sz="1200" kern="1200" baseline="0" dirty="0" err="1" smtClean="0">
                <a:solidFill>
                  <a:schemeClr val="tx1"/>
                </a:solidFill>
                <a:effectLst/>
                <a:latin typeface="+mn-lt"/>
                <a:ea typeface="+mn-ea"/>
                <a:cs typeface="+mn-cs"/>
              </a:rPr>
              <a:t>ms.</a:t>
            </a:r>
            <a:endParaRPr lang="en-US" altLang="zh-CN" dirty="0" smtClean="0"/>
          </a:p>
          <a:p>
            <a:endParaRPr lang="en-US" dirty="0"/>
          </a:p>
        </p:txBody>
      </p:sp>
      <p:sp>
        <p:nvSpPr>
          <p:cNvPr id="4" name="Slide Number Placeholder 3"/>
          <p:cNvSpPr>
            <a:spLocks noGrp="1"/>
          </p:cNvSpPr>
          <p:nvPr>
            <p:ph type="sldNum" sz="quarter" idx="10"/>
          </p:nvPr>
        </p:nvSpPr>
        <p:spPr/>
        <p:txBody>
          <a:bodyPr/>
          <a:lstStyle/>
          <a:p>
            <a:fld id="{16ADFEEC-5320-9B46-A65D-CC324D66C495}" type="slidenum">
              <a:rPr lang="en-US" smtClean="0"/>
              <a:t>74</a:t>
            </a:fld>
            <a:endParaRPr lang="en-US"/>
          </a:p>
        </p:txBody>
      </p:sp>
    </p:spTree>
    <p:extLst>
      <p:ext uri="{BB962C8B-B14F-4D97-AF65-F5344CB8AC3E}">
        <p14:creationId xmlns:p14="http://schemas.microsoft.com/office/powerpoint/2010/main" val="70183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dig a little deeper.</a:t>
            </a:r>
            <a:r>
              <a:rPr lang="en-US" baseline="0" dirty="0" smtClean="0"/>
              <a:t> In HULA, the probes originate at the </a:t>
            </a:r>
            <a:r>
              <a:rPr lang="en-US" baseline="0" dirty="0" err="1" smtClean="0"/>
              <a:t>ToRs</a:t>
            </a:r>
            <a:r>
              <a:rPr lang="en-US" baseline="0" dirty="0" smtClean="0"/>
              <a:t> (through the servers or the </a:t>
            </a:r>
            <a:r>
              <a:rPr lang="en-US" baseline="0" dirty="0" err="1" smtClean="0"/>
              <a:t>ToRs</a:t>
            </a:r>
            <a:r>
              <a:rPr lang="en-US" baseline="0" dirty="0" smtClean="0"/>
              <a:t> themselves) and then are replicated on multiple paths as they travel the network. We make sure that each switch replicates only the necessary set of probes to the others so that the probe overhead is minimal. </a:t>
            </a:r>
            <a:endParaRPr lang="en-US" dirty="0"/>
          </a:p>
        </p:txBody>
      </p:sp>
      <p:sp>
        <p:nvSpPr>
          <p:cNvPr id="4" name="Slide Number Placeholder 3"/>
          <p:cNvSpPr>
            <a:spLocks noGrp="1"/>
          </p:cNvSpPr>
          <p:nvPr>
            <p:ph type="sldNum" sz="quarter" idx="10"/>
          </p:nvPr>
        </p:nvSpPr>
        <p:spPr/>
        <p:txBody>
          <a:bodyPr/>
          <a:lstStyle/>
          <a:p>
            <a:fld id="{ED749CBC-2C0F-5B4F-A19C-3AA610E601F1}" type="slidenum">
              <a:rPr lang="en-US" smtClean="0"/>
              <a:t>26</a:t>
            </a:fld>
            <a:endParaRPr lang="en-US"/>
          </a:p>
        </p:txBody>
      </p:sp>
    </p:spTree>
    <p:extLst>
      <p:ext uri="{BB962C8B-B14F-4D97-AF65-F5344CB8AC3E}">
        <p14:creationId xmlns:p14="http://schemas.microsoft.com/office/powerpoint/2010/main" val="422368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49CBC-2C0F-5B4F-A19C-3AA610E601F1}" type="slidenum">
              <a:rPr lang="en-US" smtClean="0"/>
              <a:t>27</a:t>
            </a:fld>
            <a:endParaRPr lang="en-US"/>
          </a:p>
        </p:txBody>
      </p:sp>
    </p:spTree>
    <p:extLst>
      <p:ext uri="{BB962C8B-B14F-4D97-AF65-F5344CB8AC3E}">
        <p14:creationId xmlns:p14="http://schemas.microsoft.com/office/powerpoint/2010/main" val="176633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the switch takes the minimum from among the probe given utilization and stores it in the local routing table. The switch S1 then sends its view of the best path to the upstream switches. And the upstream switches process these probes and update their </a:t>
            </a:r>
            <a:r>
              <a:rPr lang="en-US" baseline="0" dirty="0" err="1" smtClean="0"/>
              <a:t>neighbours</a:t>
            </a:r>
            <a:r>
              <a:rPr lang="en-US" baseline="0" dirty="0" smtClean="0"/>
              <a:t>. This leads to a distance vector-style propagation of information about network utilization to all the switches. But at the same time, each switch only needs to keep track of the best next hop towards a destination.</a:t>
            </a:r>
            <a:endParaRPr lang="en-US" dirty="0"/>
          </a:p>
        </p:txBody>
      </p:sp>
      <p:sp>
        <p:nvSpPr>
          <p:cNvPr id="4" name="Slide Number Placeholder 3"/>
          <p:cNvSpPr>
            <a:spLocks noGrp="1"/>
          </p:cNvSpPr>
          <p:nvPr>
            <p:ph type="sldNum" sz="quarter" idx="10"/>
          </p:nvPr>
        </p:nvSpPr>
        <p:spPr/>
        <p:txBody>
          <a:bodyPr/>
          <a:lstStyle/>
          <a:p>
            <a:fld id="{ED749CBC-2C0F-5B4F-A19C-3AA610E601F1}" type="slidenum">
              <a:rPr lang="en-US" smtClean="0"/>
              <a:t>28</a:t>
            </a:fld>
            <a:endParaRPr lang="en-US"/>
          </a:p>
        </p:txBody>
      </p:sp>
    </p:spTree>
    <p:extLst>
      <p:ext uri="{BB962C8B-B14F-4D97-AF65-F5344CB8AC3E}">
        <p14:creationId xmlns:p14="http://schemas.microsoft.com/office/powerpoint/2010/main" val="301151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the switch takes the minimum from among the probe given utilization and stores it in the local routing table. The switch S1 then sends its view of the best path to the upstream switches. And the upstream switches process these probes and update their </a:t>
            </a:r>
            <a:r>
              <a:rPr lang="en-US" baseline="0" dirty="0" err="1" smtClean="0"/>
              <a:t>neighbours</a:t>
            </a:r>
            <a:r>
              <a:rPr lang="en-US" baseline="0" dirty="0" smtClean="0"/>
              <a:t>. This leads to a distance vector-style propagation of information about network utilization to all the switches. But at the same time, each switch only needs to keep track of the best next hop towards a destination.</a:t>
            </a:r>
            <a:endParaRPr lang="en-US" dirty="0"/>
          </a:p>
        </p:txBody>
      </p:sp>
      <p:sp>
        <p:nvSpPr>
          <p:cNvPr id="4" name="Slide Number Placeholder 3"/>
          <p:cNvSpPr>
            <a:spLocks noGrp="1"/>
          </p:cNvSpPr>
          <p:nvPr>
            <p:ph type="sldNum" sz="quarter" idx="10"/>
          </p:nvPr>
        </p:nvSpPr>
        <p:spPr/>
        <p:txBody>
          <a:bodyPr/>
          <a:lstStyle/>
          <a:p>
            <a:fld id="{ED749CBC-2C0F-5B4F-A19C-3AA610E601F1}" type="slidenum">
              <a:rPr lang="en-US" smtClean="0"/>
              <a:t>29</a:t>
            </a:fld>
            <a:endParaRPr lang="en-US"/>
          </a:p>
        </p:txBody>
      </p:sp>
    </p:spTree>
    <p:extLst>
      <p:ext uri="{BB962C8B-B14F-4D97-AF65-F5344CB8AC3E}">
        <p14:creationId xmlns:p14="http://schemas.microsoft.com/office/powerpoint/2010/main" val="301151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switches then route data packets</a:t>
            </a:r>
            <a:r>
              <a:rPr lang="en-US" baseline="0" dirty="0" smtClean="0"/>
              <a:t> in the opposite direction by spitting flows into smaller groups of packets called </a:t>
            </a:r>
            <a:r>
              <a:rPr lang="en-US" baseline="0" dirty="0" err="1" smtClean="0"/>
              <a:t>flowlets</a:t>
            </a:r>
            <a:r>
              <a:rPr lang="en-US" baseline="0" dirty="0" smtClean="0"/>
              <a:t>. </a:t>
            </a:r>
            <a:r>
              <a:rPr lang="en-US" baseline="0" dirty="0" err="1" smtClean="0"/>
              <a:t>Flowlets</a:t>
            </a:r>
            <a:r>
              <a:rPr lang="en-US" baseline="0" dirty="0" smtClean="0"/>
              <a:t> basically are subsequences of packets in a flow separated by a large enough inter-packet gap so that when different </a:t>
            </a:r>
            <a:r>
              <a:rPr lang="en-US" baseline="0" dirty="0" err="1" smtClean="0"/>
              <a:t>flowlets</a:t>
            </a:r>
            <a:r>
              <a:rPr lang="en-US" baseline="0" dirty="0" smtClean="0"/>
              <a:t> are sent on different paths, the destination does not see packet reordering with high probability. </a:t>
            </a:r>
            <a:endParaRPr lang="en-US" dirty="0"/>
          </a:p>
        </p:txBody>
      </p:sp>
      <p:sp>
        <p:nvSpPr>
          <p:cNvPr id="4" name="Slide Number Placeholder 3"/>
          <p:cNvSpPr>
            <a:spLocks noGrp="1"/>
          </p:cNvSpPr>
          <p:nvPr>
            <p:ph type="sldNum" sz="quarter" idx="10"/>
          </p:nvPr>
        </p:nvSpPr>
        <p:spPr/>
        <p:txBody>
          <a:bodyPr/>
          <a:lstStyle/>
          <a:p>
            <a:fld id="{ED749CBC-2C0F-5B4F-A19C-3AA610E601F1}" type="slidenum">
              <a:rPr lang="en-US" smtClean="0"/>
              <a:t>30</a:t>
            </a:fld>
            <a:endParaRPr lang="en-US"/>
          </a:p>
        </p:txBody>
      </p:sp>
    </p:spTree>
    <p:extLst>
      <p:ext uri="{BB962C8B-B14F-4D97-AF65-F5344CB8AC3E}">
        <p14:creationId xmlns:p14="http://schemas.microsoft.com/office/powerpoint/2010/main" val="129613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switches then route data packets</a:t>
            </a:r>
            <a:r>
              <a:rPr lang="en-US" baseline="0" dirty="0" smtClean="0"/>
              <a:t> in the opposite direction by spitting flows into smaller groups of packets called </a:t>
            </a:r>
            <a:r>
              <a:rPr lang="en-US" baseline="0" dirty="0" err="1" smtClean="0"/>
              <a:t>flowlets</a:t>
            </a:r>
            <a:r>
              <a:rPr lang="en-US" baseline="0" dirty="0" smtClean="0"/>
              <a:t>. </a:t>
            </a:r>
            <a:r>
              <a:rPr lang="en-US" baseline="0" dirty="0" err="1" smtClean="0"/>
              <a:t>Flowlets</a:t>
            </a:r>
            <a:r>
              <a:rPr lang="en-US" baseline="0" dirty="0" smtClean="0"/>
              <a:t> basically are subsequences of packets in a flow separated by a large enough inter-packet gap so that when different </a:t>
            </a:r>
            <a:r>
              <a:rPr lang="en-US" baseline="0" dirty="0" err="1" smtClean="0"/>
              <a:t>flowlets</a:t>
            </a:r>
            <a:r>
              <a:rPr lang="en-US" baseline="0" dirty="0" smtClean="0"/>
              <a:t> are sent on different paths, the destination does not see packet reordering with high probability. </a:t>
            </a:r>
            <a:endParaRPr lang="en-US" dirty="0"/>
          </a:p>
        </p:txBody>
      </p:sp>
      <p:sp>
        <p:nvSpPr>
          <p:cNvPr id="4" name="Slide Number Placeholder 3"/>
          <p:cNvSpPr>
            <a:spLocks noGrp="1"/>
          </p:cNvSpPr>
          <p:nvPr>
            <p:ph type="sldNum" sz="quarter" idx="10"/>
          </p:nvPr>
        </p:nvSpPr>
        <p:spPr/>
        <p:txBody>
          <a:bodyPr/>
          <a:lstStyle/>
          <a:p>
            <a:fld id="{ED749CBC-2C0F-5B4F-A19C-3AA610E601F1}" type="slidenum">
              <a:rPr lang="en-US" smtClean="0"/>
              <a:t>31</a:t>
            </a:fld>
            <a:endParaRPr lang="en-US"/>
          </a:p>
        </p:txBody>
      </p:sp>
    </p:spTree>
    <p:extLst>
      <p:ext uri="{BB962C8B-B14F-4D97-AF65-F5344CB8AC3E}">
        <p14:creationId xmlns:p14="http://schemas.microsoft.com/office/powerpoint/2010/main" val="129613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A1604-BDB8-4D4E-B2EF-7241A911F216}" type="datetime1">
              <a:rPr lang="en-US" smtClean="0"/>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424707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36F51-6B39-FB49-B963-99AFB83BFA1F}" type="datetime1">
              <a:rPr lang="en-US" smtClean="0"/>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37883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EB867-2A7D-D64B-9A2F-88FD6B24AA5B}" type="datetime1">
              <a:rPr lang="en-US" smtClean="0"/>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419911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AAD7A-034F-FE4C-A73E-3DC90E6E2A17}" type="datetime1">
              <a:rPr lang="en-US" smtClean="0"/>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383330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0167A0-588D-FC41-99FF-85837C385CFE}" type="datetime1">
              <a:rPr lang="en-US" smtClean="0"/>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92431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3FB9BE-4018-4B42-860F-9B40FD22CCE6}" type="datetime1">
              <a:rPr lang="en-US" smtClean="0"/>
              <a:t>10/13/16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335731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F5DDF7-9C73-BB4E-B913-7BE2387E5BE7}" type="datetime1">
              <a:rPr lang="en-US" smtClean="0"/>
              <a:t>10/13/16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1550642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CB7C33-829E-614E-815A-B94D4C9A1BE7}" type="datetime1">
              <a:rPr lang="en-US" smtClean="0"/>
              <a:t>10/13/16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406488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B9F86-6F8E-D14C-85E4-162439065E67}" type="datetime1">
              <a:rPr lang="en-US" smtClean="0"/>
              <a:t>10/13/16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292352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559C1-F7B3-6942-B192-630D994F3405}" type="datetime1">
              <a:rPr lang="en-US" smtClean="0"/>
              <a:t>10/13/16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18148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B40A8-F7C4-B641-AAF1-147DAC7EBD9D}" type="datetime1">
              <a:rPr lang="en-US" smtClean="0"/>
              <a:t>10/13/16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2333676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26356"/>
            <a:ext cx="6195786" cy="680533"/>
          </a:xfrm>
          <a:prstGeom prst="rect">
            <a:avLst/>
          </a:prstGeom>
          <a:solidFill>
            <a:srgbClr val="FF660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3AB93-AD1A-FD40-AEC6-D55A9F0F96E0}" type="datetime1">
              <a:rPr lang="en-US" smtClean="0"/>
              <a:t>10/13/16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8E2D9-F1AE-3A42-ADCF-BA1BF8DE6898}" type="slidenum">
              <a:rPr lang="en-US" smtClean="0"/>
              <a:t>‹#›</a:t>
            </a:fld>
            <a:endParaRPr lang="en-US"/>
          </a:p>
        </p:txBody>
      </p:sp>
    </p:spTree>
    <p:extLst>
      <p:ext uri="{BB962C8B-B14F-4D97-AF65-F5344CB8AC3E}">
        <p14:creationId xmlns:p14="http://schemas.microsoft.com/office/powerpoint/2010/main" val="515814403"/>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3200" b="1" kern="1200">
          <a:solidFill>
            <a:schemeClr val="tx1"/>
          </a:solidFill>
          <a:latin typeface="Segoe UI Light"/>
          <a:ea typeface="+mj-ea"/>
          <a:cs typeface="Segoe UI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Light"/>
          <a:ea typeface="+mn-ea"/>
          <a:cs typeface="Segoe UI Light"/>
        </a:defRPr>
      </a:lvl1pPr>
      <a:lvl2pPr marL="742950" indent="-285750" algn="l" defTabSz="457200" rtl="0" eaLnBrk="1" latinLnBrk="0" hangingPunct="1">
        <a:spcBef>
          <a:spcPct val="20000"/>
        </a:spcBef>
        <a:buFont typeface="Arial"/>
        <a:buChar char="–"/>
        <a:defRPr sz="2800" kern="1200">
          <a:solidFill>
            <a:schemeClr val="tx1"/>
          </a:solidFill>
          <a:latin typeface="Segoe UI Light"/>
          <a:ea typeface="+mn-ea"/>
          <a:cs typeface="Segoe UI Light"/>
        </a:defRPr>
      </a:lvl2pPr>
      <a:lvl3pPr marL="1143000" indent="-228600" algn="l" defTabSz="457200" rtl="0" eaLnBrk="1" latinLnBrk="0" hangingPunct="1">
        <a:spcBef>
          <a:spcPct val="20000"/>
        </a:spcBef>
        <a:buFont typeface="Arial"/>
        <a:buChar char="•"/>
        <a:defRPr sz="2400" kern="1200">
          <a:solidFill>
            <a:schemeClr val="tx1"/>
          </a:solidFill>
          <a:latin typeface="Segoe UI Light"/>
          <a:ea typeface="+mn-ea"/>
          <a:cs typeface="Segoe UI Light"/>
        </a:defRPr>
      </a:lvl3pPr>
      <a:lvl4pPr marL="1600200" indent="-228600" algn="l" defTabSz="457200" rtl="0" eaLnBrk="1" latinLnBrk="0" hangingPunct="1">
        <a:spcBef>
          <a:spcPct val="20000"/>
        </a:spcBef>
        <a:buFont typeface="Arial"/>
        <a:buChar char="–"/>
        <a:defRPr sz="2000" kern="1200">
          <a:solidFill>
            <a:schemeClr val="tx1"/>
          </a:solidFill>
          <a:latin typeface="Segoe UI Light"/>
          <a:ea typeface="+mn-ea"/>
          <a:cs typeface="Segoe UI Light"/>
        </a:defRPr>
      </a:lvl4pPr>
      <a:lvl5pPr marL="2057400" indent="-228600" algn="l" defTabSz="457200" rtl="0" eaLnBrk="1" latinLnBrk="0" hangingPunct="1">
        <a:spcBef>
          <a:spcPct val="20000"/>
        </a:spcBef>
        <a:buFont typeface="Arial"/>
        <a:buChar char="»"/>
        <a:defRPr sz="2000" kern="1200">
          <a:solidFill>
            <a:schemeClr val="tx1"/>
          </a:solidFill>
          <a:latin typeface="Segoe UI Light"/>
          <a:ea typeface="+mn-ea"/>
          <a:cs typeface="Segoe U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343" y="1615255"/>
            <a:ext cx="6733563" cy="1470025"/>
          </a:xfrm>
        </p:spPr>
        <p:txBody>
          <a:bodyPr>
            <a:noAutofit/>
          </a:bodyPr>
          <a:lstStyle/>
          <a:p>
            <a:r>
              <a:rPr lang="en-US" sz="3600" dirty="0" smtClean="0"/>
              <a:t>	 Building Efficient </a:t>
            </a:r>
            <a:r>
              <a:rPr lang="en-US" sz="3600" smtClean="0"/>
              <a:t>and Reliable </a:t>
            </a:r>
            <a:r>
              <a:rPr lang="en-US" sz="3600" dirty="0" smtClean="0"/>
              <a:t>		  		  Software-</a:t>
            </a:r>
            <a:r>
              <a:rPr lang="en-US" sz="3600" dirty="0"/>
              <a:t>D</a:t>
            </a:r>
            <a:r>
              <a:rPr lang="en-US" sz="3600" dirty="0" smtClean="0"/>
              <a:t>efined Networks</a:t>
            </a:r>
            <a:endParaRPr lang="en-US" sz="3600" dirty="0"/>
          </a:p>
        </p:txBody>
      </p:sp>
      <p:sp>
        <p:nvSpPr>
          <p:cNvPr id="4" name="Subtitle 3"/>
          <p:cNvSpPr>
            <a:spLocks noGrp="1"/>
          </p:cNvSpPr>
          <p:nvPr>
            <p:ph type="subTitle" idx="1"/>
          </p:nvPr>
        </p:nvSpPr>
        <p:spPr>
          <a:xfrm>
            <a:off x="952450" y="3748013"/>
            <a:ext cx="7479545" cy="2404152"/>
          </a:xfrm>
        </p:spPr>
        <p:txBody>
          <a:bodyPr>
            <a:normAutofit fontScale="62500" lnSpcReduction="20000"/>
          </a:bodyPr>
          <a:lstStyle/>
          <a:p>
            <a:r>
              <a:rPr lang="en-US" sz="7200" b="1" dirty="0">
                <a:solidFill>
                  <a:srgbClr val="000000"/>
                </a:solidFill>
              </a:rPr>
              <a:t>Naga </a:t>
            </a:r>
            <a:r>
              <a:rPr lang="en-US" sz="7200" b="1" dirty="0" smtClean="0">
                <a:solidFill>
                  <a:srgbClr val="000000"/>
                </a:solidFill>
              </a:rPr>
              <a:t>Katta</a:t>
            </a:r>
            <a:endParaRPr lang="en-US" sz="7200" b="1" dirty="0">
              <a:solidFill>
                <a:srgbClr val="000000"/>
              </a:solidFill>
            </a:endParaRPr>
          </a:p>
          <a:p>
            <a:endParaRPr lang="en-US" sz="4400" dirty="0">
              <a:solidFill>
                <a:srgbClr val="000000"/>
              </a:solidFill>
            </a:endParaRPr>
          </a:p>
          <a:p>
            <a:r>
              <a:rPr lang="en-US" sz="4400" dirty="0" smtClean="0">
                <a:solidFill>
                  <a:srgbClr val="000000"/>
                </a:solidFill>
              </a:rPr>
              <a:t>Jennifer Rexford </a:t>
            </a:r>
            <a:r>
              <a:rPr lang="en-US" sz="4400" dirty="0" smtClean="0">
                <a:solidFill>
                  <a:srgbClr val="7F7F7F"/>
                </a:solidFill>
              </a:rPr>
              <a:t>(Advisor)</a:t>
            </a:r>
            <a:endParaRPr lang="en-US" sz="4400" baseline="30000" dirty="0" smtClean="0">
              <a:solidFill>
                <a:srgbClr val="7F7F7F"/>
              </a:solidFill>
            </a:endParaRPr>
          </a:p>
          <a:p>
            <a:r>
              <a:rPr lang="en-US" sz="4400" dirty="0" smtClean="0">
                <a:solidFill>
                  <a:schemeClr val="bg1">
                    <a:lumMod val="50000"/>
                  </a:schemeClr>
                </a:solidFill>
              </a:rPr>
              <a:t>Readers:</a:t>
            </a:r>
            <a:r>
              <a:rPr lang="en-US" sz="4400" dirty="0" smtClean="0">
                <a:solidFill>
                  <a:srgbClr val="000000"/>
                </a:solidFill>
              </a:rPr>
              <a:t> Mike Freedman, David Walker</a:t>
            </a:r>
            <a:endParaRPr lang="en-US" sz="4400" baseline="30000" dirty="0">
              <a:solidFill>
                <a:srgbClr val="000000"/>
              </a:solidFill>
            </a:endParaRPr>
          </a:p>
          <a:p>
            <a:r>
              <a:rPr lang="en-US" sz="4400" dirty="0" smtClean="0">
                <a:solidFill>
                  <a:srgbClr val="7F7F7F"/>
                </a:solidFill>
              </a:rPr>
              <a:t>Examiners:</a:t>
            </a:r>
            <a:r>
              <a:rPr lang="en-US" sz="4400" dirty="0" smtClean="0">
                <a:solidFill>
                  <a:srgbClr val="000000"/>
                </a:solidFill>
              </a:rPr>
              <a:t>  </a:t>
            </a:r>
            <a:r>
              <a:rPr lang="en-US" sz="4400" dirty="0">
                <a:solidFill>
                  <a:srgbClr val="000000"/>
                </a:solidFill>
              </a:rPr>
              <a:t>Nick </a:t>
            </a:r>
            <a:r>
              <a:rPr lang="en-US" sz="4400" dirty="0" err="1" smtClean="0">
                <a:solidFill>
                  <a:srgbClr val="000000"/>
                </a:solidFill>
              </a:rPr>
              <a:t>Feamster</a:t>
            </a:r>
            <a:r>
              <a:rPr lang="en-US" sz="4400" dirty="0">
                <a:solidFill>
                  <a:srgbClr val="000000"/>
                </a:solidFill>
              </a:rPr>
              <a:t>,</a:t>
            </a:r>
            <a:r>
              <a:rPr lang="en-US" sz="4400" dirty="0" smtClean="0">
                <a:solidFill>
                  <a:srgbClr val="000000"/>
                </a:solidFill>
              </a:rPr>
              <a:t> </a:t>
            </a:r>
            <a:r>
              <a:rPr lang="en-US" sz="4400" dirty="0" err="1" smtClean="0">
                <a:solidFill>
                  <a:srgbClr val="000000"/>
                </a:solidFill>
              </a:rPr>
              <a:t>Aarti</a:t>
            </a:r>
            <a:r>
              <a:rPr lang="en-US" sz="4400" dirty="0" smtClean="0">
                <a:solidFill>
                  <a:srgbClr val="000000"/>
                </a:solidFill>
              </a:rPr>
              <a:t> Gupta</a:t>
            </a:r>
            <a:endParaRPr lang="en-US" sz="4400" dirty="0">
              <a:solidFill>
                <a:srgbClr val="000000"/>
              </a:solidFill>
            </a:endParaRPr>
          </a:p>
        </p:txBody>
      </p:sp>
      <p:pic>
        <p:nvPicPr>
          <p:cNvPr id="13" name="图片 2" descr="pu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0321" y="965200"/>
            <a:ext cx="1835279" cy="2337935"/>
          </a:xfrm>
          <a:prstGeom prst="rect">
            <a:avLst/>
          </a:prstGeom>
        </p:spPr>
      </p:pic>
      <p:pic>
        <p:nvPicPr>
          <p:cNvPr id="14" name="图片 3" descr="pu_nam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89487" y="1295400"/>
            <a:ext cx="6015913" cy="1674240"/>
          </a:xfrm>
          <a:prstGeom prst="rect">
            <a:avLst/>
          </a:prstGeom>
        </p:spPr>
      </p:pic>
      <p:pic>
        <p:nvPicPr>
          <p:cNvPr id="15" name="图片 2" descr="pu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505" y="308570"/>
            <a:ext cx="681710" cy="868420"/>
          </a:xfrm>
          <a:prstGeom prst="rect">
            <a:avLst/>
          </a:prstGeom>
        </p:spPr>
      </p:pic>
      <p:pic>
        <p:nvPicPr>
          <p:cNvPr id="16" name="图片 3" descr="pu_nam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4917" y="554900"/>
            <a:ext cx="1474297" cy="410300"/>
          </a:xfrm>
          <a:prstGeom prst="rect">
            <a:avLst/>
          </a:prstGeom>
        </p:spPr>
      </p:pic>
      <p:sp>
        <p:nvSpPr>
          <p:cNvPr id="3" name="Slide Number Placeholder 2"/>
          <p:cNvSpPr>
            <a:spLocks noGrp="1"/>
          </p:cNvSpPr>
          <p:nvPr>
            <p:ph type="sldNum" sz="quarter" idx="12"/>
          </p:nvPr>
        </p:nvSpPr>
        <p:spPr/>
        <p:txBody>
          <a:bodyPr/>
          <a:lstStyle/>
          <a:p>
            <a:fld id="{B9D2C864-9362-43C7-A136-D9C41D93A96D}" type="slidenum">
              <a:rPr lang="en-US" smtClean="0"/>
              <a:t>1</a:t>
            </a:fld>
            <a:endParaRPr lang="en-US"/>
          </a:p>
        </p:txBody>
      </p:sp>
      <p:sp>
        <p:nvSpPr>
          <p:cNvPr id="6" name="Rectangle 5"/>
          <p:cNvSpPr/>
          <p:nvPr/>
        </p:nvSpPr>
        <p:spPr>
          <a:xfrm>
            <a:off x="628814" y="554900"/>
            <a:ext cx="2034397" cy="4103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FPO Talk</a:t>
            </a:r>
            <a:endParaRPr lang="en-US" sz="2000" dirty="0">
              <a:solidFill>
                <a:schemeClr val="tx1"/>
              </a:solidFill>
            </a:endParaRPr>
          </a:p>
        </p:txBody>
      </p:sp>
    </p:spTree>
    <p:extLst>
      <p:ext uri="{BB962C8B-B14F-4D97-AF65-F5344CB8AC3E}">
        <p14:creationId xmlns:p14="http://schemas.microsoft.com/office/powerpoint/2010/main" val="9927564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SDN Meets Reality</a:t>
            </a:r>
          </a:p>
        </p:txBody>
      </p:sp>
      <p:sp>
        <p:nvSpPr>
          <p:cNvPr id="4" name="Slide Number Placeholder 3"/>
          <p:cNvSpPr>
            <a:spLocks noGrp="1"/>
          </p:cNvSpPr>
          <p:nvPr>
            <p:ph type="sldNum" sz="quarter" idx="12"/>
          </p:nvPr>
        </p:nvSpPr>
        <p:spPr/>
        <p:txBody>
          <a:bodyPr/>
          <a:lstStyle/>
          <a:p>
            <a:fld id="{BF48E2D9-F1AE-3A42-ADCF-BA1BF8DE6898}" type="slidenum">
              <a:rPr lang="en-US" smtClean="0"/>
              <a:t>10</a:t>
            </a:fld>
            <a:endParaRPr lang="en-US"/>
          </a:p>
        </p:txBody>
      </p:sp>
      <p:pic>
        <p:nvPicPr>
          <p:cNvPr id="2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15"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778" y="3491054"/>
            <a:ext cx="977900" cy="417513"/>
          </a:xfrm>
          <a:prstGeom prst="rect">
            <a:avLst/>
          </a:prstGeom>
          <a:ln>
            <a:solidFill>
              <a:schemeClr val="bg1"/>
            </a:solidFill>
          </a:ln>
          <a:extLst/>
        </p:spPr>
        <p:style>
          <a:lnRef idx="2">
            <a:schemeClr val="accent2"/>
          </a:lnRef>
          <a:fillRef idx="1">
            <a:schemeClr val="lt1"/>
          </a:fillRef>
          <a:effectRef idx="0">
            <a:schemeClr val="accent2"/>
          </a:effectRef>
          <a:fontRef idx="minor">
            <a:schemeClr val="dk1"/>
          </a:fontRef>
        </p:style>
      </p:pic>
      <p:pic>
        <p:nvPicPr>
          <p:cNvPr id="31"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543" y="4680741"/>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578"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29" idx="3"/>
            <a:endCxn id="31" idx="1"/>
          </p:cNvCxnSpPr>
          <p:nvPr/>
        </p:nvCxnSpPr>
        <p:spPr>
          <a:xfrm>
            <a:off x="2524915" y="4226645"/>
            <a:ext cx="1035628"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2" idx="1"/>
            <a:endCxn id="30" idx="3"/>
          </p:cNvCxnSpPr>
          <p:nvPr/>
        </p:nvCxnSpPr>
        <p:spPr>
          <a:xfrm flipH="1" flipV="1">
            <a:off x="4674678" y="3699811"/>
            <a:ext cx="1231900"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3"/>
            <a:endCxn id="30" idx="1"/>
          </p:cNvCxnSpPr>
          <p:nvPr/>
        </p:nvCxnSpPr>
        <p:spPr>
          <a:xfrm flipV="1">
            <a:off x="2524915" y="3699811"/>
            <a:ext cx="1171863"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2" idx="1"/>
            <a:endCxn id="31" idx="3"/>
          </p:cNvCxnSpPr>
          <p:nvPr/>
        </p:nvCxnSpPr>
        <p:spPr>
          <a:xfrm flipH="1">
            <a:off x="4538443" y="4226645"/>
            <a:ext cx="1368135" cy="662853"/>
          </a:xfrm>
          <a:prstGeom prst="line">
            <a:avLst/>
          </a:prstGeom>
        </p:spPr>
        <p:style>
          <a:lnRef idx="2">
            <a:schemeClr val="accent1"/>
          </a:lnRef>
          <a:fillRef idx="0">
            <a:schemeClr val="accent1"/>
          </a:fillRef>
          <a:effectRef idx="1">
            <a:schemeClr val="accent1"/>
          </a:effectRef>
          <a:fontRef idx="minor">
            <a:schemeClr val="tx1"/>
          </a:fontRef>
        </p:style>
      </p:cxnSp>
      <p:sp>
        <p:nvSpPr>
          <p:cNvPr id="16" name="Cube 15"/>
          <p:cNvSpPr/>
          <p:nvPr/>
        </p:nvSpPr>
        <p:spPr>
          <a:xfrm>
            <a:off x="3560542" y="1802314"/>
            <a:ext cx="1392457" cy="518322"/>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Controller</a:t>
            </a:r>
            <a:endParaRPr lang="en-US" dirty="0"/>
          </a:p>
        </p:txBody>
      </p:sp>
      <p:cxnSp>
        <p:nvCxnSpPr>
          <p:cNvPr id="6" name="Straight Arrow Connector 5"/>
          <p:cNvCxnSpPr>
            <a:stCxn id="16" idx="3"/>
            <a:endCxn id="29" idx="0"/>
          </p:cNvCxnSpPr>
          <p:nvPr/>
        </p:nvCxnSpPr>
        <p:spPr>
          <a:xfrm flipH="1">
            <a:off x="2035965" y="2320636"/>
            <a:ext cx="2156015" cy="169725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3"/>
            <a:endCxn id="31" idx="0"/>
          </p:cNvCxnSpPr>
          <p:nvPr/>
        </p:nvCxnSpPr>
        <p:spPr>
          <a:xfrm flipH="1">
            <a:off x="4049493" y="2320636"/>
            <a:ext cx="142487" cy="2360105"/>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3"/>
            <a:endCxn id="30" idx="0"/>
          </p:cNvCxnSpPr>
          <p:nvPr/>
        </p:nvCxnSpPr>
        <p:spPr>
          <a:xfrm flipH="1">
            <a:off x="4185728" y="2320636"/>
            <a:ext cx="6252" cy="117041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3"/>
            <a:endCxn id="32" idx="0"/>
          </p:cNvCxnSpPr>
          <p:nvPr/>
        </p:nvCxnSpPr>
        <p:spPr>
          <a:xfrm>
            <a:off x="4191980" y="2320636"/>
            <a:ext cx="2203548" cy="169725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04091" y="1802314"/>
            <a:ext cx="2366818" cy="646331"/>
          </a:xfrm>
          <a:prstGeom prst="rect">
            <a:avLst/>
          </a:prstGeom>
          <a:noFill/>
        </p:spPr>
        <p:txBody>
          <a:bodyPr wrap="square" rtlCol="0">
            <a:spAutoFit/>
          </a:bodyPr>
          <a:lstStyle/>
          <a:p>
            <a:r>
              <a:rPr lang="en-US" sz="3600" b="1" dirty="0" smtClean="0">
                <a:solidFill>
                  <a:srgbClr val="FF0000"/>
                </a:solidFill>
                <a:latin typeface="Segoe UI Symbol"/>
                <a:cs typeface="Segoe UI Symbol"/>
              </a:rPr>
              <a:t>Flexibility</a:t>
            </a:r>
            <a:endParaRPr lang="en-US" sz="3600" b="1" dirty="0">
              <a:solidFill>
                <a:srgbClr val="FF0000"/>
              </a:solidFill>
              <a:latin typeface="Segoe UI Symbol"/>
              <a:cs typeface="Segoe UI Symbol"/>
            </a:endParaRPr>
          </a:p>
        </p:txBody>
      </p:sp>
      <p:sp>
        <p:nvSpPr>
          <p:cNvPr id="18" name="TextBox 17"/>
          <p:cNvSpPr txBox="1"/>
          <p:nvPr/>
        </p:nvSpPr>
        <p:spPr>
          <a:xfrm>
            <a:off x="5786582" y="1802314"/>
            <a:ext cx="2366818" cy="646331"/>
          </a:xfrm>
          <a:prstGeom prst="rect">
            <a:avLst/>
          </a:prstGeom>
          <a:noFill/>
        </p:spPr>
        <p:txBody>
          <a:bodyPr wrap="square" rtlCol="0">
            <a:spAutoFit/>
          </a:bodyPr>
          <a:lstStyle/>
          <a:p>
            <a:r>
              <a:rPr lang="en-US" sz="3600" b="1" dirty="0" smtClean="0">
                <a:solidFill>
                  <a:srgbClr val="FF0000"/>
                </a:solidFill>
                <a:latin typeface="Segoe UI Symbol"/>
                <a:cs typeface="Segoe UI Symbol"/>
              </a:rPr>
              <a:t>Efficiency</a:t>
            </a:r>
            <a:endParaRPr lang="en-US" sz="3600" b="1" dirty="0">
              <a:solidFill>
                <a:srgbClr val="FF0000"/>
              </a:solidFill>
              <a:latin typeface="Segoe UI Symbol"/>
              <a:cs typeface="Segoe UI Symbol"/>
            </a:endParaRPr>
          </a:p>
        </p:txBody>
      </p:sp>
      <p:sp>
        <p:nvSpPr>
          <p:cNvPr id="3" name="Oval Callout 2"/>
          <p:cNvSpPr/>
          <p:nvPr/>
        </p:nvSpPr>
        <p:spPr>
          <a:xfrm>
            <a:off x="265545" y="2990273"/>
            <a:ext cx="2259370" cy="709538"/>
          </a:xfrm>
          <a:prstGeom prst="wedgeEllipseCallout">
            <a:avLst>
              <a:gd name="adj1" fmla="val 22970"/>
              <a:gd name="adj2" fmla="val 10480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Limited TCAM space</a:t>
            </a:r>
            <a:endParaRPr lang="en-US" dirty="0"/>
          </a:p>
        </p:txBody>
      </p:sp>
      <p:sp>
        <p:nvSpPr>
          <p:cNvPr id="22" name="Cube 21"/>
          <p:cNvSpPr/>
          <p:nvPr/>
        </p:nvSpPr>
        <p:spPr>
          <a:xfrm>
            <a:off x="3560543" y="1436392"/>
            <a:ext cx="1392457" cy="518322"/>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Application</a:t>
            </a:r>
            <a:endParaRPr lang="en-US" dirty="0"/>
          </a:p>
        </p:txBody>
      </p:sp>
      <p:sp>
        <p:nvSpPr>
          <p:cNvPr id="23" name="Cube 22"/>
          <p:cNvSpPr/>
          <p:nvPr/>
        </p:nvSpPr>
        <p:spPr>
          <a:xfrm>
            <a:off x="1714462" y="4017888"/>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4" name="Cube 23"/>
          <p:cNvSpPr/>
          <p:nvPr/>
        </p:nvSpPr>
        <p:spPr>
          <a:xfrm>
            <a:off x="6069408" y="4052455"/>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5" name="Cube 24"/>
          <p:cNvSpPr/>
          <p:nvPr/>
        </p:nvSpPr>
        <p:spPr>
          <a:xfrm>
            <a:off x="3679422" y="4695604"/>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6" name="Cube 25"/>
          <p:cNvSpPr/>
          <p:nvPr/>
        </p:nvSpPr>
        <p:spPr>
          <a:xfrm>
            <a:off x="3878082" y="3525621"/>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438797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800" tmFilter="0, 0; .2, .5; .8, .5; 1, 0"/>
                                        <p:tgtEl>
                                          <p:spTgt spid="13"/>
                                        </p:tgtEl>
                                      </p:cBhvr>
                                    </p:animEffect>
                                    <p:animScale>
                                      <p:cBhvr>
                                        <p:cTn id="7" dur="4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SDN Meets Reality</a:t>
            </a:r>
          </a:p>
        </p:txBody>
      </p:sp>
      <p:sp>
        <p:nvSpPr>
          <p:cNvPr id="4" name="Slide Number Placeholder 3"/>
          <p:cNvSpPr>
            <a:spLocks noGrp="1"/>
          </p:cNvSpPr>
          <p:nvPr>
            <p:ph type="sldNum" sz="quarter" idx="12"/>
          </p:nvPr>
        </p:nvSpPr>
        <p:spPr/>
        <p:txBody>
          <a:bodyPr/>
          <a:lstStyle/>
          <a:p>
            <a:fld id="{BF48E2D9-F1AE-3A42-ADCF-BA1BF8DE6898}" type="slidenum">
              <a:rPr lang="en-US" smtClean="0"/>
              <a:t>11</a:t>
            </a:fld>
            <a:endParaRPr lang="en-US"/>
          </a:p>
        </p:txBody>
      </p:sp>
      <p:pic>
        <p:nvPicPr>
          <p:cNvPr id="2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15"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778" y="3491054"/>
            <a:ext cx="977900" cy="417513"/>
          </a:xfrm>
          <a:prstGeom prst="rect">
            <a:avLst/>
          </a:prstGeom>
          <a:ln>
            <a:solidFill>
              <a:schemeClr val="bg1"/>
            </a:solidFill>
          </a:ln>
          <a:extLst/>
        </p:spPr>
        <p:style>
          <a:lnRef idx="2">
            <a:schemeClr val="accent2"/>
          </a:lnRef>
          <a:fillRef idx="1">
            <a:schemeClr val="lt1"/>
          </a:fillRef>
          <a:effectRef idx="0">
            <a:schemeClr val="accent2"/>
          </a:effectRef>
          <a:fontRef idx="minor">
            <a:schemeClr val="dk1"/>
          </a:fontRef>
        </p:style>
      </p:pic>
      <p:pic>
        <p:nvPicPr>
          <p:cNvPr id="31"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543" y="4680741"/>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578"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29" idx="3"/>
            <a:endCxn id="31" idx="1"/>
          </p:cNvCxnSpPr>
          <p:nvPr/>
        </p:nvCxnSpPr>
        <p:spPr>
          <a:xfrm>
            <a:off x="2524915" y="4226645"/>
            <a:ext cx="1035628"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2" idx="1"/>
            <a:endCxn id="30" idx="3"/>
          </p:cNvCxnSpPr>
          <p:nvPr/>
        </p:nvCxnSpPr>
        <p:spPr>
          <a:xfrm flipH="1" flipV="1">
            <a:off x="4674678" y="3699811"/>
            <a:ext cx="1231900"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3"/>
            <a:endCxn id="30" idx="1"/>
          </p:cNvCxnSpPr>
          <p:nvPr/>
        </p:nvCxnSpPr>
        <p:spPr>
          <a:xfrm flipV="1">
            <a:off x="2524915" y="3699811"/>
            <a:ext cx="1171863"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2" idx="1"/>
            <a:endCxn id="31" idx="3"/>
          </p:cNvCxnSpPr>
          <p:nvPr/>
        </p:nvCxnSpPr>
        <p:spPr>
          <a:xfrm flipH="1">
            <a:off x="4538443" y="4226645"/>
            <a:ext cx="1368135" cy="662853"/>
          </a:xfrm>
          <a:prstGeom prst="line">
            <a:avLst/>
          </a:prstGeom>
        </p:spPr>
        <p:style>
          <a:lnRef idx="2">
            <a:schemeClr val="accent1"/>
          </a:lnRef>
          <a:fillRef idx="0">
            <a:schemeClr val="accent1"/>
          </a:fillRef>
          <a:effectRef idx="1">
            <a:schemeClr val="accent1"/>
          </a:effectRef>
          <a:fontRef idx="minor">
            <a:schemeClr val="tx1"/>
          </a:fontRef>
        </p:style>
      </p:cxnSp>
      <p:sp>
        <p:nvSpPr>
          <p:cNvPr id="16" name="Cube 15"/>
          <p:cNvSpPr/>
          <p:nvPr/>
        </p:nvSpPr>
        <p:spPr>
          <a:xfrm>
            <a:off x="3560542" y="1802314"/>
            <a:ext cx="1392457" cy="518322"/>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Controller</a:t>
            </a:r>
            <a:endParaRPr lang="en-US" dirty="0"/>
          </a:p>
        </p:txBody>
      </p:sp>
      <p:cxnSp>
        <p:nvCxnSpPr>
          <p:cNvPr id="6" name="Straight Arrow Connector 5"/>
          <p:cNvCxnSpPr>
            <a:stCxn id="16" idx="3"/>
            <a:endCxn id="29" idx="0"/>
          </p:cNvCxnSpPr>
          <p:nvPr/>
        </p:nvCxnSpPr>
        <p:spPr>
          <a:xfrm flipH="1">
            <a:off x="2035965" y="2320636"/>
            <a:ext cx="2156015" cy="169725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3"/>
            <a:endCxn id="31" idx="0"/>
          </p:cNvCxnSpPr>
          <p:nvPr/>
        </p:nvCxnSpPr>
        <p:spPr>
          <a:xfrm flipH="1">
            <a:off x="4049493" y="2320636"/>
            <a:ext cx="142487" cy="2360105"/>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3"/>
            <a:endCxn id="30" idx="0"/>
          </p:cNvCxnSpPr>
          <p:nvPr/>
        </p:nvCxnSpPr>
        <p:spPr>
          <a:xfrm flipH="1">
            <a:off x="4185728" y="2320636"/>
            <a:ext cx="6252" cy="117041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3"/>
            <a:endCxn id="32" idx="0"/>
          </p:cNvCxnSpPr>
          <p:nvPr/>
        </p:nvCxnSpPr>
        <p:spPr>
          <a:xfrm>
            <a:off x="4191980" y="2320636"/>
            <a:ext cx="2203548" cy="169725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04091" y="1802314"/>
            <a:ext cx="2366818" cy="646331"/>
          </a:xfrm>
          <a:prstGeom prst="rect">
            <a:avLst/>
          </a:prstGeom>
          <a:noFill/>
        </p:spPr>
        <p:txBody>
          <a:bodyPr wrap="square" rtlCol="0">
            <a:spAutoFit/>
          </a:bodyPr>
          <a:lstStyle/>
          <a:p>
            <a:r>
              <a:rPr lang="en-US" sz="3600" b="1" dirty="0" smtClean="0">
                <a:solidFill>
                  <a:srgbClr val="FF0000"/>
                </a:solidFill>
                <a:latin typeface="Segoe UI Symbol"/>
                <a:cs typeface="Segoe UI Symbol"/>
              </a:rPr>
              <a:t>Flexibility</a:t>
            </a:r>
            <a:endParaRPr lang="en-US" sz="3600" b="1" dirty="0">
              <a:solidFill>
                <a:srgbClr val="FF0000"/>
              </a:solidFill>
              <a:latin typeface="Segoe UI Symbol"/>
              <a:cs typeface="Segoe UI Symbol"/>
            </a:endParaRPr>
          </a:p>
        </p:txBody>
      </p:sp>
      <p:sp>
        <p:nvSpPr>
          <p:cNvPr id="18" name="TextBox 17"/>
          <p:cNvSpPr txBox="1"/>
          <p:nvPr/>
        </p:nvSpPr>
        <p:spPr>
          <a:xfrm>
            <a:off x="5786582" y="1802314"/>
            <a:ext cx="2366818" cy="646331"/>
          </a:xfrm>
          <a:prstGeom prst="rect">
            <a:avLst/>
          </a:prstGeom>
          <a:noFill/>
        </p:spPr>
        <p:txBody>
          <a:bodyPr wrap="square" rtlCol="0">
            <a:spAutoFit/>
          </a:bodyPr>
          <a:lstStyle/>
          <a:p>
            <a:r>
              <a:rPr lang="en-US" sz="3600" b="1" dirty="0" smtClean="0">
                <a:solidFill>
                  <a:srgbClr val="FF0000"/>
                </a:solidFill>
                <a:latin typeface="Segoe UI Symbol"/>
                <a:cs typeface="Segoe UI Symbol"/>
              </a:rPr>
              <a:t>Efficiency</a:t>
            </a:r>
            <a:endParaRPr lang="en-US" sz="3600" b="1" dirty="0">
              <a:solidFill>
                <a:srgbClr val="FF0000"/>
              </a:solidFill>
              <a:latin typeface="Segoe UI Symbol"/>
              <a:cs typeface="Segoe UI Symbol"/>
            </a:endParaRPr>
          </a:p>
        </p:txBody>
      </p:sp>
      <p:sp>
        <p:nvSpPr>
          <p:cNvPr id="22" name="TextBox 21"/>
          <p:cNvSpPr txBox="1"/>
          <p:nvPr/>
        </p:nvSpPr>
        <p:spPr>
          <a:xfrm>
            <a:off x="5369791" y="5198987"/>
            <a:ext cx="2366818" cy="646331"/>
          </a:xfrm>
          <a:prstGeom prst="rect">
            <a:avLst/>
          </a:prstGeom>
          <a:noFill/>
        </p:spPr>
        <p:txBody>
          <a:bodyPr wrap="square" rtlCol="0">
            <a:spAutoFit/>
          </a:bodyPr>
          <a:lstStyle/>
          <a:p>
            <a:r>
              <a:rPr lang="en-US" sz="3600" b="1" dirty="0" smtClean="0">
                <a:solidFill>
                  <a:srgbClr val="FF0000"/>
                </a:solidFill>
                <a:latin typeface="Segoe UI Symbol"/>
                <a:cs typeface="Segoe UI Symbol"/>
              </a:rPr>
              <a:t>Reliability</a:t>
            </a:r>
            <a:endParaRPr lang="en-US" sz="3600" b="1" dirty="0">
              <a:solidFill>
                <a:srgbClr val="FF0000"/>
              </a:solidFill>
              <a:latin typeface="Segoe UI Symbol"/>
              <a:cs typeface="Segoe UI Symbol"/>
            </a:endParaRPr>
          </a:p>
        </p:txBody>
      </p:sp>
      <p:sp>
        <p:nvSpPr>
          <p:cNvPr id="3" name="Oval Callout 2"/>
          <p:cNvSpPr/>
          <p:nvPr/>
        </p:nvSpPr>
        <p:spPr>
          <a:xfrm>
            <a:off x="1697182" y="2320636"/>
            <a:ext cx="1999596" cy="958273"/>
          </a:xfrm>
          <a:prstGeom prst="wedgeEllipseCallout">
            <a:avLst>
              <a:gd name="adj1" fmla="val 62311"/>
              <a:gd name="adj2" fmla="val -5436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Single point of failure</a:t>
            </a:r>
            <a:endParaRPr lang="en-US" dirty="0"/>
          </a:p>
        </p:txBody>
      </p:sp>
      <p:sp>
        <p:nvSpPr>
          <p:cNvPr id="23" name="Cube 22"/>
          <p:cNvSpPr/>
          <p:nvPr/>
        </p:nvSpPr>
        <p:spPr>
          <a:xfrm>
            <a:off x="3560543" y="1436392"/>
            <a:ext cx="1392457" cy="518322"/>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Application</a:t>
            </a:r>
            <a:endParaRPr lang="en-US" dirty="0"/>
          </a:p>
        </p:txBody>
      </p:sp>
      <p:sp>
        <p:nvSpPr>
          <p:cNvPr id="24" name="Cube 23"/>
          <p:cNvSpPr/>
          <p:nvPr/>
        </p:nvSpPr>
        <p:spPr>
          <a:xfrm>
            <a:off x="1714462" y="4017888"/>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5" name="Cube 24"/>
          <p:cNvSpPr/>
          <p:nvPr/>
        </p:nvSpPr>
        <p:spPr>
          <a:xfrm>
            <a:off x="6069408" y="4052455"/>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6" name="Cube 25"/>
          <p:cNvSpPr/>
          <p:nvPr/>
        </p:nvSpPr>
        <p:spPr>
          <a:xfrm>
            <a:off x="3679422" y="4695604"/>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7" name="Cube 26"/>
          <p:cNvSpPr/>
          <p:nvPr/>
        </p:nvSpPr>
        <p:spPr>
          <a:xfrm>
            <a:off x="3878082" y="3525621"/>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68706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800" tmFilter="0, 0; .2, .5; .8, .5; 1, 0"/>
                                        <p:tgtEl>
                                          <p:spTgt spid="22"/>
                                        </p:tgtEl>
                                      </p:cBhvr>
                                    </p:animEffect>
                                    <p:animScale>
                                      <p:cBhvr>
                                        <p:cTn id="7" dur="4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Research</a:t>
            </a:r>
            <a:endParaRPr lang="en-US" dirty="0"/>
          </a:p>
        </p:txBody>
      </p:sp>
      <p:sp>
        <p:nvSpPr>
          <p:cNvPr id="4" name="Slide Number Placeholder 3"/>
          <p:cNvSpPr>
            <a:spLocks noGrp="1"/>
          </p:cNvSpPr>
          <p:nvPr>
            <p:ph type="sldNum" sz="quarter" idx="12"/>
          </p:nvPr>
        </p:nvSpPr>
        <p:spPr/>
        <p:txBody>
          <a:bodyPr/>
          <a:lstStyle/>
          <a:p>
            <a:fld id="{BF48E2D9-F1AE-3A42-ADCF-BA1BF8DE6898}" type="slidenum">
              <a:rPr lang="en-US" smtClean="0"/>
              <a:t>12</a:t>
            </a:fld>
            <a:endParaRPr lang="en-US"/>
          </a:p>
        </p:txBody>
      </p:sp>
      <p:pic>
        <p:nvPicPr>
          <p:cNvPr id="2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15"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778" y="3491054"/>
            <a:ext cx="977900" cy="417513"/>
          </a:xfrm>
          <a:prstGeom prst="rect">
            <a:avLst/>
          </a:prstGeom>
          <a:ln>
            <a:solidFill>
              <a:schemeClr val="bg1"/>
            </a:solidFill>
          </a:ln>
          <a:extLst/>
        </p:spPr>
        <p:style>
          <a:lnRef idx="2">
            <a:schemeClr val="accent2"/>
          </a:lnRef>
          <a:fillRef idx="1">
            <a:schemeClr val="lt1"/>
          </a:fillRef>
          <a:effectRef idx="0">
            <a:schemeClr val="accent2"/>
          </a:effectRef>
          <a:fontRef idx="minor">
            <a:schemeClr val="dk1"/>
          </a:fontRef>
        </p:style>
      </p:pic>
      <p:pic>
        <p:nvPicPr>
          <p:cNvPr id="31"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543" y="4680741"/>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578"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29" idx="3"/>
            <a:endCxn id="31" idx="1"/>
          </p:cNvCxnSpPr>
          <p:nvPr/>
        </p:nvCxnSpPr>
        <p:spPr>
          <a:xfrm>
            <a:off x="2524915" y="4226645"/>
            <a:ext cx="1035628"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2" idx="1"/>
            <a:endCxn id="30" idx="3"/>
          </p:cNvCxnSpPr>
          <p:nvPr/>
        </p:nvCxnSpPr>
        <p:spPr>
          <a:xfrm flipH="1" flipV="1">
            <a:off x="4674678" y="3699811"/>
            <a:ext cx="1231900"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3"/>
            <a:endCxn id="30" idx="1"/>
          </p:cNvCxnSpPr>
          <p:nvPr/>
        </p:nvCxnSpPr>
        <p:spPr>
          <a:xfrm flipV="1">
            <a:off x="2524915" y="3699811"/>
            <a:ext cx="1171863"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2" idx="1"/>
            <a:endCxn id="31" idx="3"/>
          </p:cNvCxnSpPr>
          <p:nvPr/>
        </p:nvCxnSpPr>
        <p:spPr>
          <a:xfrm flipH="1">
            <a:off x="4538443" y="4226645"/>
            <a:ext cx="1368135" cy="662853"/>
          </a:xfrm>
          <a:prstGeom prst="line">
            <a:avLst/>
          </a:prstGeom>
        </p:spPr>
        <p:style>
          <a:lnRef idx="2">
            <a:schemeClr val="accent1"/>
          </a:lnRef>
          <a:fillRef idx="0">
            <a:schemeClr val="accent1"/>
          </a:fillRef>
          <a:effectRef idx="1">
            <a:schemeClr val="accent1"/>
          </a:effectRef>
          <a:fontRef idx="minor">
            <a:schemeClr val="tx1"/>
          </a:fontRef>
        </p:style>
      </p:cxnSp>
      <p:sp>
        <p:nvSpPr>
          <p:cNvPr id="16" name="Cube 15"/>
          <p:cNvSpPr/>
          <p:nvPr/>
        </p:nvSpPr>
        <p:spPr>
          <a:xfrm>
            <a:off x="3560542" y="1802314"/>
            <a:ext cx="1392457" cy="518322"/>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Controller</a:t>
            </a:r>
            <a:endParaRPr lang="en-US" dirty="0"/>
          </a:p>
        </p:txBody>
      </p:sp>
      <p:cxnSp>
        <p:nvCxnSpPr>
          <p:cNvPr id="6" name="Straight Arrow Connector 5"/>
          <p:cNvCxnSpPr>
            <a:stCxn id="16" idx="3"/>
            <a:endCxn id="29" idx="0"/>
          </p:cNvCxnSpPr>
          <p:nvPr/>
        </p:nvCxnSpPr>
        <p:spPr>
          <a:xfrm flipH="1">
            <a:off x="2035965" y="2320636"/>
            <a:ext cx="2156015" cy="169725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3"/>
            <a:endCxn id="31" idx="0"/>
          </p:cNvCxnSpPr>
          <p:nvPr/>
        </p:nvCxnSpPr>
        <p:spPr>
          <a:xfrm flipH="1">
            <a:off x="4049493" y="2320636"/>
            <a:ext cx="142487" cy="2360105"/>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3"/>
            <a:endCxn id="30" idx="0"/>
          </p:cNvCxnSpPr>
          <p:nvPr/>
        </p:nvCxnSpPr>
        <p:spPr>
          <a:xfrm flipH="1">
            <a:off x="4185728" y="2320636"/>
            <a:ext cx="6252" cy="117041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3"/>
            <a:endCxn id="32" idx="0"/>
          </p:cNvCxnSpPr>
          <p:nvPr/>
        </p:nvCxnSpPr>
        <p:spPr>
          <a:xfrm>
            <a:off x="4191980" y="2320636"/>
            <a:ext cx="2203548" cy="169725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04091" y="1802314"/>
            <a:ext cx="2366818" cy="646331"/>
          </a:xfrm>
          <a:prstGeom prst="rect">
            <a:avLst/>
          </a:prstGeom>
          <a:noFill/>
        </p:spPr>
        <p:txBody>
          <a:bodyPr wrap="square" rtlCol="0">
            <a:spAutoFit/>
          </a:bodyPr>
          <a:lstStyle/>
          <a:p>
            <a:r>
              <a:rPr lang="en-US" sz="3600" b="1" dirty="0" smtClean="0">
                <a:solidFill>
                  <a:srgbClr val="008000"/>
                </a:solidFill>
                <a:latin typeface="Segoe UI Symbol"/>
                <a:cs typeface="Segoe UI Symbol"/>
              </a:rPr>
              <a:t>Flexibility</a:t>
            </a:r>
            <a:endParaRPr lang="en-US" sz="3600" b="1" dirty="0">
              <a:solidFill>
                <a:srgbClr val="008000"/>
              </a:solidFill>
              <a:latin typeface="Segoe UI Symbol"/>
              <a:cs typeface="Segoe UI Symbol"/>
            </a:endParaRPr>
          </a:p>
        </p:txBody>
      </p:sp>
      <p:sp>
        <p:nvSpPr>
          <p:cNvPr id="18" name="TextBox 17"/>
          <p:cNvSpPr txBox="1"/>
          <p:nvPr/>
        </p:nvSpPr>
        <p:spPr>
          <a:xfrm>
            <a:off x="5786582" y="1802314"/>
            <a:ext cx="2366818" cy="646331"/>
          </a:xfrm>
          <a:prstGeom prst="rect">
            <a:avLst/>
          </a:prstGeom>
          <a:noFill/>
        </p:spPr>
        <p:txBody>
          <a:bodyPr wrap="square" rtlCol="0">
            <a:spAutoFit/>
          </a:bodyPr>
          <a:lstStyle/>
          <a:p>
            <a:r>
              <a:rPr lang="en-US" sz="3600" b="1" dirty="0" smtClean="0">
                <a:solidFill>
                  <a:srgbClr val="008000"/>
                </a:solidFill>
                <a:latin typeface="Segoe UI Symbol"/>
                <a:cs typeface="Segoe UI Symbol"/>
              </a:rPr>
              <a:t>Efficiency</a:t>
            </a:r>
            <a:endParaRPr lang="en-US" sz="3600" b="1" dirty="0">
              <a:solidFill>
                <a:srgbClr val="008000"/>
              </a:solidFill>
              <a:latin typeface="Segoe UI Symbol"/>
              <a:cs typeface="Segoe UI Symbol"/>
            </a:endParaRPr>
          </a:p>
        </p:txBody>
      </p:sp>
      <p:sp>
        <p:nvSpPr>
          <p:cNvPr id="22" name="TextBox 21"/>
          <p:cNvSpPr txBox="1"/>
          <p:nvPr/>
        </p:nvSpPr>
        <p:spPr>
          <a:xfrm>
            <a:off x="5369791" y="5198987"/>
            <a:ext cx="2366818" cy="646331"/>
          </a:xfrm>
          <a:prstGeom prst="rect">
            <a:avLst/>
          </a:prstGeom>
          <a:noFill/>
        </p:spPr>
        <p:txBody>
          <a:bodyPr wrap="square" rtlCol="0">
            <a:spAutoFit/>
          </a:bodyPr>
          <a:lstStyle/>
          <a:p>
            <a:r>
              <a:rPr lang="en-US" sz="3600" b="1" dirty="0" smtClean="0">
                <a:solidFill>
                  <a:srgbClr val="008000"/>
                </a:solidFill>
                <a:latin typeface="Segoe UI Symbol"/>
                <a:cs typeface="Segoe UI Symbol"/>
              </a:rPr>
              <a:t>Reliability</a:t>
            </a:r>
            <a:endParaRPr lang="en-US" sz="3600" b="1" dirty="0">
              <a:solidFill>
                <a:srgbClr val="008000"/>
              </a:solidFill>
              <a:latin typeface="Segoe UI Symbol"/>
              <a:cs typeface="Segoe UI Symbol"/>
            </a:endParaRPr>
          </a:p>
        </p:txBody>
      </p:sp>
      <p:sp>
        <p:nvSpPr>
          <p:cNvPr id="23" name="Cube 22"/>
          <p:cNvSpPr/>
          <p:nvPr/>
        </p:nvSpPr>
        <p:spPr>
          <a:xfrm>
            <a:off x="3560543" y="1436392"/>
            <a:ext cx="1392457" cy="518322"/>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Application</a:t>
            </a:r>
            <a:endParaRPr lang="en-US" dirty="0"/>
          </a:p>
        </p:txBody>
      </p:sp>
      <p:sp>
        <p:nvSpPr>
          <p:cNvPr id="24" name="Cube 23"/>
          <p:cNvSpPr/>
          <p:nvPr/>
        </p:nvSpPr>
        <p:spPr>
          <a:xfrm>
            <a:off x="1714462" y="4017888"/>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5" name="Cube 24"/>
          <p:cNvSpPr/>
          <p:nvPr/>
        </p:nvSpPr>
        <p:spPr>
          <a:xfrm>
            <a:off x="6069408" y="4052455"/>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6" name="Cube 25"/>
          <p:cNvSpPr/>
          <p:nvPr/>
        </p:nvSpPr>
        <p:spPr>
          <a:xfrm>
            <a:off x="3679422" y="4695604"/>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7" name="Cube 26"/>
          <p:cNvSpPr/>
          <p:nvPr/>
        </p:nvSpPr>
        <p:spPr>
          <a:xfrm>
            <a:off x="3878082" y="3525621"/>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999308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1000" tmFilter="0, 0; .2, .5; .8, .5; 1, 0"/>
                                        <p:tgtEl>
                                          <p:spTgt spid="13">
                                            <p:txEl>
                                              <p:pRg st="0" end="0"/>
                                            </p:txEl>
                                          </p:spTgt>
                                        </p:tgtEl>
                                      </p:cBhvr>
                                    </p:animEffect>
                                    <p:animScale>
                                      <p:cBhvr>
                                        <p:cTn id="7" dur="500" autoRev="1" fill="hold"/>
                                        <p:tgtEl>
                                          <p:spTgt spid="13">
                                            <p:txEl>
                                              <p:pRg st="0" end="0"/>
                                            </p:txEl>
                                          </p:spTgt>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1000" tmFilter="0, 0; .2, .5; .8, .5; 1, 0"/>
                                        <p:tgtEl>
                                          <p:spTgt spid="18">
                                            <p:txEl>
                                              <p:pRg st="0" end="0"/>
                                            </p:txEl>
                                          </p:spTgt>
                                        </p:tgtEl>
                                      </p:cBhvr>
                                    </p:animEffect>
                                    <p:animScale>
                                      <p:cBhvr>
                                        <p:cTn id="10" dur="500" autoRev="1" fill="hold"/>
                                        <p:tgtEl>
                                          <p:spTgt spid="18">
                                            <p:txEl>
                                              <p:pRg st="0" end="0"/>
                                            </p:txEl>
                                          </p:spTgt>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1000" tmFilter="0, 0; .2, .5; .8, .5; 1, 0"/>
                                        <p:tgtEl>
                                          <p:spTgt spid="22">
                                            <p:txEl>
                                              <p:pRg st="0" end="0"/>
                                            </p:txEl>
                                          </p:spTgt>
                                        </p:tgtEl>
                                      </p:cBhvr>
                                    </p:animEffect>
                                    <p:animScale>
                                      <p:cBhvr>
                                        <p:cTn id="13" dur="500" autoRev="1" fill="hold"/>
                                        <p:tgtEl>
                                          <p:spTgt spid="2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8" grpId="0" build="allAtOnce"/>
      <p:bldP spid="2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Contribution</a:t>
            </a:r>
            <a:endParaRPr lang="en-US" dirty="0"/>
          </a:p>
        </p:txBody>
      </p:sp>
      <p:sp>
        <p:nvSpPr>
          <p:cNvPr id="3" name="Content Placeholder 2"/>
          <p:cNvSpPr>
            <a:spLocks noGrp="1"/>
          </p:cNvSpPr>
          <p:nvPr>
            <p:ph idx="1"/>
          </p:nvPr>
        </p:nvSpPr>
        <p:spPr/>
        <p:txBody>
          <a:bodyPr>
            <a:normAutofit/>
          </a:bodyPr>
          <a:lstStyle/>
          <a:p>
            <a:r>
              <a:rPr lang="en-US" dirty="0" smtClean="0"/>
              <a:t>HULA (SOSR 16)</a:t>
            </a:r>
          </a:p>
          <a:p>
            <a:pPr lvl="1"/>
            <a:r>
              <a:rPr lang="en-US" dirty="0" smtClean="0"/>
              <a:t>An </a:t>
            </a:r>
            <a:r>
              <a:rPr lang="en-US" b="1" dirty="0" smtClean="0">
                <a:solidFill>
                  <a:srgbClr val="FF0000"/>
                </a:solidFill>
              </a:rPr>
              <a:t>efficient</a:t>
            </a:r>
            <a:r>
              <a:rPr lang="en-US" dirty="0" smtClean="0"/>
              <a:t> non-blocking</a:t>
            </a:r>
            <a:r>
              <a:rPr lang="en-US" b="1" dirty="0" smtClean="0"/>
              <a:t> </a:t>
            </a:r>
            <a:r>
              <a:rPr lang="en-US" dirty="0" smtClean="0"/>
              <a:t>switch</a:t>
            </a:r>
          </a:p>
          <a:p>
            <a:r>
              <a:rPr lang="en-US" dirty="0" err="1" smtClean="0"/>
              <a:t>CacheFlow</a:t>
            </a:r>
            <a:r>
              <a:rPr lang="en-US" dirty="0" smtClean="0"/>
              <a:t> (SOSR 16)</a:t>
            </a:r>
          </a:p>
          <a:p>
            <a:pPr lvl="1"/>
            <a:r>
              <a:rPr lang="en-US" dirty="0" smtClean="0"/>
              <a:t>A logical switch with infinite </a:t>
            </a:r>
            <a:r>
              <a:rPr lang="en-US" b="1" dirty="0" smtClean="0">
                <a:solidFill>
                  <a:srgbClr val="FF0000"/>
                </a:solidFill>
              </a:rPr>
              <a:t>policy</a:t>
            </a:r>
            <a:r>
              <a:rPr lang="en-US" dirty="0" smtClean="0"/>
              <a:t> space</a:t>
            </a:r>
          </a:p>
          <a:p>
            <a:r>
              <a:rPr lang="en-US" dirty="0" err="1" smtClean="0"/>
              <a:t>Ravana</a:t>
            </a:r>
            <a:r>
              <a:rPr lang="en-US" dirty="0" smtClean="0"/>
              <a:t> (SOSR 15)</a:t>
            </a:r>
          </a:p>
          <a:p>
            <a:pPr lvl="1"/>
            <a:r>
              <a:rPr lang="en-US" b="1" dirty="0" smtClean="0">
                <a:solidFill>
                  <a:srgbClr val="FF0000"/>
                </a:solidFill>
              </a:rPr>
              <a:t>Reliable</a:t>
            </a:r>
            <a:r>
              <a:rPr lang="en-US" dirty="0" smtClean="0"/>
              <a:t> logically centralized controller</a:t>
            </a:r>
          </a:p>
        </p:txBody>
      </p:sp>
      <p:sp>
        <p:nvSpPr>
          <p:cNvPr id="4" name="Slide Number Placeholder 3"/>
          <p:cNvSpPr>
            <a:spLocks noGrp="1"/>
          </p:cNvSpPr>
          <p:nvPr>
            <p:ph type="sldNum" sz="quarter" idx="12"/>
          </p:nvPr>
        </p:nvSpPr>
        <p:spPr/>
        <p:txBody>
          <a:bodyPr/>
          <a:lstStyle/>
          <a:p>
            <a:fld id="{BF48E2D9-F1AE-3A42-ADCF-BA1BF8DE6898}" type="slidenum">
              <a:rPr lang="en-US" smtClean="0"/>
              <a:t>13</a:t>
            </a:fld>
            <a:endParaRPr lang="en-US"/>
          </a:p>
        </p:txBody>
      </p:sp>
      <p:sp>
        <p:nvSpPr>
          <p:cNvPr id="5" name="Folded Corner 4"/>
          <p:cNvSpPr/>
          <p:nvPr/>
        </p:nvSpPr>
        <p:spPr>
          <a:xfrm>
            <a:off x="4985766" y="1751979"/>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Efficiency</a:t>
            </a:r>
            <a:endParaRPr lang="en-US" sz="2400" dirty="0">
              <a:latin typeface="Segoe UI Light"/>
              <a:cs typeface="Segoe UI Light"/>
            </a:endParaRPr>
          </a:p>
        </p:txBody>
      </p:sp>
      <p:sp>
        <p:nvSpPr>
          <p:cNvPr id="6" name="Folded Corner 5"/>
          <p:cNvSpPr/>
          <p:nvPr/>
        </p:nvSpPr>
        <p:spPr>
          <a:xfrm>
            <a:off x="4985766" y="2798006"/>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Flexibility</a:t>
            </a:r>
            <a:endParaRPr lang="en-US" sz="2400" dirty="0">
              <a:latin typeface="Segoe UI Light"/>
              <a:cs typeface="Segoe UI Light"/>
            </a:endParaRPr>
          </a:p>
        </p:txBody>
      </p:sp>
      <p:sp>
        <p:nvSpPr>
          <p:cNvPr id="7" name="Folded Corner 6"/>
          <p:cNvSpPr/>
          <p:nvPr/>
        </p:nvSpPr>
        <p:spPr>
          <a:xfrm>
            <a:off x="4985766" y="3902824"/>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Reliability</a:t>
            </a:r>
            <a:endParaRPr lang="en-US" sz="2400" dirty="0">
              <a:latin typeface="Segoe UI Light"/>
              <a:cs typeface="Segoe UI Light"/>
            </a:endParaRPr>
          </a:p>
        </p:txBody>
      </p:sp>
      <p:sp>
        <p:nvSpPr>
          <p:cNvPr id="9" name="Folded Corner 8"/>
          <p:cNvSpPr/>
          <p:nvPr/>
        </p:nvSpPr>
        <p:spPr>
          <a:xfrm>
            <a:off x="7384288" y="2798006"/>
            <a:ext cx="1398356" cy="418476"/>
          </a:xfrm>
          <a:prstGeom prst="foldedCorner">
            <a:avLst>
              <a:gd name="adj" fmla="val 4166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Segoe UI Light"/>
                <a:cs typeface="Segoe UI Light"/>
              </a:rPr>
              <a:t>Best Paper</a:t>
            </a:r>
            <a:endParaRPr lang="en-US" sz="2000" dirty="0">
              <a:latin typeface="Segoe UI Light"/>
              <a:cs typeface="Segoe UI Light"/>
            </a:endParaRPr>
          </a:p>
        </p:txBody>
      </p:sp>
      <p:pic>
        <p:nvPicPr>
          <p:cNvPr id="10" name="Picture 9" descr="AWARD-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3436" y="3221303"/>
            <a:ext cx="549208" cy="574350"/>
          </a:xfrm>
          <a:prstGeom prst="rect">
            <a:avLst/>
          </a:prstGeom>
        </p:spPr>
      </p:pic>
    </p:spTree>
    <p:extLst>
      <p:ext uri="{BB962C8B-B14F-4D97-AF65-F5344CB8AC3E}">
        <p14:creationId xmlns:p14="http://schemas.microsoft.com/office/powerpoint/2010/main" val="1158475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800" tmFilter="0, 0; .2, .5; .8, .5; 1, 0"/>
                                        <p:tgtEl>
                                          <p:spTgt spid="5"/>
                                        </p:tgtEl>
                                      </p:cBhvr>
                                    </p:animEffect>
                                    <p:animScale>
                                      <p:cBhvr>
                                        <p:cTn id="7" dur="40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indefinite" fill="hold" grpId="0" nodeType="clickEffect">
                                  <p:stCondLst>
                                    <p:cond delay="0"/>
                                  </p:stCondLst>
                                  <p:endCondLst>
                                    <p:cond evt="onNext" delay="0">
                                      <p:tgtEl>
                                        <p:sldTgt/>
                                      </p:tgtEl>
                                    </p:cond>
                                  </p:endCondLst>
                                  <p:childTnLst>
                                    <p:animEffect transition="out" filter="fade">
                                      <p:cBhvr>
                                        <p:cTn id="11" dur="800" tmFilter="0, 0; .2, .5; .8, .5; 1, 0"/>
                                        <p:tgtEl>
                                          <p:spTgt spid="6"/>
                                        </p:tgtEl>
                                      </p:cBhvr>
                                    </p:animEffect>
                                    <p:animScale>
                                      <p:cBhvr>
                                        <p:cTn id="12" dur="40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indefinite" fill="hold" grpId="0" nodeType="clickEffect">
                                  <p:stCondLst>
                                    <p:cond delay="0"/>
                                  </p:stCondLst>
                                  <p:childTnLst>
                                    <p:animEffect transition="out" filter="fade">
                                      <p:cBhvr>
                                        <p:cTn id="16" dur="800" tmFilter="0, 0; .2, .5; .8, .5; 1, 0"/>
                                        <p:tgtEl>
                                          <p:spTgt spid="7"/>
                                        </p:tgtEl>
                                      </p:cBhvr>
                                    </p:animEffect>
                                    <p:animScale>
                                      <p:cBhvr>
                                        <p:cTn id="17" dur="4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Contribution</a:t>
            </a:r>
            <a:endParaRPr lang="en-US" dirty="0"/>
          </a:p>
        </p:txBody>
      </p:sp>
      <p:sp>
        <p:nvSpPr>
          <p:cNvPr id="3" name="Content Placeholder 2"/>
          <p:cNvSpPr>
            <a:spLocks noGrp="1"/>
          </p:cNvSpPr>
          <p:nvPr>
            <p:ph idx="1"/>
          </p:nvPr>
        </p:nvSpPr>
        <p:spPr/>
        <p:txBody>
          <a:bodyPr>
            <a:normAutofit/>
          </a:bodyPr>
          <a:lstStyle/>
          <a:p>
            <a:r>
              <a:rPr lang="en-US" b="1" dirty="0" smtClean="0"/>
              <a:t>HULA (SOSR 16)</a:t>
            </a:r>
          </a:p>
          <a:p>
            <a:pPr lvl="1"/>
            <a:r>
              <a:rPr lang="en-US" dirty="0" smtClean="0"/>
              <a:t>An </a:t>
            </a:r>
            <a:r>
              <a:rPr lang="en-US" b="1" dirty="0" smtClean="0">
                <a:solidFill>
                  <a:srgbClr val="FF0000"/>
                </a:solidFill>
              </a:rPr>
              <a:t>efficient</a:t>
            </a:r>
            <a:r>
              <a:rPr lang="en-US" dirty="0" smtClean="0"/>
              <a:t> non-blocking</a:t>
            </a:r>
            <a:r>
              <a:rPr lang="en-US" b="1" dirty="0" smtClean="0"/>
              <a:t> </a:t>
            </a:r>
            <a:r>
              <a:rPr lang="en-US" dirty="0" smtClean="0"/>
              <a:t>switch</a:t>
            </a:r>
          </a:p>
          <a:p>
            <a:r>
              <a:rPr lang="en-US" dirty="0" err="1" smtClean="0"/>
              <a:t>CacheFlow</a:t>
            </a:r>
            <a:r>
              <a:rPr lang="en-US" dirty="0" smtClean="0"/>
              <a:t> (SOSR 16)</a:t>
            </a:r>
          </a:p>
          <a:p>
            <a:pPr lvl="1"/>
            <a:r>
              <a:rPr lang="en-US" dirty="0" smtClean="0"/>
              <a:t>A logical switch with infinite </a:t>
            </a:r>
            <a:r>
              <a:rPr lang="en-US" b="1" dirty="0" smtClean="0">
                <a:solidFill>
                  <a:srgbClr val="FF0000"/>
                </a:solidFill>
              </a:rPr>
              <a:t>policy</a:t>
            </a:r>
            <a:r>
              <a:rPr lang="en-US" dirty="0" smtClean="0"/>
              <a:t> space</a:t>
            </a:r>
          </a:p>
          <a:p>
            <a:r>
              <a:rPr lang="en-US" dirty="0" err="1" smtClean="0"/>
              <a:t>Ravana</a:t>
            </a:r>
            <a:r>
              <a:rPr lang="en-US" dirty="0" smtClean="0"/>
              <a:t> (SOSR 15)</a:t>
            </a:r>
          </a:p>
          <a:p>
            <a:pPr lvl="1"/>
            <a:r>
              <a:rPr lang="en-US" b="1" dirty="0" smtClean="0">
                <a:solidFill>
                  <a:srgbClr val="FF0000"/>
                </a:solidFill>
              </a:rPr>
              <a:t>Reliable</a:t>
            </a:r>
            <a:r>
              <a:rPr lang="en-US" dirty="0" smtClean="0"/>
              <a:t> logically centralized controller</a:t>
            </a:r>
          </a:p>
        </p:txBody>
      </p:sp>
      <p:sp>
        <p:nvSpPr>
          <p:cNvPr id="4" name="Slide Number Placeholder 3"/>
          <p:cNvSpPr>
            <a:spLocks noGrp="1"/>
          </p:cNvSpPr>
          <p:nvPr>
            <p:ph type="sldNum" sz="quarter" idx="12"/>
          </p:nvPr>
        </p:nvSpPr>
        <p:spPr/>
        <p:txBody>
          <a:bodyPr/>
          <a:lstStyle/>
          <a:p>
            <a:fld id="{BF48E2D9-F1AE-3A42-ADCF-BA1BF8DE6898}" type="slidenum">
              <a:rPr lang="en-US" smtClean="0"/>
              <a:t>14</a:t>
            </a:fld>
            <a:endParaRPr lang="en-US"/>
          </a:p>
        </p:txBody>
      </p:sp>
      <p:sp>
        <p:nvSpPr>
          <p:cNvPr id="5" name="Folded Corner 4"/>
          <p:cNvSpPr/>
          <p:nvPr/>
        </p:nvSpPr>
        <p:spPr>
          <a:xfrm>
            <a:off x="4985766" y="1751979"/>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Efficiency</a:t>
            </a:r>
            <a:endParaRPr lang="en-US" sz="2400" dirty="0">
              <a:latin typeface="Segoe UI Light"/>
              <a:cs typeface="Segoe UI Light"/>
            </a:endParaRPr>
          </a:p>
        </p:txBody>
      </p:sp>
      <p:sp>
        <p:nvSpPr>
          <p:cNvPr id="6" name="Folded Corner 5"/>
          <p:cNvSpPr/>
          <p:nvPr/>
        </p:nvSpPr>
        <p:spPr>
          <a:xfrm>
            <a:off x="4985766" y="2798006"/>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Flexibility</a:t>
            </a:r>
            <a:endParaRPr lang="en-US" sz="2400" dirty="0">
              <a:latin typeface="Segoe UI Light"/>
              <a:cs typeface="Segoe UI Light"/>
            </a:endParaRPr>
          </a:p>
        </p:txBody>
      </p:sp>
      <p:sp>
        <p:nvSpPr>
          <p:cNvPr id="7" name="Folded Corner 6"/>
          <p:cNvSpPr/>
          <p:nvPr/>
        </p:nvSpPr>
        <p:spPr>
          <a:xfrm>
            <a:off x="4985766" y="3902824"/>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Reliability</a:t>
            </a:r>
            <a:endParaRPr lang="en-US" sz="2400" dirty="0">
              <a:latin typeface="Segoe UI Light"/>
              <a:cs typeface="Segoe UI Light"/>
            </a:endParaRPr>
          </a:p>
        </p:txBody>
      </p:sp>
      <p:sp>
        <p:nvSpPr>
          <p:cNvPr id="9" name="Folded Corner 8"/>
          <p:cNvSpPr/>
          <p:nvPr/>
        </p:nvSpPr>
        <p:spPr>
          <a:xfrm>
            <a:off x="7384288" y="2798006"/>
            <a:ext cx="1398356" cy="418476"/>
          </a:xfrm>
          <a:prstGeom prst="foldedCorner">
            <a:avLst>
              <a:gd name="adj" fmla="val 4166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Segoe UI Light"/>
                <a:cs typeface="Segoe UI Light"/>
              </a:rPr>
              <a:t>Best Paper</a:t>
            </a:r>
            <a:endParaRPr lang="en-US" sz="2000" dirty="0">
              <a:latin typeface="Segoe UI Light"/>
              <a:cs typeface="Segoe UI Light"/>
            </a:endParaRPr>
          </a:p>
        </p:txBody>
      </p:sp>
      <p:pic>
        <p:nvPicPr>
          <p:cNvPr id="10" name="Picture 9" descr="AWARD-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3436" y="3221303"/>
            <a:ext cx="549208" cy="574350"/>
          </a:xfrm>
          <a:prstGeom prst="rect">
            <a:avLst/>
          </a:prstGeom>
        </p:spPr>
      </p:pic>
    </p:spTree>
    <p:extLst>
      <p:ext uri="{BB962C8B-B14F-4D97-AF65-F5344CB8AC3E}">
        <p14:creationId xmlns:p14="http://schemas.microsoft.com/office/powerpoint/2010/main" val="3565774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2000" tmFilter="0, 0; .2, .5; .8, .5; 1, 0"/>
                                        <p:tgtEl>
                                          <p:spTgt spid="3">
                                            <p:txEl>
                                              <p:pRg st="0" end="0"/>
                                            </p:txEl>
                                          </p:spTgt>
                                        </p:tgtEl>
                                      </p:cBhvr>
                                    </p:animEffect>
                                    <p:animScale>
                                      <p:cBhvr>
                                        <p:cTn id="7" dur="1000" autoRev="1" fill="hold"/>
                                        <p:tgtEl>
                                          <p:spTgt spid="3">
                                            <p:txEl>
                                              <p:pRg st="0" end="0"/>
                                            </p:txEl>
                                          </p:spTgt>
                                        </p:tgtEl>
                                      </p:cBhvr>
                                      <p:by x="105000" y="105000"/>
                                    </p:animScale>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2000" tmFilter="0, 0; .2, .5; .8, .5; 1, 0"/>
                                        <p:tgtEl>
                                          <p:spTgt spid="3">
                                            <p:txEl>
                                              <p:pRg st="1" end="1"/>
                                            </p:txEl>
                                          </p:spTgt>
                                        </p:tgtEl>
                                      </p:cBhvr>
                                    </p:animEffect>
                                    <p:animScale>
                                      <p:cBhvr>
                                        <p:cTn id="10" dur="100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343" y="1837176"/>
            <a:ext cx="6733563" cy="1470025"/>
          </a:xfrm>
        </p:spPr>
        <p:txBody>
          <a:bodyPr/>
          <a:lstStyle/>
          <a:p>
            <a:r>
              <a:rPr lang="en-US" dirty="0"/>
              <a:t>HULA: Scalable Load Balancing Using</a:t>
            </a:r>
            <a:br>
              <a:rPr lang="en-US" dirty="0"/>
            </a:br>
            <a:r>
              <a:rPr lang="en-US" dirty="0"/>
              <a:t>			  	Programmable Data Planes</a:t>
            </a:r>
          </a:p>
        </p:txBody>
      </p:sp>
      <p:sp>
        <p:nvSpPr>
          <p:cNvPr id="4" name="Subtitle 3"/>
          <p:cNvSpPr>
            <a:spLocks noGrp="1"/>
          </p:cNvSpPr>
          <p:nvPr>
            <p:ph type="subTitle" idx="1"/>
          </p:nvPr>
        </p:nvSpPr>
        <p:spPr>
          <a:xfrm>
            <a:off x="952450" y="3942232"/>
            <a:ext cx="7479545" cy="2414118"/>
          </a:xfrm>
        </p:spPr>
        <p:txBody>
          <a:bodyPr>
            <a:normAutofit fontScale="70000" lnSpcReduction="20000"/>
          </a:bodyPr>
          <a:lstStyle/>
          <a:p>
            <a:r>
              <a:rPr lang="en-US" sz="5100" b="1" dirty="0">
                <a:solidFill>
                  <a:srgbClr val="000000"/>
                </a:solidFill>
                <a:latin typeface="Segoe UI Light"/>
                <a:cs typeface="Segoe UI Light"/>
              </a:rPr>
              <a:t>Naga </a:t>
            </a:r>
            <a:r>
              <a:rPr lang="en-US" sz="5100" b="1" dirty="0" smtClean="0">
                <a:solidFill>
                  <a:srgbClr val="000000"/>
                </a:solidFill>
                <a:latin typeface="Segoe UI Light"/>
                <a:cs typeface="Segoe UI Light"/>
              </a:rPr>
              <a:t>Katta</a:t>
            </a:r>
            <a:r>
              <a:rPr lang="en-US" sz="5100" b="1" baseline="30000" dirty="0" smtClean="0">
                <a:solidFill>
                  <a:srgbClr val="000000"/>
                </a:solidFill>
                <a:latin typeface="Segoe UI Light"/>
                <a:cs typeface="Segoe UI Light"/>
              </a:rPr>
              <a:t>1</a:t>
            </a:r>
            <a:endParaRPr lang="en-US" sz="5100" b="1" dirty="0">
              <a:solidFill>
                <a:srgbClr val="000000"/>
              </a:solidFill>
              <a:latin typeface="Segoe UI Light"/>
              <a:cs typeface="Segoe UI Light"/>
            </a:endParaRPr>
          </a:p>
          <a:p>
            <a:endParaRPr lang="en-US" dirty="0" smtClean="0">
              <a:solidFill>
                <a:srgbClr val="000000"/>
              </a:solidFill>
              <a:latin typeface="Segoe UI Light"/>
              <a:cs typeface="Segoe UI Light"/>
            </a:endParaRPr>
          </a:p>
          <a:p>
            <a:r>
              <a:rPr lang="en-US" sz="3100" dirty="0" err="1" smtClean="0">
                <a:solidFill>
                  <a:srgbClr val="000000"/>
                </a:solidFill>
              </a:rPr>
              <a:t>Mukesh</a:t>
            </a:r>
            <a:r>
              <a:rPr lang="en-US" sz="3100" dirty="0" smtClean="0">
                <a:solidFill>
                  <a:srgbClr val="000000"/>
                </a:solidFill>
              </a:rPr>
              <a:t> Hira</a:t>
            </a:r>
            <a:r>
              <a:rPr lang="en-US" sz="3100" baseline="30000" dirty="0" smtClean="0">
                <a:solidFill>
                  <a:srgbClr val="000000"/>
                </a:solidFill>
              </a:rPr>
              <a:t>2</a:t>
            </a:r>
            <a:r>
              <a:rPr lang="en-US" sz="3100" dirty="0" smtClean="0">
                <a:solidFill>
                  <a:srgbClr val="000000"/>
                </a:solidFill>
              </a:rPr>
              <a:t>, </a:t>
            </a:r>
            <a:r>
              <a:rPr lang="en-US" sz="3100" dirty="0" err="1" smtClean="0">
                <a:solidFill>
                  <a:srgbClr val="000000"/>
                </a:solidFill>
              </a:rPr>
              <a:t>Changhoon</a:t>
            </a:r>
            <a:r>
              <a:rPr lang="en-US" sz="3100" dirty="0" smtClean="0">
                <a:solidFill>
                  <a:srgbClr val="000000"/>
                </a:solidFill>
              </a:rPr>
              <a:t> Kim</a:t>
            </a:r>
            <a:r>
              <a:rPr lang="en-US" sz="3100" baseline="30000" dirty="0">
                <a:solidFill>
                  <a:srgbClr val="000000"/>
                </a:solidFill>
              </a:rPr>
              <a:t>3</a:t>
            </a:r>
            <a:r>
              <a:rPr lang="en-US" sz="3100" dirty="0" smtClean="0">
                <a:solidFill>
                  <a:srgbClr val="000000"/>
                </a:solidFill>
              </a:rPr>
              <a:t>, </a:t>
            </a:r>
            <a:r>
              <a:rPr lang="en-US" sz="3100" dirty="0" err="1" smtClean="0">
                <a:solidFill>
                  <a:srgbClr val="000000"/>
                </a:solidFill>
              </a:rPr>
              <a:t>Anirudh</a:t>
            </a:r>
            <a:r>
              <a:rPr lang="en-US" sz="3100" dirty="0" smtClean="0">
                <a:solidFill>
                  <a:srgbClr val="000000"/>
                </a:solidFill>
              </a:rPr>
              <a:t> Sivaraman</a:t>
            </a:r>
            <a:r>
              <a:rPr lang="en-US" sz="3100" baseline="30000" dirty="0" smtClean="0">
                <a:solidFill>
                  <a:srgbClr val="000000"/>
                </a:solidFill>
              </a:rPr>
              <a:t>4</a:t>
            </a:r>
            <a:r>
              <a:rPr lang="en-US" sz="3100" dirty="0" smtClean="0">
                <a:solidFill>
                  <a:srgbClr val="000000"/>
                </a:solidFill>
              </a:rPr>
              <a:t>, </a:t>
            </a:r>
          </a:p>
          <a:p>
            <a:r>
              <a:rPr lang="en-US" sz="3100" dirty="0" smtClean="0">
                <a:solidFill>
                  <a:srgbClr val="000000"/>
                </a:solidFill>
              </a:rPr>
              <a:t>Jennifer Rexford</a:t>
            </a:r>
            <a:r>
              <a:rPr lang="en-US" sz="3100" baseline="30000" dirty="0" smtClean="0">
                <a:solidFill>
                  <a:srgbClr val="000000"/>
                </a:solidFill>
              </a:rPr>
              <a:t>1</a:t>
            </a:r>
            <a:endParaRPr lang="en-US" sz="2900" dirty="0" smtClean="0">
              <a:solidFill>
                <a:srgbClr val="000000"/>
              </a:solidFill>
            </a:endParaRPr>
          </a:p>
          <a:p>
            <a:endParaRPr lang="en-US" dirty="0">
              <a:solidFill>
                <a:srgbClr val="000000"/>
              </a:solidFill>
              <a:latin typeface="Segoe UI Light"/>
              <a:cs typeface="Segoe UI Light"/>
            </a:endParaRPr>
          </a:p>
          <a:p>
            <a:r>
              <a:rPr lang="en-US" dirty="0" smtClean="0"/>
              <a:t>1.Princeton  2.VMware  3.Barefoot Networks  4.MIT</a:t>
            </a:r>
            <a:endParaRPr lang="en-US" dirty="0"/>
          </a:p>
        </p:txBody>
      </p:sp>
      <p:pic>
        <p:nvPicPr>
          <p:cNvPr id="13" name="图片 2" descr="pu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0321" y="965200"/>
            <a:ext cx="1835279" cy="2337935"/>
          </a:xfrm>
          <a:prstGeom prst="rect">
            <a:avLst/>
          </a:prstGeom>
        </p:spPr>
      </p:pic>
      <p:pic>
        <p:nvPicPr>
          <p:cNvPr id="14" name="图片 3" descr="pu_nam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89487" y="1295400"/>
            <a:ext cx="6015913" cy="1674240"/>
          </a:xfrm>
          <a:prstGeom prst="rect">
            <a:avLst/>
          </a:prstGeom>
        </p:spPr>
      </p:pic>
      <p:pic>
        <p:nvPicPr>
          <p:cNvPr id="15" name="图片 2" descr="pu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505" y="308570"/>
            <a:ext cx="681710" cy="868420"/>
          </a:xfrm>
          <a:prstGeom prst="rect">
            <a:avLst/>
          </a:prstGeom>
        </p:spPr>
      </p:pic>
      <p:pic>
        <p:nvPicPr>
          <p:cNvPr id="16" name="图片 3" descr="pu_nam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4917" y="554900"/>
            <a:ext cx="1474297" cy="410300"/>
          </a:xfrm>
          <a:prstGeom prst="rect">
            <a:avLst/>
          </a:prstGeom>
        </p:spPr>
      </p:pic>
      <p:sp>
        <p:nvSpPr>
          <p:cNvPr id="3" name="Slide Number Placeholder 2"/>
          <p:cNvSpPr>
            <a:spLocks noGrp="1"/>
          </p:cNvSpPr>
          <p:nvPr>
            <p:ph type="sldNum" sz="quarter" idx="12"/>
          </p:nvPr>
        </p:nvSpPr>
        <p:spPr/>
        <p:txBody>
          <a:bodyPr/>
          <a:lstStyle/>
          <a:p>
            <a:fld id="{B9D2C864-9362-43C7-A136-D9C41D93A96D}" type="slidenum">
              <a:rPr lang="en-US" smtClean="0"/>
              <a:t>15</a:t>
            </a:fld>
            <a:endParaRPr lang="en-US"/>
          </a:p>
        </p:txBody>
      </p:sp>
    </p:spTree>
    <p:extLst>
      <p:ext uri="{BB962C8B-B14F-4D97-AF65-F5344CB8AC3E}">
        <p14:creationId xmlns:p14="http://schemas.microsoft.com/office/powerpoint/2010/main" val="20132316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Balancing Today</a:t>
            </a:r>
            <a:endParaRPr lang="en-US" dirty="0"/>
          </a:p>
        </p:txBody>
      </p:sp>
      <p:sp>
        <p:nvSpPr>
          <p:cNvPr id="4" name="Slide Number Placeholder 3"/>
          <p:cNvSpPr>
            <a:spLocks noGrp="1"/>
          </p:cNvSpPr>
          <p:nvPr>
            <p:ph type="sldNum" sz="quarter" idx="12"/>
          </p:nvPr>
        </p:nvSpPr>
        <p:spPr/>
        <p:txBody>
          <a:bodyPr/>
          <a:lstStyle/>
          <a:p>
            <a:fld id="{BF48E2D9-F1AE-3A42-ADCF-BA1BF8DE6898}" type="slidenum">
              <a:rPr lang="en-US" smtClean="0"/>
              <a:t>16</a:t>
            </a:fld>
            <a:endParaRPr lang="en-US" dirty="0"/>
          </a:p>
        </p:txBody>
      </p:sp>
      <p:grpSp>
        <p:nvGrpSpPr>
          <p:cNvPr id="60" name="Group 59"/>
          <p:cNvGrpSpPr/>
          <p:nvPr/>
        </p:nvGrpSpPr>
        <p:grpSpPr>
          <a:xfrm>
            <a:off x="2695066" y="3476208"/>
            <a:ext cx="3428873" cy="614744"/>
            <a:chOff x="224271" y="5388047"/>
            <a:chExt cx="3428873" cy="614744"/>
          </a:xfrm>
        </p:grpSpPr>
        <p:pic>
          <p:nvPicPr>
            <p:cNvPr id="61" name="Picture 60"/>
            <p:cNvPicPr>
              <a:picLocks noChangeAspect="1"/>
            </p:cNvPicPr>
            <p:nvPr/>
          </p:nvPicPr>
          <p:blipFill>
            <a:blip r:embed="rId2">
              <a:alphaModFix/>
            </a:blip>
            <a:stretch>
              <a:fillRect/>
            </a:stretch>
          </p:blipFill>
          <p:spPr>
            <a:xfrm rot="18020805">
              <a:off x="92197" y="5520121"/>
              <a:ext cx="614744" cy="350596"/>
            </a:xfrm>
            <a:prstGeom prst="rect">
              <a:avLst/>
            </a:prstGeom>
            <a:scene3d>
              <a:camera prst="orthographicFront">
                <a:rot lat="0" lon="10800000" rev="0"/>
              </a:camera>
              <a:lightRig rig="threePt" dir="t"/>
            </a:scene3d>
          </p:spPr>
        </p:pic>
        <p:pic>
          <p:nvPicPr>
            <p:cNvPr id="62" name="Picture 61"/>
            <p:cNvPicPr>
              <a:picLocks noChangeAspect="1"/>
            </p:cNvPicPr>
            <p:nvPr/>
          </p:nvPicPr>
          <p:blipFill>
            <a:blip r:embed="rId2">
              <a:alphaModFix/>
            </a:blip>
            <a:stretch>
              <a:fillRect/>
            </a:stretch>
          </p:blipFill>
          <p:spPr>
            <a:xfrm rot="1578272">
              <a:off x="3038400" y="5551147"/>
              <a:ext cx="614744" cy="350596"/>
            </a:xfrm>
            <a:prstGeom prst="rect">
              <a:avLst/>
            </a:prstGeom>
            <a:scene3d>
              <a:camera prst="orthographicFront">
                <a:rot lat="0" lon="10800000" rev="0"/>
              </a:camera>
              <a:lightRig rig="threePt" dir="t"/>
            </a:scene3d>
          </p:spPr>
        </p:pic>
      </p:grpSp>
      <p:grpSp>
        <p:nvGrpSpPr>
          <p:cNvPr id="63" name="Group 62"/>
          <p:cNvGrpSpPr/>
          <p:nvPr/>
        </p:nvGrpSpPr>
        <p:grpSpPr>
          <a:xfrm>
            <a:off x="884406" y="1920240"/>
            <a:ext cx="7251784" cy="3695314"/>
            <a:chOff x="4691114" y="1371600"/>
            <a:chExt cx="7251784" cy="3695314"/>
          </a:xfrm>
        </p:grpSpPr>
        <p:grpSp>
          <p:nvGrpSpPr>
            <p:cNvPr id="64" name="Group 63"/>
            <p:cNvGrpSpPr>
              <a:grpSpLocks noChangeAspect="1"/>
            </p:cNvGrpSpPr>
            <p:nvPr/>
          </p:nvGrpSpPr>
          <p:grpSpPr>
            <a:xfrm>
              <a:off x="6158196" y="3794760"/>
              <a:ext cx="853473" cy="220623"/>
              <a:chOff x="12968288" y="2754313"/>
              <a:chExt cx="11533187" cy="2981326"/>
            </a:xfrm>
          </p:grpSpPr>
          <p:sp>
            <p:nvSpPr>
              <p:cNvPr id="281"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p:cNvGrpSpPr>
              <a:grpSpLocks noChangeAspect="1"/>
            </p:cNvGrpSpPr>
            <p:nvPr/>
          </p:nvGrpSpPr>
          <p:grpSpPr>
            <a:xfrm>
              <a:off x="7427023" y="1371600"/>
              <a:ext cx="564054" cy="548640"/>
              <a:chOff x="12615863" y="2703513"/>
              <a:chExt cx="2846387" cy="2768601"/>
            </a:xfrm>
          </p:grpSpPr>
          <p:sp>
            <p:nvSpPr>
              <p:cNvPr id="273"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65"/>
            <p:cNvGrpSpPr>
              <a:grpSpLocks noChangeAspect="1"/>
            </p:cNvGrpSpPr>
            <p:nvPr/>
          </p:nvGrpSpPr>
          <p:grpSpPr>
            <a:xfrm>
              <a:off x="8550331" y="1371600"/>
              <a:ext cx="564054" cy="548640"/>
              <a:chOff x="12615863" y="2703513"/>
              <a:chExt cx="2846387" cy="2768601"/>
            </a:xfrm>
          </p:grpSpPr>
          <p:sp>
            <p:nvSpPr>
              <p:cNvPr id="265"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66"/>
            <p:cNvGrpSpPr>
              <a:grpSpLocks noChangeAspect="1"/>
            </p:cNvGrpSpPr>
            <p:nvPr/>
          </p:nvGrpSpPr>
          <p:grpSpPr>
            <a:xfrm>
              <a:off x="9628016" y="1371600"/>
              <a:ext cx="564054" cy="548640"/>
              <a:chOff x="12615863" y="2703513"/>
              <a:chExt cx="2846387" cy="2768601"/>
            </a:xfrm>
          </p:grpSpPr>
          <p:sp>
            <p:nvSpPr>
              <p:cNvPr id="257"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p:cNvGrpSpPr>
              <a:grpSpLocks noChangeAspect="1"/>
            </p:cNvGrpSpPr>
            <p:nvPr/>
          </p:nvGrpSpPr>
          <p:grpSpPr>
            <a:xfrm>
              <a:off x="10746524" y="1371600"/>
              <a:ext cx="564054" cy="548640"/>
              <a:chOff x="12615863" y="2703513"/>
              <a:chExt cx="2846387" cy="2768601"/>
            </a:xfrm>
          </p:grpSpPr>
          <p:sp>
            <p:nvSpPr>
              <p:cNvPr id="249"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a:grpSpLocks noChangeAspect="1"/>
            </p:cNvGrpSpPr>
            <p:nvPr/>
          </p:nvGrpSpPr>
          <p:grpSpPr>
            <a:xfrm>
              <a:off x="7619603" y="3794760"/>
              <a:ext cx="853473" cy="220623"/>
              <a:chOff x="12968288" y="2754313"/>
              <a:chExt cx="11533187" cy="2981326"/>
            </a:xfrm>
          </p:grpSpPr>
          <p:sp>
            <p:nvSpPr>
              <p:cNvPr id="238"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p:cNvGrpSpPr>
              <a:grpSpLocks noChangeAspect="1"/>
            </p:cNvGrpSpPr>
            <p:nvPr/>
          </p:nvGrpSpPr>
          <p:grpSpPr>
            <a:xfrm>
              <a:off x="11089425" y="3794760"/>
              <a:ext cx="853473" cy="220623"/>
              <a:chOff x="12968288" y="2754313"/>
              <a:chExt cx="11533187" cy="2981326"/>
            </a:xfrm>
          </p:grpSpPr>
          <p:sp>
            <p:nvSpPr>
              <p:cNvPr id="227"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1" name="TextBox 70"/>
            <p:cNvSpPr txBox="1"/>
            <p:nvPr/>
          </p:nvSpPr>
          <p:spPr>
            <a:xfrm>
              <a:off x="8885821" y="3692939"/>
              <a:ext cx="1187279" cy="120730"/>
            </a:xfrm>
            <a:prstGeom prst="rect">
              <a:avLst/>
            </a:prstGeom>
            <a:noFill/>
          </p:spPr>
          <p:txBody>
            <a:bodyPr wrap="square" lIns="0" tIns="0" rIns="0" bIns="0" rtlCol="0">
              <a:noAutofit/>
            </a:bodyPr>
            <a:lstStyle/>
            <a:p>
              <a:pPr>
                <a:lnSpc>
                  <a:spcPct val="90000"/>
                </a:lnSpc>
              </a:pPr>
              <a:r>
                <a:rPr lang="en-US" sz="2400" dirty="0" smtClean="0"/>
                <a:t>. . . . . </a:t>
              </a:r>
              <a:r>
                <a:rPr lang="en-US" sz="2400" smtClean="0"/>
                <a:t>. </a:t>
              </a:r>
              <a:endParaRPr lang="en-US" sz="2400" dirty="0" smtClean="0"/>
            </a:p>
          </p:txBody>
        </p:sp>
        <p:grpSp>
          <p:nvGrpSpPr>
            <p:cNvPr id="72" name="Group 71"/>
            <p:cNvGrpSpPr/>
            <p:nvPr/>
          </p:nvGrpSpPr>
          <p:grpSpPr>
            <a:xfrm>
              <a:off x="6125307" y="4480560"/>
              <a:ext cx="886362" cy="586354"/>
              <a:chOff x="2480135" y="635795"/>
              <a:chExt cx="1163586" cy="769747"/>
            </a:xfrm>
          </p:grpSpPr>
          <p:grpSp>
            <p:nvGrpSpPr>
              <p:cNvPr id="191" name="Group 190"/>
              <p:cNvGrpSpPr/>
              <p:nvPr/>
            </p:nvGrpSpPr>
            <p:grpSpPr>
              <a:xfrm>
                <a:off x="2480135" y="1104903"/>
                <a:ext cx="1163586" cy="300639"/>
                <a:chOff x="-25298400" y="-9566275"/>
                <a:chExt cx="15643225" cy="4041775"/>
              </a:xfrm>
            </p:grpSpPr>
            <p:sp>
              <p:nvSpPr>
                <p:cNvPr id="216" name="Freeform 5"/>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6"/>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7"/>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8"/>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9"/>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0"/>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1"/>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12"/>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13"/>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14"/>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15"/>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2" name="Group 191"/>
              <p:cNvGrpSpPr/>
              <p:nvPr/>
            </p:nvGrpSpPr>
            <p:grpSpPr>
              <a:xfrm>
                <a:off x="2480135" y="870349"/>
                <a:ext cx="1163586" cy="300639"/>
                <a:chOff x="-25298400" y="-9566275"/>
                <a:chExt cx="15643225" cy="4041775"/>
              </a:xfrm>
            </p:grpSpPr>
            <p:sp>
              <p:nvSpPr>
                <p:cNvPr id="205" name="Freeform 5"/>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7"/>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8"/>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9"/>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0"/>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1"/>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2"/>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3"/>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14"/>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5"/>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3" name="Group 192"/>
              <p:cNvGrpSpPr/>
              <p:nvPr/>
            </p:nvGrpSpPr>
            <p:grpSpPr>
              <a:xfrm>
                <a:off x="2480135" y="635795"/>
                <a:ext cx="1163586" cy="300639"/>
                <a:chOff x="-25298400" y="-9566275"/>
                <a:chExt cx="15643225" cy="4041775"/>
              </a:xfrm>
            </p:grpSpPr>
            <p:sp>
              <p:nvSpPr>
                <p:cNvPr id="194" name="Freeform 193"/>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94"/>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95"/>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96"/>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97"/>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98"/>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199"/>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200"/>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201"/>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202"/>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203"/>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3" name="Group 72"/>
            <p:cNvGrpSpPr/>
            <p:nvPr/>
          </p:nvGrpSpPr>
          <p:grpSpPr>
            <a:xfrm>
              <a:off x="7570386" y="4480560"/>
              <a:ext cx="886362" cy="586354"/>
              <a:chOff x="2480135" y="635795"/>
              <a:chExt cx="1163586" cy="769747"/>
            </a:xfrm>
          </p:grpSpPr>
          <p:grpSp>
            <p:nvGrpSpPr>
              <p:cNvPr id="154" name="Group 153"/>
              <p:cNvGrpSpPr/>
              <p:nvPr/>
            </p:nvGrpSpPr>
            <p:grpSpPr>
              <a:xfrm>
                <a:off x="2480135" y="1104903"/>
                <a:ext cx="1163586" cy="300639"/>
                <a:chOff x="-25298400" y="-9566275"/>
                <a:chExt cx="15643225" cy="4041775"/>
              </a:xfrm>
            </p:grpSpPr>
            <p:sp>
              <p:nvSpPr>
                <p:cNvPr id="180" name="Freeform 5"/>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6"/>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7"/>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8"/>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9"/>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0"/>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1"/>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2"/>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3"/>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4"/>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5"/>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5" name="Group 154"/>
              <p:cNvGrpSpPr/>
              <p:nvPr/>
            </p:nvGrpSpPr>
            <p:grpSpPr>
              <a:xfrm>
                <a:off x="2480135" y="870349"/>
                <a:ext cx="1163586" cy="300639"/>
                <a:chOff x="-25298400" y="-9566275"/>
                <a:chExt cx="15643225" cy="4041775"/>
              </a:xfrm>
            </p:grpSpPr>
            <p:sp>
              <p:nvSpPr>
                <p:cNvPr id="169" name="Freeform 5"/>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6"/>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7"/>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8"/>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9"/>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0"/>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1"/>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2"/>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3"/>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4"/>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5"/>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6" name="Group 155"/>
              <p:cNvGrpSpPr/>
              <p:nvPr/>
            </p:nvGrpSpPr>
            <p:grpSpPr>
              <a:xfrm>
                <a:off x="2480135" y="635795"/>
                <a:ext cx="1163586" cy="300639"/>
                <a:chOff x="-25298400" y="-9566275"/>
                <a:chExt cx="15643225" cy="4041775"/>
              </a:xfrm>
            </p:grpSpPr>
            <p:sp>
              <p:nvSpPr>
                <p:cNvPr id="157" name="Freeform 156"/>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57"/>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8"/>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9"/>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60"/>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61"/>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2"/>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63"/>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65"/>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66"/>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67"/>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4" name="Group 73"/>
            <p:cNvGrpSpPr/>
            <p:nvPr/>
          </p:nvGrpSpPr>
          <p:grpSpPr>
            <a:xfrm>
              <a:off x="11056536" y="4480560"/>
              <a:ext cx="886362" cy="586354"/>
              <a:chOff x="2480135" y="635795"/>
              <a:chExt cx="1163586" cy="769747"/>
            </a:xfrm>
          </p:grpSpPr>
          <p:grpSp>
            <p:nvGrpSpPr>
              <p:cNvPr id="118" name="Group 117"/>
              <p:cNvGrpSpPr/>
              <p:nvPr/>
            </p:nvGrpSpPr>
            <p:grpSpPr>
              <a:xfrm>
                <a:off x="2480135" y="1104903"/>
                <a:ext cx="1163586" cy="300639"/>
                <a:chOff x="-25298400" y="-9566275"/>
                <a:chExt cx="15643225" cy="4041775"/>
              </a:xfrm>
            </p:grpSpPr>
            <p:sp>
              <p:nvSpPr>
                <p:cNvPr id="143" name="Freeform 5"/>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6"/>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7"/>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8"/>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9"/>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0"/>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2"/>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3"/>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4"/>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5"/>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118"/>
              <p:cNvGrpSpPr/>
              <p:nvPr/>
            </p:nvGrpSpPr>
            <p:grpSpPr>
              <a:xfrm>
                <a:off x="2480135" y="870349"/>
                <a:ext cx="1163586" cy="300639"/>
                <a:chOff x="-25298400" y="-9566275"/>
                <a:chExt cx="15643225" cy="4041775"/>
              </a:xfrm>
            </p:grpSpPr>
            <p:sp>
              <p:nvSpPr>
                <p:cNvPr id="132" name="Freeform 5"/>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6"/>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7"/>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8"/>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9"/>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0"/>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1"/>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2"/>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3"/>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4"/>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5"/>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0" name="Group 119"/>
              <p:cNvGrpSpPr/>
              <p:nvPr/>
            </p:nvGrpSpPr>
            <p:grpSpPr>
              <a:xfrm>
                <a:off x="2480135" y="635795"/>
                <a:ext cx="1163586" cy="300639"/>
                <a:chOff x="-25298400" y="-9566275"/>
                <a:chExt cx="15643225" cy="4041775"/>
              </a:xfrm>
            </p:grpSpPr>
            <p:sp>
              <p:nvSpPr>
                <p:cNvPr id="121" name="Freeform 120"/>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21"/>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2"/>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3"/>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4"/>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25"/>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6"/>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27"/>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8"/>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9"/>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30"/>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75" name="Straight Connector 74"/>
            <p:cNvCxnSpPr/>
            <p:nvPr/>
          </p:nvCxnSpPr>
          <p:spPr>
            <a:xfrm>
              <a:off x="6310596" y="4015383"/>
              <a:ext cx="0" cy="465177"/>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816782" y="4015383"/>
              <a:ext cx="0" cy="465177"/>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763839" y="4015383"/>
              <a:ext cx="0" cy="465177"/>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270025" y="4015383"/>
              <a:ext cx="0" cy="465177"/>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1225496" y="4015383"/>
              <a:ext cx="0" cy="465177"/>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1731682" y="4015383"/>
              <a:ext cx="0" cy="465177"/>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439867" y="4007345"/>
              <a:ext cx="460438" cy="156389"/>
            </a:xfrm>
            <a:prstGeom prst="rect">
              <a:avLst/>
            </a:prstGeom>
            <a:noFill/>
          </p:spPr>
          <p:txBody>
            <a:bodyPr wrap="square" lIns="0" tIns="0" rIns="0" bIns="0" rtlCol="0">
              <a:noAutofit/>
            </a:bodyPr>
            <a:lstStyle/>
            <a:p>
              <a:pPr>
                <a:lnSpc>
                  <a:spcPct val="90000"/>
                </a:lnSpc>
              </a:pPr>
              <a:r>
                <a:rPr lang="is-IS" sz="2400" smtClean="0"/>
                <a:t>…</a:t>
              </a:r>
              <a:endParaRPr lang="en-US" sz="2400" dirty="0" smtClean="0"/>
            </a:p>
          </p:txBody>
        </p:sp>
        <p:sp>
          <p:nvSpPr>
            <p:cNvPr id="82" name="TextBox 81"/>
            <p:cNvSpPr txBox="1"/>
            <p:nvPr/>
          </p:nvSpPr>
          <p:spPr>
            <a:xfrm>
              <a:off x="7844124" y="4007345"/>
              <a:ext cx="460438" cy="156389"/>
            </a:xfrm>
            <a:prstGeom prst="rect">
              <a:avLst/>
            </a:prstGeom>
            <a:noFill/>
          </p:spPr>
          <p:txBody>
            <a:bodyPr wrap="square" lIns="0" tIns="0" rIns="0" bIns="0" rtlCol="0">
              <a:noAutofit/>
            </a:bodyPr>
            <a:lstStyle/>
            <a:p>
              <a:pPr>
                <a:lnSpc>
                  <a:spcPct val="90000"/>
                </a:lnSpc>
              </a:pPr>
              <a:r>
                <a:rPr lang="is-IS" sz="2400" smtClean="0"/>
                <a:t>…</a:t>
              </a:r>
              <a:endParaRPr lang="en-US" sz="2400" dirty="0" smtClean="0"/>
            </a:p>
          </p:txBody>
        </p:sp>
        <p:sp>
          <p:nvSpPr>
            <p:cNvPr id="83" name="TextBox 82"/>
            <p:cNvSpPr txBox="1"/>
            <p:nvPr/>
          </p:nvSpPr>
          <p:spPr>
            <a:xfrm>
              <a:off x="11322109" y="4007345"/>
              <a:ext cx="460438" cy="156389"/>
            </a:xfrm>
            <a:prstGeom prst="rect">
              <a:avLst/>
            </a:prstGeom>
            <a:noFill/>
          </p:spPr>
          <p:txBody>
            <a:bodyPr wrap="square" lIns="0" tIns="0" rIns="0" bIns="0" rtlCol="0">
              <a:noAutofit/>
            </a:bodyPr>
            <a:lstStyle/>
            <a:p>
              <a:pPr>
                <a:lnSpc>
                  <a:spcPct val="90000"/>
                </a:lnSpc>
              </a:pPr>
              <a:r>
                <a:rPr lang="is-IS" sz="2400" smtClean="0"/>
                <a:t>…</a:t>
              </a:r>
              <a:endParaRPr lang="en-US" sz="2400" dirty="0" smtClean="0"/>
            </a:p>
          </p:txBody>
        </p:sp>
        <p:cxnSp>
          <p:nvCxnSpPr>
            <p:cNvPr id="84" name="Straight Connector 83"/>
            <p:cNvCxnSpPr/>
            <p:nvPr/>
          </p:nvCxnSpPr>
          <p:spPr>
            <a:xfrm flipV="1">
              <a:off x="6584932" y="1920240"/>
              <a:ext cx="1096120" cy="1874520"/>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590735" y="1920240"/>
              <a:ext cx="2219486" cy="1874520"/>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582649" y="1920240"/>
              <a:ext cx="3251443" cy="1865329"/>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568488" y="1920240"/>
              <a:ext cx="4432065" cy="1865329"/>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681052" y="1920240"/>
              <a:ext cx="365229" cy="187452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32" idx="4"/>
            </p:cNvCxnSpPr>
            <p:nvPr/>
          </p:nvCxnSpPr>
          <p:spPr>
            <a:xfrm flipV="1">
              <a:off x="8046281" y="1920240"/>
              <a:ext cx="758079" cy="187452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8052526" y="1923201"/>
              <a:ext cx="1781566" cy="1862368"/>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32" idx="4"/>
              <a:endCxn id="121" idx="1"/>
            </p:cNvCxnSpPr>
            <p:nvPr/>
          </p:nvCxnSpPr>
          <p:spPr>
            <a:xfrm flipV="1">
              <a:off x="8046281" y="1920240"/>
              <a:ext cx="2975507" cy="187452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144" idx="4"/>
            </p:cNvCxnSpPr>
            <p:nvPr/>
          </p:nvCxnSpPr>
          <p:spPr>
            <a:xfrm>
              <a:off x="8804360" y="1920240"/>
              <a:ext cx="2711743" cy="1874520"/>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144" idx="4"/>
            </p:cNvCxnSpPr>
            <p:nvPr/>
          </p:nvCxnSpPr>
          <p:spPr>
            <a:xfrm>
              <a:off x="9834092" y="1920240"/>
              <a:ext cx="1682011" cy="1874520"/>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144" idx="4"/>
            </p:cNvCxnSpPr>
            <p:nvPr/>
          </p:nvCxnSpPr>
          <p:spPr>
            <a:xfrm>
              <a:off x="7681052" y="1920240"/>
              <a:ext cx="3835051" cy="1874520"/>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endCxn id="144" idx="4"/>
            </p:cNvCxnSpPr>
            <p:nvPr/>
          </p:nvCxnSpPr>
          <p:spPr>
            <a:xfrm>
              <a:off x="11000553" y="1920240"/>
              <a:ext cx="515550" cy="187452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5291612" y="4290887"/>
              <a:ext cx="915220" cy="297093"/>
            </a:xfrm>
            <a:prstGeom prst="rect">
              <a:avLst/>
            </a:prstGeom>
            <a:noFill/>
          </p:spPr>
          <p:txBody>
            <a:bodyPr wrap="none" lIns="0" tIns="0" rIns="0" bIns="0" rtlCol="0">
              <a:noAutofit/>
            </a:bodyPr>
            <a:lstStyle/>
            <a:p>
              <a:pPr>
                <a:lnSpc>
                  <a:spcPct val="90000"/>
                </a:lnSpc>
              </a:pPr>
              <a:r>
                <a:rPr lang="en-US" dirty="0" smtClean="0"/>
                <a:t>Servers</a:t>
              </a:r>
            </a:p>
          </p:txBody>
        </p:sp>
        <p:sp>
          <p:nvSpPr>
            <p:cNvPr id="116" name="TextBox 115"/>
            <p:cNvSpPr txBox="1"/>
            <p:nvPr/>
          </p:nvSpPr>
          <p:spPr>
            <a:xfrm>
              <a:off x="4691114" y="3510336"/>
              <a:ext cx="1331620" cy="297093"/>
            </a:xfrm>
            <a:prstGeom prst="rect">
              <a:avLst/>
            </a:prstGeom>
            <a:noFill/>
          </p:spPr>
          <p:txBody>
            <a:bodyPr wrap="none" lIns="0" tIns="0" rIns="0" bIns="0" rtlCol="0">
              <a:noAutofit/>
            </a:bodyPr>
            <a:lstStyle/>
            <a:p>
              <a:pPr>
                <a:lnSpc>
                  <a:spcPct val="90000"/>
                </a:lnSpc>
              </a:pPr>
              <a:r>
                <a:rPr lang="en-US" dirty="0" smtClean="0"/>
                <a:t>Leaf Switches</a:t>
              </a:r>
            </a:p>
          </p:txBody>
        </p:sp>
        <p:sp>
          <p:nvSpPr>
            <p:cNvPr id="117" name="TextBox 116"/>
            <p:cNvSpPr txBox="1"/>
            <p:nvPr/>
          </p:nvSpPr>
          <p:spPr>
            <a:xfrm>
              <a:off x="5692953" y="1417780"/>
              <a:ext cx="915220" cy="297093"/>
            </a:xfrm>
            <a:prstGeom prst="rect">
              <a:avLst/>
            </a:prstGeom>
            <a:noFill/>
          </p:spPr>
          <p:txBody>
            <a:bodyPr wrap="none" lIns="0" tIns="0" rIns="0" bIns="0" rtlCol="0">
              <a:noAutofit/>
            </a:bodyPr>
            <a:lstStyle/>
            <a:p>
              <a:pPr>
                <a:lnSpc>
                  <a:spcPct val="90000"/>
                </a:lnSpc>
              </a:pPr>
              <a:r>
                <a:rPr lang="en-US" smtClean="0"/>
                <a:t>Spine Switches</a:t>
              </a:r>
              <a:endParaRPr lang="en-US" dirty="0" smtClean="0"/>
            </a:p>
          </p:txBody>
        </p:sp>
      </p:grpSp>
      <p:grpSp>
        <p:nvGrpSpPr>
          <p:cNvPr id="292" name="Group 291"/>
          <p:cNvGrpSpPr/>
          <p:nvPr/>
        </p:nvGrpSpPr>
        <p:grpSpPr>
          <a:xfrm>
            <a:off x="2434458" y="3178060"/>
            <a:ext cx="3952635" cy="1077165"/>
            <a:chOff x="6232219" y="2499124"/>
            <a:chExt cx="3952635" cy="1077165"/>
          </a:xfrm>
        </p:grpSpPr>
        <p:pic>
          <p:nvPicPr>
            <p:cNvPr id="293" name="Picture 2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46704">
              <a:off x="6009801" y="2721542"/>
              <a:ext cx="1077165" cy="632329"/>
            </a:xfrm>
            <a:prstGeom prst="rect">
              <a:avLst/>
            </a:prstGeom>
            <a:solidFill>
              <a:schemeClr val="bg1"/>
            </a:solidFill>
            <a:scene3d>
              <a:camera prst="orthographicFront">
                <a:rot lat="0" lon="10800000" rev="0"/>
              </a:camera>
              <a:lightRig rig="threePt" dir="t"/>
            </a:scene3d>
          </p:spPr>
        </p:pic>
        <p:pic>
          <p:nvPicPr>
            <p:cNvPr id="294" name="Picture 2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78320">
              <a:off x="9107689" y="2730016"/>
              <a:ext cx="1077165" cy="632329"/>
            </a:xfrm>
            <a:prstGeom prst="rect">
              <a:avLst/>
            </a:prstGeom>
            <a:scene3d>
              <a:camera prst="orthographicFront">
                <a:rot lat="0" lon="10800000" rev="0"/>
              </a:camera>
              <a:lightRig rig="threePt" dir="t"/>
            </a:scene3d>
          </p:spPr>
        </p:pic>
      </p:grpSp>
      <p:grpSp>
        <p:nvGrpSpPr>
          <p:cNvPr id="295" name="Group 294"/>
          <p:cNvGrpSpPr/>
          <p:nvPr/>
        </p:nvGrpSpPr>
        <p:grpSpPr>
          <a:xfrm>
            <a:off x="2930366" y="2350930"/>
            <a:ext cx="4314762" cy="2108663"/>
            <a:chOff x="3844270" y="5123431"/>
            <a:chExt cx="4314762" cy="2108663"/>
          </a:xfrm>
        </p:grpSpPr>
        <p:pic>
          <p:nvPicPr>
            <p:cNvPr id="296" name="Picture 29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46704">
              <a:off x="3621852" y="5345849"/>
              <a:ext cx="1077165" cy="632329"/>
            </a:xfrm>
            <a:prstGeom prst="rect">
              <a:avLst/>
            </a:prstGeom>
            <a:scene3d>
              <a:camera prst="orthographicFront">
                <a:rot lat="0" lon="10800000" rev="0"/>
              </a:camera>
              <a:lightRig rig="threePt" dir="t"/>
            </a:scene3d>
          </p:spPr>
        </p:pic>
        <p:pic>
          <p:nvPicPr>
            <p:cNvPr id="297" name="Picture 2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78320">
              <a:off x="7081867" y="6599765"/>
              <a:ext cx="1077165" cy="632329"/>
            </a:xfrm>
            <a:prstGeom prst="rect">
              <a:avLst/>
            </a:prstGeom>
            <a:scene3d>
              <a:camera prst="orthographicFront">
                <a:rot lat="0" lon="10800000" rev="0"/>
              </a:camera>
              <a:lightRig rig="threePt" dir="t"/>
            </a:scene3d>
          </p:spPr>
        </p:pic>
      </p:grpSp>
      <p:sp>
        <p:nvSpPr>
          <p:cNvPr id="5" name="Rectangle 4"/>
          <p:cNvSpPr/>
          <p:nvPr/>
        </p:nvSpPr>
        <p:spPr>
          <a:xfrm>
            <a:off x="479952" y="1289147"/>
            <a:ext cx="4153000" cy="369332"/>
          </a:xfrm>
          <a:prstGeom prst="rect">
            <a:avLst/>
          </a:prstGeom>
        </p:spPr>
        <p:txBody>
          <a:bodyPr wrap="none">
            <a:spAutoFit/>
          </a:bodyPr>
          <a:lstStyle/>
          <a:p>
            <a:r>
              <a:rPr lang="en-US" b="1" dirty="0">
                <a:solidFill>
                  <a:schemeClr val="accent4"/>
                </a:solidFill>
              </a:rPr>
              <a:t>E</a:t>
            </a:r>
            <a:r>
              <a:rPr lang="en-US" dirty="0"/>
              <a:t>qual </a:t>
            </a:r>
            <a:r>
              <a:rPr lang="en-US" b="1" dirty="0">
                <a:solidFill>
                  <a:schemeClr val="accent4"/>
                </a:solidFill>
              </a:rPr>
              <a:t>C</a:t>
            </a:r>
            <a:r>
              <a:rPr lang="en-US" dirty="0"/>
              <a:t>ost </a:t>
            </a:r>
            <a:r>
              <a:rPr lang="en-US" b="1" dirty="0">
                <a:solidFill>
                  <a:schemeClr val="accent4"/>
                </a:solidFill>
              </a:rPr>
              <a:t>M</a:t>
            </a:r>
            <a:r>
              <a:rPr lang="en-US" dirty="0"/>
              <a:t>ulti-</a:t>
            </a:r>
            <a:r>
              <a:rPr lang="en-US" b="1" dirty="0">
                <a:solidFill>
                  <a:schemeClr val="accent4"/>
                </a:solidFill>
              </a:rPr>
              <a:t>P</a:t>
            </a:r>
            <a:r>
              <a:rPr lang="en-US" dirty="0"/>
              <a:t>ath (</a:t>
            </a:r>
            <a:r>
              <a:rPr lang="en-US" b="1" dirty="0">
                <a:solidFill>
                  <a:schemeClr val="accent4"/>
                </a:solidFill>
              </a:rPr>
              <a:t>ECMP</a:t>
            </a:r>
            <a:r>
              <a:rPr lang="en-US" dirty="0" smtClean="0"/>
              <a:t>) – hashing</a:t>
            </a:r>
            <a:endParaRPr lang="en-US" dirty="0"/>
          </a:p>
        </p:txBody>
      </p:sp>
    </p:spTree>
    <p:extLst>
      <p:ext uri="{BB962C8B-B14F-4D97-AF65-F5344CB8AC3E}">
        <p14:creationId xmlns:p14="http://schemas.microsoft.com/office/powerpoint/2010/main" val="726485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Proposed</a:t>
            </a:r>
            <a:endParaRPr lang="en-US" dirty="0"/>
          </a:p>
        </p:txBody>
      </p:sp>
      <p:sp>
        <p:nvSpPr>
          <p:cNvPr id="4" name="Slide Number Placeholder 3"/>
          <p:cNvSpPr>
            <a:spLocks noGrp="1"/>
          </p:cNvSpPr>
          <p:nvPr>
            <p:ph type="sldNum" sz="quarter" idx="12"/>
          </p:nvPr>
        </p:nvSpPr>
        <p:spPr/>
        <p:txBody>
          <a:bodyPr/>
          <a:lstStyle/>
          <a:p>
            <a:fld id="{BF48E2D9-F1AE-3A42-ADCF-BA1BF8DE6898}" type="slidenum">
              <a:rPr lang="en-US" smtClean="0"/>
              <a:t>17</a:t>
            </a:fld>
            <a:endParaRPr lang="en-US" dirty="0"/>
          </a:p>
        </p:txBody>
      </p:sp>
      <p:grpSp>
        <p:nvGrpSpPr>
          <p:cNvPr id="7" name="Group 6"/>
          <p:cNvGrpSpPr/>
          <p:nvPr/>
        </p:nvGrpSpPr>
        <p:grpSpPr>
          <a:xfrm>
            <a:off x="2862059" y="1387555"/>
            <a:ext cx="1924516" cy="882795"/>
            <a:chOff x="1264967" y="1433914"/>
            <a:chExt cx="1924516" cy="882795"/>
          </a:xfrm>
        </p:grpSpPr>
        <p:grpSp>
          <p:nvGrpSpPr>
            <p:cNvPr id="8" name="Group 7"/>
            <p:cNvGrpSpPr>
              <a:grpSpLocks noChangeAspect="1"/>
            </p:cNvGrpSpPr>
            <p:nvPr/>
          </p:nvGrpSpPr>
          <p:grpSpPr>
            <a:xfrm>
              <a:off x="1801505" y="1433914"/>
              <a:ext cx="548874" cy="548640"/>
              <a:chOff x="13246100" y="-547688"/>
              <a:chExt cx="7408863" cy="7405688"/>
            </a:xfrm>
          </p:grpSpPr>
          <p:sp>
            <p:nvSpPr>
              <p:cNvPr id="10" name="Freeform 80"/>
              <p:cNvSpPr>
                <a:spLocks/>
              </p:cNvSpPr>
              <p:nvPr/>
            </p:nvSpPr>
            <p:spPr bwMode="auto">
              <a:xfrm>
                <a:off x="13249272" y="-547688"/>
                <a:ext cx="7405691" cy="7405688"/>
              </a:xfrm>
              <a:custGeom>
                <a:avLst/>
                <a:gdLst>
                  <a:gd name="T0" fmla="*/ 1709 w 1972"/>
                  <a:gd name="T1" fmla="*/ 269 h 1972"/>
                  <a:gd name="T2" fmla="*/ 1066 w 1972"/>
                  <a:gd name="T3" fmla="*/ 0 h 1972"/>
                  <a:gd name="T4" fmla="*/ 427 w 1972"/>
                  <a:gd name="T5" fmla="*/ 263 h 1972"/>
                  <a:gd name="T6" fmla="*/ 426 w 1972"/>
                  <a:gd name="T7" fmla="*/ 263 h 1972"/>
                  <a:gd name="T8" fmla="*/ 262 w 1972"/>
                  <a:gd name="T9" fmla="*/ 427 h 1972"/>
                  <a:gd name="T10" fmla="*/ 263 w 1972"/>
                  <a:gd name="T11" fmla="*/ 427 h 1972"/>
                  <a:gd name="T12" fmla="*/ 0 w 1972"/>
                  <a:gd name="T13" fmla="*/ 1066 h 1972"/>
                  <a:gd name="T14" fmla="*/ 268 w 1972"/>
                  <a:gd name="T15" fmla="*/ 1710 h 1972"/>
                  <a:gd name="T16" fmla="*/ 906 w 1972"/>
                  <a:gd name="T17" fmla="*/ 1972 h 1972"/>
                  <a:gd name="T18" fmla="*/ 1553 w 1972"/>
                  <a:gd name="T19" fmla="*/ 1700 h 1972"/>
                  <a:gd name="T20" fmla="*/ 1740 w 1972"/>
                  <a:gd name="T21" fmla="*/ 1510 h 1972"/>
                  <a:gd name="T22" fmla="*/ 1972 w 1972"/>
                  <a:gd name="T23" fmla="*/ 906 h 1972"/>
                  <a:gd name="T24" fmla="*/ 1709 w 1972"/>
                  <a:gd name="T25" fmla="*/ 269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2" h="1972">
                    <a:moveTo>
                      <a:pt x="1709" y="269"/>
                    </a:moveTo>
                    <a:cubicBezTo>
                      <a:pt x="1545" y="103"/>
                      <a:pt x="1318" y="0"/>
                      <a:pt x="1066" y="0"/>
                    </a:cubicBezTo>
                    <a:cubicBezTo>
                      <a:pt x="816" y="0"/>
                      <a:pt x="591" y="101"/>
                      <a:pt x="427" y="263"/>
                    </a:cubicBezTo>
                    <a:cubicBezTo>
                      <a:pt x="426" y="263"/>
                      <a:pt x="426" y="263"/>
                      <a:pt x="426" y="263"/>
                    </a:cubicBezTo>
                    <a:cubicBezTo>
                      <a:pt x="262" y="427"/>
                      <a:pt x="262" y="427"/>
                      <a:pt x="262" y="427"/>
                    </a:cubicBezTo>
                    <a:cubicBezTo>
                      <a:pt x="263" y="427"/>
                      <a:pt x="263" y="427"/>
                      <a:pt x="263" y="427"/>
                    </a:cubicBezTo>
                    <a:cubicBezTo>
                      <a:pt x="100" y="591"/>
                      <a:pt x="0" y="817"/>
                      <a:pt x="0" y="1066"/>
                    </a:cubicBezTo>
                    <a:cubicBezTo>
                      <a:pt x="0" y="1318"/>
                      <a:pt x="102" y="1546"/>
                      <a:pt x="268" y="1710"/>
                    </a:cubicBezTo>
                    <a:cubicBezTo>
                      <a:pt x="432" y="1872"/>
                      <a:pt x="657" y="1972"/>
                      <a:pt x="906" y="1972"/>
                    </a:cubicBezTo>
                    <a:cubicBezTo>
                      <a:pt x="1159" y="1972"/>
                      <a:pt x="1388" y="1868"/>
                      <a:pt x="1553" y="1700"/>
                    </a:cubicBezTo>
                    <a:cubicBezTo>
                      <a:pt x="1740" y="1510"/>
                      <a:pt x="1740" y="1510"/>
                      <a:pt x="1740" y="1510"/>
                    </a:cubicBezTo>
                    <a:cubicBezTo>
                      <a:pt x="1884" y="1350"/>
                      <a:pt x="1972" y="1139"/>
                      <a:pt x="1972" y="906"/>
                    </a:cubicBezTo>
                    <a:cubicBezTo>
                      <a:pt x="1972" y="658"/>
                      <a:pt x="1872" y="432"/>
                      <a:pt x="1709" y="269"/>
                    </a:cubicBezTo>
                    <a:close/>
                  </a:path>
                </a:pathLst>
              </a:custGeom>
              <a:solidFill>
                <a:srgbClr val="1A6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1"/>
              <p:cNvSpPr>
                <a:spLocks/>
              </p:cNvSpPr>
              <p:nvPr/>
            </p:nvSpPr>
            <p:spPr bwMode="auto">
              <a:xfrm>
                <a:off x="13246100" y="-547688"/>
                <a:ext cx="6421438" cy="6421438"/>
              </a:xfrm>
              <a:custGeom>
                <a:avLst/>
                <a:gdLst>
                  <a:gd name="T0" fmla="*/ 1067 w 1710"/>
                  <a:gd name="T1" fmla="*/ 0 h 1710"/>
                  <a:gd name="T2" fmla="*/ 428 w 1710"/>
                  <a:gd name="T3" fmla="*/ 263 h 1710"/>
                  <a:gd name="T4" fmla="*/ 427 w 1710"/>
                  <a:gd name="T5" fmla="*/ 263 h 1710"/>
                  <a:gd name="T6" fmla="*/ 263 w 1710"/>
                  <a:gd name="T7" fmla="*/ 427 h 1710"/>
                  <a:gd name="T8" fmla="*/ 264 w 1710"/>
                  <a:gd name="T9" fmla="*/ 427 h 1710"/>
                  <a:gd name="T10" fmla="*/ 0 w 1710"/>
                  <a:gd name="T11" fmla="*/ 1066 h 1710"/>
                  <a:gd name="T12" fmla="*/ 269 w 1710"/>
                  <a:gd name="T13" fmla="*/ 1710 h 1710"/>
                  <a:gd name="T14" fmla="*/ 1710 w 1710"/>
                  <a:gd name="T15" fmla="*/ 269 h 1710"/>
                  <a:gd name="T16" fmla="*/ 1067 w 1710"/>
                  <a:gd name="T17"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0" h="1710">
                    <a:moveTo>
                      <a:pt x="1067" y="0"/>
                    </a:moveTo>
                    <a:cubicBezTo>
                      <a:pt x="817" y="0"/>
                      <a:pt x="592" y="101"/>
                      <a:pt x="428" y="263"/>
                    </a:cubicBezTo>
                    <a:cubicBezTo>
                      <a:pt x="427" y="263"/>
                      <a:pt x="427" y="263"/>
                      <a:pt x="427" y="263"/>
                    </a:cubicBezTo>
                    <a:cubicBezTo>
                      <a:pt x="263" y="427"/>
                      <a:pt x="263" y="427"/>
                      <a:pt x="263" y="427"/>
                    </a:cubicBezTo>
                    <a:cubicBezTo>
                      <a:pt x="264" y="427"/>
                      <a:pt x="264" y="427"/>
                      <a:pt x="264" y="427"/>
                    </a:cubicBezTo>
                    <a:cubicBezTo>
                      <a:pt x="101" y="591"/>
                      <a:pt x="0" y="817"/>
                      <a:pt x="0" y="1066"/>
                    </a:cubicBezTo>
                    <a:cubicBezTo>
                      <a:pt x="0" y="1318"/>
                      <a:pt x="103" y="1546"/>
                      <a:pt x="269" y="1710"/>
                    </a:cubicBezTo>
                    <a:cubicBezTo>
                      <a:pt x="1710" y="269"/>
                      <a:pt x="1710" y="269"/>
                      <a:pt x="1710" y="269"/>
                    </a:cubicBezTo>
                    <a:cubicBezTo>
                      <a:pt x="1546" y="103"/>
                      <a:pt x="1319" y="0"/>
                      <a:pt x="1067" y="0"/>
                    </a:cubicBezTo>
                    <a:close/>
                  </a:path>
                </a:pathLst>
              </a:custGeom>
              <a:solidFill>
                <a:srgbClr val="2878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2"/>
              <p:cNvSpPr>
                <a:spLocks/>
              </p:cNvSpPr>
              <p:nvPr/>
            </p:nvSpPr>
            <p:spPr bwMode="auto">
              <a:xfrm>
                <a:off x="14255750" y="461962"/>
                <a:ext cx="6399213" cy="6396038"/>
              </a:xfrm>
              <a:custGeom>
                <a:avLst/>
                <a:gdLst>
                  <a:gd name="T0" fmla="*/ 0 w 1704"/>
                  <a:gd name="T1" fmla="*/ 1441 h 1703"/>
                  <a:gd name="T2" fmla="*/ 638 w 1704"/>
                  <a:gd name="T3" fmla="*/ 1703 h 1703"/>
                  <a:gd name="T4" fmla="*/ 1285 w 1704"/>
                  <a:gd name="T5" fmla="*/ 1431 h 1703"/>
                  <a:gd name="T6" fmla="*/ 1472 w 1704"/>
                  <a:gd name="T7" fmla="*/ 1241 h 1703"/>
                  <a:gd name="T8" fmla="*/ 1704 w 1704"/>
                  <a:gd name="T9" fmla="*/ 637 h 1703"/>
                  <a:gd name="T10" fmla="*/ 1441 w 1704"/>
                  <a:gd name="T11" fmla="*/ 0 h 1703"/>
                  <a:gd name="T12" fmla="*/ 0 w 1704"/>
                  <a:gd name="T13" fmla="*/ 1441 h 1703"/>
                </a:gdLst>
                <a:ahLst/>
                <a:cxnLst>
                  <a:cxn ang="0">
                    <a:pos x="T0" y="T1"/>
                  </a:cxn>
                  <a:cxn ang="0">
                    <a:pos x="T2" y="T3"/>
                  </a:cxn>
                  <a:cxn ang="0">
                    <a:pos x="T4" y="T5"/>
                  </a:cxn>
                  <a:cxn ang="0">
                    <a:pos x="T6" y="T7"/>
                  </a:cxn>
                  <a:cxn ang="0">
                    <a:pos x="T8" y="T9"/>
                  </a:cxn>
                  <a:cxn ang="0">
                    <a:pos x="T10" y="T11"/>
                  </a:cxn>
                  <a:cxn ang="0">
                    <a:pos x="T12" y="T13"/>
                  </a:cxn>
                </a:cxnLst>
                <a:rect l="0" t="0" r="r" b="b"/>
                <a:pathLst>
                  <a:path w="1704" h="1703">
                    <a:moveTo>
                      <a:pt x="0" y="1441"/>
                    </a:moveTo>
                    <a:cubicBezTo>
                      <a:pt x="164" y="1603"/>
                      <a:pt x="389" y="1703"/>
                      <a:pt x="638" y="1703"/>
                    </a:cubicBezTo>
                    <a:cubicBezTo>
                      <a:pt x="891" y="1703"/>
                      <a:pt x="1120" y="1599"/>
                      <a:pt x="1285" y="1431"/>
                    </a:cubicBezTo>
                    <a:cubicBezTo>
                      <a:pt x="1472" y="1241"/>
                      <a:pt x="1472" y="1241"/>
                      <a:pt x="1472" y="1241"/>
                    </a:cubicBezTo>
                    <a:cubicBezTo>
                      <a:pt x="1616" y="1081"/>
                      <a:pt x="1704" y="870"/>
                      <a:pt x="1704" y="637"/>
                    </a:cubicBezTo>
                    <a:cubicBezTo>
                      <a:pt x="1704" y="389"/>
                      <a:pt x="1604" y="163"/>
                      <a:pt x="1441" y="0"/>
                    </a:cubicBezTo>
                    <a:lnTo>
                      <a:pt x="0" y="1441"/>
                    </a:lnTo>
                    <a:close/>
                  </a:path>
                </a:pathLst>
              </a:custGeom>
              <a:solidFill>
                <a:srgbClr val="1455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83"/>
              <p:cNvSpPr>
                <a:spLocks noChangeArrowheads="1"/>
              </p:cNvSpPr>
              <p:nvPr/>
            </p:nvSpPr>
            <p:spPr bwMode="auto">
              <a:xfrm>
                <a:off x="13246100" y="52387"/>
                <a:ext cx="6808788" cy="6805613"/>
              </a:xfrm>
              <a:prstGeom prst="ellipse">
                <a:avLst/>
              </a:prstGeom>
              <a:solidFill>
                <a:srgbClr val="1A6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4"/>
              <p:cNvSpPr>
                <a:spLocks noEditPoints="1"/>
              </p:cNvSpPr>
              <p:nvPr/>
            </p:nvSpPr>
            <p:spPr bwMode="auto">
              <a:xfrm>
                <a:off x="14481175" y="1231900"/>
                <a:ext cx="2084388" cy="2087563"/>
              </a:xfrm>
              <a:custGeom>
                <a:avLst/>
                <a:gdLst>
                  <a:gd name="T0" fmla="*/ 457 w 555"/>
                  <a:gd name="T1" fmla="*/ 99 h 556"/>
                  <a:gd name="T2" fmla="*/ 98 w 555"/>
                  <a:gd name="T3" fmla="*/ 99 h 556"/>
                  <a:gd name="T4" fmla="*/ 98 w 555"/>
                  <a:gd name="T5" fmla="*/ 457 h 556"/>
                  <a:gd name="T6" fmla="*/ 457 w 555"/>
                  <a:gd name="T7" fmla="*/ 457 h 556"/>
                  <a:gd name="T8" fmla="*/ 457 w 555"/>
                  <a:gd name="T9" fmla="*/ 99 h 556"/>
                  <a:gd name="T10" fmla="*/ 381 w 555"/>
                  <a:gd name="T11" fmla="*/ 381 h 556"/>
                  <a:gd name="T12" fmla="*/ 174 w 555"/>
                  <a:gd name="T13" fmla="*/ 381 h 556"/>
                  <a:gd name="T14" fmla="*/ 174 w 555"/>
                  <a:gd name="T15" fmla="*/ 174 h 556"/>
                  <a:gd name="T16" fmla="*/ 381 w 555"/>
                  <a:gd name="T17" fmla="*/ 174 h 556"/>
                  <a:gd name="T18" fmla="*/ 381 w 555"/>
                  <a:gd name="T19" fmla="*/ 381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556">
                    <a:moveTo>
                      <a:pt x="457" y="99"/>
                    </a:moveTo>
                    <a:cubicBezTo>
                      <a:pt x="358" y="0"/>
                      <a:pt x="197" y="0"/>
                      <a:pt x="98" y="99"/>
                    </a:cubicBezTo>
                    <a:cubicBezTo>
                      <a:pt x="0" y="197"/>
                      <a:pt x="0" y="358"/>
                      <a:pt x="98" y="457"/>
                    </a:cubicBezTo>
                    <a:cubicBezTo>
                      <a:pt x="197" y="556"/>
                      <a:pt x="358" y="556"/>
                      <a:pt x="457" y="457"/>
                    </a:cubicBezTo>
                    <a:cubicBezTo>
                      <a:pt x="555" y="358"/>
                      <a:pt x="555" y="197"/>
                      <a:pt x="457" y="99"/>
                    </a:cubicBezTo>
                    <a:close/>
                    <a:moveTo>
                      <a:pt x="381" y="381"/>
                    </a:moveTo>
                    <a:cubicBezTo>
                      <a:pt x="324" y="438"/>
                      <a:pt x="231" y="438"/>
                      <a:pt x="174" y="381"/>
                    </a:cubicBezTo>
                    <a:cubicBezTo>
                      <a:pt x="117" y="324"/>
                      <a:pt x="117" y="231"/>
                      <a:pt x="174" y="174"/>
                    </a:cubicBezTo>
                    <a:cubicBezTo>
                      <a:pt x="231" y="117"/>
                      <a:pt x="324" y="117"/>
                      <a:pt x="381" y="174"/>
                    </a:cubicBezTo>
                    <a:cubicBezTo>
                      <a:pt x="438" y="231"/>
                      <a:pt x="438" y="324"/>
                      <a:pt x="381" y="3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5"/>
              <p:cNvSpPr>
                <a:spLocks/>
              </p:cNvSpPr>
              <p:nvPr/>
            </p:nvSpPr>
            <p:spPr bwMode="auto">
              <a:xfrm>
                <a:off x="17054509" y="3808418"/>
                <a:ext cx="1166820" cy="1163631"/>
              </a:xfrm>
              <a:custGeom>
                <a:avLst/>
                <a:gdLst>
                  <a:gd name="T0" fmla="*/ 256 w 311"/>
                  <a:gd name="T1" fmla="*/ 55 h 310"/>
                  <a:gd name="T2" fmla="*/ 56 w 311"/>
                  <a:gd name="T3" fmla="*/ 55 h 310"/>
                  <a:gd name="T4" fmla="*/ 56 w 311"/>
                  <a:gd name="T5" fmla="*/ 55 h 310"/>
                  <a:gd name="T6" fmla="*/ 56 w 311"/>
                  <a:gd name="T7" fmla="*/ 55 h 310"/>
                  <a:gd name="T8" fmla="*/ 56 w 311"/>
                  <a:gd name="T9" fmla="*/ 255 h 310"/>
                  <a:gd name="T10" fmla="*/ 256 w 311"/>
                  <a:gd name="T11" fmla="*/ 255 h 310"/>
                  <a:gd name="T12" fmla="*/ 256 w 311"/>
                  <a:gd name="T13" fmla="*/ 255 h 310"/>
                  <a:gd name="T14" fmla="*/ 256 w 311"/>
                  <a:gd name="T15" fmla="*/ 255 h 310"/>
                  <a:gd name="T16" fmla="*/ 256 w 311"/>
                  <a:gd name="T17" fmla="*/ 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310">
                    <a:moveTo>
                      <a:pt x="256" y="55"/>
                    </a:moveTo>
                    <a:cubicBezTo>
                      <a:pt x="201" y="0"/>
                      <a:pt x="111" y="0"/>
                      <a:pt x="56" y="55"/>
                    </a:cubicBezTo>
                    <a:cubicBezTo>
                      <a:pt x="56" y="55"/>
                      <a:pt x="56" y="55"/>
                      <a:pt x="56" y="55"/>
                    </a:cubicBezTo>
                    <a:cubicBezTo>
                      <a:pt x="56" y="55"/>
                      <a:pt x="56" y="55"/>
                      <a:pt x="56" y="55"/>
                    </a:cubicBezTo>
                    <a:cubicBezTo>
                      <a:pt x="0" y="110"/>
                      <a:pt x="0" y="200"/>
                      <a:pt x="56" y="255"/>
                    </a:cubicBezTo>
                    <a:cubicBezTo>
                      <a:pt x="111" y="310"/>
                      <a:pt x="201" y="310"/>
                      <a:pt x="256" y="255"/>
                    </a:cubicBezTo>
                    <a:cubicBezTo>
                      <a:pt x="256" y="255"/>
                      <a:pt x="256" y="255"/>
                      <a:pt x="256" y="255"/>
                    </a:cubicBezTo>
                    <a:cubicBezTo>
                      <a:pt x="256" y="255"/>
                      <a:pt x="256" y="255"/>
                      <a:pt x="256" y="255"/>
                    </a:cubicBezTo>
                    <a:cubicBezTo>
                      <a:pt x="311" y="200"/>
                      <a:pt x="311" y="110"/>
                      <a:pt x="256"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86"/>
              <p:cNvSpPr>
                <a:spLocks noChangeArrowheads="1"/>
              </p:cNvSpPr>
              <p:nvPr/>
            </p:nvSpPr>
            <p:spPr bwMode="auto">
              <a:xfrm>
                <a:off x="16846550" y="2095500"/>
                <a:ext cx="654050" cy="357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87"/>
              <p:cNvSpPr>
                <a:spLocks noChangeArrowheads="1"/>
              </p:cNvSpPr>
              <p:nvPr/>
            </p:nvSpPr>
            <p:spPr bwMode="auto">
              <a:xfrm>
                <a:off x="15344775" y="3616325"/>
                <a:ext cx="357188" cy="639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8"/>
              <p:cNvSpPr>
                <a:spLocks/>
              </p:cNvSpPr>
              <p:nvPr/>
            </p:nvSpPr>
            <p:spPr bwMode="auto">
              <a:xfrm>
                <a:off x="16348075" y="3101975"/>
                <a:ext cx="769938" cy="766763"/>
              </a:xfrm>
              <a:custGeom>
                <a:avLst/>
                <a:gdLst>
                  <a:gd name="T0" fmla="*/ 326 w 485"/>
                  <a:gd name="T1" fmla="*/ 483 h 483"/>
                  <a:gd name="T2" fmla="*/ 485 w 485"/>
                  <a:gd name="T3" fmla="*/ 324 h 483"/>
                  <a:gd name="T4" fmla="*/ 158 w 485"/>
                  <a:gd name="T5" fmla="*/ 0 h 483"/>
                  <a:gd name="T6" fmla="*/ 0 w 485"/>
                  <a:gd name="T7" fmla="*/ 156 h 483"/>
                  <a:gd name="T8" fmla="*/ 326 w 485"/>
                  <a:gd name="T9" fmla="*/ 483 h 483"/>
                </a:gdLst>
                <a:ahLst/>
                <a:cxnLst>
                  <a:cxn ang="0">
                    <a:pos x="T0" y="T1"/>
                  </a:cxn>
                  <a:cxn ang="0">
                    <a:pos x="T2" y="T3"/>
                  </a:cxn>
                  <a:cxn ang="0">
                    <a:pos x="T4" y="T5"/>
                  </a:cxn>
                  <a:cxn ang="0">
                    <a:pos x="T6" y="T7"/>
                  </a:cxn>
                  <a:cxn ang="0">
                    <a:pos x="T8" y="T9"/>
                  </a:cxn>
                </a:cxnLst>
                <a:rect l="0" t="0" r="r" b="b"/>
                <a:pathLst>
                  <a:path w="485" h="483">
                    <a:moveTo>
                      <a:pt x="326" y="483"/>
                    </a:moveTo>
                    <a:lnTo>
                      <a:pt x="485" y="324"/>
                    </a:lnTo>
                    <a:lnTo>
                      <a:pt x="158" y="0"/>
                    </a:lnTo>
                    <a:lnTo>
                      <a:pt x="0" y="156"/>
                    </a:lnTo>
                    <a:lnTo>
                      <a:pt x="326"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9"/>
              <p:cNvSpPr>
                <a:spLocks/>
              </p:cNvSpPr>
              <p:nvPr/>
            </p:nvSpPr>
            <p:spPr bwMode="auto">
              <a:xfrm>
                <a:off x="17770475" y="1690687"/>
                <a:ext cx="1165225" cy="1166813"/>
              </a:xfrm>
              <a:custGeom>
                <a:avLst/>
                <a:gdLst>
                  <a:gd name="T0" fmla="*/ 55 w 310"/>
                  <a:gd name="T1" fmla="*/ 256 h 311"/>
                  <a:gd name="T2" fmla="*/ 255 w 310"/>
                  <a:gd name="T3" fmla="*/ 256 h 311"/>
                  <a:gd name="T4" fmla="*/ 255 w 310"/>
                  <a:gd name="T5" fmla="*/ 56 h 311"/>
                  <a:gd name="T6" fmla="*/ 55 w 310"/>
                  <a:gd name="T7" fmla="*/ 56 h 311"/>
                  <a:gd name="T8" fmla="*/ 55 w 310"/>
                  <a:gd name="T9" fmla="*/ 256 h 311"/>
                </a:gdLst>
                <a:ahLst/>
                <a:cxnLst>
                  <a:cxn ang="0">
                    <a:pos x="T0" y="T1"/>
                  </a:cxn>
                  <a:cxn ang="0">
                    <a:pos x="T2" y="T3"/>
                  </a:cxn>
                  <a:cxn ang="0">
                    <a:pos x="T4" y="T5"/>
                  </a:cxn>
                  <a:cxn ang="0">
                    <a:pos x="T6" y="T7"/>
                  </a:cxn>
                  <a:cxn ang="0">
                    <a:pos x="T8" y="T9"/>
                  </a:cxn>
                </a:cxnLst>
                <a:rect l="0" t="0" r="r" b="b"/>
                <a:pathLst>
                  <a:path w="310" h="311">
                    <a:moveTo>
                      <a:pt x="55" y="256"/>
                    </a:moveTo>
                    <a:cubicBezTo>
                      <a:pt x="110" y="311"/>
                      <a:pt x="200" y="311"/>
                      <a:pt x="255" y="256"/>
                    </a:cubicBezTo>
                    <a:cubicBezTo>
                      <a:pt x="310" y="200"/>
                      <a:pt x="310" y="111"/>
                      <a:pt x="255" y="56"/>
                    </a:cubicBezTo>
                    <a:cubicBezTo>
                      <a:pt x="200" y="0"/>
                      <a:pt x="110" y="0"/>
                      <a:pt x="55" y="56"/>
                    </a:cubicBezTo>
                    <a:cubicBezTo>
                      <a:pt x="0" y="111"/>
                      <a:pt x="0" y="200"/>
                      <a:pt x="55" y="2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0"/>
              <p:cNvSpPr>
                <a:spLocks/>
              </p:cNvSpPr>
              <p:nvPr/>
            </p:nvSpPr>
            <p:spPr bwMode="auto">
              <a:xfrm>
                <a:off x="14939963" y="4521200"/>
                <a:ext cx="1166813" cy="1168400"/>
              </a:xfrm>
              <a:custGeom>
                <a:avLst/>
                <a:gdLst>
                  <a:gd name="T0" fmla="*/ 256 w 311"/>
                  <a:gd name="T1" fmla="*/ 55 h 311"/>
                  <a:gd name="T2" fmla="*/ 55 w 311"/>
                  <a:gd name="T3" fmla="*/ 55 h 311"/>
                  <a:gd name="T4" fmla="*/ 55 w 311"/>
                  <a:gd name="T5" fmla="*/ 255 h 311"/>
                  <a:gd name="T6" fmla="*/ 256 w 311"/>
                  <a:gd name="T7" fmla="*/ 255 h 311"/>
                  <a:gd name="T8" fmla="*/ 256 w 311"/>
                  <a:gd name="T9" fmla="*/ 55 h 311"/>
                </a:gdLst>
                <a:ahLst/>
                <a:cxnLst>
                  <a:cxn ang="0">
                    <a:pos x="T0" y="T1"/>
                  </a:cxn>
                  <a:cxn ang="0">
                    <a:pos x="T2" y="T3"/>
                  </a:cxn>
                  <a:cxn ang="0">
                    <a:pos x="T4" y="T5"/>
                  </a:cxn>
                  <a:cxn ang="0">
                    <a:pos x="T6" y="T7"/>
                  </a:cxn>
                  <a:cxn ang="0">
                    <a:pos x="T8" y="T9"/>
                  </a:cxn>
                </a:cxnLst>
                <a:rect l="0" t="0" r="r" b="b"/>
                <a:pathLst>
                  <a:path w="311" h="311">
                    <a:moveTo>
                      <a:pt x="256" y="55"/>
                    </a:moveTo>
                    <a:cubicBezTo>
                      <a:pt x="200" y="0"/>
                      <a:pt x="111" y="0"/>
                      <a:pt x="55" y="55"/>
                    </a:cubicBezTo>
                    <a:cubicBezTo>
                      <a:pt x="0" y="110"/>
                      <a:pt x="0" y="200"/>
                      <a:pt x="55" y="255"/>
                    </a:cubicBezTo>
                    <a:cubicBezTo>
                      <a:pt x="111" y="311"/>
                      <a:pt x="200" y="311"/>
                      <a:pt x="256" y="255"/>
                    </a:cubicBezTo>
                    <a:cubicBezTo>
                      <a:pt x="311" y="200"/>
                      <a:pt x="311" y="110"/>
                      <a:pt x="256"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TextBox 8"/>
            <p:cNvSpPr txBox="1"/>
            <p:nvPr/>
          </p:nvSpPr>
          <p:spPr>
            <a:xfrm>
              <a:off x="1264967" y="2019616"/>
              <a:ext cx="1924516" cy="297093"/>
            </a:xfrm>
            <a:prstGeom prst="rect">
              <a:avLst/>
            </a:prstGeom>
            <a:noFill/>
          </p:spPr>
          <p:txBody>
            <a:bodyPr wrap="none" lIns="0" tIns="0" rIns="0" bIns="0" rtlCol="0">
              <a:noAutofit/>
            </a:bodyPr>
            <a:lstStyle/>
            <a:p>
              <a:pPr>
                <a:lnSpc>
                  <a:spcPct val="90000"/>
                </a:lnSpc>
              </a:pPr>
              <a:r>
                <a:rPr lang="en-US" dirty="0" smtClean="0"/>
                <a:t>Central Controller</a:t>
              </a:r>
            </a:p>
          </p:txBody>
        </p:sp>
      </p:grpSp>
      <p:grpSp>
        <p:nvGrpSpPr>
          <p:cNvPr id="21" name="Group 20"/>
          <p:cNvGrpSpPr/>
          <p:nvPr/>
        </p:nvGrpSpPr>
        <p:grpSpPr>
          <a:xfrm>
            <a:off x="1786416" y="2362065"/>
            <a:ext cx="3827362" cy="2528885"/>
            <a:chOff x="84514" y="2225360"/>
            <a:chExt cx="3827362" cy="2528885"/>
          </a:xfrm>
        </p:grpSpPr>
        <p:sp>
          <p:nvSpPr>
            <p:cNvPr id="22" name="Freeform 367"/>
            <p:cNvSpPr>
              <a:spLocks/>
            </p:cNvSpPr>
            <p:nvPr/>
          </p:nvSpPr>
          <p:spPr bwMode="auto">
            <a:xfrm>
              <a:off x="455612" y="3812517"/>
              <a:ext cx="561656" cy="145188"/>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68"/>
            <p:cNvSpPr>
              <a:spLocks/>
            </p:cNvSpPr>
            <p:nvPr/>
          </p:nvSpPr>
          <p:spPr bwMode="auto">
            <a:xfrm>
              <a:off x="455612" y="3864083"/>
              <a:ext cx="510477" cy="93622"/>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69"/>
            <p:cNvSpPr>
              <a:spLocks/>
            </p:cNvSpPr>
            <p:nvPr/>
          </p:nvSpPr>
          <p:spPr bwMode="auto">
            <a:xfrm>
              <a:off x="641697" y="3864083"/>
              <a:ext cx="324392" cy="93622"/>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70"/>
            <p:cNvSpPr>
              <a:spLocks/>
            </p:cNvSpPr>
            <p:nvPr/>
          </p:nvSpPr>
          <p:spPr bwMode="auto">
            <a:xfrm>
              <a:off x="966089" y="3812517"/>
              <a:ext cx="51179" cy="145188"/>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71"/>
            <p:cNvSpPr>
              <a:spLocks/>
            </p:cNvSpPr>
            <p:nvPr/>
          </p:nvSpPr>
          <p:spPr bwMode="auto">
            <a:xfrm>
              <a:off x="455612" y="3812517"/>
              <a:ext cx="561656" cy="51566"/>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372"/>
            <p:cNvSpPr>
              <a:spLocks noChangeArrowheads="1"/>
            </p:cNvSpPr>
            <p:nvPr/>
          </p:nvSpPr>
          <p:spPr bwMode="auto">
            <a:xfrm>
              <a:off x="473703" y="3885111"/>
              <a:ext cx="473059" cy="54117"/>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73"/>
            <p:cNvSpPr>
              <a:spLocks/>
            </p:cNvSpPr>
            <p:nvPr/>
          </p:nvSpPr>
          <p:spPr bwMode="auto">
            <a:xfrm>
              <a:off x="473703" y="3885111"/>
              <a:ext cx="238501" cy="54117"/>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374"/>
            <p:cNvSpPr>
              <a:spLocks noChangeArrowheads="1"/>
            </p:cNvSpPr>
            <p:nvPr/>
          </p:nvSpPr>
          <p:spPr bwMode="auto">
            <a:xfrm>
              <a:off x="789745" y="3903665"/>
              <a:ext cx="17163" cy="1700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375"/>
            <p:cNvSpPr>
              <a:spLocks noChangeArrowheads="1"/>
            </p:cNvSpPr>
            <p:nvPr/>
          </p:nvSpPr>
          <p:spPr bwMode="auto">
            <a:xfrm>
              <a:off x="824612" y="3903665"/>
              <a:ext cx="17240" cy="1700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76"/>
            <p:cNvSpPr>
              <a:spLocks noChangeArrowheads="1"/>
            </p:cNvSpPr>
            <p:nvPr/>
          </p:nvSpPr>
          <p:spPr bwMode="auto">
            <a:xfrm>
              <a:off x="859169" y="3903665"/>
              <a:ext cx="17240" cy="1700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77"/>
            <p:cNvSpPr>
              <a:spLocks noChangeArrowheads="1"/>
            </p:cNvSpPr>
            <p:nvPr/>
          </p:nvSpPr>
          <p:spPr bwMode="auto">
            <a:xfrm>
              <a:off x="895195" y="3903665"/>
              <a:ext cx="17008" cy="1700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9"/>
            <p:cNvSpPr>
              <a:spLocks/>
            </p:cNvSpPr>
            <p:nvPr/>
          </p:nvSpPr>
          <p:spPr bwMode="auto">
            <a:xfrm>
              <a:off x="773063" y="2225360"/>
              <a:ext cx="371194" cy="36105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0"/>
            <p:cNvSpPr>
              <a:spLocks/>
            </p:cNvSpPr>
            <p:nvPr/>
          </p:nvSpPr>
          <p:spPr bwMode="auto">
            <a:xfrm>
              <a:off x="773063" y="2225360"/>
              <a:ext cx="371194" cy="37885"/>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31"/>
            <p:cNvSpPr>
              <a:spLocks/>
            </p:cNvSpPr>
            <p:nvPr/>
          </p:nvSpPr>
          <p:spPr bwMode="auto">
            <a:xfrm>
              <a:off x="773063" y="2263245"/>
              <a:ext cx="334344" cy="323165"/>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2"/>
            <p:cNvSpPr>
              <a:spLocks/>
            </p:cNvSpPr>
            <p:nvPr/>
          </p:nvSpPr>
          <p:spPr bwMode="auto">
            <a:xfrm>
              <a:off x="1107407" y="2225360"/>
              <a:ext cx="36850" cy="36105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3"/>
            <p:cNvSpPr>
              <a:spLocks/>
            </p:cNvSpPr>
            <p:nvPr/>
          </p:nvSpPr>
          <p:spPr bwMode="auto">
            <a:xfrm>
              <a:off x="825647" y="2295748"/>
              <a:ext cx="236628" cy="6521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4"/>
            <p:cNvSpPr>
              <a:spLocks/>
            </p:cNvSpPr>
            <p:nvPr/>
          </p:nvSpPr>
          <p:spPr bwMode="auto">
            <a:xfrm>
              <a:off x="825647" y="2359512"/>
              <a:ext cx="236628" cy="64799"/>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5"/>
            <p:cNvSpPr>
              <a:spLocks/>
            </p:cNvSpPr>
            <p:nvPr/>
          </p:nvSpPr>
          <p:spPr bwMode="auto">
            <a:xfrm>
              <a:off x="825647" y="2422861"/>
              <a:ext cx="236628" cy="6542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6"/>
            <p:cNvSpPr>
              <a:spLocks/>
            </p:cNvSpPr>
            <p:nvPr/>
          </p:nvSpPr>
          <p:spPr bwMode="auto">
            <a:xfrm>
              <a:off x="825647" y="2486831"/>
              <a:ext cx="236628" cy="64799"/>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9"/>
            <p:cNvSpPr>
              <a:spLocks/>
            </p:cNvSpPr>
            <p:nvPr/>
          </p:nvSpPr>
          <p:spPr bwMode="auto">
            <a:xfrm>
              <a:off x="1512293" y="2225360"/>
              <a:ext cx="371194" cy="36105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0"/>
            <p:cNvSpPr>
              <a:spLocks/>
            </p:cNvSpPr>
            <p:nvPr/>
          </p:nvSpPr>
          <p:spPr bwMode="auto">
            <a:xfrm>
              <a:off x="1512293" y="2225360"/>
              <a:ext cx="371194" cy="37885"/>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1"/>
            <p:cNvSpPr>
              <a:spLocks/>
            </p:cNvSpPr>
            <p:nvPr/>
          </p:nvSpPr>
          <p:spPr bwMode="auto">
            <a:xfrm>
              <a:off x="1512293" y="2263245"/>
              <a:ext cx="334344" cy="323165"/>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2"/>
            <p:cNvSpPr>
              <a:spLocks/>
            </p:cNvSpPr>
            <p:nvPr/>
          </p:nvSpPr>
          <p:spPr bwMode="auto">
            <a:xfrm>
              <a:off x="1846637" y="2225360"/>
              <a:ext cx="36850" cy="36105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3"/>
            <p:cNvSpPr>
              <a:spLocks/>
            </p:cNvSpPr>
            <p:nvPr/>
          </p:nvSpPr>
          <p:spPr bwMode="auto">
            <a:xfrm>
              <a:off x="1564877" y="2295748"/>
              <a:ext cx="236628" cy="6521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4"/>
            <p:cNvSpPr>
              <a:spLocks/>
            </p:cNvSpPr>
            <p:nvPr/>
          </p:nvSpPr>
          <p:spPr bwMode="auto">
            <a:xfrm>
              <a:off x="1564877" y="2359512"/>
              <a:ext cx="236628" cy="64799"/>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35"/>
            <p:cNvSpPr>
              <a:spLocks/>
            </p:cNvSpPr>
            <p:nvPr/>
          </p:nvSpPr>
          <p:spPr bwMode="auto">
            <a:xfrm>
              <a:off x="1564877" y="2422861"/>
              <a:ext cx="236628" cy="6542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6"/>
            <p:cNvSpPr>
              <a:spLocks/>
            </p:cNvSpPr>
            <p:nvPr/>
          </p:nvSpPr>
          <p:spPr bwMode="auto">
            <a:xfrm>
              <a:off x="1564877" y="2486831"/>
              <a:ext cx="236628" cy="64799"/>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9"/>
            <p:cNvSpPr>
              <a:spLocks/>
            </p:cNvSpPr>
            <p:nvPr/>
          </p:nvSpPr>
          <p:spPr bwMode="auto">
            <a:xfrm>
              <a:off x="2221498" y="2225360"/>
              <a:ext cx="371194" cy="36105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0"/>
            <p:cNvSpPr>
              <a:spLocks/>
            </p:cNvSpPr>
            <p:nvPr/>
          </p:nvSpPr>
          <p:spPr bwMode="auto">
            <a:xfrm>
              <a:off x="2221498" y="2225360"/>
              <a:ext cx="371194" cy="37885"/>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31"/>
            <p:cNvSpPr>
              <a:spLocks/>
            </p:cNvSpPr>
            <p:nvPr/>
          </p:nvSpPr>
          <p:spPr bwMode="auto">
            <a:xfrm>
              <a:off x="2221498" y="2263245"/>
              <a:ext cx="334344" cy="323165"/>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2"/>
            <p:cNvSpPr>
              <a:spLocks/>
            </p:cNvSpPr>
            <p:nvPr/>
          </p:nvSpPr>
          <p:spPr bwMode="auto">
            <a:xfrm>
              <a:off x="2555842" y="2225360"/>
              <a:ext cx="36850" cy="36105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3"/>
            <p:cNvSpPr>
              <a:spLocks/>
            </p:cNvSpPr>
            <p:nvPr/>
          </p:nvSpPr>
          <p:spPr bwMode="auto">
            <a:xfrm>
              <a:off x="2274082" y="2295748"/>
              <a:ext cx="236628" cy="6521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4"/>
            <p:cNvSpPr>
              <a:spLocks/>
            </p:cNvSpPr>
            <p:nvPr/>
          </p:nvSpPr>
          <p:spPr bwMode="auto">
            <a:xfrm>
              <a:off x="2274082" y="2359512"/>
              <a:ext cx="236628" cy="64799"/>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5"/>
            <p:cNvSpPr>
              <a:spLocks/>
            </p:cNvSpPr>
            <p:nvPr/>
          </p:nvSpPr>
          <p:spPr bwMode="auto">
            <a:xfrm>
              <a:off x="2274082" y="2422861"/>
              <a:ext cx="236628" cy="6542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36"/>
            <p:cNvSpPr>
              <a:spLocks/>
            </p:cNvSpPr>
            <p:nvPr/>
          </p:nvSpPr>
          <p:spPr bwMode="auto">
            <a:xfrm>
              <a:off x="2274082" y="2486831"/>
              <a:ext cx="236628" cy="64799"/>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29"/>
            <p:cNvSpPr>
              <a:spLocks/>
            </p:cNvSpPr>
            <p:nvPr/>
          </p:nvSpPr>
          <p:spPr bwMode="auto">
            <a:xfrm>
              <a:off x="2957568" y="2225360"/>
              <a:ext cx="371194" cy="36105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0"/>
            <p:cNvSpPr>
              <a:spLocks/>
            </p:cNvSpPr>
            <p:nvPr/>
          </p:nvSpPr>
          <p:spPr bwMode="auto">
            <a:xfrm>
              <a:off x="2957568" y="2225360"/>
              <a:ext cx="371194" cy="37885"/>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1"/>
            <p:cNvSpPr>
              <a:spLocks/>
            </p:cNvSpPr>
            <p:nvPr/>
          </p:nvSpPr>
          <p:spPr bwMode="auto">
            <a:xfrm>
              <a:off x="2957568" y="2263245"/>
              <a:ext cx="334344" cy="323165"/>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2"/>
            <p:cNvSpPr>
              <a:spLocks/>
            </p:cNvSpPr>
            <p:nvPr/>
          </p:nvSpPr>
          <p:spPr bwMode="auto">
            <a:xfrm>
              <a:off x="3291912" y="2225360"/>
              <a:ext cx="36850" cy="36105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3"/>
            <p:cNvSpPr>
              <a:spLocks/>
            </p:cNvSpPr>
            <p:nvPr/>
          </p:nvSpPr>
          <p:spPr bwMode="auto">
            <a:xfrm>
              <a:off x="3010152" y="2295748"/>
              <a:ext cx="236628" cy="6521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4"/>
            <p:cNvSpPr>
              <a:spLocks/>
            </p:cNvSpPr>
            <p:nvPr/>
          </p:nvSpPr>
          <p:spPr bwMode="auto">
            <a:xfrm>
              <a:off x="3010152" y="2359512"/>
              <a:ext cx="236628" cy="64799"/>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5"/>
            <p:cNvSpPr>
              <a:spLocks/>
            </p:cNvSpPr>
            <p:nvPr/>
          </p:nvSpPr>
          <p:spPr bwMode="auto">
            <a:xfrm>
              <a:off x="3010152" y="2422861"/>
              <a:ext cx="236628" cy="6542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36"/>
            <p:cNvSpPr>
              <a:spLocks/>
            </p:cNvSpPr>
            <p:nvPr/>
          </p:nvSpPr>
          <p:spPr bwMode="auto">
            <a:xfrm>
              <a:off x="3010152" y="2486831"/>
              <a:ext cx="236628" cy="64799"/>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67"/>
            <p:cNvSpPr>
              <a:spLocks/>
            </p:cNvSpPr>
            <p:nvPr/>
          </p:nvSpPr>
          <p:spPr bwMode="auto">
            <a:xfrm>
              <a:off x="3003398" y="3820216"/>
              <a:ext cx="561656" cy="145188"/>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8"/>
            <p:cNvSpPr>
              <a:spLocks/>
            </p:cNvSpPr>
            <p:nvPr/>
          </p:nvSpPr>
          <p:spPr bwMode="auto">
            <a:xfrm>
              <a:off x="3003398" y="3871782"/>
              <a:ext cx="510477" cy="93622"/>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69"/>
            <p:cNvSpPr>
              <a:spLocks/>
            </p:cNvSpPr>
            <p:nvPr/>
          </p:nvSpPr>
          <p:spPr bwMode="auto">
            <a:xfrm>
              <a:off x="3189483" y="3871782"/>
              <a:ext cx="324392" cy="93622"/>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70"/>
            <p:cNvSpPr>
              <a:spLocks/>
            </p:cNvSpPr>
            <p:nvPr/>
          </p:nvSpPr>
          <p:spPr bwMode="auto">
            <a:xfrm>
              <a:off x="3513875" y="3820216"/>
              <a:ext cx="51179" cy="145188"/>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71"/>
            <p:cNvSpPr>
              <a:spLocks/>
            </p:cNvSpPr>
            <p:nvPr/>
          </p:nvSpPr>
          <p:spPr bwMode="auto">
            <a:xfrm>
              <a:off x="3003398" y="3820216"/>
              <a:ext cx="561656" cy="51566"/>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372"/>
            <p:cNvSpPr>
              <a:spLocks noChangeArrowheads="1"/>
            </p:cNvSpPr>
            <p:nvPr/>
          </p:nvSpPr>
          <p:spPr bwMode="auto">
            <a:xfrm>
              <a:off x="3021489" y="3892810"/>
              <a:ext cx="473059" cy="54117"/>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73"/>
            <p:cNvSpPr>
              <a:spLocks/>
            </p:cNvSpPr>
            <p:nvPr/>
          </p:nvSpPr>
          <p:spPr bwMode="auto">
            <a:xfrm>
              <a:off x="3021489" y="3892810"/>
              <a:ext cx="238501" cy="54117"/>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374"/>
            <p:cNvSpPr>
              <a:spLocks noChangeArrowheads="1"/>
            </p:cNvSpPr>
            <p:nvPr/>
          </p:nvSpPr>
          <p:spPr bwMode="auto">
            <a:xfrm>
              <a:off x="3337531" y="3911364"/>
              <a:ext cx="17163" cy="1700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375"/>
            <p:cNvSpPr>
              <a:spLocks noChangeArrowheads="1"/>
            </p:cNvSpPr>
            <p:nvPr/>
          </p:nvSpPr>
          <p:spPr bwMode="auto">
            <a:xfrm>
              <a:off x="3372398" y="3911364"/>
              <a:ext cx="17240" cy="1700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376"/>
            <p:cNvSpPr>
              <a:spLocks noChangeArrowheads="1"/>
            </p:cNvSpPr>
            <p:nvPr/>
          </p:nvSpPr>
          <p:spPr bwMode="auto">
            <a:xfrm>
              <a:off x="3406955" y="3911364"/>
              <a:ext cx="17240" cy="1700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377"/>
            <p:cNvSpPr>
              <a:spLocks noChangeArrowheads="1"/>
            </p:cNvSpPr>
            <p:nvPr/>
          </p:nvSpPr>
          <p:spPr bwMode="auto">
            <a:xfrm>
              <a:off x="3442981" y="3911364"/>
              <a:ext cx="17008" cy="1700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76" name="Straight Connector 75"/>
            <p:cNvCxnSpPr>
              <a:stCxn id="26" idx="4"/>
              <a:endCxn id="35" idx="1"/>
            </p:cNvCxnSpPr>
            <p:nvPr/>
          </p:nvCxnSpPr>
          <p:spPr>
            <a:xfrm flipV="1">
              <a:off x="736401" y="2586410"/>
              <a:ext cx="217808" cy="1226107"/>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43" idx="1"/>
            </p:cNvCxnSpPr>
            <p:nvPr/>
          </p:nvCxnSpPr>
          <p:spPr>
            <a:xfrm flipV="1">
              <a:off x="773063" y="2586410"/>
              <a:ext cx="920376" cy="1201731"/>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26" idx="4"/>
            </p:cNvCxnSpPr>
            <p:nvPr/>
          </p:nvCxnSpPr>
          <p:spPr>
            <a:xfrm flipV="1">
              <a:off x="736401" y="2586409"/>
              <a:ext cx="1640610" cy="1226108"/>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26" idx="4"/>
            </p:cNvCxnSpPr>
            <p:nvPr/>
          </p:nvCxnSpPr>
          <p:spPr>
            <a:xfrm flipV="1">
              <a:off x="736401" y="2586409"/>
              <a:ext cx="2388339" cy="1226108"/>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69" idx="4"/>
            </p:cNvCxnSpPr>
            <p:nvPr/>
          </p:nvCxnSpPr>
          <p:spPr>
            <a:xfrm>
              <a:off x="1702743" y="2602048"/>
              <a:ext cx="1581444" cy="1218168"/>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77252" y="2570107"/>
              <a:ext cx="914660" cy="1246935"/>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35" idx="1"/>
              <a:endCxn id="69" idx="4"/>
            </p:cNvCxnSpPr>
            <p:nvPr/>
          </p:nvCxnSpPr>
          <p:spPr>
            <a:xfrm>
              <a:off x="954209" y="2586410"/>
              <a:ext cx="2329978" cy="1233806"/>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140377" y="2578938"/>
              <a:ext cx="143810" cy="1209203"/>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2656497" y="4171886"/>
              <a:ext cx="1255379" cy="582359"/>
              <a:chOff x="4519371" y="3600936"/>
              <a:chExt cx="564324" cy="548640"/>
            </a:xfrm>
          </p:grpSpPr>
          <p:sp>
            <p:nvSpPr>
              <p:cNvPr id="138" name="Freeform 137"/>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84"/>
            <p:cNvGrpSpPr/>
            <p:nvPr/>
          </p:nvGrpSpPr>
          <p:grpSpPr>
            <a:xfrm>
              <a:off x="2755717" y="4225897"/>
              <a:ext cx="950579" cy="258948"/>
              <a:chOff x="8725233" y="1874652"/>
              <a:chExt cx="1179179" cy="335148"/>
            </a:xfrm>
          </p:grpSpPr>
          <p:grpSp>
            <p:nvGrpSpPr>
              <p:cNvPr id="132" name="Group 131"/>
              <p:cNvGrpSpPr/>
              <p:nvPr/>
            </p:nvGrpSpPr>
            <p:grpSpPr>
              <a:xfrm>
                <a:off x="8725233" y="1874652"/>
                <a:ext cx="1179179" cy="335148"/>
                <a:chOff x="4519371" y="3600936"/>
                <a:chExt cx="564324" cy="548640"/>
              </a:xfrm>
            </p:grpSpPr>
            <p:sp>
              <p:nvSpPr>
                <p:cNvPr id="134" name="Freeform 133"/>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4"/>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5"/>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6"/>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3" name="TextBox 132"/>
              <p:cNvSpPr txBox="1"/>
              <p:nvPr/>
            </p:nvSpPr>
            <p:spPr>
              <a:xfrm>
                <a:off x="8779009" y="1965119"/>
                <a:ext cx="982154" cy="212605"/>
              </a:xfrm>
              <a:prstGeom prst="rect">
                <a:avLst/>
              </a:prstGeom>
              <a:noFill/>
              <a:ln>
                <a:noFill/>
              </a:ln>
            </p:spPr>
            <p:txBody>
              <a:bodyPr wrap="square" lIns="0" tIns="0" rIns="0" bIns="0" rtlCol="0">
                <a:noAutofit/>
              </a:bodyPr>
              <a:lstStyle/>
              <a:p>
                <a:pPr algn="ctr">
                  <a:lnSpc>
                    <a:spcPct val="90000"/>
                  </a:lnSpc>
                </a:pPr>
                <a:r>
                  <a:rPr lang="en-US" sz="1400" dirty="0" err="1" smtClean="0"/>
                  <a:t>HyperV</a:t>
                </a:r>
                <a:endParaRPr lang="en-US" sz="1400" dirty="0" smtClean="0"/>
              </a:p>
            </p:txBody>
          </p:sp>
        </p:grpSp>
        <p:grpSp>
          <p:nvGrpSpPr>
            <p:cNvPr id="86" name="Group 85"/>
            <p:cNvGrpSpPr>
              <a:grpSpLocks noChangeAspect="1"/>
            </p:cNvGrpSpPr>
            <p:nvPr/>
          </p:nvGrpSpPr>
          <p:grpSpPr>
            <a:xfrm>
              <a:off x="2933431" y="4542402"/>
              <a:ext cx="200156" cy="170865"/>
              <a:chOff x="15084425" y="-6992938"/>
              <a:chExt cx="9767888" cy="9496426"/>
            </a:xfrm>
          </p:grpSpPr>
          <p:sp>
            <p:nvSpPr>
              <p:cNvPr id="126" name="Freeform 125"/>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6"/>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7"/>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9"/>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30"/>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7" name="Group 86"/>
            <p:cNvGrpSpPr>
              <a:grpSpLocks noChangeAspect="1"/>
            </p:cNvGrpSpPr>
            <p:nvPr/>
          </p:nvGrpSpPr>
          <p:grpSpPr>
            <a:xfrm>
              <a:off x="3372259" y="4542402"/>
              <a:ext cx="200156" cy="170865"/>
              <a:chOff x="15084425" y="-6992938"/>
              <a:chExt cx="9767888" cy="9496426"/>
            </a:xfrm>
          </p:grpSpPr>
          <p:sp>
            <p:nvSpPr>
              <p:cNvPr id="120" name="Freeform 119"/>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0"/>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1"/>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2"/>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3"/>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4"/>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88" name="Straight Connector 87"/>
            <p:cNvCxnSpPr/>
            <p:nvPr/>
          </p:nvCxnSpPr>
          <p:spPr>
            <a:xfrm flipH="1" flipV="1">
              <a:off x="3031583" y="4463066"/>
              <a:ext cx="1909" cy="79336"/>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3479748" y="4463066"/>
              <a:ext cx="1909" cy="79336"/>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27" idx="2"/>
              <a:endCxn id="116" idx="0"/>
            </p:cNvCxnSpPr>
            <p:nvPr/>
          </p:nvCxnSpPr>
          <p:spPr>
            <a:xfrm>
              <a:off x="710233" y="3939228"/>
              <a:ext cx="1868" cy="205493"/>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138" idx="0"/>
            </p:cNvCxnSpPr>
            <p:nvPr/>
          </p:nvCxnSpPr>
          <p:spPr>
            <a:xfrm>
              <a:off x="3276147" y="3965955"/>
              <a:ext cx="7937" cy="205931"/>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84514" y="4144721"/>
              <a:ext cx="1255379" cy="582359"/>
              <a:chOff x="4519371" y="3600936"/>
              <a:chExt cx="564324" cy="548640"/>
            </a:xfrm>
          </p:grpSpPr>
          <p:sp>
            <p:nvSpPr>
              <p:cNvPr id="116" name="Freeform 115"/>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6"/>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7"/>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8"/>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3" name="Group 92"/>
            <p:cNvGrpSpPr/>
            <p:nvPr/>
          </p:nvGrpSpPr>
          <p:grpSpPr>
            <a:xfrm>
              <a:off x="183734" y="4198732"/>
              <a:ext cx="950579" cy="258948"/>
              <a:chOff x="8725233" y="1874652"/>
              <a:chExt cx="1179179" cy="335148"/>
            </a:xfrm>
          </p:grpSpPr>
          <p:grpSp>
            <p:nvGrpSpPr>
              <p:cNvPr id="110" name="Group 109"/>
              <p:cNvGrpSpPr/>
              <p:nvPr/>
            </p:nvGrpSpPr>
            <p:grpSpPr>
              <a:xfrm>
                <a:off x="8725233" y="1874652"/>
                <a:ext cx="1179179" cy="335148"/>
                <a:chOff x="4519371" y="3600936"/>
                <a:chExt cx="564324" cy="548640"/>
              </a:xfrm>
            </p:grpSpPr>
            <p:sp>
              <p:nvSpPr>
                <p:cNvPr id="112" name="Freeform 111"/>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2"/>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3"/>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4"/>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1" name="TextBox 110"/>
              <p:cNvSpPr txBox="1"/>
              <p:nvPr/>
            </p:nvSpPr>
            <p:spPr>
              <a:xfrm>
                <a:off x="8779009" y="1965119"/>
                <a:ext cx="982154" cy="212605"/>
              </a:xfrm>
              <a:prstGeom prst="rect">
                <a:avLst/>
              </a:prstGeom>
              <a:noFill/>
              <a:ln>
                <a:noFill/>
              </a:ln>
            </p:spPr>
            <p:txBody>
              <a:bodyPr wrap="square" lIns="0" tIns="0" rIns="0" bIns="0" rtlCol="0">
                <a:noAutofit/>
              </a:bodyPr>
              <a:lstStyle/>
              <a:p>
                <a:pPr algn="ctr">
                  <a:lnSpc>
                    <a:spcPct val="90000"/>
                  </a:lnSpc>
                </a:pPr>
                <a:r>
                  <a:rPr lang="en-US" sz="1400" dirty="0" err="1" smtClean="0"/>
                  <a:t>HyperV</a:t>
                </a:r>
                <a:endParaRPr lang="en-US" sz="1400" dirty="0" smtClean="0"/>
              </a:p>
            </p:txBody>
          </p:sp>
        </p:grpSp>
        <p:grpSp>
          <p:nvGrpSpPr>
            <p:cNvPr id="94" name="Group 93"/>
            <p:cNvGrpSpPr>
              <a:grpSpLocks noChangeAspect="1"/>
            </p:cNvGrpSpPr>
            <p:nvPr/>
          </p:nvGrpSpPr>
          <p:grpSpPr>
            <a:xfrm>
              <a:off x="361448" y="4515237"/>
              <a:ext cx="200156" cy="170865"/>
              <a:chOff x="15084425" y="-6992938"/>
              <a:chExt cx="9767888" cy="9496426"/>
            </a:xfrm>
          </p:grpSpPr>
          <p:sp>
            <p:nvSpPr>
              <p:cNvPr id="104" name="Freeform 103"/>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4"/>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5"/>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6"/>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7"/>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8"/>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94"/>
            <p:cNvGrpSpPr>
              <a:grpSpLocks noChangeAspect="1"/>
            </p:cNvGrpSpPr>
            <p:nvPr/>
          </p:nvGrpSpPr>
          <p:grpSpPr>
            <a:xfrm>
              <a:off x="800276" y="4515237"/>
              <a:ext cx="200156" cy="170865"/>
              <a:chOff x="15084425" y="-6992938"/>
              <a:chExt cx="9767888" cy="9496426"/>
            </a:xfrm>
          </p:grpSpPr>
          <p:sp>
            <p:nvSpPr>
              <p:cNvPr id="98" name="Freeform 97"/>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9"/>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2"/>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96" name="Straight Connector 95"/>
            <p:cNvCxnSpPr/>
            <p:nvPr/>
          </p:nvCxnSpPr>
          <p:spPr>
            <a:xfrm flipH="1" flipV="1">
              <a:off x="459600" y="4435901"/>
              <a:ext cx="1909" cy="79336"/>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907765" y="4435901"/>
              <a:ext cx="1909" cy="79336"/>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2168003" y="5820329"/>
            <a:ext cx="2628766" cy="412376"/>
            <a:chOff x="466101" y="5748766"/>
            <a:chExt cx="2628766" cy="412376"/>
          </a:xfrm>
        </p:grpSpPr>
        <p:sp>
          <p:nvSpPr>
            <p:cNvPr id="143" name="Content Placeholder 2"/>
            <p:cNvSpPr txBox="1">
              <a:spLocks/>
            </p:cNvSpPr>
            <p:nvPr/>
          </p:nvSpPr>
          <p:spPr>
            <a:xfrm>
              <a:off x="912204" y="5813041"/>
              <a:ext cx="2182663" cy="323759"/>
            </a:xfrm>
            <a:prstGeom prst="rect">
              <a:avLst/>
            </a:prstGeom>
            <a:solidFill>
              <a:srgbClr val="9E3039"/>
            </a:solidFill>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1"/>
                  </a:solidFill>
                </a:rPr>
                <a:t>Slow reaction time</a:t>
              </a:r>
              <a:endParaRPr lang="en-US" dirty="0">
                <a:solidFill>
                  <a:schemeClr val="bg1"/>
                </a:solidFill>
              </a:endParaRPr>
            </a:p>
          </p:txBody>
        </p:sp>
        <p:pic>
          <p:nvPicPr>
            <p:cNvPr id="144" name="Picture 1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101" y="5748766"/>
              <a:ext cx="393068" cy="412376"/>
            </a:xfrm>
            <a:prstGeom prst="rect">
              <a:avLst/>
            </a:prstGeom>
          </p:spPr>
        </p:pic>
      </p:grpSp>
    </p:spTree>
    <p:extLst>
      <p:ext uri="{BB962C8B-B14F-4D97-AF65-F5344CB8AC3E}">
        <p14:creationId xmlns:p14="http://schemas.microsoft.com/office/powerpoint/2010/main" val="4220030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26" presetClass="emph" presetSubtype="0" repeatCount="indefinite" nodeType="withEffect">
                                  <p:stCondLst>
                                    <p:cond delay="0"/>
                                  </p:stCondLst>
                                  <p:endCondLst>
                                    <p:cond evt="onNext" delay="0">
                                      <p:tgtEl>
                                        <p:sldTgt/>
                                      </p:tgtEl>
                                    </p:cond>
                                  </p:endCondLst>
                                  <p:childTnLst>
                                    <p:animEffect transition="out" filter="fade">
                                      <p:cBhvr>
                                        <p:cTn id="10" dur="2000" tmFilter="0, 0; .2, .5; .8, .5; 1, 0"/>
                                        <p:tgtEl>
                                          <p:spTgt spid="7"/>
                                        </p:tgtEl>
                                      </p:cBhvr>
                                    </p:animEffect>
                                    <p:animScale>
                                      <p:cBhvr>
                                        <p:cTn id="11"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Congestion-Aware Fabric</a:t>
            </a:r>
            <a:endParaRPr lang="en-US" dirty="0"/>
          </a:p>
        </p:txBody>
      </p:sp>
      <p:sp>
        <p:nvSpPr>
          <p:cNvPr id="4" name="Slide Number Placeholder 3"/>
          <p:cNvSpPr>
            <a:spLocks noGrp="1"/>
          </p:cNvSpPr>
          <p:nvPr>
            <p:ph type="sldNum" sz="quarter" idx="12"/>
          </p:nvPr>
        </p:nvSpPr>
        <p:spPr/>
        <p:txBody>
          <a:bodyPr/>
          <a:lstStyle/>
          <a:p>
            <a:fld id="{BF48E2D9-F1AE-3A42-ADCF-BA1BF8DE6898}" type="slidenum">
              <a:rPr lang="en-US" smtClean="0"/>
              <a:t>18</a:t>
            </a:fld>
            <a:endParaRPr lang="en-US" dirty="0"/>
          </a:p>
        </p:txBody>
      </p:sp>
      <p:sp>
        <p:nvSpPr>
          <p:cNvPr id="6" name="Content Placeholder 2"/>
          <p:cNvSpPr txBox="1">
            <a:spLocks/>
          </p:cNvSpPr>
          <p:nvPr/>
        </p:nvSpPr>
        <p:spPr>
          <a:xfrm>
            <a:off x="2600629" y="4694369"/>
            <a:ext cx="4065523" cy="60960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smtClean="0"/>
              <a:t>Congestion-aware Load Balancing</a:t>
            </a:r>
          </a:p>
          <a:p>
            <a:pPr marL="0" indent="0">
              <a:lnSpc>
                <a:spcPct val="100000"/>
              </a:lnSpc>
              <a:spcBef>
                <a:spcPts val="0"/>
              </a:spcBef>
              <a:buNone/>
            </a:pPr>
            <a:r>
              <a:rPr lang="en-US" dirty="0" smtClean="0"/>
              <a:t>CONGA – Cisco</a:t>
            </a:r>
          </a:p>
        </p:txBody>
      </p:sp>
      <p:grpSp>
        <p:nvGrpSpPr>
          <p:cNvPr id="7" name="Group 6"/>
          <p:cNvGrpSpPr/>
          <p:nvPr/>
        </p:nvGrpSpPr>
        <p:grpSpPr>
          <a:xfrm>
            <a:off x="2997491" y="1934923"/>
            <a:ext cx="3109442" cy="1740044"/>
            <a:chOff x="8091973" y="2125263"/>
            <a:chExt cx="3109442" cy="1740044"/>
          </a:xfrm>
        </p:grpSpPr>
        <p:grpSp>
          <p:nvGrpSpPr>
            <p:cNvPr id="8" name="Group 7"/>
            <p:cNvGrpSpPr>
              <a:grpSpLocks noChangeAspect="1"/>
            </p:cNvGrpSpPr>
            <p:nvPr/>
          </p:nvGrpSpPr>
          <p:grpSpPr>
            <a:xfrm>
              <a:off x="8091973" y="3712420"/>
              <a:ext cx="561656" cy="145188"/>
              <a:chOff x="12968288" y="2754313"/>
              <a:chExt cx="11533187" cy="2981326"/>
            </a:xfrm>
          </p:grpSpPr>
          <p:sp>
            <p:nvSpPr>
              <p:cNvPr id="57"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a:grpSpLocks noChangeAspect="1"/>
            </p:cNvGrpSpPr>
            <p:nvPr/>
          </p:nvGrpSpPr>
          <p:grpSpPr>
            <a:xfrm>
              <a:off x="8409424" y="2125263"/>
              <a:ext cx="371194" cy="361050"/>
              <a:chOff x="12615863" y="2703513"/>
              <a:chExt cx="2846387" cy="2768601"/>
            </a:xfrm>
          </p:grpSpPr>
          <p:sp>
            <p:nvSpPr>
              <p:cNvPr id="49"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a:grpSpLocks noChangeAspect="1"/>
            </p:cNvGrpSpPr>
            <p:nvPr/>
          </p:nvGrpSpPr>
          <p:grpSpPr>
            <a:xfrm>
              <a:off x="9148654" y="2125263"/>
              <a:ext cx="371194" cy="361050"/>
              <a:chOff x="12615863" y="2703513"/>
              <a:chExt cx="2846387" cy="2768601"/>
            </a:xfrm>
          </p:grpSpPr>
          <p:sp>
            <p:nvSpPr>
              <p:cNvPr id="41"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a:grpSpLocks noChangeAspect="1"/>
            </p:cNvGrpSpPr>
            <p:nvPr/>
          </p:nvGrpSpPr>
          <p:grpSpPr>
            <a:xfrm>
              <a:off x="9857859" y="2125263"/>
              <a:ext cx="371194" cy="361050"/>
              <a:chOff x="12615863" y="2703513"/>
              <a:chExt cx="2846387" cy="2768601"/>
            </a:xfrm>
          </p:grpSpPr>
          <p:sp>
            <p:nvSpPr>
              <p:cNvPr id="33"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a:grpSpLocks noChangeAspect="1"/>
            </p:cNvGrpSpPr>
            <p:nvPr/>
          </p:nvGrpSpPr>
          <p:grpSpPr>
            <a:xfrm>
              <a:off x="10593929" y="2125263"/>
              <a:ext cx="371194" cy="361050"/>
              <a:chOff x="12615863" y="2703513"/>
              <a:chExt cx="2846387" cy="2768601"/>
            </a:xfrm>
          </p:grpSpPr>
          <p:sp>
            <p:nvSpPr>
              <p:cNvPr id="25"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a:grpSpLocks noChangeAspect="1"/>
            </p:cNvGrpSpPr>
            <p:nvPr/>
          </p:nvGrpSpPr>
          <p:grpSpPr>
            <a:xfrm>
              <a:off x="10639759" y="3720119"/>
              <a:ext cx="561656" cy="145188"/>
              <a:chOff x="12968288" y="2754313"/>
              <a:chExt cx="11533187" cy="2981326"/>
            </a:xfrm>
          </p:grpSpPr>
          <p:sp>
            <p:nvSpPr>
              <p:cNvPr id="14"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8" name="Group 67"/>
          <p:cNvGrpSpPr/>
          <p:nvPr/>
        </p:nvGrpSpPr>
        <p:grpSpPr>
          <a:xfrm>
            <a:off x="2600629" y="2282123"/>
            <a:ext cx="3827362" cy="2184138"/>
            <a:chOff x="7720875" y="2470010"/>
            <a:chExt cx="3827362" cy="2184138"/>
          </a:xfrm>
        </p:grpSpPr>
        <p:cxnSp>
          <p:nvCxnSpPr>
            <p:cNvPr id="69" name="Straight Connector 68"/>
            <p:cNvCxnSpPr/>
            <p:nvPr/>
          </p:nvCxnSpPr>
          <p:spPr>
            <a:xfrm flipV="1">
              <a:off x="8372762" y="2486313"/>
              <a:ext cx="217808" cy="1226107"/>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8409424" y="2486313"/>
              <a:ext cx="920376" cy="1201731"/>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8372762" y="2486312"/>
              <a:ext cx="1640610" cy="1226108"/>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8372762" y="2486312"/>
              <a:ext cx="2388339" cy="1226108"/>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9339104" y="2501951"/>
              <a:ext cx="1581444" cy="1218168"/>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0013613" y="2470010"/>
              <a:ext cx="914660" cy="1246935"/>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590570" y="2486313"/>
              <a:ext cx="2329978" cy="1233806"/>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0776738" y="2478841"/>
              <a:ext cx="143810" cy="1209203"/>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10292858" y="4071789"/>
              <a:ext cx="1255379" cy="582359"/>
              <a:chOff x="2656497" y="4362703"/>
              <a:chExt cx="1255379" cy="582359"/>
            </a:xfrm>
          </p:grpSpPr>
          <p:grpSp>
            <p:nvGrpSpPr>
              <p:cNvPr id="111" name="Group 110"/>
              <p:cNvGrpSpPr/>
              <p:nvPr/>
            </p:nvGrpSpPr>
            <p:grpSpPr>
              <a:xfrm>
                <a:off x="2656497" y="4362703"/>
                <a:ext cx="1255379" cy="582359"/>
                <a:chOff x="7237412" y="1292293"/>
                <a:chExt cx="1255379" cy="582359"/>
              </a:xfrm>
            </p:grpSpPr>
            <p:grpSp>
              <p:nvGrpSpPr>
                <p:cNvPr id="129" name="Group 128"/>
                <p:cNvGrpSpPr/>
                <p:nvPr/>
              </p:nvGrpSpPr>
              <p:grpSpPr>
                <a:xfrm>
                  <a:off x="7237412" y="1292293"/>
                  <a:ext cx="1255379" cy="582359"/>
                  <a:chOff x="4519371" y="3600936"/>
                  <a:chExt cx="564324" cy="548640"/>
                </a:xfrm>
              </p:grpSpPr>
              <p:sp>
                <p:nvSpPr>
                  <p:cNvPr id="137" name="Freeform 136"/>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7"/>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0" name="Group 129"/>
                <p:cNvGrpSpPr/>
                <p:nvPr/>
              </p:nvGrpSpPr>
              <p:grpSpPr>
                <a:xfrm>
                  <a:off x="7336632" y="1346304"/>
                  <a:ext cx="950579" cy="258948"/>
                  <a:chOff x="8725233" y="1874652"/>
                  <a:chExt cx="1179179" cy="335148"/>
                </a:xfrm>
              </p:grpSpPr>
              <p:grpSp>
                <p:nvGrpSpPr>
                  <p:cNvPr id="131" name="Group 130"/>
                  <p:cNvGrpSpPr/>
                  <p:nvPr/>
                </p:nvGrpSpPr>
                <p:grpSpPr>
                  <a:xfrm>
                    <a:off x="8725233" y="1874652"/>
                    <a:ext cx="1179179" cy="335148"/>
                    <a:chOff x="4519371" y="3600936"/>
                    <a:chExt cx="564324" cy="548640"/>
                  </a:xfrm>
                </p:grpSpPr>
                <p:sp>
                  <p:nvSpPr>
                    <p:cNvPr id="133" name="Freeform 132"/>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4"/>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5"/>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2" name="TextBox 131"/>
                  <p:cNvSpPr txBox="1"/>
                  <p:nvPr/>
                </p:nvSpPr>
                <p:spPr>
                  <a:xfrm>
                    <a:off x="8779009" y="1965119"/>
                    <a:ext cx="982154" cy="212605"/>
                  </a:xfrm>
                  <a:prstGeom prst="rect">
                    <a:avLst/>
                  </a:prstGeom>
                  <a:noFill/>
                  <a:ln>
                    <a:noFill/>
                  </a:ln>
                </p:spPr>
                <p:txBody>
                  <a:bodyPr wrap="square" lIns="0" tIns="0" rIns="0" bIns="0" rtlCol="0">
                    <a:noAutofit/>
                  </a:bodyPr>
                  <a:lstStyle/>
                  <a:p>
                    <a:pPr algn="ctr">
                      <a:lnSpc>
                        <a:spcPct val="90000"/>
                      </a:lnSpc>
                    </a:pPr>
                    <a:r>
                      <a:rPr lang="en-US" sz="1400" dirty="0" err="1" smtClean="0"/>
                      <a:t>HyperV</a:t>
                    </a:r>
                    <a:endParaRPr lang="en-US" sz="1400" dirty="0" smtClean="0"/>
                  </a:p>
                </p:txBody>
              </p:sp>
            </p:grpSp>
          </p:grpSp>
          <p:grpSp>
            <p:nvGrpSpPr>
              <p:cNvPr id="112" name="Group 111"/>
              <p:cNvGrpSpPr/>
              <p:nvPr/>
            </p:nvGrpSpPr>
            <p:grpSpPr>
              <a:xfrm>
                <a:off x="2933431" y="4653883"/>
                <a:ext cx="638984" cy="250201"/>
                <a:chOff x="8538714" y="5103159"/>
                <a:chExt cx="920283" cy="410389"/>
              </a:xfrm>
            </p:grpSpPr>
            <p:grpSp>
              <p:nvGrpSpPr>
                <p:cNvPr id="113" name="Group 112"/>
                <p:cNvGrpSpPr>
                  <a:grpSpLocks noChangeAspect="1"/>
                </p:cNvGrpSpPr>
                <p:nvPr/>
              </p:nvGrpSpPr>
              <p:grpSpPr>
                <a:xfrm>
                  <a:off x="8538714" y="5233289"/>
                  <a:ext cx="288271" cy="280259"/>
                  <a:chOff x="15084425" y="-6992938"/>
                  <a:chExt cx="9767888" cy="9496426"/>
                </a:xfrm>
              </p:grpSpPr>
              <p:sp>
                <p:nvSpPr>
                  <p:cNvPr id="123" name="Freeform 122"/>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3"/>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4"/>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5"/>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6"/>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7"/>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4" name="Group 113"/>
                <p:cNvGrpSpPr>
                  <a:grpSpLocks noChangeAspect="1"/>
                </p:cNvGrpSpPr>
                <p:nvPr/>
              </p:nvGrpSpPr>
              <p:grpSpPr>
                <a:xfrm>
                  <a:off x="9170726" y="5233289"/>
                  <a:ext cx="288271" cy="280259"/>
                  <a:chOff x="15084425" y="-6992938"/>
                  <a:chExt cx="9767888" cy="9496426"/>
                </a:xfrm>
              </p:grpSpPr>
              <p:sp>
                <p:nvSpPr>
                  <p:cNvPr id="117" name="Freeform 116"/>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7"/>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8"/>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9"/>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0"/>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1"/>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15" name="Straight Connector 114"/>
                <p:cNvCxnSpPr/>
                <p:nvPr/>
              </p:nvCxnSpPr>
              <p:spPr>
                <a:xfrm flipH="1" flipV="1">
                  <a:off x="8680076" y="5103159"/>
                  <a:ext cx="2750" cy="130130"/>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9325535" y="5103159"/>
                  <a:ext cx="2750" cy="130130"/>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cxnSp>
          <p:nvCxnSpPr>
            <p:cNvPr id="78" name="Straight Connector 77"/>
            <p:cNvCxnSpPr/>
            <p:nvPr/>
          </p:nvCxnSpPr>
          <p:spPr>
            <a:xfrm>
              <a:off x="8346594" y="3839131"/>
              <a:ext cx="1868" cy="205493"/>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0912508" y="3865858"/>
              <a:ext cx="7937" cy="205931"/>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7720875" y="4044624"/>
              <a:ext cx="1255379" cy="582359"/>
              <a:chOff x="2656497" y="4362703"/>
              <a:chExt cx="1255379" cy="582359"/>
            </a:xfrm>
          </p:grpSpPr>
          <p:grpSp>
            <p:nvGrpSpPr>
              <p:cNvPr id="81" name="Group 80"/>
              <p:cNvGrpSpPr/>
              <p:nvPr/>
            </p:nvGrpSpPr>
            <p:grpSpPr>
              <a:xfrm>
                <a:off x="2656497" y="4362703"/>
                <a:ext cx="1255379" cy="582359"/>
                <a:chOff x="7237412" y="1292293"/>
                <a:chExt cx="1255379" cy="582359"/>
              </a:xfrm>
            </p:grpSpPr>
            <p:grpSp>
              <p:nvGrpSpPr>
                <p:cNvPr id="99" name="Group 98"/>
                <p:cNvGrpSpPr/>
                <p:nvPr/>
              </p:nvGrpSpPr>
              <p:grpSpPr>
                <a:xfrm>
                  <a:off x="7237412" y="1292293"/>
                  <a:ext cx="1255379" cy="582359"/>
                  <a:chOff x="4519371" y="3600936"/>
                  <a:chExt cx="564324" cy="548640"/>
                </a:xfrm>
              </p:grpSpPr>
              <p:sp>
                <p:nvSpPr>
                  <p:cNvPr id="107" name="Freeform 106"/>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7"/>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8"/>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9"/>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99"/>
                <p:cNvGrpSpPr/>
                <p:nvPr/>
              </p:nvGrpSpPr>
              <p:grpSpPr>
                <a:xfrm>
                  <a:off x="7336632" y="1346304"/>
                  <a:ext cx="950579" cy="258948"/>
                  <a:chOff x="8725233" y="1874652"/>
                  <a:chExt cx="1179179" cy="335148"/>
                </a:xfrm>
              </p:grpSpPr>
              <p:grpSp>
                <p:nvGrpSpPr>
                  <p:cNvPr id="101" name="Group 100"/>
                  <p:cNvGrpSpPr/>
                  <p:nvPr/>
                </p:nvGrpSpPr>
                <p:grpSpPr>
                  <a:xfrm>
                    <a:off x="8725233" y="1874652"/>
                    <a:ext cx="1179179" cy="335148"/>
                    <a:chOff x="4519371" y="3600936"/>
                    <a:chExt cx="564324" cy="548640"/>
                  </a:xfrm>
                </p:grpSpPr>
                <p:sp>
                  <p:nvSpPr>
                    <p:cNvPr id="103" name="Freeform 102"/>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3"/>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4"/>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5"/>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2" name="TextBox 101"/>
                  <p:cNvSpPr txBox="1"/>
                  <p:nvPr/>
                </p:nvSpPr>
                <p:spPr>
                  <a:xfrm>
                    <a:off x="8779009" y="1965119"/>
                    <a:ext cx="982154" cy="212605"/>
                  </a:xfrm>
                  <a:prstGeom prst="rect">
                    <a:avLst/>
                  </a:prstGeom>
                  <a:noFill/>
                  <a:ln>
                    <a:noFill/>
                  </a:ln>
                </p:spPr>
                <p:txBody>
                  <a:bodyPr wrap="square" lIns="0" tIns="0" rIns="0" bIns="0" rtlCol="0">
                    <a:noAutofit/>
                  </a:bodyPr>
                  <a:lstStyle/>
                  <a:p>
                    <a:pPr algn="ctr">
                      <a:lnSpc>
                        <a:spcPct val="90000"/>
                      </a:lnSpc>
                    </a:pPr>
                    <a:r>
                      <a:rPr lang="en-US" sz="1400" dirty="0" err="1" smtClean="0"/>
                      <a:t>HyperV</a:t>
                    </a:r>
                    <a:endParaRPr lang="en-US" sz="1400" dirty="0" smtClean="0"/>
                  </a:p>
                </p:txBody>
              </p:sp>
            </p:grpSp>
          </p:grpSp>
          <p:grpSp>
            <p:nvGrpSpPr>
              <p:cNvPr id="82" name="Group 81"/>
              <p:cNvGrpSpPr/>
              <p:nvPr/>
            </p:nvGrpSpPr>
            <p:grpSpPr>
              <a:xfrm>
                <a:off x="2933431" y="4653883"/>
                <a:ext cx="638984" cy="250201"/>
                <a:chOff x="8538714" y="5103159"/>
                <a:chExt cx="920283" cy="410389"/>
              </a:xfrm>
            </p:grpSpPr>
            <p:grpSp>
              <p:nvGrpSpPr>
                <p:cNvPr id="83" name="Group 82"/>
                <p:cNvGrpSpPr>
                  <a:grpSpLocks noChangeAspect="1"/>
                </p:cNvGrpSpPr>
                <p:nvPr/>
              </p:nvGrpSpPr>
              <p:grpSpPr>
                <a:xfrm>
                  <a:off x="8538714" y="5233289"/>
                  <a:ext cx="288271" cy="280259"/>
                  <a:chOff x="15084425" y="-6992938"/>
                  <a:chExt cx="9767888" cy="9496426"/>
                </a:xfrm>
              </p:grpSpPr>
              <p:sp>
                <p:nvSpPr>
                  <p:cNvPr id="93" name="Freeform 92"/>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4" name="Group 83"/>
                <p:cNvGrpSpPr>
                  <a:grpSpLocks noChangeAspect="1"/>
                </p:cNvGrpSpPr>
                <p:nvPr/>
              </p:nvGrpSpPr>
              <p:grpSpPr>
                <a:xfrm>
                  <a:off x="9170726" y="5233289"/>
                  <a:ext cx="288271" cy="280259"/>
                  <a:chOff x="15084425" y="-6992938"/>
                  <a:chExt cx="9767888" cy="9496426"/>
                </a:xfrm>
              </p:grpSpPr>
              <p:sp>
                <p:nvSpPr>
                  <p:cNvPr id="87" name="Freeform 86"/>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9"/>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1"/>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85" name="Straight Connector 84"/>
                <p:cNvCxnSpPr/>
                <p:nvPr/>
              </p:nvCxnSpPr>
              <p:spPr>
                <a:xfrm flipH="1" flipV="1">
                  <a:off x="8680076" y="5103159"/>
                  <a:ext cx="2750" cy="130130"/>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9325535" y="5103159"/>
                  <a:ext cx="2750" cy="130130"/>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nvGrpSpPr>
          <p:cNvPr id="141" name="Group 140"/>
          <p:cNvGrpSpPr/>
          <p:nvPr/>
        </p:nvGrpSpPr>
        <p:grpSpPr>
          <a:xfrm>
            <a:off x="2177327" y="5508814"/>
            <a:ext cx="4475413" cy="412376"/>
            <a:chOff x="7572646" y="5748766"/>
            <a:chExt cx="4475413" cy="412376"/>
          </a:xfrm>
        </p:grpSpPr>
        <p:sp>
          <p:nvSpPr>
            <p:cNvPr id="142" name="Content Placeholder 2"/>
            <p:cNvSpPr txBox="1">
              <a:spLocks/>
            </p:cNvSpPr>
            <p:nvPr/>
          </p:nvSpPr>
          <p:spPr>
            <a:xfrm>
              <a:off x="7997889" y="5818007"/>
              <a:ext cx="4050170" cy="323759"/>
            </a:xfrm>
            <a:prstGeom prst="rect">
              <a:avLst/>
            </a:prstGeom>
            <a:solidFill>
              <a:srgbClr val="9E3039"/>
            </a:solidFill>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1"/>
                  </a:solidFill>
                </a:rPr>
                <a:t>Designed for 2-tier topologies</a:t>
              </a:r>
              <a:endParaRPr lang="en-US" dirty="0">
                <a:solidFill>
                  <a:schemeClr val="bg1"/>
                </a:solidFill>
              </a:endParaRPr>
            </a:p>
          </p:txBody>
        </p:sp>
        <p:pic>
          <p:nvPicPr>
            <p:cNvPr id="143" name="Picture 1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646" y="5748766"/>
              <a:ext cx="393068" cy="412376"/>
            </a:xfrm>
            <a:prstGeom prst="rect">
              <a:avLst/>
            </a:prstGeom>
          </p:spPr>
        </p:pic>
      </p:grpSp>
    </p:spTree>
    <p:extLst>
      <p:ext uri="{BB962C8B-B14F-4D97-AF65-F5344CB8AC3E}">
        <p14:creationId xmlns:p14="http://schemas.microsoft.com/office/powerpoint/2010/main" val="1837132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6" presetClass="emph" presetSubtype="0" repeatCount="indefinite" nodeType="withEffect">
                                  <p:stCondLst>
                                    <p:cond delay="0"/>
                                  </p:stCondLst>
                                  <p:endCondLst>
                                    <p:cond evt="onNext" delay="0">
                                      <p:tgtEl>
                                        <p:sldTgt/>
                                      </p:tgtEl>
                                    </p:cond>
                                  </p:endCondLst>
                                  <p:childTnLst>
                                    <p:animEffect transition="out" filter="fade">
                                      <p:cBhvr>
                                        <p:cTn id="12" dur="2000" tmFilter="0, 0; .2, .5; .8, .5; 1, 0"/>
                                        <p:tgtEl>
                                          <p:spTgt spid="7"/>
                                        </p:tgtEl>
                                      </p:cBhvr>
                                    </p:animEffect>
                                    <p:animScale>
                                      <p:cBhvr>
                                        <p:cTn id="13" dur="1000" autoRev="1" fill="hold"/>
                                        <p:tgtEl>
                                          <p:spTgt spid="7"/>
                                        </p:tgtEl>
                                      </p:cBhvr>
                                      <p:by x="105000" y="105000"/>
                                    </p:animScale>
                                  </p:childTnLst>
                                </p:cTn>
                              </p:par>
                              <p:par>
                                <p:cTn id="14" presetID="1" presetClass="entr" presetSubtype="0" fill="hold" nodeType="withEffect">
                                  <p:stCondLst>
                                    <p:cond delay="0"/>
                                  </p:stCondLst>
                                  <p:childTnLst>
                                    <p:set>
                                      <p:cBhvr>
                                        <p:cTn id="15"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Programmable </a:t>
            </a:r>
            <a:r>
              <a:rPr lang="en-US" dirty="0" err="1" smtClean="0"/>
              <a:t>Dataplanes</a:t>
            </a:r>
            <a:endParaRPr lang="en-US" dirty="0"/>
          </a:p>
        </p:txBody>
      </p:sp>
      <p:sp>
        <p:nvSpPr>
          <p:cNvPr id="4" name="Slide Number Placeholder 3"/>
          <p:cNvSpPr>
            <a:spLocks noGrp="1"/>
          </p:cNvSpPr>
          <p:nvPr>
            <p:ph type="sldNum" sz="quarter" idx="12"/>
          </p:nvPr>
        </p:nvSpPr>
        <p:spPr/>
        <p:txBody>
          <a:bodyPr/>
          <a:lstStyle/>
          <a:p>
            <a:fld id="{BF48E2D9-F1AE-3A42-ADCF-BA1BF8DE6898}" type="slidenum">
              <a:rPr lang="en-US" smtClean="0"/>
              <a:t>19</a:t>
            </a:fld>
            <a:endParaRPr lang="en-US"/>
          </a:p>
        </p:txBody>
      </p:sp>
      <p:sp>
        <p:nvSpPr>
          <p:cNvPr id="61" name="Content Placeholder 2"/>
          <p:cNvSpPr>
            <a:spLocks noGrp="1"/>
          </p:cNvSpPr>
          <p:nvPr>
            <p:ph idx="1"/>
          </p:nvPr>
        </p:nvSpPr>
        <p:spPr>
          <a:xfrm>
            <a:off x="374888" y="1467458"/>
            <a:ext cx="8229600" cy="4525963"/>
          </a:xfrm>
        </p:spPr>
        <p:txBody>
          <a:bodyPr>
            <a:normAutofit/>
          </a:bodyPr>
          <a:lstStyle/>
          <a:p>
            <a:r>
              <a:rPr lang="en-US" dirty="0" smtClean="0">
                <a:solidFill>
                  <a:srgbClr val="000000"/>
                </a:solidFill>
              </a:rPr>
              <a:t>Advanced switch architectures (</a:t>
            </a:r>
            <a:r>
              <a:rPr lang="en-US" dirty="0" smtClean="0">
                <a:solidFill>
                  <a:srgbClr val="FF0000"/>
                </a:solidFill>
              </a:rPr>
              <a:t>P4 model</a:t>
            </a:r>
            <a:r>
              <a:rPr lang="en-US" dirty="0" smtClean="0">
                <a:solidFill>
                  <a:srgbClr val="000000"/>
                </a:solidFill>
              </a:rPr>
              <a:t>)</a:t>
            </a:r>
          </a:p>
          <a:p>
            <a:pPr lvl="1"/>
            <a:r>
              <a:rPr lang="en-US" dirty="0" smtClean="0"/>
              <a:t>Programmable packet headers</a:t>
            </a:r>
          </a:p>
          <a:p>
            <a:pPr lvl="1"/>
            <a:r>
              <a:rPr lang="en-US" dirty="0" err="1" smtClean="0">
                <a:solidFill>
                  <a:srgbClr val="FF0000"/>
                </a:solidFill>
              </a:rPr>
              <a:t>Stateful</a:t>
            </a:r>
            <a:r>
              <a:rPr lang="en-US" dirty="0" smtClean="0">
                <a:solidFill>
                  <a:srgbClr val="FF0000"/>
                </a:solidFill>
              </a:rPr>
              <a:t> packet processing</a:t>
            </a:r>
          </a:p>
          <a:p>
            <a:r>
              <a:rPr lang="en-US" dirty="0" smtClean="0">
                <a:solidFill>
                  <a:srgbClr val="000000"/>
                </a:solidFill>
              </a:rPr>
              <a:t>Applications</a:t>
            </a:r>
          </a:p>
          <a:p>
            <a:pPr lvl="1"/>
            <a:r>
              <a:rPr lang="en-US" dirty="0" smtClean="0">
                <a:solidFill>
                  <a:srgbClr val="000000"/>
                </a:solidFill>
              </a:rPr>
              <a:t>In-band Network Telemetry (INT)</a:t>
            </a:r>
          </a:p>
          <a:p>
            <a:pPr lvl="1"/>
            <a:r>
              <a:rPr lang="en-US" dirty="0" smtClean="0">
                <a:solidFill>
                  <a:srgbClr val="000000"/>
                </a:solidFill>
              </a:rPr>
              <a:t>HULA load balancer</a:t>
            </a:r>
          </a:p>
          <a:p>
            <a:r>
              <a:rPr lang="en-US" dirty="0" smtClean="0"/>
              <a:t>Examples</a:t>
            </a:r>
          </a:p>
          <a:p>
            <a:pPr lvl="1"/>
            <a:r>
              <a:rPr lang="en-US" dirty="0" smtClean="0"/>
              <a:t>Barefoot RMT, Intel </a:t>
            </a:r>
            <a:r>
              <a:rPr lang="en-US" dirty="0" err="1" smtClean="0"/>
              <a:t>Flexpipe</a:t>
            </a:r>
            <a:r>
              <a:rPr lang="en-US" dirty="0" smtClean="0"/>
              <a:t>, etc.</a:t>
            </a:r>
          </a:p>
        </p:txBody>
      </p:sp>
    </p:spTree>
    <p:extLst>
      <p:ext uri="{BB962C8B-B14F-4D97-AF65-F5344CB8AC3E}">
        <p14:creationId xmlns:p14="http://schemas.microsoft.com/office/powerpoint/2010/main" val="34257396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Networking</a:t>
            </a:r>
            <a:endParaRPr lang="en-US" dirty="0"/>
          </a:p>
        </p:txBody>
      </p:sp>
      <p:sp>
        <p:nvSpPr>
          <p:cNvPr id="4" name="Slide Number Placeholder 3"/>
          <p:cNvSpPr>
            <a:spLocks noGrp="1"/>
          </p:cNvSpPr>
          <p:nvPr>
            <p:ph type="sldNum" sz="quarter" idx="12"/>
          </p:nvPr>
        </p:nvSpPr>
        <p:spPr/>
        <p:txBody>
          <a:bodyPr/>
          <a:lstStyle/>
          <a:p>
            <a:fld id="{BF48E2D9-F1AE-3A42-ADCF-BA1BF8DE6898}" type="slidenum">
              <a:rPr lang="en-US" smtClean="0"/>
              <a:t>2</a:t>
            </a:fld>
            <a:endParaRPr lang="en-US"/>
          </a:p>
        </p:txBody>
      </p:sp>
      <p:pic>
        <p:nvPicPr>
          <p:cNvPr id="2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15"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778" y="3491054"/>
            <a:ext cx="977900" cy="417513"/>
          </a:xfrm>
          <a:prstGeom prst="rect">
            <a:avLst/>
          </a:prstGeom>
          <a:ln>
            <a:solidFill>
              <a:schemeClr val="bg1"/>
            </a:solidFill>
          </a:ln>
          <a:extLst/>
        </p:spPr>
        <p:style>
          <a:lnRef idx="2">
            <a:schemeClr val="accent2"/>
          </a:lnRef>
          <a:fillRef idx="1">
            <a:schemeClr val="lt1"/>
          </a:fillRef>
          <a:effectRef idx="0">
            <a:schemeClr val="accent2"/>
          </a:effectRef>
          <a:fontRef idx="minor">
            <a:schemeClr val="dk1"/>
          </a:fontRef>
        </p:style>
      </p:pic>
      <p:pic>
        <p:nvPicPr>
          <p:cNvPr id="31"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543" y="4680741"/>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578"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29" idx="3"/>
            <a:endCxn id="31" idx="1"/>
          </p:cNvCxnSpPr>
          <p:nvPr/>
        </p:nvCxnSpPr>
        <p:spPr>
          <a:xfrm>
            <a:off x="2524915" y="4226645"/>
            <a:ext cx="1035628"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2" idx="1"/>
            <a:endCxn id="30" idx="3"/>
          </p:cNvCxnSpPr>
          <p:nvPr/>
        </p:nvCxnSpPr>
        <p:spPr>
          <a:xfrm flipH="1" flipV="1">
            <a:off x="4674678" y="3699811"/>
            <a:ext cx="1231900"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3"/>
            <a:endCxn id="30" idx="1"/>
          </p:cNvCxnSpPr>
          <p:nvPr/>
        </p:nvCxnSpPr>
        <p:spPr>
          <a:xfrm flipV="1">
            <a:off x="2524915" y="3699811"/>
            <a:ext cx="1171863"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2" idx="1"/>
            <a:endCxn id="31" idx="3"/>
          </p:cNvCxnSpPr>
          <p:nvPr/>
        </p:nvCxnSpPr>
        <p:spPr>
          <a:xfrm flipH="1">
            <a:off x="4538443" y="4226645"/>
            <a:ext cx="1368135" cy="662853"/>
          </a:xfrm>
          <a:prstGeom prst="line">
            <a:avLst/>
          </a:prstGeom>
        </p:spPr>
        <p:style>
          <a:lnRef idx="2">
            <a:schemeClr val="accent1"/>
          </a:lnRef>
          <a:fillRef idx="0">
            <a:schemeClr val="accent1"/>
          </a:fillRef>
          <a:effectRef idx="1">
            <a:schemeClr val="accent1"/>
          </a:effectRef>
          <a:fontRef idx="minor">
            <a:schemeClr val="tx1"/>
          </a:fontRef>
        </p:style>
      </p:cxnSp>
      <p:sp>
        <p:nvSpPr>
          <p:cNvPr id="14" name="Cube 13"/>
          <p:cNvSpPr/>
          <p:nvPr/>
        </p:nvSpPr>
        <p:spPr>
          <a:xfrm>
            <a:off x="1731818" y="3874000"/>
            <a:ext cx="643005" cy="318078"/>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Cube 54"/>
          <p:cNvSpPr/>
          <p:nvPr/>
        </p:nvSpPr>
        <p:spPr>
          <a:xfrm>
            <a:off x="6086764" y="3908567"/>
            <a:ext cx="643005" cy="318078"/>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6" name="Cube 55"/>
          <p:cNvSpPr/>
          <p:nvPr/>
        </p:nvSpPr>
        <p:spPr>
          <a:xfrm>
            <a:off x="3696778" y="4551716"/>
            <a:ext cx="643005" cy="318078"/>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7" name="Cube 56"/>
          <p:cNvSpPr/>
          <p:nvPr/>
        </p:nvSpPr>
        <p:spPr>
          <a:xfrm>
            <a:off x="3895438" y="3381733"/>
            <a:ext cx="643005" cy="318078"/>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54952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Programmable Switches - Capabilities</a:t>
            </a:r>
          </a:p>
        </p:txBody>
      </p:sp>
      <p:sp>
        <p:nvSpPr>
          <p:cNvPr id="3" name="Slide Number Placeholder 2"/>
          <p:cNvSpPr>
            <a:spLocks noGrp="1"/>
          </p:cNvSpPr>
          <p:nvPr>
            <p:ph type="sldNum" sz="quarter" idx="12"/>
          </p:nvPr>
        </p:nvSpPr>
        <p:spPr/>
        <p:txBody>
          <a:bodyPr/>
          <a:lstStyle/>
          <a:p>
            <a:fld id="{BF48E2D9-F1AE-3A42-ADCF-BA1BF8DE6898}" type="slidenum">
              <a:rPr lang="en-US" smtClean="0"/>
              <a:t>20</a:t>
            </a:fld>
            <a:endParaRPr lang="en-US"/>
          </a:p>
        </p:txBody>
      </p:sp>
      <p:sp>
        <p:nvSpPr>
          <p:cNvPr id="6" name="Rectangle 5"/>
          <p:cNvSpPr/>
          <p:nvPr/>
        </p:nvSpPr>
        <p:spPr>
          <a:xfrm>
            <a:off x="952470" y="3068904"/>
            <a:ext cx="7513924" cy="262209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952470" y="3186486"/>
            <a:ext cx="411560" cy="23281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4514945" y="3186486"/>
            <a:ext cx="411560" cy="23281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8054834" y="3186486"/>
            <a:ext cx="411560" cy="23281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nternal Storage 11"/>
          <p:cNvSpPr/>
          <p:nvPr/>
        </p:nvSpPr>
        <p:spPr>
          <a:xfrm>
            <a:off x="1614692" y="3404013"/>
            <a:ext cx="1082282" cy="317473"/>
          </a:xfrm>
          <a:prstGeom prst="flowChartInternalStorag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Memory</a:t>
            </a:r>
            <a:endParaRPr lang="en-US" sz="1600" dirty="0">
              <a:solidFill>
                <a:schemeClr val="tx1"/>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618473344"/>
              </p:ext>
            </p:extLst>
          </p:nvPr>
        </p:nvGraphicFramePr>
        <p:xfrm>
          <a:off x="1704573" y="4044838"/>
          <a:ext cx="992401" cy="1328682"/>
        </p:xfrm>
        <a:graphic>
          <a:graphicData uri="http://schemas.openxmlformats.org/drawingml/2006/table">
            <a:tbl>
              <a:tblPr firstRow="1" bandRow="1">
                <a:tableStyleId>{5C22544A-7EE6-4342-B048-85BDC9FD1C3A}</a:tableStyleId>
              </a:tblPr>
              <a:tblGrid>
                <a:gridCol w="475011"/>
                <a:gridCol w="517390"/>
              </a:tblGrid>
              <a:tr h="442894">
                <a:tc>
                  <a:txBody>
                    <a:bodyPr/>
                    <a:lstStyle/>
                    <a:p>
                      <a:r>
                        <a:rPr lang="en-US" dirty="0" smtClean="0"/>
                        <a:t>M</a:t>
                      </a:r>
                      <a:endParaRPr lang="en-US" dirty="0"/>
                    </a:p>
                  </a:txBody>
                  <a:tcPr/>
                </a:tc>
                <a:tc>
                  <a:txBody>
                    <a:bodyPr/>
                    <a:lstStyle/>
                    <a:p>
                      <a:r>
                        <a:rPr lang="en-US" dirty="0" smtClean="0"/>
                        <a:t>A</a:t>
                      </a:r>
                      <a:endParaRPr lang="en-US" dirty="0"/>
                    </a:p>
                  </a:txBody>
                  <a:tcPr/>
                </a:tc>
              </a:tr>
              <a:tr h="442894">
                <a:tc>
                  <a:txBody>
                    <a:bodyPr/>
                    <a:lstStyle/>
                    <a:p>
                      <a:r>
                        <a:rPr lang="en-US" dirty="0" smtClean="0"/>
                        <a:t>m1</a:t>
                      </a:r>
                      <a:endParaRPr lang="en-US" dirty="0"/>
                    </a:p>
                  </a:txBody>
                  <a:tcPr/>
                </a:tc>
                <a:tc>
                  <a:txBody>
                    <a:bodyPr/>
                    <a:lstStyle/>
                    <a:p>
                      <a:r>
                        <a:rPr lang="en-US" dirty="0" smtClean="0"/>
                        <a:t>a1</a:t>
                      </a:r>
                      <a:endParaRPr lang="en-US" dirty="0"/>
                    </a:p>
                  </a:txBody>
                  <a:tcPr/>
                </a:tc>
              </a:tr>
              <a:tr h="442894">
                <a:tc>
                  <a:txBody>
                    <a:bodyPr/>
                    <a:lstStyle/>
                    <a:p>
                      <a:endParaRPr lang="en-US" dirty="0"/>
                    </a:p>
                  </a:txBody>
                  <a:tcPr/>
                </a:tc>
                <a:tc>
                  <a:txBody>
                    <a:bodyPr/>
                    <a:lstStyle/>
                    <a:p>
                      <a:endParaRPr lang="en-US" dirty="0"/>
                    </a:p>
                  </a:txBody>
                  <a:tcPr/>
                </a:tc>
              </a:tr>
            </a:tbl>
          </a:graphicData>
        </a:graphic>
      </p:graphicFrame>
      <p:cxnSp>
        <p:nvCxnSpPr>
          <p:cNvPr id="23" name="Straight Arrow Connector 22"/>
          <p:cNvCxnSpPr/>
          <p:nvPr/>
        </p:nvCxnSpPr>
        <p:spPr>
          <a:xfrm flipV="1">
            <a:off x="2069563"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399277"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364030" y="4538686"/>
            <a:ext cx="3405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29417" y="5779320"/>
            <a:ext cx="1469860" cy="369332"/>
          </a:xfrm>
          <a:prstGeom prst="rect">
            <a:avLst/>
          </a:prstGeom>
          <a:noFill/>
        </p:spPr>
        <p:txBody>
          <a:bodyPr wrap="square" rtlCol="0">
            <a:spAutoFit/>
          </a:bodyPr>
          <a:lstStyle/>
          <a:p>
            <a:r>
              <a:rPr lang="en-US" dirty="0" smtClean="0"/>
              <a:t>Ingress Parser</a:t>
            </a:r>
            <a:endParaRPr lang="en-US" dirty="0"/>
          </a:p>
        </p:txBody>
      </p:sp>
      <p:sp>
        <p:nvSpPr>
          <p:cNvPr id="33" name="Internal Storage 32"/>
          <p:cNvSpPr/>
          <p:nvPr/>
        </p:nvSpPr>
        <p:spPr>
          <a:xfrm>
            <a:off x="3307506" y="3404013"/>
            <a:ext cx="1082282" cy="317473"/>
          </a:xfrm>
          <a:prstGeom prst="flowChartInternalStorag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Memory</a:t>
            </a:r>
            <a:endParaRPr lang="en-US" sz="1600" dirty="0">
              <a:solidFill>
                <a:schemeClr val="tx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936182501"/>
              </p:ext>
            </p:extLst>
          </p:nvPr>
        </p:nvGraphicFramePr>
        <p:xfrm>
          <a:off x="3397387" y="4044838"/>
          <a:ext cx="992401" cy="1328682"/>
        </p:xfrm>
        <a:graphic>
          <a:graphicData uri="http://schemas.openxmlformats.org/drawingml/2006/table">
            <a:tbl>
              <a:tblPr firstRow="1" bandRow="1">
                <a:tableStyleId>{5C22544A-7EE6-4342-B048-85BDC9FD1C3A}</a:tableStyleId>
              </a:tblPr>
              <a:tblGrid>
                <a:gridCol w="475011"/>
                <a:gridCol w="517390"/>
              </a:tblGrid>
              <a:tr h="442894">
                <a:tc>
                  <a:txBody>
                    <a:bodyPr/>
                    <a:lstStyle/>
                    <a:p>
                      <a:r>
                        <a:rPr lang="en-US" dirty="0" smtClean="0"/>
                        <a:t>M</a:t>
                      </a:r>
                      <a:endParaRPr lang="en-US" dirty="0"/>
                    </a:p>
                  </a:txBody>
                  <a:tcPr/>
                </a:tc>
                <a:tc>
                  <a:txBody>
                    <a:bodyPr/>
                    <a:lstStyle/>
                    <a:p>
                      <a:r>
                        <a:rPr lang="en-US" dirty="0" smtClean="0"/>
                        <a:t>A</a:t>
                      </a:r>
                      <a:endParaRPr lang="en-US" dirty="0"/>
                    </a:p>
                  </a:txBody>
                  <a:tcPr/>
                </a:tc>
              </a:tr>
              <a:tr h="442894">
                <a:tc>
                  <a:txBody>
                    <a:bodyPr/>
                    <a:lstStyle/>
                    <a:p>
                      <a:r>
                        <a:rPr lang="en-US" dirty="0" smtClean="0"/>
                        <a:t>m1</a:t>
                      </a:r>
                      <a:endParaRPr lang="en-US" dirty="0"/>
                    </a:p>
                  </a:txBody>
                  <a:tcPr/>
                </a:tc>
                <a:tc>
                  <a:txBody>
                    <a:bodyPr/>
                    <a:lstStyle/>
                    <a:p>
                      <a:r>
                        <a:rPr lang="en-US" dirty="0" smtClean="0"/>
                        <a:t>a1</a:t>
                      </a:r>
                      <a:endParaRPr lang="en-US" dirty="0"/>
                    </a:p>
                  </a:txBody>
                  <a:tcPr/>
                </a:tc>
              </a:tr>
              <a:tr h="442894">
                <a:tc>
                  <a:txBody>
                    <a:bodyPr/>
                    <a:lstStyle/>
                    <a:p>
                      <a:endParaRPr lang="en-US" dirty="0"/>
                    </a:p>
                  </a:txBody>
                  <a:tcPr/>
                </a:tc>
                <a:tc>
                  <a:txBody>
                    <a:bodyPr/>
                    <a:lstStyle/>
                    <a:p>
                      <a:endParaRPr lang="en-US" dirty="0"/>
                    </a:p>
                  </a:txBody>
                  <a:tcPr/>
                </a:tc>
              </a:tr>
            </a:tbl>
          </a:graphicData>
        </a:graphic>
      </p:graphicFrame>
      <p:cxnSp>
        <p:nvCxnSpPr>
          <p:cNvPr id="35" name="Straight Arrow Connector 34"/>
          <p:cNvCxnSpPr/>
          <p:nvPr/>
        </p:nvCxnSpPr>
        <p:spPr>
          <a:xfrm flipV="1">
            <a:off x="3762377"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4044590"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Internal Storage 36"/>
          <p:cNvSpPr/>
          <p:nvPr/>
        </p:nvSpPr>
        <p:spPr>
          <a:xfrm>
            <a:off x="5063768" y="3404013"/>
            <a:ext cx="1082282" cy="317473"/>
          </a:xfrm>
          <a:prstGeom prst="flowChartInternalStorag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Memory</a:t>
            </a:r>
          </a:p>
        </p:txBody>
      </p:sp>
      <p:graphicFrame>
        <p:nvGraphicFramePr>
          <p:cNvPr id="38" name="Table 37"/>
          <p:cNvGraphicFramePr>
            <a:graphicFrameLocks noGrp="1"/>
          </p:cNvGraphicFramePr>
          <p:nvPr>
            <p:extLst>
              <p:ext uri="{D42A27DB-BD31-4B8C-83A1-F6EECF244321}">
                <p14:modId xmlns:p14="http://schemas.microsoft.com/office/powerpoint/2010/main" val="324966299"/>
              </p:ext>
            </p:extLst>
          </p:nvPr>
        </p:nvGraphicFramePr>
        <p:xfrm>
          <a:off x="5153649" y="4044838"/>
          <a:ext cx="992401" cy="1328682"/>
        </p:xfrm>
        <a:graphic>
          <a:graphicData uri="http://schemas.openxmlformats.org/drawingml/2006/table">
            <a:tbl>
              <a:tblPr firstRow="1" bandRow="1">
                <a:tableStyleId>{5C22544A-7EE6-4342-B048-85BDC9FD1C3A}</a:tableStyleId>
              </a:tblPr>
              <a:tblGrid>
                <a:gridCol w="475011"/>
                <a:gridCol w="517390"/>
              </a:tblGrid>
              <a:tr h="442894">
                <a:tc>
                  <a:txBody>
                    <a:bodyPr/>
                    <a:lstStyle/>
                    <a:p>
                      <a:r>
                        <a:rPr lang="en-US" dirty="0" smtClean="0"/>
                        <a:t>M</a:t>
                      </a:r>
                      <a:endParaRPr lang="en-US" dirty="0"/>
                    </a:p>
                  </a:txBody>
                  <a:tcPr/>
                </a:tc>
                <a:tc>
                  <a:txBody>
                    <a:bodyPr/>
                    <a:lstStyle/>
                    <a:p>
                      <a:r>
                        <a:rPr lang="en-US" dirty="0" smtClean="0"/>
                        <a:t>A</a:t>
                      </a:r>
                      <a:endParaRPr lang="en-US" dirty="0"/>
                    </a:p>
                  </a:txBody>
                  <a:tcPr/>
                </a:tc>
              </a:tr>
              <a:tr h="442894">
                <a:tc>
                  <a:txBody>
                    <a:bodyPr/>
                    <a:lstStyle/>
                    <a:p>
                      <a:r>
                        <a:rPr lang="en-US" dirty="0" smtClean="0"/>
                        <a:t>m1</a:t>
                      </a:r>
                      <a:endParaRPr lang="en-US" dirty="0"/>
                    </a:p>
                  </a:txBody>
                  <a:tcPr/>
                </a:tc>
                <a:tc>
                  <a:txBody>
                    <a:bodyPr/>
                    <a:lstStyle/>
                    <a:p>
                      <a:r>
                        <a:rPr lang="en-US" dirty="0" smtClean="0"/>
                        <a:t>a1</a:t>
                      </a:r>
                      <a:endParaRPr lang="en-US" dirty="0"/>
                    </a:p>
                  </a:txBody>
                  <a:tcPr/>
                </a:tc>
              </a:tr>
              <a:tr h="442894">
                <a:tc>
                  <a:txBody>
                    <a:bodyPr/>
                    <a:lstStyle/>
                    <a:p>
                      <a:endParaRPr lang="en-US" dirty="0"/>
                    </a:p>
                  </a:txBody>
                  <a:tcPr/>
                </a:tc>
                <a:tc>
                  <a:txBody>
                    <a:bodyPr/>
                    <a:lstStyle/>
                    <a:p>
                      <a:endParaRPr lang="en-US" dirty="0"/>
                    </a:p>
                  </a:txBody>
                  <a:tcPr/>
                </a:tc>
              </a:tr>
            </a:tbl>
          </a:graphicData>
        </a:graphic>
      </p:graphicFrame>
      <p:cxnSp>
        <p:nvCxnSpPr>
          <p:cNvPr id="39" name="Straight Arrow Connector 38"/>
          <p:cNvCxnSpPr/>
          <p:nvPr/>
        </p:nvCxnSpPr>
        <p:spPr>
          <a:xfrm flipV="1">
            <a:off x="5518639"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800852"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Internal Storage 40"/>
          <p:cNvSpPr/>
          <p:nvPr/>
        </p:nvSpPr>
        <p:spPr>
          <a:xfrm>
            <a:off x="6756582" y="3404013"/>
            <a:ext cx="1082282" cy="317473"/>
          </a:xfrm>
          <a:prstGeom prst="flowChartInternalStorag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Memory</a:t>
            </a:r>
            <a:endParaRPr lang="en-US" sz="1600" dirty="0">
              <a:solidFill>
                <a:schemeClr val="tx1"/>
              </a:solidFill>
            </a:endParaRPr>
          </a:p>
        </p:txBody>
      </p:sp>
      <p:graphicFrame>
        <p:nvGraphicFramePr>
          <p:cNvPr id="42" name="Table 41"/>
          <p:cNvGraphicFramePr>
            <a:graphicFrameLocks noGrp="1"/>
          </p:cNvGraphicFramePr>
          <p:nvPr>
            <p:extLst>
              <p:ext uri="{D42A27DB-BD31-4B8C-83A1-F6EECF244321}">
                <p14:modId xmlns:p14="http://schemas.microsoft.com/office/powerpoint/2010/main" val="3773092008"/>
              </p:ext>
            </p:extLst>
          </p:nvPr>
        </p:nvGraphicFramePr>
        <p:xfrm>
          <a:off x="6846463" y="4044838"/>
          <a:ext cx="992401" cy="1328682"/>
        </p:xfrm>
        <a:graphic>
          <a:graphicData uri="http://schemas.openxmlformats.org/drawingml/2006/table">
            <a:tbl>
              <a:tblPr firstRow="1" bandRow="1">
                <a:tableStyleId>{5C22544A-7EE6-4342-B048-85BDC9FD1C3A}</a:tableStyleId>
              </a:tblPr>
              <a:tblGrid>
                <a:gridCol w="475011"/>
                <a:gridCol w="517390"/>
              </a:tblGrid>
              <a:tr h="442894">
                <a:tc>
                  <a:txBody>
                    <a:bodyPr/>
                    <a:lstStyle/>
                    <a:p>
                      <a:r>
                        <a:rPr lang="en-US" dirty="0" smtClean="0"/>
                        <a:t>M</a:t>
                      </a:r>
                      <a:endParaRPr lang="en-US" dirty="0"/>
                    </a:p>
                  </a:txBody>
                  <a:tcPr/>
                </a:tc>
                <a:tc>
                  <a:txBody>
                    <a:bodyPr/>
                    <a:lstStyle/>
                    <a:p>
                      <a:r>
                        <a:rPr lang="en-US" dirty="0" smtClean="0"/>
                        <a:t>A</a:t>
                      </a:r>
                      <a:endParaRPr lang="en-US" dirty="0"/>
                    </a:p>
                  </a:txBody>
                  <a:tcPr/>
                </a:tc>
              </a:tr>
              <a:tr h="442894">
                <a:tc>
                  <a:txBody>
                    <a:bodyPr/>
                    <a:lstStyle/>
                    <a:p>
                      <a:r>
                        <a:rPr lang="en-US" dirty="0" smtClean="0"/>
                        <a:t>m1</a:t>
                      </a:r>
                      <a:endParaRPr lang="en-US" dirty="0"/>
                    </a:p>
                  </a:txBody>
                  <a:tcPr/>
                </a:tc>
                <a:tc>
                  <a:txBody>
                    <a:bodyPr/>
                    <a:lstStyle/>
                    <a:p>
                      <a:r>
                        <a:rPr lang="en-US" dirty="0" smtClean="0"/>
                        <a:t>a1</a:t>
                      </a:r>
                      <a:endParaRPr lang="en-US" dirty="0"/>
                    </a:p>
                  </a:txBody>
                  <a:tcPr/>
                </a:tc>
              </a:tr>
              <a:tr h="442894">
                <a:tc>
                  <a:txBody>
                    <a:bodyPr/>
                    <a:lstStyle/>
                    <a:p>
                      <a:endParaRPr lang="en-US" dirty="0"/>
                    </a:p>
                  </a:txBody>
                  <a:tcPr/>
                </a:tc>
                <a:tc>
                  <a:txBody>
                    <a:bodyPr/>
                    <a:lstStyle/>
                    <a:p>
                      <a:endParaRPr lang="en-US" dirty="0"/>
                    </a:p>
                  </a:txBody>
                  <a:tcPr/>
                </a:tc>
              </a:tr>
            </a:tbl>
          </a:graphicData>
        </a:graphic>
      </p:graphicFrame>
      <p:cxnSp>
        <p:nvCxnSpPr>
          <p:cNvPr id="43" name="Straight Arrow Connector 42"/>
          <p:cNvCxnSpPr/>
          <p:nvPr/>
        </p:nvCxnSpPr>
        <p:spPr>
          <a:xfrm flipV="1">
            <a:off x="7211453"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7493666"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756582" y="5779320"/>
            <a:ext cx="1709812" cy="369332"/>
          </a:xfrm>
          <a:prstGeom prst="rect">
            <a:avLst/>
          </a:prstGeom>
          <a:noFill/>
        </p:spPr>
        <p:txBody>
          <a:bodyPr wrap="square" rtlCol="0">
            <a:spAutoFit/>
          </a:bodyPr>
          <a:lstStyle/>
          <a:p>
            <a:r>
              <a:rPr lang="en-US" dirty="0" smtClean="0"/>
              <a:t>Egress </a:t>
            </a:r>
            <a:r>
              <a:rPr lang="en-US" dirty="0" err="1" smtClean="0"/>
              <a:t>Deparser</a:t>
            </a:r>
            <a:endParaRPr lang="en-US" dirty="0"/>
          </a:p>
        </p:txBody>
      </p:sp>
      <p:sp>
        <p:nvSpPr>
          <p:cNvPr id="46" name="TextBox 45"/>
          <p:cNvSpPr txBox="1"/>
          <p:nvPr/>
        </p:nvSpPr>
        <p:spPr>
          <a:xfrm>
            <a:off x="4032366" y="5729278"/>
            <a:ext cx="1469860" cy="369332"/>
          </a:xfrm>
          <a:prstGeom prst="rect">
            <a:avLst/>
          </a:prstGeom>
          <a:noFill/>
        </p:spPr>
        <p:txBody>
          <a:bodyPr wrap="square" rtlCol="0">
            <a:spAutoFit/>
          </a:bodyPr>
          <a:lstStyle/>
          <a:p>
            <a:r>
              <a:rPr lang="en-US" dirty="0" smtClean="0"/>
              <a:t>Queue Buffer</a:t>
            </a:r>
            <a:endParaRPr lang="en-US" dirty="0"/>
          </a:p>
        </p:txBody>
      </p:sp>
      <p:cxnSp>
        <p:nvCxnSpPr>
          <p:cNvPr id="47" name="Straight Arrow Connector 46"/>
          <p:cNvCxnSpPr/>
          <p:nvPr/>
        </p:nvCxnSpPr>
        <p:spPr>
          <a:xfrm>
            <a:off x="2696974" y="4538686"/>
            <a:ext cx="700413"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389789" y="4538686"/>
            <a:ext cx="7638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6146050" y="4526472"/>
            <a:ext cx="700413"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838864" y="4526016"/>
            <a:ext cx="215970" cy="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611927" y="4526472"/>
            <a:ext cx="3405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8466394" y="4502044"/>
            <a:ext cx="3405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3307506" y="1634396"/>
            <a:ext cx="1575224" cy="5173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 Program</a:t>
            </a:r>
            <a:endParaRPr lang="en-US" dirty="0"/>
          </a:p>
        </p:txBody>
      </p:sp>
      <p:cxnSp>
        <p:nvCxnSpPr>
          <p:cNvPr id="9" name="Straight Arrow Connector 8"/>
          <p:cNvCxnSpPr/>
          <p:nvPr/>
        </p:nvCxnSpPr>
        <p:spPr>
          <a:xfrm>
            <a:off x="3621735" y="2293233"/>
            <a:ext cx="0" cy="686382"/>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200482" y="2293233"/>
            <a:ext cx="0" cy="686382"/>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4737897" y="2293233"/>
            <a:ext cx="0" cy="686382"/>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742583" y="2385734"/>
            <a:ext cx="1411066" cy="369332"/>
          </a:xfrm>
          <a:prstGeom prst="rect">
            <a:avLst/>
          </a:prstGeom>
          <a:noFill/>
        </p:spPr>
        <p:txBody>
          <a:bodyPr wrap="square" rtlCol="0">
            <a:spAutoFit/>
          </a:bodyPr>
          <a:lstStyle/>
          <a:p>
            <a:r>
              <a:rPr lang="en-US" b="1" dirty="0" smtClean="0"/>
              <a:t>Compile</a:t>
            </a:r>
            <a:endParaRPr lang="en-US" b="1" dirty="0"/>
          </a:p>
        </p:txBody>
      </p:sp>
    </p:spTree>
    <p:extLst>
      <p:ext uri="{BB962C8B-B14F-4D97-AF65-F5344CB8AC3E}">
        <p14:creationId xmlns:p14="http://schemas.microsoft.com/office/powerpoint/2010/main" val="15543270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Programmable Switches - Capabilities</a:t>
            </a:r>
          </a:p>
        </p:txBody>
      </p:sp>
      <p:sp>
        <p:nvSpPr>
          <p:cNvPr id="3" name="Slide Number Placeholder 2"/>
          <p:cNvSpPr>
            <a:spLocks noGrp="1"/>
          </p:cNvSpPr>
          <p:nvPr>
            <p:ph type="sldNum" sz="quarter" idx="12"/>
          </p:nvPr>
        </p:nvSpPr>
        <p:spPr/>
        <p:txBody>
          <a:bodyPr/>
          <a:lstStyle/>
          <a:p>
            <a:fld id="{BF48E2D9-F1AE-3A42-ADCF-BA1BF8DE6898}" type="slidenum">
              <a:rPr lang="en-US" smtClean="0"/>
              <a:t>21</a:t>
            </a:fld>
            <a:endParaRPr lang="en-US"/>
          </a:p>
        </p:txBody>
      </p:sp>
      <p:sp>
        <p:nvSpPr>
          <p:cNvPr id="6" name="Rectangle 5"/>
          <p:cNvSpPr/>
          <p:nvPr/>
        </p:nvSpPr>
        <p:spPr>
          <a:xfrm>
            <a:off x="952470" y="3068904"/>
            <a:ext cx="7513924" cy="262209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952470" y="3186486"/>
            <a:ext cx="411560" cy="23281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4514945" y="3186486"/>
            <a:ext cx="411560" cy="23281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8054834" y="3186486"/>
            <a:ext cx="411560" cy="23281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nternal Storage 11"/>
          <p:cNvSpPr/>
          <p:nvPr/>
        </p:nvSpPr>
        <p:spPr>
          <a:xfrm>
            <a:off x="1614692" y="3404013"/>
            <a:ext cx="1082282" cy="317473"/>
          </a:xfrm>
          <a:prstGeom prst="flowChartInternalStorag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Memory</a:t>
            </a:r>
            <a:endParaRPr lang="en-US" sz="1600" dirty="0">
              <a:solidFill>
                <a:schemeClr val="tx1"/>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3951261185"/>
              </p:ext>
            </p:extLst>
          </p:nvPr>
        </p:nvGraphicFramePr>
        <p:xfrm>
          <a:off x="1704573" y="4044838"/>
          <a:ext cx="992401" cy="1328682"/>
        </p:xfrm>
        <a:graphic>
          <a:graphicData uri="http://schemas.openxmlformats.org/drawingml/2006/table">
            <a:tbl>
              <a:tblPr firstRow="1" bandRow="1">
                <a:tableStyleId>{5C22544A-7EE6-4342-B048-85BDC9FD1C3A}</a:tableStyleId>
              </a:tblPr>
              <a:tblGrid>
                <a:gridCol w="475011"/>
                <a:gridCol w="517390"/>
              </a:tblGrid>
              <a:tr h="442894">
                <a:tc>
                  <a:txBody>
                    <a:bodyPr/>
                    <a:lstStyle/>
                    <a:p>
                      <a:r>
                        <a:rPr lang="en-US" dirty="0" smtClean="0"/>
                        <a:t>M</a:t>
                      </a:r>
                      <a:endParaRPr lang="en-US" dirty="0"/>
                    </a:p>
                  </a:txBody>
                  <a:tcPr/>
                </a:tc>
                <a:tc>
                  <a:txBody>
                    <a:bodyPr/>
                    <a:lstStyle/>
                    <a:p>
                      <a:r>
                        <a:rPr lang="en-US" dirty="0" smtClean="0"/>
                        <a:t>A</a:t>
                      </a:r>
                      <a:endParaRPr lang="en-US" dirty="0"/>
                    </a:p>
                  </a:txBody>
                  <a:tcPr/>
                </a:tc>
              </a:tr>
              <a:tr h="442894">
                <a:tc>
                  <a:txBody>
                    <a:bodyPr/>
                    <a:lstStyle/>
                    <a:p>
                      <a:r>
                        <a:rPr lang="en-US" dirty="0" smtClean="0"/>
                        <a:t>m1</a:t>
                      </a:r>
                      <a:endParaRPr lang="en-US" dirty="0"/>
                    </a:p>
                  </a:txBody>
                  <a:tcPr/>
                </a:tc>
                <a:tc>
                  <a:txBody>
                    <a:bodyPr/>
                    <a:lstStyle/>
                    <a:p>
                      <a:r>
                        <a:rPr lang="en-US" dirty="0" smtClean="0"/>
                        <a:t>a1</a:t>
                      </a:r>
                      <a:endParaRPr lang="en-US" dirty="0"/>
                    </a:p>
                  </a:txBody>
                  <a:tcPr/>
                </a:tc>
              </a:tr>
              <a:tr h="442894">
                <a:tc>
                  <a:txBody>
                    <a:bodyPr/>
                    <a:lstStyle/>
                    <a:p>
                      <a:endParaRPr lang="en-US" dirty="0"/>
                    </a:p>
                  </a:txBody>
                  <a:tcPr/>
                </a:tc>
                <a:tc>
                  <a:txBody>
                    <a:bodyPr/>
                    <a:lstStyle/>
                    <a:p>
                      <a:endParaRPr lang="en-US" dirty="0"/>
                    </a:p>
                  </a:txBody>
                  <a:tcPr/>
                </a:tc>
              </a:tr>
            </a:tbl>
          </a:graphicData>
        </a:graphic>
      </p:graphicFrame>
      <p:cxnSp>
        <p:nvCxnSpPr>
          <p:cNvPr id="23" name="Straight Arrow Connector 22"/>
          <p:cNvCxnSpPr/>
          <p:nvPr/>
        </p:nvCxnSpPr>
        <p:spPr>
          <a:xfrm flipV="1">
            <a:off x="2069563"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399277"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364030" y="4538686"/>
            <a:ext cx="3405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29417" y="5779320"/>
            <a:ext cx="1469860" cy="369332"/>
          </a:xfrm>
          <a:prstGeom prst="rect">
            <a:avLst/>
          </a:prstGeom>
          <a:noFill/>
        </p:spPr>
        <p:txBody>
          <a:bodyPr wrap="square" rtlCol="0">
            <a:spAutoFit/>
          </a:bodyPr>
          <a:lstStyle/>
          <a:p>
            <a:r>
              <a:rPr lang="en-US" dirty="0" smtClean="0"/>
              <a:t>Ingress Parser</a:t>
            </a:r>
            <a:endParaRPr lang="en-US" dirty="0"/>
          </a:p>
        </p:txBody>
      </p:sp>
      <p:sp>
        <p:nvSpPr>
          <p:cNvPr id="33" name="Internal Storage 32"/>
          <p:cNvSpPr/>
          <p:nvPr/>
        </p:nvSpPr>
        <p:spPr>
          <a:xfrm>
            <a:off x="3307506" y="3404013"/>
            <a:ext cx="1082282" cy="317473"/>
          </a:xfrm>
          <a:prstGeom prst="flowChartInternalStorag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Memory</a:t>
            </a:r>
            <a:endParaRPr lang="en-US" sz="1600" dirty="0">
              <a:solidFill>
                <a:schemeClr val="tx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696256124"/>
              </p:ext>
            </p:extLst>
          </p:nvPr>
        </p:nvGraphicFramePr>
        <p:xfrm>
          <a:off x="3397387" y="4044838"/>
          <a:ext cx="992401" cy="1328682"/>
        </p:xfrm>
        <a:graphic>
          <a:graphicData uri="http://schemas.openxmlformats.org/drawingml/2006/table">
            <a:tbl>
              <a:tblPr firstRow="1" bandRow="1">
                <a:tableStyleId>{5C22544A-7EE6-4342-B048-85BDC9FD1C3A}</a:tableStyleId>
              </a:tblPr>
              <a:tblGrid>
                <a:gridCol w="475011"/>
                <a:gridCol w="517390"/>
              </a:tblGrid>
              <a:tr h="442894">
                <a:tc>
                  <a:txBody>
                    <a:bodyPr/>
                    <a:lstStyle/>
                    <a:p>
                      <a:r>
                        <a:rPr lang="en-US" dirty="0" smtClean="0"/>
                        <a:t>M</a:t>
                      </a:r>
                      <a:endParaRPr lang="en-US" dirty="0"/>
                    </a:p>
                  </a:txBody>
                  <a:tcPr/>
                </a:tc>
                <a:tc>
                  <a:txBody>
                    <a:bodyPr/>
                    <a:lstStyle/>
                    <a:p>
                      <a:r>
                        <a:rPr lang="en-US" dirty="0" smtClean="0"/>
                        <a:t>A</a:t>
                      </a:r>
                      <a:endParaRPr lang="en-US" dirty="0"/>
                    </a:p>
                  </a:txBody>
                  <a:tcPr/>
                </a:tc>
              </a:tr>
              <a:tr h="442894">
                <a:tc>
                  <a:txBody>
                    <a:bodyPr/>
                    <a:lstStyle/>
                    <a:p>
                      <a:r>
                        <a:rPr lang="en-US" dirty="0" smtClean="0"/>
                        <a:t>m1</a:t>
                      </a:r>
                      <a:endParaRPr lang="en-US" dirty="0"/>
                    </a:p>
                  </a:txBody>
                  <a:tcPr/>
                </a:tc>
                <a:tc>
                  <a:txBody>
                    <a:bodyPr/>
                    <a:lstStyle/>
                    <a:p>
                      <a:r>
                        <a:rPr lang="en-US" dirty="0" smtClean="0"/>
                        <a:t>a1</a:t>
                      </a:r>
                      <a:endParaRPr lang="en-US" dirty="0"/>
                    </a:p>
                  </a:txBody>
                  <a:tcPr/>
                </a:tc>
              </a:tr>
              <a:tr h="442894">
                <a:tc>
                  <a:txBody>
                    <a:bodyPr/>
                    <a:lstStyle/>
                    <a:p>
                      <a:endParaRPr lang="en-US" dirty="0"/>
                    </a:p>
                  </a:txBody>
                  <a:tcPr/>
                </a:tc>
                <a:tc>
                  <a:txBody>
                    <a:bodyPr/>
                    <a:lstStyle/>
                    <a:p>
                      <a:endParaRPr lang="en-US" dirty="0"/>
                    </a:p>
                  </a:txBody>
                  <a:tcPr/>
                </a:tc>
              </a:tr>
            </a:tbl>
          </a:graphicData>
        </a:graphic>
      </p:graphicFrame>
      <p:cxnSp>
        <p:nvCxnSpPr>
          <p:cNvPr id="35" name="Straight Arrow Connector 34"/>
          <p:cNvCxnSpPr/>
          <p:nvPr/>
        </p:nvCxnSpPr>
        <p:spPr>
          <a:xfrm flipV="1">
            <a:off x="3762377"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4044590"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Internal Storage 36"/>
          <p:cNvSpPr/>
          <p:nvPr/>
        </p:nvSpPr>
        <p:spPr>
          <a:xfrm>
            <a:off x="5063768" y="3404013"/>
            <a:ext cx="1082282" cy="317473"/>
          </a:xfrm>
          <a:prstGeom prst="flowChartInternalStorag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Memory</a:t>
            </a:r>
          </a:p>
        </p:txBody>
      </p:sp>
      <p:graphicFrame>
        <p:nvGraphicFramePr>
          <p:cNvPr id="38" name="Table 37"/>
          <p:cNvGraphicFramePr>
            <a:graphicFrameLocks noGrp="1"/>
          </p:cNvGraphicFramePr>
          <p:nvPr>
            <p:extLst>
              <p:ext uri="{D42A27DB-BD31-4B8C-83A1-F6EECF244321}">
                <p14:modId xmlns:p14="http://schemas.microsoft.com/office/powerpoint/2010/main" val="3630182791"/>
              </p:ext>
            </p:extLst>
          </p:nvPr>
        </p:nvGraphicFramePr>
        <p:xfrm>
          <a:off x="5153649" y="4044838"/>
          <a:ext cx="992401" cy="1328682"/>
        </p:xfrm>
        <a:graphic>
          <a:graphicData uri="http://schemas.openxmlformats.org/drawingml/2006/table">
            <a:tbl>
              <a:tblPr firstRow="1" bandRow="1">
                <a:tableStyleId>{5C22544A-7EE6-4342-B048-85BDC9FD1C3A}</a:tableStyleId>
              </a:tblPr>
              <a:tblGrid>
                <a:gridCol w="475011"/>
                <a:gridCol w="517390"/>
              </a:tblGrid>
              <a:tr h="442894">
                <a:tc>
                  <a:txBody>
                    <a:bodyPr/>
                    <a:lstStyle/>
                    <a:p>
                      <a:r>
                        <a:rPr lang="en-US" dirty="0" smtClean="0"/>
                        <a:t>M</a:t>
                      </a:r>
                      <a:endParaRPr lang="en-US" dirty="0"/>
                    </a:p>
                  </a:txBody>
                  <a:tcPr/>
                </a:tc>
                <a:tc>
                  <a:txBody>
                    <a:bodyPr/>
                    <a:lstStyle/>
                    <a:p>
                      <a:r>
                        <a:rPr lang="en-US" dirty="0" smtClean="0"/>
                        <a:t>A</a:t>
                      </a:r>
                      <a:endParaRPr lang="en-US" dirty="0"/>
                    </a:p>
                  </a:txBody>
                  <a:tcPr/>
                </a:tc>
              </a:tr>
              <a:tr h="442894">
                <a:tc>
                  <a:txBody>
                    <a:bodyPr/>
                    <a:lstStyle/>
                    <a:p>
                      <a:r>
                        <a:rPr lang="en-US" dirty="0" smtClean="0"/>
                        <a:t>m1</a:t>
                      </a:r>
                      <a:endParaRPr lang="en-US" dirty="0"/>
                    </a:p>
                  </a:txBody>
                  <a:tcPr/>
                </a:tc>
                <a:tc>
                  <a:txBody>
                    <a:bodyPr/>
                    <a:lstStyle/>
                    <a:p>
                      <a:r>
                        <a:rPr lang="en-US" dirty="0" smtClean="0"/>
                        <a:t>a1</a:t>
                      </a:r>
                      <a:endParaRPr lang="en-US" dirty="0"/>
                    </a:p>
                  </a:txBody>
                  <a:tcPr/>
                </a:tc>
              </a:tr>
              <a:tr h="442894">
                <a:tc>
                  <a:txBody>
                    <a:bodyPr/>
                    <a:lstStyle/>
                    <a:p>
                      <a:endParaRPr lang="en-US" dirty="0"/>
                    </a:p>
                  </a:txBody>
                  <a:tcPr/>
                </a:tc>
                <a:tc>
                  <a:txBody>
                    <a:bodyPr/>
                    <a:lstStyle/>
                    <a:p>
                      <a:endParaRPr lang="en-US" dirty="0"/>
                    </a:p>
                  </a:txBody>
                  <a:tcPr/>
                </a:tc>
              </a:tr>
            </a:tbl>
          </a:graphicData>
        </a:graphic>
      </p:graphicFrame>
      <p:cxnSp>
        <p:nvCxnSpPr>
          <p:cNvPr id="39" name="Straight Arrow Connector 38"/>
          <p:cNvCxnSpPr/>
          <p:nvPr/>
        </p:nvCxnSpPr>
        <p:spPr>
          <a:xfrm flipV="1">
            <a:off x="5518639"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800852"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Internal Storage 40"/>
          <p:cNvSpPr/>
          <p:nvPr/>
        </p:nvSpPr>
        <p:spPr>
          <a:xfrm>
            <a:off x="6756582" y="3404013"/>
            <a:ext cx="1082282" cy="317473"/>
          </a:xfrm>
          <a:prstGeom prst="flowChartInternalStorag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Memory</a:t>
            </a:r>
            <a:endParaRPr lang="en-US" sz="1600" dirty="0">
              <a:solidFill>
                <a:schemeClr val="tx1"/>
              </a:solidFill>
            </a:endParaRPr>
          </a:p>
        </p:txBody>
      </p:sp>
      <p:graphicFrame>
        <p:nvGraphicFramePr>
          <p:cNvPr id="42" name="Table 41"/>
          <p:cNvGraphicFramePr>
            <a:graphicFrameLocks noGrp="1"/>
          </p:cNvGraphicFramePr>
          <p:nvPr>
            <p:extLst>
              <p:ext uri="{D42A27DB-BD31-4B8C-83A1-F6EECF244321}">
                <p14:modId xmlns:p14="http://schemas.microsoft.com/office/powerpoint/2010/main" val="3393516571"/>
              </p:ext>
            </p:extLst>
          </p:nvPr>
        </p:nvGraphicFramePr>
        <p:xfrm>
          <a:off x="6846463" y="4044838"/>
          <a:ext cx="992401" cy="1328682"/>
        </p:xfrm>
        <a:graphic>
          <a:graphicData uri="http://schemas.openxmlformats.org/drawingml/2006/table">
            <a:tbl>
              <a:tblPr firstRow="1" bandRow="1">
                <a:tableStyleId>{5C22544A-7EE6-4342-B048-85BDC9FD1C3A}</a:tableStyleId>
              </a:tblPr>
              <a:tblGrid>
                <a:gridCol w="475011"/>
                <a:gridCol w="517390"/>
              </a:tblGrid>
              <a:tr h="442894">
                <a:tc>
                  <a:txBody>
                    <a:bodyPr/>
                    <a:lstStyle/>
                    <a:p>
                      <a:r>
                        <a:rPr lang="en-US" dirty="0" smtClean="0"/>
                        <a:t>M</a:t>
                      </a:r>
                      <a:endParaRPr lang="en-US" dirty="0"/>
                    </a:p>
                  </a:txBody>
                  <a:tcPr/>
                </a:tc>
                <a:tc>
                  <a:txBody>
                    <a:bodyPr/>
                    <a:lstStyle/>
                    <a:p>
                      <a:r>
                        <a:rPr lang="en-US" dirty="0" smtClean="0"/>
                        <a:t>A</a:t>
                      </a:r>
                      <a:endParaRPr lang="en-US" dirty="0"/>
                    </a:p>
                  </a:txBody>
                  <a:tcPr/>
                </a:tc>
              </a:tr>
              <a:tr h="442894">
                <a:tc>
                  <a:txBody>
                    <a:bodyPr/>
                    <a:lstStyle/>
                    <a:p>
                      <a:r>
                        <a:rPr lang="en-US" dirty="0" smtClean="0"/>
                        <a:t>m1</a:t>
                      </a:r>
                      <a:endParaRPr lang="en-US" dirty="0"/>
                    </a:p>
                  </a:txBody>
                  <a:tcPr/>
                </a:tc>
                <a:tc>
                  <a:txBody>
                    <a:bodyPr/>
                    <a:lstStyle/>
                    <a:p>
                      <a:r>
                        <a:rPr lang="en-US" dirty="0" smtClean="0"/>
                        <a:t>a1</a:t>
                      </a:r>
                      <a:endParaRPr lang="en-US" dirty="0"/>
                    </a:p>
                  </a:txBody>
                  <a:tcPr/>
                </a:tc>
              </a:tr>
              <a:tr h="442894">
                <a:tc>
                  <a:txBody>
                    <a:bodyPr/>
                    <a:lstStyle/>
                    <a:p>
                      <a:endParaRPr lang="en-US" dirty="0"/>
                    </a:p>
                  </a:txBody>
                  <a:tcPr/>
                </a:tc>
                <a:tc>
                  <a:txBody>
                    <a:bodyPr/>
                    <a:lstStyle/>
                    <a:p>
                      <a:endParaRPr lang="en-US" dirty="0"/>
                    </a:p>
                  </a:txBody>
                  <a:tcPr/>
                </a:tc>
              </a:tr>
            </a:tbl>
          </a:graphicData>
        </a:graphic>
      </p:graphicFrame>
      <p:cxnSp>
        <p:nvCxnSpPr>
          <p:cNvPr id="43" name="Straight Arrow Connector 42"/>
          <p:cNvCxnSpPr/>
          <p:nvPr/>
        </p:nvCxnSpPr>
        <p:spPr>
          <a:xfrm flipV="1">
            <a:off x="7211453"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7493666"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756582" y="5779320"/>
            <a:ext cx="1709812" cy="369332"/>
          </a:xfrm>
          <a:prstGeom prst="rect">
            <a:avLst/>
          </a:prstGeom>
          <a:noFill/>
        </p:spPr>
        <p:txBody>
          <a:bodyPr wrap="square" rtlCol="0">
            <a:spAutoFit/>
          </a:bodyPr>
          <a:lstStyle/>
          <a:p>
            <a:r>
              <a:rPr lang="en-US" dirty="0" smtClean="0"/>
              <a:t>Egress </a:t>
            </a:r>
            <a:r>
              <a:rPr lang="en-US" dirty="0" err="1" smtClean="0"/>
              <a:t>Deparser</a:t>
            </a:r>
            <a:endParaRPr lang="en-US" dirty="0"/>
          </a:p>
        </p:txBody>
      </p:sp>
      <p:sp>
        <p:nvSpPr>
          <p:cNvPr id="46" name="TextBox 45"/>
          <p:cNvSpPr txBox="1"/>
          <p:nvPr/>
        </p:nvSpPr>
        <p:spPr>
          <a:xfrm>
            <a:off x="4032366" y="5729278"/>
            <a:ext cx="1469860" cy="369332"/>
          </a:xfrm>
          <a:prstGeom prst="rect">
            <a:avLst/>
          </a:prstGeom>
          <a:noFill/>
        </p:spPr>
        <p:txBody>
          <a:bodyPr wrap="square" rtlCol="0">
            <a:spAutoFit/>
          </a:bodyPr>
          <a:lstStyle/>
          <a:p>
            <a:r>
              <a:rPr lang="en-US" dirty="0" smtClean="0"/>
              <a:t>Queue Buffer</a:t>
            </a:r>
            <a:endParaRPr lang="en-US" dirty="0"/>
          </a:p>
        </p:txBody>
      </p:sp>
      <p:cxnSp>
        <p:nvCxnSpPr>
          <p:cNvPr id="47" name="Straight Arrow Connector 46"/>
          <p:cNvCxnSpPr/>
          <p:nvPr/>
        </p:nvCxnSpPr>
        <p:spPr>
          <a:xfrm>
            <a:off x="2696974" y="4538686"/>
            <a:ext cx="700413"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389789" y="4538686"/>
            <a:ext cx="7638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6146050" y="4526472"/>
            <a:ext cx="700413"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838864" y="4526016"/>
            <a:ext cx="215970" cy="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611927" y="4526472"/>
            <a:ext cx="3405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8466394" y="4502044"/>
            <a:ext cx="3405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3307506" y="1634396"/>
            <a:ext cx="1575224" cy="5173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 Program</a:t>
            </a:r>
            <a:endParaRPr lang="en-US" dirty="0"/>
          </a:p>
        </p:txBody>
      </p:sp>
      <p:cxnSp>
        <p:nvCxnSpPr>
          <p:cNvPr id="74" name="Straight Arrow Connector 73"/>
          <p:cNvCxnSpPr>
            <a:stCxn id="58" idx="2"/>
          </p:cNvCxnSpPr>
          <p:nvPr/>
        </p:nvCxnSpPr>
        <p:spPr>
          <a:xfrm flipH="1">
            <a:off x="952470" y="2151759"/>
            <a:ext cx="3142648" cy="917145"/>
          </a:xfrm>
          <a:prstGeom prst="straightConnector1">
            <a:avLst/>
          </a:prstGeom>
          <a:ln w="76200" cmpd="sng">
            <a:solidFill>
              <a:schemeClr val="accent1"/>
            </a:solidFill>
            <a:prstDash val="solid"/>
            <a:headEnd type="oval"/>
            <a:tailEnd type="oval"/>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58" idx="2"/>
          </p:cNvCxnSpPr>
          <p:nvPr/>
        </p:nvCxnSpPr>
        <p:spPr>
          <a:xfrm>
            <a:off x="4095118" y="2151759"/>
            <a:ext cx="4288964" cy="917145"/>
          </a:xfrm>
          <a:prstGeom prst="straightConnector1">
            <a:avLst/>
          </a:prstGeom>
          <a:ln w="76200" cmpd="sng">
            <a:solidFill>
              <a:schemeClr val="accent1"/>
            </a:solidFill>
            <a:prstDash val="solid"/>
            <a:headEnd type="oval"/>
            <a:tailEnd type="ova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621735" y="2469232"/>
            <a:ext cx="0" cy="510383"/>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200482" y="2469232"/>
            <a:ext cx="0" cy="510383"/>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4737897" y="2469232"/>
            <a:ext cx="0" cy="510383"/>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742583" y="2504507"/>
            <a:ext cx="1411066" cy="369332"/>
          </a:xfrm>
          <a:prstGeom prst="rect">
            <a:avLst/>
          </a:prstGeom>
          <a:noFill/>
        </p:spPr>
        <p:txBody>
          <a:bodyPr wrap="square" rtlCol="0">
            <a:spAutoFit/>
          </a:bodyPr>
          <a:lstStyle/>
          <a:p>
            <a:r>
              <a:rPr lang="en-US" b="1" dirty="0" smtClean="0"/>
              <a:t>Compile</a:t>
            </a:r>
            <a:endParaRPr lang="en-US" b="1" dirty="0"/>
          </a:p>
        </p:txBody>
      </p:sp>
      <p:sp>
        <p:nvSpPr>
          <p:cNvPr id="52" name="Oval Callout 51"/>
          <p:cNvSpPr/>
          <p:nvPr/>
        </p:nvSpPr>
        <p:spPr>
          <a:xfrm>
            <a:off x="162413" y="1901505"/>
            <a:ext cx="2534561" cy="603002"/>
          </a:xfrm>
          <a:prstGeom prst="wedgeEllipseCallout">
            <a:avLst>
              <a:gd name="adj1" fmla="val -10902"/>
              <a:gd name="adj2" fmla="val 18802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Segoe UI Light"/>
                <a:cs typeface="Segoe UI Light"/>
              </a:rPr>
              <a:t>Programmable Parsing</a:t>
            </a:r>
            <a:endParaRPr lang="en-US" dirty="0">
              <a:solidFill>
                <a:schemeClr val="bg1"/>
              </a:solidFill>
              <a:latin typeface="Segoe UI Light"/>
              <a:cs typeface="Segoe UI Light"/>
            </a:endParaRPr>
          </a:p>
        </p:txBody>
      </p:sp>
    </p:spTree>
    <p:extLst>
      <p:ext uri="{BB962C8B-B14F-4D97-AF65-F5344CB8AC3E}">
        <p14:creationId xmlns:p14="http://schemas.microsoft.com/office/powerpoint/2010/main" val="1279169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2000" tmFilter="0, 0; .2, .5; .8, .5; 1, 0"/>
                                        <p:tgtEl>
                                          <p:spTgt spid="52"/>
                                        </p:tgtEl>
                                      </p:cBhvr>
                                    </p:animEffect>
                                    <p:animScale>
                                      <p:cBhvr>
                                        <p:cTn id="7" dur="1000" autoRev="1" fill="hold"/>
                                        <p:tgtEl>
                                          <p:spTgt spid="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Programmable Switches - Capabilities</a:t>
            </a:r>
          </a:p>
        </p:txBody>
      </p:sp>
      <p:sp>
        <p:nvSpPr>
          <p:cNvPr id="3" name="Slide Number Placeholder 2"/>
          <p:cNvSpPr>
            <a:spLocks noGrp="1"/>
          </p:cNvSpPr>
          <p:nvPr>
            <p:ph type="sldNum" sz="quarter" idx="12"/>
          </p:nvPr>
        </p:nvSpPr>
        <p:spPr/>
        <p:txBody>
          <a:bodyPr/>
          <a:lstStyle/>
          <a:p>
            <a:fld id="{BF48E2D9-F1AE-3A42-ADCF-BA1BF8DE6898}" type="slidenum">
              <a:rPr lang="en-US" smtClean="0"/>
              <a:t>22</a:t>
            </a:fld>
            <a:endParaRPr lang="en-US"/>
          </a:p>
        </p:txBody>
      </p:sp>
      <p:sp>
        <p:nvSpPr>
          <p:cNvPr id="6" name="Rectangle 5"/>
          <p:cNvSpPr/>
          <p:nvPr/>
        </p:nvSpPr>
        <p:spPr>
          <a:xfrm>
            <a:off x="952470" y="3068904"/>
            <a:ext cx="7513924" cy="262209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952470" y="3186486"/>
            <a:ext cx="411560" cy="23281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4514945" y="3186486"/>
            <a:ext cx="411560" cy="23281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8054834" y="3186486"/>
            <a:ext cx="411560" cy="23281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nternal Storage 11"/>
          <p:cNvSpPr/>
          <p:nvPr/>
        </p:nvSpPr>
        <p:spPr>
          <a:xfrm>
            <a:off x="1614692" y="3404013"/>
            <a:ext cx="1082282" cy="317473"/>
          </a:xfrm>
          <a:prstGeom prst="flowChartInternalStorag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Memory</a:t>
            </a:r>
            <a:endParaRPr lang="en-US" sz="1600" dirty="0">
              <a:solidFill>
                <a:schemeClr val="tx1"/>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3888589770"/>
              </p:ext>
            </p:extLst>
          </p:nvPr>
        </p:nvGraphicFramePr>
        <p:xfrm>
          <a:off x="1704573" y="4044838"/>
          <a:ext cx="992401" cy="1328682"/>
        </p:xfrm>
        <a:graphic>
          <a:graphicData uri="http://schemas.openxmlformats.org/drawingml/2006/table">
            <a:tbl>
              <a:tblPr firstRow="1" bandRow="1">
                <a:tableStyleId>{5C22544A-7EE6-4342-B048-85BDC9FD1C3A}</a:tableStyleId>
              </a:tblPr>
              <a:tblGrid>
                <a:gridCol w="475011"/>
                <a:gridCol w="517390"/>
              </a:tblGrid>
              <a:tr h="442894">
                <a:tc>
                  <a:txBody>
                    <a:bodyPr/>
                    <a:lstStyle/>
                    <a:p>
                      <a:r>
                        <a:rPr lang="en-US" dirty="0" smtClean="0"/>
                        <a:t>M</a:t>
                      </a:r>
                      <a:endParaRPr lang="en-US" dirty="0"/>
                    </a:p>
                  </a:txBody>
                  <a:tcPr/>
                </a:tc>
                <a:tc>
                  <a:txBody>
                    <a:bodyPr/>
                    <a:lstStyle/>
                    <a:p>
                      <a:r>
                        <a:rPr lang="en-US" dirty="0" smtClean="0"/>
                        <a:t>A</a:t>
                      </a:r>
                      <a:endParaRPr lang="en-US" dirty="0"/>
                    </a:p>
                  </a:txBody>
                  <a:tcPr/>
                </a:tc>
              </a:tr>
              <a:tr h="442894">
                <a:tc>
                  <a:txBody>
                    <a:bodyPr/>
                    <a:lstStyle/>
                    <a:p>
                      <a:r>
                        <a:rPr lang="en-US" dirty="0" smtClean="0"/>
                        <a:t>m1</a:t>
                      </a:r>
                      <a:endParaRPr lang="en-US" dirty="0"/>
                    </a:p>
                  </a:txBody>
                  <a:tcPr/>
                </a:tc>
                <a:tc>
                  <a:txBody>
                    <a:bodyPr/>
                    <a:lstStyle/>
                    <a:p>
                      <a:r>
                        <a:rPr lang="en-US" dirty="0" smtClean="0"/>
                        <a:t>a1</a:t>
                      </a:r>
                      <a:endParaRPr lang="en-US" dirty="0"/>
                    </a:p>
                  </a:txBody>
                  <a:tcPr/>
                </a:tc>
              </a:tr>
              <a:tr h="442894">
                <a:tc>
                  <a:txBody>
                    <a:bodyPr/>
                    <a:lstStyle/>
                    <a:p>
                      <a:endParaRPr lang="en-US" dirty="0"/>
                    </a:p>
                  </a:txBody>
                  <a:tcPr/>
                </a:tc>
                <a:tc>
                  <a:txBody>
                    <a:bodyPr/>
                    <a:lstStyle/>
                    <a:p>
                      <a:endParaRPr lang="en-US" dirty="0"/>
                    </a:p>
                  </a:txBody>
                  <a:tcPr/>
                </a:tc>
              </a:tr>
            </a:tbl>
          </a:graphicData>
        </a:graphic>
      </p:graphicFrame>
      <p:cxnSp>
        <p:nvCxnSpPr>
          <p:cNvPr id="23" name="Straight Arrow Connector 22"/>
          <p:cNvCxnSpPr/>
          <p:nvPr/>
        </p:nvCxnSpPr>
        <p:spPr>
          <a:xfrm flipV="1">
            <a:off x="2069563"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399277"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364030" y="4538686"/>
            <a:ext cx="3405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29417" y="5779320"/>
            <a:ext cx="1469860" cy="369332"/>
          </a:xfrm>
          <a:prstGeom prst="rect">
            <a:avLst/>
          </a:prstGeom>
          <a:noFill/>
        </p:spPr>
        <p:txBody>
          <a:bodyPr wrap="square" rtlCol="0">
            <a:spAutoFit/>
          </a:bodyPr>
          <a:lstStyle/>
          <a:p>
            <a:r>
              <a:rPr lang="en-US" dirty="0" smtClean="0"/>
              <a:t>Ingress Parser</a:t>
            </a:r>
            <a:endParaRPr lang="en-US" dirty="0"/>
          </a:p>
        </p:txBody>
      </p:sp>
      <p:sp>
        <p:nvSpPr>
          <p:cNvPr id="33" name="Internal Storage 32"/>
          <p:cNvSpPr/>
          <p:nvPr/>
        </p:nvSpPr>
        <p:spPr>
          <a:xfrm>
            <a:off x="3307506" y="3404013"/>
            <a:ext cx="1082282" cy="317473"/>
          </a:xfrm>
          <a:prstGeom prst="flowChartInternalStorag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Memory</a:t>
            </a:r>
            <a:endParaRPr lang="en-US" sz="1600" dirty="0">
              <a:solidFill>
                <a:schemeClr val="tx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2751621870"/>
              </p:ext>
            </p:extLst>
          </p:nvPr>
        </p:nvGraphicFramePr>
        <p:xfrm>
          <a:off x="3397387" y="4044838"/>
          <a:ext cx="992401" cy="1328682"/>
        </p:xfrm>
        <a:graphic>
          <a:graphicData uri="http://schemas.openxmlformats.org/drawingml/2006/table">
            <a:tbl>
              <a:tblPr firstRow="1" bandRow="1">
                <a:tableStyleId>{5C22544A-7EE6-4342-B048-85BDC9FD1C3A}</a:tableStyleId>
              </a:tblPr>
              <a:tblGrid>
                <a:gridCol w="475011"/>
                <a:gridCol w="517390"/>
              </a:tblGrid>
              <a:tr h="442894">
                <a:tc>
                  <a:txBody>
                    <a:bodyPr/>
                    <a:lstStyle/>
                    <a:p>
                      <a:r>
                        <a:rPr lang="en-US" dirty="0" smtClean="0"/>
                        <a:t>M</a:t>
                      </a:r>
                      <a:endParaRPr lang="en-US" dirty="0"/>
                    </a:p>
                  </a:txBody>
                  <a:tcPr/>
                </a:tc>
                <a:tc>
                  <a:txBody>
                    <a:bodyPr/>
                    <a:lstStyle/>
                    <a:p>
                      <a:r>
                        <a:rPr lang="en-US" dirty="0" smtClean="0"/>
                        <a:t>A</a:t>
                      </a:r>
                      <a:endParaRPr lang="en-US" dirty="0"/>
                    </a:p>
                  </a:txBody>
                  <a:tcPr/>
                </a:tc>
              </a:tr>
              <a:tr h="442894">
                <a:tc>
                  <a:txBody>
                    <a:bodyPr/>
                    <a:lstStyle/>
                    <a:p>
                      <a:r>
                        <a:rPr lang="en-US" dirty="0" smtClean="0"/>
                        <a:t>m1</a:t>
                      </a:r>
                      <a:endParaRPr lang="en-US" dirty="0"/>
                    </a:p>
                  </a:txBody>
                  <a:tcPr/>
                </a:tc>
                <a:tc>
                  <a:txBody>
                    <a:bodyPr/>
                    <a:lstStyle/>
                    <a:p>
                      <a:r>
                        <a:rPr lang="en-US" dirty="0" smtClean="0"/>
                        <a:t>a1</a:t>
                      </a:r>
                      <a:endParaRPr lang="en-US" dirty="0"/>
                    </a:p>
                  </a:txBody>
                  <a:tcPr/>
                </a:tc>
              </a:tr>
              <a:tr h="442894">
                <a:tc>
                  <a:txBody>
                    <a:bodyPr/>
                    <a:lstStyle/>
                    <a:p>
                      <a:endParaRPr lang="en-US" dirty="0"/>
                    </a:p>
                  </a:txBody>
                  <a:tcPr/>
                </a:tc>
                <a:tc>
                  <a:txBody>
                    <a:bodyPr/>
                    <a:lstStyle/>
                    <a:p>
                      <a:endParaRPr lang="en-US" dirty="0"/>
                    </a:p>
                  </a:txBody>
                  <a:tcPr/>
                </a:tc>
              </a:tr>
            </a:tbl>
          </a:graphicData>
        </a:graphic>
      </p:graphicFrame>
      <p:cxnSp>
        <p:nvCxnSpPr>
          <p:cNvPr id="35" name="Straight Arrow Connector 34"/>
          <p:cNvCxnSpPr/>
          <p:nvPr/>
        </p:nvCxnSpPr>
        <p:spPr>
          <a:xfrm flipV="1">
            <a:off x="3762377"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4044590"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Internal Storage 36"/>
          <p:cNvSpPr/>
          <p:nvPr/>
        </p:nvSpPr>
        <p:spPr>
          <a:xfrm>
            <a:off x="5063768" y="3404013"/>
            <a:ext cx="1082282" cy="317473"/>
          </a:xfrm>
          <a:prstGeom prst="flowChartInternalStorag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Memory</a:t>
            </a:r>
          </a:p>
        </p:txBody>
      </p:sp>
      <p:graphicFrame>
        <p:nvGraphicFramePr>
          <p:cNvPr id="38" name="Table 37"/>
          <p:cNvGraphicFramePr>
            <a:graphicFrameLocks noGrp="1"/>
          </p:cNvGraphicFramePr>
          <p:nvPr>
            <p:extLst>
              <p:ext uri="{D42A27DB-BD31-4B8C-83A1-F6EECF244321}">
                <p14:modId xmlns:p14="http://schemas.microsoft.com/office/powerpoint/2010/main" val="483910692"/>
              </p:ext>
            </p:extLst>
          </p:nvPr>
        </p:nvGraphicFramePr>
        <p:xfrm>
          <a:off x="5153649" y="4044838"/>
          <a:ext cx="992401" cy="1328682"/>
        </p:xfrm>
        <a:graphic>
          <a:graphicData uri="http://schemas.openxmlformats.org/drawingml/2006/table">
            <a:tbl>
              <a:tblPr firstRow="1" bandRow="1">
                <a:tableStyleId>{5C22544A-7EE6-4342-B048-85BDC9FD1C3A}</a:tableStyleId>
              </a:tblPr>
              <a:tblGrid>
                <a:gridCol w="475011"/>
                <a:gridCol w="517390"/>
              </a:tblGrid>
              <a:tr h="442894">
                <a:tc>
                  <a:txBody>
                    <a:bodyPr/>
                    <a:lstStyle/>
                    <a:p>
                      <a:r>
                        <a:rPr lang="en-US" dirty="0" smtClean="0"/>
                        <a:t>M</a:t>
                      </a:r>
                      <a:endParaRPr lang="en-US" dirty="0"/>
                    </a:p>
                  </a:txBody>
                  <a:tcPr/>
                </a:tc>
                <a:tc>
                  <a:txBody>
                    <a:bodyPr/>
                    <a:lstStyle/>
                    <a:p>
                      <a:r>
                        <a:rPr lang="en-US" dirty="0" smtClean="0"/>
                        <a:t>A</a:t>
                      </a:r>
                      <a:endParaRPr lang="en-US" dirty="0"/>
                    </a:p>
                  </a:txBody>
                  <a:tcPr/>
                </a:tc>
              </a:tr>
              <a:tr h="442894">
                <a:tc>
                  <a:txBody>
                    <a:bodyPr/>
                    <a:lstStyle/>
                    <a:p>
                      <a:r>
                        <a:rPr lang="en-US" dirty="0" smtClean="0"/>
                        <a:t>m1</a:t>
                      </a:r>
                      <a:endParaRPr lang="en-US" dirty="0"/>
                    </a:p>
                  </a:txBody>
                  <a:tcPr/>
                </a:tc>
                <a:tc>
                  <a:txBody>
                    <a:bodyPr/>
                    <a:lstStyle/>
                    <a:p>
                      <a:r>
                        <a:rPr lang="en-US" dirty="0" smtClean="0"/>
                        <a:t>a1</a:t>
                      </a:r>
                      <a:endParaRPr lang="en-US" dirty="0"/>
                    </a:p>
                  </a:txBody>
                  <a:tcPr/>
                </a:tc>
              </a:tr>
              <a:tr h="442894">
                <a:tc>
                  <a:txBody>
                    <a:bodyPr/>
                    <a:lstStyle/>
                    <a:p>
                      <a:endParaRPr lang="en-US" dirty="0"/>
                    </a:p>
                  </a:txBody>
                  <a:tcPr/>
                </a:tc>
                <a:tc>
                  <a:txBody>
                    <a:bodyPr/>
                    <a:lstStyle/>
                    <a:p>
                      <a:endParaRPr lang="en-US" dirty="0"/>
                    </a:p>
                  </a:txBody>
                  <a:tcPr/>
                </a:tc>
              </a:tr>
            </a:tbl>
          </a:graphicData>
        </a:graphic>
      </p:graphicFrame>
      <p:cxnSp>
        <p:nvCxnSpPr>
          <p:cNvPr id="39" name="Straight Arrow Connector 38"/>
          <p:cNvCxnSpPr/>
          <p:nvPr/>
        </p:nvCxnSpPr>
        <p:spPr>
          <a:xfrm flipV="1">
            <a:off x="5518639"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800852"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Internal Storage 40"/>
          <p:cNvSpPr/>
          <p:nvPr/>
        </p:nvSpPr>
        <p:spPr>
          <a:xfrm>
            <a:off x="6756582" y="3404013"/>
            <a:ext cx="1082282" cy="317473"/>
          </a:xfrm>
          <a:prstGeom prst="flowChartInternalStorag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Memory</a:t>
            </a:r>
            <a:endParaRPr lang="en-US" sz="1600" dirty="0">
              <a:solidFill>
                <a:schemeClr val="tx1"/>
              </a:solidFill>
            </a:endParaRPr>
          </a:p>
        </p:txBody>
      </p:sp>
      <p:graphicFrame>
        <p:nvGraphicFramePr>
          <p:cNvPr id="42" name="Table 41"/>
          <p:cNvGraphicFramePr>
            <a:graphicFrameLocks noGrp="1"/>
          </p:cNvGraphicFramePr>
          <p:nvPr>
            <p:extLst>
              <p:ext uri="{D42A27DB-BD31-4B8C-83A1-F6EECF244321}">
                <p14:modId xmlns:p14="http://schemas.microsoft.com/office/powerpoint/2010/main" val="1005363544"/>
              </p:ext>
            </p:extLst>
          </p:nvPr>
        </p:nvGraphicFramePr>
        <p:xfrm>
          <a:off x="6846463" y="4044838"/>
          <a:ext cx="992401" cy="1328682"/>
        </p:xfrm>
        <a:graphic>
          <a:graphicData uri="http://schemas.openxmlformats.org/drawingml/2006/table">
            <a:tbl>
              <a:tblPr firstRow="1" bandRow="1">
                <a:tableStyleId>{5C22544A-7EE6-4342-B048-85BDC9FD1C3A}</a:tableStyleId>
              </a:tblPr>
              <a:tblGrid>
                <a:gridCol w="475011"/>
                <a:gridCol w="517390"/>
              </a:tblGrid>
              <a:tr h="442894">
                <a:tc>
                  <a:txBody>
                    <a:bodyPr/>
                    <a:lstStyle/>
                    <a:p>
                      <a:r>
                        <a:rPr lang="en-US" dirty="0" smtClean="0"/>
                        <a:t>M</a:t>
                      </a:r>
                      <a:endParaRPr lang="en-US" dirty="0"/>
                    </a:p>
                  </a:txBody>
                  <a:tcPr/>
                </a:tc>
                <a:tc>
                  <a:txBody>
                    <a:bodyPr/>
                    <a:lstStyle/>
                    <a:p>
                      <a:r>
                        <a:rPr lang="en-US" dirty="0" smtClean="0"/>
                        <a:t>A</a:t>
                      </a:r>
                      <a:endParaRPr lang="en-US" dirty="0"/>
                    </a:p>
                  </a:txBody>
                  <a:tcPr/>
                </a:tc>
              </a:tr>
              <a:tr h="442894">
                <a:tc>
                  <a:txBody>
                    <a:bodyPr/>
                    <a:lstStyle/>
                    <a:p>
                      <a:r>
                        <a:rPr lang="en-US" dirty="0" smtClean="0"/>
                        <a:t>m1</a:t>
                      </a:r>
                      <a:endParaRPr lang="en-US" dirty="0"/>
                    </a:p>
                  </a:txBody>
                  <a:tcPr/>
                </a:tc>
                <a:tc>
                  <a:txBody>
                    <a:bodyPr/>
                    <a:lstStyle/>
                    <a:p>
                      <a:r>
                        <a:rPr lang="en-US" dirty="0" smtClean="0"/>
                        <a:t>a1</a:t>
                      </a:r>
                      <a:endParaRPr lang="en-US" dirty="0"/>
                    </a:p>
                  </a:txBody>
                  <a:tcPr/>
                </a:tc>
              </a:tr>
              <a:tr h="442894">
                <a:tc>
                  <a:txBody>
                    <a:bodyPr/>
                    <a:lstStyle/>
                    <a:p>
                      <a:endParaRPr lang="en-US" dirty="0"/>
                    </a:p>
                  </a:txBody>
                  <a:tcPr/>
                </a:tc>
                <a:tc>
                  <a:txBody>
                    <a:bodyPr/>
                    <a:lstStyle/>
                    <a:p>
                      <a:endParaRPr lang="en-US" dirty="0"/>
                    </a:p>
                  </a:txBody>
                  <a:tcPr/>
                </a:tc>
              </a:tr>
            </a:tbl>
          </a:graphicData>
        </a:graphic>
      </p:graphicFrame>
      <p:cxnSp>
        <p:nvCxnSpPr>
          <p:cNvPr id="43" name="Straight Arrow Connector 42"/>
          <p:cNvCxnSpPr/>
          <p:nvPr/>
        </p:nvCxnSpPr>
        <p:spPr>
          <a:xfrm flipV="1">
            <a:off x="7211453"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7493666"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779355" y="5779320"/>
            <a:ext cx="1687039" cy="369332"/>
          </a:xfrm>
          <a:prstGeom prst="rect">
            <a:avLst/>
          </a:prstGeom>
          <a:noFill/>
        </p:spPr>
        <p:txBody>
          <a:bodyPr wrap="square" rtlCol="0">
            <a:spAutoFit/>
          </a:bodyPr>
          <a:lstStyle/>
          <a:p>
            <a:r>
              <a:rPr lang="en-US" dirty="0" smtClean="0"/>
              <a:t>Egress </a:t>
            </a:r>
            <a:r>
              <a:rPr lang="en-US" dirty="0" err="1" smtClean="0"/>
              <a:t>Deparser</a:t>
            </a:r>
            <a:endParaRPr lang="en-US" dirty="0"/>
          </a:p>
        </p:txBody>
      </p:sp>
      <p:sp>
        <p:nvSpPr>
          <p:cNvPr id="46" name="TextBox 45"/>
          <p:cNvSpPr txBox="1"/>
          <p:nvPr/>
        </p:nvSpPr>
        <p:spPr>
          <a:xfrm>
            <a:off x="4032366" y="5729278"/>
            <a:ext cx="1469860" cy="369332"/>
          </a:xfrm>
          <a:prstGeom prst="rect">
            <a:avLst/>
          </a:prstGeom>
          <a:noFill/>
        </p:spPr>
        <p:txBody>
          <a:bodyPr wrap="square" rtlCol="0">
            <a:spAutoFit/>
          </a:bodyPr>
          <a:lstStyle/>
          <a:p>
            <a:r>
              <a:rPr lang="en-US" dirty="0" smtClean="0"/>
              <a:t>Queue Buffer</a:t>
            </a:r>
            <a:endParaRPr lang="en-US" dirty="0"/>
          </a:p>
        </p:txBody>
      </p:sp>
      <p:cxnSp>
        <p:nvCxnSpPr>
          <p:cNvPr id="47" name="Straight Arrow Connector 46"/>
          <p:cNvCxnSpPr/>
          <p:nvPr/>
        </p:nvCxnSpPr>
        <p:spPr>
          <a:xfrm>
            <a:off x="2696974" y="4538686"/>
            <a:ext cx="700413"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389789" y="4538686"/>
            <a:ext cx="7638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6146050" y="4526472"/>
            <a:ext cx="700413"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838864" y="4526016"/>
            <a:ext cx="215970" cy="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611927" y="4526472"/>
            <a:ext cx="3405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8466394" y="4502044"/>
            <a:ext cx="3405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3307506" y="1634396"/>
            <a:ext cx="1575224" cy="5173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 Program</a:t>
            </a:r>
            <a:endParaRPr lang="en-US" dirty="0"/>
          </a:p>
        </p:txBody>
      </p:sp>
      <p:cxnSp>
        <p:nvCxnSpPr>
          <p:cNvPr id="74" name="Straight Arrow Connector 73"/>
          <p:cNvCxnSpPr>
            <a:stCxn id="58" idx="2"/>
          </p:cNvCxnSpPr>
          <p:nvPr/>
        </p:nvCxnSpPr>
        <p:spPr>
          <a:xfrm flipH="1">
            <a:off x="952470" y="2151759"/>
            <a:ext cx="3142648" cy="917145"/>
          </a:xfrm>
          <a:prstGeom prst="straightConnector1">
            <a:avLst/>
          </a:prstGeom>
          <a:ln w="76200" cmpd="sng">
            <a:solidFill>
              <a:schemeClr val="accent1"/>
            </a:solidFill>
            <a:prstDash val="solid"/>
            <a:headEnd type="oval"/>
            <a:tailEnd type="oval"/>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58" idx="2"/>
          </p:cNvCxnSpPr>
          <p:nvPr/>
        </p:nvCxnSpPr>
        <p:spPr>
          <a:xfrm>
            <a:off x="4095118" y="2151759"/>
            <a:ext cx="4288964" cy="917145"/>
          </a:xfrm>
          <a:prstGeom prst="straightConnector1">
            <a:avLst/>
          </a:prstGeom>
          <a:ln w="76200" cmpd="sng">
            <a:solidFill>
              <a:schemeClr val="accent1"/>
            </a:solidFill>
            <a:prstDash val="solid"/>
            <a:headEnd type="oval"/>
            <a:tailEnd type="ova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621735" y="2469232"/>
            <a:ext cx="0" cy="510383"/>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200482" y="2469232"/>
            <a:ext cx="0" cy="510383"/>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4737897" y="2469232"/>
            <a:ext cx="0" cy="510383"/>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742583" y="2504507"/>
            <a:ext cx="1411066" cy="369332"/>
          </a:xfrm>
          <a:prstGeom prst="rect">
            <a:avLst/>
          </a:prstGeom>
          <a:noFill/>
        </p:spPr>
        <p:txBody>
          <a:bodyPr wrap="square" rtlCol="0">
            <a:spAutoFit/>
          </a:bodyPr>
          <a:lstStyle/>
          <a:p>
            <a:r>
              <a:rPr lang="en-US" b="1" dirty="0" smtClean="0"/>
              <a:t>Compile</a:t>
            </a:r>
            <a:endParaRPr lang="en-US" b="1" dirty="0"/>
          </a:p>
        </p:txBody>
      </p:sp>
      <p:sp>
        <p:nvSpPr>
          <p:cNvPr id="52" name="Oval Callout 51"/>
          <p:cNvSpPr/>
          <p:nvPr/>
        </p:nvSpPr>
        <p:spPr>
          <a:xfrm>
            <a:off x="162413" y="1901505"/>
            <a:ext cx="2534561" cy="603002"/>
          </a:xfrm>
          <a:prstGeom prst="wedgeEllipseCallout">
            <a:avLst>
              <a:gd name="adj1" fmla="val -10902"/>
              <a:gd name="adj2" fmla="val 18802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Segoe UI Light"/>
                <a:cs typeface="Segoe UI Light"/>
              </a:rPr>
              <a:t>Programmable Parsing</a:t>
            </a:r>
            <a:endParaRPr lang="en-US" dirty="0">
              <a:solidFill>
                <a:schemeClr val="bg1"/>
              </a:solidFill>
              <a:latin typeface="Segoe UI Light"/>
              <a:cs typeface="Segoe UI Light"/>
            </a:endParaRPr>
          </a:p>
        </p:txBody>
      </p:sp>
      <p:sp>
        <p:nvSpPr>
          <p:cNvPr id="59" name="Oval Callout 58"/>
          <p:cNvSpPr/>
          <p:nvPr/>
        </p:nvSpPr>
        <p:spPr>
          <a:xfrm>
            <a:off x="6779355" y="2167731"/>
            <a:ext cx="2119018" cy="603002"/>
          </a:xfrm>
          <a:prstGeom prst="wedgeEllipseCallout">
            <a:avLst>
              <a:gd name="adj1" fmla="val -24098"/>
              <a:gd name="adj2" fmla="val 16048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bg1"/>
                </a:solidFill>
                <a:latin typeface="Segoe UI Light"/>
                <a:cs typeface="Segoe UI Light"/>
              </a:rPr>
              <a:t>Stateful</a:t>
            </a:r>
            <a:r>
              <a:rPr lang="en-US" dirty="0" smtClean="0">
                <a:solidFill>
                  <a:schemeClr val="bg1"/>
                </a:solidFill>
                <a:latin typeface="Segoe UI Light"/>
                <a:cs typeface="Segoe UI Light"/>
              </a:rPr>
              <a:t> Memory</a:t>
            </a:r>
            <a:endParaRPr lang="en-US" dirty="0">
              <a:solidFill>
                <a:schemeClr val="bg1"/>
              </a:solidFill>
              <a:latin typeface="Segoe UI Light"/>
              <a:cs typeface="Segoe UI Light"/>
            </a:endParaRPr>
          </a:p>
        </p:txBody>
      </p:sp>
    </p:spTree>
    <p:extLst>
      <p:ext uri="{BB962C8B-B14F-4D97-AF65-F5344CB8AC3E}">
        <p14:creationId xmlns:p14="http://schemas.microsoft.com/office/powerpoint/2010/main" val="307515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2000" tmFilter="0, 0; .2, .5; .8, .5; 1, 0"/>
                                        <p:tgtEl>
                                          <p:spTgt spid="59"/>
                                        </p:tgtEl>
                                      </p:cBhvr>
                                    </p:animEffect>
                                    <p:animScale>
                                      <p:cBhvr>
                                        <p:cTn id="7" dur="1000" autoRev="1" fill="hold"/>
                                        <p:tgtEl>
                                          <p:spTgt spid="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Programmable Switches - Capabilities</a:t>
            </a:r>
          </a:p>
        </p:txBody>
      </p:sp>
      <p:sp>
        <p:nvSpPr>
          <p:cNvPr id="3" name="Slide Number Placeholder 2"/>
          <p:cNvSpPr>
            <a:spLocks noGrp="1"/>
          </p:cNvSpPr>
          <p:nvPr>
            <p:ph type="sldNum" sz="quarter" idx="12"/>
          </p:nvPr>
        </p:nvSpPr>
        <p:spPr/>
        <p:txBody>
          <a:bodyPr/>
          <a:lstStyle/>
          <a:p>
            <a:fld id="{BF48E2D9-F1AE-3A42-ADCF-BA1BF8DE6898}" type="slidenum">
              <a:rPr lang="en-US" smtClean="0"/>
              <a:t>23</a:t>
            </a:fld>
            <a:endParaRPr lang="en-US"/>
          </a:p>
        </p:txBody>
      </p:sp>
      <p:sp>
        <p:nvSpPr>
          <p:cNvPr id="6" name="Rectangle 5"/>
          <p:cNvSpPr/>
          <p:nvPr/>
        </p:nvSpPr>
        <p:spPr>
          <a:xfrm>
            <a:off x="952470" y="3068904"/>
            <a:ext cx="7513924" cy="262209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952470" y="3186486"/>
            <a:ext cx="411560" cy="23281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4514945" y="3186486"/>
            <a:ext cx="411560" cy="23281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8054834" y="3186486"/>
            <a:ext cx="411560" cy="23281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nternal Storage 11"/>
          <p:cNvSpPr/>
          <p:nvPr/>
        </p:nvSpPr>
        <p:spPr>
          <a:xfrm>
            <a:off x="1614692" y="3404013"/>
            <a:ext cx="1082282" cy="317473"/>
          </a:xfrm>
          <a:prstGeom prst="flowChartInternalStorag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Memory</a:t>
            </a:r>
            <a:endParaRPr lang="en-US" sz="1600" dirty="0">
              <a:solidFill>
                <a:schemeClr val="tx1"/>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3785271578"/>
              </p:ext>
            </p:extLst>
          </p:nvPr>
        </p:nvGraphicFramePr>
        <p:xfrm>
          <a:off x="1704573" y="4044838"/>
          <a:ext cx="992401" cy="1328682"/>
        </p:xfrm>
        <a:graphic>
          <a:graphicData uri="http://schemas.openxmlformats.org/drawingml/2006/table">
            <a:tbl>
              <a:tblPr firstRow="1" bandRow="1">
                <a:tableStyleId>{5C22544A-7EE6-4342-B048-85BDC9FD1C3A}</a:tableStyleId>
              </a:tblPr>
              <a:tblGrid>
                <a:gridCol w="475011"/>
                <a:gridCol w="517390"/>
              </a:tblGrid>
              <a:tr h="442894">
                <a:tc>
                  <a:txBody>
                    <a:bodyPr/>
                    <a:lstStyle/>
                    <a:p>
                      <a:r>
                        <a:rPr lang="en-US" dirty="0" smtClean="0"/>
                        <a:t>M</a:t>
                      </a:r>
                      <a:endParaRPr lang="en-US" dirty="0"/>
                    </a:p>
                  </a:txBody>
                  <a:tcPr/>
                </a:tc>
                <a:tc>
                  <a:txBody>
                    <a:bodyPr/>
                    <a:lstStyle/>
                    <a:p>
                      <a:r>
                        <a:rPr lang="en-US" dirty="0" smtClean="0"/>
                        <a:t>A</a:t>
                      </a:r>
                      <a:endParaRPr lang="en-US" dirty="0"/>
                    </a:p>
                  </a:txBody>
                  <a:tcPr/>
                </a:tc>
              </a:tr>
              <a:tr h="442894">
                <a:tc>
                  <a:txBody>
                    <a:bodyPr/>
                    <a:lstStyle/>
                    <a:p>
                      <a:r>
                        <a:rPr lang="en-US" dirty="0" smtClean="0"/>
                        <a:t>m1</a:t>
                      </a:r>
                      <a:endParaRPr lang="en-US" dirty="0"/>
                    </a:p>
                  </a:txBody>
                  <a:tcPr/>
                </a:tc>
                <a:tc>
                  <a:txBody>
                    <a:bodyPr/>
                    <a:lstStyle/>
                    <a:p>
                      <a:r>
                        <a:rPr lang="en-US" dirty="0" smtClean="0"/>
                        <a:t>a1</a:t>
                      </a:r>
                      <a:endParaRPr lang="en-US" dirty="0"/>
                    </a:p>
                  </a:txBody>
                  <a:tcPr/>
                </a:tc>
              </a:tr>
              <a:tr h="442894">
                <a:tc>
                  <a:txBody>
                    <a:bodyPr/>
                    <a:lstStyle/>
                    <a:p>
                      <a:endParaRPr lang="en-US" dirty="0"/>
                    </a:p>
                  </a:txBody>
                  <a:tcPr/>
                </a:tc>
                <a:tc>
                  <a:txBody>
                    <a:bodyPr/>
                    <a:lstStyle/>
                    <a:p>
                      <a:endParaRPr lang="en-US" dirty="0"/>
                    </a:p>
                  </a:txBody>
                  <a:tcPr/>
                </a:tc>
              </a:tr>
            </a:tbl>
          </a:graphicData>
        </a:graphic>
      </p:graphicFrame>
      <p:cxnSp>
        <p:nvCxnSpPr>
          <p:cNvPr id="23" name="Straight Arrow Connector 22"/>
          <p:cNvCxnSpPr/>
          <p:nvPr/>
        </p:nvCxnSpPr>
        <p:spPr>
          <a:xfrm flipV="1">
            <a:off x="2069563"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399277"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364030" y="4538686"/>
            <a:ext cx="3405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29417" y="5779320"/>
            <a:ext cx="1469860" cy="369332"/>
          </a:xfrm>
          <a:prstGeom prst="rect">
            <a:avLst/>
          </a:prstGeom>
          <a:noFill/>
        </p:spPr>
        <p:txBody>
          <a:bodyPr wrap="square" rtlCol="0">
            <a:spAutoFit/>
          </a:bodyPr>
          <a:lstStyle/>
          <a:p>
            <a:r>
              <a:rPr lang="en-US" dirty="0" smtClean="0"/>
              <a:t>Ingress Parser</a:t>
            </a:r>
            <a:endParaRPr lang="en-US" dirty="0"/>
          </a:p>
        </p:txBody>
      </p:sp>
      <p:sp>
        <p:nvSpPr>
          <p:cNvPr id="33" name="Internal Storage 32"/>
          <p:cNvSpPr/>
          <p:nvPr/>
        </p:nvSpPr>
        <p:spPr>
          <a:xfrm>
            <a:off x="3307506" y="3404013"/>
            <a:ext cx="1082282" cy="317473"/>
          </a:xfrm>
          <a:prstGeom prst="flowChartInternalStorag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Memory</a:t>
            </a:r>
            <a:endParaRPr lang="en-US" sz="1600" dirty="0">
              <a:solidFill>
                <a:schemeClr val="tx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1652625183"/>
              </p:ext>
            </p:extLst>
          </p:nvPr>
        </p:nvGraphicFramePr>
        <p:xfrm>
          <a:off x="3397387" y="4044838"/>
          <a:ext cx="992401" cy="1328682"/>
        </p:xfrm>
        <a:graphic>
          <a:graphicData uri="http://schemas.openxmlformats.org/drawingml/2006/table">
            <a:tbl>
              <a:tblPr firstRow="1" bandRow="1">
                <a:tableStyleId>{5C22544A-7EE6-4342-B048-85BDC9FD1C3A}</a:tableStyleId>
              </a:tblPr>
              <a:tblGrid>
                <a:gridCol w="475011"/>
                <a:gridCol w="517390"/>
              </a:tblGrid>
              <a:tr h="442894">
                <a:tc>
                  <a:txBody>
                    <a:bodyPr/>
                    <a:lstStyle/>
                    <a:p>
                      <a:r>
                        <a:rPr lang="en-US" dirty="0" smtClean="0"/>
                        <a:t>M</a:t>
                      </a:r>
                      <a:endParaRPr lang="en-US" dirty="0"/>
                    </a:p>
                  </a:txBody>
                  <a:tcPr/>
                </a:tc>
                <a:tc>
                  <a:txBody>
                    <a:bodyPr/>
                    <a:lstStyle/>
                    <a:p>
                      <a:r>
                        <a:rPr lang="en-US" dirty="0" smtClean="0"/>
                        <a:t>A</a:t>
                      </a:r>
                      <a:endParaRPr lang="en-US" dirty="0"/>
                    </a:p>
                  </a:txBody>
                  <a:tcPr/>
                </a:tc>
              </a:tr>
              <a:tr h="442894">
                <a:tc>
                  <a:txBody>
                    <a:bodyPr/>
                    <a:lstStyle/>
                    <a:p>
                      <a:r>
                        <a:rPr lang="en-US" dirty="0" smtClean="0"/>
                        <a:t>m1</a:t>
                      </a:r>
                      <a:endParaRPr lang="en-US" dirty="0"/>
                    </a:p>
                  </a:txBody>
                  <a:tcPr/>
                </a:tc>
                <a:tc>
                  <a:txBody>
                    <a:bodyPr/>
                    <a:lstStyle/>
                    <a:p>
                      <a:r>
                        <a:rPr lang="en-US" dirty="0" smtClean="0"/>
                        <a:t>a1</a:t>
                      </a:r>
                      <a:endParaRPr lang="en-US" dirty="0"/>
                    </a:p>
                  </a:txBody>
                  <a:tcPr/>
                </a:tc>
              </a:tr>
              <a:tr h="442894">
                <a:tc>
                  <a:txBody>
                    <a:bodyPr/>
                    <a:lstStyle/>
                    <a:p>
                      <a:endParaRPr lang="en-US" dirty="0"/>
                    </a:p>
                  </a:txBody>
                  <a:tcPr/>
                </a:tc>
                <a:tc>
                  <a:txBody>
                    <a:bodyPr/>
                    <a:lstStyle/>
                    <a:p>
                      <a:endParaRPr lang="en-US" dirty="0"/>
                    </a:p>
                  </a:txBody>
                  <a:tcPr/>
                </a:tc>
              </a:tr>
            </a:tbl>
          </a:graphicData>
        </a:graphic>
      </p:graphicFrame>
      <p:cxnSp>
        <p:nvCxnSpPr>
          <p:cNvPr id="35" name="Straight Arrow Connector 34"/>
          <p:cNvCxnSpPr/>
          <p:nvPr/>
        </p:nvCxnSpPr>
        <p:spPr>
          <a:xfrm flipV="1">
            <a:off x="3762377"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4044590"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Internal Storage 36"/>
          <p:cNvSpPr/>
          <p:nvPr/>
        </p:nvSpPr>
        <p:spPr>
          <a:xfrm>
            <a:off x="5063768" y="3404013"/>
            <a:ext cx="1082282" cy="317473"/>
          </a:xfrm>
          <a:prstGeom prst="flowChartInternalStorag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Memory</a:t>
            </a:r>
          </a:p>
        </p:txBody>
      </p:sp>
      <p:graphicFrame>
        <p:nvGraphicFramePr>
          <p:cNvPr id="38" name="Table 37"/>
          <p:cNvGraphicFramePr>
            <a:graphicFrameLocks noGrp="1"/>
          </p:cNvGraphicFramePr>
          <p:nvPr>
            <p:extLst>
              <p:ext uri="{D42A27DB-BD31-4B8C-83A1-F6EECF244321}">
                <p14:modId xmlns:p14="http://schemas.microsoft.com/office/powerpoint/2010/main" val="3933824234"/>
              </p:ext>
            </p:extLst>
          </p:nvPr>
        </p:nvGraphicFramePr>
        <p:xfrm>
          <a:off x="5153649" y="4044838"/>
          <a:ext cx="992401" cy="1328682"/>
        </p:xfrm>
        <a:graphic>
          <a:graphicData uri="http://schemas.openxmlformats.org/drawingml/2006/table">
            <a:tbl>
              <a:tblPr firstRow="1" bandRow="1">
                <a:tableStyleId>{5C22544A-7EE6-4342-B048-85BDC9FD1C3A}</a:tableStyleId>
              </a:tblPr>
              <a:tblGrid>
                <a:gridCol w="475011"/>
                <a:gridCol w="517390"/>
              </a:tblGrid>
              <a:tr h="442894">
                <a:tc>
                  <a:txBody>
                    <a:bodyPr/>
                    <a:lstStyle/>
                    <a:p>
                      <a:r>
                        <a:rPr lang="en-US" dirty="0" smtClean="0"/>
                        <a:t>M</a:t>
                      </a:r>
                      <a:endParaRPr lang="en-US" dirty="0"/>
                    </a:p>
                  </a:txBody>
                  <a:tcPr/>
                </a:tc>
                <a:tc>
                  <a:txBody>
                    <a:bodyPr/>
                    <a:lstStyle/>
                    <a:p>
                      <a:r>
                        <a:rPr lang="en-US" dirty="0" smtClean="0"/>
                        <a:t>A</a:t>
                      </a:r>
                      <a:endParaRPr lang="en-US" dirty="0"/>
                    </a:p>
                  </a:txBody>
                  <a:tcPr/>
                </a:tc>
              </a:tr>
              <a:tr h="442894">
                <a:tc>
                  <a:txBody>
                    <a:bodyPr/>
                    <a:lstStyle/>
                    <a:p>
                      <a:r>
                        <a:rPr lang="en-US" dirty="0" smtClean="0"/>
                        <a:t>m1</a:t>
                      </a:r>
                      <a:endParaRPr lang="en-US" dirty="0"/>
                    </a:p>
                  </a:txBody>
                  <a:tcPr/>
                </a:tc>
                <a:tc>
                  <a:txBody>
                    <a:bodyPr/>
                    <a:lstStyle/>
                    <a:p>
                      <a:r>
                        <a:rPr lang="en-US" dirty="0" smtClean="0"/>
                        <a:t>a1</a:t>
                      </a:r>
                      <a:endParaRPr lang="en-US" dirty="0"/>
                    </a:p>
                  </a:txBody>
                  <a:tcPr/>
                </a:tc>
              </a:tr>
              <a:tr h="442894">
                <a:tc>
                  <a:txBody>
                    <a:bodyPr/>
                    <a:lstStyle/>
                    <a:p>
                      <a:endParaRPr lang="en-US" dirty="0"/>
                    </a:p>
                  </a:txBody>
                  <a:tcPr/>
                </a:tc>
                <a:tc>
                  <a:txBody>
                    <a:bodyPr/>
                    <a:lstStyle/>
                    <a:p>
                      <a:endParaRPr lang="en-US" dirty="0"/>
                    </a:p>
                  </a:txBody>
                  <a:tcPr/>
                </a:tc>
              </a:tr>
            </a:tbl>
          </a:graphicData>
        </a:graphic>
      </p:graphicFrame>
      <p:cxnSp>
        <p:nvCxnSpPr>
          <p:cNvPr id="39" name="Straight Arrow Connector 38"/>
          <p:cNvCxnSpPr/>
          <p:nvPr/>
        </p:nvCxnSpPr>
        <p:spPr>
          <a:xfrm flipV="1">
            <a:off x="5518639"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800852"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Internal Storage 40"/>
          <p:cNvSpPr/>
          <p:nvPr/>
        </p:nvSpPr>
        <p:spPr>
          <a:xfrm>
            <a:off x="6756582" y="3404013"/>
            <a:ext cx="1082282" cy="317473"/>
          </a:xfrm>
          <a:prstGeom prst="flowChartInternalStorag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Memory</a:t>
            </a:r>
            <a:endParaRPr lang="en-US" sz="1600" dirty="0">
              <a:solidFill>
                <a:schemeClr val="tx1"/>
              </a:solidFill>
            </a:endParaRPr>
          </a:p>
        </p:txBody>
      </p:sp>
      <p:graphicFrame>
        <p:nvGraphicFramePr>
          <p:cNvPr id="42" name="Table 41"/>
          <p:cNvGraphicFramePr>
            <a:graphicFrameLocks noGrp="1"/>
          </p:cNvGraphicFramePr>
          <p:nvPr>
            <p:extLst>
              <p:ext uri="{D42A27DB-BD31-4B8C-83A1-F6EECF244321}">
                <p14:modId xmlns:p14="http://schemas.microsoft.com/office/powerpoint/2010/main" val="1373224555"/>
              </p:ext>
            </p:extLst>
          </p:nvPr>
        </p:nvGraphicFramePr>
        <p:xfrm>
          <a:off x="6846463" y="4044838"/>
          <a:ext cx="992401" cy="1328682"/>
        </p:xfrm>
        <a:graphic>
          <a:graphicData uri="http://schemas.openxmlformats.org/drawingml/2006/table">
            <a:tbl>
              <a:tblPr firstRow="1" bandRow="1">
                <a:tableStyleId>{5C22544A-7EE6-4342-B048-85BDC9FD1C3A}</a:tableStyleId>
              </a:tblPr>
              <a:tblGrid>
                <a:gridCol w="475011"/>
                <a:gridCol w="517390"/>
              </a:tblGrid>
              <a:tr h="442894">
                <a:tc>
                  <a:txBody>
                    <a:bodyPr/>
                    <a:lstStyle/>
                    <a:p>
                      <a:r>
                        <a:rPr lang="en-US" dirty="0" smtClean="0"/>
                        <a:t>M</a:t>
                      </a:r>
                      <a:endParaRPr lang="en-US" dirty="0"/>
                    </a:p>
                  </a:txBody>
                  <a:tcPr/>
                </a:tc>
                <a:tc>
                  <a:txBody>
                    <a:bodyPr/>
                    <a:lstStyle/>
                    <a:p>
                      <a:r>
                        <a:rPr lang="en-US" dirty="0" smtClean="0"/>
                        <a:t>A</a:t>
                      </a:r>
                      <a:endParaRPr lang="en-US" dirty="0"/>
                    </a:p>
                  </a:txBody>
                  <a:tcPr/>
                </a:tc>
              </a:tr>
              <a:tr h="442894">
                <a:tc>
                  <a:txBody>
                    <a:bodyPr/>
                    <a:lstStyle/>
                    <a:p>
                      <a:r>
                        <a:rPr lang="en-US" dirty="0" smtClean="0"/>
                        <a:t>m1</a:t>
                      </a:r>
                      <a:endParaRPr lang="en-US" dirty="0"/>
                    </a:p>
                  </a:txBody>
                  <a:tcPr/>
                </a:tc>
                <a:tc>
                  <a:txBody>
                    <a:bodyPr/>
                    <a:lstStyle/>
                    <a:p>
                      <a:r>
                        <a:rPr lang="en-US" dirty="0" smtClean="0"/>
                        <a:t>a1</a:t>
                      </a:r>
                      <a:endParaRPr lang="en-US" dirty="0"/>
                    </a:p>
                  </a:txBody>
                  <a:tcPr/>
                </a:tc>
              </a:tr>
              <a:tr h="442894">
                <a:tc>
                  <a:txBody>
                    <a:bodyPr/>
                    <a:lstStyle/>
                    <a:p>
                      <a:endParaRPr lang="en-US" dirty="0"/>
                    </a:p>
                  </a:txBody>
                  <a:tcPr/>
                </a:tc>
                <a:tc>
                  <a:txBody>
                    <a:bodyPr/>
                    <a:lstStyle/>
                    <a:p>
                      <a:endParaRPr lang="en-US" dirty="0"/>
                    </a:p>
                  </a:txBody>
                  <a:tcPr/>
                </a:tc>
              </a:tr>
            </a:tbl>
          </a:graphicData>
        </a:graphic>
      </p:graphicFrame>
      <p:cxnSp>
        <p:nvCxnSpPr>
          <p:cNvPr id="43" name="Straight Arrow Connector 42"/>
          <p:cNvCxnSpPr/>
          <p:nvPr/>
        </p:nvCxnSpPr>
        <p:spPr>
          <a:xfrm flipV="1">
            <a:off x="7211453"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7493666" y="3721486"/>
            <a:ext cx="0" cy="32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756582" y="5779320"/>
            <a:ext cx="1709812" cy="369332"/>
          </a:xfrm>
          <a:prstGeom prst="rect">
            <a:avLst/>
          </a:prstGeom>
          <a:noFill/>
        </p:spPr>
        <p:txBody>
          <a:bodyPr wrap="square" rtlCol="0">
            <a:spAutoFit/>
          </a:bodyPr>
          <a:lstStyle/>
          <a:p>
            <a:r>
              <a:rPr lang="en-US" dirty="0" smtClean="0"/>
              <a:t>Egress </a:t>
            </a:r>
            <a:r>
              <a:rPr lang="en-US" dirty="0" err="1" smtClean="0"/>
              <a:t>Deparser</a:t>
            </a:r>
            <a:endParaRPr lang="en-US" dirty="0"/>
          </a:p>
        </p:txBody>
      </p:sp>
      <p:sp>
        <p:nvSpPr>
          <p:cNvPr id="46" name="TextBox 45"/>
          <p:cNvSpPr txBox="1"/>
          <p:nvPr/>
        </p:nvSpPr>
        <p:spPr>
          <a:xfrm>
            <a:off x="4032366" y="5729278"/>
            <a:ext cx="1469860" cy="369332"/>
          </a:xfrm>
          <a:prstGeom prst="rect">
            <a:avLst/>
          </a:prstGeom>
          <a:noFill/>
        </p:spPr>
        <p:txBody>
          <a:bodyPr wrap="square" rtlCol="0">
            <a:spAutoFit/>
          </a:bodyPr>
          <a:lstStyle/>
          <a:p>
            <a:r>
              <a:rPr lang="en-US" dirty="0" smtClean="0"/>
              <a:t>Queue Buffer</a:t>
            </a:r>
            <a:endParaRPr lang="en-US" dirty="0"/>
          </a:p>
        </p:txBody>
      </p:sp>
      <p:cxnSp>
        <p:nvCxnSpPr>
          <p:cNvPr id="47" name="Straight Arrow Connector 46"/>
          <p:cNvCxnSpPr/>
          <p:nvPr/>
        </p:nvCxnSpPr>
        <p:spPr>
          <a:xfrm>
            <a:off x="2696974" y="4538686"/>
            <a:ext cx="700413"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389789" y="4538686"/>
            <a:ext cx="7638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6146050" y="4526472"/>
            <a:ext cx="700413"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838864" y="4526016"/>
            <a:ext cx="215970" cy="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611927" y="4526472"/>
            <a:ext cx="3405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8466394" y="4502044"/>
            <a:ext cx="3405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3307506" y="1634396"/>
            <a:ext cx="1575224" cy="5173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 Program</a:t>
            </a:r>
            <a:endParaRPr lang="en-US" dirty="0"/>
          </a:p>
        </p:txBody>
      </p:sp>
      <p:cxnSp>
        <p:nvCxnSpPr>
          <p:cNvPr id="74" name="Straight Arrow Connector 73"/>
          <p:cNvCxnSpPr>
            <a:stCxn id="58" idx="2"/>
          </p:cNvCxnSpPr>
          <p:nvPr/>
        </p:nvCxnSpPr>
        <p:spPr>
          <a:xfrm flipH="1">
            <a:off x="952470" y="2151759"/>
            <a:ext cx="3142648" cy="917145"/>
          </a:xfrm>
          <a:prstGeom prst="straightConnector1">
            <a:avLst/>
          </a:prstGeom>
          <a:ln w="76200" cmpd="sng">
            <a:solidFill>
              <a:schemeClr val="accent1"/>
            </a:solidFill>
            <a:prstDash val="solid"/>
            <a:headEnd type="oval"/>
            <a:tailEnd type="oval"/>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58" idx="2"/>
          </p:cNvCxnSpPr>
          <p:nvPr/>
        </p:nvCxnSpPr>
        <p:spPr>
          <a:xfrm>
            <a:off x="4095118" y="2151759"/>
            <a:ext cx="4288964" cy="917145"/>
          </a:xfrm>
          <a:prstGeom prst="straightConnector1">
            <a:avLst/>
          </a:prstGeom>
          <a:ln w="76200" cmpd="sng">
            <a:solidFill>
              <a:schemeClr val="accent1"/>
            </a:solidFill>
            <a:prstDash val="solid"/>
            <a:headEnd type="oval"/>
            <a:tailEnd type="ova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621735" y="2469232"/>
            <a:ext cx="0" cy="510383"/>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200482" y="2469232"/>
            <a:ext cx="0" cy="510383"/>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4737897" y="2469232"/>
            <a:ext cx="0" cy="510383"/>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742583" y="2504507"/>
            <a:ext cx="1411066" cy="369332"/>
          </a:xfrm>
          <a:prstGeom prst="rect">
            <a:avLst/>
          </a:prstGeom>
          <a:noFill/>
        </p:spPr>
        <p:txBody>
          <a:bodyPr wrap="square" rtlCol="0">
            <a:spAutoFit/>
          </a:bodyPr>
          <a:lstStyle/>
          <a:p>
            <a:r>
              <a:rPr lang="en-US" b="1" dirty="0" smtClean="0"/>
              <a:t>Compile</a:t>
            </a:r>
            <a:endParaRPr lang="en-US" b="1" dirty="0"/>
          </a:p>
        </p:txBody>
      </p:sp>
      <p:sp>
        <p:nvSpPr>
          <p:cNvPr id="52" name="Oval Callout 51"/>
          <p:cNvSpPr/>
          <p:nvPr/>
        </p:nvSpPr>
        <p:spPr>
          <a:xfrm>
            <a:off x="162413" y="1901505"/>
            <a:ext cx="2534561" cy="603002"/>
          </a:xfrm>
          <a:prstGeom prst="wedgeEllipseCallout">
            <a:avLst>
              <a:gd name="adj1" fmla="val -10902"/>
              <a:gd name="adj2" fmla="val 18802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Segoe UI Light"/>
                <a:cs typeface="Segoe UI Light"/>
              </a:rPr>
              <a:t>Programmable Parsing</a:t>
            </a:r>
            <a:endParaRPr lang="en-US" dirty="0">
              <a:solidFill>
                <a:schemeClr val="bg1"/>
              </a:solidFill>
              <a:latin typeface="Segoe UI Light"/>
              <a:cs typeface="Segoe UI Light"/>
            </a:endParaRPr>
          </a:p>
        </p:txBody>
      </p:sp>
      <p:sp>
        <p:nvSpPr>
          <p:cNvPr id="59" name="Oval Callout 58"/>
          <p:cNvSpPr/>
          <p:nvPr/>
        </p:nvSpPr>
        <p:spPr>
          <a:xfrm>
            <a:off x="6779355" y="2167731"/>
            <a:ext cx="2119018" cy="603002"/>
          </a:xfrm>
          <a:prstGeom prst="wedgeEllipseCallout">
            <a:avLst>
              <a:gd name="adj1" fmla="val -24098"/>
              <a:gd name="adj2" fmla="val 16048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bg1"/>
                </a:solidFill>
                <a:latin typeface="Segoe UI Light"/>
                <a:cs typeface="Segoe UI Light"/>
              </a:rPr>
              <a:t>Stateful</a:t>
            </a:r>
            <a:endParaRPr lang="en-US" dirty="0" smtClean="0">
              <a:solidFill>
                <a:schemeClr val="bg1"/>
              </a:solidFill>
              <a:latin typeface="Segoe UI Light"/>
              <a:cs typeface="Segoe UI Light"/>
            </a:endParaRPr>
          </a:p>
          <a:p>
            <a:pPr algn="ctr"/>
            <a:r>
              <a:rPr lang="en-US" dirty="0" smtClean="0">
                <a:solidFill>
                  <a:schemeClr val="bg1"/>
                </a:solidFill>
                <a:latin typeface="Segoe UI Light"/>
                <a:cs typeface="Segoe UI Light"/>
              </a:rPr>
              <a:t>Memory</a:t>
            </a:r>
            <a:endParaRPr lang="en-US" dirty="0">
              <a:solidFill>
                <a:schemeClr val="bg1"/>
              </a:solidFill>
              <a:latin typeface="Segoe UI Light"/>
              <a:cs typeface="Segoe UI Light"/>
            </a:endParaRPr>
          </a:p>
        </p:txBody>
      </p:sp>
      <p:sp>
        <p:nvSpPr>
          <p:cNvPr id="60" name="Oval Callout 59"/>
          <p:cNvSpPr/>
          <p:nvPr/>
        </p:nvSpPr>
        <p:spPr>
          <a:xfrm>
            <a:off x="1704573" y="6098610"/>
            <a:ext cx="2327793" cy="709106"/>
          </a:xfrm>
          <a:prstGeom prst="wedgeEllipseCallout">
            <a:avLst>
              <a:gd name="adj1" fmla="val 3916"/>
              <a:gd name="adj2" fmla="val -268573"/>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Segoe UI Light"/>
                <a:cs typeface="Segoe UI Light"/>
              </a:rPr>
              <a:t>Switch</a:t>
            </a:r>
          </a:p>
          <a:p>
            <a:pPr algn="ctr"/>
            <a:r>
              <a:rPr lang="en-US" dirty="0" smtClean="0">
                <a:solidFill>
                  <a:schemeClr val="bg1"/>
                </a:solidFill>
                <a:latin typeface="Segoe UI Light"/>
                <a:cs typeface="Segoe UI Light"/>
              </a:rPr>
              <a:t>Metadata</a:t>
            </a:r>
            <a:endParaRPr lang="en-US" dirty="0">
              <a:solidFill>
                <a:schemeClr val="bg1"/>
              </a:solidFill>
              <a:latin typeface="Segoe UI Light"/>
              <a:cs typeface="Segoe UI Light"/>
            </a:endParaRPr>
          </a:p>
        </p:txBody>
      </p:sp>
    </p:spTree>
    <p:extLst>
      <p:ext uri="{BB962C8B-B14F-4D97-AF65-F5344CB8AC3E}">
        <p14:creationId xmlns:p14="http://schemas.microsoft.com/office/powerpoint/2010/main" val="1551616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2000" tmFilter="0, 0; .2, .5; .8, .5; 1, 0"/>
                                        <p:tgtEl>
                                          <p:spTgt spid="60"/>
                                        </p:tgtEl>
                                      </p:cBhvr>
                                    </p:animEffect>
                                    <p:animScale>
                                      <p:cBhvr>
                                        <p:cTn id="7" dur="100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6356"/>
            <a:ext cx="7465049" cy="953238"/>
          </a:xfrm>
        </p:spPr>
        <p:txBody>
          <a:bodyPr>
            <a:normAutofit fontScale="90000"/>
          </a:bodyPr>
          <a:lstStyle/>
          <a:p>
            <a:r>
              <a:rPr lang="en-US" dirty="0">
                <a:solidFill>
                  <a:srgbClr val="FFFF00"/>
                </a:solidFill>
              </a:rPr>
              <a:t>H</a:t>
            </a:r>
            <a:r>
              <a:rPr lang="en-US" dirty="0"/>
              <a:t>op-by-hop </a:t>
            </a:r>
            <a:r>
              <a:rPr lang="en-US" dirty="0">
                <a:solidFill>
                  <a:srgbClr val="FFFF00"/>
                </a:solidFill>
              </a:rPr>
              <a:t>U</a:t>
            </a:r>
            <a:r>
              <a:rPr lang="en-US" dirty="0"/>
              <a:t>tilization-aware </a:t>
            </a:r>
            <a:r>
              <a:rPr lang="en-US" dirty="0">
                <a:solidFill>
                  <a:srgbClr val="FFFF00"/>
                </a:solidFill>
              </a:rPr>
              <a:t>L</a:t>
            </a:r>
            <a:r>
              <a:rPr lang="en-US" dirty="0"/>
              <a:t>oad-balancing </a:t>
            </a:r>
            <a:r>
              <a:rPr lang="en-US" dirty="0">
                <a:solidFill>
                  <a:srgbClr val="FFFF00"/>
                </a:solidFill>
              </a:rPr>
              <a:t>A</a:t>
            </a:r>
            <a:r>
              <a:rPr lang="en-US" dirty="0"/>
              <a:t>rchitecture</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HULA probes propagate path utilization</a:t>
            </a:r>
          </a:p>
          <a:p>
            <a:pPr lvl="1"/>
            <a:r>
              <a:rPr lang="en-US" dirty="0" smtClean="0">
                <a:solidFill>
                  <a:srgbClr val="0000FF"/>
                </a:solidFill>
              </a:rPr>
              <a:t>Congestion-aware switches</a:t>
            </a:r>
          </a:p>
          <a:p>
            <a:pPr marL="514350" indent="-514350">
              <a:buFont typeface="+mj-lt"/>
              <a:buAutoNum type="arabicPeriod"/>
            </a:pPr>
            <a:r>
              <a:rPr lang="en-US" dirty="0"/>
              <a:t>Each switch </a:t>
            </a:r>
            <a:r>
              <a:rPr lang="en-US" dirty="0" smtClean="0"/>
              <a:t>remembers </a:t>
            </a:r>
            <a:r>
              <a:rPr lang="en-US" dirty="0"/>
              <a:t>best </a:t>
            </a:r>
            <a:r>
              <a:rPr lang="en-US" dirty="0" smtClean="0"/>
              <a:t>next hop</a:t>
            </a:r>
            <a:endParaRPr lang="en-US" dirty="0"/>
          </a:p>
          <a:p>
            <a:pPr lvl="1"/>
            <a:r>
              <a:rPr lang="en-US" dirty="0" smtClean="0">
                <a:solidFill>
                  <a:srgbClr val="0000FF"/>
                </a:solidFill>
              </a:rPr>
              <a:t>Scalable and topology-oblivious</a:t>
            </a:r>
            <a:endParaRPr lang="en-US" dirty="0">
              <a:solidFill>
                <a:srgbClr val="0000FF"/>
              </a:solidFill>
            </a:endParaRPr>
          </a:p>
          <a:p>
            <a:pPr marL="514350" indent="-514350">
              <a:buFont typeface="+mj-lt"/>
              <a:buAutoNum type="arabicPeriod"/>
            </a:pPr>
            <a:r>
              <a:rPr lang="en-US" dirty="0" smtClean="0"/>
              <a:t>Split elephants to mice flows (</a:t>
            </a:r>
            <a:r>
              <a:rPr lang="en-US" dirty="0" err="1" smtClean="0"/>
              <a:t>flowlets</a:t>
            </a:r>
            <a:r>
              <a:rPr lang="en-US" dirty="0" smtClean="0"/>
              <a:t>)</a:t>
            </a:r>
          </a:p>
          <a:p>
            <a:pPr lvl="1"/>
            <a:r>
              <a:rPr lang="en-US" dirty="0" smtClean="0">
                <a:solidFill>
                  <a:srgbClr val="0000FF"/>
                </a:solidFill>
              </a:rPr>
              <a:t>Fine-grained load balancing</a:t>
            </a:r>
            <a:endParaRPr lang="en-US" dirty="0">
              <a:solidFill>
                <a:srgbClr val="0000FF"/>
              </a:solidFill>
            </a:endParaRPr>
          </a:p>
        </p:txBody>
      </p:sp>
      <p:sp>
        <p:nvSpPr>
          <p:cNvPr id="4" name="Slide Number Placeholder 3"/>
          <p:cNvSpPr>
            <a:spLocks noGrp="1"/>
          </p:cNvSpPr>
          <p:nvPr>
            <p:ph type="sldNum" sz="quarter" idx="12"/>
          </p:nvPr>
        </p:nvSpPr>
        <p:spPr/>
        <p:txBody>
          <a:bodyPr/>
          <a:lstStyle/>
          <a:p>
            <a:fld id="{BF48E2D9-F1AE-3A42-ADCF-BA1BF8DE6898}" type="slidenum">
              <a:rPr lang="en-US" smtClean="0"/>
              <a:t>24</a:t>
            </a:fld>
            <a:endParaRPr lang="en-US"/>
          </a:p>
        </p:txBody>
      </p:sp>
    </p:spTree>
    <p:extLst>
      <p:ext uri="{BB962C8B-B14F-4D97-AF65-F5344CB8AC3E}">
        <p14:creationId xmlns:p14="http://schemas.microsoft.com/office/powerpoint/2010/main" val="19714944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Probes carry </a:t>
            </a:r>
            <a:r>
              <a:rPr lang="en-US" dirty="0"/>
              <a:t>p</a:t>
            </a:r>
            <a:r>
              <a:rPr lang="en-US" dirty="0" smtClean="0"/>
              <a:t>ath utilization</a:t>
            </a:r>
            <a:endParaRPr lang="en-US" dirty="0"/>
          </a:p>
        </p:txBody>
      </p:sp>
      <p:sp>
        <p:nvSpPr>
          <p:cNvPr id="102" name="Rounded Rectangle 101"/>
          <p:cNvSpPr>
            <a:spLocks noChangeArrowheads="1"/>
          </p:cNvSpPr>
          <p:nvPr/>
        </p:nvSpPr>
        <p:spPr bwMode="auto">
          <a:xfrm>
            <a:off x="4917341" y="4233682"/>
            <a:ext cx="1184275" cy="1133475"/>
          </a:xfrm>
          <a:prstGeom prst="roundRect">
            <a:avLst>
              <a:gd name="adj" fmla="val 16667"/>
            </a:avLst>
          </a:prstGeom>
          <a:solidFill>
            <a:srgbClr val="D9D9D9"/>
          </a:solidFill>
          <a:ln w="9525">
            <a:solidFill>
              <a:srgbClr val="7F7F7F"/>
            </a:solidFill>
            <a:round/>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03" name="Rounded Rectangle 102"/>
          <p:cNvSpPr>
            <a:spLocks noChangeArrowheads="1"/>
          </p:cNvSpPr>
          <p:nvPr/>
        </p:nvSpPr>
        <p:spPr bwMode="auto">
          <a:xfrm>
            <a:off x="2413854" y="4233682"/>
            <a:ext cx="1182687" cy="1133475"/>
          </a:xfrm>
          <a:prstGeom prst="roundRect">
            <a:avLst>
              <a:gd name="adj" fmla="val 16667"/>
            </a:avLst>
          </a:prstGeom>
          <a:solidFill>
            <a:srgbClr val="D9D9D9"/>
          </a:solidFill>
          <a:ln w="9525">
            <a:solidFill>
              <a:srgbClr val="7F7F7F"/>
            </a:solidFill>
            <a:round/>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04" name="Rectangle 103"/>
          <p:cNvSpPr>
            <a:spLocks noChangeArrowheads="1"/>
          </p:cNvSpPr>
          <p:nvPr/>
        </p:nvSpPr>
        <p:spPr bwMode="auto">
          <a:xfrm>
            <a:off x="2510691" y="4268607"/>
            <a:ext cx="333375" cy="274637"/>
          </a:xfrm>
          <a:prstGeom prst="rect">
            <a:avLst/>
          </a:prstGeom>
          <a:gradFill rotWithShape="1">
            <a:gsLst>
              <a:gs pos="0">
                <a:srgbClr val="9BC1FF"/>
              </a:gs>
              <a:gs pos="100000">
                <a:srgbClr val="3F80CD"/>
              </a:gs>
            </a:gsLst>
            <a:lin ang="5400000"/>
          </a:gradFill>
          <a:ln w="9525">
            <a:solidFill>
              <a:srgbClr val="4A7EBB"/>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06" name="Rectangle 105"/>
          <p:cNvSpPr>
            <a:spLocks noChangeArrowheads="1"/>
          </p:cNvSpPr>
          <p:nvPr/>
        </p:nvSpPr>
        <p:spPr bwMode="auto">
          <a:xfrm>
            <a:off x="4990366" y="4268607"/>
            <a:ext cx="333375" cy="274637"/>
          </a:xfrm>
          <a:prstGeom prst="rect">
            <a:avLst/>
          </a:prstGeom>
          <a:gradFill rotWithShape="1">
            <a:gsLst>
              <a:gs pos="0">
                <a:srgbClr val="9BC1FF"/>
              </a:gs>
              <a:gs pos="100000">
                <a:srgbClr val="3F80CD"/>
              </a:gs>
            </a:gsLst>
            <a:lin ang="5400000"/>
          </a:gradFill>
          <a:ln w="9525">
            <a:solidFill>
              <a:srgbClr val="4A7EBB"/>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08" name="Straight Connector 29"/>
          <p:cNvCxnSpPr>
            <a:cxnSpLocks noChangeShapeType="1"/>
            <a:endCxn id="104" idx="2"/>
          </p:cNvCxnSpPr>
          <p:nvPr/>
        </p:nvCxnSpPr>
        <p:spPr bwMode="auto">
          <a:xfrm rot="5400000" flipH="1" flipV="1">
            <a:off x="2423487" y="4798239"/>
            <a:ext cx="508257" cy="1167"/>
          </a:xfrm>
          <a:prstGeom prst="line">
            <a:avLst/>
          </a:prstGeom>
          <a:noFill/>
          <a:ln w="25400">
            <a:solidFill>
              <a:schemeClr val="accent1"/>
            </a:solidFill>
            <a:round/>
            <a:headEnd/>
            <a:tailEnd/>
          </a:ln>
        </p:spPr>
      </p:cxnSp>
      <p:cxnSp>
        <p:nvCxnSpPr>
          <p:cNvPr id="109" name="Straight Connector 31"/>
          <p:cNvCxnSpPr>
            <a:cxnSpLocks noChangeShapeType="1"/>
            <a:endCxn id="104" idx="2"/>
          </p:cNvCxnSpPr>
          <p:nvPr/>
        </p:nvCxnSpPr>
        <p:spPr bwMode="auto">
          <a:xfrm rot="16200000" flipV="1">
            <a:off x="2756676" y="4465098"/>
            <a:ext cx="509376" cy="666329"/>
          </a:xfrm>
          <a:prstGeom prst="line">
            <a:avLst/>
          </a:prstGeom>
          <a:noFill/>
          <a:ln w="25400">
            <a:solidFill>
              <a:schemeClr val="accent1"/>
            </a:solidFill>
            <a:round/>
            <a:headEnd/>
            <a:tailEnd/>
          </a:ln>
        </p:spPr>
      </p:cxnSp>
      <p:sp>
        <p:nvSpPr>
          <p:cNvPr id="110" name="Rectangle 109"/>
          <p:cNvSpPr>
            <a:spLocks noChangeArrowheads="1"/>
          </p:cNvSpPr>
          <p:nvPr/>
        </p:nvSpPr>
        <p:spPr bwMode="auto">
          <a:xfrm>
            <a:off x="3177441" y="4270194"/>
            <a:ext cx="333375" cy="274638"/>
          </a:xfrm>
          <a:prstGeom prst="rect">
            <a:avLst/>
          </a:prstGeom>
          <a:gradFill rotWithShape="1">
            <a:gsLst>
              <a:gs pos="0">
                <a:srgbClr val="9BC1FF"/>
              </a:gs>
              <a:gs pos="100000">
                <a:srgbClr val="3F80CD"/>
              </a:gs>
            </a:gsLst>
            <a:lin ang="5400000"/>
          </a:gradFill>
          <a:ln w="9525">
            <a:solidFill>
              <a:srgbClr val="4A7EBB"/>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11" name="Rectangle 110"/>
          <p:cNvSpPr>
            <a:spLocks noChangeArrowheads="1"/>
          </p:cNvSpPr>
          <p:nvPr/>
        </p:nvSpPr>
        <p:spPr bwMode="auto">
          <a:xfrm>
            <a:off x="5657116" y="4270194"/>
            <a:ext cx="333375" cy="274638"/>
          </a:xfrm>
          <a:prstGeom prst="rect">
            <a:avLst/>
          </a:prstGeom>
          <a:gradFill rotWithShape="1">
            <a:gsLst>
              <a:gs pos="0">
                <a:srgbClr val="9BC1FF"/>
              </a:gs>
              <a:gs pos="100000">
                <a:srgbClr val="3F80CD"/>
              </a:gs>
            </a:gsLst>
            <a:lin ang="5400000"/>
          </a:gradFill>
          <a:ln w="9525">
            <a:solidFill>
              <a:srgbClr val="4A7EBB"/>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12" name="Straight Connector 91"/>
          <p:cNvCxnSpPr>
            <a:cxnSpLocks noChangeShapeType="1"/>
            <a:endCxn id="110" idx="2"/>
          </p:cNvCxnSpPr>
          <p:nvPr/>
        </p:nvCxnSpPr>
        <p:spPr bwMode="auto">
          <a:xfrm rot="5400000" flipH="1" flipV="1">
            <a:off x="2757235" y="4465658"/>
            <a:ext cx="508257" cy="666329"/>
          </a:xfrm>
          <a:prstGeom prst="line">
            <a:avLst/>
          </a:prstGeom>
          <a:noFill/>
          <a:ln w="25400">
            <a:solidFill>
              <a:schemeClr val="accent1"/>
            </a:solidFill>
            <a:round/>
            <a:headEnd/>
            <a:tailEnd/>
          </a:ln>
        </p:spPr>
      </p:cxnSp>
      <p:cxnSp>
        <p:nvCxnSpPr>
          <p:cNvPr id="113" name="Straight Connector 94"/>
          <p:cNvCxnSpPr>
            <a:cxnSpLocks noChangeShapeType="1"/>
            <a:endCxn id="110" idx="2"/>
          </p:cNvCxnSpPr>
          <p:nvPr/>
        </p:nvCxnSpPr>
        <p:spPr bwMode="auto">
          <a:xfrm rot="5400000" flipH="1" flipV="1">
            <a:off x="3090400" y="4798822"/>
            <a:ext cx="508257" cy="0"/>
          </a:xfrm>
          <a:prstGeom prst="line">
            <a:avLst/>
          </a:prstGeom>
          <a:noFill/>
          <a:ln w="25400">
            <a:solidFill>
              <a:schemeClr val="accent1"/>
            </a:solidFill>
            <a:round/>
            <a:headEnd/>
            <a:tailEnd/>
          </a:ln>
        </p:spPr>
      </p:cxnSp>
      <p:sp>
        <p:nvSpPr>
          <p:cNvPr id="114" name="Rectangle 113"/>
          <p:cNvSpPr>
            <a:spLocks noChangeArrowheads="1"/>
          </p:cNvSpPr>
          <p:nvPr/>
        </p:nvSpPr>
        <p:spPr bwMode="auto">
          <a:xfrm>
            <a:off x="3795868" y="2949035"/>
            <a:ext cx="331787" cy="274638"/>
          </a:xfrm>
          <a:prstGeom prst="rect">
            <a:avLst/>
          </a:prstGeom>
          <a:gradFill rotWithShape="1">
            <a:gsLst>
              <a:gs pos="0">
                <a:srgbClr val="9BC1FF"/>
              </a:gs>
              <a:gs pos="100000">
                <a:srgbClr val="3F80CD"/>
              </a:gs>
            </a:gsLst>
            <a:lin ang="5400000"/>
          </a:gradFill>
          <a:ln w="9525">
            <a:solidFill>
              <a:srgbClr val="4A7EBB"/>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15" name="Straight Connector 106"/>
          <p:cNvCxnSpPr>
            <a:cxnSpLocks noChangeShapeType="1"/>
            <a:stCxn id="104" idx="0"/>
            <a:endCxn id="114" idx="2"/>
          </p:cNvCxnSpPr>
          <p:nvPr/>
        </p:nvCxnSpPr>
        <p:spPr bwMode="auto">
          <a:xfrm flipV="1">
            <a:off x="2677379" y="3223673"/>
            <a:ext cx="1284383" cy="1044934"/>
          </a:xfrm>
          <a:prstGeom prst="line">
            <a:avLst/>
          </a:prstGeom>
          <a:noFill/>
          <a:ln w="25400">
            <a:solidFill>
              <a:schemeClr val="accent1"/>
            </a:solidFill>
            <a:round/>
            <a:headEnd/>
            <a:tailEnd/>
          </a:ln>
        </p:spPr>
      </p:cxnSp>
      <p:cxnSp>
        <p:nvCxnSpPr>
          <p:cNvPr id="116" name="Straight Connector 119"/>
          <p:cNvCxnSpPr>
            <a:cxnSpLocks noChangeShapeType="1"/>
          </p:cNvCxnSpPr>
          <p:nvPr/>
        </p:nvCxnSpPr>
        <p:spPr bwMode="auto">
          <a:xfrm rot="5400000" flipH="1" flipV="1">
            <a:off x="4903260" y="4797120"/>
            <a:ext cx="508257" cy="1167"/>
          </a:xfrm>
          <a:prstGeom prst="line">
            <a:avLst/>
          </a:prstGeom>
          <a:noFill/>
          <a:ln w="25400">
            <a:solidFill>
              <a:schemeClr val="accent1"/>
            </a:solidFill>
            <a:round/>
            <a:headEnd/>
            <a:tailEnd/>
          </a:ln>
        </p:spPr>
      </p:cxnSp>
      <p:cxnSp>
        <p:nvCxnSpPr>
          <p:cNvPr id="117" name="Straight Connector 120"/>
          <p:cNvCxnSpPr>
            <a:cxnSpLocks noChangeShapeType="1"/>
          </p:cNvCxnSpPr>
          <p:nvPr/>
        </p:nvCxnSpPr>
        <p:spPr bwMode="auto">
          <a:xfrm rot="16200000" flipV="1">
            <a:off x="5235865" y="4463395"/>
            <a:ext cx="509377" cy="667497"/>
          </a:xfrm>
          <a:prstGeom prst="line">
            <a:avLst/>
          </a:prstGeom>
          <a:noFill/>
          <a:ln w="25400">
            <a:solidFill>
              <a:schemeClr val="accent1"/>
            </a:solidFill>
            <a:round/>
            <a:headEnd/>
            <a:tailEnd/>
          </a:ln>
        </p:spPr>
      </p:cxnSp>
      <p:cxnSp>
        <p:nvCxnSpPr>
          <p:cNvPr id="118" name="Straight Connector 121"/>
          <p:cNvCxnSpPr>
            <a:cxnSpLocks noChangeShapeType="1"/>
          </p:cNvCxnSpPr>
          <p:nvPr/>
        </p:nvCxnSpPr>
        <p:spPr bwMode="auto">
          <a:xfrm rot="5400000" flipH="1" flipV="1">
            <a:off x="5236425" y="4463955"/>
            <a:ext cx="508257" cy="667497"/>
          </a:xfrm>
          <a:prstGeom prst="line">
            <a:avLst/>
          </a:prstGeom>
          <a:noFill/>
          <a:ln w="25400">
            <a:solidFill>
              <a:schemeClr val="accent1"/>
            </a:solidFill>
            <a:round/>
            <a:headEnd/>
            <a:tailEnd/>
          </a:ln>
        </p:spPr>
      </p:cxnSp>
      <p:cxnSp>
        <p:nvCxnSpPr>
          <p:cNvPr id="119" name="Straight Connector 122"/>
          <p:cNvCxnSpPr>
            <a:cxnSpLocks noChangeShapeType="1"/>
          </p:cNvCxnSpPr>
          <p:nvPr/>
        </p:nvCxnSpPr>
        <p:spPr bwMode="auto">
          <a:xfrm rot="5400000" flipH="1" flipV="1">
            <a:off x="5570173" y="4797703"/>
            <a:ext cx="508257" cy="0"/>
          </a:xfrm>
          <a:prstGeom prst="line">
            <a:avLst/>
          </a:prstGeom>
          <a:noFill/>
          <a:ln w="25400">
            <a:solidFill>
              <a:schemeClr val="accent1"/>
            </a:solidFill>
            <a:round/>
            <a:headEnd/>
            <a:tailEnd/>
          </a:ln>
        </p:spPr>
      </p:cxnSp>
      <p:sp>
        <p:nvSpPr>
          <p:cNvPr id="120" name="Rounded Rectangle 119"/>
          <p:cNvSpPr>
            <a:spLocks noChangeArrowheads="1"/>
          </p:cNvSpPr>
          <p:nvPr/>
        </p:nvSpPr>
        <p:spPr bwMode="auto">
          <a:xfrm>
            <a:off x="2423379" y="5554482"/>
            <a:ext cx="498475" cy="488950"/>
          </a:xfrm>
          <a:prstGeom prst="roundRect">
            <a:avLst>
              <a:gd name="adj" fmla="val 16667"/>
            </a:avLst>
          </a:prstGeom>
          <a:solidFill>
            <a:srgbClr val="A6A6A6"/>
          </a:solidFill>
          <a:ln w="9525">
            <a:solidFill>
              <a:srgbClr val="4A7EBB"/>
            </a:solidFill>
            <a:round/>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21" name="Straight Connector 189"/>
          <p:cNvCxnSpPr>
            <a:cxnSpLocks noChangeShapeType="1"/>
            <a:stCxn id="120" idx="0"/>
          </p:cNvCxnSpPr>
          <p:nvPr/>
        </p:nvCxnSpPr>
        <p:spPr bwMode="auto">
          <a:xfrm rot="5400000" flipH="1" flipV="1">
            <a:off x="2561651" y="5437943"/>
            <a:ext cx="227260" cy="5835"/>
          </a:xfrm>
          <a:prstGeom prst="line">
            <a:avLst/>
          </a:prstGeom>
          <a:noFill/>
          <a:ln w="25400">
            <a:solidFill>
              <a:schemeClr val="accent1"/>
            </a:solidFill>
            <a:round/>
            <a:headEnd/>
            <a:tailEnd/>
          </a:ln>
        </p:spPr>
      </p:cxnSp>
      <p:sp>
        <p:nvSpPr>
          <p:cNvPr id="122" name="Rounded Rectangle 121"/>
          <p:cNvSpPr>
            <a:spLocks noChangeArrowheads="1"/>
          </p:cNvSpPr>
          <p:nvPr/>
        </p:nvSpPr>
        <p:spPr bwMode="auto">
          <a:xfrm>
            <a:off x="3106004" y="5552894"/>
            <a:ext cx="500062" cy="488950"/>
          </a:xfrm>
          <a:prstGeom prst="roundRect">
            <a:avLst>
              <a:gd name="adj" fmla="val 16667"/>
            </a:avLst>
          </a:prstGeom>
          <a:solidFill>
            <a:srgbClr val="A6A6A6"/>
          </a:solidFill>
          <a:ln w="9525">
            <a:solidFill>
              <a:srgbClr val="4A7EBB"/>
            </a:solidFill>
            <a:round/>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23" name="Straight Connector 193"/>
          <p:cNvCxnSpPr>
            <a:cxnSpLocks noChangeShapeType="1"/>
          </p:cNvCxnSpPr>
          <p:nvPr/>
        </p:nvCxnSpPr>
        <p:spPr bwMode="auto">
          <a:xfrm rot="5400000" flipH="1" flipV="1">
            <a:off x="3233256" y="5431786"/>
            <a:ext cx="228380" cy="5835"/>
          </a:xfrm>
          <a:prstGeom prst="line">
            <a:avLst/>
          </a:prstGeom>
          <a:noFill/>
          <a:ln w="25400">
            <a:solidFill>
              <a:schemeClr val="accent1"/>
            </a:solidFill>
            <a:round/>
            <a:headEnd/>
            <a:tailEnd/>
          </a:ln>
        </p:spPr>
      </p:cxnSp>
      <p:sp>
        <p:nvSpPr>
          <p:cNvPr id="124" name="Rounded Rectangle 123"/>
          <p:cNvSpPr>
            <a:spLocks noChangeArrowheads="1"/>
          </p:cNvSpPr>
          <p:nvPr/>
        </p:nvSpPr>
        <p:spPr bwMode="auto">
          <a:xfrm>
            <a:off x="4935947" y="5559244"/>
            <a:ext cx="500063" cy="488950"/>
          </a:xfrm>
          <a:prstGeom prst="roundRect">
            <a:avLst>
              <a:gd name="adj" fmla="val 16667"/>
            </a:avLst>
          </a:prstGeom>
          <a:solidFill>
            <a:srgbClr val="A6A6A6"/>
          </a:solidFill>
          <a:ln w="9525">
            <a:solidFill>
              <a:srgbClr val="4A7EBB"/>
            </a:solidFill>
            <a:round/>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25" name="Rounded Rectangle 124"/>
          <p:cNvSpPr>
            <a:spLocks noChangeArrowheads="1"/>
          </p:cNvSpPr>
          <p:nvPr/>
        </p:nvSpPr>
        <p:spPr bwMode="auto">
          <a:xfrm>
            <a:off x="5630657" y="5561070"/>
            <a:ext cx="501650" cy="490538"/>
          </a:xfrm>
          <a:prstGeom prst="roundRect">
            <a:avLst>
              <a:gd name="adj" fmla="val 16667"/>
            </a:avLst>
          </a:prstGeom>
          <a:solidFill>
            <a:srgbClr val="A6A6A6"/>
          </a:solidFill>
          <a:ln w="9525">
            <a:solidFill>
              <a:srgbClr val="4A7EBB"/>
            </a:solidFill>
            <a:round/>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26" name="Rectangle 125"/>
          <p:cNvSpPr>
            <a:spLocks noChangeArrowheads="1"/>
          </p:cNvSpPr>
          <p:nvPr/>
        </p:nvSpPr>
        <p:spPr bwMode="auto">
          <a:xfrm>
            <a:off x="5757129" y="5621157"/>
            <a:ext cx="333375" cy="128587"/>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27" name="Straight Connector 216"/>
          <p:cNvCxnSpPr>
            <a:cxnSpLocks noChangeShapeType="1"/>
            <a:stCxn id="124" idx="0"/>
          </p:cNvCxnSpPr>
          <p:nvPr/>
        </p:nvCxnSpPr>
        <p:spPr bwMode="auto">
          <a:xfrm flipV="1">
            <a:off x="5185979" y="5332232"/>
            <a:ext cx="429" cy="227012"/>
          </a:xfrm>
          <a:prstGeom prst="line">
            <a:avLst/>
          </a:prstGeom>
          <a:noFill/>
          <a:ln w="25400">
            <a:solidFill>
              <a:schemeClr val="accent1"/>
            </a:solidFill>
            <a:round/>
            <a:headEnd/>
            <a:tailEnd/>
          </a:ln>
        </p:spPr>
      </p:cxnSp>
      <p:cxnSp>
        <p:nvCxnSpPr>
          <p:cNvPr id="128" name="Straight Connector 220"/>
          <p:cNvCxnSpPr>
            <a:cxnSpLocks noChangeShapeType="1"/>
            <a:stCxn id="125" idx="0"/>
            <a:endCxn id="99" idx="2"/>
          </p:cNvCxnSpPr>
          <p:nvPr/>
        </p:nvCxnSpPr>
        <p:spPr bwMode="auto">
          <a:xfrm flipV="1">
            <a:off x="5881482" y="5332232"/>
            <a:ext cx="1060" cy="228838"/>
          </a:xfrm>
          <a:prstGeom prst="line">
            <a:avLst/>
          </a:prstGeom>
          <a:noFill/>
          <a:ln w="25400">
            <a:solidFill>
              <a:schemeClr val="accent1"/>
            </a:solidFill>
            <a:round/>
            <a:headEnd/>
            <a:tailEnd/>
          </a:ln>
        </p:spPr>
      </p:cxnSp>
      <p:grpSp>
        <p:nvGrpSpPr>
          <p:cNvPr id="93" name="Group 115"/>
          <p:cNvGrpSpPr>
            <a:grpSpLocks/>
          </p:cNvGrpSpPr>
          <p:nvPr/>
        </p:nvGrpSpPr>
        <p:grpSpPr bwMode="auto">
          <a:xfrm>
            <a:off x="2512279" y="5057594"/>
            <a:ext cx="3536950" cy="274638"/>
            <a:chOff x="1947116" y="4876800"/>
            <a:chExt cx="3537497" cy="274280"/>
          </a:xfrm>
        </p:grpSpPr>
        <p:sp>
          <p:nvSpPr>
            <p:cNvPr id="94" name="Rectangle 93"/>
            <p:cNvSpPr>
              <a:spLocks noChangeArrowheads="1"/>
            </p:cNvSpPr>
            <p:nvPr/>
          </p:nvSpPr>
          <p:spPr bwMode="auto">
            <a:xfrm>
              <a:off x="1947116" y="4876800"/>
              <a:ext cx="331838" cy="2742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95" name="Rectangle 94"/>
            <p:cNvSpPr>
              <a:spLocks noChangeArrowheads="1"/>
            </p:cNvSpPr>
            <p:nvPr/>
          </p:nvSpPr>
          <p:spPr bwMode="auto">
            <a:xfrm>
              <a:off x="2613969" y="4876800"/>
              <a:ext cx="333427" cy="2742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98" name="Rectangle 97"/>
            <p:cNvSpPr>
              <a:spLocks noChangeArrowheads="1"/>
            </p:cNvSpPr>
            <p:nvPr/>
          </p:nvSpPr>
          <p:spPr bwMode="auto">
            <a:xfrm>
              <a:off x="4454165" y="4876800"/>
              <a:ext cx="333427" cy="2742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99" name="Rectangle 98"/>
            <p:cNvSpPr>
              <a:spLocks noChangeArrowheads="1"/>
            </p:cNvSpPr>
            <p:nvPr/>
          </p:nvSpPr>
          <p:spPr bwMode="auto">
            <a:xfrm>
              <a:off x="5151186" y="4876800"/>
              <a:ext cx="333427" cy="2742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grpSp>
      <p:sp>
        <p:nvSpPr>
          <p:cNvPr id="131" name="Rectangle 130"/>
          <p:cNvSpPr>
            <a:spLocks noChangeArrowheads="1"/>
          </p:cNvSpPr>
          <p:nvPr/>
        </p:nvSpPr>
        <p:spPr bwMode="auto">
          <a:xfrm>
            <a:off x="2505929" y="5619569"/>
            <a:ext cx="333375" cy="127000"/>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32" name="Rectangle 131"/>
          <p:cNvSpPr>
            <a:spLocks noChangeArrowheads="1"/>
          </p:cNvSpPr>
          <p:nvPr/>
        </p:nvSpPr>
        <p:spPr bwMode="auto">
          <a:xfrm>
            <a:off x="2502754" y="5798957"/>
            <a:ext cx="333375" cy="128587"/>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33" name="Rectangle 132"/>
          <p:cNvSpPr>
            <a:spLocks noChangeArrowheads="1"/>
          </p:cNvSpPr>
          <p:nvPr/>
        </p:nvSpPr>
        <p:spPr bwMode="auto">
          <a:xfrm>
            <a:off x="3200439" y="5644969"/>
            <a:ext cx="333375" cy="127000"/>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34" name="Rectangle 133"/>
          <p:cNvSpPr>
            <a:spLocks noChangeArrowheads="1"/>
          </p:cNvSpPr>
          <p:nvPr/>
        </p:nvSpPr>
        <p:spPr bwMode="auto">
          <a:xfrm>
            <a:off x="3197264" y="5824357"/>
            <a:ext cx="333375" cy="128587"/>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35" name="Rectangle 134"/>
          <p:cNvSpPr>
            <a:spLocks noChangeArrowheads="1"/>
          </p:cNvSpPr>
          <p:nvPr/>
        </p:nvSpPr>
        <p:spPr bwMode="auto">
          <a:xfrm>
            <a:off x="5013364" y="5641227"/>
            <a:ext cx="333375" cy="127000"/>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36" name="Rectangle 135"/>
          <p:cNvSpPr>
            <a:spLocks noChangeArrowheads="1"/>
          </p:cNvSpPr>
          <p:nvPr/>
        </p:nvSpPr>
        <p:spPr bwMode="auto">
          <a:xfrm>
            <a:off x="5010189" y="5820615"/>
            <a:ext cx="333375" cy="128587"/>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37" name="Rectangle 136"/>
          <p:cNvSpPr>
            <a:spLocks noChangeArrowheads="1"/>
          </p:cNvSpPr>
          <p:nvPr/>
        </p:nvSpPr>
        <p:spPr bwMode="auto">
          <a:xfrm>
            <a:off x="5757129" y="5641227"/>
            <a:ext cx="333375" cy="127000"/>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38" name="Rectangle 137"/>
          <p:cNvSpPr>
            <a:spLocks noChangeArrowheads="1"/>
          </p:cNvSpPr>
          <p:nvPr/>
        </p:nvSpPr>
        <p:spPr bwMode="auto">
          <a:xfrm>
            <a:off x="5753954" y="5820615"/>
            <a:ext cx="333375" cy="128587"/>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40" name="Straight Connector 112"/>
          <p:cNvCxnSpPr>
            <a:cxnSpLocks noChangeShapeType="1"/>
            <a:endCxn id="114" idx="2"/>
          </p:cNvCxnSpPr>
          <p:nvPr/>
        </p:nvCxnSpPr>
        <p:spPr bwMode="auto">
          <a:xfrm flipH="1" flipV="1">
            <a:off x="3961762" y="3223673"/>
            <a:ext cx="1195044" cy="1045622"/>
          </a:xfrm>
          <a:prstGeom prst="line">
            <a:avLst/>
          </a:prstGeom>
          <a:noFill/>
          <a:ln w="25400">
            <a:solidFill>
              <a:schemeClr val="accent1"/>
            </a:solidFill>
            <a:round/>
            <a:headEnd/>
            <a:tailEnd/>
          </a:ln>
        </p:spPr>
      </p:cxnSp>
      <p:cxnSp>
        <p:nvCxnSpPr>
          <p:cNvPr id="144" name="Straight Connector 106"/>
          <p:cNvCxnSpPr>
            <a:cxnSpLocks noChangeShapeType="1"/>
            <a:stCxn id="110" idx="0"/>
            <a:endCxn id="160" idx="2"/>
          </p:cNvCxnSpPr>
          <p:nvPr/>
        </p:nvCxnSpPr>
        <p:spPr bwMode="auto">
          <a:xfrm flipV="1">
            <a:off x="3344129" y="3223673"/>
            <a:ext cx="1488377" cy="1046521"/>
          </a:xfrm>
          <a:prstGeom prst="line">
            <a:avLst/>
          </a:prstGeom>
          <a:noFill/>
          <a:ln w="25400">
            <a:solidFill>
              <a:schemeClr val="accent1"/>
            </a:solidFill>
            <a:round/>
            <a:headEnd/>
            <a:tailEnd/>
          </a:ln>
        </p:spPr>
      </p:cxnSp>
      <p:cxnSp>
        <p:nvCxnSpPr>
          <p:cNvPr id="145" name="Straight Connector 112"/>
          <p:cNvCxnSpPr>
            <a:cxnSpLocks noChangeShapeType="1"/>
            <a:stCxn id="110" idx="0"/>
            <a:endCxn id="114" idx="2"/>
          </p:cNvCxnSpPr>
          <p:nvPr/>
        </p:nvCxnSpPr>
        <p:spPr bwMode="auto">
          <a:xfrm flipV="1">
            <a:off x="3344129" y="3223673"/>
            <a:ext cx="617633" cy="1046521"/>
          </a:xfrm>
          <a:prstGeom prst="line">
            <a:avLst/>
          </a:prstGeom>
          <a:noFill/>
          <a:ln w="25400">
            <a:solidFill>
              <a:schemeClr val="accent1"/>
            </a:solidFill>
            <a:round/>
            <a:headEnd/>
            <a:tailEnd/>
          </a:ln>
        </p:spPr>
      </p:cxnSp>
      <p:cxnSp>
        <p:nvCxnSpPr>
          <p:cNvPr id="150" name="Straight Connector 112"/>
          <p:cNvCxnSpPr>
            <a:cxnSpLocks noChangeShapeType="1"/>
            <a:stCxn id="111" idx="0"/>
            <a:endCxn id="160" idx="2"/>
          </p:cNvCxnSpPr>
          <p:nvPr/>
        </p:nvCxnSpPr>
        <p:spPr bwMode="auto">
          <a:xfrm flipH="1" flipV="1">
            <a:off x="4832506" y="3223673"/>
            <a:ext cx="991298" cy="1046521"/>
          </a:xfrm>
          <a:prstGeom prst="line">
            <a:avLst/>
          </a:prstGeom>
          <a:noFill/>
          <a:ln w="25400">
            <a:solidFill>
              <a:schemeClr val="accent1"/>
            </a:solidFill>
            <a:round/>
            <a:headEnd/>
            <a:tailEnd/>
          </a:ln>
        </p:spPr>
      </p:cxnSp>
      <p:cxnSp>
        <p:nvCxnSpPr>
          <p:cNvPr id="151" name="Straight Connector 112"/>
          <p:cNvCxnSpPr>
            <a:cxnSpLocks noChangeShapeType="1"/>
            <a:stCxn id="111" idx="0"/>
            <a:endCxn id="114" idx="2"/>
          </p:cNvCxnSpPr>
          <p:nvPr/>
        </p:nvCxnSpPr>
        <p:spPr bwMode="auto">
          <a:xfrm flipH="1" flipV="1">
            <a:off x="3961762" y="3223673"/>
            <a:ext cx="1862042" cy="1046521"/>
          </a:xfrm>
          <a:prstGeom prst="line">
            <a:avLst/>
          </a:prstGeom>
          <a:noFill/>
          <a:ln w="25400">
            <a:solidFill>
              <a:schemeClr val="accent1"/>
            </a:solidFill>
            <a:round/>
            <a:headEnd/>
            <a:tailEnd/>
          </a:ln>
        </p:spPr>
      </p:cxnSp>
      <p:cxnSp>
        <p:nvCxnSpPr>
          <p:cNvPr id="156" name="Straight Connector 112"/>
          <p:cNvCxnSpPr>
            <a:cxnSpLocks noChangeShapeType="1"/>
            <a:stCxn id="106" idx="0"/>
            <a:endCxn id="160" idx="2"/>
          </p:cNvCxnSpPr>
          <p:nvPr/>
        </p:nvCxnSpPr>
        <p:spPr bwMode="auto">
          <a:xfrm flipH="1" flipV="1">
            <a:off x="4832506" y="3223673"/>
            <a:ext cx="324548" cy="1044934"/>
          </a:xfrm>
          <a:prstGeom prst="line">
            <a:avLst/>
          </a:prstGeom>
          <a:noFill/>
          <a:ln w="25400">
            <a:solidFill>
              <a:schemeClr val="accent1"/>
            </a:solidFill>
            <a:round/>
            <a:headEnd/>
            <a:tailEnd/>
          </a:ln>
        </p:spPr>
      </p:cxnSp>
      <p:sp>
        <p:nvSpPr>
          <p:cNvPr id="160" name="Rectangle 159"/>
          <p:cNvSpPr>
            <a:spLocks noChangeArrowheads="1"/>
          </p:cNvSpPr>
          <p:nvPr/>
        </p:nvSpPr>
        <p:spPr bwMode="auto">
          <a:xfrm>
            <a:off x="4665818" y="2949035"/>
            <a:ext cx="333375" cy="274638"/>
          </a:xfrm>
          <a:prstGeom prst="rect">
            <a:avLst/>
          </a:prstGeom>
          <a:gradFill rotWithShape="1">
            <a:gsLst>
              <a:gs pos="0">
                <a:srgbClr val="9BC1FF"/>
              </a:gs>
              <a:gs pos="100000">
                <a:srgbClr val="3F80CD"/>
              </a:gs>
            </a:gsLst>
            <a:lin ang="5400000"/>
          </a:gradFill>
          <a:ln w="9525">
            <a:solidFill>
              <a:srgbClr val="4A7EBB"/>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86" name="Straight Arrow Connector 185"/>
          <p:cNvCxnSpPr/>
          <p:nvPr/>
        </p:nvCxnSpPr>
        <p:spPr>
          <a:xfrm>
            <a:off x="2623690" y="4337962"/>
            <a:ext cx="726674" cy="650012"/>
          </a:xfrm>
          <a:prstGeom prst="straightConnector1">
            <a:avLst/>
          </a:prstGeom>
          <a:ln w="47625">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flipV="1">
            <a:off x="2597674" y="3541786"/>
            <a:ext cx="246392" cy="796176"/>
          </a:xfrm>
          <a:prstGeom prst="straightConnector1">
            <a:avLst/>
          </a:prstGeom>
          <a:ln w="47625">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p:nvPr/>
        </p:nvCxnSpPr>
        <p:spPr>
          <a:xfrm flipV="1">
            <a:off x="2623690" y="3841507"/>
            <a:ext cx="720839" cy="512734"/>
          </a:xfrm>
          <a:prstGeom prst="straightConnector1">
            <a:avLst/>
          </a:prstGeom>
          <a:ln w="47625">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208" name="Straight Arrow Connector 207"/>
          <p:cNvCxnSpPr/>
          <p:nvPr/>
        </p:nvCxnSpPr>
        <p:spPr>
          <a:xfrm flipH="1">
            <a:off x="5186408" y="4270194"/>
            <a:ext cx="705019" cy="717780"/>
          </a:xfrm>
          <a:prstGeom prst="straightConnector1">
            <a:avLst/>
          </a:prstGeom>
          <a:ln w="47625">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209" name="Straight Arrow Connector 208"/>
          <p:cNvCxnSpPr/>
          <p:nvPr/>
        </p:nvCxnSpPr>
        <p:spPr>
          <a:xfrm>
            <a:off x="5872751" y="4202426"/>
            <a:ext cx="18675" cy="865101"/>
          </a:xfrm>
          <a:prstGeom prst="straightConnector1">
            <a:avLst/>
          </a:prstGeom>
          <a:ln w="47625">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flipH="1" flipV="1">
            <a:off x="5369887" y="3621339"/>
            <a:ext cx="521540" cy="648856"/>
          </a:xfrm>
          <a:prstGeom prst="line">
            <a:avLst/>
          </a:prstGeom>
          <a:ln w="47625">
            <a:solidFill>
              <a:srgbClr val="4F6228"/>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985206" y="5004106"/>
            <a:ext cx="547742" cy="276999"/>
          </a:xfrm>
          <a:prstGeom prst="rect">
            <a:avLst/>
          </a:prstGeom>
          <a:noFill/>
        </p:spPr>
        <p:txBody>
          <a:bodyPr wrap="square" rtlCol="0">
            <a:spAutoFit/>
          </a:bodyPr>
          <a:lstStyle/>
          <a:p>
            <a:r>
              <a:rPr lang="en-US" sz="1200" dirty="0" err="1" smtClean="0"/>
              <a:t>ToR</a:t>
            </a:r>
            <a:endParaRPr lang="en-US" sz="1200" dirty="0"/>
          </a:p>
        </p:txBody>
      </p:sp>
      <p:sp>
        <p:nvSpPr>
          <p:cNvPr id="62" name="TextBox 61"/>
          <p:cNvSpPr txBox="1"/>
          <p:nvPr/>
        </p:nvSpPr>
        <p:spPr>
          <a:xfrm>
            <a:off x="1595556" y="4272656"/>
            <a:ext cx="1082643" cy="276999"/>
          </a:xfrm>
          <a:prstGeom prst="rect">
            <a:avLst/>
          </a:prstGeom>
          <a:noFill/>
        </p:spPr>
        <p:txBody>
          <a:bodyPr wrap="square" rtlCol="0">
            <a:spAutoFit/>
          </a:bodyPr>
          <a:lstStyle/>
          <a:p>
            <a:r>
              <a:rPr lang="en-US" sz="1200" dirty="0" smtClean="0"/>
              <a:t>Aggregate</a:t>
            </a:r>
            <a:endParaRPr lang="en-US" sz="1200" dirty="0"/>
          </a:p>
        </p:txBody>
      </p:sp>
      <p:sp>
        <p:nvSpPr>
          <p:cNvPr id="68" name="TextBox 67"/>
          <p:cNvSpPr txBox="1"/>
          <p:nvPr/>
        </p:nvSpPr>
        <p:spPr>
          <a:xfrm>
            <a:off x="2829416" y="2949035"/>
            <a:ext cx="681400" cy="276999"/>
          </a:xfrm>
          <a:prstGeom prst="rect">
            <a:avLst/>
          </a:prstGeom>
          <a:noFill/>
        </p:spPr>
        <p:txBody>
          <a:bodyPr wrap="square" rtlCol="0">
            <a:spAutoFit/>
          </a:bodyPr>
          <a:lstStyle/>
          <a:p>
            <a:r>
              <a:rPr lang="en-US" sz="1200" dirty="0" smtClean="0"/>
              <a:t>Spines</a:t>
            </a:r>
            <a:endParaRPr lang="en-US" sz="1200" dirty="0"/>
          </a:p>
        </p:txBody>
      </p:sp>
      <p:sp>
        <p:nvSpPr>
          <p:cNvPr id="63" name="TextBox 62"/>
          <p:cNvSpPr txBox="1"/>
          <p:nvPr/>
        </p:nvSpPr>
        <p:spPr>
          <a:xfrm>
            <a:off x="702038" y="4514177"/>
            <a:ext cx="1041839" cy="523220"/>
          </a:xfrm>
          <a:prstGeom prst="rect">
            <a:avLst/>
          </a:prstGeom>
          <a:noFill/>
        </p:spPr>
        <p:txBody>
          <a:bodyPr wrap="square" rtlCol="0">
            <a:spAutoFit/>
          </a:bodyPr>
          <a:lstStyle/>
          <a:p>
            <a:r>
              <a:rPr lang="en-US" sz="1400" b="1" dirty="0" smtClean="0">
                <a:solidFill>
                  <a:srgbClr val="FF0000"/>
                </a:solidFill>
              </a:rPr>
              <a:t>Probe originates</a:t>
            </a:r>
            <a:endParaRPr lang="en-US" sz="1400" b="1" dirty="0">
              <a:solidFill>
                <a:srgbClr val="FF0000"/>
              </a:solidFill>
            </a:endParaRPr>
          </a:p>
        </p:txBody>
      </p:sp>
      <p:cxnSp>
        <p:nvCxnSpPr>
          <p:cNvPr id="64" name="Straight Arrow Connector 63"/>
          <p:cNvCxnSpPr/>
          <p:nvPr/>
        </p:nvCxnSpPr>
        <p:spPr>
          <a:xfrm>
            <a:off x="1529229" y="4734710"/>
            <a:ext cx="1003719" cy="30423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772845" y="3541786"/>
            <a:ext cx="1041839" cy="523220"/>
          </a:xfrm>
          <a:prstGeom prst="rect">
            <a:avLst/>
          </a:prstGeom>
          <a:noFill/>
        </p:spPr>
        <p:txBody>
          <a:bodyPr wrap="square" rtlCol="0">
            <a:spAutoFit/>
          </a:bodyPr>
          <a:lstStyle/>
          <a:p>
            <a:r>
              <a:rPr lang="en-US" sz="1400" b="1" dirty="0" smtClean="0">
                <a:solidFill>
                  <a:srgbClr val="FF0000"/>
                </a:solidFill>
              </a:rPr>
              <a:t>Probe replicates</a:t>
            </a:r>
            <a:endParaRPr lang="en-US" sz="1400" b="1" dirty="0">
              <a:solidFill>
                <a:srgbClr val="FF0000"/>
              </a:solidFill>
            </a:endParaRPr>
          </a:p>
        </p:txBody>
      </p:sp>
      <p:cxnSp>
        <p:nvCxnSpPr>
          <p:cNvPr id="71" name="Straight Arrow Connector 70"/>
          <p:cNvCxnSpPr/>
          <p:nvPr/>
        </p:nvCxnSpPr>
        <p:spPr>
          <a:xfrm>
            <a:off x="1600036" y="3762319"/>
            <a:ext cx="932912" cy="4713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2597674" y="4337962"/>
            <a:ext cx="0" cy="729566"/>
          </a:xfrm>
          <a:prstGeom prst="straightConnector1">
            <a:avLst/>
          </a:prstGeom>
          <a:ln w="47625">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Connector 106"/>
          <p:cNvCxnSpPr>
            <a:cxnSpLocks noChangeShapeType="1"/>
            <a:stCxn id="104" idx="0"/>
            <a:endCxn id="160" idx="2"/>
          </p:cNvCxnSpPr>
          <p:nvPr/>
        </p:nvCxnSpPr>
        <p:spPr bwMode="auto">
          <a:xfrm flipV="1">
            <a:off x="2677379" y="3223673"/>
            <a:ext cx="2155127" cy="1044934"/>
          </a:xfrm>
          <a:prstGeom prst="line">
            <a:avLst/>
          </a:prstGeom>
          <a:noFill/>
          <a:ln w="25400">
            <a:solidFill>
              <a:schemeClr val="accent1"/>
            </a:solidFill>
            <a:round/>
            <a:headEnd/>
            <a:tailEnd/>
          </a:ln>
        </p:spPr>
      </p:cxnSp>
      <p:sp>
        <p:nvSpPr>
          <p:cNvPr id="13" name="Slide Number Placeholder 12"/>
          <p:cNvSpPr>
            <a:spLocks noGrp="1"/>
          </p:cNvSpPr>
          <p:nvPr>
            <p:ph type="sldNum" sz="quarter" idx="12"/>
          </p:nvPr>
        </p:nvSpPr>
        <p:spPr/>
        <p:txBody>
          <a:bodyPr/>
          <a:lstStyle/>
          <a:p>
            <a:fld id="{BF48E2D9-F1AE-3A42-ADCF-BA1BF8DE6898}" type="slidenum">
              <a:rPr lang="en-US" smtClean="0"/>
              <a:t>25</a:t>
            </a:fld>
            <a:endParaRPr lang="en-US"/>
          </a:p>
        </p:txBody>
      </p:sp>
    </p:spTree>
    <p:extLst>
      <p:ext uri="{BB962C8B-B14F-4D97-AF65-F5344CB8AC3E}">
        <p14:creationId xmlns:p14="http://schemas.microsoft.com/office/powerpoint/2010/main" val="3852343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Probes carry </a:t>
            </a:r>
            <a:r>
              <a:rPr lang="en-US" dirty="0"/>
              <a:t>p</a:t>
            </a:r>
            <a:r>
              <a:rPr lang="en-US" dirty="0" smtClean="0"/>
              <a:t>ath utilization</a:t>
            </a:r>
            <a:endParaRPr lang="en-US" dirty="0"/>
          </a:p>
        </p:txBody>
      </p:sp>
      <p:sp>
        <p:nvSpPr>
          <p:cNvPr id="102" name="Rounded Rectangle 101"/>
          <p:cNvSpPr>
            <a:spLocks noChangeArrowheads="1"/>
          </p:cNvSpPr>
          <p:nvPr/>
        </p:nvSpPr>
        <p:spPr bwMode="auto">
          <a:xfrm>
            <a:off x="4917341" y="4233682"/>
            <a:ext cx="1184275" cy="1133475"/>
          </a:xfrm>
          <a:prstGeom prst="roundRect">
            <a:avLst>
              <a:gd name="adj" fmla="val 16667"/>
            </a:avLst>
          </a:prstGeom>
          <a:solidFill>
            <a:srgbClr val="D9D9D9"/>
          </a:solidFill>
          <a:ln w="9525">
            <a:solidFill>
              <a:srgbClr val="7F7F7F"/>
            </a:solidFill>
            <a:round/>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03" name="Rounded Rectangle 102"/>
          <p:cNvSpPr>
            <a:spLocks noChangeArrowheads="1"/>
          </p:cNvSpPr>
          <p:nvPr/>
        </p:nvSpPr>
        <p:spPr bwMode="auto">
          <a:xfrm>
            <a:off x="2413854" y="4233682"/>
            <a:ext cx="1182687" cy="1133475"/>
          </a:xfrm>
          <a:prstGeom prst="roundRect">
            <a:avLst>
              <a:gd name="adj" fmla="val 16667"/>
            </a:avLst>
          </a:prstGeom>
          <a:solidFill>
            <a:srgbClr val="D9D9D9"/>
          </a:solidFill>
          <a:ln w="9525">
            <a:solidFill>
              <a:srgbClr val="7F7F7F"/>
            </a:solidFill>
            <a:round/>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04" name="Rectangle 103"/>
          <p:cNvSpPr>
            <a:spLocks noChangeArrowheads="1"/>
          </p:cNvSpPr>
          <p:nvPr/>
        </p:nvSpPr>
        <p:spPr bwMode="auto">
          <a:xfrm>
            <a:off x="2510691" y="4268607"/>
            <a:ext cx="333375" cy="274637"/>
          </a:xfrm>
          <a:prstGeom prst="rect">
            <a:avLst/>
          </a:prstGeom>
          <a:gradFill rotWithShape="1">
            <a:gsLst>
              <a:gs pos="0">
                <a:srgbClr val="9BC1FF"/>
              </a:gs>
              <a:gs pos="100000">
                <a:srgbClr val="3F80CD"/>
              </a:gs>
            </a:gsLst>
            <a:lin ang="5400000"/>
          </a:gradFill>
          <a:ln w="9525">
            <a:solidFill>
              <a:srgbClr val="4A7EBB"/>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06" name="Rectangle 105"/>
          <p:cNvSpPr>
            <a:spLocks noChangeArrowheads="1"/>
          </p:cNvSpPr>
          <p:nvPr/>
        </p:nvSpPr>
        <p:spPr bwMode="auto">
          <a:xfrm>
            <a:off x="4990366" y="4268607"/>
            <a:ext cx="333375" cy="274637"/>
          </a:xfrm>
          <a:prstGeom prst="rect">
            <a:avLst/>
          </a:prstGeom>
          <a:gradFill rotWithShape="1">
            <a:gsLst>
              <a:gs pos="0">
                <a:srgbClr val="9BC1FF"/>
              </a:gs>
              <a:gs pos="100000">
                <a:srgbClr val="3F80CD"/>
              </a:gs>
            </a:gsLst>
            <a:lin ang="5400000"/>
          </a:gradFill>
          <a:ln w="9525">
            <a:solidFill>
              <a:srgbClr val="4A7EBB"/>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08" name="Straight Connector 29"/>
          <p:cNvCxnSpPr>
            <a:cxnSpLocks noChangeShapeType="1"/>
            <a:endCxn id="104" idx="2"/>
          </p:cNvCxnSpPr>
          <p:nvPr/>
        </p:nvCxnSpPr>
        <p:spPr bwMode="auto">
          <a:xfrm rot="5400000" flipH="1" flipV="1">
            <a:off x="2423487" y="4798239"/>
            <a:ext cx="508257" cy="1167"/>
          </a:xfrm>
          <a:prstGeom prst="line">
            <a:avLst/>
          </a:prstGeom>
          <a:noFill/>
          <a:ln w="25400">
            <a:solidFill>
              <a:schemeClr val="accent1"/>
            </a:solidFill>
            <a:round/>
            <a:headEnd/>
            <a:tailEnd/>
          </a:ln>
        </p:spPr>
      </p:cxnSp>
      <p:cxnSp>
        <p:nvCxnSpPr>
          <p:cNvPr id="109" name="Straight Connector 31"/>
          <p:cNvCxnSpPr>
            <a:cxnSpLocks noChangeShapeType="1"/>
            <a:endCxn id="104" idx="2"/>
          </p:cNvCxnSpPr>
          <p:nvPr/>
        </p:nvCxnSpPr>
        <p:spPr bwMode="auto">
          <a:xfrm rot="16200000" flipV="1">
            <a:off x="2756676" y="4465098"/>
            <a:ext cx="509376" cy="666329"/>
          </a:xfrm>
          <a:prstGeom prst="line">
            <a:avLst/>
          </a:prstGeom>
          <a:noFill/>
          <a:ln w="25400">
            <a:solidFill>
              <a:schemeClr val="accent1"/>
            </a:solidFill>
            <a:round/>
            <a:headEnd/>
            <a:tailEnd/>
          </a:ln>
        </p:spPr>
      </p:cxnSp>
      <p:sp>
        <p:nvSpPr>
          <p:cNvPr id="110" name="Rectangle 109"/>
          <p:cNvSpPr>
            <a:spLocks noChangeArrowheads="1"/>
          </p:cNvSpPr>
          <p:nvPr/>
        </p:nvSpPr>
        <p:spPr bwMode="auto">
          <a:xfrm>
            <a:off x="3177441" y="4270194"/>
            <a:ext cx="333375" cy="274638"/>
          </a:xfrm>
          <a:prstGeom prst="rect">
            <a:avLst/>
          </a:prstGeom>
          <a:gradFill rotWithShape="1">
            <a:gsLst>
              <a:gs pos="0">
                <a:srgbClr val="9BC1FF"/>
              </a:gs>
              <a:gs pos="100000">
                <a:srgbClr val="3F80CD"/>
              </a:gs>
            </a:gsLst>
            <a:lin ang="5400000"/>
          </a:gradFill>
          <a:ln w="9525">
            <a:solidFill>
              <a:srgbClr val="4A7EBB"/>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11" name="Rectangle 110"/>
          <p:cNvSpPr>
            <a:spLocks noChangeArrowheads="1"/>
          </p:cNvSpPr>
          <p:nvPr/>
        </p:nvSpPr>
        <p:spPr bwMode="auto">
          <a:xfrm>
            <a:off x="5657116" y="4270194"/>
            <a:ext cx="333375" cy="274638"/>
          </a:xfrm>
          <a:prstGeom prst="rect">
            <a:avLst/>
          </a:prstGeom>
          <a:gradFill rotWithShape="1">
            <a:gsLst>
              <a:gs pos="0">
                <a:srgbClr val="9BC1FF"/>
              </a:gs>
              <a:gs pos="100000">
                <a:srgbClr val="3F80CD"/>
              </a:gs>
            </a:gsLst>
            <a:lin ang="5400000"/>
          </a:gradFill>
          <a:ln w="9525">
            <a:solidFill>
              <a:srgbClr val="4A7EBB"/>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12" name="Straight Connector 91"/>
          <p:cNvCxnSpPr>
            <a:cxnSpLocks noChangeShapeType="1"/>
            <a:endCxn id="110" idx="2"/>
          </p:cNvCxnSpPr>
          <p:nvPr/>
        </p:nvCxnSpPr>
        <p:spPr bwMode="auto">
          <a:xfrm rot="5400000" flipH="1" flipV="1">
            <a:off x="2757235" y="4465658"/>
            <a:ext cx="508257" cy="666329"/>
          </a:xfrm>
          <a:prstGeom prst="line">
            <a:avLst/>
          </a:prstGeom>
          <a:noFill/>
          <a:ln w="25400">
            <a:solidFill>
              <a:schemeClr val="accent1"/>
            </a:solidFill>
            <a:round/>
            <a:headEnd/>
            <a:tailEnd/>
          </a:ln>
        </p:spPr>
      </p:cxnSp>
      <p:cxnSp>
        <p:nvCxnSpPr>
          <p:cNvPr id="113" name="Straight Connector 94"/>
          <p:cNvCxnSpPr>
            <a:cxnSpLocks noChangeShapeType="1"/>
            <a:endCxn id="110" idx="2"/>
          </p:cNvCxnSpPr>
          <p:nvPr/>
        </p:nvCxnSpPr>
        <p:spPr bwMode="auto">
          <a:xfrm rot="5400000" flipH="1" flipV="1">
            <a:off x="3090400" y="4798822"/>
            <a:ext cx="508257" cy="0"/>
          </a:xfrm>
          <a:prstGeom prst="line">
            <a:avLst/>
          </a:prstGeom>
          <a:noFill/>
          <a:ln w="25400">
            <a:solidFill>
              <a:schemeClr val="accent1"/>
            </a:solidFill>
            <a:round/>
            <a:headEnd/>
            <a:tailEnd/>
          </a:ln>
        </p:spPr>
      </p:cxnSp>
      <p:sp>
        <p:nvSpPr>
          <p:cNvPr id="114" name="Rectangle 113"/>
          <p:cNvSpPr>
            <a:spLocks noChangeArrowheads="1"/>
          </p:cNvSpPr>
          <p:nvPr/>
        </p:nvSpPr>
        <p:spPr bwMode="auto">
          <a:xfrm>
            <a:off x="3795868" y="2949035"/>
            <a:ext cx="331787" cy="274638"/>
          </a:xfrm>
          <a:prstGeom prst="rect">
            <a:avLst/>
          </a:prstGeom>
          <a:gradFill rotWithShape="1">
            <a:gsLst>
              <a:gs pos="0">
                <a:srgbClr val="9BC1FF"/>
              </a:gs>
              <a:gs pos="100000">
                <a:srgbClr val="3F80CD"/>
              </a:gs>
            </a:gsLst>
            <a:lin ang="5400000"/>
          </a:gradFill>
          <a:ln w="9525">
            <a:solidFill>
              <a:srgbClr val="4A7EBB"/>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15" name="Straight Connector 106"/>
          <p:cNvCxnSpPr>
            <a:cxnSpLocks noChangeShapeType="1"/>
            <a:stCxn id="104" idx="0"/>
            <a:endCxn id="114" idx="2"/>
          </p:cNvCxnSpPr>
          <p:nvPr/>
        </p:nvCxnSpPr>
        <p:spPr bwMode="auto">
          <a:xfrm flipV="1">
            <a:off x="2677379" y="3223673"/>
            <a:ext cx="1284383" cy="1044934"/>
          </a:xfrm>
          <a:prstGeom prst="line">
            <a:avLst/>
          </a:prstGeom>
          <a:noFill/>
          <a:ln w="25400">
            <a:solidFill>
              <a:schemeClr val="accent1"/>
            </a:solidFill>
            <a:round/>
            <a:headEnd/>
            <a:tailEnd/>
          </a:ln>
        </p:spPr>
      </p:cxnSp>
      <p:cxnSp>
        <p:nvCxnSpPr>
          <p:cNvPr id="116" name="Straight Connector 119"/>
          <p:cNvCxnSpPr>
            <a:cxnSpLocks noChangeShapeType="1"/>
          </p:cNvCxnSpPr>
          <p:nvPr/>
        </p:nvCxnSpPr>
        <p:spPr bwMode="auto">
          <a:xfrm rot="5400000" flipH="1" flipV="1">
            <a:off x="4903260" y="4797120"/>
            <a:ext cx="508257" cy="1167"/>
          </a:xfrm>
          <a:prstGeom prst="line">
            <a:avLst/>
          </a:prstGeom>
          <a:noFill/>
          <a:ln w="25400">
            <a:solidFill>
              <a:schemeClr val="accent1"/>
            </a:solidFill>
            <a:round/>
            <a:headEnd/>
            <a:tailEnd/>
          </a:ln>
        </p:spPr>
      </p:cxnSp>
      <p:cxnSp>
        <p:nvCxnSpPr>
          <p:cNvPr id="117" name="Straight Connector 120"/>
          <p:cNvCxnSpPr>
            <a:cxnSpLocks noChangeShapeType="1"/>
          </p:cNvCxnSpPr>
          <p:nvPr/>
        </p:nvCxnSpPr>
        <p:spPr bwMode="auto">
          <a:xfrm rot="16200000" flipV="1">
            <a:off x="5235865" y="4463395"/>
            <a:ext cx="509377" cy="667497"/>
          </a:xfrm>
          <a:prstGeom prst="line">
            <a:avLst/>
          </a:prstGeom>
          <a:noFill/>
          <a:ln w="25400">
            <a:solidFill>
              <a:schemeClr val="accent1"/>
            </a:solidFill>
            <a:round/>
            <a:headEnd/>
            <a:tailEnd/>
          </a:ln>
        </p:spPr>
      </p:cxnSp>
      <p:cxnSp>
        <p:nvCxnSpPr>
          <p:cNvPr id="118" name="Straight Connector 121"/>
          <p:cNvCxnSpPr>
            <a:cxnSpLocks noChangeShapeType="1"/>
          </p:cNvCxnSpPr>
          <p:nvPr/>
        </p:nvCxnSpPr>
        <p:spPr bwMode="auto">
          <a:xfrm rot="5400000" flipH="1" flipV="1">
            <a:off x="5236425" y="4463955"/>
            <a:ext cx="508257" cy="667497"/>
          </a:xfrm>
          <a:prstGeom prst="line">
            <a:avLst/>
          </a:prstGeom>
          <a:noFill/>
          <a:ln w="25400">
            <a:solidFill>
              <a:schemeClr val="accent1"/>
            </a:solidFill>
            <a:round/>
            <a:headEnd/>
            <a:tailEnd/>
          </a:ln>
        </p:spPr>
      </p:cxnSp>
      <p:cxnSp>
        <p:nvCxnSpPr>
          <p:cNvPr id="119" name="Straight Connector 122"/>
          <p:cNvCxnSpPr>
            <a:cxnSpLocks noChangeShapeType="1"/>
          </p:cNvCxnSpPr>
          <p:nvPr/>
        </p:nvCxnSpPr>
        <p:spPr bwMode="auto">
          <a:xfrm rot="5400000" flipH="1" flipV="1">
            <a:off x="5570173" y="4797703"/>
            <a:ext cx="508257" cy="0"/>
          </a:xfrm>
          <a:prstGeom prst="line">
            <a:avLst/>
          </a:prstGeom>
          <a:noFill/>
          <a:ln w="25400">
            <a:solidFill>
              <a:schemeClr val="accent1"/>
            </a:solidFill>
            <a:round/>
            <a:headEnd/>
            <a:tailEnd/>
          </a:ln>
        </p:spPr>
      </p:cxnSp>
      <p:sp>
        <p:nvSpPr>
          <p:cNvPr id="120" name="Rounded Rectangle 119"/>
          <p:cNvSpPr>
            <a:spLocks noChangeArrowheads="1"/>
          </p:cNvSpPr>
          <p:nvPr/>
        </p:nvSpPr>
        <p:spPr bwMode="auto">
          <a:xfrm>
            <a:off x="2423379" y="5554482"/>
            <a:ext cx="498475" cy="488950"/>
          </a:xfrm>
          <a:prstGeom prst="roundRect">
            <a:avLst>
              <a:gd name="adj" fmla="val 16667"/>
            </a:avLst>
          </a:prstGeom>
          <a:solidFill>
            <a:srgbClr val="A6A6A6"/>
          </a:solidFill>
          <a:ln w="9525">
            <a:solidFill>
              <a:srgbClr val="4A7EBB"/>
            </a:solidFill>
            <a:round/>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21" name="Straight Connector 189"/>
          <p:cNvCxnSpPr>
            <a:cxnSpLocks noChangeShapeType="1"/>
            <a:stCxn id="120" idx="0"/>
          </p:cNvCxnSpPr>
          <p:nvPr/>
        </p:nvCxnSpPr>
        <p:spPr bwMode="auto">
          <a:xfrm rot="5400000" flipH="1" flipV="1">
            <a:off x="2561651" y="5437943"/>
            <a:ext cx="227260" cy="5835"/>
          </a:xfrm>
          <a:prstGeom prst="line">
            <a:avLst/>
          </a:prstGeom>
          <a:noFill/>
          <a:ln w="25400">
            <a:solidFill>
              <a:schemeClr val="accent1"/>
            </a:solidFill>
            <a:round/>
            <a:headEnd/>
            <a:tailEnd/>
          </a:ln>
        </p:spPr>
      </p:cxnSp>
      <p:sp>
        <p:nvSpPr>
          <p:cNvPr id="122" name="Rounded Rectangle 121"/>
          <p:cNvSpPr>
            <a:spLocks noChangeArrowheads="1"/>
          </p:cNvSpPr>
          <p:nvPr/>
        </p:nvSpPr>
        <p:spPr bwMode="auto">
          <a:xfrm>
            <a:off x="3106004" y="5552894"/>
            <a:ext cx="500062" cy="488950"/>
          </a:xfrm>
          <a:prstGeom prst="roundRect">
            <a:avLst>
              <a:gd name="adj" fmla="val 16667"/>
            </a:avLst>
          </a:prstGeom>
          <a:solidFill>
            <a:srgbClr val="A6A6A6"/>
          </a:solidFill>
          <a:ln w="9525">
            <a:solidFill>
              <a:srgbClr val="4A7EBB"/>
            </a:solidFill>
            <a:round/>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23" name="Straight Connector 193"/>
          <p:cNvCxnSpPr>
            <a:cxnSpLocks noChangeShapeType="1"/>
          </p:cNvCxnSpPr>
          <p:nvPr/>
        </p:nvCxnSpPr>
        <p:spPr bwMode="auto">
          <a:xfrm rot="5400000" flipH="1" flipV="1">
            <a:off x="3233256" y="5431786"/>
            <a:ext cx="228380" cy="5835"/>
          </a:xfrm>
          <a:prstGeom prst="line">
            <a:avLst/>
          </a:prstGeom>
          <a:noFill/>
          <a:ln w="25400">
            <a:solidFill>
              <a:schemeClr val="accent1"/>
            </a:solidFill>
            <a:round/>
            <a:headEnd/>
            <a:tailEnd/>
          </a:ln>
        </p:spPr>
      </p:cxnSp>
      <p:sp>
        <p:nvSpPr>
          <p:cNvPr id="124" name="Rounded Rectangle 123"/>
          <p:cNvSpPr>
            <a:spLocks noChangeArrowheads="1"/>
          </p:cNvSpPr>
          <p:nvPr/>
        </p:nvSpPr>
        <p:spPr bwMode="auto">
          <a:xfrm>
            <a:off x="4935947" y="5559244"/>
            <a:ext cx="500063" cy="488950"/>
          </a:xfrm>
          <a:prstGeom prst="roundRect">
            <a:avLst>
              <a:gd name="adj" fmla="val 16667"/>
            </a:avLst>
          </a:prstGeom>
          <a:solidFill>
            <a:srgbClr val="A6A6A6"/>
          </a:solidFill>
          <a:ln w="9525">
            <a:solidFill>
              <a:srgbClr val="4A7EBB"/>
            </a:solidFill>
            <a:round/>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25" name="Rounded Rectangle 124"/>
          <p:cNvSpPr>
            <a:spLocks noChangeArrowheads="1"/>
          </p:cNvSpPr>
          <p:nvPr/>
        </p:nvSpPr>
        <p:spPr bwMode="auto">
          <a:xfrm>
            <a:off x="5630657" y="5561070"/>
            <a:ext cx="501650" cy="490538"/>
          </a:xfrm>
          <a:prstGeom prst="roundRect">
            <a:avLst>
              <a:gd name="adj" fmla="val 16667"/>
            </a:avLst>
          </a:prstGeom>
          <a:solidFill>
            <a:srgbClr val="A6A6A6"/>
          </a:solidFill>
          <a:ln w="9525">
            <a:solidFill>
              <a:srgbClr val="4A7EBB"/>
            </a:solidFill>
            <a:round/>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26" name="Rectangle 125"/>
          <p:cNvSpPr>
            <a:spLocks noChangeArrowheads="1"/>
          </p:cNvSpPr>
          <p:nvPr/>
        </p:nvSpPr>
        <p:spPr bwMode="auto">
          <a:xfrm>
            <a:off x="5757129" y="5621157"/>
            <a:ext cx="333375" cy="128587"/>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27" name="Straight Connector 216"/>
          <p:cNvCxnSpPr>
            <a:cxnSpLocks noChangeShapeType="1"/>
            <a:stCxn id="124" idx="0"/>
          </p:cNvCxnSpPr>
          <p:nvPr/>
        </p:nvCxnSpPr>
        <p:spPr bwMode="auto">
          <a:xfrm flipV="1">
            <a:off x="5185979" y="5332232"/>
            <a:ext cx="429" cy="227012"/>
          </a:xfrm>
          <a:prstGeom prst="line">
            <a:avLst/>
          </a:prstGeom>
          <a:noFill/>
          <a:ln w="25400">
            <a:solidFill>
              <a:schemeClr val="accent1"/>
            </a:solidFill>
            <a:round/>
            <a:headEnd/>
            <a:tailEnd/>
          </a:ln>
        </p:spPr>
      </p:cxnSp>
      <p:cxnSp>
        <p:nvCxnSpPr>
          <p:cNvPr id="128" name="Straight Connector 220"/>
          <p:cNvCxnSpPr>
            <a:cxnSpLocks noChangeShapeType="1"/>
            <a:stCxn id="125" idx="0"/>
            <a:endCxn id="99" idx="2"/>
          </p:cNvCxnSpPr>
          <p:nvPr/>
        </p:nvCxnSpPr>
        <p:spPr bwMode="auto">
          <a:xfrm flipV="1">
            <a:off x="5881482" y="5332232"/>
            <a:ext cx="1060" cy="228838"/>
          </a:xfrm>
          <a:prstGeom prst="line">
            <a:avLst/>
          </a:prstGeom>
          <a:noFill/>
          <a:ln w="25400">
            <a:solidFill>
              <a:schemeClr val="accent1"/>
            </a:solidFill>
            <a:round/>
            <a:headEnd/>
            <a:tailEnd/>
          </a:ln>
        </p:spPr>
      </p:cxnSp>
      <p:grpSp>
        <p:nvGrpSpPr>
          <p:cNvPr id="93" name="Group 115"/>
          <p:cNvGrpSpPr>
            <a:grpSpLocks/>
          </p:cNvGrpSpPr>
          <p:nvPr/>
        </p:nvGrpSpPr>
        <p:grpSpPr bwMode="auto">
          <a:xfrm>
            <a:off x="2512279" y="5057594"/>
            <a:ext cx="3536950" cy="274638"/>
            <a:chOff x="1947116" y="4876800"/>
            <a:chExt cx="3537497" cy="274280"/>
          </a:xfrm>
        </p:grpSpPr>
        <p:sp>
          <p:nvSpPr>
            <p:cNvPr id="94" name="Rectangle 93"/>
            <p:cNvSpPr>
              <a:spLocks noChangeArrowheads="1"/>
            </p:cNvSpPr>
            <p:nvPr/>
          </p:nvSpPr>
          <p:spPr bwMode="auto">
            <a:xfrm>
              <a:off x="1947116" y="4876800"/>
              <a:ext cx="331838" cy="2742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95" name="Rectangle 94"/>
            <p:cNvSpPr>
              <a:spLocks noChangeArrowheads="1"/>
            </p:cNvSpPr>
            <p:nvPr/>
          </p:nvSpPr>
          <p:spPr bwMode="auto">
            <a:xfrm>
              <a:off x="2613969" y="4876800"/>
              <a:ext cx="333427" cy="2742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98" name="Rectangle 97"/>
            <p:cNvSpPr>
              <a:spLocks noChangeArrowheads="1"/>
            </p:cNvSpPr>
            <p:nvPr/>
          </p:nvSpPr>
          <p:spPr bwMode="auto">
            <a:xfrm>
              <a:off x="4454165" y="4876800"/>
              <a:ext cx="333427" cy="2742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99" name="Rectangle 98"/>
            <p:cNvSpPr>
              <a:spLocks noChangeArrowheads="1"/>
            </p:cNvSpPr>
            <p:nvPr/>
          </p:nvSpPr>
          <p:spPr bwMode="auto">
            <a:xfrm>
              <a:off x="5151186" y="4876800"/>
              <a:ext cx="333427" cy="2742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grpSp>
      <p:sp>
        <p:nvSpPr>
          <p:cNvPr id="131" name="Rectangle 130"/>
          <p:cNvSpPr>
            <a:spLocks noChangeArrowheads="1"/>
          </p:cNvSpPr>
          <p:nvPr/>
        </p:nvSpPr>
        <p:spPr bwMode="auto">
          <a:xfrm>
            <a:off x="2505929" y="5619569"/>
            <a:ext cx="333375" cy="127000"/>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32" name="Rectangle 131"/>
          <p:cNvSpPr>
            <a:spLocks noChangeArrowheads="1"/>
          </p:cNvSpPr>
          <p:nvPr/>
        </p:nvSpPr>
        <p:spPr bwMode="auto">
          <a:xfrm>
            <a:off x="2502754" y="5798957"/>
            <a:ext cx="333375" cy="128587"/>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33" name="Rectangle 132"/>
          <p:cNvSpPr>
            <a:spLocks noChangeArrowheads="1"/>
          </p:cNvSpPr>
          <p:nvPr/>
        </p:nvSpPr>
        <p:spPr bwMode="auto">
          <a:xfrm>
            <a:off x="3200439" y="5644969"/>
            <a:ext cx="333375" cy="127000"/>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34" name="Rectangle 133"/>
          <p:cNvSpPr>
            <a:spLocks noChangeArrowheads="1"/>
          </p:cNvSpPr>
          <p:nvPr/>
        </p:nvSpPr>
        <p:spPr bwMode="auto">
          <a:xfrm>
            <a:off x="3197264" y="5824357"/>
            <a:ext cx="333375" cy="128587"/>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35" name="Rectangle 134"/>
          <p:cNvSpPr>
            <a:spLocks noChangeArrowheads="1"/>
          </p:cNvSpPr>
          <p:nvPr/>
        </p:nvSpPr>
        <p:spPr bwMode="auto">
          <a:xfrm>
            <a:off x="5013364" y="5641227"/>
            <a:ext cx="333375" cy="127000"/>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36" name="Rectangle 135"/>
          <p:cNvSpPr>
            <a:spLocks noChangeArrowheads="1"/>
          </p:cNvSpPr>
          <p:nvPr/>
        </p:nvSpPr>
        <p:spPr bwMode="auto">
          <a:xfrm>
            <a:off x="5010189" y="5820615"/>
            <a:ext cx="333375" cy="128587"/>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37" name="Rectangle 136"/>
          <p:cNvSpPr>
            <a:spLocks noChangeArrowheads="1"/>
          </p:cNvSpPr>
          <p:nvPr/>
        </p:nvSpPr>
        <p:spPr bwMode="auto">
          <a:xfrm>
            <a:off x="5757129" y="5641227"/>
            <a:ext cx="333375" cy="127000"/>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138" name="Rectangle 137"/>
          <p:cNvSpPr>
            <a:spLocks noChangeArrowheads="1"/>
          </p:cNvSpPr>
          <p:nvPr/>
        </p:nvSpPr>
        <p:spPr bwMode="auto">
          <a:xfrm>
            <a:off x="5753954" y="5820615"/>
            <a:ext cx="333375" cy="128587"/>
          </a:xfrm>
          <a:prstGeom prst="rect">
            <a:avLst/>
          </a:prstGeom>
          <a:solidFill>
            <a:schemeClr val="accent2"/>
          </a:solidFill>
          <a:ln w="9525">
            <a:solidFill>
              <a:srgbClr val="800000"/>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40" name="Straight Connector 112"/>
          <p:cNvCxnSpPr>
            <a:cxnSpLocks noChangeShapeType="1"/>
            <a:endCxn id="114" idx="2"/>
          </p:cNvCxnSpPr>
          <p:nvPr/>
        </p:nvCxnSpPr>
        <p:spPr bwMode="auto">
          <a:xfrm flipH="1" flipV="1">
            <a:off x="3961762" y="3223673"/>
            <a:ext cx="1195044" cy="1045622"/>
          </a:xfrm>
          <a:prstGeom prst="line">
            <a:avLst/>
          </a:prstGeom>
          <a:noFill/>
          <a:ln w="25400">
            <a:solidFill>
              <a:schemeClr val="accent1"/>
            </a:solidFill>
            <a:round/>
            <a:headEnd/>
            <a:tailEnd/>
          </a:ln>
        </p:spPr>
      </p:cxnSp>
      <p:cxnSp>
        <p:nvCxnSpPr>
          <p:cNvPr id="144" name="Straight Connector 106"/>
          <p:cNvCxnSpPr>
            <a:cxnSpLocks noChangeShapeType="1"/>
            <a:stCxn id="110" idx="0"/>
            <a:endCxn id="160" idx="2"/>
          </p:cNvCxnSpPr>
          <p:nvPr/>
        </p:nvCxnSpPr>
        <p:spPr bwMode="auto">
          <a:xfrm flipV="1">
            <a:off x="3344129" y="3223673"/>
            <a:ext cx="1488377" cy="1046521"/>
          </a:xfrm>
          <a:prstGeom prst="line">
            <a:avLst/>
          </a:prstGeom>
          <a:noFill/>
          <a:ln w="25400">
            <a:solidFill>
              <a:schemeClr val="accent1"/>
            </a:solidFill>
            <a:round/>
            <a:headEnd/>
            <a:tailEnd/>
          </a:ln>
        </p:spPr>
      </p:cxnSp>
      <p:cxnSp>
        <p:nvCxnSpPr>
          <p:cNvPr id="145" name="Straight Connector 112"/>
          <p:cNvCxnSpPr>
            <a:cxnSpLocks noChangeShapeType="1"/>
            <a:stCxn id="110" idx="0"/>
            <a:endCxn id="114" idx="2"/>
          </p:cNvCxnSpPr>
          <p:nvPr/>
        </p:nvCxnSpPr>
        <p:spPr bwMode="auto">
          <a:xfrm flipV="1">
            <a:off x="3344129" y="3223673"/>
            <a:ext cx="617633" cy="1046521"/>
          </a:xfrm>
          <a:prstGeom prst="line">
            <a:avLst/>
          </a:prstGeom>
          <a:noFill/>
          <a:ln w="25400">
            <a:solidFill>
              <a:schemeClr val="accent1"/>
            </a:solidFill>
            <a:round/>
            <a:headEnd/>
            <a:tailEnd/>
          </a:ln>
        </p:spPr>
      </p:cxnSp>
      <p:cxnSp>
        <p:nvCxnSpPr>
          <p:cNvPr id="150" name="Straight Connector 112"/>
          <p:cNvCxnSpPr>
            <a:cxnSpLocks noChangeShapeType="1"/>
            <a:stCxn id="111" idx="0"/>
            <a:endCxn id="160" idx="2"/>
          </p:cNvCxnSpPr>
          <p:nvPr/>
        </p:nvCxnSpPr>
        <p:spPr bwMode="auto">
          <a:xfrm flipH="1" flipV="1">
            <a:off x="4832506" y="3223673"/>
            <a:ext cx="991298" cy="1046521"/>
          </a:xfrm>
          <a:prstGeom prst="line">
            <a:avLst/>
          </a:prstGeom>
          <a:noFill/>
          <a:ln w="25400">
            <a:solidFill>
              <a:schemeClr val="accent1"/>
            </a:solidFill>
            <a:round/>
            <a:headEnd/>
            <a:tailEnd/>
          </a:ln>
        </p:spPr>
      </p:cxnSp>
      <p:cxnSp>
        <p:nvCxnSpPr>
          <p:cNvPr id="151" name="Straight Connector 112"/>
          <p:cNvCxnSpPr>
            <a:cxnSpLocks noChangeShapeType="1"/>
            <a:stCxn id="111" idx="0"/>
            <a:endCxn id="114" idx="2"/>
          </p:cNvCxnSpPr>
          <p:nvPr/>
        </p:nvCxnSpPr>
        <p:spPr bwMode="auto">
          <a:xfrm flipH="1" flipV="1">
            <a:off x="3961762" y="3223673"/>
            <a:ext cx="1862042" cy="1046521"/>
          </a:xfrm>
          <a:prstGeom prst="line">
            <a:avLst/>
          </a:prstGeom>
          <a:noFill/>
          <a:ln w="25400">
            <a:solidFill>
              <a:schemeClr val="accent1"/>
            </a:solidFill>
            <a:round/>
            <a:headEnd/>
            <a:tailEnd/>
          </a:ln>
        </p:spPr>
      </p:cxnSp>
      <p:cxnSp>
        <p:nvCxnSpPr>
          <p:cNvPr id="156" name="Straight Connector 112"/>
          <p:cNvCxnSpPr>
            <a:cxnSpLocks noChangeShapeType="1"/>
            <a:stCxn id="106" idx="0"/>
            <a:endCxn id="160" idx="2"/>
          </p:cNvCxnSpPr>
          <p:nvPr/>
        </p:nvCxnSpPr>
        <p:spPr bwMode="auto">
          <a:xfrm flipH="1" flipV="1">
            <a:off x="4832506" y="3223673"/>
            <a:ext cx="324548" cy="1044934"/>
          </a:xfrm>
          <a:prstGeom prst="line">
            <a:avLst/>
          </a:prstGeom>
          <a:noFill/>
          <a:ln w="25400">
            <a:solidFill>
              <a:schemeClr val="accent1"/>
            </a:solidFill>
            <a:round/>
            <a:headEnd/>
            <a:tailEnd/>
          </a:ln>
        </p:spPr>
      </p:cxnSp>
      <p:sp>
        <p:nvSpPr>
          <p:cNvPr id="160" name="Rectangle 159"/>
          <p:cNvSpPr>
            <a:spLocks noChangeArrowheads="1"/>
          </p:cNvSpPr>
          <p:nvPr/>
        </p:nvSpPr>
        <p:spPr bwMode="auto">
          <a:xfrm>
            <a:off x="4665818" y="2949035"/>
            <a:ext cx="333375" cy="274638"/>
          </a:xfrm>
          <a:prstGeom prst="rect">
            <a:avLst/>
          </a:prstGeom>
          <a:gradFill rotWithShape="1">
            <a:gsLst>
              <a:gs pos="0">
                <a:srgbClr val="9BC1FF"/>
              </a:gs>
              <a:gs pos="100000">
                <a:srgbClr val="3F80CD"/>
              </a:gs>
            </a:gsLst>
            <a:lin ang="5400000"/>
          </a:gradFill>
          <a:ln w="9525">
            <a:solidFill>
              <a:srgbClr val="4A7EBB"/>
            </a:solidFill>
            <a:miter lim="800000"/>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86" name="Straight Arrow Connector 185"/>
          <p:cNvCxnSpPr/>
          <p:nvPr/>
        </p:nvCxnSpPr>
        <p:spPr>
          <a:xfrm>
            <a:off x="2623690" y="4337962"/>
            <a:ext cx="726674" cy="650012"/>
          </a:xfrm>
          <a:prstGeom prst="straightConnector1">
            <a:avLst/>
          </a:prstGeom>
          <a:ln w="47625">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flipV="1">
            <a:off x="2597674" y="3541786"/>
            <a:ext cx="246392" cy="796176"/>
          </a:xfrm>
          <a:prstGeom prst="straightConnector1">
            <a:avLst/>
          </a:prstGeom>
          <a:ln w="47625">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p:nvPr/>
        </p:nvCxnSpPr>
        <p:spPr>
          <a:xfrm flipV="1">
            <a:off x="2623690" y="3841507"/>
            <a:ext cx="720839" cy="512734"/>
          </a:xfrm>
          <a:prstGeom prst="straightConnector1">
            <a:avLst/>
          </a:prstGeom>
          <a:ln w="47625">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208" name="Straight Arrow Connector 207"/>
          <p:cNvCxnSpPr/>
          <p:nvPr/>
        </p:nvCxnSpPr>
        <p:spPr>
          <a:xfrm flipH="1">
            <a:off x="5186408" y="4270194"/>
            <a:ext cx="705019" cy="717780"/>
          </a:xfrm>
          <a:prstGeom prst="straightConnector1">
            <a:avLst/>
          </a:prstGeom>
          <a:ln w="47625">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209" name="Straight Arrow Connector 208"/>
          <p:cNvCxnSpPr/>
          <p:nvPr/>
        </p:nvCxnSpPr>
        <p:spPr>
          <a:xfrm>
            <a:off x="5872751" y="4202426"/>
            <a:ext cx="18675" cy="865101"/>
          </a:xfrm>
          <a:prstGeom prst="straightConnector1">
            <a:avLst/>
          </a:prstGeom>
          <a:ln w="47625">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flipH="1" flipV="1">
            <a:off x="5369887" y="3621339"/>
            <a:ext cx="521540" cy="648856"/>
          </a:xfrm>
          <a:prstGeom prst="line">
            <a:avLst/>
          </a:prstGeom>
          <a:ln w="47625">
            <a:solidFill>
              <a:srgbClr val="4F6228"/>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985206" y="5004106"/>
            <a:ext cx="547742" cy="276999"/>
          </a:xfrm>
          <a:prstGeom prst="rect">
            <a:avLst/>
          </a:prstGeom>
          <a:noFill/>
        </p:spPr>
        <p:txBody>
          <a:bodyPr wrap="square" rtlCol="0">
            <a:spAutoFit/>
          </a:bodyPr>
          <a:lstStyle/>
          <a:p>
            <a:r>
              <a:rPr lang="en-US" sz="1200" dirty="0" err="1" smtClean="0"/>
              <a:t>ToR</a:t>
            </a:r>
            <a:endParaRPr lang="en-US" sz="1200" dirty="0"/>
          </a:p>
        </p:txBody>
      </p:sp>
      <p:sp>
        <p:nvSpPr>
          <p:cNvPr id="62" name="TextBox 61"/>
          <p:cNvSpPr txBox="1"/>
          <p:nvPr/>
        </p:nvSpPr>
        <p:spPr>
          <a:xfrm>
            <a:off x="1595556" y="4272656"/>
            <a:ext cx="1082643" cy="276999"/>
          </a:xfrm>
          <a:prstGeom prst="rect">
            <a:avLst/>
          </a:prstGeom>
          <a:noFill/>
        </p:spPr>
        <p:txBody>
          <a:bodyPr wrap="square" rtlCol="0">
            <a:spAutoFit/>
          </a:bodyPr>
          <a:lstStyle/>
          <a:p>
            <a:r>
              <a:rPr lang="en-US" sz="1200" dirty="0" smtClean="0"/>
              <a:t>Aggregate</a:t>
            </a:r>
            <a:endParaRPr lang="en-US" sz="1200" dirty="0"/>
          </a:p>
        </p:txBody>
      </p:sp>
      <p:sp>
        <p:nvSpPr>
          <p:cNvPr id="68" name="TextBox 67"/>
          <p:cNvSpPr txBox="1"/>
          <p:nvPr/>
        </p:nvSpPr>
        <p:spPr>
          <a:xfrm>
            <a:off x="2829416" y="2949035"/>
            <a:ext cx="681400" cy="276999"/>
          </a:xfrm>
          <a:prstGeom prst="rect">
            <a:avLst/>
          </a:prstGeom>
          <a:noFill/>
        </p:spPr>
        <p:txBody>
          <a:bodyPr wrap="square" rtlCol="0">
            <a:spAutoFit/>
          </a:bodyPr>
          <a:lstStyle/>
          <a:p>
            <a:r>
              <a:rPr lang="en-US" sz="1200" dirty="0" smtClean="0"/>
              <a:t>Spines</a:t>
            </a:r>
            <a:endParaRPr lang="en-US" sz="1200" dirty="0"/>
          </a:p>
        </p:txBody>
      </p:sp>
      <p:sp>
        <p:nvSpPr>
          <p:cNvPr id="63" name="TextBox 62"/>
          <p:cNvSpPr txBox="1"/>
          <p:nvPr/>
        </p:nvSpPr>
        <p:spPr>
          <a:xfrm>
            <a:off x="702038" y="4514177"/>
            <a:ext cx="1041839" cy="523220"/>
          </a:xfrm>
          <a:prstGeom prst="rect">
            <a:avLst/>
          </a:prstGeom>
          <a:noFill/>
        </p:spPr>
        <p:txBody>
          <a:bodyPr wrap="square" rtlCol="0">
            <a:spAutoFit/>
          </a:bodyPr>
          <a:lstStyle/>
          <a:p>
            <a:r>
              <a:rPr lang="en-US" sz="1400" b="1" dirty="0" smtClean="0">
                <a:solidFill>
                  <a:srgbClr val="FF0000"/>
                </a:solidFill>
              </a:rPr>
              <a:t>Probe originates</a:t>
            </a:r>
            <a:endParaRPr lang="en-US" sz="1400" b="1" dirty="0">
              <a:solidFill>
                <a:srgbClr val="FF0000"/>
              </a:solidFill>
            </a:endParaRPr>
          </a:p>
        </p:txBody>
      </p:sp>
      <p:cxnSp>
        <p:nvCxnSpPr>
          <p:cNvPr id="64" name="Straight Arrow Connector 63"/>
          <p:cNvCxnSpPr/>
          <p:nvPr/>
        </p:nvCxnSpPr>
        <p:spPr>
          <a:xfrm>
            <a:off x="1529229" y="4734710"/>
            <a:ext cx="1003719" cy="30423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772845" y="3541786"/>
            <a:ext cx="1041839" cy="523220"/>
          </a:xfrm>
          <a:prstGeom prst="rect">
            <a:avLst/>
          </a:prstGeom>
          <a:noFill/>
        </p:spPr>
        <p:txBody>
          <a:bodyPr wrap="square" rtlCol="0">
            <a:spAutoFit/>
          </a:bodyPr>
          <a:lstStyle/>
          <a:p>
            <a:r>
              <a:rPr lang="en-US" sz="1400" b="1" dirty="0" smtClean="0">
                <a:solidFill>
                  <a:srgbClr val="FF0000"/>
                </a:solidFill>
              </a:rPr>
              <a:t>Probe replicates</a:t>
            </a:r>
            <a:endParaRPr lang="en-US" sz="1400" b="1" dirty="0">
              <a:solidFill>
                <a:srgbClr val="FF0000"/>
              </a:solidFill>
            </a:endParaRPr>
          </a:p>
        </p:txBody>
      </p:sp>
      <p:cxnSp>
        <p:nvCxnSpPr>
          <p:cNvPr id="71" name="Straight Arrow Connector 70"/>
          <p:cNvCxnSpPr/>
          <p:nvPr/>
        </p:nvCxnSpPr>
        <p:spPr>
          <a:xfrm>
            <a:off x="1600036" y="3762319"/>
            <a:ext cx="932912" cy="4713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2597674" y="4337962"/>
            <a:ext cx="0" cy="729566"/>
          </a:xfrm>
          <a:prstGeom prst="straightConnector1">
            <a:avLst/>
          </a:prstGeom>
          <a:ln w="47625">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Connector 106"/>
          <p:cNvCxnSpPr>
            <a:cxnSpLocks noChangeShapeType="1"/>
            <a:stCxn id="104" idx="0"/>
            <a:endCxn id="160" idx="2"/>
          </p:cNvCxnSpPr>
          <p:nvPr/>
        </p:nvCxnSpPr>
        <p:spPr bwMode="auto">
          <a:xfrm flipV="1">
            <a:off x="2677379" y="3223673"/>
            <a:ext cx="2155127" cy="1044934"/>
          </a:xfrm>
          <a:prstGeom prst="line">
            <a:avLst/>
          </a:prstGeom>
          <a:noFill/>
          <a:ln w="25400">
            <a:solidFill>
              <a:schemeClr val="accent1"/>
            </a:solidFill>
            <a:round/>
            <a:headEnd/>
            <a:tailEnd/>
          </a:ln>
        </p:spPr>
      </p:cxnSp>
      <p:sp>
        <p:nvSpPr>
          <p:cNvPr id="3" name="Slide Number Placeholder 2"/>
          <p:cNvSpPr>
            <a:spLocks noGrp="1"/>
          </p:cNvSpPr>
          <p:nvPr>
            <p:ph type="sldNum" sz="quarter" idx="12"/>
          </p:nvPr>
        </p:nvSpPr>
        <p:spPr/>
        <p:txBody>
          <a:bodyPr/>
          <a:lstStyle/>
          <a:p>
            <a:fld id="{BF48E2D9-F1AE-3A42-ADCF-BA1BF8DE6898}" type="slidenum">
              <a:rPr lang="en-US" smtClean="0"/>
              <a:t>26</a:t>
            </a:fld>
            <a:endParaRPr lang="en-US"/>
          </a:p>
        </p:txBody>
      </p:sp>
      <p:graphicFrame>
        <p:nvGraphicFramePr>
          <p:cNvPr id="66" name="Table 65"/>
          <p:cNvGraphicFramePr>
            <a:graphicFrameLocks noGrp="1"/>
          </p:cNvGraphicFramePr>
          <p:nvPr>
            <p:extLst>
              <p:ext uri="{D42A27DB-BD31-4B8C-83A1-F6EECF244321}">
                <p14:modId xmlns:p14="http://schemas.microsoft.com/office/powerpoint/2010/main" val="2759521738"/>
              </p:ext>
            </p:extLst>
          </p:nvPr>
        </p:nvGraphicFramePr>
        <p:xfrm>
          <a:off x="5630657" y="1494983"/>
          <a:ext cx="2715846" cy="1483360"/>
        </p:xfrm>
        <a:graphic>
          <a:graphicData uri="http://schemas.openxmlformats.org/drawingml/2006/table">
            <a:tbl>
              <a:tblPr firstRow="1" bandRow="1">
                <a:tableStyleId>{EB9631B5-78F2-41C9-869B-9F39066F8104}</a:tableStyleId>
              </a:tblPr>
              <a:tblGrid>
                <a:gridCol w="2715846"/>
              </a:tblGrid>
              <a:tr h="370840">
                <a:tc>
                  <a:txBody>
                    <a:bodyPr/>
                    <a:lstStyle/>
                    <a:p>
                      <a:r>
                        <a:rPr lang="en-US" dirty="0" smtClean="0"/>
                        <a:t>P4 primitives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t>New header format</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t>Programmable Parsing</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t>Switch</a:t>
                      </a:r>
                      <a:r>
                        <a:rPr lang="en-US" baseline="0" dirty="0" smtClean="0"/>
                        <a:t> metadata</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11496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Probes carry path utilization</a:t>
            </a:r>
            <a:endParaRPr lang="en-US" dirty="0"/>
          </a:p>
        </p:txBody>
      </p:sp>
      <p:sp>
        <p:nvSpPr>
          <p:cNvPr id="4" name="Rectangle 3"/>
          <p:cNvSpPr/>
          <p:nvPr/>
        </p:nvSpPr>
        <p:spPr>
          <a:xfrm>
            <a:off x="3086154" y="3865373"/>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S1</a:t>
            </a:r>
            <a:endParaRPr lang="en-US" sz="1400" dirty="0">
              <a:solidFill>
                <a:srgbClr val="000000"/>
              </a:solidFill>
            </a:endParaRPr>
          </a:p>
        </p:txBody>
      </p:sp>
      <p:sp>
        <p:nvSpPr>
          <p:cNvPr id="5" name="Rectangle 4"/>
          <p:cNvSpPr/>
          <p:nvPr/>
        </p:nvSpPr>
        <p:spPr>
          <a:xfrm>
            <a:off x="5256594" y="2740845"/>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S2</a:t>
            </a:r>
            <a:endParaRPr lang="en-US" sz="1400" dirty="0">
              <a:solidFill>
                <a:srgbClr val="000000"/>
              </a:solidFill>
            </a:endParaRPr>
          </a:p>
        </p:txBody>
      </p:sp>
      <p:cxnSp>
        <p:nvCxnSpPr>
          <p:cNvPr id="6" name="Straight Connector 5"/>
          <p:cNvCxnSpPr>
            <a:stCxn id="5" idx="1"/>
            <a:endCxn id="4" idx="3"/>
          </p:cNvCxnSpPr>
          <p:nvPr/>
        </p:nvCxnSpPr>
        <p:spPr>
          <a:xfrm flipH="1">
            <a:off x="4201825" y="2989484"/>
            <a:ext cx="1054769" cy="1124528"/>
          </a:xfrm>
          <a:prstGeom prst="line">
            <a:avLst/>
          </a:prstGeom>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4201825" y="3250124"/>
            <a:ext cx="433985" cy="140399"/>
            <a:chOff x="6221036" y="4078233"/>
            <a:chExt cx="433985" cy="140399"/>
          </a:xfrm>
        </p:grpSpPr>
        <p:sp>
          <p:nvSpPr>
            <p:cNvPr id="8" name="Rounded Rectangle 7"/>
            <p:cNvSpPr/>
            <p:nvPr/>
          </p:nvSpPr>
          <p:spPr>
            <a:xfrm>
              <a:off x="6221036" y="4078233"/>
              <a:ext cx="433985" cy="140399"/>
            </a:xfrm>
            <a:prstGeom prst="roundRect">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9" name="Rectangle 8"/>
            <p:cNvSpPr/>
            <p:nvPr/>
          </p:nvSpPr>
          <p:spPr>
            <a:xfrm>
              <a:off x="6322061" y="4084615"/>
              <a:ext cx="45719" cy="127368"/>
            </a:xfrm>
            <a:prstGeom prst="rect">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6372349" y="4083847"/>
              <a:ext cx="45719" cy="127368"/>
            </a:xfrm>
            <a:prstGeom prst="rect">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6" name="Rectangle 15"/>
          <p:cNvSpPr/>
          <p:nvPr/>
        </p:nvSpPr>
        <p:spPr>
          <a:xfrm>
            <a:off x="5728870" y="3769134"/>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S3</a:t>
            </a:r>
            <a:endParaRPr lang="en-US" sz="1400" dirty="0">
              <a:solidFill>
                <a:srgbClr val="000000"/>
              </a:solidFill>
            </a:endParaRPr>
          </a:p>
        </p:txBody>
      </p:sp>
      <p:cxnSp>
        <p:nvCxnSpPr>
          <p:cNvPr id="17" name="Straight Connector 16"/>
          <p:cNvCxnSpPr>
            <a:stCxn id="16" idx="1"/>
          </p:cNvCxnSpPr>
          <p:nvPr/>
        </p:nvCxnSpPr>
        <p:spPr>
          <a:xfrm flipH="1">
            <a:off x="4201825" y="4017773"/>
            <a:ext cx="1527045" cy="96239"/>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814430" y="471291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S4</a:t>
            </a:r>
            <a:endParaRPr lang="en-US" sz="1400" dirty="0">
              <a:solidFill>
                <a:srgbClr val="000000"/>
              </a:solidFill>
            </a:endParaRPr>
          </a:p>
        </p:txBody>
      </p:sp>
      <p:cxnSp>
        <p:nvCxnSpPr>
          <p:cNvPr id="19" name="Straight Connector 18"/>
          <p:cNvCxnSpPr>
            <a:stCxn id="18" idx="1"/>
          </p:cNvCxnSpPr>
          <p:nvPr/>
        </p:nvCxnSpPr>
        <p:spPr>
          <a:xfrm flipH="1" flipV="1">
            <a:off x="4201825" y="4114012"/>
            <a:ext cx="1612605" cy="8475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6372265" y="2989484"/>
            <a:ext cx="1839551" cy="50323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6753832" y="3645488"/>
            <a:ext cx="1457984" cy="37228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6930101" y="3769134"/>
            <a:ext cx="1348555" cy="119983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559108" y="4116463"/>
            <a:ext cx="1527046" cy="741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7653980" y="3404775"/>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err="1" smtClean="0">
                <a:solidFill>
                  <a:srgbClr val="000000"/>
                </a:solidFill>
              </a:rPr>
              <a:t>ToR</a:t>
            </a:r>
            <a:r>
              <a:rPr lang="en-US" sz="1400" dirty="0" smtClean="0">
                <a:solidFill>
                  <a:srgbClr val="000000"/>
                </a:solidFill>
              </a:rPr>
              <a:t> 10</a:t>
            </a:r>
            <a:endParaRPr lang="en-US" sz="1400" dirty="0">
              <a:solidFill>
                <a:srgbClr val="000000"/>
              </a:solidFill>
            </a:endParaRPr>
          </a:p>
        </p:txBody>
      </p:sp>
      <p:grpSp>
        <p:nvGrpSpPr>
          <p:cNvPr id="36" name="Group 35"/>
          <p:cNvGrpSpPr/>
          <p:nvPr/>
        </p:nvGrpSpPr>
        <p:grpSpPr>
          <a:xfrm>
            <a:off x="4946240" y="3817601"/>
            <a:ext cx="433985" cy="140399"/>
            <a:chOff x="6221036" y="4078233"/>
            <a:chExt cx="433985" cy="140399"/>
          </a:xfrm>
        </p:grpSpPr>
        <p:sp>
          <p:nvSpPr>
            <p:cNvPr id="37" name="Rounded Rectangle 36"/>
            <p:cNvSpPr/>
            <p:nvPr/>
          </p:nvSpPr>
          <p:spPr>
            <a:xfrm>
              <a:off x="6221036" y="4078233"/>
              <a:ext cx="433985" cy="140399"/>
            </a:xfrm>
            <a:prstGeom prst="roundRect">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38" name="Rectangle 37"/>
            <p:cNvSpPr/>
            <p:nvPr/>
          </p:nvSpPr>
          <p:spPr>
            <a:xfrm>
              <a:off x="6322061" y="4084615"/>
              <a:ext cx="45719" cy="127368"/>
            </a:xfrm>
            <a:prstGeom prst="rect">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9" name="Rectangle 38"/>
            <p:cNvSpPr/>
            <p:nvPr/>
          </p:nvSpPr>
          <p:spPr>
            <a:xfrm>
              <a:off x="6372349" y="4083847"/>
              <a:ext cx="45719" cy="127368"/>
            </a:xfrm>
            <a:prstGeom prst="rect">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nvGrpSpPr>
          <p:cNvPr id="40" name="Group 39"/>
          <p:cNvGrpSpPr/>
          <p:nvPr/>
        </p:nvGrpSpPr>
        <p:grpSpPr>
          <a:xfrm>
            <a:off x="4822609" y="4792499"/>
            <a:ext cx="433985" cy="140399"/>
            <a:chOff x="6221036" y="4078233"/>
            <a:chExt cx="433985" cy="140399"/>
          </a:xfrm>
        </p:grpSpPr>
        <p:sp>
          <p:nvSpPr>
            <p:cNvPr id="41" name="Rounded Rectangle 40"/>
            <p:cNvSpPr/>
            <p:nvPr/>
          </p:nvSpPr>
          <p:spPr>
            <a:xfrm>
              <a:off x="6221036" y="4078233"/>
              <a:ext cx="433985" cy="140399"/>
            </a:xfrm>
            <a:prstGeom prst="roundRect">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2" name="Rectangle 41"/>
            <p:cNvSpPr/>
            <p:nvPr/>
          </p:nvSpPr>
          <p:spPr>
            <a:xfrm>
              <a:off x="6322061" y="4084615"/>
              <a:ext cx="45719" cy="127368"/>
            </a:xfrm>
            <a:prstGeom prst="rect">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3" name="Rectangle 42"/>
            <p:cNvSpPr/>
            <p:nvPr/>
          </p:nvSpPr>
          <p:spPr>
            <a:xfrm>
              <a:off x="6372349" y="4083847"/>
              <a:ext cx="45719" cy="127368"/>
            </a:xfrm>
            <a:prstGeom prst="rect">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cxnSp>
        <p:nvCxnSpPr>
          <p:cNvPr id="44" name="Straight Connector 43"/>
          <p:cNvCxnSpPr/>
          <p:nvPr/>
        </p:nvCxnSpPr>
        <p:spPr>
          <a:xfrm flipH="1">
            <a:off x="4302850" y="2981363"/>
            <a:ext cx="674774" cy="803486"/>
          </a:xfrm>
          <a:prstGeom prst="line">
            <a:avLst/>
          </a:prstGeom>
          <a:ln>
            <a:solidFill>
              <a:schemeClr val="tx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4635810" y="4123881"/>
            <a:ext cx="931038" cy="75403"/>
          </a:xfrm>
          <a:prstGeom prst="line">
            <a:avLst/>
          </a:prstGeom>
          <a:ln>
            <a:solidFill>
              <a:srgbClr val="1F497D"/>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4455250" y="4362651"/>
            <a:ext cx="1111598" cy="570248"/>
          </a:xfrm>
          <a:prstGeom prst="line">
            <a:avLst/>
          </a:prstGeom>
          <a:ln>
            <a:solidFill>
              <a:srgbClr val="1F497D"/>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3" name="Oval Callout 52"/>
          <p:cNvSpPr/>
          <p:nvPr/>
        </p:nvSpPr>
        <p:spPr>
          <a:xfrm>
            <a:off x="4509049" y="5525677"/>
            <a:ext cx="1742947" cy="549046"/>
          </a:xfrm>
          <a:prstGeom prst="wedgeEllipseCallout">
            <a:avLst>
              <a:gd name="adj1" fmla="val -24879"/>
              <a:gd name="adj2" fmla="val -143245"/>
            </a:avLst>
          </a:prstGeom>
          <a:solidFill>
            <a:schemeClr val="accent3">
              <a:lumMod val="5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err="1" smtClean="0">
                <a:solidFill>
                  <a:schemeClr val="bg1"/>
                </a:solidFill>
              </a:rPr>
              <a:t>ToR</a:t>
            </a:r>
            <a:r>
              <a:rPr lang="en-US" sz="1200" dirty="0" smtClean="0">
                <a:solidFill>
                  <a:schemeClr val="bg1"/>
                </a:solidFill>
              </a:rPr>
              <a:t>  ID = 10 </a:t>
            </a:r>
            <a:r>
              <a:rPr lang="en-US" sz="1200" dirty="0" err="1" smtClean="0">
                <a:solidFill>
                  <a:schemeClr val="bg1"/>
                </a:solidFill>
              </a:rPr>
              <a:t>Max_util</a:t>
            </a:r>
            <a:r>
              <a:rPr lang="en-US" sz="1200" dirty="0" smtClean="0">
                <a:solidFill>
                  <a:schemeClr val="bg1"/>
                </a:solidFill>
              </a:rPr>
              <a:t> = 50%</a:t>
            </a:r>
            <a:endParaRPr lang="en-US" sz="1200" dirty="0">
              <a:solidFill>
                <a:schemeClr val="bg1"/>
              </a:solidFill>
            </a:endParaRPr>
          </a:p>
        </p:txBody>
      </p:sp>
      <p:sp>
        <p:nvSpPr>
          <p:cNvPr id="54" name="Rectangle 53"/>
          <p:cNvSpPr/>
          <p:nvPr/>
        </p:nvSpPr>
        <p:spPr>
          <a:xfrm>
            <a:off x="573732" y="387524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err="1" smtClean="0">
                <a:solidFill>
                  <a:srgbClr val="000000"/>
                </a:solidFill>
              </a:rPr>
              <a:t>ToR</a:t>
            </a:r>
            <a:r>
              <a:rPr lang="en-US" sz="1400" dirty="0" smtClean="0">
                <a:solidFill>
                  <a:srgbClr val="000000"/>
                </a:solidFill>
              </a:rPr>
              <a:t> 1</a:t>
            </a:r>
            <a:endParaRPr lang="en-US" sz="1400" dirty="0">
              <a:solidFill>
                <a:srgbClr val="000000"/>
              </a:solidFill>
            </a:endParaRPr>
          </a:p>
        </p:txBody>
      </p:sp>
      <p:sp>
        <p:nvSpPr>
          <p:cNvPr id="48" name="TextBox 47"/>
          <p:cNvSpPr txBox="1"/>
          <p:nvPr/>
        </p:nvSpPr>
        <p:spPr>
          <a:xfrm>
            <a:off x="5005074" y="4189580"/>
            <a:ext cx="782630" cy="307777"/>
          </a:xfrm>
          <a:prstGeom prst="rect">
            <a:avLst/>
          </a:prstGeom>
          <a:noFill/>
        </p:spPr>
        <p:txBody>
          <a:bodyPr wrap="square" rtlCol="0">
            <a:spAutoFit/>
          </a:bodyPr>
          <a:lstStyle/>
          <a:p>
            <a:r>
              <a:rPr lang="en-US" sz="1400" b="1" dirty="0" smtClean="0">
                <a:solidFill>
                  <a:schemeClr val="accent3">
                    <a:lumMod val="50000"/>
                  </a:schemeClr>
                </a:solidFill>
              </a:rPr>
              <a:t>Probe</a:t>
            </a:r>
            <a:endParaRPr lang="en-US" sz="1400" b="1" dirty="0">
              <a:solidFill>
                <a:schemeClr val="accent3">
                  <a:lumMod val="50000"/>
                </a:schemeClr>
              </a:solidFill>
            </a:endParaRPr>
          </a:p>
        </p:txBody>
      </p:sp>
      <p:sp>
        <p:nvSpPr>
          <p:cNvPr id="55" name="Oval Callout 54"/>
          <p:cNvSpPr/>
          <p:nvPr/>
        </p:nvSpPr>
        <p:spPr>
          <a:xfrm>
            <a:off x="3527383" y="1902244"/>
            <a:ext cx="1742947" cy="549046"/>
          </a:xfrm>
          <a:prstGeom prst="wedgeEllipseCallout">
            <a:avLst>
              <a:gd name="adj1" fmla="val 9910"/>
              <a:gd name="adj2" fmla="val 190189"/>
            </a:avLst>
          </a:prstGeom>
          <a:solidFill>
            <a:schemeClr val="accent3">
              <a:lumMod val="5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err="1" smtClean="0">
                <a:solidFill>
                  <a:schemeClr val="bg1"/>
                </a:solidFill>
              </a:rPr>
              <a:t>ToR</a:t>
            </a:r>
            <a:r>
              <a:rPr lang="en-US" sz="1200" dirty="0" smtClean="0">
                <a:solidFill>
                  <a:schemeClr val="bg1"/>
                </a:solidFill>
              </a:rPr>
              <a:t>  ID = 10 </a:t>
            </a:r>
            <a:r>
              <a:rPr lang="en-US" sz="1200" dirty="0" err="1" smtClean="0">
                <a:solidFill>
                  <a:schemeClr val="bg1"/>
                </a:solidFill>
              </a:rPr>
              <a:t>Max_util</a:t>
            </a:r>
            <a:r>
              <a:rPr lang="en-US" sz="1200" dirty="0" smtClean="0">
                <a:solidFill>
                  <a:schemeClr val="bg1"/>
                </a:solidFill>
              </a:rPr>
              <a:t> = 80%</a:t>
            </a:r>
            <a:endParaRPr lang="en-US" sz="1200" dirty="0">
              <a:solidFill>
                <a:schemeClr val="bg1"/>
              </a:solidFill>
            </a:endParaRPr>
          </a:p>
        </p:txBody>
      </p:sp>
      <p:sp>
        <p:nvSpPr>
          <p:cNvPr id="56" name="Oval Callout 55"/>
          <p:cNvSpPr/>
          <p:nvPr/>
        </p:nvSpPr>
        <p:spPr>
          <a:xfrm>
            <a:off x="5187154" y="2878213"/>
            <a:ext cx="1742947" cy="549046"/>
          </a:xfrm>
          <a:prstGeom prst="wedgeEllipseCallout">
            <a:avLst>
              <a:gd name="adj1" fmla="val -38664"/>
              <a:gd name="adj2" fmla="val 110998"/>
            </a:avLst>
          </a:prstGeom>
          <a:solidFill>
            <a:schemeClr val="accent3">
              <a:lumMod val="5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err="1" smtClean="0">
                <a:solidFill>
                  <a:schemeClr val="bg1"/>
                </a:solidFill>
              </a:rPr>
              <a:t>ToR</a:t>
            </a:r>
            <a:r>
              <a:rPr lang="en-US" sz="1200" dirty="0" smtClean="0">
                <a:solidFill>
                  <a:schemeClr val="bg1"/>
                </a:solidFill>
              </a:rPr>
              <a:t>  ID = 10 </a:t>
            </a:r>
            <a:r>
              <a:rPr lang="en-US" sz="1200" dirty="0" err="1" smtClean="0">
                <a:solidFill>
                  <a:schemeClr val="bg1"/>
                </a:solidFill>
              </a:rPr>
              <a:t>Max_util</a:t>
            </a:r>
            <a:r>
              <a:rPr lang="en-US" sz="1200" dirty="0" smtClean="0">
                <a:solidFill>
                  <a:schemeClr val="bg1"/>
                </a:solidFill>
              </a:rPr>
              <a:t> = </a:t>
            </a:r>
            <a:r>
              <a:rPr lang="en-US" sz="1200" dirty="0">
                <a:solidFill>
                  <a:schemeClr val="bg1"/>
                </a:solidFill>
              </a:rPr>
              <a:t>6</a:t>
            </a:r>
            <a:r>
              <a:rPr lang="en-US" sz="1200" dirty="0" smtClean="0">
                <a:solidFill>
                  <a:schemeClr val="bg1"/>
                </a:solidFill>
              </a:rPr>
              <a:t>0%</a:t>
            </a:r>
            <a:endParaRPr lang="en-US" sz="1200" dirty="0">
              <a:solidFill>
                <a:schemeClr val="bg1"/>
              </a:solidFill>
            </a:endParaRPr>
          </a:p>
        </p:txBody>
      </p:sp>
      <p:sp>
        <p:nvSpPr>
          <p:cNvPr id="3" name="Slide Number Placeholder 2"/>
          <p:cNvSpPr>
            <a:spLocks noGrp="1"/>
          </p:cNvSpPr>
          <p:nvPr>
            <p:ph type="sldNum" sz="quarter" idx="12"/>
          </p:nvPr>
        </p:nvSpPr>
        <p:spPr/>
        <p:txBody>
          <a:bodyPr/>
          <a:lstStyle/>
          <a:p>
            <a:fld id="{BF48E2D9-F1AE-3A42-ADCF-BA1BF8DE6898}" type="slidenum">
              <a:rPr lang="en-US" smtClean="0"/>
              <a:t>27</a:t>
            </a:fld>
            <a:endParaRPr lang="en-US"/>
          </a:p>
        </p:txBody>
      </p:sp>
    </p:spTree>
    <p:extLst>
      <p:ext uri="{BB962C8B-B14F-4D97-AF65-F5344CB8AC3E}">
        <p14:creationId xmlns:p14="http://schemas.microsoft.com/office/powerpoint/2010/main" val="38291267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6356"/>
            <a:ext cx="7024077" cy="680533"/>
          </a:xfrm>
        </p:spPr>
        <p:txBody>
          <a:bodyPr>
            <a:normAutofit fontScale="90000"/>
          </a:bodyPr>
          <a:lstStyle/>
          <a:p>
            <a:r>
              <a:rPr lang="en-US" dirty="0" smtClean="0"/>
              <a:t>2. Switch identifies best downstream path</a:t>
            </a:r>
            <a:endParaRPr lang="en-US" dirty="0"/>
          </a:p>
        </p:txBody>
      </p:sp>
      <p:sp>
        <p:nvSpPr>
          <p:cNvPr id="4" name="Rectangle 3"/>
          <p:cNvSpPr/>
          <p:nvPr/>
        </p:nvSpPr>
        <p:spPr>
          <a:xfrm>
            <a:off x="3086154" y="3865373"/>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S1</a:t>
            </a:r>
            <a:endParaRPr lang="en-US" sz="1400" dirty="0">
              <a:solidFill>
                <a:srgbClr val="000000"/>
              </a:solidFill>
            </a:endParaRPr>
          </a:p>
        </p:txBody>
      </p:sp>
      <p:sp>
        <p:nvSpPr>
          <p:cNvPr id="5" name="Rectangle 4"/>
          <p:cNvSpPr/>
          <p:nvPr/>
        </p:nvSpPr>
        <p:spPr>
          <a:xfrm>
            <a:off x="5256594" y="2740845"/>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S2</a:t>
            </a:r>
            <a:endParaRPr lang="en-US" sz="1400" dirty="0">
              <a:solidFill>
                <a:srgbClr val="000000"/>
              </a:solidFill>
            </a:endParaRPr>
          </a:p>
        </p:txBody>
      </p:sp>
      <p:cxnSp>
        <p:nvCxnSpPr>
          <p:cNvPr id="6" name="Straight Connector 5"/>
          <p:cNvCxnSpPr>
            <a:stCxn id="5" idx="1"/>
            <a:endCxn id="4" idx="3"/>
          </p:cNvCxnSpPr>
          <p:nvPr/>
        </p:nvCxnSpPr>
        <p:spPr>
          <a:xfrm flipH="1">
            <a:off x="4201825" y="2989484"/>
            <a:ext cx="1054769" cy="1124528"/>
          </a:xfrm>
          <a:prstGeom prst="line">
            <a:avLst/>
          </a:prstGeom>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4201825" y="3250124"/>
            <a:ext cx="433985" cy="140399"/>
            <a:chOff x="6221036" y="4078233"/>
            <a:chExt cx="433985" cy="140399"/>
          </a:xfrm>
        </p:grpSpPr>
        <p:sp>
          <p:nvSpPr>
            <p:cNvPr id="8" name="Rounded Rectangle 7"/>
            <p:cNvSpPr/>
            <p:nvPr/>
          </p:nvSpPr>
          <p:spPr>
            <a:xfrm>
              <a:off x="6221036" y="4078233"/>
              <a:ext cx="433985" cy="140399"/>
            </a:xfrm>
            <a:prstGeom prst="round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9" name="Rectangle 8"/>
            <p:cNvSpPr/>
            <p:nvPr/>
          </p:nvSpPr>
          <p:spPr>
            <a:xfrm>
              <a:off x="6322061" y="4084615"/>
              <a:ext cx="45719" cy="127368"/>
            </a:xfrm>
            <a:prstGeom prst="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6372349" y="4083847"/>
              <a:ext cx="45719" cy="127368"/>
            </a:xfrm>
            <a:prstGeom prst="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6" name="Rectangle 15"/>
          <p:cNvSpPr/>
          <p:nvPr/>
        </p:nvSpPr>
        <p:spPr>
          <a:xfrm>
            <a:off x="5728870" y="3769134"/>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S3</a:t>
            </a:r>
            <a:endParaRPr lang="en-US" sz="1400" dirty="0">
              <a:solidFill>
                <a:srgbClr val="000000"/>
              </a:solidFill>
            </a:endParaRPr>
          </a:p>
        </p:txBody>
      </p:sp>
      <p:cxnSp>
        <p:nvCxnSpPr>
          <p:cNvPr id="17" name="Straight Connector 16"/>
          <p:cNvCxnSpPr>
            <a:stCxn id="16" idx="1"/>
          </p:cNvCxnSpPr>
          <p:nvPr/>
        </p:nvCxnSpPr>
        <p:spPr>
          <a:xfrm flipH="1">
            <a:off x="4201825" y="4017773"/>
            <a:ext cx="1527045" cy="96239"/>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814430" y="471291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S4</a:t>
            </a:r>
            <a:endParaRPr lang="en-US" sz="1400" dirty="0">
              <a:solidFill>
                <a:srgbClr val="000000"/>
              </a:solidFill>
            </a:endParaRPr>
          </a:p>
        </p:txBody>
      </p:sp>
      <p:cxnSp>
        <p:nvCxnSpPr>
          <p:cNvPr id="19" name="Straight Connector 18"/>
          <p:cNvCxnSpPr>
            <a:stCxn id="18" idx="1"/>
          </p:cNvCxnSpPr>
          <p:nvPr/>
        </p:nvCxnSpPr>
        <p:spPr>
          <a:xfrm flipH="1" flipV="1">
            <a:off x="4201825" y="4114012"/>
            <a:ext cx="1612605" cy="8475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6372265" y="2989484"/>
            <a:ext cx="1839551" cy="50323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6753832" y="3645488"/>
            <a:ext cx="1457984" cy="37228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6930101" y="3769134"/>
            <a:ext cx="1348555" cy="119983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559108" y="4116463"/>
            <a:ext cx="1527046" cy="741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7653980" y="3404775"/>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err="1" smtClean="0">
                <a:solidFill>
                  <a:srgbClr val="000000"/>
                </a:solidFill>
              </a:rPr>
              <a:t>ToR</a:t>
            </a:r>
            <a:r>
              <a:rPr lang="en-US" sz="1400" dirty="0" smtClean="0">
                <a:solidFill>
                  <a:srgbClr val="000000"/>
                </a:solidFill>
              </a:rPr>
              <a:t> 10</a:t>
            </a:r>
            <a:endParaRPr lang="en-US" sz="1400" dirty="0">
              <a:solidFill>
                <a:srgbClr val="000000"/>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837522437"/>
              </p:ext>
            </p:extLst>
          </p:nvPr>
        </p:nvGraphicFramePr>
        <p:xfrm>
          <a:off x="1965234" y="4497357"/>
          <a:ext cx="2337616" cy="1277986"/>
        </p:xfrm>
        <a:graphic>
          <a:graphicData uri="http://schemas.openxmlformats.org/drawingml/2006/table">
            <a:tbl>
              <a:tblPr firstRow="1" bandRow="1">
                <a:tableStyleId>{69C7853C-536D-4A76-A0AE-DD22124D55A5}</a:tableStyleId>
              </a:tblPr>
              <a:tblGrid>
                <a:gridCol w="794878"/>
                <a:gridCol w="771369"/>
                <a:gridCol w="771369"/>
              </a:tblGrid>
              <a:tr h="237779">
                <a:tc>
                  <a:txBody>
                    <a:bodyPr/>
                    <a:lstStyle/>
                    <a:p>
                      <a:r>
                        <a:rPr lang="en-US" sz="1100" dirty="0" err="1" smtClean="0">
                          <a:solidFill>
                            <a:schemeClr val="tx1"/>
                          </a:solidFill>
                        </a:rPr>
                        <a:t>Dst</a:t>
                      </a:r>
                      <a:endParaRPr lang="en-US" sz="1100" b="1" i="0" dirty="0">
                        <a:solidFill>
                          <a:schemeClr val="tx1"/>
                        </a:solidFill>
                      </a:endParaRPr>
                    </a:p>
                  </a:txBody>
                  <a:tcPr/>
                </a:tc>
                <a:tc>
                  <a:txBody>
                    <a:bodyPr/>
                    <a:lstStyle/>
                    <a:p>
                      <a:r>
                        <a:rPr lang="en-US" sz="1100" dirty="0" smtClean="0">
                          <a:solidFill>
                            <a:schemeClr val="tx1"/>
                          </a:solidFill>
                        </a:rPr>
                        <a:t>Best hop</a:t>
                      </a:r>
                      <a:endParaRPr lang="en-US" sz="1100" b="1" i="0" dirty="0">
                        <a:solidFill>
                          <a:schemeClr val="tx1"/>
                        </a:solidFill>
                      </a:endParaRPr>
                    </a:p>
                  </a:txBody>
                  <a:tcPr/>
                </a:tc>
                <a:tc>
                  <a:txBody>
                    <a:bodyPr/>
                    <a:lstStyle/>
                    <a:p>
                      <a:r>
                        <a:rPr lang="en-US" sz="1100" dirty="0" smtClean="0">
                          <a:solidFill>
                            <a:schemeClr val="tx1"/>
                          </a:solidFill>
                        </a:rPr>
                        <a:t>Path </a:t>
                      </a:r>
                      <a:r>
                        <a:rPr lang="en-US" sz="1100" dirty="0" err="1" smtClean="0">
                          <a:solidFill>
                            <a:schemeClr val="tx1"/>
                          </a:solidFill>
                        </a:rPr>
                        <a:t>util</a:t>
                      </a:r>
                      <a:endParaRPr lang="en-US" sz="1100" b="1" i="0" dirty="0">
                        <a:solidFill>
                          <a:schemeClr val="tx1"/>
                        </a:solidFill>
                      </a:endParaRPr>
                    </a:p>
                  </a:txBody>
                  <a:tcPr/>
                </a:tc>
              </a:tr>
              <a:tr h="226745">
                <a:tc>
                  <a:txBody>
                    <a:bodyPr/>
                    <a:lstStyle/>
                    <a:p>
                      <a:r>
                        <a:rPr lang="en-US" sz="1050" b="1" dirty="0" err="1" smtClean="0"/>
                        <a:t>ToR</a:t>
                      </a:r>
                      <a:r>
                        <a:rPr lang="en-US" sz="1050" b="1" dirty="0" smtClean="0"/>
                        <a:t> 10</a:t>
                      </a:r>
                      <a:endParaRPr lang="en-US" sz="1050" b="1" i="0" dirty="0"/>
                    </a:p>
                  </a:txBody>
                  <a:tcPr/>
                </a:tc>
                <a:tc>
                  <a:txBody>
                    <a:bodyPr/>
                    <a:lstStyle/>
                    <a:p>
                      <a:r>
                        <a:rPr lang="en-US" sz="1050" b="1" dirty="0" smtClean="0"/>
                        <a:t>S4</a:t>
                      </a:r>
                      <a:endParaRPr lang="en-US" sz="1050" b="1" i="0" dirty="0"/>
                    </a:p>
                  </a:txBody>
                  <a:tcPr/>
                </a:tc>
                <a:tc>
                  <a:txBody>
                    <a:bodyPr/>
                    <a:lstStyle/>
                    <a:p>
                      <a:r>
                        <a:rPr lang="en-US" sz="1050" b="1" dirty="0" smtClean="0"/>
                        <a:t>50%</a:t>
                      </a:r>
                      <a:endParaRPr lang="en-US" sz="1050" b="1" i="0" dirty="0"/>
                    </a:p>
                  </a:txBody>
                  <a:tcPr/>
                </a:tc>
              </a:tr>
              <a:tr h="226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err="1" smtClean="0"/>
                        <a:t>ToR</a:t>
                      </a:r>
                      <a:r>
                        <a:rPr lang="en-US" sz="1050" dirty="0" smtClean="0"/>
                        <a:t> 1</a:t>
                      </a:r>
                      <a:endParaRPr lang="en-US" sz="1050" i="0" dirty="0" smtClean="0"/>
                    </a:p>
                  </a:txBody>
                  <a:tcPr/>
                </a:tc>
                <a:tc>
                  <a:txBody>
                    <a:bodyPr/>
                    <a:lstStyle/>
                    <a:p>
                      <a:r>
                        <a:rPr lang="en-US" sz="1050" dirty="0" smtClean="0"/>
                        <a:t>S2</a:t>
                      </a:r>
                      <a:endParaRPr lang="en-US" sz="1050" i="0" dirty="0"/>
                    </a:p>
                  </a:txBody>
                  <a:tcPr/>
                </a:tc>
                <a:tc>
                  <a:txBody>
                    <a:bodyPr/>
                    <a:lstStyle/>
                    <a:p>
                      <a:r>
                        <a:rPr lang="en-US" sz="1050" dirty="0" smtClean="0"/>
                        <a:t>10%</a:t>
                      </a:r>
                      <a:endParaRPr lang="en-US" sz="1050" i="0" dirty="0"/>
                    </a:p>
                  </a:txBody>
                  <a:tcPr/>
                </a:tc>
              </a:tr>
              <a:tr h="515986">
                <a:tc>
                  <a:txBody>
                    <a:bodyPr/>
                    <a:lstStyle/>
                    <a:p>
                      <a:r>
                        <a:rPr lang="en-US" sz="1050" dirty="0" smtClean="0"/>
                        <a:t>…</a:t>
                      </a:r>
                      <a:endParaRPr lang="en-US" sz="1050" i="0" dirty="0"/>
                    </a:p>
                  </a:txBody>
                  <a:tcPr/>
                </a:tc>
                <a:tc>
                  <a:txBody>
                    <a:bodyPr/>
                    <a:lstStyle/>
                    <a:p>
                      <a:r>
                        <a:rPr lang="en-US" sz="1050" dirty="0" smtClean="0"/>
                        <a:t>…</a:t>
                      </a:r>
                      <a:endParaRPr lang="en-US" sz="1050" i="0" dirty="0"/>
                    </a:p>
                  </a:txBody>
                  <a:tcPr/>
                </a:tc>
                <a:tc>
                  <a:txBody>
                    <a:bodyPr/>
                    <a:lstStyle/>
                    <a:p>
                      <a:endParaRPr lang="en-US" sz="1050" i="0" dirty="0"/>
                    </a:p>
                  </a:txBody>
                  <a:tcPr/>
                </a:tc>
              </a:tr>
            </a:tbl>
          </a:graphicData>
        </a:graphic>
      </p:graphicFrame>
      <p:grpSp>
        <p:nvGrpSpPr>
          <p:cNvPr id="36" name="Group 35"/>
          <p:cNvGrpSpPr/>
          <p:nvPr/>
        </p:nvGrpSpPr>
        <p:grpSpPr>
          <a:xfrm>
            <a:off x="4946240" y="3817601"/>
            <a:ext cx="433985" cy="140399"/>
            <a:chOff x="6221036" y="4078233"/>
            <a:chExt cx="433985" cy="140399"/>
          </a:xfrm>
        </p:grpSpPr>
        <p:sp>
          <p:nvSpPr>
            <p:cNvPr id="37" name="Rounded Rectangle 36"/>
            <p:cNvSpPr/>
            <p:nvPr/>
          </p:nvSpPr>
          <p:spPr>
            <a:xfrm>
              <a:off x="6221036" y="4078233"/>
              <a:ext cx="433985" cy="140399"/>
            </a:xfrm>
            <a:prstGeom prst="round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38" name="Rectangle 37"/>
            <p:cNvSpPr/>
            <p:nvPr/>
          </p:nvSpPr>
          <p:spPr>
            <a:xfrm>
              <a:off x="6322061" y="4084615"/>
              <a:ext cx="45719" cy="127368"/>
            </a:xfrm>
            <a:prstGeom prst="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9" name="Rectangle 38"/>
            <p:cNvSpPr/>
            <p:nvPr/>
          </p:nvSpPr>
          <p:spPr>
            <a:xfrm>
              <a:off x="6372349" y="4083847"/>
              <a:ext cx="45719" cy="127368"/>
            </a:xfrm>
            <a:prstGeom prst="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nvGrpSpPr>
          <p:cNvPr id="40" name="Group 39"/>
          <p:cNvGrpSpPr/>
          <p:nvPr/>
        </p:nvGrpSpPr>
        <p:grpSpPr>
          <a:xfrm>
            <a:off x="4822609" y="4792499"/>
            <a:ext cx="433985" cy="140399"/>
            <a:chOff x="6221036" y="4078233"/>
            <a:chExt cx="433985" cy="140399"/>
          </a:xfrm>
        </p:grpSpPr>
        <p:sp>
          <p:nvSpPr>
            <p:cNvPr id="41" name="Rounded Rectangle 40"/>
            <p:cNvSpPr/>
            <p:nvPr/>
          </p:nvSpPr>
          <p:spPr>
            <a:xfrm>
              <a:off x="6221036" y="4078233"/>
              <a:ext cx="433985" cy="140399"/>
            </a:xfrm>
            <a:prstGeom prst="round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2" name="Rectangle 41"/>
            <p:cNvSpPr/>
            <p:nvPr/>
          </p:nvSpPr>
          <p:spPr>
            <a:xfrm>
              <a:off x="6322061" y="4084615"/>
              <a:ext cx="45719" cy="127368"/>
            </a:xfrm>
            <a:prstGeom prst="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3" name="Rectangle 42"/>
            <p:cNvSpPr/>
            <p:nvPr/>
          </p:nvSpPr>
          <p:spPr>
            <a:xfrm>
              <a:off x="6372349" y="4083847"/>
              <a:ext cx="45719" cy="127368"/>
            </a:xfrm>
            <a:prstGeom prst="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cxnSp>
        <p:nvCxnSpPr>
          <p:cNvPr id="44" name="Straight Connector 43"/>
          <p:cNvCxnSpPr/>
          <p:nvPr/>
        </p:nvCxnSpPr>
        <p:spPr>
          <a:xfrm flipH="1">
            <a:off x="4302850" y="2981363"/>
            <a:ext cx="674774" cy="803486"/>
          </a:xfrm>
          <a:prstGeom prst="line">
            <a:avLst/>
          </a:prstGeom>
          <a:ln>
            <a:solidFill>
              <a:srgbClr val="4F6228"/>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4635810" y="4123881"/>
            <a:ext cx="931038" cy="75403"/>
          </a:xfrm>
          <a:prstGeom prst="line">
            <a:avLst/>
          </a:prstGeom>
          <a:ln>
            <a:solidFill>
              <a:srgbClr val="4F6228"/>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4455250" y="4362651"/>
            <a:ext cx="1111598" cy="570248"/>
          </a:xfrm>
          <a:prstGeom prst="line">
            <a:avLst/>
          </a:prstGeom>
          <a:ln>
            <a:solidFill>
              <a:srgbClr val="4F6228"/>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573732" y="387524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err="1" smtClean="0">
                <a:solidFill>
                  <a:srgbClr val="000000"/>
                </a:solidFill>
              </a:rPr>
              <a:t>ToR</a:t>
            </a:r>
            <a:r>
              <a:rPr lang="en-US" sz="1400" dirty="0" smtClean="0">
                <a:solidFill>
                  <a:srgbClr val="000000"/>
                </a:solidFill>
              </a:rPr>
              <a:t> 1</a:t>
            </a:r>
            <a:endParaRPr lang="en-US" sz="1400" dirty="0">
              <a:solidFill>
                <a:srgbClr val="000000"/>
              </a:solidFill>
            </a:endParaRPr>
          </a:p>
        </p:txBody>
      </p:sp>
      <p:sp>
        <p:nvSpPr>
          <p:cNvPr id="35" name="TextBox 34"/>
          <p:cNvSpPr txBox="1"/>
          <p:nvPr/>
        </p:nvSpPr>
        <p:spPr>
          <a:xfrm>
            <a:off x="1689403" y="5890057"/>
            <a:ext cx="2412190" cy="369332"/>
          </a:xfrm>
          <a:prstGeom prst="rect">
            <a:avLst/>
          </a:prstGeom>
          <a:noFill/>
        </p:spPr>
        <p:txBody>
          <a:bodyPr wrap="square" rtlCol="0">
            <a:spAutoFit/>
          </a:bodyPr>
          <a:lstStyle/>
          <a:p>
            <a:r>
              <a:rPr lang="en-US" b="1" dirty="0" smtClean="0">
                <a:solidFill>
                  <a:srgbClr val="800000"/>
                </a:solidFill>
              </a:rPr>
              <a:t>Best hop table</a:t>
            </a:r>
            <a:endParaRPr lang="en-US" b="1" dirty="0">
              <a:solidFill>
                <a:srgbClr val="800000"/>
              </a:solidFill>
            </a:endParaRPr>
          </a:p>
        </p:txBody>
      </p:sp>
      <p:sp>
        <p:nvSpPr>
          <p:cNvPr id="48" name="TextBox 47"/>
          <p:cNvSpPr txBox="1"/>
          <p:nvPr/>
        </p:nvSpPr>
        <p:spPr>
          <a:xfrm>
            <a:off x="5005074" y="4189580"/>
            <a:ext cx="782630" cy="307777"/>
          </a:xfrm>
          <a:prstGeom prst="rect">
            <a:avLst/>
          </a:prstGeom>
          <a:noFill/>
        </p:spPr>
        <p:txBody>
          <a:bodyPr wrap="square" rtlCol="0">
            <a:spAutoFit/>
          </a:bodyPr>
          <a:lstStyle/>
          <a:p>
            <a:r>
              <a:rPr lang="en-US" sz="1400" b="1" dirty="0" smtClean="0">
                <a:solidFill>
                  <a:schemeClr val="accent3">
                    <a:lumMod val="50000"/>
                  </a:schemeClr>
                </a:solidFill>
              </a:rPr>
              <a:t>Probe</a:t>
            </a:r>
            <a:endParaRPr lang="en-US" sz="1400" b="1" dirty="0">
              <a:solidFill>
                <a:schemeClr val="accent3">
                  <a:lumMod val="50000"/>
                </a:schemeClr>
              </a:solidFill>
            </a:endParaRPr>
          </a:p>
        </p:txBody>
      </p:sp>
      <p:grpSp>
        <p:nvGrpSpPr>
          <p:cNvPr id="45" name="Group 44"/>
          <p:cNvGrpSpPr/>
          <p:nvPr/>
        </p:nvGrpSpPr>
        <p:grpSpPr>
          <a:xfrm>
            <a:off x="2162265" y="3628735"/>
            <a:ext cx="433985" cy="140399"/>
            <a:chOff x="6221036" y="4078233"/>
            <a:chExt cx="433985" cy="140399"/>
          </a:xfrm>
        </p:grpSpPr>
        <p:sp>
          <p:nvSpPr>
            <p:cNvPr id="47" name="Rounded Rectangle 46"/>
            <p:cNvSpPr/>
            <p:nvPr/>
          </p:nvSpPr>
          <p:spPr>
            <a:xfrm>
              <a:off x="6221036" y="4078233"/>
              <a:ext cx="433985" cy="140399"/>
            </a:xfrm>
            <a:prstGeom prst="round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0" name="Rectangle 49"/>
            <p:cNvSpPr/>
            <p:nvPr/>
          </p:nvSpPr>
          <p:spPr>
            <a:xfrm>
              <a:off x="6322061" y="4084615"/>
              <a:ext cx="45719" cy="127368"/>
            </a:xfrm>
            <a:prstGeom prst="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1" name="Rectangle 50"/>
            <p:cNvSpPr/>
            <p:nvPr/>
          </p:nvSpPr>
          <p:spPr>
            <a:xfrm>
              <a:off x="6372349" y="4083847"/>
              <a:ext cx="45719" cy="127368"/>
            </a:xfrm>
            <a:prstGeom prst="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cxnSp>
        <p:nvCxnSpPr>
          <p:cNvPr id="52" name="Straight Connector 51"/>
          <p:cNvCxnSpPr/>
          <p:nvPr/>
        </p:nvCxnSpPr>
        <p:spPr>
          <a:xfrm flipH="1" flipV="1">
            <a:off x="1965234" y="3954291"/>
            <a:ext cx="934722" cy="7417"/>
          </a:xfrm>
          <a:prstGeom prst="line">
            <a:avLst/>
          </a:prstGeom>
          <a:ln>
            <a:solidFill>
              <a:srgbClr val="4F6228"/>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7" name="Oval Callout 56"/>
          <p:cNvSpPr/>
          <p:nvPr/>
        </p:nvSpPr>
        <p:spPr>
          <a:xfrm>
            <a:off x="1145536" y="2329167"/>
            <a:ext cx="1742947" cy="549046"/>
          </a:xfrm>
          <a:prstGeom prst="wedgeEllipseCallout">
            <a:avLst>
              <a:gd name="adj1" fmla="val 9910"/>
              <a:gd name="adj2" fmla="val 190189"/>
            </a:avLst>
          </a:prstGeom>
          <a:solidFill>
            <a:srgbClr val="4F6228"/>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err="1" smtClean="0">
                <a:solidFill>
                  <a:srgbClr val="FFFFFF"/>
                </a:solidFill>
              </a:rPr>
              <a:t>ToR</a:t>
            </a:r>
            <a:r>
              <a:rPr lang="en-US" sz="1200" dirty="0" smtClean="0">
                <a:solidFill>
                  <a:srgbClr val="FFFFFF"/>
                </a:solidFill>
              </a:rPr>
              <a:t>  ID = 10 </a:t>
            </a:r>
            <a:r>
              <a:rPr lang="en-US" sz="1200" dirty="0" err="1" smtClean="0">
                <a:solidFill>
                  <a:srgbClr val="FFFFFF"/>
                </a:solidFill>
              </a:rPr>
              <a:t>Max_util</a:t>
            </a:r>
            <a:r>
              <a:rPr lang="en-US" sz="1200" dirty="0" smtClean="0">
                <a:solidFill>
                  <a:srgbClr val="FFFFFF"/>
                </a:solidFill>
              </a:rPr>
              <a:t> = </a:t>
            </a:r>
            <a:r>
              <a:rPr lang="en-US" sz="1200" dirty="0">
                <a:solidFill>
                  <a:srgbClr val="FFFFFF"/>
                </a:solidFill>
              </a:rPr>
              <a:t>5</a:t>
            </a:r>
            <a:r>
              <a:rPr lang="en-US" sz="1200" dirty="0" smtClean="0">
                <a:solidFill>
                  <a:srgbClr val="FFFFFF"/>
                </a:solidFill>
              </a:rPr>
              <a:t>0%</a:t>
            </a:r>
            <a:endParaRPr lang="en-US" sz="1200" dirty="0">
              <a:solidFill>
                <a:srgbClr val="FFFFFF"/>
              </a:solidFill>
            </a:endParaRPr>
          </a:p>
        </p:txBody>
      </p:sp>
      <p:sp>
        <p:nvSpPr>
          <p:cNvPr id="3" name="Slide Number Placeholder 2"/>
          <p:cNvSpPr>
            <a:spLocks noGrp="1"/>
          </p:cNvSpPr>
          <p:nvPr>
            <p:ph type="sldNum" sz="quarter" idx="12"/>
          </p:nvPr>
        </p:nvSpPr>
        <p:spPr/>
        <p:txBody>
          <a:bodyPr/>
          <a:lstStyle/>
          <a:p>
            <a:fld id="{BF48E2D9-F1AE-3A42-ADCF-BA1BF8DE6898}" type="slidenum">
              <a:rPr lang="en-US" smtClean="0"/>
              <a:t>28</a:t>
            </a:fld>
            <a:endParaRPr lang="en-US"/>
          </a:p>
        </p:txBody>
      </p:sp>
    </p:spTree>
    <p:extLst>
      <p:ext uri="{BB962C8B-B14F-4D97-AF65-F5344CB8AC3E}">
        <p14:creationId xmlns:p14="http://schemas.microsoft.com/office/powerpoint/2010/main" val="37880396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6356"/>
            <a:ext cx="7024077" cy="680533"/>
          </a:xfrm>
        </p:spPr>
        <p:txBody>
          <a:bodyPr>
            <a:normAutofit fontScale="90000"/>
          </a:bodyPr>
          <a:lstStyle/>
          <a:p>
            <a:r>
              <a:rPr lang="en-US" dirty="0" smtClean="0"/>
              <a:t>2. Switch identifies best downstream path</a:t>
            </a:r>
            <a:endParaRPr lang="en-US" dirty="0"/>
          </a:p>
        </p:txBody>
      </p:sp>
      <p:sp>
        <p:nvSpPr>
          <p:cNvPr id="4" name="Rectangle 3"/>
          <p:cNvSpPr/>
          <p:nvPr/>
        </p:nvSpPr>
        <p:spPr>
          <a:xfrm>
            <a:off x="3086154" y="3865373"/>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S1</a:t>
            </a:r>
            <a:endParaRPr lang="en-US" sz="1400" dirty="0">
              <a:solidFill>
                <a:srgbClr val="000000"/>
              </a:solidFill>
            </a:endParaRPr>
          </a:p>
        </p:txBody>
      </p:sp>
      <p:sp>
        <p:nvSpPr>
          <p:cNvPr id="5" name="Rectangle 4"/>
          <p:cNvSpPr/>
          <p:nvPr/>
        </p:nvSpPr>
        <p:spPr>
          <a:xfrm>
            <a:off x="5256594" y="2740845"/>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S2</a:t>
            </a:r>
            <a:endParaRPr lang="en-US" sz="1400" dirty="0">
              <a:solidFill>
                <a:srgbClr val="000000"/>
              </a:solidFill>
            </a:endParaRPr>
          </a:p>
        </p:txBody>
      </p:sp>
      <p:cxnSp>
        <p:nvCxnSpPr>
          <p:cNvPr id="6" name="Straight Connector 5"/>
          <p:cNvCxnSpPr>
            <a:stCxn id="5" idx="1"/>
            <a:endCxn id="4" idx="3"/>
          </p:cNvCxnSpPr>
          <p:nvPr/>
        </p:nvCxnSpPr>
        <p:spPr>
          <a:xfrm flipH="1">
            <a:off x="4201825" y="2989484"/>
            <a:ext cx="1054769" cy="1124528"/>
          </a:xfrm>
          <a:prstGeom prst="line">
            <a:avLst/>
          </a:prstGeom>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4201825" y="3250124"/>
            <a:ext cx="433985" cy="140399"/>
            <a:chOff x="6221036" y="4078233"/>
            <a:chExt cx="433985" cy="140399"/>
          </a:xfrm>
        </p:grpSpPr>
        <p:sp>
          <p:nvSpPr>
            <p:cNvPr id="8" name="Rounded Rectangle 7"/>
            <p:cNvSpPr/>
            <p:nvPr/>
          </p:nvSpPr>
          <p:spPr>
            <a:xfrm>
              <a:off x="6221036" y="4078233"/>
              <a:ext cx="433985" cy="140399"/>
            </a:xfrm>
            <a:prstGeom prst="round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9" name="Rectangle 8"/>
            <p:cNvSpPr/>
            <p:nvPr/>
          </p:nvSpPr>
          <p:spPr>
            <a:xfrm>
              <a:off x="6322061" y="4084615"/>
              <a:ext cx="45719" cy="127368"/>
            </a:xfrm>
            <a:prstGeom prst="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6372349" y="4083847"/>
              <a:ext cx="45719" cy="127368"/>
            </a:xfrm>
            <a:prstGeom prst="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6" name="Rectangle 15"/>
          <p:cNvSpPr/>
          <p:nvPr/>
        </p:nvSpPr>
        <p:spPr>
          <a:xfrm>
            <a:off x="5728870" y="3769134"/>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S3</a:t>
            </a:r>
            <a:endParaRPr lang="en-US" sz="1400" dirty="0">
              <a:solidFill>
                <a:srgbClr val="000000"/>
              </a:solidFill>
            </a:endParaRPr>
          </a:p>
        </p:txBody>
      </p:sp>
      <p:cxnSp>
        <p:nvCxnSpPr>
          <p:cNvPr id="17" name="Straight Connector 16"/>
          <p:cNvCxnSpPr>
            <a:stCxn id="16" idx="1"/>
          </p:cNvCxnSpPr>
          <p:nvPr/>
        </p:nvCxnSpPr>
        <p:spPr>
          <a:xfrm flipH="1">
            <a:off x="4201825" y="4017773"/>
            <a:ext cx="1527045" cy="96239"/>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814430" y="471291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S4</a:t>
            </a:r>
            <a:endParaRPr lang="en-US" sz="1400" dirty="0">
              <a:solidFill>
                <a:srgbClr val="000000"/>
              </a:solidFill>
            </a:endParaRPr>
          </a:p>
        </p:txBody>
      </p:sp>
      <p:cxnSp>
        <p:nvCxnSpPr>
          <p:cNvPr id="19" name="Straight Connector 18"/>
          <p:cNvCxnSpPr>
            <a:stCxn id="18" idx="1"/>
          </p:cNvCxnSpPr>
          <p:nvPr/>
        </p:nvCxnSpPr>
        <p:spPr>
          <a:xfrm flipH="1" flipV="1">
            <a:off x="4201825" y="4114012"/>
            <a:ext cx="1612605" cy="8475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6372265" y="2989484"/>
            <a:ext cx="1839551" cy="50323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6753832" y="3645488"/>
            <a:ext cx="1457984" cy="37228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6930101" y="3769134"/>
            <a:ext cx="1348555" cy="119983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559108" y="4116463"/>
            <a:ext cx="1527046" cy="741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7653980" y="3404775"/>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err="1" smtClean="0">
                <a:solidFill>
                  <a:srgbClr val="000000"/>
                </a:solidFill>
              </a:rPr>
              <a:t>ToR</a:t>
            </a:r>
            <a:r>
              <a:rPr lang="en-US" sz="1400" dirty="0" smtClean="0">
                <a:solidFill>
                  <a:srgbClr val="000000"/>
                </a:solidFill>
              </a:rPr>
              <a:t> 10</a:t>
            </a:r>
            <a:endParaRPr lang="en-US" sz="1400" dirty="0">
              <a:solidFill>
                <a:srgbClr val="000000"/>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1320177607"/>
              </p:ext>
            </p:extLst>
          </p:nvPr>
        </p:nvGraphicFramePr>
        <p:xfrm>
          <a:off x="1965234" y="4497357"/>
          <a:ext cx="2433622" cy="1277986"/>
        </p:xfrm>
        <a:graphic>
          <a:graphicData uri="http://schemas.openxmlformats.org/drawingml/2006/table">
            <a:tbl>
              <a:tblPr firstRow="1" bandRow="1">
                <a:tableStyleId>{69C7853C-536D-4A76-A0AE-DD22124D55A5}</a:tableStyleId>
              </a:tblPr>
              <a:tblGrid>
                <a:gridCol w="827524"/>
                <a:gridCol w="803049"/>
                <a:gridCol w="803049"/>
              </a:tblGrid>
              <a:tr h="237779">
                <a:tc>
                  <a:txBody>
                    <a:bodyPr/>
                    <a:lstStyle/>
                    <a:p>
                      <a:r>
                        <a:rPr lang="en-US" sz="1100" dirty="0" err="1" smtClean="0">
                          <a:solidFill>
                            <a:schemeClr val="tx1"/>
                          </a:solidFill>
                        </a:rPr>
                        <a:t>Dst</a:t>
                      </a:r>
                      <a:endParaRPr lang="en-US" sz="1100" b="1" i="0" dirty="0">
                        <a:solidFill>
                          <a:schemeClr val="tx1"/>
                        </a:solidFill>
                      </a:endParaRPr>
                    </a:p>
                  </a:txBody>
                  <a:tcPr/>
                </a:tc>
                <a:tc>
                  <a:txBody>
                    <a:bodyPr/>
                    <a:lstStyle/>
                    <a:p>
                      <a:r>
                        <a:rPr lang="en-US" sz="1100" dirty="0" smtClean="0">
                          <a:solidFill>
                            <a:schemeClr val="tx1"/>
                          </a:solidFill>
                        </a:rPr>
                        <a:t>Best hop</a:t>
                      </a:r>
                      <a:endParaRPr lang="en-US" sz="1100" b="1" i="0" dirty="0">
                        <a:solidFill>
                          <a:schemeClr val="tx1"/>
                        </a:solidFill>
                      </a:endParaRPr>
                    </a:p>
                  </a:txBody>
                  <a:tcPr/>
                </a:tc>
                <a:tc>
                  <a:txBody>
                    <a:bodyPr/>
                    <a:lstStyle/>
                    <a:p>
                      <a:r>
                        <a:rPr lang="en-US" sz="1100" dirty="0" smtClean="0">
                          <a:solidFill>
                            <a:schemeClr val="tx1"/>
                          </a:solidFill>
                        </a:rPr>
                        <a:t>Path </a:t>
                      </a:r>
                      <a:r>
                        <a:rPr lang="en-US" sz="1100" dirty="0" err="1" smtClean="0">
                          <a:solidFill>
                            <a:schemeClr val="tx1"/>
                          </a:solidFill>
                        </a:rPr>
                        <a:t>util</a:t>
                      </a:r>
                      <a:endParaRPr lang="en-US" sz="1100" b="1" i="0" dirty="0">
                        <a:solidFill>
                          <a:schemeClr val="tx1"/>
                        </a:solidFill>
                      </a:endParaRPr>
                    </a:p>
                  </a:txBody>
                  <a:tcPr/>
                </a:tc>
              </a:tr>
              <a:tr h="226745">
                <a:tc>
                  <a:txBody>
                    <a:bodyPr/>
                    <a:lstStyle/>
                    <a:p>
                      <a:r>
                        <a:rPr lang="en-US" sz="1050" b="1" dirty="0" err="1" smtClean="0"/>
                        <a:t>ToR</a:t>
                      </a:r>
                      <a:r>
                        <a:rPr lang="en-US" sz="1050" b="1" dirty="0" smtClean="0"/>
                        <a:t> 10</a:t>
                      </a:r>
                      <a:endParaRPr lang="en-US" sz="1050" b="1" i="0" dirty="0"/>
                    </a:p>
                  </a:txBody>
                  <a:tcPr/>
                </a:tc>
                <a:tc>
                  <a:txBody>
                    <a:bodyPr/>
                    <a:lstStyle/>
                    <a:p>
                      <a:r>
                        <a:rPr lang="en-US" sz="1050" b="1" dirty="0" smtClean="0"/>
                        <a:t>S4   S3</a:t>
                      </a:r>
                      <a:endParaRPr lang="en-US" sz="1050" b="1" i="0" dirty="0"/>
                    </a:p>
                  </a:txBody>
                  <a:tcPr/>
                </a:tc>
                <a:tc>
                  <a:txBody>
                    <a:bodyPr/>
                    <a:lstStyle/>
                    <a:p>
                      <a:r>
                        <a:rPr lang="en-US" sz="1050" b="1" dirty="0" smtClean="0"/>
                        <a:t>50%  40%</a:t>
                      </a:r>
                      <a:endParaRPr lang="en-US" sz="1050" b="1" i="0" dirty="0"/>
                    </a:p>
                  </a:txBody>
                  <a:tcPr/>
                </a:tc>
              </a:tr>
              <a:tr h="226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err="1" smtClean="0"/>
                        <a:t>ToR</a:t>
                      </a:r>
                      <a:r>
                        <a:rPr lang="en-US" sz="1050" dirty="0" smtClean="0"/>
                        <a:t> 1</a:t>
                      </a:r>
                      <a:endParaRPr lang="en-US" sz="1050" i="0" dirty="0" smtClean="0"/>
                    </a:p>
                  </a:txBody>
                  <a:tcPr/>
                </a:tc>
                <a:tc>
                  <a:txBody>
                    <a:bodyPr/>
                    <a:lstStyle/>
                    <a:p>
                      <a:r>
                        <a:rPr lang="en-US" sz="1050" dirty="0" smtClean="0"/>
                        <a:t>S2</a:t>
                      </a:r>
                      <a:endParaRPr lang="en-US" sz="1050" i="0" dirty="0"/>
                    </a:p>
                  </a:txBody>
                  <a:tcPr/>
                </a:tc>
                <a:tc>
                  <a:txBody>
                    <a:bodyPr/>
                    <a:lstStyle/>
                    <a:p>
                      <a:r>
                        <a:rPr lang="en-US" sz="1050" dirty="0" smtClean="0"/>
                        <a:t>10%</a:t>
                      </a:r>
                      <a:endParaRPr lang="en-US" sz="1050" i="0" dirty="0"/>
                    </a:p>
                  </a:txBody>
                  <a:tcPr/>
                </a:tc>
              </a:tr>
              <a:tr h="515986">
                <a:tc>
                  <a:txBody>
                    <a:bodyPr/>
                    <a:lstStyle/>
                    <a:p>
                      <a:r>
                        <a:rPr lang="en-US" sz="1050" dirty="0" smtClean="0"/>
                        <a:t>…</a:t>
                      </a:r>
                      <a:endParaRPr lang="en-US" sz="1050" i="0" dirty="0"/>
                    </a:p>
                  </a:txBody>
                  <a:tcPr/>
                </a:tc>
                <a:tc>
                  <a:txBody>
                    <a:bodyPr/>
                    <a:lstStyle/>
                    <a:p>
                      <a:r>
                        <a:rPr lang="en-US" sz="1050" dirty="0" smtClean="0"/>
                        <a:t>…</a:t>
                      </a:r>
                      <a:endParaRPr lang="en-US" sz="1050" i="0" dirty="0"/>
                    </a:p>
                  </a:txBody>
                  <a:tcPr/>
                </a:tc>
                <a:tc>
                  <a:txBody>
                    <a:bodyPr/>
                    <a:lstStyle/>
                    <a:p>
                      <a:endParaRPr lang="en-US" sz="1050" i="0" dirty="0"/>
                    </a:p>
                  </a:txBody>
                  <a:tcPr/>
                </a:tc>
              </a:tr>
            </a:tbl>
          </a:graphicData>
        </a:graphic>
      </p:graphicFrame>
      <p:grpSp>
        <p:nvGrpSpPr>
          <p:cNvPr id="36" name="Group 35"/>
          <p:cNvGrpSpPr/>
          <p:nvPr/>
        </p:nvGrpSpPr>
        <p:grpSpPr>
          <a:xfrm>
            <a:off x="4946240" y="3817601"/>
            <a:ext cx="433985" cy="140399"/>
            <a:chOff x="6221036" y="4078233"/>
            <a:chExt cx="433985" cy="140399"/>
          </a:xfrm>
        </p:grpSpPr>
        <p:sp>
          <p:nvSpPr>
            <p:cNvPr id="37" name="Rounded Rectangle 36"/>
            <p:cNvSpPr/>
            <p:nvPr/>
          </p:nvSpPr>
          <p:spPr>
            <a:xfrm>
              <a:off x="6221036" y="4078233"/>
              <a:ext cx="433985" cy="140399"/>
            </a:xfrm>
            <a:prstGeom prst="round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38" name="Rectangle 37"/>
            <p:cNvSpPr/>
            <p:nvPr/>
          </p:nvSpPr>
          <p:spPr>
            <a:xfrm>
              <a:off x="6322061" y="4084615"/>
              <a:ext cx="45719" cy="127368"/>
            </a:xfrm>
            <a:prstGeom prst="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9" name="Rectangle 38"/>
            <p:cNvSpPr/>
            <p:nvPr/>
          </p:nvSpPr>
          <p:spPr>
            <a:xfrm>
              <a:off x="6372349" y="4083847"/>
              <a:ext cx="45719" cy="127368"/>
            </a:xfrm>
            <a:prstGeom prst="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nvGrpSpPr>
          <p:cNvPr id="40" name="Group 39"/>
          <p:cNvGrpSpPr/>
          <p:nvPr/>
        </p:nvGrpSpPr>
        <p:grpSpPr>
          <a:xfrm>
            <a:off x="4822609" y="4792499"/>
            <a:ext cx="433985" cy="140399"/>
            <a:chOff x="6221036" y="4078233"/>
            <a:chExt cx="433985" cy="140399"/>
          </a:xfrm>
        </p:grpSpPr>
        <p:sp>
          <p:nvSpPr>
            <p:cNvPr id="41" name="Rounded Rectangle 40"/>
            <p:cNvSpPr/>
            <p:nvPr/>
          </p:nvSpPr>
          <p:spPr>
            <a:xfrm>
              <a:off x="6221036" y="4078233"/>
              <a:ext cx="433985" cy="140399"/>
            </a:xfrm>
            <a:prstGeom prst="round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2" name="Rectangle 41"/>
            <p:cNvSpPr/>
            <p:nvPr/>
          </p:nvSpPr>
          <p:spPr>
            <a:xfrm>
              <a:off x="6322061" y="4084615"/>
              <a:ext cx="45719" cy="127368"/>
            </a:xfrm>
            <a:prstGeom prst="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3" name="Rectangle 42"/>
            <p:cNvSpPr/>
            <p:nvPr/>
          </p:nvSpPr>
          <p:spPr>
            <a:xfrm>
              <a:off x="6372349" y="4083847"/>
              <a:ext cx="45719" cy="127368"/>
            </a:xfrm>
            <a:prstGeom prst="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cxnSp>
        <p:nvCxnSpPr>
          <p:cNvPr id="44" name="Straight Connector 43"/>
          <p:cNvCxnSpPr/>
          <p:nvPr/>
        </p:nvCxnSpPr>
        <p:spPr>
          <a:xfrm flipH="1">
            <a:off x="4302850" y="2981363"/>
            <a:ext cx="674774" cy="803486"/>
          </a:xfrm>
          <a:prstGeom prst="line">
            <a:avLst/>
          </a:prstGeom>
          <a:ln>
            <a:solidFill>
              <a:srgbClr val="4F6228"/>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4635810" y="4123881"/>
            <a:ext cx="931038" cy="75403"/>
          </a:xfrm>
          <a:prstGeom prst="line">
            <a:avLst/>
          </a:prstGeom>
          <a:ln>
            <a:solidFill>
              <a:srgbClr val="4F6228"/>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4455250" y="4362651"/>
            <a:ext cx="1111598" cy="570248"/>
          </a:xfrm>
          <a:prstGeom prst="line">
            <a:avLst/>
          </a:prstGeom>
          <a:ln>
            <a:solidFill>
              <a:srgbClr val="4F6228"/>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573732" y="387524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err="1" smtClean="0">
                <a:solidFill>
                  <a:srgbClr val="000000"/>
                </a:solidFill>
              </a:rPr>
              <a:t>ToR</a:t>
            </a:r>
            <a:r>
              <a:rPr lang="en-US" sz="1400" dirty="0" smtClean="0">
                <a:solidFill>
                  <a:srgbClr val="000000"/>
                </a:solidFill>
              </a:rPr>
              <a:t> 1</a:t>
            </a:r>
            <a:endParaRPr lang="en-US" sz="1400" dirty="0">
              <a:solidFill>
                <a:srgbClr val="000000"/>
              </a:solidFill>
            </a:endParaRPr>
          </a:p>
        </p:txBody>
      </p:sp>
      <p:sp>
        <p:nvSpPr>
          <p:cNvPr id="35" name="TextBox 34"/>
          <p:cNvSpPr txBox="1"/>
          <p:nvPr/>
        </p:nvSpPr>
        <p:spPr>
          <a:xfrm>
            <a:off x="1689403" y="5890057"/>
            <a:ext cx="2412190" cy="369332"/>
          </a:xfrm>
          <a:prstGeom prst="rect">
            <a:avLst/>
          </a:prstGeom>
          <a:noFill/>
        </p:spPr>
        <p:txBody>
          <a:bodyPr wrap="square" rtlCol="0">
            <a:spAutoFit/>
          </a:bodyPr>
          <a:lstStyle/>
          <a:p>
            <a:r>
              <a:rPr lang="en-US" b="1" dirty="0" smtClean="0">
                <a:solidFill>
                  <a:srgbClr val="800000"/>
                </a:solidFill>
              </a:rPr>
              <a:t>Best hop table</a:t>
            </a:r>
            <a:endParaRPr lang="en-US" b="1" dirty="0">
              <a:solidFill>
                <a:srgbClr val="800000"/>
              </a:solidFill>
            </a:endParaRPr>
          </a:p>
        </p:txBody>
      </p:sp>
      <p:sp>
        <p:nvSpPr>
          <p:cNvPr id="48" name="TextBox 47"/>
          <p:cNvSpPr txBox="1"/>
          <p:nvPr/>
        </p:nvSpPr>
        <p:spPr>
          <a:xfrm>
            <a:off x="5005074" y="4189580"/>
            <a:ext cx="782630" cy="307777"/>
          </a:xfrm>
          <a:prstGeom prst="rect">
            <a:avLst/>
          </a:prstGeom>
          <a:noFill/>
        </p:spPr>
        <p:txBody>
          <a:bodyPr wrap="square" rtlCol="0">
            <a:spAutoFit/>
          </a:bodyPr>
          <a:lstStyle/>
          <a:p>
            <a:r>
              <a:rPr lang="en-US" sz="1400" b="1" dirty="0" smtClean="0">
                <a:solidFill>
                  <a:schemeClr val="accent3">
                    <a:lumMod val="50000"/>
                  </a:schemeClr>
                </a:solidFill>
              </a:rPr>
              <a:t>Probe</a:t>
            </a:r>
            <a:endParaRPr lang="en-US" sz="1400" b="1" dirty="0">
              <a:solidFill>
                <a:schemeClr val="accent3">
                  <a:lumMod val="50000"/>
                </a:schemeClr>
              </a:solidFill>
            </a:endParaRPr>
          </a:p>
        </p:txBody>
      </p:sp>
      <p:grpSp>
        <p:nvGrpSpPr>
          <p:cNvPr id="45" name="Group 44"/>
          <p:cNvGrpSpPr/>
          <p:nvPr/>
        </p:nvGrpSpPr>
        <p:grpSpPr>
          <a:xfrm>
            <a:off x="2162265" y="3628735"/>
            <a:ext cx="433985" cy="140399"/>
            <a:chOff x="6221036" y="4078233"/>
            <a:chExt cx="433985" cy="140399"/>
          </a:xfrm>
        </p:grpSpPr>
        <p:sp>
          <p:nvSpPr>
            <p:cNvPr id="47" name="Rounded Rectangle 46"/>
            <p:cNvSpPr/>
            <p:nvPr/>
          </p:nvSpPr>
          <p:spPr>
            <a:xfrm>
              <a:off x="6221036" y="4078233"/>
              <a:ext cx="433985" cy="140399"/>
            </a:xfrm>
            <a:prstGeom prst="round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0" name="Rectangle 49"/>
            <p:cNvSpPr/>
            <p:nvPr/>
          </p:nvSpPr>
          <p:spPr>
            <a:xfrm>
              <a:off x="6322061" y="4084615"/>
              <a:ext cx="45719" cy="127368"/>
            </a:xfrm>
            <a:prstGeom prst="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1" name="Rectangle 50"/>
            <p:cNvSpPr/>
            <p:nvPr/>
          </p:nvSpPr>
          <p:spPr>
            <a:xfrm>
              <a:off x="6372349" y="4083847"/>
              <a:ext cx="45719" cy="127368"/>
            </a:xfrm>
            <a:prstGeom prst="rect">
              <a:avLst/>
            </a:prstGeom>
            <a:ln>
              <a:solidFill>
                <a:srgbClr val="4F6228"/>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cxnSp>
        <p:nvCxnSpPr>
          <p:cNvPr id="52" name="Straight Connector 51"/>
          <p:cNvCxnSpPr/>
          <p:nvPr/>
        </p:nvCxnSpPr>
        <p:spPr>
          <a:xfrm flipH="1" flipV="1">
            <a:off x="1965234" y="3954291"/>
            <a:ext cx="934722" cy="7417"/>
          </a:xfrm>
          <a:prstGeom prst="line">
            <a:avLst/>
          </a:prstGeom>
          <a:ln>
            <a:solidFill>
              <a:srgbClr val="4F6228"/>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7" name="Oval Callout 56"/>
          <p:cNvSpPr/>
          <p:nvPr/>
        </p:nvSpPr>
        <p:spPr>
          <a:xfrm>
            <a:off x="1145536" y="2329167"/>
            <a:ext cx="1742947" cy="549046"/>
          </a:xfrm>
          <a:prstGeom prst="wedgeEllipseCallout">
            <a:avLst>
              <a:gd name="adj1" fmla="val 9910"/>
              <a:gd name="adj2" fmla="val 190189"/>
            </a:avLst>
          </a:prstGeom>
          <a:solidFill>
            <a:srgbClr val="4F6228"/>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err="1" smtClean="0">
                <a:solidFill>
                  <a:srgbClr val="FFFFFF"/>
                </a:solidFill>
              </a:rPr>
              <a:t>ToR</a:t>
            </a:r>
            <a:r>
              <a:rPr lang="en-US" sz="1200" dirty="0" smtClean="0">
                <a:solidFill>
                  <a:srgbClr val="FFFFFF"/>
                </a:solidFill>
              </a:rPr>
              <a:t>  ID = 10 </a:t>
            </a:r>
            <a:r>
              <a:rPr lang="en-US" sz="1200" dirty="0" err="1" smtClean="0">
                <a:solidFill>
                  <a:srgbClr val="FFFFFF"/>
                </a:solidFill>
              </a:rPr>
              <a:t>Max_util</a:t>
            </a:r>
            <a:r>
              <a:rPr lang="en-US" sz="1200" dirty="0" smtClean="0">
                <a:solidFill>
                  <a:srgbClr val="FFFFFF"/>
                </a:solidFill>
              </a:rPr>
              <a:t> = </a:t>
            </a:r>
            <a:r>
              <a:rPr lang="en-US" sz="1200" dirty="0">
                <a:solidFill>
                  <a:srgbClr val="FFFFFF"/>
                </a:solidFill>
              </a:rPr>
              <a:t>4</a:t>
            </a:r>
            <a:r>
              <a:rPr lang="en-US" sz="1200" dirty="0" smtClean="0">
                <a:solidFill>
                  <a:srgbClr val="FFFFFF"/>
                </a:solidFill>
              </a:rPr>
              <a:t>0%</a:t>
            </a:r>
            <a:endParaRPr lang="en-US" sz="1200" dirty="0">
              <a:solidFill>
                <a:srgbClr val="FFFFFF"/>
              </a:solidFill>
            </a:endParaRPr>
          </a:p>
        </p:txBody>
      </p:sp>
      <p:sp>
        <p:nvSpPr>
          <p:cNvPr id="3" name="Slide Number Placeholder 2"/>
          <p:cNvSpPr>
            <a:spLocks noGrp="1"/>
          </p:cNvSpPr>
          <p:nvPr>
            <p:ph type="sldNum" sz="quarter" idx="12"/>
          </p:nvPr>
        </p:nvSpPr>
        <p:spPr/>
        <p:txBody>
          <a:bodyPr/>
          <a:lstStyle/>
          <a:p>
            <a:fld id="{BF48E2D9-F1AE-3A42-ADCF-BA1BF8DE6898}" type="slidenum">
              <a:rPr lang="en-US" smtClean="0"/>
              <a:t>29</a:t>
            </a:fld>
            <a:endParaRPr lang="en-US"/>
          </a:p>
        </p:txBody>
      </p:sp>
      <p:sp>
        <p:nvSpPr>
          <p:cNvPr id="53" name="Multiply 52"/>
          <p:cNvSpPr/>
          <p:nvPr/>
        </p:nvSpPr>
        <p:spPr>
          <a:xfrm>
            <a:off x="5019641" y="4517599"/>
            <a:ext cx="364173" cy="295549"/>
          </a:xfrm>
          <a:prstGeom prst="mathMultiply">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3708394" y="4842779"/>
            <a:ext cx="123631" cy="1096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3708394" y="4842779"/>
            <a:ext cx="123631" cy="1096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888483" y="4859332"/>
            <a:ext cx="123631" cy="1096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2888483" y="4859332"/>
            <a:ext cx="123631" cy="1096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05105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Networking</a:t>
            </a:r>
            <a:endParaRPr lang="en-US" dirty="0"/>
          </a:p>
        </p:txBody>
      </p:sp>
      <p:sp>
        <p:nvSpPr>
          <p:cNvPr id="4" name="Slide Number Placeholder 3"/>
          <p:cNvSpPr>
            <a:spLocks noGrp="1"/>
          </p:cNvSpPr>
          <p:nvPr>
            <p:ph type="sldNum" sz="quarter" idx="12"/>
          </p:nvPr>
        </p:nvSpPr>
        <p:spPr/>
        <p:txBody>
          <a:bodyPr/>
          <a:lstStyle/>
          <a:p>
            <a:fld id="{BF48E2D9-F1AE-3A42-ADCF-BA1BF8DE6898}" type="slidenum">
              <a:rPr lang="en-US" smtClean="0"/>
              <a:t>3</a:t>
            </a:fld>
            <a:endParaRPr lang="en-US"/>
          </a:p>
        </p:txBody>
      </p:sp>
      <p:pic>
        <p:nvPicPr>
          <p:cNvPr id="2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15"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778" y="3491054"/>
            <a:ext cx="977900" cy="417513"/>
          </a:xfrm>
          <a:prstGeom prst="rect">
            <a:avLst/>
          </a:prstGeom>
          <a:ln>
            <a:solidFill>
              <a:schemeClr val="bg1"/>
            </a:solidFill>
          </a:ln>
          <a:extLst/>
        </p:spPr>
        <p:style>
          <a:lnRef idx="2">
            <a:schemeClr val="accent2"/>
          </a:lnRef>
          <a:fillRef idx="1">
            <a:schemeClr val="lt1"/>
          </a:fillRef>
          <a:effectRef idx="0">
            <a:schemeClr val="accent2"/>
          </a:effectRef>
          <a:fontRef idx="minor">
            <a:schemeClr val="dk1"/>
          </a:fontRef>
        </p:style>
      </p:pic>
      <p:pic>
        <p:nvPicPr>
          <p:cNvPr id="31"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543" y="4680741"/>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578"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29" idx="3"/>
            <a:endCxn id="31" idx="1"/>
          </p:cNvCxnSpPr>
          <p:nvPr/>
        </p:nvCxnSpPr>
        <p:spPr>
          <a:xfrm>
            <a:off x="2524915" y="4226645"/>
            <a:ext cx="1035628"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2" idx="1"/>
            <a:endCxn id="30" idx="3"/>
          </p:cNvCxnSpPr>
          <p:nvPr/>
        </p:nvCxnSpPr>
        <p:spPr>
          <a:xfrm flipH="1" flipV="1">
            <a:off x="4674678" y="3699811"/>
            <a:ext cx="1231900"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3"/>
            <a:endCxn id="30" idx="1"/>
          </p:cNvCxnSpPr>
          <p:nvPr/>
        </p:nvCxnSpPr>
        <p:spPr>
          <a:xfrm flipV="1">
            <a:off x="2524915" y="3699811"/>
            <a:ext cx="1171863"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2" idx="1"/>
            <a:endCxn id="31" idx="3"/>
          </p:cNvCxnSpPr>
          <p:nvPr/>
        </p:nvCxnSpPr>
        <p:spPr>
          <a:xfrm flipH="1">
            <a:off x="4538443" y="4226645"/>
            <a:ext cx="1368135" cy="662853"/>
          </a:xfrm>
          <a:prstGeom prst="line">
            <a:avLst/>
          </a:prstGeom>
        </p:spPr>
        <p:style>
          <a:lnRef idx="2">
            <a:schemeClr val="accent1"/>
          </a:lnRef>
          <a:fillRef idx="0">
            <a:schemeClr val="accent1"/>
          </a:fillRef>
          <a:effectRef idx="1">
            <a:schemeClr val="accent1"/>
          </a:effectRef>
          <a:fontRef idx="minor">
            <a:schemeClr val="tx1"/>
          </a:fontRef>
        </p:style>
      </p:cxnSp>
      <p:sp>
        <p:nvSpPr>
          <p:cNvPr id="14" name="Cube 13"/>
          <p:cNvSpPr/>
          <p:nvPr/>
        </p:nvSpPr>
        <p:spPr>
          <a:xfrm>
            <a:off x="1731818" y="3874000"/>
            <a:ext cx="643005" cy="318078"/>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Cube 54"/>
          <p:cNvSpPr/>
          <p:nvPr/>
        </p:nvSpPr>
        <p:spPr>
          <a:xfrm>
            <a:off x="6086764" y="3908567"/>
            <a:ext cx="643005" cy="318078"/>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6" name="Cube 55"/>
          <p:cNvSpPr/>
          <p:nvPr/>
        </p:nvSpPr>
        <p:spPr>
          <a:xfrm>
            <a:off x="3696778" y="4551716"/>
            <a:ext cx="643005" cy="318078"/>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7" name="Cube 56"/>
          <p:cNvSpPr/>
          <p:nvPr/>
        </p:nvSpPr>
        <p:spPr>
          <a:xfrm>
            <a:off x="3895438" y="3381733"/>
            <a:ext cx="643005" cy="318078"/>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6" name="Straight Connector 5"/>
          <p:cNvCxnSpPr/>
          <p:nvPr/>
        </p:nvCxnSpPr>
        <p:spPr>
          <a:xfrm flipV="1">
            <a:off x="2667000" y="3526628"/>
            <a:ext cx="1029778" cy="438798"/>
          </a:xfrm>
          <a:prstGeom prst="line">
            <a:avLst/>
          </a:prstGeom>
          <a:ln>
            <a:solidFill>
              <a:srgbClr val="000000"/>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524915" y="4443620"/>
            <a:ext cx="907625" cy="578648"/>
          </a:xfrm>
          <a:prstGeom prst="line">
            <a:avLst/>
          </a:prstGeom>
          <a:ln>
            <a:solidFill>
              <a:srgbClr val="000000"/>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4538443" y="4491757"/>
            <a:ext cx="1231901" cy="606497"/>
          </a:xfrm>
          <a:prstGeom prst="line">
            <a:avLst/>
          </a:prstGeom>
          <a:ln>
            <a:solidFill>
              <a:srgbClr val="000000"/>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flipV="1">
            <a:off x="4802909" y="3579091"/>
            <a:ext cx="967435" cy="438798"/>
          </a:xfrm>
          <a:prstGeom prst="line">
            <a:avLst/>
          </a:prstGeom>
          <a:ln>
            <a:solidFill>
              <a:srgbClr val="000000"/>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33" name="Content Placeholder 2"/>
          <p:cNvSpPr>
            <a:spLocks noGrp="1"/>
          </p:cNvSpPr>
          <p:nvPr>
            <p:ph idx="1"/>
          </p:nvPr>
        </p:nvSpPr>
        <p:spPr>
          <a:xfrm>
            <a:off x="374888" y="1467458"/>
            <a:ext cx="8229600" cy="4525963"/>
          </a:xfrm>
        </p:spPr>
        <p:txBody>
          <a:bodyPr>
            <a:normAutofit/>
          </a:bodyPr>
          <a:lstStyle/>
          <a:p>
            <a:r>
              <a:rPr lang="en-US" dirty="0"/>
              <a:t>Distributed Network </a:t>
            </a:r>
            <a:r>
              <a:rPr lang="en-US" dirty="0" smtClean="0"/>
              <a:t>Protocols</a:t>
            </a:r>
            <a:endParaRPr lang="en-US" dirty="0" smtClean="0">
              <a:solidFill>
                <a:srgbClr val="008000"/>
              </a:solidFill>
              <a:latin typeface="Segoe UI Symbol"/>
              <a:cs typeface="Segoe UI Symbol"/>
            </a:endParaRPr>
          </a:p>
        </p:txBody>
      </p:sp>
    </p:spTree>
    <p:extLst>
      <p:ext uri="{BB962C8B-B14F-4D97-AF65-F5344CB8AC3E}">
        <p14:creationId xmlns:p14="http://schemas.microsoft.com/office/powerpoint/2010/main" val="9194941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Switches load balance </a:t>
            </a:r>
            <a:r>
              <a:rPr lang="en-US" dirty="0" err="1" smtClean="0"/>
              <a:t>flowlets</a:t>
            </a:r>
            <a:r>
              <a:rPr lang="en-US" dirty="0" smtClean="0"/>
              <a:t> </a:t>
            </a:r>
            <a:endParaRPr lang="en-US" dirty="0"/>
          </a:p>
        </p:txBody>
      </p:sp>
      <p:sp>
        <p:nvSpPr>
          <p:cNvPr id="4" name="Rectangle 3"/>
          <p:cNvSpPr/>
          <p:nvPr/>
        </p:nvSpPr>
        <p:spPr>
          <a:xfrm>
            <a:off x="3086154" y="3865373"/>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S1</a:t>
            </a:r>
            <a:endParaRPr lang="en-US" sz="1400" dirty="0">
              <a:solidFill>
                <a:srgbClr val="000000"/>
              </a:solidFill>
            </a:endParaRPr>
          </a:p>
        </p:txBody>
      </p:sp>
      <p:sp>
        <p:nvSpPr>
          <p:cNvPr id="5" name="Rectangle 4"/>
          <p:cNvSpPr/>
          <p:nvPr/>
        </p:nvSpPr>
        <p:spPr>
          <a:xfrm>
            <a:off x="5256594" y="2740845"/>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S2</a:t>
            </a:r>
            <a:endParaRPr lang="en-US" sz="1400" dirty="0">
              <a:solidFill>
                <a:srgbClr val="000000"/>
              </a:solidFill>
            </a:endParaRPr>
          </a:p>
        </p:txBody>
      </p:sp>
      <p:cxnSp>
        <p:nvCxnSpPr>
          <p:cNvPr id="6" name="Straight Connector 5"/>
          <p:cNvCxnSpPr>
            <a:stCxn id="5" idx="1"/>
            <a:endCxn id="4" idx="3"/>
          </p:cNvCxnSpPr>
          <p:nvPr/>
        </p:nvCxnSpPr>
        <p:spPr>
          <a:xfrm flipH="1">
            <a:off x="4201825" y="2989484"/>
            <a:ext cx="1054769" cy="112452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728870" y="3769134"/>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S3</a:t>
            </a:r>
            <a:endParaRPr lang="en-US" sz="1400" dirty="0">
              <a:solidFill>
                <a:srgbClr val="000000"/>
              </a:solidFill>
            </a:endParaRPr>
          </a:p>
        </p:txBody>
      </p:sp>
      <p:cxnSp>
        <p:nvCxnSpPr>
          <p:cNvPr id="17" name="Straight Connector 16"/>
          <p:cNvCxnSpPr>
            <a:stCxn id="16" idx="1"/>
          </p:cNvCxnSpPr>
          <p:nvPr/>
        </p:nvCxnSpPr>
        <p:spPr>
          <a:xfrm flipH="1">
            <a:off x="4201825" y="4017773"/>
            <a:ext cx="1527045" cy="96239"/>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814430" y="471291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S4</a:t>
            </a:r>
            <a:endParaRPr lang="en-US" sz="1400" dirty="0">
              <a:solidFill>
                <a:srgbClr val="000000"/>
              </a:solidFill>
            </a:endParaRPr>
          </a:p>
        </p:txBody>
      </p:sp>
      <p:cxnSp>
        <p:nvCxnSpPr>
          <p:cNvPr id="19" name="Straight Connector 18"/>
          <p:cNvCxnSpPr>
            <a:stCxn id="18" idx="1"/>
          </p:cNvCxnSpPr>
          <p:nvPr/>
        </p:nvCxnSpPr>
        <p:spPr>
          <a:xfrm flipH="1" flipV="1">
            <a:off x="4201825" y="4114012"/>
            <a:ext cx="1612605" cy="8475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6372265" y="2989484"/>
            <a:ext cx="1839551" cy="50323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6753832" y="3645488"/>
            <a:ext cx="1457984" cy="37228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6930101" y="3769134"/>
            <a:ext cx="1348555" cy="119983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559108" y="4116463"/>
            <a:ext cx="1527046" cy="741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7653980" y="3404775"/>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err="1" smtClean="0">
                <a:solidFill>
                  <a:srgbClr val="000000"/>
                </a:solidFill>
              </a:rPr>
              <a:t>ToR</a:t>
            </a:r>
            <a:r>
              <a:rPr lang="en-US" sz="1400" dirty="0" smtClean="0">
                <a:solidFill>
                  <a:srgbClr val="000000"/>
                </a:solidFill>
              </a:rPr>
              <a:t> 10</a:t>
            </a:r>
            <a:endParaRPr lang="en-US" sz="1400" dirty="0">
              <a:solidFill>
                <a:srgbClr val="000000"/>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1608186214"/>
              </p:ext>
            </p:extLst>
          </p:nvPr>
        </p:nvGraphicFramePr>
        <p:xfrm>
          <a:off x="1965234" y="4497357"/>
          <a:ext cx="2337616" cy="1277986"/>
        </p:xfrm>
        <a:graphic>
          <a:graphicData uri="http://schemas.openxmlformats.org/drawingml/2006/table">
            <a:tbl>
              <a:tblPr firstRow="1" bandRow="1">
                <a:tableStyleId>{69C7853C-536D-4A76-A0AE-DD22124D55A5}</a:tableStyleId>
              </a:tblPr>
              <a:tblGrid>
                <a:gridCol w="794878"/>
                <a:gridCol w="771369"/>
                <a:gridCol w="771369"/>
              </a:tblGrid>
              <a:tr h="237779">
                <a:tc>
                  <a:txBody>
                    <a:bodyPr/>
                    <a:lstStyle/>
                    <a:p>
                      <a:r>
                        <a:rPr lang="en-US" sz="1100" dirty="0" err="1" smtClean="0">
                          <a:solidFill>
                            <a:srgbClr val="000000"/>
                          </a:solidFill>
                        </a:rPr>
                        <a:t>Dest</a:t>
                      </a:r>
                      <a:endParaRPr lang="en-US" sz="1100" b="1" i="0" dirty="0">
                        <a:solidFill>
                          <a:srgbClr val="000000"/>
                        </a:solidFill>
                      </a:endParaRPr>
                    </a:p>
                  </a:txBody>
                  <a:tcPr/>
                </a:tc>
                <a:tc>
                  <a:txBody>
                    <a:bodyPr/>
                    <a:lstStyle/>
                    <a:p>
                      <a:r>
                        <a:rPr lang="en-US" sz="1100" dirty="0" smtClean="0">
                          <a:solidFill>
                            <a:srgbClr val="000000"/>
                          </a:solidFill>
                        </a:rPr>
                        <a:t>Best hop</a:t>
                      </a:r>
                      <a:endParaRPr lang="en-US" sz="1100" b="1" i="0" dirty="0">
                        <a:solidFill>
                          <a:srgbClr val="000000"/>
                        </a:solidFill>
                      </a:endParaRPr>
                    </a:p>
                  </a:txBody>
                  <a:tcPr/>
                </a:tc>
                <a:tc>
                  <a:txBody>
                    <a:bodyPr/>
                    <a:lstStyle/>
                    <a:p>
                      <a:r>
                        <a:rPr lang="en-US" sz="1100" dirty="0" smtClean="0">
                          <a:solidFill>
                            <a:srgbClr val="000000"/>
                          </a:solidFill>
                        </a:rPr>
                        <a:t>Path </a:t>
                      </a:r>
                      <a:r>
                        <a:rPr lang="en-US" sz="1100" dirty="0" err="1" smtClean="0">
                          <a:solidFill>
                            <a:srgbClr val="000000"/>
                          </a:solidFill>
                        </a:rPr>
                        <a:t>util</a:t>
                      </a:r>
                      <a:endParaRPr lang="en-US" sz="1100" b="1" i="0" dirty="0">
                        <a:solidFill>
                          <a:srgbClr val="000000"/>
                        </a:solidFill>
                      </a:endParaRPr>
                    </a:p>
                  </a:txBody>
                  <a:tcPr/>
                </a:tc>
              </a:tr>
              <a:tr h="226745">
                <a:tc>
                  <a:txBody>
                    <a:bodyPr/>
                    <a:lstStyle/>
                    <a:p>
                      <a:r>
                        <a:rPr lang="en-US" sz="1050" b="1" dirty="0" err="1" smtClean="0"/>
                        <a:t>ToR</a:t>
                      </a:r>
                      <a:r>
                        <a:rPr lang="en-US" sz="1050" b="1" dirty="0" smtClean="0"/>
                        <a:t> 10</a:t>
                      </a:r>
                      <a:endParaRPr lang="en-US" sz="1050" b="1" i="0" dirty="0"/>
                    </a:p>
                  </a:txBody>
                  <a:tcPr/>
                </a:tc>
                <a:tc>
                  <a:txBody>
                    <a:bodyPr/>
                    <a:lstStyle/>
                    <a:p>
                      <a:r>
                        <a:rPr lang="en-US" sz="1050" b="1" i="0" dirty="0" smtClean="0"/>
                        <a:t>S4</a:t>
                      </a:r>
                      <a:endParaRPr lang="en-US" sz="1050" b="1" i="0" dirty="0"/>
                    </a:p>
                  </a:txBody>
                  <a:tcPr/>
                </a:tc>
                <a:tc>
                  <a:txBody>
                    <a:bodyPr/>
                    <a:lstStyle/>
                    <a:p>
                      <a:r>
                        <a:rPr lang="en-US" sz="1050" b="1" dirty="0" smtClean="0"/>
                        <a:t>50%</a:t>
                      </a:r>
                      <a:endParaRPr lang="en-US" sz="1050" b="1" i="0" dirty="0"/>
                    </a:p>
                  </a:txBody>
                  <a:tcPr/>
                </a:tc>
              </a:tr>
              <a:tr h="226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err="1" smtClean="0"/>
                        <a:t>ToR</a:t>
                      </a:r>
                      <a:r>
                        <a:rPr lang="en-US" sz="1050" dirty="0" smtClean="0"/>
                        <a:t> 1</a:t>
                      </a:r>
                      <a:endParaRPr lang="en-US" sz="1050" i="0" dirty="0" smtClean="0"/>
                    </a:p>
                  </a:txBody>
                  <a:tcPr/>
                </a:tc>
                <a:tc>
                  <a:txBody>
                    <a:bodyPr/>
                    <a:lstStyle/>
                    <a:p>
                      <a:r>
                        <a:rPr lang="en-US" sz="1050" dirty="0" smtClean="0"/>
                        <a:t>S2</a:t>
                      </a:r>
                      <a:endParaRPr lang="en-US" sz="1050" i="0" dirty="0"/>
                    </a:p>
                  </a:txBody>
                  <a:tcPr/>
                </a:tc>
                <a:tc>
                  <a:txBody>
                    <a:bodyPr/>
                    <a:lstStyle/>
                    <a:p>
                      <a:r>
                        <a:rPr lang="en-US" sz="1050" dirty="0" smtClean="0"/>
                        <a:t>10%</a:t>
                      </a:r>
                      <a:endParaRPr lang="en-US" sz="1050" i="0" dirty="0"/>
                    </a:p>
                  </a:txBody>
                  <a:tcPr/>
                </a:tc>
              </a:tr>
              <a:tr h="515986">
                <a:tc>
                  <a:txBody>
                    <a:bodyPr/>
                    <a:lstStyle/>
                    <a:p>
                      <a:r>
                        <a:rPr lang="en-US" sz="1050" dirty="0" smtClean="0"/>
                        <a:t>…</a:t>
                      </a:r>
                      <a:endParaRPr lang="en-US" sz="1050" i="0" dirty="0"/>
                    </a:p>
                  </a:txBody>
                  <a:tcPr/>
                </a:tc>
                <a:tc>
                  <a:txBody>
                    <a:bodyPr/>
                    <a:lstStyle/>
                    <a:p>
                      <a:r>
                        <a:rPr lang="en-US" sz="1050" dirty="0" smtClean="0"/>
                        <a:t>…</a:t>
                      </a:r>
                      <a:endParaRPr lang="en-US" sz="1050" i="0" dirty="0"/>
                    </a:p>
                  </a:txBody>
                  <a:tcPr/>
                </a:tc>
                <a:tc>
                  <a:txBody>
                    <a:bodyPr/>
                    <a:lstStyle/>
                    <a:p>
                      <a:endParaRPr lang="en-US" sz="1050" i="0" dirty="0"/>
                    </a:p>
                  </a:txBody>
                  <a:tcPr/>
                </a:tc>
              </a:tr>
            </a:tbl>
          </a:graphicData>
        </a:graphic>
      </p:graphicFrame>
      <p:sp>
        <p:nvSpPr>
          <p:cNvPr id="54" name="Rectangle 53"/>
          <p:cNvSpPr/>
          <p:nvPr/>
        </p:nvSpPr>
        <p:spPr>
          <a:xfrm>
            <a:off x="573732" y="387524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err="1" smtClean="0">
                <a:solidFill>
                  <a:srgbClr val="000000"/>
                </a:solidFill>
              </a:rPr>
              <a:t>ToR</a:t>
            </a:r>
            <a:r>
              <a:rPr lang="en-US" sz="1400" dirty="0" smtClean="0">
                <a:solidFill>
                  <a:srgbClr val="000000"/>
                </a:solidFill>
              </a:rPr>
              <a:t> 1</a:t>
            </a:r>
            <a:endParaRPr lang="en-US" sz="1400" dirty="0">
              <a:solidFill>
                <a:srgbClr val="000000"/>
              </a:solidFill>
            </a:endParaRPr>
          </a:p>
        </p:txBody>
      </p:sp>
      <p:sp>
        <p:nvSpPr>
          <p:cNvPr id="35" name="TextBox 34"/>
          <p:cNvSpPr txBox="1"/>
          <p:nvPr/>
        </p:nvSpPr>
        <p:spPr>
          <a:xfrm>
            <a:off x="1689403" y="5890057"/>
            <a:ext cx="2412190" cy="369332"/>
          </a:xfrm>
          <a:prstGeom prst="rect">
            <a:avLst/>
          </a:prstGeom>
          <a:noFill/>
        </p:spPr>
        <p:txBody>
          <a:bodyPr wrap="square" rtlCol="0">
            <a:spAutoFit/>
          </a:bodyPr>
          <a:lstStyle/>
          <a:p>
            <a:r>
              <a:rPr lang="en-US" b="1" dirty="0" smtClean="0">
                <a:solidFill>
                  <a:srgbClr val="800000"/>
                </a:solidFill>
              </a:rPr>
              <a:t>Best hop table</a:t>
            </a:r>
            <a:endParaRPr lang="en-US" b="1" dirty="0">
              <a:solidFill>
                <a:srgbClr val="800000"/>
              </a:solidFill>
            </a:endParaRPr>
          </a:p>
        </p:txBody>
      </p:sp>
      <p:sp>
        <p:nvSpPr>
          <p:cNvPr id="12" name="TextBox 11"/>
          <p:cNvSpPr txBox="1"/>
          <p:nvPr/>
        </p:nvSpPr>
        <p:spPr>
          <a:xfrm>
            <a:off x="2302691" y="3804111"/>
            <a:ext cx="717283" cy="307777"/>
          </a:xfrm>
          <a:prstGeom prst="rect">
            <a:avLst/>
          </a:prstGeom>
          <a:noFill/>
        </p:spPr>
        <p:txBody>
          <a:bodyPr wrap="square" rtlCol="0">
            <a:spAutoFit/>
          </a:bodyPr>
          <a:lstStyle/>
          <a:p>
            <a:r>
              <a:rPr lang="en-US" sz="1400" b="1" dirty="0" smtClean="0">
                <a:solidFill>
                  <a:schemeClr val="accent4">
                    <a:lumMod val="75000"/>
                  </a:schemeClr>
                </a:solidFill>
              </a:rPr>
              <a:t>Data</a:t>
            </a:r>
            <a:endParaRPr lang="en-US" sz="1400" b="1" dirty="0">
              <a:solidFill>
                <a:schemeClr val="accent4">
                  <a:lumMod val="75000"/>
                </a:schemeClr>
              </a:solidFill>
            </a:endParaRPr>
          </a:p>
        </p:txBody>
      </p:sp>
      <p:cxnSp>
        <p:nvCxnSpPr>
          <p:cNvPr id="15" name="Straight Arrow Connector 14"/>
          <p:cNvCxnSpPr/>
          <p:nvPr/>
        </p:nvCxnSpPr>
        <p:spPr>
          <a:xfrm>
            <a:off x="4302850" y="4326069"/>
            <a:ext cx="657422" cy="342575"/>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070771" y="4266412"/>
            <a:ext cx="858055" cy="0"/>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BF48E2D9-F1AE-3A42-ADCF-BA1BF8DE6898}" type="slidenum">
              <a:rPr lang="en-US" smtClean="0"/>
              <a:t>30</a:t>
            </a:fld>
            <a:endParaRPr lang="en-US"/>
          </a:p>
        </p:txBody>
      </p:sp>
      <p:grpSp>
        <p:nvGrpSpPr>
          <p:cNvPr id="24" name="Group 23"/>
          <p:cNvGrpSpPr/>
          <p:nvPr/>
        </p:nvGrpSpPr>
        <p:grpSpPr>
          <a:xfrm>
            <a:off x="1868706" y="3902053"/>
            <a:ext cx="433985" cy="140399"/>
            <a:chOff x="6221036" y="4078233"/>
            <a:chExt cx="433985" cy="140399"/>
          </a:xfrm>
        </p:grpSpPr>
        <p:sp>
          <p:nvSpPr>
            <p:cNvPr id="25" name="Rounded Rectangle 24"/>
            <p:cNvSpPr/>
            <p:nvPr/>
          </p:nvSpPr>
          <p:spPr>
            <a:xfrm>
              <a:off x="6221036" y="4078233"/>
              <a:ext cx="433985" cy="140399"/>
            </a:xfrm>
            <a:prstGeom prst="roundRect">
              <a:avLst/>
            </a:prstGeom>
            <a:ln>
              <a:solidFill>
                <a:schemeClr val="accent4">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9" name="Rectangle 28"/>
            <p:cNvSpPr/>
            <p:nvPr/>
          </p:nvSpPr>
          <p:spPr>
            <a:xfrm>
              <a:off x="6322061" y="4084615"/>
              <a:ext cx="45719" cy="127368"/>
            </a:xfrm>
            <a:prstGeom prst="rect">
              <a:avLst/>
            </a:prstGeom>
            <a:ln>
              <a:solidFill>
                <a:schemeClr val="accent4">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0" name="Rectangle 29"/>
            <p:cNvSpPr/>
            <p:nvPr/>
          </p:nvSpPr>
          <p:spPr>
            <a:xfrm>
              <a:off x="6372349" y="4083847"/>
              <a:ext cx="45719" cy="127368"/>
            </a:xfrm>
            <a:prstGeom prst="rect">
              <a:avLst/>
            </a:prstGeom>
            <a:ln>
              <a:solidFill>
                <a:schemeClr val="accent4">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4" name="Freeform 13"/>
          <p:cNvSpPr/>
          <p:nvPr/>
        </p:nvSpPr>
        <p:spPr>
          <a:xfrm>
            <a:off x="1123706" y="4029146"/>
            <a:ext cx="795095" cy="840548"/>
          </a:xfrm>
          <a:custGeom>
            <a:avLst/>
            <a:gdLst>
              <a:gd name="connsiteX0" fmla="*/ 740272 w 795095"/>
              <a:gd name="connsiteY0" fmla="*/ 0 h 840548"/>
              <a:gd name="connsiteX1" fmla="*/ 163 w 795095"/>
              <a:gd name="connsiteY1" fmla="*/ 429411 h 840548"/>
              <a:gd name="connsiteX2" fmla="*/ 795095 w 795095"/>
              <a:gd name="connsiteY2" fmla="*/ 840548 h 840548"/>
            </a:gdLst>
            <a:ahLst/>
            <a:cxnLst>
              <a:cxn ang="0">
                <a:pos x="connsiteX0" y="connsiteY0"/>
              </a:cxn>
              <a:cxn ang="0">
                <a:pos x="connsiteX1" y="connsiteY1"/>
              </a:cxn>
              <a:cxn ang="0">
                <a:pos x="connsiteX2" y="connsiteY2"/>
              </a:cxn>
            </a:cxnLst>
            <a:rect l="l" t="t" r="r" b="b"/>
            <a:pathLst>
              <a:path w="795095" h="840548">
                <a:moveTo>
                  <a:pt x="740272" y="0"/>
                </a:moveTo>
                <a:cubicBezTo>
                  <a:pt x="365649" y="144660"/>
                  <a:pt x="-8974" y="289320"/>
                  <a:pt x="163" y="429411"/>
                </a:cubicBezTo>
                <a:cubicBezTo>
                  <a:pt x="9300" y="569502"/>
                  <a:pt x="795095" y="840548"/>
                  <a:pt x="795095" y="840548"/>
                </a:cubicBezTo>
              </a:path>
            </a:pathLst>
          </a:custGeom>
          <a:ln>
            <a:solidFill>
              <a:schemeClr val="accent3">
                <a:lumMod val="50000"/>
              </a:schemeClr>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287512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Switches load balance </a:t>
            </a:r>
            <a:r>
              <a:rPr lang="en-US" dirty="0" err="1" smtClean="0"/>
              <a:t>flowlets</a:t>
            </a:r>
            <a:r>
              <a:rPr lang="en-US" dirty="0" smtClean="0"/>
              <a:t> </a:t>
            </a:r>
            <a:endParaRPr lang="en-US" dirty="0"/>
          </a:p>
        </p:txBody>
      </p:sp>
      <p:sp>
        <p:nvSpPr>
          <p:cNvPr id="4" name="Rectangle 3"/>
          <p:cNvSpPr/>
          <p:nvPr/>
        </p:nvSpPr>
        <p:spPr>
          <a:xfrm>
            <a:off x="3086154" y="3865373"/>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S1</a:t>
            </a:r>
            <a:endParaRPr lang="en-US" sz="1400" dirty="0">
              <a:solidFill>
                <a:srgbClr val="000000"/>
              </a:solidFill>
            </a:endParaRPr>
          </a:p>
        </p:txBody>
      </p:sp>
      <p:sp>
        <p:nvSpPr>
          <p:cNvPr id="5" name="Rectangle 4"/>
          <p:cNvSpPr/>
          <p:nvPr/>
        </p:nvSpPr>
        <p:spPr>
          <a:xfrm>
            <a:off x="5256594" y="2740845"/>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S2</a:t>
            </a:r>
            <a:endParaRPr lang="en-US" sz="1400" dirty="0">
              <a:solidFill>
                <a:srgbClr val="000000"/>
              </a:solidFill>
            </a:endParaRPr>
          </a:p>
        </p:txBody>
      </p:sp>
      <p:cxnSp>
        <p:nvCxnSpPr>
          <p:cNvPr id="6" name="Straight Connector 5"/>
          <p:cNvCxnSpPr>
            <a:stCxn id="5" idx="1"/>
            <a:endCxn id="4" idx="3"/>
          </p:cNvCxnSpPr>
          <p:nvPr/>
        </p:nvCxnSpPr>
        <p:spPr>
          <a:xfrm flipH="1">
            <a:off x="4201825" y="2989484"/>
            <a:ext cx="1054769" cy="112452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728870" y="3769134"/>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S3</a:t>
            </a:r>
            <a:endParaRPr lang="en-US" sz="1400" dirty="0">
              <a:solidFill>
                <a:srgbClr val="000000"/>
              </a:solidFill>
            </a:endParaRPr>
          </a:p>
        </p:txBody>
      </p:sp>
      <p:cxnSp>
        <p:nvCxnSpPr>
          <p:cNvPr id="17" name="Straight Connector 16"/>
          <p:cNvCxnSpPr>
            <a:stCxn id="16" idx="1"/>
          </p:cNvCxnSpPr>
          <p:nvPr/>
        </p:nvCxnSpPr>
        <p:spPr>
          <a:xfrm flipH="1">
            <a:off x="4201825" y="4017773"/>
            <a:ext cx="1527045" cy="96239"/>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814430" y="471291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S4</a:t>
            </a:r>
            <a:endParaRPr lang="en-US" sz="1400" dirty="0">
              <a:solidFill>
                <a:srgbClr val="000000"/>
              </a:solidFill>
            </a:endParaRPr>
          </a:p>
        </p:txBody>
      </p:sp>
      <p:cxnSp>
        <p:nvCxnSpPr>
          <p:cNvPr id="19" name="Straight Connector 18"/>
          <p:cNvCxnSpPr>
            <a:stCxn id="18" idx="1"/>
          </p:cNvCxnSpPr>
          <p:nvPr/>
        </p:nvCxnSpPr>
        <p:spPr>
          <a:xfrm flipH="1" flipV="1">
            <a:off x="4201825" y="4114012"/>
            <a:ext cx="1612605" cy="8475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6372265" y="2989484"/>
            <a:ext cx="1839551" cy="50323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6753832" y="3645488"/>
            <a:ext cx="1457984" cy="37228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6930101" y="3769134"/>
            <a:ext cx="1348555" cy="119983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559108" y="4116463"/>
            <a:ext cx="1527046" cy="741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7653980" y="3404775"/>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err="1" smtClean="0">
                <a:solidFill>
                  <a:srgbClr val="000000"/>
                </a:solidFill>
              </a:rPr>
              <a:t>ToR</a:t>
            </a:r>
            <a:r>
              <a:rPr lang="en-US" sz="1400" dirty="0" smtClean="0">
                <a:solidFill>
                  <a:srgbClr val="000000"/>
                </a:solidFill>
              </a:rPr>
              <a:t> 10</a:t>
            </a:r>
            <a:endParaRPr lang="en-US" sz="1400" dirty="0">
              <a:solidFill>
                <a:srgbClr val="000000"/>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1335471945"/>
              </p:ext>
            </p:extLst>
          </p:nvPr>
        </p:nvGraphicFramePr>
        <p:xfrm>
          <a:off x="1965234" y="4497357"/>
          <a:ext cx="2337616" cy="1277986"/>
        </p:xfrm>
        <a:graphic>
          <a:graphicData uri="http://schemas.openxmlformats.org/drawingml/2006/table">
            <a:tbl>
              <a:tblPr firstRow="1" bandRow="1">
                <a:tableStyleId>{69C7853C-536D-4A76-A0AE-DD22124D55A5}</a:tableStyleId>
              </a:tblPr>
              <a:tblGrid>
                <a:gridCol w="794878"/>
                <a:gridCol w="771369"/>
                <a:gridCol w="771369"/>
              </a:tblGrid>
              <a:tr h="237779">
                <a:tc>
                  <a:txBody>
                    <a:bodyPr/>
                    <a:lstStyle/>
                    <a:p>
                      <a:r>
                        <a:rPr lang="en-US" sz="1100" dirty="0" err="1" smtClean="0">
                          <a:solidFill>
                            <a:srgbClr val="000000"/>
                          </a:solidFill>
                        </a:rPr>
                        <a:t>Dest</a:t>
                      </a:r>
                      <a:endParaRPr lang="en-US" sz="1100" b="1" i="0" dirty="0">
                        <a:solidFill>
                          <a:srgbClr val="000000"/>
                        </a:solidFill>
                      </a:endParaRPr>
                    </a:p>
                  </a:txBody>
                  <a:tcPr/>
                </a:tc>
                <a:tc>
                  <a:txBody>
                    <a:bodyPr/>
                    <a:lstStyle/>
                    <a:p>
                      <a:r>
                        <a:rPr lang="en-US" sz="1100" dirty="0" smtClean="0">
                          <a:solidFill>
                            <a:srgbClr val="000000"/>
                          </a:solidFill>
                        </a:rPr>
                        <a:t>Best hop</a:t>
                      </a:r>
                      <a:endParaRPr lang="en-US" sz="1100" b="1" i="0" dirty="0">
                        <a:solidFill>
                          <a:srgbClr val="000000"/>
                        </a:solidFill>
                      </a:endParaRPr>
                    </a:p>
                  </a:txBody>
                  <a:tcPr/>
                </a:tc>
                <a:tc>
                  <a:txBody>
                    <a:bodyPr/>
                    <a:lstStyle/>
                    <a:p>
                      <a:r>
                        <a:rPr lang="en-US" sz="1100" dirty="0" smtClean="0">
                          <a:solidFill>
                            <a:srgbClr val="000000"/>
                          </a:solidFill>
                        </a:rPr>
                        <a:t>Path </a:t>
                      </a:r>
                      <a:r>
                        <a:rPr lang="en-US" sz="1100" dirty="0" err="1" smtClean="0">
                          <a:solidFill>
                            <a:srgbClr val="000000"/>
                          </a:solidFill>
                        </a:rPr>
                        <a:t>util</a:t>
                      </a:r>
                      <a:endParaRPr lang="en-US" sz="1100" b="1" i="0" dirty="0">
                        <a:solidFill>
                          <a:srgbClr val="000000"/>
                        </a:solidFill>
                      </a:endParaRPr>
                    </a:p>
                  </a:txBody>
                  <a:tcPr/>
                </a:tc>
              </a:tr>
              <a:tr h="226745">
                <a:tc>
                  <a:txBody>
                    <a:bodyPr/>
                    <a:lstStyle/>
                    <a:p>
                      <a:r>
                        <a:rPr lang="en-US" sz="1050" dirty="0" err="1" smtClean="0"/>
                        <a:t>ToR</a:t>
                      </a:r>
                      <a:r>
                        <a:rPr lang="en-US" sz="1050" dirty="0" smtClean="0"/>
                        <a:t> 10</a:t>
                      </a:r>
                      <a:endParaRPr lang="en-US" sz="1050" i="0" dirty="0"/>
                    </a:p>
                  </a:txBody>
                  <a:tcPr/>
                </a:tc>
                <a:tc>
                  <a:txBody>
                    <a:bodyPr/>
                    <a:lstStyle/>
                    <a:p>
                      <a:r>
                        <a:rPr lang="en-US" sz="1050" i="0" dirty="0" smtClean="0"/>
                        <a:t>S4</a:t>
                      </a:r>
                      <a:endParaRPr lang="en-US" sz="1050" i="0" dirty="0"/>
                    </a:p>
                  </a:txBody>
                  <a:tcPr/>
                </a:tc>
                <a:tc>
                  <a:txBody>
                    <a:bodyPr/>
                    <a:lstStyle/>
                    <a:p>
                      <a:r>
                        <a:rPr lang="en-US" sz="1050" dirty="0" smtClean="0"/>
                        <a:t>50%</a:t>
                      </a:r>
                      <a:endParaRPr lang="en-US" sz="1050" i="0" dirty="0"/>
                    </a:p>
                  </a:txBody>
                  <a:tcPr/>
                </a:tc>
              </a:tr>
              <a:tr h="226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err="1" smtClean="0"/>
                        <a:t>ToR</a:t>
                      </a:r>
                      <a:r>
                        <a:rPr lang="en-US" sz="1050" dirty="0" smtClean="0"/>
                        <a:t> 1</a:t>
                      </a:r>
                      <a:endParaRPr lang="en-US" sz="1050" i="0" dirty="0" smtClean="0"/>
                    </a:p>
                  </a:txBody>
                  <a:tcPr/>
                </a:tc>
                <a:tc>
                  <a:txBody>
                    <a:bodyPr/>
                    <a:lstStyle/>
                    <a:p>
                      <a:r>
                        <a:rPr lang="en-US" sz="1050" dirty="0" smtClean="0"/>
                        <a:t>S2</a:t>
                      </a:r>
                      <a:endParaRPr lang="en-US" sz="1050" i="0" dirty="0"/>
                    </a:p>
                  </a:txBody>
                  <a:tcPr/>
                </a:tc>
                <a:tc>
                  <a:txBody>
                    <a:bodyPr/>
                    <a:lstStyle/>
                    <a:p>
                      <a:r>
                        <a:rPr lang="en-US" sz="1050" dirty="0" smtClean="0"/>
                        <a:t>10%</a:t>
                      </a:r>
                      <a:endParaRPr lang="en-US" sz="1050" i="0" dirty="0"/>
                    </a:p>
                  </a:txBody>
                  <a:tcPr/>
                </a:tc>
              </a:tr>
              <a:tr h="515986">
                <a:tc>
                  <a:txBody>
                    <a:bodyPr/>
                    <a:lstStyle/>
                    <a:p>
                      <a:r>
                        <a:rPr lang="en-US" sz="1050" dirty="0" smtClean="0"/>
                        <a:t>…</a:t>
                      </a:r>
                      <a:endParaRPr lang="en-US" sz="1050" i="0" dirty="0"/>
                    </a:p>
                  </a:txBody>
                  <a:tcPr/>
                </a:tc>
                <a:tc>
                  <a:txBody>
                    <a:bodyPr/>
                    <a:lstStyle/>
                    <a:p>
                      <a:r>
                        <a:rPr lang="en-US" sz="1050" dirty="0" smtClean="0"/>
                        <a:t>…</a:t>
                      </a:r>
                      <a:endParaRPr lang="en-US" sz="1050" i="0" dirty="0"/>
                    </a:p>
                  </a:txBody>
                  <a:tcPr/>
                </a:tc>
                <a:tc>
                  <a:txBody>
                    <a:bodyPr/>
                    <a:lstStyle/>
                    <a:p>
                      <a:endParaRPr lang="en-US" sz="1050" i="0" dirty="0"/>
                    </a:p>
                  </a:txBody>
                  <a:tcPr/>
                </a:tc>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2372780653"/>
              </p:ext>
            </p:extLst>
          </p:nvPr>
        </p:nvGraphicFramePr>
        <p:xfrm>
          <a:off x="1480217" y="2405171"/>
          <a:ext cx="2649885" cy="1269483"/>
        </p:xfrm>
        <a:graphic>
          <a:graphicData uri="http://schemas.openxmlformats.org/drawingml/2006/table">
            <a:tbl>
              <a:tblPr firstRow="1" bandRow="1">
                <a:tableStyleId>{775DCB02-9BB8-47FD-8907-85C794F793BA}</a:tableStyleId>
              </a:tblPr>
              <a:tblGrid>
                <a:gridCol w="591311"/>
                <a:gridCol w="1073424"/>
                <a:gridCol w="985150"/>
              </a:tblGrid>
              <a:tr h="295977">
                <a:tc>
                  <a:txBody>
                    <a:bodyPr/>
                    <a:lstStyle/>
                    <a:p>
                      <a:r>
                        <a:rPr lang="en-US" sz="1200" b="1" i="0" dirty="0" err="1" smtClean="0">
                          <a:solidFill>
                            <a:schemeClr val="bg1"/>
                          </a:solidFill>
                        </a:rPr>
                        <a:t>Dest</a:t>
                      </a:r>
                      <a:endParaRPr lang="en-US" sz="1200" b="1" i="0" dirty="0">
                        <a:solidFill>
                          <a:schemeClr val="bg1"/>
                        </a:solidFill>
                      </a:endParaRPr>
                    </a:p>
                  </a:txBody>
                  <a:tcPr/>
                </a:tc>
                <a:tc>
                  <a:txBody>
                    <a:bodyPr/>
                    <a:lstStyle/>
                    <a:p>
                      <a:r>
                        <a:rPr lang="en-US" sz="1200" dirty="0" smtClean="0">
                          <a:solidFill>
                            <a:schemeClr val="bg1"/>
                          </a:solidFill>
                        </a:rPr>
                        <a:t>Timestamp</a:t>
                      </a:r>
                      <a:endParaRPr lang="en-US" sz="1200" b="1" i="0" dirty="0">
                        <a:solidFill>
                          <a:schemeClr val="bg1"/>
                        </a:solidFill>
                      </a:endParaRPr>
                    </a:p>
                  </a:txBody>
                  <a:tcPr/>
                </a:tc>
                <a:tc>
                  <a:txBody>
                    <a:bodyPr/>
                    <a:lstStyle/>
                    <a:p>
                      <a:r>
                        <a:rPr lang="en-US" sz="1200" dirty="0" smtClean="0">
                          <a:solidFill>
                            <a:schemeClr val="bg1"/>
                          </a:solidFill>
                        </a:rPr>
                        <a:t>Next</a:t>
                      </a:r>
                      <a:r>
                        <a:rPr lang="en-US" sz="1200" baseline="0" dirty="0" smtClean="0">
                          <a:solidFill>
                            <a:schemeClr val="bg1"/>
                          </a:solidFill>
                        </a:rPr>
                        <a:t> hop</a:t>
                      </a:r>
                      <a:endParaRPr lang="en-US" sz="1200" b="1" i="0" dirty="0">
                        <a:solidFill>
                          <a:schemeClr val="bg1"/>
                        </a:solidFill>
                      </a:endParaRPr>
                    </a:p>
                  </a:txBody>
                  <a:tcPr/>
                </a:tc>
              </a:tr>
              <a:tr h="265296">
                <a:tc>
                  <a:txBody>
                    <a:bodyPr/>
                    <a:lstStyle/>
                    <a:p>
                      <a:r>
                        <a:rPr lang="en-US" sz="1100" i="0" dirty="0" err="1" smtClean="0"/>
                        <a:t>ToR</a:t>
                      </a:r>
                      <a:r>
                        <a:rPr lang="en-US" sz="1100" i="0" dirty="0" smtClean="0"/>
                        <a:t> 10</a:t>
                      </a:r>
                      <a:endParaRPr lang="en-US" sz="1100" i="0" dirty="0"/>
                    </a:p>
                  </a:txBody>
                  <a:tcPr/>
                </a:tc>
                <a:tc>
                  <a:txBody>
                    <a:bodyPr/>
                    <a:lstStyle/>
                    <a:p>
                      <a:r>
                        <a:rPr lang="en-US" sz="1100" dirty="0" smtClean="0"/>
                        <a:t>1</a:t>
                      </a:r>
                      <a:endParaRPr lang="en-US" sz="1100" i="0" dirty="0"/>
                    </a:p>
                  </a:txBody>
                  <a:tcPr/>
                </a:tc>
                <a:tc>
                  <a:txBody>
                    <a:bodyPr/>
                    <a:lstStyle/>
                    <a:p>
                      <a:r>
                        <a:rPr lang="en-US" sz="1100" dirty="0" smtClean="0"/>
                        <a:t>S4</a:t>
                      </a:r>
                      <a:endParaRPr lang="en-US" sz="1100" i="0" dirty="0"/>
                    </a:p>
                  </a:txBody>
                  <a:tcPr/>
                </a:tc>
              </a:tr>
              <a:tr h="265296">
                <a:tc>
                  <a:txBody>
                    <a:bodyPr/>
                    <a:lstStyle/>
                    <a:p>
                      <a:endParaRPr lang="en-US" sz="1100" i="0" dirty="0"/>
                    </a:p>
                  </a:txBody>
                  <a:tcPr/>
                </a:tc>
                <a:tc>
                  <a:txBody>
                    <a:bodyPr/>
                    <a:lstStyle/>
                    <a:p>
                      <a:r>
                        <a:rPr lang="is-IS" sz="1100" dirty="0" smtClean="0"/>
                        <a:t>…</a:t>
                      </a:r>
                      <a:endParaRPr lang="en-US" sz="1100" i="0" dirty="0"/>
                    </a:p>
                  </a:txBody>
                  <a:tcPr/>
                </a:tc>
                <a:tc>
                  <a:txBody>
                    <a:bodyPr/>
                    <a:lstStyle/>
                    <a:p>
                      <a:r>
                        <a:rPr lang="is-IS" sz="1100" dirty="0" smtClean="0"/>
                        <a:t>…</a:t>
                      </a:r>
                      <a:endParaRPr lang="en-US" sz="1100" i="0" dirty="0"/>
                    </a:p>
                  </a:txBody>
                  <a:tcPr/>
                </a:tc>
              </a:tr>
              <a:tr h="442914">
                <a:tc>
                  <a:txBody>
                    <a:bodyPr/>
                    <a:lstStyle/>
                    <a:p>
                      <a:endParaRPr lang="en-US" sz="1100" i="0" dirty="0"/>
                    </a:p>
                  </a:txBody>
                  <a:tcPr/>
                </a:tc>
                <a:tc>
                  <a:txBody>
                    <a:bodyPr/>
                    <a:lstStyle/>
                    <a:p>
                      <a:r>
                        <a:rPr lang="en-US" sz="1100" dirty="0" smtClean="0"/>
                        <a:t>…</a:t>
                      </a:r>
                      <a:endParaRPr lang="en-US" sz="1100" i="0" dirty="0"/>
                    </a:p>
                  </a:txBody>
                  <a:tcPr/>
                </a:tc>
                <a:tc>
                  <a:txBody>
                    <a:bodyPr/>
                    <a:lstStyle/>
                    <a:p>
                      <a:r>
                        <a:rPr lang="en-US" sz="1100" dirty="0" smtClean="0"/>
                        <a:t>…</a:t>
                      </a:r>
                      <a:endParaRPr lang="en-US" sz="1100" i="0" dirty="0"/>
                    </a:p>
                  </a:txBody>
                  <a:tcPr/>
                </a:tc>
              </a:tr>
            </a:tbl>
          </a:graphicData>
        </a:graphic>
      </p:graphicFrame>
      <p:sp>
        <p:nvSpPr>
          <p:cNvPr id="54" name="Rectangle 53"/>
          <p:cNvSpPr/>
          <p:nvPr/>
        </p:nvSpPr>
        <p:spPr>
          <a:xfrm>
            <a:off x="573732" y="387524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err="1" smtClean="0">
                <a:solidFill>
                  <a:srgbClr val="000000"/>
                </a:solidFill>
              </a:rPr>
              <a:t>ToR</a:t>
            </a:r>
            <a:r>
              <a:rPr lang="en-US" sz="1400" dirty="0" smtClean="0">
                <a:solidFill>
                  <a:srgbClr val="000000"/>
                </a:solidFill>
              </a:rPr>
              <a:t> 1</a:t>
            </a:r>
            <a:endParaRPr lang="en-US" sz="1400" dirty="0">
              <a:solidFill>
                <a:srgbClr val="000000"/>
              </a:solidFill>
            </a:endParaRPr>
          </a:p>
        </p:txBody>
      </p:sp>
      <p:sp>
        <p:nvSpPr>
          <p:cNvPr id="3" name="TextBox 2"/>
          <p:cNvSpPr txBox="1"/>
          <p:nvPr/>
        </p:nvSpPr>
        <p:spPr>
          <a:xfrm>
            <a:off x="1965234" y="1842948"/>
            <a:ext cx="1648714" cy="369332"/>
          </a:xfrm>
          <a:prstGeom prst="rect">
            <a:avLst/>
          </a:prstGeom>
          <a:noFill/>
        </p:spPr>
        <p:txBody>
          <a:bodyPr wrap="square" rtlCol="0">
            <a:spAutoFit/>
          </a:bodyPr>
          <a:lstStyle/>
          <a:p>
            <a:r>
              <a:rPr lang="en-US" b="1" dirty="0" err="1">
                <a:solidFill>
                  <a:srgbClr val="800000"/>
                </a:solidFill>
              </a:rPr>
              <a:t>Flowlet</a:t>
            </a:r>
            <a:r>
              <a:rPr lang="en-US" b="1" dirty="0">
                <a:solidFill>
                  <a:srgbClr val="800000"/>
                </a:solidFill>
              </a:rPr>
              <a:t> table</a:t>
            </a:r>
          </a:p>
        </p:txBody>
      </p:sp>
      <p:sp>
        <p:nvSpPr>
          <p:cNvPr id="35" name="TextBox 34"/>
          <p:cNvSpPr txBox="1"/>
          <p:nvPr/>
        </p:nvSpPr>
        <p:spPr>
          <a:xfrm>
            <a:off x="1689403" y="5890057"/>
            <a:ext cx="2412190" cy="369332"/>
          </a:xfrm>
          <a:prstGeom prst="rect">
            <a:avLst/>
          </a:prstGeom>
          <a:noFill/>
        </p:spPr>
        <p:txBody>
          <a:bodyPr wrap="square" rtlCol="0">
            <a:spAutoFit/>
          </a:bodyPr>
          <a:lstStyle/>
          <a:p>
            <a:r>
              <a:rPr lang="en-US" b="1" dirty="0" smtClean="0">
                <a:solidFill>
                  <a:srgbClr val="800000"/>
                </a:solidFill>
              </a:rPr>
              <a:t>Best hop table</a:t>
            </a:r>
            <a:endParaRPr lang="en-US" b="1" dirty="0">
              <a:solidFill>
                <a:srgbClr val="800000"/>
              </a:solidFill>
            </a:endParaRPr>
          </a:p>
        </p:txBody>
      </p:sp>
      <p:sp>
        <p:nvSpPr>
          <p:cNvPr id="12" name="TextBox 11"/>
          <p:cNvSpPr txBox="1"/>
          <p:nvPr/>
        </p:nvSpPr>
        <p:spPr>
          <a:xfrm>
            <a:off x="2302691" y="3804111"/>
            <a:ext cx="717283" cy="307777"/>
          </a:xfrm>
          <a:prstGeom prst="rect">
            <a:avLst/>
          </a:prstGeom>
          <a:noFill/>
        </p:spPr>
        <p:txBody>
          <a:bodyPr wrap="square" rtlCol="0">
            <a:spAutoFit/>
          </a:bodyPr>
          <a:lstStyle/>
          <a:p>
            <a:r>
              <a:rPr lang="en-US" sz="1400" b="1" dirty="0" smtClean="0">
                <a:solidFill>
                  <a:schemeClr val="accent4">
                    <a:lumMod val="75000"/>
                  </a:schemeClr>
                </a:solidFill>
              </a:rPr>
              <a:t>Data</a:t>
            </a:r>
            <a:endParaRPr lang="en-US" sz="1400" b="1" dirty="0">
              <a:solidFill>
                <a:schemeClr val="accent4">
                  <a:lumMod val="75000"/>
                </a:schemeClr>
              </a:solidFill>
            </a:endParaRPr>
          </a:p>
        </p:txBody>
      </p:sp>
      <p:cxnSp>
        <p:nvCxnSpPr>
          <p:cNvPr id="15" name="Straight Arrow Connector 14"/>
          <p:cNvCxnSpPr/>
          <p:nvPr/>
        </p:nvCxnSpPr>
        <p:spPr>
          <a:xfrm>
            <a:off x="4302850" y="4326069"/>
            <a:ext cx="657422" cy="342575"/>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070771" y="4266412"/>
            <a:ext cx="858055" cy="0"/>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BF48E2D9-F1AE-3A42-ADCF-BA1BF8DE6898}" type="slidenum">
              <a:rPr lang="en-US" smtClean="0"/>
              <a:t>31</a:t>
            </a:fld>
            <a:endParaRPr lang="en-US"/>
          </a:p>
        </p:txBody>
      </p:sp>
      <p:grpSp>
        <p:nvGrpSpPr>
          <p:cNvPr id="24" name="Group 23"/>
          <p:cNvGrpSpPr/>
          <p:nvPr/>
        </p:nvGrpSpPr>
        <p:grpSpPr>
          <a:xfrm>
            <a:off x="1868706" y="3902053"/>
            <a:ext cx="433985" cy="140399"/>
            <a:chOff x="6221036" y="4078233"/>
            <a:chExt cx="433985" cy="140399"/>
          </a:xfrm>
        </p:grpSpPr>
        <p:sp>
          <p:nvSpPr>
            <p:cNvPr id="25" name="Rounded Rectangle 24"/>
            <p:cNvSpPr/>
            <p:nvPr/>
          </p:nvSpPr>
          <p:spPr>
            <a:xfrm>
              <a:off x="6221036" y="4078233"/>
              <a:ext cx="433985" cy="140399"/>
            </a:xfrm>
            <a:prstGeom prst="roundRect">
              <a:avLst/>
            </a:prstGeom>
            <a:ln>
              <a:solidFill>
                <a:schemeClr val="accent4">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9" name="Rectangle 28"/>
            <p:cNvSpPr/>
            <p:nvPr/>
          </p:nvSpPr>
          <p:spPr>
            <a:xfrm>
              <a:off x="6322061" y="4084615"/>
              <a:ext cx="45719" cy="127368"/>
            </a:xfrm>
            <a:prstGeom prst="rect">
              <a:avLst/>
            </a:prstGeom>
            <a:ln>
              <a:solidFill>
                <a:schemeClr val="accent4">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0" name="Rectangle 29"/>
            <p:cNvSpPr/>
            <p:nvPr/>
          </p:nvSpPr>
          <p:spPr>
            <a:xfrm>
              <a:off x="6372349" y="4083847"/>
              <a:ext cx="45719" cy="127368"/>
            </a:xfrm>
            <a:prstGeom prst="rect">
              <a:avLst/>
            </a:prstGeom>
            <a:ln>
              <a:solidFill>
                <a:schemeClr val="accent4">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1" name="Freeform 10"/>
          <p:cNvSpPr/>
          <p:nvPr/>
        </p:nvSpPr>
        <p:spPr>
          <a:xfrm>
            <a:off x="735441" y="2841416"/>
            <a:ext cx="1137674" cy="1041548"/>
          </a:xfrm>
          <a:custGeom>
            <a:avLst/>
            <a:gdLst>
              <a:gd name="connsiteX0" fmla="*/ 1137674 w 1137674"/>
              <a:gd name="connsiteY0" fmla="*/ 1041548 h 1041548"/>
              <a:gd name="connsiteX1" fmla="*/ 4668 w 1137674"/>
              <a:gd name="connsiteY1" fmla="*/ 402001 h 1041548"/>
              <a:gd name="connsiteX2" fmla="*/ 708228 w 1137674"/>
              <a:gd name="connsiteY2" fmla="*/ 0 h 1041548"/>
            </a:gdLst>
            <a:ahLst/>
            <a:cxnLst>
              <a:cxn ang="0">
                <a:pos x="connsiteX0" y="connsiteY0"/>
              </a:cxn>
              <a:cxn ang="0">
                <a:pos x="connsiteX1" y="connsiteY1"/>
              </a:cxn>
              <a:cxn ang="0">
                <a:pos x="connsiteX2" y="connsiteY2"/>
              </a:cxn>
            </a:cxnLst>
            <a:rect l="l" t="t" r="r" b="b"/>
            <a:pathLst>
              <a:path w="1137674" h="1041548">
                <a:moveTo>
                  <a:pt x="1137674" y="1041548"/>
                </a:moveTo>
                <a:cubicBezTo>
                  <a:pt x="606958" y="808570"/>
                  <a:pt x="76242" y="575592"/>
                  <a:pt x="4668" y="402001"/>
                </a:cubicBezTo>
                <a:cubicBezTo>
                  <a:pt x="-66906" y="228410"/>
                  <a:pt x="708228" y="0"/>
                  <a:pt x="708228" y="0"/>
                </a:cubicBezTo>
              </a:path>
            </a:pathLst>
          </a:custGeom>
          <a:ln>
            <a:solidFill>
              <a:srgbClr val="604A7B"/>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TextBox 12"/>
          <p:cNvSpPr txBox="1"/>
          <p:nvPr/>
        </p:nvSpPr>
        <p:spPr>
          <a:xfrm>
            <a:off x="237466" y="2448457"/>
            <a:ext cx="995949" cy="584776"/>
          </a:xfrm>
          <a:prstGeom prst="rect">
            <a:avLst/>
          </a:prstGeom>
          <a:noFill/>
        </p:spPr>
        <p:txBody>
          <a:bodyPr wrap="square" rtlCol="0">
            <a:spAutoFit/>
          </a:bodyPr>
          <a:lstStyle/>
          <a:p>
            <a:r>
              <a:rPr lang="en-US" sz="1600" dirty="0" smtClean="0"/>
              <a:t>Hash flow</a:t>
            </a:r>
            <a:endParaRPr lang="en-US" sz="1600" dirty="0"/>
          </a:p>
        </p:txBody>
      </p:sp>
    </p:spTree>
    <p:extLst>
      <p:ext uri="{BB962C8B-B14F-4D97-AF65-F5344CB8AC3E}">
        <p14:creationId xmlns:p14="http://schemas.microsoft.com/office/powerpoint/2010/main" val="33912412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Switches load balance </a:t>
            </a:r>
            <a:r>
              <a:rPr lang="en-US" dirty="0" err="1" smtClean="0"/>
              <a:t>flowlets</a:t>
            </a:r>
            <a:r>
              <a:rPr lang="en-US" dirty="0" smtClean="0"/>
              <a:t> </a:t>
            </a:r>
            <a:endParaRPr lang="en-US" dirty="0"/>
          </a:p>
        </p:txBody>
      </p:sp>
      <p:sp>
        <p:nvSpPr>
          <p:cNvPr id="4" name="Rectangle 3"/>
          <p:cNvSpPr/>
          <p:nvPr/>
        </p:nvSpPr>
        <p:spPr>
          <a:xfrm>
            <a:off x="3086154" y="3865373"/>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S1</a:t>
            </a:r>
            <a:endParaRPr lang="en-US" sz="1400" dirty="0">
              <a:solidFill>
                <a:srgbClr val="000000"/>
              </a:solidFill>
            </a:endParaRPr>
          </a:p>
        </p:txBody>
      </p:sp>
      <p:sp>
        <p:nvSpPr>
          <p:cNvPr id="5" name="Rectangle 4"/>
          <p:cNvSpPr/>
          <p:nvPr/>
        </p:nvSpPr>
        <p:spPr>
          <a:xfrm>
            <a:off x="5256594" y="2740845"/>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S2</a:t>
            </a:r>
            <a:endParaRPr lang="en-US" sz="1400" dirty="0">
              <a:solidFill>
                <a:srgbClr val="000000"/>
              </a:solidFill>
            </a:endParaRPr>
          </a:p>
        </p:txBody>
      </p:sp>
      <p:cxnSp>
        <p:nvCxnSpPr>
          <p:cNvPr id="6" name="Straight Connector 5"/>
          <p:cNvCxnSpPr>
            <a:stCxn id="5" idx="1"/>
            <a:endCxn id="4" idx="3"/>
          </p:cNvCxnSpPr>
          <p:nvPr/>
        </p:nvCxnSpPr>
        <p:spPr>
          <a:xfrm flipH="1">
            <a:off x="4201825" y="2989484"/>
            <a:ext cx="1054769" cy="112452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728870" y="3769134"/>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S3</a:t>
            </a:r>
            <a:endParaRPr lang="en-US" sz="1400" dirty="0">
              <a:solidFill>
                <a:srgbClr val="000000"/>
              </a:solidFill>
            </a:endParaRPr>
          </a:p>
        </p:txBody>
      </p:sp>
      <p:cxnSp>
        <p:nvCxnSpPr>
          <p:cNvPr id="17" name="Straight Connector 16"/>
          <p:cNvCxnSpPr>
            <a:stCxn id="16" idx="1"/>
          </p:cNvCxnSpPr>
          <p:nvPr/>
        </p:nvCxnSpPr>
        <p:spPr>
          <a:xfrm flipH="1">
            <a:off x="4201825" y="4017773"/>
            <a:ext cx="1527045" cy="96239"/>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814430" y="471291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rPr>
              <a:t>S4</a:t>
            </a:r>
            <a:endParaRPr lang="en-US" sz="1400" dirty="0">
              <a:solidFill>
                <a:srgbClr val="000000"/>
              </a:solidFill>
            </a:endParaRPr>
          </a:p>
        </p:txBody>
      </p:sp>
      <p:cxnSp>
        <p:nvCxnSpPr>
          <p:cNvPr id="19" name="Straight Connector 18"/>
          <p:cNvCxnSpPr>
            <a:stCxn id="18" idx="1"/>
          </p:cNvCxnSpPr>
          <p:nvPr/>
        </p:nvCxnSpPr>
        <p:spPr>
          <a:xfrm flipH="1" flipV="1">
            <a:off x="4201825" y="4114012"/>
            <a:ext cx="1612605" cy="8475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6372265" y="2989484"/>
            <a:ext cx="1839551" cy="50323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6753832" y="3645488"/>
            <a:ext cx="1457984" cy="37228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6930101" y="3769134"/>
            <a:ext cx="1348555" cy="119983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559108" y="4116463"/>
            <a:ext cx="1527046" cy="741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7653980" y="3404775"/>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err="1" smtClean="0">
                <a:solidFill>
                  <a:srgbClr val="000000"/>
                </a:solidFill>
              </a:rPr>
              <a:t>ToR</a:t>
            </a:r>
            <a:r>
              <a:rPr lang="en-US" sz="1400" dirty="0" smtClean="0">
                <a:solidFill>
                  <a:srgbClr val="000000"/>
                </a:solidFill>
              </a:rPr>
              <a:t> 10</a:t>
            </a:r>
            <a:endParaRPr lang="en-US" sz="1400" dirty="0">
              <a:solidFill>
                <a:srgbClr val="000000"/>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905700207"/>
              </p:ext>
            </p:extLst>
          </p:nvPr>
        </p:nvGraphicFramePr>
        <p:xfrm>
          <a:off x="1965234" y="4497357"/>
          <a:ext cx="2337616" cy="1277986"/>
        </p:xfrm>
        <a:graphic>
          <a:graphicData uri="http://schemas.openxmlformats.org/drawingml/2006/table">
            <a:tbl>
              <a:tblPr firstRow="1" bandRow="1">
                <a:tableStyleId>{69C7853C-536D-4A76-A0AE-DD22124D55A5}</a:tableStyleId>
              </a:tblPr>
              <a:tblGrid>
                <a:gridCol w="794878"/>
                <a:gridCol w="771369"/>
                <a:gridCol w="771369"/>
              </a:tblGrid>
              <a:tr h="237779">
                <a:tc>
                  <a:txBody>
                    <a:bodyPr/>
                    <a:lstStyle/>
                    <a:p>
                      <a:r>
                        <a:rPr lang="en-US" sz="1100" dirty="0" err="1" smtClean="0">
                          <a:solidFill>
                            <a:srgbClr val="000000"/>
                          </a:solidFill>
                        </a:rPr>
                        <a:t>Dest</a:t>
                      </a:r>
                      <a:endParaRPr lang="en-US" sz="1100" b="1" i="0" dirty="0">
                        <a:solidFill>
                          <a:srgbClr val="000000"/>
                        </a:solidFill>
                      </a:endParaRPr>
                    </a:p>
                  </a:txBody>
                  <a:tcPr/>
                </a:tc>
                <a:tc>
                  <a:txBody>
                    <a:bodyPr/>
                    <a:lstStyle/>
                    <a:p>
                      <a:r>
                        <a:rPr lang="en-US" sz="1100" dirty="0" smtClean="0">
                          <a:solidFill>
                            <a:srgbClr val="000000"/>
                          </a:solidFill>
                        </a:rPr>
                        <a:t>Best hop</a:t>
                      </a:r>
                      <a:endParaRPr lang="en-US" sz="1100" b="1" i="0" dirty="0">
                        <a:solidFill>
                          <a:srgbClr val="000000"/>
                        </a:solidFill>
                      </a:endParaRPr>
                    </a:p>
                  </a:txBody>
                  <a:tcPr/>
                </a:tc>
                <a:tc>
                  <a:txBody>
                    <a:bodyPr/>
                    <a:lstStyle/>
                    <a:p>
                      <a:r>
                        <a:rPr lang="en-US" sz="1100" dirty="0" smtClean="0">
                          <a:solidFill>
                            <a:srgbClr val="000000"/>
                          </a:solidFill>
                        </a:rPr>
                        <a:t>Path </a:t>
                      </a:r>
                      <a:r>
                        <a:rPr lang="en-US" sz="1100" dirty="0" err="1" smtClean="0">
                          <a:solidFill>
                            <a:srgbClr val="000000"/>
                          </a:solidFill>
                        </a:rPr>
                        <a:t>util</a:t>
                      </a:r>
                      <a:endParaRPr lang="en-US" sz="1100" b="1" i="0" dirty="0">
                        <a:solidFill>
                          <a:srgbClr val="000000"/>
                        </a:solidFill>
                      </a:endParaRPr>
                    </a:p>
                  </a:txBody>
                  <a:tcPr/>
                </a:tc>
              </a:tr>
              <a:tr h="226745">
                <a:tc>
                  <a:txBody>
                    <a:bodyPr/>
                    <a:lstStyle/>
                    <a:p>
                      <a:r>
                        <a:rPr lang="en-US" sz="1050" dirty="0" err="1" smtClean="0"/>
                        <a:t>ToR</a:t>
                      </a:r>
                      <a:r>
                        <a:rPr lang="en-US" sz="1050" dirty="0" smtClean="0"/>
                        <a:t> 10</a:t>
                      </a:r>
                      <a:endParaRPr lang="en-US" sz="1050" i="0" dirty="0"/>
                    </a:p>
                  </a:txBody>
                  <a:tcPr/>
                </a:tc>
                <a:tc>
                  <a:txBody>
                    <a:bodyPr/>
                    <a:lstStyle/>
                    <a:p>
                      <a:r>
                        <a:rPr lang="en-US" sz="1050" i="0" dirty="0" smtClean="0"/>
                        <a:t>S4</a:t>
                      </a:r>
                      <a:endParaRPr lang="en-US" sz="1050" i="0" dirty="0"/>
                    </a:p>
                  </a:txBody>
                  <a:tcPr/>
                </a:tc>
                <a:tc>
                  <a:txBody>
                    <a:bodyPr/>
                    <a:lstStyle/>
                    <a:p>
                      <a:r>
                        <a:rPr lang="en-US" sz="1050" dirty="0" smtClean="0"/>
                        <a:t>50%</a:t>
                      </a:r>
                      <a:endParaRPr lang="en-US" sz="1050" i="0" dirty="0"/>
                    </a:p>
                  </a:txBody>
                  <a:tcPr/>
                </a:tc>
              </a:tr>
              <a:tr h="226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err="1" smtClean="0"/>
                        <a:t>ToR</a:t>
                      </a:r>
                      <a:r>
                        <a:rPr lang="en-US" sz="1050" dirty="0" smtClean="0"/>
                        <a:t> 1</a:t>
                      </a:r>
                      <a:endParaRPr lang="en-US" sz="1050" i="0" dirty="0" smtClean="0"/>
                    </a:p>
                  </a:txBody>
                  <a:tcPr/>
                </a:tc>
                <a:tc>
                  <a:txBody>
                    <a:bodyPr/>
                    <a:lstStyle/>
                    <a:p>
                      <a:r>
                        <a:rPr lang="en-US" sz="1050" dirty="0" smtClean="0"/>
                        <a:t>S2</a:t>
                      </a:r>
                      <a:endParaRPr lang="en-US" sz="1050" i="0" dirty="0"/>
                    </a:p>
                  </a:txBody>
                  <a:tcPr/>
                </a:tc>
                <a:tc>
                  <a:txBody>
                    <a:bodyPr/>
                    <a:lstStyle/>
                    <a:p>
                      <a:r>
                        <a:rPr lang="en-US" sz="1050" dirty="0" smtClean="0"/>
                        <a:t>10%</a:t>
                      </a:r>
                      <a:endParaRPr lang="en-US" sz="1050" i="0" dirty="0"/>
                    </a:p>
                  </a:txBody>
                  <a:tcPr/>
                </a:tc>
              </a:tr>
              <a:tr h="515986">
                <a:tc>
                  <a:txBody>
                    <a:bodyPr/>
                    <a:lstStyle/>
                    <a:p>
                      <a:r>
                        <a:rPr lang="en-US" sz="1050" dirty="0" smtClean="0"/>
                        <a:t>…</a:t>
                      </a:r>
                      <a:endParaRPr lang="en-US" sz="1050" i="0" dirty="0"/>
                    </a:p>
                  </a:txBody>
                  <a:tcPr/>
                </a:tc>
                <a:tc>
                  <a:txBody>
                    <a:bodyPr/>
                    <a:lstStyle/>
                    <a:p>
                      <a:r>
                        <a:rPr lang="en-US" sz="1050" dirty="0" smtClean="0"/>
                        <a:t>…</a:t>
                      </a:r>
                      <a:endParaRPr lang="en-US" sz="1050" i="0" dirty="0"/>
                    </a:p>
                  </a:txBody>
                  <a:tcPr/>
                </a:tc>
                <a:tc>
                  <a:txBody>
                    <a:bodyPr/>
                    <a:lstStyle/>
                    <a:p>
                      <a:endParaRPr lang="en-US" sz="1050" i="0" dirty="0"/>
                    </a:p>
                  </a:txBody>
                  <a:tcPr/>
                </a:tc>
              </a:tr>
            </a:tbl>
          </a:graphicData>
        </a:graphic>
      </p:graphicFrame>
      <p:sp>
        <p:nvSpPr>
          <p:cNvPr id="54" name="Rectangle 53"/>
          <p:cNvSpPr/>
          <p:nvPr/>
        </p:nvSpPr>
        <p:spPr>
          <a:xfrm>
            <a:off x="573732" y="387524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err="1" smtClean="0">
                <a:solidFill>
                  <a:srgbClr val="000000"/>
                </a:solidFill>
              </a:rPr>
              <a:t>ToR</a:t>
            </a:r>
            <a:r>
              <a:rPr lang="en-US" sz="1400" dirty="0" smtClean="0">
                <a:solidFill>
                  <a:srgbClr val="000000"/>
                </a:solidFill>
              </a:rPr>
              <a:t> 1</a:t>
            </a:r>
            <a:endParaRPr lang="en-US" sz="1400" dirty="0">
              <a:solidFill>
                <a:srgbClr val="000000"/>
              </a:solidFill>
            </a:endParaRPr>
          </a:p>
        </p:txBody>
      </p:sp>
      <p:sp>
        <p:nvSpPr>
          <p:cNvPr id="3" name="TextBox 2"/>
          <p:cNvSpPr txBox="1"/>
          <p:nvPr/>
        </p:nvSpPr>
        <p:spPr>
          <a:xfrm>
            <a:off x="1965234" y="1842948"/>
            <a:ext cx="1648714" cy="369332"/>
          </a:xfrm>
          <a:prstGeom prst="rect">
            <a:avLst/>
          </a:prstGeom>
          <a:noFill/>
        </p:spPr>
        <p:txBody>
          <a:bodyPr wrap="square" rtlCol="0">
            <a:spAutoFit/>
          </a:bodyPr>
          <a:lstStyle/>
          <a:p>
            <a:r>
              <a:rPr lang="en-US" b="1" dirty="0" err="1">
                <a:solidFill>
                  <a:srgbClr val="800000"/>
                </a:solidFill>
              </a:rPr>
              <a:t>Flowlet</a:t>
            </a:r>
            <a:r>
              <a:rPr lang="en-US" b="1" dirty="0">
                <a:solidFill>
                  <a:srgbClr val="800000"/>
                </a:solidFill>
              </a:rPr>
              <a:t> table</a:t>
            </a:r>
          </a:p>
        </p:txBody>
      </p:sp>
      <p:sp>
        <p:nvSpPr>
          <p:cNvPr id="35" name="TextBox 34"/>
          <p:cNvSpPr txBox="1"/>
          <p:nvPr/>
        </p:nvSpPr>
        <p:spPr>
          <a:xfrm>
            <a:off x="1689403" y="5890057"/>
            <a:ext cx="2412190" cy="369332"/>
          </a:xfrm>
          <a:prstGeom prst="rect">
            <a:avLst/>
          </a:prstGeom>
          <a:noFill/>
        </p:spPr>
        <p:txBody>
          <a:bodyPr wrap="square" rtlCol="0">
            <a:spAutoFit/>
          </a:bodyPr>
          <a:lstStyle/>
          <a:p>
            <a:r>
              <a:rPr lang="en-US" b="1" dirty="0" smtClean="0">
                <a:solidFill>
                  <a:srgbClr val="800000"/>
                </a:solidFill>
              </a:rPr>
              <a:t>Best hop table</a:t>
            </a:r>
            <a:endParaRPr lang="en-US" b="1" dirty="0">
              <a:solidFill>
                <a:srgbClr val="800000"/>
              </a:solidFill>
            </a:endParaRPr>
          </a:p>
        </p:txBody>
      </p:sp>
      <p:sp>
        <p:nvSpPr>
          <p:cNvPr id="12" name="TextBox 11"/>
          <p:cNvSpPr txBox="1"/>
          <p:nvPr/>
        </p:nvSpPr>
        <p:spPr>
          <a:xfrm>
            <a:off x="2302691" y="3804111"/>
            <a:ext cx="717283" cy="307777"/>
          </a:xfrm>
          <a:prstGeom prst="rect">
            <a:avLst/>
          </a:prstGeom>
          <a:noFill/>
        </p:spPr>
        <p:txBody>
          <a:bodyPr wrap="square" rtlCol="0">
            <a:spAutoFit/>
          </a:bodyPr>
          <a:lstStyle/>
          <a:p>
            <a:r>
              <a:rPr lang="en-US" sz="1400" b="1" dirty="0" smtClean="0">
                <a:solidFill>
                  <a:schemeClr val="accent4">
                    <a:lumMod val="75000"/>
                  </a:schemeClr>
                </a:solidFill>
              </a:rPr>
              <a:t>Data</a:t>
            </a:r>
            <a:endParaRPr lang="en-US" sz="1400" b="1" dirty="0">
              <a:solidFill>
                <a:schemeClr val="accent4">
                  <a:lumMod val="75000"/>
                </a:schemeClr>
              </a:solidFill>
            </a:endParaRPr>
          </a:p>
        </p:txBody>
      </p:sp>
      <p:cxnSp>
        <p:nvCxnSpPr>
          <p:cNvPr id="15" name="Straight Arrow Connector 14"/>
          <p:cNvCxnSpPr/>
          <p:nvPr/>
        </p:nvCxnSpPr>
        <p:spPr>
          <a:xfrm>
            <a:off x="4302850" y="4326069"/>
            <a:ext cx="657422" cy="342575"/>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070771" y="4266412"/>
            <a:ext cx="858055" cy="0"/>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24" name="Table 23"/>
          <p:cNvGraphicFramePr>
            <a:graphicFrameLocks noGrp="1"/>
          </p:cNvGraphicFramePr>
          <p:nvPr>
            <p:extLst>
              <p:ext uri="{D42A27DB-BD31-4B8C-83A1-F6EECF244321}">
                <p14:modId xmlns:p14="http://schemas.microsoft.com/office/powerpoint/2010/main" val="3233161299"/>
              </p:ext>
            </p:extLst>
          </p:nvPr>
        </p:nvGraphicFramePr>
        <p:xfrm>
          <a:off x="5061214" y="1292410"/>
          <a:ext cx="3566654" cy="1112520"/>
        </p:xfrm>
        <a:graphic>
          <a:graphicData uri="http://schemas.openxmlformats.org/drawingml/2006/table">
            <a:tbl>
              <a:tblPr firstRow="1" bandRow="1">
                <a:tableStyleId>{EB9631B5-78F2-41C9-869B-9F39066F8104}</a:tableStyleId>
              </a:tblPr>
              <a:tblGrid>
                <a:gridCol w="3566654"/>
              </a:tblGrid>
              <a:tr h="370840">
                <a:tc>
                  <a:txBody>
                    <a:bodyPr/>
                    <a:lstStyle/>
                    <a:p>
                      <a:r>
                        <a:rPr lang="en-US" dirty="0" smtClean="0"/>
                        <a:t>P4 primitives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t>RW access to </a:t>
                      </a:r>
                      <a:r>
                        <a:rPr lang="en-US" dirty="0" err="1" smtClean="0"/>
                        <a:t>stateful</a:t>
                      </a:r>
                      <a:r>
                        <a:rPr lang="en-US" baseline="0" dirty="0" smtClean="0"/>
                        <a:t> memory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t>Comparison/arithmetic operators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BF48E2D9-F1AE-3A42-ADCF-BA1BF8DE6898}" type="slidenum">
              <a:rPr lang="en-US" smtClean="0"/>
              <a:t>32</a:t>
            </a:fld>
            <a:endParaRPr lang="en-US"/>
          </a:p>
        </p:txBody>
      </p:sp>
      <p:graphicFrame>
        <p:nvGraphicFramePr>
          <p:cNvPr id="25" name="Table 24"/>
          <p:cNvGraphicFramePr>
            <a:graphicFrameLocks noGrp="1"/>
          </p:cNvGraphicFramePr>
          <p:nvPr>
            <p:extLst>
              <p:ext uri="{D42A27DB-BD31-4B8C-83A1-F6EECF244321}">
                <p14:modId xmlns:p14="http://schemas.microsoft.com/office/powerpoint/2010/main" val="411616110"/>
              </p:ext>
            </p:extLst>
          </p:nvPr>
        </p:nvGraphicFramePr>
        <p:xfrm>
          <a:off x="1480217" y="2405171"/>
          <a:ext cx="2649885" cy="1269483"/>
        </p:xfrm>
        <a:graphic>
          <a:graphicData uri="http://schemas.openxmlformats.org/drawingml/2006/table">
            <a:tbl>
              <a:tblPr firstRow="1" bandRow="1">
                <a:tableStyleId>{775DCB02-9BB8-47FD-8907-85C794F793BA}</a:tableStyleId>
              </a:tblPr>
              <a:tblGrid>
                <a:gridCol w="591311"/>
                <a:gridCol w="1073424"/>
                <a:gridCol w="985150"/>
              </a:tblGrid>
              <a:tr h="295977">
                <a:tc>
                  <a:txBody>
                    <a:bodyPr/>
                    <a:lstStyle/>
                    <a:p>
                      <a:r>
                        <a:rPr lang="en-US" sz="1200" b="1" i="0" dirty="0" err="1" smtClean="0">
                          <a:solidFill>
                            <a:schemeClr val="bg1"/>
                          </a:solidFill>
                        </a:rPr>
                        <a:t>Dest</a:t>
                      </a:r>
                      <a:endParaRPr lang="en-US" sz="1200" b="1" i="0" dirty="0">
                        <a:solidFill>
                          <a:schemeClr val="bg1"/>
                        </a:solidFill>
                      </a:endParaRPr>
                    </a:p>
                  </a:txBody>
                  <a:tcPr/>
                </a:tc>
                <a:tc>
                  <a:txBody>
                    <a:bodyPr/>
                    <a:lstStyle/>
                    <a:p>
                      <a:r>
                        <a:rPr lang="en-US" sz="1200" dirty="0" smtClean="0">
                          <a:solidFill>
                            <a:schemeClr val="bg1"/>
                          </a:solidFill>
                        </a:rPr>
                        <a:t>Timestamp</a:t>
                      </a:r>
                      <a:endParaRPr lang="en-US" sz="1200" b="1" i="0" dirty="0">
                        <a:solidFill>
                          <a:schemeClr val="bg1"/>
                        </a:solidFill>
                      </a:endParaRPr>
                    </a:p>
                  </a:txBody>
                  <a:tcPr/>
                </a:tc>
                <a:tc>
                  <a:txBody>
                    <a:bodyPr/>
                    <a:lstStyle/>
                    <a:p>
                      <a:r>
                        <a:rPr lang="en-US" sz="1200" dirty="0" smtClean="0">
                          <a:solidFill>
                            <a:schemeClr val="bg1"/>
                          </a:solidFill>
                        </a:rPr>
                        <a:t>Next</a:t>
                      </a:r>
                      <a:r>
                        <a:rPr lang="en-US" sz="1200" baseline="0" dirty="0" smtClean="0">
                          <a:solidFill>
                            <a:schemeClr val="bg1"/>
                          </a:solidFill>
                        </a:rPr>
                        <a:t> hop</a:t>
                      </a:r>
                      <a:endParaRPr lang="en-US" sz="1200" b="1" i="0" dirty="0">
                        <a:solidFill>
                          <a:schemeClr val="bg1"/>
                        </a:solidFill>
                      </a:endParaRPr>
                    </a:p>
                  </a:txBody>
                  <a:tcPr/>
                </a:tc>
              </a:tr>
              <a:tr h="265296">
                <a:tc>
                  <a:txBody>
                    <a:bodyPr/>
                    <a:lstStyle/>
                    <a:p>
                      <a:r>
                        <a:rPr lang="en-US" sz="1100" i="0" dirty="0" err="1" smtClean="0"/>
                        <a:t>ToR</a:t>
                      </a:r>
                      <a:r>
                        <a:rPr lang="en-US" sz="1100" i="0" dirty="0" smtClean="0"/>
                        <a:t> 10</a:t>
                      </a:r>
                      <a:endParaRPr lang="en-US" sz="1100" i="0" dirty="0"/>
                    </a:p>
                  </a:txBody>
                  <a:tcPr/>
                </a:tc>
                <a:tc>
                  <a:txBody>
                    <a:bodyPr/>
                    <a:lstStyle/>
                    <a:p>
                      <a:r>
                        <a:rPr lang="en-US" sz="1100" dirty="0" smtClean="0"/>
                        <a:t>1</a:t>
                      </a:r>
                      <a:endParaRPr lang="en-US" sz="1100" i="0" dirty="0"/>
                    </a:p>
                  </a:txBody>
                  <a:tcPr/>
                </a:tc>
                <a:tc>
                  <a:txBody>
                    <a:bodyPr/>
                    <a:lstStyle/>
                    <a:p>
                      <a:r>
                        <a:rPr lang="en-US" sz="1100" dirty="0" smtClean="0"/>
                        <a:t>S4</a:t>
                      </a:r>
                      <a:endParaRPr lang="en-US" sz="1100" i="0" dirty="0"/>
                    </a:p>
                  </a:txBody>
                  <a:tcPr/>
                </a:tc>
              </a:tr>
              <a:tr h="265296">
                <a:tc>
                  <a:txBody>
                    <a:bodyPr/>
                    <a:lstStyle/>
                    <a:p>
                      <a:endParaRPr lang="en-US" sz="1100" i="0" dirty="0"/>
                    </a:p>
                  </a:txBody>
                  <a:tcPr/>
                </a:tc>
                <a:tc>
                  <a:txBody>
                    <a:bodyPr/>
                    <a:lstStyle/>
                    <a:p>
                      <a:r>
                        <a:rPr lang="is-IS" sz="1100" dirty="0" smtClean="0"/>
                        <a:t>…</a:t>
                      </a:r>
                      <a:endParaRPr lang="en-US" sz="1100" i="0" dirty="0"/>
                    </a:p>
                  </a:txBody>
                  <a:tcPr/>
                </a:tc>
                <a:tc>
                  <a:txBody>
                    <a:bodyPr/>
                    <a:lstStyle/>
                    <a:p>
                      <a:r>
                        <a:rPr lang="is-IS" sz="1100" dirty="0" smtClean="0"/>
                        <a:t>…</a:t>
                      </a:r>
                      <a:endParaRPr lang="en-US" sz="1100" i="0" dirty="0"/>
                    </a:p>
                  </a:txBody>
                  <a:tcPr/>
                </a:tc>
              </a:tr>
              <a:tr h="442914">
                <a:tc>
                  <a:txBody>
                    <a:bodyPr/>
                    <a:lstStyle/>
                    <a:p>
                      <a:endParaRPr lang="en-US" sz="1100" i="0" dirty="0"/>
                    </a:p>
                  </a:txBody>
                  <a:tcPr/>
                </a:tc>
                <a:tc>
                  <a:txBody>
                    <a:bodyPr/>
                    <a:lstStyle/>
                    <a:p>
                      <a:r>
                        <a:rPr lang="en-US" sz="1100" dirty="0" smtClean="0"/>
                        <a:t>…</a:t>
                      </a:r>
                      <a:endParaRPr lang="en-US" sz="1100" i="0" dirty="0"/>
                    </a:p>
                  </a:txBody>
                  <a:tcPr/>
                </a:tc>
                <a:tc>
                  <a:txBody>
                    <a:bodyPr/>
                    <a:lstStyle/>
                    <a:p>
                      <a:r>
                        <a:rPr lang="en-US" sz="1100" dirty="0" smtClean="0"/>
                        <a:t>…</a:t>
                      </a:r>
                      <a:endParaRPr lang="en-US" sz="1100" i="0" dirty="0"/>
                    </a:p>
                  </a:txBody>
                  <a:tcPr/>
                </a:tc>
              </a:tr>
            </a:tbl>
          </a:graphicData>
        </a:graphic>
      </p:graphicFrame>
    </p:spTree>
    <p:extLst>
      <p:ext uri="{BB962C8B-B14F-4D97-AF65-F5344CB8AC3E}">
        <p14:creationId xmlns:p14="http://schemas.microsoft.com/office/powerpoint/2010/main" val="235756466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Evaluated Topology</a:t>
            </a:r>
            <a:endParaRPr lang="en-US" dirty="0"/>
          </a:p>
        </p:txBody>
      </p:sp>
      <p:sp>
        <p:nvSpPr>
          <p:cNvPr id="4" name="Rounded Rectangle 3"/>
          <p:cNvSpPr>
            <a:spLocks noChangeArrowheads="1"/>
          </p:cNvSpPr>
          <p:nvPr/>
        </p:nvSpPr>
        <p:spPr bwMode="auto">
          <a:xfrm>
            <a:off x="4904385" y="3199142"/>
            <a:ext cx="1184275" cy="1133475"/>
          </a:xfrm>
          <a:prstGeom prst="roundRect">
            <a:avLst>
              <a:gd name="adj" fmla="val 16667"/>
            </a:avLst>
          </a:prstGeom>
          <a:solidFill>
            <a:srgbClr val="D9D9D9"/>
          </a:solidFill>
          <a:ln w="9525">
            <a:solidFill>
              <a:srgbClr val="7F7F7F"/>
            </a:solidFill>
            <a:round/>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5" name="Rounded Rectangle 4"/>
          <p:cNvSpPr>
            <a:spLocks noChangeArrowheads="1"/>
          </p:cNvSpPr>
          <p:nvPr/>
        </p:nvSpPr>
        <p:spPr bwMode="auto">
          <a:xfrm>
            <a:off x="2400898" y="3199142"/>
            <a:ext cx="1182687" cy="1133475"/>
          </a:xfrm>
          <a:prstGeom prst="roundRect">
            <a:avLst>
              <a:gd name="adj" fmla="val 16667"/>
            </a:avLst>
          </a:prstGeom>
          <a:solidFill>
            <a:srgbClr val="D9D9D9"/>
          </a:solidFill>
          <a:ln w="9525">
            <a:solidFill>
              <a:srgbClr val="7F7F7F"/>
            </a:solidFill>
            <a:round/>
            <a:headEnd/>
            <a:tailEnd/>
          </a:ln>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6" name="Rectangle 5"/>
          <p:cNvSpPr>
            <a:spLocks noChangeArrowheads="1"/>
          </p:cNvSpPr>
          <p:nvPr/>
        </p:nvSpPr>
        <p:spPr bwMode="auto">
          <a:xfrm>
            <a:off x="2497735" y="3234067"/>
            <a:ext cx="333375" cy="27463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dirty="0">
              <a:solidFill>
                <a:schemeClr val="lt1"/>
              </a:solidFill>
              <a:latin typeface="+mn-lt"/>
              <a:ea typeface="+mn-ea"/>
              <a:cs typeface="+mn-cs"/>
            </a:endParaRPr>
          </a:p>
        </p:txBody>
      </p:sp>
      <p:sp>
        <p:nvSpPr>
          <p:cNvPr id="7" name="Rectangle 6"/>
          <p:cNvSpPr>
            <a:spLocks noChangeArrowheads="1"/>
          </p:cNvSpPr>
          <p:nvPr/>
        </p:nvSpPr>
        <p:spPr bwMode="auto">
          <a:xfrm>
            <a:off x="4977410" y="3234067"/>
            <a:ext cx="333375" cy="27463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8" name="Straight Connector 29"/>
          <p:cNvCxnSpPr>
            <a:cxnSpLocks noChangeShapeType="1"/>
            <a:endCxn id="6" idx="2"/>
          </p:cNvCxnSpPr>
          <p:nvPr/>
        </p:nvCxnSpPr>
        <p:spPr bwMode="auto">
          <a:xfrm rot="5400000" flipH="1" flipV="1">
            <a:off x="2410531" y="3763699"/>
            <a:ext cx="508257" cy="1167"/>
          </a:xfrm>
          <a:prstGeom prst="line">
            <a:avLst/>
          </a:prstGeom>
          <a:noFill/>
          <a:ln w="25400">
            <a:solidFill>
              <a:srgbClr val="000000"/>
            </a:solidFill>
            <a:round/>
            <a:headEnd/>
            <a:tailEnd/>
          </a:ln>
        </p:spPr>
      </p:cxnSp>
      <p:cxnSp>
        <p:nvCxnSpPr>
          <p:cNvPr id="9" name="Straight Connector 31"/>
          <p:cNvCxnSpPr>
            <a:cxnSpLocks noChangeShapeType="1"/>
            <a:endCxn id="6" idx="2"/>
          </p:cNvCxnSpPr>
          <p:nvPr/>
        </p:nvCxnSpPr>
        <p:spPr bwMode="auto">
          <a:xfrm rot="16200000" flipV="1">
            <a:off x="2743720" y="3430558"/>
            <a:ext cx="509376" cy="666329"/>
          </a:xfrm>
          <a:prstGeom prst="line">
            <a:avLst/>
          </a:prstGeom>
          <a:noFill/>
          <a:ln w="25400">
            <a:solidFill>
              <a:srgbClr val="000000"/>
            </a:solidFill>
            <a:round/>
            <a:headEnd/>
            <a:tailEnd/>
          </a:ln>
        </p:spPr>
      </p:cxnSp>
      <p:sp>
        <p:nvSpPr>
          <p:cNvPr id="10" name="Rectangle 9"/>
          <p:cNvSpPr>
            <a:spLocks noChangeArrowheads="1"/>
          </p:cNvSpPr>
          <p:nvPr/>
        </p:nvSpPr>
        <p:spPr bwMode="auto">
          <a:xfrm>
            <a:off x="3164485" y="3235654"/>
            <a:ext cx="333375" cy="27463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dirty="0">
              <a:solidFill>
                <a:schemeClr val="lt1"/>
              </a:solidFill>
              <a:latin typeface="+mn-lt"/>
              <a:ea typeface="+mn-ea"/>
              <a:cs typeface="+mn-cs"/>
            </a:endParaRPr>
          </a:p>
        </p:txBody>
      </p:sp>
      <p:sp>
        <p:nvSpPr>
          <p:cNvPr id="11" name="Rectangle 10"/>
          <p:cNvSpPr>
            <a:spLocks noChangeArrowheads="1"/>
          </p:cNvSpPr>
          <p:nvPr/>
        </p:nvSpPr>
        <p:spPr bwMode="auto">
          <a:xfrm>
            <a:off x="5644160" y="3235654"/>
            <a:ext cx="333375" cy="27463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12" name="Straight Connector 91"/>
          <p:cNvCxnSpPr>
            <a:cxnSpLocks noChangeShapeType="1"/>
            <a:endCxn id="10" idx="2"/>
          </p:cNvCxnSpPr>
          <p:nvPr/>
        </p:nvCxnSpPr>
        <p:spPr bwMode="auto">
          <a:xfrm rot="5400000" flipH="1" flipV="1">
            <a:off x="2744279" y="3431118"/>
            <a:ext cx="508257" cy="666329"/>
          </a:xfrm>
          <a:prstGeom prst="line">
            <a:avLst/>
          </a:prstGeom>
          <a:noFill/>
          <a:ln w="25400">
            <a:solidFill>
              <a:srgbClr val="000000"/>
            </a:solidFill>
            <a:round/>
            <a:headEnd/>
            <a:tailEnd/>
          </a:ln>
        </p:spPr>
      </p:cxnSp>
      <p:cxnSp>
        <p:nvCxnSpPr>
          <p:cNvPr id="13" name="Straight Connector 94"/>
          <p:cNvCxnSpPr>
            <a:cxnSpLocks noChangeShapeType="1"/>
            <a:endCxn id="10" idx="2"/>
          </p:cNvCxnSpPr>
          <p:nvPr/>
        </p:nvCxnSpPr>
        <p:spPr bwMode="auto">
          <a:xfrm rot="5400000" flipH="1" flipV="1">
            <a:off x="3077444" y="3764282"/>
            <a:ext cx="508257" cy="0"/>
          </a:xfrm>
          <a:prstGeom prst="line">
            <a:avLst/>
          </a:prstGeom>
          <a:noFill/>
          <a:ln w="25400">
            <a:solidFill>
              <a:srgbClr val="000000"/>
            </a:solidFill>
            <a:round/>
            <a:headEnd/>
            <a:tailEnd/>
          </a:ln>
        </p:spPr>
      </p:cxnSp>
      <p:sp>
        <p:nvSpPr>
          <p:cNvPr id="14" name="Rectangle 13"/>
          <p:cNvSpPr>
            <a:spLocks noChangeArrowheads="1"/>
          </p:cNvSpPr>
          <p:nvPr/>
        </p:nvSpPr>
        <p:spPr bwMode="auto">
          <a:xfrm>
            <a:off x="3782912" y="1914495"/>
            <a:ext cx="331787" cy="27463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dirty="0">
              <a:solidFill>
                <a:schemeClr val="lt1"/>
              </a:solidFill>
              <a:latin typeface="+mn-lt"/>
              <a:ea typeface="+mn-ea"/>
              <a:cs typeface="+mn-cs"/>
            </a:endParaRPr>
          </a:p>
        </p:txBody>
      </p:sp>
      <p:cxnSp>
        <p:nvCxnSpPr>
          <p:cNvPr id="15" name="Straight Connector 106"/>
          <p:cNvCxnSpPr>
            <a:cxnSpLocks noChangeShapeType="1"/>
            <a:stCxn id="6" idx="0"/>
            <a:endCxn id="14" idx="2"/>
          </p:cNvCxnSpPr>
          <p:nvPr/>
        </p:nvCxnSpPr>
        <p:spPr bwMode="auto">
          <a:xfrm flipV="1">
            <a:off x="2664423" y="2189133"/>
            <a:ext cx="1284383" cy="1044934"/>
          </a:xfrm>
          <a:prstGeom prst="line">
            <a:avLst/>
          </a:prstGeom>
          <a:noFill/>
          <a:ln w="25400">
            <a:solidFill>
              <a:schemeClr val="tx1"/>
            </a:solidFill>
            <a:round/>
            <a:headEnd/>
            <a:tailEnd/>
          </a:ln>
        </p:spPr>
      </p:cxnSp>
      <p:cxnSp>
        <p:nvCxnSpPr>
          <p:cNvPr id="16" name="Straight Connector 119"/>
          <p:cNvCxnSpPr>
            <a:cxnSpLocks noChangeShapeType="1"/>
          </p:cNvCxnSpPr>
          <p:nvPr/>
        </p:nvCxnSpPr>
        <p:spPr bwMode="auto">
          <a:xfrm rot="5400000" flipH="1" flipV="1">
            <a:off x="4890304" y="3762580"/>
            <a:ext cx="508257" cy="1167"/>
          </a:xfrm>
          <a:prstGeom prst="line">
            <a:avLst/>
          </a:prstGeom>
          <a:noFill/>
          <a:ln w="25400">
            <a:solidFill>
              <a:srgbClr val="000000"/>
            </a:solidFill>
            <a:round/>
            <a:headEnd/>
            <a:tailEnd/>
          </a:ln>
        </p:spPr>
      </p:cxnSp>
      <p:cxnSp>
        <p:nvCxnSpPr>
          <p:cNvPr id="17" name="Straight Connector 120"/>
          <p:cNvCxnSpPr>
            <a:cxnSpLocks noChangeShapeType="1"/>
          </p:cNvCxnSpPr>
          <p:nvPr/>
        </p:nvCxnSpPr>
        <p:spPr bwMode="auto">
          <a:xfrm rot="16200000" flipV="1">
            <a:off x="5222909" y="3428855"/>
            <a:ext cx="509377" cy="667497"/>
          </a:xfrm>
          <a:prstGeom prst="line">
            <a:avLst/>
          </a:prstGeom>
          <a:noFill/>
          <a:ln w="25400">
            <a:solidFill>
              <a:srgbClr val="000000"/>
            </a:solidFill>
            <a:round/>
            <a:headEnd/>
            <a:tailEnd/>
          </a:ln>
        </p:spPr>
      </p:cxnSp>
      <p:cxnSp>
        <p:nvCxnSpPr>
          <p:cNvPr id="18" name="Straight Connector 121"/>
          <p:cNvCxnSpPr>
            <a:cxnSpLocks noChangeShapeType="1"/>
          </p:cNvCxnSpPr>
          <p:nvPr/>
        </p:nvCxnSpPr>
        <p:spPr bwMode="auto">
          <a:xfrm rot="5400000" flipH="1" flipV="1">
            <a:off x="5223469" y="3429415"/>
            <a:ext cx="508257" cy="667497"/>
          </a:xfrm>
          <a:prstGeom prst="line">
            <a:avLst/>
          </a:prstGeom>
          <a:noFill/>
          <a:ln w="25400">
            <a:solidFill>
              <a:srgbClr val="000000"/>
            </a:solidFill>
            <a:round/>
            <a:headEnd/>
            <a:tailEnd/>
          </a:ln>
        </p:spPr>
      </p:cxnSp>
      <p:cxnSp>
        <p:nvCxnSpPr>
          <p:cNvPr id="19" name="Straight Connector 122"/>
          <p:cNvCxnSpPr>
            <a:cxnSpLocks noChangeShapeType="1"/>
          </p:cNvCxnSpPr>
          <p:nvPr/>
        </p:nvCxnSpPr>
        <p:spPr bwMode="auto">
          <a:xfrm rot="5400000" flipH="1" flipV="1">
            <a:off x="5557217" y="3763163"/>
            <a:ext cx="508257" cy="0"/>
          </a:xfrm>
          <a:prstGeom prst="line">
            <a:avLst/>
          </a:prstGeom>
          <a:noFill/>
          <a:ln w="25400">
            <a:solidFill>
              <a:srgbClr val="000000"/>
            </a:solidFill>
            <a:round/>
            <a:headEnd/>
            <a:tailEnd/>
          </a:ln>
        </p:spPr>
      </p:cxnSp>
      <p:cxnSp>
        <p:nvCxnSpPr>
          <p:cNvPr id="20" name="Straight Connector 189"/>
          <p:cNvCxnSpPr>
            <a:cxnSpLocks noChangeShapeType="1"/>
            <a:stCxn id="45" idx="0"/>
            <a:endCxn id="22" idx="2"/>
          </p:cNvCxnSpPr>
          <p:nvPr/>
        </p:nvCxnSpPr>
        <p:spPr bwMode="auto">
          <a:xfrm flipV="1">
            <a:off x="2329186" y="4297692"/>
            <a:ext cx="336031" cy="322488"/>
          </a:xfrm>
          <a:prstGeom prst="line">
            <a:avLst/>
          </a:prstGeom>
          <a:noFill/>
          <a:ln w="25400">
            <a:solidFill>
              <a:srgbClr val="000000"/>
            </a:solidFill>
            <a:round/>
            <a:headEnd/>
            <a:tailEnd/>
          </a:ln>
        </p:spPr>
      </p:cxnSp>
      <p:grpSp>
        <p:nvGrpSpPr>
          <p:cNvPr id="21" name="Group 115"/>
          <p:cNvGrpSpPr>
            <a:grpSpLocks/>
          </p:cNvGrpSpPr>
          <p:nvPr/>
        </p:nvGrpSpPr>
        <p:grpSpPr bwMode="auto">
          <a:xfrm>
            <a:off x="2499323" y="4023054"/>
            <a:ext cx="3536950" cy="274638"/>
            <a:chOff x="1947116" y="4876800"/>
            <a:chExt cx="3537497" cy="274280"/>
          </a:xfrm>
        </p:grpSpPr>
        <p:sp>
          <p:nvSpPr>
            <p:cNvPr id="22" name="Rectangle 21"/>
            <p:cNvSpPr>
              <a:spLocks noChangeArrowheads="1"/>
            </p:cNvSpPr>
            <p:nvPr/>
          </p:nvSpPr>
          <p:spPr bwMode="auto">
            <a:xfrm>
              <a:off x="1947116" y="4876800"/>
              <a:ext cx="331838" cy="2742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dirty="0">
                <a:solidFill>
                  <a:schemeClr val="lt1"/>
                </a:solidFill>
                <a:latin typeface="+mn-lt"/>
                <a:ea typeface="+mn-ea"/>
                <a:cs typeface="+mn-cs"/>
              </a:endParaRPr>
            </a:p>
          </p:txBody>
        </p:sp>
        <p:sp>
          <p:nvSpPr>
            <p:cNvPr id="23" name="Rectangle 22"/>
            <p:cNvSpPr>
              <a:spLocks noChangeArrowheads="1"/>
            </p:cNvSpPr>
            <p:nvPr/>
          </p:nvSpPr>
          <p:spPr bwMode="auto">
            <a:xfrm>
              <a:off x="2613969" y="4876800"/>
              <a:ext cx="333427" cy="2742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24" name="Rectangle 23"/>
            <p:cNvSpPr>
              <a:spLocks noChangeArrowheads="1"/>
            </p:cNvSpPr>
            <p:nvPr/>
          </p:nvSpPr>
          <p:spPr bwMode="auto">
            <a:xfrm>
              <a:off x="4454165" y="4876800"/>
              <a:ext cx="333427" cy="2742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25" name="Rectangle 24"/>
            <p:cNvSpPr>
              <a:spLocks noChangeArrowheads="1"/>
            </p:cNvSpPr>
            <p:nvPr/>
          </p:nvSpPr>
          <p:spPr bwMode="auto">
            <a:xfrm>
              <a:off x="5151186" y="4876800"/>
              <a:ext cx="333427" cy="2742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grpSp>
      <p:cxnSp>
        <p:nvCxnSpPr>
          <p:cNvPr id="26" name="Straight Connector 112"/>
          <p:cNvCxnSpPr>
            <a:cxnSpLocks noChangeShapeType="1"/>
            <a:endCxn id="14" idx="2"/>
          </p:cNvCxnSpPr>
          <p:nvPr/>
        </p:nvCxnSpPr>
        <p:spPr bwMode="auto">
          <a:xfrm flipH="1" flipV="1">
            <a:off x="3948806" y="2189133"/>
            <a:ext cx="1195044" cy="1045622"/>
          </a:xfrm>
          <a:prstGeom prst="line">
            <a:avLst/>
          </a:prstGeom>
          <a:noFill/>
          <a:ln w="25400">
            <a:solidFill>
              <a:schemeClr val="tx1"/>
            </a:solidFill>
            <a:round/>
            <a:headEnd/>
            <a:tailEnd/>
          </a:ln>
        </p:spPr>
      </p:cxnSp>
      <p:cxnSp>
        <p:nvCxnSpPr>
          <p:cNvPr id="27" name="Straight Connector 106"/>
          <p:cNvCxnSpPr>
            <a:cxnSpLocks noChangeShapeType="1"/>
            <a:stCxn id="10" idx="0"/>
            <a:endCxn id="29" idx="2"/>
          </p:cNvCxnSpPr>
          <p:nvPr/>
        </p:nvCxnSpPr>
        <p:spPr bwMode="auto">
          <a:xfrm flipV="1">
            <a:off x="3331173" y="2189133"/>
            <a:ext cx="1488377" cy="1046521"/>
          </a:xfrm>
          <a:prstGeom prst="line">
            <a:avLst/>
          </a:prstGeom>
          <a:noFill/>
          <a:ln w="25400">
            <a:solidFill>
              <a:schemeClr val="tx1"/>
            </a:solidFill>
            <a:round/>
            <a:headEnd/>
            <a:tailEnd/>
          </a:ln>
        </p:spPr>
      </p:cxnSp>
      <p:cxnSp>
        <p:nvCxnSpPr>
          <p:cNvPr id="28" name="Straight Connector 112"/>
          <p:cNvCxnSpPr>
            <a:cxnSpLocks noChangeShapeType="1"/>
            <a:stCxn id="11" idx="0"/>
            <a:endCxn id="29" idx="2"/>
          </p:cNvCxnSpPr>
          <p:nvPr/>
        </p:nvCxnSpPr>
        <p:spPr bwMode="auto">
          <a:xfrm flipH="1" flipV="1">
            <a:off x="4819550" y="2189133"/>
            <a:ext cx="991298" cy="1046521"/>
          </a:xfrm>
          <a:prstGeom prst="line">
            <a:avLst/>
          </a:prstGeom>
          <a:noFill/>
          <a:ln w="25400">
            <a:solidFill>
              <a:schemeClr val="tx1"/>
            </a:solidFill>
            <a:round/>
            <a:headEnd/>
            <a:tailEnd/>
          </a:ln>
        </p:spPr>
      </p:cxnSp>
      <p:sp>
        <p:nvSpPr>
          <p:cNvPr id="29" name="Rectangle 28"/>
          <p:cNvSpPr>
            <a:spLocks noChangeArrowheads="1"/>
          </p:cNvSpPr>
          <p:nvPr/>
        </p:nvSpPr>
        <p:spPr bwMode="auto">
          <a:xfrm>
            <a:off x="4652862" y="1914495"/>
            <a:ext cx="333375" cy="27463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cxnSp>
        <p:nvCxnSpPr>
          <p:cNvPr id="30" name="Straight Connector 106"/>
          <p:cNvCxnSpPr>
            <a:cxnSpLocks noChangeShapeType="1"/>
            <a:stCxn id="10" idx="0"/>
            <a:endCxn id="14" idx="2"/>
          </p:cNvCxnSpPr>
          <p:nvPr/>
        </p:nvCxnSpPr>
        <p:spPr bwMode="auto">
          <a:xfrm flipV="1">
            <a:off x="3331173" y="2189133"/>
            <a:ext cx="617633" cy="1046521"/>
          </a:xfrm>
          <a:prstGeom prst="line">
            <a:avLst/>
          </a:prstGeom>
          <a:noFill/>
          <a:ln w="25400">
            <a:solidFill>
              <a:schemeClr val="tx1"/>
            </a:solidFill>
            <a:round/>
            <a:headEnd/>
            <a:tailEnd/>
          </a:ln>
        </p:spPr>
      </p:cxnSp>
      <p:cxnSp>
        <p:nvCxnSpPr>
          <p:cNvPr id="31" name="Straight Connector 106"/>
          <p:cNvCxnSpPr>
            <a:cxnSpLocks noChangeShapeType="1"/>
            <a:stCxn id="6" idx="0"/>
            <a:endCxn id="29" idx="2"/>
          </p:cNvCxnSpPr>
          <p:nvPr/>
        </p:nvCxnSpPr>
        <p:spPr bwMode="auto">
          <a:xfrm flipV="1">
            <a:off x="2664423" y="2189133"/>
            <a:ext cx="2155127" cy="1044934"/>
          </a:xfrm>
          <a:prstGeom prst="line">
            <a:avLst/>
          </a:prstGeom>
          <a:noFill/>
          <a:ln w="25400">
            <a:solidFill>
              <a:schemeClr val="tx1"/>
            </a:solidFill>
            <a:round/>
            <a:headEnd/>
            <a:tailEnd/>
          </a:ln>
        </p:spPr>
      </p:cxnSp>
      <p:cxnSp>
        <p:nvCxnSpPr>
          <p:cNvPr id="32" name="Straight Connector 112"/>
          <p:cNvCxnSpPr>
            <a:cxnSpLocks noChangeShapeType="1"/>
            <a:stCxn id="7" idx="0"/>
            <a:endCxn id="29" idx="2"/>
          </p:cNvCxnSpPr>
          <p:nvPr/>
        </p:nvCxnSpPr>
        <p:spPr bwMode="auto">
          <a:xfrm flipH="1" flipV="1">
            <a:off x="4819550" y="2189133"/>
            <a:ext cx="324548" cy="1044934"/>
          </a:xfrm>
          <a:prstGeom prst="line">
            <a:avLst/>
          </a:prstGeom>
          <a:noFill/>
          <a:ln w="25400">
            <a:solidFill>
              <a:schemeClr val="tx1"/>
            </a:solidFill>
            <a:round/>
            <a:headEnd/>
            <a:tailEnd/>
          </a:ln>
        </p:spPr>
      </p:cxnSp>
      <p:cxnSp>
        <p:nvCxnSpPr>
          <p:cNvPr id="33" name="Straight Connector 112"/>
          <p:cNvCxnSpPr>
            <a:cxnSpLocks noChangeShapeType="1"/>
            <a:stCxn id="11" idx="0"/>
            <a:endCxn id="14" idx="2"/>
          </p:cNvCxnSpPr>
          <p:nvPr/>
        </p:nvCxnSpPr>
        <p:spPr bwMode="auto">
          <a:xfrm flipH="1" flipV="1">
            <a:off x="3948806" y="2189133"/>
            <a:ext cx="1862042" cy="1046521"/>
          </a:xfrm>
          <a:prstGeom prst="line">
            <a:avLst/>
          </a:prstGeom>
          <a:noFill/>
          <a:ln w="25400">
            <a:solidFill>
              <a:schemeClr val="tx1"/>
            </a:solidFill>
            <a:round/>
            <a:headEnd/>
            <a:tailEnd/>
          </a:ln>
        </p:spPr>
      </p:cxnSp>
      <p:sp>
        <p:nvSpPr>
          <p:cNvPr id="34" name="TextBox 33"/>
          <p:cNvSpPr txBox="1"/>
          <p:nvPr/>
        </p:nvSpPr>
        <p:spPr>
          <a:xfrm>
            <a:off x="1990477" y="3978196"/>
            <a:ext cx="457629" cy="307777"/>
          </a:xfrm>
          <a:prstGeom prst="rect">
            <a:avLst/>
          </a:prstGeom>
          <a:noFill/>
        </p:spPr>
        <p:txBody>
          <a:bodyPr wrap="square" rtlCol="0">
            <a:spAutoFit/>
          </a:bodyPr>
          <a:lstStyle/>
          <a:p>
            <a:r>
              <a:rPr lang="en-US" sz="1400" dirty="0" smtClean="0"/>
              <a:t>L1</a:t>
            </a:r>
            <a:endParaRPr lang="en-US" sz="1400" dirty="0"/>
          </a:p>
        </p:txBody>
      </p:sp>
      <p:sp>
        <p:nvSpPr>
          <p:cNvPr id="35" name="TextBox 34"/>
          <p:cNvSpPr txBox="1"/>
          <p:nvPr/>
        </p:nvSpPr>
        <p:spPr>
          <a:xfrm>
            <a:off x="2005328" y="3270690"/>
            <a:ext cx="457629" cy="307777"/>
          </a:xfrm>
          <a:prstGeom prst="rect">
            <a:avLst/>
          </a:prstGeom>
          <a:noFill/>
        </p:spPr>
        <p:txBody>
          <a:bodyPr wrap="square" rtlCol="0">
            <a:spAutoFit/>
          </a:bodyPr>
          <a:lstStyle/>
          <a:p>
            <a:r>
              <a:rPr lang="en-US" sz="1400" dirty="0"/>
              <a:t>A</a:t>
            </a:r>
            <a:r>
              <a:rPr lang="en-US" sz="1400" dirty="0" smtClean="0"/>
              <a:t>1</a:t>
            </a:r>
            <a:endParaRPr lang="en-US" sz="1400" dirty="0"/>
          </a:p>
        </p:txBody>
      </p:sp>
      <p:sp>
        <p:nvSpPr>
          <p:cNvPr id="36" name="TextBox 35"/>
          <p:cNvSpPr txBox="1"/>
          <p:nvPr/>
        </p:nvSpPr>
        <p:spPr>
          <a:xfrm>
            <a:off x="3657070" y="3270690"/>
            <a:ext cx="457629" cy="307777"/>
          </a:xfrm>
          <a:prstGeom prst="rect">
            <a:avLst/>
          </a:prstGeom>
          <a:noFill/>
        </p:spPr>
        <p:txBody>
          <a:bodyPr wrap="square" rtlCol="0">
            <a:spAutoFit/>
          </a:bodyPr>
          <a:lstStyle/>
          <a:p>
            <a:r>
              <a:rPr lang="en-US" sz="1400" dirty="0" smtClean="0"/>
              <a:t>A</a:t>
            </a:r>
            <a:r>
              <a:rPr lang="en-US" sz="1400" dirty="0"/>
              <a:t>2</a:t>
            </a:r>
          </a:p>
        </p:txBody>
      </p:sp>
      <p:sp>
        <p:nvSpPr>
          <p:cNvPr id="37" name="TextBox 36"/>
          <p:cNvSpPr txBox="1"/>
          <p:nvPr/>
        </p:nvSpPr>
        <p:spPr>
          <a:xfrm>
            <a:off x="3657070" y="3976707"/>
            <a:ext cx="457629" cy="307777"/>
          </a:xfrm>
          <a:prstGeom prst="rect">
            <a:avLst/>
          </a:prstGeom>
          <a:noFill/>
        </p:spPr>
        <p:txBody>
          <a:bodyPr wrap="square" rtlCol="0">
            <a:spAutoFit/>
          </a:bodyPr>
          <a:lstStyle/>
          <a:p>
            <a:r>
              <a:rPr lang="en-US" sz="1400" dirty="0" smtClean="0"/>
              <a:t>L2</a:t>
            </a:r>
            <a:endParaRPr lang="en-US" sz="1400" dirty="0"/>
          </a:p>
        </p:txBody>
      </p:sp>
      <p:sp>
        <p:nvSpPr>
          <p:cNvPr id="38" name="TextBox 37"/>
          <p:cNvSpPr txBox="1"/>
          <p:nvPr/>
        </p:nvSpPr>
        <p:spPr>
          <a:xfrm>
            <a:off x="3354770" y="1914495"/>
            <a:ext cx="457629" cy="307777"/>
          </a:xfrm>
          <a:prstGeom prst="rect">
            <a:avLst/>
          </a:prstGeom>
          <a:noFill/>
        </p:spPr>
        <p:txBody>
          <a:bodyPr wrap="square" rtlCol="0">
            <a:spAutoFit/>
          </a:bodyPr>
          <a:lstStyle/>
          <a:p>
            <a:r>
              <a:rPr lang="en-US" sz="1400" dirty="0"/>
              <a:t>S</a:t>
            </a:r>
            <a:r>
              <a:rPr lang="en-US" sz="1400" dirty="0" smtClean="0"/>
              <a:t>1</a:t>
            </a:r>
            <a:endParaRPr lang="en-US" sz="1400" dirty="0"/>
          </a:p>
        </p:txBody>
      </p:sp>
      <p:sp>
        <p:nvSpPr>
          <p:cNvPr id="39" name="TextBox 38"/>
          <p:cNvSpPr txBox="1"/>
          <p:nvPr/>
        </p:nvSpPr>
        <p:spPr>
          <a:xfrm>
            <a:off x="4983998" y="1914495"/>
            <a:ext cx="457629" cy="307777"/>
          </a:xfrm>
          <a:prstGeom prst="rect">
            <a:avLst/>
          </a:prstGeom>
          <a:noFill/>
        </p:spPr>
        <p:txBody>
          <a:bodyPr wrap="square" rtlCol="0">
            <a:spAutoFit/>
          </a:bodyPr>
          <a:lstStyle/>
          <a:p>
            <a:r>
              <a:rPr lang="en-US" sz="1400" dirty="0" smtClean="0"/>
              <a:t>S2</a:t>
            </a:r>
            <a:endParaRPr lang="en-US" sz="1400" dirty="0"/>
          </a:p>
        </p:txBody>
      </p:sp>
      <p:sp>
        <p:nvSpPr>
          <p:cNvPr id="40" name="TextBox 39"/>
          <p:cNvSpPr txBox="1"/>
          <p:nvPr/>
        </p:nvSpPr>
        <p:spPr>
          <a:xfrm>
            <a:off x="6119351" y="3285180"/>
            <a:ext cx="457629" cy="307777"/>
          </a:xfrm>
          <a:prstGeom prst="rect">
            <a:avLst/>
          </a:prstGeom>
          <a:noFill/>
        </p:spPr>
        <p:txBody>
          <a:bodyPr wrap="square" rtlCol="0">
            <a:spAutoFit/>
          </a:bodyPr>
          <a:lstStyle/>
          <a:p>
            <a:r>
              <a:rPr lang="en-US" sz="1400" dirty="0" smtClean="0"/>
              <a:t>A4</a:t>
            </a:r>
            <a:endParaRPr lang="en-US" sz="1400" dirty="0"/>
          </a:p>
        </p:txBody>
      </p:sp>
      <p:sp>
        <p:nvSpPr>
          <p:cNvPr id="41" name="TextBox 40"/>
          <p:cNvSpPr txBox="1"/>
          <p:nvPr/>
        </p:nvSpPr>
        <p:spPr>
          <a:xfrm>
            <a:off x="6119351" y="4027224"/>
            <a:ext cx="457629" cy="307777"/>
          </a:xfrm>
          <a:prstGeom prst="rect">
            <a:avLst/>
          </a:prstGeom>
          <a:noFill/>
        </p:spPr>
        <p:txBody>
          <a:bodyPr wrap="square" rtlCol="0">
            <a:spAutoFit/>
          </a:bodyPr>
          <a:lstStyle/>
          <a:p>
            <a:r>
              <a:rPr lang="en-US" sz="1400" dirty="0" smtClean="0"/>
              <a:t>L4</a:t>
            </a:r>
            <a:endParaRPr lang="en-US" sz="1400" dirty="0"/>
          </a:p>
        </p:txBody>
      </p:sp>
      <p:sp>
        <p:nvSpPr>
          <p:cNvPr id="42" name="TextBox 41"/>
          <p:cNvSpPr txBox="1"/>
          <p:nvPr/>
        </p:nvSpPr>
        <p:spPr>
          <a:xfrm>
            <a:off x="4465362" y="3270690"/>
            <a:ext cx="457629" cy="307777"/>
          </a:xfrm>
          <a:prstGeom prst="rect">
            <a:avLst/>
          </a:prstGeom>
          <a:noFill/>
        </p:spPr>
        <p:txBody>
          <a:bodyPr wrap="square" rtlCol="0">
            <a:spAutoFit/>
          </a:bodyPr>
          <a:lstStyle/>
          <a:p>
            <a:r>
              <a:rPr lang="en-US" sz="1400" dirty="0" smtClean="0"/>
              <a:t>A</a:t>
            </a:r>
            <a:r>
              <a:rPr lang="en-US" sz="1400" dirty="0"/>
              <a:t>3</a:t>
            </a:r>
          </a:p>
        </p:txBody>
      </p:sp>
      <p:sp>
        <p:nvSpPr>
          <p:cNvPr id="43" name="TextBox 42"/>
          <p:cNvSpPr txBox="1"/>
          <p:nvPr/>
        </p:nvSpPr>
        <p:spPr>
          <a:xfrm>
            <a:off x="4481777" y="3982813"/>
            <a:ext cx="457629" cy="307777"/>
          </a:xfrm>
          <a:prstGeom prst="rect">
            <a:avLst/>
          </a:prstGeom>
          <a:noFill/>
        </p:spPr>
        <p:txBody>
          <a:bodyPr wrap="square" rtlCol="0">
            <a:spAutoFit/>
          </a:bodyPr>
          <a:lstStyle/>
          <a:p>
            <a:r>
              <a:rPr lang="en-US" sz="1400" dirty="0" smtClean="0"/>
              <a:t>L3</a:t>
            </a:r>
            <a:endParaRPr lang="en-US" sz="1400" dirty="0"/>
          </a:p>
        </p:txBody>
      </p:sp>
      <p:sp>
        <p:nvSpPr>
          <p:cNvPr id="44" name="TextBox 43"/>
          <p:cNvSpPr txBox="1"/>
          <p:nvPr/>
        </p:nvSpPr>
        <p:spPr>
          <a:xfrm>
            <a:off x="3818345" y="4733954"/>
            <a:ext cx="976381" cy="523220"/>
          </a:xfrm>
          <a:prstGeom prst="rect">
            <a:avLst/>
          </a:prstGeom>
          <a:noFill/>
        </p:spPr>
        <p:txBody>
          <a:bodyPr wrap="square" rtlCol="0">
            <a:spAutoFit/>
          </a:bodyPr>
          <a:lstStyle/>
          <a:p>
            <a:r>
              <a:rPr lang="en-US" sz="1400" dirty="0" smtClean="0"/>
              <a:t>8 servers</a:t>
            </a:r>
          </a:p>
          <a:p>
            <a:r>
              <a:rPr lang="en-US" sz="1400" dirty="0"/>
              <a:t>p</a:t>
            </a:r>
            <a:r>
              <a:rPr lang="en-US" sz="1400" dirty="0" smtClean="0"/>
              <a:t>er leaf</a:t>
            </a:r>
            <a:endParaRPr lang="en-US" sz="1400" dirty="0"/>
          </a:p>
        </p:txBody>
      </p:sp>
      <p:sp>
        <p:nvSpPr>
          <p:cNvPr id="45" name="Cube 44"/>
          <p:cNvSpPr/>
          <p:nvPr/>
        </p:nvSpPr>
        <p:spPr>
          <a:xfrm>
            <a:off x="2147822" y="4620180"/>
            <a:ext cx="290183" cy="678223"/>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46" name="Cube 45"/>
          <p:cNvSpPr/>
          <p:nvPr/>
        </p:nvSpPr>
        <p:spPr>
          <a:xfrm>
            <a:off x="2645307" y="4620180"/>
            <a:ext cx="290183" cy="678223"/>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47" name="Straight Connector 189"/>
          <p:cNvCxnSpPr>
            <a:cxnSpLocks noChangeShapeType="1"/>
            <a:stCxn id="46" idx="0"/>
            <a:endCxn id="22" idx="2"/>
          </p:cNvCxnSpPr>
          <p:nvPr/>
        </p:nvCxnSpPr>
        <p:spPr bwMode="auto">
          <a:xfrm flipH="1" flipV="1">
            <a:off x="2665217" y="4297692"/>
            <a:ext cx="161454" cy="322488"/>
          </a:xfrm>
          <a:prstGeom prst="line">
            <a:avLst/>
          </a:prstGeom>
          <a:noFill/>
          <a:ln w="25400">
            <a:solidFill>
              <a:srgbClr val="000000"/>
            </a:solidFill>
            <a:round/>
            <a:headEnd/>
            <a:tailEnd/>
          </a:ln>
        </p:spPr>
      </p:cxnSp>
      <p:cxnSp>
        <p:nvCxnSpPr>
          <p:cNvPr id="48" name="Straight Connector 47"/>
          <p:cNvCxnSpPr>
            <a:stCxn id="45" idx="4"/>
            <a:endCxn id="46" idx="2"/>
          </p:cNvCxnSpPr>
          <p:nvPr/>
        </p:nvCxnSpPr>
        <p:spPr>
          <a:xfrm>
            <a:off x="2365459" y="4995564"/>
            <a:ext cx="279848" cy="0"/>
          </a:xfrm>
          <a:prstGeom prst="line">
            <a:avLst/>
          </a:prstGeom>
          <a:ln>
            <a:solidFill>
              <a:srgbClr val="000000"/>
            </a:solidFill>
            <a:prstDash val="sysDot"/>
          </a:ln>
        </p:spPr>
        <p:style>
          <a:lnRef idx="2">
            <a:schemeClr val="accent1"/>
          </a:lnRef>
          <a:fillRef idx="0">
            <a:schemeClr val="accent1"/>
          </a:fillRef>
          <a:effectRef idx="1">
            <a:schemeClr val="accent1"/>
          </a:effectRef>
          <a:fontRef idx="minor">
            <a:schemeClr val="tx1"/>
          </a:fontRef>
        </p:style>
      </p:cxnSp>
      <p:sp>
        <p:nvSpPr>
          <p:cNvPr id="49" name="Cube 48"/>
          <p:cNvSpPr/>
          <p:nvPr/>
        </p:nvSpPr>
        <p:spPr>
          <a:xfrm>
            <a:off x="3035045" y="4623432"/>
            <a:ext cx="290183" cy="678223"/>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0" name="Cube 49"/>
          <p:cNvSpPr/>
          <p:nvPr/>
        </p:nvSpPr>
        <p:spPr>
          <a:xfrm>
            <a:off x="3522216" y="4623432"/>
            <a:ext cx="290183" cy="678223"/>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51" name="Straight Connector 50"/>
          <p:cNvCxnSpPr>
            <a:stCxn id="49" idx="4"/>
            <a:endCxn id="50" idx="2"/>
          </p:cNvCxnSpPr>
          <p:nvPr/>
        </p:nvCxnSpPr>
        <p:spPr>
          <a:xfrm>
            <a:off x="3252682" y="4998816"/>
            <a:ext cx="269534" cy="0"/>
          </a:xfrm>
          <a:prstGeom prst="line">
            <a:avLst/>
          </a:prstGeom>
          <a:ln>
            <a:solidFill>
              <a:srgbClr val="000000"/>
            </a:solidFill>
            <a:prstDash val="sysDot"/>
          </a:ln>
        </p:spPr>
        <p:style>
          <a:lnRef idx="2">
            <a:schemeClr val="accent1"/>
          </a:lnRef>
          <a:fillRef idx="0">
            <a:schemeClr val="accent1"/>
          </a:fillRef>
          <a:effectRef idx="1">
            <a:schemeClr val="accent1"/>
          </a:effectRef>
          <a:fontRef idx="minor">
            <a:schemeClr val="tx1"/>
          </a:fontRef>
        </p:style>
      </p:cxnSp>
      <p:sp>
        <p:nvSpPr>
          <p:cNvPr id="52" name="Cube 51"/>
          <p:cNvSpPr/>
          <p:nvPr/>
        </p:nvSpPr>
        <p:spPr>
          <a:xfrm>
            <a:off x="4759293" y="4623432"/>
            <a:ext cx="290183" cy="678223"/>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3" name="Cube 52"/>
          <p:cNvSpPr/>
          <p:nvPr/>
        </p:nvSpPr>
        <p:spPr>
          <a:xfrm>
            <a:off x="5249923" y="4623432"/>
            <a:ext cx="290183" cy="678223"/>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54" name="Straight Connector 53"/>
          <p:cNvCxnSpPr>
            <a:stCxn id="52" idx="4"/>
            <a:endCxn id="53" idx="2"/>
          </p:cNvCxnSpPr>
          <p:nvPr/>
        </p:nvCxnSpPr>
        <p:spPr>
          <a:xfrm>
            <a:off x="4976930" y="4998816"/>
            <a:ext cx="272993" cy="0"/>
          </a:xfrm>
          <a:prstGeom prst="line">
            <a:avLst/>
          </a:prstGeom>
          <a:ln>
            <a:solidFill>
              <a:srgbClr val="000000"/>
            </a:solidFill>
            <a:prstDash val="sysDot"/>
          </a:ln>
        </p:spPr>
        <p:style>
          <a:lnRef idx="2">
            <a:schemeClr val="accent1"/>
          </a:lnRef>
          <a:fillRef idx="0">
            <a:schemeClr val="accent1"/>
          </a:fillRef>
          <a:effectRef idx="1">
            <a:schemeClr val="accent1"/>
          </a:effectRef>
          <a:fontRef idx="minor">
            <a:schemeClr val="tx1"/>
          </a:fontRef>
        </p:style>
      </p:cxnSp>
      <p:sp>
        <p:nvSpPr>
          <p:cNvPr id="55" name="Cube 54"/>
          <p:cNvSpPr/>
          <p:nvPr/>
        </p:nvSpPr>
        <p:spPr>
          <a:xfrm>
            <a:off x="5659960" y="4623432"/>
            <a:ext cx="290183" cy="678223"/>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6" name="Cube 55"/>
          <p:cNvSpPr/>
          <p:nvPr/>
        </p:nvSpPr>
        <p:spPr>
          <a:xfrm>
            <a:off x="6119351" y="4620180"/>
            <a:ext cx="290183" cy="678223"/>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57" name="Straight Connector 56"/>
          <p:cNvCxnSpPr>
            <a:stCxn id="55" idx="4"/>
            <a:endCxn id="56" idx="2"/>
          </p:cNvCxnSpPr>
          <p:nvPr/>
        </p:nvCxnSpPr>
        <p:spPr>
          <a:xfrm flipV="1">
            <a:off x="5877597" y="4995564"/>
            <a:ext cx="241754" cy="3252"/>
          </a:xfrm>
          <a:prstGeom prst="line">
            <a:avLst/>
          </a:prstGeom>
          <a:ln>
            <a:solidFill>
              <a:srgbClr val="000000"/>
            </a:solidFill>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189"/>
          <p:cNvCxnSpPr>
            <a:cxnSpLocks noChangeShapeType="1"/>
            <a:stCxn id="49" idx="0"/>
            <a:endCxn id="23" idx="2"/>
          </p:cNvCxnSpPr>
          <p:nvPr/>
        </p:nvCxnSpPr>
        <p:spPr bwMode="auto">
          <a:xfrm flipV="1">
            <a:off x="3216409" y="4297692"/>
            <a:ext cx="116352" cy="325740"/>
          </a:xfrm>
          <a:prstGeom prst="line">
            <a:avLst/>
          </a:prstGeom>
          <a:noFill/>
          <a:ln w="25400">
            <a:solidFill>
              <a:srgbClr val="000000"/>
            </a:solidFill>
            <a:round/>
            <a:headEnd/>
            <a:tailEnd/>
          </a:ln>
        </p:spPr>
      </p:cxnSp>
      <p:cxnSp>
        <p:nvCxnSpPr>
          <p:cNvPr id="59" name="Straight Connector 189"/>
          <p:cNvCxnSpPr>
            <a:cxnSpLocks noChangeShapeType="1"/>
            <a:stCxn id="50" idx="0"/>
            <a:endCxn id="23" idx="2"/>
          </p:cNvCxnSpPr>
          <p:nvPr/>
        </p:nvCxnSpPr>
        <p:spPr bwMode="auto">
          <a:xfrm flipH="1" flipV="1">
            <a:off x="3332761" y="4297692"/>
            <a:ext cx="370819" cy="325740"/>
          </a:xfrm>
          <a:prstGeom prst="line">
            <a:avLst/>
          </a:prstGeom>
          <a:noFill/>
          <a:ln w="25400">
            <a:solidFill>
              <a:srgbClr val="000000"/>
            </a:solidFill>
            <a:round/>
            <a:headEnd/>
            <a:tailEnd/>
          </a:ln>
        </p:spPr>
      </p:cxnSp>
      <p:cxnSp>
        <p:nvCxnSpPr>
          <p:cNvPr id="60" name="Straight Connector 189"/>
          <p:cNvCxnSpPr>
            <a:cxnSpLocks noChangeShapeType="1"/>
            <a:stCxn id="52" idx="0"/>
          </p:cNvCxnSpPr>
          <p:nvPr/>
        </p:nvCxnSpPr>
        <p:spPr bwMode="auto">
          <a:xfrm flipV="1">
            <a:off x="4940657" y="4335001"/>
            <a:ext cx="237248" cy="288431"/>
          </a:xfrm>
          <a:prstGeom prst="line">
            <a:avLst/>
          </a:prstGeom>
          <a:noFill/>
          <a:ln w="25400">
            <a:solidFill>
              <a:srgbClr val="000000"/>
            </a:solidFill>
            <a:round/>
            <a:headEnd/>
            <a:tailEnd/>
          </a:ln>
        </p:spPr>
      </p:cxnSp>
      <p:cxnSp>
        <p:nvCxnSpPr>
          <p:cNvPr id="61" name="Straight Connector 189"/>
          <p:cNvCxnSpPr>
            <a:cxnSpLocks noChangeShapeType="1"/>
            <a:stCxn id="53" idx="0"/>
          </p:cNvCxnSpPr>
          <p:nvPr/>
        </p:nvCxnSpPr>
        <p:spPr bwMode="auto">
          <a:xfrm flipH="1" flipV="1">
            <a:off x="5177905" y="4335001"/>
            <a:ext cx="253382" cy="288431"/>
          </a:xfrm>
          <a:prstGeom prst="line">
            <a:avLst/>
          </a:prstGeom>
          <a:noFill/>
          <a:ln w="25400">
            <a:solidFill>
              <a:srgbClr val="000000"/>
            </a:solidFill>
            <a:round/>
            <a:headEnd/>
            <a:tailEnd/>
          </a:ln>
        </p:spPr>
      </p:cxnSp>
      <p:cxnSp>
        <p:nvCxnSpPr>
          <p:cNvPr id="62" name="Straight Connector 189"/>
          <p:cNvCxnSpPr>
            <a:cxnSpLocks noChangeShapeType="1"/>
            <a:stCxn id="55" idx="0"/>
            <a:endCxn id="25" idx="2"/>
          </p:cNvCxnSpPr>
          <p:nvPr/>
        </p:nvCxnSpPr>
        <p:spPr bwMode="auto">
          <a:xfrm flipV="1">
            <a:off x="5841324" y="4297692"/>
            <a:ext cx="28262" cy="325740"/>
          </a:xfrm>
          <a:prstGeom prst="line">
            <a:avLst/>
          </a:prstGeom>
          <a:noFill/>
          <a:ln w="25400">
            <a:solidFill>
              <a:srgbClr val="000000"/>
            </a:solidFill>
            <a:round/>
            <a:headEnd/>
            <a:tailEnd/>
          </a:ln>
        </p:spPr>
      </p:cxnSp>
      <p:cxnSp>
        <p:nvCxnSpPr>
          <p:cNvPr id="63" name="Straight Connector 189"/>
          <p:cNvCxnSpPr>
            <a:cxnSpLocks noChangeShapeType="1"/>
            <a:stCxn id="56" idx="0"/>
            <a:endCxn id="25" idx="2"/>
          </p:cNvCxnSpPr>
          <p:nvPr/>
        </p:nvCxnSpPr>
        <p:spPr bwMode="auto">
          <a:xfrm flipH="1" flipV="1">
            <a:off x="5869586" y="4297692"/>
            <a:ext cx="431129" cy="322488"/>
          </a:xfrm>
          <a:prstGeom prst="line">
            <a:avLst/>
          </a:prstGeom>
          <a:noFill/>
          <a:ln w="25400">
            <a:solidFill>
              <a:srgbClr val="000000"/>
            </a:solidFill>
            <a:round/>
            <a:headEnd/>
            <a:tailEnd/>
          </a:ln>
        </p:spPr>
      </p:cxnSp>
      <p:sp>
        <p:nvSpPr>
          <p:cNvPr id="64" name="Multiply 63"/>
          <p:cNvSpPr/>
          <p:nvPr/>
        </p:nvSpPr>
        <p:spPr>
          <a:xfrm>
            <a:off x="5128698" y="2576787"/>
            <a:ext cx="364173" cy="295549"/>
          </a:xfrm>
          <a:prstGeom prst="mathMultiply">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TextBox 64"/>
          <p:cNvSpPr txBox="1"/>
          <p:nvPr/>
        </p:nvSpPr>
        <p:spPr>
          <a:xfrm>
            <a:off x="2583126" y="2422898"/>
            <a:ext cx="903837" cy="307777"/>
          </a:xfrm>
          <a:prstGeom prst="rect">
            <a:avLst/>
          </a:prstGeom>
          <a:noFill/>
        </p:spPr>
        <p:txBody>
          <a:bodyPr wrap="square" rtlCol="0">
            <a:spAutoFit/>
          </a:bodyPr>
          <a:lstStyle/>
          <a:p>
            <a:r>
              <a:rPr lang="en-US" sz="1400" dirty="0" smtClean="0"/>
              <a:t>40Gbps</a:t>
            </a:r>
            <a:endParaRPr lang="en-US" sz="1400" dirty="0"/>
          </a:p>
        </p:txBody>
      </p:sp>
      <p:sp>
        <p:nvSpPr>
          <p:cNvPr id="66" name="TextBox 65"/>
          <p:cNvSpPr txBox="1"/>
          <p:nvPr/>
        </p:nvSpPr>
        <p:spPr>
          <a:xfrm>
            <a:off x="3869401" y="3618959"/>
            <a:ext cx="903837" cy="307777"/>
          </a:xfrm>
          <a:prstGeom prst="rect">
            <a:avLst/>
          </a:prstGeom>
          <a:noFill/>
        </p:spPr>
        <p:txBody>
          <a:bodyPr wrap="square" rtlCol="0">
            <a:spAutoFit/>
          </a:bodyPr>
          <a:lstStyle/>
          <a:p>
            <a:r>
              <a:rPr lang="en-US" sz="1400" dirty="0" smtClean="0"/>
              <a:t>40Gbps</a:t>
            </a:r>
            <a:endParaRPr lang="en-US" sz="1400" dirty="0"/>
          </a:p>
        </p:txBody>
      </p:sp>
      <p:cxnSp>
        <p:nvCxnSpPr>
          <p:cNvPr id="67" name="Straight Arrow Connector 66"/>
          <p:cNvCxnSpPr/>
          <p:nvPr/>
        </p:nvCxnSpPr>
        <p:spPr>
          <a:xfrm>
            <a:off x="2826671" y="2730675"/>
            <a:ext cx="208374" cy="225738"/>
          </a:xfrm>
          <a:prstGeom prst="straightConnector1">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a:off x="3332762" y="3791673"/>
            <a:ext cx="616044" cy="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1272226" y="4315655"/>
            <a:ext cx="842485" cy="307777"/>
          </a:xfrm>
          <a:prstGeom prst="rect">
            <a:avLst/>
          </a:prstGeom>
          <a:noFill/>
        </p:spPr>
        <p:txBody>
          <a:bodyPr wrap="square" rtlCol="0">
            <a:spAutoFit/>
          </a:bodyPr>
          <a:lstStyle/>
          <a:p>
            <a:r>
              <a:rPr lang="en-US" sz="1400" dirty="0"/>
              <a:t>1</a:t>
            </a:r>
            <a:r>
              <a:rPr lang="en-US" sz="1400" dirty="0" smtClean="0"/>
              <a:t>0Gbps</a:t>
            </a:r>
            <a:endParaRPr lang="en-US" sz="1400" dirty="0"/>
          </a:p>
        </p:txBody>
      </p:sp>
      <p:cxnSp>
        <p:nvCxnSpPr>
          <p:cNvPr id="70" name="Straight Arrow Connector 69"/>
          <p:cNvCxnSpPr/>
          <p:nvPr/>
        </p:nvCxnSpPr>
        <p:spPr>
          <a:xfrm>
            <a:off x="1990477" y="4469544"/>
            <a:ext cx="508846" cy="1"/>
          </a:xfrm>
          <a:prstGeom prst="straightConnector1">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5673143" y="1960662"/>
            <a:ext cx="903837" cy="523220"/>
          </a:xfrm>
          <a:prstGeom prst="rect">
            <a:avLst/>
          </a:prstGeom>
          <a:noFill/>
        </p:spPr>
        <p:txBody>
          <a:bodyPr wrap="square" rtlCol="0">
            <a:spAutoFit/>
          </a:bodyPr>
          <a:lstStyle/>
          <a:p>
            <a:r>
              <a:rPr lang="en-US" sz="1400" dirty="0" smtClean="0">
                <a:solidFill>
                  <a:srgbClr val="FF0000"/>
                </a:solidFill>
              </a:rPr>
              <a:t>Link Failure</a:t>
            </a:r>
            <a:endParaRPr lang="en-US" sz="1400" dirty="0">
              <a:solidFill>
                <a:srgbClr val="FF0000"/>
              </a:solidFill>
            </a:endParaRPr>
          </a:p>
        </p:txBody>
      </p:sp>
      <p:cxnSp>
        <p:nvCxnSpPr>
          <p:cNvPr id="72" name="Straight Arrow Connector 71"/>
          <p:cNvCxnSpPr>
            <a:endCxn id="64" idx="1"/>
          </p:cNvCxnSpPr>
          <p:nvPr/>
        </p:nvCxnSpPr>
        <p:spPr>
          <a:xfrm flipH="1">
            <a:off x="5405406" y="2422898"/>
            <a:ext cx="297492" cy="22487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BF48E2D9-F1AE-3A42-ADCF-BA1BF8DE6898}" type="slidenum">
              <a:rPr lang="en-US" smtClean="0"/>
              <a:t>33</a:t>
            </a:fld>
            <a:endParaRPr lang="en-US"/>
          </a:p>
        </p:txBody>
      </p:sp>
    </p:spTree>
    <p:extLst>
      <p:ext uri="{BB962C8B-B14F-4D97-AF65-F5344CB8AC3E}">
        <p14:creationId xmlns:p14="http://schemas.microsoft.com/office/powerpoint/2010/main" val="29849616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Setup</a:t>
            </a:r>
            <a:endParaRPr lang="en-US" dirty="0"/>
          </a:p>
        </p:txBody>
      </p:sp>
      <p:sp>
        <p:nvSpPr>
          <p:cNvPr id="3" name="Content Placeholder 2"/>
          <p:cNvSpPr>
            <a:spLocks noGrp="1"/>
          </p:cNvSpPr>
          <p:nvPr>
            <p:ph idx="1"/>
          </p:nvPr>
        </p:nvSpPr>
        <p:spPr/>
        <p:txBody>
          <a:bodyPr/>
          <a:lstStyle/>
          <a:p>
            <a:r>
              <a:rPr lang="en-US" dirty="0" smtClean="0"/>
              <a:t>NS2 packet-level simulator</a:t>
            </a:r>
          </a:p>
          <a:p>
            <a:r>
              <a:rPr lang="en-US" dirty="0" smtClean="0"/>
              <a:t>RPC-based workload generator</a:t>
            </a:r>
          </a:p>
          <a:p>
            <a:pPr lvl="1"/>
            <a:r>
              <a:rPr lang="en-US" dirty="0" smtClean="0"/>
              <a:t>Empirical flow size distributions</a:t>
            </a:r>
          </a:p>
          <a:p>
            <a:pPr lvl="1"/>
            <a:r>
              <a:rPr lang="en-US" dirty="0" err="1" smtClean="0"/>
              <a:t>Websearch</a:t>
            </a:r>
            <a:r>
              <a:rPr lang="en-US" dirty="0" smtClean="0"/>
              <a:t> and </a:t>
            </a:r>
            <a:r>
              <a:rPr lang="en-US" dirty="0" err="1"/>
              <a:t>D</a:t>
            </a:r>
            <a:r>
              <a:rPr lang="en-US" dirty="0" err="1" smtClean="0"/>
              <a:t>atamining</a:t>
            </a:r>
            <a:endParaRPr lang="en-US" dirty="0"/>
          </a:p>
          <a:p>
            <a:r>
              <a:rPr lang="en-US" dirty="0" smtClean="0"/>
              <a:t>End-to-end metric</a:t>
            </a:r>
          </a:p>
          <a:p>
            <a:pPr lvl="1"/>
            <a:r>
              <a:rPr lang="en-US" dirty="0" smtClean="0"/>
              <a:t>Average Flow Completion Time (FCT)</a:t>
            </a:r>
          </a:p>
          <a:p>
            <a:endParaRPr lang="en-US" dirty="0" smtClean="0"/>
          </a:p>
        </p:txBody>
      </p:sp>
      <p:sp>
        <p:nvSpPr>
          <p:cNvPr id="4" name="Slide Number Placeholder 3"/>
          <p:cNvSpPr>
            <a:spLocks noGrp="1"/>
          </p:cNvSpPr>
          <p:nvPr>
            <p:ph type="sldNum" sz="quarter" idx="12"/>
          </p:nvPr>
        </p:nvSpPr>
        <p:spPr/>
        <p:txBody>
          <a:bodyPr/>
          <a:lstStyle/>
          <a:p>
            <a:fld id="{BF48E2D9-F1AE-3A42-ADCF-BA1BF8DE6898}" type="slidenum">
              <a:rPr lang="en-US" smtClean="0"/>
              <a:t>34</a:t>
            </a:fld>
            <a:endParaRPr lang="en-US"/>
          </a:p>
        </p:txBody>
      </p:sp>
    </p:spTree>
    <p:extLst>
      <p:ext uri="{BB962C8B-B14F-4D97-AF65-F5344CB8AC3E}">
        <p14:creationId xmlns:p14="http://schemas.microsoft.com/office/powerpoint/2010/main" val="33926511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Compared with</a:t>
            </a:r>
            <a:endParaRPr lang="en-US" dirty="0"/>
          </a:p>
        </p:txBody>
      </p:sp>
      <p:sp>
        <p:nvSpPr>
          <p:cNvPr id="3" name="Content Placeholder 2"/>
          <p:cNvSpPr>
            <a:spLocks noGrp="1"/>
          </p:cNvSpPr>
          <p:nvPr>
            <p:ph idx="1"/>
          </p:nvPr>
        </p:nvSpPr>
        <p:spPr/>
        <p:txBody>
          <a:bodyPr/>
          <a:lstStyle/>
          <a:p>
            <a:r>
              <a:rPr lang="en-US" dirty="0" smtClean="0"/>
              <a:t>ECMP</a:t>
            </a:r>
          </a:p>
          <a:p>
            <a:pPr lvl="1"/>
            <a:r>
              <a:rPr lang="en-US" dirty="0" smtClean="0"/>
              <a:t>Flow level hashing at each switch</a:t>
            </a:r>
          </a:p>
          <a:p>
            <a:r>
              <a:rPr lang="en-US" dirty="0" smtClean="0"/>
              <a:t>CONGA’</a:t>
            </a:r>
          </a:p>
          <a:p>
            <a:pPr lvl="1"/>
            <a:r>
              <a:rPr lang="en-US" dirty="0" smtClean="0"/>
              <a:t>CONGA within each leaf-spine pod</a:t>
            </a:r>
          </a:p>
          <a:p>
            <a:pPr lvl="1"/>
            <a:r>
              <a:rPr lang="en-US" dirty="0" smtClean="0"/>
              <a:t>ECMP on </a:t>
            </a:r>
            <a:r>
              <a:rPr lang="en-US" dirty="0" err="1" smtClean="0"/>
              <a:t>flowlets</a:t>
            </a:r>
            <a:r>
              <a:rPr lang="en-US" dirty="0" smtClean="0"/>
              <a:t> for traffic across pods</a:t>
            </a:r>
            <a:r>
              <a:rPr lang="en-US" baseline="30000" dirty="0"/>
              <a:t>1</a:t>
            </a:r>
            <a:endParaRPr lang="en-US" dirty="0" smtClean="0"/>
          </a:p>
        </p:txBody>
      </p:sp>
      <p:sp>
        <p:nvSpPr>
          <p:cNvPr id="4" name="Slide Number Placeholder 3"/>
          <p:cNvSpPr>
            <a:spLocks noGrp="1"/>
          </p:cNvSpPr>
          <p:nvPr>
            <p:ph type="sldNum" sz="quarter" idx="12"/>
          </p:nvPr>
        </p:nvSpPr>
        <p:spPr/>
        <p:txBody>
          <a:bodyPr/>
          <a:lstStyle/>
          <a:p>
            <a:fld id="{BF48E2D9-F1AE-3A42-ADCF-BA1BF8DE6898}" type="slidenum">
              <a:rPr lang="en-US" smtClean="0"/>
              <a:t>35</a:t>
            </a:fld>
            <a:endParaRPr lang="en-US"/>
          </a:p>
        </p:txBody>
      </p:sp>
      <p:sp>
        <p:nvSpPr>
          <p:cNvPr id="6" name="TextBox 5"/>
          <p:cNvSpPr txBox="1"/>
          <p:nvPr/>
        </p:nvSpPr>
        <p:spPr>
          <a:xfrm>
            <a:off x="720766" y="5812495"/>
            <a:ext cx="4679257" cy="338554"/>
          </a:xfrm>
          <a:prstGeom prst="rect">
            <a:avLst/>
          </a:prstGeom>
          <a:noFill/>
        </p:spPr>
        <p:txBody>
          <a:bodyPr wrap="square" rtlCol="0">
            <a:spAutoFit/>
          </a:bodyPr>
          <a:lstStyle/>
          <a:p>
            <a:r>
              <a:rPr lang="en-US" sz="1600" dirty="0" smtClean="0"/>
              <a:t>1. Based on communication with the authors</a:t>
            </a:r>
            <a:endParaRPr lang="en-US" sz="1600" dirty="0"/>
          </a:p>
        </p:txBody>
      </p:sp>
    </p:spTree>
    <p:extLst>
      <p:ext uri="{BB962C8B-B14F-4D97-AF65-F5344CB8AC3E}">
        <p14:creationId xmlns:p14="http://schemas.microsoft.com/office/powerpoint/2010/main" val="5667572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HULA handles high load much better</a:t>
            </a:r>
            <a:endParaRPr lang="en-US" dirty="0"/>
          </a:p>
        </p:txBody>
      </p:sp>
      <p:sp>
        <p:nvSpPr>
          <p:cNvPr id="3" name="Slide Number Placeholder 2"/>
          <p:cNvSpPr>
            <a:spLocks noGrp="1"/>
          </p:cNvSpPr>
          <p:nvPr>
            <p:ph type="sldNum" sz="quarter" idx="12"/>
          </p:nvPr>
        </p:nvSpPr>
        <p:spPr/>
        <p:txBody>
          <a:bodyPr/>
          <a:lstStyle/>
          <a:p>
            <a:fld id="{BF48E2D9-F1AE-3A42-ADCF-BA1BF8DE6898}" type="slidenum">
              <a:rPr lang="en-US" smtClean="0"/>
              <a:t>36</a:t>
            </a:fld>
            <a:endParaRPr lang="en-US"/>
          </a:p>
        </p:txBody>
      </p:sp>
      <p:pic>
        <p:nvPicPr>
          <p:cNvPr id="6" name="Content Placeholder 5" descr="Screen Shot 2016-03-23 at 9.21.59 PM.png"/>
          <p:cNvPicPr>
            <a:picLocks noGrp="1" noChangeAspect="1"/>
          </p:cNvPicPr>
          <p:nvPr>
            <p:ph idx="1"/>
          </p:nvPr>
        </p:nvPicPr>
        <p:blipFill>
          <a:blip r:embed="rId2">
            <a:extLst>
              <a:ext uri="{28A0092B-C50C-407E-A947-70E740481C1C}">
                <a14:useLocalDpi xmlns:a14="http://schemas.microsoft.com/office/drawing/2010/main" val="0"/>
              </a:ext>
            </a:extLst>
          </a:blip>
          <a:srcRect l="-9272" r="-9272"/>
          <a:stretch>
            <a:fillRect/>
          </a:stretch>
        </p:blipFill>
        <p:spPr>
          <a:xfrm>
            <a:off x="0" y="1097316"/>
            <a:ext cx="9144000" cy="5028847"/>
          </a:xfrm>
        </p:spPr>
      </p:pic>
      <p:grpSp>
        <p:nvGrpSpPr>
          <p:cNvPr id="5" name="Group 4"/>
          <p:cNvGrpSpPr/>
          <p:nvPr/>
        </p:nvGrpSpPr>
        <p:grpSpPr>
          <a:xfrm>
            <a:off x="6265805" y="1544049"/>
            <a:ext cx="1848859" cy="3270826"/>
            <a:chOff x="7129037" y="1602402"/>
            <a:chExt cx="2464504" cy="3270826"/>
          </a:xfrm>
        </p:grpSpPr>
        <p:cxnSp>
          <p:nvCxnSpPr>
            <p:cNvPr id="7" name="Straight Arrow Connector 6"/>
            <p:cNvCxnSpPr/>
            <p:nvPr/>
          </p:nvCxnSpPr>
          <p:spPr>
            <a:xfrm>
              <a:off x="7129037" y="1602402"/>
              <a:ext cx="0" cy="3270826"/>
            </a:xfrm>
            <a:prstGeom prst="straightConnector1">
              <a:avLst/>
            </a:prstGeom>
            <a:ln w="57150">
              <a:solidFill>
                <a:schemeClr val="accent4">
                  <a:lumMod val="75000"/>
                </a:schemeClr>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Pentagon 7"/>
            <p:cNvSpPr/>
            <p:nvPr/>
          </p:nvSpPr>
          <p:spPr>
            <a:xfrm>
              <a:off x="7155776" y="2879165"/>
              <a:ext cx="2437765" cy="528782"/>
            </a:xfrm>
            <a:prstGeom prst="homePlate">
              <a:avLst/>
            </a:prstGeom>
            <a:ln/>
            <a:scene3d>
              <a:camera prst="orthographicFront">
                <a:rot lat="0" lon="10800000" rev="0"/>
              </a:camera>
              <a:lightRig rig="threePt" dir="t"/>
            </a:scene3d>
            <a:sp3d/>
          </p:spPr>
          <p:style>
            <a:lnRef idx="1">
              <a:schemeClr val="accent4"/>
            </a:lnRef>
            <a:fillRef idx="3">
              <a:schemeClr val="accent4"/>
            </a:fillRef>
            <a:effectRef idx="2">
              <a:schemeClr val="accent4"/>
            </a:effectRef>
            <a:fontRef idx="minor">
              <a:schemeClr val="lt1"/>
            </a:fontRef>
          </p:style>
          <p:txBody>
            <a:bodyPr rtlCol="0" anchor="ctr">
              <a:flatTx/>
            </a:bodyPr>
            <a:lstStyle/>
            <a:p>
              <a:pPr algn="ctr"/>
              <a:r>
                <a:rPr lang="en-US" dirty="0" smtClean="0"/>
                <a:t>~ </a:t>
              </a:r>
              <a:r>
                <a:rPr lang="en-US" dirty="0"/>
                <a:t>9</a:t>
              </a:r>
              <a:r>
                <a:rPr lang="en-US" dirty="0" smtClean="0"/>
                <a:t>x improvement</a:t>
              </a:r>
            </a:p>
          </p:txBody>
        </p:sp>
      </p:grpSp>
    </p:spTree>
    <p:extLst>
      <p:ext uri="{BB962C8B-B14F-4D97-AF65-F5344CB8AC3E}">
        <p14:creationId xmlns:p14="http://schemas.microsoft.com/office/powerpoint/2010/main" val="3532567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HULA keeps </a:t>
            </a:r>
            <a:r>
              <a:rPr lang="en-US" dirty="0"/>
              <a:t>q</a:t>
            </a:r>
            <a:r>
              <a:rPr lang="en-US" dirty="0" smtClean="0"/>
              <a:t>ueue </a:t>
            </a:r>
            <a:r>
              <a:rPr lang="en-US" dirty="0"/>
              <a:t>o</a:t>
            </a:r>
            <a:r>
              <a:rPr lang="en-US" dirty="0" smtClean="0"/>
              <a:t>ccupancy </a:t>
            </a:r>
            <a:r>
              <a:rPr lang="en-US" dirty="0"/>
              <a:t>l</a:t>
            </a:r>
            <a:r>
              <a:rPr lang="en-US" dirty="0" smtClean="0"/>
              <a:t>ow</a:t>
            </a:r>
            <a:endParaRPr lang="en-US" dirty="0"/>
          </a:p>
        </p:txBody>
      </p:sp>
      <p:pic>
        <p:nvPicPr>
          <p:cNvPr id="4" name="Content Placeholder 3" descr="Screen Shot 2016-03-01 at 3.21.57 AM.png"/>
          <p:cNvPicPr>
            <a:picLocks noGrp="1" noChangeAspect="1"/>
          </p:cNvPicPr>
          <p:nvPr>
            <p:ph idx="1"/>
          </p:nvPr>
        </p:nvPicPr>
        <p:blipFill>
          <a:blip r:embed="rId2">
            <a:extLst>
              <a:ext uri="{28A0092B-C50C-407E-A947-70E740481C1C}">
                <a14:useLocalDpi xmlns:a14="http://schemas.microsoft.com/office/drawing/2010/main" val="0"/>
              </a:ext>
            </a:extLst>
          </a:blip>
          <a:srcRect t="2765" b="2765"/>
          <a:stretch>
            <a:fillRect/>
          </a:stretch>
        </p:blipFill>
        <p:spPr/>
      </p:pic>
      <p:sp>
        <p:nvSpPr>
          <p:cNvPr id="3" name="Slide Number Placeholder 2"/>
          <p:cNvSpPr>
            <a:spLocks noGrp="1"/>
          </p:cNvSpPr>
          <p:nvPr>
            <p:ph type="sldNum" sz="quarter" idx="12"/>
          </p:nvPr>
        </p:nvSpPr>
        <p:spPr/>
        <p:txBody>
          <a:bodyPr/>
          <a:lstStyle/>
          <a:p>
            <a:fld id="{BF48E2D9-F1AE-3A42-ADCF-BA1BF8DE6898}" type="slidenum">
              <a:rPr lang="en-US" smtClean="0"/>
              <a:t>37</a:t>
            </a:fld>
            <a:endParaRPr lang="en-US"/>
          </a:p>
        </p:txBody>
      </p:sp>
    </p:spTree>
    <p:extLst>
      <p:ext uri="{BB962C8B-B14F-4D97-AF65-F5344CB8AC3E}">
        <p14:creationId xmlns:p14="http://schemas.microsoft.com/office/powerpoint/2010/main" val="310741986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HULA is stable on link failure</a:t>
            </a:r>
            <a:endParaRPr lang="en-US" dirty="0"/>
          </a:p>
        </p:txBody>
      </p:sp>
      <p:pic>
        <p:nvPicPr>
          <p:cNvPr id="4" name="Content Placeholder 3" descr="Screen Shot 2016-03-01 at 3.22.17 AM.png"/>
          <p:cNvPicPr>
            <a:picLocks noGrp="1" noChangeAspect="1"/>
          </p:cNvPicPr>
          <p:nvPr>
            <p:ph idx="1"/>
          </p:nvPr>
        </p:nvPicPr>
        <p:blipFill>
          <a:blip r:embed="rId2">
            <a:extLst>
              <a:ext uri="{28A0092B-C50C-407E-A947-70E740481C1C}">
                <a14:useLocalDpi xmlns:a14="http://schemas.microsoft.com/office/drawing/2010/main" val="0"/>
              </a:ext>
            </a:extLst>
          </a:blip>
          <a:srcRect l="-8258" r="-8258"/>
          <a:stretch>
            <a:fillRect/>
          </a:stretch>
        </p:blipFill>
        <p:spPr/>
      </p:pic>
      <p:sp>
        <p:nvSpPr>
          <p:cNvPr id="3" name="Slide Number Placeholder 2"/>
          <p:cNvSpPr>
            <a:spLocks noGrp="1"/>
          </p:cNvSpPr>
          <p:nvPr>
            <p:ph type="sldNum" sz="quarter" idx="12"/>
          </p:nvPr>
        </p:nvSpPr>
        <p:spPr/>
        <p:txBody>
          <a:bodyPr/>
          <a:lstStyle/>
          <a:p>
            <a:fld id="{BF48E2D9-F1AE-3A42-ADCF-BA1BF8DE6898}" type="slidenum">
              <a:rPr lang="en-US" smtClean="0"/>
              <a:t>38</a:t>
            </a:fld>
            <a:endParaRPr lang="en-US"/>
          </a:p>
        </p:txBody>
      </p:sp>
    </p:spTree>
    <p:extLst>
      <p:ext uri="{BB962C8B-B14F-4D97-AF65-F5344CB8AC3E}">
        <p14:creationId xmlns:p14="http://schemas.microsoft.com/office/powerpoint/2010/main" val="35149683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356"/>
            <a:ext cx="6553200" cy="680533"/>
          </a:xfrm>
        </p:spPr>
        <p:txBody>
          <a:bodyPr>
            <a:normAutofit fontScale="90000"/>
          </a:bodyPr>
          <a:lstStyle/>
          <a:p>
            <a:r>
              <a:rPr lang="en-US" dirty="0" smtClean="0"/>
              <a:t>HULA: An Efficient Non-Blocking Switch</a:t>
            </a:r>
            <a:endParaRPr lang="en-US" dirty="0"/>
          </a:p>
        </p:txBody>
      </p:sp>
      <p:sp>
        <p:nvSpPr>
          <p:cNvPr id="3" name="Content Placeholder 2"/>
          <p:cNvSpPr>
            <a:spLocks noGrp="1"/>
          </p:cNvSpPr>
          <p:nvPr>
            <p:ph idx="1"/>
          </p:nvPr>
        </p:nvSpPr>
        <p:spPr/>
        <p:txBody>
          <a:bodyPr>
            <a:normAutofit/>
          </a:bodyPr>
          <a:lstStyle/>
          <a:p>
            <a:pPr lvl="1">
              <a:buFont typeface="Arial"/>
              <a:buChar char="•"/>
            </a:pPr>
            <a:r>
              <a:rPr lang="en-US" sz="3200" b="1" dirty="0" smtClean="0">
                <a:latin typeface="Segoe UI Symbol"/>
                <a:cs typeface="Segoe UI Symbol"/>
              </a:rPr>
              <a:t>Scalable </a:t>
            </a:r>
            <a:r>
              <a:rPr lang="en-US" sz="3200" b="1" dirty="0" smtClean="0"/>
              <a:t>to large topologies</a:t>
            </a:r>
          </a:p>
          <a:p>
            <a:pPr lvl="1">
              <a:buFont typeface="Arial"/>
              <a:buChar char="•"/>
            </a:pPr>
            <a:r>
              <a:rPr lang="en-US" sz="3200" b="1" dirty="0" smtClean="0">
                <a:latin typeface="Segoe UI Symbol"/>
                <a:cs typeface="Segoe UI Symbol"/>
              </a:rPr>
              <a:t>Adaptive</a:t>
            </a:r>
            <a:r>
              <a:rPr lang="en-US" sz="3200" dirty="0" smtClean="0"/>
              <a:t> </a:t>
            </a:r>
            <a:r>
              <a:rPr lang="en-US" sz="3200" dirty="0"/>
              <a:t>to </a:t>
            </a:r>
            <a:r>
              <a:rPr lang="en-US" sz="3200" dirty="0" smtClean="0"/>
              <a:t>network congestion</a:t>
            </a:r>
          </a:p>
          <a:p>
            <a:pPr lvl="1">
              <a:buFont typeface="Arial"/>
              <a:buChar char="•"/>
            </a:pPr>
            <a:r>
              <a:rPr lang="en-US" sz="3200" b="1" dirty="0" smtClean="0">
                <a:latin typeface="Segoe UI Symbol"/>
                <a:cs typeface="Segoe UI Symbol"/>
              </a:rPr>
              <a:t>Reliable</a:t>
            </a:r>
            <a:r>
              <a:rPr lang="en-US" sz="3200" dirty="0" smtClean="0"/>
              <a:t> in the face of failures</a:t>
            </a:r>
            <a:endParaRPr lang="en-US" sz="3200" b="1" dirty="0" smtClean="0">
              <a:latin typeface="Segoe UI Symbol"/>
              <a:cs typeface="Segoe UI Symbol"/>
            </a:endParaRPr>
          </a:p>
          <a:p>
            <a:pPr lvl="1">
              <a:buFont typeface="Arial"/>
              <a:buChar char="•"/>
            </a:pPr>
            <a:r>
              <a:rPr lang="en-US" sz="3200" dirty="0" smtClean="0"/>
              <a:t>Bonus:</a:t>
            </a:r>
            <a:r>
              <a:rPr lang="en-US" sz="3200" b="1" dirty="0" smtClean="0">
                <a:latin typeface="Segoe UI Symbol"/>
                <a:cs typeface="Segoe UI Symbol"/>
              </a:rPr>
              <a:t> Programmable</a:t>
            </a:r>
            <a:r>
              <a:rPr lang="en-US" sz="3200" dirty="0" smtClean="0"/>
              <a:t> in P4!</a:t>
            </a:r>
          </a:p>
        </p:txBody>
      </p:sp>
      <p:sp>
        <p:nvSpPr>
          <p:cNvPr id="4" name="Slide Number Placeholder 3"/>
          <p:cNvSpPr>
            <a:spLocks noGrp="1"/>
          </p:cNvSpPr>
          <p:nvPr>
            <p:ph type="sldNum" sz="quarter" idx="12"/>
          </p:nvPr>
        </p:nvSpPr>
        <p:spPr/>
        <p:txBody>
          <a:bodyPr/>
          <a:lstStyle/>
          <a:p>
            <a:fld id="{BF48E2D9-F1AE-3A42-ADCF-BA1BF8DE6898}" type="slidenum">
              <a:rPr lang="en-US" smtClean="0"/>
              <a:t>39</a:t>
            </a:fld>
            <a:endParaRPr lang="en-US"/>
          </a:p>
        </p:txBody>
      </p:sp>
    </p:spTree>
    <p:extLst>
      <p:ext uri="{BB962C8B-B14F-4D97-AF65-F5344CB8AC3E}">
        <p14:creationId xmlns:p14="http://schemas.microsoft.com/office/powerpoint/2010/main" val="23298556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Networking</a:t>
            </a:r>
            <a:endParaRPr lang="en-US" dirty="0"/>
          </a:p>
        </p:txBody>
      </p:sp>
      <p:sp>
        <p:nvSpPr>
          <p:cNvPr id="4" name="Slide Number Placeholder 3"/>
          <p:cNvSpPr>
            <a:spLocks noGrp="1"/>
          </p:cNvSpPr>
          <p:nvPr>
            <p:ph type="sldNum" sz="quarter" idx="12"/>
          </p:nvPr>
        </p:nvSpPr>
        <p:spPr/>
        <p:txBody>
          <a:bodyPr/>
          <a:lstStyle/>
          <a:p>
            <a:fld id="{BF48E2D9-F1AE-3A42-ADCF-BA1BF8DE6898}" type="slidenum">
              <a:rPr lang="en-US" smtClean="0"/>
              <a:t>4</a:t>
            </a:fld>
            <a:endParaRPr lang="en-US"/>
          </a:p>
        </p:txBody>
      </p:sp>
      <p:pic>
        <p:nvPicPr>
          <p:cNvPr id="2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15"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778" y="3491054"/>
            <a:ext cx="977900" cy="417513"/>
          </a:xfrm>
          <a:prstGeom prst="rect">
            <a:avLst/>
          </a:prstGeom>
          <a:ln>
            <a:solidFill>
              <a:schemeClr val="bg1"/>
            </a:solidFill>
          </a:ln>
          <a:extLst/>
        </p:spPr>
        <p:style>
          <a:lnRef idx="2">
            <a:schemeClr val="accent2"/>
          </a:lnRef>
          <a:fillRef idx="1">
            <a:schemeClr val="lt1"/>
          </a:fillRef>
          <a:effectRef idx="0">
            <a:schemeClr val="accent2"/>
          </a:effectRef>
          <a:fontRef idx="minor">
            <a:schemeClr val="dk1"/>
          </a:fontRef>
        </p:style>
      </p:pic>
      <p:pic>
        <p:nvPicPr>
          <p:cNvPr id="31"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543" y="4680741"/>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578"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29" idx="3"/>
            <a:endCxn id="31" idx="1"/>
          </p:cNvCxnSpPr>
          <p:nvPr/>
        </p:nvCxnSpPr>
        <p:spPr>
          <a:xfrm>
            <a:off x="2524915" y="4226645"/>
            <a:ext cx="1035628"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2" idx="1"/>
            <a:endCxn id="30" idx="3"/>
          </p:cNvCxnSpPr>
          <p:nvPr/>
        </p:nvCxnSpPr>
        <p:spPr>
          <a:xfrm flipH="1" flipV="1">
            <a:off x="4674678" y="3699811"/>
            <a:ext cx="1231900"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3"/>
            <a:endCxn id="30" idx="1"/>
          </p:cNvCxnSpPr>
          <p:nvPr/>
        </p:nvCxnSpPr>
        <p:spPr>
          <a:xfrm flipV="1">
            <a:off x="2524915" y="3699811"/>
            <a:ext cx="1171863"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2" idx="1"/>
            <a:endCxn id="31" idx="3"/>
          </p:cNvCxnSpPr>
          <p:nvPr/>
        </p:nvCxnSpPr>
        <p:spPr>
          <a:xfrm flipH="1">
            <a:off x="4538443" y="4226645"/>
            <a:ext cx="1368135" cy="662853"/>
          </a:xfrm>
          <a:prstGeom prst="line">
            <a:avLst/>
          </a:prstGeom>
        </p:spPr>
        <p:style>
          <a:lnRef idx="2">
            <a:schemeClr val="accent1"/>
          </a:lnRef>
          <a:fillRef idx="0">
            <a:schemeClr val="accent1"/>
          </a:fillRef>
          <a:effectRef idx="1">
            <a:schemeClr val="accent1"/>
          </a:effectRef>
          <a:fontRef idx="minor">
            <a:schemeClr val="tx1"/>
          </a:fontRef>
        </p:style>
      </p:cxnSp>
      <p:sp>
        <p:nvSpPr>
          <p:cNvPr id="14" name="Cube 13"/>
          <p:cNvSpPr/>
          <p:nvPr/>
        </p:nvSpPr>
        <p:spPr>
          <a:xfrm>
            <a:off x="1731818" y="3874000"/>
            <a:ext cx="643005" cy="318078"/>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Cube 54"/>
          <p:cNvSpPr/>
          <p:nvPr/>
        </p:nvSpPr>
        <p:spPr>
          <a:xfrm>
            <a:off x="6086764" y="3908567"/>
            <a:ext cx="643005" cy="318078"/>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6" name="Cube 55"/>
          <p:cNvSpPr/>
          <p:nvPr/>
        </p:nvSpPr>
        <p:spPr>
          <a:xfrm>
            <a:off x="3696778" y="4551716"/>
            <a:ext cx="643005" cy="318078"/>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7" name="Cube 56"/>
          <p:cNvSpPr/>
          <p:nvPr/>
        </p:nvSpPr>
        <p:spPr>
          <a:xfrm>
            <a:off x="3895438" y="3381733"/>
            <a:ext cx="643005" cy="318078"/>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6" name="Straight Connector 5"/>
          <p:cNvCxnSpPr/>
          <p:nvPr/>
        </p:nvCxnSpPr>
        <p:spPr>
          <a:xfrm flipV="1">
            <a:off x="2667000" y="3526628"/>
            <a:ext cx="1029778" cy="438798"/>
          </a:xfrm>
          <a:prstGeom prst="line">
            <a:avLst/>
          </a:prstGeom>
          <a:ln>
            <a:solidFill>
              <a:srgbClr val="000000"/>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524915" y="4443620"/>
            <a:ext cx="907625" cy="578648"/>
          </a:xfrm>
          <a:prstGeom prst="line">
            <a:avLst/>
          </a:prstGeom>
          <a:ln>
            <a:solidFill>
              <a:srgbClr val="000000"/>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4538443" y="4491757"/>
            <a:ext cx="1231901" cy="606497"/>
          </a:xfrm>
          <a:prstGeom prst="line">
            <a:avLst/>
          </a:prstGeom>
          <a:ln>
            <a:solidFill>
              <a:srgbClr val="000000"/>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flipV="1">
            <a:off x="4802909" y="3579091"/>
            <a:ext cx="967435" cy="438798"/>
          </a:xfrm>
          <a:prstGeom prst="line">
            <a:avLst/>
          </a:prstGeom>
          <a:ln>
            <a:solidFill>
              <a:srgbClr val="000000"/>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33" name="Content Placeholder 2"/>
          <p:cNvSpPr>
            <a:spLocks noGrp="1"/>
          </p:cNvSpPr>
          <p:nvPr>
            <p:ph idx="1"/>
          </p:nvPr>
        </p:nvSpPr>
        <p:spPr>
          <a:xfrm>
            <a:off x="374888" y="1467458"/>
            <a:ext cx="8229600" cy="4525963"/>
          </a:xfrm>
        </p:spPr>
        <p:txBody>
          <a:bodyPr>
            <a:normAutofit/>
          </a:bodyPr>
          <a:lstStyle/>
          <a:p>
            <a:r>
              <a:rPr lang="en-US" dirty="0"/>
              <a:t>Distributed Network Protocols</a:t>
            </a:r>
            <a:endParaRPr lang="en-US" dirty="0" smtClean="0">
              <a:solidFill>
                <a:srgbClr val="008000"/>
              </a:solidFill>
              <a:latin typeface="Segoe UI Symbol"/>
              <a:cs typeface="Segoe UI Symbol"/>
            </a:endParaRPr>
          </a:p>
          <a:p>
            <a:pPr lvl="1"/>
            <a:r>
              <a:rPr lang="en-US" dirty="0" smtClean="0">
                <a:solidFill>
                  <a:srgbClr val="008000"/>
                </a:solidFill>
                <a:latin typeface="Segoe UI Symbol"/>
                <a:cs typeface="Segoe UI Symbol"/>
              </a:rPr>
              <a:t>Reliable</a:t>
            </a:r>
            <a:r>
              <a:rPr lang="en-US" dirty="0" smtClean="0"/>
              <a:t> routing</a:t>
            </a:r>
          </a:p>
          <a:p>
            <a:pPr lvl="1"/>
            <a:r>
              <a:rPr lang="en-US" b="1" dirty="0" smtClean="0">
                <a:solidFill>
                  <a:srgbClr val="FF0000"/>
                </a:solidFill>
                <a:latin typeface="Segoe UI Symbol"/>
                <a:cs typeface="Segoe UI Symbol"/>
              </a:rPr>
              <a:t>Inflexible</a:t>
            </a:r>
            <a:r>
              <a:rPr lang="en-US" dirty="0" smtClean="0"/>
              <a:t> network control</a:t>
            </a:r>
          </a:p>
        </p:txBody>
      </p:sp>
    </p:spTree>
    <p:extLst>
      <p:ext uri="{BB962C8B-B14F-4D97-AF65-F5344CB8AC3E}">
        <p14:creationId xmlns:p14="http://schemas.microsoft.com/office/powerpoint/2010/main" val="2595352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Contribution</a:t>
            </a:r>
            <a:endParaRPr lang="en-US" dirty="0"/>
          </a:p>
        </p:txBody>
      </p:sp>
      <p:sp>
        <p:nvSpPr>
          <p:cNvPr id="3" name="Content Placeholder 2"/>
          <p:cNvSpPr>
            <a:spLocks noGrp="1"/>
          </p:cNvSpPr>
          <p:nvPr>
            <p:ph idx="1"/>
          </p:nvPr>
        </p:nvSpPr>
        <p:spPr/>
        <p:txBody>
          <a:bodyPr>
            <a:normAutofit/>
          </a:bodyPr>
          <a:lstStyle/>
          <a:p>
            <a:r>
              <a:rPr lang="en-US" dirty="0" smtClean="0"/>
              <a:t>HULA (SOSR 16)</a:t>
            </a:r>
          </a:p>
          <a:p>
            <a:pPr lvl="1"/>
            <a:r>
              <a:rPr lang="en-US" dirty="0" smtClean="0"/>
              <a:t>One big </a:t>
            </a:r>
            <a:r>
              <a:rPr lang="en-US" b="1" dirty="0" smtClean="0">
                <a:solidFill>
                  <a:srgbClr val="FF0000"/>
                </a:solidFill>
              </a:rPr>
              <a:t>efficient</a:t>
            </a:r>
            <a:r>
              <a:rPr lang="en-US" dirty="0" smtClean="0"/>
              <a:t> non-blocking</a:t>
            </a:r>
            <a:r>
              <a:rPr lang="en-US" b="1" dirty="0" smtClean="0"/>
              <a:t> </a:t>
            </a:r>
            <a:r>
              <a:rPr lang="en-US" dirty="0" smtClean="0"/>
              <a:t>switch</a:t>
            </a:r>
          </a:p>
          <a:p>
            <a:r>
              <a:rPr lang="en-US" b="1" dirty="0" err="1" smtClean="0"/>
              <a:t>CacheFlow</a:t>
            </a:r>
            <a:r>
              <a:rPr lang="en-US" b="1" dirty="0" smtClean="0"/>
              <a:t> (SOSR 16)</a:t>
            </a:r>
          </a:p>
          <a:p>
            <a:pPr lvl="1"/>
            <a:r>
              <a:rPr lang="en-US" dirty="0" smtClean="0"/>
              <a:t>A logical switch with infinite </a:t>
            </a:r>
            <a:r>
              <a:rPr lang="en-US" b="1" dirty="0" smtClean="0">
                <a:solidFill>
                  <a:srgbClr val="FF0000"/>
                </a:solidFill>
              </a:rPr>
              <a:t>policy</a:t>
            </a:r>
            <a:r>
              <a:rPr lang="en-US" dirty="0" smtClean="0"/>
              <a:t> space</a:t>
            </a:r>
          </a:p>
          <a:p>
            <a:r>
              <a:rPr lang="en-US" dirty="0" err="1" smtClean="0"/>
              <a:t>Ravana</a:t>
            </a:r>
            <a:r>
              <a:rPr lang="en-US" dirty="0" smtClean="0"/>
              <a:t> (SOSR 15)</a:t>
            </a:r>
          </a:p>
          <a:p>
            <a:pPr lvl="1"/>
            <a:r>
              <a:rPr lang="en-US" b="1" dirty="0" smtClean="0">
                <a:solidFill>
                  <a:srgbClr val="FF0000"/>
                </a:solidFill>
              </a:rPr>
              <a:t>Reliable</a:t>
            </a:r>
            <a:r>
              <a:rPr lang="en-US" dirty="0" smtClean="0"/>
              <a:t> logically centralized controller</a:t>
            </a:r>
          </a:p>
        </p:txBody>
      </p:sp>
      <p:sp>
        <p:nvSpPr>
          <p:cNvPr id="4" name="Slide Number Placeholder 3"/>
          <p:cNvSpPr>
            <a:spLocks noGrp="1"/>
          </p:cNvSpPr>
          <p:nvPr>
            <p:ph type="sldNum" sz="quarter" idx="12"/>
          </p:nvPr>
        </p:nvSpPr>
        <p:spPr/>
        <p:txBody>
          <a:bodyPr/>
          <a:lstStyle/>
          <a:p>
            <a:fld id="{BF48E2D9-F1AE-3A42-ADCF-BA1BF8DE6898}" type="slidenum">
              <a:rPr lang="en-US" smtClean="0"/>
              <a:t>40</a:t>
            </a:fld>
            <a:endParaRPr lang="en-US"/>
          </a:p>
        </p:txBody>
      </p:sp>
      <p:sp>
        <p:nvSpPr>
          <p:cNvPr id="5" name="Folded Corner 4"/>
          <p:cNvSpPr/>
          <p:nvPr/>
        </p:nvSpPr>
        <p:spPr>
          <a:xfrm>
            <a:off x="4985766" y="1751979"/>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Efficiency</a:t>
            </a:r>
            <a:endParaRPr lang="en-US" sz="2400" dirty="0">
              <a:latin typeface="Segoe UI Light"/>
              <a:cs typeface="Segoe UI Light"/>
            </a:endParaRPr>
          </a:p>
        </p:txBody>
      </p:sp>
      <p:sp>
        <p:nvSpPr>
          <p:cNvPr id="6" name="Folded Corner 5"/>
          <p:cNvSpPr/>
          <p:nvPr/>
        </p:nvSpPr>
        <p:spPr>
          <a:xfrm>
            <a:off x="4985766" y="2798006"/>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Flexibility</a:t>
            </a:r>
            <a:endParaRPr lang="en-US" sz="2400" dirty="0">
              <a:latin typeface="Segoe UI Light"/>
              <a:cs typeface="Segoe UI Light"/>
            </a:endParaRPr>
          </a:p>
        </p:txBody>
      </p:sp>
      <p:sp>
        <p:nvSpPr>
          <p:cNvPr id="7" name="Folded Corner 6"/>
          <p:cNvSpPr/>
          <p:nvPr/>
        </p:nvSpPr>
        <p:spPr>
          <a:xfrm>
            <a:off x="4985766" y="3902824"/>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Reliability</a:t>
            </a:r>
            <a:endParaRPr lang="en-US" sz="2400" dirty="0">
              <a:latin typeface="Segoe UI Light"/>
              <a:cs typeface="Segoe UI Light"/>
            </a:endParaRPr>
          </a:p>
        </p:txBody>
      </p:sp>
      <p:sp>
        <p:nvSpPr>
          <p:cNvPr id="9" name="Folded Corner 8"/>
          <p:cNvSpPr/>
          <p:nvPr/>
        </p:nvSpPr>
        <p:spPr>
          <a:xfrm>
            <a:off x="7384288" y="2798006"/>
            <a:ext cx="1398356" cy="418476"/>
          </a:xfrm>
          <a:prstGeom prst="foldedCorner">
            <a:avLst>
              <a:gd name="adj" fmla="val 4166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Segoe UI Light"/>
                <a:cs typeface="Segoe UI Light"/>
              </a:rPr>
              <a:t>Best Paper</a:t>
            </a:r>
            <a:endParaRPr lang="en-US" sz="2000" dirty="0">
              <a:latin typeface="Segoe UI Light"/>
              <a:cs typeface="Segoe UI Light"/>
            </a:endParaRPr>
          </a:p>
        </p:txBody>
      </p:sp>
      <p:pic>
        <p:nvPicPr>
          <p:cNvPr id="10" name="Picture 9" descr="AWARD-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3436" y="3221303"/>
            <a:ext cx="549208" cy="574350"/>
          </a:xfrm>
          <a:prstGeom prst="rect">
            <a:avLst/>
          </a:prstGeom>
        </p:spPr>
      </p:pic>
    </p:spTree>
    <p:extLst>
      <p:ext uri="{BB962C8B-B14F-4D97-AF65-F5344CB8AC3E}">
        <p14:creationId xmlns:p14="http://schemas.microsoft.com/office/powerpoint/2010/main" val="4032060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2000" tmFilter="0, 0; .2, .5; .8, .5; 1, 0"/>
                                        <p:tgtEl>
                                          <p:spTgt spid="3">
                                            <p:txEl>
                                              <p:pRg st="2" end="2"/>
                                            </p:txEl>
                                          </p:spTgt>
                                        </p:tgtEl>
                                      </p:cBhvr>
                                    </p:animEffect>
                                    <p:animScale>
                                      <p:cBhvr>
                                        <p:cTn id="7" dur="1000" autoRev="1" fill="hold"/>
                                        <p:tgtEl>
                                          <p:spTgt spid="3">
                                            <p:txEl>
                                              <p:pRg st="2" end="2"/>
                                            </p:txEl>
                                          </p:spTgt>
                                        </p:tgtEl>
                                      </p:cBhvr>
                                      <p:by x="105000" y="105000"/>
                                    </p:animScale>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2000" tmFilter="0, 0; .2, .5; .8, .5; 1, 0"/>
                                        <p:tgtEl>
                                          <p:spTgt spid="3">
                                            <p:txEl>
                                              <p:pRg st="3" end="3"/>
                                            </p:txEl>
                                          </p:spTgt>
                                        </p:tgtEl>
                                      </p:cBhvr>
                                    </p:animEffect>
                                    <p:animScale>
                                      <p:cBhvr>
                                        <p:cTn id="10" dur="100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a:bodyPr>
          <a:lstStyle/>
          <a:p>
            <a:pPr algn="ctr"/>
            <a:r>
              <a:rPr lang="en-US" sz="2800" dirty="0" smtClean="0">
                <a:latin typeface="Segoe UI Symbol"/>
                <a:cs typeface="Segoe UI Symbol"/>
              </a:rPr>
              <a:t>2. </a:t>
            </a:r>
            <a:r>
              <a:rPr lang="en-US" sz="2800" dirty="0" err="1" smtClean="0">
                <a:latin typeface="Segoe UI Symbol"/>
                <a:cs typeface="Segoe UI Symbol"/>
              </a:rPr>
              <a:t>CacheFlow</a:t>
            </a:r>
            <a:r>
              <a:rPr lang="en-US" sz="2800" dirty="0" smtClean="0">
                <a:latin typeface="Segoe UI Symbol"/>
                <a:cs typeface="Segoe UI Symbol"/>
              </a:rPr>
              <a:t>: Dependency-Aware Rule-Caching for Software-Defined Networks</a:t>
            </a:r>
            <a:endParaRPr lang="en-US" sz="2800" dirty="0">
              <a:latin typeface="Segoe UI Symbol"/>
              <a:cs typeface="Segoe UI Symbol"/>
            </a:endParaRPr>
          </a:p>
        </p:txBody>
      </p:sp>
      <p:sp>
        <p:nvSpPr>
          <p:cNvPr id="5" name="Subtitle 2"/>
          <p:cNvSpPr txBox="1">
            <a:spLocks/>
          </p:cNvSpPr>
          <p:nvPr/>
        </p:nvSpPr>
        <p:spPr>
          <a:xfrm>
            <a:off x="919376" y="3484199"/>
            <a:ext cx="6853024" cy="1752600"/>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srgbClr val="000000"/>
                </a:solidFill>
                <a:latin typeface="Segoe UI Light"/>
                <a:cs typeface="Segoe UI Light"/>
              </a:rPr>
              <a:t>Naga Katta</a:t>
            </a:r>
          </a:p>
          <a:p>
            <a:r>
              <a:rPr lang="en-US" sz="2400" dirty="0" err="1" smtClean="0">
                <a:solidFill>
                  <a:srgbClr val="000000"/>
                </a:solidFill>
                <a:latin typeface="Segoe UI Light"/>
                <a:cs typeface="Segoe UI Light"/>
              </a:rPr>
              <a:t>Omid</a:t>
            </a:r>
            <a:r>
              <a:rPr lang="en-US" sz="2400" dirty="0" smtClean="0">
                <a:solidFill>
                  <a:srgbClr val="000000"/>
                </a:solidFill>
                <a:latin typeface="Segoe UI Light"/>
                <a:cs typeface="Segoe UI Light"/>
              </a:rPr>
              <a:t> </a:t>
            </a:r>
            <a:r>
              <a:rPr lang="en-US" sz="2400" dirty="0" err="1" smtClean="0">
                <a:solidFill>
                  <a:srgbClr val="000000"/>
                </a:solidFill>
                <a:latin typeface="Segoe UI Light"/>
                <a:cs typeface="Segoe UI Light"/>
              </a:rPr>
              <a:t>Alipourfard</a:t>
            </a:r>
            <a:r>
              <a:rPr lang="en-US" sz="2400" dirty="0" smtClean="0">
                <a:solidFill>
                  <a:srgbClr val="000000"/>
                </a:solidFill>
                <a:latin typeface="Segoe UI Light"/>
                <a:cs typeface="Segoe UI Light"/>
              </a:rPr>
              <a:t>, Jennifer Rexford, David Walker</a:t>
            </a:r>
          </a:p>
          <a:p>
            <a:endParaRPr lang="en-US" sz="2400" dirty="0" smtClean="0">
              <a:solidFill>
                <a:srgbClr val="000000"/>
              </a:solidFill>
              <a:latin typeface="Segoe UI Light"/>
              <a:cs typeface="Segoe UI Light"/>
            </a:endParaRPr>
          </a:p>
          <a:p>
            <a:r>
              <a:rPr lang="en-US" sz="2400" b="1" dirty="0" smtClean="0">
                <a:solidFill>
                  <a:srgbClr val="000000"/>
                </a:solidFill>
                <a:latin typeface="Segoe UI Light"/>
                <a:cs typeface="Segoe UI Light"/>
              </a:rPr>
              <a:t>Princeton University</a:t>
            </a:r>
            <a:endParaRPr lang="en-US" sz="2400" b="1" dirty="0">
              <a:solidFill>
                <a:srgbClr val="000000"/>
              </a:solidFill>
              <a:latin typeface="Segoe UI Light"/>
              <a:cs typeface="Segoe UI Light"/>
            </a:endParaRPr>
          </a:p>
        </p:txBody>
      </p:sp>
      <p:pic>
        <p:nvPicPr>
          <p:cNvPr id="4" name="图片 2" descr="pu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3337" y="5313703"/>
            <a:ext cx="681710" cy="868420"/>
          </a:xfrm>
          <a:prstGeom prst="rect">
            <a:avLst/>
          </a:prstGeom>
        </p:spPr>
      </p:pic>
      <p:pic>
        <p:nvPicPr>
          <p:cNvPr id="6" name="图片 3" descr="pu_nam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749" y="5560033"/>
            <a:ext cx="1474297" cy="410300"/>
          </a:xfrm>
          <a:prstGeom prst="rect">
            <a:avLst/>
          </a:prstGeom>
        </p:spPr>
      </p:pic>
      <p:sp>
        <p:nvSpPr>
          <p:cNvPr id="7" name="Folded Corner 6"/>
          <p:cNvSpPr/>
          <p:nvPr/>
        </p:nvSpPr>
        <p:spPr>
          <a:xfrm>
            <a:off x="685800" y="740769"/>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Flexibility</a:t>
            </a:r>
            <a:endParaRPr lang="en-US" sz="2400" dirty="0">
              <a:latin typeface="Segoe UI Light"/>
              <a:cs typeface="Segoe UI Light"/>
            </a:endParaRPr>
          </a:p>
        </p:txBody>
      </p:sp>
    </p:spTree>
    <p:extLst>
      <p:ext uri="{BB962C8B-B14F-4D97-AF65-F5344CB8AC3E}">
        <p14:creationId xmlns:p14="http://schemas.microsoft.com/office/powerpoint/2010/main" val="256610836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SDN Promises Flexible Policies</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42</a:t>
            </a:fld>
            <a:endParaRPr lang="en-US"/>
          </a:p>
        </p:txBody>
      </p:sp>
      <p:sp>
        <p:nvSpPr>
          <p:cNvPr id="10" name="Cube 9"/>
          <p:cNvSpPr/>
          <p:nvPr/>
        </p:nvSpPr>
        <p:spPr>
          <a:xfrm>
            <a:off x="3412084" y="2670029"/>
            <a:ext cx="1526128" cy="724244"/>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solidFill>
                  <a:srgbClr val="000000"/>
                </a:solidFill>
              </a:rPr>
              <a:t>Controller</a:t>
            </a:r>
            <a:endParaRPr lang="en-US" sz="2000" b="1" dirty="0">
              <a:solidFill>
                <a:srgbClr val="000000"/>
              </a:solidFill>
            </a:endParaRPr>
          </a:p>
        </p:txBody>
      </p:sp>
      <p:cxnSp>
        <p:nvCxnSpPr>
          <p:cNvPr id="11" name="Straight Arrow Connector 10"/>
          <p:cNvCxnSpPr>
            <a:stCxn id="10" idx="3"/>
          </p:cNvCxnSpPr>
          <p:nvPr/>
        </p:nvCxnSpPr>
        <p:spPr>
          <a:xfrm>
            <a:off x="4084618" y="3394273"/>
            <a:ext cx="0" cy="1394869"/>
          </a:xfrm>
          <a:prstGeom prst="straightConnector1">
            <a:avLst/>
          </a:prstGeom>
          <a:ln>
            <a:solidFill>
              <a:srgbClr val="FF0000"/>
            </a:solidFill>
            <a:prstDash val="dash"/>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7" name="Cube 16"/>
          <p:cNvSpPr/>
          <p:nvPr/>
        </p:nvSpPr>
        <p:spPr>
          <a:xfrm>
            <a:off x="3188701" y="4841142"/>
            <a:ext cx="1749511" cy="1064956"/>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6" name="TextBox 15"/>
          <p:cNvSpPr txBox="1"/>
          <p:nvPr/>
        </p:nvSpPr>
        <p:spPr>
          <a:xfrm>
            <a:off x="3696461" y="5183949"/>
            <a:ext cx="61607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smtClean="0"/>
          </a:p>
          <a:p>
            <a:endParaRPr lang="en-US" dirty="0"/>
          </a:p>
        </p:txBody>
      </p:sp>
      <p:sp>
        <p:nvSpPr>
          <p:cNvPr id="14" name="TextBox 13"/>
          <p:cNvSpPr txBox="1"/>
          <p:nvPr/>
        </p:nvSpPr>
        <p:spPr>
          <a:xfrm>
            <a:off x="3279424" y="3544505"/>
            <a:ext cx="616077" cy="18466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sz="600" dirty="0"/>
          </a:p>
        </p:txBody>
      </p:sp>
      <p:sp>
        <p:nvSpPr>
          <p:cNvPr id="3" name="TextBox 2"/>
          <p:cNvSpPr txBox="1"/>
          <p:nvPr/>
        </p:nvSpPr>
        <p:spPr>
          <a:xfrm>
            <a:off x="3696461" y="4789142"/>
            <a:ext cx="1307978" cy="338554"/>
          </a:xfrm>
          <a:prstGeom prst="rect">
            <a:avLst/>
          </a:prstGeom>
          <a:noFill/>
        </p:spPr>
        <p:txBody>
          <a:bodyPr wrap="square" rtlCol="0">
            <a:spAutoFit/>
          </a:bodyPr>
          <a:lstStyle/>
          <a:p>
            <a:r>
              <a:rPr lang="en-US" sz="1600" dirty="0"/>
              <a:t>S</a:t>
            </a:r>
            <a:r>
              <a:rPr lang="en-US" sz="1600" dirty="0" smtClean="0"/>
              <a:t>witch</a:t>
            </a:r>
            <a:endParaRPr lang="en-US" sz="1600" dirty="0"/>
          </a:p>
        </p:txBody>
      </p:sp>
      <p:sp>
        <p:nvSpPr>
          <p:cNvPr id="21" name="TextBox 20"/>
          <p:cNvSpPr txBox="1"/>
          <p:nvPr/>
        </p:nvSpPr>
        <p:spPr>
          <a:xfrm>
            <a:off x="3630115" y="5371897"/>
            <a:ext cx="871899" cy="338554"/>
          </a:xfrm>
          <a:prstGeom prst="rect">
            <a:avLst/>
          </a:prstGeom>
          <a:noFill/>
        </p:spPr>
        <p:txBody>
          <a:bodyPr wrap="square" rtlCol="0">
            <a:spAutoFit/>
          </a:bodyPr>
          <a:lstStyle/>
          <a:p>
            <a:r>
              <a:rPr lang="en-US" sz="1600" dirty="0" smtClean="0"/>
              <a:t>TCAM</a:t>
            </a:r>
            <a:endParaRPr lang="en-US" sz="1600" dirty="0"/>
          </a:p>
        </p:txBody>
      </p:sp>
      <p:sp>
        <p:nvSpPr>
          <p:cNvPr id="12" name="Oval Callout 11"/>
          <p:cNvSpPr/>
          <p:nvPr/>
        </p:nvSpPr>
        <p:spPr>
          <a:xfrm>
            <a:off x="859422" y="1788485"/>
            <a:ext cx="2837039" cy="684544"/>
          </a:xfrm>
          <a:prstGeom prst="wedgeEllipseCallout">
            <a:avLst>
              <a:gd name="adj1" fmla="val 48681"/>
              <a:gd name="adj2" fmla="val 231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Lot of fine-grained rules</a:t>
            </a:r>
            <a:endParaRPr lang="en-US" b="1" dirty="0">
              <a:solidFill>
                <a:schemeClr val="tx1"/>
              </a:solidFill>
            </a:endParaRPr>
          </a:p>
        </p:txBody>
      </p:sp>
    </p:spTree>
    <p:extLst>
      <p:ext uri="{BB962C8B-B14F-4D97-AF65-F5344CB8AC3E}">
        <p14:creationId xmlns:p14="http://schemas.microsoft.com/office/powerpoint/2010/main" val="133290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4618 -0.00393 L 0.04409 0.31374 " pathEditMode="relative" rAng="0" ptsTypes="AA">
                                      <p:cBhvr>
                                        <p:cTn id="6" dur="1000" fill="hold"/>
                                        <p:tgtEl>
                                          <p:spTgt spid="14"/>
                                        </p:tgtEl>
                                        <p:attrNameLst>
                                          <p:attrName>ppt_x</p:attrName>
                                          <p:attrName>ppt_y</p:attrName>
                                        </p:attrNameLst>
                                      </p:cBhvr>
                                      <p:rCtr x="-104" y="158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SDN Promises Flexible Policies</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43</a:t>
            </a:fld>
            <a:endParaRPr lang="en-US"/>
          </a:p>
        </p:txBody>
      </p:sp>
      <p:sp>
        <p:nvSpPr>
          <p:cNvPr id="10" name="Cube 9"/>
          <p:cNvSpPr/>
          <p:nvPr/>
        </p:nvSpPr>
        <p:spPr>
          <a:xfrm>
            <a:off x="3412084" y="2670029"/>
            <a:ext cx="1526128" cy="724244"/>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solidFill>
                  <a:srgbClr val="000000"/>
                </a:solidFill>
              </a:rPr>
              <a:t>Controller</a:t>
            </a:r>
            <a:endParaRPr lang="en-US" sz="2000" b="1" dirty="0">
              <a:solidFill>
                <a:srgbClr val="000000"/>
              </a:solidFill>
            </a:endParaRPr>
          </a:p>
        </p:txBody>
      </p:sp>
      <p:cxnSp>
        <p:nvCxnSpPr>
          <p:cNvPr id="11" name="Straight Arrow Connector 10"/>
          <p:cNvCxnSpPr>
            <a:stCxn id="10" idx="3"/>
          </p:cNvCxnSpPr>
          <p:nvPr/>
        </p:nvCxnSpPr>
        <p:spPr>
          <a:xfrm>
            <a:off x="4084618" y="3394273"/>
            <a:ext cx="0" cy="1394869"/>
          </a:xfrm>
          <a:prstGeom prst="straightConnector1">
            <a:avLst/>
          </a:prstGeom>
          <a:ln>
            <a:solidFill>
              <a:srgbClr val="FF0000"/>
            </a:solidFill>
            <a:prstDash val="dash"/>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7" name="Cube 16"/>
          <p:cNvSpPr/>
          <p:nvPr/>
        </p:nvSpPr>
        <p:spPr>
          <a:xfrm>
            <a:off x="3188701" y="4841142"/>
            <a:ext cx="1749511" cy="1064956"/>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6" name="TextBox 15"/>
          <p:cNvSpPr txBox="1"/>
          <p:nvPr/>
        </p:nvSpPr>
        <p:spPr>
          <a:xfrm>
            <a:off x="3696461" y="5183949"/>
            <a:ext cx="616077"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dirty="0" smtClean="0"/>
          </a:p>
          <a:p>
            <a:endParaRPr lang="en-US" dirty="0"/>
          </a:p>
        </p:txBody>
      </p:sp>
      <p:sp>
        <p:nvSpPr>
          <p:cNvPr id="18" name="TextBox 17"/>
          <p:cNvSpPr txBox="1"/>
          <p:nvPr/>
        </p:nvSpPr>
        <p:spPr>
          <a:xfrm>
            <a:off x="3696461" y="5183949"/>
            <a:ext cx="616077"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600" dirty="0"/>
          </a:p>
        </p:txBody>
      </p:sp>
      <p:sp>
        <p:nvSpPr>
          <p:cNvPr id="19" name="TextBox 18"/>
          <p:cNvSpPr txBox="1"/>
          <p:nvPr/>
        </p:nvSpPr>
        <p:spPr>
          <a:xfrm>
            <a:off x="3696461" y="5403684"/>
            <a:ext cx="616077"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600" dirty="0"/>
          </a:p>
        </p:txBody>
      </p:sp>
      <p:sp>
        <p:nvSpPr>
          <p:cNvPr id="20" name="TextBox 19"/>
          <p:cNvSpPr txBox="1"/>
          <p:nvPr/>
        </p:nvSpPr>
        <p:spPr>
          <a:xfrm>
            <a:off x="3696461" y="5645614"/>
            <a:ext cx="616077"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600" dirty="0"/>
          </a:p>
        </p:txBody>
      </p:sp>
      <p:sp>
        <p:nvSpPr>
          <p:cNvPr id="3" name="Oval Callout 2"/>
          <p:cNvSpPr/>
          <p:nvPr/>
        </p:nvSpPr>
        <p:spPr>
          <a:xfrm>
            <a:off x="5250869" y="4499405"/>
            <a:ext cx="1857707" cy="684544"/>
          </a:xfrm>
          <a:prstGeom prst="wedgeEllipseCallout">
            <a:avLst>
              <a:gd name="adj1" fmla="val -98493"/>
              <a:gd name="adj2" fmla="val 546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Limited rule space!</a:t>
            </a:r>
            <a:endParaRPr lang="en-US" b="1" dirty="0">
              <a:solidFill>
                <a:schemeClr val="tx1"/>
              </a:solidFill>
            </a:endParaRPr>
          </a:p>
        </p:txBody>
      </p:sp>
      <p:sp>
        <p:nvSpPr>
          <p:cNvPr id="14" name="TextBox 13"/>
          <p:cNvSpPr txBox="1"/>
          <p:nvPr/>
        </p:nvSpPr>
        <p:spPr>
          <a:xfrm>
            <a:off x="3279424" y="3544505"/>
            <a:ext cx="616077" cy="18466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sz="600" dirty="0"/>
          </a:p>
        </p:txBody>
      </p:sp>
      <p:sp>
        <p:nvSpPr>
          <p:cNvPr id="15" name="Oval Callout 14"/>
          <p:cNvSpPr/>
          <p:nvPr/>
        </p:nvSpPr>
        <p:spPr>
          <a:xfrm>
            <a:off x="859422" y="1788485"/>
            <a:ext cx="2837039" cy="684544"/>
          </a:xfrm>
          <a:prstGeom prst="wedgeEllipseCallout">
            <a:avLst>
              <a:gd name="adj1" fmla="val 48681"/>
              <a:gd name="adj2" fmla="val 231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Lot of fine-grained rules</a:t>
            </a:r>
            <a:endParaRPr lang="en-US" b="1" dirty="0">
              <a:solidFill>
                <a:schemeClr val="tx1"/>
              </a:solidFill>
            </a:endParaRPr>
          </a:p>
        </p:txBody>
      </p:sp>
      <p:sp>
        <p:nvSpPr>
          <p:cNvPr id="23" name="Oval Callout 22"/>
          <p:cNvSpPr/>
          <p:nvPr/>
        </p:nvSpPr>
        <p:spPr>
          <a:xfrm>
            <a:off x="5877174" y="2073984"/>
            <a:ext cx="1847479" cy="596045"/>
          </a:xfrm>
          <a:prstGeom prst="wedgeEllipseCallout">
            <a:avLst>
              <a:gd name="adj1" fmla="val -98493"/>
              <a:gd name="adj2" fmla="val 546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What now?</a:t>
            </a:r>
            <a:endParaRPr lang="en-US" b="1" dirty="0">
              <a:solidFill>
                <a:schemeClr val="tx1"/>
              </a:solidFill>
            </a:endParaRPr>
          </a:p>
        </p:txBody>
      </p:sp>
    </p:spTree>
    <p:extLst>
      <p:ext uri="{BB962C8B-B14F-4D97-AF65-F5344CB8AC3E}">
        <p14:creationId xmlns:p14="http://schemas.microsoft.com/office/powerpoint/2010/main" val="314791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4618 -0.00393 L 0.04305 0.27765 " pathEditMode="relative" rAng="0" ptsTypes="AA">
                                      <p:cBhvr>
                                        <p:cTn id="6" dur="1000" fill="hold"/>
                                        <p:tgtEl>
                                          <p:spTgt spid="14"/>
                                        </p:tgtEl>
                                        <p:attrNameLst>
                                          <p:attrName>ppt_x</p:attrName>
                                          <p:attrName>ppt_y</p:attrName>
                                        </p:attrNameLst>
                                      </p:cBhvr>
                                      <p:rCtr x="-156" y="140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State of the Art</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44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708023949"/>
              </p:ext>
            </p:extLst>
          </p:nvPr>
        </p:nvGraphicFramePr>
        <p:xfrm>
          <a:off x="1099460" y="2050933"/>
          <a:ext cx="6520540" cy="1854200"/>
        </p:xfrm>
        <a:graphic>
          <a:graphicData uri="http://schemas.openxmlformats.org/drawingml/2006/table">
            <a:tbl>
              <a:tblPr firstRow="1" bandRow="1">
                <a:tableStyleId>{B301B821-A1FF-4177-AEE7-76D212191A09}</a:tableStyleId>
              </a:tblPr>
              <a:tblGrid>
                <a:gridCol w="2456540"/>
                <a:gridCol w="2032000"/>
                <a:gridCol w="2032000"/>
              </a:tblGrid>
              <a:tr h="370840">
                <a:tc>
                  <a:txBody>
                    <a:bodyPr/>
                    <a:lstStyle/>
                    <a:p>
                      <a:endParaRPr lang="en-US" dirty="0"/>
                    </a:p>
                  </a:txBody>
                  <a:tcPr/>
                </a:tc>
                <a:tc>
                  <a:txBody>
                    <a:bodyPr/>
                    <a:lstStyle/>
                    <a:p>
                      <a:r>
                        <a:rPr lang="en-US" dirty="0" smtClean="0"/>
                        <a:t>Hardware Switch</a:t>
                      </a:r>
                      <a:endParaRPr lang="en-US" dirty="0"/>
                    </a:p>
                  </a:txBody>
                  <a:tcPr/>
                </a:tc>
                <a:tc>
                  <a:txBody>
                    <a:bodyPr/>
                    <a:lstStyle/>
                    <a:p>
                      <a:r>
                        <a:rPr lang="en-US" dirty="0" smtClean="0"/>
                        <a:t>Software Switch</a:t>
                      </a:r>
                      <a:endParaRPr lang="en-US" dirty="0"/>
                    </a:p>
                  </a:txBody>
                  <a:tcPr/>
                </a:tc>
              </a:tr>
              <a:tr h="370840">
                <a:tc>
                  <a:txBody>
                    <a:bodyPr/>
                    <a:lstStyle/>
                    <a:p>
                      <a:r>
                        <a:rPr lang="en-US" b="1" dirty="0" smtClean="0"/>
                        <a:t>Rule Capacity</a:t>
                      </a:r>
                      <a:endParaRPr lang="en-US" b="1" dirty="0"/>
                    </a:p>
                  </a:txBody>
                  <a:tcPr/>
                </a:tc>
                <a:tc>
                  <a:txBody>
                    <a:bodyPr/>
                    <a:lstStyle/>
                    <a:p>
                      <a:r>
                        <a:rPr lang="en-US" dirty="0" smtClean="0"/>
                        <a:t>Low</a:t>
                      </a:r>
                      <a:r>
                        <a:rPr lang="en-US" baseline="0" dirty="0" smtClean="0"/>
                        <a:t> (~2K-4K)</a:t>
                      </a:r>
                      <a:endParaRPr lang="en-US" dirty="0"/>
                    </a:p>
                  </a:txBody>
                  <a:tcPr/>
                </a:tc>
                <a:tc>
                  <a:txBody>
                    <a:bodyPr/>
                    <a:lstStyle/>
                    <a:p>
                      <a:r>
                        <a:rPr lang="en-US" dirty="0" smtClean="0">
                          <a:solidFill>
                            <a:schemeClr val="tx1"/>
                          </a:solidFill>
                        </a:rPr>
                        <a:t>High</a:t>
                      </a:r>
                      <a:endParaRPr lang="en-US" dirty="0">
                        <a:solidFill>
                          <a:schemeClr val="tx1"/>
                        </a:solidFill>
                      </a:endParaRPr>
                    </a:p>
                  </a:txBody>
                  <a:tcPr>
                    <a:solidFill>
                      <a:schemeClr val="accent3"/>
                    </a:solidFill>
                  </a:tcPr>
                </a:tc>
              </a:tr>
              <a:tr h="370840">
                <a:tc>
                  <a:txBody>
                    <a:bodyPr/>
                    <a:lstStyle/>
                    <a:p>
                      <a:r>
                        <a:rPr lang="en-US" b="1" dirty="0" smtClean="0"/>
                        <a:t>Lookup Throughput</a:t>
                      </a:r>
                      <a:endParaRPr lang="en-US" b="1" dirty="0"/>
                    </a:p>
                  </a:txBody>
                  <a:tcPr/>
                </a:tc>
                <a:tc>
                  <a:txBody>
                    <a:bodyPr/>
                    <a:lstStyle/>
                    <a:p>
                      <a:r>
                        <a:rPr lang="en-US" dirty="0" smtClean="0"/>
                        <a:t>High</a:t>
                      </a:r>
                      <a:r>
                        <a:rPr lang="en-US" baseline="0" dirty="0" smtClean="0"/>
                        <a:t> (&gt;400Gbps)</a:t>
                      </a:r>
                      <a:endParaRPr lang="en-US" dirty="0"/>
                    </a:p>
                  </a:txBody>
                  <a:tcPr>
                    <a:solidFill>
                      <a:srgbClr val="9BBB59"/>
                    </a:solidFill>
                  </a:tcPr>
                </a:tc>
                <a:tc>
                  <a:txBody>
                    <a:bodyPr/>
                    <a:lstStyle/>
                    <a:p>
                      <a:r>
                        <a:rPr lang="en-US" dirty="0" smtClean="0"/>
                        <a:t>Low (~40Gbps)</a:t>
                      </a:r>
                      <a:endParaRPr lang="en-US" dirty="0"/>
                    </a:p>
                  </a:txBody>
                  <a:tcPr/>
                </a:tc>
              </a:tr>
              <a:tr h="370840">
                <a:tc>
                  <a:txBody>
                    <a:bodyPr/>
                    <a:lstStyle/>
                    <a:p>
                      <a:r>
                        <a:rPr lang="en-US" b="1" dirty="0" smtClean="0"/>
                        <a:t>Port Density</a:t>
                      </a:r>
                      <a:endParaRPr lang="en-US" b="1" dirty="0"/>
                    </a:p>
                  </a:txBody>
                  <a:tcPr/>
                </a:tc>
                <a:tc>
                  <a:txBody>
                    <a:bodyPr/>
                    <a:lstStyle/>
                    <a:p>
                      <a:r>
                        <a:rPr lang="en-US" dirty="0" smtClean="0"/>
                        <a:t>High </a:t>
                      </a:r>
                      <a:endParaRPr lang="en-US" dirty="0"/>
                    </a:p>
                  </a:txBody>
                  <a:tcPr>
                    <a:solidFill>
                      <a:srgbClr val="9BBB59"/>
                    </a:solidFill>
                  </a:tcPr>
                </a:tc>
                <a:tc>
                  <a:txBody>
                    <a:bodyPr/>
                    <a:lstStyle/>
                    <a:p>
                      <a:r>
                        <a:rPr lang="en-US" dirty="0" smtClean="0"/>
                        <a:t>Low</a:t>
                      </a:r>
                      <a:endParaRPr lang="en-US" dirty="0"/>
                    </a:p>
                  </a:txBody>
                  <a:tcPr/>
                </a:tc>
              </a:tr>
              <a:tr h="370840">
                <a:tc>
                  <a:txBody>
                    <a:bodyPr/>
                    <a:lstStyle/>
                    <a:p>
                      <a:r>
                        <a:rPr lang="en-US" b="1" dirty="0" smtClean="0"/>
                        <a:t>Cost</a:t>
                      </a:r>
                      <a:endParaRPr lang="en-US" b="1" dirty="0"/>
                    </a:p>
                  </a:txBody>
                  <a:tcPr/>
                </a:tc>
                <a:tc>
                  <a:txBody>
                    <a:bodyPr/>
                    <a:lstStyle/>
                    <a:p>
                      <a:r>
                        <a:rPr lang="en-US" dirty="0" smtClean="0"/>
                        <a:t>Expensive</a:t>
                      </a:r>
                      <a:endParaRPr lang="en-US" dirty="0"/>
                    </a:p>
                  </a:txBody>
                  <a:tcPr/>
                </a:tc>
                <a:tc>
                  <a:txBody>
                    <a:bodyPr/>
                    <a:lstStyle/>
                    <a:p>
                      <a:r>
                        <a:rPr lang="en-US" dirty="0" smtClean="0"/>
                        <a:t>Relatively cheap</a:t>
                      </a:r>
                      <a:endParaRPr lang="en-US" dirty="0"/>
                    </a:p>
                  </a:txBody>
                  <a:tcPr>
                    <a:solidFill>
                      <a:srgbClr val="9BBB59"/>
                    </a:solidFill>
                  </a:tcPr>
                </a:tc>
              </a:tr>
            </a:tbl>
          </a:graphicData>
        </a:graphic>
      </p:graphicFrame>
    </p:spTree>
    <p:extLst>
      <p:ext uri="{BB962C8B-B14F-4D97-AF65-F5344CB8AC3E}">
        <p14:creationId xmlns:p14="http://schemas.microsoft.com/office/powerpoint/2010/main" val="330841584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98556"/>
            <a:ext cx="8229600" cy="48276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914400" lvl="1" indent="-457200" algn="l">
              <a:buFont typeface="Arial"/>
              <a:buChar char="•"/>
            </a:pPr>
            <a:r>
              <a:rPr lang="en-US" dirty="0" smtClean="0">
                <a:solidFill>
                  <a:schemeClr val="tx1"/>
                </a:solidFill>
              </a:rPr>
              <a:t>High throughput + high rule space</a:t>
            </a:r>
            <a:endParaRPr lang="en-US" dirty="0">
              <a:solidFill>
                <a:schemeClr val="tx1"/>
              </a:solidFill>
            </a:endParaRPr>
          </a:p>
        </p:txBody>
      </p:sp>
      <p:sp>
        <p:nvSpPr>
          <p:cNvPr id="6" name="Title 5"/>
          <p:cNvSpPr>
            <a:spLocks noGrp="1"/>
          </p:cNvSpPr>
          <p:nvPr>
            <p:ph type="title"/>
          </p:nvPr>
        </p:nvSpPr>
        <p:spPr>
          <a:xfrm>
            <a:off x="-1" y="426356"/>
            <a:ext cx="7165447" cy="872200"/>
          </a:xfrm>
        </p:spPr>
        <p:txBody>
          <a:bodyPr>
            <a:normAutofit/>
          </a:bodyPr>
          <a:lstStyle/>
          <a:p>
            <a:r>
              <a:rPr lang="en-US" dirty="0" smtClean="0"/>
              <a:t>TCAM as cache</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45</a:t>
            </a:fld>
            <a:endParaRPr lang="en-US"/>
          </a:p>
        </p:txBody>
      </p:sp>
      <p:sp>
        <p:nvSpPr>
          <p:cNvPr id="9" name="Cube 8"/>
          <p:cNvSpPr/>
          <p:nvPr/>
        </p:nvSpPr>
        <p:spPr>
          <a:xfrm>
            <a:off x="3979904" y="3339394"/>
            <a:ext cx="1526128" cy="72424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a:t>CacheFlow</a:t>
            </a:r>
            <a:endParaRPr lang="en-US" b="1" dirty="0"/>
          </a:p>
        </p:txBody>
      </p:sp>
      <p:cxnSp>
        <p:nvCxnSpPr>
          <p:cNvPr id="10" name="Straight Arrow Connector 9"/>
          <p:cNvCxnSpPr>
            <a:stCxn id="9" idx="3"/>
            <a:endCxn id="15" idx="0"/>
          </p:cNvCxnSpPr>
          <p:nvPr/>
        </p:nvCxnSpPr>
        <p:spPr>
          <a:xfrm flipH="1">
            <a:off x="4618643" y="4063638"/>
            <a:ext cx="33795" cy="1908644"/>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1" idx="3"/>
          </p:cNvCxnSpPr>
          <p:nvPr/>
        </p:nvCxnSpPr>
        <p:spPr>
          <a:xfrm>
            <a:off x="3794457" y="5340884"/>
            <a:ext cx="0"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stCxn id="9" idx="3"/>
            <a:endCxn id="17" idx="0"/>
          </p:cNvCxnSpPr>
          <p:nvPr/>
        </p:nvCxnSpPr>
        <p:spPr>
          <a:xfrm>
            <a:off x="4652438" y="4063638"/>
            <a:ext cx="677263"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9" idx="1"/>
          </p:cNvCxnSpPr>
          <p:nvPr/>
        </p:nvCxnSpPr>
        <p:spPr>
          <a:xfrm>
            <a:off x="4652438" y="2919760"/>
            <a:ext cx="0" cy="600695"/>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5" name="Cube 14"/>
          <p:cNvSpPr/>
          <p:nvPr/>
        </p:nvSpPr>
        <p:spPr>
          <a:xfrm>
            <a:off x="3260626" y="5972282"/>
            <a:ext cx="2599460" cy="46629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TCAM</a:t>
            </a:r>
            <a:endParaRPr lang="en-US" dirty="0"/>
          </a:p>
        </p:txBody>
      </p:sp>
      <p:sp>
        <p:nvSpPr>
          <p:cNvPr id="16" name="Rounded Rectangle 15"/>
          <p:cNvSpPr/>
          <p:nvPr/>
        </p:nvSpPr>
        <p:spPr>
          <a:xfrm>
            <a:off x="3999725" y="2530733"/>
            <a:ext cx="1860361" cy="38902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rgbClr val="000000"/>
                </a:solidFill>
              </a:rPr>
              <a:t>Controller</a:t>
            </a:r>
            <a:endParaRPr lang="en-US" b="1" dirty="0">
              <a:solidFill>
                <a:srgbClr val="000000"/>
              </a:solidFill>
            </a:endParaRPr>
          </a:p>
        </p:txBody>
      </p:sp>
      <p:sp>
        <p:nvSpPr>
          <p:cNvPr id="17" name="Cube 16"/>
          <p:cNvSpPr/>
          <p:nvPr/>
        </p:nvSpPr>
        <p:spPr>
          <a:xfrm>
            <a:off x="5003544" y="4894734"/>
            <a:ext cx="540777"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a:t>
            </a:r>
            <a:r>
              <a:rPr lang="en-US" sz="2000" b="1" baseline="-25000" dirty="0">
                <a:solidFill>
                  <a:schemeClr val="tx1"/>
                </a:solidFill>
              </a:rPr>
              <a:t>2</a:t>
            </a:r>
          </a:p>
        </p:txBody>
      </p:sp>
      <p:cxnSp>
        <p:nvCxnSpPr>
          <p:cNvPr id="18" name="Straight Arrow Connector 17"/>
          <p:cNvCxnSpPr>
            <a:stCxn id="17" idx="3"/>
          </p:cNvCxnSpPr>
          <p:nvPr/>
        </p:nvCxnSpPr>
        <p:spPr>
          <a:xfrm flipH="1">
            <a:off x="5211186" y="5340884"/>
            <a:ext cx="6978"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endCxn id="15" idx="4"/>
          </p:cNvCxnSpPr>
          <p:nvPr/>
        </p:nvCxnSpPr>
        <p:spPr>
          <a:xfrm flipH="1">
            <a:off x="5743513" y="6263716"/>
            <a:ext cx="1175502"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15" idx="2"/>
          </p:cNvCxnSpPr>
          <p:nvPr/>
        </p:nvCxnSpPr>
        <p:spPr>
          <a:xfrm flipH="1">
            <a:off x="2375131" y="6263716"/>
            <a:ext cx="885495"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sp>
        <p:nvSpPr>
          <p:cNvPr id="21" name="Cube 20"/>
          <p:cNvSpPr/>
          <p:nvPr/>
        </p:nvSpPr>
        <p:spPr>
          <a:xfrm>
            <a:off x="3587034" y="4894734"/>
            <a:ext cx="526383"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rPr>
              <a:t>S</a:t>
            </a:r>
            <a:r>
              <a:rPr lang="en-US" sz="2000" b="1" baseline="-25000" dirty="0" smtClean="0">
                <a:solidFill>
                  <a:schemeClr val="tx1"/>
                </a:solidFill>
              </a:rPr>
              <a:t>1</a:t>
            </a:r>
            <a:endParaRPr lang="en-US" sz="2000" b="1" baseline="-25000" dirty="0">
              <a:solidFill>
                <a:schemeClr val="tx1"/>
              </a:solidFill>
            </a:endParaRPr>
          </a:p>
        </p:txBody>
      </p:sp>
      <p:cxnSp>
        <p:nvCxnSpPr>
          <p:cNvPr id="22" name="Straight Arrow Connector 21"/>
          <p:cNvCxnSpPr>
            <a:stCxn id="9" idx="3"/>
            <a:endCxn id="21" idx="0"/>
          </p:cNvCxnSpPr>
          <p:nvPr/>
        </p:nvCxnSpPr>
        <p:spPr>
          <a:xfrm flipH="1">
            <a:off x="3905994" y="4063638"/>
            <a:ext cx="746444"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23" name="Oval Callout 22"/>
          <p:cNvSpPr/>
          <p:nvPr/>
        </p:nvSpPr>
        <p:spPr>
          <a:xfrm>
            <a:off x="6013856" y="4063638"/>
            <a:ext cx="2303180" cy="1277246"/>
          </a:xfrm>
          <a:prstGeom prst="wedgeEllipseCallout">
            <a:avLst>
              <a:gd name="adj1" fmla="val -64313"/>
              <a:gd name="adj2" fmla="val 10624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&lt;5% rules cached</a:t>
            </a:r>
            <a:endParaRPr lang="en-US" sz="2400" dirty="0">
              <a:solidFill>
                <a:schemeClr val="tx1"/>
              </a:solidFill>
            </a:endParaRPr>
          </a:p>
        </p:txBody>
      </p:sp>
    </p:spTree>
    <p:extLst>
      <p:ext uri="{BB962C8B-B14F-4D97-AF65-F5344CB8AC3E}">
        <p14:creationId xmlns:p14="http://schemas.microsoft.com/office/powerpoint/2010/main" val="146834725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Caching Ternary </a:t>
            </a:r>
            <a:r>
              <a:rPr lang="en-US" dirty="0"/>
              <a:t>R</a:t>
            </a:r>
            <a:r>
              <a:rPr lang="en-US" dirty="0" smtClean="0"/>
              <a:t>ules</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46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91733816"/>
              </p:ext>
            </p:extLst>
          </p:nvPr>
        </p:nvGraphicFramePr>
        <p:xfrm>
          <a:off x="2527905" y="2043975"/>
          <a:ext cx="4049899" cy="1357124"/>
        </p:xfrm>
        <a:graphic>
          <a:graphicData uri="http://schemas.openxmlformats.org/drawingml/2006/table">
            <a:tbl>
              <a:tblPr firstRow="1" bandRow="1">
                <a:tableStyleId>{F5AB1C69-6EDB-4FF4-983F-18BD219EF322}</a:tableStyleId>
              </a:tblPr>
              <a:tblGrid>
                <a:gridCol w="666215"/>
                <a:gridCol w="786683"/>
                <a:gridCol w="834073"/>
                <a:gridCol w="938333"/>
                <a:gridCol w="824595"/>
              </a:tblGrid>
              <a:tr h="339281">
                <a:tc>
                  <a:txBody>
                    <a:bodyPr/>
                    <a:lstStyle/>
                    <a:p>
                      <a:r>
                        <a:rPr lang="en-US" sz="1600" dirty="0" smtClean="0">
                          <a:solidFill>
                            <a:srgbClr val="000000"/>
                          </a:solidFill>
                        </a:rPr>
                        <a:t>Rule </a:t>
                      </a:r>
                      <a:endParaRPr lang="en-US" sz="1600" dirty="0">
                        <a:solidFill>
                          <a:srgbClr val="000000"/>
                        </a:solidFill>
                      </a:endParaRPr>
                    </a:p>
                  </a:txBody>
                  <a:tcPr/>
                </a:tc>
                <a:tc>
                  <a:txBody>
                    <a:bodyPr/>
                    <a:lstStyle/>
                    <a:p>
                      <a:r>
                        <a:rPr lang="en-US" sz="1600" dirty="0" smtClean="0">
                          <a:solidFill>
                            <a:srgbClr val="000000"/>
                          </a:solidFill>
                        </a:rPr>
                        <a:t>Match</a:t>
                      </a:r>
                      <a:endParaRPr lang="en-US" sz="1600" dirty="0">
                        <a:solidFill>
                          <a:srgbClr val="000000"/>
                        </a:solidFill>
                      </a:endParaRPr>
                    </a:p>
                  </a:txBody>
                  <a:tcPr/>
                </a:tc>
                <a:tc>
                  <a:txBody>
                    <a:bodyPr/>
                    <a:lstStyle/>
                    <a:p>
                      <a:r>
                        <a:rPr lang="en-US" sz="1600" dirty="0" smtClean="0">
                          <a:solidFill>
                            <a:srgbClr val="000000"/>
                          </a:solidFill>
                        </a:rPr>
                        <a:t>Action</a:t>
                      </a:r>
                      <a:endParaRPr lang="en-US" sz="1600" dirty="0">
                        <a:solidFill>
                          <a:srgbClr val="000000"/>
                        </a:solidFill>
                      </a:endParaRPr>
                    </a:p>
                  </a:txBody>
                  <a:tcPr/>
                </a:tc>
                <a:tc>
                  <a:txBody>
                    <a:bodyPr/>
                    <a:lstStyle/>
                    <a:p>
                      <a:r>
                        <a:rPr lang="en-US" sz="1600" dirty="0" smtClean="0">
                          <a:solidFill>
                            <a:srgbClr val="000000"/>
                          </a:solidFill>
                        </a:rPr>
                        <a:t>Priority</a:t>
                      </a:r>
                      <a:endParaRPr lang="en-US" sz="1600" dirty="0">
                        <a:solidFill>
                          <a:srgbClr val="000000"/>
                        </a:solidFill>
                      </a:endParaRPr>
                    </a:p>
                  </a:txBody>
                  <a:tcPr/>
                </a:tc>
                <a:tc>
                  <a:txBody>
                    <a:bodyPr/>
                    <a:lstStyle/>
                    <a:p>
                      <a:r>
                        <a:rPr lang="en-US" sz="1600" dirty="0" smtClean="0">
                          <a:solidFill>
                            <a:srgbClr val="000000"/>
                          </a:solidFill>
                        </a:rPr>
                        <a:t>Traffic</a:t>
                      </a:r>
                      <a:endParaRPr lang="en-US" sz="1600" dirty="0">
                        <a:solidFill>
                          <a:srgbClr val="000000"/>
                        </a:solidFill>
                      </a:endParaRPr>
                    </a:p>
                  </a:txBody>
                  <a:tcPr/>
                </a:tc>
              </a:tr>
              <a:tr h="339281">
                <a:tc>
                  <a:txBody>
                    <a:bodyPr/>
                    <a:lstStyle/>
                    <a:p>
                      <a:r>
                        <a:rPr lang="en-US" sz="1600" b="0" dirty="0" smtClean="0"/>
                        <a:t>R1</a:t>
                      </a:r>
                      <a:endParaRPr lang="en-US" sz="1600" b="0" dirty="0"/>
                    </a:p>
                  </a:txBody>
                  <a:tcPr/>
                </a:tc>
                <a:tc>
                  <a:txBody>
                    <a:bodyPr/>
                    <a:lstStyle/>
                    <a:p>
                      <a:r>
                        <a:rPr lang="en-US" sz="1600" b="0" dirty="0" smtClean="0"/>
                        <a:t>11*</a:t>
                      </a:r>
                      <a:endParaRPr lang="en-US" sz="1600" b="0" dirty="0"/>
                    </a:p>
                  </a:txBody>
                  <a:tcPr/>
                </a:tc>
                <a:tc>
                  <a:txBody>
                    <a:bodyPr/>
                    <a:lstStyle/>
                    <a:p>
                      <a:r>
                        <a:rPr lang="en-US" sz="1600" b="0" dirty="0" err="1" smtClean="0"/>
                        <a:t>Fwd</a:t>
                      </a:r>
                      <a:r>
                        <a:rPr lang="en-US" sz="1600" b="0" dirty="0" smtClean="0"/>
                        <a:t> 1</a:t>
                      </a:r>
                      <a:endParaRPr lang="en-US" sz="1600" b="0" dirty="0"/>
                    </a:p>
                  </a:txBody>
                  <a:tcPr/>
                </a:tc>
                <a:tc>
                  <a:txBody>
                    <a:bodyPr/>
                    <a:lstStyle/>
                    <a:p>
                      <a:r>
                        <a:rPr lang="en-US" sz="1600" b="0" dirty="0" smtClean="0"/>
                        <a:t>3</a:t>
                      </a:r>
                      <a:endParaRPr lang="en-US" sz="1600" b="0" dirty="0"/>
                    </a:p>
                  </a:txBody>
                  <a:tcPr/>
                </a:tc>
                <a:tc>
                  <a:txBody>
                    <a:bodyPr/>
                    <a:lstStyle/>
                    <a:p>
                      <a:r>
                        <a:rPr lang="en-US" sz="1600" b="0" dirty="0" smtClean="0"/>
                        <a:t>10</a:t>
                      </a:r>
                      <a:endParaRPr lang="en-US" sz="1600" b="0" dirty="0"/>
                    </a:p>
                  </a:txBody>
                  <a:tcPr/>
                </a:tc>
              </a:tr>
              <a:tr h="339281">
                <a:tc>
                  <a:txBody>
                    <a:bodyPr/>
                    <a:lstStyle/>
                    <a:p>
                      <a:r>
                        <a:rPr lang="en-US" sz="1600" b="0" dirty="0" smtClean="0"/>
                        <a:t>R2</a:t>
                      </a:r>
                      <a:endParaRPr lang="en-US" sz="1600" b="0" dirty="0"/>
                    </a:p>
                  </a:txBody>
                  <a:tcPr/>
                </a:tc>
                <a:tc>
                  <a:txBody>
                    <a:bodyPr/>
                    <a:lstStyle/>
                    <a:p>
                      <a:r>
                        <a:rPr lang="en-US" sz="1600" b="0" dirty="0" smtClean="0"/>
                        <a:t>1*0</a:t>
                      </a:r>
                      <a:endParaRPr lang="en-US" sz="1600" b="0" dirty="0"/>
                    </a:p>
                  </a:txBody>
                  <a:tcPr/>
                </a:tc>
                <a:tc>
                  <a:txBody>
                    <a:bodyPr/>
                    <a:lstStyle/>
                    <a:p>
                      <a:r>
                        <a:rPr lang="en-US" sz="1600" b="0" dirty="0" err="1" smtClean="0"/>
                        <a:t>Fwd</a:t>
                      </a:r>
                      <a:r>
                        <a:rPr lang="en-US" sz="1600" b="0" baseline="0" dirty="0" smtClean="0"/>
                        <a:t> 2</a:t>
                      </a:r>
                      <a:endParaRPr lang="en-US" sz="1600" b="0" dirty="0"/>
                    </a:p>
                  </a:txBody>
                  <a:tcPr/>
                </a:tc>
                <a:tc>
                  <a:txBody>
                    <a:bodyPr/>
                    <a:lstStyle/>
                    <a:p>
                      <a:r>
                        <a:rPr lang="en-US" sz="1600" b="0" dirty="0" smtClean="0"/>
                        <a:t>2</a:t>
                      </a:r>
                      <a:endParaRPr lang="en-US" sz="1600" b="0" dirty="0"/>
                    </a:p>
                  </a:txBody>
                  <a:tcPr/>
                </a:tc>
                <a:tc>
                  <a:txBody>
                    <a:bodyPr/>
                    <a:lstStyle/>
                    <a:p>
                      <a:r>
                        <a:rPr lang="en-US" sz="1600" b="0" dirty="0" smtClean="0"/>
                        <a:t>60</a:t>
                      </a:r>
                      <a:endParaRPr lang="en-US" sz="1600" b="0" dirty="0"/>
                    </a:p>
                  </a:txBody>
                  <a:tcPr/>
                </a:tc>
              </a:tr>
              <a:tr h="339281">
                <a:tc>
                  <a:txBody>
                    <a:bodyPr/>
                    <a:lstStyle/>
                    <a:p>
                      <a:r>
                        <a:rPr lang="en-US" sz="1600" b="0" dirty="0" smtClean="0"/>
                        <a:t>R3</a:t>
                      </a:r>
                      <a:endParaRPr lang="en-US" sz="1600" b="0" dirty="0"/>
                    </a:p>
                  </a:txBody>
                  <a:tcPr/>
                </a:tc>
                <a:tc>
                  <a:txBody>
                    <a:bodyPr/>
                    <a:lstStyle/>
                    <a:p>
                      <a:r>
                        <a:rPr lang="en-US" sz="1600" b="0" dirty="0" smtClean="0"/>
                        <a:t>10*</a:t>
                      </a:r>
                      <a:endParaRPr lang="en-US" sz="1600" b="0" dirty="0"/>
                    </a:p>
                  </a:txBody>
                  <a:tcPr/>
                </a:tc>
                <a:tc>
                  <a:txBody>
                    <a:bodyPr/>
                    <a:lstStyle/>
                    <a:p>
                      <a:r>
                        <a:rPr lang="en-US" sz="1600" b="0" dirty="0" err="1" smtClean="0"/>
                        <a:t>Fwd</a:t>
                      </a:r>
                      <a:r>
                        <a:rPr lang="en-US" sz="1600" b="0" dirty="0" smtClean="0"/>
                        <a:t> 3</a:t>
                      </a:r>
                      <a:endParaRPr lang="en-US" sz="1600" b="0" dirty="0"/>
                    </a:p>
                  </a:txBody>
                  <a:tcPr/>
                </a:tc>
                <a:tc>
                  <a:txBody>
                    <a:bodyPr/>
                    <a:lstStyle/>
                    <a:p>
                      <a:r>
                        <a:rPr lang="en-US" sz="1600" b="0" dirty="0" smtClean="0"/>
                        <a:t>1</a:t>
                      </a:r>
                      <a:endParaRPr lang="en-US" sz="1600" b="0" dirty="0"/>
                    </a:p>
                  </a:txBody>
                  <a:tcPr/>
                </a:tc>
                <a:tc>
                  <a:txBody>
                    <a:bodyPr/>
                    <a:lstStyle/>
                    <a:p>
                      <a:r>
                        <a:rPr lang="en-US" sz="1600" b="0" dirty="0" smtClean="0"/>
                        <a:t>30</a:t>
                      </a:r>
                      <a:endParaRPr lang="en-US" sz="1600" b="0" dirty="0"/>
                    </a:p>
                  </a:txBody>
                  <a:tcPr/>
                </a:tc>
              </a:tr>
            </a:tbl>
          </a:graphicData>
        </a:graphic>
      </p:graphicFrame>
      <p:sp>
        <p:nvSpPr>
          <p:cNvPr id="8" name="TextBox 7"/>
          <p:cNvSpPr txBox="1"/>
          <p:nvPr/>
        </p:nvSpPr>
        <p:spPr>
          <a:xfrm>
            <a:off x="815117" y="4861847"/>
            <a:ext cx="6056508" cy="461665"/>
          </a:xfrm>
          <a:prstGeom prst="rect">
            <a:avLst/>
          </a:prstGeom>
          <a:noFill/>
        </p:spPr>
        <p:txBody>
          <a:bodyPr wrap="square" rtlCol="0">
            <a:spAutoFit/>
          </a:bodyPr>
          <a:lstStyle/>
          <a:p>
            <a:pPr marL="342900" indent="-342900">
              <a:buFont typeface="Arial"/>
              <a:buChar char="•"/>
            </a:pPr>
            <a:r>
              <a:rPr lang="en-US" sz="2400" dirty="0" smtClean="0"/>
              <a:t>Greedy strategy breaks rule-table semantics</a:t>
            </a:r>
            <a:endParaRPr lang="en-US" sz="2400" dirty="0"/>
          </a:p>
        </p:txBody>
      </p:sp>
      <p:sp>
        <p:nvSpPr>
          <p:cNvPr id="9" name="Donut 8"/>
          <p:cNvSpPr/>
          <p:nvPr/>
        </p:nvSpPr>
        <p:spPr>
          <a:xfrm>
            <a:off x="2987078" y="1914411"/>
            <a:ext cx="1092237" cy="1659523"/>
          </a:xfrm>
          <a:prstGeom prst="donut">
            <a:avLst>
              <a:gd name="adj" fmla="val 2770"/>
            </a:avLst>
          </a:prstGeom>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Oval Callout 6"/>
          <p:cNvSpPr/>
          <p:nvPr/>
        </p:nvSpPr>
        <p:spPr>
          <a:xfrm>
            <a:off x="5399637" y="3595729"/>
            <a:ext cx="3053655" cy="728241"/>
          </a:xfrm>
          <a:prstGeom prst="wedgeEllipseCallout">
            <a:avLst>
              <a:gd name="adj1" fmla="val -103171"/>
              <a:gd name="adj2" fmla="val -6381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Partial Overlaps!</a:t>
            </a:r>
            <a:endParaRPr lang="en-US" sz="2000" dirty="0">
              <a:solidFill>
                <a:schemeClr val="tx1"/>
              </a:solidFill>
            </a:endParaRPr>
          </a:p>
        </p:txBody>
      </p:sp>
      <p:sp>
        <p:nvSpPr>
          <p:cNvPr id="10" name="Right Arrow 9"/>
          <p:cNvSpPr/>
          <p:nvPr/>
        </p:nvSpPr>
        <p:spPr>
          <a:xfrm>
            <a:off x="1900176" y="2835818"/>
            <a:ext cx="525174" cy="1050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72511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9240" y="1632917"/>
            <a:ext cx="7867196" cy="923330"/>
          </a:xfrm>
          <a:prstGeom prst="rect">
            <a:avLst/>
          </a:prstGeom>
          <a:noFill/>
        </p:spPr>
        <p:txBody>
          <a:bodyPr wrap="square" rtlCol="0">
            <a:spAutoFit/>
          </a:bodyPr>
          <a:lstStyle/>
          <a:p>
            <a:pPr marL="285750" indent="-285750">
              <a:buFont typeface="Arial"/>
              <a:buChar char="•"/>
            </a:pPr>
            <a:r>
              <a:rPr lang="en-US" dirty="0" smtClean="0">
                <a:latin typeface="Segoe UI Symbol"/>
                <a:cs typeface="Segoe UI Symbol"/>
              </a:rPr>
              <a:t>For a given rule R</a:t>
            </a:r>
          </a:p>
          <a:p>
            <a:pPr marL="742950" lvl="1" indent="-285750">
              <a:buFont typeface="Arial"/>
              <a:buChar char="•"/>
            </a:pPr>
            <a:r>
              <a:rPr lang="en-US" b="1" dirty="0" smtClean="0">
                <a:latin typeface="Segoe UI Symbol"/>
                <a:cs typeface="Segoe UI Symbol"/>
              </a:rPr>
              <a:t>Find all the rules that its packets may hit if R is removed</a:t>
            </a:r>
          </a:p>
          <a:p>
            <a:pPr lvl="1"/>
            <a:endParaRPr lang="en-US" dirty="0" smtClean="0">
              <a:latin typeface="Segoe UI Symbol"/>
              <a:cs typeface="Segoe UI Symbol"/>
            </a:endParaRPr>
          </a:p>
        </p:txBody>
      </p:sp>
      <p:sp>
        <p:nvSpPr>
          <p:cNvPr id="2" name="Slide Number Placeholder 1"/>
          <p:cNvSpPr>
            <a:spLocks noGrp="1"/>
          </p:cNvSpPr>
          <p:nvPr>
            <p:ph type="sldNum" sz="quarter" idx="12"/>
          </p:nvPr>
        </p:nvSpPr>
        <p:spPr/>
        <p:txBody>
          <a:bodyPr/>
          <a:lstStyle/>
          <a:p>
            <a:fld id="{761BCE44-F7D1-1440-8983-84CD1BF4A2E9}" type="slidenum">
              <a:rPr lang="en-US" smtClean="0"/>
              <a:t>47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608628478"/>
              </p:ext>
            </p:extLst>
          </p:nvPr>
        </p:nvGraphicFramePr>
        <p:xfrm>
          <a:off x="2010936" y="2950448"/>
          <a:ext cx="973873" cy="1854200"/>
        </p:xfrm>
        <a:graphic>
          <a:graphicData uri="http://schemas.openxmlformats.org/drawingml/2006/table">
            <a:tbl>
              <a:tblPr firstRow="1" bandRow="1">
                <a:tableStyleId>{1FECB4D8-DB02-4DC6-A0A2-4F2EBAE1DC90}</a:tableStyleId>
              </a:tblPr>
              <a:tblGrid>
                <a:gridCol w="973873"/>
              </a:tblGrid>
              <a:tr h="370840">
                <a:tc>
                  <a:txBody>
                    <a:bodyPr/>
                    <a:lstStyle/>
                    <a:p>
                      <a:r>
                        <a:rPr lang="en-US" dirty="0" smtClean="0"/>
                        <a:t>R</a:t>
                      </a:r>
                      <a:endParaRPr lang="en-US" dirty="0"/>
                    </a:p>
                  </a:txBody>
                  <a:tcPr/>
                </a:tc>
              </a:tr>
              <a:tr h="370840">
                <a:tc>
                  <a:txBody>
                    <a:bodyPr/>
                    <a:lstStyle/>
                    <a:p>
                      <a:r>
                        <a:rPr lang="en-US" dirty="0" smtClean="0"/>
                        <a:t>R1</a:t>
                      </a:r>
                      <a:endParaRPr lang="en-US" dirty="0"/>
                    </a:p>
                  </a:txBody>
                  <a:tcPr/>
                </a:tc>
              </a:tr>
              <a:tr h="370840">
                <a:tc>
                  <a:txBody>
                    <a:bodyPr/>
                    <a:lstStyle/>
                    <a:p>
                      <a:r>
                        <a:rPr lang="en-US" dirty="0" smtClean="0"/>
                        <a:t>R2</a:t>
                      </a:r>
                      <a:endParaRPr lang="en-US" dirty="0"/>
                    </a:p>
                  </a:txBody>
                  <a:tcPr/>
                </a:tc>
              </a:tr>
              <a:tr h="370840">
                <a:tc>
                  <a:txBody>
                    <a:bodyPr/>
                    <a:lstStyle/>
                    <a:p>
                      <a:r>
                        <a:rPr lang="en-US" dirty="0" smtClean="0"/>
                        <a:t>R3</a:t>
                      </a:r>
                      <a:endParaRPr lang="en-US" dirty="0"/>
                    </a:p>
                  </a:txBody>
                  <a:tcPr/>
                </a:tc>
              </a:tr>
              <a:tr h="370840">
                <a:tc>
                  <a:txBody>
                    <a:bodyPr/>
                    <a:lstStyle/>
                    <a:p>
                      <a:r>
                        <a:rPr lang="en-US" dirty="0" smtClean="0"/>
                        <a:t>R4</a:t>
                      </a:r>
                      <a:endParaRPr lang="en-US" dirty="0"/>
                    </a:p>
                  </a:txBody>
                  <a:tcPr/>
                </a:tc>
              </a:tr>
            </a:tbl>
          </a:graphicData>
        </a:graphic>
      </p:graphicFrame>
      <p:sp>
        <p:nvSpPr>
          <p:cNvPr id="5" name="Curved Right Arrow 4"/>
          <p:cNvSpPr/>
          <p:nvPr/>
        </p:nvSpPr>
        <p:spPr>
          <a:xfrm>
            <a:off x="1763205" y="3117392"/>
            <a:ext cx="247731" cy="45134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1390842" y="3054823"/>
            <a:ext cx="487811" cy="1290633"/>
          </a:xfrm>
          <a:prstGeom prst="curvedRightArrow">
            <a:avLst>
              <a:gd name="adj1" fmla="val 8745"/>
              <a:gd name="adj2" fmla="val 50000"/>
              <a:gd name="adj3"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211550" y="4041064"/>
            <a:ext cx="170668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 </a:t>
            </a:r>
            <a:r>
              <a:rPr lang="en-US" dirty="0">
                <a:latin typeface="ＭＳ ゴシック"/>
                <a:ea typeface="ＭＳ ゴシック"/>
                <a:cs typeface="ＭＳ ゴシック"/>
              </a:rPr>
              <a:t>∧</a:t>
            </a:r>
            <a:r>
              <a:rPr lang="en-US" dirty="0" smtClean="0"/>
              <a:t> R3 != </a:t>
            </a:r>
            <a:r>
              <a:rPr lang="en-US" dirty="0" err="1"/>
              <a:t>φ</a:t>
            </a:r>
            <a:endParaRPr lang="en-US" dirty="0"/>
          </a:p>
        </p:txBody>
      </p:sp>
      <p:cxnSp>
        <p:nvCxnSpPr>
          <p:cNvPr id="11" name="Straight Arrow Connector 10"/>
          <p:cNvCxnSpPr>
            <a:stCxn id="10" idx="1"/>
          </p:cNvCxnSpPr>
          <p:nvPr/>
        </p:nvCxnSpPr>
        <p:spPr>
          <a:xfrm flipH="1">
            <a:off x="2984810" y="4225730"/>
            <a:ext cx="226740" cy="4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itle 5"/>
          <p:cNvSpPr txBox="1">
            <a:spLocks/>
          </p:cNvSpPr>
          <p:nvPr/>
        </p:nvSpPr>
        <p:spPr>
          <a:xfrm>
            <a:off x="0" y="426356"/>
            <a:ext cx="6553200" cy="680533"/>
          </a:xfrm>
          <a:prstGeom prst="rect">
            <a:avLst/>
          </a:prstGeom>
          <a:solidFill>
            <a:srgbClr val="FF6600"/>
          </a:solidFill>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1"/>
                </a:solidFill>
                <a:latin typeface="Segoe UI Light"/>
                <a:ea typeface="+mj-ea"/>
                <a:cs typeface="Segoe UI Light"/>
              </a:defRPr>
            </a:lvl1pPr>
          </a:lstStyle>
          <a:p>
            <a:r>
              <a:rPr lang="en-US" dirty="0" smtClean="0"/>
              <a:t>The dependency graph</a:t>
            </a:r>
            <a:endParaRPr lang="en-US" dirty="0"/>
          </a:p>
        </p:txBody>
      </p:sp>
    </p:spTree>
    <p:extLst>
      <p:ext uri="{BB962C8B-B14F-4D97-AF65-F5344CB8AC3E}">
        <p14:creationId xmlns:p14="http://schemas.microsoft.com/office/powerpoint/2010/main" val="357578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426356"/>
            <a:ext cx="7213395" cy="680533"/>
          </a:xfrm>
        </p:spPr>
        <p:txBody>
          <a:bodyPr>
            <a:normAutofit/>
          </a:bodyPr>
          <a:lstStyle/>
          <a:p>
            <a:r>
              <a:rPr lang="en-US" b="1" dirty="0" smtClean="0"/>
              <a:t>Splice Dependents for Efficiency</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48</a:t>
            </a:fld>
            <a:endParaRPr lang="en-US"/>
          </a:p>
        </p:txBody>
      </p:sp>
      <p:sp>
        <p:nvSpPr>
          <p:cNvPr id="37" name="TextBox 36"/>
          <p:cNvSpPr txBox="1"/>
          <p:nvPr/>
        </p:nvSpPr>
        <p:spPr>
          <a:xfrm>
            <a:off x="1845293" y="4720354"/>
            <a:ext cx="43018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b="1" dirty="0"/>
          </a:p>
        </p:txBody>
      </p:sp>
      <p:sp>
        <p:nvSpPr>
          <p:cNvPr id="38" name="TextBox 37"/>
          <p:cNvSpPr txBox="1"/>
          <p:nvPr/>
        </p:nvSpPr>
        <p:spPr>
          <a:xfrm>
            <a:off x="1823571" y="3499163"/>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dirty="0"/>
          </a:p>
        </p:txBody>
      </p:sp>
      <p:sp>
        <p:nvSpPr>
          <p:cNvPr id="39" name="TextBox 38"/>
          <p:cNvSpPr txBox="1"/>
          <p:nvPr/>
        </p:nvSpPr>
        <p:spPr>
          <a:xfrm>
            <a:off x="1823571" y="2945165"/>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dirty="0"/>
          </a:p>
        </p:txBody>
      </p:sp>
      <p:cxnSp>
        <p:nvCxnSpPr>
          <p:cNvPr id="40" name="Straight Arrow Connector 39"/>
          <p:cNvCxnSpPr>
            <a:stCxn id="39" idx="2"/>
            <a:endCxn id="38" idx="0"/>
          </p:cNvCxnSpPr>
          <p:nvPr/>
        </p:nvCxnSpPr>
        <p:spPr>
          <a:xfrm>
            <a:off x="2038664" y="3314497"/>
            <a:ext cx="0" cy="18466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41" name="Straight Arrow Connector 40"/>
          <p:cNvCxnSpPr>
            <a:stCxn id="46" idx="2"/>
            <a:endCxn id="37" idx="0"/>
          </p:cNvCxnSpPr>
          <p:nvPr/>
        </p:nvCxnSpPr>
        <p:spPr>
          <a:xfrm>
            <a:off x="2034333" y="4502248"/>
            <a:ext cx="26053" cy="218106"/>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766172" y="4132916"/>
            <a:ext cx="53632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b="1" dirty="0">
              <a:solidFill>
                <a:schemeClr val="bg1"/>
              </a:solidFill>
            </a:endParaRPr>
          </a:p>
        </p:txBody>
      </p:sp>
      <p:cxnSp>
        <p:nvCxnSpPr>
          <p:cNvPr id="48" name="Straight Arrow Connector 47"/>
          <p:cNvCxnSpPr>
            <a:stCxn id="38" idx="2"/>
            <a:endCxn id="46" idx="0"/>
          </p:cNvCxnSpPr>
          <p:nvPr/>
        </p:nvCxnSpPr>
        <p:spPr>
          <a:xfrm flipH="1">
            <a:off x="2034333" y="3868495"/>
            <a:ext cx="4331" cy="264421"/>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9" name="TextBox 48"/>
          <p:cNvSpPr txBox="1"/>
          <p:nvPr/>
        </p:nvSpPr>
        <p:spPr>
          <a:xfrm>
            <a:off x="2567194" y="3380341"/>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b="1" dirty="0"/>
          </a:p>
        </p:txBody>
      </p:sp>
      <p:sp>
        <p:nvSpPr>
          <p:cNvPr id="50" name="TextBox 49"/>
          <p:cNvSpPr txBox="1"/>
          <p:nvPr/>
        </p:nvSpPr>
        <p:spPr>
          <a:xfrm>
            <a:off x="2545472" y="2159150"/>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dirty="0"/>
          </a:p>
        </p:txBody>
      </p:sp>
      <p:sp>
        <p:nvSpPr>
          <p:cNvPr id="51" name="TextBox 50"/>
          <p:cNvSpPr txBox="1"/>
          <p:nvPr/>
        </p:nvSpPr>
        <p:spPr>
          <a:xfrm>
            <a:off x="2545472" y="1605152"/>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dirty="0"/>
          </a:p>
        </p:txBody>
      </p:sp>
      <p:cxnSp>
        <p:nvCxnSpPr>
          <p:cNvPr id="52" name="Straight Arrow Connector 51"/>
          <p:cNvCxnSpPr>
            <a:stCxn id="51" idx="2"/>
            <a:endCxn id="50" idx="0"/>
          </p:cNvCxnSpPr>
          <p:nvPr/>
        </p:nvCxnSpPr>
        <p:spPr>
          <a:xfrm>
            <a:off x="2760565" y="1974484"/>
            <a:ext cx="0" cy="18466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3" name="Straight Arrow Connector 52"/>
          <p:cNvCxnSpPr>
            <a:stCxn id="54" idx="2"/>
            <a:endCxn id="49" idx="0"/>
          </p:cNvCxnSpPr>
          <p:nvPr/>
        </p:nvCxnSpPr>
        <p:spPr>
          <a:xfrm>
            <a:off x="2756234" y="3162235"/>
            <a:ext cx="26053" cy="21810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54" name="TextBox 53"/>
          <p:cNvSpPr txBox="1"/>
          <p:nvPr/>
        </p:nvSpPr>
        <p:spPr>
          <a:xfrm>
            <a:off x="2488073" y="2792903"/>
            <a:ext cx="53632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b="1" dirty="0"/>
          </a:p>
        </p:txBody>
      </p:sp>
      <p:cxnSp>
        <p:nvCxnSpPr>
          <p:cNvPr id="55" name="Straight Arrow Connector 54"/>
          <p:cNvCxnSpPr>
            <a:stCxn id="50" idx="2"/>
            <a:endCxn id="54" idx="0"/>
          </p:cNvCxnSpPr>
          <p:nvPr/>
        </p:nvCxnSpPr>
        <p:spPr>
          <a:xfrm flipH="1">
            <a:off x="2756234" y="2528482"/>
            <a:ext cx="4331" cy="264421"/>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56" name="TextBox 55"/>
          <p:cNvSpPr txBox="1"/>
          <p:nvPr/>
        </p:nvSpPr>
        <p:spPr>
          <a:xfrm>
            <a:off x="1036409" y="3163271"/>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b="1" dirty="0"/>
          </a:p>
        </p:txBody>
      </p:sp>
      <p:sp>
        <p:nvSpPr>
          <p:cNvPr id="57" name="TextBox 56"/>
          <p:cNvSpPr txBox="1"/>
          <p:nvPr/>
        </p:nvSpPr>
        <p:spPr>
          <a:xfrm>
            <a:off x="1014687" y="1942080"/>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dirty="0"/>
          </a:p>
        </p:txBody>
      </p:sp>
      <p:sp>
        <p:nvSpPr>
          <p:cNvPr id="58" name="TextBox 57"/>
          <p:cNvSpPr txBox="1"/>
          <p:nvPr/>
        </p:nvSpPr>
        <p:spPr>
          <a:xfrm>
            <a:off x="1014687" y="1388082"/>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dirty="0"/>
          </a:p>
        </p:txBody>
      </p:sp>
      <p:cxnSp>
        <p:nvCxnSpPr>
          <p:cNvPr id="59" name="Straight Arrow Connector 58"/>
          <p:cNvCxnSpPr>
            <a:stCxn id="58" idx="2"/>
            <a:endCxn id="57" idx="0"/>
          </p:cNvCxnSpPr>
          <p:nvPr/>
        </p:nvCxnSpPr>
        <p:spPr>
          <a:xfrm>
            <a:off x="1229780" y="1757414"/>
            <a:ext cx="0" cy="18466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60" name="Straight Arrow Connector 59"/>
          <p:cNvCxnSpPr>
            <a:stCxn id="61" idx="2"/>
            <a:endCxn id="56" idx="0"/>
          </p:cNvCxnSpPr>
          <p:nvPr/>
        </p:nvCxnSpPr>
        <p:spPr>
          <a:xfrm>
            <a:off x="1225449" y="2945165"/>
            <a:ext cx="26053" cy="21810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61" name="TextBox 60"/>
          <p:cNvSpPr txBox="1"/>
          <p:nvPr/>
        </p:nvSpPr>
        <p:spPr>
          <a:xfrm>
            <a:off x="957288" y="2575833"/>
            <a:ext cx="53632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b="1" dirty="0"/>
          </a:p>
        </p:txBody>
      </p:sp>
      <p:cxnSp>
        <p:nvCxnSpPr>
          <p:cNvPr id="62" name="Straight Arrow Connector 61"/>
          <p:cNvCxnSpPr>
            <a:stCxn id="57" idx="2"/>
            <a:endCxn id="61" idx="0"/>
          </p:cNvCxnSpPr>
          <p:nvPr/>
        </p:nvCxnSpPr>
        <p:spPr>
          <a:xfrm flipH="1">
            <a:off x="1225449" y="2311412"/>
            <a:ext cx="4331" cy="264421"/>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70" name="Straight Arrow Connector 69"/>
          <p:cNvCxnSpPr>
            <a:stCxn id="49" idx="2"/>
            <a:endCxn id="46" idx="3"/>
          </p:cNvCxnSpPr>
          <p:nvPr/>
        </p:nvCxnSpPr>
        <p:spPr>
          <a:xfrm flipH="1">
            <a:off x="2302494" y="3749673"/>
            <a:ext cx="479793" cy="567909"/>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71" name="Straight Arrow Connector 70"/>
          <p:cNvCxnSpPr>
            <a:stCxn id="56" idx="2"/>
            <a:endCxn id="46" idx="1"/>
          </p:cNvCxnSpPr>
          <p:nvPr/>
        </p:nvCxnSpPr>
        <p:spPr>
          <a:xfrm>
            <a:off x="1251502" y="3532603"/>
            <a:ext cx="514670" cy="784979"/>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79" name="TextBox 78"/>
          <p:cNvSpPr txBox="1"/>
          <p:nvPr/>
        </p:nvSpPr>
        <p:spPr>
          <a:xfrm>
            <a:off x="6099934" y="4720354"/>
            <a:ext cx="43018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b="1" dirty="0"/>
          </a:p>
        </p:txBody>
      </p:sp>
      <p:sp>
        <p:nvSpPr>
          <p:cNvPr id="80" name="TextBox 79"/>
          <p:cNvSpPr txBox="1"/>
          <p:nvPr/>
        </p:nvSpPr>
        <p:spPr>
          <a:xfrm>
            <a:off x="6078212" y="3499163"/>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dirty="0"/>
          </a:p>
        </p:txBody>
      </p:sp>
      <p:sp>
        <p:nvSpPr>
          <p:cNvPr id="81" name="TextBox 80"/>
          <p:cNvSpPr txBox="1"/>
          <p:nvPr/>
        </p:nvSpPr>
        <p:spPr>
          <a:xfrm>
            <a:off x="6078212" y="2945165"/>
            <a:ext cx="43018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dirty="0"/>
          </a:p>
        </p:txBody>
      </p:sp>
      <p:cxnSp>
        <p:nvCxnSpPr>
          <p:cNvPr id="82" name="Straight Arrow Connector 81"/>
          <p:cNvCxnSpPr>
            <a:stCxn id="81" idx="2"/>
            <a:endCxn id="80" idx="0"/>
          </p:cNvCxnSpPr>
          <p:nvPr/>
        </p:nvCxnSpPr>
        <p:spPr>
          <a:xfrm>
            <a:off x="6293305" y="3314497"/>
            <a:ext cx="0" cy="18466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83" name="Straight Arrow Connector 82"/>
          <p:cNvCxnSpPr>
            <a:stCxn id="88" idx="2"/>
            <a:endCxn id="79" idx="0"/>
          </p:cNvCxnSpPr>
          <p:nvPr/>
        </p:nvCxnSpPr>
        <p:spPr>
          <a:xfrm>
            <a:off x="6288974" y="4502248"/>
            <a:ext cx="26053" cy="218106"/>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6020813" y="4132916"/>
            <a:ext cx="53632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b="1" dirty="0"/>
          </a:p>
        </p:txBody>
      </p:sp>
      <p:cxnSp>
        <p:nvCxnSpPr>
          <p:cNvPr id="90" name="Straight Arrow Connector 89"/>
          <p:cNvCxnSpPr>
            <a:stCxn id="80" idx="2"/>
            <a:endCxn id="88" idx="0"/>
          </p:cNvCxnSpPr>
          <p:nvPr/>
        </p:nvCxnSpPr>
        <p:spPr>
          <a:xfrm flipH="1">
            <a:off x="6288974" y="3868495"/>
            <a:ext cx="4331" cy="264421"/>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91" name="TextBox 90"/>
          <p:cNvSpPr txBox="1"/>
          <p:nvPr/>
        </p:nvSpPr>
        <p:spPr>
          <a:xfrm>
            <a:off x="6821835" y="3380341"/>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b="1" dirty="0"/>
          </a:p>
        </p:txBody>
      </p:sp>
      <p:sp>
        <p:nvSpPr>
          <p:cNvPr id="92" name="TextBox 91"/>
          <p:cNvSpPr txBox="1"/>
          <p:nvPr/>
        </p:nvSpPr>
        <p:spPr>
          <a:xfrm>
            <a:off x="6800113" y="2159150"/>
            <a:ext cx="43018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dirty="0"/>
          </a:p>
        </p:txBody>
      </p:sp>
      <p:sp>
        <p:nvSpPr>
          <p:cNvPr id="93" name="TextBox 92"/>
          <p:cNvSpPr txBox="1"/>
          <p:nvPr/>
        </p:nvSpPr>
        <p:spPr>
          <a:xfrm>
            <a:off x="6800113" y="1605152"/>
            <a:ext cx="43018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dirty="0"/>
          </a:p>
        </p:txBody>
      </p:sp>
      <p:cxnSp>
        <p:nvCxnSpPr>
          <p:cNvPr id="94" name="Straight Arrow Connector 93"/>
          <p:cNvCxnSpPr>
            <a:stCxn id="93" idx="2"/>
            <a:endCxn id="92" idx="0"/>
          </p:cNvCxnSpPr>
          <p:nvPr/>
        </p:nvCxnSpPr>
        <p:spPr>
          <a:xfrm>
            <a:off x="7015206" y="1974484"/>
            <a:ext cx="0" cy="18466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95" name="Straight Arrow Connector 94"/>
          <p:cNvCxnSpPr>
            <a:stCxn id="96" idx="2"/>
            <a:endCxn id="91" idx="0"/>
          </p:cNvCxnSpPr>
          <p:nvPr/>
        </p:nvCxnSpPr>
        <p:spPr>
          <a:xfrm>
            <a:off x="7010875" y="3162235"/>
            <a:ext cx="26053" cy="21810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96" name="TextBox 95"/>
          <p:cNvSpPr txBox="1"/>
          <p:nvPr/>
        </p:nvSpPr>
        <p:spPr>
          <a:xfrm>
            <a:off x="6742714" y="2792903"/>
            <a:ext cx="53632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b="1" dirty="0"/>
          </a:p>
        </p:txBody>
      </p:sp>
      <p:cxnSp>
        <p:nvCxnSpPr>
          <p:cNvPr id="97" name="Straight Arrow Connector 96"/>
          <p:cNvCxnSpPr>
            <a:stCxn id="92" idx="2"/>
            <a:endCxn id="96" idx="0"/>
          </p:cNvCxnSpPr>
          <p:nvPr/>
        </p:nvCxnSpPr>
        <p:spPr>
          <a:xfrm flipH="1">
            <a:off x="7010875" y="2528482"/>
            <a:ext cx="4331" cy="264421"/>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98" name="TextBox 97"/>
          <p:cNvSpPr txBox="1"/>
          <p:nvPr/>
        </p:nvSpPr>
        <p:spPr>
          <a:xfrm>
            <a:off x="5291050" y="3163271"/>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b="1" dirty="0"/>
          </a:p>
        </p:txBody>
      </p:sp>
      <p:sp>
        <p:nvSpPr>
          <p:cNvPr id="99" name="TextBox 98"/>
          <p:cNvSpPr txBox="1"/>
          <p:nvPr/>
        </p:nvSpPr>
        <p:spPr>
          <a:xfrm>
            <a:off x="5269328" y="1942080"/>
            <a:ext cx="43018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dirty="0"/>
          </a:p>
        </p:txBody>
      </p:sp>
      <p:sp>
        <p:nvSpPr>
          <p:cNvPr id="100" name="TextBox 99"/>
          <p:cNvSpPr txBox="1"/>
          <p:nvPr/>
        </p:nvSpPr>
        <p:spPr>
          <a:xfrm>
            <a:off x="5269328" y="1388082"/>
            <a:ext cx="43018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dirty="0"/>
          </a:p>
        </p:txBody>
      </p:sp>
      <p:cxnSp>
        <p:nvCxnSpPr>
          <p:cNvPr id="101" name="Straight Arrow Connector 100"/>
          <p:cNvCxnSpPr>
            <a:stCxn id="100" idx="2"/>
            <a:endCxn id="99" idx="0"/>
          </p:cNvCxnSpPr>
          <p:nvPr/>
        </p:nvCxnSpPr>
        <p:spPr>
          <a:xfrm>
            <a:off x="5484421" y="1757414"/>
            <a:ext cx="0" cy="18466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102" name="Straight Arrow Connector 101"/>
          <p:cNvCxnSpPr>
            <a:stCxn id="103" idx="2"/>
            <a:endCxn id="98" idx="0"/>
          </p:cNvCxnSpPr>
          <p:nvPr/>
        </p:nvCxnSpPr>
        <p:spPr>
          <a:xfrm>
            <a:off x="5480090" y="2945165"/>
            <a:ext cx="26053" cy="21810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103" name="TextBox 102"/>
          <p:cNvSpPr txBox="1"/>
          <p:nvPr/>
        </p:nvSpPr>
        <p:spPr>
          <a:xfrm>
            <a:off x="5211929" y="2575833"/>
            <a:ext cx="53632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b="1" dirty="0"/>
          </a:p>
        </p:txBody>
      </p:sp>
      <p:cxnSp>
        <p:nvCxnSpPr>
          <p:cNvPr id="104" name="Straight Arrow Connector 103"/>
          <p:cNvCxnSpPr>
            <a:stCxn id="99" idx="2"/>
            <a:endCxn id="103" idx="0"/>
          </p:cNvCxnSpPr>
          <p:nvPr/>
        </p:nvCxnSpPr>
        <p:spPr>
          <a:xfrm flipH="1">
            <a:off x="5480090" y="2311412"/>
            <a:ext cx="4331" cy="264421"/>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112" name="Straight Arrow Connector 111"/>
          <p:cNvCxnSpPr>
            <a:stCxn id="91" idx="2"/>
            <a:endCxn id="88" idx="3"/>
          </p:cNvCxnSpPr>
          <p:nvPr/>
        </p:nvCxnSpPr>
        <p:spPr>
          <a:xfrm flipH="1">
            <a:off x="6557135" y="3749673"/>
            <a:ext cx="479793" cy="567909"/>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113" name="Straight Arrow Connector 112"/>
          <p:cNvCxnSpPr>
            <a:stCxn id="98" idx="2"/>
            <a:endCxn id="88" idx="1"/>
          </p:cNvCxnSpPr>
          <p:nvPr/>
        </p:nvCxnSpPr>
        <p:spPr>
          <a:xfrm>
            <a:off x="5506143" y="3532603"/>
            <a:ext cx="514670" cy="784979"/>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3" name="TextBox 2"/>
          <p:cNvSpPr txBox="1"/>
          <p:nvPr/>
        </p:nvSpPr>
        <p:spPr>
          <a:xfrm>
            <a:off x="995913" y="5277411"/>
            <a:ext cx="2171079" cy="461665"/>
          </a:xfrm>
          <a:prstGeom prst="rect">
            <a:avLst/>
          </a:prstGeom>
          <a:noFill/>
        </p:spPr>
        <p:txBody>
          <a:bodyPr wrap="square" rtlCol="0">
            <a:spAutoFit/>
          </a:bodyPr>
          <a:lstStyle/>
          <a:p>
            <a:r>
              <a:rPr lang="en-US" sz="2400" dirty="0" smtClean="0"/>
              <a:t>Dependent-Set</a:t>
            </a:r>
            <a:endParaRPr lang="en-US" sz="2400" dirty="0"/>
          </a:p>
        </p:txBody>
      </p:sp>
      <p:sp>
        <p:nvSpPr>
          <p:cNvPr id="116" name="TextBox 115"/>
          <p:cNvSpPr txBox="1"/>
          <p:nvPr/>
        </p:nvSpPr>
        <p:spPr>
          <a:xfrm>
            <a:off x="5622687" y="5252105"/>
            <a:ext cx="1876664" cy="461665"/>
          </a:xfrm>
          <a:prstGeom prst="rect">
            <a:avLst/>
          </a:prstGeom>
          <a:noFill/>
        </p:spPr>
        <p:txBody>
          <a:bodyPr wrap="square" rtlCol="0">
            <a:spAutoFit/>
          </a:bodyPr>
          <a:lstStyle/>
          <a:p>
            <a:r>
              <a:rPr lang="en-US" sz="2400" dirty="0" smtClean="0"/>
              <a:t>Cover-Set</a:t>
            </a:r>
            <a:endParaRPr lang="en-US" sz="2400" dirty="0"/>
          </a:p>
        </p:txBody>
      </p:sp>
      <p:sp>
        <p:nvSpPr>
          <p:cNvPr id="73" name="TextBox 72"/>
          <p:cNvSpPr txBox="1"/>
          <p:nvPr/>
        </p:nvSpPr>
        <p:spPr>
          <a:xfrm>
            <a:off x="3188020" y="6140812"/>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b="1" dirty="0"/>
          </a:p>
        </p:txBody>
      </p:sp>
      <p:sp>
        <p:nvSpPr>
          <p:cNvPr id="12" name="TextBox 11"/>
          <p:cNvSpPr txBox="1"/>
          <p:nvPr/>
        </p:nvSpPr>
        <p:spPr>
          <a:xfrm>
            <a:off x="3705964" y="6140812"/>
            <a:ext cx="1916723" cy="369332"/>
          </a:xfrm>
          <a:prstGeom prst="rect">
            <a:avLst/>
          </a:prstGeom>
          <a:noFill/>
        </p:spPr>
        <p:txBody>
          <a:bodyPr wrap="square" rtlCol="0">
            <a:spAutoFit/>
          </a:bodyPr>
          <a:lstStyle/>
          <a:p>
            <a:r>
              <a:rPr lang="en-US" dirty="0" smtClean="0"/>
              <a:t>Rule Space Cost</a:t>
            </a:r>
            <a:endParaRPr lang="en-US" dirty="0"/>
          </a:p>
        </p:txBody>
      </p:sp>
    </p:spTree>
    <p:extLst>
      <p:ext uri="{BB962C8B-B14F-4D97-AF65-F5344CB8AC3E}">
        <p14:creationId xmlns:p14="http://schemas.microsoft.com/office/powerpoint/2010/main" val="295748214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9240" y="1479294"/>
            <a:ext cx="7867196" cy="3108544"/>
          </a:xfrm>
          <a:prstGeom prst="rect">
            <a:avLst/>
          </a:prstGeom>
          <a:noFill/>
        </p:spPr>
        <p:txBody>
          <a:bodyPr wrap="square" rtlCol="0">
            <a:spAutoFit/>
          </a:bodyPr>
          <a:lstStyle/>
          <a:p>
            <a:endParaRPr lang="en-US" sz="2800" b="1" dirty="0" smtClean="0">
              <a:latin typeface="Segoe UI Light"/>
              <a:cs typeface="Segoe UI Light"/>
            </a:endParaRPr>
          </a:p>
          <a:p>
            <a:pPr marL="457200" indent="-457200">
              <a:buFont typeface="Arial"/>
              <a:buChar char="•"/>
            </a:pPr>
            <a:r>
              <a:rPr lang="en-US" sz="2800" b="1" dirty="0" smtClean="0">
                <a:latin typeface="Segoe UI Light"/>
                <a:cs typeface="Segoe UI Light"/>
              </a:rPr>
              <a:t>A switch with logically </a:t>
            </a:r>
            <a:r>
              <a:rPr lang="en-US" sz="2800" b="1" dirty="0" smtClean="0">
                <a:solidFill>
                  <a:srgbClr val="FF0000"/>
                </a:solidFill>
                <a:latin typeface="Segoe UI Light"/>
                <a:cs typeface="Segoe UI Light"/>
              </a:rPr>
              <a:t>infinite policy</a:t>
            </a:r>
            <a:r>
              <a:rPr lang="en-US" sz="2800" b="1" dirty="0" smtClean="0">
                <a:latin typeface="Segoe UI Light"/>
                <a:cs typeface="Segoe UI Light"/>
              </a:rPr>
              <a:t> space</a:t>
            </a:r>
          </a:p>
          <a:p>
            <a:pPr marL="457200" indent="-457200">
              <a:buFont typeface="Arial"/>
              <a:buChar char="•"/>
            </a:pPr>
            <a:endParaRPr lang="en-US" sz="2800" b="1" dirty="0" smtClean="0">
              <a:latin typeface="Segoe UI Light"/>
              <a:cs typeface="Segoe UI Light"/>
            </a:endParaRPr>
          </a:p>
          <a:p>
            <a:pPr marL="914400" lvl="1" indent="-457200">
              <a:buFont typeface="Wingdings" charset="2"/>
              <a:buChar char="Ø"/>
            </a:pPr>
            <a:r>
              <a:rPr lang="en-US" sz="2800" b="1" dirty="0" smtClean="0">
                <a:latin typeface="Segoe UI Light"/>
                <a:cs typeface="Segoe UI Light"/>
              </a:rPr>
              <a:t>Dependency analysis for </a:t>
            </a:r>
            <a:r>
              <a:rPr lang="en-US" sz="2800" b="1" dirty="0" smtClean="0">
                <a:solidFill>
                  <a:srgbClr val="008000"/>
                </a:solidFill>
                <a:latin typeface="Segoe UI Light"/>
                <a:cs typeface="Segoe UI Light"/>
              </a:rPr>
              <a:t>correctnes</a:t>
            </a:r>
            <a:r>
              <a:rPr lang="en-US" sz="2800" b="1" i="1" dirty="0" smtClean="0">
                <a:solidFill>
                  <a:srgbClr val="008000"/>
                </a:solidFill>
                <a:latin typeface="Segoe UI Light"/>
                <a:cs typeface="Segoe UI Light"/>
              </a:rPr>
              <a:t>s</a:t>
            </a:r>
          </a:p>
          <a:p>
            <a:pPr marL="914400" lvl="1" indent="-457200">
              <a:buFont typeface="Wingdings" charset="2"/>
              <a:buChar char="Ø"/>
            </a:pPr>
            <a:r>
              <a:rPr lang="en-US" sz="2800" b="1" dirty="0" smtClean="0">
                <a:latin typeface="Segoe UI Light"/>
                <a:cs typeface="Segoe UI Light"/>
              </a:rPr>
              <a:t>Splicing dependency chains for </a:t>
            </a:r>
            <a:r>
              <a:rPr lang="en-US" sz="2800" b="1" dirty="0" smtClean="0">
                <a:solidFill>
                  <a:srgbClr val="008000"/>
                </a:solidFill>
                <a:latin typeface="Segoe UI Light"/>
                <a:cs typeface="Segoe UI Light"/>
              </a:rPr>
              <a:t>Efficiency</a:t>
            </a:r>
          </a:p>
          <a:p>
            <a:pPr marL="914400" lvl="1" indent="-457200">
              <a:buFont typeface="Wingdings" charset="2"/>
              <a:buChar char="Ø"/>
            </a:pPr>
            <a:r>
              <a:rPr lang="en-US" sz="2800" b="1" dirty="0" smtClean="0">
                <a:solidFill>
                  <a:srgbClr val="008000"/>
                </a:solidFill>
                <a:latin typeface="Segoe UI Light"/>
                <a:cs typeface="Segoe UI Light"/>
              </a:rPr>
              <a:t>Transparent</a:t>
            </a:r>
            <a:r>
              <a:rPr lang="en-US" sz="2800" b="1" dirty="0" smtClean="0">
                <a:latin typeface="Segoe UI Light"/>
                <a:cs typeface="Segoe UI Light"/>
              </a:rPr>
              <a:t> design</a:t>
            </a:r>
          </a:p>
          <a:p>
            <a:pPr marL="914400" lvl="1" indent="-457200">
              <a:buFont typeface="Wingdings" charset="2"/>
              <a:buChar char="Ø"/>
            </a:pPr>
            <a:endParaRPr lang="en-US" sz="2800" b="1" dirty="0" smtClean="0">
              <a:latin typeface="Segoe UI Light"/>
              <a:cs typeface="Segoe UI Light"/>
            </a:endParaRPr>
          </a:p>
        </p:txBody>
      </p:sp>
      <p:sp>
        <p:nvSpPr>
          <p:cNvPr id="3" name="Title 2"/>
          <p:cNvSpPr>
            <a:spLocks noGrp="1"/>
          </p:cNvSpPr>
          <p:nvPr>
            <p:ph type="title"/>
          </p:nvPr>
        </p:nvSpPr>
        <p:spPr>
          <a:xfrm>
            <a:off x="-1" y="426356"/>
            <a:ext cx="7343954" cy="680533"/>
          </a:xfrm>
        </p:spPr>
        <p:txBody>
          <a:bodyPr>
            <a:normAutofit/>
          </a:bodyPr>
          <a:lstStyle/>
          <a:p>
            <a:r>
              <a:rPr lang="en-US" sz="3600" b="0" dirty="0" err="1" smtClean="0"/>
              <a:t>CacheFlow</a:t>
            </a:r>
            <a:r>
              <a:rPr lang="en-US" sz="3600" b="0" dirty="0" smtClean="0"/>
              <a:t>: Enforcing Flexible Policies</a:t>
            </a:r>
            <a:endParaRPr lang="en-US" sz="3600" b="0" dirty="0"/>
          </a:p>
        </p:txBody>
      </p:sp>
      <p:sp>
        <p:nvSpPr>
          <p:cNvPr id="2" name="Slide Number Placeholder 1"/>
          <p:cNvSpPr>
            <a:spLocks noGrp="1"/>
          </p:cNvSpPr>
          <p:nvPr>
            <p:ph type="sldNum" sz="quarter" idx="12"/>
          </p:nvPr>
        </p:nvSpPr>
        <p:spPr/>
        <p:txBody>
          <a:bodyPr/>
          <a:lstStyle/>
          <a:p>
            <a:fld id="{761BCE44-F7D1-1440-8983-84CD1BF4A2E9}" type="slidenum">
              <a:rPr lang="en-US" smtClean="0"/>
              <a:t>49</a:t>
            </a:fld>
            <a:endParaRPr lang="en-US"/>
          </a:p>
        </p:txBody>
      </p:sp>
    </p:spTree>
    <p:extLst>
      <p:ext uri="{BB962C8B-B14F-4D97-AF65-F5344CB8AC3E}">
        <p14:creationId xmlns:p14="http://schemas.microsoft.com/office/powerpoint/2010/main" val="9331564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Software-Defined Networking</a:t>
            </a:r>
            <a:endParaRPr lang="en-US" dirty="0"/>
          </a:p>
        </p:txBody>
      </p:sp>
      <p:sp>
        <p:nvSpPr>
          <p:cNvPr id="4" name="Slide Number Placeholder 3"/>
          <p:cNvSpPr>
            <a:spLocks noGrp="1"/>
          </p:cNvSpPr>
          <p:nvPr>
            <p:ph type="sldNum" sz="quarter" idx="12"/>
          </p:nvPr>
        </p:nvSpPr>
        <p:spPr/>
        <p:txBody>
          <a:bodyPr/>
          <a:lstStyle/>
          <a:p>
            <a:fld id="{BF48E2D9-F1AE-3A42-ADCF-BA1BF8DE6898}" type="slidenum">
              <a:rPr lang="en-US" smtClean="0"/>
              <a:t>5</a:t>
            </a:fld>
            <a:endParaRPr lang="en-US"/>
          </a:p>
        </p:txBody>
      </p:sp>
      <p:pic>
        <p:nvPicPr>
          <p:cNvPr id="2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15"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778" y="3491054"/>
            <a:ext cx="977900" cy="417513"/>
          </a:xfrm>
          <a:prstGeom prst="rect">
            <a:avLst/>
          </a:prstGeom>
          <a:ln>
            <a:solidFill>
              <a:schemeClr val="bg1"/>
            </a:solidFill>
          </a:ln>
          <a:extLst/>
        </p:spPr>
        <p:style>
          <a:lnRef idx="2">
            <a:schemeClr val="accent2"/>
          </a:lnRef>
          <a:fillRef idx="1">
            <a:schemeClr val="lt1"/>
          </a:fillRef>
          <a:effectRef idx="0">
            <a:schemeClr val="accent2"/>
          </a:effectRef>
          <a:fontRef idx="minor">
            <a:schemeClr val="dk1"/>
          </a:fontRef>
        </p:style>
      </p:pic>
      <p:pic>
        <p:nvPicPr>
          <p:cNvPr id="31"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543" y="4680741"/>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578"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29" idx="3"/>
            <a:endCxn id="31" idx="1"/>
          </p:cNvCxnSpPr>
          <p:nvPr/>
        </p:nvCxnSpPr>
        <p:spPr>
          <a:xfrm>
            <a:off x="2524915" y="4226645"/>
            <a:ext cx="1035628"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2" idx="1"/>
            <a:endCxn id="30" idx="3"/>
          </p:cNvCxnSpPr>
          <p:nvPr/>
        </p:nvCxnSpPr>
        <p:spPr>
          <a:xfrm flipH="1" flipV="1">
            <a:off x="4674678" y="3699811"/>
            <a:ext cx="1231900"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3"/>
            <a:endCxn id="30" idx="1"/>
          </p:cNvCxnSpPr>
          <p:nvPr/>
        </p:nvCxnSpPr>
        <p:spPr>
          <a:xfrm flipV="1">
            <a:off x="2524915" y="3699811"/>
            <a:ext cx="1171863"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2" idx="1"/>
            <a:endCxn id="31" idx="3"/>
          </p:cNvCxnSpPr>
          <p:nvPr/>
        </p:nvCxnSpPr>
        <p:spPr>
          <a:xfrm flipH="1">
            <a:off x="4538443" y="4226645"/>
            <a:ext cx="1368135" cy="662853"/>
          </a:xfrm>
          <a:prstGeom prst="line">
            <a:avLst/>
          </a:prstGeom>
        </p:spPr>
        <p:style>
          <a:lnRef idx="2">
            <a:schemeClr val="accent1"/>
          </a:lnRef>
          <a:fillRef idx="0">
            <a:schemeClr val="accent1"/>
          </a:fillRef>
          <a:effectRef idx="1">
            <a:schemeClr val="accent1"/>
          </a:effectRef>
          <a:fontRef idx="minor">
            <a:schemeClr val="tx1"/>
          </a:fontRef>
        </p:style>
      </p:cxnSp>
      <p:sp>
        <p:nvSpPr>
          <p:cNvPr id="14" name="Cube 13"/>
          <p:cNvSpPr/>
          <p:nvPr/>
        </p:nvSpPr>
        <p:spPr>
          <a:xfrm>
            <a:off x="1731818" y="3874000"/>
            <a:ext cx="643005" cy="318078"/>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Cube 54"/>
          <p:cNvSpPr/>
          <p:nvPr/>
        </p:nvSpPr>
        <p:spPr>
          <a:xfrm>
            <a:off x="6086764" y="3908567"/>
            <a:ext cx="643005" cy="318078"/>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6" name="Cube 55"/>
          <p:cNvSpPr/>
          <p:nvPr/>
        </p:nvSpPr>
        <p:spPr>
          <a:xfrm>
            <a:off x="3696778" y="4551716"/>
            <a:ext cx="643005" cy="318078"/>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7" name="Cube 56"/>
          <p:cNvSpPr/>
          <p:nvPr/>
        </p:nvSpPr>
        <p:spPr>
          <a:xfrm>
            <a:off x="3895438" y="3381733"/>
            <a:ext cx="643005" cy="318078"/>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Cube 15"/>
          <p:cNvSpPr/>
          <p:nvPr/>
        </p:nvSpPr>
        <p:spPr>
          <a:xfrm>
            <a:off x="3560542" y="1802314"/>
            <a:ext cx="1392457" cy="518322"/>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Controller</a:t>
            </a:r>
            <a:endParaRPr lang="en-US" dirty="0"/>
          </a:p>
        </p:txBody>
      </p:sp>
    </p:spTree>
    <p:extLst>
      <p:ext uri="{BB962C8B-B14F-4D97-AF65-F5344CB8AC3E}">
        <p14:creationId xmlns:p14="http://schemas.microsoft.com/office/powerpoint/2010/main" val="1294606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5556E-6 1.85185E-6 L 0.22343 -0.27778 " pathEditMode="relative" rAng="0" ptsTypes="AA">
                                      <p:cBhvr>
                                        <p:cTn id="6" dur="1000" fill="hold"/>
                                        <p:tgtEl>
                                          <p:spTgt spid="14"/>
                                        </p:tgtEl>
                                        <p:attrNameLst>
                                          <p:attrName>ppt_x</p:attrName>
                                          <p:attrName>ppt_y</p:attrName>
                                        </p:attrNameLst>
                                      </p:cBhvr>
                                      <p:rCtr x="11163" y="-13889"/>
                                    </p:animMotion>
                                  </p:childTnLst>
                                </p:cTn>
                              </p:par>
                              <p:par>
                                <p:cTn id="7" presetID="0" presetClass="path" presetSubtype="0" accel="50000" decel="50000" fill="hold" grpId="0" nodeType="withEffect">
                                  <p:stCondLst>
                                    <p:cond delay="0"/>
                                  </p:stCondLst>
                                  <p:childTnLst>
                                    <p:animMotion origin="layout" path="M -1.11111E-6 -3.7037E-6 L -1.11111E-6 -0.20601 " pathEditMode="relative" rAng="0" ptsTypes="AA">
                                      <p:cBhvr>
                                        <p:cTn id="8" dur="1000" fill="hold"/>
                                        <p:tgtEl>
                                          <p:spTgt spid="57"/>
                                        </p:tgtEl>
                                        <p:attrNameLst>
                                          <p:attrName>ppt_x</p:attrName>
                                          <p:attrName>ppt_y</p:attrName>
                                        </p:attrNameLst>
                                      </p:cBhvr>
                                      <p:rCtr x="0" y="-10301"/>
                                    </p:animMotion>
                                  </p:childTnLst>
                                </p:cTn>
                              </p:par>
                              <p:par>
                                <p:cTn id="9" presetID="0" presetClass="path" presetSubtype="0" accel="50000" decel="50000" fill="hold" grpId="0" nodeType="withEffect">
                                  <p:stCondLst>
                                    <p:cond delay="0"/>
                                  </p:stCondLst>
                                  <p:childTnLst>
                                    <p:animMotion origin="layout" path="M -4.44444E-6 -8.88889E-6 L -0.23958 -0.27801 " pathEditMode="relative" ptsTypes="AA">
                                      <p:cBhvr>
                                        <p:cTn id="10" dur="1000" fill="hold"/>
                                        <p:tgtEl>
                                          <p:spTgt spid="5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2.77778E-7 4.44444E-6 L 0.00868 -0.37176 " pathEditMode="relative" rAng="0" ptsTypes="AA">
                                      <p:cBhvr>
                                        <p:cTn id="12" dur="1000" fill="hold"/>
                                        <p:tgtEl>
                                          <p:spTgt spid="56"/>
                                        </p:tgtEl>
                                        <p:attrNameLst>
                                          <p:attrName>ppt_x</p:attrName>
                                          <p:attrName>ppt_y</p:attrName>
                                        </p:attrNameLst>
                                      </p:cBhvr>
                                      <p:rCtr x="434" y="-18588"/>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5" grpId="0" animBg="1"/>
      <p:bldP spid="56" grpId="0" animBg="1"/>
      <p:bldP spid="57" grpId="0" animBg="1"/>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Contribution</a:t>
            </a:r>
            <a:endParaRPr lang="en-US" dirty="0"/>
          </a:p>
        </p:txBody>
      </p:sp>
      <p:sp>
        <p:nvSpPr>
          <p:cNvPr id="3" name="Content Placeholder 2"/>
          <p:cNvSpPr>
            <a:spLocks noGrp="1"/>
          </p:cNvSpPr>
          <p:nvPr>
            <p:ph idx="1"/>
          </p:nvPr>
        </p:nvSpPr>
        <p:spPr/>
        <p:txBody>
          <a:bodyPr>
            <a:normAutofit/>
          </a:bodyPr>
          <a:lstStyle/>
          <a:p>
            <a:r>
              <a:rPr lang="en-US" dirty="0" smtClean="0"/>
              <a:t>HULA (SOSR 16)</a:t>
            </a:r>
          </a:p>
          <a:p>
            <a:pPr lvl="1"/>
            <a:r>
              <a:rPr lang="en-US" dirty="0" smtClean="0"/>
              <a:t>One big </a:t>
            </a:r>
            <a:r>
              <a:rPr lang="en-US" b="1" dirty="0" smtClean="0">
                <a:solidFill>
                  <a:srgbClr val="FF0000"/>
                </a:solidFill>
              </a:rPr>
              <a:t>efficient</a:t>
            </a:r>
            <a:r>
              <a:rPr lang="en-US" dirty="0" smtClean="0"/>
              <a:t> non-blocking</a:t>
            </a:r>
            <a:r>
              <a:rPr lang="en-US" b="1" dirty="0" smtClean="0"/>
              <a:t> </a:t>
            </a:r>
            <a:r>
              <a:rPr lang="en-US" dirty="0" smtClean="0"/>
              <a:t>switch</a:t>
            </a:r>
          </a:p>
          <a:p>
            <a:r>
              <a:rPr lang="en-US" dirty="0" err="1" smtClean="0"/>
              <a:t>CacheFlow</a:t>
            </a:r>
            <a:r>
              <a:rPr lang="en-US" dirty="0" smtClean="0"/>
              <a:t> (SOSR 16)</a:t>
            </a:r>
          </a:p>
          <a:p>
            <a:pPr lvl="1"/>
            <a:r>
              <a:rPr lang="en-US" dirty="0" smtClean="0"/>
              <a:t>A logical switch with infinite </a:t>
            </a:r>
            <a:r>
              <a:rPr lang="en-US" b="1" dirty="0" smtClean="0">
                <a:solidFill>
                  <a:srgbClr val="FF0000"/>
                </a:solidFill>
              </a:rPr>
              <a:t>policy</a:t>
            </a:r>
            <a:r>
              <a:rPr lang="en-US" dirty="0" smtClean="0"/>
              <a:t> space</a:t>
            </a:r>
          </a:p>
          <a:p>
            <a:r>
              <a:rPr lang="en-US" b="1" dirty="0" err="1" smtClean="0"/>
              <a:t>Ravana</a:t>
            </a:r>
            <a:r>
              <a:rPr lang="en-US" b="1" dirty="0" smtClean="0"/>
              <a:t> (SOSR 15)</a:t>
            </a:r>
          </a:p>
          <a:p>
            <a:pPr lvl="1"/>
            <a:r>
              <a:rPr lang="en-US" b="1" dirty="0" smtClean="0">
                <a:solidFill>
                  <a:srgbClr val="FF0000"/>
                </a:solidFill>
              </a:rPr>
              <a:t>Reliable</a:t>
            </a:r>
            <a:r>
              <a:rPr lang="en-US" dirty="0" smtClean="0"/>
              <a:t> logically centralized controller</a:t>
            </a:r>
          </a:p>
        </p:txBody>
      </p:sp>
      <p:sp>
        <p:nvSpPr>
          <p:cNvPr id="4" name="Slide Number Placeholder 3"/>
          <p:cNvSpPr>
            <a:spLocks noGrp="1"/>
          </p:cNvSpPr>
          <p:nvPr>
            <p:ph type="sldNum" sz="quarter" idx="12"/>
          </p:nvPr>
        </p:nvSpPr>
        <p:spPr/>
        <p:txBody>
          <a:bodyPr/>
          <a:lstStyle/>
          <a:p>
            <a:fld id="{BF48E2D9-F1AE-3A42-ADCF-BA1BF8DE6898}" type="slidenum">
              <a:rPr lang="en-US" smtClean="0"/>
              <a:t>50</a:t>
            </a:fld>
            <a:endParaRPr lang="en-US"/>
          </a:p>
        </p:txBody>
      </p:sp>
      <p:sp>
        <p:nvSpPr>
          <p:cNvPr id="5" name="Folded Corner 4"/>
          <p:cNvSpPr/>
          <p:nvPr/>
        </p:nvSpPr>
        <p:spPr>
          <a:xfrm>
            <a:off x="4985766" y="1751979"/>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Efficiency</a:t>
            </a:r>
            <a:endParaRPr lang="en-US" sz="2400" dirty="0">
              <a:latin typeface="Segoe UI Light"/>
              <a:cs typeface="Segoe UI Light"/>
            </a:endParaRPr>
          </a:p>
        </p:txBody>
      </p:sp>
      <p:sp>
        <p:nvSpPr>
          <p:cNvPr id="6" name="Folded Corner 5"/>
          <p:cNvSpPr/>
          <p:nvPr/>
        </p:nvSpPr>
        <p:spPr>
          <a:xfrm>
            <a:off x="4985766" y="2798006"/>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Flexibility</a:t>
            </a:r>
            <a:endParaRPr lang="en-US" sz="2400" dirty="0">
              <a:latin typeface="Segoe UI Light"/>
              <a:cs typeface="Segoe UI Light"/>
            </a:endParaRPr>
          </a:p>
        </p:txBody>
      </p:sp>
      <p:sp>
        <p:nvSpPr>
          <p:cNvPr id="7" name="Folded Corner 6"/>
          <p:cNvSpPr/>
          <p:nvPr/>
        </p:nvSpPr>
        <p:spPr>
          <a:xfrm>
            <a:off x="4985766" y="3902824"/>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Reliability</a:t>
            </a:r>
            <a:endParaRPr lang="en-US" sz="2400" dirty="0">
              <a:latin typeface="Segoe UI Light"/>
              <a:cs typeface="Segoe UI Light"/>
            </a:endParaRPr>
          </a:p>
        </p:txBody>
      </p:sp>
      <p:sp>
        <p:nvSpPr>
          <p:cNvPr id="9" name="Folded Corner 8"/>
          <p:cNvSpPr/>
          <p:nvPr/>
        </p:nvSpPr>
        <p:spPr>
          <a:xfrm>
            <a:off x="7384288" y="2798006"/>
            <a:ext cx="1398356" cy="418476"/>
          </a:xfrm>
          <a:prstGeom prst="foldedCorner">
            <a:avLst>
              <a:gd name="adj" fmla="val 4166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Segoe UI Light"/>
                <a:cs typeface="Segoe UI Light"/>
              </a:rPr>
              <a:t>Best Paper</a:t>
            </a:r>
            <a:endParaRPr lang="en-US" sz="2000" dirty="0">
              <a:latin typeface="Segoe UI Light"/>
              <a:cs typeface="Segoe UI Light"/>
            </a:endParaRPr>
          </a:p>
        </p:txBody>
      </p:sp>
      <p:pic>
        <p:nvPicPr>
          <p:cNvPr id="10" name="Picture 9" descr="AWARD-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3436" y="3221303"/>
            <a:ext cx="549208" cy="574350"/>
          </a:xfrm>
          <a:prstGeom prst="rect">
            <a:avLst/>
          </a:prstGeom>
        </p:spPr>
      </p:pic>
    </p:spTree>
    <p:extLst>
      <p:ext uri="{BB962C8B-B14F-4D97-AF65-F5344CB8AC3E}">
        <p14:creationId xmlns:p14="http://schemas.microsoft.com/office/powerpoint/2010/main" val="3780019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2000" tmFilter="0, 0; .2, .5; .8, .5; 1, 0"/>
                                        <p:tgtEl>
                                          <p:spTgt spid="3">
                                            <p:txEl>
                                              <p:pRg st="4" end="4"/>
                                            </p:txEl>
                                          </p:spTgt>
                                        </p:tgtEl>
                                      </p:cBhvr>
                                    </p:animEffect>
                                    <p:animScale>
                                      <p:cBhvr>
                                        <p:cTn id="7" dur="1000" autoRev="1" fill="hold"/>
                                        <p:tgtEl>
                                          <p:spTgt spid="3">
                                            <p:txEl>
                                              <p:pRg st="4" end="4"/>
                                            </p:txEl>
                                          </p:spTgt>
                                        </p:tgtEl>
                                      </p:cBhvr>
                                      <p:by x="105000" y="105000"/>
                                    </p:animScale>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2000" tmFilter="0, 0; .2, .5; .8, .5; 1, 0"/>
                                        <p:tgtEl>
                                          <p:spTgt spid="3">
                                            <p:txEl>
                                              <p:pRg st="5" end="5"/>
                                            </p:txEl>
                                          </p:spTgt>
                                        </p:tgtEl>
                                      </p:cBhvr>
                                    </p:animEffect>
                                    <p:animScale>
                                      <p:cBhvr>
                                        <p:cTn id="10" dur="100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343" y="2002516"/>
            <a:ext cx="6733563" cy="1470025"/>
          </a:xfrm>
        </p:spPr>
        <p:txBody>
          <a:bodyPr/>
          <a:lstStyle/>
          <a:p>
            <a:r>
              <a:rPr lang="en-US" dirty="0" smtClean="0">
                <a:latin typeface="Segoe UI Symbol"/>
                <a:cs typeface="Segoe UI Symbol"/>
              </a:rPr>
              <a:t>3. </a:t>
            </a:r>
            <a:r>
              <a:rPr lang="en-US" dirty="0" err="1" smtClean="0">
                <a:latin typeface="Segoe UI Symbol"/>
                <a:cs typeface="Segoe UI Symbol"/>
              </a:rPr>
              <a:t>Ravana</a:t>
            </a:r>
            <a:r>
              <a:rPr lang="en-US" dirty="0" smtClean="0">
                <a:latin typeface="Segoe UI Symbol"/>
                <a:cs typeface="Segoe UI Symbol"/>
              </a:rPr>
              <a:t>: Controller Fault-Tolerance in 		Software-Defined Networking</a:t>
            </a:r>
            <a:endParaRPr lang="en-US" dirty="0">
              <a:latin typeface="Segoe UI Symbol"/>
              <a:cs typeface="Segoe UI Symbol"/>
            </a:endParaRPr>
          </a:p>
        </p:txBody>
      </p:sp>
      <p:sp>
        <p:nvSpPr>
          <p:cNvPr id="4" name="Subtitle 3"/>
          <p:cNvSpPr>
            <a:spLocks noGrp="1"/>
          </p:cNvSpPr>
          <p:nvPr>
            <p:ph type="subTitle" idx="1"/>
          </p:nvPr>
        </p:nvSpPr>
        <p:spPr>
          <a:xfrm>
            <a:off x="952450" y="3942232"/>
            <a:ext cx="7479545" cy="1287358"/>
          </a:xfrm>
        </p:spPr>
        <p:txBody>
          <a:bodyPr>
            <a:normAutofit fontScale="70000" lnSpcReduction="20000"/>
          </a:bodyPr>
          <a:lstStyle/>
          <a:p>
            <a:r>
              <a:rPr lang="en-US" sz="5100" b="1" dirty="0">
                <a:solidFill>
                  <a:srgbClr val="000000"/>
                </a:solidFill>
                <a:latin typeface="Segoe UI Light"/>
                <a:cs typeface="Segoe UI Light"/>
              </a:rPr>
              <a:t>Naga Katta</a:t>
            </a:r>
          </a:p>
          <a:p>
            <a:endParaRPr lang="en-US" dirty="0" smtClean="0">
              <a:solidFill>
                <a:srgbClr val="000000"/>
              </a:solidFill>
              <a:latin typeface="Segoe UI Light"/>
              <a:cs typeface="Segoe UI Light"/>
            </a:endParaRPr>
          </a:p>
          <a:p>
            <a:r>
              <a:rPr lang="en-US" dirty="0" err="1" smtClean="0">
                <a:solidFill>
                  <a:srgbClr val="000000"/>
                </a:solidFill>
                <a:latin typeface="Segoe UI Light"/>
                <a:cs typeface="Segoe UI Light"/>
              </a:rPr>
              <a:t>Haoyu</a:t>
            </a:r>
            <a:r>
              <a:rPr lang="en-US" dirty="0" smtClean="0">
                <a:solidFill>
                  <a:srgbClr val="000000"/>
                </a:solidFill>
                <a:latin typeface="Segoe UI Light"/>
                <a:cs typeface="Segoe UI Light"/>
              </a:rPr>
              <a:t> Zhang, Michael Freedman, Jennifer Rexford</a:t>
            </a:r>
            <a:endParaRPr lang="en-US" dirty="0">
              <a:solidFill>
                <a:srgbClr val="000000"/>
              </a:solidFill>
              <a:latin typeface="Segoe UI Light"/>
              <a:cs typeface="Segoe UI Light"/>
            </a:endParaRPr>
          </a:p>
          <a:p>
            <a:endParaRPr lang="en-US" dirty="0"/>
          </a:p>
        </p:txBody>
      </p:sp>
      <p:pic>
        <p:nvPicPr>
          <p:cNvPr id="13" name="图片 2" descr="pu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0321" y="965200"/>
            <a:ext cx="1835279" cy="2337935"/>
          </a:xfrm>
          <a:prstGeom prst="rect">
            <a:avLst/>
          </a:prstGeom>
        </p:spPr>
      </p:pic>
      <p:pic>
        <p:nvPicPr>
          <p:cNvPr id="14" name="图片 3" descr="pu_nam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89487" y="1295400"/>
            <a:ext cx="6015913" cy="1674240"/>
          </a:xfrm>
          <a:prstGeom prst="rect">
            <a:avLst/>
          </a:prstGeom>
        </p:spPr>
      </p:pic>
      <p:pic>
        <p:nvPicPr>
          <p:cNvPr id="15" name="图片 2" descr="pu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3337" y="5313703"/>
            <a:ext cx="681710" cy="868420"/>
          </a:xfrm>
          <a:prstGeom prst="rect">
            <a:avLst/>
          </a:prstGeom>
        </p:spPr>
      </p:pic>
      <p:pic>
        <p:nvPicPr>
          <p:cNvPr id="16" name="图片 3" descr="pu_nam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749" y="5560033"/>
            <a:ext cx="1474297" cy="410300"/>
          </a:xfrm>
          <a:prstGeom prst="rect">
            <a:avLst/>
          </a:prstGeom>
        </p:spPr>
      </p:pic>
      <p:pic>
        <p:nvPicPr>
          <p:cNvPr id="17" name="Picture 16" descr="ravana-im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333" y="152481"/>
            <a:ext cx="1628589" cy="1294728"/>
          </a:xfrm>
          <a:prstGeom prst="rect">
            <a:avLst/>
          </a:prstGeom>
        </p:spPr>
      </p:pic>
      <p:sp>
        <p:nvSpPr>
          <p:cNvPr id="18" name="Slide Number Placeholder 17"/>
          <p:cNvSpPr>
            <a:spLocks noGrp="1"/>
          </p:cNvSpPr>
          <p:nvPr>
            <p:ph type="sldNum" sz="quarter" idx="12"/>
          </p:nvPr>
        </p:nvSpPr>
        <p:spPr/>
        <p:txBody>
          <a:bodyPr/>
          <a:lstStyle/>
          <a:p>
            <a:fld id="{BF48E2D9-F1AE-3A42-ADCF-BA1BF8DE6898}" type="slidenum">
              <a:rPr lang="en-US" smtClean="0"/>
              <a:t>51</a:t>
            </a:fld>
            <a:endParaRPr lang="en-US"/>
          </a:p>
        </p:txBody>
      </p:sp>
      <p:sp>
        <p:nvSpPr>
          <p:cNvPr id="10" name="Folded Corner 9"/>
          <p:cNvSpPr/>
          <p:nvPr/>
        </p:nvSpPr>
        <p:spPr>
          <a:xfrm>
            <a:off x="5711237" y="1328682"/>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Reliability</a:t>
            </a:r>
            <a:endParaRPr lang="en-US" sz="2400" dirty="0">
              <a:latin typeface="Segoe UI Light"/>
              <a:cs typeface="Segoe UI Light"/>
            </a:endParaRPr>
          </a:p>
        </p:txBody>
      </p:sp>
    </p:spTree>
    <p:extLst>
      <p:ext uri="{BB962C8B-B14F-4D97-AF65-F5344CB8AC3E}">
        <p14:creationId xmlns:p14="http://schemas.microsoft.com/office/powerpoint/2010/main" val="165872092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6356"/>
            <a:ext cx="6907683" cy="680533"/>
          </a:xfrm>
        </p:spPr>
        <p:txBody>
          <a:bodyPr>
            <a:normAutofit fontScale="90000"/>
          </a:bodyPr>
          <a:lstStyle/>
          <a:p>
            <a:r>
              <a:rPr kumimoji="1" lang="en-US" altLang="zh-CN" dirty="0" smtClean="0">
                <a:cs typeface="Arial"/>
              </a:rPr>
              <a:t/>
            </a:r>
            <a:br>
              <a:rPr kumimoji="1" lang="en-US" altLang="zh-CN" dirty="0" smtClean="0">
                <a:cs typeface="Arial"/>
              </a:rPr>
            </a:br>
            <a:r>
              <a:rPr kumimoji="1" lang="en-US" altLang="zh-CN" dirty="0" smtClean="0">
                <a:cs typeface="Arial"/>
              </a:rPr>
              <a:t>SDN </a:t>
            </a:r>
            <a:r>
              <a:rPr kumimoji="1" lang="en-US" altLang="zh-CN" dirty="0">
                <a:cs typeface="Arial"/>
              </a:rPr>
              <a:t>controller: </a:t>
            </a:r>
            <a:r>
              <a:rPr kumimoji="1" lang="en-US" altLang="zh-CN" dirty="0" smtClean="0">
                <a:cs typeface="Arial"/>
              </a:rPr>
              <a:t>single </a:t>
            </a:r>
            <a:r>
              <a:rPr kumimoji="1" lang="en-US" altLang="zh-CN" dirty="0">
                <a:cs typeface="Arial"/>
              </a:rPr>
              <a:t>point of failure</a:t>
            </a:r>
            <a:r>
              <a:rPr kumimoji="1" lang="zh-CN" altLang="en-US" dirty="0">
                <a:cs typeface="Arial"/>
              </a:rPr>
              <a:t/>
            </a:r>
            <a:br>
              <a:rPr kumimoji="1" lang="zh-CN" altLang="en-US" dirty="0">
                <a:cs typeface="Arial"/>
              </a:rPr>
            </a:br>
            <a:endParaRPr lang="en-US" dirty="0"/>
          </a:p>
        </p:txBody>
      </p:sp>
      <p:sp>
        <p:nvSpPr>
          <p:cNvPr id="3" name="Content Placeholder 2"/>
          <p:cNvSpPr>
            <a:spLocks noGrp="1"/>
          </p:cNvSpPr>
          <p:nvPr>
            <p:ph idx="1"/>
          </p:nvPr>
        </p:nvSpPr>
        <p:spPr>
          <a:xfrm>
            <a:off x="457200" y="4686966"/>
            <a:ext cx="8229600" cy="1439197"/>
          </a:xfrm>
        </p:spPr>
        <p:txBody>
          <a:bodyPr>
            <a:normAutofit fontScale="92500" lnSpcReduction="20000"/>
          </a:bodyPr>
          <a:lstStyle/>
          <a:p>
            <a:pPr marL="0" indent="0">
              <a:buNone/>
            </a:pPr>
            <a:r>
              <a:rPr lang="en-US" dirty="0" smtClean="0"/>
              <a:t>Failure leads to </a:t>
            </a:r>
          </a:p>
          <a:p>
            <a:pPr marL="0" indent="0">
              <a:buNone/>
            </a:pPr>
            <a:r>
              <a:rPr lang="en-US" dirty="0"/>
              <a:t>	</a:t>
            </a:r>
            <a:r>
              <a:rPr lang="en-US" dirty="0" smtClean="0"/>
              <a:t>- Service disruption</a:t>
            </a:r>
          </a:p>
          <a:p>
            <a:pPr marL="0" indent="0">
              <a:buNone/>
            </a:pPr>
            <a:r>
              <a:rPr lang="en-US" dirty="0"/>
              <a:t>	</a:t>
            </a:r>
            <a:r>
              <a:rPr lang="en-US" dirty="0" smtClean="0"/>
              <a:t>- Incorrect network behavior</a:t>
            </a:r>
            <a:endParaRPr lang="en-US" dirty="0"/>
          </a:p>
        </p:txBody>
      </p:sp>
      <p:grpSp>
        <p:nvGrpSpPr>
          <p:cNvPr id="4" name="组 9"/>
          <p:cNvGrpSpPr/>
          <p:nvPr/>
        </p:nvGrpSpPr>
        <p:grpSpPr>
          <a:xfrm>
            <a:off x="1524514" y="1727738"/>
            <a:ext cx="5918141" cy="2602843"/>
            <a:chOff x="680852" y="2068856"/>
            <a:chExt cx="7371489" cy="3045089"/>
          </a:xfrm>
        </p:grpSpPr>
        <p:sp>
          <p:nvSpPr>
            <p:cNvPr id="5" name="圆角矩形 3"/>
            <p:cNvSpPr/>
            <p:nvPr/>
          </p:nvSpPr>
          <p:spPr>
            <a:xfrm>
              <a:off x="3076909" y="4347217"/>
              <a:ext cx="759409" cy="75945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S1</a:t>
              </a:r>
              <a:endParaRPr kumimoji="1" lang="zh-CN" altLang="en-US" dirty="0">
                <a:latin typeface="Arial"/>
                <a:cs typeface="Arial"/>
              </a:endParaRPr>
            </a:p>
          </p:txBody>
        </p:sp>
        <p:sp>
          <p:nvSpPr>
            <p:cNvPr id="6" name="圆角矩形 4"/>
            <p:cNvSpPr/>
            <p:nvPr/>
          </p:nvSpPr>
          <p:spPr>
            <a:xfrm>
              <a:off x="5167109" y="4347217"/>
              <a:ext cx="759409" cy="75945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S2</a:t>
              </a:r>
              <a:endParaRPr kumimoji="1" lang="zh-CN" altLang="en-US" dirty="0">
                <a:latin typeface="Arial"/>
                <a:cs typeface="Arial"/>
              </a:endParaRPr>
            </a:p>
          </p:txBody>
        </p:sp>
        <p:sp>
          <p:nvSpPr>
            <p:cNvPr id="7" name="圆角矩形 5"/>
            <p:cNvSpPr/>
            <p:nvPr/>
          </p:nvSpPr>
          <p:spPr>
            <a:xfrm>
              <a:off x="7292932" y="4347217"/>
              <a:ext cx="759409" cy="75945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S3</a:t>
              </a:r>
              <a:endParaRPr kumimoji="1" lang="zh-CN" altLang="en-US" dirty="0">
                <a:latin typeface="Arial"/>
                <a:cs typeface="Arial"/>
              </a:endParaRPr>
            </a:p>
          </p:txBody>
        </p:sp>
        <p:sp>
          <p:nvSpPr>
            <p:cNvPr id="8" name="矩形 7"/>
            <p:cNvSpPr/>
            <p:nvPr/>
          </p:nvSpPr>
          <p:spPr>
            <a:xfrm>
              <a:off x="4307680" y="2068856"/>
              <a:ext cx="2343692" cy="43210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Application</a:t>
              </a:r>
              <a:endParaRPr kumimoji="1" lang="zh-CN" altLang="en-US" dirty="0">
                <a:latin typeface="Arial"/>
                <a:cs typeface="Arial"/>
              </a:endParaRPr>
            </a:p>
          </p:txBody>
        </p:sp>
        <p:sp>
          <p:nvSpPr>
            <p:cNvPr id="9" name="矩形 6"/>
            <p:cNvSpPr/>
            <p:nvPr/>
          </p:nvSpPr>
          <p:spPr>
            <a:xfrm>
              <a:off x="4307680" y="2500959"/>
              <a:ext cx="2343692" cy="43210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Controller</a:t>
              </a:r>
              <a:endParaRPr kumimoji="1" lang="zh-CN" altLang="en-US" dirty="0">
                <a:latin typeface="Arial"/>
                <a:cs typeface="Arial"/>
              </a:endParaRPr>
            </a:p>
          </p:txBody>
        </p:sp>
        <p:sp>
          <p:nvSpPr>
            <p:cNvPr id="10" name="文本框 8"/>
            <p:cNvSpPr txBox="1"/>
            <p:nvPr/>
          </p:nvSpPr>
          <p:spPr>
            <a:xfrm>
              <a:off x="680852" y="4508796"/>
              <a:ext cx="1500995" cy="432085"/>
            </a:xfrm>
            <a:prstGeom prst="rect">
              <a:avLst/>
            </a:prstGeom>
            <a:noFill/>
          </p:spPr>
          <p:txBody>
            <a:bodyPr wrap="square" rtlCol="0">
              <a:spAutoFit/>
            </a:bodyPr>
            <a:lstStyle/>
            <a:p>
              <a:r>
                <a:rPr kumimoji="1" lang="en-US" altLang="zh-CN" dirty="0" smtClean="0">
                  <a:latin typeface="Arial"/>
                  <a:cs typeface="Arial"/>
                </a:rPr>
                <a:t>End-host</a:t>
              </a:r>
              <a:endParaRPr kumimoji="1" lang="zh-CN" altLang="en-US" dirty="0">
                <a:latin typeface="Arial"/>
                <a:cs typeface="Arial"/>
              </a:endParaRPr>
            </a:p>
          </p:txBody>
        </p:sp>
        <p:cxnSp>
          <p:nvCxnSpPr>
            <p:cNvPr id="11" name="直线箭头连接符 10"/>
            <p:cNvCxnSpPr>
              <a:stCxn id="10" idx="3"/>
              <a:endCxn id="5" idx="1"/>
            </p:cNvCxnSpPr>
            <p:nvPr/>
          </p:nvCxnSpPr>
          <p:spPr>
            <a:xfrm>
              <a:off x="2181847" y="4724839"/>
              <a:ext cx="895062" cy="2106"/>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sp>
          <p:nvSpPr>
            <p:cNvPr id="12" name="文本框 11"/>
            <p:cNvSpPr txBox="1"/>
            <p:nvPr/>
          </p:nvSpPr>
          <p:spPr>
            <a:xfrm>
              <a:off x="2263389" y="4669709"/>
              <a:ext cx="620110" cy="432085"/>
            </a:xfrm>
            <a:prstGeom prst="rect">
              <a:avLst/>
            </a:prstGeom>
            <a:noFill/>
          </p:spPr>
          <p:txBody>
            <a:bodyPr wrap="square" rtlCol="0">
              <a:spAutoFit/>
            </a:bodyPr>
            <a:lstStyle/>
            <a:p>
              <a:r>
                <a:rPr kumimoji="1" lang="en-US" altLang="zh-CN" dirty="0" err="1" smtClean="0">
                  <a:latin typeface="Arial"/>
                  <a:cs typeface="Arial"/>
                </a:rPr>
                <a:t>pkt</a:t>
              </a:r>
              <a:endParaRPr kumimoji="1" lang="en-US" altLang="zh-CN" dirty="0" smtClean="0">
                <a:latin typeface="Arial"/>
                <a:cs typeface="Arial"/>
              </a:endParaRPr>
            </a:p>
          </p:txBody>
        </p:sp>
        <p:sp>
          <p:nvSpPr>
            <p:cNvPr id="13" name="任意形状 17"/>
            <p:cNvSpPr/>
            <p:nvPr/>
          </p:nvSpPr>
          <p:spPr>
            <a:xfrm>
              <a:off x="3430431" y="2933062"/>
              <a:ext cx="2121107" cy="1387967"/>
            </a:xfrm>
            <a:custGeom>
              <a:avLst/>
              <a:gdLst>
                <a:gd name="connsiteX0" fmla="*/ 0 w 2029454"/>
                <a:gd name="connsiteY0" fmla="*/ 1414156 h 1414156"/>
                <a:gd name="connsiteX1" fmla="*/ 746315 w 2029454"/>
                <a:gd name="connsiteY1" fmla="*/ 536856 h 1414156"/>
                <a:gd name="connsiteX2" fmla="*/ 2029454 w 2029454"/>
                <a:gd name="connsiteY2" fmla="*/ 0 h 1414156"/>
              </a:gdLst>
              <a:ahLst/>
              <a:cxnLst>
                <a:cxn ang="0">
                  <a:pos x="connsiteX0" y="connsiteY0"/>
                </a:cxn>
                <a:cxn ang="0">
                  <a:pos x="connsiteX1" y="connsiteY1"/>
                </a:cxn>
                <a:cxn ang="0">
                  <a:pos x="connsiteX2" y="connsiteY2"/>
                </a:cxn>
              </a:cxnLst>
              <a:rect l="l" t="t" r="r" b="b"/>
              <a:pathLst>
                <a:path w="2029454" h="1414156">
                  <a:moveTo>
                    <a:pt x="0" y="1414156"/>
                  </a:moveTo>
                  <a:cubicBezTo>
                    <a:pt x="204036" y="1093352"/>
                    <a:pt x="408073" y="772549"/>
                    <a:pt x="746315" y="536856"/>
                  </a:cubicBezTo>
                  <a:cubicBezTo>
                    <a:pt x="1084557" y="301163"/>
                    <a:pt x="2029454" y="0"/>
                    <a:pt x="2029454" y="0"/>
                  </a:cubicBezTo>
                </a:path>
              </a:pathLst>
            </a:custGeom>
            <a:ln>
              <a:solidFill>
                <a:srgbClr val="000000"/>
              </a:solidFill>
              <a:prstDash val="lgDash"/>
              <a:headEnd type="none"/>
              <a:tailEnd type="arrow"/>
            </a:ln>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zh-CN" altLang="en-US" dirty="0">
                <a:solidFill>
                  <a:srgbClr val="000000"/>
                </a:solidFill>
                <a:latin typeface="Arial"/>
                <a:cs typeface="Arial"/>
              </a:endParaRPr>
            </a:p>
          </p:txBody>
        </p:sp>
        <p:sp>
          <p:nvSpPr>
            <p:cNvPr id="14" name="文本框 19"/>
            <p:cNvSpPr txBox="1"/>
            <p:nvPr/>
          </p:nvSpPr>
          <p:spPr>
            <a:xfrm>
              <a:off x="3181660" y="3219775"/>
              <a:ext cx="996912" cy="432085"/>
            </a:xfrm>
            <a:prstGeom prst="rect">
              <a:avLst/>
            </a:prstGeom>
            <a:noFill/>
          </p:spPr>
          <p:txBody>
            <a:bodyPr wrap="square" rtlCol="0">
              <a:spAutoFit/>
            </a:bodyPr>
            <a:lstStyle/>
            <a:p>
              <a:r>
                <a:rPr kumimoji="1" lang="en-US" altLang="zh-CN" dirty="0" smtClean="0">
                  <a:latin typeface="Arial"/>
                  <a:cs typeface="Arial"/>
                </a:rPr>
                <a:t>event</a:t>
              </a:r>
            </a:p>
          </p:txBody>
        </p:sp>
        <p:sp>
          <p:nvSpPr>
            <p:cNvPr id="16" name="文本框 14"/>
            <p:cNvSpPr txBox="1"/>
            <p:nvPr/>
          </p:nvSpPr>
          <p:spPr>
            <a:xfrm>
              <a:off x="5606684" y="3639659"/>
              <a:ext cx="996912" cy="432085"/>
            </a:xfrm>
            <a:prstGeom prst="rect">
              <a:avLst/>
            </a:prstGeom>
            <a:noFill/>
          </p:spPr>
          <p:txBody>
            <a:bodyPr wrap="square" rtlCol="0">
              <a:spAutoFit/>
            </a:bodyPr>
            <a:lstStyle/>
            <a:p>
              <a:r>
                <a:rPr kumimoji="1" lang="en-US" altLang="zh-CN" dirty="0" err="1" smtClean="0">
                  <a:latin typeface="Arial"/>
                  <a:cs typeface="Arial"/>
                </a:rPr>
                <a:t>cmd</a:t>
              </a:r>
              <a:endParaRPr kumimoji="1" lang="en-US" altLang="zh-CN" dirty="0" smtClean="0">
                <a:latin typeface="Arial"/>
                <a:cs typeface="Arial"/>
              </a:endParaRPr>
            </a:p>
          </p:txBody>
        </p:sp>
        <p:cxnSp>
          <p:nvCxnSpPr>
            <p:cNvPr id="17" name="直线连接符 12"/>
            <p:cNvCxnSpPr>
              <a:stCxn id="9" idx="2"/>
              <a:endCxn id="6" idx="0"/>
            </p:cNvCxnSpPr>
            <p:nvPr/>
          </p:nvCxnSpPr>
          <p:spPr>
            <a:xfrm>
              <a:off x="5479526" y="2933063"/>
              <a:ext cx="67288" cy="1414154"/>
            </a:xfrm>
            <a:prstGeom prst="line">
              <a:avLst/>
            </a:prstGeom>
            <a:ln>
              <a:solidFill>
                <a:srgbClr val="000000"/>
              </a:solidFill>
              <a:prstDash val="dash"/>
              <a:headEnd type="none"/>
              <a:tailEnd type="arrow"/>
            </a:ln>
          </p:spPr>
          <p:style>
            <a:lnRef idx="3">
              <a:schemeClr val="accent1"/>
            </a:lnRef>
            <a:fillRef idx="0">
              <a:schemeClr val="accent1"/>
            </a:fillRef>
            <a:effectRef idx="2">
              <a:schemeClr val="accent1"/>
            </a:effectRef>
            <a:fontRef idx="minor">
              <a:schemeClr val="tx1"/>
            </a:fontRef>
          </p:style>
        </p:cxnSp>
        <p:cxnSp>
          <p:nvCxnSpPr>
            <p:cNvPr id="18" name="直线连接符 20"/>
            <p:cNvCxnSpPr>
              <a:endCxn id="7" idx="0"/>
            </p:cNvCxnSpPr>
            <p:nvPr/>
          </p:nvCxnSpPr>
          <p:spPr>
            <a:xfrm>
              <a:off x="5571177" y="2933062"/>
              <a:ext cx="2101460" cy="1414155"/>
            </a:xfrm>
            <a:prstGeom prst="line">
              <a:avLst/>
            </a:prstGeom>
            <a:ln>
              <a:solidFill>
                <a:srgbClr val="000000"/>
              </a:solidFill>
              <a:prstDash val="dash"/>
              <a:headEnd type="none"/>
              <a:tailEnd type="arrow"/>
            </a:ln>
          </p:spPr>
          <p:style>
            <a:lnRef idx="3">
              <a:schemeClr val="accent1"/>
            </a:lnRef>
            <a:fillRef idx="0">
              <a:schemeClr val="accent1"/>
            </a:fillRef>
            <a:effectRef idx="2">
              <a:schemeClr val="accent1"/>
            </a:effectRef>
            <a:fontRef idx="minor">
              <a:schemeClr val="tx1"/>
            </a:fontRef>
          </p:style>
        </p:cxnSp>
        <p:cxnSp>
          <p:nvCxnSpPr>
            <p:cNvPr id="19" name="直线箭头连接符 21"/>
            <p:cNvCxnSpPr>
              <a:endCxn id="6" idx="1"/>
            </p:cNvCxnSpPr>
            <p:nvPr/>
          </p:nvCxnSpPr>
          <p:spPr>
            <a:xfrm>
              <a:off x="3836318" y="4726945"/>
              <a:ext cx="1330791" cy="0"/>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20" name="直线箭头连接符 22"/>
            <p:cNvCxnSpPr>
              <a:endCxn id="7" idx="1"/>
            </p:cNvCxnSpPr>
            <p:nvPr/>
          </p:nvCxnSpPr>
          <p:spPr>
            <a:xfrm>
              <a:off x="5926518" y="4726945"/>
              <a:ext cx="1366414" cy="0"/>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sp>
          <p:nvSpPr>
            <p:cNvPr id="21" name="文本框 24"/>
            <p:cNvSpPr txBox="1"/>
            <p:nvPr/>
          </p:nvSpPr>
          <p:spPr>
            <a:xfrm>
              <a:off x="4157652" y="4681860"/>
              <a:ext cx="620110" cy="432085"/>
            </a:xfrm>
            <a:prstGeom prst="rect">
              <a:avLst/>
            </a:prstGeom>
            <a:noFill/>
          </p:spPr>
          <p:txBody>
            <a:bodyPr wrap="square" rtlCol="0">
              <a:spAutoFit/>
            </a:bodyPr>
            <a:lstStyle/>
            <a:p>
              <a:r>
                <a:rPr kumimoji="1" lang="en-US" altLang="zh-CN" dirty="0" err="1" smtClean="0">
                  <a:latin typeface="Arial"/>
                  <a:cs typeface="Arial"/>
                </a:rPr>
                <a:t>pkt</a:t>
              </a:r>
              <a:endParaRPr kumimoji="1" lang="en-US" altLang="zh-CN" dirty="0" smtClean="0">
                <a:latin typeface="Arial"/>
                <a:cs typeface="Arial"/>
              </a:endParaRPr>
            </a:p>
          </p:txBody>
        </p:sp>
        <p:sp>
          <p:nvSpPr>
            <p:cNvPr id="22" name="文本框 25"/>
            <p:cNvSpPr txBox="1"/>
            <p:nvPr/>
          </p:nvSpPr>
          <p:spPr>
            <a:xfrm>
              <a:off x="6243467" y="4681859"/>
              <a:ext cx="620110" cy="432085"/>
            </a:xfrm>
            <a:prstGeom prst="rect">
              <a:avLst/>
            </a:prstGeom>
            <a:noFill/>
          </p:spPr>
          <p:txBody>
            <a:bodyPr wrap="square" rtlCol="0">
              <a:spAutoFit/>
            </a:bodyPr>
            <a:lstStyle/>
            <a:p>
              <a:r>
                <a:rPr kumimoji="1" lang="en-US" altLang="zh-CN" dirty="0" err="1" smtClean="0">
                  <a:latin typeface="Arial"/>
                  <a:cs typeface="Arial"/>
                </a:rPr>
                <a:t>pkt</a:t>
              </a:r>
              <a:endParaRPr kumimoji="1" lang="en-US" altLang="zh-CN" dirty="0" smtClean="0">
                <a:latin typeface="Arial"/>
                <a:cs typeface="Arial"/>
              </a:endParaRPr>
            </a:p>
          </p:txBody>
        </p:sp>
      </p:grpSp>
      <p:sp>
        <p:nvSpPr>
          <p:cNvPr id="23" name="Slide Number Placeholder 22"/>
          <p:cNvSpPr>
            <a:spLocks noGrp="1"/>
          </p:cNvSpPr>
          <p:nvPr>
            <p:ph type="sldNum" sz="quarter" idx="12"/>
          </p:nvPr>
        </p:nvSpPr>
        <p:spPr/>
        <p:txBody>
          <a:bodyPr/>
          <a:lstStyle/>
          <a:p>
            <a:fld id="{BF48E2D9-F1AE-3A42-ADCF-BA1BF8DE6898}" type="slidenum">
              <a:rPr lang="en-US" smtClean="0"/>
              <a:t>52</a:t>
            </a:fld>
            <a:endParaRPr lang="en-US"/>
          </a:p>
        </p:txBody>
      </p:sp>
    </p:spTree>
    <p:extLst>
      <p:ext uri="{BB962C8B-B14F-4D97-AF65-F5344CB8AC3E}">
        <p14:creationId xmlns:p14="http://schemas.microsoft.com/office/powerpoint/2010/main" val="343502176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Replicate </a:t>
            </a:r>
            <a:r>
              <a:rPr lang="en-US" dirty="0"/>
              <a:t>C</a:t>
            </a:r>
            <a:r>
              <a:rPr lang="en-US" dirty="0" smtClean="0"/>
              <a:t>ontroller State?</a:t>
            </a:r>
            <a:endParaRPr lang="en-US" dirty="0"/>
          </a:p>
        </p:txBody>
      </p:sp>
      <p:sp>
        <p:nvSpPr>
          <p:cNvPr id="4" name="圆角矩形 3"/>
          <p:cNvSpPr/>
          <p:nvPr/>
        </p:nvSpPr>
        <p:spPr>
          <a:xfrm>
            <a:off x="3343426" y="3058225"/>
            <a:ext cx="609685" cy="64915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S1</a:t>
            </a:r>
            <a:endParaRPr kumimoji="1" lang="zh-CN" altLang="en-US" dirty="0">
              <a:latin typeface="Arial"/>
              <a:cs typeface="Arial"/>
            </a:endParaRPr>
          </a:p>
        </p:txBody>
      </p:sp>
      <p:sp>
        <p:nvSpPr>
          <p:cNvPr id="5" name="圆角矩形 4"/>
          <p:cNvSpPr/>
          <p:nvPr/>
        </p:nvSpPr>
        <p:spPr>
          <a:xfrm>
            <a:off x="4464214" y="3798085"/>
            <a:ext cx="609685" cy="64915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S2</a:t>
            </a:r>
            <a:endParaRPr kumimoji="1" lang="zh-CN" altLang="en-US" dirty="0">
              <a:latin typeface="Arial"/>
              <a:cs typeface="Arial"/>
            </a:endParaRPr>
          </a:p>
        </p:txBody>
      </p:sp>
      <p:sp>
        <p:nvSpPr>
          <p:cNvPr id="6" name="圆角矩形 5"/>
          <p:cNvSpPr/>
          <p:nvPr/>
        </p:nvSpPr>
        <p:spPr>
          <a:xfrm>
            <a:off x="5570034" y="3058225"/>
            <a:ext cx="609685" cy="64915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S3</a:t>
            </a:r>
            <a:endParaRPr kumimoji="1" lang="zh-CN" altLang="en-US" dirty="0">
              <a:latin typeface="Arial"/>
              <a:cs typeface="Arial"/>
            </a:endParaRPr>
          </a:p>
        </p:txBody>
      </p:sp>
      <p:sp>
        <p:nvSpPr>
          <p:cNvPr id="7" name="矩形 6"/>
          <p:cNvSpPr/>
          <p:nvPr/>
        </p:nvSpPr>
        <p:spPr>
          <a:xfrm>
            <a:off x="3343425" y="1629649"/>
            <a:ext cx="1068416" cy="60708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Master</a:t>
            </a:r>
            <a:endParaRPr kumimoji="1" lang="zh-CN" altLang="en-US" dirty="0">
              <a:latin typeface="Arial"/>
              <a:cs typeface="Arial"/>
            </a:endParaRPr>
          </a:p>
        </p:txBody>
      </p:sp>
      <p:cxnSp>
        <p:nvCxnSpPr>
          <p:cNvPr id="8" name="直线箭头连接符 7"/>
          <p:cNvCxnSpPr/>
          <p:nvPr/>
        </p:nvCxnSpPr>
        <p:spPr>
          <a:xfrm flipV="1">
            <a:off x="2618650" y="3382804"/>
            <a:ext cx="724775" cy="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sp>
        <p:nvSpPr>
          <p:cNvPr id="9" name="矩形 9"/>
          <p:cNvSpPr/>
          <p:nvPr/>
        </p:nvSpPr>
        <p:spPr>
          <a:xfrm>
            <a:off x="5021526" y="1629649"/>
            <a:ext cx="1097015" cy="60708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Slave</a:t>
            </a:r>
            <a:endParaRPr kumimoji="1" lang="zh-CN" altLang="en-US" dirty="0">
              <a:latin typeface="Arial"/>
              <a:cs typeface="Arial"/>
            </a:endParaRPr>
          </a:p>
        </p:txBody>
      </p:sp>
      <p:cxnSp>
        <p:nvCxnSpPr>
          <p:cNvPr id="10" name="直线箭头连接符 10"/>
          <p:cNvCxnSpPr>
            <a:stCxn id="7" idx="2"/>
            <a:endCxn id="4" idx="0"/>
          </p:cNvCxnSpPr>
          <p:nvPr/>
        </p:nvCxnSpPr>
        <p:spPr>
          <a:xfrm flipH="1">
            <a:off x="3648269" y="2236730"/>
            <a:ext cx="229364" cy="821495"/>
          </a:xfrm>
          <a:prstGeom prst="straightConnector1">
            <a:avLst/>
          </a:prstGeom>
          <a:ln>
            <a:solidFill>
              <a:schemeClr val="tx1">
                <a:lumMod val="50000"/>
              </a:schemeClr>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1" name="直线箭头连接符 11"/>
          <p:cNvCxnSpPr>
            <a:stCxn id="7" idx="2"/>
            <a:endCxn id="5" idx="0"/>
          </p:cNvCxnSpPr>
          <p:nvPr/>
        </p:nvCxnSpPr>
        <p:spPr>
          <a:xfrm>
            <a:off x="3877633" y="2236730"/>
            <a:ext cx="891424" cy="1561355"/>
          </a:xfrm>
          <a:prstGeom prst="straightConnector1">
            <a:avLst/>
          </a:prstGeom>
          <a:ln>
            <a:solidFill>
              <a:schemeClr val="tx1">
                <a:lumMod val="50000"/>
              </a:schemeClr>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2" name="直线箭头连接符 12"/>
          <p:cNvCxnSpPr>
            <a:stCxn id="7" idx="2"/>
            <a:endCxn id="6" idx="0"/>
          </p:cNvCxnSpPr>
          <p:nvPr/>
        </p:nvCxnSpPr>
        <p:spPr>
          <a:xfrm>
            <a:off x="3877633" y="2236730"/>
            <a:ext cx="1997244" cy="821495"/>
          </a:xfrm>
          <a:prstGeom prst="straightConnector1">
            <a:avLst/>
          </a:prstGeom>
          <a:ln>
            <a:solidFill>
              <a:schemeClr val="tx1">
                <a:lumMod val="50000"/>
              </a:schemeClr>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3" name="直线箭头连接符 13"/>
          <p:cNvCxnSpPr>
            <a:stCxn id="9" idx="2"/>
            <a:endCxn id="4" idx="0"/>
          </p:cNvCxnSpPr>
          <p:nvPr/>
        </p:nvCxnSpPr>
        <p:spPr>
          <a:xfrm flipH="1">
            <a:off x="3648269" y="2236730"/>
            <a:ext cx="1921765" cy="821495"/>
          </a:xfrm>
          <a:prstGeom prst="straightConnector1">
            <a:avLst/>
          </a:prstGeom>
          <a:ln>
            <a:solidFill>
              <a:schemeClr val="tx1">
                <a:lumMod val="50000"/>
              </a:schemeClr>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4" name="直线箭头连接符 14"/>
          <p:cNvCxnSpPr>
            <a:stCxn id="9" idx="2"/>
            <a:endCxn id="5" idx="0"/>
          </p:cNvCxnSpPr>
          <p:nvPr/>
        </p:nvCxnSpPr>
        <p:spPr>
          <a:xfrm flipH="1">
            <a:off x="4769057" y="2236730"/>
            <a:ext cx="800977" cy="1561355"/>
          </a:xfrm>
          <a:prstGeom prst="straightConnector1">
            <a:avLst/>
          </a:prstGeom>
          <a:ln>
            <a:solidFill>
              <a:schemeClr val="tx1">
                <a:lumMod val="50000"/>
              </a:schemeClr>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5" name="直线箭头连接符 15"/>
          <p:cNvCxnSpPr>
            <a:stCxn id="9" idx="2"/>
            <a:endCxn id="6" idx="0"/>
          </p:cNvCxnSpPr>
          <p:nvPr/>
        </p:nvCxnSpPr>
        <p:spPr>
          <a:xfrm>
            <a:off x="5570034" y="2236730"/>
            <a:ext cx="304843" cy="821495"/>
          </a:xfrm>
          <a:prstGeom prst="straightConnector1">
            <a:avLst/>
          </a:prstGeom>
          <a:ln>
            <a:solidFill>
              <a:schemeClr val="tx1">
                <a:lumMod val="50000"/>
              </a:schemeClr>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6" name="直线箭头连接符 16"/>
          <p:cNvCxnSpPr/>
          <p:nvPr/>
        </p:nvCxnSpPr>
        <p:spPr>
          <a:xfrm flipH="1">
            <a:off x="4411842" y="1854626"/>
            <a:ext cx="609684" cy="0"/>
          </a:xfrm>
          <a:prstGeom prst="straightConnector1">
            <a:avLst/>
          </a:prstGeom>
          <a:ln w="38100" cmpd="sng">
            <a:solidFill>
              <a:schemeClr val="tx1"/>
            </a:solidFill>
            <a:prstDash val="solid"/>
            <a:headEnd type="none"/>
            <a:tailEnd type="none"/>
          </a:ln>
        </p:spPr>
        <p:style>
          <a:lnRef idx="3">
            <a:schemeClr val="accent1"/>
          </a:lnRef>
          <a:fillRef idx="0">
            <a:schemeClr val="accent1"/>
          </a:fillRef>
          <a:effectRef idx="2">
            <a:schemeClr val="accent1"/>
          </a:effectRef>
          <a:fontRef idx="minor">
            <a:schemeClr val="tx1"/>
          </a:fontRef>
        </p:style>
      </p:cxnSp>
      <p:cxnSp>
        <p:nvCxnSpPr>
          <p:cNvPr id="17" name="直线箭头连接符 17"/>
          <p:cNvCxnSpPr/>
          <p:nvPr/>
        </p:nvCxnSpPr>
        <p:spPr>
          <a:xfrm flipH="1">
            <a:off x="4407126" y="2007026"/>
            <a:ext cx="609684" cy="0"/>
          </a:xfrm>
          <a:prstGeom prst="straightConnector1">
            <a:avLst/>
          </a:prstGeom>
          <a:ln w="38100" cmpd="sng">
            <a:solidFill>
              <a:schemeClr val="tx1"/>
            </a:solidFill>
            <a:prstDash val="solid"/>
            <a:headEnd type="none"/>
            <a:tailEnd type="none"/>
          </a:ln>
        </p:spPr>
        <p:style>
          <a:lnRef idx="3">
            <a:schemeClr val="accent1"/>
          </a:lnRef>
          <a:fillRef idx="0">
            <a:schemeClr val="accent1"/>
          </a:fillRef>
          <a:effectRef idx="2">
            <a:schemeClr val="accent1"/>
          </a:effectRef>
          <a:fontRef idx="minor">
            <a:schemeClr val="tx1"/>
          </a:fontRef>
        </p:style>
      </p:cxnSp>
      <p:cxnSp>
        <p:nvCxnSpPr>
          <p:cNvPr id="18" name="直线箭头连接符 30"/>
          <p:cNvCxnSpPr>
            <a:stCxn id="4" idx="3"/>
            <a:endCxn id="6" idx="1"/>
          </p:cNvCxnSpPr>
          <p:nvPr/>
        </p:nvCxnSpPr>
        <p:spPr>
          <a:xfrm>
            <a:off x="3953111" y="3382804"/>
            <a:ext cx="1616923" cy="0"/>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19" name="直线箭头连接符 33"/>
          <p:cNvCxnSpPr>
            <a:stCxn id="4" idx="3"/>
            <a:endCxn id="5" idx="0"/>
          </p:cNvCxnSpPr>
          <p:nvPr/>
        </p:nvCxnSpPr>
        <p:spPr>
          <a:xfrm>
            <a:off x="3953111" y="3382804"/>
            <a:ext cx="815946" cy="41528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20" name="直线箭头连接符 36"/>
          <p:cNvCxnSpPr>
            <a:stCxn id="6" idx="1"/>
            <a:endCxn id="5" idx="0"/>
          </p:cNvCxnSpPr>
          <p:nvPr/>
        </p:nvCxnSpPr>
        <p:spPr>
          <a:xfrm flipH="1">
            <a:off x="4769057" y="3382804"/>
            <a:ext cx="800977" cy="41528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21" name="直线箭头连接符 40"/>
          <p:cNvCxnSpPr/>
          <p:nvPr/>
        </p:nvCxnSpPr>
        <p:spPr>
          <a:xfrm flipV="1">
            <a:off x="6179719" y="3382805"/>
            <a:ext cx="746611" cy="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sp>
        <p:nvSpPr>
          <p:cNvPr id="22" name="文本框 43"/>
          <p:cNvSpPr txBox="1"/>
          <p:nvPr/>
        </p:nvSpPr>
        <p:spPr>
          <a:xfrm>
            <a:off x="2068733" y="3151971"/>
            <a:ext cx="549917" cy="461665"/>
          </a:xfrm>
          <a:prstGeom prst="rect">
            <a:avLst/>
          </a:prstGeom>
          <a:noFill/>
        </p:spPr>
        <p:txBody>
          <a:bodyPr wrap="square" rtlCol="0">
            <a:spAutoFit/>
          </a:bodyPr>
          <a:lstStyle/>
          <a:p>
            <a:r>
              <a:rPr kumimoji="1" lang="en-US" altLang="zh-CN" sz="2400" dirty="0" smtClean="0">
                <a:latin typeface="Arial"/>
                <a:cs typeface="Arial"/>
              </a:rPr>
              <a:t>h1</a:t>
            </a:r>
            <a:endParaRPr kumimoji="1" lang="zh-CN" altLang="en-US" sz="2400" dirty="0">
              <a:latin typeface="Arial"/>
              <a:cs typeface="Arial"/>
            </a:endParaRPr>
          </a:p>
        </p:txBody>
      </p:sp>
      <p:sp>
        <p:nvSpPr>
          <p:cNvPr id="23" name="文本框 44"/>
          <p:cNvSpPr txBox="1"/>
          <p:nvPr/>
        </p:nvSpPr>
        <p:spPr>
          <a:xfrm>
            <a:off x="6965609" y="3138877"/>
            <a:ext cx="549917" cy="461665"/>
          </a:xfrm>
          <a:prstGeom prst="rect">
            <a:avLst/>
          </a:prstGeom>
          <a:noFill/>
        </p:spPr>
        <p:txBody>
          <a:bodyPr wrap="square" rtlCol="0">
            <a:spAutoFit/>
          </a:bodyPr>
          <a:lstStyle/>
          <a:p>
            <a:r>
              <a:rPr kumimoji="1" lang="en-US" altLang="zh-CN" sz="2400" dirty="0" smtClean="0">
                <a:latin typeface="Arial"/>
                <a:cs typeface="Arial"/>
              </a:rPr>
              <a:t>h2</a:t>
            </a:r>
            <a:endParaRPr kumimoji="1" lang="zh-CN" altLang="en-US" sz="2400" dirty="0">
              <a:latin typeface="Arial"/>
              <a:cs typeface="Arial"/>
            </a:endParaRPr>
          </a:p>
        </p:txBody>
      </p:sp>
      <p:sp>
        <p:nvSpPr>
          <p:cNvPr id="33" name="Slide Number Placeholder 32"/>
          <p:cNvSpPr>
            <a:spLocks noGrp="1"/>
          </p:cNvSpPr>
          <p:nvPr>
            <p:ph type="sldNum" sz="quarter" idx="12"/>
          </p:nvPr>
        </p:nvSpPr>
        <p:spPr/>
        <p:txBody>
          <a:bodyPr/>
          <a:lstStyle/>
          <a:p>
            <a:fld id="{BF48E2D9-F1AE-3A42-ADCF-BA1BF8DE6898}" type="slidenum">
              <a:rPr lang="en-US" smtClean="0"/>
              <a:t>53</a:t>
            </a:fld>
            <a:endParaRPr lang="en-US"/>
          </a:p>
        </p:txBody>
      </p:sp>
    </p:spTree>
    <p:extLst>
      <p:ext uri="{BB962C8B-B14F-4D97-AF65-F5344CB8AC3E}">
        <p14:creationId xmlns:p14="http://schemas.microsoft.com/office/powerpoint/2010/main" val="292738071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External to Controllers: Events</a:t>
            </a:r>
            <a:endParaRPr lang="en-US" dirty="0"/>
          </a:p>
        </p:txBody>
      </p:sp>
      <p:sp>
        <p:nvSpPr>
          <p:cNvPr id="4" name="圆角矩形 3"/>
          <p:cNvSpPr/>
          <p:nvPr/>
        </p:nvSpPr>
        <p:spPr>
          <a:xfrm>
            <a:off x="3343426" y="3058225"/>
            <a:ext cx="609685" cy="64915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S1</a:t>
            </a:r>
            <a:endParaRPr kumimoji="1" lang="zh-CN" altLang="en-US" dirty="0">
              <a:latin typeface="Arial"/>
              <a:cs typeface="Arial"/>
            </a:endParaRPr>
          </a:p>
        </p:txBody>
      </p:sp>
      <p:sp>
        <p:nvSpPr>
          <p:cNvPr id="5" name="圆角矩形 4"/>
          <p:cNvSpPr/>
          <p:nvPr/>
        </p:nvSpPr>
        <p:spPr>
          <a:xfrm>
            <a:off x="4464214" y="3798085"/>
            <a:ext cx="609685" cy="64915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S2</a:t>
            </a:r>
            <a:endParaRPr kumimoji="1" lang="zh-CN" altLang="en-US" dirty="0">
              <a:latin typeface="Arial"/>
              <a:cs typeface="Arial"/>
            </a:endParaRPr>
          </a:p>
        </p:txBody>
      </p:sp>
      <p:sp>
        <p:nvSpPr>
          <p:cNvPr id="6" name="圆角矩形 5"/>
          <p:cNvSpPr/>
          <p:nvPr/>
        </p:nvSpPr>
        <p:spPr>
          <a:xfrm>
            <a:off x="5570034" y="3058225"/>
            <a:ext cx="609685" cy="64915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S3</a:t>
            </a:r>
            <a:endParaRPr kumimoji="1" lang="zh-CN" altLang="en-US" dirty="0">
              <a:latin typeface="Arial"/>
              <a:cs typeface="Arial"/>
            </a:endParaRPr>
          </a:p>
        </p:txBody>
      </p:sp>
      <p:sp>
        <p:nvSpPr>
          <p:cNvPr id="7" name="矩形 6"/>
          <p:cNvSpPr/>
          <p:nvPr/>
        </p:nvSpPr>
        <p:spPr>
          <a:xfrm>
            <a:off x="3343425" y="1629649"/>
            <a:ext cx="1068416" cy="60708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Master</a:t>
            </a:r>
            <a:endParaRPr kumimoji="1" lang="zh-CN" altLang="en-US" dirty="0">
              <a:latin typeface="Arial"/>
              <a:cs typeface="Arial"/>
            </a:endParaRPr>
          </a:p>
        </p:txBody>
      </p:sp>
      <p:cxnSp>
        <p:nvCxnSpPr>
          <p:cNvPr id="8" name="直线箭头连接符 7"/>
          <p:cNvCxnSpPr/>
          <p:nvPr/>
        </p:nvCxnSpPr>
        <p:spPr>
          <a:xfrm flipV="1">
            <a:off x="2618650" y="3382804"/>
            <a:ext cx="724775" cy="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sp>
        <p:nvSpPr>
          <p:cNvPr id="9" name="矩形 9"/>
          <p:cNvSpPr/>
          <p:nvPr/>
        </p:nvSpPr>
        <p:spPr>
          <a:xfrm>
            <a:off x="5021526" y="1629649"/>
            <a:ext cx="1097015" cy="60708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Slave</a:t>
            </a:r>
            <a:endParaRPr kumimoji="1" lang="zh-CN" altLang="en-US" dirty="0">
              <a:latin typeface="Arial"/>
              <a:cs typeface="Arial"/>
            </a:endParaRPr>
          </a:p>
        </p:txBody>
      </p:sp>
      <p:cxnSp>
        <p:nvCxnSpPr>
          <p:cNvPr id="10" name="直线箭头连接符 10"/>
          <p:cNvCxnSpPr>
            <a:stCxn id="7" idx="2"/>
            <a:endCxn id="4" idx="0"/>
          </p:cNvCxnSpPr>
          <p:nvPr/>
        </p:nvCxnSpPr>
        <p:spPr>
          <a:xfrm flipH="1">
            <a:off x="3648269" y="2236730"/>
            <a:ext cx="229364" cy="821495"/>
          </a:xfrm>
          <a:prstGeom prst="straightConnector1">
            <a:avLst/>
          </a:prstGeom>
          <a:ln>
            <a:solidFill>
              <a:schemeClr val="tx1">
                <a:lumMod val="50000"/>
              </a:schemeClr>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1" name="直线箭头连接符 11"/>
          <p:cNvCxnSpPr>
            <a:stCxn id="7" idx="2"/>
            <a:endCxn id="5" idx="0"/>
          </p:cNvCxnSpPr>
          <p:nvPr/>
        </p:nvCxnSpPr>
        <p:spPr>
          <a:xfrm>
            <a:off x="3877633" y="2236730"/>
            <a:ext cx="891424" cy="1561355"/>
          </a:xfrm>
          <a:prstGeom prst="straightConnector1">
            <a:avLst/>
          </a:prstGeom>
          <a:ln>
            <a:solidFill>
              <a:schemeClr val="tx1">
                <a:lumMod val="50000"/>
              </a:schemeClr>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2" name="直线箭头连接符 12"/>
          <p:cNvCxnSpPr>
            <a:stCxn id="7" idx="2"/>
            <a:endCxn id="6" idx="0"/>
          </p:cNvCxnSpPr>
          <p:nvPr/>
        </p:nvCxnSpPr>
        <p:spPr>
          <a:xfrm>
            <a:off x="3877633" y="2236730"/>
            <a:ext cx="1997244" cy="821495"/>
          </a:xfrm>
          <a:prstGeom prst="straightConnector1">
            <a:avLst/>
          </a:prstGeom>
          <a:ln>
            <a:solidFill>
              <a:schemeClr val="tx1">
                <a:lumMod val="50000"/>
              </a:schemeClr>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3" name="直线箭头连接符 13"/>
          <p:cNvCxnSpPr>
            <a:stCxn id="9" idx="2"/>
            <a:endCxn id="4" idx="0"/>
          </p:cNvCxnSpPr>
          <p:nvPr/>
        </p:nvCxnSpPr>
        <p:spPr>
          <a:xfrm flipH="1">
            <a:off x="3648269" y="2236730"/>
            <a:ext cx="1921765" cy="821495"/>
          </a:xfrm>
          <a:prstGeom prst="straightConnector1">
            <a:avLst/>
          </a:prstGeom>
          <a:ln>
            <a:solidFill>
              <a:schemeClr val="tx1">
                <a:lumMod val="50000"/>
              </a:schemeClr>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4" name="直线箭头连接符 14"/>
          <p:cNvCxnSpPr>
            <a:stCxn id="9" idx="2"/>
            <a:endCxn id="5" idx="0"/>
          </p:cNvCxnSpPr>
          <p:nvPr/>
        </p:nvCxnSpPr>
        <p:spPr>
          <a:xfrm flipH="1">
            <a:off x="4769057" y="2236730"/>
            <a:ext cx="800977" cy="1561355"/>
          </a:xfrm>
          <a:prstGeom prst="straightConnector1">
            <a:avLst/>
          </a:prstGeom>
          <a:ln>
            <a:solidFill>
              <a:schemeClr val="tx1">
                <a:lumMod val="50000"/>
              </a:schemeClr>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5" name="直线箭头连接符 15"/>
          <p:cNvCxnSpPr>
            <a:stCxn id="9" idx="2"/>
            <a:endCxn id="6" idx="0"/>
          </p:cNvCxnSpPr>
          <p:nvPr/>
        </p:nvCxnSpPr>
        <p:spPr>
          <a:xfrm>
            <a:off x="5570034" y="2236730"/>
            <a:ext cx="304843" cy="821495"/>
          </a:xfrm>
          <a:prstGeom prst="straightConnector1">
            <a:avLst/>
          </a:prstGeom>
          <a:ln>
            <a:solidFill>
              <a:schemeClr val="tx1">
                <a:lumMod val="50000"/>
              </a:schemeClr>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6" name="直线箭头连接符 16"/>
          <p:cNvCxnSpPr/>
          <p:nvPr/>
        </p:nvCxnSpPr>
        <p:spPr>
          <a:xfrm flipH="1">
            <a:off x="4411842" y="1854626"/>
            <a:ext cx="609684" cy="0"/>
          </a:xfrm>
          <a:prstGeom prst="straightConnector1">
            <a:avLst/>
          </a:prstGeom>
          <a:ln w="38100" cmpd="sng">
            <a:solidFill>
              <a:schemeClr val="tx1"/>
            </a:solidFill>
            <a:prstDash val="solid"/>
            <a:headEnd type="none"/>
            <a:tailEnd type="none"/>
          </a:ln>
        </p:spPr>
        <p:style>
          <a:lnRef idx="3">
            <a:schemeClr val="accent1"/>
          </a:lnRef>
          <a:fillRef idx="0">
            <a:schemeClr val="accent1"/>
          </a:fillRef>
          <a:effectRef idx="2">
            <a:schemeClr val="accent1"/>
          </a:effectRef>
          <a:fontRef idx="minor">
            <a:schemeClr val="tx1"/>
          </a:fontRef>
        </p:style>
      </p:cxnSp>
      <p:cxnSp>
        <p:nvCxnSpPr>
          <p:cNvPr id="17" name="直线箭头连接符 17"/>
          <p:cNvCxnSpPr/>
          <p:nvPr/>
        </p:nvCxnSpPr>
        <p:spPr>
          <a:xfrm flipH="1">
            <a:off x="4407126" y="2007026"/>
            <a:ext cx="609684" cy="0"/>
          </a:xfrm>
          <a:prstGeom prst="straightConnector1">
            <a:avLst/>
          </a:prstGeom>
          <a:ln w="38100" cmpd="sng">
            <a:solidFill>
              <a:schemeClr val="tx1"/>
            </a:solidFill>
            <a:prstDash val="solid"/>
            <a:headEnd type="none"/>
            <a:tailEnd type="none"/>
          </a:ln>
        </p:spPr>
        <p:style>
          <a:lnRef idx="3">
            <a:schemeClr val="accent1"/>
          </a:lnRef>
          <a:fillRef idx="0">
            <a:schemeClr val="accent1"/>
          </a:fillRef>
          <a:effectRef idx="2">
            <a:schemeClr val="accent1"/>
          </a:effectRef>
          <a:fontRef idx="minor">
            <a:schemeClr val="tx1"/>
          </a:fontRef>
        </p:style>
      </p:cxnSp>
      <p:cxnSp>
        <p:nvCxnSpPr>
          <p:cNvPr id="18" name="直线箭头连接符 30"/>
          <p:cNvCxnSpPr>
            <a:stCxn id="4" idx="3"/>
            <a:endCxn id="6" idx="1"/>
          </p:cNvCxnSpPr>
          <p:nvPr/>
        </p:nvCxnSpPr>
        <p:spPr>
          <a:xfrm>
            <a:off x="3953111" y="3382804"/>
            <a:ext cx="1616923" cy="0"/>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19" name="直线箭头连接符 33"/>
          <p:cNvCxnSpPr>
            <a:stCxn id="4" idx="3"/>
            <a:endCxn id="5" idx="0"/>
          </p:cNvCxnSpPr>
          <p:nvPr/>
        </p:nvCxnSpPr>
        <p:spPr>
          <a:xfrm>
            <a:off x="3953111" y="3382804"/>
            <a:ext cx="815946" cy="41528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20" name="直线箭头连接符 36"/>
          <p:cNvCxnSpPr>
            <a:stCxn id="6" idx="1"/>
            <a:endCxn id="5" idx="0"/>
          </p:cNvCxnSpPr>
          <p:nvPr/>
        </p:nvCxnSpPr>
        <p:spPr>
          <a:xfrm flipH="1">
            <a:off x="4769057" y="3382804"/>
            <a:ext cx="800977" cy="41528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21" name="直线箭头连接符 40"/>
          <p:cNvCxnSpPr/>
          <p:nvPr/>
        </p:nvCxnSpPr>
        <p:spPr>
          <a:xfrm flipV="1">
            <a:off x="6179719" y="3382805"/>
            <a:ext cx="746611" cy="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sp>
        <p:nvSpPr>
          <p:cNvPr id="22" name="文本框 43"/>
          <p:cNvSpPr txBox="1"/>
          <p:nvPr/>
        </p:nvSpPr>
        <p:spPr>
          <a:xfrm>
            <a:off x="2068733" y="3151971"/>
            <a:ext cx="549917" cy="461665"/>
          </a:xfrm>
          <a:prstGeom prst="rect">
            <a:avLst/>
          </a:prstGeom>
          <a:noFill/>
        </p:spPr>
        <p:txBody>
          <a:bodyPr wrap="square" rtlCol="0">
            <a:spAutoFit/>
          </a:bodyPr>
          <a:lstStyle/>
          <a:p>
            <a:r>
              <a:rPr kumimoji="1" lang="en-US" altLang="zh-CN" sz="2400" dirty="0" smtClean="0">
                <a:latin typeface="Arial"/>
                <a:cs typeface="Arial"/>
              </a:rPr>
              <a:t>h1</a:t>
            </a:r>
            <a:endParaRPr kumimoji="1" lang="zh-CN" altLang="en-US" sz="2400" dirty="0">
              <a:latin typeface="Arial"/>
              <a:cs typeface="Arial"/>
            </a:endParaRPr>
          </a:p>
        </p:txBody>
      </p:sp>
      <p:sp>
        <p:nvSpPr>
          <p:cNvPr id="23" name="文本框 44"/>
          <p:cNvSpPr txBox="1"/>
          <p:nvPr/>
        </p:nvSpPr>
        <p:spPr>
          <a:xfrm>
            <a:off x="6965609" y="3138877"/>
            <a:ext cx="549917" cy="461665"/>
          </a:xfrm>
          <a:prstGeom prst="rect">
            <a:avLst/>
          </a:prstGeom>
          <a:noFill/>
        </p:spPr>
        <p:txBody>
          <a:bodyPr wrap="square" rtlCol="0">
            <a:spAutoFit/>
          </a:bodyPr>
          <a:lstStyle/>
          <a:p>
            <a:r>
              <a:rPr kumimoji="1" lang="en-US" altLang="zh-CN" sz="2400" dirty="0" smtClean="0">
                <a:latin typeface="Arial"/>
                <a:cs typeface="Arial"/>
              </a:rPr>
              <a:t>h2</a:t>
            </a:r>
            <a:endParaRPr kumimoji="1" lang="zh-CN" altLang="en-US" sz="2400" dirty="0">
              <a:latin typeface="Arial"/>
              <a:cs typeface="Arial"/>
            </a:endParaRPr>
          </a:p>
        </p:txBody>
      </p:sp>
      <p:sp>
        <p:nvSpPr>
          <p:cNvPr id="28" name="乘 1"/>
          <p:cNvSpPr/>
          <p:nvPr/>
        </p:nvSpPr>
        <p:spPr>
          <a:xfrm>
            <a:off x="4542772" y="3154747"/>
            <a:ext cx="442057" cy="463753"/>
          </a:xfrm>
          <a:prstGeom prst="mathMultiply">
            <a:avLst>
              <a:gd name="adj1" fmla="val 22874"/>
            </a:avLst>
          </a:prstGeom>
          <a:solidFill>
            <a:srgbClr val="C0504D"/>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29" name="乘 32"/>
          <p:cNvSpPr/>
          <p:nvPr/>
        </p:nvSpPr>
        <p:spPr>
          <a:xfrm>
            <a:off x="3419368" y="1470197"/>
            <a:ext cx="916530" cy="916530"/>
          </a:xfrm>
          <a:prstGeom prst="mathMultiply">
            <a:avLst>
              <a:gd name="adj1" fmla="val 16377"/>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Arial"/>
              <a:cs typeface="Arial"/>
            </a:endParaRPr>
          </a:p>
        </p:txBody>
      </p:sp>
      <p:sp>
        <p:nvSpPr>
          <p:cNvPr id="32" name="文本框 27"/>
          <p:cNvSpPr txBox="1"/>
          <p:nvPr/>
        </p:nvSpPr>
        <p:spPr>
          <a:xfrm>
            <a:off x="497541" y="4656746"/>
            <a:ext cx="8170192" cy="1384995"/>
          </a:xfrm>
          <a:prstGeom prst="rect">
            <a:avLst/>
          </a:prstGeom>
          <a:noFill/>
        </p:spPr>
        <p:txBody>
          <a:bodyPr wrap="square" rtlCol="0">
            <a:spAutoFit/>
          </a:bodyPr>
          <a:lstStyle/>
          <a:p>
            <a:pPr marL="457200" indent="-457200">
              <a:buFont typeface="Arial"/>
              <a:buChar char="•"/>
            </a:pPr>
            <a:r>
              <a:rPr kumimoji="1" lang="en-US" altLang="zh-CN" sz="2800" dirty="0" smtClean="0">
                <a:latin typeface="Segoe UI Light"/>
                <a:cs typeface="Segoe UI Light"/>
              </a:rPr>
              <a:t>During master failover…</a:t>
            </a:r>
          </a:p>
          <a:p>
            <a:pPr marL="457200" indent="-457200">
              <a:buFont typeface="Arial"/>
              <a:buChar char="•"/>
            </a:pPr>
            <a:r>
              <a:rPr kumimoji="1" lang="en-US" altLang="zh-CN" sz="2800" dirty="0" err="1" smtClean="0">
                <a:latin typeface="Segoe UI Light"/>
                <a:cs typeface="Segoe UI Light"/>
              </a:rPr>
              <a:t>Linkdown</a:t>
            </a:r>
            <a:r>
              <a:rPr kumimoji="1" lang="en-US" altLang="zh-CN" sz="2800" dirty="0" smtClean="0">
                <a:latin typeface="Segoe UI Light"/>
                <a:cs typeface="Segoe UI Light"/>
              </a:rPr>
              <a:t> event is generated</a:t>
            </a:r>
          </a:p>
          <a:p>
            <a:pPr lvl="1"/>
            <a:r>
              <a:rPr kumimoji="1" lang="en-US" altLang="zh-CN" sz="2800" dirty="0" smtClean="0">
                <a:latin typeface="Segoe UI Light"/>
                <a:cs typeface="Segoe UI Light"/>
                <a:sym typeface="Wingdings"/>
              </a:rPr>
              <a:t>	 </a:t>
            </a:r>
            <a:r>
              <a:rPr kumimoji="1" lang="en-US" altLang="zh-CN" sz="2800" dirty="0" smtClean="0">
                <a:solidFill>
                  <a:srgbClr val="FF0000"/>
                </a:solidFill>
                <a:latin typeface="Segoe UI Light"/>
                <a:cs typeface="Segoe UI Light"/>
                <a:sym typeface="Wingdings"/>
              </a:rPr>
              <a:t>event loss</a:t>
            </a:r>
            <a:r>
              <a:rPr kumimoji="1" lang="en-US" altLang="zh-CN" sz="2800" dirty="0" smtClean="0">
                <a:latin typeface="Segoe UI Light"/>
                <a:cs typeface="Segoe UI Light"/>
                <a:sym typeface="Wingdings"/>
              </a:rPr>
              <a:t>!</a:t>
            </a:r>
            <a:endParaRPr kumimoji="1" lang="en-US" altLang="zh-CN" sz="2800" dirty="0" smtClean="0">
              <a:latin typeface="Segoe UI Light"/>
              <a:cs typeface="Segoe UI Light"/>
            </a:endParaRPr>
          </a:p>
        </p:txBody>
      </p:sp>
      <p:sp>
        <p:nvSpPr>
          <p:cNvPr id="33" name="Slide Number Placeholder 32"/>
          <p:cNvSpPr>
            <a:spLocks noGrp="1"/>
          </p:cNvSpPr>
          <p:nvPr>
            <p:ph type="sldNum" sz="quarter" idx="12"/>
          </p:nvPr>
        </p:nvSpPr>
        <p:spPr/>
        <p:txBody>
          <a:bodyPr/>
          <a:lstStyle/>
          <a:p>
            <a:fld id="{BF48E2D9-F1AE-3A42-ADCF-BA1BF8DE6898}" type="slidenum">
              <a:rPr lang="en-US" smtClean="0"/>
              <a:t>54</a:t>
            </a:fld>
            <a:endParaRPr lang="en-US"/>
          </a:p>
        </p:txBody>
      </p:sp>
    </p:spTree>
    <p:extLst>
      <p:ext uri="{BB962C8B-B14F-4D97-AF65-F5344CB8AC3E}">
        <p14:creationId xmlns:p14="http://schemas.microsoft.com/office/powerpoint/2010/main" val="226893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356"/>
            <a:ext cx="6553200" cy="680533"/>
          </a:xfrm>
        </p:spPr>
        <p:txBody>
          <a:bodyPr>
            <a:normAutofit fontScale="90000"/>
          </a:bodyPr>
          <a:lstStyle/>
          <a:p>
            <a:r>
              <a:rPr lang="en-US" dirty="0"/>
              <a:t>State External to </a:t>
            </a:r>
            <a:r>
              <a:rPr lang="en-US" dirty="0" smtClean="0"/>
              <a:t>Controllers: Commands</a:t>
            </a:r>
            <a:endParaRPr lang="en-US" dirty="0"/>
          </a:p>
        </p:txBody>
      </p:sp>
      <p:sp>
        <p:nvSpPr>
          <p:cNvPr id="4" name="圆角矩形 3"/>
          <p:cNvSpPr/>
          <p:nvPr/>
        </p:nvSpPr>
        <p:spPr>
          <a:xfrm>
            <a:off x="3343426" y="3058225"/>
            <a:ext cx="609685" cy="64915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S1</a:t>
            </a:r>
            <a:endParaRPr kumimoji="1" lang="zh-CN" altLang="en-US" dirty="0">
              <a:latin typeface="Arial"/>
              <a:cs typeface="Arial"/>
            </a:endParaRPr>
          </a:p>
        </p:txBody>
      </p:sp>
      <p:sp>
        <p:nvSpPr>
          <p:cNvPr id="5" name="圆角矩形 4"/>
          <p:cNvSpPr/>
          <p:nvPr/>
        </p:nvSpPr>
        <p:spPr>
          <a:xfrm>
            <a:off x="4464214" y="3798085"/>
            <a:ext cx="609685" cy="64915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S2</a:t>
            </a:r>
            <a:endParaRPr kumimoji="1" lang="zh-CN" altLang="en-US" dirty="0">
              <a:latin typeface="Arial"/>
              <a:cs typeface="Arial"/>
            </a:endParaRPr>
          </a:p>
        </p:txBody>
      </p:sp>
      <p:sp>
        <p:nvSpPr>
          <p:cNvPr id="6" name="圆角矩形 5"/>
          <p:cNvSpPr/>
          <p:nvPr/>
        </p:nvSpPr>
        <p:spPr>
          <a:xfrm>
            <a:off x="5570034" y="3058225"/>
            <a:ext cx="609685" cy="64915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S3</a:t>
            </a:r>
            <a:endParaRPr kumimoji="1" lang="zh-CN" altLang="en-US" dirty="0">
              <a:latin typeface="Arial"/>
              <a:cs typeface="Arial"/>
            </a:endParaRPr>
          </a:p>
        </p:txBody>
      </p:sp>
      <p:sp>
        <p:nvSpPr>
          <p:cNvPr id="7" name="矩形 6"/>
          <p:cNvSpPr/>
          <p:nvPr/>
        </p:nvSpPr>
        <p:spPr>
          <a:xfrm>
            <a:off x="3343425" y="1629649"/>
            <a:ext cx="1068416" cy="60708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Master</a:t>
            </a:r>
            <a:endParaRPr kumimoji="1" lang="zh-CN" altLang="en-US" dirty="0">
              <a:latin typeface="Arial"/>
              <a:cs typeface="Arial"/>
            </a:endParaRPr>
          </a:p>
        </p:txBody>
      </p:sp>
      <p:cxnSp>
        <p:nvCxnSpPr>
          <p:cNvPr id="8" name="直线箭头连接符 7"/>
          <p:cNvCxnSpPr/>
          <p:nvPr/>
        </p:nvCxnSpPr>
        <p:spPr>
          <a:xfrm flipV="1">
            <a:off x="2618650" y="3382804"/>
            <a:ext cx="724775" cy="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sp>
        <p:nvSpPr>
          <p:cNvPr id="9" name="矩形 9"/>
          <p:cNvSpPr/>
          <p:nvPr/>
        </p:nvSpPr>
        <p:spPr>
          <a:xfrm>
            <a:off x="5021526" y="1629649"/>
            <a:ext cx="1097015" cy="60708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latin typeface="Arial"/>
                <a:cs typeface="Arial"/>
              </a:rPr>
              <a:t>Slave</a:t>
            </a:r>
            <a:endParaRPr kumimoji="1" lang="zh-CN" altLang="en-US" dirty="0">
              <a:latin typeface="Arial"/>
              <a:cs typeface="Arial"/>
            </a:endParaRPr>
          </a:p>
        </p:txBody>
      </p:sp>
      <p:cxnSp>
        <p:nvCxnSpPr>
          <p:cNvPr id="10" name="直线箭头连接符 10"/>
          <p:cNvCxnSpPr>
            <a:stCxn id="7" idx="2"/>
            <a:endCxn id="4" idx="0"/>
          </p:cNvCxnSpPr>
          <p:nvPr/>
        </p:nvCxnSpPr>
        <p:spPr>
          <a:xfrm flipH="1">
            <a:off x="3648269" y="2236730"/>
            <a:ext cx="229364" cy="821495"/>
          </a:xfrm>
          <a:prstGeom prst="straightConnector1">
            <a:avLst/>
          </a:prstGeom>
          <a:ln>
            <a:solidFill>
              <a:schemeClr val="tx1"/>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1" name="直线箭头连接符 11"/>
          <p:cNvCxnSpPr>
            <a:stCxn id="7" idx="2"/>
            <a:endCxn id="5" idx="0"/>
          </p:cNvCxnSpPr>
          <p:nvPr/>
        </p:nvCxnSpPr>
        <p:spPr>
          <a:xfrm>
            <a:off x="3877633" y="2236730"/>
            <a:ext cx="891424" cy="1561355"/>
          </a:xfrm>
          <a:prstGeom prst="straightConnector1">
            <a:avLst/>
          </a:prstGeom>
          <a:ln>
            <a:solidFill>
              <a:schemeClr val="tx1"/>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2" name="直线箭头连接符 12"/>
          <p:cNvCxnSpPr>
            <a:stCxn id="7" idx="2"/>
            <a:endCxn id="6" idx="0"/>
          </p:cNvCxnSpPr>
          <p:nvPr/>
        </p:nvCxnSpPr>
        <p:spPr>
          <a:xfrm>
            <a:off x="3877633" y="2236730"/>
            <a:ext cx="1997244" cy="821495"/>
          </a:xfrm>
          <a:prstGeom prst="straightConnector1">
            <a:avLst/>
          </a:prstGeom>
          <a:ln>
            <a:solidFill>
              <a:schemeClr val="tx1"/>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3" name="直线箭头连接符 13"/>
          <p:cNvCxnSpPr>
            <a:stCxn id="9" idx="2"/>
            <a:endCxn id="4" idx="0"/>
          </p:cNvCxnSpPr>
          <p:nvPr/>
        </p:nvCxnSpPr>
        <p:spPr>
          <a:xfrm flipH="1">
            <a:off x="3648269" y="2236730"/>
            <a:ext cx="1921765" cy="821495"/>
          </a:xfrm>
          <a:prstGeom prst="straightConnector1">
            <a:avLst/>
          </a:prstGeom>
          <a:ln>
            <a:solidFill>
              <a:schemeClr val="tx1"/>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4" name="直线箭头连接符 14"/>
          <p:cNvCxnSpPr>
            <a:stCxn id="9" idx="2"/>
            <a:endCxn id="5" idx="0"/>
          </p:cNvCxnSpPr>
          <p:nvPr/>
        </p:nvCxnSpPr>
        <p:spPr>
          <a:xfrm flipH="1">
            <a:off x="4769057" y="2236730"/>
            <a:ext cx="800977" cy="1561355"/>
          </a:xfrm>
          <a:prstGeom prst="straightConnector1">
            <a:avLst/>
          </a:prstGeom>
          <a:ln>
            <a:solidFill>
              <a:schemeClr val="tx1"/>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5" name="直线箭头连接符 15"/>
          <p:cNvCxnSpPr>
            <a:stCxn id="9" idx="2"/>
            <a:endCxn id="6" idx="0"/>
          </p:cNvCxnSpPr>
          <p:nvPr/>
        </p:nvCxnSpPr>
        <p:spPr>
          <a:xfrm>
            <a:off x="5570034" y="2236730"/>
            <a:ext cx="304843" cy="821495"/>
          </a:xfrm>
          <a:prstGeom prst="straightConnector1">
            <a:avLst/>
          </a:prstGeom>
          <a:ln>
            <a:solidFill>
              <a:schemeClr val="tx1"/>
            </a:solidFill>
            <a:prstDash val="dash"/>
            <a:headEnd type="none"/>
            <a:tailEnd type="none"/>
          </a:ln>
        </p:spPr>
        <p:style>
          <a:lnRef idx="3">
            <a:schemeClr val="accent1"/>
          </a:lnRef>
          <a:fillRef idx="0">
            <a:schemeClr val="accent1"/>
          </a:fillRef>
          <a:effectRef idx="2">
            <a:schemeClr val="accent1"/>
          </a:effectRef>
          <a:fontRef idx="minor">
            <a:schemeClr val="tx1"/>
          </a:fontRef>
        </p:style>
      </p:cxnSp>
      <p:cxnSp>
        <p:nvCxnSpPr>
          <p:cNvPr id="16" name="直线箭头连接符 16"/>
          <p:cNvCxnSpPr/>
          <p:nvPr/>
        </p:nvCxnSpPr>
        <p:spPr>
          <a:xfrm flipH="1">
            <a:off x="4411842" y="1854626"/>
            <a:ext cx="609684" cy="0"/>
          </a:xfrm>
          <a:prstGeom prst="straightConnector1">
            <a:avLst/>
          </a:prstGeom>
          <a:ln w="38100" cmpd="sng">
            <a:solidFill>
              <a:schemeClr val="tx1"/>
            </a:solidFill>
            <a:prstDash val="solid"/>
            <a:headEnd type="none"/>
            <a:tailEnd type="none"/>
          </a:ln>
        </p:spPr>
        <p:style>
          <a:lnRef idx="3">
            <a:schemeClr val="accent1"/>
          </a:lnRef>
          <a:fillRef idx="0">
            <a:schemeClr val="accent1"/>
          </a:fillRef>
          <a:effectRef idx="2">
            <a:schemeClr val="accent1"/>
          </a:effectRef>
          <a:fontRef idx="minor">
            <a:schemeClr val="tx1"/>
          </a:fontRef>
        </p:style>
      </p:cxnSp>
      <p:cxnSp>
        <p:nvCxnSpPr>
          <p:cNvPr id="17" name="直线箭头连接符 17"/>
          <p:cNvCxnSpPr/>
          <p:nvPr/>
        </p:nvCxnSpPr>
        <p:spPr>
          <a:xfrm flipH="1">
            <a:off x="4407126" y="2007026"/>
            <a:ext cx="609684" cy="0"/>
          </a:xfrm>
          <a:prstGeom prst="straightConnector1">
            <a:avLst/>
          </a:prstGeom>
          <a:ln w="38100" cmpd="sng">
            <a:solidFill>
              <a:schemeClr val="tx1"/>
            </a:solidFill>
            <a:prstDash val="solid"/>
            <a:headEnd type="none"/>
            <a:tailEnd type="none"/>
          </a:ln>
        </p:spPr>
        <p:style>
          <a:lnRef idx="3">
            <a:schemeClr val="accent1"/>
          </a:lnRef>
          <a:fillRef idx="0">
            <a:schemeClr val="accent1"/>
          </a:fillRef>
          <a:effectRef idx="2">
            <a:schemeClr val="accent1"/>
          </a:effectRef>
          <a:fontRef idx="minor">
            <a:schemeClr val="tx1"/>
          </a:fontRef>
        </p:style>
      </p:cxnSp>
      <p:cxnSp>
        <p:nvCxnSpPr>
          <p:cNvPr id="18" name="直线箭头连接符 30"/>
          <p:cNvCxnSpPr>
            <a:stCxn id="4" idx="3"/>
            <a:endCxn id="6" idx="1"/>
          </p:cNvCxnSpPr>
          <p:nvPr/>
        </p:nvCxnSpPr>
        <p:spPr>
          <a:xfrm>
            <a:off x="3953111" y="3382804"/>
            <a:ext cx="1616923" cy="0"/>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19" name="直线箭头连接符 33"/>
          <p:cNvCxnSpPr>
            <a:stCxn id="4" idx="3"/>
            <a:endCxn id="5" idx="0"/>
          </p:cNvCxnSpPr>
          <p:nvPr/>
        </p:nvCxnSpPr>
        <p:spPr>
          <a:xfrm>
            <a:off x="3953111" y="3382804"/>
            <a:ext cx="815946" cy="41528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20" name="直线箭头连接符 36"/>
          <p:cNvCxnSpPr>
            <a:stCxn id="6" idx="1"/>
            <a:endCxn id="5" idx="0"/>
          </p:cNvCxnSpPr>
          <p:nvPr/>
        </p:nvCxnSpPr>
        <p:spPr>
          <a:xfrm flipH="1">
            <a:off x="4769057" y="3382804"/>
            <a:ext cx="800977" cy="41528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21" name="直线箭头连接符 40"/>
          <p:cNvCxnSpPr/>
          <p:nvPr/>
        </p:nvCxnSpPr>
        <p:spPr>
          <a:xfrm flipV="1">
            <a:off x="6179719" y="3382805"/>
            <a:ext cx="746611" cy="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sp>
        <p:nvSpPr>
          <p:cNvPr id="22" name="文本框 43"/>
          <p:cNvSpPr txBox="1"/>
          <p:nvPr/>
        </p:nvSpPr>
        <p:spPr>
          <a:xfrm>
            <a:off x="2068733" y="3151971"/>
            <a:ext cx="549917" cy="461665"/>
          </a:xfrm>
          <a:prstGeom prst="rect">
            <a:avLst/>
          </a:prstGeom>
          <a:noFill/>
        </p:spPr>
        <p:txBody>
          <a:bodyPr wrap="square" rtlCol="0">
            <a:spAutoFit/>
          </a:bodyPr>
          <a:lstStyle/>
          <a:p>
            <a:r>
              <a:rPr kumimoji="1" lang="en-US" altLang="zh-CN" sz="2400" dirty="0" smtClean="0">
                <a:latin typeface="Arial"/>
                <a:cs typeface="Arial"/>
              </a:rPr>
              <a:t>h1</a:t>
            </a:r>
            <a:endParaRPr kumimoji="1" lang="zh-CN" altLang="en-US" sz="2400" dirty="0">
              <a:latin typeface="Arial"/>
              <a:cs typeface="Arial"/>
            </a:endParaRPr>
          </a:p>
        </p:txBody>
      </p:sp>
      <p:sp>
        <p:nvSpPr>
          <p:cNvPr id="23" name="文本框 27"/>
          <p:cNvSpPr txBox="1"/>
          <p:nvPr/>
        </p:nvSpPr>
        <p:spPr>
          <a:xfrm>
            <a:off x="497541" y="4723813"/>
            <a:ext cx="8170192" cy="1200328"/>
          </a:xfrm>
          <a:prstGeom prst="rect">
            <a:avLst/>
          </a:prstGeom>
          <a:noFill/>
        </p:spPr>
        <p:txBody>
          <a:bodyPr wrap="square" rtlCol="0">
            <a:spAutoFit/>
          </a:bodyPr>
          <a:lstStyle/>
          <a:p>
            <a:pPr marL="457200" indent="-457200">
              <a:buFont typeface="Arial"/>
              <a:buChar char="•"/>
            </a:pPr>
            <a:r>
              <a:rPr kumimoji="1" lang="en-US" altLang="zh-CN" sz="2400" dirty="0" smtClean="0">
                <a:latin typeface="Segoe UI Light"/>
                <a:cs typeface="Segoe UI Light"/>
              </a:rPr>
              <a:t>Master crashes while sending commands…</a:t>
            </a:r>
          </a:p>
          <a:p>
            <a:pPr marL="457200" indent="-457200">
              <a:buFont typeface="Arial"/>
              <a:buChar char="•"/>
            </a:pPr>
            <a:r>
              <a:rPr kumimoji="1" lang="en-US" altLang="zh-CN" sz="2400" dirty="0" smtClean="0">
                <a:latin typeface="Segoe UI Light"/>
                <a:cs typeface="Segoe UI Light"/>
              </a:rPr>
              <a:t>New master will process and send commands again</a:t>
            </a:r>
          </a:p>
          <a:p>
            <a:pPr marL="0" lvl="1"/>
            <a:r>
              <a:rPr kumimoji="1" lang="en-US" altLang="zh-CN" sz="2400" dirty="0" smtClean="0">
                <a:latin typeface="Segoe UI Light"/>
                <a:cs typeface="Segoe UI Light"/>
                <a:sym typeface="Wingdings"/>
              </a:rPr>
              <a:t>		 </a:t>
            </a:r>
            <a:r>
              <a:rPr kumimoji="1" lang="en-US" altLang="zh-CN" sz="2400" dirty="0" smtClean="0">
                <a:solidFill>
                  <a:srgbClr val="FF0000"/>
                </a:solidFill>
                <a:latin typeface="Segoe UI Light"/>
                <a:cs typeface="Segoe UI Light"/>
                <a:sym typeface="Wingdings"/>
              </a:rPr>
              <a:t>repeated commands</a:t>
            </a:r>
            <a:r>
              <a:rPr kumimoji="1" lang="en-US" altLang="zh-CN" sz="2400" dirty="0" smtClean="0">
                <a:latin typeface="Segoe UI Light"/>
                <a:cs typeface="Segoe UI Light"/>
                <a:sym typeface="Wingdings"/>
              </a:rPr>
              <a:t>!</a:t>
            </a:r>
            <a:endParaRPr kumimoji="1" lang="en-US" altLang="zh-CN" sz="2400" dirty="0" smtClean="0">
              <a:latin typeface="Segoe UI Light"/>
              <a:cs typeface="Segoe UI Light"/>
            </a:endParaRPr>
          </a:p>
        </p:txBody>
      </p:sp>
      <p:sp>
        <p:nvSpPr>
          <p:cNvPr id="24" name="矩形 8"/>
          <p:cNvSpPr/>
          <p:nvPr/>
        </p:nvSpPr>
        <p:spPr>
          <a:xfrm>
            <a:off x="2753644" y="3533524"/>
            <a:ext cx="1152206" cy="29343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zh-CN" dirty="0" err="1" smtClean="0"/>
              <a:t>cmd</a:t>
            </a:r>
            <a:r>
              <a:rPr kumimoji="1" lang="en-US" altLang="zh-CN" dirty="0" smtClean="0"/>
              <a:t> 1</a:t>
            </a:r>
            <a:endParaRPr kumimoji="1" lang="zh-CN" altLang="en-US" dirty="0"/>
          </a:p>
        </p:txBody>
      </p:sp>
      <p:sp>
        <p:nvSpPr>
          <p:cNvPr id="25" name="矩形 29"/>
          <p:cNvSpPr/>
          <p:nvPr/>
        </p:nvSpPr>
        <p:spPr>
          <a:xfrm>
            <a:off x="3817930" y="4271658"/>
            <a:ext cx="1152206" cy="29343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zh-CN" dirty="0" err="1" smtClean="0"/>
              <a:t>cmd</a:t>
            </a:r>
            <a:r>
              <a:rPr kumimoji="1" lang="en-US" altLang="zh-CN" dirty="0" smtClean="0"/>
              <a:t> 2</a:t>
            </a:r>
            <a:endParaRPr kumimoji="1" lang="zh-CN" altLang="en-US" dirty="0"/>
          </a:p>
        </p:txBody>
      </p:sp>
      <p:sp>
        <p:nvSpPr>
          <p:cNvPr id="26" name="矩形 31"/>
          <p:cNvSpPr/>
          <p:nvPr/>
        </p:nvSpPr>
        <p:spPr>
          <a:xfrm>
            <a:off x="2906044" y="3685924"/>
            <a:ext cx="1152206" cy="2934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err="1" smtClean="0"/>
              <a:t>cmd</a:t>
            </a:r>
            <a:r>
              <a:rPr kumimoji="1" lang="en-US" altLang="zh-CN" dirty="0" smtClean="0"/>
              <a:t> 1</a:t>
            </a:r>
            <a:endParaRPr kumimoji="1" lang="zh-CN" altLang="en-US" dirty="0"/>
          </a:p>
        </p:txBody>
      </p:sp>
      <p:sp>
        <p:nvSpPr>
          <p:cNvPr id="27" name="矩形 32"/>
          <p:cNvSpPr/>
          <p:nvPr/>
        </p:nvSpPr>
        <p:spPr>
          <a:xfrm>
            <a:off x="3970330" y="4424058"/>
            <a:ext cx="1152206" cy="2934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err="1" smtClean="0"/>
              <a:t>cmd</a:t>
            </a:r>
            <a:r>
              <a:rPr kumimoji="1" lang="en-US" altLang="zh-CN" dirty="0" smtClean="0"/>
              <a:t> 2</a:t>
            </a:r>
            <a:endParaRPr kumimoji="1" lang="zh-CN" altLang="en-US" dirty="0"/>
          </a:p>
        </p:txBody>
      </p:sp>
      <p:sp>
        <p:nvSpPr>
          <p:cNvPr id="28" name="矩形 34"/>
          <p:cNvSpPr/>
          <p:nvPr/>
        </p:nvSpPr>
        <p:spPr>
          <a:xfrm>
            <a:off x="5607669" y="3539209"/>
            <a:ext cx="1152206" cy="2934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err="1" smtClean="0"/>
              <a:t>cmd</a:t>
            </a:r>
            <a:r>
              <a:rPr kumimoji="1" lang="en-US" altLang="zh-CN" dirty="0" smtClean="0"/>
              <a:t> 3</a:t>
            </a:r>
            <a:endParaRPr kumimoji="1" lang="zh-CN" altLang="en-US" dirty="0"/>
          </a:p>
        </p:txBody>
      </p:sp>
      <p:sp>
        <p:nvSpPr>
          <p:cNvPr id="29" name="乘 28"/>
          <p:cNvSpPr/>
          <p:nvPr/>
        </p:nvSpPr>
        <p:spPr>
          <a:xfrm>
            <a:off x="3447585" y="1484434"/>
            <a:ext cx="916530" cy="916530"/>
          </a:xfrm>
          <a:prstGeom prst="mathMultiply">
            <a:avLst>
              <a:gd name="adj1" fmla="val 16377"/>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Arial"/>
              <a:cs typeface="Arial"/>
            </a:endParaRPr>
          </a:p>
        </p:txBody>
      </p:sp>
      <p:sp>
        <p:nvSpPr>
          <p:cNvPr id="30" name="矩形 37"/>
          <p:cNvSpPr/>
          <p:nvPr/>
        </p:nvSpPr>
        <p:spPr>
          <a:xfrm>
            <a:off x="5026501" y="1629649"/>
            <a:ext cx="1097015" cy="60708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smtClean="0">
                <a:solidFill>
                  <a:srgbClr val="C0504D"/>
                </a:solidFill>
                <a:latin typeface="Arial"/>
                <a:cs typeface="Arial"/>
              </a:rPr>
              <a:t>Master</a:t>
            </a:r>
            <a:endParaRPr kumimoji="1" lang="zh-CN" altLang="en-US" dirty="0">
              <a:solidFill>
                <a:srgbClr val="C0504D"/>
              </a:solidFill>
              <a:latin typeface="Arial"/>
              <a:cs typeface="Arial"/>
            </a:endParaRPr>
          </a:p>
        </p:txBody>
      </p:sp>
      <p:sp>
        <p:nvSpPr>
          <p:cNvPr id="31" name="文本框 35"/>
          <p:cNvSpPr txBox="1"/>
          <p:nvPr/>
        </p:nvSpPr>
        <p:spPr>
          <a:xfrm>
            <a:off x="6965609" y="3138877"/>
            <a:ext cx="549917" cy="461665"/>
          </a:xfrm>
          <a:prstGeom prst="rect">
            <a:avLst/>
          </a:prstGeom>
          <a:noFill/>
        </p:spPr>
        <p:txBody>
          <a:bodyPr wrap="square" rtlCol="0">
            <a:spAutoFit/>
          </a:bodyPr>
          <a:lstStyle/>
          <a:p>
            <a:r>
              <a:rPr kumimoji="1" lang="en-US" altLang="zh-CN" sz="2400" dirty="0" smtClean="0">
                <a:latin typeface="Arial"/>
                <a:cs typeface="Arial"/>
              </a:rPr>
              <a:t>h2</a:t>
            </a:r>
            <a:endParaRPr kumimoji="1" lang="zh-CN" altLang="en-US" sz="2400" dirty="0">
              <a:latin typeface="Arial"/>
              <a:cs typeface="Arial"/>
            </a:endParaRPr>
          </a:p>
        </p:txBody>
      </p:sp>
      <p:sp>
        <p:nvSpPr>
          <p:cNvPr id="32" name="Slide Number Placeholder 31"/>
          <p:cNvSpPr>
            <a:spLocks noGrp="1"/>
          </p:cNvSpPr>
          <p:nvPr>
            <p:ph type="sldNum" sz="quarter" idx="12"/>
          </p:nvPr>
        </p:nvSpPr>
        <p:spPr/>
        <p:txBody>
          <a:bodyPr/>
          <a:lstStyle/>
          <a:p>
            <a:fld id="{BF48E2D9-F1AE-3A42-ADCF-BA1BF8DE6898}" type="slidenum">
              <a:rPr lang="en-US" smtClean="0"/>
              <a:t>55</a:t>
            </a:fld>
            <a:endParaRPr lang="en-US"/>
          </a:p>
        </p:txBody>
      </p:sp>
    </p:spTree>
    <p:extLst>
      <p:ext uri="{BB962C8B-B14F-4D97-AF65-F5344CB8AC3E}">
        <p14:creationId xmlns:p14="http://schemas.microsoft.com/office/powerpoint/2010/main" val="651473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anim calcmode="lin" valueType="num">
                                      <p:cBhvr>
                                        <p:cTn id="12" dur="500" fill="hold"/>
                                        <p:tgtEl>
                                          <p:spTgt spid="24"/>
                                        </p:tgtEl>
                                        <p:attrNameLst>
                                          <p:attrName>ppt_x</p:attrName>
                                        </p:attrNameLst>
                                      </p:cBhvr>
                                      <p:tavLst>
                                        <p:tav tm="0">
                                          <p:val>
                                            <p:strVal val="#ppt_x"/>
                                          </p:val>
                                        </p:tav>
                                        <p:tav tm="100000">
                                          <p:val>
                                            <p:strVal val="#ppt_x"/>
                                          </p:val>
                                        </p:tav>
                                      </p:tavLst>
                                    </p:anim>
                                    <p:anim calcmode="lin" valueType="num">
                                      <p:cBhvr>
                                        <p:cTn id="13" dur="500" fill="hold"/>
                                        <p:tgtEl>
                                          <p:spTgt spid="2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anim calcmode="lin" valueType="num">
                                      <p:cBhvr>
                                        <p:cTn id="17" dur="500" fill="hold"/>
                                        <p:tgtEl>
                                          <p:spTgt spid="25"/>
                                        </p:tgtEl>
                                        <p:attrNameLst>
                                          <p:attrName>ppt_x</p:attrName>
                                        </p:attrNameLst>
                                      </p:cBhvr>
                                      <p:tavLst>
                                        <p:tav tm="0">
                                          <p:val>
                                            <p:strVal val="#ppt_x"/>
                                          </p:val>
                                        </p:tav>
                                        <p:tav tm="100000">
                                          <p:val>
                                            <p:strVal val="#ppt_x"/>
                                          </p:val>
                                        </p:tav>
                                      </p:tavLst>
                                    </p:anim>
                                    <p:anim calcmode="lin" valueType="num">
                                      <p:cBhvr>
                                        <p:cTn id="1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childTnLst>
                                </p:cTn>
                              </p:par>
                              <p:par>
                                <p:cTn id="27" presetID="47"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anim calcmode="lin" valueType="num">
                                      <p:cBhvr>
                                        <p:cTn id="35" dur="500" fill="hold"/>
                                        <p:tgtEl>
                                          <p:spTgt spid="27"/>
                                        </p:tgtEl>
                                        <p:attrNameLst>
                                          <p:attrName>ppt_x</p:attrName>
                                        </p:attrNameLst>
                                      </p:cBhvr>
                                      <p:tavLst>
                                        <p:tav tm="0">
                                          <p:val>
                                            <p:strVal val="#ppt_x"/>
                                          </p:val>
                                        </p:tav>
                                        <p:tav tm="100000">
                                          <p:val>
                                            <p:strVal val="#ppt_x"/>
                                          </p:val>
                                        </p:tav>
                                      </p:tavLst>
                                    </p:anim>
                                    <p:anim calcmode="lin" valueType="num">
                                      <p:cBhvr>
                                        <p:cTn id="36" dur="500" fill="hold"/>
                                        <p:tgtEl>
                                          <p:spTgt spid="2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ppt_x</p:attrName>
                                        </p:attrNameLst>
                                      </p:cBhvr>
                                      <p:tavLst>
                                        <p:tav tm="0">
                                          <p:val>
                                            <p:strVal val="#ppt_x"/>
                                          </p:val>
                                        </p:tav>
                                        <p:tav tm="100000">
                                          <p:val>
                                            <p:strVal val="#ppt_x"/>
                                          </p:val>
                                        </p:tav>
                                      </p:tavLst>
                                    </p:anim>
                                    <p:anim calcmode="lin" valueType="num">
                                      <p:cBhvr>
                                        <p:cTn id="41" dur="500" fill="hold"/>
                                        <p:tgtEl>
                                          <p:spTgt spid="28"/>
                                        </p:tgtEl>
                                        <p:attrNameLst>
                                          <p:attrName>ppt_y</p:attrName>
                                        </p:attrNameLst>
                                      </p:cBhvr>
                                      <p:tavLst>
                                        <p:tav tm="0">
                                          <p:val>
                                            <p:strVal val="#ppt_y-.1"/>
                                          </p:val>
                                        </p:tav>
                                        <p:tav tm="100000">
                                          <p:val>
                                            <p:strVal val="#ppt_y"/>
                                          </p:val>
                                        </p:tav>
                                      </p:tavLst>
                                    </p:anim>
                                  </p:childTnLst>
                                </p:cTn>
                              </p:par>
                              <p:par>
                                <p:cTn id="42" presetID="1" presetClass="entr" presetSubtype="0" fill="hold" grpId="0" nodeType="with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animBg="1"/>
      <p:bldP spid="25" grpId="0" animBg="1"/>
      <p:bldP spid="26" grpId="0" animBg="1"/>
      <p:bldP spid="27" grpId="0" animBg="1"/>
      <p:bldP spid="28" grpId="0" animBg="1"/>
      <p:bldP spid="29" grpId="0" animBg="1"/>
      <p:bldP spid="3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6356"/>
            <a:ext cx="6615295" cy="680533"/>
          </a:xfrm>
        </p:spPr>
        <p:txBody>
          <a:bodyPr>
            <a:normAutofit fontScale="90000"/>
          </a:bodyPr>
          <a:lstStyle/>
          <a:p>
            <a:r>
              <a:rPr lang="en-US" dirty="0" err="1" smtClean="0"/>
              <a:t>Ravana</a:t>
            </a:r>
            <a:r>
              <a:rPr lang="en-US" dirty="0" smtClean="0"/>
              <a:t>: A Fault-Tolerant Control Protocol</a:t>
            </a:r>
            <a:endParaRPr lang="en-US" dirty="0"/>
          </a:p>
        </p:txBody>
      </p:sp>
      <p:sp>
        <p:nvSpPr>
          <p:cNvPr id="3" name="Content Placeholder 2"/>
          <p:cNvSpPr>
            <a:spLocks noGrp="1"/>
          </p:cNvSpPr>
          <p:nvPr>
            <p:ph idx="1"/>
          </p:nvPr>
        </p:nvSpPr>
        <p:spPr/>
        <p:txBody>
          <a:bodyPr/>
          <a:lstStyle/>
          <a:p>
            <a:r>
              <a:rPr lang="en-US" b="1" dirty="0" smtClean="0"/>
              <a:t>Goal: Ordered Event Transactions</a:t>
            </a:r>
          </a:p>
          <a:p>
            <a:pPr lvl="1"/>
            <a:r>
              <a:rPr lang="en-US" dirty="0"/>
              <a:t>Exactly-once events</a:t>
            </a:r>
          </a:p>
          <a:p>
            <a:pPr lvl="1"/>
            <a:r>
              <a:rPr lang="en-US" dirty="0" smtClean="0"/>
              <a:t>Totally ordered events</a:t>
            </a:r>
          </a:p>
          <a:p>
            <a:pPr lvl="1"/>
            <a:r>
              <a:rPr lang="en-US" dirty="0" smtClean="0"/>
              <a:t>Exactly once commands</a:t>
            </a:r>
          </a:p>
          <a:p>
            <a:pPr lvl="1"/>
            <a:endParaRPr lang="en-US" dirty="0"/>
          </a:p>
          <a:p>
            <a:r>
              <a:rPr lang="en-US" b="1" dirty="0" smtClean="0"/>
              <a:t>Two </a:t>
            </a:r>
            <a:r>
              <a:rPr lang="en-US" b="1" dirty="0"/>
              <a:t>s</a:t>
            </a:r>
            <a:r>
              <a:rPr lang="en-US" b="1" dirty="0" smtClean="0"/>
              <a:t>tage replication protocol</a:t>
            </a:r>
          </a:p>
          <a:p>
            <a:pPr lvl="1"/>
            <a:r>
              <a:rPr lang="en-US" dirty="0" smtClean="0"/>
              <a:t>Enhances RSM </a:t>
            </a:r>
          </a:p>
          <a:p>
            <a:pPr lvl="1"/>
            <a:r>
              <a:rPr lang="en-US" dirty="0" smtClean="0"/>
              <a:t>Acknowledgements, Retransmission, Filtering</a:t>
            </a:r>
          </a:p>
        </p:txBody>
      </p:sp>
      <p:sp>
        <p:nvSpPr>
          <p:cNvPr id="4" name="Slide Number Placeholder 3"/>
          <p:cNvSpPr>
            <a:spLocks noGrp="1"/>
          </p:cNvSpPr>
          <p:nvPr>
            <p:ph type="sldNum" sz="quarter" idx="12"/>
          </p:nvPr>
        </p:nvSpPr>
        <p:spPr/>
        <p:txBody>
          <a:bodyPr/>
          <a:lstStyle/>
          <a:p>
            <a:fld id="{BF48E2D9-F1AE-3A42-ADCF-BA1BF8DE6898}" type="slidenum">
              <a:rPr lang="en-US" smtClean="0"/>
              <a:t>56</a:t>
            </a:fld>
            <a:endParaRPr lang="en-US"/>
          </a:p>
        </p:txBody>
      </p:sp>
    </p:spTree>
    <p:extLst>
      <p:ext uri="{BB962C8B-B14F-4D97-AF65-F5344CB8AC3E}">
        <p14:creationId xmlns:p14="http://schemas.microsoft.com/office/powerpoint/2010/main" val="386266659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6356"/>
            <a:ext cx="6615295" cy="680533"/>
          </a:xfrm>
        </p:spPr>
        <p:txBody>
          <a:bodyPr>
            <a:normAutofit/>
          </a:bodyPr>
          <a:lstStyle/>
          <a:p>
            <a:r>
              <a:rPr lang="en-US" dirty="0" smtClean="0"/>
              <a:t>Exactly Once Event Processing</a:t>
            </a:r>
            <a:endParaRPr lang="en-US" dirty="0"/>
          </a:p>
        </p:txBody>
      </p:sp>
      <p:sp>
        <p:nvSpPr>
          <p:cNvPr id="4" name="圆角矩形 1"/>
          <p:cNvSpPr/>
          <p:nvPr/>
        </p:nvSpPr>
        <p:spPr>
          <a:xfrm>
            <a:off x="3076909" y="4347217"/>
            <a:ext cx="759409" cy="75945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2400" dirty="0" smtClean="0">
                <a:latin typeface="Arial"/>
                <a:cs typeface="Arial"/>
              </a:rPr>
              <a:t>S1</a:t>
            </a:r>
            <a:endParaRPr kumimoji="1" lang="zh-CN" altLang="en-US" sz="2400" dirty="0">
              <a:latin typeface="Arial"/>
              <a:cs typeface="Arial"/>
            </a:endParaRPr>
          </a:p>
        </p:txBody>
      </p:sp>
      <p:sp>
        <p:nvSpPr>
          <p:cNvPr id="5" name="圆角矩形 2"/>
          <p:cNvSpPr/>
          <p:nvPr/>
        </p:nvSpPr>
        <p:spPr>
          <a:xfrm>
            <a:off x="5167109" y="4347217"/>
            <a:ext cx="759409" cy="75945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2400" dirty="0" smtClean="0">
                <a:latin typeface="Arial"/>
                <a:cs typeface="Arial"/>
              </a:rPr>
              <a:t>S2</a:t>
            </a:r>
            <a:endParaRPr kumimoji="1" lang="zh-CN" altLang="en-US" sz="2400" dirty="0">
              <a:latin typeface="Arial"/>
              <a:cs typeface="Arial"/>
            </a:endParaRPr>
          </a:p>
        </p:txBody>
      </p:sp>
      <p:grpSp>
        <p:nvGrpSpPr>
          <p:cNvPr id="6" name="组 17"/>
          <p:cNvGrpSpPr/>
          <p:nvPr/>
        </p:nvGrpSpPr>
        <p:grpSpPr>
          <a:xfrm>
            <a:off x="2181846" y="1774240"/>
            <a:ext cx="1760850" cy="864206"/>
            <a:chOff x="3679397" y="1852804"/>
            <a:chExt cx="1760850" cy="864206"/>
          </a:xfrm>
        </p:grpSpPr>
        <p:sp>
          <p:nvSpPr>
            <p:cNvPr id="7" name="矩形 4"/>
            <p:cNvSpPr/>
            <p:nvPr/>
          </p:nvSpPr>
          <p:spPr>
            <a:xfrm>
              <a:off x="3679397" y="1852804"/>
              <a:ext cx="1760850" cy="43210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2400" dirty="0" smtClean="0">
                  <a:latin typeface="Arial"/>
                  <a:cs typeface="Arial"/>
                </a:rPr>
                <a:t>Application</a:t>
              </a:r>
              <a:endParaRPr kumimoji="1" lang="zh-CN" altLang="en-US" sz="2400" dirty="0">
                <a:latin typeface="Arial"/>
                <a:cs typeface="Arial"/>
              </a:endParaRPr>
            </a:p>
          </p:txBody>
        </p:sp>
        <p:sp>
          <p:nvSpPr>
            <p:cNvPr id="8" name="矩形 5"/>
            <p:cNvSpPr/>
            <p:nvPr/>
          </p:nvSpPr>
          <p:spPr>
            <a:xfrm>
              <a:off x="3679397" y="2284907"/>
              <a:ext cx="1760850" cy="43210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2400" dirty="0" smtClean="0">
                  <a:latin typeface="Arial"/>
                  <a:cs typeface="Arial"/>
                </a:rPr>
                <a:t>Master</a:t>
              </a:r>
              <a:endParaRPr kumimoji="1" lang="zh-CN" altLang="en-US" sz="2400" dirty="0">
                <a:latin typeface="Arial"/>
                <a:cs typeface="Arial"/>
              </a:endParaRPr>
            </a:p>
          </p:txBody>
        </p:sp>
      </p:grpSp>
      <p:sp>
        <p:nvSpPr>
          <p:cNvPr id="9" name="文本框 6"/>
          <p:cNvSpPr txBox="1"/>
          <p:nvPr/>
        </p:nvSpPr>
        <p:spPr>
          <a:xfrm>
            <a:off x="680851" y="4504347"/>
            <a:ext cx="1500995" cy="461665"/>
          </a:xfrm>
          <a:prstGeom prst="rect">
            <a:avLst/>
          </a:prstGeom>
          <a:noFill/>
        </p:spPr>
        <p:txBody>
          <a:bodyPr wrap="square" rtlCol="0">
            <a:spAutoFit/>
          </a:bodyPr>
          <a:lstStyle/>
          <a:p>
            <a:r>
              <a:rPr kumimoji="1" lang="en-US" altLang="zh-CN" sz="2400" dirty="0" smtClean="0">
                <a:latin typeface="Arial"/>
                <a:cs typeface="Arial"/>
              </a:rPr>
              <a:t>End-host</a:t>
            </a:r>
            <a:endParaRPr kumimoji="1" lang="zh-CN" altLang="en-US" sz="2400" dirty="0">
              <a:latin typeface="Arial"/>
              <a:cs typeface="Arial"/>
            </a:endParaRPr>
          </a:p>
        </p:txBody>
      </p:sp>
      <p:cxnSp>
        <p:nvCxnSpPr>
          <p:cNvPr id="10" name="直线箭头连接符 7"/>
          <p:cNvCxnSpPr>
            <a:stCxn id="9" idx="3"/>
            <a:endCxn id="4" idx="1"/>
          </p:cNvCxnSpPr>
          <p:nvPr/>
        </p:nvCxnSpPr>
        <p:spPr>
          <a:xfrm flipV="1">
            <a:off x="2181846" y="4726945"/>
            <a:ext cx="895063" cy="8235"/>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grpSp>
        <p:nvGrpSpPr>
          <p:cNvPr id="12" name="组 18"/>
          <p:cNvGrpSpPr/>
          <p:nvPr/>
        </p:nvGrpSpPr>
        <p:grpSpPr>
          <a:xfrm>
            <a:off x="6291482" y="1793879"/>
            <a:ext cx="1760850" cy="864206"/>
            <a:chOff x="3679397" y="1852804"/>
            <a:chExt cx="1760850" cy="864206"/>
          </a:xfrm>
        </p:grpSpPr>
        <p:sp>
          <p:nvSpPr>
            <p:cNvPr id="13" name="矩形 19"/>
            <p:cNvSpPr/>
            <p:nvPr/>
          </p:nvSpPr>
          <p:spPr>
            <a:xfrm>
              <a:off x="3679397" y="1852804"/>
              <a:ext cx="1760850" cy="43210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2400" dirty="0" smtClean="0">
                  <a:latin typeface="Arial"/>
                  <a:cs typeface="Arial"/>
                </a:rPr>
                <a:t>Application</a:t>
              </a:r>
              <a:endParaRPr kumimoji="1" lang="zh-CN" altLang="en-US" sz="2400" dirty="0">
                <a:latin typeface="Arial"/>
                <a:cs typeface="Arial"/>
              </a:endParaRPr>
            </a:p>
          </p:txBody>
        </p:sp>
        <p:sp>
          <p:nvSpPr>
            <p:cNvPr id="14" name="矩形 20"/>
            <p:cNvSpPr/>
            <p:nvPr/>
          </p:nvSpPr>
          <p:spPr>
            <a:xfrm>
              <a:off x="3679397" y="2284907"/>
              <a:ext cx="1760850" cy="43210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2400" dirty="0" smtClean="0">
                  <a:latin typeface="Arial"/>
                  <a:cs typeface="Arial"/>
                </a:rPr>
                <a:t>Slave</a:t>
              </a:r>
              <a:endParaRPr kumimoji="1" lang="zh-CN" altLang="en-US" sz="2400" dirty="0">
                <a:latin typeface="Arial"/>
                <a:cs typeface="Arial"/>
              </a:endParaRPr>
            </a:p>
          </p:txBody>
        </p:sp>
      </p:grpSp>
      <p:grpSp>
        <p:nvGrpSpPr>
          <p:cNvPr id="15" name="组 31"/>
          <p:cNvGrpSpPr/>
          <p:nvPr/>
        </p:nvGrpSpPr>
        <p:grpSpPr>
          <a:xfrm>
            <a:off x="4426160" y="1971118"/>
            <a:ext cx="1481898" cy="453564"/>
            <a:chOff x="4444620" y="1941423"/>
            <a:chExt cx="1481898" cy="453564"/>
          </a:xfrm>
        </p:grpSpPr>
        <p:cxnSp>
          <p:nvCxnSpPr>
            <p:cNvPr id="16" name="直线箭头连接符 22"/>
            <p:cNvCxnSpPr/>
            <p:nvPr/>
          </p:nvCxnSpPr>
          <p:spPr>
            <a:xfrm flipV="1">
              <a:off x="4444620" y="1941423"/>
              <a:ext cx="1481898" cy="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17" name="直线箭头连接符 24"/>
            <p:cNvCxnSpPr/>
            <p:nvPr/>
          </p:nvCxnSpPr>
          <p:spPr>
            <a:xfrm flipV="1">
              <a:off x="4444620" y="2394986"/>
              <a:ext cx="1481898" cy="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18" name="直线箭头连接符 25"/>
            <p:cNvCxnSpPr/>
            <p:nvPr/>
          </p:nvCxnSpPr>
          <p:spPr>
            <a:xfrm flipV="1">
              <a:off x="4457713" y="1941424"/>
              <a:ext cx="0" cy="453563"/>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19" name="直线箭头连接符 28"/>
            <p:cNvCxnSpPr/>
            <p:nvPr/>
          </p:nvCxnSpPr>
          <p:spPr>
            <a:xfrm flipV="1">
              <a:off x="4880347" y="1941423"/>
              <a:ext cx="0" cy="453563"/>
            </a:xfrm>
            <a:prstGeom prst="straightConnector1">
              <a:avLst/>
            </a:prstGeom>
            <a:ln>
              <a:solidFill>
                <a:schemeClr val="tx1"/>
              </a:solidFill>
              <a:prstDash val="sysDash"/>
              <a:headEnd type="none"/>
              <a:tailEnd type="none"/>
            </a:ln>
          </p:spPr>
          <p:style>
            <a:lnRef idx="3">
              <a:schemeClr val="accent1"/>
            </a:lnRef>
            <a:fillRef idx="0">
              <a:schemeClr val="accent1"/>
            </a:fillRef>
            <a:effectRef idx="2">
              <a:schemeClr val="accent1"/>
            </a:effectRef>
            <a:fontRef idx="minor">
              <a:schemeClr val="tx1"/>
            </a:fontRef>
          </p:style>
        </p:cxnSp>
        <p:cxnSp>
          <p:nvCxnSpPr>
            <p:cNvPr id="20" name="直线箭头连接符 29"/>
            <p:cNvCxnSpPr/>
            <p:nvPr/>
          </p:nvCxnSpPr>
          <p:spPr>
            <a:xfrm flipV="1">
              <a:off x="5320798" y="1941423"/>
              <a:ext cx="0" cy="453563"/>
            </a:xfrm>
            <a:prstGeom prst="straightConnector1">
              <a:avLst/>
            </a:prstGeom>
            <a:ln>
              <a:solidFill>
                <a:schemeClr val="tx1"/>
              </a:solidFill>
              <a:prstDash val="sysDash"/>
              <a:headEnd type="none"/>
              <a:tailEnd type="none"/>
            </a:ln>
          </p:spPr>
          <p:style>
            <a:lnRef idx="3">
              <a:schemeClr val="accent1"/>
            </a:lnRef>
            <a:fillRef idx="0">
              <a:schemeClr val="accent1"/>
            </a:fillRef>
            <a:effectRef idx="2">
              <a:schemeClr val="accent1"/>
            </a:effectRef>
            <a:fontRef idx="minor">
              <a:schemeClr val="tx1"/>
            </a:fontRef>
          </p:style>
        </p:cxnSp>
        <p:cxnSp>
          <p:nvCxnSpPr>
            <p:cNvPr id="21" name="直线箭头连接符 30"/>
            <p:cNvCxnSpPr/>
            <p:nvPr/>
          </p:nvCxnSpPr>
          <p:spPr>
            <a:xfrm flipV="1">
              <a:off x="5774343" y="1941423"/>
              <a:ext cx="0" cy="453563"/>
            </a:xfrm>
            <a:prstGeom prst="straightConnector1">
              <a:avLst/>
            </a:prstGeom>
            <a:ln>
              <a:solidFill>
                <a:schemeClr val="tx1"/>
              </a:solidFill>
              <a:prstDash val="sysDash"/>
              <a:headEnd type="none"/>
              <a:tailEnd type="none"/>
            </a:ln>
          </p:spPr>
          <p:style>
            <a:lnRef idx="3">
              <a:schemeClr val="accent1"/>
            </a:lnRef>
            <a:fillRef idx="0">
              <a:schemeClr val="accent1"/>
            </a:fillRef>
            <a:effectRef idx="2">
              <a:schemeClr val="accent1"/>
            </a:effectRef>
            <a:fontRef idx="minor">
              <a:schemeClr val="tx1"/>
            </a:fontRef>
          </p:style>
        </p:cxnSp>
      </p:grpSp>
      <p:sp>
        <p:nvSpPr>
          <p:cNvPr id="22" name="矩形 32"/>
          <p:cNvSpPr/>
          <p:nvPr/>
        </p:nvSpPr>
        <p:spPr>
          <a:xfrm>
            <a:off x="2835519" y="4150808"/>
            <a:ext cx="1277386" cy="28806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2400" dirty="0" smtClean="0">
                <a:latin typeface="Arial"/>
                <a:cs typeface="Arial"/>
              </a:rPr>
              <a:t>runtime</a:t>
            </a:r>
            <a:endParaRPr kumimoji="1" lang="zh-CN" altLang="en-US" sz="2400" dirty="0">
              <a:latin typeface="Arial"/>
              <a:cs typeface="Arial"/>
            </a:endParaRPr>
          </a:p>
        </p:txBody>
      </p:sp>
      <p:sp>
        <p:nvSpPr>
          <p:cNvPr id="23" name="矩形 33"/>
          <p:cNvSpPr/>
          <p:nvPr/>
        </p:nvSpPr>
        <p:spPr>
          <a:xfrm>
            <a:off x="4892152" y="4147402"/>
            <a:ext cx="1277386" cy="28806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2400" dirty="0" smtClean="0">
                <a:latin typeface="Arial"/>
                <a:cs typeface="Arial"/>
              </a:rPr>
              <a:t>runtime</a:t>
            </a:r>
            <a:endParaRPr kumimoji="1" lang="zh-CN" altLang="en-US" sz="2400" dirty="0">
              <a:latin typeface="Arial"/>
              <a:cs typeface="Arial"/>
            </a:endParaRPr>
          </a:p>
        </p:txBody>
      </p:sp>
      <p:sp>
        <p:nvSpPr>
          <p:cNvPr id="24" name="文本框 34"/>
          <p:cNvSpPr txBox="1"/>
          <p:nvPr/>
        </p:nvSpPr>
        <p:spPr>
          <a:xfrm>
            <a:off x="4554187" y="1563046"/>
            <a:ext cx="1319528" cy="400110"/>
          </a:xfrm>
          <a:prstGeom prst="rect">
            <a:avLst/>
          </a:prstGeom>
          <a:noFill/>
        </p:spPr>
        <p:txBody>
          <a:bodyPr wrap="square" rtlCol="0">
            <a:spAutoFit/>
          </a:bodyPr>
          <a:lstStyle/>
          <a:p>
            <a:r>
              <a:rPr kumimoji="1" lang="en-US" altLang="zh-CN" sz="2000" dirty="0" smtClean="0">
                <a:latin typeface="Arial"/>
                <a:cs typeface="Arial"/>
              </a:rPr>
              <a:t>event log</a:t>
            </a:r>
          </a:p>
        </p:txBody>
      </p:sp>
      <p:sp>
        <p:nvSpPr>
          <p:cNvPr id="28" name="文本框 42"/>
          <p:cNvSpPr txBox="1"/>
          <p:nvPr/>
        </p:nvSpPr>
        <p:spPr>
          <a:xfrm>
            <a:off x="4421913" y="1984734"/>
            <a:ext cx="504755" cy="400110"/>
          </a:xfrm>
          <a:prstGeom prst="rect">
            <a:avLst/>
          </a:prstGeom>
          <a:noFill/>
        </p:spPr>
        <p:txBody>
          <a:bodyPr wrap="square" rtlCol="0">
            <a:spAutoFit/>
          </a:bodyPr>
          <a:lstStyle/>
          <a:p>
            <a:r>
              <a:rPr kumimoji="1" lang="en-US" altLang="zh-CN" sz="2000" dirty="0" smtClean="0">
                <a:latin typeface="Arial"/>
                <a:cs typeface="Arial"/>
              </a:rPr>
              <a:t>e1</a:t>
            </a:r>
            <a:endParaRPr kumimoji="1" lang="zh-CN" altLang="en-US" sz="2000" dirty="0">
              <a:latin typeface="Arial"/>
              <a:cs typeface="Arial"/>
            </a:endParaRPr>
          </a:p>
        </p:txBody>
      </p:sp>
      <p:sp>
        <p:nvSpPr>
          <p:cNvPr id="30" name="任意形状 45"/>
          <p:cNvSpPr/>
          <p:nvPr/>
        </p:nvSpPr>
        <p:spPr>
          <a:xfrm rot="914257" flipH="1" flipV="1">
            <a:off x="3942695" y="1766864"/>
            <a:ext cx="731595" cy="152400"/>
          </a:xfrm>
          <a:custGeom>
            <a:avLst/>
            <a:gdLst>
              <a:gd name="connsiteX0" fmla="*/ 0 w 1112926"/>
              <a:gd name="connsiteY0" fmla="*/ 209505 h 412245"/>
              <a:gd name="connsiteX1" fmla="*/ 628476 w 1112926"/>
              <a:gd name="connsiteY1" fmla="*/ 405915 h 412245"/>
              <a:gd name="connsiteX2" fmla="*/ 1112926 w 1112926"/>
              <a:gd name="connsiteY2" fmla="*/ 0 h 412245"/>
            </a:gdLst>
            <a:ahLst/>
            <a:cxnLst>
              <a:cxn ang="0">
                <a:pos x="connsiteX0" y="connsiteY0"/>
              </a:cxn>
              <a:cxn ang="0">
                <a:pos x="connsiteX1" y="connsiteY1"/>
              </a:cxn>
              <a:cxn ang="0">
                <a:pos x="connsiteX2" y="connsiteY2"/>
              </a:cxn>
            </a:cxnLst>
            <a:rect l="l" t="t" r="r" b="b"/>
            <a:pathLst>
              <a:path w="1112926" h="412245">
                <a:moveTo>
                  <a:pt x="0" y="209505"/>
                </a:moveTo>
                <a:cubicBezTo>
                  <a:pt x="221494" y="325168"/>
                  <a:pt x="442988" y="440832"/>
                  <a:pt x="628476" y="405915"/>
                </a:cubicBezTo>
                <a:cubicBezTo>
                  <a:pt x="813964" y="370998"/>
                  <a:pt x="1112926" y="0"/>
                  <a:pt x="1112926" y="0"/>
                </a:cubicBezTo>
              </a:path>
            </a:pathLst>
          </a:custGeom>
          <a:ln>
            <a:solidFill>
              <a:srgbClr val="000000"/>
            </a:solidFill>
            <a:prstDash val="dash"/>
            <a:headEnd type="none"/>
            <a:tailEnd type="arrow"/>
          </a:ln>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zh-CN" altLang="en-US" dirty="0"/>
          </a:p>
        </p:txBody>
      </p:sp>
      <p:sp>
        <p:nvSpPr>
          <p:cNvPr id="31" name="文本框 46"/>
          <p:cNvSpPr txBox="1"/>
          <p:nvPr/>
        </p:nvSpPr>
        <p:spPr>
          <a:xfrm>
            <a:off x="4045198" y="1393769"/>
            <a:ext cx="459520" cy="400110"/>
          </a:xfrm>
          <a:prstGeom prst="rect">
            <a:avLst/>
          </a:prstGeom>
          <a:noFill/>
        </p:spPr>
        <p:txBody>
          <a:bodyPr wrap="square" rtlCol="0">
            <a:spAutoFit/>
          </a:bodyPr>
          <a:lstStyle/>
          <a:p>
            <a:r>
              <a:rPr kumimoji="1" lang="en-US" altLang="zh-CN" sz="2000" dirty="0" smtClean="0">
                <a:latin typeface="Arial"/>
                <a:cs typeface="Arial"/>
              </a:rPr>
              <a:t>4</a:t>
            </a:r>
          </a:p>
        </p:txBody>
      </p:sp>
      <p:sp>
        <p:nvSpPr>
          <p:cNvPr id="34" name="任意形状 11"/>
          <p:cNvSpPr/>
          <p:nvPr/>
        </p:nvSpPr>
        <p:spPr>
          <a:xfrm>
            <a:off x="3299500" y="2631901"/>
            <a:ext cx="2265132" cy="1518908"/>
          </a:xfrm>
          <a:custGeom>
            <a:avLst/>
            <a:gdLst>
              <a:gd name="connsiteX0" fmla="*/ 0 w 2265132"/>
              <a:gd name="connsiteY0" fmla="*/ 0 h 1518908"/>
              <a:gd name="connsiteX1" fmla="*/ 1754495 w 2265132"/>
              <a:gd name="connsiteY1" fmla="*/ 1008240 h 1518908"/>
              <a:gd name="connsiteX2" fmla="*/ 2265132 w 2265132"/>
              <a:gd name="connsiteY2" fmla="*/ 1518908 h 1518908"/>
            </a:gdLst>
            <a:ahLst/>
            <a:cxnLst>
              <a:cxn ang="0">
                <a:pos x="connsiteX0" y="connsiteY0"/>
              </a:cxn>
              <a:cxn ang="0">
                <a:pos x="connsiteX1" y="connsiteY1"/>
              </a:cxn>
              <a:cxn ang="0">
                <a:pos x="connsiteX2" y="connsiteY2"/>
              </a:cxn>
            </a:cxnLst>
            <a:rect l="l" t="t" r="r" b="b"/>
            <a:pathLst>
              <a:path w="2265132" h="1518908">
                <a:moveTo>
                  <a:pt x="0" y="0"/>
                </a:moveTo>
                <a:cubicBezTo>
                  <a:pt x="688486" y="377544"/>
                  <a:pt x="1376973" y="755089"/>
                  <a:pt x="1754495" y="1008240"/>
                </a:cubicBezTo>
                <a:cubicBezTo>
                  <a:pt x="2132017" y="1261391"/>
                  <a:pt x="2265132" y="1518908"/>
                  <a:pt x="2265132" y="1518908"/>
                </a:cubicBezTo>
              </a:path>
            </a:pathLst>
          </a:custGeom>
          <a:ln>
            <a:solidFill>
              <a:srgbClr val="7F7F7F"/>
            </a:solidFill>
            <a:prstDash val="dashDot"/>
            <a:headEnd type="none"/>
            <a:tailEnd type="arrow"/>
          </a:ln>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zh-CN" altLang="en-US" dirty="0"/>
          </a:p>
        </p:txBody>
      </p:sp>
      <p:cxnSp>
        <p:nvCxnSpPr>
          <p:cNvPr id="36" name="直线箭头连接符 51"/>
          <p:cNvCxnSpPr/>
          <p:nvPr/>
        </p:nvCxnSpPr>
        <p:spPr>
          <a:xfrm>
            <a:off x="3836318" y="4726945"/>
            <a:ext cx="1330791" cy="0"/>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sp>
        <p:nvSpPr>
          <p:cNvPr id="37" name="任意形状 66"/>
          <p:cNvSpPr/>
          <p:nvPr/>
        </p:nvSpPr>
        <p:spPr>
          <a:xfrm flipH="1" flipV="1">
            <a:off x="3247438" y="2653357"/>
            <a:ext cx="361581" cy="1489317"/>
          </a:xfrm>
          <a:custGeom>
            <a:avLst/>
            <a:gdLst>
              <a:gd name="connsiteX0" fmla="*/ 461839 w 461839"/>
              <a:gd name="connsiteY0" fmla="*/ 1453437 h 1453437"/>
              <a:gd name="connsiteX1" fmla="*/ 55948 w 461839"/>
              <a:gd name="connsiteY1" fmla="*/ 811830 h 1453437"/>
              <a:gd name="connsiteX2" fmla="*/ 3575 w 461839"/>
              <a:gd name="connsiteY2" fmla="*/ 0 h 1453437"/>
            </a:gdLst>
            <a:ahLst/>
            <a:cxnLst>
              <a:cxn ang="0">
                <a:pos x="connsiteX0" y="connsiteY0"/>
              </a:cxn>
              <a:cxn ang="0">
                <a:pos x="connsiteX1" y="connsiteY1"/>
              </a:cxn>
              <a:cxn ang="0">
                <a:pos x="connsiteX2" y="connsiteY2"/>
              </a:cxn>
            </a:cxnLst>
            <a:rect l="l" t="t" r="r" b="b"/>
            <a:pathLst>
              <a:path w="461839" h="1453437">
                <a:moveTo>
                  <a:pt x="461839" y="1453437"/>
                </a:moveTo>
                <a:cubicBezTo>
                  <a:pt x="297082" y="1253753"/>
                  <a:pt x="132325" y="1054069"/>
                  <a:pt x="55948" y="811830"/>
                </a:cubicBezTo>
                <a:cubicBezTo>
                  <a:pt x="-20429" y="569591"/>
                  <a:pt x="3575" y="0"/>
                  <a:pt x="3575" y="0"/>
                </a:cubicBezTo>
              </a:path>
            </a:pathLst>
          </a:custGeom>
          <a:ln w="28575" cmpd="sng">
            <a:solidFill>
              <a:srgbClr val="000000"/>
            </a:solidFill>
            <a:prstDash val="dashDot"/>
            <a:headEnd type="arrow"/>
            <a:tailEnd type="none"/>
          </a:ln>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zh-CN" altLang="en-US" dirty="0"/>
          </a:p>
        </p:txBody>
      </p:sp>
      <p:sp>
        <p:nvSpPr>
          <p:cNvPr id="38" name="任意形状 67"/>
          <p:cNvSpPr/>
          <p:nvPr/>
        </p:nvSpPr>
        <p:spPr>
          <a:xfrm>
            <a:off x="3425714" y="2627173"/>
            <a:ext cx="2265132" cy="1518908"/>
          </a:xfrm>
          <a:custGeom>
            <a:avLst/>
            <a:gdLst>
              <a:gd name="connsiteX0" fmla="*/ 0 w 2265132"/>
              <a:gd name="connsiteY0" fmla="*/ 0 h 1518908"/>
              <a:gd name="connsiteX1" fmla="*/ 1754495 w 2265132"/>
              <a:gd name="connsiteY1" fmla="*/ 1008240 h 1518908"/>
              <a:gd name="connsiteX2" fmla="*/ 2265132 w 2265132"/>
              <a:gd name="connsiteY2" fmla="*/ 1518908 h 1518908"/>
            </a:gdLst>
            <a:ahLst/>
            <a:cxnLst>
              <a:cxn ang="0">
                <a:pos x="connsiteX0" y="connsiteY0"/>
              </a:cxn>
              <a:cxn ang="0">
                <a:pos x="connsiteX1" y="connsiteY1"/>
              </a:cxn>
              <a:cxn ang="0">
                <a:pos x="connsiteX2" y="connsiteY2"/>
              </a:cxn>
            </a:cxnLst>
            <a:rect l="l" t="t" r="r" b="b"/>
            <a:pathLst>
              <a:path w="2265132" h="1518908">
                <a:moveTo>
                  <a:pt x="0" y="0"/>
                </a:moveTo>
                <a:cubicBezTo>
                  <a:pt x="688486" y="377544"/>
                  <a:pt x="1376973" y="755089"/>
                  <a:pt x="1754495" y="1008240"/>
                </a:cubicBezTo>
                <a:cubicBezTo>
                  <a:pt x="2132017" y="1261391"/>
                  <a:pt x="2265132" y="1518908"/>
                  <a:pt x="2265132" y="1518908"/>
                </a:cubicBezTo>
              </a:path>
            </a:pathLst>
          </a:custGeom>
          <a:ln w="28575" cmpd="sng">
            <a:solidFill>
              <a:srgbClr val="000000"/>
            </a:solidFill>
            <a:prstDash val="dashDot"/>
            <a:headEnd type="arrow"/>
            <a:tailEnd type="none"/>
          </a:ln>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zh-CN" altLang="en-US" dirty="0"/>
          </a:p>
        </p:txBody>
      </p:sp>
      <p:sp>
        <p:nvSpPr>
          <p:cNvPr id="39" name="文本框 68"/>
          <p:cNvSpPr txBox="1"/>
          <p:nvPr/>
        </p:nvSpPr>
        <p:spPr>
          <a:xfrm>
            <a:off x="3584360" y="3236777"/>
            <a:ext cx="459520" cy="400110"/>
          </a:xfrm>
          <a:prstGeom prst="rect">
            <a:avLst/>
          </a:prstGeom>
          <a:noFill/>
        </p:spPr>
        <p:txBody>
          <a:bodyPr wrap="square" rtlCol="0">
            <a:spAutoFit/>
          </a:bodyPr>
          <a:lstStyle/>
          <a:p>
            <a:r>
              <a:rPr kumimoji="1" lang="en-US" altLang="zh-CN" sz="2000" dirty="0" smtClean="0">
                <a:latin typeface="Arial"/>
                <a:cs typeface="Arial"/>
              </a:rPr>
              <a:t>6</a:t>
            </a:r>
          </a:p>
        </p:txBody>
      </p:sp>
      <p:sp>
        <p:nvSpPr>
          <p:cNvPr id="40" name="文本框 69"/>
          <p:cNvSpPr txBox="1"/>
          <p:nvPr/>
        </p:nvSpPr>
        <p:spPr>
          <a:xfrm>
            <a:off x="5072578" y="3249871"/>
            <a:ext cx="459520" cy="400110"/>
          </a:xfrm>
          <a:prstGeom prst="rect">
            <a:avLst/>
          </a:prstGeom>
          <a:noFill/>
        </p:spPr>
        <p:txBody>
          <a:bodyPr wrap="square" rtlCol="0">
            <a:spAutoFit/>
          </a:bodyPr>
          <a:lstStyle/>
          <a:p>
            <a:r>
              <a:rPr kumimoji="1" lang="en-US" altLang="zh-CN" sz="2000" dirty="0" smtClean="0">
                <a:latin typeface="Arial"/>
                <a:cs typeface="Arial"/>
              </a:rPr>
              <a:t>6</a:t>
            </a:r>
          </a:p>
        </p:txBody>
      </p:sp>
      <p:sp>
        <p:nvSpPr>
          <p:cNvPr id="41" name="任意形状 70"/>
          <p:cNvSpPr/>
          <p:nvPr/>
        </p:nvSpPr>
        <p:spPr>
          <a:xfrm>
            <a:off x="3584360" y="2440620"/>
            <a:ext cx="1516136" cy="500673"/>
          </a:xfrm>
          <a:custGeom>
            <a:avLst/>
            <a:gdLst>
              <a:gd name="connsiteX0" fmla="*/ 0 w 1112926"/>
              <a:gd name="connsiteY0" fmla="*/ 209505 h 412245"/>
              <a:gd name="connsiteX1" fmla="*/ 628476 w 1112926"/>
              <a:gd name="connsiteY1" fmla="*/ 405915 h 412245"/>
              <a:gd name="connsiteX2" fmla="*/ 1112926 w 1112926"/>
              <a:gd name="connsiteY2" fmla="*/ 0 h 412245"/>
            </a:gdLst>
            <a:ahLst/>
            <a:cxnLst>
              <a:cxn ang="0">
                <a:pos x="connsiteX0" y="connsiteY0"/>
              </a:cxn>
              <a:cxn ang="0">
                <a:pos x="connsiteX1" y="connsiteY1"/>
              </a:cxn>
              <a:cxn ang="0">
                <a:pos x="connsiteX2" y="connsiteY2"/>
              </a:cxn>
            </a:cxnLst>
            <a:rect l="l" t="t" r="r" b="b"/>
            <a:pathLst>
              <a:path w="1112926" h="412245">
                <a:moveTo>
                  <a:pt x="0" y="209505"/>
                </a:moveTo>
                <a:cubicBezTo>
                  <a:pt x="221494" y="325168"/>
                  <a:pt x="442988" y="440832"/>
                  <a:pt x="628476" y="405915"/>
                </a:cubicBezTo>
                <a:cubicBezTo>
                  <a:pt x="813964" y="370998"/>
                  <a:pt x="1112926" y="0"/>
                  <a:pt x="1112926" y="0"/>
                </a:cubicBezTo>
              </a:path>
            </a:pathLst>
          </a:custGeom>
          <a:ln>
            <a:solidFill>
              <a:srgbClr val="000000"/>
            </a:solidFill>
            <a:prstDash val="dash"/>
            <a:headEnd type="none"/>
            <a:tailEnd type="arrow"/>
          </a:ln>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zh-CN" altLang="en-US" dirty="0"/>
          </a:p>
        </p:txBody>
      </p:sp>
      <p:sp>
        <p:nvSpPr>
          <p:cNvPr id="42" name="文本框 71"/>
          <p:cNvSpPr txBox="1"/>
          <p:nvPr/>
        </p:nvSpPr>
        <p:spPr>
          <a:xfrm>
            <a:off x="4786850" y="1981907"/>
            <a:ext cx="612866" cy="400110"/>
          </a:xfrm>
          <a:prstGeom prst="rect">
            <a:avLst/>
          </a:prstGeom>
          <a:noFill/>
        </p:spPr>
        <p:txBody>
          <a:bodyPr wrap="square" rtlCol="0">
            <a:spAutoFit/>
          </a:bodyPr>
          <a:lstStyle/>
          <a:p>
            <a:r>
              <a:rPr kumimoji="1" lang="en-US" altLang="zh-CN" sz="2000" dirty="0" smtClean="0">
                <a:latin typeface="Arial"/>
                <a:cs typeface="Arial"/>
              </a:rPr>
              <a:t>e1p</a:t>
            </a:r>
            <a:endParaRPr kumimoji="1" lang="zh-CN" altLang="en-US" sz="2000" dirty="0">
              <a:latin typeface="Arial"/>
              <a:cs typeface="Arial"/>
            </a:endParaRPr>
          </a:p>
        </p:txBody>
      </p:sp>
      <p:sp>
        <p:nvSpPr>
          <p:cNvPr id="43" name="文本框 72"/>
          <p:cNvSpPr txBox="1"/>
          <p:nvPr/>
        </p:nvSpPr>
        <p:spPr>
          <a:xfrm>
            <a:off x="4681458" y="2670134"/>
            <a:ext cx="459520" cy="400110"/>
          </a:xfrm>
          <a:prstGeom prst="rect">
            <a:avLst/>
          </a:prstGeom>
          <a:noFill/>
        </p:spPr>
        <p:txBody>
          <a:bodyPr wrap="square" rtlCol="0">
            <a:spAutoFit/>
          </a:bodyPr>
          <a:lstStyle/>
          <a:p>
            <a:r>
              <a:rPr kumimoji="1" lang="en-US" altLang="zh-CN" sz="2000" dirty="0" smtClean="0">
                <a:latin typeface="Arial"/>
                <a:cs typeface="Arial"/>
              </a:rPr>
              <a:t>7</a:t>
            </a:r>
          </a:p>
        </p:txBody>
      </p:sp>
      <p:sp>
        <p:nvSpPr>
          <p:cNvPr id="44" name="文本框 73"/>
          <p:cNvSpPr txBox="1"/>
          <p:nvPr/>
        </p:nvSpPr>
        <p:spPr>
          <a:xfrm>
            <a:off x="3526033" y="5210124"/>
            <a:ext cx="504755" cy="400110"/>
          </a:xfrm>
          <a:prstGeom prst="rect">
            <a:avLst/>
          </a:prstGeom>
          <a:noFill/>
        </p:spPr>
        <p:txBody>
          <a:bodyPr wrap="square" rtlCol="0">
            <a:spAutoFit/>
          </a:bodyPr>
          <a:lstStyle/>
          <a:p>
            <a:r>
              <a:rPr kumimoji="1" lang="en-US" altLang="zh-CN" sz="2000" dirty="0" smtClean="0">
                <a:latin typeface="Arial"/>
                <a:cs typeface="Arial"/>
              </a:rPr>
              <a:t>c1</a:t>
            </a:r>
            <a:endParaRPr kumimoji="1" lang="zh-CN" altLang="en-US" sz="2000" dirty="0">
              <a:latin typeface="Arial"/>
              <a:cs typeface="Arial"/>
            </a:endParaRPr>
          </a:p>
        </p:txBody>
      </p:sp>
      <p:sp>
        <p:nvSpPr>
          <p:cNvPr id="45" name="文本框 74"/>
          <p:cNvSpPr txBox="1"/>
          <p:nvPr/>
        </p:nvSpPr>
        <p:spPr>
          <a:xfrm>
            <a:off x="5647523" y="5210124"/>
            <a:ext cx="504755" cy="400110"/>
          </a:xfrm>
          <a:prstGeom prst="rect">
            <a:avLst/>
          </a:prstGeom>
          <a:noFill/>
        </p:spPr>
        <p:txBody>
          <a:bodyPr wrap="square" rtlCol="0">
            <a:spAutoFit/>
          </a:bodyPr>
          <a:lstStyle/>
          <a:p>
            <a:r>
              <a:rPr kumimoji="1" lang="en-US" altLang="zh-CN" sz="2000" dirty="0" smtClean="0">
                <a:latin typeface="Arial"/>
                <a:cs typeface="Arial"/>
              </a:rPr>
              <a:t>c2</a:t>
            </a:r>
            <a:endParaRPr kumimoji="1" lang="zh-CN" altLang="en-US" sz="2000" dirty="0">
              <a:latin typeface="Arial"/>
              <a:cs typeface="Arial"/>
            </a:endParaRPr>
          </a:p>
        </p:txBody>
      </p:sp>
      <p:grpSp>
        <p:nvGrpSpPr>
          <p:cNvPr id="46" name="组 75"/>
          <p:cNvGrpSpPr/>
          <p:nvPr/>
        </p:nvGrpSpPr>
        <p:grpSpPr>
          <a:xfrm>
            <a:off x="2514960" y="5176314"/>
            <a:ext cx="876178" cy="453565"/>
            <a:chOff x="4444620" y="1941423"/>
            <a:chExt cx="876178" cy="453565"/>
          </a:xfrm>
        </p:grpSpPr>
        <p:cxnSp>
          <p:nvCxnSpPr>
            <p:cNvPr id="47" name="直线箭头连接符 76"/>
            <p:cNvCxnSpPr/>
            <p:nvPr/>
          </p:nvCxnSpPr>
          <p:spPr>
            <a:xfrm>
              <a:off x="4444620" y="1941425"/>
              <a:ext cx="876178" cy="244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48" name="直线箭头连接符 77"/>
            <p:cNvCxnSpPr/>
            <p:nvPr/>
          </p:nvCxnSpPr>
          <p:spPr>
            <a:xfrm flipV="1">
              <a:off x="4444620" y="2394986"/>
              <a:ext cx="876178" cy="2"/>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49" name="直线箭头连接符 78"/>
            <p:cNvCxnSpPr/>
            <p:nvPr/>
          </p:nvCxnSpPr>
          <p:spPr>
            <a:xfrm flipV="1">
              <a:off x="4457713" y="1941424"/>
              <a:ext cx="0" cy="453563"/>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50" name="直线箭头连接符 79"/>
            <p:cNvCxnSpPr/>
            <p:nvPr/>
          </p:nvCxnSpPr>
          <p:spPr>
            <a:xfrm flipV="1">
              <a:off x="4880347" y="1941423"/>
              <a:ext cx="0" cy="453563"/>
            </a:xfrm>
            <a:prstGeom prst="straightConnector1">
              <a:avLst/>
            </a:prstGeom>
            <a:ln>
              <a:solidFill>
                <a:schemeClr val="tx1"/>
              </a:solidFill>
              <a:prstDash val="sysDash"/>
              <a:headEnd type="none"/>
              <a:tailEnd type="none"/>
            </a:ln>
          </p:spPr>
          <p:style>
            <a:lnRef idx="3">
              <a:schemeClr val="accent1"/>
            </a:lnRef>
            <a:fillRef idx="0">
              <a:schemeClr val="accent1"/>
            </a:fillRef>
            <a:effectRef idx="2">
              <a:schemeClr val="accent1"/>
            </a:effectRef>
            <a:fontRef idx="minor">
              <a:schemeClr val="tx1"/>
            </a:fontRef>
          </p:style>
        </p:cxnSp>
        <p:cxnSp>
          <p:nvCxnSpPr>
            <p:cNvPr id="51" name="直线箭头连接符 80"/>
            <p:cNvCxnSpPr/>
            <p:nvPr/>
          </p:nvCxnSpPr>
          <p:spPr>
            <a:xfrm flipV="1">
              <a:off x="5320798" y="1941423"/>
              <a:ext cx="0" cy="453563"/>
            </a:xfrm>
            <a:prstGeom prst="straightConnector1">
              <a:avLst/>
            </a:prstGeom>
            <a:ln>
              <a:solidFill>
                <a:schemeClr val="tx1"/>
              </a:solidFill>
              <a:prstDash val="sysDash"/>
              <a:headEnd type="none"/>
              <a:tailEnd type="none"/>
            </a:ln>
          </p:spPr>
          <p:style>
            <a:lnRef idx="3">
              <a:schemeClr val="accent1"/>
            </a:lnRef>
            <a:fillRef idx="0">
              <a:schemeClr val="accent1"/>
            </a:fillRef>
            <a:effectRef idx="2">
              <a:schemeClr val="accent1"/>
            </a:effectRef>
            <a:fontRef idx="minor">
              <a:schemeClr val="tx1"/>
            </a:fontRef>
          </p:style>
        </p:cxnSp>
      </p:grpSp>
      <p:grpSp>
        <p:nvGrpSpPr>
          <p:cNvPr id="52" name="组 81"/>
          <p:cNvGrpSpPr/>
          <p:nvPr/>
        </p:nvGrpSpPr>
        <p:grpSpPr>
          <a:xfrm>
            <a:off x="3503566" y="5178757"/>
            <a:ext cx="876178" cy="453565"/>
            <a:chOff x="4444620" y="1941423"/>
            <a:chExt cx="876178" cy="453565"/>
          </a:xfrm>
        </p:grpSpPr>
        <p:cxnSp>
          <p:nvCxnSpPr>
            <p:cNvPr id="53" name="直线箭头连接符 82"/>
            <p:cNvCxnSpPr/>
            <p:nvPr/>
          </p:nvCxnSpPr>
          <p:spPr>
            <a:xfrm>
              <a:off x="4444620" y="1941425"/>
              <a:ext cx="876178" cy="244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54" name="直线箭头连接符 83"/>
            <p:cNvCxnSpPr/>
            <p:nvPr/>
          </p:nvCxnSpPr>
          <p:spPr>
            <a:xfrm flipV="1">
              <a:off x="4444620" y="2394986"/>
              <a:ext cx="876178" cy="2"/>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55" name="直线箭头连接符 84"/>
            <p:cNvCxnSpPr/>
            <p:nvPr/>
          </p:nvCxnSpPr>
          <p:spPr>
            <a:xfrm flipV="1">
              <a:off x="4457713" y="1941424"/>
              <a:ext cx="0" cy="453563"/>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56" name="直线箭头连接符 85"/>
            <p:cNvCxnSpPr/>
            <p:nvPr/>
          </p:nvCxnSpPr>
          <p:spPr>
            <a:xfrm flipV="1">
              <a:off x="4880347" y="1941423"/>
              <a:ext cx="0" cy="453563"/>
            </a:xfrm>
            <a:prstGeom prst="straightConnector1">
              <a:avLst/>
            </a:prstGeom>
            <a:ln>
              <a:solidFill>
                <a:schemeClr val="tx1"/>
              </a:solidFill>
              <a:prstDash val="sysDash"/>
              <a:headEnd type="none"/>
              <a:tailEnd type="none"/>
            </a:ln>
          </p:spPr>
          <p:style>
            <a:lnRef idx="3">
              <a:schemeClr val="accent1"/>
            </a:lnRef>
            <a:fillRef idx="0">
              <a:schemeClr val="accent1"/>
            </a:fillRef>
            <a:effectRef idx="2">
              <a:schemeClr val="accent1"/>
            </a:effectRef>
            <a:fontRef idx="minor">
              <a:schemeClr val="tx1"/>
            </a:fontRef>
          </p:style>
        </p:cxnSp>
        <p:cxnSp>
          <p:nvCxnSpPr>
            <p:cNvPr id="57" name="直线箭头连接符 86"/>
            <p:cNvCxnSpPr/>
            <p:nvPr/>
          </p:nvCxnSpPr>
          <p:spPr>
            <a:xfrm flipV="1">
              <a:off x="5320798" y="1941423"/>
              <a:ext cx="0" cy="453563"/>
            </a:xfrm>
            <a:prstGeom prst="straightConnector1">
              <a:avLst/>
            </a:prstGeom>
            <a:ln>
              <a:solidFill>
                <a:schemeClr val="tx1"/>
              </a:solidFill>
              <a:prstDash val="sysDash"/>
              <a:headEnd type="none"/>
              <a:tailEnd type="none"/>
            </a:ln>
          </p:spPr>
          <p:style>
            <a:lnRef idx="3">
              <a:schemeClr val="accent1"/>
            </a:lnRef>
            <a:fillRef idx="0">
              <a:schemeClr val="accent1"/>
            </a:fillRef>
            <a:effectRef idx="2">
              <a:schemeClr val="accent1"/>
            </a:effectRef>
            <a:fontRef idx="minor">
              <a:schemeClr val="tx1"/>
            </a:fontRef>
          </p:style>
        </p:cxnSp>
      </p:grpSp>
      <p:grpSp>
        <p:nvGrpSpPr>
          <p:cNvPr id="58" name="组 87"/>
          <p:cNvGrpSpPr/>
          <p:nvPr/>
        </p:nvGrpSpPr>
        <p:grpSpPr>
          <a:xfrm>
            <a:off x="5651003" y="5181200"/>
            <a:ext cx="876178" cy="453565"/>
            <a:chOff x="4444620" y="1941423"/>
            <a:chExt cx="876178" cy="453565"/>
          </a:xfrm>
        </p:grpSpPr>
        <p:cxnSp>
          <p:nvCxnSpPr>
            <p:cNvPr id="59" name="直线箭头连接符 88"/>
            <p:cNvCxnSpPr/>
            <p:nvPr/>
          </p:nvCxnSpPr>
          <p:spPr>
            <a:xfrm>
              <a:off x="4444620" y="1941425"/>
              <a:ext cx="876178" cy="244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60" name="直线箭头连接符 89"/>
            <p:cNvCxnSpPr/>
            <p:nvPr/>
          </p:nvCxnSpPr>
          <p:spPr>
            <a:xfrm flipV="1">
              <a:off x="4444620" y="2394986"/>
              <a:ext cx="876178" cy="2"/>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61" name="直线箭头连接符 90"/>
            <p:cNvCxnSpPr/>
            <p:nvPr/>
          </p:nvCxnSpPr>
          <p:spPr>
            <a:xfrm flipV="1">
              <a:off x="4457713" y="1941424"/>
              <a:ext cx="0" cy="453563"/>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62" name="直线箭头连接符 91"/>
            <p:cNvCxnSpPr/>
            <p:nvPr/>
          </p:nvCxnSpPr>
          <p:spPr>
            <a:xfrm flipV="1">
              <a:off x="4880347" y="1941423"/>
              <a:ext cx="0" cy="453563"/>
            </a:xfrm>
            <a:prstGeom prst="straightConnector1">
              <a:avLst/>
            </a:prstGeom>
            <a:ln>
              <a:solidFill>
                <a:schemeClr val="tx1"/>
              </a:solidFill>
              <a:prstDash val="sysDash"/>
              <a:headEnd type="none"/>
              <a:tailEnd type="none"/>
            </a:ln>
          </p:spPr>
          <p:style>
            <a:lnRef idx="3">
              <a:schemeClr val="accent1"/>
            </a:lnRef>
            <a:fillRef idx="0">
              <a:schemeClr val="accent1"/>
            </a:fillRef>
            <a:effectRef idx="2">
              <a:schemeClr val="accent1"/>
            </a:effectRef>
            <a:fontRef idx="minor">
              <a:schemeClr val="tx1"/>
            </a:fontRef>
          </p:style>
        </p:cxnSp>
        <p:cxnSp>
          <p:nvCxnSpPr>
            <p:cNvPr id="63" name="直线箭头连接符 92"/>
            <p:cNvCxnSpPr/>
            <p:nvPr/>
          </p:nvCxnSpPr>
          <p:spPr>
            <a:xfrm flipV="1">
              <a:off x="5320798" y="1941423"/>
              <a:ext cx="0" cy="453563"/>
            </a:xfrm>
            <a:prstGeom prst="straightConnector1">
              <a:avLst/>
            </a:prstGeom>
            <a:ln>
              <a:solidFill>
                <a:schemeClr val="tx1"/>
              </a:solidFill>
              <a:prstDash val="sysDash"/>
              <a:headEnd type="none"/>
              <a:tailEnd type="none"/>
            </a:ln>
          </p:spPr>
          <p:style>
            <a:lnRef idx="3">
              <a:schemeClr val="accent1"/>
            </a:lnRef>
            <a:fillRef idx="0">
              <a:schemeClr val="accent1"/>
            </a:fillRef>
            <a:effectRef idx="2">
              <a:schemeClr val="accent1"/>
            </a:effectRef>
            <a:fontRef idx="minor">
              <a:schemeClr val="tx1"/>
            </a:fontRef>
          </p:style>
        </p:cxnSp>
      </p:grpSp>
      <p:grpSp>
        <p:nvGrpSpPr>
          <p:cNvPr id="64" name="组 93"/>
          <p:cNvGrpSpPr/>
          <p:nvPr/>
        </p:nvGrpSpPr>
        <p:grpSpPr>
          <a:xfrm>
            <a:off x="4658931" y="5176312"/>
            <a:ext cx="876178" cy="453565"/>
            <a:chOff x="4444620" y="1941423"/>
            <a:chExt cx="876178" cy="453565"/>
          </a:xfrm>
        </p:grpSpPr>
        <p:cxnSp>
          <p:nvCxnSpPr>
            <p:cNvPr id="65" name="直线箭头连接符 94"/>
            <p:cNvCxnSpPr/>
            <p:nvPr/>
          </p:nvCxnSpPr>
          <p:spPr>
            <a:xfrm>
              <a:off x="4444620" y="1941425"/>
              <a:ext cx="876178" cy="2441"/>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66" name="直线箭头连接符 95"/>
            <p:cNvCxnSpPr/>
            <p:nvPr/>
          </p:nvCxnSpPr>
          <p:spPr>
            <a:xfrm flipV="1">
              <a:off x="4444620" y="2394986"/>
              <a:ext cx="876178" cy="2"/>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67" name="直线箭头连接符 96"/>
            <p:cNvCxnSpPr/>
            <p:nvPr/>
          </p:nvCxnSpPr>
          <p:spPr>
            <a:xfrm flipV="1">
              <a:off x="4457713" y="1941424"/>
              <a:ext cx="0" cy="453563"/>
            </a:xfrm>
            <a:prstGeom prst="straightConnector1">
              <a:avLst/>
            </a:prstGeom>
            <a:ln>
              <a:solidFill>
                <a:schemeClr val="tx1"/>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68" name="直线箭头连接符 97"/>
            <p:cNvCxnSpPr/>
            <p:nvPr/>
          </p:nvCxnSpPr>
          <p:spPr>
            <a:xfrm flipV="1">
              <a:off x="4880347" y="1941423"/>
              <a:ext cx="0" cy="453563"/>
            </a:xfrm>
            <a:prstGeom prst="straightConnector1">
              <a:avLst/>
            </a:prstGeom>
            <a:ln>
              <a:solidFill>
                <a:schemeClr val="tx1"/>
              </a:solidFill>
              <a:prstDash val="sysDash"/>
              <a:headEnd type="none"/>
              <a:tailEnd type="none"/>
            </a:ln>
          </p:spPr>
          <p:style>
            <a:lnRef idx="3">
              <a:schemeClr val="accent1"/>
            </a:lnRef>
            <a:fillRef idx="0">
              <a:schemeClr val="accent1"/>
            </a:fillRef>
            <a:effectRef idx="2">
              <a:schemeClr val="accent1"/>
            </a:effectRef>
            <a:fontRef idx="minor">
              <a:schemeClr val="tx1"/>
            </a:fontRef>
          </p:style>
        </p:cxnSp>
        <p:cxnSp>
          <p:nvCxnSpPr>
            <p:cNvPr id="69" name="直线箭头连接符 98"/>
            <p:cNvCxnSpPr/>
            <p:nvPr/>
          </p:nvCxnSpPr>
          <p:spPr>
            <a:xfrm flipV="1">
              <a:off x="5320798" y="1941423"/>
              <a:ext cx="0" cy="453563"/>
            </a:xfrm>
            <a:prstGeom prst="straightConnector1">
              <a:avLst/>
            </a:prstGeom>
            <a:ln>
              <a:solidFill>
                <a:schemeClr val="tx1"/>
              </a:solidFill>
              <a:prstDash val="sysDash"/>
              <a:headEnd type="none"/>
              <a:tailEnd type="none"/>
            </a:ln>
          </p:spPr>
          <p:style>
            <a:lnRef idx="3">
              <a:schemeClr val="accent1"/>
            </a:lnRef>
            <a:fillRef idx="0">
              <a:schemeClr val="accent1"/>
            </a:fillRef>
            <a:effectRef idx="2">
              <a:schemeClr val="accent1"/>
            </a:effectRef>
            <a:fontRef idx="minor">
              <a:schemeClr val="tx1"/>
            </a:fontRef>
          </p:style>
        </p:cxnSp>
      </p:grpSp>
      <p:sp>
        <p:nvSpPr>
          <p:cNvPr id="263" name="任意形状 47"/>
          <p:cNvSpPr/>
          <p:nvPr/>
        </p:nvSpPr>
        <p:spPr>
          <a:xfrm flipH="1" flipV="1">
            <a:off x="3147410" y="2658085"/>
            <a:ext cx="361581" cy="1489317"/>
          </a:xfrm>
          <a:custGeom>
            <a:avLst/>
            <a:gdLst>
              <a:gd name="connsiteX0" fmla="*/ 461839 w 461839"/>
              <a:gd name="connsiteY0" fmla="*/ 1453437 h 1453437"/>
              <a:gd name="connsiteX1" fmla="*/ 55948 w 461839"/>
              <a:gd name="connsiteY1" fmla="*/ 811830 h 1453437"/>
              <a:gd name="connsiteX2" fmla="*/ 3575 w 461839"/>
              <a:gd name="connsiteY2" fmla="*/ 0 h 1453437"/>
            </a:gdLst>
            <a:ahLst/>
            <a:cxnLst>
              <a:cxn ang="0">
                <a:pos x="connsiteX0" y="connsiteY0"/>
              </a:cxn>
              <a:cxn ang="0">
                <a:pos x="connsiteX1" y="connsiteY1"/>
              </a:cxn>
              <a:cxn ang="0">
                <a:pos x="connsiteX2" y="connsiteY2"/>
              </a:cxn>
            </a:cxnLst>
            <a:rect l="l" t="t" r="r" b="b"/>
            <a:pathLst>
              <a:path w="461839" h="1453437">
                <a:moveTo>
                  <a:pt x="461839" y="1453437"/>
                </a:moveTo>
                <a:cubicBezTo>
                  <a:pt x="297082" y="1253753"/>
                  <a:pt x="132325" y="1054069"/>
                  <a:pt x="55948" y="811830"/>
                </a:cubicBezTo>
                <a:cubicBezTo>
                  <a:pt x="-20429" y="569591"/>
                  <a:pt x="3575" y="0"/>
                  <a:pt x="3575" y="0"/>
                </a:cubicBezTo>
              </a:path>
            </a:pathLst>
          </a:custGeom>
          <a:ln>
            <a:solidFill>
              <a:srgbClr val="7F7F7F"/>
            </a:solidFill>
            <a:prstDash val="dashDot"/>
            <a:headEnd type="none"/>
            <a:tailEnd type="arrow"/>
          </a:ln>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zh-CN" altLang="en-US" dirty="0"/>
          </a:p>
        </p:txBody>
      </p:sp>
      <p:sp>
        <p:nvSpPr>
          <p:cNvPr id="3" name="Slide Number Placeholder 2"/>
          <p:cNvSpPr>
            <a:spLocks noGrp="1"/>
          </p:cNvSpPr>
          <p:nvPr>
            <p:ph type="sldNum" sz="quarter" idx="12"/>
          </p:nvPr>
        </p:nvSpPr>
        <p:spPr/>
        <p:txBody>
          <a:bodyPr/>
          <a:lstStyle/>
          <a:p>
            <a:fld id="{BF48E2D9-F1AE-3A42-ADCF-BA1BF8DE6898}" type="slidenum">
              <a:rPr lang="en-US" smtClean="0"/>
              <a:t>57</a:t>
            </a:fld>
            <a:endParaRPr lang="en-US"/>
          </a:p>
        </p:txBody>
      </p:sp>
      <p:sp>
        <p:nvSpPr>
          <p:cNvPr id="70" name="文本框 10"/>
          <p:cNvSpPr txBox="1"/>
          <p:nvPr/>
        </p:nvSpPr>
        <p:spPr>
          <a:xfrm>
            <a:off x="2380911" y="3199840"/>
            <a:ext cx="459520" cy="400110"/>
          </a:xfrm>
          <a:prstGeom prst="rect">
            <a:avLst/>
          </a:prstGeom>
          <a:noFill/>
        </p:spPr>
        <p:txBody>
          <a:bodyPr wrap="square" rtlCol="0">
            <a:spAutoFit/>
          </a:bodyPr>
          <a:lstStyle/>
          <a:p>
            <a:r>
              <a:rPr kumimoji="1" lang="en-US" altLang="zh-CN" sz="2000" dirty="0" smtClean="0">
                <a:latin typeface="Arial"/>
                <a:cs typeface="Arial"/>
              </a:rPr>
              <a:t>1</a:t>
            </a:r>
          </a:p>
        </p:txBody>
      </p:sp>
      <p:sp>
        <p:nvSpPr>
          <p:cNvPr id="71" name="任意形状 27"/>
          <p:cNvSpPr/>
          <p:nvPr/>
        </p:nvSpPr>
        <p:spPr>
          <a:xfrm>
            <a:off x="2691374" y="2607443"/>
            <a:ext cx="461839" cy="1453437"/>
          </a:xfrm>
          <a:custGeom>
            <a:avLst/>
            <a:gdLst>
              <a:gd name="connsiteX0" fmla="*/ 461839 w 461839"/>
              <a:gd name="connsiteY0" fmla="*/ 1453437 h 1453437"/>
              <a:gd name="connsiteX1" fmla="*/ 55948 w 461839"/>
              <a:gd name="connsiteY1" fmla="*/ 811830 h 1453437"/>
              <a:gd name="connsiteX2" fmla="*/ 3575 w 461839"/>
              <a:gd name="connsiteY2" fmla="*/ 0 h 1453437"/>
            </a:gdLst>
            <a:ahLst/>
            <a:cxnLst>
              <a:cxn ang="0">
                <a:pos x="connsiteX0" y="connsiteY0"/>
              </a:cxn>
              <a:cxn ang="0">
                <a:pos x="connsiteX1" y="connsiteY1"/>
              </a:cxn>
              <a:cxn ang="0">
                <a:pos x="connsiteX2" y="connsiteY2"/>
              </a:cxn>
            </a:cxnLst>
            <a:rect l="l" t="t" r="r" b="b"/>
            <a:pathLst>
              <a:path w="461839" h="1453437">
                <a:moveTo>
                  <a:pt x="461839" y="1453437"/>
                </a:moveTo>
                <a:cubicBezTo>
                  <a:pt x="297082" y="1253753"/>
                  <a:pt x="132325" y="1054069"/>
                  <a:pt x="55948" y="811830"/>
                </a:cubicBezTo>
                <a:cubicBezTo>
                  <a:pt x="-20429" y="569591"/>
                  <a:pt x="3575" y="0"/>
                  <a:pt x="3575" y="0"/>
                </a:cubicBezTo>
              </a:path>
            </a:pathLst>
          </a:custGeom>
          <a:ln>
            <a:solidFill>
              <a:schemeClr val="tx1"/>
            </a:solidFill>
            <a:prstDash val="dash"/>
            <a:headEnd type="none"/>
            <a:tailEnd type="arrow"/>
          </a:ln>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zh-CN" altLang="en-US"/>
          </a:p>
        </p:txBody>
      </p:sp>
      <p:sp>
        <p:nvSpPr>
          <p:cNvPr id="72" name="任意形状 9"/>
          <p:cNvSpPr/>
          <p:nvPr/>
        </p:nvSpPr>
        <p:spPr>
          <a:xfrm>
            <a:off x="3441261" y="2384844"/>
            <a:ext cx="1112926" cy="412245"/>
          </a:xfrm>
          <a:custGeom>
            <a:avLst/>
            <a:gdLst>
              <a:gd name="connsiteX0" fmla="*/ 0 w 1112926"/>
              <a:gd name="connsiteY0" fmla="*/ 209505 h 412245"/>
              <a:gd name="connsiteX1" fmla="*/ 628476 w 1112926"/>
              <a:gd name="connsiteY1" fmla="*/ 405915 h 412245"/>
              <a:gd name="connsiteX2" fmla="*/ 1112926 w 1112926"/>
              <a:gd name="connsiteY2" fmla="*/ 0 h 412245"/>
            </a:gdLst>
            <a:ahLst/>
            <a:cxnLst>
              <a:cxn ang="0">
                <a:pos x="connsiteX0" y="connsiteY0"/>
              </a:cxn>
              <a:cxn ang="0">
                <a:pos x="connsiteX1" y="connsiteY1"/>
              </a:cxn>
              <a:cxn ang="0">
                <a:pos x="connsiteX2" y="connsiteY2"/>
              </a:cxn>
            </a:cxnLst>
            <a:rect l="l" t="t" r="r" b="b"/>
            <a:pathLst>
              <a:path w="1112926" h="412245">
                <a:moveTo>
                  <a:pt x="0" y="209505"/>
                </a:moveTo>
                <a:cubicBezTo>
                  <a:pt x="221494" y="325168"/>
                  <a:pt x="442988" y="440832"/>
                  <a:pt x="628476" y="405915"/>
                </a:cubicBezTo>
                <a:cubicBezTo>
                  <a:pt x="813964" y="370998"/>
                  <a:pt x="1112926" y="0"/>
                  <a:pt x="1112926" y="0"/>
                </a:cubicBezTo>
              </a:path>
            </a:pathLst>
          </a:custGeom>
          <a:ln>
            <a:solidFill>
              <a:schemeClr val="tx1"/>
            </a:solidFill>
            <a:prstDash val="dash"/>
            <a:headEnd type="none"/>
            <a:tailEnd type="arrow"/>
          </a:ln>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zh-CN" altLang="en-US"/>
          </a:p>
        </p:txBody>
      </p:sp>
      <p:sp>
        <p:nvSpPr>
          <p:cNvPr id="73" name="文本框 41"/>
          <p:cNvSpPr txBox="1"/>
          <p:nvPr/>
        </p:nvSpPr>
        <p:spPr>
          <a:xfrm>
            <a:off x="3859629" y="2420478"/>
            <a:ext cx="459520" cy="400110"/>
          </a:xfrm>
          <a:prstGeom prst="rect">
            <a:avLst/>
          </a:prstGeom>
          <a:noFill/>
        </p:spPr>
        <p:txBody>
          <a:bodyPr wrap="square" rtlCol="0">
            <a:spAutoFit/>
          </a:bodyPr>
          <a:lstStyle/>
          <a:p>
            <a:r>
              <a:rPr kumimoji="1" lang="en-US" altLang="zh-CN" sz="2000" dirty="0" smtClean="0">
                <a:latin typeface="Arial"/>
                <a:cs typeface="Arial"/>
              </a:rPr>
              <a:t>2</a:t>
            </a:r>
          </a:p>
        </p:txBody>
      </p:sp>
      <p:sp>
        <p:nvSpPr>
          <p:cNvPr id="74" name="任意形状 43"/>
          <p:cNvSpPr/>
          <p:nvPr/>
        </p:nvSpPr>
        <p:spPr>
          <a:xfrm>
            <a:off x="2827338" y="2632582"/>
            <a:ext cx="461839" cy="1419393"/>
          </a:xfrm>
          <a:custGeom>
            <a:avLst/>
            <a:gdLst>
              <a:gd name="connsiteX0" fmla="*/ 461839 w 461839"/>
              <a:gd name="connsiteY0" fmla="*/ 1453437 h 1453437"/>
              <a:gd name="connsiteX1" fmla="*/ 55948 w 461839"/>
              <a:gd name="connsiteY1" fmla="*/ 811830 h 1453437"/>
              <a:gd name="connsiteX2" fmla="*/ 3575 w 461839"/>
              <a:gd name="connsiteY2" fmla="*/ 0 h 1453437"/>
            </a:gdLst>
            <a:ahLst/>
            <a:cxnLst>
              <a:cxn ang="0">
                <a:pos x="connsiteX0" y="connsiteY0"/>
              </a:cxn>
              <a:cxn ang="0">
                <a:pos x="connsiteX1" y="connsiteY1"/>
              </a:cxn>
              <a:cxn ang="0">
                <a:pos x="connsiteX2" y="connsiteY2"/>
              </a:cxn>
            </a:cxnLst>
            <a:rect l="l" t="t" r="r" b="b"/>
            <a:pathLst>
              <a:path w="461839" h="1453437">
                <a:moveTo>
                  <a:pt x="461839" y="1453437"/>
                </a:moveTo>
                <a:cubicBezTo>
                  <a:pt x="297082" y="1253753"/>
                  <a:pt x="132325" y="1054069"/>
                  <a:pt x="55948" y="811830"/>
                </a:cubicBezTo>
                <a:cubicBezTo>
                  <a:pt x="-20429" y="569591"/>
                  <a:pt x="3575" y="0"/>
                  <a:pt x="3575" y="0"/>
                </a:cubicBezTo>
              </a:path>
            </a:pathLst>
          </a:custGeom>
          <a:ln w="28575" cmpd="sng">
            <a:solidFill>
              <a:schemeClr val="tx1"/>
            </a:solidFill>
            <a:prstDash val="dash"/>
            <a:headEnd type="arrow"/>
            <a:tailEnd type="none"/>
          </a:ln>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zh-CN" altLang="en-US"/>
          </a:p>
        </p:txBody>
      </p:sp>
      <p:sp>
        <p:nvSpPr>
          <p:cNvPr id="75" name="文本框 44"/>
          <p:cNvSpPr txBox="1"/>
          <p:nvPr/>
        </p:nvSpPr>
        <p:spPr>
          <a:xfrm>
            <a:off x="2861640" y="3199840"/>
            <a:ext cx="459520" cy="400110"/>
          </a:xfrm>
          <a:prstGeom prst="rect">
            <a:avLst/>
          </a:prstGeom>
          <a:noFill/>
        </p:spPr>
        <p:txBody>
          <a:bodyPr wrap="square" rtlCol="0">
            <a:spAutoFit/>
          </a:bodyPr>
          <a:lstStyle/>
          <a:p>
            <a:r>
              <a:rPr kumimoji="1" lang="en-US" altLang="zh-CN" sz="2000" dirty="0" smtClean="0">
                <a:latin typeface="Arial"/>
                <a:cs typeface="Arial"/>
              </a:rPr>
              <a:t>3</a:t>
            </a:r>
          </a:p>
        </p:txBody>
      </p:sp>
      <p:sp>
        <p:nvSpPr>
          <p:cNvPr id="82" name="任意形状 47"/>
          <p:cNvSpPr/>
          <p:nvPr/>
        </p:nvSpPr>
        <p:spPr>
          <a:xfrm flipH="1" flipV="1">
            <a:off x="3147410" y="2658085"/>
            <a:ext cx="361581" cy="1489317"/>
          </a:xfrm>
          <a:custGeom>
            <a:avLst/>
            <a:gdLst>
              <a:gd name="connsiteX0" fmla="*/ 461839 w 461839"/>
              <a:gd name="connsiteY0" fmla="*/ 1453437 h 1453437"/>
              <a:gd name="connsiteX1" fmla="*/ 55948 w 461839"/>
              <a:gd name="connsiteY1" fmla="*/ 811830 h 1453437"/>
              <a:gd name="connsiteX2" fmla="*/ 3575 w 461839"/>
              <a:gd name="connsiteY2" fmla="*/ 0 h 1453437"/>
            </a:gdLst>
            <a:ahLst/>
            <a:cxnLst>
              <a:cxn ang="0">
                <a:pos x="connsiteX0" y="connsiteY0"/>
              </a:cxn>
              <a:cxn ang="0">
                <a:pos x="connsiteX1" y="connsiteY1"/>
              </a:cxn>
              <a:cxn ang="0">
                <a:pos x="connsiteX2" y="connsiteY2"/>
              </a:cxn>
            </a:cxnLst>
            <a:rect l="l" t="t" r="r" b="b"/>
            <a:pathLst>
              <a:path w="461839" h="1453437">
                <a:moveTo>
                  <a:pt x="461839" y="1453437"/>
                </a:moveTo>
                <a:cubicBezTo>
                  <a:pt x="297082" y="1253753"/>
                  <a:pt x="132325" y="1054069"/>
                  <a:pt x="55948" y="811830"/>
                </a:cubicBezTo>
                <a:cubicBezTo>
                  <a:pt x="-20429" y="569591"/>
                  <a:pt x="3575" y="0"/>
                  <a:pt x="3575" y="0"/>
                </a:cubicBezTo>
              </a:path>
            </a:pathLst>
          </a:custGeom>
          <a:ln>
            <a:solidFill>
              <a:srgbClr val="000000"/>
            </a:solidFill>
            <a:prstDash val="dashDot"/>
            <a:headEnd type="none"/>
            <a:tailEnd type="arrow"/>
          </a:ln>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zh-CN" altLang="en-US" dirty="0"/>
          </a:p>
        </p:txBody>
      </p:sp>
      <p:sp>
        <p:nvSpPr>
          <p:cNvPr id="83" name="文本框 48"/>
          <p:cNvSpPr txBox="1"/>
          <p:nvPr/>
        </p:nvSpPr>
        <p:spPr>
          <a:xfrm>
            <a:off x="3238733" y="3237866"/>
            <a:ext cx="459520" cy="400110"/>
          </a:xfrm>
          <a:prstGeom prst="rect">
            <a:avLst/>
          </a:prstGeom>
          <a:noFill/>
        </p:spPr>
        <p:txBody>
          <a:bodyPr wrap="square" rtlCol="0">
            <a:spAutoFit/>
          </a:bodyPr>
          <a:lstStyle/>
          <a:p>
            <a:r>
              <a:rPr kumimoji="1" lang="en-US" altLang="zh-CN" sz="2000" dirty="0" smtClean="0">
                <a:latin typeface="Arial"/>
                <a:cs typeface="Arial"/>
              </a:rPr>
              <a:t>5</a:t>
            </a:r>
          </a:p>
        </p:txBody>
      </p:sp>
      <p:sp>
        <p:nvSpPr>
          <p:cNvPr id="84" name="任意形状 11"/>
          <p:cNvSpPr/>
          <p:nvPr/>
        </p:nvSpPr>
        <p:spPr>
          <a:xfrm>
            <a:off x="3299500" y="2631901"/>
            <a:ext cx="2265132" cy="1518908"/>
          </a:xfrm>
          <a:custGeom>
            <a:avLst/>
            <a:gdLst>
              <a:gd name="connsiteX0" fmla="*/ 0 w 2265132"/>
              <a:gd name="connsiteY0" fmla="*/ 0 h 1518908"/>
              <a:gd name="connsiteX1" fmla="*/ 1754495 w 2265132"/>
              <a:gd name="connsiteY1" fmla="*/ 1008240 h 1518908"/>
              <a:gd name="connsiteX2" fmla="*/ 2265132 w 2265132"/>
              <a:gd name="connsiteY2" fmla="*/ 1518908 h 1518908"/>
            </a:gdLst>
            <a:ahLst/>
            <a:cxnLst>
              <a:cxn ang="0">
                <a:pos x="connsiteX0" y="connsiteY0"/>
              </a:cxn>
              <a:cxn ang="0">
                <a:pos x="connsiteX1" y="connsiteY1"/>
              </a:cxn>
              <a:cxn ang="0">
                <a:pos x="connsiteX2" y="connsiteY2"/>
              </a:cxn>
            </a:cxnLst>
            <a:rect l="l" t="t" r="r" b="b"/>
            <a:pathLst>
              <a:path w="2265132" h="1518908">
                <a:moveTo>
                  <a:pt x="0" y="0"/>
                </a:moveTo>
                <a:cubicBezTo>
                  <a:pt x="688486" y="377544"/>
                  <a:pt x="1376973" y="755089"/>
                  <a:pt x="1754495" y="1008240"/>
                </a:cubicBezTo>
                <a:cubicBezTo>
                  <a:pt x="2132017" y="1261391"/>
                  <a:pt x="2265132" y="1518908"/>
                  <a:pt x="2265132" y="1518908"/>
                </a:cubicBezTo>
              </a:path>
            </a:pathLst>
          </a:custGeom>
          <a:ln>
            <a:solidFill>
              <a:srgbClr val="000000"/>
            </a:solidFill>
            <a:prstDash val="dashDot"/>
            <a:headEnd type="none"/>
            <a:tailEnd type="arrow"/>
          </a:ln>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zh-CN" altLang="en-US" dirty="0"/>
          </a:p>
        </p:txBody>
      </p:sp>
      <p:sp>
        <p:nvSpPr>
          <p:cNvPr id="85" name="文本框 50"/>
          <p:cNvSpPr txBox="1"/>
          <p:nvPr/>
        </p:nvSpPr>
        <p:spPr>
          <a:xfrm>
            <a:off x="4327330" y="3249871"/>
            <a:ext cx="459520" cy="400110"/>
          </a:xfrm>
          <a:prstGeom prst="rect">
            <a:avLst/>
          </a:prstGeom>
          <a:noFill/>
        </p:spPr>
        <p:txBody>
          <a:bodyPr wrap="square" rtlCol="0">
            <a:spAutoFit/>
          </a:bodyPr>
          <a:lstStyle/>
          <a:p>
            <a:r>
              <a:rPr kumimoji="1" lang="en-US" altLang="zh-CN" sz="2000" dirty="0" smtClean="0">
                <a:latin typeface="Arial"/>
                <a:cs typeface="Arial"/>
              </a:rPr>
              <a:t>5</a:t>
            </a:r>
          </a:p>
        </p:txBody>
      </p:sp>
    </p:spTree>
    <p:extLst>
      <p:ext uri="{BB962C8B-B14F-4D97-AF65-F5344CB8AC3E}">
        <p14:creationId xmlns:p14="http://schemas.microsoft.com/office/powerpoint/2010/main" val="24176366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6356"/>
            <a:ext cx="6615295" cy="680533"/>
          </a:xfrm>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kumimoji="1" lang="en-US" altLang="zh-CN" sz="3600" dirty="0" smtClean="0">
                <a:latin typeface="Segoe UI Symbol"/>
                <a:cs typeface="Segoe UI Symbol"/>
              </a:rPr>
              <a:t>Reliable</a:t>
            </a:r>
            <a:r>
              <a:rPr kumimoji="1" lang="en-US" altLang="zh-CN" sz="3600" dirty="0" smtClean="0"/>
              <a:t> </a:t>
            </a:r>
            <a:r>
              <a:rPr kumimoji="1" lang="en-US" altLang="zh-CN" sz="3600" dirty="0"/>
              <a:t>control </a:t>
            </a:r>
            <a:r>
              <a:rPr kumimoji="1" lang="en-US" altLang="zh-CN" sz="3600" dirty="0" smtClean="0"/>
              <a:t>plane</a:t>
            </a:r>
          </a:p>
          <a:p>
            <a:endParaRPr kumimoji="1" lang="en-US" altLang="zh-CN" sz="3600" dirty="0"/>
          </a:p>
          <a:p>
            <a:r>
              <a:rPr kumimoji="1" lang="en-US" altLang="zh-CN" sz="3600" dirty="0" smtClean="0">
                <a:latin typeface="Segoe UI Symbol"/>
                <a:cs typeface="Segoe UI Symbol"/>
              </a:rPr>
              <a:t>Efficient</a:t>
            </a:r>
            <a:r>
              <a:rPr kumimoji="1" lang="en-US" altLang="zh-CN" sz="3600" dirty="0" smtClean="0"/>
              <a:t> runtime</a:t>
            </a:r>
            <a:endParaRPr kumimoji="1" lang="zh-CN" altLang="en-US" sz="3600" dirty="0"/>
          </a:p>
          <a:p>
            <a:endParaRPr kumimoji="1" lang="en-US" altLang="zh-CN" sz="3600" b="1" dirty="0" smtClean="0">
              <a:latin typeface="Segoe UI Symbol"/>
              <a:cs typeface="Segoe UI Symbol"/>
            </a:endParaRPr>
          </a:p>
          <a:p>
            <a:r>
              <a:rPr kumimoji="1" lang="en-US" altLang="zh-CN" sz="3600" b="1" dirty="0" smtClean="0">
                <a:latin typeface="Segoe UI Symbol"/>
                <a:cs typeface="Segoe UI Symbol"/>
              </a:rPr>
              <a:t>Transparent</a:t>
            </a:r>
            <a:r>
              <a:rPr kumimoji="1" lang="en-US" altLang="zh-CN" sz="3600" dirty="0" smtClean="0"/>
              <a:t> </a:t>
            </a:r>
            <a:r>
              <a:rPr kumimoji="1" lang="en-US" altLang="zh-CN" sz="3600" dirty="0"/>
              <a:t>programming abstraction</a:t>
            </a:r>
          </a:p>
          <a:p>
            <a:endParaRPr lang="en-US" sz="3600" dirty="0"/>
          </a:p>
        </p:txBody>
      </p:sp>
      <p:sp>
        <p:nvSpPr>
          <p:cNvPr id="4" name="Slide Number Placeholder 3"/>
          <p:cNvSpPr>
            <a:spLocks noGrp="1"/>
          </p:cNvSpPr>
          <p:nvPr>
            <p:ph type="sldNum" sz="quarter" idx="12"/>
          </p:nvPr>
        </p:nvSpPr>
        <p:spPr/>
        <p:txBody>
          <a:bodyPr/>
          <a:lstStyle/>
          <a:p>
            <a:fld id="{BF48E2D9-F1AE-3A42-ADCF-BA1BF8DE6898}" type="slidenum">
              <a:rPr lang="en-US" smtClean="0"/>
              <a:t>58</a:t>
            </a:fld>
            <a:endParaRPr lang="en-US"/>
          </a:p>
        </p:txBody>
      </p:sp>
    </p:spTree>
    <p:extLst>
      <p:ext uri="{BB962C8B-B14F-4D97-AF65-F5344CB8AC3E}">
        <p14:creationId xmlns:p14="http://schemas.microsoft.com/office/powerpoint/2010/main" val="300674175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t>
            </a:r>
            <a:r>
              <a:rPr lang="en-US" dirty="0" smtClean="0"/>
              <a:t>Contribution</a:t>
            </a:r>
            <a:endParaRPr lang="en-US" dirty="0"/>
          </a:p>
        </p:txBody>
      </p:sp>
      <p:sp>
        <p:nvSpPr>
          <p:cNvPr id="3" name="Content Placeholder 2"/>
          <p:cNvSpPr>
            <a:spLocks noGrp="1"/>
          </p:cNvSpPr>
          <p:nvPr>
            <p:ph idx="1"/>
          </p:nvPr>
        </p:nvSpPr>
        <p:spPr/>
        <p:txBody>
          <a:bodyPr>
            <a:normAutofit/>
          </a:bodyPr>
          <a:lstStyle/>
          <a:p>
            <a:r>
              <a:rPr lang="en-US" dirty="0" smtClean="0"/>
              <a:t>HULA (SOSR 16)</a:t>
            </a:r>
          </a:p>
          <a:p>
            <a:pPr lvl="1"/>
            <a:r>
              <a:rPr lang="en-US" dirty="0" smtClean="0"/>
              <a:t>One big </a:t>
            </a:r>
            <a:r>
              <a:rPr lang="en-US" b="1" dirty="0" smtClean="0">
                <a:solidFill>
                  <a:srgbClr val="FF0000"/>
                </a:solidFill>
              </a:rPr>
              <a:t>efficient</a:t>
            </a:r>
            <a:r>
              <a:rPr lang="en-US" dirty="0" smtClean="0"/>
              <a:t> non-blocking</a:t>
            </a:r>
            <a:r>
              <a:rPr lang="en-US" b="1" dirty="0" smtClean="0"/>
              <a:t> </a:t>
            </a:r>
            <a:r>
              <a:rPr lang="en-US" dirty="0" smtClean="0"/>
              <a:t>switch</a:t>
            </a:r>
          </a:p>
          <a:p>
            <a:r>
              <a:rPr lang="en-US" dirty="0" err="1" smtClean="0"/>
              <a:t>CacheFlow</a:t>
            </a:r>
            <a:r>
              <a:rPr lang="en-US" dirty="0" smtClean="0"/>
              <a:t> (SOSR 16)</a:t>
            </a:r>
          </a:p>
          <a:p>
            <a:pPr lvl="1"/>
            <a:r>
              <a:rPr lang="en-US" dirty="0" smtClean="0"/>
              <a:t>A logical switch with infinite </a:t>
            </a:r>
            <a:r>
              <a:rPr lang="en-US" b="1" dirty="0" smtClean="0">
                <a:solidFill>
                  <a:srgbClr val="FF0000"/>
                </a:solidFill>
              </a:rPr>
              <a:t>policy</a:t>
            </a:r>
            <a:r>
              <a:rPr lang="en-US" dirty="0" smtClean="0"/>
              <a:t> space</a:t>
            </a:r>
          </a:p>
          <a:p>
            <a:r>
              <a:rPr lang="en-US" dirty="0" err="1" smtClean="0"/>
              <a:t>Ravana</a:t>
            </a:r>
            <a:r>
              <a:rPr lang="en-US" dirty="0" smtClean="0"/>
              <a:t> (SOSR 15)</a:t>
            </a:r>
          </a:p>
          <a:p>
            <a:pPr lvl="1"/>
            <a:r>
              <a:rPr lang="en-US" b="1" dirty="0" smtClean="0">
                <a:solidFill>
                  <a:srgbClr val="FF0000"/>
                </a:solidFill>
              </a:rPr>
              <a:t>Reliable</a:t>
            </a:r>
            <a:r>
              <a:rPr lang="en-US" dirty="0" smtClean="0"/>
              <a:t> logically centralized controller</a:t>
            </a:r>
          </a:p>
        </p:txBody>
      </p:sp>
      <p:sp>
        <p:nvSpPr>
          <p:cNvPr id="4" name="Slide Number Placeholder 3"/>
          <p:cNvSpPr>
            <a:spLocks noGrp="1"/>
          </p:cNvSpPr>
          <p:nvPr>
            <p:ph type="sldNum" sz="quarter" idx="12"/>
          </p:nvPr>
        </p:nvSpPr>
        <p:spPr/>
        <p:txBody>
          <a:bodyPr/>
          <a:lstStyle/>
          <a:p>
            <a:fld id="{BF48E2D9-F1AE-3A42-ADCF-BA1BF8DE6898}" type="slidenum">
              <a:rPr lang="en-US" smtClean="0"/>
              <a:t>59</a:t>
            </a:fld>
            <a:endParaRPr lang="en-US"/>
          </a:p>
        </p:txBody>
      </p:sp>
      <p:sp>
        <p:nvSpPr>
          <p:cNvPr id="5" name="Folded Corner 4"/>
          <p:cNvSpPr/>
          <p:nvPr/>
        </p:nvSpPr>
        <p:spPr>
          <a:xfrm>
            <a:off x="4985766" y="1751979"/>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Efficiency</a:t>
            </a:r>
            <a:endParaRPr lang="en-US" sz="2400" dirty="0">
              <a:latin typeface="Segoe UI Light"/>
              <a:cs typeface="Segoe UI Light"/>
            </a:endParaRPr>
          </a:p>
        </p:txBody>
      </p:sp>
      <p:sp>
        <p:nvSpPr>
          <p:cNvPr id="6" name="Folded Corner 5"/>
          <p:cNvSpPr/>
          <p:nvPr/>
        </p:nvSpPr>
        <p:spPr>
          <a:xfrm>
            <a:off x="4985766" y="2798006"/>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Flexibility</a:t>
            </a:r>
            <a:endParaRPr lang="en-US" sz="2400" dirty="0">
              <a:latin typeface="Segoe UI Light"/>
              <a:cs typeface="Segoe UI Light"/>
            </a:endParaRPr>
          </a:p>
        </p:txBody>
      </p:sp>
      <p:sp>
        <p:nvSpPr>
          <p:cNvPr id="7" name="Folded Corner 6"/>
          <p:cNvSpPr/>
          <p:nvPr/>
        </p:nvSpPr>
        <p:spPr>
          <a:xfrm>
            <a:off x="4985766" y="3902824"/>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Reliability</a:t>
            </a:r>
            <a:endParaRPr lang="en-US" sz="2400" dirty="0">
              <a:latin typeface="Segoe UI Light"/>
              <a:cs typeface="Segoe UI Light"/>
            </a:endParaRPr>
          </a:p>
        </p:txBody>
      </p:sp>
      <p:sp>
        <p:nvSpPr>
          <p:cNvPr id="9" name="Folded Corner 8"/>
          <p:cNvSpPr/>
          <p:nvPr/>
        </p:nvSpPr>
        <p:spPr>
          <a:xfrm>
            <a:off x="7384288" y="2798006"/>
            <a:ext cx="1398356" cy="418476"/>
          </a:xfrm>
          <a:prstGeom prst="foldedCorner">
            <a:avLst>
              <a:gd name="adj" fmla="val 4166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Segoe UI Light"/>
                <a:cs typeface="Segoe UI Light"/>
              </a:rPr>
              <a:t>Best Paper</a:t>
            </a:r>
            <a:endParaRPr lang="en-US" sz="2000" dirty="0">
              <a:latin typeface="Segoe UI Light"/>
              <a:cs typeface="Segoe UI Light"/>
            </a:endParaRPr>
          </a:p>
        </p:txBody>
      </p:sp>
      <p:pic>
        <p:nvPicPr>
          <p:cNvPr id="10" name="Picture 9" descr="AWARD-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3436" y="3221303"/>
            <a:ext cx="549208" cy="574350"/>
          </a:xfrm>
          <a:prstGeom prst="rect">
            <a:avLst/>
          </a:prstGeom>
        </p:spPr>
      </p:pic>
    </p:spTree>
    <p:extLst>
      <p:ext uri="{BB962C8B-B14F-4D97-AF65-F5344CB8AC3E}">
        <p14:creationId xmlns:p14="http://schemas.microsoft.com/office/powerpoint/2010/main" val="9258199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Software-Defined Networking</a:t>
            </a:r>
          </a:p>
        </p:txBody>
      </p:sp>
      <p:sp>
        <p:nvSpPr>
          <p:cNvPr id="4" name="Slide Number Placeholder 3"/>
          <p:cNvSpPr>
            <a:spLocks noGrp="1"/>
          </p:cNvSpPr>
          <p:nvPr>
            <p:ph type="sldNum" sz="quarter" idx="12"/>
          </p:nvPr>
        </p:nvSpPr>
        <p:spPr/>
        <p:txBody>
          <a:bodyPr/>
          <a:lstStyle/>
          <a:p>
            <a:fld id="{BF48E2D9-F1AE-3A42-ADCF-BA1BF8DE6898}" type="slidenum">
              <a:rPr lang="en-US" smtClean="0"/>
              <a:t>6</a:t>
            </a:fld>
            <a:endParaRPr lang="en-US"/>
          </a:p>
        </p:txBody>
      </p:sp>
      <p:pic>
        <p:nvPicPr>
          <p:cNvPr id="2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15"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778" y="3491054"/>
            <a:ext cx="977900" cy="417513"/>
          </a:xfrm>
          <a:prstGeom prst="rect">
            <a:avLst/>
          </a:prstGeom>
          <a:ln>
            <a:solidFill>
              <a:schemeClr val="bg1"/>
            </a:solidFill>
          </a:ln>
          <a:extLst/>
        </p:spPr>
        <p:style>
          <a:lnRef idx="2">
            <a:schemeClr val="accent2"/>
          </a:lnRef>
          <a:fillRef idx="1">
            <a:schemeClr val="lt1"/>
          </a:fillRef>
          <a:effectRef idx="0">
            <a:schemeClr val="accent2"/>
          </a:effectRef>
          <a:fontRef idx="minor">
            <a:schemeClr val="dk1"/>
          </a:fontRef>
        </p:style>
      </p:pic>
      <p:pic>
        <p:nvPicPr>
          <p:cNvPr id="31"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543" y="4680741"/>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578"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29" idx="3"/>
            <a:endCxn id="31" idx="1"/>
          </p:cNvCxnSpPr>
          <p:nvPr/>
        </p:nvCxnSpPr>
        <p:spPr>
          <a:xfrm>
            <a:off x="2524915" y="4226645"/>
            <a:ext cx="1035628"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2" idx="1"/>
            <a:endCxn id="30" idx="3"/>
          </p:cNvCxnSpPr>
          <p:nvPr/>
        </p:nvCxnSpPr>
        <p:spPr>
          <a:xfrm flipH="1" flipV="1">
            <a:off x="4674678" y="3699811"/>
            <a:ext cx="1231900"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3"/>
            <a:endCxn id="30" idx="1"/>
          </p:cNvCxnSpPr>
          <p:nvPr/>
        </p:nvCxnSpPr>
        <p:spPr>
          <a:xfrm flipV="1">
            <a:off x="2524915" y="3699811"/>
            <a:ext cx="1171863"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2" idx="1"/>
            <a:endCxn id="31" idx="3"/>
          </p:cNvCxnSpPr>
          <p:nvPr/>
        </p:nvCxnSpPr>
        <p:spPr>
          <a:xfrm flipH="1">
            <a:off x="4538443" y="4226645"/>
            <a:ext cx="1368135" cy="662853"/>
          </a:xfrm>
          <a:prstGeom prst="line">
            <a:avLst/>
          </a:prstGeom>
        </p:spPr>
        <p:style>
          <a:lnRef idx="2">
            <a:schemeClr val="accent1"/>
          </a:lnRef>
          <a:fillRef idx="0">
            <a:schemeClr val="accent1"/>
          </a:fillRef>
          <a:effectRef idx="1">
            <a:schemeClr val="accent1"/>
          </a:effectRef>
          <a:fontRef idx="minor">
            <a:schemeClr val="tx1"/>
          </a:fontRef>
        </p:style>
      </p:cxnSp>
      <p:sp>
        <p:nvSpPr>
          <p:cNvPr id="16" name="Cube 15"/>
          <p:cNvSpPr/>
          <p:nvPr/>
        </p:nvSpPr>
        <p:spPr>
          <a:xfrm>
            <a:off x="3560542" y="1802314"/>
            <a:ext cx="1392457" cy="518322"/>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Controller</a:t>
            </a:r>
            <a:endParaRPr lang="en-US" dirty="0"/>
          </a:p>
        </p:txBody>
      </p:sp>
      <p:cxnSp>
        <p:nvCxnSpPr>
          <p:cNvPr id="6" name="Straight Arrow Connector 5"/>
          <p:cNvCxnSpPr>
            <a:stCxn id="16" idx="3"/>
            <a:endCxn id="29" idx="0"/>
          </p:cNvCxnSpPr>
          <p:nvPr/>
        </p:nvCxnSpPr>
        <p:spPr>
          <a:xfrm flipH="1">
            <a:off x="2035965" y="2320636"/>
            <a:ext cx="2156015" cy="169725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3"/>
            <a:endCxn id="31" idx="0"/>
          </p:cNvCxnSpPr>
          <p:nvPr/>
        </p:nvCxnSpPr>
        <p:spPr>
          <a:xfrm flipH="1">
            <a:off x="4049493" y="2320636"/>
            <a:ext cx="142487" cy="2360105"/>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3"/>
            <a:endCxn id="30" idx="0"/>
          </p:cNvCxnSpPr>
          <p:nvPr/>
        </p:nvCxnSpPr>
        <p:spPr>
          <a:xfrm flipH="1">
            <a:off x="4185728" y="2320636"/>
            <a:ext cx="6252" cy="117041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3"/>
            <a:endCxn id="32" idx="0"/>
          </p:cNvCxnSpPr>
          <p:nvPr/>
        </p:nvCxnSpPr>
        <p:spPr>
          <a:xfrm>
            <a:off x="4191980" y="2320636"/>
            <a:ext cx="2203548" cy="169725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3" name="Cube 32"/>
          <p:cNvSpPr/>
          <p:nvPr/>
        </p:nvSpPr>
        <p:spPr>
          <a:xfrm>
            <a:off x="1714462" y="4017888"/>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4" name="Cube 33"/>
          <p:cNvSpPr/>
          <p:nvPr/>
        </p:nvSpPr>
        <p:spPr>
          <a:xfrm>
            <a:off x="6069408" y="4052455"/>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8" name="Cube 37"/>
          <p:cNvSpPr/>
          <p:nvPr/>
        </p:nvSpPr>
        <p:spPr>
          <a:xfrm>
            <a:off x="3679422" y="4695604"/>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9" name="Cube 38"/>
          <p:cNvSpPr/>
          <p:nvPr/>
        </p:nvSpPr>
        <p:spPr>
          <a:xfrm>
            <a:off x="3878082" y="3525621"/>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86668455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Work</a:t>
            </a:r>
            <a:endParaRPr lang="en-US" dirty="0"/>
          </a:p>
        </p:txBody>
      </p:sp>
      <p:sp>
        <p:nvSpPr>
          <p:cNvPr id="3" name="Content Placeholder 2"/>
          <p:cNvSpPr>
            <a:spLocks noGrp="1"/>
          </p:cNvSpPr>
          <p:nvPr>
            <p:ph idx="1"/>
          </p:nvPr>
        </p:nvSpPr>
        <p:spPr/>
        <p:txBody>
          <a:bodyPr>
            <a:normAutofit/>
          </a:bodyPr>
          <a:lstStyle/>
          <a:p>
            <a:r>
              <a:rPr lang="en-US" dirty="0"/>
              <a:t>Flog: Logic Programming for Controllers</a:t>
            </a:r>
          </a:p>
          <a:p>
            <a:pPr lvl="1"/>
            <a:r>
              <a:rPr lang="en-US" dirty="0"/>
              <a:t>XLDI </a:t>
            </a:r>
            <a:r>
              <a:rPr lang="en-US" dirty="0" smtClean="0"/>
              <a:t>2012</a:t>
            </a:r>
          </a:p>
          <a:p>
            <a:r>
              <a:rPr lang="en-US" dirty="0" smtClean="0"/>
              <a:t>Incremental Consistent </a:t>
            </a:r>
            <a:r>
              <a:rPr lang="en-US" dirty="0"/>
              <a:t>U</a:t>
            </a:r>
            <a:r>
              <a:rPr lang="en-US" dirty="0" smtClean="0"/>
              <a:t>pdates </a:t>
            </a:r>
          </a:p>
          <a:p>
            <a:pPr lvl="1"/>
            <a:r>
              <a:rPr lang="en-US" dirty="0" err="1" smtClean="0"/>
              <a:t>HotSDN</a:t>
            </a:r>
            <a:r>
              <a:rPr lang="en-US" dirty="0" smtClean="0"/>
              <a:t> 2014</a:t>
            </a:r>
          </a:p>
          <a:p>
            <a:r>
              <a:rPr lang="en-US" dirty="0" smtClean="0"/>
              <a:t>In-band Network Telemetry </a:t>
            </a:r>
          </a:p>
          <a:p>
            <a:pPr lvl="1"/>
            <a:r>
              <a:rPr lang="en-US" dirty="0" smtClean="0"/>
              <a:t>SIGCOMM Demo 2015</a:t>
            </a:r>
          </a:p>
          <a:p>
            <a:r>
              <a:rPr lang="en-US" dirty="0" smtClean="0"/>
              <a:t>Edge-Based Load-Balancing</a:t>
            </a:r>
          </a:p>
          <a:p>
            <a:pPr lvl="1"/>
            <a:r>
              <a:rPr lang="en-US" dirty="0" smtClean="0"/>
              <a:t>To appear in </a:t>
            </a:r>
            <a:r>
              <a:rPr lang="en-US" dirty="0" err="1" smtClean="0"/>
              <a:t>HotNets</a:t>
            </a:r>
            <a:r>
              <a:rPr lang="en-US" dirty="0" smtClean="0"/>
              <a:t> 2016</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F48E2D9-F1AE-3A42-ADCF-BA1BF8DE6898}" type="slidenum">
              <a:rPr lang="en-US" smtClean="0"/>
              <a:t>60</a:t>
            </a:fld>
            <a:endParaRPr lang="en-US"/>
          </a:p>
        </p:txBody>
      </p:sp>
      <p:sp>
        <p:nvSpPr>
          <p:cNvPr id="5" name="Folded Corner 4"/>
          <p:cNvSpPr/>
          <p:nvPr/>
        </p:nvSpPr>
        <p:spPr>
          <a:xfrm>
            <a:off x="6195786" y="2238202"/>
            <a:ext cx="2210669" cy="423297"/>
          </a:xfrm>
          <a:prstGeom prst="foldedCorner">
            <a:avLst>
              <a:gd name="adj" fmla="val 4166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Control plane</a:t>
            </a:r>
            <a:endParaRPr lang="en-US" sz="2400" dirty="0">
              <a:latin typeface="Segoe UI Light"/>
              <a:cs typeface="Segoe UI Light"/>
            </a:endParaRPr>
          </a:p>
        </p:txBody>
      </p:sp>
      <p:sp>
        <p:nvSpPr>
          <p:cNvPr id="6" name="Folded Corner 5"/>
          <p:cNvSpPr/>
          <p:nvPr/>
        </p:nvSpPr>
        <p:spPr>
          <a:xfrm>
            <a:off x="6195786" y="3259533"/>
            <a:ext cx="2210669" cy="423297"/>
          </a:xfrm>
          <a:prstGeom prst="foldedCorner">
            <a:avLst>
              <a:gd name="adj" fmla="val 4166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Middle layer</a:t>
            </a:r>
            <a:endParaRPr lang="en-US" sz="2400" dirty="0">
              <a:latin typeface="Segoe UI Light"/>
              <a:cs typeface="Segoe UI Light"/>
            </a:endParaRPr>
          </a:p>
        </p:txBody>
      </p:sp>
      <p:sp>
        <p:nvSpPr>
          <p:cNvPr id="7" name="Folded Corner 6"/>
          <p:cNvSpPr/>
          <p:nvPr/>
        </p:nvSpPr>
        <p:spPr>
          <a:xfrm>
            <a:off x="6195786" y="4251779"/>
            <a:ext cx="2210669" cy="423297"/>
          </a:xfrm>
          <a:prstGeom prst="foldedCorner">
            <a:avLst>
              <a:gd name="adj" fmla="val 4166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Data plane</a:t>
            </a:r>
            <a:endParaRPr lang="en-US" sz="2400" dirty="0">
              <a:latin typeface="Segoe UI Light"/>
              <a:cs typeface="Segoe UI Light"/>
            </a:endParaRPr>
          </a:p>
        </p:txBody>
      </p:sp>
      <p:sp>
        <p:nvSpPr>
          <p:cNvPr id="8" name="Folded Corner 7"/>
          <p:cNvSpPr/>
          <p:nvPr/>
        </p:nvSpPr>
        <p:spPr>
          <a:xfrm>
            <a:off x="6240364" y="5294183"/>
            <a:ext cx="2210669" cy="423297"/>
          </a:xfrm>
          <a:prstGeom prst="foldedCorner">
            <a:avLst>
              <a:gd name="adj" fmla="val 4166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Data plane</a:t>
            </a:r>
            <a:endParaRPr lang="en-US" sz="2400" dirty="0">
              <a:latin typeface="Segoe UI Light"/>
              <a:cs typeface="Segoe UI Light"/>
            </a:endParaRPr>
          </a:p>
        </p:txBody>
      </p:sp>
    </p:spTree>
    <p:extLst>
      <p:ext uri="{BB962C8B-B14F-4D97-AF65-F5344CB8AC3E}">
        <p14:creationId xmlns:p14="http://schemas.microsoft.com/office/powerpoint/2010/main" val="188182180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Summary</a:t>
            </a:r>
            <a:endParaRPr lang="en-US" dirty="0"/>
          </a:p>
        </p:txBody>
      </p:sp>
      <p:sp>
        <p:nvSpPr>
          <p:cNvPr id="4" name="Slide Number Placeholder 3"/>
          <p:cNvSpPr>
            <a:spLocks noGrp="1"/>
          </p:cNvSpPr>
          <p:nvPr>
            <p:ph type="sldNum" sz="quarter" idx="12"/>
          </p:nvPr>
        </p:nvSpPr>
        <p:spPr/>
        <p:txBody>
          <a:bodyPr/>
          <a:lstStyle/>
          <a:p>
            <a:fld id="{BF48E2D9-F1AE-3A42-ADCF-BA1BF8DE6898}" type="slidenum">
              <a:rPr lang="en-US" smtClean="0"/>
              <a:t>61</a:t>
            </a:fld>
            <a:endParaRPr lang="en-US"/>
          </a:p>
        </p:txBody>
      </p:sp>
      <p:pic>
        <p:nvPicPr>
          <p:cNvPr id="6" name="Picture 5"/>
          <p:cNvPicPr>
            <a:picLocks noChangeAspect="1"/>
          </p:cNvPicPr>
          <p:nvPr/>
        </p:nvPicPr>
        <p:blipFill rotWithShape="1">
          <a:blip r:embed="rId2"/>
          <a:srcRect b="19354"/>
          <a:stretch/>
        </p:blipFill>
        <p:spPr>
          <a:xfrm>
            <a:off x="1522132" y="1252216"/>
            <a:ext cx="5608985" cy="4523430"/>
          </a:xfrm>
          <a:prstGeom prst="rect">
            <a:avLst/>
          </a:prstGeom>
        </p:spPr>
      </p:pic>
    </p:spTree>
    <p:extLst>
      <p:ext uri="{BB962C8B-B14F-4D97-AF65-F5344CB8AC3E}">
        <p14:creationId xmlns:p14="http://schemas.microsoft.com/office/powerpoint/2010/main" val="9325356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Summary</a:t>
            </a:r>
            <a:endParaRPr lang="en-US" dirty="0"/>
          </a:p>
        </p:txBody>
      </p:sp>
      <p:sp>
        <p:nvSpPr>
          <p:cNvPr id="4" name="Slide Number Placeholder 3"/>
          <p:cNvSpPr>
            <a:spLocks noGrp="1"/>
          </p:cNvSpPr>
          <p:nvPr>
            <p:ph type="sldNum" sz="quarter" idx="12"/>
          </p:nvPr>
        </p:nvSpPr>
        <p:spPr/>
        <p:txBody>
          <a:bodyPr/>
          <a:lstStyle/>
          <a:p>
            <a:fld id="{BF48E2D9-F1AE-3A42-ADCF-BA1BF8DE6898}" type="slidenum">
              <a:rPr lang="en-US" smtClean="0"/>
              <a:t>62</a:t>
            </a:fld>
            <a:endParaRPr lang="en-US"/>
          </a:p>
        </p:txBody>
      </p:sp>
      <p:pic>
        <p:nvPicPr>
          <p:cNvPr id="2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15"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778" y="3491054"/>
            <a:ext cx="977900" cy="417513"/>
          </a:xfrm>
          <a:prstGeom prst="rect">
            <a:avLst/>
          </a:prstGeom>
          <a:ln>
            <a:solidFill>
              <a:schemeClr val="bg1"/>
            </a:solidFill>
          </a:ln>
          <a:extLst/>
        </p:spPr>
        <p:style>
          <a:lnRef idx="2">
            <a:schemeClr val="accent2"/>
          </a:lnRef>
          <a:fillRef idx="1">
            <a:schemeClr val="lt1"/>
          </a:fillRef>
          <a:effectRef idx="0">
            <a:schemeClr val="accent2"/>
          </a:effectRef>
          <a:fontRef idx="minor">
            <a:schemeClr val="dk1"/>
          </a:fontRef>
        </p:style>
      </p:pic>
      <p:pic>
        <p:nvPicPr>
          <p:cNvPr id="31"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543" y="4680741"/>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578"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29" idx="3"/>
            <a:endCxn id="31" idx="1"/>
          </p:cNvCxnSpPr>
          <p:nvPr/>
        </p:nvCxnSpPr>
        <p:spPr>
          <a:xfrm>
            <a:off x="2524915" y="4226645"/>
            <a:ext cx="1035628"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2" idx="1"/>
            <a:endCxn id="30" idx="3"/>
          </p:cNvCxnSpPr>
          <p:nvPr/>
        </p:nvCxnSpPr>
        <p:spPr>
          <a:xfrm flipH="1" flipV="1">
            <a:off x="4674678" y="3699811"/>
            <a:ext cx="1231900"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3"/>
            <a:endCxn id="30" idx="1"/>
          </p:cNvCxnSpPr>
          <p:nvPr/>
        </p:nvCxnSpPr>
        <p:spPr>
          <a:xfrm flipV="1">
            <a:off x="2524915" y="3699811"/>
            <a:ext cx="1171863"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2" idx="1"/>
            <a:endCxn id="31" idx="3"/>
          </p:cNvCxnSpPr>
          <p:nvPr/>
        </p:nvCxnSpPr>
        <p:spPr>
          <a:xfrm flipH="1">
            <a:off x="4538443" y="4226645"/>
            <a:ext cx="1368135" cy="662853"/>
          </a:xfrm>
          <a:prstGeom prst="line">
            <a:avLst/>
          </a:prstGeom>
        </p:spPr>
        <p:style>
          <a:lnRef idx="2">
            <a:schemeClr val="accent1"/>
          </a:lnRef>
          <a:fillRef idx="0">
            <a:schemeClr val="accent1"/>
          </a:fillRef>
          <a:effectRef idx="1">
            <a:schemeClr val="accent1"/>
          </a:effectRef>
          <a:fontRef idx="minor">
            <a:schemeClr val="tx1"/>
          </a:fontRef>
        </p:style>
      </p:cxnSp>
      <p:sp>
        <p:nvSpPr>
          <p:cNvPr id="3" name="Oval Callout 2"/>
          <p:cNvSpPr/>
          <p:nvPr/>
        </p:nvSpPr>
        <p:spPr>
          <a:xfrm>
            <a:off x="5475106" y="2567418"/>
            <a:ext cx="2874819" cy="923636"/>
          </a:xfrm>
          <a:prstGeom prst="wedgeEllipseCallout">
            <a:avLst>
              <a:gd name="adj1" fmla="val -44756"/>
              <a:gd name="adj2" fmla="val 57115"/>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HULA:</a:t>
            </a:r>
            <a:r>
              <a:rPr lang="en-US" dirty="0" smtClean="0"/>
              <a:t> </a:t>
            </a:r>
            <a:r>
              <a:rPr lang="en-US" dirty="0"/>
              <a:t>a</a:t>
            </a:r>
            <a:r>
              <a:rPr lang="en-US" dirty="0" smtClean="0"/>
              <a:t>n </a:t>
            </a:r>
            <a:r>
              <a:rPr lang="en-US" dirty="0"/>
              <a:t>e</a:t>
            </a:r>
            <a:r>
              <a:rPr lang="en-US" dirty="0" smtClean="0"/>
              <a:t>fficient non-blocking switch</a:t>
            </a:r>
            <a:endParaRPr lang="en-US" dirty="0"/>
          </a:p>
        </p:txBody>
      </p:sp>
      <p:cxnSp>
        <p:nvCxnSpPr>
          <p:cNvPr id="19" name="Straight Connector 18"/>
          <p:cNvCxnSpPr/>
          <p:nvPr/>
        </p:nvCxnSpPr>
        <p:spPr>
          <a:xfrm flipV="1">
            <a:off x="2667000" y="3526628"/>
            <a:ext cx="1029778" cy="438798"/>
          </a:xfrm>
          <a:prstGeom prst="line">
            <a:avLst/>
          </a:prstGeom>
          <a:ln>
            <a:solidFill>
              <a:schemeClr val="accent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524915" y="4443620"/>
            <a:ext cx="907625" cy="578648"/>
          </a:xfrm>
          <a:prstGeom prst="line">
            <a:avLst/>
          </a:prstGeom>
          <a:ln>
            <a:solidFill>
              <a:schemeClr val="accent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4538443" y="4491757"/>
            <a:ext cx="1231901" cy="606497"/>
          </a:xfrm>
          <a:prstGeom prst="line">
            <a:avLst/>
          </a:prstGeom>
          <a:ln>
            <a:solidFill>
              <a:schemeClr val="accent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4802909" y="3579091"/>
            <a:ext cx="967435" cy="438798"/>
          </a:xfrm>
          <a:prstGeom prst="line">
            <a:avLst/>
          </a:prstGeom>
          <a:ln>
            <a:solidFill>
              <a:schemeClr val="accent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Folded Corner 16"/>
          <p:cNvSpPr/>
          <p:nvPr/>
        </p:nvSpPr>
        <p:spPr>
          <a:xfrm>
            <a:off x="6195786" y="5028318"/>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Efficiency</a:t>
            </a:r>
            <a:endParaRPr lang="en-US" sz="2400" dirty="0">
              <a:latin typeface="Segoe UI Light"/>
              <a:cs typeface="Segoe UI Light"/>
            </a:endParaRPr>
          </a:p>
        </p:txBody>
      </p:sp>
      <p:sp>
        <p:nvSpPr>
          <p:cNvPr id="6" name="Donut 5"/>
          <p:cNvSpPr/>
          <p:nvPr/>
        </p:nvSpPr>
        <p:spPr>
          <a:xfrm>
            <a:off x="2095090" y="3291097"/>
            <a:ext cx="4100696" cy="2002471"/>
          </a:xfrm>
          <a:prstGeom prst="donut">
            <a:avLst>
              <a:gd name="adj" fmla="val 2347"/>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3486905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Summary</a:t>
            </a:r>
          </a:p>
        </p:txBody>
      </p:sp>
      <p:sp>
        <p:nvSpPr>
          <p:cNvPr id="4" name="Slide Number Placeholder 3"/>
          <p:cNvSpPr>
            <a:spLocks noGrp="1"/>
          </p:cNvSpPr>
          <p:nvPr>
            <p:ph type="sldNum" sz="quarter" idx="12"/>
          </p:nvPr>
        </p:nvSpPr>
        <p:spPr/>
        <p:txBody>
          <a:bodyPr/>
          <a:lstStyle/>
          <a:p>
            <a:fld id="{BF48E2D9-F1AE-3A42-ADCF-BA1BF8DE6898}" type="slidenum">
              <a:rPr lang="en-US" smtClean="0"/>
              <a:t>63</a:t>
            </a:fld>
            <a:endParaRPr lang="en-US"/>
          </a:p>
        </p:txBody>
      </p:sp>
      <p:pic>
        <p:nvPicPr>
          <p:cNvPr id="2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15"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778" y="3491054"/>
            <a:ext cx="977900" cy="417513"/>
          </a:xfrm>
          <a:prstGeom prst="rect">
            <a:avLst/>
          </a:prstGeom>
          <a:ln>
            <a:solidFill>
              <a:schemeClr val="bg1"/>
            </a:solidFill>
          </a:ln>
          <a:extLst/>
        </p:spPr>
        <p:style>
          <a:lnRef idx="2">
            <a:schemeClr val="accent2"/>
          </a:lnRef>
          <a:fillRef idx="1">
            <a:schemeClr val="lt1"/>
          </a:fillRef>
          <a:effectRef idx="0">
            <a:schemeClr val="accent2"/>
          </a:effectRef>
          <a:fontRef idx="minor">
            <a:schemeClr val="dk1"/>
          </a:fontRef>
        </p:style>
      </p:pic>
      <p:pic>
        <p:nvPicPr>
          <p:cNvPr id="31"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543" y="4680741"/>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578"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29" idx="3"/>
            <a:endCxn id="31" idx="1"/>
          </p:cNvCxnSpPr>
          <p:nvPr/>
        </p:nvCxnSpPr>
        <p:spPr>
          <a:xfrm>
            <a:off x="2524915" y="4226645"/>
            <a:ext cx="1035628"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2" idx="1"/>
            <a:endCxn id="30" idx="3"/>
          </p:cNvCxnSpPr>
          <p:nvPr/>
        </p:nvCxnSpPr>
        <p:spPr>
          <a:xfrm flipH="1" flipV="1">
            <a:off x="4674678" y="3699811"/>
            <a:ext cx="1231900"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3"/>
            <a:endCxn id="30" idx="1"/>
          </p:cNvCxnSpPr>
          <p:nvPr/>
        </p:nvCxnSpPr>
        <p:spPr>
          <a:xfrm flipV="1">
            <a:off x="2524915" y="3699811"/>
            <a:ext cx="1171863"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2" idx="1"/>
            <a:endCxn id="31" idx="3"/>
          </p:cNvCxnSpPr>
          <p:nvPr/>
        </p:nvCxnSpPr>
        <p:spPr>
          <a:xfrm flipH="1">
            <a:off x="4538443" y="4226645"/>
            <a:ext cx="1368135" cy="662853"/>
          </a:xfrm>
          <a:prstGeom prst="line">
            <a:avLst/>
          </a:prstGeom>
        </p:spPr>
        <p:style>
          <a:lnRef idx="2">
            <a:schemeClr val="accent1"/>
          </a:lnRef>
          <a:fillRef idx="0">
            <a:schemeClr val="accent1"/>
          </a:fillRef>
          <a:effectRef idx="1">
            <a:schemeClr val="accent1"/>
          </a:effectRef>
          <a:fontRef idx="minor">
            <a:schemeClr val="tx1"/>
          </a:fontRef>
        </p:style>
      </p:cxnSp>
      <p:sp>
        <p:nvSpPr>
          <p:cNvPr id="14" name="Cube 13"/>
          <p:cNvSpPr/>
          <p:nvPr/>
        </p:nvSpPr>
        <p:spPr>
          <a:xfrm>
            <a:off x="1731818" y="3874000"/>
            <a:ext cx="643005" cy="318078"/>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Cube 54"/>
          <p:cNvSpPr/>
          <p:nvPr/>
        </p:nvSpPr>
        <p:spPr>
          <a:xfrm>
            <a:off x="6086764" y="3908567"/>
            <a:ext cx="643005" cy="318078"/>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Cube 55"/>
          <p:cNvSpPr/>
          <p:nvPr/>
        </p:nvSpPr>
        <p:spPr>
          <a:xfrm>
            <a:off x="3696778" y="4551716"/>
            <a:ext cx="643005" cy="318078"/>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Cube 56"/>
          <p:cNvSpPr/>
          <p:nvPr/>
        </p:nvSpPr>
        <p:spPr>
          <a:xfrm>
            <a:off x="3895438" y="3381733"/>
            <a:ext cx="643005" cy="318078"/>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6" name="Oval Callout 15"/>
          <p:cNvSpPr/>
          <p:nvPr/>
        </p:nvSpPr>
        <p:spPr>
          <a:xfrm>
            <a:off x="685724" y="2256687"/>
            <a:ext cx="2874819" cy="1118306"/>
          </a:xfrm>
          <a:prstGeom prst="wedgeEllipseCallout">
            <a:avLst>
              <a:gd name="adj1" fmla="val -2948"/>
              <a:gd name="adj2" fmla="val 108443"/>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CacheFlow</a:t>
            </a:r>
            <a:r>
              <a:rPr lang="en-US" b="1" dirty="0" smtClean="0"/>
              <a:t>: </a:t>
            </a:r>
            <a:r>
              <a:rPr lang="en-US" dirty="0" smtClean="0"/>
              <a:t>logically infinite memory</a:t>
            </a:r>
            <a:endParaRPr lang="en-US" dirty="0"/>
          </a:p>
        </p:txBody>
      </p:sp>
      <p:sp>
        <p:nvSpPr>
          <p:cNvPr id="17" name="Folded Corner 16"/>
          <p:cNvSpPr/>
          <p:nvPr/>
        </p:nvSpPr>
        <p:spPr>
          <a:xfrm>
            <a:off x="852551" y="5028318"/>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Flexibility</a:t>
            </a:r>
            <a:endParaRPr lang="en-US" sz="2400" dirty="0">
              <a:latin typeface="Segoe UI Light"/>
              <a:cs typeface="Segoe UI Light"/>
            </a:endParaRPr>
          </a:p>
        </p:txBody>
      </p:sp>
    </p:spTree>
    <p:extLst>
      <p:ext uri="{BB962C8B-B14F-4D97-AF65-F5344CB8AC3E}">
        <p14:creationId xmlns:p14="http://schemas.microsoft.com/office/powerpoint/2010/main" val="246254434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be 17"/>
          <p:cNvSpPr/>
          <p:nvPr/>
        </p:nvSpPr>
        <p:spPr>
          <a:xfrm>
            <a:off x="4837293" y="2114365"/>
            <a:ext cx="1392457" cy="518322"/>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Controller</a:t>
            </a:r>
            <a:endParaRPr lang="en-US" dirty="0"/>
          </a:p>
        </p:txBody>
      </p:sp>
      <p:sp>
        <p:nvSpPr>
          <p:cNvPr id="2" name="Title 1"/>
          <p:cNvSpPr>
            <a:spLocks noGrp="1"/>
          </p:cNvSpPr>
          <p:nvPr>
            <p:ph type="title"/>
          </p:nvPr>
        </p:nvSpPr>
        <p:spPr/>
        <p:txBody>
          <a:bodyPr/>
          <a:lstStyle/>
          <a:p>
            <a:r>
              <a:rPr lang="en-US" dirty="0"/>
              <a:t>Thesis: Summary</a:t>
            </a:r>
          </a:p>
        </p:txBody>
      </p:sp>
      <p:sp>
        <p:nvSpPr>
          <p:cNvPr id="4" name="Slide Number Placeholder 3"/>
          <p:cNvSpPr>
            <a:spLocks noGrp="1"/>
          </p:cNvSpPr>
          <p:nvPr>
            <p:ph type="sldNum" sz="quarter" idx="12"/>
          </p:nvPr>
        </p:nvSpPr>
        <p:spPr/>
        <p:txBody>
          <a:bodyPr/>
          <a:lstStyle/>
          <a:p>
            <a:fld id="{BF48E2D9-F1AE-3A42-ADCF-BA1BF8DE6898}" type="slidenum">
              <a:rPr lang="en-US" smtClean="0"/>
              <a:t>64</a:t>
            </a:fld>
            <a:endParaRPr lang="en-US"/>
          </a:p>
        </p:txBody>
      </p:sp>
      <p:pic>
        <p:nvPicPr>
          <p:cNvPr id="2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15"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778" y="3491054"/>
            <a:ext cx="977900" cy="417513"/>
          </a:xfrm>
          <a:prstGeom prst="rect">
            <a:avLst/>
          </a:prstGeom>
          <a:ln>
            <a:solidFill>
              <a:schemeClr val="bg1"/>
            </a:solidFill>
          </a:ln>
          <a:extLst/>
        </p:spPr>
        <p:style>
          <a:lnRef idx="2">
            <a:schemeClr val="accent2"/>
          </a:lnRef>
          <a:fillRef idx="1">
            <a:schemeClr val="lt1"/>
          </a:fillRef>
          <a:effectRef idx="0">
            <a:schemeClr val="accent2"/>
          </a:effectRef>
          <a:fontRef idx="minor">
            <a:schemeClr val="dk1"/>
          </a:fontRef>
        </p:style>
      </p:pic>
      <p:pic>
        <p:nvPicPr>
          <p:cNvPr id="31"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543" y="4680741"/>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578"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29" idx="3"/>
            <a:endCxn id="31" idx="1"/>
          </p:cNvCxnSpPr>
          <p:nvPr/>
        </p:nvCxnSpPr>
        <p:spPr>
          <a:xfrm>
            <a:off x="2524915" y="4226645"/>
            <a:ext cx="1035628"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2" idx="1"/>
            <a:endCxn id="30" idx="3"/>
          </p:cNvCxnSpPr>
          <p:nvPr/>
        </p:nvCxnSpPr>
        <p:spPr>
          <a:xfrm flipH="1" flipV="1">
            <a:off x="4674678" y="3699811"/>
            <a:ext cx="1231900"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3"/>
            <a:endCxn id="30" idx="1"/>
          </p:cNvCxnSpPr>
          <p:nvPr/>
        </p:nvCxnSpPr>
        <p:spPr>
          <a:xfrm flipV="1">
            <a:off x="2524915" y="3699811"/>
            <a:ext cx="1171863"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2" idx="1"/>
            <a:endCxn id="31" idx="3"/>
          </p:cNvCxnSpPr>
          <p:nvPr/>
        </p:nvCxnSpPr>
        <p:spPr>
          <a:xfrm flipH="1">
            <a:off x="4538443" y="4226645"/>
            <a:ext cx="1368135"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16" idx="3"/>
            <a:endCxn id="25" idx="0"/>
          </p:cNvCxnSpPr>
          <p:nvPr/>
        </p:nvCxnSpPr>
        <p:spPr>
          <a:xfrm flipH="1">
            <a:off x="2093080" y="2320636"/>
            <a:ext cx="2098901" cy="1553364"/>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3"/>
            <a:endCxn id="27" idx="0"/>
          </p:cNvCxnSpPr>
          <p:nvPr/>
        </p:nvCxnSpPr>
        <p:spPr>
          <a:xfrm flipH="1">
            <a:off x="4058040" y="2320636"/>
            <a:ext cx="133941" cy="223108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3"/>
            <a:endCxn id="28" idx="0"/>
          </p:cNvCxnSpPr>
          <p:nvPr/>
        </p:nvCxnSpPr>
        <p:spPr>
          <a:xfrm>
            <a:off x="4191981" y="2320636"/>
            <a:ext cx="64719" cy="1061097"/>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3"/>
            <a:endCxn id="26" idx="0"/>
          </p:cNvCxnSpPr>
          <p:nvPr/>
        </p:nvCxnSpPr>
        <p:spPr>
          <a:xfrm>
            <a:off x="4191981" y="2320636"/>
            <a:ext cx="2256045" cy="1587931"/>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2" name="Cube 21"/>
          <p:cNvSpPr/>
          <p:nvPr/>
        </p:nvSpPr>
        <p:spPr>
          <a:xfrm>
            <a:off x="4407810" y="1976725"/>
            <a:ext cx="1392457" cy="518322"/>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Controller</a:t>
            </a:r>
            <a:endParaRPr lang="en-US" dirty="0"/>
          </a:p>
        </p:txBody>
      </p:sp>
      <p:sp>
        <p:nvSpPr>
          <p:cNvPr id="17" name="Cube 16"/>
          <p:cNvSpPr/>
          <p:nvPr/>
        </p:nvSpPr>
        <p:spPr>
          <a:xfrm>
            <a:off x="3978449" y="1855204"/>
            <a:ext cx="1392457" cy="518322"/>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Controller</a:t>
            </a:r>
            <a:endParaRPr lang="en-US" dirty="0"/>
          </a:p>
        </p:txBody>
      </p:sp>
      <p:sp>
        <p:nvSpPr>
          <p:cNvPr id="16" name="Cube 15"/>
          <p:cNvSpPr/>
          <p:nvPr/>
        </p:nvSpPr>
        <p:spPr>
          <a:xfrm>
            <a:off x="3560543" y="1802314"/>
            <a:ext cx="1392457" cy="518322"/>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Controller</a:t>
            </a:r>
            <a:endParaRPr lang="en-US" dirty="0"/>
          </a:p>
        </p:txBody>
      </p:sp>
      <p:sp>
        <p:nvSpPr>
          <p:cNvPr id="24" name="Oval Callout 23"/>
          <p:cNvSpPr/>
          <p:nvPr/>
        </p:nvSpPr>
        <p:spPr>
          <a:xfrm>
            <a:off x="5800267" y="1365909"/>
            <a:ext cx="3125091" cy="931922"/>
          </a:xfrm>
          <a:prstGeom prst="wedgeEllipseCallout">
            <a:avLst>
              <a:gd name="adj1" fmla="val -82128"/>
              <a:gd name="adj2" fmla="val 37096"/>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Ravana</a:t>
            </a:r>
            <a:r>
              <a:rPr lang="en-US" b="1" dirty="0" smtClean="0"/>
              <a:t>:</a:t>
            </a:r>
            <a:r>
              <a:rPr lang="en-US" dirty="0" smtClean="0"/>
              <a:t> logically centralized controller</a:t>
            </a:r>
            <a:endParaRPr lang="en-US" dirty="0"/>
          </a:p>
        </p:txBody>
      </p:sp>
      <p:sp>
        <p:nvSpPr>
          <p:cNvPr id="25" name="Cube 24"/>
          <p:cNvSpPr/>
          <p:nvPr/>
        </p:nvSpPr>
        <p:spPr>
          <a:xfrm>
            <a:off x="1731818" y="3874000"/>
            <a:ext cx="643005" cy="318078"/>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6" name="Cube 25"/>
          <p:cNvSpPr/>
          <p:nvPr/>
        </p:nvSpPr>
        <p:spPr>
          <a:xfrm>
            <a:off x="6086764" y="3908567"/>
            <a:ext cx="643005" cy="318078"/>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7" name="Cube 26"/>
          <p:cNvSpPr/>
          <p:nvPr/>
        </p:nvSpPr>
        <p:spPr>
          <a:xfrm>
            <a:off x="3696778" y="4551716"/>
            <a:ext cx="643005" cy="318078"/>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8" name="Cube 27"/>
          <p:cNvSpPr/>
          <p:nvPr/>
        </p:nvSpPr>
        <p:spPr>
          <a:xfrm>
            <a:off x="3895438" y="3381733"/>
            <a:ext cx="643005" cy="318078"/>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4" name="Folded Corner 33"/>
          <p:cNvSpPr/>
          <p:nvPr/>
        </p:nvSpPr>
        <p:spPr>
          <a:xfrm>
            <a:off x="720768" y="1902716"/>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Reliability</a:t>
            </a:r>
            <a:endParaRPr lang="en-US" sz="2400" dirty="0">
              <a:latin typeface="Segoe UI Light"/>
              <a:cs typeface="Segoe UI Light"/>
            </a:endParaRPr>
          </a:p>
        </p:txBody>
      </p:sp>
    </p:spTree>
    <p:extLst>
      <p:ext uri="{BB962C8B-B14F-4D97-AF65-F5344CB8AC3E}">
        <p14:creationId xmlns:p14="http://schemas.microsoft.com/office/powerpoint/2010/main" val="307961095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be 17"/>
          <p:cNvSpPr/>
          <p:nvPr/>
        </p:nvSpPr>
        <p:spPr>
          <a:xfrm>
            <a:off x="4837293" y="2114365"/>
            <a:ext cx="1392457" cy="518322"/>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Controller</a:t>
            </a:r>
            <a:endParaRPr lang="en-US" dirty="0"/>
          </a:p>
        </p:txBody>
      </p:sp>
      <p:sp>
        <p:nvSpPr>
          <p:cNvPr id="2" name="Title 1"/>
          <p:cNvSpPr>
            <a:spLocks noGrp="1"/>
          </p:cNvSpPr>
          <p:nvPr>
            <p:ph type="title"/>
          </p:nvPr>
        </p:nvSpPr>
        <p:spPr/>
        <p:txBody>
          <a:bodyPr/>
          <a:lstStyle/>
          <a:p>
            <a:r>
              <a:rPr lang="en-US" dirty="0" smtClean="0"/>
              <a:t>A Desirable SDN</a:t>
            </a:r>
            <a:endParaRPr lang="en-US" dirty="0"/>
          </a:p>
        </p:txBody>
      </p:sp>
      <p:sp>
        <p:nvSpPr>
          <p:cNvPr id="4" name="Slide Number Placeholder 3"/>
          <p:cNvSpPr>
            <a:spLocks noGrp="1"/>
          </p:cNvSpPr>
          <p:nvPr>
            <p:ph type="sldNum" sz="quarter" idx="12"/>
          </p:nvPr>
        </p:nvSpPr>
        <p:spPr/>
        <p:txBody>
          <a:bodyPr/>
          <a:lstStyle/>
          <a:p>
            <a:fld id="{BF48E2D9-F1AE-3A42-ADCF-BA1BF8DE6898}" type="slidenum">
              <a:rPr lang="en-US" smtClean="0"/>
              <a:t>65</a:t>
            </a:fld>
            <a:endParaRPr lang="en-US"/>
          </a:p>
        </p:txBody>
      </p:sp>
      <p:pic>
        <p:nvPicPr>
          <p:cNvPr id="2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015"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778" y="3491054"/>
            <a:ext cx="977900" cy="417513"/>
          </a:xfrm>
          <a:prstGeom prst="rect">
            <a:avLst/>
          </a:prstGeom>
          <a:ln>
            <a:solidFill>
              <a:schemeClr val="bg1"/>
            </a:solidFill>
          </a:ln>
          <a:extLst/>
        </p:spPr>
        <p:style>
          <a:lnRef idx="2">
            <a:schemeClr val="accent2"/>
          </a:lnRef>
          <a:fillRef idx="1">
            <a:schemeClr val="lt1"/>
          </a:fillRef>
          <a:effectRef idx="0">
            <a:schemeClr val="accent2"/>
          </a:effectRef>
          <a:fontRef idx="minor">
            <a:schemeClr val="dk1"/>
          </a:fontRef>
        </p:style>
      </p:pic>
      <p:pic>
        <p:nvPicPr>
          <p:cNvPr id="3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543" y="4680741"/>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6578"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29" idx="3"/>
            <a:endCxn id="31" idx="1"/>
          </p:cNvCxnSpPr>
          <p:nvPr/>
        </p:nvCxnSpPr>
        <p:spPr>
          <a:xfrm>
            <a:off x="2524915" y="4226645"/>
            <a:ext cx="1035628"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2" idx="1"/>
            <a:endCxn id="30" idx="3"/>
          </p:cNvCxnSpPr>
          <p:nvPr/>
        </p:nvCxnSpPr>
        <p:spPr>
          <a:xfrm flipH="1" flipV="1">
            <a:off x="4674678" y="3699811"/>
            <a:ext cx="1231900"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3"/>
            <a:endCxn id="30" idx="1"/>
          </p:cNvCxnSpPr>
          <p:nvPr/>
        </p:nvCxnSpPr>
        <p:spPr>
          <a:xfrm flipV="1">
            <a:off x="2524915" y="3699811"/>
            <a:ext cx="1171863"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2" idx="1"/>
            <a:endCxn id="31" idx="3"/>
          </p:cNvCxnSpPr>
          <p:nvPr/>
        </p:nvCxnSpPr>
        <p:spPr>
          <a:xfrm flipH="1">
            <a:off x="4538443" y="4226645"/>
            <a:ext cx="1368135"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16" idx="3"/>
            <a:endCxn id="25" idx="0"/>
          </p:cNvCxnSpPr>
          <p:nvPr/>
        </p:nvCxnSpPr>
        <p:spPr>
          <a:xfrm flipH="1">
            <a:off x="2093080" y="2320636"/>
            <a:ext cx="2098901" cy="1553364"/>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3"/>
            <a:endCxn id="27" idx="0"/>
          </p:cNvCxnSpPr>
          <p:nvPr/>
        </p:nvCxnSpPr>
        <p:spPr>
          <a:xfrm flipH="1">
            <a:off x="4058040" y="2320636"/>
            <a:ext cx="133941" cy="223108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3"/>
            <a:endCxn id="28" idx="0"/>
          </p:cNvCxnSpPr>
          <p:nvPr/>
        </p:nvCxnSpPr>
        <p:spPr>
          <a:xfrm>
            <a:off x="4191981" y="2320636"/>
            <a:ext cx="64719" cy="1061097"/>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3"/>
            <a:endCxn id="26" idx="0"/>
          </p:cNvCxnSpPr>
          <p:nvPr/>
        </p:nvCxnSpPr>
        <p:spPr>
          <a:xfrm>
            <a:off x="4191981" y="2320636"/>
            <a:ext cx="2256045" cy="1587931"/>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2" name="Cube 21"/>
          <p:cNvSpPr/>
          <p:nvPr/>
        </p:nvSpPr>
        <p:spPr>
          <a:xfrm>
            <a:off x="4407810" y="1976725"/>
            <a:ext cx="1392457" cy="518322"/>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Controller</a:t>
            </a:r>
            <a:endParaRPr lang="en-US" dirty="0"/>
          </a:p>
        </p:txBody>
      </p:sp>
      <p:sp>
        <p:nvSpPr>
          <p:cNvPr id="17" name="Cube 16"/>
          <p:cNvSpPr/>
          <p:nvPr/>
        </p:nvSpPr>
        <p:spPr>
          <a:xfrm>
            <a:off x="3978449" y="1855204"/>
            <a:ext cx="1392457" cy="518322"/>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Controller</a:t>
            </a:r>
            <a:endParaRPr lang="en-US" dirty="0"/>
          </a:p>
        </p:txBody>
      </p:sp>
      <p:sp>
        <p:nvSpPr>
          <p:cNvPr id="16" name="Cube 15"/>
          <p:cNvSpPr/>
          <p:nvPr/>
        </p:nvSpPr>
        <p:spPr>
          <a:xfrm>
            <a:off x="3560543" y="1802314"/>
            <a:ext cx="1392457" cy="518322"/>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Controller</a:t>
            </a:r>
            <a:endParaRPr lang="en-US" dirty="0"/>
          </a:p>
        </p:txBody>
      </p:sp>
      <p:sp>
        <p:nvSpPr>
          <p:cNvPr id="23" name="Cube 22"/>
          <p:cNvSpPr/>
          <p:nvPr/>
        </p:nvSpPr>
        <p:spPr>
          <a:xfrm>
            <a:off x="3560543" y="1436392"/>
            <a:ext cx="1392457" cy="518322"/>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Application</a:t>
            </a:r>
            <a:endParaRPr lang="en-US" dirty="0"/>
          </a:p>
        </p:txBody>
      </p:sp>
      <p:sp>
        <p:nvSpPr>
          <p:cNvPr id="25" name="Cube 24"/>
          <p:cNvSpPr/>
          <p:nvPr/>
        </p:nvSpPr>
        <p:spPr>
          <a:xfrm>
            <a:off x="1731818" y="3874000"/>
            <a:ext cx="643005" cy="318078"/>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6" name="Cube 25"/>
          <p:cNvSpPr/>
          <p:nvPr/>
        </p:nvSpPr>
        <p:spPr>
          <a:xfrm>
            <a:off x="6086764" y="3908567"/>
            <a:ext cx="643005" cy="318078"/>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7" name="Cube 26"/>
          <p:cNvSpPr/>
          <p:nvPr/>
        </p:nvSpPr>
        <p:spPr>
          <a:xfrm>
            <a:off x="3696778" y="4551716"/>
            <a:ext cx="643005" cy="318078"/>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8" name="Cube 27"/>
          <p:cNvSpPr/>
          <p:nvPr/>
        </p:nvSpPr>
        <p:spPr>
          <a:xfrm>
            <a:off x="3895438" y="3381733"/>
            <a:ext cx="643005" cy="318078"/>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3" name="Folded Corner 32"/>
          <p:cNvSpPr/>
          <p:nvPr/>
        </p:nvSpPr>
        <p:spPr>
          <a:xfrm>
            <a:off x="5800267" y="5358458"/>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Efficiency</a:t>
            </a:r>
            <a:endParaRPr lang="en-US" sz="2400" dirty="0">
              <a:latin typeface="Segoe UI Light"/>
              <a:cs typeface="Segoe UI Light"/>
            </a:endParaRPr>
          </a:p>
        </p:txBody>
      </p:sp>
      <p:sp>
        <p:nvSpPr>
          <p:cNvPr id="34" name="Folded Corner 33"/>
          <p:cNvSpPr/>
          <p:nvPr/>
        </p:nvSpPr>
        <p:spPr>
          <a:xfrm>
            <a:off x="720768" y="1902716"/>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Reliability</a:t>
            </a:r>
            <a:endParaRPr lang="en-US" sz="2400" dirty="0">
              <a:latin typeface="Segoe UI Light"/>
              <a:cs typeface="Segoe UI Light"/>
            </a:endParaRPr>
          </a:p>
        </p:txBody>
      </p:sp>
      <p:sp>
        <p:nvSpPr>
          <p:cNvPr id="38" name="Folded Corner 37"/>
          <p:cNvSpPr/>
          <p:nvPr/>
        </p:nvSpPr>
        <p:spPr>
          <a:xfrm>
            <a:off x="735463" y="5358458"/>
            <a:ext cx="2210669" cy="42329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Segoe UI Light"/>
                <a:cs typeface="Segoe UI Light"/>
              </a:rPr>
              <a:t>Flexibility</a:t>
            </a:r>
            <a:endParaRPr lang="en-US" sz="2400" dirty="0">
              <a:latin typeface="Segoe UI Light"/>
              <a:cs typeface="Segoe UI Light"/>
            </a:endParaRPr>
          </a:p>
        </p:txBody>
      </p:sp>
      <p:sp>
        <p:nvSpPr>
          <p:cNvPr id="39" name="Oval Callout 38"/>
          <p:cNvSpPr/>
          <p:nvPr/>
        </p:nvSpPr>
        <p:spPr>
          <a:xfrm>
            <a:off x="5800267" y="1374195"/>
            <a:ext cx="2874819" cy="923636"/>
          </a:xfrm>
          <a:prstGeom prst="wedgeEllipseCallout">
            <a:avLst>
              <a:gd name="adj1" fmla="val -84212"/>
              <a:gd name="adj2" fmla="val -3118"/>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Simple programming abstraction</a:t>
            </a:r>
            <a:endParaRPr lang="en-US" dirty="0"/>
          </a:p>
        </p:txBody>
      </p:sp>
    </p:spTree>
    <p:extLst>
      <p:ext uri="{BB962C8B-B14F-4D97-AF65-F5344CB8AC3E}">
        <p14:creationId xmlns:p14="http://schemas.microsoft.com/office/powerpoint/2010/main" val="55385523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49344"/>
            <a:ext cx="7772400" cy="1470025"/>
          </a:xfrm>
        </p:spPr>
        <p:txBody>
          <a:bodyPr>
            <a:normAutofit/>
          </a:bodyPr>
          <a:lstStyle/>
          <a:p>
            <a:pPr algn="ctr"/>
            <a:r>
              <a:rPr lang="en-US" dirty="0" smtClean="0">
                <a:latin typeface="Segoe UI Symbol"/>
                <a:cs typeface="Segoe UI Symbol"/>
              </a:rPr>
              <a:t>Thank You!</a:t>
            </a:r>
            <a:endParaRPr lang="en-US" dirty="0">
              <a:latin typeface="Segoe UI Symbol"/>
              <a:cs typeface="Segoe UI Symbol"/>
            </a:endParaRPr>
          </a:p>
        </p:txBody>
      </p:sp>
      <p:sp>
        <p:nvSpPr>
          <p:cNvPr id="3" name="Slide Number Placeholder 2"/>
          <p:cNvSpPr>
            <a:spLocks noGrp="1"/>
          </p:cNvSpPr>
          <p:nvPr>
            <p:ph type="sldNum" sz="quarter" idx="12"/>
          </p:nvPr>
        </p:nvSpPr>
        <p:spPr/>
        <p:txBody>
          <a:bodyPr/>
          <a:lstStyle/>
          <a:p>
            <a:fld id="{B9D2C864-9362-43C7-A136-D9C41D93A96D}" type="slidenum">
              <a:rPr lang="en-US" smtClean="0"/>
              <a:t>66</a:t>
            </a:fld>
            <a:endParaRPr lang="en-US"/>
          </a:p>
        </p:txBody>
      </p:sp>
    </p:spTree>
    <p:extLst>
      <p:ext uri="{BB962C8B-B14F-4D97-AF65-F5344CB8AC3E}">
        <p14:creationId xmlns:p14="http://schemas.microsoft.com/office/powerpoint/2010/main" val="232890630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49344"/>
            <a:ext cx="7772400" cy="1470025"/>
          </a:xfrm>
        </p:spPr>
        <p:txBody>
          <a:bodyPr>
            <a:normAutofit/>
          </a:bodyPr>
          <a:lstStyle/>
          <a:p>
            <a:pPr algn="ctr"/>
            <a:r>
              <a:rPr lang="en-US" dirty="0" smtClean="0">
                <a:latin typeface="Segoe UI Symbol"/>
                <a:cs typeface="Segoe UI Symbol"/>
              </a:rPr>
              <a:t>Backup slides</a:t>
            </a:r>
            <a:endParaRPr lang="en-US" dirty="0">
              <a:latin typeface="Segoe UI Symbol"/>
              <a:cs typeface="Segoe UI Symbol"/>
            </a:endParaRPr>
          </a:p>
        </p:txBody>
      </p:sp>
    </p:spTree>
    <p:extLst>
      <p:ext uri="{BB962C8B-B14F-4D97-AF65-F5344CB8AC3E}">
        <p14:creationId xmlns:p14="http://schemas.microsoft.com/office/powerpoint/2010/main" val="285846253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Layer (MPTCP)</a:t>
            </a:r>
            <a:endParaRPr lang="en-US" dirty="0"/>
          </a:p>
        </p:txBody>
      </p:sp>
      <p:sp>
        <p:nvSpPr>
          <p:cNvPr id="4" name="Slide Number Placeholder 3"/>
          <p:cNvSpPr>
            <a:spLocks noGrp="1"/>
          </p:cNvSpPr>
          <p:nvPr>
            <p:ph type="sldNum" sz="quarter" idx="12"/>
          </p:nvPr>
        </p:nvSpPr>
        <p:spPr/>
        <p:txBody>
          <a:bodyPr/>
          <a:lstStyle/>
          <a:p>
            <a:fld id="{BF48E2D9-F1AE-3A42-ADCF-BA1BF8DE6898}" type="slidenum">
              <a:rPr lang="en-US" smtClean="0"/>
              <a:t>68</a:t>
            </a:fld>
            <a:endParaRPr lang="en-US" dirty="0"/>
          </a:p>
        </p:txBody>
      </p:sp>
      <p:grpSp>
        <p:nvGrpSpPr>
          <p:cNvPr id="6" name="Group 5"/>
          <p:cNvGrpSpPr/>
          <p:nvPr/>
        </p:nvGrpSpPr>
        <p:grpSpPr>
          <a:xfrm>
            <a:off x="2662734" y="1511490"/>
            <a:ext cx="3033934" cy="3566394"/>
            <a:chOff x="4230191" y="1214397"/>
            <a:chExt cx="3033934" cy="3566394"/>
          </a:xfrm>
        </p:grpSpPr>
        <p:grpSp>
          <p:nvGrpSpPr>
            <p:cNvPr id="7" name="Group 6"/>
            <p:cNvGrpSpPr/>
            <p:nvPr/>
          </p:nvGrpSpPr>
          <p:grpSpPr>
            <a:xfrm>
              <a:off x="4230191" y="1214397"/>
              <a:ext cx="3033934" cy="3566394"/>
              <a:chOff x="4231046" y="1410017"/>
              <a:chExt cx="3033934" cy="3566394"/>
            </a:xfrm>
          </p:grpSpPr>
          <p:cxnSp>
            <p:nvCxnSpPr>
              <p:cNvPr id="10" name="Straight Connector 9"/>
              <p:cNvCxnSpPr/>
              <p:nvPr/>
            </p:nvCxnSpPr>
            <p:spPr>
              <a:xfrm>
                <a:off x="5692282" y="1653522"/>
                <a:ext cx="5241" cy="320527"/>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231046" y="1988580"/>
                <a:ext cx="3033934" cy="2987831"/>
                <a:chOff x="4519371" y="3600936"/>
                <a:chExt cx="564324" cy="548640"/>
              </a:xfrm>
            </p:grpSpPr>
            <p:sp>
              <p:nvSpPr>
                <p:cNvPr id="41" name="Freeform 40"/>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a:grpSpLocks noChangeAspect="1"/>
              </p:cNvGrpSpPr>
              <p:nvPr/>
            </p:nvGrpSpPr>
            <p:grpSpPr>
              <a:xfrm>
                <a:off x="5347063" y="1417439"/>
                <a:ext cx="853473" cy="220623"/>
                <a:chOff x="12968288" y="2754313"/>
                <a:chExt cx="11533187" cy="2981326"/>
              </a:xfrm>
            </p:grpSpPr>
            <p:sp>
              <p:nvSpPr>
                <p:cNvPr id="30"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TextBox 12"/>
              <p:cNvSpPr txBox="1"/>
              <p:nvPr/>
            </p:nvSpPr>
            <p:spPr>
              <a:xfrm>
                <a:off x="4236998" y="1410017"/>
                <a:ext cx="1331620" cy="297093"/>
              </a:xfrm>
              <a:prstGeom prst="rect">
                <a:avLst/>
              </a:prstGeom>
              <a:noFill/>
            </p:spPr>
            <p:txBody>
              <a:bodyPr wrap="none" lIns="0" tIns="0" rIns="0" bIns="0" rtlCol="0">
                <a:noAutofit/>
              </a:bodyPr>
              <a:lstStyle/>
              <a:p>
                <a:pPr>
                  <a:lnSpc>
                    <a:spcPct val="90000"/>
                  </a:lnSpc>
                </a:pPr>
                <a:r>
                  <a:rPr lang="en-US" sz="1600" dirty="0" smtClean="0"/>
                  <a:t>Leaf Switch</a:t>
                </a:r>
              </a:p>
            </p:txBody>
          </p:sp>
          <p:grpSp>
            <p:nvGrpSpPr>
              <p:cNvPr id="14" name="Group 13"/>
              <p:cNvGrpSpPr/>
              <p:nvPr/>
            </p:nvGrpSpPr>
            <p:grpSpPr>
              <a:xfrm>
                <a:off x="4334581" y="2547002"/>
                <a:ext cx="2608559" cy="2257511"/>
                <a:chOff x="8384722" y="3241074"/>
                <a:chExt cx="1433173" cy="1393341"/>
              </a:xfrm>
            </p:grpSpPr>
            <p:sp>
              <p:nvSpPr>
                <p:cNvPr id="26" name="Freeform 25"/>
                <p:cNvSpPr>
                  <a:spLocks/>
                </p:cNvSpPr>
                <p:nvPr/>
              </p:nvSpPr>
              <p:spPr bwMode="auto">
                <a:xfrm>
                  <a:off x="8384723" y="3241074"/>
                  <a:ext cx="1433172" cy="1393341"/>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8384723" y="3241074"/>
                  <a:ext cx="1433172" cy="145111"/>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8384722" y="3386185"/>
                  <a:ext cx="1291089" cy="1248230"/>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9675812" y="3241074"/>
                  <a:ext cx="142083" cy="1393341"/>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p:cNvGrpSpPr/>
              <p:nvPr/>
            </p:nvGrpSpPr>
            <p:grpSpPr>
              <a:xfrm>
                <a:off x="4561569" y="2592194"/>
                <a:ext cx="228599" cy="126116"/>
                <a:chOff x="8189034" y="2402948"/>
                <a:chExt cx="791764" cy="382924"/>
              </a:xfrm>
            </p:grpSpPr>
            <p:sp>
              <p:nvSpPr>
                <p:cNvPr id="24" name="Freeform 23"/>
                <p:cNvSpPr>
                  <a:spLocks/>
                </p:cNvSpPr>
                <p:nvPr/>
              </p:nvSpPr>
              <p:spPr bwMode="auto">
                <a:xfrm>
                  <a:off x="8189034" y="2402948"/>
                  <a:ext cx="381060" cy="382924"/>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8601366" y="2405743"/>
                  <a:ext cx="379432" cy="380129"/>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5051724" y="2261554"/>
                <a:ext cx="1179179" cy="335148"/>
                <a:chOff x="8725233" y="1874652"/>
                <a:chExt cx="1179179" cy="335148"/>
              </a:xfrm>
            </p:grpSpPr>
            <p:grpSp>
              <p:nvGrpSpPr>
                <p:cNvPr id="18" name="Group 17"/>
                <p:cNvGrpSpPr/>
                <p:nvPr/>
              </p:nvGrpSpPr>
              <p:grpSpPr>
                <a:xfrm>
                  <a:off x="8725233" y="1874652"/>
                  <a:ext cx="1179179" cy="335148"/>
                  <a:chOff x="4519371" y="3600936"/>
                  <a:chExt cx="564324" cy="548640"/>
                </a:xfrm>
              </p:grpSpPr>
              <p:sp>
                <p:nvSpPr>
                  <p:cNvPr id="20" name="Freeform 19"/>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TextBox 18"/>
                <p:cNvSpPr txBox="1"/>
                <p:nvPr/>
              </p:nvSpPr>
              <p:spPr>
                <a:xfrm>
                  <a:off x="8779009" y="1965119"/>
                  <a:ext cx="982154" cy="212605"/>
                </a:xfrm>
                <a:prstGeom prst="rect">
                  <a:avLst/>
                </a:prstGeom>
                <a:noFill/>
                <a:ln>
                  <a:noFill/>
                </a:ln>
              </p:spPr>
              <p:txBody>
                <a:bodyPr wrap="square" lIns="0" tIns="0" rIns="0" bIns="0" rtlCol="0">
                  <a:noAutofit/>
                </a:bodyPr>
                <a:lstStyle/>
                <a:p>
                  <a:pPr algn="ctr">
                    <a:lnSpc>
                      <a:spcPct val="90000"/>
                    </a:lnSpc>
                  </a:pPr>
                  <a:r>
                    <a:rPr lang="en-US" sz="1400" dirty="0" err="1" smtClean="0"/>
                    <a:t>HyperV</a:t>
                  </a:r>
                  <a:endParaRPr lang="en-US" sz="1400" dirty="0" smtClean="0"/>
                </a:p>
              </p:txBody>
            </p:sp>
          </p:grpSp>
          <p:sp>
            <p:nvSpPr>
              <p:cNvPr id="17" name="Rectangle 16"/>
              <p:cNvSpPr>
                <a:spLocks noChangeAspect="1"/>
              </p:cNvSpPr>
              <p:nvPr/>
            </p:nvSpPr>
            <p:spPr>
              <a:xfrm>
                <a:off x="4341909" y="4496659"/>
                <a:ext cx="2258755" cy="254110"/>
              </a:xfrm>
              <a:prstGeom prst="rect">
                <a:avLst/>
              </a:prstGeom>
              <a:solidFill>
                <a:srgbClr val="ED992C"/>
              </a:solidFill>
              <a:ln>
                <a:noFill/>
              </a:ln>
              <a:scene3d>
                <a:camera prst="obliqueTopRight"/>
                <a:lightRig rig="balanced" dir="t"/>
              </a:scene3d>
              <a:sp3d z="-12700" extrusionH="317500" prstMaterial="matte">
                <a:bevelT w="0" h="0"/>
                <a:bevelB w="0" h="0"/>
              </a:sp3d>
            </p:spPr>
            <p:style>
              <a:lnRef idx="2">
                <a:schemeClr val="dk1"/>
              </a:lnRef>
              <a:fillRef idx="1">
                <a:schemeClr val="lt1"/>
              </a:fillRef>
              <a:effectRef idx="0">
                <a:schemeClr val="dk1"/>
              </a:effectRef>
              <a:fontRef idx="minor">
                <a:schemeClr val="dk1"/>
              </a:fontRef>
            </p:style>
            <p:txBody>
              <a:bodyPr wrap="none" rtlCol="0" anchor="ctr">
                <a:flatTx/>
              </a:bodyPr>
              <a:lstStyle/>
              <a:p>
                <a:pPr algn="ctr"/>
                <a:r>
                  <a:rPr lang="en-US" sz="1100" b="1" dirty="0" smtClean="0">
                    <a:solidFill>
                      <a:schemeClr val="tx1"/>
                    </a:solidFill>
                  </a:rPr>
                  <a:t>APP</a:t>
                </a:r>
              </a:p>
            </p:txBody>
          </p:sp>
        </p:grpSp>
        <p:sp>
          <p:nvSpPr>
            <p:cNvPr id="8" name="Rectangle 7"/>
            <p:cNvSpPr>
              <a:spLocks noChangeAspect="1"/>
            </p:cNvSpPr>
            <p:nvPr/>
          </p:nvSpPr>
          <p:spPr>
            <a:xfrm>
              <a:off x="4339506" y="2690872"/>
              <a:ext cx="2252410" cy="1446290"/>
            </a:xfrm>
            <a:prstGeom prst="rect">
              <a:avLst/>
            </a:prstGeom>
            <a:solidFill>
              <a:srgbClr val="009DDF"/>
            </a:solidFill>
            <a:ln>
              <a:noFill/>
            </a:ln>
            <a:scene3d>
              <a:camera prst="obliqueTopRight"/>
              <a:lightRig rig="balanced" dir="t"/>
            </a:scene3d>
            <a:sp3d z="-12700" extrusionH="317500" prstMaterial="matte">
              <a:bevelT w="0" h="0"/>
              <a:bevelB w="0" h="0"/>
            </a:sp3d>
          </p:spPr>
          <p:style>
            <a:lnRef idx="2">
              <a:schemeClr val="dk1"/>
            </a:lnRef>
            <a:fillRef idx="1">
              <a:schemeClr val="lt1"/>
            </a:fillRef>
            <a:effectRef idx="0">
              <a:schemeClr val="dk1"/>
            </a:effectRef>
            <a:fontRef idx="minor">
              <a:schemeClr val="dk1"/>
            </a:fontRef>
          </p:style>
          <p:txBody>
            <a:bodyPr wrap="none" rtlCol="0" anchor="t">
              <a:flatTx/>
            </a:bodyPr>
            <a:lstStyle/>
            <a:p>
              <a:r>
                <a:rPr lang="en-US" sz="1100" b="1" dirty="0" smtClean="0">
                  <a:solidFill>
                    <a:schemeClr val="tx1"/>
                  </a:solidFill>
                </a:rPr>
                <a:t>OS</a:t>
              </a:r>
            </a:p>
          </p:txBody>
        </p:sp>
        <p:sp>
          <p:nvSpPr>
            <p:cNvPr id="9" name="Rectangle 8"/>
            <p:cNvSpPr>
              <a:spLocks noChangeAspect="1"/>
            </p:cNvSpPr>
            <p:nvPr/>
          </p:nvSpPr>
          <p:spPr>
            <a:xfrm>
              <a:off x="4759848" y="3777305"/>
              <a:ext cx="1403856" cy="254110"/>
            </a:xfrm>
            <a:prstGeom prst="rect">
              <a:avLst/>
            </a:prstGeom>
            <a:solidFill>
              <a:schemeClr val="accent5">
                <a:lumMod val="60000"/>
                <a:lumOff val="40000"/>
              </a:schemeClr>
            </a:solidFill>
            <a:ln>
              <a:noFill/>
            </a:ln>
            <a:scene3d>
              <a:camera prst="obliqueTopRight"/>
              <a:lightRig rig="balanced" dir="t"/>
            </a:scene3d>
            <a:sp3d z="-12700" extrusionH="317500" prstMaterial="matte">
              <a:bevelT w="0" h="0"/>
              <a:bevelB w="0" h="0"/>
            </a:sp3d>
          </p:spPr>
          <p:style>
            <a:lnRef idx="2">
              <a:schemeClr val="dk1"/>
            </a:lnRef>
            <a:fillRef idx="1">
              <a:schemeClr val="lt1"/>
            </a:fillRef>
            <a:effectRef idx="0">
              <a:schemeClr val="dk1"/>
            </a:effectRef>
            <a:fontRef idx="minor">
              <a:schemeClr val="dk1"/>
            </a:fontRef>
          </p:style>
          <p:txBody>
            <a:bodyPr wrap="none" rtlCol="0" anchor="ctr">
              <a:flatTx/>
            </a:bodyPr>
            <a:lstStyle/>
            <a:p>
              <a:pPr algn="ctr"/>
              <a:r>
                <a:rPr lang="en-US" sz="1100" b="1" dirty="0" smtClean="0">
                  <a:solidFill>
                    <a:schemeClr val="bg1"/>
                  </a:solidFill>
                </a:rPr>
                <a:t>Socket</a:t>
              </a:r>
            </a:p>
          </p:txBody>
        </p:sp>
      </p:grpSp>
      <p:grpSp>
        <p:nvGrpSpPr>
          <p:cNvPr id="45" name="Group 44"/>
          <p:cNvGrpSpPr/>
          <p:nvPr/>
        </p:nvGrpSpPr>
        <p:grpSpPr>
          <a:xfrm>
            <a:off x="2813748" y="3284122"/>
            <a:ext cx="2209390" cy="639350"/>
            <a:chOff x="4381205" y="2987029"/>
            <a:chExt cx="2209390" cy="639350"/>
          </a:xfrm>
        </p:grpSpPr>
        <p:sp>
          <p:nvSpPr>
            <p:cNvPr id="46" name="Rectangle 45"/>
            <p:cNvSpPr>
              <a:spLocks noChangeAspect="1"/>
            </p:cNvSpPr>
            <p:nvPr/>
          </p:nvSpPr>
          <p:spPr>
            <a:xfrm>
              <a:off x="4759848" y="3372269"/>
              <a:ext cx="1403856" cy="254110"/>
            </a:xfrm>
            <a:prstGeom prst="rect">
              <a:avLst/>
            </a:prstGeom>
            <a:solidFill>
              <a:schemeClr val="accent5">
                <a:lumMod val="60000"/>
                <a:lumOff val="40000"/>
              </a:schemeClr>
            </a:solidFill>
            <a:ln>
              <a:noFill/>
            </a:ln>
            <a:scene3d>
              <a:camera prst="obliqueTopRight"/>
              <a:lightRig rig="balanced" dir="t"/>
            </a:scene3d>
            <a:sp3d z="-12700" extrusionH="317500" prstMaterial="matte">
              <a:bevelT w="0" h="0"/>
              <a:bevelB w="0" h="0"/>
            </a:sp3d>
          </p:spPr>
          <p:style>
            <a:lnRef idx="2">
              <a:schemeClr val="dk1"/>
            </a:lnRef>
            <a:fillRef idx="1">
              <a:schemeClr val="lt1"/>
            </a:fillRef>
            <a:effectRef idx="0">
              <a:schemeClr val="dk1"/>
            </a:effectRef>
            <a:fontRef idx="minor">
              <a:schemeClr val="dk1"/>
            </a:fontRef>
          </p:style>
          <p:txBody>
            <a:bodyPr wrap="none" rtlCol="0" anchor="ctr">
              <a:flatTx/>
            </a:bodyPr>
            <a:lstStyle/>
            <a:p>
              <a:pPr algn="ctr"/>
              <a:r>
                <a:rPr lang="en-US" sz="1100" b="1" dirty="0" smtClean="0">
                  <a:solidFill>
                    <a:schemeClr val="bg1"/>
                  </a:solidFill>
                </a:rPr>
                <a:t>Multipath TCP</a:t>
              </a:r>
            </a:p>
          </p:txBody>
        </p:sp>
        <p:sp>
          <p:nvSpPr>
            <p:cNvPr id="47" name="Rectangle 46"/>
            <p:cNvSpPr>
              <a:spLocks noChangeAspect="1"/>
            </p:cNvSpPr>
            <p:nvPr/>
          </p:nvSpPr>
          <p:spPr>
            <a:xfrm>
              <a:off x="4381205" y="2987029"/>
              <a:ext cx="656751" cy="254110"/>
            </a:xfrm>
            <a:prstGeom prst="rect">
              <a:avLst/>
            </a:prstGeom>
            <a:solidFill>
              <a:schemeClr val="accent5">
                <a:lumMod val="60000"/>
                <a:lumOff val="40000"/>
              </a:schemeClr>
            </a:solidFill>
            <a:ln>
              <a:noFill/>
            </a:ln>
            <a:scene3d>
              <a:camera prst="obliqueTopRight"/>
              <a:lightRig rig="balanced" dir="t"/>
            </a:scene3d>
            <a:sp3d z="-12700" extrusionH="317500" prstMaterial="matte">
              <a:bevelT w="0" h="0"/>
              <a:bevelB w="0" h="0"/>
            </a:sp3d>
          </p:spPr>
          <p:style>
            <a:lnRef idx="2">
              <a:schemeClr val="dk1"/>
            </a:lnRef>
            <a:fillRef idx="1">
              <a:schemeClr val="lt1"/>
            </a:fillRef>
            <a:effectRef idx="0">
              <a:schemeClr val="dk1"/>
            </a:effectRef>
            <a:fontRef idx="minor">
              <a:schemeClr val="dk1"/>
            </a:fontRef>
          </p:style>
          <p:txBody>
            <a:bodyPr wrap="none" rtlCol="0" anchor="ctr">
              <a:flatTx/>
            </a:bodyPr>
            <a:lstStyle/>
            <a:p>
              <a:pPr algn="ctr"/>
              <a:r>
                <a:rPr lang="en-US" sz="1100" b="1" smtClean="0">
                  <a:solidFill>
                    <a:schemeClr val="bg1"/>
                  </a:solidFill>
                </a:rPr>
                <a:t>TCP1</a:t>
              </a:r>
              <a:endParaRPr lang="en-US" sz="1100" b="1" dirty="0" smtClean="0">
                <a:solidFill>
                  <a:schemeClr val="bg1"/>
                </a:solidFill>
              </a:endParaRPr>
            </a:p>
          </p:txBody>
        </p:sp>
        <p:sp>
          <p:nvSpPr>
            <p:cNvPr id="48" name="Rectangle 47"/>
            <p:cNvSpPr>
              <a:spLocks noChangeAspect="1"/>
            </p:cNvSpPr>
            <p:nvPr/>
          </p:nvSpPr>
          <p:spPr>
            <a:xfrm>
              <a:off x="5154456" y="2987029"/>
              <a:ext cx="656751" cy="254110"/>
            </a:xfrm>
            <a:prstGeom prst="rect">
              <a:avLst/>
            </a:prstGeom>
            <a:solidFill>
              <a:schemeClr val="accent5">
                <a:lumMod val="60000"/>
                <a:lumOff val="40000"/>
              </a:schemeClr>
            </a:solidFill>
            <a:ln>
              <a:noFill/>
            </a:ln>
            <a:scene3d>
              <a:camera prst="obliqueTopRight"/>
              <a:lightRig rig="balanced" dir="t"/>
            </a:scene3d>
            <a:sp3d z="-12700" extrusionH="317500" prstMaterial="matte">
              <a:bevelT w="0" h="0"/>
              <a:bevelB w="0" h="0"/>
            </a:sp3d>
          </p:spPr>
          <p:style>
            <a:lnRef idx="2">
              <a:schemeClr val="dk1"/>
            </a:lnRef>
            <a:fillRef idx="1">
              <a:schemeClr val="lt1"/>
            </a:fillRef>
            <a:effectRef idx="0">
              <a:schemeClr val="dk1"/>
            </a:effectRef>
            <a:fontRef idx="minor">
              <a:schemeClr val="dk1"/>
            </a:fontRef>
          </p:style>
          <p:txBody>
            <a:bodyPr wrap="none" rtlCol="0" anchor="ctr">
              <a:flatTx/>
            </a:bodyPr>
            <a:lstStyle/>
            <a:p>
              <a:pPr algn="ctr"/>
              <a:r>
                <a:rPr lang="en-US" sz="1100" b="1" dirty="0" smtClean="0">
                  <a:solidFill>
                    <a:schemeClr val="bg1"/>
                  </a:solidFill>
                </a:rPr>
                <a:t>TCP2</a:t>
              </a:r>
            </a:p>
          </p:txBody>
        </p:sp>
        <p:sp>
          <p:nvSpPr>
            <p:cNvPr id="49" name="Rectangle 48"/>
            <p:cNvSpPr>
              <a:spLocks noChangeAspect="1"/>
            </p:cNvSpPr>
            <p:nvPr/>
          </p:nvSpPr>
          <p:spPr>
            <a:xfrm>
              <a:off x="5933844" y="2987029"/>
              <a:ext cx="656751" cy="254110"/>
            </a:xfrm>
            <a:prstGeom prst="rect">
              <a:avLst/>
            </a:prstGeom>
            <a:solidFill>
              <a:schemeClr val="accent5">
                <a:lumMod val="60000"/>
                <a:lumOff val="40000"/>
              </a:schemeClr>
            </a:solidFill>
            <a:ln>
              <a:noFill/>
            </a:ln>
            <a:scene3d>
              <a:camera prst="obliqueTopRight"/>
              <a:lightRig rig="balanced" dir="t"/>
            </a:scene3d>
            <a:sp3d z="-12700" extrusionH="317500" prstMaterial="matte">
              <a:bevelT w="0" h="0"/>
              <a:bevelB w="0" h="0"/>
            </a:sp3d>
          </p:spPr>
          <p:style>
            <a:lnRef idx="2">
              <a:schemeClr val="dk1"/>
            </a:lnRef>
            <a:fillRef idx="1">
              <a:schemeClr val="lt1"/>
            </a:fillRef>
            <a:effectRef idx="0">
              <a:schemeClr val="dk1"/>
            </a:effectRef>
            <a:fontRef idx="minor">
              <a:schemeClr val="dk1"/>
            </a:fontRef>
          </p:style>
          <p:txBody>
            <a:bodyPr wrap="none" rtlCol="0" anchor="ctr">
              <a:flatTx/>
            </a:bodyPr>
            <a:lstStyle/>
            <a:p>
              <a:pPr algn="ctr"/>
              <a:r>
                <a:rPr lang="en-US" sz="1100" b="1" dirty="0" err="1" smtClean="0">
                  <a:solidFill>
                    <a:schemeClr val="bg1"/>
                  </a:solidFill>
                </a:rPr>
                <a:t>TCPn</a:t>
              </a:r>
              <a:endParaRPr lang="en-US" sz="1100" b="1" dirty="0" smtClean="0">
                <a:solidFill>
                  <a:schemeClr val="bg1"/>
                </a:solidFill>
              </a:endParaRPr>
            </a:p>
          </p:txBody>
        </p:sp>
      </p:grpSp>
      <p:grpSp>
        <p:nvGrpSpPr>
          <p:cNvPr id="50" name="Group 49"/>
          <p:cNvGrpSpPr/>
          <p:nvPr/>
        </p:nvGrpSpPr>
        <p:grpSpPr>
          <a:xfrm>
            <a:off x="2445780" y="5980717"/>
            <a:ext cx="2815923" cy="412376"/>
            <a:chOff x="4013237" y="5748766"/>
            <a:chExt cx="2815923" cy="412376"/>
          </a:xfrm>
        </p:grpSpPr>
        <p:sp>
          <p:nvSpPr>
            <p:cNvPr id="51" name="Content Placeholder 2"/>
            <p:cNvSpPr txBox="1">
              <a:spLocks/>
            </p:cNvSpPr>
            <p:nvPr/>
          </p:nvSpPr>
          <p:spPr>
            <a:xfrm>
              <a:off x="4448561" y="5815606"/>
              <a:ext cx="2380599" cy="323759"/>
            </a:xfrm>
            <a:prstGeom prst="rect">
              <a:avLst/>
            </a:prstGeom>
            <a:solidFill>
              <a:srgbClr val="9E3039"/>
            </a:solidFill>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FFFFFF"/>
                  </a:solidFill>
                </a:rPr>
                <a:t>Guest VM Changes</a:t>
              </a:r>
              <a:endParaRPr lang="en-US" dirty="0">
                <a:solidFill>
                  <a:srgbClr val="FFFFFF"/>
                </a:solidFill>
              </a:endParaRPr>
            </a:p>
          </p:txBody>
        </p:sp>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3237" y="5748766"/>
              <a:ext cx="393068" cy="412376"/>
            </a:xfrm>
            <a:prstGeom prst="rect">
              <a:avLst/>
            </a:prstGeom>
          </p:spPr>
        </p:pic>
      </p:grpSp>
    </p:spTree>
    <p:extLst>
      <p:ext uri="{BB962C8B-B14F-4D97-AF65-F5344CB8AC3E}">
        <p14:creationId xmlns:p14="http://schemas.microsoft.com/office/powerpoint/2010/main" val="3336719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26" presetClass="emph" presetSubtype="0" repeatCount="indefinite" fill="hold" nodeType="withEffect">
                                  <p:stCondLst>
                                    <p:cond delay="0"/>
                                  </p:stCondLst>
                                  <p:endCondLst>
                                    <p:cond evt="onNext" delay="0">
                                      <p:tgtEl>
                                        <p:sldTgt/>
                                      </p:tgtEl>
                                    </p:cond>
                                  </p:endCondLst>
                                  <p:childTnLst>
                                    <p:animEffect transition="out" filter="fade">
                                      <p:cBhvr>
                                        <p:cTn id="10" dur="2000" tmFilter="0, 0; .2, .5; .8, .5; 1, 0"/>
                                        <p:tgtEl>
                                          <p:spTgt spid="45"/>
                                        </p:tgtEl>
                                      </p:cBhvr>
                                    </p:animEffect>
                                    <p:animScale>
                                      <p:cBhvr>
                                        <p:cTn id="11" dur="1000" autoRev="1" fill="hold"/>
                                        <p:tgtEl>
                                          <p:spTgt spid="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6356"/>
            <a:ext cx="7184677" cy="680533"/>
          </a:xfrm>
        </p:spPr>
        <p:txBody>
          <a:bodyPr>
            <a:normAutofit fontScale="90000"/>
          </a:bodyPr>
          <a:lstStyle/>
          <a:p>
            <a:r>
              <a:rPr lang="en-US" dirty="0" smtClean="0"/>
              <a:t>HULA: Scalable, Adaptable, Programmable</a:t>
            </a:r>
            <a:endParaRPr lang="en-US" dirty="0"/>
          </a:p>
        </p:txBody>
      </p:sp>
      <p:sp>
        <p:nvSpPr>
          <p:cNvPr id="4" name="Slide Number Placeholder 3"/>
          <p:cNvSpPr>
            <a:spLocks noGrp="1"/>
          </p:cNvSpPr>
          <p:nvPr>
            <p:ph type="sldNum" sz="quarter" idx="12"/>
          </p:nvPr>
        </p:nvSpPr>
        <p:spPr/>
        <p:txBody>
          <a:bodyPr/>
          <a:lstStyle/>
          <a:p>
            <a:fld id="{BF48E2D9-F1AE-3A42-ADCF-BA1BF8DE6898}" type="slidenum">
              <a:rPr lang="en-US" smtClean="0"/>
              <a:t>69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65286865"/>
              </p:ext>
            </p:extLst>
          </p:nvPr>
        </p:nvGraphicFramePr>
        <p:xfrm>
          <a:off x="576184" y="2425395"/>
          <a:ext cx="8110616" cy="3621375"/>
        </p:xfrm>
        <a:graphic>
          <a:graphicData uri="http://schemas.openxmlformats.org/drawingml/2006/table">
            <a:tbl>
              <a:tblPr firstRow="1" bandRow="1">
                <a:tableStyleId>{B301B821-A1FF-4177-AEE7-76D212191A09}</a:tableStyleId>
              </a:tblPr>
              <a:tblGrid>
                <a:gridCol w="1093577"/>
                <a:gridCol w="1222924"/>
                <a:gridCol w="1422824"/>
                <a:gridCol w="1364031"/>
                <a:gridCol w="1234682"/>
                <a:gridCol w="1772578"/>
              </a:tblGrid>
              <a:tr h="516724">
                <a:tc>
                  <a:txBody>
                    <a:bodyPr/>
                    <a:lstStyle/>
                    <a:p>
                      <a:r>
                        <a:rPr lang="en-US" dirty="0" smtClean="0"/>
                        <a:t>LB Scheme</a:t>
                      </a:r>
                      <a:endParaRPr lang="en-US" dirty="0"/>
                    </a:p>
                  </a:txBody>
                  <a:tcPr/>
                </a:tc>
                <a:tc>
                  <a:txBody>
                    <a:bodyPr/>
                    <a:lstStyle/>
                    <a:p>
                      <a:r>
                        <a:rPr lang="en-US" dirty="0" smtClean="0"/>
                        <a:t>Congestion</a:t>
                      </a:r>
                      <a:r>
                        <a:rPr lang="en-US" baseline="0" dirty="0" smtClean="0"/>
                        <a:t> </a:t>
                      </a:r>
                      <a:r>
                        <a:rPr lang="en-US" dirty="0" smtClean="0"/>
                        <a:t>aware</a:t>
                      </a:r>
                      <a:endParaRPr lang="en-US" dirty="0"/>
                    </a:p>
                  </a:txBody>
                  <a:tcPr/>
                </a:tc>
                <a:tc>
                  <a:txBody>
                    <a:bodyPr/>
                    <a:lstStyle/>
                    <a:p>
                      <a:r>
                        <a:rPr lang="en-US" dirty="0" smtClean="0"/>
                        <a:t>Application</a:t>
                      </a:r>
                      <a:r>
                        <a:rPr lang="en-US" baseline="0" dirty="0" smtClean="0"/>
                        <a:t> agnostic</a:t>
                      </a:r>
                      <a:endParaRPr lang="en-US" dirty="0"/>
                    </a:p>
                  </a:txBody>
                  <a:tcPr/>
                </a:tc>
                <a:tc>
                  <a:txBody>
                    <a:bodyPr/>
                    <a:lstStyle/>
                    <a:p>
                      <a:r>
                        <a:rPr lang="en-US" dirty="0" err="1" smtClean="0"/>
                        <a:t>Dataplane</a:t>
                      </a:r>
                      <a:r>
                        <a:rPr lang="en-US" dirty="0" smtClean="0"/>
                        <a:t> timescale</a:t>
                      </a:r>
                      <a:endParaRPr lang="en-US" dirty="0"/>
                    </a:p>
                  </a:txBody>
                  <a:tcPr/>
                </a:tc>
                <a:tc>
                  <a:txBody>
                    <a:bodyPr/>
                    <a:lstStyle/>
                    <a:p>
                      <a:r>
                        <a:rPr lang="en-US" dirty="0" smtClean="0"/>
                        <a:t>Scalable</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Programmable </a:t>
                      </a:r>
                      <a:r>
                        <a:rPr lang="en-US" dirty="0" err="1" smtClean="0"/>
                        <a:t>dataplanes</a:t>
                      </a:r>
                      <a:endParaRPr lang="en-US" dirty="0" smtClean="0"/>
                    </a:p>
                    <a:p>
                      <a:endParaRPr lang="en-US" dirty="0"/>
                    </a:p>
                  </a:txBody>
                  <a:tcPr/>
                </a:tc>
              </a:tr>
              <a:tr h="516724">
                <a:tc>
                  <a:txBody>
                    <a:bodyPr/>
                    <a:lstStyle/>
                    <a:p>
                      <a:r>
                        <a:rPr lang="en-US" b="1" dirty="0" smtClean="0"/>
                        <a:t>ECMP</a:t>
                      </a:r>
                      <a:endParaRPr lang="en-US" b="1" dirty="0"/>
                    </a:p>
                  </a:txBody>
                  <a:tcPr/>
                </a:tc>
                <a:tc>
                  <a:txBody>
                    <a:bodyPr/>
                    <a:lstStyle/>
                    <a:p>
                      <a:endParaRPr lang="en-US" dirty="0"/>
                    </a:p>
                  </a:txBody>
                  <a:tcPr>
                    <a:solidFill>
                      <a:srgbClr val="FFFFFF"/>
                    </a:solidFill>
                  </a:tcPr>
                </a:tc>
                <a:tc>
                  <a:txBody>
                    <a:bodyPr/>
                    <a:lstStyle/>
                    <a:p>
                      <a:endParaRPr lang="en-US" dirty="0"/>
                    </a:p>
                  </a:txBody>
                  <a:tcPr>
                    <a:solidFill>
                      <a:srgbClr val="9BBB59"/>
                    </a:solidFill>
                  </a:tcPr>
                </a:tc>
                <a:tc>
                  <a:txBody>
                    <a:bodyPr/>
                    <a:lstStyle/>
                    <a:p>
                      <a:endParaRPr lang="en-US" dirty="0"/>
                    </a:p>
                  </a:txBody>
                  <a:tcPr>
                    <a:solidFill>
                      <a:schemeClr val="accent3"/>
                    </a:solidFill>
                  </a:tcPr>
                </a:tc>
                <a:tc>
                  <a:txBody>
                    <a:bodyPr/>
                    <a:lstStyle/>
                    <a:p>
                      <a:endParaRPr lang="en-US" dirty="0"/>
                    </a:p>
                  </a:txBody>
                  <a:tcPr>
                    <a:solidFill>
                      <a:schemeClr val="accent3"/>
                    </a:solidFill>
                  </a:tcPr>
                </a:tc>
                <a:tc>
                  <a:txBody>
                    <a:bodyPr/>
                    <a:lstStyle/>
                    <a:p>
                      <a:endParaRPr lang="en-US" dirty="0"/>
                    </a:p>
                  </a:txBody>
                  <a:tcPr>
                    <a:solidFill>
                      <a:srgbClr val="FFFFFF"/>
                    </a:solidFill>
                  </a:tcPr>
                </a:tc>
              </a:tr>
              <a:tr h="516724">
                <a:tc>
                  <a:txBody>
                    <a:bodyPr/>
                    <a:lstStyle/>
                    <a:p>
                      <a:r>
                        <a:rPr lang="en-US" b="1" dirty="0" smtClean="0"/>
                        <a:t>SWAN, B4</a:t>
                      </a:r>
                      <a:endParaRPr lang="en-US" b="1" dirty="0"/>
                    </a:p>
                  </a:txBody>
                  <a:tcPr/>
                </a:tc>
                <a:tc>
                  <a:txBody>
                    <a:bodyPr/>
                    <a:lstStyle/>
                    <a:p>
                      <a:endParaRPr lang="en-US" dirty="0"/>
                    </a:p>
                  </a:txBody>
                  <a:tcPr>
                    <a:solidFill>
                      <a:srgbClr val="9BBB59"/>
                    </a:solidFill>
                  </a:tcPr>
                </a:tc>
                <a:tc>
                  <a:txBody>
                    <a:bodyPr/>
                    <a:lstStyle/>
                    <a:p>
                      <a:endParaRPr lang="en-US" dirty="0"/>
                    </a:p>
                  </a:txBody>
                  <a:tcPr>
                    <a:solidFill>
                      <a:srgbClr val="9BBB59"/>
                    </a:solidFill>
                  </a:tcPr>
                </a:tc>
                <a:tc>
                  <a:txBody>
                    <a:bodyPr/>
                    <a:lstStyle/>
                    <a:p>
                      <a:endParaRPr lang="en-US" dirty="0"/>
                    </a:p>
                  </a:txBody>
                  <a:tcPr>
                    <a:solidFill>
                      <a:srgbClr val="FFFFFF"/>
                    </a:solidFill>
                  </a:tcPr>
                </a:tc>
                <a:tc>
                  <a:txBody>
                    <a:bodyPr/>
                    <a:lstStyle/>
                    <a:p>
                      <a:endParaRPr lang="en-US" dirty="0"/>
                    </a:p>
                  </a:txBody>
                  <a:tcPr>
                    <a:solidFill>
                      <a:srgbClr val="FFFFFF"/>
                    </a:solidFill>
                  </a:tcPr>
                </a:tc>
                <a:tc>
                  <a:txBody>
                    <a:bodyPr/>
                    <a:lstStyle/>
                    <a:p>
                      <a:endParaRPr lang="en-US" dirty="0"/>
                    </a:p>
                  </a:txBody>
                  <a:tcPr>
                    <a:solidFill>
                      <a:srgbClr val="FFFFFF"/>
                    </a:solidFill>
                  </a:tcPr>
                </a:tc>
              </a:tr>
              <a:tr h="516724">
                <a:tc>
                  <a:txBody>
                    <a:bodyPr/>
                    <a:lstStyle/>
                    <a:p>
                      <a:r>
                        <a:rPr lang="en-US" b="1" dirty="0" smtClean="0"/>
                        <a:t>MPTCP</a:t>
                      </a:r>
                      <a:endParaRPr lang="en-US" b="1" dirty="0"/>
                    </a:p>
                  </a:txBody>
                  <a:tcPr/>
                </a:tc>
                <a:tc>
                  <a:txBody>
                    <a:bodyPr/>
                    <a:lstStyle/>
                    <a:p>
                      <a:endParaRPr lang="en-US" dirty="0"/>
                    </a:p>
                  </a:txBody>
                  <a:tcPr>
                    <a:solidFill>
                      <a:schemeClr val="accent3"/>
                    </a:solidFill>
                  </a:tcPr>
                </a:tc>
                <a:tc>
                  <a:txBody>
                    <a:bodyPr/>
                    <a:lstStyle/>
                    <a:p>
                      <a:endParaRPr lang="en-US" dirty="0"/>
                    </a:p>
                  </a:txBody>
                  <a:tcPr>
                    <a:solidFill>
                      <a:srgbClr val="FFFFFF"/>
                    </a:solidFill>
                  </a:tcPr>
                </a:tc>
                <a:tc>
                  <a:txBody>
                    <a:bodyPr/>
                    <a:lstStyle/>
                    <a:p>
                      <a:endParaRPr lang="en-US" dirty="0"/>
                    </a:p>
                  </a:txBody>
                  <a:tcPr>
                    <a:solidFill>
                      <a:srgbClr val="9BBB59"/>
                    </a:solidFill>
                  </a:tcPr>
                </a:tc>
                <a:tc>
                  <a:txBody>
                    <a:bodyPr/>
                    <a:lstStyle/>
                    <a:p>
                      <a:endParaRPr lang="en-US" dirty="0"/>
                    </a:p>
                  </a:txBody>
                  <a:tcPr>
                    <a:solidFill>
                      <a:srgbClr val="9BBB59"/>
                    </a:solidFill>
                  </a:tcPr>
                </a:tc>
                <a:tc>
                  <a:txBody>
                    <a:bodyPr/>
                    <a:lstStyle/>
                    <a:p>
                      <a:endParaRPr lang="en-US" dirty="0"/>
                    </a:p>
                  </a:txBody>
                  <a:tcPr>
                    <a:solidFill>
                      <a:srgbClr val="FFFFFF"/>
                    </a:solidFill>
                  </a:tcPr>
                </a:tc>
              </a:tr>
              <a:tr h="516724">
                <a:tc>
                  <a:txBody>
                    <a:bodyPr/>
                    <a:lstStyle/>
                    <a:p>
                      <a:r>
                        <a:rPr lang="en-US" b="1" dirty="0" smtClean="0"/>
                        <a:t>CONGA</a:t>
                      </a:r>
                      <a:endParaRPr lang="en-US" b="1" dirty="0"/>
                    </a:p>
                  </a:txBody>
                  <a:tcPr/>
                </a:tc>
                <a:tc>
                  <a:txBody>
                    <a:bodyPr/>
                    <a:lstStyle/>
                    <a:p>
                      <a:endParaRPr lang="en-US" dirty="0"/>
                    </a:p>
                  </a:txBody>
                  <a:tcPr>
                    <a:solidFill>
                      <a:srgbClr val="9BBB59"/>
                    </a:solidFill>
                  </a:tcPr>
                </a:tc>
                <a:tc>
                  <a:txBody>
                    <a:bodyPr/>
                    <a:lstStyle/>
                    <a:p>
                      <a:endParaRPr lang="en-US" dirty="0"/>
                    </a:p>
                  </a:txBody>
                  <a:tcPr>
                    <a:solidFill>
                      <a:srgbClr val="9BBB59"/>
                    </a:solidFill>
                  </a:tcPr>
                </a:tc>
                <a:tc>
                  <a:txBody>
                    <a:bodyPr/>
                    <a:lstStyle/>
                    <a:p>
                      <a:endParaRPr lang="en-US" dirty="0"/>
                    </a:p>
                  </a:txBody>
                  <a:tcPr>
                    <a:solidFill>
                      <a:srgbClr val="9BBB59"/>
                    </a:solidFill>
                  </a:tcPr>
                </a:tc>
                <a:tc>
                  <a:txBody>
                    <a:bodyPr/>
                    <a:lstStyle/>
                    <a:p>
                      <a:endParaRPr lang="en-US" dirty="0"/>
                    </a:p>
                  </a:txBody>
                  <a:tcPr>
                    <a:solidFill>
                      <a:srgbClr val="FFFFFF"/>
                    </a:solidFill>
                  </a:tcPr>
                </a:tc>
                <a:tc>
                  <a:txBody>
                    <a:bodyPr/>
                    <a:lstStyle/>
                    <a:p>
                      <a:endParaRPr lang="en-US" dirty="0"/>
                    </a:p>
                  </a:txBody>
                  <a:tcPr>
                    <a:solidFill>
                      <a:srgbClr val="FFFFFF"/>
                    </a:solidFill>
                  </a:tcPr>
                </a:tc>
              </a:tr>
              <a:tr h="516724">
                <a:tc>
                  <a:txBody>
                    <a:bodyPr/>
                    <a:lstStyle/>
                    <a:p>
                      <a:r>
                        <a:rPr lang="en-US" b="1" dirty="0" smtClean="0"/>
                        <a:t>HULA</a:t>
                      </a:r>
                      <a:endParaRPr lang="en-US" b="1" dirty="0"/>
                    </a:p>
                  </a:txBody>
                  <a:tcPr/>
                </a:tc>
                <a:tc>
                  <a:txBody>
                    <a:bodyPr/>
                    <a:lstStyle/>
                    <a:p>
                      <a:endParaRPr lang="en-US" dirty="0"/>
                    </a:p>
                  </a:txBody>
                  <a:tcPr>
                    <a:solidFill>
                      <a:srgbClr val="9BBB59"/>
                    </a:solidFill>
                  </a:tcPr>
                </a:tc>
                <a:tc>
                  <a:txBody>
                    <a:bodyPr/>
                    <a:lstStyle/>
                    <a:p>
                      <a:endParaRPr lang="en-US" dirty="0"/>
                    </a:p>
                  </a:txBody>
                  <a:tcPr>
                    <a:solidFill>
                      <a:srgbClr val="9BBB59"/>
                    </a:solidFill>
                  </a:tcPr>
                </a:tc>
                <a:tc>
                  <a:txBody>
                    <a:bodyPr/>
                    <a:lstStyle/>
                    <a:p>
                      <a:endParaRPr lang="en-US" dirty="0"/>
                    </a:p>
                  </a:txBody>
                  <a:tcPr>
                    <a:solidFill>
                      <a:srgbClr val="9BBB59"/>
                    </a:solidFill>
                  </a:tcPr>
                </a:tc>
                <a:tc>
                  <a:txBody>
                    <a:bodyPr/>
                    <a:lstStyle/>
                    <a:p>
                      <a:endParaRPr lang="en-US" dirty="0"/>
                    </a:p>
                  </a:txBody>
                  <a:tcPr>
                    <a:solidFill>
                      <a:srgbClr val="9BBB59"/>
                    </a:solidFill>
                  </a:tcPr>
                </a:tc>
                <a:tc>
                  <a:txBody>
                    <a:bodyPr/>
                    <a:lstStyle/>
                    <a:p>
                      <a:endParaRPr lang="en-US" dirty="0"/>
                    </a:p>
                  </a:txBody>
                  <a:tcPr>
                    <a:solidFill>
                      <a:srgbClr val="9BBB59"/>
                    </a:solidFill>
                  </a:tcPr>
                </a:tc>
              </a:tr>
            </a:tbl>
          </a:graphicData>
        </a:graphic>
      </p:graphicFrame>
    </p:spTree>
    <p:extLst>
      <p:ext uri="{BB962C8B-B14F-4D97-AF65-F5344CB8AC3E}">
        <p14:creationId xmlns:p14="http://schemas.microsoft.com/office/powerpoint/2010/main" val="42865510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A Clean Abstraction</a:t>
            </a:r>
            <a:endParaRPr lang="en-US" dirty="0"/>
          </a:p>
        </p:txBody>
      </p:sp>
      <p:sp>
        <p:nvSpPr>
          <p:cNvPr id="4" name="Slide Number Placeholder 3"/>
          <p:cNvSpPr>
            <a:spLocks noGrp="1"/>
          </p:cNvSpPr>
          <p:nvPr>
            <p:ph type="sldNum" sz="quarter" idx="12"/>
          </p:nvPr>
        </p:nvSpPr>
        <p:spPr/>
        <p:txBody>
          <a:bodyPr/>
          <a:lstStyle/>
          <a:p>
            <a:fld id="{BF48E2D9-F1AE-3A42-ADCF-BA1BF8DE6898}" type="slidenum">
              <a:rPr lang="en-US" smtClean="0"/>
              <a:t>7</a:t>
            </a:fld>
            <a:endParaRPr lang="en-US"/>
          </a:p>
        </p:txBody>
      </p:sp>
      <p:pic>
        <p:nvPicPr>
          <p:cNvPr id="2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15"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778" y="3491054"/>
            <a:ext cx="977900" cy="417513"/>
          </a:xfrm>
          <a:prstGeom prst="rect">
            <a:avLst/>
          </a:prstGeom>
          <a:ln>
            <a:solidFill>
              <a:schemeClr val="bg1"/>
            </a:solidFill>
          </a:ln>
          <a:extLst/>
        </p:spPr>
        <p:style>
          <a:lnRef idx="2">
            <a:schemeClr val="accent2"/>
          </a:lnRef>
          <a:fillRef idx="1">
            <a:schemeClr val="lt1"/>
          </a:fillRef>
          <a:effectRef idx="0">
            <a:schemeClr val="accent2"/>
          </a:effectRef>
          <a:fontRef idx="minor">
            <a:schemeClr val="dk1"/>
          </a:fontRef>
        </p:style>
      </p:pic>
      <p:pic>
        <p:nvPicPr>
          <p:cNvPr id="31"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543" y="4680741"/>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578"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29" idx="3"/>
            <a:endCxn id="31" idx="1"/>
          </p:cNvCxnSpPr>
          <p:nvPr/>
        </p:nvCxnSpPr>
        <p:spPr>
          <a:xfrm>
            <a:off x="2524915" y="4226645"/>
            <a:ext cx="1035628"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2" idx="1"/>
            <a:endCxn id="30" idx="3"/>
          </p:cNvCxnSpPr>
          <p:nvPr/>
        </p:nvCxnSpPr>
        <p:spPr>
          <a:xfrm flipH="1" flipV="1">
            <a:off x="4674678" y="3699811"/>
            <a:ext cx="1231900"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3"/>
            <a:endCxn id="30" idx="1"/>
          </p:cNvCxnSpPr>
          <p:nvPr/>
        </p:nvCxnSpPr>
        <p:spPr>
          <a:xfrm flipV="1">
            <a:off x="2524915" y="3699811"/>
            <a:ext cx="1171863"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2" idx="1"/>
            <a:endCxn id="31" idx="3"/>
          </p:cNvCxnSpPr>
          <p:nvPr/>
        </p:nvCxnSpPr>
        <p:spPr>
          <a:xfrm flipH="1">
            <a:off x="4538443" y="4226645"/>
            <a:ext cx="1368135" cy="662853"/>
          </a:xfrm>
          <a:prstGeom prst="line">
            <a:avLst/>
          </a:prstGeom>
        </p:spPr>
        <p:style>
          <a:lnRef idx="2">
            <a:schemeClr val="accent1"/>
          </a:lnRef>
          <a:fillRef idx="0">
            <a:schemeClr val="accent1"/>
          </a:fillRef>
          <a:effectRef idx="1">
            <a:schemeClr val="accent1"/>
          </a:effectRef>
          <a:fontRef idx="minor">
            <a:schemeClr val="tx1"/>
          </a:fontRef>
        </p:style>
      </p:cxnSp>
      <p:sp>
        <p:nvSpPr>
          <p:cNvPr id="16" name="Cube 15"/>
          <p:cNvSpPr/>
          <p:nvPr/>
        </p:nvSpPr>
        <p:spPr>
          <a:xfrm>
            <a:off x="3560542" y="1802314"/>
            <a:ext cx="1392457" cy="518322"/>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Controller</a:t>
            </a:r>
            <a:endParaRPr lang="en-US" dirty="0"/>
          </a:p>
        </p:txBody>
      </p:sp>
      <p:cxnSp>
        <p:nvCxnSpPr>
          <p:cNvPr id="6" name="Straight Arrow Connector 5"/>
          <p:cNvCxnSpPr>
            <a:stCxn id="16" idx="3"/>
            <a:endCxn id="29" idx="0"/>
          </p:cNvCxnSpPr>
          <p:nvPr/>
        </p:nvCxnSpPr>
        <p:spPr>
          <a:xfrm flipH="1">
            <a:off x="2035965" y="2320636"/>
            <a:ext cx="2156015" cy="169725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3"/>
            <a:endCxn id="31" idx="0"/>
          </p:cNvCxnSpPr>
          <p:nvPr/>
        </p:nvCxnSpPr>
        <p:spPr>
          <a:xfrm flipH="1">
            <a:off x="4049493" y="2320636"/>
            <a:ext cx="142487" cy="2360105"/>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3"/>
            <a:endCxn id="30" idx="0"/>
          </p:cNvCxnSpPr>
          <p:nvPr/>
        </p:nvCxnSpPr>
        <p:spPr>
          <a:xfrm flipH="1">
            <a:off x="4185728" y="2320636"/>
            <a:ext cx="6252" cy="117041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3"/>
            <a:endCxn id="32" idx="0"/>
          </p:cNvCxnSpPr>
          <p:nvPr/>
        </p:nvCxnSpPr>
        <p:spPr>
          <a:xfrm>
            <a:off x="4191980" y="2320636"/>
            <a:ext cx="2203548" cy="169725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7" name="Cube 16"/>
          <p:cNvSpPr/>
          <p:nvPr/>
        </p:nvSpPr>
        <p:spPr>
          <a:xfrm>
            <a:off x="3560543" y="1436392"/>
            <a:ext cx="1392457" cy="518322"/>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Application</a:t>
            </a:r>
            <a:endParaRPr lang="en-US" dirty="0"/>
          </a:p>
        </p:txBody>
      </p:sp>
      <p:sp>
        <p:nvSpPr>
          <p:cNvPr id="18" name="Cube 17"/>
          <p:cNvSpPr/>
          <p:nvPr/>
        </p:nvSpPr>
        <p:spPr>
          <a:xfrm>
            <a:off x="1714462" y="4017888"/>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2" name="Cube 21"/>
          <p:cNvSpPr/>
          <p:nvPr/>
        </p:nvSpPr>
        <p:spPr>
          <a:xfrm>
            <a:off x="6069408" y="4052455"/>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3" name="Cube 22"/>
          <p:cNvSpPr/>
          <p:nvPr/>
        </p:nvSpPr>
        <p:spPr>
          <a:xfrm>
            <a:off x="3679422" y="4695604"/>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4" name="Cube 23"/>
          <p:cNvSpPr/>
          <p:nvPr/>
        </p:nvSpPr>
        <p:spPr>
          <a:xfrm>
            <a:off x="3878082" y="3525621"/>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13363607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Dependency Chains </a:t>
            </a:r>
            <a:r>
              <a:rPr lang="en-US" sz="2800" dirty="0"/>
              <a:t>– </a:t>
            </a:r>
            <a:r>
              <a:rPr lang="en-US" sz="2800" dirty="0" smtClean="0"/>
              <a:t>Clear Gain</a:t>
            </a:r>
            <a:endParaRPr lang="en-US" sz="2800" dirty="0"/>
          </a:p>
        </p:txBody>
      </p:sp>
      <p:sp>
        <p:nvSpPr>
          <p:cNvPr id="2" name="Slide Number Placeholder 1"/>
          <p:cNvSpPr>
            <a:spLocks noGrp="1"/>
          </p:cNvSpPr>
          <p:nvPr>
            <p:ph type="sldNum" sz="quarter" idx="12"/>
          </p:nvPr>
        </p:nvSpPr>
        <p:spPr/>
        <p:txBody>
          <a:bodyPr/>
          <a:lstStyle/>
          <a:p>
            <a:fld id="{761BCE44-F7D1-1440-8983-84CD1BF4A2E9}" type="slidenum">
              <a:rPr lang="en-US" smtClean="0"/>
              <a:t>70</a:t>
            </a:fld>
            <a:endParaRPr lang="en-US"/>
          </a:p>
        </p:txBody>
      </p:sp>
      <p:sp>
        <p:nvSpPr>
          <p:cNvPr id="11" name="TextBox 10"/>
          <p:cNvSpPr txBox="1"/>
          <p:nvPr/>
        </p:nvSpPr>
        <p:spPr>
          <a:xfrm>
            <a:off x="805638" y="1535320"/>
            <a:ext cx="6283983" cy="461665"/>
          </a:xfrm>
          <a:prstGeom prst="rect">
            <a:avLst/>
          </a:prstGeom>
          <a:noFill/>
        </p:spPr>
        <p:txBody>
          <a:bodyPr wrap="square" rtlCol="0">
            <a:spAutoFit/>
          </a:bodyPr>
          <a:lstStyle/>
          <a:p>
            <a:pPr marL="342900" indent="-342900">
              <a:buFont typeface="Arial"/>
              <a:buChar char="•"/>
            </a:pPr>
            <a:r>
              <a:rPr lang="en-US" sz="2400" dirty="0" smtClean="0">
                <a:latin typeface="Segoe UI Symbol"/>
                <a:cs typeface="Segoe UI Symbol"/>
              </a:rPr>
              <a:t>CAIDA packet trace</a:t>
            </a:r>
            <a:endParaRPr lang="en-US" sz="2400" dirty="0"/>
          </a:p>
        </p:txBody>
      </p:sp>
      <p:pic>
        <p:nvPicPr>
          <p:cNvPr id="4" name="Picture 3" descr="Screen Shot 2016-03-13 at 12.03.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65" y="2350382"/>
            <a:ext cx="7937500" cy="3378200"/>
          </a:xfrm>
          <a:prstGeom prst="rect">
            <a:avLst/>
          </a:prstGeom>
        </p:spPr>
      </p:pic>
      <p:sp>
        <p:nvSpPr>
          <p:cNvPr id="5" name="Oval Callout 4"/>
          <p:cNvSpPr/>
          <p:nvPr/>
        </p:nvSpPr>
        <p:spPr>
          <a:xfrm>
            <a:off x="6195786" y="1535320"/>
            <a:ext cx="1771145" cy="920919"/>
          </a:xfrm>
          <a:prstGeom prst="wedgeEllipseCallout">
            <a:avLst>
              <a:gd name="adj1" fmla="val 53446"/>
              <a:gd name="adj2" fmla="val 1199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 rules</a:t>
            </a:r>
          </a:p>
          <a:p>
            <a:pPr algn="ctr"/>
            <a:r>
              <a:rPr lang="en-US" dirty="0" smtClean="0">
                <a:solidFill>
                  <a:schemeClr val="tx1"/>
                </a:solidFill>
              </a:rPr>
              <a:t>85% traffic</a:t>
            </a:r>
            <a:endParaRPr lang="en-US" dirty="0">
              <a:solidFill>
                <a:schemeClr val="tx1"/>
              </a:solidFill>
            </a:endParaRPr>
          </a:p>
        </p:txBody>
      </p:sp>
    </p:spTree>
    <p:extLst>
      <p:ext uri="{BB962C8B-B14F-4D97-AF65-F5344CB8AC3E}">
        <p14:creationId xmlns:p14="http://schemas.microsoft.com/office/powerpoint/2010/main" val="235189380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Incremental update is more stable</a:t>
            </a:r>
            <a:endParaRPr lang="en-US" sz="2800" dirty="0"/>
          </a:p>
        </p:txBody>
      </p:sp>
      <p:sp>
        <p:nvSpPr>
          <p:cNvPr id="2" name="Slide Number Placeholder 1"/>
          <p:cNvSpPr>
            <a:spLocks noGrp="1"/>
          </p:cNvSpPr>
          <p:nvPr>
            <p:ph type="sldNum" sz="quarter" idx="12"/>
          </p:nvPr>
        </p:nvSpPr>
        <p:spPr/>
        <p:txBody>
          <a:bodyPr/>
          <a:lstStyle/>
          <a:p>
            <a:fld id="{761BCE44-F7D1-1440-8983-84CD1BF4A2E9}" type="slidenum">
              <a:rPr lang="en-US" smtClean="0"/>
              <a:t>71</a:t>
            </a:fld>
            <a:endParaRPr lang="en-US"/>
          </a:p>
        </p:txBody>
      </p:sp>
      <p:pic>
        <p:nvPicPr>
          <p:cNvPr id="4" name="Picture 3" descr="Screen Shot 2016-03-02 at 12.54.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32437"/>
            <a:ext cx="7663935" cy="4371021"/>
          </a:xfrm>
          <a:prstGeom prst="rect">
            <a:avLst/>
          </a:prstGeom>
        </p:spPr>
      </p:pic>
    </p:spTree>
    <p:extLst>
      <p:ext uri="{BB962C8B-B14F-4D97-AF65-F5344CB8AC3E}">
        <p14:creationId xmlns:p14="http://schemas.microsoft.com/office/powerpoint/2010/main" val="2365526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6356"/>
            <a:ext cx="6615295" cy="680533"/>
          </a:xfrm>
        </p:spPr>
        <p:txBody>
          <a:bodyPr>
            <a:normAutofit/>
          </a:bodyPr>
          <a:lstStyle/>
          <a:p>
            <a:r>
              <a:rPr lang="en-US" dirty="0" smtClean="0"/>
              <a:t>What causes the overhead?</a:t>
            </a:r>
            <a:endParaRPr lang="en-US" dirty="0"/>
          </a:p>
        </p:txBody>
      </p:sp>
      <p:sp>
        <p:nvSpPr>
          <p:cNvPr id="6" name="文本框 6"/>
          <p:cNvSpPr txBox="1"/>
          <p:nvPr/>
        </p:nvSpPr>
        <p:spPr>
          <a:xfrm>
            <a:off x="667753" y="5193601"/>
            <a:ext cx="8078538" cy="523220"/>
          </a:xfrm>
          <a:prstGeom prst="rect">
            <a:avLst/>
          </a:prstGeom>
          <a:noFill/>
        </p:spPr>
        <p:txBody>
          <a:bodyPr wrap="square" rtlCol="0">
            <a:spAutoFit/>
          </a:bodyPr>
          <a:lstStyle/>
          <a:p>
            <a:pPr marL="457200" indent="-457200">
              <a:buFont typeface="Arial"/>
              <a:buChar char="•"/>
            </a:pPr>
            <a:r>
              <a:rPr kumimoji="1" lang="en-US" altLang="zh-CN" sz="2800" dirty="0" smtClean="0">
                <a:latin typeface="Segoe UI Light"/>
                <a:cs typeface="Segoe UI Light"/>
              </a:rPr>
              <a:t>Factor analysis: overhead for each component</a:t>
            </a:r>
            <a:endParaRPr kumimoji="1" lang="zh-CN" altLang="en-US" sz="2800" dirty="0">
              <a:latin typeface="Segoe UI Light"/>
              <a:cs typeface="Segoe UI Light"/>
            </a:endParaRPr>
          </a:p>
        </p:txBody>
      </p:sp>
      <p:graphicFrame>
        <p:nvGraphicFramePr>
          <p:cNvPr id="7" name="图表 4"/>
          <p:cNvGraphicFramePr/>
          <p:nvPr>
            <p:extLst>
              <p:ext uri="{D42A27DB-BD31-4B8C-83A1-F6EECF244321}">
                <p14:modId xmlns:p14="http://schemas.microsoft.com/office/powerpoint/2010/main" val="2193790369"/>
              </p:ext>
            </p:extLst>
          </p:nvPr>
        </p:nvGraphicFramePr>
        <p:xfrm>
          <a:off x="836947" y="1129601"/>
          <a:ext cx="7579621"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p:cNvSpPr txBox="1"/>
          <p:nvPr/>
        </p:nvSpPr>
        <p:spPr>
          <a:xfrm>
            <a:off x="2806366" y="1779369"/>
            <a:ext cx="868799" cy="400110"/>
          </a:xfrm>
          <a:prstGeom prst="rect">
            <a:avLst/>
          </a:prstGeom>
          <a:noFill/>
        </p:spPr>
        <p:txBody>
          <a:bodyPr wrap="square" rtlCol="0">
            <a:spAutoFit/>
          </a:bodyPr>
          <a:lstStyle/>
          <a:p>
            <a:r>
              <a:rPr kumimoji="1" lang="en-US" altLang="zh-CN" sz="2000" dirty="0" smtClean="0">
                <a:solidFill>
                  <a:schemeClr val="accent5"/>
                </a:solidFill>
                <a:latin typeface="Arial"/>
                <a:cs typeface="Arial"/>
              </a:rPr>
              <a:t>8.4%</a:t>
            </a:r>
            <a:endParaRPr kumimoji="1" lang="zh-CN" altLang="en-US" sz="2000" dirty="0">
              <a:solidFill>
                <a:schemeClr val="accent5"/>
              </a:solidFill>
              <a:latin typeface="Arial"/>
              <a:cs typeface="Arial"/>
            </a:endParaRPr>
          </a:p>
        </p:txBody>
      </p:sp>
      <p:sp>
        <p:nvSpPr>
          <p:cNvPr id="9" name="文本框 8"/>
          <p:cNvSpPr txBox="1"/>
          <p:nvPr/>
        </p:nvSpPr>
        <p:spPr>
          <a:xfrm>
            <a:off x="3420189" y="2019954"/>
            <a:ext cx="868799" cy="400110"/>
          </a:xfrm>
          <a:prstGeom prst="rect">
            <a:avLst/>
          </a:prstGeom>
          <a:noFill/>
        </p:spPr>
        <p:txBody>
          <a:bodyPr wrap="square" rtlCol="0">
            <a:spAutoFit/>
          </a:bodyPr>
          <a:lstStyle/>
          <a:p>
            <a:r>
              <a:rPr kumimoji="1" lang="en-US" altLang="zh-CN" sz="2000" dirty="0" smtClean="0">
                <a:solidFill>
                  <a:schemeClr val="accent3"/>
                </a:solidFill>
                <a:latin typeface="Arial"/>
                <a:cs typeface="Arial"/>
              </a:rPr>
              <a:t>7.8%</a:t>
            </a:r>
            <a:endParaRPr kumimoji="1" lang="zh-CN" altLang="en-US" sz="2000" dirty="0">
              <a:solidFill>
                <a:schemeClr val="accent3"/>
              </a:solidFill>
              <a:latin typeface="Arial"/>
              <a:cs typeface="Arial"/>
            </a:endParaRPr>
          </a:p>
        </p:txBody>
      </p:sp>
      <p:sp>
        <p:nvSpPr>
          <p:cNvPr id="10" name="文本框 9"/>
          <p:cNvSpPr txBox="1"/>
          <p:nvPr/>
        </p:nvSpPr>
        <p:spPr>
          <a:xfrm>
            <a:off x="4047524" y="2217257"/>
            <a:ext cx="868799" cy="400110"/>
          </a:xfrm>
          <a:prstGeom prst="rect">
            <a:avLst/>
          </a:prstGeom>
          <a:noFill/>
        </p:spPr>
        <p:txBody>
          <a:bodyPr wrap="square" rtlCol="0">
            <a:spAutoFit/>
          </a:bodyPr>
          <a:lstStyle/>
          <a:p>
            <a:r>
              <a:rPr kumimoji="1" lang="en-US" altLang="zh-CN" sz="2000" dirty="0" smtClean="0">
                <a:solidFill>
                  <a:schemeClr val="accent4"/>
                </a:solidFill>
                <a:latin typeface="Arial"/>
                <a:cs typeface="Arial"/>
              </a:rPr>
              <a:t>5.3%</a:t>
            </a:r>
            <a:endParaRPr kumimoji="1" lang="zh-CN" altLang="en-US" sz="2000" dirty="0">
              <a:solidFill>
                <a:schemeClr val="accent4"/>
              </a:solidFill>
              <a:latin typeface="Arial"/>
              <a:cs typeface="Arial"/>
            </a:endParaRPr>
          </a:p>
        </p:txBody>
      </p:sp>
      <p:sp>
        <p:nvSpPr>
          <p:cNvPr id="11" name="文本框 10"/>
          <p:cNvSpPr txBox="1"/>
          <p:nvPr/>
        </p:nvSpPr>
        <p:spPr>
          <a:xfrm>
            <a:off x="4661347" y="2506536"/>
            <a:ext cx="868799" cy="400110"/>
          </a:xfrm>
          <a:prstGeom prst="rect">
            <a:avLst/>
          </a:prstGeom>
          <a:noFill/>
        </p:spPr>
        <p:txBody>
          <a:bodyPr wrap="square" rtlCol="0">
            <a:spAutoFit/>
          </a:bodyPr>
          <a:lstStyle/>
          <a:p>
            <a:r>
              <a:rPr kumimoji="1" lang="en-US" altLang="zh-CN" sz="2000" dirty="0" smtClean="0">
                <a:solidFill>
                  <a:schemeClr val="accent2"/>
                </a:solidFill>
                <a:latin typeface="Arial"/>
                <a:cs typeface="Arial"/>
              </a:rPr>
              <a:t>9.7%</a:t>
            </a:r>
            <a:endParaRPr kumimoji="1" lang="zh-CN" altLang="en-US" sz="2000" dirty="0">
              <a:solidFill>
                <a:schemeClr val="accent2"/>
              </a:solidFill>
              <a:latin typeface="Arial"/>
              <a:cs typeface="Arial"/>
            </a:endParaRPr>
          </a:p>
        </p:txBody>
      </p:sp>
      <p:sp>
        <p:nvSpPr>
          <p:cNvPr id="3" name="Slide Number Placeholder 2"/>
          <p:cNvSpPr>
            <a:spLocks noGrp="1"/>
          </p:cNvSpPr>
          <p:nvPr>
            <p:ph type="sldNum" sz="quarter" idx="12"/>
          </p:nvPr>
        </p:nvSpPr>
        <p:spPr/>
        <p:txBody>
          <a:bodyPr/>
          <a:lstStyle/>
          <a:p>
            <a:fld id="{BF48E2D9-F1AE-3A42-ADCF-BA1BF8DE6898}" type="slidenum">
              <a:rPr lang="en-US" smtClean="0"/>
              <a:t>72</a:t>
            </a:fld>
            <a:endParaRPr lang="en-US"/>
          </a:p>
        </p:txBody>
      </p:sp>
    </p:spTree>
    <p:extLst>
      <p:ext uri="{BB962C8B-B14F-4D97-AF65-F5344CB8AC3E}">
        <p14:creationId xmlns:p14="http://schemas.microsoft.com/office/powerpoint/2010/main" val="4071362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chart seriesIdx="4"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chart seriesIdx="2"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chart seriesIdx="3"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8" grpId="0"/>
      <p:bldP spid="9" grpId="0"/>
      <p:bldP spid="10" grpId="0"/>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6356"/>
            <a:ext cx="6615295" cy="680533"/>
          </a:xfrm>
        </p:spPr>
        <p:txBody>
          <a:bodyPr>
            <a:normAutofit/>
          </a:bodyPr>
          <a:lstStyle/>
          <a:p>
            <a:r>
              <a:rPr lang="en-US" dirty="0" err="1" smtClean="0"/>
              <a:t>Ravana</a:t>
            </a:r>
            <a:r>
              <a:rPr lang="en-US" dirty="0" smtClean="0"/>
              <a:t> Throughput Overhead</a:t>
            </a:r>
            <a:endParaRPr lang="en-US" dirty="0"/>
          </a:p>
        </p:txBody>
      </p:sp>
      <p:pic>
        <p:nvPicPr>
          <p:cNvPr id="4" name="图片 4" descr="tp-comparis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871" y="1638311"/>
            <a:ext cx="5338887" cy="3309627"/>
          </a:xfrm>
          <a:prstGeom prst="rect">
            <a:avLst/>
          </a:prstGeom>
        </p:spPr>
      </p:pic>
      <p:sp>
        <p:nvSpPr>
          <p:cNvPr id="5" name="文本框 6"/>
          <p:cNvSpPr txBox="1"/>
          <p:nvPr/>
        </p:nvSpPr>
        <p:spPr>
          <a:xfrm>
            <a:off x="667753" y="5193601"/>
            <a:ext cx="8078538" cy="954107"/>
          </a:xfrm>
          <a:prstGeom prst="rect">
            <a:avLst/>
          </a:prstGeom>
          <a:noFill/>
        </p:spPr>
        <p:txBody>
          <a:bodyPr wrap="square" rtlCol="0">
            <a:spAutoFit/>
          </a:bodyPr>
          <a:lstStyle/>
          <a:p>
            <a:pPr marL="457200" indent="-457200">
              <a:buFont typeface="Arial"/>
              <a:buChar char="•"/>
            </a:pPr>
            <a:r>
              <a:rPr kumimoji="1" lang="en-US" altLang="zh-CN" sz="2800" dirty="0" smtClean="0">
                <a:latin typeface="Segoe UI Light"/>
                <a:cs typeface="Segoe UI Light"/>
              </a:rPr>
              <a:t>Measured with </a:t>
            </a:r>
            <a:r>
              <a:rPr kumimoji="1" lang="en-US" altLang="zh-CN" sz="2800" dirty="0" err="1" smtClean="0">
                <a:latin typeface="Segoe UI Light"/>
                <a:cs typeface="Segoe UI Light"/>
              </a:rPr>
              <a:t>cbench</a:t>
            </a:r>
            <a:r>
              <a:rPr kumimoji="1" lang="en-US" altLang="zh-CN" sz="2800" dirty="0" smtClean="0">
                <a:latin typeface="Segoe UI Light"/>
                <a:cs typeface="Segoe UI Light"/>
              </a:rPr>
              <a:t> test suite</a:t>
            </a:r>
          </a:p>
          <a:p>
            <a:pPr marL="457200" indent="-457200">
              <a:buFont typeface="Arial"/>
              <a:buChar char="•"/>
            </a:pPr>
            <a:r>
              <a:rPr kumimoji="1" lang="en-US" altLang="zh-CN" sz="2800" dirty="0" smtClean="0">
                <a:latin typeface="Segoe UI Light"/>
                <a:cs typeface="Segoe UI Light"/>
              </a:rPr>
              <a:t>Event-processing throughput: 31.4% overhead</a:t>
            </a:r>
            <a:endParaRPr kumimoji="1" lang="zh-CN" altLang="en-US" sz="2800" dirty="0">
              <a:latin typeface="Segoe UI Light"/>
              <a:cs typeface="Segoe UI Light"/>
            </a:endParaRPr>
          </a:p>
        </p:txBody>
      </p:sp>
      <p:sp>
        <p:nvSpPr>
          <p:cNvPr id="6" name="Slide Number Placeholder 5"/>
          <p:cNvSpPr>
            <a:spLocks noGrp="1"/>
          </p:cNvSpPr>
          <p:nvPr>
            <p:ph type="sldNum" sz="quarter" idx="12"/>
          </p:nvPr>
        </p:nvSpPr>
        <p:spPr/>
        <p:txBody>
          <a:bodyPr/>
          <a:lstStyle/>
          <a:p>
            <a:fld id="{BF48E2D9-F1AE-3A42-ADCF-BA1BF8DE6898}" type="slidenum">
              <a:rPr lang="en-US" smtClean="0"/>
              <a:t>73</a:t>
            </a:fld>
            <a:endParaRPr lang="en-US"/>
          </a:p>
        </p:txBody>
      </p:sp>
    </p:spTree>
    <p:extLst>
      <p:ext uri="{BB962C8B-B14F-4D97-AF65-F5344CB8AC3E}">
        <p14:creationId xmlns:p14="http://schemas.microsoft.com/office/powerpoint/2010/main" val="173814215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6356"/>
            <a:ext cx="6615295" cy="680533"/>
          </a:xfrm>
        </p:spPr>
        <p:txBody>
          <a:bodyPr>
            <a:normAutofit/>
          </a:bodyPr>
          <a:lstStyle/>
          <a:p>
            <a:r>
              <a:rPr lang="en-US" dirty="0" smtClean="0"/>
              <a:t>Controller Failover Time</a:t>
            </a:r>
            <a:endParaRPr lang="en-US" dirty="0"/>
          </a:p>
        </p:txBody>
      </p:sp>
      <p:pic>
        <p:nvPicPr>
          <p:cNvPr id="4" name="图片 1" descr="failover-eps-converted-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621" y="1600200"/>
            <a:ext cx="5741418" cy="2870709"/>
          </a:xfrm>
          <a:prstGeom prst="rect">
            <a:avLst/>
          </a:prstGeom>
          <a:solidFill>
            <a:srgbClr val="FFFFFF"/>
          </a:solidFill>
          <a:ln>
            <a:solidFill>
              <a:srgbClr val="FFFFFF"/>
            </a:solidFill>
          </a:ln>
        </p:spPr>
      </p:pic>
      <p:sp>
        <p:nvSpPr>
          <p:cNvPr id="5" name="矩形 3"/>
          <p:cNvSpPr/>
          <p:nvPr/>
        </p:nvSpPr>
        <p:spPr>
          <a:xfrm>
            <a:off x="418186" y="5200078"/>
            <a:ext cx="3993947" cy="3666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1" lang="en-US" altLang="zh-CN" kern="1200" dirty="0" smtClean="0">
                <a:solidFill>
                  <a:srgbClr val="000000"/>
                </a:solidFill>
                <a:latin typeface="Segoe UI Light"/>
                <a:cs typeface="Segoe UI Light"/>
              </a:rPr>
              <a:t>Failure Detection</a:t>
            </a:r>
            <a:endParaRPr kumimoji="1" lang="zh-CN" altLang="en-US" kern="1200" dirty="0">
              <a:solidFill>
                <a:srgbClr val="000000"/>
              </a:solidFill>
              <a:latin typeface="Segoe UI Light"/>
              <a:cs typeface="Segoe UI Light"/>
            </a:endParaRPr>
          </a:p>
        </p:txBody>
      </p:sp>
      <p:sp>
        <p:nvSpPr>
          <p:cNvPr id="6" name="矩形 7"/>
          <p:cNvSpPr/>
          <p:nvPr/>
        </p:nvSpPr>
        <p:spPr>
          <a:xfrm>
            <a:off x="4412134" y="5200078"/>
            <a:ext cx="1156923" cy="36663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1" lang="en-US" altLang="zh-CN" kern="1200" dirty="0" smtClean="0">
                <a:solidFill>
                  <a:srgbClr val="000000"/>
                </a:solidFill>
                <a:latin typeface="Segoe UI Light"/>
                <a:cs typeface="Segoe UI Light"/>
              </a:rPr>
              <a:t>Role </a:t>
            </a:r>
            <a:r>
              <a:rPr kumimoji="1" lang="en-US" altLang="zh-CN" kern="1200" dirty="0" err="1" smtClean="0">
                <a:solidFill>
                  <a:srgbClr val="000000"/>
                </a:solidFill>
                <a:latin typeface="Segoe UI Light"/>
                <a:cs typeface="Segoe UI Light"/>
              </a:rPr>
              <a:t>Req</a:t>
            </a:r>
            <a:endParaRPr kumimoji="1" lang="zh-CN" altLang="en-US" kern="1200" dirty="0">
              <a:solidFill>
                <a:srgbClr val="000000"/>
              </a:solidFill>
              <a:latin typeface="Segoe UI Light"/>
              <a:cs typeface="Segoe UI Light"/>
            </a:endParaRPr>
          </a:p>
        </p:txBody>
      </p:sp>
      <p:sp>
        <p:nvSpPr>
          <p:cNvPr id="7" name="矩形 8"/>
          <p:cNvSpPr/>
          <p:nvPr/>
        </p:nvSpPr>
        <p:spPr>
          <a:xfrm>
            <a:off x="5569057" y="5200078"/>
            <a:ext cx="2396065" cy="366633"/>
          </a:xfrm>
          <a:prstGeom prst="rect">
            <a:avLst/>
          </a:prstGeom>
          <a:solidFill>
            <a:srgbClr val="C0504D"/>
          </a:solidFill>
        </p:spPr>
        <p:style>
          <a:lnRef idx="1">
            <a:schemeClr val="accent2"/>
          </a:lnRef>
          <a:fillRef idx="3">
            <a:schemeClr val="accent2"/>
          </a:fillRef>
          <a:effectRef idx="2">
            <a:schemeClr val="accent2"/>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1" lang="en-US" altLang="zh-CN" kern="1200" dirty="0" err="1" smtClean="0">
                <a:solidFill>
                  <a:schemeClr val="bg1"/>
                </a:solidFill>
                <a:latin typeface="Segoe UI Light"/>
                <a:cs typeface="Segoe UI Light"/>
              </a:rPr>
              <a:t>Proc</a:t>
            </a:r>
            <a:r>
              <a:rPr kumimoji="1" lang="en-US" altLang="zh-CN" kern="1200" dirty="0" smtClean="0">
                <a:solidFill>
                  <a:schemeClr val="bg1"/>
                </a:solidFill>
                <a:latin typeface="Segoe UI Light"/>
                <a:cs typeface="Segoe UI Light"/>
              </a:rPr>
              <a:t> Old Events</a:t>
            </a:r>
            <a:endParaRPr kumimoji="1" lang="zh-CN" altLang="en-US" kern="1200" dirty="0">
              <a:solidFill>
                <a:schemeClr val="bg1"/>
              </a:solidFill>
              <a:latin typeface="Segoe UI Light"/>
              <a:cs typeface="Segoe UI Light"/>
            </a:endParaRPr>
          </a:p>
        </p:txBody>
      </p:sp>
      <p:sp>
        <p:nvSpPr>
          <p:cNvPr id="8" name="文本框 9"/>
          <p:cNvSpPr txBox="1"/>
          <p:nvPr/>
        </p:nvSpPr>
        <p:spPr>
          <a:xfrm>
            <a:off x="135361" y="5671464"/>
            <a:ext cx="641569" cy="369332"/>
          </a:xfrm>
          <a:prstGeom prst="rect">
            <a:avLst/>
          </a:prstGeom>
          <a:noFill/>
        </p:spPr>
        <p:txBody>
          <a:bodyPr wrap="square" rtlCol="0">
            <a:spAutoFit/>
          </a:bodyPr>
          <a:lstStyle/>
          <a:p>
            <a:r>
              <a:rPr kumimoji="1" lang="en-US" altLang="zh-CN" kern="1200" dirty="0" smtClean="0">
                <a:latin typeface="Arial"/>
                <a:cs typeface="Arial"/>
              </a:rPr>
              <a:t>0ms</a:t>
            </a:r>
            <a:endParaRPr kumimoji="1" lang="zh-CN" altLang="en-US" kern="1200" dirty="0">
              <a:latin typeface="Arial"/>
              <a:cs typeface="Arial"/>
            </a:endParaRPr>
          </a:p>
        </p:txBody>
      </p:sp>
      <p:sp>
        <p:nvSpPr>
          <p:cNvPr id="9" name="文本框 10"/>
          <p:cNvSpPr txBox="1"/>
          <p:nvPr/>
        </p:nvSpPr>
        <p:spPr>
          <a:xfrm>
            <a:off x="4091348" y="5671464"/>
            <a:ext cx="757580" cy="369332"/>
          </a:xfrm>
          <a:prstGeom prst="rect">
            <a:avLst/>
          </a:prstGeom>
          <a:noFill/>
        </p:spPr>
        <p:txBody>
          <a:bodyPr wrap="square" rtlCol="0">
            <a:spAutoFit/>
          </a:bodyPr>
          <a:lstStyle/>
          <a:p>
            <a:r>
              <a:rPr kumimoji="1" lang="en-US" altLang="zh-CN" kern="1200" dirty="0" smtClean="0">
                <a:latin typeface="Arial"/>
                <a:cs typeface="Arial"/>
              </a:rPr>
              <a:t>40ms</a:t>
            </a:r>
            <a:endParaRPr kumimoji="1" lang="zh-CN" altLang="en-US" kern="1200" dirty="0">
              <a:latin typeface="Arial"/>
              <a:cs typeface="Arial"/>
            </a:endParaRPr>
          </a:p>
        </p:txBody>
      </p:sp>
      <p:sp>
        <p:nvSpPr>
          <p:cNvPr id="10" name="文本框 11"/>
          <p:cNvSpPr txBox="1"/>
          <p:nvPr/>
        </p:nvSpPr>
        <p:spPr>
          <a:xfrm>
            <a:off x="5190267" y="5671464"/>
            <a:ext cx="757580" cy="369332"/>
          </a:xfrm>
          <a:prstGeom prst="rect">
            <a:avLst/>
          </a:prstGeom>
          <a:noFill/>
        </p:spPr>
        <p:txBody>
          <a:bodyPr wrap="square" rtlCol="0">
            <a:spAutoFit/>
          </a:bodyPr>
          <a:lstStyle/>
          <a:p>
            <a:r>
              <a:rPr kumimoji="1" lang="en-US" altLang="zh-CN" kern="1200" dirty="0" smtClean="0">
                <a:latin typeface="Arial"/>
                <a:cs typeface="Arial"/>
              </a:rPr>
              <a:t>50ms</a:t>
            </a:r>
            <a:endParaRPr kumimoji="1" lang="zh-CN" altLang="en-US" kern="1200" dirty="0">
              <a:latin typeface="Arial"/>
              <a:cs typeface="Arial"/>
            </a:endParaRPr>
          </a:p>
        </p:txBody>
      </p:sp>
      <p:sp>
        <p:nvSpPr>
          <p:cNvPr id="11" name="文本框 12"/>
          <p:cNvSpPr txBox="1"/>
          <p:nvPr/>
        </p:nvSpPr>
        <p:spPr>
          <a:xfrm>
            <a:off x="7586332" y="5671464"/>
            <a:ext cx="757580" cy="369332"/>
          </a:xfrm>
          <a:prstGeom prst="rect">
            <a:avLst/>
          </a:prstGeom>
          <a:noFill/>
        </p:spPr>
        <p:txBody>
          <a:bodyPr wrap="square" rtlCol="0">
            <a:spAutoFit/>
          </a:bodyPr>
          <a:lstStyle/>
          <a:p>
            <a:r>
              <a:rPr kumimoji="1" lang="en-US" altLang="zh-CN" kern="1200" dirty="0" smtClean="0">
                <a:latin typeface="Arial"/>
                <a:cs typeface="Arial"/>
              </a:rPr>
              <a:t>75ms</a:t>
            </a:r>
            <a:endParaRPr kumimoji="1" lang="zh-CN" altLang="en-US" kern="1200" dirty="0">
              <a:latin typeface="Arial"/>
              <a:cs typeface="Arial"/>
            </a:endParaRPr>
          </a:p>
        </p:txBody>
      </p:sp>
      <p:sp>
        <p:nvSpPr>
          <p:cNvPr id="12" name="Slide Number Placeholder 11"/>
          <p:cNvSpPr>
            <a:spLocks noGrp="1"/>
          </p:cNvSpPr>
          <p:nvPr>
            <p:ph type="sldNum" sz="quarter" idx="12"/>
          </p:nvPr>
        </p:nvSpPr>
        <p:spPr/>
        <p:txBody>
          <a:bodyPr/>
          <a:lstStyle/>
          <a:p>
            <a:fld id="{BF48E2D9-F1AE-3A42-ADCF-BA1BF8DE6898}" type="slidenum">
              <a:rPr lang="en-US" smtClean="0"/>
              <a:t>74</a:t>
            </a:fld>
            <a:endParaRPr lang="en-US"/>
          </a:p>
        </p:txBody>
      </p:sp>
    </p:spTree>
    <p:extLst>
      <p:ext uri="{BB962C8B-B14F-4D97-AF65-F5344CB8AC3E}">
        <p14:creationId xmlns:p14="http://schemas.microsoft.com/office/powerpoint/2010/main" val="38378615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SDN Promises</a:t>
            </a:r>
          </a:p>
        </p:txBody>
      </p:sp>
      <p:sp>
        <p:nvSpPr>
          <p:cNvPr id="4" name="Slide Number Placeholder 3"/>
          <p:cNvSpPr>
            <a:spLocks noGrp="1"/>
          </p:cNvSpPr>
          <p:nvPr>
            <p:ph type="sldNum" sz="quarter" idx="12"/>
          </p:nvPr>
        </p:nvSpPr>
        <p:spPr/>
        <p:txBody>
          <a:bodyPr/>
          <a:lstStyle/>
          <a:p>
            <a:fld id="{BF48E2D9-F1AE-3A42-ADCF-BA1BF8DE6898}" type="slidenum">
              <a:rPr lang="en-US" smtClean="0"/>
              <a:t>8</a:t>
            </a:fld>
            <a:endParaRPr lang="en-US"/>
          </a:p>
        </p:txBody>
      </p:sp>
      <p:pic>
        <p:nvPicPr>
          <p:cNvPr id="2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15"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778" y="3491054"/>
            <a:ext cx="977900" cy="417513"/>
          </a:xfrm>
          <a:prstGeom prst="rect">
            <a:avLst/>
          </a:prstGeom>
          <a:ln>
            <a:solidFill>
              <a:schemeClr val="bg1"/>
            </a:solidFill>
          </a:ln>
          <a:extLst/>
        </p:spPr>
        <p:style>
          <a:lnRef idx="2">
            <a:schemeClr val="accent2"/>
          </a:lnRef>
          <a:fillRef idx="1">
            <a:schemeClr val="lt1"/>
          </a:fillRef>
          <a:effectRef idx="0">
            <a:schemeClr val="accent2"/>
          </a:effectRef>
          <a:fontRef idx="minor">
            <a:schemeClr val="dk1"/>
          </a:fontRef>
        </p:style>
      </p:pic>
      <p:pic>
        <p:nvPicPr>
          <p:cNvPr id="31"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543" y="4680741"/>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578"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29" idx="3"/>
            <a:endCxn id="31" idx="1"/>
          </p:cNvCxnSpPr>
          <p:nvPr/>
        </p:nvCxnSpPr>
        <p:spPr>
          <a:xfrm>
            <a:off x="2524915" y="4226645"/>
            <a:ext cx="1035628"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2" idx="1"/>
            <a:endCxn id="30" idx="3"/>
          </p:cNvCxnSpPr>
          <p:nvPr/>
        </p:nvCxnSpPr>
        <p:spPr>
          <a:xfrm flipH="1" flipV="1">
            <a:off x="4674678" y="3699811"/>
            <a:ext cx="1231900"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3"/>
            <a:endCxn id="30" idx="1"/>
          </p:cNvCxnSpPr>
          <p:nvPr/>
        </p:nvCxnSpPr>
        <p:spPr>
          <a:xfrm flipV="1">
            <a:off x="2524915" y="3699811"/>
            <a:ext cx="1171863"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2" idx="1"/>
            <a:endCxn id="31" idx="3"/>
          </p:cNvCxnSpPr>
          <p:nvPr/>
        </p:nvCxnSpPr>
        <p:spPr>
          <a:xfrm flipH="1">
            <a:off x="4538443" y="4226645"/>
            <a:ext cx="1368135" cy="662853"/>
          </a:xfrm>
          <a:prstGeom prst="line">
            <a:avLst/>
          </a:prstGeom>
        </p:spPr>
        <p:style>
          <a:lnRef idx="2">
            <a:schemeClr val="accent1"/>
          </a:lnRef>
          <a:fillRef idx="0">
            <a:schemeClr val="accent1"/>
          </a:fillRef>
          <a:effectRef idx="1">
            <a:schemeClr val="accent1"/>
          </a:effectRef>
          <a:fontRef idx="minor">
            <a:schemeClr val="tx1"/>
          </a:fontRef>
        </p:style>
      </p:cxnSp>
      <p:sp>
        <p:nvSpPr>
          <p:cNvPr id="16" name="Cube 15"/>
          <p:cNvSpPr/>
          <p:nvPr/>
        </p:nvSpPr>
        <p:spPr>
          <a:xfrm>
            <a:off x="3560542" y="1802314"/>
            <a:ext cx="1392457" cy="518322"/>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Controller</a:t>
            </a:r>
            <a:endParaRPr lang="en-US" dirty="0"/>
          </a:p>
        </p:txBody>
      </p:sp>
      <p:cxnSp>
        <p:nvCxnSpPr>
          <p:cNvPr id="6" name="Straight Arrow Connector 5"/>
          <p:cNvCxnSpPr>
            <a:stCxn id="16" idx="3"/>
            <a:endCxn id="29" idx="0"/>
          </p:cNvCxnSpPr>
          <p:nvPr/>
        </p:nvCxnSpPr>
        <p:spPr>
          <a:xfrm flipH="1">
            <a:off x="2035965" y="2320636"/>
            <a:ext cx="2156015" cy="169725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3"/>
            <a:endCxn id="31" idx="0"/>
          </p:cNvCxnSpPr>
          <p:nvPr/>
        </p:nvCxnSpPr>
        <p:spPr>
          <a:xfrm flipH="1">
            <a:off x="4049493" y="2320636"/>
            <a:ext cx="142487" cy="2360105"/>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3"/>
            <a:endCxn id="30" idx="0"/>
          </p:cNvCxnSpPr>
          <p:nvPr/>
        </p:nvCxnSpPr>
        <p:spPr>
          <a:xfrm flipH="1">
            <a:off x="4185728" y="2320636"/>
            <a:ext cx="6252" cy="117041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3"/>
            <a:endCxn id="32" idx="0"/>
          </p:cNvCxnSpPr>
          <p:nvPr/>
        </p:nvCxnSpPr>
        <p:spPr>
          <a:xfrm>
            <a:off x="4191980" y="2320636"/>
            <a:ext cx="2203548" cy="169725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04091" y="1802314"/>
            <a:ext cx="2366818" cy="646331"/>
          </a:xfrm>
          <a:prstGeom prst="rect">
            <a:avLst/>
          </a:prstGeom>
          <a:noFill/>
        </p:spPr>
        <p:txBody>
          <a:bodyPr wrap="square" rtlCol="0">
            <a:spAutoFit/>
          </a:bodyPr>
          <a:lstStyle/>
          <a:p>
            <a:r>
              <a:rPr lang="en-US" sz="3600" b="1" dirty="0" smtClean="0">
                <a:solidFill>
                  <a:srgbClr val="008000"/>
                </a:solidFill>
                <a:latin typeface="Segoe UI Symbol"/>
                <a:cs typeface="Segoe UI Symbol"/>
              </a:rPr>
              <a:t>Flexibility</a:t>
            </a:r>
            <a:endParaRPr lang="en-US" sz="3600" b="1" dirty="0">
              <a:solidFill>
                <a:srgbClr val="008000"/>
              </a:solidFill>
              <a:latin typeface="Segoe UI Symbol"/>
              <a:cs typeface="Segoe UI Symbol"/>
            </a:endParaRPr>
          </a:p>
        </p:txBody>
      </p:sp>
      <p:sp>
        <p:nvSpPr>
          <p:cNvPr id="18" name="TextBox 17"/>
          <p:cNvSpPr txBox="1"/>
          <p:nvPr/>
        </p:nvSpPr>
        <p:spPr>
          <a:xfrm>
            <a:off x="5786582" y="1802314"/>
            <a:ext cx="2366818" cy="646331"/>
          </a:xfrm>
          <a:prstGeom prst="rect">
            <a:avLst/>
          </a:prstGeom>
          <a:noFill/>
        </p:spPr>
        <p:txBody>
          <a:bodyPr wrap="square" rtlCol="0">
            <a:spAutoFit/>
          </a:bodyPr>
          <a:lstStyle/>
          <a:p>
            <a:r>
              <a:rPr lang="en-US" sz="3600" b="1" dirty="0" smtClean="0">
                <a:solidFill>
                  <a:srgbClr val="008000"/>
                </a:solidFill>
                <a:latin typeface="Segoe UI Symbol"/>
                <a:cs typeface="Segoe UI Symbol"/>
              </a:rPr>
              <a:t>Efficiency</a:t>
            </a:r>
            <a:endParaRPr lang="en-US" sz="3600" b="1" dirty="0">
              <a:solidFill>
                <a:srgbClr val="008000"/>
              </a:solidFill>
              <a:latin typeface="Segoe UI Symbol"/>
              <a:cs typeface="Segoe UI Symbol"/>
            </a:endParaRPr>
          </a:p>
        </p:txBody>
      </p:sp>
      <p:sp>
        <p:nvSpPr>
          <p:cNvPr id="22" name="Cube 21"/>
          <p:cNvSpPr/>
          <p:nvPr/>
        </p:nvSpPr>
        <p:spPr>
          <a:xfrm>
            <a:off x="3560543" y="1436392"/>
            <a:ext cx="1392457" cy="518322"/>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Application</a:t>
            </a:r>
            <a:endParaRPr lang="en-US" dirty="0"/>
          </a:p>
        </p:txBody>
      </p:sp>
      <p:sp>
        <p:nvSpPr>
          <p:cNvPr id="23" name="Cube 22"/>
          <p:cNvSpPr/>
          <p:nvPr/>
        </p:nvSpPr>
        <p:spPr>
          <a:xfrm>
            <a:off x="1714462" y="4017888"/>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4" name="Cube 23"/>
          <p:cNvSpPr/>
          <p:nvPr/>
        </p:nvSpPr>
        <p:spPr>
          <a:xfrm>
            <a:off x="6069408" y="4052455"/>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5" name="Cube 24"/>
          <p:cNvSpPr/>
          <p:nvPr/>
        </p:nvSpPr>
        <p:spPr>
          <a:xfrm>
            <a:off x="3679422" y="4695604"/>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6" name="Cube 25"/>
          <p:cNvSpPr/>
          <p:nvPr/>
        </p:nvSpPr>
        <p:spPr>
          <a:xfrm>
            <a:off x="3878082" y="3525621"/>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1268281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Meets Reality</a:t>
            </a:r>
            <a:endParaRPr lang="en-US" dirty="0"/>
          </a:p>
        </p:txBody>
      </p:sp>
      <p:sp>
        <p:nvSpPr>
          <p:cNvPr id="4" name="Slide Number Placeholder 3"/>
          <p:cNvSpPr>
            <a:spLocks noGrp="1"/>
          </p:cNvSpPr>
          <p:nvPr>
            <p:ph type="sldNum" sz="quarter" idx="12"/>
          </p:nvPr>
        </p:nvSpPr>
        <p:spPr/>
        <p:txBody>
          <a:bodyPr/>
          <a:lstStyle/>
          <a:p>
            <a:fld id="{BF48E2D9-F1AE-3A42-ADCF-BA1BF8DE6898}" type="slidenum">
              <a:rPr lang="en-US" smtClean="0"/>
              <a:t>9</a:t>
            </a:fld>
            <a:endParaRPr lang="en-US"/>
          </a:p>
        </p:txBody>
      </p:sp>
      <p:pic>
        <p:nvPicPr>
          <p:cNvPr id="2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15"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778" y="3491054"/>
            <a:ext cx="977900" cy="417513"/>
          </a:xfrm>
          <a:prstGeom prst="rect">
            <a:avLst/>
          </a:prstGeom>
          <a:ln>
            <a:solidFill>
              <a:schemeClr val="bg1"/>
            </a:solidFill>
          </a:ln>
          <a:extLst/>
        </p:spPr>
        <p:style>
          <a:lnRef idx="2">
            <a:schemeClr val="accent2"/>
          </a:lnRef>
          <a:fillRef idx="1">
            <a:schemeClr val="lt1"/>
          </a:fillRef>
          <a:effectRef idx="0">
            <a:schemeClr val="accent2"/>
          </a:effectRef>
          <a:fontRef idx="minor">
            <a:schemeClr val="dk1"/>
          </a:fontRef>
        </p:style>
      </p:pic>
      <p:pic>
        <p:nvPicPr>
          <p:cNvPr id="31"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543" y="4680741"/>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578" y="4017888"/>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29" idx="3"/>
            <a:endCxn id="31" idx="1"/>
          </p:cNvCxnSpPr>
          <p:nvPr/>
        </p:nvCxnSpPr>
        <p:spPr>
          <a:xfrm>
            <a:off x="2524915" y="4226645"/>
            <a:ext cx="1035628" cy="66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2" idx="1"/>
            <a:endCxn id="30" idx="3"/>
          </p:cNvCxnSpPr>
          <p:nvPr/>
        </p:nvCxnSpPr>
        <p:spPr>
          <a:xfrm flipH="1" flipV="1">
            <a:off x="4674678" y="3699811"/>
            <a:ext cx="1231900"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3"/>
            <a:endCxn id="30" idx="1"/>
          </p:cNvCxnSpPr>
          <p:nvPr/>
        </p:nvCxnSpPr>
        <p:spPr>
          <a:xfrm flipV="1">
            <a:off x="2524915" y="3699811"/>
            <a:ext cx="1171863" cy="526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2" idx="1"/>
            <a:endCxn id="31" idx="3"/>
          </p:cNvCxnSpPr>
          <p:nvPr/>
        </p:nvCxnSpPr>
        <p:spPr>
          <a:xfrm flipH="1">
            <a:off x="4538443" y="4226645"/>
            <a:ext cx="1368135" cy="662853"/>
          </a:xfrm>
          <a:prstGeom prst="line">
            <a:avLst/>
          </a:prstGeom>
        </p:spPr>
        <p:style>
          <a:lnRef idx="2">
            <a:schemeClr val="accent1"/>
          </a:lnRef>
          <a:fillRef idx="0">
            <a:schemeClr val="accent1"/>
          </a:fillRef>
          <a:effectRef idx="1">
            <a:schemeClr val="accent1"/>
          </a:effectRef>
          <a:fontRef idx="minor">
            <a:schemeClr val="tx1"/>
          </a:fontRef>
        </p:style>
      </p:cxnSp>
      <p:sp>
        <p:nvSpPr>
          <p:cNvPr id="16" name="Cube 15"/>
          <p:cNvSpPr/>
          <p:nvPr/>
        </p:nvSpPr>
        <p:spPr>
          <a:xfrm>
            <a:off x="3560542" y="1802314"/>
            <a:ext cx="1392457" cy="518322"/>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Controller</a:t>
            </a:r>
            <a:endParaRPr lang="en-US" dirty="0"/>
          </a:p>
        </p:txBody>
      </p:sp>
      <p:cxnSp>
        <p:nvCxnSpPr>
          <p:cNvPr id="6" name="Straight Arrow Connector 5"/>
          <p:cNvCxnSpPr>
            <a:stCxn id="16" idx="3"/>
            <a:endCxn id="29" idx="0"/>
          </p:cNvCxnSpPr>
          <p:nvPr/>
        </p:nvCxnSpPr>
        <p:spPr>
          <a:xfrm flipH="1">
            <a:off x="2035965" y="2320636"/>
            <a:ext cx="2156015" cy="169725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3"/>
            <a:endCxn id="31" idx="0"/>
          </p:cNvCxnSpPr>
          <p:nvPr/>
        </p:nvCxnSpPr>
        <p:spPr>
          <a:xfrm flipH="1">
            <a:off x="4049493" y="2320636"/>
            <a:ext cx="142487" cy="2360105"/>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3"/>
            <a:endCxn id="30" idx="0"/>
          </p:cNvCxnSpPr>
          <p:nvPr/>
        </p:nvCxnSpPr>
        <p:spPr>
          <a:xfrm flipH="1">
            <a:off x="4185728" y="2320636"/>
            <a:ext cx="6252" cy="117041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3"/>
            <a:endCxn id="32" idx="0"/>
          </p:cNvCxnSpPr>
          <p:nvPr/>
        </p:nvCxnSpPr>
        <p:spPr>
          <a:xfrm>
            <a:off x="4191980" y="2320636"/>
            <a:ext cx="2203548" cy="169725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04091" y="1802314"/>
            <a:ext cx="2366818" cy="646331"/>
          </a:xfrm>
          <a:prstGeom prst="rect">
            <a:avLst/>
          </a:prstGeom>
          <a:noFill/>
        </p:spPr>
        <p:txBody>
          <a:bodyPr wrap="square" rtlCol="0">
            <a:spAutoFit/>
          </a:bodyPr>
          <a:lstStyle/>
          <a:p>
            <a:r>
              <a:rPr lang="en-US" sz="3600" b="1" dirty="0" smtClean="0">
                <a:solidFill>
                  <a:srgbClr val="008000"/>
                </a:solidFill>
                <a:latin typeface="Segoe UI Symbol"/>
                <a:cs typeface="Segoe UI Symbol"/>
              </a:rPr>
              <a:t>Flexibility</a:t>
            </a:r>
            <a:endParaRPr lang="en-US" sz="3600" b="1" dirty="0">
              <a:solidFill>
                <a:srgbClr val="008000"/>
              </a:solidFill>
              <a:latin typeface="Segoe UI Symbol"/>
              <a:cs typeface="Segoe UI Symbol"/>
            </a:endParaRPr>
          </a:p>
        </p:txBody>
      </p:sp>
      <p:sp>
        <p:nvSpPr>
          <p:cNvPr id="18" name="TextBox 17"/>
          <p:cNvSpPr txBox="1"/>
          <p:nvPr/>
        </p:nvSpPr>
        <p:spPr>
          <a:xfrm>
            <a:off x="5786582" y="1802314"/>
            <a:ext cx="2366818" cy="646331"/>
          </a:xfrm>
          <a:prstGeom prst="rect">
            <a:avLst/>
          </a:prstGeom>
          <a:noFill/>
        </p:spPr>
        <p:txBody>
          <a:bodyPr wrap="square" rtlCol="0">
            <a:spAutoFit/>
          </a:bodyPr>
          <a:lstStyle/>
          <a:p>
            <a:r>
              <a:rPr lang="en-US" sz="3600" b="1" dirty="0" smtClean="0">
                <a:solidFill>
                  <a:srgbClr val="FF0000"/>
                </a:solidFill>
                <a:latin typeface="Segoe UI Symbol"/>
                <a:cs typeface="Segoe UI Symbol"/>
              </a:rPr>
              <a:t>Efficiency</a:t>
            </a:r>
            <a:endParaRPr lang="en-US" sz="3600" b="1" dirty="0">
              <a:solidFill>
                <a:srgbClr val="FF0000"/>
              </a:solidFill>
              <a:latin typeface="Segoe UI Symbol"/>
              <a:cs typeface="Segoe UI Symbol"/>
            </a:endParaRPr>
          </a:p>
        </p:txBody>
      </p:sp>
      <p:sp>
        <p:nvSpPr>
          <p:cNvPr id="3" name="Oval Callout 2"/>
          <p:cNvSpPr/>
          <p:nvPr/>
        </p:nvSpPr>
        <p:spPr>
          <a:xfrm>
            <a:off x="6395528" y="3001818"/>
            <a:ext cx="1882563" cy="906749"/>
          </a:xfrm>
          <a:prstGeom prst="wedgeEllipseCallout">
            <a:avLst>
              <a:gd name="adj1" fmla="val -87068"/>
              <a:gd name="adj2" fmla="val 520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Too slow for routing</a:t>
            </a:r>
            <a:endParaRPr lang="en-US" dirty="0"/>
          </a:p>
        </p:txBody>
      </p:sp>
      <p:sp>
        <p:nvSpPr>
          <p:cNvPr id="22" name="Cube 21"/>
          <p:cNvSpPr/>
          <p:nvPr/>
        </p:nvSpPr>
        <p:spPr>
          <a:xfrm>
            <a:off x="3560543" y="1436392"/>
            <a:ext cx="1392457" cy="518322"/>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Application</a:t>
            </a:r>
            <a:endParaRPr lang="en-US" dirty="0"/>
          </a:p>
        </p:txBody>
      </p:sp>
      <p:sp>
        <p:nvSpPr>
          <p:cNvPr id="23" name="Cube 22"/>
          <p:cNvSpPr/>
          <p:nvPr/>
        </p:nvSpPr>
        <p:spPr>
          <a:xfrm>
            <a:off x="1714462" y="4017888"/>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4" name="Cube 23"/>
          <p:cNvSpPr/>
          <p:nvPr/>
        </p:nvSpPr>
        <p:spPr>
          <a:xfrm>
            <a:off x="6069408" y="4052455"/>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5" name="Cube 24"/>
          <p:cNvSpPr/>
          <p:nvPr/>
        </p:nvSpPr>
        <p:spPr>
          <a:xfrm>
            <a:off x="3679422" y="4695604"/>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6" name="Cube 25"/>
          <p:cNvSpPr/>
          <p:nvPr/>
        </p:nvSpPr>
        <p:spPr>
          <a:xfrm>
            <a:off x="3878082" y="3525621"/>
            <a:ext cx="643005" cy="17419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424813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800" tmFilter="0, 0; .2, .5; .8, .5; 1, 0"/>
                                        <p:tgtEl>
                                          <p:spTgt spid="18"/>
                                        </p:tgtEl>
                                      </p:cBhvr>
                                    </p:animEffect>
                                    <p:animScale>
                                      <p:cBhvr>
                                        <p:cTn id="7" dur="4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hotsdn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25445</TotalTime>
  <Words>3823</Words>
  <Application>Microsoft Macintosh PowerPoint</Application>
  <PresentationFormat>On-screen Show (4:3)</PresentationFormat>
  <Paragraphs>853</Paragraphs>
  <Slides>74</Slides>
  <Notes>36</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hotsdn14</vt:lpstr>
      <vt:lpstr>  Building Efficient and Reliable         Software-Defined Networks</vt:lpstr>
      <vt:lpstr>Traditional Networking</vt:lpstr>
      <vt:lpstr>Traditional Networking</vt:lpstr>
      <vt:lpstr>Traditional Networking</vt:lpstr>
      <vt:lpstr>Software-Defined Networking</vt:lpstr>
      <vt:lpstr>Software-Defined Networking</vt:lpstr>
      <vt:lpstr>SDN: A Clean Abstraction</vt:lpstr>
      <vt:lpstr>SDN Promises</vt:lpstr>
      <vt:lpstr>SDN Meets Reality</vt:lpstr>
      <vt:lpstr>SDN Meets Reality</vt:lpstr>
      <vt:lpstr>SDN Meets Reality</vt:lpstr>
      <vt:lpstr>My Research</vt:lpstr>
      <vt:lpstr>Research Contribution</vt:lpstr>
      <vt:lpstr>Research Contribution</vt:lpstr>
      <vt:lpstr>HULA: Scalable Load Balancing Using       Programmable Data Planes</vt:lpstr>
      <vt:lpstr>Load Balancing Today</vt:lpstr>
      <vt:lpstr>Alternatives Proposed</vt:lpstr>
      <vt:lpstr>Congestion-Aware Fabric</vt:lpstr>
      <vt:lpstr>Programmable Dataplanes</vt:lpstr>
      <vt:lpstr>Programmable Switches - Capabilities</vt:lpstr>
      <vt:lpstr>Programmable Switches - Capabilities</vt:lpstr>
      <vt:lpstr>Programmable Switches - Capabilities</vt:lpstr>
      <vt:lpstr>Programmable Switches - Capabilities</vt:lpstr>
      <vt:lpstr>Hop-by-hop Utilization-aware Load-balancing Architecture</vt:lpstr>
      <vt:lpstr>1. Probes carry path utilization</vt:lpstr>
      <vt:lpstr>1. Probes carry path utilization</vt:lpstr>
      <vt:lpstr>1. Probes carry path utilization</vt:lpstr>
      <vt:lpstr>2. Switch identifies best downstream path</vt:lpstr>
      <vt:lpstr>2. Switch identifies best downstream path</vt:lpstr>
      <vt:lpstr>3. Switches load balance flowlets </vt:lpstr>
      <vt:lpstr>3. Switches load balance flowlets </vt:lpstr>
      <vt:lpstr>3. Switches load balance flowlets </vt:lpstr>
      <vt:lpstr>Evaluated Topology</vt:lpstr>
      <vt:lpstr>Evaluation Setup</vt:lpstr>
      <vt:lpstr>Compared with</vt:lpstr>
      <vt:lpstr>HULA handles high load much better</vt:lpstr>
      <vt:lpstr>HULA keeps queue occupancy low</vt:lpstr>
      <vt:lpstr>HULA is stable on link failure</vt:lpstr>
      <vt:lpstr>HULA: An Efficient Non-Blocking Switch</vt:lpstr>
      <vt:lpstr>Research Contribution</vt:lpstr>
      <vt:lpstr>2. CacheFlow: Dependency-Aware Rule-Caching for Software-Defined Networks</vt:lpstr>
      <vt:lpstr>SDN Promises Flexible Policies</vt:lpstr>
      <vt:lpstr>SDN Promises Flexible Policies</vt:lpstr>
      <vt:lpstr>State of the Art</vt:lpstr>
      <vt:lpstr>TCAM as cache</vt:lpstr>
      <vt:lpstr>Caching Ternary Rules</vt:lpstr>
      <vt:lpstr>PowerPoint Presentation</vt:lpstr>
      <vt:lpstr>Splice Dependents for Efficiency</vt:lpstr>
      <vt:lpstr>CacheFlow: Enforcing Flexible Policies</vt:lpstr>
      <vt:lpstr>Research Contribution</vt:lpstr>
      <vt:lpstr>3. Ravana: Controller Fault-Tolerance in   Software-Defined Networking</vt:lpstr>
      <vt:lpstr> SDN controller: single point of failure </vt:lpstr>
      <vt:lpstr>Replicate Controller State?</vt:lpstr>
      <vt:lpstr>State External to Controllers: Events</vt:lpstr>
      <vt:lpstr>State External to Controllers: Commands</vt:lpstr>
      <vt:lpstr>Ravana: A Fault-Tolerant Control Protocol</vt:lpstr>
      <vt:lpstr>Exactly Once Event Processing</vt:lpstr>
      <vt:lpstr>Conclusion</vt:lpstr>
      <vt:lpstr>Research Contribution</vt:lpstr>
      <vt:lpstr>Other Work</vt:lpstr>
      <vt:lpstr>Thesis: Summary</vt:lpstr>
      <vt:lpstr>Thesis: Summary</vt:lpstr>
      <vt:lpstr>Thesis: Summary</vt:lpstr>
      <vt:lpstr>Thesis: Summary</vt:lpstr>
      <vt:lpstr>A Desirable SDN</vt:lpstr>
      <vt:lpstr>Thank You!</vt:lpstr>
      <vt:lpstr>Backup slides</vt:lpstr>
      <vt:lpstr>Transport Layer (MPTCP)</vt:lpstr>
      <vt:lpstr>HULA: Scalable, Adaptable, Programmable</vt:lpstr>
      <vt:lpstr>Dependency Chains – Clear Gain</vt:lpstr>
      <vt:lpstr>Incremental update is more stable</vt:lpstr>
      <vt:lpstr>What causes the overhead?</vt:lpstr>
      <vt:lpstr>Ravana Throughput Overhead</vt:lpstr>
      <vt:lpstr>Controller Failover Time</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HULA: Scalable Load Balancing Using       Programmable Data Planes</dc:title>
  <dc:creator>Naga Praveen Katta</dc:creator>
  <cp:lastModifiedBy>Naga Praveen Katta</cp:lastModifiedBy>
  <cp:revision>902</cp:revision>
  <cp:lastPrinted>2016-03-22T18:42:19Z</cp:lastPrinted>
  <dcterms:created xsi:type="dcterms:W3CDTF">2016-03-01T06:57:39Z</dcterms:created>
  <dcterms:modified xsi:type="dcterms:W3CDTF">2016-10-14T09:03:07Z</dcterms:modified>
</cp:coreProperties>
</file>