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notesSlides/notesSlide44.xml" ContentType="application/vnd.openxmlformats-officedocument.presentationml.notesSlide+xml"/>
  <Override PartName="/ppt/charts/chart2.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6"/>
  </p:notesMasterIdLst>
  <p:handoutMasterIdLst>
    <p:handoutMasterId r:id="rId77"/>
  </p:handoutMasterIdLst>
  <p:sldIdLst>
    <p:sldId id="372" r:id="rId2"/>
    <p:sldId id="384" r:id="rId3"/>
    <p:sldId id="338" r:id="rId4"/>
    <p:sldId id="480" r:id="rId5"/>
    <p:sldId id="385" r:id="rId6"/>
    <p:sldId id="452" r:id="rId7"/>
    <p:sldId id="468" r:id="rId8"/>
    <p:sldId id="405" r:id="rId9"/>
    <p:sldId id="406" r:id="rId10"/>
    <p:sldId id="407" r:id="rId11"/>
    <p:sldId id="408" r:id="rId12"/>
    <p:sldId id="439" r:id="rId13"/>
    <p:sldId id="345" r:id="rId14"/>
    <p:sldId id="409" r:id="rId15"/>
    <p:sldId id="467" r:id="rId16"/>
    <p:sldId id="420" r:id="rId17"/>
    <p:sldId id="327" r:id="rId18"/>
    <p:sldId id="328" r:id="rId19"/>
    <p:sldId id="331" r:id="rId20"/>
    <p:sldId id="335" r:id="rId21"/>
    <p:sldId id="396" r:id="rId22"/>
    <p:sldId id="296" r:id="rId23"/>
    <p:sldId id="440" r:id="rId24"/>
    <p:sldId id="337" r:id="rId25"/>
    <p:sldId id="336" r:id="rId26"/>
    <p:sldId id="347" r:id="rId27"/>
    <p:sldId id="389" r:id="rId28"/>
    <p:sldId id="321" r:id="rId29"/>
    <p:sldId id="426" r:id="rId30"/>
    <p:sldId id="390" r:id="rId31"/>
    <p:sldId id="391" r:id="rId32"/>
    <p:sldId id="392" r:id="rId33"/>
    <p:sldId id="393" r:id="rId34"/>
    <p:sldId id="394" r:id="rId35"/>
    <p:sldId id="395" r:id="rId36"/>
    <p:sldId id="298" r:id="rId37"/>
    <p:sldId id="428" r:id="rId38"/>
    <p:sldId id="429" r:id="rId39"/>
    <p:sldId id="299" r:id="rId40"/>
    <p:sldId id="402" r:id="rId41"/>
    <p:sldId id="401" r:id="rId42"/>
    <p:sldId id="400" r:id="rId43"/>
    <p:sldId id="349" r:id="rId44"/>
    <p:sldId id="304" r:id="rId45"/>
    <p:sldId id="454" r:id="rId46"/>
    <p:sldId id="434" r:id="rId47"/>
    <p:sldId id="435" r:id="rId48"/>
    <p:sldId id="333" r:id="rId49"/>
    <p:sldId id="346" r:id="rId50"/>
    <p:sldId id="470" r:id="rId51"/>
    <p:sldId id="471" r:id="rId52"/>
    <p:sldId id="472" r:id="rId53"/>
    <p:sldId id="474" r:id="rId54"/>
    <p:sldId id="473" r:id="rId55"/>
    <p:sldId id="475" r:id="rId56"/>
    <p:sldId id="356" r:id="rId57"/>
    <p:sldId id="357" r:id="rId58"/>
    <p:sldId id="476" r:id="rId59"/>
    <p:sldId id="477" r:id="rId60"/>
    <p:sldId id="362" r:id="rId61"/>
    <p:sldId id="358" r:id="rId62"/>
    <p:sldId id="359" r:id="rId63"/>
    <p:sldId id="360" r:id="rId64"/>
    <p:sldId id="363" r:id="rId65"/>
    <p:sldId id="373" r:id="rId66"/>
    <p:sldId id="376" r:id="rId67"/>
    <p:sldId id="478" r:id="rId68"/>
    <p:sldId id="479" r:id="rId69"/>
    <p:sldId id="484" r:id="rId70"/>
    <p:sldId id="485" r:id="rId71"/>
    <p:sldId id="486" r:id="rId72"/>
    <p:sldId id="377" r:id="rId73"/>
    <p:sldId id="378" r:id="rId74"/>
    <p:sldId id="442" r:id="rId75"/>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15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Gossel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6699DA"/>
    <a:srgbClr val="7EFEF0"/>
    <a:srgbClr val="DFA6D7"/>
    <a:srgbClr val="9EC5FF"/>
    <a:srgbClr val="3F80CD"/>
    <a:srgbClr val="2B4BFF"/>
    <a:srgbClr val="FD8008"/>
    <a:srgbClr val="A4C1DA"/>
    <a:srgbClr val="8EAB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456"/>
    <p:restoredTop sz="82965" autoAdjust="0"/>
  </p:normalViewPr>
  <p:slideViewPr>
    <p:cSldViewPr snapToGrid="0" snapToObjects="1" showGuides="1">
      <p:cViewPr varScale="1">
        <p:scale>
          <a:sx n="85" d="100"/>
          <a:sy n="85" d="100"/>
        </p:scale>
        <p:origin x="1624" y="176"/>
      </p:cViewPr>
      <p:guideLst>
        <p:guide orient="horz" pos="4319"/>
        <p:guide pos="159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Tails + </a:t>
            </a:r>
            <a:r>
              <a:rPr lang="en-US" dirty="0" err="1"/>
              <a:t>Regens</a:t>
            </a:r>
            <a:r>
              <a:rPr lang="en-US" dirty="0"/>
              <a:t> Needed</a:t>
            </a:r>
          </a:p>
        </c:rich>
      </c:tx>
      <c:overlay val="0"/>
    </c:title>
    <c:autoTitleDeleted val="0"/>
    <c:plotArea>
      <c:layout/>
      <c:barChart>
        <c:barDir val="col"/>
        <c:grouping val="clustered"/>
        <c:varyColors val="0"/>
        <c:ser>
          <c:idx val="0"/>
          <c:order val="0"/>
          <c:tx>
            <c:strRef>
              <c:f>Sheet1!$B$1</c:f>
              <c:strCache>
                <c:ptCount val="1"/>
                <c:pt idx="0">
                  <c:v>Legacy</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c:spPr>
          <c:invertIfNegative val="0"/>
          <c:cat>
            <c:strRef>
              <c:f>Sheet1!$A$2:$A$4</c:f>
              <c:strCache>
                <c:ptCount val="3"/>
                <c:pt idx="0">
                  <c:v>4 node-600</c:v>
                </c:pt>
                <c:pt idx="1">
                  <c:v>6 node-600</c:v>
                </c:pt>
                <c:pt idx="2">
                  <c:v>9 node-600</c:v>
                </c:pt>
              </c:strCache>
            </c:strRef>
          </c:cat>
          <c:val>
            <c:numRef>
              <c:f>Sheet1!$B$2:$B$4</c:f>
              <c:numCache>
                <c:formatCode>General</c:formatCode>
                <c:ptCount val="3"/>
                <c:pt idx="0">
                  <c:v>198</c:v>
                </c:pt>
                <c:pt idx="1">
                  <c:v>555</c:v>
                </c:pt>
                <c:pt idx="2">
                  <c:v>1351</c:v>
                </c:pt>
              </c:numCache>
            </c:numRef>
          </c:val>
          <c:extLst>
            <c:ext xmlns:c16="http://schemas.microsoft.com/office/drawing/2014/chart" uri="{C3380CC4-5D6E-409C-BE32-E72D297353CC}">
              <c16:uniqueId val="{00000000-AB62-8A49-8112-7D7FB630B426}"/>
            </c:ext>
          </c:extLst>
        </c:ser>
        <c:ser>
          <c:idx val="1"/>
          <c:order val="1"/>
          <c:tx>
            <c:strRef>
              <c:f>Sheet1!$C$1</c:f>
              <c:strCache>
                <c:ptCount val="1"/>
                <c:pt idx="0">
                  <c:v>Optimal</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cat>
            <c:strRef>
              <c:f>Sheet1!$A$2:$A$4</c:f>
              <c:strCache>
                <c:ptCount val="3"/>
                <c:pt idx="0">
                  <c:v>4 node-600</c:v>
                </c:pt>
                <c:pt idx="1">
                  <c:v>6 node-600</c:v>
                </c:pt>
                <c:pt idx="2">
                  <c:v>9 node-600</c:v>
                </c:pt>
              </c:strCache>
            </c:strRef>
          </c:cat>
          <c:val>
            <c:numRef>
              <c:f>Sheet1!$C$2:$C$4</c:f>
              <c:numCache>
                <c:formatCode>General</c:formatCode>
                <c:ptCount val="3"/>
                <c:pt idx="0">
                  <c:v>153</c:v>
                </c:pt>
                <c:pt idx="1">
                  <c:v>394</c:v>
                </c:pt>
                <c:pt idx="2">
                  <c:v>1044</c:v>
                </c:pt>
              </c:numCache>
            </c:numRef>
          </c:val>
          <c:extLst>
            <c:ext xmlns:c16="http://schemas.microsoft.com/office/drawing/2014/chart" uri="{C3380CC4-5D6E-409C-BE32-E72D297353CC}">
              <c16:uniqueId val="{00000001-AB62-8A49-8112-7D7FB630B426}"/>
            </c:ext>
          </c:extLst>
        </c:ser>
        <c:dLbls>
          <c:showLegendKey val="0"/>
          <c:showVal val="0"/>
          <c:showCatName val="0"/>
          <c:showSerName val="0"/>
          <c:showPercent val="0"/>
          <c:showBubbleSize val="0"/>
        </c:dLbls>
        <c:gapWidth val="150"/>
        <c:axId val="2123349160"/>
        <c:axId val="2122776984"/>
      </c:barChart>
      <c:catAx>
        <c:axId val="2123349160"/>
        <c:scaling>
          <c:orientation val="minMax"/>
        </c:scaling>
        <c:delete val="0"/>
        <c:axPos val="b"/>
        <c:title>
          <c:tx>
            <c:rich>
              <a:bodyPr/>
              <a:lstStyle/>
              <a:p>
                <a:pPr>
                  <a:defRPr/>
                </a:pPr>
                <a:r>
                  <a:rPr lang="en-US" dirty="0"/>
                  <a:t>Topology</a:t>
                </a:r>
              </a:p>
            </c:rich>
          </c:tx>
          <c:overlay val="0"/>
        </c:title>
        <c:numFmt formatCode="General" sourceLinked="0"/>
        <c:majorTickMark val="none"/>
        <c:minorTickMark val="none"/>
        <c:tickLblPos val="nextTo"/>
        <c:crossAx val="2122776984"/>
        <c:crosses val="autoZero"/>
        <c:auto val="1"/>
        <c:lblAlgn val="ctr"/>
        <c:lblOffset val="100"/>
        <c:noMultiLvlLbl val="0"/>
      </c:catAx>
      <c:valAx>
        <c:axId val="2122776984"/>
        <c:scaling>
          <c:orientation val="minMax"/>
        </c:scaling>
        <c:delete val="0"/>
        <c:axPos val="l"/>
        <c:majorGridlines/>
        <c:title>
          <c:tx>
            <c:rich>
              <a:bodyPr/>
              <a:lstStyle/>
              <a:p>
                <a:pPr>
                  <a:defRPr/>
                </a:pPr>
                <a:r>
                  <a:rPr lang="en-US" dirty="0"/>
                  <a:t>Tails + </a:t>
                </a:r>
                <a:r>
                  <a:rPr lang="en-US" dirty="0" err="1"/>
                  <a:t>Regens</a:t>
                </a:r>
                <a:endParaRPr lang="en-US" dirty="0"/>
              </a:p>
            </c:rich>
          </c:tx>
          <c:overlay val="0"/>
        </c:title>
        <c:numFmt formatCode="General" sourceLinked="1"/>
        <c:majorTickMark val="out"/>
        <c:minorTickMark val="none"/>
        <c:tickLblPos val="nextTo"/>
        <c:crossAx val="212334916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Tails +</a:t>
            </a:r>
            <a:r>
              <a:rPr lang="en-US" baseline="0" dirty="0"/>
              <a:t> </a:t>
            </a:r>
            <a:r>
              <a:rPr lang="en-US" baseline="0" dirty="0" err="1"/>
              <a:t>Regens</a:t>
            </a:r>
            <a:r>
              <a:rPr lang="en-US" baseline="0" dirty="0"/>
              <a:t> Needed for 4node-600 </a:t>
            </a:r>
            <a:endParaRPr lang="en-US" dirty="0"/>
          </a:p>
        </c:rich>
      </c:tx>
      <c:overlay val="0"/>
    </c:title>
    <c:autoTitleDeleted val="0"/>
    <c:plotArea>
      <c:layout/>
      <c:barChart>
        <c:barDir val="col"/>
        <c:grouping val="clustered"/>
        <c:varyColors val="0"/>
        <c:ser>
          <c:idx val="0"/>
          <c:order val="0"/>
          <c:tx>
            <c:strRef>
              <c:f>Sheet1!$B$1</c:f>
              <c:strCache>
                <c:ptCount val="1"/>
                <c:pt idx="0">
                  <c:v>Simple</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invertIfNegative val="0"/>
          <c:cat>
            <c:numRef>
              <c:f>Sheet1!$A$2</c:f>
              <c:numCache>
                <c:formatCode>General</c:formatCode>
                <c:ptCount val="1"/>
              </c:numCache>
            </c:numRef>
          </c:cat>
          <c:val>
            <c:numRef>
              <c:f>Sheet1!$B$2</c:f>
              <c:numCache>
                <c:formatCode>General</c:formatCode>
                <c:ptCount val="1"/>
                <c:pt idx="0">
                  <c:v>172</c:v>
                </c:pt>
              </c:numCache>
            </c:numRef>
          </c:val>
          <c:extLst>
            <c:ext xmlns:c16="http://schemas.microsoft.com/office/drawing/2014/chart" uri="{C3380CC4-5D6E-409C-BE32-E72D297353CC}">
              <c16:uniqueId val="{00000000-C6F4-B247-8B9A-AE0A441DF58D}"/>
            </c:ext>
          </c:extLst>
        </c:ser>
        <c:ser>
          <c:idx val="1"/>
          <c:order val="1"/>
          <c:tx>
            <c:strRef>
              <c:f>Sheet1!$C$1</c:f>
              <c:strCache>
                <c:ptCount val="1"/>
                <c:pt idx="0">
                  <c:v>Greedy</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numRef>
              <c:f>Sheet1!$A$2</c:f>
              <c:numCache>
                <c:formatCode>General</c:formatCode>
                <c:ptCount val="1"/>
              </c:numCache>
            </c:numRef>
          </c:cat>
          <c:val>
            <c:numRef>
              <c:f>Sheet1!$C$2</c:f>
              <c:numCache>
                <c:formatCode>General</c:formatCode>
                <c:ptCount val="1"/>
                <c:pt idx="0">
                  <c:v>155</c:v>
                </c:pt>
              </c:numCache>
            </c:numRef>
          </c:val>
          <c:extLst>
            <c:ext xmlns:c16="http://schemas.microsoft.com/office/drawing/2014/chart" uri="{C3380CC4-5D6E-409C-BE32-E72D297353CC}">
              <c16:uniqueId val="{00000001-C6F4-B247-8B9A-AE0A441DF58D}"/>
            </c:ext>
          </c:extLst>
        </c:ser>
        <c:ser>
          <c:idx val="2"/>
          <c:order val="2"/>
          <c:tx>
            <c:strRef>
              <c:f>Sheet1!$D$1</c:f>
              <c:strCache>
                <c:ptCount val="1"/>
                <c:pt idx="0">
                  <c:v>Optimal</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cat>
            <c:numRef>
              <c:f>Sheet1!$A$2</c:f>
              <c:numCache>
                <c:formatCode>General</c:formatCode>
                <c:ptCount val="1"/>
              </c:numCache>
            </c:numRef>
          </c:cat>
          <c:val>
            <c:numRef>
              <c:f>Sheet1!$D$2</c:f>
              <c:numCache>
                <c:formatCode>General</c:formatCode>
                <c:ptCount val="1"/>
                <c:pt idx="0">
                  <c:v>153</c:v>
                </c:pt>
              </c:numCache>
            </c:numRef>
          </c:val>
          <c:extLst>
            <c:ext xmlns:c16="http://schemas.microsoft.com/office/drawing/2014/chart" uri="{C3380CC4-5D6E-409C-BE32-E72D297353CC}">
              <c16:uniqueId val="{00000002-C6F4-B247-8B9A-AE0A441DF58D}"/>
            </c:ext>
          </c:extLst>
        </c:ser>
        <c:dLbls>
          <c:showLegendKey val="0"/>
          <c:showVal val="0"/>
          <c:showCatName val="0"/>
          <c:showSerName val="0"/>
          <c:showPercent val="0"/>
          <c:showBubbleSize val="0"/>
        </c:dLbls>
        <c:gapWidth val="150"/>
        <c:axId val="2126443704"/>
        <c:axId val="2126449224"/>
      </c:barChart>
      <c:catAx>
        <c:axId val="2126443704"/>
        <c:scaling>
          <c:orientation val="minMax"/>
        </c:scaling>
        <c:delete val="0"/>
        <c:axPos val="b"/>
        <c:title>
          <c:tx>
            <c:rich>
              <a:bodyPr/>
              <a:lstStyle/>
              <a:p>
                <a:pPr>
                  <a:defRPr/>
                </a:pPr>
                <a:r>
                  <a:rPr lang="en-US" dirty="0"/>
                  <a:t>Algorithm</a:t>
                </a:r>
              </a:p>
            </c:rich>
          </c:tx>
          <c:overlay val="0"/>
        </c:title>
        <c:numFmt formatCode="General" sourceLinked="1"/>
        <c:majorTickMark val="none"/>
        <c:minorTickMark val="none"/>
        <c:tickLblPos val="nextTo"/>
        <c:crossAx val="2126449224"/>
        <c:crosses val="autoZero"/>
        <c:auto val="1"/>
        <c:lblAlgn val="ctr"/>
        <c:lblOffset val="100"/>
        <c:noMultiLvlLbl val="0"/>
      </c:catAx>
      <c:valAx>
        <c:axId val="2126449224"/>
        <c:scaling>
          <c:orientation val="minMax"/>
        </c:scaling>
        <c:delete val="0"/>
        <c:axPos val="l"/>
        <c:majorGridlines/>
        <c:title>
          <c:tx>
            <c:rich>
              <a:bodyPr/>
              <a:lstStyle/>
              <a:p>
                <a:pPr>
                  <a:defRPr/>
                </a:pPr>
                <a:r>
                  <a:rPr lang="en-US" dirty="0"/>
                  <a:t>Tails</a:t>
                </a:r>
                <a:r>
                  <a:rPr lang="en-US" baseline="0" dirty="0"/>
                  <a:t> + </a:t>
                </a:r>
                <a:r>
                  <a:rPr lang="en-US" baseline="0" dirty="0" err="1"/>
                  <a:t>Regens</a:t>
                </a:r>
                <a:endParaRPr lang="en-US" dirty="0"/>
              </a:p>
            </c:rich>
          </c:tx>
          <c:overlay val="0"/>
        </c:title>
        <c:numFmt formatCode="General" sourceLinked="1"/>
        <c:majorTickMark val="out"/>
        <c:minorTickMark val="none"/>
        <c:tickLblPos val="nextTo"/>
        <c:crossAx val="21264437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413BDAA-C322-C74B-9D8B-5FA64B6C0230}" type="datetimeFigureOut">
              <a:rPr lang="en-US" smtClean="0"/>
              <a:t>3/19/20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C0F3DF69-FA02-A741-A032-71E2943F4953}" type="slidenum">
              <a:rPr lang="en-US" smtClean="0"/>
              <a:t>‹#›</a:t>
            </a:fld>
            <a:endParaRPr lang="en-US"/>
          </a:p>
        </p:txBody>
      </p:sp>
    </p:spTree>
    <p:extLst>
      <p:ext uri="{BB962C8B-B14F-4D97-AF65-F5344CB8AC3E}">
        <p14:creationId xmlns:p14="http://schemas.microsoft.com/office/powerpoint/2010/main" val="19668966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5C363F3-FB25-5E43-8100-899D0A6D7789}" type="datetimeFigureOut">
              <a:rPr lang="en-US" smtClean="0"/>
              <a:t>3/19/20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499FCE2-8E85-1F41-874F-C6A74434CBB2}" type="slidenum">
              <a:rPr lang="en-US" smtClean="0"/>
              <a:t>‹#›</a:t>
            </a:fld>
            <a:endParaRPr lang="en-US"/>
          </a:p>
        </p:txBody>
      </p:sp>
    </p:spTree>
    <p:extLst>
      <p:ext uri="{BB962C8B-B14F-4D97-AF65-F5344CB8AC3E}">
        <p14:creationId xmlns:p14="http://schemas.microsoft.com/office/powerpoint/2010/main" val="27718371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1</a:t>
            </a:fld>
            <a:endParaRPr lang="en-US"/>
          </a:p>
        </p:txBody>
      </p:sp>
    </p:spTree>
    <p:extLst>
      <p:ext uri="{BB962C8B-B14F-4D97-AF65-F5344CB8AC3E}">
        <p14:creationId xmlns:p14="http://schemas.microsoft.com/office/powerpoint/2010/main" val="1647601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innovation focuses on network operation. Existing network operation models generally assume that all nodes are equal, and require complex packet processing from *every* node in the network, or they assume that all edge switches are capable of this complex packet processing but all interior nodes are “dumb.” But, not all networks fit one of these two descriptions. We formulate and solve a network operation and failure recovery scheme that takes advantage of the resources of *whichever* interior nodes happen to be “smart.”</a:t>
            </a:r>
          </a:p>
        </p:txBody>
      </p:sp>
      <p:sp>
        <p:nvSpPr>
          <p:cNvPr id="4" name="Slide Number Placeholder 3"/>
          <p:cNvSpPr>
            <a:spLocks noGrp="1"/>
          </p:cNvSpPr>
          <p:nvPr>
            <p:ph type="sldNum" sz="quarter" idx="10"/>
          </p:nvPr>
        </p:nvSpPr>
        <p:spPr/>
        <p:txBody>
          <a:bodyPr/>
          <a:lstStyle/>
          <a:p>
            <a:fld id="{E499FCE2-8E85-1F41-874F-C6A74434CBB2}" type="slidenum">
              <a:rPr lang="en-US" smtClean="0"/>
              <a:t>10</a:t>
            </a:fld>
            <a:endParaRPr lang="en-US"/>
          </a:p>
        </p:txBody>
      </p:sp>
    </p:spTree>
    <p:extLst>
      <p:ext uri="{BB962C8B-B14F-4D97-AF65-F5344CB8AC3E}">
        <p14:creationId xmlns:p14="http://schemas.microsoft.com/office/powerpoint/2010/main" val="398033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499FCE2-8E85-1F41-874F-C6A74434CBB2}" type="slidenum">
              <a:rPr lang="en-US" smtClean="0"/>
              <a:t>11</a:t>
            </a:fld>
            <a:endParaRPr lang="en-US"/>
          </a:p>
        </p:txBody>
      </p:sp>
    </p:spTree>
    <p:extLst>
      <p:ext uri="{BB962C8B-B14F-4D97-AF65-F5344CB8AC3E}">
        <p14:creationId xmlns:p14="http://schemas.microsoft.com/office/powerpoint/2010/main" val="1710598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Two other brief notes about how the two projects fit together, before I go into each of them in detail:  First, I’ve said that SOX focuses on network design, while Red focuses on network operation.  But, as we’ve seen, design and operation are intertwined.  Therefore, we must address network operation as part of SOX, and we must take network design into account in our work on Red.  Second, although these two projects could be used together to design and then run a particular network, we are not necessarily advocating that they should be.  Rather, we present these works as applications of similar intellectual ideas to two similar but distinct problems in networking.</a:t>
            </a:r>
            <a:endParaRPr lang="en-US" dirty="0"/>
          </a:p>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12</a:t>
            </a:fld>
            <a:endParaRPr lang="en-US"/>
          </a:p>
        </p:txBody>
      </p:sp>
    </p:spTree>
    <p:extLst>
      <p:ext uri="{BB962C8B-B14F-4D97-AF65-F5344CB8AC3E}">
        <p14:creationId xmlns:p14="http://schemas.microsoft.com/office/powerpoint/2010/main" val="1710598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dive in now to how ISPs have traditionally designed their networks at the physical and IP layers. </a:t>
            </a:r>
            <a:endParaRPr lang="en-US" dirty="0"/>
          </a:p>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13</a:t>
            </a:fld>
            <a:endParaRPr lang="en-US"/>
          </a:p>
        </p:txBody>
      </p:sp>
    </p:spTree>
    <p:extLst>
      <p:ext uri="{BB962C8B-B14F-4D97-AF65-F5344CB8AC3E}">
        <p14:creationId xmlns:p14="http://schemas.microsoft.com/office/powerpoint/2010/main" val="631688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14</a:t>
            </a:fld>
            <a:endParaRPr lang="en-US"/>
          </a:p>
        </p:txBody>
      </p:sp>
    </p:spTree>
    <p:extLst>
      <p:ext uri="{BB962C8B-B14F-4D97-AF65-F5344CB8AC3E}">
        <p14:creationId xmlns:p14="http://schemas.microsoft.com/office/powerpoint/2010/main" val="408874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it more precisely, the ISP must solve a constrained optimization problem &lt;click&gt;. The inputs comprise a traffic matrix of demands from edge routers, the fiber topology that has been laid in the ground, the set of cities where the ISP has points of presence and can install IP routers or optical switches, and a set of failure scenarios defining which pieces of equipment might fail and in which combinations &lt;click&gt;. The ISP is constrained by the need to carry all traffic, or in some cases nearly all traffic. The solution must be the specification of a network topology, including answers to the following questions:</a:t>
            </a:r>
          </a:p>
          <a:p>
            <a:endParaRPr lang="en-US" dirty="0"/>
          </a:p>
          <a:p>
            <a:r>
              <a:rPr lang="en-US" dirty="0"/>
              <a:t>At which points of presence different pieces of equipment should be placed?</a:t>
            </a:r>
          </a:p>
          <a:p>
            <a:r>
              <a:rPr lang="en-US" dirty="0"/>
              <a:t>How should the </a:t>
            </a:r>
            <a:r>
              <a:rPr lang="en-US" dirty="0" err="1"/>
              <a:t>PoPs</a:t>
            </a:r>
            <a:r>
              <a:rPr lang="en-US" dirty="0"/>
              <a:t> should be connected with IP links?</a:t>
            </a:r>
          </a:p>
          <a:p>
            <a:r>
              <a:rPr lang="en-US" dirty="0"/>
              <a:t>What paths should those links should take over the optical layer?</a:t>
            </a:r>
          </a:p>
          <a:p>
            <a:endParaRPr lang="en-US" dirty="0"/>
          </a:p>
          <a:p>
            <a:r>
              <a:rPr lang="en-US" dirty="0"/>
              <a:t>The ISP’s objective is to produce a minimal cost topology.</a:t>
            </a:r>
          </a:p>
        </p:txBody>
      </p:sp>
      <p:sp>
        <p:nvSpPr>
          <p:cNvPr id="4" name="Slide Number Placeholder 3"/>
          <p:cNvSpPr>
            <a:spLocks noGrp="1"/>
          </p:cNvSpPr>
          <p:nvPr>
            <p:ph type="sldNum" sz="quarter" idx="5"/>
          </p:nvPr>
        </p:nvSpPr>
        <p:spPr/>
        <p:txBody>
          <a:bodyPr/>
          <a:lstStyle/>
          <a:p>
            <a:fld id="{E499FCE2-8E85-1F41-874F-C6A74434CBB2}" type="slidenum">
              <a:rPr lang="en-US" smtClean="0"/>
              <a:t>15</a:t>
            </a:fld>
            <a:endParaRPr lang="en-US"/>
          </a:p>
        </p:txBody>
      </p:sp>
    </p:spTree>
    <p:extLst>
      <p:ext uri="{BB962C8B-B14F-4D97-AF65-F5344CB8AC3E}">
        <p14:creationId xmlns:p14="http://schemas.microsoft.com/office/powerpoint/2010/main" val="396443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this done today?  Without reconfigurable optical technology, to meet the constraint of carrying all traffic, even in the presence of failures, our output topology needs to be overprovisioned such that it requires a good deal of equipment that is only needed during rare failures. This is an optimal solution given the restrictions of legacy technology, but we’d like something better that doesn’t require the ISP to pay for so much expensive equipment.</a:t>
            </a:r>
          </a:p>
        </p:txBody>
      </p:sp>
      <p:sp>
        <p:nvSpPr>
          <p:cNvPr id="4" name="Slide Number Placeholder 3"/>
          <p:cNvSpPr>
            <a:spLocks noGrp="1"/>
          </p:cNvSpPr>
          <p:nvPr>
            <p:ph type="sldNum" sz="quarter" idx="10"/>
          </p:nvPr>
        </p:nvSpPr>
        <p:spPr/>
        <p:txBody>
          <a:bodyPr/>
          <a:lstStyle/>
          <a:p>
            <a:fld id="{E499FCE2-8E85-1F41-874F-C6A74434CBB2}" type="slidenum">
              <a:rPr lang="en-US" smtClean="0"/>
              <a:t>16</a:t>
            </a:fld>
            <a:endParaRPr lang="en-US"/>
          </a:p>
        </p:txBody>
      </p:sp>
    </p:spTree>
    <p:extLst>
      <p:ext uri="{BB962C8B-B14F-4D97-AF65-F5344CB8AC3E}">
        <p14:creationId xmlns:p14="http://schemas.microsoft.com/office/powerpoint/2010/main" val="206592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Our network design approach takes advantage of reconfigurable optical equipment to do exactly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explain exactly how our solution improves upon the existing methods, I’ll start with an example of how network design solutions currently handle equipment failures.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Suppose the router at the New York end of the (Boston, New York) IP link fails.  Then the router port serving as the other endpoint, labeled P in this example, no longer serves any purpose.  If we want this network to be robust to any router failure, we need to provision eight total router ports.</a:t>
            </a:r>
          </a:p>
          <a:p>
            <a:endParaRPr lang="en-US" baseline="0" dirty="0"/>
          </a:p>
          <a:p>
            <a:r>
              <a:rPr lang="en-US" baseline="0" dirty="0"/>
              <a:t>The fundamental problem here is that this functioning router port is locked in to being used with the now failed components; the decision was made at network design time to connect two ports in an IP link, and neither of those ports can be repurposed later. </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17</a:t>
            </a:fld>
            <a:endParaRPr lang="en-US"/>
          </a:p>
        </p:txBody>
      </p:sp>
    </p:spTree>
    <p:extLst>
      <p:ext uri="{BB962C8B-B14F-4D97-AF65-F5344CB8AC3E}">
        <p14:creationId xmlns:p14="http://schemas.microsoft.com/office/powerpoint/2010/main" val="2697226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Recent advances in optical technology allow ISPs greater flexibility in reconfiguring their networks during operation. With these modern components, we can delay the decision about where to place IP links.  At design time, we just specify that we want one port on each of two separate routers in Boston and the same in New York.  Then, at runtime we decide how to connect those ports into IP links.  Suppose we start with this setup, and then, being unreliable as New York is wont to be, router NY1 fails &lt;click&gt;.  We now have a quick, programmable mechanism to switch the NY1 end of the IP link to router NY2 while leaving its other endpoint at B1. Therefore, we now only need four total ports to cover any single router failure, which is half of what we need in the traditional setting.</a:t>
            </a:r>
          </a:p>
          <a:p>
            <a:endParaRPr lang="en-US" baseline="0" dirty="0"/>
          </a:p>
        </p:txBody>
      </p:sp>
      <p:sp>
        <p:nvSpPr>
          <p:cNvPr id="4" name="Slide Number Placeholder 3"/>
          <p:cNvSpPr>
            <a:spLocks noGrp="1"/>
          </p:cNvSpPr>
          <p:nvPr>
            <p:ph type="sldNum" sz="quarter" idx="10"/>
          </p:nvPr>
        </p:nvSpPr>
        <p:spPr/>
        <p:txBody>
          <a:bodyPr/>
          <a:lstStyle/>
          <a:p>
            <a:fld id="{E499FCE2-8E85-1F41-874F-C6A74434CBB2}" type="slidenum">
              <a:rPr lang="en-US" smtClean="0"/>
              <a:t>18</a:t>
            </a:fld>
            <a:endParaRPr lang="en-US"/>
          </a:p>
        </p:txBody>
      </p:sp>
    </p:spTree>
    <p:extLst>
      <p:ext uri="{BB962C8B-B14F-4D97-AF65-F5344CB8AC3E}">
        <p14:creationId xmlns:p14="http://schemas.microsoft.com/office/powerpoint/2010/main" val="269722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Thus far, I’ve been vague about what, exactly, these network components are that we need to place.  As I said previously, we’re *not* talking about laying new fiber in the ground; ISPs have already laid plenty of fiber, but the fiber can’t be used for active IP links without some additional equipment.  The cost of this additional equipment is the relevant expense an ISP must consider when designing a network.</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 we saw in the example, one of these additional components is router ports.  However, this is only part of the story.  Technically, we need both a router port and an optical transponder at each endpoint of an IP link &lt;click&gt;, so we’re actually placing both of them together, even though we previously just mentioned the router port.  Because a router port and an optical transponder are always paired together, we use the shorthand tail to refer to both together.  So, tails are one type of component we need to place, and we can place zero or more tails on each IP router.  One or more IP routers are housed at an IP node, which is an ISP’s point-of-presence in a major city &lt;click&gt;.  Returning to our previous example, routers B1 and B2 were both contained within the Boston IP node, and likewise NY1 and NY2 were in the New York node.</a:t>
            </a:r>
          </a:p>
          <a:p>
            <a:endParaRPr lang="en-US" baseline="0" dirty="0"/>
          </a:p>
        </p:txBody>
      </p:sp>
      <p:sp>
        <p:nvSpPr>
          <p:cNvPr id="4" name="Slide Number Placeholder 3"/>
          <p:cNvSpPr>
            <a:spLocks noGrp="1"/>
          </p:cNvSpPr>
          <p:nvPr>
            <p:ph type="sldNum" sz="quarter" idx="10"/>
          </p:nvPr>
        </p:nvSpPr>
        <p:spPr/>
        <p:txBody>
          <a:bodyPr/>
          <a:lstStyle/>
          <a:p>
            <a:fld id="{E499FCE2-8E85-1F41-874F-C6A74434CBB2}" type="slidenum">
              <a:rPr lang="en-US" smtClean="0"/>
              <a:t>19</a:t>
            </a:fld>
            <a:endParaRPr lang="en-US"/>
          </a:p>
        </p:txBody>
      </p:sp>
    </p:spTree>
    <p:extLst>
      <p:ext uri="{BB962C8B-B14F-4D97-AF65-F5344CB8AC3E}">
        <p14:creationId xmlns:p14="http://schemas.microsoft.com/office/powerpoint/2010/main" val="42748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plays an integral role in nearly all aspects of modern life, and Internet Service Provider (ISP) backbone networks play an integral role in the functioning of the Internet. The Internet is a hierarchical “network of networks,'' and these ISP backbones sit at the top of the hierarchy. End systems such as laptops, cell phones, web servers, and mail servers connect to home, enterprise, or data center networks, which in turn connect to one or more </a:t>
            </a:r>
            <a:r>
              <a:rPr lang="en-US" i="1" dirty="0"/>
              <a:t>access ISP</a:t>
            </a:r>
            <a:r>
              <a:rPr lang="en-US" dirty="0"/>
              <a:t> networks. </a:t>
            </a:r>
            <a:r>
              <a:rPr lang="en-US" i="1" dirty="0"/>
              <a:t>Regional ISP</a:t>
            </a:r>
            <a:r>
              <a:rPr lang="en-US" dirty="0"/>
              <a:t> networks join together several of these access ISP networks, and regional ISPs in turn communicate with each other via </a:t>
            </a:r>
            <a:r>
              <a:rPr lang="en-US" i="1" dirty="0"/>
              <a:t>Tier 1 ISPs</a:t>
            </a:r>
            <a:r>
              <a:rPr lang="en-US" dirty="0"/>
              <a:t> or directly by connecting at </a:t>
            </a:r>
            <a:r>
              <a:rPr lang="en-US" i="1" dirty="0"/>
              <a:t>Internet exchange points (IXPs)</a:t>
            </a:r>
            <a:r>
              <a:rPr lang="en-US" dirty="0"/>
              <a:t>. Tier 1 ISPs such as AT&amp;T and Verizon maintain backbone networks that span an entire country and serve as the “glue” connecting thousands of these smaller networks.</a:t>
            </a:r>
          </a:p>
          <a:p>
            <a:endParaRPr lang="en-US" dirty="0"/>
          </a:p>
          <a:p>
            <a:r>
              <a:rPr lang="en-US" dirty="0">
                <a:effectLst/>
              </a:rPr>
              <a:t>Thus, given their position at the top of the hierarchy, Tier 1 ISP backbones carry traffic from millions of users each day. These users rely on these networks to provide reliable, rapid communication at all times --- a surgeon simply can't afford for the Internet to “break” in the midst of a procedure, nor can a Red Sox fan streaming an important playoff game tolerate a disruption. Unfortunately for ISPs, the physical links and switches comprising their networks sometimes </a:t>
            </a:r>
            <a:r>
              <a:rPr lang="en-US" i="1" dirty="0">
                <a:effectLst/>
              </a:rPr>
              <a:t>do</a:t>
            </a:r>
            <a:r>
              <a:rPr lang="en-US" dirty="0">
                <a:effectLst/>
              </a:rPr>
              <a:t> fail.</a:t>
            </a:r>
          </a:p>
          <a:p>
            <a:endParaRPr lang="en-US" dirty="0"/>
          </a:p>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2</a:t>
            </a:fld>
            <a:endParaRPr lang="en-US"/>
          </a:p>
        </p:txBody>
      </p:sp>
    </p:spTree>
    <p:extLst>
      <p:ext uri="{BB962C8B-B14F-4D97-AF65-F5344CB8AC3E}">
        <p14:creationId xmlns:p14="http://schemas.microsoft.com/office/powerpoint/2010/main" val="206592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other relevant network component are optical regenerators, or </a:t>
            </a:r>
            <a:r>
              <a:rPr lang="en-US" baseline="0" dirty="0" err="1"/>
              <a:t>regens</a:t>
            </a:r>
            <a:r>
              <a:rPr lang="en-US" baseline="0" dirty="0"/>
              <a:t>.  We need to place </a:t>
            </a:r>
            <a:r>
              <a:rPr lang="en-US" baseline="0" dirty="0" err="1"/>
              <a:t>regens</a:t>
            </a:r>
            <a:r>
              <a:rPr lang="en-US" baseline="0" dirty="0"/>
              <a:t> no more than 1000 miles apart along each IP link’s path.  </a:t>
            </a:r>
            <a:r>
              <a:rPr lang="en-US" baseline="0" dirty="0" err="1"/>
              <a:t>Regens</a:t>
            </a:r>
            <a:r>
              <a:rPr lang="en-US" baseline="0" dirty="0"/>
              <a:t> can be placed at optical-only nodes located between IP nodes, or they can be placed at IP nodes.</a:t>
            </a:r>
          </a:p>
          <a:p>
            <a:endParaRPr lang="en-US" baseline="0" dirty="0"/>
          </a:p>
          <a:p>
            <a:r>
              <a:rPr lang="en-US" baseline="0" dirty="0"/>
              <a:t>Both tails and </a:t>
            </a:r>
            <a:r>
              <a:rPr lang="en-US" baseline="0" dirty="0" err="1"/>
              <a:t>regens</a:t>
            </a:r>
            <a:r>
              <a:rPr lang="en-US" baseline="0" dirty="0"/>
              <a:t> come in discrete units, generally 100 </a:t>
            </a:r>
            <a:r>
              <a:rPr lang="en-US" baseline="0" dirty="0" err="1"/>
              <a:t>Gbps</a:t>
            </a:r>
            <a:r>
              <a:rPr lang="en-US" baseline="0" dirty="0"/>
              <a:t>.  We can place multiple tails and </a:t>
            </a:r>
            <a:r>
              <a:rPr lang="en-US" baseline="0" dirty="0" err="1"/>
              <a:t>regens</a:t>
            </a:r>
            <a:r>
              <a:rPr lang="en-US" baseline="0" dirty="0"/>
              <a:t> together to create a faster link, but we can’t place fractions of tails or </a:t>
            </a:r>
            <a:r>
              <a:rPr lang="en-US" baseline="0" dirty="0" err="1"/>
              <a:t>regens</a:t>
            </a:r>
            <a:r>
              <a:rPr lang="en-US" baseline="0" dirty="0"/>
              <a:t>.  This constraint ends up making the placement problem far more computationally complex.</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20</a:t>
            </a:fld>
            <a:endParaRPr lang="en-US"/>
          </a:p>
        </p:txBody>
      </p:sp>
    </p:spTree>
    <p:extLst>
      <p:ext uri="{BB962C8B-B14F-4D97-AF65-F5344CB8AC3E}">
        <p14:creationId xmlns:p14="http://schemas.microsoft.com/office/powerpoint/2010/main" val="42748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ISPs care about minimizing the total number of tails and regens because these components are a major expense.  To give some ballpark numbers, for</a:t>
            </a:r>
            <a:r>
              <a:rPr lang="en-US" baseline="0" dirty="0"/>
              <a:t> a network whose fiber is already in the ground, tails and </a:t>
            </a:r>
            <a:r>
              <a:rPr lang="en-US" baseline="0" dirty="0" err="1"/>
              <a:t>regens</a:t>
            </a:r>
            <a:r>
              <a:rPr lang="en-US" baseline="0" dirty="0"/>
              <a:t> comprise somewhere between 50 and 80 percent of the capital costs.  If we can reduce the number of tails and </a:t>
            </a:r>
            <a:r>
              <a:rPr lang="en-US" baseline="0" dirty="0" err="1"/>
              <a:t>regens</a:t>
            </a:r>
            <a:r>
              <a:rPr lang="en-US" baseline="0" dirty="0"/>
              <a:t> by 10-20 percent, the ISP can save about $100 million over 2-3 years.</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21</a:t>
            </a:fld>
            <a:endParaRPr lang="en-US"/>
          </a:p>
        </p:txBody>
      </p:sp>
    </p:spTree>
    <p:extLst>
      <p:ext uri="{BB962C8B-B14F-4D97-AF65-F5344CB8AC3E}">
        <p14:creationId xmlns:p14="http://schemas.microsoft.com/office/powerpoint/2010/main" val="12442897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find the minimum cost network design that still carries all traffic, even with failures, we formulate and solve an integer linear program, or ILP.  As I explained before, we can’t solve for the optimal tail and regen placement without considering how IP links will be adjusted during network operation, and also how routing will be adjusted over those links.  Therefore, our ILP actually jointly solves for the optimal network design and also the optimal network operation setup to use in any given failure scenario.</a:t>
            </a:r>
          </a:p>
        </p:txBody>
      </p:sp>
      <p:sp>
        <p:nvSpPr>
          <p:cNvPr id="4" name="Slide Number Placeholder 3"/>
          <p:cNvSpPr>
            <a:spLocks noGrp="1"/>
          </p:cNvSpPr>
          <p:nvPr>
            <p:ph type="sldNum" sz="quarter" idx="10"/>
          </p:nvPr>
        </p:nvSpPr>
        <p:spPr/>
        <p:txBody>
          <a:bodyPr/>
          <a:lstStyle/>
          <a:p>
            <a:fld id="{E499FCE2-8E85-1F41-874F-C6A74434CBB2}" type="slidenum">
              <a:rPr lang="en-US" smtClean="0"/>
              <a:t>22</a:t>
            </a:fld>
            <a:endParaRPr lang="en-US"/>
          </a:p>
        </p:txBody>
      </p:sp>
    </p:spTree>
    <p:extLst>
      <p:ext uri="{BB962C8B-B14F-4D97-AF65-F5344CB8AC3E}">
        <p14:creationId xmlns:p14="http://schemas.microsoft.com/office/powerpoint/2010/main" val="20931095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failure scenario?</a:t>
            </a:r>
            <a:r>
              <a:rPr lang="en-US" baseline="0" dirty="0"/>
              <a:t>  Our technique can handle any combination of router and optical span failures as a single failure scenario, just as long as the resulting optical topology is specified.  We choose to make our technique extremely flexible in this way, though at the cost of exploiting some structure that a more narrow definition of failure scenarios might add to the problem.  In our experiments, we use as the set of failure scenarios any single router failure and any single optical span failure.</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23</a:t>
            </a:fld>
            <a:endParaRPr lang="en-US"/>
          </a:p>
        </p:txBody>
      </p:sp>
    </p:spTree>
    <p:extLst>
      <p:ext uri="{BB962C8B-B14F-4D97-AF65-F5344CB8AC3E}">
        <p14:creationId xmlns:p14="http://schemas.microsoft.com/office/powerpoint/2010/main" val="3515722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Before I go into detail about the math of our </a:t>
            </a:r>
            <a:r>
              <a:rPr lang="en-US" baseline="0" dirty="0" err="1"/>
              <a:t>opimization</a:t>
            </a:r>
            <a:r>
              <a:rPr lang="en-US" baseline="0" dirty="0"/>
              <a:t>, I’ll give some high level intuition about how we end up jointly solving the network design problem along with many versions of the network operation problem.  Here’s one way to get a sense of the search space we need to optimize over: &lt;click&gt; Suppose we have a candidate placement of tails and regens &lt;click&gt;. Then, for each failure scenario, we find the optimal IP link configuration and the optimal routing over those IP links given the placement of tails and regens and the failure condition &lt;click&gt;. If it’s possible to route all offered traffic in all failure scenarios with this candidate tail/regen placement, then remember this placement and its cost &lt;click&gt;. Then repeat this entire process for *all* other possible tail and </a:t>
            </a:r>
            <a:r>
              <a:rPr lang="en-US" baseline="0" dirty="0" err="1"/>
              <a:t>regen</a:t>
            </a:r>
            <a:r>
              <a:rPr lang="en-US" baseline="0" dirty="0"/>
              <a:t> placements in a similar manner, and &lt;click&gt; choose the one with the lowest cost that still allows building an IP topology that can carry all the offered traffic. Of course, we actually solve the ILP in a more efficient manner than this method of exhaustive search, but it gives the intuition about what our ILP is jointly optimizing over.</a:t>
            </a:r>
          </a:p>
          <a:p>
            <a:endParaRPr lang="en-US" baseline="0" dirty="0"/>
          </a:p>
        </p:txBody>
      </p:sp>
      <p:sp>
        <p:nvSpPr>
          <p:cNvPr id="4" name="Slide Number Placeholder 3"/>
          <p:cNvSpPr>
            <a:spLocks noGrp="1"/>
          </p:cNvSpPr>
          <p:nvPr>
            <p:ph type="sldNum" sz="quarter" idx="10"/>
          </p:nvPr>
        </p:nvSpPr>
        <p:spPr/>
        <p:txBody>
          <a:bodyPr/>
          <a:lstStyle/>
          <a:p>
            <a:fld id="{E499FCE2-8E85-1F41-874F-C6A74434CBB2}" type="slidenum">
              <a:rPr lang="en-US" smtClean="0"/>
              <a:t>24</a:t>
            </a:fld>
            <a:endParaRPr lang="en-US"/>
          </a:p>
        </p:txBody>
      </p:sp>
    </p:spTree>
    <p:extLst>
      <p:ext uri="{BB962C8B-B14F-4D97-AF65-F5344CB8AC3E}">
        <p14:creationId xmlns:p14="http://schemas.microsoft.com/office/powerpoint/2010/main" val="1990760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understand the joint optimization problem at a high level, let’s look at the ILP in some more detail. I explained the inputs and outputs of the network design problem in general before, but now we understand the roles of tails and regens and how our formulation differs from the traditional approach. So, to put it concretely, our inputs are (1) the locations of IP nodes and their associated IP routers, optical-only nodes, and optical fiber spans; (2) a matrix of traffic demands; and (3) a set of possible failure scenarios &lt;click&gt;. Any solution must produce as outputs (1) the optimal placement of tails and</a:t>
            </a:r>
            <a:r>
              <a:rPr lang="en-US" sz="1200" kern="1200" baseline="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regens</a:t>
            </a:r>
            <a:r>
              <a:rPr lang="en-US" sz="1200" kern="1200" dirty="0">
                <a:solidFill>
                  <a:schemeClr val="tx1"/>
                </a:solidFill>
                <a:effectLst/>
                <a:latin typeface="+mn-lt"/>
                <a:ea typeface="+mn-ea"/>
                <a:cs typeface="+mn-cs"/>
              </a:rPr>
              <a:t> at nodes such that the network can carry all traffic under any one of the possible failure scenarios; (2) the optimal mapping of IP links to the optical infrastructure for any given failure scenario; and (3) the optimal routing of the offered traffic over the IP topology. </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25</a:t>
            </a:fld>
            <a:endParaRPr lang="en-US"/>
          </a:p>
        </p:txBody>
      </p:sp>
    </p:spTree>
    <p:extLst>
      <p:ext uri="{BB962C8B-B14F-4D97-AF65-F5344CB8AC3E}">
        <p14:creationId xmlns:p14="http://schemas.microsoft.com/office/powerpoint/2010/main" val="2093109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I said earlier, our objective is to minimize the combined costs of tails and </a:t>
            </a:r>
            <a:r>
              <a:rPr lang="en-US" sz="1200" kern="1200" dirty="0" err="1">
                <a:solidFill>
                  <a:schemeClr val="tx1"/>
                </a:solidFill>
                <a:effectLst/>
                <a:latin typeface="+mn-lt"/>
                <a:ea typeface="+mn-ea"/>
                <a:cs typeface="+mn-cs"/>
              </a:rPr>
              <a:t>regens</a:t>
            </a:r>
            <a:r>
              <a:rPr lang="en-US" sz="1200" kern="1200" dirty="0">
                <a:solidFill>
                  <a:schemeClr val="tx1"/>
                </a:solidFill>
                <a:effectLst/>
                <a:latin typeface="+mn-lt"/>
                <a:ea typeface="+mn-ea"/>
                <a:cs typeface="+mn-cs"/>
              </a:rPr>
              <a:t> while carrying all offered traffic under all failure scenarios.</a:t>
            </a:r>
          </a:p>
          <a:p>
            <a:endParaRPr lang="en-US" dirty="0"/>
          </a:p>
          <a:p>
            <a:r>
              <a:rPr lang="en-US" sz="1200" kern="1200" dirty="0">
                <a:solidFill>
                  <a:schemeClr val="tx1"/>
                </a:solidFill>
                <a:effectLst/>
                <a:latin typeface="+mn-lt"/>
                <a:ea typeface="+mn-ea"/>
                <a:cs typeface="+mn-cs"/>
              </a:rPr>
              <a:t>Our constraints fall into two categories: those governing dynamic IP link creation</a:t>
            </a:r>
            <a:r>
              <a:rPr lang="en-US" sz="1200" kern="1200" baseline="0" dirty="0">
                <a:solidFill>
                  <a:schemeClr val="tx1"/>
                </a:solidFill>
                <a:effectLst/>
                <a:latin typeface="+mn-lt"/>
                <a:ea typeface="+mn-ea"/>
                <a:cs typeface="+mn-cs"/>
              </a:rPr>
              <a:t> and routing and those governing</a:t>
            </a:r>
            <a:r>
              <a:rPr lang="en-US" sz="1200" kern="1200" dirty="0">
                <a:solidFill>
                  <a:schemeClr val="tx1"/>
                </a:solidFill>
                <a:effectLst/>
                <a:latin typeface="+mn-lt"/>
                <a:ea typeface="+mn-ea"/>
                <a:cs typeface="+mn-cs"/>
              </a:rPr>
              <a:t> robust tail and </a:t>
            </a:r>
            <a:r>
              <a:rPr lang="en-US" sz="1200" kern="1200" dirty="0" err="1">
                <a:solidFill>
                  <a:schemeClr val="tx1"/>
                </a:solidFill>
                <a:effectLst/>
                <a:latin typeface="+mn-lt"/>
                <a:ea typeface="+mn-ea"/>
                <a:cs typeface="+mn-cs"/>
              </a:rPr>
              <a:t>regen</a:t>
            </a:r>
            <a:r>
              <a:rPr lang="en-US" sz="1200" kern="1200" dirty="0">
                <a:solidFill>
                  <a:schemeClr val="tx1"/>
                </a:solidFill>
                <a:effectLst/>
                <a:latin typeface="+mn-lt"/>
                <a:ea typeface="+mn-ea"/>
                <a:cs typeface="+mn-cs"/>
              </a:rPr>
              <a:t> placement. The IP link and routing constraints are extensions of the traditional </a:t>
            </a:r>
            <a:r>
              <a:rPr lang="en-US" sz="1200" kern="1200" dirty="0" err="1">
                <a:solidFill>
                  <a:schemeClr val="tx1"/>
                </a:solidFill>
                <a:effectLst/>
                <a:latin typeface="+mn-lt"/>
                <a:ea typeface="+mn-ea"/>
                <a:cs typeface="+mn-cs"/>
              </a:rPr>
              <a:t>multicommodity</a:t>
            </a:r>
            <a:r>
              <a:rPr lang="en-US" sz="1200" kern="1200" dirty="0">
                <a:solidFill>
                  <a:schemeClr val="tx1"/>
                </a:solidFill>
                <a:effectLst/>
                <a:latin typeface="+mn-lt"/>
                <a:ea typeface="+mn-ea"/>
                <a:cs typeface="+mn-cs"/>
              </a:rPr>
              <a:t> flow problem, so I’m not going to show them all here.  I am going to show the tail constraints and the </a:t>
            </a:r>
            <a:r>
              <a:rPr lang="en-US" sz="1200" kern="1200" dirty="0" err="1">
                <a:solidFill>
                  <a:schemeClr val="tx1"/>
                </a:solidFill>
                <a:effectLst/>
                <a:latin typeface="+mn-lt"/>
                <a:ea typeface="+mn-ea"/>
                <a:cs typeface="+mn-cs"/>
              </a:rPr>
              <a:t>regen</a:t>
            </a:r>
            <a:r>
              <a:rPr lang="en-US" sz="1200" kern="1200" dirty="0">
                <a:solidFill>
                  <a:schemeClr val="tx1"/>
                </a:solidFill>
                <a:effectLst/>
                <a:latin typeface="+mn-lt"/>
                <a:ea typeface="+mn-ea"/>
                <a:cs typeface="+mn-cs"/>
              </a:rPr>
              <a:t> constraints.</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26</a:t>
            </a:fld>
            <a:endParaRPr lang="en-US"/>
          </a:p>
        </p:txBody>
      </p:sp>
    </p:spTree>
    <p:extLst>
      <p:ext uri="{BB962C8B-B14F-4D97-AF65-F5344CB8AC3E}">
        <p14:creationId xmlns:p14="http://schemas.microsoft.com/office/powerpoint/2010/main" val="1102974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tail constraints just require that each IP router has enough tails for all the IP links it terminates in any failure scenario.</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27</a:t>
            </a:fld>
            <a:endParaRPr lang="en-US"/>
          </a:p>
        </p:txBody>
      </p:sp>
    </p:spTree>
    <p:extLst>
      <p:ext uri="{BB962C8B-B14F-4D97-AF65-F5344CB8AC3E}">
        <p14:creationId xmlns:p14="http://schemas.microsoft.com/office/powerpoint/2010/main" val="144300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Regen</a:t>
            </a:r>
            <a:r>
              <a:rPr lang="en-US" baseline="0" dirty="0"/>
              <a:t> placement, on the other hand, is tricky, because what matters are their positions *relative to each other* and *across failure scenarios*.  For example, let’s look at this simple example of a single IP link that passes through four intermediate optical-only nodes, and all nodes are 450 miles apart.  Any of the three regen placements on the left is allowed, because these leave no stretch of IP link longer than 1000 miles without passing through a regen. Any of the three placements on the right is not allowed, however.</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28</a:t>
            </a:fld>
            <a:endParaRPr lang="en-US"/>
          </a:p>
        </p:txBody>
      </p:sp>
    </p:spTree>
    <p:extLst>
      <p:ext uri="{BB962C8B-B14F-4D97-AF65-F5344CB8AC3E}">
        <p14:creationId xmlns:p14="http://schemas.microsoft.com/office/powerpoint/2010/main" val="2093109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we need to jointly consider all failure scenarios to know which legal placement</a:t>
            </a:r>
            <a:r>
              <a:rPr lang="en-US" baseline="0" dirty="0"/>
              <a:t> is optimal.  Suppose we have this network, with the no failure IP link between A and B going through o1 and o3 &lt;click&gt;.  Looking at this picture alone, we’re indifferent about where to place the single </a:t>
            </a:r>
            <a:r>
              <a:rPr lang="en-US" baseline="0" dirty="0" err="1"/>
              <a:t>regen</a:t>
            </a:r>
            <a:r>
              <a:rPr lang="en-US" baseline="0" dirty="0"/>
              <a:t> we need.  But, if we also consider what happens when the (o1, o3) link fails, then we see there’s one right answer &lt;click&gt;.  We want to place the </a:t>
            </a:r>
            <a:r>
              <a:rPr lang="en-US" baseline="0" dirty="0" err="1"/>
              <a:t>regen</a:t>
            </a:r>
            <a:r>
              <a:rPr lang="en-US" baseline="0" dirty="0"/>
              <a:t> at o3, because then this single </a:t>
            </a:r>
            <a:r>
              <a:rPr lang="en-US" baseline="0" dirty="0" err="1"/>
              <a:t>regen</a:t>
            </a:r>
            <a:r>
              <a:rPr lang="en-US" baseline="0" dirty="0"/>
              <a:t> suffices in either case.  If we originally choose o1, then we still need another </a:t>
            </a:r>
            <a:r>
              <a:rPr lang="en-US" baseline="0" dirty="0" err="1"/>
              <a:t>regen</a:t>
            </a:r>
            <a:r>
              <a:rPr lang="en-US" baseline="0" dirty="0"/>
              <a:t> at either o2 or o3 after the failure.</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29</a:t>
            </a:fld>
            <a:endParaRPr lang="en-US"/>
          </a:p>
        </p:txBody>
      </p:sp>
    </p:spTree>
    <p:extLst>
      <p:ext uri="{BB962C8B-B14F-4D97-AF65-F5344CB8AC3E}">
        <p14:creationId xmlns:p14="http://schemas.microsoft.com/office/powerpoint/2010/main" val="2937366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An ISP’s challenge is to make these failures as transparent to its customers as possible. One solution is to dramatically overprovision the network; if the ISP builds, say, two extra, redundant links for every link it actually needs, that network will probably not get too congested or disturbed by failures. But, buying all this equipment to provision this network is extremely costly for the ISP.</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a:t>
            </a:fld>
            <a:endParaRPr lang="en-US"/>
          </a:p>
        </p:txBody>
      </p:sp>
    </p:spTree>
    <p:extLst>
      <p:ext uri="{BB962C8B-B14F-4D97-AF65-F5344CB8AC3E}">
        <p14:creationId xmlns:p14="http://schemas.microsoft.com/office/powerpoint/2010/main" val="1500873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How do we encode the difference between legal </a:t>
            </a:r>
            <a:r>
              <a:rPr lang="en-US" baseline="0" dirty="0" err="1"/>
              <a:t>regen</a:t>
            </a:r>
            <a:r>
              <a:rPr lang="en-US" baseline="0" dirty="0"/>
              <a:t> configurations and illegal ones, and also how the different failure scenarios fit together?  Ultimately, we want to solve for </a:t>
            </a:r>
            <a:r>
              <a:rPr lang="en-US" baseline="0" dirty="0" err="1"/>
              <a:t>R_u</a:t>
            </a:r>
            <a:r>
              <a:rPr lang="en-US" baseline="0" dirty="0"/>
              <a:t>, a single number that tells us how many </a:t>
            </a:r>
            <a:r>
              <a:rPr lang="en-US" baseline="0" dirty="0" err="1"/>
              <a:t>regens</a:t>
            </a:r>
            <a:r>
              <a:rPr lang="en-US" baseline="0" dirty="0"/>
              <a:t> to place at node u.  This number does not depend on the failure scenario, because we can’t move </a:t>
            </a:r>
            <a:r>
              <a:rPr lang="en-US" baseline="0" dirty="0" err="1"/>
              <a:t>regens</a:t>
            </a:r>
            <a:r>
              <a:rPr lang="en-US" baseline="0" dirty="0"/>
              <a:t> on the fly when switches and links fail.  But, to solve for </a:t>
            </a:r>
            <a:r>
              <a:rPr lang="en-US" baseline="0" dirty="0" err="1"/>
              <a:t>R_u</a:t>
            </a:r>
            <a:r>
              <a:rPr lang="en-US" baseline="0" dirty="0"/>
              <a:t>, we introduce an auxiliary variable </a:t>
            </a:r>
            <a:r>
              <a:rPr lang="en-US" baseline="0" dirty="0" err="1"/>
              <a:t>R_alpha</a:t>
            </a:r>
            <a:r>
              <a:rPr lang="en-US" baseline="0" dirty="0"/>
              <a:t> beta </a:t>
            </a:r>
            <a:r>
              <a:rPr lang="en-US" baseline="0" dirty="0" err="1"/>
              <a:t>uvf</a:t>
            </a:r>
            <a:r>
              <a:rPr lang="en-US" baseline="0" dirty="0"/>
              <a:t>.  </a:t>
            </a:r>
            <a:r>
              <a:rPr lang="en-US" baseline="0" dirty="0" err="1"/>
              <a:t>R_alpha</a:t>
            </a:r>
            <a:r>
              <a:rPr lang="en-US" baseline="0" dirty="0"/>
              <a:t> beta </a:t>
            </a:r>
            <a:r>
              <a:rPr lang="en-US" baseline="0" dirty="0" err="1"/>
              <a:t>uvf</a:t>
            </a:r>
            <a:r>
              <a:rPr lang="en-US" baseline="0" dirty="0"/>
              <a:t> gives the number of </a:t>
            </a:r>
            <a:r>
              <a:rPr lang="en-US" baseline="0" dirty="0" err="1"/>
              <a:t>regens</a:t>
            </a:r>
            <a:r>
              <a:rPr lang="en-US" baseline="0" dirty="0"/>
              <a:t> at u for the IP link between routers alpha and beta in failure scenario f such that the next </a:t>
            </a:r>
            <a:r>
              <a:rPr lang="en-US" baseline="0" dirty="0" err="1"/>
              <a:t>regen</a:t>
            </a:r>
            <a:r>
              <a:rPr lang="en-US" baseline="0" dirty="0"/>
              <a:t> traversed will be at node v.</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30</a:t>
            </a:fld>
            <a:endParaRPr lang="en-US"/>
          </a:p>
        </p:txBody>
      </p:sp>
    </p:spTree>
    <p:extLst>
      <p:ext uri="{BB962C8B-B14F-4D97-AF65-F5344CB8AC3E}">
        <p14:creationId xmlns:p14="http://schemas.microsoft.com/office/powerpoint/2010/main" val="3352413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least, that’s what we want </a:t>
            </a:r>
            <a:r>
              <a:rPr lang="en-US" dirty="0" err="1"/>
              <a:t>R_alpha</a:t>
            </a:r>
            <a:r>
              <a:rPr lang="en-US" baseline="0" dirty="0"/>
              <a:t> beta </a:t>
            </a:r>
            <a:r>
              <a:rPr lang="en-US" baseline="0" dirty="0" err="1"/>
              <a:t>uvf</a:t>
            </a:r>
            <a:r>
              <a:rPr lang="en-US" baseline="0" dirty="0"/>
              <a:t> to mean in our optimization.  To ensure that it actually does, we need constraints connecting it to </a:t>
            </a:r>
            <a:r>
              <a:rPr lang="en-US" baseline="0" dirty="0" err="1"/>
              <a:t>R_u</a:t>
            </a:r>
            <a:r>
              <a:rPr lang="en-US" baseline="0" dirty="0"/>
              <a:t> and also the rest of the problem.  First, we say that </a:t>
            </a:r>
            <a:r>
              <a:rPr lang="en-US" baseline="0" dirty="0" err="1"/>
              <a:t>R_u</a:t>
            </a:r>
            <a:r>
              <a:rPr lang="en-US" baseline="0" dirty="0"/>
              <a:t> must be greater than or equal to the sum over </a:t>
            </a:r>
            <a:r>
              <a:rPr lang="en-US" baseline="0" dirty="0" err="1"/>
              <a:t>R_alpha</a:t>
            </a:r>
            <a:r>
              <a:rPr lang="en-US" baseline="0" dirty="0"/>
              <a:t> beta </a:t>
            </a:r>
            <a:r>
              <a:rPr lang="en-US" baseline="0" dirty="0" err="1"/>
              <a:t>uvf</a:t>
            </a:r>
            <a:r>
              <a:rPr lang="en-US" baseline="0" dirty="0"/>
              <a:t> for all IP links and all next-hops v for every failure scenario f &lt;click&gt;.  For example, in this picture, we have IP links (alpha, beta) and (gamma, delta).  We’ll only consider the no failure case.  </a:t>
            </a:r>
            <a:r>
              <a:rPr lang="en-US" baseline="0" dirty="0" err="1"/>
              <a:t>R_u</a:t>
            </a:r>
            <a:r>
              <a:rPr lang="en-US" baseline="0" dirty="0"/>
              <a:t> needs to be greater than or equal to the number of </a:t>
            </a:r>
            <a:r>
              <a:rPr lang="en-US" baseline="0" dirty="0" err="1"/>
              <a:t>regens</a:t>
            </a:r>
            <a:r>
              <a:rPr lang="en-US" baseline="0" dirty="0"/>
              <a:t> for IP link (alpha, beta) that next go through v1 plus the number of </a:t>
            </a:r>
            <a:r>
              <a:rPr lang="en-US" baseline="0" dirty="0" err="1"/>
              <a:t>regens</a:t>
            </a:r>
            <a:r>
              <a:rPr lang="en-US" baseline="0" dirty="0"/>
              <a:t> for IP link (alpha, beta) that next go through v2 plus the number of </a:t>
            </a:r>
            <a:r>
              <a:rPr lang="en-US" baseline="0" dirty="0" err="1"/>
              <a:t>regens</a:t>
            </a:r>
            <a:r>
              <a:rPr lang="en-US" baseline="0" dirty="0"/>
              <a:t> for IP link (gamma, delta) that next go through v2 plus the number of </a:t>
            </a:r>
            <a:r>
              <a:rPr lang="en-US" baseline="0" dirty="0" err="1"/>
              <a:t>regens</a:t>
            </a:r>
            <a:r>
              <a:rPr lang="en-US" baseline="0" dirty="0"/>
              <a:t> for IP link (gamma, delta) that next go through v3.</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31</a:t>
            </a:fld>
            <a:endParaRPr lang="en-US"/>
          </a:p>
        </p:txBody>
      </p:sp>
    </p:spTree>
    <p:extLst>
      <p:ext uri="{BB962C8B-B14F-4D97-AF65-F5344CB8AC3E}">
        <p14:creationId xmlns:p14="http://schemas.microsoft.com/office/powerpoint/2010/main" val="10202558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 don’t let any node v be the next-hop </a:t>
            </a:r>
            <a:r>
              <a:rPr lang="en-US" baseline="0" dirty="0" err="1"/>
              <a:t>regen</a:t>
            </a:r>
            <a:r>
              <a:rPr lang="en-US" baseline="0" dirty="0"/>
              <a:t> for u if v is more than REGEN_DIST away from u.  This constraint ensures we don’t end up with configurations like those on the right hand side in our example earlier.</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32</a:t>
            </a:fld>
            <a:endParaRPr lang="en-US"/>
          </a:p>
        </p:txBody>
      </p:sp>
    </p:spTree>
    <p:extLst>
      <p:ext uri="{BB962C8B-B14F-4D97-AF65-F5344CB8AC3E}">
        <p14:creationId xmlns:p14="http://schemas.microsoft.com/office/powerpoint/2010/main" val="38523797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require that the </a:t>
            </a:r>
            <a:r>
              <a:rPr lang="en-US" dirty="0" err="1"/>
              <a:t>regens</a:t>
            </a:r>
            <a:r>
              <a:rPr lang="en-US" dirty="0"/>
              <a:t> comprising a particular IP link for a particular failure scenario</a:t>
            </a:r>
            <a:r>
              <a:rPr lang="en-US" baseline="0" dirty="0"/>
              <a:t> form a contiguous path.  For any node u that’s not the IP source or IP destination, its total number of </a:t>
            </a:r>
            <a:r>
              <a:rPr lang="en-US" baseline="0" dirty="0" err="1"/>
              <a:t>regens</a:t>
            </a:r>
            <a:r>
              <a:rPr lang="en-US" baseline="0" dirty="0"/>
              <a:t> is equal to the sum over all other nodes v for which u is the next hop. And, this number is equal to the sum over all next-hops from u &lt;click&gt;.  In this example, u is the next hop for v1, v2, and v3.  Together they have three </a:t>
            </a:r>
            <a:r>
              <a:rPr lang="en-US" baseline="0" dirty="0" err="1"/>
              <a:t>regens</a:t>
            </a:r>
            <a:r>
              <a:rPr lang="en-US" baseline="0" dirty="0"/>
              <a:t>, so u must have three </a:t>
            </a:r>
            <a:r>
              <a:rPr lang="en-US" baseline="0" dirty="0" err="1"/>
              <a:t>regens</a:t>
            </a:r>
            <a:r>
              <a:rPr lang="en-US" baseline="0" dirty="0"/>
              <a:t>.  u’s next hops are v4 and v5, so together they must have three </a:t>
            </a:r>
            <a:r>
              <a:rPr lang="en-US" baseline="0" dirty="0" err="1"/>
              <a:t>regens</a:t>
            </a:r>
            <a:r>
              <a:rPr lang="en-US" baseline="0" dirty="0"/>
              <a:t>, also.</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33</a:t>
            </a:fld>
            <a:endParaRPr lang="en-US"/>
          </a:p>
        </p:txBody>
      </p:sp>
    </p:spTree>
    <p:extLst>
      <p:ext uri="{BB962C8B-B14F-4D97-AF65-F5344CB8AC3E}">
        <p14:creationId xmlns:p14="http://schemas.microsoft.com/office/powerpoint/2010/main" val="2066716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constraint applied to all nodes except</a:t>
            </a:r>
            <a:r>
              <a:rPr lang="en-US" baseline="0" dirty="0"/>
              <a:t> the IP source and destination.  The constraints for those nodes connect the number of </a:t>
            </a:r>
            <a:r>
              <a:rPr lang="en-US" baseline="0" dirty="0" err="1"/>
              <a:t>regens</a:t>
            </a:r>
            <a:r>
              <a:rPr lang="en-US" baseline="0" dirty="0"/>
              <a:t> to the capacity of the IP links they terminate.  For node a housing router alpha we need enough </a:t>
            </a:r>
            <a:r>
              <a:rPr lang="en-US" baseline="0" dirty="0" err="1"/>
              <a:t>regens</a:t>
            </a:r>
            <a:r>
              <a:rPr lang="en-US" baseline="0" dirty="0"/>
              <a:t> dedicated to IP link (alpha, beta), summed over all next-hops u, for the capacity of link (alpha, beta).  Likewise for IP node b housing router beta, this node needs to be the next-hop for enough </a:t>
            </a:r>
            <a:r>
              <a:rPr lang="en-US" baseline="0" dirty="0" err="1"/>
              <a:t>regens</a:t>
            </a:r>
            <a:r>
              <a:rPr lang="en-US" baseline="0" dirty="0"/>
              <a:t>, summed over all nodes u.</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34</a:t>
            </a:fld>
            <a:endParaRPr lang="en-US"/>
          </a:p>
        </p:txBody>
      </p:sp>
    </p:spTree>
    <p:extLst>
      <p:ext uri="{BB962C8B-B14F-4D97-AF65-F5344CB8AC3E}">
        <p14:creationId xmlns:p14="http://schemas.microsoft.com/office/powerpoint/2010/main" val="1021585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the destination node b can’t have any </a:t>
            </a:r>
            <a:r>
              <a:rPr lang="en-US" baseline="0" dirty="0" err="1"/>
              <a:t>regens</a:t>
            </a:r>
            <a:r>
              <a:rPr lang="en-US" baseline="0" dirty="0"/>
              <a:t>, and the source IP node a can’t be the next-hop for any </a:t>
            </a:r>
            <a:r>
              <a:rPr lang="en-US" baseline="0" dirty="0" err="1"/>
              <a:t>regens</a:t>
            </a:r>
            <a:r>
              <a:rPr lang="en-US" baseline="0" dirty="0"/>
              <a:t>, since it’s by definition first.</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35</a:t>
            </a:fld>
            <a:endParaRPr lang="en-US"/>
          </a:p>
        </p:txBody>
      </p:sp>
    </p:spTree>
    <p:extLst>
      <p:ext uri="{BB962C8B-B14F-4D97-AF65-F5344CB8AC3E}">
        <p14:creationId xmlns:p14="http://schemas.microsoft.com/office/powerpoint/2010/main" val="3984833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ILP gives the optimal network</a:t>
            </a:r>
            <a:r>
              <a:rPr lang="en-US" baseline="0" dirty="0"/>
              <a:t> design but doesn’t scale well to networks of any reasonable size.  The problem is that the number of failure scenarios acts as a multiplicative factor on the complexity of the problem, because any tail and </a:t>
            </a:r>
            <a:r>
              <a:rPr lang="en-US" baseline="0" dirty="0" err="1"/>
              <a:t>regen</a:t>
            </a:r>
            <a:r>
              <a:rPr lang="en-US" baseline="0" dirty="0"/>
              <a:t> placement must come with the optimal IP link configuration and routing for each failure scenario.  We’d like a way to separate these two factors.  As a simple, </a:t>
            </a:r>
            <a:r>
              <a:rPr lang="en-US" baseline="0" dirty="0" err="1"/>
              <a:t>strawman</a:t>
            </a:r>
            <a:r>
              <a:rPr lang="en-US" baseline="0" dirty="0"/>
              <a:t> approach, we can solve the tail/</a:t>
            </a:r>
            <a:r>
              <a:rPr lang="en-US" baseline="0" dirty="0" err="1"/>
              <a:t>regen</a:t>
            </a:r>
            <a:r>
              <a:rPr lang="en-US" baseline="0" dirty="0"/>
              <a:t> placement problem separately for each failure scenario and take the union of the results.  Unfortunately, this approach misses even some obvious opportunities to reuse tails and regens &lt;click&gt;. A better heuristic, which we call Greedy, is to solve for each failure scenario in sequence, taking into account where components were placed during previous iterations.</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36</a:t>
            </a:fld>
            <a:endParaRPr lang="en-US"/>
          </a:p>
        </p:txBody>
      </p:sp>
    </p:spTree>
    <p:extLst>
      <p:ext uri="{BB962C8B-B14F-4D97-AF65-F5344CB8AC3E}">
        <p14:creationId xmlns:p14="http://schemas.microsoft.com/office/powerpoint/2010/main" val="2535102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illustrating the difference between Simple and Greedy.</a:t>
            </a:r>
            <a:r>
              <a:rPr lang="en-US" baseline="0" dirty="0"/>
              <a:t>  Going back to our same setup from before, if we only consider the no failure case, then we’re indifferent between placing a </a:t>
            </a:r>
            <a:r>
              <a:rPr lang="en-US" baseline="0" dirty="0" err="1"/>
              <a:t>regen</a:t>
            </a:r>
            <a:r>
              <a:rPr lang="en-US" baseline="0" dirty="0"/>
              <a:t> at o1 or o3.  Suppose we arbitrarily choose o3 &lt;click&gt;.  Then, according to Simple, we consider the (o1, o3) link failure case completely separately &lt;click&gt;.  Now, we’re indifferent between placing a regen at o2 and o3, so we might arbitrarily choose o2 &lt;click&gt;.  As a result, we need to buy two </a:t>
            </a:r>
            <a:r>
              <a:rPr lang="en-US" baseline="0" dirty="0" err="1"/>
              <a:t>regens</a:t>
            </a:r>
            <a:r>
              <a:rPr lang="en-US" baseline="0" dirty="0"/>
              <a:t>, one for o2 and one for o3.</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37</a:t>
            </a:fld>
            <a:endParaRPr lang="en-US"/>
          </a:p>
        </p:txBody>
      </p:sp>
    </p:spTree>
    <p:extLst>
      <p:ext uri="{BB962C8B-B14F-4D97-AF65-F5344CB8AC3E}">
        <p14:creationId xmlns:p14="http://schemas.microsoft.com/office/powerpoint/2010/main" val="2517310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Greedy starts the same way, and again suppose we arbitrarily choose o3 &lt;click&gt;.  But, now when we consider the</a:t>
            </a:r>
            <a:r>
              <a:rPr lang="en-US" baseline="0" dirty="0"/>
              <a:t> (o1, o3) failure case &lt;click&gt;, we remember that we’ve already placed a regen at o3.  We see that simply reusing this </a:t>
            </a:r>
            <a:r>
              <a:rPr lang="en-US" baseline="0" dirty="0" err="1"/>
              <a:t>regen</a:t>
            </a:r>
            <a:r>
              <a:rPr lang="en-US" baseline="0" dirty="0"/>
              <a:t> suffices, and we know we don’t need any additional </a:t>
            </a:r>
            <a:r>
              <a:rPr lang="en-US" baseline="0" dirty="0" err="1"/>
              <a:t>regens</a:t>
            </a:r>
            <a:r>
              <a:rPr lang="en-US" baseline="0" dirty="0"/>
              <a:t>.  As a result, we get away with only one </a:t>
            </a:r>
            <a:r>
              <a:rPr lang="en-US" baseline="0" dirty="0" err="1"/>
              <a:t>regen</a:t>
            </a:r>
            <a:r>
              <a:rPr lang="en-US" baseline="0" dirty="0"/>
              <a:t>.</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38</a:t>
            </a:fld>
            <a:endParaRPr lang="en-US"/>
          </a:p>
        </p:txBody>
      </p:sp>
    </p:spTree>
    <p:extLst>
      <p:ext uri="{BB962C8B-B14F-4D97-AF65-F5344CB8AC3E}">
        <p14:creationId xmlns:p14="http://schemas.microsoft.com/office/powerpoint/2010/main" val="2270404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39</a:t>
            </a:fld>
            <a:endParaRPr lang="en-US"/>
          </a:p>
        </p:txBody>
      </p:sp>
    </p:spTree>
    <p:extLst>
      <p:ext uri="{BB962C8B-B14F-4D97-AF65-F5344CB8AC3E}">
        <p14:creationId xmlns:p14="http://schemas.microsoft.com/office/powerpoint/2010/main" val="258842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So, the ISP’s challenge is not just to design and operate robust networks but to find the optimal balance between minimizing costs and limiting congestion, even in the presence of failures.</a:t>
            </a:r>
            <a:endParaRPr lang="en-US" dirty="0"/>
          </a:p>
        </p:txBody>
      </p:sp>
      <p:sp>
        <p:nvSpPr>
          <p:cNvPr id="4" name="Slide Number Placeholder 3"/>
          <p:cNvSpPr>
            <a:spLocks noGrp="1"/>
          </p:cNvSpPr>
          <p:nvPr>
            <p:ph type="sldNum" sz="quarter" idx="5"/>
          </p:nvPr>
        </p:nvSpPr>
        <p:spPr/>
        <p:txBody>
          <a:bodyPr/>
          <a:lstStyle/>
          <a:p>
            <a:fld id="{E499FCE2-8E85-1F41-874F-C6A74434CBB2}" type="slidenum">
              <a:rPr lang="en-US" smtClean="0"/>
              <a:t>4</a:t>
            </a:fld>
            <a:endParaRPr lang="en-US"/>
          </a:p>
        </p:txBody>
      </p:sp>
    </p:spTree>
    <p:extLst>
      <p:ext uri="{BB962C8B-B14F-4D97-AF65-F5344CB8AC3E}">
        <p14:creationId xmlns:p14="http://schemas.microsoft.com/office/powerpoint/2010/main" val="41239805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40</a:t>
            </a:fld>
            <a:endParaRPr lang="en-US"/>
          </a:p>
        </p:txBody>
      </p:sp>
    </p:spTree>
    <p:extLst>
      <p:ext uri="{BB962C8B-B14F-4D97-AF65-F5344CB8AC3E}">
        <p14:creationId xmlns:p14="http://schemas.microsoft.com/office/powerpoint/2010/main" val="1661355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41</a:t>
            </a:fld>
            <a:endParaRPr lang="en-US"/>
          </a:p>
        </p:txBody>
      </p:sp>
    </p:spTree>
    <p:extLst>
      <p:ext uri="{BB962C8B-B14F-4D97-AF65-F5344CB8AC3E}">
        <p14:creationId xmlns:p14="http://schemas.microsoft.com/office/powerpoint/2010/main" val="16613559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42</a:t>
            </a:fld>
            <a:endParaRPr lang="en-US"/>
          </a:p>
        </p:txBody>
      </p:sp>
    </p:spTree>
    <p:extLst>
      <p:ext uri="{BB962C8B-B14F-4D97-AF65-F5344CB8AC3E}">
        <p14:creationId xmlns:p14="http://schemas.microsoft.com/office/powerpoint/2010/main" val="16613559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greater savings on 600 mile topologies, because 450 mile graphs don’t require regens, and regens more so</a:t>
            </a:r>
            <a:r>
              <a:rPr lang="en-US" baseline="0" dirty="0"/>
              <a:t> than tails offer opportunities for reuse</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43</a:t>
            </a:fld>
            <a:endParaRPr lang="en-US"/>
          </a:p>
        </p:txBody>
      </p:sp>
    </p:spTree>
    <p:extLst>
      <p:ext uri="{BB962C8B-B14F-4D97-AF65-F5344CB8AC3E}">
        <p14:creationId xmlns:p14="http://schemas.microsoft.com/office/powerpoint/2010/main" val="2917032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(Mention that one of the main points of formalizing the exact optimization is to be able to evaluate the effectiveness of heuristics, be they ours or the ones ISPs are currently using.)</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44</a:t>
            </a:fld>
            <a:endParaRPr lang="en-US"/>
          </a:p>
        </p:txBody>
      </p:sp>
    </p:spTree>
    <p:extLst>
      <p:ext uri="{BB962C8B-B14F-4D97-AF65-F5344CB8AC3E}">
        <p14:creationId xmlns:p14="http://schemas.microsoft.com/office/powerpoint/2010/main" val="29170326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We’ve seen that new, reconfigurable optical technology provides the opportunity for ISPs to design less expensive networks. I’ve presented both an optimal solution to this new network design problem and a more scalable greedy heuristic.</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48</a:t>
            </a:fld>
            <a:endParaRPr lang="en-US"/>
          </a:p>
        </p:txBody>
      </p:sp>
    </p:spTree>
    <p:extLst>
      <p:ext uri="{BB962C8B-B14F-4D97-AF65-F5344CB8AC3E}">
        <p14:creationId xmlns:p14="http://schemas.microsoft.com/office/powerpoint/2010/main" val="1472451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transition: SOX doesn’t address immediate speed of recovery, transient disruptions</a:t>
            </a:r>
          </a:p>
        </p:txBody>
      </p:sp>
      <p:sp>
        <p:nvSpPr>
          <p:cNvPr id="4" name="Slide Number Placeholder 3"/>
          <p:cNvSpPr>
            <a:spLocks noGrp="1"/>
          </p:cNvSpPr>
          <p:nvPr>
            <p:ph type="sldNum" sz="quarter" idx="10"/>
          </p:nvPr>
        </p:nvSpPr>
        <p:spPr/>
        <p:txBody>
          <a:bodyPr/>
          <a:lstStyle/>
          <a:p>
            <a:fld id="{E499FCE2-8E85-1F41-874F-C6A74434CBB2}" type="slidenum">
              <a:rPr lang="en-US" smtClean="0"/>
              <a:t>49</a:t>
            </a:fld>
            <a:endParaRPr lang="en-US"/>
          </a:p>
        </p:txBody>
      </p:sp>
    </p:spTree>
    <p:extLst>
      <p:ext uri="{BB962C8B-B14F-4D97-AF65-F5344CB8AC3E}">
        <p14:creationId xmlns:p14="http://schemas.microsoft.com/office/powerpoint/2010/main" val="4222474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 said earlier that the network operation problem is essentially choosing how to route packets over the IP layer. How is this done today?</a:t>
            </a:r>
          </a:p>
          <a:p>
            <a:endParaRPr lang="en-US" dirty="0"/>
          </a:p>
        </p:txBody>
      </p:sp>
      <p:sp>
        <p:nvSpPr>
          <p:cNvPr id="4" name="Slide Number Placeholder 3"/>
          <p:cNvSpPr>
            <a:spLocks noGrp="1"/>
          </p:cNvSpPr>
          <p:nvPr>
            <p:ph type="sldNum" sz="quarter" idx="5"/>
          </p:nvPr>
        </p:nvSpPr>
        <p:spPr/>
        <p:txBody>
          <a:bodyPr/>
          <a:lstStyle/>
          <a:p>
            <a:fld id="{E499FCE2-8E85-1F41-874F-C6A74434CBB2}" type="slidenum">
              <a:rPr lang="en-US" smtClean="0"/>
              <a:t>50</a:t>
            </a:fld>
            <a:endParaRPr lang="en-US"/>
          </a:p>
        </p:txBody>
      </p:sp>
    </p:spTree>
    <p:extLst>
      <p:ext uri="{BB962C8B-B14F-4D97-AF65-F5344CB8AC3E}">
        <p14:creationId xmlns:p14="http://schemas.microsoft.com/office/powerpoint/2010/main" val="33486390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&lt;elaborate on text on slide, and then add the following&gt;</a:t>
            </a:r>
          </a:p>
          <a:p>
            <a:endParaRPr lang="en-US" dirty="0"/>
          </a:p>
          <a:p>
            <a:r>
              <a:rPr lang="en-US" dirty="0"/>
              <a:t>The underlying assumption of the hop-by-hop forwarding model is that all switches are equally capable.</a:t>
            </a:r>
          </a:p>
        </p:txBody>
      </p:sp>
      <p:sp>
        <p:nvSpPr>
          <p:cNvPr id="4" name="Slide Number Placeholder 3"/>
          <p:cNvSpPr>
            <a:spLocks noGrp="1"/>
          </p:cNvSpPr>
          <p:nvPr>
            <p:ph type="sldNum" sz="quarter" idx="5"/>
          </p:nvPr>
        </p:nvSpPr>
        <p:spPr/>
        <p:txBody>
          <a:bodyPr/>
          <a:lstStyle/>
          <a:p>
            <a:fld id="{E499FCE2-8E85-1F41-874F-C6A74434CBB2}" type="slidenum">
              <a:rPr lang="en-US" smtClean="0"/>
              <a:t>51</a:t>
            </a:fld>
            <a:endParaRPr lang="en-US"/>
          </a:p>
        </p:txBody>
      </p:sp>
    </p:spTree>
    <p:extLst>
      <p:ext uri="{BB962C8B-B14F-4D97-AF65-F5344CB8AC3E}">
        <p14:creationId xmlns:p14="http://schemas.microsoft.com/office/powerpoint/2010/main" val="12156213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&lt;elaborate on text on slide, and then add the following&gt;</a:t>
            </a:r>
          </a:p>
          <a:p>
            <a:endParaRPr lang="en-US" dirty="0"/>
          </a:p>
          <a:p>
            <a:r>
              <a:rPr lang="en-US" dirty="0"/>
              <a:t>The underlying assumption of the edge-to-edge tunneling model is that all edge switches are “smart” -- they can store large forwarding tables to allow for any possible destination IP prefix and can also push labels -- and all interior switches are “dumb”, with limited rule table space</a:t>
            </a:r>
          </a:p>
        </p:txBody>
      </p:sp>
      <p:sp>
        <p:nvSpPr>
          <p:cNvPr id="4" name="Slide Number Placeholder 3"/>
          <p:cNvSpPr>
            <a:spLocks noGrp="1"/>
          </p:cNvSpPr>
          <p:nvPr>
            <p:ph type="sldNum" sz="quarter" idx="5"/>
          </p:nvPr>
        </p:nvSpPr>
        <p:spPr/>
        <p:txBody>
          <a:bodyPr/>
          <a:lstStyle/>
          <a:p>
            <a:fld id="{E499FCE2-8E85-1F41-874F-C6A74434CBB2}" type="slidenum">
              <a:rPr lang="en-US" smtClean="0"/>
              <a:t>52</a:t>
            </a:fld>
            <a:endParaRPr lang="en-US"/>
          </a:p>
        </p:txBody>
      </p:sp>
    </p:spTree>
    <p:extLst>
      <p:ext uri="{BB962C8B-B14F-4D97-AF65-F5344CB8AC3E}">
        <p14:creationId xmlns:p14="http://schemas.microsoft.com/office/powerpoint/2010/main" val="357169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are the network design and operation problems?</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ISP makes some decisions, such as how much and what type of equipment to purchase and where to place this equipment, on large timescales on the order of months, and other decisions, such as exactly how to route packets from a given flow, on small timescales on the order of seconds. We say that these large-timescale decisions constitute network design, and these small-timescale decisions constitute network operation.</a:t>
            </a:r>
          </a:p>
        </p:txBody>
      </p:sp>
      <p:sp>
        <p:nvSpPr>
          <p:cNvPr id="4" name="Slide Number Placeholder 3"/>
          <p:cNvSpPr>
            <a:spLocks noGrp="1"/>
          </p:cNvSpPr>
          <p:nvPr>
            <p:ph type="sldNum" sz="quarter" idx="10"/>
          </p:nvPr>
        </p:nvSpPr>
        <p:spPr/>
        <p:txBody>
          <a:bodyPr/>
          <a:lstStyle/>
          <a:p>
            <a:fld id="{E499FCE2-8E85-1F41-874F-C6A74434CBB2}" type="slidenum">
              <a:rPr lang="en-US" smtClean="0"/>
              <a:t>5</a:t>
            </a:fld>
            <a:endParaRPr lang="en-US"/>
          </a:p>
        </p:txBody>
      </p:sp>
    </p:spTree>
    <p:extLst>
      <p:ext uri="{BB962C8B-B14F-4D97-AF65-F5344CB8AC3E}">
        <p14:creationId xmlns:p14="http://schemas.microsoft.com/office/powerpoint/2010/main" val="2252969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conceptual problems with traditional approach</a:t>
            </a:r>
          </a:p>
        </p:txBody>
      </p:sp>
      <p:sp>
        <p:nvSpPr>
          <p:cNvPr id="4" name="Slide Number Placeholder 3"/>
          <p:cNvSpPr>
            <a:spLocks noGrp="1"/>
          </p:cNvSpPr>
          <p:nvPr>
            <p:ph type="sldNum" sz="quarter" idx="5"/>
          </p:nvPr>
        </p:nvSpPr>
        <p:spPr/>
        <p:txBody>
          <a:bodyPr/>
          <a:lstStyle/>
          <a:p>
            <a:fld id="{E499FCE2-8E85-1F41-874F-C6A74434CBB2}" type="slidenum">
              <a:rPr lang="en-US" smtClean="0"/>
              <a:t>53</a:t>
            </a:fld>
            <a:endParaRPr lang="en-US"/>
          </a:p>
        </p:txBody>
      </p:sp>
    </p:spTree>
    <p:extLst>
      <p:ext uri="{BB962C8B-B14F-4D97-AF65-F5344CB8AC3E}">
        <p14:creationId xmlns:p14="http://schemas.microsoft.com/office/powerpoint/2010/main" val="24714776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 limitations of the two existing routing schemes</a:t>
            </a:r>
          </a:p>
        </p:txBody>
      </p:sp>
      <p:sp>
        <p:nvSpPr>
          <p:cNvPr id="4" name="Slide Number Placeholder 3"/>
          <p:cNvSpPr>
            <a:spLocks noGrp="1"/>
          </p:cNvSpPr>
          <p:nvPr>
            <p:ph type="sldNum" sz="quarter" idx="5"/>
          </p:nvPr>
        </p:nvSpPr>
        <p:spPr/>
        <p:txBody>
          <a:bodyPr/>
          <a:lstStyle/>
          <a:p>
            <a:fld id="{E499FCE2-8E85-1F41-874F-C6A74434CBB2}" type="slidenum">
              <a:rPr lang="en-US" smtClean="0"/>
              <a:t>54</a:t>
            </a:fld>
            <a:endParaRPr lang="en-US"/>
          </a:p>
        </p:txBody>
      </p:sp>
    </p:spTree>
    <p:extLst>
      <p:ext uri="{BB962C8B-B14F-4D97-AF65-F5344CB8AC3E}">
        <p14:creationId xmlns:p14="http://schemas.microsoft.com/office/powerpoint/2010/main" val="23456935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I’ll more formally explain our proposed architecture. We have three main players: a central controller, big nodes, and little nodes. </a:t>
            </a:r>
          </a:p>
          <a:p>
            <a:endParaRPr lang="en-US" dirty="0"/>
          </a:p>
          <a:p>
            <a:r>
              <a:rPr lang="en-US" sz="1200" kern="1200" dirty="0">
                <a:solidFill>
                  <a:schemeClr val="tx1"/>
                </a:solidFill>
                <a:effectLst/>
                <a:latin typeface="+mn-lt"/>
                <a:ea typeface="+mn-ea"/>
                <a:cs typeface="+mn-cs"/>
              </a:rPr>
              <a:t>First, we assume a central controller runs whatever computation is necessary to populate all switches’ rule tables and installs those rules on the switches. </a:t>
            </a:r>
            <a:endParaRPr lang="en-US" dirty="0"/>
          </a:p>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56</a:t>
            </a:fld>
            <a:endParaRPr lang="en-US"/>
          </a:p>
        </p:txBody>
      </p:sp>
    </p:spTree>
    <p:extLst>
      <p:ext uri="{BB962C8B-B14F-4D97-AF65-F5344CB8AC3E}">
        <p14:creationId xmlns:p14="http://schemas.microsoft.com/office/powerpoint/2010/main" val="1253037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as I said before, rather than modeling network switches as “edge” or “interior,” with Red we decouple switches’ capabilities from their location in the network; we have big nodes and little nodes. big nodes play the role of traditional edge switches, and little nodes are analogous to interior switches. Specifically, each big node processes packets via a two-phased pipeline of match-action tables.</a:t>
            </a:r>
            <a:endParaRPr lang="en-US" dirty="0"/>
          </a:p>
          <a:p>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Match on </a:t>
            </a:r>
            <a:r>
              <a:rPr lang="en-US" sz="1200" kern="1200" dirty="0" err="1">
                <a:solidFill>
                  <a:schemeClr val="tx1"/>
                </a:solidFill>
                <a:effectLst/>
                <a:latin typeface="+mn-lt"/>
                <a:ea typeface="+mn-ea"/>
                <a:cs typeface="+mn-cs"/>
              </a:rPr>
              <a:t>dst</a:t>
            </a:r>
            <a:r>
              <a:rPr lang="en-US" sz="1200" kern="1200" dirty="0">
                <a:solidFill>
                  <a:schemeClr val="tx1"/>
                </a:solidFill>
                <a:effectLst/>
                <a:latin typeface="+mn-lt"/>
                <a:ea typeface="+mn-ea"/>
                <a:cs typeface="+mn-cs"/>
              </a:rPr>
              <a:t> IP prefix; choose one of k1 next-hop big nodes.</a:t>
            </a:r>
          </a:p>
          <a:p>
            <a:pPr marL="685800" lvl="1" indent="-228600">
              <a:buAutoNum type="arabicPeriod"/>
            </a:pPr>
            <a:r>
              <a:rPr lang="en-US" sz="1200" kern="1200" dirty="0">
                <a:solidFill>
                  <a:schemeClr val="tx1"/>
                </a:solidFill>
                <a:effectLst/>
                <a:latin typeface="+mn-lt"/>
                <a:ea typeface="+mn-ea"/>
                <a:cs typeface="+mn-cs"/>
              </a:rPr>
              <a:t>Push label specifying next-hop big</a:t>
            </a:r>
            <a:r>
              <a:rPr lang="en-US" sz="1200" kern="1200" baseline="0" dirty="0">
                <a:solidFill>
                  <a:schemeClr val="tx1"/>
                </a:solidFill>
                <a:effectLst/>
                <a:latin typeface="+mn-lt"/>
                <a:ea typeface="+mn-ea"/>
                <a:cs typeface="+mn-cs"/>
              </a:rPr>
              <a:t> node.</a:t>
            </a: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Match on assigned next-hop big node; choose one of k2 physical next-hops.</a:t>
            </a:r>
          </a:p>
          <a:p>
            <a:pPr marL="228600" indent="-228600">
              <a:buAutoNum type="arabicPeriod"/>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contrast, each little node just matches on a next-hop big node label and forwards to that next-hop big node via a single physical next hop. </a:t>
            </a:r>
            <a:endParaRPr lang="en-US" dirty="0"/>
          </a:p>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57</a:t>
            </a:fld>
            <a:endParaRPr lang="en-US"/>
          </a:p>
        </p:txBody>
      </p:sp>
    </p:spTree>
    <p:extLst>
      <p:ext uri="{BB962C8B-B14F-4D97-AF65-F5344CB8AC3E}">
        <p14:creationId xmlns:p14="http://schemas.microsoft.com/office/powerpoint/2010/main" val="33888343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the concrete limitations that we just saw for the two existing common network operation methods, we see that Red combines the positive attributes of each and avoids their drawbacks.</a:t>
            </a:r>
          </a:p>
        </p:txBody>
      </p:sp>
      <p:sp>
        <p:nvSpPr>
          <p:cNvPr id="4" name="Slide Number Placeholder 3"/>
          <p:cNvSpPr>
            <a:spLocks noGrp="1"/>
          </p:cNvSpPr>
          <p:nvPr>
            <p:ph type="sldNum" sz="quarter" idx="5"/>
          </p:nvPr>
        </p:nvSpPr>
        <p:spPr/>
        <p:txBody>
          <a:bodyPr/>
          <a:lstStyle/>
          <a:p>
            <a:fld id="{E499FCE2-8E85-1F41-874F-C6A74434CBB2}" type="slidenum">
              <a:rPr lang="en-US" smtClean="0"/>
              <a:t>58</a:t>
            </a:fld>
            <a:endParaRPr lang="en-US"/>
          </a:p>
        </p:txBody>
      </p:sp>
    </p:spTree>
    <p:extLst>
      <p:ext uri="{BB962C8B-B14F-4D97-AF65-F5344CB8AC3E}">
        <p14:creationId xmlns:p14="http://schemas.microsoft.com/office/powerpoint/2010/main" val="14587571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I’ll go into the details of Red. Unlike with SOX, in which failure recovery was baked into the optimization, with Red we first optimize routing over the failure-free network, and we have a separate failure recovery scheme to specify how the network should adjust this routing in response to any failure.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Red’s initial routing computation, like our network design solution, is a constrained optimization problem. Again, we have as inputs the traffic matrix and the set of failure scenarios. But, here the third input is the full topology specified as an output of the network design problem </a:t>
            </a:r>
            <a:r>
              <a:rPr lang="en-US" baseline="0" dirty="0"/>
              <a:t>&lt;click&gt;. Our constraints are the link bandwidths of the topology and the big node/little node capabilities of switches &lt;click&gt;. Our outputs are a routing of packets over the network &lt;click&gt; , and our objective is to minimize congestion.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The math corresponding to this picture is a fairly straightforward adaptation of multicommodity flow, so in the interest of time I’m not going to go into any more detail. Instead, I’m going to move on to describing our failure recovery technique.</a:t>
            </a:r>
            <a:endParaRPr lang="en-US" dirty="0"/>
          </a:p>
          <a:p>
            <a:endParaRPr lang="en-US" dirty="0"/>
          </a:p>
        </p:txBody>
      </p:sp>
      <p:sp>
        <p:nvSpPr>
          <p:cNvPr id="4" name="Slide Number Placeholder 3"/>
          <p:cNvSpPr>
            <a:spLocks noGrp="1"/>
          </p:cNvSpPr>
          <p:nvPr>
            <p:ph type="sldNum" sz="quarter" idx="5"/>
          </p:nvPr>
        </p:nvSpPr>
        <p:spPr/>
        <p:txBody>
          <a:bodyPr/>
          <a:lstStyle/>
          <a:p>
            <a:fld id="{E499FCE2-8E85-1F41-874F-C6A74434CBB2}" type="slidenum">
              <a:rPr lang="en-US" smtClean="0"/>
              <a:t>59</a:t>
            </a:fld>
            <a:endParaRPr lang="en-US"/>
          </a:p>
        </p:txBody>
      </p:sp>
    </p:spTree>
    <p:extLst>
      <p:ext uri="{BB962C8B-B14F-4D97-AF65-F5344CB8AC3E}">
        <p14:creationId xmlns:p14="http://schemas.microsoft.com/office/powerpoint/2010/main" val="41309616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I can do that, I need to explain how we formalize the notion of big node-to-big node tunneling: We define a virtual overlay graph that maps to the physical network. All physical big nodes are present in the overlay, but no little nodes. Two big nodes have an edge in the virtual graph if there exists a physical path between them that doesn’t traverse another big node. Then big node-to-big node tunneling is just forwarding on this virtual graph; edges in the virtual graph are big node-to-big node tunnels. The important takeaway from this picture is the notion of “neighbor big nodes,” which are big nodes that are connected in the virtual overlay graph.</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60</a:t>
            </a:fld>
            <a:endParaRPr lang="en-US"/>
          </a:p>
        </p:txBody>
      </p:sp>
    </p:spTree>
    <p:extLst>
      <p:ext uri="{BB962C8B-B14F-4D97-AF65-F5344CB8AC3E}">
        <p14:creationId xmlns:p14="http://schemas.microsoft.com/office/powerpoint/2010/main" val="7663353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Neighbor big nodes are important because the overarching objective of Red’s failure recovery protocol is to localize the process as much as possible, which makes recovery faster and limits the number of live links asked to take on more load. The specific response depends on the location of the failed link or node in relation to the path of a given flow. In most cases, the closest big node preceding the failed link, i.e., the closest preceding neighbor big node, can renormalize its flow splitting ratios to avoid the failure; we say these are instances of local recovery, because the central controller isn’t involved. In the few situations when local recovery isn’t possible, the controller computes new paths only for the specific flows that can’t be recovered locally. </a:t>
            </a:r>
          </a:p>
        </p:txBody>
      </p:sp>
      <p:sp>
        <p:nvSpPr>
          <p:cNvPr id="4" name="Slide Number Placeholder 3"/>
          <p:cNvSpPr>
            <a:spLocks noGrp="1"/>
          </p:cNvSpPr>
          <p:nvPr>
            <p:ph type="sldNum" sz="quarter" idx="10"/>
          </p:nvPr>
        </p:nvSpPr>
        <p:spPr/>
        <p:txBody>
          <a:bodyPr/>
          <a:lstStyle/>
          <a:p>
            <a:fld id="{E499FCE2-8E85-1F41-874F-C6A74434CBB2}" type="slidenum">
              <a:rPr lang="en-US" smtClean="0"/>
              <a:t>61</a:t>
            </a:fld>
            <a:endParaRPr lang="en-US"/>
          </a:p>
        </p:txBody>
      </p:sp>
    </p:spTree>
    <p:extLst>
      <p:ext uri="{BB962C8B-B14F-4D97-AF65-F5344CB8AC3E}">
        <p14:creationId xmlns:p14="http://schemas.microsoft.com/office/powerpoint/2010/main" val="12933007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I’ll now explain the failure recovery protocol in detail, using an example of a flow f whose non-failure path includes [W1, A, B, W2]. W1 and W2 are big nodes and A and B are little nodes. Link (A, B) fails. Remember that W1 and W2 are big nodes but not necessarily edge nodes. The failed component may be a link or a switch.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 recovery comprises two sub cases. </a:t>
            </a:r>
            <a:endParaRPr lang="en-US"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W1 has at least one live path to W2.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W1 renormalizes its splitting ratios across its </a:t>
            </a:r>
            <a:endParaRPr lang="en-US" dirty="0"/>
          </a:p>
          <a:p>
            <a:r>
              <a:rPr lang="en-US" sz="1200" kern="1200" dirty="0">
                <a:solidFill>
                  <a:schemeClr val="tx1"/>
                </a:solidFill>
                <a:effectLst/>
                <a:latin typeface="+mn-lt"/>
                <a:ea typeface="+mn-ea"/>
                <a:cs typeface="+mn-cs"/>
              </a:rPr>
              <a:t>remaining live paths to W2.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&lt;omit if running out of time&gt;</a:t>
            </a:r>
          </a:p>
          <a:p>
            <a:r>
              <a:rPr lang="en-US" sz="1200" kern="1200" dirty="0">
                <a:solidFill>
                  <a:schemeClr val="tx1"/>
                </a:solidFill>
                <a:effectLst/>
                <a:latin typeface="+mn-lt"/>
                <a:ea typeface="+mn-ea"/>
                <a:cs typeface="+mn-cs"/>
              </a:rPr>
              <a:t>For example, suppose W1 initially sends 100 units of traffic to W2 on paths </a:t>
            </a:r>
            <a:endParaRPr lang="en-US" dirty="0"/>
          </a:p>
          <a:p>
            <a:r>
              <a:rPr lang="en-US" sz="1200" kern="1200" dirty="0">
                <a:solidFill>
                  <a:schemeClr val="tx1"/>
                </a:solidFill>
                <a:effectLst/>
                <a:latin typeface="+mn-lt"/>
                <a:ea typeface="+mn-ea"/>
                <a:cs typeface="+mn-cs"/>
              </a:rPr>
              <a:t>(p1 , p2 , p3 ) in volumes (40, 10, 50). Then, p1 fails. The remaining live paths together initially accounted for </a:t>
            </a:r>
            <a:endParaRPr lang="en-US" dirty="0"/>
          </a:p>
          <a:p>
            <a:r>
              <a:rPr lang="en-US" sz="1200" kern="1200" dirty="0">
                <a:solidFill>
                  <a:schemeClr val="tx1"/>
                </a:solidFill>
                <a:effectLst/>
                <a:latin typeface="+mn-lt"/>
                <a:ea typeface="+mn-ea"/>
                <a:cs typeface="+mn-cs"/>
              </a:rPr>
              <a:t>60 units of traffic, with p2 responsible for 10. Therefore, p2 takes an additional 10/60 · 􏰀1 − (60/100)􏰁 = 0.067 </a:t>
            </a:r>
            <a:endParaRPr lang="en-US" dirty="0"/>
          </a:p>
          <a:p>
            <a:r>
              <a:rPr lang="en-US" sz="1200" kern="1200" dirty="0">
                <a:solidFill>
                  <a:schemeClr val="tx1"/>
                </a:solidFill>
                <a:effectLst/>
                <a:latin typeface="+mn-lt"/>
                <a:ea typeface="+mn-ea"/>
                <a:cs typeface="+mn-cs"/>
              </a:rPr>
              <a:t>fraction of total demand. p3 takes the other 50/60 · 􏰀1 − (60/100)􏰁 = 0.333, giving new weights of (p1 , p2 , p3 ) =</a:t>
            </a:r>
            <a:endParaRPr lang="en-US" dirty="0"/>
          </a:p>
          <a:p>
            <a:r>
              <a:rPr lang="en-US" sz="1200" kern="1200" dirty="0">
                <a:solidFill>
                  <a:schemeClr val="tx1"/>
                </a:solidFill>
                <a:effectLst/>
                <a:latin typeface="+mn-lt"/>
                <a:ea typeface="+mn-ea"/>
                <a:cs typeface="+mn-cs"/>
              </a:rPr>
              <a:t>(0, 0.167, 0.833) and new volumes (0, 17, 83).</a:t>
            </a:r>
          </a:p>
          <a:p>
            <a:r>
              <a:rPr lang="en-US" sz="1200" kern="1200" dirty="0">
                <a:solidFill>
                  <a:schemeClr val="tx1"/>
                </a:solidFill>
                <a:effectLst/>
                <a:latin typeface="+mn-lt"/>
                <a:ea typeface="+mn-ea"/>
                <a:cs typeface="+mn-cs"/>
              </a:rPr>
              <a:t>&lt;/omit&gt;</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W1 has remaining live paths to W2 but none of these paths was initially assigned any traffic, then W1 </a:t>
            </a:r>
            <a:endParaRPr lang="en-US" dirty="0"/>
          </a:p>
          <a:p>
            <a:r>
              <a:rPr lang="en-US" sz="1200" kern="1200" dirty="0">
                <a:solidFill>
                  <a:schemeClr val="tx1"/>
                </a:solidFill>
                <a:effectLst/>
                <a:latin typeface="+mn-lt"/>
                <a:ea typeface="+mn-ea"/>
                <a:cs typeface="+mn-cs"/>
              </a:rPr>
              <a:t>splits its demand equally among them. </a:t>
            </a:r>
            <a:endParaRPr lang="en-US" dirty="0"/>
          </a:p>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62</a:t>
            </a:fld>
            <a:endParaRPr lang="en-US"/>
          </a:p>
        </p:txBody>
      </p:sp>
    </p:spTree>
    <p:extLst>
      <p:ext uri="{BB962C8B-B14F-4D97-AF65-F5344CB8AC3E}">
        <p14:creationId xmlns:p14="http://schemas.microsoft.com/office/powerpoint/2010/main" val="2144724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W1 has no live paths to W2 but still has a virtual link to at least one eligible next-hop big node for 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case, W1 renormalizes its splitting ratios across its remaining next-hop big nodes for f; the computation is analogous to that described above for renormalizing across remaining paths to a given destination big node. </a:t>
            </a:r>
            <a:endParaRPr lang="en-US" dirty="0"/>
          </a:p>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63</a:t>
            </a:fld>
            <a:endParaRPr lang="en-US"/>
          </a:p>
        </p:txBody>
      </p:sp>
    </p:spTree>
    <p:extLst>
      <p:ext uri="{BB962C8B-B14F-4D97-AF65-F5344CB8AC3E}">
        <p14:creationId xmlns:p14="http://schemas.microsoft.com/office/powerpoint/2010/main" val="3103437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network design and operation problems are intertwined; we can’t solve the network design problem without simultaneously solving many different instances of the network operation as a subproblem.</a:t>
            </a:r>
          </a:p>
          <a:p>
            <a:endParaRPr lang="en-US" dirty="0">
              <a:effectLst/>
            </a:endParaRPr>
          </a:p>
          <a:p>
            <a:r>
              <a:rPr lang="en-US" dirty="0">
                <a:effectLst/>
              </a:rPr>
              <a:t>What do I mean by this?</a:t>
            </a:r>
          </a:p>
          <a:p>
            <a:endParaRPr lang="en-US" dirty="0">
              <a:effectLst/>
            </a:endParaRPr>
          </a:p>
          <a:p>
            <a:r>
              <a:rPr lang="en-US" dirty="0">
                <a:effectLst/>
              </a:rPr>
              <a:t>The long-timescale decisions about where to place edge and core nodes affect how traffic can be routed &lt;click&gt;. So, we need the long-timescale network design to be solved before we can make short-timescale network operation decisions. But, to optimally place edge and core nodes, we need a sense of how traffic will be routed &lt;click&gt;, so we know how much capacity we need in different regions.</a:t>
            </a:r>
          </a:p>
        </p:txBody>
      </p:sp>
      <p:sp>
        <p:nvSpPr>
          <p:cNvPr id="4" name="Slide Number Placeholder 3"/>
          <p:cNvSpPr>
            <a:spLocks noGrp="1"/>
          </p:cNvSpPr>
          <p:nvPr>
            <p:ph type="sldNum" sz="quarter" idx="10"/>
          </p:nvPr>
        </p:nvSpPr>
        <p:spPr/>
        <p:txBody>
          <a:bodyPr/>
          <a:lstStyle/>
          <a:p>
            <a:fld id="{E499FCE2-8E85-1F41-874F-C6A74434CBB2}" type="slidenum">
              <a:rPr lang="en-US" smtClean="0"/>
              <a:t>6</a:t>
            </a:fld>
            <a:endParaRPr lang="en-US"/>
          </a:p>
        </p:txBody>
      </p:sp>
    </p:spTree>
    <p:extLst>
      <p:ext uri="{BB962C8B-B14F-4D97-AF65-F5344CB8AC3E}">
        <p14:creationId xmlns:p14="http://schemas.microsoft.com/office/powerpoint/2010/main" val="18036688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described thus far, local recovery should always be possible. However, as described thus far local recovery also can create forwarding loops, if we allow a big node to send to a previously unused neighbor big node, as we see here.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&lt;omit if running out of time&gt;</a:t>
            </a:r>
          </a:p>
          <a:p>
            <a:r>
              <a:rPr lang="en-US" sz="1200" kern="1200" dirty="0">
                <a:solidFill>
                  <a:schemeClr val="tx1"/>
                </a:solidFill>
                <a:effectLst/>
                <a:latin typeface="+mn-lt"/>
                <a:ea typeface="+mn-ea"/>
                <a:cs typeface="+mn-cs"/>
              </a:rPr>
              <a:t>For ease of explanation, this network is all big nodes; the physical and overlay graphs are identical. Suppose Red’s initial optimization routes all (A, D) flow along the route [A, B, C, D]. &lt;click&gt; Then, link (C, D) fails. Further, assume k1 = 2, so both B and D are initially possible next-hop big nodes for C to reach D. If C is allowed to recover from the (C, D) failure by sending to any next-hop big node in its initial set, then C can forward the traffic it receives from B right back to B. And, B will continue to send to C, because (by design) B doesn’t know about the (C, D) failure. Hence, packets will loop between B and C if B is allowed to remain in C’s set of possible next-hop big nodes.</a:t>
            </a:r>
          </a:p>
          <a:p>
            <a:r>
              <a:rPr lang="en-US" sz="1200" kern="1200" dirty="0">
                <a:solidFill>
                  <a:schemeClr val="tx1"/>
                </a:solidFill>
                <a:effectLst/>
                <a:latin typeface="+mn-lt"/>
                <a:ea typeface="+mn-ea"/>
                <a:cs typeface="+mn-cs"/>
              </a:rPr>
              <a:t>&lt;/omit&gt;</a:t>
            </a:r>
          </a:p>
          <a:p>
            <a:endParaRPr lang="en-US" dirty="0"/>
          </a:p>
          <a:p>
            <a:r>
              <a:rPr lang="en-US" sz="1200" kern="1200" dirty="0">
                <a:solidFill>
                  <a:schemeClr val="tx1"/>
                </a:solidFill>
                <a:effectLst/>
                <a:latin typeface="+mn-lt"/>
                <a:ea typeface="+mn-ea"/>
                <a:cs typeface="+mn-cs"/>
              </a:rPr>
              <a:t>To avoid this problem, immediately after computing the initial routing and before the network gets up and running, we remove any big node U1 from the set of next-hop big nodes for any big node U2 en route to edge node E if the initial routing doesn’t send any traffic on this overlay link.</a:t>
            </a:r>
          </a:p>
        </p:txBody>
      </p:sp>
      <p:sp>
        <p:nvSpPr>
          <p:cNvPr id="4" name="Slide Number Placeholder 3"/>
          <p:cNvSpPr>
            <a:spLocks noGrp="1"/>
          </p:cNvSpPr>
          <p:nvPr>
            <p:ph type="sldNum" sz="quarter" idx="10"/>
          </p:nvPr>
        </p:nvSpPr>
        <p:spPr/>
        <p:txBody>
          <a:bodyPr/>
          <a:lstStyle/>
          <a:p>
            <a:fld id="{E499FCE2-8E85-1F41-874F-C6A74434CBB2}" type="slidenum">
              <a:rPr lang="en-US" smtClean="0"/>
              <a:t>64</a:t>
            </a:fld>
            <a:endParaRPr lang="en-US"/>
          </a:p>
        </p:txBody>
      </p:sp>
    </p:spTree>
    <p:extLst>
      <p:ext uri="{BB962C8B-B14F-4D97-AF65-F5344CB8AC3E}">
        <p14:creationId xmlns:p14="http://schemas.microsoft.com/office/powerpoint/2010/main" val="4944542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measure is sufficient to ensure that our failure recovery protocol will never create loops. We know that the initial optimal routing won’t include loops, and by removing unused next-hop big nodes, we confine ourselves to the assuredly safe set of overlay links chosen by the LP solution. However, the cost of pruning the set of next-hop </a:t>
            </a:r>
            <a:r>
              <a:rPr lang="en-US" sz="1200" kern="1200" dirty="0" err="1">
                <a:solidFill>
                  <a:schemeClr val="tx1"/>
                </a:solidFill>
                <a:effectLst/>
                <a:latin typeface="+mn-lt"/>
                <a:ea typeface="+mn-ea"/>
                <a:cs typeface="+mn-cs"/>
              </a:rPr>
              <a:t>bignodes</a:t>
            </a:r>
            <a:r>
              <a:rPr lang="en-US" sz="1200" kern="1200" dirty="0">
                <a:solidFill>
                  <a:schemeClr val="tx1"/>
                </a:solidFill>
                <a:effectLst/>
                <a:latin typeface="+mn-lt"/>
                <a:ea typeface="+mn-ea"/>
                <a:cs typeface="+mn-cs"/>
              </a:rPr>
              <a:t> is that W1 may have no remaining virtual links</a:t>
            </a:r>
            <a:r>
              <a:rPr lang="en-US" sz="1200" kern="1200" baseline="0" dirty="0">
                <a:solidFill>
                  <a:schemeClr val="tx1"/>
                </a:solidFill>
                <a:effectLst/>
                <a:latin typeface="+mn-lt"/>
                <a:ea typeface="+mn-ea"/>
                <a:cs typeface="+mn-cs"/>
              </a:rPr>
              <a:t> to any *eligible* next-hop </a:t>
            </a:r>
            <a:r>
              <a:rPr lang="en-US" sz="1200" kern="1200" baseline="0" dirty="0" err="1">
                <a:solidFill>
                  <a:schemeClr val="tx1"/>
                </a:solidFill>
                <a:effectLst/>
                <a:latin typeface="+mn-lt"/>
                <a:ea typeface="+mn-ea"/>
                <a:cs typeface="+mn-cs"/>
              </a:rPr>
              <a:t>bignode</a:t>
            </a:r>
            <a:r>
              <a:rPr lang="en-US" sz="1200" kern="1200" baseline="0" dirty="0">
                <a:solidFill>
                  <a:schemeClr val="tx1"/>
                </a:solidFill>
                <a:effectLst/>
                <a:latin typeface="+mn-lt"/>
                <a:ea typeface="+mn-ea"/>
                <a:cs typeface="+mn-cs"/>
              </a:rPr>
              <a:t>, even if W1 isn’t physically partitioned from t. Hence arises the possible need for global recovery.</a:t>
            </a:r>
            <a:endParaRPr lang="en-US" dirty="0"/>
          </a:p>
          <a:p>
            <a:endParaRPr lang="en-US" dirty="0"/>
          </a:p>
          <a:p>
            <a:r>
              <a:rPr lang="en-US" dirty="0"/>
              <a:t>If global recovery is necessary for a particular flow, the controller </a:t>
            </a:r>
            <a:r>
              <a:rPr lang="en-US" dirty="0" err="1"/>
              <a:t>reoptimizes</a:t>
            </a:r>
            <a:r>
              <a:rPr lang="en-US" dirty="0"/>
              <a:t> to choose a completely new route for</a:t>
            </a:r>
            <a:r>
              <a:rPr lang="en-US" baseline="0" dirty="0"/>
              <a:t> it.</a:t>
            </a:r>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65</a:t>
            </a:fld>
            <a:endParaRPr lang="en-US"/>
          </a:p>
        </p:txBody>
      </p:sp>
    </p:spTree>
    <p:extLst>
      <p:ext uri="{BB962C8B-B14F-4D97-AF65-F5344CB8AC3E}">
        <p14:creationId xmlns:p14="http://schemas.microsoft.com/office/powerpoint/2010/main" val="3599123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evaluate the impact of interior waypoints on traffic engineering by randomly assigning nodes to be waypoints or little nodes according to varying probabilities and then computing the maximum link utilization. We refer to the parameter controlling the probability that any given interior node is a waypoint as waypoint prob. This figure shows of the fraction of failure scenarios for which the maximum link utilization is at most a certain value, averaged across multiple trials with different demands. We plot separate lines for waypoint prob in {0.0, 0.1, 0.2, 0.5, 1.0}. In this figure we assume that each big node can split flows between two next-hop big nodes and use only one physical path to reach each next-hop big node (k1 = 2, k2 = 1).</a:t>
            </a:r>
          </a:p>
          <a:p>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big node-to-big node tunneling has a significant impact on reducing congestion, the colored lines should appear far apart. In particular, the blue line for waypoint prob = 0 should be far to the right, and then the lines for successively higher values of waypoint prob should fall farther and farther left. </a:t>
            </a:r>
            <a:endParaRPr lang="en-US" dirty="0"/>
          </a:p>
        </p:txBody>
      </p:sp>
      <p:sp>
        <p:nvSpPr>
          <p:cNvPr id="4" name="Slide Number Placeholder 3"/>
          <p:cNvSpPr>
            <a:spLocks noGrp="1"/>
          </p:cNvSpPr>
          <p:nvPr>
            <p:ph type="sldNum" sz="quarter" idx="5"/>
          </p:nvPr>
        </p:nvSpPr>
        <p:spPr/>
        <p:txBody>
          <a:bodyPr/>
          <a:lstStyle/>
          <a:p>
            <a:fld id="{E499FCE2-8E85-1F41-874F-C6A74434CBB2}" type="slidenum">
              <a:rPr lang="en-US" smtClean="0"/>
              <a:t>67</a:t>
            </a:fld>
            <a:endParaRPr lang="en-US"/>
          </a:p>
        </p:txBody>
      </p:sp>
    </p:spTree>
    <p:extLst>
      <p:ext uri="{BB962C8B-B14F-4D97-AF65-F5344CB8AC3E}">
        <p14:creationId xmlns:p14="http://schemas.microsoft.com/office/powerpoint/2010/main" val="3574775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relax the splitting restrictions on big nodes even to k1 = 3, k2 = 3, then Red doesn’t reduce congestion much compared to edge-to-edge tunneling. We thought these results were counterintuitive, but they’re actually consistent with what other researchers have found. So, it turns out that it’s not actually particularly important that a routing scheme can take advantage of the path diversity available in the network, at least from the perspective of limiting congestion.</a:t>
            </a:r>
          </a:p>
        </p:txBody>
      </p:sp>
      <p:sp>
        <p:nvSpPr>
          <p:cNvPr id="4" name="Slide Number Placeholder 3"/>
          <p:cNvSpPr>
            <a:spLocks noGrp="1"/>
          </p:cNvSpPr>
          <p:nvPr>
            <p:ph type="sldNum" sz="quarter" idx="5"/>
          </p:nvPr>
        </p:nvSpPr>
        <p:spPr/>
        <p:txBody>
          <a:bodyPr/>
          <a:lstStyle/>
          <a:p>
            <a:fld id="{E499FCE2-8E85-1F41-874F-C6A74434CBB2}" type="slidenum">
              <a:rPr lang="en-US" smtClean="0"/>
              <a:t>68</a:t>
            </a:fld>
            <a:endParaRPr lang="en-US"/>
          </a:p>
        </p:txBody>
      </p:sp>
    </p:spTree>
    <p:extLst>
      <p:ext uri="{BB962C8B-B14F-4D97-AF65-F5344CB8AC3E}">
        <p14:creationId xmlns:p14="http://schemas.microsoft.com/office/powerpoint/2010/main" val="1315621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73</a:t>
            </a:fld>
            <a:endParaRPr lang="en-US"/>
          </a:p>
        </p:txBody>
      </p:sp>
    </p:spTree>
    <p:extLst>
      <p:ext uri="{BB962C8B-B14F-4D97-AF65-F5344CB8AC3E}">
        <p14:creationId xmlns:p14="http://schemas.microsoft.com/office/powerpoint/2010/main" val="384544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situation gets even more complicated if we consider the possibility of failures.</a:t>
            </a:r>
          </a:p>
          <a:p>
            <a:r>
              <a:rPr lang="en-US" dirty="0">
                <a:effectLst/>
              </a:rPr>
              <a:t>On a long timescale, the ISP must provision its network so that if some components</a:t>
            </a:r>
          </a:p>
          <a:p>
            <a:r>
              <a:rPr lang="en-US" dirty="0">
                <a:effectLst/>
              </a:rPr>
              <a:t>fail, there will still be enough capacity to carry all packets without too much congestion</a:t>
            </a:r>
          </a:p>
          <a:p>
            <a:r>
              <a:rPr lang="en-US" dirty="0">
                <a:effectLst/>
              </a:rPr>
              <a:t>&lt;click&gt;.</a:t>
            </a:r>
            <a:r>
              <a:rPr lang="en-US" baseline="0" dirty="0">
                <a:effectLst/>
              </a:rPr>
              <a:t>  </a:t>
            </a:r>
            <a:r>
              <a:rPr lang="en-US" dirty="0">
                <a:effectLst/>
              </a:rPr>
              <a:t>On a short timescale, the ISP needs to immediately adjust routing to avoid dropping</a:t>
            </a:r>
          </a:p>
          <a:p>
            <a:r>
              <a:rPr lang="en-US" dirty="0">
                <a:effectLst/>
              </a:rPr>
              <a:t>packets in flight &lt;click&gt;. How much is enough capacity to provision depends on how</a:t>
            </a:r>
          </a:p>
          <a:p>
            <a:r>
              <a:rPr lang="en-US" dirty="0">
                <a:effectLst/>
              </a:rPr>
              <a:t>the routing will be adjusted &lt;click&gt;, and how the routing will be adjusted depends on how</a:t>
            </a:r>
          </a:p>
          <a:p>
            <a:r>
              <a:rPr lang="en-US" dirty="0">
                <a:effectLst/>
              </a:rPr>
              <a:t>the network has been provisioned &lt;click&gt;.</a:t>
            </a:r>
          </a:p>
          <a:p>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 high level, what must happen is that the ISP solves the network operation problem as an “inner loop” within the network design computation; for each candidate network design, it determines the optimal routing for the topology remaining under each failure scenario. Of course, this is not what happens mathematically, as an algorithm that searches through every possible network design as its outer loop would be completely intractable. An important part of the challenge of generating an ideal network design and associated routing plan is to formulate the problems in a way that can be solved relatively efficiently.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499FCE2-8E85-1F41-874F-C6A74434CBB2}" type="slidenum">
              <a:rPr lang="en-US" smtClean="0"/>
              <a:t>7</a:t>
            </a:fld>
            <a:endParaRPr lang="en-US"/>
          </a:p>
        </p:txBody>
      </p:sp>
    </p:spTree>
    <p:extLst>
      <p:ext uri="{BB962C8B-B14F-4D97-AF65-F5344CB8AC3E}">
        <p14:creationId xmlns:p14="http://schemas.microsoft.com/office/powerpoint/2010/main" val="39781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network design and operation problems are not new. How do we propose to improve the state-of-the-art?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Put simply, we figure out ways to making use of whatever technology and resources are available.</a:t>
            </a:r>
          </a:p>
        </p:txBody>
      </p:sp>
      <p:sp>
        <p:nvSpPr>
          <p:cNvPr id="4" name="Slide Number Placeholder 3"/>
          <p:cNvSpPr>
            <a:spLocks noGrp="1"/>
          </p:cNvSpPr>
          <p:nvPr>
            <p:ph type="sldNum" sz="quarter" idx="10"/>
          </p:nvPr>
        </p:nvSpPr>
        <p:spPr/>
        <p:txBody>
          <a:bodyPr/>
          <a:lstStyle/>
          <a:p>
            <a:fld id="{E499FCE2-8E85-1F41-874F-C6A74434CBB2}" type="slidenum">
              <a:rPr lang="en-US" smtClean="0"/>
              <a:t>8</a:t>
            </a:fld>
            <a:endParaRPr lang="en-US"/>
          </a:p>
        </p:txBody>
      </p:sp>
    </p:spTree>
    <p:extLst>
      <p:ext uri="{BB962C8B-B14F-4D97-AF65-F5344CB8AC3E}">
        <p14:creationId xmlns:p14="http://schemas.microsoft.com/office/powerpoint/2010/main" val="225461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 our first innovation is to take advantage of new, reconfigurable optical equipment, which allows reconfiguring IP links on the fly, during network operation.  Traditionally, the network design problem has amounted</a:t>
            </a:r>
            <a:r>
              <a:rPr lang="en-US" baseline="0" dirty="0"/>
              <a:t> to placing IP links. Equipment placement was also part of network design, but ISPs didn't need to solve for it directly, because IP links were permanently tied to their underlying optical and electrical equipment; equipment placement followed directly from a solution to the IP link placement problem. If an ISP did want to modify its IP topology, it needed to deploy workers to the relevant sites to manually make the changes.  In these traditional networks, because IP links were permanently tied to their underlying components, the IP topology needed to be robust to failures. Thus, all that remained for the network operation problem was IP routing.</a:t>
            </a:r>
          </a:p>
          <a:p>
            <a:endParaRPr lang="en-US" baseline="0" dirty="0"/>
          </a:p>
          <a:p>
            <a:r>
              <a:rPr lang="en-US" baseline="0" dirty="0"/>
              <a:t>Now, reconfigurable optical equipment allows remotely reconfiguring the IP topology in the matter of minutes, so it can be done during network operation, and specifically as part of a failure recovery mechanism &lt;click&gt;.  But, this changing role of IP link placement fundamentally changes the network design optimization problem, because equipment can now be reused in different ways across different failure scenarios. In the first part of this talk, we formulate and solve this new problem.</a:t>
            </a:r>
          </a:p>
        </p:txBody>
      </p:sp>
      <p:sp>
        <p:nvSpPr>
          <p:cNvPr id="4" name="Slide Number Placeholder 3"/>
          <p:cNvSpPr>
            <a:spLocks noGrp="1"/>
          </p:cNvSpPr>
          <p:nvPr>
            <p:ph type="sldNum" sz="quarter" idx="10"/>
          </p:nvPr>
        </p:nvSpPr>
        <p:spPr/>
        <p:txBody>
          <a:bodyPr/>
          <a:lstStyle/>
          <a:p>
            <a:fld id="{E499FCE2-8E85-1F41-874F-C6A74434CBB2}" type="slidenum">
              <a:rPr lang="en-US" smtClean="0"/>
              <a:t>9</a:t>
            </a:fld>
            <a:endParaRPr lang="en-US"/>
          </a:p>
        </p:txBody>
      </p:sp>
    </p:spTree>
    <p:extLst>
      <p:ext uri="{BB962C8B-B14F-4D97-AF65-F5344CB8AC3E}">
        <p14:creationId xmlns:p14="http://schemas.microsoft.com/office/powerpoint/2010/main" val="134667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D7AD17-9C4C-4044-9F42-408A722A4B86}" type="datetime1">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4714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0636A-BD10-494B-B663-1B63F04F990F}" type="datetime1">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298136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C46C72-8EC3-4C4F-95BA-74DCC5476B80}" type="datetime1">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389322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35F10E-4C90-E248-AB38-CEE03F35C58E}" type="datetime1">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32966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630EEB-E91A-614D-9728-6849EBD02E58}" type="datetime1">
              <a:rPr lang="en-US" smtClean="0"/>
              <a:t>3/19/20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121403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E18D1-F0E9-3049-BA51-579D07095DA1}" type="datetime1">
              <a:rPr lang="en-US" smtClean="0"/>
              <a:t>3/19/20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377064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D311F8-49B4-0841-9ADC-82E4F7FF195D}" type="datetime1">
              <a:rPr lang="en-US" smtClean="0"/>
              <a:t>3/19/20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3997121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6047AC-2F00-CA48-B4ED-8FF4B83AC916}" type="datetime1">
              <a:rPr lang="en-US" smtClean="0"/>
              <a:t>3/19/20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118683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86CA3-DECE-2742-8880-4834AD38C04A}" type="datetime1">
              <a:rPr lang="en-US" smtClean="0"/>
              <a:t>3/19/20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165294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1E8E3-084B-8644-9923-111A3DFE1EA1}" type="datetime1">
              <a:rPr lang="en-US" smtClean="0"/>
              <a:t>3/19/20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38881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0D9022-25BD-9745-85B1-204D1EC59724}" type="datetime1">
              <a:rPr lang="en-US" smtClean="0"/>
              <a:t>3/19/20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72898-F629-5644-B4D5-3A62E8AA9C3A}" type="slidenum">
              <a:rPr lang="en-US" smtClean="0"/>
              <a:t>‹#›</a:t>
            </a:fld>
            <a:endParaRPr lang="en-US"/>
          </a:p>
        </p:txBody>
      </p:sp>
    </p:spTree>
    <p:extLst>
      <p:ext uri="{BB962C8B-B14F-4D97-AF65-F5344CB8AC3E}">
        <p14:creationId xmlns:p14="http://schemas.microsoft.com/office/powerpoint/2010/main" val="340352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CE7741-DFFA-5441-95C3-F88BF37683B4}" type="datetime1">
              <a:rPr lang="en-US" smtClean="0"/>
              <a:t>3/19/20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72898-F629-5644-B4D5-3A62E8AA9C3A}" type="slidenum">
              <a:rPr lang="en-US" smtClean="0"/>
              <a:t>‹#›</a:t>
            </a:fld>
            <a:endParaRPr lang="en-US"/>
          </a:p>
        </p:txBody>
      </p:sp>
    </p:spTree>
    <p:extLst>
      <p:ext uri="{BB962C8B-B14F-4D97-AF65-F5344CB8AC3E}">
        <p14:creationId xmlns:p14="http://schemas.microsoft.com/office/powerpoint/2010/main" val="367936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5" Type="http://schemas.microsoft.com/office/2007/relationships/hdphoto" Target="../media/hdphoto5.wdp"/><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microsoft.com/office/2007/relationships/hdphoto" Target="../media/hdphoto5.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emf"/><Relationship Id="rId5" Type="http://schemas.microsoft.com/office/2007/relationships/hdphoto" Target="../media/hdphoto5.wdp"/><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xml"/><Relationship Id="rId5" Type="http://schemas.microsoft.com/office/2007/relationships/hdphoto" Target="../media/hdphoto5.wdp"/><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5.wdp"/></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microsoft.com/office/2007/relationships/hdphoto" Target="../media/hdphoto5.wdp"/></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microsoft.com/office/2007/relationships/hdphoto" Target="../media/hdphoto5.wdp"/></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5.wdp"/></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microsoft.com/office/2007/relationships/hdphoto" Target="../media/hdphoto5.wdp"/></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microsoft.com/office/2007/relationships/hdphoto" Target="../media/hdphoto5.wdp"/></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833" y="2130425"/>
            <a:ext cx="8127999" cy="1470025"/>
          </a:xfrm>
        </p:spPr>
        <p:txBody>
          <a:bodyPr>
            <a:normAutofit/>
          </a:bodyPr>
          <a:lstStyle/>
          <a:p>
            <a:r>
              <a:rPr lang="en-US" dirty="0"/>
              <a:t>Joint Optimization for Robust Network Design and Operation</a:t>
            </a:r>
            <a:endParaRPr lang="en-US" dirty="0">
              <a:effectLst/>
            </a:endParaRPr>
          </a:p>
        </p:txBody>
      </p:sp>
      <p:sp>
        <p:nvSpPr>
          <p:cNvPr id="3" name="Subtitle 2"/>
          <p:cNvSpPr>
            <a:spLocks noGrp="1"/>
          </p:cNvSpPr>
          <p:nvPr>
            <p:ph type="subTitle" idx="1"/>
          </p:nvPr>
        </p:nvSpPr>
        <p:spPr/>
        <p:txBody>
          <a:bodyPr/>
          <a:lstStyle/>
          <a:p>
            <a:r>
              <a:rPr lang="en-US" dirty="0">
                <a:solidFill>
                  <a:schemeClr val="tx1"/>
                </a:solidFill>
              </a:rPr>
              <a:t>Jennifer Gossels</a:t>
            </a:r>
            <a:endParaRPr lang="en-US" baseline="30000" dirty="0"/>
          </a:p>
          <a:p>
            <a:r>
              <a:rPr lang="en-US" sz="2000" dirty="0">
                <a:solidFill>
                  <a:schemeClr val="bg1">
                    <a:lumMod val="50000"/>
                  </a:schemeClr>
                </a:solidFill>
              </a:rPr>
              <a:t>Princeton University</a:t>
            </a:r>
          </a:p>
          <a:p>
            <a:r>
              <a:rPr lang="en-US" sz="2000" dirty="0">
                <a:solidFill>
                  <a:schemeClr val="bg1">
                    <a:lumMod val="50000"/>
                  </a:schemeClr>
                </a:solidFill>
              </a:rPr>
              <a:t>19 February 2020</a:t>
            </a:r>
          </a:p>
        </p:txBody>
      </p:sp>
    </p:spTree>
    <p:extLst>
      <p:ext uri="{BB962C8B-B14F-4D97-AF65-F5344CB8AC3E}">
        <p14:creationId xmlns:p14="http://schemas.microsoft.com/office/powerpoint/2010/main" val="963395544"/>
      </p:ext>
    </p:extLst>
  </p:cSld>
  <p:clrMapOvr>
    <a:masterClrMapping/>
  </p:clrMapOvr>
  <mc:AlternateContent xmlns:mc="http://schemas.openxmlformats.org/markup-compatibility/2006" xmlns:p14="http://schemas.microsoft.com/office/powerpoint/2010/main">
    <mc:Choice Requires="p14">
      <p:transition spd="slow" p14:dur="2000" advTm="7222"/>
    </mc:Choice>
    <mc:Fallback xmlns="">
      <p:transition xmlns:p14="http://schemas.microsoft.com/office/powerpoint/2010/main" spd="slow" advTm="722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Operation: Tomorrow</a:t>
            </a:r>
          </a:p>
        </p:txBody>
      </p:sp>
      <p:sp>
        <p:nvSpPr>
          <p:cNvPr id="3" name="Content Placeholder 2"/>
          <p:cNvSpPr>
            <a:spLocks noGrp="1"/>
          </p:cNvSpPr>
          <p:nvPr>
            <p:ph idx="1"/>
          </p:nvPr>
        </p:nvSpPr>
        <p:spPr/>
        <p:txBody>
          <a:bodyPr>
            <a:normAutofit/>
          </a:bodyPr>
          <a:lstStyle/>
          <a:p>
            <a:r>
              <a:rPr lang="en-US" dirty="0"/>
              <a:t>Existing network operation (routing) models assume all-nodes-equal or smart-edge-dumb-interior</a:t>
            </a:r>
          </a:p>
          <a:p>
            <a:r>
              <a:rPr lang="en-US" dirty="0"/>
              <a:t>Not all networks fall into one of these two categories!</a:t>
            </a:r>
          </a:p>
          <a:p>
            <a:r>
              <a:rPr lang="en-US" dirty="0"/>
              <a:t>We take advantage of heterogeneous nodes</a:t>
            </a:r>
          </a:p>
          <a:p>
            <a:pPr lvl="1"/>
            <a:r>
              <a:rPr lang="en-US" dirty="0"/>
              <a:t>“From each [switch] according to its abilities…</a:t>
            </a:r>
          </a:p>
        </p:txBody>
      </p:sp>
      <p:sp>
        <p:nvSpPr>
          <p:cNvPr id="4" name="Slide Number Placeholder 3"/>
          <p:cNvSpPr>
            <a:spLocks noGrp="1"/>
          </p:cNvSpPr>
          <p:nvPr>
            <p:ph type="sldNum" sz="quarter" idx="12"/>
          </p:nvPr>
        </p:nvSpPr>
        <p:spPr/>
        <p:txBody>
          <a:bodyPr/>
          <a:lstStyle/>
          <a:p>
            <a:fld id="{04E72898-F629-5644-B4D5-3A62E8AA9C3A}" type="slidenum">
              <a:rPr lang="en-US" smtClean="0"/>
              <a:t>10</a:t>
            </a:fld>
            <a:endParaRPr lang="en-US"/>
          </a:p>
        </p:txBody>
      </p:sp>
      <p:sp>
        <p:nvSpPr>
          <p:cNvPr id="5" name="TextBox 4"/>
          <p:cNvSpPr txBox="1"/>
          <p:nvPr/>
        </p:nvSpPr>
        <p:spPr>
          <a:xfrm>
            <a:off x="880382" y="6159500"/>
            <a:ext cx="7383251" cy="492443"/>
          </a:xfrm>
          <a:prstGeom prst="rect">
            <a:avLst/>
          </a:prstGeom>
          <a:noFill/>
        </p:spPr>
        <p:txBody>
          <a:bodyPr wrap="none" rtlCol="0">
            <a:spAutoFit/>
          </a:bodyPr>
          <a:lstStyle/>
          <a:p>
            <a:pPr algn="ctr"/>
            <a:r>
              <a:rPr lang="en-US" sz="2600" b="1" dirty="0">
                <a:solidFill>
                  <a:srgbClr val="FF0000"/>
                </a:solidFill>
              </a:rPr>
              <a:t>Red</a:t>
            </a:r>
            <a:r>
              <a:rPr lang="en-US" sz="2600" b="1" dirty="0"/>
              <a:t>:  A Communist Approach to Network Operation</a:t>
            </a:r>
          </a:p>
        </p:txBody>
      </p:sp>
    </p:spTree>
    <p:extLst>
      <p:ext uri="{BB962C8B-B14F-4D97-AF65-F5344CB8AC3E}">
        <p14:creationId xmlns:p14="http://schemas.microsoft.com/office/powerpoint/2010/main" val="4070008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5000"/>
          </a:blip>
          <a:stretch>
            <a:fillRect/>
          </a:stretch>
        </p:blipFill>
        <p:spPr>
          <a:xfrm>
            <a:off x="2147970" y="1417638"/>
            <a:ext cx="4848060" cy="4743019"/>
          </a:xfrm>
          <a:prstGeom prst="rect">
            <a:avLst/>
          </a:prstGeom>
        </p:spPr>
      </p:pic>
      <p:sp>
        <p:nvSpPr>
          <p:cNvPr id="2" name="Title 1"/>
          <p:cNvSpPr>
            <a:spLocks noGrp="1"/>
          </p:cNvSpPr>
          <p:nvPr>
            <p:ph type="title"/>
          </p:nvPr>
        </p:nvSpPr>
        <p:spPr/>
        <p:txBody>
          <a:bodyPr/>
          <a:lstStyle/>
          <a:p>
            <a:r>
              <a:rPr lang="en-US" dirty="0"/>
              <a:t>Contributions:</a:t>
            </a:r>
            <a:r>
              <a:rPr lang="en-US" dirty="0">
                <a:solidFill>
                  <a:srgbClr val="FF0000"/>
                </a:solidFill>
              </a:rPr>
              <a:t> Red</a:t>
            </a:r>
            <a:r>
              <a:rPr lang="en-US" dirty="0"/>
              <a:t> + </a:t>
            </a:r>
            <a:r>
              <a:rPr lang="en-US" dirty="0">
                <a:solidFill>
                  <a:srgbClr val="000090"/>
                </a:solidFill>
              </a:rPr>
              <a:t>SOX</a:t>
            </a:r>
          </a:p>
        </p:txBody>
      </p:sp>
      <p:sp>
        <p:nvSpPr>
          <p:cNvPr id="3" name="Content Placeholder 2"/>
          <p:cNvSpPr>
            <a:spLocks noGrp="1"/>
          </p:cNvSpPr>
          <p:nvPr>
            <p:ph idx="1"/>
          </p:nvPr>
        </p:nvSpPr>
        <p:spPr>
          <a:xfrm>
            <a:off x="379413" y="1600201"/>
            <a:ext cx="8385175" cy="4289424"/>
          </a:xfrm>
        </p:spPr>
        <p:txBody>
          <a:bodyPr>
            <a:normAutofit/>
          </a:bodyPr>
          <a:lstStyle/>
          <a:p>
            <a:pPr marL="514350" indent="-514350">
              <a:buFont typeface="+mj-lt"/>
              <a:buAutoNum type="arabicPeriod"/>
            </a:pPr>
            <a:r>
              <a:rPr lang="en-US" dirty="0"/>
              <a:t>Adapt multicommodity flow (MCF) for network design and operation problems</a:t>
            </a:r>
          </a:p>
          <a:p>
            <a:pPr marL="514350" indent="-514350">
              <a:buFont typeface="+mj-lt"/>
              <a:buAutoNum type="arabicPeriod"/>
            </a:pPr>
            <a:r>
              <a:rPr lang="en-US" dirty="0"/>
              <a:t>Heuristics to improve scalability</a:t>
            </a:r>
          </a:p>
          <a:p>
            <a:pPr marL="514350" indent="-514350">
              <a:buFont typeface="+mj-lt"/>
              <a:buAutoNum type="arabicPeriod"/>
            </a:pPr>
            <a:r>
              <a:rPr lang="en-US" dirty="0"/>
              <a:t>Evaluation</a:t>
            </a:r>
          </a:p>
        </p:txBody>
      </p:sp>
      <p:sp>
        <p:nvSpPr>
          <p:cNvPr id="4" name="Slide Number Placeholder 3"/>
          <p:cNvSpPr>
            <a:spLocks noGrp="1"/>
          </p:cNvSpPr>
          <p:nvPr>
            <p:ph type="sldNum" sz="quarter" idx="12"/>
          </p:nvPr>
        </p:nvSpPr>
        <p:spPr/>
        <p:txBody>
          <a:bodyPr/>
          <a:lstStyle/>
          <a:p>
            <a:fld id="{04E72898-F629-5644-B4D5-3A62E8AA9C3A}" type="slidenum">
              <a:rPr lang="en-US" smtClean="0"/>
              <a:t>11</a:t>
            </a:fld>
            <a:endParaRPr lang="en-US"/>
          </a:p>
        </p:txBody>
      </p:sp>
    </p:spTree>
    <p:extLst>
      <p:ext uri="{BB962C8B-B14F-4D97-AF65-F5344CB8AC3E}">
        <p14:creationId xmlns:p14="http://schemas.microsoft.com/office/powerpoint/2010/main" val="3004022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5000"/>
          </a:blip>
          <a:stretch>
            <a:fillRect/>
          </a:stretch>
        </p:blipFill>
        <p:spPr>
          <a:xfrm>
            <a:off x="2147970" y="1417638"/>
            <a:ext cx="4848060" cy="4743019"/>
          </a:xfrm>
          <a:prstGeom prst="rect">
            <a:avLst/>
          </a:prstGeom>
        </p:spPr>
      </p:pic>
      <p:sp>
        <p:nvSpPr>
          <p:cNvPr id="2" name="Title 1"/>
          <p:cNvSpPr>
            <a:spLocks noGrp="1"/>
          </p:cNvSpPr>
          <p:nvPr>
            <p:ph type="title"/>
          </p:nvPr>
        </p:nvSpPr>
        <p:spPr/>
        <p:txBody>
          <a:bodyPr/>
          <a:lstStyle/>
          <a:p>
            <a:r>
              <a:rPr lang="en-US" dirty="0">
                <a:solidFill>
                  <a:srgbClr val="FF0000"/>
                </a:solidFill>
              </a:rPr>
              <a:t>Red</a:t>
            </a:r>
            <a:r>
              <a:rPr lang="en-US" dirty="0"/>
              <a:t> + </a:t>
            </a:r>
            <a:r>
              <a:rPr lang="en-US" dirty="0">
                <a:solidFill>
                  <a:srgbClr val="000090"/>
                </a:solidFill>
              </a:rPr>
              <a:t>SOX</a:t>
            </a:r>
          </a:p>
        </p:txBody>
      </p:sp>
      <p:sp>
        <p:nvSpPr>
          <p:cNvPr id="3" name="Content Placeholder 2"/>
          <p:cNvSpPr>
            <a:spLocks noGrp="1"/>
          </p:cNvSpPr>
          <p:nvPr>
            <p:ph idx="1"/>
          </p:nvPr>
        </p:nvSpPr>
        <p:spPr>
          <a:xfrm>
            <a:off x="379413" y="1600201"/>
            <a:ext cx="8385175" cy="4289424"/>
          </a:xfrm>
        </p:spPr>
        <p:txBody>
          <a:bodyPr>
            <a:normAutofit/>
          </a:bodyPr>
          <a:lstStyle/>
          <a:p>
            <a:r>
              <a:rPr lang="en-US" dirty="0"/>
              <a:t>SOX focuses on design but addresses operation</a:t>
            </a:r>
          </a:p>
          <a:p>
            <a:r>
              <a:rPr lang="en-US" dirty="0"/>
              <a:t>Vice versa </a:t>
            </a:r>
            <a:r>
              <a:rPr lang="en-US" dirty="0">
                <a:solidFill>
                  <a:srgbClr val="000000"/>
                </a:solidFill>
              </a:rPr>
              <a:t>for Red</a:t>
            </a:r>
          </a:p>
          <a:p>
            <a:pPr marL="0" indent="0">
              <a:buNone/>
            </a:pPr>
            <a:endParaRPr lang="en-US" dirty="0"/>
          </a:p>
          <a:p>
            <a:r>
              <a:rPr lang="en-US" dirty="0"/>
              <a:t>Not necessarily supposed to be applied to same network</a:t>
            </a:r>
          </a:p>
        </p:txBody>
      </p:sp>
      <p:sp>
        <p:nvSpPr>
          <p:cNvPr id="4" name="Slide Number Placeholder 3"/>
          <p:cNvSpPr>
            <a:spLocks noGrp="1"/>
          </p:cNvSpPr>
          <p:nvPr>
            <p:ph type="sldNum" sz="quarter" idx="12"/>
          </p:nvPr>
        </p:nvSpPr>
        <p:spPr/>
        <p:txBody>
          <a:bodyPr/>
          <a:lstStyle/>
          <a:p>
            <a:fld id="{04E72898-F629-5644-B4D5-3A62E8AA9C3A}" type="slidenum">
              <a:rPr lang="en-US" smtClean="0"/>
              <a:t>12</a:t>
            </a:fld>
            <a:endParaRPr lang="en-US"/>
          </a:p>
        </p:txBody>
      </p:sp>
    </p:spTree>
    <p:extLst>
      <p:ext uri="{BB962C8B-B14F-4D97-AF65-F5344CB8AC3E}">
        <p14:creationId xmlns:p14="http://schemas.microsoft.com/office/powerpoint/2010/main" val="5807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0090"/>
                </a:solidFill>
              </a:rPr>
              <a:t>SOX</a:t>
            </a:r>
            <a:r>
              <a:rPr lang="en-US" dirty="0"/>
              <a:t>: </a:t>
            </a:r>
            <a:r>
              <a:rPr lang="en-US" dirty="0">
                <a:solidFill>
                  <a:srgbClr val="000090"/>
                </a:solidFill>
              </a:rPr>
              <a:t>S</a:t>
            </a:r>
            <a:r>
              <a:rPr lang="en-US" dirty="0"/>
              <a:t>trategic </a:t>
            </a:r>
            <a:r>
              <a:rPr lang="en-US" dirty="0">
                <a:solidFill>
                  <a:srgbClr val="000090"/>
                </a:solidFill>
              </a:rPr>
              <a:t>O</a:t>
            </a:r>
            <a:r>
              <a:rPr lang="en-US" dirty="0"/>
              <a:t>ptical/IP </a:t>
            </a:r>
            <a:r>
              <a:rPr lang="en-US" dirty="0">
                <a:solidFill>
                  <a:srgbClr val="000090"/>
                </a:solidFill>
              </a:rPr>
              <a:t>X</a:t>
            </a:r>
            <a:r>
              <a:rPr lang="en-US" dirty="0"/>
              <a:t>-Layer Network Design</a:t>
            </a:r>
          </a:p>
        </p:txBody>
      </p:sp>
      <p:sp>
        <p:nvSpPr>
          <p:cNvPr id="4" name="Slide Number Placeholder 3"/>
          <p:cNvSpPr>
            <a:spLocks noGrp="1"/>
          </p:cNvSpPr>
          <p:nvPr>
            <p:ph type="sldNum" sz="quarter" idx="12"/>
          </p:nvPr>
        </p:nvSpPr>
        <p:spPr/>
        <p:txBody>
          <a:bodyPr/>
          <a:lstStyle/>
          <a:p>
            <a:fld id="{04E72898-F629-5644-B4D5-3A62E8AA9C3A}" type="slidenum">
              <a:rPr lang="en-US" smtClean="0"/>
              <a:t>13</a:t>
            </a:fld>
            <a:endParaRPr lang="en-US"/>
          </a:p>
        </p:txBody>
      </p:sp>
    </p:spTree>
    <p:extLst>
      <p:ext uri="{BB962C8B-B14F-4D97-AF65-F5344CB8AC3E}">
        <p14:creationId xmlns:p14="http://schemas.microsoft.com/office/powerpoint/2010/main" val="1830763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Design</a:t>
            </a:r>
          </a:p>
        </p:txBody>
      </p:sp>
      <p:sp>
        <p:nvSpPr>
          <p:cNvPr id="4" name="Slide Number Placeholder 3"/>
          <p:cNvSpPr>
            <a:spLocks noGrp="1"/>
          </p:cNvSpPr>
          <p:nvPr>
            <p:ph type="sldNum" sz="quarter" idx="12"/>
          </p:nvPr>
        </p:nvSpPr>
        <p:spPr/>
        <p:txBody>
          <a:bodyPr/>
          <a:lstStyle/>
          <a:p>
            <a:fld id="{04E72898-F629-5644-B4D5-3A62E8AA9C3A}" type="slidenum">
              <a:rPr lang="en-US" smtClean="0"/>
              <a:t>14</a:t>
            </a:fld>
            <a:endParaRPr lang="en-US"/>
          </a:p>
        </p:txBody>
      </p:sp>
      <p:sp>
        <p:nvSpPr>
          <p:cNvPr id="5" name="TextBox 4"/>
          <p:cNvSpPr txBox="1"/>
          <p:nvPr/>
        </p:nvSpPr>
        <p:spPr>
          <a:xfrm>
            <a:off x="1651000" y="1648578"/>
            <a:ext cx="2664123" cy="553998"/>
          </a:xfrm>
          <a:prstGeom prst="rect">
            <a:avLst/>
          </a:prstGeom>
          <a:noFill/>
        </p:spPr>
        <p:txBody>
          <a:bodyPr wrap="none" rtlCol="0">
            <a:spAutoFit/>
          </a:bodyPr>
          <a:lstStyle/>
          <a:p>
            <a:r>
              <a:rPr lang="en-US" sz="3000" dirty="0"/>
              <a:t>Network </a:t>
            </a:r>
            <a:r>
              <a:rPr lang="en-US" sz="3000" b="1" dirty="0"/>
              <a:t>design</a:t>
            </a:r>
          </a:p>
        </p:txBody>
      </p:sp>
      <p:sp>
        <p:nvSpPr>
          <p:cNvPr id="6" name="TextBox 5"/>
          <p:cNvSpPr txBox="1"/>
          <p:nvPr/>
        </p:nvSpPr>
        <p:spPr>
          <a:xfrm>
            <a:off x="1651000" y="2694861"/>
            <a:ext cx="2807454" cy="553998"/>
          </a:xfrm>
          <a:prstGeom prst="rect">
            <a:avLst/>
          </a:prstGeom>
          <a:noFill/>
        </p:spPr>
        <p:txBody>
          <a:bodyPr wrap="none" rtlCol="0">
            <a:spAutoFit/>
          </a:bodyPr>
          <a:lstStyle/>
          <a:p>
            <a:r>
              <a:rPr lang="en-US" sz="3000" dirty="0"/>
              <a:t>to </a:t>
            </a:r>
            <a:r>
              <a:rPr lang="en-US" sz="3000" b="1" dirty="0"/>
              <a:t>minimize cost</a:t>
            </a:r>
          </a:p>
        </p:txBody>
      </p:sp>
      <p:sp>
        <p:nvSpPr>
          <p:cNvPr id="7" name="TextBox 6"/>
          <p:cNvSpPr txBox="1"/>
          <p:nvPr/>
        </p:nvSpPr>
        <p:spPr>
          <a:xfrm>
            <a:off x="1651000" y="3738722"/>
            <a:ext cx="3918598" cy="553998"/>
          </a:xfrm>
          <a:prstGeom prst="rect">
            <a:avLst/>
          </a:prstGeom>
          <a:noFill/>
        </p:spPr>
        <p:txBody>
          <a:bodyPr wrap="none" rtlCol="0">
            <a:spAutoFit/>
          </a:bodyPr>
          <a:lstStyle/>
          <a:p>
            <a:r>
              <a:rPr lang="en-US" sz="3000" dirty="0"/>
              <a:t>while </a:t>
            </a:r>
            <a:r>
              <a:rPr lang="en-US" sz="3000" b="1" dirty="0"/>
              <a:t>carrying all traffic</a:t>
            </a:r>
          </a:p>
        </p:txBody>
      </p:sp>
      <p:sp>
        <p:nvSpPr>
          <p:cNvPr id="8" name="TextBox 7"/>
          <p:cNvSpPr txBox="1"/>
          <p:nvPr/>
        </p:nvSpPr>
        <p:spPr>
          <a:xfrm>
            <a:off x="1651000" y="4782582"/>
            <a:ext cx="5128177" cy="553998"/>
          </a:xfrm>
          <a:prstGeom prst="rect">
            <a:avLst/>
          </a:prstGeom>
          <a:noFill/>
        </p:spPr>
        <p:txBody>
          <a:bodyPr wrap="none" rtlCol="0">
            <a:spAutoFit/>
          </a:bodyPr>
          <a:lstStyle/>
          <a:p>
            <a:r>
              <a:rPr lang="en-US" sz="3000" dirty="0"/>
              <a:t>even in the presence of </a:t>
            </a:r>
            <a:r>
              <a:rPr lang="en-US" sz="3000" b="1" dirty="0"/>
              <a:t>failures</a:t>
            </a:r>
          </a:p>
        </p:txBody>
      </p:sp>
      <p:pic>
        <p:nvPicPr>
          <p:cNvPr id="11" name="Picture 10"/>
          <p:cNvPicPr>
            <a:picLocks noChangeAspect="1"/>
          </p:cNvPicPr>
          <p:nvPr/>
        </p:nvPicPr>
        <p:blipFill>
          <a:blip r:embed="rId3"/>
          <a:stretch>
            <a:fillRect/>
          </a:stretch>
        </p:blipFill>
        <p:spPr>
          <a:xfrm>
            <a:off x="412552" y="1369952"/>
            <a:ext cx="1111250" cy="1111250"/>
          </a:xfrm>
          <a:prstGeom prst="rect">
            <a:avLst/>
          </a:prstGeom>
        </p:spPr>
      </p:pic>
      <p:sp>
        <p:nvSpPr>
          <p:cNvPr id="15" name="Down Arrow 14"/>
          <p:cNvSpPr/>
          <p:nvPr/>
        </p:nvSpPr>
        <p:spPr>
          <a:xfrm>
            <a:off x="608075" y="2610193"/>
            <a:ext cx="678840" cy="943319"/>
          </a:xfrm>
          <a:prstGeom prst="downArrow">
            <a:avLst/>
          </a:prstGeom>
          <a:solidFill>
            <a:srgbClr val="008000"/>
          </a:solid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schemeClr val="bg1"/>
                </a:solidFill>
              </a:rPr>
              <a:t>$</a:t>
            </a:r>
          </a:p>
        </p:txBody>
      </p:sp>
      <p:grpSp>
        <p:nvGrpSpPr>
          <p:cNvPr id="9" name="Group 8"/>
          <p:cNvGrpSpPr/>
          <p:nvPr/>
        </p:nvGrpSpPr>
        <p:grpSpPr>
          <a:xfrm>
            <a:off x="433647" y="3815792"/>
            <a:ext cx="1090155" cy="466344"/>
            <a:chOff x="-269570" y="3909626"/>
            <a:chExt cx="1090155" cy="466344"/>
          </a:xfrm>
        </p:grpSpPr>
        <p:pic>
          <p:nvPicPr>
            <p:cNvPr id="17" name="Picture 16"/>
            <p:cNvPicPr>
              <a:picLocks noChangeAspect="1"/>
            </p:cNvPicPr>
            <p:nvPr/>
          </p:nvPicPr>
          <p:blipFill>
            <a:blip r:embed="rId4">
              <a:duotone>
                <a:prstClr val="black"/>
                <a:schemeClr val="accent2">
                  <a:tint val="45000"/>
                  <a:satMod val="400000"/>
                </a:schemeClr>
              </a:duotone>
            </a:blip>
            <a:stretch>
              <a:fillRect/>
            </a:stretch>
          </p:blipFill>
          <p:spPr>
            <a:xfrm>
              <a:off x="93815" y="3909626"/>
              <a:ext cx="726770" cy="466344"/>
            </a:xfrm>
            <a:prstGeom prst="rect">
              <a:avLst/>
            </a:prstGeom>
          </p:spPr>
        </p:pic>
        <p:pic>
          <p:nvPicPr>
            <p:cNvPr id="18" name="Picture 17"/>
            <p:cNvPicPr>
              <a:picLocks noChangeAspect="1"/>
            </p:cNvPicPr>
            <p:nvPr/>
          </p:nvPicPr>
          <p:blipFill>
            <a:blip r:embed="rId4">
              <a:duotone>
                <a:prstClr val="black"/>
                <a:schemeClr val="accent4">
                  <a:tint val="45000"/>
                  <a:satMod val="400000"/>
                </a:schemeClr>
              </a:duotone>
            </a:blip>
            <a:stretch>
              <a:fillRect/>
            </a:stretch>
          </p:blipFill>
          <p:spPr>
            <a:xfrm>
              <a:off x="-87877" y="3909626"/>
              <a:ext cx="726770" cy="466344"/>
            </a:xfrm>
            <a:prstGeom prst="rect">
              <a:avLst/>
            </a:prstGeom>
          </p:spPr>
        </p:pic>
        <p:pic>
          <p:nvPicPr>
            <p:cNvPr id="19" name="Picture 18"/>
            <p:cNvPicPr>
              <a:picLocks noChangeAspect="1"/>
            </p:cNvPicPr>
            <p:nvPr/>
          </p:nvPicPr>
          <p:blipFill>
            <a:blip r:embed="rId4">
              <a:duotone>
                <a:prstClr val="black"/>
                <a:schemeClr val="accent6">
                  <a:tint val="45000"/>
                  <a:satMod val="400000"/>
                </a:schemeClr>
              </a:duotone>
            </a:blip>
            <a:stretch>
              <a:fillRect/>
            </a:stretch>
          </p:blipFill>
          <p:spPr>
            <a:xfrm>
              <a:off x="-269570" y="3909626"/>
              <a:ext cx="726770" cy="466344"/>
            </a:xfrm>
            <a:prstGeom prst="rect">
              <a:avLst/>
            </a:prstGeom>
          </p:spPr>
        </p:pic>
      </p:grpSp>
      <p:pic>
        <p:nvPicPr>
          <p:cNvPr id="14" name="Picture 13">
            <a:extLst>
              <a:ext uri="{FF2B5EF4-FFF2-40B4-BE49-F238E27FC236}">
                <a16:creationId xmlns:a16="http://schemas.microsoft.com/office/drawing/2014/main" id="{C5A63643-A4E3-974D-AF81-3F3187AA12E3}"/>
              </a:ext>
            </a:extLst>
          </p:cNvPr>
          <p:cNvPicPr>
            <a:picLocks noChangeAspect="1"/>
          </p:cNvPicPr>
          <p:nvPr/>
        </p:nvPicPr>
        <p:blipFill>
          <a:blip r:embed="rId5"/>
          <a:srcRect/>
          <a:stretch/>
        </p:blipFill>
        <p:spPr>
          <a:xfrm>
            <a:off x="457200" y="4641614"/>
            <a:ext cx="1069848" cy="950237"/>
          </a:xfrm>
          <a:prstGeom prst="rect">
            <a:avLst/>
          </a:prstGeom>
        </p:spPr>
      </p:pic>
    </p:spTree>
    <p:extLst>
      <p:ext uri="{BB962C8B-B14F-4D97-AF65-F5344CB8AC3E}">
        <p14:creationId xmlns:p14="http://schemas.microsoft.com/office/powerpoint/2010/main" val="108401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5CAC-AE4D-8746-B54D-516C06C41403}"/>
              </a:ext>
            </a:extLst>
          </p:cNvPr>
          <p:cNvSpPr>
            <a:spLocks noGrp="1"/>
          </p:cNvSpPr>
          <p:nvPr>
            <p:ph type="title"/>
          </p:nvPr>
        </p:nvSpPr>
        <p:spPr/>
        <p:txBody>
          <a:bodyPr/>
          <a:lstStyle/>
          <a:p>
            <a:r>
              <a:rPr lang="en-US" dirty="0"/>
              <a:t>Constrained Optimization</a:t>
            </a:r>
          </a:p>
        </p:txBody>
      </p:sp>
      <p:sp>
        <p:nvSpPr>
          <p:cNvPr id="4" name="Slide Number Placeholder 3">
            <a:extLst>
              <a:ext uri="{FF2B5EF4-FFF2-40B4-BE49-F238E27FC236}">
                <a16:creationId xmlns:a16="http://schemas.microsoft.com/office/drawing/2014/main" id="{4C2FAD58-7903-4A41-8A1B-C1659BC69F82}"/>
              </a:ext>
            </a:extLst>
          </p:cNvPr>
          <p:cNvSpPr>
            <a:spLocks noGrp="1"/>
          </p:cNvSpPr>
          <p:nvPr>
            <p:ph type="sldNum" sz="quarter" idx="12"/>
          </p:nvPr>
        </p:nvSpPr>
        <p:spPr/>
        <p:txBody>
          <a:bodyPr/>
          <a:lstStyle/>
          <a:p>
            <a:fld id="{04E72898-F629-5644-B4D5-3A62E8AA9C3A}" type="slidenum">
              <a:rPr lang="en-US" smtClean="0"/>
              <a:t>15</a:t>
            </a:fld>
            <a:endParaRPr lang="en-US"/>
          </a:p>
        </p:txBody>
      </p:sp>
      <p:sp>
        <p:nvSpPr>
          <p:cNvPr id="27" name="Rounded Rectangle 26">
            <a:extLst>
              <a:ext uri="{FF2B5EF4-FFF2-40B4-BE49-F238E27FC236}">
                <a16:creationId xmlns:a16="http://schemas.microsoft.com/office/drawing/2014/main" id="{8F62A0F5-D1D1-BC4C-8AF6-E431649EBF7D}"/>
              </a:ext>
            </a:extLst>
          </p:cNvPr>
          <p:cNvSpPr/>
          <p:nvPr/>
        </p:nvSpPr>
        <p:spPr>
          <a:xfrm>
            <a:off x="3386893" y="3132941"/>
            <a:ext cx="2929527" cy="1708879"/>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srgbClr val="000000"/>
                </a:solidFill>
              </a:rPr>
              <a:t>Network Design</a:t>
            </a:r>
          </a:p>
        </p:txBody>
      </p:sp>
      <p:grpSp>
        <p:nvGrpSpPr>
          <p:cNvPr id="31" name="Group 30">
            <a:extLst>
              <a:ext uri="{FF2B5EF4-FFF2-40B4-BE49-F238E27FC236}">
                <a16:creationId xmlns:a16="http://schemas.microsoft.com/office/drawing/2014/main" id="{7735B257-F92E-4944-9540-BEC28D0C03BA}"/>
              </a:ext>
            </a:extLst>
          </p:cNvPr>
          <p:cNvGrpSpPr/>
          <p:nvPr/>
        </p:nvGrpSpPr>
        <p:grpSpPr>
          <a:xfrm>
            <a:off x="1994999" y="4606832"/>
            <a:ext cx="5598134" cy="2141420"/>
            <a:chOff x="1994999" y="4606832"/>
            <a:chExt cx="5598134" cy="2141420"/>
          </a:xfrm>
        </p:grpSpPr>
        <p:grpSp>
          <p:nvGrpSpPr>
            <p:cNvPr id="30" name="Group 29">
              <a:extLst>
                <a:ext uri="{FF2B5EF4-FFF2-40B4-BE49-F238E27FC236}">
                  <a16:creationId xmlns:a16="http://schemas.microsoft.com/office/drawing/2014/main" id="{47887149-B192-EE4E-8313-8C21CA3369C9}"/>
                </a:ext>
              </a:extLst>
            </p:cNvPr>
            <p:cNvGrpSpPr/>
            <p:nvPr/>
          </p:nvGrpSpPr>
          <p:grpSpPr>
            <a:xfrm>
              <a:off x="3495208" y="4606832"/>
              <a:ext cx="4097925" cy="2141420"/>
              <a:chOff x="3495208" y="4606832"/>
              <a:chExt cx="4097925" cy="2141420"/>
            </a:xfrm>
          </p:grpSpPr>
          <p:grpSp>
            <p:nvGrpSpPr>
              <p:cNvPr id="5" name="Group 4">
                <a:extLst>
                  <a:ext uri="{FF2B5EF4-FFF2-40B4-BE49-F238E27FC236}">
                    <a16:creationId xmlns:a16="http://schemas.microsoft.com/office/drawing/2014/main" id="{8BEA6582-A9A0-5C45-BA29-5E96DB22B6A4}"/>
                  </a:ext>
                </a:extLst>
              </p:cNvPr>
              <p:cNvGrpSpPr/>
              <p:nvPr/>
            </p:nvGrpSpPr>
            <p:grpSpPr>
              <a:xfrm>
                <a:off x="3495208" y="5533328"/>
                <a:ext cx="4097925" cy="1214924"/>
                <a:chOff x="1256604" y="4474663"/>
                <a:chExt cx="6521744" cy="1933521"/>
              </a:xfrm>
            </p:grpSpPr>
            <p:sp>
              <p:nvSpPr>
                <p:cNvPr id="6" name="Rounded Rectangle 5">
                  <a:extLst>
                    <a:ext uri="{FF2B5EF4-FFF2-40B4-BE49-F238E27FC236}">
                      <a16:creationId xmlns:a16="http://schemas.microsoft.com/office/drawing/2014/main" id="{BDE828F2-5765-E44A-98F1-23FB54AF7BA2}"/>
                    </a:ext>
                  </a:extLst>
                </p:cNvPr>
                <p:cNvSpPr/>
                <p:nvPr/>
              </p:nvSpPr>
              <p:spPr>
                <a:xfrm>
                  <a:off x="1256604" y="5128141"/>
                  <a:ext cx="832104" cy="57607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7" name="Rounded Rectangle 6">
                  <a:extLst>
                    <a:ext uri="{FF2B5EF4-FFF2-40B4-BE49-F238E27FC236}">
                      <a16:creationId xmlns:a16="http://schemas.microsoft.com/office/drawing/2014/main" id="{879D9183-7267-EA4C-8679-AC2DDC48D0FD}"/>
                    </a:ext>
                  </a:extLst>
                </p:cNvPr>
                <p:cNvSpPr>
                  <a:spLocks noChangeAspect="1"/>
                </p:cNvSpPr>
                <p:nvPr/>
              </p:nvSpPr>
              <p:spPr>
                <a:xfrm>
                  <a:off x="6940052" y="5345207"/>
                  <a:ext cx="838296" cy="57607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8" name="Oval 7">
                  <a:extLst>
                    <a:ext uri="{FF2B5EF4-FFF2-40B4-BE49-F238E27FC236}">
                      <a16:creationId xmlns:a16="http://schemas.microsoft.com/office/drawing/2014/main" id="{E374EBC1-51A8-474E-8DA8-C30662BD6454}"/>
                    </a:ext>
                  </a:extLst>
                </p:cNvPr>
                <p:cNvSpPr>
                  <a:spLocks noChangeAspect="1"/>
                </p:cNvSpPr>
                <p:nvPr/>
              </p:nvSpPr>
              <p:spPr>
                <a:xfrm>
                  <a:off x="2474548" y="4553933"/>
                  <a:ext cx="647494" cy="647494"/>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tx1"/>
                    </a:solidFill>
                  </a:endParaRPr>
                </a:p>
              </p:txBody>
            </p:sp>
            <p:sp>
              <p:nvSpPr>
                <p:cNvPr id="9" name="Oval 8">
                  <a:extLst>
                    <a:ext uri="{FF2B5EF4-FFF2-40B4-BE49-F238E27FC236}">
                      <a16:creationId xmlns:a16="http://schemas.microsoft.com/office/drawing/2014/main" id="{FF59970B-372F-0240-B114-8D54C9FB09A1}"/>
                    </a:ext>
                  </a:extLst>
                </p:cNvPr>
                <p:cNvSpPr>
                  <a:spLocks noChangeAspect="1"/>
                </p:cNvSpPr>
                <p:nvPr/>
              </p:nvSpPr>
              <p:spPr>
                <a:xfrm>
                  <a:off x="2991727" y="5342550"/>
                  <a:ext cx="889848" cy="889848"/>
                </a:xfrm>
                <a:prstGeom prst="ellipse">
                  <a:avLst/>
                </a:prstGeom>
                <a:solidFill>
                  <a:srgbClr val="2B4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bg1"/>
                    </a:solidFill>
                  </a:endParaRPr>
                </a:p>
              </p:txBody>
            </p:sp>
            <p:sp>
              <p:nvSpPr>
                <p:cNvPr id="10" name="Oval 9">
                  <a:extLst>
                    <a:ext uri="{FF2B5EF4-FFF2-40B4-BE49-F238E27FC236}">
                      <a16:creationId xmlns:a16="http://schemas.microsoft.com/office/drawing/2014/main" id="{5337CBF2-6A75-F44E-88C9-239A0F58DAC0}"/>
                    </a:ext>
                  </a:extLst>
                </p:cNvPr>
                <p:cNvSpPr>
                  <a:spLocks noChangeAspect="1"/>
                </p:cNvSpPr>
                <p:nvPr/>
              </p:nvSpPr>
              <p:spPr>
                <a:xfrm>
                  <a:off x="3679756" y="4474663"/>
                  <a:ext cx="889848" cy="889848"/>
                </a:xfrm>
                <a:prstGeom prst="ellipse">
                  <a:avLst/>
                </a:prstGeom>
                <a:solidFill>
                  <a:srgbClr val="2B4B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chemeClr val="bg1"/>
                    </a:solidFill>
                  </a:endParaRPr>
                </a:p>
              </p:txBody>
            </p:sp>
            <p:cxnSp>
              <p:nvCxnSpPr>
                <p:cNvPr id="11" name="Straight Connector 10">
                  <a:extLst>
                    <a:ext uri="{FF2B5EF4-FFF2-40B4-BE49-F238E27FC236}">
                      <a16:creationId xmlns:a16="http://schemas.microsoft.com/office/drawing/2014/main" id="{6A4ED944-3411-9B42-ABC0-D81F93E0224E}"/>
                    </a:ext>
                  </a:extLst>
                </p:cNvPr>
                <p:cNvCxnSpPr>
                  <a:stCxn id="6" idx="3"/>
                  <a:endCxn id="8" idx="3"/>
                </p:cNvCxnSpPr>
                <p:nvPr/>
              </p:nvCxnSpPr>
              <p:spPr>
                <a:xfrm flipV="1">
                  <a:off x="2088708" y="5106604"/>
                  <a:ext cx="480663" cy="309573"/>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0BE9116-96F6-6347-9ED3-80E21E92A2FD}"/>
                    </a:ext>
                  </a:extLst>
                </p:cNvPr>
                <p:cNvCxnSpPr>
                  <a:stCxn id="21" idx="6"/>
                  <a:endCxn id="7" idx="1"/>
                </p:cNvCxnSpPr>
                <p:nvPr/>
              </p:nvCxnSpPr>
              <p:spPr>
                <a:xfrm>
                  <a:off x="6577323" y="5480015"/>
                  <a:ext cx="362729" cy="15322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013AE7E-058C-FC4B-9B0C-8F67DF3ED37D}"/>
                    </a:ext>
                  </a:extLst>
                </p:cNvPr>
                <p:cNvCxnSpPr>
                  <a:stCxn id="20" idx="6"/>
                  <a:endCxn id="21" idx="2"/>
                </p:cNvCxnSpPr>
                <p:nvPr/>
              </p:nvCxnSpPr>
              <p:spPr>
                <a:xfrm>
                  <a:off x="5618912" y="5443717"/>
                  <a:ext cx="309187" cy="3629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0370313-A204-3140-B8D3-30F3337E26F6}"/>
                    </a:ext>
                  </a:extLst>
                </p:cNvPr>
                <p:cNvCxnSpPr>
                  <a:stCxn id="6" idx="2"/>
                  <a:endCxn id="19" idx="2"/>
                </p:cNvCxnSpPr>
                <p:nvPr/>
              </p:nvCxnSpPr>
              <p:spPr>
                <a:xfrm>
                  <a:off x="1672656" y="5704213"/>
                  <a:ext cx="477280" cy="379359"/>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C9CF66-38ED-074C-856E-2704F3DFF272}"/>
                    </a:ext>
                  </a:extLst>
                </p:cNvPr>
                <p:cNvCxnSpPr>
                  <a:stCxn id="19" idx="6"/>
                  <a:endCxn id="9" idx="3"/>
                </p:cNvCxnSpPr>
                <p:nvPr/>
              </p:nvCxnSpPr>
              <p:spPr>
                <a:xfrm>
                  <a:off x="2799160" y="6083572"/>
                  <a:ext cx="322882" cy="18511"/>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2C3F676-F3D5-BC44-8369-7FFDE28F372F}"/>
                    </a:ext>
                  </a:extLst>
                </p:cNvPr>
                <p:cNvCxnSpPr>
                  <a:stCxn id="20" idx="2"/>
                  <a:endCxn id="9" idx="6"/>
                </p:cNvCxnSpPr>
                <p:nvPr/>
              </p:nvCxnSpPr>
              <p:spPr>
                <a:xfrm flipH="1">
                  <a:off x="3881575" y="5443717"/>
                  <a:ext cx="1088113" cy="34375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F76E7DE-70CE-0941-809B-5C20E3F90A44}"/>
                    </a:ext>
                  </a:extLst>
                </p:cNvPr>
                <p:cNvCxnSpPr>
                  <a:stCxn id="20" idx="1"/>
                  <a:endCxn id="10" idx="6"/>
                </p:cNvCxnSpPr>
                <p:nvPr/>
              </p:nvCxnSpPr>
              <p:spPr>
                <a:xfrm flipH="1" flipV="1">
                  <a:off x="4569604" y="4919587"/>
                  <a:ext cx="495161" cy="294595"/>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B255ABB-B590-6F47-B9D5-CB135ED3C954}"/>
                    </a:ext>
                  </a:extLst>
                </p:cNvPr>
                <p:cNvCxnSpPr>
                  <a:stCxn id="8" idx="6"/>
                  <a:endCxn id="10" idx="2"/>
                </p:cNvCxnSpPr>
                <p:nvPr/>
              </p:nvCxnSpPr>
              <p:spPr>
                <a:xfrm>
                  <a:off x="3122042" y="4877680"/>
                  <a:ext cx="557714" cy="4190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7AD67CAB-8973-D546-97E7-1BF0D77C4446}"/>
                    </a:ext>
                  </a:extLst>
                </p:cNvPr>
                <p:cNvSpPr>
                  <a:spLocks noChangeAspect="1"/>
                </p:cNvSpPr>
                <p:nvPr/>
              </p:nvSpPr>
              <p:spPr>
                <a:xfrm>
                  <a:off x="2149936" y="5758960"/>
                  <a:ext cx="649224" cy="649224"/>
                </a:xfrm>
                <a:prstGeom prst="ellipse">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20" name="Oval 19">
                  <a:extLst>
                    <a:ext uri="{FF2B5EF4-FFF2-40B4-BE49-F238E27FC236}">
                      <a16:creationId xmlns:a16="http://schemas.microsoft.com/office/drawing/2014/main" id="{7E58C05D-73B0-454C-8049-0C60ECA85C22}"/>
                    </a:ext>
                  </a:extLst>
                </p:cNvPr>
                <p:cNvSpPr>
                  <a:spLocks noChangeAspect="1"/>
                </p:cNvSpPr>
                <p:nvPr/>
              </p:nvSpPr>
              <p:spPr>
                <a:xfrm>
                  <a:off x="4969688" y="5119105"/>
                  <a:ext cx="649224" cy="649224"/>
                </a:xfrm>
                <a:prstGeom prst="ellipse">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21" name="Oval 20">
                  <a:extLst>
                    <a:ext uri="{FF2B5EF4-FFF2-40B4-BE49-F238E27FC236}">
                      <a16:creationId xmlns:a16="http://schemas.microsoft.com/office/drawing/2014/main" id="{ABEB19F1-D69E-6F49-832A-0E139B89708D}"/>
                    </a:ext>
                  </a:extLst>
                </p:cNvPr>
                <p:cNvSpPr>
                  <a:spLocks noChangeAspect="1"/>
                </p:cNvSpPr>
                <p:nvPr/>
              </p:nvSpPr>
              <p:spPr>
                <a:xfrm>
                  <a:off x="5928099" y="5155403"/>
                  <a:ext cx="649224" cy="649224"/>
                </a:xfrm>
                <a:prstGeom prst="ellipse">
                  <a:avLst/>
                </a:prstGeom>
                <a:solidFill>
                  <a:srgbClr val="8EB4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sp>
            <p:nvSpPr>
              <p:cNvPr id="46" name="Right Arrow 45">
                <a:extLst>
                  <a:ext uri="{FF2B5EF4-FFF2-40B4-BE49-F238E27FC236}">
                    <a16:creationId xmlns:a16="http://schemas.microsoft.com/office/drawing/2014/main" id="{8C8E5611-4E49-7C41-880B-737FF5CA5EA7}"/>
                  </a:ext>
                </a:extLst>
              </p:cNvPr>
              <p:cNvSpPr/>
              <p:nvPr/>
            </p:nvSpPr>
            <p:spPr>
              <a:xfrm rot="5400000">
                <a:off x="4391108" y="4784587"/>
                <a:ext cx="921096"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nvGrpSpPr>
            <p:cNvPr id="64" name="Group 63">
              <a:extLst>
                <a:ext uri="{FF2B5EF4-FFF2-40B4-BE49-F238E27FC236}">
                  <a16:creationId xmlns:a16="http://schemas.microsoft.com/office/drawing/2014/main" id="{5B419F5E-17AE-4749-A518-3078AA86317C}"/>
                </a:ext>
              </a:extLst>
            </p:cNvPr>
            <p:cNvGrpSpPr/>
            <p:nvPr/>
          </p:nvGrpSpPr>
          <p:grpSpPr>
            <a:xfrm>
              <a:off x="1994999" y="5581570"/>
              <a:ext cx="1572062" cy="1128037"/>
              <a:chOff x="570293" y="1313141"/>
              <a:chExt cx="1572062" cy="1393631"/>
            </a:xfrm>
          </p:grpSpPr>
          <p:sp>
            <p:nvSpPr>
              <p:cNvPr id="54" name="TextBox 53">
                <a:extLst>
                  <a:ext uri="{FF2B5EF4-FFF2-40B4-BE49-F238E27FC236}">
                    <a16:creationId xmlns:a16="http://schemas.microsoft.com/office/drawing/2014/main" id="{EE4A9804-6236-C947-BAE6-E26894554D78}"/>
                  </a:ext>
                </a:extLst>
              </p:cNvPr>
              <p:cNvSpPr txBox="1"/>
              <p:nvPr/>
            </p:nvSpPr>
            <p:spPr>
              <a:xfrm>
                <a:off x="570293" y="1779125"/>
                <a:ext cx="1103187" cy="570363"/>
              </a:xfrm>
              <a:prstGeom prst="rect">
                <a:avLst/>
              </a:prstGeom>
              <a:noFill/>
            </p:spPr>
            <p:txBody>
              <a:bodyPr wrap="none" rtlCol="0">
                <a:spAutoFit/>
              </a:bodyPr>
              <a:lstStyle/>
              <a:p>
                <a:r>
                  <a:rPr lang="en-US" sz="2400" b="1" dirty="0"/>
                  <a:t>Output</a:t>
                </a:r>
              </a:p>
            </p:txBody>
          </p:sp>
          <p:sp>
            <p:nvSpPr>
              <p:cNvPr id="56" name="Left Brace 55">
                <a:extLst>
                  <a:ext uri="{FF2B5EF4-FFF2-40B4-BE49-F238E27FC236}">
                    <a16:creationId xmlns:a16="http://schemas.microsoft.com/office/drawing/2014/main" id="{54808559-6615-B448-9CE1-C36C8E5687EE}"/>
                  </a:ext>
                </a:extLst>
              </p:cNvPr>
              <p:cNvSpPr/>
              <p:nvPr/>
            </p:nvSpPr>
            <p:spPr>
              <a:xfrm>
                <a:off x="1664034" y="1313141"/>
                <a:ext cx="478321" cy="1393631"/>
              </a:xfrm>
              <a:prstGeom prst="lef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6" name="Group 25">
            <a:extLst>
              <a:ext uri="{FF2B5EF4-FFF2-40B4-BE49-F238E27FC236}">
                <a16:creationId xmlns:a16="http://schemas.microsoft.com/office/drawing/2014/main" id="{19F72522-DD64-1C42-88C1-69D91C044AFB}"/>
              </a:ext>
            </a:extLst>
          </p:cNvPr>
          <p:cNvGrpSpPr/>
          <p:nvPr/>
        </p:nvGrpSpPr>
        <p:grpSpPr>
          <a:xfrm>
            <a:off x="864666" y="3525608"/>
            <a:ext cx="2502280" cy="2057529"/>
            <a:chOff x="864666" y="3525608"/>
            <a:chExt cx="2502280" cy="2057529"/>
          </a:xfrm>
        </p:grpSpPr>
        <p:sp>
          <p:nvSpPr>
            <p:cNvPr id="37" name="Rounded Rectangle 36">
              <a:extLst>
                <a:ext uri="{FF2B5EF4-FFF2-40B4-BE49-F238E27FC236}">
                  <a16:creationId xmlns:a16="http://schemas.microsoft.com/office/drawing/2014/main" id="{42258C76-D25C-E74C-999C-DD6F61A102EA}"/>
                </a:ext>
              </a:extLst>
            </p:cNvPr>
            <p:cNvSpPr/>
            <p:nvPr/>
          </p:nvSpPr>
          <p:spPr>
            <a:xfrm>
              <a:off x="924128" y="3525608"/>
              <a:ext cx="1517904" cy="923544"/>
            </a:xfrm>
            <a:prstGeom prst="roundRect">
              <a:avLst/>
            </a:prstGeom>
            <a:solidFill>
              <a:srgbClr val="7EFE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carry all traffic</a:t>
              </a:r>
            </a:p>
          </p:txBody>
        </p:sp>
        <p:sp>
          <p:nvSpPr>
            <p:cNvPr id="44" name="Right Arrow 43">
              <a:extLst>
                <a:ext uri="{FF2B5EF4-FFF2-40B4-BE49-F238E27FC236}">
                  <a16:creationId xmlns:a16="http://schemas.microsoft.com/office/drawing/2014/main" id="{E2CE052E-0B58-E84D-948A-AFFF6A8C561C}"/>
                </a:ext>
              </a:extLst>
            </p:cNvPr>
            <p:cNvSpPr/>
            <p:nvPr/>
          </p:nvSpPr>
          <p:spPr>
            <a:xfrm>
              <a:off x="2370250" y="3704588"/>
              <a:ext cx="996696"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nvGrpSpPr>
            <p:cNvPr id="63" name="Group 62">
              <a:extLst>
                <a:ext uri="{FF2B5EF4-FFF2-40B4-BE49-F238E27FC236}">
                  <a16:creationId xmlns:a16="http://schemas.microsoft.com/office/drawing/2014/main" id="{4DC6BB0B-5C62-ED46-89C6-A56A28DB789B}"/>
                </a:ext>
              </a:extLst>
            </p:cNvPr>
            <p:cNvGrpSpPr/>
            <p:nvPr/>
          </p:nvGrpSpPr>
          <p:grpSpPr>
            <a:xfrm>
              <a:off x="864666" y="4572527"/>
              <a:ext cx="1628716" cy="1010610"/>
              <a:chOff x="864666" y="4572527"/>
              <a:chExt cx="1628716" cy="1010610"/>
            </a:xfrm>
          </p:grpSpPr>
          <p:sp>
            <p:nvSpPr>
              <p:cNvPr id="57" name="Left Brace 56">
                <a:extLst>
                  <a:ext uri="{FF2B5EF4-FFF2-40B4-BE49-F238E27FC236}">
                    <a16:creationId xmlns:a16="http://schemas.microsoft.com/office/drawing/2014/main" id="{AB42A000-554C-934B-AC81-43DBA4714013}"/>
                  </a:ext>
                </a:extLst>
              </p:cNvPr>
              <p:cNvSpPr/>
              <p:nvPr/>
            </p:nvSpPr>
            <p:spPr>
              <a:xfrm rot="16200000">
                <a:off x="1439864" y="4114872"/>
                <a:ext cx="478321" cy="1393631"/>
              </a:xfrm>
              <a:prstGeom prst="lef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86184EE7-88C9-EE4B-BC6E-AB992F8AC5EB}"/>
                  </a:ext>
                </a:extLst>
              </p:cNvPr>
              <p:cNvSpPr txBox="1"/>
              <p:nvPr/>
            </p:nvSpPr>
            <p:spPr>
              <a:xfrm>
                <a:off x="864666" y="5121472"/>
                <a:ext cx="1628716" cy="461665"/>
              </a:xfrm>
              <a:prstGeom prst="rect">
                <a:avLst/>
              </a:prstGeom>
              <a:noFill/>
            </p:spPr>
            <p:txBody>
              <a:bodyPr wrap="none" rtlCol="0">
                <a:spAutoFit/>
              </a:bodyPr>
              <a:lstStyle/>
              <a:p>
                <a:r>
                  <a:rPr lang="en-US" sz="2400" b="1" dirty="0"/>
                  <a:t>Constraints</a:t>
                </a:r>
              </a:p>
            </p:txBody>
          </p:sp>
        </p:grpSp>
      </p:grpSp>
      <p:grpSp>
        <p:nvGrpSpPr>
          <p:cNvPr id="22" name="Group 21">
            <a:extLst>
              <a:ext uri="{FF2B5EF4-FFF2-40B4-BE49-F238E27FC236}">
                <a16:creationId xmlns:a16="http://schemas.microsoft.com/office/drawing/2014/main" id="{C5D54CC4-250B-E84B-9938-7D010AD34D86}"/>
              </a:ext>
            </a:extLst>
          </p:cNvPr>
          <p:cNvGrpSpPr/>
          <p:nvPr/>
        </p:nvGrpSpPr>
        <p:grpSpPr>
          <a:xfrm>
            <a:off x="6290460" y="3525608"/>
            <a:ext cx="2440665" cy="2034386"/>
            <a:chOff x="6290460" y="3525608"/>
            <a:chExt cx="2440665" cy="2034386"/>
          </a:xfrm>
        </p:grpSpPr>
        <p:sp>
          <p:nvSpPr>
            <p:cNvPr id="38" name="Rounded Rectangle 37">
              <a:extLst>
                <a:ext uri="{FF2B5EF4-FFF2-40B4-BE49-F238E27FC236}">
                  <a16:creationId xmlns:a16="http://schemas.microsoft.com/office/drawing/2014/main" id="{0BCA9DA5-B5B3-9C47-95E7-CF80AAB23148}"/>
                </a:ext>
              </a:extLst>
            </p:cNvPr>
            <p:cNvSpPr/>
            <p:nvPr/>
          </p:nvSpPr>
          <p:spPr>
            <a:xfrm>
              <a:off x="7213221" y="3525608"/>
              <a:ext cx="1517904" cy="923544"/>
            </a:xfrm>
            <a:prstGeom prst="roundRect">
              <a:avLst/>
            </a:prstGeom>
            <a:solidFill>
              <a:srgbClr val="DF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minimize costs</a:t>
              </a:r>
            </a:p>
          </p:txBody>
        </p:sp>
        <p:sp>
          <p:nvSpPr>
            <p:cNvPr id="45" name="Right Arrow 44">
              <a:extLst>
                <a:ext uri="{FF2B5EF4-FFF2-40B4-BE49-F238E27FC236}">
                  <a16:creationId xmlns:a16="http://schemas.microsoft.com/office/drawing/2014/main" id="{D7A6962E-9DEE-B74F-A67F-D13FE4A2288A}"/>
                </a:ext>
              </a:extLst>
            </p:cNvPr>
            <p:cNvSpPr/>
            <p:nvPr/>
          </p:nvSpPr>
          <p:spPr>
            <a:xfrm rot="10800000">
              <a:off x="6290460" y="3704588"/>
              <a:ext cx="997711"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nvGrpSpPr>
            <p:cNvPr id="61" name="Group 60">
              <a:extLst>
                <a:ext uri="{FF2B5EF4-FFF2-40B4-BE49-F238E27FC236}">
                  <a16:creationId xmlns:a16="http://schemas.microsoft.com/office/drawing/2014/main" id="{338563AF-7335-C146-923C-EE4F5C8DC51F}"/>
                </a:ext>
              </a:extLst>
            </p:cNvPr>
            <p:cNvGrpSpPr/>
            <p:nvPr/>
          </p:nvGrpSpPr>
          <p:grpSpPr>
            <a:xfrm>
              <a:off x="7274468" y="4595670"/>
              <a:ext cx="1401666" cy="964324"/>
              <a:chOff x="7229498" y="4572527"/>
              <a:chExt cx="1401666" cy="964324"/>
            </a:xfrm>
          </p:grpSpPr>
          <p:sp>
            <p:nvSpPr>
              <p:cNvPr id="58" name="Left Brace 57">
                <a:extLst>
                  <a:ext uri="{FF2B5EF4-FFF2-40B4-BE49-F238E27FC236}">
                    <a16:creationId xmlns:a16="http://schemas.microsoft.com/office/drawing/2014/main" id="{077B9782-E280-6744-AA8E-706FF50BE9BF}"/>
                  </a:ext>
                </a:extLst>
              </p:cNvPr>
              <p:cNvSpPr/>
              <p:nvPr/>
            </p:nvSpPr>
            <p:spPr>
              <a:xfrm rot="16200000">
                <a:off x="7691171" y="4114872"/>
                <a:ext cx="478321" cy="1393631"/>
              </a:xfrm>
              <a:prstGeom prst="lef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TextBox 59">
                <a:extLst>
                  <a:ext uri="{FF2B5EF4-FFF2-40B4-BE49-F238E27FC236}">
                    <a16:creationId xmlns:a16="http://schemas.microsoft.com/office/drawing/2014/main" id="{1E2E991F-C545-7F46-9F94-CA527DF98065}"/>
                  </a:ext>
                </a:extLst>
              </p:cNvPr>
              <p:cNvSpPr txBox="1"/>
              <p:nvPr/>
            </p:nvSpPr>
            <p:spPr>
              <a:xfrm>
                <a:off x="7229498" y="5075186"/>
                <a:ext cx="1401666" cy="461665"/>
              </a:xfrm>
              <a:prstGeom prst="rect">
                <a:avLst/>
              </a:prstGeom>
              <a:noFill/>
            </p:spPr>
            <p:txBody>
              <a:bodyPr wrap="none" rtlCol="0">
                <a:spAutoFit/>
              </a:bodyPr>
              <a:lstStyle/>
              <a:p>
                <a:r>
                  <a:rPr lang="en-US" sz="2400" b="1" dirty="0"/>
                  <a:t>Objective</a:t>
                </a:r>
              </a:p>
            </p:txBody>
          </p:sp>
        </p:grpSp>
      </p:grpSp>
      <p:grpSp>
        <p:nvGrpSpPr>
          <p:cNvPr id="3" name="Group 2">
            <a:extLst>
              <a:ext uri="{FF2B5EF4-FFF2-40B4-BE49-F238E27FC236}">
                <a16:creationId xmlns:a16="http://schemas.microsoft.com/office/drawing/2014/main" id="{226F7C15-AC4D-B744-9D0F-17885EC25A95}"/>
              </a:ext>
            </a:extLst>
          </p:cNvPr>
          <p:cNvGrpSpPr/>
          <p:nvPr/>
        </p:nvGrpSpPr>
        <p:grpSpPr>
          <a:xfrm>
            <a:off x="827623" y="1465541"/>
            <a:ext cx="6531773" cy="1910637"/>
            <a:chOff x="827623" y="1465541"/>
            <a:chExt cx="6531773" cy="1910637"/>
          </a:xfrm>
        </p:grpSpPr>
        <p:sp>
          <p:nvSpPr>
            <p:cNvPr id="23" name="Rounded Rectangle 22">
              <a:extLst>
                <a:ext uri="{FF2B5EF4-FFF2-40B4-BE49-F238E27FC236}">
                  <a16:creationId xmlns:a16="http://schemas.microsoft.com/office/drawing/2014/main" id="{F7178BEA-7B6F-A44E-A2C4-7E9306333BC7}"/>
                </a:ext>
              </a:extLst>
            </p:cNvPr>
            <p:cNvSpPr/>
            <p:nvPr/>
          </p:nvSpPr>
          <p:spPr>
            <a:xfrm>
              <a:off x="2343916" y="1516440"/>
              <a:ext cx="1517904" cy="923544"/>
            </a:xfrm>
            <a:prstGeom prst="roundRect">
              <a:avLst/>
            </a:prstGeom>
            <a:solidFill>
              <a:srgbClr val="9EC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traffic matrix</a:t>
              </a:r>
            </a:p>
          </p:txBody>
        </p:sp>
        <p:sp>
          <p:nvSpPr>
            <p:cNvPr id="24" name="Rounded Rectangle 23">
              <a:extLst>
                <a:ext uri="{FF2B5EF4-FFF2-40B4-BE49-F238E27FC236}">
                  <a16:creationId xmlns:a16="http://schemas.microsoft.com/office/drawing/2014/main" id="{4555CA06-1E94-6D42-AF86-C5C37217443E}"/>
                </a:ext>
              </a:extLst>
            </p:cNvPr>
            <p:cNvSpPr/>
            <p:nvPr/>
          </p:nvSpPr>
          <p:spPr>
            <a:xfrm>
              <a:off x="5845915" y="1514634"/>
              <a:ext cx="1513481" cy="927156"/>
            </a:xfrm>
            <a:prstGeom prst="roundRect">
              <a:avLst/>
            </a:prstGeom>
            <a:solidFill>
              <a:srgbClr val="9EC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failure scenarios</a:t>
              </a:r>
            </a:p>
          </p:txBody>
        </p:sp>
        <p:sp>
          <p:nvSpPr>
            <p:cNvPr id="25" name="Rounded Rectangle 24">
              <a:extLst>
                <a:ext uri="{FF2B5EF4-FFF2-40B4-BE49-F238E27FC236}">
                  <a16:creationId xmlns:a16="http://schemas.microsoft.com/office/drawing/2014/main" id="{DD08CC07-3557-EB42-867E-1C52B4BEF9A2}"/>
                </a:ext>
              </a:extLst>
            </p:cNvPr>
            <p:cNvSpPr/>
            <p:nvPr/>
          </p:nvSpPr>
          <p:spPr>
            <a:xfrm>
              <a:off x="4097128" y="1516440"/>
              <a:ext cx="1513480" cy="923544"/>
            </a:xfrm>
            <a:prstGeom prst="roundRect">
              <a:avLst/>
            </a:prstGeom>
            <a:solidFill>
              <a:srgbClr val="9EC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solidFill>
                    <a:srgbClr val="000000"/>
                  </a:solidFill>
                </a:rPr>
                <a:t>PoP</a:t>
              </a:r>
              <a:r>
                <a:rPr lang="en-US" sz="2400" dirty="0">
                  <a:solidFill>
                    <a:srgbClr val="000000"/>
                  </a:solidFill>
                </a:rPr>
                <a:t>/fiber locations</a:t>
              </a:r>
            </a:p>
          </p:txBody>
        </p:sp>
        <p:sp>
          <p:nvSpPr>
            <p:cNvPr id="28" name="Right Arrow 27">
              <a:extLst>
                <a:ext uri="{FF2B5EF4-FFF2-40B4-BE49-F238E27FC236}">
                  <a16:creationId xmlns:a16="http://schemas.microsoft.com/office/drawing/2014/main" id="{7846B0FA-5FC3-AA4E-87C5-E7B907E3E1C5}"/>
                </a:ext>
              </a:extLst>
            </p:cNvPr>
            <p:cNvSpPr/>
            <p:nvPr/>
          </p:nvSpPr>
          <p:spPr>
            <a:xfrm rot="2931951">
              <a:off x="2855811" y="2528477"/>
              <a:ext cx="1129816"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42" name="Right Arrow 41">
              <a:extLst>
                <a:ext uri="{FF2B5EF4-FFF2-40B4-BE49-F238E27FC236}">
                  <a16:creationId xmlns:a16="http://schemas.microsoft.com/office/drawing/2014/main" id="{5F24C7FB-231A-7840-9B3C-F16F69AEEB46}"/>
                </a:ext>
              </a:extLst>
            </p:cNvPr>
            <p:cNvSpPr/>
            <p:nvPr/>
          </p:nvSpPr>
          <p:spPr>
            <a:xfrm rot="8340000">
              <a:off x="5758078" y="2547100"/>
              <a:ext cx="1129816"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43" name="Right Arrow 42">
              <a:extLst>
                <a:ext uri="{FF2B5EF4-FFF2-40B4-BE49-F238E27FC236}">
                  <a16:creationId xmlns:a16="http://schemas.microsoft.com/office/drawing/2014/main" id="{DE71FC08-2ECB-5E4F-9A30-CB0D4138B387}"/>
                </a:ext>
              </a:extLst>
            </p:cNvPr>
            <p:cNvSpPr/>
            <p:nvPr/>
          </p:nvSpPr>
          <p:spPr>
            <a:xfrm rot="5400000">
              <a:off x="4389884" y="2529790"/>
              <a:ext cx="923545"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nvGrpSpPr>
            <p:cNvPr id="65" name="Group 64">
              <a:extLst>
                <a:ext uri="{FF2B5EF4-FFF2-40B4-BE49-F238E27FC236}">
                  <a16:creationId xmlns:a16="http://schemas.microsoft.com/office/drawing/2014/main" id="{0165DAB0-FCE9-C24E-8655-F103B236B1CB}"/>
                </a:ext>
              </a:extLst>
            </p:cNvPr>
            <p:cNvGrpSpPr/>
            <p:nvPr/>
          </p:nvGrpSpPr>
          <p:grpSpPr>
            <a:xfrm>
              <a:off x="827623" y="1465541"/>
              <a:ext cx="1467132" cy="1037721"/>
              <a:chOff x="675223" y="1313141"/>
              <a:chExt cx="1467132" cy="1037721"/>
            </a:xfrm>
          </p:grpSpPr>
          <p:sp>
            <p:nvSpPr>
              <p:cNvPr id="66" name="TextBox 65">
                <a:extLst>
                  <a:ext uri="{FF2B5EF4-FFF2-40B4-BE49-F238E27FC236}">
                    <a16:creationId xmlns:a16="http://schemas.microsoft.com/office/drawing/2014/main" id="{D37C7E51-A7C8-4845-9B7F-4FA8F149C036}"/>
                  </a:ext>
                </a:extLst>
              </p:cNvPr>
              <p:cNvSpPr txBox="1"/>
              <p:nvPr/>
            </p:nvSpPr>
            <p:spPr>
              <a:xfrm>
                <a:off x="675223" y="1601169"/>
                <a:ext cx="992579" cy="461665"/>
              </a:xfrm>
              <a:prstGeom prst="rect">
                <a:avLst/>
              </a:prstGeom>
              <a:noFill/>
            </p:spPr>
            <p:txBody>
              <a:bodyPr wrap="none" rtlCol="0">
                <a:spAutoFit/>
              </a:bodyPr>
              <a:lstStyle/>
              <a:p>
                <a:r>
                  <a:rPr lang="en-US" sz="2400" b="1" dirty="0"/>
                  <a:t>Inputs</a:t>
                </a:r>
              </a:p>
            </p:txBody>
          </p:sp>
          <p:sp>
            <p:nvSpPr>
              <p:cNvPr id="67" name="Left Brace 66">
                <a:extLst>
                  <a:ext uri="{FF2B5EF4-FFF2-40B4-BE49-F238E27FC236}">
                    <a16:creationId xmlns:a16="http://schemas.microsoft.com/office/drawing/2014/main" id="{F8F41166-5012-2C40-83ED-4C9DD05BBE9D}"/>
                  </a:ext>
                </a:extLst>
              </p:cNvPr>
              <p:cNvSpPr/>
              <p:nvPr/>
            </p:nvSpPr>
            <p:spPr>
              <a:xfrm>
                <a:off x="1664034" y="1313141"/>
                <a:ext cx="478321" cy="1037721"/>
              </a:xfrm>
              <a:prstGeom prst="lef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109349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ull-map-with-edge-no-optical-no-Alaska-v3.png"/>
          <p:cNvPicPr>
            <a:picLocks noChangeAspect="1"/>
          </p:cNvPicPr>
          <p:nvPr/>
        </p:nvPicPr>
        <p:blipFill rotWithShape="1">
          <a:blip r:embed="rId3">
            <a:extLst>
              <a:ext uri="{28A0092B-C50C-407E-A947-70E740481C1C}">
                <a14:useLocalDpi xmlns:a14="http://schemas.microsoft.com/office/drawing/2010/main" val="0"/>
              </a:ext>
            </a:extLst>
          </a:blip>
          <a:srcRect l="5756"/>
          <a:stretch/>
        </p:blipFill>
        <p:spPr>
          <a:xfrm>
            <a:off x="775585" y="1370013"/>
            <a:ext cx="5149094" cy="3181321"/>
          </a:xfrm>
          <a:prstGeom prst="rect">
            <a:avLst/>
          </a:prstGeom>
        </p:spPr>
      </p:pic>
      <p:sp>
        <p:nvSpPr>
          <p:cNvPr id="2" name="Title 1"/>
          <p:cNvSpPr>
            <a:spLocks noGrp="1"/>
          </p:cNvSpPr>
          <p:nvPr>
            <p:ph type="title"/>
          </p:nvPr>
        </p:nvSpPr>
        <p:spPr/>
        <p:txBody>
          <a:bodyPr/>
          <a:lstStyle/>
          <a:p>
            <a:r>
              <a:rPr lang="en-US" dirty="0"/>
              <a:t>How is This Done Today?</a:t>
            </a:r>
          </a:p>
        </p:txBody>
      </p:sp>
      <p:sp>
        <p:nvSpPr>
          <p:cNvPr id="4" name="Slide Number Placeholder 3"/>
          <p:cNvSpPr>
            <a:spLocks noGrp="1"/>
          </p:cNvSpPr>
          <p:nvPr>
            <p:ph type="sldNum" sz="quarter" idx="12"/>
          </p:nvPr>
        </p:nvSpPr>
        <p:spPr/>
        <p:txBody>
          <a:bodyPr/>
          <a:lstStyle/>
          <a:p>
            <a:fld id="{04E72898-F629-5644-B4D5-3A62E8AA9C3A}" type="slidenum">
              <a:rPr lang="en-US" smtClean="0"/>
              <a:t>16</a:t>
            </a:fld>
            <a:endParaRPr lang="en-US"/>
          </a:p>
        </p:txBody>
      </p:sp>
      <p:sp>
        <p:nvSpPr>
          <p:cNvPr id="29" name="TextBox 28"/>
          <p:cNvSpPr txBox="1"/>
          <p:nvPr/>
        </p:nvSpPr>
        <p:spPr>
          <a:xfrm>
            <a:off x="2319794" y="2784909"/>
            <a:ext cx="1233030" cy="1908215"/>
          </a:xfrm>
          <a:prstGeom prst="rect">
            <a:avLst/>
          </a:prstGeom>
          <a:noFill/>
        </p:spPr>
        <p:txBody>
          <a:bodyPr wrap="none" rtlCol="0">
            <a:spAutoFit/>
          </a:bodyPr>
          <a:lstStyle/>
          <a:p>
            <a:r>
              <a:rPr lang="en-US" sz="10000" b="1" dirty="0">
                <a:solidFill>
                  <a:srgbClr val="FF0000"/>
                </a:solidFill>
                <a:latin typeface="Zapf Dingbats"/>
                <a:ea typeface="Zapf Dingbats"/>
                <a:cs typeface="Zapf Dingbats"/>
                <a:sym typeface="Zapf Dingbats"/>
              </a:rPr>
              <a:t>✗</a:t>
            </a:r>
            <a:endParaRPr lang="en-US" sz="10000" b="1" dirty="0">
              <a:solidFill>
                <a:srgbClr val="FF0000"/>
              </a:solidFill>
            </a:endParaRPr>
          </a:p>
          <a:p>
            <a:endParaRPr lang="en-US" dirty="0"/>
          </a:p>
        </p:txBody>
      </p:sp>
      <p:grpSp>
        <p:nvGrpSpPr>
          <p:cNvPr id="6" name="Group 5"/>
          <p:cNvGrpSpPr/>
          <p:nvPr/>
        </p:nvGrpSpPr>
        <p:grpSpPr>
          <a:xfrm>
            <a:off x="3450178" y="3657421"/>
            <a:ext cx="4951522" cy="2805507"/>
            <a:chOff x="1128603" y="3027590"/>
            <a:chExt cx="4951522" cy="2805507"/>
          </a:xfrm>
        </p:grpSpPr>
        <p:grpSp>
          <p:nvGrpSpPr>
            <p:cNvPr id="9" name="Group 8"/>
            <p:cNvGrpSpPr/>
            <p:nvPr/>
          </p:nvGrpSpPr>
          <p:grpSpPr>
            <a:xfrm>
              <a:off x="1128603" y="3597311"/>
              <a:ext cx="2726849" cy="1776749"/>
              <a:chOff x="1021129" y="3002477"/>
              <a:chExt cx="2726849" cy="1776749"/>
            </a:xfrm>
          </p:grpSpPr>
          <p:sp>
            <p:nvSpPr>
              <p:cNvPr id="10" name="Rounded Rectangle 9"/>
              <p:cNvSpPr/>
              <p:nvPr/>
            </p:nvSpPr>
            <p:spPr>
              <a:xfrm>
                <a:off x="1368901" y="3002477"/>
                <a:ext cx="2379077" cy="60745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5">
                        <a:lumMod val="75000"/>
                      </a:schemeClr>
                    </a:solidFill>
                  </a:rPr>
                  <a:t>Network Design</a:t>
                </a:r>
              </a:p>
            </p:txBody>
          </p:sp>
          <p:sp>
            <p:nvSpPr>
              <p:cNvPr id="11" name="Rounded Rectangle 10"/>
              <p:cNvSpPr/>
              <p:nvPr/>
            </p:nvSpPr>
            <p:spPr>
              <a:xfrm>
                <a:off x="1021129" y="4073331"/>
                <a:ext cx="2726849" cy="70589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4"/>
                    </a:solidFill>
                  </a:rPr>
                  <a:t>Network</a:t>
                </a:r>
                <a:r>
                  <a:rPr lang="en-US" sz="2400" b="1" dirty="0">
                    <a:solidFill>
                      <a:schemeClr val="tx1"/>
                    </a:solidFill>
                  </a:rPr>
                  <a:t> </a:t>
                </a:r>
                <a:r>
                  <a:rPr lang="en-US" sz="2400" b="1" dirty="0">
                    <a:solidFill>
                      <a:srgbClr val="8064A2"/>
                    </a:solidFill>
                  </a:rPr>
                  <a:t>Operation</a:t>
                </a:r>
              </a:p>
            </p:txBody>
          </p:sp>
        </p:grpSp>
        <p:cxnSp>
          <p:nvCxnSpPr>
            <p:cNvPr id="12" name="Straight Connector 11"/>
            <p:cNvCxnSpPr/>
            <p:nvPr/>
          </p:nvCxnSpPr>
          <p:spPr>
            <a:xfrm>
              <a:off x="1242884" y="4430344"/>
              <a:ext cx="483724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ounded Rectangle 12"/>
            <p:cNvSpPr/>
            <p:nvPr/>
          </p:nvSpPr>
          <p:spPr>
            <a:xfrm>
              <a:off x="3846468" y="3027590"/>
              <a:ext cx="2197666" cy="621260"/>
            </a:xfrm>
            <a:prstGeom prst="roundRect">
              <a:avLst/>
            </a:prstGeom>
            <a:solidFill>
              <a:schemeClr val="accent5">
                <a:lumMod val="75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bg1"/>
                  </a:solidFill>
                  <a:cs typeface="Times New Roman"/>
                </a:rPr>
                <a:t>equipment placement</a:t>
              </a:r>
            </a:p>
          </p:txBody>
        </p:sp>
        <p:sp>
          <p:nvSpPr>
            <p:cNvPr id="14" name="Rounded Rectangle 13"/>
            <p:cNvSpPr/>
            <p:nvPr/>
          </p:nvSpPr>
          <p:spPr>
            <a:xfrm>
              <a:off x="3859168" y="5211837"/>
              <a:ext cx="2197666" cy="621260"/>
            </a:xfrm>
            <a:prstGeom prst="roundRect">
              <a:avLst/>
            </a:prstGeom>
            <a:solidFill>
              <a:schemeClr val="accent4">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cs typeface="Times New Roman"/>
                </a:rPr>
                <a:t>IP routing</a:t>
              </a:r>
            </a:p>
          </p:txBody>
        </p:sp>
        <p:sp>
          <p:nvSpPr>
            <p:cNvPr id="23" name="Rounded Rectangle 22"/>
            <p:cNvSpPr/>
            <p:nvPr/>
          </p:nvSpPr>
          <p:spPr>
            <a:xfrm>
              <a:off x="3846467" y="3736521"/>
              <a:ext cx="2197666" cy="621260"/>
            </a:xfrm>
            <a:prstGeom prst="roundRect">
              <a:avLst/>
            </a:prstGeom>
            <a:solidFill>
              <a:srgbClr val="FAC09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000000"/>
                  </a:solidFill>
                  <a:cs typeface="Times New Roman"/>
                </a:rPr>
                <a:t>IP link placement</a:t>
              </a:r>
            </a:p>
          </p:txBody>
        </p:sp>
      </p:grpSp>
    </p:spTree>
    <p:extLst>
      <p:ext uri="{BB962C8B-B14F-4D97-AF65-F5344CB8AC3E}">
        <p14:creationId xmlns:p14="http://schemas.microsoft.com/office/powerpoint/2010/main" val="3148364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3502525" y="1285077"/>
            <a:ext cx="5414212" cy="5439239"/>
          </a:xfrm>
          <a:prstGeom prst="wedgeRoundRectCallout">
            <a:avLst>
              <a:gd name="adj1" fmla="val -72620"/>
              <a:gd name="adj2" fmla="val -25432"/>
              <a:gd name="adj3" fmla="val 16667"/>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noFill/>
            </a:endParaRPr>
          </a:p>
        </p:txBody>
      </p:sp>
      <p:pic>
        <p:nvPicPr>
          <p:cNvPr id="51" name="Picture 50"/>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069613" y="1732191"/>
            <a:ext cx="1066623" cy="700629"/>
          </a:xfrm>
          <a:prstGeom prst="rect">
            <a:avLst/>
          </a:prstGeom>
        </p:spPr>
      </p:pic>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6406431" y="4900739"/>
            <a:ext cx="1066623" cy="700629"/>
          </a:xfrm>
          <a:prstGeom prst="rect">
            <a:avLst/>
          </a:prstGeom>
        </p:spPr>
      </p:pic>
      <p:pic>
        <p:nvPicPr>
          <p:cNvPr id="46" name="Picture 4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7587080" y="4900739"/>
            <a:ext cx="1066623" cy="700629"/>
          </a:xfrm>
          <a:prstGeom prst="rect">
            <a:avLst/>
          </a:prstGeom>
        </p:spPr>
      </p:pic>
      <p:pic>
        <p:nvPicPr>
          <p:cNvPr id="47" name="Picture 4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6406431" y="1732191"/>
            <a:ext cx="1066623" cy="700629"/>
          </a:xfrm>
          <a:prstGeom prst="rect">
            <a:avLst/>
          </a:prstGeom>
        </p:spPr>
      </p:pic>
      <p:pic>
        <p:nvPicPr>
          <p:cNvPr id="48" name="Picture 47"/>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7587080" y="1732191"/>
            <a:ext cx="1066623" cy="700629"/>
          </a:xfrm>
          <a:prstGeom prst="rect">
            <a:avLst/>
          </a:prstGeom>
        </p:spPr>
      </p:pic>
      <p:pic>
        <p:nvPicPr>
          <p:cNvPr id="44" name="Picture 4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069613" y="4954211"/>
            <a:ext cx="1066623" cy="700629"/>
          </a:xfrm>
          <a:prstGeom prst="rect">
            <a:avLst/>
          </a:prstGeom>
        </p:spPr>
      </p:pic>
      <p:cxnSp>
        <p:nvCxnSpPr>
          <p:cNvPr id="35" name="Straight Connector 34"/>
          <p:cNvCxnSpPr/>
          <p:nvPr/>
        </p:nvCxnSpPr>
        <p:spPr>
          <a:xfrm>
            <a:off x="5897124" y="1285077"/>
            <a:ext cx="0" cy="5439239"/>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4428825" y="2245368"/>
            <a:ext cx="4093286" cy="2831211"/>
            <a:chOff x="4522401" y="2405784"/>
            <a:chExt cx="4093286" cy="2831211"/>
          </a:xfrm>
        </p:grpSpPr>
        <p:grpSp>
          <p:nvGrpSpPr>
            <p:cNvPr id="32" name="Group 31"/>
            <p:cNvGrpSpPr/>
            <p:nvPr/>
          </p:nvGrpSpPr>
          <p:grpSpPr>
            <a:xfrm>
              <a:off x="4522401" y="2405784"/>
              <a:ext cx="373416" cy="2829455"/>
              <a:chOff x="4512346" y="1970102"/>
              <a:chExt cx="373416" cy="2829455"/>
            </a:xfrm>
          </p:grpSpPr>
          <p:cxnSp>
            <p:nvCxnSpPr>
              <p:cNvPr id="27" name="Straight Connector 26"/>
              <p:cNvCxnSpPr/>
              <p:nvPr/>
            </p:nvCxnSpPr>
            <p:spPr>
              <a:xfrm flipV="1">
                <a:off x="4699054" y="2157554"/>
                <a:ext cx="0" cy="2454551"/>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4512346" y="442465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rgbClr val="000000"/>
                  </a:solidFill>
                </a:endParaRPr>
              </a:p>
            </p:txBody>
          </p:sp>
          <p:sp>
            <p:nvSpPr>
              <p:cNvPr id="55" name="Oval 54"/>
              <p:cNvSpPr/>
              <p:nvPr/>
            </p:nvSpPr>
            <p:spPr>
              <a:xfrm>
                <a:off x="4512346" y="1970102"/>
                <a:ext cx="373416" cy="374904"/>
              </a:xfrm>
              <a:prstGeom prst="ellipse">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00"/>
                    </a:solidFill>
                  </a:rPr>
                  <a:t>P</a:t>
                </a:r>
              </a:p>
            </p:txBody>
          </p:sp>
        </p:grpSp>
        <p:grpSp>
          <p:nvGrpSpPr>
            <p:cNvPr id="118" name="Group 117"/>
            <p:cNvGrpSpPr/>
            <p:nvPr/>
          </p:nvGrpSpPr>
          <p:grpSpPr>
            <a:xfrm>
              <a:off x="6553982" y="2405784"/>
              <a:ext cx="2061705" cy="2831211"/>
              <a:chOff x="6740690" y="2382688"/>
              <a:chExt cx="2061705" cy="2831211"/>
            </a:xfrm>
          </p:grpSpPr>
          <p:grpSp>
            <p:nvGrpSpPr>
              <p:cNvPr id="43" name="Group 42"/>
              <p:cNvGrpSpPr/>
              <p:nvPr/>
            </p:nvGrpSpPr>
            <p:grpSpPr>
              <a:xfrm>
                <a:off x="6740690" y="4838995"/>
                <a:ext cx="2061705" cy="374904"/>
                <a:chOff x="5877321" y="4663135"/>
                <a:chExt cx="2061705" cy="374904"/>
              </a:xfrm>
            </p:grpSpPr>
            <p:grpSp>
              <p:nvGrpSpPr>
                <p:cNvPr id="36" name="Group 35"/>
                <p:cNvGrpSpPr/>
                <p:nvPr/>
              </p:nvGrpSpPr>
              <p:grpSpPr>
                <a:xfrm>
                  <a:off x="5877321" y="4663135"/>
                  <a:ext cx="851515" cy="374904"/>
                  <a:chOff x="5877321" y="4651543"/>
                  <a:chExt cx="851515" cy="374904"/>
                </a:xfrm>
              </p:grpSpPr>
              <p:sp>
                <p:nvSpPr>
                  <p:cNvPr id="74" name="Oval 73"/>
                  <p:cNvSpPr/>
                  <p:nvPr/>
                </p:nvSpPr>
                <p:spPr>
                  <a:xfrm>
                    <a:off x="5877321" y="465154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75" name="Oval 74"/>
                  <p:cNvSpPr/>
                  <p:nvPr/>
                </p:nvSpPr>
                <p:spPr>
                  <a:xfrm>
                    <a:off x="6355420" y="465154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nvGrpSpPr>
                <p:cNvPr id="81" name="Group 80"/>
                <p:cNvGrpSpPr/>
                <p:nvPr/>
              </p:nvGrpSpPr>
              <p:grpSpPr>
                <a:xfrm>
                  <a:off x="7073971" y="4663135"/>
                  <a:ext cx="865055" cy="374904"/>
                  <a:chOff x="6117773" y="4651543"/>
                  <a:chExt cx="865055" cy="374904"/>
                </a:xfrm>
              </p:grpSpPr>
              <p:sp>
                <p:nvSpPr>
                  <p:cNvPr id="82" name="Oval 81"/>
                  <p:cNvSpPr/>
                  <p:nvPr/>
                </p:nvSpPr>
                <p:spPr>
                  <a:xfrm>
                    <a:off x="6117773" y="465154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83" name="Oval 82"/>
                  <p:cNvSpPr/>
                  <p:nvPr/>
                </p:nvSpPr>
                <p:spPr>
                  <a:xfrm>
                    <a:off x="6609412" y="465154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grpSp>
            <p:nvGrpSpPr>
              <p:cNvPr id="84" name="Group 83"/>
              <p:cNvGrpSpPr/>
              <p:nvPr/>
            </p:nvGrpSpPr>
            <p:grpSpPr>
              <a:xfrm flipV="1">
                <a:off x="6745092" y="2382688"/>
                <a:ext cx="2055912" cy="374904"/>
                <a:chOff x="5881723" y="4663135"/>
                <a:chExt cx="2055912" cy="374904"/>
              </a:xfrm>
            </p:grpSpPr>
            <p:grpSp>
              <p:nvGrpSpPr>
                <p:cNvPr id="92" name="Group 91"/>
                <p:cNvGrpSpPr/>
                <p:nvPr/>
              </p:nvGrpSpPr>
              <p:grpSpPr>
                <a:xfrm>
                  <a:off x="5881723" y="4663135"/>
                  <a:ext cx="848904" cy="374904"/>
                  <a:chOff x="5881723" y="4651543"/>
                  <a:chExt cx="848904" cy="374904"/>
                </a:xfrm>
              </p:grpSpPr>
              <p:sp>
                <p:nvSpPr>
                  <p:cNvPr id="93" name="Oval 92"/>
                  <p:cNvSpPr/>
                  <p:nvPr/>
                </p:nvSpPr>
                <p:spPr>
                  <a:xfrm>
                    <a:off x="5881723" y="465154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94" name="Oval 93"/>
                  <p:cNvSpPr/>
                  <p:nvPr/>
                </p:nvSpPr>
                <p:spPr>
                  <a:xfrm>
                    <a:off x="6357211" y="465154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nvGrpSpPr>
                <p:cNvPr id="88" name="Group 87"/>
                <p:cNvGrpSpPr/>
                <p:nvPr/>
              </p:nvGrpSpPr>
              <p:grpSpPr>
                <a:xfrm>
                  <a:off x="7074143" y="4663135"/>
                  <a:ext cx="863492" cy="374904"/>
                  <a:chOff x="6117945" y="4651543"/>
                  <a:chExt cx="863492" cy="374904"/>
                </a:xfrm>
              </p:grpSpPr>
              <p:sp>
                <p:nvSpPr>
                  <p:cNvPr id="89" name="Oval 88"/>
                  <p:cNvSpPr/>
                  <p:nvPr/>
                </p:nvSpPr>
                <p:spPr>
                  <a:xfrm>
                    <a:off x="6117945" y="465154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90" name="Oval 89"/>
                  <p:cNvSpPr/>
                  <p:nvPr/>
                </p:nvSpPr>
                <p:spPr>
                  <a:xfrm>
                    <a:off x="6608021" y="465154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grpSp>
      </p:grpSp>
      <p:cxnSp>
        <p:nvCxnSpPr>
          <p:cNvPr id="106" name="Straight Connector 105"/>
          <p:cNvCxnSpPr>
            <a:stCxn id="74" idx="0"/>
            <a:endCxn id="93" idx="0"/>
          </p:cNvCxnSpPr>
          <p:nvPr/>
        </p:nvCxnSpPr>
        <p:spPr>
          <a:xfrm flipV="1">
            <a:off x="6647114" y="2620272"/>
            <a:ext cx="4402" cy="2081403"/>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a:stCxn id="75" idx="0"/>
            <a:endCxn id="89" idx="0"/>
          </p:cNvCxnSpPr>
          <p:nvPr/>
        </p:nvCxnSpPr>
        <p:spPr>
          <a:xfrm flipV="1">
            <a:off x="7125213" y="2620272"/>
            <a:ext cx="718723" cy="2081403"/>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82" idx="0"/>
            <a:endCxn id="94" idx="0"/>
          </p:cNvCxnSpPr>
          <p:nvPr/>
        </p:nvCxnSpPr>
        <p:spPr>
          <a:xfrm flipH="1" flipV="1">
            <a:off x="7127004" y="2620272"/>
            <a:ext cx="716760" cy="2081403"/>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a:stCxn id="83" idx="0"/>
            <a:endCxn id="90" idx="0"/>
          </p:cNvCxnSpPr>
          <p:nvPr/>
        </p:nvCxnSpPr>
        <p:spPr>
          <a:xfrm flipH="1" flipV="1">
            <a:off x="8334012" y="2620272"/>
            <a:ext cx="1391" cy="2081403"/>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2" name="TextBox 121"/>
          <p:cNvSpPr txBox="1"/>
          <p:nvPr/>
        </p:nvSpPr>
        <p:spPr>
          <a:xfrm>
            <a:off x="3679865" y="5926117"/>
            <a:ext cx="2230627" cy="553998"/>
          </a:xfrm>
          <a:prstGeom prst="rect">
            <a:avLst/>
          </a:prstGeom>
          <a:noFill/>
        </p:spPr>
        <p:txBody>
          <a:bodyPr wrap="square" rtlCol="0">
            <a:spAutoFit/>
          </a:bodyPr>
          <a:lstStyle/>
          <a:p>
            <a:r>
              <a:rPr lang="en-US" sz="3000" b="1" dirty="0">
                <a:solidFill>
                  <a:srgbClr val="FF0000"/>
                </a:solidFill>
              </a:rPr>
              <a:t>-</a:t>
            </a:r>
            <a:r>
              <a:rPr lang="en-US" sz="3000" dirty="0">
                <a:solidFill>
                  <a:srgbClr val="FF0000"/>
                </a:solidFill>
              </a:rPr>
              <a:t> Not Robust</a:t>
            </a:r>
          </a:p>
        </p:txBody>
      </p:sp>
      <p:sp>
        <p:nvSpPr>
          <p:cNvPr id="124" name="TextBox 123"/>
          <p:cNvSpPr txBox="1"/>
          <p:nvPr/>
        </p:nvSpPr>
        <p:spPr>
          <a:xfrm>
            <a:off x="6310840" y="5695285"/>
            <a:ext cx="2030499" cy="1015663"/>
          </a:xfrm>
          <a:prstGeom prst="rect">
            <a:avLst/>
          </a:prstGeom>
          <a:noFill/>
        </p:spPr>
        <p:txBody>
          <a:bodyPr wrap="none" rtlCol="0">
            <a:spAutoFit/>
          </a:bodyPr>
          <a:lstStyle/>
          <a:p>
            <a:r>
              <a:rPr lang="en-US" sz="3000" b="1" dirty="0">
                <a:solidFill>
                  <a:srgbClr val="008000"/>
                </a:solidFill>
              </a:rPr>
              <a:t>+</a:t>
            </a:r>
            <a:r>
              <a:rPr lang="en-US" sz="3000" dirty="0"/>
              <a:t> </a:t>
            </a:r>
            <a:r>
              <a:rPr lang="en-US" sz="3000" dirty="0">
                <a:solidFill>
                  <a:srgbClr val="008000"/>
                </a:solidFill>
              </a:rPr>
              <a:t>Robust</a:t>
            </a:r>
          </a:p>
          <a:p>
            <a:r>
              <a:rPr lang="en-US" sz="3000" b="1" dirty="0">
                <a:solidFill>
                  <a:srgbClr val="FF0000"/>
                </a:solidFill>
              </a:rPr>
              <a:t>-</a:t>
            </a:r>
            <a:r>
              <a:rPr lang="en-US" sz="3000" dirty="0"/>
              <a:t>  </a:t>
            </a:r>
            <a:r>
              <a:rPr lang="en-US" sz="3000" dirty="0">
                <a:solidFill>
                  <a:srgbClr val="FF0000"/>
                </a:solidFill>
              </a:rPr>
              <a:t>Expensive</a:t>
            </a:r>
          </a:p>
        </p:txBody>
      </p:sp>
      <p:sp>
        <p:nvSpPr>
          <p:cNvPr id="49" name="TextBox 48"/>
          <p:cNvSpPr txBox="1"/>
          <p:nvPr/>
        </p:nvSpPr>
        <p:spPr>
          <a:xfrm>
            <a:off x="4016368" y="4380572"/>
            <a:ext cx="1233030" cy="1908215"/>
          </a:xfrm>
          <a:prstGeom prst="rect">
            <a:avLst/>
          </a:prstGeom>
          <a:noFill/>
        </p:spPr>
        <p:txBody>
          <a:bodyPr wrap="none" rtlCol="0">
            <a:spAutoFit/>
          </a:bodyPr>
          <a:lstStyle/>
          <a:p>
            <a:r>
              <a:rPr lang="en-US" sz="10000" b="1" dirty="0">
                <a:solidFill>
                  <a:srgbClr val="FF0000"/>
                </a:solidFill>
                <a:latin typeface="Zapf Dingbats"/>
                <a:ea typeface="Zapf Dingbats"/>
                <a:cs typeface="Zapf Dingbats"/>
                <a:sym typeface="Zapf Dingbats"/>
              </a:rPr>
              <a:t>✗</a:t>
            </a:r>
            <a:endParaRPr lang="en-US" sz="10000" b="1" dirty="0">
              <a:solidFill>
                <a:srgbClr val="FF0000"/>
              </a:solidFill>
            </a:endParaRPr>
          </a:p>
          <a:p>
            <a:endParaRPr lang="en-US" dirty="0"/>
          </a:p>
        </p:txBody>
      </p:sp>
      <p:sp>
        <p:nvSpPr>
          <p:cNvPr id="39" name="Title 1"/>
          <p:cNvSpPr>
            <a:spLocks noGrp="1"/>
          </p:cNvSpPr>
          <p:nvPr>
            <p:ph type="title"/>
          </p:nvPr>
        </p:nvSpPr>
        <p:spPr>
          <a:xfrm>
            <a:off x="457200" y="274638"/>
            <a:ext cx="8229600" cy="1143000"/>
          </a:xfrm>
        </p:spPr>
        <p:txBody>
          <a:bodyPr/>
          <a:lstStyle/>
          <a:p>
            <a:r>
              <a:rPr lang="en-US" dirty="0"/>
              <a:t>Failure Recovery:  Fixed IP Links</a:t>
            </a:r>
          </a:p>
        </p:txBody>
      </p:sp>
      <p:pic>
        <p:nvPicPr>
          <p:cNvPr id="3" name="Picture 2"/>
          <p:cNvPicPr>
            <a:picLocks noChangeAspect="1"/>
          </p:cNvPicPr>
          <p:nvPr/>
        </p:nvPicPr>
        <p:blipFill rotWithShape="1">
          <a:blip r:embed="rId5"/>
          <a:srcRect/>
          <a:stretch/>
        </p:blipFill>
        <p:spPr>
          <a:xfrm>
            <a:off x="679783" y="1014035"/>
            <a:ext cx="2051698" cy="5212080"/>
          </a:xfrm>
          <a:prstGeom prst="rect">
            <a:avLst/>
          </a:prstGeom>
        </p:spPr>
      </p:pic>
      <p:sp>
        <p:nvSpPr>
          <p:cNvPr id="40" name="TextBox 39">
            <a:extLst>
              <a:ext uri="{FF2B5EF4-FFF2-40B4-BE49-F238E27FC236}">
                <a16:creationId xmlns:a16="http://schemas.microsoft.com/office/drawing/2014/main" id="{A86C79A9-49F1-E749-B386-55FFF29629D9}"/>
              </a:ext>
            </a:extLst>
          </p:cNvPr>
          <p:cNvSpPr txBox="1"/>
          <p:nvPr/>
        </p:nvSpPr>
        <p:spPr>
          <a:xfrm>
            <a:off x="1766142" y="2132982"/>
            <a:ext cx="970137" cy="1523494"/>
          </a:xfrm>
          <a:prstGeom prst="rect">
            <a:avLst/>
          </a:prstGeom>
          <a:noFill/>
        </p:spPr>
        <p:txBody>
          <a:bodyPr wrap="none" rtlCol="0">
            <a:spAutoFit/>
          </a:bodyPr>
          <a:lstStyle/>
          <a:p>
            <a:r>
              <a:rPr lang="en-US" sz="7500" b="1" dirty="0">
                <a:solidFill>
                  <a:srgbClr val="FF0000"/>
                </a:solidFill>
                <a:latin typeface="Zapf Dingbats"/>
                <a:ea typeface="Zapf Dingbats"/>
                <a:cs typeface="Zapf Dingbats"/>
                <a:sym typeface="Zapf Dingbats"/>
              </a:rPr>
              <a:t>✗</a:t>
            </a:r>
            <a:endParaRPr lang="en-US" sz="7500" b="1" dirty="0">
              <a:solidFill>
                <a:srgbClr val="FF0000"/>
              </a:solidFill>
            </a:endParaRPr>
          </a:p>
          <a:p>
            <a:endParaRPr lang="en-US" dirty="0"/>
          </a:p>
        </p:txBody>
      </p:sp>
    </p:spTree>
    <p:extLst>
      <p:ext uri="{BB962C8B-B14F-4D97-AF65-F5344CB8AC3E}">
        <p14:creationId xmlns:p14="http://schemas.microsoft.com/office/powerpoint/2010/main" val="892355456"/>
      </p:ext>
    </p:extLst>
  </p:cSld>
  <p:clrMapOvr>
    <a:masterClrMapping/>
  </p:clrMapOvr>
  <mc:AlternateContent xmlns:mc="http://schemas.openxmlformats.org/markup-compatibility/2006" xmlns:p14="http://schemas.microsoft.com/office/powerpoint/2010/main">
    <mc:Choice Requires="p14">
      <p:transition spd="slow" p14:dur="2000" advTm="38832"/>
    </mc:Choice>
    <mc:Fallback xmlns="">
      <p:transition xmlns:p14="http://schemas.microsoft.com/office/powerpoint/2010/main" spd="slow" advTm="38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923006" y="2232777"/>
            <a:ext cx="1066623" cy="700629"/>
          </a:xfrm>
          <a:prstGeom prst="rect">
            <a:avLst/>
          </a:prstGeom>
        </p:spPr>
      </p:pic>
      <p:pic>
        <p:nvPicPr>
          <p:cNvPr id="55" name="Picture 5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923006" y="4904246"/>
            <a:ext cx="1066623" cy="700629"/>
          </a:xfrm>
          <a:prstGeom prst="rect">
            <a:avLst/>
          </a:prstGeom>
        </p:spPr>
      </p:pic>
      <p:pic>
        <p:nvPicPr>
          <p:cNvPr id="49" name="Picture 48"/>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4646823" y="4904246"/>
            <a:ext cx="1066623" cy="700629"/>
          </a:xfrm>
          <a:prstGeom prst="rect">
            <a:avLst/>
          </a:prstGeom>
        </p:spPr>
      </p:pic>
      <p:pic>
        <p:nvPicPr>
          <p:cNvPr id="42" name="Picture 4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4646823" y="2232777"/>
            <a:ext cx="1066623" cy="700629"/>
          </a:xfrm>
          <a:prstGeom prst="rect">
            <a:avLst/>
          </a:prstGeom>
        </p:spPr>
      </p:pic>
      <p:sp>
        <p:nvSpPr>
          <p:cNvPr id="5" name="Rounded Rectangular Callout 4"/>
          <p:cNvSpPr/>
          <p:nvPr/>
        </p:nvSpPr>
        <p:spPr>
          <a:xfrm>
            <a:off x="3502525" y="1657684"/>
            <a:ext cx="4852738" cy="4438316"/>
          </a:xfrm>
          <a:prstGeom prst="wedgeRoundRectCallout">
            <a:avLst>
              <a:gd name="adj1" fmla="val -75171"/>
              <a:gd name="adj2" fmla="val -28062"/>
              <a:gd name="adj3" fmla="val 16667"/>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noFill/>
            </a:endParaRPr>
          </a:p>
        </p:txBody>
      </p:sp>
      <p:cxnSp>
        <p:nvCxnSpPr>
          <p:cNvPr id="107" name="Straight Connector 106" title="left link"/>
          <p:cNvCxnSpPr/>
          <p:nvPr/>
        </p:nvCxnSpPr>
        <p:spPr>
          <a:xfrm flipV="1">
            <a:off x="5179842" y="3121680"/>
            <a:ext cx="584" cy="1578239"/>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4993426" y="4699919"/>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48" name="Oval 47"/>
          <p:cNvSpPr/>
          <p:nvPr/>
        </p:nvSpPr>
        <p:spPr>
          <a:xfrm>
            <a:off x="6269609" y="4699919"/>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60" name="Oval 59"/>
          <p:cNvSpPr/>
          <p:nvPr/>
        </p:nvSpPr>
        <p:spPr>
          <a:xfrm flipV="1">
            <a:off x="4993426" y="2746776"/>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57" name="Oval 56"/>
          <p:cNvSpPr/>
          <p:nvPr/>
        </p:nvSpPr>
        <p:spPr>
          <a:xfrm flipV="1">
            <a:off x="6269609" y="2745954"/>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9" name="Rectangle 8"/>
          <p:cNvSpPr/>
          <p:nvPr/>
        </p:nvSpPr>
        <p:spPr>
          <a:xfrm>
            <a:off x="3903095" y="2120357"/>
            <a:ext cx="723676" cy="707886"/>
          </a:xfrm>
          <a:prstGeom prst="rect">
            <a:avLst/>
          </a:prstGeom>
        </p:spPr>
        <p:txBody>
          <a:bodyPr wrap="none">
            <a:spAutoFit/>
          </a:bodyPr>
          <a:lstStyle/>
          <a:p>
            <a:r>
              <a:rPr lang="en-US" sz="4000" dirty="0"/>
              <a:t>B1</a:t>
            </a:r>
          </a:p>
        </p:txBody>
      </p:sp>
      <p:sp>
        <p:nvSpPr>
          <p:cNvPr id="10" name="Rectangle 9"/>
          <p:cNvSpPr/>
          <p:nvPr/>
        </p:nvSpPr>
        <p:spPr>
          <a:xfrm>
            <a:off x="7045454" y="2120357"/>
            <a:ext cx="723676" cy="707886"/>
          </a:xfrm>
          <a:prstGeom prst="rect">
            <a:avLst/>
          </a:prstGeom>
        </p:spPr>
        <p:txBody>
          <a:bodyPr wrap="none">
            <a:spAutoFit/>
          </a:bodyPr>
          <a:lstStyle/>
          <a:p>
            <a:r>
              <a:rPr lang="en-US" sz="4000" dirty="0"/>
              <a:t>B2</a:t>
            </a:r>
          </a:p>
        </p:txBody>
      </p:sp>
      <p:sp>
        <p:nvSpPr>
          <p:cNvPr id="29" name="Rectangle 28"/>
          <p:cNvSpPr/>
          <p:nvPr/>
        </p:nvSpPr>
        <p:spPr>
          <a:xfrm>
            <a:off x="3706164" y="4973933"/>
            <a:ext cx="920607" cy="630942"/>
          </a:xfrm>
          <a:prstGeom prst="rect">
            <a:avLst/>
          </a:prstGeom>
        </p:spPr>
        <p:txBody>
          <a:bodyPr wrap="none">
            <a:spAutoFit/>
          </a:bodyPr>
          <a:lstStyle/>
          <a:p>
            <a:r>
              <a:rPr lang="en-US" sz="3500" dirty="0"/>
              <a:t>NY1</a:t>
            </a:r>
          </a:p>
        </p:txBody>
      </p:sp>
      <p:sp>
        <p:nvSpPr>
          <p:cNvPr id="30" name="Rectangle 29"/>
          <p:cNvSpPr/>
          <p:nvPr/>
        </p:nvSpPr>
        <p:spPr>
          <a:xfrm>
            <a:off x="7070137" y="4918495"/>
            <a:ext cx="920607" cy="630942"/>
          </a:xfrm>
          <a:prstGeom prst="rect">
            <a:avLst/>
          </a:prstGeom>
        </p:spPr>
        <p:txBody>
          <a:bodyPr wrap="none">
            <a:spAutoFit/>
          </a:bodyPr>
          <a:lstStyle/>
          <a:p>
            <a:r>
              <a:rPr lang="en-US" sz="3500" dirty="0"/>
              <a:t>NY2</a:t>
            </a:r>
          </a:p>
        </p:txBody>
      </p:sp>
      <p:cxnSp>
        <p:nvCxnSpPr>
          <p:cNvPr id="32" name="Straight Connector 31"/>
          <p:cNvCxnSpPr>
            <a:stCxn id="60" idx="0"/>
            <a:endCxn id="48" idx="1"/>
          </p:cNvCxnSpPr>
          <p:nvPr/>
        </p:nvCxnSpPr>
        <p:spPr>
          <a:xfrm>
            <a:off x="5180134" y="3121680"/>
            <a:ext cx="1144161" cy="163314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4596754" y="4384950"/>
            <a:ext cx="1233030" cy="1908215"/>
          </a:xfrm>
          <a:prstGeom prst="rect">
            <a:avLst/>
          </a:prstGeom>
          <a:noFill/>
        </p:spPr>
        <p:txBody>
          <a:bodyPr wrap="none" rtlCol="0">
            <a:spAutoFit/>
          </a:bodyPr>
          <a:lstStyle/>
          <a:p>
            <a:r>
              <a:rPr lang="en-US" sz="10000" b="1" dirty="0">
                <a:solidFill>
                  <a:srgbClr val="FF0000"/>
                </a:solidFill>
                <a:latin typeface="Zapf Dingbats"/>
                <a:ea typeface="Zapf Dingbats"/>
                <a:cs typeface="Zapf Dingbats"/>
                <a:sym typeface="Zapf Dingbats"/>
              </a:rPr>
              <a:t>✗</a:t>
            </a:r>
            <a:endParaRPr lang="en-US" sz="10000" b="1" dirty="0">
              <a:solidFill>
                <a:srgbClr val="FF0000"/>
              </a:solidFill>
            </a:endParaRPr>
          </a:p>
          <a:p>
            <a:endParaRPr lang="en-US" dirty="0"/>
          </a:p>
        </p:txBody>
      </p:sp>
      <p:sp>
        <p:nvSpPr>
          <p:cNvPr id="19" name="Title 1"/>
          <p:cNvSpPr>
            <a:spLocks noGrp="1"/>
          </p:cNvSpPr>
          <p:nvPr>
            <p:ph type="title"/>
          </p:nvPr>
        </p:nvSpPr>
        <p:spPr>
          <a:xfrm>
            <a:off x="457200" y="274638"/>
            <a:ext cx="8229600" cy="1143000"/>
          </a:xfrm>
        </p:spPr>
        <p:txBody>
          <a:bodyPr/>
          <a:lstStyle/>
          <a:p>
            <a:r>
              <a:rPr lang="en-US" dirty="0"/>
              <a:t>Failure Recovery:  Reconfigurable</a:t>
            </a:r>
          </a:p>
        </p:txBody>
      </p:sp>
      <p:pic>
        <p:nvPicPr>
          <p:cNvPr id="22" name="Picture 21"/>
          <p:cNvPicPr>
            <a:picLocks noChangeAspect="1"/>
          </p:cNvPicPr>
          <p:nvPr/>
        </p:nvPicPr>
        <p:blipFill rotWithShape="1">
          <a:blip r:embed="rId6"/>
          <a:srcRect/>
          <a:stretch/>
        </p:blipFill>
        <p:spPr>
          <a:xfrm>
            <a:off x="682196" y="1014984"/>
            <a:ext cx="2051698" cy="5212080"/>
          </a:xfrm>
          <a:prstGeom prst="rect">
            <a:avLst/>
          </a:prstGeom>
        </p:spPr>
      </p:pic>
      <p:sp>
        <p:nvSpPr>
          <p:cNvPr id="20" name="TextBox 19">
            <a:extLst>
              <a:ext uri="{FF2B5EF4-FFF2-40B4-BE49-F238E27FC236}">
                <a16:creationId xmlns:a16="http://schemas.microsoft.com/office/drawing/2014/main" id="{E31B40F9-C857-DB4D-897E-EF4DC286E5F4}"/>
              </a:ext>
            </a:extLst>
          </p:cNvPr>
          <p:cNvSpPr txBox="1"/>
          <p:nvPr/>
        </p:nvSpPr>
        <p:spPr>
          <a:xfrm>
            <a:off x="1766142" y="2132982"/>
            <a:ext cx="970137" cy="1523494"/>
          </a:xfrm>
          <a:prstGeom prst="rect">
            <a:avLst/>
          </a:prstGeom>
          <a:noFill/>
        </p:spPr>
        <p:txBody>
          <a:bodyPr wrap="none" rtlCol="0">
            <a:spAutoFit/>
          </a:bodyPr>
          <a:lstStyle/>
          <a:p>
            <a:r>
              <a:rPr lang="en-US" sz="7500" b="1" dirty="0">
                <a:solidFill>
                  <a:srgbClr val="FF0000"/>
                </a:solidFill>
                <a:latin typeface="Zapf Dingbats"/>
                <a:ea typeface="Zapf Dingbats"/>
                <a:cs typeface="Zapf Dingbats"/>
                <a:sym typeface="Zapf Dingbats"/>
              </a:rPr>
              <a:t>✗</a:t>
            </a:r>
            <a:endParaRPr lang="en-US" sz="7500" b="1" dirty="0">
              <a:solidFill>
                <a:srgbClr val="FF0000"/>
              </a:solidFill>
            </a:endParaRPr>
          </a:p>
          <a:p>
            <a:endParaRPr lang="en-US" dirty="0"/>
          </a:p>
        </p:txBody>
      </p:sp>
    </p:spTree>
    <p:custDataLst>
      <p:tags r:id="rId1"/>
    </p:custDataLst>
    <p:extLst>
      <p:ext uri="{BB962C8B-B14F-4D97-AF65-F5344CB8AC3E}">
        <p14:creationId xmlns:p14="http://schemas.microsoft.com/office/powerpoint/2010/main" val="2801431839"/>
      </p:ext>
    </p:extLst>
  </p:cSld>
  <p:clrMapOvr>
    <a:masterClrMapping/>
  </p:clrMapOvr>
  <mc:AlternateContent xmlns:mc="http://schemas.openxmlformats.org/markup-compatibility/2006" xmlns:p14="http://schemas.microsoft.com/office/powerpoint/2010/main">
    <mc:Choice Requires="p14">
      <p:transition spd="slow" p14:dur="2000" advTm="42612"/>
    </mc:Choice>
    <mc:Fallback xmlns="">
      <p:transition xmlns:p14="http://schemas.microsoft.com/office/powerpoint/2010/main" spd="slow" advTm="426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0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E72898-F629-5644-B4D5-3A62E8AA9C3A}" type="slidenum">
              <a:rPr lang="en-US" smtClean="0"/>
              <a:t>19</a:t>
            </a:fld>
            <a:endParaRPr lang="en-US"/>
          </a:p>
        </p:txBody>
      </p:sp>
      <p:sp>
        <p:nvSpPr>
          <p:cNvPr id="10" name="Rounded Rectangular Callout 9"/>
          <p:cNvSpPr/>
          <p:nvPr/>
        </p:nvSpPr>
        <p:spPr>
          <a:xfrm>
            <a:off x="3511442" y="1630947"/>
            <a:ext cx="5066633" cy="4465053"/>
          </a:xfrm>
          <a:prstGeom prst="wedgeRoundRectCallout">
            <a:avLst>
              <a:gd name="adj1" fmla="val -71519"/>
              <a:gd name="adj2" fmla="val -24596"/>
              <a:gd name="adj3" fmla="val 16667"/>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noFill/>
            </a:endParaRP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144257" y="2165937"/>
            <a:ext cx="1066623" cy="700629"/>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4868074" y="2165937"/>
            <a:ext cx="1066623" cy="700629"/>
          </a:xfrm>
          <a:prstGeom prst="rect">
            <a:avLst/>
          </a:prstGeom>
        </p:spPr>
      </p:pic>
      <p:sp>
        <p:nvSpPr>
          <p:cNvPr id="14" name="Oval 13"/>
          <p:cNvSpPr/>
          <p:nvPr/>
        </p:nvSpPr>
        <p:spPr>
          <a:xfrm flipV="1">
            <a:off x="5214677" y="2679936"/>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15" name="Oval 14"/>
          <p:cNvSpPr/>
          <p:nvPr/>
        </p:nvSpPr>
        <p:spPr>
          <a:xfrm flipV="1">
            <a:off x="6490860" y="2679114"/>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16" name="Rectangle 15"/>
          <p:cNvSpPr/>
          <p:nvPr/>
        </p:nvSpPr>
        <p:spPr>
          <a:xfrm>
            <a:off x="4124346" y="2053517"/>
            <a:ext cx="723676" cy="707886"/>
          </a:xfrm>
          <a:prstGeom prst="rect">
            <a:avLst/>
          </a:prstGeom>
        </p:spPr>
        <p:txBody>
          <a:bodyPr wrap="none">
            <a:spAutoFit/>
          </a:bodyPr>
          <a:lstStyle/>
          <a:p>
            <a:r>
              <a:rPr lang="en-US" sz="4000" dirty="0"/>
              <a:t>B1</a:t>
            </a:r>
          </a:p>
        </p:txBody>
      </p:sp>
      <p:sp>
        <p:nvSpPr>
          <p:cNvPr id="17" name="Rectangle 16"/>
          <p:cNvSpPr/>
          <p:nvPr/>
        </p:nvSpPr>
        <p:spPr>
          <a:xfrm>
            <a:off x="7266705" y="2053517"/>
            <a:ext cx="723676" cy="707886"/>
          </a:xfrm>
          <a:prstGeom prst="rect">
            <a:avLst/>
          </a:prstGeom>
        </p:spPr>
        <p:txBody>
          <a:bodyPr wrap="none">
            <a:spAutoFit/>
          </a:bodyPr>
          <a:lstStyle/>
          <a:p>
            <a:r>
              <a:rPr lang="en-US" sz="4000" dirty="0"/>
              <a:t>B2</a:t>
            </a:r>
          </a:p>
        </p:txBody>
      </p:sp>
      <p:sp>
        <p:nvSpPr>
          <p:cNvPr id="22" name="Rectangle 21"/>
          <p:cNvSpPr/>
          <p:nvPr/>
        </p:nvSpPr>
        <p:spPr>
          <a:xfrm>
            <a:off x="5333578" y="2866566"/>
            <a:ext cx="135615" cy="31249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23" name="Rectangle 22"/>
          <p:cNvSpPr/>
          <p:nvPr/>
        </p:nvSpPr>
        <p:spPr>
          <a:xfrm>
            <a:off x="6609761" y="2866566"/>
            <a:ext cx="135615" cy="31249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nvGrpSpPr>
          <p:cNvPr id="52" name="Group 51"/>
          <p:cNvGrpSpPr/>
          <p:nvPr/>
        </p:nvGrpSpPr>
        <p:grpSpPr>
          <a:xfrm>
            <a:off x="6957478" y="2643480"/>
            <a:ext cx="918755" cy="523124"/>
            <a:chOff x="6736227" y="2710320"/>
            <a:chExt cx="918755" cy="523124"/>
          </a:xfrm>
        </p:grpSpPr>
        <p:sp>
          <p:nvSpPr>
            <p:cNvPr id="26" name="TextBox 25"/>
            <p:cNvSpPr txBox="1"/>
            <p:nvPr/>
          </p:nvSpPr>
          <p:spPr>
            <a:xfrm>
              <a:off x="7044845" y="2800500"/>
              <a:ext cx="610137" cy="276999"/>
            </a:xfrm>
            <a:prstGeom prst="rect">
              <a:avLst/>
            </a:prstGeom>
            <a:noFill/>
          </p:spPr>
          <p:txBody>
            <a:bodyPr wrap="square" lIns="0" tIns="0" rIns="0" bIns="0" rtlCol="0">
              <a:spAutoFit/>
            </a:bodyPr>
            <a:lstStyle/>
            <a:p>
              <a:r>
                <a:rPr lang="en-US" dirty="0"/>
                <a:t>tail</a:t>
              </a:r>
            </a:p>
          </p:txBody>
        </p:sp>
        <p:sp>
          <p:nvSpPr>
            <p:cNvPr id="27" name="Right Brace 26"/>
            <p:cNvSpPr/>
            <p:nvPr/>
          </p:nvSpPr>
          <p:spPr>
            <a:xfrm>
              <a:off x="6736227" y="2710320"/>
              <a:ext cx="245945" cy="523124"/>
            </a:xfrm>
            <a:prstGeom prst="rightBrace">
              <a:avLst/>
            </a:prstGeom>
            <a:ln w="571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8" name="TextBox 27"/>
          <p:cNvSpPr txBox="1"/>
          <p:nvPr/>
        </p:nvSpPr>
        <p:spPr>
          <a:xfrm>
            <a:off x="4042352" y="3293721"/>
            <a:ext cx="825722" cy="276999"/>
          </a:xfrm>
          <a:prstGeom prst="rect">
            <a:avLst/>
          </a:prstGeom>
          <a:noFill/>
        </p:spPr>
        <p:txBody>
          <a:bodyPr wrap="none" lIns="0" tIns="0" rIns="0" bIns="0" rtlCol="0">
            <a:spAutoFit/>
          </a:bodyPr>
          <a:lstStyle/>
          <a:p>
            <a:r>
              <a:rPr lang="en-US" dirty="0"/>
              <a:t>IP router</a:t>
            </a:r>
          </a:p>
        </p:txBody>
      </p:sp>
      <p:sp>
        <p:nvSpPr>
          <p:cNvPr id="31" name="TextBox 30"/>
          <p:cNvSpPr txBox="1"/>
          <p:nvPr/>
        </p:nvSpPr>
        <p:spPr>
          <a:xfrm>
            <a:off x="5502035" y="3247555"/>
            <a:ext cx="400801" cy="276999"/>
          </a:xfrm>
          <a:prstGeom prst="rect">
            <a:avLst/>
          </a:prstGeom>
          <a:noFill/>
        </p:spPr>
        <p:txBody>
          <a:bodyPr wrap="none" lIns="0" tIns="0" rIns="0" bIns="0" rtlCol="0">
            <a:spAutoFit/>
          </a:bodyPr>
          <a:lstStyle/>
          <a:p>
            <a:r>
              <a:rPr lang="en-US" dirty="0"/>
              <a:t>port</a:t>
            </a:r>
          </a:p>
        </p:txBody>
      </p:sp>
      <p:cxnSp>
        <p:nvCxnSpPr>
          <p:cNvPr id="34" name="Straight Arrow Connector 33"/>
          <p:cNvCxnSpPr>
            <a:stCxn id="28" idx="0"/>
            <a:endCxn id="8" idx="1"/>
          </p:cNvCxnSpPr>
          <p:nvPr/>
        </p:nvCxnSpPr>
        <p:spPr>
          <a:xfrm flipV="1">
            <a:off x="4455213" y="2516252"/>
            <a:ext cx="412861" cy="777469"/>
          </a:xfrm>
          <a:prstGeom prst="straightConnector1">
            <a:avLst/>
          </a:prstGeom>
          <a:ln w="1905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1" idx="0"/>
            <a:endCxn id="14" idx="6"/>
          </p:cNvCxnSpPr>
          <p:nvPr/>
        </p:nvCxnSpPr>
        <p:spPr>
          <a:xfrm flipH="1" flipV="1">
            <a:off x="5588093" y="2867388"/>
            <a:ext cx="114343" cy="380167"/>
          </a:xfrm>
          <a:prstGeom prst="straightConnector1">
            <a:avLst/>
          </a:prstGeom>
          <a:ln w="1905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6470299" y="3179056"/>
            <a:ext cx="1591594" cy="483997"/>
            <a:chOff x="6249048" y="3245896"/>
            <a:chExt cx="1591594" cy="483997"/>
          </a:xfrm>
        </p:grpSpPr>
        <p:sp>
          <p:nvSpPr>
            <p:cNvPr id="32" name="TextBox 31"/>
            <p:cNvSpPr txBox="1"/>
            <p:nvPr/>
          </p:nvSpPr>
          <p:spPr>
            <a:xfrm>
              <a:off x="6249048" y="3452894"/>
              <a:ext cx="1591594" cy="276999"/>
            </a:xfrm>
            <a:prstGeom prst="rect">
              <a:avLst/>
            </a:prstGeom>
            <a:noFill/>
          </p:spPr>
          <p:txBody>
            <a:bodyPr wrap="none" lIns="0" tIns="0" rIns="0" bIns="0" rtlCol="0">
              <a:spAutoFit/>
            </a:bodyPr>
            <a:lstStyle/>
            <a:p>
              <a:r>
                <a:rPr lang="en-US" dirty="0"/>
                <a:t>opt. transponder</a:t>
              </a:r>
            </a:p>
          </p:txBody>
        </p:sp>
        <p:cxnSp>
          <p:nvCxnSpPr>
            <p:cNvPr id="46" name="Straight Arrow Connector 45"/>
            <p:cNvCxnSpPr>
              <a:stCxn id="32" idx="0"/>
              <a:endCxn id="23" idx="2"/>
            </p:cNvCxnSpPr>
            <p:nvPr/>
          </p:nvCxnSpPr>
          <p:spPr>
            <a:xfrm flipH="1" flipV="1">
              <a:off x="6442950" y="3245896"/>
              <a:ext cx="601895" cy="206998"/>
            </a:xfrm>
            <a:prstGeom prst="straightConnector1">
              <a:avLst/>
            </a:prstGeom>
            <a:ln w="1905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54" name="Rounded Rectangle 53"/>
          <p:cNvSpPr/>
          <p:nvPr/>
        </p:nvSpPr>
        <p:spPr>
          <a:xfrm>
            <a:off x="3807103" y="2000045"/>
            <a:ext cx="4475310" cy="1809957"/>
          </a:xfrm>
          <a:prstGeom prst="roundRect">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18" name="Rectangle 17"/>
          <p:cNvSpPr/>
          <p:nvPr/>
        </p:nvSpPr>
        <p:spPr>
          <a:xfrm>
            <a:off x="3860575" y="4973933"/>
            <a:ext cx="920607" cy="630942"/>
          </a:xfrm>
          <a:prstGeom prst="rect">
            <a:avLst/>
          </a:prstGeom>
        </p:spPr>
        <p:txBody>
          <a:bodyPr wrap="none">
            <a:spAutoFit/>
          </a:bodyPr>
          <a:lstStyle/>
          <a:p>
            <a:r>
              <a:rPr lang="en-US" sz="3500" dirty="0"/>
              <a:t>NY1</a:t>
            </a:r>
          </a:p>
        </p:txBody>
      </p:sp>
      <p:sp>
        <p:nvSpPr>
          <p:cNvPr id="19" name="Rectangle 18"/>
          <p:cNvSpPr/>
          <p:nvPr/>
        </p:nvSpPr>
        <p:spPr>
          <a:xfrm>
            <a:off x="7251284" y="4918495"/>
            <a:ext cx="920607" cy="630942"/>
          </a:xfrm>
          <a:prstGeom prst="rect">
            <a:avLst/>
          </a:prstGeom>
        </p:spPr>
        <p:txBody>
          <a:bodyPr wrap="none">
            <a:spAutoFit/>
          </a:bodyPr>
          <a:lstStyle/>
          <a:p>
            <a:r>
              <a:rPr lang="en-US" sz="3500" dirty="0"/>
              <a:t>NY2</a:t>
            </a: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197729" y="4904246"/>
            <a:ext cx="1066623" cy="700629"/>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4908178" y="4904246"/>
            <a:ext cx="1066623" cy="700629"/>
          </a:xfrm>
          <a:prstGeom prst="rect">
            <a:avLst/>
          </a:prstGeom>
        </p:spPr>
      </p:pic>
      <p:sp>
        <p:nvSpPr>
          <p:cNvPr id="12" name="Oval 11"/>
          <p:cNvSpPr/>
          <p:nvPr/>
        </p:nvSpPr>
        <p:spPr>
          <a:xfrm>
            <a:off x="5254781" y="4699919"/>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13" name="Oval 12"/>
          <p:cNvSpPr/>
          <p:nvPr/>
        </p:nvSpPr>
        <p:spPr>
          <a:xfrm>
            <a:off x="6544332" y="4699919"/>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24" name="Rectangle 23"/>
          <p:cNvSpPr/>
          <p:nvPr/>
        </p:nvSpPr>
        <p:spPr>
          <a:xfrm>
            <a:off x="5373682" y="4598880"/>
            <a:ext cx="135615" cy="31249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25" name="Rectangle 24"/>
          <p:cNvSpPr/>
          <p:nvPr/>
        </p:nvSpPr>
        <p:spPr>
          <a:xfrm>
            <a:off x="6663233" y="4598880"/>
            <a:ext cx="135615" cy="31249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58" name="Rounded Rectangle 57"/>
          <p:cNvSpPr/>
          <p:nvPr/>
        </p:nvSpPr>
        <p:spPr>
          <a:xfrm>
            <a:off x="3807103" y="4465053"/>
            <a:ext cx="4475310" cy="1398227"/>
          </a:xfrm>
          <a:prstGeom prst="roundRect">
            <a:avLst/>
          </a:prstGeom>
          <a:no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pic>
        <p:nvPicPr>
          <p:cNvPr id="61" name="Picture 60" descr="full-map-with-nodes.png"/>
          <p:cNvPicPr>
            <a:picLocks noChangeAspect="1"/>
          </p:cNvPicPr>
          <p:nvPr/>
        </p:nvPicPr>
        <p:blipFill rotWithShape="1">
          <a:blip r:embed="rId6">
            <a:extLst>
              <a:ext uri="{28A0092B-C50C-407E-A947-70E740481C1C}">
                <a14:useLocalDpi xmlns:a14="http://schemas.microsoft.com/office/drawing/2010/main" val="0"/>
              </a:ext>
            </a:extLst>
          </a:blip>
          <a:srcRect l="77746"/>
          <a:stretch/>
        </p:blipFill>
        <p:spPr>
          <a:xfrm>
            <a:off x="907606" y="1103112"/>
            <a:ext cx="2034891" cy="5196424"/>
          </a:xfrm>
          <a:prstGeom prst="rect">
            <a:avLst/>
          </a:prstGeom>
        </p:spPr>
      </p:pic>
      <p:grpSp>
        <p:nvGrpSpPr>
          <p:cNvPr id="74" name="Group 73"/>
          <p:cNvGrpSpPr/>
          <p:nvPr/>
        </p:nvGrpSpPr>
        <p:grpSpPr>
          <a:xfrm>
            <a:off x="3689684" y="4094995"/>
            <a:ext cx="1336842" cy="370058"/>
            <a:chOff x="3689684" y="4094995"/>
            <a:chExt cx="1336842" cy="370058"/>
          </a:xfrm>
        </p:grpSpPr>
        <p:sp>
          <p:nvSpPr>
            <p:cNvPr id="67" name="TextBox 66"/>
            <p:cNvSpPr txBox="1"/>
            <p:nvPr/>
          </p:nvSpPr>
          <p:spPr>
            <a:xfrm>
              <a:off x="3689684" y="4094995"/>
              <a:ext cx="848169" cy="276999"/>
            </a:xfrm>
            <a:prstGeom prst="rect">
              <a:avLst/>
            </a:prstGeom>
            <a:noFill/>
          </p:spPr>
          <p:txBody>
            <a:bodyPr wrap="square" lIns="0" tIns="0" rIns="0" bIns="0" rtlCol="0">
              <a:spAutoFit/>
            </a:bodyPr>
            <a:lstStyle/>
            <a:p>
              <a:r>
                <a:rPr lang="en-US" dirty="0"/>
                <a:t>IP node</a:t>
              </a:r>
            </a:p>
          </p:txBody>
        </p:sp>
        <p:cxnSp>
          <p:nvCxnSpPr>
            <p:cNvPr id="68" name="Straight Arrow Connector 67"/>
            <p:cNvCxnSpPr>
              <a:stCxn id="67" idx="3"/>
            </p:cNvCxnSpPr>
            <p:nvPr/>
          </p:nvCxnSpPr>
          <p:spPr>
            <a:xfrm>
              <a:off x="4537853" y="4233495"/>
              <a:ext cx="488673" cy="231558"/>
            </a:xfrm>
            <a:prstGeom prst="straightConnector1">
              <a:avLst/>
            </a:prstGeom>
            <a:ln w="1905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6" name="Title 1"/>
          <p:cNvSpPr>
            <a:spLocks noGrp="1"/>
          </p:cNvSpPr>
          <p:nvPr>
            <p:ph type="title"/>
          </p:nvPr>
        </p:nvSpPr>
        <p:spPr>
          <a:xfrm>
            <a:off x="457200" y="274638"/>
            <a:ext cx="8229600" cy="1143000"/>
          </a:xfrm>
        </p:spPr>
        <p:txBody>
          <a:bodyPr/>
          <a:lstStyle/>
          <a:p>
            <a:r>
              <a:rPr lang="en-US" dirty="0"/>
              <a:t>Network Components:  Tails</a:t>
            </a:r>
          </a:p>
        </p:txBody>
      </p:sp>
      <p:grpSp>
        <p:nvGrpSpPr>
          <p:cNvPr id="37" name="Group 36"/>
          <p:cNvGrpSpPr/>
          <p:nvPr/>
        </p:nvGrpSpPr>
        <p:grpSpPr>
          <a:xfrm>
            <a:off x="1364098" y="3876842"/>
            <a:ext cx="848169" cy="838991"/>
            <a:chOff x="3689684" y="3533003"/>
            <a:chExt cx="848169" cy="838991"/>
          </a:xfrm>
        </p:grpSpPr>
        <p:sp>
          <p:nvSpPr>
            <p:cNvPr id="38" name="TextBox 37"/>
            <p:cNvSpPr txBox="1"/>
            <p:nvPr/>
          </p:nvSpPr>
          <p:spPr>
            <a:xfrm>
              <a:off x="3689684" y="4094995"/>
              <a:ext cx="848169" cy="276999"/>
            </a:xfrm>
            <a:prstGeom prst="rect">
              <a:avLst/>
            </a:prstGeom>
            <a:noFill/>
          </p:spPr>
          <p:txBody>
            <a:bodyPr wrap="square" lIns="0" tIns="0" rIns="0" bIns="0" rtlCol="0">
              <a:spAutoFit/>
            </a:bodyPr>
            <a:lstStyle/>
            <a:p>
              <a:r>
                <a:rPr lang="en-US" dirty="0"/>
                <a:t>IP node</a:t>
              </a:r>
            </a:p>
          </p:txBody>
        </p:sp>
        <p:cxnSp>
          <p:nvCxnSpPr>
            <p:cNvPr id="39" name="Straight Arrow Connector 38"/>
            <p:cNvCxnSpPr>
              <a:stCxn id="38" idx="0"/>
            </p:cNvCxnSpPr>
            <p:nvPr/>
          </p:nvCxnSpPr>
          <p:spPr>
            <a:xfrm flipV="1">
              <a:off x="4113769" y="3533003"/>
              <a:ext cx="217082" cy="561992"/>
            </a:xfrm>
            <a:prstGeom prst="straightConnector1">
              <a:avLst/>
            </a:prstGeom>
            <a:ln w="1905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65369885"/>
      </p:ext>
    </p:extLst>
  </p:cSld>
  <p:clrMapOvr>
    <a:masterClrMapping/>
  </p:clrMapOvr>
  <mc:AlternateContent xmlns:mc="http://schemas.openxmlformats.org/markup-compatibility/2006" xmlns:p14="http://schemas.microsoft.com/office/powerpoint/2010/main">
    <mc:Choice Requires="p14">
      <p:transition spd="slow" p14:dur="2000" advTm="96388"/>
    </mc:Choice>
    <mc:Fallback xmlns="">
      <p:transition xmlns:p14="http://schemas.microsoft.com/office/powerpoint/2010/main" spd="slow" advTm="963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54" grpId="0" animBg="1"/>
      <p:bldP spid="24" grpId="0" animBg="1"/>
      <p:bldP spid="25"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91" y="274320"/>
            <a:ext cx="3256296" cy="1143000"/>
          </a:xfrm>
        </p:spPr>
        <p:txBody>
          <a:bodyPr/>
          <a:lstStyle/>
          <a:p>
            <a:r>
              <a:rPr lang="en-US" dirty="0"/>
              <a:t>The Internet</a:t>
            </a:r>
          </a:p>
        </p:txBody>
      </p:sp>
      <p:sp>
        <p:nvSpPr>
          <p:cNvPr id="4" name="Slide Number Placeholder 3"/>
          <p:cNvSpPr>
            <a:spLocks noGrp="1"/>
          </p:cNvSpPr>
          <p:nvPr>
            <p:ph type="sldNum" sz="quarter" idx="12"/>
          </p:nvPr>
        </p:nvSpPr>
        <p:spPr/>
        <p:txBody>
          <a:bodyPr/>
          <a:lstStyle/>
          <a:p>
            <a:fld id="{04E72898-F629-5644-B4D5-3A62E8AA9C3A}" type="slidenum">
              <a:rPr lang="en-US" smtClean="0"/>
              <a:t>2</a:t>
            </a:fld>
            <a:endParaRPr lang="en-US"/>
          </a:p>
        </p:txBody>
      </p:sp>
      <p:grpSp>
        <p:nvGrpSpPr>
          <p:cNvPr id="8" name="Group 7">
            <a:extLst>
              <a:ext uri="{FF2B5EF4-FFF2-40B4-BE49-F238E27FC236}">
                <a16:creationId xmlns:a16="http://schemas.microsoft.com/office/drawing/2014/main" id="{71227364-30BF-2F4F-AAAB-144D7066A3A6}"/>
              </a:ext>
            </a:extLst>
          </p:cNvPr>
          <p:cNvGrpSpPr/>
          <p:nvPr/>
        </p:nvGrpSpPr>
        <p:grpSpPr>
          <a:xfrm>
            <a:off x="3761503" y="508514"/>
            <a:ext cx="3620510" cy="1059544"/>
            <a:chOff x="3761503" y="508514"/>
            <a:chExt cx="3620510" cy="1059544"/>
          </a:xfrm>
        </p:grpSpPr>
        <p:cxnSp>
          <p:nvCxnSpPr>
            <p:cNvPr id="202" name="Straight Connector 201">
              <a:extLst>
                <a:ext uri="{FF2B5EF4-FFF2-40B4-BE49-F238E27FC236}">
                  <a16:creationId xmlns:a16="http://schemas.microsoft.com/office/drawing/2014/main" id="{25E904C0-518B-5046-86CB-2314C33F1009}"/>
                </a:ext>
              </a:extLst>
            </p:cNvPr>
            <p:cNvCxnSpPr>
              <a:cxnSpLocks/>
              <a:stCxn id="204" idx="0"/>
              <a:endCxn id="205" idx="2"/>
            </p:cNvCxnSpPr>
            <p:nvPr/>
          </p:nvCxnSpPr>
          <p:spPr>
            <a:xfrm>
              <a:off x="5207255" y="1038286"/>
              <a:ext cx="732288" cy="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03" name="Group 202">
              <a:extLst>
                <a:ext uri="{FF2B5EF4-FFF2-40B4-BE49-F238E27FC236}">
                  <a16:creationId xmlns:a16="http://schemas.microsoft.com/office/drawing/2014/main" id="{B759A24E-1AE3-764D-83EF-704BBF83CD03}"/>
                </a:ext>
              </a:extLst>
            </p:cNvPr>
            <p:cNvGrpSpPr/>
            <p:nvPr/>
          </p:nvGrpSpPr>
          <p:grpSpPr>
            <a:xfrm>
              <a:off x="3761503" y="508514"/>
              <a:ext cx="3620510" cy="1059544"/>
              <a:chOff x="-375920" y="330004"/>
              <a:chExt cx="4937313" cy="1363735"/>
            </a:xfrm>
          </p:grpSpPr>
          <p:sp>
            <p:nvSpPr>
              <p:cNvPr id="204" name="Cloud 203">
                <a:extLst>
                  <a:ext uri="{FF2B5EF4-FFF2-40B4-BE49-F238E27FC236}">
                    <a16:creationId xmlns:a16="http://schemas.microsoft.com/office/drawing/2014/main" id="{CB8960F2-8303-E448-BA48-45BEA8AA289A}"/>
                  </a:ext>
                </a:extLst>
              </p:cNvPr>
              <p:cNvSpPr/>
              <p:nvPr/>
            </p:nvSpPr>
            <p:spPr>
              <a:xfrm>
                <a:off x="-375920" y="330004"/>
                <a:ext cx="1973226" cy="1363735"/>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hr-HR" sz="1600" dirty="0" err="1"/>
                  <a:t>Tier</a:t>
                </a:r>
                <a:r>
                  <a:rPr lang="hr-HR" sz="1600" dirty="0"/>
                  <a:t> 1 ISP</a:t>
                </a:r>
                <a:endParaRPr lang="en-US" sz="1600" dirty="0"/>
              </a:p>
            </p:txBody>
          </p:sp>
          <p:sp>
            <p:nvSpPr>
              <p:cNvPr id="205" name="Cloud 204">
                <a:extLst>
                  <a:ext uri="{FF2B5EF4-FFF2-40B4-BE49-F238E27FC236}">
                    <a16:creationId xmlns:a16="http://schemas.microsoft.com/office/drawing/2014/main" id="{68515747-1195-C846-9BA4-8AA911784D53}"/>
                  </a:ext>
                </a:extLst>
              </p:cNvPr>
              <p:cNvSpPr/>
              <p:nvPr/>
            </p:nvSpPr>
            <p:spPr>
              <a:xfrm>
                <a:off x="2588167" y="330004"/>
                <a:ext cx="1973226" cy="1363735"/>
              </a:xfrm>
              <a:prstGeom prst="cloud">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hr-HR" sz="1600" dirty="0" err="1"/>
                  <a:t>Tier</a:t>
                </a:r>
                <a:r>
                  <a:rPr lang="hr-HR" sz="1600" dirty="0"/>
                  <a:t> 1 ISP</a:t>
                </a:r>
                <a:endParaRPr lang="en-US" sz="1600" dirty="0"/>
              </a:p>
            </p:txBody>
          </p:sp>
        </p:grpSp>
      </p:grpSp>
      <p:grpSp>
        <p:nvGrpSpPr>
          <p:cNvPr id="10" name="Group 9">
            <a:extLst>
              <a:ext uri="{FF2B5EF4-FFF2-40B4-BE49-F238E27FC236}">
                <a16:creationId xmlns:a16="http://schemas.microsoft.com/office/drawing/2014/main" id="{51133C98-D539-4F41-A174-9C3329DB546D}"/>
              </a:ext>
            </a:extLst>
          </p:cNvPr>
          <p:cNvGrpSpPr/>
          <p:nvPr/>
        </p:nvGrpSpPr>
        <p:grpSpPr>
          <a:xfrm>
            <a:off x="2572694" y="1566929"/>
            <a:ext cx="6301104" cy="3461187"/>
            <a:chOff x="2572694" y="1566929"/>
            <a:chExt cx="6301104" cy="3461187"/>
          </a:xfrm>
        </p:grpSpPr>
        <p:cxnSp>
          <p:nvCxnSpPr>
            <p:cNvPr id="153" name="Straight Connector 152">
              <a:extLst>
                <a:ext uri="{FF2B5EF4-FFF2-40B4-BE49-F238E27FC236}">
                  <a16:creationId xmlns:a16="http://schemas.microsoft.com/office/drawing/2014/main" id="{8604184A-8895-4942-AA9B-E55EE94AFDB5}"/>
                </a:ext>
              </a:extLst>
            </p:cNvPr>
            <p:cNvCxnSpPr>
              <a:cxnSpLocks/>
              <a:stCxn id="204" idx="1"/>
              <a:endCxn id="196" idx="3"/>
            </p:cNvCxnSpPr>
            <p:nvPr/>
          </p:nvCxnSpPr>
          <p:spPr>
            <a:xfrm flipH="1">
              <a:off x="4414274" y="1566930"/>
              <a:ext cx="70708" cy="2856389"/>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779BBE9B-E86D-BB4D-99C5-E9B42029128D}"/>
                </a:ext>
              </a:extLst>
            </p:cNvPr>
            <p:cNvCxnSpPr>
              <a:cxnSpLocks/>
              <a:stCxn id="199" idx="0"/>
              <a:endCxn id="200" idx="2"/>
            </p:cNvCxnSpPr>
            <p:nvPr/>
          </p:nvCxnSpPr>
          <p:spPr>
            <a:xfrm>
              <a:off x="4590627" y="3369530"/>
              <a:ext cx="285955" cy="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B679FF55-DDAE-824D-8356-8821DF555E2B}"/>
                </a:ext>
              </a:extLst>
            </p:cNvPr>
            <p:cNvCxnSpPr>
              <a:cxnSpLocks/>
              <a:stCxn id="205" idx="1"/>
              <a:endCxn id="201" idx="3"/>
            </p:cNvCxnSpPr>
            <p:nvPr/>
          </p:nvCxnSpPr>
          <p:spPr>
            <a:xfrm>
              <a:off x="6658534" y="1566930"/>
              <a:ext cx="592705" cy="1518542"/>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D81F2FE4-7063-7D4A-B421-CAEC0D754513}"/>
                </a:ext>
              </a:extLst>
            </p:cNvPr>
            <p:cNvCxnSpPr>
              <a:cxnSpLocks/>
              <a:stCxn id="205" idx="1"/>
              <a:endCxn id="192" idx="0"/>
            </p:cNvCxnSpPr>
            <p:nvPr/>
          </p:nvCxnSpPr>
          <p:spPr>
            <a:xfrm flipH="1">
              <a:off x="6421532" y="1566929"/>
              <a:ext cx="237002" cy="432666"/>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838B67E7-FC94-4B4D-8A9D-793F5B78892C}"/>
                </a:ext>
              </a:extLst>
            </p:cNvPr>
            <p:cNvCxnSpPr>
              <a:cxnSpLocks/>
              <a:stCxn id="192" idx="2"/>
              <a:endCxn id="200" idx="3"/>
            </p:cNvCxnSpPr>
            <p:nvPr/>
          </p:nvCxnSpPr>
          <p:spPr>
            <a:xfrm flipH="1">
              <a:off x="5571758" y="2519588"/>
              <a:ext cx="849774" cy="565884"/>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F666DCC8-53F1-0B45-B0AE-1BE375A093A0}"/>
                </a:ext>
              </a:extLst>
            </p:cNvPr>
            <p:cNvCxnSpPr>
              <a:cxnSpLocks/>
              <a:stCxn id="191" idx="2"/>
              <a:endCxn id="199" idx="3"/>
            </p:cNvCxnSpPr>
            <p:nvPr/>
          </p:nvCxnSpPr>
          <p:spPr>
            <a:xfrm flipH="1">
              <a:off x="3891763" y="2519588"/>
              <a:ext cx="626516" cy="565884"/>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119C4F94-3E9B-3B43-8767-1BD984067D9D}"/>
                </a:ext>
              </a:extLst>
            </p:cNvPr>
            <p:cNvCxnSpPr>
              <a:cxnSpLocks/>
              <a:stCxn id="193" idx="3"/>
              <a:endCxn id="205" idx="1"/>
            </p:cNvCxnSpPr>
            <p:nvPr/>
          </p:nvCxnSpPr>
          <p:spPr>
            <a:xfrm flipH="1" flipV="1">
              <a:off x="6658534" y="1566930"/>
              <a:ext cx="1647592" cy="2856389"/>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E233B0AC-44C0-1D47-BFC2-B36A5B05CD5A}"/>
                </a:ext>
              </a:extLst>
            </p:cNvPr>
            <p:cNvCxnSpPr>
              <a:cxnSpLocks/>
              <a:stCxn id="191" idx="0"/>
              <a:endCxn id="204" idx="1"/>
            </p:cNvCxnSpPr>
            <p:nvPr/>
          </p:nvCxnSpPr>
          <p:spPr>
            <a:xfrm flipH="1" flipV="1">
              <a:off x="4484982" y="1566929"/>
              <a:ext cx="33297" cy="432666"/>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5C44ACE4-63E8-AB44-8479-DDCAA2DD21F5}"/>
                </a:ext>
              </a:extLst>
            </p:cNvPr>
            <p:cNvCxnSpPr>
              <a:cxnSpLocks/>
              <a:stCxn id="192" idx="2"/>
              <a:endCxn id="198" idx="3"/>
            </p:cNvCxnSpPr>
            <p:nvPr/>
          </p:nvCxnSpPr>
          <p:spPr>
            <a:xfrm flipH="1">
              <a:off x="5758840" y="2519588"/>
              <a:ext cx="662692" cy="1903732"/>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4" name="Group 163">
              <a:extLst>
                <a:ext uri="{FF2B5EF4-FFF2-40B4-BE49-F238E27FC236}">
                  <a16:creationId xmlns:a16="http://schemas.microsoft.com/office/drawing/2014/main" id="{A4FBDA87-4D6E-CC43-AF82-813F74B643FF}"/>
                </a:ext>
              </a:extLst>
            </p:cNvPr>
            <p:cNvGrpSpPr/>
            <p:nvPr/>
          </p:nvGrpSpPr>
          <p:grpSpPr>
            <a:xfrm>
              <a:off x="3191731" y="3048795"/>
              <a:ext cx="4759024" cy="641470"/>
              <a:chOff x="423218" y="3599591"/>
              <a:chExt cx="6489913" cy="825634"/>
            </a:xfrm>
          </p:grpSpPr>
          <p:sp>
            <p:nvSpPr>
              <p:cNvPr id="199" name="Cloud 198">
                <a:extLst>
                  <a:ext uri="{FF2B5EF4-FFF2-40B4-BE49-F238E27FC236}">
                    <a16:creationId xmlns:a16="http://schemas.microsoft.com/office/drawing/2014/main" id="{E7E1802A-7B3E-4349-9CE7-69F516562F80}"/>
                  </a:ext>
                </a:extLst>
              </p:cNvPr>
              <p:cNvSpPr/>
              <p:nvPr/>
            </p:nvSpPr>
            <p:spPr>
              <a:xfrm>
                <a:off x="423218" y="3599591"/>
                <a:ext cx="1909275" cy="825634"/>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Regional ISP</a:t>
                </a:r>
              </a:p>
            </p:txBody>
          </p:sp>
          <p:sp>
            <p:nvSpPr>
              <p:cNvPr id="200" name="Cloud 199">
                <a:extLst>
                  <a:ext uri="{FF2B5EF4-FFF2-40B4-BE49-F238E27FC236}">
                    <a16:creationId xmlns:a16="http://schemas.microsoft.com/office/drawing/2014/main" id="{F7A5D971-F145-214A-A4B9-99609E6A1AE7}"/>
                  </a:ext>
                </a:extLst>
              </p:cNvPr>
              <p:cNvSpPr/>
              <p:nvPr/>
            </p:nvSpPr>
            <p:spPr>
              <a:xfrm>
                <a:off x="2714942" y="3599591"/>
                <a:ext cx="1907869" cy="825634"/>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Regional ISP</a:t>
                </a:r>
              </a:p>
            </p:txBody>
          </p:sp>
          <p:sp>
            <p:nvSpPr>
              <p:cNvPr id="201" name="Cloud 200">
                <a:extLst>
                  <a:ext uri="{FF2B5EF4-FFF2-40B4-BE49-F238E27FC236}">
                    <a16:creationId xmlns:a16="http://schemas.microsoft.com/office/drawing/2014/main" id="{FDA8CA76-F467-E140-ACC2-385D0535E90E}"/>
                  </a:ext>
                </a:extLst>
              </p:cNvPr>
              <p:cNvSpPr/>
              <p:nvPr/>
            </p:nvSpPr>
            <p:spPr>
              <a:xfrm>
                <a:off x="5005262" y="3599591"/>
                <a:ext cx="1907869" cy="825634"/>
              </a:xfrm>
              <a:prstGeom prst="cloud">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a:t>Regional ISP</a:t>
                </a:r>
              </a:p>
            </p:txBody>
          </p:sp>
        </p:grpSp>
        <p:grpSp>
          <p:nvGrpSpPr>
            <p:cNvPr id="165" name="Group 164">
              <a:extLst>
                <a:ext uri="{FF2B5EF4-FFF2-40B4-BE49-F238E27FC236}">
                  <a16:creationId xmlns:a16="http://schemas.microsoft.com/office/drawing/2014/main" id="{EC4B1593-1FDE-8346-BCEE-49E3631B74EA}"/>
                </a:ext>
              </a:extLst>
            </p:cNvPr>
            <p:cNvGrpSpPr/>
            <p:nvPr/>
          </p:nvGrpSpPr>
          <p:grpSpPr>
            <a:xfrm>
              <a:off x="2572694" y="4386643"/>
              <a:ext cx="6301104" cy="641473"/>
              <a:chOff x="407318" y="5321532"/>
              <a:chExt cx="8592857" cy="825638"/>
            </a:xfrm>
          </p:grpSpPr>
          <p:sp>
            <p:nvSpPr>
              <p:cNvPr id="193" name="Cloud 192">
                <a:extLst>
                  <a:ext uri="{FF2B5EF4-FFF2-40B4-BE49-F238E27FC236}">
                    <a16:creationId xmlns:a16="http://schemas.microsoft.com/office/drawing/2014/main" id="{9B26FCEB-5BB5-6E49-BA3F-4E5ABEA2806A}"/>
                  </a:ext>
                </a:extLst>
              </p:cNvPr>
              <p:cNvSpPr/>
              <p:nvPr/>
            </p:nvSpPr>
            <p:spPr>
              <a:xfrm>
                <a:off x="7451899" y="5321532"/>
                <a:ext cx="1548276" cy="825634"/>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1400" dirty="0">
                    <a:solidFill>
                      <a:schemeClr val="tx1"/>
                    </a:solidFill>
                  </a:rPr>
                  <a:t>Access ISP</a:t>
                </a:r>
                <a:endParaRPr lang="en-US" sz="1400" dirty="0">
                  <a:solidFill>
                    <a:schemeClr val="tx1"/>
                  </a:solidFill>
                </a:endParaRPr>
              </a:p>
            </p:txBody>
          </p:sp>
          <p:sp>
            <p:nvSpPr>
              <p:cNvPr id="194" name="Cloud 193">
                <a:extLst>
                  <a:ext uri="{FF2B5EF4-FFF2-40B4-BE49-F238E27FC236}">
                    <a16:creationId xmlns:a16="http://schemas.microsoft.com/office/drawing/2014/main" id="{AD62D59F-2A35-B644-AD74-75553C3BB3E0}"/>
                  </a:ext>
                </a:extLst>
              </p:cNvPr>
              <p:cNvSpPr/>
              <p:nvPr/>
            </p:nvSpPr>
            <p:spPr>
              <a:xfrm>
                <a:off x="407318" y="5321537"/>
                <a:ext cx="1546247" cy="825633"/>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1400" dirty="0">
                    <a:solidFill>
                      <a:schemeClr val="tx1"/>
                    </a:solidFill>
                  </a:rPr>
                  <a:t>Access ISP</a:t>
                </a:r>
                <a:endParaRPr lang="en-US" sz="1400" dirty="0">
                  <a:solidFill>
                    <a:schemeClr val="tx1"/>
                  </a:solidFill>
                </a:endParaRPr>
              </a:p>
            </p:txBody>
          </p:sp>
          <p:sp>
            <p:nvSpPr>
              <p:cNvPr id="195" name="Cloud 194">
                <a:extLst>
                  <a:ext uri="{FF2B5EF4-FFF2-40B4-BE49-F238E27FC236}">
                    <a16:creationId xmlns:a16="http://schemas.microsoft.com/office/drawing/2014/main" id="{A188E05B-C2F4-E74A-B06F-78B0115D713B}"/>
                  </a:ext>
                </a:extLst>
              </p:cNvPr>
              <p:cNvSpPr/>
              <p:nvPr/>
            </p:nvSpPr>
            <p:spPr>
              <a:xfrm>
                <a:off x="5717414" y="5321534"/>
                <a:ext cx="1546247" cy="825634"/>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1400" dirty="0">
                    <a:solidFill>
                      <a:schemeClr val="tx1"/>
                    </a:solidFill>
                  </a:rPr>
                  <a:t>Access ISP</a:t>
                </a:r>
                <a:endParaRPr lang="en-US" sz="1400" dirty="0">
                  <a:solidFill>
                    <a:schemeClr val="tx1"/>
                  </a:solidFill>
                </a:endParaRPr>
              </a:p>
            </p:txBody>
          </p:sp>
          <p:sp>
            <p:nvSpPr>
              <p:cNvPr id="196" name="Cloud 195">
                <a:extLst>
                  <a:ext uri="{FF2B5EF4-FFF2-40B4-BE49-F238E27FC236}">
                    <a16:creationId xmlns:a16="http://schemas.microsoft.com/office/drawing/2014/main" id="{7F276804-0C9D-B34F-8111-5805D6ED3C87}"/>
                  </a:ext>
                </a:extLst>
              </p:cNvPr>
              <p:cNvSpPr/>
              <p:nvPr/>
            </p:nvSpPr>
            <p:spPr>
              <a:xfrm>
                <a:off x="2145569" y="5321534"/>
                <a:ext cx="1546247" cy="825634"/>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1400" dirty="0">
                    <a:solidFill>
                      <a:schemeClr val="tx1"/>
                    </a:solidFill>
                  </a:rPr>
                  <a:t>Access ISP</a:t>
                </a:r>
                <a:endParaRPr lang="en-US" sz="1400" dirty="0">
                  <a:solidFill>
                    <a:schemeClr val="tx1"/>
                  </a:solidFill>
                </a:endParaRPr>
              </a:p>
            </p:txBody>
          </p:sp>
          <p:sp>
            <p:nvSpPr>
              <p:cNvPr id="198" name="Cloud 197">
                <a:extLst>
                  <a:ext uri="{FF2B5EF4-FFF2-40B4-BE49-F238E27FC236}">
                    <a16:creationId xmlns:a16="http://schemas.microsoft.com/office/drawing/2014/main" id="{B8FF7163-02F5-834E-BFF4-5717C608BEED}"/>
                  </a:ext>
                </a:extLst>
              </p:cNvPr>
              <p:cNvSpPr/>
              <p:nvPr/>
            </p:nvSpPr>
            <p:spPr>
              <a:xfrm>
                <a:off x="3979163" y="5321534"/>
                <a:ext cx="1546247" cy="825634"/>
              </a:xfrm>
              <a:prstGeom prst="clou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1400" dirty="0">
                    <a:solidFill>
                      <a:schemeClr val="tx1"/>
                    </a:solidFill>
                  </a:rPr>
                  <a:t>Access ISP</a:t>
                </a:r>
                <a:endParaRPr lang="en-US" sz="1400" dirty="0">
                  <a:solidFill>
                    <a:schemeClr val="tx1"/>
                  </a:solidFill>
                </a:endParaRPr>
              </a:p>
            </p:txBody>
          </p:sp>
        </p:grpSp>
        <p:cxnSp>
          <p:nvCxnSpPr>
            <p:cNvPr id="166" name="Straight Connector 165">
              <a:extLst>
                <a:ext uri="{FF2B5EF4-FFF2-40B4-BE49-F238E27FC236}">
                  <a16:creationId xmlns:a16="http://schemas.microsoft.com/office/drawing/2014/main" id="{258CD636-1C9A-744A-8538-22F04E4EE5DB}"/>
                </a:ext>
              </a:extLst>
            </p:cNvPr>
            <p:cNvCxnSpPr>
              <a:cxnSpLocks/>
              <a:stCxn id="200" idx="0"/>
              <a:endCxn id="201" idx="2"/>
            </p:cNvCxnSpPr>
            <p:nvPr/>
          </p:nvCxnSpPr>
          <p:spPr>
            <a:xfrm>
              <a:off x="6270108" y="3369530"/>
              <a:ext cx="285955" cy="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67" name="Group 166">
              <a:extLst>
                <a:ext uri="{FF2B5EF4-FFF2-40B4-BE49-F238E27FC236}">
                  <a16:creationId xmlns:a16="http://schemas.microsoft.com/office/drawing/2014/main" id="{BC3AA4E9-0E7B-2E4F-85F9-CA2F223C8A16}"/>
                </a:ext>
              </a:extLst>
            </p:cNvPr>
            <p:cNvGrpSpPr/>
            <p:nvPr/>
          </p:nvGrpSpPr>
          <p:grpSpPr>
            <a:xfrm>
              <a:off x="4272888" y="1999595"/>
              <a:ext cx="2394034" cy="519993"/>
              <a:chOff x="867479" y="2249170"/>
              <a:chExt cx="3264760" cy="669281"/>
            </a:xfrm>
          </p:grpSpPr>
          <p:sp>
            <p:nvSpPr>
              <p:cNvPr id="191" name="Rectangle 190">
                <a:extLst>
                  <a:ext uri="{FF2B5EF4-FFF2-40B4-BE49-F238E27FC236}">
                    <a16:creationId xmlns:a16="http://schemas.microsoft.com/office/drawing/2014/main" id="{CDB130EB-61A8-A74F-9375-7CFEBB92EEA0}"/>
                  </a:ext>
                </a:extLst>
              </p:cNvPr>
              <p:cNvSpPr/>
              <p:nvPr/>
            </p:nvSpPr>
            <p:spPr>
              <a:xfrm>
                <a:off x="867479" y="2249170"/>
                <a:ext cx="669281" cy="6692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sp>
            <p:nvSpPr>
              <p:cNvPr id="192" name="Rectangle 191">
                <a:extLst>
                  <a:ext uri="{FF2B5EF4-FFF2-40B4-BE49-F238E27FC236}">
                    <a16:creationId xmlns:a16="http://schemas.microsoft.com/office/drawing/2014/main" id="{849CB198-94F5-E341-A04A-3D2357A755B1}"/>
                  </a:ext>
                </a:extLst>
              </p:cNvPr>
              <p:cNvSpPr/>
              <p:nvPr/>
            </p:nvSpPr>
            <p:spPr>
              <a:xfrm>
                <a:off x="3462958" y="2249170"/>
                <a:ext cx="669281" cy="6692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IXP</a:t>
                </a:r>
              </a:p>
            </p:txBody>
          </p:sp>
        </p:grpSp>
        <p:cxnSp>
          <p:nvCxnSpPr>
            <p:cNvPr id="168" name="Straight Connector 167">
              <a:extLst>
                <a:ext uri="{FF2B5EF4-FFF2-40B4-BE49-F238E27FC236}">
                  <a16:creationId xmlns:a16="http://schemas.microsoft.com/office/drawing/2014/main" id="{398FE611-1EFE-A747-A5B1-806E645BE57E}"/>
                </a:ext>
              </a:extLst>
            </p:cNvPr>
            <p:cNvCxnSpPr>
              <a:cxnSpLocks/>
              <a:stCxn id="201" idx="1"/>
              <a:endCxn id="195" idx="3"/>
            </p:cNvCxnSpPr>
            <p:nvPr/>
          </p:nvCxnSpPr>
          <p:spPr>
            <a:xfrm flipH="1">
              <a:off x="7033492" y="3689582"/>
              <a:ext cx="217747" cy="73374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060EB3CF-9907-D44F-ADEB-D143E8B386E2}"/>
                </a:ext>
              </a:extLst>
            </p:cNvPr>
            <p:cNvCxnSpPr>
              <a:cxnSpLocks/>
              <a:stCxn id="201" idx="1"/>
              <a:endCxn id="198" idx="3"/>
            </p:cNvCxnSpPr>
            <p:nvPr/>
          </p:nvCxnSpPr>
          <p:spPr>
            <a:xfrm flipH="1">
              <a:off x="5758840" y="3689582"/>
              <a:ext cx="1492399" cy="73374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92947988-1D48-FB42-8B22-A12B60528860}"/>
                </a:ext>
              </a:extLst>
            </p:cNvPr>
            <p:cNvCxnSpPr>
              <a:cxnSpLocks/>
              <a:stCxn id="191" idx="3"/>
              <a:endCxn id="192" idx="1"/>
            </p:cNvCxnSpPr>
            <p:nvPr/>
          </p:nvCxnSpPr>
          <p:spPr>
            <a:xfrm>
              <a:off x="4763669" y="2259592"/>
              <a:ext cx="1412472" cy="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F6DE8061-6BA7-484F-BF88-39673EDB0245}"/>
                </a:ext>
              </a:extLst>
            </p:cNvPr>
            <p:cNvCxnSpPr>
              <a:cxnSpLocks/>
              <a:stCxn id="199" idx="1"/>
              <a:endCxn id="194" idx="3"/>
            </p:cNvCxnSpPr>
            <p:nvPr/>
          </p:nvCxnSpPr>
          <p:spPr>
            <a:xfrm flipH="1">
              <a:off x="3139622" y="3689582"/>
              <a:ext cx="752141" cy="733742"/>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3B7D8C29-FAC4-D942-A665-454AE069C158}"/>
              </a:ext>
            </a:extLst>
          </p:cNvPr>
          <p:cNvGrpSpPr/>
          <p:nvPr/>
        </p:nvGrpSpPr>
        <p:grpSpPr>
          <a:xfrm>
            <a:off x="564857" y="5027433"/>
            <a:ext cx="5776392" cy="1691122"/>
            <a:chOff x="564857" y="5027433"/>
            <a:chExt cx="5776392" cy="1691122"/>
          </a:xfrm>
        </p:grpSpPr>
        <p:cxnSp>
          <p:nvCxnSpPr>
            <p:cNvPr id="151" name="Straight Connector 150">
              <a:extLst>
                <a:ext uri="{FF2B5EF4-FFF2-40B4-BE49-F238E27FC236}">
                  <a16:creationId xmlns:a16="http://schemas.microsoft.com/office/drawing/2014/main" id="{82F9D349-5B0F-8641-91ED-F36F14A132D4}"/>
                </a:ext>
              </a:extLst>
            </p:cNvPr>
            <p:cNvCxnSpPr>
              <a:cxnSpLocks/>
              <a:stCxn id="194" idx="1"/>
              <a:endCxn id="177" idx="2"/>
            </p:cNvCxnSpPr>
            <p:nvPr/>
          </p:nvCxnSpPr>
          <p:spPr>
            <a:xfrm>
              <a:off x="3139622" y="5027433"/>
              <a:ext cx="2109508" cy="717692"/>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DD98DD93-5A9C-5B45-8D28-459356082476}"/>
                </a:ext>
              </a:extLst>
            </p:cNvPr>
            <p:cNvCxnSpPr>
              <a:cxnSpLocks/>
              <a:stCxn id="194" idx="1"/>
              <a:endCxn id="179" idx="3"/>
            </p:cNvCxnSpPr>
            <p:nvPr/>
          </p:nvCxnSpPr>
          <p:spPr>
            <a:xfrm>
              <a:off x="3139622" y="5027433"/>
              <a:ext cx="256420" cy="959807"/>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871B8E11-36C3-244C-BDC3-C6F019C8C678}"/>
                </a:ext>
              </a:extLst>
            </p:cNvPr>
            <p:cNvCxnSpPr>
              <a:cxnSpLocks/>
              <a:stCxn id="194" idx="1"/>
              <a:endCxn id="176" idx="3"/>
            </p:cNvCxnSpPr>
            <p:nvPr/>
          </p:nvCxnSpPr>
          <p:spPr>
            <a:xfrm>
              <a:off x="3139622" y="5027433"/>
              <a:ext cx="1881409" cy="1023390"/>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159097A7-407C-B741-939F-CCC88E12564D}"/>
                </a:ext>
              </a:extLst>
            </p:cNvPr>
            <p:cNvCxnSpPr>
              <a:cxnSpLocks/>
              <a:stCxn id="178" idx="3"/>
              <a:endCxn id="194" idx="1"/>
            </p:cNvCxnSpPr>
            <p:nvPr/>
          </p:nvCxnSpPr>
          <p:spPr>
            <a:xfrm flipV="1">
              <a:off x="2170793" y="5027433"/>
              <a:ext cx="968829" cy="580553"/>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B053EBEF-F726-EA43-8C7D-6B9EA9FC02A0}"/>
                </a:ext>
              </a:extLst>
            </p:cNvPr>
            <p:cNvCxnSpPr>
              <a:cxnSpLocks/>
              <a:stCxn id="194" idx="1"/>
              <a:endCxn id="175" idx="0"/>
            </p:cNvCxnSpPr>
            <p:nvPr/>
          </p:nvCxnSpPr>
          <p:spPr>
            <a:xfrm flipH="1">
              <a:off x="2071119" y="5027433"/>
              <a:ext cx="1068503" cy="285089"/>
            </a:xfrm>
            <a:prstGeom prst="line">
              <a:avLst/>
            </a:prstGeom>
            <a:ln w="254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CE602222-ED50-594C-8B7E-3AC263EA9BB8}"/>
                </a:ext>
              </a:extLst>
            </p:cNvPr>
            <p:cNvGrpSpPr/>
            <p:nvPr/>
          </p:nvGrpSpPr>
          <p:grpSpPr>
            <a:xfrm>
              <a:off x="564857" y="5077676"/>
              <a:ext cx="5776392" cy="1640879"/>
              <a:chOff x="564857" y="5077676"/>
              <a:chExt cx="5776392" cy="1640879"/>
            </a:xfrm>
          </p:grpSpPr>
          <p:sp>
            <p:nvSpPr>
              <p:cNvPr id="175" name="Cloud 174">
                <a:extLst>
                  <a:ext uri="{FF2B5EF4-FFF2-40B4-BE49-F238E27FC236}">
                    <a16:creationId xmlns:a16="http://schemas.microsoft.com/office/drawing/2014/main" id="{F3C2236C-9384-8F40-9721-F8623E96130C}"/>
                  </a:ext>
                </a:extLst>
              </p:cNvPr>
              <p:cNvSpPr/>
              <p:nvPr/>
            </p:nvSpPr>
            <p:spPr>
              <a:xfrm>
                <a:off x="564857" y="5077676"/>
                <a:ext cx="1507518" cy="469692"/>
              </a:xfrm>
              <a:prstGeom prst="cloud">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solidFill>
                  <a:schemeClr val="accent6"/>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1400" dirty="0">
                    <a:solidFill>
                      <a:schemeClr val="tx1"/>
                    </a:solidFill>
                  </a:rPr>
                  <a:t>Enterprise</a:t>
                </a:r>
                <a:endParaRPr lang="en-US" sz="1400" dirty="0">
                  <a:solidFill>
                    <a:schemeClr val="tx1"/>
                  </a:solidFill>
                </a:endParaRPr>
              </a:p>
            </p:txBody>
          </p:sp>
          <p:sp>
            <p:nvSpPr>
              <p:cNvPr id="176" name="Cloud 175">
                <a:extLst>
                  <a:ext uri="{FF2B5EF4-FFF2-40B4-BE49-F238E27FC236}">
                    <a16:creationId xmlns:a16="http://schemas.microsoft.com/office/drawing/2014/main" id="{4DA0ACCF-762A-6A44-9AA4-ED5096A5A877}"/>
                  </a:ext>
                </a:extLst>
              </p:cNvPr>
              <p:cNvSpPr/>
              <p:nvPr/>
            </p:nvSpPr>
            <p:spPr>
              <a:xfrm>
                <a:off x="4266651" y="6023968"/>
                <a:ext cx="1508760" cy="469692"/>
              </a:xfrm>
              <a:prstGeom prst="cloud">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solidFill>
                  <a:schemeClr val="accent6"/>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1400" dirty="0">
                    <a:solidFill>
                      <a:schemeClr val="tx1"/>
                    </a:solidFill>
                  </a:rPr>
                  <a:t>Enterprise</a:t>
                </a:r>
                <a:endParaRPr lang="en-US" sz="1400" dirty="0">
                  <a:solidFill>
                    <a:schemeClr val="tx1"/>
                  </a:solidFill>
                </a:endParaRPr>
              </a:p>
            </p:txBody>
          </p:sp>
          <p:sp>
            <p:nvSpPr>
              <p:cNvPr id="177" name="Cloud 176">
                <a:extLst>
                  <a:ext uri="{FF2B5EF4-FFF2-40B4-BE49-F238E27FC236}">
                    <a16:creationId xmlns:a16="http://schemas.microsoft.com/office/drawing/2014/main" id="{958DE875-AD5D-534F-BB73-80D1BC02E5CE}"/>
                  </a:ext>
                </a:extLst>
              </p:cNvPr>
              <p:cNvSpPr/>
              <p:nvPr/>
            </p:nvSpPr>
            <p:spPr>
              <a:xfrm>
                <a:off x="5245982" y="5510279"/>
                <a:ext cx="1014984" cy="469692"/>
              </a:xfrm>
              <a:prstGeom prst="cloud">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accent3"/>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1400" dirty="0">
                    <a:solidFill>
                      <a:schemeClr val="tx1"/>
                    </a:solidFill>
                  </a:rPr>
                  <a:t>Home</a:t>
                </a:r>
                <a:endParaRPr lang="en-US" sz="1400" dirty="0">
                  <a:solidFill>
                    <a:schemeClr val="tx1"/>
                  </a:solidFill>
                </a:endParaRPr>
              </a:p>
            </p:txBody>
          </p:sp>
          <p:sp>
            <p:nvSpPr>
              <p:cNvPr id="178" name="Cloud 177">
                <a:extLst>
                  <a:ext uri="{FF2B5EF4-FFF2-40B4-BE49-F238E27FC236}">
                    <a16:creationId xmlns:a16="http://schemas.microsoft.com/office/drawing/2014/main" id="{9FD253D7-2730-024B-BB7B-22B772B7A593}"/>
                  </a:ext>
                </a:extLst>
              </p:cNvPr>
              <p:cNvSpPr/>
              <p:nvPr/>
            </p:nvSpPr>
            <p:spPr>
              <a:xfrm>
                <a:off x="1661288" y="5581131"/>
                <a:ext cx="1019009" cy="469692"/>
              </a:xfrm>
              <a:prstGeom prst="cloud">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accent3"/>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1400" dirty="0">
                    <a:solidFill>
                      <a:schemeClr val="tx1"/>
                    </a:solidFill>
                  </a:rPr>
                  <a:t>Home</a:t>
                </a:r>
                <a:endParaRPr lang="en-US" sz="1400" dirty="0">
                  <a:solidFill>
                    <a:schemeClr val="tx1"/>
                  </a:solidFill>
                </a:endParaRPr>
              </a:p>
            </p:txBody>
          </p:sp>
          <p:sp>
            <p:nvSpPr>
              <p:cNvPr id="179" name="Cloud 178">
                <a:extLst>
                  <a:ext uri="{FF2B5EF4-FFF2-40B4-BE49-F238E27FC236}">
                    <a16:creationId xmlns:a16="http://schemas.microsoft.com/office/drawing/2014/main" id="{47828090-04C9-E842-B433-A892B4F5C723}"/>
                  </a:ext>
                </a:extLst>
              </p:cNvPr>
              <p:cNvSpPr/>
              <p:nvPr/>
            </p:nvSpPr>
            <p:spPr>
              <a:xfrm>
                <a:off x="2686323" y="5953308"/>
                <a:ext cx="1419437" cy="593469"/>
              </a:xfrm>
              <a:prstGeom prst="cloud">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accent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hr-HR" sz="1400" dirty="0">
                    <a:solidFill>
                      <a:schemeClr val="tx1"/>
                    </a:solidFill>
                  </a:rPr>
                  <a:t>Data </a:t>
                </a:r>
                <a:r>
                  <a:rPr lang="hr-HR" sz="1400" dirty="0" err="1">
                    <a:solidFill>
                      <a:schemeClr val="tx1"/>
                    </a:solidFill>
                  </a:rPr>
                  <a:t>Center</a:t>
                </a:r>
                <a:endParaRPr lang="en-US" sz="1400" dirty="0">
                  <a:solidFill>
                    <a:schemeClr val="tx1"/>
                  </a:solidFill>
                </a:endParaRPr>
              </a:p>
            </p:txBody>
          </p:sp>
          <p:pic>
            <p:nvPicPr>
              <p:cNvPr id="184" name="Picture 183">
                <a:extLst>
                  <a:ext uri="{FF2B5EF4-FFF2-40B4-BE49-F238E27FC236}">
                    <a16:creationId xmlns:a16="http://schemas.microsoft.com/office/drawing/2014/main" id="{13ABCB76-D709-E344-9F7F-2DCF243ADC5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Lst>
              </a:blip>
              <a:srcRect l="12853" t="7254" r="11054" b="6403"/>
              <a:stretch/>
            </p:blipFill>
            <p:spPr>
              <a:xfrm>
                <a:off x="2314614" y="6077085"/>
                <a:ext cx="752783" cy="641470"/>
              </a:xfrm>
              <a:prstGeom prst="rect">
                <a:avLst/>
              </a:prstGeom>
            </p:spPr>
          </p:pic>
          <p:pic>
            <p:nvPicPr>
              <p:cNvPr id="185" name="Picture 184">
                <a:extLst>
                  <a:ext uri="{FF2B5EF4-FFF2-40B4-BE49-F238E27FC236}">
                    <a16:creationId xmlns:a16="http://schemas.microsoft.com/office/drawing/2014/main" id="{03D9B23C-060C-1748-B227-5FE27E0E07D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000" b="97000" l="10000" r="90000">
                            <a14:foregroundMark x1="45778" y1="5556" x2="70667" y2="5778"/>
                            <a14:foregroundMark x1="56333" y1="2111" x2="56333" y2="2111"/>
                            <a14:foregroundMark x1="76556" y1="15111" x2="69778" y2="51333"/>
                            <a14:foregroundMark x1="69778" y1="51333" x2="53444" y2="92222"/>
                            <a14:foregroundMark x1="53444" y1="92222" x2="53444" y2="92889"/>
                            <a14:foregroundMark x1="50444" y1="98000" x2="41333" y2="97000"/>
                            <a14:foregroundMark x1="41333" y1="97000" x2="40333" y2="96333"/>
                          </a14:backgroundRemoval>
                        </a14:imgEffect>
                      </a14:imgLayer>
                    </a14:imgProps>
                  </a:ext>
                </a:extLst>
              </a:blip>
              <a:srcRect l="14507" r="14070"/>
              <a:stretch/>
            </p:blipFill>
            <p:spPr>
              <a:xfrm>
                <a:off x="1008473" y="5423430"/>
                <a:ext cx="316622" cy="469693"/>
              </a:xfrm>
              <a:prstGeom prst="rect">
                <a:avLst/>
              </a:prstGeom>
            </p:spPr>
          </p:pic>
          <p:pic>
            <p:nvPicPr>
              <p:cNvPr id="186" name="Picture 185">
                <a:extLst>
                  <a:ext uri="{FF2B5EF4-FFF2-40B4-BE49-F238E27FC236}">
                    <a16:creationId xmlns:a16="http://schemas.microsoft.com/office/drawing/2014/main" id="{AE7FA673-4202-5946-A157-966E6305432E}"/>
                  </a:ext>
                </a:extLst>
              </p:cNvPr>
              <p:cNvPicPr>
                <a:picLocks noChangeAspect="1"/>
              </p:cNvPicPr>
              <p:nvPr/>
            </p:nvPicPr>
            <p:blipFill rotWithShape="1">
              <a:blip r:embed="rId5">
                <a:extLst>
                  <a:ext uri="{BEBA8EAE-BF5A-486C-A8C5-ECC9F3942E4B}">
                    <a14:imgProps xmlns:a14="http://schemas.microsoft.com/office/drawing/2010/main">
                      <a14:imgLayer r:embed="rId7">
                        <a14:imgEffect>
                          <a14:backgroundRemoval t="2000" b="97000" l="10000" r="90000">
                            <a14:foregroundMark x1="45778" y1="5556" x2="70667" y2="5778"/>
                            <a14:foregroundMark x1="56333" y1="2111" x2="56333" y2="2111"/>
                            <a14:foregroundMark x1="76556" y1="15111" x2="69778" y2="51333"/>
                            <a14:foregroundMark x1="69778" y1="51333" x2="53444" y2="92222"/>
                            <a14:foregroundMark x1="53444" y1="92222" x2="53444" y2="92889"/>
                            <a14:foregroundMark x1="50444" y1="98000" x2="41333" y2="97000"/>
                            <a14:foregroundMark x1="41333" y1="97000" x2="40333" y2="96333"/>
                          </a14:backgroundRemoval>
                        </a14:imgEffect>
                      </a14:imgLayer>
                    </a14:imgProps>
                  </a:ext>
                </a:extLst>
              </a:blip>
              <a:srcRect l="14507" r="14070"/>
              <a:stretch/>
            </p:blipFill>
            <p:spPr>
              <a:xfrm>
                <a:off x="701941" y="5411943"/>
                <a:ext cx="316622" cy="469693"/>
              </a:xfrm>
              <a:prstGeom prst="rect">
                <a:avLst/>
              </a:prstGeom>
            </p:spPr>
          </p:pic>
          <p:pic>
            <p:nvPicPr>
              <p:cNvPr id="187" name="Picture 186">
                <a:extLst>
                  <a:ext uri="{FF2B5EF4-FFF2-40B4-BE49-F238E27FC236}">
                    <a16:creationId xmlns:a16="http://schemas.microsoft.com/office/drawing/2014/main" id="{D087A5F5-0173-274C-AD25-6EC96EC1C5C9}"/>
                  </a:ext>
                </a:extLst>
              </p:cNvPr>
              <p:cNvPicPr>
                <a:picLocks noChangeAspect="1"/>
              </p:cNvPicPr>
              <p:nvPr/>
            </p:nvPicPr>
            <p:blipFill rotWithShape="1">
              <a:blip r:embed="rId5">
                <a:extLst>
                  <a:ext uri="{BEBA8EAE-BF5A-486C-A8C5-ECC9F3942E4B}">
                    <a14:imgProps xmlns:a14="http://schemas.microsoft.com/office/drawing/2010/main">
                      <a14:imgLayer r:embed="rId8">
                        <a14:imgEffect>
                          <a14:backgroundRemoval t="2000" b="97000" l="10000" r="90000">
                            <a14:foregroundMark x1="45778" y1="5556" x2="70667" y2="5778"/>
                            <a14:foregroundMark x1="56333" y1="2111" x2="56333" y2="2111"/>
                            <a14:foregroundMark x1="76556" y1="15111" x2="69778" y2="51333"/>
                            <a14:foregroundMark x1="69778" y1="51333" x2="53444" y2="92222"/>
                            <a14:foregroundMark x1="53444" y1="92222" x2="53444" y2="92889"/>
                            <a14:foregroundMark x1="50444" y1="98000" x2="41333" y2="97000"/>
                            <a14:foregroundMark x1="41333" y1="97000" x2="40333" y2="96333"/>
                          </a14:backgroundRemoval>
                        </a14:imgEffect>
                      </a14:imgLayer>
                    </a14:imgProps>
                  </a:ext>
                </a:extLst>
              </a:blip>
              <a:srcRect l="14507" r="14070"/>
              <a:stretch/>
            </p:blipFill>
            <p:spPr>
              <a:xfrm>
                <a:off x="5377416" y="6133281"/>
                <a:ext cx="316622" cy="469693"/>
              </a:xfrm>
              <a:prstGeom prst="rect">
                <a:avLst/>
              </a:prstGeom>
            </p:spPr>
          </p:pic>
          <p:pic>
            <p:nvPicPr>
              <p:cNvPr id="188" name="Picture 187">
                <a:extLst>
                  <a:ext uri="{FF2B5EF4-FFF2-40B4-BE49-F238E27FC236}">
                    <a16:creationId xmlns:a16="http://schemas.microsoft.com/office/drawing/2014/main" id="{5C048B4A-37EA-D94B-AF66-1D80EC4D629C}"/>
                  </a:ext>
                </a:extLst>
              </p:cNvPr>
              <p:cNvPicPr>
                <a:picLocks noChangeAspect="1"/>
              </p:cNvPicPr>
              <p:nvPr/>
            </p:nvPicPr>
            <p:blipFill rotWithShape="1">
              <a:blip r:embed="rId9"/>
              <a:srcRect l="-41939" r="1"/>
              <a:stretch/>
            </p:blipFill>
            <p:spPr>
              <a:xfrm>
                <a:off x="5726093" y="5406193"/>
                <a:ext cx="615156" cy="343266"/>
              </a:xfrm>
              <a:prstGeom prst="rect">
                <a:avLst/>
              </a:prstGeom>
            </p:spPr>
          </p:pic>
          <p:pic>
            <p:nvPicPr>
              <p:cNvPr id="189" name="Picture 188">
                <a:extLst>
                  <a:ext uri="{FF2B5EF4-FFF2-40B4-BE49-F238E27FC236}">
                    <a16:creationId xmlns:a16="http://schemas.microsoft.com/office/drawing/2014/main" id="{29C9528D-18CB-534B-9B08-0CE9B91BD64E}"/>
                  </a:ext>
                </a:extLst>
              </p:cNvPr>
              <p:cNvPicPr>
                <a:picLocks noChangeAspect="1"/>
              </p:cNvPicPr>
              <p:nvPr/>
            </p:nvPicPr>
            <p:blipFill rotWithShape="1">
              <a:blip r:embed="rId9"/>
              <a:srcRect l="-41939" r="1"/>
              <a:stretch/>
            </p:blipFill>
            <p:spPr>
              <a:xfrm>
                <a:off x="5577872" y="5746019"/>
                <a:ext cx="615156" cy="343266"/>
              </a:xfrm>
              <a:prstGeom prst="rect">
                <a:avLst/>
              </a:prstGeom>
            </p:spPr>
          </p:pic>
          <p:pic>
            <p:nvPicPr>
              <p:cNvPr id="190" name="Picture 189">
                <a:extLst>
                  <a:ext uri="{FF2B5EF4-FFF2-40B4-BE49-F238E27FC236}">
                    <a16:creationId xmlns:a16="http://schemas.microsoft.com/office/drawing/2014/main" id="{CB434683-B7FF-BF4E-9EB3-767561B9F824}"/>
                  </a:ext>
                </a:extLst>
              </p:cNvPr>
              <p:cNvPicPr>
                <a:picLocks noChangeAspect="1"/>
              </p:cNvPicPr>
              <p:nvPr/>
            </p:nvPicPr>
            <p:blipFill rotWithShape="1">
              <a:blip r:embed="rId9"/>
              <a:srcRect l="-41939" r="1"/>
              <a:stretch/>
            </p:blipFill>
            <p:spPr>
              <a:xfrm>
                <a:off x="1036937" y="5406193"/>
                <a:ext cx="615156" cy="343266"/>
              </a:xfrm>
              <a:prstGeom prst="rect">
                <a:avLst/>
              </a:prstGeom>
            </p:spPr>
          </p:pic>
          <p:pic>
            <p:nvPicPr>
              <p:cNvPr id="222" name="Picture 221">
                <a:extLst>
                  <a:ext uri="{FF2B5EF4-FFF2-40B4-BE49-F238E27FC236}">
                    <a16:creationId xmlns:a16="http://schemas.microsoft.com/office/drawing/2014/main" id="{20CD36E7-4EE9-8C42-843D-0B4643F13C75}"/>
                  </a:ext>
                </a:extLst>
              </p:cNvPr>
              <p:cNvPicPr>
                <a:picLocks noChangeAspect="1"/>
              </p:cNvPicPr>
              <p:nvPr/>
            </p:nvPicPr>
            <p:blipFill rotWithShape="1">
              <a:blip r:embed="rId9"/>
              <a:srcRect l="-41939" r="1"/>
              <a:stretch/>
            </p:blipFill>
            <p:spPr>
              <a:xfrm>
                <a:off x="2247094" y="5499912"/>
                <a:ext cx="615156" cy="343266"/>
              </a:xfrm>
              <a:prstGeom prst="rect">
                <a:avLst/>
              </a:prstGeom>
            </p:spPr>
          </p:pic>
        </p:grpSp>
      </p:grpSp>
      <p:sp>
        <p:nvSpPr>
          <p:cNvPr id="60" name="Rectangle 59">
            <a:extLst>
              <a:ext uri="{FF2B5EF4-FFF2-40B4-BE49-F238E27FC236}">
                <a16:creationId xmlns:a16="http://schemas.microsoft.com/office/drawing/2014/main" id="{8CB98A3C-B684-AB47-BFA3-F332BABC4BD9}"/>
              </a:ext>
            </a:extLst>
          </p:cNvPr>
          <p:cNvSpPr/>
          <p:nvPr/>
        </p:nvSpPr>
        <p:spPr>
          <a:xfrm>
            <a:off x="457200" y="5027427"/>
            <a:ext cx="6009364" cy="1668153"/>
          </a:xfrm>
          <a:prstGeom prst="rect">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61" name="Rectangle 60">
            <a:extLst>
              <a:ext uri="{FF2B5EF4-FFF2-40B4-BE49-F238E27FC236}">
                <a16:creationId xmlns:a16="http://schemas.microsoft.com/office/drawing/2014/main" id="{841FE632-D90C-C547-A0A6-F018945CBEB6}"/>
              </a:ext>
            </a:extLst>
          </p:cNvPr>
          <p:cNvSpPr/>
          <p:nvPr/>
        </p:nvSpPr>
        <p:spPr>
          <a:xfrm>
            <a:off x="2415176" y="4360381"/>
            <a:ext cx="6558136" cy="667670"/>
          </a:xfrm>
          <a:prstGeom prst="rect">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62" name="Rectangle 61">
            <a:extLst>
              <a:ext uri="{FF2B5EF4-FFF2-40B4-BE49-F238E27FC236}">
                <a16:creationId xmlns:a16="http://schemas.microsoft.com/office/drawing/2014/main" id="{A511B5D9-108E-B848-A1E0-12E93A1AA3FA}"/>
              </a:ext>
            </a:extLst>
          </p:cNvPr>
          <p:cNvSpPr/>
          <p:nvPr/>
        </p:nvSpPr>
        <p:spPr>
          <a:xfrm>
            <a:off x="3191731" y="3032082"/>
            <a:ext cx="4759024" cy="694170"/>
          </a:xfrm>
          <a:prstGeom prst="rect">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63" name="Rectangle 62">
            <a:extLst>
              <a:ext uri="{FF2B5EF4-FFF2-40B4-BE49-F238E27FC236}">
                <a16:creationId xmlns:a16="http://schemas.microsoft.com/office/drawing/2014/main" id="{ED7B2C4A-EF47-A642-8F41-163CC983293B}"/>
              </a:ext>
            </a:extLst>
          </p:cNvPr>
          <p:cNvSpPr/>
          <p:nvPr/>
        </p:nvSpPr>
        <p:spPr>
          <a:xfrm>
            <a:off x="3761503" y="508515"/>
            <a:ext cx="3620510" cy="1076256"/>
          </a:xfrm>
          <a:prstGeom prst="rect">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9" name="TextBox 8">
            <a:extLst>
              <a:ext uri="{FF2B5EF4-FFF2-40B4-BE49-F238E27FC236}">
                <a16:creationId xmlns:a16="http://schemas.microsoft.com/office/drawing/2014/main" id="{04280B9E-3AFF-E749-811A-CC4D655E6694}"/>
              </a:ext>
            </a:extLst>
          </p:cNvPr>
          <p:cNvSpPr txBox="1"/>
          <p:nvPr/>
        </p:nvSpPr>
        <p:spPr>
          <a:xfrm>
            <a:off x="548095" y="2375029"/>
            <a:ext cx="7940366" cy="1477328"/>
          </a:xfrm>
          <a:prstGeom prst="rect">
            <a:avLst/>
          </a:prstGeom>
          <a:solidFill>
            <a:schemeClr val="tx2">
              <a:lumMod val="60000"/>
              <a:lumOff val="40000"/>
              <a:alpha val="90000"/>
            </a:schemeClr>
          </a:solidFill>
        </p:spPr>
        <p:txBody>
          <a:bodyPr wrap="square" rtlCol="0">
            <a:spAutoFit/>
          </a:bodyPr>
          <a:lstStyle/>
          <a:p>
            <a:pPr algn="ctr"/>
            <a:r>
              <a:rPr lang="en-US" sz="5000" b="1" dirty="0">
                <a:solidFill>
                  <a:schemeClr val="bg2"/>
                </a:solidFill>
              </a:rPr>
              <a:t>Problem</a:t>
            </a:r>
          </a:p>
          <a:p>
            <a:pPr algn="ctr"/>
            <a:r>
              <a:rPr lang="en-US" sz="4000" dirty="0">
                <a:solidFill>
                  <a:schemeClr val="bg2"/>
                </a:solidFill>
              </a:rPr>
              <a:t>Links and Switches Sometimes Fail</a:t>
            </a:r>
          </a:p>
        </p:txBody>
      </p:sp>
    </p:spTree>
    <p:extLst>
      <p:ext uri="{BB962C8B-B14F-4D97-AF65-F5344CB8AC3E}">
        <p14:creationId xmlns:p14="http://schemas.microsoft.com/office/powerpoint/2010/main" val="380909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0"/>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6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61"/>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2"/>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1" nodeType="afterEffect">
                                  <p:stCondLst>
                                    <p:cond delay="0"/>
                                  </p:stCondLst>
                                  <p:childTnLst>
                                    <p:set>
                                      <p:cBhvr>
                                        <p:cTn id="27" dur="1" fill="hold">
                                          <p:stCondLst>
                                            <p:cond delay="0"/>
                                          </p:stCondLst>
                                        </p:cTn>
                                        <p:tgtEl>
                                          <p:spTgt spid="6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p:cTn id="31" dur="indefinite"/>
                                        <p:tgtEl>
                                          <p:spTgt spid="10"/>
                                        </p:tgtEl>
                                        <p:attrNameLst>
                                          <p:attrName>style.opacity</p:attrName>
                                        </p:attrNameLst>
                                      </p:cBhvr>
                                      <p:to>
                                        <p:strVal val="0.5"/>
                                      </p:to>
                                    </p:set>
                                    <p:animEffect filter="image" prLst="opacity: 0.5">
                                      <p:cBhvr rctx="IE">
                                        <p:cTn id="32" dur="indefinite"/>
                                        <p:tgtEl>
                                          <p:spTgt spid="10"/>
                                        </p:tgtEl>
                                      </p:cBhvr>
                                    </p:animEffect>
                                  </p:childTnLst>
                                </p:cTn>
                              </p:par>
                              <p:par>
                                <p:cTn id="33" presetID="9" presetClass="emph" presetSubtype="0" nodeType="withEffect">
                                  <p:stCondLst>
                                    <p:cond delay="0"/>
                                  </p:stCondLst>
                                  <p:childTnLst>
                                    <p:set>
                                      <p:cBhvr>
                                        <p:cTn id="34" dur="indefinite"/>
                                        <p:tgtEl>
                                          <p:spTgt spid="8"/>
                                        </p:tgtEl>
                                        <p:attrNameLst>
                                          <p:attrName>style.opacity</p:attrName>
                                        </p:attrNameLst>
                                      </p:cBhvr>
                                      <p:to>
                                        <p:strVal val="0.5"/>
                                      </p:to>
                                    </p:set>
                                    <p:animEffect filter="image" prLst="opacity: 0.5">
                                      <p:cBhvr rctx="IE">
                                        <p:cTn id="35" dur="indefinite"/>
                                        <p:tgtEl>
                                          <p:spTgt spid="8"/>
                                        </p:tgtEl>
                                      </p:cBhvr>
                                    </p:animEffect>
                                  </p:childTnLst>
                                </p:cTn>
                              </p:par>
                              <p:par>
                                <p:cTn id="36" presetID="9" presetClass="emph" presetSubtype="0" nodeType="withEffect">
                                  <p:stCondLst>
                                    <p:cond delay="0"/>
                                  </p:stCondLst>
                                  <p:childTnLst>
                                    <p:set>
                                      <p:cBhvr>
                                        <p:cTn id="37" dur="indefinite"/>
                                        <p:tgtEl>
                                          <p:spTgt spid="6"/>
                                        </p:tgtEl>
                                        <p:attrNameLst>
                                          <p:attrName>style.opacity</p:attrName>
                                        </p:attrNameLst>
                                      </p:cBhvr>
                                      <p:to>
                                        <p:strVal val="0.5"/>
                                      </p:to>
                                    </p:set>
                                    <p:animEffect filter="image" prLst="opacity: 0.5">
                                      <p:cBhvr rctx="IE">
                                        <p:cTn id="38" dur="indefinite"/>
                                        <p:tgtEl>
                                          <p:spTgt spid="6"/>
                                        </p:tgtEl>
                                      </p:cBhvr>
                                    </p:animEffect>
                                  </p:childTnLst>
                                </p:cTn>
                              </p:par>
                              <p:par>
                                <p:cTn id="39" presetID="9" presetClass="emph" presetSubtype="0" grpId="0" nodeType="withEffect">
                                  <p:stCondLst>
                                    <p:cond delay="0"/>
                                  </p:stCondLst>
                                  <p:childTnLst>
                                    <p:set>
                                      <p:cBhvr>
                                        <p:cTn id="40" dur="indefinite"/>
                                        <p:tgtEl>
                                          <p:spTgt spid="2"/>
                                        </p:tgtEl>
                                        <p:attrNameLst>
                                          <p:attrName>style.opacity</p:attrName>
                                        </p:attrNameLst>
                                      </p:cBhvr>
                                      <p:to>
                                        <p:strVal val="0.5"/>
                                      </p:to>
                                    </p:set>
                                    <p:animEffect filter="image" prLst="opacity: 0.5">
                                      <p:cBhvr rctx="IE">
                                        <p:cTn id="41" dur="indefinite"/>
                                        <p:tgtEl>
                                          <p:spTgt spid="2"/>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childTnLst>
                                </p:cTn>
                              </p:par>
                              <p:par>
                                <p:cTn id="44" presetID="1" presetClass="exit" presetSubtype="0" fill="hold" grpId="2" nodeType="withEffect">
                                  <p:stCondLst>
                                    <p:cond delay="0"/>
                                  </p:stCondLst>
                                  <p:childTnLst>
                                    <p:set>
                                      <p:cBhvr>
                                        <p:cTn id="45" dur="1" fill="hold">
                                          <p:stCondLst>
                                            <p:cond delay="0"/>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0" grpId="0" animBg="1"/>
      <p:bldP spid="60" grpId="1" animBg="1"/>
      <p:bldP spid="61" grpId="0" animBg="1"/>
      <p:bldP spid="61" grpId="1" animBg="1"/>
      <p:bldP spid="62" grpId="0" animBg="1"/>
      <p:bldP spid="62" grpId="1" animBg="1"/>
      <p:bldP spid="63" grpId="1" animBg="1"/>
      <p:bldP spid="63" grpId="2"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ull-map-with-nodes-IP-link.png"/>
          <p:cNvPicPr>
            <a:picLocks noChangeAspect="1"/>
          </p:cNvPicPr>
          <p:nvPr/>
        </p:nvPicPr>
        <p:blipFill rotWithShape="1">
          <a:blip r:embed="rId3">
            <a:extLst>
              <a:ext uri="{28A0092B-C50C-407E-A947-70E740481C1C}">
                <a14:useLocalDpi xmlns:a14="http://schemas.microsoft.com/office/drawing/2010/main" val="0"/>
              </a:ext>
            </a:extLst>
          </a:blip>
          <a:srcRect l="45654"/>
          <a:stretch/>
        </p:blipFill>
        <p:spPr>
          <a:xfrm>
            <a:off x="1724608" y="1047177"/>
            <a:ext cx="4969414" cy="5196424"/>
          </a:xfrm>
          <a:prstGeom prst="rect">
            <a:avLst/>
          </a:prstGeom>
        </p:spPr>
      </p:pic>
      <p:sp>
        <p:nvSpPr>
          <p:cNvPr id="4" name="Slide Number Placeholder 3"/>
          <p:cNvSpPr>
            <a:spLocks noGrp="1"/>
          </p:cNvSpPr>
          <p:nvPr>
            <p:ph type="sldNum" sz="quarter" idx="12"/>
          </p:nvPr>
        </p:nvSpPr>
        <p:spPr/>
        <p:txBody>
          <a:bodyPr/>
          <a:lstStyle/>
          <a:p>
            <a:fld id="{04E72898-F629-5644-B4D5-3A62E8AA9C3A}" type="slidenum">
              <a:rPr lang="en-US" smtClean="0"/>
              <a:t>20</a:t>
            </a:fld>
            <a:endParaRPr lang="en-US"/>
          </a:p>
        </p:txBody>
      </p:sp>
      <p:grpSp>
        <p:nvGrpSpPr>
          <p:cNvPr id="95" name="Group 94"/>
          <p:cNvGrpSpPr/>
          <p:nvPr/>
        </p:nvGrpSpPr>
        <p:grpSpPr>
          <a:xfrm>
            <a:off x="4895689" y="3297814"/>
            <a:ext cx="3636522" cy="3205439"/>
            <a:chOff x="5223086" y="2409298"/>
            <a:chExt cx="3636522" cy="3205439"/>
          </a:xfrm>
        </p:grpSpPr>
        <p:sp>
          <p:nvSpPr>
            <p:cNvPr id="29" name="Rounded Rectangular Callout 28"/>
            <p:cNvSpPr/>
            <p:nvPr/>
          </p:nvSpPr>
          <p:spPr>
            <a:xfrm>
              <a:off x="5223086" y="2409298"/>
              <a:ext cx="3636522" cy="3205439"/>
            </a:xfrm>
            <a:prstGeom prst="wedgeRoundRectCallout">
              <a:avLst>
                <a:gd name="adj1" fmla="val -13113"/>
                <a:gd name="adj2" fmla="val -74756"/>
                <a:gd name="adj3" fmla="val 16667"/>
              </a:avLst>
            </a:prstGeom>
            <a:solidFill>
              <a:schemeClr val="bg1"/>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nvGrpSpPr>
            <p:cNvPr id="20" name="Group 19"/>
            <p:cNvGrpSpPr/>
            <p:nvPr/>
          </p:nvGrpSpPr>
          <p:grpSpPr>
            <a:xfrm>
              <a:off x="5604968" y="2596457"/>
              <a:ext cx="2872758" cy="2857542"/>
              <a:chOff x="6495838" y="2439072"/>
              <a:chExt cx="2872758" cy="2857542"/>
            </a:xfrm>
          </p:grpSpPr>
          <p:pic>
            <p:nvPicPr>
              <p:cNvPr id="71" name="Picture 70"/>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7320587" y="4407428"/>
                <a:ext cx="1353678" cy="889186"/>
              </a:xfrm>
              <a:prstGeom prst="rect">
                <a:avLst/>
              </a:prstGeom>
            </p:spPr>
          </p:pic>
          <p:grpSp>
            <p:nvGrpSpPr>
              <p:cNvPr id="9" name="Group 8"/>
              <p:cNvGrpSpPr/>
              <p:nvPr/>
            </p:nvGrpSpPr>
            <p:grpSpPr>
              <a:xfrm>
                <a:off x="6495838" y="2439072"/>
                <a:ext cx="1338523" cy="1229010"/>
                <a:chOff x="5214677" y="1964138"/>
                <a:chExt cx="1338523" cy="1229010"/>
              </a:xfrm>
            </p:grpSpPr>
            <p:grpSp>
              <p:nvGrpSpPr>
                <p:cNvPr id="3" name="Group 2"/>
                <p:cNvGrpSpPr/>
                <p:nvPr/>
              </p:nvGrpSpPr>
              <p:grpSpPr>
                <a:xfrm>
                  <a:off x="5214677" y="2694028"/>
                  <a:ext cx="1338523" cy="499120"/>
                  <a:chOff x="5214677" y="2694028"/>
                  <a:chExt cx="1338523" cy="499120"/>
                </a:xfrm>
              </p:grpSpPr>
              <p:grpSp>
                <p:nvGrpSpPr>
                  <p:cNvPr id="2" name="Group 1"/>
                  <p:cNvGrpSpPr/>
                  <p:nvPr/>
                </p:nvGrpSpPr>
                <p:grpSpPr>
                  <a:xfrm>
                    <a:off x="5214677" y="2694028"/>
                    <a:ext cx="373416" cy="499120"/>
                    <a:chOff x="5214677" y="2679936"/>
                    <a:chExt cx="373416" cy="499120"/>
                  </a:xfrm>
                </p:grpSpPr>
                <p:sp>
                  <p:nvSpPr>
                    <p:cNvPr id="72" name="Oval 71"/>
                    <p:cNvSpPr/>
                    <p:nvPr/>
                  </p:nvSpPr>
                  <p:spPr>
                    <a:xfrm flipV="1">
                      <a:off x="5214677" y="2679936"/>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73" name="Rectangle 72"/>
                    <p:cNvSpPr/>
                    <p:nvPr/>
                  </p:nvSpPr>
                  <p:spPr>
                    <a:xfrm>
                      <a:off x="5333578" y="2866566"/>
                      <a:ext cx="135615" cy="31249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nvGrpSpPr>
                  <p:cNvPr id="75" name="Group 74"/>
                  <p:cNvGrpSpPr/>
                  <p:nvPr/>
                </p:nvGrpSpPr>
                <p:grpSpPr>
                  <a:xfrm>
                    <a:off x="5697231" y="2694028"/>
                    <a:ext cx="373416" cy="499120"/>
                    <a:chOff x="5214677" y="2679936"/>
                    <a:chExt cx="373416" cy="499120"/>
                  </a:xfrm>
                </p:grpSpPr>
                <p:sp>
                  <p:nvSpPr>
                    <p:cNvPr id="76" name="Oval 75"/>
                    <p:cNvSpPr/>
                    <p:nvPr/>
                  </p:nvSpPr>
                  <p:spPr>
                    <a:xfrm flipV="1">
                      <a:off x="5214677" y="2679936"/>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77" name="Rectangle 76"/>
                    <p:cNvSpPr/>
                    <p:nvPr/>
                  </p:nvSpPr>
                  <p:spPr>
                    <a:xfrm>
                      <a:off x="5333578" y="2866566"/>
                      <a:ext cx="135615" cy="31249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nvGrpSpPr>
                  <p:cNvPr id="78" name="Group 77"/>
                  <p:cNvGrpSpPr/>
                  <p:nvPr/>
                </p:nvGrpSpPr>
                <p:grpSpPr>
                  <a:xfrm>
                    <a:off x="6179784" y="2694028"/>
                    <a:ext cx="373416" cy="499120"/>
                    <a:chOff x="5214677" y="2679936"/>
                    <a:chExt cx="373416" cy="499120"/>
                  </a:xfrm>
                </p:grpSpPr>
                <p:sp>
                  <p:nvSpPr>
                    <p:cNvPr id="79" name="Oval 78"/>
                    <p:cNvSpPr/>
                    <p:nvPr/>
                  </p:nvSpPr>
                  <p:spPr>
                    <a:xfrm flipV="1">
                      <a:off x="5214677" y="2679936"/>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80" name="Rectangle 79"/>
                    <p:cNvSpPr/>
                    <p:nvPr/>
                  </p:nvSpPr>
                  <p:spPr>
                    <a:xfrm>
                      <a:off x="5333578" y="2866566"/>
                      <a:ext cx="135615" cy="31249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sp>
              <p:nvSpPr>
                <p:cNvPr id="81" name="TextBox 80"/>
                <p:cNvSpPr txBox="1"/>
                <p:nvPr/>
              </p:nvSpPr>
              <p:spPr>
                <a:xfrm>
                  <a:off x="5432510" y="1964138"/>
                  <a:ext cx="902857" cy="369333"/>
                </a:xfrm>
                <a:prstGeom prst="rect">
                  <a:avLst/>
                </a:prstGeom>
                <a:noFill/>
                <a:ln>
                  <a:noFill/>
                </a:ln>
              </p:spPr>
              <p:txBody>
                <a:bodyPr wrap="square" rtlCol="0">
                  <a:spAutoFit/>
                </a:bodyPr>
                <a:lstStyle/>
                <a:p>
                  <a:pPr algn="ctr"/>
                  <a:r>
                    <a:rPr lang="en-US" dirty="0"/>
                    <a:t># tails?</a:t>
                  </a:r>
                </a:p>
              </p:txBody>
            </p:sp>
            <p:sp>
              <p:nvSpPr>
                <p:cNvPr id="82" name="Right Brace 81"/>
                <p:cNvSpPr/>
                <p:nvPr/>
              </p:nvSpPr>
              <p:spPr>
                <a:xfrm rot="16200000">
                  <a:off x="5750721" y="1902613"/>
                  <a:ext cx="266434" cy="1223799"/>
                </a:xfrm>
                <a:prstGeom prst="rightBrace">
                  <a:avLst>
                    <a:gd name="adj1" fmla="val 8333"/>
                    <a:gd name="adj2" fmla="val 52656"/>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8160492" y="2439072"/>
                <a:ext cx="1208104" cy="1381209"/>
                <a:chOff x="7947926" y="2487330"/>
                <a:chExt cx="1208104" cy="1381209"/>
              </a:xfrm>
            </p:grpSpPr>
            <p:sp>
              <p:nvSpPr>
                <p:cNvPr id="83" name="Parallelogram 82"/>
                <p:cNvSpPr/>
                <p:nvPr/>
              </p:nvSpPr>
              <p:spPr>
                <a:xfrm>
                  <a:off x="8127809" y="3338952"/>
                  <a:ext cx="423471" cy="527229"/>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84" name="Parallelogram 83"/>
                <p:cNvSpPr/>
                <p:nvPr/>
              </p:nvSpPr>
              <p:spPr>
                <a:xfrm>
                  <a:off x="8487358" y="3341310"/>
                  <a:ext cx="423471" cy="527229"/>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85" name="Right Brace 84"/>
                <p:cNvSpPr/>
                <p:nvPr/>
              </p:nvSpPr>
              <p:spPr>
                <a:xfrm rot="16200000">
                  <a:off x="8355748" y="2690058"/>
                  <a:ext cx="421112" cy="819688"/>
                </a:xfrm>
                <a:prstGeom prst="rightBrace">
                  <a:avLst>
                    <a:gd name="adj1" fmla="val 8333"/>
                    <a:gd name="adj2" fmla="val 52656"/>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TextBox 85"/>
                <p:cNvSpPr txBox="1"/>
                <p:nvPr/>
              </p:nvSpPr>
              <p:spPr>
                <a:xfrm>
                  <a:off x="7947926" y="2487330"/>
                  <a:ext cx="1208104" cy="369332"/>
                </a:xfrm>
                <a:prstGeom prst="rect">
                  <a:avLst/>
                </a:prstGeom>
                <a:noFill/>
                <a:ln>
                  <a:noFill/>
                </a:ln>
              </p:spPr>
              <p:txBody>
                <a:bodyPr wrap="square" rtlCol="0">
                  <a:spAutoFit/>
                </a:bodyPr>
                <a:lstStyle/>
                <a:p>
                  <a:pPr algn="ctr"/>
                  <a:r>
                    <a:rPr lang="en-US" dirty="0">
                      <a:solidFill>
                        <a:srgbClr val="000000"/>
                      </a:solidFill>
                    </a:rPr>
                    <a:t># </a:t>
                  </a:r>
                  <a:r>
                    <a:rPr lang="en-US" dirty="0" err="1">
                      <a:solidFill>
                        <a:srgbClr val="000000"/>
                      </a:solidFill>
                    </a:rPr>
                    <a:t>regens</a:t>
                  </a:r>
                  <a:r>
                    <a:rPr lang="en-US" dirty="0">
                      <a:solidFill>
                        <a:srgbClr val="000000"/>
                      </a:solidFill>
                    </a:rPr>
                    <a:t>?</a:t>
                  </a:r>
                </a:p>
              </p:txBody>
            </p:sp>
          </p:grpSp>
        </p:grpSp>
      </p:grpSp>
      <p:grpSp>
        <p:nvGrpSpPr>
          <p:cNvPr id="35" name="Group 34"/>
          <p:cNvGrpSpPr/>
          <p:nvPr/>
        </p:nvGrpSpPr>
        <p:grpSpPr>
          <a:xfrm>
            <a:off x="164845" y="4000442"/>
            <a:ext cx="2271186" cy="1835948"/>
            <a:chOff x="636282" y="2258993"/>
            <a:chExt cx="2271186" cy="1835948"/>
          </a:xfrm>
        </p:grpSpPr>
        <p:sp>
          <p:nvSpPr>
            <p:cNvPr id="30" name="Rectangular Callout 29"/>
            <p:cNvSpPr/>
            <p:nvPr/>
          </p:nvSpPr>
          <p:spPr>
            <a:xfrm>
              <a:off x="636282" y="2258993"/>
              <a:ext cx="2271186" cy="1835948"/>
            </a:xfrm>
            <a:prstGeom prst="wedgeRectCallout">
              <a:avLst>
                <a:gd name="adj1" fmla="val 92979"/>
                <a:gd name="adj2" fmla="val -6491"/>
              </a:avLst>
            </a:prstGeom>
            <a:solidFill>
              <a:srgbClr val="FFFFFF"/>
            </a:solidFill>
            <a:ln w="38100" cmpd="sng">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nvGrpSpPr>
            <p:cNvPr id="33" name="Group 32"/>
            <p:cNvGrpSpPr/>
            <p:nvPr/>
          </p:nvGrpSpPr>
          <p:grpSpPr>
            <a:xfrm>
              <a:off x="1167823" y="2479647"/>
              <a:ext cx="1208104" cy="1381209"/>
              <a:chOff x="1232443" y="3176967"/>
              <a:chExt cx="1208104" cy="1381209"/>
            </a:xfrm>
          </p:grpSpPr>
          <p:sp>
            <p:nvSpPr>
              <p:cNvPr id="91" name="Parallelogram 90"/>
              <p:cNvSpPr/>
              <p:nvPr/>
            </p:nvSpPr>
            <p:spPr>
              <a:xfrm>
                <a:off x="1412326" y="4028589"/>
                <a:ext cx="423471" cy="527229"/>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92" name="Parallelogram 91"/>
              <p:cNvSpPr/>
              <p:nvPr/>
            </p:nvSpPr>
            <p:spPr>
              <a:xfrm>
                <a:off x="1771875" y="4030947"/>
                <a:ext cx="423471" cy="527229"/>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93" name="Right Brace 92"/>
              <p:cNvSpPr/>
              <p:nvPr/>
            </p:nvSpPr>
            <p:spPr>
              <a:xfrm rot="16200000">
                <a:off x="1640265" y="3379695"/>
                <a:ext cx="421112" cy="819688"/>
              </a:xfrm>
              <a:prstGeom prst="rightBrace">
                <a:avLst>
                  <a:gd name="adj1" fmla="val 8333"/>
                  <a:gd name="adj2" fmla="val 52656"/>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TextBox 93"/>
              <p:cNvSpPr txBox="1"/>
              <p:nvPr/>
            </p:nvSpPr>
            <p:spPr>
              <a:xfrm>
                <a:off x="1232443" y="3176967"/>
                <a:ext cx="1208104" cy="369332"/>
              </a:xfrm>
              <a:prstGeom prst="rect">
                <a:avLst/>
              </a:prstGeom>
              <a:noFill/>
              <a:ln>
                <a:noFill/>
              </a:ln>
            </p:spPr>
            <p:txBody>
              <a:bodyPr wrap="square" rtlCol="0">
                <a:spAutoFit/>
              </a:bodyPr>
              <a:lstStyle/>
              <a:p>
                <a:pPr algn="ctr"/>
                <a:r>
                  <a:rPr lang="en-US" dirty="0">
                    <a:solidFill>
                      <a:srgbClr val="000000"/>
                    </a:solidFill>
                  </a:rPr>
                  <a:t># </a:t>
                </a:r>
                <a:r>
                  <a:rPr lang="en-US" dirty="0" err="1">
                    <a:solidFill>
                      <a:srgbClr val="000000"/>
                    </a:solidFill>
                  </a:rPr>
                  <a:t>regens</a:t>
                </a:r>
                <a:r>
                  <a:rPr lang="en-US" dirty="0">
                    <a:solidFill>
                      <a:srgbClr val="000000"/>
                    </a:solidFill>
                  </a:rPr>
                  <a:t>?</a:t>
                </a:r>
              </a:p>
            </p:txBody>
          </p:sp>
        </p:grpSp>
      </p:grpSp>
      <p:sp>
        <p:nvSpPr>
          <p:cNvPr id="97" name="Title 1"/>
          <p:cNvSpPr>
            <a:spLocks noGrp="1"/>
          </p:cNvSpPr>
          <p:nvPr>
            <p:ph type="title"/>
          </p:nvPr>
        </p:nvSpPr>
        <p:spPr>
          <a:xfrm>
            <a:off x="457200" y="274638"/>
            <a:ext cx="8229600" cy="1143000"/>
          </a:xfrm>
        </p:spPr>
        <p:txBody>
          <a:bodyPr/>
          <a:lstStyle/>
          <a:p>
            <a:r>
              <a:rPr lang="en-US" dirty="0"/>
              <a:t>Network Components:  </a:t>
            </a:r>
            <a:r>
              <a:rPr lang="en-US" dirty="0" err="1"/>
              <a:t>Regens</a:t>
            </a:r>
            <a:endParaRPr lang="en-US" dirty="0"/>
          </a:p>
        </p:txBody>
      </p:sp>
      <p:cxnSp>
        <p:nvCxnSpPr>
          <p:cNvPr id="37" name="Straight Arrow Connector 36"/>
          <p:cNvCxnSpPr/>
          <p:nvPr/>
        </p:nvCxnSpPr>
        <p:spPr>
          <a:xfrm>
            <a:off x="3729788" y="2098841"/>
            <a:ext cx="828842" cy="401053"/>
          </a:xfrm>
          <a:prstGeom prst="straightConnector1">
            <a:avLst/>
          </a:prstGeom>
          <a:ln w="1905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1917859" y="3484973"/>
            <a:ext cx="809299" cy="124501"/>
          </a:xfrm>
          <a:prstGeom prst="straightConnector1">
            <a:avLst/>
          </a:prstGeom>
          <a:ln w="1905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3183244" y="4986421"/>
            <a:ext cx="412861" cy="777469"/>
          </a:xfrm>
          <a:prstGeom prst="straightConnector1">
            <a:avLst/>
          </a:prstGeom>
          <a:ln w="1905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828147" y="5714810"/>
            <a:ext cx="1000569" cy="276999"/>
          </a:xfrm>
          <a:prstGeom prst="rect">
            <a:avLst/>
          </a:prstGeom>
          <a:noFill/>
        </p:spPr>
        <p:txBody>
          <a:bodyPr wrap="square" lIns="0" tIns="0" rIns="0" bIns="0" rtlCol="0">
            <a:spAutoFit/>
          </a:bodyPr>
          <a:lstStyle/>
          <a:p>
            <a:r>
              <a:rPr lang="en-US" dirty="0"/>
              <a:t>opt. node</a:t>
            </a:r>
          </a:p>
        </p:txBody>
      </p:sp>
      <p:sp>
        <p:nvSpPr>
          <p:cNvPr id="47" name="TextBox 46"/>
          <p:cNvSpPr txBox="1"/>
          <p:nvPr/>
        </p:nvSpPr>
        <p:spPr>
          <a:xfrm>
            <a:off x="831938" y="3181236"/>
            <a:ext cx="1610385" cy="276999"/>
          </a:xfrm>
          <a:prstGeom prst="rect">
            <a:avLst/>
          </a:prstGeom>
          <a:noFill/>
        </p:spPr>
        <p:txBody>
          <a:bodyPr wrap="square" lIns="0" tIns="0" rIns="0" bIns="0" rtlCol="0">
            <a:spAutoFit/>
          </a:bodyPr>
          <a:lstStyle/>
          <a:p>
            <a:r>
              <a:rPr lang="en-US" dirty="0"/>
              <a:t>IP link (no </a:t>
            </a:r>
            <a:r>
              <a:rPr lang="en-US" dirty="0" err="1"/>
              <a:t>regen</a:t>
            </a:r>
            <a:r>
              <a:rPr lang="en-US" dirty="0"/>
              <a:t>)</a:t>
            </a:r>
          </a:p>
        </p:txBody>
      </p:sp>
      <p:sp>
        <p:nvSpPr>
          <p:cNvPr id="51" name="TextBox 50"/>
          <p:cNvSpPr txBox="1"/>
          <p:nvPr/>
        </p:nvSpPr>
        <p:spPr>
          <a:xfrm>
            <a:off x="2472565" y="1813373"/>
            <a:ext cx="1890175" cy="276999"/>
          </a:xfrm>
          <a:prstGeom prst="rect">
            <a:avLst/>
          </a:prstGeom>
          <a:noFill/>
        </p:spPr>
        <p:txBody>
          <a:bodyPr wrap="square" lIns="0" tIns="0" rIns="0" bIns="0" rtlCol="0">
            <a:spAutoFit/>
          </a:bodyPr>
          <a:lstStyle/>
          <a:p>
            <a:r>
              <a:rPr lang="en-US" dirty="0"/>
              <a:t>IP link (with </a:t>
            </a:r>
            <a:r>
              <a:rPr lang="en-US" dirty="0" err="1"/>
              <a:t>regen</a:t>
            </a:r>
            <a:r>
              <a:rPr lang="en-US" dirty="0"/>
              <a:t>)</a:t>
            </a:r>
          </a:p>
        </p:txBody>
      </p:sp>
      <p:cxnSp>
        <p:nvCxnSpPr>
          <p:cNvPr id="52" name="Straight Arrow Connector 51"/>
          <p:cNvCxnSpPr/>
          <p:nvPr/>
        </p:nvCxnSpPr>
        <p:spPr>
          <a:xfrm flipH="1" flipV="1">
            <a:off x="6553200" y="2339474"/>
            <a:ext cx="771775" cy="209501"/>
          </a:xfrm>
          <a:prstGeom prst="straightConnector1">
            <a:avLst/>
          </a:prstGeom>
          <a:ln w="1905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6969878" y="2499894"/>
            <a:ext cx="1000569" cy="276999"/>
          </a:xfrm>
          <a:prstGeom prst="rect">
            <a:avLst/>
          </a:prstGeom>
          <a:noFill/>
        </p:spPr>
        <p:txBody>
          <a:bodyPr wrap="square" lIns="0" tIns="0" rIns="0" bIns="0" rtlCol="0">
            <a:spAutoFit/>
          </a:bodyPr>
          <a:lstStyle/>
          <a:p>
            <a:r>
              <a:rPr lang="en-US" dirty="0"/>
              <a:t>IP node</a:t>
            </a:r>
          </a:p>
        </p:txBody>
      </p:sp>
    </p:spTree>
    <p:extLst>
      <p:ext uri="{BB962C8B-B14F-4D97-AF65-F5344CB8AC3E}">
        <p14:creationId xmlns:p14="http://schemas.microsoft.com/office/powerpoint/2010/main" val="2794984037"/>
      </p:ext>
    </p:extLst>
  </p:cSld>
  <p:clrMapOvr>
    <a:masterClrMapping/>
  </p:clrMapOvr>
  <mc:AlternateContent xmlns:mc="http://schemas.openxmlformats.org/markup-compatibility/2006" xmlns:p14="http://schemas.microsoft.com/office/powerpoint/2010/main">
    <mc:Choice Requires="p14">
      <p:transition spd="slow" p14:dur="2000" advTm="36989"/>
    </mc:Choice>
    <mc:Fallback xmlns="">
      <p:transition xmlns:p14="http://schemas.microsoft.com/office/powerpoint/2010/main" spd="slow" advTm="3698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Tails and </a:t>
            </a:r>
            <a:r>
              <a:rPr lang="en-US" dirty="0" err="1"/>
              <a:t>Regens</a:t>
            </a:r>
            <a:r>
              <a:rPr lang="en-US" dirty="0"/>
              <a:t> are Expensive!</a:t>
            </a:r>
          </a:p>
        </p:txBody>
      </p:sp>
      <p:sp>
        <p:nvSpPr>
          <p:cNvPr id="3" name="Content Placeholder 2"/>
          <p:cNvSpPr>
            <a:spLocks noGrp="1"/>
          </p:cNvSpPr>
          <p:nvPr>
            <p:ph idx="1"/>
          </p:nvPr>
        </p:nvSpPr>
        <p:spPr/>
        <p:txBody>
          <a:bodyPr/>
          <a:lstStyle/>
          <a:p>
            <a:r>
              <a:rPr lang="en-US" dirty="0"/>
              <a:t>Tails and </a:t>
            </a:r>
            <a:r>
              <a:rPr lang="en-US" dirty="0" err="1"/>
              <a:t>regens</a:t>
            </a:r>
            <a:r>
              <a:rPr lang="en-US" dirty="0"/>
              <a:t> are 50-80% of </a:t>
            </a:r>
            <a:r>
              <a:rPr lang="en-US" dirty="0" err="1"/>
              <a:t>capex</a:t>
            </a:r>
            <a:r>
              <a:rPr lang="en-US" dirty="0"/>
              <a:t> cost</a:t>
            </a:r>
          </a:p>
          <a:p>
            <a:r>
              <a:rPr lang="en-US" dirty="0"/>
              <a:t>Reducing tails/</a:t>
            </a:r>
            <a:r>
              <a:rPr lang="en-US" dirty="0" err="1"/>
              <a:t>regens</a:t>
            </a:r>
            <a:r>
              <a:rPr lang="en-US" dirty="0"/>
              <a:t> by 10-20% </a:t>
            </a:r>
            <a:r>
              <a:rPr lang="en-US" dirty="0">
                <a:sym typeface="Wingdings"/>
              </a:rPr>
              <a:t></a:t>
            </a:r>
          </a:p>
          <a:p>
            <a:pPr marL="0" indent="0">
              <a:buNone/>
            </a:pPr>
            <a:r>
              <a:rPr lang="en-US" dirty="0">
                <a:sym typeface="Wingdings"/>
              </a:rPr>
              <a:t>	save </a:t>
            </a:r>
            <a:r>
              <a:rPr lang="en-US" dirty="0"/>
              <a:t>$100 million over 2-3 years</a:t>
            </a:r>
          </a:p>
        </p:txBody>
      </p:sp>
      <p:sp>
        <p:nvSpPr>
          <p:cNvPr id="4" name="Slide Number Placeholder 3"/>
          <p:cNvSpPr>
            <a:spLocks noGrp="1"/>
          </p:cNvSpPr>
          <p:nvPr>
            <p:ph type="sldNum" sz="quarter" idx="12"/>
          </p:nvPr>
        </p:nvSpPr>
        <p:spPr/>
        <p:txBody>
          <a:bodyPr/>
          <a:lstStyle/>
          <a:p>
            <a:fld id="{04E72898-F629-5644-B4D5-3A62E8AA9C3A}" type="slidenum">
              <a:rPr lang="en-US" smtClean="0"/>
              <a:t>21</a:t>
            </a:fld>
            <a:endParaRPr lang="en-US"/>
          </a:p>
        </p:txBody>
      </p:sp>
      <p:grpSp>
        <p:nvGrpSpPr>
          <p:cNvPr id="7" name="Group 6"/>
          <p:cNvGrpSpPr/>
          <p:nvPr/>
        </p:nvGrpSpPr>
        <p:grpSpPr>
          <a:xfrm>
            <a:off x="1390650" y="3651250"/>
            <a:ext cx="6362700" cy="2901950"/>
            <a:chOff x="1165225" y="3111500"/>
            <a:chExt cx="6883400" cy="3441700"/>
          </a:xfrm>
        </p:grpSpPr>
        <p:pic>
          <p:nvPicPr>
            <p:cNvPr id="5" name="Picture 4"/>
            <p:cNvPicPr>
              <a:picLocks noChangeAspect="1"/>
            </p:cNvPicPr>
            <p:nvPr/>
          </p:nvPicPr>
          <p:blipFill>
            <a:blip r:embed="rId3"/>
            <a:stretch>
              <a:fillRect/>
            </a:stretch>
          </p:blipFill>
          <p:spPr>
            <a:xfrm>
              <a:off x="4606925" y="3111500"/>
              <a:ext cx="3441700" cy="3441700"/>
            </a:xfrm>
            <a:prstGeom prst="rect">
              <a:avLst/>
            </a:prstGeom>
          </p:spPr>
        </p:pic>
        <p:pic>
          <p:nvPicPr>
            <p:cNvPr id="6" name="Picture 5"/>
            <p:cNvPicPr>
              <a:picLocks noChangeAspect="1"/>
            </p:cNvPicPr>
            <p:nvPr/>
          </p:nvPicPr>
          <p:blipFill>
            <a:blip r:embed="rId3"/>
            <a:stretch>
              <a:fillRect/>
            </a:stretch>
          </p:blipFill>
          <p:spPr>
            <a:xfrm>
              <a:off x="1165225" y="3111500"/>
              <a:ext cx="3441700" cy="3441700"/>
            </a:xfrm>
            <a:prstGeom prst="rect">
              <a:avLst/>
            </a:prstGeom>
          </p:spPr>
        </p:pic>
      </p:grpSp>
    </p:spTree>
    <p:extLst>
      <p:ext uri="{BB962C8B-B14F-4D97-AF65-F5344CB8AC3E}">
        <p14:creationId xmlns:p14="http://schemas.microsoft.com/office/powerpoint/2010/main" val="286872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388"/>
            <a:ext cx="8229600" cy="1143000"/>
          </a:xfrm>
        </p:spPr>
        <p:txBody>
          <a:bodyPr>
            <a:normAutofit fontScale="90000"/>
          </a:bodyPr>
          <a:lstStyle/>
          <a:p>
            <a:r>
              <a:rPr lang="en-US" dirty="0"/>
              <a:t>Finding the Optimal Solution:</a:t>
            </a:r>
            <a:br>
              <a:rPr lang="en-US" dirty="0"/>
            </a:br>
            <a:r>
              <a:rPr lang="en-US" sz="3300" dirty="0"/>
              <a:t>ILP Joint Optimization</a:t>
            </a:r>
          </a:p>
        </p:txBody>
      </p:sp>
      <p:sp>
        <p:nvSpPr>
          <p:cNvPr id="56" name="Slide Number Placeholder 55"/>
          <p:cNvSpPr>
            <a:spLocks noGrp="1"/>
          </p:cNvSpPr>
          <p:nvPr>
            <p:ph type="sldNum" sz="quarter" idx="12"/>
          </p:nvPr>
        </p:nvSpPr>
        <p:spPr>
          <a:xfrm>
            <a:off x="6022435" y="5595880"/>
            <a:ext cx="2133600" cy="365125"/>
          </a:xfrm>
        </p:spPr>
        <p:txBody>
          <a:bodyPr/>
          <a:lstStyle/>
          <a:p>
            <a:fld id="{04E72898-F629-5644-B4D5-3A62E8AA9C3A}" type="slidenum">
              <a:rPr lang="en-US" smtClean="0"/>
              <a:t>22</a:t>
            </a:fld>
            <a:endParaRPr lang="en-US"/>
          </a:p>
        </p:txBody>
      </p:sp>
      <p:grpSp>
        <p:nvGrpSpPr>
          <p:cNvPr id="17" name="Group 16"/>
          <p:cNvGrpSpPr/>
          <p:nvPr/>
        </p:nvGrpSpPr>
        <p:grpSpPr>
          <a:xfrm>
            <a:off x="405860" y="3074966"/>
            <a:ext cx="2726849" cy="1713249"/>
            <a:chOff x="829151" y="3240602"/>
            <a:chExt cx="2726849" cy="1713249"/>
          </a:xfrm>
        </p:grpSpPr>
        <p:sp>
          <p:nvSpPr>
            <p:cNvPr id="18" name="Rounded Rectangle 17"/>
            <p:cNvSpPr/>
            <p:nvPr/>
          </p:nvSpPr>
          <p:spPr>
            <a:xfrm>
              <a:off x="829151" y="3240602"/>
              <a:ext cx="2379077" cy="60745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5">
                      <a:lumMod val="75000"/>
                    </a:schemeClr>
                  </a:solidFill>
                </a:rPr>
                <a:t>Network Design</a:t>
              </a:r>
            </a:p>
          </p:txBody>
        </p:sp>
        <p:sp>
          <p:nvSpPr>
            <p:cNvPr id="19" name="Rounded Rectangle 18"/>
            <p:cNvSpPr/>
            <p:nvPr/>
          </p:nvSpPr>
          <p:spPr>
            <a:xfrm>
              <a:off x="829151" y="4247956"/>
              <a:ext cx="2726849" cy="70589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4"/>
                  </a:solidFill>
                </a:rPr>
                <a:t>Network</a:t>
              </a:r>
              <a:r>
                <a:rPr lang="en-US" sz="2400" b="1" dirty="0">
                  <a:solidFill>
                    <a:schemeClr val="tx1"/>
                  </a:solidFill>
                </a:rPr>
                <a:t> </a:t>
              </a:r>
              <a:r>
                <a:rPr lang="en-US" sz="2400" b="1" dirty="0">
                  <a:solidFill>
                    <a:srgbClr val="8064A2"/>
                  </a:solidFill>
                </a:rPr>
                <a:t>Operation</a:t>
              </a:r>
            </a:p>
          </p:txBody>
        </p:sp>
      </p:grpSp>
      <p:sp>
        <p:nvSpPr>
          <p:cNvPr id="25" name="TextBox 24"/>
          <p:cNvSpPr txBox="1"/>
          <p:nvPr/>
        </p:nvSpPr>
        <p:spPr>
          <a:xfrm>
            <a:off x="7077043" y="3114516"/>
            <a:ext cx="1139705" cy="461665"/>
          </a:xfrm>
          <a:prstGeom prst="rect">
            <a:avLst/>
          </a:prstGeom>
          <a:noFill/>
        </p:spPr>
        <p:txBody>
          <a:bodyPr wrap="none" rtlCol="0">
            <a:spAutoFit/>
          </a:bodyPr>
          <a:lstStyle/>
          <a:p>
            <a:r>
              <a:rPr lang="en-US" sz="2400" dirty="0"/>
              <a:t>months</a:t>
            </a:r>
          </a:p>
        </p:txBody>
      </p:sp>
      <p:sp>
        <p:nvSpPr>
          <p:cNvPr id="26" name="TextBox 25"/>
          <p:cNvSpPr txBox="1"/>
          <p:nvPr/>
        </p:nvSpPr>
        <p:spPr>
          <a:xfrm>
            <a:off x="7022340" y="4599649"/>
            <a:ext cx="1194408" cy="461665"/>
          </a:xfrm>
          <a:prstGeom prst="rect">
            <a:avLst/>
          </a:prstGeom>
          <a:noFill/>
        </p:spPr>
        <p:txBody>
          <a:bodyPr wrap="none" rtlCol="0">
            <a:spAutoFit/>
          </a:bodyPr>
          <a:lstStyle/>
          <a:p>
            <a:r>
              <a:rPr lang="en-US" sz="2400" dirty="0"/>
              <a:t>seconds</a:t>
            </a:r>
          </a:p>
        </p:txBody>
      </p:sp>
      <p:sp>
        <p:nvSpPr>
          <p:cNvPr id="30" name="TextBox 29"/>
          <p:cNvSpPr txBox="1"/>
          <p:nvPr/>
        </p:nvSpPr>
        <p:spPr>
          <a:xfrm>
            <a:off x="7061168" y="3857082"/>
            <a:ext cx="1201170" cy="461665"/>
          </a:xfrm>
          <a:prstGeom prst="rect">
            <a:avLst/>
          </a:prstGeom>
          <a:noFill/>
        </p:spPr>
        <p:txBody>
          <a:bodyPr wrap="none" rtlCol="0">
            <a:spAutoFit/>
          </a:bodyPr>
          <a:lstStyle/>
          <a:p>
            <a:r>
              <a:rPr lang="en-US" sz="2400" dirty="0"/>
              <a:t>minutes</a:t>
            </a:r>
          </a:p>
        </p:txBody>
      </p:sp>
      <p:cxnSp>
        <p:nvCxnSpPr>
          <p:cNvPr id="20" name="Straight Connector 19"/>
          <p:cNvCxnSpPr/>
          <p:nvPr/>
        </p:nvCxnSpPr>
        <p:spPr>
          <a:xfrm>
            <a:off x="453485" y="3722483"/>
            <a:ext cx="635689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3315703" y="3034718"/>
            <a:ext cx="2197666" cy="621260"/>
          </a:xfrm>
          <a:prstGeom prst="roundRect">
            <a:avLst/>
          </a:prstGeom>
          <a:solidFill>
            <a:schemeClr val="accent5">
              <a:lumMod val="75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bg1"/>
                </a:solidFill>
                <a:cs typeface="Times New Roman"/>
              </a:rPr>
              <a:t>tail/</a:t>
            </a:r>
            <a:r>
              <a:rPr lang="en-US" sz="1700" dirty="0" err="1">
                <a:solidFill>
                  <a:schemeClr val="bg1"/>
                </a:solidFill>
                <a:cs typeface="Times New Roman"/>
              </a:rPr>
              <a:t>regen</a:t>
            </a:r>
            <a:r>
              <a:rPr lang="en-US" sz="1700" dirty="0">
                <a:solidFill>
                  <a:schemeClr val="bg1"/>
                </a:solidFill>
                <a:cs typeface="Times New Roman"/>
              </a:rPr>
              <a:t> placement</a:t>
            </a:r>
          </a:p>
        </p:txBody>
      </p:sp>
      <p:sp>
        <p:nvSpPr>
          <p:cNvPr id="22" name="Rounded Rectangle 21"/>
          <p:cNvSpPr/>
          <p:nvPr/>
        </p:nvSpPr>
        <p:spPr>
          <a:xfrm>
            <a:off x="3328403" y="4519851"/>
            <a:ext cx="2197666" cy="621260"/>
          </a:xfrm>
          <a:prstGeom prst="roundRect">
            <a:avLst/>
          </a:prstGeom>
          <a:solidFill>
            <a:schemeClr val="accent4">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cs typeface="Times New Roman"/>
              </a:rPr>
              <a:t>IP routing</a:t>
            </a:r>
          </a:p>
        </p:txBody>
      </p:sp>
      <p:sp>
        <p:nvSpPr>
          <p:cNvPr id="31" name="Rounded Rectangle 30"/>
          <p:cNvSpPr/>
          <p:nvPr/>
        </p:nvSpPr>
        <p:spPr>
          <a:xfrm>
            <a:off x="3315702" y="3777284"/>
            <a:ext cx="2197666" cy="621260"/>
          </a:xfrm>
          <a:prstGeom prst="roundRect">
            <a:avLst/>
          </a:prstGeom>
          <a:solidFill>
            <a:schemeClr val="accent4">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000000"/>
                </a:solidFill>
                <a:cs typeface="Times New Roman"/>
              </a:rPr>
              <a:t>IP link placement</a:t>
            </a:r>
          </a:p>
        </p:txBody>
      </p:sp>
      <p:sp>
        <p:nvSpPr>
          <p:cNvPr id="27" name="Up-Down Arrow 26"/>
          <p:cNvSpPr/>
          <p:nvPr/>
        </p:nvSpPr>
        <p:spPr>
          <a:xfrm>
            <a:off x="6540815" y="2836840"/>
            <a:ext cx="476268" cy="2502149"/>
          </a:xfrm>
          <a:prstGeom prst="up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cxnSp>
        <p:nvCxnSpPr>
          <p:cNvPr id="28" name="Straight Connector 27"/>
          <p:cNvCxnSpPr/>
          <p:nvPr/>
        </p:nvCxnSpPr>
        <p:spPr>
          <a:xfrm>
            <a:off x="6540815" y="3345348"/>
            <a:ext cx="47626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40815" y="4826958"/>
            <a:ext cx="476268" cy="704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540815" y="4084391"/>
            <a:ext cx="476268" cy="704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1" idx="3"/>
            <a:endCxn id="31" idx="3"/>
          </p:cNvCxnSpPr>
          <p:nvPr/>
        </p:nvCxnSpPr>
        <p:spPr>
          <a:xfrm flipH="1">
            <a:off x="5513368" y="3345348"/>
            <a:ext cx="1" cy="742566"/>
          </a:xfrm>
          <a:prstGeom prst="curvedConnector3">
            <a:avLst>
              <a:gd name="adj1" fmla="val -22860000000"/>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1" name="Curved Connector 40"/>
          <p:cNvCxnSpPr>
            <a:stCxn id="31" idx="3"/>
            <a:endCxn id="22" idx="3"/>
          </p:cNvCxnSpPr>
          <p:nvPr/>
        </p:nvCxnSpPr>
        <p:spPr>
          <a:xfrm>
            <a:off x="5513368" y="4087914"/>
            <a:ext cx="12701" cy="742567"/>
          </a:xfrm>
          <a:prstGeom prst="curvedConnector3">
            <a:avLst>
              <a:gd name="adj1" fmla="val 1899858"/>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Curved Connector 43"/>
          <p:cNvCxnSpPr>
            <a:stCxn id="22" idx="1"/>
            <a:endCxn id="31" idx="1"/>
          </p:cNvCxnSpPr>
          <p:nvPr/>
        </p:nvCxnSpPr>
        <p:spPr>
          <a:xfrm rot="10800000">
            <a:off x="3315703" y="4087915"/>
            <a:ext cx="12701" cy="742567"/>
          </a:xfrm>
          <a:prstGeom prst="curvedConnector3">
            <a:avLst>
              <a:gd name="adj1" fmla="val 1899858"/>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Curved Connector 47"/>
          <p:cNvCxnSpPr>
            <a:stCxn id="31" idx="1"/>
            <a:endCxn id="21" idx="1"/>
          </p:cNvCxnSpPr>
          <p:nvPr/>
        </p:nvCxnSpPr>
        <p:spPr>
          <a:xfrm rot="10800000" flipH="1">
            <a:off x="3315701" y="3345348"/>
            <a:ext cx="1" cy="742566"/>
          </a:xfrm>
          <a:prstGeom prst="curvedConnector3">
            <a:avLst>
              <a:gd name="adj1" fmla="val -22860000000"/>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778657"/>
      </p:ext>
    </p:extLst>
  </p:cSld>
  <p:clrMapOvr>
    <a:masterClrMapping/>
  </p:clrMapOvr>
  <mc:AlternateContent xmlns:mc="http://schemas.openxmlformats.org/markup-compatibility/2006" xmlns:p14="http://schemas.microsoft.com/office/powerpoint/2010/main">
    <mc:Choice Requires="p14">
      <p:transition spd="slow" p14:dur="2000" advTm="70273"/>
    </mc:Choice>
    <mc:Fallback xmlns="">
      <p:transition xmlns:p14="http://schemas.microsoft.com/office/powerpoint/2010/main" spd="slow" advTm="7027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Scenarios</a:t>
            </a:r>
          </a:p>
        </p:txBody>
      </p:sp>
      <p:sp>
        <p:nvSpPr>
          <p:cNvPr id="3" name="Content Placeholder 2"/>
          <p:cNvSpPr>
            <a:spLocks noGrp="1"/>
          </p:cNvSpPr>
          <p:nvPr>
            <p:ph idx="1"/>
          </p:nvPr>
        </p:nvSpPr>
        <p:spPr/>
        <p:txBody>
          <a:bodyPr/>
          <a:lstStyle/>
          <a:p>
            <a:r>
              <a:rPr lang="en-US" dirty="0"/>
              <a:t>Any combination of router and optical span failures</a:t>
            </a:r>
          </a:p>
          <a:p>
            <a:r>
              <a:rPr lang="en-US" dirty="0"/>
              <a:t>No structure to exploit</a:t>
            </a:r>
          </a:p>
          <a:p>
            <a:r>
              <a:rPr lang="en-US" dirty="0"/>
              <a:t>In our experiments, all single router failures + all single optical span failures</a:t>
            </a:r>
          </a:p>
        </p:txBody>
      </p:sp>
      <p:sp>
        <p:nvSpPr>
          <p:cNvPr id="4" name="Slide Number Placeholder 3"/>
          <p:cNvSpPr>
            <a:spLocks noGrp="1"/>
          </p:cNvSpPr>
          <p:nvPr>
            <p:ph type="sldNum" sz="quarter" idx="12"/>
          </p:nvPr>
        </p:nvSpPr>
        <p:spPr/>
        <p:txBody>
          <a:bodyPr/>
          <a:lstStyle/>
          <a:p>
            <a:fld id="{04E72898-F629-5644-B4D5-3A62E8AA9C3A}" type="slidenum">
              <a:rPr lang="en-US" smtClean="0"/>
              <a:t>23</a:t>
            </a:fld>
            <a:endParaRPr lang="en-US"/>
          </a:p>
        </p:txBody>
      </p:sp>
    </p:spTree>
    <p:extLst>
      <p:ext uri="{BB962C8B-B14F-4D97-AF65-F5344CB8AC3E}">
        <p14:creationId xmlns:p14="http://schemas.microsoft.com/office/powerpoint/2010/main" val="2563562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a:spLocks noGrp="1"/>
          </p:cNvSpPr>
          <p:nvPr>
            <p:ph type="title"/>
          </p:nvPr>
        </p:nvSpPr>
        <p:spPr>
          <a:xfrm>
            <a:off x="457200" y="274638"/>
            <a:ext cx="8229600" cy="1143000"/>
          </a:xfrm>
        </p:spPr>
        <p:txBody>
          <a:bodyPr/>
          <a:lstStyle/>
          <a:p>
            <a:r>
              <a:rPr lang="en-US" dirty="0"/>
              <a:t>Joint Optimization Intuition</a:t>
            </a:r>
          </a:p>
        </p:txBody>
      </p:sp>
      <p:sp>
        <p:nvSpPr>
          <p:cNvPr id="36" name="Rounded Rectangle 35"/>
          <p:cNvSpPr/>
          <p:nvPr/>
        </p:nvSpPr>
        <p:spPr>
          <a:xfrm>
            <a:off x="401059" y="1330611"/>
            <a:ext cx="3930316" cy="621260"/>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candidate tail/</a:t>
            </a:r>
            <a:r>
              <a:rPr lang="en-US" sz="1700" dirty="0" err="1">
                <a:solidFill>
                  <a:schemeClr val="tx1"/>
                </a:solidFill>
                <a:cs typeface="Times New Roman"/>
              </a:rPr>
              <a:t>regen</a:t>
            </a:r>
            <a:r>
              <a:rPr lang="en-US" sz="1700" dirty="0">
                <a:solidFill>
                  <a:schemeClr val="tx1"/>
                </a:solidFill>
                <a:cs typeface="Times New Roman"/>
              </a:rPr>
              <a:t> placement</a:t>
            </a:r>
            <a:r>
              <a:rPr lang="en-US" sz="1700" baseline="-25000" dirty="0">
                <a:solidFill>
                  <a:schemeClr val="tx1"/>
                </a:solidFill>
                <a:cs typeface="Times New Roman"/>
              </a:rPr>
              <a:t>1</a:t>
            </a:r>
          </a:p>
        </p:txBody>
      </p:sp>
      <p:grpSp>
        <p:nvGrpSpPr>
          <p:cNvPr id="70" name="Group 69"/>
          <p:cNvGrpSpPr/>
          <p:nvPr/>
        </p:nvGrpSpPr>
        <p:grpSpPr>
          <a:xfrm>
            <a:off x="401058" y="2846984"/>
            <a:ext cx="3930318" cy="860862"/>
            <a:chOff x="601578" y="3283349"/>
            <a:chExt cx="3930318" cy="860862"/>
          </a:xfrm>
        </p:grpSpPr>
        <p:sp>
          <p:nvSpPr>
            <p:cNvPr id="39" name="Rounded Rectangle 38"/>
            <p:cNvSpPr/>
            <p:nvPr/>
          </p:nvSpPr>
          <p:spPr>
            <a:xfrm>
              <a:off x="601578" y="3537839"/>
              <a:ext cx="1157705" cy="606372"/>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optimal</a:t>
              </a:r>
            </a:p>
            <a:p>
              <a:pPr algn="ctr"/>
              <a:r>
                <a:rPr lang="en-US" sz="1700" dirty="0">
                  <a:solidFill>
                    <a:schemeClr val="tx1"/>
                  </a:solidFill>
                  <a:cs typeface="Times New Roman"/>
                </a:rPr>
                <a:t>IP/routing</a:t>
              </a:r>
            </a:p>
          </p:txBody>
        </p:sp>
        <p:sp>
          <p:nvSpPr>
            <p:cNvPr id="44" name="Rounded Rectangle 43"/>
            <p:cNvSpPr/>
            <p:nvPr/>
          </p:nvSpPr>
          <p:spPr>
            <a:xfrm>
              <a:off x="1987885" y="3537839"/>
              <a:ext cx="1157705" cy="606372"/>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optimal</a:t>
              </a:r>
            </a:p>
            <a:p>
              <a:pPr algn="ctr"/>
              <a:r>
                <a:rPr lang="en-US" sz="1700" dirty="0">
                  <a:solidFill>
                    <a:schemeClr val="tx1"/>
                  </a:solidFill>
                  <a:cs typeface="Times New Roman"/>
                </a:rPr>
                <a:t>IP/routing</a:t>
              </a:r>
            </a:p>
          </p:txBody>
        </p:sp>
        <p:sp>
          <p:nvSpPr>
            <p:cNvPr id="45" name="Rounded Rectangle 44"/>
            <p:cNvSpPr/>
            <p:nvPr/>
          </p:nvSpPr>
          <p:spPr>
            <a:xfrm>
              <a:off x="3374191" y="3537839"/>
              <a:ext cx="1157705" cy="606372"/>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optimal</a:t>
              </a:r>
            </a:p>
            <a:p>
              <a:pPr algn="ctr"/>
              <a:r>
                <a:rPr lang="en-US" sz="1700" dirty="0">
                  <a:solidFill>
                    <a:schemeClr val="tx1"/>
                  </a:solidFill>
                  <a:cs typeface="Times New Roman"/>
                </a:rPr>
                <a:t>IP/routing</a:t>
              </a:r>
            </a:p>
          </p:txBody>
        </p:sp>
        <p:cxnSp>
          <p:nvCxnSpPr>
            <p:cNvPr id="46" name="Straight Arrow Connector 45"/>
            <p:cNvCxnSpPr>
              <a:stCxn id="37" idx="2"/>
              <a:endCxn id="39" idx="0"/>
            </p:cNvCxnSpPr>
            <p:nvPr/>
          </p:nvCxnSpPr>
          <p:spPr>
            <a:xfrm>
              <a:off x="1180430" y="3283349"/>
              <a:ext cx="1" cy="25449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40" idx="2"/>
              <a:endCxn id="44" idx="0"/>
            </p:cNvCxnSpPr>
            <p:nvPr/>
          </p:nvCxnSpPr>
          <p:spPr>
            <a:xfrm>
              <a:off x="2566737" y="3283349"/>
              <a:ext cx="1" cy="25449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38" idx="2"/>
              <a:endCxn id="45" idx="0"/>
            </p:cNvCxnSpPr>
            <p:nvPr/>
          </p:nvCxnSpPr>
          <p:spPr>
            <a:xfrm>
              <a:off x="3953044" y="3283349"/>
              <a:ext cx="0" cy="25449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401058" y="1965239"/>
            <a:ext cx="3930318" cy="881745"/>
            <a:chOff x="601578" y="2302605"/>
            <a:chExt cx="3930318" cy="881745"/>
          </a:xfrm>
        </p:grpSpPr>
        <p:sp>
          <p:nvSpPr>
            <p:cNvPr id="37" name="Rounded Rectangle 36"/>
            <p:cNvSpPr/>
            <p:nvPr/>
          </p:nvSpPr>
          <p:spPr>
            <a:xfrm>
              <a:off x="601578" y="2788089"/>
              <a:ext cx="1157704"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failure</a:t>
              </a:r>
              <a:r>
                <a:rPr lang="en-US" sz="1700" baseline="-25000" dirty="0">
                  <a:solidFill>
                    <a:schemeClr val="tx1"/>
                  </a:solidFill>
                  <a:cs typeface="Times New Roman"/>
                </a:rPr>
                <a:t>1</a:t>
              </a:r>
            </a:p>
          </p:txBody>
        </p:sp>
        <p:sp>
          <p:nvSpPr>
            <p:cNvPr id="38" name="Rounded Rectangle 37"/>
            <p:cNvSpPr/>
            <p:nvPr/>
          </p:nvSpPr>
          <p:spPr>
            <a:xfrm>
              <a:off x="3374192" y="2788089"/>
              <a:ext cx="1157704"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err="1">
                  <a:solidFill>
                    <a:schemeClr val="tx1"/>
                  </a:solidFill>
                  <a:cs typeface="Times New Roman"/>
                </a:rPr>
                <a:t>failure</a:t>
              </a:r>
              <a:r>
                <a:rPr lang="en-US" sz="1700" baseline="-25000" dirty="0" err="1">
                  <a:solidFill>
                    <a:schemeClr val="tx1"/>
                  </a:solidFill>
                  <a:cs typeface="Times New Roman"/>
                </a:rPr>
                <a:t>M</a:t>
              </a:r>
              <a:endParaRPr lang="en-US" sz="1700" baseline="-25000" dirty="0">
                <a:solidFill>
                  <a:schemeClr val="tx1"/>
                </a:solidFill>
                <a:cs typeface="Times New Roman"/>
              </a:endParaRPr>
            </a:p>
          </p:txBody>
        </p:sp>
        <p:sp>
          <p:nvSpPr>
            <p:cNvPr id="40" name="Rounded Rectangle 39"/>
            <p:cNvSpPr/>
            <p:nvPr/>
          </p:nvSpPr>
          <p:spPr>
            <a:xfrm>
              <a:off x="1987885" y="2788089"/>
              <a:ext cx="1157704"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1700" dirty="0">
                  <a:solidFill>
                    <a:schemeClr val="tx1"/>
                  </a:solidFill>
                  <a:cs typeface="Times New Roman"/>
                </a:rPr>
                <a:t>…</a:t>
              </a:r>
              <a:endParaRPr lang="en-US" sz="1700" dirty="0">
                <a:solidFill>
                  <a:schemeClr val="tx1"/>
                </a:solidFill>
                <a:cs typeface="Times New Roman"/>
              </a:endParaRPr>
            </a:p>
          </p:txBody>
        </p:sp>
        <p:sp>
          <p:nvSpPr>
            <p:cNvPr id="43" name="Down Arrow 42"/>
            <p:cNvSpPr/>
            <p:nvPr/>
          </p:nvSpPr>
          <p:spPr>
            <a:xfrm>
              <a:off x="2372894" y="2302605"/>
              <a:ext cx="387684" cy="485484"/>
            </a:xfrm>
            <a:prstGeom prst="down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nvGrpSpPr>
          <p:cNvPr id="71" name="Group 70"/>
          <p:cNvGrpSpPr/>
          <p:nvPr/>
        </p:nvGrpSpPr>
        <p:grpSpPr>
          <a:xfrm>
            <a:off x="1673063" y="3707846"/>
            <a:ext cx="1386309" cy="962023"/>
            <a:chOff x="1873582" y="4313713"/>
            <a:chExt cx="1386309" cy="962023"/>
          </a:xfrm>
        </p:grpSpPr>
        <p:sp>
          <p:nvSpPr>
            <p:cNvPr id="58" name="Down Arrow 57"/>
            <p:cNvSpPr/>
            <p:nvPr/>
          </p:nvSpPr>
          <p:spPr>
            <a:xfrm>
              <a:off x="2372894" y="4313713"/>
              <a:ext cx="387684" cy="565762"/>
            </a:xfrm>
            <a:prstGeom prst="down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60" name="Rounded Rectangle 59"/>
            <p:cNvSpPr/>
            <p:nvPr/>
          </p:nvSpPr>
          <p:spPr>
            <a:xfrm>
              <a:off x="1873582" y="4879475"/>
              <a:ext cx="1386309" cy="396261"/>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All feasible?</a:t>
              </a:r>
            </a:p>
          </p:txBody>
        </p:sp>
      </p:grpSp>
      <p:grpSp>
        <p:nvGrpSpPr>
          <p:cNvPr id="72" name="Group 71"/>
          <p:cNvGrpSpPr/>
          <p:nvPr/>
        </p:nvGrpSpPr>
        <p:grpSpPr>
          <a:xfrm>
            <a:off x="401058" y="4669869"/>
            <a:ext cx="2299369" cy="1086946"/>
            <a:chOff x="601578" y="4669869"/>
            <a:chExt cx="2299369" cy="1086946"/>
          </a:xfrm>
        </p:grpSpPr>
        <p:cxnSp>
          <p:nvCxnSpPr>
            <p:cNvPr id="59" name="Straight Arrow Connector 58"/>
            <p:cNvCxnSpPr>
              <a:stCxn id="60" idx="2"/>
            </p:cNvCxnSpPr>
            <p:nvPr/>
          </p:nvCxnSpPr>
          <p:spPr>
            <a:xfrm flipH="1">
              <a:off x="2219152" y="4669869"/>
              <a:ext cx="347586" cy="41852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742246" y="4678958"/>
              <a:ext cx="494283" cy="369332"/>
            </a:xfrm>
            <a:prstGeom prst="rect">
              <a:avLst/>
            </a:prstGeom>
            <a:noFill/>
          </p:spPr>
          <p:txBody>
            <a:bodyPr wrap="none" rtlCol="0">
              <a:spAutoFit/>
            </a:bodyPr>
            <a:lstStyle/>
            <a:p>
              <a:r>
                <a:rPr lang="en-US" dirty="0"/>
                <a:t>yes</a:t>
              </a:r>
            </a:p>
          </p:txBody>
        </p:sp>
        <p:sp>
          <p:nvSpPr>
            <p:cNvPr id="65" name="Rounded Rectangle 64"/>
            <p:cNvSpPr/>
            <p:nvPr/>
          </p:nvSpPr>
          <p:spPr>
            <a:xfrm>
              <a:off x="601578" y="5088394"/>
              <a:ext cx="2299369" cy="668421"/>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remember placement</a:t>
              </a:r>
              <a:r>
                <a:rPr lang="en-US" sz="1700" baseline="-25000" dirty="0">
                  <a:solidFill>
                    <a:schemeClr val="tx1"/>
                  </a:solidFill>
                  <a:cs typeface="Times New Roman"/>
                </a:rPr>
                <a:t>1</a:t>
              </a:r>
              <a:r>
                <a:rPr lang="en-US" sz="1700" dirty="0">
                  <a:solidFill>
                    <a:schemeClr val="tx1"/>
                  </a:solidFill>
                  <a:cs typeface="Times New Roman"/>
                </a:rPr>
                <a:t> and its cost</a:t>
              </a:r>
            </a:p>
          </p:txBody>
        </p:sp>
      </p:grpSp>
      <p:grpSp>
        <p:nvGrpSpPr>
          <p:cNvPr id="73" name="Group 72"/>
          <p:cNvGrpSpPr/>
          <p:nvPr/>
        </p:nvGrpSpPr>
        <p:grpSpPr>
          <a:xfrm>
            <a:off x="2366218" y="4598750"/>
            <a:ext cx="1965157" cy="1136302"/>
            <a:chOff x="2305940" y="4598750"/>
            <a:chExt cx="1965157" cy="1136302"/>
          </a:xfrm>
        </p:grpSpPr>
        <p:cxnSp>
          <p:nvCxnSpPr>
            <p:cNvPr id="62" name="Straight Arrow Connector 61"/>
            <p:cNvCxnSpPr>
              <a:stCxn id="60" idx="2"/>
            </p:cNvCxnSpPr>
            <p:nvPr/>
          </p:nvCxnSpPr>
          <p:spPr>
            <a:xfrm>
              <a:off x="2305940" y="4669869"/>
              <a:ext cx="952722" cy="38339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112844" y="4598750"/>
              <a:ext cx="427671" cy="369332"/>
            </a:xfrm>
            <a:prstGeom prst="rect">
              <a:avLst/>
            </a:prstGeom>
            <a:noFill/>
          </p:spPr>
          <p:txBody>
            <a:bodyPr wrap="none" rtlCol="0">
              <a:spAutoFit/>
            </a:bodyPr>
            <a:lstStyle/>
            <a:p>
              <a:r>
                <a:rPr lang="en-US" dirty="0"/>
                <a:t>no</a:t>
              </a:r>
            </a:p>
          </p:txBody>
        </p:sp>
        <p:sp>
          <p:nvSpPr>
            <p:cNvPr id="67" name="Rounded Rectangle 66"/>
            <p:cNvSpPr/>
            <p:nvPr/>
          </p:nvSpPr>
          <p:spPr>
            <a:xfrm>
              <a:off x="2916877" y="5053263"/>
              <a:ext cx="1354220" cy="681789"/>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discard placement</a:t>
              </a:r>
              <a:r>
                <a:rPr lang="en-US" sz="1700" baseline="-25000" dirty="0">
                  <a:solidFill>
                    <a:schemeClr val="tx1"/>
                  </a:solidFill>
                  <a:cs typeface="Times New Roman"/>
                </a:rPr>
                <a:t>1</a:t>
              </a:r>
            </a:p>
          </p:txBody>
        </p:sp>
      </p:grpSp>
      <p:sp>
        <p:nvSpPr>
          <p:cNvPr id="80" name="Slide Number Placeholder 1"/>
          <p:cNvSpPr txBox="1">
            <a:spLocks/>
          </p:cNvSpPr>
          <p:nvPr/>
        </p:nvSpPr>
        <p:spPr>
          <a:xfrm>
            <a:off x="11317705" y="6414681"/>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E72898-F629-5644-B4D5-3A62E8AA9C3A}" type="slidenum">
              <a:rPr lang="en-US" smtClean="0"/>
              <a:pPr/>
              <a:t>24</a:t>
            </a:fld>
            <a:endParaRPr lang="en-US" dirty="0"/>
          </a:p>
        </p:txBody>
      </p:sp>
      <p:pic>
        <p:nvPicPr>
          <p:cNvPr id="109" name="Picture 108" descr="optimization-intuition-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437" y="1330611"/>
            <a:ext cx="1157058" cy="1301914"/>
          </a:xfrm>
          <a:prstGeom prst="rect">
            <a:avLst/>
          </a:prstGeom>
        </p:spPr>
      </p:pic>
      <p:pic>
        <p:nvPicPr>
          <p:cNvPr id="111" name="Picture 110" descr="optimization-intuition-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818" y="1330611"/>
            <a:ext cx="1157058" cy="1301914"/>
          </a:xfrm>
          <a:prstGeom prst="rect">
            <a:avLst/>
          </a:prstGeom>
        </p:spPr>
      </p:pic>
      <p:pic>
        <p:nvPicPr>
          <p:cNvPr id="112" name="Picture 111" descr="optimization-intuition-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4628" y="1330611"/>
            <a:ext cx="1157058" cy="1301914"/>
          </a:xfrm>
          <a:prstGeom prst="rect">
            <a:avLst/>
          </a:prstGeom>
        </p:spPr>
      </p:pic>
      <p:pic>
        <p:nvPicPr>
          <p:cNvPr id="115" name="Picture 114" descr="optimization-intuition-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437" y="2881874"/>
            <a:ext cx="1157058" cy="1301914"/>
          </a:xfrm>
          <a:prstGeom prst="rect">
            <a:avLst/>
          </a:prstGeom>
        </p:spPr>
      </p:pic>
      <p:pic>
        <p:nvPicPr>
          <p:cNvPr id="116" name="Picture 115" descr="optimization-intuition-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818" y="2881874"/>
            <a:ext cx="1157058" cy="1301914"/>
          </a:xfrm>
          <a:prstGeom prst="rect">
            <a:avLst/>
          </a:prstGeom>
        </p:spPr>
      </p:pic>
      <p:pic>
        <p:nvPicPr>
          <p:cNvPr id="117" name="Picture 116" descr="optimization-intuition-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4628" y="2881874"/>
            <a:ext cx="1157058" cy="1301914"/>
          </a:xfrm>
          <a:prstGeom prst="rect">
            <a:avLst/>
          </a:prstGeom>
        </p:spPr>
      </p:pic>
      <p:pic>
        <p:nvPicPr>
          <p:cNvPr id="119" name="Picture 118" descr="optimization-intuition-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9437" y="4433138"/>
            <a:ext cx="1157058" cy="1301914"/>
          </a:xfrm>
          <a:prstGeom prst="rect">
            <a:avLst/>
          </a:prstGeom>
        </p:spPr>
      </p:pic>
      <p:pic>
        <p:nvPicPr>
          <p:cNvPr id="120" name="Picture 119" descr="optimization-intuition-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9818" y="4433138"/>
            <a:ext cx="1157058" cy="1301914"/>
          </a:xfrm>
          <a:prstGeom prst="rect">
            <a:avLst/>
          </a:prstGeom>
        </p:spPr>
      </p:pic>
      <p:pic>
        <p:nvPicPr>
          <p:cNvPr id="121" name="Picture 120" descr="optimization-intuition-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4628" y="4433138"/>
            <a:ext cx="1157058" cy="1301914"/>
          </a:xfrm>
          <a:prstGeom prst="rect">
            <a:avLst/>
          </a:prstGeom>
        </p:spPr>
      </p:pic>
      <p:grpSp>
        <p:nvGrpSpPr>
          <p:cNvPr id="128" name="Group 127"/>
          <p:cNvGrpSpPr/>
          <p:nvPr/>
        </p:nvGrpSpPr>
        <p:grpSpPr>
          <a:xfrm>
            <a:off x="3369512" y="5756815"/>
            <a:ext cx="2298031" cy="900660"/>
            <a:chOff x="3369512" y="5756815"/>
            <a:chExt cx="2298031" cy="900660"/>
          </a:xfrm>
        </p:grpSpPr>
        <p:sp>
          <p:nvSpPr>
            <p:cNvPr id="123" name="Down Arrow 122"/>
            <p:cNvSpPr/>
            <p:nvPr/>
          </p:nvSpPr>
          <p:spPr>
            <a:xfrm>
              <a:off x="4324685" y="5756815"/>
              <a:ext cx="387684" cy="485484"/>
            </a:xfrm>
            <a:prstGeom prst="down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124" name="Rounded Rectangle 123"/>
            <p:cNvSpPr/>
            <p:nvPr/>
          </p:nvSpPr>
          <p:spPr>
            <a:xfrm>
              <a:off x="3369512" y="6234279"/>
              <a:ext cx="2298031" cy="423196"/>
            </a:xfrm>
            <a:prstGeom prst="roundRect">
              <a:avLst/>
            </a:prstGeom>
            <a:solidFill>
              <a:srgbClr val="EB8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choose least expensive</a:t>
              </a:r>
              <a:endParaRPr lang="en-US" sz="1700" baseline="-25000" dirty="0">
                <a:solidFill>
                  <a:schemeClr val="tx1"/>
                </a:solidFill>
                <a:cs typeface="Times New Roman"/>
              </a:endParaRPr>
            </a:p>
          </p:txBody>
        </p:sp>
      </p:grpSp>
      <p:sp>
        <p:nvSpPr>
          <p:cNvPr id="41" name="Slide Number Placeholder 55"/>
          <p:cNvSpPr>
            <a:spLocks noGrp="1"/>
          </p:cNvSpPr>
          <p:nvPr>
            <p:ph type="sldNum" sz="quarter" idx="12"/>
          </p:nvPr>
        </p:nvSpPr>
        <p:spPr>
          <a:xfrm>
            <a:off x="6553200" y="6356350"/>
            <a:ext cx="2133600" cy="365125"/>
          </a:xfrm>
        </p:spPr>
        <p:txBody>
          <a:bodyPr/>
          <a:lstStyle/>
          <a:p>
            <a:fld id="{04E72898-F629-5644-B4D5-3A62E8AA9C3A}" type="slidenum">
              <a:rPr lang="en-US" smtClean="0"/>
              <a:t>24</a:t>
            </a:fld>
            <a:endParaRPr lang="en-US"/>
          </a:p>
        </p:txBody>
      </p:sp>
    </p:spTree>
    <p:custDataLst>
      <p:tags r:id="rId1"/>
    </p:custDataLst>
    <p:extLst>
      <p:ext uri="{BB962C8B-B14F-4D97-AF65-F5344CB8AC3E}">
        <p14:creationId xmlns:p14="http://schemas.microsoft.com/office/powerpoint/2010/main" val="2124235674"/>
      </p:ext>
    </p:extLst>
  </p:cSld>
  <p:clrMapOvr>
    <a:masterClrMapping/>
  </p:clrMapOvr>
  <mc:AlternateContent xmlns:mc="http://schemas.openxmlformats.org/markup-compatibility/2006" xmlns:p14="http://schemas.microsoft.com/office/powerpoint/2010/main">
    <mc:Choice Requires="p14">
      <p:transition spd="slow" p14:dur="2000" advTm="83982"/>
    </mc:Choice>
    <mc:Fallback xmlns="">
      <p:transition xmlns:p14="http://schemas.microsoft.com/office/powerpoint/2010/main" spd="slow" advTm="839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100"/>
                                  </p:stCondLst>
                                  <p:childTnLst>
                                    <p:set>
                                      <p:cBhvr>
                                        <p:cTn id="29" dur="1" fill="hold">
                                          <p:stCondLst>
                                            <p:cond delay="0"/>
                                          </p:stCondLst>
                                        </p:cTn>
                                        <p:tgtEl>
                                          <p:spTgt spid="112"/>
                                        </p:tgtEl>
                                        <p:attrNameLst>
                                          <p:attrName>style.visibility</p:attrName>
                                        </p:attrNameLst>
                                      </p:cBhvr>
                                      <p:to>
                                        <p:strVal val="visible"/>
                                      </p:to>
                                    </p:set>
                                  </p:childTnLst>
                                </p:cTn>
                              </p:par>
                            </p:childTnLst>
                          </p:cTn>
                        </p:par>
                        <p:par>
                          <p:cTn id="30" fill="hold">
                            <p:stCondLst>
                              <p:cond delay="100"/>
                            </p:stCondLst>
                            <p:childTnLst>
                              <p:par>
                                <p:cTn id="31" presetID="1" presetClass="entr" presetSubtype="0" fill="hold" nodeType="afterEffect">
                                  <p:stCondLst>
                                    <p:cond delay="100"/>
                                  </p:stCondLst>
                                  <p:childTnLst>
                                    <p:set>
                                      <p:cBhvr>
                                        <p:cTn id="32" dur="1" fill="hold">
                                          <p:stCondLst>
                                            <p:cond delay="0"/>
                                          </p:stCondLst>
                                        </p:cTn>
                                        <p:tgtEl>
                                          <p:spTgt spid="111"/>
                                        </p:tgtEl>
                                        <p:attrNameLst>
                                          <p:attrName>style.visibility</p:attrName>
                                        </p:attrNameLst>
                                      </p:cBhvr>
                                      <p:to>
                                        <p:strVal val="visible"/>
                                      </p:to>
                                    </p:set>
                                  </p:childTnLst>
                                </p:cTn>
                              </p:par>
                            </p:childTnLst>
                          </p:cTn>
                        </p:par>
                        <p:par>
                          <p:cTn id="33" fill="hold">
                            <p:stCondLst>
                              <p:cond delay="200"/>
                            </p:stCondLst>
                            <p:childTnLst>
                              <p:par>
                                <p:cTn id="34" presetID="1" presetClass="entr" presetSubtype="0" fill="hold" nodeType="afterEffect">
                                  <p:stCondLst>
                                    <p:cond delay="100"/>
                                  </p:stCondLst>
                                  <p:childTnLst>
                                    <p:set>
                                      <p:cBhvr>
                                        <p:cTn id="35" dur="1" fill="hold">
                                          <p:stCondLst>
                                            <p:cond delay="0"/>
                                          </p:stCondLst>
                                        </p:cTn>
                                        <p:tgtEl>
                                          <p:spTgt spid="115"/>
                                        </p:tgtEl>
                                        <p:attrNameLst>
                                          <p:attrName>style.visibility</p:attrName>
                                        </p:attrNameLst>
                                      </p:cBhvr>
                                      <p:to>
                                        <p:strVal val="visible"/>
                                      </p:to>
                                    </p:set>
                                  </p:childTnLst>
                                </p:cTn>
                              </p:par>
                            </p:childTnLst>
                          </p:cTn>
                        </p:par>
                        <p:par>
                          <p:cTn id="36" fill="hold">
                            <p:stCondLst>
                              <p:cond delay="300"/>
                            </p:stCondLst>
                            <p:childTnLst>
                              <p:par>
                                <p:cTn id="37" presetID="1" presetClass="entr" presetSubtype="0" fill="hold" nodeType="afterEffect">
                                  <p:stCondLst>
                                    <p:cond delay="100"/>
                                  </p:stCondLst>
                                  <p:childTnLst>
                                    <p:set>
                                      <p:cBhvr>
                                        <p:cTn id="38" dur="1" fill="hold">
                                          <p:stCondLst>
                                            <p:cond delay="0"/>
                                          </p:stCondLst>
                                        </p:cTn>
                                        <p:tgtEl>
                                          <p:spTgt spid="117"/>
                                        </p:tgtEl>
                                        <p:attrNameLst>
                                          <p:attrName>style.visibility</p:attrName>
                                        </p:attrNameLst>
                                      </p:cBhvr>
                                      <p:to>
                                        <p:strVal val="visible"/>
                                      </p:to>
                                    </p:set>
                                  </p:childTnLst>
                                </p:cTn>
                              </p:par>
                            </p:childTnLst>
                          </p:cTn>
                        </p:par>
                        <p:par>
                          <p:cTn id="39" fill="hold">
                            <p:stCondLst>
                              <p:cond delay="400"/>
                            </p:stCondLst>
                            <p:childTnLst>
                              <p:par>
                                <p:cTn id="40" presetID="1" presetClass="entr" presetSubtype="0" fill="hold" nodeType="afterEffect">
                                  <p:stCondLst>
                                    <p:cond delay="100"/>
                                  </p:stCondLst>
                                  <p:childTnLst>
                                    <p:set>
                                      <p:cBhvr>
                                        <p:cTn id="41" dur="1" fill="hold">
                                          <p:stCondLst>
                                            <p:cond delay="0"/>
                                          </p:stCondLst>
                                        </p:cTn>
                                        <p:tgtEl>
                                          <p:spTgt spid="116"/>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nodeType="afterEffect">
                                  <p:stCondLst>
                                    <p:cond delay="100"/>
                                  </p:stCondLst>
                                  <p:childTnLst>
                                    <p:set>
                                      <p:cBhvr>
                                        <p:cTn id="44" dur="1" fill="hold">
                                          <p:stCondLst>
                                            <p:cond delay="0"/>
                                          </p:stCondLst>
                                        </p:cTn>
                                        <p:tgtEl>
                                          <p:spTgt spid="119"/>
                                        </p:tgtEl>
                                        <p:attrNameLst>
                                          <p:attrName>style.visibility</p:attrName>
                                        </p:attrNameLst>
                                      </p:cBhvr>
                                      <p:to>
                                        <p:strVal val="visible"/>
                                      </p:to>
                                    </p:set>
                                  </p:childTnLst>
                                </p:cTn>
                              </p:par>
                            </p:childTnLst>
                          </p:cTn>
                        </p:par>
                        <p:par>
                          <p:cTn id="45" fill="hold">
                            <p:stCondLst>
                              <p:cond delay="600"/>
                            </p:stCondLst>
                            <p:childTnLst>
                              <p:par>
                                <p:cTn id="46" presetID="1" presetClass="entr" presetSubtype="0" fill="hold" nodeType="afterEffect">
                                  <p:stCondLst>
                                    <p:cond delay="100"/>
                                  </p:stCondLst>
                                  <p:childTnLst>
                                    <p:set>
                                      <p:cBhvr>
                                        <p:cTn id="47" dur="1" fill="hold">
                                          <p:stCondLst>
                                            <p:cond delay="0"/>
                                          </p:stCondLst>
                                        </p:cTn>
                                        <p:tgtEl>
                                          <p:spTgt spid="121"/>
                                        </p:tgtEl>
                                        <p:attrNameLst>
                                          <p:attrName>style.visibility</p:attrName>
                                        </p:attrNameLst>
                                      </p:cBhvr>
                                      <p:to>
                                        <p:strVal val="visible"/>
                                      </p:to>
                                    </p:set>
                                  </p:childTnLst>
                                </p:cTn>
                              </p:par>
                            </p:childTnLst>
                          </p:cTn>
                        </p:par>
                        <p:par>
                          <p:cTn id="48" fill="hold">
                            <p:stCondLst>
                              <p:cond delay="700"/>
                            </p:stCondLst>
                            <p:childTnLst>
                              <p:par>
                                <p:cTn id="49" presetID="1" presetClass="entr" presetSubtype="0" fill="hold" nodeType="afterEffect">
                                  <p:stCondLst>
                                    <p:cond delay="100"/>
                                  </p:stCondLst>
                                  <p:childTnLst>
                                    <p:set>
                                      <p:cBhvr>
                                        <p:cTn id="50" dur="1" fill="hold">
                                          <p:stCondLst>
                                            <p:cond delay="0"/>
                                          </p:stCondLst>
                                        </p:cTn>
                                        <p:tgtEl>
                                          <p:spTgt spid="1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ILP: Inputs and Outputs</a:t>
            </a:r>
          </a:p>
        </p:txBody>
      </p:sp>
      <p:sp>
        <p:nvSpPr>
          <p:cNvPr id="3" name="Content Placeholder 2"/>
          <p:cNvSpPr>
            <a:spLocks noGrp="1"/>
          </p:cNvSpPr>
          <p:nvPr>
            <p:ph sz="half" idx="1"/>
          </p:nvPr>
        </p:nvSpPr>
        <p:spPr>
          <a:xfrm>
            <a:off x="588210" y="1600200"/>
            <a:ext cx="3907589" cy="4525963"/>
          </a:xfrm>
        </p:spPr>
        <p:txBody>
          <a:bodyPr>
            <a:normAutofit/>
          </a:bodyPr>
          <a:lstStyle/>
          <a:p>
            <a:pPr marL="0" indent="0" algn="ctr">
              <a:buNone/>
            </a:pPr>
            <a:r>
              <a:rPr lang="en-US" b="1" dirty="0"/>
              <a:t>Inputs</a:t>
            </a:r>
          </a:p>
          <a:p>
            <a:r>
              <a:rPr lang="en-US" dirty="0"/>
              <a:t>Locations of:</a:t>
            </a:r>
          </a:p>
          <a:p>
            <a:pPr lvl="1"/>
            <a:r>
              <a:rPr lang="en-US" dirty="0"/>
              <a:t>IP nodes</a:t>
            </a:r>
          </a:p>
          <a:p>
            <a:pPr lvl="1"/>
            <a:r>
              <a:rPr lang="en-US" dirty="0"/>
              <a:t>IP routers</a:t>
            </a:r>
          </a:p>
          <a:p>
            <a:pPr lvl="1"/>
            <a:r>
              <a:rPr lang="en-US" dirty="0"/>
              <a:t>optical-only nodes</a:t>
            </a:r>
          </a:p>
          <a:p>
            <a:pPr lvl="1"/>
            <a:r>
              <a:rPr lang="en-US" dirty="0"/>
              <a:t>optical fiber spans</a:t>
            </a:r>
          </a:p>
          <a:p>
            <a:r>
              <a:rPr lang="en-US" dirty="0"/>
              <a:t>Traffic demand matrix</a:t>
            </a:r>
          </a:p>
          <a:p>
            <a:r>
              <a:rPr lang="en-US" dirty="0"/>
              <a:t>Failure scenarios</a:t>
            </a:r>
          </a:p>
        </p:txBody>
      </p:sp>
      <p:sp>
        <p:nvSpPr>
          <p:cNvPr id="6" name="Content Placeholder 5"/>
          <p:cNvSpPr>
            <a:spLocks noGrp="1"/>
          </p:cNvSpPr>
          <p:nvPr>
            <p:ph sz="half" idx="2"/>
          </p:nvPr>
        </p:nvSpPr>
        <p:spPr/>
        <p:txBody>
          <a:bodyPr/>
          <a:lstStyle/>
          <a:p>
            <a:pPr marL="0" indent="0" algn="ctr">
              <a:buNone/>
            </a:pPr>
            <a:r>
              <a:rPr lang="en-US" b="1" dirty="0"/>
              <a:t>Outputs</a:t>
            </a:r>
          </a:p>
          <a:p>
            <a:r>
              <a:rPr lang="en-US" dirty="0"/>
              <a:t># tails at each router</a:t>
            </a:r>
          </a:p>
          <a:p>
            <a:r>
              <a:rPr lang="en-US" dirty="0"/>
              <a:t># </a:t>
            </a:r>
            <a:r>
              <a:rPr lang="en-US" dirty="0" err="1"/>
              <a:t>regens</a:t>
            </a:r>
            <a:r>
              <a:rPr lang="en-US" dirty="0"/>
              <a:t> at each node</a:t>
            </a:r>
          </a:p>
          <a:p>
            <a:r>
              <a:rPr lang="en-US" dirty="0"/>
              <a:t>For each failure scenario:</a:t>
            </a:r>
          </a:p>
          <a:p>
            <a:pPr lvl="1"/>
            <a:r>
              <a:rPr lang="en-US" dirty="0"/>
              <a:t>IP link placement</a:t>
            </a:r>
          </a:p>
          <a:p>
            <a:pPr lvl="1"/>
            <a:r>
              <a:rPr lang="en-US" dirty="0"/>
              <a:t>traffic routing</a:t>
            </a:r>
          </a:p>
        </p:txBody>
      </p:sp>
      <p:sp>
        <p:nvSpPr>
          <p:cNvPr id="56" name="Slide Number Placeholder 55"/>
          <p:cNvSpPr>
            <a:spLocks noGrp="1"/>
          </p:cNvSpPr>
          <p:nvPr>
            <p:ph type="sldNum" sz="quarter" idx="12"/>
          </p:nvPr>
        </p:nvSpPr>
        <p:spPr/>
        <p:txBody>
          <a:bodyPr/>
          <a:lstStyle/>
          <a:p>
            <a:fld id="{04E72898-F629-5644-B4D5-3A62E8AA9C3A}" type="slidenum">
              <a:rPr lang="en-US" smtClean="0"/>
              <a:t>25</a:t>
            </a:fld>
            <a:endParaRPr lang="en-US"/>
          </a:p>
        </p:txBody>
      </p:sp>
      <p:sp>
        <p:nvSpPr>
          <p:cNvPr id="7" name="Rectangle 6"/>
          <p:cNvSpPr/>
          <p:nvPr/>
        </p:nvSpPr>
        <p:spPr>
          <a:xfrm>
            <a:off x="457200" y="1600200"/>
            <a:ext cx="4038600" cy="3987800"/>
          </a:xfrm>
          <a:prstGeom prst="rect">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9" name="Rectangle 8"/>
          <p:cNvSpPr/>
          <p:nvPr/>
        </p:nvSpPr>
        <p:spPr>
          <a:xfrm>
            <a:off x="4533900" y="1600200"/>
            <a:ext cx="4038600" cy="3987800"/>
          </a:xfrm>
          <a:prstGeom prst="rect">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nvGrpSpPr>
          <p:cNvPr id="4" name="Group 3"/>
          <p:cNvGrpSpPr/>
          <p:nvPr/>
        </p:nvGrpSpPr>
        <p:grpSpPr>
          <a:xfrm>
            <a:off x="480433" y="2346611"/>
            <a:ext cx="3930318" cy="2377235"/>
            <a:chOff x="401058" y="2330736"/>
            <a:chExt cx="3930318" cy="2377235"/>
          </a:xfrm>
        </p:grpSpPr>
        <p:grpSp>
          <p:nvGrpSpPr>
            <p:cNvPr id="10" name="Group 9"/>
            <p:cNvGrpSpPr/>
            <p:nvPr/>
          </p:nvGrpSpPr>
          <p:grpSpPr>
            <a:xfrm>
              <a:off x="401058" y="3862984"/>
              <a:ext cx="3930318" cy="844987"/>
              <a:chOff x="601578" y="3299224"/>
              <a:chExt cx="3930318" cy="844987"/>
            </a:xfrm>
          </p:grpSpPr>
          <p:sp>
            <p:nvSpPr>
              <p:cNvPr id="11" name="Rounded Rectangle 10"/>
              <p:cNvSpPr/>
              <p:nvPr/>
            </p:nvSpPr>
            <p:spPr>
              <a:xfrm>
                <a:off x="601578" y="3537839"/>
                <a:ext cx="1157705" cy="606372"/>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optimal</a:t>
                </a:r>
              </a:p>
              <a:p>
                <a:pPr algn="ctr"/>
                <a:r>
                  <a:rPr lang="en-US" sz="1700" dirty="0">
                    <a:solidFill>
                      <a:schemeClr val="tx1"/>
                    </a:solidFill>
                    <a:cs typeface="Times New Roman"/>
                  </a:rPr>
                  <a:t>IP/routing</a:t>
                </a:r>
              </a:p>
            </p:txBody>
          </p:sp>
          <p:sp>
            <p:nvSpPr>
              <p:cNvPr id="12" name="Rounded Rectangle 11"/>
              <p:cNvSpPr/>
              <p:nvPr/>
            </p:nvSpPr>
            <p:spPr>
              <a:xfrm>
                <a:off x="1987885" y="3537839"/>
                <a:ext cx="1157705" cy="606372"/>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optimal</a:t>
                </a:r>
              </a:p>
              <a:p>
                <a:pPr algn="ctr"/>
                <a:r>
                  <a:rPr lang="en-US" sz="1700" dirty="0">
                    <a:solidFill>
                      <a:schemeClr val="tx1"/>
                    </a:solidFill>
                    <a:cs typeface="Times New Roman"/>
                  </a:rPr>
                  <a:t>IP/routing</a:t>
                </a:r>
              </a:p>
            </p:txBody>
          </p:sp>
          <p:sp>
            <p:nvSpPr>
              <p:cNvPr id="13" name="Rounded Rectangle 12"/>
              <p:cNvSpPr/>
              <p:nvPr/>
            </p:nvSpPr>
            <p:spPr>
              <a:xfrm>
                <a:off x="3374191" y="3537839"/>
                <a:ext cx="1157705" cy="606372"/>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optimal</a:t>
                </a:r>
              </a:p>
              <a:p>
                <a:pPr algn="ctr"/>
                <a:r>
                  <a:rPr lang="en-US" sz="1700" dirty="0">
                    <a:solidFill>
                      <a:schemeClr val="tx1"/>
                    </a:solidFill>
                    <a:cs typeface="Times New Roman"/>
                  </a:rPr>
                  <a:t>IP/routing</a:t>
                </a:r>
              </a:p>
            </p:txBody>
          </p:sp>
          <p:cxnSp>
            <p:nvCxnSpPr>
              <p:cNvPr id="14" name="Straight Arrow Connector 13"/>
              <p:cNvCxnSpPr>
                <a:stCxn id="18" idx="2"/>
                <a:endCxn id="11" idx="0"/>
              </p:cNvCxnSpPr>
              <p:nvPr/>
            </p:nvCxnSpPr>
            <p:spPr>
              <a:xfrm>
                <a:off x="1180430" y="3299224"/>
                <a:ext cx="1" cy="23861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20" idx="2"/>
                <a:endCxn id="12" idx="0"/>
              </p:cNvCxnSpPr>
              <p:nvPr/>
            </p:nvCxnSpPr>
            <p:spPr>
              <a:xfrm>
                <a:off x="2566737" y="3299224"/>
                <a:ext cx="1" cy="23861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9" idx="2"/>
                <a:endCxn id="13" idx="0"/>
              </p:cNvCxnSpPr>
              <p:nvPr/>
            </p:nvCxnSpPr>
            <p:spPr>
              <a:xfrm>
                <a:off x="3953044" y="3299224"/>
                <a:ext cx="0" cy="23861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401058" y="2965364"/>
              <a:ext cx="3930318" cy="881745"/>
              <a:chOff x="601578" y="2302605"/>
              <a:chExt cx="3930318" cy="881745"/>
            </a:xfrm>
          </p:grpSpPr>
          <p:sp>
            <p:nvSpPr>
              <p:cNvPr id="18" name="Rounded Rectangle 17"/>
              <p:cNvSpPr/>
              <p:nvPr/>
            </p:nvSpPr>
            <p:spPr>
              <a:xfrm>
                <a:off x="601578" y="2788089"/>
                <a:ext cx="1157704"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failure</a:t>
                </a:r>
                <a:r>
                  <a:rPr lang="en-US" sz="1700" baseline="-25000" dirty="0">
                    <a:solidFill>
                      <a:schemeClr val="tx1"/>
                    </a:solidFill>
                    <a:cs typeface="Times New Roman"/>
                  </a:rPr>
                  <a:t>1</a:t>
                </a:r>
              </a:p>
            </p:txBody>
          </p:sp>
          <p:sp>
            <p:nvSpPr>
              <p:cNvPr id="19" name="Rounded Rectangle 18"/>
              <p:cNvSpPr/>
              <p:nvPr/>
            </p:nvSpPr>
            <p:spPr>
              <a:xfrm>
                <a:off x="3374192" y="2788089"/>
                <a:ext cx="1157704"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err="1">
                    <a:solidFill>
                      <a:schemeClr val="tx1"/>
                    </a:solidFill>
                    <a:cs typeface="Times New Roman"/>
                  </a:rPr>
                  <a:t>failure</a:t>
                </a:r>
                <a:r>
                  <a:rPr lang="en-US" sz="1700" baseline="-25000" dirty="0" err="1">
                    <a:solidFill>
                      <a:schemeClr val="tx1"/>
                    </a:solidFill>
                    <a:cs typeface="Times New Roman"/>
                  </a:rPr>
                  <a:t>M</a:t>
                </a:r>
                <a:endParaRPr lang="en-US" sz="1700" baseline="-25000" dirty="0">
                  <a:solidFill>
                    <a:schemeClr val="tx1"/>
                  </a:solidFill>
                  <a:cs typeface="Times New Roman"/>
                </a:endParaRPr>
              </a:p>
            </p:txBody>
          </p:sp>
          <p:sp>
            <p:nvSpPr>
              <p:cNvPr id="20" name="Rounded Rectangle 19"/>
              <p:cNvSpPr/>
              <p:nvPr/>
            </p:nvSpPr>
            <p:spPr>
              <a:xfrm>
                <a:off x="1987885" y="2788089"/>
                <a:ext cx="1157704"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1700" dirty="0">
                    <a:solidFill>
                      <a:schemeClr val="tx1"/>
                    </a:solidFill>
                    <a:cs typeface="Times New Roman"/>
                  </a:rPr>
                  <a:t>…</a:t>
                </a:r>
                <a:endParaRPr lang="en-US" sz="1700" dirty="0">
                  <a:solidFill>
                    <a:schemeClr val="tx1"/>
                  </a:solidFill>
                  <a:cs typeface="Times New Roman"/>
                </a:endParaRPr>
              </a:p>
            </p:txBody>
          </p:sp>
          <p:sp>
            <p:nvSpPr>
              <p:cNvPr id="21" name="Down Arrow 20"/>
              <p:cNvSpPr/>
              <p:nvPr/>
            </p:nvSpPr>
            <p:spPr>
              <a:xfrm>
                <a:off x="2372894" y="2302605"/>
                <a:ext cx="387684" cy="485484"/>
              </a:xfrm>
              <a:prstGeom prst="down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sp>
          <p:nvSpPr>
            <p:cNvPr id="8" name="Rounded Rectangle 7"/>
            <p:cNvSpPr/>
            <p:nvPr/>
          </p:nvSpPr>
          <p:spPr>
            <a:xfrm>
              <a:off x="401059" y="2330736"/>
              <a:ext cx="3930316" cy="621260"/>
            </a:xfrm>
            <a:prstGeom prst="round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a:solidFill>
                    <a:schemeClr val="tx1"/>
                  </a:solidFill>
                  <a:cs typeface="Times New Roman"/>
                </a:rPr>
                <a:t>optimal</a:t>
              </a:r>
              <a:r>
                <a:rPr lang="en-US" sz="1700" dirty="0">
                  <a:solidFill>
                    <a:schemeClr val="tx1"/>
                  </a:solidFill>
                  <a:cs typeface="Times New Roman"/>
                </a:rPr>
                <a:t> tail/</a:t>
              </a:r>
              <a:r>
                <a:rPr lang="en-US" sz="1700" dirty="0" err="1">
                  <a:solidFill>
                    <a:schemeClr val="tx1"/>
                  </a:solidFill>
                  <a:cs typeface="Times New Roman"/>
                </a:rPr>
                <a:t>regen</a:t>
              </a:r>
              <a:r>
                <a:rPr lang="en-US" sz="1700" dirty="0">
                  <a:solidFill>
                    <a:schemeClr val="tx1"/>
                  </a:solidFill>
                  <a:cs typeface="Times New Roman"/>
                </a:rPr>
                <a:t> placement</a:t>
              </a:r>
              <a:endParaRPr lang="en-US" sz="1700" baseline="-25000" dirty="0">
                <a:solidFill>
                  <a:schemeClr val="tx1"/>
                </a:solidFill>
                <a:cs typeface="Times New Roman"/>
              </a:endParaRPr>
            </a:p>
          </p:txBody>
        </p:sp>
      </p:grpSp>
    </p:spTree>
    <p:extLst>
      <p:ext uri="{BB962C8B-B14F-4D97-AF65-F5344CB8AC3E}">
        <p14:creationId xmlns:p14="http://schemas.microsoft.com/office/powerpoint/2010/main" val="1781066773"/>
      </p:ext>
    </p:extLst>
  </p:cSld>
  <p:clrMapOvr>
    <a:masterClrMapping/>
  </p:clrMapOvr>
  <mc:AlternateContent xmlns:mc="http://schemas.openxmlformats.org/markup-compatibility/2006" xmlns:p14="http://schemas.microsoft.com/office/powerpoint/2010/main">
    <mc:Choice Requires="p14">
      <p:transition spd="slow" p14:dur="2000" advTm="33067"/>
    </mc:Choice>
    <mc:Fallback xmlns="">
      <p:transition xmlns:p14="http://schemas.microsoft.com/office/powerpoint/2010/main" spd="slow" advTm="330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7" grpId="1"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ILP: Objective and Constraints</a:t>
            </a:r>
          </a:p>
        </p:txBody>
      </p:sp>
      <p:sp>
        <p:nvSpPr>
          <p:cNvPr id="3" name="Content Placeholder 2"/>
          <p:cNvSpPr>
            <a:spLocks noGrp="1"/>
          </p:cNvSpPr>
          <p:nvPr>
            <p:ph idx="1"/>
          </p:nvPr>
        </p:nvSpPr>
        <p:spPr/>
        <p:txBody>
          <a:bodyPr/>
          <a:lstStyle/>
          <a:p>
            <a:r>
              <a:rPr lang="en-US" b="1" dirty="0"/>
              <a:t>Objective:  </a:t>
            </a:r>
            <a:r>
              <a:rPr lang="en-US" dirty="0"/>
              <a:t>minimize cost while carrying all traffic under all failure scenarios</a:t>
            </a:r>
          </a:p>
          <a:p>
            <a:r>
              <a:rPr lang="en-US" b="1" dirty="0"/>
              <a:t>Constraints:</a:t>
            </a:r>
          </a:p>
          <a:p>
            <a:pPr lvl="1"/>
            <a:r>
              <a:rPr lang="en-US" dirty="0"/>
              <a:t>dynamic IP link creation and routing</a:t>
            </a:r>
          </a:p>
          <a:p>
            <a:pPr lvl="1"/>
            <a:r>
              <a:rPr lang="en-US" dirty="0"/>
              <a:t>robust tail and </a:t>
            </a:r>
            <a:r>
              <a:rPr lang="en-US" dirty="0" err="1"/>
              <a:t>regen</a:t>
            </a:r>
            <a:r>
              <a:rPr lang="en-US" dirty="0"/>
              <a:t> placement</a:t>
            </a:r>
          </a:p>
        </p:txBody>
      </p:sp>
      <p:sp>
        <p:nvSpPr>
          <p:cNvPr id="4" name="Slide Number Placeholder 3"/>
          <p:cNvSpPr>
            <a:spLocks noGrp="1"/>
          </p:cNvSpPr>
          <p:nvPr>
            <p:ph type="sldNum" sz="quarter" idx="12"/>
          </p:nvPr>
        </p:nvSpPr>
        <p:spPr/>
        <p:txBody>
          <a:bodyPr/>
          <a:lstStyle/>
          <a:p>
            <a:fld id="{04E72898-F629-5644-B4D5-3A62E8AA9C3A}" type="slidenum">
              <a:rPr lang="en-US" smtClean="0"/>
              <a:t>26</a:t>
            </a:fld>
            <a:endParaRPr lang="en-US"/>
          </a:p>
        </p:txBody>
      </p:sp>
    </p:spTree>
    <p:extLst>
      <p:ext uri="{BB962C8B-B14F-4D97-AF65-F5344CB8AC3E}">
        <p14:creationId xmlns:p14="http://schemas.microsoft.com/office/powerpoint/2010/main" val="3392055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Tail Placement</a:t>
            </a:r>
          </a:p>
        </p:txBody>
      </p:sp>
      <p:sp>
        <p:nvSpPr>
          <p:cNvPr id="4" name="Slide Number Placeholder 3"/>
          <p:cNvSpPr>
            <a:spLocks noGrp="1"/>
          </p:cNvSpPr>
          <p:nvPr>
            <p:ph type="sldNum" sz="quarter" idx="12"/>
          </p:nvPr>
        </p:nvSpPr>
        <p:spPr/>
        <p:txBody>
          <a:bodyPr/>
          <a:lstStyle/>
          <a:p>
            <a:fld id="{04E72898-F629-5644-B4D5-3A62E8AA9C3A}" type="slidenum">
              <a:rPr lang="en-US" smtClean="0"/>
              <a:t>27</a:t>
            </a:fld>
            <a:endParaRPr lang="en-US"/>
          </a:p>
        </p:txBody>
      </p:sp>
      <p:grpSp>
        <p:nvGrpSpPr>
          <p:cNvPr id="41" name="Group 40"/>
          <p:cNvGrpSpPr/>
          <p:nvPr/>
        </p:nvGrpSpPr>
        <p:grpSpPr>
          <a:xfrm>
            <a:off x="334348" y="1438811"/>
            <a:ext cx="8475304" cy="2585769"/>
            <a:chOff x="333734" y="4135705"/>
            <a:chExt cx="8475304" cy="2585769"/>
          </a:xfrm>
        </p:grpSpPr>
        <p:sp>
          <p:nvSpPr>
            <p:cNvPr id="31" name="Right Brace 30"/>
            <p:cNvSpPr/>
            <p:nvPr/>
          </p:nvSpPr>
          <p:spPr>
            <a:xfrm>
              <a:off x="2619375" y="5285406"/>
              <a:ext cx="349250" cy="1436067"/>
            </a:xfrm>
            <a:prstGeom prst="rightBrac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5" name="Picture 3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9250" y="5557086"/>
              <a:ext cx="5919788" cy="717778"/>
            </a:xfrm>
            <a:prstGeom prst="rect">
              <a:avLst/>
            </a:prstGeom>
          </p:spPr>
        </p:pic>
        <p:grpSp>
          <p:nvGrpSpPr>
            <p:cNvPr id="38" name="Group 37"/>
            <p:cNvGrpSpPr/>
            <p:nvPr/>
          </p:nvGrpSpPr>
          <p:grpSpPr>
            <a:xfrm>
              <a:off x="333734" y="4182063"/>
              <a:ext cx="2176862" cy="2539411"/>
              <a:chOff x="333734" y="4182063"/>
              <a:chExt cx="2176862" cy="2539411"/>
            </a:xfrm>
          </p:grpSpPr>
          <p:grpSp>
            <p:nvGrpSpPr>
              <p:cNvPr id="18" name="Group 17"/>
              <p:cNvGrpSpPr/>
              <p:nvPr/>
            </p:nvGrpSpPr>
            <p:grpSpPr>
              <a:xfrm>
                <a:off x="745326" y="4182063"/>
                <a:ext cx="1353678" cy="1142333"/>
                <a:chOff x="6102320" y="5200182"/>
                <a:chExt cx="1353678" cy="1142333"/>
              </a:xfrm>
            </p:grpSpPr>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6102320" y="5453329"/>
                  <a:ext cx="1353678" cy="889186"/>
                </a:xfrm>
                <a:prstGeom prst="rect">
                  <a:avLst/>
                </a:prstGeom>
              </p:spPr>
            </p:pic>
            <p:grpSp>
              <p:nvGrpSpPr>
                <p:cNvPr id="17" name="Group 16"/>
                <p:cNvGrpSpPr/>
                <p:nvPr/>
              </p:nvGrpSpPr>
              <p:grpSpPr>
                <a:xfrm>
                  <a:off x="6141052" y="5200182"/>
                  <a:ext cx="1276214" cy="499120"/>
                  <a:chOff x="6179784" y="5200182"/>
                  <a:chExt cx="1276214" cy="499120"/>
                </a:xfrm>
              </p:grpSpPr>
              <p:grpSp>
                <p:nvGrpSpPr>
                  <p:cNvPr id="9" name="Group 8"/>
                  <p:cNvGrpSpPr/>
                  <p:nvPr/>
                </p:nvGrpSpPr>
                <p:grpSpPr>
                  <a:xfrm flipV="1">
                    <a:off x="6179784" y="5200182"/>
                    <a:ext cx="373416" cy="499120"/>
                    <a:chOff x="5277571" y="4214863"/>
                    <a:chExt cx="373416" cy="499120"/>
                  </a:xfrm>
                </p:grpSpPr>
                <p:sp>
                  <p:nvSpPr>
                    <p:cNvPr id="7" name="Oval 6"/>
                    <p:cNvSpPr/>
                    <p:nvPr/>
                  </p:nvSpPr>
                  <p:spPr>
                    <a:xfrm flipV="1">
                      <a:off x="5277571" y="421486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8" name="Rectangle 7"/>
                    <p:cNvSpPr/>
                    <p:nvPr/>
                  </p:nvSpPr>
                  <p:spPr>
                    <a:xfrm>
                      <a:off x="5396472" y="4401493"/>
                      <a:ext cx="135615" cy="31249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nvGrpSpPr>
                  <p:cNvPr id="11" name="Group 10"/>
                  <p:cNvGrpSpPr/>
                  <p:nvPr/>
                </p:nvGrpSpPr>
                <p:grpSpPr>
                  <a:xfrm flipV="1">
                    <a:off x="6631183" y="5200182"/>
                    <a:ext cx="373416" cy="499120"/>
                    <a:chOff x="5277571" y="4214863"/>
                    <a:chExt cx="373416" cy="499120"/>
                  </a:xfrm>
                </p:grpSpPr>
                <p:sp>
                  <p:nvSpPr>
                    <p:cNvPr id="12" name="Oval 11"/>
                    <p:cNvSpPr/>
                    <p:nvPr/>
                  </p:nvSpPr>
                  <p:spPr>
                    <a:xfrm flipV="1">
                      <a:off x="5277571" y="421486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13" name="Rectangle 12"/>
                    <p:cNvSpPr/>
                    <p:nvPr/>
                  </p:nvSpPr>
                  <p:spPr>
                    <a:xfrm>
                      <a:off x="5396472" y="4401493"/>
                      <a:ext cx="135615" cy="31249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nvGrpSpPr>
                  <p:cNvPr id="14" name="Group 13"/>
                  <p:cNvGrpSpPr/>
                  <p:nvPr/>
                </p:nvGrpSpPr>
                <p:grpSpPr>
                  <a:xfrm flipV="1">
                    <a:off x="7082582" y="5200182"/>
                    <a:ext cx="373416" cy="499120"/>
                    <a:chOff x="5277571" y="4214863"/>
                    <a:chExt cx="373416" cy="499120"/>
                  </a:xfrm>
                </p:grpSpPr>
                <p:sp>
                  <p:nvSpPr>
                    <p:cNvPr id="15" name="Oval 14"/>
                    <p:cNvSpPr/>
                    <p:nvPr/>
                  </p:nvSpPr>
                  <p:spPr>
                    <a:xfrm flipV="1">
                      <a:off x="5277571" y="4214863"/>
                      <a:ext cx="373416" cy="374904"/>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16" name="Rectangle 15"/>
                    <p:cNvSpPr/>
                    <p:nvPr/>
                  </p:nvSpPr>
                  <p:spPr>
                    <a:xfrm>
                      <a:off x="5396472" y="4401493"/>
                      <a:ext cx="135615" cy="312490"/>
                    </a:xfrm>
                    <a:prstGeom prst="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grpSp>
          <p:grpSp>
            <p:nvGrpSpPr>
              <p:cNvPr id="37" name="Group 36"/>
              <p:cNvGrpSpPr/>
              <p:nvPr/>
            </p:nvGrpSpPr>
            <p:grpSpPr>
              <a:xfrm>
                <a:off x="333734" y="5324396"/>
                <a:ext cx="2176862" cy="1397078"/>
                <a:chOff x="333734" y="5324396"/>
                <a:chExt cx="2176862" cy="1397078"/>
              </a:xfrm>
            </p:grpSpPr>
            <p:cxnSp>
              <p:nvCxnSpPr>
                <p:cNvPr id="20" name="Straight Arrow Connector 19"/>
                <p:cNvCxnSpPr/>
                <p:nvPr/>
              </p:nvCxnSpPr>
              <p:spPr>
                <a:xfrm flipV="1">
                  <a:off x="333734" y="5324396"/>
                  <a:ext cx="850373" cy="1397078"/>
                </a:xfrm>
                <a:prstGeom prst="straightConnector1">
                  <a:avLst/>
                </a:prstGeom>
                <a:ln w="57150" cmpd="sng">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1422165" y="5324397"/>
                  <a:ext cx="1" cy="1397076"/>
                </a:xfrm>
                <a:prstGeom prst="straightConnector1">
                  <a:avLst/>
                </a:prstGeom>
                <a:ln w="57150" cmpd="sng">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1660223" y="5324396"/>
                  <a:ext cx="850373" cy="1397078"/>
                </a:xfrm>
                <a:prstGeom prst="straightConnector1">
                  <a:avLst/>
                </a:prstGeom>
                <a:ln w="57150" cmpd="sng">
                  <a:solidFill>
                    <a:schemeClr val="accent5">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39" name="Right Brace 38"/>
            <p:cNvSpPr/>
            <p:nvPr/>
          </p:nvSpPr>
          <p:spPr>
            <a:xfrm>
              <a:off x="2270125" y="4135705"/>
              <a:ext cx="349250" cy="599009"/>
            </a:xfrm>
            <a:prstGeom prst="rightBrace">
              <a:avLst/>
            </a:prstGeom>
            <a:ln w="381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0" name="Picture 39"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8750" y="4235773"/>
              <a:ext cx="2955925" cy="346482"/>
            </a:xfrm>
            <a:prstGeom prst="rect">
              <a:avLst/>
            </a:prstGeom>
          </p:spPr>
        </p:pic>
      </p:grpSp>
      <p:grpSp>
        <p:nvGrpSpPr>
          <p:cNvPr id="43" name="Group 42"/>
          <p:cNvGrpSpPr/>
          <p:nvPr/>
        </p:nvGrpSpPr>
        <p:grpSpPr>
          <a:xfrm>
            <a:off x="725990" y="4624388"/>
            <a:ext cx="7692021" cy="1677987"/>
            <a:chOff x="619126" y="1354138"/>
            <a:chExt cx="7692021" cy="1677987"/>
          </a:xfrm>
        </p:grpSpPr>
        <p:pic>
          <p:nvPicPr>
            <p:cNvPr id="3" name="Picture 2" descr="latex-image-1.pdf"/>
            <p:cNvPicPr>
              <a:picLocks noChangeAspect="1"/>
            </p:cNvPicPr>
            <p:nvPr/>
          </p:nvPicPr>
          <p:blipFill rotWithShape="1">
            <a:blip r:embed="rId7">
              <a:extLst>
                <a:ext uri="{28A0092B-C50C-407E-A947-70E740481C1C}">
                  <a14:useLocalDpi xmlns:a14="http://schemas.microsoft.com/office/drawing/2010/main" val="0"/>
                </a:ext>
              </a:extLst>
            </a:blip>
            <a:srcRect r="49768" b="20797"/>
            <a:stretch/>
          </p:blipFill>
          <p:spPr>
            <a:xfrm>
              <a:off x="619126" y="1354138"/>
              <a:ext cx="3556000" cy="1677987"/>
            </a:xfrm>
            <a:prstGeom prst="rect">
              <a:avLst/>
            </a:prstGeom>
          </p:spPr>
        </p:pic>
        <p:pic>
          <p:nvPicPr>
            <p:cNvPr id="42" name="Picture 41" descr="latex-image-1.pdf"/>
            <p:cNvPicPr>
              <a:picLocks noChangeAspect="1"/>
            </p:cNvPicPr>
            <p:nvPr/>
          </p:nvPicPr>
          <p:blipFill rotWithShape="1">
            <a:blip r:embed="rId7">
              <a:extLst>
                <a:ext uri="{28A0092B-C50C-407E-A947-70E740481C1C}">
                  <a14:useLocalDpi xmlns:a14="http://schemas.microsoft.com/office/drawing/2010/main" val="0"/>
                </a:ext>
              </a:extLst>
            </a:blip>
            <a:srcRect l="39109" t="80890"/>
            <a:stretch/>
          </p:blipFill>
          <p:spPr>
            <a:xfrm>
              <a:off x="4000500" y="1943081"/>
              <a:ext cx="4310647" cy="404851"/>
            </a:xfrm>
            <a:prstGeom prst="rect">
              <a:avLst/>
            </a:prstGeom>
          </p:spPr>
        </p:pic>
      </p:grpSp>
    </p:spTree>
    <p:extLst>
      <p:ext uri="{BB962C8B-B14F-4D97-AF65-F5344CB8AC3E}">
        <p14:creationId xmlns:p14="http://schemas.microsoft.com/office/powerpoint/2010/main" val="341710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Positions of </a:t>
            </a:r>
            <a:r>
              <a:rPr lang="en-US" dirty="0" err="1"/>
              <a:t>Regens</a:t>
            </a:r>
            <a:endParaRPr lang="en-US" dirty="0"/>
          </a:p>
        </p:txBody>
      </p:sp>
      <p:cxnSp>
        <p:nvCxnSpPr>
          <p:cNvPr id="291" name="Straight Connector 290"/>
          <p:cNvCxnSpPr/>
          <p:nvPr/>
        </p:nvCxnSpPr>
        <p:spPr>
          <a:xfrm>
            <a:off x="4572000" y="1622778"/>
            <a:ext cx="0" cy="4255121"/>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89" name="Group 288"/>
          <p:cNvGrpSpPr/>
          <p:nvPr/>
        </p:nvGrpSpPr>
        <p:grpSpPr>
          <a:xfrm>
            <a:off x="236512" y="2041520"/>
            <a:ext cx="4114800" cy="3417637"/>
            <a:chOff x="384709" y="1678823"/>
            <a:chExt cx="4114800" cy="3417637"/>
          </a:xfrm>
        </p:grpSpPr>
        <p:grpSp>
          <p:nvGrpSpPr>
            <p:cNvPr id="74" name="Group 73"/>
            <p:cNvGrpSpPr/>
            <p:nvPr/>
          </p:nvGrpSpPr>
          <p:grpSpPr>
            <a:xfrm>
              <a:off x="384709" y="1678823"/>
              <a:ext cx="4114800" cy="1113909"/>
              <a:chOff x="307592" y="5034009"/>
              <a:chExt cx="8021723" cy="1715484"/>
            </a:xfrm>
          </p:grpSpPr>
          <p:cxnSp>
            <p:nvCxnSpPr>
              <p:cNvPr id="47" name="Straight Connector 46"/>
              <p:cNvCxnSpPr>
                <a:stCxn id="60" idx="3"/>
                <a:endCxn id="55" idx="1"/>
              </p:cNvCxnSpPr>
              <p:nvPr/>
            </p:nvCxnSpPr>
            <p:spPr>
              <a:xfrm>
                <a:off x="4021746" y="5693573"/>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1540643" y="5792350"/>
                <a:ext cx="1083312" cy="957143"/>
                <a:chOff x="1540643" y="5792350"/>
                <a:chExt cx="1083312" cy="957143"/>
              </a:xfrm>
            </p:grpSpPr>
            <p:sp>
              <p:nvSpPr>
                <p:cNvPr id="67" name="TextBox 66"/>
                <p:cNvSpPr txBox="1"/>
                <p:nvPr/>
              </p:nvSpPr>
              <p:spPr>
                <a:xfrm>
                  <a:off x="1540643" y="6380161"/>
                  <a:ext cx="1083312" cy="369332"/>
                </a:xfrm>
                <a:prstGeom prst="rect">
                  <a:avLst/>
                </a:prstGeom>
                <a:noFill/>
              </p:spPr>
              <p:txBody>
                <a:bodyPr wrap="none" rtlCol="0">
                  <a:spAutoFit/>
                </a:bodyPr>
                <a:lstStyle/>
                <a:p>
                  <a:r>
                    <a:rPr lang="en-US" dirty="0"/>
                    <a:t>450 miles</a:t>
                  </a:r>
                </a:p>
              </p:txBody>
            </p:sp>
            <p:cxnSp>
              <p:nvCxnSpPr>
                <p:cNvPr id="68" name="Straight Arrow Connector 67"/>
                <p:cNvCxnSpPr/>
                <p:nvPr/>
              </p:nvCxnSpPr>
              <p:spPr>
                <a:xfrm flipH="1" flipV="1">
                  <a:off x="1834444" y="5792350"/>
                  <a:ext cx="183446" cy="587812"/>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51" name="Straight Connector 50"/>
              <p:cNvCxnSpPr>
                <a:stCxn id="53" idx="3"/>
                <a:endCxn id="63" idx="1"/>
              </p:cNvCxnSpPr>
              <p:nvPr/>
            </p:nvCxnSpPr>
            <p:spPr>
              <a:xfrm>
                <a:off x="6488738" y="5693573"/>
                <a:ext cx="59341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54" idx="3"/>
              </p:cNvCxnSpPr>
              <p:nvPr/>
            </p:nvCxnSpPr>
            <p:spPr>
              <a:xfrm>
                <a:off x="2788250" y="5693573"/>
                <a:ext cx="787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 name="Rectangle 52"/>
              <p:cNvSpPr>
                <a:spLocks noChangeAspect="1"/>
              </p:cNvSpPr>
              <p:nvPr/>
            </p:nvSpPr>
            <p:spPr>
              <a:xfrm>
                <a:off x="5848658"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56" name="Group 55"/>
              <p:cNvGrpSpPr/>
              <p:nvPr/>
            </p:nvGrpSpPr>
            <p:grpSpPr>
              <a:xfrm>
                <a:off x="307592" y="5034009"/>
                <a:ext cx="1247162" cy="1319128"/>
                <a:chOff x="2864836" y="5061560"/>
                <a:chExt cx="609076" cy="644223"/>
              </a:xfrm>
            </p:grpSpPr>
            <p:sp>
              <p:nvSpPr>
                <p:cNvPr id="65" name="Rounded Rectangle 64"/>
                <p:cNvSpPr>
                  <a:spLocks noChangeAspect="1"/>
                </p:cNvSpPr>
                <p:nvPr/>
              </p:nvSpPr>
              <p:spPr>
                <a:xfrm>
                  <a:off x="2864836" y="5061560"/>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66" name="Picture 6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2919955" y="5247733"/>
                  <a:ext cx="493289" cy="271875"/>
                </a:xfrm>
                <a:prstGeom prst="rect">
                  <a:avLst/>
                </a:prstGeom>
              </p:spPr>
            </p:pic>
          </p:grpSp>
          <p:grpSp>
            <p:nvGrpSpPr>
              <p:cNvPr id="57" name="Group 56"/>
              <p:cNvGrpSpPr/>
              <p:nvPr/>
            </p:nvGrpSpPr>
            <p:grpSpPr>
              <a:xfrm>
                <a:off x="7082153" y="5034009"/>
                <a:ext cx="1247162" cy="1319128"/>
                <a:chOff x="5435161" y="5061558"/>
                <a:chExt cx="609076" cy="644223"/>
              </a:xfrm>
            </p:grpSpPr>
            <p:sp>
              <p:nvSpPr>
                <p:cNvPr id="63" name="Rounded Rectangle 62"/>
                <p:cNvSpPr>
                  <a:spLocks noChangeAspect="1"/>
                </p:cNvSpPr>
                <p:nvPr/>
              </p:nvSpPr>
              <p:spPr>
                <a:xfrm>
                  <a:off x="5435161" y="5061558"/>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64" name="Picture 63"/>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92051" y="5247732"/>
                  <a:ext cx="493288" cy="271876"/>
                </a:xfrm>
                <a:prstGeom prst="rect">
                  <a:avLst/>
                </a:prstGeom>
              </p:spPr>
            </p:pic>
          </p:grpSp>
          <p:cxnSp>
            <p:nvCxnSpPr>
              <p:cNvPr id="58" name="Straight Connector 57"/>
              <p:cNvCxnSpPr>
                <a:stCxn id="55" idx="3"/>
                <a:endCxn id="53" idx="1"/>
              </p:cNvCxnSpPr>
              <p:nvPr/>
            </p:nvCxnSpPr>
            <p:spPr>
              <a:xfrm>
                <a:off x="5255242" y="5693573"/>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65" idx="3"/>
                <a:endCxn id="54" idx="1"/>
              </p:cNvCxnSpPr>
              <p:nvPr/>
            </p:nvCxnSpPr>
            <p:spPr>
              <a:xfrm>
                <a:off x="1554754" y="5693573"/>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0" name="Rectangle 59"/>
              <p:cNvSpPr>
                <a:spLocks noChangeAspect="1"/>
              </p:cNvSpPr>
              <p:nvPr/>
            </p:nvSpPr>
            <p:spPr>
              <a:xfrm>
                <a:off x="3381666"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70" name="Group 69"/>
              <p:cNvGrpSpPr/>
              <p:nvPr/>
            </p:nvGrpSpPr>
            <p:grpSpPr>
              <a:xfrm>
                <a:off x="4615162" y="5373533"/>
                <a:ext cx="640080" cy="640080"/>
                <a:chOff x="4927747" y="5373533"/>
                <a:chExt cx="640080" cy="640080"/>
              </a:xfrm>
            </p:grpSpPr>
            <p:sp>
              <p:nvSpPr>
                <p:cNvPr id="55" name="Rectangle 54"/>
                <p:cNvSpPr>
                  <a:spLocks noChangeAspect="1"/>
                </p:cNvSpPr>
                <p:nvPr/>
              </p:nvSpPr>
              <p:spPr>
                <a:xfrm>
                  <a:off x="4927747"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61" name="Parallelogram 60"/>
                <p:cNvSpPr/>
                <p:nvPr/>
              </p:nvSpPr>
              <p:spPr>
                <a:xfrm>
                  <a:off x="5036052" y="5429959"/>
                  <a:ext cx="423471" cy="527229"/>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grpSp>
            <p:nvGrpSpPr>
              <p:cNvPr id="71" name="Group 70"/>
              <p:cNvGrpSpPr/>
              <p:nvPr/>
            </p:nvGrpSpPr>
            <p:grpSpPr>
              <a:xfrm>
                <a:off x="2148170" y="5373533"/>
                <a:ext cx="640080" cy="640080"/>
                <a:chOff x="2224595" y="5373533"/>
                <a:chExt cx="640080" cy="640080"/>
              </a:xfrm>
            </p:grpSpPr>
            <p:sp>
              <p:nvSpPr>
                <p:cNvPr id="54" name="Rectangle 53"/>
                <p:cNvSpPr>
                  <a:spLocks noChangeAspect="1"/>
                </p:cNvSpPr>
                <p:nvPr/>
              </p:nvSpPr>
              <p:spPr>
                <a:xfrm>
                  <a:off x="2224595"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62" name="Parallelogram 61"/>
                <p:cNvSpPr/>
                <p:nvPr/>
              </p:nvSpPr>
              <p:spPr>
                <a:xfrm>
                  <a:off x="2332900" y="5429959"/>
                  <a:ext cx="423471" cy="527229"/>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grpSp>
        <p:grpSp>
          <p:nvGrpSpPr>
            <p:cNvPr id="158" name="Group 157"/>
            <p:cNvGrpSpPr/>
            <p:nvPr/>
          </p:nvGrpSpPr>
          <p:grpSpPr>
            <a:xfrm>
              <a:off x="384709" y="2955634"/>
              <a:ext cx="4114800" cy="859536"/>
              <a:chOff x="307592" y="5034009"/>
              <a:chExt cx="8021723" cy="1319128"/>
            </a:xfrm>
          </p:grpSpPr>
          <p:cxnSp>
            <p:nvCxnSpPr>
              <p:cNvPr id="159" name="Straight Connector 158"/>
              <p:cNvCxnSpPr>
                <a:stCxn id="168" idx="3"/>
                <a:endCxn id="173" idx="1"/>
              </p:cNvCxnSpPr>
              <p:nvPr/>
            </p:nvCxnSpPr>
            <p:spPr>
              <a:xfrm>
                <a:off x="4021746" y="5693574"/>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p:cNvCxnSpPr>
                <a:stCxn id="163" idx="3"/>
                <a:endCxn id="175" idx="1"/>
              </p:cNvCxnSpPr>
              <p:nvPr/>
            </p:nvCxnSpPr>
            <p:spPr>
              <a:xfrm>
                <a:off x="6488738" y="5693573"/>
                <a:ext cx="59341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p:cNvCxnSpPr>
                <a:stCxn id="171" idx="3"/>
              </p:cNvCxnSpPr>
              <p:nvPr/>
            </p:nvCxnSpPr>
            <p:spPr>
              <a:xfrm>
                <a:off x="2788250" y="5693573"/>
                <a:ext cx="787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3" name="Rectangle 162"/>
              <p:cNvSpPr>
                <a:spLocks noChangeAspect="1"/>
              </p:cNvSpPr>
              <p:nvPr/>
            </p:nvSpPr>
            <p:spPr>
              <a:xfrm>
                <a:off x="5848658"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164" name="Group 163"/>
              <p:cNvGrpSpPr/>
              <p:nvPr/>
            </p:nvGrpSpPr>
            <p:grpSpPr>
              <a:xfrm>
                <a:off x="307592" y="5034009"/>
                <a:ext cx="1247162" cy="1319128"/>
                <a:chOff x="2864836" y="5061560"/>
                <a:chExt cx="609076" cy="644223"/>
              </a:xfrm>
            </p:grpSpPr>
            <p:sp>
              <p:nvSpPr>
                <p:cNvPr id="177" name="Rounded Rectangle 176"/>
                <p:cNvSpPr>
                  <a:spLocks noChangeAspect="1"/>
                </p:cNvSpPr>
                <p:nvPr/>
              </p:nvSpPr>
              <p:spPr>
                <a:xfrm>
                  <a:off x="2864836" y="5061560"/>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178" name="Picture 177"/>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2919955" y="5247733"/>
                  <a:ext cx="493289" cy="271875"/>
                </a:xfrm>
                <a:prstGeom prst="rect">
                  <a:avLst/>
                </a:prstGeom>
              </p:spPr>
            </p:pic>
          </p:grpSp>
          <p:grpSp>
            <p:nvGrpSpPr>
              <p:cNvPr id="165" name="Group 164"/>
              <p:cNvGrpSpPr/>
              <p:nvPr/>
            </p:nvGrpSpPr>
            <p:grpSpPr>
              <a:xfrm>
                <a:off x="7082153" y="5034009"/>
                <a:ext cx="1247162" cy="1319128"/>
                <a:chOff x="5435161" y="5061558"/>
                <a:chExt cx="609076" cy="644223"/>
              </a:xfrm>
            </p:grpSpPr>
            <p:sp>
              <p:nvSpPr>
                <p:cNvPr id="175" name="Rounded Rectangle 174"/>
                <p:cNvSpPr>
                  <a:spLocks noChangeAspect="1"/>
                </p:cNvSpPr>
                <p:nvPr/>
              </p:nvSpPr>
              <p:spPr>
                <a:xfrm>
                  <a:off x="5435161" y="5061558"/>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176" name="Picture 17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92051" y="5247732"/>
                  <a:ext cx="493288" cy="271876"/>
                </a:xfrm>
                <a:prstGeom prst="rect">
                  <a:avLst/>
                </a:prstGeom>
              </p:spPr>
            </p:pic>
          </p:grpSp>
          <p:cxnSp>
            <p:nvCxnSpPr>
              <p:cNvPr id="166" name="Straight Connector 165"/>
              <p:cNvCxnSpPr>
                <a:stCxn id="173" idx="3"/>
                <a:endCxn id="163" idx="1"/>
              </p:cNvCxnSpPr>
              <p:nvPr/>
            </p:nvCxnSpPr>
            <p:spPr>
              <a:xfrm>
                <a:off x="5255242" y="5693573"/>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a:stCxn id="177" idx="3"/>
                <a:endCxn id="171" idx="1"/>
              </p:cNvCxnSpPr>
              <p:nvPr/>
            </p:nvCxnSpPr>
            <p:spPr>
              <a:xfrm>
                <a:off x="1554754" y="5693573"/>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8" name="Rectangle 167"/>
              <p:cNvSpPr>
                <a:spLocks noChangeAspect="1"/>
              </p:cNvSpPr>
              <p:nvPr/>
            </p:nvSpPr>
            <p:spPr>
              <a:xfrm>
                <a:off x="3381666"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169" name="Group 168"/>
              <p:cNvGrpSpPr/>
              <p:nvPr/>
            </p:nvGrpSpPr>
            <p:grpSpPr>
              <a:xfrm>
                <a:off x="4615162" y="5373533"/>
                <a:ext cx="640080" cy="640080"/>
                <a:chOff x="4927747" y="5373533"/>
                <a:chExt cx="640080" cy="640080"/>
              </a:xfrm>
            </p:grpSpPr>
            <p:sp>
              <p:nvSpPr>
                <p:cNvPr id="173" name="Rectangle 172"/>
                <p:cNvSpPr>
                  <a:spLocks noChangeAspect="1"/>
                </p:cNvSpPr>
                <p:nvPr/>
              </p:nvSpPr>
              <p:spPr>
                <a:xfrm>
                  <a:off x="4927747"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174" name="Parallelogram 173"/>
                <p:cNvSpPr/>
                <p:nvPr/>
              </p:nvSpPr>
              <p:spPr>
                <a:xfrm>
                  <a:off x="5036052" y="5429959"/>
                  <a:ext cx="423471" cy="527229"/>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grpSp>
            <p:nvGrpSpPr>
              <p:cNvPr id="170" name="Group 169"/>
              <p:cNvGrpSpPr/>
              <p:nvPr/>
            </p:nvGrpSpPr>
            <p:grpSpPr>
              <a:xfrm>
                <a:off x="2148170" y="5373533"/>
                <a:ext cx="1765271" cy="640080"/>
                <a:chOff x="2224595" y="5373533"/>
                <a:chExt cx="1765271" cy="640080"/>
              </a:xfrm>
            </p:grpSpPr>
            <p:sp>
              <p:nvSpPr>
                <p:cNvPr id="171" name="Rectangle 170"/>
                <p:cNvSpPr>
                  <a:spLocks noChangeAspect="1"/>
                </p:cNvSpPr>
                <p:nvPr/>
              </p:nvSpPr>
              <p:spPr>
                <a:xfrm>
                  <a:off x="2224595"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172" name="Parallelogram 171"/>
                <p:cNvSpPr/>
                <p:nvPr/>
              </p:nvSpPr>
              <p:spPr>
                <a:xfrm>
                  <a:off x="3566395" y="5429958"/>
                  <a:ext cx="423471" cy="527228"/>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grpSp>
        <p:grpSp>
          <p:nvGrpSpPr>
            <p:cNvPr id="225" name="Group 224"/>
            <p:cNvGrpSpPr/>
            <p:nvPr/>
          </p:nvGrpSpPr>
          <p:grpSpPr>
            <a:xfrm>
              <a:off x="384709" y="4236924"/>
              <a:ext cx="4114800" cy="859536"/>
              <a:chOff x="348963" y="4236924"/>
              <a:chExt cx="6493989" cy="1067901"/>
            </a:xfrm>
          </p:grpSpPr>
          <p:cxnSp>
            <p:nvCxnSpPr>
              <p:cNvPr id="205" name="Straight Connector 204"/>
              <p:cNvCxnSpPr>
                <a:stCxn id="213" idx="3"/>
                <a:endCxn id="218" idx="1"/>
              </p:cNvCxnSpPr>
              <p:nvPr/>
            </p:nvCxnSpPr>
            <p:spPr>
              <a:xfrm>
                <a:off x="3355758" y="4770875"/>
                <a:ext cx="4804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a:stCxn id="208" idx="3"/>
                <a:endCxn id="220" idx="1"/>
              </p:cNvCxnSpPr>
              <p:nvPr/>
            </p:nvCxnSpPr>
            <p:spPr>
              <a:xfrm>
                <a:off x="5352912" y="4770875"/>
                <a:ext cx="4804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a:stCxn id="216" idx="3"/>
              </p:cNvCxnSpPr>
              <p:nvPr/>
            </p:nvCxnSpPr>
            <p:spPr>
              <a:xfrm>
                <a:off x="2357181" y="4770875"/>
                <a:ext cx="637862"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8" name="Rectangle 207"/>
              <p:cNvSpPr>
                <a:spLocks noChangeAspect="1"/>
              </p:cNvSpPr>
              <p:nvPr/>
            </p:nvSpPr>
            <p:spPr>
              <a:xfrm>
                <a:off x="4834735" y="4511786"/>
                <a:ext cx="518177" cy="518177"/>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209" name="Group 208"/>
              <p:cNvGrpSpPr/>
              <p:nvPr/>
            </p:nvGrpSpPr>
            <p:grpSpPr>
              <a:xfrm>
                <a:off x="348963" y="4236924"/>
                <a:ext cx="1009640" cy="1067901"/>
                <a:chOff x="2864836" y="5061560"/>
                <a:chExt cx="609076" cy="644223"/>
              </a:xfrm>
            </p:grpSpPr>
            <p:sp>
              <p:nvSpPr>
                <p:cNvPr id="222" name="Rounded Rectangle 221"/>
                <p:cNvSpPr>
                  <a:spLocks noChangeAspect="1"/>
                </p:cNvSpPr>
                <p:nvPr/>
              </p:nvSpPr>
              <p:spPr>
                <a:xfrm>
                  <a:off x="2864836" y="5061560"/>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23" name="Picture 22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2919955" y="5247733"/>
                  <a:ext cx="493289" cy="271875"/>
                </a:xfrm>
                <a:prstGeom prst="rect">
                  <a:avLst/>
                </a:prstGeom>
              </p:spPr>
            </p:pic>
          </p:grpSp>
          <p:grpSp>
            <p:nvGrpSpPr>
              <p:cNvPr id="210" name="Group 209"/>
              <p:cNvGrpSpPr/>
              <p:nvPr/>
            </p:nvGrpSpPr>
            <p:grpSpPr>
              <a:xfrm>
                <a:off x="5833312" y="4236924"/>
                <a:ext cx="1009640" cy="1067901"/>
                <a:chOff x="5435161" y="5061558"/>
                <a:chExt cx="609076" cy="644223"/>
              </a:xfrm>
            </p:grpSpPr>
            <p:sp>
              <p:nvSpPr>
                <p:cNvPr id="220" name="Rounded Rectangle 219"/>
                <p:cNvSpPr>
                  <a:spLocks noChangeAspect="1"/>
                </p:cNvSpPr>
                <p:nvPr/>
              </p:nvSpPr>
              <p:spPr>
                <a:xfrm>
                  <a:off x="5435161" y="5061558"/>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21" name="Picture 220"/>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92051" y="5247732"/>
                  <a:ext cx="493288" cy="271876"/>
                </a:xfrm>
                <a:prstGeom prst="rect">
                  <a:avLst/>
                </a:prstGeom>
              </p:spPr>
            </p:pic>
          </p:grpSp>
          <p:cxnSp>
            <p:nvCxnSpPr>
              <p:cNvPr id="211" name="Straight Connector 210"/>
              <p:cNvCxnSpPr>
                <a:stCxn id="218" idx="3"/>
                <a:endCxn id="208" idx="1"/>
              </p:cNvCxnSpPr>
              <p:nvPr/>
            </p:nvCxnSpPr>
            <p:spPr>
              <a:xfrm>
                <a:off x="4354335" y="4770875"/>
                <a:ext cx="4804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2" name="Straight Connector 211"/>
              <p:cNvCxnSpPr>
                <a:stCxn id="222" idx="3"/>
                <a:endCxn id="216" idx="1"/>
              </p:cNvCxnSpPr>
              <p:nvPr/>
            </p:nvCxnSpPr>
            <p:spPr>
              <a:xfrm>
                <a:off x="1358603" y="4770875"/>
                <a:ext cx="4804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3" name="Rectangle 212"/>
              <p:cNvSpPr>
                <a:spLocks noChangeAspect="1"/>
              </p:cNvSpPr>
              <p:nvPr/>
            </p:nvSpPr>
            <p:spPr>
              <a:xfrm>
                <a:off x="2837581" y="4511786"/>
                <a:ext cx="518177" cy="518177"/>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218" name="Rectangle 217"/>
              <p:cNvSpPr>
                <a:spLocks noChangeAspect="1"/>
              </p:cNvSpPr>
              <p:nvPr/>
            </p:nvSpPr>
            <p:spPr>
              <a:xfrm>
                <a:off x="3836158" y="4511786"/>
                <a:ext cx="518177" cy="518177"/>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215" name="Group 214"/>
              <p:cNvGrpSpPr/>
              <p:nvPr/>
            </p:nvGrpSpPr>
            <p:grpSpPr>
              <a:xfrm>
                <a:off x="1839004" y="4511786"/>
                <a:ext cx="1429076" cy="518177"/>
                <a:chOff x="2224595" y="5373533"/>
                <a:chExt cx="1765271" cy="640080"/>
              </a:xfrm>
            </p:grpSpPr>
            <p:sp>
              <p:nvSpPr>
                <p:cNvPr id="216" name="Rectangle 215"/>
                <p:cNvSpPr>
                  <a:spLocks noChangeAspect="1"/>
                </p:cNvSpPr>
                <p:nvPr/>
              </p:nvSpPr>
              <p:spPr>
                <a:xfrm>
                  <a:off x="2224595"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217" name="Parallelogram 216"/>
                <p:cNvSpPr/>
                <p:nvPr/>
              </p:nvSpPr>
              <p:spPr>
                <a:xfrm>
                  <a:off x="3566395" y="5429958"/>
                  <a:ext cx="423471" cy="527228"/>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sp>
            <p:nvSpPr>
              <p:cNvPr id="224" name="Parallelogram 223"/>
              <p:cNvSpPr/>
              <p:nvPr/>
            </p:nvSpPr>
            <p:spPr>
              <a:xfrm>
                <a:off x="4922413" y="4557465"/>
                <a:ext cx="342821" cy="426818"/>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grpSp>
      <p:sp>
        <p:nvSpPr>
          <p:cNvPr id="297" name="Slide Number Placeholder 296"/>
          <p:cNvSpPr>
            <a:spLocks noGrp="1"/>
          </p:cNvSpPr>
          <p:nvPr>
            <p:ph type="sldNum" sz="quarter" idx="12"/>
          </p:nvPr>
        </p:nvSpPr>
        <p:spPr/>
        <p:txBody>
          <a:bodyPr/>
          <a:lstStyle/>
          <a:p>
            <a:fld id="{04E72898-F629-5644-B4D5-3A62E8AA9C3A}" type="slidenum">
              <a:rPr lang="en-US" smtClean="0"/>
              <a:t>28</a:t>
            </a:fld>
            <a:endParaRPr lang="en-US"/>
          </a:p>
        </p:txBody>
      </p:sp>
      <p:grpSp>
        <p:nvGrpSpPr>
          <p:cNvPr id="8" name="Group 7"/>
          <p:cNvGrpSpPr/>
          <p:nvPr/>
        </p:nvGrpSpPr>
        <p:grpSpPr>
          <a:xfrm>
            <a:off x="4792689" y="1596044"/>
            <a:ext cx="4114800" cy="5101217"/>
            <a:chOff x="4792689" y="1596044"/>
            <a:chExt cx="4114800" cy="5101217"/>
          </a:xfrm>
        </p:grpSpPr>
        <p:grpSp>
          <p:nvGrpSpPr>
            <p:cNvPr id="288" name="Group 287"/>
            <p:cNvGrpSpPr/>
            <p:nvPr/>
          </p:nvGrpSpPr>
          <p:grpSpPr>
            <a:xfrm>
              <a:off x="4792689" y="2041520"/>
              <a:ext cx="4114800" cy="3417636"/>
              <a:chOff x="4743332" y="1730882"/>
              <a:chExt cx="4114800" cy="3417636"/>
            </a:xfrm>
          </p:grpSpPr>
          <p:grpSp>
            <p:nvGrpSpPr>
              <p:cNvPr id="226" name="Group 225"/>
              <p:cNvGrpSpPr/>
              <p:nvPr/>
            </p:nvGrpSpPr>
            <p:grpSpPr>
              <a:xfrm>
                <a:off x="4743332" y="1730882"/>
                <a:ext cx="4114800" cy="856545"/>
                <a:chOff x="307592" y="5034009"/>
                <a:chExt cx="8021723" cy="1319128"/>
              </a:xfrm>
            </p:grpSpPr>
            <p:cxnSp>
              <p:nvCxnSpPr>
                <p:cNvPr id="227" name="Straight Connector 226"/>
                <p:cNvCxnSpPr>
                  <a:stCxn id="236" idx="3"/>
                  <a:endCxn id="241" idx="1"/>
                </p:cNvCxnSpPr>
                <p:nvPr/>
              </p:nvCxnSpPr>
              <p:spPr>
                <a:xfrm>
                  <a:off x="4021746" y="5693574"/>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stCxn id="231" idx="3"/>
                  <a:endCxn id="243" idx="1"/>
                </p:cNvCxnSpPr>
                <p:nvPr/>
              </p:nvCxnSpPr>
              <p:spPr>
                <a:xfrm>
                  <a:off x="6488738" y="5693573"/>
                  <a:ext cx="59341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p:cNvCxnSpPr>
                  <a:stCxn id="239" idx="3"/>
                </p:cNvCxnSpPr>
                <p:nvPr/>
              </p:nvCxnSpPr>
              <p:spPr>
                <a:xfrm>
                  <a:off x="2788250" y="5693573"/>
                  <a:ext cx="787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1" name="Rectangle 230"/>
                <p:cNvSpPr>
                  <a:spLocks noChangeAspect="1"/>
                </p:cNvSpPr>
                <p:nvPr/>
              </p:nvSpPr>
              <p:spPr>
                <a:xfrm>
                  <a:off x="5848658"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232" name="Group 231"/>
                <p:cNvGrpSpPr/>
                <p:nvPr/>
              </p:nvGrpSpPr>
              <p:grpSpPr>
                <a:xfrm>
                  <a:off x="307592" y="5034009"/>
                  <a:ext cx="1247162" cy="1319128"/>
                  <a:chOff x="2864836" y="5061560"/>
                  <a:chExt cx="609076" cy="644223"/>
                </a:xfrm>
              </p:grpSpPr>
              <p:sp>
                <p:nvSpPr>
                  <p:cNvPr id="245" name="Rounded Rectangle 244"/>
                  <p:cNvSpPr>
                    <a:spLocks noChangeAspect="1"/>
                  </p:cNvSpPr>
                  <p:nvPr/>
                </p:nvSpPr>
                <p:spPr>
                  <a:xfrm>
                    <a:off x="2864836" y="5061560"/>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46" name="Picture 24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2919955" y="5247733"/>
                    <a:ext cx="493289" cy="271875"/>
                  </a:xfrm>
                  <a:prstGeom prst="rect">
                    <a:avLst/>
                  </a:prstGeom>
                </p:spPr>
              </p:pic>
            </p:grpSp>
            <p:grpSp>
              <p:nvGrpSpPr>
                <p:cNvPr id="233" name="Group 232"/>
                <p:cNvGrpSpPr/>
                <p:nvPr/>
              </p:nvGrpSpPr>
              <p:grpSpPr>
                <a:xfrm>
                  <a:off x="7082153" y="5034009"/>
                  <a:ext cx="1247162" cy="1319128"/>
                  <a:chOff x="5435161" y="5061558"/>
                  <a:chExt cx="609076" cy="644223"/>
                </a:xfrm>
              </p:grpSpPr>
              <p:sp>
                <p:nvSpPr>
                  <p:cNvPr id="243" name="Rounded Rectangle 242"/>
                  <p:cNvSpPr>
                    <a:spLocks noChangeAspect="1"/>
                  </p:cNvSpPr>
                  <p:nvPr/>
                </p:nvSpPr>
                <p:spPr>
                  <a:xfrm>
                    <a:off x="5435161" y="5061558"/>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44" name="Picture 243"/>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92051" y="5247732"/>
                    <a:ext cx="493288" cy="271876"/>
                  </a:xfrm>
                  <a:prstGeom prst="rect">
                    <a:avLst/>
                  </a:prstGeom>
                </p:spPr>
              </p:pic>
            </p:grpSp>
            <p:cxnSp>
              <p:nvCxnSpPr>
                <p:cNvPr id="234" name="Straight Connector 233"/>
                <p:cNvCxnSpPr>
                  <a:stCxn id="241" idx="3"/>
                  <a:endCxn id="231" idx="1"/>
                </p:cNvCxnSpPr>
                <p:nvPr/>
              </p:nvCxnSpPr>
              <p:spPr>
                <a:xfrm>
                  <a:off x="5255242" y="5693573"/>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a:stCxn id="245" idx="3"/>
                  <a:endCxn id="239" idx="1"/>
                </p:cNvCxnSpPr>
                <p:nvPr/>
              </p:nvCxnSpPr>
              <p:spPr>
                <a:xfrm>
                  <a:off x="1554754" y="5693573"/>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6" name="Rectangle 235"/>
                <p:cNvSpPr>
                  <a:spLocks noChangeAspect="1"/>
                </p:cNvSpPr>
                <p:nvPr/>
              </p:nvSpPr>
              <p:spPr>
                <a:xfrm>
                  <a:off x="3381666" y="5373533"/>
                  <a:ext cx="640081"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237" name="Group 236"/>
                <p:cNvGrpSpPr/>
                <p:nvPr/>
              </p:nvGrpSpPr>
              <p:grpSpPr>
                <a:xfrm>
                  <a:off x="3489972" y="5373533"/>
                  <a:ext cx="1765270" cy="640080"/>
                  <a:chOff x="3802557" y="5373533"/>
                  <a:chExt cx="1765270" cy="640080"/>
                </a:xfrm>
              </p:grpSpPr>
              <p:sp>
                <p:nvSpPr>
                  <p:cNvPr id="241" name="Rectangle 240"/>
                  <p:cNvSpPr>
                    <a:spLocks noChangeAspect="1"/>
                  </p:cNvSpPr>
                  <p:nvPr/>
                </p:nvSpPr>
                <p:spPr>
                  <a:xfrm>
                    <a:off x="4927747"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242" name="Parallelogram 241"/>
                  <p:cNvSpPr/>
                  <p:nvPr/>
                </p:nvSpPr>
                <p:spPr>
                  <a:xfrm>
                    <a:off x="3802557" y="5429958"/>
                    <a:ext cx="423472" cy="527229"/>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grpSp>
              <p:nvGrpSpPr>
                <p:cNvPr id="238" name="Group 237"/>
                <p:cNvGrpSpPr/>
                <p:nvPr/>
              </p:nvGrpSpPr>
              <p:grpSpPr>
                <a:xfrm>
                  <a:off x="2148170" y="5373533"/>
                  <a:ext cx="640080" cy="640080"/>
                  <a:chOff x="2224595" y="5373533"/>
                  <a:chExt cx="640080" cy="640080"/>
                </a:xfrm>
              </p:grpSpPr>
              <p:sp>
                <p:nvSpPr>
                  <p:cNvPr id="239" name="Rectangle 238"/>
                  <p:cNvSpPr>
                    <a:spLocks noChangeAspect="1"/>
                  </p:cNvSpPr>
                  <p:nvPr/>
                </p:nvSpPr>
                <p:spPr>
                  <a:xfrm>
                    <a:off x="2224595"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240" name="Parallelogram 239"/>
                  <p:cNvSpPr/>
                  <p:nvPr/>
                </p:nvSpPr>
                <p:spPr>
                  <a:xfrm>
                    <a:off x="2332900" y="5429959"/>
                    <a:ext cx="423471" cy="527229"/>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grpSp>
          <p:grpSp>
            <p:nvGrpSpPr>
              <p:cNvPr id="249" name="Group 248"/>
              <p:cNvGrpSpPr/>
              <p:nvPr/>
            </p:nvGrpSpPr>
            <p:grpSpPr>
              <a:xfrm>
                <a:off x="4743332" y="3007692"/>
                <a:ext cx="4114800" cy="859536"/>
                <a:chOff x="307592" y="5034009"/>
                <a:chExt cx="8021723" cy="1319128"/>
              </a:xfrm>
            </p:grpSpPr>
            <p:cxnSp>
              <p:nvCxnSpPr>
                <p:cNvPr id="250" name="Straight Connector 249"/>
                <p:cNvCxnSpPr>
                  <a:stCxn id="258" idx="3"/>
                  <a:endCxn id="263" idx="1"/>
                </p:cNvCxnSpPr>
                <p:nvPr/>
              </p:nvCxnSpPr>
              <p:spPr>
                <a:xfrm>
                  <a:off x="4021746" y="5693574"/>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a:stCxn id="253" idx="3"/>
                  <a:endCxn id="265" idx="1"/>
                </p:cNvCxnSpPr>
                <p:nvPr/>
              </p:nvCxnSpPr>
              <p:spPr>
                <a:xfrm>
                  <a:off x="6488738" y="5693573"/>
                  <a:ext cx="593414"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a:stCxn id="261" idx="3"/>
                </p:cNvCxnSpPr>
                <p:nvPr/>
              </p:nvCxnSpPr>
              <p:spPr>
                <a:xfrm>
                  <a:off x="2788252" y="5693573"/>
                  <a:ext cx="78792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3" name="Rectangle 252"/>
                <p:cNvSpPr>
                  <a:spLocks noChangeAspect="1"/>
                </p:cNvSpPr>
                <p:nvPr/>
              </p:nvSpPr>
              <p:spPr>
                <a:xfrm>
                  <a:off x="5848657" y="5373533"/>
                  <a:ext cx="640081" cy="640079"/>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254" name="Group 253"/>
                <p:cNvGrpSpPr/>
                <p:nvPr/>
              </p:nvGrpSpPr>
              <p:grpSpPr>
                <a:xfrm>
                  <a:off x="307592" y="5034009"/>
                  <a:ext cx="1247162" cy="1319128"/>
                  <a:chOff x="2864836" y="5061560"/>
                  <a:chExt cx="609076" cy="644223"/>
                </a:xfrm>
              </p:grpSpPr>
              <p:sp>
                <p:nvSpPr>
                  <p:cNvPr id="267" name="Rounded Rectangle 266"/>
                  <p:cNvSpPr>
                    <a:spLocks noChangeAspect="1"/>
                  </p:cNvSpPr>
                  <p:nvPr/>
                </p:nvSpPr>
                <p:spPr>
                  <a:xfrm>
                    <a:off x="2864836" y="5061560"/>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68" name="Picture 267"/>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2919955" y="5247733"/>
                    <a:ext cx="493289" cy="271875"/>
                  </a:xfrm>
                  <a:prstGeom prst="rect">
                    <a:avLst/>
                  </a:prstGeom>
                </p:spPr>
              </p:pic>
            </p:grpSp>
            <p:grpSp>
              <p:nvGrpSpPr>
                <p:cNvPr id="255" name="Group 254"/>
                <p:cNvGrpSpPr/>
                <p:nvPr/>
              </p:nvGrpSpPr>
              <p:grpSpPr>
                <a:xfrm>
                  <a:off x="7082153" y="5034009"/>
                  <a:ext cx="1247162" cy="1319128"/>
                  <a:chOff x="5435161" y="5061558"/>
                  <a:chExt cx="609076" cy="644223"/>
                </a:xfrm>
              </p:grpSpPr>
              <p:sp>
                <p:nvSpPr>
                  <p:cNvPr id="265" name="Rounded Rectangle 264"/>
                  <p:cNvSpPr>
                    <a:spLocks noChangeAspect="1"/>
                  </p:cNvSpPr>
                  <p:nvPr/>
                </p:nvSpPr>
                <p:spPr>
                  <a:xfrm>
                    <a:off x="5435161" y="5061558"/>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66" name="Picture 26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92051" y="5247732"/>
                    <a:ext cx="493288" cy="271876"/>
                  </a:xfrm>
                  <a:prstGeom prst="rect">
                    <a:avLst/>
                  </a:prstGeom>
                </p:spPr>
              </p:pic>
            </p:grpSp>
            <p:cxnSp>
              <p:nvCxnSpPr>
                <p:cNvPr id="256" name="Straight Connector 255"/>
                <p:cNvCxnSpPr>
                  <a:stCxn id="263" idx="3"/>
                  <a:endCxn id="253" idx="1"/>
                </p:cNvCxnSpPr>
                <p:nvPr/>
              </p:nvCxnSpPr>
              <p:spPr>
                <a:xfrm>
                  <a:off x="5255241" y="5693573"/>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a:stCxn id="267" idx="3"/>
                  <a:endCxn id="261" idx="1"/>
                </p:cNvCxnSpPr>
                <p:nvPr/>
              </p:nvCxnSpPr>
              <p:spPr>
                <a:xfrm>
                  <a:off x="1554755" y="5693573"/>
                  <a:ext cx="593416"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8" name="Rectangle 257"/>
                <p:cNvSpPr>
                  <a:spLocks noChangeAspect="1"/>
                </p:cNvSpPr>
                <p:nvPr/>
              </p:nvSpPr>
              <p:spPr>
                <a:xfrm>
                  <a:off x="3381666"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259" name="Group 258"/>
                <p:cNvGrpSpPr/>
                <p:nvPr/>
              </p:nvGrpSpPr>
              <p:grpSpPr>
                <a:xfrm>
                  <a:off x="4615162" y="5373533"/>
                  <a:ext cx="1765273" cy="640080"/>
                  <a:chOff x="4927747" y="5373533"/>
                  <a:chExt cx="1765273" cy="640080"/>
                </a:xfrm>
              </p:grpSpPr>
              <p:sp>
                <p:nvSpPr>
                  <p:cNvPr id="263" name="Rectangle 262"/>
                  <p:cNvSpPr>
                    <a:spLocks noChangeAspect="1"/>
                  </p:cNvSpPr>
                  <p:nvPr/>
                </p:nvSpPr>
                <p:spPr>
                  <a:xfrm>
                    <a:off x="4927747"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264" name="Parallelogram 263"/>
                  <p:cNvSpPr/>
                  <p:nvPr/>
                </p:nvSpPr>
                <p:spPr>
                  <a:xfrm>
                    <a:off x="6269548" y="5429959"/>
                    <a:ext cx="423472" cy="527229"/>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grpSp>
              <p:nvGrpSpPr>
                <p:cNvPr id="260" name="Group 259"/>
                <p:cNvGrpSpPr/>
                <p:nvPr/>
              </p:nvGrpSpPr>
              <p:grpSpPr>
                <a:xfrm>
                  <a:off x="2148170" y="5373533"/>
                  <a:ext cx="640080" cy="640080"/>
                  <a:chOff x="2224595" y="5373533"/>
                  <a:chExt cx="640080" cy="640080"/>
                </a:xfrm>
              </p:grpSpPr>
              <p:sp>
                <p:nvSpPr>
                  <p:cNvPr id="261" name="Rectangle 260"/>
                  <p:cNvSpPr>
                    <a:spLocks noChangeAspect="1"/>
                  </p:cNvSpPr>
                  <p:nvPr/>
                </p:nvSpPr>
                <p:spPr>
                  <a:xfrm>
                    <a:off x="2224595"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262" name="Parallelogram 261"/>
                  <p:cNvSpPr/>
                  <p:nvPr/>
                </p:nvSpPr>
                <p:spPr>
                  <a:xfrm>
                    <a:off x="2332900" y="5429959"/>
                    <a:ext cx="423470" cy="527227"/>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grpSp>
          <p:grpSp>
            <p:nvGrpSpPr>
              <p:cNvPr id="269" name="Group 268"/>
              <p:cNvGrpSpPr/>
              <p:nvPr/>
            </p:nvGrpSpPr>
            <p:grpSpPr>
              <a:xfrm>
                <a:off x="4743332" y="4288982"/>
                <a:ext cx="4114800" cy="859536"/>
                <a:chOff x="348963" y="4236924"/>
                <a:chExt cx="6493989" cy="1067901"/>
              </a:xfrm>
            </p:grpSpPr>
            <p:cxnSp>
              <p:nvCxnSpPr>
                <p:cNvPr id="270" name="Straight Connector 269"/>
                <p:cNvCxnSpPr>
                  <a:stCxn id="278" idx="3"/>
                  <a:endCxn id="279" idx="1"/>
                </p:cNvCxnSpPr>
                <p:nvPr/>
              </p:nvCxnSpPr>
              <p:spPr>
                <a:xfrm>
                  <a:off x="3355758" y="4770875"/>
                  <a:ext cx="4804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p:cNvCxnSpPr>
                  <a:stCxn id="273" idx="3"/>
                  <a:endCxn id="284" idx="1"/>
                </p:cNvCxnSpPr>
                <p:nvPr/>
              </p:nvCxnSpPr>
              <p:spPr>
                <a:xfrm>
                  <a:off x="5352912" y="4770875"/>
                  <a:ext cx="4804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p:cNvCxnSpPr>
                  <a:stCxn id="282" idx="3"/>
                </p:cNvCxnSpPr>
                <p:nvPr/>
              </p:nvCxnSpPr>
              <p:spPr>
                <a:xfrm>
                  <a:off x="2357181" y="4770875"/>
                  <a:ext cx="637862"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3" name="Rectangle 272"/>
                <p:cNvSpPr>
                  <a:spLocks noChangeAspect="1"/>
                </p:cNvSpPr>
                <p:nvPr/>
              </p:nvSpPr>
              <p:spPr>
                <a:xfrm>
                  <a:off x="4834735" y="4511786"/>
                  <a:ext cx="518178" cy="518177"/>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274" name="Group 273"/>
                <p:cNvGrpSpPr/>
                <p:nvPr/>
              </p:nvGrpSpPr>
              <p:grpSpPr>
                <a:xfrm>
                  <a:off x="348963" y="4236924"/>
                  <a:ext cx="1009640" cy="1067901"/>
                  <a:chOff x="2864836" y="5061560"/>
                  <a:chExt cx="609076" cy="644223"/>
                </a:xfrm>
              </p:grpSpPr>
              <p:sp>
                <p:nvSpPr>
                  <p:cNvPr id="286" name="Rounded Rectangle 285"/>
                  <p:cNvSpPr>
                    <a:spLocks noChangeAspect="1"/>
                  </p:cNvSpPr>
                  <p:nvPr/>
                </p:nvSpPr>
                <p:spPr>
                  <a:xfrm>
                    <a:off x="2864836" y="5061560"/>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87" name="Picture 286"/>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2919955" y="5247733"/>
                    <a:ext cx="493289" cy="271875"/>
                  </a:xfrm>
                  <a:prstGeom prst="rect">
                    <a:avLst/>
                  </a:prstGeom>
                </p:spPr>
              </p:pic>
            </p:grpSp>
            <p:grpSp>
              <p:nvGrpSpPr>
                <p:cNvPr id="275" name="Group 274"/>
                <p:cNvGrpSpPr/>
                <p:nvPr/>
              </p:nvGrpSpPr>
              <p:grpSpPr>
                <a:xfrm>
                  <a:off x="5833312" y="4236924"/>
                  <a:ext cx="1009640" cy="1067901"/>
                  <a:chOff x="5435161" y="5061558"/>
                  <a:chExt cx="609076" cy="644223"/>
                </a:xfrm>
              </p:grpSpPr>
              <p:sp>
                <p:nvSpPr>
                  <p:cNvPr id="284" name="Rounded Rectangle 283"/>
                  <p:cNvSpPr>
                    <a:spLocks noChangeAspect="1"/>
                  </p:cNvSpPr>
                  <p:nvPr/>
                </p:nvSpPr>
                <p:spPr>
                  <a:xfrm>
                    <a:off x="5435161" y="5061558"/>
                    <a:ext cx="609076" cy="644223"/>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85" name="Picture 284"/>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5492051" y="5247732"/>
                    <a:ext cx="493288" cy="271876"/>
                  </a:xfrm>
                  <a:prstGeom prst="rect">
                    <a:avLst/>
                  </a:prstGeom>
                </p:spPr>
              </p:pic>
            </p:grpSp>
            <p:cxnSp>
              <p:nvCxnSpPr>
                <p:cNvPr id="276" name="Straight Connector 275"/>
                <p:cNvCxnSpPr>
                  <a:stCxn id="279" idx="3"/>
                  <a:endCxn id="273" idx="1"/>
                </p:cNvCxnSpPr>
                <p:nvPr/>
              </p:nvCxnSpPr>
              <p:spPr>
                <a:xfrm>
                  <a:off x="4354336" y="4770875"/>
                  <a:ext cx="480399"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p:cNvCxnSpPr>
                  <a:stCxn id="286" idx="3"/>
                  <a:endCxn id="282" idx="1"/>
                </p:cNvCxnSpPr>
                <p:nvPr/>
              </p:nvCxnSpPr>
              <p:spPr>
                <a:xfrm>
                  <a:off x="1358603" y="4770875"/>
                  <a:ext cx="48040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8" name="Rectangle 277"/>
                <p:cNvSpPr>
                  <a:spLocks noChangeAspect="1"/>
                </p:cNvSpPr>
                <p:nvPr/>
              </p:nvSpPr>
              <p:spPr>
                <a:xfrm>
                  <a:off x="2837581" y="4511786"/>
                  <a:ext cx="518177" cy="518177"/>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279" name="Rectangle 278"/>
                <p:cNvSpPr>
                  <a:spLocks noChangeAspect="1"/>
                </p:cNvSpPr>
                <p:nvPr/>
              </p:nvSpPr>
              <p:spPr>
                <a:xfrm>
                  <a:off x="3836158" y="4511786"/>
                  <a:ext cx="518178" cy="518177"/>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grpSp>
              <p:nvGrpSpPr>
                <p:cNvPr id="280" name="Group 279"/>
                <p:cNvGrpSpPr/>
                <p:nvPr/>
              </p:nvGrpSpPr>
              <p:grpSpPr>
                <a:xfrm>
                  <a:off x="1839004" y="4511786"/>
                  <a:ext cx="2427653" cy="518177"/>
                  <a:chOff x="2224595" y="5373533"/>
                  <a:chExt cx="2998766" cy="640080"/>
                </a:xfrm>
              </p:grpSpPr>
              <p:sp>
                <p:nvSpPr>
                  <p:cNvPr id="282" name="Rectangle 281"/>
                  <p:cNvSpPr>
                    <a:spLocks noChangeAspect="1"/>
                  </p:cNvSpPr>
                  <p:nvPr/>
                </p:nvSpPr>
                <p:spPr>
                  <a:xfrm>
                    <a:off x="2224595" y="5373533"/>
                    <a:ext cx="640080" cy="64008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00" b="1" dirty="0">
                      <a:solidFill>
                        <a:srgbClr val="000000"/>
                      </a:solidFill>
                    </a:endParaRPr>
                  </a:p>
                </p:txBody>
              </p:sp>
              <p:sp>
                <p:nvSpPr>
                  <p:cNvPr id="283" name="Parallelogram 282"/>
                  <p:cNvSpPr/>
                  <p:nvPr/>
                </p:nvSpPr>
                <p:spPr>
                  <a:xfrm>
                    <a:off x="4799891" y="5429959"/>
                    <a:ext cx="423470" cy="527227"/>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sp>
              <p:nvSpPr>
                <p:cNvPr id="281" name="Parallelogram 280"/>
                <p:cNvSpPr/>
                <p:nvPr/>
              </p:nvSpPr>
              <p:spPr>
                <a:xfrm>
                  <a:off x="4922413" y="4557466"/>
                  <a:ext cx="342820" cy="426818"/>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grpSp>
        <p:sp>
          <p:nvSpPr>
            <p:cNvPr id="294" name="TextBox 293"/>
            <p:cNvSpPr txBox="1"/>
            <p:nvPr/>
          </p:nvSpPr>
          <p:spPr>
            <a:xfrm>
              <a:off x="6391758" y="5066045"/>
              <a:ext cx="184731" cy="1631216"/>
            </a:xfrm>
            <a:prstGeom prst="rect">
              <a:avLst/>
            </a:prstGeom>
            <a:noFill/>
          </p:spPr>
          <p:txBody>
            <a:bodyPr wrap="none" rtlCol="0">
              <a:spAutoFit/>
            </a:bodyPr>
            <a:lstStyle/>
            <a:p>
              <a:endParaRPr lang="en-US" sz="10000" dirty="0">
                <a:solidFill>
                  <a:srgbClr val="FF0000"/>
                </a:solidFill>
              </a:endParaRPr>
            </a:p>
          </p:txBody>
        </p:sp>
        <p:grpSp>
          <p:nvGrpSpPr>
            <p:cNvPr id="6" name="Group 5"/>
            <p:cNvGrpSpPr/>
            <p:nvPr/>
          </p:nvGrpSpPr>
          <p:grpSpPr>
            <a:xfrm>
              <a:off x="6101037" y="2922910"/>
              <a:ext cx="1470214" cy="625454"/>
              <a:chOff x="6697890" y="1443035"/>
              <a:chExt cx="1470214" cy="778461"/>
            </a:xfrm>
          </p:grpSpPr>
          <p:sp>
            <p:nvSpPr>
              <p:cNvPr id="4" name="Left Brace 3"/>
              <p:cNvSpPr/>
              <p:nvPr/>
            </p:nvSpPr>
            <p:spPr>
              <a:xfrm rot="5400000">
                <a:off x="7253020" y="1306413"/>
                <a:ext cx="359953" cy="1470214"/>
              </a:xfrm>
              <a:prstGeom prst="leftBrac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5" name="TextBox 4"/>
              <p:cNvSpPr txBox="1"/>
              <p:nvPr/>
            </p:nvSpPr>
            <p:spPr>
              <a:xfrm>
                <a:off x="6832843" y="1443035"/>
                <a:ext cx="1200306" cy="459683"/>
              </a:xfrm>
              <a:prstGeom prst="rect">
                <a:avLst/>
              </a:prstGeom>
              <a:noFill/>
              <a:ln>
                <a:noFill/>
              </a:ln>
            </p:spPr>
            <p:txBody>
              <a:bodyPr wrap="none" rtlCol="0">
                <a:spAutoFit/>
              </a:bodyPr>
              <a:lstStyle/>
              <a:p>
                <a:r>
                  <a:rPr lang="en-US" dirty="0">
                    <a:solidFill>
                      <a:srgbClr val="FF0000"/>
                    </a:solidFill>
                  </a:rPr>
                  <a:t>1350 miles</a:t>
                </a:r>
              </a:p>
            </p:txBody>
          </p:sp>
        </p:grpSp>
        <p:grpSp>
          <p:nvGrpSpPr>
            <p:cNvPr id="135" name="Group 134"/>
            <p:cNvGrpSpPr/>
            <p:nvPr/>
          </p:nvGrpSpPr>
          <p:grpSpPr>
            <a:xfrm>
              <a:off x="5493619" y="4182458"/>
              <a:ext cx="1470214" cy="625454"/>
              <a:chOff x="6697890" y="1443035"/>
              <a:chExt cx="1470214" cy="778461"/>
            </a:xfrm>
          </p:grpSpPr>
          <p:sp>
            <p:nvSpPr>
              <p:cNvPr id="136" name="Left Brace 135"/>
              <p:cNvSpPr/>
              <p:nvPr/>
            </p:nvSpPr>
            <p:spPr>
              <a:xfrm rot="5400000">
                <a:off x="7253020" y="1306413"/>
                <a:ext cx="359953" cy="1470214"/>
              </a:xfrm>
              <a:prstGeom prst="leftBrac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37" name="TextBox 136"/>
              <p:cNvSpPr txBox="1"/>
              <p:nvPr/>
            </p:nvSpPr>
            <p:spPr>
              <a:xfrm>
                <a:off x="6832843" y="1443035"/>
                <a:ext cx="1200306" cy="459683"/>
              </a:xfrm>
              <a:prstGeom prst="rect">
                <a:avLst/>
              </a:prstGeom>
              <a:noFill/>
              <a:ln>
                <a:noFill/>
              </a:ln>
            </p:spPr>
            <p:txBody>
              <a:bodyPr wrap="none" rtlCol="0">
                <a:spAutoFit/>
              </a:bodyPr>
              <a:lstStyle/>
              <a:p>
                <a:r>
                  <a:rPr lang="en-US" dirty="0">
                    <a:solidFill>
                      <a:srgbClr val="FF0000"/>
                    </a:solidFill>
                  </a:rPr>
                  <a:t>1350 miles</a:t>
                </a:r>
              </a:p>
            </p:txBody>
          </p:sp>
        </p:grpSp>
        <p:grpSp>
          <p:nvGrpSpPr>
            <p:cNvPr id="138" name="Group 137"/>
            <p:cNvGrpSpPr/>
            <p:nvPr/>
          </p:nvGrpSpPr>
          <p:grpSpPr>
            <a:xfrm>
              <a:off x="6697890" y="1596044"/>
              <a:ext cx="1470214" cy="625454"/>
              <a:chOff x="6697890" y="1443035"/>
              <a:chExt cx="1470214" cy="778461"/>
            </a:xfrm>
          </p:grpSpPr>
          <p:sp>
            <p:nvSpPr>
              <p:cNvPr id="139" name="Left Brace 138"/>
              <p:cNvSpPr/>
              <p:nvPr/>
            </p:nvSpPr>
            <p:spPr>
              <a:xfrm rot="5400000">
                <a:off x="7253020" y="1306413"/>
                <a:ext cx="359953" cy="1470214"/>
              </a:xfrm>
              <a:prstGeom prst="leftBrac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140" name="TextBox 139"/>
              <p:cNvSpPr txBox="1"/>
              <p:nvPr/>
            </p:nvSpPr>
            <p:spPr>
              <a:xfrm>
                <a:off x="6832843" y="1443035"/>
                <a:ext cx="1200306" cy="459683"/>
              </a:xfrm>
              <a:prstGeom prst="rect">
                <a:avLst/>
              </a:prstGeom>
              <a:noFill/>
              <a:ln>
                <a:noFill/>
              </a:ln>
            </p:spPr>
            <p:txBody>
              <a:bodyPr wrap="none" rtlCol="0">
                <a:spAutoFit/>
              </a:bodyPr>
              <a:lstStyle/>
              <a:p>
                <a:r>
                  <a:rPr lang="en-US" dirty="0">
                    <a:solidFill>
                      <a:srgbClr val="FF0000"/>
                    </a:solidFill>
                  </a:rPr>
                  <a:t>1350 miles</a:t>
                </a:r>
              </a:p>
            </p:txBody>
          </p:sp>
        </p:grpSp>
      </p:grpSp>
      <p:sp>
        <p:nvSpPr>
          <p:cNvPr id="10" name="TextBox 9">
            <a:extLst>
              <a:ext uri="{FF2B5EF4-FFF2-40B4-BE49-F238E27FC236}">
                <a16:creationId xmlns:a16="http://schemas.microsoft.com/office/drawing/2014/main" id="{13FEBAEF-DC76-7348-B41F-395C64FB9F1F}"/>
              </a:ext>
            </a:extLst>
          </p:cNvPr>
          <p:cNvSpPr txBox="1"/>
          <p:nvPr/>
        </p:nvSpPr>
        <p:spPr>
          <a:xfrm>
            <a:off x="1685134" y="5250963"/>
            <a:ext cx="1144865" cy="1631216"/>
          </a:xfrm>
          <a:prstGeom prst="rect">
            <a:avLst/>
          </a:prstGeom>
          <a:noFill/>
        </p:spPr>
        <p:txBody>
          <a:bodyPr wrap="none" rtlCol="0">
            <a:spAutoFit/>
          </a:bodyPr>
          <a:lstStyle/>
          <a:p>
            <a:r>
              <a:rPr lang="en-US" sz="10000" b="1" dirty="0">
                <a:solidFill>
                  <a:srgbClr val="008000"/>
                </a:solidFill>
              </a:rPr>
              <a:t>✓</a:t>
            </a:r>
          </a:p>
        </p:txBody>
      </p:sp>
      <p:sp>
        <p:nvSpPr>
          <p:cNvPr id="147" name="TextBox 146">
            <a:extLst>
              <a:ext uri="{FF2B5EF4-FFF2-40B4-BE49-F238E27FC236}">
                <a16:creationId xmlns:a16="http://schemas.microsoft.com/office/drawing/2014/main" id="{BB4FE525-801A-A24B-8E8B-843E9C6F9F97}"/>
              </a:ext>
            </a:extLst>
          </p:cNvPr>
          <p:cNvSpPr txBox="1"/>
          <p:nvPr/>
        </p:nvSpPr>
        <p:spPr>
          <a:xfrm>
            <a:off x="6233574" y="5112464"/>
            <a:ext cx="1233030" cy="1908215"/>
          </a:xfrm>
          <a:prstGeom prst="rect">
            <a:avLst/>
          </a:prstGeom>
          <a:noFill/>
        </p:spPr>
        <p:txBody>
          <a:bodyPr wrap="none" rtlCol="0">
            <a:spAutoFit/>
          </a:bodyPr>
          <a:lstStyle/>
          <a:p>
            <a:r>
              <a:rPr lang="en-US" sz="10000" b="1" dirty="0">
                <a:solidFill>
                  <a:srgbClr val="FF0000"/>
                </a:solidFill>
                <a:latin typeface="Zapf Dingbats"/>
                <a:ea typeface="Zapf Dingbats"/>
                <a:cs typeface="Zapf Dingbats"/>
                <a:sym typeface="Zapf Dingbats"/>
              </a:rPr>
              <a:t>✗</a:t>
            </a:r>
            <a:endParaRPr lang="en-US" sz="10000" b="1" dirty="0">
              <a:solidFill>
                <a:srgbClr val="FF0000"/>
              </a:solidFill>
            </a:endParaRPr>
          </a:p>
          <a:p>
            <a:endParaRPr lang="en-US" dirty="0"/>
          </a:p>
        </p:txBody>
      </p:sp>
    </p:spTree>
    <p:custDataLst>
      <p:tags r:id="rId1"/>
    </p:custDataLst>
    <p:extLst>
      <p:ext uri="{BB962C8B-B14F-4D97-AF65-F5344CB8AC3E}">
        <p14:creationId xmlns:p14="http://schemas.microsoft.com/office/powerpoint/2010/main" val="1002207035"/>
      </p:ext>
    </p:extLst>
  </p:cSld>
  <p:clrMapOvr>
    <a:masterClrMapping/>
  </p:clrMapOvr>
  <mc:AlternateContent xmlns:mc="http://schemas.openxmlformats.org/markup-compatibility/2006" xmlns:p14="http://schemas.microsoft.com/office/powerpoint/2010/main">
    <mc:Choice Requires="p14">
      <p:transition spd="slow" p14:dur="2000" advTm="59634"/>
    </mc:Choice>
    <mc:Fallback xmlns="">
      <p:transition xmlns:p14="http://schemas.microsoft.com/office/powerpoint/2010/main" spd="slow" advTm="5963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348106" y="5757780"/>
            <a:ext cx="4894131" cy="844633"/>
            <a:chOff x="513941" y="5279394"/>
            <a:chExt cx="4894131" cy="844633"/>
          </a:xfrm>
        </p:grpSpPr>
        <p:sp>
          <p:nvSpPr>
            <p:cNvPr id="60" name="Parallelogram 59"/>
            <p:cNvSpPr>
              <a:spLocks noChangeAspect="1"/>
            </p:cNvSpPr>
            <p:nvPr/>
          </p:nvSpPr>
          <p:spPr>
            <a:xfrm>
              <a:off x="513941" y="5279394"/>
              <a:ext cx="680199" cy="844633"/>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61" name="TextBox 60"/>
            <p:cNvSpPr txBox="1"/>
            <p:nvPr/>
          </p:nvSpPr>
          <p:spPr>
            <a:xfrm>
              <a:off x="1194140" y="5424711"/>
              <a:ext cx="4213932" cy="477054"/>
            </a:xfrm>
            <a:prstGeom prst="rect">
              <a:avLst/>
            </a:prstGeom>
            <a:noFill/>
          </p:spPr>
          <p:txBody>
            <a:bodyPr wrap="none" rtlCol="0">
              <a:spAutoFit/>
            </a:bodyPr>
            <a:lstStyle/>
            <a:p>
              <a:r>
                <a:rPr lang="en-US" sz="2500" dirty="0"/>
                <a:t>Indifferent between o</a:t>
              </a:r>
              <a:r>
                <a:rPr lang="en-US" sz="2500" baseline="-25000" dirty="0"/>
                <a:t>2</a:t>
              </a:r>
              <a:r>
                <a:rPr lang="en-US" sz="2500" dirty="0"/>
                <a:t> and o</a:t>
              </a:r>
              <a:r>
                <a:rPr lang="en-US" sz="2500" baseline="-25000" dirty="0"/>
                <a:t>3</a:t>
              </a:r>
              <a:r>
                <a:rPr lang="en-US" sz="2500" dirty="0"/>
                <a:t>?</a:t>
              </a:r>
            </a:p>
          </p:txBody>
        </p:sp>
      </p:grpSp>
      <p:sp>
        <p:nvSpPr>
          <p:cNvPr id="2" name="Title 1"/>
          <p:cNvSpPr>
            <a:spLocks noGrp="1"/>
          </p:cNvSpPr>
          <p:nvPr>
            <p:ph type="title"/>
          </p:nvPr>
        </p:nvSpPr>
        <p:spPr/>
        <p:txBody>
          <a:bodyPr/>
          <a:lstStyle/>
          <a:p>
            <a:r>
              <a:rPr lang="en-US" dirty="0"/>
              <a:t>Where to Place </a:t>
            </a:r>
            <a:r>
              <a:rPr lang="en-US" dirty="0" err="1"/>
              <a:t>Regens</a:t>
            </a:r>
            <a:r>
              <a:rPr lang="en-US" dirty="0"/>
              <a:t>?</a:t>
            </a:r>
          </a:p>
        </p:txBody>
      </p:sp>
      <p:sp>
        <p:nvSpPr>
          <p:cNvPr id="4" name="Slide Number Placeholder 3"/>
          <p:cNvSpPr>
            <a:spLocks noGrp="1"/>
          </p:cNvSpPr>
          <p:nvPr>
            <p:ph type="sldNum" sz="quarter" idx="12"/>
          </p:nvPr>
        </p:nvSpPr>
        <p:spPr/>
        <p:txBody>
          <a:bodyPr/>
          <a:lstStyle/>
          <a:p>
            <a:fld id="{04E72898-F629-5644-B4D5-3A62E8AA9C3A}" type="slidenum">
              <a:rPr lang="en-US" smtClean="0"/>
              <a:t>29</a:t>
            </a:fld>
            <a:endParaRPr lang="en-US"/>
          </a:p>
        </p:txBody>
      </p:sp>
      <p:grpSp>
        <p:nvGrpSpPr>
          <p:cNvPr id="28" name="Group 27"/>
          <p:cNvGrpSpPr>
            <a:grpSpLocks noChangeAspect="1"/>
          </p:cNvGrpSpPr>
          <p:nvPr/>
        </p:nvGrpSpPr>
        <p:grpSpPr>
          <a:xfrm>
            <a:off x="668312" y="2874898"/>
            <a:ext cx="1215655" cy="1627632"/>
            <a:chOff x="236512" y="2041520"/>
            <a:chExt cx="639741" cy="856545"/>
          </a:xfrm>
        </p:grpSpPr>
        <p:sp>
          <p:nvSpPr>
            <p:cNvPr id="26" name="Rounded Rectangle 25"/>
            <p:cNvSpPr>
              <a:spLocks noChangeAspect="1"/>
            </p:cNvSpPr>
            <p:nvPr/>
          </p:nvSpPr>
          <p:spPr>
            <a:xfrm>
              <a:off x="236512" y="2041520"/>
              <a:ext cx="639741" cy="856545"/>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7" name="Picture 2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94406" y="2289052"/>
              <a:ext cx="518125" cy="361479"/>
            </a:xfrm>
            <a:prstGeom prst="rect">
              <a:avLst/>
            </a:prstGeom>
          </p:spPr>
        </p:pic>
      </p:grpSp>
      <p:sp>
        <p:nvSpPr>
          <p:cNvPr id="36" name="Rectangle 35"/>
          <p:cNvSpPr>
            <a:spLocks noChangeAspect="1"/>
          </p:cNvSpPr>
          <p:nvPr/>
        </p:nvSpPr>
        <p:spPr>
          <a:xfrm>
            <a:off x="2795172" y="1634884"/>
            <a:ext cx="1008496" cy="100584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rgbClr val="000000"/>
                </a:solidFill>
              </a:rPr>
              <a:t>o</a:t>
            </a:r>
            <a:r>
              <a:rPr lang="en-US" sz="2500" b="1" baseline="-25000" dirty="0">
                <a:solidFill>
                  <a:srgbClr val="000000"/>
                </a:solidFill>
              </a:rPr>
              <a:t>1</a:t>
            </a:r>
          </a:p>
        </p:txBody>
      </p:sp>
      <p:sp>
        <p:nvSpPr>
          <p:cNvPr id="42" name="Rectangle 41"/>
          <p:cNvSpPr>
            <a:spLocks noChangeAspect="1"/>
          </p:cNvSpPr>
          <p:nvPr/>
        </p:nvSpPr>
        <p:spPr>
          <a:xfrm>
            <a:off x="2795172" y="4453040"/>
            <a:ext cx="1008496" cy="100584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rgbClr val="000000"/>
                </a:solidFill>
              </a:rPr>
              <a:t>o</a:t>
            </a:r>
            <a:r>
              <a:rPr lang="en-US" sz="2500" b="1" baseline="-25000" dirty="0">
                <a:solidFill>
                  <a:srgbClr val="000000"/>
                </a:solidFill>
              </a:rPr>
              <a:t>2</a:t>
            </a:r>
          </a:p>
        </p:txBody>
      </p:sp>
      <p:sp>
        <p:nvSpPr>
          <p:cNvPr id="45" name="Rectangle 44"/>
          <p:cNvSpPr>
            <a:spLocks noChangeAspect="1"/>
          </p:cNvSpPr>
          <p:nvPr/>
        </p:nvSpPr>
        <p:spPr>
          <a:xfrm>
            <a:off x="4900599" y="3187119"/>
            <a:ext cx="1005840" cy="1003191"/>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500" b="1" dirty="0">
                <a:solidFill>
                  <a:srgbClr val="000000"/>
                </a:solidFill>
              </a:rPr>
              <a:t>o</a:t>
            </a:r>
            <a:r>
              <a:rPr lang="en-US" sz="2500" b="1" baseline="-25000" dirty="0">
                <a:solidFill>
                  <a:srgbClr val="000000"/>
                </a:solidFill>
              </a:rPr>
              <a:t>3</a:t>
            </a:r>
          </a:p>
        </p:txBody>
      </p:sp>
      <p:cxnSp>
        <p:nvCxnSpPr>
          <p:cNvPr id="50" name="Straight Connector 49"/>
          <p:cNvCxnSpPr>
            <a:stCxn id="26" idx="3"/>
            <a:endCxn id="36" idx="1"/>
          </p:cNvCxnSpPr>
          <p:nvPr/>
        </p:nvCxnSpPr>
        <p:spPr>
          <a:xfrm flipV="1">
            <a:off x="1883967" y="2137804"/>
            <a:ext cx="911205" cy="155091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6" idx="3"/>
            <a:endCxn id="42" idx="1"/>
          </p:cNvCxnSpPr>
          <p:nvPr/>
        </p:nvCxnSpPr>
        <p:spPr>
          <a:xfrm>
            <a:off x="1883967" y="3688714"/>
            <a:ext cx="911205" cy="1267246"/>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a:endCxn id="45" idx="2"/>
          </p:cNvCxnSpPr>
          <p:nvPr/>
        </p:nvCxnSpPr>
        <p:spPr>
          <a:xfrm flipV="1">
            <a:off x="3803668" y="4190310"/>
            <a:ext cx="1599851" cy="76565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45" idx="3"/>
            <a:endCxn id="32" idx="1"/>
          </p:cNvCxnSpPr>
          <p:nvPr/>
        </p:nvCxnSpPr>
        <p:spPr>
          <a:xfrm flipV="1">
            <a:off x="5906439" y="3688714"/>
            <a:ext cx="1411891" cy="1"/>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36" idx="3"/>
            <a:endCxn id="45" idx="0"/>
          </p:cNvCxnSpPr>
          <p:nvPr/>
        </p:nvCxnSpPr>
        <p:spPr>
          <a:xfrm>
            <a:off x="3803668" y="2137804"/>
            <a:ext cx="1599851" cy="1049315"/>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1" name="Group 80"/>
          <p:cNvGrpSpPr/>
          <p:nvPr/>
        </p:nvGrpSpPr>
        <p:grpSpPr>
          <a:xfrm>
            <a:off x="1204317" y="4585065"/>
            <a:ext cx="1496361" cy="779962"/>
            <a:chOff x="1204317" y="4585065"/>
            <a:chExt cx="1496361" cy="779962"/>
          </a:xfrm>
        </p:grpSpPr>
        <p:sp>
          <p:nvSpPr>
            <p:cNvPr id="82" name="TextBox 81"/>
            <p:cNvSpPr txBox="1"/>
            <p:nvPr/>
          </p:nvSpPr>
          <p:spPr>
            <a:xfrm>
              <a:off x="1204317" y="4995695"/>
              <a:ext cx="1496361" cy="369332"/>
            </a:xfrm>
            <a:prstGeom prst="rect">
              <a:avLst/>
            </a:prstGeom>
            <a:noFill/>
          </p:spPr>
          <p:txBody>
            <a:bodyPr wrap="square" rtlCol="0">
              <a:spAutoFit/>
            </a:bodyPr>
            <a:lstStyle/>
            <a:p>
              <a:pPr algn="ctr"/>
              <a:r>
                <a:rPr lang="en-US" dirty="0"/>
                <a:t>400 miles</a:t>
              </a:r>
            </a:p>
          </p:txBody>
        </p:sp>
        <p:cxnSp>
          <p:nvCxnSpPr>
            <p:cNvPr id="83" name="Straight Arrow Connector 82"/>
            <p:cNvCxnSpPr>
              <a:stCxn id="82" idx="0"/>
            </p:cNvCxnSpPr>
            <p:nvPr/>
          </p:nvCxnSpPr>
          <p:spPr>
            <a:xfrm flipV="1">
              <a:off x="1952498" y="4585065"/>
              <a:ext cx="492252" cy="410630"/>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4" name="Group 83"/>
          <p:cNvGrpSpPr/>
          <p:nvPr/>
        </p:nvGrpSpPr>
        <p:grpSpPr>
          <a:xfrm>
            <a:off x="5931444" y="3761685"/>
            <a:ext cx="1496361" cy="1192712"/>
            <a:chOff x="1394061" y="4206875"/>
            <a:chExt cx="1496361" cy="1192712"/>
          </a:xfrm>
        </p:grpSpPr>
        <p:sp>
          <p:nvSpPr>
            <p:cNvPr id="85" name="TextBox 84"/>
            <p:cNvSpPr txBox="1"/>
            <p:nvPr/>
          </p:nvSpPr>
          <p:spPr>
            <a:xfrm>
              <a:off x="1394061" y="5030255"/>
              <a:ext cx="1496361" cy="369332"/>
            </a:xfrm>
            <a:prstGeom prst="rect">
              <a:avLst/>
            </a:prstGeom>
            <a:noFill/>
          </p:spPr>
          <p:txBody>
            <a:bodyPr wrap="square" rtlCol="0">
              <a:spAutoFit/>
            </a:bodyPr>
            <a:lstStyle/>
            <a:p>
              <a:pPr algn="ctr"/>
              <a:r>
                <a:rPr lang="en-US" dirty="0"/>
                <a:t>400 miles</a:t>
              </a:r>
            </a:p>
          </p:txBody>
        </p:sp>
        <p:cxnSp>
          <p:nvCxnSpPr>
            <p:cNvPr id="86" name="Straight Arrow Connector 85"/>
            <p:cNvCxnSpPr>
              <a:stCxn id="85" idx="0"/>
            </p:cNvCxnSpPr>
            <p:nvPr/>
          </p:nvCxnSpPr>
          <p:spPr>
            <a:xfrm flipV="1">
              <a:off x="2142242" y="4206875"/>
              <a:ext cx="0" cy="823380"/>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8" name="Group 87"/>
          <p:cNvGrpSpPr/>
          <p:nvPr/>
        </p:nvGrpSpPr>
        <p:grpSpPr>
          <a:xfrm>
            <a:off x="4183052" y="4635500"/>
            <a:ext cx="1496361" cy="866075"/>
            <a:chOff x="1234195" y="4592805"/>
            <a:chExt cx="1496361" cy="866075"/>
          </a:xfrm>
        </p:grpSpPr>
        <p:sp>
          <p:nvSpPr>
            <p:cNvPr id="89" name="TextBox 88"/>
            <p:cNvSpPr txBox="1"/>
            <p:nvPr/>
          </p:nvSpPr>
          <p:spPr>
            <a:xfrm>
              <a:off x="1234195" y="5089548"/>
              <a:ext cx="1496361" cy="369332"/>
            </a:xfrm>
            <a:prstGeom prst="rect">
              <a:avLst/>
            </a:prstGeom>
            <a:noFill/>
          </p:spPr>
          <p:txBody>
            <a:bodyPr wrap="square" rtlCol="0">
              <a:spAutoFit/>
            </a:bodyPr>
            <a:lstStyle/>
            <a:p>
              <a:pPr algn="ctr"/>
              <a:r>
                <a:rPr lang="en-US" dirty="0"/>
                <a:t>400 miles</a:t>
              </a:r>
            </a:p>
          </p:txBody>
        </p:sp>
        <p:cxnSp>
          <p:nvCxnSpPr>
            <p:cNvPr id="90" name="Straight Arrow Connector 89"/>
            <p:cNvCxnSpPr>
              <a:stCxn id="89" idx="0"/>
            </p:cNvCxnSpPr>
            <p:nvPr/>
          </p:nvCxnSpPr>
          <p:spPr>
            <a:xfrm flipH="1" flipV="1">
              <a:off x="1717277" y="4592805"/>
              <a:ext cx="265099" cy="496743"/>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948389" y="2076718"/>
            <a:ext cx="1496361" cy="685532"/>
            <a:chOff x="1203561" y="5458880"/>
            <a:chExt cx="1496361" cy="685532"/>
          </a:xfrm>
        </p:grpSpPr>
        <p:sp>
          <p:nvSpPr>
            <p:cNvPr id="93" name="TextBox 92"/>
            <p:cNvSpPr txBox="1"/>
            <p:nvPr/>
          </p:nvSpPr>
          <p:spPr>
            <a:xfrm>
              <a:off x="1203561" y="5458880"/>
              <a:ext cx="1496361" cy="369332"/>
            </a:xfrm>
            <a:prstGeom prst="rect">
              <a:avLst/>
            </a:prstGeom>
            <a:noFill/>
          </p:spPr>
          <p:txBody>
            <a:bodyPr wrap="square" rtlCol="0">
              <a:spAutoFit/>
            </a:bodyPr>
            <a:lstStyle/>
            <a:p>
              <a:pPr algn="ctr"/>
              <a:r>
                <a:rPr lang="en-US" dirty="0"/>
                <a:t>400 miles</a:t>
              </a:r>
            </a:p>
          </p:txBody>
        </p:sp>
        <p:cxnSp>
          <p:nvCxnSpPr>
            <p:cNvPr id="94" name="Straight Arrow Connector 93"/>
            <p:cNvCxnSpPr>
              <a:stCxn id="93" idx="2"/>
            </p:cNvCxnSpPr>
            <p:nvPr/>
          </p:nvCxnSpPr>
          <p:spPr>
            <a:xfrm>
              <a:off x="1951742" y="5828212"/>
              <a:ext cx="524758" cy="316200"/>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4029078" y="1717826"/>
            <a:ext cx="1496361" cy="745070"/>
            <a:chOff x="1203561" y="5458880"/>
            <a:chExt cx="1496361" cy="745070"/>
          </a:xfrm>
        </p:grpSpPr>
        <p:sp>
          <p:nvSpPr>
            <p:cNvPr id="99" name="TextBox 98"/>
            <p:cNvSpPr txBox="1"/>
            <p:nvPr/>
          </p:nvSpPr>
          <p:spPr>
            <a:xfrm>
              <a:off x="1203561" y="5458880"/>
              <a:ext cx="1496361" cy="369332"/>
            </a:xfrm>
            <a:prstGeom prst="rect">
              <a:avLst/>
            </a:prstGeom>
            <a:noFill/>
          </p:spPr>
          <p:txBody>
            <a:bodyPr wrap="square" rtlCol="0">
              <a:spAutoFit/>
            </a:bodyPr>
            <a:lstStyle/>
            <a:p>
              <a:pPr algn="ctr"/>
              <a:r>
                <a:rPr lang="en-US" dirty="0"/>
                <a:t>400 miles</a:t>
              </a:r>
            </a:p>
          </p:txBody>
        </p:sp>
        <p:cxnSp>
          <p:nvCxnSpPr>
            <p:cNvPr id="100" name="Straight Arrow Connector 99"/>
            <p:cNvCxnSpPr>
              <a:stCxn id="99" idx="2"/>
            </p:cNvCxnSpPr>
            <p:nvPr/>
          </p:nvCxnSpPr>
          <p:spPr>
            <a:xfrm flipH="1">
              <a:off x="1544170" y="5828212"/>
              <a:ext cx="407572" cy="375738"/>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16" name="Freeform 115"/>
          <p:cNvSpPr/>
          <p:nvPr/>
        </p:nvSpPr>
        <p:spPr>
          <a:xfrm>
            <a:off x="1889125" y="1460259"/>
            <a:ext cx="5429250" cy="2117174"/>
          </a:xfrm>
          <a:custGeom>
            <a:avLst/>
            <a:gdLst>
              <a:gd name="connsiteX0" fmla="*/ 0 w 5429250"/>
              <a:gd name="connsiteY0" fmla="*/ 2318332 h 2403265"/>
              <a:gd name="connsiteX1" fmla="*/ 1016000 w 5429250"/>
              <a:gd name="connsiteY1" fmla="*/ 582 h 2403265"/>
              <a:gd name="connsiteX2" fmla="*/ 4016375 w 5429250"/>
              <a:gd name="connsiteY2" fmla="*/ 2096082 h 2403265"/>
              <a:gd name="connsiteX3" fmla="*/ 5429250 w 5429250"/>
              <a:gd name="connsiteY3" fmla="*/ 2350082 h 2403265"/>
            </a:gdLst>
            <a:ahLst/>
            <a:cxnLst>
              <a:cxn ang="0">
                <a:pos x="connsiteX0" y="connsiteY0"/>
              </a:cxn>
              <a:cxn ang="0">
                <a:pos x="connsiteX1" y="connsiteY1"/>
              </a:cxn>
              <a:cxn ang="0">
                <a:pos x="connsiteX2" y="connsiteY2"/>
              </a:cxn>
              <a:cxn ang="0">
                <a:pos x="connsiteX3" y="connsiteY3"/>
              </a:cxn>
            </a:cxnLst>
            <a:rect l="l" t="t" r="r" b="b"/>
            <a:pathLst>
              <a:path w="5429250" h="2403265">
                <a:moveTo>
                  <a:pt x="0" y="2318332"/>
                </a:moveTo>
                <a:cubicBezTo>
                  <a:pt x="173302" y="1177978"/>
                  <a:pt x="346604" y="37624"/>
                  <a:pt x="1016000" y="582"/>
                </a:cubicBezTo>
                <a:cubicBezTo>
                  <a:pt x="1685396" y="-36460"/>
                  <a:pt x="3280833" y="1704499"/>
                  <a:pt x="4016375" y="2096082"/>
                </a:cubicBezTo>
                <a:cubicBezTo>
                  <a:pt x="4751917" y="2487665"/>
                  <a:pt x="5090583" y="2418873"/>
                  <a:pt x="5429250" y="2350082"/>
                </a:cubicBezTo>
              </a:path>
            </a:pathLst>
          </a:custGeom>
          <a:ln w="57150" cmpd="sng">
            <a:solidFill>
              <a:srgbClr val="66006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Freeform 116"/>
          <p:cNvSpPr/>
          <p:nvPr/>
        </p:nvSpPr>
        <p:spPr>
          <a:xfrm flipV="1">
            <a:off x="1882775" y="3783965"/>
            <a:ext cx="5429250" cy="2121408"/>
          </a:xfrm>
          <a:custGeom>
            <a:avLst/>
            <a:gdLst>
              <a:gd name="connsiteX0" fmla="*/ 0 w 5429250"/>
              <a:gd name="connsiteY0" fmla="*/ 2318332 h 2403265"/>
              <a:gd name="connsiteX1" fmla="*/ 1016000 w 5429250"/>
              <a:gd name="connsiteY1" fmla="*/ 582 h 2403265"/>
              <a:gd name="connsiteX2" fmla="*/ 4016375 w 5429250"/>
              <a:gd name="connsiteY2" fmla="*/ 2096082 h 2403265"/>
              <a:gd name="connsiteX3" fmla="*/ 5429250 w 5429250"/>
              <a:gd name="connsiteY3" fmla="*/ 2350082 h 2403265"/>
            </a:gdLst>
            <a:ahLst/>
            <a:cxnLst>
              <a:cxn ang="0">
                <a:pos x="connsiteX0" y="connsiteY0"/>
              </a:cxn>
              <a:cxn ang="0">
                <a:pos x="connsiteX1" y="connsiteY1"/>
              </a:cxn>
              <a:cxn ang="0">
                <a:pos x="connsiteX2" y="connsiteY2"/>
              </a:cxn>
              <a:cxn ang="0">
                <a:pos x="connsiteX3" y="connsiteY3"/>
              </a:cxn>
            </a:cxnLst>
            <a:rect l="l" t="t" r="r" b="b"/>
            <a:pathLst>
              <a:path w="5429250" h="2403265">
                <a:moveTo>
                  <a:pt x="0" y="2318332"/>
                </a:moveTo>
                <a:cubicBezTo>
                  <a:pt x="173302" y="1177978"/>
                  <a:pt x="346604" y="37624"/>
                  <a:pt x="1016000" y="582"/>
                </a:cubicBezTo>
                <a:cubicBezTo>
                  <a:pt x="1685396" y="-36460"/>
                  <a:pt x="3280833" y="1704499"/>
                  <a:pt x="4016375" y="2096082"/>
                </a:cubicBezTo>
                <a:cubicBezTo>
                  <a:pt x="4751917" y="2487665"/>
                  <a:pt x="5090583" y="2418873"/>
                  <a:pt x="5429250" y="2350082"/>
                </a:cubicBezTo>
              </a:path>
            </a:pathLst>
          </a:custGeom>
          <a:ln w="57150" cmpd="sng">
            <a:solidFill>
              <a:srgbClr val="660066"/>
            </a:solidFill>
            <a:headEnd type="arrow"/>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 name="Group 5"/>
          <p:cNvGrpSpPr/>
          <p:nvPr/>
        </p:nvGrpSpPr>
        <p:grpSpPr>
          <a:xfrm>
            <a:off x="5679413" y="2168984"/>
            <a:ext cx="1319667" cy="808806"/>
            <a:chOff x="5679413" y="2168984"/>
            <a:chExt cx="1319667" cy="808806"/>
          </a:xfrm>
        </p:grpSpPr>
        <p:sp>
          <p:nvSpPr>
            <p:cNvPr id="118" name="TextBox 117"/>
            <p:cNvSpPr txBox="1"/>
            <p:nvPr/>
          </p:nvSpPr>
          <p:spPr>
            <a:xfrm>
              <a:off x="5679413" y="2168984"/>
              <a:ext cx="1319667" cy="369332"/>
            </a:xfrm>
            <a:prstGeom prst="rect">
              <a:avLst/>
            </a:prstGeom>
            <a:noFill/>
          </p:spPr>
          <p:txBody>
            <a:bodyPr wrap="none" rtlCol="0">
              <a:spAutoFit/>
            </a:bodyPr>
            <a:lstStyle/>
            <a:p>
              <a:r>
                <a:rPr lang="en-US" dirty="0">
                  <a:solidFill>
                    <a:srgbClr val="660066"/>
                  </a:solidFill>
                </a:rPr>
                <a:t>initial IP link</a:t>
              </a:r>
            </a:p>
          </p:txBody>
        </p:sp>
        <p:cxnSp>
          <p:nvCxnSpPr>
            <p:cNvPr id="119" name="Straight Arrow Connector 118"/>
            <p:cNvCxnSpPr>
              <a:stCxn id="118" idx="2"/>
            </p:cNvCxnSpPr>
            <p:nvPr/>
          </p:nvCxnSpPr>
          <p:spPr>
            <a:xfrm flipH="1">
              <a:off x="5679413" y="2538316"/>
              <a:ext cx="659834" cy="439474"/>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049154" y="2778125"/>
            <a:ext cx="464415" cy="646331"/>
          </a:xfrm>
          <a:prstGeom prst="rect">
            <a:avLst/>
          </a:prstGeom>
          <a:noFill/>
        </p:spPr>
        <p:txBody>
          <a:bodyPr wrap="none" rtlCol="0">
            <a:spAutoFit/>
          </a:bodyPr>
          <a:lstStyle/>
          <a:p>
            <a:r>
              <a:rPr lang="en-US" sz="3600" dirty="0"/>
              <a:t>A</a:t>
            </a:r>
          </a:p>
        </p:txBody>
      </p:sp>
      <p:grpSp>
        <p:nvGrpSpPr>
          <p:cNvPr id="5" name="Group 4"/>
          <p:cNvGrpSpPr/>
          <p:nvPr/>
        </p:nvGrpSpPr>
        <p:grpSpPr>
          <a:xfrm>
            <a:off x="7318330" y="2778125"/>
            <a:ext cx="1209720" cy="1720432"/>
            <a:chOff x="7318330" y="2778125"/>
            <a:chExt cx="1209720" cy="1720432"/>
          </a:xfrm>
        </p:grpSpPr>
        <p:grpSp>
          <p:nvGrpSpPr>
            <p:cNvPr id="31" name="Group 30"/>
            <p:cNvGrpSpPr/>
            <p:nvPr/>
          </p:nvGrpSpPr>
          <p:grpSpPr>
            <a:xfrm>
              <a:off x="7318330" y="2878871"/>
              <a:ext cx="1209720" cy="1619686"/>
              <a:chOff x="236512" y="2041520"/>
              <a:chExt cx="639741" cy="856545"/>
            </a:xfrm>
          </p:grpSpPr>
          <p:sp>
            <p:nvSpPr>
              <p:cNvPr id="32" name="Rounded Rectangle 31"/>
              <p:cNvSpPr>
                <a:spLocks noChangeAspect="1"/>
              </p:cNvSpPr>
              <p:nvPr/>
            </p:nvSpPr>
            <p:spPr>
              <a:xfrm>
                <a:off x="236512" y="2041520"/>
                <a:ext cx="639741" cy="856545"/>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33" name="Picture 3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94406" y="2289052"/>
                <a:ext cx="518125" cy="361479"/>
              </a:xfrm>
              <a:prstGeom prst="rect">
                <a:avLst/>
              </a:prstGeom>
            </p:spPr>
          </p:pic>
        </p:grpSp>
        <p:sp>
          <p:nvSpPr>
            <p:cNvPr id="44" name="TextBox 43"/>
            <p:cNvSpPr txBox="1"/>
            <p:nvPr/>
          </p:nvSpPr>
          <p:spPr>
            <a:xfrm>
              <a:off x="7696205" y="2778125"/>
              <a:ext cx="435786" cy="646331"/>
            </a:xfrm>
            <a:prstGeom prst="rect">
              <a:avLst/>
            </a:prstGeom>
            <a:noFill/>
          </p:spPr>
          <p:txBody>
            <a:bodyPr wrap="none" rtlCol="0">
              <a:spAutoFit/>
            </a:bodyPr>
            <a:lstStyle/>
            <a:p>
              <a:r>
                <a:rPr lang="en-US" sz="3600" dirty="0"/>
                <a:t>B</a:t>
              </a:r>
            </a:p>
          </p:txBody>
        </p:sp>
      </p:grpSp>
      <p:grpSp>
        <p:nvGrpSpPr>
          <p:cNvPr id="46" name="Group 45"/>
          <p:cNvGrpSpPr/>
          <p:nvPr/>
        </p:nvGrpSpPr>
        <p:grpSpPr>
          <a:xfrm>
            <a:off x="348106" y="5757780"/>
            <a:ext cx="4894131" cy="844633"/>
            <a:chOff x="513941" y="5279394"/>
            <a:chExt cx="4894131" cy="844633"/>
          </a:xfrm>
        </p:grpSpPr>
        <p:sp>
          <p:nvSpPr>
            <p:cNvPr id="51" name="Parallelogram 50"/>
            <p:cNvSpPr>
              <a:spLocks noChangeAspect="1"/>
            </p:cNvSpPr>
            <p:nvPr/>
          </p:nvSpPr>
          <p:spPr>
            <a:xfrm>
              <a:off x="513941" y="5279394"/>
              <a:ext cx="680199" cy="844633"/>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52" name="TextBox 51"/>
            <p:cNvSpPr txBox="1"/>
            <p:nvPr/>
          </p:nvSpPr>
          <p:spPr>
            <a:xfrm>
              <a:off x="1194140" y="5424711"/>
              <a:ext cx="4213932" cy="477054"/>
            </a:xfrm>
            <a:prstGeom prst="rect">
              <a:avLst/>
            </a:prstGeom>
            <a:noFill/>
          </p:spPr>
          <p:txBody>
            <a:bodyPr wrap="none" rtlCol="0">
              <a:spAutoFit/>
            </a:bodyPr>
            <a:lstStyle/>
            <a:p>
              <a:r>
                <a:rPr lang="en-US" sz="2500" dirty="0"/>
                <a:t>Indifferent between o</a:t>
              </a:r>
              <a:r>
                <a:rPr lang="en-US" sz="2500" baseline="-25000" dirty="0"/>
                <a:t>1</a:t>
              </a:r>
              <a:r>
                <a:rPr lang="en-US" sz="2500" dirty="0"/>
                <a:t> and o</a:t>
              </a:r>
              <a:r>
                <a:rPr lang="en-US" sz="2500" baseline="-25000" dirty="0"/>
                <a:t>3</a:t>
              </a:r>
              <a:r>
                <a:rPr lang="en-US" sz="2500" dirty="0"/>
                <a:t>?</a:t>
              </a:r>
            </a:p>
          </p:txBody>
        </p:sp>
      </p:grpSp>
      <p:grpSp>
        <p:nvGrpSpPr>
          <p:cNvPr id="54" name="Group 53"/>
          <p:cNvGrpSpPr/>
          <p:nvPr/>
        </p:nvGrpSpPr>
        <p:grpSpPr>
          <a:xfrm>
            <a:off x="5242245" y="4635500"/>
            <a:ext cx="2941776" cy="1192712"/>
            <a:chOff x="5244040" y="1345604"/>
            <a:chExt cx="2941776" cy="1192712"/>
          </a:xfrm>
        </p:grpSpPr>
        <p:sp>
          <p:nvSpPr>
            <p:cNvPr id="55" name="TextBox 54"/>
            <p:cNvSpPr txBox="1"/>
            <p:nvPr/>
          </p:nvSpPr>
          <p:spPr>
            <a:xfrm>
              <a:off x="5679413" y="2168984"/>
              <a:ext cx="2506403" cy="369332"/>
            </a:xfrm>
            <a:prstGeom prst="rect">
              <a:avLst/>
            </a:prstGeom>
            <a:noFill/>
          </p:spPr>
          <p:txBody>
            <a:bodyPr wrap="none" rtlCol="0">
              <a:spAutoFit/>
            </a:bodyPr>
            <a:lstStyle/>
            <a:p>
              <a:r>
                <a:rPr lang="en-US" dirty="0">
                  <a:solidFill>
                    <a:srgbClr val="660066"/>
                  </a:solidFill>
                </a:rPr>
                <a:t>IP link for failure (o</a:t>
              </a:r>
              <a:r>
                <a:rPr lang="en-US" baseline="-25000" dirty="0">
                  <a:solidFill>
                    <a:srgbClr val="660066"/>
                  </a:solidFill>
                </a:rPr>
                <a:t>1</a:t>
              </a:r>
              <a:r>
                <a:rPr lang="en-US" dirty="0">
                  <a:solidFill>
                    <a:srgbClr val="660066"/>
                  </a:solidFill>
                </a:rPr>
                <a:t>, o</a:t>
              </a:r>
              <a:r>
                <a:rPr lang="en-US" baseline="-25000" dirty="0">
                  <a:solidFill>
                    <a:srgbClr val="660066"/>
                  </a:solidFill>
                </a:rPr>
                <a:t>3</a:t>
              </a:r>
              <a:r>
                <a:rPr lang="en-US" dirty="0">
                  <a:solidFill>
                    <a:srgbClr val="660066"/>
                  </a:solidFill>
                </a:rPr>
                <a:t>)</a:t>
              </a:r>
            </a:p>
          </p:txBody>
        </p:sp>
        <p:cxnSp>
          <p:nvCxnSpPr>
            <p:cNvPr id="57" name="Straight Arrow Connector 56"/>
            <p:cNvCxnSpPr>
              <a:stCxn id="55" idx="0"/>
            </p:cNvCxnSpPr>
            <p:nvPr/>
          </p:nvCxnSpPr>
          <p:spPr>
            <a:xfrm flipH="1" flipV="1">
              <a:off x="5244040" y="1345604"/>
              <a:ext cx="1688575" cy="823380"/>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4068062" y="1716134"/>
            <a:ext cx="1233030" cy="1908215"/>
          </a:xfrm>
          <a:prstGeom prst="rect">
            <a:avLst/>
          </a:prstGeom>
          <a:noFill/>
        </p:spPr>
        <p:txBody>
          <a:bodyPr wrap="none" rtlCol="0">
            <a:spAutoFit/>
          </a:bodyPr>
          <a:lstStyle/>
          <a:p>
            <a:r>
              <a:rPr lang="en-US" sz="10000" b="1" dirty="0">
                <a:solidFill>
                  <a:srgbClr val="FF0000"/>
                </a:solidFill>
                <a:latin typeface="Zapf Dingbats"/>
                <a:ea typeface="Zapf Dingbats"/>
                <a:cs typeface="Zapf Dingbats"/>
                <a:sym typeface="Zapf Dingbats"/>
              </a:rPr>
              <a:t>✗</a:t>
            </a:r>
            <a:endParaRPr lang="en-US" sz="10000" b="1" dirty="0">
              <a:solidFill>
                <a:srgbClr val="FF0000"/>
              </a:solidFill>
            </a:endParaRPr>
          </a:p>
          <a:p>
            <a:endParaRPr lang="en-US" dirty="0"/>
          </a:p>
        </p:txBody>
      </p:sp>
    </p:spTree>
    <p:extLst>
      <p:ext uri="{BB962C8B-B14F-4D97-AF65-F5344CB8AC3E}">
        <p14:creationId xmlns:p14="http://schemas.microsoft.com/office/powerpoint/2010/main" val="406816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1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6" grpId="1" animBg="1"/>
      <p:bldP spid="117" grpId="0" animBg="1"/>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1"/>
          <p:cNvSpPr>
            <a:spLocks noGrp="1"/>
          </p:cNvSpPr>
          <p:nvPr>
            <p:ph type="title"/>
          </p:nvPr>
        </p:nvSpPr>
        <p:spPr/>
        <p:txBody>
          <a:bodyPr/>
          <a:lstStyle/>
          <a:p>
            <a:r>
              <a:rPr lang="en-US" dirty="0"/>
              <a:t>ISP Backbone Networks</a:t>
            </a:r>
          </a:p>
        </p:txBody>
      </p:sp>
      <p:sp>
        <p:nvSpPr>
          <p:cNvPr id="2" name="Content Placeholder 1"/>
          <p:cNvSpPr>
            <a:spLocks noGrp="1"/>
          </p:cNvSpPr>
          <p:nvPr>
            <p:ph idx="1"/>
          </p:nvPr>
        </p:nvSpPr>
        <p:spPr/>
        <p:txBody>
          <a:bodyPr/>
          <a:lstStyle/>
          <a:p>
            <a:r>
              <a:rPr lang="en-US" dirty="0"/>
              <a:t>ISP wants to limit</a:t>
            </a:r>
          </a:p>
          <a:p>
            <a:pPr lvl="1"/>
            <a:r>
              <a:rPr lang="en-US" dirty="0"/>
              <a:t>congestion</a:t>
            </a:r>
          </a:p>
          <a:p>
            <a:pPr lvl="1"/>
            <a:r>
              <a:rPr lang="en-US" dirty="0"/>
              <a:t>disruptions from failures</a:t>
            </a:r>
          </a:p>
          <a:p>
            <a:r>
              <a:rPr lang="en-US" dirty="0"/>
              <a:t>One solution:  extreme overprovisioning</a:t>
            </a:r>
          </a:p>
          <a:p>
            <a:r>
              <a:rPr lang="en-US" dirty="0"/>
              <a:t>Problem:  too expensive</a:t>
            </a:r>
          </a:p>
        </p:txBody>
      </p:sp>
      <p:sp>
        <p:nvSpPr>
          <p:cNvPr id="4" name="Slide Number Placeholder 3"/>
          <p:cNvSpPr>
            <a:spLocks noGrp="1"/>
          </p:cNvSpPr>
          <p:nvPr>
            <p:ph type="sldNum" sz="quarter" idx="12"/>
          </p:nvPr>
        </p:nvSpPr>
        <p:spPr/>
        <p:txBody>
          <a:bodyPr/>
          <a:lstStyle/>
          <a:p>
            <a:fld id="{04E72898-F629-5644-B4D5-3A62E8AA9C3A}" type="slidenum">
              <a:rPr lang="en-US" smtClean="0"/>
              <a:t>3</a:t>
            </a:fld>
            <a:endParaRPr lang="en-US"/>
          </a:p>
        </p:txBody>
      </p:sp>
    </p:spTree>
    <p:extLst>
      <p:ext uri="{BB962C8B-B14F-4D97-AF65-F5344CB8AC3E}">
        <p14:creationId xmlns:p14="http://schemas.microsoft.com/office/powerpoint/2010/main" val="1824853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a:t>
            </a:r>
            <a:r>
              <a:rPr lang="en-US" dirty="0" err="1"/>
              <a:t>Regen</a:t>
            </a:r>
            <a:r>
              <a:rPr lang="en-US" dirty="0"/>
              <a:t> Placement</a:t>
            </a:r>
          </a:p>
        </p:txBody>
      </p:sp>
      <p:sp>
        <p:nvSpPr>
          <p:cNvPr id="3" name="Content Placeholder 2"/>
          <p:cNvSpPr>
            <a:spLocks noGrp="1"/>
          </p:cNvSpPr>
          <p:nvPr>
            <p:ph idx="1"/>
          </p:nvPr>
        </p:nvSpPr>
        <p:spPr>
          <a:xfrm>
            <a:off x="457200" y="1425576"/>
            <a:ext cx="8229600" cy="2400300"/>
          </a:xfrm>
        </p:spPr>
        <p:txBody>
          <a:bodyPr>
            <a:normAutofit/>
          </a:bodyPr>
          <a:lstStyle/>
          <a:p>
            <a:r>
              <a:rPr lang="en-US" dirty="0"/>
              <a:t>Solve for </a:t>
            </a:r>
            <a:r>
              <a:rPr lang="en-US" i="1" dirty="0" err="1"/>
              <a:t>R</a:t>
            </a:r>
            <a:r>
              <a:rPr lang="en-US" i="1" baseline="-25000" dirty="0" err="1"/>
              <a:t>u</a:t>
            </a:r>
            <a:r>
              <a:rPr lang="en-US" dirty="0"/>
              <a:t>, number of </a:t>
            </a:r>
            <a:r>
              <a:rPr lang="en-US" dirty="0" err="1"/>
              <a:t>regens</a:t>
            </a:r>
            <a:r>
              <a:rPr lang="en-US" dirty="0"/>
              <a:t> to place at </a:t>
            </a:r>
            <a:r>
              <a:rPr lang="en-US" i="1" dirty="0"/>
              <a:t>u</a:t>
            </a:r>
          </a:p>
          <a:p>
            <a:r>
              <a:rPr lang="en-US" dirty="0"/>
              <a:t>Introduce auxiliary variable </a:t>
            </a:r>
            <a:r>
              <a:rPr lang="en-US" i="1" dirty="0"/>
              <a:t>R</a:t>
            </a:r>
            <a:r>
              <a:rPr lang="en-US" i="1" baseline="-25000" dirty="0"/>
              <a:t>αβ</a:t>
            </a:r>
            <a:r>
              <a:rPr lang="en-US" i="1" baseline="-25000" dirty="0" err="1"/>
              <a:t>uvf</a:t>
            </a:r>
            <a:endParaRPr lang="en-US" i="1" dirty="0"/>
          </a:p>
        </p:txBody>
      </p:sp>
      <p:sp>
        <p:nvSpPr>
          <p:cNvPr id="4" name="Slide Number Placeholder 3"/>
          <p:cNvSpPr>
            <a:spLocks noGrp="1"/>
          </p:cNvSpPr>
          <p:nvPr>
            <p:ph type="sldNum" sz="quarter" idx="12"/>
          </p:nvPr>
        </p:nvSpPr>
        <p:spPr/>
        <p:txBody>
          <a:bodyPr/>
          <a:lstStyle/>
          <a:p>
            <a:fld id="{04E72898-F629-5644-B4D5-3A62E8AA9C3A}" type="slidenum">
              <a:rPr lang="en-US" smtClean="0"/>
              <a:t>30</a:t>
            </a:fld>
            <a:endParaRPr lang="en-US"/>
          </a:p>
        </p:txBody>
      </p:sp>
      <p:grpSp>
        <p:nvGrpSpPr>
          <p:cNvPr id="30" name="Group 29"/>
          <p:cNvGrpSpPr/>
          <p:nvPr/>
        </p:nvGrpSpPr>
        <p:grpSpPr>
          <a:xfrm>
            <a:off x="2885400" y="4557408"/>
            <a:ext cx="5229592" cy="1937506"/>
            <a:chOff x="1957204" y="3218502"/>
            <a:chExt cx="5229592" cy="1937506"/>
          </a:xfrm>
        </p:grpSpPr>
        <p:grpSp>
          <p:nvGrpSpPr>
            <p:cNvPr id="7" name="Group 6"/>
            <p:cNvGrpSpPr/>
            <p:nvPr/>
          </p:nvGrpSpPr>
          <p:grpSpPr>
            <a:xfrm>
              <a:off x="1957204" y="3765318"/>
              <a:ext cx="952780" cy="1390690"/>
              <a:chOff x="1717206" y="1864548"/>
              <a:chExt cx="1215655" cy="1774385"/>
            </a:xfrm>
          </p:grpSpPr>
          <p:sp>
            <p:nvSpPr>
              <p:cNvPr id="27" name="Rounded Rectangle 26"/>
              <p:cNvSpPr>
                <a:spLocks noChangeAspect="1"/>
              </p:cNvSpPr>
              <p:nvPr/>
            </p:nvSpPr>
            <p:spPr>
              <a:xfrm flipH="1">
                <a:off x="1717206" y="2011301"/>
                <a:ext cx="1215655" cy="162763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8" name="Picture 27"/>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flipH="1">
                <a:off x="1838292" y="2481669"/>
                <a:ext cx="984557" cy="686893"/>
              </a:xfrm>
              <a:prstGeom prst="rect">
                <a:avLst/>
              </a:prstGeom>
            </p:spPr>
          </p:pic>
          <p:sp>
            <p:nvSpPr>
              <p:cNvPr id="29" name="TextBox 28"/>
              <p:cNvSpPr txBox="1"/>
              <p:nvPr/>
            </p:nvSpPr>
            <p:spPr>
              <a:xfrm>
                <a:off x="1999868" y="1864548"/>
                <a:ext cx="701451" cy="706847"/>
              </a:xfrm>
              <a:prstGeom prst="rect">
                <a:avLst/>
              </a:prstGeom>
              <a:noFill/>
            </p:spPr>
            <p:txBody>
              <a:bodyPr wrap="square" rtlCol="0">
                <a:spAutoFit/>
              </a:bodyPr>
              <a:lstStyle/>
              <a:p>
                <a:pPr algn="ctr"/>
                <a:r>
                  <a:rPr lang="en-US" sz="3000" dirty="0"/>
                  <a:t>α</a:t>
                </a:r>
              </a:p>
            </p:txBody>
          </p:sp>
        </p:grpSp>
        <p:grpSp>
          <p:nvGrpSpPr>
            <p:cNvPr id="8" name="Group 7"/>
            <p:cNvGrpSpPr/>
            <p:nvPr/>
          </p:nvGrpSpPr>
          <p:grpSpPr>
            <a:xfrm>
              <a:off x="6234016" y="3774473"/>
              <a:ext cx="952780" cy="1379853"/>
              <a:chOff x="1717206" y="1830750"/>
              <a:chExt cx="1215655" cy="1760558"/>
            </a:xfrm>
          </p:grpSpPr>
          <p:sp>
            <p:nvSpPr>
              <p:cNvPr id="24" name="Rounded Rectangle 23"/>
              <p:cNvSpPr>
                <a:spLocks noChangeAspect="1"/>
              </p:cNvSpPr>
              <p:nvPr/>
            </p:nvSpPr>
            <p:spPr>
              <a:xfrm flipH="1">
                <a:off x="1717206" y="1963676"/>
                <a:ext cx="1215655" cy="162763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flipH="1">
                <a:off x="1838292" y="2481669"/>
                <a:ext cx="984557" cy="686893"/>
              </a:xfrm>
              <a:prstGeom prst="rect">
                <a:avLst/>
              </a:prstGeom>
            </p:spPr>
          </p:pic>
          <p:sp>
            <p:nvSpPr>
              <p:cNvPr id="26" name="TextBox 25"/>
              <p:cNvSpPr txBox="1"/>
              <p:nvPr/>
            </p:nvSpPr>
            <p:spPr>
              <a:xfrm>
                <a:off x="2121399" y="1830750"/>
                <a:ext cx="402951" cy="553998"/>
              </a:xfrm>
              <a:prstGeom prst="rect">
                <a:avLst/>
              </a:prstGeom>
              <a:noFill/>
            </p:spPr>
            <p:txBody>
              <a:bodyPr wrap="none" rtlCol="0">
                <a:spAutoFit/>
              </a:bodyPr>
              <a:lstStyle/>
              <a:p>
                <a:r>
                  <a:rPr lang="en-US" sz="3000" dirty="0"/>
                  <a:t>β</a:t>
                </a:r>
              </a:p>
            </p:txBody>
          </p:sp>
        </p:grpSp>
        <p:grpSp>
          <p:nvGrpSpPr>
            <p:cNvPr id="9" name="Group 8"/>
            <p:cNvGrpSpPr/>
            <p:nvPr/>
          </p:nvGrpSpPr>
          <p:grpSpPr>
            <a:xfrm>
              <a:off x="3496263" y="3587750"/>
              <a:ext cx="964872" cy="1325958"/>
              <a:chOff x="3485391" y="1597763"/>
              <a:chExt cx="1231083" cy="1691794"/>
            </a:xfrm>
          </p:grpSpPr>
          <p:sp>
            <p:nvSpPr>
              <p:cNvPr id="17" name="Rectangle 16"/>
              <p:cNvSpPr>
                <a:spLocks noChangeAspect="1"/>
              </p:cNvSpPr>
              <p:nvPr/>
            </p:nvSpPr>
            <p:spPr>
              <a:xfrm flipH="1">
                <a:off x="3596684" y="2283717"/>
                <a:ext cx="1008496" cy="100584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0000"/>
                    </a:solidFill>
                  </a:rPr>
                  <a:t>u</a:t>
                </a:r>
                <a:endParaRPr lang="en-US" sz="3600" baseline="-25000" dirty="0">
                  <a:solidFill>
                    <a:srgbClr val="000000"/>
                  </a:solidFill>
                </a:endParaRPr>
              </a:p>
            </p:txBody>
          </p:sp>
          <p:grpSp>
            <p:nvGrpSpPr>
              <p:cNvPr id="18" name="Group 17"/>
              <p:cNvGrpSpPr/>
              <p:nvPr/>
            </p:nvGrpSpPr>
            <p:grpSpPr>
              <a:xfrm>
                <a:off x="3485391" y="1597763"/>
                <a:ext cx="1231083" cy="884303"/>
                <a:chOff x="3485391" y="1597763"/>
                <a:chExt cx="1231083" cy="884303"/>
              </a:xfrm>
            </p:grpSpPr>
            <p:grpSp>
              <p:nvGrpSpPr>
                <p:cNvPr id="19" name="Group 18"/>
                <p:cNvGrpSpPr/>
                <p:nvPr/>
              </p:nvGrpSpPr>
              <p:grpSpPr>
                <a:xfrm>
                  <a:off x="3485391" y="1941473"/>
                  <a:ext cx="1231083" cy="540593"/>
                  <a:chOff x="3642958" y="2004973"/>
                  <a:chExt cx="1231083" cy="540593"/>
                </a:xfrm>
              </p:grpSpPr>
              <p:sp>
                <p:nvSpPr>
                  <p:cNvPr id="21" name="Parallelogram 20"/>
                  <p:cNvSpPr>
                    <a:spLocks noChangeAspect="1"/>
                  </p:cNvSpPr>
                  <p:nvPr/>
                </p:nvSpPr>
                <p:spPr>
                  <a:xfrm>
                    <a:off x="3642958" y="2004973"/>
                    <a:ext cx="435350" cy="540593"/>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2" name="Parallelogram 21"/>
                  <p:cNvSpPr>
                    <a:spLocks noChangeAspect="1"/>
                  </p:cNvSpPr>
                  <p:nvPr/>
                </p:nvSpPr>
                <p:spPr>
                  <a:xfrm>
                    <a:off x="4040824" y="2004973"/>
                    <a:ext cx="435350" cy="540593"/>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23" name="Parallelogram 22"/>
                  <p:cNvSpPr>
                    <a:spLocks noChangeAspect="1"/>
                  </p:cNvSpPr>
                  <p:nvPr/>
                </p:nvSpPr>
                <p:spPr>
                  <a:xfrm>
                    <a:off x="4438691" y="2004973"/>
                    <a:ext cx="435350" cy="540593"/>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sp>
              <p:nvSpPr>
                <p:cNvPr id="20" name="Left Brace 19"/>
                <p:cNvSpPr/>
                <p:nvPr/>
              </p:nvSpPr>
              <p:spPr>
                <a:xfrm rot="5400000">
                  <a:off x="3949345" y="1173635"/>
                  <a:ext cx="303172" cy="1151427"/>
                </a:xfrm>
                <a:prstGeom prst="lef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0" name="Group 9"/>
            <p:cNvGrpSpPr/>
            <p:nvPr/>
          </p:nvGrpSpPr>
          <p:grpSpPr>
            <a:xfrm>
              <a:off x="4978873" y="3857136"/>
              <a:ext cx="790418" cy="1056573"/>
              <a:chOff x="4964734" y="2166403"/>
              <a:chExt cx="1008496" cy="1348084"/>
            </a:xfrm>
          </p:grpSpPr>
          <p:sp>
            <p:nvSpPr>
              <p:cNvPr id="15" name="Rectangle 14"/>
              <p:cNvSpPr>
                <a:spLocks noChangeAspect="1"/>
              </p:cNvSpPr>
              <p:nvPr/>
            </p:nvSpPr>
            <p:spPr>
              <a:xfrm flipH="1">
                <a:off x="4964734" y="2508647"/>
                <a:ext cx="1008496" cy="1005840"/>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0000"/>
                    </a:solidFill>
                  </a:rPr>
                  <a:t>v</a:t>
                </a:r>
                <a:endParaRPr lang="en-US" sz="3600" baseline="-25000" dirty="0">
                  <a:solidFill>
                    <a:srgbClr val="000000"/>
                  </a:solidFill>
                </a:endParaRPr>
              </a:p>
            </p:txBody>
          </p:sp>
          <p:sp>
            <p:nvSpPr>
              <p:cNvPr id="16" name="Parallelogram 15"/>
              <p:cNvSpPr>
                <a:spLocks noChangeAspect="1"/>
              </p:cNvSpPr>
              <p:nvPr/>
            </p:nvSpPr>
            <p:spPr>
              <a:xfrm>
                <a:off x="5251307" y="2166403"/>
                <a:ext cx="435350" cy="540593"/>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grpSp>
        <p:cxnSp>
          <p:nvCxnSpPr>
            <p:cNvPr id="11" name="Straight Connector 10"/>
            <p:cNvCxnSpPr>
              <a:stCxn id="27" idx="1"/>
              <a:endCxn id="17" idx="3"/>
            </p:cNvCxnSpPr>
            <p:nvPr/>
          </p:nvCxnSpPr>
          <p:spPr>
            <a:xfrm>
              <a:off x="2909984" y="4518173"/>
              <a:ext cx="673506" cy="1367"/>
            </a:xfrm>
            <a:prstGeom prst="line">
              <a:avLst/>
            </a:prstGeom>
            <a:ln w="381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17" idx="1"/>
              <a:endCxn id="15" idx="3"/>
            </p:cNvCxnSpPr>
            <p:nvPr/>
          </p:nvCxnSpPr>
          <p:spPr>
            <a:xfrm>
              <a:off x="4373908" y="4519540"/>
              <a:ext cx="604965" cy="1"/>
            </a:xfrm>
            <a:prstGeom prst="line">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5" idx="1"/>
              <a:endCxn id="24" idx="3"/>
            </p:cNvCxnSpPr>
            <p:nvPr/>
          </p:nvCxnSpPr>
          <p:spPr>
            <a:xfrm flipV="1">
              <a:off x="5769291" y="4516490"/>
              <a:ext cx="464725" cy="3050"/>
            </a:xfrm>
            <a:prstGeom prst="line">
              <a:avLst/>
            </a:prstGeom>
            <a:ln w="3810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131572" y="3218502"/>
              <a:ext cx="1186601" cy="571846"/>
            </a:xfrm>
            <a:prstGeom prst="rect">
              <a:avLst/>
            </a:prstGeom>
          </p:spPr>
          <p:txBody>
            <a:bodyPr wrap="square">
              <a:spAutoFit/>
            </a:bodyPr>
            <a:lstStyle/>
            <a:p>
              <a:pPr algn="ctr"/>
              <a:r>
                <a:rPr lang="en-US" sz="3000" i="1" dirty="0"/>
                <a:t>R</a:t>
              </a:r>
              <a:r>
                <a:rPr lang="en-US" sz="3000" i="1" baseline="-25000" dirty="0"/>
                <a:t>αβ</a:t>
              </a:r>
              <a:r>
                <a:rPr lang="en-US" sz="3000" i="1" baseline="-25000" dirty="0" err="1"/>
                <a:t>uvf</a:t>
              </a:r>
              <a:endParaRPr lang="en-US" sz="3000" dirty="0"/>
            </a:p>
          </p:txBody>
        </p:sp>
      </p:grpSp>
      <p:sp>
        <p:nvSpPr>
          <p:cNvPr id="31" name="TextBox 30"/>
          <p:cNvSpPr txBox="1"/>
          <p:nvPr/>
        </p:nvSpPr>
        <p:spPr>
          <a:xfrm>
            <a:off x="612256" y="2971873"/>
            <a:ext cx="7087660" cy="1569660"/>
          </a:xfrm>
          <a:prstGeom prst="rect">
            <a:avLst/>
          </a:prstGeom>
          <a:noFill/>
        </p:spPr>
        <p:txBody>
          <a:bodyPr wrap="none" rtlCol="0">
            <a:spAutoFit/>
          </a:bodyPr>
          <a:lstStyle/>
          <a:p>
            <a:r>
              <a:rPr lang="en-US" sz="2400" i="1" dirty="0"/>
              <a:t>R</a:t>
            </a:r>
            <a:r>
              <a:rPr lang="en-US" sz="2400" i="1" baseline="-25000" dirty="0"/>
              <a:t>αβ</a:t>
            </a:r>
            <a:r>
              <a:rPr lang="en-US" sz="2400" i="1" baseline="-25000" dirty="0" err="1"/>
              <a:t>uvf</a:t>
            </a:r>
            <a:r>
              <a:rPr lang="en-US" sz="2400" dirty="0"/>
              <a:t> = # </a:t>
            </a:r>
            <a:r>
              <a:rPr lang="en-US" sz="2400" dirty="0" err="1"/>
              <a:t>regens</a:t>
            </a:r>
            <a:r>
              <a:rPr lang="en-US" sz="2400" dirty="0"/>
              <a:t> at </a:t>
            </a:r>
            <a:r>
              <a:rPr lang="en-US" sz="2400" i="1" dirty="0"/>
              <a:t>u</a:t>
            </a:r>
          </a:p>
          <a:p>
            <a:pPr>
              <a:tabLst>
                <a:tab pos="920750" algn="l"/>
              </a:tabLst>
            </a:pPr>
            <a:r>
              <a:rPr lang="en-US" sz="2400" dirty="0"/>
              <a:t>	for link between routers (</a:t>
            </a:r>
            <a:r>
              <a:rPr lang="en-US" sz="2400" i="1" dirty="0"/>
              <a:t>α</a:t>
            </a:r>
            <a:r>
              <a:rPr lang="en-US" sz="2400" dirty="0"/>
              <a:t>, </a:t>
            </a:r>
            <a:r>
              <a:rPr lang="en-US" sz="2400" i="1" dirty="0"/>
              <a:t>β</a:t>
            </a:r>
            <a:r>
              <a:rPr lang="en-US" sz="2400" dirty="0"/>
              <a:t>)</a:t>
            </a:r>
          </a:p>
          <a:p>
            <a:pPr>
              <a:tabLst>
                <a:tab pos="920750" algn="l"/>
              </a:tabLst>
            </a:pPr>
            <a:r>
              <a:rPr lang="en-US" sz="2400" dirty="0"/>
              <a:t>	in failure scenario </a:t>
            </a:r>
            <a:r>
              <a:rPr lang="en-US" sz="2400" i="1" dirty="0"/>
              <a:t>f</a:t>
            </a:r>
          </a:p>
          <a:p>
            <a:pPr>
              <a:tabLst>
                <a:tab pos="920750" algn="l"/>
              </a:tabLst>
            </a:pPr>
            <a:r>
              <a:rPr lang="en-US" sz="2400" dirty="0"/>
              <a:t>	such that next </a:t>
            </a:r>
            <a:r>
              <a:rPr lang="en-US" sz="2400" dirty="0" err="1"/>
              <a:t>regen</a:t>
            </a:r>
            <a:r>
              <a:rPr lang="en-US" sz="2400" dirty="0"/>
              <a:t> traversed will be at node </a:t>
            </a:r>
            <a:r>
              <a:rPr lang="en-US" sz="2400" i="1" dirty="0"/>
              <a:t>v</a:t>
            </a:r>
          </a:p>
        </p:txBody>
      </p:sp>
    </p:spTree>
    <p:extLst>
      <p:ext uri="{BB962C8B-B14F-4D97-AF65-F5344CB8AC3E}">
        <p14:creationId xmlns:p14="http://schemas.microsoft.com/office/powerpoint/2010/main" val="3289038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a:t>
            </a:r>
            <a:r>
              <a:rPr lang="en-US" dirty="0" err="1"/>
              <a:t>Regen</a:t>
            </a:r>
            <a:r>
              <a:rPr lang="en-US" dirty="0"/>
              <a:t> Placement</a:t>
            </a:r>
          </a:p>
        </p:txBody>
      </p:sp>
      <p:sp>
        <p:nvSpPr>
          <p:cNvPr id="4" name="Slide Number Placeholder 3"/>
          <p:cNvSpPr>
            <a:spLocks noGrp="1"/>
          </p:cNvSpPr>
          <p:nvPr>
            <p:ph type="sldNum" sz="quarter" idx="12"/>
          </p:nvPr>
        </p:nvSpPr>
        <p:spPr/>
        <p:txBody>
          <a:bodyPr/>
          <a:lstStyle/>
          <a:p>
            <a:fld id="{04E72898-F629-5644-B4D5-3A62E8AA9C3A}" type="slidenum">
              <a:rPr lang="en-US" smtClean="0"/>
              <a:t>31</a:t>
            </a:fld>
            <a:endParaRPr lang="en-US"/>
          </a:p>
        </p:txBody>
      </p:sp>
      <p:sp>
        <p:nvSpPr>
          <p:cNvPr id="12" name="TextBox 11"/>
          <p:cNvSpPr txBox="1"/>
          <p:nvPr/>
        </p:nvSpPr>
        <p:spPr>
          <a:xfrm>
            <a:off x="518721" y="2007042"/>
            <a:ext cx="1194996" cy="630942"/>
          </a:xfrm>
          <a:prstGeom prst="rect">
            <a:avLst/>
          </a:prstGeom>
          <a:noFill/>
        </p:spPr>
        <p:txBody>
          <a:bodyPr wrap="none" rtlCol="0">
            <a:spAutoFit/>
          </a:bodyPr>
          <a:lstStyle/>
          <a:p>
            <a:r>
              <a:rPr lang="en-US" sz="3500" b="1" dirty="0">
                <a:solidFill>
                  <a:srgbClr val="0000FF"/>
                </a:solidFill>
              </a:rPr>
              <a:t>Math</a:t>
            </a:r>
          </a:p>
        </p:txBody>
      </p:sp>
      <p:sp>
        <p:nvSpPr>
          <p:cNvPr id="13" name="TextBox 12"/>
          <p:cNvSpPr txBox="1"/>
          <p:nvPr/>
        </p:nvSpPr>
        <p:spPr>
          <a:xfrm>
            <a:off x="518721" y="1290638"/>
            <a:ext cx="5530149" cy="630942"/>
          </a:xfrm>
          <a:prstGeom prst="rect">
            <a:avLst/>
          </a:prstGeom>
          <a:noFill/>
        </p:spPr>
        <p:txBody>
          <a:bodyPr wrap="none" rtlCol="0">
            <a:spAutoFit/>
          </a:bodyPr>
          <a:lstStyle/>
          <a:p>
            <a:r>
              <a:rPr lang="en-US" sz="3500" b="1" dirty="0">
                <a:solidFill>
                  <a:srgbClr val="0000FF"/>
                </a:solidFill>
              </a:rPr>
              <a:t>Description    </a:t>
            </a:r>
            <a:r>
              <a:rPr lang="en-US" sz="3000" i="1" dirty="0" err="1"/>
              <a:t>R</a:t>
            </a:r>
            <a:r>
              <a:rPr lang="en-US" sz="3000" i="1" baseline="-25000" dirty="0" err="1"/>
              <a:t>u</a:t>
            </a:r>
            <a:r>
              <a:rPr lang="en-US" sz="3000" dirty="0"/>
              <a:t> = # </a:t>
            </a:r>
            <a:r>
              <a:rPr lang="en-US" sz="3000" dirty="0" err="1"/>
              <a:t>regens</a:t>
            </a:r>
            <a:r>
              <a:rPr lang="en-US" sz="3000" dirty="0"/>
              <a:t> at </a:t>
            </a:r>
            <a:r>
              <a:rPr lang="en-US" sz="3000" i="1" dirty="0"/>
              <a:t>u</a:t>
            </a:r>
          </a:p>
        </p:txBody>
      </p:sp>
      <p:pic>
        <p:nvPicPr>
          <p:cNvPr id="3" name="Picture 2" descr="R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64" y="3470171"/>
            <a:ext cx="4762373" cy="3113859"/>
          </a:xfrm>
          <a:prstGeom prst="rect">
            <a:avLst/>
          </a:prstGeom>
        </p:spPr>
      </p:pic>
      <p:grpSp>
        <p:nvGrpSpPr>
          <p:cNvPr id="45" name="Group 44"/>
          <p:cNvGrpSpPr/>
          <p:nvPr/>
        </p:nvGrpSpPr>
        <p:grpSpPr>
          <a:xfrm>
            <a:off x="516658" y="4212173"/>
            <a:ext cx="2394117" cy="1246495"/>
            <a:chOff x="475947" y="3646403"/>
            <a:chExt cx="2394117" cy="1246495"/>
          </a:xfrm>
        </p:grpSpPr>
        <p:sp>
          <p:nvSpPr>
            <p:cNvPr id="46" name="TextBox 45"/>
            <p:cNvSpPr txBox="1"/>
            <p:nvPr/>
          </p:nvSpPr>
          <p:spPr>
            <a:xfrm>
              <a:off x="475947" y="3646403"/>
              <a:ext cx="2394117" cy="1246495"/>
            </a:xfrm>
            <a:prstGeom prst="rect">
              <a:avLst/>
            </a:prstGeom>
            <a:noFill/>
          </p:spPr>
          <p:txBody>
            <a:bodyPr wrap="none" rtlCol="0">
              <a:spAutoFit/>
            </a:bodyPr>
            <a:lstStyle/>
            <a:p>
              <a:r>
                <a:rPr lang="en-US" sz="2500" dirty="0"/>
                <a:t>Need IP links for:</a:t>
              </a:r>
            </a:p>
            <a:p>
              <a:r>
                <a:rPr lang="en-US" sz="2500" dirty="0"/>
                <a:t>    α           β</a:t>
              </a:r>
            </a:p>
            <a:p>
              <a:r>
                <a:rPr lang="en-US" sz="2500" dirty="0"/>
                <a:t>    </a:t>
              </a:r>
              <a:r>
                <a:rPr lang="en-US" sz="2500" dirty="0" err="1"/>
                <a:t>γ</a:t>
              </a:r>
              <a:r>
                <a:rPr lang="en-US" sz="2500" dirty="0"/>
                <a:t>           </a:t>
              </a:r>
              <a:r>
                <a:rPr lang="en-US" sz="2500" dirty="0" err="1"/>
                <a:t>δ</a:t>
              </a:r>
              <a:endParaRPr lang="en-US" sz="2500" dirty="0"/>
            </a:p>
          </p:txBody>
        </p:sp>
        <p:cxnSp>
          <p:nvCxnSpPr>
            <p:cNvPr id="47" name="Straight Arrow Connector 46"/>
            <p:cNvCxnSpPr/>
            <p:nvPr/>
          </p:nvCxnSpPr>
          <p:spPr>
            <a:xfrm>
              <a:off x="1080673" y="4297581"/>
              <a:ext cx="678625" cy="0"/>
            </a:xfrm>
            <a:prstGeom prst="straightConnector1">
              <a:avLst/>
            </a:prstGeom>
            <a:ln w="38100" cmpd="sng">
              <a:solidFill>
                <a:schemeClr val="accent5">
                  <a:lumMod val="75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1080673" y="4656356"/>
              <a:ext cx="678625" cy="0"/>
            </a:xfrm>
            <a:prstGeom prst="straightConnector1">
              <a:avLst/>
            </a:prstGeom>
            <a:ln w="38100" cmpd="sng">
              <a:solidFill>
                <a:srgbClr val="660066"/>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1879384" y="2034920"/>
            <a:ext cx="6473825" cy="1174377"/>
            <a:chOff x="1879384" y="2034920"/>
            <a:chExt cx="6473825" cy="1174377"/>
          </a:xfrm>
        </p:grpSpPr>
        <p:pic>
          <p:nvPicPr>
            <p:cNvPr id="55" name="Picture 5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9384" y="2034920"/>
              <a:ext cx="3737584" cy="1174377"/>
            </a:xfrm>
            <a:prstGeom prst="rect">
              <a:avLst/>
            </a:prstGeom>
          </p:spPr>
        </p:pic>
        <p:pic>
          <p:nvPicPr>
            <p:cNvPr id="56" name="Picture 5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509" y="2273980"/>
              <a:ext cx="2044700" cy="696256"/>
            </a:xfrm>
            <a:prstGeom prst="rect">
              <a:avLst/>
            </a:prstGeom>
          </p:spPr>
        </p:pic>
      </p:grpSp>
      <p:pic>
        <p:nvPicPr>
          <p:cNvPr id="58" name="Picture 5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0009" y="2102292"/>
            <a:ext cx="6070600" cy="1143000"/>
          </a:xfrm>
          <a:prstGeom prst="rect">
            <a:avLst/>
          </a:prstGeom>
        </p:spPr>
      </p:pic>
    </p:spTree>
    <p:extLst>
      <p:ext uri="{BB962C8B-B14F-4D97-AF65-F5344CB8AC3E}">
        <p14:creationId xmlns:p14="http://schemas.microsoft.com/office/powerpoint/2010/main" val="141437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a:t>
            </a:r>
            <a:r>
              <a:rPr lang="en-US" dirty="0" err="1"/>
              <a:t>Regen</a:t>
            </a:r>
            <a:r>
              <a:rPr lang="en-US" dirty="0"/>
              <a:t> Placement</a:t>
            </a:r>
          </a:p>
        </p:txBody>
      </p:sp>
      <p:sp>
        <p:nvSpPr>
          <p:cNvPr id="4" name="Slide Number Placeholder 3"/>
          <p:cNvSpPr>
            <a:spLocks noGrp="1"/>
          </p:cNvSpPr>
          <p:nvPr>
            <p:ph type="sldNum" sz="quarter" idx="12"/>
          </p:nvPr>
        </p:nvSpPr>
        <p:spPr/>
        <p:txBody>
          <a:bodyPr/>
          <a:lstStyle/>
          <a:p>
            <a:fld id="{04E72898-F629-5644-B4D5-3A62E8AA9C3A}" type="slidenum">
              <a:rPr lang="en-US" smtClean="0"/>
              <a:t>32</a:t>
            </a:fld>
            <a:endParaRPr lang="en-US"/>
          </a:p>
        </p:txBody>
      </p:sp>
      <p:pic>
        <p:nvPicPr>
          <p:cNvPr id="6" name="Picture 5" descr="latex-image-1.pdf"/>
          <p:cNvPicPr>
            <a:picLocks noChangeAspect="1"/>
          </p:cNvPicPr>
          <p:nvPr/>
        </p:nvPicPr>
        <p:blipFill rotWithShape="1">
          <a:blip r:embed="rId3">
            <a:extLst>
              <a:ext uri="{28A0092B-C50C-407E-A947-70E740481C1C}">
                <a14:useLocalDpi xmlns:a14="http://schemas.microsoft.com/office/drawing/2010/main" val="0"/>
              </a:ext>
            </a:extLst>
          </a:blip>
          <a:srcRect r="84211" b="45349"/>
          <a:stretch/>
        </p:blipFill>
        <p:spPr>
          <a:xfrm>
            <a:off x="746125" y="3902962"/>
            <a:ext cx="2159000" cy="410242"/>
          </a:xfrm>
          <a:prstGeom prst="rect">
            <a:avLst/>
          </a:prstGeom>
        </p:spPr>
      </p:pic>
      <p:sp>
        <p:nvSpPr>
          <p:cNvPr id="7" name="TextBox 6"/>
          <p:cNvSpPr txBox="1"/>
          <p:nvPr/>
        </p:nvSpPr>
        <p:spPr>
          <a:xfrm>
            <a:off x="536575" y="2912041"/>
            <a:ext cx="1194996" cy="630942"/>
          </a:xfrm>
          <a:prstGeom prst="rect">
            <a:avLst/>
          </a:prstGeom>
          <a:noFill/>
        </p:spPr>
        <p:txBody>
          <a:bodyPr wrap="none" rtlCol="0">
            <a:spAutoFit/>
          </a:bodyPr>
          <a:lstStyle/>
          <a:p>
            <a:r>
              <a:rPr lang="en-US" sz="3500" b="1" dirty="0">
                <a:solidFill>
                  <a:srgbClr val="0000FF"/>
                </a:solidFill>
              </a:rPr>
              <a:t>Math</a:t>
            </a:r>
          </a:p>
        </p:txBody>
      </p:sp>
      <p:sp>
        <p:nvSpPr>
          <p:cNvPr id="9" name="TextBox 8"/>
          <p:cNvSpPr txBox="1"/>
          <p:nvPr/>
        </p:nvSpPr>
        <p:spPr>
          <a:xfrm>
            <a:off x="536575" y="1921774"/>
            <a:ext cx="8241741" cy="630942"/>
          </a:xfrm>
          <a:prstGeom prst="rect">
            <a:avLst/>
          </a:prstGeom>
          <a:noFill/>
        </p:spPr>
        <p:txBody>
          <a:bodyPr wrap="none" rtlCol="0">
            <a:spAutoFit/>
          </a:bodyPr>
          <a:lstStyle/>
          <a:p>
            <a:r>
              <a:rPr lang="en-US" sz="3500" b="1" dirty="0">
                <a:solidFill>
                  <a:srgbClr val="0000FF"/>
                </a:solidFill>
              </a:rPr>
              <a:t>Description   </a:t>
            </a:r>
            <a:r>
              <a:rPr lang="en-US" sz="2700" dirty="0" err="1"/>
              <a:t>regens</a:t>
            </a:r>
            <a:r>
              <a:rPr lang="en-US" sz="2700" dirty="0"/>
              <a:t> no more than REGEN_DIST apart</a:t>
            </a:r>
            <a:endParaRPr lang="en-US" sz="2700" b="1" dirty="0"/>
          </a:p>
        </p:txBody>
      </p:sp>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3725" y="3726716"/>
            <a:ext cx="5553075" cy="762734"/>
          </a:xfrm>
          <a:prstGeom prst="rect">
            <a:avLst/>
          </a:prstGeom>
        </p:spPr>
      </p:pic>
    </p:spTree>
    <p:extLst>
      <p:ext uri="{BB962C8B-B14F-4D97-AF65-F5344CB8AC3E}">
        <p14:creationId xmlns:p14="http://schemas.microsoft.com/office/powerpoint/2010/main" val="13011874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a:t>
            </a:r>
            <a:r>
              <a:rPr lang="en-US" dirty="0" err="1"/>
              <a:t>Regen</a:t>
            </a:r>
            <a:r>
              <a:rPr lang="en-US" dirty="0"/>
              <a:t> Placement</a:t>
            </a:r>
          </a:p>
        </p:txBody>
      </p:sp>
      <p:sp>
        <p:nvSpPr>
          <p:cNvPr id="4" name="Slide Number Placeholder 3"/>
          <p:cNvSpPr>
            <a:spLocks noGrp="1"/>
          </p:cNvSpPr>
          <p:nvPr>
            <p:ph type="sldNum" sz="quarter" idx="12"/>
          </p:nvPr>
        </p:nvSpPr>
        <p:spPr/>
        <p:txBody>
          <a:bodyPr/>
          <a:lstStyle/>
          <a:p>
            <a:fld id="{04E72898-F629-5644-B4D5-3A62E8AA9C3A}" type="slidenum">
              <a:rPr lang="en-US" smtClean="0"/>
              <a:t>33</a:t>
            </a:fld>
            <a:endParaRPr lang="en-US"/>
          </a:p>
        </p:txBody>
      </p:sp>
      <p:pic>
        <p:nvPicPr>
          <p:cNvPr id="143" name="Picture 142" descr="regen-conservation-const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422" y="2925721"/>
            <a:ext cx="5701157" cy="3692360"/>
          </a:xfrm>
          <a:prstGeom prst="rect">
            <a:avLst/>
          </a:prstGeom>
        </p:spPr>
      </p:pic>
      <p:sp>
        <p:nvSpPr>
          <p:cNvPr id="11" name="TextBox 10"/>
          <p:cNvSpPr txBox="1"/>
          <p:nvPr/>
        </p:nvSpPr>
        <p:spPr>
          <a:xfrm>
            <a:off x="518721" y="2007042"/>
            <a:ext cx="1194996" cy="630942"/>
          </a:xfrm>
          <a:prstGeom prst="rect">
            <a:avLst/>
          </a:prstGeom>
          <a:noFill/>
        </p:spPr>
        <p:txBody>
          <a:bodyPr wrap="none" rtlCol="0">
            <a:spAutoFit/>
          </a:bodyPr>
          <a:lstStyle/>
          <a:p>
            <a:r>
              <a:rPr lang="en-US" sz="3500" b="1" dirty="0">
                <a:solidFill>
                  <a:srgbClr val="0000FF"/>
                </a:solidFill>
              </a:rPr>
              <a:t>Math</a:t>
            </a:r>
          </a:p>
        </p:txBody>
      </p:sp>
      <p:sp>
        <p:nvSpPr>
          <p:cNvPr id="12" name="TextBox 11"/>
          <p:cNvSpPr txBox="1"/>
          <p:nvPr/>
        </p:nvSpPr>
        <p:spPr>
          <a:xfrm>
            <a:off x="518721" y="1290638"/>
            <a:ext cx="8123319" cy="630942"/>
          </a:xfrm>
          <a:prstGeom prst="rect">
            <a:avLst/>
          </a:prstGeom>
          <a:noFill/>
        </p:spPr>
        <p:txBody>
          <a:bodyPr wrap="none" rtlCol="0">
            <a:spAutoFit/>
          </a:bodyPr>
          <a:lstStyle/>
          <a:p>
            <a:r>
              <a:rPr lang="en-US" sz="3500" b="1" dirty="0">
                <a:solidFill>
                  <a:srgbClr val="0000FF"/>
                </a:solidFill>
              </a:rPr>
              <a:t>Description    </a:t>
            </a:r>
            <a:r>
              <a:rPr lang="en-US" sz="2800" dirty="0"/>
              <a:t>IP link’s </a:t>
            </a:r>
            <a:r>
              <a:rPr lang="en-US" sz="2800" dirty="0" err="1"/>
              <a:t>regens</a:t>
            </a:r>
            <a:r>
              <a:rPr lang="en-US" sz="2800" dirty="0"/>
              <a:t> form contiguous path</a:t>
            </a:r>
          </a:p>
        </p:txBody>
      </p:sp>
      <p:grpSp>
        <p:nvGrpSpPr>
          <p:cNvPr id="15" name="Group 14"/>
          <p:cNvGrpSpPr/>
          <p:nvPr/>
        </p:nvGrpSpPr>
        <p:grpSpPr>
          <a:xfrm>
            <a:off x="1604158" y="2017606"/>
            <a:ext cx="7178683" cy="926724"/>
            <a:chOff x="1604158" y="2017606"/>
            <a:chExt cx="7178683" cy="926724"/>
          </a:xfrm>
        </p:grpSpPr>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530" y="2017606"/>
              <a:ext cx="2119311" cy="926724"/>
            </a:xfrm>
            <a:prstGeom prst="rect">
              <a:avLst/>
            </a:prstGeom>
          </p:spPr>
        </p:pic>
        <p:pic>
          <p:nvPicPr>
            <p:cNvPr id="14" name="Picture 1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4158" y="2077444"/>
              <a:ext cx="4710917" cy="807049"/>
            </a:xfrm>
            <a:prstGeom prst="rect">
              <a:avLst/>
            </a:prstGeom>
          </p:spPr>
        </p:pic>
      </p:grpSp>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1422" y="2007042"/>
            <a:ext cx="6184900" cy="923643"/>
          </a:xfrm>
          <a:prstGeom prst="rect">
            <a:avLst/>
          </a:prstGeom>
        </p:spPr>
      </p:pic>
    </p:spTree>
    <p:extLst>
      <p:ext uri="{BB962C8B-B14F-4D97-AF65-F5344CB8AC3E}">
        <p14:creationId xmlns:p14="http://schemas.microsoft.com/office/powerpoint/2010/main" val="363061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a:t>
            </a:r>
            <a:r>
              <a:rPr lang="en-US" dirty="0" err="1"/>
              <a:t>Regen</a:t>
            </a:r>
            <a:r>
              <a:rPr lang="en-US" dirty="0"/>
              <a:t> Placement</a:t>
            </a:r>
          </a:p>
        </p:txBody>
      </p:sp>
      <p:sp>
        <p:nvSpPr>
          <p:cNvPr id="4" name="Slide Number Placeholder 3"/>
          <p:cNvSpPr>
            <a:spLocks noGrp="1"/>
          </p:cNvSpPr>
          <p:nvPr>
            <p:ph type="sldNum" sz="quarter" idx="12"/>
          </p:nvPr>
        </p:nvSpPr>
        <p:spPr/>
        <p:txBody>
          <a:bodyPr/>
          <a:lstStyle/>
          <a:p>
            <a:fld id="{04E72898-F629-5644-B4D5-3A62E8AA9C3A}" type="slidenum">
              <a:rPr lang="en-US" smtClean="0"/>
              <a:t>34</a:t>
            </a:fld>
            <a:endParaRPr lang="en-US"/>
          </a:p>
        </p:txBody>
      </p:sp>
      <p:sp>
        <p:nvSpPr>
          <p:cNvPr id="8" name="TextBox 7"/>
          <p:cNvSpPr txBox="1"/>
          <p:nvPr/>
        </p:nvSpPr>
        <p:spPr>
          <a:xfrm>
            <a:off x="518721" y="3328416"/>
            <a:ext cx="1194996" cy="630942"/>
          </a:xfrm>
          <a:prstGeom prst="rect">
            <a:avLst/>
          </a:prstGeom>
          <a:noFill/>
        </p:spPr>
        <p:txBody>
          <a:bodyPr wrap="none" rtlCol="0">
            <a:spAutoFit/>
          </a:bodyPr>
          <a:lstStyle/>
          <a:p>
            <a:r>
              <a:rPr lang="en-US" sz="3500" b="1" dirty="0">
                <a:solidFill>
                  <a:srgbClr val="0000FF"/>
                </a:solidFill>
              </a:rPr>
              <a:t>Math</a:t>
            </a:r>
          </a:p>
        </p:txBody>
      </p:sp>
      <p:sp>
        <p:nvSpPr>
          <p:cNvPr id="12" name="TextBox 11"/>
          <p:cNvSpPr txBox="1"/>
          <p:nvPr/>
        </p:nvSpPr>
        <p:spPr>
          <a:xfrm>
            <a:off x="518721" y="1810512"/>
            <a:ext cx="8011653" cy="1061829"/>
          </a:xfrm>
          <a:prstGeom prst="rect">
            <a:avLst/>
          </a:prstGeom>
          <a:noFill/>
        </p:spPr>
        <p:txBody>
          <a:bodyPr wrap="none" rtlCol="0">
            <a:spAutoFit/>
          </a:bodyPr>
          <a:lstStyle/>
          <a:p>
            <a:r>
              <a:rPr lang="en-US" sz="3500" b="1" dirty="0">
                <a:solidFill>
                  <a:srgbClr val="0000FF"/>
                </a:solidFill>
              </a:rPr>
              <a:t>Description    </a:t>
            </a:r>
            <a:r>
              <a:rPr lang="en-US" sz="2800" dirty="0"/>
              <a:t>sufficient </a:t>
            </a:r>
            <a:r>
              <a:rPr lang="en-US" sz="2800" dirty="0" err="1"/>
              <a:t>regens</a:t>
            </a:r>
            <a:r>
              <a:rPr lang="en-US" sz="2800" dirty="0"/>
              <a:t> at </a:t>
            </a:r>
            <a:r>
              <a:rPr lang="en-US" sz="2800" dirty="0" err="1"/>
              <a:t>src</a:t>
            </a:r>
            <a:r>
              <a:rPr lang="en-US" sz="2800" dirty="0"/>
              <a:t> IP node </a:t>
            </a:r>
            <a:r>
              <a:rPr lang="en-US" sz="2800" i="1" dirty="0"/>
              <a:t>a</a:t>
            </a:r>
          </a:p>
          <a:p>
            <a:pPr>
              <a:tabLst>
                <a:tab pos="2508250" algn="l"/>
              </a:tabLst>
            </a:pPr>
            <a:r>
              <a:rPr lang="en-US" sz="2800" dirty="0"/>
              <a:t>	and with </a:t>
            </a:r>
            <a:r>
              <a:rPr lang="en-US" sz="2800" dirty="0" err="1"/>
              <a:t>dst</a:t>
            </a:r>
            <a:r>
              <a:rPr lang="en-US" sz="2800" dirty="0"/>
              <a:t> IP node </a:t>
            </a:r>
            <a:r>
              <a:rPr lang="en-US" sz="2800" i="1" dirty="0"/>
              <a:t>b</a:t>
            </a:r>
            <a:r>
              <a:rPr lang="en-US" sz="2800" dirty="0"/>
              <a:t> as next-hop</a:t>
            </a:r>
          </a:p>
        </p:txBody>
      </p:sp>
      <p:grpSp>
        <p:nvGrpSpPr>
          <p:cNvPr id="25" name="Group 24"/>
          <p:cNvGrpSpPr/>
          <p:nvPr/>
        </p:nvGrpSpPr>
        <p:grpSpPr>
          <a:xfrm>
            <a:off x="5076150" y="2861759"/>
            <a:ext cx="2770615" cy="1466257"/>
            <a:chOff x="5076150" y="2861759"/>
            <a:chExt cx="2770615" cy="1466257"/>
          </a:xfrm>
        </p:grpSpPr>
        <p:sp>
          <p:nvSpPr>
            <p:cNvPr id="13" name="Rounded Rectangle 12"/>
            <p:cNvSpPr>
              <a:spLocks noChangeAspect="1"/>
            </p:cNvSpPr>
            <p:nvPr/>
          </p:nvSpPr>
          <p:spPr>
            <a:xfrm flipH="1">
              <a:off x="5076150" y="3052345"/>
              <a:ext cx="952780" cy="1275671"/>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baseline="-25000" dirty="0">
                <a:solidFill>
                  <a:schemeClr val="tx1"/>
                </a:solidFill>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flipH="1">
              <a:off x="5171052" y="3421000"/>
              <a:ext cx="771655" cy="538358"/>
            </a:xfrm>
            <a:prstGeom prst="rect">
              <a:avLst/>
            </a:prstGeom>
          </p:spPr>
        </p:pic>
        <p:sp>
          <p:nvSpPr>
            <p:cNvPr id="15" name="TextBox 14"/>
            <p:cNvSpPr txBox="1"/>
            <p:nvPr/>
          </p:nvSpPr>
          <p:spPr>
            <a:xfrm>
              <a:off x="6278315" y="3583518"/>
              <a:ext cx="1494768" cy="553998"/>
            </a:xfrm>
            <a:prstGeom prst="rect">
              <a:avLst/>
            </a:prstGeom>
            <a:noFill/>
          </p:spPr>
          <p:txBody>
            <a:bodyPr wrap="square" rtlCol="0">
              <a:spAutoFit/>
            </a:bodyPr>
            <a:lstStyle/>
            <a:p>
              <a:pPr algn="ctr"/>
              <a:r>
                <a:rPr lang="en-US" sz="3000" dirty="0"/>
                <a:t>α </a:t>
              </a:r>
              <a:r>
                <a:rPr lang="en-US" dirty="0"/>
                <a:t>(router)</a:t>
              </a:r>
            </a:p>
          </p:txBody>
        </p:sp>
        <p:sp>
          <p:nvSpPr>
            <p:cNvPr id="16" name="TextBox 15"/>
            <p:cNvSpPr txBox="1"/>
            <p:nvPr/>
          </p:nvSpPr>
          <p:spPr>
            <a:xfrm>
              <a:off x="6278315" y="2861759"/>
              <a:ext cx="1568450" cy="553998"/>
            </a:xfrm>
            <a:prstGeom prst="rect">
              <a:avLst/>
            </a:prstGeom>
            <a:noFill/>
          </p:spPr>
          <p:txBody>
            <a:bodyPr wrap="square" rtlCol="0">
              <a:spAutoFit/>
            </a:bodyPr>
            <a:lstStyle/>
            <a:p>
              <a:pPr algn="ctr"/>
              <a:r>
                <a:rPr lang="en-US" sz="3000" dirty="0"/>
                <a:t>a </a:t>
              </a:r>
              <a:r>
                <a:rPr lang="en-US" dirty="0"/>
                <a:t>(IP node)</a:t>
              </a:r>
            </a:p>
          </p:txBody>
        </p:sp>
        <p:cxnSp>
          <p:nvCxnSpPr>
            <p:cNvPr id="17" name="Straight Arrow Connector 16"/>
            <p:cNvCxnSpPr/>
            <p:nvPr/>
          </p:nvCxnSpPr>
          <p:spPr>
            <a:xfrm flipH="1">
              <a:off x="6028931" y="3206750"/>
              <a:ext cx="387744" cy="121666"/>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5730877" y="3774018"/>
              <a:ext cx="685798" cy="185340"/>
            </a:xfrm>
            <a:prstGeom prst="straightConnector1">
              <a:avLst/>
            </a:prstGeom>
            <a:ln w="28575"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1011062" y="4502641"/>
            <a:ext cx="7121876" cy="1572682"/>
            <a:chOff x="1256668" y="4502641"/>
            <a:chExt cx="7121876" cy="1572682"/>
          </a:xfrm>
        </p:grpSpPr>
        <p:pic>
          <p:nvPicPr>
            <p:cNvPr id="27" name="Picture 2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4600" y="4863693"/>
              <a:ext cx="3003944" cy="850579"/>
            </a:xfrm>
            <a:prstGeom prst="rect">
              <a:avLst/>
            </a:prstGeom>
          </p:spPr>
        </p:pic>
        <p:pic>
          <p:nvPicPr>
            <p:cNvPr id="28" name="Picture 2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6668" y="4502641"/>
              <a:ext cx="3579490" cy="1572682"/>
            </a:xfrm>
            <a:prstGeom prst="rect">
              <a:avLst/>
            </a:prstGeom>
          </p:spPr>
        </p:pic>
      </p:grpSp>
    </p:spTree>
    <p:extLst>
      <p:ext uri="{BB962C8B-B14F-4D97-AF65-F5344CB8AC3E}">
        <p14:creationId xmlns:p14="http://schemas.microsoft.com/office/powerpoint/2010/main" val="2932499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Robust </a:t>
            </a:r>
            <a:r>
              <a:rPr lang="en-US" dirty="0" err="1"/>
              <a:t>Regen</a:t>
            </a:r>
            <a:r>
              <a:rPr lang="en-US" dirty="0"/>
              <a:t> Placement</a:t>
            </a:r>
          </a:p>
        </p:txBody>
      </p:sp>
      <p:sp>
        <p:nvSpPr>
          <p:cNvPr id="4" name="Slide Number Placeholder 3"/>
          <p:cNvSpPr>
            <a:spLocks noGrp="1"/>
          </p:cNvSpPr>
          <p:nvPr>
            <p:ph type="sldNum" sz="quarter" idx="12"/>
          </p:nvPr>
        </p:nvSpPr>
        <p:spPr/>
        <p:txBody>
          <a:bodyPr/>
          <a:lstStyle/>
          <a:p>
            <a:fld id="{04E72898-F629-5644-B4D5-3A62E8AA9C3A}" type="slidenum">
              <a:rPr lang="en-US" smtClean="0"/>
              <a:t>35</a:t>
            </a:fld>
            <a:endParaRPr lang="en-US"/>
          </a:p>
        </p:txBody>
      </p:sp>
      <p:sp>
        <p:nvSpPr>
          <p:cNvPr id="8" name="TextBox 7"/>
          <p:cNvSpPr txBox="1"/>
          <p:nvPr/>
        </p:nvSpPr>
        <p:spPr>
          <a:xfrm>
            <a:off x="518721" y="3327401"/>
            <a:ext cx="1194996" cy="630942"/>
          </a:xfrm>
          <a:prstGeom prst="rect">
            <a:avLst/>
          </a:prstGeom>
          <a:noFill/>
        </p:spPr>
        <p:txBody>
          <a:bodyPr wrap="none" rtlCol="0">
            <a:spAutoFit/>
          </a:bodyPr>
          <a:lstStyle/>
          <a:p>
            <a:r>
              <a:rPr lang="en-US" sz="3500" b="1" dirty="0">
                <a:solidFill>
                  <a:srgbClr val="0000FF"/>
                </a:solidFill>
              </a:rPr>
              <a:t>Math</a:t>
            </a:r>
          </a:p>
        </p:txBody>
      </p:sp>
      <p:sp>
        <p:nvSpPr>
          <p:cNvPr id="10" name="TextBox 9"/>
          <p:cNvSpPr txBox="1"/>
          <p:nvPr/>
        </p:nvSpPr>
        <p:spPr>
          <a:xfrm>
            <a:off x="518721" y="1814513"/>
            <a:ext cx="7989192" cy="630942"/>
          </a:xfrm>
          <a:prstGeom prst="rect">
            <a:avLst/>
          </a:prstGeom>
          <a:noFill/>
        </p:spPr>
        <p:txBody>
          <a:bodyPr wrap="none" rtlCol="0">
            <a:spAutoFit/>
          </a:bodyPr>
          <a:lstStyle/>
          <a:p>
            <a:r>
              <a:rPr lang="en-US" sz="3500" b="1" dirty="0">
                <a:solidFill>
                  <a:srgbClr val="0000FF"/>
                </a:solidFill>
              </a:rPr>
              <a:t>Description    </a:t>
            </a:r>
            <a:r>
              <a:rPr lang="en-US" sz="2800" dirty="0"/>
              <a:t>no </a:t>
            </a:r>
            <a:r>
              <a:rPr lang="en-US" sz="2800" dirty="0" err="1"/>
              <a:t>regens</a:t>
            </a:r>
            <a:r>
              <a:rPr lang="en-US" sz="2800" dirty="0"/>
              <a:t> at </a:t>
            </a:r>
            <a:r>
              <a:rPr lang="en-US" sz="2800" i="1" dirty="0"/>
              <a:t>b</a:t>
            </a:r>
            <a:r>
              <a:rPr lang="en-US" sz="2800" dirty="0"/>
              <a:t> or with </a:t>
            </a:r>
            <a:r>
              <a:rPr lang="en-US" sz="2800" i="1" dirty="0"/>
              <a:t>a</a:t>
            </a:r>
            <a:r>
              <a:rPr lang="en-US" sz="2800" dirty="0"/>
              <a:t> as next-hop</a:t>
            </a: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264" y="3958342"/>
            <a:ext cx="2855535" cy="1248657"/>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25" y="4354070"/>
            <a:ext cx="4279900" cy="457200"/>
          </a:xfrm>
          <a:prstGeom prst="rect">
            <a:avLst/>
          </a:prstGeom>
        </p:spPr>
      </p:pic>
    </p:spTree>
    <p:extLst>
      <p:ext uri="{BB962C8B-B14F-4D97-AF65-F5344CB8AC3E}">
        <p14:creationId xmlns:p14="http://schemas.microsoft.com/office/powerpoint/2010/main" val="4091410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Scalable Heuristics</a:t>
            </a:r>
          </a:p>
        </p:txBody>
      </p:sp>
      <p:sp>
        <p:nvSpPr>
          <p:cNvPr id="4" name="Slide Number Placeholder 3"/>
          <p:cNvSpPr>
            <a:spLocks noGrp="1"/>
          </p:cNvSpPr>
          <p:nvPr>
            <p:ph type="sldNum" sz="quarter" idx="12"/>
          </p:nvPr>
        </p:nvSpPr>
        <p:spPr/>
        <p:txBody>
          <a:bodyPr/>
          <a:lstStyle/>
          <a:p>
            <a:fld id="{04E72898-F629-5644-B4D5-3A62E8AA9C3A}" type="slidenum">
              <a:rPr lang="en-US" smtClean="0"/>
              <a:t>36</a:t>
            </a:fld>
            <a:endParaRPr lang="en-US"/>
          </a:p>
        </p:txBody>
      </p:sp>
      <p:grpSp>
        <p:nvGrpSpPr>
          <p:cNvPr id="139" name="Group 138"/>
          <p:cNvGrpSpPr/>
          <p:nvPr/>
        </p:nvGrpSpPr>
        <p:grpSpPr>
          <a:xfrm>
            <a:off x="169787" y="1342376"/>
            <a:ext cx="4866781" cy="3480039"/>
            <a:chOff x="169787" y="1342376"/>
            <a:chExt cx="4866781" cy="3480039"/>
          </a:xfrm>
        </p:grpSpPr>
        <p:grpSp>
          <p:nvGrpSpPr>
            <p:cNvPr id="109" name="Group 108"/>
            <p:cNvGrpSpPr/>
            <p:nvPr/>
          </p:nvGrpSpPr>
          <p:grpSpPr>
            <a:xfrm>
              <a:off x="169787" y="1342376"/>
              <a:ext cx="4866781" cy="2728364"/>
              <a:chOff x="169787" y="1342376"/>
              <a:chExt cx="4866781" cy="2728364"/>
            </a:xfrm>
          </p:grpSpPr>
          <p:grpSp>
            <p:nvGrpSpPr>
              <p:cNvPr id="107" name="Group 106"/>
              <p:cNvGrpSpPr/>
              <p:nvPr/>
            </p:nvGrpSpPr>
            <p:grpSpPr>
              <a:xfrm>
                <a:off x="1375290" y="2716245"/>
                <a:ext cx="2455775" cy="1354495"/>
                <a:chOff x="1210517" y="2716245"/>
                <a:chExt cx="2455775" cy="1354495"/>
              </a:xfrm>
            </p:grpSpPr>
            <p:sp>
              <p:nvSpPr>
                <p:cNvPr id="19" name="Down Arrow 18"/>
                <p:cNvSpPr/>
                <p:nvPr/>
              </p:nvSpPr>
              <p:spPr>
                <a:xfrm>
                  <a:off x="2244562" y="2716245"/>
                  <a:ext cx="387684" cy="686074"/>
                </a:xfrm>
                <a:prstGeom prst="down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24" name="Rounded Rectangle 23"/>
                <p:cNvSpPr/>
                <p:nvPr/>
              </p:nvSpPr>
              <p:spPr>
                <a:xfrm>
                  <a:off x="1210517" y="3402319"/>
                  <a:ext cx="2455775" cy="668421"/>
                </a:xfrm>
                <a:prstGeom prst="roundRect">
                  <a:avLst/>
                </a:prstGeom>
                <a:solidFill>
                  <a:srgbClr val="EB8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union of sets of placed tails and </a:t>
                  </a:r>
                  <a:r>
                    <a:rPr lang="en-US" sz="1700" dirty="0" err="1">
                      <a:solidFill>
                        <a:schemeClr val="tx1"/>
                      </a:solidFill>
                      <a:cs typeface="Times New Roman"/>
                    </a:rPr>
                    <a:t>regens</a:t>
                  </a:r>
                  <a:endParaRPr lang="en-US" sz="1700" dirty="0">
                    <a:solidFill>
                      <a:schemeClr val="tx1"/>
                    </a:solidFill>
                    <a:cs typeface="Times New Roman"/>
                  </a:endParaRPr>
                </a:p>
              </p:txBody>
            </p:sp>
          </p:grpSp>
          <p:grpSp>
            <p:nvGrpSpPr>
              <p:cNvPr id="106" name="Group 105"/>
              <p:cNvGrpSpPr/>
              <p:nvPr/>
            </p:nvGrpSpPr>
            <p:grpSpPr>
              <a:xfrm>
                <a:off x="169787" y="1342376"/>
                <a:ext cx="4866781" cy="1494181"/>
                <a:chOff x="169787" y="1342376"/>
                <a:chExt cx="4866781" cy="1494181"/>
              </a:xfrm>
            </p:grpSpPr>
            <p:grpSp>
              <p:nvGrpSpPr>
                <p:cNvPr id="91" name="Group 90"/>
                <p:cNvGrpSpPr/>
                <p:nvPr/>
              </p:nvGrpSpPr>
              <p:grpSpPr>
                <a:xfrm>
                  <a:off x="169787" y="1342376"/>
                  <a:ext cx="2081459" cy="1494181"/>
                  <a:chOff x="276731" y="1342376"/>
                  <a:chExt cx="2081459" cy="1494181"/>
                </a:xfrm>
              </p:grpSpPr>
              <p:sp>
                <p:nvSpPr>
                  <p:cNvPr id="7" name="Rounded Rectangle 6"/>
                  <p:cNvSpPr/>
                  <p:nvPr/>
                </p:nvSpPr>
                <p:spPr>
                  <a:xfrm>
                    <a:off x="276731" y="2134892"/>
                    <a:ext cx="2081459" cy="701665"/>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optimal, feasible</a:t>
                    </a:r>
                  </a:p>
                  <a:p>
                    <a:pPr algn="ctr"/>
                    <a:r>
                      <a:rPr lang="en-US" sz="1700" dirty="0">
                        <a:solidFill>
                          <a:schemeClr val="tx1"/>
                        </a:solidFill>
                        <a:cs typeface="Times New Roman"/>
                      </a:rPr>
                      <a:t>placement/routing</a:t>
                    </a:r>
                  </a:p>
                </p:txBody>
              </p:sp>
              <p:cxnSp>
                <p:nvCxnSpPr>
                  <p:cNvPr id="11" name="Straight Arrow Connector 10"/>
                  <p:cNvCxnSpPr>
                    <a:stCxn id="29" idx="2"/>
                    <a:endCxn id="7" idx="0"/>
                  </p:cNvCxnSpPr>
                  <p:nvPr/>
                </p:nvCxnSpPr>
                <p:spPr>
                  <a:xfrm>
                    <a:off x="1317460" y="1738637"/>
                    <a:ext cx="1" cy="39625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Rounded Rectangle 28"/>
                  <p:cNvSpPr/>
                  <p:nvPr/>
                </p:nvSpPr>
                <p:spPr>
                  <a:xfrm>
                    <a:off x="738608" y="1342376"/>
                    <a:ext cx="1157704"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failure</a:t>
                    </a:r>
                    <a:r>
                      <a:rPr lang="en-US" sz="1700" baseline="-25000" dirty="0">
                        <a:solidFill>
                          <a:schemeClr val="tx1"/>
                        </a:solidFill>
                        <a:cs typeface="Times New Roman"/>
                      </a:rPr>
                      <a:t>1</a:t>
                    </a:r>
                  </a:p>
                </p:txBody>
              </p:sp>
            </p:grpSp>
            <p:grpSp>
              <p:nvGrpSpPr>
                <p:cNvPr id="61" name="Group 60"/>
                <p:cNvGrpSpPr/>
                <p:nvPr/>
              </p:nvGrpSpPr>
              <p:grpSpPr>
                <a:xfrm>
                  <a:off x="2313752" y="1342376"/>
                  <a:ext cx="578852" cy="1373869"/>
                  <a:chOff x="-2977143" y="2252592"/>
                  <a:chExt cx="578852" cy="1373869"/>
                </a:xfrm>
              </p:grpSpPr>
              <p:sp>
                <p:nvSpPr>
                  <p:cNvPr id="62" name="Rounded Rectangle 61"/>
                  <p:cNvSpPr/>
                  <p:nvPr/>
                </p:nvSpPr>
                <p:spPr>
                  <a:xfrm>
                    <a:off x="-2977143" y="3224125"/>
                    <a:ext cx="578852" cy="402336"/>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1700" dirty="0">
                        <a:solidFill>
                          <a:schemeClr val="tx1"/>
                        </a:solidFill>
                        <a:cs typeface="Times New Roman"/>
                      </a:rPr>
                      <a:t>…</a:t>
                    </a:r>
                    <a:endParaRPr lang="en-US" sz="1700" dirty="0">
                      <a:solidFill>
                        <a:schemeClr val="tx1"/>
                      </a:solidFill>
                      <a:cs typeface="Times New Roman"/>
                    </a:endParaRPr>
                  </a:p>
                </p:txBody>
              </p:sp>
              <p:cxnSp>
                <p:nvCxnSpPr>
                  <p:cNvPr id="63" name="Straight Arrow Connector 62"/>
                  <p:cNvCxnSpPr>
                    <a:stCxn id="64" idx="2"/>
                    <a:endCxn id="62" idx="0"/>
                  </p:cNvCxnSpPr>
                  <p:nvPr/>
                </p:nvCxnSpPr>
                <p:spPr>
                  <a:xfrm>
                    <a:off x="-2687717" y="2648853"/>
                    <a:ext cx="0" cy="575272"/>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Rounded Rectangle 63"/>
                  <p:cNvSpPr/>
                  <p:nvPr/>
                </p:nvSpPr>
                <p:spPr>
                  <a:xfrm>
                    <a:off x="-2977143" y="2252592"/>
                    <a:ext cx="578852"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1700" dirty="0">
                        <a:solidFill>
                          <a:schemeClr val="tx1"/>
                        </a:solidFill>
                        <a:cs typeface="Times New Roman"/>
                      </a:rPr>
                      <a:t>…</a:t>
                    </a:r>
                    <a:endParaRPr lang="en-US" sz="1700" baseline="-25000" dirty="0">
                      <a:solidFill>
                        <a:schemeClr val="tx1"/>
                      </a:solidFill>
                      <a:cs typeface="Times New Roman"/>
                    </a:endParaRPr>
                  </a:p>
                </p:txBody>
              </p:sp>
            </p:grpSp>
            <p:grpSp>
              <p:nvGrpSpPr>
                <p:cNvPr id="92" name="Group 91"/>
                <p:cNvGrpSpPr/>
                <p:nvPr/>
              </p:nvGrpSpPr>
              <p:grpSpPr>
                <a:xfrm>
                  <a:off x="2955109" y="1342376"/>
                  <a:ext cx="2081459" cy="1494181"/>
                  <a:chOff x="-185147" y="1342376"/>
                  <a:chExt cx="2081459" cy="1494181"/>
                </a:xfrm>
              </p:grpSpPr>
              <p:sp>
                <p:nvSpPr>
                  <p:cNvPr id="93" name="Rounded Rectangle 92"/>
                  <p:cNvSpPr/>
                  <p:nvPr/>
                </p:nvSpPr>
                <p:spPr>
                  <a:xfrm>
                    <a:off x="-185147" y="2134892"/>
                    <a:ext cx="2081459" cy="701665"/>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optimal, feasible</a:t>
                    </a:r>
                  </a:p>
                  <a:p>
                    <a:pPr algn="ctr"/>
                    <a:r>
                      <a:rPr lang="en-US" sz="1700" dirty="0">
                        <a:solidFill>
                          <a:schemeClr val="tx1"/>
                        </a:solidFill>
                        <a:cs typeface="Times New Roman"/>
                      </a:rPr>
                      <a:t>placement/routing</a:t>
                    </a:r>
                  </a:p>
                </p:txBody>
              </p:sp>
              <p:cxnSp>
                <p:nvCxnSpPr>
                  <p:cNvPr id="94" name="Straight Arrow Connector 93"/>
                  <p:cNvCxnSpPr>
                    <a:stCxn id="95" idx="2"/>
                    <a:endCxn id="93" idx="0"/>
                  </p:cNvCxnSpPr>
                  <p:nvPr/>
                </p:nvCxnSpPr>
                <p:spPr>
                  <a:xfrm>
                    <a:off x="855582" y="1738637"/>
                    <a:ext cx="1" cy="39625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Rounded Rectangle 94"/>
                  <p:cNvSpPr/>
                  <p:nvPr/>
                </p:nvSpPr>
                <p:spPr>
                  <a:xfrm>
                    <a:off x="276730" y="1342376"/>
                    <a:ext cx="1157704"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err="1">
                        <a:solidFill>
                          <a:schemeClr val="tx1"/>
                        </a:solidFill>
                        <a:cs typeface="Times New Roman"/>
                      </a:rPr>
                      <a:t>failure</a:t>
                    </a:r>
                    <a:r>
                      <a:rPr lang="en-US" sz="1700" baseline="-25000" dirty="0" err="1">
                        <a:solidFill>
                          <a:schemeClr val="tx1"/>
                        </a:solidFill>
                        <a:cs typeface="Times New Roman"/>
                      </a:rPr>
                      <a:t>M</a:t>
                    </a:r>
                    <a:endParaRPr lang="en-US" sz="1700" baseline="-25000" dirty="0">
                      <a:solidFill>
                        <a:schemeClr val="tx1"/>
                      </a:solidFill>
                      <a:cs typeface="Times New Roman"/>
                    </a:endParaRPr>
                  </a:p>
                </p:txBody>
              </p:sp>
            </p:grpSp>
          </p:grpSp>
        </p:grpSp>
        <p:sp>
          <p:nvSpPr>
            <p:cNvPr id="138" name="TextBox 137"/>
            <p:cNvSpPr txBox="1"/>
            <p:nvPr/>
          </p:nvSpPr>
          <p:spPr>
            <a:xfrm>
              <a:off x="1983732" y="4268417"/>
              <a:ext cx="1238891" cy="553998"/>
            </a:xfrm>
            <a:prstGeom prst="rect">
              <a:avLst/>
            </a:prstGeom>
            <a:noFill/>
          </p:spPr>
          <p:txBody>
            <a:bodyPr wrap="none" rtlCol="0">
              <a:spAutoFit/>
            </a:bodyPr>
            <a:lstStyle/>
            <a:p>
              <a:r>
                <a:rPr lang="en-US" sz="3000" dirty="0"/>
                <a:t>Simple</a:t>
              </a:r>
            </a:p>
          </p:txBody>
        </p:sp>
      </p:grpSp>
      <p:grpSp>
        <p:nvGrpSpPr>
          <p:cNvPr id="141" name="Group 140"/>
          <p:cNvGrpSpPr/>
          <p:nvPr/>
        </p:nvGrpSpPr>
        <p:grpSpPr>
          <a:xfrm>
            <a:off x="4156090" y="1342376"/>
            <a:ext cx="4004695" cy="4997765"/>
            <a:chOff x="4156090" y="1342376"/>
            <a:chExt cx="4004695" cy="4997765"/>
          </a:xfrm>
        </p:grpSpPr>
        <p:grpSp>
          <p:nvGrpSpPr>
            <p:cNvPr id="137" name="Group 136"/>
            <p:cNvGrpSpPr/>
            <p:nvPr/>
          </p:nvGrpSpPr>
          <p:grpSpPr>
            <a:xfrm>
              <a:off x="4156090" y="1342376"/>
              <a:ext cx="3989134" cy="4997765"/>
              <a:chOff x="4156090" y="1342376"/>
              <a:chExt cx="3989134" cy="4997765"/>
            </a:xfrm>
          </p:grpSpPr>
          <p:cxnSp>
            <p:nvCxnSpPr>
              <p:cNvPr id="118" name="Straight Arrow Connector 117"/>
              <p:cNvCxnSpPr>
                <a:stCxn id="119" idx="2"/>
                <a:endCxn id="126" idx="0"/>
              </p:cNvCxnSpPr>
              <p:nvPr/>
            </p:nvCxnSpPr>
            <p:spPr>
              <a:xfrm>
                <a:off x="6076968" y="3348203"/>
                <a:ext cx="0" cy="27529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36" name="Group 135"/>
              <p:cNvGrpSpPr/>
              <p:nvPr/>
            </p:nvGrpSpPr>
            <p:grpSpPr>
              <a:xfrm>
                <a:off x="4156090" y="1342376"/>
                <a:ext cx="3989134" cy="4997765"/>
                <a:chOff x="4156090" y="1342376"/>
                <a:chExt cx="3989134" cy="4997765"/>
              </a:xfrm>
            </p:grpSpPr>
            <p:grpSp>
              <p:nvGrpSpPr>
                <p:cNvPr id="99" name="Group 98"/>
                <p:cNvGrpSpPr/>
                <p:nvPr/>
              </p:nvGrpSpPr>
              <p:grpSpPr>
                <a:xfrm>
                  <a:off x="4156090" y="1342376"/>
                  <a:ext cx="2081459" cy="1494181"/>
                  <a:chOff x="276731" y="1342376"/>
                  <a:chExt cx="2081459" cy="1494181"/>
                </a:xfrm>
              </p:grpSpPr>
              <p:sp>
                <p:nvSpPr>
                  <p:cNvPr id="100" name="Rounded Rectangle 99"/>
                  <p:cNvSpPr/>
                  <p:nvPr/>
                </p:nvSpPr>
                <p:spPr>
                  <a:xfrm>
                    <a:off x="276731" y="2134892"/>
                    <a:ext cx="2081459" cy="701665"/>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optimal, feasible</a:t>
                    </a:r>
                  </a:p>
                  <a:p>
                    <a:pPr algn="ctr"/>
                    <a:r>
                      <a:rPr lang="en-US" sz="1700" dirty="0">
                        <a:solidFill>
                          <a:schemeClr val="tx1"/>
                        </a:solidFill>
                        <a:cs typeface="Times New Roman"/>
                      </a:rPr>
                      <a:t>placement/routing</a:t>
                    </a:r>
                  </a:p>
                </p:txBody>
              </p:sp>
              <p:cxnSp>
                <p:nvCxnSpPr>
                  <p:cNvPr id="101" name="Straight Arrow Connector 100"/>
                  <p:cNvCxnSpPr>
                    <a:stCxn id="102" idx="2"/>
                    <a:endCxn id="100" idx="0"/>
                  </p:cNvCxnSpPr>
                  <p:nvPr/>
                </p:nvCxnSpPr>
                <p:spPr>
                  <a:xfrm>
                    <a:off x="1317460" y="1738637"/>
                    <a:ext cx="1" cy="39625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2" name="Rounded Rectangle 101"/>
                  <p:cNvSpPr/>
                  <p:nvPr/>
                </p:nvSpPr>
                <p:spPr>
                  <a:xfrm>
                    <a:off x="738608" y="1342376"/>
                    <a:ext cx="1157704"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failure</a:t>
                    </a:r>
                    <a:r>
                      <a:rPr lang="en-US" sz="1700" baseline="-25000" dirty="0">
                        <a:solidFill>
                          <a:schemeClr val="tx1"/>
                        </a:solidFill>
                        <a:cs typeface="Times New Roman"/>
                      </a:rPr>
                      <a:t>1</a:t>
                    </a:r>
                  </a:p>
                </p:txBody>
              </p:sp>
            </p:grpSp>
            <p:cxnSp>
              <p:nvCxnSpPr>
                <p:cNvPr id="115" name="Elbow Connector 114"/>
                <p:cNvCxnSpPr>
                  <a:stCxn id="100" idx="2"/>
                  <a:endCxn id="119" idx="1"/>
                </p:cNvCxnSpPr>
                <p:nvPr/>
              </p:nvCxnSpPr>
              <p:spPr>
                <a:xfrm rot="16200000" flipH="1">
                  <a:off x="5333832" y="2699545"/>
                  <a:ext cx="313516" cy="587540"/>
                </a:xfrm>
                <a:prstGeom prst="bentConnector2">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9" name="Rounded Rectangle 118"/>
                <p:cNvSpPr/>
                <p:nvPr/>
              </p:nvSpPr>
              <p:spPr>
                <a:xfrm>
                  <a:off x="5784360" y="2951942"/>
                  <a:ext cx="585216"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1700" dirty="0">
                      <a:solidFill>
                        <a:schemeClr val="tx1"/>
                      </a:solidFill>
                      <a:cs typeface="Times New Roman"/>
                    </a:rPr>
                    <a:t>…</a:t>
                  </a:r>
                  <a:endParaRPr lang="en-US" sz="1700" baseline="-25000" dirty="0">
                    <a:solidFill>
                      <a:schemeClr val="tx1"/>
                    </a:solidFill>
                    <a:cs typeface="Times New Roman"/>
                  </a:endParaRPr>
                </a:p>
              </p:txBody>
            </p:sp>
            <p:cxnSp>
              <p:nvCxnSpPr>
                <p:cNvPr id="120" name="Elbow Connector 119"/>
                <p:cNvCxnSpPr>
                  <a:stCxn id="126" idx="2"/>
                  <a:endCxn id="124" idx="1"/>
                </p:cNvCxnSpPr>
                <p:nvPr/>
              </p:nvCxnSpPr>
              <p:spPr>
                <a:xfrm rot="16200000" flipH="1">
                  <a:off x="6198343" y="3904459"/>
                  <a:ext cx="205925" cy="448674"/>
                </a:xfrm>
                <a:prstGeom prst="bentConnector2">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21" name="Group 120"/>
                <p:cNvGrpSpPr/>
                <p:nvPr/>
              </p:nvGrpSpPr>
              <p:grpSpPr>
                <a:xfrm>
                  <a:off x="6063765" y="4033628"/>
                  <a:ext cx="2081459" cy="1333765"/>
                  <a:chOff x="102947" y="1235432"/>
                  <a:chExt cx="2081459" cy="1333765"/>
                </a:xfrm>
              </p:grpSpPr>
              <p:sp>
                <p:nvSpPr>
                  <p:cNvPr id="122" name="Rounded Rectangle 121"/>
                  <p:cNvSpPr/>
                  <p:nvPr/>
                </p:nvSpPr>
                <p:spPr>
                  <a:xfrm>
                    <a:off x="102947" y="1867532"/>
                    <a:ext cx="2081459" cy="701665"/>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optimal, feasible</a:t>
                    </a:r>
                  </a:p>
                  <a:p>
                    <a:pPr algn="ctr"/>
                    <a:r>
                      <a:rPr lang="en-US" sz="1700" dirty="0">
                        <a:solidFill>
                          <a:schemeClr val="tx1"/>
                        </a:solidFill>
                        <a:cs typeface="Times New Roman"/>
                      </a:rPr>
                      <a:t>placement/routing</a:t>
                    </a:r>
                  </a:p>
                </p:txBody>
              </p:sp>
              <p:cxnSp>
                <p:nvCxnSpPr>
                  <p:cNvPr id="123" name="Straight Arrow Connector 122"/>
                  <p:cNvCxnSpPr>
                    <a:stCxn id="124" idx="2"/>
                    <a:endCxn id="122" idx="0"/>
                  </p:cNvCxnSpPr>
                  <p:nvPr/>
                </p:nvCxnSpPr>
                <p:spPr>
                  <a:xfrm>
                    <a:off x="1143676" y="1631693"/>
                    <a:ext cx="1" cy="235839"/>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4" name="Rounded Rectangle 123"/>
                  <p:cNvSpPr/>
                  <p:nvPr/>
                </p:nvSpPr>
                <p:spPr>
                  <a:xfrm>
                    <a:off x="564824" y="1235432"/>
                    <a:ext cx="1157704" cy="396261"/>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err="1">
                        <a:solidFill>
                          <a:schemeClr val="tx1"/>
                        </a:solidFill>
                        <a:cs typeface="Times New Roman"/>
                      </a:rPr>
                      <a:t>failure</a:t>
                    </a:r>
                    <a:r>
                      <a:rPr lang="en-US" sz="1700" baseline="-25000" dirty="0" err="1">
                        <a:solidFill>
                          <a:schemeClr val="tx1"/>
                        </a:solidFill>
                        <a:cs typeface="Times New Roman"/>
                      </a:rPr>
                      <a:t>M</a:t>
                    </a:r>
                    <a:endParaRPr lang="en-US" sz="1700" baseline="-25000" dirty="0">
                      <a:solidFill>
                        <a:schemeClr val="tx1"/>
                      </a:solidFill>
                      <a:cs typeface="Times New Roman"/>
                    </a:endParaRPr>
                  </a:p>
                </p:txBody>
              </p:sp>
            </p:grpSp>
            <p:sp>
              <p:nvSpPr>
                <p:cNvPr id="126" name="Rounded Rectangle 125"/>
                <p:cNvSpPr/>
                <p:nvPr/>
              </p:nvSpPr>
              <p:spPr>
                <a:xfrm>
                  <a:off x="5787542" y="3623498"/>
                  <a:ext cx="578852" cy="402336"/>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mr-IN" sz="1700" dirty="0">
                      <a:solidFill>
                        <a:schemeClr val="tx1"/>
                      </a:solidFill>
                      <a:cs typeface="Times New Roman"/>
                    </a:rPr>
                    <a:t>…</a:t>
                  </a:r>
                  <a:endParaRPr lang="en-US" sz="1700" baseline="-25000" dirty="0">
                    <a:solidFill>
                      <a:schemeClr val="tx1"/>
                    </a:solidFill>
                    <a:cs typeface="Times New Roman"/>
                  </a:endParaRPr>
                </a:p>
              </p:txBody>
            </p:sp>
            <p:sp>
              <p:nvSpPr>
                <p:cNvPr id="128" name="Rounded Rectangle 127"/>
                <p:cNvSpPr/>
                <p:nvPr/>
              </p:nvSpPr>
              <p:spPr>
                <a:xfrm>
                  <a:off x="6063765" y="5671720"/>
                  <a:ext cx="2081459" cy="668421"/>
                </a:xfrm>
                <a:prstGeom prst="roundRect">
                  <a:avLst/>
                </a:prstGeom>
                <a:solidFill>
                  <a:srgbClr val="EB8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placed tails and </a:t>
                  </a:r>
                  <a:r>
                    <a:rPr lang="en-US" sz="1700" dirty="0" err="1">
                      <a:solidFill>
                        <a:schemeClr val="tx1"/>
                      </a:solidFill>
                      <a:cs typeface="Times New Roman"/>
                    </a:rPr>
                    <a:t>regens</a:t>
                  </a:r>
                  <a:endParaRPr lang="en-US" sz="1700" dirty="0">
                    <a:solidFill>
                      <a:schemeClr val="tx1"/>
                    </a:solidFill>
                    <a:cs typeface="Times New Roman"/>
                  </a:endParaRPr>
                </a:p>
              </p:txBody>
            </p:sp>
            <p:cxnSp>
              <p:nvCxnSpPr>
                <p:cNvPr id="132" name="Straight Arrow Connector 131"/>
                <p:cNvCxnSpPr>
                  <a:stCxn id="122" idx="2"/>
                  <a:endCxn id="128" idx="0"/>
                </p:cNvCxnSpPr>
                <p:nvPr/>
              </p:nvCxnSpPr>
              <p:spPr>
                <a:xfrm>
                  <a:off x="7104495" y="5367393"/>
                  <a:ext cx="0" cy="304327"/>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140" name="TextBox 139"/>
            <p:cNvSpPr txBox="1"/>
            <p:nvPr/>
          </p:nvSpPr>
          <p:spPr>
            <a:xfrm>
              <a:off x="6840179" y="2397944"/>
              <a:ext cx="1320606" cy="553998"/>
            </a:xfrm>
            <a:prstGeom prst="rect">
              <a:avLst/>
            </a:prstGeom>
            <a:noFill/>
          </p:spPr>
          <p:txBody>
            <a:bodyPr wrap="none" rtlCol="0">
              <a:spAutoFit/>
            </a:bodyPr>
            <a:lstStyle/>
            <a:p>
              <a:r>
                <a:rPr lang="en-US" sz="3000" dirty="0"/>
                <a:t>Greedy</a:t>
              </a:r>
            </a:p>
          </p:txBody>
        </p:sp>
      </p:grpSp>
    </p:spTree>
    <p:custDataLst>
      <p:tags r:id="rId1"/>
    </p:custDataLst>
    <p:extLst>
      <p:ext uri="{BB962C8B-B14F-4D97-AF65-F5344CB8AC3E}">
        <p14:creationId xmlns:p14="http://schemas.microsoft.com/office/powerpoint/2010/main" val="1534484273"/>
      </p:ext>
    </p:extLst>
  </p:cSld>
  <p:clrMapOvr>
    <a:masterClrMapping/>
  </p:clrMapOvr>
  <mc:AlternateContent xmlns:mc="http://schemas.openxmlformats.org/markup-compatibility/2006" xmlns:p14="http://schemas.microsoft.com/office/powerpoint/2010/main">
    <mc:Choice Requires="p14">
      <p:transition spd="slow" p14:dur="2000" advTm="75306"/>
    </mc:Choice>
    <mc:Fallback xmlns="">
      <p:transition xmlns:p14="http://schemas.microsoft.com/office/powerpoint/2010/main" spd="slow" advTm="75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39"/>
                                        </p:tgtEl>
                                      </p:cBhvr>
                                      <p:by x="50000" y="50000"/>
                                    </p:animScale>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imple-greedy-failure-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 y="2125980"/>
            <a:ext cx="7894320" cy="4511040"/>
          </a:xfrm>
          <a:prstGeom prst="rect">
            <a:avLst/>
          </a:prstGeom>
        </p:spPr>
      </p:pic>
      <p:sp>
        <p:nvSpPr>
          <p:cNvPr id="2" name="Title 1"/>
          <p:cNvSpPr>
            <a:spLocks noGrp="1"/>
          </p:cNvSpPr>
          <p:nvPr>
            <p:ph type="title"/>
          </p:nvPr>
        </p:nvSpPr>
        <p:spPr/>
        <p:txBody>
          <a:bodyPr/>
          <a:lstStyle/>
          <a:p>
            <a:r>
              <a:rPr lang="en-US" dirty="0"/>
              <a:t>Simple</a:t>
            </a:r>
          </a:p>
        </p:txBody>
      </p:sp>
      <p:sp>
        <p:nvSpPr>
          <p:cNvPr id="3" name="Slide Number Placeholder 2"/>
          <p:cNvSpPr>
            <a:spLocks noGrp="1"/>
          </p:cNvSpPr>
          <p:nvPr>
            <p:ph type="sldNum" sz="quarter" idx="12"/>
          </p:nvPr>
        </p:nvSpPr>
        <p:spPr/>
        <p:txBody>
          <a:bodyPr/>
          <a:lstStyle/>
          <a:p>
            <a:fld id="{04E72898-F629-5644-B4D5-3A62E8AA9C3A}" type="slidenum">
              <a:rPr lang="en-US" smtClean="0"/>
              <a:t>37</a:t>
            </a:fld>
            <a:endParaRPr lang="en-US"/>
          </a:p>
        </p:txBody>
      </p:sp>
      <p:sp>
        <p:nvSpPr>
          <p:cNvPr id="11" name="TextBox 10"/>
          <p:cNvSpPr txBox="1"/>
          <p:nvPr/>
        </p:nvSpPr>
        <p:spPr>
          <a:xfrm>
            <a:off x="273388" y="1361043"/>
            <a:ext cx="8597225" cy="830997"/>
          </a:xfrm>
          <a:prstGeom prst="rect">
            <a:avLst/>
          </a:prstGeom>
          <a:noFill/>
        </p:spPr>
        <p:txBody>
          <a:bodyPr wrap="none" rtlCol="0">
            <a:spAutoFit/>
          </a:bodyPr>
          <a:lstStyle/>
          <a:p>
            <a:pPr marL="342900" indent="-342900">
              <a:buAutoNum type="arabicPeriod"/>
            </a:pPr>
            <a:r>
              <a:rPr lang="en-US" sz="2400" dirty="0"/>
              <a:t>No failure:  Indifferent between o</a:t>
            </a:r>
            <a:r>
              <a:rPr lang="en-US" sz="2400" baseline="-25000" dirty="0"/>
              <a:t>1</a:t>
            </a:r>
            <a:r>
              <a:rPr lang="en-US" sz="2400" dirty="0"/>
              <a:t> and o</a:t>
            </a:r>
            <a:r>
              <a:rPr lang="en-US" sz="2400" baseline="-25000" dirty="0"/>
              <a:t>3</a:t>
            </a:r>
            <a:r>
              <a:rPr lang="en-US" sz="2400" dirty="0"/>
              <a:t>; arbitrarily choose </a:t>
            </a:r>
            <a:r>
              <a:rPr lang="en-US" sz="2400" b="1" dirty="0"/>
              <a:t>o</a:t>
            </a:r>
            <a:r>
              <a:rPr lang="en-US" sz="2400" b="1" baseline="-25000" dirty="0"/>
              <a:t>3</a:t>
            </a:r>
          </a:p>
          <a:p>
            <a:pPr marL="342900" indent="-342900">
              <a:buAutoNum type="arabicPeriod"/>
            </a:pPr>
            <a:r>
              <a:rPr lang="en-US" sz="2400" dirty="0"/>
              <a:t>(o</a:t>
            </a:r>
            <a:r>
              <a:rPr lang="en-US" sz="2400" baseline="-25000" dirty="0"/>
              <a:t>1</a:t>
            </a:r>
            <a:r>
              <a:rPr lang="en-US" sz="2400" dirty="0"/>
              <a:t>, o</a:t>
            </a:r>
            <a:r>
              <a:rPr lang="en-US" sz="2400" baseline="-25000" dirty="0"/>
              <a:t>3</a:t>
            </a:r>
            <a:r>
              <a:rPr lang="en-US" sz="2400" dirty="0"/>
              <a:t>) fails:  Indifferent between o</a:t>
            </a:r>
            <a:r>
              <a:rPr lang="en-US" sz="2400" baseline="-25000" dirty="0"/>
              <a:t>2</a:t>
            </a:r>
            <a:r>
              <a:rPr lang="en-US" sz="2400" dirty="0"/>
              <a:t> and o</a:t>
            </a:r>
            <a:r>
              <a:rPr lang="en-US" sz="2400" baseline="-25000" dirty="0"/>
              <a:t>3</a:t>
            </a:r>
            <a:r>
              <a:rPr lang="en-US" sz="2400" dirty="0"/>
              <a:t>; arbitrarily choose </a:t>
            </a:r>
            <a:r>
              <a:rPr lang="en-US" sz="2400" b="1" dirty="0"/>
              <a:t>o</a:t>
            </a:r>
            <a:r>
              <a:rPr lang="en-US" sz="2400" b="1" baseline="-25000" dirty="0"/>
              <a:t>2</a:t>
            </a:r>
          </a:p>
        </p:txBody>
      </p:sp>
      <p:pic>
        <p:nvPicPr>
          <p:cNvPr id="14" name="Picture 13" descr="simple-greedy-no-failure-v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 y="2125980"/>
            <a:ext cx="7894320" cy="4511040"/>
          </a:xfrm>
          <a:prstGeom prst="rect">
            <a:avLst/>
          </a:prstGeom>
        </p:spPr>
      </p:pic>
      <p:sp>
        <p:nvSpPr>
          <p:cNvPr id="15" name="Parallelogram 14"/>
          <p:cNvSpPr>
            <a:spLocks noChangeAspect="1"/>
          </p:cNvSpPr>
          <p:nvPr/>
        </p:nvSpPr>
        <p:spPr>
          <a:xfrm>
            <a:off x="5200822" y="3664442"/>
            <a:ext cx="408978" cy="507846"/>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6" name="Parallelogram 15"/>
          <p:cNvSpPr>
            <a:spLocks noChangeAspect="1"/>
          </p:cNvSpPr>
          <p:nvPr/>
        </p:nvSpPr>
        <p:spPr>
          <a:xfrm>
            <a:off x="3067222" y="4943967"/>
            <a:ext cx="408978" cy="507846"/>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7" name="TextBox 16"/>
          <p:cNvSpPr txBox="1"/>
          <p:nvPr/>
        </p:nvSpPr>
        <p:spPr>
          <a:xfrm>
            <a:off x="1856428" y="2485701"/>
            <a:ext cx="5431144" cy="646331"/>
          </a:xfrm>
          <a:prstGeom prst="rect">
            <a:avLst/>
          </a:prstGeom>
          <a:solidFill>
            <a:srgbClr val="6699DA"/>
          </a:solidFill>
          <a:ln>
            <a:noFill/>
          </a:ln>
        </p:spPr>
        <p:txBody>
          <a:bodyPr wrap="none" rtlCol="0">
            <a:spAutoFit/>
          </a:bodyPr>
          <a:lstStyle/>
          <a:p>
            <a:r>
              <a:rPr lang="en-US" sz="3600" b="1" dirty="0">
                <a:solidFill>
                  <a:schemeClr val="bg2"/>
                </a:solidFill>
              </a:rPr>
              <a:t>Result:  </a:t>
            </a:r>
            <a:r>
              <a:rPr lang="en-US" sz="3600" b="1" dirty="0" err="1">
                <a:solidFill>
                  <a:schemeClr val="bg2"/>
                </a:solidFill>
              </a:rPr>
              <a:t>Regens</a:t>
            </a:r>
            <a:r>
              <a:rPr lang="en-US" sz="3600" b="1" dirty="0">
                <a:solidFill>
                  <a:schemeClr val="bg2"/>
                </a:solidFill>
              </a:rPr>
              <a:t> at o</a:t>
            </a:r>
            <a:r>
              <a:rPr lang="en-US" sz="3600" b="1" baseline="-25000" dirty="0">
                <a:solidFill>
                  <a:schemeClr val="bg2"/>
                </a:solidFill>
              </a:rPr>
              <a:t>2</a:t>
            </a:r>
            <a:r>
              <a:rPr lang="en-US" sz="3600" b="1" dirty="0">
                <a:solidFill>
                  <a:schemeClr val="bg2"/>
                </a:solidFill>
              </a:rPr>
              <a:t> and o</a:t>
            </a:r>
            <a:r>
              <a:rPr lang="en-US" sz="3600" b="1" baseline="-25000" dirty="0">
                <a:solidFill>
                  <a:schemeClr val="bg2"/>
                </a:solidFill>
              </a:rPr>
              <a:t>3</a:t>
            </a:r>
          </a:p>
        </p:txBody>
      </p:sp>
    </p:spTree>
    <p:extLst>
      <p:ext uri="{BB962C8B-B14F-4D97-AF65-F5344CB8AC3E}">
        <p14:creationId xmlns:p14="http://schemas.microsoft.com/office/powerpoint/2010/main" val="14798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imple-greedy-failure-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 y="2125980"/>
            <a:ext cx="7894320" cy="4511040"/>
          </a:xfrm>
          <a:prstGeom prst="rect">
            <a:avLst/>
          </a:prstGeom>
        </p:spPr>
      </p:pic>
      <p:sp>
        <p:nvSpPr>
          <p:cNvPr id="2" name="Title 1"/>
          <p:cNvSpPr>
            <a:spLocks noGrp="1"/>
          </p:cNvSpPr>
          <p:nvPr>
            <p:ph type="title"/>
          </p:nvPr>
        </p:nvSpPr>
        <p:spPr/>
        <p:txBody>
          <a:bodyPr/>
          <a:lstStyle/>
          <a:p>
            <a:r>
              <a:rPr lang="en-US" dirty="0"/>
              <a:t>Greedy</a:t>
            </a:r>
          </a:p>
        </p:txBody>
      </p:sp>
      <p:sp>
        <p:nvSpPr>
          <p:cNvPr id="3" name="Slide Number Placeholder 2"/>
          <p:cNvSpPr>
            <a:spLocks noGrp="1"/>
          </p:cNvSpPr>
          <p:nvPr>
            <p:ph type="sldNum" sz="quarter" idx="12"/>
          </p:nvPr>
        </p:nvSpPr>
        <p:spPr/>
        <p:txBody>
          <a:bodyPr/>
          <a:lstStyle/>
          <a:p>
            <a:fld id="{04E72898-F629-5644-B4D5-3A62E8AA9C3A}" type="slidenum">
              <a:rPr lang="en-US" smtClean="0"/>
              <a:t>38</a:t>
            </a:fld>
            <a:endParaRPr lang="en-US"/>
          </a:p>
        </p:txBody>
      </p:sp>
      <p:sp>
        <p:nvSpPr>
          <p:cNvPr id="11" name="TextBox 10"/>
          <p:cNvSpPr txBox="1"/>
          <p:nvPr/>
        </p:nvSpPr>
        <p:spPr>
          <a:xfrm>
            <a:off x="273388" y="1361043"/>
            <a:ext cx="8392041" cy="830997"/>
          </a:xfrm>
          <a:prstGeom prst="rect">
            <a:avLst/>
          </a:prstGeom>
          <a:noFill/>
        </p:spPr>
        <p:txBody>
          <a:bodyPr wrap="none" rtlCol="0">
            <a:spAutoFit/>
          </a:bodyPr>
          <a:lstStyle/>
          <a:p>
            <a:pPr marL="342900" indent="-342900">
              <a:buAutoNum type="arabicPeriod"/>
            </a:pPr>
            <a:r>
              <a:rPr lang="en-US" sz="2400" dirty="0"/>
              <a:t>No failure:  Indifferent between o</a:t>
            </a:r>
            <a:r>
              <a:rPr lang="en-US" sz="2400" baseline="-25000" dirty="0"/>
              <a:t>1</a:t>
            </a:r>
            <a:r>
              <a:rPr lang="en-US" sz="2400" dirty="0"/>
              <a:t> and o</a:t>
            </a:r>
            <a:r>
              <a:rPr lang="en-US" sz="2400" baseline="-25000" dirty="0"/>
              <a:t>3</a:t>
            </a:r>
            <a:r>
              <a:rPr lang="en-US" sz="2400" dirty="0"/>
              <a:t>; arbitrarily choose </a:t>
            </a:r>
            <a:r>
              <a:rPr lang="en-US" sz="2400" b="1" dirty="0"/>
              <a:t>o</a:t>
            </a:r>
            <a:r>
              <a:rPr lang="en-US" sz="2400" b="1" baseline="-25000" dirty="0"/>
              <a:t>3</a:t>
            </a:r>
          </a:p>
          <a:p>
            <a:pPr marL="342900" indent="-342900">
              <a:buAutoNum type="arabicPeriod"/>
            </a:pPr>
            <a:r>
              <a:rPr lang="en-US" sz="2400" dirty="0"/>
              <a:t>(o</a:t>
            </a:r>
            <a:r>
              <a:rPr lang="en-US" sz="2400" baseline="-25000" dirty="0"/>
              <a:t>1</a:t>
            </a:r>
            <a:r>
              <a:rPr lang="en-US" sz="2400" dirty="0"/>
              <a:t>, o</a:t>
            </a:r>
            <a:r>
              <a:rPr lang="en-US" sz="2400" baseline="-25000" dirty="0"/>
              <a:t>3</a:t>
            </a:r>
            <a:r>
              <a:rPr lang="en-US" sz="2400" dirty="0"/>
              <a:t>) fails:  Remember already placed at o</a:t>
            </a:r>
            <a:r>
              <a:rPr lang="en-US" sz="2400" baseline="-25000" dirty="0"/>
              <a:t>3</a:t>
            </a:r>
            <a:r>
              <a:rPr lang="en-US" sz="2400" dirty="0"/>
              <a:t>; no more needed</a:t>
            </a:r>
            <a:endParaRPr lang="en-US" sz="2400" b="1" baseline="-25000" dirty="0"/>
          </a:p>
        </p:txBody>
      </p:sp>
      <p:pic>
        <p:nvPicPr>
          <p:cNvPr id="14" name="Picture 13" descr="simple-greedy-no-failure-v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 y="2125980"/>
            <a:ext cx="7894320" cy="4511040"/>
          </a:xfrm>
          <a:prstGeom prst="rect">
            <a:avLst/>
          </a:prstGeom>
        </p:spPr>
      </p:pic>
      <p:sp>
        <p:nvSpPr>
          <p:cNvPr id="15" name="Parallelogram 14"/>
          <p:cNvSpPr>
            <a:spLocks noChangeAspect="1"/>
          </p:cNvSpPr>
          <p:nvPr/>
        </p:nvSpPr>
        <p:spPr>
          <a:xfrm>
            <a:off x="5200822" y="3664442"/>
            <a:ext cx="408978" cy="507846"/>
          </a:xfrm>
          <a:prstGeom prst="parallelogram">
            <a:avLst/>
          </a:prstGeom>
          <a:solidFill>
            <a:srgbClr val="6EE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tx1"/>
              </a:solidFill>
            </a:endParaRPr>
          </a:p>
        </p:txBody>
      </p:sp>
      <p:sp>
        <p:nvSpPr>
          <p:cNvPr id="17" name="TextBox 16"/>
          <p:cNvSpPr txBox="1"/>
          <p:nvPr/>
        </p:nvSpPr>
        <p:spPr>
          <a:xfrm>
            <a:off x="2616665" y="2485701"/>
            <a:ext cx="3910671" cy="646331"/>
          </a:xfrm>
          <a:prstGeom prst="rect">
            <a:avLst/>
          </a:prstGeom>
          <a:solidFill>
            <a:srgbClr val="6699DA"/>
          </a:solidFill>
          <a:ln>
            <a:noFill/>
          </a:ln>
        </p:spPr>
        <p:txBody>
          <a:bodyPr wrap="none" rtlCol="0">
            <a:spAutoFit/>
          </a:bodyPr>
          <a:lstStyle/>
          <a:p>
            <a:r>
              <a:rPr lang="en-US" sz="3600" b="1" dirty="0">
                <a:solidFill>
                  <a:schemeClr val="bg2"/>
                </a:solidFill>
              </a:rPr>
              <a:t>Result:  </a:t>
            </a:r>
            <a:r>
              <a:rPr lang="en-US" sz="3600" b="1" dirty="0" err="1">
                <a:solidFill>
                  <a:schemeClr val="bg2"/>
                </a:solidFill>
              </a:rPr>
              <a:t>Regen</a:t>
            </a:r>
            <a:r>
              <a:rPr lang="en-US" sz="3600" b="1" dirty="0">
                <a:solidFill>
                  <a:schemeClr val="bg2"/>
                </a:solidFill>
              </a:rPr>
              <a:t> at o</a:t>
            </a:r>
            <a:r>
              <a:rPr lang="en-US" sz="3600" b="1" baseline="-25000" dirty="0">
                <a:solidFill>
                  <a:schemeClr val="bg2"/>
                </a:solidFill>
              </a:rPr>
              <a:t>3</a:t>
            </a:r>
          </a:p>
        </p:txBody>
      </p:sp>
    </p:spTree>
    <p:extLst>
      <p:ext uri="{BB962C8B-B14F-4D97-AF65-F5344CB8AC3E}">
        <p14:creationId xmlns:p14="http://schemas.microsoft.com/office/powerpoint/2010/main" val="14577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5"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sp>
        <p:nvSpPr>
          <p:cNvPr id="3" name="Content Placeholder 2"/>
          <p:cNvSpPr>
            <a:spLocks noGrp="1"/>
          </p:cNvSpPr>
          <p:nvPr>
            <p:ph idx="1"/>
          </p:nvPr>
        </p:nvSpPr>
        <p:spPr/>
        <p:txBody>
          <a:bodyPr/>
          <a:lstStyle/>
          <a:p>
            <a:r>
              <a:rPr lang="en-US" dirty="0"/>
              <a:t>Experiments with small but realistic topology and traffic matrix</a:t>
            </a:r>
          </a:p>
          <a:p>
            <a:pPr marL="0" indent="0">
              <a:buNone/>
            </a:pPr>
            <a:endParaRPr lang="en-US" dirty="0"/>
          </a:p>
          <a:p>
            <a:r>
              <a:rPr lang="en-US" dirty="0"/>
              <a:t>How much does </a:t>
            </a:r>
            <a:r>
              <a:rPr lang="en-US" dirty="0" err="1"/>
              <a:t>reconfigurability</a:t>
            </a:r>
            <a:r>
              <a:rPr lang="en-US" dirty="0"/>
              <a:t> matter?</a:t>
            </a:r>
          </a:p>
          <a:p>
            <a:r>
              <a:rPr lang="en-US" dirty="0"/>
              <a:t>How good are heuristics?</a:t>
            </a:r>
          </a:p>
          <a:p>
            <a:endParaRPr lang="en-US" dirty="0"/>
          </a:p>
        </p:txBody>
      </p:sp>
      <p:sp>
        <p:nvSpPr>
          <p:cNvPr id="4" name="Slide Number Placeholder 3"/>
          <p:cNvSpPr>
            <a:spLocks noGrp="1"/>
          </p:cNvSpPr>
          <p:nvPr>
            <p:ph type="sldNum" sz="quarter" idx="12"/>
          </p:nvPr>
        </p:nvSpPr>
        <p:spPr/>
        <p:txBody>
          <a:bodyPr/>
          <a:lstStyle/>
          <a:p>
            <a:fld id="{04E72898-F629-5644-B4D5-3A62E8AA9C3A}" type="slidenum">
              <a:rPr lang="en-US" smtClean="0"/>
              <a:t>39</a:t>
            </a:fld>
            <a:endParaRPr lang="en-US"/>
          </a:p>
        </p:txBody>
      </p:sp>
    </p:spTree>
    <p:extLst>
      <p:ext uri="{BB962C8B-B14F-4D97-AF65-F5344CB8AC3E}">
        <p14:creationId xmlns:p14="http://schemas.microsoft.com/office/powerpoint/2010/main" val="1244039851"/>
      </p:ext>
    </p:extLst>
  </p:cSld>
  <p:clrMapOvr>
    <a:masterClrMapping/>
  </p:clrMapOvr>
  <mc:AlternateContent xmlns:mc="http://schemas.openxmlformats.org/markup-compatibility/2006" xmlns:p14="http://schemas.microsoft.com/office/powerpoint/2010/main">
    <mc:Choice Requires="p14">
      <p:transition spd="slow" p14:dur="2000" advTm="44399"/>
    </mc:Choice>
    <mc:Fallback xmlns="">
      <p:transition xmlns:p14="http://schemas.microsoft.com/office/powerpoint/2010/main" spd="slow" advTm="4439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E5A4-2CEE-AF4D-BD98-319C292AE47C}"/>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ED0B9CDE-2955-5E42-828B-7E4D28FE847B}"/>
              </a:ext>
            </a:extLst>
          </p:cNvPr>
          <p:cNvSpPr>
            <a:spLocks noGrp="1"/>
          </p:cNvSpPr>
          <p:nvPr>
            <p:ph idx="1"/>
          </p:nvPr>
        </p:nvSpPr>
        <p:spPr/>
        <p:txBody>
          <a:bodyPr/>
          <a:lstStyle/>
          <a:p>
            <a:r>
              <a:rPr lang="en-US" b="1" i="1" dirty="0"/>
              <a:t>Design</a:t>
            </a:r>
            <a:r>
              <a:rPr lang="en-US" dirty="0"/>
              <a:t> and </a:t>
            </a:r>
            <a:r>
              <a:rPr lang="en-US" b="1" i="1" dirty="0"/>
              <a:t>operate</a:t>
            </a:r>
            <a:r>
              <a:rPr lang="en-US" dirty="0"/>
              <a:t> networks that are robust to failures while minimizing costs</a:t>
            </a:r>
          </a:p>
        </p:txBody>
      </p:sp>
      <p:sp>
        <p:nvSpPr>
          <p:cNvPr id="4" name="Slide Number Placeholder 3">
            <a:extLst>
              <a:ext uri="{FF2B5EF4-FFF2-40B4-BE49-F238E27FC236}">
                <a16:creationId xmlns:a16="http://schemas.microsoft.com/office/drawing/2014/main" id="{3CDD183A-71C9-3C40-9A55-EABE280CDF84}"/>
              </a:ext>
            </a:extLst>
          </p:cNvPr>
          <p:cNvSpPr>
            <a:spLocks noGrp="1"/>
          </p:cNvSpPr>
          <p:nvPr>
            <p:ph type="sldNum" sz="quarter" idx="12"/>
          </p:nvPr>
        </p:nvSpPr>
        <p:spPr/>
        <p:txBody>
          <a:bodyPr/>
          <a:lstStyle/>
          <a:p>
            <a:fld id="{04E72898-F629-5644-B4D5-3A62E8AA9C3A}" type="slidenum">
              <a:rPr lang="en-US" smtClean="0"/>
              <a:t>4</a:t>
            </a:fld>
            <a:endParaRPr lang="en-US"/>
          </a:p>
        </p:txBody>
      </p:sp>
    </p:spTree>
    <p:extLst>
      <p:ext uri="{BB962C8B-B14F-4D97-AF65-F5344CB8AC3E}">
        <p14:creationId xmlns:p14="http://schemas.microsoft.com/office/powerpoint/2010/main" val="2665998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31701" y="1343959"/>
            <a:ext cx="3723467" cy="2751430"/>
            <a:chOff x="-345004" y="2455"/>
            <a:chExt cx="6974214" cy="5153546"/>
          </a:xfrm>
        </p:grpSpPr>
        <p:cxnSp>
          <p:nvCxnSpPr>
            <p:cNvPr id="56" name="Straight Connector 55"/>
            <p:cNvCxnSpPr>
              <a:stCxn id="54" idx="3"/>
              <a:endCxn id="52" idx="1"/>
            </p:cNvCxnSpPr>
            <p:nvPr/>
          </p:nvCxnSpPr>
          <p:spPr>
            <a:xfrm>
              <a:off x="566954" y="557187"/>
              <a:ext cx="325806"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4" idx="3"/>
              <a:endCxn id="49" idx="1"/>
            </p:cNvCxnSpPr>
            <p:nvPr/>
          </p:nvCxnSpPr>
          <p:spPr>
            <a:xfrm>
              <a:off x="566954" y="557187"/>
              <a:ext cx="325806"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345004" y="243841"/>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84" name="Straight Connector 83"/>
            <p:cNvCxnSpPr>
              <a:stCxn id="87" idx="2"/>
              <a:endCxn id="90" idx="3"/>
            </p:cNvCxnSpPr>
            <p:nvPr/>
          </p:nvCxnSpPr>
          <p:spPr>
            <a:xfrm flipH="1">
              <a:off x="5850829" y="4025495"/>
              <a:ext cx="320321" cy="333206"/>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87" idx="2"/>
              <a:endCxn id="93" idx="3"/>
            </p:cNvCxnSpPr>
            <p:nvPr/>
          </p:nvCxnSpPr>
          <p:spPr>
            <a:xfrm flipH="1">
              <a:off x="5850829" y="4025495"/>
              <a:ext cx="320321" cy="71634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38" idx="3"/>
              <a:endCxn id="65" idx="1"/>
            </p:cNvCxnSpPr>
            <p:nvPr/>
          </p:nvCxnSpPr>
          <p:spPr>
            <a:xfrm>
              <a:off x="1990804" y="1020460"/>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206" idx="1"/>
              <a:endCxn id="65" idx="3"/>
            </p:cNvCxnSpPr>
            <p:nvPr/>
          </p:nvCxnSpPr>
          <p:spPr>
            <a:xfrm flipH="1">
              <a:off x="3799253" y="1020460"/>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p:cNvCxnSpPr>
              <a:stCxn id="207" idx="2"/>
              <a:endCxn id="210" idx="3"/>
            </p:cNvCxnSpPr>
            <p:nvPr/>
          </p:nvCxnSpPr>
          <p:spPr>
            <a:xfrm flipH="1">
              <a:off x="5850829" y="629147"/>
              <a:ext cx="322402" cy="37063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207" idx="2"/>
              <a:endCxn id="212" idx="3"/>
            </p:cNvCxnSpPr>
            <p:nvPr/>
          </p:nvCxnSpPr>
          <p:spPr>
            <a:xfrm flipH="1">
              <a:off x="5850829" y="629147"/>
              <a:ext cx="322402" cy="75377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23" name="Group 422"/>
            <p:cNvGrpSpPr/>
            <p:nvPr/>
          </p:nvGrpSpPr>
          <p:grpSpPr>
            <a:xfrm>
              <a:off x="762171" y="243841"/>
              <a:ext cx="5191636" cy="1553238"/>
              <a:chOff x="762171" y="243841"/>
              <a:chExt cx="5191636" cy="1553238"/>
            </a:xfrm>
          </p:grpSpPr>
          <p:grpSp>
            <p:nvGrpSpPr>
              <p:cNvPr id="406" name="Group 405"/>
              <p:cNvGrpSpPr/>
              <p:nvPr/>
            </p:nvGrpSpPr>
            <p:grpSpPr>
              <a:xfrm>
                <a:off x="762171" y="243841"/>
                <a:ext cx="1228633" cy="1553238"/>
                <a:chOff x="687251" y="661401"/>
                <a:chExt cx="1228633" cy="1553238"/>
              </a:xfrm>
            </p:grpSpPr>
            <p:grpSp>
              <p:nvGrpSpPr>
                <p:cNvPr id="7" name="Group 6"/>
                <p:cNvGrpSpPr/>
                <p:nvPr/>
              </p:nvGrpSpPr>
              <p:grpSpPr>
                <a:xfrm>
                  <a:off x="817840" y="1089589"/>
                  <a:ext cx="995066" cy="1038637"/>
                  <a:chOff x="1547944" y="1193929"/>
                  <a:chExt cx="995066" cy="1038637"/>
                </a:xfrm>
              </p:grpSpPr>
              <p:pic>
                <p:nvPicPr>
                  <p:cNvPr id="49" name="Picture 48"/>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52" name="Picture 5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38" name="Rounded Rectangle 37"/>
                <p:cNvSpPr>
                  <a:spLocks noChangeAspect="1"/>
                </p:cNvSpPr>
                <p:nvPr/>
              </p:nvSpPr>
              <p:spPr>
                <a:xfrm>
                  <a:off x="687251" y="661401"/>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sp>
            <p:nvSpPr>
              <p:cNvPr id="65" name="Rectangle 64"/>
              <p:cNvSpPr/>
              <p:nvPr/>
            </p:nvSpPr>
            <p:spPr>
              <a:xfrm>
                <a:off x="2916725" y="57919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nvGrpSpPr>
              <p:cNvPr id="407" name="Group 406"/>
              <p:cNvGrpSpPr/>
              <p:nvPr/>
            </p:nvGrpSpPr>
            <p:grpSpPr>
              <a:xfrm>
                <a:off x="4725174" y="243841"/>
                <a:ext cx="1228633" cy="1553238"/>
                <a:chOff x="3978251" y="751443"/>
                <a:chExt cx="1228633" cy="1553238"/>
              </a:xfrm>
            </p:grpSpPr>
            <p:grpSp>
              <p:nvGrpSpPr>
                <p:cNvPr id="205" name="Group 204"/>
                <p:cNvGrpSpPr/>
                <p:nvPr/>
              </p:nvGrpSpPr>
              <p:grpSpPr>
                <a:xfrm>
                  <a:off x="4108840" y="1179631"/>
                  <a:ext cx="995066" cy="1038637"/>
                  <a:chOff x="1547944" y="1193929"/>
                  <a:chExt cx="995066" cy="1038637"/>
                </a:xfrm>
              </p:grpSpPr>
              <p:pic>
                <p:nvPicPr>
                  <p:cNvPr id="212" name="Picture 21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210" name="Picture 209"/>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206" name="Rounded Rectangle 205"/>
                <p:cNvSpPr>
                  <a:spLocks noChangeAspect="1"/>
                </p:cNvSpPr>
                <p:nvPr/>
              </p:nvSpPr>
              <p:spPr>
                <a:xfrm>
                  <a:off x="3978251" y="751443"/>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cxnSp>
          <p:nvCxnSpPr>
            <p:cNvPr id="278" name="Straight Connector 277"/>
            <p:cNvCxnSpPr>
              <a:stCxn id="281" idx="3"/>
              <a:endCxn id="284" idx="1"/>
            </p:cNvCxnSpPr>
            <p:nvPr/>
          </p:nvCxnSpPr>
          <p:spPr>
            <a:xfrm>
              <a:off x="566954" y="3916109"/>
              <a:ext cx="325806"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a:stCxn id="281" idx="3"/>
              <a:endCxn id="286" idx="1"/>
            </p:cNvCxnSpPr>
            <p:nvPr/>
          </p:nvCxnSpPr>
          <p:spPr>
            <a:xfrm>
              <a:off x="566954" y="3916109"/>
              <a:ext cx="325806"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1" name="Rounded Rectangle 280"/>
            <p:cNvSpPr/>
            <p:nvPr/>
          </p:nvSpPr>
          <p:spPr>
            <a:xfrm>
              <a:off x="-345004" y="3602763"/>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292" name="Straight Connector 291"/>
            <p:cNvCxnSpPr>
              <a:stCxn id="288" idx="0"/>
              <a:endCxn id="206" idx="2"/>
            </p:cNvCxnSpPr>
            <p:nvPr/>
          </p:nvCxnSpPr>
          <p:spPr>
            <a:xfrm flipV="1">
              <a:off x="5339489" y="1797079"/>
              <a:ext cx="2"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a:stCxn id="86" idx="0"/>
              <a:endCxn id="288" idx="2"/>
            </p:cNvCxnSpPr>
            <p:nvPr/>
          </p:nvCxnSpPr>
          <p:spPr>
            <a:xfrm flipH="1" flipV="1">
              <a:off x="5339489" y="3141185"/>
              <a:ext cx="2"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a:stCxn id="290" idx="3"/>
              <a:endCxn id="86" idx="1"/>
            </p:cNvCxnSpPr>
            <p:nvPr/>
          </p:nvCxnSpPr>
          <p:spPr>
            <a:xfrm>
              <a:off x="3799253" y="4379382"/>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a:stCxn id="280" idx="3"/>
              <a:endCxn id="290" idx="1"/>
            </p:cNvCxnSpPr>
            <p:nvPr/>
          </p:nvCxnSpPr>
          <p:spPr>
            <a:xfrm>
              <a:off x="1990804" y="4379382"/>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a:stCxn id="289" idx="2"/>
              <a:endCxn id="280" idx="0"/>
            </p:cNvCxnSpPr>
            <p:nvPr/>
          </p:nvCxnSpPr>
          <p:spPr>
            <a:xfrm>
              <a:off x="1376487" y="3141185"/>
              <a:ext cx="1"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a:stCxn id="289" idx="0"/>
              <a:endCxn id="38" idx="2"/>
            </p:cNvCxnSpPr>
            <p:nvPr/>
          </p:nvCxnSpPr>
          <p:spPr>
            <a:xfrm flipV="1">
              <a:off x="1376487" y="1797079"/>
              <a:ext cx="1"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a:stCxn id="38" idx="3"/>
              <a:endCxn id="291" idx="0"/>
            </p:cNvCxnSpPr>
            <p:nvPr/>
          </p:nvCxnSpPr>
          <p:spPr>
            <a:xfrm>
              <a:off x="1990804" y="1020460"/>
              <a:ext cx="1367184"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a:stCxn id="291" idx="0"/>
              <a:endCxn id="206" idx="1"/>
            </p:cNvCxnSpPr>
            <p:nvPr/>
          </p:nvCxnSpPr>
          <p:spPr>
            <a:xfrm flipV="1">
              <a:off x="3357988" y="1020460"/>
              <a:ext cx="1367186"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a:stCxn id="280" idx="3"/>
              <a:endCxn id="291" idx="2"/>
            </p:cNvCxnSpPr>
            <p:nvPr/>
          </p:nvCxnSpPr>
          <p:spPr>
            <a:xfrm flipV="1">
              <a:off x="1990804" y="3141185"/>
              <a:ext cx="1367184"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a:stCxn id="291" idx="2"/>
              <a:endCxn id="86" idx="1"/>
            </p:cNvCxnSpPr>
            <p:nvPr/>
          </p:nvCxnSpPr>
          <p:spPr>
            <a:xfrm>
              <a:off x="3357988" y="3141185"/>
              <a:ext cx="1367186"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26" name="Group 425"/>
            <p:cNvGrpSpPr/>
            <p:nvPr/>
          </p:nvGrpSpPr>
          <p:grpSpPr>
            <a:xfrm>
              <a:off x="935223" y="2258657"/>
              <a:ext cx="4845530" cy="882528"/>
              <a:chOff x="935223" y="2582306"/>
              <a:chExt cx="4845530" cy="882528"/>
            </a:xfrm>
          </p:grpSpPr>
          <p:sp>
            <p:nvSpPr>
              <p:cNvPr id="288" name="Rectangle 287"/>
              <p:cNvSpPr/>
              <p:nvPr/>
            </p:nvSpPr>
            <p:spPr>
              <a:xfrm>
                <a:off x="4898225"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289" name="Rectangle 288"/>
              <p:cNvSpPr/>
              <p:nvPr/>
            </p:nvSpPr>
            <p:spPr>
              <a:xfrm>
                <a:off x="935223"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291" name="Rectangle 290"/>
              <p:cNvSpPr/>
              <p:nvPr/>
            </p:nvSpPr>
            <p:spPr>
              <a:xfrm>
                <a:off x="2916724"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grpSp>
          <p:nvGrpSpPr>
            <p:cNvPr id="424" name="Group 423"/>
            <p:cNvGrpSpPr/>
            <p:nvPr/>
          </p:nvGrpSpPr>
          <p:grpSpPr>
            <a:xfrm>
              <a:off x="762171" y="3602763"/>
              <a:ext cx="5191636" cy="1553238"/>
              <a:chOff x="762171" y="3788734"/>
              <a:chExt cx="5191636" cy="1553238"/>
            </a:xfrm>
          </p:grpSpPr>
          <p:grpSp>
            <p:nvGrpSpPr>
              <p:cNvPr id="410" name="Group 409"/>
              <p:cNvGrpSpPr/>
              <p:nvPr/>
            </p:nvGrpSpPr>
            <p:grpSpPr>
              <a:xfrm>
                <a:off x="4725174" y="3788734"/>
                <a:ext cx="1228633" cy="1553238"/>
                <a:chOff x="4389676" y="3922457"/>
                <a:chExt cx="1228633" cy="1553238"/>
              </a:xfrm>
            </p:grpSpPr>
            <p:grpSp>
              <p:nvGrpSpPr>
                <p:cNvPr id="82" name="Group 81"/>
                <p:cNvGrpSpPr/>
                <p:nvPr/>
              </p:nvGrpSpPr>
              <p:grpSpPr>
                <a:xfrm>
                  <a:off x="4520265" y="4350645"/>
                  <a:ext cx="995066" cy="1038637"/>
                  <a:chOff x="1547944" y="1193929"/>
                  <a:chExt cx="995066" cy="1038637"/>
                </a:xfrm>
              </p:grpSpPr>
              <p:pic>
                <p:nvPicPr>
                  <p:cNvPr id="93" name="Picture 9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90" name="Picture 89"/>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9"/>
                  </a:xfrm>
                  <a:prstGeom prst="rect">
                    <a:avLst/>
                  </a:prstGeom>
                </p:spPr>
              </p:pic>
            </p:grpSp>
            <p:sp>
              <p:nvSpPr>
                <p:cNvPr id="86" name="Rounded Rectangle 85"/>
                <p:cNvSpPr>
                  <a:spLocks noChangeAspect="1"/>
                </p:cNvSpPr>
                <p:nvPr/>
              </p:nvSpPr>
              <p:spPr>
                <a:xfrm>
                  <a:off x="4389676" y="3922457"/>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nvGrpSpPr>
              <p:cNvPr id="412" name="Group 411"/>
              <p:cNvGrpSpPr/>
              <p:nvPr/>
            </p:nvGrpSpPr>
            <p:grpSpPr>
              <a:xfrm>
                <a:off x="762171" y="3788734"/>
                <a:ext cx="1228633" cy="1553238"/>
                <a:chOff x="687251" y="3655012"/>
                <a:chExt cx="1228633" cy="1553238"/>
              </a:xfrm>
            </p:grpSpPr>
            <p:pic>
              <p:nvPicPr>
                <p:cNvPr id="286" name="Picture 28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17840" y="4466339"/>
                  <a:ext cx="995066" cy="655499"/>
                </a:xfrm>
                <a:prstGeom prst="rect">
                  <a:avLst/>
                </a:prstGeom>
              </p:spPr>
            </p:pic>
            <p:grpSp>
              <p:nvGrpSpPr>
                <p:cNvPr id="411" name="Group 410"/>
                <p:cNvGrpSpPr/>
                <p:nvPr/>
              </p:nvGrpSpPr>
              <p:grpSpPr>
                <a:xfrm>
                  <a:off x="687251" y="3655012"/>
                  <a:ext cx="1228633" cy="1553238"/>
                  <a:chOff x="687251" y="3655012"/>
                  <a:chExt cx="1228633" cy="1553238"/>
                </a:xfrm>
              </p:grpSpPr>
              <p:pic>
                <p:nvPicPr>
                  <p:cNvPr id="284" name="Picture 28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17840" y="4083199"/>
                    <a:ext cx="995066" cy="655499"/>
                  </a:xfrm>
                  <a:prstGeom prst="rect">
                    <a:avLst/>
                  </a:prstGeom>
                </p:spPr>
              </p:pic>
              <p:sp>
                <p:nvSpPr>
                  <p:cNvPr id="280" name="Rounded Rectangle 279"/>
                  <p:cNvSpPr>
                    <a:spLocks noChangeAspect="1"/>
                  </p:cNvSpPr>
                  <p:nvPr/>
                </p:nvSpPr>
                <p:spPr>
                  <a:xfrm>
                    <a:off x="687251" y="3655012"/>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sp>
            <p:nvSpPr>
              <p:cNvPr id="290" name="Rectangle 289"/>
              <p:cNvSpPr/>
              <p:nvPr/>
            </p:nvSpPr>
            <p:spPr>
              <a:xfrm>
                <a:off x="2916725" y="4124089"/>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sp>
          <p:nvSpPr>
            <p:cNvPr id="207" name="Rounded Rectangle 206"/>
            <p:cNvSpPr/>
            <p:nvPr/>
          </p:nvSpPr>
          <p:spPr>
            <a:xfrm>
              <a:off x="5717252" y="2455"/>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87" name="Rounded Rectangle 86"/>
            <p:cNvSpPr/>
            <p:nvPr/>
          </p:nvSpPr>
          <p:spPr>
            <a:xfrm>
              <a:off x="5715171" y="3398803"/>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sp>
        <p:nvSpPr>
          <p:cNvPr id="5" name="Title 4"/>
          <p:cNvSpPr>
            <a:spLocks noGrp="1"/>
          </p:cNvSpPr>
          <p:nvPr>
            <p:ph type="title"/>
          </p:nvPr>
        </p:nvSpPr>
        <p:spPr/>
        <p:txBody>
          <a:bodyPr/>
          <a:lstStyle/>
          <a:p>
            <a:r>
              <a:rPr lang="en-US" dirty="0"/>
              <a:t>Experiment Setup: Topology</a:t>
            </a:r>
          </a:p>
        </p:txBody>
      </p:sp>
      <p:sp>
        <p:nvSpPr>
          <p:cNvPr id="4" name="Slide Number Placeholder 3"/>
          <p:cNvSpPr>
            <a:spLocks noGrp="1"/>
          </p:cNvSpPr>
          <p:nvPr>
            <p:ph type="sldNum" sz="quarter" idx="12"/>
          </p:nvPr>
        </p:nvSpPr>
        <p:spPr/>
        <p:txBody>
          <a:bodyPr/>
          <a:lstStyle/>
          <a:p>
            <a:fld id="{04E72898-F629-5644-B4D5-3A62E8AA9C3A}" type="slidenum">
              <a:rPr lang="en-US" smtClean="0"/>
              <a:t>40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871675395"/>
              </p:ext>
            </p:extLst>
          </p:nvPr>
        </p:nvGraphicFramePr>
        <p:xfrm>
          <a:off x="1503655" y="6127750"/>
          <a:ext cx="6136690" cy="457200"/>
        </p:xfrm>
        <a:graphic>
          <a:graphicData uri="http://schemas.openxmlformats.org/drawingml/2006/table">
            <a:tbl>
              <a:tblPr>
                <a:tableStyleId>{5C22544A-7EE6-4342-B048-85BDC9FD1C3A}</a:tableStyleId>
              </a:tblPr>
              <a:tblGrid>
                <a:gridCol w="1833979">
                  <a:extLst>
                    <a:ext uri="{9D8B030D-6E8A-4147-A177-3AD203B41FA5}">
                      <a16:colId xmlns:a16="http://schemas.microsoft.com/office/drawing/2014/main" val="20000"/>
                    </a:ext>
                  </a:extLst>
                </a:gridCol>
                <a:gridCol w="1461314">
                  <a:extLst>
                    <a:ext uri="{9D8B030D-6E8A-4147-A177-3AD203B41FA5}">
                      <a16:colId xmlns:a16="http://schemas.microsoft.com/office/drawing/2014/main" val="20001"/>
                    </a:ext>
                  </a:extLst>
                </a:gridCol>
                <a:gridCol w="2841397">
                  <a:extLst>
                    <a:ext uri="{9D8B030D-6E8A-4147-A177-3AD203B41FA5}">
                      <a16:colId xmlns:a16="http://schemas.microsoft.com/office/drawing/2014/main" val="20002"/>
                    </a:ext>
                  </a:extLst>
                </a:gridCol>
              </a:tblGrid>
              <a:tr h="212726">
                <a:tc>
                  <a:txBody>
                    <a:bodyPr/>
                    <a:lstStyle/>
                    <a:p>
                      <a:r>
                        <a:rPr lang="en-US" sz="2400" b="1" dirty="0"/>
                        <a:t>4</a:t>
                      </a:r>
                      <a:r>
                        <a:rPr lang="en-US" sz="2400" dirty="0"/>
                        <a:t> edge</a:t>
                      </a:r>
                      <a:r>
                        <a:rPr lang="en-US" sz="2400" baseline="0" dirty="0"/>
                        <a:t> nodes</a:t>
                      </a:r>
                      <a:endParaRPr lang="en-US" sz="2400" dirty="0"/>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t>4</a:t>
                      </a:r>
                      <a:r>
                        <a:rPr lang="en-US" sz="2400" dirty="0"/>
                        <a:t> IP</a:t>
                      </a:r>
                      <a:r>
                        <a:rPr lang="en-US" sz="2400" baseline="0" dirty="0"/>
                        <a:t> nodes</a:t>
                      </a:r>
                      <a:endParaRPr lang="en-US" sz="2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t>5</a:t>
                      </a:r>
                      <a:r>
                        <a:rPr lang="en-US" sz="2400" dirty="0"/>
                        <a:t> optical-only nodes</a:t>
                      </a: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8989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31701" y="1343959"/>
            <a:ext cx="6080598" cy="2751430"/>
            <a:chOff x="-345004" y="2455"/>
            <a:chExt cx="11389220" cy="5153546"/>
          </a:xfrm>
        </p:grpSpPr>
        <p:cxnSp>
          <p:nvCxnSpPr>
            <p:cNvPr id="56" name="Straight Connector 55"/>
            <p:cNvCxnSpPr>
              <a:stCxn id="54" idx="3"/>
              <a:endCxn id="52" idx="1"/>
            </p:cNvCxnSpPr>
            <p:nvPr/>
          </p:nvCxnSpPr>
          <p:spPr>
            <a:xfrm>
              <a:off x="566954" y="557187"/>
              <a:ext cx="325806"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4" idx="3"/>
              <a:endCxn id="49" idx="1"/>
            </p:cNvCxnSpPr>
            <p:nvPr/>
          </p:nvCxnSpPr>
          <p:spPr>
            <a:xfrm>
              <a:off x="566954" y="557187"/>
              <a:ext cx="325806"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345004" y="243841"/>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84" name="Straight Connector 83"/>
            <p:cNvCxnSpPr>
              <a:stCxn id="87" idx="2"/>
              <a:endCxn id="90" idx="3"/>
            </p:cNvCxnSpPr>
            <p:nvPr/>
          </p:nvCxnSpPr>
          <p:spPr>
            <a:xfrm flipH="1">
              <a:off x="5850829" y="4025495"/>
              <a:ext cx="320321" cy="333206"/>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87" idx="2"/>
              <a:endCxn id="93" idx="3"/>
            </p:cNvCxnSpPr>
            <p:nvPr/>
          </p:nvCxnSpPr>
          <p:spPr>
            <a:xfrm flipH="1">
              <a:off x="5850829" y="4025495"/>
              <a:ext cx="320321" cy="71634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38" idx="3"/>
              <a:endCxn id="65" idx="1"/>
            </p:cNvCxnSpPr>
            <p:nvPr/>
          </p:nvCxnSpPr>
          <p:spPr>
            <a:xfrm>
              <a:off x="1990804" y="1020460"/>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206" idx="1"/>
              <a:endCxn id="65" idx="3"/>
            </p:cNvCxnSpPr>
            <p:nvPr/>
          </p:nvCxnSpPr>
          <p:spPr>
            <a:xfrm flipH="1">
              <a:off x="3799253" y="1020460"/>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65" idx="1"/>
              <a:endCxn id="168" idx="3"/>
            </p:cNvCxnSpPr>
            <p:nvPr/>
          </p:nvCxnSpPr>
          <p:spPr>
            <a:xfrm flipH="1">
              <a:off x="9813831" y="3916109"/>
              <a:ext cx="318427"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65" idx="1"/>
              <a:endCxn id="170" idx="3"/>
            </p:cNvCxnSpPr>
            <p:nvPr/>
          </p:nvCxnSpPr>
          <p:spPr>
            <a:xfrm flipH="1">
              <a:off x="9813831" y="3916109"/>
              <a:ext cx="318427"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5" name="Rounded Rectangle 164"/>
            <p:cNvSpPr/>
            <p:nvPr/>
          </p:nvSpPr>
          <p:spPr>
            <a:xfrm>
              <a:off x="10132258" y="3602763"/>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187" name="Straight Connector 186"/>
            <p:cNvCxnSpPr>
              <a:stCxn id="193" idx="1"/>
              <a:endCxn id="196" idx="3"/>
            </p:cNvCxnSpPr>
            <p:nvPr/>
          </p:nvCxnSpPr>
          <p:spPr>
            <a:xfrm flipH="1">
              <a:off x="9813831" y="557187"/>
              <a:ext cx="318427"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93" idx="1"/>
              <a:endCxn id="198" idx="3"/>
            </p:cNvCxnSpPr>
            <p:nvPr/>
          </p:nvCxnSpPr>
          <p:spPr>
            <a:xfrm flipH="1">
              <a:off x="9813831" y="557187"/>
              <a:ext cx="318427"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Rounded Rectangle 192"/>
            <p:cNvSpPr/>
            <p:nvPr/>
          </p:nvSpPr>
          <p:spPr>
            <a:xfrm>
              <a:off x="10132258" y="243841"/>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201" name="Straight Connector 200"/>
            <p:cNvCxnSpPr>
              <a:stCxn id="207" idx="2"/>
              <a:endCxn id="210" idx="3"/>
            </p:cNvCxnSpPr>
            <p:nvPr/>
          </p:nvCxnSpPr>
          <p:spPr>
            <a:xfrm flipH="1">
              <a:off x="5850829" y="629147"/>
              <a:ext cx="322402" cy="37063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207" idx="2"/>
              <a:endCxn id="212" idx="3"/>
            </p:cNvCxnSpPr>
            <p:nvPr/>
          </p:nvCxnSpPr>
          <p:spPr>
            <a:xfrm flipH="1">
              <a:off x="5850829" y="629147"/>
              <a:ext cx="322402" cy="75377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23" name="Group 422"/>
            <p:cNvGrpSpPr/>
            <p:nvPr/>
          </p:nvGrpSpPr>
          <p:grpSpPr>
            <a:xfrm>
              <a:off x="762171" y="243841"/>
              <a:ext cx="9154638" cy="1553238"/>
              <a:chOff x="762171" y="243841"/>
              <a:chExt cx="9154638" cy="1553238"/>
            </a:xfrm>
          </p:grpSpPr>
          <p:grpSp>
            <p:nvGrpSpPr>
              <p:cNvPr id="406" name="Group 405"/>
              <p:cNvGrpSpPr/>
              <p:nvPr/>
            </p:nvGrpSpPr>
            <p:grpSpPr>
              <a:xfrm>
                <a:off x="762171" y="243841"/>
                <a:ext cx="1228633" cy="1553238"/>
                <a:chOff x="687251" y="661401"/>
                <a:chExt cx="1228633" cy="1553238"/>
              </a:xfrm>
            </p:grpSpPr>
            <p:grpSp>
              <p:nvGrpSpPr>
                <p:cNvPr id="7" name="Group 6"/>
                <p:cNvGrpSpPr/>
                <p:nvPr/>
              </p:nvGrpSpPr>
              <p:grpSpPr>
                <a:xfrm>
                  <a:off x="817840" y="1089589"/>
                  <a:ext cx="995066" cy="1038637"/>
                  <a:chOff x="1547944" y="1193929"/>
                  <a:chExt cx="995066" cy="1038637"/>
                </a:xfrm>
              </p:grpSpPr>
              <p:pic>
                <p:nvPicPr>
                  <p:cNvPr id="49" name="Picture 48"/>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52" name="Picture 5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38" name="Rounded Rectangle 37"/>
                <p:cNvSpPr>
                  <a:spLocks noChangeAspect="1"/>
                </p:cNvSpPr>
                <p:nvPr/>
              </p:nvSpPr>
              <p:spPr>
                <a:xfrm>
                  <a:off x="687251" y="661401"/>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sp>
            <p:nvSpPr>
              <p:cNvPr id="65" name="Rectangle 64"/>
              <p:cNvSpPr/>
              <p:nvPr/>
            </p:nvSpPr>
            <p:spPr>
              <a:xfrm>
                <a:off x="2916725" y="57919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nvGrpSpPr>
              <p:cNvPr id="408" name="Group 407"/>
              <p:cNvGrpSpPr/>
              <p:nvPr/>
            </p:nvGrpSpPr>
            <p:grpSpPr>
              <a:xfrm>
                <a:off x="8688176" y="243841"/>
                <a:ext cx="1228633" cy="1553238"/>
                <a:chOff x="8345774" y="710396"/>
                <a:chExt cx="1228633" cy="1553238"/>
              </a:xfrm>
            </p:grpSpPr>
            <p:grpSp>
              <p:nvGrpSpPr>
                <p:cNvPr id="191" name="Group 190"/>
                <p:cNvGrpSpPr/>
                <p:nvPr/>
              </p:nvGrpSpPr>
              <p:grpSpPr>
                <a:xfrm>
                  <a:off x="8476363" y="1138584"/>
                  <a:ext cx="995066" cy="1038637"/>
                  <a:chOff x="1547944" y="1193929"/>
                  <a:chExt cx="995066" cy="1038637"/>
                </a:xfrm>
              </p:grpSpPr>
              <p:pic>
                <p:nvPicPr>
                  <p:cNvPr id="198" name="Picture 197"/>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196" name="Picture 19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192" name="Rounded Rectangle 191"/>
                <p:cNvSpPr>
                  <a:spLocks noChangeAspect="1"/>
                </p:cNvSpPr>
                <p:nvPr/>
              </p:nvSpPr>
              <p:spPr>
                <a:xfrm>
                  <a:off x="8345774" y="710396"/>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nvGrpSpPr>
              <p:cNvPr id="407" name="Group 406"/>
              <p:cNvGrpSpPr/>
              <p:nvPr/>
            </p:nvGrpSpPr>
            <p:grpSpPr>
              <a:xfrm>
                <a:off x="4725174" y="243841"/>
                <a:ext cx="1228633" cy="1553238"/>
                <a:chOff x="3978251" y="751443"/>
                <a:chExt cx="1228633" cy="1553238"/>
              </a:xfrm>
            </p:grpSpPr>
            <p:grpSp>
              <p:nvGrpSpPr>
                <p:cNvPr id="205" name="Group 204"/>
                <p:cNvGrpSpPr/>
                <p:nvPr/>
              </p:nvGrpSpPr>
              <p:grpSpPr>
                <a:xfrm>
                  <a:off x="4108840" y="1179631"/>
                  <a:ext cx="995066" cy="1038637"/>
                  <a:chOff x="1547944" y="1193929"/>
                  <a:chExt cx="995066" cy="1038637"/>
                </a:xfrm>
              </p:grpSpPr>
              <p:pic>
                <p:nvPicPr>
                  <p:cNvPr id="212" name="Picture 21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210" name="Picture 209"/>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206" name="Rounded Rectangle 205"/>
                <p:cNvSpPr>
                  <a:spLocks noChangeAspect="1"/>
                </p:cNvSpPr>
                <p:nvPr/>
              </p:nvSpPr>
              <p:spPr>
                <a:xfrm>
                  <a:off x="3978251" y="751443"/>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sp>
            <p:nvSpPr>
              <p:cNvPr id="214" name="Rectangle 213"/>
              <p:cNvSpPr/>
              <p:nvPr/>
            </p:nvSpPr>
            <p:spPr>
              <a:xfrm>
                <a:off x="6879728" y="57919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cxnSp>
          <p:nvCxnSpPr>
            <p:cNvPr id="278" name="Straight Connector 277"/>
            <p:cNvCxnSpPr>
              <a:stCxn id="281" idx="3"/>
              <a:endCxn id="284" idx="1"/>
            </p:cNvCxnSpPr>
            <p:nvPr/>
          </p:nvCxnSpPr>
          <p:spPr>
            <a:xfrm>
              <a:off x="566954" y="3916109"/>
              <a:ext cx="325806"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a:stCxn id="281" idx="3"/>
              <a:endCxn id="286" idx="1"/>
            </p:cNvCxnSpPr>
            <p:nvPr/>
          </p:nvCxnSpPr>
          <p:spPr>
            <a:xfrm>
              <a:off x="566954" y="3916109"/>
              <a:ext cx="325806"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1" name="Rounded Rectangle 280"/>
            <p:cNvSpPr/>
            <p:nvPr/>
          </p:nvSpPr>
          <p:spPr>
            <a:xfrm>
              <a:off x="-345004" y="3602763"/>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292" name="Straight Connector 291"/>
            <p:cNvCxnSpPr>
              <a:stCxn id="288" idx="0"/>
              <a:endCxn id="206" idx="2"/>
            </p:cNvCxnSpPr>
            <p:nvPr/>
          </p:nvCxnSpPr>
          <p:spPr>
            <a:xfrm flipV="1">
              <a:off x="5339489" y="1797079"/>
              <a:ext cx="2"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a:stCxn id="86" idx="0"/>
              <a:endCxn id="288" idx="2"/>
            </p:cNvCxnSpPr>
            <p:nvPr/>
          </p:nvCxnSpPr>
          <p:spPr>
            <a:xfrm flipH="1" flipV="1">
              <a:off x="5339489" y="3141185"/>
              <a:ext cx="2"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a:stCxn id="290" idx="3"/>
              <a:endCxn id="86" idx="1"/>
            </p:cNvCxnSpPr>
            <p:nvPr/>
          </p:nvCxnSpPr>
          <p:spPr>
            <a:xfrm>
              <a:off x="3799253" y="4379382"/>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a:stCxn id="280" idx="3"/>
              <a:endCxn id="290" idx="1"/>
            </p:cNvCxnSpPr>
            <p:nvPr/>
          </p:nvCxnSpPr>
          <p:spPr>
            <a:xfrm>
              <a:off x="1990804" y="4379382"/>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a:stCxn id="289" idx="2"/>
              <a:endCxn id="280" idx="0"/>
            </p:cNvCxnSpPr>
            <p:nvPr/>
          </p:nvCxnSpPr>
          <p:spPr>
            <a:xfrm>
              <a:off x="1376487" y="3141185"/>
              <a:ext cx="1"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a:stCxn id="289" idx="0"/>
              <a:endCxn id="38" idx="2"/>
            </p:cNvCxnSpPr>
            <p:nvPr/>
          </p:nvCxnSpPr>
          <p:spPr>
            <a:xfrm flipV="1">
              <a:off x="1376487" y="1797079"/>
              <a:ext cx="1"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a:stCxn id="38" idx="3"/>
              <a:endCxn id="291" idx="0"/>
            </p:cNvCxnSpPr>
            <p:nvPr/>
          </p:nvCxnSpPr>
          <p:spPr>
            <a:xfrm>
              <a:off x="1990804" y="1020460"/>
              <a:ext cx="1367184"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a:stCxn id="291" idx="0"/>
              <a:endCxn id="206" idx="1"/>
            </p:cNvCxnSpPr>
            <p:nvPr/>
          </p:nvCxnSpPr>
          <p:spPr>
            <a:xfrm flipV="1">
              <a:off x="3357988" y="1020460"/>
              <a:ext cx="1367186"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a:stCxn id="280" idx="3"/>
              <a:endCxn id="291" idx="2"/>
            </p:cNvCxnSpPr>
            <p:nvPr/>
          </p:nvCxnSpPr>
          <p:spPr>
            <a:xfrm flipV="1">
              <a:off x="1990804" y="3141185"/>
              <a:ext cx="1367184"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a:stCxn id="291" idx="2"/>
              <a:endCxn id="86" idx="1"/>
            </p:cNvCxnSpPr>
            <p:nvPr/>
          </p:nvCxnSpPr>
          <p:spPr>
            <a:xfrm>
              <a:off x="3357988" y="3141185"/>
              <a:ext cx="1367186"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26" name="Group 425"/>
            <p:cNvGrpSpPr/>
            <p:nvPr/>
          </p:nvGrpSpPr>
          <p:grpSpPr>
            <a:xfrm>
              <a:off x="935223" y="2258657"/>
              <a:ext cx="8808533" cy="882528"/>
              <a:chOff x="935223" y="2582306"/>
              <a:chExt cx="8808533" cy="882528"/>
            </a:xfrm>
          </p:grpSpPr>
          <p:sp>
            <p:nvSpPr>
              <p:cNvPr id="215" name="Rectangle 214"/>
              <p:cNvSpPr/>
              <p:nvPr/>
            </p:nvSpPr>
            <p:spPr>
              <a:xfrm>
                <a:off x="8861228"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288" name="Rectangle 287"/>
              <p:cNvSpPr/>
              <p:nvPr/>
            </p:nvSpPr>
            <p:spPr>
              <a:xfrm>
                <a:off x="4898225"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289" name="Rectangle 288"/>
              <p:cNvSpPr/>
              <p:nvPr/>
            </p:nvSpPr>
            <p:spPr>
              <a:xfrm>
                <a:off x="935223"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291" name="Rectangle 290"/>
              <p:cNvSpPr/>
              <p:nvPr/>
            </p:nvSpPr>
            <p:spPr>
              <a:xfrm>
                <a:off x="2916724"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307" name="Rectangle 306"/>
              <p:cNvSpPr/>
              <p:nvPr/>
            </p:nvSpPr>
            <p:spPr>
              <a:xfrm>
                <a:off x="6879726"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grpSp>
          <p:nvGrpSpPr>
            <p:cNvPr id="424" name="Group 423"/>
            <p:cNvGrpSpPr/>
            <p:nvPr/>
          </p:nvGrpSpPr>
          <p:grpSpPr>
            <a:xfrm>
              <a:off x="762171" y="3602763"/>
              <a:ext cx="9154638" cy="1553238"/>
              <a:chOff x="762171" y="3788734"/>
              <a:chExt cx="9154638" cy="1553238"/>
            </a:xfrm>
          </p:grpSpPr>
          <p:grpSp>
            <p:nvGrpSpPr>
              <p:cNvPr id="410" name="Group 409"/>
              <p:cNvGrpSpPr/>
              <p:nvPr/>
            </p:nvGrpSpPr>
            <p:grpSpPr>
              <a:xfrm>
                <a:off x="4725174" y="3788734"/>
                <a:ext cx="1228633" cy="1553238"/>
                <a:chOff x="4389676" y="3922457"/>
                <a:chExt cx="1228633" cy="1553238"/>
              </a:xfrm>
            </p:grpSpPr>
            <p:grpSp>
              <p:nvGrpSpPr>
                <p:cNvPr id="82" name="Group 81"/>
                <p:cNvGrpSpPr/>
                <p:nvPr/>
              </p:nvGrpSpPr>
              <p:grpSpPr>
                <a:xfrm>
                  <a:off x="4520265" y="4350645"/>
                  <a:ext cx="995066" cy="1038637"/>
                  <a:chOff x="1547944" y="1193929"/>
                  <a:chExt cx="995066" cy="1038637"/>
                </a:xfrm>
              </p:grpSpPr>
              <p:pic>
                <p:nvPicPr>
                  <p:cNvPr id="93" name="Picture 9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90" name="Picture 89"/>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9"/>
                  </a:xfrm>
                  <a:prstGeom prst="rect">
                    <a:avLst/>
                  </a:prstGeom>
                </p:spPr>
              </p:pic>
            </p:grpSp>
            <p:sp>
              <p:nvSpPr>
                <p:cNvPr id="86" name="Rounded Rectangle 85"/>
                <p:cNvSpPr>
                  <a:spLocks noChangeAspect="1"/>
                </p:cNvSpPr>
                <p:nvPr/>
              </p:nvSpPr>
              <p:spPr>
                <a:xfrm>
                  <a:off x="4389676" y="3922457"/>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nvGrpSpPr>
              <p:cNvPr id="409" name="Group 408"/>
              <p:cNvGrpSpPr/>
              <p:nvPr/>
            </p:nvGrpSpPr>
            <p:grpSpPr>
              <a:xfrm>
                <a:off x="8688176" y="3788734"/>
                <a:ext cx="1228633" cy="1553238"/>
                <a:chOff x="8468918" y="3710558"/>
                <a:chExt cx="1228633" cy="1553238"/>
              </a:xfrm>
            </p:grpSpPr>
            <p:grpSp>
              <p:nvGrpSpPr>
                <p:cNvPr id="163" name="Group 162"/>
                <p:cNvGrpSpPr/>
                <p:nvPr/>
              </p:nvGrpSpPr>
              <p:grpSpPr>
                <a:xfrm>
                  <a:off x="8599507" y="4138746"/>
                  <a:ext cx="995066" cy="1038637"/>
                  <a:chOff x="1547944" y="1193929"/>
                  <a:chExt cx="995066" cy="1038637"/>
                </a:xfrm>
              </p:grpSpPr>
              <p:pic>
                <p:nvPicPr>
                  <p:cNvPr id="170" name="Picture 169"/>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168" name="Picture 167"/>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164" name="Rounded Rectangle 163"/>
                <p:cNvSpPr>
                  <a:spLocks noChangeAspect="1"/>
                </p:cNvSpPr>
                <p:nvPr/>
              </p:nvSpPr>
              <p:spPr>
                <a:xfrm>
                  <a:off x="8468918" y="3710558"/>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nvGrpSpPr>
              <p:cNvPr id="412" name="Group 411"/>
              <p:cNvGrpSpPr/>
              <p:nvPr/>
            </p:nvGrpSpPr>
            <p:grpSpPr>
              <a:xfrm>
                <a:off x="762171" y="3788734"/>
                <a:ext cx="1228633" cy="1553238"/>
                <a:chOff x="687251" y="3655012"/>
                <a:chExt cx="1228633" cy="1553238"/>
              </a:xfrm>
            </p:grpSpPr>
            <p:pic>
              <p:nvPicPr>
                <p:cNvPr id="286" name="Picture 28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17840" y="4466339"/>
                  <a:ext cx="995066" cy="655499"/>
                </a:xfrm>
                <a:prstGeom prst="rect">
                  <a:avLst/>
                </a:prstGeom>
              </p:spPr>
            </p:pic>
            <p:grpSp>
              <p:nvGrpSpPr>
                <p:cNvPr id="411" name="Group 410"/>
                <p:cNvGrpSpPr/>
                <p:nvPr/>
              </p:nvGrpSpPr>
              <p:grpSpPr>
                <a:xfrm>
                  <a:off x="687251" y="3655012"/>
                  <a:ext cx="1228633" cy="1553238"/>
                  <a:chOff x="687251" y="3655012"/>
                  <a:chExt cx="1228633" cy="1553238"/>
                </a:xfrm>
              </p:grpSpPr>
              <p:pic>
                <p:nvPicPr>
                  <p:cNvPr id="284" name="Picture 28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17840" y="4083199"/>
                    <a:ext cx="995066" cy="655499"/>
                  </a:xfrm>
                  <a:prstGeom prst="rect">
                    <a:avLst/>
                  </a:prstGeom>
                </p:spPr>
              </p:pic>
              <p:sp>
                <p:nvSpPr>
                  <p:cNvPr id="280" name="Rounded Rectangle 279"/>
                  <p:cNvSpPr>
                    <a:spLocks noChangeAspect="1"/>
                  </p:cNvSpPr>
                  <p:nvPr/>
                </p:nvSpPr>
                <p:spPr>
                  <a:xfrm>
                    <a:off x="687251" y="3655012"/>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sp>
            <p:nvSpPr>
              <p:cNvPr id="290" name="Rectangle 289"/>
              <p:cNvSpPr/>
              <p:nvPr/>
            </p:nvSpPr>
            <p:spPr>
              <a:xfrm>
                <a:off x="2916725" y="4124089"/>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308" name="Rectangle 307"/>
              <p:cNvSpPr/>
              <p:nvPr/>
            </p:nvSpPr>
            <p:spPr>
              <a:xfrm>
                <a:off x="6879728" y="4124089"/>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cxnSp>
          <p:nvCxnSpPr>
            <p:cNvPr id="309" name="Straight Connector 308"/>
            <p:cNvCxnSpPr>
              <a:stCxn id="214" idx="1"/>
              <a:endCxn id="206" idx="3"/>
            </p:cNvCxnSpPr>
            <p:nvPr/>
          </p:nvCxnSpPr>
          <p:spPr>
            <a:xfrm flipH="1">
              <a:off x="5953807" y="1020460"/>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a:stCxn id="192" idx="1"/>
              <a:endCxn id="214" idx="3"/>
            </p:cNvCxnSpPr>
            <p:nvPr/>
          </p:nvCxnSpPr>
          <p:spPr>
            <a:xfrm flipH="1">
              <a:off x="7762256" y="1020460"/>
              <a:ext cx="92592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a:stCxn id="192" idx="2"/>
              <a:endCxn id="215" idx="0"/>
            </p:cNvCxnSpPr>
            <p:nvPr/>
          </p:nvCxnSpPr>
          <p:spPr>
            <a:xfrm flipH="1">
              <a:off x="9302492" y="1797079"/>
              <a:ext cx="1"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a:stCxn id="164" idx="0"/>
              <a:endCxn id="215" idx="2"/>
            </p:cNvCxnSpPr>
            <p:nvPr/>
          </p:nvCxnSpPr>
          <p:spPr>
            <a:xfrm flipH="1" flipV="1">
              <a:off x="9302492" y="3141185"/>
              <a:ext cx="1"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a:stCxn id="164" idx="1"/>
              <a:endCxn id="308" idx="3"/>
            </p:cNvCxnSpPr>
            <p:nvPr/>
          </p:nvCxnSpPr>
          <p:spPr>
            <a:xfrm flipH="1">
              <a:off x="7762256" y="4379382"/>
              <a:ext cx="92592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a:stCxn id="308" idx="1"/>
              <a:endCxn id="86" idx="3"/>
            </p:cNvCxnSpPr>
            <p:nvPr/>
          </p:nvCxnSpPr>
          <p:spPr>
            <a:xfrm flipH="1">
              <a:off x="5953807" y="4379382"/>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a:stCxn id="86" idx="3"/>
              <a:endCxn id="307" idx="2"/>
            </p:cNvCxnSpPr>
            <p:nvPr/>
          </p:nvCxnSpPr>
          <p:spPr>
            <a:xfrm flipV="1">
              <a:off x="5953807" y="3141185"/>
              <a:ext cx="1367183"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a:stCxn id="164" idx="1"/>
              <a:endCxn id="307" idx="2"/>
            </p:cNvCxnSpPr>
            <p:nvPr/>
          </p:nvCxnSpPr>
          <p:spPr>
            <a:xfrm flipH="1" flipV="1">
              <a:off x="7320990" y="3141185"/>
              <a:ext cx="1367186"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a:stCxn id="307" idx="0"/>
              <a:endCxn id="206" idx="3"/>
            </p:cNvCxnSpPr>
            <p:nvPr/>
          </p:nvCxnSpPr>
          <p:spPr>
            <a:xfrm flipH="1" flipV="1">
              <a:off x="5953807" y="1020460"/>
              <a:ext cx="1367183"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07" idx="0"/>
              <a:endCxn id="192" idx="1"/>
            </p:cNvCxnSpPr>
            <p:nvPr/>
          </p:nvCxnSpPr>
          <p:spPr>
            <a:xfrm flipV="1">
              <a:off x="7320990" y="1020460"/>
              <a:ext cx="1367186"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7" name="Rounded Rectangle 206"/>
            <p:cNvSpPr/>
            <p:nvPr/>
          </p:nvSpPr>
          <p:spPr>
            <a:xfrm>
              <a:off x="5717252" y="2455"/>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87" name="Rounded Rectangle 86"/>
            <p:cNvSpPr/>
            <p:nvPr/>
          </p:nvSpPr>
          <p:spPr>
            <a:xfrm>
              <a:off x="5715171" y="3398803"/>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sp>
        <p:nvSpPr>
          <p:cNvPr id="5" name="Title 4"/>
          <p:cNvSpPr>
            <a:spLocks noGrp="1"/>
          </p:cNvSpPr>
          <p:nvPr>
            <p:ph type="title"/>
          </p:nvPr>
        </p:nvSpPr>
        <p:spPr/>
        <p:txBody>
          <a:bodyPr/>
          <a:lstStyle/>
          <a:p>
            <a:r>
              <a:rPr lang="en-US" dirty="0"/>
              <a:t>Experiment Setup: Topology</a:t>
            </a:r>
          </a:p>
        </p:txBody>
      </p:sp>
      <p:sp>
        <p:nvSpPr>
          <p:cNvPr id="4" name="Slide Number Placeholder 3"/>
          <p:cNvSpPr>
            <a:spLocks noGrp="1"/>
          </p:cNvSpPr>
          <p:nvPr>
            <p:ph type="sldNum" sz="quarter" idx="12"/>
          </p:nvPr>
        </p:nvSpPr>
        <p:spPr/>
        <p:txBody>
          <a:bodyPr/>
          <a:lstStyle/>
          <a:p>
            <a:fld id="{04E72898-F629-5644-B4D5-3A62E8AA9C3A}" type="slidenum">
              <a:rPr lang="en-US" smtClean="0"/>
              <a:t>41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664614153"/>
              </p:ext>
            </p:extLst>
          </p:nvPr>
        </p:nvGraphicFramePr>
        <p:xfrm>
          <a:off x="1503655" y="6127750"/>
          <a:ext cx="6136690" cy="457200"/>
        </p:xfrm>
        <a:graphic>
          <a:graphicData uri="http://schemas.openxmlformats.org/drawingml/2006/table">
            <a:tbl>
              <a:tblPr>
                <a:tableStyleId>{5C22544A-7EE6-4342-B048-85BDC9FD1C3A}</a:tableStyleId>
              </a:tblPr>
              <a:tblGrid>
                <a:gridCol w="1833979">
                  <a:extLst>
                    <a:ext uri="{9D8B030D-6E8A-4147-A177-3AD203B41FA5}">
                      <a16:colId xmlns:a16="http://schemas.microsoft.com/office/drawing/2014/main" val="20000"/>
                    </a:ext>
                  </a:extLst>
                </a:gridCol>
                <a:gridCol w="1461314">
                  <a:extLst>
                    <a:ext uri="{9D8B030D-6E8A-4147-A177-3AD203B41FA5}">
                      <a16:colId xmlns:a16="http://schemas.microsoft.com/office/drawing/2014/main" val="20001"/>
                    </a:ext>
                  </a:extLst>
                </a:gridCol>
                <a:gridCol w="2841397">
                  <a:extLst>
                    <a:ext uri="{9D8B030D-6E8A-4147-A177-3AD203B41FA5}">
                      <a16:colId xmlns:a16="http://schemas.microsoft.com/office/drawing/2014/main" val="20002"/>
                    </a:ext>
                  </a:extLst>
                </a:gridCol>
              </a:tblGrid>
              <a:tr h="212726">
                <a:tc>
                  <a:txBody>
                    <a:bodyPr/>
                    <a:lstStyle/>
                    <a:p>
                      <a:r>
                        <a:rPr lang="en-US" sz="2400" b="1" dirty="0"/>
                        <a:t>6</a:t>
                      </a:r>
                      <a:r>
                        <a:rPr lang="en-US" sz="2400" dirty="0"/>
                        <a:t> edge</a:t>
                      </a:r>
                      <a:r>
                        <a:rPr lang="en-US" sz="2400" baseline="0" dirty="0"/>
                        <a:t> nodes</a:t>
                      </a:r>
                      <a:endParaRPr lang="en-US" sz="2400" dirty="0"/>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t>6</a:t>
                      </a:r>
                      <a:r>
                        <a:rPr lang="en-US" sz="2400" dirty="0"/>
                        <a:t> IP</a:t>
                      </a:r>
                      <a:r>
                        <a:rPr lang="en-US" sz="2400" baseline="0" dirty="0"/>
                        <a:t> nodes</a:t>
                      </a:r>
                      <a:endParaRPr lang="en-US" sz="2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t>9</a:t>
                      </a:r>
                      <a:r>
                        <a:rPr lang="en-US" sz="2400" dirty="0"/>
                        <a:t> optical-only nodes</a:t>
                      </a: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7594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31701" y="1343959"/>
            <a:ext cx="6080598" cy="4544728"/>
            <a:chOff x="-345004" y="2455"/>
            <a:chExt cx="11389220" cy="8512470"/>
          </a:xfrm>
        </p:grpSpPr>
        <p:cxnSp>
          <p:nvCxnSpPr>
            <p:cNvPr id="56" name="Straight Connector 55"/>
            <p:cNvCxnSpPr>
              <a:stCxn id="54" idx="3"/>
              <a:endCxn id="52" idx="1"/>
            </p:cNvCxnSpPr>
            <p:nvPr/>
          </p:nvCxnSpPr>
          <p:spPr>
            <a:xfrm>
              <a:off x="566954" y="557187"/>
              <a:ext cx="325806"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4" idx="3"/>
              <a:endCxn id="49" idx="1"/>
            </p:cNvCxnSpPr>
            <p:nvPr/>
          </p:nvCxnSpPr>
          <p:spPr>
            <a:xfrm>
              <a:off x="566954" y="557187"/>
              <a:ext cx="325806"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Rounded Rectangle 53"/>
            <p:cNvSpPr/>
            <p:nvPr/>
          </p:nvSpPr>
          <p:spPr>
            <a:xfrm>
              <a:off x="-345004" y="243841"/>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84" name="Straight Connector 83"/>
            <p:cNvCxnSpPr>
              <a:stCxn id="87" idx="2"/>
              <a:endCxn id="90" idx="3"/>
            </p:cNvCxnSpPr>
            <p:nvPr/>
          </p:nvCxnSpPr>
          <p:spPr>
            <a:xfrm flipH="1">
              <a:off x="5850829" y="4025495"/>
              <a:ext cx="320321" cy="333206"/>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a:stCxn id="87" idx="2"/>
              <a:endCxn id="93" idx="3"/>
            </p:cNvCxnSpPr>
            <p:nvPr/>
          </p:nvCxnSpPr>
          <p:spPr>
            <a:xfrm flipH="1">
              <a:off x="5850829" y="4025495"/>
              <a:ext cx="320321" cy="71634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a:stCxn id="38" idx="3"/>
              <a:endCxn id="65" idx="1"/>
            </p:cNvCxnSpPr>
            <p:nvPr/>
          </p:nvCxnSpPr>
          <p:spPr>
            <a:xfrm>
              <a:off x="1990804" y="1020460"/>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a:stCxn id="206" idx="1"/>
              <a:endCxn id="65" idx="3"/>
            </p:cNvCxnSpPr>
            <p:nvPr/>
          </p:nvCxnSpPr>
          <p:spPr>
            <a:xfrm flipH="1">
              <a:off x="3799253" y="1020460"/>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a:stCxn id="165" idx="1"/>
              <a:endCxn id="168" idx="3"/>
            </p:cNvCxnSpPr>
            <p:nvPr/>
          </p:nvCxnSpPr>
          <p:spPr>
            <a:xfrm flipH="1">
              <a:off x="9813831" y="3916109"/>
              <a:ext cx="318427"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a:stCxn id="165" idx="1"/>
              <a:endCxn id="170" idx="3"/>
            </p:cNvCxnSpPr>
            <p:nvPr/>
          </p:nvCxnSpPr>
          <p:spPr>
            <a:xfrm flipH="1">
              <a:off x="9813831" y="3916109"/>
              <a:ext cx="318427"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5" name="Rounded Rectangle 164"/>
            <p:cNvSpPr/>
            <p:nvPr/>
          </p:nvSpPr>
          <p:spPr>
            <a:xfrm>
              <a:off x="10132258" y="3602763"/>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173" name="Straight Connector 172"/>
            <p:cNvCxnSpPr>
              <a:stCxn id="179" idx="1"/>
              <a:endCxn id="182" idx="3"/>
            </p:cNvCxnSpPr>
            <p:nvPr/>
          </p:nvCxnSpPr>
          <p:spPr>
            <a:xfrm flipH="1">
              <a:off x="9813831" y="7191438"/>
              <a:ext cx="318427" cy="52618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79" idx="1"/>
              <a:endCxn id="184" idx="3"/>
            </p:cNvCxnSpPr>
            <p:nvPr/>
          </p:nvCxnSpPr>
          <p:spPr>
            <a:xfrm flipH="1">
              <a:off x="9813831" y="7191438"/>
              <a:ext cx="318427" cy="909325"/>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9" name="Rounded Rectangle 178"/>
            <p:cNvSpPr/>
            <p:nvPr/>
          </p:nvSpPr>
          <p:spPr>
            <a:xfrm>
              <a:off x="10132258" y="6878092"/>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187" name="Straight Connector 186"/>
            <p:cNvCxnSpPr>
              <a:stCxn id="193" idx="1"/>
              <a:endCxn id="196" idx="3"/>
            </p:cNvCxnSpPr>
            <p:nvPr/>
          </p:nvCxnSpPr>
          <p:spPr>
            <a:xfrm flipH="1">
              <a:off x="9813831" y="557187"/>
              <a:ext cx="318427"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a:stCxn id="193" idx="1"/>
              <a:endCxn id="198" idx="3"/>
            </p:cNvCxnSpPr>
            <p:nvPr/>
          </p:nvCxnSpPr>
          <p:spPr>
            <a:xfrm flipH="1">
              <a:off x="9813831" y="557187"/>
              <a:ext cx="318427"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3" name="Rounded Rectangle 192"/>
            <p:cNvSpPr/>
            <p:nvPr/>
          </p:nvSpPr>
          <p:spPr>
            <a:xfrm>
              <a:off x="10132258" y="243841"/>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201" name="Straight Connector 200"/>
            <p:cNvCxnSpPr>
              <a:stCxn id="207" idx="2"/>
              <a:endCxn id="210" idx="3"/>
            </p:cNvCxnSpPr>
            <p:nvPr/>
          </p:nvCxnSpPr>
          <p:spPr>
            <a:xfrm flipH="1">
              <a:off x="5850829" y="629147"/>
              <a:ext cx="322402" cy="37063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207" idx="2"/>
              <a:endCxn id="212" idx="3"/>
            </p:cNvCxnSpPr>
            <p:nvPr/>
          </p:nvCxnSpPr>
          <p:spPr>
            <a:xfrm flipH="1">
              <a:off x="5850829" y="629147"/>
              <a:ext cx="322402" cy="75377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23" name="Group 422"/>
            <p:cNvGrpSpPr/>
            <p:nvPr/>
          </p:nvGrpSpPr>
          <p:grpSpPr>
            <a:xfrm>
              <a:off x="762171" y="243841"/>
              <a:ext cx="9154638" cy="1553238"/>
              <a:chOff x="762171" y="243841"/>
              <a:chExt cx="9154638" cy="1553238"/>
            </a:xfrm>
          </p:grpSpPr>
          <p:grpSp>
            <p:nvGrpSpPr>
              <p:cNvPr id="406" name="Group 405"/>
              <p:cNvGrpSpPr/>
              <p:nvPr/>
            </p:nvGrpSpPr>
            <p:grpSpPr>
              <a:xfrm>
                <a:off x="762171" y="243841"/>
                <a:ext cx="1228633" cy="1553238"/>
                <a:chOff x="687251" y="661401"/>
                <a:chExt cx="1228633" cy="1553238"/>
              </a:xfrm>
            </p:grpSpPr>
            <p:grpSp>
              <p:nvGrpSpPr>
                <p:cNvPr id="7" name="Group 6"/>
                <p:cNvGrpSpPr/>
                <p:nvPr/>
              </p:nvGrpSpPr>
              <p:grpSpPr>
                <a:xfrm>
                  <a:off x="817840" y="1089589"/>
                  <a:ext cx="995066" cy="1038637"/>
                  <a:chOff x="1547944" y="1193929"/>
                  <a:chExt cx="995066" cy="1038637"/>
                </a:xfrm>
              </p:grpSpPr>
              <p:pic>
                <p:nvPicPr>
                  <p:cNvPr id="49" name="Picture 48"/>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52" name="Picture 5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38" name="Rounded Rectangle 37"/>
                <p:cNvSpPr>
                  <a:spLocks noChangeAspect="1"/>
                </p:cNvSpPr>
                <p:nvPr/>
              </p:nvSpPr>
              <p:spPr>
                <a:xfrm>
                  <a:off x="687251" y="661401"/>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sp>
            <p:nvSpPr>
              <p:cNvPr id="65" name="Rectangle 64"/>
              <p:cNvSpPr/>
              <p:nvPr/>
            </p:nvSpPr>
            <p:spPr>
              <a:xfrm>
                <a:off x="2916725" y="57919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nvGrpSpPr>
              <p:cNvPr id="408" name="Group 407"/>
              <p:cNvGrpSpPr/>
              <p:nvPr/>
            </p:nvGrpSpPr>
            <p:grpSpPr>
              <a:xfrm>
                <a:off x="8688176" y="243841"/>
                <a:ext cx="1228633" cy="1553238"/>
                <a:chOff x="8345774" y="710396"/>
                <a:chExt cx="1228633" cy="1553238"/>
              </a:xfrm>
            </p:grpSpPr>
            <p:grpSp>
              <p:nvGrpSpPr>
                <p:cNvPr id="191" name="Group 190"/>
                <p:cNvGrpSpPr/>
                <p:nvPr/>
              </p:nvGrpSpPr>
              <p:grpSpPr>
                <a:xfrm>
                  <a:off x="8476363" y="1138584"/>
                  <a:ext cx="995066" cy="1038637"/>
                  <a:chOff x="1547944" y="1193929"/>
                  <a:chExt cx="995066" cy="1038637"/>
                </a:xfrm>
              </p:grpSpPr>
              <p:pic>
                <p:nvPicPr>
                  <p:cNvPr id="198" name="Picture 197"/>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196" name="Picture 19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192" name="Rounded Rectangle 191"/>
                <p:cNvSpPr>
                  <a:spLocks noChangeAspect="1"/>
                </p:cNvSpPr>
                <p:nvPr/>
              </p:nvSpPr>
              <p:spPr>
                <a:xfrm>
                  <a:off x="8345774" y="710396"/>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nvGrpSpPr>
              <p:cNvPr id="407" name="Group 406"/>
              <p:cNvGrpSpPr/>
              <p:nvPr/>
            </p:nvGrpSpPr>
            <p:grpSpPr>
              <a:xfrm>
                <a:off x="4725174" y="243841"/>
                <a:ext cx="1228633" cy="1553238"/>
                <a:chOff x="3978251" y="751443"/>
                <a:chExt cx="1228633" cy="1553238"/>
              </a:xfrm>
            </p:grpSpPr>
            <p:grpSp>
              <p:nvGrpSpPr>
                <p:cNvPr id="205" name="Group 204"/>
                <p:cNvGrpSpPr/>
                <p:nvPr/>
              </p:nvGrpSpPr>
              <p:grpSpPr>
                <a:xfrm>
                  <a:off x="4108840" y="1179631"/>
                  <a:ext cx="995066" cy="1038637"/>
                  <a:chOff x="1547944" y="1193929"/>
                  <a:chExt cx="995066" cy="1038637"/>
                </a:xfrm>
              </p:grpSpPr>
              <p:pic>
                <p:nvPicPr>
                  <p:cNvPr id="212" name="Picture 21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210" name="Picture 209"/>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206" name="Rounded Rectangle 205"/>
                <p:cNvSpPr>
                  <a:spLocks noChangeAspect="1"/>
                </p:cNvSpPr>
                <p:nvPr/>
              </p:nvSpPr>
              <p:spPr>
                <a:xfrm>
                  <a:off x="3978251" y="751443"/>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sp>
            <p:nvSpPr>
              <p:cNvPr id="214" name="Rectangle 213"/>
              <p:cNvSpPr/>
              <p:nvPr/>
            </p:nvSpPr>
            <p:spPr>
              <a:xfrm>
                <a:off x="6879728" y="57919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cxnSp>
          <p:nvCxnSpPr>
            <p:cNvPr id="217" name="Straight Connector 216"/>
            <p:cNvCxnSpPr>
              <a:stCxn id="223" idx="2"/>
              <a:endCxn id="226" idx="3"/>
            </p:cNvCxnSpPr>
            <p:nvPr/>
          </p:nvCxnSpPr>
          <p:spPr>
            <a:xfrm flipH="1">
              <a:off x="5850829" y="7263945"/>
              <a:ext cx="320321" cy="45368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a:stCxn id="223" idx="2"/>
              <a:endCxn id="228" idx="3"/>
            </p:cNvCxnSpPr>
            <p:nvPr/>
          </p:nvCxnSpPr>
          <p:spPr>
            <a:xfrm flipH="1">
              <a:off x="5850829" y="7263945"/>
              <a:ext cx="320321" cy="83681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p:cNvCxnSpPr>
              <a:stCxn id="266" idx="3"/>
              <a:endCxn id="269" idx="1"/>
            </p:cNvCxnSpPr>
            <p:nvPr/>
          </p:nvCxnSpPr>
          <p:spPr>
            <a:xfrm>
              <a:off x="566954" y="7275033"/>
              <a:ext cx="325806"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p:cNvCxnSpPr>
              <a:stCxn id="266" idx="3"/>
              <a:endCxn id="271" idx="1"/>
            </p:cNvCxnSpPr>
            <p:nvPr/>
          </p:nvCxnSpPr>
          <p:spPr>
            <a:xfrm>
              <a:off x="566954" y="7275033"/>
              <a:ext cx="325806"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6" name="Rounded Rectangle 265"/>
            <p:cNvSpPr/>
            <p:nvPr/>
          </p:nvSpPr>
          <p:spPr>
            <a:xfrm>
              <a:off x="-345004" y="6961687"/>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278" name="Straight Connector 277"/>
            <p:cNvCxnSpPr>
              <a:stCxn id="281" idx="3"/>
              <a:endCxn id="284" idx="1"/>
            </p:cNvCxnSpPr>
            <p:nvPr/>
          </p:nvCxnSpPr>
          <p:spPr>
            <a:xfrm>
              <a:off x="566954" y="3916109"/>
              <a:ext cx="325806" cy="4425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a:stCxn id="281" idx="3"/>
              <a:endCxn id="286" idx="1"/>
            </p:cNvCxnSpPr>
            <p:nvPr/>
          </p:nvCxnSpPr>
          <p:spPr>
            <a:xfrm>
              <a:off x="566954" y="3916109"/>
              <a:ext cx="325806" cy="8257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1" name="Rounded Rectangle 280"/>
            <p:cNvSpPr/>
            <p:nvPr/>
          </p:nvSpPr>
          <p:spPr>
            <a:xfrm>
              <a:off x="-345004" y="3602763"/>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cxnSp>
          <p:nvCxnSpPr>
            <p:cNvPr id="292" name="Straight Connector 291"/>
            <p:cNvCxnSpPr>
              <a:stCxn id="288" idx="0"/>
              <a:endCxn id="206" idx="2"/>
            </p:cNvCxnSpPr>
            <p:nvPr/>
          </p:nvCxnSpPr>
          <p:spPr>
            <a:xfrm flipV="1">
              <a:off x="5339489" y="1797079"/>
              <a:ext cx="2"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3" name="Straight Connector 292"/>
            <p:cNvCxnSpPr>
              <a:stCxn id="86" idx="0"/>
              <a:endCxn id="288" idx="2"/>
            </p:cNvCxnSpPr>
            <p:nvPr/>
          </p:nvCxnSpPr>
          <p:spPr>
            <a:xfrm flipH="1" flipV="1">
              <a:off x="5339489" y="3141185"/>
              <a:ext cx="2"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a:stCxn id="290" idx="3"/>
              <a:endCxn id="86" idx="1"/>
            </p:cNvCxnSpPr>
            <p:nvPr/>
          </p:nvCxnSpPr>
          <p:spPr>
            <a:xfrm>
              <a:off x="3799253" y="4379382"/>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a:stCxn id="280" idx="3"/>
              <a:endCxn id="290" idx="1"/>
            </p:cNvCxnSpPr>
            <p:nvPr/>
          </p:nvCxnSpPr>
          <p:spPr>
            <a:xfrm>
              <a:off x="1990804" y="4379382"/>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6" name="Straight Connector 295"/>
            <p:cNvCxnSpPr>
              <a:stCxn id="289" idx="2"/>
              <a:endCxn id="280" idx="0"/>
            </p:cNvCxnSpPr>
            <p:nvPr/>
          </p:nvCxnSpPr>
          <p:spPr>
            <a:xfrm>
              <a:off x="1376487" y="3141185"/>
              <a:ext cx="1"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7" name="Straight Connector 296"/>
            <p:cNvCxnSpPr>
              <a:stCxn id="289" idx="0"/>
              <a:endCxn id="38" idx="2"/>
            </p:cNvCxnSpPr>
            <p:nvPr/>
          </p:nvCxnSpPr>
          <p:spPr>
            <a:xfrm flipV="1">
              <a:off x="1376487" y="1797079"/>
              <a:ext cx="1"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8" name="Straight Connector 297"/>
            <p:cNvCxnSpPr>
              <a:stCxn id="38" idx="3"/>
              <a:endCxn id="291" idx="0"/>
            </p:cNvCxnSpPr>
            <p:nvPr/>
          </p:nvCxnSpPr>
          <p:spPr>
            <a:xfrm>
              <a:off x="1990804" y="1020460"/>
              <a:ext cx="1367184"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9" name="Straight Connector 298"/>
            <p:cNvCxnSpPr>
              <a:stCxn id="291" idx="0"/>
              <a:endCxn id="206" idx="1"/>
            </p:cNvCxnSpPr>
            <p:nvPr/>
          </p:nvCxnSpPr>
          <p:spPr>
            <a:xfrm flipV="1">
              <a:off x="3357988" y="1020460"/>
              <a:ext cx="1367186"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p:cNvCxnSpPr>
              <a:stCxn id="280" idx="3"/>
              <a:endCxn id="291" idx="2"/>
            </p:cNvCxnSpPr>
            <p:nvPr/>
          </p:nvCxnSpPr>
          <p:spPr>
            <a:xfrm flipV="1">
              <a:off x="1990804" y="3141185"/>
              <a:ext cx="1367184"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p:cNvCxnSpPr>
              <a:stCxn id="291" idx="2"/>
              <a:endCxn id="86" idx="1"/>
            </p:cNvCxnSpPr>
            <p:nvPr/>
          </p:nvCxnSpPr>
          <p:spPr>
            <a:xfrm>
              <a:off x="3357988" y="3141185"/>
              <a:ext cx="1367186"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26" name="Group 425"/>
            <p:cNvGrpSpPr/>
            <p:nvPr/>
          </p:nvGrpSpPr>
          <p:grpSpPr>
            <a:xfrm>
              <a:off x="935223" y="2258657"/>
              <a:ext cx="8808533" cy="882528"/>
              <a:chOff x="935223" y="2582306"/>
              <a:chExt cx="8808533" cy="882528"/>
            </a:xfrm>
          </p:grpSpPr>
          <p:sp>
            <p:nvSpPr>
              <p:cNvPr id="215" name="Rectangle 214"/>
              <p:cNvSpPr/>
              <p:nvPr/>
            </p:nvSpPr>
            <p:spPr>
              <a:xfrm>
                <a:off x="8861228"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288" name="Rectangle 287"/>
              <p:cNvSpPr/>
              <p:nvPr/>
            </p:nvSpPr>
            <p:spPr>
              <a:xfrm>
                <a:off x="4898225"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289" name="Rectangle 288"/>
              <p:cNvSpPr/>
              <p:nvPr/>
            </p:nvSpPr>
            <p:spPr>
              <a:xfrm>
                <a:off x="935223"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291" name="Rectangle 290"/>
              <p:cNvSpPr/>
              <p:nvPr/>
            </p:nvSpPr>
            <p:spPr>
              <a:xfrm>
                <a:off x="2916724"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307" name="Rectangle 306"/>
              <p:cNvSpPr/>
              <p:nvPr/>
            </p:nvSpPr>
            <p:spPr>
              <a:xfrm>
                <a:off x="6879726" y="2582306"/>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grpSp>
          <p:nvGrpSpPr>
            <p:cNvPr id="424" name="Group 423"/>
            <p:cNvGrpSpPr/>
            <p:nvPr/>
          </p:nvGrpSpPr>
          <p:grpSpPr>
            <a:xfrm>
              <a:off x="762171" y="3602763"/>
              <a:ext cx="9154638" cy="1553238"/>
              <a:chOff x="762171" y="3788734"/>
              <a:chExt cx="9154638" cy="1553238"/>
            </a:xfrm>
          </p:grpSpPr>
          <p:grpSp>
            <p:nvGrpSpPr>
              <p:cNvPr id="410" name="Group 409"/>
              <p:cNvGrpSpPr/>
              <p:nvPr/>
            </p:nvGrpSpPr>
            <p:grpSpPr>
              <a:xfrm>
                <a:off x="4725174" y="3788734"/>
                <a:ext cx="1228633" cy="1553238"/>
                <a:chOff x="4389676" y="3922457"/>
                <a:chExt cx="1228633" cy="1553238"/>
              </a:xfrm>
            </p:grpSpPr>
            <p:grpSp>
              <p:nvGrpSpPr>
                <p:cNvPr id="82" name="Group 81"/>
                <p:cNvGrpSpPr/>
                <p:nvPr/>
              </p:nvGrpSpPr>
              <p:grpSpPr>
                <a:xfrm>
                  <a:off x="4520265" y="4350645"/>
                  <a:ext cx="995066" cy="1038637"/>
                  <a:chOff x="1547944" y="1193929"/>
                  <a:chExt cx="995066" cy="1038637"/>
                </a:xfrm>
              </p:grpSpPr>
              <p:pic>
                <p:nvPicPr>
                  <p:cNvPr id="93" name="Picture 92"/>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90" name="Picture 89"/>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9"/>
                  </a:xfrm>
                  <a:prstGeom prst="rect">
                    <a:avLst/>
                  </a:prstGeom>
                </p:spPr>
              </p:pic>
            </p:grpSp>
            <p:sp>
              <p:nvSpPr>
                <p:cNvPr id="86" name="Rounded Rectangle 85"/>
                <p:cNvSpPr>
                  <a:spLocks noChangeAspect="1"/>
                </p:cNvSpPr>
                <p:nvPr/>
              </p:nvSpPr>
              <p:spPr>
                <a:xfrm>
                  <a:off x="4389676" y="3922457"/>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nvGrpSpPr>
              <p:cNvPr id="409" name="Group 408"/>
              <p:cNvGrpSpPr/>
              <p:nvPr/>
            </p:nvGrpSpPr>
            <p:grpSpPr>
              <a:xfrm>
                <a:off x="8688176" y="3788734"/>
                <a:ext cx="1228633" cy="1553238"/>
                <a:chOff x="8468918" y="3710558"/>
                <a:chExt cx="1228633" cy="1553238"/>
              </a:xfrm>
            </p:grpSpPr>
            <p:grpSp>
              <p:nvGrpSpPr>
                <p:cNvPr id="163" name="Group 162"/>
                <p:cNvGrpSpPr/>
                <p:nvPr/>
              </p:nvGrpSpPr>
              <p:grpSpPr>
                <a:xfrm>
                  <a:off x="8599507" y="4138746"/>
                  <a:ext cx="995066" cy="1038637"/>
                  <a:chOff x="1547944" y="1193929"/>
                  <a:chExt cx="995066" cy="1038637"/>
                </a:xfrm>
              </p:grpSpPr>
              <p:pic>
                <p:nvPicPr>
                  <p:cNvPr id="170" name="Picture 169"/>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168" name="Picture 167"/>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164" name="Rounded Rectangle 163"/>
                <p:cNvSpPr>
                  <a:spLocks noChangeAspect="1"/>
                </p:cNvSpPr>
                <p:nvPr/>
              </p:nvSpPr>
              <p:spPr>
                <a:xfrm>
                  <a:off x="8468918" y="3710558"/>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nvGrpSpPr>
              <p:cNvPr id="412" name="Group 411"/>
              <p:cNvGrpSpPr/>
              <p:nvPr/>
            </p:nvGrpSpPr>
            <p:grpSpPr>
              <a:xfrm>
                <a:off x="762171" y="3788734"/>
                <a:ext cx="1228633" cy="1553238"/>
                <a:chOff x="687251" y="3655012"/>
                <a:chExt cx="1228633" cy="1553238"/>
              </a:xfrm>
            </p:grpSpPr>
            <p:pic>
              <p:nvPicPr>
                <p:cNvPr id="286" name="Picture 28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17840" y="4466339"/>
                  <a:ext cx="995066" cy="655499"/>
                </a:xfrm>
                <a:prstGeom prst="rect">
                  <a:avLst/>
                </a:prstGeom>
              </p:spPr>
            </p:pic>
            <p:grpSp>
              <p:nvGrpSpPr>
                <p:cNvPr id="411" name="Group 410"/>
                <p:cNvGrpSpPr/>
                <p:nvPr/>
              </p:nvGrpSpPr>
              <p:grpSpPr>
                <a:xfrm>
                  <a:off x="687251" y="3655012"/>
                  <a:ext cx="1228633" cy="1553238"/>
                  <a:chOff x="687251" y="3655012"/>
                  <a:chExt cx="1228633" cy="1553238"/>
                </a:xfrm>
              </p:grpSpPr>
              <p:pic>
                <p:nvPicPr>
                  <p:cNvPr id="284" name="Picture 28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817840" y="4083199"/>
                    <a:ext cx="995066" cy="655499"/>
                  </a:xfrm>
                  <a:prstGeom prst="rect">
                    <a:avLst/>
                  </a:prstGeom>
                </p:spPr>
              </p:pic>
              <p:sp>
                <p:nvSpPr>
                  <p:cNvPr id="280" name="Rounded Rectangle 279"/>
                  <p:cNvSpPr>
                    <a:spLocks noChangeAspect="1"/>
                  </p:cNvSpPr>
                  <p:nvPr/>
                </p:nvSpPr>
                <p:spPr>
                  <a:xfrm>
                    <a:off x="687251" y="3655012"/>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sp>
            <p:nvSpPr>
              <p:cNvPr id="290" name="Rectangle 289"/>
              <p:cNvSpPr/>
              <p:nvPr/>
            </p:nvSpPr>
            <p:spPr>
              <a:xfrm>
                <a:off x="2916725" y="4124089"/>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308" name="Rectangle 307"/>
              <p:cNvSpPr/>
              <p:nvPr/>
            </p:nvSpPr>
            <p:spPr>
              <a:xfrm>
                <a:off x="6879728" y="4124089"/>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cxnSp>
          <p:nvCxnSpPr>
            <p:cNvPr id="309" name="Straight Connector 308"/>
            <p:cNvCxnSpPr>
              <a:stCxn id="214" idx="1"/>
              <a:endCxn id="206" idx="3"/>
            </p:cNvCxnSpPr>
            <p:nvPr/>
          </p:nvCxnSpPr>
          <p:spPr>
            <a:xfrm flipH="1">
              <a:off x="5953807" y="1020460"/>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p:cNvCxnSpPr>
              <a:stCxn id="192" idx="1"/>
              <a:endCxn id="214" idx="3"/>
            </p:cNvCxnSpPr>
            <p:nvPr/>
          </p:nvCxnSpPr>
          <p:spPr>
            <a:xfrm flipH="1">
              <a:off x="7762256" y="1020460"/>
              <a:ext cx="92592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p:cNvCxnSpPr>
              <a:stCxn id="192" idx="2"/>
              <a:endCxn id="215" idx="0"/>
            </p:cNvCxnSpPr>
            <p:nvPr/>
          </p:nvCxnSpPr>
          <p:spPr>
            <a:xfrm flipH="1">
              <a:off x="9302492" y="1797079"/>
              <a:ext cx="1"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p:cNvCxnSpPr>
              <a:stCxn id="164" idx="0"/>
              <a:endCxn id="215" idx="2"/>
            </p:cNvCxnSpPr>
            <p:nvPr/>
          </p:nvCxnSpPr>
          <p:spPr>
            <a:xfrm flipH="1" flipV="1">
              <a:off x="9302492" y="3141185"/>
              <a:ext cx="1" cy="46157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p:cNvCxnSpPr>
              <a:stCxn id="164" idx="1"/>
              <a:endCxn id="308" idx="3"/>
            </p:cNvCxnSpPr>
            <p:nvPr/>
          </p:nvCxnSpPr>
          <p:spPr>
            <a:xfrm flipH="1">
              <a:off x="7762256" y="4379382"/>
              <a:ext cx="92592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p:cNvCxnSpPr>
              <a:stCxn id="308" idx="1"/>
              <a:endCxn id="86" idx="3"/>
            </p:cNvCxnSpPr>
            <p:nvPr/>
          </p:nvCxnSpPr>
          <p:spPr>
            <a:xfrm flipH="1">
              <a:off x="5953807" y="4379382"/>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p:cNvCxnSpPr>
              <a:stCxn id="86" idx="3"/>
              <a:endCxn id="307" idx="2"/>
            </p:cNvCxnSpPr>
            <p:nvPr/>
          </p:nvCxnSpPr>
          <p:spPr>
            <a:xfrm flipV="1">
              <a:off x="5953807" y="3141185"/>
              <a:ext cx="1367183"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a:stCxn id="164" idx="1"/>
              <a:endCxn id="307" idx="2"/>
            </p:cNvCxnSpPr>
            <p:nvPr/>
          </p:nvCxnSpPr>
          <p:spPr>
            <a:xfrm flipH="1" flipV="1">
              <a:off x="7320990" y="3141185"/>
              <a:ext cx="1367186"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3" name="Straight Connector 332"/>
            <p:cNvCxnSpPr>
              <a:stCxn id="307" idx="0"/>
              <a:endCxn id="206" idx="3"/>
            </p:cNvCxnSpPr>
            <p:nvPr/>
          </p:nvCxnSpPr>
          <p:spPr>
            <a:xfrm flipH="1" flipV="1">
              <a:off x="5953807" y="1020460"/>
              <a:ext cx="1367183"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07" idx="0"/>
              <a:endCxn id="192" idx="1"/>
            </p:cNvCxnSpPr>
            <p:nvPr/>
          </p:nvCxnSpPr>
          <p:spPr>
            <a:xfrm flipV="1">
              <a:off x="7320990" y="1020460"/>
              <a:ext cx="1367186" cy="123819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27" name="Group 426"/>
            <p:cNvGrpSpPr/>
            <p:nvPr/>
          </p:nvGrpSpPr>
          <p:grpSpPr>
            <a:xfrm>
              <a:off x="935223" y="5617580"/>
              <a:ext cx="8808533" cy="882528"/>
              <a:chOff x="935223" y="5513860"/>
              <a:chExt cx="8808533" cy="882528"/>
            </a:xfrm>
          </p:grpSpPr>
          <p:sp>
            <p:nvSpPr>
              <p:cNvPr id="340" name="Rectangle 339"/>
              <p:cNvSpPr/>
              <p:nvPr/>
            </p:nvSpPr>
            <p:spPr>
              <a:xfrm>
                <a:off x="8861228" y="5513860"/>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341" name="Rectangle 340"/>
              <p:cNvSpPr/>
              <p:nvPr/>
            </p:nvSpPr>
            <p:spPr>
              <a:xfrm>
                <a:off x="4898225" y="5513860"/>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342" name="Rectangle 341"/>
              <p:cNvSpPr/>
              <p:nvPr/>
            </p:nvSpPr>
            <p:spPr>
              <a:xfrm>
                <a:off x="935223" y="5513860"/>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343" name="Rectangle 342"/>
              <p:cNvSpPr/>
              <p:nvPr/>
            </p:nvSpPr>
            <p:spPr>
              <a:xfrm>
                <a:off x="2916724" y="5513860"/>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344" name="Rectangle 343"/>
              <p:cNvSpPr/>
              <p:nvPr/>
            </p:nvSpPr>
            <p:spPr>
              <a:xfrm>
                <a:off x="6879726" y="5513860"/>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cxnSp>
          <p:nvCxnSpPr>
            <p:cNvPr id="345" name="Straight Connector 344"/>
            <p:cNvCxnSpPr>
              <a:stCxn id="164" idx="2"/>
              <a:endCxn id="340" idx="0"/>
            </p:cNvCxnSpPr>
            <p:nvPr/>
          </p:nvCxnSpPr>
          <p:spPr>
            <a:xfrm flipH="1">
              <a:off x="9302492" y="5156001"/>
              <a:ext cx="1" cy="461579"/>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p:cNvCxnSpPr>
              <a:stCxn id="178" idx="0"/>
              <a:endCxn id="340" idx="2"/>
            </p:cNvCxnSpPr>
            <p:nvPr/>
          </p:nvCxnSpPr>
          <p:spPr>
            <a:xfrm flipH="1" flipV="1">
              <a:off x="9302491" y="6500109"/>
              <a:ext cx="2" cy="46157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a:stCxn id="164" idx="1"/>
              <a:endCxn id="344" idx="0"/>
            </p:cNvCxnSpPr>
            <p:nvPr/>
          </p:nvCxnSpPr>
          <p:spPr>
            <a:xfrm flipH="1">
              <a:off x="7320990" y="4379382"/>
              <a:ext cx="1367186" cy="123819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0"/>
              <a:endCxn id="86" idx="3"/>
            </p:cNvCxnSpPr>
            <p:nvPr/>
          </p:nvCxnSpPr>
          <p:spPr>
            <a:xfrm flipH="1" flipV="1">
              <a:off x="5953807" y="4379382"/>
              <a:ext cx="1367183" cy="123819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a:stCxn id="341" idx="0"/>
              <a:endCxn id="86" idx="2"/>
            </p:cNvCxnSpPr>
            <p:nvPr/>
          </p:nvCxnSpPr>
          <p:spPr>
            <a:xfrm flipV="1">
              <a:off x="5339489" y="5156001"/>
              <a:ext cx="2" cy="461579"/>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a:stCxn id="341" idx="2"/>
              <a:endCxn id="222" idx="0"/>
            </p:cNvCxnSpPr>
            <p:nvPr/>
          </p:nvCxnSpPr>
          <p:spPr>
            <a:xfrm>
              <a:off x="5339489" y="6500109"/>
              <a:ext cx="2" cy="46157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a:stCxn id="86" idx="1"/>
              <a:endCxn id="343" idx="0"/>
            </p:cNvCxnSpPr>
            <p:nvPr/>
          </p:nvCxnSpPr>
          <p:spPr>
            <a:xfrm flipH="1">
              <a:off x="3357988" y="4379382"/>
              <a:ext cx="1367186" cy="123819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43" idx="0"/>
              <a:endCxn id="280" idx="3"/>
            </p:cNvCxnSpPr>
            <p:nvPr/>
          </p:nvCxnSpPr>
          <p:spPr>
            <a:xfrm flipH="1" flipV="1">
              <a:off x="1990804" y="4379382"/>
              <a:ext cx="1367184" cy="123819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a:stCxn id="342" idx="0"/>
              <a:endCxn id="280" idx="2"/>
            </p:cNvCxnSpPr>
            <p:nvPr/>
          </p:nvCxnSpPr>
          <p:spPr>
            <a:xfrm flipV="1">
              <a:off x="1376487" y="5156001"/>
              <a:ext cx="1" cy="461579"/>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a:stCxn id="265" idx="0"/>
              <a:endCxn id="342" idx="2"/>
            </p:cNvCxnSpPr>
            <p:nvPr/>
          </p:nvCxnSpPr>
          <p:spPr>
            <a:xfrm flipV="1">
              <a:off x="1376487" y="6500109"/>
              <a:ext cx="0" cy="46157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a:stCxn id="343" idx="2"/>
              <a:endCxn id="265" idx="3"/>
            </p:cNvCxnSpPr>
            <p:nvPr/>
          </p:nvCxnSpPr>
          <p:spPr>
            <a:xfrm flipH="1">
              <a:off x="1990804" y="6500108"/>
              <a:ext cx="1367184" cy="123819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a:stCxn id="222" idx="1"/>
              <a:endCxn id="343" idx="2"/>
            </p:cNvCxnSpPr>
            <p:nvPr/>
          </p:nvCxnSpPr>
          <p:spPr>
            <a:xfrm flipH="1" flipV="1">
              <a:off x="3357988" y="6500108"/>
              <a:ext cx="1367186" cy="123819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44" idx="2"/>
              <a:endCxn id="222" idx="3"/>
            </p:cNvCxnSpPr>
            <p:nvPr/>
          </p:nvCxnSpPr>
          <p:spPr>
            <a:xfrm flipH="1">
              <a:off x="5953807" y="6500108"/>
              <a:ext cx="1367183" cy="123819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a:stCxn id="178" idx="1"/>
              <a:endCxn id="344" idx="2"/>
            </p:cNvCxnSpPr>
            <p:nvPr/>
          </p:nvCxnSpPr>
          <p:spPr>
            <a:xfrm flipH="1" flipV="1">
              <a:off x="7320990" y="6500108"/>
              <a:ext cx="1367186" cy="123819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25" name="Group 424"/>
            <p:cNvGrpSpPr/>
            <p:nvPr/>
          </p:nvGrpSpPr>
          <p:grpSpPr>
            <a:xfrm>
              <a:off x="762171" y="6961687"/>
              <a:ext cx="9154638" cy="1553238"/>
              <a:chOff x="762171" y="6961687"/>
              <a:chExt cx="9154638" cy="1553238"/>
            </a:xfrm>
          </p:grpSpPr>
          <p:grpSp>
            <p:nvGrpSpPr>
              <p:cNvPr id="419" name="Group 418"/>
              <p:cNvGrpSpPr/>
              <p:nvPr/>
            </p:nvGrpSpPr>
            <p:grpSpPr>
              <a:xfrm>
                <a:off x="8688176" y="6961687"/>
                <a:ext cx="1228633" cy="1553238"/>
                <a:chOff x="8641632" y="6797581"/>
                <a:chExt cx="1228633" cy="1553238"/>
              </a:xfrm>
            </p:grpSpPr>
            <p:grpSp>
              <p:nvGrpSpPr>
                <p:cNvPr id="177" name="Group 176"/>
                <p:cNvGrpSpPr/>
                <p:nvPr/>
              </p:nvGrpSpPr>
              <p:grpSpPr>
                <a:xfrm>
                  <a:off x="8772221" y="7225769"/>
                  <a:ext cx="995066" cy="1038637"/>
                  <a:chOff x="1547944" y="1193929"/>
                  <a:chExt cx="995066" cy="1038637"/>
                </a:xfrm>
              </p:grpSpPr>
              <p:pic>
                <p:nvPicPr>
                  <p:cNvPr id="184" name="Picture 183"/>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182" name="Picture 18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178" name="Rounded Rectangle 177"/>
                <p:cNvSpPr>
                  <a:spLocks noChangeAspect="1"/>
                </p:cNvSpPr>
                <p:nvPr/>
              </p:nvSpPr>
              <p:spPr>
                <a:xfrm>
                  <a:off x="8641632" y="6797581"/>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nvGrpSpPr>
              <p:cNvPr id="418" name="Group 417"/>
              <p:cNvGrpSpPr/>
              <p:nvPr/>
            </p:nvGrpSpPr>
            <p:grpSpPr>
              <a:xfrm>
                <a:off x="4725174" y="6961687"/>
                <a:ext cx="1228633" cy="1553238"/>
                <a:chOff x="4168956" y="7250005"/>
                <a:chExt cx="1228633" cy="1553238"/>
              </a:xfrm>
            </p:grpSpPr>
            <p:grpSp>
              <p:nvGrpSpPr>
                <p:cNvPr id="221" name="Group 220"/>
                <p:cNvGrpSpPr/>
                <p:nvPr/>
              </p:nvGrpSpPr>
              <p:grpSpPr>
                <a:xfrm>
                  <a:off x="4299545" y="7678193"/>
                  <a:ext cx="995066" cy="1038637"/>
                  <a:chOff x="1547944" y="1193929"/>
                  <a:chExt cx="995066" cy="1038637"/>
                </a:xfrm>
              </p:grpSpPr>
              <p:pic>
                <p:nvPicPr>
                  <p:cNvPr id="228" name="Picture 227"/>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577067"/>
                    <a:ext cx="995066" cy="655499"/>
                  </a:xfrm>
                  <a:prstGeom prst="rect">
                    <a:avLst/>
                  </a:prstGeom>
                </p:spPr>
              </p:pic>
              <p:pic>
                <p:nvPicPr>
                  <p:cNvPr id="226" name="Picture 225"/>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547944" y="1193929"/>
                    <a:ext cx="995066" cy="655498"/>
                  </a:xfrm>
                  <a:prstGeom prst="rect">
                    <a:avLst/>
                  </a:prstGeom>
                </p:spPr>
              </p:pic>
            </p:grpSp>
            <p:sp>
              <p:nvSpPr>
                <p:cNvPr id="222" name="Rounded Rectangle 221"/>
                <p:cNvSpPr>
                  <a:spLocks noChangeAspect="1"/>
                </p:cNvSpPr>
                <p:nvPr/>
              </p:nvSpPr>
              <p:spPr>
                <a:xfrm>
                  <a:off x="4168956" y="7250005"/>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grpSp>
            <p:nvGrpSpPr>
              <p:cNvPr id="417" name="Group 416"/>
              <p:cNvGrpSpPr/>
              <p:nvPr/>
            </p:nvGrpSpPr>
            <p:grpSpPr>
              <a:xfrm>
                <a:off x="762171" y="6961687"/>
                <a:ext cx="1228633" cy="1553238"/>
                <a:chOff x="837090" y="6673370"/>
                <a:chExt cx="1228633" cy="1553238"/>
              </a:xfrm>
            </p:grpSpPr>
            <p:pic>
              <p:nvPicPr>
                <p:cNvPr id="271" name="Picture 270"/>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967679" y="7484697"/>
                  <a:ext cx="995066" cy="655499"/>
                </a:xfrm>
                <a:prstGeom prst="rect">
                  <a:avLst/>
                </a:prstGeom>
              </p:spPr>
            </p:pic>
            <p:pic>
              <p:nvPicPr>
                <p:cNvPr id="269" name="Picture 268"/>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967679" y="7101557"/>
                  <a:ext cx="995066" cy="655499"/>
                </a:xfrm>
                <a:prstGeom prst="rect">
                  <a:avLst/>
                </a:prstGeom>
              </p:spPr>
            </p:pic>
            <p:sp>
              <p:nvSpPr>
                <p:cNvPr id="265" name="Rounded Rectangle 264"/>
                <p:cNvSpPr>
                  <a:spLocks noChangeAspect="1"/>
                </p:cNvSpPr>
                <p:nvPr/>
              </p:nvSpPr>
              <p:spPr>
                <a:xfrm>
                  <a:off x="837090" y="6673370"/>
                  <a:ext cx="1228633" cy="1553238"/>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aseline="-25000" dirty="0">
                    <a:solidFill>
                      <a:schemeClr val="tx1"/>
                    </a:solidFill>
                  </a:endParaRPr>
                </a:p>
              </p:txBody>
            </p:sp>
          </p:grpSp>
          <p:sp>
            <p:nvSpPr>
              <p:cNvPr id="392" name="Rectangle 391"/>
              <p:cNvSpPr/>
              <p:nvPr/>
            </p:nvSpPr>
            <p:spPr>
              <a:xfrm>
                <a:off x="6879728" y="7297042"/>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393" name="Rectangle 392"/>
              <p:cNvSpPr/>
              <p:nvPr/>
            </p:nvSpPr>
            <p:spPr>
              <a:xfrm>
                <a:off x="2916725" y="7297042"/>
                <a:ext cx="882528" cy="882528"/>
              </a:xfrm>
              <a:prstGeom prst="rect">
                <a:avLst/>
              </a:prstGeom>
              <a:solidFill>
                <a:srgbClr val="8EABF7"/>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cxnSp>
          <p:nvCxnSpPr>
            <p:cNvPr id="394" name="Straight Connector 393"/>
            <p:cNvCxnSpPr>
              <a:stCxn id="393" idx="1"/>
              <a:endCxn id="265" idx="3"/>
            </p:cNvCxnSpPr>
            <p:nvPr/>
          </p:nvCxnSpPr>
          <p:spPr>
            <a:xfrm flipH="1">
              <a:off x="1990804" y="7738306"/>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p:cNvCxnSpPr>
              <a:stCxn id="222" idx="1"/>
              <a:endCxn id="393" idx="3"/>
            </p:cNvCxnSpPr>
            <p:nvPr/>
          </p:nvCxnSpPr>
          <p:spPr>
            <a:xfrm flipH="1">
              <a:off x="3799253" y="7738306"/>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p:cNvCxnSpPr>
              <a:stCxn id="392" idx="1"/>
              <a:endCxn id="222" idx="3"/>
            </p:cNvCxnSpPr>
            <p:nvPr/>
          </p:nvCxnSpPr>
          <p:spPr>
            <a:xfrm flipH="1">
              <a:off x="5953807" y="7738306"/>
              <a:ext cx="92592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178" idx="1"/>
              <a:endCxn id="392" idx="3"/>
            </p:cNvCxnSpPr>
            <p:nvPr/>
          </p:nvCxnSpPr>
          <p:spPr>
            <a:xfrm flipH="1">
              <a:off x="7762256" y="7738306"/>
              <a:ext cx="925920"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7" name="Rounded Rectangle 206"/>
            <p:cNvSpPr/>
            <p:nvPr/>
          </p:nvSpPr>
          <p:spPr>
            <a:xfrm>
              <a:off x="5717252" y="2455"/>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87" name="Rounded Rectangle 86"/>
            <p:cNvSpPr/>
            <p:nvPr/>
          </p:nvSpPr>
          <p:spPr>
            <a:xfrm>
              <a:off x="5715171" y="3398803"/>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sp>
          <p:nvSpPr>
            <p:cNvPr id="223" name="Rounded Rectangle 222"/>
            <p:cNvSpPr/>
            <p:nvPr/>
          </p:nvSpPr>
          <p:spPr>
            <a:xfrm>
              <a:off x="5715171" y="6637253"/>
              <a:ext cx="911958" cy="626692"/>
            </a:xfrm>
            <a:prstGeom prst="roundRect">
              <a:avLst/>
            </a:prstGeom>
            <a:solidFill>
              <a:srgbClr val="FC4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rgbClr val="000000"/>
                </a:solidFill>
              </a:endParaRPr>
            </a:p>
          </p:txBody>
        </p:sp>
      </p:grpSp>
      <p:sp>
        <p:nvSpPr>
          <p:cNvPr id="5" name="Title 4"/>
          <p:cNvSpPr>
            <a:spLocks noGrp="1"/>
          </p:cNvSpPr>
          <p:nvPr>
            <p:ph type="title"/>
          </p:nvPr>
        </p:nvSpPr>
        <p:spPr/>
        <p:txBody>
          <a:bodyPr/>
          <a:lstStyle/>
          <a:p>
            <a:r>
              <a:rPr lang="en-US" dirty="0"/>
              <a:t>Experiment Setup: Topology</a:t>
            </a:r>
          </a:p>
        </p:txBody>
      </p:sp>
      <p:sp>
        <p:nvSpPr>
          <p:cNvPr id="4" name="Slide Number Placeholder 3"/>
          <p:cNvSpPr>
            <a:spLocks noGrp="1"/>
          </p:cNvSpPr>
          <p:nvPr>
            <p:ph type="sldNum" sz="quarter" idx="12"/>
          </p:nvPr>
        </p:nvSpPr>
        <p:spPr/>
        <p:txBody>
          <a:bodyPr/>
          <a:lstStyle/>
          <a:p>
            <a:fld id="{04E72898-F629-5644-B4D5-3A62E8AA9C3A}" type="slidenum">
              <a:rPr lang="en-US" smtClean="0"/>
              <a:t>42</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261786562"/>
              </p:ext>
            </p:extLst>
          </p:nvPr>
        </p:nvGraphicFramePr>
        <p:xfrm>
          <a:off x="1503655" y="6127750"/>
          <a:ext cx="6136690" cy="457200"/>
        </p:xfrm>
        <a:graphic>
          <a:graphicData uri="http://schemas.openxmlformats.org/drawingml/2006/table">
            <a:tbl>
              <a:tblPr>
                <a:tableStyleId>{5C22544A-7EE6-4342-B048-85BDC9FD1C3A}</a:tableStyleId>
              </a:tblPr>
              <a:tblGrid>
                <a:gridCol w="1833979">
                  <a:extLst>
                    <a:ext uri="{9D8B030D-6E8A-4147-A177-3AD203B41FA5}">
                      <a16:colId xmlns:a16="http://schemas.microsoft.com/office/drawing/2014/main" val="20000"/>
                    </a:ext>
                  </a:extLst>
                </a:gridCol>
                <a:gridCol w="1461314">
                  <a:extLst>
                    <a:ext uri="{9D8B030D-6E8A-4147-A177-3AD203B41FA5}">
                      <a16:colId xmlns:a16="http://schemas.microsoft.com/office/drawing/2014/main" val="20001"/>
                    </a:ext>
                  </a:extLst>
                </a:gridCol>
                <a:gridCol w="2841397">
                  <a:extLst>
                    <a:ext uri="{9D8B030D-6E8A-4147-A177-3AD203B41FA5}">
                      <a16:colId xmlns:a16="http://schemas.microsoft.com/office/drawing/2014/main" val="20002"/>
                    </a:ext>
                  </a:extLst>
                </a:gridCol>
              </a:tblGrid>
              <a:tr h="212726">
                <a:tc>
                  <a:txBody>
                    <a:bodyPr/>
                    <a:lstStyle/>
                    <a:p>
                      <a:r>
                        <a:rPr lang="en-US" sz="2400" b="1" dirty="0"/>
                        <a:t>9</a:t>
                      </a:r>
                      <a:r>
                        <a:rPr lang="en-US" sz="2400" dirty="0"/>
                        <a:t> edge</a:t>
                      </a:r>
                      <a:r>
                        <a:rPr lang="en-US" sz="2400" baseline="0" dirty="0"/>
                        <a:t> nodes</a:t>
                      </a:r>
                      <a:endParaRPr lang="en-US" sz="2400" dirty="0"/>
                    </a:p>
                  </a:txBody>
                  <a:tcP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t>9</a:t>
                      </a:r>
                      <a:r>
                        <a:rPr lang="en-US" sz="2400" dirty="0"/>
                        <a:t> IP</a:t>
                      </a:r>
                      <a:r>
                        <a:rPr lang="en-US" sz="2400" baseline="0" dirty="0"/>
                        <a:t> nodes</a:t>
                      </a:r>
                      <a:endParaRPr lang="en-US" sz="24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a:t>16</a:t>
                      </a:r>
                      <a:r>
                        <a:rPr lang="en-US" sz="2400" dirty="0"/>
                        <a:t> optical-only nodes</a:t>
                      </a:r>
                    </a:p>
                  </a:txBody>
                  <a:tcP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01865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much does </a:t>
            </a:r>
            <a:r>
              <a:rPr lang="en-US" sz="3600" dirty="0" err="1"/>
              <a:t>reconfigurability</a:t>
            </a:r>
            <a:r>
              <a:rPr lang="en-US" sz="3600" dirty="0"/>
              <a:t> matter?</a:t>
            </a:r>
          </a:p>
        </p:txBody>
      </p:sp>
      <p:sp>
        <p:nvSpPr>
          <p:cNvPr id="3" name="Content Placeholder 2"/>
          <p:cNvSpPr>
            <a:spLocks noGrp="1"/>
          </p:cNvSpPr>
          <p:nvPr>
            <p:ph idx="1"/>
          </p:nvPr>
        </p:nvSpPr>
        <p:spPr>
          <a:xfrm>
            <a:off x="457200" y="1554480"/>
            <a:ext cx="8229600" cy="4660901"/>
          </a:xfrm>
        </p:spPr>
        <p:txBody>
          <a:bodyPr>
            <a:normAutofit/>
          </a:bodyPr>
          <a:lstStyle/>
          <a:p>
            <a:r>
              <a:rPr lang="en-US" sz="2400" dirty="0"/>
              <a:t>ILP costs up to 29% less than Legacy</a:t>
            </a:r>
          </a:p>
        </p:txBody>
      </p:sp>
      <p:sp>
        <p:nvSpPr>
          <p:cNvPr id="12" name="Slide Number Placeholder 11"/>
          <p:cNvSpPr>
            <a:spLocks noGrp="1"/>
          </p:cNvSpPr>
          <p:nvPr>
            <p:ph type="sldNum" sz="quarter" idx="12"/>
          </p:nvPr>
        </p:nvSpPr>
        <p:spPr/>
        <p:txBody>
          <a:bodyPr/>
          <a:lstStyle/>
          <a:p>
            <a:fld id="{04E72898-F629-5644-B4D5-3A62E8AA9C3A}" type="slidenum">
              <a:rPr lang="en-US" smtClean="0"/>
              <a:t>43</a:t>
            </a:fld>
            <a:endParaRPr lang="en-US"/>
          </a:p>
        </p:txBody>
      </p:sp>
      <p:sp>
        <p:nvSpPr>
          <p:cNvPr id="15" name="TextBox 14"/>
          <p:cNvSpPr txBox="1"/>
          <p:nvPr/>
        </p:nvSpPr>
        <p:spPr>
          <a:xfrm>
            <a:off x="6529414" y="1465263"/>
            <a:ext cx="1313982" cy="584776"/>
          </a:xfrm>
          <a:prstGeom prst="rect">
            <a:avLst/>
          </a:prstGeom>
          <a:noFill/>
        </p:spPr>
        <p:txBody>
          <a:bodyPr wrap="none" rtlCol="0">
            <a:spAutoFit/>
          </a:bodyPr>
          <a:lstStyle/>
          <a:p>
            <a:r>
              <a:rPr lang="en-US" sz="3200" b="1" dirty="0">
                <a:solidFill>
                  <a:srgbClr val="0000FF"/>
                </a:solidFill>
              </a:rPr>
              <a:t>A LOT!</a:t>
            </a:r>
          </a:p>
        </p:txBody>
      </p:sp>
      <p:graphicFrame>
        <p:nvGraphicFramePr>
          <p:cNvPr id="4" name="Chart 3"/>
          <p:cNvGraphicFramePr/>
          <p:nvPr>
            <p:extLst>
              <p:ext uri="{D42A27DB-BD31-4B8C-83A1-F6EECF244321}">
                <p14:modId xmlns:p14="http://schemas.microsoft.com/office/powerpoint/2010/main" val="1526540152"/>
              </p:ext>
            </p:extLst>
          </p:nvPr>
        </p:nvGraphicFramePr>
        <p:xfrm>
          <a:off x="1524000" y="2050039"/>
          <a:ext cx="60960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8374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good are heuristics?</a:t>
            </a:r>
          </a:p>
        </p:txBody>
      </p:sp>
      <p:sp>
        <p:nvSpPr>
          <p:cNvPr id="3" name="Content Placeholder 2"/>
          <p:cNvSpPr>
            <a:spLocks noGrp="1"/>
          </p:cNvSpPr>
          <p:nvPr>
            <p:ph idx="1"/>
          </p:nvPr>
        </p:nvSpPr>
        <p:spPr>
          <a:xfrm>
            <a:off x="457199" y="1463040"/>
            <a:ext cx="7702551" cy="4525963"/>
          </a:xfrm>
        </p:spPr>
        <p:txBody>
          <a:bodyPr>
            <a:normAutofit/>
          </a:bodyPr>
          <a:lstStyle/>
          <a:p>
            <a:r>
              <a:rPr lang="en-US" sz="2400" dirty="0"/>
              <a:t>Greedy uses at most 1.3% more tails/</a:t>
            </a:r>
            <a:r>
              <a:rPr lang="en-US" sz="2400" dirty="0" err="1"/>
              <a:t>regens</a:t>
            </a:r>
            <a:r>
              <a:rPr lang="en-US" sz="2400" dirty="0"/>
              <a:t> than ILP</a:t>
            </a:r>
          </a:p>
        </p:txBody>
      </p:sp>
      <p:sp>
        <p:nvSpPr>
          <p:cNvPr id="12" name="Slide Number Placeholder 11"/>
          <p:cNvSpPr>
            <a:spLocks noGrp="1"/>
          </p:cNvSpPr>
          <p:nvPr>
            <p:ph type="sldNum" sz="quarter" idx="12"/>
          </p:nvPr>
        </p:nvSpPr>
        <p:spPr/>
        <p:txBody>
          <a:bodyPr/>
          <a:lstStyle/>
          <a:p>
            <a:fld id="{04E72898-F629-5644-B4D5-3A62E8AA9C3A}" type="slidenum">
              <a:rPr lang="en-US" smtClean="0"/>
              <a:t>44</a:t>
            </a:fld>
            <a:endParaRPr lang="en-US"/>
          </a:p>
        </p:txBody>
      </p:sp>
      <p:sp>
        <p:nvSpPr>
          <p:cNvPr id="20" name="TextBox 19"/>
          <p:cNvSpPr txBox="1"/>
          <p:nvPr/>
        </p:nvSpPr>
        <p:spPr>
          <a:xfrm>
            <a:off x="6243664" y="1957388"/>
            <a:ext cx="2651287" cy="1077218"/>
          </a:xfrm>
          <a:prstGeom prst="rect">
            <a:avLst/>
          </a:prstGeom>
          <a:noFill/>
        </p:spPr>
        <p:txBody>
          <a:bodyPr wrap="none" rtlCol="0">
            <a:spAutoFit/>
          </a:bodyPr>
          <a:lstStyle/>
          <a:p>
            <a:r>
              <a:rPr lang="en-US" sz="3200" b="1" dirty="0">
                <a:solidFill>
                  <a:srgbClr val="008000"/>
                </a:solidFill>
              </a:rPr>
              <a:t>Greedy: great!</a:t>
            </a:r>
          </a:p>
          <a:p>
            <a:r>
              <a:rPr lang="en-US" sz="3200" b="1" dirty="0">
                <a:solidFill>
                  <a:srgbClr val="FF0000"/>
                </a:solidFill>
              </a:rPr>
              <a:t>Simple: eh</a:t>
            </a:r>
          </a:p>
        </p:txBody>
      </p:sp>
      <p:graphicFrame>
        <p:nvGraphicFramePr>
          <p:cNvPr id="13" name="Chart 12"/>
          <p:cNvGraphicFramePr/>
          <p:nvPr>
            <p:extLst>
              <p:ext uri="{D42A27DB-BD31-4B8C-83A1-F6EECF244321}">
                <p14:modId xmlns:p14="http://schemas.microsoft.com/office/powerpoint/2010/main" val="56941584"/>
              </p:ext>
            </p:extLst>
          </p:nvPr>
        </p:nvGraphicFramePr>
        <p:xfrm>
          <a:off x="825501" y="2222426"/>
          <a:ext cx="6032499"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27094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E85D1-F361-C84E-B3FB-9AF51D521153}"/>
              </a:ext>
            </a:extLst>
          </p:cNvPr>
          <p:cNvSpPr>
            <a:spLocks noGrp="1"/>
          </p:cNvSpPr>
          <p:nvPr>
            <p:ph type="title"/>
          </p:nvPr>
        </p:nvSpPr>
        <p:spPr/>
        <p:txBody>
          <a:bodyPr>
            <a:normAutofit/>
          </a:bodyPr>
          <a:lstStyle/>
          <a:p>
            <a:r>
              <a:rPr lang="en-US" dirty="0"/>
              <a:t>Scaling to a Realistic Backbone</a:t>
            </a:r>
          </a:p>
        </p:txBody>
      </p:sp>
      <p:sp>
        <p:nvSpPr>
          <p:cNvPr id="4" name="Content Placeholder 3">
            <a:extLst>
              <a:ext uri="{FF2B5EF4-FFF2-40B4-BE49-F238E27FC236}">
                <a16:creationId xmlns:a16="http://schemas.microsoft.com/office/drawing/2014/main" id="{A17CC522-BEF1-7849-81BD-CAB909591CC5}"/>
              </a:ext>
            </a:extLst>
          </p:cNvPr>
          <p:cNvSpPr>
            <a:spLocks noGrp="1"/>
          </p:cNvSpPr>
          <p:nvPr>
            <p:ph idx="1"/>
          </p:nvPr>
        </p:nvSpPr>
        <p:spPr/>
        <p:txBody>
          <a:bodyPr/>
          <a:lstStyle/>
          <a:p>
            <a:r>
              <a:rPr lang="en-US" dirty="0"/>
              <a:t>Combine two routers collocated at an IP node</a:t>
            </a:r>
          </a:p>
          <a:p>
            <a:r>
              <a:rPr lang="en-US" dirty="0"/>
              <a:t>Prevent links from taking circuitous paths</a:t>
            </a:r>
          </a:p>
          <a:p>
            <a:r>
              <a:rPr lang="en-US" dirty="0"/>
              <a:t>Simplify traffic matrix</a:t>
            </a:r>
          </a:p>
          <a:p>
            <a:r>
              <a:rPr lang="en-US" dirty="0"/>
              <a:t>Relax LP solver’s error tolerance</a:t>
            </a:r>
          </a:p>
          <a:p>
            <a:r>
              <a:rPr lang="en-US" dirty="0"/>
              <a:t>Provide solver with (partial) initial solution</a:t>
            </a:r>
          </a:p>
        </p:txBody>
      </p:sp>
      <p:sp>
        <p:nvSpPr>
          <p:cNvPr id="3" name="Slide Number Placeholder 2">
            <a:extLst>
              <a:ext uri="{FF2B5EF4-FFF2-40B4-BE49-F238E27FC236}">
                <a16:creationId xmlns:a16="http://schemas.microsoft.com/office/drawing/2014/main" id="{64F2B863-30A8-8946-B31E-B83F473D75A6}"/>
              </a:ext>
            </a:extLst>
          </p:cNvPr>
          <p:cNvSpPr>
            <a:spLocks noGrp="1"/>
          </p:cNvSpPr>
          <p:nvPr>
            <p:ph type="sldNum" sz="quarter" idx="12"/>
          </p:nvPr>
        </p:nvSpPr>
        <p:spPr/>
        <p:txBody>
          <a:bodyPr/>
          <a:lstStyle/>
          <a:p>
            <a:fld id="{04E72898-F629-5644-B4D5-3A62E8AA9C3A}" type="slidenum">
              <a:rPr lang="en-US" smtClean="0"/>
              <a:t>45</a:t>
            </a:fld>
            <a:endParaRPr lang="en-US" dirty="0"/>
          </a:p>
        </p:txBody>
      </p:sp>
    </p:spTree>
    <p:extLst>
      <p:ext uri="{BB962C8B-B14F-4D97-AF65-F5344CB8AC3E}">
        <p14:creationId xmlns:p14="http://schemas.microsoft.com/office/powerpoint/2010/main" val="2741331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4" name="Slide Number Placeholder 3"/>
          <p:cNvSpPr>
            <a:spLocks noGrp="1"/>
          </p:cNvSpPr>
          <p:nvPr>
            <p:ph type="sldNum" sz="quarter" idx="12"/>
          </p:nvPr>
        </p:nvSpPr>
        <p:spPr/>
        <p:txBody>
          <a:bodyPr/>
          <a:lstStyle/>
          <a:p>
            <a:fld id="{04E72898-F629-5644-B4D5-3A62E8AA9C3A}" type="slidenum">
              <a:rPr lang="en-US" smtClean="0"/>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99380104"/>
              </p:ext>
            </p:extLst>
          </p:nvPr>
        </p:nvGraphicFramePr>
        <p:xfrm>
          <a:off x="333376" y="2086928"/>
          <a:ext cx="8588375" cy="3444240"/>
        </p:xfrm>
        <a:graphic>
          <a:graphicData uri="http://schemas.openxmlformats.org/drawingml/2006/table">
            <a:tbl>
              <a:tblPr firstRow="1" bandRow="1">
                <a:tableStyleId>{5C22544A-7EE6-4342-B048-85BDC9FD1C3A}</a:tableStyleId>
              </a:tblPr>
              <a:tblGrid>
                <a:gridCol w="5249501">
                  <a:extLst>
                    <a:ext uri="{9D8B030D-6E8A-4147-A177-3AD203B41FA5}">
                      <a16:colId xmlns:a16="http://schemas.microsoft.com/office/drawing/2014/main" val="20000"/>
                    </a:ext>
                  </a:extLst>
                </a:gridCol>
                <a:gridCol w="1465624">
                  <a:extLst>
                    <a:ext uri="{9D8B030D-6E8A-4147-A177-3AD203B41FA5}">
                      <a16:colId xmlns:a16="http://schemas.microsoft.com/office/drawing/2014/main" val="20001"/>
                    </a:ext>
                  </a:extLst>
                </a:gridCol>
                <a:gridCol w="1873250">
                  <a:extLst>
                    <a:ext uri="{9D8B030D-6E8A-4147-A177-3AD203B41FA5}">
                      <a16:colId xmlns:a16="http://schemas.microsoft.com/office/drawing/2014/main" val="20002"/>
                    </a:ext>
                  </a:extLst>
                </a:gridCol>
              </a:tblGrid>
              <a:tr h="0">
                <a:tc>
                  <a:txBody>
                    <a:bodyPr/>
                    <a:lstStyle/>
                    <a:p>
                      <a:pPr algn="ctr"/>
                      <a:endParaRPr lang="en-US" dirty="0"/>
                    </a:p>
                  </a:txBody>
                  <a:tcPr/>
                </a:tc>
                <a:tc>
                  <a:txBody>
                    <a:bodyPr/>
                    <a:lstStyle/>
                    <a:p>
                      <a:pPr algn="ctr"/>
                      <a:r>
                        <a:rPr lang="en-US" dirty="0"/>
                        <a:t>Tail/</a:t>
                      </a:r>
                      <a:r>
                        <a:rPr lang="en-US" dirty="0" err="1"/>
                        <a:t>Regen</a:t>
                      </a:r>
                      <a:r>
                        <a:rPr lang="en-US" dirty="0"/>
                        <a:t> Placement</a:t>
                      </a:r>
                    </a:p>
                  </a:txBody>
                  <a:tcPr/>
                </a:tc>
                <a:tc>
                  <a:txBody>
                    <a:bodyPr/>
                    <a:lstStyle/>
                    <a:p>
                      <a:pPr algn="ctr"/>
                      <a:r>
                        <a:rPr lang="en-US" dirty="0"/>
                        <a:t>IP</a:t>
                      </a:r>
                      <a:r>
                        <a:rPr lang="en-US" baseline="0" dirty="0"/>
                        <a:t> Link Reconfiguration</a:t>
                      </a:r>
                      <a:endParaRPr lang="en-US" dirty="0"/>
                    </a:p>
                  </a:txBody>
                  <a:tcPr/>
                </a:tc>
                <a:extLst>
                  <a:ext uri="{0D108BD9-81ED-4DB2-BD59-A6C34878D82A}">
                    <a16:rowId xmlns:a16="http://schemas.microsoft.com/office/drawing/2014/main" val="10000"/>
                  </a:ext>
                </a:extLst>
              </a:tr>
              <a:tr h="370840">
                <a:tc>
                  <a:txBody>
                    <a:bodyPr/>
                    <a:lstStyle/>
                    <a:p>
                      <a:pPr algn="ctr"/>
                      <a:r>
                        <a:rPr lang="en-US" sz="3000" b="1" dirty="0">
                          <a:solidFill>
                            <a:srgbClr val="000090"/>
                          </a:solidFill>
                        </a:rPr>
                        <a:t>SOX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000" b="1" dirty="0">
                          <a:solidFill>
                            <a:srgbClr val="008000"/>
                          </a:solidFill>
                        </a:rPr>
                        <a:t>✓</a:t>
                      </a:r>
                      <a:endParaRPr lang="en-US" sz="4000" dirty="0">
                        <a:solidFill>
                          <a:srgbClr val="00800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srgbClr val="008000"/>
                          </a:solidFill>
                        </a:rPr>
                        <a:t>✓</a:t>
                      </a:r>
                      <a:endParaRPr lang="en-US" sz="4000" dirty="0">
                        <a:solidFill>
                          <a:srgbClr val="008000"/>
                        </a:solidFill>
                      </a:endParaRPr>
                    </a:p>
                  </a:txBody>
                  <a:tcPr anchor="ctr"/>
                </a:tc>
                <a:extLst>
                  <a:ext uri="{0D108BD9-81ED-4DB2-BD59-A6C34878D82A}">
                    <a16:rowId xmlns:a16="http://schemas.microsoft.com/office/drawing/2014/main" val="10001"/>
                  </a:ext>
                </a:extLst>
              </a:tr>
              <a:tr h="370840">
                <a:tc>
                  <a:txBody>
                    <a:bodyPr/>
                    <a:lstStyle/>
                    <a:p>
                      <a:pPr algn="l"/>
                      <a:r>
                        <a:rPr lang="en-US" dirty="0" err="1"/>
                        <a:t>Owan</a:t>
                      </a:r>
                      <a:r>
                        <a:rPr lang="en-US" dirty="0"/>
                        <a:t> </a:t>
                      </a:r>
                      <a:r>
                        <a:rPr lang="en-US" sz="1600" dirty="0"/>
                        <a:t>[SIGOMM 2016]</a:t>
                      </a:r>
                    </a:p>
                  </a:txBody>
                  <a:tcPr anchor="ctr"/>
                </a:tc>
                <a:tc>
                  <a:txBody>
                    <a:bodyPr/>
                    <a:lstStyle/>
                    <a:p>
                      <a:pPr algn="ctr"/>
                      <a:r>
                        <a:rPr lang="en-US" sz="4000" b="1" dirty="0">
                          <a:solidFill>
                            <a:srgbClr val="FF0000"/>
                          </a:solidFill>
                          <a:latin typeface="Zapf Dingbats"/>
                          <a:ea typeface="Zapf Dingbats"/>
                          <a:cs typeface="Zapf Dingbats"/>
                          <a:sym typeface="Zapf Dingbats"/>
                        </a:rPr>
                        <a:t>✗</a:t>
                      </a:r>
                      <a:endParaRPr lang="en-US" sz="4000" b="1" dirty="0">
                        <a:solidFill>
                          <a:srgbClr val="FF000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srgbClr val="008000"/>
                          </a:solidFill>
                        </a:rPr>
                        <a:t>✓</a:t>
                      </a:r>
                      <a:endParaRPr lang="en-US" sz="4000" dirty="0">
                        <a:solidFill>
                          <a:srgbClr val="008000"/>
                        </a:solidFill>
                      </a:endParaRPr>
                    </a:p>
                  </a:txBody>
                  <a:tcPr anchor="ctr"/>
                </a:tc>
                <a:extLst>
                  <a:ext uri="{0D108BD9-81ED-4DB2-BD59-A6C34878D82A}">
                    <a16:rowId xmlns:a16="http://schemas.microsoft.com/office/drawing/2014/main" val="10002"/>
                  </a:ext>
                </a:extLst>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Multi-Layer Capacity Planning for IP-Optical Networks </a:t>
                      </a:r>
                      <a:r>
                        <a:rPr lang="en-US" sz="1600" dirty="0"/>
                        <a:t>[IEEE Communications Magazine Jan. 2014]</a:t>
                      </a:r>
                    </a:p>
                  </a:txBody>
                  <a:tcPr anchor="ctr"/>
                </a:tc>
                <a:tc>
                  <a:txBody>
                    <a:bodyPr/>
                    <a:lstStyle/>
                    <a:p>
                      <a:pPr algn="ctr"/>
                      <a:r>
                        <a:rPr lang="en-US" sz="4000" b="1" dirty="0">
                          <a:solidFill>
                            <a:srgbClr val="FF0000"/>
                          </a:solidFill>
                          <a:latin typeface="Zapf Dingbats"/>
                          <a:ea typeface="Zapf Dingbats"/>
                          <a:cs typeface="Zapf Dingbats"/>
                          <a:sym typeface="Zapf Dingbats"/>
                        </a:rPr>
                        <a:t>✗</a:t>
                      </a:r>
                      <a:endParaRPr lang="en-US" sz="4000" b="1" dirty="0">
                        <a:solidFill>
                          <a:srgbClr val="FF000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dirty="0">
                          <a:solidFill>
                            <a:srgbClr val="008000"/>
                          </a:solidFill>
                        </a:rPr>
                        <a:t>✓</a:t>
                      </a:r>
                      <a:endParaRPr lang="en-US" sz="4000" dirty="0">
                        <a:solidFill>
                          <a:srgbClr val="008000"/>
                        </a:solidFill>
                      </a:endParaRPr>
                    </a:p>
                  </a:txBody>
                  <a:tcPr anchor="ctr"/>
                </a:tc>
                <a:extLst>
                  <a:ext uri="{0D108BD9-81ED-4DB2-BD59-A6C34878D82A}">
                    <a16:rowId xmlns:a16="http://schemas.microsoft.com/office/drawing/2014/main" val="10003"/>
                  </a:ext>
                </a:extLst>
              </a:tr>
              <a:tr h="370840">
                <a:tc>
                  <a:txBody>
                    <a:bodyPr/>
                    <a:lstStyle/>
                    <a:p>
                      <a:pPr algn="l"/>
                      <a:r>
                        <a:rPr lang="en-US" dirty="0"/>
                        <a:t>Constraint Routing and Regenerator Site Concentration in ROADM Networks </a:t>
                      </a:r>
                      <a:r>
                        <a:rPr lang="en-US" sz="1600" dirty="0"/>
                        <a:t>[JOCN Nov. 2013]</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4000" b="1" dirty="0">
                          <a:solidFill>
                            <a:srgbClr val="008000"/>
                          </a:solidFill>
                        </a:rPr>
                        <a:t>✓</a:t>
                      </a:r>
                      <a:endParaRPr lang="en-US" sz="4000" dirty="0">
                        <a:solidFill>
                          <a:srgbClr val="008000"/>
                        </a:solidFill>
                      </a:endParaRPr>
                    </a:p>
                  </a:txBody>
                  <a:tcPr anchor="ctr"/>
                </a:tc>
                <a:tc>
                  <a:txBody>
                    <a:bodyPr/>
                    <a:lstStyle/>
                    <a:p>
                      <a:pPr algn="ctr"/>
                      <a:r>
                        <a:rPr lang="en-US" sz="4000" b="1" dirty="0">
                          <a:solidFill>
                            <a:srgbClr val="FF0000"/>
                          </a:solidFill>
                          <a:latin typeface="Zapf Dingbats"/>
                          <a:ea typeface="Zapf Dingbats"/>
                          <a:cs typeface="Zapf Dingbats"/>
                          <a:sym typeface="Zapf Dingbats"/>
                        </a:rPr>
                        <a:t>✗</a:t>
                      </a:r>
                      <a:endParaRPr lang="en-US" sz="4000" b="1" dirty="0">
                        <a:solidFill>
                          <a:srgbClr val="FF0000"/>
                        </a:solidFill>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01649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Work</a:t>
            </a:r>
          </a:p>
        </p:txBody>
      </p:sp>
      <p:sp>
        <p:nvSpPr>
          <p:cNvPr id="3" name="Content Placeholder 2"/>
          <p:cNvSpPr>
            <a:spLocks noGrp="1"/>
          </p:cNvSpPr>
          <p:nvPr>
            <p:ph idx="1"/>
          </p:nvPr>
        </p:nvSpPr>
        <p:spPr/>
        <p:txBody>
          <a:bodyPr>
            <a:normAutofit fontScale="92500" lnSpcReduction="10000"/>
          </a:bodyPr>
          <a:lstStyle/>
          <a:p>
            <a:r>
              <a:rPr lang="en-US" dirty="0"/>
              <a:t>Failure Recovery</a:t>
            </a:r>
          </a:p>
          <a:p>
            <a:pPr lvl="1"/>
            <a:r>
              <a:rPr lang="en-US" dirty="0"/>
              <a:t>R3: Resilient Routing Reconfiguration </a:t>
            </a:r>
            <a:r>
              <a:rPr lang="en-US" sz="1800" dirty="0"/>
              <a:t>[SIGCOMM 2010]</a:t>
            </a:r>
          </a:p>
          <a:p>
            <a:pPr lvl="2"/>
            <a:r>
              <a:rPr lang="en-US" dirty="0"/>
              <a:t>purely traffic engineering recovery; no consideration of reconfiguring IP links</a:t>
            </a:r>
          </a:p>
          <a:p>
            <a:r>
              <a:rPr lang="en-US" dirty="0"/>
              <a:t>Robust Optimization</a:t>
            </a:r>
          </a:p>
          <a:p>
            <a:pPr lvl="1"/>
            <a:r>
              <a:rPr lang="en-US" i="1" dirty="0"/>
              <a:t>K</a:t>
            </a:r>
            <a:r>
              <a:rPr lang="en-US" dirty="0"/>
              <a:t>-Adaptability in Two-Stage Robust Binary Programming </a:t>
            </a:r>
            <a:r>
              <a:rPr lang="en-US" sz="1800" dirty="0"/>
              <a:t>[Operations Research 2015]</a:t>
            </a:r>
          </a:p>
          <a:p>
            <a:pPr lvl="1"/>
            <a:r>
              <a:rPr lang="en-US" dirty="0"/>
              <a:t>Robust Validation of Network Designs under Uncertain Demands and Failures</a:t>
            </a:r>
            <a:r>
              <a:rPr lang="en-US" sz="1800" dirty="0"/>
              <a:t> [NSDI 2017]</a:t>
            </a:r>
          </a:p>
          <a:p>
            <a:pPr lvl="1"/>
            <a:r>
              <a:rPr lang="en-US" dirty="0" err="1"/>
              <a:t>Kulfi</a:t>
            </a:r>
            <a:r>
              <a:rPr lang="en-US" dirty="0"/>
              <a:t>: Robust Traffic Engineering Using Semi-Oblivious Routing</a:t>
            </a:r>
            <a:r>
              <a:rPr lang="en-US" sz="1800" dirty="0"/>
              <a:t> [Computing Research Repository abs/1603.01203 2016]</a:t>
            </a:r>
          </a:p>
          <a:p>
            <a:pPr lvl="1"/>
            <a:endParaRPr lang="en-US" sz="1800" dirty="0"/>
          </a:p>
          <a:p>
            <a:endParaRPr lang="en-US" dirty="0"/>
          </a:p>
        </p:txBody>
      </p:sp>
      <p:sp>
        <p:nvSpPr>
          <p:cNvPr id="4" name="Slide Number Placeholder 3"/>
          <p:cNvSpPr>
            <a:spLocks noGrp="1"/>
          </p:cNvSpPr>
          <p:nvPr>
            <p:ph type="sldNum" sz="quarter" idx="12"/>
          </p:nvPr>
        </p:nvSpPr>
        <p:spPr/>
        <p:txBody>
          <a:bodyPr/>
          <a:lstStyle/>
          <a:p>
            <a:fld id="{04E72898-F629-5644-B4D5-3A62E8AA9C3A}" type="slidenum">
              <a:rPr lang="en-US" smtClean="0"/>
              <a:t>47</a:t>
            </a:fld>
            <a:endParaRPr lang="en-US"/>
          </a:p>
        </p:txBody>
      </p:sp>
    </p:spTree>
    <p:extLst>
      <p:ext uri="{BB962C8B-B14F-4D97-AF65-F5344CB8AC3E}">
        <p14:creationId xmlns:p14="http://schemas.microsoft.com/office/powerpoint/2010/main" val="3879113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SOX Conclusion</a:t>
            </a:r>
          </a:p>
        </p:txBody>
      </p:sp>
      <p:sp>
        <p:nvSpPr>
          <p:cNvPr id="3" name="Content Placeholder 2"/>
          <p:cNvSpPr>
            <a:spLocks noGrp="1"/>
          </p:cNvSpPr>
          <p:nvPr>
            <p:ph idx="1"/>
          </p:nvPr>
        </p:nvSpPr>
        <p:spPr/>
        <p:txBody>
          <a:bodyPr>
            <a:normAutofit/>
          </a:bodyPr>
          <a:lstStyle/>
          <a:p>
            <a:r>
              <a:rPr lang="en-US" dirty="0"/>
              <a:t>New opportunity for ISPs to design less expensive networks</a:t>
            </a:r>
          </a:p>
          <a:p>
            <a:r>
              <a:rPr lang="en-US" dirty="0"/>
              <a:t>Formulation and solution to this joint optimization</a:t>
            </a:r>
          </a:p>
          <a:p>
            <a:r>
              <a:rPr lang="en-US" dirty="0"/>
              <a:t>Effective, scalable heuristic</a:t>
            </a:r>
          </a:p>
        </p:txBody>
      </p:sp>
      <p:sp>
        <p:nvSpPr>
          <p:cNvPr id="4" name="Slide Number Placeholder 3"/>
          <p:cNvSpPr>
            <a:spLocks noGrp="1"/>
          </p:cNvSpPr>
          <p:nvPr>
            <p:ph type="sldNum" sz="quarter" idx="12"/>
          </p:nvPr>
        </p:nvSpPr>
        <p:spPr/>
        <p:txBody>
          <a:bodyPr/>
          <a:lstStyle/>
          <a:p>
            <a:fld id="{04E72898-F629-5644-B4D5-3A62E8AA9C3A}" type="slidenum">
              <a:rPr lang="en-US" smtClean="0"/>
              <a:t>48</a:t>
            </a:fld>
            <a:endParaRPr lang="en-US"/>
          </a:p>
        </p:txBody>
      </p:sp>
    </p:spTree>
    <p:extLst>
      <p:ext uri="{BB962C8B-B14F-4D97-AF65-F5344CB8AC3E}">
        <p14:creationId xmlns:p14="http://schemas.microsoft.com/office/powerpoint/2010/main" val="471577793"/>
      </p:ext>
    </p:extLst>
  </p:cSld>
  <p:clrMapOvr>
    <a:masterClrMapping/>
  </p:clrMapOvr>
  <mc:AlternateContent xmlns:mc="http://schemas.openxmlformats.org/markup-compatibility/2006" xmlns:p14="http://schemas.microsoft.com/office/powerpoint/2010/main">
    <mc:Choice Requires="p14">
      <p:transition spd="slow" p14:dur="2000" advTm="28707"/>
    </mc:Choice>
    <mc:Fallback xmlns="">
      <p:transition xmlns:p14="http://schemas.microsoft.com/office/powerpoint/2010/main" spd="slow" advTm="28707"/>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Red</a:t>
            </a:r>
            <a:r>
              <a:rPr lang="en-US" dirty="0"/>
              <a:t>: A Communist approach to Network </a:t>
            </a:r>
            <a:r>
              <a:rPr lang="en-US" dirty="0" err="1"/>
              <a:t>OPEration</a:t>
            </a:r>
            <a:endParaRPr lang="en-US" dirty="0"/>
          </a:p>
        </p:txBody>
      </p:sp>
      <p:sp>
        <p:nvSpPr>
          <p:cNvPr id="4" name="Slide Number Placeholder 3"/>
          <p:cNvSpPr>
            <a:spLocks noGrp="1"/>
          </p:cNvSpPr>
          <p:nvPr>
            <p:ph type="sldNum" sz="quarter" idx="12"/>
          </p:nvPr>
        </p:nvSpPr>
        <p:spPr/>
        <p:txBody>
          <a:bodyPr/>
          <a:lstStyle/>
          <a:p>
            <a:fld id="{04E72898-F629-5644-B4D5-3A62E8AA9C3A}" type="slidenum">
              <a:rPr lang="en-US" smtClean="0"/>
              <a:t>49</a:t>
            </a:fld>
            <a:endParaRPr lang="en-US"/>
          </a:p>
        </p:txBody>
      </p:sp>
      <p:grpSp>
        <p:nvGrpSpPr>
          <p:cNvPr id="9" name="Group 8"/>
          <p:cNvGrpSpPr/>
          <p:nvPr/>
        </p:nvGrpSpPr>
        <p:grpSpPr>
          <a:xfrm>
            <a:off x="347258" y="376321"/>
            <a:ext cx="8449484" cy="4030579"/>
            <a:chOff x="-755348" y="487946"/>
            <a:chExt cx="8449484" cy="4030579"/>
          </a:xfrm>
        </p:grpSpPr>
        <p:pic>
          <p:nvPicPr>
            <p:cNvPr id="7" name="Picture 6" descr="kissclipart-karl-marx-clipart-t-shirt-the-communist-manifesto-3aefacca456f2a36.png"/>
            <p:cNvPicPr>
              <a:picLocks noChangeAspect="1"/>
            </p:cNvPicPr>
            <p:nvPr/>
          </p:nvPicPr>
          <p:blipFill rotWithShape="1">
            <a:blip r:embed="rId3">
              <a:extLst>
                <a:ext uri="{28A0092B-C50C-407E-A947-70E740481C1C}">
                  <a14:useLocalDpi xmlns:a14="http://schemas.microsoft.com/office/drawing/2010/main" val="0"/>
                </a:ext>
              </a:extLst>
            </a:blip>
            <a:srcRect r="7113"/>
            <a:stretch/>
          </p:blipFill>
          <p:spPr>
            <a:xfrm>
              <a:off x="3950280" y="487946"/>
              <a:ext cx="3743856" cy="4030579"/>
            </a:xfrm>
            <a:prstGeom prst="rect">
              <a:avLst/>
            </a:prstGeom>
          </p:spPr>
        </p:pic>
        <p:sp>
          <p:nvSpPr>
            <p:cNvPr id="8" name="Oval Callout 7"/>
            <p:cNvSpPr/>
            <p:nvPr/>
          </p:nvSpPr>
          <p:spPr>
            <a:xfrm>
              <a:off x="-755348" y="1015998"/>
              <a:ext cx="4805990" cy="1724526"/>
            </a:xfrm>
            <a:prstGeom prst="wedgeEllipseCallout">
              <a:avLst>
                <a:gd name="adj1" fmla="val 57622"/>
                <a:gd name="adj2" fmla="val 44911"/>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00" dirty="0">
                  <a:solidFill>
                    <a:srgbClr val="000000"/>
                  </a:solidFill>
                </a:rPr>
                <a:t>“From each [switch] according to its abilities</a:t>
              </a:r>
              <a:r>
                <a:rPr lang="mr-IN" sz="2300" dirty="0">
                  <a:solidFill>
                    <a:srgbClr val="000000"/>
                  </a:solidFill>
                </a:rPr>
                <a:t>…</a:t>
              </a:r>
              <a:r>
                <a:rPr lang="en-US" sz="2300" dirty="0">
                  <a:solidFill>
                    <a:srgbClr val="000000"/>
                  </a:solidFill>
                </a:rPr>
                <a:t>”</a:t>
              </a:r>
            </a:p>
          </p:txBody>
        </p:sp>
      </p:grpSp>
    </p:spTree>
    <p:extLst>
      <p:ext uri="{BB962C8B-B14F-4D97-AF65-F5344CB8AC3E}">
        <p14:creationId xmlns:p14="http://schemas.microsoft.com/office/powerpoint/2010/main" val="375258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72898-F629-5644-B4D5-3A62E8AA9C3A}" type="slidenum">
              <a:rPr lang="en-US" smtClean="0"/>
              <a:t>5</a:t>
            </a:fld>
            <a:endParaRPr lang="en-US"/>
          </a:p>
        </p:txBody>
      </p:sp>
      <p:sp>
        <p:nvSpPr>
          <p:cNvPr id="5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Design and Operation</a:t>
            </a:r>
          </a:p>
        </p:txBody>
      </p:sp>
      <p:grpSp>
        <p:nvGrpSpPr>
          <p:cNvPr id="3" name="Group 2">
            <a:extLst>
              <a:ext uri="{FF2B5EF4-FFF2-40B4-BE49-F238E27FC236}">
                <a16:creationId xmlns:a16="http://schemas.microsoft.com/office/drawing/2014/main" id="{5E0DA75F-8F8E-BE4E-AA9E-6BECA4D33641}"/>
              </a:ext>
            </a:extLst>
          </p:cNvPr>
          <p:cNvGrpSpPr/>
          <p:nvPr/>
        </p:nvGrpSpPr>
        <p:grpSpPr>
          <a:xfrm>
            <a:off x="457200" y="1875403"/>
            <a:ext cx="7872353" cy="3338232"/>
            <a:chOff x="936625" y="2761228"/>
            <a:chExt cx="7872353" cy="3338232"/>
          </a:xfrm>
        </p:grpSpPr>
        <p:grpSp>
          <p:nvGrpSpPr>
            <p:cNvPr id="4" name="Group 3">
              <a:extLst>
                <a:ext uri="{FF2B5EF4-FFF2-40B4-BE49-F238E27FC236}">
                  <a16:creationId xmlns:a16="http://schemas.microsoft.com/office/drawing/2014/main" id="{FEC4EA37-F898-8344-B229-34E7A1029543}"/>
                </a:ext>
              </a:extLst>
            </p:cNvPr>
            <p:cNvGrpSpPr/>
            <p:nvPr/>
          </p:nvGrpSpPr>
          <p:grpSpPr>
            <a:xfrm>
              <a:off x="936625" y="3597311"/>
              <a:ext cx="2726849" cy="1776749"/>
              <a:chOff x="829151" y="3002477"/>
              <a:chExt cx="2726849" cy="1776749"/>
            </a:xfrm>
          </p:grpSpPr>
          <p:sp>
            <p:nvSpPr>
              <p:cNvPr id="5" name="Rounded Rectangle 4">
                <a:extLst>
                  <a:ext uri="{FF2B5EF4-FFF2-40B4-BE49-F238E27FC236}">
                    <a16:creationId xmlns:a16="http://schemas.microsoft.com/office/drawing/2014/main" id="{6CCFD6E9-D7BC-B142-B0BE-874AD992EE11}"/>
                  </a:ext>
                </a:extLst>
              </p:cNvPr>
              <p:cNvSpPr/>
              <p:nvPr/>
            </p:nvSpPr>
            <p:spPr>
              <a:xfrm>
                <a:off x="829151" y="3002477"/>
                <a:ext cx="2379077" cy="60745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5">
                        <a:lumMod val="75000"/>
                      </a:schemeClr>
                    </a:solidFill>
                  </a:rPr>
                  <a:t>Network Design</a:t>
                </a:r>
              </a:p>
            </p:txBody>
          </p:sp>
          <p:sp>
            <p:nvSpPr>
              <p:cNvPr id="6" name="Rounded Rectangle 5">
                <a:extLst>
                  <a:ext uri="{FF2B5EF4-FFF2-40B4-BE49-F238E27FC236}">
                    <a16:creationId xmlns:a16="http://schemas.microsoft.com/office/drawing/2014/main" id="{7CAD7309-B13B-3944-93CD-898A9D07FF1F}"/>
                  </a:ext>
                </a:extLst>
              </p:cNvPr>
              <p:cNvSpPr/>
              <p:nvPr/>
            </p:nvSpPr>
            <p:spPr>
              <a:xfrm>
                <a:off x="829151" y="4073331"/>
                <a:ext cx="2726849" cy="70589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4"/>
                    </a:solidFill>
                  </a:rPr>
                  <a:t>Network</a:t>
                </a:r>
                <a:r>
                  <a:rPr lang="en-US" sz="2400" b="1" dirty="0">
                    <a:solidFill>
                      <a:schemeClr val="tx1"/>
                    </a:solidFill>
                  </a:rPr>
                  <a:t> </a:t>
                </a:r>
                <a:r>
                  <a:rPr lang="en-US" sz="2400" b="1" dirty="0">
                    <a:solidFill>
                      <a:srgbClr val="8064A2"/>
                    </a:solidFill>
                  </a:rPr>
                  <a:t>Operation</a:t>
                </a:r>
              </a:p>
            </p:txBody>
          </p:sp>
        </p:grpSp>
        <p:cxnSp>
          <p:nvCxnSpPr>
            <p:cNvPr id="7" name="Straight Connector 6">
              <a:extLst>
                <a:ext uri="{FF2B5EF4-FFF2-40B4-BE49-F238E27FC236}">
                  <a16:creationId xmlns:a16="http://schemas.microsoft.com/office/drawing/2014/main" id="{CE22DEBF-64AE-094A-B4AC-24941C978740}"/>
                </a:ext>
              </a:extLst>
            </p:cNvPr>
            <p:cNvCxnSpPr>
              <a:endCxn id="18" idx="6"/>
            </p:cNvCxnSpPr>
            <p:nvPr/>
          </p:nvCxnSpPr>
          <p:spPr>
            <a:xfrm>
              <a:off x="984250" y="4430344"/>
              <a:ext cx="644453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ED4E5AC8-B012-3849-8C85-BD534CF67B5B}"/>
                </a:ext>
              </a:extLst>
            </p:cNvPr>
            <p:cNvSpPr/>
            <p:nvPr/>
          </p:nvSpPr>
          <p:spPr>
            <a:xfrm>
              <a:off x="3846468" y="3027590"/>
              <a:ext cx="2197666" cy="621260"/>
            </a:xfrm>
            <a:prstGeom prst="roundRect">
              <a:avLst/>
            </a:prstGeom>
            <a:solidFill>
              <a:schemeClr val="accent5">
                <a:lumMod val="75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bg1"/>
                  </a:solidFill>
                  <a:cs typeface="Times New Roman"/>
                </a:rPr>
                <a:t>equipment placement</a:t>
              </a:r>
            </a:p>
          </p:txBody>
        </p:sp>
        <p:sp>
          <p:nvSpPr>
            <p:cNvPr id="9" name="Rounded Rectangle 8">
              <a:extLst>
                <a:ext uri="{FF2B5EF4-FFF2-40B4-BE49-F238E27FC236}">
                  <a16:creationId xmlns:a16="http://schemas.microsoft.com/office/drawing/2014/main" id="{5805D897-EE2F-3245-9557-BDB6744E7303}"/>
                </a:ext>
              </a:extLst>
            </p:cNvPr>
            <p:cNvSpPr/>
            <p:nvPr/>
          </p:nvSpPr>
          <p:spPr>
            <a:xfrm>
              <a:off x="3859168" y="5211837"/>
              <a:ext cx="2197666" cy="621260"/>
            </a:xfrm>
            <a:prstGeom prst="roundRect">
              <a:avLst/>
            </a:prstGeom>
            <a:solidFill>
              <a:schemeClr val="accent4">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cs typeface="Times New Roman"/>
                </a:rPr>
                <a:t>IP routing</a:t>
              </a:r>
            </a:p>
          </p:txBody>
        </p:sp>
        <p:sp>
          <p:nvSpPr>
            <p:cNvPr id="10" name="Rounded Rectangle 9">
              <a:extLst>
                <a:ext uri="{FF2B5EF4-FFF2-40B4-BE49-F238E27FC236}">
                  <a16:creationId xmlns:a16="http://schemas.microsoft.com/office/drawing/2014/main" id="{79068764-395C-0C4B-9C57-49C781F4E007}"/>
                </a:ext>
              </a:extLst>
            </p:cNvPr>
            <p:cNvSpPr/>
            <p:nvPr/>
          </p:nvSpPr>
          <p:spPr>
            <a:xfrm>
              <a:off x="3846467" y="3736521"/>
              <a:ext cx="2197666" cy="621260"/>
            </a:xfrm>
            <a:prstGeom prst="roundRect">
              <a:avLst/>
            </a:prstGeom>
            <a:solidFill>
              <a:srgbClr val="FAC09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000000"/>
                  </a:solidFill>
                  <a:cs typeface="Times New Roman"/>
                </a:rPr>
                <a:t>IP link placement</a:t>
              </a:r>
            </a:p>
          </p:txBody>
        </p:sp>
        <p:grpSp>
          <p:nvGrpSpPr>
            <p:cNvPr id="11" name="Group 10">
              <a:extLst>
                <a:ext uri="{FF2B5EF4-FFF2-40B4-BE49-F238E27FC236}">
                  <a16:creationId xmlns:a16="http://schemas.microsoft.com/office/drawing/2014/main" id="{69EC3E07-1AA5-0944-94F2-16DAA158783A}"/>
                </a:ext>
              </a:extLst>
            </p:cNvPr>
            <p:cNvGrpSpPr/>
            <p:nvPr/>
          </p:nvGrpSpPr>
          <p:grpSpPr>
            <a:xfrm>
              <a:off x="7071580" y="2761228"/>
              <a:ext cx="1737398" cy="3338232"/>
              <a:chOff x="7071580" y="2761228"/>
              <a:chExt cx="1737398" cy="3338232"/>
            </a:xfrm>
          </p:grpSpPr>
          <p:grpSp>
            <p:nvGrpSpPr>
              <p:cNvPr id="12" name="Group 11">
                <a:extLst>
                  <a:ext uri="{FF2B5EF4-FFF2-40B4-BE49-F238E27FC236}">
                    <a16:creationId xmlns:a16="http://schemas.microsoft.com/office/drawing/2014/main" id="{EB89295B-F922-6D48-AA5A-2E34D16D6793}"/>
                  </a:ext>
                </a:extLst>
              </p:cNvPr>
              <p:cNvGrpSpPr/>
              <p:nvPr/>
            </p:nvGrpSpPr>
            <p:grpSpPr>
              <a:xfrm>
                <a:off x="7071580" y="2761228"/>
                <a:ext cx="1726101" cy="3338232"/>
                <a:chOff x="6964106" y="2171925"/>
                <a:chExt cx="1726101" cy="3338232"/>
              </a:xfrm>
            </p:grpSpPr>
            <p:grpSp>
              <p:nvGrpSpPr>
                <p:cNvPr id="15" name="Group 14">
                  <a:extLst>
                    <a:ext uri="{FF2B5EF4-FFF2-40B4-BE49-F238E27FC236}">
                      <a16:creationId xmlns:a16="http://schemas.microsoft.com/office/drawing/2014/main" id="{C775DBEE-DC0B-6349-8BB6-89372B83E363}"/>
                    </a:ext>
                  </a:extLst>
                </p:cNvPr>
                <p:cNvGrpSpPr/>
                <p:nvPr/>
              </p:nvGrpSpPr>
              <p:grpSpPr>
                <a:xfrm>
                  <a:off x="6964106" y="2171925"/>
                  <a:ext cx="476268" cy="3338232"/>
                  <a:chOff x="6964106" y="2171925"/>
                  <a:chExt cx="476268" cy="3338232"/>
                </a:xfrm>
              </p:grpSpPr>
              <p:sp>
                <p:nvSpPr>
                  <p:cNvPr id="18" name="Up-Down Arrow 17">
                    <a:extLst>
                      <a:ext uri="{FF2B5EF4-FFF2-40B4-BE49-F238E27FC236}">
                        <a16:creationId xmlns:a16="http://schemas.microsoft.com/office/drawing/2014/main" id="{0B0D8EF2-E3D7-B94E-AD62-1A3200C01A3E}"/>
                      </a:ext>
                    </a:extLst>
                  </p:cNvPr>
                  <p:cNvSpPr/>
                  <p:nvPr/>
                </p:nvSpPr>
                <p:spPr>
                  <a:xfrm>
                    <a:off x="6964106" y="2171925"/>
                    <a:ext cx="476268" cy="3338232"/>
                  </a:xfrm>
                  <a:prstGeom prst="up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cxnSp>
                <p:nvCxnSpPr>
                  <p:cNvPr id="19" name="Straight Connector 18">
                    <a:extLst>
                      <a:ext uri="{FF2B5EF4-FFF2-40B4-BE49-F238E27FC236}">
                        <a16:creationId xmlns:a16="http://schemas.microsoft.com/office/drawing/2014/main" id="{E069D983-0B9F-A744-B76F-BB5EA65DEE3D}"/>
                      </a:ext>
                    </a:extLst>
                  </p:cNvPr>
                  <p:cNvCxnSpPr/>
                  <p:nvPr/>
                </p:nvCxnSpPr>
                <p:spPr>
                  <a:xfrm>
                    <a:off x="6964106" y="3008008"/>
                    <a:ext cx="47626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F550C1D-7769-FD42-B3CA-CB5AA3652415}"/>
                      </a:ext>
                    </a:extLst>
                  </p:cNvPr>
                  <p:cNvCxnSpPr/>
                  <p:nvPr/>
                </p:nvCxnSpPr>
                <p:spPr>
                  <a:xfrm>
                    <a:off x="6964106" y="4799190"/>
                    <a:ext cx="476268" cy="704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66BCD1EE-06E8-FC4E-BA9B-335B5C1D4BF2}"/>
                    </a:ext>
                  </a:extLst>
                </p:cNvPr>
                <p:cNvSpPr txBox="1"/>
                <p:nvPr/>
              </p:nvSpPr>
              <p:spPr>
                <a:xfrm>
                  <a:off x="7495799" y="2743967"/>
                  <a:ext cx="1139705" cy="461665"/>
                </a:xfrm>
                <a:prstGeom prst="rect">
                  <a:avLst/>
                </a:prstGeom>
                <a:noFill/>
              </p:spPr>
              <p:txBody>
                <a:bodyPr wrap="none" rtlCol="0">
                  <a:spAutoFit/>
                </a:bodyPr>
                <a:lstStyle/>
                <a:p>
                  <a:r>
                    <a:rPr lang="en-US" sz="2400" dirty="0"/>
                    <a:t>months</a:t>
                  </a:r>
                </a:p>
              </p:txBody>
            </p:sp>
            <p:sp>
              <p:nvSpPr>
                <p:cNvPr id="17" name="TextBox 16">
                  <a:extLst>
                    <a:ext uri="{FF2B5EF4-FFF2-40B4-BE49-F238E27FC236}">
                      <a16:creationId xmlns:a16="http://schemas.microsoft.com/office/drawing/2014/main" id="{2DA61820-FE5A-E445-9ED6-F922D440B5C6}"/>
                    </a:ext>
                  </a:extLst>
                </p:cNvPr>
                <p:cNvSpPr txBox="1"/>
                <p:nvPr/>
              </p:nvSpPr>
              <p:spPr>
                <a:xfrm>
                  <a:off x="7495799" y="4535149"/>
                  <a:ext cx="1194408" cy="461665"/>
                </a:xfrm>
                <a:prstGeom prst="rect">
                  <a:avLst/>
                </a:prstGeom>
                <a:noFill/>
              </p:spPr>
              <p:txBody>
                <a:bodyPr wrap="none" rtlCol="0">
                  <a:spAutoFit/>
                </a:bodyPr>
                <a:lstStyle/>
                <a:p>
                  <a:r>
                    <a:rPr lang="en-US" sz="2400" dirty="0"/>
                    <a:t>seconds</a:t>
                  </a:r>
                </a:p>
              </p:txBody>
            </p:sp>
          </p:grpSp>
          <p:sp>
            <p:nvSpPr>
              <p:cNvPr id="13" name="TextBox 12">
                <a:extLst>
                  <a:ext uri="{FF2B5EF4-FFF2-40B4-BE49-F238E27FC236}">
                    <a16:creationId xmlns:a16="http://schemas.microsoft.com/office/drawing/2014/main" id="{E4A24926-2B37-5348-BA90-0A4991786A28}"/>
                  </a:ext>
                </a:extLst>
              </p:cNvPr>
              <p:cNvSpPr txBox="1"/>
              <p:nvPr/>
            </p:nvSpPr>
            <p:spPr>
              <a:xfrm>
                <a:off x="7607808" y="4580511"/>
                <a:ext cx="1201170" cy="461665"/>
              </a:xfrm>
              <a:prstGeom prst="rect">
                <a:avLst/>
              </a:prstGeom>
              <a:noFill/>
            </p:spPr>
            <p:txBody>
              <a:bodyPr wrap="none" rtlCol="0">
                <a:spAutoFit/>
              </a:bodyPr>
              <a:lstStyle/>
              <a:p>
                <a:r>
                  <a:rPr lang="en-US" sz="2400" dirty="0"/>
                  <a:t>minutes</a:t>
                </a:r>
              </a:p>
            </p:txBody>
          </p:sp>
          <p:cxnSp>
            <p:nvCxnSpPr>
              <p:cNvPr id="14" name="Straight Connector 13">
                <a:extLst>
                  <a:ext uri="{FF2B5EF4-FFF2-40B4-BE49-F238E27FC236}">
                    <a16:creationId xmlns:a16="http://schemas.microsoft.com/office/drawing/2014/main" id="{B0B8C9FC-22F1-4A48-87BE-6B1C11C07995}"/>
                  </a:ext>
                </a:extLst>
              </p:cNvPr>
              <p:cNvCxnSpPr/>
              <p:nvPr/>
            </p:nvCxnSpPr>
            <p:spPr>
              <a:xfrm>
                <a:off x="7071580" y="4845086"/>
                <a:ext cx="47626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449033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E889-D3D3-3245-9C57-3FB381F6D2B9}"/>
              </a:ext>
            </a:extLst>
          </p:cNvPr>
          <p:cNvSpPr>
            <a:spLocks noGrp="1"/>
          </p:cNvSpPr>
          <p:nvPr>
            <p:ph type="title"/>
          </p:nvPr>
        </p:nvSpPr>
        <p:spPr/>
        <p:txBody>
          <a:bodyPr/>
          <a:lstStyle/>
          <a:p>
            <a:r>
              <a:rPr lang="en-US" dirty="0"/>
              <a:t>Network Operation: Today</a:t>
            </a:r>
          </a:p>
        </p:txBody>
      </p:sp>
      <p:sp>
        <p:nvSpPr>
          <p:cNvPr id="4" name="Content Placeholder 3">
            <a:extLst>
              <a:ext uri="{FF2B5EF4-FFF2-40B4-BE49-F238E27FC236}">
                <a16:creationId xmlns:a16="http://schemas.microsoft.com/office/drawing/2014/main" id="{65BFF06C-EF97-1B4A-BA16-2630FBAD37CB}"/>
              </a:ext>
            </a:extLst>
          </p:cNvPr>
          <p:cNvSpPr>
            <a:spLocks noGrp="1"/>
          </p:cNvSpPr>
          <p:nvPr>
            <p:ph idx="1"/>
          </p:nvPr>
        </p:nvSpPr>
        <p:spPr/>
        <p:txBody>
          <a:bodyPr/>
          <a:lstStyle/>
          <a:p>
            <a:r>
              <a:rPr lang="en-US" dirty="0"/>
              <a:t>Switches store forwarding tables</a:t>
            </a:r>
          </a:p>
          <a:p>
            <a:r>
              <a:rPr lang="en-US" dirty="0"/>
              <a:t>When packet arrives, </a:t>
            </a:r>
            <a:r>
              <a:rPr lang="en-US" i="1" dirty="0"/>
              <a:t>match</a:t>
            </a:r>
            <a:r>
              <a:rPr lang="en-US" dirty="0"/>
              <a:t> on header fields and take forwarding </a:t>
            </a:r>
            <a:r>
              <a:rPr lang="en-US" i="1" dirty="0"/>
              <a:t>action</a:t>
            </a:r>
            <a:endParaRPr lang="en-US" dirty="0"/>
          </a:p>
        </p:txBody>
      </p:sp>
      <p:sp>
        <p:nvSpPr>
          <p:cNvPr id="3" name="Slide Number Placeholder 2">
            <a:extLst>
              <a:ext uri="{FF2B5EF4-FFF2-40B4-BE49-F238E27FC236}">
                <a16:creationId xmlns:a16="http://schemas.microsoft.com/office/drawing/2014/main" id="{197629BB-5633-C344-BC9A-F3FB3D9C8001}"/>
              </a:ext>
            </a:extLst>
          </p:cNvPr>
          <p:cNvSpPr>
            <a:spLocks noGrp="1"/>
          </p:cNvSpPr>
          <p:nvPr>
            <p:ph type="sldNum" sz="quarter" idx="12"/>
          </p:nvPr>
        </p:nvSpPr>
        <p:spPr/>
        <p:txBody>
          <a:bodyPr/>
          <a:lstStyle/>
          <a:p>
            <a:fld id="{04E72898-F629-5644-B4D5-3A62E8AA9C3A}" type="slidenum">
              <a:rPr lang="en-US" smtClean="0"/>
              <a:t>50</a:t>
            </a:fld>
            <a:endParaRPr lang="en-US"/>
          </a:p>
        </p:txBody>
      </p:sp>
    </p:spTree>
    <p:extLst>
      <p:ext uri="{BB962C8B-B14F-4D97-AF65-F5344CB8AC3E}">
        <p14:creationId xmlns:p14="http://schemas.microsoft.com/office/powerpoint/2010/main" val="28788248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D2D494-B4B9-3D40-9B8B-322D737C654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909347" y="4477910"/>
            <a:ext cx="2258235" cy="1483359"/>
          </a:xfrm>
          <a:prstGeom prst="rect">
            <a:avLst/>
          </a:prstGeom>
        </p:spPr>
      </p:pic>
      <p:sp>
        <p:nvSpPr>
          <p:cNvPr id="2" name="Title 1">
            <a:extLst>
              <a:ext uri="{FF2B5EF4-FFF2-40B4-BE49-F238E27FC236}">
                <a16:creationId xmlns:a16="http://schemas.microsoft.com/office/drawing/2014/main" id="{93F3E889-D3D3-3245-9C57-3FB381F6D2B9}"/>
              </a:ext>
            </a:extLst>
          </p:cNvPr>
          <p:cNvSpPr>
            <a:spLocks noGrp="1"/>
          </p:cNvSpPr>
          <p:nvPr>
            <p:ph type="title"/>
          </p:nvPr>
        </p:nvSpPr>
        <p:spPr/>
        <p:txBody>
          <a:bodyPr/>
          <a:lstStyle/>
          <a:p>
            <a:r>
              <a:rPr lang="en-US" dirty="0"/>
              <a:t>Network Operation: Today</a:t>
            </a:r>
          </a:p>
        </p:txBody>
      </p:sp>
      <p:sp>
        <p:nvSpPr>
          <p:cNvPr id="4" name="Content Placeholder 3">
            <a:extLst>
              <a:ext uri="{FF2B5EF4-FFF2-40B4-BE49-F238E27FC236}">
                <a16:creationId xmlns:a16="http://schemas.microsoft.com/office/drawing/2014/main" id="{65BFF06C-EF97-1B4A-BA16-2630FBAD37CB}"/>
              </a:ext>
            </a:extLst>
          </p:cNvPr>
          <p:cNvSpPr>
            <a:spLocks noGrp="1"/>
          </p:cNvSpPr>
          <p:nvPr>
            <p:ph idx="1"/>
          </p:nvPr>
        </p:nvSpPr>
        <p:spPr/>
        <p:txBody>
          <a:bodyPr/>
          <a:lstStyle/>
          <a:p>
            <a:r>
              <a:rPr lang="en-US" dirty="0"/>
              <a:t>Two models, depending on which header fields switches match on</a:t>
            </a:r>
          </a:p>
          <a:p>
            <a:pPr marL="285750" indent="-285750">
              <a:buFont typeface="Arial" panose="020B0604020202020204" pitchFamily="34" charset="0"/>
              <a:buChar char="•"/>
            </a:pPr>
            <a:r>
              <a:rPr lang="en-US" b="1" dirty="0"/>
              <a:t>Hop-by-hop forwarding</a:t>
            </a:r>
            <a:r>
              <a:rPr lang="en-US" dirty="0"/>
              <a:t>: all switches match on full header</a:t>
            </a:r>
          </a:p>
        </p:txBody>
      </p:sp>
      <p:sp>
        <p:nvSpPr>
          <p:cNvPr id="3" name="Slide Number Placeholder 2">
            <a:extLst>
              <a:ext uri="{FF2B5EF4-FFF2-40B4-BE49-F238E27FC236}">
                <a16:creationId xmlns:a16="http://schemas.microsoft.com/office/drawing/2014/main" id="{197629BB-5633-C344-BC9A-F3FB3D9C8001}"/>
              </a:ext>
            </a:extLst>
          </p:cNvPr>
          <p:cNvSpPr>
            <a:spLocks noGrp="1"/>
          </p:cNvSpPr>
          <p:nvPr>
            <p:ph type="sldNum" sz="quarter" idx="12"/>
          </p:nvPr>
        </p:nvSpPr>
        <p:spPr/>
        <p:txBody>
          <a:bodyPr/>
          <a:lstStyle/>
          <a:p>
            <a:fld id="{04E72898-F629-5644-B4D5-3A62E8AA9C3A}" type="slidenum">
              <a:rPr lang="en-US" smtClean="0"/>
              <a:t>51</a:t>
            </a:fld>
            <a:endParaRPr lang="en-US"/>
          </a:p>
        </p:txBody>
      </p:sp>
      <p:graphicFrame>
        <p:nvGraphicFramePr>
          <p:cNvPr id="5" name="Table 4">
            <a:extLst>
              <a:ext uri="{FF2B5EF4-FFF2-40B4-BE49-F238E27FC236}">
                <a16:creationId xmlns:a16="http://schemas.microsoft.com/office/drawing/2014/main" id="{17B886BD-9F6D-ED44-8485-3AD271AA24D1}"/>
              </a:ext>
            </a:extLst>
          </p:cNvPr>
          <p:cNvGraphicFramePr>
            <a:graphicFrameLocks noGrp="1"/>
          </p:cNvGraphicFramePr>
          <p:nvPr/>
        </p:nvGraphicFramePr>
        <p:xfrm>
          <a:off x="3957719" y="3566513"/>
          <a:ext cx="3350641" cy="1483360"/>
        </p:xfrm>
        <a:graphic>
          <a:graphicData uri="http://schemas.openxmlformats.org/drawingml/2006/table">
            <a:tbl>
              <a:tblPr firstRow="1" bandRow="1">
                <a:tableStyleId>{5C22544A-7EE6-4342-B048-85BDC9FD1C3A}</a:tableStyleId>
              </a:tblPr>
              <a:tblGrid>
                <a:gridCol w="2502599">
                  <a:extLst>
                    <a:ext uri="{9D8B030D-6E8A-4147-A177-3AD203B41FA5}">
                      <a16:colId xmlns:a16="http://schemas.microsoft.com/office/drawing/2014/main" val="20000"/>
                    </a:ext>
                  </a:extLst>
                </a:gridCol>
                <a:gridCol w="848042">
                  <a:extLst>
                    <a:ext uri="{9D8B030D-6E8A-4147-A177-3AD203B41FA5}">
                      <a16:colId xmlns:a16="http://schemas.microsoft.com/office/drawing/2014/main" val="20001"/>
                    </a:ext>
                  </a:extLst>
                </a:gridCol>
              </a:tblGrid>
              <a:tr h="370840">
                <a:tc>
                  <a:txBody>
                    <a:bodyPr/>
                    <a:lstStyle/>
                    <a:p>
                      <a:pPr algn="ctr"/>
                      <a:r>
                        <a:rPr lang="en-US" dirty="0"/>
                        <a:t>Match</a:t>
                      </a:r>
                    </a:p>
                  </a:txBody>
                  <a:tcPr/>
                </a:tc>
                <a:tc>
                  <a:txBody>
                    <a:bodyPr/>
                    <a:lstStyle/>
                    <a:p>
                      <a:pPr algn="ctr"/>
                      <a:r>
                        <a:rPr lang="en-US" dirty="0"/>
                        <a:t>Action</a:t>
                      </a:r>
                    </a:p>
                  </a:txBody>
                  <a:tcPr/>
                </a:tc>
                <a:extLst>
                  <a:ext uri="{0D108BD9-81ED-4DB2-BD59-A6C34878D82A}">
                    <a16:rowId xmlns:a16="http://schemas.microsoft.com/office/drawing/2014/main" val="10000"/>
                  </a:ext>
                </a:extLst>
              </a:tr>
              <a:tr h="370840">
                <a:tc>
                  <a:txBody>
                    <a:bodyPr/>
                    <a:lstStyle/>
                    <a:p>
                      <a:pPr algn="l"/>
                      <a:r>
                        <a:rPr lang="en-US" dirty="0" err="1"/>
                        <a:t>dst</a:t>
                      </a:r>
                      <a:r>
                        <a:rPr lang="en-US" dirty="0"/>
                        <a:t> IP prefix = 3.0.0.0/24</a:t>
                      </a:r>
                    </a:p>
                  </a:txBody>
                  <a:tcPr anchor="ctr">
                    <a:lnB w="9525" cap="flat" cmpd="sng" algn="ctr">
                      <a:solidFill>
                        <a:schemeClr val="bg1"/>
                      </a:solidFill>
                      <a:prstDash val="solid"/>
                      <a:round/>
                      <a:headEnd type="none" w="med" len="med"/>
                      <a:tailEnd type="none" w="med" len="med"/>
                    </a:lnB>
                  </a:tcPr>
                </a:tc>
                <a:tc>
                  <a:txBody>
                    <a:bodyPr/>
                    <a:lstStyle/>
                    <a:p>
                      <a:pPr algn="l"/>
                      <a:r>
                        <a:rPr lang="en-US" dirty="0" err="1"/>
                        <a:t>fwd</a:t>
                      </a:r>
                      <a:r>
                        <a:rPr lang="en-US" dirty="0"/>
                        <a:t> A</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dst</a:t>
                      </a:r>
                      <a:r>
                        <a:rPr lang="en-US" dirty="0"/>
                        <a:t> IP prefix = 1.0.0.0/30</a:t>
                      </a:r>
                    </a:p>
                  </a:txBody>
                  <a:tcPr anchor="ctr">
                    <a:lnT w="9525" cap="flat" cmpd="sng" algn="ctr">
                      <a:solidFill>
                        <a:schemeClr val="bg1"/>
                      </a:solidFill>
                      <a:prstDash val="solid"/>
                      <a:round/>
                      <a:headEnd type="none" w="med" len="med"/>
                      <a:tailEnd type="none" w="med" len="med"/>
                    </a:lnT>
                  </a:tcPr>
                </a:tc>
                <a:tc>
                  <a:txBody>
                    <a:bodyPr/>
                    <a:lstStyle/>
                    <a:p>
                      <a:pPr algn="l"/>
                      <a:r>
                        <a:rPr lang="en-US" dirty="0" err="1"/>
                        <a:t>fwd</a:t>
                      </a:r>
                      <a:r>
                        <a:rPr lang="en-US" dirty="0"/>
                        <a:t> C</a:t>
                      </a:r>
                    </a:p>
                  </a:txBody>
                  <a:tcPr/>
                </a:tc>
                <a:extLst>
                  <a:ext uri="{0D108BD9-81ED-4DB2-BD59-A6C34878D82A}">
                    <a16:rowId xmlns:a16="http://schemas.microsoft.com/office/drawing/2014/main" val="10002"/>
                  </a:ext>
                </a:extLst>
              </a:tr>
              <a:tr h="370840">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3395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D2D494-B4B9-3D40-9B8B-322D737C654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10327" y="4539036"/>
            <a:ext cx="2258235" cy="1483359"/>
          </a:xfrm>
          <a:prstGeom prst="rect">
            <a:avLst/>
          </a:prstGeom>
        </p:spPr>
      </p:pic>
      <p:sp>
        <p:nvSpPr>
          <p:cNvPr id="2" name="Title 1">
            <a:extLst>
              <a:ext uri="{FF2B5EF4-FFF2-40B4-BE49-F238E27FC236}">
                <a16:creationId xmlns:a16="http://schemas.microsoft.com/office/drawing/2014/main" id="{93F3E889-D3D3-3245-9C57-3FB381F6D2B9}"/>
              </a:ext>
            </a:extLst>
          </p:cNvPr>
          <p:cNvSpPr>
            <a:spLocks noGrp="1"/>
          </p:cNvSpPr>
          <p:nvPr>
            <p:ph type="title"/>
          </p:nvPr>
        </p:nvSpPr>
        <p:spPr/>
        <p:txBody>
          <a:bodyPr/>
          <a:lstStyle/>
          <a:p>
            <a:r>
              <a:rPr lang="en-US" dirty="0"/>
              <a:t>Network Operation: Today</a:t>
            </a:r>
          </a:p>
        </p:txBody>
      </p:sp>
      <p:sp>
        <p:nvSpPr>
          <p:cNvPr id="4" name="Content Placeholder 3">
            <a:extLst>
              <a:ext uri="{FF2B5EF4-FFF2-40B4-BE49-F238E27FC236}">
                <a16:creationId xmlns:a16="http://schemas.microsoft.com/office/drawing/2014/main" id="{65BFF06C-EF97-1B4A-BA16-2630FBAD37CB}"/>
              </a:ext>
            </a:extLst>
          </p:cNvPr>
          <p:cNvSpPr>
            <a:spLocks noGrp="1"/>
          </p:cNvSpPr>
          <p:nvPr>
            <p:ph idx="1"/>
          </p:nvPr>
        </p:nvSpPr>
        <p:spPr/>
        <p:txBody>
          <a:bodyPr/>
          <a:lstStyle/>
          <a:p>
            <a:pPr marL="285750" indent="-285750">
              <a:buFont typeface="Arial" panose="020B0604020202020204" pitchFamily="34" charset="0"/>
              <a:buChar char="•"/>
            </a:pPr>
            <a:r>
              <a:rPr lang="en-US" b="1" dirty="0"/>
              <a:t>Edge-to-edge tunneling</a:t>
            </a:r>
            <a:r>
              <a:rPr lang="en-US" dirty="0"/>
              <a:t>: ingress edge switch matches on full header and pushes label</a:t>
            </a:r>
          </a:p>
          <a:p>
            <a:pPr marL="685800" lvl="1">
              <a:buFont typeface="Arial" panose="020B0604020202020204" pitchFamily="34" charset="0"/>
              <a:buChar char="•"/>
            </a:pPr>
            <a:r>
              <a:rPr lang="en-US" dirty="0"/>
              <a:t>Interior nodes forward by label</a:t>
            </a:r>
          </a:p>
        </p:txBody>
      </p:sp>
      <p:sp>
        <p:nvSpPr>
          <p:cNvPr id="3" name="Slide Number Placeholder 2">
            <a:extLst>
              <a:ext uri="{FF2B5EF4-FFF2-40B4-BE49-F238E27FC236}">
                <a16:creationId xmlns:a16="http://schemas.microsoft.com/office/drawing/2014/main" id="{197629BB-5633-C344-BC9A-F3FB3D9C8001}"/>
              </a:ext>
            </a:extLst>
          </p:cNvPr>
          <p:cNvSpPr>
            <a:spLocks noGrp="1"/>
          </p:cNvSpPr>
          <p:nvPr>
            <p:ph type="sldNum" sz="quarter" idx="12"/>
          </p:nvPr>
        </p:nvSpPr>
        <p:spPr/>
        <p:txBody>
          <a:bodyPr/>
          <a:lstStyle/>
          <a:p>
            <a:fld id="{04E72898-F629-5644-B4D5-3A62E8AA9C3A}" type="slidenum">
              <a:rPr lang="en-US" smtClean="0"/>
              <a:t>52</a:t>
            </a:fld>
            <a:endParaRPr lang="en-US"/>
          </a:p>
        </p:txBody>
      </p:sp>
      <p:graphicFrame>
        <p:nvGraphicFramePr>
          <p:cNvPr id="5" name="Table 4">
            <a:extLst>
              <a:ext uri="{FF2B5EF4-FFF2-40B4-BE49-F238E27FC236}">
                <a16:creationId xmlns:a16="http://schemas.microsoft.com/office/drawing/2014/main" id="{17B886BD-9F6D-ED44-8485-3AD271AA24D1}"/>
              </a:ext>
            </a:extLst>
          </p:cNvPr>
          <p:cNvGraphicFramePr>
            <a:graphicFrameLocks noGrp="1"/>
          </p:cNvGraphicFramePr>
          <p:nvPr/>
        </p:nvGraphicFramePr>
        <p:xfrm>
          <a:off x="1619251" y="3747559"/>
          <a:ext cx="3350641" cy="1483360"/>
        </p:xfrm>
        <a:graphic>
          <a:graphicData uri="http://schemas.openxmlformats.org/drawingml/2006/table">
            <a:tbl>
              <a:tblPr firstRow="1" bandRow="1">
                <a:tableStyleId>{5C22544A-7EE6-4342-B048-85BDC9FD1C3A}</a:tableStyleId>
              </a:tblPr>
              <a:tblGrid>
                <a:gridCol w="2502599">
                  <a:extLst>
                    <a:ext uri="{9D8B030D-6E8A-4147-A177-3AD203B41FA5}">
                      <a16:colId xmlns:a16="http://schemas.microsoft.com/office/drawing/2014/main" val="20000"/>
                    </a:ext>
                  </a:extLst>
                </a:gridCol>
                <a:gridCol w="848042">
                  <a:extLst>
                    <a:ext uri="{9D8B030D-6E8A-4147-A177-3AD203B41FA5}">
                      <a16:colId xmlns:a16="http://schemas.microsoft.com/office/drawing/2014/main" val="20001"/>
                    </a:ext>
                  </a:extLst>
                </a:gridCol>
              </a:tblGrid>
              <a:tr h="370840">
                <a:tc>
                  <a:txBody>
                    <a:bodyPr/>
                    <a:lstStyle/>
                    <a:p>
                      <a:pPr algn="ctr"/>
                      <a:r>
                        <a:rPr lang="en-US" dirty="0"/>
                        <a:t>Match</a:t>
                      </a:r>
                    </a:p>
                  </a:txBody>
                  <a:tcPr/>
                </a:tc>
                <a:tc>
                  <a:txBody>
                    <a:bodyPr/>
                    <a:lstStyle/>
                    <a:p>
                      <a:pPr algn="ctr"/>
                      <a:r>
                        <a:rPr lang="en-US" dirty="0"/>
                        <a:t>Action</a:t>
                      </a:r>
                    </a:p>
                  </a:txBody>
                  <a:tcPr/>
                </a:tc>
                <a:extLst>
                  <a:ext uri="{0D108BD9-81ED-4DB2-BD59-A6C34878D82A}">
                    <a16:rowId xmlns:a16="http://schemas.microsoft.com/office/drawing/2014/main" val="10000"/>
                  </a:ext>
                </a:extLst>
              </a:tr>
              <a:tr h="370840">
                <a:tc>
                  <a:txBody>
                    <a:bodyPr/>
                    <a:lstStyle/>
                    <a:p>
                      <a:pPr algn="l"/>
                      <a:r>
                        <a:rPr lang="en-US" dirty="0" err="1"/>
                        <a:t>dst</a:t>
                      </a:r>
                      <a:r>
                        <a:rPr lang="en-US" dirty="0"/>
                        <a:t> IP prefix = 3.0.0.0/24</a:t>
                      </a:r>
                    </a:p>
                  </a:txBody>
                  <a:tcPr anchor="ctr">
                    <a:lnB w="9525" cap="flat" cmpd="sng" algn="ctr">
                      <a:solidFill>
                        <a:schemeClr val="bg1"/>
                      </a:solidFill>
                      <a:prstDash val="solid"/>
                      <a:round/>
                      <a:headEnd type="none" w="med" len="med"/>
                      <a:tailEnd type="none" w="med" len="med"/>
                    </a:lnB>
                  </a:tcPr>
                </a:tc>
                <a:tc>
                  <a:txBody>
                    <a:bodyPr/>
                    <a:lstStyle/>
                    <a:p>
                      <a:pPr algn="l"/>
                      <a:r>
                        <a:rPr lang="en-US" dirty="0"/>
                        <a:t>push A</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t>dst</a:t>
                      </a:r>
                      <a:r>
                        <a:rPr lang="en-US" dirty="0"/>
                        <a:t> IP prefix = 1.0.0.0/30</a:t>
                      </a:r>
                    </a:p>
                  </a:txBody>
                  <a:tcPr anchor="ctr">
                    <a:lnT w="9525" cap="flat" cmpd="sng" algn="ctr">
                      <a:solidFill>
                        <a:schemeClr val="bg1"/>
                      </a:solidFill>
                      <a:prstDash val="solid"/>
                      <a:round/>
                      <a:headEnd type="none" w="med" len="med"/>
                      <a:tailEnd type="none" w="med" len="med"/>
                    </a:lnT>
                  </a:tcPr>
                </a:tc>
                <a:tc>
                  <a:txBody>
                    <a:bodyPr/>
                    <a:lstStyle/>
                    <a:p>
                      <a:pPr algn="l"/>
                      <a:r>
                        <a:rPr lang="en-US" dirty="0"/>
                        <a:t>push C</a:t>
                      </a:r>
                    </a:p>
                  </a:txBody>
                  <a:tcPr/>
                </a:tc>
                <a:extLst>
                  <a:ext uri="{0D108BD9-81ED-4DB2-BD59-A6C34878D82A}">
                    <a16:rowId xmlns:a16="http://schemas.microsoft.com/office/drawing/2014/main" val="10002"/>
                  </a:ext>
                </a:extLst>
              </a:tr>
              <a:tr h="370840">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003"/>
                  </a:ext>
                </a:extLst>
              </a:tr>
            </a:tbl>
          </a:graphicData>
        </a:graphic>
      </p:graphicFrame>
      <p:pic>
        <p:nvPicPr>
          <p:cNvPr id="7" name="Picture 6">
            <a:extLst>
              <a:ext uri="{FF2B5EF4-FFF2-40B4-BE49-F238E27FC236}">
                <a16:creationId xmlns:a16="http://schemas.microsoft.com/office/drawing/2014/main" id="{99E6C03A-0F18-8D42-AE96-2294356B7D49}"/>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7053574" y="4934139"/>
            <a:ext cx="1452988" cy="954419"/>
          </a:xfrm>
          <a:prstGeom prst="rect">
            <a:avLst/>
          </a:prstGeom>
        </p:spPr>
      </p:pic>
      <p:graphicFrame>
        <p:nvGraphicFramePr>
          <p:cNvPr id="8" name="Table 7">
            <a:extLst>
              <a:ext uri="{FF2B5EF4-FFF2-40B4-BE49-F238E27FC236}">
                <a16:creationId xmlns:a16="http://schemas.microsoft.com/office/drawing/2014/main" id="{57420A7B-475D-D549-B47A-E5C33DA37F5E}"/>
              </a:ext>
            </a:extLst>
          </p:cNvPr>
          <p:cNvGraphicFramePr>
            <a:graphicFrameLocks noGrp="1"/>
          </p:cNvGraphicFramePr>
          <p:nvPr/>
        </p:nvGraphicFramePr>
        <p:xfrm>
          <a:off x="5808546" y="3747559"/>
          <a:ext cx="1716722" cy="1483360"/>
        </p:xfrm>
        <a:graphic>
          <a:graphicData uri="http://schemas.openxmlformats.org/drawingml/2006/table">
            <a:tbl>
              <a:tblPr firstRow="1" bandRow="1">
                <a:tableStyleId>{5C22544A-7EE6-4342-B048-85BDC9FD1C3A}</a:tableStyleId>
              </a:tblPr>
              <a:tblGrid>
                <a:gridCol w="868680">
                  <a:extLst>
                    <a:ext uri="{9D8B030D-6E8A-4147-A177-3AD203B41FA5}">
                      <a16:colId xmlns:a16="http://schemas.microsoft.com/office/drawing/2014/main" val="20000"/>
                    </a:ext>
                  </a:extLst>
                </a:gridCol>
                <a:gridCol w="848042">
                  <a:extLst>
                    <a:ext uri="{9D8B030D-6E8A-4147-A177-3AD203B41FA5}">
                      <a16:colId xmlns:a16="http://schemas.microsoft.com/office/drawing/2014/main" val="20001"/>
                    </a:ext>
                  </a:extLst>
                </a:gridCol>
              </a:tblGrid>
              <a:tr h="370840">
                <a:tc>
                  <a:txBody>
                    <a:bodyPr/>
                    <a:lstStyle/>
                    <a:p>
                      <a:pPr algn="ctr"/>
                      <a:r>
                        <a:rPr lang="en-US" dirty="0"/>
                        <a:t>Match</a:t>
                      </a:r>
                    </a:p>
                  </a:txBody>
                  <a:tcPr/>
                </a:tc>
                <a:tc>
                  <a:txBody>
                    <a:bodyPr/>
                    <a:lstStyle/>
                    <a:p>
                      <a:pPr algn="ctr"/>
                      <a:r>
                        <a:rPr lang="en-US" dirty="0"/>
                        <a:t>Action</a:t>
                      </a:r>
                    </a:p>
                  </a:txBody>
                  <a:tcPr/>
                </a:tc>
                <a:extLst>
                  <a:ext uri="{0D108BD9-81ED-4DB2-BD59-A6C34878D82A}">
                    <a16:rowId xmlns:a16="http://schemas.microsoft.com/office/drawing/2014/main" val="10000"/>
                  </a:ext>
                </a:extLst>
              </a:tr>
              <a:tr h="370840">
                <a:tc>
                  <a:txBody>
                    <a:bodyPr/>
                    <a:lstStyle/>
                    <a:p>
                      <a:pPr algn="l"/>
                      <a:r>
                        <a:rPr lang="en-US" dirty="0"/>
                        <a:t>label A</a:t>
                      </a:r>
                    </a:p>
                  </a:txBody>
                  <a:tcPr anchor="ctr">
                    <a:lnB w="9525" cap="flat" cmpd="sng" algn="ctr">
                      <a:solidFill>
                        <a:schemeClr val="bg1"/>
                      </a:solidFill>
                      <a:prstDash val="solid"/>
                      <a:round/>
                      <a:headEnd type="none" w="med" len="med"/>
                      <a:tailEnd type="none" w="med" len="med"/>
                    </a:lnB>
                  </a:tcPr>
                </a:tc>
                <a:tc>
                  <a:txBody>
                    <a:bodyPr/>
                    <a:lstStyle/>
                    <a:p>
                      <a:pPr algn="l"/>
                      <a:r>
                        <a:rPr lang="en-US" dirty="0" err="1"/>
                        <a:t>fwd</a:t>
                      </a:r>
                      <a:r>
                        <a:rPr lang="en-US" dirty="0"/>
                        <a:t> A</a:t>
                      </a:r>
                    </a:p>
                  </a:txBody>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label C</a:t>
                      </a:r>
                    </a:p>
                  </a:txBody>
                  <a:tcPr anchor="ctr">
                    <a:lnT w="9525" cap="flat" cmpd="sng" algn="ctr">
                      <a:solidFill>
                        <a:schemeClr val="bg1"/>
                      </a:solidFill>
                      <a:prstDash val="solid"/>
                      <a:round/>
                      <a:headEnd type="none" w="med" len="med"/>
                      <a:tailEnd type="none" w="med" len="med"/>
                    </a:lnT>
                  </a:tcPr>
                </a:tc>
                <a:tc>
                  <a:txBody>
                    <a:bodyPr/>
                    <a:lstStyle/>
                    <a:p>
                      <a:pPr algn="l"/>
                      <a:r>
                        <a:rPr lang="en-US" dirty="0" err="1"/>
                        <a:t>fwd</a:t>
                      </a:r>
                      <a:r>
                        <a:rPr lang="en-US" dirty="0"/>
                        <a:t> C</a:t>
                      </a:r>
                    </a:p>
                  </a:txBody>
                  <a:tcPr/>
                </a:tc>
                <a:extLst>
                  <a:ext uri="{0D108BD9-81ED-4DB2-BD59-A6C34878D82A}">
                    <a16:rowId xmlns:a16="http://schemas.microsoft.com/office/drawing/2014/main" val="10002"/>
                  </a:ext>
                </a:extLst>
              </a:tr>
              <a:tr h="370840">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003"/>
                  </a:ext>
                </a:extLst>
              </a:tr>
            </a:tbl>
          </a:graphicData>
        </a:graphic>
      </p:graphicFrame>
      <p:cxnSp>
        <p:nvCxnSpPr>
          <p:cNvPr id="11" name="Straight Connector 10">
            <a:extLst>
              <a:ext uri="{FF2B5EF4-FFF2-40B4-BE49-F238E27FC236}">
                <a16:creationId xmlns:a16="http://schemas.microsoft.com/office/drawing/2014/main" id="{5642937F-5507-194A-8660-4E9427616CB8}"/>
              </a:ext>
            </a:extLst>
          </p:cNvPr>
          <p:cNvCxnSpPr>
            <a:cxnSpLocks/>
          </p:cNvCxnSpPr>
          <p:nvPr/>
        </p:nvCxnSpPr>
        <p:spPr>
          <a:xfrm>
            <a:off x="5385999" y="3147934"/>
            <a:ext cx="0" cy="3208416"/>
          </a:xfrm>
          <a:prstGeom prst="line">
            <a:avLst/>
          </a:prstGeom>
          <a:ln w="730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070DFF7-15C8-264E-A3B6-3E4DBBA0B29B}"/>
              </a:ext>
            </a:extLst>
          </p:cNvPr>
          <p:cNvSpPr txBox="1"/>
          <p:nvPr/>
        </p:nvSpPr>
        <p:spPr>
          <a:xfrm>
            <a:off x="4063257" y="5673496"/>
            <a:ext cx="1097929" cy="646331"/>
          </a:xfrm>
          <a:prstGeom prst="rect">
            <a:avLst/>
          </a:prstGeom>
          <a:noFill/>
        </p:spPr>
        <p:txBody>
          <a:bodyPr wrap="none" rtlCol="0">
            <a:spAutoFit/>
          </a:bodyPr>
          <a:lstStyle/>
          <a:p>
            <a:r>
              <a:rPr lang="en-US" sz="3600" b="1" dirty="0"/>
              <a:t>Edge</a:t>
            </a:r>
          </a:p>
        </p:txBody>
      </p:sp>
      <p:sp>
        <p:nvSpPr>
          <p:cNvPr id="15" name="TextBox 14">
            <a:extLst>
              <a:ext uri="{FF2B5EF4-FFF2-40B4-BE49-F238E27FC236}">
                <a16:creationId xmlns:a16="http://schemas.microsoft.com/office/drawing/2014/main" id="{C013826A-B552-4A41-81D4-D8E3F9D38690}"/>
              </a:ext>
            </a:extLst>
          </p:cNvPr>
          <p:cNvSpPr txBox="1"/>
          <p:nvPr/>
        </p:nvSpPr>
        <p:spPr>
          <a:xfrm>
            <a:off x="5610812" y="5662394"/>
            <a:ext cx="1628651" cy="646331"/>
          </a:xfrm>
          <a:prstGeom prst="rect">
            <a:avLst/>
          </a:prstGeom>
          <a:noFill/>
        </p:spPr>
        <p:txBody>
          <a:bodyPr wrap="none" rtlCol="0">
            <a:spAutoFit/>
          </a:bodyPr>
          <a:lstStyle/>
          <a:p>
            <a:r>
              <a:rPr lang="en-US" sz="3600" b="1" dirty="0"/>
              <a:t>Interior</a:t>
            </a:r>
          </a:p>
        </p:txBody>
      </p:sp>
    </p:spTree>
    <p:extLst>
      <p:ext uri="{BB962C8B-B14F-4D97-AF65-F5344CB8AC3E}">
        <p14:creationId xmlns:p14="http://schemas.microsoft.com/office/powerpoint/2010/main" val="713702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731E-FF3F-E549-9B5B-320F906B4449}"/>
              </a:ext>
            </a:extLst>
          </p:cNvPr>
          <p:cNvSpPr>
            <a:spLocks noGrp="1"/>
          </p:cNvSpPr>
          <p:nvPr>
            <p:ph type="title"/>
          </p:nvPr>
        </p:nvSpPr>
        <p:spPr>
          <a:xfrm>
            <a:off x="457200" y="379568"/>
            <a:ext cx="8229600" cy="1143000"/>
          </a:xfrm>
        </p:spPr>
        <p:txBody>
          <a:bodyPr>
            <a:noAutofit/>
          </a:bodyPr>
          <a:lstStyle/>
          <a:p>
            <a:r>
              <a:rPr lang="en-US" dirty="0"/>
              <a:t>Traditional Approach:</a:t>
            </a:r>
            <a:br>
              <a:rPr lang="en-US" dirty="0"/>
            </a:br>
            <a:r>
              <a:rPr lang="en-US" dirty="0"/>
              <a:t>Faulty Assumptions</a:t>
            </a:r>
          </a:p>
        </p:txBody>
      </p:sp>
      <p:sp>
        <p:nvSpPr>
          <p:cNvPr id="3" name="Content Placeholder 2">
            <a:extLst>
              <a:ext uri="{FF2B5EF4-FFF2-40B4-BE49-F238E27FC236}">
                <a16:creationId xmlns:a16="http://schemas.microsoft.com/office/drawing/2014/main" id="{EC999B13-384B-7249-A284-DA413226ABEB}"/>
              </a:ext>
            </a:extLst>
          </p:cNvPr>
          <p:cNvSpPr>
            <a:spLocks noGrp="1"/>
          </p:cNvSpPr>
          <p:nvPr>
            <p:ph idx="1"/>
          </p:nvPr>
        </p:nvSpPr>
        <p:spPr>
          <a:xfrm>
            <a:off x="457200" y="1840040"/>
            <a:ext cx="8229600" cy="4525963"/>
          </a:xfrm>
        </p:spPr>
        <p:txBody>
          <a:bodyPr/>
          <a:lstStyle/>
          <a:p>
            <a:r>
              <a:rPr lang="en-US" dirty="0"/>
              <a:t>Hop-by-hop assumes all nodes equally “smart”</a:t>
            </a:r>
          </a:p>
          <a:p>
            <a:r>
              <a:rPr lang="en-US" dirty="0"/>
              <a:t>Edge-to-edge assumes “smart” edge, “dumb” interior</a:t>
            </a:r>
          </a:p>
          <a:p>
            <a:endParaRPr lang="en-US" dirty="0"/>
          </a:p>
          <a:p>
            <a:r>
              <a:rPr lang="en-US" dirty="0"/>
              <a:t>Not always the case!</a:t>
            </a:r>
          </a:p>
          <a:p>
            <a:pPr lvl="1"/>
            <a:r>
              <a:rPr lang="en-US" dirty="0"/>
              <a:t>Incremental upgrades</a:t>
            </a:r>
          </a:p>
        </p:txBody>
      </p:sp>
      <p:sp>
        <p:nvSpPr>
          <p:cNvPr id="4" name="Slide Number Placeholder 3">
            <a:extLst>
              <a:ext uri="{FF2B5EF4-FFF2-40B4-BE49-F238E27FC236}">
                <a16:creationId xmlns:a16="http://schemas.microsoft.com/office/drawing/2014/main" id="{462A5B06-7B96-724E-A4D0-44259F3EFE2F}"/>
              </a:ext>
            </a:extLst>
          </p:cNvPr>
          <p:cNvSpPr>
            <a:spLocks noGrp="1"/>
          </p:cNvSpPr>
          <p:nvPr>
            <p:ph type="sldNum" sz="quarter" idx="12"/>
          </p:nvPr>
        </p:nvSpPr>
        <p:spPr/>
        <p:txBody>
          <a:bodyPr/>
          <a:lstStyle/>
          <a:p>
            <a:fld id="{04E72898-F629-5644-B4D5-3A62E8AA9C3A}" type="slidenum">
              <a:rPr lang="en-US" smtClean="0"/>
              <a:t>53</a:t>
            </a:fld>
            <a:endParaRPr lang="en-US"/>
          </a:p>
        </p:txBody>
      </p:sp>
    </p:spTree>
    <p:extLst>
      <p:ext uri="{BB962C8B-B14F-4D97-AF65-F5344CB8AC3E}">
        <p14:creationId xmlns:p14="http://schemas.microsoft.com/office/powerpoint/2010/main" val="2877344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7B62BB-79C1-9A41-B498-D5D22376D7F2}"/>
              </a:ext>
            </a:extLst>
          </p:cNvPr>
          <p:cNvSpPr>
            <a:spLocks noGrp="1"/>
          </p:cNvSpPr>
          <p:nvPr>
            <p:ph type="sldNum" sz="quarter" idx="12"/>
          </p:nvPr>
        </p:nvSpPr>
        <p:spPr/>
        <p:txBody>
          <a:bodyPr/>
          <a:lstStyle/>
          <a:p>
            <a:fld id="{04E72898-F629-5644-B4D5-3A62E8AA9C3A}" type="slidenum">
              <a:rPr lang="en-US" smtClean="0"/>
              <a:t>54</a:t>
            </a:fld>
            <a:endParaRPr lang="en-US"/>
          </a:p>
        </p:txBody>
      </p:sp>
      <p:sp>
        <p:nvSpPr>
          <p:cNvPr id="5" name="Content Placeholder 2">
            <a:extLst>
              <a:ext uri="{FF2B5EF4-FFF2-40B4-BE49-F238E27FC236}">
                <a16:creationId xmlns:a16="http://schemas.microsoft.com/office/drawing/2014/main" id="{AC5A2620-6D2E-F245-A585-4A095A927554}"/>
              </a:ext>
            </a:extLst>
          </p:cNvPr>
          <p:cNvSpPr>
            <a:spLocks noGrp="1"/>
          </p:cNvSpPr>
          <p:nvPr>
            <p:ph sz="half" idx="1"/>
          </p:nvPr>
        </p:nvSpPr>
        <p:spPr>
          <a:xfrm>
            <a:off x="588210" y="1750101"/>
            <a:ext cx="3907589" cy="3256613"/>
          </a:xfrm>
        </p:spPr>
        <p:txBody>
          <a:bodyPr>
            <a:normAutofit/>
          </a:bodyPr>
          <a:lstStyle/>
          <a:p>
            <a:pPr marL="0" indent="0" algn="ctr">
              <a:buNone/>
            </a:pPr>
            <a:r>
              <a:rPr lang="en-US" b="1" dirty="0"/>
              <a:t>Hop-by-Hop</a:t>
            </a:r>
          </a:p>
          <a:p>
            <a:r>
              <a:rPr lang="en-US" dirty="0"/>
              <a:t>Expensive; requires all nodes to be “smart”</a:t>
            </a:r>
          </a:p>
          <a:p>
            <a:pPr lvl="1"/>
            <a:r>
              <a:rPr lang="en-US" dirty="0"/>
              <a:t>Need large forwarding tables</a:t>
            </a:r>
          </a:p>
        </p:txBody>
      </p:sp>
      <p:sp>
        <p:nvSpPr>
          <p:cNvPr id="6" name="Content Placeholder 5">
            <a:extLst>
              <a:ext uri="{FF2B5EF4-FFF2-40B4-BE49-F238E27FC236}">
                <a16:creationId xmlns:a16="http://schemas.microsoft.com/office/drawing/2014/main" id="{E7AF2D76-28E9-5443-9B13-9730748C85B7}"/>
              </a:ext>
            </a:extLst>
          </p:cNvPr>
          <p:cNvSpPr txBox="1">
            <a:spLocks/>
          </p:cNvSpPr>
          <p:nvPr/>
        </p:nvSpPr>
        <p:spPr>
          <a:xfrm>
            <a:off x="4648199" y="1750101"/>
            <a:ext cx="3813175" cy="3256614"/>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a:t>Edge-to-Edge</a:t>
            </a:r>
          </a:p>
          <a:p>
            <a:r>
              <a:rPr lang="en-US" dirty="0"/>
              <a:t>Failure recovery either slow or requires significant overhead</a:t>
            </a:r>
          </a:p>
        </p:txBody>
      </p:sp>
      <p:sp>
        <p:nvSpPr>
          <p:cNvPr id="7" name="Rectangle 6">
            <a:extLst>
              <a:ext uri="{FF2B5EF4-FFF2-40B4-BE49-F238E27FC236}">
                <a16:creationId xmlns:a16="http://schemas.microsoft.com/office/drawing/2014/main" id="{67B02736-C307-AA43-A5A4-6151C82F5645}"/>
              </a:ext>
            </a:extLst>
          </p:cNvPr>
          <p:cNvSpPr/>
          <p:nvPr/>
        </p:nvSpPr>
        <p:spPr>
          <a:xfrm>
            <a:off x="457200" y="1750100"/>
            <a:ext cx="4038600" cy="3256614"/>
          </a:xfrm>
          <a:prstGeom prst="rect">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8" name="Rectangle 7">
            <a:extLst>
              <a:ext uri="{FF2B5EF4-FFF2-40B4-BE49-F238E27FC236}">
                <a16:creationId xmlns:a16="http://schemas.microsoft.com/office/drawing/2014/main" id="{7ECDD451-BEB5-D741-BF61-BEA96BD55189}"/>
              </a:ext>
            </a:extLst>
          </p:cNvPr>
          <p:cNvSpPr/>
          <p:nvPr/>
        </p:nvSpPr>
        <p:spPr>
          <a:xfrm>
            <a:off x="4533900" y="1750099"/>
            <a:ext cx="4038600" cy="3256615"/>
          </a:xfrm>
          <a:prstGeom prst="rect">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9" name="Content Placeholder 5">
            <a:extLst>
              <a:ext uri="{FF2B5EF4-FFF2-40B4-BE49-F238E27FC236}">
                <a16:creationId xmlns:a16="http://schemas.microsoft.com/office/drawing/2014/main" id="{2E401F25-B64C-324A-99AC-17E706B3EDFD}"/>
              </a:ext>
            </a:extLst>
          </p:cNvPr>
          <p:cNvSpPr txBox="1">
            <a:spLocks/>
          </p:cNvSpPr>
          <p:nvPr/>
        </p:nvSpPr>
        <p:spPr>
          <a:xfrm>
            <a:off x="571498" y="5020457"/>
            <a:ext cx="7662324" cy="148579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a:t>Both</a:t>
            </a:r>
          </a:p>
          <a:p>
            <a:r>
              <a:rPr lang="en-US" dirty="0"/>
              <a:t>Limited path diversity</a:t>
            </a:r>
          </a:p>
        </p:txBody>
      </p:sp>
      <p:sp>
        <p:nvSpPr>
          <p:cNvPr id="10" name="Rectangle 9">
            <a:extLst>
              <a:ext uri="{FF2B5EF4-FFF2-40B4-BE49-F238E27FC236}">
                <a16:creationId xmlns:a16="http://schemas.microsoft.com/office/drawing/2014/main" id="{36254F4A-914C-7340-8685-2692D1BB663E}"/>
              </a:ext>
            </a:extLst>
          </p:cNvPr>
          <p:cNvSpPr/>
          <p:nvPr/>
        </p:nvSpPr>
        <p:spPr>
          <a:xfrm>
            <a:off x="457198" y="5020455"/>
            <a:ext cx="8115301" cy="1365353"/>
          </a:xfrm>
          <a:prstGeom prst="rect">
            <a:avLst/>
          </a:prstGeom>
          <a:noFill/>
          <a:ln w="571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14" name="Title 1">
            <a:extLst>
              <a:ext uri="{FF2B5EF4-FFF2-40B4-BE49-F238E27FC236}">
                <a16:creationId xmlns:a16="http://schemas.microsoft.com/office/drawing/2014/main" id="{65E950EA-FD13-E043-8E7A-E550A7C6B2F1}"/>
              </a:ext>
            </a:extLst>
          </p:cNvPr>
          <p:cNvSpPr>
            <a:spLocks noGrp="1"/>
          </p:cNvSpPr>
          <p:nvPr>
            <p:ph type="title"/>
          </p:nvPr>
        </p:nvSpPr>
        <p:spPr>
          <a:xfrm>
            <a:off x="457200" y="379568"/>
            <a:ext cx="8229600" cy="1143000"/>
          </a:xfrm>
        </p:spPr>
        <p:txBody>
          <a:bodyPr>
            <a:noAutofit/>
          </a:bodyPr>
          <a:lstStyle/>
          <a:p>
            <a:r>
              <a:rPr lang="en-US" dirty="0"/>
              <a:t>Traditional Approach:</a:t>
            </a:r>
            <a:br>
              <a:rPr lang="en-US" dirty="0"/>
            </a:br>
            <a:r>
              <a:rPr lang="en-US" dirty="0"/>
              <a:t>Faulty Assumptions</a:t>
            </a:r>
          </a:p>
        </p:txBody>
      </p:sp>
    </p:spTree>
    <p:extLst>
      <p:ext uri="{BB962C8B-B14F-4D97-AF65-F5344CB8AC3E}">
        <p14:creationId xmlns:p14="http://schemas.microsoft.com/office/powerpoint/2010/main" val="69993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CF8F-4B3C-5343-B9DD-E56B6FA83C8E}"/>
              </a:ext>
            </a:extLst>
          </p:cNvPr>
          <p:cNvSpPr>
            <a:spLocks noGrp="1"/>
          </p:cNvSpPr>
          <p:nvPr>
            <p:ph type="title"/>
          </p:nvPr>
        </p:nvSpPr>
        <p:spPr/>
        <p:txBody>
          <a:bodyPr/>
          <a:lstStyle/>
          <a:p>
            <a:r>
              <a:rPr lang="en-US" dirty="0"/>
              <a:t>Our Approach: </a:t>
            </a:r>
            <a:r>
              <a:rPr lang="en-US" dirty="0">
                <a:solidFill>
                  <a:srgbClr val="FF0000"/>
                </a:solidFill>
              </a:rPr>
              <a:t>Red</a:t>
            </a:r>
          </a:p>
        </p:txBody>
      </p:sp>
      <p:sp>
        <p:nvSpPr>
          <p:cNvPr id="3" name="Content Placeholder 2">
            <a:extLst>
              <a:ext uri="{FF2B5EF4-FFF2-40B4-BE49-F238E27FC236}">
                <a16:creationId xmlns:a16="http://schemas.microsoft.com/office/drawing/2014/main" id="{C85472A2-13A4-0247-AA5B-D21A01C20EFE}"/>
              </a:ext>
            </a:extLst>
          </p:cNvPr>
          <p:cNvSpPr>
            <a:spLocks noGrp="1"/>
          </p:cNvSpPr>
          <p:nvPr>
            <p:ph idx="1"/>
          </p:nvPr>
        </p:nvSpPr>
        <p:spPr/>
        <p:txBody>
          <a:bodyPr/>
          <a:lstStyle/>
          <a:p>
            <a:r>
              <a:rPr lang="en-US" dirty="0"/>
              <a:t>Allow for </a:t>
            </a:r>
            <a:r>
              <a:rPr lang="en-US" b="1" dirty="0"/>
              <a:t>heterogeneous nodes</a:t>
            </a:r>
            <a:r>
              <a:rPr lang="en-US" dirty="0"/>
              <a:t> mixed throughout the network</a:t>
            </a:r>
          </a:p>
          <a:p>
            <a:r>
              <a:rPr lang="en-US" dirty="0"/>
              <a:t>Tunnel “smart” Big Node to “smart” Big Node</a:t>
            </a:r>
          </a:p>
          <a:p>
            <a:r>
              <a:rPr lang="en-US" dirty="0"/>
              <a:t>Hybrid of hop-by-hop and edge-to-edge</a:t>
            </a:r>
          </a:p>
        </p:txBody>
      </p:sp>
      <p:sp>
        <p:nvSpPr>
          <p:cNvPr id="4" name="Slide Number Placeholder 3">
            <a:extLst>
              <a:ext uri="{FF2B5EF4-FFF2-40B4-BE49-F238E27FC236}">
                <a16:creationId xmlns:a16="http://schemas.microsoft.com/office/drawing/2014/main" id="{73FD69A8-C764-F445-8678-00BB124C2FBA}"/>
              </a:ext>
            </a:extLst>
          </p:cNvPr>
          <p:cNvSpPr>
            <a:spLocks noGrp="1"/>
          </p:cNvSpPr>
          <p:nvPr>
            <p:ph type="sldNum" sz="quarter" idx="12"/>
          </p:nvPr>
        </p:nvSpPr>
        <p:spPr/>
        <p:txBody>
          <a:bodyPr/>
          <a:lstStyle/>
          <a:p>
            <a:fld id="{04E72898-F629-5644-B4D5-3A62E8AA9C3A}" type="slidenum">
              <a:rPr lang="en-US" smtClean="0"/>
              <a:t>55</a:t>
            </a:fld>
            <a:endParaRPr lang="en-US"/>
          </a:p>
        </p:txBody>
      </p:sp>
    </p:spTree>
    <p:extLst>
      <p:ext uri="{BB962C8B-B14F-4D97-AF65-F5344CB8AC3E}">
        <p14:creationId xmlns:p14="http://schemas.microsoft.com/office/powerpoint/2010/main" val="2244942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Red</a:t>
            </a:r>
            <a:r>
              <a:rPr lang="en-US" dirty="0"/>
              <a:t> Architecture</a:t>
            </a:r>
          </a:p>
        </p:txBody>
      </p:sp>
      <p:sp>
        <p:nvSpPr>
          <p:cNvPr id="4" name="Slide Number Placeholder 3"/>
          <p:cNvSpPr>
            <a:spLocks noGrp="1"/>
          </p:cNvSpPr>
          <p:nvPr>
            <p:ph type="sldNum" sz="quarter" idx="12"/>
          </p:nvPr>
        </p:nvSpPr>
        <p:spPr/>
        <p:txBody>
          <a:bodyPr/>
          <a:lstStyle/>
          <a:p>
            <a:fld id="{04E72898-F629-5644-B4D5-3A62E8AA9C3A}" type="slidenum">
              <a:rPr lang="en-US" smtClean="0"/>
              <a:t>56</a:t>
            </a:fld>
            <a:endParaRPr lang="en-US"/>
          </a:p>
        </p:txBody>
      </p:sp>
      <p:pic>
        <p:nvPicPr>
          <p:cNvPr id="5" name="Picture 4" descr="red-tunneling-bignode-littleno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50" y="3096597"/>
            <a:ext cx="7630796" cy="3726770"/>
          </a:xfrm>
          <a:prstGeom prst="rect">
            <a:avLst/>
          </a:prstGeom>
        </p:spPr>
      </p:pic>
      <p:grpSp>
        <p:nvGrpSpPr>
          <p:cNvPr id="10" name="Group 9"/>
          <p:cNvGrpSpPr/>
          <p:nvPr/>
        </p:nvGrpSpPr>
        <p:grpSpPr>
          <a:xfrm>
            <a:off x="3524250" y="1415243"/>
            <a:ext cx="2495495" cy="2068136"/>
            <a:chOff x="3476625" y="1335868"/>
            <a:chExt cx="2495495" cy="2068136"/>
          </a:xfrm>
        </p:grpSpPr>
        <p:pic>
          <p:nvPicPr>
            <p:cNvPr id="6" name="Picture 5"/>
            <p:cNvPicPr>
              <a:picLocks noChangeAspect="1"/>
            </p:cNvPicPr>
            <p:nvPr/>
          </p:nvPicPr>
          <p:blipFill>
            <a:blip r:embed="rId4"/>
            <a:stretch>
              <a:fillRect/>
            </a:stretch>
          </p:blipFill>
          <p:spPr>
            <a:xfrm>
              <a:off x="3476625" y="1335868"/>
              <a:ext cx="2495495" cy="1705420"/>
            </a:xfrm>
            <a:prstGeom prst="rect">
              <a:avLst/>
            </a:prstGeom>
          </p:spPr>
        </p:pic>
        <p:grpSp>
          <p:nvGrpSpPr>
            <p:cNvPr id="9" name="Group 8"/>
            <p:cNvGrpSpPr/>
            <p:nvPr/>
          </p:nvGrpSpPr>
          <p:grpSpPr>
            <a:xfrm>
              <a:off x="3746995" y="2460624"/>
              <a:ext cx="1954754" cy="943380"/>
              <a:chOff x="3741908" y="2460624"/>
              <a:chExt cx="1954754" cy="943380"/>
            </a:xfrm>
          </p:grpSpPr>
          <p:sp>
            <p:nvSpPr>
              <p:cNvPr id="7" name="Down Arrow 6"/>
              <p:cNvSpPr/>
              <p:nvPr/>
            </p:nvSpPr>
            <p:spPr>
              <a:xfrm>
                <a:off x="5017747" y="2460625"/>
                <a:ext cx="678915" cy="904875"/>
              </a:xfrm>
              <a:prstGeom prst="down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8" name="Down Arrow 7"/>
              <p:cNvSpPr/>
              <p:nvPr/>
            </p:nvSpPr>
            <p:spPr>
              <a:xfrm flipV="1">
                <a:off x="3741908" y="2460624"/>
                <a:ext cx="678915" cy="943380"/>
              </a:xfrm>
              <a:prstGeom prst="downArrow">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cxnSp>
        <p:nvCxnSpPr>
          <p:cNvPr id="11" name="Straight Arrow Connector 10"/>
          <p:cNvCxnSpPr>
            <a:stCxn id="13" idx="3"/>
          </p:cNvCxnSpPr>
          <p:nvPr/>
        </p:nvCxnSpPr>
        <p:spPr>
          <a:xfrm flipV="1">
            <a:off x="3070609" y="1952627"/>
            <a:ext cx="453641" cy="230831"/>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14375" y="1952625"/>
            <a:ext cx="2356234" cy="461665"/>
          </a:xfrm>
          <a:prstGeom prst="rect">
            <a:avLst/>
          </a:prstGeom>
          <a:noFill/>
        </p:spPr>
        <p:txBody>
          <a:bodyPr wrap="none" rtlCol="0">
            <a:spAutoFit/>
          </a:bodyPr>
          <a:lstStyle/>
          <a:p>
            <a:r>
              <a:rPr lang="en-US" sz="2400" dirty="0"/>
              <a:t>central controller</a:t>
            </a:r>
          </a:p>
        </p:txBody>
      </p:sp>
      <p:cxnSp>
        <p:nvCxnSpPr>
          <p:cNvPr id="15" name="Straight Arrow Connector 14"/>
          <p:cNvCxnSpPr>
            <a:stCxn id="16" idx="1"/>
          </p:cNvCxnSpPr>
          <p:nvPr/>
        </p:nvCxnSpPr>
        <p:spPr>
          <a:xfrm flipH="1">
            <a:off x="6019746" y="3214043"/>
            <a:ext cx="718458" cy="235892"/>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738204" y="2983210"/>
            <a:ext cx="1312980" cy="461665"/>
          </a:xfrm>
          <a:prstGeom prst="rect">
            <a:avLst/>
          </a:prstGeom>
          <a:noFill/>
        </p:spPr>
        <p:txBody>
          <a:bodyPr wrap="none" rtlCol="0">
            <a:spAutoFit/>
          </a:bodyPr>
          <a:lstStyle/>
          <a:p>
            <a:r>
              <a:rPr lang="en-US" sz="2400" dirty="0"/>
              <a:t>Big Node</a:t>
            </a:r>
          </a:p>
        </p:txBody>
      </p:sp>
      <p:cxnSp>
        <p:nvCxnSpPr>
          <p:cNvPr id="23" name="Straight Arrow Connector 22"/>
          <p:cNvCxnSpPr>
            <a:stCxn id="24" idx="3"/>
          </p:cNvCxnSpPr>
          <p:nvPr/>
        </p:nvCxnSpPr>
        <p:spPr>
          <a:xfrm flipV="1">
            <a:off x="1944634" y="4508500"/>
            <a:ext cx="2389241" cy="1040458"/>
          </a:xfrm>
          <a:prstGeom prst="straightConnector1">
            <a:avLst/>
          </a:prstGeom>
          <a:ln w="28575"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84592" y="5318125"/>
            <a:ext cx="1560042" cy="461665"/>
          </a:xfrm>
          <a:prstGeom prst="rect">
            <a:avLst/>
          </a:prstGeom>
          <a:noFill/>
        </p:spPr>
        <p:txBody>
          <a:bodyPr wrap="none" rtlCol="0">
            <a:spAutoFit/>
          </a:bodyPr>
          <a:lstStyle/>
          <a:p>
            <a:r>
              <a:rPr lang="en-US" sz="2400" dirty="0"/>
              <a:t>Little Node</a:t>
            </a:r>
          </a:p>
        </p:txBody>
      </p:sp>
    </p:spTree>
    <p:extLst>
      <p:ext uri="{BB962C8B-B14F-4D97-AF65-F5344CB8AC3E}">
        <p14:creationId xmlns:p14="http://schemas.microsoft.com/office/powerpoint/2010/main" val="2277718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62215617"/>
              </p:ext>
            </p:extLst>
          </p:nvPr>
        </p:nvGraphicFramePr>
        <p:xfrm>
          <a:off x="845946" y="3972939"/>
          <a:ext cx="3169404" cy="2590800"/>
        </p:xfrm>
        <a:graphic>
          <a:graphicData uri="http://schemas.openxmlformats.org/drawingml/2006/table">
            <a:tbl>
              <a:tblPr firstRow="1" lastCol="1" bandRow="1">
                <a:tableStyleId>{2D5ABB26-0587-4C30-8999-92F81FD0307C}</a:tableStyleId>
              </a:tblPr>
              <a:tblGrid>
                <a:gridCol w="919480">
                  <a:extLst>
                    <a:ext uri="{9D8B030D-6E8A-4147-A177-3AD203B41FA5}">
                      <a16:colId xmlns:a16="http://schemas.microsoft.com/office/drawing/2014/main" val="20000"/>
                    </a:ext>
                  </a:extLst>
                </a:gridCol>
                <a:gridCol w="817446">
                  <a:extLst>
                    <a:ext uri="{9D8B030D-6E8A-4147-A177-3AD203B41FA5}">
                      <a16:colId xmlns:a16="http://schemas.microsoft.com/office/drawing/2014/main" val="20001"/>
                    </a:ext>
                  </a:extLst>
                </a:gridCol>
                <a:gridCol w="1432478">
                  <a:extLst>
                    <a:ext uri="{9D8B030D-6E8A-4147-A177-3AD203B41FA5}">
                      <a16:colId xmlns:a16="http://schemas.microsoft.com/office/drawing/2014/main" val="20002"/>
                    </a:ext>
                  </a:extLst>
                </a:gridCol>
              </a:tblGrid>
              <a:tr h="299157">
                <a:tc>
                  <a:txBody>
                    <a:bodyPr/>
                    <a:lstStyle/>
                    <a:p>
                      <a:pPr algn="ctr"/>
                      <a:r>
                        <a:rPr lang="en-US" b="1" dirty="0"/>
                        <a:t>Match</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a:t>Action</a:t>
                      </a:r>
                    </a:p>
                  </a:txBody>
                  <a:tcPr>
                    <a:lnL w="1270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t>Split</a:t>
                      </a:r>
                      <a:r>
                        <a:rPr lang="en-US" b="1" baseline="0" dirty="0"/>
                        <a:t> Fraction</a:t>
                      </a:r>
                      <a:endParaRPr lang="en-US" b="1" dirty="0"/>
                    </a:p>
                  </a:txBody>
                  <a:tcPr>
                    <a:lnL w="571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l"/>
                      <a:r>
                        <a:rPr lang="en-US" dirty="0"/>
                        <a:t>label D</a:t>
                      </a:r>
                      <a:endParaRPr lang="en-US" baseline="-25000" dirty="0"/>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dirty="0" err="1"/>
                        <a:t>fwd</a:t>
                      </a:r>
                      <a:r>
                        <a:rPr lang="en-US" dirty="0"/>
                        <a:t> B</a:t>
                      </a:r>
                    </a:p>
                  </a:txBody>
                  <a:tcPr>
                    <a:lnL w="12700" cap="flat" cmpd="sng" algn="ctr">
                      <a:solidFill>
                        <a:srgbClr val="00000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0.5</a:t>
                      </a:r>
                    </a:p>
                  </a:txBody>
                  <a:tcPr>
                    <a:lnL w="5715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l"/>
                      <a:r>
                        <a:rPr lang="en-US" dirty="0"/>
                        <a:t>label D</a:t>
                      </a:r>
                      <a:endParaRPr lang="en-US" baseline="-25000" dirty="0"/>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dirty="0" err="1"/>
                        <a:t>fwd</a:t>
                      </a:r>
                      <a:r>
                        <a:rPr lang="en-US" dirty="0"/>
                        <a:t> A</a:t>
                      </a:r>
                    </a:p>
                  </a:txBody>
                  <a:tcPr>
                    <a:lnL w="12700" cap="flat" cmpd="sng" algn="ctr">
                      <a:solidFill>
                        <a:srgbClr val="00000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0.5</a:t>
                      </a:r>
                    </a:p>
                  </a:txBody>
                  <a:tcPr>
                    <a:lnL w="5715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label C</a:t>
                      </a:r>
                      <a:endParaRPr lang="en-US" baseline="-25000" dirty="0"/>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dirty="0" err="1"/>
                        <a:t>fwd</a:t>
                      </a:r>
                      <a:r>
                        <a:rPr lang="en-US" dirty="0"/>
                        <a:t> A</a:t>
                      </a:r>
                    </a:p>
                  </a:txBody>
                  <a:tcPr>
                    <a:lnL w="12700" cap="flat" cmpd="sng" algn="ctr">
                      <a:solidFill>
                        <a:srgbClr val="00000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0.3</a:t>
                      </a:r>
                    </a:p>
                  </a:txBody>
                  <a:tcPr>
                    <a:lnL w="5715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label C</a:t>
                      </a:r>
                      <a:endParaRPr lang="en-US" baseline="-25000" dirty="0"/>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dirty="0" err="1"/>
                        <a:t>fwd</a:t>
                      </a:r>
                      <a:r>
                        <a:rPr lang="en-US" dirty="0"/>
                        <a:t> E2</a:t>
                      </a:r>
                    </a:p>
                  </a:txBody>
                  <a:tcPr>
                    <a:lnL w="12700" cap="flat" cmpd="sng" algn="ctr">
                      <a:solidFill>
                        <a:srgbClr val="00000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0.1</a:t>
                      </a:r>
                    </a:p>
                  </a:txBody>
                  <a:tcPr>
                    <a:lnL w="5715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label C</a:t>
                      </a:r>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dirty="0" err="1"/>
                        <a:t>fwd</a:t>
                      </a:r>
                      <a:r>
                        <a:rPr lang="en-US" dirty="0"/>
                        <a:t> B</a:t>
                      </a:r>
                    </a:p>
                  </a:txBody>
                  <a:tcPr>
                    <a:lnL w="12700" cap="flat" cmpd="sng" algn="ctr">
                      <a:solidFill>
                        <a:srgbClr val="00000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0.6</a:t>
                      </a:r>
                    </a:p>
                  </a:txBody>
                  <a:tcPr>
                    <a:lnL w="5715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dirty="0"/>
                        <a:t>…</a:t>
                      </a:r>
                      <a:endParaRPr lang="en-US" baseline="-25000" dirty="0"/>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lang="en-US" dirty="0"/>
                    </a:p>
                  </a:txBody>
                  <a:tcPr>
                    <a:lnL w="12700" cap="flat" cmpd="sng" algn="ctr">
                      <a:solidFill>
                        <a:srgbClr val="00000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dirty="0"/>
                        <a:t>…</a:t>
                      </a:r>
                      <a:endParaRPr lang="en-US" baseline="-25000" dirty="0"/>
                    </a:p>
                  </a:txBody>
                  <a:tcPr>
                    <a:lnL w="5715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pic>
        <p:nvPicPr>
          <p:cNvPr id="10" name="Picture 9" descr="red-tunneling-bignode-littlenode-no-outs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306" y="2635250"/>
            <a:ext cx="3471369" cy="2339229"/>
          </a:xfrm>
          <a:prstGeom prst="rect">
            <a:avLst/>
          </a:prstGeom>
        </p:spPr>
      </p:pic>
      <p:sp>
        <p:nvSpPr>
          <p:cNvPr id="2" name="Title 1"/>
          <p:cNvSpPr>
            <a:spLocks noGrp="1"/>
          </p:cNvSpPr>
          <p:nvPr>
            <p:ph type="title"/>
          </p:nvPr>
        </p:nvSpPr>
        <p:spPr/>
        <p:txBody>
          <a:bodyPr>
            <a:normAutofit/>
          </a:bodyPr>
          <a:lstStyle/>
          <a:p>
            <a:r>
              <a:rPr lang="en-US" dirty="0">
                <a:solidFill>
                  <a:srgbClr val="FF0000"/>
                </a:solidFill>
              </a:rPr>
              <a:t>Red</a:t>
            </a:r>
            <a:r>
              <a:rPr lang="en-US" dirty="0"/>
              <a:t> Architecture: Big Nodes</a:t>
            </a:r>
          </a:p>
        </p:txBody>
      </p:sp>
      <p:sp>
        <p:nvSpPr>
          <p:cNvPr id="4" name="Slide Number Placeholder 3"/>
          <p:cNvSpPr>
            <a:spLocks noGrp="1"/>
          </p:cNvSpPr>
          <p:nvPr>
            <p:ph type="sldNum" sz="quarter" idx="12"/>
          </p:nvPr>
        </p:nvSpPr>
        <p:spPr>
          <a:xfrm>
            <a:off x="6965950" y="6356350"/>
            <a:ext cx="2133600" cy="365125"/>
          </a:xfrm>
        </p:spPr>
        <p:txBody>
          <a:bodyPr/>
          <a:lstStyle/>
          <a:p>
            <a:fld id="{04E72898-F629-5644-B4D5-3A62E8AA9C3A}" type="slidenum">
              <a:rPr lang="en-US" smtClean="0"/>
              <a:t>57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98111073"/>
              </p:ext>
            </p:extLst>
          </p:nvPr>
        </p:nvGraphicFramePr>
        <p:xfrm>
          <a:off x="243314" y="1666947"/>
          <a:ext cx="4374669" cy="148336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418191">
                  <a:extLst>
                    <a:ext uri="{9D8B030D-6E8A-4147-A177-3AD203B41FA5}">
                      <a16:colId xmlns:a16="http://schemas.microsoft.com/office/drawing/2014/main" val="20001"/>
                    </a:ext>
                  </a:extLst>
                </a:gridCol>
                <a:gridCol w="1432478">
                  <a:extLst>
                    <a:ext uri="{9D8B030D-6E8A-4147-A177-3AD203B41FA5}">
                      <a16:colId xmlns:a16="http://schemas.microsoft.com/office/drawing/2014/main" val="20002"/>
                    </a:ext>
                  </a:extLst>
                </a:gridCol>
              </a:tblGrid>
              <a:tr h="370840">
                <a:tc>
                  <a:txBody>
                    <a:bodyPr/>
                    <a:lstStyle/>
                    <a:p>
                      <a:pPr algn="ctr"/>
                      <a:r>
                        <a:rPr lang="en-US" b="1" dirty="0"/>
                        <a:t>Match</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a:t>Action</a:t>
                      </a:r>
                    </a:p>
                  </a:txBody>
                  <a:tcPr anchor="ctr">
                    <a:lnL w="12700" cap="flat" cmpd="sng" algn="ctr">
                      <a:solidFill>
                        <a:scrgbClr r="0" g="0" b="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b="1" dirty="0"/>
                        <a:t>Split Fraction</a:t>
                      </a:r>
                    </a:p>
                  </a:txBody>
                  <a:tcPr anchor="ctr">
                    <a:lnL w="5715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rowSpan="2">
                  <a:txBody>
                    <a:bodyPr/>
                    <a:lstStyle/>
                    <a:p>
                      <a:pPr algn="l"/>
                      <a:r>
                        <a:rPr lang="en-US" dirty="0" err="1"/>
                        <a:t>dst</a:t>
                      </a:r>
                      <a:r>
                        <a:rPr lang="en-US" dirty="0"/>
                        <a:t> IP prefix = 3.0.0.0/24</a:t>
                      </a:r>
                    </a:p>
                  </a:txBody>
                  <a:tcPr anchor="ct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dirty="0"/>
                        <a:t>push label</a:t>
                      </a:r>
                      <a:r>
                        <a:rPr lang="en-US" baseline="0" dirty="0"/>
                        <a:t> D</a:t>
                      </a:r>
                      <a:endParaRPr lang="en-US" dirty="0"/>
                    </a:p>
                  </a:txBody>
                  <a:tcPr>
                    <a:lnL w="12700" cap="flat" cmpd="sng" algn="ctr">
                      <a:solidFill>
                        <a:srgbClr val="00000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0.3</a:t>
                      </a:r>
                    </a:p>
                  </a:txBody>
                  <a:tcPr>
                    <a:lnL w="5715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25000" dirty="0"/>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r>
                        <a:rPr lang="en-US" dirty="0"/>
                        <a:t>push label C</a:t>
                      </a:r>
                    </a:p>
                  </a:txBody>
                  <a:tcPr>
                    <a:lnL w="12700" cap="flat" cmpd="sng" algn="ctr">
                      <a:solidFill>
                        <a:srgbClr val="00000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dirty="0"/>
                        <a:t>0.7</a:t>
                      </a:r>
                    </a:p>
                  </a:txBody>
                  <a:tcPr>
                    <a:lnL w="5715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t>
                      </a:r>
                    </a:p>
                  </a:txBody>
                  <a:tcPr>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l"/>
                      <a:endParaRPr lang="en-US" dirty="0"/>
                    </a:p>
                  </a:txBody>
                  <a:tcPr>
                    <a:lnL w="12700" cap="flat" cmpd="sng" algn="ctr">
                      <a:solidFill>
                        <a:srgbClr val="000000"/>
                      </a:solidFill>
                      <a:prstDash val="solid"/>
                      <a:round/>
                      <a:headEnd type="none" w="med" len="med"/>
                      <a:tailEnd type="none" w="med" len="med"/>
                    </a:lnL>
                    <a:lnR w="5715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is-IS" dirty="0"/>
                        <a:t>…</a:t>
                      </a:r>
                      <a:endParaRPr lang="en-US" dirty="0"/>
                    </a:p>
                  </a:txBody>
                  <a:tcPr>
                    <a:lnL w="5715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7" name="Right Arrow 6"/>
          <p:cNvSpPr/>
          <p:nvPr/>
        </p:nvSpPr>
        <p:spPr>
          <a:xfrm rot="5400000">
            <a:off x="2574957" y="3314309"/>
            <a:ext cx="759132" cy="494631"/>
          </a:xfrm>
          <a:prstGeom prst="rightArrow">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3314" y="3350112"/>
            <a:ext cx="2360742" cy="461665"/>
          </a:xfrm>
          <a:prstGeom prst="rect">
            <a:avLst/>
          </a:prstGeom>
          <a:noFill/>
        </p:spPr>
        <p:txBody>
          <a:bodyPr wrap="none" rtlCol="0">
            <a:spAutoFit/>
          </a:bodyPr>
          <a:lstStyle/>
          <a:p>
            <a:r>
              <a:rPr lang="en-US" sz="2400" b="1" dirty="0"/>
              <a:t>E1 Table Pipeline</a:t>
            </a:r>
          </a:p>
        </p:txBody>
      </p:sp>
      <p:grpSp>
        <p:nvGrpSpPr>
          <p:cNvPr id="14" name="Group 13"/>
          <p:cNvGrpSpPr/>
          <p:nvPr/>
        </p:nvGrpSpPr>
        <p:grpSpPr>
          <a:xfrm>
            <a:off x="4681483" y="2024613"/>
            <a:ext cx="1132251" cy="769387"/>
            <a:chOff x="5047012" y="4838958"/>
            <a:chExt cx="1132251" cy="769387"/>
          </a:xfrm>
        </p:grpSpPr>
        <p:sp>
          <p:nvSpPr>
            <p:cNvPr id="11" name="Right Brace 10"/>
            <p:cNvSpPr/>
            <p:nvPr/>
          </p:nvSpPr>
          <p:spPr>
            <a:xfrm>
              <a:off x="5047012" y="4838958"/>
              <a:ext cx="286988" cy="769387"/>
            </a:xfrm>
            <a:prstGeom prst="righ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5302250" y="4995473"/>
              <a:ext cx="877013" cy="461665"/>
            </a:xfrm>
            <a:prstGeom prst="rect">
              <a:avLst/>
            </a:prstGeom>
            <a:noFill/>
            <a:ln>
              <a:noFill/>
            </a:ln>
          </p:spPr>
          <p:txBody>
            <a:bodyPr wrap="none" rtlCol="0">
              <a:spAutoFit/>
            </a:bodyPr>
            <a:lstStyle/>
            <a:p>
              <a:r>
                <a:rPr lang="en-US" sz="2400" dirty="0"/>
                <a:t>k</a:t>
              </a:r>
              <a:r>
                <a:rPr lang="en-US" sz="2400" baseline="-25000" dirty="0"/>
                <a:t>1</a:t>
              </a:r>
              <a:r>
                <a:rPr lang="en-US" sz="2400" dirty="0"/>
                <a:t> = 2</a:t>
              </a:r>
            </a:p>
          </p:txBody>
        </p:sp>
      </p:grpSp>
      <p:grpSp>
        <p:nvGrpSpPr>
          <p:cNvPr id="15" name="Group 14"/>
          <p:cNvGrpSpPr/>
          <p:nvPr/>
        </p:nvGrpSpPr>
        <p:grpSpPr>
          <a:xfrm>
            <a:off x="4059553" y="5080000"/>
            <a:ext cx="1147428" cy="1237213"/>
            <a:chOff x="5047012" y="4371132"/>
            <a:chExt cx="1147428" cy="1237213"/>
          </a:xfrm>
        </p:grpSpPr>
        <p:sp>
          <p:nvSpPr>
            <p:cNvPr id="16" name="Right Brace 15"/>
            <p:cNvSpPr/>
            <p:nvPr/>
          </p:nvSpPr>
          <p:spPr>
            <a:xfrm>
              <a:off x="5047012" y="4371132"/>
              <a:ext cx="256182" cy="1237213"/>
            </a:xfrm>
            <a:prstGeom prst="righ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5317427" y="4717015"/>
              <a:ext cx="877013" cy="461665"/>
            </a:xfrm>
            <a:prstGeom prst="rect">
              <a:avLst/>
            </a:prstGeom>
            <a:noFill/>
            <a:ln>
              <a:noFill/>
            </a:ln>
          </p:spPr>
          <p:txBody>
            <a:bodyPr wrap="none" rtlCol="0">
              <a:spAutoFit/>
            </a:bodyPr>
            <a:lstStyle/>
            <a:p>
              <a:r>
                <a:rPr lang="en-US" sz="2400" dirty="0"/>
                <a:t>k</a:t>
              </a:r>
              <a:r>
                <a:rPr lang="en-US" sz="2400" baseline="-25000" dirty="0"/>
                <a:t>2</a:t>
              </a:r>
              <a:r>
                <a:rPr lang="en-US" sz="2400" dirty="0"/>
                <a:t> = 3</a:t>
              </a:r>
            </a:p>
          </p:txBody>
        </p:sp>
      </p:grpSp>
    </p:spTree>
    <p:extLst>
      <p:ext uri="{BB962C8B-B14F-4D97-AF65-F5344CB8AC3E}">
        <p14:creationId xmlns:p14="http://schemas.microsoft.com/office/powerpoint/2010/main" val="4100708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9CB3-36EF-B448-A680-D304AF082889}"/>
              </a:ext>
            </a:extLst>
          </p:cNvPr>
          <p:cNvSpPr>
            <a:spLocks noGrp="1"/>
          </p:cNvSpPr>
          <p:nvPr>
            <p:ph type="title"/>
          </p:nvPr>
        </p:nvSpPr>
        <p:spPr/>
        <p:txBody>
          <a:bodyPr/>
          <a:lstStyle/>
          <a:p>
            <a:r>
              <a:rPr lang="en-US" dirty="0"/>
              <a:t>Our Approach: Benefits</a:t>
            </a:r>
          </a:p>
        </p:txBody>
      </p:sp>
      <p:graphicFrame>
        <p:nvGraphicFramePr>
          <p:cNvPr id="5" name="Content Placeholder 4">
            <a:extLst>
              <a:ext uri="{FF2B5EF4-FFF2-40B4-BE49-F238E27FC236}">
                <a16:creationId xmlns:a16="http://schemas.microsoft.com/office/drawing/2014/main" id="{FD83867F-18A6-0D41-8D05-C8E116008335}"/>
              </a:ext>
            </a:extLst>
          </p:cNvPr>
          <p:cNvGraphicFramePr>
            <a:graphicFrameLocks noGrp="1"/>
          </p:cNvGraphicFramePr>
          <p:nvPr>
            <p:ph idx="1"/>
            <p:extLst>
              <p:ext uri="{D42A27DB-BD31-4B8C-83A1-F6EECF244321}">
                <p14:modId xmlns:p14="http://schemas.microsoft.com/office/powerpoint/2010/main" val="1492240896"/>
              </p:ext>
            </p:extLst>
          </p:nvPr>
        </p:nvGraphicFramePr>
        <p:xfrm>
          <a:off x="123780" y="2299240"/>
          <a:ext cx="8896441" cy="2225040"/>
        </p:xfrm>
        <a:graphic>
          <a:graphicData uri="http://schemas.openxmlformats.org/drawingml/2006/table">
            <a:tbl>
              <a:tblPr firstRow="1" bandRow="1">
                <a:tableStyleId>{5C22544A-7EE6-4342-B048-85BDC9FD1C3A}</a:tableStyleId>
              </a:tblPr>
              <a:tblGrid>
                <a:gridCol w="3226562">
                  <a:extLst>
                    <a:ext uri="{9D8B030D-6E8A-4147-A177-3AD203B41FA5}">
                      <a16:colId xmlns:a16="http://schemas.microsoft.com/office/drawing/2014/main" val="1936297826"/>
                    </a:ext>
                  </a:extLst>
                </a:gridCol>
                <a:gridCol w="1457643">
                  <a:extLst>
                    <a:ext uri="{9D8B030D-6E8A-4147-A177-3AD203B41FA5}">
                      <a16:colId xmlns:a16="http://schemas.microsoft.com/office/drawing/2014/main" val="1327690136"/>
                    </a:ext>
                  </a:extLst>
                </a:gridCol>
                <a:gridCol w="1364105">
                  <a:extLst>
                    <a:ext uri="{9D8B030D-6E8A-4147-A177-3AD203B41FA5}">
                      <a16:colId xmlns:a16="http://schemas.microsoft.com/office/drawing/2014/main" val="3952283093"/>
                    </a:ext>
                  </a:extLst>
                </a:gridCol>
                <a:gridCol w="1903751">
                  <a:extLst>
                    <a:ext uri="{9D8B030D-6E8A-4147-A177-3AD203B41FA5}">
                      <a16:colId xmlns:a16="http://schemas.microsoft.com/office/drawing/2014/main" val="1437940131"/>
                    </a:ext>
                  </a:extLst>
                </a:gridCol>
                <a:gridCol w="944380">
                  <a:extLst>
                    <a:ext uri="{9D8B030D-6E8A-4147-A177-3AD203B41FA5}">
                      <a16:colId xmlns:a16="http://schemas.microsoft.com/office/drawing/2014/main" val="1711904824"/>
                    </a:ext>
                  </a:extLst>
                </a:gridCol>
              </a:tblGrid>
              <a:tr h="370840">
                <a:tc>
                  <a:txBody>
                    <a:bodyPr/>
                    <a:lstStyle/>
                    <a:p>
                      <a:pPr algn="ctr"/>
                      <a:r>
                        <a:rPr lang="en-US" dirty="0"/>
                        <a:t>Design</a:t>
                      </a:r>
                    </a:p>
                  </a:txBody>
                  <a:tcPr anchor="ctr"/>
                </a:tc>
                <a:tc>
                  <a:txBody>
                    <a:bodyPr/>
                    <a:lstStyle/>
                    <a:p>
                      <a:pPr algn="ctr"/>
                      <a:r>
                        <a:rPr lang="en-US" dirty="0"/>
                        <a:t>Operation Model</a:t>
                      </a:r>
                    </a:p>
                  </a:txBody>
                  <a:tcPr anchor="ctr"/>
                </a:tc>
                <a:tc>
                  <a:txBody>
                    <a:bodyPr/>
                    <a:lstStyle/>
                    <a:p>
                      <a:pPr algn="ctr"/>
                      <a:r>
                        <a:rPr lang="en-US" dirty="0"/>
                        <a:t>Inexpensive Equipment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Fast Failure Rec. w/ Ltd. Overhead</a:t>
                      </a:r>
                    </a:p>
                  </a:txBody>
                  <a:tcPr anchor="ctr"/>
                </a:tc>
                <a:tc>
                  <a:txBody>
                    <a:bodyPr/>
                    <a:lstStyle/>
                    <a:p>
                      <a:pPr algn="ctr"/>
                      <a:r>
                        <a:rPr lang="en-US" dirty="0"/>
                        <a:t>Diverse Paths</a:t>
                      </a:r>
                    </a:p>
                  </a:txBody>
                  <a:tcPr anchor="ctr"/>
                </a:tc>
                <a:extLst>
                  <a:ext uri="{0D108BD9-81ED-4DB2-BD59-A6C34878D82A}">
                    <a16:rowId xmlns:a16="http://schemas.microsoft.com/office/drawing/2014/main" val="175772449"/>
                  </a:ext>
                </a:extLst>
              </a:tr>
              <a:tr h="370840">
                <a:tc>
                  <a:txBody>
                    <a:bodyPr/>
                    <a:lstStyle/>
                    <a:p>
                      <a:r>
                        <a:rPr lang="en-US" dirty="0"/>
                        <a:t>all-nodes-equal</a:t>
                      </a:r>
                    </a:p>
                  </a:txBody>
                  <a:tcPr/>
                </a:tc>
                <a:tc>
                  <a:txBody>
                    <a:bodyPr/>
                    <a:lstStyle/>
                    <a:p>
                      <a:r>
                        <a:rPr lang="en-US" dirty="0"/>
                        <a:t>hop-by-hop</a:t>
                      </a:r>
                    </a:p>
                  </a:txBody>
                  <a:tcPr/>
                </a:tc>
                <a:tc>
                  <a:txBody>
                    <a:bodyPr/>
                    <a:lstStyle/>
                    <a:p>
                      <a:pPr algn="ctr"/>
                      <a:r>
                        <a:rPr lang="en-US" sz="2800" b="1" dirty="0">
                          <a:solidFill>
                            <a:srgbClr val="FF0000"/>
                          </a:solidFill>
                          <a:latin typeface="Zapf Dingbats"/>
                          <a:ea typeface="Zapf Dingbats"/>
                          <a:cs typeface="Zapf Dingbats"/>
                          <a:sym typeface="Zapf Dingbats"/>
                        </a:rPr>
                        <a:t>✗</a:t>
                      </a:r>
                      <a:endParaRPr lang="en-US" sz="28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rgbClr val="008000"/>
                          </a:solidFill>
                        </a:rPr>
                        <a:t>✓+</a:t>
                      </a:r>
                      <a:endParaRPr lang="en-US" sz="2800" dirty="0">
                        <a:solidFill>
                          <a:srgbClr val="008000"/>
                        </a:solidFill>
                      </a:endParaRPr>
                    </a:p>
                  </a:txBody>
                  <a:tcPr anchor="ctr"/>
                </a:tc>
                <a:tc>
                  <a:txBody>
                    <a:bodyPr/>
                    <a:lstStyle/>
                    <a:p>
                      <a:pPr algn="ctr"/>
                      <a:r>
                        <a:rPr lang="en-US" sz="2800" b="1" dirty="0">
                          <a:solidFill>
                            <a:srgbClr val="FF0000"/>
                          </a:solidFill>
                          <a:latin typeface="Zapf Dingbats"/>
                          <a:ea typeface="Zapf Dingbats"/>
                          <a:cs typeface="Zapf Dingbats"/>
                          <a:sym typeface="Zapf Dingbats"/>
                        </a:rPr>
                        <a:t>✗</a:t>
                      </a:r>
                      <a:endParaRPr lang="en-US" sz="2800" dirty="0"/>
                    </a:p>
                  </a:txBody>
                  <a:tcPr anchor="ctr"/>
                </a:tc>
                <a:extLst>
                  <a:ext uri="{0D108BD9-81ED-4DB2-BD59-A6C34878D82A}">
                    <a16:rowId xmlns:a16="http://schemas.microsoft.com/office/drawing/2014/main" val="2196611639"/>
                  </a:ext>
                </a:extLst>
              </a:tr>
              <a:tr h="370840">
                <a:tc>
                  <a:txBody>
                    <a:bodyPr/>
                    <a:lstStyle/>
                    <a:p>
                      <a:r>
                        <a:rPr lang="en-US" dirty="0"/>
                        <a:t>smart-edge-dumb-interior</a:t>
                      </a:r>
                    </a:p>
                  </a:txBody>
                  <a:tcPr/>
                </a:tc>
                <a:tc>
                  <a:txBody>
                    <a:bodyPr/>
                    <a:lstStyle/>
                    <a:p>
                      <a:r>
                        <a:rPr lang="en-US" dirty="0"/>
                        <a:t>edge-to-edge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srgbClr val="008000"/>
                          </a:solidFill>
                        </a:rPr>
                        <a:t>✓+</a:t>
                      </a:r>
                      <a:endParaRPr lang="en-US" sz="2800" dirty="0">
                        <a:solidFill>
                          <a:srgbClr val="008000"/>
                        </a:solidFill>
                      </a:endParaRPr>
                    </a:p>
                  </a:txBody>
                  <a:tcPr anchor="ctr"/>
                </a:tc>
                <a:tc>
                  <a:txBody>
                    <a:bodyPr/>
                    <a:lstStyle/>
                    <a:p>
                      <a:pPr algn="ctr"/>
                      <a:r>
                        <a:rPr lang="en-US" sz="2800" b="1" dirty="0">
                          <a:solidFill>
                            <a:srgbClr val="FF0000"/>
                          </a:solidFill>
                          <a:latin typeface="Zapf Dingbats"/>
                          <a:ea typeface="Zapf Dingbats"/>
                          <a:cs typeface="Zapf Dingbats"/>
                          <a:sym typeface="Zapf Dingbats"/>
                        </a:rPr>
                        <a:t>✗</a:t>
                      </a:r>
                      <a:endParaRPr lang="en-US" sz="2800" dirty="0"/>
                    </a:p>
                  </a:txBody>
                  <a:tcPr anchor="ctr"/>
                </a:tc>
                <a:tc>
                  <a:txBody>
                    <a:bodyPr/>
                    <a:lstStyle/>
                    <a:p>
                      <a:pPr algn="ctr"/>
                      <a:r>
                        <a:rPr lang="en-US" sz="2800" b="1" dirty="0">
                          <a:solidFill>
                            <a:srgbClr val="FF0000"/>
                          </a:solidFill>
                          <a:latin typeface="Zapf Dingbats"/>
                          <a:ea typeface="Zapf Dingbats"/>
                          <a:cs typeface="Zapf Dingbats"/>
                          <a:sym typeface="Zapf Dingbats"/>
                        </a:rPr>
                        <a:t>✗</a:t>
                      </a:r>
                      <a:endParaRPr lang="en-US" sz="2800" dirty="0"/>
                    </a:p>
                  </a:txBody>
                  <a:tcPr anchor="ctr"/>
                </a:tc>
                <a:extLst>
                  <a:ext uri="{0D108BD9-81ED-4DB2-BD59-A6C34878D82A}">
                    <a16:rowId xmlns:a16="http://schemas.microsoft.com/office/drawing/2014/main" val="3860044670"/>
                  </a:ext>
                </a:extLst>
              </a:tr>
              <a:tr h="370840">
                <a:tc>
                  <a:txBody>
                    <a:bodyPr/>
                    <a:lstStyle/>
                    <a:p>
                      <a:r>
                        <a:rPr lang="en-US" sz="2600" b="1" dirty="0"/>
                        <a:t>heterogeneous nodes</a:t>
                      </a:r>
                    </a:p>
                  </a:txBody>
                  <a:tcPr/>
                </a:tc>
                <a:tc>
                  <a:txBody>
                    <a:bodyPr/>
                    <a:lstStyle/>
                    <a:p>
                      <a:r>
                        <a:rPr lang="en-US" sz="2600" b="1" dirty="0">
                          <a:solidFill>
                            <a:srgbClr val="FF0000"/>
                          </a:solidFill>
                        </a:rPr>
                        <a:t>Red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b="1" dirty="0">
                          <a:solidFill>
                            <a:srgbClr val="008000"/>
                          </a:solidFill>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000" b="1" dirty="0">
                          <a:solidFill>
                            <a:srgbClr val="008000"/>
                          </a:solidFill>
                        </a:rPr>
                        <a: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b="1" dirty="0">
                          <a:solidFill>
                            <a:srgbClr val="008000"/>
                          </a:solidFill>
                        </a:rPr>
                        <a:t>✓</a:t>
                      </a:r>
                    </a:p>
                  </a:txBody>
                  <a:tcPr anchor="ctr"/>
                </a:tc>
                <a:extLst>
                  <a:ext uri="{0D108BD9-81ED-4DB2-BD59-A6C34878D82A}">
                    <a16:rowId xmlns:a16="http://schemas.microsoft.com/office/drawing/2014/main" val="3790865278"/>
                  </a:ext>
                </a:extLst>
              </a:tr>
            </a:tbl>
          </a:graphicData>
        </a:graphic>
      </p:graphicFrame>
      <p:sp>
        <p:nvSpPr>
          <p:cNvPr id="4" name="Slide Number Placeholder 3">
            <a:extLst>
              <a:ext uri="{FF2B5EF4-FFF2-40B4-BE49-F238E27FC236}">
                <a16:creationId xmlns:a16="http://schemas.microsoft.com/office/drawing/2014/main" id="{9A72E8B4-E633-8D44-99E9-8631BCB0CD1D}"/>
              </a:ext>
            </a:extLst>
          </p:cNvPr>
          <p:cNvSpPr>
            <a:spLocks noGrp="1"/>
          </p:cNvSpPr>
          <p:nvPr>
            <p:ph type="sldNum" sz="quarter" idx="12"/>
          </p:nvPr>
        </p:nvSpPr>
        <p:spPr/>
        <p:txBody>
          <a:bodyPr/>
          <a:lstStyle/>
          <a:p>
            <a:fld id="{04E72898-F629-5644-B4D5-3A62E8AA9C3A}" type="slidenum">
              <a:rPr lang="en-US" smtClean="0"/>
              <a:t>58</a:t>
            </a:fld>
            <a:endParaRPr lang="en-US"/>
          </a:p>
        </p:txBody>
      </p:sp>
    </p:spTree>
    <p:extLst>
      <p:ext uri="{BB962C8B-B14F-4D97-AF65-F5344CB8AC3E}">
        <p14:creationId xmlns:p14="http://schemas.microsoft.com/office/powerpoint/2010/main" val="3593441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5CAC-AE4D-8746-B54D-516C06C41403}"/>
              </a:ext>
            </a:extLst>
          </p:cNvPr>
          <p:cNvSpPr>
            <a:spLocks noGrp="1"/>
          </p:cNvSpPr>
          <p:nvPr>
            <p:ph type="title"/>
          </p:nvPr>
        </p:nvSpPr>
        <p:spPr/>
        <p:txBody>
          <a:bodyPr/>
          <a:lstStyle/>
          <a:p>
            <a:r>
              <a:rPr lang="en-US" dirty="0"/>
              <a:t>Constrained Optimization</a:t>
            </a:r>
          </a:p>
        </p:txBody>
      </p:sp>
      <p:sp>
        <p:nvSpPr>
          <p:cNvPr id="4" name="Slide Number Placeholder 3">
            <a:extLst>
              <a:ext uri="{FF2B5EF4-FFF2-40B4-BE49-F238E27FC236}">
                <a16:creationId xmlns:a16="http://schemas.microsoft.com/office/drawing/2014/main" id="{4C2FAD58-7903-4A41-8A1B-C1659BC69F82}"/>
              </a:ext>
            </a:extLst>
          </p:cNvPr>
          <p:cNvSpPr>
            <a:spLocks noGrp="1"/>
          </p:cNvSpPr>
          <p:nvPr>
            <p:ph type="sldNum" sz="quarter" idx="12"/>
          </p:nvPr>
        </p:nvSpPr>
        <p:spPr/>
        <p:txBody>
          <a:bodyPr/>
          <a:lstStyle/>
          <a:p>
            <a:fld id="{04E72898-F629-5644-B4D5-3A62E8AA9C3A}" type="slidenum">
              <a:rPr lang="en-US" smtClean="0"/>
              <a:t>59</a:t>
            </a:fld>
            <a:endParaRPr lang="en-US"/>
          </a:p>
        </p:txBody>
      </p:sp>
      <p:sp>
        <p:nvSpPr>
          <p:cNvPr id="27" name="Rounded Rectangle 26">
            <a:extLst>
              <a:ext uri="{FF2B5EF4-FFF2-40B4-BE49-F238E27FC236}">
                <a16:creationId xmlns:a16="http://schemas.microsoft.com/office/drawing/2014/main" id="{8F62A0F5-D1D1-BC4C-8AF6-E431649EBF7D}"/>
              </a:ext>
            </a:extLst>
          </p:cNvPr>
          <p:cNvSpPr/>
          <p:nvPr/>
        </p:nvSpPr>
        <p:spPr>
          <a:xfrm>
            <a:off x="3386893" y="3132941"/>
            <a:ext cx="2929527" cy="1708879"/>
          </a:xfrm>
          <a:prstGeom prst="round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solidFill>
                  <a:srgbClr val="000000"/>
                </a:solidFill>
              </a:rPr>
              <a:t>Network Operation</a:t>
            </a:r>
          </a:p>
        </p:txBody>
      </p:sp>
      <p:grpSp>
        <p:nvGrpSpPr>
          <p:cNvPr id="34" name="Group 33">
            <a:extLst>
              <a:ext uri="{FF2B5EF4-FFF2-40B4-BE49-F238E27FC236}">
                <a16:creationId xmlns:a16="http://schemas.microsoft.com/office/drawing/2014/main" id="{6A3D993E-E19C-184E-8051-F8C67D03D2A2}"/>
              </a:ext>
            </a:extLst>
          </p:cNvPr>
          <p:cNvGrpSpPr/>
          <p:nvPr/>
        </p:nvGrpSpPr>
        <p:grpSpPr>
          <a:xfrm>
            <a:off x="6290460" y="3525608"/>
            <a:ext cx="2553737" cy="2034386"/>
            <a:chOff x="6290460" y="3525608"/>
            <a:chExt cx="2553737" cy="2034386"/>
          </a:xfrm>
        </p:grpSpPr>
        <p:sp>
          <p:nvSpPr>
            <p:cNvPr id="38" name="Rounded Rectangle 37">
              <a:extLst>
                <a:ext uri="{FF2B5EF4-FFF2-40B4-BE49-F238E27FC236}">
                  <a16:creationId xmlns:a16="http://schemas.microsoft.com/office/drawing/2014/main" id="{0BCA9DA5-B5B3-9C47-95E7-CF80AAB23148}"/>
                </a:ext>
              </a:extLst>
            </p:cNvPr>
            <p:cNvSpPr/>
            <p:nvPr/>
          </p:nvSpPr>
          <p:spPr>
            <a:xfrm>
              <a:off x="7213221" y="3525608"/>
              <a:ext cx="1630976" cy="923544"/>
            </a:xfrm>
            <a:prstGeom prst="roundRect">
              <a:avLst/>
            </a:prstGeom>
            <a:solidFill>
              <a:srgbClr val="DF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minimize congestion</a:t>
              </a:r>
            </a:p>
          </p:txBody>
        </p:sp>
        <p:sp>
          <p:nvSpPr>
            <p:cNvPr id="45" name="Right Arrow 44">
              <a:extLst>
                <a:ext uri="{FF2B5EF4-FFF2-40B4-BE49-F238E27FC236}">
                  <a16:creationId xmlns:a16="http://schemas.microsoft.com/office/drawing/2014/main" id="{D7A6962E-9DEE-B74F-A67F-D13FE4A2288A}"/>
                </a:ext>
              </a:extLst>
            </p:cNvPr>
            <p:cNvSpPr/>
            <p:nvPr/>
          </p:nvSpPr>
          <p:spPr>
            <a:xfrm rot="10800000">
              <a:off x="6290460" y="3704588"/>
              <a:ext cx="997711"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nvGrpSpPr>
            <p:cNvPr id="61" name="Group 60">
              <a:extLst>
                <a:ext uri="{FF2B5EF4-FFF2-40B4-BE49-F238E27FC236}">
                  <a16:creationId xmlns:a16="http://schemas.microsoft.com/office/drawing/2014/main" id="{338563AF-7335-C146-923C-EE4F5C8DC51F}"/>
                </a:ext>
              </a:extLst>
            </p:cNvPr>
            <p:cNvGrpSpPr/>
            <p:nvPr/>
          </p:nvGrpSpPr>
          <p:grpSpPr>
            <a:xfrm>
              <a:off x="7278969" y="4595670"/>
              <a:ext cx="1560731" cy="964324"/>
              <a:chOff x="7233516" y="4572527"/>
              <a:chExt cx="1393631" cy="964324"/>
            </a:xfrm>
          </p:grpSpPr>
          <p:sp>
            <p:nvSpPr>
              <p:cNvPr id="58" name="Left Brace 57">
                <a:extLst>
                  <a:ext uri="{FF2B5EF4-FFF2-40B4-BE49-F238E27FC236}">
                    <a16:creationId xmlns:a16="http://schemas.microsoft.com/office/drawing/2014/main" id="{077B9782-E280-6744-AA8E-706FF50BE9BF}"/>
                  </a:ext>
                </a:extLst>
              </p:cNvPr>
              <p:cNvSpPr/>
              <p:nvPr/>
            </p:nvSpPr>
            <p:spPr>
              <a:xfrm rot="16200000">
                <a:off x="7691171" y="4114872"/>
                <a:ext cx="478321" cy="1393631"/>
              </a:xfrm>
              <a:prstGeom prst="lef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TextBox 59">
                <a:extLst>
                  <a:ext uri="{FF2B5EF4-FFF2-40B4-BE49-F238E27FC236}">
                    <a16:creationId xmlns:a16="http://schemas.microsoft.com/office/drawing/2014/main" id="{1E2E991F-C545-7F46-9F94-CA527DF98065}"/>
                  </a:ext>
                </a:extLst>
              </p:cNvPr>
              <p:cNvSpPr txBox="1"/>
              <p:nvPr/>
            </p:nvSpPr>
            <p:spPr>
              <a:xfrm>
                <a:off x="7304532" y="5075186"/>
                <a:ext cx="1251597" cy="461665"/>
              </a:xfrm>
              <a:prstGeom prst="rect">
                <a:avLst/>
              </a:prstGeom>
              <a:noFill/>
            </p:spPr>
            <p:txBody>
              <a:bodyPr wrap="none" rtlCol="0">
                <a:spAutoFit/>
              </a:bodyPr>
              <a:lstStyle/>
              <a:p>
                <a:pPr algn="ctr"/>
                <a:r>
                  <a:rPr lang="en-US" sz="2400" b="1" dirty="0"/>
                  <a:t>Objective</a:t>
                </a:r>
              </a:p>
            </p:txBody>
          </p:sp>
        </p:grpSp>
      </p:grpSp>
      <p:grpSp>
        <p:nvGrpSpPr>
          <p:cNvPr id="32" name="Group 31">
            <a:extLst>
              <a:ext uri="{FF2B5EF4-FFF2-40B4-BE49-F238E27FC236}">
                <a16:creationId xmlns:a16="http://schemas.microsoft.com/office/drawing/2014/main" id="{251810D4-8ED1-1244-A837-27DE6C4EC9FE}"/>
              </a:ext>
            </a:extLst>
          </p:cNvPr>
          <p:cNvGrpSpPr/>
          <p:nvPr/>
        </p:nvGrpSpPr>
        <p:grpSpPr>
          <a:xfrm>
            <a:off x="827623" y="1465541"/>
            <a:ext cx="6531773" cy="1910637"/>
            <a:chOff x="827623" y="1465541"/>
            <a:chExt cx="6531773" cy="1910637"/>
          </a:xfrm>
        </p:grpSpPr>
        <p:sp>
          <p:nvSpPr>
            <p:cNvPr id="23" name="Rounded Rectangle 22">
              <a:extLst>
                <a:ext uri="{FF2B5EF4-FFF2-40B4-BE49-F238E27FC236}">
                  <a16:creationId xmlns:a16="http://schemas.microsoft.com/office/drawing/2014/main" id="{F7178BEA-7B6F-A44E-A2C4-7E9306333BC7}"/>
                </a:ext>
              </a:extLst>
            </p:cNvPr>
            <p:cNvSpPr/>
            <p:nvPr/>
          </p:nvSpPr>
          <p:spPr>
            <a:xfrm>
              <a:off x="2343916" y="1516440"/>
              <a:ext cx="1517904" cy="923544"/>
            </a:xfrm>
            <a:prstGeom prst="roundRect">
              <a:avLst/>
            </a:prstGeom>
            <a:solidFill>
              <a:srgbClr val="9EC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traffic matrix</a:t>
              </a:r>
            </a:p>
          </p:txBody>
        </p:sp>
        <p:sp>
          <p:nvSpPr>
            <p:cNvPr id="24" name="Rounded Rectangle 23">
              <a:extLst>
                <a:ext uri="{FF2B5EF4-FFF2-40B4-BE49-F238E27FC236}">
                  <a16:creationId xmlns:a16="http://schemas.microsoft.com/office/drawing/2014/main" id="{4555CA06-1E94-6D42-AF86-C5C37217443E}"/>
                </a:ext>
              </a:extLst>
            </p:cNvPr>
            <p:cNvSpPr/>
            <p:nvPr/>
          </p:nvSpPr>
          <p:spPr>
            <a:xfrm>
              <a:off x="5845915" y="1514634"/>
              <a:ext cx="1513481" cy="927156"/>
            </a:xfrm>
            <a:prstGeom prst="roundRect">
              <a:avLst/>
            </a:prstGeom>
            <a:solidFill>
              <a:srgbClr val="9EC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failure scenarios</a:t>
              </a:r>
            </a:p>
          </p:txBody>
        </p:sp>
        <p:sp>
          <p:nvSpPr>
            <p:cNvPr id="25" name="Rounded Rectangle 24">
              <a:extLst>
                <a:ext uri="{FF2B5EF4-FFF2-40B4-BE49-F238E27FC236}">
                  <a16:creationId xmlns:a16="http://schemas.microsoft.com/office/drawing/2014/main" id="{DD08CC07-3557-EB42-867E-1C52B4BEF9A2}"/>
                </a:ext>
              </a:extLst>
            </p:cNvPr>
            <p:cNvSpPr/>
            <p:nvPr/>
          </p:nvSpPr>
          <p:spPr>
            <a:xfrm>
              <a:off x="4097128" y="1516440"/>
              <a:ext cx="1513480" cy="923544"/>
            </a:xfrm>
            <a:prstGeom prst="roundRect">
              <a:avLst/>
            </a:prstGeom>
            <a:solidFill>
              <a:srgbClr val="9EC5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topology</a:t>
              </a:r>
            </a:p>
          </p:txBody>
        </p:sp>
        <p:sp>
          <p:nvSpPr>
            <p:cNvPr id="28" name="Right Arrow 27">
              <a:extLst>
                <a:ext uri="{FF2B5EF4-FFF2-40B4-BE49-F238E27FC236}">
                  <a16:creationId xmlns:a16="http://schemas.microsoft.com/office/drawing/2014/main" id="{7846B0FA-5FC3-AA4E-87C5-E7B907E3E1C5}"/>
                </a:ext>
              </a:extLst>
            </p:cNvPr>
            <p:cNvSpPr/>
            <p:nvPr/>
          </p:nvSpPr>
          <p:spPr>
            <a:xfrm rot="2931951">
              <a:off x="2855811" y="2528477"/>
              <a:ext cx="1129816"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42" name="Right Arrow 41">
              <a:extLst>
                <a:ext uri="{FF2B5EF4-FFF2-40B4-BE49-F238E27FC236}">
                  <a16:creationId xmlns:a16="http://schemas.microsoft.com/office/drawing/2014/main" id="{5F24C7FB-231A-7840-9B3C-F16F69AEEB46}"/>
                </a:ext>
              </a:extLst>
            </p:cNvPr>
            <p:cNvSpPr/>
            <p:nvPr/>
          </p:nvSpPr>
          <p:spPr>
            <a:xfrm rot="8340000">
              <a:off x="5758078" y="2547100"/>
              <a:ext cx="1129816"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sp>
          <p:nvSpPr>
            <p:cNvPr id="43" name="Right Arrow 42">
              <a:extLst>
                <a:ext uri="{FF2B5EF4-FFF2-40B4-BE49-F238E27FC236}">
                  <a16:creationId xmlns:a16="http://schemas.microsoft.com/office/drawing/2014/main" id="{DE71FC08-2ECB-5E4F-9A30-CB0D4138B387}"/>
                </a:ext>
              </a:extLst>
            </p:cNvPr>
            <p:cNvSpPr/>
            <p:nvPr/>
          </p:nvSpPr>
          <p:spPr>
            <a:xfrm rot="5400000">
              <a:off x="4389884" y="2529790"/>
              <a:ext cx="923545"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nvGrpSpPr>
            <p:cNvPr id="65" name="Group 64">
              <a:extLst>
                <a:ext uri="{FF2B5EF4-FFF2-40B4-BE49-F238E27FC236}">
                  <a16:creationId xmlns:a16="http://schemas.microsoft.com/office/drawing/2014/main" id="{0165DAB0-FCE9-C24E-8655-F103B236B1CB}"/>
                </a:ext>
              </a:extLst>
            </p:cNvPr>
            <p:cNvGrpSpPr/>
            <p:nvPr/>
          </p:nvGrpSpPr>
          <p:grpSpPr>
            <a:xfrm>
              <a:off x="827623" y="1465541"/>
              <a:ext cx="1467132" cy="1037721"/>
              <a:chOff x="675223" y="1313141"/>
              <a:chExt cx="1467132" cy="1037721"/>
            </a:xfrm>
          </p:grpSpPr>
          <p:sp>
            <p:nvSpPr>
              <p:cNvPr id="66" name="TextBox 65">
                <a:extLst>
                  <a:ext uri="{FF2B5EF4-FFF2-40B4-BE49-F238E27FC236}">
                    <a16:creationId xmlns:a16="http://schemas.microsoft.com/office/drawing/2014/main" id="{D37C7E51-A7C8-4845-9B7F-4FA8F149C036}"/>
                  </a:ext>
                </a:extLst>
              </p:cNvPr>
              <p:cNvSpPr txBox="1"/>
              <p:nvPr/>
            </p:nvSpPr>
            <p:spPr>
              <a:xfrm>
                <a:off x="675223" y="1601169"/>
                <a:ext cx="992579" cy="461665"/>
              </a:xfrm>
              <a:prstGeom prst="rect">
                <a:avLst/>
              </a:prstGeom>
              <a:noFill/>
            </p:spPr>
            <p:txBody>
              <a:bodyPr wrap="none" rtlCol="0">
                <a:spAutoFit/>
              </a:bodyPr>
              <a:lstStyle/>
              <a:p>
                <a:r>
                  <a:rPr lang="en-US" sz="2400" b="1" dirty="0"/>
                  <a:t>Inputs</a:t>
                </a:r>
              </a:p>
            </p:txBody>
          </p:sp>
          <p:sp>
            <p:nvSpPr>
              <p:cNvPr id="67" name="Left Brace 66">
                <a:extLst>
                  <a:ext uri="{FF2B5EF4-FFF2-40B4-BE49-F238E27FC236}">
                    <a16:creationId xmlns:a16="http://schemas.microsoft.com/office/drawing/2014/main" id="{F8F41166-5012-2C40-83ED-4C9DD05BBE9D}"/>
                  </a:ext>
                </a:extLst>
              </p:cNvPr>
              <p:cNvSpPr/>
              <p:nvPr/>
            </p:nvSpPr>
            <p:spPr>
              <a:xfrm>
                <a:off x="1664034" y="1313141"/>
                <a:ext cx="478321" cy="1037721"/>
              </a:xfrm>
              <a:prstGeom prst="lef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35" name="Group 34">
            <a:extLst>
              <a:ext uri="{FF2B5EF4-FFF2-40B4-BE49-F238E27FC236}">
                <a16:creationId xmlns:a16="http://schemas.microsoft.com/office/drawing/2014/main" id="{E569BAF0-16CD-B94C-A162-D0898D6CC37A}"/>
              </a:ext>
            </a:extLst>
          </p:cNvPr>
          <p:cNvGrpSpPr/>
          <p:nvPr/>
        </p:nvGrpSpPr>
        <p:grpSpPr>
          <a:xfrm>
            <a:off x="2433259" y="4606832"/>
            <a:ext cx="3204602" cy="1798531"/>
            <a:chOff x="2433259" y="4606832"/>
            <a:chExt cx="3204602" cy="1798531"/>
          </a:xfrm>
        </p:grpSpPr>
        <p:grpSp>
          <p:nvGrpSpPr>
            <p:cNvPr id="64" name="Group 63">
              <a:extLst>
                <a:ext uri="{FF2B5EF4-FFF2-40B4-BE49-F238E27FC236}">
                  <a16:creationId xmlns:a16="http://schemas.microsoft.com/office/drawing/2014/main" id="{5B419F5E-17AE-4749-A518-3078AA86317C}"/>
                </a:ext>
              </a:extLst>
            </p:cNvPr>
            <p:cNvGrpSpPr/>
            <p:nvPr/>
          </p:nvGrpSpPr>
          <p:grpSpPr>
            <a:xfrm>
              <a:off x="2433259" y="5455064"/>
              <a:ext cx="1572062" cy="903363"/>
              <a:chOff x="570293" y="1174639"/>
              <a:chExt cx="1572062" cy="1192365"/>
            </a:xfrm>
          </p:grpSpPr>
          <p:sp>
            <p:nvSpPr>
              <p:cNvPr id="54" name="TextBox 53">
                <a:extLst>
                  <a:ext uri="{FF2B5EF4-FFF2-40B4-BE49-F238E27FC236}">
                    <a16:creationId xmlns:a16="http://schemas.microsoft.com/office/drawing/2014/main" id="{EE4A9804-6236-C947-BAE6-E26894554D78}"/>
                  </a:ext>
                </a:extLst>
              </p:cNvPr>
              <p:cNvSpPr txBox="1"/>
              <p:nvPr/>
            </p:nvSpPr>
            <p:spPr>
              <a:xfrm>
                <a:off x="570293" y="1485639"/>
                <a:ext cx="1103187" cy="570363"/>
              </a:xfrm>
              <a:prstGeom prst="rect">
                <a:avLst/>
              </a:prstGeom>
              <a:noFill/>
            </p:spPr>
            <p:txBody>
              <a:bodyPr wrap="none" rtlCol="0">
                <a:spAutoFit/>
              </a:bodyPr>
              <a:lstStyle/>
              <a:p>
                <a:r>
                  <a:rPr lang="en-US" sz="2400" b="1" dirty="0"/>
                  <a:t>Output</a:t>
                </a:r>
              </a:p>
            </p:txBody>
          </p:sp>
          <p:sp>
            <p:nvSpPr>
              <p:cNvPr id="56" name="Left Brace 55">
                <a:extLst>
                  <a:ext uri="{FF2B5EF4-FFF2-40B4-BE49-F238E27FC236}">
                    <a16:creationId xmlns:a16="http://schemas.microsoft.com/office/drawing/2014/main" id="{54808559-6615-B448-9CE1-C36C8E5687EE}"/>
                  </a:ext>
                </a:extLst>
              </p:cNvPr>
              <p:cNvSpPr/>
              <p:nvPr/>
            </p:nvSpPr>
            <p:spPr>
              <a:xfrm>
                <a:off x="1664034" y="1174639"/>
                <a:ext cx="478321" cy="1192365"/>
              </a:xfrm>
              <a:prstGeom prst="lef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5" name="Rounded Rectangle 54">
              <a:extLst>
                <a:ext uri="{FF2B5EF4-FFF2-40B4-BE49-F238E27FC236}">
                  <a16:creationId xmlns:a16="http://schemas.microsoft.com/office/drawing/2014/main" id="{6C4BD3DA-2D87-3741-B35E-08451B47E627}"/>
                </a:ext>
              </a:extLst>
            </p:cNvPr>
            <p:cNvSpPr/>
            <p:nvPr/>
          </p:nvSpPr>
          <p:spPr>
            <a:xfrm>
              <a:off x="4124380" y="5478207"/>
              <a:ext cx="1513481" cy="927156"/>
            </a:xfrm>
            <a:prstGeom prst="round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routing</a:t>
              </a:r>
            </a:p>
          </p:txBody>
        </p:sp>
        <p:sp>
          <p:nvSpPr>
            <p:cNvPr id="46" name="Right Arrow 45">
              <a:extLst>
                <a:ext uri="{FF2B5EF4-FFF2-40B4-BE49-F238E27FC236}">
                  <a16:creationId xmlns:a16="http://schemas.microsoft.com/office/drawing/2014/main" id="{8C8E5611-4E49-7C41-880B-737FF5CA5EA7}"/>
                </a:ext>
              </a:extLst>
            </p:cNvPr>
            <p:cNvSpPr/>
            <p:nvPr/>
          </p:nvSpPr>
          <p:spPr>
            <a:xfrm rot="5400000">
              <a:off x="4391108" y="4784587"/>
              <a:ext cx="921096"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nvGrpSpPr>
          <p:cNvPr id="33" name="Group 32">
            <a:extLst>
              <a:ext uri="{FF2B5EF4-FFF2-40B4-BE49-F238E27FC236}">
                <a16:creationId xmlns:a16="http://schemas.microsoft.com/office/drawing/2014/main" id="{B2D92516-73DC-8F46-BF91-845276521559}"/>
              </a:ext>
            </a:extLst>
          </p:cNvPr>
          <p:cNvGrpSpPr/>
          <p:nvPr/>
        </p:nvGrpSpPr>
        <p:grpSpPr>
          <a:xfrm>
            <a:off x="634574" y="3045927"/>
            <a:ext cx="2737359" cy="3016892"/>
            <a:chOff x="634574" y="3045927"/>
            <a:chExt cx="2737359" cy="3016892"/>
          </a:xfrm>
        </p:grpSpPr>
        <p:grpSp>
          <p:nvGrpSpPr>
            <p:cNvPr id="63" name="Group 62">
              <a:extLst>
                <a:ext uri="{FF2B5EF4-FFF2-40B4-BE49-F238E27FC236}">
                  <a16:creationId xmlns:a16="http://schemas.microsoft.com/office/drawing/2014/main" id="{4DC6BB0B-5C62-ED46-89C6-A56A28DB789B}"/>
                </a:ext>
              </a:extLst>
            </p:cNvPr>
            <p:cNvGrpSpPr/>
            <p:nvPr/>
          </p:nvGrpSpPr>
          <p:grpSpPr>
            <a:xfrm>
              <a:off x="672610" y="5052209"/>
              <a:ext cx="1731132" cy="1010610"/>
              <a:chOff x="923436" y="4572527"/>
              <a:chExt cx="1393633" cy="1010610"/>
            </a:xfrm>
          </p:grpSpPr>
          <p:sp>
            <p:nvSpPr>
              <p:cNvPr id="57" name="Left Brace 56">
                <a:extLst>
                  <a:ext uri="{FF2B5EF4-FFF2-40B4-BE49-F238E27FC236}">
                    <a16:creationId xmlns:a16="http://schemas.microsoft.com/office/drawing/2014/main" id="{AB42A000-554C-934B-AC81-43DBA4714013}"/>
                  </a:ext>
                </a:extLst>
              </p:cNvPr>
              <p:cNvSpPr/>
              <p:nvPr/>
            </p:nvSpPr>
            <p:spPr>
              <a:xfrm rot="16200000">
                <a:off x="1381092" y="4114872"/>
                <a:ext cx="478321" cy="1393631"/>
              </a:xfrm>
              <a:prstGeom prst="leftBrac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TextBox 58">
                <a:extLst>
                  <a:ext uri="{FF2B5EF4-FFF2-40B4-BE49-F238E27FC236}">
                    <a16:creationId xmlns:a16="http://schemas.microsoft.com/office/drawing/2014/main" id="{86184EE7-88C9-EE4B-BC6E-AB992F8AC5EB}"/>
                  </a:ext>
                </a:extLst>
              </p:cNvPr>
              <p:cNvSpPr txBox="1"/>
              <p:nvPr/>
            </p:nvSpPr>
            <p:spPr>
              <a:xfrm>
                <a:off x="923436" y="5121472"/>
                <a:ext cx="1393633" cy="461665"/>
              </a:xfrm>
              <a:prstGeom prst="rect">
                <a:avLst/>
              </a:prstGeom>
              <a:noFill/>
            </p:spPr>
            <p:txBody>
              <a:bodyPr wrap="square" rtlCol="0">
                <a:spAutoFit/>
              </a:bodyPr>
              <a:lstStyle/>
              <a:p>
                <a:pPr algn="ctr"/>
                <a:r>
                  <a:rPr lang="en-US" sz="2400" b="1" dirty="0"/>
                  <a:t>Constraints</a:t>
                </a:r>
              </a:p>
            </p:txBody>
          </p:sp>
        </p:grpSp>
        <p:grpSp>
          <p:nvGrpSpPr>
            <p:cNvPr id="31" name="Group 30">
              <a:extLst>
                <a:ext uri="{FF2B5EF4-FFF2-40B4-BE49-F238E27FC236}">
                  <a16:creationId xmlns:a16="http://schemas.microsoft.com/office/drawing/2014/main" id="{79FFD399-6B19-424A-A6C9-8782931AEBBE}"/>
                </a:ext>
              </a:extLst>
            </p:cNvPr>
            <p:cNvGrpSpPr/>
            <p:nvPr/>
          </p:nvGrpSpPr>
          <p:grpSpPr>
            <a:xfrm>
              <a:off x="634574" y="3045927"/>
              <a:ext cx="2737359" cy="1903730"/>
              <a:chOff x="634574" y="3015947"/>
              <a:chExt cx="2737359" cy="1903730"/>
            </a:xfrm>
          </p:grpSpPr>
          <p:grpSp>
            <p:nvGrpSpPr>
              <p:cNvPr id="30" name="Group 29">
                <a:extLst>
                  <a:ext uri="{FF2B5EF4-FFF2-40B4-BE49-F238E27FC236}">
                    <a16:creationId xmlns:a16="http://schemas.microsoft.com/office/drawing/2014/main" id="{DE8A60EE-8B97-C241-95D9-A5DF21E58EE6}"/>
                  </a:ext>
                </a:extLst>
              </p:cNvPr>
              <p:cNvGrpSpPr/>
              <p:nvPr/>
            </p:nvGrpSpPr>
            <p:grpSpPr>
              <a:xfrm>
                <a:off x="634574" y="3015947"/>
                <a:ext cx="2737359" cy="923544"/>
                <a:chOff x="629587" y="3105887"/>
                <a:chExt cx="2737359" cy="923544"/>
              </a:xfrm>
            </p:grpSpPr>
            <p:sp>
              <p:nvSpPr>
                <p:cNvPr id="37" name="Rounded Rectangle 36">
                  <a:extLst>
                    <a:ext uri="{FF2B5EF4-FFF2-40B4-BE49-F238E27FC236}">
                      <a16:creationId xmlns:a16="http://schemas.microsoft.com/office/drawing/2014/main" id="{42258C76-D25C-E74C-999C-DD6F61A102EA}"/>
                    </a:ext>
                  </a:extLst>
                </p:cNvPr>
                <p:cNvSpPr/>
                <p:nvPr/>
              </p:nvSpPr>
              <p:spPr>
                <a:xfrm>
                  <a:off x="629587" y="3105887"/>
                  <a:ext cx="1812445" cy="923544"/>
                </a:xfrm>
                <a:prstGeom prst="roundRect">
                  <a:avLst/>
                </a:prstGeom>
                <a:solidFill>
                  <a:srgbClr val="7EFE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link bandwidths</a:t>
                  </a:r>
                </a:p>
              </p:txBody>
            </p:sp>
            <p:sp>
              <p:nvSpPr>
                <p:cNvPr id="44" name="Right Arrow 43">
                  <a:extLst>
                    <a:ext uri="{FF2B5EF4-FFF2-40B4-BE49-F238E27FC236}">
                      <a16:creationId xmlns:a16="http://schemas.microsoft.com/office/drawing/2014/main" id="{E2CE052E-0B58-E84D-948A-AFFF6A8C561C}"/>
                    </a:ext>
                  </a:extLst>
                </p:cNvPr>
                <p:cNvSpPr/>
                <p:nvPr/>
              </p:nvSpPr>
              <p:spPr>
                <a:xfrm>
                  <a:off x="2370250" y="3284867"/>
                  <a:ext cx="996696"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nvGrpSpPr>
              <p:cNvPr id="22" name="Group 21">
                <a:extLst>
                  <a:ext uri="{FF2B5EF4-FFF2-40B4-BE49-F238E27FC236}">
                    <a16:creationId xmlns:a16="http://schemas.microsoft.com/office/drawing/2014/main" id="{A05C3375-E3AD-ED49-AB66-AA6C83F95D80}"/>
                  </a:ext>
                </a:extLst>
              </p:cNvPr>
              <p:cNvGrpSpPr/>
              <p:nvPr/>
            </p:nvGrpSpPr>
            <p:grpSpPr>
              <a:xfrm>
                <a:off x="634574" y="3996133"/>
                <a:ext cx="2737359" cy="923544"/>
                <a:chOff x="639560" y="4086073"/>
                <a:chExt cx="2737359" cy="923544"/>
              </a:xfrm>
            </p:grpSpPr>
            <p:sp>
              <p:nvSpPr>
                <p:cNvPr id="62" name="Rounded Rectangle 61">
                  <a:extLst>
                    <a:ext uri="{FF2B5EF4-FFF2-40B4-BE49-F238E27FC236}">
                      <a16:creationId xmlns:a16="http://schemas.microsoft.com/office/drawing/2014/main" id="{3B8A61E9-C2AB-CD42-8CE7-5F2799A04707}"/>
                    </a:ext>
                  </a:extLst>
                </p:cNvPr>
                <p:cNvSpPr/>
                <p:nvPr/>
              </p:nvSpPr>
              <p:spPr>
                <a:xfrm>
                  <a:off x="639560" y="4086073"/>
                  <a:ext cx="1812445" cy="923544"/>
                </a:xfrm>
                <a:prstGeom prst="roundRect">
                  <a:avLst/>
                </a:prstGeom>
                <a:solidFill>
                  <a:srgbClr val="7EFE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000000"/>
                      </a:solidFill>
                    </a:rPr>
                    <a:t>node capabilities</a:t>
                  </a:r>
                </a:p>
              </p:txBody>
            </p:sp>
            <p:sp>
              <p:nvSpPr>
                <p:cNvPr id="68" name="Right Arrow 67">
                  <a:extLst>
                    <a:ext uri="{FF2B5EF4-FFF2-40B4-BE49-F238E27FC236}">
                      <a16:creationId xmlns:a16="http://schemas.microsoft.com/office/drawing/2014/main" id="{865186F8-F6BD-6943-8DBC-73ADC1E53511}"/>
                    </a:ext>
                  </a:extLst>
                </p:cNvPr>
                <p:cNvSpPr/>
                <p:nvPr/>
              </p:nvSpPr>
              <p:spPr>
                <a:xfrm>
                  <a:off x="2380223" y="4265053"/>
                  <a:ext cx="996696" cy="565585"/>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pSp>
      </p:grpSp>
    </p:spTree>
    <p:extLst>
      <p:ext uri="{BB962C8B-B14F-4D97-AF65-F5344CB8AC3E}">
        <p14:creationId xmlns:p14="http://schemas.microsoft.com/office/powerpoint/2010/main" val="208571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72898-F629-5644-B4D5-3A62E8AA9C3A}" type="slidenum">
              <a:rPr lang="en-US" smtClean="0"/>
              <a:t>6</a:t>
            </a:fld>
            <a:endParaRPr lang="en-US"/>
          </a:p>
        </p:txBody>
      </p:sp>
      <p:grpSp>
        <p:nvGrpSpPr>
          <p:cNvPr id="50" name="Group 49"/>
          <p:cNvGrpSpPr/>
          <p:nvPr/>
        </p:nvGrpSpPr>
        <p:grpSpPr>
          <a:xfrm>
            <a:off x="289401" y="2576034"/>
            <a:ext cx="2726849" cy="2665113"/>
            <a:chOff x="289401" y="2467061"/>
            <a:chExt cx="2726849" cy="2665113"/>
          </a:xfrm>
        </p:grpSpPr>
        <p:sp>
          <p:nvSpPr>
            <p:cNvPr id="7" name="Rounded Rectangle 6"/>
            <p:cNvSpPr/>
            <p:nvPr/>
          </p:nvSpPr>
          <p:spPr>
            <a:xfrm>
              <a:off x="289401" y="2467061"/>
              <a:ext cx="2379077" cy="60745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5">
                      <a:lumMod val="75000"/>
                    </a:schemeClr>
                  </a:solidFill>
                </a:rPr>
                <a:t>Network Design</a:t>
              </a:r>
            </a:p>
          </p:txBody>
        </p:sp>
        <p:sp>
          <p:nvSpPr>
            <p:cNvPr id="8" name="Rounded Rectangle 7"/>
            <p:cNvSpPr/>
            <p:nvPr/>
          </p:nvSpPr>
          <p:spPr>
            <a:xfrm>
              <a:off x="289401" y="4426279"/>
              <a:ext cx="2726849" cy="70589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4"/>
                  </a:solidFill>
                </a:rPr>
                <a:t>Network</a:t>
              </a:r>
              <a:r>
                <a:rPr lang="en-US" sz="2400" b="1" dirty="0">
                  <a:solidFill>
                    <a:schemeClr val="tx1"/>
                  </a:solidFill>
                </a:rPr>
                <a:t> </a:t>
              </a:r>
              <a:r>
                <a:rPr lang="en-US" sz="2400" b="1" dirty="0">
                  <a:solidFill>
                    <a:srgbClr val="8064A2"/>
                  </a:solidFill>
                </a:rPr>
                <a:t>Operation</a:t>
              </a:r>
            </a:p>
          </p:txBody>
        </p:sp>
      </p:grpSp>
      <p:cxnSp>
        <p:nvCxnSpPr>
          <p:cNvPr id="9" name="Straight Connector 8"/>
          <p:cNvCxnSpPr/>
          <p:nvPr/>
        </p:nvCxnSpPr>
        <p:spPr>
          <a:xfrm>
            <a:off x="412750" y="3908590"/>
            <a:ext cx="703420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3738994" y="1601381"/>
            <a:ext cx="2197666" cy="621260"/>
          </a:xfrm>
          <a:prstGeom prst="round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bg1"/>
                </a:solidFill>
                <a:cs typeface="Times New Roman"/>
              </a:rPr>
              <a:t>equipment placement</a:t>
            </a:r>
          </a:p>
        </p:txBody>
      </p:sp>
      <p:sp>
        <p:nvSpPr>
          <p:cNvPr id="12" name="Rounded Rectangle 11"/>
          <p:cNvSpPr/>
          <p:nvPr/>
        </p:nvSpPr>
        <p:spPr>
          <a:xfrm>
            <a:off x="3738994" y="5594540"/>
            <a:ext cx="2197666" cy="621260"/>
          </a:xfrm>
          <a:prstGeom prst="round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cs typeface="Times New Roman"/>
              </a:rPr>
              <a:t>IP routing</a:t>
            </a:r>
          </a:p>
        </p:txBody>
      </p:sp>
      <p:cxnSp>
        <p:nvCxnSpPr>
          <p:cNvPr id="26" name="Curved Connector 25"/>
          <p:cNvCxnSpPr>
            <a:stCxn id="11" idx="3"/>
            <a:endCxn id="12" idx="3"/>
          </p:cNvCxnSpPr>
          <p:nvPr/>
        </p:nvCxnSpPr>
        <p:spPr>
          <a:xfrm>
            <a:off x="5936660" y="1912011"/>
            <a:ext cx="12700" cy="3993159"/>
          </a:xfrm>
          <a:prstGeom prst="curvedConnector3">
            <a:avLst>
              <a:gd name="adj1" fmla="val 5050000"/>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8" name="Curved Connector 27"/>
          <p:cNvCxnSpPr>
            <a:stCxn id="11" idx="1"/>
            <a:endCxn id="12" idx="1"/>
          </p:cNvCxnSpPr>
          <p:nvPr/>
        </p:nvCxnSpPr>
        <p:spPr>
          <a:xfrm rot="10800000" flipV="1">
            <a:off x="3738994" y="1912010"/>
            <a:ext cx="12700" cy="3993159"/>
          </a:xfrm>
          <a:prstGeom prst="curvedConnector3">
            <a:avLst>
              <a:gd name="adj1" fmla="val 4925000"/>
            </a:avLst>
          </a:prstGeom>
          <a:ln w="38100" cmpd="sng">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7122856" y="2239474"/>
            <a:ext cx="1726101" cy="3338232"/>
            <a:chOff x="6964106" y="2171925"/>
            <a:chExt cx="1726101" cy="3338232"/>
          </a:xfrm>
        </p:grpSpPr>
        <p:grpSp>
          <p:nvGrpSpPr>
            <p:cNvPr id="48" name="Group 47"/>
            <p:cNvGrpSpPr/>
            <p:nvPr/>
          </p:nvGrpSpPr>
          <p:grpSpPr>
            <a:xfrm>
              <a:off x="6964106" y="2171925"/>
              <a:ext cx="476268" cy="3338232"/>
              <a:chOff x="6964106" y="2171925"/>
              <a:chExt cx="476268" cy="3338232"/>
            </a:xfrm>
          </p:grpSpPr>
          <p:sp>
            <p:nvSpPr>
              <p:cNvPr id="41" name="Up-Down Arrow 40"/>
              <p:cNvSpPr/>
              <p:nvPr/>
            </p:nvSpPr>
            <p:spPr>
              <a:xfrm>
                <a:off x="6964106" y="2171925"/>
                <a:ext cx="476268" cy="3338232"/>
              </a:xfrm>
              <a:prstGeom prst="up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cxnSp>
            <p:nvCxnSpPr>
              <p:cNvPr id="42" name="Straight Connector 41"/>
              <p:cNvCxnSpPr/>
              <p:nvPr/>
            </p:nvCxnSpPr>
            <p:spPr>
              <a:xfrm>
                <a:off x="6964106" y="3008008"/>
                <a:ext cx="47626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964106" y="4799190"/>
                <a:ext cx="476268" cy="704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7495799" y="2743967"/>
              <a:ext cx="1139705" cy="461665"/>
            </a:xfrm>
            <a:prstGeom prst="rect">
              <a:avLst/>
            </a:prstGeom>
            <a:noFill/>
          </p:spPr>
          <p:txBody>
            <a:bodyPr wrap="none" rtlCol="0">
              <a:spAutoFit/>
            </a:bodyPr>
            <a:lstStyle/>
            <a:p>
              <a:r>
                <a:rPr lang="en-US" sz="2400" dirty="0"/>
                <a:t>months</a:t>
              </a:r>
            </a:p>
          </p:txBody>
        </p:sp>
        <p:sp>
          <p:nvSpPr>
            <p:cNvPr id="47" name="TextBox 46"/>
            <p:cNvSpPr txBox="1"/>
            <p:nvPr/>
          </p:nvSpPr>
          <p:spPr>
            <a:xfrm>
              <a:off x="7495799" y="4535149"/>
              <a:ext cx="1194408" cy="461665"/>
            </a:xfrm>
            <a:prstGeom prst="rect">
              <a:avLst/>
            </a:prstGeom>
            <a:noFill/>
          </p:spPr>
          <p:txBody>
            <a:bodyPr wrap="none" rtlCol="0">
              <a:spAutoFit/>
            </a:bodyPr>
            <a:lstStyle/>
            <a:p>
              <a:r>
                <a:rPr lang="en-US" sz="2400" dirty="0"/>
                <a:t>seconds</a:t>
              </a:r>
            </a:p>
          </p:txBody>
        </p:sp>
      </p:grpSp>
      <p:sp>
        <p:nvSpPr>
          <p:cNvPr id="5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Design and Operation</a:t>
            </a:r>
          </a:p>
        </p:txBody>
      </p:sp>
    </p:spTree>
    <p:extLst>
      <p:ext uri="{BB962C8B-B14F-4D97-AF65-F5344CB8AC3E}">
        <p14:creationId xmlns:p14="http://schemas.microsoft.com/office/powerpoint/2010/main" val="332263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Red</a:t>
            </a:r>
            <a:r>
              <a:rPr lang="en-US" dirty="0"/>
              <a:t> Architecture: Virtual Overlay</a:t>
            </a:r>
          </a:p>
        </p:txBody>
      </p:sp>
      <p:sp>
        <p:nvSpPr>
          <p:cNvPr id="4" name="Slide Number Placeholder 3"/>
          <p:cNvSpPr>
            <a:spLocks noGrp="1"/>
          </p:cNvSpPr>
          <p:nvPr>
            <p:ph type="sldNum" sz="quarter" idx="12"/>
          </p:nvPr>
        </p:nvSpPr>
        <p:spPr/>
        <p:txBody>
          <a:bodyPr/>
          <a:lstStyle/>
          <a:p>
            <a:fld id="{04E72898-F629-5644-B4D5-3A62E8AA9C3A}" type="slidenum">
              <a:rPr lang="en-US" smtClean="0"/>
              <a:t>60</a:t>
            </a:fld>
            <a:endParaRPr lang="en-US"/>
          </a:p>
        </p:txBody>
      </p:sp>
      <p:sp>
        <p:nvSpPr>
          <p:cNvPr id="267" name="TextBox 266"/>
          <p:cNvSpPr txBox="1"/>
          <p:nvPr/>
        </p:nvSpPr>
        <p:spPr>
          <a:xfrm>
            <a:off x="457200" y="1417638"/>
            <a:ext cx="8229601" cy="830997"/>
          </a:xfrm>
          <a:prstGeom prst="rect">
            <a:avLst/>
          </a:prstGeom>
          <a:solidFill>
            <a:srgbClr val="FFFFFF"/>
          </a:solidFill>
        </p:spPr>
        <p:txBody>
          <a:bodyPr wrap="square" rtlCol="0">
            <a:spAutoFit/>
          </a:bodyPr>
          <a:lstStyle/>
          <a:p>
            <a:pPr marL="342900" indent="-342900">
              <a:buFont typeface="Arial"/>
              <a:buChar char="•"/>
            </a:pPr>
            <a:r>
              <a:rPr lang="en-US" sz="2400" dirty="0"/>
              <a:t>virtual nodes = all Big Nodes</a:t>
            </a:r>
          </a:p>
          <a:p>
            <a:pPr marL="342900" indent="-342900">
              <a:buFont typeface="Arial"/>
              <a:buChar char="•"/>
            </a:pPr>
            <a:r>
              <a:rPr lang="en-US" sz="2400" dirty="0"/>
              <a:t>virtual edge if path exists without traversing another Big Node</a:t>
            </a:r>
          </a:p>
        </p:txBody>
      </p:sp>
      <p:grpSp>
        <p:nvGrpSpPr>
          <p:cNvPr id="27" name="Group 26"/>
          <p:cNvGrpSpPr/>
          <p:nvPr/>
        </p:nvGrpSpPr>
        <p:grpSpPr>
          <a:xfrm>
            <a:off x="682625" y="2663439"/>
            <a:ext cx="7928570" cy="3598837"/>
            <a:chOff x="682625" y="2663439"/>
            <a:chExt cx="7928570" cy="3598837"/>
          </a:xfrm>
        </p:grpSpPr>
        <p:pic>
          <p:nvPicPr>
            <p:cNvPr id="17" name="Picture 16" descr="overlay-highlight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25" y="2850538"/>
              <a:ext cx="5537011" cy="3411738"/>
            </a:xfrm>
            <a:prstGeom prst="rect">
              <a:avLst/>
            </a:prstGeom>
          </p:spPr>
        </p:pic>
        <p:cxnSp>
          <p:nvCxnSpPr>
            <p:cNvPr id="9" name="Straight Arrow Connector 8"/>
            <p:cNvCxnSpPr>
              <a:stCxn id="10" idx="1"/>
            </p:cNvCxnSpPr>
            <p:nvPr/>
          </p:nvCxnSpPr>
          <p:spPr>
            <a:xfrm flipH="1">
              <a:off x="4683125" y="2940438"/>
              <a:ext cx="1631761" cy="567937"/>
            </a:xfrm>
            <a:prstGeom prst="straightConnector1">
              <a:avLst/>
            </a:prstGeom>
            <a:ln w="38100" cmpd="sng">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314886" y="2663439"/>
              <a:ext cx="2085352" cy="553998"/>
            </a:xfrm>
            <a:prstGeom prst="rect">
              <a:avLst/>
            </a:prstGeom>
            <a:noFill/>
            <a:ln w="57150" cmpd="sng">
              <a:noFill/>
            </a:ln>
          </p:spPr>
          <p:txBody>
            <a:bodyPr wrap="none" rtlCol="0">
              <a:spAutoFit/>
            </a:bodyPr>
            <a:lstStyle/>
            <a:p>
              <a:r>
                <a:rPr lang="en-US" sz="3000" dirty="0">
                  <a:solidFill>
                    <a:srgbClr val="C0504D"/>
                  </a:solidFill>
                </a:rPr>
                <a:t>virtual</a:t>
              </a:r>
              <a:r>
                <a:rPr lang="en-US" sz="3000" dirty="0"/>
                <a:t> </a:t>
              </a:r>
              <a:r>
                <a:rPr lang="en-US" sz="3000" dirty="0">
                  <a:solidFill>
                    <a:schemeClr val="accent2"/>
                  </a:solidFill>
                </a:rPr>
                <a:t>edge</a:t>
              </a:r>
            </a:p>
          </p:txBody>
        </p:sp>
        <p:sp>
          <p:nvSpPr>
            <p:cNvPr id="49" name="TextBox 48"/>
            <p:cNvSpPr txBox="1"/>
            <p:nvPr/>
          </p:nvSpPr>
          <p:spPr>
            <a:xfrm>
              <a:off x="6314886" y="4002409"/>
              <a:ext cx="2296309" cy="553998"/>
            </a:xfrm>
            <a:prstGeom prst="rect">
              <a:avLst/>
            </a:prstGeom>
            <a:noFill/>
          </p:spPr>
          <p:txBody>
            <a:bodyPr wrap="none" rtlCol="0">
              <a:spAutoFit/>
            </a:bodyPr>
            <a:lstStyle/>
            <a:p>
              <a:r>
                <a:rPr lang="en-US" sz="3000" dirty="0">
                  <a:solidFill>
                    <a:srgbClr val="C0504D"/>
                  </a:solidFill>
                </a:rPr>
                <a:t>physical path</a:t>
              </a:r>
            </a:p>
          </p:txBody>
        </p:sp>
        <p:cxnSp>
          <p:nvCxnSpPr>
            <p:cNvPr id="52" name="Straight Arrow Connector 51"/>
            <p:cNvCxnSpPr>
              <a:stCxn id="49" idx="1"/>
            </p:cNvCxnSpPr>
            <p:nvPr/>
          </p:nvCxnSpPr>
          <p:spPr>
            <a:xfrm flipH="1">
              <a:off x="4968876" y="4279408"/>
              <a:ext cx="1346010" cy="1038717"/>
            </a:xfrm>
            <a:prstGeom prst="straightConnector1">
              <a:avLst/>
            </a:prstGeom>
            <a:ln w="38100" cmpd="sng">
              <a:solidFill>
                <a:schemeClr val="bg1">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067409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Red</a:t>
            </a:r>
            <a:r>
              <a:rPr lang="en-US" dirty="0"/>
              <a:t> Failure Recovery</a:t>
            </a:r>
          </a:p>
        </p:txBody>
      </p:sp>
      <p:sp>
        <p:nvSpPr>
          <p:cNvPr id="3" name="Content Placeholder 2"/>
          <p:cNvSpPr>
            <a:spLocks noGrp="1"/>
          </p:cNvSpPr>
          <p:nvPr>
            <p:ph idx="1"/>
          </p:nvPr>
        </p:nvSpPr>
        <p:spPr/>
        <p:txBody>
          <a:bodyPr/>
          <a:lstStyle/>
          <a:p>
            <a:r>
              <a:rPr lang="en-US" dirty="0"/>
              <a:t>Overall objective: localize impact</a:t>
            </a:r>
          </a:p>
          <a:p>
            <a:r>
              <a:rPr lang="en-US" dirty="0"/>
              <a:t>Specifics depend on location of failure</a:t>
            </a:r>
          </a:p>
          <a:p>
            <a:pPr lvl="1"/>
            <a:r>
              <a:rPr lang="en-US" dirty="0"/>
              <a:t>Local recovery </a:t>
            </a:r>
            <a:r>
              <a:rPr lang="en-US" i="1" dirty="0"/>
              <a:t>almost</a:t>
            </a:r>
            <a:r>
              <a:rPr lang="en-US" dirty="0"/>
              <a:t> always possible</a:t>
            </a:r>
          </a:p>
          <a:p>
            <a:endParaRPr lang="en-US" dirty="0"/>
          </a:p>
        </p:txBody>
      </p:sp>
      <p:sp>
        <p:nvSpPr>
          <p:cNvPr id="4" name="Slide Number Placeholder 3"/>
          <p:cNvSpPr>
            <a:spLocks noGrp="1"/>
          </p:cNvSpPr>
          <p:nvPr>
            <p:ph type="sldNum" sz="quarter" idx="12"/>
          </p:nvPr>
        </p:nvSpPr>
        <p:spPr/>
        <p:txBody>
          <a:bodyPr/>
          <a:lstStyle/>
          <a:p>
            <a:fld id="{04E72898-F629-5644-B4D5-3A62E8AA9C3A}" type="slidenum">
              <a:rPr lang="en-US" smtClean="0"/>
              <a:t>61</a:t>
            </a:fld>
            <a:endParaRPr lang="en-US"/>
          </a:p>
        </p:txBody>
      </p:sp>
    </p:spTree>
    <p:extLst>
      <p:ext uri="{BB962C8B-B14F-4D97-AF65-F5344CB8AC3E}">
        <p14:creationId xmlns:p14="http://schemas.microsoft.com/office/powerpoint/2010/main" val="1815901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Recovery 1</a:t>
            </a:r>
          </a:p>
        </p:txBody>
      </p:sp>
      <p:sp>
        <p:nvSpPr>
          <p:cNvPr id="4" name="Slide Number Placeholder 3"/>
          <p:cNvSpPr>
            <a:spLocks noGrp="1"/>
          </p:cNvSpPr>
          <p:nvPr>
            <p:ph type="sldNum" sz="quarter" idx="12"/>
          </p:nvPr>
        </p:nvSpPr>
        <p:spPr/>
        <p:txBody>
          <a:bodyPr/>
          <a:lstStyle/>
          <a:p>
            <a:fld id="{04E72898-F629-5644-B4D5-3A62E8AA9C3A}" type="slidenum">
              <a:rPr lang="en-US" smtClean="0"/>
              <a:t>62</a:t>
            </a:fld>
            <a:endParaRPr lang="en-US"/>
          </a:p>
        </p:txBody>
      </p:sp>
      <p:grpSp>
        <p:nvGrpSpPr>
          <p:cNvPr id="14" name="Group 13"/>
          <p:cNvGrpSpPr/>
          <p:nvPr/>
        </p:nvGrpSpPr>
        <p:grpSpPr>
          <a:xfrm>
            <a:off x="137493" y="1626542"/>
            <a:ext cx="8810625" cy="1157699"/>
            <a:chOff x="333375" y="1626542"/>
            <a:chExt cx="8810625" cy="1157699"/>
          </a:xfrm>
        </p:grpSpPr>
        <p:sp>
          <p:nvSpPr>
            <p:cNvPr id="7" name="TextBox 6"/>
            <p:cNvSpPr txBox="1"/>
            <p:nvPr/>
          </p:nvSpPr>
          <p:spPr>
            <a:xfrm>
              <a:off x="333375" y="1626542"/>
              <a:ext cx="4587875" cy="461665"/>
            </a:xfrm>
            <a:prstGeom prst="rect">
              <a:avLst/>
            </a:prstGeom>
            <a:noFill/>
          </p:spPr>
          <p:txBody>
            <a:bodyPr wrap="square" rtlCol="0">
              <a:spAutoFit/>
            </a:bodyPr>
            <a:lstStyle/>
            <a:p>
              <a:r>
                <a:rPr lang="en-US" sz="2400" dirty="0"/>
                <a:t>W1 has at least one live path to W2 </a:t>
              </a:r>
            </a:p>
          </p:txBody>
        </p:sp>
        <p:sp>
          <p:nvSpPr>
            <p:cNvPr id="8" name="TextBox 7"/>
            <p:cNvSpPr txBox="1"/>
            <p:nvPr/>
          </p:nvSpPr>
          <p:spPr>
            <a:xfrm>
              <a:off x="4542806" y="2322576"/>
              <a:ext cx="4601194" cy="461665"/>
            </a:xfrm>
            <a:prstGeom prst="rect">
              <a:avLst/>
            </a:prstGeom>
            <a:noFill/>
          </p:spPr>
          <p:txBody>
            <a:bodyPr wrap="square" rtlCol="0">
              <a:spAutoFit/>
            </a:bodyPr>
            <a:lstStyle/>
            <a:p>
              <a:r>
                <a:rPr lang="en-US" sz="2400" dirty="0"/>
                <a:t>renormalize across remaining paths</a:t>
              </a:r>
            </a:p>
          </p:txBody>
        </p:sp>
        <p:cxnSp>
          <p:nvCxnSpPr>
            <p:cNvPr id="10" name="Elbow Connector 9"/>
            <p:cNvCxnSpPr>
              <a:stCxn id="7" idx="2"/>
              <a:endCxn id="8" idx="1"/>
            </p:cNvCxnSpPr>
            <p:nvPr/>
          </p:nvCxnSpPr>
          <p:spPr>
            <a:xfrm rot="16200000" flipH="1">
              <a:off x="3352458" y="1363061"/>
              <a:ext cx="465202" cy="1915493"/>
            </a:xfrm>
            <a:prstGeom prst="bentConnector2">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49" name="Group 48"/>
          <p:cNvGrpSpPr/>
          <p:nvPr/>
        </p:nvGrpSpPr>
        <p:grpSpPr>
          <a:xfrm>
            <a:off x="485910" y="3321693"/>
            <a:ext cx="6119407" cy="2363678"/>
            <a:chOff x="819285" y="3321693"/>
            <a:chExt cx="6119407" cy="2363678"/>
          </a:xfrm>
        </p:grpSpPr>
        <p:cxnSp>
          <p:nvCxnSpPr>
            <p:cNvPr id="42" name="Curved Connector 41"/>
            <p:cNvCxnSpPr>
              <a:stCxn id="15" idx="0"/>
              <a:endCxn id="16" idx="0"/>
            </p:cNvCxnSpPr>
            <p:nvPr/>
          </p:nvCxnSpPr>
          <p:spPr>
            <a:xfrm rot="5400000" flipH="1" flipV="1">
              <a:off x="3878989" y="1476643"/>
              <a:ext cx="12700" cy="4908764"/>
            </a:xfrm>
            <a:prstGeom prst="curvedConnector3">
              <a:avLst>
                <a:gd name="adj1" fmla="val 1800000"/>
              </a:avLst>
            </a:prstGeom>
            <a:ln w="5715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Oval 14"/>
            <p:cNvSpPr>
              <a:spLocks noChangeAspect="1"/>
            </p:cNvSpPr>
            <p:nvPr/>
          </p:nvSpPr>
          <p:spPr>
            <a:xfrm>
              <a:off x="819285" y="3931025"/>
              <a:ext cx="1210643" cy="1210643"/>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FFFFFF"/>
                  </a:solidFill>
                </a:rPr>
                <a:t>W1</a:t>
              </a:r>
            </a:p>
          </p:txBody>
        </p:sp>
        <p:sp>
          <p:nvSpPr>
            <p:cNvPr id="16" name="Oval 15"/>
            <p:cNvSpPr>
              <a:spLocks noChangeAspect="1"/>
            </p:cNvSpPr>
            <p:nvPr/>
          </p:nvSpPr>
          <p:spPr>
            <a:xfrm>
              <a:off x="5728049" y="3931025"/>
              <a:ext cx="1210643" cy="1210643"/>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bg1"/>
                  </a:solidFill>
                </a:rPr>
                <a:t>W2</a:t>
              </a:r>
            </a:p>
          </p:txBody>
        </p:sp>
        <p:sp>
          <p:nvSpPr>
            <p:cNvPr id="18" name="Oval 17"/>
            <p:cNvSpPr>
              <a:spLocks noChangeAspect="1"/>
            </p:cNvSpPr>
            <p:nvPr/>
          </p:nvSpPr>
          <p:spPr>
            <a:xfrm>
              <a:off x="2897432" y="3321828"/>
              <a:ext cx="703018" cy="703018"/>
            </a:xfrm>
            <a:prstGeom prst="ellipse">
              <a:avLst/>
            </a:prstGeom>
            <a:solidFill>
              <a:schemeClr val="tx2">
                <a:lumMod val="40000"/>
                <a:lumOff val="60000"/>
              </a:schemeClr>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0000"/>
                  </a:solidFill>
                </a:rPr>
                <a:t>A</a:t>
              </a:r>
            </a:p>
          </p:txBody>
        </p:sp>
        <p:sp>
          <p:nvSpPr>
            <p:cNvPr id="19" name="Oval 18"/>
            <p:cNvSpPr>
              <a:spLocks noChangeAspect="1"/>
            </p:cNvSpPr>
            <p:nvPr/>
          </p:nvSpPr>
          <p:spPr>
            <a:xfrm>
              <a:off x="4362799" y="3321693"/>
              <a:ext cx="703018" cy="703018"/>
            </a:xfrm>
            <a:prstGeom prst="ellipse">
              <a:avLst/>
            </a:prstGeom>
            <a:solidFill>
              <a:schemeClr val="tx2">
                <a:lumMod val="40000"/>
                <a:lumOff val="60000"/>
              </a:schemeClr>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0000"/>
                  </a:solidFill>
                </a:rPr>
                <a:t>B</a:t>
              </a:r>
            </a:p>
          </p:txBody>
        </p:sp>
        <p:cxnSp>
          <p:nvCxnSpPr>
            <p:cNvPr id="36" name="Straight Connector 35"/>
            <p:cNvCxnSpPr>
              <a:stCxn id="15" idx="6"/>
              <a:endCxn id="16" idx="2"/>
            </p:cNvCxnSpPr>
            <p:nvPr/>
          </p:nvCxnSpPr>
          <p:spPr>
            <a:xfrm>
              <a:off x="2029928" y="4536347"/>
              <a:ext cx="3698121" cy="0"/>
            </a:xfrm>
            <a:prstGeom prst="line">
              <a:avLst/>
            </a:prstGeom>
            <a:ln w="5715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15" idx="4"/>
              <a:endCxn id="16" idx="4"/>
            </p:cNvCxnSpPr>
            <p:nvPr/>
          </p:nvCxnSpPr>
          <p:spPr>
            <a:xfrm rot="16200000" flipH="1">
              <a:off x="3878989" y="2687286"/>
              <a:ext cx="12700" cy="4908764"/>
            </a:xfrm>
            <a:prstGeom prst="curvedConnector3">
              <a:avLst>
                <a:gd name="adj1" fmla="val 1800000"/>
              </a:avLst>
            </a:prstGeom>
            <a:ln w="571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 name="Oval 42"/>
            <p:cNvSpPr>
              <a:spLocks noChangeAspect="1"/>
            </p:cNvSpPr>
            <p:nvPr/>
          </p:nvSpPr>
          <p:spPr>
            <a:xfrm>
              <a:off x="2545923" y="4982353"/>
              <a:ext cx="703018" cy="703018"/>
            </a:xfrm>
            <a:prstGeom prst="ellipse">
              <a:avLst/>
            </a:prstGeom>
            <a:solidFill>
              <a:schemeClr val="tx2">
                <a:lumMod val="40000"/>
                <a:lumOff val="60000"/>
              </a:schemeClr>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graphicFrame>
        <p:nvGraphicFramePr>
          <p:cNvPr id="47" name="Table 46"/>
          <p:cNvGraphicFramePr>
            <a:graphicFrameLocks noGrp="1"/>
          </p:cNvGraphicFramePr>
          <p:nvPr>
            <p:extLst>
              <p:ext uri="{D42A27DB-BD31-4B8C-83A1-F6EECF244321}">
                <p14:modId xmlns:p14="http://schemas.microsoft.com/office/powerpoint/2010/main" val="2673348258"/>
              </p:ext>
            </p:extLst>
          </p:nvPr>
        </p:nvGraphicFramePr>
        <p:xfrm>
          <a:off x="7127326" y="3730752"/>
          <a:ext cx="1607099" cy="1483360"/>
        </p:xfrm>
        <a:graphic>
          <a:graphicData uri="http://schemas.openxmlformats.org/drawingml/2006/table">
            <a:tbl>
              <a:tblPr firstRow="1" bandRow="1">
                <a:tableStyleId>{5C22544A-7EE6-4342-B048-85BDC9FD1C3A}</a:tableStyleId>
              </a:tblPr>
              <a:tblGrid>
                <a:gridCol w="686291">
                  <a:extLst>
                    <a:ext uri="{9D8B030D-6E8A-4147-A177-3AD203B41FA5}">
                      <a16:colId xmlns:a16="http://schemas.microsoft.com/office/drawing/2014/main" val="20000"/>
                    </a:ext>
                  </a:extLst>
                </a:gridCol>
                <a:gridCol w="920808">
                  <a:extLst>
                    <a:ext uri="{9D8B030D-6E8A-4147-A177-3AD203B41FA5}">
                      <a16:colId xmlns:a16="http://schemas.microsoft.com/office/drawing/2014/main" val="20001"/>
                    </a:ext>
                  </a:extLst>
                </a:gridCol>
              </a:tblGrid>
              <a:tr h="370840">
                <a:tc>
                  <a:txBody>
                    <a:bodyPr/>
                    <a:lstStyle/>
                    <a:p>
                      <a:pPr algn="ctr"/>
                      <a:r>
                        <a:rPr lang="en-US" dirty="0"/>
                        <a:t>Path</a:t>
                      </a:r>
                    </a:p>
                  </a:txBody>
                  <a:tcPr/>
                </a:tc>
                <a:tc>
                  <a:txBody>
                    <a:bodyPr/>
                    <a:lstStyle/>
                    <a:p>
                      <a:pPr algn="ctr"/>
                      <a:r>
                        <a:rPr lang="en-US" dirty="0"/>
                        <a:t>Volume</a:t>
                      </a:r>
                    </a:p>
                  </a:txBody>
                  <a:tcPr/>
                </a:tc>
                <a:extLst>
                  <a:ext uri="{0D108BD9-81ED-4DB2-BD59-A6C34878D82A}">
                    <a16:rowId xmlns:a16="http://schemas.microsoft.com/office/drawing/2014/main" val="10000"/>
                  </a:ext>
                </a:extLst>
              </a:tr>
              <a:tr h="370840">
                <a:tc>
                  <a:txBody>
                    <a:bodyPr/>
                    <a:lstStyle/>
                    <a:p>
                      <a:r>
                        <a:rPr lang="en-US" dirty="0">
                          <a:solidFill>
                            <a:schemeClr val="accent5">
                              <a:lumMod val="75000"/>
                            </a:schemeClr>
                          </a:solidFill>
                        </a:rPr>
                        <a:t>P1</a:t>
                      </a:r>
                    </a:p>
                  </a:txBody>
                  <a:tcPr/>
                </a:tc>
                <a:tc>
                  <a:txBody>
                    <a:bodyPr/>
                    <a:lstStyle/>
                    <a:p>
                      <a:r>
                        <a:rPr lang="en-US" dirty="0"/>
                        <a:t>40</a:t>
                      </a:r>
                    </a:p>
                  </a:txBody>
                  <a:tcPr/>
                </a:tc>
                <a:extLst>
                  <a:ext uri="{0D108BD9-81ED-4DB2-BD59-A6C34878D82A}">
                    <a16:rowId xmlns:a16="http://schemas.microsoft.com/office/drawing/2014/main" val="10001"/>
                  </a:ext>
                </a:extLst>
              </a:tr>
              <a:tr h="370840">
                <a:tc>
                  <a:txBody>
                    <a:bodyPr/>
                    <a:lstStyle/>
                    <a:p>
                      <a:r>
                        <a:rPr lang="en-US" dirty="0">
                          <a:solidFill>
                            <a:schemeClr val="accent4">
                              <a:lumMod val="75000"/>
                            </a:schemeClr>
                          </a:solidFill>
                        </a:rPr>
                        <a:t>P2</a:t>
                      </a:r>
                    </a:p>
                  </a:txBody>
                  <a:tcPr/>
                </a:tc>
                <a:tc>
                  <a:txBody>
                    <a:bodyPr/>
                    <a:lstStyle/>
                    <a:p>
                      <a:r>
                        <a:rPr lang="en-US" dirty="0"/>
                        <a:t>10</a:t>
                      </a:r>
                    </a:p>
                  </a:txBody>
                  <a:tcPr/>
                </a:tc>
                <a:extLst>
                  <a:ext uri="{0D108BD9-81ED-4DB2-BD59-A6C34878D82A}">
                    <a16:rowId xmlns:a16="http://schemas.microsoft.com/office/drawing/2014/main" val="10002"/>
                  </a:ext>
                </a:extLst>
              </a:tr>
              <a:tr h="370840">
                <a:tc>
                  <a:txBody>
                    <a:bodyPr/>
                    <a:lstStyle/>
                    <a:p>
                      <a:r>
                        <a:rPr lang="en-US" dirty="0">
                          <a:solidFill>
                            <a:schemeClr val="accent2">
                              <a:lumMod val="75000"/>
                            </a:schemeClr>
                          </a:solidFill>
                        </a:rPr>
                        <a:t>P3</a:t>
                      </a:r>
                    </a:p>
                  </a:txBody>
                  <a:tcPr/>
                </a:tc>
                <a:tc>
                  <a:txBody>
                    <a:bodyPr/>
                    <a:lstStyle/>
                    <a:p>
                      <a:r>
                        <a:rPr lang="en-US" dirty="0"/>
                        <a:t>50</a:t>
                      </a:r>
                    </a:p>
                  </a:txBody>
                  <a:tcPr/>
                </a:tc>
                <a:extLst>
                  <a:ext uri="{0D108BD9-81ED-4DB2-BD59-A6C34878D82A}">
                    <a16:rowId xmlns:a16="http://schemas.microsoft.com/office/drawing/2014/main" val="10003"/>
                  </a:ext>
                </a:extLst>
              </a:tr>
            </a:tbl>
          </a:graphicData>
        </a:graphic>
      </p:graphicFrame>
      <p:sp>
        <p:nvSpPr>
          <p:cNvPr id="50" name="TextBox 49"/>
          <p:cNvSpPr txBox="1"/>
          <p:nvPr/>
        </p:nvSpPr>
        <p:spPr>
          <a:xfrm>
            <a:off x="3112762" y="2816603"/>
            <a:ext cx="1233030" cy="1908215"/>
          </a:xfrm>
          <a:prstGeom prst="rect">
            <a:avLst/>
          </a:prstGeom>
          <a:noFill/>
        </p:spPr>
        <p:txBody>
          <a:bodyPr wrap="none" rtlCol="0">
            <a:spAutoFit/>
          </a:bodyPr>
          <a:lstStyle/>
          <a:p>
            <a:r>
              <a:rPr lang="en-US" sz="10000" b="1" dirty="0">
                <a:solidFill>
                  <a:srgbClr val="FF0000"/>
                </a:solidFill>
                <a:latin typeface="Zapf Dingbats"/>
                <a:ea typeface="Zapf Dingbats"/>
                <a:cs typeface="Zapf Dingbats"/>
                <a:sym typeface="Zapf Dingbats"/>
              </a:rPr>
              <a:t>✗</a:t>
            </a:r>
            <a:endParaRPr lang="en-US" sz="10000" b="1" dirty="0">
              <a:solidFill>
                <a:srgbClr val="FF0000"/>
              </a:solidFill>
            </a:endParaRPr>
          </a:p>
          <a:p>
            <a:endParaRPr lang="en-US" dirty="0"/>
          </a:p>
        </p:txBody>
      </p:sp>
      <p:graphicFrame>
        <p:nvGraphicFramePr>
          <p:cNvPr id="51" name="Table 50"/>
          <p:cNvGraphicFramePr>
            <a:graphicFrameLocks noGrp="1"/>
          </p:cNvGraphicFramePr>
          <p:nvPr>
            <p:extLst>
              <p:ext uri="{D42A27DB-BD31-4B8C-83A1-F6EECF244321}">
                <p14:modId xmlns:p14="http://schemas.microsoft.com/office/powerpoint/2010/main" val="907115812"/>
              </p:ext>
            </p:extLst>
          </p:nvPr>
        </p:nvGraphicFramePr>
        <p:xfrm>
          <a:off x="7123176" y="3730752"/>
          <a:ext cx="1607099" cy="1483360"/>
        </p:xfrm>
        <a:graphic>
          <a:graphicData uri="http://schemas.openxmlformats.org/drawingml/2006/table">
            <a:tbl>
              <a:tblPr firstRow="1" bandRow="1">
                <a:tableStyleId>{5C22544A-7EE6-4342-B048-85BDC9FD1C3A}</a:tableStyleId>
              </a:tblPr>
              <a:tblGrid>
                <a:gridCol w="686291">
                  <a:extLst>
                    <a:ext uri="{9D8B030D-6E8A-4147-A177-3AD203B41FA5}">
                      <a16:colId xmlns:a16="http://schemas.microsoft.com/office/drawing/2014/main" val="20000"/>
                    </a:ext>
                  </a:extLst>
                </a:gridCol>
                <a:gridCol w="920808">
                  <a:extLst>
                    <a:ext uri="{9D8B030D-6E8A-4147-A177-3AD203B41FA5}">
                      <a16:colId xmlns:a16="http://schemas.microsoft.com/office/drawing/2014/main" val="20001"/>
                    </a:ext>
                  </a:extLst>
                </a:gridCol>
              </a:tblGrid>
              <a:tr h="370840">
                <a:tc>
                  <a:txBody>
                    <a:bodyPr/>
                    <a:lstStyle/>
                    <a:p>
                      <a:pPr algn="ctr"/>
                      <a:r>
                        <a:rPr lang="en-US" dirty="0"/>
                        <a:t>Path</a:t>
                      </a:r>
                    </a:p>
                  </a:txBody>
                  <a:tcPr/>
                </a:tc>
                <a:tc>
                  <a:txBody>
                    <a:bodyPr/>
                    <a:lstStyle/>
                    <a:p>
                      <a:pPr algn="ctr"/>
                      <a:r>
                        <a:rPr lang="en-US" dirty="0"/>
                        <a:t>Volume</a:t>
                      </a:r>
                    </a:p>
                  </a:txBody>
                  <a:tcPr/>
                </a:tc>
                <a:extLst>
                  <a:ext uri="{0D108BD9-81ED-4DB2-BD59-A6C34878D82A}">
                    <a16:rowId xmlns:a16="http://schemas.microsoft.com/office/drawing/2014/main" val="10000"/>
                  </a:ext>
                </a:extLst>
              </a:tr>
              <a:tr h="370840">
                <a:tc>
                  <a:txBody>
                    <a:bodyPr/>
                    <a:lstStyle/>
                    <a:p>
                      <a:r>
                        <a:rPr lang="en-US" dirty="0">
                          <a:solidFill>
                            <a:schemeClr val="accent5">
                              <a:lumMod val="75000"/>
                            </a:schemeClr>
                          </a:solidFill>
                        </a:rPr>
                        <a:t>P1</a:t>
                      </a:r>
                    </a:p>
                  </a:txBody>
                  <a:tcPr/>
                </a:tc>
                <a:tc>
                  <a:txBody>
                    <a:bodyPr/>
                    <a:lstStyle/>
                    <a:p>
                      <a:r>
                        <a:rPr lang="en-US" dirty="0">
                          <a:solidFill>
                            <a:srgbClr val="FF0000"/>
                          </a:solidFill>
                        </a:rPr>
                        <a:t>X</a:t>
                      </a:r>
                    </a:p>
                  </a:txBody>
                  <a:tcPr/>
                </a:tc>
                <a:extLst>
                  <a:ext uri="{0D108BD9-81ED-4DB2-BD59-A6C34878D82A}">
                    <a16:rowId xmlns:a16="http://schemas.microsoft.com/office/drawing/2014/main" val="10001"/>
                  </a:ext>
                </a:extLst>
              </a:tr>
              <a:tr h="370840">
                <a:tc>
                  <a:txBody>
                    <a:bodyPr/>
                    <a:lstStyle/>
                    <a:p>
                      <a:r>
                        <a:rPr lang="en-US" dirty="0">
                          <a:solidFill>
                            <a:schemeClr val="accent4">
                              <a:lumMod val="75000"/>
                            </a:schemeClr>
                          </a:solidFill>
                        </a:rPr>
                        <a:t>P2</a:t>
                      </a:r>
                    </a:p>
                  </a:txBody>
                  <a:tcPr/>
                </a:tc>
                <a:tc>
                  <a:txBody>
                    <a:bodyPr/>
                    <a:lstStyle/>
                    <a:p>
                      <a:r>
                        <a:rPr lang="en-US" dirty="0"/>
                        <a:t>17</a:t>
                      </a:r>
                    </a:p>
                  </a:txBody>
                  <a:tcPr/>
                </a:tc>
                <a:extLst>
                  <a:ext uri="{0D108BD9-81ED-4DB2-BD59-A6C34878D82A}">
                    <a16:rowId xmlns:a16="http://schemas.microsoft.com/office/drawing/2014/main" val="10002"/>
                  </a:ext>
                </a:extLst>
              </a:tr>
              <a:tr h="370840">
                <a:tc>
                  <a:txBody>
                    <a:bodyPr/>
                    <a:lstStyle/>
                    <a:p>
                      <a:r>
                        <a:rPr lang="en-US" dirty="0">
                          <a:solidFill>
                            <a:schemeClr val="accent2">
                              <a:lumMod val="75000"/>
                            </a:schemeClr>
                          </a:solidFill>
                        </a:rPr>
                        <a:t>P3</a:t>
                      </a:r>
                    </a:p>
                  </a:txBody>
                  <a:tcPr/>
                </a:tc>
                <a:tc>
                  <a:txBody>
                    <a:bodyPr/>
                    <a:lstStyle/>
                    <a:p>
                      <a:r>
                        <a:rPr lang="en-US" dirty="0"/>
                        <a:t>83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089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Recovery 2</a:t>
            </a:r>
          </a:p>
        </p:txBody>
      </p:sp>
      <p:sp>
        <p:nvSpPr>
          <p:cNvPr id="4" name="Slide Number Placeholder 3"/>
          <p:cNvSpPr>
            <a:spLocks noGrp="1"/>
          </p:cNvSpPr>
          <p:nvPr>
            <p:ph type="sldNum" sz="quarter" idx="12"/>
          </p:nvPr>
        </p:nvSpPr>
        <p:spPr/>
        <p:txBody>
          <a:bodyPr/>
          <a:lstStyle/>
          <a:p>
            <a:fld id="{04E72898-F629-5644-B4D5-3A62E8AA9C3A}" type="slidenum">
              <a:rPr lang="en-US" smtClean="0"/>
              <a:t>63</a:t>
            </a:fld>
            <a:endParaRPr lang="en-US"/>
          </a:p>
        </p:txBody>
      </p:sp>
      <p:grpSp>
        <p:nvGrpSpPr>
          <p:cNvPr id="14" name="Group 13"/>
          <p:cNvGrpSpPr/>
          <p:nvPr/>
        </p:nvGrpSpPr>
        <p:grpSpPr>
          <a:xfrm>
            <a:off x="137493" y="1626542"/>
            <a:ext cx="9038257" cy="1156930"/>
            <a:chOff x="381000" y="1626542"/>
            <a:chExt cx="9038257" cy="1156930"/>
          </a:xfrm>
        </p:grpSpPr>
        <p:sp>
          <p:nvSpPr>
            <p:cNvPr id="7" name="TextBox 6"/>
            <p:cNvSpPr txBox="1"/>
            <p:nvPr/>
          </p:nvSpPr>
          <p:spPr>
            <a:xfrm>
              <a:off x="381000" y="1626542"/>
              <a:ext cx="7784132" cy="461665"/>
            </a:xfrm>
            <a:prstGeom prst="rect">
              <a:avLst/>
            </a:prstGeom>
            <a:noFill/>
          </p:spPr>
          <p:txBody>
            <a:bodyPr wrap="square" rtlCol="0">
              <a:spAutoFit/>
            </a:bodyPr>
            <a:lstStyle/>
            <a:p>
              <a:r>
                <a:rPr lang="en-US" sz="2400" dirty="0"/>
                <a:t>W1 has virtual link to at least one eligible next-hop Big Node</a:t>
              </a:r>
            </a:p>
          </p:txBody>
        </p:sp>
        <p:sp>
          <p:nvSpPr>
            <p:cNvPr id="8" name="TextBox 7"/>
            <p:cNvSpPr txBox="1"/>
            <p:nvPr/>
          </p:nvSpPr>
          <p:spPr>
            <a:xfrm>
              <a:off x="3000323" y="2321807"/>
              <a:ext cx="6418934" cy="461665"/>
            </a:xfrm>
            <a:prstGeom prst="rect">
              <a:avLst/>
            </a:prstGeom>
            <a:noFill/>
          </p:spPr>
          <p:txBody>
            <a:bodyPr wrap="square" rtlCol="0">
              <a:spAutoFit/>
            </a:bodyPr>
            <a:lstStyle/>
            <a:p>
              <a:r>
                <a:rPr lang="en-US" sz="2400" dirty="0"/>
                <a:t>renormalize across remaining next-hop Big Nodes</a:t>
              </a:r>
            </a:p>
          </p:txBody>
        </p:sp>
        <p:cxnSp>
          <p:nvCxnSpPr>
            <p:cNvPr id="10" name="Elbow Connector 9"/>
            <p:cNvCxnSpPr/>
            <p:nvPr/>
          </p:nvCxnSpPr>
          <p:spPr>
            <a:xfrm rot="16200000" flipH="1">
              <a:off x="2485342" y="2079448"/>
              <a:ext cx="522098" cy="539615"/>
            </a:xfrm>
            <a:prstGeom prst="bentConnector2">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47" name="Table 46"/>
          <p:cNvGraphicFramePr>
            <a:graphicFrameLocks noGrp="1"/>
          </p:cNvGraphicFramePr>
          <p:nvPr>
            <p:extLst>
              <p:ext uri="{D42A27DB-BD31-4B8C-83A1-F6EECF244321}">
                <p14:modId xmlns:p14="http://schemas.microsoft.com/office/powerpoint/2010/main" val="3546424612"/>
              </p:ext>
            </p:extLst>
          </p:nvPr>
        </p:nvGraphicFramePr>
        <p:xfrm>
          <a:off x="6016076" y="3700605"/>
          <a:ext cx="2920656" cy="1483360"/>
        </p:xfrm>
        <a:graphic>
          <a:graphicData uri="http://schemas.openxmlformats.org/drawingml/2006/table">
            <a:tbl>
              <a:tblPr firstRow="1" bandRow="1">
                <a:tableStyleId>{5C22544A-7EE6-4342-B048-85BDC9FD1C3A}</a:tableStyleId>
              </a:tblPr>
              <a:tblGrid>
                <a:gridCol w="1999848">
                  <a:extLst>
                    <a:ext uri="{9D8B030D-6E8A-4147-A177-3AD203B41FA5}">
                      <a16:colId xmlns:a16="http://schemas.microsoft.com/office/drawing/2014/main" val="20000"/>
                    </a:ext>
                  </a:extLst>
                </a:gridCol>
                <a:gridCol w="920808">
                  <a:extLst>
                    <a:ext uri="{9D8B030D-6E8A-4147-A177-3AD203B41FA5}">
                      <a16:colId xmlns:a16="http://schemas.microsoft.com/office/drawing/2014/main" val="20001"/>
                    </a:ext>
                  </a:extLst>
                </a:gridCol>
              </a:tblGrid>
              <a:tr h="370840">
                <a:tc>
                  <a:txBody>
                    <a:bodyPr/>
                    <a:lstStyle/>
                    <a:p>
                      <a:pPr algn="ctr"/>
                      <a:r>
                        <a:rPr lang="en-US" dirty="0"/>
                        <a:t>Next-Hop Big</a:t>
                      </a:r>
                      <a:r>
                        <a:rPr lang="en-US" baseline="0" dirty="0"/>
                        <a:t> N</a:t>
                      </a:r>
                      <a:r>
                        <a:rPr lang="en-US" dirty="0"/>
                        <a:t>ode</a:t>
                      </a:r>
                    </a:p>
                  </a:txBody>
                  <a:tcPr/>
                </a:tc>
                <a:tc>
                  <a:txBody>
                    <a:bodyPr/>
                    <a:lstStyle/>
                    <a:p>
                      <a:pPr algn="ctr"/>
                      <a:r>
                        <a:rPr lang="en-US" dirty="0"/>
                        <a:t>Volume</a:t>
                      </a:r>
                    </a:p>
                  </a:txBody>
                  <a:tcPr/>
                </a:tc>
                <a:extLst>
                  <a:ext uri="{0D108BD9-81ED-4DB2-BD59-A6C34878D82A}">
                    <a16:rowId xmlns:a16="http://schemas.microsoft.com/office/drawing/2014/main" val="10000"/>
                  </a:ext>
                </a:extLst>
              </a:tr>
              <a:tr h="370840">
                <a:tc>
                  <a:txBody>
                    <a:bodyPr/>
                    <a:lstStyle/>
                    <a:p>
                      <a:r>
                        <a:rPr lang="en-US" dirty="0">
                          <a:solidFill>
                            <a:schemeClr val="accent5">
                              <a:lumMod val="75000"/>
                            </a:schemeClr>
                          </a:solidFill>
                        </a:rPr>
                        <a:t>W2</a:t>
                      </a:r>
                    </a:p>
                  </a:txBody>
                  <a:tcPr/>
                </a:tc>
                <a:tc>
                  <a:txBody>
                    <a:bodyPr/>
                    <a:lstStyle/>
                    <a:p>
                      <a:r>
                        <a:rPr lang="en-US" dirty="0"/>
                        <a:t>40</a:t>
                      </a:r>
                    </a:p>
                  </a:txBody>
                  <a:tcPr/>
                </a:tc>
                <a:extLst>
                  <a:ext uri="{0D108BD9-81ED-4DB2-BD59-A6C34878D82A}">
                    <a16:rowId xmlns:a16="http://schemas.microsoft.com/office/drawing/2014/main" val="10001"/>
                  </a:ext>
                </a:extLst>
              </a:tr>
              <a:tr h="370840">
                <a:tc>
                  <a:txBody>
                    <a:bodyPr/>
                    <a:lstStyle/>
                    <a:p>
                      <a:r>
                        <a:rPr lang="en-US" dirty="0">
                          <a:solidFill>
                            <a:schemeClr val="accent4">
                              <a:lumMod val="75000"/>
                            </a:schemeClr>
                          </a:solidFill>
                        </a:rPr>
                        <a:t>W3</a:t>
                      </a:r>
                    </a:p>
                  </a:txBody>
                  <a:tcPr/>
                </a:tc>
                <a:tc>
                  <a:txBody>
                    <a:bodyPr/>
                    <a:lstStyle/>
                    <a:p>
                      <a:r>
                        <a:rPr lang="en-US" dirty="0"/>
                        <a:t>10</a:t>
                      </a:r>
                    </a:p>
                  </a:txBody>
                  <a:tcPr/>
                </a:tc>
                <a:extLst>
                  <a:ext uri="{0D108BD9-81ED-4DB2-BD59-A6C34878D82A}">
                    <a16:rowId xmlns:a16="http://schemas.microsoft.com/office/drawing/2014/main" val="10002"/>
                  </a:ext>
                </a:extLst>
              </a:tr>
              <a:tr h="370840">
                <a:tc>
                  <a:txBody>
                    <a:bodyPr/>
                    <a:lstStyle/>
                    <a:p>
                      <a:r>
                        <a:rPr lang="en-US" dirty="0">
                          <a:solidFill>
                            <a:schemeClr val="accent2">
                              <a:lumMod val="75000"/>
                            </a:schemeClr>
                          </a:solidFill>
                        </a:rPr>
                        <a:t>W4</a:t>
                      </a:r>
                    </a:p>
                  </a:txBody>
                  <a:tcPr/>
                </a:tc>
                <a:tc>
                  <a:txBody>
                    <a:bodyPr/>
                    <a:lstStyle/>
                    <a:p>
                      <a:r>
                        <a:rPr lang="en-US" dirty="0"/>
                        <a:t>50</a:t>
                      </a:r>
                    </a:p>
                  </a:txBody>
                  <a:tcPr/>
                </a:tc>
                <a:extLst>
                  <a:ext uri="{0D108BD9-81ED-4DB2-BD59-A6C34878D82A}">
                    <a16:rowId xmlns:a16="http://schemas.microsoft.com/office/drawing/2014/main" val="10003"/>
                  </a:ext>
                </a:extLst>
              </a:tr>
            </a:tbl>
          </a:graphicData>
        </a:graphic>
      </p:graphicFrame>
      <p:grpSp>
        <p:nvGrpSpPr>
          <p:cNvPr id="32" name="Group 31"/>
          <p:cNvGrpSpPr/>
          <p:nvPr/>
        </p:nvGrpSpPr>
        <p:grpSpPr>
          <a:xfrm>
            <a:off x="495023" y="2796452"/>
            <a:ext cx="5292875" cy="3921561"/>
            <a:chOff x="495023" y="2796452"/>
            <a:chExt cx="5292875" cy="3921561"/>
          </a:xfrm>
        </p:grpSpPr>
        <p:cxnSp>
          <p:nvCxnSpPr>
            <p:cNvPr id="42" name="Curved Connector 41"/>
            <p:cNvCxnSpPr>
              <a:stCxn id="15" idx="0"/>
              <a:endCxn id="16" idx="2"/>
            </p:cNvCxnSpPr>
            <p:nvPr/>
          </p:nvCxnSpPr>
          <p:spPr>
            <a:xfrm rot="5400000" flipH="1" flipV="1">
              <a:off x="2418630" y="1903086"/>
              <a:ext cx="930539" cy="3747512"/>
            </a:xfrm>
            <a:prstGeom prst="curvedConnector2">
              <a:avLst/>
            </a:prstGeom>
            <a:ln w="57150" cmpd="sng">
              <a:solidFill>
                <a:schemeClr val="accent5">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4757657" y="2796452"/>
              <a:ext cx="1030241" cy="1030241"/>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bg1"/>
                  </a:solidFill>
                </a:rPr>
                <a:t>W2</a:t>
              </a:r>
            </a:p>
          </p:txBody>
        </p:sp>
        <p:sp>
          <p:nvSpPr>
            <p:cNvPr id="18" name="Oval 17"/>
            <p:cNvSpPr>
              <a:spLocks noChangeAspect="1"/>
            </p:cNvSpPr>
            <p:nvPr/>
          </p:nvSpPr>
          <p:spPr>
            <a:xfrm>
              <a:off x="1883314" y="3388328"/>
              <a:ext cx="598259" cy="598259"/>
            </a:xfrm>
            <a:prstGeom prst="ellipse">
              <a:avLst/>
            </a:prstGeom>
            <a:solidFill>
              <a:schemeClr val="tx2">
                <a:lumMod val="40000"/>
                <a:lumOff val="60000"/>
              </a:schemeClr>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0000"/>
                  </a:solidFill>
                </a:rPr>
                <a:t>A</a:t>
              </a:r>
            </a:p>
          </p:txBody>
        </p:sp>
        <p:sp>
          <p:nvSpPr>
            <p:cNvPr id="19" name="Oval 18"/>
            <p:cNvSpPr>
              <a:spLocks noChangeAspect="1"/>
            </p:cNvSpPr>
            <p:nvPr/>
          </p:nvSpPr>
          <p:spPr>
            <a:xfrm>
              <a:off x="3401356" y="3012443"/>
              <a:ext cx="598259" cy="598259"/>
            </a:xfrm>
            <a:prstGeom prst="ellipse">
              <a:avLst/>
            </a:prstGeom>
            <a:solidFill>
              <a:schemeClr val="tx2">
                <a:lumMod val="40000"/>
                <a:lumOff val="60000"/>
              </a:schemeClr>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000000"/>
                  </a:solidFill>
                </a:rPr>
                <a:t>B</a:t>
              </a:r>
            </a:p>
          </p:txBody>
        </p:sp>
        <p:cxnSp>
          <p:nvCxnSpPr>
            <p:cNvPr id="36" name="Straight Connector 35"/>
            <p:cNvCxnSpPr>
              <a:stCxn id="15" idx="6"/>
              <a:endCxn id="24" idx="2"/>
            </p:cNvCxnSpPr>
            <p:nvPr/>
          </p:nvCxnSpPr>
          <p:spPr>
            <a:xfrm>
              <a:off x="1525264" y="4757233"/>
              <a:ext cx="3232392" cy="0"/>
            </a:xfrm>
            <a:prstGeom prst="line">
              <a:avLst/>
            </a:prstGeom>
            <a:ln w="5715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Curved Connector 39"/>
            <p:cNvCxnSpPr>
              <a:stCxn id="15" idx="4"/>
              <a:endCxn id="23" idx="2"/>
            </p:cNvCxnSpPr>
            <p:nvPr/>
          </p:nvCxnSpPr>
          <p:spPr>
            <a:xfrm rot="16200000" flipH="1">
              <a:off x="2418630" y="3863866"/>
              <a:ext cx="930540" cy="3747512"/>
            </a:xfrm>
            <a:prstGeom prst="curvedConnector2">
              <a:avLst/>
            </a:prstGeom>
            <a:ln w="571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4757657" y="5687772"/>
              <a:ext cx="1030241" cy="1030241"/>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bg1"/>
                  </a:solidFill>
                </a:rPr>
                <a:t>W4</a:t>
              </a:r>
            </a:p>
          </p:txBody>
        </p:sp>
        <p:grpSp>
          <p:nvGrpSpPr>
            <p:cNvPr id="29" name="Group 28"/>
            <p:cNvGrpSpPr/>
            <p:nvPr/>
          </p:nvGrpSpPr>
          <p:grpSpPr>
            <a:xfrm>
              <a:off x="495023" y="4242112"/>
              <a:ext cx="5292875" cy="1030241"/>
              <a:chOff x="485910" y="3777191"/>
              <a:chExt cx="6219690" cy="1210643"/>
            </a:xfrm>
          </p:grpSpPr>
          <p:sp>
            <p:nvSpPr>
              <p:cNvPr id="15" name="Oval 14"/>
              <p:cNvSpPr>
                <a:spLocks noChangeAspect="1"/>
              </p:cNvSpPr>
              <p:nvPr/>
            </p:nvSpPr>
            <p:spPr>
              <a:xfrm>
                <a:off x="485910" y="3777191"/>
                <a:ext cx="1210643" cy="1210643"/>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FFFFFF"/>
                    </a:solidFill>
                  </a:rPr>
                  <a:t>W1</a:t>
                </a:r>
              </a:p>
            </p:txBody>
          </p:sp>
          <p:sp>
            <p:nvSpPr>
              <p:cNvPr id="24" name="Oval 23"/>
              <p:cNvSpPr>
                <a:spLocks noChangeAspect="1"/>
              </p:cNvSpPr>
              <p:nvPr/>
            </p:nvSpPr>
            <p:spPr>
              <a:xfrm>
                <a:off x="5494957" y="3777191"/>
                <a:ext cx="1210643" cy="1210643"/>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chemeClr val="bg1"/>
                    </a:solidFill>
                  </a:rPr>
                  <a:t>W3</a:t>
                </a:r>
              </a:p>
            </p:txBody>
          </p:sp>
        </p:grpSp>
        <p:cxnSp>
          <p:nvCxnSpPr>
            <p:cNvPr id="31" name="Straight Connector 30"/>
            <p:cNvCxnSpPr>
              <a:stCxn id="15" idx="6"/>
              <a:endCxn id="24" idx="3"/>
            </p:cNvCxnSpPr>
            <p:nvPr/>
          </p:nvCxnSpPr>
          <p:spPr>
            <a:xfrm>
              <a:off x="1525264" y="4757233"/>
              <a:ext cx="3383268" cy="364245"/>
            </a:xfrm>
            <a:prstGeom prst="line">
              <a:avLst/>
            </a:prstGeom>
            <a:ln w="5715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15" idx="6"/>
              <a:endCxn id="24" idx="1"/>
            </p:cNvCxnSpPr>
            <p:nvPr/>
          </p:nvCxnSpPr>
          <p:spPr>
            <a:xfrm flipV="1">
              <a:off x="1525264" y="4392987"/>
              <a:ext cx="3383268" cy="364245"/>
            </a:xfrm>
            <a:prstGeom prst="line">
              <a:avLst/>
            </a:prstGeom>
            <a:ln w="5715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15" idx="4"/>
              <a:endCxn id="23" idx="1"/>
            </p:cNvCxnSpPr>
            <p:nvPr/>
          </p:nvCxnSpPr>
          <p:spPr>
            <a:xfrm rot="16200000" flipH="1">
              <a:off x="2676191" y="3606306"/>
              <a:ext cx="566294" cy="3898388"/>
            </a:xfrm>
            <a:prstGeom prst="curvedConnector3">
              <a:avLst>
                <a:gd name="adj1" fmla="val 50000"/>
              </a:avLst>
            </a:prstGeom>
            <a:ln w="57150" cmpd="sng">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 name="Oval 42"/>
            <p:cNvSpPr>
              <a:spLocks noChangeAspect="1"/>
            </p:cNvSpPr>
            <p:nvPr/>
          </p:nvSpPr>
          <p:spPr>
            <a:xfrm>
              <a:off x="2803097" y="5240388"/>
              <a:ext cx="598259" cy="598259"/>
            </a:xfrm>
            <a:prstGeom prst="ellipse">
              <a:avLst/>
            </a:prstGeom>
            <a:solidFill>
              <a:schemeClr val="tx2">
                <a:lumMod val="40000"/>
                <a:lumOff val="60000"/>
              </a:schemeClr>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grpSp>
      <p:sp>
        <p:nvSpPr>
          <p:cNvPr id="50" name="TextBox 49"/>
          <p:cNvSpPr txBox="1"/>
          <p:nvPr/>
        </p:nvSpPr>
        <p:spPr>
          <a:xfrm>
            <a:off x="2522101" y="2560350"/>
            <a:ext cx="1233030" cy="1908215"/>
          </a:xfrm>
          <a:prstGeom prst="rect">
            <a:avLst/>
          </a:prstGeom>
          <a:noFill/>
        </p:spPr>
        <p:txBody>
          <a:bodyPr wrap="none" rtlCol="0">
            <a:spAutoFit/>
          </a:bodyPr>
          <a:lstStyle/>
          <a:p>
            <a:r>
              <a:rPr lang="en-US" sz="10000" b="1" dirty="0">
                <a:solidFill>
                  <a:srgbClr val="FF0000"/>
                </a:solidFill>
                <a:latin typeface="Zapf Dingbats"/>
                <a:ea typeface="Zapf Dingbats"/>
                <a:cs typeface="Zapf Dingbats"/>
                <a:sym typeface="Zapf Dingbats"/>
              </a:rPr>
              <a:t>✗</a:t>
            </a:r>
            <a:endParaRPr lang="en-US" sz="10000" b="1" dirty="0">
              <a:solidFill>
                <a:srgbClr val="FF0000"/>
              </a:solidFill>
            </a:endParaRPr>
          </a:p>
          <a:p>
            <a:endParaRPr lang="en-US" dirty="0"/>
          </a:p>
        </p:txBody>
      </p:sp>
      <p:graphicFrame>
        <p:nvGraphicFramePr>
          <p:cNvPr id="44" name="Table 43"/>
          <p:cNvGraphicFramePr>
            <a:graphicFrameLocks noGrp="1"/>
          </p:cNvGraphicFramePr>
          <p:nvPr>
            <p:extLst>
              <p:ext uri="{D42A27DB-BD31-4B8C-83A1-F6EECF244321}">
                <p14:modId xmlns:p14="http://schemas.microsoft.com/office/powerpoint/2010/main" val="2232371399"/>
              </p:ext>
            </p:extLst>
          </p:nvPr>
        </p:nvGraphicFramePr>
        <p:xfrm>
          <a:off x="6016752" y="3703320"/>
          <a:ext cx="2920656" cy="1483360"/>
        </p:xfrm>
        <a:graphic>
          <a:graphicData uri="http://schemas.openxmlformats.org/drawingml/2006/table">
            <a:tbl>
              <a:tblPr firstRow="1" bandRow="1">
                <a:tableStyleId>{5C22544A-7EE6-4342-B048-85BDC9FD1C3A}</a:tableStyleId>
              </a:tblPr>
              <a:tblGrid>
                <a:gridCol w="1999848">
                  <a:extLst>
                    <a:ext uri="{9D8B030D-6E8A-4147-A177-3AD203B41FA5}">
                      <a16:colId xmlns:a16="http://schemas.microsoft.com/office/drawing/2014/main" val="20000"/>
                    </a:ext>
                  </a:extLst>
                </a:gridCol>
                <a:gridCol w="920808">
                  <a:extLst>
                    <a:ext uri="{9D8B030D-6E8A-4147-A177-3AD203B41FA5}">
                      <a16:colId xmlns:a16="http://schemas.microsoft.com/office/drawing/2014/main" val="20001"/>
                    </a:ext>
                  </a:extLst>
                </a:gridCol>
              </a:tblGrid>
              <a:tr h="370840">
                <a:tc>
                  <a:txBody>
                    <a:bodyPr/>
                    <a:lstStyle/>
                    <a:p>
                      <a:pPr algn="ctr"/>
                      <a:r>
                        <a:rPr lang="en-US" dirty="0"/>
                        <a:t>Next-Hop Big</a:t>
                      </a:r>
                      <a:r>
                        <a:rPr lang="en-US" baseline="0" dirty="0"/>
                        <a:t> N</a:t>
                      </a:r>
                      <a:r>
                        <a:rPr lang="en-US" dirty="0"/>
                        <a:t>ode</a:t>
                      </a:r>
                    </a:p>
                  </a:txBody>
                  <a:tcPr/>
                </a:tc>
                <a:tc>
                  <a:txBody>
                    <a:bodyPr/>
                    <a:lstStyle/>
                    <a:p>
                      <a:pPr algn="ctr"/>
                      <a:r>
                        <a:rPr lang="en-US" dirty="0"/>
                        <a:t>Volume</a:t>
                      </a:r>
                    </a:p>
                  </a:txBody>
                  <a:tcPr/>
                </a:tc>
                <a:extLst>
                  <a:ext uri="{0D108BD9-81ED-4DB2-BD59-A6C34878D82A}">
                    <a16:rowId xmlns:a16="http://schemas.microsoft.com/office/drawing/2014/main" val="10000"/>
                  </a:ext>
                </a:extLst>
              </a:tr>
              <a:tr h="370840">
                <a:tc>
                  <a:txBody>
                    <a:bodyPr/>
                    <a:lstStyle/>
                    <a:p>
                      <a:r>
                        <a:rPr lang="en-US" dirty="0">
                          <a:solidFill>
                            <a:schemeClr val="accent5">
                              <a:lumMod val="75000"/>
                            </a:schemeClr>
                          </a:solidFill>
                        </a:rPr>
                        <a:t>W2</a:t>
                      </a:r>
                    </a:p>
                  </a:txBody>
                  <a:tcPr/>
                </a:tc>
                <a:tc>
                  <a:txBody>
                    <a:bodyPr/>
                    <a:lstStyle/>
                    <a:p>
                      <a:r>
                        <a:rPr lang="en-US" dirty="0">
                          <a:solidFill>
                            <a:srgbClr val="FF0000"/>
                          </a:solidFill>
                        </a:rPr>
                        <a:t>X</a:t>
                      </a:r>
                    </a:p>
                  </a:txBody>
                  <a:tcPr/>
                </a:tc>
                <a:extLst>
                  <a:ext uri="{0D108BD9-81ED-4DB2-BD59-A6C34878D82A}">
                    <a16:rowId xmlns:a16="http://schemas.microsoft.com/office/drawing/2014/main" val="10001"/>
                  </a:ext>
                </a:extLst>
              </a:tr>
              <a:tr h="370840">
                <a:tc>
                  <a:txBody>
                    <a:bodyPr/>
                    <a:lstStyle/>
                    <a:p>
                      <a:r>
                        <a:rPr lang="en-US" dirty="0">
                          <a:solidFill>
                            <a:schemeClr val="accent4">
                              <a:lumMod val="75000"/>
                            </a:schemeClr>
                          </a:solidFill>
                        </a:rPr>
                        <a:t>W3</a:t>
                      </a:r>
                    </a:p>
                  </a:txBody>
                  <a:tcPr/>
                </a:tc>
                <a:tc>
                  <a:txBody>
                    <a:bodyPr/>
                    <a:lstStyle/>
                    <a:p>
                      <a:r>
                        <a:rPr lang="en-US" dirty="0"/>
                        <a:t>17</a:t>
                      </a:r>
                    </a:p>
                  </a:txBody>
                  <a:tcPr/>
                </a:tc>
                <a:extLst>
                  <a:ext uri="{0D108BD9-81ED-4DB2-BD59-A6C34878D82A}">
                    <a16:rowId xmlns:a16="http://schemas.microsoft.com/office/drawing/2014/main" val="10002"/>
                  </a:ext>
                </a:extLst>
              </a:tr>
              <a:tr h="370840">
                <a:tc>
                  <a:txBody>
                    <a:bodyPr/>
                    <a:lstStyle/>
                    <a:p>
                      <a:r>
                        <a:rPr lang="en-US" dirty="0">
                          <a:solidFill>
                            <a:schemeClr val="accent2">
                              <a:lumMod val="75000"/>
                            </a:schemeClr>
                          </a:solidFill>
                        </a:rPr>
                        <a:t>W4</a:t>
                      </a:r>
                    </a:p>
                  </a:txBody>
                  <a:tcPr/>
                </a:tc>
                <a:tc>
                  <a:txBody>
                    <a:bodyPr/>
                    <a:lstStyle/>
                    <a:p>
                      <a:r>
                        <a:rPr lang="en-US" dirty="0"/>
                        <a:t>83</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7557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Recovery</a:t>
            </a:r>
          </a:p>
        </p:txBody>
      </p:sp>
      <p:sp>
        <p:nvSpPr>
          <p:cNvPr id="3" name="Content Placeholder 2"/>
          <p:cNvSpPr>
            <a:spLocks noGrp="1"/>
          </p:cNvSpPr>
          <p:nvPr>
            <p:ph idx="1"/>
          </p:nvPr>
        </p:nvSpPr>
        <p:spPr>
          <a:xfrm>
            <a:off x="457200" y="1600200"/>
            <a:ext cx="8229600" cy="2320925"/>
          </a:xfrm>
        </p:spPr>
        <p:txBody>
          <a:bodyPr/>
          <a:lstStyle/>
          <a:p>
            <a:r>
              <a:rPr lang="en-US" dirty="0"/>
              <a:t>As described thus far, local recovery could create forwarding loops</a:t>
            </a:r>
          </a:p>
          <a:p>
            <a:r>
              <a:rPr lang="en-US" dirty="0"/>
              <a:t>Solution: don’t allow Big Nodes to send to previously unused neighbor Big Nodes</a:t>
            </a:r>
          </a:p>
        </p:txBody>
      </p:sp>
      <p:sp>
        <p:nvSpPr>
          <p:cNvPr id="4" name="Slide Number Placeholder 3"/>
          <p:cNvSpPr>
            <a:spLocks noGrp="1"/>
          </p:cNvSpPr>
          <p:nvPr>
            <p:ph type="sldNum" sz="quarter" idx="12"/>
          </p:nvPr>
        </p:nvSpPr>
        <p:spPr/>
        <p:txBody>
          <a:bodyPr/>
          <a:lstStyle/>
          <a:p>
            <a:fld id="{04E72898-F629-5644-B4D5-3A62E8AA9C3A}" type="slidenum">
              <a:rPr lang="en-US" smtClean="0"/>
              <a:t>64</a:t>
            </a:fld>
            <a:endParaRPr lang="en-US"/>
          </a:p>
        </p:txBody>
      </p:sp>
      <p:cxnSp>
        <p:nvCxnSpPr>
          <p:cNvPr id="16" name="Straight Connector 15"/>
          <p:cNvCxnSpPr>
            <a:stCxn id="10" idx="6"/>
            <a:endCxn id="12" idx="2"/>
          </p:cNvCxnSpPr>
          <p:nvPr/>
        </p:nvCxnSpPr>
        <p:spPr>
          <a:xfrm>
            <a:off x="774165" y="5473241"/>
            <a:ext cx="526935"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stCxn id="12" idx="6"/>
            <a:endCxn id="13" idx="2"/>
          </p:cNvCxnSpPr>
          <p:nvPr/>
        </p:nvCxnSpPr>
        <p:spPr>
          <a:xfrm>
            <a:off x="1951440" y="5473241"/>
            <a:ext cx="526934"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3" idx="6"/>
            <a:endCxn id="14" idx="2"/>
          </p:cNvCxnSpPr>
          <p:nvPr/>
        </p:nvCxnSpPr>
        <p:spPr>
          <a:xfrm flipV="1">
            <a:off x="3128714" y="5471737"/>
            <a:ext cx="526936" cy="150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3" name="Group 82"/>
          <p:cNvGrpSpPr>
            <a:grpSpLocks noChangeAspect="1"/>
          </p:cNvGrpSpPr>
          <p:nvPr/>
        </p:nvGrpSpPr>
        <p:grpSpPr>
          <a:xfrm>
            <a:off x="123825" y="4078288"/>
            <a:ext cx="4179154" cy="2349495"/>
            <a:chOff x="123825" y="4078292"/>
            <a:chExt cx="4407024" cy="2477604"/>
          </a:xfrm>
        </p:grpSpPr>
        <p:cxnSp>
          <p:nvCxnSpPr>
            <p:cNvPr id="18" name="Straight Connector 17"/>
            <p:cNvCxnSpPr>
              <a:stCxn id="10" idx="7"/>
              <a:endCxn id="25" idx="2"/>
            </p:cNvCxnSpPr>
            <p:nvPr/>
          </p:nvCxnSpPr>
          <p:spPr>
            <a:xfrm flipV="1">
              <a:off x="709192" y="4421192"/>
              <a:ext cx="1044850" cy="885648"/>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25" idx="6"/>
              <a:endCxn id="14" idx="1"/>
            </p:cNvCxnSpPr>
            <p:nvPr/>
          </p:nvCxnSpPr>
          <p:spPr>
            <a:xfrm>
              <a:off x="2439842" y="4421192"/>
              <a:ext cx="1508350" cy="885183"/>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10" idx="6"/>
              <a:endCxn id="12" idx="2"/>
            </p:cNvCxnSpPr>
            <p:nvPr/>
          </p:nvCxnSpPr>
          <p:spPr>
            <a:xfrm>
              <a:off x="809625" y="5549306"/>
              <a:ext cx="555666" cy="0"/>
            </a:xfrm>
            <a:prstGeom prst="straightConnector1">
              <a:avLst/>
            </a:prstGeom>
            <a:ln w="571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2" idx="6"/>
              <a:endCxn id="13" idx="2"/>
            </p:cNvCxnSpPr>
            <p:nvPr/>
          </p:nvCxnSpPr>
          <p:spPr>
            <a:xfrm>
              <a:off x="2051091" y="5549306"/>
              <a:ext cx="555665" cy="0"/>
            </a:xfrm>
            <a:prstGeom prst="straightConnector1">
              <a:avLst/>
            </a:prstGeom>
            <a:ln w="571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3" idx="6"/>
              <a:endCxn id="14" idx="2"/>
            </p:cNvCxnSpPr>
            <p:nvPr/>
          </p:nvCxnSpPr>
          <p:spPr>
            <a:xfrm flipV="1">
              <a:off x="3292557" y="5547720"/>
              <a:ext cx="555667" cy="1586"/>
            </a:xfrm>
            <a:prstGeom prst="straightConnector1">
              <a:avLst/>
            </a:prstGeom>
            <a:ln w="571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8" name="Group 47"/>
            <p:cNvGrpSpPr/>
            <p:nvPr/>
          </p:nvGrpSpPr>
          <p:grpSpPr>
            <a:xfrm>
              <a:off x="123825" y="4078292"/>
              <a:ext cx="4407024" cy="2477604"/>
              <a:chOff x="457200" y="4078292"/>
              <a:chExt cx="4407024" cy="2477604"/>
            </a:xfrm>
          </p:grpSpPr>
          <p:grpSp>
            <p:nvGrpSpPr>
              <p:cNvPr id="31" name="Group 30"/>
              <p:cNvGrpSpPr/>
              <p:nvPr/>
            </p:nvGrpSpPr>
            <p:grpSpPr>
              <a:xfrm>
                <a:off x="457200" y="4078292"/>
                <a:ext cx="4407024" cy="1813913"/>
                <a:chOff x="355600" y="3729039"/>
                <a:chExt cx="4889499" cy="2012497"/>
              </a:xfrm>
            </p:grpSpPr>
            <p:sp>
              <p:nvSpPr>
                <p:cNvPr id="10" name="Oval 9"/>
                <p:cNvSpPr>
                  <a:spLocks noChangeAspect="1"/>
                </p:cNvSpPr>
                <p:nvPr/>
              </p:nvSpPr>
              <p:spPr>
                <a:xfrm>
                  <a:off x="355600" y="4980658"/>
                  <a:ext cx="760880" cy="760878"/>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FFFFFF"/>
                      </a:solidFill>
                    </a:rPr>
                    <a:t>A</a:t>
                  </a:r>
                </a:p>
              </p:txBody>
            </p:sp>
            <p:sp>
              <p:nvSpPr>
                <p:cNvPr id="12" name="Oval 11"/>
                <p:cNvSpPr>
                  <a:spLocks noChangeAspect="1"/>
                </p:cNvSpPr>
                <p:nvPr/>
              </p:nvSpPr>
              <p:spPr>
                <a:xfrm>
                  <a:off x="1732980" y="4980659"/>
                  <a:ext cx="760880" cy="760877"/>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FFFFFF"/>
                      </a:solidFill>
                    </a:rPr>
                    <a:t>B</a:t>
                  </a:r>
                </a:p>
              </p:txBody>
            </p:sp>
            <p:sp>
              <p:nvSpPr>
                <p:cNvPr id="13" name="Oval 12"/>
                <p:cNvSpPr>
                  <a:spLocks noChangeAspect="1"/>
                </p:cNvSpPr>
                <p:nvPr/>
              </p:nvSpPr>
              <p:spPr>
                <a:xfrm>
                  <a:off x="3110360" y="4980659"/>
                  <a:ext cx="760880" cy="760877"/>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FFFFFF"/>
                      </a:solidFill>
                    </a:rPr>
                    <a:t>C</a:t>
                  </a:r>
                </a:p>
              </p:txBody>
            </p:sp>
            <p:sp>
              <p:nvSpPr>
                <p:cNvPr id="14" name="Oval 13"/>
                <p:cNvSpPr>
                  <a:spLocks noChangeAspect="1"/>
                </p:cNvSpPr>
                <p:nvPr/>
              </p:nvSpPr>
              <p:spPr>
                <a:xfrm>
                  <a:off x="4487741" y="4980659"/>
                  <a:ext cx="757358" cy="757359"/>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FFFFFF"/>
                      </a:solidFill>
                    </a:rPr>
                    <a:t>D</a:t>
                  </a:r>
                </a:p>
              </p:txBody>
            </p:sp>
            <p:sp>
              <p:nvSpPr>
                <p:cNvPr id="25" name="Oval 24"/>
                <p:cNvSpPr>
                  <a:spLocks noChangeAspect="1"/>
                </p:cNvSpPr>
                <p:nvPr/>
              </p:nvSpPr>
              <p:spPr>
                <a:xfrm>
                  <a:off x="2164291" y="3729039"/>
                  <a:ext cx="760880" cy="760880"/>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FFFFFF"/>
                    </a:solidFill>
                  </a:endParaRPr>
                </a:p>
              </p:txBody>
            </p:sp>
          </p:grpSp>
          <p:sp>
            <p:nvSpPr>
              <p:cNvPr id="47" name="TextBox 46"/>
              <p:cNvSpPr txBox="1"/>
              <p:nvPr/>
            </p:nvSpPr>
            <p:spPr>
              <a:xfrm>
                <a:off x="1497573" y="6094231"/>
                <a:ext cx="2326278" cy="461665"/>
              </a:xfrm>
              <a:prstGeom prst="rect">
                <a:avLst/>
              </a:prstGeom>
              <a:noFill/>
            </p:spPr>
            <p:txBody>
              <a:bodyPr wrap="none" rtlCol="0">
                <a:spAutoFit/>
              </a:bodyPr>
              <a:lstStyle/>
              <a:p>
                <a:r>
                  <a:rPr lang="en-US" sz="2400" dirty="0"/>
                  <a:t>initial forwarding</a:t>
                </a:r>
              </a:p>
            </p:txBody>
          </p:sp>
        </p:grpSp>
      </p:grpSp>
      <p:cxnSp>
        <p:nvCxnSpPr>
          <p:cNvPr id="65" name="Straight Connector 64"/>
          <p:cNvCxnSpPr>
            <a:stCxn id="52" idx="6"/>
            <a:endCxn id="53" idx="2"/>
          </p:cNvCxnSpPr>
          <p:nvPr/>
        </p:nvCxnSpPr>
        <p:spPr>
          <a:xfrm>
            <a:off x="5442526" y="5459437"/>
            <a:ext cx="499573"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4825957" y="4078288"/>
            <a:ext cx="3962141" cy="2341919"/>
            <a:chOff x="4825957" y="4078288"/>
            <a:chExt cx="3962141" cy="2341919"/>
          </a:xfrm>
        </p:grpSpPr>
        <p:cxnSp>
          <p:nvCxnSpPr>
            <p:cNvPr id="64" name="Straight Connector 63"/>
            <p:cNvCxnSpPr>
              <a:stCxn id="53" idx="6"/>
              <a:endCxn id="54" idx="2"/>
            </p:cNvCxnSpPr>
            <p:nvPr/>
          </p:nvCxnSpPr>
          <p:spPr>
            <a:xfrm>
              <a:off x="6558668" y="5459437"/>
              <a:ext cx="499572"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4825957" y="4078288"/>
              <a:ext cx="3962141" cy="2341919"/>
              <a:chOff x="4619581" y="4086226"/>
              <a:chExt cx="4407024" cy="2604881"/>
            </a:xfrm>
          </p:grpSpPr>
          <p:cxnSp>
            <p:nvCxnSpPr>
              <p:cNvPr id="63" name="Straight Connector 62"/>
              <p:cNvCxnSpPr>
                <a:stCxn id="54" idx="6"/>
                <a:endCxn id="55" idx="2"/>
              </p:cNvCxnSpPr>
              <p:nvPr/>
            </p:nvCxnSpPr>
            <p:spPr>
              <a:xfrm>
                <a:off x="7788313" y="5622457"/>
                <a:ext cx="555667"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4619581" y="4086226"/>
                <a:ext cx="4407024" cy="2604881"/>
                <a:chOff x="457200" y="4078288"/>
                <a:chExt cx="4407024" cy="2604881"/>
              </a:xfrm>
            </p:grpSpPr>
            <p:grpSp>
              <p:nvGrpSpPr>
                <p:cNvPr id="50" name="Group 49"/>
                <p:cNvGrpSpPr/>
                <p:nvPr/>
              </p:nvGrpSpPr>
              <p:grpSpPr>
                <a:xfrm>
                  <a:off x="457200" y="4078288"/>
                  <a:ext cx="4407024" cy="1879130"/>
                  <a:chOff x="355600" y="3729039"/>
                  <a:chExt cx="4889499" cy="2084855"/>
                </a:xfrm>
              </p:grpSpPr>
              <p:sp>
                <p:nvSpPr>
                  <p:cNvPr id="52" name="Oval 51"/>
                  <p:cNvSpPr>
                    <a:spLocks noChangeAspect="1"/>
                  </p:cNvSpPr>
                  <p:nvPr/>
                </p:nvSpPr>
                <p:spPr>
                  <a:xfrm>
                    <a:off x="355600" y="5053015"/>
                    <a:ext cx="760880" cy="760879"/>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FFFFFF"/>
                        </a:solidFill>
                      </a:rPr>
                      <a:t>A</a:t>
                    </a:r>
                  </a:p>
                </p:txBody>
              </p:sp>
              <p:sp>
                <p:nvSpPr>
                  <p:cNvPr id="53" name="Oval 52"/>
                  <p:cNvSpPr>
                    <a:spLocks noChangeAspect="1"/>
                  </p:cNvSpPr>
                  <p:nvPr/>
                </p:nvSpPr>
                <p:spPr>
                  <a:xfrm>
                    <a:off x="1732980" y="5053015"/>
                    <a:ext cx="760880" cy="760879"/>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FFFFFF"/>
                        </a:solidFill>
                      </a:rPr>
                      <a:t>B</a:t>
                    </a:r>
                  </a:p>
                </p:txBody>
              </p:sp>
              <p:sp>
                <p:nvSpPr>
                  <p:cNvPr id="54" name="Oval 53"/>
                  <p:cNvSpPr>
                    <a:spLocks noChangeAspect="1"/>
                  </p:cNvSpPr>
                  <p:nvPr/>
                </p:nvSpPr>
                <p:spPr>
                  <a:xfrm>
                    <a:off x="3110360" y="5053015"/>
                    <a:ext cx="760880" cy="760879"/>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FFFFFF"/>
                        </a:solidFill>
                      </a:rPr>
                      <a:t>C</a:t>
                    </a:r>
                  </a:p>
                </p:txBody>
              </p:sp>
              <p:sp>
                <p:nvSpPr>
                  <p:cNvPr id="55" name="Oval 54"/>
                  <p:cNvSpPr>
                    <a:spLocks noChangeAspect="1"/>
                  </p:cNvSpPr>
                  <p:nvPr/>
                </p:nvSpPr>
                <p:spPr>
                  <a:xfrm>
                    <a:off x="4487741" y="5054775"/>
                    <a:ext cx="757358" cy="757358"/>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a:solidFill>
                          <a:srgbClr val="FFFFFF"/>
                        </a:solidFill>
                      </a:rPr>
                      <a:t>D</a:t>
                    </a:r>
                  </a:p>
                </p:txBody>
              </p:sp>
              <p:sp>
                <p:nvSpPr>
                  <p:cNvPr id="56" name="Oval 55"/>
                  <p:cNvSpPr>
                    <a:spLocks noChangeAspect="1"/>
                  </p:cNvSpPr>
                  <p:nvPr/>
                </p:nvSpPr>
                <p:spPr>
                  <a:xfrm>
                    <a:off x="2164291" y="3729039"/>
                    <a:ext cx="760880" cy="760880"/>
                  </a:xfrm>
                  <a:prstGeom prst="ellipse">
                    <a:avLst/>
                  </a:prstGeom>
                  <a:solidFill>
                    <a:srgbClr val="2B4BFF"/>
                  </a:solidFill>
                  <a:ln>
                    <a:solidFill>
                      <a:srgbClr val="8EAB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FFFFFF"/>
                      </a:solidFill>
                    </a:endParaRPr>
                  </a:p>
                </p:txBody>
              </p:sp>
            </p:grpSp>
            <p:sp>
              <p:nvSpPr>
                <p:cNvPr id="51" name="TextBox 50"/>
                <p:cNvSpPr txBox="1"/>
                <p:nvPr/>
              </p:nvSpPr>
              <p:spPr>
                <a:xfrm>
                  <a:off x="1497573" y="6221504"/>
                  <a:ext cx="2304387" cy="461665"/>
                </a:xfrm>
                <a:prstGeom prst="rect">
                  <a:avLst/>
                </a:prstGeom>
                <a:noFill/>
              </p:spPr>
              <p:txBody>
                <a:bodyPr wrap="none" rtlCol="0">
                  <a:spAutoFit/>
                </a:bodyPr>
                <a:lstStyle/>
                <a:p>
                  <a:r>
                    <a:rPr lang="en-US" sz="2400" dirty="0"/>
                    <a:t>loop if (C, D) fails</a:t>
                  </a:r>
                </a:p>
              </p:txBody>
            </p:sp>
          </p:grpSp>
          <p:cxnSp>
            <p:nvCxnSpPr>
              <p:cNvPr id="57" name="Straight Connector 56"/>
              <p:cNvCxnSpPr>
                <a:stCxn id="52" idx="7"/>
                <a:endCxn id="56" idx="2"/>
              </p:cNvCxnSpPr>
              <p:nvPr/>
            </p:nvCxnSpPr>
            <p:spPr>
              <a:xfrm flipV="1">
                <a:off x="5204948" y="4429126"/>
                <a:ext cx="1044850" cy="95086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56" idx="6"/>
                <a:endCxn id="55" idx="1"/>
              </p:cNvCxnSpPr>
              <p:nvPr/>
            </p:nvCxnSpPr>
            <p:spPr>
              <a:xfrm>
                <a:off x="6935598" y="4429126"/>
                <a:ext cx="1508350" cy="951986"/>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52" idx="6"/>
                <a:endCxn id="53" idx="2"/>
              </p:cNvCxnSpPr>
              <p:nvPr/>
            </p:nvCxnSpPr>
            <p:spPr>
              <a:xfrm>
                <a:off x="5305381" y="5622457"/>
                <a:ext cx="555666" cy="0"/>
              </a:xfrm>
              <a:prstGeom prst="straightConnector1">
                <a:avLst/>
              </a:prstGeom>
              <a:ln w="571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6538930" y="5512406"/>
                <a:ext cx="563583" cy="0"/>
              </a:xfrm>
              <a:prstGeom prst="straightConnector1">
                <a:avLst/>
              </a:prstGeom>
              <a:ln w="571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H="1">
                <a:off x="6537325" y="5753751"/>
                <a:ext cx="549313" cy="0"/>
              </a:xfrm>
              <a:prstGeom prst="straightConnector1">
                <a:avLst/>
              </a:prstGeom>
              <a:ln w="57150" cmpd="sng">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grpSp>
      </p:grpSp>
      <p:sp>
        <p:nvSpPr>
          <p:cNvPr id="42" name="TextBox 41"/>
          <p:cNvSpPr txBox="1"/>
          <p:nvPr/>
        </p:nvSpPr>
        <p:spPr>
          <a:xfrm>
            <a:off x="7335265" y="4553455"/>
            <a:ext cx="1233030" cy="1908215"/>
          </a:xfrm>
          <a:prstGeom prst="rect">
            <a:avLst/>
          </a:prstGeom>
          <a:noFill/>
        </p:spPr>
        <p:txBody>
          <a:bodyPr wrap="none" rtlCol="0">
            <a:spAutoFit/>
          </a:bodyPr>
          <a:lstStyle/>
          <a:p>
            <a:r>
              <a:rPr lang="en-US" sz="10000" b="1" dirty="0">
                <a:solidFill>
                  <a:srgbClr val="FF0000"/>
                </a:solidFill>
                <a:latin typeface="Zapf Dingbats"/>
                <a:ea typeface="Zapf Dingbats"/>
                <a:cs typeface="Zapf Dingbats"/>
                <a:sym typeface="Zapf Dingbats"/>
              </a:rPr>
              <a:t>✗</a:t>
            </a:r>
            <a:endParaRPr lang="en-US" sz="10000" b="1" dirty="0">
              <a:solidFill>
                <a:srgbClr val="FF0000"/>
              </a:solidFill>
            </a:endParaRPr>
          </a:p>
          <a:p>
            <a:endParaRPr lang="en-US" dirty="0"/>
          </a:p>
        </p:txBody>
      </p:sp>
    </p:spTree>
    <p:extLst>
      <p:ext uri="{BB962C8B-B14F-4D97-AF65-F5344CB8AC3E}">
        <p14:creationId xmlns:p14="http://schemas.microsoft.com/office/powerpoint/2010/main" val="2700549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Recovery</a:t>
            </a:r>
          </a:p>
        </p:txBody>
      </p:sp>
      <p:sp>
        <p:nvSpPr>
          <p:cNvPr id="3" name="Content Placeholder 2"/>
          <p:cNvSpPr>
            <a:spLocks noGrp="1"/>
          </p:cNvSpPr>
          <p:nvPr>
            <p:ph idx="1"/>
          </p:nvPr>
        </p:nvSpPr>
        <p:spPr>
          <a:xfrm>
            <a:off x="457200" y="1600200"/>
            <a:ext cx="8229600" cy="2320925"/>
          </a:xfrm>
        </p:spPr>
        <p:txBody>
          <a:bodyPr/>
          <a:lstStyle/>
          <a:p>
            <a:r>
              <a:rPr lang="en-US" dirty="0"/>
              <a:t>Problem: local recovery sometimes impossible</a:t>
            </a:r>
          </a:p>
          <a:p>
            <a:r>
              <a:rPr lang="en-US" dirty="0"/>
              <a:t>Solution: global recovery in those cases</a:t>
            </a:r>
          </a:p>
          <a:p>
            <a:r>
              <a:rPr lang="en-US" dirty="0"/>
              <a:t>Controller </a:t>
            </a:r>
            <a:r>
              <a:rPr lang="en-US" dirty="0" err="1"/>
              <a:t>recomputes</a:t>
            </a:r>
            <a:r>
              <a:rPr lang="en-US" dirty="0"/>
              <a:t> paths for affected flows</a:t>
            </a:r>
          </a:p>
        </p:txBody>
      </p:sp>
      <p:sp>
        <p:nvSpPr>
          <p:cNvPr id="4" name="Slide Number Placeholder 3"/>
          <p:cNvSpPr>
            <a:spLocks noGrp="1"/>
          </p:cNvSpPr>
          <p:nvPr>
            <p:ph type="sldNum" sz="quarter" idx="12"/>
          </p:nvPr>
        </p:nvSpPr>
        <p:spPr/>
        <p:txBody>
          <a:bodyPr/>
          <a:lstStyle/>
          <a:p>
            <a:fld id="{04E72898-F629-5644-B4D5-3A62E8AA9C3A}" type="slidenum">
              <a:rPr lang="en-US" smtClean="0"/>
              <a:t>65</a:t>
            </a:fld>
            <a:endParaRPr lang="en-US"/>
          </a:p>
        </p:txBody>
      </p:sp>
    </p:spTree>
    <p:extLst>
      <p:ext uri="{BB962C8B-B14F-4D97-AF65-F5344CB8AC3E}">
        <p14:creationId xmlns:p14="http://schemas.microsoft.com/office/powerpoint/2010/main" val="923971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screenshot of a cell phone&#10;&#10;Description automatically generated">
            <a:extLst>
              <a:ext uri="{FF2B5EF4-FFF2-40B4-BE49-F238E27FC236}">
                <a16:creationId xmlns:a16="http://schemas.microsoft.com/office/drawing/2014/main" id="{159FE4F5-5AFC-F149-9EE8-60F524A40F69}"/>
              </a:ext>
            </a:extLst>
          </p:cNvPr>
          <p:cNvPicPr>
            <a:picLocks noChangeAspect="1"/>
          </p:cNvPicPr>
          <p:nvPr/>
        </p:nvPicPr>
        <p:blipFill>
          <a:blip r:embed="rId2"/>
          <a:stretch>
            <a:fillRect/>
          </a:stretch>
        </p:blipFill>
        <p:spPr>
          <a:xfrm>
            <a:off x="592112" y="2676959"/>
            <a:ext cx="7959777" cy="3892261"/>
          </a:xfrm>
          <a:prstGeom prst="rect">
            <a:avLst/>
          </a:prstGeom>
        </p:spPr>
      </p:pic>
      <p:sp>
        <p:nvSpPr>
          <p:cNvPr id="2" name="Title 1"/>
          <p:cNvSpPr>
            <a:spLocks noGrp="1"/>
          </p:cNvSpPr>
          <p:nvPr>
            <p:ph type="title"/>
          </p:nvPr>
        </p:nvSpPr>
        <p:spPr/>
        <p:txBody>
          <a:bodyPr>
            <a:normAutofit/>
          </a:bodyPr>
          <a:lstStyle/>
          <a:p>
            <a:r>
              <a:rPr lang="en-US" dirty="0"/>
              <a:t>Evaluation</a:t>
            </a:r>
          </a:p>
        </p:txBody>
      </p:sp>
      <p:sp>
        <p:nvSpPr>
          <p:cNvPr id="3" name="Content Placeholder 2"/>
          <p:cNvSpPr>
            <a:spLocks noGrp="1"/>
          </p:cNvSpPr>
          <p:nvPr>
            <p:ph idx="1"/>
          </p:nvPr>
        </p:nvSpPr>
        <p:spPr/>
        <p:txBody>
          <a:bodyPr/>
          <a:lstStyle/>
          <a:p>
            <a:r>
              <a:rPr lang="en-US" dirty="0"/>
              <a:t>Can recover more quickly from failures than edge-to-edge tunneling</a:t>
            </a:r>
          </a:p>
        </p:txBody>
      </p:sp>
      <p:sp>
        <p:nvSpPr>
          <p:cNvPr id="4" name="Slide Number Placeholder 3"/>
          <p:cNvSpPr>
            <a:spLocks noGrp="1"/>
          </p:cNvSpPr>
          <p:nvPr>
            <p:ph type="sldNum" sz="quarter" idx="12"/>
          </p:nvPr>
        </p:nvSpPr>
        <p:spPr/>
        <p:txBody>
          <a:bodyPr/>
          <a:lstStyle/>
          <a:p>
            <a:fld id="{04E72898-F629-5644-B4D5-3A62E8AA9C3A}" type="slidenum">
              <a:rPr lang="en-US" smtClean="0"/>
              <a:t>66</a:t>
            </a:fld>
            <a:endParaRPr lang="en-US"/>
          </a:p>
        </p:txBody>
      </p:sp>
    </p:spTree>
    <p:extLst>
      <p:ext uri="{BB962C8B-B14F-4D97-AF65-F5344CB8AC3E}">
        <p14:creationId xmlns:p14="http://schemas.microsoft.com/office/powerpoint/2010/main" val="27265398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77EE-80C1-6F4E-8FD3-225528D47751}"/>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0F1FDB65-E8E2-E445-9475-5912E34905FA}"/>
              </a:ext>
            </a:extLst>
          </p:cNvPr>
          <p:cNvSpPr>
            <a:spLocks noGrp="1"/>
          </p:cNvSpPr>
          <p:nvPr>
            <p:ph idx="1"/>
          </p:nvPr>
        </p:nvSpPr>
        <p:spPr/>
        <p:txBody>
          <a:bodyPr/>
          <a:lstStyle/>
          <a:p>
            <a:r>
              <a:rPr lang="en-US" dirty="0"/>
              <a:t>Minimal impact on reducing congestion</a:t>
            </a:r>
          </a:p>
        </p:txBody>
      </p:sp>
      <p:sp>
        <p:nvSpPr>
          <p:cNvPr id="4" name="Slide Number Placeholder 3">
            <a:extLst>
              <a:ext uri="{FF2B5EF4-FFF2-40B4-BE49-F238E27FC236}">
                <a16:creationId xmlns:a16="http://schemas.microsoft.com/office/drawing/2014/main" id="{B461795C-A6E2-4B45-AF93-BA1D333050EB}"/>
              </a:ext>
            </a:extLst>
          </p:cNvPr>
          <p:cNvSpPr>
            <a:spLocks noGrp="1"/>
          </p:cNvSpPr>
          <p:nvPr>
            <p:ph type="sldNum" sz="quarter" idx="12"/>
          </p:nvPr>
        </p:nvSpPr>
        <p:spPr/>
        <p:txBody>
          <a:bodyPr/>
          <a:lstStyle/>
          <a:p>
            <a:fld id="{04E72898-F629-5644-B4D5-3A62E8AA9C3A}" type="slidenum">
              <a:rPr lang="en-US" smtClean="0"/>
              <a:t>67</a:t>
            </a:fld>
            <a:endParaRPr lang="en-US"/>
          </a:p>
        </p:txBody>
      </p:sp>
      <p:pic>
        <p:nvPicPr>
          <p:cNvPr id="8" name="Picture 7" descr="A close up of a map&#10;&#10;Description automatically generated">
            <a:extLst>
              <a:ext uri="{FF2B5EF4-FFF2-40B4-BE49-F238E27FC236}">
                <a16:creationId xmlns:a16="http://schemas.microsoft.com/office/drawing/2014/main" id="{2F928BFE-442D-544A-B15D-7BE9650DBE70}"/>
              </a:ext>
            </a:extLst>
          </p:cNvPr>
          <p:cNvPicPr>
            <a:picLocks noChangeAspect="1"/>
          </p:cNvPicPr>
          <p:nvPr/>
        </p:nvPicPr>
        <p:blipFill rotWithShape="1">
          <a:blip r:embed="rId3"/>
          <a:srcRect r="12517"/>
          <a:stretch/>
        </p:blipFill>
        <p:spPr>
          <a:xfrm>
            <a:off x="966816" y="2243562"/>
            <a:ext cx="6307831" cy="4112788"/>
          </a:xfrm>
          <a:prstGeom prst="rect">
            <a:avLst/>
          </a:prstGeom>
        </p:spPr>
      </p:pic>
      <p:sp>
        <p:nvSpPr>
          <p:cNvPr id="9" name="TextBox 8">
            <a:extLst>
              <a:ext uri="{FF2B5EF4-FFF2-40B4-BE49-F238E27FC236}">
                <a16:creationId xmlns:a16="http://schemas.microsoft.com/office/drawing/2014/main" id="{28C61778-80CA-3648-8B40-B47497ED9346}"/>
              </a:ext>
            </a:extLst>
          </p:cNvPr>
          <p:cNvSpPr txBox="1"/>
          <p:nvPr/>
        </p:nvSpPr>
        <p:spPr>
          <a:xfrm>
            <a:off x="7370772" y="4218970"/>
            <a:ext cx="1337226" cy="369332"/>
          </a:xfrm>
          <a:prstGeom prst="rect">
            <a:avLst/>
          </a:prstGeom>
          <a:noFill/>
        </p:spPr>
        <p:txBody>
          <a:bodyPr wrap="none" rtlCol="0">
            <a:spAutoFit/>
          </a:bodyPr>
          <a:lstStyle/>
          <a:p>
            <a:r>
              <a:rPr lang="en-US" dirty="0"/>
              <a:t>k</a:t>
            </a:r>
            <a:r>
              <a:rPr lang="en-US" baseline="-25000" dirty="0"/>
              <a:t>1</a:t>
            </a:r>
            <a:r>
              <a:rPr lang="en-US" dirty="0"/>
              <a:t> = 2, k</a:t>
            </a:r>
            <a:r>
              <a:rPr lang="en-US" baseline="-25000" dirty="0"/>
              <a:t>2</a:t>
            </a:r>
            <a:r>
              <a:rPr lang="en-US" dirty="0"/>
              <a:t> = 1</a:t>
            </a:r>
          </a:p>
        </p:txBody>
      </p:sp>
      <p:pic>
        <p:nvPicPr>
          <p:cNvPr id="11" name="Picture 10" descr="A picture containing table&#10;&#10;Description automatically generated">
            <a:extLst>
              <a:ext uri="{FF2B5EF4-FFF2-40B4-BE49-F238E27FC236}">
                <a16:creationId xmlns:a16="http://schemas.microsoft.com/office/drawing/2014/main" id="{0C97E976-43FC-1341-8F3D-C488AACECD7B}"/>
              </a:ext>
            </a:extLst>
          </p:cNvPr>
          <p:cNvPicPr>
            <a:picLocks noChangeAspect="1"/>
          </p:cNvPicPr>
          <p:nvPr/>
        </p:nvPicPr>
        <p:blipFill>
          <a:blip r:embed="rId4"/>
          <a:stretch>
            <a:fillRect/>
          </a:stretch>
        </p:blipFill>
        <p:spPr>
          <a:xfrm>
            <a:off x="7370772" y="2357851"/>
            <a:ext cx="1417820" cy="1738517"/>
          </a:xfrm>
          <a:prstGeom prst="rect">
            <a:avLst/>
          </a:prstGeom>
        </p:spPr>
      </p:pic>
    </p:spTree>
    <p:extLst>
      <p:ext uri="{BB962C8B-B14F-4D97-AF65-F5344CB8AC3E}">
        <p14:creationId xmlns:p14="http://schemas.microsoft.com/office/powerpoint/2010/main" val="1771845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77EE-80C1-6F4E-8FD3-225528D47751}"/>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0F1FDB65-E8E2-E445-9475-5912E34905FA}"/>
              </a:ext>
            </a:extLst>
          </p:cNvPr>
          <p:cNvSpPr>
            <a:spLocks noGrp="1"/>
          </p:cNvSpPr>
          <p:nvPr>
            <p:ph idx="1"/>
          </p:nvPr>
        </p:nvSpPr>
        <p:spPr/>
        <p:txBody>
          <a:bodyPr/>
          <a:lstStyle/>
          <a:p>
            <a:r>
              <a:rPr lang="en-US" dirty="0"/>
              <a:t>Minimal impact on reducing congestion</a:t>
            </a:r>
          </a:p>
        </p:txBody>
      </p:sp>
      <p:sp>
        <p:nvSpPr>
          <p:cNvPr id="4" name="Slide Number Placeholder 3">
            <a:extLst>
              <a:ext uri="{FF2B5EF4-FFF2-40B4-BE49-F238E27FC236}">
                <a16:creationId xmlns:a16="http://schemas.microsoft.com/office/drawing/2014/main" id="{B461795C-A6E2-4B45-AF93-BA1D333050EB}"/>
              </a:ext>
            </a:extLst>
          </p:cNvPr>
          <p:cNvSpPr>
            <a:spLocks noGrp="1"/>
          </p:cNvSpPr>
          <p:nvPr>
            <p:ph type="sldNum" sz="quarter" idx="12"/>
          </p:nvPr>
        </p:nvSpPr>
        <p:spPr/>
        <p:txBody>
          <a:bodyPr/>
          <a:lstStyle/>
          <a:p>
            <a:fld id="{04E72898-F629-5644-B4D5-3A62E8AA9C3A}" type="slidenum">
              <a:rPr lang="en-US" smtClean="0"/>
              <a:t>68</a:t>
            </a:fld>
            <a:endParaRPr lang="en-US"/>
          </a:p>
        </p:txBody>
      </p:sp>
      <p:pic>
        <p:nvPicPr>
          <p:cNvPr id="8" name="Picture 7">
            <a:extLst>
              <a:ext uri="{FF2B5EF4-FFF2-40B4-BE49-F238E27FC236}">
                <a16:creationId xmlns:a16="http://schemas.microsoft.com/office/drawing/2014/main" id="{2F928BFE-442D-544A-B15D-7BE9650DBE70}"/>
              </a:ext>
            </a:extLst>
          </p:cNvPr>
          <p:cNvPicPr>
            <a:picLocks noChangeAspect="1"/>
          </p:cNvPicPr>
          <p:nvPr/>
        </p:nvPicPr>
        <p:blipFill rotWithShape="1">
          <a:blip r:embed="rId3"/>
          <a:srcRect r="11926"/>
          <a:stretch/>
        </p:blipFill>
        <p:spPr>
          <a:xfrm>
            <a:off x="969558" y="2243562"/>
            <a:ext cx="6345642" cy="4112788"/>
          </a:xfrm>
          <a:prstGeom prst="rect">
            <a:avLst/>
          </a:prstGeom>
        </p:spPr>
      </p:pic>
      <p:sp>
        <p:nvSpPr>
          <p:cNvPr id="6" name="TextBox 5">
            <a:extLst>
              <a:ext uri="{FF2B5EF4-FFF2-40B4-BE49-F238E27FC236}">
                <a16:creationId xmlns:a16="http://schemas.microsoft.com/office/drawing/2014/main" id="{EC900D83-D2CB-7D43-9110-6907F4C67247}"/>
              </a:ext>
            </a:extLst>
          </p:cNvPr>
          <p:cNvSpPr txBox="1"/>
          <p:nvPr/>
        </p:nvSpPr>
        <p:spPr>
          <a:xfrm>
            <a:off x="7370772" y="4218970"/>
            <a:ext cx="1337226" cy="369332"/>
          </a:xfrm>
          <a:prstGeom prst="rect">
            <a:avLst/>
          </a:prstGeom>
          <a:noFill/>
        </p:spPr>
        <p:txBody>
          <a:bodyPr wrap="none" rtlCol="0">
            <a:spAutoFit/>
          </a:bodyPr>
          <a:lstStyle/>
          <a:p>
            <a:r>
              <a:rPr lang="en-US" dirty="0"/>
              <a:t>k</a:t>
            </a:r>
            <a:r>
              <a:rPr lang="en-US" baseline="-25000" dirty="0"/>
              <a:t>1</a:t>
            </a:r>
            <a:r>
              <a:rPr lang="en-US" dirty="0"/>
              <a:t> = 3, k</a:t>
            </a:r>
            <a:r>
              <a:rPr lang="en-US" baseline="-25000" dirty="0"/>
              <a:t>2</a:t>
            </a:r>
            <a:r>
              <a:rPr lang="en-US" dirty="0"/>
              <a:t> = 3</a:t>
            </a:r>
          </a:p>
        </p:txBody>
      </p:sp>
      <p:pic>
        <p:nvPicPr>
          <p:cNvPr id="7" name="Picture 6" descr="A picture containing table&#10;&#10;Description automatically generated">
            <a:extLst>
              <a:ext uri="{FF2B5EF4-FFF2-40B4-BE49-F238E27FC236}">
                <a16:creationId xmlns:a16="http://schemas.microsoft.com/office/drawing/2014/main" id="{A41A03C4-1CF0-0D4D-96B3-00BCA7A51F24}"/>
              </a:ext>
            </a:extLst>
          </p:cNvPr>
          <p:cNvPicPr>
            <a:picLocks noChangeAspect="1"/>
          </p:cNvPicPr>
          <p:nvPr/>
        </p:nvPicPr>
        <p:blipFill>
          <a:blip r:embed="rId4"/>
          <a:stretch>
            <a:fillRect/>
          </a:stretch>
        </p:blipFill>
        <p:spPr>
          <a:xfrm>
            <a:off x="7370772" y="2357851"/>
            <a:ext cx="1417820" cy="1738517"/>
          </a:xfrm>
          <a:prstGeom prst="rect">
            <a:avLst/>
          </a:prstGeom>
        </p:spPr>
      </p:pic>
    </p:spTree>
    <p:extLst>
      <p:ext uri="{BB962C8B-B14F-4D97-AF65-F5344CB8AC3E}">
        <p14:creationId xmlns:p14="http://schemas.microsoft.com/office/powerpoint/2010/main" val="22180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4DE9-5AD1-5746-92AC-1B30BEDAEEF1}"/>
              </a:ext>
            </a:extLst>
          </p:cNvPr>
          <p:cNvSpPr>
            <a:spLocks noGrp="1"/>
          </p:cNvSpPr>
          <p:nvPr>
            <p:ph type="title"/>
          </p:nvPr>
        </p:nvSpPr>
        <p:spPr/>
        <p:txBody>
          <a:bodyPr/>
          <a:lstStyle/>
          <a:p>
            <a:r>
              <a:rPr lang="en-US" dirty="0"/>
              <a:t>Related Work</a:t>
            </a:r>
          </a:p>
        </p:txBody>
      </p:sp>
      <p:sp>
        <p:nvSpPr>
          <p:cNvPr id="4" name="Slide Number Placeholder 3">
            <a:extLst>
              <a:ext uri="{FF2B5EF4-FFF2-40B4-BE49-F238E27FC236}">
                <a16:creationId xmlns:a16="http://schemas.microsoft.com/office/drawing/2014/main" id="{6A12E0CC-9A58-2D45-A970-7B8463C0C646}"/>
              </a:ext>
            </a:extLst>
          </p:cNvPr>
          <p:cNvSpPr>
            <a:spLocks noGrp="1"/>
          </p:cNvSpPr>
          <p:nvPr>
            <p:ph type="sldNum" sz="quarter" idx="12"/>
          </p:nvPr>
        </p:nvSpPr>
        <p:spPr/>
        <p:txBody>
          <a:bodyPr/>
          <a:lstStyle/>
          <a:p>
            <a:fld id="{04E72898-F629-5644-B4D5-3A62E8AA9C3A}" type="slidenum">
              <a:rPr lang="en-US" smtClean="0"/>
              <a:t>69</a:t>
            </a:fld>
            <a:endParaRPr lang="en-US"/>
          </a:p>
        </p:txBody>
      </p:sp>
      <p:sp>
        <p:nvSpPr>
          <p:cNvPr id="5" name="Content Placeholder 2">
            <a:extLst>
              <a:ext uri="{FF2B5EF4-FFF2-40B4-BE49-F238E27FC236}">
                <a16:creationId xmlns:a16="http://schemas.microsoft.com/office/drawing/2014/main" id="{644A1F9A-B0CE-734F-B8F7-D69F7793F87F}"/>
              </a:ext>
            </a:extLst>
          </p:cNvPr>
          <p:cNvSpPr>
            <a:spLocks noGrp="1"/>
          </p:cNvSpPr>
          <p:nvPr>
            <p:ph sz="half" idx="1"/>
          </p:nvPr>
        </p:nvSpPr>
        <p:spPr>
          <a:xfrm>
            <a:off x="588210" y="2529588"/>
            <a:ext cx="3907589" cy="3256613"/>
          </a:xfrm>
        </p:spPr>
        <p:txBody>
          <a:bodyPr>
            <a:normAutofit/>
          </a:bodyPr>
          <a:lstStyle/>
          <a:p>
            <a:pPr marL="0" indent="0" algn="ctr">
              <a:buNone/>
            </a:pPr>
            <a:r>
              <a:rPr lang="en-US" b="1" dirty="0"/>
              <a:t>Tunnel Based</a:t>
            </a:r>
          </a:p>
          <a:p>
            <a:r>
              <a:rPr lang="en-US" dirty="0"/>
              <a:t>MPLS</a:t>
            </a:r>
          </a:p>
          <a:p>
            <a:r>
              <a:rPr lang="en-US" dirty="0"/>
              <a:t>Segment routing</a:t>
            </a:r>
          </a:p>
        </p:txBody>
      </p:sp>
      <p:sp>
        <p:nvSpPr>
          <p:cNvPr id="6" name="Content Placeholder 5">
            <a:extLst>
              <a:ext uri="{FF2B5EF4-FFF2-40B4-BE49-F238E27FC236}">
                <a16:creationId xmlns:a16="http://schemas.microsoft.com/office/drawing/2014/main" id="{48258640-5A50-D74B-AF24-4974A68D2ED3}"/>
              </a:ext>
            </a:extLst>
          </p:cNvPr>
          <p:cNvSpPr txBox="1">
            <a:spLocks/>
          </p:cNvSpPr>
          <p:nvPr/>
        </p:nvSpPr>
        <p:spPr>
          <a:xfrm>
            <a:off x="4648199" y="2529588"/>
            <a:ext cx="3813175" cy="349645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a:t>Hop-by-Hop</a:t>
            </a:r>
          </a:p>
          <a:p>
            <a:r>
              <a:rPr lang="en-US" dirty="0"/>
              <a:t>Link state</a:t>
            </a:r>
          </a:p>
          <a:p>
            <a:pPr lvl="1"/>
            <a:r>
              <a:rPr lang="en-US" dirty="0"/>
              <a:t>OSPF</a:t>
            </a:r>
          </a:p>
          <a:p>
            <a:pPr lvl="1"/>
            <a:r>
              <a:rPr lang="en-US" dirty="0"/>
              <a:t>IS-IS</a:t>
            </a:r>
          </a:p>
          <a:p>
            <a:r>
              <a:rPr lang="en-US" dirty="0"/>
              <a:t>Distance vector</a:t>
            </a:r>
          </a:p>
          <a:p>
            <a:pPr lvl="1"/>
            <a:r>
              <a:rPr lang="en-US" dirty="0"/>
              <a:t>RIP</a:t>
            </a:r>
          </a:p>
        </p:txBody>
      </p:sp>
      <p:sp>
        <p:nvSpPr>
          <p:cNvPr id="7" name="Content Placeholder 5">
            <a:extLst>
              <a:ext uri="{FF2B5EF4-FFF2-40B4-BE49-F238E27FC236}">
                <a16:creationId xmlns:a16="http://schemas.microsoft.com/office/drawing/2014/main" id="{B59CF487-C387-AE40-81A6-393A3DA88CD3}"/>
              </a:ext>
            </a:extLst>
          </p:cNvPr>
          <p:cNvSpPr txBox="1">
            <a:spLocks/>
          </p:cNvSpPr>
          <p:nvPr/>
        </p:nvSpPr>
        <p:spPr>
          <a:xfrm>
            <a:off x="385997" y="1417639"/>
            <a:ext cx="8372007" cy="80090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400" dirty="0"/>
              <a:t>TE and Failure Recovery: Established Standards</a:t>
            </a:r>
          </a:p>
        </p:txBody>
      </p:sp>
    </p:spTree>
    <p:extLst>
      <p:ext uri="{BB962C8B-B14F-4D97-AF65-F5344CB8AC3E}">
        <p14:creationId xmlns:p14="http://schemas.microsoft.com/office/powerpoint/2010/main" val="248372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72898-F629-5644-B4D5-3A62E8AA9C3A}" type="slidenum">
              <a:rPr lang="en-US" smtClean="0"/>
              <a:t>7</a:t>
            </a:fld>
            <a:endParaRPr lang="en-US"/>
          </a:p>
        </p:txBody>
      </p:sp>
      <p:grpSp>
        <p:nvGrpSpPr>
          <p:cNvPr id="50" name="Group 49"/>
          <p:cNvGrpSpPr/>
          <p:nvPr/>
        </p:nvGrpSpPr>
        <p:grpSpPr>
          <a:xfrm>
            <a:off x="289401" y="2576034"/>
            <a:ext cx="2726849" cy="2665113"/>
            <a:chOff x="289401" y="2467061"/>
            <a:chExt cx="2726849" cy="2665113"/>
          </a:xfrm>
        </p:grpSpPr>
        <p:sp>
          <p:nvSpPr>
            <p:cNvPr id="7" name="Rounded Rectangle 6"/>
            <p:cNvSpPr/>
            <p:nvPr/>
          </p:nvSpPr>
          <p:spPr>
            <a:xfrm>
              <a:off x="289401" y="2467061"/>
              <a:ext cx="2379077" cy="60745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5">
                      <a:lumMod val="75000"/>
                    </a:schemeClr>
                  </a:solidFill>
                </a:rPr>
                <a:t>Network Design</a:t>
              </a:r>
            </a:p>
          </p:txBody>
        </p:sp>
        <p:sp>
          <p:nvSpPr>
            <p:cNvPr id="8" name="Rounded Rectangle 7"/>
            <p:cNvSpPr/>
            <p:nvPr/>
          </p:nvSpPr>
          <p:spPr>
            <a:xfrm>
              <a:off x="289401" y="4426279"/>
              <a:ext cx="2726849" cy="70589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4"/>
                  </a:solidFill>
                </a:rPr>
                <a:t>Network</a:t>
              </a:r>
              <a:r>
                <a:rPr lang="en-US" sz="2400" b="1" dirty="0">
                  <a:solidFill>
                    <a:schemeClr val="tx1"/>
                  </a:solidFill>
                </a:rPr>
                <a:t> </a:t>
              </a:r>
              <a:r>
                <a:rPr lang="en-US" sz="2400" b="1" dirty="0">
                  <a:solidFill>
                    <a:srgbClr val="8064A2"/>
                  </a:solidFill>
                </a:rPr>
                <a:t>Operation</a:t>
              </a:r>
            </a:p>
          </p:txBody>
        </p:sp>
      </p:grpSp>
      <p:cxnSp>
        <p:nvCxnSpPr>
          <p:cNvPr id="9" name="Straight Connector 8"/>
          <p:cNvCxnSpPr/>
          <p:nvPr/>
        </p:nvCxnSpPr>
        <p:spPr>
          <a:xfrm>
            <a:off x="412750" y="3908590"/>
            <a:ext cx="703420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3738994" y="1601381"/>
            <a:ext cx="2197666" cy="621260"/>
          </a:xfrm>
          <a:prstGeom prst="round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bg1"/>
                </a:solidFill>
                <a:cs typeface="Times New Roman"/>
              </a:rPr>
              <a:t>equipment placement</a:t>
            </a:r>
          </a:p>
        </p:txBody>
      </p:sp>
      <p:sp>
        <p:nvSpPr>
          <p:cNvPr id="14" name="Rounded Rectangle 13"/>
          <p:cNvSpPr/>
          <p:nvPr/>
        </p:nvSpPr>
        <p:spPr>
          <a:xfrm>
            <a:off x="3738994" y="2727323"/>
            <a:ext cx="2197666" cy="621260"/>
          </a:xfrm>
          <a:prstGeom prst="roundRect">
            <a:avLst/>
          </a:prstGeom>
          <a:noFill/>
          <a:ln w="38100" cmpd="sng">
            <a:solidFill>
              <a:srgbClr val="31859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tx1"/>
                </a:solidFill>
                <a:cs typeface="Times New Roman"/>
              </a:rPr>
              <a:t>overprovisioning</a:t>
            </a:r>
          </a:p>
        </p:txBody>
      </p:sp>
      <p:sp>
        <p:nvSpPr>
          <p:cNvPr id="12" name="Rounded Rectangle 11"/>
          <p:cNvSpPr/>
          <p:nvPr/>
        </p:nvSpPr>
        <p:spPr>
          <a:xfrm>
            <a:off x="3738994" y="5594540"/>
            <a:ext cx="2197666" cy="621260"/>
          </a:xfrm>
          <a:prstGeom prst="round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cs typeface="Times New Roman"/>
              </a:rPr>
              <a:t>IP routing</a:t>
            </a:r>
          </a:p>
        </p:txBody>
      </p:sp>
      <p:sp>
        <p:nvSpPr>
          <p:cNvPr id="15" name="Rounded Rectangle 14"/>
          <p:cNvSpPr/>
          <p:nvPr/>
        </p:nvSpPr>
        <p:spPr>
          <a:xfrm>
            <a:off x="3738994" y="4468598"/>
            <a:ext cx="2197666" cy="621260"/>
          </a:xfrm>
          <a:prstGeom prst="roundRect">
            <a:avLst/>
          </a:prstGeom>
          <a:solidFill>
            <a:srgbClr val="FFFFFF"/>
          </a:solid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cs typeface="Times New Roman"/>
              </a:rPr>
              <a:t>adjusting routing</a:t>
            </a:r>
          </a:p>
        </p:txBody>
      </p:sp>
      <p:cxnSp>
        <p:nvCxnSpPr>
          <p:cNvPr id="26" name="Curved Connector 25"/>
          <p:cNvCxnSpPr>
            <a:stCxn id="11" idx="3"/>
            <a:endCxn id="12" idx="3"/>
          </p:cNvCxnSpPr>
          <p:nvPr/>
        </p:nvCxnSpPr>
        <p:spPr>
          <a:xfrm>
            <a:off x="5936660" y="1912011"/>
            <a:ext cx="12700" cy="3993159"/>
          </a:xfrm>
          <a:prstGeom prst="curvedConnector3">
            <a:avLst>
              <a:gd name="adj1" fmla="val 5050000"/>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28" name="Curved Connector 27"/>
          <p:cNvCxnSpPr>
            <a:stCxn id="11" idx="1"/>
            <a:endCxn id="12" idx="1"/>
          </p:cNvCxnSpPr>
          <p:nvPr/>
        </p:nvCxnSpPr>
        <p:spPr>
          <a:xfrm rot="10800000" flipV="1">
            <a:off x="3738994" y="1912010"/>
            <a:ext cx="12700" cy="3993159"/>
          </a:xfrm>
          <a:prstGeom prst="curvedConnector3">
            <a:avLst>
              <a:gd name="adj1" fmla="val 4925000"/>
            </a:avLst>
          </a:prstGeom>
          <a:ln w="38100" cmpd="sng">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32" name="Curved Connector 31"/>
          <p:cNvCxnSpPr>
            <a:stCxn id="14" idx="3"/>
            <a:endCxn id="15" idx="3"/>
          </p:cNvCxnSpPr>
          <p:nvPr/>
        </p:nvCxnSpPr>
        <p:spPr>
          <a:xfrm>
            <a:off x="5936660" y="3037953"/>
            <a:ext cx="12700" cy="1741275"/>
          </a:xfrm>
          <a:prstGeom prst="curvedConnector3">
            <a:avLst>
              <a:gd name="adj1" fmla="val 1800000"/>
            </a:avLst>
          </a:prstGeom>
          <a:ln w="38100"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35" name="Curved Connector 34"/>
          <p:cNvCxnSpPr>
            <a:stCxn id="14" idx="1"/>
            <a:endCxn id="15" idx="1"/>
          </p:cNvCxnSpPr>
          <p:nvPr/>
        </p:nvCxnSpPr>
        <p:spPr>
          <a:xfrm rot="10800000" flipV="1">
            <a:off x="3738994" y="3037952"/>
            <a:ext cx="12700" cy="1741275"/>
          </a:xfrm>
          <a:prstGeom prst="curvedConnector3">
            <a:avLst>
              <a:gd name="adj1" fmla="val 1800000"/>
            </a:avLst>
          </a:prstGeom>
          <a:ln w="38100" cmpd="sng">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7122856" y="2239474"/>
            <a:ext cx="1726101" cy="3338232"/>
            <a:chOff x="6964106" y="2171925"/>
            <a:chExt cx="1726101" cy="3338232"/>
          </a:xfrm>
        </p:grpSpPr>
        <p:grpSp>
          <p:nvGrpSpPr>
            <p:cNvPr id="48" name="Group 47"/>
            <p:cNvGrpSpPr/>
            <p:nvPr/>
          </p:nvGrpSpPr>
          <p:grpSpPr>
            <a:xfrm>
              <a:off x="6964106" y="2171925"/>
              <a:ext cx="476268" cy="3338232"/>
              <a:chOff x="6964106" y="2171925"/>
              <a:chExt cx="476268" cy="3338232"/>
            </a:xfrm>
          </p:grpSpPr>
          <p:sp>
            <p:nvSpPr>
              <p:cNvPr id="41" name="Up-Down Arrow 40"/>
              <p:cNvSpPr/>
              <p:nvPr/>
            </p:nvSpPr>
            <p:spPr>
              <a:xfrm>
                <a:off x="6964106" y="2171925"/>
                <a:ext cx="476268" cy="3338232"/>
              </a:xfrm>
              <a:prstGeom prst="up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cxnSp>
            <p:nvCxnSpPr>
              <p:cNvPr id="42" name="Straight Connector 41"/>
              <p:cNvCxnSpPr/>
              <p:nvPr/>
            </p:nvCxnSpPr>
            <p:spPr>
              <a:xfrm>
                <a:off x="6964106" y="3008008"/>
                <a:ext cx="47626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6964106" y="4799190"/>
                <a:ext cx="476268" cy="704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 name="TextBox 44"/>
            <p:cNvSpPr txBox="1"/>
            <p:nvPr/>
          </p:nvSpPr>
          <p:spPr>
            <a:xfrm>
              <a:off x="7495799" y="2743967"/>
              <a:ext cx="1139705" cy="461665"/>
            </a:xfrm>
            <a:prstGeom prst="rect">
              <a:avLst/>
            </a:prstGeom>
            <a:noFill/>
          </p:spPr>
          <p:txBody>
            <a:bodyPr wrap="none" rtlCol="0">
              <a:spAutoFit/>
            </a:bodyPr>
            <a:lstStyle/>
            <a:p>
              <a:r>
                <a:rPr lang="en-US" sz="2400" dirty="0"/>
                <a:t>months</a:t>
              </a:r>
            </a:p>
          </p:txBody>
        </p:sp>
        <p:sp>
          <p:nvSpPr>
            <p:cNvPr id="47" name="TextBox 46"/>
            <p:cNvSpPr txBox="1"/>
            <p:nvPr/>
          </p:nvSpPr>
          <p:spPr>
            <a:xfrm>
              <a:off x="7495799" y="4535149"/>
              <a:ext cx="1194408" cy="461665"/>
            </a:xfrm>
            <a:prstGeom prst="rect">
              <a:avLst/>
            </a:prstGeom>
            <a:noFill/>
          </p:spPr>
          <p:txBody>
            <a:bodyPr wrap="none" rtlCol="0">
              <a:spAutoFit/>
            </a:bodyPr>
            <a:lstStyle/>
            <a:p>
              <a:r>
                <a:rPr lang="en-US" sz="2400" dirty="0"/>
                <a:t>seconds</a:t>
              </a:r>
            </a:p>
          </p:txBody>
        </p:sp>
      </p:grpSp>
      <p:sp>
        <p:nvSpPr>
          <p:cNvPr id="5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Equipment Failures</a:t>
            </a:r>
          </a:p>
        </p:txBody>
      </p:sp>
    </p:spTree>
    <p:extLst>
      <p:ext uri="{BB962C8B-B14F-4D97-AF65-F5344CB8AC3E}">
        <p14:creationId xmlns:p14="http://schemas.microsoft.com/office/powerpoint/2010/main" val="59003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4DE9-5AD1-5746-92AC-1B30BEDAEEF1}"/>
              </a:ext>
            </a:extLst>
          </p:cNvPr>
          <p:cNvSpPr>
            <a:spLocks noGrp="1"/>
          </p:cNvSpPr>
          <p:nvPr>
            <p:ph type="title"/>
          </p:nvPr>
        </p:nvSpPr>
        <p:spPr/>
        <p:txBody>
          <a:bodyPr/>
          <a:lstStyle/>
          <a:p>
            <a:r>
              <a:rPr lang="en-US" dirty="0"/>
              <a:t>Related Work</a:t>
            </a:r>
          </a:p>
        </p:txBody>
      </p:sp>
      <p:sp>
        <p:nvSpPr>
          <p:cNvPr id="4" name="Slide Number Placeholder 3">
            <a:extLst>
              <a:ext uri="{FF2B5EF4-FFF2-40B4-BE49-F238E27FC236}">
                <a16:creationId xmlns:a16="http://schemas.microsoft.com/office/drawing/2014/main" id="{6A12E0CC-9A58-2D45-A970-7B8463C0C646}"/>
              </a:ext>
            </a:extLst>
          </p:cNvPr>
          <p:cNvSpPr>
            <a:spLocks noGrp="1"/>
          </p:cNvSpPr>
          <p:nvPr>
            <p:ph type="sldNum" sz="quarter" idx="12"/>
          </p:nvPr>
        </p:nvSpPr>
        <p:spPr/>
        <p:txBody>
          <a:bodyPr/>
          <a:lstStyle/>
          <a:p>
            <a:fld id="{04E72898-F629-5644-B4D5-3A62E8AA9C3A}" type="slidenum">
              <a:rPr lang="en-US" smtClean="0"/>
              <a:t>70</a:t>
            </a:fld>
            <a:endParaRPr lang="en-US"/>
          </a:p>
        </p:txBody>
      </p:sp>
      <p:sp>
        <p:nvSpPr>
          <p:cNvPr id="5" name="Content Placeholder 2">
            <a:extLst>
              <a:ext uri="{FF2B5EF4-FFF2-40B4-BE49-F238E27FC236}">
                <a16:creationId xmlns:a16="http://schemas.microsoft.com/office/drawing/2014/main" id="{644A1F9A-B0CE-734F-B8F7-D69F7793F87F}"/>
              </a:ext>
            </a:extLst>
          </p:cNvPr>
          <p:cNvSpPr>
            <a:spLocks noGrp="1"/>
          </p:cNvSpPr>
          <p:nvPr>
            <p:ph sz="half" idx="1"/>
          </p:nvPr>
        </p:nvSpPr>
        <p:spPr>
          <a:xfrm>
            <a:off x="385997" y="2529588"/>
            <a:ext cx="8300803" cy="3691330"/>
          </a:xfrm>
        </p:spPr>
        <p:txBody>
          <a:bodyPr>
            <a:normAutofit fontScale="85000" lnSpcReduction="20000"/>
          </a:bodyPr>
          <a:lstStyle/>
          <a:p>
            <a:pPr marL="0" indent="0" algn="ctr">
              <a:buNone/>
            </a:pPr>
            <a:r>
              <a:rPr lang="en-US" b="1" dirty="0"/>
              <a:t>Tunnel Based</a:t>
            </a:r>
          </a:p>
          <a:p>
            <a:r>
              <a:rPr lang="en-US" dirty="0"/>
              <a:t>Fabric: A Retrospective on Evolving SDN </a:t>
            </a:r>
          </a:p>
          <a:p>
            <a:r>
              <a:rPr lang="en-US" dirty="0"/>
              <a:t>Congestion-Aware Single Link Failure Recovery in Hybrid SDN Networks </a:t>
            </a:r>
          </a:p>
          <a:p>
            <a:r>
              <a:rPr lang="en-US" dirty="0"/>
              <a:t>Accelerating the Development of Software-Defined Network Optimization Applications Using SOL </a:t>
            </a:r>
          </a:p>
          <a:p>
            <a:r>
              <a:rPr lang="en-US" dirty="0"/>
              <a:t>Multipath Protocol for Delay-Sensitive Traffic</a:t>
            </a:r>
          </a:p>
          <a:p>
            <a:r>
              <a:rPr lang="en-US" dirty="0"/>
              <a:t>Traffic Engineering with Forward Fault Correction</a:t>
            </a:r>
          </a:p>
          <a:p>
            <a:r>
              <a:rPr lang="en-US" i="1" dirty="0"/>
              <a:t>many more</a:t>
            </a:r>
          </a:p>
          <a:p>
            <a:endParaRPr lang="en-US" dirty="0"/>
          </a:p>
        </p:txBody>
      </p:sp>
      <p:sp>
        <p:nvSpPr>
          <p:cNvPr id="7" name="Content Placeholder 5">
            <a:extLst>
              <a:ext uri="{FF2B5EF4-FFF2-40B4-BE49-F238E27FC236}">
                <a16:creationId xmlns:a16="http://schemas.microsoft.com/office/drawing/2014/main" id="{B59CF487-C387-AE40-81A6-393A3DA88CD3}"/>
              </a:ext>
            </a:extLst>
          </p:cNvPr>
          <p:cNvSpPr txBox="1">
            <a:spLocks/>
          </p:cNvSpPr>
          <p:nvPr/>
        </p:nvSpPr>
        <p:spPr>
          <a:xfrm>
            <a:off x="385997" y="1417639"/>
            <a:ext cx="8372007" cy="80090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400" dirty="0"/>
              <a:t>TE and Failure Recovery: Research Proposals</a:t>
            </a:r>
          </a:p>
        </p:txBody>
      </p:sp>
    </p:spTree>
    <p:extLst>
      <p:ext uri="{BB962C8B-B14F-4D97-AF65-F5344CB8AC3E}">
        <p14:creationId xmlns:p14="http://schemas.microsoft.com/office/powerpoint/2010/main" val="1978492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4DE9-5AD1-5746-92AC-1B30BEDAEEF1}"/>
              </a:ext>
            </a:extLst>
          </p:cNvPr>
          <p:cNvSpPr>
            <a:spLocks noGrp="1"/>
          </p:cNvSpPr>
          <p:nvPr>
            <p:ph type="title"/>
          </p:nvPr>
        </p:nvSpPr>
        <p:spPr/>
        <p:txBody>
          <a:bodyPr/>
          <a:lstStyle/>
          <a:p>
            <a:r>
              <a:rPr lang="en-US" dirty="0"/>
              <a:t>Related Work</a:t>
            </a:r>
          </a:p>
        </p:txBody>
      </p:sp>
      <p:sp>
        <p:nvSpPr>
          <p:cNvPr id="4" name="Slide Number Placeholder 3">
            <a:extLst>
              <a:ext uri="{FF2B5EF4-FFF2-40B4-BE49-F238E27FC236}">
                <a16:creationId xmlns:a16="http://schemas.microsoft.com/office/drawing/2014/main" id="{6A12E0CC-9A58-2D45-A970-7B8463C0C646}"/>
              </a:ext>
            </a:extLst>
          </p:cNvPr>
          <p:cNvSpPr>
            <a:spLocks noGrp="1"/>
          </p:cNvSpPr>
          <p:nvPr>
            <p:ph type="sldNum" sz="quarter" idx="12"/>
          </p:nvPr>
        </p:nvSpPr>
        <p:spPr/>
        <p:txBody>
          <a:bodyPr/>
          <a:lstStyle/>
          <a:p>
            <a:fld id="{04E72898-F629-5644-B4D5-3A62E8AA9C3A}" type="slidenum">
              <a:rPr lang="en-US" smtClean="0"/>
              <a:t>71</a:t>
            </a:fld>
            <a:endParaRPr lang="en-US"/>
          </a:p>
        </p:txBody>
      </p:sp>
      <p:sp>
        <p:nvSpPr>
          <p:cNvPr id="5" name="Content Placeholder 2">
            <a:extLst>
              <a:ext uri="{FF2B5EF4-FFF2-40B4-BE49-F238E27FC236}">
                <a16:creationId xmlns:a16="http://schemas.microsoft.com/office/drawing/2014/main" id="{644A1F9A-B0CE-734F-B8F7-D69F7793F87F}"/>
              </a:ext>
            </a:extLst>
          </p:cNvPr>
          <p:cNvSpPr>
            <a:spLocks noGrp="1"/>
          </p:cNvSpPr>
          <p:nvPr>
            <p:ph sz="half" idx="1"/>
          </p:nvPr>
        </p:nvSpPr>
        <p:spPr>
          <a:xfrm>
            <a:off x="385997" y="2529588"/>
            <a:ext cx="8300803" cy="3691330"/>
          </a:xfrm>
        </p:spPr>
        <p:txBody>
          <a:bodyPr>
            <a:normAutofit/>
          </a:bodyPr>
          <a:lstStyle/>
          <a:p>
            <a:r>
              <a:rPr lang="en-US" dirty="0"/>
              <a:t>Traffic Engineering in Software Defined Networks</a:t>
            </a:r>
          </a:p>
          <a:p>
            <a:r>
              <a:rPr lang="en-US" dirty="0"/>
              <a:t>Congestion-Aware Single Link Failure Recovery in Hybrid SDN Networks </a:t>
            </a:r>
          </a:p>
          <a:p>
            <a:r>
              <a:rPr lang="en-US" dirty="0"/>
              <a:t>Incremental Deployment of SDN in Hybrid Enterprise and ISP Networks</a:t>
            </a:r>
          </a:p>
        </p:txBody>
      </p:sp>
      <p:sp>
        <p:nvSpPr>
          <p:cNvPr id="7" name="Content Placeholder 5">
            <a:extLst>
              <a:ext uri="{FF2B5EF4-FFF2-40B4-BE49-F238E27FC236}">
                <a16:creationId xmlns:a16="http://schemas.microsoft.com/office/drawing/2014/main" id="{B59CF487-C387-AE40-81A6-393A3DA88CD3}"/>
              </a:ext>
            </a:extLst>
          </p:cNvPr>
          <p:cNvSpPr txBox="1">
            <a:spLocks/>
          </p:cNvSpPr>
          <p:nvPr/>
        </p:nvSpPr>
        <p:spPr>
          <a:xfrm>
            <a:off x="385997" y="1417639"/>
            <a:ext cx="8372007" cy="80090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400" dirty="0"/>
              <a:t>Incremental Deployment</a:t>
            </a:r>
          </a:p>
        </p:txBody>
      </p:sp>
    </p:spTree>
    <p:extLst>
      <p:ext uri="{BB962C8B-B14F-4D97-AF65-F5344CB8AC3E}">
        <p14:creationId xmlns:p14="http://schemas.microsoft.com/office/powerpoint/2010/main" val="3317916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Red</a:t>
            </a:r>
            <a:r>
              <a:rPr lang="en-US" dirty="0"/>
              <a:t> Conclusion</a:t>
            </a:r>
          </a:p>
        </p:txBody>
      </p:sp>
      <p:sp>
        <p:nvSpPr>
          <p:cNvPr id="3" name="Content Placeholder 2"/>
          <p:cNvSpPr>
            <a:spLocks noGrp="1"/>
          </p:cNvSpPr>
          <p:nvPr>
            <p:ph idx="1"/>
          </p:nvPr>
        </p:nvSpPr>
        <p:spPr/>
        <p:txBody>
          <a:bodyPr/>
          <a:lstStyle/>
          <a:p>
            <a:r>
              <a:rPr lang="en-US" dirty="0"/>
              <a:t>Tunnel Big Node-to-Big Node, rather than edge-to-edge</a:t>
            </a:r>
          </a:p>
          <a:p>
            <a:r>
              <a:rPr lang="en-US" dirty="0"/>
              <a:t>Allows network to recover more quickly after failures</a:t>
            </a:r>
          </a:p>
          <a:p>
            <a:r>
              <a:rPr lang="en-US" dirty="0"/>
              <a:t>Not helpful for minimizing congestion in no-failure case</a:t>
            </a:r>
          </a:p>
        </p:txBody>
      </p:sp>
      <p:sp>
        <p:nvSpPr>
          <p:cNvPr id="4" name="Slide Number Placeholder 3"/>
          <p:cNvSpPr>
            <a:spLocks noGrp="1"/>
          </p:cNvSpPr>
          <p:nvPr>
            <p:ph type="sldNum" sz="quarter" idx="12"/>
          </p:nvPr>
        </p:nvSpPr>
        <p:spPr/>
        <p:txBody>
          <a:bodyPr/>
          <a:lstStyle/>
          <a:p>
            <a:fld id="{04E72898-F629-5644-B4D5-3A62E8AA9C3A}" type="slidenum">
              <a:rPr lang="en-US" smtClean="0"/>
              <a:t>72</a:t>
            </a:fld>
            <a:endParaRPr lang="en-US"/>
          </a:p>
        </p:txBody>
      </p:sp>
    </p:spTree>
    <p:extLst>
      <p:ext uri="{BB962C8B-B14F-4D97-AF65-F5344CB8AC3E}">
        <p14:creationId xmlns:p14="http://schemas.microsoft.com/office/powerpoint/2010/main" val="6611485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r>
              <a:rPr lang="en-US" dirty="0"/>
              <a:t>New design and operation architectures to minimize the effects of equipment failures</a:t>
            </a:r>
          </a:p>
          <a:p>
            <a:pPr lvl="1"/>
            <a:r>
              <a:rPr lang="en-US" dirty="0">
                <a:solidFill>
                  <a:srgbClr val="000090"/>
                </a:solidFill>
              </a:rPr>
              <a:t>SOX</a:t>
            </a:r>
            <a:r>
              <a:rPr lang="en-US" dirty="0"/>
              <a:t>: Move IP link placement from design to operation</a:t>
            </a:r>
          </a:p>
          <a:p>
            <a:pPr lvl="1"/>
            <a:r>
              <a:rPr lang="en-US" dirty="0">
                <a:solidFill>
                  <a:srgbClr val="FF0000"/>
                </a:solidFill>
              </a:rPr>
              <a:t>Red</a:t>
            </a:r>
            <a:r>
              <a:rPr lang="en-US" dirty="0"/>
              <a:t>: Take advantage of heterogeneous nodes</a:t>
            </a:r>
          </a:p>
          <a:p>
            <a:pPr lvl="1"/>
            <a:endParaRPr lang="en-US" dirty="0"/>
          </a:p>
        </p:txBody>
      </p:sp>
      <p:sp>
        <p:nvSpPr>
          <p:cNvPr id="4" name="Slide Number Placeholder 3"/>
          <p:cNvSpPr>
            <a:spLocks noGrp="1"/>
          </p:cNvSpPr>
          <p:nvPr>
            <p:ph type="sldNum" sz="quarter" idx="12"/>
          </p:nvPr>
        </p:nvSpPr>
        <p:spPr/>
        <p:txBody>
          <a:bodyPr/>
          <a:lstStyle/>
          <a:p>
            <a:fld id="{04E72898-F629-5644-B4D5-3A62E8AA9C3A}" type="slidenum">
              <a:rPr lang="en-US" smtClean="0"/>
              <a:t>73</a:t>
            </a:fld>
            <a:endParaRPr lang="en-US"/>
          </a:p>
        </p:txBody>
      </p:sp>
    </p:spTree>
    <p:extLst>
      <p:ext uri="{BB962C8B-B14F-4D97-AF65-F5344CB8AC3E}">
        <p14:creationId xmlns:p14="http://schemas.microsoft.com/office/powerpoint/2010/main" val="11463434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6" name="Subtitle 5"/>
          <p:cNvSpPr>
            <a:spLocks noGrp="1"/>
          </p:cNvSpPr>
          <p:nvPr>
            <p:ph type="subTitle" idx="1"/>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04E72898-F629-5644-B4D5-3A62E8AA9C3A}" type="slidenum">
              <a:rPr lang="en-US" smtClean="0"/>
              <a:t>74</a:t>
            </a:fld>
            <a:endParaRPr lang="en-US"/>
          </a:p>
        </p:txBody>
      </p:sp>
    </p:spTree>
    <p:extLst>
      <p:ext uri="{BB962C8B-B14F-4D97-AF65-F5344CB8AC3E}">
        <p14:creationId xmlns:p14="http://schemas.microsoft.com/office/powerpoint/2010/main" val="88170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Opportunities to Innovate</a:t>
            </a:r>
          </a:p>
        </p:txBody>
      </p:sp>
      <p:sp>
        <p:nvSpPr>
          <p:cNvPr id="6" name="Content Placeholder 5"/>
          <p:cNvSpPr>
            <a:spLocks noGrp="1"/>
          </p:cNvSpPr>
          <p:nvPr>
            <p:ph idx="1"/>
          </p:nvPr>
        </p:nvSpPr>
        <p:spPr/>
        <p:txBody>
          <a:bodyPr/>
          <a:lstStyle/>
          <a:p>
            <a:r>
              <a:rPr lang="en-US" dirty="0"/>
              <a:t>New technology</a:t>
            </a:r>
          </a:p>
          <a:p>
            <a:r>
              <a:rPr lang="en-US" dirty="0"/>
              <a:t>Realization that we can make use of “smart” interior switches</a:t>
            </a:r>
            <a:br>
              <a:rPr lang="en-US" dirty="0"/>
            </a:br>
            <a:endParaRPr lang="en-US" dirty="0"/>
          </a:p>
          <a:p>
            <a:r>
              <a:rPr lang="en-US" dirty="0"/>
              <a:t>Opportunity for better solutions</a:t>
            </a:r>
          </a:p>
          <a:p>
            <a:pPr lvl="1"/>
            <a:r>
              <a:rPr lang="en-US" b="1" dirty="0"/>
              <a:t>If</a:t>
            </a:r>
            <a:r>
              <a:rPr lang="en-US" dirty="0"/>
              <a:t> we solve new, more</a:t>
            </a:r>
          </a:p>
          <a:p>
            <a:pPr marL="457200" lvl="1" indent="0">
              <a:buNone/>
              <a:tabLst>
                <a:tab pos="731838" algn="l"/>
              </a:tabLst>
            </a:pPr>
            <a:r>
              <a:rPr lang="en-US" dirty="0"/>
              <a:t>	complicated problems</a:t>
            </a:r>
          </a:p>
        </p:txBody>
      </p:sp>
      <p:sp>
        <p:nvSpPr>
          <p:cNvPr id="2" name="Slide Number Placeholder 1"/>
          <p:cNvSpPr>
            <a:spLocks noGrp="1"/>
          </p:cNvSpPr>
          <p:nvPr>
            <p:ph type="sldNum" sz="quarter" idx="12"/>
          </p:nvPr>
        </p:nvSpPr>
        <p:spPr/>
        <p:txBody>
          <a:bodyPr/>
          <a:lstStyle/>
          <a:p>
            <a:fld id="{04E72898-F629-5644-B4D5-3A62E8AA9C3A}" type="slidenum">
              <a:rPr lang="en-US" smtClean="0"/>
              <a:t>8</a:t>
            </a:fld>
            <a:endParaRPr lang="en-US"/>
          </a:p>
        </p:txBody>
      </p:sp>
      <p:pic>
        <p:nvPicPr>
          <p:cNvPr id="7" name="Picture 6"/>
          <p:cNvPicPr>
            <a:picLocks noChangeAspect="1"/>
          </p:cNvPicPr>
          <p:nvPr/>
        </p:nvPicPr>
        <p:blipFill>
          <a:blip r:embed="rId3"/>
          <a:stretch>
            <a:fillRect/>
          </a:stretch>
        </p:blipFill>
        <p:spPr>
          <a:xfrm>
            <a:off x="5250670" y="4549473"/>
            <a:ext cx="2281265" cy="1774317"/>
          </a:xfrm>
          <a:prstGeom prst="rect">
            <a:avLst/>
          </a:prstGeom>
        </p:spPr>
      </p:pic>
      <p:cxnSp>
        <p:nvCxnSpPr>
          <p:cNvPr id="9" name="Straight Arrow Connector 8"/>
          <p:cNvCxnSpPr>
            <a:cxnSpLocks/>
            <a:stCxn id="13" idx="3"/>
          </p:cNvCxnSpPr>
          <p:nvPr/>
        </p:nvCxnSpPr>
        <p:spPr>
          <a:xfrm>
            <a:off x="4786876" y="5883927"/>
            <a:ext cx="650394" cy="92040"/>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cxnSpLocks/>
            <a:stCxn id="17" idx="2"/>
          </p:cNvCxnSpPr>
          <p:nvPr/>
        </p:nvCxnSpPr>
        <p:spPr>
          <a:xfrm flipH="1">
            <a:off x="6949709" y="4302225"/>
            <a:ext cx="1046020" cy="492455"/>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532807" y="5699261"/>
            <a:ext cx="1254069" cy="369332"/>
          </a:xfrm>
          <a:prstGeom prst="rect">
            <a:avLst/>
          </a:prstGeom>
          <a:noFill/>
        </p:spPr>
        <p:txBody>
          <a:bodyPr wrap="none" rtlCol="0">
            <a:spAutoFit/>
          </a:bodyPr>
          <a:lstStyle/>
          <a:p>
            <a:r>
              <a:rPr lang="en-US" dirty="0"/>
              <a:t>old optimal</a:t>
            </a:r>
          </a:p>
        </p:txBody>
      </p:sp>
      <p:sp>
        <p:nvSpPr>
          <p:cNvPr id="17" name="TextBox 16"/>
          <p:cNvSpPr txBox="1"/>
          <p:nvPr/>
        </p:nvSpPr>
        <p:spPr>
          <a:xfrm>
            <a:off x="7316114" y="3932893"/>
            <a:ext cx="1359229" cy="369332"/>
          </a:xfrm>
          <a:prstGeom prst="rect">
            <a:avLst/>
          </a:prstGeom>
          <a:noFill/>
        </p:spPr>
        <p:txBody>
          <a:bodyPr wrap="none" rtlCol="0">
            <a:spAutoFit/>
          </a:bodyPr>
          <a:lstStyle/>
          <a:p>
            <a:r>
              <a:rPr lang="en-US" dirty="0"/>
              <a:t>new optimal</a:t>
            </a:r>
          </a:p>
        </p:txBody>
      </p:sp>
    </p:spTree>
    <p:extLst>
      <p:ext uri="{BB962C8B-B14F-4D97-AF65-F5344CB8AC3E}">
        <p14:creationId xmlns:p14="http://schemas.microsoft.com/office/powerpoint/2010/main" val="335163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Design: Tomorrow</a:t>
            </a:r>
          </a:p>
        </p:txBody>
      </p:sp>
      <p:sp>
        <p:nvSpPr>
          <p:cNvPr id="3" name="Content Placeholder 2"/>
          <p:cNvSpPr>
            <a:spLocks noGrp="1"/>
          </p:cNvSpPr>
          <p:nvPr>
            <p:ph idx="1"/>
          </p:nvPr>
        </p:nvSpPr>
        <p:spPr>
          <a:xfrm>
            <a:off x="457200" y="1600201"/>
            <a:ext cx="8229600" cy="1744890"/>
          </a:xfrm>
        </p:spPr>
        <p:txBody>
          <a:bodyPr/>
          <a:lstStyle/>
          <a:p>
            <a:r>
              <a:rPr lang="en-US" dirty="0"/>
              <a:t>Reconfigurable optical equipment</a:t>
            </a:r>
          </a:p>
          <a:p>
            <a:r>
              <a:rPr lang="en-US" dirty="0"/>
              <a:t>IP link placement moves from design to operation</a:t>
            </a:r>
          </a:p>
        </p:txBody>
      </p:sp>
      <p:sp>
        <p:nvSpPr>
          <p:cNvPr id="4" name="Slide Number Placeholder 3"/>
          <p:cNvSpPr>
            <a:spLocks noGrp="1"/>
          </p:cNvSpPr>
          <p:nvPr>
            <p:ph type="sldNum" sz="quarter" idx="12"/>
          </p:nvPr>
        </p:nvSpPr>
        <p:spPr/>
        <p:txBody>
          <a:bodyPr/>
          <a:lstStyle/>
          <a:p>
            <a:fld id="{04E72898-F629-5644-B4D5-3A62E8AA9C3A}" type="slidenum">
              <a:rPr lang="en-US" smtClean="0"/>
              <a:t>9</a:t>
            </a:fld>
            <a:endParaRPr lang="en-US"/>
          </a:p>
        </p:txBody>
      </p:sp>
      <p:grpSp>
        <p:nvGrpSpPr>
          <p:cNvPr id="5" name="Group 4"/>
          <p:cNvGrpSpPr/>
          <p:nvPr/>
        </p:nvGrpSpPr>
        <p:grpSpPr>
          <a:xfrm>
            <a:off x="936625" y="3597311"/>
            <a:ext cx="2726849" cy="1776749"/>
            <a:chOff x="829151" y="3002477"/>
            <a:chExt cx="2726849" cy="1776749"/>
          </a:xfrm>
        </p:grpSpPr>
        <p:sp>
          <p:nvSpPr>
            <p:cNvPr id="6" name="Rounded Rectangle 5"/>
            <p:cNvSpPr/>
            <p:nvPr/>
          </p:nvSpPr>
          <p:spPr>
            <a:xfrm>
              <a:off x="829151" y="3002477"/>
              <a:ext cx="2379077" cy="607453"/>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5">
                      <a:lumMod val="75000"/>
                    </a:schemeClr>
                  </a:solidFill>
                </a:rPr>
                <a:t>Network Design</a:t>
              </a:r>
            </a:p>
          </p:txBody>
        </p:sp>
        <p:sp>
          <p:nvSpPr>
            <p:cNvPr id="7" name="Rounded Rectangle 6"/>
            <p:cNvSpPr/>
            <p:nvPr/>
          </p:nvSpPr>
          <p:spPr>
            <a:xfrm>
              <a:off x="829151" y="4073331"/>
              <a:ext cx="2726849" cy="70589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4"/>
                  </a:solidFill>
                </a:rPr>
                <a:t>Network</a:t>
              </a:r>
              <a:r>
                <a:rPr lang="en-US" sz="2400" b="1" dirty="0">
                  <a:solidFill>
                    <a:schemeClr val="tx1"/>
                  </a:solidFill>
                </a:rPr>
                <a:t> </a:t>
              </a:r>
              <a:r>
                <a:rPr lang="en-US" sz="2400" b="1" dirty="0">
                  <a:solidFill>
                    <a:srgbClr val="8064A2"/>
                  </a:solidFill>
                </a:rPr>
                <a:t>Operation</a:t>
              </a:r>
            </a:p>
          </p:txBody>
        </p:sp>
      </p:grpSp>
      <p:cxnSp>
        <p:nvCxnSpPr>
          <p:cNvPr id="8" name="Straight Connector 7"/>
          <p:cNvCxnSpPr>
            <a:endCxn id="22" idx="6"/>
          </p:cNvCxnSpPr>
          <p:nvPr/>
        </p:nvCxnSpPr>
        <p:spPr>
          <a:xfrm>
            <a:off x="984250" y="4430344"/>
            <a:ext cx="644453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ounded Rectangle 9"/>
          <p:cNvSpPr/>
          <p:nvPr/>
        </p:nvSpPr>
        <p:spPr>
          <a:xfrm>
            <a:off x="3846468" y="3027590"/>
            <a:ext cx="2197666" cy="621260"/>
          </a:xfrm>
          <a:prstGeom prst="roundRect">
            <a:avLst/>
          </a:prstGeom>
          <a:solidFill>
            <a:schemeClr val="accent5">
              <a:lumMod val="75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chemeClr val="bg1"/>
                </a:solidFill>
                <a:cs typeface="Times New Roman"/>
              </a:rPr>
              <a:t>equipment placement</a:t>
            </a:r>
          </a:p>
        </p:txBody>
      </p:sp>
      <p:sp>
        <p:nvSpPr>
          <p:cNvPr id="12" name="Rounded Rectangle 11"/>
          <p:cNvSpPr/>
          <p:nvPr/>
        </p:nvSpPr>
        <p:spPr>
          <a:xfrm>
            <a:off x="3859168" y="5211837"/>
            <a:ext cx="2197666" cy="621260"/>
          </a:xfrm>
          <a:prstGeom prst="roundRect">
            <a:avLst/>
          </a:prstGeom>
          <a:solidFill>
            <a:schemeClr val="accent4">
              <a:lumMod val="60000"/>
              <a:lumOff val="40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cs typeface="Times New Roman"/>
              </a:rPr>
              <a:t>IP routing</a:t>
            </a:r>
          </a:p>
        </p:txBody>
      </p:sp>
      <p:sp>
        <p:nvSpPr>
          <p:cNvPr id="33" name="Rounded Rectangle 32"/>
          <p:cNvSpPr/>
          <p:nvPr/>
        </p:nvSpPr>
        <p:spPr>
          <a:xfrm>
            <a:off x="3846467" y="3736521"/>
            <a:ext cx="2197666" cy="621260"/>
          </a:xfrm>
          <a:prstGeom prst="roundRect">
            <a:avLst/>
          </a:prstGeom>
          <a:solidFill>
            <a:srgbClr val="FAC090"/>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a:solidFill>
                  <a:srgbClr val="000000"/>
                </a:solidFill>
                <a:cs typeface="Times New Roman"/>
              </a:rPr>
              <a:t>IP link placement</a:t>
            </a:r>
          </a:p>
        </p:txBody>
      </p:sp>
      <p:sp>
        <p:nvSpPr>
          <p:cNvPr id="9" name="TextBox 8"/>
          <p:cNvSpPr txBox="1"/>
          <p:nvPr/>
        </p:nvSpPr>
        <p:spPr>
          <a:xfrm>
            <a:off x="1028364" y="6159500"/>
            <a:ext cx="7087272" cy="492443"/>
          </a:xfrm>
          <a:prstGeom prst="rect">
            <a:avLst/>
          </a:prstGeom>
          <a:noFill/>
        </p:spPr>
        <p:txBody>
          <a:bodyPr wrap="none" rtlCol="0">
            <a:spAutoFit/>
          </a:bodyPr>
          <a:lstStyle/>
          <a:p>
            <a:pPr algn="ctr"/>
            <a:r>
              <a:rPr lang="en-US" sz="2600" b="1" dirty="0">
                <a:solidFill>
                  <a:srgbClr val="000090"/>
                </a:solidFill>
              </a:rPr>
              <a:t>SOX</a:t>
            </a:r>
            <a:r>
              <a:rPr lang="en-US" sz="2600" b="1" dirty="0"/>
              <a:t>:  </a:t>
            </a:r>
            <a:r>
              <a:rPr lang="en-US" sz="2600" b="1" dirty="0">
                <a:solidFill>
                  <a:srgbClr val="000090"/>
                </a:solidFill>
              </a:rPr>
              <a:t>S</a:t>
            </a:r>
            <a:r>
              <a:rPr lang="en-US" sz="2600" b="1" dirty="0"/>
              <a:t>trategic </a:t>
            </a:r>
            <a:r>
              <a:rPr lang="en-US" sz="2600" b="1" dirty="0">
                <a:solidFill>
                  <a:srgbClr val="000090"/>
                </a:solidFill>
              </a:rPr>
              <a:t>O</a:t>
            </a:r>
            <a:r>
              <a:rPr lang="en-US" sz="2600" b="1" dirty="0"/>
              <a:t>ptical/IP </a:t>
            </a:r>
            <a:r>
              <a:rPr lang="en-US" sz="2600" b="1" dirty="0">
                <a:solidFill>
                  <a:srgbClr val="000090"/>
                </a:solidFill>
              </a:rPr>
              <a:t>X</a:t>
            </a:r>
            <a:r>
              <a:rPr lang="en-US" sz="2600" b="1" dirty="0"/>
              <a:t>-Layer Network Design</a:t>
            </a:r>
          </a:p>
        </p:txBody>
      </p:sp>
      <p:grpSp>
        <p:nvGrpSpPr>
          <p:cNvPr id="11" name="Group 10">
            <a:extLst>
              <a:ext uri="{FF2B5EF4-FFF2-40B4-BE49-F238E27FC236}">
                <a16:creationId xmlns:a16="http://schemas.microsoft.com/office/drawing/2014/main" id="{36475ABA-4AFC-C54E-A42B-DDE23127130E}"/>
              </a:ext>
            </a:extLst>
          </p:cNvPr>
          <p:cNvGrpSpPr/>
          <p:nvPr/>
        </p:nvGrpSpPr>
        <p:grpSpPr>
          <a:xfrm>
            <a:off x="7071580" y="2761228"/>
            <a:ext cx="1737398" cy="3338232"/>
            <a:chOff x="7071580" y="2761228"/>
            <a:chExt cx="1737398" cy="3338232"/>
          </a:xfrm>
        </p:grpSpPr>
        <p:grpSp>
          <p:nvGrpSpPr>
            <p:cNvPr id="18" name="Group 17"/>
            <p:cNvGrpSpPr/>
            <p:nvPr/>
          </p:nvGrpSpPr>
          <p:grpSpPr>
            <a:xfrm>
              <a:off x="7071580" y="2761228"/>
              <a:ext cx="1726101" cy="3338232"/>
              <a:chOff x="6964106" y="2171925"/>
              <a:chExt cx="1726101" cy="3338232"/>
            </a:xfrm>
          </p:grpSpPr>
          <p:grpSp>
            <p:nvGrpSpPr>
              <p:cNvPr id="19" name="Group 18"/>
              <p:cNvGrpSpPr/>
              <p:nvPr/>
            </p:nvGrpSpPr>
            <p:grpSpPr>
              <a:xfrm>
                <a:off x="6964106" y="2171925"/>
                <a:ext cx="476268" cy="3338232"/>
                <a:chOff x="6964106" y="2171925"/>
                <a:chExt cx="476268" cy="3338232"/>
              </a:xfrm>
            </p:grpSpPr>
            <p:sp>
              <p:nvSpPr>
                <p:cNvPr id="22" name="Up-Down Arrow 21"/>
                <p:cNvSpPr/>
                <p:nvPr/>
              </p:nvSpPr>
              <p:spPr>
                <a:xfrm>
                  <a:off x="6964106" y="2171925"/>
                  <a:ext cx="476268" cy="3338232"/>
                </a:xfrm>
                <a:prstGeom prst="upDown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000" dirty="0">
                    <a:solidFill>
                      <a:srgbClr val="000000"/>
                    </a:solidFill>
                  </a:endParaRPr>
                </a:p>
              </p:txBody>
            </p:sp>
            <p:cxnSp>
              <p:nvCxnSpPr>
                <p:cNvPr id="23" name="Straight Connector 22"/>
                <p:cNvCxnSpPr/>
                <p:nvPr/>
              </p:nvCxnSpPr>
              <p:spPr>
                <a:xfrm>
                  <a:off x="6964106" y="3008008"/>
                  <a:ext cx="47626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964106" y="4799190"/>
                  <a:ext cx="476268" cy="704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7495799" y="2743967"/>
                <a:ext cx="1139705" cy="461665"/>
              </a:xfrm>
              <a:prstGeom prst="rect">
                <a:avLst/>
              </a:prstGeom>
              <a:noFill/>
            </p:spPr>
            <p:txBody>
              <a:bodyPr wrap="none" rtlCol="0">
                <a:spAutoFit/>
              </a:bodyPr>
              <a:lstStyle/>
              <a:p>
                <a:r>
                  <a:rPr lang="en-US" sz="2400" dirty="0"/>
                  <a:t>months</a:t>
                </a:r>
              </a:p>
            </p:txBody>
          </p:sp>
          <p:sp>
            <p:nvSpPr>
              <p:cNvPr id="21" name="TextBox 20"/>
              <p:cNvSpPr txBox="1"/>
              <p:nvPr/>
            </p:nvSpPr>
            <p:spPr>
              <a:xfrm>
                <a:off x="7495799" y="4535149"/>
                <a:ext cx="1194408" cy="461665"/>
              </a:xfrm>
              <a:prstGeom prst="rect">
                <a:avLst/>
              </a:prstGeom>
              <a:noFill/>
            </p:spPr>
            <p:txBody>
              <a:bodyPr wrap="none" rtlCol="0">
                <a:spAutoFit/>
              </a:bodyPr>
              <a:lstStyle/>
              <a:p>
                <a:r>
                  <a:rPr lang="en-US" sz="2400" dirty="0"/>
                  <a:t>seconds</a:t>
                </a:r>
              </a:p>
            </p:txBody>
          </p:sp>
        </p:grpSp>
        <p:sp>
          <p:nvSpPr>
            <p:cNvPr id="32" name="TextBox 31"/>
            <p:cNvSpPr txBox="1"/>
            <p:nvPr/>
          </p:nvSpPr>
          <p:spPr>
            <a:xfrm>
              <a:off x="7607808" y="4580511"/>
              <a:ext cx="1201170" cy="461665"/>
            </a:xfrm>
            <a:prstGeom prst="rect">
              <a:avLst/>
            </a:prstGeom>
            <a:noFill/>
          </p:spPr>
          <p:txBody>
            <a:bodyPr wrap="none" rtlCol="0">
              <a:spAutoFit/>
            </a:bodyPr>
            <a:lstStyle/>
            <a:p>
              <a:r>
                <a:rPr lang="en-US" sz="2400" dirty="0"/>
                <a:t>minutes</a:t>
              </a:r>
            </a:p>
          </p:txBody>
        </p:sp>
        <p:cxnSp>
          <p:nvCxnSpPr>
            <p:cNvPr id="25" name="Straight Connector 24"/>
            <p:cNvCxnSpPr/>
            <p:nvPr/>
          </p:nvCxnSpPr>
          <p:spPr>
            <a:xfrm>
              <a:off x="7071580" y="4845086"/>
              <a:ext cx="476268"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6754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1" nodeType="clickEffect">
                                  <p:stCondLst>
                                    <p:cond delay="0"/>
                                  </p:stCondLst>
                                  <p:childTnLst>
                                    <p:animMotion origin="layout" path="M 1.38889E-6 -2.59259E-6 L 1.38889E-6 0.11574 " pathEditMode="relative" rAng="0" ptsTypes="AA">
                                      <p:cBhvr>
                                        <p:cTn id="6" dur="2000" fill="hold"/>
                                        <p:tgtEl>
                                          <p:spTgt spid="33"/>
                                        </p:tgtEl>
                                        <p:attrNameLst>
                                          <p:attrName>ppt_x</p:attrName>
                                          <p:attrName>ppt_y</p:attrName>
                                        </p:attrNameLst>
                                      </p:cBhvr>
                                      <p:rCtr x="0" y="5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3|5"/>
</p:tagLst>
</file>

<file path=ppt/tags/tag2.xml><?xml version="1.0" encoding="utf-8"?>
<p:tagLst xmlns:a="http://schemas.openxmlformats.org/drawingml/2006/main" xmlns:r="http://schemas.openxmlformats.org/officeDocument/2006/relationships" xmlns:p="http://schemas.openxmlformats.org/presentationml/2006/main">
  <p:tag name="TIMING" val="|42.7|35.9"/>
</p:tagLst>
</file>

<file path=ppt/tags/tag3.xml><?xml version="1.0" encoding="utf-8"?>
<p:tagLst xmlns:a="http://schemas.openxmlformats.org/drawingml/2006/main" xmlns:r="http://schemas.openxmlformats.org/officeDocument/2006/relationships" xmlns:p="http://schemas.openxmlformats.org/presentationml/2006/main">
  <p:tag name="TIMING" val="|19.3|4.9|6.5|3.7|8.6|4.4|6.7|5.9"/>
</p:tagLst>
</file>

<file path=ppt/tags/tag4.xml><?xml version="1.0" encoding="utf-8"?>
<p:tagLst xmlns:a="http://schemas.openxmlformats.org/drawingml/2006/main" xmlns:r="http://schemas.openxmlformats.org/officeDocument/2006/relationships" xmlns:p="http://schemas.openxmlformats.org/presentationml/2006/main">
  <p:tag name="TIMING" val="|27"/>
</p:tagLst>
</file>

<file path=ppt/tags/tag5.xml><?xml version="1.0" encoding="utf-8"?>
<p:tagLst xmlns:a="http://schemas.openxmlformats.org/drawingml/2006/main" xmlns:r="http://schemas.openxmlformats.org/officeDocument/2006/relationships" xmlns:p="http://schemas.openxmlformats.org/presentationml/2006/main">
  <p:tag name="TIMING" val="|65.2|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EABF7"/>
        </a:solidFill>
        <a:ln>
          <a:solidFill>
            <a:srgbClr val="8EABF7"/>
          </a:solidFill>
        </a:ln>
        <a:effectLst/>
      </a:spPr>
      <a:bodyPr rtlCol="0" anchor="ctr"/>
      <a:lstStyle>
        <a:defPPr algn="ctr">
          <a:defRPr sz="3000" dirty="0" smtClean="0">
            <a:solidFill>
              <a:srgbClr val="000000"/>
            </a:solidFill>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51260</TotalTime>
  <Words>8305</Words>
  <Application>Microsoft Macintosh PowerPoint</Application>
  <PresentationFormat>On-screen Show (4:3)</PresentationFormat>
  <Paragraphs>885</Paragraphs>
  <Slides>74</Slides>
  <Notes>64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Zapf Dingbats</vt:lpstr>
      <vt:lpstr>Office Theme</vt:lpstr>
      <vt:lpstr>Joint Optimization for Robust Network Design and Operation</vt:lpstr>
      <vt:lpstr>The Internet</vt:lpstr>
      <vt:lpstr>ISP Backbone Networks</vt:lpstr>
      <vt:lpstr>Challenge</vt:lpstr>
      <vt:lpstr>PowerPoint Presentation</vt:lpstr>
      <vt:lpstr>PowerPoint Presentation</vt:lpstr>
      <vt:lpstr>PowerPoint Presentation</vt:lpstr>
      <vt:lpstr>Opportunities to Innovate</vt:lpstr>
      <vt:lpstr>Network Design: Tomorrow</vt:lpstr>
      <vt:lpstr>Network Operation: Tomorrow</vt:lpstr>
      <vt:lpstr>Contributions: Red + SOX</vt:lpstr>
      <vt:lpstr>Red + SOX</vt:lpstr>
      <vt:lpstr>SOX: Strategic Optical/IP X-Layer Network Design</vt:lpstr>
      <vt:lpstr>Network Design</vt:lpstr>
      <vt:lpstr>Constrained Optimization</vt:lpstr>
      <vt:lpstr>How is This Done Today?</vt:lpstr>
      <vt:lpstr>Failure Recovery:  Fixed IP Links</vt:lpstr>
      <vt:lpstr>Failure Recovery:  Reconfigurable</vt:lpstr>
      <vt:lpstr>Network Components:  Tails</vt:lpstr>
      <vt:lpstr>Network Components:  Regens</vt:lpstr>
      <vt:lpstr>Tails and Regens are Expensive!</vt:lpstr>
      <vt:lpstr>Finding the Optimal Solution: ILP Joint Optimization</vt:lpstr>
      <vt:lpstr>Failure Scenarios</vt:lpstr>
      <vt:lpstr>Joint Optimization Intuition</vt:lpstr>
      <vt:lpstr>ILP: Inputs and Outputs</vt:lpstr>
      <vt:lpstr>ILP: Objective and Constraints</vt:lpstr>
      <vt:lpstr>Robust Tail Placement</vt:lpstr>
      <vt:lpstr>Relative Positions of Regens</vt:lpstr>
      <vt:lpstr>Where to Place Regens?</vt:lpstr>
      <vt:lpstr>Robust Regen Placement</vt:lpstr>
      <vt:lpstr>Robust Regen Placement</vt:lpstr>
      <vt:lpstr>Robust Regen Placement</vt:lpstr>
      <vt:lpstr>Robust Regen Placement</vt:lpstr>
      <vt:lpstr>Robust Regen Placement</vt:lpstr>
      <vt:lpstr>Robust Regen Placement</vt:lpstr>
      <vt:lpstr>Scalable Heuristics</vt:lpstr>
      <vt:lpstr>Simple</vt:lpstr>
      <vt:lpstr>Greedy</vt:lpstr>
      <vt:lpstr>Evaluation</vt:lpstr>
      <vt:lpstr>Experiment Setup: Topology</vt:lpstr>
      <vt:lpstr>Experiment Setup: Topology</vt:lpstr>
      <vt:lpstr>Experiment Setup: Topology</vt:lpstr>
      <vt:lpstr>How much does reconfigurability matter?</vt:lpstr>
      <vt:lpstr>How good are heuristics?</vt:lpstr>
      <vt:lpstr>Scaling to a Realistic Backbone</vt:lpstr>
      <vt:lpstr>Related Work</vt:lpstr>
      <vt:lpstr>Related Work</vt:lpstr>
      <vt:lpstr>SOX Conclusion</vt:lpstr>
      <vt:lpstr>Red: A Communist approach to Network OPEration</vt:lpstr>
      <vt:lpstr>Network Operation: Today</vt:lpstr>
      <vt:lpstr>Network Operation: Today</vt:lpstr>
      <vt:lpstr>Network Operation: Today</vt:lpstr>
      <vt:lpstr>Traditional Approach: Faulty Assumptions</vt:lpstr>
      <vt:lpstr>Traditional Approach: Faulty Assumptions</vt:lpstr>
      <vt:lpstr>Our Approach: Red</vt:lpstr>
      <vt:lpstr>Red Architecture</vt:lpstr>
      <vt:lpstr>Red Architecture: Big Nodes</vt:lpstr>
      <vt:lpstr>Our Approach: Benefits</vt:lpstr>
      <vt:lpstr>Constrained Optimization</vt:lpstr>
      <vt:lpstr>Red Architecture: Virtual Overlay</vt:lpstr>
      <vt:lpstr>Red Failure Recovery</vt:lpstr>
      <vt:lpstr>Local Recovery 1</vt:lpstr>
      <vt:lpstr>Local Recovery 2</vt:lpstr>
      <vt:lpstr>Global Recovery</vt:lpstr>
      <vt:lpstr>Global Recovery</vt:lpstr>
      <vt:lpstr>Evaluation</vt:lpstr>
      <vt:lpstr>Evaluation</vt:lpstr>
      <vt:lpstr>Evaluation</vt:lpstr>
      <vt:lpstr>Related Work</vt:lpstr>
      <vt:lpstr>Related Work</vt:lpstr>
      <vt:lpstr>Related Work</vt:lpstr>
      <vt:lpstr>Red Conclusion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Gossels</dc:creator>
  <cp:lastModifiedBy>Jennifer Gossels</cp:lastModifiedBy>
  <cp:revision>1087</cp:revision>
  <cp:lastPrinted>2019-05-10T13:27:10Z</cp:lastPrinted>
  <dcterms:created xsi:type="dcterms:W3CDTF">2017-09-15T00:22:02Z</dcterms:created>
  <dcterms:modified xsi:type="dcterms:W3CDTF">2020-03-20T01:50:02Z</dcterms:modified>
</cp:coreProperties>
</file>