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s/slide88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24.xml" ContentType="application/vnd.openxmlformats-officedocument.presentationml.slide+xml"/>
  <Override PartName="/ppt/slides/slide72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66.xml" ContentType="application/vnd.openxmlformats-officedocument.presentationml.slide+xml"/>
  <Override PartName="/ppt/slides/slide50.xml" ContentType="application/vnd.openxmlformats-officedocument.presentationml.slide+xml"/>
  <Override PartName="/ppt/slides/slide112.xml" ContentType="application/vnd.openxmlformats-officedocument.presentationml.slide+xml"/>
  <Override PartName="/ppt/slideLayouts/slideLayout13.xml" ContentType="application/vnd.openxmlformats-officedocument.presentationml.slideLayout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86.xml" ContentType="application/vnd.openxmlformats-officedocument.presentationml.slide+xml"/>
  <Override PartName="/ppt/slides/slide22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64.xml" ContentType="application/vnd.openxmlformats-officedocument.presentationml.slide+xml"/>
  <Default Extension="xml" ContentType="application/xml"/>
  <Override PartName="/ppt/slides/slide11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7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65.xml" ContentType="application/vnd.openxmlformats-officedocument.presentationml.notesSlide+xml"/>
  <Override PartName="/ppt/slides/slide84.xml" ContentType="application/vnd.openxmlformats-officedocument.presentationml.slide+xml"/>
  <Override PartName="/ppt/slides/slide20.xml" ContentType="application/vnd.openxmlformats-officedocument.presentationml.slide+xml"/>
  <Override PartName="/ppt/notesSlides/notesSlide59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62.xml" ContentType="application/vnd.openxmlformats-officedocument.presentationml.slide+xml"/>
  <Override PartName="/ppt/tags/tag19.xml" ContentType="application/vnd.openxmlformats-officedocument.presentationml.tags+xml"/>
  <Override PartName="/ppt/notesSlides/notesSlide85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40.xml" ContentType="application/vnd.openxmlformats-officedocument.presentationml.slide+xml"/>
  <Override PartName="/ppt/slides/slide102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9.xml" ContentType="application/vnd.openxmlformats-officedocument.presentationml.notesSlide+xml"/>
  <Default Extension="jpeg" ContentType="image/jpeg"/>
  <Override PartName="/ppt/notesSlides/notesSlide10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57.xml" ContentType="application/vnd.openxmlformats-officedocument.presentationml.notesSlide+xml"/>
  <Override PartName="/docProps/app.xml" ContentType="application/vnd.openxmlformats-officedocument.extended-properties+xml"/>
  <Override PartName="/ppt/slides/slide109.xml" ContentType="application/vnd.openxmlformats-officedocument.presentationml.slide+xml"/>
  <Override PartName="/ppt/slides/slide60.xml" ContentType="application/vnd.openxmlformats-officedocument.presentationml.slide+xml"/>
  <Override PartName="/ppt/notesSlides/notesSlide41.xml" ContentType="application/vnd.openxmlformats-officedocument.presentationml.notesSlide+xml"/>
  <Override PartName="/ppt/tags/tag17.xml" ContentType="application/vnd.openxmlformats-officedocument.presentationml.tags+xml"/>
  <Override PartName="/ppt/notesSlides/notesSlide99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100.xml" ContentType="application/vnd.openxmlformats-officedocument.presentationml.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notesSlides/notesSlide77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107.xml" ContentType="application/vnd.openxmlformats-officedocument.presentationml.slide+xml"/>
  <Override PartName="/ppt/notesSlides/notesSlide97.xml" ContentType="application/vnd.openxmlformats-officedocument.presentationml.notesSlide+xml"/>
  <Override PartName="/ppt/tags/tag15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notesSlides/notesSlide3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Slides/notesSlide8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75.xml" ContentType="application/vnd.openxmlformats-officedocument.presentationml.notes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94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105.xml" ContentType="application/vnd.openxmlformats-officedocument.presentationml.slide+xml"/>
  <Override PartName="/ppt/notesSlides/notesSlide95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79.xml" ContentType="application/vnd.openxmlformats-officedocument.presentationml.slide+xml"/>
  <Override PartName="/ppt/slides/slide92.xml" ContentType="application/vnd.openxmlformats-officedocument.presentationml.slide+xml"/>
  <Override PartName="/ppt/tags/tag5.xml" ContentType="application/vnd.openxmlformats-officedocument.presentationml.tags+xml"/>
  <Override PartName="/ppt/notesSlides/notesSlide7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100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57.xml" ContentType="application/vnd.openxmlformats-officedocument.presentationml.slide+xml"/>
  <Override PartName="/ppt/slides/slide70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99.xml" ContentType="application/vnd.openxmlformats-officedocument.presentationml.slide+xml"/>
  <Override PartName="/ppt/tags/tag11.xml" ContentType="application/vnd.openxmlformats-officedocument.presentationml.tags+xml"/>
  <Override PartName="/ppt/notesSlides/notesSlide93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77.xml" ContentType="application/vnd.openxmlformats-officedocument.presentationml.slide+xml"/>
  <Override PartName="/ppt/slides/slide90.xml" ContentType="application/vnd.openxmlformats-officedocument.presentationml.slide+xml"/>
  <Override PartName="/ppt/tags/tag3.xml" ContentType="application/vnd.openxmlformats-officedocument.presentationml.tags+xml"/>
  <Override PartName="/ppt/notesSlides/notesSlide71.xml" ContentType="application/vnd.openxmlformats-officedocument.presentationml.notes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55.xml" ContentType="application/vnd.openxmlformats-officedocument.presentationml.slide+xml"/>
  <Override PartName="/ppt/slides/slide49.xml" ContentType="application/vnd.openxmlformats-officedocument.presentationml.slide+xml"/>
  <Override PartName="/ppt/slides/slide97.xml" ContentType="application/vnd.openxmlformats-officedocument.presentationml.slide+xml"/>
  <Override PartName="/ppt/theme/theme3.xml" ContentType="application/vnd.openxmlformats-officedocument.theme+xml"/>
  <Override PartName="/ppt/notesSlides/notesSlide9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slides/slide27.xml" ContentType="application/vnd.openxmlformats-officedocument.presentationml.slide+xml"/>
  <Override PartName="/ppt/slides/slide75.xml" ContentType="application/vnd.openxmlformats-officedocument.presentationml.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69.xml" ContentType="application/vnd.openxmlformats-officedocument.presentationml.slide+xml"/>
  <Override PartName="/ppt/slides/slide53.xml" ContentType="application/vnd.openxmlformats-officedocument.presentationml.slide+xml"/>
  <Override PartName="/ppt/slides/slide115.xml" ContentType="application/vnd.openxmlformats-officedocument.presentationml.slide+xml"/>
  <Override PartName="/ppt/tags/tag23.xml" ContentType="application/vnd.openxmlformats-officedocument.presentationml.tags+xml"/>
  <Override PartName="/ppt/notesSlides/notesSlide28.xml" ContentType="application/vnd.openxmlformats-officedocument.presentationml.notesSlide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slides/slide89.xml" ContentType="application/vnd.openxmlformats-officedocument.presentationml.slide+xml"/>
  <Override PartName="/ppt/slides/slide25.xml" ContentType="application/vnd.openxmlformats-officedocument.presentationml.slide+xml"/>
  <Override PartName="/ppt/slides/slide73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67.xml" ContentType="application/vnd.openxmlformats-officedocument.presentationml.slide+xml"/>
  <Override PartName="/ppt/slides/slide51.xml" ContentType="application/vnd.openxmlformats-officedocument.presentationml.slide+xml"/>
  <Override PartName="/ppt/slides/slide113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87.xml" ContentType="application/vnd.openxmlformats-officedocument.presentationml.slide+xml"/>
  <Override PartName="/ppt/slides/slide23.xml" ContentType="application/vnd.openxmlformats-officedocument.presentationml.slide+xml"/>
  <Override PartName="/ppt/charts/chart1.xml" ContentType="application/vnd.openxmlformats-officedocument.drawingml.chart+xml"/>
  <Override PartName="/ppt/notesSlides/notesSlide46.xml" ContentType="application/vnd.openxmlformats-officedocument.presentationml.notesSlide+xml"/>
  <Override PartName="/ppt/slides/slide65.xml" ContentType="application/vnd.openxmlformats-officedocument.presentationml.slide+xml"/>
  <Override PartName="/ppt/slides/slide1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88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109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85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44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8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slides/slide10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07.xml" ContentType="application/vnd.openxmlformats-officedocument.presentationml.notesSlide+xml"/>
  <Override PartName="/ppt/notesSlides/notesSlide64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58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61.xml" ContentType="application/vnd.openxmlformats-officedocument.presentationml.slide+xml"/>
  <Override PartName="/ppt/tags/tag18.xml" ContentType="application/vnd.openxmlformats-officedocument.presentationml.tags+xml"/>
  <Override PartName="/ppt/slideLayouts/slideLayout9.xml" ContentType="application/vnd.openxmlformats-officedocument.presentationml.slideLayout+xml"/>
  <Override PartName="/ppt/notesSlides/notesSlide84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5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56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108.xml" ContentType="application/vnd.openxmlformats-officedocument.presentationml.slide+xml"/>
  <Override PartName="/ppt/tags/tag16.xml" ContentType="application/vnd.openxmlformats-officedocument.presentationml.tags+xml"/>
  <Override PartName="/ppt/notesSlides/notesSlide98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95.xml" ContentType="application/vnd.openxmlformats-officedocument.presentationml.slide+xml"/>
  <Override PartName="/ppt/tags/tag8.xml" ContentType="application/vnd.openxmlformats-officedocument.presentationml.tags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notesSlides/notesSlide76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06.xml" ContentType="application/vnd.openxmlformats-officedocument.presentationml.slide+xml"/>
  <Override PartName="/ppt/notesSlides/notesSlide96.xml" ContentType="application/vnd.openxmlformats-officedocument.presentationml.notesSlide+xml"/>
  <Override PartName="/ppt/tableStyles.xml" ContentType="application/vnd.openxmlformats-officedocument.presentationml.tableStyles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80.xml" ContentType="application/vnd.openxmlformats-officedocument.presentationml.notesSlide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93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01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58.xml" ContentType="application/vnd.openxmlformats-officedocument.presentationml.slide+xml"/>
  <Override PartName="/ppt/slides/slide71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104.xml" ContentType="application/vnd.openxmlformats-officedocument.presentationml.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94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78.xml" ContentType="application/vnd.openxmlformats-officedocument.presentationml.slide+xml"/>
  <Override PartName="/ppt/slides/slide91.xml" ContentType="application/vnd.openxmlformats-officedocument.presentationml.slide+xml"/>
  <Override PartName="/ppt/tags/tag4.xml" ContentType="application/vnd.openxmlformats-officedocument.presentationml.tags+xml"/>
  <Override PartName="/ppt/notesSlides/notesSlide72.xml" ContentType="application/vnd.openxmlformats-officedocument.presentationml.notes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98.xml" ContentType="application/vnd.openxmlformats-officedocument.presentationml.slide+xml"/>
  <Override PartName="/ppt/tags/tag10.xml" ContentType="application/vnd.openxmlformats-officedocument.presentationml.tags+xml"/>
  <Override PartName="/ppt/notesSlides/notesSlide92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76.xml" ContentType="application/vnd.openxmlformats-officedocument.presentationml.slide+xml"/>
  <Override PartName="/ppt/tags/tag2.xml" ContentType="application/vnd.openxmlformats-officedocument.presentationml.tags+xml"/>
  <Override PartName="/ppt/notesSlides/notesSlide70.xml" ContentType="application/vnd.openxmlformats-officedocument.presentationml.notesSlide+xml"/>
  <Default Extension="png" ContentType="image/png"/>
  <Override PartName="/ppt/slides/slide12.xml" ContentType="application/vnd.openxmlformats-officedocument.presentationml.slide+xml"/>
  <Default Extension="wmf" ContentType="image/x-wmf"/>
  <Override PartName="/ppt/slides/slide54.xml" ContentType="application/vnd.openxmlformats-officedocument.presentationml.slide+xml"/>
  <Override PartName="/ppt/slides/slide116.xml" ContentType="application/vnd.openxmlformats-officedocument.presentationml.slide+xml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slides/slide48.xml" ContentType="application/vnd.openxmlformats-officedocument.presentationml.slide+xml"/>
  <Override PartName="/ppt/slides/slide96.xml" ContentType="application/vnd.openxmlformats-officedocument.presentationml.slide+xml"/>
  <Override PartName="/ppt/theme/theme2.xml" ContentType="application/vnd.openxmlformats-officedocument.theme+xml"/>
  <Override PartName="/ppt/notesSlides/notesSlide90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74.xml" ContentType="application/vnd.openxmlformats-officedocument.presentationml.slide+xml"/>
  <Override PartName="/ppt/slides/slide10.xml" ContentType="application/vnd.openxmlformats-officedocument.presentationml.slide+xml"/>
  <Override PartName="/ppt/slides/slide68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2.xml" ContentType="application/vnd.openxmlformats-officedocument.presentationml.slide+xml"/>
  <Override PartName="/ppt/slides/slide114.xml" ContentType="application/vnd.openxmlformats-officedocument.presentationml.slide+xml"/>
  <Override PartName="/ppt/tags/tag22.xml" ContentType="application/vnd.openxmlformats-officedocument.presentationml.tags+xml"/>
  <Override PartName="/ppt/notesSlides/notesSlide27.xml" ContentType="application/vnd.openxmlformats-officedocument.presentationml.notes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0" r:id="rId1"/>
  </p:sldMasterIdLst>
  <p:notesMasterIdLst>
    <p:notesMasterId r:id="rId118"/>
  </p:notesMasterIdLst>
  <p:handoutMasterIdLst>
    <p:handoutMasterId r:id="rId119"/>
  </p:handoutMasterIdLst>
  <p:sldIdLst>
    <p:sldId id="555" r:id="rId2"/>
    <p:sldId id="666" r:id="rId3"/>
    <p:sldId id="668" r:id="rId4"/>
    <p:sldId id="669" r:id="rId5"/>
    <p:sldId id="670" r:id="rId6"/>
    <p:sldId id="673" r:id="rId7"/>
    <p:sldId id="674" r:id="rId8"/>
    <p:sldId id="671" r:id="rId9"/>
    <p:sldId id="839" r:id="rId10"/>
    <p:sldId id="840" r:id="rId11"/>
    <p:sldId id="648" r:id="rId12"/>
    <p:sldId id="680" r:id="rId13"/>
    <p:sldId id="675" r:id="rId14"/>
    <p:sldId id="676" r:id="rId15"/>
    <p:sldId id="649" r:id="rId16"/>
    <p:sldId id="701" r:id="rId17"/>
    <p:sldId id="682" r:id="rId18"/>
    <p:sldId id="683" r:id="rId19"/>
    <p:sldId id="685" r:id="rId20"/>
    <p:sldId id="684" r:id="rId21"/>
    <p:sldId id="702" r:id="rId22"/>
    <p:sldId id="691" r:id="rId23"/>
    <p:sldId id="686" r:id="rId24"/>
    <p:sldId id="693" r:id="rId25"/>
    <p:sldId id="653" r:id="rId26"/>
    <p:sldId id="656" r:id="rId27"/>
    <p:sldId id="698" r:id="rId28"/>
    <p:sldId id="721" r:id="rId29"/>
    <p:sldId id="723" r:id="rId30"/>
    <p:sldId id="718" r:id="rId31"/>
    <p:sldId id="717" r:id="rId32"/>
    <p:sldId id="726" r:id="rId33"/>
    <p:sldId id="732" r:id="rId34"/>
    <p:sldId id="830" r:id="rId35"/>
    <p:sldId id="734" r:id="rId36"/>
    <p:sldId id="735" r:id="rId37"/>
    <p:sldId id="716" r:id="rId38"/>
    <p:sldId id="834" r:id="rId39"/>
    <p:sldId id="712" r:id="rId40"/>
    <p:sldId id="713" r:id="rId41"/>
    <p:sldId id="714" r:id="rId42"/>
    <p:sldId id="739" r:id="rId43"/>
    <p:sldId id="831" r:id="rId44"/>
    <p:sldId id="736" r:id="rId45"/>
    <p:sldId id="741" r:id="rId46"/>
    <p:sldId id="743" r:id="rId47"/>
    <p:sldId id="744" r:id="rId48"/>
    <p:sldId id="745" r:id="rId49"/>
    <p:sldId id="657" r:id="rId50"/>
    <p:sldId id="699" r:id="rId51"/>
    <p:sldId id="813" r:id="rId52"/>
    <p:sldId id="814" r:id="rId53"/>
    <p:sldId id="747" r:id="rId54"/>
    <p:sldId id="748" r:id="rId55"/>
    <p:sldId id="749" r:id="rId56"/>
    <p:sldId id="750" r:id="rId57"/>
    <p:sldId id="832" r:id="rId58"/>
    <p:sldId id="751" r:id="rId59"/>
    <p:sldId id="752" r:id="rId60"/>
    <p:sldId id="753" r:id="rId61"/>
    <p:sldId id="771" r:id="rId62"/>
    <p:sldId id="772" r:id="rId63"/>
    <p:sldId id="773" r:id="rId64"/>
    <p:sldId id="774" r:id="rId65"/>
    <p:sldId id="758" r:id="rId66"/>
    <p:sldId id="759" r:id="rId67"/>
    <p:sldId id="760" r:id="rId68"/>
    <p:sldId id="761" r:id="rId69"/>
    <p:sldId id="762" r:id="rId70"/>
    <p:sldId id="763" r:id="rId71"/>
    <p:sldId id="775" r:id="rId72"/>
    <p:sldId id="776" r:id="rId73"/>
    <p:sldId id="777" r:id="rId74"/>
    <p:sldId id="767" r:id="rId75"/>
    <p:sldId id="768" r:id="rId76"/>
    <p:sldId id="769" r:id="rId77"/>
    <p:sldId id="778" r:id="rId78"/>
    <p:sldId id="661" r:id="rId79"/>
    <p:sldId id="700" r:id="rId80"/>
    <p:sldId id="817" r:id="rId81"/>
    <p:sldId id="818" r:id="rId82"/>
    <p:sldId id="819" r:id="rId83"/>
    <p:sldId id="806" r:id="rId84"/>
    <p:sldId id="779" r:id="rId85"/>
    <p:sldId id="780" r:id="rId86"/>
    <p:sldId id="781" r:id="rId87"/>
    <p:sldId id="782" r:id="rId88"/>
    <p:sldId id="784" r:id="rId89"/>
    <p:sldId id="785" r:id="rId90"/>
    <p:sldId id="786" r:id="rId91"/>
    <p:sldId id="787" r:id="rId92"/>
    <p:sldId id="788" r:id="rId93"/>
    <p:sldId id="789" r:id="rId94"/>
    <p:sldId id="790" r:id="rId95"/>
    <p:sldId id="791" r:id="rId96"/>
    <p:sldId id="792" r:id="rId97"/>
    <p:sldId id="793" r:id="rId98"/>
    <p:sldId id="794" r:id="rId99"/>
    <p:sldId id="795" r:id="rId100"/>
    <p:sldId id="797" r:id="rId101"/>
    <p:sldId id="798" r:id="rId102"/>
    <p:sldId id="799" r:id="rId103"/>
    <p:sldId id="800" r:id="rId104"/>
    <p:sldId id="801" r:id="rId105"/>
    <p:sldId id="802" r:id="rId106"/>
    <p:sldId id="821" r:id="rId107"/>
    <p:sldId id="822" r:id="rId108"/>
    <p:sldId id="836" r:id="rId109"/>
    <p:sldId id="805" r:id="rId110"/>
    <p:sldId id="663" r:id="rId111"/>
    <p:sldId id="825" r:id="rId112"/>
    <p:sldId id="826" r:id="rId113"/>
    <p:sldId id="827" r:id="rId114"/>
    <p:sldId id="664" r:id="rId115"/>
    <p:sldId id="829" r:id="rId116"/>
    <p:sldId id="665" r:id="rId117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</p:showPr>
  <p:clrMru>
    <a:srgbClr val="0000FF"/>
    <a:srgbClr val="00B050"/>
    <a:srgbClr val="00FF00"/>
    <a:srgbClr val="006600"/>
    <a:srgbClr val="FFFF00"/>
    <a:srgbClr val="66FF66"/>
    <a:srgbClr val="FF4747"/>
    <a:srgbClr val="FFFF1D"/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34072" autoAdjust="0"/>
    <p:restoredTop sz="72760" autoAdjust="0"/>
  </p:normalViewPr>
  <p:slideViewPr>
    <p:cSldViewPr>
      <p:cViewPr>
        <p:scale>
          <a:sx n="50" d="100"/>
          <a:sy n="50" d="100"/>
        </p:scale>
        <p:origin x="-1952" y="-936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printerSettings" Target="printerSettings/printerSettings1.bin"/><Relationship Id="rId121" Type="http://schemas.openxmlformats.org/officeDocument/2006/relationships/presProps" Target="presProps.xml"/><Relationship Id="rId122" Type="http://schemas.openxmlformats.org/officeDocument/2006/relationships/viewProps" Target="viewProps.xml"/><Relationship Id="rId123" Type="http://schemas.openxmlformats.org/officeDocument/2006/relationships/theme" Target="theme/theme1.xml"/><Relationship Id="rId12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notesMaster" Target="notesMasters/notesMaster1.xml"/><Relationship Id="rId119" Type="http://schemas.openxmlformats.org/officeDocument/2006/relationships/handoutMaster" Target="handoutMasters/handoutMaster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projects\Refactor\data\graph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/>
    <c:plotArea>
      <c:layout>
        <c:manualLayout>
          <c:layoutTarget val="inner"/>
          <c:xMode val="edge"/>
          <c:yMode val="edge"/>
          <c:x val="0.114563106796118"/>
          <c:y val="0.0423529411764709"/>
          <c:w val="0.826705603547139"/>
          <c:h val="0.79843137254902"/>
        </c:manualLayout>
      </c:layout>
      <c:scatterChart>
        <c:scatterStyle val="smoothMarker"/>
        <c:ser>
          <c:idx val="4"/>
          <c:order val="0"/>
          <c:tx>
            <c:strRef>
              <c:f>Sheet1!$G$1</c:f>
              <c:strCache>
                <c:ptCount val="1"/>
              </c:strCache>
            </c:strRef>
          </c:tx>
          <c:spPr>
            <a:ln w="9525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Sheet1!$B$3:$B$12</c:f>
              <c:numCache>
                <c:formatCode>General</c:formatCode>
                <c:ptCount val="10"/>
                <c:pt idx="0">
                  <c:v>20617.0</c:v>
                </c:pt>
                <c:pt idx="1">
                  <c:v>46387.0</c:v>
                </c:pt>
                <c:pt idx="2">
                  <c:v>67004.0</c:v>
                </c:pt>
                <c:pt idx="3">
                  <c:v>87618.0</c:v>
                </c:pt>
                <c:pt idx="4">
                  <c:v>103079.0</c:v>
                </c:pt>
                <c:pt idx="5">
                  <c:v>123963.0</c:v>
                </c:pt>
                <c:pt idx="6">
                  <c:v>144311.0</c:v>
                </c:pt>
                <c:pt idx="7">
                  <c:v>164925.0</c:v>
                </c:pt>
                <c:pt idx="8">
                  <c:v>185982.0</c:v>
                </c:pt>
                <c:pt idx="9">
                  <c:v>206156.0</c:v>
                </c:pt>
              </c:numCache>
            </c:numRef>
          </c:xVal>
          <c:yVal>
            <c:numRef>
              <c:f>Sheet1!$G$3:$G$12</c:f>
              <c:numCache>
                <c:formatCode>0.000</c:formatCode>
                <c:ptCount val="10"/>
                <c:pt idx="0">
                  <c:v>0.906500101089478</c:v>
                </c:pt>
                <c:pt idx="1">
                  <c:v>1.378530025482178</c:v>
                </c:pt>
                <c:pt idx="2">
                  <c:v>2.068019866943361</c:v>
                </c:pt>
                <c:pt idx="3">
                  <c:v>2.776190042495757</c:v>
                </c:pt>
                <c:pt idx="4">
                  <c:v>3.433470010757447</c:v>
                </c:pt>
                <c:pt idx="5">
                  <c:v>4.148640155792243</c:v>
                </c:pt>
                <c:pt idx="6">
                  <c:v>4.797639846801744</c:v>
                </c:pt>
                <c:pt idx="7">
                  <c:v>5.497409820556641</c:v>
                </c:pt>
                <c:pt idx="8">
                  <c:v>6.194769859313965</c:v>
                </c:pt>
                <c:pt idx="9">
                  <c:v>6.985100030899048</c:v>
                </c:pt>
              </c:numCache>
            </c:numRef>
          </c:yVal>
          <c:smooth val="1"/>
        </c:ser>
        <c:axId val="527385864"/>
        <c:axId val="527397304"/>
      </c:scatterChart>
      <c:valAx>
        <c:axId val="527385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 smtClean="0"/>
                  <a:t>Routing Table Size</a:t>
                </a:r>
                <a:r>
                  <a:rPr lang="en-US" sz="2000" baseline="0" dirty="0" smtClean="0"/>
                  <a:t> </a:t>
                </a:r>
                <a:r>
                  <a:rPr lang="en-US" sz="2000" baseline="0" dirty="0"/>
                  <a:t>(# prefixes)</a:t>
                </a:r>
                <a:endParaRPr lang="en-US" sz="2000" dirty="0"/>
              </a:p>
            </c:rich>
          </c:tx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7397304"/>
        <c:crosses val="autoZero"/>
        <c:crossBetween val="midCat"/>
      </c:valAx>
      <c:valAx>
        <c:axId val="52739730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Migration Time (seconds)</a:t>
                </a:r>
              </a:p>
            </c:rich>
          </c:tx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7385864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94C47-DC30-489D-B269-9801BFB38792}" type="datetimeFigureOut">
              <a:rPr lang="en-US" smtClean="0"/>
              <a:pPr/>
              <a:t>8/30/11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67D6F-04C3-42A1-9D5E-F4549F0768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23E21-8104-42E0-826A-9C844DBF3E70}" type="datetimeFigureOut">
              <a:rPr lang="en-US" smtClean="0"/>
              <a:pPr/>
              <a:t>8/30/11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F5D02-866D-4EC5-A69E-49F21DAB3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A2616-11F0-4F4D-A64A-A32680326F0F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A2616-11F0-4F4D-A64A-A32680326F0F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A043D-C6AA-4370-AC78-543D50FBFBB0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233C9-B397-4965-AF4B-2F3FEE4D1C1D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233C9-B397-4965-AF4B-2F3FEE4D1C1D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ヒラギノ角ゴ Pro W3" pitchFamily="29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659B1-18A7-4B78-B2BA-6A63D92BDC9B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F9DA8-A5A8-43FE-AA8B-3D568BAE0BC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  <a:ln/>
        </p:spPr>
        <p:txBody>
          <a:bodyPr/>
          <a:lstStyle/>
          <a:p>
            <a:pPr marL="228600" indent="-228600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F9DA8-A5A8-43FE-AA8B-3D568BAE0BC9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  <a:ln/>
        </p:spPr>
        <p:txBody>
          <a:bodyPr/>
          <a:lstStyle/>
          <a:p>
            <a:pPr marL="228600" indent="-228600"/>
            <a:endParaRPr lang="en-US" dirty="0" smtClean="0">
              <a:latin typeface="Times New Roman" pitchFamily="18" charset="0"/>
              <a:ea typeface="ヒラギノ角ゴ Pro W3" pitchFamily="29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ヒラギノ角ゴ Pro W3" pitchFamily="29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1718F-A02D-4B92-8E07-F3CB296DBC66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ヒラギノ角ゴ Pro W3" pitchFamily="29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49AA8-0C69-4C7E-823C-BD698EAB2735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CC0FE-2DD0-40BE-B468-66F2D65A6998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ヒラギノ角ゴ Pro W3" pitchFamily="29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5DAB5-25CB-4FFA-8AC3-83A85F5B783F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ヒラギノ角ゴ Pro W3" pitchFamily="29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07E0C-61B8-441B-AB54-C6407C023DDE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4D9F0-A71C-430B-BD35-8ADB2AED7B16}" type="slidenum">
              <a:rPr lang="en-US" smtClean="0">
                <a:ea typeface="ＭＳ Ｐゴシック" pitchFamily="16" charset="-128"/>
              </a:rPr>
              <a:pPr/>
              <a:t>53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1C54F-6DB9-4F1D-980A-C8BD00AFC1A6}" type="slidenum">
              <a:rPr lang="en-US" smtClean="0">
                <a:ea typeface="ＭＳ Ｐゴシック" pitchFamily="16" charset="-128"/>
              </a:rPr>
              <a:pPr/>
              <a:t>54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C169-2663-40F3-AD18-B9929CC3E1C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E2CC8-487C-4E72-8E3F-E1E4D56B09EB}" type="slidenum">
              <a:rPr lang="en-US" smtClean="0">
                <a:ea typeface="ＭＳ Ｐゴシック" pitchFamily="16" charset="-128"/>
              </a:rPr>
              <a:pPr/>
              <a:t>56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E2CC8-487C-4E72-8E3F-E1E4D56B09EB}" type="slidenum">
              <a:rPr lang="en-US" smtClean="0">
                <a:ea typeface="ＭＳ Ｐゴシック" pitchFamily="16" charset="-128"/>
              </a:rPr>
              <a:pPr/>
              <a:t>57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6FAF2-B84A-4D32-8241-7041B5CE0218}" type="slidenum">
              <a:rPr lang="en-US" smtClean="0">
                <a:ea typeface="ＭＳ Ｐゴシック" pitchFamily="16" charset="-128"/>
              </a:rPr>
              <a:pPr/>
              <a:t>58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70CBC-4923-4F00-9124-AA9226A8AF2E}" type="slidenum">
              <a:rPr lang="en-US" smtClean="0">
                <a:ea typeface="ＭＳ Ｐゴシック" pitchFamily="16" charset="-128"/>
              </a:rPr>
              <a:pPr/>
              <a:t>59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E3E7F-1DFC-40C8-85CA-5BEAD62D316C}" type="slidenum">
              <a:rPr lang="en-US" smtClean="0">
                <a:ea typeface="ＭＳ Ｐゴシック" pitchFamily="16" charset="-128"/>
              </a:rPr>
              <a:pPr/>
              <a:t>60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1B89E-DE79-4567-8DBD-C8D0BB2BBAE8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0ED98-0627-44F3-A952-049D5D84643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EFAA4-AAFA-41A0-BCC9-BB9961DFC078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D3A63-02F4-47F5-B63D-32A32EA9C9EF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4887D-917D-4B74-A897-C614E9BF219C}" type="slidenum">
              <a:rPr lang="en-US" smtClean="0">
                <a:ea typeface="ＭＳ Ｐゴシック" pitchFamily="16" charset="-128"/>
              </a:rPr>
              <a:pPr/>
              <a:t>65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B6ACE-0506-4F4D-8A5F-8F9D7A844DB0}" type="slidenum">
              <a:rPr lang="en-US" smtClean="0">
                <a:ea typeface="ＭＳ Ｐゴシック" pitchFamily="16" charset="-128"/>
              </a:rPr>
              <a:pPr/>
              <a:t>66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599DD-3C91-4043-83F8-4FF7DEF6E9D9}" type="slidenum">
              <a:rPr lang="en-US" smtClean="0">
                <a:ea typeface="ＭＳ Ｐゴシック" pitchFamily="16" charset="-128"/>
              </a:rPr>
              <a:pPr/>
              <a:t>67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388F3-456C-4D3A-9270-D1F704B22A56}" type="slidenum">
              <a:rPr lang="en-US" smtClean="0">
                <a:ea typeface="ＭＳ Ｐゴシック" pitchFamily="16" charset="-128"/>
              </a:rPr>
              <a:pPr/>
              <a:t>68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42583-1B42-4921-AC45-9AF09694C827}" type="slidenum">
              <a:rPr lang="en-US" smtClean="0">
                <a:ea typeface="ＭＳ Ｐゴシック" pitchFamily="16" charset="-128"/>
              </a:rPr>
              <a:pPr/>
              <a:t>69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A4FB2-E6B9-44DD-84C1-82069E2DA5B3}" type="slidenum">
              <a:rPr lang="en-US" smtClean="0">
                <a:ea typeface="ＭＳ Ｐゴシック" pitchFamily="16" charset="-128"/>
              </a:rPr>
              <a:pPr/>
              <a:t>70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66D6-5CF0-4E73-8022-95734068C43B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3002E-39A0-4D47-B332-7CD2739FEEF6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04242-3EF2-4345-AFDC-F3BCE4C29C53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DFD52-BDC8-4FAB-9765-9F89607AA498}" type="slidenum">
              <a:rPr lang="en-US" smtClean="0">
                <a:ea typeface="ＭＳ Ｐゴシック" pitchFamily="16" charset="-128"/>
              </a:rPr>
              <a:pPr/>
              <a:t>74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8EF8E-5949-4529-B0DE-2DD5FAA9CDBA}" type="slidenum">
              <a:rPr lang="en-US" smtClean="0">
                <a:ea typeface="ＭＳ Ｐゴシック" pitchFamily="16" charset="-128"/>
              </a:rPr>
              <a:pPr/>
              <a:t>75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64669-6BF5-431C-8542-EDE681EDB42E}" type="slidenum">
              <a:rPr lang="en-US" smtClean="0">
                <a:ea typeface="ＭＳ Ｐゴシック" pitchFamily="16" charset="-128"/>
              </a:rPr>
              <a:pPr/>
              <a:t>76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16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5741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57413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14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1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40386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77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15E57-D5DF-4E2E-82C2-3FF46F412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0692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AFAE12B-AF5E-4676-AE1F-60AB827D6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9pPr>
    </p:titleStyle>
    <p:bodyStyle>
      <a:lvl1pPr marL="223838" indent="-223838" algn="l" rtl="0" eaLnBrk="1" fontAlgn="base" hangingPunct="1">
        <a:spcBef>
          <a:spcPct val="50000"/>
        </a:spcBef>
        <a:spcAft>
          <a:spcPct val="0"/>
        </a:spcAft>
        <a:buChar char="•"/>
        <a:defRPr sz="2800">
          <a:solidFill>
            <a:srgbClr val="0000FF"/>
          </a:solidFill>
          <a:latin typeface="+mn-lt"/>
          <a:ea typeface="+mn-ea"/>
          <a:cs typeface="+mn-cs"/>
        </a:defRPr>
      </a:lvl1pPr>
      <a:lvl2pPr marL="563563" indent="-223838" algn="l" rtl="0" eaLnBrk="1" fontAlgn="base" hangingPunct="1">
        <a:spcBef>
          <a:spcPct val="10000"/>
        </a:spcBef>
        <a:spcAft>
          <a:spcPct val="0"/>
        </a:spcAft>
        <a:buFont typeface="Helvetica" pitchFamily="34" charset="0"/>
        <a:buChar char="–"/>
        <a:defRPr sz="2400">
          <a:solidFill>
            <a:schemeClr val="accent2"/>
          </a:solidFill>
          <a:latin typeface="+mn-lt"/>
          <a:cs typeface="+mn-cs"/>
        </a:defRPr>
      </a:lvl2pPr>
      <a:lvl3pPr marL="911225" indent="-233363" algn="l" rtl="0" eaLnBrk="1" fontAlgn="base" hangingPunct="1">
        <a:spcBef>
          <a:spcPct val="10000"/>
        </a:spcBef>
        <a:spcAft>
          <a:spcPct val="0"/>
        </a:spcAft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3pPr>
      <a:lvl4pPr marL="1258888" indent="-233363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accent2"/>
          </a:solidFill>
          <a:latin typeface="+mj-lt"/>
          <a:cs typeface="+mn-cs"/>
        </a:defRPr>
      </a:lvl4pPr>
      <a:lvl5pPr marL="15970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5pPr>
      <a:lvl6pPr marL="20542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6pPr>
      <a:lvl7pPr marL="25114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7pPr>
      <a:lvl8pPr marL="29686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8pPr>
      <a:lvl9pPr marL="34258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3.w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3.w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Relationship Id="rId3" Type="http://schemas.openxmlformats.org/officeDocument/2006/relationships/chart" Target="../charts/char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4" Type="http://schemas.openxmlformats.org/officeDocument/2006/relationships/image" Target="../media/image26.wmf"/><Relationship Id="rId5" Type="http://schemas.openxmlformats.org/officeDocument/2006/relationships/image" Target="../media/image29.png"/><Relationship Id="rId6" Type="http://schemas.openxmlformats.org/officeDocument/2006/relationships/image" Target="../media/image3.wmf"/><Relationship Id="rId7" Type="http://schemas.openxmlformats.org/officeDocument/2006/relationships/image" Target="../media/image30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4" Type="http://schemas.openxmlformats.org/officeDocument/2006/relationships/image" Target="../media/image26.wmf"/><Relationship Id="rId5" Type="http://schemas.openxmlformats.org/officeDocument/2006/relationships/image" Target="../media/image29.png"/><Relationship Id="rId6" Type="http://schemas.openxmlformats.org/officeDocument/2006/relationships/image" Target="../media/image3.wmf"/><Relationship Id="rId7" Type="http://schemas.openxmlformats.org/officeDocument/2006/relationships/image" Target="../media/image30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2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.wmf"/><Relationship Id="rId5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image" Target="../media/image21.jpeg"/><Relationship Id="rId5" Type="http://schemas.openxmlformats.org/officeDocument/2006/relationships/image" Target="../media/image3.w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4" Type="http://schemas.openxmlformats.org/officeDocument/2006/relationships/image" Target="../media/image21.jpeg"/><Relationship Id="rId5" Type="http://schemas.openxmlformats.org/officeDocument/2006/relationships/image" Target="../media/image3.w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image" Target="../media/image21.jpeg"/><Relationship Id="rId5" Type="http://schemas.openxmlformats.org/officeDocument/2006/relationships/image" Target="../media/image3.w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3.wm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image" Target="../media/image21.jpeg"/><Relationship Id="rId5" Type="http://schemas.openxmlformats.org/officeDocument/2006/relationships/image" Target="../media/image3.w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4" Type="http://schemas.openxmlformats.org/officeDocument/2006/relationships/image" Target="../media/image23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image" Target="../media/image25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6.wmf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4" Type="http://schemas.openxmlformats.org/officeDocument/2006/relationships/image" Target="../media/image26.wmf"/><Relationship Id="rId5" Type="http://schemas.openxmlformats.org/officeDocument/2006/relationships/image" Target="../media/image21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4" Type="http://schemas.openxmlformats.org/officeDocument/2006/relationships/image" Target="../media/image26.wmf"/><Relationship Id="rId5" Type="http://schemas.openxmlformats.org/officeDocument/2006/relationships/image" Target="../media/image21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4" Type="http://schemas.openxmlformats.org/officeDocument/2006/relationships/image" Target="../media/image27.wmf"/><Relationship Id="rId5" Type="http://schemas.openxmlformats.org/officeDocument/2006/relationships/image" Target="../media/image3.wmf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4" Type="http://schemas.openxmlformats.org/officeDocument/2006/relationships/image" Target="../media/image27.wmf"/><Relationship Id="rId5" Type="http://schemas.openxmlformats.org/officeDocument/2006/relationships/image" Target="../media/image3.wmf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Refactoring Router Software </a:t>
            </a:r>
            <a:br>
              <a:rPr lang="en-US" dirty="0" smtClean="0"/>
            </a:br>
            <a:r>
              <a:rPr lang="en-US" dirty="0" smtClean="0"/>
              <a:t>to Minimize Disruption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429000"/>
            <a:ext cx="7924800" cy="685800"/>
          </a:xfrm>
        </p:spPr>
        <p:txBody>
          <a:bodyPr/>
          <a:lstStyle/>
          <a:p>
            <a:r>
              <a:rPr lang="en-US" b="1" dirty="0" smtClean="0"/>
              <a:t>Eric Keller</a:t>
            </a:r>
          </a:p>
          <a:p>
            <a:r>
              <a:rPr lang="en-US" b="1" dirty="0" smtClean="0"/>
              <a:t>Advisor: Jennifer Rexford</a:t>
            </a:r>
            <a:endParaRPr lang="en-US" dirty="0" smtClean="0"/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09800" y="579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410200"/>
            <a:ext cx="47352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6600" y="4953000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Princeton University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6015335"/>
            <a:ext cx="406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Final Public Oral - 8/26/2011</a:t>
            </a:r>
            <a:endParaRPr lang="en-US" sz="2400" dirty="0"/>
          </a:p>
        </p:txBody>
      </p:sp>
    </p:spTree>
  </p:cSld>
  <p:clrMapOvr>
    <a:masterClrMapping/>
  </p:clrMapOvr>
  <p:transition advTm="681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of the Problem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Tireless effort of network operators</a:t>
            </a:r>
          </a:p>
          <a:p>
            <a:pPr lvl="1"/>
            <a:r>
              <a:rPr lang="en-US" dirty="0" smtClean="0"/>
              <a:t>Majority of the cost of a network is management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[yankee02]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Skype call quality is an order of magnitude worse</a:t>
            </a:r>
            <a:br>
              <a:rPr lang="en-US" dirty="0" smtClean="0"/>
            </a:br>
            <a:r>
              <a:rPr lang="en-US" dirty="0" smtClean="0"/>
              <a:t>(than public phone network)</a:t>
            </a:r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</a:rPr>
              <a:t> [CCR07]</a:t>
            </a:r>
            <a:endParaRPr lang="en-US" dirty="0" smtClean="0"/>
          </a:p>
          <a:p>
            <a:pPr lvl="1"/>
            <a:r>
              <a:rPr lang="en-US" dirty="0" smtClean="0"/>
              <a:t>Change as much to blame as congestion</a:t>
            </a:r>
          </a:p>
          <a:p>
            <a:pPr lvl="1"/>
            <a:r>
              <a:rPr lang="en-US" dirty="0" smtClean="0"/>
              <a:t>20% of unintelligible periods lasted for 4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advTm="62041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Migrate-from router send the migrate-to router:</a:t>
            </a:r>
          </a:p>
          <a:p>
            <a:r>
              <a:rPr lang="en-US" dirty="0" smtClean="0"/>
              <a:t>The routes it learned</a:t>
            </a:r>
          </a:p>
          <a:p>
            <a:pPr lvl="1"/>
            <a:r>
              <a:rPr lang="en-US" dirty="0" smtClean="0"/>
              <a:t>Instead of making remote end-point re-announce</a:t>
            </a:r>
          </a:p>
          <a:p>
            <a:r>
              <a:rPr lang="en-US" dirty="0" smtClean="0"/>
              <a:t>The routes it advertised</a:t>
            </a:r>
          </a:p>
          <a:p>
            <a:pPr lvl="1"/>
            <a:r>
              <a:rPr lang="en-US" dirty="0" smtClean="0"/>
              <a:t>So able to send just an incremental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4419600" y="4114800"/>
            <a:ext cx="3810000" cy="2743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2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436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2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30"/>
          <p:cNvCxnSpPr>
            <a:stCxn id="27" idx="1"/>
          </p:cNvCxnSpPr>
          <p:nvPr/>
        </p:nvCxnSpPr>
        <p:spPr>
          <a:xfrm rot="10800000">
            <a:off x="5029200" y="5638800"/>
            <a:ext cx="1219200" cy="609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70877" y="5297269"/>
            <a:ext cx="7489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sp>
        <p:nvSpPr>
          <p:cNvPr id="36" name="Freeform 35"/>
          <p:cNvSpPr/>
          <p:nvPr/>
        </p:nvSpPr>
        <p:spPr bwMode="auto">
          <a:xfrm>
            <a:off x="5803900" y="5200650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37" name="Straight Connector 36"/>
          <p:cNvCxnSpPr>
            <a:stCxn id="28" idx="1"/>
          </p:cNvCxnSpPr>
          <p:nvPr/>
        </p:nvCxnSpPr>
        <p:spPr>
          <a:xfrm rot="10800000" flipV="1">
            <a:off x="4800600" y="4876800"/>
            <a:ext cx="144780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467671">
            <a:off x="3012766" y="5967417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Incremental</a:t>
            </a:r>
          </a:p>
          <a:p>
            <a:r>
              <a:rPr lang="en-US" sz="2000" dirty="0" smtClean="0"/>
              <a:t> Update</a:t>
            </a:r>
            <a:endParaRPr lang="en-US" sz="2000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6533466" y="5506134"/>
            <a:ext cx="496669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934200" y="5144869"/>
            <a:ext cx="208262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Send routes </a:t>
            </a:r>
          </a:p>
          <a:p>
            <a:r>
              <a:rPr lang="en-US" dirty="0" smtClean="0"/>
              <a:t>advertised/learned</a:t>
            </a:r>
            <a:endParaRPr lang="en-US" dirty="0"/>
          </a:p>
        </p:txBody>
      </p:sp>
      <p:sp>
        <p:nvSpPr>
          <p:cNvPr id="42" name="Freeform 41"/>
          <p:cNvSpPr/>
          <p:nvPr/>
        </p:nvSpPr>
        <p:spPr>
          <a:xfrm>
            <a:off x="60796" y="4085590"/>
            <a:ext cx="2682404" cy="282352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43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>
            <a:endCxn id="43" idx="3"/>
          </p:cNvCxnSpPr>
          <p:nvPr/>
        </p:nvCxnSpPr>
        <p:spPr>
          <a:xfrm rot="10800000" flipV="1">
            <a:off x="1828800" y="5562600"/>
            <a:ext cx="30480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>
            <a:off x="2209800" y="5791200"/>
            <a:ext cx="2667000" cy="3810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 advTm="35007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60796" y="4085590"/>
            <a:ext cx="2682404" cy="282352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in The Background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 takes a while</a:t>
            </a:r>
          </a:p>
          <a:p>
            <a:pPr lvl="1"/>
            <a:r>
              <a:rPr lang="en-US" dirty="0" smtClean="0"/>
              <a:t>A lot of routing state to transfer</a:t>
            </a:r>
          </a:p>
          <a:p>
            <a:pPr lvl="1"/>
            <a:r>
              <a:rPr lang="en-US" dirty="0" smtClean="0"/>
              <a:t>A lot of processing is needed</a:t>
            </a:r>
          </a:p>
          <a:p>
            <a:r>
              <a:rPr lang="en-US" dirty="0" smtClean="0"/>
              <a:t>Routing changes can happen at any time</a:t>
            </a:r>
          </a:p>
          <a:p>
            <a:r>
              <a:rPr lang="en-US" dirty="0" smtClean="0"/>
              <a:t>Migrate in the background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4419600" y="4114800"/>
            <a:ext cx="3810000" cy="2743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436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2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>
            <a:endCxn id="16" idx="3"/>
          </p:cNvCxnSpPr>
          <p:nvPr/>
        </p:nvCxnSpPr>
        <p:spPr>
          <a:xfrm rot="10800000" flipV="1">
            <a:off x="1828800" y="5562600"/>
            <a:ext cx="30480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1"/>
          </p:cNvCxnSpPr>
          <p:nvPr/>
        </p:nvCxnSpPr>
        <p:spPr>
          <a:xfrm rot="10800000">
            <a:off x="5029200" y="5638800"/>
            <a:ext cx="1219200" cy="6096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70877" y="5297269"/>
            <a:ext cx="7489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sp>
        <p:nvSpPr>
          <p:cNvPr id="27" name="Freeform 26"/>
          <p:cNvSpPr/>
          <p:nvPr/>
        </p:nvSpPr>
        <p:spPr bwMode="auto">
          <a:xfrm>
            <a:off x="5803900" y="5200650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8" name="Straight Connector 27"/>
          <p:cNvCxnSpPr>
            <a:stCxn id="19" idx="1"/>
          </p:cNvCxnSpPr>
          <p:nvPr/>
        </p:nvCxnSpPr>
        <p:spPr>
          <a:xfrm rot="10800000" flipV="1">
            <a:off x="4800600" y="4876800"/>
            <a:ext cx="144780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844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2819400"/>
          </a:xfrm>
        </p:spPr>
        <p:txBody>
          <a:bodyPr/>
          <a:lstStyle/>
          <a:p>
            <a:r>
              <a:rPr lang="en-US" dirty="0" smtClean="0"/>
              <a:t>Added grafting into </a:t>
            </a:r>
            <a:r>
              <a:rPr lang="en-US" dirty="0" err="1" smtClean="0"/>
              <a:t>Quagga</a:t>
            </a:r>
            <a:endParaRPr lang="en-US" dirty="0" smtClean="0"/>
          </a:p>
          <a:p>
            <a:pPr lvl="1"/>
            <a:r>
              <a:rPr lang="en-US" dirty="0" smtClean="0"/>
              <a:t>Import/export routes, new ‘inactive’ state</a:t>
            </a:r>
          </a:p>
          <a:p>
            <a:pPr lvl="1"/>
            <a:r>
              <a:rPr lang="en-US" dirty="0" smtClean="0"/>
              <a:t>Routing data and decision process well separated</a:t>
            </a:r>
          </a:p>
          <a:p>
            <a:r>
              <a:rPr lang="en-US" dirty="0" smtClean="0"/>
              <a:t>Graft daemon to control process</a:t>
            </a:r>
          </a:p>
          <a:p>
            <a:r>
              <a:rPr lang="en-US" dirty="0" err="1" smtClean="0"/>
              <a:t>SockMi</a:t>
            </a:r>
            <a:r>
              <a:rPr lang="en-US" dirty="0" smtClean="0"/>
              <a:t> for TCP migration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582179"/>
            <a:ext cx="28956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4658379"/>
            <a:ext cx="1295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Modified</a:t>
            </a:r>
          </a:p>
          <a:p>
            <a:pPr algn="ctr"/>
            <a:r>
              <a:rPr lang="en-US" sz="2000" dirty="0" err="1" smtClean="0"/>
              <a:t>Quagga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057400" y="4658379"/>
            <a:ext cx="1295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Times New Roman" pitchFamily="18" charset="0"/>
              </a:rPr>
              <a:t>graft</a:t>
            </a:r>
          </a:p>
          <a:p>
            <a:pPr algn="ctr"/>
            <a:r>
              <a:rPr lang="en-US" sz="2000" dirty="0" smtClean="0">
                <a:cs typeface="Times New Roman" pitchFamily="18" charset="0"/>
              </a:rPr>
              <a:t>daemon</a:t>
            </a:r>
            <a:endParaRPr lang="en-US" sz="2000" dirty="0">
              <a:cs typeface="Times New Roman" pitchFamily="18" charset="0"/>
            </a:endParaRPr>
          </a:p>
        </p:txBody>
      </p:sp>
      <p:cxnSp>
        <p:nvCxnSpPr>
          <p:cNvPr id="8" name="Straight Connector 7"/>
          <p:cNvCxnSpPr>
            <a:stCxn id="5" idx="1"/>
            <a:endCxn id="5" idx="3"/>
          </p:cNvCxnSpPr>
          <p:nvPr/>
        </p:nvCxnSpPr>
        <p:spPr>
          <a:xfrm rot="10800000" flipH="1">
            <a:off x="533400" y="5458479"/>
            <a:ext cx="289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633477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Linux kernel 2.6.19.7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905000" y="5648979"/>
            <a:ext cx="14478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SockMi.ko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820179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Graftable</a:t>
            </a:r>
            <a:r>
              <a:rPr lang="en-US" sz="2400" b="1" dirty="0" smtClean="0"/>
              <a:t> Router</a:t>
            </a:r>
            <a:endParaRPr lang="en-US" sz="2400" b="1" dirty="0"/>
          </a:p>
        </p:txBody>
      </p:sp>
      <p:cxnSp>
        <p:nvCxnSpPr>
          <p:cNvPr id="12" name="Straight Connector 11"/>
          <p:cNvCxnSpPr>
            <a:stCxn id="5" idx="3"/>
            <a:endCxn id="13" idx="1"/>
          </p:cNvCxnSpPr>
          <p:nvPr/>
        </p:nvCxnSpPr>
        <p:spPr>
          <a:xfrm>
            <a:off x="3429000" y="5458479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191000" y="4582179"/>
            <a:ext cx="17526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95800" y="4658379"/>
            <a:ext cx="1143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Handler</a:t>
            </a:r>
          </a:p>
          <a:p>
            <a:pPr algn="ctr"/>
            <a:r>
              <a:rPr lang="en-US" sz="2000" dirty="0" err="1" smtClean="0"/>
              <a:t>Comm</a:t>
            </a:r>
            <a:endParaRPr lang="en-US" sz="2000" dirty="0"/>
          </a:p>
        </p:txBody>
      </p:sp>
      <p:cxnSp>
        <p:nvCxnSpPr>
          <p:cNvPr id="15" name="Straight Connector 14"/>
          <p:cNvCxnSpPr>
            <a:stCxn id="13" idx="1"/>
            <a:endCxn id="13" idx="3"/>
          </p:cNvCxnSpPr>
          <p:nvPr/>
        </p:nvCxnSpPr>
        <p:spPr>
          <a:xfrm rot="10800000" flipH="1">
            <a:off x="4191000" y="5458479"/>
            <a:ext cx="1752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62400" y="6334779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Linux kernel 2.6.19.7-click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495800" y="5648979"/>
            <a:ext cx="11430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click.ko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3743979"/>
            <a:ext cx="2199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Emulated</a:t>
            </a:r>
          </a:p>
          <a:p>
            <a:r>
              <a:rPr lang="en-US" sz="2400" b="1" dirty="0" smtClean="0"/>
              <a:t>link migration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7010400" y="4582179"/>
            <a:ext cx="14478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62800" y="4658379"/>
            <a:ext cx="1143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Quagga</a:t>
            </a:r>
            <a:endParaRPr lang="en-US" sz="2000" dirty="0"/>
          </a:p>
        </p:txBody>
      </p:sp>
      <p:cxnSp>
        <p:nvCxnSpPr>
          <p:cNvPr id="21" name="Straight Connector 20"/>
          <p:cNvCxnSpPr>
            <a:stCxn id="19" idx="1"/>
            <a:endCxn id="19" idx="3"/>
          </p:cNvCxnSpPr>
          <p:nvPr/>
        </p:nvCxnSpPr>
        <p:spPr>
          <a:xfrm rot="10800000" flipH="1">
            <a:off x="7010400" y="5458479"/>
            <a:ext cx="1447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10400" y="37410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Unmod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Router</a:t>
            </a:r>
            <a:endParaRPr lang="en-US" sz="2400" b="1" dirty="0"/>
          </a:p>
        </p:txBody>
      </p:sp>
      <p:cxnSp>
        <p:nvCxnSpPr>
          <p:cNvPr id="23" name="Straight Connector 22"/>
          <p:cNvCxnSpPr>
            <a:stCxn id="13" idx="3"/>
            <a:endCxn id="19" idx="1"/>
          </p:cNvCxnSpPr>
          <p:nvPr/>
        </p:nvCxnSpPr>
        <p:spPr>
          <a:xfrm>
            <a:off x="5943600" y="5458479"/>
            <a:ext cx="1066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34200" y="6334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Linux kernel 2.6.19.7</a:t>
            </a:r>
            <a:endParaRPr lang="en-US" sz="1400" dirty="0"/>
          </a:p>
        </p:txBody>
      </p:sp>
    </p:spTree>
  </p:cSld>
  <p:clrMapOvr>
    <a:masterClrMapping/>
  </p:clrMapOvr>
  <p:transition advTm="42245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Mechanism:</a:t>
            </a:r>
          </a:p>
          <a:p>
            <a:r>
              <a:rPr lang="en-US" dirty="0" smtClean="0"/>
              <a:t>Impact on migrating routers</a:t>
            </a:r>
          </a:p>
          <a:p>
            <a:r>
              <a:rPr lang="en-US" dirty="0" smtClean="0"/>
              <a:t>Disruption to network operation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Application:</a:t>
            </a:r>
          </a:p>
          <a:p>
            <a:r>
              <a:rPr lang="en-US" dirty="0" smtClean="0"/>
              <a:t>Traffic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  <p:transition advTm="12215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Migrating 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migration takes</a:t>
            </a:r>
          </a:p>
          <a:p>
            <a:pPr lvl="1"/>
            <a:r>
              <a:rPr lang="en-US" dirty="0" smtClean="0"/>
              <a:t>Includes export, transmit, import, lookup, decision</a:t>
            </a:r>
          </a:p>
          <a:p>
            <a:pPr lvl="1"/>
            <a:r>
              <a:rPr lang="en-US" dirty="0" smtClean="0"/>
              <a:t>CPU Utilization roughly 25%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104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85800" y="2590800"/>
          <a:ext cx="57912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Line Callout 1 5"/>
          <p:cNvSpPr/>
          <p:nvPr/>
        </p:nvSpPr>
        <p:spPr bwMode="auto">
          <a:xfrm>
            <a:off x="6629400" y="2286000"/>
            <a:ext cx="2286000" cy="1295400"/>
          </a:xfrm>
          <a:prstGeom prst="borderCallout1">
            <a:avLst>
              <a:gd name="adj1" fmla="val 30095"/>
              <a:gd name="adj2" fmla="val -170"/>
              <a:gd name="adj3" fmla="val 54727"/>
              <a:gd name="adj4" fmla="val -45357"/>
            </a:avLst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Between Routers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0.9</a:t>
            </a:r>
            <a:r>
              <a:rPr lang="en-US" sz="2000" b="1" dirty="0" smtClean="0">
                <a:latin typeface="Helvetica" pitchFamily="34" charset="0"/>
              </a:rPr>
              <a:t>s (20k)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6.9s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 (200k)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39577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 to Network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traffic affected by not having a link</a:t>
            </a:r>
          </a:p>
          <a:p>
            <a:pPr lvl="1">
              <a:defRPr/>
            </a:pPr>
            <a:r>
              <a:rPr lang="en-US" dirty="0" smtClean="0"/>
              <a:t>nanoseconds</a:t>
            </a:r>
          </a:p>
          <a:p>
            <a:pPr>
              <a:defRPr/>
            </a:pPr>
            <a:r>
              <a:rPr lang="en-US" dirty="0" smtClean="0"/>
              <a:t>Routing protocols affected by unresponsiveness</a:t>
            </a:r>
          </a:p>
          <a:p>
            <a:pPr lvl="1">
              <a:defRPr/>
            </a:pPr>
            <a:r>
              <a:rPr lang="en-US" dirty="0" smtClean="0"/>
              <a:t>Set old router to “inactive”, migrate link, migrate TCP, set new router to “active”</a:t>
            </a:r>
          </a:p>
          <a:p>
            <a:pPr lvl="1">
              <a:defRPr/>
            </a:pPr>
            <a:r>
              <a:rPr lang="en-US" dirty="0" smtClean="0"/>
              <a:t>milliseconds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  <p:transition advTm="37768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Traffic Engineering (traditional)</a:t>
            </a:r>
          </a:p>
        </p:txBody>
      </p:sp>
      <p:pic>
        <p:nvPicPr>
          <p:cNvPr id="24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136900"/>
            <a:ext cx="632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03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4991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60"/>
          <p:cNvSpPr>
            <a:spLocks noChangeShapeType="1"/>
          </p:cNvSpPr>
          <p:nvPr/>
        </p:nvSpPr>
        <p:spPr bwMode="auto">
          <a:xfrm flipH="1" flipV="1">
            <a:off x="2667000" y="45847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62"/>
          <p:cNvSpPr>
            <a:spLocks noChangeShapeType="1"/>
          </p:cNvSpPr>
          <p:nvPr/>
        </p:nvSpPr>
        <p:spPr bwMode="auto">
          <a:xfrm flipH="1" flipV="1">
            <a:off x="6019800" y="42037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584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432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51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346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64"/>
          <p:cNvSpPr>
            <a:spLocks noChangeShapeType="1"/>
          </p:cNvSpPr>
          <p:nvPr/>
        </p:nvSpPr>
        <p:spPr bwMode="auto">
          <a:xfrm flipH="1">
            <a:off x="4114800" y="54229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H="1" flipV="1">
            <a:off x="1143000" y="35814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H="1" flipV="1">
            <a:off x="1371600" y="33528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H="1" flipV="1">
            <a:off x="3429000" y="28956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6096000" y="26670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733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ine 60"/>
          <p:cNvSpPr>
            <a:spLocks noChangeShapeType="1"/>
          </p:cNvSpPr>
          <p:nvPr/>
        </p:nvSpPr>
        <p:spPr bwMode="auto">
          <a:xfrm flipH="1" flipV="1">
            <a:off x="6858000" y="54102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 flipH="1" flipV="1">
            <a:off x="3810000" y="28194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H="1">
            <a:off x="6172200" y="38862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438400"/>
            <a:ext cx="457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ne 64"/>
          <p:cNvSpPr>
            <a:spLocks noChangeShapeType="1"/>
          </p:cNvSpPr>
          <p:nvPr/>
        </p:nvSpPr>
        <p:spPr bwMode="auto">
          <a:xfrm flipH="1">
            <a:off x="2743200" y="36703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 flipV="1">
            <a:off x="4038600" y="4495800"/>
            <a:ext cx="381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638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499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594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loud 48"/>
          <p:cNvSpPr/>
          <p:nvPr/>
        </p:nvSpPr>
        <p:spPr bwMode="auto">
          <a:xfrm>
            <a:off x="6019800" y="2133600"/>
            <a:ext cx="2209800" cy="990600"/>
          </a:xfrm>
          <a:prstGeom prst="cloud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" y="1219200"/>
            <a:ext cx="7248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 adjust routing protocol parameters based on traffic</a:t>
            </a:r>
          </a:p>
        </p:txBody>
      </p:sp>
      <p:pic>
        <p:nvPicPr>
          <p:cNvPr id="5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343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724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91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60"/>
          <p:cNvSpPr>
            <a:spLocks noChangeShapeType="1"/>
          </p:cNvSpPr>
          <p:nvPr/>
        </p:nvSpPr>
        <p:spPr bwMode="auto">
          <a:xfrm flipH="1">
            <a:off x="2819400" y="4450081"/>
            <a:ext cx="15240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 flipH="1" flipV="1">
            <a:off x="4267200" y="3733800"/>
            <a:ext cx="1524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 flipV="1">
            <a:off x="4114800" y="4800600"/>
            <a:ext cx="6858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 flipH="1">
            <a:off x="5029200" y="4343400"/>
            <a:ext cx="762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5257800" y="4191000"/>
            <a:ext cx="609600" cy="76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V="1">
            <a:off x="4648200" y="4267200"/>
            <a:ext cx="2286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2667000" y="5562600"/>
            <a:ext cx="12192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3200400" y="2667000"/>
            <a:ext cx="3293918" cy="1861705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918" h="1861705">
                <a:moveTo>
                  <a:pt x="3293918" y="0"/>
                </a:moveTo>
                <a:cubicBezTo>
                  <a:pt x="3165763" y="563707"/>
                  <a:pt x="3037609" y="1127414"/>
                  <a:pt x="2763982" y="1381991"/>
                </a:cubicBezTo>
                <a:cubicBezTo>
                  <a:pt x="2490355" y="1636568"/>
                  <a:pt x="1905001" y="1466849"/>
                  <a:pt x="1652155" y="1527463"/>
                </a:cubicBezTo>
                <a:cubicBezTo>
                  <a:pt x="1399310" y="1588077"/>
                  <a:pt x="1390650" y="1861705"/>
                  <a:pt x="1246909" y="1745673"/>
                </a:cubicBezTo>
                <a:cubicBezTo>
                  <a:pt x="1103168" y="1629641"/>
                  <a:pt x="997527" y="1097973"/>
                  <a:pt x="789709" y="831273"/>
                </a:cubicBezTo>
                <a:cubicBezTo>
                  <a:pt x="581891" y="564573"/>
                  <a:pt x="0" y="1454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 flipH="1" flipV="1">
            <a:off x="4572000" y="4495800"/>
            <a:ext cx="3048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3200400" y="2667000"/>
            <a:ext cx="3293918" cy="2084531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  <a:gd name="connsiteX0" fmla="*/ 3293918 w 3293918"/>
              <a:gd name="connsiteY0" fmla="*/ 0 h 2121477"/>
              <a:gd name="connsiteX1" fmla="*/ 2763982 w 3293918"/>
              <a:gd name="connsiteY1" fmla="*/ 1381991 h 2121477"/>
              <a:gd name="connsiteX2" fmla="*/ 1652155 w 3293918"/>
              <a:gd name="connsiteY2" fmla="*/ 2060863 h 2121477"/>
              <a:gd name="connsiteX3" fmla="*/ 1246909 w 3293918"/>
              <a:gd name="connsiteY3" fmla="*/ 1745673 h 2121477"/>
              <a:gd name="connsiteX4" fmla="*/ 789709 w 3293918"/>
              <a:gd name="connsiteY4" fmla="*/ 831273 h 2121477"/>
              <a:gd name="connsiteX5" fmla="*/ 0 w 3293918"/>
              <a:gd name="connsiteY5" fmla="*/ 145473 h 2121477"/>
              <a:gd name="connsiteX6" fmla="*/ 0 w 3293918"/>
              <a:gd name="connsiteY6" fmla="*/ 145473 h 2121477"/>
              <a:gd name="connsiteX0" fmla="*/ 3293918 w 3293918"/>
              <a:gd name="connsiteY0" fmla="*/ 0 h 2121477"/>
              <a:gd name="connsiteX1" fmla="*/ 2763982 w 3293918"/>
              <a:gd name="connsiteY1" fmla="*/ 1381991 h 2121477"/>
              <a:gd name="connsiteX2" fmla="*/ 1652155 w 3293918"/>
              <a:gd name="connsiteY2" fmla="*/ 2060863 h 2121477"/>
              <a:gd name="connsiteX3" fmla="*/ 1246909 w 3293918"/>
              <a:gd name="connsiteY3" fmla="*/ 1745673 h 2121477"/>
              <a:gd name="connsiteX4" fmla="*/ 789709 w 3293918"/>
              <a:gd name="connsiteY4" fmla="*/ 831273 h 2121477"/>
              <a:gd name="connsiteX5" fmla="*/ 0 w 3293918"/>
              <a:gd name="connsiteY5" fmla="*/ 145473 h 2121477"/>
              <a:gd name="connsiteX6" fmla="*/ 0 w 3293918"/>
              <a:gd name="connsiteY6" fmla="*/ 145473 h 2121477"/>
              <a:gd name="connsiteX0" fmla="*/ 3293918 w 3293918"/>
              <a:gd name="connsiteY0" fmla="*/ 0 h 2084531"/>
              <a:gd name="connsiteX1" fmla="*/ 2763982 w 3293918"/>
              <a:gd name="connsiteY1" fmla="*/ 1381991 h 2084531"/>
              <a:gd name="connsiteX2" fmla="*/ 1936173 w 3293918"/>
              <a:gd name="connsiteY2" fmla="*/ 1603664 h 2084531"/>
              <a:gd name="connsiteX3" fmla="*/ 1652155 w 3293918"/>
              <a:gd name="connsiteY3" fmla="*/ 2060863 h 2084531"/>
              <a:gd name="connsiteX4" fmla="*/ 1246909 w 3293918"/>
              <a:gd name="connsiteY4" fmla="*/ 1745673 h 2084531"/>
              <a:gd name="connsiteX5" fmla="*/ 789709 w 3293918"/>
              <a:gd name="connsiteY5" fmla="*/ 831273 h 2084531"/>
              <a:gd name="connsiteX6" fmla="*/ 0 w 3293918"/>
              <a:gd name="connsiteY6" fmla="*/ 145473 h 2084531"/>
              <a:gd name="connsiteX7" fmla="*/ 0 w 3293918"/>
              <a:gd name="connsiteY7" fmla="*/ 145473 h 208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3918" h="2084531">
                <a:moveTo>
                  <a:pt x="3293918" y="0"/>
                </a:moveTo>
                <a:cubicBezTo>
                  <a:pt x="3165763" y="563707"/>
                  <a:pt x="3037609" y="1038514"/>
                  <a:pt x="2763982" y="1381991"/>
                </a:cubicBezTo>
                <a:cubicBezTo>
                  <a:pt x="2601191" y="1674668"/>
                  <a:pt x="2121478" y="1490519"/>
                  <a:pt x="1936173" y="1603664"/>
                </a:cubicBezTo>
                <a:cubicBezTo>
                  <a:pt x="1750869" y="1716809"/>
                  <a:pt x="1767032" y="2037195"/>
                  <a:pt x="1652155" y="2060863"/>
                </a:cubicBezTo>
                <a:cubicBezTo>
                  <a:pt x="1537278" y="2084531"/>
                  <a:pt x="1390650" y="1950605"/>
                  <a:pt x="1246909" y="1745673"/>
                </a:cubicBezTo>
                <a:cubicBezTo>
                  <a:pt x="1103168" y="1540741"/>
                  <a:pt x="997527" y="1097973"/>
                  <a:pt x="789709" y="831273"/>
                </a:cubicBezTo>
                <a:cubicBezTo>
                  <a:pt x="581891" y="564573"/>
                  <a:pt x="0" y="1454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4" name="Straight Arrow Connector 63"/>
          <p:cNvCxnSpPr>
            <a:endCxn id="62" idx="2"/>
          </p:cNvCxnSpPr>
          <p:nvPr/>
        </p:nvCxnSpPr>
        <p:spPr bwMode="auto">
          <a:xfrm rot="5400000">
            <a:off x="4443847" y="3456709"/>
            <a:ext cx="1146463" cy="329045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495800" y="28194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Congested link</a:t>
            </a:r>
            <a:endParaRPr lang="en-US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106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7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1" grpId="0" animBg="1"/>
      <p:bldP spid="6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Traffic Engineering w/ Grafting</a:t>
            </a:r>
          </a:p>
        </p:txBody>
      </p:sp>
      <p:pic>
        <p:nvPicPr>
          <p:cNvPr id="24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136900"/>
            <a:ext cx="632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03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4991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60"/>
          <p:cNvSpPr>
            <a:spLocks noChangeShapeType="1"/>
          </p:cNvSpPr>
          <p:nvPr/>
        </p:nvSpPr>
        <p:spPr bwMode="auto">
          <a:xfrm flipH="1" flipV="1">
            <a:off x="2667000" y="45847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62"/>
          <p:cNvSpPr>
            <a:spLocks noChangeShapeType="1"/>
          </p:cNvSpPr>
          <p:nvPr/>
        </p:nvSpPr>
        <p:spPr bwMode="auto">
          <a:xfrm flipH="1" flipV="1">
            <a:off x="6019800" y="42037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584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432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51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346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64"/>
          <p:cNvSpPr>
            <a:spLocks noChangeShapeType="1"/>
          </p:cNvSpPr>
          <p:nvPr/>
        </p:nvSpPr>
        <p:spPr bwMode="auto">
          <a:xfrm flipH="1">
            <a:off x="4114800" y="54229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H="1" flipV="1">
            <a:off x="1143000" y="35814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H="1" flipV="1">
            <a:off x="1371600" y="33528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H="1" flipV="1">
            <a:off x="3429000" y="28956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6096000" y="26670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733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ine 60"/>
          <p:cNvSpPr>
            <a:spLocks noChangeShapeType="1"/>
          </p:cNvSpPr>
          <p:nvPr/>
        </p:nvSpPr>
        <p:spPr bwMode="auto">
          <a:xfrm flipH="1" flipV="1">
            <a:off x="6858000" y="54102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 flipH="1" flipV="1">
            <a:off x="3810000" y="28194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H="1">
            <a:off x="6172200" y="38862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438400"/>
            <a:ext cx="457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ne 64"/>
          <p:cNvSpPr>
            <a:spLocks noChangeShapeType="1"/>
          </p:cNvSpPr>
          <p:nvPr/>
        </p:nvSpPr>
        <p:spPr bwMode="auto">
          <a:xfrm flipH="1">
            <a:off x="2743200" y="36703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 flipV="1">
            <a:off x="4038600" y="4495800"/>
            <a:ext cx="381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638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499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594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loud 48"/>
          <p:cNvSpPr/>
          <p:nvPr/>
        </p:nvSpPr>
        <p:spPr bwMode="auto">
          <a:xfrm>
            <a:off x="6019800" y="2133600"/>
            <a:ext cx="2209800" cy="990600"/>
          </a:xfrm>
          <a:prstGeom prst="cloud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" y="1219200"/>
            <a:ext cx="775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 </a:t>
            </a:r>
            <a:r>
              <a:rPr lang="en-US" sz="2400" dirty="0" err="1" smtClean="0"/>
              <a:t>Rehome</a:t>
            </a:r>
            <a:r>
              <a:rPr lang="en-US" sz="2400" dirty="0" smtClean="0"/>
              <a:t> customer to change where traffic enters/exits</a:t>
            </a:r>
            <a:endParaRPr lang="en-US" sz="2400" dirty="0"/>
          </a:p>
        </p:txBody>
      </p:sp>
      <p:pic>
        <p:nvPicPr>
          <p:cNvPr id="5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343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724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91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60"/>
          <p:cNvSpPr>
            <a:spLocks noChangeShapeType="1"/>
          </p:cNvSpPr>
          <p:nvPr/>
        </p:nvSpPr>
        <p:spPr bwMode="auto">
          <a:xfrm flipH="1">
            <a:off x="2819400" y="4450081"/>
            <a:ext cx="15240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 flipH="1" flipV="1">
            <a:off x="4267200" y="3733800"/>
            <a:ext cx="1524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 flipV="1">
            <a:off x="4114800" y="4800600"/>
            <a:ext cx="6858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 flipH="1">
            <a:off x="5029200" y="4343400"/>
            <a:ext cx="762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5257800" y="4191000"/>
            <a:ext cx="609600" cy="76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V="1">
            <a:off x="4648200" y="4267200"/>
            <a:ext cx="2286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3200400" y="2687782"/>
            <a:ext cx="3293918" cy="1861705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918" h="1861705">
                <a:moveTo>
                  <a:pt x="3293918" y="0"/>
                </a:moveTo>
                <a:cubicBezTo>
                  <a:pt x="3165763" y="563707"/>
                  <a:pt x="3037609" y="1127414"/>
                  <a:pt x="2763982" y="1381991"/>
                </a:cubicBezTo>
                <a:cubicBezTo>
                  <a:pt x="2490355" y="1636568"/>
                  <a:pt x="1905001" y="1466849"/>
                  <a:pt x="1652155" y="1527463"/>
                </a:cubicBezTo>
                <a:cubicBezTo>
                  <a:pt x="1399310" y="1588077"/>
                  <a:pt x="1390650" y="1861705"/>
                  <a:pt x="1246909" y="1745673"/>
                </a:cubicBezTo>
                <a:cubicBezTo>
                  <a:pt x="1103168" y="1629641"/>
                  <a:pt x="997527" y="1097973"/>
                  <a:pt x="789709" y="831273"/>
                </a:cubicBezTo>
                <a:cubicBezTo>
                  <a:pt x="581891" y="564573"/>
                  <a:pt x="0" y="1454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V="1">
            <a:off x="4343400" y="2667000"/>
            <a:ext cx="22098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63"/>
          <p:cNvSpPr/>
          <p:nvPr/>
        </p:nvSpPr>
        <p:spPr bwMode="auto">
          <a:xfrm>
            <a:off x="3200400" y="2666999"/>
            <a:ext cx="3293918" cy="983673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  <a:gd name="connsiteX0" fmla="*/ 3293918 w 3293918"/>
              <a:gd name="connsiteY0" fmla="*/ 0 h 1861705"/>
              <a:gd name="connsiteX1" fmla="*/ 1652155 w 3293918"/>
              <a:gd name="connsiteY1" fmla="*/ 1527463 h 1861705"/>
              <a:gd name="connsiteX2" fmla="*/ 1246909 w 3293918"/>
              <a:gd name="connsiteY2" fmla="*/ 1745673 h 1861705"/>
              <a:gd name="connsiteX3" fmla="*/ 789709 w 3293918"/>
              <a:gd name="connsiteY3" fmla="*/ 831273 h 1861705"/>
              <a:gd name="connsiteX4" fmla="*/ 0 w 3293918"/>
              <a:gd name="connsiteY4" fmla="*/ 145473 h 1861705"/>
              <a:gd name="connsiteX5" fmla="*/ 0 w 3293918"/>
              <a:gd name="connsiteY5" fmla="*/ 145473 h 1861705"/>
              <a:gd name="connsiteX0" fmla="*/ 3293918 w 3293918"/>
              <a:gd name="connsiteY0" fmla="*/ 0 h 1884219"/>
              <a:gd name="connsiteX1" fmla="*/ 1246909 w 3293918"/>
              <a:gd name="connsiteY1" fmla="*/ 1745673 h 1884219"/>
              <a:gd name="connsiteX2" fmla="*/ 789709 w 3293918"/>
              <a:gd name="connsiteY2" fmla="*/ 831273 h 1884219"/>
              <a:gd name="connsiteX3" fmla="*/ 0 w 3293918"/>
              <a:gd name="connsiteY3" fmla="*/ 145473 h 1884219"/>
              <a:gd name="connsiteX4" fmla="*/ 0 w 3293918"/>
              <a:gd name="connsiteY4" fmla="*/ 145473 h 1884219"/>
              <a:gd name="connsiteX0" fmla="*/ 3293918 w 3293918"/>
              <a:gd name="connsiteY0" fmla="*/ 0 h 2038350"/>
              <a:gd name="connsiteX1" fmla="*/ 1246909 w 3293918"/>
              <a:gd name="connsiteY1" fmla="*/ 1745673 h 2038350"/>
              <a:gd name="connsiteX2" fmla="*/ 1780309 w 3293918"/>
              <a:gd name="connsiteY2" fmla="*/ 308264 h 2038350"/>
              <a:gd name="connsiteX3" fmla="*/ 789709 w 3293918"/>
              <a:gd name="connsiteY3" fmla="*/ 831273 h 2038350"/>
              <a:gd name="connsiteX4" fmla="*/ 0 w 3293918"/>
              <a:gd name="connsiteY4" fmla="*/ 145473 h 2038350"/>
              <a:gd name="connsiteX5" fmla="*/ 0 w 3293918"/>
              <a:gd name="connsiteY5" fmla="*/ 145473 h 2038350"/>
              <a:gd name="connsiteX0" fmla="*/ 3293918 w 3293918"/>
              <a:gd name="connsiteY0" fmla="*/ 0 h 858405"/>
              <a:gd name="connsiteX1" fmla="*/ 2161309 w 3293918"/>
              <a:gd name="connsiteY1" fmla="*/ 221673 h 858405"/>
              <a:gd name="connsiteX2" fmla="*/ 1780309 w 3293918"/>
              <a:gd name="connsiteY2" fmla="*/ 308264 h 858405"/>
              <a:gd name="connsiteX3" fmla="*/ 789709 w 3293918"/>
              <a:gd name="connsiteY3" fmla="*/ 831273 h 858405"/>
              <a:gd name="connsiteX4" fmla="*/ 0 w 3293918"/>
              <a:gd name="connsiteY4" fmla="*/ 145473 h 858405"/>
              <a:gd name="connsiteX5" fmla="*/ 0 w 3293918"/>
              <a:gd name="connsiteY5" fmla="*/ 145473 h 858405"/>
              <a:gd name="connsiteX0" fmla="*/ 3293918 w 3293918"/>
              <a:gd name="connsiteY0" fmla="*/ 0 h 858405"/>
              <a:gd name="connsiteX1" fmla="*/ 1780309 w 3293918"/>
              <a:gd name="connsiteY1" fmla="*/ 308264 h 858405"/>
              <a:gd name="connsiteX2" fmla="*/ 789709 w 3293918"/>
              <a:gd name="connsiteY2" fmla="*/ 831273 h 858405"/>
              <a:gd name="connsiteX3" fmla="*/ 0 w 3293918"/>
              <a:gd name="connsiteY3" fmla="*/ 145473 h 858405"/>
              <a:gd name="connsiteX4" fmla="*/ 0 w 3293918"/>
              <a:gd name="connsiteY4" fmla="*/ 145473 h 858405"/>
              <a:gd name="connsiteX0" fmla="*/ 3293918 w 3293918"/>
              <a:gd name="connsiteY0" fmla="*/ 0 h 855518"/>
              <a:gd name="connsiteX1" fmla="*/ 789709 w 3293918"/>
              <a:gd name="connsiteY1" fmla="*/ 831273 h 855518"/>
              <a:gd name="connsiteX2" fmla="*/ 0 w 3293918"/>
              <a:gd name="connsiteY2" fmla="*/ 145473 h 855518"/>
              <a:gd name="connsiteX3" fmla="*/ 0 w 3293918"/>
              <a:gd name="connsiteY3" fmla="*/ 145473 h 855518"/>
              <a:gd name="connsiteX0" fmla="*/ 3293918 w 3293918"/>
              <a:gd name="connsiteY0" fmla="*/ 0 h 1007918"/>
              <a:gd name="connsiteX1" fmla="*/ 1094509 w 3293918"/>
              <a:gd name="connsiteY1" fmla="*/ 983673 h 1007918"/>
              <a:gd name="connsiteX2" fmla="*/ 0 w 3293918"/>
              <a:gd name="connsiteY2" fmla="*/ 145473 h 1007918"/>
              <a:gd name="connsiteX3" fmla="*/ 0 w 3293918"/>
              <a:gd name="connsiteY3" fmla="*/ 145473 h 1007918"/>
              <a:gd name="connsiteX0" fmla="*/ 3293918 w 3293918"/>
              <a:gd name="connsiteY0" fmla="*/ 0 h 983673"/>
              <a:gd name="connsiteX1" fmla="*/ 1094509 w 3293918"/>
              <a:gd name="connsiteY1" fmla="*/ 983673 h 983673"/>
              <a:gd name="connsiteX2" fmla="*/ 0 w 3293918"/>
              <a:gd name="connsiteY2" fmla="*/ 145473 h 983673"/>
              <a:gd name="connsiteX3" fmla="*/ 0 w 3293918"/>
              <a:gd name="connsiteY3" fmla="*/ 145473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3918" h="983673">
                <a:moveTo>
                  <a:pt x="3293918" y="0"/>
                </a:moveTo>
                <a:cubicBezTo>
                  <a:pt x="2772208" y="173182"/>
                  <a:pt x="1643495" y="959428"/>
                  <a:pt x="1094509" y="983673"/>
                </a:cubicBezTo>
                <a:cubicBezTo>
                  <a:pt x="573232" y="869373"/>
                  <a:pt x="182418" y="2851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Line 60"/>
          <p:cNvSpPr>
            <a:spLocks noChangeShapeType="1"/>
          </p:cNvSpPr>
          <p:nvPr/>
        </p:nvSpPr>
        <p:spPr bwMode="auto">
          <a:xfrm flipH="1" flipV="1">
            <a:off x="4572000" y="4495800"/>
            <a:ext cx="3048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51" name="Line 60"/>
          <p:cNvSpPr>
            <a:spLocks noChangeShapeType="1"/>
          </p:cNvSpPr>
          <p:nvPr/>
        </p:nvSpPr>
        <p:spPr bwMode="auto">
          <a:xfrm flipH="1">
            <a:off x="2667000" y="5562600"/>
            <a:ext cx="12192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397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2" grpId="0" animBg="1"/>
      <p:bldP spid="63" grpId="0" animBg="1"/>
      <p:bldP spid="6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Engineering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Internet2 topology and 1 week of traffic data</a:t>
            </a:r>
          </a:p>
          <a:p>
            <a:pPr lvl="1"/>
            <a:r>
              <a:rPr lang="en-US" dirty="0" smtClean="0"/>
              <a:t>Simple greedy heuristic</a:t>
            </a:r>
          </a:p>
          <a:p>
            <a:endParaRPr lang="en-US" dirty="0" smtClean="0"/>
          </a:p>
          <a:p>
            <a:r>
              <a:rPr lang="en-US" dirty="0" smtClean="0"/>
              <a:t>Findings</a:t>
            </a:r>
          </a:p>
          <a:p>
            <a:pPr lvl="1"/>
            <a:r>
              <a:rPr lang="en-US" dirty="0" smtClean="0"/>
              <a:t>Network can handle more traffic (18.8%)</a:t>
            </a:r>
          </a:p>
          <a:p>
            <a:pPr lvl="1"/>
            <a:r>
              <a:rPr lang="en-US" dirty="0" smtClean="0"/>
              <a:t>Don’t need frequent re-optimization (2-4/day)</a:t>
            </a:r>
          </a:p>
          <a:p>
            <a:pPr lvl="1"/>
            <a:r>
              <a:rPr lang="en-US" dirty="0" smtClean="0"/>
              <a:t>Don’t need to move many links (&lt;10%)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  <p:transition advTm="42433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Grafting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moving a single link with…</a:t>
            </a:r>
          </a:p>
          <a:p>
            <a:pPr lvl="1"/>
            <a:r>
              <a:rPr lang="en-US" dirty="0" smtClean="0"/>
              <a:t>Minimal code change</a:t>
            </a:r>
          </a:p>
          <a:p>
            <a:pPr lvl="1"/>
            <a:r>
              <a:rPr lang="en-US" dirty="0" smtClean="0"/>
              <a:t>No impact on data traffic</a:t>
            </a:r>
          </a:p>
          <a:p>
            <a:pPr lvl="1"/>
            <a:r>
              <a:rPr lang="en-US" dirty="0" smtClean="0"/>
              <a:t>No visible impact on routing protocol adjacencies</a:t>
            </a:r>
          </a:p>
          <a:p>
            <a:pPr lvl="1"/>
            <a:r>
              <a:rPr lang="en-US" dirty="0" smtClean="0"/>
              <a:t>Minimal overhead on rest of network</a:t>
            </a:r>
          </a:p>
          <a:p>
            <a:r>
              <a:rPr lang="en-US" dirty="0" smtClean="0"/>
              <a:t>Applying to traffic engineering…</a:t>
            </a:r>
          </a:p>
          <a:p>
            <a:pPr lvl="1"/>
            <a:r>
              <a:rPr lang="en-US" dirty="0" smtClean="0"/>
              <a:t>Enables changing ingress/egress points</a:t>
            </a:r>
          </a:p>
          <a:p>
            <a:pPr lvl="1"/>
            <a:r>
              <a:rPr lang="en-US" dirty="0" smtClean="0"/>
              <a:t>Networks can handle more traffic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  <p:transition advTm="2113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will get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advTm="6833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IV: </a:t>
            </a:r>
            <a:br>
              <a:rPr lang="en-US" dirty="0" smtClean="0"/>
            </a:br>
            <a:r>
              <a:rPr lang="en-US" dirty="0" smtClean="0"/>
              <a:t>A Unified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23977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 bwMode="auto">
          <a:xfrm>
            <a:off x="7391400" y="1219200"/>
            <a:ext cx="1447800" cy="121920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Seamless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Link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Migration</a:t>
            </a:r>
          </a:p>
        </p:txBody>
      </p:sp>
      <p:sp>
        <p:nvSpPr>
          <p:cNvPr id="28" name="Round Same Side Corner Rectangle 27"/>
          <p:cNvSpPr/>
          <p:nvPr/>
        </p:nvSpPr>
        <p:spPr>
          <a:xfrm>
            <a:off x="838200" y="2274332"/>
            <a:ext cx="1295400" cy="1600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BGP1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(Router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Grafting)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1825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Grafting + BTR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838200" y="4026932"/>
            <a:ext cx="2667000" cy="838200"/>
          </a:xfrm>
          <a:prstGeom prst="round2SameRect">
            <a:avLst>
              <a:gd name="adj1" fmla="val 0"/>
              <a:gd name="adj2" fmla="val 231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Control-plane hypervisor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(BTR)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838200" y="2274332"/>
            <a:ext cx="1295400" cy="1600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BGP1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(Router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Grafting)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2209800" y="2274332"/>
            <a:ext cx="1295400" cy="1600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BGP2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(Router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Grafting)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1905000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81637" y="1905000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7391400" y="1219200"/>
            <a:ext cx="1447800" cy="121920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Multiple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Diverse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Instances</a:t>
            </a:r>
          </a:p>
        </p:txBody>
      </p:sp>
    </p:spTree>
  </p:cSld>
  <p:clrMapOvr>
    <a:masterClrMapping/>
  </p:clrMapOvr>
  <p:transition advTm="16848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Grafting + BTR + VROOM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6553200" cy="5257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 Same Side Corner Rectangle 5"/>
          <p:cNvSpPr/>
          <p:nvPr/>
        </p:nvSpPr>
        <p:spPr>
          <a:xfrm>
            <a:off x="762000" y="5334000"/>
            <a:ext cx="6019800" cy="762000"/>
          </a:xfrm>
          <a:prstGeom prst="round2SameRect">
            <a:avLst>
              <a:gd name="adj1" fmla="val 0"/>
              <a:gd name="adj2" fmla="val 23182"/>
            </a:avLst>
          </a:prstGeom>
          <a:solidFill>
            <a:schemeClr val="bg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Data-plane Hypervisor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(VROOM)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762000" y="1828800"/>
            <a:ext cx="2819400" cy="3276600"/>
          </a:xfrm>
          <a:prstGeom prst="round2SameRect">
            <a:avLst/>
          </a:prstGeom>
          <a:solidFill>
            <a:schemeClr val="accent5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838200" y="4038600"/>
            <a:ext cx="2667000" cy="838200"/>
          </a:xfrm>
          <a:prstGeom prst="round2SameRect">
            <a:avLst>
              <a:gd name="adj1" fmla="val 0"/>
              <a:gd name="adj2" fmla="val 231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Control-plane hypervisor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(BTR)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838200" y="2286000"/>
            <a:ext cx="1295400" cy="1600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BGP1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(Router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Grafting)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2209800" y="2286000"/>
            <a:ext cx="1295400" cy="1600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BGP2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(Router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Grafting)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1367135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Virtual Router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1916668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81637" y="1916668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</a:t>
            </a:r>
            <a:endParaRPr lang="en-US" dirty="0"/>
          </a:p>
        </p:txBody>
      </p:sp>
      <p:sp>
        <p:nvSpPr>
          <p:cNvPr id="21" name="Round Same Side Corner Rectangle 20"/>
          <p:cNvSpPr/>
          <p:nvPr/>
        </p:nvSpPr>
        <p:spPr>
          <a:xfrm>
            <a:off x="3962400" y="1828800"/>
            <a:ext cx="2819400" cy="3276600"/>
          </a:xfrm>
          <a:prstGeom prst="round2SameRect">
            <a:avLst/>
          </a:prstGeom>
          <a:solidFill>
            <a:schemeClr val="accent6">
              <a:lumMod val="25000"/>
              <a:lumOff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/>
          <p:cNvSpPr/>
          <p:nvPr/>
        </p:nvSpPr>
        <p:spPr>
          <a:xfrm>
            <a:off x="4038600" y="4038600"/>
            <a:ext cx="2667000" cy="838200"/>
          </a:xfrm>
          <a:prstGeom prst="round2SameRect">
            <a:avLst>
              <a:gd name="adj1" fmla="val 0"/>
              <a:gd name="adj2" fmla="val 231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Control-plane hypervisor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(BTR)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>
            <a:off x="4038600" y="2286000"/>
            <a:ext cx="1295400" cy="1600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BGP1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(Router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Grafting)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23"/>
          <p:cNvSpPr/>
          <p:nvPr/>
        </p:nvSpPr>
        <p:spPr>
          <a:xfrm>
            <a:off x="5410200" y="2286000"/>
            <a:ext cx="1295400" cy="1600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BGP2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(Router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Grafting)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5800" y="1367135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Virtual Router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267200" y="1916668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582037" y="1916668"/>
            <a:ext cx="9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Instance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7391400" y="1219200"/>
            <a:ext cx="1447800" cy="121920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Virtual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Router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Migration</a:t>
            </a:r>
          </a:p>
        </p:txBody>
      </p:sp>
    </p:spTree>
  </p:cSld>
  <p:clrMapOvr>
    <a:masterClrMapping/>
  </p:clrMapOvr>
  <p:transition advTm="20139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refactoring concepts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Hide</a:t>
            </a:r>
            <a:r>
              <a:rPr lang="en-US" dirty="0" smtClean="0"/>
              <a:t> (router bugs) with </a:t>
            </a:r>
            <a:r>
              <a:rPr lang="en-US" b="1" i="1" dirty="0" smtClean="0">
                <a:solidFill>
                  <a:schemeClr val="tx1"/>
                </a:solidFill>
              </a:rPr>
              <a:t>Bug Tolerant Router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Decouple</a:t>
            </a:r>
            <a:r>
              <a:rPr lang="en-US" dirty="0" smtClean="0"/>
              <a:t> (logical and physical) with </a:t>
            </a:r>
            <a:r>
              <a:rPr lang="en-US" b="1" i="1" dirty="0" smtClean="0">
                <a:solidFill>
                  <a:schemeClr val="tx1"/>
                </a:solidFill>
              </a:rPr>
              <a:t>VROOM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Break binding </a:t>
            </a:r>
            <a:r>
              <a:rPr lang="en-US" dirty="0" smtClean="0"/>
              <a:t>(link to router) with </a:t>
            </a:r>
            <a:r>
              <a:rPr lang="en-US" b="1" i="1" dirty="0" smtClean="0">
                <a:solidFill>
                  <a:schemeClr val="tx1"/>
                </a:solidFill>
              </a:rPr>
              <a:t>Router Grafting</a:t>
            </a:r>
          </a:p>
          <a:p>
            <a:r>
              <a:rPr lang="en-US" dirty="0" smtClean="0"/>
              <a:t>Working prototype and evaluation for each</a:t>
            </a:r>
          </a:p>
          <a:p>
            <a:r>
              <a:rPr lang="en-US" dirty="0" smtClean="0"/>
              <a:t>Incrementally deployable solution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Refactored</a:t>
            </a:r>
            <a:r>
              <a:rPr lang="en-US" dirty="0" smtClean="0"/>
              <a:t> router” can be drop in replacement</a:t>
            </a:r>
          </a:p>
          <a:p>
            <a:pPr lvl="1"/>
            <a:r>
              <a:rPr lang="en-US" dirty="0" smtClean="0"/>
              <a:t>Transparent to neighboring routers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  <p:transition advTm="48641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 bwMode="auto">
          <a:xfrm>
            <a:off x="2895600" y="3429000"/>
            <a:ext cx="6096000" cy="2895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7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629400" y="3886200"/>
            <a:ext cx="20040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Documents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 Videos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   Photos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057400" y="4343400"/>
            <a:ext cx="4421874" cy="1351129"/>
          </a:xfrm>
          <a:custGeom>
            <a:avLst/>
            <a:gdLst>
              <a:gd name="connsiteX0" fmla="*/ 0 w 4421874"/>
              <a:gd name="connsiteY0" fmla="*/ 1351129 h 1351129"/>
              <a:gd name="connsiteX1" fmla="*/ 941695 w 4421874"/>
              <a:gd name="connsiteY1" fmla="*/ 859809 h 1351129"/>
              <a:gd name="connsiteX2" fmla="*/ 3070746 w 4421874"/>
              <a:gd name="connsiteY2" fmla="*/ 191069 h 1351129"/>
              <a:gd name="connsiteX3" fmla="*/ 4421874 w 4421874"/>
              <a:gd name="connsiteY3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874" h="1351129">
                <a:moveTo>
                  <a:pt x="0" y="1351129"/>
                </a:moveTo>
                <a:cubicBezTo>
                  <a:pt x="214952" y="1202140"/>
                  <a:pt x="429904" y="1053152"/>
                  <a:pt x="941695" y="859809"/>
                </a:cubicBezTo>
                <a:cubicBezTo>
                  <a:pt x="1453486" y="666466"/>
                  <a:pt x="2490716" y="334370"/>
                  <a:pt x="3070746" y="191069"/>
                </a:cubicBezTo>
                <a:cubicBezTo>
                  <a:pt x="3650776" y="47768"/>
                  <a:pt x="4036325" y="23884"/>
                  <a:pt x="4421874" y="0"/>
                </a:cubicBezTo>
              </a:path>
            </a:pathLst>
          </a:custGeom>
          <a:noFill/>
          <a:ln w="127000" cap="flat" cmpd="sng" algn="ctr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AE12B-AF5E-4676-AE1F-60AB827D625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  <p:transition advTm="23697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  <p:transition advTm="199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will get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devices and traffic</a:t>
            </a:r>
          </a:p>
          <a:p>
            <a:pPr lvl="1"/>
            <a:r>
              <a:rPr lang="en-US" dirty="0" smtClean="0"/>
              <a:t>Means more equipment, more networks, more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advTm="1617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will get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devices and traffic</a:t>
            </a:r>
          </a:p>
          <a:p>
            <a:r>
              <a:rPr lang="en-US" dirty="0" smtClean="0"/>
              <a:t>More demanding applications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e-mail         →    social media    →   streaming (live) video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766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877955"/>
            <a:ext cx="1057275" cy="39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895600"/>
            <a:ext cx="1600200" cy="34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429000"/>
            <a:ext cx="914400" cy="42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2895600"/>
            <a:ext cx="1219200" cy="40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3505200"/>
            <a:ext cx="990600" cy="40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458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will get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devices and traffic</a:t>
            </a:r>
          </a:p>
          <a:p>
            <a:r>
              <a:rPr lang="en-US" dirty="0" smtClean="0"/>
              <a:t>More demanding applications</a:t>
            </a:r>
            <a:br>
              <a:rPr lang="en-US" dirty="0" smtClean="0"/>
            </a:br>
            <a:r>
              <a:rPr lang="en-US" sz="2400" dirty="0" smtClean="0">
                <a:solidFill>
                  <a:srgbClr val="000000"/>
                </a:solidFill>
              </a:rPr>
              <a:t>e-mail         →    social media    →   streaming (live) video</a:t>
            </a:r>
            <a:endParaRPr lang="en-US" dirty="0" smtClean="0"/>
          </a:p>
          <a:p>
            <a:r>
              <a:rPr lang="en-US" dirty="0" smtClean="0"/>
              <a:t>More critical applications</a:t>
            </a:r>
            <a:br>
              <a:rPr lang="en-US" dirty="0" smtClean="0"/>
            </a:br>
            <a:r>
              <a:rPr lang="en-US" sz="2400" dirty="0" smtClean="0">
                <a:solidFill>
                  <a:srgbClr val="000000"/>
                </a:solidFill>
              </a:rPr>
              <a:t>business software  →   smart power grid   →   healthcare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91000"/>
            <a:ext cx="1619250" cy="120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191000"/>
            <a:ext cx="1309688" cy="128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191000"/>
            <a:ext cx="204994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73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1828800"/>
            <a:ext cx="533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Make change pain free</a:t>
            </a:r>
          </a:p>
          <a:p>
            <a:r>
              <a:rPr lang="en-US" sz="3200" dirty="0" smtClean="0"/>
              <a:t>(minimize disruption)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806714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Goal:</a:t>
            </a:r>
            <a:endParaRPr lang="en-US" sz="40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the Disruption</a:t>
            </a:r>
            <a:endParaRPr lang="en-US" dirty="0"/>
          </a:p>
        </p:txBody>
      </p:sp>
    </p:spTree>
  </p:cSld>
  <p:clrMapOvr>
    <a:masterClrMapping/>
  </p:clrMapOvr>
  <p:transition advTm="6498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685800"/>
          </a:xfrm>
        </p:spPr>
        <p:txBody>
          <a:bodyPr/>
          <a:lstStyle/>
          <a:p>
            <a:r>
              <a:rPr lang="en-US" sz="2800" dirty="0" smtClean="0"/>
              <a:t>Refactoring Router Software to Minimize Disruption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1828800"/>
            <a:ext cx="533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Make change pain free</a:t>
            </a:r>
          </a:p>
          <a:p>
            <a:r>
              <a:rPr lang="en-US" sz="3200" dirty="0" smtClean="0"/>
              <a:t>(minimize disruption)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3962400"/>
            <a:ext cx="5257800" cy="1143000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/>
              <a:t>Refactoring router software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806714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Goal: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245114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Approach:</a:t>
            </a:r>
            <a:endParaRPr lang="en-US" sz="4000" dirty="0"/>
          </a:p>
        </p:txBody>
      </p:sp>
    </p:spTree>
  </p:cSld>
  <p:clrMapOvr>
    <a:masterClrMapping/>
  </p:clrMapOvr>
  <p:transition advTm="1706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34290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28194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44196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2860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36576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reeform 21"/>
          <p:cNvSpPr/>
          <p:nvPr/>
        </p:nvSpPr>
        <p:spPr bwMode="auto">
          <a:xfrm flipH="1">
            <a:off x="1600200" y="3129319"/>
            <a:ext cx="3061268" cy="1918079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  <a:gd name="connsiteX0" fmla="*/ 6496334 w 6496334"/>
              <a:gd name="connsiteY0" fmla="*/ 2333767 h 2494318"/>
              <a:gd name="connsiteX1" fmla="*/ 5363570 w 6496334"/>
              <a:gd name="connsiteY1" fmla="*/ 1542197 h 2494318"/>
              <a:gd name="connsiteX2" fmla="*/ 4476466 w 6496334"/>
              <a:gd name="connsiteY2" fmla="*/ 1296537 h 2494318"/>
              <a:gd name="connsiteX3" fmla="*/ 3562066 w 6496334"/>
              <a:gd name="connsiteY3" fmla="*/ 805218 h 2494318"/>
              <a:gd name="connsiteX4" fmla="*/ 3753134 w 6496334"/>
              <a:gd name="connsiteY4" fmla="*/ 2362200 h 2494318"/>
              <a:gd name="connsiteX5" fmla="*/ 1222612 w 6496334"/>
              <a:gd name="connsiteY5" fmla="*/ 1597925 h 2494318"/>
              <a:gd name="connsiteX6" fmla="*/ 0 w 6496334"/>
              <a:gd name="connsiteY6" fmla="*/ 0 h 2494318"/>
              <a:gd name="connsiteX0" fmla="*/ 6496334 w 6496334"/>
              <a:gd name="connsiteY0" fmla="*/ 2333767 h 2507397"/>
              <a:gd name="connsiteX1" fmla="*/ 5363570 w 6496334"/>
              <a:gd name="connsiteY1" fmla="*/ 1542197 h 2507397"/>
              <a:gd name="connsiteX2" fmla="*/ 4476466 w 6496334"/>
              <a:gd name="connsiteY2" fmla="*/ 1296537 h 2507397"/>
              <a:gd name="connsiteX3" fmla="*/ 3562066 w 6496334"/>
              <a:gd name="connsiteY3" fmla="*/ 805218 h 2507397"/>
              <a:gd name="connsiteX4" fmla="*/ 3753134 w 6496334"/>
              <a:gd name="connsiteY4" fmla="*/ 2362200 h 2507397"/>
              <a:gd name="connsiteX5" fmla="*/ 4972334 w 6496334"/>
              <a:gd name="connsiteY5" fmla="*/ 1676399 h 2507397"/>
              <a:gd name="connsiteX6" fmla="*/ 0 w 6496334"/>
              <a:gd name="connsiteY6" fmla="*/ 0 h 2507397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905189"/>
              <a:gd name="connsiteX1" fmla="*/ 1922059 w 3054823"/>
              <a:gd name="connsiteY1" fmla="*/ 914589 h 1905189"/>
              <a:gd name="connsiteX2" fmla="*/ 1034955 w 3054823"/>
              <a:gd name="connsiteY2" fmla="*/ 668929 h 1905189"/>
              <a:gd name="connsiteX3" fmla="*/ 120555 w 3054823"/>
              <a:gd name="connsiteY3" fmla="*/ 177610 h 1905189"/>
              <a:gd name="connsiteX4" fmla="*/ 311623 w 3054823"/>
              <a:gd name="connsiteY4" fmla="*/ 1734592 h 1905189"/>
              <a:gd name="connsiteX5" fmla="*/ 1530822 w 3054823"/>
              <a:gd name="connsiteY5" fmla="*/ 1201191 h 1905189"/>
              <a:gd name="connsiteX6" fmla="*/ 616423 w 3054823"/>
              <a:gd name="connsiteY6" fmla="*/ 667791 h 1905189"/>
              <a:gd name="connsiteX0" fmla="*/ 3061268 w 3061268"/>
              <a:gd name="connsiteY0" fmla="*/ 1719049 h 1918079"/>
              <a:gd name="connsiteX1" fmla="*/ 1928504 w 3061268"/>
              <a:gd name="connsiteY1" fmla="*/ 927479 h 1918079"/>
              <a:gd name="connsiteX2" fmla="*/ 1080067 w 3061268"/>
              <a:gd name="connsiteY2" fmla="*/ 604481 h 1918079"/>
              <a:gd name="connsiteX3" fmla="*/ 127000 w 3061268"/>
              <a:gd name="connsiteY3" fmla="*/ 190500 h 1918079"/>
              <a:gd name="connsiteX4" fmla="*/ 318068 w 3061268"/>
              <a:gd name="connsiteY4" fmla="*/ 1747482 h 1918079"/>
              <a:gd name="connsiteX5" fmla="*/ 1537267 w 3061268"/>
              <a:gd name="connsiteY5" fmla="*/ 1214081 h 1918079"/>
              <a:gd name="connsiteX6" fmla="*/ 622868 w 3061268"/>
              <a:gd name="connsiteY6" fmla="*/ 680681 h 19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268" h="1918079">
                <a:moveTo>
                  <a:pt x="3061268" y="1719049"/>
                </a:moveTo>
                <a:cubicBezTo>
                  <a:pt x="2663208" y="1409700"/>
                  <a:pt x="2258704" y="1113240"/>
                  <a:pt x="1928504" y="927479"/>
                </a:cubicBezTo>
                <a:cubicBezTo>
                  <a:pt x="1598304" y="741718"/>
                  <a:pt x="1380318" y="727311"/>
                  <a:pt x="1080067" y="604481"/>
                </a:cubicBezTo>
                <a:cubicBezTo>
                  <a:pt x="779816" y="481651"/>
                  <a:pt x="254000" y="0"/>
                  <a:pt x="127000" y="190500"/>
                </a:cubicBezTo>
                <a:cubicBezTo>
                  <a:pt x="0" y="381000"/>
                  <a:pt x="83024" y="1576885"/>
                  <a:pt x="318068" y="1747482"/>
                </a:cubicBezTo>
                <a:cubicBezTo>
                  <a:pt x="553112" y="1918079"/>
                  <a:pt x="1486467" y="1391881"/>
                  <a:pt x="1537267" y="1214081"/>
                </a:cubicBezTo>
                <a:cubicBezTo>
                  <a:pt x="1588067" y="1036281"/>
                  <a:pt x="1484667" y="1095231"/>
                  <a:pt x="622868" y="680681"/>
                </a:cubicBezTo>
              </a:path>
            </a:pathLst>
          </a:custGeom>
          <a:noFill/>
          <a:ln w="76200" cap="flat" cmpd="sng" algn="ctr">
            <a:solidFill>
              <a:srgbClr val="FF4747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4724400" y="29718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533400" y="1447800"/>
            <a:ext cx="2514600" cy="1219200"/>
          </a:xfrm>
          <a:prstGeom prst="wedgeRoundRectCallout">
            <a:avLst>
              <a:gd name="adj1" fmla="val 42803"/>
              <a:gd name="adj2" fmla="val 6488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Unnecessary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latin typeface="Helvetica" pitchFamily="34" charset="0"/>
              </a:rPr>
              <a:t>reconvergence</a:t>
            </a:r>
            <a:endParaRPr lang="en-US" sz="2400" b="1" dirty="0" smtClean="0">
              <a:latin typeface="Helvetic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events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without…</a:t>
            </a:r>
            <a:endParaRPr lang="en-US" dirty="0"/>
          </a:p>
        </p:txBody>
      </p:sp>
      <p:pic>
        <p:nvPicPr>
          <p:cNvPr id="2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34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34290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28194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44196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2860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36576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Multiply 22"/>
          <p:cNvSpPr/>
          <p:nvPr/>
        </p:nvSpPr>
        <p:spPr>
          <a:xfrm>
            <a:off x="4724400" y="29718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457200" y="5257800"/>
            <a:ext cx="2286000" cy="1143000"/>
          </a:xfrm>
          <a:prstGeom prst="wedgeRoundRectCallout">
            <a:avLst>
              <a:gd name="adj1" fmla="val 37803"/>
              <a:gd name="adj2" fmla="val -7011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Triggering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bugs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 flipH="1">
            <a:off x="1600200" y="3048000"/>
            <a:ext cx="3061268" cy="1747482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  <a:gd name="connsiteX0" fmla="*/ 6496334 w 6496334"/>
              <a:gd name="connsiteY0" fmla="*/ 2333767 h 2494318"/>
              <a:gd name="connsiteX1" fmla="*/ 5363570 w 6496334"/>
              <a:gd name="connsiteY1" fmla="*/ 1542197 h 2494318"/>
              <a:gd name="connsiteX2" fmla="*/ 4476466 w 6496334"/>
              <a:gd name="connsiteY2" fmla="*/ 1296537 h 2494318"/>
              <a:gd name="connsiteX3" fmla="*/ 3562066 w 6496334"/>
              <a:gd name="connsiteY3" fmla="*/ 805218 h 2494318"/>
              <a:gd name="connsiteX4" fmla="*/ 3753134 w 6496334"/>
              <a:gd name="connsiteY4" fmla="*/ 2362200 h 2494318"/>
              <a:gd name="connsiteX5" fmla="*/ 1222612 w 6496334"/>
              <a:gd name="connsiteY5" fmla="*/ 1597925 h 2494318"/>
              <a:gd name="connsiteX6" fmla="*/ 0 w 6496334"/>
              <a:gd name="connsiteY6" fmla="*/ 0 h 2494318"/>
              <a:gd name="connsiteX0" fmla="*/ 6496334 w 6496334"/>
              <a:gd name="connsiteY0" fmla="*/ 2333767 h 2507397"/>
              <a:gd name="connsiteX1" fmla="*/ 5363570 w 6496334"/>
              <a:gd name="connsiteY1" fmla="*/ 1542197 h 2507397"/>
              <a:gd name="connsiteX2" fmla="*/ 4476466 w 6496334"/>
              <a:gd name="connsiteY2" fmla="*/ 1296537 h 2507397"/>
              <a:gd name="connsiteX3" fmla="*/ 3562066 w 6496334"/>
              <a:gd name="connsiteY3" fmla="*/ 805218 h 2507397"/>
              <a:gd name="connsiteX4" fmla="*/ 3753134 w 6496334"/>
              <a:gd name="connsiteY4" fmla="*/ 2362200 h 2507397"/>
              <a:gd name="connsiteX5" fmla="*/ 4972334 w 6496334"/>
              <a:gd name="connsiteY5" fmla="*/ 1676399 h 2507397"/>
              <a:gd name="connsiteX6" fmla="*/ 0 w 6496334"/>
              <a:gd name="connsiteY6" fmla="*/ 0 h 2507397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905189"/>
              <a:gd name="connsiteX1" fmla="*/ 1922059 w 3054823"/>
              <a:gd name="connsiteY1" fmla="*/ 914589 h 1905189"/>
              <a:gd name="connsiteX2" fmla="*/ 1034955 w 3054823"/>
              <a:gd name="connsiteY2" fmla="*/ 668929 h 1905189"/>
              <a:gd name="connsiteX3" fmla="*/ 120555 w 3054823"/>
              <a:gd name="connsiteY3" fmla="*/ 177610 h 1905189"/>
              <a:gd name="connsiteX4" fmla="*/ 311623 w 3054823"/>
              <a:gd name="connsiteY4" fmla="*/ 1734592 h 1905189"/>
              <a:gd name="connsiteX5" fmla="*/ 1530822 w 3054823"/>
              <a:gd name="connsiteY5" fmla="*/ 1201191 h 1905189"/>
              <a:gd name="connsiteX6" fmla="*/ 616423 w 3054823"/>
              <a:gd name="connsiteY6" fmla="*/ 667791 h 1905189"/>
              <a:gd name="connsiteX0" fmla="*/ 3061268 w 3061268"/>
              <a:gd name="connsiteY0" fmla="*/ 1719049 h 1918079"/>
              <a:gd name="connsiteX1" fmla="*/ 1928504 w 3061268"/>
              <a:gd name="connsiteY1" fmla="*/ 927479 h 1918079"/>
              <a:gd name="connsiteX2" fmla="*/ 1080067 w 3061268"/>
              <a:gd name="connsiteY2" fmla="*/ 604481 h 1918079"/>
              <a:gd name="connsiteX3" fmla="*/ 127000 w 3061268"/>
              <a:gd name="connsiteY3" fmla="*/ 190500 h 1918079"/>
              <a:gd name="connsiteX4" fmla="*/ 318068 w 3061268"/>
              <a:gd name="connsiteY4" fmla="*/ 1747482 h 1918079"/>
              <a:gd name="connsiteX5" fmla="*/ 1537267 w 3061268"/>
              <a:gd name="connsiteY5" fmla="*/ 1214081 h 1918079"/>
              <a:gd name="connsiteX6" fmla="*/ 622868 w 3061268"/>
              <a:gd name="connsiteY6" fmla="*/ 680681 h 1918079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6" fmla="*/ 622868 w 3061268"/>
              <a:gd name="connsiteY6" fmla="*/ 680681 h 2763481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0" fmla="*/ 3061268 w 3061268"/>
              <a:gd name="connsiteY0" fmla="*/ 1719049 h 2801581"/>
              <a:gd name="connsiteX1" fmla="*/ 1928504 w 3061268"/>
              <a:gd name="connsiteY1" fmla="*/ 927479 h 2801581"/>
              <a:gd name="connsiteX2" fmla="*/ 1080067 w 3061268"/>
              <a:gd name="connsiteY2" fmla="*/ 604481 h 2801581"/>
              <a:gd name="connsiteX3" fmla="*/ 127000 w 3061268"/>
              <a:gd name="connsiteY3" fmla="*/ 190500 h 2801581"/>
              <a:gd name="connsiteX4" fmla="*/ 318068 w 3061268"/>
              <a:gd name="connsiteY4" fmla="*/ 1747482 h 2801581"/>
              <a:gd name="connsiteX5" fmla="*/ 1156268 w 3061268"/>
              <a:gd name="connsiteY5" fmla="*/ 2585681 h 2801581"/>
              <a:gd name="connsiteX0" fmla="*/ 3061268 w 3061268"/>
              <a:gd name="connsiteY0" fmla="*/ 1719049 h 2585681"/>
              <a:gd name="connsiteX1" fmla="*/ 1928504 w 3061268"/>
              <a:gd name="connsiteY1" fmla="*/ 927479 h 2585681"/>
              <a:gd name="connsiteX2" fmla="*/ 1080067 w 3061268"/>
              <a:gd name="connsiteY2" fmla="*/ 604481 h 2585681"/>
              <a:gd name="connsiteX3" fmla="*/ 127000 w 3061268"/>
              <a:gd name="connsiteY3" fmla="*/ 190500 h 2585681"/>
              <a:gd name="connsiteX4" fmla="*/ 318068 w 3061268"/>
              <a:gd name="connsiteY4" fmla="*/ 1747482 h 2585681"/>
              <a:gd name="connsiteX5" fmla="*/ 1156268 w 3061268"/>
              <a:gd name="connsiteY5" fmla="*/ 2585681 h 2585681"/>
              <a:gd name="connsiteX0" fmla="*/ 3061268 w 3061268"/>
              <a:gd name="connsiteY0" fmla="*/ 1719049 h 1747482"/>
              <a:gd name="connsiteX1" fmla="*/ 1928504 w 3061268"/>
              <a:gd name="connsiteY1" fmla="*/ 927479 h 1747482"/>
              <a:gd name="connsiteX2" fmla="*/ 1080067 w 3061268"/>
              <a:gd name="connsiteY2" fmla="*/ 604481 h 1747482"/>
              <a:gd name="connsiteX3" fmla="*/ 127000 w 3061268"/>
              <a:gd name="connsiteY3" fmla="*/ 190500 h 1747482"/>
              <a:gd name="connsiteX4" fmla="*/ 318068 w 3061268"/>
              <a:gd name="connsiteY4" fmla="*/ 1747482 h 17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268" h="1747482">
                <a:moveTo>
                  <a:pt x="3061268" y="1719049"/>
                </a:moveTo>
                <a:cubicBezTo>
                  <a:pt x="2663208" y="1409700"/>
                  <a:pt x="2258704" y="1113240"/>
                  <a:pt x="1928504" y="927479"/>
                </a:cubicBezTo>
                <a:cubicBezTo>
                  <a:pt x="1598304" y="741718"/>
                  <a:pt x="1380318" y="727311"/>
                  <a:pt x="1080067" y="604481"/>
                </a:cubicBezTo>
                <a:cubicBezTo>
                  <a:pt x="779816" y="481651"/>
                  <a:pt x="254000" y="0"/>
                  <a:pt x="127000" y="190500"/>
                </a:cubicBezTo>
                <a:cubicBezTo>
                  <a:pt x="0" y="381000"/>
                  <a:pt x="146523" y="1348285"/>
                  <a:pt x="318068" y="1747482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34" name="Picture 9" descr="C:\Users\Eric\AppData\Local\Microsoft\Windows\Temporary Internet Files\Content.IE5\UKZ8WKQQ\MC900083910[1].wmf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3733800" y="4495800"/>
            <a:ext cx="1066800" cy="1105393"/>
          </a:xfrm>
          <a:prstGeom prst="rect">
            <a:avLst/>
          </a:prstGeom>
          <a:noFill/>
        </p:spPr>
      </p:pic>
      <p:sp>
        <p:nvSpPr>
          <p:cNvPr id="25" name="Rounded Rectangular Callout 24"/>
          <p:cNvSpPr/>
          <p:nvPr/>
        </p:nvSpPr>
        <p:spPr bwMode="auto">
          <a:xfrm>
            <a:off x="533400" y="1447800"/>
            <a:ext cx="2514600" cy="1219200"/>
          </a:xfrm>
          <a:prstGeom prst="wedgeRoundRectCallout">
            <a:avLst>
              <a:gd name="adj1" fmla="val 42803"/>
              <a:gd name="adj2" fmla="val 6488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Unnecessary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latin typeface="Helvetica" pitchFamily="34" charset="0"/>
              </a:rPr>
              <a:t>reconvergence</a:t>
            </a:r>
            <a:endParaRPr lang="en-US" sz="2400" b="1" dirty="0" smtClean="0">
              <a:latin typeface="Helvetic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events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without…</a:t>
            </a:r>
            <a:endParaRPr lang="en-US" dirty="0"/>
          </a:p>
        </p:txBody>
      </p:sp>
      <p:pic>
        <p:nvPicPr>
          <p:cNvPr id="22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8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34290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28194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44196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2860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36576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Multiply 22"/>
          <p:cNvSpPr/>
          <p:nvPr/>
        </p:nvSpPr>
        <p:spPr>
          <a:xfrm>
            <a:off x="4724400" y="29718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6553200" y="1295400"/>
            <a:ext cx="2286000" cy="1143000"/>
          </a:xfrm>
          <a:prstGeom prst="wedgeRoundRectCallout">
            <a:avLst>
              <a:gd name="adj1" fmla="val -46364"/>
              <a:gd name="adj2" fmla="val 7821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Coordination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with neighbor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457200" y="5257800"/>
            <a:ext cx="2286000" cy="1143000"/>
          </a:xfrm>
          <a:prstGeom prst="wedgeRoundRectCallout">
            <a:avLst>
              <a:gd name="adj1" fmla="val 37803"/>
              <a:gd name="adj2" fmla="val -7011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Triggering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bugs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26" name="Picture 2" descr="C:\Users\Eric\AppData\Local\Microsoft\Windows\Temporary Internet Files\Content.IE5\RGK68R1W\MC90043438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133600"/>
            <a:ext cx="1066800" cy="1088684"/>
          </a:xfrm>
          <a:prstGeom prst="rect">
            <a:avLst/>
          </a:prstGeom>
          <a:noFill/>
        </p:spPr>
      </p:pic>
      <p:pic>
        <p:nvPicPr>
          <p:cNvPr id="25" name="Picture 2" descr="C:\Users\Eric\AppData\Local\Microsoft\Windows\Temporary Internet Files\Content.IE5\RGK68R1W\MC90043438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67400" y="2645116"/>
            <a:ext cx="1066800" cy="1088684"/>
          </a:xfrm>
          <a:prstGeom prst="rect">
            <a:avLst/>
          </a:prstGeom>
          <a:noFill/>
        </p:spPr>
      </p:pic>
      <p:sp>
        <p:nvSpPr>
          <p:cNvPr id="26" name="Rounded Rectangular Callout 25"/>
          <p:cNvSpPr/>
          <p:nvPr/>
        </p:nvSpPr>
        <p:spPr bwMode="auto">
          <a:xfrm>
            <a:off x="533400" y="1447800"/>
            <a:ext cx="2514600" cy="1219200"/>
          </a:xfrm>
          <a:prstGeom prst="wedgeRoundRectCallout">
            <a:avLst>
              <a:gd name="adj1" fmla="val 42803"/>
              <a:gd name="adj2" fmla="val 6488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Unnecessary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latin typeface="Helvetica" pitchFamily="34" charset="0"/>
              </a:rPr>
              <a:t>reconvergence</a:t>
            </a:r>
            <a:endParaRPr lang="en-US" sz="2400" b="1" dirty="0" smtClean="0">
              <a:latin typeface="Helvetic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events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without…</a:t>
            </a:r>
            <a:endParaRPr lang="en-US" dirty="0"/>
          </a:p>
        </p:txBody>
      </p:sp>
      <p:pic>
        <p:nvPicPr>
          <p:cNvPr id="2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81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User’s Perspective of The Internet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 bwMode="auto">
          <a:xfrm>
            <a:off x="2895600" y="3429000"/>
            <a:ext cx="6096000" cy="2895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7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629400" y="3886200"/>
            <a:ext cx="20040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Documents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 Videos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   Photos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057400" y="4343400"/>
            <a:ext cx="4421874" cy="1351129"/>
          </a:xfrm>
          <a:custGeom>
            <a:avLst/>
            <a:gdLst>
              <a:gd name="connsiteX0" fmla="*/ 0 w 4421874"/>
              <a:gd name="connsiteY0" fmla="*/ 1351129 h 1351129"/>
              <a:gd name="connsiteX1" fmla="*/ 941695 w 4421874"/>
              <a:gd name="connsiteY1" fmla="*/ 859809 h 1351129"/>
              <a:gd name="connsiteX2" fmla="*/ 3070746 w 4421874"/>
              <a:gd name="connsiteY2" fmla="*/ 191069 h 1351129"/>
              <a:gd name="connsiteX3" fmla="*/ 4421874 w 4421874"/>
              <a:gd name="connsiteY3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1874" h="1351129">
                <a:moveTo>
                  <a:pt x="0" y="1351129"/>
                </a:moveTo>
                <a:cubicBezTo>
                  <a:pt x="214952" y="1202140"/>
                  <a:pt x="429904" y="1053152"/>
                  <a:pt x="941695" y="859809"/>
                </a:cubicBezTo>
                <a:cubicBezTo>
                  <a:pt x="1453486" y="666466"/>
                  <a:pt x="2490716" y="334370"/>
                  <a:pt x="3070746" y="191069"/>
                </a:cubicBezTo>
                <a:cubicBezTo>
                  <a:pt x="3650776" y="47768"/>
                  <a:pt x="4036325" y="23884"/>
                  <a:pt x="4421874" y="0"/>
                </a:cubicBezTo>
              </a:path>
            </a:pathLst>
          </a:custGeom>
          <a:noFill/>
          <a:ln w="127000" cap="flat" cmpd="sng" algn="ctr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AE12B-AF5E-4676-AE1F-60AB827D625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advTm="1171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34290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28194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44196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2860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36576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76800" y="3276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67200" y="3429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05600" y="4191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19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912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43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148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006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Multiply 22"/>
          <p:cNvSpPr/>
          <p:nvPr/>
        </p:nvSpPr>
        <p:spPr>
          <a:xfrm>
            <a:off x="4724400" y="29718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6553200" y="1295400"/>
            <a:ext cx="2286000" cy="1143000"/>
          </a:xfrm>
          <a:prstGeom prst="wedgeRoundRectCallout">
            <a:avLst>
              <a:gd name="adj1" fmla="val -46364"/>
              <a:gd name="adj2" fmla="val 7821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Coordination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with neighbor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457200" y="5257800"/>
            <a:ext cx="2286000" cy="1143000"/>
          </a:xfrm>
          <a:prstGeom prst="wedgeRoundRectCallout">
            <a:avLst>
              <a:gd name="adj1" fmla="val 37803"/>
              <a:gd name="adj2" fmla="val -7011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Triggering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bugs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6324600" y="5105400"/>
            <a:ext cx="2438400" cy="1143000"/>
          </a:xfrm>
          <a:prstGeom prst="wedgeRoundRectCallout">
            <a:avLst>
              <a:gd name="adj1" fmla="val -34697"/>
              <a:gd name="adj2" fmla="val -6678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An Internet-wide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Upgrade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6600" y="3810000"/>
            <a:ext cx="2848857" cy="7694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Impact" pitchFamily="34" charset="0"/>
              </a:rPr>
              <a:t>Internet 2.0</a:t>
            </a:r>
            <a:endParaRPr lang="en-US" sz="4400" dirty="0">
              <a:latin typeface="Impact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533400" y="1447800"/>
            <a:ext cx="2514600" cy="1219200"/>
          </a:xfrm>
          <a:prstGeom prst="wedgeRoundRectCallout">
            <a:avLst>
              <a:gd name="adj1" fmla="val 42803"/>
              <a:gd name="adj2" fmla="val 6488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Helvetica" pitchFamily="34" charset="0"/>
              </a:rPr>
              <a:t>Unnecessary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latin typeface="Helvetica" pitchFamily="34" charset="0"/>
              </a:rPr>
              <a:t>reconvergence</a:t>
            </a:r>
            <a:endParaRPr lang="en-US" sz="2400" b="1" dirty="0" smtClean="0">
              <a:latin typeface="Helvetic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events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without…</a:t>
            </a:r>
            <a:endParaRPr lang="en-US" dirty="0"/>
          </a:p>
        </p:txBody>
      </p:sp>
    </p:spTree>
  </p:cSld>
  <p:clrMapOvr>
    <a:masterClrMapping/>
  </p:clrMapOvr>
  <p:transition advTm="566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Refactor</a:t>
            </a:r>
            <a:r>
              <a:rPr lang="en-US" dirty="0" smtClean="0"/>
              <a:t> Router Software?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 descr="C:\Users\Eric\AppData\Local\Microsoft\Windows\Temporary Internet Files\Content.IE5\U5QE83IJ\MC900441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587" y="2530475"/>
            <a:ext cx="1520825" cy="1797050"/>
          </a:xfrm>
          <a:prstGeom prst="rect">
            <a:avLst/>
          </a:prstGeom>
          <a:noFill/>
        </p:spPr>
      </p:pic>
    </p:spTree>
  </p:cSld>
  <p:clrMapOvr>
    <a:masterClrMapping/>
  </p:clrMapOvr>
  <p:transition advTm="2804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Router Bugs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102248" y="4724400"/>
            <a:ext cx="717152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BGP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71800" y="4724400"/>
            <a:ext cx="717152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OSPF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02248" y="5486400"/>
            <a:ext cx="1555352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Route Distributer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3124994" y="5333206"/>
            <a:ext cx="304800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2361406" y="5333206"/>
            <a:ext cx="304800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51" name="Straight Arrow Connector 50"/>
          <p:cNvCxnSpPr>
            <a:endCxn id="47" idx="2"/>
          </p:cNvCxnSpPr>
          <p:nvPr/>
        </p:nvCxnSpPr>
        <p:spPr>
          <a:xfrm rot="5400000" flipH="1" flipV="1">
            <a:off x="2727524" y="6096000"/>
            <a:ext cx="304800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1981200" y="4648200"/>
            <a:ext cx="1828800" cy="1752600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057400" y="6172200"/>
            <a:ext cx="3048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14600" y="6172200"/>
            <a:ext cx="3048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71800" y="6172200"/>
            <a:ext cx="3048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352800" y="6172200"/>
            <a:ext cx="3048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914400" y="1752600"/>
            <a:ext cx="3962400" cy="19050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77" name="Straight Connector 76"/>
          <p:cNvCxnSpPr>
            <a:stCxn id="81" idx="0"/>
          </p:cNvCxnSpPr>
          <p:nvPr/>
        </p:nvCxnSpPr>
        <p:spPr>
          <a:xfrm rot="16200000" flipV="1">
            <a:off x="1588389" y="1612013"/>
            <a:ext cx="457198" cy="4335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81" idx="0"/>
          </p:cNvCxnSpPr>
          <p:nvPr/>
        </p:nvCxnSpPr>
        <p:spPr>
          <a:xfrm rot="5400000" flipH="1" flipV="1">
            <a:off x="1931287" y="1626488"/>
            <a:ext cx="533400" cy="32842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4" idx="0"/>
          </p:cNvCxnSpPr>
          <p:nvPr/>
        </p:nvCxnSpPr>
        <p:spPr>
          <a:xfrm rot="5400000" flipH="1" flipV="1">
            <a:off x="3569588" y="1512187"/>
            <a:ext cx="685800" cy="9982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84" idx="0"/>
          </p:cNvCxnSpPr>
          <p:nvPr/>
        </p:nvCxnSpPr>
        <p:spPr>
          <a:xfrm rot="5400000" flipH="1" flipV="1">
            <a:off x="3950587" y="1359788"/>
            <a:ext cx="457200" cy="63322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25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743200"/>
            <a:ext cx="25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667000"/>
            <a:ext cx="25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905000"/>
            <a:ext cx="25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5" name="Straight Connector 84"/>
          <p:cNvCxnSpPr>
            <a:stCxn id="81" idx="3"/>
            <a:endCxn id="84" idx="1"/>
          </p:cNvCxnSpPr>
          <p:nvPr/>
        </p:nvCxnSpPr>
        <p:spPr bwMode="auto">
          <a:xfrm flipV="1">
            <a:off x="2162550" y="2247900"/>
            <a:ext cx="1571250" cy="1524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81" idx="2"/>
            <a:endCxn id="82" idx="1"/>
          </p:cNvCxnSpPr>
          <p:nvPr/>
        </p:nvCxnSpPr>
        <p:spPr bwMode="auto">
          <a:xfrm rot="16200000" flipH="1">
            <a:off x="2064637" y="2712337"/>
            <a:ext cx="342900" cy="404625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82" idx="3"/>
            <a:endCxn id="83" idx="1"/>
          </p:cNvCxnSpPr>
          <p:nvPr/>
        </p:nvCxnSpPr>
        <p:spPr bwMode="auto">
          <a:xfrm flipV="1">
            <a:off x="2695950" y="3009900"/>
            <a:ext cx="50445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>
            <a:stCxn id="83" idx="3"/>
            <a:endCxn id="84" idx="2"/>
          </p:cNvCxnSpPr>
          <p:nvPr/>
        </p:nvCxnSpPr>
        <p:spPr bwMode="auto">
          <a:xfrm flipV="1">
            <a:off x="3457950" y="2590800"/>
            <a:ext cx="404625" cy="41910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>
            <a:off x="838200" y="4114800"/>
            <a:ext cx="4419600" cy="0"/>
          </a:xfrm>
          <a:prstGeom prst="line">
            <a:avLst/>
          </a:prstGeom>
          <a:ln w="76200">
            <a:solidFill>
              <a:schemeClr val="accent6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/>
          <p:cNvSpPr/>
          <p:nvPr/>
        </p:nvSpPr>
        <p:spPr>
          <a:xfrm>
            <a:off x="4953000" y="3657600"/>
            <a:ext cx="914400" cy="914400"/>
          </a:xfrm>
          <a:prstGeom prst="arc">
            <a:avLst>
              <a:gd name="adj1" fmla="val 17631197"/>
              <a:gd name="adj2" fmla="val 3736116"/>
            </a:avLst>
          </a:prstGeom>
          <a:ln w="5715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1905000" y="3581400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network</a:t>
            </a:r>
            <a:endParaRPr lang="en-US" sz="2000" dirty="0"/>
          </a:p>
        </p:txBody>
      </p:sp>
      <p:sp>
        <p:nvSpPr>
          <p:cNvPr id="93" name="TextBox 92"/>
          <p:cNvSpPr txBox="1"/>
          <p:nvPr/>
        </p:nvSpPr>
        <p:spPr>
          <a:xfrm>
            <a:off x="1905000" y="4191000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Router software</a:t>
            </a:r>
            <a:endParaRPr lang="en-US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6019800" y="3773269"/>
            <a:ext cx="25907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Bug Tolerant </a:t>
            </a:r>
          </a:p>
          <a:p>
            <a:r>
              <a:rPr lang="en-US" sz="3200" dirty="0" smtClean="0"/>
              <a:t>Router</a:t>
            </a:r>
            <a:endParaRPr lang="en-US" sz="3200" dirty="0"/>
          </a:p>
        </p:txBody>
      </p:sp>
      <p:pic>
        <p:nvPicPr>
          <p:cNvPr id="33" name="Picture 9" descr="C:\Users\Eric\AppData\Local\Microsoft\Windows\Temporary Internet Files\Content.IE5\UKZ8WKQQ\MC900083910[1].wmf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2514600" y="4724400"/>
            <a:ext cx="533400" cy="552697"/>
          </a:xfrm>
          <a:prstGeom prst="rect">
            <a:avLst/>
          </a:prstGeom>
          <a:noFill/>
        </p:spPr>
      </p:pic>
      <p:pic>
        <p:nvPicPr>
          <p:cNvPr id="35" name="Picture 9" descr="C:\Users\Eric\AppData\Local\Microsoft\Windows\Temporary Internet Files\Content.IE5\UKZ8WKQQ\MC900083910[1].wmf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3124200" y="2819400"/>
            <a:ext cx="533400" cy="552697"/>
          </a:xfrm>
          <a:prstGeom prst="rect">
            <a:avLst/>
          </a:prstGeom>
          <a:noFill/>
        </p:spPr>
      </p:pic>
      <p:cxnSp>
        <p:nvCxnSpPr>
          <p:cNvPr id="37" name="Straight Arrow Connector 36"/>
          <p:cNvCxnSpPr>
            <a:stCxn id="57" idx="2"/>
          </p:cNvCxnSpPr>
          <p:nvPr/>
        </p:nvCxnSpPr>
        <p:spPr bwMode="auto">
          <a:xfrm rot="5400000" flipH="1" flipV="1">
            <a:off x="3695700" y="5067300"/>
            <a:ext cx="1371600" cy="17526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54" idx="2"/>
          </p:cNvCxnSpPr>
          <p:nvPr/>
        </p:nvCxnSpPr>
        <p:spPr bwMode="auto">
          <a:xfrm rot="5400000">
            <a:off x="1752600" y="6172200"/>
            <a:ext cx="1588" cy="9144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 rot="19271788">
            <a:off x="3673479" y="594549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 message</a:t>
            </a:r>
            <a:endParaRPr lang="en-US" dirty="0"/>
          </a:p>
        </p:txBody>
      </p:sp>
    </p:spTree>
  </p:cSld>
  <p:clrMapOvr>
    <a:masterClrMapping/>
  </p:clrMapOvr>
  <p:transition advTm="3985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Decouple Physical and Logical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914400" y="4800600"/>
            <a:ext cx="3962400" cy="19050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5" name="Straight Connector 14"/>
          <p:cNvCxnSpPr>
            <a:stCxn id="19" idx="0"/>
          </p:cNvCxnSpPr>
          <p:nvPr/>
        </p:nvCxnSpPr>
        <p:spPr>
          <a:xfrm rot="16200000" flipV="1">
            <a:off x="1588389" y="4660013"/>
            <a:ext cx="457198" cy="4335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9" idx="0"/>
          </p:cNvCxnSpPr>
          <p:nvPr/>
        </p:nvCxnSpPr>
        <p:spPr>
          <a:xfrm rot="5400000" flipH="1" flipV="1">
            <a:off x="1931287" y="4674488"/>
            <a:ext cx="533400" cy="32842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2" idx="0"/>
          </p:cNvCxnSpPr>
          <p:nvPr/>
        </p:nvCxnSpPr>
        <p:spPr>
          <a:xfrm rot="5400000" flipH="1" flipV="1">
            <a:off x="3569588" y="4560187"/>
            <a:ext cx="685800" cy="9982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2" idx="0"/>
          </p:cNvCxnSpPr>
          <p:nvPr/>
        </p:nvCxnSpPr>
        <p:spPr>
          <a:xfrm rot="5400000" flipH="1" flipV="1">
            <a:off x="3950587" y="4407788"/>
            <a:ext cx="457200" cy="63322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105400"/>
            <a:ext cx="25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791200"/>
            <a:ext cx="25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715000"/>
            <a:ext cx="25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953000"/>
            <a:ext cx="257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>
            <a:stCxn id="19" idx="3"/>
            <a:endCxn id="22" idx="1"/>
          </p:cNvCxnSpPr>
          <p:nvPr/>
        </p:nvCxnSpPr>
        <p:spPr bwMode="auto">
          <a:xfrm flipV="1">
            <a:off x="2162550" y="5295900"/>
            <a:ext cx="1571250" cy="1524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9" idx="2"/>
            <a:endCxn id="20" idx="1"/>
          </p:cNvCxnSpPr>
          <p:nvPr/>
        </p:nvCxnSpPr>
        <p:spPr bwMode="auto">
          <a:xfrm rot="16200000" flipH="1">
            <a:off x="2064637" y="5760337"/>
            <a:ext cx="342900" cy="404625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20" idx="3"/>
            <a:endCxn id="21" idx="1"/>
          </p:cNvCxnSpPr>
          <p:nvPr/>
        </p:nvCxnSpPr>
        <p:spPr bwMode="auto">
          <a:xfrm flipV="1">
            <a:off x="2695950" y="6057900"/>
            <a:ext cx="50445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1" idx="3"/>
            <a:endCxn id="22" idx="2"/>
          </p:cNvCxnSpPr>
          <p:nvPr/>
        </p:nvCxnSpPr>
        <p:spPr bwMode="auto">
          <a:xfrm flipV="1">
            <a:off x="3457950" y="5638800"/>
            <a:ext cx="404625" cy="419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838200" y="1524000"/>
            <a:ext cx="3962400" cy="19050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36" name="Straight Connector 35"/>
          <p:cNvCxnSpPr>
            <a:stCxn id="40" idx="3"/>
            <a:endCxn id="44" idx="1"/>
          </p:cNvCxnSpPr>
          <p:nvPr/>
        </p:nvCxnSpPr>
        <p:spPr bwMode="auto">
          <a:xfrm flipV="1">
            <a:off x="2057400" y="1981200"/>
            <a:ext cx="1524000" cy="3048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40" idx="2"/>
            <a:endCxn id="47" idx="1"/>
          </p:cNvCxnSpPr>
          <p:nvPr/>
        </p:nvCxnSpPr>
        <p:spPr bwMode="auto">
          <a:xfrm rot="16200000" flipH="1">
            <a:off x="1695450" y="2533650"/>
            <a:ext cx="381000" cy="3429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47" idx="3"/>
            <a:endCxn id="50" idx="1"/>
          </p:cNvCxnSpPr>
          <p:nvPr/>
        </p:nvCxnSpPr>
        <p:spPr bwMode="auto">
          <a:xfrm flipV="1">
            <a:off x="2743200" y="2819400"/>
            <a:ext cx="2286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50" idx="3"/>
            <a:endCxn id="44" idx="2"/>
          </p:cNvCxnSpPr>
          <p:nvPr/>
        </p:nvCxnSpPr>
        <p:spPr bwMode="auto">
          <a:xfrm flipV="1">
            <a:off x="3657600" y="2209800"/>
            <a:ext cx="2667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057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75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667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59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" name="Straight Connector 63"/>
          <p:cNvCxnSpPr>
            <a:stCxn id="40" idx="0"/>
          </p:cNvCxnSpPr>
          <p:nvPr/>
        </p:nvCxnSpPr>
        <p:spPr>
          <a:xfrm rot="16200000" flipV="1">
            <a:off x="1238252" y="1581151"/>
            <a:ext cx="457199" cy="49529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0" idx="0"/>
          </p:cNvCxnSpPr>
          <p:nvPr/>
        </p:nvCxnSpPr>
        <p:spPr>
          <a:xfrm rot="5400000" flipH="1" flipV="1">
            <a:off x="1581149" y="1657351"/>
            <a:ext cx="533400" cy="26669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4" idx="0"/>
          </p:cNvCxnSpPr>
          <p:nvPr/>
        </p:nvCxnSpPr>
        <p:spPr>
          <a:xfrm rot="5400000" flipH="1" flipV="1">
            <a:off x="3676651" y="1314449"/>
            <a:ext cx="685800" cy="1905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4" idx="0"/>
          </p:cNvCxnSpPr>
          <p:nvPr/>
        </p:nvCxnSpPr>
        <p:spPr>
          <a:xfrm rot="5400000" flipH="1" flipV="1">
            <a:off x="4057651" y="1162049"/>
            <a:ext cx="457200" cy="7239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38200" y="4114800"/>
            <a:ext cx="4419600" cy="0"/>
          </a:xfrm>
          <a:prstGeom prst="line">
            <a:avLst/>
          </a:prstGeom>
          <a:ln w="76200">
            <a:solidFill>
              <a:schemeClr val="accent6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rc 76"/>
          <p:cNvSpPr/>
          <p:nvPr/>
        </p:nvSpPr>
        <p:spPr>
          <a:xfrm>
            <a:off x="4953000" y="3657600"/>
            <a:ext cx="914400" cy="914400"/>
          </a:xfrm>
          <a:prstGeom prst="arc">
            <a:avLst>
              <a:gd name="adj1" fmla="val 17631197"/>
              <a:gd name="adj2" fmla="val 3736116"/>
            </a:avLst>
          </a:prstGeom>
          <a:ln w="5715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057400" y="3581400"/>
            <a:ext cx="1390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IP network</a:t>
            </a:r>
            <a:endParaRPr 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1828800" y="4191000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network</a:t>
            </a:r>
            <a:endParaRPr lang="en-US" sz="2000" dirty="0"/>
          </a:p>
        </p:txBody>
      </p:sp>
      <p:sp>
        <p:nvSpPr>
          <p:cNvPr id="80" name="TextBox 79"/>
          <p:cNvSpPr txBox="1"/>
          <p:nvPr/>
        </p:nvSpPr>
        <p:spPr>
          <a:xfrm>
            <a:off x="6019800" y="3773269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VROOM</a:t>
            </a:r>
            <a:endParaRPr lang="en-US" dirty="0"/>
          </a:p>
        </p:txBody>
      </p:sp>
      <p:pic>
        <p:nvPicPr>
          <p:cNvPr id="1027" name="Picture 3" descr="C:\Users\Eric\AppData\Local\Microsoft\Windows\Temporary Internet Files\Content.IE5\CYD2U0ZP\MC90035262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994431" y="2720566"/>
            <a:ext cx="3048000" cy="1569267"/>
          </a:xfrm>
          <a:prstGeom prst="rect">
            <a:avLst/>
          </a:prstGeom>
          <a:noFill/>
        </p:spPr>
      </p:pic>
    </p:spTree>
  </p:cSld>
  <p:clrMapOvr>
    <a:masterClrMapping/>
  </p:clrMapOvr>
  <p:transition advTm="4432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Unbind Links from Routers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09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895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19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26363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stCxn id="5" idx="3"/>
            <a:endCxn id="6" idx="1"/>
          </p:cNvCxnSpPr>
          <p:nvPr/>
        </p:nvCxnSpPr>
        <p:spPr>
          <a:xfrm>
            <a:off x="1371600" y="2324100"/>
            <a:ext cx="914400" cy="6858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3"/>
            <a:endCxn id="8" idx="0"/>
          </p:cNvCxnSpPr>
          <p:nvPr/>
        </p:nvCxnSpPr>
        <p:spPr>
          <a:xfrm flipV="1">
            <a:off x="3810000" y="2226363"/>
            <a:ext cx="1066800" cy="70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124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124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>
            <a:stCxn id="6" idx="0"/>
          </p:cNvCxnSpPr>
          <p:nvPr/>
        </p:nvCxnSpPr>
        <p:spPr>
          <a:xfrm rot="5400000" flipH="1" flipV="1">
            <a:off x="2019300" y="2247900"/>
            <a:ext cx="1066800" cy="228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752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52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>
            <a:stCxn id="7" idx="0"/>
            <a:endCxn id="15" idx="2"/>
          </p:cNvCxnSpPr>
          <p:nvPr/>
        </p:nvCxnSpPr>
        <p:spPr>
          <a:xfrm rot="5400000" flipH="1" flipV="1">
            <a:off x="3390900" y="2247900"/>
            <a:ext cx="838200" cy="3048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3"/>
            <a:endCxn id="7" idx="1"/>
          </p:cNvCxnSpPr>
          <p:nvPr/>
        </p:nvCxnSpPr>
        <p:spPr>
          <a:xfrm flipV="1">
            <a:off x="2590800" y="2933700"/>
            <a:ext cx="914400" cy="76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2"/>
            <a:endCxn id="11" idx="1"/>
          </p:cNvCxnSpPr>
          <p:nvPr/>
        </p:nvCxnSpPr>
        <p:spPr>
          <a:xfrm rot="16200000" flipH="1">
            <a:off x="2457450" y="3105150"/>
            <a:ext cx="114300" cy="1524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2" idx="1"/>
          </p:cNvCxnSpPr>
          <p:nvPr/>
        </p:nvCxnSpPr>
        <p:spPr>
          <a:xfrm>
            <a:off x="2895600" y="3238500"/>
            <a:ext cx="228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7" idx="2"/>
          </p:cNvCxnSpPr>
          <p:nvPr/>
        </p:nvCxnSpPr>
        <p:spPr>
          <a:xfrm flipV="1">
            <a:off x="3429000" y="3048000"/>
            <a:ext cx="228600" cy="1905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 bwMode="auto">
          <a:xfrm>
            <a:off x="1905000" y="2607363"/>
            <a:ext cx="2133600" cy="105023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rgbClr val="FFFFFF">
              <a:alpha val="50196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267200" y="1845363"/>
            <a:ext cx="1143000" cy="105023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rgbClr val="FFFFFF">
              <a:alpha val="50196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57200" y="1600200"/>
            <a:ext cx="1295400" cy="112643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rgbClr val="FFFFFF">
              <a:alpha val="50196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828800" y="1371600"/>
            <a:ext cx="1371600" cy="97403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rgbClr val="FFFFFF">
              <a:alpha val="50196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505200" y="1295400"/>
            <a:ext cx="990600" cy="97403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rgbClr val="FFFFFF">
              <a:alpha val="50196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838200" y="4724400"/>
            <a:ext cx="3962400" cy="19050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49" name="Straight Connector 48"/>
          <p:cNvCxnSpPr>
            <a:stCxn id="53" idx="3"/>
            <a:endCxn id="54" idx="1"/>
          </p:cNvCxnSpPr>
          <p:nvPr/>
        </p:nvCxnSpPr>
        <p:spPr bwMode="auto">
          <a:xfrm flipV="1">
            <a:off x="2057400" y="5181600"/>
            <a:ext cx="1524000" cy="3048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53" idx="2"/>
            <a:endCxn id="55" idx="1"/>
          </p:cNvCxnSpPr>
          <p:nvPr/>
        </p:nvCxnSpPr>
        <p:spPr bwMode="auto">
          <a:xfrm rot="16200000" flipH="1">
            <a:off x="1695450" y="5734050"/>
            <a:ext cx="381000" cy="3429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55" idx="3"/>
            <a:endCxn id="56" idx="1"/>
          </p:cNvCxnSpPr>
          <p:nvPr/>
        </p:nvCxnSpPr>
        <p:spPr bwMode="auto">
          <a:xfrm flipV="1">
            <a:off x="2743200" y="6019800"/>
            <a:ext cx="2286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56" idx="3"/>
            <a:endCxn id="54" idx="2"/>
          </p:cNvCxnSpPr>
          <p:nvPr/>
        </p:nvCxnSpPr>
        <p:spPr bwMode="auto">
          <a:xfrm flipV="1">
            <a:off x="3657600" y="5410200"/>
            <a:ext cx="2667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3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257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953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867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791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Connector 56"/>
          <p:cNvCxnSpPr>
            <a:stCxn id="53" idx="0"/>
          </p:cNvCxnSpPr>
          <p:nvPr/>
        </p:nvCxnSpPr>
        <p:spPr>
          <a:xfrm rot="16200000" flipV="1">
            <a:off x="1238252" y="4781551"/>
            <a:ext cx="457199" cy="49529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3" idx="0"/>
          </p:cNvCxnSpPr>
          <p:nvPr/>
        </p:nvCxnSpPr>
        <p:spPr>
          <a:xfrm rot="5400000" flipH="1" flipV="1">
            <a:off x="1581149" y="4857751"/>
            <a:ext cx="533400" cy="26669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4" idx="0"/>
          </p:cNvCxnSpPr>
          <p:nvPr/>
        </p:nvCxnSpPr>
        <p:spPr>
          <a:xfrm rot="5400000" flipH="1" flipV="1">
            <a:off x="3676651" y="4514849"/>
            <a:ext cx="685800" cy="1905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4" idx="0"/>
          </p:cNvCxnSpPr>
          <p:nvPr/>
        </p:nvCxnSpPr>
        <p:spPr>
          <a:xfrm rot="5400000" flipH="1" flipV="1">
            <a:off x="4057651" y="4362449"/>
            <a:ext cx="457200" cy="7239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38200" y="4114800"/>
            <a:ext cx="4419600" cy="0"/>
          </a:xfrm>
          <a:prstGeom prst="line">
            <a:avLst/>
          </a:prstGeom>
          <a:ln w="76200">
            <a:solidFill>
              <a:schemeClr val="accent6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c 61"/>
          <p:cNvSpPr/>
          <p:nvPr/>
        </p:nvSpPr>
        <p:spPr>
          <a:xfrm>
            <a:off x="4953000" y="3657600"/>
            <a:ext cx="914400" cy="914400"/>
          </a:xfrm>
          <a:prstGeom prst="arc">
            <a:avLst>
              <a:gd name="adj1" fmla="val 17631197"/>
              <a:gd name="adj2" fmla="val 3736116"/>
            </a:avLst>
          </a:prstGeom>
          <a:ln w="5715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371600" y="3581400"/>
            <a:ext cx="3412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Internet (network of networks)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2057400" y="4191000"/>
            <a:ext cx="1309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IP network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6019800" y="3581400"/>
            <a:ext cx="1641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Router</a:t>
            </a:r>
          </a:p>
          <a:p>
            <a:r>
              <a:rPr lang="en-US" sz="3200" dirty="0" smtClean="0"/>
              <a:t>Grafting</a:t>
            </a:r>
            <a:endParaRPr lang="en-US" sz="3200" dirty="0"/>
          </a:p>
        </p:txBody>
      </p:sp>
      <p:pic>
        <p:nvPicPr>
          <p:cNvPr id="1028" name="Picture 4" descr="C:\Users\Eric\AppData\Local\Microsoft\Windows\Temporary Internet Files\Content.IE5\UKZ8WKQQ\MC90029559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81400" y="2743200"/>
            <a:ext cx="1066799" cy="1052821"/>
          </a:xfrm>
          <a:prstGeom prst="rect">
            <a:avLst/>
          </a:prstGeom>
          <a:noFill/>
        </p:spPr>
      </p:pic>
      <p:pic>
        <p:nvPicPr>
          <p:cNvPr id="46" name="Picture 4" descr="C:\Users\Eric\AppData\Local\Microsoft\Windows\Temporary Internet Files\Content.IE5\UKZ8WKQQ\MC90029559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86200" y="4800600"/>
            <a:ext cx="1066799" cy="1052821"/>
          </a:xfrm>
          <a:prstGeom prst="rect">
            <a:avLst/>
          </a:prstGeom>
          <a:noFill/>
        </p:spPr>
      </p:pic>
    </p:spTree>
  </p:cSld>
  <p:clrMapOvr>
    <a:masterClrMapping/>
  </p:clrMapOvr>
  <p:transition advTm="4327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600200"/>
          <a:ext cx="77724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10131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Bug Tolerant Router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VROOM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Router Grafting</a:t>
                      </a:r>
                      <a:endParaRPr lang="en-US" sz="2800" dirty="0"/>
                    </a:p>
                  </a:txBody>
                  <a:tcPr/>
                </a:tc>
              </a:tr>
              <a:tr h="10131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Hide </a:t>
                      </a:r>
                    </a:p>
                    <a:p>
                      <a:r>
                        <a:rPr lang="en-US" sz="2400" dirty="0" smtClean="0"/>
                        <a:t>(router</a:t>
                      </a:r>
                      <a:r>
                        <a:rPr lang="en-US" sz="2400" baseline="0" dirty="0" smtClean="0"/>
                        <a:t> bugs)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Decouple </a:t>
                      </a:r>
                      <a:r>
                        <a:rPr lang="en-US" sz="2400" dirty="0" smtClean="0"/>
                        <a:t>(logical and physical)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Break binding </a:t>
                      </a:r>
                      <a:r>
                        <a:rPr lang="en-US" sz="2400" dirty="0" smtClean="0"/>
                        <a:t>(link to router)</a:t>
                      </a:r>
                      <a:endParaRPr lang="en-US" sz="2800" dirty="0"/>
                    </a:p>
                  </a:txBody>
                  <a:tcPr/>
                </a:tc>
              </a:tr>
              <a:tr h="587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Software and Data Diversity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Virtual Router Migration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Seamless Edge Link Migration</a:t>
                      </a:r>
                      <a:endParaRPr lang="en-US" sz="2800" dirty="0"/>
                    </a:p>
                  </a:txBody>
                  <a:tcPr/>
                </a:tc>
              </a:tr>
              <a:tr h="587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[CoNext</a:t>
                      </a:r>
                      <a:r>
                        <a:rPr lang="en-US" sz="2800" baseline="0" dirty="0" smtClean="0"/>
                        <a:t>09]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[SIGCOMM08]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[NSDI10]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5190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I: </a:t>
            </a:r>
            <a:br>
              <a:rPr lang="en-US" dirty="0" smtClean="0"/>
            </a:br>
            <a:r>
              <a:rPr lang="en-US" dirty="0" smtClean="0"/>
              <a:t>Hiding Router Software Bugs with the Bug Tolerant Router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/>
          <a:p>
            <a:r>
              <a:rPr lang="en-US" sz="2000" dirty="0" smtClean="0"/>
              <a:t>With </a:t>
            </a:r>
            <a:r>
              <a:rPr lang="en-US" sz="2000" dirty="0" err="1" smtClean="0"/>
              <a:t>Minlan</a:t>
            </a:r>
            <a:r>
              <a:rPr lang="en-US" sz="2000" dirty="0" smtClean="0"/>
              <a:t> Yu, Matthew Caesar, Jennifer Rexford</a:t>
            </a:r>
          </a:p>
          <a:p>
            <a:r>
              <a:rPr lang="en-US" sz="2000" dirty="0" smtClean="0"/>
              <a:t>[</a:t>
            </a:r>
            <a:r>
              <a:rPr lang="en-US" sz="2000" dirty="0" err="1" smtClean="0"/>
              <a:t>CoNext</a:t>
            </a:r>
            <a:r>
              <a:rPr lang="en-US" sz="2000" dirty="0" smtClean="0"/>
              <a:t> 2009]</a:t>
            </a:r>
            <a:endParaRPr lang="en-US" sz="2000" dirty="0"/>
          </a:p>
        </p:txBody>
      </p:sp>
    </p:spTree>
  </p:cSld>
  <p:clrMapOvr>
    <a:masterClrMapping/>
  </p:clrMapOvr>
  <p:transition advTm="853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600200"/>
          <a:ext cx="77724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10131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Bug Tolerant Router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VROOM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Router Grafting</a:t>
                      </a:r>
                      <a:endParaRPr lang="en-US" sz="2800" dirty="0"/>
                    </a:p>
                  </a:txBody>
                  <a:tcPr/>
                </a:tc>
              </a:tr>
              <a:tr h="10131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Hide </a:t>
                      </a:r>
                    </a:p>
                    <a:p>
                      <a:r>
                        <a:rPr lang="en-US" sz="2400" dirty="0" smtClean="0"/>
                        <a:t>(router</a:t>
                      </a:r>
                      <a:r>
                        <a:rPr lang="en-US" sz="2400" baseline="0" dirty="0" smtClean="0"/>
                        <a:t> bugs)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Decouple </a:t>
                      </a:r>
                      <a:r>
                        <a:rPr lang="en-US" sz="2400" dirty="0" smtClean="0"/>
                        <a:t>(logical and physical)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Break binding </a:t>
                      </a:r>
                      <a:r>
                        <a:rPr lang="en-US" sz="2400" dirty="0" smtClean="0"/>
                        <a:t>(link to router)</a:t>
                      </a:r>
                      <a:endParaRPr lang="en-US" sz="2800" dirty="0"/>
                    </a:p>
                  </a:txBody>
                  <a:tcPr/>
                </a:tc>
              </a:tr>
              <a:tr h="587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Software and Data Diversity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Virtual Router Migration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Seamless Edge Link Migration</a:t>
                      </a:r>
                      <a:endParaRPr lang="en-US" sz="2800" dirty="0"/>
                    </a:p>
                  </a:txBody>
                  <a:tcPr/>
                </a:tc>
              </a:tr>
              <a:tr h="587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[CoNext</a:t>
                      </a:r>
                      <a:r>
                        <a:rPr lang="en-US" sz="2800" baseline="0" dirty="0" smtClean="0"/>
                        <a:t>09]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[SIGCOMM08]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[NSDI10]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352800" y="1524000"/>
            <a:ext cx="2590800" cy="4495800"/>
          </a:xfrm>
          <a:prstGeom prst="rect">
            <a:avLst/>
          </a:prstGeom>
          <a:solidFill>
            <a:schemeClr val="bg1">
              <a:alpha val="71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43600" y="1524000"/>
            <a:ext cx="2590800" cy="4495800"/>
          </a:xfrm>
          <a:prstGeom prst="rect">
            <a:avLst/>
          </a:prstGeom>
          <a:solidFill>
            <a:schemeClr val="bg1">
              <a:alpha val="71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269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Cascading failures </a:t>
            </a:r>
          </a:p>
          <a:p>
            <a:r>
              <a:rPr lang="en-US" dirty="0" smtClean="0"/>
              <a:t>Effects only seen after serious outage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Dealing with Router Bugs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 bwMode="auto">
          <a:xfrm flipH="1">
            <a:off x="1600200" y="3738919"/>
            <a:ext cx="3061268" cy="1747482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  <a:gd name="connsiteX0" fmla="*/ 6496334 w 6496334"/>
              <a:gd name="connsiteY0" fmla="*/ 2333767 h 2494318"/>
              <a:gd name="connsiteX1" fmla="*/ 5363570 w 6496334"/>
              <a:gd name="connsiteY1" fmla="*/ 1542197 h 2494318"/>
              <a:gd name="connsiteX2" fmla="*/ 4476466 w 6496334"/>
              <a:gd name="connsiteY2" fmla="*/ 1296537 h 2494318"/>
              <a:gd name="connsiteX3" fmla="*/ 3562066 w 6496334"/>
              <a:gd name="connsiteY3" fmla="*/ 805218 h 2494318"/>
              <a:gd name="connsiteX4" fmla="*/ 3753134 w 6496334"/>
              <a:gd name="connsiteY4" fmla="*/ 2362200 h 2494318"/>
              <a:gd name="connsiteX5" fmla="*/ 1222612 w 6496334"/>
              <a:gd name="connsiteY5" fmla="*/ 1597925 h 2494318"/>
              <a:gd name="connsiteX6" fmla="*/ 0 w 6496334"/>
              <a:gd name="connsiteY6" fmla="*/ 0 h 2494318"/>
              <a:gd name="connsiteX0" fmla="*/ 6496334 w 6496334"/>
              <a:gd name="connsiteY0" fmla="*/ 2333767 h 2507397"/>
              <a:gd name="connsiteX1" fmla="*/ 5363570 w 6496334"/>
              <a:gd name="connsiteY1" fmla="*/ 1542197 h 2507397"/>
              <a:gd name="connsiteX2" fmla="*/ 4476466 w 6496334"/>
              <a:gd name="connsiteY2" fmla="*/ 1296537 h 2507397"/>
              <a:gd name="connsiteX3" fmla="*/ 3562066 w 6496334"/>
              <a:gd name="connsiteY3" fmla="*/ 805218 h 2507397"/>
              <a:gd name="connsiteX4" fmla="*/ 3753134 w 6496334"/>
              <a:gd name="connsiteY4" fmla="*/ 2362200 h 2507397"/>
              <a:gd name="connsiteX5" fmla="*/ 4972334 w 6496334"/>
              <a:gd name="connsiteY5" fmla="*/ 1676399 h 2507397"/>
              <a:gd name="connsiteX6" fmla="*/ 0 w 6496334"/>
              <a:gd name="connsiteY6" fmla="*/ 0 h 2507397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905189"/>
              <a:gd name="connsiteX1" fmla="*/ 1922059 w 3054823"/>
              <a:gd name="connsiteY1" fmla="*/ 914589 h 1905189"/>
              <a:gd name="connsiteX2" fmla="*/ 1034955 w 3054823"/>
              <a:gd name="connsiteY2" fmla="*/ 668929 h 1905189"/>
              <a:gd name="connsiteX3" fmla="*/ 120555 w 3054823"/>
              <a:gd name="connsiteY3" fmla="*/ 177610 h 1905189"/>
              <a:gd name="connsiteX4" fmla="*/ 311623 w 3054823"/>
              <a:gd name="connsiteY4" fmla="*/ 1734592 h 1905189"/>
              <a:gd name="connsiteX5" fmla="*/ 1530822 w 3054823"/>
              <a:gd name="connsiteY5" fmla="*/ 1201191 h 1905189"/>
              <a:gd name="connsiteX6" fmla="*/ 616423 w 3054823"/>
              <a:gd name="connsiteY6" fmla="*/ 667791 h 1905189"/>
              <a:gd name="connsiteX0" fmla="*/ 3061268 w 3061268"/>
              <a:gd name="connsiteY0" fmla="*/ 1719049 h 1918079"/>
              <a:gd name="connsiteX1" fmla="*/ 1928504 w 3061268"/>
              <a:gd name="connsiteY1" fmla="*/ 927479 h 1918079"/>
              <a:gd name="connsiteX2" fmla="*/ 1080067 w 3061268"/>
              <a:gd name="connsiteY2" fmla="*/ 604481 h 1918079"/>
              <a:gd name="connsiteX3" fmla="*/ 127000 w 3061268"/>
              <a:gd name="connsiteY3" fmla="*/ 190500 h 1918079"/>
              <a:gd name="connsiteX4" fmla="*/ 318068 w 3061268"/>
              <a:gd name="connsiteY4" fmla="*/ 1747482 h 1918079"/>
              <a:gd name="connsiteX5" fmla="*/ 1537267 w 3061268"/>
              <a:gd name="connsiteY5" fmla="*/ 1214081 h 1918079"/>
              <a:gd name="connsiteX6" fmla="*/ 622868 w 3061268"/>
              <a:gd name="connsiteY6" fmla="*/ 680681 h 1918079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6" fmla="*/ 622868 w 3061268"/>
              <a:gd name="connsiteY6" fmla="*/ 680681 h 2763481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0" fmla="*/ 3061268 w 3061268"/>
              <a:gd name="connsiteY0" fmla="*/ 1719049 h 2801581"/>
              <a:gd name="connsiteX1" fmla="*/ 1928504 w 3061268"/>
              <a:gd name="connsiteY1" fmla="*/ 927479 h 2801581"/>
              <a:gd name="connsiteX2" fmla="*/ 1080067 w 3061268"/>
              <a:gd name="connsiteY2" fmla="*/ 604481 h 2801581"/>
              <a:gd name="connsiteX3" fmla="*/ 127000 w 3061268"/>
              <a:gd name="connsiteY3" fmla="*/ 190500 h 2801581"/>
              <a:gd name="connsiteX4" fmla="*/ 318068 w 3061268"/>
              <a:gd name="connsiteY4" fmla="*/ 1747482 h 2801581"/>
              <a:gd name="connsiteX5" fmla="*/ 1156268 w 3061268"/>
              <a:gd name="connsiteY5" fmla="*/ 2585681 h 2801581"/>
              <a:gd name="connsiteX0" fmla="*/ 3061268 w 3061268"/>
              <a:gd name="connsiteY0" fmla="*/ 1719049 h 2585681"/>
              <a:gd name="connsiteX1" fmla="*/ 1928504 w 3061268"/>
              <a:gd name="connsiteY1" fmla="*/ 927479 h 2585681"/>
              <a:gd name="connsiteX2" fmla="*/ 1080067 w 3061268"/>
              <a:gd name="connsiteY2" fmla="*/ 604481 h 2585681"/>
              <a:gd name="connsiteX3" fmla="*/ 127000 w 3061268"/>
              <a:gd name="connsiteY3" fmla="*/ 190500 h 2585681"/>
              <a:gd name="connsiteX4" fmla="*/ 318068 w 3061268"/>
              <a:gd name="connsiteY4" fmla="*/ 1747482 h 2585681"/>
              <a:gd name="connsiteX5" fmla="*/ 1156268 w 3061268"/>
              <a:gd name="connsiteY5" fmla="*/ 2585681 h 2585681"/>
              <a:gd name="connsiteX0" fmla="*/ 3061268 w 3061268"/>
              <a:gd name="connsiteY0" fmla="*/ 1719049 h 1747482"/>
              <a:gd name="connsiteX1" fmla="*/ 1928504 w 3061268"/>
              <a:gd name="connsiteY1" fmla="*/ 927479 h 1747482"/>
              <a:gd name="connsiteX2" fmla="*/ 1080067 w 3061268"/>
              <a:gd name="connsiteY2" fmla="*/ 604481 h 1747482"/>
              <a:gd name="connsiteX3" fmla="*/ 127000 w 3061268"/>
              <a:gd name="connsiteY3" fmla="*/ 190500 h 1747482"/>
              <a:gd name="connsiteX4" fmla="*/ 318068 w 3061268"/>
              <a:gd name="connsiteY4" fmla="*/ 1747482 h 17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268" h="1747482">
                <a:moveTo>
                  <a:pt x="3061268" y="1719049"/>
                </a:moveTo>
                <a:cubicBezTo>
                  <a:pt x="2663208" y="1409700"/>
                  <a:pt x="2258704" y="1113240"/>
                  <a:pt x="1928504" y="927479"/>
                </a:cubicBezTo>
                <a:cubicBezTo>
                  <a:pt x="1598304" y="741718"/>
                  <a:pt x="1380318" y="727311"/>
                  <a:pt x="1080067" y="604481"/>
                </a:cubicBezTo>
                <a:cubicBezTo>
                  <a:pt x="779816" y="481651"/>
                  <a:pt x="254000" y="0"/>
                  <a:pt x="127000" y="190500"/>
                </a:cubicBezTo>
                <a:cubicBezTo>
                  <a:pt x="0" y="381000"/>
                  <a:pt x="146523" y="1348285"/>
                  <a:pt x="318068" y="1747482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057" name="Picture 9" descr="C:\Users\Eric\AppData\Local\Microsoft\Windows\Temporary Internet Files\Content.IE5\UKZ8WKQQ\MC900083910[1].wmf"/>
          <p:cNvPicPr>
            <a:picLocks noChangeAspect="1" noChangeArrowheads="1"/>
          </p:cNvPicPr>
          <p:nvPr/>
        </p:nvPicPr>
        <p:blipFill>
          <a:blip r:embed="rId6" cstate="print">
            <a:lum bright="-30000"/>
          </a:blip>
          <a:srcRect/>
          <a:stretch>
            <a:fillRect/>
          </a:stretch>
        </p:blipFill>
        <p:spPr bwMode="auto">
          <a:xfrm>
            <a:off x="3733800" y="5029200"/>
            <a:ext cx="1066800" cy="1105393"/>
          </a:xfrm>
          <a:prstGeom prst="rect">
            <a:avLst/>
          </a:prstGeom>
          <a:noFill/>
        </p:spPr>
      </p:pic>
      <p:pic>
        <p:nvPicPr>
          <p:cNvPr id="2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7237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Cascading failures </a:t>
            </a:r>
          </a:p>
          <a:p>
            <a:r>
              <a:rPr lang="en-US" dirty="0" smtClean="0"/>
              <a:t>Effects only seen after serious outage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Dealing with Router Bugs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 bwMode="auto">
          <a:xfrm flipH="1">
            <a:off x="1600200" y="3738919"/>
            <a:ext cx="3061268" cy="1747482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  <a:gd name="connsiteX0" fmla="*/ 6496334 w 6496334"/>
              <a:gd name="connsiteY0" fmla="*/ 2333767 h 2494318"/>
              <a:gd name="connsiteX1" fmla="*/ 5363570 w 6496334"/>
              <a:gd name="connsiteY1" fmla="*/ 1542197 h 2494318"/>
              <a:gd name="connsiteX2" fmla="*/ 4476466 w 6496334"/>
              <a:gd name="connsiteY2" fmla="*/ 1296537 h 2494318"/>
              <a:gd name="connsiteX3" fmla="*/ 3562066 w 6496334"/>
              <a:gd name="connsiteY3" fmla="*/ 805218 h 2494318"/>
              <a:gd name="connsiteX4" fmla="*/ 3753134 w 6496334"/>
              <a:gd name="connsiteY4" fmla="*/ 2362200 h 2494318"/>
              <a:gd name="connsiteX5" fmla="*/ 1222612 w 6496334"/>
              <a:gd name="connsiteY5" fmla="*/ 1597925 h 2494318"/>
              <a:gd name="connsiteX6" fmla="*/ 0 w 6496334"/>
              <a:gd name="connsiteY6" fmla="*/ 0 h 2494318"/>
              <a:gd name="connsiteX0" fmla="*/ 6496334 w 6496334"/>
              <a:gd name="connsiteY0" fmla="*/ 2333767 h 2507397"/>
              <a:gd name="connsiteX1" fmla="*/ 5363570 w 6496334"/>
              <a:gd name="connsiteY1" fmla="*/ 1542197 h 2507397"/>
              <a:gd name="connsiteX2" fmla="*/ 4476466 w 6496334"/>
              <a:gd name="connsiteY2" fmla="*/ 1296537 h 2507397"/>
              <a:gd name="connsiteX3" fmla="*/ 3562066 w 6496334"/>
              <a:gd name="connsiteY3" fmla="*/ 805218 h 2507397"/>
              <a:gd name="connsiteX4" fmla="*/ 3753134 w 6496334"/>
              <a:gd name="connsiteY4" fmla="*/ 2362200 h 2507397"/>
              <a:gd name="connsiteX5" fmla="*/ 4972334 w 6496334"/>
              <a:gd name="connsiteY5" fmla="*/ 1676399 h 2507397"/>
              <a:gd name="connsiteX6" fmla="*/ 0 w 6496334"/>
              <a:gd name="connsiteY6" fmla="*/ 0 h 2507397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905189"/>
              <a:gd name="connsiteX1" fmla="*/ 1922059 w 3054823"/>
              <a:gd name="connsiteY1" fmla="*/ 914589 h 1905189"/>
              <a:gd name="connsiteX2" fmla="*/ 1034955 w 3054823"/>
              <a:gd name="connsiteY2" fmla="*/ 668929 h 1905189"/>
              <a:gd name="connsiteX3" fmla="*/ 120555 w 3054823"/>
              <a:gd name="connsiteY3" fmla="*/ 177610 h 1905189"/>
              <a:gd name="connsiteX4" fmla="*/ 311623 w 3054823"/>
              <a:gd name="connsiteY4" fmla="*/ 1734592 h 1905189"/>
              <a:gd name="connsiteX5" fmla="*/ 1530822 w 3054823"/>
              <a:gd name="connsiteY5" fmla="*/ 1201191 h 1905189"/>
              <a:gd name="connsiteX6" fmla="*/ 616423 w 3054823"/>
              <a:gd name="connsiteY6" fmla="*/ 667791 h 1905189"/>
              <a:gd name="connsiteX0" fmla="*/ 3061268 w 3061268"/>
              <a:gd name="connsiteY0" fmla="*/ 1719049 h 1918079"/>
              <a:gd name="connsiteX1" fmla="*/ 1928504 w 3061268"/>
              <a:gd name="connsiteY1" fmla="*/ 927479 h 1918079"/>
              <a:gd name="connsiteX2" fmla="*/ 1080067 w 3061268"/>
              <a:gd name="connsiteY2" fmla="*/ 604481 h 1918079"/>
              <a:gd name="connsiteX3" fmla="*/ 127000 w 3061268"/>
              <a:gd name="connsiteY3" fmla="*/ 190500 h 1918079"/>
              <a:gd name="connsiteX4" fmla="*/ 318068 w 3061268"/>
              <a:gd name="connsiteY4" fmla="*/ 1747482 h 1918079"/>
              <a:gd name="connsiteX5" fmla="*/ 1537267 w 3061268"/>
              <a:gd name="connsiteY5" fmla="*/ 1214081 h 1918079"/>
              <a:gd name="connsiteX6" fmla="*/ 622868 w 3061268"/>
              <a:gd name="connsiteY6" fmla="*/ 680681 h 1918079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6" fmla="*/ 622868 w 3061268"/>
              <a:gd name="connsiteY6" fmla="*/ 680681 h 2763481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0" fmla="*/ 3061268 w 3061268"/>
              <a:gd name="connsiteY0" fmla="*/ 1719049 h 2801581"/>
              <a:gd name="connsiteX1" fmla="*/ 1928504 w 3061268"/>
              <a:gd name="connsiteY1" fmla="*/ 927479 h 2801581"/>
              <a:gd name="connsiteX2" fmla="*/ 1080067 w 3061268"/>
              <a:gd name="connsiteY2" fmla="*/ 604481 h 2801581"/>
              <a:gd name="connsiteX3" fmla="*/ 127000 w 3061268"/>
              <a:gd name="connsiteY3" fmla="*/ 190500 h 2801581"/>
              <a:gd name="connsiteX4" fmla="*/ 318068 w 3061268"/>
              <a:gd name="connsiteY4" fmla="*/ 1747482 h 2801581"/>
              <a:gd name="connsiteX5" fmla="*/ 1156268 w 3061268"/>
              <a:gd name="connsiteY5" fmla="*/ 2585681 h 2801581"/>
              <a:gd name="connsiteX0" fmla="*/ 3061268 w 3061268"/>
              <a:gd name="connsiteY0" fmla="*/ 1719049 h 2585681"/>
              <a:gd name="connsiteX1" fmla="*/ 1928504 w 3061268"/>
              <a:gd name="connsiteY1" fmla="*/ 927479 h 2585681"/>
              <a:gd name="connsiteX2" fmla="*/ 1080067 w 3061268"/>
              <a:gd name="connsiteY2" fmla="*/ 604481 h 2585681"/>
              <a:gd name="connsiteX3" fmla="*/ 127000 w 3061268"/>
              <a:gd name="connsiteY3" fmla="*/ 190500 h 2585681"/>
              <a:gd name="connsiteX4" fmla="*/ 318068 w 3061268"/>
              <a:gd name="connsiteY4" fmla="*/ 1747482 h 2585681"/>
              <a:gd name="connsiteX5" fmla="*/ 1156268 w 3061268"/>
              <a:gd name="connsiteY5" fmla="*/ 2585681 h 2585681"/>
              <a:gd name="connsiteX0" fmla="*/ 3061268 w 3061268"/>
              <a:gd name="connsiteY0" fmla="*/ 1719049 h 1747482"/>
              <a:gd name="connsiteX1" fmla="*/ 1928504 w 3061268"/>
              <a:gd name="connsiteY1" fmla="*/ 927479 h 1747482"/>
              <a:gd name="connsiteX2" fmla="*/ 1080067 w 3061268"/>
              <a:gd name="connsiteY2" fmla="*/ 604481 h 1747482"/>
              <a:gd name="connsiteX3" fmla="*/ 127000 w 3061268"/>
              <a:gd name="connsiteY3" fmla="*/ 190500 h 1747482"/>
              <a:gd name="connsiteX4" fmla="*/ 318068 w 3061268"/>
              <a:gd name="connsiteY4" fmla="*/ 1747482 h 17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268" h="1747482">
                <a:moveTo>
                  <a:pt x="3061268" y="1719049"/>
                </a:moveTo>
                <a:cubicBezTo>
                  <a:pt x="2663208" y="1409700"/>
                  <a:pt x="2258704" y="1113240"/>
                  <a:pt x="1928504" y="927479"/>
                </a:cubicBezTo>
                <a:cubicBezTo>
                  <a:pt x="1598304" y="741718"/>
                  <a:pt x="1380318" y="727311"/>
                  <a:pt x="1080067" y="604481"/>
                </a:cubicBezTo>
                <a:cubicBezTo>
                  <a:pt x="779816" y="481651"/>
                  <a:pt x="254000" y="0"/>
                  <a:pt x="127000" y="190500"/>
                </a:cubicBezTo>
                <a:cubicBezTo>
                  <a:pt x="0" y="381000"/>
                  <a:pt x="146523" y="1348285"/>
                  <a:pt x="318068" y="1747482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057" name="Picture 9" descr="C:\Users\Eric\AppData\Local\Microsoft\Windows\Temporary Internet Files\Content.IE5\UKZ8WKQQ\MC900083910[1].wmf"/>
          <p:cNvPicPr>
            <a:picLocks noChangeAspect="1" noChangeArrowheads="1"/>
          </p:cNvPicPr>
          <p:nvPr/>
        </p:nvPicPr>
        <p:blipFill>
          <a:blip r:embed="rId6" cstate="print">
            <a:lum bright="-30000"/>
          </a:blip>
          <a:srcRect/>
          <a:stretch>
            <a:fillRect/>
          </a:stretch>
        </p:blipFill>
        <p:spPr bwMode="auto">
          <a:xfrm>
            <a:off x="3733800" y="5029200"/>
            <a:ext cx="1066800" cy="1105393"/>
          </a:xfrm>
          <a:prstGeom prst="rect">
            <a:avLst/>
          </a:prstGeom>
          <a:noFill/>
        </p:spPr>
      </p:pic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457200" y="2514600"/>
            <a:ext cx="8305800" cy="160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dirty="0" smtClean="0">
                <a:solidFill>
                  <a:schemeClr val="lt1"/>
                </a:solidFill>
                <a:latin typeface="+mn-lt"/>
                <a:ea typeface="+mn-ea"/>
              </a:rPr>
              <a:t>Stop </a:t>
            </a: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their effects</a:t>
            </a:r>
            <a:r>
              <a:rPr lang="en-US" sz="3600" i="1" dirty="0">
                <a:solidFill>
                  <a:schemeClr val="lt1"/>
                </a:solidFill>
                <a:latin typeface="+mn-lt"/>
                <a:ea typeface="+mn-ea"/>
              </a:rPr>
              <a:t> before </a:t>
            </a: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they </a:t>
            </a:r>
            <a:r>
              <a:rPr lang="en-US" sz="3600" dirty="0" smtClean="0">
                <a:solidFill>
                  <a:schemeClr val="lt1"/>
                </a:solidFill>
                <a:latin typeface="+mn-lt"/>
                <a:ea typeface="+mn-ea"/>
              </a:rPr>
              <a:t>spread</a:t>
            </a:r>
            <a:endParaRPr lang="en-US" sz="36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2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Real infrastructure with real problems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Actual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36" name="Picture 35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37" name="Picture 36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3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55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Run </a:t>
            </a:r>
            <a:r>
              <a:rPr lang="en-US" i="1" dirty="0" smtClean="0">
                <a:ea typeface="ヒラギノ角ゴ Pro W3" pitchFamily="29" charset="-128"/>
              </a:rPr>
              <a:t>multiple, diverse </a:t>
            </a:r>
            <a:r>
              <a:rPr lang="en-US" dirty="0" smtClean="0">
                <a:ea typeface="ヒラギノ角ゴ Pro W3" pitchFamily="29" charset="-128"/>
              </a:rPr>
              <a:t>instances of router software</a:t>
            </a:r>
          </a:p>
          <a:p>
            <a:endParaRPr lang="en-US" dirty="0" smtClean="0">
              <a:ea typeface="ヒラギノ角ゴ Pro W3" pitchFamily="29" charset="-128"/>
            </a:endParaRPr>
          </a:p>
          <a:p>
            <a:r>
              <a:rPr lang="en-US" dirty="0" smtClean="0">
                <a:ea typeface="ヒラギノ角ゴ Pro W3" pitchFamily="29" charset="-128"/>
              </a:rPr>
              <a:t>Instances “vote” on routing updates</a:t>
            </a:r>
          </a:p>
          <a:p>
            <a:endParaRPr lang="en-US" dirty="0" smtClean="0">
              <a:ea typeface="ヒラギノ角ゴ Pro W3" pitchFamily="29" charset="-128"/>
            </a:endParaRPr>
          </a:p>
          <a:p>
            <a:r>
              <a:rPr lang="en-US" dirty="0" smtClean="0">
                <a:ea typeface="ヒラギノ角ゴ Pro W3" pitchFamily="29" charset="-128"/>
              </a:rPr>
              <a:t>Software and Data Diversity used in other fields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Avoiding Bugs via Diversity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advTm="3023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Easy to vote on standardized output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Control plane: IETF-standardized routing protocols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Data plane: forwarding-table entries</a:t>
            </a:r>
          </a:p>
          <a:p>
            <a:r>
              <a:rPr lang="en-US" dirty="0" smtClean="0">
                <a:ea typeface="ヒラギノ角ゴ Pro W3" pitchFamily="29" charset="-128"/>
              </a:rPr>
              <a:t>Easy to recover from errors via bootstrap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Routing has limited dependency on history 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Don’t need much information to bootstrap instance</a:t>
            </a:r>
          </a:p>
          <a:p>
            <a:r>
              <a:rPr lang="en-US" dirty="0" smtClean="0">
                <a:ea typeface="ヒラギノ角ゴ Pro W3" pitchFamily="29" charset="-128"/>
              </a:rPr>
              <a:t>Diversity is effective in avoiding router bugs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Based on our studies on router bugs and code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Approach is a Good Fit for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advTm="56504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Easy to vote on standardized output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Control plane: IETF-standardized routing protocols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Data plane: forwarding-table entries</a:t>
            </a:r>
          </a:p>
          <a:p>
            <a:r>
              <a:rPr lang="en-US" dirty="0" smtClean="0">
                <a:ea typeface="ヒラギノ角ゴ Pro W3" pitchFamily="29" charset="-128"/>
              </a:rPr>
              <a:t>Easy to recover from errors via bootstrap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Routing has limited dependency on history 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Don’t need much information to bootstrap instance</a:t>
            </a:r>
          </a:p>
          <a:p>
            <a:r>
              <a:rPr lang="en-US" dirty="0" smtClean="0">
                <a:ea typeface="ヒラギノ角ゴ Pro W3" pitchFamily="29" charset="-128"/>
              </a:rPr>
              <a:t>Diversity is effective in avoiding router bugs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Based on our studies on router bugs and code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Approach is </a:t>
            </a:r>
            <a:r>
              <a:rPr lang="en-US" i="1" dirty="0" smtClean="0">
                <a:ea typeface="ヒラギノ角ゴ Pro W3" pitchFamily="29" charset="-128"/>
              </a:rPr>
              <a:t>Necessary</a:t>
            </a:r>
            <a:r>
              <a:rPr lang="en-US" dirty="0" smtClean="0">
                <a:ea typeface="ヒラギノ角ゴ Pro W3" pitchFamily="29" charset="-128"/>
              </a:rPr>
              <a:t> for Routing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410200"/>
            <a:ext cx="7391400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60% of bugs do not crash the router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advTm="16161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Diversity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5" name="Group 42"/>
          <p:cNvGraphicFramePr>
            <a:graphicFrameLocks noGrp="1"/>
          </p:cNvGraphicFramePr>
          <p:nvPr>
            <p:ph sz="half" idx="4294967295"/>
          </p:nvPr>
        </p:nvGraphicFramePr>
        <p:xfrm>
          <a:off x="533400" y="1371600"/>
          <a:ext cx="8305800" cy="3825240"/>
        </p:xfrm>
        <a:graphic>
          <a:graphicData uri="http://schemas.openxmlformats.org/drawingml/2006/table">
            <a:tbl>
              <a:tblPr/>
              <a:tblGrid>
                <a:gridCol w="3321641"/>
                <a:gridCol w="4984159"/>
              </a:tblGrid>
              <a:tr h="56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 of diversity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8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Execution 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Operating system,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memory layout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Diversity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Configuration,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timing of updates/connections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Software Diversity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Version (0.98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0.99),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implementation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Quagga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XORP)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2464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Diversity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5" name="Group 42"/>
          <p:cNvGraphicFramePr>
            <a:graphicFrameLocks noGrp="1"/>
          </p:cNvGraphicFramePr>
          <p:nvPr>
            <p:ph sz="half" idx="4294967295"/>
          </p:nvPr>
        </p:nvGraphicFramePr>
        <p:xfrm>
          <a:off x="533400" y="1371600"/>
          <a:ext cx="8305800" cy="3825240"/>
        </p:xfrm>
        <a:graphic>
          <a:graphicData uri="http://schemas.openxmlformats.org/drawingml/2006/table">
            <a:tbl>
              <a:tblPr/>
              <a:tblGrid>
                <a:gridCol w="3321641"/>
                <a:gridCol w="4984159"/>
              </a:tblGrid>
              <a:tr h="56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 of diversity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8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Execution 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Operating system,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memory layout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Diversity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Configuration,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timing of updates/connections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Software Diversity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Version (0.98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0.99),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implementation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Quagga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XORP)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33400" y="3048000"/>
            <a:ext cx="8305800" cy="2133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73" name="Group 73"/>
          <p:cNvGraphicFramePr>
            <a:graphicFrameLocks noGrp="1"/>
          </p:cNvGraphicFramePr>
          <p:nvPr>
            <p:ph sz="half" idx="2"/>
          </p:nvPr>
        </p:nvGraphicFramePr>
        <p:xfrm>
          <a:off x="685800" y="2490786"/>
          <a:ext cx="7391400" cy="2614613"/>
        </p:xfrm>
        <a:graphic>
          <a:graphicData uri="http://schemas.openxmlformats.org/drawingml/2006/table">
            <a:tbl>
              <a:tblPr/>
              <a:tblGrid>
                <a:gridCol w="4357688"/>
                <a:gridCol w="3033712"/>
              </a:tblGrid>
              <a:tr h="574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Diversity Mechanism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Bugs avoided (est.)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4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Timing/order of messages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39%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Configuration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25%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Timing/order of connections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dirty="0" smtClean="0"/>
              <a:t>Effectiveness of Data Diversity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350085"/>
            <a:ext cx="8229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rgbClr val="0000FF"/>
                </a:solidFill>
              </a:rPr>
              <a:t>Taxonomized</a:t>
            </a:r>
            <a:r>
              <a:rPr lang="en-US" sz="2800" dirty="0" smtClean="0">
                <a:solidFill>
                  <a:srgbClr val="0000FF"/>
                </a:solidFill>
              </a:rPr>
              <a:t> XORP and </a:t>
            </a:r>
            <a:r>
              <a:rPr lang="en-US" sz="2800" dirty="0" err="1" smtClean="0">
                <a:solidFill>
                  <a:srgbClr val="0000FF"/>
                </a:solidFill>
              </a:rPr>
              <a:t>Quagga</a:t>
            </a:r>
            <a:r>
              <a:rPr lang="en-US" sz="2800" dirty="0" smtClean="0">
                <a:solidFill>
                  <a:srgbClr val="0000FF"/>
                </a:solidFill>
              </a:rPr>
              <a:t> bug database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5638800"/>
            <a:ext cx="8229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Selected two from each to reproduce and avoid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15E57-D5DF-4E2E-82C2-3FF46F412A6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advTm="55942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Sanity check on </a:t>
            </a:r>
            <a:r>
              <a:rPr lang="en-US" i="1" dirty="0" smtClean="0">
                <a:ea typeface="ヒラギノ角ゴ Pro W3" pitchFamily="29" charset="-128"/>
              </a:rPr>
              <a:t>implementation diversity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Picked 10 bugs from XORP, 10 bugs from </a:t>
            </a:r>
            <a:r>
              <a:rPr lang="en-US" dirty="0" err="1" smtClean="0">
                <a:ea typeface="ヒラギノ角ゴ Pro W3" pitchFamily="29" charset="-128"/>
              </a:rPr>
              <a:t>Quagga</a:t>
            </a:r>
            <a:endParaRPr lang="en-US" dirty="0" smtClean="0">
              <a:ea typeface="ヒラギノ角ゴ Pro W3" pitchFamily="29" charset="-128"/>
            </a:endParaRPr>
          </a:p>
          <a:p>
            <a:pPr lvl="1"/>
            <a:r>
              <a:rPr lang="en-US" dirty="0" smtClean="0">
                <a:ea typeface="ヒラギノ角ゴ Pro W3" pitchFamily="29" charset="-128"/>
              </a:rPr>
              <a:t>None were present in the other implementation</a:t>
            </a:r>
          </a:p>
          <a:p>
            <a:r>
              <a:rPr lang="en-US" dirty="0" smtClean="0">
                <a:ea typeface="ヒラギノ角ゴ Pro W3" pitchFamily="29" charset="-128"/>
              </a:rPr>
              <a:t>Static code analysis on </a:t>
            </a:r>
            <a:r>
              <a:rPr lang="en-US" i="1" dirty="0" smtClean="0">
                <a:ea typeface="ヒラギノ角ゴ Pro W3" pitchFamily="29" charset="-128"/>
              </a:rPr>
              <a:t>version diversity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Overlap decreases quickly between versions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75% of bugs in </a:t>
            </a:r>
            <a:r>
              <a:rPr lang="en-US" dirty="0" err="1" smtClean="0">
                <a:ea typeface="ヒラギノ角ゴ Pro W3" pitchFamily="29" charset="-128"/>
              </a:rPr>
              <a:t>Quagga</a:t>
            </a:r>
            <a:r>
              <a:rPr lang="en-US" dirty="0" smtClean="0">
                <a:ea typeface="ヒラギノ角ゴ Pro W3" pitchFamily="29" charset="-128"/>
              </a:rPr>
              <a:t> 0.99.1 are </a:t>
            </a:r>
            <a:r>
              <a:rPr lang="en-US" i="1" dirty="0" smtClean="0">
                <a:ea typeface="ヒラギノ角ゴ Pro W3" pitchFamily="29" charset="-128"/>
              </a:rPr>
              <a:t>fixed</a:t>
            </a:r>
            <a:r>
              <a:rPr lang="en-US" dirty="0" smtClean="0">
                <a:ea typeface="ヒラギノ角ゴ Pro W3" pitchFamily="29" charset="-128"/>
              </a:rPr>
              <a:t> in 0.99.9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30% of bugs in </a:t>
            </a:r>
            <a:r>
              <a:rPr lang="en-US" dirty="0" err="1" smtClean="0">
                <a:ea typeface="ヒラギノ角ゴ Pro W3" pitchFamily="29" charset="-128"/>
              </a:rPr>
              <a:t>Quagga</a:t>
            </a:r>
            <a:r>
              <a:rPr lang="en-US" dirty="0" smtClean="0">
                <a:ea typeface="ヒラギノ角ゴ Pro W3" pitchFamily="29" charset="-128"/>
              </a:rPr>
              <a:t> 0.99.9 are </a:t>
            </a:r>
            <a:r>
              <a:rPr lang="en-US" i="1" dirty="0" smtClean="0">
                <a:ea typeface="ヒラギノ角ゴ Pro W3" pitchFamily="29" charset="-128"/>
              </a:rPr>
              <a:t>newly introduced </a:t>
            </a:r>
            <a:endParaRPr lang="en-US" dirty="0" smtClean="0">
              <a:ea typeface="ヒラギノ角ゴ Pro W3" pitchFamily="29" charset="-128"/>
            </a:endParaRPr>
          </a:p>
          <a:p>
            <a:endParaRPr lang="en-US" dirty="0" smtClean="0">
              <a:ea typeface="ヒラギノ角ゴ Pro W3" pitchFamily="29" charset="-128"/>
            </a:endParaRPr>
          </a:p>
          <a:p>
            <a:r>
              <a:rPr lang="en-US" dirty="0" smtClean="0">
                <a:ea typeface="ヒラギノ角ゴ Pro W3" pitchFamily="29" charset="-128"/>
              </a:rPr>
              <a:t>Vendors can also achieve software diversity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Different code versions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Code from acquired companies, open-source</a:t>
            </a:r>
          </a:p>
          <a:p>
            <a:pPr lvl="1">
              <a:buNone/>
            </a:pPr>
            <a:endParaRPr lang="en-US" dirty="0" smtClean="0">
              <a:ea typeface="ヒラギノ角ゴ Pro W3" pitchFamily="29" charset="-128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Effectiveness of Software Diversity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advTm="75598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Making replication transparent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Interoperate with existing routers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Duplicate network state to routing instances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Present a common configuration interface</a:t>
            </a:r>
          </a:p>
          <a:p>
            <a:pPr>
              <a:buNone/>
            </a:pPr>
            <a:endParaRPr lang="en-US" dirty="0" smtClean="0">
              <a:ea typeface="ヒラギノ角ゴ Pro W3" pitchFamily="29" charset="-128"/>
            </a:endParaRPr>
          </a:p>
          <a:p>
            <a:pPr>
              <a:buNone/>
            </a:pPr>
            <a:endParaRPr lang="en-US" dirty="0" smtClean="0">
              <a:ea typeface="ヒラギノ角ゴ Pro W3" pitchFamily="29" charset="-128"/>
            </a:endParaRPr>
          </a:p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BTR Architecture Challenge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advTm="18346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828800" y="1905000"/>
            <a:ext cx="6599238" cy="3394075"/>
            <a:chOff x="1828800" y="1863725"/>
            <a:chExt cx="6599238" cy="339407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1828800" y="2854325"/>
              <a:ext cx="6599238" cy="1371600"/>
              <a:chOff x="1224" y="2016"/>
              <a:chExt cx="4157" cy="864"/>
            </a:xfrm>
          </p:grpSpPr>
          <p:grpSp>
            <p:nvGrpSpPr>
              <p:cNvPr id="6" name="Group 3"/>
              <p:cNvGrpSpPr>
                <a:grpSpLocks/>
              </p:cNvGrpSpPr>
              <p:nvPr/>
            </p:nvGrpSpPr>
            <p:grpSpPr bwMode="auto">
              <a:xfrm>
                <a:off x="1224" y="2400"/>
                <a:ext cx="3192" cy="480"/>
                <a:chOff x="1224" y="2400"/>
                <a:chExt cx="3192" cy="480"/>
              </a:xfrm>
            </p:grpSpPr>
            <p:sp>
              <p:nvSpPr>
                <p:cNvPr id="31" name="Rectangle 4"/>
                <p:cNvSpPr>
                  <a:spLocks noChangeArrowheads="1"/>
                </p:cNvSpPr>
                <p:nvPr/>
              </p:nvSpPr>
              <p:spPr bwMode="auto">
                <a:xfrm>
                  <a:off x="1224" y="2400"/>
                  <a:ext cx="3192" cy="480"/>
                </a:xfrm>
                <a:prstGeom prst="rect">
                  <a:avLst/>
                </a:prstGeom>
                <a:solidFill>
                  <a:srgbClr val="C0C0C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5"/>
                <p:cNvSpPr>
                  <a:spLocks noChangeArrowheads="1"/>
                </p:cNvSpPr>
                <p:nvPr/>
              </p:nvSpPr>
              <p:spPr bwMode="auto">
                <a:xfrm>
                  <a:off x="340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UPDATE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3" name="Rectangle 6"/>
                <p:cNvSpPr>
                  <a:spLocks noChangeArrowheads="1"/>
                </p:cNvSpPr>
                <p:nvPr/>
              </p:nvSpPr>
              <p:spPr bwMode="auto">
                <a:xfrm>
                  <a:off x="2472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FIB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4" name="Rectangle 7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REPLICA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MANAGER</a:t>
                  </a:r>
                </a:p>
              </p:txBody>
            </p:sp>
          </p:grpSp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4320" y="2016"/>
                <a:ext cx="1061" cy="432"/>
                <a:chOff x="4320" y="2016"/>
                <a:chExt cx="1061" cy="432"/>
              </a:xfrm>
            </p:grpSpPr>
            <p:sp>
              <p:nvSpPr>
                <p:cNvPr id="29" name="Rectangle 9"/>
                <p:cNvSpPr>
                  <a:spLocks noChangeArrowheads="1"/>
                </p:cNvSpPr>
                <p:nvPr/>
              </p:nvSpPr>
              <p:spPr bwMode="auto">
                <a:xfrm>
                  <a:off x="4464" y="2016"/>
                  <a:ext cx="917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latin typeface="Arial" charset="0"/>
                    </a:rPr>
                    <a:t>“Hypervisor”</a:t>
                  </a:r>
                  <a:endParaRPr lang="en-US" sz="1600" b="1" dirty="0">
                    <a:latin typeface="Arial" charset="0"/>
                  </a:endParaRPr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320" y="2208"/>
                  <a:ext cx="192" cy="240"/>
                </a:xfrm>
                <a:prstGeom prst="line">
                  <a:avLst/>
                </a:prstGeom>
                <a:noFill/>
                <a:ln w="730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828800" y="1863725"/>
              <a:ext cx="5056188" cy="33940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1838325" y="4392626"/>
              <a:ext cx="4332288" cy="800102"/>
              <a:chOff x="1141" y="2799"/>
              <a:chExt cx="2729" cy="504"/>
            </a:xfrm>
          </p:grpSpPr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>
                <a:off x="2143" y="2864"/>
                <a:ext cx="1727" cy="330"/>
                <a:chOff x="2143" y="1952"/>
                <a:chExt cx="1727" cy="330"/>
              </a:xfrm>
            </p:grpSpPr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2143" y="1952"/>
                  <a:ext cx="1727" cy="33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91" y="1974"/>
                  <a:ext cx="165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Forwarding table (FIB)</a:t>
                  </a:r>
                </a:p>
              </p:txBody>
            </p:sp>
          </p:grpSp>
          <p:grpSp>
            <p:nvGrpSpPr>
              <p:cNvPr id="11" name="Group 17"/>
              <p:cNvGrpSpPr>
                <a:grpSpLocks/>
              </p:cNvGrpSpPr>
              <p:nvPr/>
            </p:nvGrpSpPr>
            <p:grpSpPr bwMode="auto">
              <a:xfrm>
                <a:off x="1141" y="2799"/>
                <a:ext cx="858" cy="504"/>
                <a:chOff x="1141" y="2799"/>
                <a:chExt cx="858" cy="504"/>
              </a:xfrm>
            </p:grpSpPr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1141" y="2799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Interface 1</a:t>
                  </a:r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1141" y="3111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Iinterface 2</a:t>
                  </a:r>
                </a:p>
              </p:txBody>
            </p:sp>
          </p:grpSp>
        </p:grpSp>
        <p:grpSp>
          <p:nvGrpSpPr>
            <p:cNvPr id="21" name="Group 47"/>
            <p:cNvGrpSpPr>
              <a:grpSpLocks/>
            </p:cNvGrpSpPr>
            <p:nvPr/>
          </p:nvGrpSpPr>
          <p:grpSpPr bwMode="auto">
            <a:xfrm>
              <a:off x="2133600" y="1981200"/>
              <a:ext cx="1371600" cy="1295400"/>
              <a:chOff x="96" y="1152"/>
              <a:chExt cx="864" cy="816"/>
            </a:xfrm>
          </p:grpSpPr>
          <p:sp>
            <p:nvSpPr>
              <p:cNvPr id="18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20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22" name="Group 47"/>
            <p:cNvGrpSpPr>
              <a:grpSpLocks/>
            </p:cNvGrpSpPr>
            <p:nvPr/>
          </p:nvGrpSpPr>
          <p:grpSpPr bwMode="auto">
            <a:xfrm>
              <a:off x="3733800" y="1981200"/>
              <a:ext cx="1371600" cy="1295400"/>
              <a:chOff x="96" y="1152"/>
              <a:chExt cx="864" cy="816"/>
            </a:xfrm>
          </p:grpSpPr>
          <p:sp>
            <p:nvSpPr>
              <p:cNvPr id="15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7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27" name="Group 47"/>
            <p:cNvGrpSpPr>
              <a:grpSpLocks/>
            </p:cNvGrpSpPr>
            <p:nvPr/>
          </p:nvGrpSpPr>
          <p:grpSpPr bwMode="auto">
            <a:xfrm>
              <a:off x="5334000" y="1981200"/>
              <a:ext cx="1371600" cy="1295400"/>
              <a:chOff x="96" y="1152"/>
              <a:chExt cx="864" cy="816"/>
            </a:xfrm>
          </p:grpSpPr>
          <p:sp>
            <p:nvSpPr>
              <p:cNvPr id="12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4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</p:grpSp>
    </p:spTree>
  </p:cSld>
  <p:clrMapOvr>
    <a:masterClrMapping/>
  </p:clrMapOvr>
  <p:transition advTm="19344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Replicate Incoming Routing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828800" y="1905000"/>
            <a:ext cx="6599238" cy="3394075"/>
            <a:chOff x="1828800" y="1863725"/>
            <a:chExt cx="6599238" cy="3394075"/>
          </a:xfrm>
        </p:grpSpPr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1828800" y="2854325"/>
              <a:ext cx="6599238" cy="1371600"/>
              <a:chOff x="1224" y="2016"/>
              <a:chExt cx="4157" cy="864"/>
            </a:xfrm>
          </p:grpSpPr>
          <p:grpSp>
            <p:nvGrpSpPr>
              <p:cNvPr id="27" name="Group 3"/>
              <p:cNvGrpSpPr>
                <a:grpSpLocks/>
              </p:cNvGrpSpPr>
              <p:nvPr/>
            </p:nvGrpSpPr>
            <p:grpSpPr bwMode="auto">
              <a:xfrm>
                <a:off x="1224" y="2400"/>
                <a:ext cx="3192" cy="480"/>
                <a:chOff x="1224" y="2400"/>
                <a:chExt cx="3192" cy="480"/>
              </a:xfrm>
            </p:grpSpPr>
            <p:sp>
              <p:nvSpPr>
                <p:cNvPr id="31" name="Rectangle 4"/>
                <p:cNvSpPr>
                  <a:spLocks noChangeArrowheads="1"/>
                </p:cNvSpPr>
                <p:nvPr/>
              </p:nvSpPr>
              <p:spPr bwMode="auto">
                <a:xfrm>
                  <a:off x="1224" y="2400"/>
                  <a:ext cx="3192" cy="480"/>
                </a:xfrm>
                <a:prstGeom prst="rect">
                  <a:avLst/>
                </a:prstGeom>
                <a:solidFill>
                  <a:srgbClr val="C0C0C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5"/>
                <p:cNvSpPr>
                  <a:spLocks noChangeArrowheads="1"/>
                </p:cNvSpPr>
                <p:nvPr/>
              </p:nvSpPr>
              <p:spPr bwMode="auto">
                <a:xfrm>
                  <a:off x="340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UPDATE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3" name="Rectangle 6"/>
                <p:cNvSpPr>
                  <a:spLocks noChangeArrowheads="1"/>
                </p:cNvSpPr>
                <p:nvPr/>
              </p:nvSpPr>
              <p:spPr bwMode="auto">
                <a:xfrm>
                  <a:off x="2472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FIB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4" name="Rectangle 7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REPLICA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MANAGER</a:t>
                  </a:r>
                </a:p>
              </p:txBody>
            </p:sp>
          </p:grpSp>
          <p:grpSp>
            <p:nvGrpSpPr>
              <p:cNvPr id="28" name="Group 8"/>
              <p:cNvGrpSpPr>
                <a:grpSpLocks/>
              </p:cNvGrpSpPr>
              <p:nvPr/>
            </p:nvGrpSpPr>
            <p:grpSpPr bwMode="auto">
              <a:xfrm>
                <a:off x="4320" y="2016"/>
                <a:ext cx="1061" cy="432"/>
                <a:chOff x="4320" y="2016"/>
                <a:chExt cx="1061" cy="432"/>
              </a:xfrm>
            </p:grpSpPr>
            <p:sp>
              <p:nvSpPr>
                <p:cNvPr id="29" name="Rectangle 9"/>
                <p:cNvSpPr>
                  <a:spLocks noChangeArrowheads="1"/>
                </p:cNvSpPr>
                <p:nvPr/>
              </p:nvSpPr>
              <p:spPr bwMode="auto">
                <a:xfrm>
                  <a:off x="4464" y="2016"/>
                  <a:ext cx="917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latin typeface="Arial" charset="0"/>
                    </a:rPr>
                    <a:t>“Hypervisor”</a:t>
                  </a:r>
                  <a:endParaRPr lang="en-US" sz="1600" b="1" dirty="0">
                    <a:latin typeface="Arial" charset="0"/>
                  </a:endParaRPr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320" y="2208"/>
                  <a:ext cx="192" cy="240"/>
                </a:xfrm>
                <a:prstGeom prst="line">
                  <a:avLst/>
                </a:prstGeom>
                <a:noFill/>
                <a:ln w="730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828800" y="1863725"/>
              <a:ext cx="5056188" cy="33940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838325" y="4392626"/>
              <a:ext cx="4332288" cy="800102"/>
              <a:chOff x="1141" y="2799"/>
              <a:chExt cx="2729" cy="504"/>
            </a:xfrm>
          </p:grpSpPr>
          <p:grpSp>
            <p:nvGrpSpPr>
              <p:cNvPr id="21" name="Group 14"/>
              <p:cNvGrpSpPr>
                <a:grpSpLocks/>
              </p:cNvGrpSpPr>
              <p:nvPr/>
            </p:nvGrpSpPr>
            <p:grpSpPr bwMode="auto">
              <a:xfrm>
                <a:off x="2143" y="2864"/>
                <a:ext cx="1727" cy="330"/>
                <a:chOff x="2143" y="1952"/>
                <a:chExt cx="1727" cy="330"/>
              </a:xfrm>
            </p:grpSpPr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2143" y="1952"/>
                  <a:ext cx="1727" cy="33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91" y="1974"/>
                  <a:ext cx="165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Forwarding table (FIB)</a:t>
                  </a:r>
                </a:p>
              </p:txBody>
            </p:sp>
          </p:grpSp>
          <p:grpSp>
            <p:nvGrpSpPr>
              <p:cNvPr id="22" name="Group 17"/>
              <p:cNvGrpSpPr>
                <a:grpSpLocks/>
              </p:cNvGrpSpPr>
              <p:nvPr/>
            </p:nvGrpSpPr>
            <p:grpSpPr bwMode="auto">
              <a:xfrm>
                <a:off x="1141" y="2799"/>
                <a:ext cx="858" cy="504"/>
                <a:chOff x="1141" y="2799"/>
                <a:chExt cx="858" cy="504"/>
              </a:xfrm>
            </p:grpSpPr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1141" y="2799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Interface 1</a:t>
                  </a:r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1141" y="3111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Iinterface 2</a:t>
                  </a:r>
                </a:p>
              </p:txBody>
            </p:sp>
          </p:grpSp>
        </p:grp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2133600" y="1981200"/>
              <a:ext cx="1371600" cy="1295400"/>
              <a:chOff x="96" y="1152"/>
              <a:chExt cx="864" cy="816"/>
            </a:xfrm>
          </p:grpSpPr>
          <p:sp>
            <p:nvSpPr>
              <p:cNvPr id="18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20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3733800" y="1981200"/>
              <a:ext cx="1371600" cy="1295400"/>
              <a:chOff x="96" y="1152"/>
              <a:chExt cx="864" cy="816"/>
            </a:xfrm>
          </p:grpSpPr>
          <p:sp>
            <p:nvSpPr>
              <p:cNvPr id="15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7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5334000" y="1981200"/>
              <a:ext cx="1371600" cy="1295400"/>
              <a:chOff x="96" y="1152"/>
              <a:chExt cx="864" cy="816"/>
            </a:xfrm>
          </p:grpSpPr>
          <p:sp>
            <p:nvSpPr>
              <p:cNvPr id="12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4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</p:grp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1160463" y="3719513"/>
            <a:ext cx="1143000" cy="0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6" name="Group 42"/>
          <p:cNvGrpSpPr>
            <a:grpSpLocks/>
          </p:cNvGrpSpPr>
          <p:nvPr/>
        </p:nvGrpSpPr>
        <p:grpSpPr bwMode="auto">
          <a:xfrm>
            <a:off x="474663" y="2957513"/>
            <a:ext cx="1243012" cy="671512"/>
            <a:chOff x="457200" y="3352800"/>
            <a:chExt cx="1243013" cy="671513"/>
          </a:xfrm>
        </p:grpSpPr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1200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366FF"/>
                  </a:solidFill>
                  <a:latin typeface="Arial" charset="0"/>
                </a:rPr>
                <a:t>12.0.0.0/8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481013" y="3657600"/>
              <a:ext cx="1219200" cy="30480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457200" y="3352800"/>
              <a:ext cx="958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366FF"/>
                  </a:solidFill>
                  <a:latin typeface="Arial" charset="0"/>
                </a:rPr>
                <a:t>Update</a:t>
              </a:r>
            </a:p>
          </p:txBody>
        </p:sp>
      </p:grpSp>
      <p:grpSp>
        <p:nvGrpSpPr>
          <p:cNvPr id="40" name="Group 37"/>
          <p:cNvGrpSpPr>
            <a:grpSpLocks/>
          </p:cNvGrpSpPr>
          <p:nvPr/>
        </p:nvGrpSpPr>
        <p:grpSpPr bwMode="auto">
          <a:xfrm>
            <a:off x="2913063" y="3033713"/>
            <a:ext cx="3200400" cy="609600"/>
            <a:chOff x="1824" y="2160"/>
            <a:chExt cx="2016" cy="384"/>
          </a:xfrm>
        </p:grpSpPr>
        <p:sp>
          <p:nvSpPr>
            <p:cNvPr id="41" name="Line 38"/>
            <p:cNvSpPr>
              <a:spLocks noChangeShapeType="1"/>
            </p:cNvSpPr>
            <p:nvPr/>
          </p:nvSpPr>
          <p:spPr bwMode="auto">
            <a:xfrm flipV="1">
              <a:off x="1824" y="2160"/>
              <a:ext cx="0" cy="384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V="1">
              <a:off x="1872" y="2304"/>
              <a:ext cx="768" cy="192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V="1">
              <a:off x="1920" y="2304"/>
              <a:ext cx="1920" cy="192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1028075" y="5638800"/>
            <a:ext cx="7582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50021"/>
                </a:solidFill>
              </a:rPr>
              <a:t>No </a:t>
            </a:r>
            <a:r>
              <a:rPr lang="en-US" sz="2800" dirty="0" smtClean="0">
                <a:solidFill>
                  <a:srgbClr val="A50021"/>
                </a:solidFill>
              </a:rPr>
              <a:t>protocol </a:t>
            </a:r>
            <a:r>
              <a:rPr lang="en-US" sz="2800" dirty="0">
                <a:solidFill>
                  <a:srgbClr val="A50021"/>
                </a:solidFill>
              </a:rPr>
              <a:t>parsing – operates at socket level</a:t>
            </a:r>
          </a:p>
        </p:txBody>
      </p:sp>
    </p:spTree>
    <p:custDataLst>
      <p:tags r:id="rId1"/>
    </p:custDataLst>
  </p:cSld>
  <p:clrMapOvr>
    <a:masterClrMapping/>
  </p:clrMapOvr>
  <p:transition advTm="132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make changes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Happens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688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Vote on Forwarding Table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828800" y="1905000"/>
            <a:ext cx="6599238" cy="3394075"/>
            <a:chOff x="1828800" y="1863725"/>
            <a:chExt cx="6599238" cy="3394075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828800" y="2854325"/>
              <a:ext cx="6599238" cy="1371600"/>
              <a:chOff x="1224" y="2016"/>
              <a:chExt cx="4157" cy="864"/>
            </a:xfrm>
          </p:grpSpPr>
          <p:grpSp>
            <p:nvGrpSpPr>
              <p:cNvPr id="27" name="Group 3"/>
              <p:cNvGrpSpPr>
                <a:grpSpLocks/>
              </p:cNvGrpSpPr>
              <p:nvPr/>
            </p:nvGrpSpPr>
            <p:grpSpPr bwMode="auto">
              <a:xfrm>
                <a:off x="1224" y="2400"/>
                <a:ext cx="3192" cy="480"/>
                <a:chOff x="1224" y="2400"/>
                <a:chExt cx="3192" cy="480"/>
              </a:xfrm>
            </p:grpSpPr>
            <p:sp>
              <p:nvSpPr>
                <p:cNvPr id="31" name="Rectangle 4"/>
                <p:cNvSpPr>
                  <a:spLocks noChangeArrowheads="1"/>
                </p:cNvSpPr>
                <p:nvPr/>
              </p:nvSpPr>
              <p:spPr bwMode="auto">
                <a:xfrm>
                  <a:off x="1224" y="2400"/>
                  <a:ext cx="3192" cy="480"/>
                </a:xfrm>
                <a:prstGeom prst="rect">
                  <a:avLst/>
                </a:prstGeom>
                <a:solidFill>
                  <a:srgbClr val="C0C0C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5"/>
                <p:cNvSpPr>
                  <a:spLocks noChangeArrowheads="1"/>
                </p:cNvSpPr>
                <p:nvPr/>
              </p:nvSpPr>
              <p:spPr bwMode="auto">
                <a:xfrm>
                  <a:off x="340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UPDATE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3" name="Rectangle 6"/>
                <p:cNvSpPr>
                  <a:spLocks noChangeArrowheads="1"/>
                </p:cNvSpPr>
                <p:nvPr/>
              </p:nvSpPr>
              <p:spPr bwMode="auto">
                <a:xfrm>
                  <a:off x="2472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FIB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4" name="Rectangle 7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REPLICA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MANAGER</a:t>
                  </a:r>
                </a:p>
              </p:txBody>
            </p:sp>
          </p:grpSp>
          <p:grpSp>
            <p:nvGrpSpPr>
              <p:cNvPr id="28" name="Group 8"/>
              <p:cNvGrpSpPr>
                <a:grpSpLocks/>
              </p:cNvGrpSpPr>
              <p:nvPr/>
            </p:nvGrpSpPr>
            <p:grpSpPr bwMode="auto">
              <a:xfrm>
                <a:off x="4320" y="2016"/>
                <a:ext cx="1061" cy="432"/>
                <a:chOff x="4320" y="2016"/>
                <a:chExt cx="1061" cy="432"/>
              </a:xfrm>
            </p:grpSpPr>
            <p:sp>
              <p:nvSpPr>
                <p:cNvPr id="29" name="Rectangle 9"/>
                <p:cNvSpPr>
                  <a:spLocks noChangeArrowheads="1"/>
                </p:cNvSpPr>
                <p:nvPr/>
              </p:nvSpPr>
              <p:spPr bwMode="auto">
                <a:xfrm>
                  <a:off x="4464" y="2016"/>
                  <a:ext cx="917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latin typeface="Arial" charset="0"/>
                    </a:rPr>
                    <a:t>“Hypervisor”</a:t>
                  </a:r>
                  <a:endParaRPr lang="en-US" sz="1600" b="1" dirty="0">
                    <a:latin typeface="Arial" charset="0"/>
                  </a:endParaRPr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320" y="2208"/>
                  <a:ext cx="192" cy="240"/>
                </a:xfrm>
                <a:prstGeom prst="line">
                  <a:avLst/>
                </a:prstGeom>
                <a:noFill/>
                <a:ln w="730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828800" y="1863725"/>
              <a:ext cx="5056188" cy="33940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838325" y="4392628"/>
              <a:ext cx="4332288" cy="823915"/>
              <a:chOff x="1141" y="2799"/>
              <a:chExt cx="2729" cy="519"/>
            </a:xfrm>
          </p:grpSpPr>
          <p:grpSp>
            <p:nvGrpSpPr>
              <p:cNvPr id="21" name="Group 14"/>
              <p:cNvGrpSpPr>
                <a:grpSpLocks/>
              </p:cNvGrpSpPr>
              <p:nvPr/>
            </p:nvGrpSpPr>
            <p:grpSpPr bwMode="auto">
              <a:xfrm>
                <a:off x="2143" y="2838"/>
                <a:ext cx="1727" cy="480"/>
                <a:chOff x="2143" y="1926"/>
                <a:chExt cx="1727" cy="480"/>
              </a:xfrm>
            </p:grpSpPr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2143" y="1952"/>
                  <a:ext cx="1727" cy="454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91" y="1926"/>
                  <a:ext cx="165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Forwarding table (FIB)</a:t>
                  </a:r>
                </a:p>
              </p:txBody>
            </p:sp>
          </p:grpSp>
          <p:grpSp>
            <p:nvGrpSpPr>
              <p:cNvPr id="22" name="Group 17"/>
              <p:cNvGrpSpPr>
                <a:grpSpLocks/>
              </p:cNvGrpSpPr>
              <p:nvPr/>
            </p:nvGrpSpPr>
            <p:grpSpPr bwMode="auto">
              <a:xfrm>
                <a:off x="1141" y="2799"/>
                <a:ext cx="858" cy="504"/>
                <a:chOff x="1141" y="2799"/>
                <a:chExt cx="858" cy="504"/>
              </a:xfrm>
            </p:grpSpPr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1141" y="2799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Interface 1</a:t>
                  </a:r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1141" y="3111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Iinterface 2</a:t>
                  </a:r>
                </a:p>
              </p:txBody>
            </p:sp>
          </p:grpSp>
        </p:grp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2133600" y="1981200"/>
              <a:ext cx="1371600" cy="1295400"/>
              <a:chOff x="96" y="1152"/>
              <a:chExt cx="864" cy="816"/>
            </a:xfrm>
          </p:grpSpPr>
          <p:sp>
            <p:nvSpPr>
              <p:cNvPr id="18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20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3733800" y="1981200"/>
              <a:ext cx="1371600" cy="1295400"/>
              <a:chOff x="96" y="1152"/>
              <a:chExt cx="864" cy="816"/>
            </a:xfrm>
          </p:grpSpPr>
          <p:sp>
            <p:nvSpPr>
              <p:cNvPr id="15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7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5334000" y="1981200"/>
              <a:ext cx="1371600" cy="1295400"/>
              <a:chOff x="96" y="1152"/>
              <a:chExt cx="864" cy="816"/>
            </a:xfrm>
          </p:grpSpPr>
          <p:sp>
            <p:nvSpPr>
              <p:cNvPr id="12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4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</p:grp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4457700" y="4076700"/>
            <a:ext cx="0" cy="534988"/>
          </a:xfrm>
          <a:prstGeom prst="line">
            <a:avLst/>
          </a:prstGeom>
          <a:noFill/>
          <a:ln w="1016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3657600" y="48768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66FF"/>
                </a:solidFill>
                <a:latin typeface="Arial" charset="0"/>
              </a:rPr>
              <a:t>12.0.0.0/8 </a:t>
            </a:r>
            <a:r>
              <a:rPr lang="en-US" sz="1800" b="1">
                <a:solidFill>
                  <a:srgbClr val="3366FF"/>
                </a:solidFill>
                <a:latin typeface="Arial" charset="0"/>
                <a:sym typeface="Wingdings" pitchFamily="2" charset="2"/>
              </a:rPr>
              <a:t> IF 2</a:t>
            </a:r>
          </a:p>
        </p:txBody>
      </p:sp>
      <p:grpSp>
        <p:nvGrpSpPr>
          <p:cNvPr id="37" name="Group 28"/>
          <p:cNvGrpSpPr>
            <a:grpSpLocks/>
          </p:cNvGrpSpPr>
          <p:nvPr/>
        </p:nvGrpSpPr>
        <p:grpSpPr bwMode="auto">
          <a:xfrm>
            <a:off x="2857500" y="3048000"/>
            <a:ext cx="3048000" cy="592138"/>
            <a:chOff x="1824" y="875"/>
            <a:chExt cx="1920" cy="373"/>
          </a:xfrm>
        </p:grpSpPr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1824" y="912"/>
              <a:ext cx="1008" cy="336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 flipH="1">
              <a:off x="2848" y="875"/>
              <a:ext cx="6" cy="373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 flipH="1">
              <a:off x="2880" y="960"/>
              <a:ext cx="864" cy="288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419100" y="2971800"/>
            <a:ext cx="1243013" cy="671513"/>
            <a:chOff x="457200" y="3352800"/>
            <a:chExt cx="1243013" cy="671513"/>
          </a:xfrm>
        </p:grpSpPr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1200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366FF"/>
                  </a:solidFill>
                  <a:latin typeface="Arial" charset="0"/>
                </a:rPr>
                <a:t>12.0.0.0/8</a:t>
              </a: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481013" y="3657600"/>
              <a:ext cx="1219200" cy="30480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36"/>
            <p:cNvSpPr txBox="1">
              <a:spLocks noChangeArrowheads="1"/>
            </p:cNvSpPr>
            <p:nvPr/>
          </p:nvSpPr>
          <p:spPr bwMode="auto">
            <a:xfrm>
              <a:off x="457200" y="3352800"/>
              <a:ext cx="958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366FF"/>
                  </a:solidFill>
                  <a:latin typeface="Arial" charset="0"/>
                </a:rPr>
                <a:t>Update</a:t>
              </a:r>
            </a:p>
          </p:txBody>
        </p:sp>
      </p:grp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838200" y="5791200"/>
            <a:ext cx="72101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50021"/>
                </a:solidFill>
              </a:rPr>
              <a:t>Transparent by intercepting calls to “</a:t>
            </a:r>
            <a:r>
              <a:rPr lang="en-US" sz="2800" dirty="0" err="1">
                <a:solidFill>
                  <a:srgbClr val="A50021"/>
                </a:solidFill>
              </a:rPr>
              <a:t>Netlink</a:t>
            </a:r>
            <a:r>
              <a:rPr lang="en-US" sz="2800" dirty="0">
                <a:solidFill>
                  <a:srgbClr val="A50021"/>
                </a:solidFill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 advTm="259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 on Control-Plane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841500" y="1905000"/>
            <a:ext cx="6599238" cy="3394075"/>
            <a:chOff x="1828800" y="1863725"/>
            <a:chExt cx="6599238" cy="3394075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828800" y="2854325"/>
              <a:ext cx="6599238" cy="1371600"/>
              <a:chOff x="1224" y="2016"/>
              <a:chExt cx="4157" cy="864"/>
            </a:xfrm>
          </p:grpSpPr>
          <p:grpSp>
            <p:nvGrpSpPr>
              <p:cNvPr id="27" name="Group 3"/>
              <p:cNvGrpSpPr>
                <a:grpSpLocks/>
              </p:cNvGrpSpPr>
              <p:nvPr/>
            </p:nvGrpSpPr>
            <p:grpSpPr bwMode="auto">
              <a:xfrm>
                <a:off x="1224" y="2400"/>
                <a:ext cx="3192" cy="480"/>
                <a:chOff x="1224" y="2400"/>
                <a:chExt cx="3192" cy="480"/>
              </a:xfrm>
            </p:grpSpPr>
            <p:sp>
              <p:nvSpPr>
                <p:cNvPr id="31" name="Rectangle 4"/>
                <p:cNvSpPr>
                  <a:spLocks noChangeArrowheads="1"/>
                </p:cNvSpPr>
                <p:nvPr/>
              </p:nvSpPr>
              <p:spPr bwMode="auto">
                <a:xfrm>
                  <a:off x="1224" y="2400"/>
                  <a:ext cx="3192" cy="480"/>
                </a:xfrm>
                <a:prstGeom prst="rect">
                  <a:avLst/>
                </a:prstGeom>
                <a:solidFill>
                  <a:srgbClr val="C0C0C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5"/>
                <p:cNvSpPr>
                  <a:spLocks noChangeArrowheads="1"/>
                </p:cNvSpPr>
                <p:nvPr/>
              </p:nvSpPr>
              <p:spPr bwMode="auto">
                <a:xfrm>
                  <a:off x="340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UPDATE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3" name="Rectangle 6"/>
                <p:cNvSpPr>
                  <a:spLocks noChangeArrowheads="1"/>
                </p:cNvSpPr>
                <p:nvPr/>
              </p:nvSpPr>
              <p:spPr bwMode="auto">
                <a:xfrm>
                  <a:off x="2472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FIB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4" name="Rectangle 7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REPLICA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MANAGER</a:t>
                  </a:r>
                </a:p>
              </p:txBody>
            </p:sp>
          </p:grpSp>
          <p:grpSp>
            <p:nvGrpSpPr>
              <p:cNvPr id="28" name="Group 8"/>
              <p:cNvGrpSpPr>
                <a:grpSpLocks/>
              </p:cNvGrpSpPr>
              <p:nvPr/>
            </p:nvGrpSpPr>
            <p:grpSpPr bwMode="auto">
              <a:xfrm>
                <a:off x="4320" y="2016"/>
                <a:ext cx="1061" cy="432"/>
                <a:chOff x="4320" y="2016"/>
                <a:chExt cx="1061" cy="432"/>
              </a:xfrm>
            </p:grpSpPr>
            <p:sp>
              <p:nvSpPr>
                <p:cNvPr id="29" name="Rectangle 9"/>
                <p:cNvSpPr>
                  <a:spLocks noChangeArrowheads="1"/>
                </p:cNvSpPr>
                <p:nvPr/>
              </p:nvSpPr>
              <p:spPr bwMode="auto">
                <a:xfrm>
                  <a:off x="4464" y="2016"/>
                  <a:ext cx="917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latin typeface="Arial" charset="0"/>
                    </a:rPr>
                    <a:t>“Hypervisor”</a:t>
                  </a:r>
                  <a:endParaRPr lang="en-US" sz="1600" b="1" dirty="0">
                    <a:latin typeface="Arial" charset="0"/>
                  </a:endParaRPr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320" y="2208"/>
                  <a:ext cx="192" cy="240"/>
                </a:xfrm>
                <a:prstGeom prst="line">
                  <a:avLst/>
                </a:prstGeom>
                <a:noFill/>
                <a:ln w="730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828800" y="1863725"/>
              <a:ext cx="5056188" cy="33940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838325" y="4378341"/>
              <a:ext cx="4332288" cy="814390"/>
              <a:chOff x="1141" y="2790"/>
              <a:chExt cx="2729" cy="513"/>
            </a:xfrm>
          </p:grpSpPr>
          <p:grpSp>
            <p:nvGrpSpPr>
              <p:cNvPr id="21" name="Group 14"/>
              <p:cNvGrpSpPr>
                <a:grpSpLocks/>
              </p:cNvGrpSpPr>
              <p:nvPr/>
            </p:nvGrpSpPr>
            <p:grpSpPr bwMode="auto">
              <a:xfrm>
                <a:off x="2143" y="2790"/>
                <a:ext cx="1727" cy="480"/>
                <a:chOff x="2143" y="1878"/>
                <a:chExt cx="1727" cy="480"/>
              </a:xfrm>
            </p:grpSpPr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2143" y="1878"/>
                  <a:ext cx="1727" cy="48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91" y="1926"/>
                  <a:ext cx="165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Forwarding table (FIB)</a:t>
                  </a:r>
                </a:p>
              </p:txBody>
            </p:sp>
          </p:grpSp>
          <p:grpSp>
            <p:nvGrpSpPr>
              <p:cNvPr id="22" name="Group 17"/>
              <p:cNvGrpSpPr>
                <a:grpSpLocks/>
              </p:cNvGrpSpPr>
              <p:nvPr/>
            </p:nvGrpSpPr>
            <p:grpSpPr bwMode="auto">
              <a:xfrm>
                <a:off x="1141" y="2799"/>
                <a:ext cx="858" cy="504"/>
                <a:chOff x="1141" y="2799"/>
                <a:chExt cx="858" cy="504"/>
              </a:xfrm>
            </p:grpSpPr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1141" y="2799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Interface 1</a:t>
                  </a:r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1141" y="3111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Iinterface 2</a:t>
                  </a:r>
                </a:p>
              </p:txBody>
            </p:sp>
          </p:grpSp>
        </p:grp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2133600" y="1981200"/>
              <a:ext cx="1371600" cy="1295400"/>
              <a:chOff x="96" y="1152"/>
              <a:chExt cx="864" cy="816"/>
            </a:xfrm>
          </p:grpSpPr>
          <p:sp>
            <p:nvSpPr>
              <p:cNvPr id="18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20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3733800" y="1981200"/>
              <a:ext cx="1371600" cy="1295400"/>
              <a:chOff x="96" y="1152"/>
              <a:chExt cx="864" cy="816"/>
            </a:xfrm>
          </p:grpSpPr>
          <p:sp>
            <p:nvSpPr>
              <p:cNvPr id="15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7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5334000" y="1981200"/>
              <a:ext cx="1371600" cy="1295400"/>
              <a:chOff x="96" y="1152"/>
              <a:chExt cx="864" cy="816"/>
            </a:xfrm>
          </p:grpSpPr>
          <p:sp>
            <p:nvSpPr>
              <p:cNvPr id="12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4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</p:grpSp>
      <p:sp>
        <p:nvSpPr>
          <p:cNvPr id="35" name="Line 47"/>
          <p:cNvSpPr>
            <a:spLocks noChangeShapeType="1"/>
          </p:cNvSpPr>
          <p:nvPr/>
        </p:nvSpPr>
        <p:spPr bwMode="auto">
          <a:xfrm>
            <a:off x="6507163" y="3871913"/>
            <a:ext cx="1524000" cy="0"/>
          </a:xfrm>
          <a:prstGeom prst="line">
            <a:avLst/>
          </a:prstGeom>
          <a:noFill/>
          <a:ln w="12382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48"/>
          <p:cNvSpPr>
            <a:spLocks noChangeArrowheads="1"/>
          </p:cNvSpPr>
          <p:nvPr/>
        </p:nvSpPr>
        <p:spPr bwMode="auto">
          <a:xfrm>
            <a:off x="3746500" y="48006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66FF"/>
                </a:solidFill>
                <a:latin typeface="Arial" charset="0"/>
              </a:rPr>
              <a:t>12.0.0.0/8 </a:t>
            </a:r>
            <a:r>
              <a:rPr lang="en-US" sz="1800" b="1">
                <a:solidFill>
                  <a:srgbClr val="3366FF"/>
                </a:solidFill>
                <a:latin typeface="Arial" charset="0"/>
                <a:sym typeface="Wingdings" pitchFamily="2" charset="2"/>
              </a:rPr>
              <a:t> IF 2</a:t>
            </a:r>
          </a:p>
        </p:txBody>
      </p:sp>
      <p:grpSp>
        <p:nvGrpSpPr>
          <p:cNvPr id="37" name="Group 38"/>
          <p:cNvGrpSpPr>
            <a:grpSpLocks/>
          </p:cNvGrpSpPr>
          <p:nvPr/>
        </p:nvGrpSpPr>
        <p:grpSpPr bwMode="auto">
          <a:xfrm>
            <a:off x="2925763" y="3186113"/>
            <a:ext cx="3124200" cy="533400"/>
            <a:chOff x="1824" y="2208"/>
            <a:chExt cx="1968" cy="336"/>
          </a:xfrm>
        </p:grpSpPr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1824" y="2208"/>
              <a:ext cx="1968" cy="288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2784" y="2256"/>
              <a:ext cx="960" cy="240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3792" y="2304"/>
              <a:ext cx="0" cy="240"/>
            </a:xfrm>
            <a:prstGeom prst="line">
              <a:avLst/>
            </a:prstGeom>
            <a:noFill/>
            <a:ln w="1016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487363" y="3033713"/>
            <a:ext cx="1243012" cy="671512"/>
            <a:chOff x="457200" y="3352800"/>
            <a:chExt cx="1243013" cy="671513"/>
          </a:xfrm>
        </p:grpSpPr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1200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366FF"/>
                  </a:solidFill>
                  <a:latin typeface="Arial" charset="0"/>
                </a:rPr>
                <a:t>12.0.0.0/8</a:t>
              </a: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481013" y="3657600"/>
              <a:ext cx="1219200" cy="30480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36"/>
            <p:cNvSpPr txBox="1">
              <a:spLocks noChangeArrowheads="1"/>
            </p:cNvSpPr>
            <p:nvPr/>
          </p:nvSpPr>
          <p:spPr bwMode="auto">
            <a:xfrm>
              <a:off x="457200" y="3352800"/>
              <a:ext cx="958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366FF"/>
                  </a:solidFill>
                  <a:latin typeface="Arial" charset="0"/>
                </a:rPr>
                <a:t>Update</a:t>
              </a:r>
            </a:p>
          </p:txBody>
        </p:sp>
      </p:grp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762000" y="5638800"/>
            <a:ext cx="77471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50021"/>
                </a:solidFill>
              </a:rPr>
              <a:t>Transparent by intercepting socket system calls</a:t>
            </a:r>
          </a:p>
        </p:txBody>
      </p:sp>
    </p:spTree>
    <p:custDataLst>
      <p:tags r:id="rId1"/>
    </p:custDataLst>
  </p:cSld>
  <p:clrMapOvr>
    <a:masterClrMapping/>
  </p:clrMapOvr>
  <p:transition advTm="105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 Replica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841500" y="1905000"/>
            <a:ext cx="6599238" cy="3394075"/>
            <a:chOff x="1828800" y="1863725"/>
            <a:chExt cx="6599238" cy="3394075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828800" y="2854325"/>
              <a:ext cx="6599238" cy="1371600"/>
              <a:chOff x="1224" y="2016"/>
              <a:chExt cx="4157" cy="864"/>
            </a:xfrm>
          </p:grpSpPr>
          <p:grpSp>
            <p:nvGrpSpPr>
              <p:cNvPr id="6" name="Group 3"/>
              <p:cNvGrpSpPr>
                <a:grpSpLocks/>
              </p:cNvGrpSpPr>
              <p:nvPr/>
            </p:nvGrpSpPr>
            <p:grpSpPr bwMode="auto">
              <a:xfrm>
                <a:off x="1224" y="2400"/>
                <a:ext cx="3192" cy="480"/>
                <a:chOff x="1224" y="2400"/>
                <a:chExt cx="3192" cy="480"/>
              </a:xfrm>
            </p:grpSpPr>
            <p:sp>
              <p:nvSpPr>
                <p:cNvPr id="31" name="Rectangle 4"/>
                <p:cNvSpPr>
                  <a:spLocks noChangeArrowheads="1"/>
                </p:cNvSpPr>
                <p:nvPr/>
              </p:nvSpPr>
              <p:spPr bwMode="auto">
                <a:xfrm>
                  <a:off x="1224" y="2400"/>
                  <a:ext cx="3192" cy="480"/>
                </a:xfrm>
                <a:prstGeom prst="rect">
                  <a:avLst/>
                </a:prstGeom>
                <a:solidFill>
                  <a:srgbClr val="C0C0C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5"/>
                <p:cNvSpPr>
                  <a:spLocks noChangeArrowheads="1"/>
                </p:cNvSpPr>
                <p:nvPr/>
              </p:nvSpPr>
              <p:spPr bwMode="auto">
                <a:xfrm>
                  <a:off x="340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UPDATE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3" name="Rectangle 6"/>
                <p:cNvSpPr>
                  <a:spLocks noChangeArrowheads="1"/>
                </p:cNvSpPr>
                <p:nvPr/>
              </p:nvSpPr>
              <p:spPr bwMode="auto">
                <a:xfrm>
                  <a:off x="2472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FIB 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VOTER</a:t>
                  </a:r>
                </a:p>
              </p:txBody>
            </p:sp>
            <p:sp>
              <p:nvSpPr>
                <p:cNvPr id="34" name="Rectangle 7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720" cy="3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Arial" charset="0"/>
                    </a:rPr>
                    <a:t>REPLICA</a:t>
                  </a:r>
                </a:p>
                <a:p>
                  <a:pPr algn="ctr"/>
                  <a:r>
                    <a:rPr lang="en-US" sz="1600" b="1">
                      <a:latin typeface="Arial" charset="0"/>
                    </a:rPr>
                    <a:t>MANAGER</a:t>
                  </a:r>
                </a:p>
              </p:txBody>
            </p:sp>
          </p:grpSp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4320" y="2016"/>
                <a:ext cx="1061" cy="432"/>
                <a:chOff x="4320" y="2016"/>
                <a:chExt cx="1061" cy="432"/>
              </a:xfrm>
            </p:grpSpPr>
            <p:sp>
              <p:nvSpPr>
                <p:cNvPr id="29" name="Rectangle 9"/>
                <p:cNvSpPr>
                  <a:spLocks noChangeArrowheads="1"/>
                </p:cNvSpPr>
                <p:nvPr/>
              </p:nvSpPr>
              <p:spPr bwMode="auto">
                <a:xfrm>
                  <a:off x="4464" y="2016"/>
                  <a:ext cx="917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latin typeface="Arial" charset="0"/>
                    </a:rPr>
                    <a:t>“Hypervisor”</a:t>
                  </a:r>
                  <a:endParaRPr lang="en-US" sz="1600" b="1" dirty="0">
                    <a:latin typeface="Arial" charset="0"/>
                  </a:endParaRPr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320" y="2208"/>
                  <a:ext cx="192" cy="240"/>
                </a:xfrm>
                <a:prstGeom prst="line">
                  <a:avLst/>
                </a:prstGeom>
                <a:noFill/>
                <a:ln w="730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828800" y="1863725"/>
              <a:ext cx="5056188" cy="33940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1838325" y="4378341"/>
              <a:ext cx="4332288" cy="814390"/>
              <a:chOff x="1141" y="2790"/>
              <a:chExt cx="2729" cy="513"/>
            </a:xfrm>
          </p:grpSpPr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>
                <a:off x="2143" y="2790"/>
                <a:ext cx="1727" cy="480"/>
                <a:chOff x="2143" y="1878"/>
                <a:chExt cx="1727" cy="480"/>
              </a:xfrm>
            </p:grpSpPr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2143" y="1878"/>
                  <a:ext cx="1727" cy="48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91" y="1926"/>
                  <a:ext cx="165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Arial" charset="0"/>
                    </a:rPr>
                    <a:t>Forwarding table (FIB)</a:t>
                  </a:r>
                </a:p>
              </p:txBody>
            </p:sp>
          </p:grpSp>
          <p:grpSp>
            <p:nvGrpSpPr>
              <p:cNvPr id="11" name="Group 17"/>
              <p:cNvGrpSpPr>
                <a:grpSpLocks/>
              </p:cNvGrpSpPr>
              <p:nvPr/>
            </p:nvGrpSpPr>
            <p:grpSpPr bwMode="auto">
              <a:xfrm>
                <a:off x="1141" y="2799"/>
                <a:ext cx="858" cy="504"/>
                <a:chOff x="1141" y="2799"/>
                <a:chExt cx="858" cy="504"/>
              </a:xfrm>
            </p:grpSpPr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1141" y="2799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Interface 1</a:t>
                  </a:r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1141" y="3111"/>
                  <a:ext cx="858" cy="19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>
                      <a:latin typeface="Arial" charset="0"/>
                    </a:rPr>
                    <a:t>Iinterface 2</a:t>
                  </a:r>
                </a:p>
              </p:txBody>
            </p:sp>
          </p:grpSp>
        </p:grpSp>
        <p:grpSp>
          <p:nvGrpSpPr>
            <p:cNvPr id="21" name="Group 47"/>
            <p:cNvGrpSpPr>
              <a:grpSpLocks/>
            </p:cNvGrpSpPr>
            <p:nvPr/>
          </p:nvGrpSpPr>
          <p:grpSpPr bwMode="auto">
            <a:xfrm>
              <a:off x="2133600" y="1981200"/>
              <a:ext cx="1371600" cy="1295400"/>
              <a:chOff x="96" y="1152"/>
              <a:chExt cx="864" cy="816"/>
            </a:xfrm>
          </p:grpSpPr>
          <p:sp>
            <p:nvSpPr>
              <p:cNvPr id="18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20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22" name="Group 47"/>
            <p:cNvGrpSpPr>
              <a:grpSpLocks/>
            </p:cNvGrpSpPr>
            <p:nvPr/>
          </p:nvGrpSpPr>
          <p:grpSpPr bwMode="auto">
            <a:xfrm>
              <a:off x="3733800" y="1981200"/>
              <a:ext cx="1371600" cy="1295400"/>
              <a:chOff x="96" y="1152"/>
              <a:chExt cx="864" cy="816"/>
            </a:xfrm>
          </p:grpSpPr>
          <p:sp>
            <p:nvSpPr>
              <p:cNvPr id="15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7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  <p:grpSp>
          <p:nvGrpSpPr>
            <p:cNvPr id="27" name="Group 47"/>
            <p:cNvGrpSpPr>
              <a:grpSpLocks/>
            </p:cNvGrpSpPr>
            <p:nvPr/>
          </p:nvGrpSpPr>
          <p:grpSpPr bwMode="auto">
            <a:xfrm>
              <a:off x="5334000" y="1981200"/>
              <a:ext cx="1371600" cy="1295400"/>
              <a:chOff x="96" y="1152"/>
              <a:chExt cx="864" cy="816"/>
            </a:xfrm>
          </p:grpSpPr>
          <p:sp>
            <p:nvSpPr>
              <p:cNvPr id="12" name="Rectangle 46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864" cy="81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44"/>
              <p:cNvSpPr>
                <a:spLocks noChangeArrowheads="1"/>
              </p:cNvSpPr>
              <p:nvPr/>
            </p:nvSpPr>
            <p:spPr bwMode="auto">
              <a:xfrm>
                <a:off x="144" y="1178"/>
                <a:ext cx="768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/>
                  <a:t>Protocol </a:t>
                </a:r>
              </a:p>
              <a:p>
                <a:pPr algn="ctr"/>
                <a:r>
                  <a:rPr lang="en-US" sz="2000" b="1"/>
                  <a:t>daemon</a:t>
                </a:r>
              </a:p>
            </p:txBody>
          </p:sp>
          <p:sp>
            <p:nvSpPr>
              <p:cNvPr id="14" name="Rectangle 45"/>
              <p:cNvSpPr>
                <a:spLocks noChangeArrowheads="1"/>
              </p:cNvSpPr>
              <p:nvPr/>
            </p:nvSpPr>
            <p:spPr bwMode="auto">
              <a:xfrm>
                <a:off x="144" y="1562"/>
                <a:ext cx="768" cy="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2000" b="1"/>
                  <a:t>Routing </a:t>
                </a:r>
              </a:p>
              <a:p>
                <a:r>
                  <a:rPr lang="en-US" sz="2000" b="1"/>
                  <a:t>table</a:t>
                </a:r>
              </a:p>
            </p:txBody>
          </p:sp>
        </p:grpSp>
      </p:grpSp>
      <p:sp>
        <p:nvSpPr>
          <p:cNvPr id="36" name="Rectangle 48"/>
          <p:cNvSpPr>
            <a:spLocks noChangeArrowheads="1"/>
          </p:cNvSpPr>
          <p:nvPr/>
        </p:nvSpPr>
        <p:spPr bwMode="auto">
          <a:xfrm>
            <a:off x="3746500" y="48006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3366FF"/>
                </a:solidFill>
                <a:latin typeface="Arial" charset="0"/>
              </a:rPr>
              <a:t>12.0.0.0/8 </a:t>
            </a:r>
            <a:r>
              <a:rPr lang="en-US" sz="1800" b="1">
                <a:solidFill>
                  <a:srgbClr val="3366FF"/>
                </a:solidFill>
                <a:latin typeface="Arial" charset="0"/>
                <a:sym typeface="Wingdings" pitchFamily="2" charset="2"/>
              </a:rPr>
              <a:t> IF 2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762000" y="5638800"/>
            <a:ext cx="39212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A50021"/>
                </a:solidFill>
              </a:rPr>
              <a:t>Kill/Bootstrap instances</a:t>
            </a:r>
            <a:endParaRPr lang="en-US" sz="2800" dirty="0">
              <a:solidFill>
                <a:srgbClr val="A50021"/>
              </a:solidFill>
            </a:endParaRPr>
          </a:p>
        </p:txBody>
      </p:sp>
      <p:cxnSp>
        <p:nvCxnSpPr>
          <p:cNvPr id="47" name="Straight Arrow Connector 46"/>
          <p:cNvCxnSpPr>
            <a:stCxn id="34" idx="0"/>
            <a:endCxn id="18" idx="2"/>
          </p:cNvCxnSpPr>
          <p:nvPr/>
        </p:nvCxnSpPr>
        <p:spPr bwMode="auto">
          <a:xfrm rot="5400000" flipH="1" flipV="1">
            <a:off x="2662238" y="3487738"/>
            <a:ext cx="339725" cy="1588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 advTm="22776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ヒラギノ角ゴ Pro W3" pitchFamily="29" charset="-128"/>
              </a:rPr>
              <a:t>Making replication transparent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 pitchFamily="29" charset="-128"/>
              </a:rPr>
              <a:t>Interoperate with existing routers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 pitchFamily="29" charset="-128"/>
              </a:rPr>
              <a:t>Duplicate network state to routing instances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a typeface="ヒラギノ角ゴ Pro W3" pitchFamily="29" charset="-128"/>
              </a:rPr>
              <a:t>Present a common configuration interface</a:t>
            </a:r>
          </a:p>
          <a:p>
            <a:r>
              <a:rPr lang="en-US" dirty="0" smtClean="0">
                <a:ea typeface="ヒラギノ角ゴ Pro W3" pitchFamily="29" charset="-128"/>
              </a:rPr>
              <a:t>Handling transient, real-time nature of routers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React </a:t>
            </a:r>
            <a:r>
              <a:rPr lang="en-US" i="1" dirty="0" smtClean="0">
                <a:ea typeface="ヒラギノ角ゴ Pro W3" pitchFamily="29" charset="-128"/>
              </a:rPr>
              <a:t>quickly</a:t>
            </a:r>
            <a:r>
              <a:rPr lang="en-US" dirty="0" smtClean="0">
                <a:ea typeface="ヒラギノ角ゴ Pro W3" pitchFamily="29" charset="-128"/>
              </a:rPr>
              <a:t> to network events 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But not </a:t>
            </a:r>
            <a:r>
              <a:rPr lang="en-US" i="1" dirty="0" smtClean="0">
                <a:ea typeface="ヒラギノ角ゴ Pro W3" pitchFamily="29" charset="-128"/>
              </a:rPr>
              <a:t>over-react </a:t>
            </a:r>
            <a:r>
              <a:rPr lang="en-US" dirty="0" smtClean="0">
                <a:ea typeface="ヒラギノ角ゴ Pro W3" pitchFamily="29" charset="-128"/>
              </a:rPr>
              <a:t>to </a:t>
            </a:r>
            <a:r>
              <a:rPr lang="en-US" i="1" dirty="0" smtClean="0">
                <a:ea typeface="ヒラギノ角ゴ Pro W3" pitchFamily="29" charset="-128"/>
              </a:rPr>
              <a:t>transient</a:t>
            </a:r>
            <a:r>
              <a:rPr lang="en-US" dirty="0" smtClean="0">
                <a:ea typeface="ヒラギノ角ゴ Pro W3" pitchFamily="29" charset="-128"/>
              </a:rPr>
              <a:t> inconsistency</a:t>
            </a:r>
          </a:p>
          <a:p>
            <a:pPr>
              <a:buNone/>
            </a:pPr>
            <a:endParaRPr lang="en-US" dirty="0" smtClean="0">
              <a:ea typeface="ヒラギノ角ゴ Pro W3" pitchFamily="29" charset="-128"/>
            </a:endParaRPr>
          </a:p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BTR Architecture Challenge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advTm="15584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ヒラギノ角ゴ Pro W3" pitchFamily="29" charset="-128"/>
              </a:rPr>
              <a:t>Simple Voting Mechanisms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4953000"/>
          </a:xfrm>
        </p:spPr>
        <p:txBody>
          <a:bodyPr/>
          <a:lstStyle/>
          <a:p>
            <a:r>
              <a:rPr lang="en-US" dirty="0" smtClean="0"/>
              <a:t>Master-Slave: speeding reaction time</a:t>
            </a:r>
          </a:p>
          <a:p>
            <a:pPr lvl="1"/>
            <a:r>
              <a:rPr lang="en-US" dirty="0" smtClean="0"/>
              <a:t>Output Master’s answer</a:t>
            </a:r>
          </a:p>
          <a:p>
            <a:pPr lvl="1"/>
            <a:r>
              <a:rPr lang="en-US" dirty="0" smtClean="0"/>
              <a:t>Slaves used for detection</a:t>
            </a:r>
          </a:p>
          <a:p>
            <a:pPr lvl="1"/>
            <a:r>
              <a:rPr lang="en-US" dirty="0" smtClean="0"/>
              <a:t>Switch to slave on buggy behavior</a:t>
            </a:r>
          </a:p>
          <a:p>
            <a:r>
              <a:rPr lang="en-US" dirty="0" smtClean="0"/>
              <a:t>Continuous Majority : handling transience</a:t>
            </a:r>
          </a:p>
          <a:p>
            <a:pPr lvl="1"/>
            <a:r>
              <a:rPr lang="en-US" dirty="0" smtClean="0"/>
              <a:t>Voting rerun when any instance sends an update</a:t>
            </a:r>
          </a:p>
          <a:p>
            <a:pPr lvl="1"/>
            <a:r>
              <a:rPr lang="en-US" dirty="0" smtClean="0"/>
              <a:t>Output when majority agree (among responders)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advTm="36333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Prototype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Built on Linux with XORP, </a:t>
            </a:r>
            <a:r>
              <a:rPr lang="en-US" dirty="0" err="1" smtClean="0">
                <a:ea typeface="ヒラギノ角ゴ Pro W3" pitchFamily="29" charset="-128"/>
              </a:rPr>
              <a:t>Quagga</a:t>
            </a:r>
            <a:r>
              <a:rPr lang="en-US" dirty="0" smtClean="0">
                <a:ea typeface="ヒラギノ角ゴ Pro W3" pitchFamily="29" charset="-128"/>
              </a:rPr>
              <a:t>, and BIRD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No modification of routing software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Simple hypervisor (hundreds of lines of code) </a:t>
            </a:r>
          </a:p>
          <a:p>
            <a:r>
              <a:rPr lang="en-US" dirty="0" smtClean="0">
                <a:ea typeface="ヒラギノ角ゴ Pro W3" pitchFamily="29" charset="-128"/>
              </a:rPr>
              <a:t>Evaluation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Which algorithm is best?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What is the processing overhead?</a:t>
            </a:r>
          </a:p>
          <a:p>
            <a:r>
              <a:rPr lang="en-US" dirty="0" smtClean="0">
                <a:ea typeface="ヒラギノ角ゴ Pro W3" pitchFamily="29" charset="-128"/>
              </a:rPr>
              <a:t>Setup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Inject bugs with some frequency and duration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Evaluated in 3GHz Intel Xeon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BGP trace from Route Views on March, 2007</a:t>
            </a:r>
          </a:p>
          <a:p>
            <a:pPr lvl="1"/>
            <a:endParaRPr lang="en-US" dirty="0" smtClean="0">
              <a:ea typeface="ヒラギノ角ゴ Pro W3" pitchFamily="29" charset="-128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Evaluation with Prototype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advTm="43727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Which algorithm is best?</a:t>
            </a:r>
          </a:p>
        </p:txBody>
      </p:sp>
      <p:graphicFrame>
        <p:nvGraphicFramePr>
          <p:cNvPr id="5" name="Group 72"/>
          <p:cNvGraphicFramePr>
            <a:graphicFrameLocks noGrp="1"/>
          </p:cNvGraphicFramePr>
          <p:nvPr/>
        </p:nvGraphicFramePr>
        <p:xfrm>
          <a:off x="609600" y="2452052"/>
          <a:ext cx="8001000" cy="2729548"/>
        </p:xfrm>
        <a:graphic>
          <a:graphicData uri="http://schemas.openxmlformats.org/drawingml/2006/table">
            <a:tbl>
              <a:tblPr/>
              <a:tblGrid>
                <a:gridCol w="2928938"/>
                <a:gridCol w="2928937"/>
                <a:gridCol w="2143125"/>
              </a:tblGrid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Voting algorithm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Avg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 wait time (sec)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Fault rate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Single router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-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0.06600%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Master-slave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0.020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0.00060%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Continuous-majority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0.035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29" charset="-128"/>
                        </a:rPr>
                        <a:t>0.00001%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1371600"/>
            <a:ext cx="501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Depends… there are tradeoffs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 advTm="42854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What is the processing overhead?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Overhead of hypervisor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1 instance ==&gt; 0.1%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5 routing instances ==&gt; 4.6%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5 instances in heavy load ==&gt; 23%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Always, less than 1 second</a:t>
            </a:r>
          </a:p>
          <a:p>
            <a:r>
              <a:rPr lang="en-US" dirty="0" smtClean="0">
                <a:ea typeface="ヒラギノ角ゴ Pro W3" pitchFamily="29" charset="-128"/>
              </a:rPr>
              <a:t>Little effect on network-wide convergence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ISP networks from </a:t>
            </a:r>
            <a:r>
              <a:rPr lang="en-US" dirty="0" err="1" smtClean="0">
                <a:ea typeface="ヒラギノ角ゴ Pro W3" pitchFamily="29" charset="-128"/>
              </a:rPr>
              <a:t>Rocketfuel</a:t>
            </a:r>
            <a:r>
              <a:rPr lang="en-US" dirty="0" smtClean="0">
                <a:ea typeface="ヒラギノ角ゴ Pro W3" pitchFamily="29" charset="-128"/>
              </a:rPr>
              <a:t>, and cliques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Found no significant change in convergence </a:t>
            </a:r>
            <a:br>
              <a:rPr lang="en-US" dirty="0" smtClean="0">
                <a:ea typeface="ヒラギノ角ゴ Pro W3" pitchFamily="29" charset="-128"/>
              </a:rPr>
            </a:br>
            <a:r>
              <a:rPr lang="en-US" dirty="0" smtClean="0">
                <a:ea typeface="ヒラギノ角ゴ Pro W3" pitchFamily="29" charset="-128"/>
              </a:rPr>
              <a:t>(beyond the pass through time)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advTm="63602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525963"/>
          </a:xfrm>
        </p:spPr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Router bugs are serious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Cause outages, misbehaviors, vulnerabilities</a:t>
            </a:r>
          </a:p>
          <a:p>
            <a:r>
              <a:rPr lang="en-US" dirty="0" smtClean="0">
                <a:ea typeface="ヒラギノ角ゴ Pro W3" pitchFamily="29" charset="-128"/>
              </a:rPr>
              <a:t>Software and data diversity (SDD)  is effective</a:t>
            </a:r>
          </a:p>
          <a:p>
            <a:r>
              <a:rPr lang="en-US" dirty="0" smtClean="0">
                <a:ea typeface="ヒラギノ角ゴ Pro W3" pitchFamily="29" charset="-128"/>
              </a:rPr>
              <a:t>Design and prototype of bug-tolerant router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Works with </a:t>
            </a:r>
            <a:r>
              <a:rPr lang="en-US" dirty="0" err="1" smtClean="0">
                <a:ea typeface="ヒラギノ角ゴ Pro W3" pitchFamily="29" charset="-128"/>
              </a:rPr>
              <a:t>Quagga</a:t>
            </a:r>
            <a:r>
              <a:rPr lang="en-US" dirty="0" smtClean="0">
                <a:ea typeface="ヒラギノ角ゴ Pro W3" pitchFamily="29" charset="-128"/>
              </a:rPr>
              <a:t>, XORP, and BIRD software</a:t>
            </a:r>
          </a:p>
          <a:p>
            <a:pPr lvl="1"/>
            <a:r>
              <a:rPr lang="en-US" dirty="0" smtClean="0">
                <a:ea typeface="ヒラギノ角ゴ Pro W3" pitchFamily="29" charset="-128"/>
              </a:rPr>
              <a:t>Low overhead, and small code base</a:t>
            </a:r>
          </a:p>
          <a:p>
            <a:endParaRPr lang="en-US" dirty="0" smtClean="0">
              <a:ea typeface="ヒラギノ角ゴ Pro W3" pitchFamily="29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29" charset="-128"/>
              </a:rPr>
              <a:t>Bug tolerant router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advTm="24133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915400" cy="1470025"/>
          </a:xfrm>
        </p:spPr>
        <p:txBody>
          <a:bodyPr/>
          <a:lstStyle/>
          <a:p>
            <a:r>
              <a:rPr lang="en-US" dirty="0" smtClean="0"/>
              <a:t>Part II: </a:t>
            </a:r>
            <a:br>
              <a:rPr lang="en-US" dirty="0" smtClean="0"/>
            </a:br>
            <a:r>
              <a:rPr lang="en-US" dirty="0" smtClean="0"/>
              <a:t>Decoupling the Logical from Physical </a:t>
            </a:r>
            <a:br>
              <a:rPr lang="en-US" dirty="0" smtClean="0"/>
            </a:br>
            <a:r>
              <a:rPr lang="en-US" dirty="0" smtClean="0"/>
              <a:t>with VROOM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781800" cy="1371600"/>
          </a:xfrm>
        </p:spPr>
        <p:txBody>
          <a:bodyPr/>
          <a:lstStyle/>
          <a:p>
            <a:r>
              <a:rPr lang="en-US" sz="2000" dirty="0" smtClean="0"/>
              <a:t>With Yi Wang, Brian </a:t>
            </a:r>
            <a:r>
              <a:rPr lang="en-US" sz="2000" dirty="0" err="1" smtClean="0"/>
              <a:t>Biskeborn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err="1" smtClean="0"/>
              <a:t>Kobus</a:t>
            </a:r>
            <a:r>
              <a:rPr lang="en-US" sz="2000" dirty="0" smtClean="0"/>
              <a:t> van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Merwe</a:t>
            </a:r>
            <a:r>
              <a:rPr lang="en-US" sz="2000" dirty="0" smtClean="0"/>
              <a:t>, Jennifer Rexford</a:t>
            </a:r>
          </a:p>
          <a:p>
            <a:r>
              <a:rPr lang="en-US" sz="2000" dirty="0" smtClean="0"/>
              <a:t>[SIGCOMM 08]</a:t>
            </a:r>
            <a:endParaRPr lang="en-US" sz="2000" dirty="0"/>
          </a:p>
        </p:txBody>
      </p:sp>
    </p:spTree>
  </p:cSld>
  <p:clrMapOvr>
    <a:masterClrMapping/>
  </p:clrMapOvr>
  <p:transition advTm="758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deal with change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Change is Painful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22" name="Freeform 21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4724400" y="35814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4" descr="C:\Users\LivingRoom\AppData\Local\Microsoft\Windows\Temporary Internet Files\Content.IE5\YLA8JIFD\MC90043152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048000"/>
            <a:ext cx="838200" cy="838200"/>
          </a:xfrm>
          <a:prstGeom prst="rect">
            <a:avLst/>
          </a:prstGeom>
          <a:noFill/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6535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600200"/>
          <a:ext cx="77724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10131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Bug Tolerant Router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VROOM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Router Grafting</a:t>
                      </a:r>
                      <a:endParaRPr lang="en-US" sz="2800" dirty="0"/>
                    </a:p>
                  </a:txBody>
                  <a:tcPr/>
                </a:tc>
              </a:tr>
              <a:tr h="10131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Hide </a:t>
                      </a:r>
                    </a:p>
                    <a:p>
                      <a:r>
                        <a:rPr lang="en-US" sz="2400" dirty="0" smtClean="0"/>
                        <a:t>(router</a:t>
                      </a:r>
                      <a:r>
                        <a:rPr lang="en-US" sz="2400" baseline="0" dirty="0" smtClean="0"/>
                        <a:t> bugs)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Decouple </a:t>
                      </a:r>
                      <a:r>
                        <a:rPr lang="en-US" sz="2400" dirty="0" smtClean="0"/>
                        <a:t>(logical and physical)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Break binding </a:t>
                      </a:r>
                      <a:r>
                        <a:rPr lang="en-US" sz="2400" dirty="0" smtClean="0"/>
                        <a:t>(link to router)</a:t>
                      </a:r>
                      <a:endParaRPr lang="en-US" sz="2800" dirty="0"/>
                    </a:p>
                  </a:txBody>
                  <a:tcPr/>
                </a:tc>
              </a:tr>
              <a:tr h="587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Software and Data Diversity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Virtual Router Migration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Seamless Edge Link Migration</a:t>
                      </a:r>
                      <a:endParaRPr lang="en-US" sz="2800" dirty="0"/>
                    </a:p>
                  </a:txBody>
                  <a:tcPr/>
                </a:tc>
              </a:tr>
              <a:tr h="587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[CoNext</a:t>
                      </a:r>
                      <a:r>
                        <a:rPr lang="en-US" sz="2800" baseline="0" dirty="0" smtClean="0"/>
                        <a:t>09]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[SIGCOMM08]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[NSDI10]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762000" y="1524000"/>
            <a:ext cx="2590800" cy="4495800"/>
          </a:xfrm>
          <a:prstGeom prst="rect">
            <a:avLst/>
          </a:prstGeom>
          <a:solidFill>
            <a:schemeClr val="bg1">
              <a:alpha val="71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43600" y="1524000"/>
            <a:ext cx="2590800" cy="4495800"/>
          </a:xfrm>
          <a:prstGeom prst="rect">
            <a:avLst/>
          </a:prstGeom>
          <a:solidFill>
            <a:schemeClr val="bg1">
              <a:alpha val="71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4431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make changes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(Recall) Change Happens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93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deal with change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(Recall) Change is Painful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22" name="Freeform 21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4724400" y="35814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4" descr="C:\Users\LivingRoom\AppData\Local\Microsoft\Windows\Temporary Internet Files\Content.IE5\YLA8JIFD\MC90043152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048000"/>
            <a:ext cx="838200" cy="838200"/>
          </a:xfrm>
          <a:prstGeom prst="rect">
            <a:avLst/>
          </a:prstGeom>
          <a:noFill/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7987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20574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4196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5" name="Rectangle 41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839200" cy="6858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dirty="0" smtClean="0"/>
              <a:t>IP-layer </a:t>
            </a:r>
            <a:r>
              <a:rPr lang="en-US" dirty="0" smtClean="0">
                <a:solidFill>
                  <a:srgbClr val="FF0000"/>
                </a:solidFill>
              </a:rPr>
              <a:t>logical</a:t>
            </a:r>
            <a:r>
              <a:rPr lang="en-US" dirty="0" smtClean="0"/>
              <a:t> functionality &amp; the </a:t>
            </a:r>
            <a:r>
              <a:rPr lang="en-US" dirty="0" smtClean="0">
                <a:solidFill>
                  <a:srgbClr val="FF0000"/>
                </a:solidFill>
              </a:rPr>
              <a:t>physical</a:t>
            </a:r>
            <a:r>
              <a:rPr lang="en-US" dirty="0" smtClean="0"/>
              <a:t> equipment</a:t>
            </a:r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Line 20"/>
          <p:cNvSpPr>
            <a:spLocks noChangeShapeType="1"/>
          </p:cNvSpPr>
          <p:nvPr/>
        </p:nvSpPr>
        <p:spPr bwMode="auto">
          <a:xfrm flipH="1">
            <a:off x="5410200" y="25146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20"/>
          <p:cNvSpPr>
            <a:spLocks noChangeShapeType="1"/>
          </p:cNvSpPr>
          <p:nvPr/>
        </p:nvSpPr>
        <p:spPr bwMode="auto">
          <a:xfrm flipH="1">
            <a:off x="3810000" y="23622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20"/>
          <p:cNvSpPr>
            <a:spLocks noChangeShapeType="1"/>
          </p:cNvSpPr>
          <p:nvPr/>
        </p:nvSpPr>
        <p:spPr bwMode="auto">
          <a:xfrm flipH="1">
            <a:off x="2819400" y="25146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7086600" y="3200400"/>
            <a:ext cx="1284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Logical</a:t>
            </a:r>
          </a:p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7010400" y="5638800"/>
            <a:ext cx="1172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Physical</a:t>
            </a:r>
          </a:p>
        </p:txBody>
      </p:sp>
      <p:cxnSp>
        <p:nvCxnSpPr>
          <p:cNvPr id="5140" name="Straight Connector 21"/>
          <p:cNvCxnSpPr>
            <a:cxnSpLocks noChangeShapeType="1"/>
          </p:cNvCxnSpPr>
          <p:nvPr/>
        </p:nvCxnSpPr>
        <p:spPr bwMode="auto">
          <a:xfrm>
            <a:off x="2971800" y="34655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Notions of “Router”</a:t>
            </a:r>
            <a:endParaRPr lang="en-US" dirty="0"/>
          </a:p>
        </p:txBody>
      </p:sp>
      <p:pic>
        <p:nvPicPr>
          <p:cNvPr id="2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04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133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209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 advTm="19344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20574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4196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9" name="Rectangle 41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dirty="0" smtClean="0"/>
              <a:t>Root of many network adaptation challenges</a:t>
            </a:r>
          </a:p>
        </p:txBody>
      </p:sp>
      <p:pic>
        <p:nvPicPr>
          <p:cNvPr id="6151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Line 20"/>
          <p:cNvSpPr>
            <a:spLocks noChangeShapeType="1"/>
          </p:cNvSpPr>
          <p:nvPr/>
        </p:nvSpPr>
        <p:spPr bwMode="auto">
          <a:xfrm flipH="1">
            <a:off x="5410200" y="25146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20"/>
          <p:cNvSpPr>
            <a:spLocks noChangeShapeType="1"/>
          </p:cNvSpPr>
          <p:nvPr/>
        </p:nvSpPr>
        <p:spPr bwMode="auto">
          <a:xfrm flipH="1">
            <a:off x="3810000" y="23622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20"/>
          <p:cNvSpPr>
            <a:spLocks noChangeShapeType="1"/>
          </p:cNvSpPr>
          <p:nvPr/>
        </p:nvSpPr>
        <p:spPr bwMode="auto">
          <a:xfrm flipH="1">
            <a:off x="2819400" y="25146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Up-Down Arrow 21"/>
          <p:cNvSpPr/>
          <p:nvPr/>
        </p:nvSpPr>
        <p:spPr>
          <a:xfrm>
            <a:off x="2590800" y="36576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6400800" y="25908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Up-Down Arrow 23"/>
          <p:cNvSpPr/>
          <p:nvPr/>
        </p:nvSpPr>
        <p:spPr>
          <a:xfrm>
            <a:off x="5105400" y="36576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724400" y="5105400"/>
            <a:ext cx="1066800" cy="1143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169" name="Straight Connector 26"/>
          <p:cNvCxnSpPr>
            <a:cxnSpLocks noChangeShapeType="1"/>
          </p:cNvCxnSpPr>
          <p:nvPr/>
        </p:nvCxnSpPr>
        <p:spPr bwMode="auto">
          <a:xfrm>
            <a:off x="2971800" y="34655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1" name="Up-Down Arrow 20"/>
          <p:cNvSpPr/>
          <p:nvPr/>
        </p:nvSpPr>
        <p:spPr>
          <a:xfrm>
            <a:off x="3505200" y="25908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Tight Coupling of Physical &amp; Logical</a:t>
            </a:r>
            <a:endParaRPr lang="en-US" dirty="0"/>
          </a:p>
        </p:txBody>
      </p:sp>
      <p:sp>
        <p:nvSpPr>
          <p:cNvPr id="28" name="Rectangle 60"/>
          <p:cNvSpPr>
            <a:spLocks noChangeArrowheads="1"/>
          </p:cNvSpPr>
          <p:nvPr/>
        </p:nvSpPr>
        <p:spPr bwMode="auto">
          <a:xfrm>
            <a:off x="7086600" y="3200400"/>
            <a:ext cx="1284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Logical</a:t>
            </a:r>
          </a:p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7010400" y="5638800"/>
            <a:ext cx="1172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Physical</a:t>
            </a:r>
          </a:p>
        </p:txBody>
      </p:sp>
      <p:pic>
        <p:nvPicPr>
          <p:cNvPr id="30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2004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124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133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209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Multiply 25"/>
          <p:cNvSpPr/>
          <p:nvPr/>
        </p:nvSpPr>
        <p:spPr>
          <a:xfrm>
            <a:off x="4724400" y="2895600"/>
            <a:ext cx="1066800" cy="1143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76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91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Decouple</a:t>
            </a:r>
            <a:r>
              <a:rPr lang="en-US" dirty="0" smtClean="0"/>
              <a:t> the “Physical” and “Logical”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1054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Whenever </a:t>
            </a:r>
            <a:r>
              <a:rPr lang="en-US" sz="3100" dirty="0" smtClean="0">
                <a:solidFill>
                  <a:srgbClr val="3399FF"/>
                </a:solidFill>
              </a:rPr>
              <a:t>physical</a:t>
            </a:r>
            <a:r>
              <a:rPr lang="en-US" sz="3100" dirty="0" smtClean="0"/>
              <a:t> changes are the goal, e.g.,</a:t>
            </a:r>
          </a:p>
          <a:p>
            <a:pPr lvl="1"/>
            <a:r>
              <a:rPr lang="en-US" sz="2700" dirty="0" smtClean="0"/>
              <a:t>Replace a hardware component</a:t>
            </a:r>
          </a:p>
          <a:p>
            <a:pPr lvl="1"/>
            <a:r>
              <a:rPr lang="en-US" sz="2700" dirty="0" smtClean="0"/>
              <a:t>Change the physical location of a router</a:t>
            </a:r>
          </a:p>
          <a:p>
            <a:pPr lvl="1">
              <a:buNone/>
            </a:pPr>
            <a:endParaRPr lang="en-US" sz="3100" dirty="0" smtClean="0"/>
          </a:p>
          <a:p>
            <a:r>
              <a:rPr lang="en-US" sz="3100" dirty="0" smtClean="0"/>
              <a:t>A router’s </a:t>
            </a:r>
            <a:r>
              <a:rPr lang="en-US" sz="3100" dirty="0" smtClean="0">
                <a:solidFill>
                  <a:srgbClr val="3399FF"/>
                </a:solidFill>
              </a:rPr>
              <a:t>logical</a:t>
            </a:r>
            <a:r>
              <a:rPr lang="en-US" sz="3100" dirty="0" smtClean="0"/>
              <a:t> configuration stays </a:t>
            </a:r>
            <a:r>
              <a:rPr lang="en-US" sz="3100" dirty="0" smtClean="0">
                <a:solidFill>
                  <a:srgbClr val="3399FF"/>
                </a:solidFill>
              </a:rPr>
              <a:t>intact</a:t>
            </a:r>
          </a:p>
          <a:p>
            <a:pPr lvl="1"/>
            <a:r>
              <a:rPr lang="en-US" sz="2700" dirty="0" smtClean="0"/>
              <a:t>Routing protocol configuration</a:t>
            </a:r>
          </a:p>
          <a:p>
            <a:pPr lvl="1"/>
            <a:r>
              <a:rPr lang="en-US" sz="2700" dirty="0" smtClean="0"/>
              <a:t>Protocol adjacencies (sessions)</a:t>
            </a:r>
          </a:p>
          <a:p>
            <a:endParaRPr lang="en-US" sz="3100" dirty="0" smtClean="0"/>
          </a:p>
          <a:p>
            <a:endParaRPr lang="en-US" sz="3100" dirty="0" smtClean="0"/>
          </a:p>
          <a:p>
            <a:endParaRPr lang="en-US" sz="31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27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20574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4196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900" b="1" dirty="0" smtClean="0"/>
              <a:t>VROOM: Breaking the Coupling</a:t>
            </a:r>
          </a:p>
        </p:txBody>
      </p:sp>
      <p:sp>
        <p:nvSpPr>
          <p:cNvPr id="7173" name="Rectangle 41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534400" cy="6096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dirty="0" smtClean="0"/>
              <a:t>Re-map the logical node to another physical node</a:t>
            </a:r>
          </a:p>
        </p:txBody>
      </p:sp>
      <p:pic>
        <p:nvPicPr>
          <p:cNvPr id="7175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Line 20"/>
          <p:cNvSpPr>
            <a:spLocks noChangeShapeType="1"/>
          </p:cNvSpPr>
          <p:nvPr/>
        </p:nvSpPr>
        <p:spPr bwMode="auto">
          <a:xfrm flipH="1">
            <a:off x="5410200" y="25146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3810000" y="23622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Line 20"/>
          <p:cNvSpPr>
            <a:spLocks noChangeShapeType="1"/>
          </p:cNvSpPr>
          <p:nvPr/>
        </p:nvSpPr>
        <p:spPr bwMode="auto">
          <a:xfrm flipH="1">
            <a:off x="2819400" y="25146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7086600" y="3200400"/>
            <a:ext cx="1284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Logical</a:t>
            </a:r>
          </a:p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7010400" y="5638800"/>
            <a:ext cx="1172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Physical</a:t>
            </a:r>
          </a:p>
        </p:txBody>
      </p:sp>
      <p:sp>
        <p:nvSpPr>
          <p:cNvPr id="22" name="Up-Down Arrow 21"/>
          <p:cNvSpPr/>
          <p:nvPr/>
        </p:nvSpPr>
        <p:spPr>
          <a:xfrm>
            <a:off x="2590800" y="36576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2004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124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133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209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Up-Down Arrow 26"/>
          <p:cNvSpPr/>
          <p:nvPr/>
        </p:nvSpPr>
        <p:spPr>
          <a:xfrm rot="18784556">
            <a:off x="5742782" y="3434556"/>
            <a:ext cx="304800" cy="1309687"/>
          </a:xfrm>
          <a:prstGeom prst="upDownArrow">
            <a:avLst>
              <a:gd name="adj1" fmla="val 39098"/>
              <a:gd name="adj2" fmla="val 50000"/>
            </a:avLst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Up-Down Arrow 23"/>
          <p:cNvSpPr/>
          <p:nvPr/>
        </p:nvSpPr>
        <p:spPr>
          <a:xfrm>
            <a:off x="5105400" y="36576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Up-Down Arrow 20"/>
          <p:cNvSpPr/>
          <p:nvPr/>
        </p:nvSpPr>
        <p:spPr>
          <a:xfrm>
            <a:off x="3505200" y="25908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192" name="Straight Connector 28"/>
          <p:cNvCxnSpPr>
            <a:cxnSpLocks noChangeShapeType="1"/>
          </p:cNvCxnSpPr>
          <p:nvPr/>
        </p:nvCxnSpPr>
        <p:spPr bwMode="auto">
          <a:xfrm>
            <a:off x="2971800" y="34655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3" name="Up-Down Arrow 22"/>
          <p:cNvSpPr/>
          <p:nvPr/>
        </p:nvSpPr>
        <p:spPr>
          <a:xfrm>
            <a:off x="6400800" y="2667000"/>
            <a:ext cx="228600" cy="18288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79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20574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4196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900" b="1" dirty="0" smtClean="0"/>
              <a:t>VROOM: Breaking the Coupling</a:t>
            </a:r>
          </a:p>
        </p:txBody>
      </p:sp>
      <p:sp>
        <p:nvSpPr>
          <p:cNvPr id="7173" name="Rectangle 41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534400" cy="6096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dirty="0" smtClean="0"/>
              <a:t>Re-map the logical node to another physical node</a:t>
            </a:r>
          </a:p>
        </p:txBody>
      </p:sp>
      <p:pic>
        <p:nvPicPr>
          <p:cNvPr id="7175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3340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95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Line 20"/>
          <p:cNvSpPr>
            <a:spLocks noChangeShapeType="1"/>
          </p:cNvSpPr>
          <p:nvPr/>
        </p:nvSpPr>
        <p:spPr bwMode="auto">
          <a:xfrm flipH="1">
            <a:off x="5410200" y="25146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3810000" y="23622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Line 20"/>
          <p:cNvSpPr>
            <a:spLocks noChangeShapeType="1"/>
          </p:cNvSpPr>
          <p:nvPr/>
        </p:nvSpPr>
        <p:spPr bwMode="auto">
          <a:xfrm flipH="1">
            <a:off x="2819400" y="25146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7086600" y="3200400"/>
            <a:ext cx="1284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Logical</a:t>
            </a:r>
          </a:p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7010400" y="5638800"/>
            <a:ext cx="1172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j-lt"/>
                <a:ea typeface="+mj-ea"/>
                <a:cs typeface="+mj-cs"/>
              </a:rPr>
              <a:t>Physical</a:t>
            </a:r>
          </a:p>
        </p:txBody>
      </p:sp>
      <p:sp>
        <p:nvSpPr>
          <p:cNvPr id="22" name="Up-Down Arrow 21"/>
          <p:cNvSpPr/>
          <p:nvPr/>
        </p:nvSpPr>
        <p:spPr>
          <a:xfrm>
            <a:off x="2590800" y="36576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04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133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209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Up-Down Arrow 26"/>
          <p:cNvSpPr/>
          <p:nvPr/>
        </p:nvSpPr>
        <p:spPr>
          <a:xfrm rot="18784556">
            <a:off x="5742782" y="3434556"/>
            <a:ext cx="304800" cy="1309687"/>
          </a:xfrm>
          <a:prstGeom prst="upDownArrow">
            <a:avLst>
              <a:gd name="adj1" fmla="val 39098"/>
              <a:gd name="adj2" fmla="val 50000"/>
            </a:avLst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Up-Down Arrow 20"/>
          <p:cNvSpPr/>
          <p:nvPr/>
        </p:nvSpPr>
        <p:spPr>
          <a:xfrm>
            <a:off x="3505200" y="25908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192" name="Straight Connector 28"/>
          <p:cNvCxnSpPr>
            <a:cxnSpLocks noChangeShapeType="1"/>
          </p:cNvCxnSpPr>
          <p:nvPr/>
        </p:nvCxnSpPr>
        <p:spPr bwMode="auto">
          <a:xfrm>
            <a:off x="2971800" y="34655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3" name="Up-Down Arrow 22"/>
          <p:cNvSpPr/>
          <p:nvPr/>
        </p:nvSpPr>
        <p:spPr>
          <a:xfrm>
            <a:off x="6400800" y="2667000"/>
            <a:ext cx="228600" cy="18288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2000" y="2362200"/>
            <a:ext cx="7620000" cy="2209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000000"/>
                </a:solidFill>
              </a:rPr>
              <a:t>VROOM enables this re-mapping of logical to physical through </a:t>
            </a:r>
            <a:r>
              <a:rPr lang="en-US" sz="3000" b="1" dirty="0">
                <a:solidFill>
                  <a:srgbClr val="FF0000"/>
                </a:solidFill>
              </a:rPr>
              <a:t>virtual router </a:t>
            </a:r>
            <a:r>
              <a:rPr lang="en-US" sz="3000" b="1" dirty="0" smtClean="0">
                <a:solidFill>
                  <a:srgbClr val="FF0000"/>
                </a:solidFill>
              </a:rPr>
              <a:t>migration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 advTm="61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Example: Planned Maintenance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100" dirty="0" smtClean="0">
                <a:solidFill>
                  <a:srgbClr val="FF0000"/>
                </a:solidFill>
              </a:rPr>
              <a:t>NO</a:t>
            </a:r>
            <a:r>
              <a:rPr lang="en-US" sz="3100" dirty="0" smtClean="0"/>
              <a:t> reconfiguration of VRs, </a:t>
            </a:r>
            <a:r>
              <a:rPr lang="en-US" sz="3100" dirty="0" smtClean="0">
                <a:solidFill>
                  <a:srgbClr val="FF0000"/>
                </a:solidFill>
              </a:rPr>
              <a:t>NO</a:t>
            </a:r>
            <a:r>
              <a:rPr lang="en-US" sz="3100" dirty="0" smtClean="0"/>
              <a:t> disruption</a:t>
            </a:r>
          </a:p>
        </p:txBody>
      </p:sp>
      <p:sp>
        <p:nvSpPr>
          <p:cNvPr id="8197" name="Line 14"/>
          <p:cNvSpPr>
            <a:spLocks noChangeShapeType="1"/>
          </p:cNvSpPr>
          <p:nvPr/>
        </p:nvSpPr>
        <p:spPr bwMode="auto">
          <a:xfrm>
            <a:off x="2073275" y="3597275"/>
            <a:ext cx="365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29"/>
          <p:cNvSpPr>
            <a:spLocks noChangeArrowheads="1"/>
          </p:cNvSpPr>
          <p:nvPr/>
        </p:nvSpPr>
        <p:spPr bwMode="auto">
          <a:xfrm>
            <a:off x="4276725" y="34290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16" charset="0"/>
              </a:rPr>
              <a:t>A</a:t>
            </a:r>
          </a:p>
        </p:txBody>
      </p:sp>
      <p:pic>
        <p:nvPicPr>
          <p:cNvPr id="8199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4354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3" name="Line 13"/>
          <p:cNvSpPr>
            <a:spLocks noChangeShapeType="1"/>
          </p:cNvSpPr>
          <p:nvPr/>
        </p:nvSpPr>
        <p:spPr bwMode="auto">
          <a:xfrm flipV="1">
            <a:off x="2895600" y="2606675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50" name="Line 50"/>
          <p:cNvSpPr>
            <a:spLocks noChangeShapeType="1"/>
          </p:cNvSpPr>
          <p:nvPr/>
        </p:nvSpPr>
        <p:spPr bwMode="auto">
          <a:xfrm>
            <a:off x="4648200" y="2606675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51"/>
          <p:cNvSpPr>
            <a:spLocks noChangeShapeType="1"/>
          </p:cNvSpPr>
          <p:nvPr/>
        </p:nvSpPr>
        <p:spPr bwMode="auto">
          <a:xfrm>
            <a:off x="6400800" y="3597275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52"/>
          <p:cNvSpPr>
            <a:spLocks noChangeArrowheads="1"/>
          </p:cNvSpPr>
          <p:nvPr/>
        </p:nvSpPr>
        <p:spPr bwMode="auto">
          <a:xfrm>
            <a:off x="4302125" y="51054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16" charset="0"/>
              </a:rPr>
              <a:t>B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3444875"/>
            <a:ext cx="514350" cy="914400"/>
            <a:chOff x="609600" y="2209800"/>
            <a:chExt cx="514350" cy="914400"/>
          </a:xfrm>
        </p:grpSpPr>
        <p:pic>
          <p:nvPicPr>
            <p:cNvPr id="8214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5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05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6828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943600" y="3444875"/>
            <a:ext cx="514350" cy="914400"/>
            <a:chOff x="609600" y="2209800"/>
            <a:chExt cx="514350" cy="914400"/>
          </a:xfrm>
        </p:grpSpPr>
        <p:pic>
          <p:nvPicPr>
            <p:cNvPr id="8212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3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2895600" y="3673475"/>
            <a:ext cx="1295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 flipV="1">
            <a:off x="4572000" y="3673475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386138" y="2286000"/>
            <a:ext cx="1262062" cy="444500"/>
            <a:chOff x="3386138" y="3336925"/>
            <a:chExt cx="1262062" cy="443819"/>
          </a:xfrm>
        </p:grpSpPr>
        <p:sp>
          <p:nvSpPr>
            <p:cNvPr id="8210" name="Rectangle 36"/>
            <p:cNvSpPr>
              <a:spLocks noChangeArrowheads="1"/>
            </p:cNvSpPr>
            <p:nvPr/>
          </p:nvSpPr>
          <p:spPr bwMode="auto">
            <a:xfrm>
              <a:off x="3386138" y="3336925"/>
              <a:ext cx="728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Comic Sans MS" pitchFamily="16" charset="0"/>
                </a:rPr>
                <a:t>VR-1</a:t>
              </a:r>
            </a:p>
          </p:txBody>
        </p:sp>
        <p:pic>
          <p:nvPicPr>
            <p:cNvPr id="8211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0" y="35052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12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9565E-7 L 3.33333E-6 0.2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3" grpId="0" animBg="1"/>
      <p:bldP spid="76850" grpId="0" animBg="1"/>
      <p:bldP spid="32" grpId="0" animBg="1"/>
      <p:bldP spid="3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Example: Planned Maintenance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100" dirty="0" smtClean="0">
                <a:solidFill>
                  <a:srgbClr val="FF0000"/>
                </a:solidFill>
              </a:rPr>
              <a:t>NO</a:t>
            </a:r>
            <a:r>
              <a:rPr lang="en-US" sz="3100" dirty="0" smtClean="0"/>
              <a:t> reconfiguration of VRs, </a:t>
            </a:r>
            <a:r>
              <a:rPr lang="en-US" sz="3100" dirty="0" smtClean="0">
                <a:solidFill>
                  <a:srgbClr val="FF0000"/>
                </a:solidFill>
              </a:rPr>
              <a:t>NO</a:t>
            </a:r>
            <a:r>
              <a:rPr lang="en-US" sz="3100" dirty="0" smtClean="0"/>
              <a:t> disruption</a:t>
            </a:r>
          </a:p>
        </p:txBody>
      </p:sp>
      <p:sp>
        <p:nvSpPr>
          <p:cNvPr id="9221" name="Line 14"/>
          <p:cNvSpPr>
            <a:spLocks noChangeShapeType="1"/>
          </p:cNvSpPr>
          <p:nvPr/>
        </p:nvSpPr>
        <p:spPr bwMode="auto">
          <a:xfrm>
            <a:off x="2073275" y="3597275"/>
            <a:ext cx="365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29"/>
          <p:cNvSpPr>
            <a:spLocks noChangeArrowheads="1"/>
          </p:cNvSpPr>
          <p:nvPr/>
        </p:nvSpPr>
        <p:spPr bwMode="auto">
          <a:xfrm>
            <a:off x="4276725" y="34290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16" charset="0"/>
              </a:rPr>
              <a:t>A</a:t>
            </a:r>
          </a:p>
        </p:txBody>
      </p:sp>
      <p:pic>
        <p:nvPicPr>
          <p:cNvPr id="9223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4354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Line 51"/>
          <p:cNvSpPr>
            <a:spLocks noChangeShapeType="1"/>
          </p:cNvSpPr>
          <p:nvPr/>
        </p:nvSpPr>
        <p:spPr bwMode="auto">
          <a:xfrm>
            <a:off x="6400800" y="3597275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52"/>
          <p:cNvSpPr>
            <a:spLocks noChangeArrowheads="1"/>
          </p:cNvSpPr>
          <p:nvPr/>
        </p:nvSpPr>
        <p:spPr bwMode="auto">
          <a:xfrm>
            <a:off x="4302125" y="51054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16" charset="0"/>
              </a:rPr>
              <a:t>B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3444875"/>
            <a:ext cx="514350" cy="914400"/>
            <a:chOff x="609600" y="2209800"/>
            <a:chExt cx="514350" cy="914400"/>
          </a:xfrm>
        </p:grpSpPr>
        <p:pic>
          <p:nvPicPr>
            <p:cNvPr id="9237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7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6828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943600" y="3444875"/>
            <a:ext cx="514350" cy="914400"/>
            <a:chOff x="609600" y="2209800"/>
            <a:chExt cx="514350" cy="914400"/>
          </a:xfrm>
        </p:grpSpPr>
        <p:pic>
          <p:nvPicPr>
            <p:cNvPr id="9235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895600" y="3673475"/>
            <a:ext cx="1295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50"/>
          <p:cNvSpPr>
            <a:spLocks noChangeShapeType="1"/>
          </p:cNvSpPr>
          <p:nvPr/>
        </p:nvSpPr>
        <p:spPr bwMode="auto">
          <a:xfrm flipV="1">
            <a:off x="4572000" y="3673475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386138" y="4038600"/>
            <a:ext cx="1262062" cy="444500"/>
            <a:chOff x="3386138" y="3336925"/>
            <a:chExt cx="1262062" cy="443819"/>
          </a:xfrm>
        </p:grpSpPr>
        <p:sp>
          <p:nvSpPr>
            <p:cNvPr id="9233" name="Rectangle 36"/>
            <p:cNvSpPr>
              <a:spLocks noChangeArrowheads="1"/>
            </p:cNvSpPr>
            <p:nvPr/>
          </p:nvSpPr>
          <p:spPr bwMode="auto">
            <a:xfrm>
              <a:off x="3386138" y="3336925"/>
              <a:ext cx="728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Comic Sans MS" pitchFamily="16" charset="0"/>
                </a:rPr>
                <a:t>VR-1</a:t>
              </a:r>
            </a:p>
          </p:txBody>
        </p:sp>
        <p:pic>
          <p:nvPicPr>
            <p:cNvPr id="9234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5052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32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667000"/>
            <a:ext cx="1309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 advTm="99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deal with change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Change is Painful -- Loops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22" name="Freeform 21"/>
          <p:cNvSpPr/>
          <p:nvPr/>
        </p:nvSpPr>
        <p:spPr bwMode="auto">
          <a:xfrm flipH="1">
            <a:off x="1600200" y="3738919"/>
            <a:ext cx="3061268" cy="1918079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  <a:gd name="connsiteX0" fmla="*/ 6496334 w 6496334"/>
              <a:gd name="connsiteY0" fmla="*/ 2333767 h 2494318"/>
              <a:gd name="connsiteX1" fmla="*/ 5363570 w 6496334"/>
              <a:gd name="connsiteY1" fmla="*/ 1542197 h 2494318"/>
              <a:gd name="connsiteX2" fmla="*/ 4476466 w 6496334"/>
              <a:gd name="connsiteY2" fmla="*/ 1296537 h 2494318"/>
              <a:gd name="connsiteX3" fmla="*/ 3562066 w 6496334"/>
              <a:gd name="connsiteY3" fmla="*/ 805218 h 2494318"/>
              <a:gd name="connsiteX4" fmla="*/ 3753134 w 6496334"/>
              <a:gd name="connsiteY4" fmla="*/ 2362200 h 2494318"/>
              <a:gd name="connsiteX5" fmla="*/ 1222612 w 6496334"/>
              <a:gd name="connsiteY5" fmla="*/ 1597925 h 2494318"/>
              <a:gd name="connsiteX6" fmla="*/ 0 w 6496334"/>
              <a:gd name="connsiteY6" fmla="*/ 0 h 2494318"/>
              <a:gd name="connsiteX0" fmla="*/ 6496334 w 6496334"/>
              <a:gd name="connsiteY0" fmla="*/ 2333767 h 2507397"/>
              <a:gd name="connsiteX1" fmla="*/ 5363570 w 6496334"/>
              <a:gd name="connsiteY1" fmla="*/ 1542197 h 2507397"/>
              <a:gd name="connsiteX2" fmla="*/ 4476466 w 6496334"/>
              <a:gd name="connsiteY2" fmla="*/ 1296537 h 2507397"/>
              <a:gd name="connsiteX3" fmla="*/ 3562066 w 6496334"/>
              <a:gd name="connsiteY3" fmla="*/ 805218 h 2507397"/>
              <a:gd name="connsiteX4" fmla="*/ 3753134 w 6496334"/>
              <a:gd name="connsiteY4" fmla="*/ 2362200 h 2507397"/>
              <a:gd name="connsiteX5" fmla="*/ 4972334 w 6496334"/>
              <a:gd name="connsiteY5" fmla="*/ 1676399 h 2507397"/>
              <a:gd name="connsiteX6" fmla="*/ 0 w 6496334"/>
              <a:gd name="connsiteY6" fmla="*/ 0 h 2507397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905189"/>
              <a:gd name="connsiteX1" fmla="*/ 1922059 w 3054823"/>
              <a:gd name="connsiteY1" fmla="*/ 914589 h 1905189"/>
              <a:gd name="connsiteX2" fmla="*/ 1034955 w 3054823"/>
              <a:gd name="connsiteY2" fmla="*/ 668929 h 1905189"/>
              <a:gd name="connsiteX3" fmla="*/ 120555 w 3054823"/>
              <a:gd name="connsiteY3" fmla="*/ 177610 h 1905189"/>
              <a:gd name="connsiteX4" fmla="*/ 311623 w 3054823"/>
              <a:gd name="connsiteY4" fmla="*/ 1734592 h 1905189"/>
              <a:gd name="connsiteX5" fmla="*/ 1530822 w 3054823"/>
              <a:gd name="connsiteY5" fmla="*/ 1201191 h 1905189"/>
              <a:gd name="connsiteX6" fmla="*/ 616423 w 3054823"/>
              <a:gd name="connsiteY6" fmla="*/ 667791 h 1905189"/>
              <a:gd name="connsiteX0" fmla="*/ 3061268 w 3061268"/>
              <a:gd name="connsiteY0" fmla="*/ 1719049 h 1918079"/>
              <a:gd name="connsiteX1" fmla="*/ 1928504 w 3061268"/>
              <a:gd name="connsiteY1" fmla="*/ 927479 h 1918079"/>
              <a:gd name="connsiteX2" fmla="*/ 1080067 w 3061268"/>
              <a:gd name="connsiteY2" fmla="*/ 604481 h 1918079"/>
              <a:gd name="connsiteX3" fmla="*/ 127000 w 3061268"/>
              <a:gd name="connsiteY3" fmla="*/ 190500 h 1918079"/>
              <a:gd name="connsiteX4" fmla="*/ 318068 w 3061268"/>
              <a:gd name="connsiteY4" fmla="*/ 1747482 h 1918079"/>
              <a:gd name="connsiteX5" fmla="*/ 1537267 w 3061268"/>
              <a:gd name="connsiteY5" fmla="*/ 1214081 h 1918079"/>
              <a:gd name="connsiteX6" fmla="*/ 622868 w 3061268"/>
              <a:gd name="connsiteY6" fmla="*/ 680681 h 19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268" h="1918079">
                <a:moveTo>
                  <a:pt x="3061268" y="1719049"/>
                </a:moveTo>
                <a:cubicBezTo>
                  <a:pt x="2663208" y="1409700"/>
                  <a:pt x="2258704" y="1113240"/>
                  <a:pt x="1928504" y="927479"/>
                </a:cubicBezTo>
                <a:cubicBezTo>
                  <a:pt x="1598304" y="741718"/>
                  <a:pt x="1380318" y="727311"/>
                  <a:pt x="1080067" y="604481"/>
                </a:cubicBezTo>
                <a:cubicBezTo>
                  <a:pt x="779816" y="481651"/>
                  <a:pt x="254000" y="0"/>
                  <a:pt x="127000" y="190500"/>
                </a:cubicBezTo>
                <a:cubicBezTo>
                  <a:pt x="0" y="381000"/>
                  <a:pt x="83024" y="1576885"/>
                  <a:pt x="318068" y="1747482"/>
                </a:cubicBezTo>
                <a:cubicBezTo>
                  <a:pt x="553112" y="1918079"/>
                  <a:pt x="1486467" y="1391881"/>
                  <a:pt x="1537267" y="1214081"/>
                </a:cubicBezTo>
                <a:cubicBezTo>
                  <a:pt x="1588067" y="1036281"/>
                  <a:pt x="1484667" y="1095231"/>
                  <a:pt x="622868" y="680681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4724400" y="35814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4" descr="C:\Users\LivingRoom\AppData\Local\Microsoft\Windows\Temporary Internet Files\Content.IE5\YLA8JIFD\MC90043152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048000"/>
            <a:ext cx="838200" cy="838200"/>
          </a:xfrm>
          <a:prstGeom prst="rect">
            <a:avLst/>
          </a:prstGeom>
          <a:noFill/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7877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Example: Planned Maintenance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100" dirty="0" smtClean="0">
                <a:solidFill>
                  <a:srgbClr val="FF0000"/>
                </a:solidFill>
              </a:rPr>
              <a:t>NO</a:t>
            </a:r>
            <a:r>
              <a:rPr lang="en-US" sz="3100" dirty="0" smtClean="0"/>
              <a:t> reconfiguration of VRs, </a:t>
            </a:r>
            <a:r>
              <a:rPr lang="en-US" sz="3100" dirty="0" smtClean="0">
                <a:solidFill>
                  <a:srgbClr val="FF0000"/>
                </a:solidFill>
              </a:rPr>
              <a:t>NO</a:t>
            </a:r>
            <a:r>
              <a:rPr lang="en-US" sz="3100" dirty="0" smtClean="0"/>
              <a:t> disruption</a:t>
            </a:r>
          </a:p>
        </p:txBody>
      </p:sp>
      <p:sp>
        <p:nvSpPr>
          <p:cNvPr id="10245" name="Line 14"/>
          <p:cNvSpPr>
            <a:spLocks noChangeShapeType="1"/>
          </p:cNvSpPr>
          <p:nvPr/>
        </p:nvSpPr>
        <p:spPr bwMode="auto">
          <a:xfrm>
            <a:off x="2073275" y="3597275"/>
            <a:ext cx="365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29"/>
          <p:cNvSpPr>
            <a:spLocks noChangeArrowheads="1"/>
          </p:cNvSpPr>
          <p:nvPr/>
        </p:nvSpPr>
        <p:spPr bwMode="auto">
          <a:xfrm>
            <a:off x="4276725" y="34290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16" charset="0"/>
              </a:rPr>
              <a:t>A</a:t>
            </a:r>
          </a:p>
        </p:txBody>
      </p:sp>
      <p:pic>
        <p:nvPicPr>
          <p:cNvPr id="10247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4354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Line 51"/>
          <p:cNvSpPr>
            <a:spLocks noChangeShapeType="1"/>
          </p:cNvSpPr>
          <p:nvPr/>
        </p:nvSpPr>
        <p:spPr bwMode="auto">
          <a:xfrm>
            <a:off x="6400800" y="3597275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52"/>
          <p:cNvSpPr>
            <a:spLocks noChangeArrowheads="1"/>
          </p:cNvSpPr>
          <p:nvPr/>
        </p:nvSpPr>
        <p:spPr bwMode="auto">
          <a:xfrm>
            <a:off x="4302125" y="51054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Comic Sans MS" pitchFamily="16" charset="0"/>
              </a:rPr>
              <a:t>B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438400" y="3444875"/>
            <a:ext cx="514350" cy="914400"/>
            <a:chOff x="609600" y="2209800"/>
            <a:chExt cx="514350" cy="914400"/>
          </a:xfrm>
        </p:grpSpPr>
        <p:pic>
          <p:nvPicPr>
            <p:cNvPr id="10262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3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51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6828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943600" y="3444875"/>
            <a:ext cx="514350" cy="914400"/>
            <a:chOff x="609600" y="2209800"/>
            <a:chExt cx="514350" cy="914400"/>
          </a:xfrm>
        </p:grpSpPr>
        <p:pic>
          <p:nvPicPr>
            <p:cNvPr id="10260" name="Picture 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1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2895600" y="3673475"/>
            <a:ext cx="1295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 flipV="1">
            <a:off x="4572000" y="3673475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386138" y="4038600"/>
            <a:ext cx="1262062" cy="444500"/>
            <a:chOff x="3386138" y="3336925"/>
            <a:chExt cx="1262062" cy="443819"/>
          </a:xfrm>
        </p:grpSpPr>
        <p:sp>
          <p:nvSpPr>
            <p:cNvPr id="10258" name="Rectangle 36"/>
            <p:cNvSpPr>
              <a:spLocks noChangeArrowheads="1"/>
            </p:cNvSpPr>
            <p:nvPr/>
          </p:nvSpPr>
          <p:spPr bwMode="auto">
            <a:xfrm>
              <a:off x="3386138" y="3336925"/>
              <a:ext cx="728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Comic Sans MS" pitchFamily="16" charset="0"/>
                </a:rPr>
                <a:t>VR-1</a:t>
              </a:r>
            </a:p>
          </p:txBody>
        </p:sp>
        <p:pic>
          <p:nvPicPr>
            <p:cNvPr id="10259" name="Picture 3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0" y="35052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2895600" y="2590800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50"/>
          <p:cNvSpPr>
            <a:spLocks noChangeShapeType="1"/>
          </p:cNvSpPr>
          <p:nvPr/>
        </p:nvSpPr>
        <p:spPr bwMode="auto">
          <a:xfrm>
            <a:off x="4648200" y="2590800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21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55412E-6 L 0.00243 -0.25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3" grpId="0" animBg="1"/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Migrate an entire virtual router instance</a:t>
            </a:r>
          </a:p>
          <a:p>
            <a:pPr marL="971550" lvl="1" indent="-51435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All control plane &amp; data plane processes / states</a:t>
            </a:r>
          </a:p>
          <a:p>
            <a:pPr marL="971550" lvl="1" indent="-51435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dirty="0">
              <a:latin typeface="+mn-lt"/>
              <a:ea typeface="+mn-ea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4072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Virtual Router Migration: the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057400" y="2286000"/>
            <a:ext cx="4495800" cy="22098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657601" y="3352799"/>
            <a:ext cx="1316900" cy="1008063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Switching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Fabric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4191000" y="3200400"/>
            <a:ext cx="228600" cy="157273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429000" y="3505200"/>
            <a:ext cx="222723" cy="10521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2438400" y="4114801"/>
            <a:ext cx="990599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429000" y="4191000"/>
            <a:ext cx="222723" cy="76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 flipH="1">
            <a:off x="5181600" y="3429000"/>
            <a:ext cx="990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 flipH="1">
            <a:off x="4975226" y="3505200"/>
            <a:ext cx="206374" cy="111089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 flipH="1">
            <a:off x="5181598" y="4114801"/>
            <a:ext cx="990601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 flipH="1">
            <a:off x="4952999" y="4191000"/>
            <a:ext cx="228600" cy="10521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40"/>
          <p:cNvSpPr>
            <a:spLocks/>
          </p:cNvSpPr>
          <p:nvPr/>
        </p:nvSpPr>
        <p:spPr bwMode="auto">
          <a:xfrm>
            <a:off x="2667000" y="3048000"/>
            <a:ext cx="500797" cy="3344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" y="145"/>
              </a:cxn>
              <a:cxn ang="0">
                <a:pos x="508" y="460"/>
              </a:cxn>
            </a:cxnLst>
            <a:rect l="0" t="0" r="r" b="b"/>
            <a:pathLst>
              <a:path w="508" h="460">
                <a:moveTo>
                  <a:pt x="0" y="0"/>
                </a:moveTo>
                <a:cubicBezTo>
                  <a:pt x="139" y="34"/>
                  <a:pt x="278" y="68"/>
                  <a:pt x="363" y="145"/>
                </a:cubicBezTo>
                <a:cubicBezTo>
                  <a:pt x="448" y="222"/>
                  <a:pt x="478" y="341"/>
                  <a:pt x="508" y="46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1828800" y="2438400"/>
            <a:ext cx="1195324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Helvetica" pitchFamily="34" charset="0"/>
              </a:rPr>
              <a:t>data plane</a:t>
            </a:r>
          </a:p>
        </p:txBody>
      </p:sp>
      <p:sp>
        <p:nvSpPr>
          <p:cNvPr id="18" name="Freeform 42"/>
          <p:cNvSpPr>
            <a:spLocks/>
          </p:cNvSpPr>
          <p:nvPr/>
        </p:nvSpPr>
        <p:spPr bwMode="auto">
          <a:xfrm>
            <a:off x="5105400" y="2743200"/>
            <a:ext cx="407227" cy="146198"/>
          </a:xfrm>
          <a:custGeom>
            <a:avLst/>
            <a:gdLst/>
            <a:ahLst/>
            <a:cxnLst>
              <a:cxn ang="0">
                <a:pos x="411" y="0"/>
              </a:cxn>
              <a:cxn ang="0">
                <a:pos x="242" y="169"/>
              </a:cxn>
              <a:cxn ang="0">
                <a:pos x="0" y="193"/>
              </a:cxn>
            </a:cxnLst>
            <a:rect l="0" t="0" r="r" b="b"/>
            <a:pathLst>
              <a:path w="411" h="201">
                <a:moveTo>
                  <a:pt x="411" y="0"/>
                </a:moveTo>
                <a:cubicBezTo>
                  <a:pt x="360" y="68"/>
                  <a:pt x="310" y="137"/>
                  <a:pt x="242" y="169"/>
                </a:cubicBezTo>
                <a:cubicBezTo>
                  <a:pt x="174" y="201"/>
                  <a:pt x="87" y="197"/>
                  <a:pt x="0" y="19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5334000" y="2362200"/>
            <a:ext cx="1476034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Helvetica" pitchFamily="34" charset="0"/>
              </a:rPr>
              <a:t>control plane</a:t>
            </a:r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3657600" y="2590800"/>
            <a:ext cx="457200" cy="609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45"/>
          <p:cNvSpPr>
            <a:spLocks noChangeArrowheads="1"/>
          </p:cNvSpPr>
          <p:nvPr/>
        </p:nvSpPr>
        <p:spPr bwMode="auto">
          <a:xfrm>
            <a:off x="4114800" y="2590800"/>
            <a:ext cx="457200" cy="609600"/>
          </a:xfrm>
          <a:prstGeom prst="rect">
            <a:avLst/>
          </a:prstGeom>
          <a:solidFill>
            <a:srgbClr val="23BF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4572000" y="2590800"/>
            <a:ext cx="442810" cy="609600"/>
          </a:xfrm>
          <a:prstGeom prst="rect">
            <a:avLst/>
          </a:prstGeom>
          <a:solidFill>
            <a:srgbClr val="49D9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438400" y="3429000"/>
            <a:ext cx="990600" cy="265814"/>
            <a:chOff x="288" y="2592"/>
            <a:chExt cx="723" cy="240"/>
          </a:xfrm>
        </p:grpSpPr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288" y="2592"/>
              <a:ext cx="723" cy="96"/>
            </a:xfrm>
            <a:prstGeom prst="rect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>
              <a:off x="288" y="2688"/>
              <a:ext cx="723" cy="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288" y="2784"/>
              <a:ext cx="723" cy="4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>
            <a:off x="1752600" y="3581400"/>
            <a:ext cx="685800" cy="70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752600" y="4191000"/>
            <a:ext cx="685800" cy="70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172200" y="4191000"/>
            <a:ext cx="685800" cy="70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6172200" y="3505200"/>
            <a:ext cx="685800" cy="70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</p:cSld>
  <p:clrMapOvr>
    <a:masterClrMapping/>
  </p:clrMapOvr>
  <p:transition advTm="2081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Migrate an entire virtual router instance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Minimize disruption</a:t>
            </a:r>
          </a:p>
          <a:p>
            <a:pPr marL="928688" lvl="1" indent="-457200">
              <a:buFont typeface="Arial" pitchFamily="34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Data plane: millions of packets/second on a 10Gbps link</a:t>
            </a:r>
          </a:p>
          <a:p>
            <a:pPr marL="928688" lvl="1" indent="-457200">
              <a:buFont typeface="Arial" pitchFamily="34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Control plane: less strict (with routing message </a:t>
            </a:r>
            <a:r>
              <a:rPr lang="en-US" b="0" dirty="0" smtClean="0">
                <a:latin typeface="+mn-lt"/>
                <a:ea typeface="+mn-ea"/>
              </a:rPr>
              <a:t>retrans</a:t>
            </a:r>
            <a:r>
              <a:rPr lang="en-US" dirty="0" smtClean="0"/>
              <a:t>mission</a:t>
            </a:r>
            <a:r>
              <a:rPr lang="en-US" b="0" dirty="0" smtClean="0">
                <a:latin typeface="+mn-lt"/>
                <a:ea typeface="+mn-ea"/>
              </a:rPr>
              <a:t>) </a:t>
            </a:r>
            <a:endParaRPr lang="en-US" b="0" dirty="0">
              <a:latin typeface="+mn-lt"/>
              <a:ea typeface="+mn-ea"/>
            </a:endParaRPr>
          </a:p>
          <a:p>
            <a:pPr marL="971550" lvl="1" indent="-51435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dirty="0">
              <a:latin typeface="+mn-lt"/>
              <a:ea typeface="+mn-ea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4072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Virtual Router Migration: the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 advTm="24726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 smtClean="0">
                <a:latin typeface="+mn-lt"/>
                <a:ea typeface="+mn-ea"/>
              </a:rPr>
              <a:t>Migrate </a:t>
            </a:r>
            <a:r>
              <a:rPr lang="en-US" sz="2800" b="0" dirty="0">
                <a:latin typeface="+mn-lt"/>
                <a:ea typeface="+mn-ea"/>
              </a:rPr>
              <a:t>an entire virtual router instance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Minimize disruption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Link migration</a:t>
            </a:r>
          </a:p>
        </p:txBody>
      </p:sp>
      <p:pic>
        <p:nvPicPr>
          <p:cNvPr id="19461" name="Picture 5" descr="ptn_link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759075"/>
            <a:ext cx="57150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82875"/>
            <a:ext cx="32004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5257800"/>
            <a:ext cx="3733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0" y="4446588"/>
            <a:ext cx="3352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4072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Virtual Router Migration: the Challenges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63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49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4072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Virtual Router Migration: the Challenges</a:t>
            </a:r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smtClean="0">
                <a:latin typeface="+mn-lt"/>
                <a:ea typeface="+mn-ea"/>
              </a:rPr>
              <a:t>Migrate </a:t>
            </a:r>
            <a:r>
              <a:rPr lang="en-US" sz="2800" b="0" dirty="0">
                <a:latin typeface="+mn-lt"/>
                <a:ea typeface="+mn-ea"/>
              </a:rPr>
              <a:t>an entire virtual router instance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Minimize disruption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Link migration</a:t>
            </a:r>
          </a:p>
        </p:txBody>
      </p:sp>
      <p:pic>
        <p:nvPicPr>
          <p:cNvPr id="20485" name="Picture 6" descr="ptn_lin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62250"/>
            <a:ext cx="5715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 advTm="5492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VROOM Architecture</a:t>
            </a:r>
          </a:p>
        </p:txBody>
      </p:sp>
      <p:pic>
        <p:nvPicPr>
          <p:cNvPr id="21508" name="Picture 4" descr="nod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80121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752600" y="3581400"/>
            <a:ext cx="6629400" cy="158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057400" y="1828800"/>
            <a:ext cx="1905000" cy="335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5029200"/>
            <a:ext cx="6705600" cy="381000"/>
          </a:xfrm>
          <a:prstGeom prst="rect">
            <a:avLst/>
          </a:prstGeom>
          <a:solidFill>
            <a:srgbClr val="23BF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Dynamic Interface Binding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3429000"/>
            <a:ext cx="6705600" cy="381000"/>
          </a:xfrm>
          <a:prstGeom prst="rect">
            <a:avLst/>
          </a:prstGeom>
          <a:solidFill>
            <a:srgbClr val="FF8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Data-Plane Hypervisor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21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Key idea: </a:t>
            </a:r>
            <a:r>
              <a:rPr lang="en-US" dirty="0" smtClean="0">
                <a:solidFill>
                  <a:srgbClr val="FF0000"/>
                </a:solidFill>
              </a:rPr>
              <a:t>separate</a:t>
            </a:r>
            <a:r>
              <a:rPr lang="en-US" dirty="0" smtClean="0"/>
              <a:t> the migration of control and data planes</a:t>
            </a:r>
          </a:p>
          <a:p>
            <a:pPr eaLnBrk="1" hangingPunct="1"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Migrate the control plane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Clone the data plane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Migrate the links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VROOM’s Migration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ransition advTm="26707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Leverage virtual server migration techniques</a:t>
            </a:r>
          </a:p>
          <a:p>
            <a:pPr eaLnBrk="1" hangingPunct="1"/>
            <a:r>
              <a:rPr lang="en-US" dirty="0" smtClean="0"/>
              <a:t>Router image</a:t>
            </a:r>
          </a:p>
          <a:p>
            <a:pPr lvl="1" eaLnBrk="1" hangingPunct="1"/>
            <a:r>
              <a:rPr lang="en-US" dirty="0" smtClean="0"/>
              <a:t>Binaries, configuration files, etc.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Control-Plane 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24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Leverage virtual server migration techniques</a:t>
            </a:r>
          </a:p>
          <a:p>
            <a:pPr eaLnBrk="1" hangingPunct="1"/>
            <a:r>
              <a:rPr lang="en-US" dirty="0" smtClean="0"/>
              <a:t>Router image</a:t>
            </a:r>
          </a:p>
          <a:p>
            <a:pPr eaLnBrk="1" hangingPunct="1"/>
            <a:r>
              <a:rPr lang="en-US" dirty="0" smtClean="0"/>
              <a:t>Memory</a:t>
            </a:r>
          </a:p>
          <a:p>
            <a:pPr lvl="1" eaLnBrk="1" hangingPunct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stage: iterative pre-copy</a:t>
            </a:r>
          </a:p>
          <a:p>
            <a:pPr lvl="1" eaLnBrk="1" hangingPunct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stage: stall-and-copy (when the control plane is “frozen”)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Control-Plane 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ransition advTm="35989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Leverage virtual server migration techniques</a:t>
            </a:r>
          </a:p>
          <a:p>
            <a:pPr eaLnBrk="1" hangingPunct="1"/>
            <a:r>
              <a:rPr lang="en-US" dirty="0" smtClean="0"/>
              <a:t>Router image</a:t>
            </a:r>
          </a:p>
          <a:p>
            <a:pPr eaLnBrk="1" hangingPunct="1"/>
            <a:r>
              <a:rPr lang="en-US" dirty="0" smtClean="0"/>
              <a:t>Memory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Control-Plane Migration</a:t>
            </a:r>
          </a:p>
        </p:txBody>
      </p:sp>
      <p:sp>
        <p:nvSpPr>
          <p:cNvPr id="25605" name="Rectangle 29"/>
          <p:cNvSpPr>
            <a:spLocks noChangeArrowheads="1"/>
          </p:cNvSpPr>
          <p:nvPr/>
        </p:nvSpPr>
        <p:spPr bwMode="auto">
          <a:xfrm>
            <a:off x="4267200" y="30480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30"/>
          <p:cNvSpPr>
            <a:spLocks noChangeArrowheads="1"/>
          </p:cNvSpPr>
          <p:nvPr/>
        </p:nvSpPr>
        <p:spPr bwMode="auto">
          <a:xfrm>
            <a:off x="4267200" y="47244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31"/>
          <p:cNvSpPr>
            <a:spLocks noChangeArrowheads="1"/>
          </p:cNvSpPr>
          <p:nvPr/>
        </p:nvSpPr>
        <p:spPr bwMode="auto">
          <a:xfrm>
            <a:off x="2209800" y="35052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A</a:t>
            </a:r>
          </a:p>
        </p:txBody>
      </p:sp>
      <p:sp>
        <p:nvSpPr>
          <p:cNvPr id="25608" name="Rectangle 32"/>
          <p:cNvSpPr>
            <a:spLocks noChangeArrowheads="1"/>
          </p:cNvSpPr>
          <p:nvPr/>
        </p:nvSpPr>
        <p:spPr bwMode="auto">
          <a:xfrm>
            <a:off x="2286000" y="51816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B</a:t>
            </a:r>
          </a:p>
        </p:txBody>
      </p: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4267200" y="36576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36"/>
          <p:cNvSpPr>
            <a:spLocks noChangeShapeType="1"/>
          </p:cNvSpPr>
          <p:nvPr/>
        </p:nvSpPr>
        <p:spPr bwMode="auto">
          <a:xfrm>
            <a:off x="4267200" y="5257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39"/>
          <p:cNvSpPr>
            <a:spLocks noChangeArrowheads="1"/>
          </p:cNvSpPr>
          <p:nvPr/>
        </p:nvSpPr>
        <p:spPr bwMode="auto">
          <a:xfrm>
            <a:off x="4495800" y="4114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Rectangle 40"/>
          <p:cNvSpPr>
            <a:spLocks noChangeArrowheads="1"/>
          </p:cNvSpPr>
          <p:nvPr/>
        </p:nvSpPr>
        <p:spPr bwMode="auto">
          <a:xfrm>
            <a:off x="4876800" y="4114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Rectangle 41"/>
          <p:cNvSpPr>
            <a:spLocks noChangeArrowheads="1"/>
          </p:cNvSpPr>
          <p:nvPr/>
        </p:nvSpPr>
        <p:spPr bwMode="auto">
          <a:xfrm>
            <a:off x="5257800" y="4114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Rectangle 42"/>
          <p:cNvSpPr>
            <a:spLocks noChangeArrowheads="1"/>
          </p:cNvSpPr>
          <p:nvPr/>
        </p:nvSpPr>
        <p:spPr bwMode="auto">
          <a:xfrm>
            <a:off x="5638800" y="4114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Rectangle 43"/>
          <p:cNvSpPr>
            <a:spLocks noChangeArrowheads="1"/>
          </p:cNvSpPr>
          <p:nvPr/>
        </p:nvSpPr>
        <p:spPr bwMode="auto">
          <a:xfrm>
            <a:off x="4495800" y="5791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Rectangle 44"/>
          <p:cNvSpPr>
            <a:spLocks noChangeArrowheads="1"/>
          </p:cNvSpPr>
          <p:nvPr/>
        </p:nvSpPr>
        <p:spPr bwMode="auto">
          <a:xfrm>
            <a:off x="4876800" y="5791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Rectangle 45"/>
          <p:cNvSpPr>
            <a:spLocks noChangeArrowheads="1"/>
          </p:cNvSpPr>
          <p:nvPr/>
        </p:nvSpPr>
        <p:spPr bwMode="auto">
          <a:xfrm>
            <a:off x="5257800" y="5791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Rectangle 46"/>
          <p:cNvSpPr>
            <a:spLocks noChangeArrowheads="1"/>
          </p:cNvSpPr>
          <p:nvPr/>
        </p:nvSpPr>
        <p:spPr bwMode="auto">
          <a:xfrm>
            <a:off x="5638800" y="5791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Rectangle 51"/>
          <p:cNvSpPr>
            <a:spLocks noChangeArrowheads="1"/>
          </p:cNvSpPr>
          <p:nvPr/>
        </p:nvSpPr>
        <p:spPr bwMode="auto">
          <a:xfrm>
            <a:off x="4724400" y="3733800"/>
            <a:ext cx="8382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</a:t>
            </a: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2667000" y="4419600"/>
            <a:ext cx="3048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724400" y="32004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22" name="Rectangle 50"/>
          <p:cNvSpPr>
            <a:spLocks noChangeArrowheads="1"/>
          </p:cNvSpPr>
          <p:nvPr/>
        </p:nvSpPr>
        <p:spPr bwMode="auto">
          <a:xfrm>
            <a:off x="2667000" y="4419600"/>
            <a:ext cx="3048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46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03455 0.00023 0.06927 0.00069 0.09687 1.11111E-6 C 0.12448 -0.0007 0.15034 -0.00139 0.16597 -0.0044 C 0.18159 -0.00741 0.18455 -0.00787 0.19027 -0.01829 C 0.19583 -0.0287 0.18767 -0.05857 0.19948 -0.06667 C 0.21128 -0.07477 0.23993 -0.06667 0.26111 -0.06667 C 0.28229 -0.06667 0.31371 -0.075 0.32656 -0.06667 C 0.33923 -0.05833 0.31892 -0.02639 0.3375 -0.01597 C 0.35625 -0.00556 0.41146 -0.00602 0.43854 -0.0044 C 0.46545 -0.00278 0.48246 -0.00486 0.5 -0.00671 " pathEditMode="relative" rAng="0" ptsTypes="aaaaaaaa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23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03455 0.00023 0.06927 0.00069 0.09687 1.11111E-6 C 0.12448 -0.0007 0.15034 -0.00139 0.16597 -0.0044 C 0.18159 -0.00741 0.18455 -0.00787 0.19027 -0.01829 C 0.19583 -0.0287 0.18767 -0.05857 0.19948 -0.06667 C 0.21128 -0.07477 0.23993 -0.06667 0.26111 -0.06667 C 0.28229 -0.06667 0.31371 -0.075 0.32656 -0.06667 C 0.33923 -0.05833 0.31892 -0.02639 0.3375 -0.01597 C 0.35625 -0.00556 0.41146 -0.00602 0.43854 -0.0044 C 0.46545 -0.00278 0.48246 -0.00486 0.5 -0.00671 " pathEditMode="relative" rAng="0" ptsTypes="aaaaaaaa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11" grpId="0" animBg="1"/>
      <p:bldP spid="22" grpId="0" animBg="1"/>
      <p:bldP spid="22" grpId="1" animBg="1"/>
      <p:bldP spid="2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deal with change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Change is Painful -- </a:t>
            </a:r>
            <a:r>
              <a:rPr lang="en-US" dirty="0" err="1" smtClean="0"/>
              <a:t>Blackholes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22" name="Freeform 21"/>
          <p:cNvSpPr/>
          <p:nvPr/>
        </p:nvSpPr>
        <p:spPr bwMode="auto">
          <a:xfrm flipH="1">
            <a:off x="1600200" y="3738919"/>
            <a:ext cx="3061268" cy="2585681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  <a:gd name="connsiteX0" fmla="*/ 6496334 w 6496334"/>
              <a:gd name="connsiteY0" fmla="*/ 2333767 h 2494318"/>
              <a:gd name="connsiteX1" fmla="*/ 5363570 w 6496334"/>
              <a:gd name="connsiteY1" fmla="*/ 1542197 h 2494318"/>
              <a:gd name="connsiteX2" fmla="*/ 4476466 w 6496334"/>
              <a:gd name="connsiteY2" fmla="*/ 1296537 h 2494318"/>
              <a:gd name="connsiteX3" fmla="*/ 3562066 w 6496334"/>
              <a:gd name="connsiteY3" fmla="*/ 805218 h 2494318"/>
              <a:gd name="connsiteX4" fmla="*/ 3753134 w 6496334"/>
              <a:gd name="connsiteY4" fmla="*/ 2362200 h 2494318"/>
              <a:gd name="connsiteX5" fmla="*/ 1222612 w 6496334"/>
              <a:gd name="connsiteY5" fmla="*/ 1597925 h 2494318"/>
              <a:gd name="connsiteX6" fmla="*/ 0 w 6496334"/>
              <a:gd name="connsiteY6" fmla="*/ 0 h 2494318"/>
              <a:gd name="connsiteX0" fmla="*/ 6496334 w 6496334"/>
              <a:gd name="connsiteY0" fmla="*/ 2333767 h 2507397"/>
              <a:gd name="connsiteX1" fmla="*/ 5363570 w 6496334"/>
              <a:gd name="connsiteY1" fmla="*/ 1542197 h 2507397"/>
              <a:gd name="connsiteX2" fmla="*/ 4476466 w 6496334"/>
              <a:gd name="connsiteY2" fmla="*/ 1296537 h 2507397"/>
              <a:gd name="connsiteX3" fmla="*/ 3562066 w 6496334"/>
              <a:gd name="connsiteY3" fmla="*/ 805218 h 2507397"/>
              <a:gd name="connsiteX4" fmla="*/ 3753134 w 6496334"/>
              <a:gd name="connsiteY4" fmla="*/ 2362200 h 2507397"/>
              <a:gd name="connsiteX5" fmla="*/ 4972334 w 6496334"/>
              <a:gd name="connsiteY5" fmla="*/ 1676399 h 2507397"/>
              <a:gd name="connsiteX6" fmla="*/ 0 w 6496334"/>
              <a:gd name="connsiteY6" fmla="*/ 0 h 2507397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905189"/>
              <a:gd name="connsiteX1" fmla="*/ 1922059 w 3054823"/>
              <a:gd name="connsiteY1" fmla="*/ 914589 h 1905189"/>
              <a:gd name="connsiteX2" fmla="*/ 1034955 w 3054823"/>
              <a:gd name="connsiteY2" fmla="*/ 668929 h 1905189"/>
              <a:gd name="connsiteX3" fmla="*/ 120555 w 3054823"/>
              <a:gd name="connsiteY3" fmla="*/ 177610 h 1905189"/>
              <a:gd name="connsiteX4" fmla="*/ 311623 w 3054823"/>
              <a:gd name="connsiteY4" fmla="*/ 1734592 h 1905189"/>
              <a:gd name="connsiteX5" fmla="*/ 1530822 w 3054823"/>
              <a:gd name="connsiteY5" fmla="*/ 1201191 h 1905189"/>
              <a:gd name="connsiteX6" fmla="*/ 616423 w 3054823"/>
              <a:gd name="connsiteY6" fmla="*/ 667791 h 1905189"/>
              <a:gd name="connsiteX0" fmla="*/ 3061268 w 3061268"/>
              <a:gd name="connsiteY0" fmla="*/ 1719049 h 1918079"/>
              <a:gd name="connsiteX1" fmla="*/ 1928504 w 3061268"/>
              <a:gd name="connsiteY1" fmla="*/ 927479 h 1918079"/>
              <a:gd name="connsiteX2" fmla="*/ 1080067 w 3061268"/>
              <a:gd name="connsiteY2" fmla="*/ 604481 h 1918079"/>
              <a:gd name="connsiteX3" fmla="*/ 127000 w 3061268"/>
              <a:gd name="connsiteY3" fmla="*/ 190500 h 1918079"/>
              <a:gd name="connsiteX4" fmla="*/ 318068 w 3061268"/>
              <a:gd name="connsiteY4" fmla="*/ 1747482 h 1918079"/>
              <a:gd name="connsiteX5" fmla="*/ 1537267 w 3061268"/>
              <a:gd name="connsiteY5" fmla="*/ 1214081 h 1918079"/>
              <a:gd name="connsiteX6" fmla="*/ 622868 w 3061268"/>
              <a:gd name="connsiteY6" fmla="*/ 680681 h 1918079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6" fmla="*/ 622868 w 3061268"/>
              <a:gd name="connsiteY6" fmla="*/ 680681 h 2763481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0" fmla="*/ 3061268 w 3061268"/>
              <a:gd name="connsiteY0" fmla="*/ 1719049 h 2801581"/>
              <a:gd name="connsiteX1" fmla="*/ 1928504 w 3061268"/>
              <a:gd name="connsiteY1" fmla="*/ 927479 h 2801581"/>
              <a:gd name="connsiteX2" fmla="*/ 1080067 w 3061268"/>
              <a:gd name="connsiteY2" fmla="*/ 604481 h 2801581"/>
              <a:gd name="connsiteX3" fmla="*/ 127000 w 3061268"/>
              <a:gd name="connsiteY3" fmla="*/ 190500 h 2801581"/>
              <a:gd name="connsiteX4" fmla="*/ 318068 w 3061268"/>
              <a:gd name="connsiteY4" fmla="*/ 1747482 h 2801581"/>
              <a:gd name="connsiteX5" fmla="*/ 1156268 w 3061268"/>
              <a:gd name="connsiteY5" fmla="*/ 2585681 h 2801581"/>
              <a:gd name="connsiteX0" fmla="*/ 3061268 w 3061268"/>
              <a:gd name="connsiteY0" fmla="*/ 1719049 h 2585681"/>
              <a:gd name="connsiteX1" fmla="*/ 1928504 w 3061268"/>
              <a:gd name="connsiteY1" fmla="*/ 927479 h 2585681"/>
              <a:gd name="connsiteX2" fmla="*/ 1080067 w 3061268"/>
              <a:gd name="connsiteY2" fmla="*/ 604481 h 2585681"/>
              <a:gd name="connsiteX3" fmla="*/ 127000 w 3061268"/>
              <a:gd name="connsiteY3" fmla="*/ 190500 h 2585681"/>
              <a:gd name="connsiteX4" fmla="*/ 318068 w 3061268"/>
              <a:gd name="connsiteY4" fmla="*/ 1747482 h 2585681"/>
              <a:gd name="connsiteX5" fmla="*/ 1156268 w 3061268"/>
              <a:gd name="connsiteY5" fmla="*/ 2585681 h 258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1268" h="2585681">
                <a:moveTo>
                  <a:pt x="3061268" y="1719049"/>
                </a:moveTo>
                <a:cubicBezTo>
                  <a:pt x="2663208" y="1409700"/>
                  <a:pt x="2258704" y="1113240"/>
                  <a:pt x="1928504" y="927479"/>
                </a:cubicBezTo>
                <a:cubicBezTo>
                  <a:pt x="1598304" y="741718"/>
                  <a:pt x="1380318" y="727311"/>
                  <a:pt x="1080067" y="604481"/>
                </a:cubicBezTo>
                <a:cubicBezTo>
                  <a:pt x="779816" y="481651"/>
                  <a:pt x="254000" y="0"/>
                  <a:pt x="127000" y="190500"/>
                </a:cubicBezTo>
                <a:cubicBezTo>
                  <a:pt x="0" y="381000"/>
                  <a:pt x="146523" y="1348285"/>
                  <a:pt x="318068" y="1747482"/>
                </a:cubicBezTo>
                <a:cubicBezTo>
                  <a:pt x="489613" y="2146679"/>
                  <a:pt x="838768" y="2077681"/>
                  <a:pt x="1156268" y="2585681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4724400" y="35814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4" descr="C:\Users\LivingRoom\AppData\Local\Microsoft\Windows\Temporary Internet Files\Content.IE5\YLA8JIFD\MC90043152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048000"/>
            <a:ext cx="838200" cy="838200"/>
          </a:xfrm>
          <a:prstGeom prst="rect">
            <a:avLst/>
          </a:prstGeom>
          <a:noFill/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3048000" y="6096000"/>
            <a:ext cx="533400" cy="533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4117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Clone</a:t>
            </a:r>
            <a:r>
              <a:rPr lang="en-US" dirty="0" smtClean="0"/>
              <a:t> the data plane by repopulation</a:t>
            </a:r>
          </a:p>
          <a:p>
            <a:pPr lvl="1" eaLnBrk="1" hangingPunct="1"/>
            <a:r>
              <a:rPr lang="en-US" dirty="0" smtClean="0"/>
              <a:t>Enable migration across different data planes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Data-Plane Cloning</a:t>
            </a:r>
          </a:p>
        </p:txBody>
      </p:sp>
      <p:sp>
        <p:nvSpPr>
          <p:cNvPr id="26629" name="Rectangle 29"/>
          <p:cNvSpPr>
            <a:spLocks noChangeArrowheads="1"/>
          </p:cNvSpPr>
          <p:nvPr/>
        </p:nvSpPr>
        <p:spPr bwMode="auto">
          <a:xfrm>
            <a:off x="4419600" y="3124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30"/>
          <p:cNvSpPr>
            <a:spLocks noChangeArrowheads="1"/>
          </p:cNvSpPr>
          <p:nvPr/>
        </p:nvSpPr>
        <p:spPr bwMode="auto">
          <a:xfrm>
            <a:off x="4419600" y="4800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31"/>
          <p:cNvSpPr>
            <a:spLocks noChangeArrowheads="1"/>
          </p:cNvSpPr>
          <p:nvPr/>
        </p:nvSpPr>
        <p:spPr bwMode="auto">
          <a:xfrm>
            <a:off x="2362200" y="35814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A</a:t>
            </a:r>
          </a:p>
        </p:txBody>
      </p:sp>
      <p:sp>
        <p:nvSpPr>
          <p:cNvPr id="26632" name="Rectangle 32"/>
          <p:cNvSpPr>
            <a:spLocks noChangeArrowheads="1"/>
          </p:cNvSpPr>
          <p:nvPr/>
        </p:nvSpPr>
        <p:spPr bwMode="auto">
          <a:xfrm>
            <a:off x="2438400" y="52578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B</a:t>
            </a:r>
          </a:p>
        </p:txBody>
      </p:sp>
      <p:sp>
        <p:nvSpPr>
          <p:cNvPr id="26633" name="Line 35"/>
          <p:cNvSpPr>
            <a:spLocks noChangeShapeType="1"/>
          </p:cNvSpPr>
          <p:nvPr/>
        </p:nvSpPr>
        <p:spPr bwMode="auto">
          <a:xfrm>
            <a:off x="4419600" y="3733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36"/>
          <p:cNvSpPr>
            <a:spLocks noChangeShapeType="1"/>
          </p:cNvSpPr>
          <p:nvPr/>
        </p:nvSpPr>
        <p:spPr bwMode="auto">
          <a:xfrm>
            <a:off x="4419600" y="5334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37"/>
          <p:cNvSpPr>
            <a:spLocks noChangeArrowheads="1"/>
          </p:cNvSpPr>
          <p:nvPr/>
        </p:nvSpPr>
        <p:spPr bwMode="auto">
          <a:xfrm>
            <a:off x="4876800" y="4876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26636" name="Rectangle 39"/>
          <p:cNvSpPr>
            <a:spLocks noChangeArrowheads="1"/>
          </p:cNvSpPr>
          <p:nvPr/>
        </p:nvSpPr>
        <p:spPr bwMode="auto">
          <a:xfrm>
            <a:off x="4648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Rectangle 40"/>
          <p:cNvSpPr>
            <a:spLocks noChangeArrowheads="1"/>
          </p:cNvSpPr>
          <p:nvPr/>
        </p:nvSpPr>
        <p:spPr bwMode="auto">
          <a:xfrm>
            <a:off x="5029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Rectangle 41"/>
          <p:cNvSpPr>
            <a:spLocks noChangeArrowheads="1"/>
          </p:cNvSpPr>
          <p:nvPr/>
        </p:nvSpPr>
        <p:spPr bwMode="auto">
          <a:xfrm>
            <a:off x="5410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Rectangle 42"/>
          <p:cNvSpPr>
            <a:spLocks noChangeArrowheads="1"/>
          </p:cNvSpPr>
          <p:nvPr/>
        </p:nvSpPr>
        <p:spPr bwMode="auto">
          <a:xfrm>
            <a:off x="5791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Rectangle 43"/>
          <p:cNvSpPr>
            <a:spLocks noChangeArrowheads="1"/>
          </p:cNvSpPr>
          <p:nvPr/>
        </p:nvSpPr>
        <p:spPr bwMode="auto">
          <a:xfrm>
            <a:off x="4648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Rectangle 44"/>
          <p:cNvSpPr>
            <a:spLocks noChangeArrowheads="1"/>
          </p:cNvSpPr>
          <p:nvPr/>
        </p:nvSpPr>
        <p:spPr bwMode="auto">
          <a:xfrm>
            <a:off x="5029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Rectangle 45"/>
          <p:cNvSpPr>
            <a:spLocks noChangeArrowheads="1"/>
          </p:cNvSpPr>
          <p:nvPr/>
        </p:nvSpPr>
        <p:spPr bwMode="auto">
          <a:xfrm>
            <a:off x="5410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Rectangle 46"/>
          <p:cNvSpPr>
            <a:spLocks noChangeArrowheads="1"/>
          </p:cNvSpPr>
          <p:nvPr/>
        </p:nvSpPr>
        <p:spPr bwMode="auto">
          <a:xfrm>
            <a:off x="5791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Rectangle 51"/>
          <p:cNvSpPr>
            <a:spLocks noChangeArrowheads="1"/>
          </p:cNvSpPr>
          <p:nvPr/>
        </p:nvSpPr>
        <p:spPr bwMode="auto">
          <a:xfrm>
            <a:off x="4724400" y="3810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DP-old</a:t>
            </a:r>
          </a:p>
        </p:txBody>
      </p:sp>
      <p:sp>
        <p:nvSpPr>
          <p:cNvPr id="39" name="Rectangle 51"/>
          <p:cNvSpPr>
            <a:spLocks noChangeArrowheads="1"/>
          </p:cNvSpPr>
          <p:nvPr/>
        </p:nvSpPr>
        <p:spPr bwMode="auto">
          <a:xfrm>
            <a:off x="4724400" y="5410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5400000">
            <a:off x="5029994" y="5334794"/>
            <a:ext cx="457200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2" name="Rectangle 51"/>
          <p:cNvSpPr>
            <a:spLocks noChangeArrowheads="1"/>
          </p:cNvSpPr>
          <p:nvPr/>
        </p:nvSpPr>
        <p:spPr bwMode="auto">
          <a:xfrm>
            <a:off x="4724400" y="5408613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rot="5400000">
            <a:off x="5029994" y="5333206"/>
            <a:ext cx="457200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29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Remote Control Plane</a:t>
            </a:r>
          </a:p>
        </p:txBody>
      </p:sp>
      <p:sp>
        <p:nvSpPr>
          <p:cNvPr id="27654" name="Rectangle 29"/>
          <p:cNvSpPr>
            <a:spLocks noChangeArrowheads="1"/>
          </p:cNvSpPr>
          <p:nvPr/>
        </p:nvSpPr>
        <p:spPr bwMode="auto">
          <a:xfrm>
            <a:off x="4419600" y="3124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30"/>
          <p:cNvSpPr>
            <a:spLocks noChangeArrowheads="1"/>
          </p:cNvSpPr>
          <p:nvPr/>
        </p:nvSpPr>
        <p:spPr bwMode="auto">
          <a:xfrm>
            <a:off x="4419600" y="4800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31"/>
          <p:cNvSpPr>
            <a:spLocks noChangeArrowheads="1"/>
          </p:cNvSpPr>
          <p:nvPr/>
        </p:nvSpPr>
        <p:spPr bwMode="auto">
          <a:xfrm>
            <a:off x="2362200" y="35814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/>
              <a:t>Physical router A</a:t>
            </a:r>
          </a:p>
        </p:txBody>
      </p:sp>
      <p:sp>
        <p:nvSpPr>
          <p:cNvPr id="27657" name="Rectangle 32"/>
          <p:cNvSpPr>
            <a:spLocks noChangeArrowheads="1"/>
          </p:cNvSpPr>
          <p:nvPr/>
        </p:nvSpPr>
        <p:spPr bwMode="auto">
          <a:xfrm>
            <a:off x="2438400" y="52578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B</a:t>
            </a:r>
          </a:p>
        </p:txBody>
      </p:sp>
      <p:sp>
        <p:nvSpPr>
          <p:cNvPr id="27658" name="Line 35"/>
          <p:cNvSpPr>
            <a:spLocks noChangeShapeType="1"/>
          </p:cNvSpPr>
          <p:nvPr/>
        </p:nvSpPr>
        <p:spPr bwMode="auto">
          <a:xfrm>
            <a:off x="4419600" y="3733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36"/>
          <p:cNvSpPr>
            <a:spLocks noChangeShapeType="1"/>
          </p:cNvSpPr>
          <p:nvPr/>
        </p:nvSpPr>
        <p:spPr bwMode="auto">
          <a:xfrm>
            <a:off x="4419600" y="5334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37"/>
          <p:cNvSpPr>
            <a:spLocks noChangeArrowheads="1"/>
          </p:cNvSpPr>
          <p:nvPr/>
        </p:nvSpPr>
        <p:spPr bwMode="auto">
          <a:xfrm>
            <a:off x="4876800" y="4876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27661" name="Rectangle 39"/>
          <p:cNvSpPr>
            <a:spLocks noChangeArrowheads="1"/>
          </p:cNvSpPr>
          <p:nvPr/>
        </p:nvSpPr>
        <p:spPr bwMode="auto">
          <a:xfrm>
            <a:off x="4648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Rectangle 40"/>
          <p:cNvSpPr>
            <a:spLocks noChangeArrowheads="1"/>
          </p:cNvSpPr>
          <p:nvPr/>
        </p:nvSpPr>
        <p:spPr bwMode="auto">
          <a:xfrm>
            <a:off x="5029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Rectangle 41"/>
          <p:cNvSpPr>
            <a:spLocks noChangeArrowheads="1"/>
          </p:cNvSpPr>
          <p:nvPr/>
        </p:nvSpPr>
        <p:spPr bwMode="auto">
          <a:xfrm>
            <a:off x="5410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Rectangle 42"/>
          <p:cNvSpPr>
            <a:spLocks noChangeArrowheads="1"/>
          </p:cNvSpPr>
          <p:nvPr/>
        </p:nvSpPr>
        <p:spPr bwMode="auto">
          <a:xfrm>
            <a:off x="5791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Rectangle 51"/>
          <p:cNvSpPr>
            <a:spLocks noChangeArrowheads="1"/>
          </p:cNvSpPr>
          <p:nvPr/>
        </p:nvSpPr>
        <p:spPr bwMode="auto">
          <a:xfrm>
            <a:off x="4724400" y="3810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DP-old</a:t>
            </a:r>
          </a:p>
        </p:txBody>
      </p:sp>
      <p:sp>
        <p:nvSpPr>
          <p:cNvPr id="27666" name="Rectangle 51"/>
          <p:cNvSpPr>
            <a:spLocks noChangeArrowheads="1"/>
          </p:cNvSpPr>
          <p:nvPr/>
        </p:nvSpPr>
        <p:spPr bwMode="auto">
          <a:xfrm>
            <a:off x="4724400" y="5410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sp>
        <p:nvSpPr>
          <p:cNvPr id="27667" name="Rectangle 43"/>
          <p:cNvSpPr>
            <a:spLocks noChangeArrowheads="1"/>
          </p:cNvSpPr>
          <p:nvPr/>
        </p:nvSpPr>
        <p:spPr bwMode="auto">
          <a:xfrm>
            <a:off x="4648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Rectangle 44"/>
          <p:cNvSpPr>
            <a:spLocks noChangeArrowheads="1"/>
          </p:cNvSpPr>
          <p:nvPr/>
        </p:nvSpPr>
        <p:spPr bwMode="auto">
          <a:xfrm>
            <a:off x="5029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Rectangle 45"/>
          <p:cNvSpPr>
            <a:spLocks noChangeArrowheads="1"/>
          </p:cNvSpPr>
          <p:nvPr/>
        </p:nvSpPr>
        <p:spPr bwMode="auto">
          <a:xfrm>
            <a:off x="5410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Rectangle 46"/>
          <p:cNvSpPr>
            <a:spLocks noChangeArrowheads="1"/>
          </p:cNvSpPr>
          <p:nvPr/>
        </p:nvSpPr>
        <p:spPr bwMode="auto">
          <a:xfrm>
            <a:off x="5791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066801"/>
            <a:ext cx="8686800" cy="220979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/>
              <a:t>Data-plane cloning takes time</a:t>
            </a:r>
          </a:p>
          <a:p>
            <a:pPr lvl="1" eaLnBrk="1" hangingPunct="1"/>
            <a:r>
              <a:rPr lang="en-US" sz="2400" dirty="0" smtClean="0"/>
              <a:t>Installing 250k routes takes over 20 seconds*</a:t>
            </a:r>
          </a:p>
          <a:p>
            <a:pPr eaLnBrk="1" hangingPunct="1"/>
            <a:r>
              <a:rPr lang="en-US" sz="2800" dirty="0" smtClean="0"/>
              <a:t>The control &amp; old data planes need to be kept “online”</a:t>
            </a:r>
          </a:p>
          <a:p>
            <a:pPr eaLnBrk="1" hangingPunct="1"/>
            <a:r>
              <a:rPr lang="en-US" sz="2800" dirty="0" smtClean="0"/>
              <a:t>Solution: redirect routing messages through tunnels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457200" y="6275388"/>
            <a:ext cx="7694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*: P. </a:t>
            </a:r>
            <a:r>
              <a:rPr lang="en-US" sz="1600" b="0" dirty="0" err="1"/>
              <a:t>Francios</a:t>
            </a:r>
            <a:r>
              <a:rPr lang="en-US" sz="1600" b="0" dirty="0"/>
              <a:t>, et. al., Achieving sub-second IGP convergence in large IP networks, </a:t>
            </a:r>
          </a:p>
          <a:p>
            <a:r>
              <a:rPr lang="en-US" sz="1600" b="0" dirty="0"/>
              <a:t>ACM SIGCOMM CCR, no. 3, 2005.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ransition advTm="13994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066801"/>
            <a:ext cx="8686800" cy="220979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/>
              <a:t>Data-plane cloning takes time</a:t>
            </a:r>
          </a:p>
          <a:p>
            <a:pPr lvl="1" eaLnBrk="1" hangingPunct="1"/>
            <a:r>
              <a:rPr lang="en-US" sz="2400" dirty="0" smtClean="0"/>
              <a:t>Installing 250k routes takes over 20 seconds*</a:t>
            </a:r>
          </a:p>
          <a:p>
            <a:pPr eaLnBrk="1" hangingPunct="1"/>
            <a:r>
              <a:rPr lang="en-US" sz="2800" dirty="0" smtClean="0"/>
              <a:t>The control &amp; old data planes need to be kept “online”</a:t>
            </a:r>
          </a:p>
          <a:p>
            <a:pPr eaLnBrk="1" hangingPunct="1"/>
            <a:r>
              <a:rPr lang="en-US" sz="2800" dirty="0" smtClean="0"/>
              <a:t>Solution: redirect routing messages through tunnels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Remote Control Plane</a:t>
            </a:r>
          </a:p>
        </p:txBody>
      </p:sp>
      <p:sp>
        <p:nvSpPr>
          <p:cNvPr id="28677" name="Rectangle 12"/>
          <p:cNvSpPr>
            <a:spLocks noChangeArrowheads="1"/>
          </p:cNvSpPr>
          <p:nvPr/>
        </p:nvSpPr>
        <p:spPr bwMode="auto">
          <a:xfrm>
            <a:off x="457200" y="6275388"/>
            <a:ext cx="7694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*: P. </a:t>
            </a:r>
            <a:r>
              <a:rPr lang="en-US" sz="1600" b="0" dirty="0" err="1"/>
              <a:t>Francios</a:t>
            </a:r>
            <a:r>
              <a:rPr lang="en-US" sz="1600" b="0" dirty="0"/>
              <a:t>, et. al., Achieving sub-second IGP convergence in large IP networks, </a:t>
            </a:r>
          </a:p>
          <a:p>
            <a:r>
              <a:rPr lang="en-US" sz="1600" b="0" dirty="0"/>
              <a:t>ACM SIGCOMM CCR, no. 3, 2005.</a:t>
            </a:r>
          </a:p>
        </p:txBody>
      </p:sp>
      <p:sp>
        <p:nvSpPr>
          <p:cNvPr id="28678" name="Rectangle 29"/>
          <p:cNvSpPr>
            <a:spLocks noChangeArrowheads="1"/>
          </p:cNvSpPr>
          <p:nvPr/>
        </p:nvSpPr>
        <p:spPr bwMode="auto">
          <a:xfrm>
            <a:off x="4419600" y="3124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30"/>
          <p:cNvSpPr>
            <a:spLocks noChangeArrowheads="1"/>
          </p:cNvSpPr>
          <p:nvPr/>
        </p:nvSpPr>
        <p:spPr bwMode="auto">
          <a:xfrm>
            <a:off x="4419600" y="4800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31"/>
          <p:cNvSpPr>
            <a:spLocks noChangeArrowheads="1"/>
          </p:cNvSpPr>
          <p:nvPr/>
        </p:nvSpPr>
        <p:spPr bwMode="auto">
          <a:xfrm>
            <a:off x="2362200" y="35814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A</a:t>
            </a:r>
          </a:p>
        </p:txBody>
      </p:sp>
      <p:sp>
        <p:nvSpPr>
          <p:cNvPr id="28681" name="Rectangle 32"/>
          <p:cNvSpPr>
            <a:spLocks noChangeArrowheads="1"/>
          </p:cNvSpPr>
          <p:nvPr/>
        </p:nvSpPr>
        <p:spPr bwMode="auto">
          <a:xfrm>
            <a:off x="2438400" y="52578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B</a:t>
            </a:r>
          </a:p>
        </p:txBody>
      </p:sp>
      <p:sp>
        <p:nvSpPr>
          <p:cNvPr id="28682" name="Line 35"/>
          <p:cNvSpPr>
            <a:spLocks noChangeShapeType="1"/>
          </p:cNvSpPr>
          <p:nvPr/>
        </p:nvSpPr>
        <p:spPr bwMode="auto">
          <a:xfrm>
            <a:off x="4419600" y="3733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36"/>
          <p:cNvSpPr>
            <a:spLocks noChangeShapeType="1"/>
          </p:cNvSpPr>
          <p:nvPr/>
        </p:nvSpPr>
        <p:spPr bwMode="auto">
          <a:xfrm>
            <a:off x="4419600" y="5334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37"/>
          <p:cNvSpPr>
            <a:spLocks noChangeArrowheads="1"/>
          </p:cNvSpPr>
          <p:nvPr/>
        </p:nvSpPr>
        <p:spPr bwMode="auto">
          <a:xfrm>
            <a:off x="4876800" y="4876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28685" name="Rectangle 39"/>
          <p:cNvSpPr>
            <a:spLocks noChangeArrowheads="1"/>
          </p:cNvSpPr>
          <p:nvPr/>
        </p:nvSpPr>
        <p:spPr bwMode="auto">
          <a:xfrm>
            <a:off x="4648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Rectangle 40"/>
          <p:cNvSpPr>
            <a:spLocks noChangeArrowheads="1"/>
          </p:cNvSpPr>
          <p:nvPr/>
        </p:nvSpPr>
        <p:spPr bwMode="auto">
          <a:xfrm>
            <a:off x="5029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Rectangle 41"/>
          <p:cNvSpPr>
            <a:spLocks noChangeArrowheads="1"/>
          </p:cNvSpPr>
          <p:nvPr/>
        </p:nvSpPr>
        <p:spPr bwMode="auto">
          <a:xfrm>
            <a:off x="5410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Rectangle 42"/>
          <p:cNvSpPr>
            <a:spLocks noChangeArrowheads="1"/>
          </p:cNvSpPr>
          <p:nvPr/>
        </p:nvSpPr>
        <p:spPr bwMode="auto">
          <a:xfrm>
            <a:off x="5791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Rectangle 43"/>
          <p:cNvSpPr>
            <a:spLocks noChangeArrowheads="1"/>
          </p:cNvSpPr>
          <p:nvPr/>
        </p:nvSpPr>
        <p:spPr bwMode="auto">
          <a:xfrm>
            <a:off x="4648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Rectangle 44"/>
          <p:cNvSpPr>
            <a:spLocks noChangeArrowheads="1"/>
          </p:cNvSpPr>
          <p:nvPr/>
        </p:nvSpPr>
        <p:spPr bwMode="auto">
          <a:xfrm>
            <a:off x="5029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Rectangle 45"/>
          <p:cNvSpPr>
            <a:spLocks noChangeArrowheads="1"/>
          </p:cNvSpPr>
          <p:nvPr/>
        </p:nvSpPr>
        <p:spPr bwMode="auto">
          <a:xfrm>
            <a:off x="5410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Rectangle 46"/>
          <p:cNvSpPr>
            <a:spLocks noChangeArrowheads="1"/>
          </p:cNvSpPr>
          <p:nvPr/>
        </p:nvSpPr>
        <p:spPr bwMode="auto">
          <a:xfrm>
            <a:off x="5791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Rectangle 51"/>
          <p:cNvSpPr>
            <a:spLocks noChangeArrowheads="1"/>
          </p:cNvSpPr>
          <p:nvPr/>
        </p:nvSpPr>
        <p:spPr bwMode="auto">
          <a:xfrm>
            <a:off x="4724400" y="3810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DP-old</a:t>
            </a:r>
          </a:p>
        </p:txBody>
      </p:sp>
      <p:sp>
        <p:nvSpPr>
          <p:cNvPr id="28694" name="Rectangle 51"/>
          <p:cNvSpPr>
            <a:spLocks noChangeArrowheads="1"/>
          </p:cNvSpPr>
          <p:nvPr/>
        </p:nvSpPr>
        <p:spPr bwMode="auto">
          <a:xfrm>
            <a:off x="4724400" y="5410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 rot="16200000" flipV="1">
            <a:off x="4762500" y="4533900"/>
            <a:ext cx="992188" cy="15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Flowchart: Data 59"/>
          <p:cNvSpPr>
            <a:spLocks noChangeArrowheads="1"/>
          </p:cNvSpPr>
          <p:nvPr/>
        </p:nvSpPr>
        <p:spPr bwMode="auto">
          <a:xfrm>
            <a:off x="2819400" y="4419600"/>
            <a:ext cx="304800" cy="152400"/>
          </a:xfrm>
          <a:prstGeom prst="flowChartInputOutpu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5029994" y="5333206"/>
            <a:ext cx="4572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265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86 C 0.01945 0.00186 0.03924 0.00186 0.0691 0.00186 C 0.09896 0.00186 0.1573 0.0125 0.17882 0.00186 C 0.20035 -0.00879 0.1882 -0.04953 0.19809 -0.06088 C 0.20799 -0.07222 0.23143 -0.07152 0.23855 -0.0662 C 0.24584 -0.06088 0.24011 -0.05139 0.24045 -0.02963 C 0.24098 -0.00764 0.24063 0.02848 0.24045 0.06505 " pathEditMode="relative" rAng="0" ptsTypes="aaaaaaA">
                                      <p:cBhvr>
                                        <p:cTn id="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0" grpId="2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At the end of data-plane cloning, both data planes are ready to forward traffic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Double Data Planes</a:t>
            </a:r>
          </a:p>
        </p:txBody>
      </p:sp>
      <p:sp>
        <p:nvSpPr>
          <p:cNvPr id="30725" name="Rectangle 29"/>
          <p:cNvSpPr>
            <a:spLocks noChangeArrowheads="1"/>
          </p:cNvSpPr>
          <p:nvPr/>
        </p:nvSpPr>
        <p:spPr bwMode="auto">
          <a:xfrm>
            <a:off x="3968750" y="2743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30"/>
          <p:cNvSpPr>
            <a:spLocks noChangeArrowheads="1"/>
          </p:cNvSpPr>
          <p:nvPr/>
        </p:nvSpPr>
        <p:spPr bwMode="auto">
          <a:xfrm>
            <a:off x="3968750" y="4419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35"/>
          <p:cNvSpPr>
            <a:spLocks noChangeShapeType="1"/>
          </p:cNvSpPr>
          <p:nvPr/>
        </p:nvSpPr>
        <p:spPr bwMode="auto">
          <a:xfrm>
            <a:off x="3968750" y="3352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36"/>
          <p:cNvSpPr>
            <a:spLocks noChangeShapeType="1"/>
          </p:cNvSpPr>
          <p:nvPr/>
        </p:nvSpPr>
        <p:spPr bwMode="auto">
          <a:xfrm>
            <a:off x="3968750" y="4953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37"/>
          <p:cNvSpPr>
            <a:spLocks noChangeArrowheads="1"/>
          </p:cNvSpPr>
          <p:nvPr/>
        </p:nvSpPr>
        <p:spPr bwMode="auto">
          <a:xfrm>
            <a:off x="4425950" y="4495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30730" name="Rectangle 39"/>
          <p:cNvSpPr>
            <a:spLocks noChangeArrowheads="1"/>
          </p:cNvSpPr>
          <p:nvPr/>
        </p:nvSpPr>
        <p:spPr bwMode="auto">
          <a:xfrm>
            <a:off x="4197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Rectangle 40"/>
          <p:cNvSpPr>
            <a:spLocks noChangeArrowheads="1"/>
          </p:cNvSpPr>
          <p:nvPr/>
        </p:nvSpPr>
        <p:spPr bwMode="auto">
          <a:xfrm>
            <a:off x="4578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Rectangle 41"/>
          <p:cNvSpPr>
            <a:spLocks noChangeArrowheads="1"/>
          </p:cNvSpPr>
          <p:nvPr/>
        </p:nvSpPr>
        <p:spPr bwMode="auto">
          <a:xfrm>
            <a:off x="4959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Rectangle 42"/>
          <p:cNvSpPr>
            <a:spLocks noChangeArrowheads="1"/>
          </p:cNvSpPr>
          <p:nvPr/>
        </p:nvSpPr>
        <p:spPr bwMode="auto">
          <a:xfrm>
            <a:off x="5340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Rectangle 43"/>
          <p:cNvSpPr>
            <a:spLocks noChangeArrowheads="1"/>
          </p:cNvSpPr>
          <p:nvPr/>
        </p:nvSpPr>
        <p:spPr bwMode="auto">
          <a:xfrm>
            <a:off x="4197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Rectangle 44"/>
          <p:cNvSpPr>
            <a:spLocks noChangeArrowheads="1"/>
          </p:cNvSpPr>
          <p:nvPr/>
        </p:nvSpPr>
        <p:spPr bwMode="auto">
          <a:xfrm>
            <a:off x="4578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Rectangle 45"/>
          <p:cNvSpPr>
            <a:spLocks noChangeArrowheads="1"/>
          </p:cNvSpPr>
          <p:nvPr/>
        </p:nvSpPr>
        <p:spPr bwMode="auto">
          <a:xfrm>
            <a:off x="4959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Rectangle 46"/>
          <p:cNvSpPr>
            <a:spLocks noChangeArrowheads="1"/>
          </p:cNvSpPr>
          <p:nvPr/>
        </p:nvSpPr>
        <p:spPr bwMode="auto">
          <a:xfrm>
            <a:off x="5340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Rectangle 51"/>
          <p:cNvSpPr>
            <a:spLocks noChangeArrowheads="1"/>
          </p:cNvSpPr>
          <p:nvPr/>
        </p:nvSpPr>
        <p:spPr bwMode="auto">
          <a:xfrm>
            <a:off x="4273550" y="3429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DP-old</a:t>
            </a:r>
          </a:p>
        </p:txBody>
      </p:sp>
      <p:sp>
        <p:nvSpPr>
          <p:cNvPr id="30739" name="Rectangle 51"/>
          <p:cNvSpPr>
            <a:spLocks noChangeArrowheads="1"/>
          </p:cNvSpPr>
          <p:nvPr/>
        </p:nvSpPr>
        <p:spPr bwMode="auto">
          <a:xfrm>
            <a:off x="4273550" y="5029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ransition advTm="11341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With the double data planes, links can be migrated independently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Asynchronous Link Migration</a:t>
            </a:r>
          </a:p>
        </p:txBody>
      </p:sp>
      <p:sp>
        <p:nvSpPr>
          <p:cNvPr id="31749" name="Rectangle 29"/>
          <p:cNvSpPr>
            <a:spLocks noChangeArrowheads="1"/>
          </p:cNvSpPr>
          <p:nvPr/>
        </p:nvSpPr>
        <p:spPr bwMode="auto">
          <a:xfrm>
            <a:off x="3968750" y="2743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30"/>
          <p:cNvSpPr>
            <a:spLocks noChangeArrowheads="1"/>
          </p:cNvSpPr>
          <p:nvPr/>
        </p:nvSpPr>
        <p:spPr bwMode="auto">
          <a:xfrm>
            <a:off x="3968750" y="4419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31"/>
          <p:cNvSpPr>
            <a:spLocks noChangeArrowheads="1"/>
          </p:cNvSpPr>
          <p:nvPr/>
        </p:nvSpPr>
        <p:spPr bwMode="auto">
          <a:xfrm>
            <a:off x="1447800" y="3505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A</a:t>
            </a:r>
          </a:p>
        </p:txBody>
      </p:sp>
      <p:sp>
        <p:nvSpPr>
          <p:cNvPr id="31752" name="Line 35"/>
          <p:cNvSpPr>
            <a:spLocks noChangeShapeType="1"/>
          </p:cNvSpPr>
          <p:nvPr/>
        </p:nvSpPr>
        <p:spPr bwMode="auto">
          <a:xfrm>
            <a:off x="3968750" y="3352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36"/>
          <p:cNvSpPr>
            <a:spLocks noChangeShapeType="1"/>
          </p:cNvSpPr>
          <p:nvPr/>
        </p:nvSpPr>
        <p:spPr bwMode="auto">
          <a:xfrm>
            <a:off x="3968750" y="4953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Rectangle 37"/>
          <p:cNvSpPr>
            <a:spLocks noChangeArrowheads="1"/>
          </p:cNvSpPr>
          <p:nvPr/>
        </p:nvSpPr>
        <p:spPr bwMode="auto">
          <a:xfrm>
            <a:off x="4425950" y="4495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31755" name="Rectangle 39"/>
          <p:cNvSpPr>
            <a:spLocks noChangeArrowheads="1"/>
          </p:cNvSpPr>
          <p:nvPr/>
        </p:nvSpPr>
        <p:spPr bwMode="auto">
          <a:xfrm>
            <a:off x="4197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Rectangle 40"/>
          <p:cNvSpPr>
            <a:spLocks noChangeArrowheads="1"/>
          </p:cNvSpPr>
          <p:nvPr/>
        </p:nvSpPr>
        <p:spPr bwMode="auto">
          <a:xfrm>
            <a:off x="4578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Rectangle 41"/>
          <p:cNvSpPr>
            <a:spLocks noChangeArrowheads="1"/>
          </p:cNvSpPr>
          <p:nvPr/>
        </p:nvSpPr>
        <p:spPr bwMode="auto">
          <a:xfrm>
            <a:off x="4959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Rectangle 42"/>
          <p:cNvSpPr>
            <a:spLocks noChangeArrowheads="1"/>
          </p:cNvSpPr>
          <p:nvPr/>
        </p:nvSpPr>
        <p:spPr bwMode="auto">
          <a:xfrm>
            <a:off x="5340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Rectangle 43"/>
          <p:cNvSpPr>
            <a:spLocks noChangeArrowheads="1"/>
          </p:cNvSpPr>
          <p:nvPr/>
        </p:nvSpPr>
        <p:spPr bwMode="auto">
          <a:xfrm>
            <a:off x="4197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Rectangle 44"/>
          <p:cNvSpPr>
            <a:spLocks noChangeArrowheads="1"/>
          </p:cNvSpPr>
          <p:nvPr/>
        </p:nvSpPr>
        <p:spPr bwMode="auto">
          <a:xfrm>
            <a:off x="4578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Rectangle 45"/>
          <p:cNvSpPr>
            <a:spLocks noChangeArrowheads="1"/>
          </p:cNvSpPr>
          <p:nvPr/>
        </p:nvSpPr>
        <p:spPr bwMode="auto">
          <a:xfrm>
            <a:off x="4959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Rectangle 46"/>
          <p:cNvSpPr>
            <a:spLocks noChangeArrowheads="1"/>
          </p:cNvSpPr>
          <p:nvPr/>
        </p:nvSpPr>
        <p:spPr bwMode="auto">
          <a:xfrm>
            <a:off x="5340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Rectangle 51"/>
          <p:cNvSpPr>
            <a:spLocks noChangeArrowheads="1"/>
          </p:cNvSpPr>
          <p:nvPr/>
        </p:nvSpPr>
        <p:spPr bwMode="auto">
          <a:xfrm>
            <a:off x="4273550" y="3429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DP-old</a:t>
            </a:r>
          </a:p>
        </p:txBody>
      </p:sp>
      <p:sp>
        <p:nvSpPr>
          <p:cNvPr id="31764" name="Rectangle 51"/>
          <p:cNvSpPr>
            <a:spLocks noChangeArrowheads="1"/>
          </p:cNvSpPr>
          <p:nvPr/>
        </p:nvSpPr>
        <p:spPr bwMode="auto">
          <a:xfrm>
            <a:off x="4273550" y="5029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cxnSp>
        <p:nvCxnSpPr>
          <p:cNvPr id="40" name="Straight Arrow Connector 39"/>
          <p:cNvCxnSpPr>
            <a:endCxn id="31763" idx="1"/>
          </p:cNvCxnSpPr>
          <p:nvPr/>
        </p:nvCxnSpPr>
        <p:spPr>
          <a:xfrm flipV="1">
            <a:off x="2514600" y="3619500"/>
            <a:ext cx="175895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410200" y="3581400"/>
            <a:ext cx="1524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2514600" y="3733800"/>
            <a:ext cx="1752600" cy="5334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5410200" y="3733800"/>
            <a:ext cx="1447800" cy="4572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14600" y="4648200"/>
            <a:ext cx="17526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1764" idx="3"/>
          </p:cNvCxnSpPr>
          <p:nvPr/>
        </p:nvCxnSpPr>
        <p:spPr>
          <a:xfrm flipV="1">
            <a:off x="5416550" y="4572000"/>
            <a:ext cx="1441450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 flipV="1">
            <a:off x="5410200" y="4724400"/>
            <a:ext cx="1447800" cy="6858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>
            <a:off x="2514600" y="4800600"/>
            <a:ext cx="1752600" cy="6096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762000" y="3886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Rectangle 29"/>
          <p:cNvSpPr>
            <a:spLocks noChangeArrowheads="1"/>
          </p:cNvSpPr>
          <p:nvPr/>
        </p:nvSpPr>
        <p:spPr bwMode="auto">
          <a:xfrm>
            <a:off x="6858000" y="3886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2" name="Straight Connector 71"/>
          <p:cNvCxnSpPr>
            <a:stCxn id="31773" idx="3"/>
          </p:cNvCxnSpPr>
          <p:nvPr/>
        </p:nvCxnSpPr>
        <p:spPr>
          <a:xfrm flipV="1">
            <a:off x="2514600" y="4038600"/>
            <a:ext cx="18288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1758" idx="2"/>
            <a:endCxn id="31774" idx="1"/>
          </p:cNvCxnSpPr>
          <p:nvPr/>
        </p:nvCxnSpPr>
        <p:spPr>
          <a:xfrm rot="16200000" flipH="1">
            <a:off x="5927725" y="3565525"/>
            <a:ext cx="457200" cy="140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31759" idx="2"/>
          </p:cNvCxnSpPr>
          <p:nvPr/>
        </p:nvCxnSpPr>
        <p:spPr>
          <a:xfrm>
            <a:off x="2514600" y="4953000"/>
            <a:ext cx="179705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486400" y="4953000"/>
            <a:ext cx="13716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9" name="Rectangle 31"/>
          <p:cNvSpPr>
            <a:spLocks noChangeArrowheads="1"/>
          </p:cNvSpPr>
          <p:nvPr/>
        </p:nvSpPr>
        <p:spPr bwMode="auto">
          <a:xfrm>
            <a:off x="7543800" y="35163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B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8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Control plane: </a:t>
            </a:r>
            <a:r>
              <a:rPr lang="en-US" dirty="0" err="1" smtClean="0"/>
              <a:t>OpenVZ</a:t>
            </a:r>
            <a:r>
              <a:rPr lang="en-US" dirty="0" smtClean="0"/>
              <a:t> + </a:t>
            </a:r>
            <a:r>
              <a:rPr lang="en-US" dirty="0" err="1" smtClean="0"/>
              <a:t>Quagga</a:t>
            </a:r>
            <a:endParaRPr lang="en-US" dirty="0" smtClean="0"/>
          </a:p>
          <a:p>
            <a:pPr eaLnBrk="1" hangingPunct="1"/>
            <a:r>
              <a:rPr lang="en-US" dirty="0" smtClean="0"/>
              <a:t>Data plane: two prototypes</a:t>
            </a:r>
          </a:p>
          <a:p>
            <a:pPr lvl="1" eaLnBrk="1" hangingPunct="1"/>
            <a:r>
              <a:rPr lang="en-US" dirty="0" smtClean="0"/>
              <a:t>Software-based data plane (SD): Linux kernel</a:t>
            </a:r>
          </a:p>
          <a:p>
            <a:pPr lvl="1" eaLnBrk="1" hangingPunct="1"/>
            <a:r>
              <a:rPr lang="en-US" dirty="0" smtClean="0"/>
              <a:t>Hardware-based data plane (HD): </a:t>
            </a:r>
            <a:r>
              <a:rPr lang="en-US" dirty="0" err="1" smtClean="0"/>
              <a:t>NetFPGA</a:t>
            </a:r>
            <a:endParaRPr lang="en-US" dirty="0" smtClean="0"/>
          </a:p>
          <a:p>
            <a:pPr eaLnBrk="1" hangingPunct="1"/>
            <a:r>
              <a:rPr lang="en-US" dirty="0" smtClean="0"/>
              <a:t>Why two prototypes?</a:t>
            </a:r>
          </a:p>
          <a:p>
            <a:pPr lvl="1" eaLnBrk="1" hangingPunct="1"/>
            <a:r>
              <a:rPr lang="en-US" dirty="0" smtClean="0"/>
              <a:t>To validate the </a:t>
            </a:r>
            <a:r>
              <a:rPr lang="en-US" dirty="0" smtClean="0">
                <a:solidFill>
                  <a:srgbClr val="3399FF"/>
                </a:solidFill>
              </a:rPr>
              <a:t>data-plane hypervisor </a:t>
            </a:r>
            <a:r>
              <a:rPr lang="en-US" dirty="0" smtClean="0"/>
              <a:t>design (e.g., migration between SD and HD)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Prototype Implementation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43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100" dirty="0" smtClean="0"/>
              <a:t>Impact on data traffic</a:t>
            </a:r>
          </a:p>
          <a:p>
            <a:pPr lvl="1"/>
            <a:r>
              <a:rPr lang="en-US" sz="2700" dirty="0" smtClean="0"/>
              <a:t>SD: Slight delay increase due to CPU contention</a:t>
            </a:r>
          </a:p>
          <a:p>
            <a:pPr lvl="1"/>
            <a:r>
              <a:rPr lang="en-US" sz="2700" dirty="0" smtClean="0"/>
              <a:t>HD: no delay increase or packet loss</a:t>
            </a:r>
          </a:p>
          <a:p>
            <a:pPr eaLnBrk="1" hangingPunct="1"/>
            <a:r>
              <a:rPr lang="en-US" sz="3100" dirty="0" smtClean="0"/>
              <a:t>Impact on routing protocols</a:t>
            </a:r>
          </a:p>
          <a:p>
            <a:pPr lvl="1"/>
            <a:r>
              <a:rPr lang="en-US" dirty="0" smtClean="0"/>
              <a:t>Average control-plane downtime: </a:t>
            </a:r>
            <a:r>
              <a:rPr lang="en-US" dirty="0" smtClean="0">
                <a:solidFill>
                  <a:srgbClr val="FF0000"/>
                </a:solidFill>
              </a:rPr>
              <a:t>3.56</a:t>
            </a:r>
            <a:r>
              <a:rPr lang="en-US" dirty="0" smtClean="0"/>
              <a:t> seconds (performance lower bound)</a:t>
            </a:r>
          </a:p>
          <a:p>
            <a:pPr lvl="1"/>
            <a:r>
              <a:rPr lang="en-US" dirty="0" smtClean="0"/>
              <a:t>OSPF and BGP adjacencies stay up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99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VROOM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abstraction</a:t>
            </a:r>
          </a:p>
          <a:p>
            <a:r>
              <a:rPr lang="en-US" dirty="0" smtClean="0"/>
              <a:t>No modifications to router software</a:t>
            </a:r>
            <a:br>
              <a:rPr lang="en-US" dirty="0" smtClean="0"/>
            </a:br>
            <a:r>
              <a:rPr lang="en-US" dirty="0" smtClean="0"/>
              <a:t>(other than virtualization)</a:t>
            </a:r>
          </a:p>
          <a:p>
            <a:r>
              <a:rPr lang="en-US" dirty="0" smtClean="0"/>
              <a:t>No impact on data traffic</a:t>
            </a:r>
          </a:p>
          <a:p>
            <a:r>
              <a:rPr lang="en-US" dirty="0" smtClean="0"/>
              <a:t>No visible impact on routing protocols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ransition advTm="9548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III: </a:t>
            </a:r>
            <a:br>
              <a:rPr lang="en-US" dirty="0" smtClean="0"/>
            </a:br>
            <a:r>
              <a:rPr lang="en-US" dirty="0" smtClean="0"/>
              <a:t>Seamless Edge Link Migration with Router Grafting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/>
          <a:lstStyle/>
          <a:p>
            <a:r>
              <a:rPr lang="en-US" sz="2000" dirty="0" smtClean="0"/>
              <a:t>With Jennifer Rexford, </a:t>
            </a:r>
            <a:r>
              <a:rPr lang="en-US" sz="2000" dirty="0" err="1" smtClean="0"/>
              <a:t>Kobus</a:t>
            </a:r>
            <a:r>
              <a:rPr lang="en-US" sz="2000" dirty="0" smtClean="0"/>
              <a:t> van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Merwe</a:t>
            </a:r>
            <a:endParaRPr lang="en-US" sz="2000" dirty="0" smtClean="0"/>
          </a:p>
          <a:p>
            <a:r>
              <a:rPr lang="en-US" sz="2000" dirty="0" smtClean="0"/>
              <a:t>[NSDI 2010]</a:t>
            </a:r>
            <a:endParaRPr lang="en-US" sz="2000" dirty="0"/>
          </a:p>
        </p:txBody>
      </p:sp>
    </p:spTree>
  </p:cSld>
  <p:clrMapOvr>
    <a:masterClrMapping/>
  </p:clrMapOvr>
  <p:transition advTm="7005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79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600200"/>
          <a:ext cx="77724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10131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Bug Tolerant Router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VROOM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Router Grafting</a:t>
                      </a:r>
                      <a:endParaRPr lang="en-US" sz="2800" dirty="0"/>
                    </a:p>
                  </a:txBody>
                  <a:tcPr/>
                </a:tc>
              </a:tr>
              <a:tr h="10131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Hide </a:t>
                      </a:r>
                    </a:p>
                    <a:p>
                      <a:r>
                        <a:rPr lang="en-US" sz="2400" dirty="0" smtClean="0"/>
                        <a:t>(router</a:t>
                      </a:r>
                      <a:r>
                        <a:rPr lang="en-US" sz="2400" baseline="0" dirty="0" smtClean="0"/>
                        <a:t> bugs)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Decouple </a:t>
                      </a:r>
                      <a:r>
                        <a:rPr lang="en-US" sz="2400" dirty="0" smtClean="0"/>
                        <a:t>(logical and physical)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Break binding </a:t>
                      </a:r>
                      <a:r>
                        <a:rPr lang="en-US" sz="2400" dirty="0" smtClean="0"/>
                        <a:t>(link to router)</a:t>
                      </a:r>
                      <a:endParaRPr lang="en-US" sz="2800" dirty="0"/>
                    </a:p>
                  </a:txBody>
                  <a:tcPr/>
                </a:tc>
              </a:tr>
              <a:tr h="587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Software and Data Diversity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Virtual Router Migration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Seamless Edge Link Migration</a:t>
                      </a:r>
                      <a:endParaRPr lang="en-US" sz="2800" dirty="0"/>
                    </a:p>
                  </a:txBody>
                  <a:tcPr/>
                </a:tc>
              </a:tr>
              <a:tr h="5870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[CoNext</a:t>
                      </a:r>
                      <a:r>
                        <a:rPr lang="en-US" sz="2800" baseline="0" dirty="0" smtClean="0"/>
                        <a:t>09]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[SIGCOMM08]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[NSDI10]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352800" y="1524000"/>
            <a:ext cx="2590800" cy="4495800"/>
          </a:xfrm>
          <a:prstGeom prst="rect">
            <a:avLst/>
          </a:prstGeom>
          <a:solidFill>
            <a:schemeClr val="bg1">
              <a:alpha val="71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0" y="1524000"/>
            <a:ext cx="2590800" cy="4495800"/>
          </a:xfrm>
          <a:prstGeom prst="rect">
            <a:avLst/>
          </a:prstGeom>
          <a:solidFill>
            <a:schemeClr val="bg1">
              <a:alpha val="71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430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Single update partially brought down Internet</a:t>
            </a:r>
          </a:p>
          <a:p>
            <a:pPr lvl="1"/>
            <a:r>
              <a:rPr lang="en-US" dirty="0" smtClean="0"/>
              <a:t>8/27/10:	House of Cards</a:t>
            </a:r>
          </a:p>
          <a:p>
            <a:pPr lvl="1"/>
            <a:r>
              <a:rPr lang="en-US" dirty="0" smtClean="0"/>
              <a:t>5/3/09:	</a:t>
            </a:r>
            <a:r>
              <a:rPr lang="en-US" dirty="0" err="1" smtClean="0"/>
              <a:t>AfNOG</a:t>
            </a:r>
            <a:r>
              <a:rPr lang="en-US" dirty="0" smtClean="0"/>
              <a:t> Takes Byte Out of Internet </a:t>
            </a:r>
          </a:p>
          <a:p>
            <a:pPr lvl="1"/>
            <a:r>
              <a:rPr lang="en-US" dirty="0" smtClean="0"/>
              <a:t>2/16/09:	Reckless Driving on the Internet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Change is Painful -- Bugs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0104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[</a:t>
            </a:r>
            <a:r>
              <a:rPr lang="en-US" dirty="0" err="1" smtClean="0">
                <a:solidFill>
                  <a:schemeClr val="bg2"/>
                </a:solidFill>
              </a:rPr>
              <a:t>Renesys</a:t>
            </a:r>
            <a:r>
              <a:rPr lang="en-US" dirty="0" smtClean="0">
                <a:solidFill>
                  <a:schemeClr val="bg2"/>
                </a:solidFill>
              </a:rPr>
              <a:t>]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9" name="Freeform 28"/>
          <p:cNvSpPr/>
          <p:nvPr/>
        </p:nvSpPr>
        <p:spPr bwMode="auto">
          <a:xfrm flipH="1">
            <a:off x="1600200" y="3738919"/>
            <a:ext cx="3061268" cy="1747482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  <a:gd name="connsiteX0" fmla="*/ 6496334 w 6496334"/>
              <a:gd name="connsiteY0" fmla="*/ 2333767 h 2494318"/>
              <a:gd name="connsiteX1" fmla="*/ 5363570 w 6496334"/>
              <a:gd name="connsiteY1" fmla="*/ 1542197 h 2494318"/>
              <a:gd name="connsiteX2" fmla="*/ 4476466 w 6496334"/>
              <a:gd name="connsiteY2" fmla="*/ 1296537 h 2494318"/>
              <a:gd name="connsiteX3" fmla="*/ 3562066 w 6496334"/>
              <a:gd name="connsiteY3" fmla="*/ 805218 h 2494318"/>
              <a:gd name="connsiteX4" fmla="*/ 3753134 w 6496334"/>
              <a:gd name="connsiteY4" fmla="*/ 2362200 h 2494318"/>
              <a:gd name="connsiteX5" fmla="*/ 1222612 w 6496334"/>
              <a:gd name="connsiteY5" fmla="*/ 1597925 h 2494318"/>
              <a:gd name="connsiteX6" fmla="*/ 0 w 6496334"/>
              <a:gd name="connsiteY6" fmla="*/ 0 h 2494318"/>
              <a:gd name="connsiteX0" fmla="*/ 6496334 w 6496334"/>
              <a:gd name="connsiteY0" fmla="*/ 2333767 h 2507397"/>
              <a:gd name="connsiteX1" fmla="*/ 5363570 w 6496334"/>
              <a:gd name="connsiteY1" fmla="*/ 1542197 h 2507397"/>
              <a:gd name="connsiteX2" fmla="*/ 4476466 w 6496334"/>
              <a:gd name="connsiteY2" fmla="*/ 1296537 h 2507397"/>
              <a:gd name="connsiteX3" fmla="*/ 3562066 w 6496334"/>
              <a:gd name="connsiteY3" fmla="*/ 805218 h 2507397"/>
              <a:gd name="connsiteX4" fmla="*/ 3753134 w 6496334"/>
              <a:gd name="connsiteY4" fmla="*/ 2362200 h 2507397"/>
              <a:gd name="connsiteX5" fmla="*/ 4972334 w 6496334"/>
              <a:gd name="connsiteY5" fmla="*/ 1676399 h 2507397"/>
              <a:gd name="connsiteX6" fmla="*/ 0 w 6496334"/>
              <a:gd name="connsiteY6" fmla="*/ 0 h 2507397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879789"/>
              <a:gd name="connsiteX1" fmla="*/ 1922059 w 3054823"/>
              <a:gd name="connsiteY1" fmla="*/ 914589 h 1879789"/>
              <a:gd name="connsiteX2" fmla="*/ 1034955 w 3054823"/>
              <a:gd name="connsiteY2" fmla="*/ 668929 h 1879789"/>
              <a:gd name="connsiteX3" fmla="*/ 120555 w 3054823"/>
              <a:gd name="connsiteY3" fmla="*/ 177610 h 1879789"/>
              <a:gd name="connsiteX4" fmla="*/ 311623 w 3054823"/>
              <a:gd name="connsiteY4" fmla="*/ 1734592 h 1879789"/>
              <a:gd name="connsiteX5" fmla="*/ 1530823 w 3054823"/>
              <a:gd name="connsiteY5" fmla="*/ 1048791 h 1879789"/>
              <a:gd name="connsiteX6" fmla="*/ 616423 w 3054823"/>
              <a:gd name="connsiteY6" fmla="*/ 667791 h 1879789"/>
              <a:gd name="connsiteX0" fmla="*/ 3054823 w 3054823"/>
              <a:gd name="connsiteY0" fmla="*/ 1706159 h 1905189"/>
              <a:gd name="connsiteX1" fmla="*/ 1922059 w 3054823"/>
              <a:gd name="connsiteY1" fmla="*/ 914589 h 1905189"/>
              <a:gd name="connsiteX2" fmla="*/ 1034955 w 3054823"/>
              <a:gd name="connsiteY2" fmla="*/ 668929 h 1905189"/>
              <a:gd name="connsiteX3" fmla="*/ 120555 w 3054823"/>
              <a:gd name="connsiteY3" fmla="*/ 177610 h 1905189"/>
              <a:gd name="connsiteX4" fmla="*/ 311623 w 3054823"/>
              <a:gd name="connsiteY4" fmla="*/ 1734592 h 1905189"/>
              <a:gd name="connsiteX5" fmla="*/ 1530822 w 3054823"/>
              <a:gd name="connsiteY5" fmla="*/ 1201191 h 1905189"/>
              <a:gd name="connsiteX6" fmla="*/ 616423 w 3054823"/>
              <a:gd name="connsiteY6" fmla="*/ 667791 h 1905189"/>
              <a:gd name="connsiteX0" fmla="*/ 3061268 w 3061268"/>
              <a:gd name="connsiteY0" fmla="*/ 1719049 h 1918079"/>
              <a:gd name="connsiteX1" fmla="*/ 1928504 w 3061268"/>
              <a:gd name="connsiteY1" fmla="*/ 927479 h 1918079"/>
              <a:gd name="connsiteX2" fmla="*/ 1080067 w 3061268"/>
              <a:gd name="connsiteY2" fmla="*/ 604481 h 1918079"/>
              <a:gd name="connsiteX3" fmla="*/ 127000 w 3061268"/>
              <a:gd name="connsiteY3" fmla="*/ 190500 h 1918079"/>
              <a:gd name="connsiteX4" fmla="*/ 318068 w 3061268"/>
              <a:gd name="connsiteY4" fmla="*/ 1747482 h 1918079"/>
              <a:gd name="connsiteX5" fmla="*/ 1537267 w 3061268"/>
              <a:gd name="connsiteY5" fmla="*/ 1214081 h 1918079"/>
              <a:gd name="connsiteX6" fmla="*/ 622868 w 3061268"/>
              <a:gd name="connsiteY6" fmla="*/ 680681 h 1918079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6" fmla="*/ 622868 w 3061268"/>
              <a:gd name="connsiteY6" fmla="*/ 680681 h 2763481"/>
              <a:gd name="connsiteX0" fmla="*/ 3061268 w 3061268"/>
              <a:gd name="connsiteY0" fmla="*/ 1719049 h 2763481"/>
              <a:gd name="connsiteX1" fmla="*/ 1928504 w 3061268"/>
              <a:gd name="connsiteY1" fmla="*/ 927479 h 2763481"/>
              <a:gd name="connsiteX2" fmla="*/ 1080067 w 3061268"/>
              <a:gd name="connsiteY2" fmla="*/ 604481 h 2763481"/>
              <a:gd name="connsiteX3" fmla="*/ 127000 w 3061268"/>
              <a:gd name="connsiteY3" fmla="*/ 190500 h 2763481"/>
              <a:gd name="connsiteX4" fmla="*/ 318068 w 3061268"/>
              <a:gd name="connsiteY4" fmla="*/ 1747482 h 2763481"/>
              <a:gd name="connsiteX5" fmla="*/ 1156268 w 3061268"/>
              <a:gd name="connsiteY5" fmla="*/ 2585681 h 2763481"/>
              <a:gd name="connsiteX0" fmla="*/ 3061268 w 3061268"/>
              <a:gd name="connsiteY0" fmla="*/ 1719049 h 2801581"/>
              <a:gd name="connsiteX1" fmla="*/ 1928504 w 3061268"/>
              <a:gd name="connsiteY1" fmla="*/ 927479 h 2801581"/>
              <a:gd name="connsiteX2" fmla="*/ 1080067 w 3061268"/>
              <a:gd name="connsiteY2" fmla="*/ 604481 h 2801581"/>
              <a:gd name="connsiteX3" fmla="*/ 127000 w 3061268"/>
              <a:gd name="connsiteY3" fmla="*/ 190500 h 2801581"/>
              <a:gd name="connsiteX4" fmla="*/ 318068 w 3061268"/>
              <a:gd name="connsiteY4" fmla="*/ 1747482 h 2801581"/>
              <a:gd name="connsiteX5" fmla="*/ 1156268 w 3061268"/>
              <a:gd name="connsiteY5" fmla="*/ 2585681 h 2801581"/>
              <a:gd name="connsiteX0" fmla="*/ 3061268 w 3061268"/>
              <a:gd name="connsiteY0" fmla="*/ 1719049 h 2585681"/>
              <a:gd name="connsiteX1" fmla="*/ 1928504 w 3061268"/>
              <a:gd name="connsiteY1" fmla="*/ 927479 h 2585681"/>
              <a:gd name="connsiteX2" fmla="*/ 1080067 w 3061268"/>
              <a:gd name="connsiteY2" fmla="*/ 604481 h 2585681"/>
              <a:gd name="connsiteX3" fmla="*/ 127000 w 3061268"/>
              <a:gd name="connsiteY3" fmla="*/ 190500 h 2585681"/>
              <a:gd name="connsiteX4" fmla="*/ 318068 w 3061268"/>
              <a:gd name="connsiteY4" fmla="*/ 1747482 h 2585681"/>
              <a:gd name="connsiteX5" fmla="*/ 1156268 w 3061268"/>
              <a:gd name="connsiteY5" fmla="*/ 2585681 h 2585681"/>
              <a:gd name="connsiteX0" fmla="*/ 3061268 w 3061268"/>
              <a:gd name="connsiteY0" fmla="*/ 1719049 h 1747482"/>
              <a:gd name="connsiteX1" fmla="*/ 1928504 w 3061268"/>
              <a:gd name="connsiteY1" fmla="*/ 927479 h 1747482"/>
              <a:gd name="connsiteX2" fmla="*/ 1080067 w 3061268"/>
              <a:gd name="connsiteY2" fmla="*/ 604481 h 1747482"/>
              <a:gd name="connsiteX3" fmla="*/ 127000 w 3061268"/>
              <a:gd name="connsiteY3" fmla="*/ 190500 h 1747482"/>
              <a:gd name="connsiteX4" fmla="*/ 318068 w 3061268"/>
              <a:gd name="connsiteY4" fmla="*/ 1747482 h 17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268" h="1747482">
                <a:moveTo>
                  <a:pt x="3061268" y="1719049"/>
                </a:moveTo>
                <a:cubicBezTo>
                  <a:pt x="2663208" y="1409700"/>
                  <a:pt x="2258704" y="1113240"/>
                  <a:pt x="1928504" y="927479"/>
                </a:cubicBezTo>
                <a:cubicBezTo>
                  <a:pt x="1598304" y="741718"/>
                  <a:pt x="1380318" y="727311"/>
                  <a:pt x="1080067" y="604481"/>
                </a:cubicBezTo>
                <a:cubicBezTo>
                  <a:pt x="779816" y="481651"/>
                  <a:pt x="254000" y="0"/>
                  <a:pt x="127000" y="190500"/>
                </a:cubicBezTo>
                <a:cubicBezTo>
                  <a:pt x="0" y="381000"/>
                  <a:pt x="146523" y="1348285"/>
                  <a:pt x="318068" y="1747482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057" name="Picture 9" descr="C:\Users\Eric\AppData\Local\Microsoft\Windows\Temporary Internet Files\Content.IE5\UKZ8WKQQ\MC900083910[1].wmf"/>
          <p:cNvPicPr>
            <a:picLocks noChangeAspect="1" noChangeArrowheads="1"/>
          </p:cNvPicPr>
          <p:nvPr/>
        </p:nvPicPr>
        <p:blipFill>
          <a:blip r:embed="rId6" cstate="print">
            <a:lum bright="-30000"/>
          </a:blip>
          <a:srcRect/>
          <a:stretch>
            <a:fillRect/>
          </a:stretch>
        </p:blipFill>
        <p:spPr bwMode="auto">
          <a:xfrm>
            <a:off x="3733800" y="5029200"/>
            <a:ext cx="1066800" cy="1105393"/>
          </a:xfrm>
          <a:prstGeom prst="rect">
            <a:avLst/>
          </a:prstGeom>
          <a:noFill/>
        </p:spPr>
      </p:pic>
      <p:sp>
        <p:nvSpPr>
          <p:cNvPr id="30" name="Multiply 29"/>
          <p:cNvSpPr/>
          <p:nvPr/>
        </p:nvSpPr>
        <p:spPr>
          <a:xfrm>
            <a:off x="4724400" y="3581400"/>
            <a:ext cx="685800" cy="762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" name="Picture 4" descr="C:\Users\LivingRoom\AppData\Local\Microsoft\Windows\Temporary Internet Files\Content.IE5\YLA8JIFD\MC900431525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048000"/>
            <a:ext cx="838200" cy="838200"/>
          </a:xfrm>
          <a:prstGeom prst="rect">
            <a:avLst/>
          </a:prstGeom>
          <a:noFill/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1636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make changes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(Recall) Change Happens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>
            <a:stCxn id="10" idx="3"/>
            <a:endCxn id="16" idx="1"/>
          </p:cNvCxnSpPr>
          <p:nvPr/>
        </p:nvCxnSpPr>
        <p:spPr bwMode="auto">
          <a:xfrm>
            <a:off x="5181600" y="4000500"/>
            <a:ext cx="838200" cy="60960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5400000">
            <a:off x="5448300" y="2933700"/>
            <a:ext cx="1143000" cy="4572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172200" y="2590800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Move Link</a:t>
            </a:r>
            <a:endParaRPr lang="en-US" sz="2400" b="1" dirty="0"/>
          </a:p>
        </p:txBody>
      </p:sp>
    </p:spTree>
  </p:cSld>
  <p:clrMapOvr>
    <a:masterClrMapping/>
  </p:clrMapOvr>
  <p:transition advTm="24602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Network operators need to deal with change</a:t>
            </a:r>
          </a:p>
          <a:p>
            <a:pPr lvl="1"/>
            <a:r>
              <a:rPr lang="en-US" dirty="0" smtClean="0"/>
              <a:t>Install, maintain, upgrade equipment</a:t>
            </a:r>
          </a:p>
          <a:p>
            <a:pPr lvl="1"/>
            <a:r>
              <a:rPr lang="en-US" dirty="0" smtClean="0"/>
              <a:t>Manage resource (e.g., bandwidth)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85800"/>
          </a:xfrm>
        </p:spPr>
        <p:txBody>
          <a:bodyPr/>
          <a:lstStyle/>
          <a:p>
            <a:r>
              <a:rPr lang="en-US" dirty="0" smtClean="0"/>
              <a:t>(Recall) Change is Painful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5410200" y="4038600"/>
            <a:ext cx="1923034" cy="16002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57600" y="3429000"/>
            <a:ext cx="1828800" cy="14478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733800" y="5029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00200" y="2895600"/>
            <a:ext cx="6324600" cy="39624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57400" y="4267200"/>
            <a:ext cx="1676400" cy="137160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53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6213 w 43733"/>
              <a:gd name="connsiteY8" fmla="*/ 26110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1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9530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LivingRoom\AppData\Local\Microsoft\Windows\Temporary Internet Files\Content.IE5\JDENZGGS\MC90043394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" y="5295900"/>
            <a:ext cx="1028700" cy="1028700"/>
          </a:xfrm>
          <a:prstGeom prst="rect">
            <a:avLst/>
          </a:prstGeom>
          <a:noFill/>
        </p:spPr>
      </p:pic>
      <p:sp>
        <p:nvSpPr>
          <p:cNvPr id="22" name="Freeform 21"/>
          <p:cNvSpPr/>
          <p:nvPr/>
        </p:nvSpPr>
        <p:spPr bwMode="auto">
          <a:xfrm flipH="1">
            <a:off x="1600200" y="3124200"/>
            <a:ext cx="6496334" cy="2333767"/>
          </a:xfrm>
          <a:custGeom>
            <a:avLst/>
            <a:gdLst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173708 w 6496334"/>
              <a:gd name="connsiteY5" fmla="*/ 1801504 h 2333767"/>
              <a:gd name="connsiteX6" fmla="*/ 0 w 6496334"/>
              <a:gd name="connsiteY6" fmla="*/ 0 h 2333767"/>
              <a:gd name="connsiteX0" fmla="*/ 6496334 w 6496334"/>
              <a:gd name="connsiteY0" fmla="*/ 2333767 h 2333767"/>
              <a:gd name="connsiteX1" fmla="*/ 5363570 w 6496334"/>
              <a:gd name="connsiteY1" fmla="*/ 1542197 h 2333767"/>
              <a:gd name="connsiteX2" fmla="*/ 4476466 w 6496334"/>
              <a:gd name="connsiteY2" fmla="*/ 1296537 h 2333767"/>
              <a:gd name="connsiteX3" fmla="*/ 3562066 w 6496334"/>
              <a:gd name="connsiteY3" fmla="*/ 805218 h 2333767"/>
              <a:gd name="connsiteX4" fmla="*/ 2415654 w 6496334"/>
              <a:gd name="connsiteY4" fmla="*/ 805218 h 2333767"/>
              <a:gd name="connsiteX5" fmla="*/ 1222612 w 6496334"/>
              <a:gd name="connsiteY5" fmla="*/ 1597925 h 2333767"/>
              <a:gd name="connsiteX6" fmla="*/ 0 w 6496334"/>
              <a:gd name="connsiteY6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334" h="2333767">
                <a:moveTo>
                  <a:pt x="6496334" y="2333767"/>
                </a:moveTo>
                <a:cubicBezTo>
                  <a:pt x="6098274" y="2024418"/>
                  <a:pt x="5700215" y="1715069"/>
                  <a:pt x="5363570" y="1542197"/>
                </a:cubicBezTo>
                <a:cubicBezTo>
                  <a:pt x="5026925" y="1369325"/>
                  <a:pt x="4776717" y="1419367"/>
                  <a:pt x="4476466" y="1296537"/>
                </a:cubicBezTo>
                <a:cubicBezTo>
                  <a:pt x="4176215" y="1173707"/>
                  <a:pt x="3905535" y="887105"/>
                  <a:pt x="3562066" y="805218"/>
                </a:cubicBezTo>
                <a:cubicBezTo>
                  <a:pt x="3218597" y="723332"/>
                  <a:pt x="2805563" y="673100"/>
                  <a:pt x="2415654" y="805218"/>
                </a:cubicBezTo>
                <a:cubicBezTo>
                  <a:pt x="2025745" y="937336"/>
                  <a:pt x="1625221" y="1732128"/>
                  <a:pt x="1222612" y="1597925"/>
                </a:cubicBezTo>
                <a:cubicBezTo>
                  <a:pt x="820003" y="1463722"/>
                  <a:pt x="385549" y="833650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1981200"/>
            <a:ext cx="457200" cy="390832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1368"/>
            <a:ext cx="457200" cy="390832"/>
          </a:xfrm>
          <a:prstGeom prst="rect">
            <a:avLst/>
          </a:prstGeom>
        </p:spPr>
      </p:pic>
      <p:pic>
        <p:nvPicPr>
          <p:cNvPr id="27" name="Picture 26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2514600"/>
            <a:ext cx="457200" cy="390832"/>
          </a:xfrm>
          <a:prstGeom prst="rect">
            <a:avLst/>
          </a:prstGeom>
        </p:spPr>
      </p:pic>
      <p:pic>
        <p:nvPicPr>
          <p:cNvPr id="2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>
            <a:stCxn id="29" idx="3"/>
          </p:cNvCxnSpPr>
          <p:nvPr/>
        </p:nvCxnSpPr>
        <p:spPr bwMode="auto">
          <a:xfrm>
            <a:off x="5105400" y="4381500"/>
            <a:ext cx="914400" cy="22860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5400000">
            <a:off x="5448300" y="2933700"/>
            <a:ext cx="1143000" cy="4572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172200" y="2590800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Move Link</a:t>
            </a:r>
            <a:endParaRPr lang="en-US" sz="2400" b="1" dirty="0"/>
          </a:p>
        </p:txBody>
      </p:sp>
    </p:spTree>
  </p:cSld>
  <p:clrMapOvr>
    <a:masterClrMapping/>
  </p:clrMapOvr>
  <p:transition advTm="5397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755900"/>
            <a:ext cx="6629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584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432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441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289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Understanding the Disruption (today)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43600" y="6096000"/>
            <a:ext cx="25442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delete neighbor 1.2.3.4</a:t>
            </a:r>
            <a:endParaRPr lang="en-US" dirty="0"/>
          </a:p>
        </p:txBody>
      </p:sp>
      <p:cxnSp>
        <p:nvCxnSpPr>
          <p:cNvPr id="12" name="Shape 27"/>
          <p:cNvCxnSpPr>
            <a:stCxn id="11" idx="0"/>
            <a:endCxn id="29" idx="2"/>
          </p:cNvCxnSpPr>
          <p:nvPr/>
        </p:nvCxnSpPr>
        <p:spPr bwMode="auto">
          <a:xfrm rot="16200000" flipV="1">
            <a:off x="5798622" y="4678878"/>
            <a:ext cx="1790700" cy="1043543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971800" y="6324600"/>
            <a:ext cx="23368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Add neighbor 1.2.3.4</a:t>
            </a:r>
            <a:endParaRPr lang="en-US" dirty="0"/>
          </a:p>
        </p:txBody>
      </p:sp>
      <p:cxnSp>
        <p:nvCxnSpPr>
          <p:cNvPr id="14" name="Shape 27"/>
          <p:cNvCxnSpPr>
            <a:stCxn id="13" idx="0"/>
            <a:endCxn id="7" idx="2"/>
          </p:cNvCxnSpPr>
          <p:nvPr/>
        </p:nvCxnSpPr>
        <p:spPr bwMode="auto">
          <a:xfrm rot="5400000" flipH="1" flipV="1">
            <a:off x="4222767" y="5518168"/>
            <a:ext cx="723900" cy="888965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5105400" y="4038600"/>
            <a:ext cx="838200" cy="6985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>
            <a:off x="3657600" y="3810000"/>
            <a:ext cx="2286000" cy="762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2514600" y="39751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Connector 21"/>
          <p:cNvCxnSpPr>
            <a:cxnSpLocks noChangeShapeType="1"/>
          </p:cNvCxnSpPr>
          <p:nvPr/>
        </p:nvCxnSpPr>
        <p:spPr bwMode="auto">
          <a:xfrm>
            <a:off x="2667000" y="49260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685800" y="4584700"/>
            <a:ext cx="1447800" cy="381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6477000" y="3898900"/>
            <a:ext cx="1828800" cy="292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6477000" y="3670300"/>
            <a:ext cx="1752600" cy="1524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5181600" y="4191000"/>
            <a:ext cx="3124200" cy="69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5791200" y="4356100"/>
            <a:ext cx="914400" cy="228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 rot="20759813">
            <a:off x="5889014" y="4601966"/>
            <a:ext cx="155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BGP updates</a:t>
            </a:r>
            <a:endParaRPr lang="en-US" dirty="0"/>
          </a:p>
        </p:txBody>
      </p:sp>
      <p:sp>
        <p:nvSpPr>
          <p:cNvPr id="33" name="Rectangle 41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58200" cy="1600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Reconfigure old router, remove </a:t>
            </a:r>
            <a:r>
              <a:rPr lang="en-US" sz="2800" dirty="0" smtClean="0"/>
              <a:t>old link</a:t>
            </a:r>
          </a:p>
          <a:p>
            <a:pPr marL="514350" indent="-514350" eaLnBrk="1" hangingPunct="1">
              <a:buAutoNum type="arabicParenR"/>
            </a:pPr>
            <a:r>
              <a:rPr lang="en-US" dirty="0" smtClean="0"/>
              <a:t>Add new link, configure new router</a:t>
            </a:r>
          </a:p>
          <a:p>
            <a:pPr marL="514350" indent="-514350" eaLnBrk="1" hangingPunct="1">
              <a:buAutoNum type="arabicParenR"/>
            </a:pPr>
            <a:r>
              <a:rPr lang="en-US" dirty="0" smtClean="0"/>
              <a:t>Establish new BGP session (exchange routes)</a:t>
            </a:r>
            <a:endParaRPr lang="en-US" sz="2800" dirty="0" smtClean="0"/>
          </a:p>
        </p:txBody>
      </p:sp>
      <p:cxnSp>
        <p:nvCxnSpPr>
          <p:cNvPr id="35" name="Straight Arrow Connector 34"/>
          <p:cNvCxnSpPr/>
          <p:nvPr/>
        </p:nvCxnSpPr>
        <p:spPr bwMode="auto">
          <a:xfrm rot="10800000">
            <a:off x="4724400" y="3962400"/>
            <a:ext cx="9144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0800000" flipV="1">
            <a:off x="5105402" y="4038600"/>
            <a:ext cx="609599" cy="3810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 rot="20759813">
            <a:off x="4144546" y="401031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rot="10800000">
            <a:off x="3810000" y="4724400"/>
            <a:ext cx="6858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5105400" y="4191000"/>
            <a:ext cx="381000" cy="3048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ransition advTm="330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20" grpId="0" animBg="1"/>
      <p:bldP spid="22" grpId="0" animBg="1"/>
      <p:bldP spid="24" grpId="0"/>
      <p:bldP spid="41" grpId="0"/>
      <p:bldP spid="41" grpId="1"/>
      <p:bldP spid="41" grpId="2"/>
      <p:bldP spid="41" grpId="3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Understanding the Disruption (today)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33" name="Rectangle 41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58200" cy="1600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Reconfigure old router, remove </a:t>
            </a:r>
            <a:r>
              <a:rPr lang="en-US" sz="2800" dirty="0" smtClean="0"/>
              <a:t>old link</a:t>
            </a:r>
          </a:p>
          <a:p>
            <a:pPr marL="514350" indent="-514350" eaLnBrk="1" hangingPunct="1">
              <a:buAutoNum type="arabicParenR"/>
            </a:pPr>
            <a:r>
              <a:rPr lang="en-US" dirty="0" smtClean="0"/>
              <a:t>Add new link, configure new router</a:t>
            </a:r>
          </a:p>
          <a:p>
            <a:pPr marL="514350" indent="-514350" eaLnBrk="1" hangingPunct="1">
              <a:buAutoNum type="arabicParenR"/>
            </a:pPr>
            <a:r>
              <a:rPr lang="en-US" dirty="0" smtClean="0"/>
              <a:t>Establish new BGP session (exchange routes)</a:t>
            </a:r>
            <a:endParaRPr lang="en-US" sz="28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457200" y="3124200"/>
            <a:ext cx="84582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Downtime (Minutes)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462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755900"/>
            <a:ext cx="6629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584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432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441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289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Breaking the Link to Router Binding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5105400" y="4038600"/>
            <a:ext cx="838200" cy="6985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>
            <a:off x="3657600" y="3810000"/>
            <a:ext cx="2286000" cy="762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2514600" y="39751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Connector 21"/>
          <p:cNvCxnSpPr>
            <a:cxnSpLocks noChangeShapeType="1"/>
          </p:cNvCxnSpPr>
          <p:nvPr/>
        </p:nvCxnSpPr>
        <p:spPr bwMode="auto">
          <a:xfrm>
            <a:off x="2667000" y="49260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685800" y="4584700"/>
            <a:ext cx="1447800" cy="381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6477000" y="3898900"/>
            <a:ext cx="1828800" cy="292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6477000" y="3670300"/>
            <a:ext cx="1752600" cy="1524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5181600" y="4191000"/>
            <a:ext cx="3124200" cy="69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" name="Curved Connector 31"/>
          <p:cNvCxnSpPr/>
          <p:nvPr/>
        </p:nvCxnSpPr>
        <p:spPr bwMode="auto">
          <a:xfrm rot="16200000" flipH="1" flipV="1">
            <a:off x="5037068" y="3314700"/>
            <a:ext cx="1066800" cy="1295400"/>
          </a:xfrm>
          <a:prstGeom prst="curvedConnector3">
            <a:avLst>
              <a:gd name="adj1" fmla="val -21429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105400" y="2667000"/>
            <a:ext cx="1287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Send state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4419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link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55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4" grpId="0" animBg="1"/>
      <p:bldP spid="34" grpId="1" animBg="1"/>
      <p:bldP spid="3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55900"/>
            <a:ext cx="6629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584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32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441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89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Breaking the Link to Router Binding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5105400" y="4038600"/>
            <a:ext cx="838200" cy="6985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>
            <a:off x="3657600" y="3810000"/>
            <a:ext cx="2286000" cy="762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2514600" y="39751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Connector 21"/>
          <p:cNvCxnSpPr>
            <a:cxnSpLocks noChangeShapeType="1"/>
          </p:cNvCxnSpPr>
          <p:nvPr/>
        </p:nvCxnSpPr>
        <p:spPr bwMode="auto">
          <a:xfrm>
            <a:off x="2667000" y="49260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685800" y="4584700"/>
            <a:ext cx="1447800" cy="381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6477000" y="3670300"/>
            <a:ext cx="1752600" cy="1524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5181600" y="4191000"/>
            <a:ext cx="3124200" cy="69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8200" y="2133600"/>
            <a:ext cx="7620000" cy="2209800"/>
          </a:xfrm>
          <a:prstGeom prst="rect">
            <a:avLst/>
          </a:prstGeom>
          <a:solidFill>
            <a:srgbClr val="FF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i="1" dirty="0" smtClean="0">
                <a:solidFill>
                  <a:srgbClr val="000000"/>
                </a:solidFill>
              </a:rPr>
              <a:t>Router Grafting </a:t>
            </a:r>
            <a:r>
              <a:rPr lang="en-US" sz="3000" dirty="0" smtClean="0">
                <a:solidFill>
                  <a:srgbClr val="000000"/>
                </a:solidFill>
              </a:rPr>
              <a:t>enables </a:t>
            </a:r>
            <a:r>
              <a:rPr lang="en-US" sz="3000" dirty="0">
                <a:solidFill>
                  <a:srgbClr val="000000"/>
                </a:solidFill>
              </a:rPr>
              <a:t>this </a:t>
            </a:r>
            <a:r>
              <a:rPr lang="en-US" sz="3000" dirty="0" smtClean="0">
                <a:solidFill>
                  <a:srgbClr val="000000"/>
                </a:solidFill>
              </a:rPr>
              <a:t>breaking apart a router (splitting/merging).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5491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State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86</a:t>
            </a:fld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 bwMode="auto">
          <a:xfrm rot="16200000" flipH="1">
            <a:off x="2019300" y="2869168"/>
            <a:ext cx="685800" cy="457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219200" y="22214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 session</a:t>
            </a:r>
            <a:endParaRPr lang="en-US" dirty="0"/>
          </a:p>
        </p:txBody>
      </p:sp>
      <p:cxnSp>
        <p:nvCxnSpPr>
          <p:cNvPr id="20" name="Straight Connector 19"/>
          <p:cNvCxnSpPr>
            <a:endCxn id="30" idx="1"/>
          </p:cNvCxnSpPr>
          <p:nvPr/>
        </p:nvCxnSpPr>
        <p:spPr bwMode="auto">
          <a:xfrm flipV="1">
            <a:off x="914400" y="4164568"/>
            <a:ext cx="990600" cy="260366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21668"/>
            <a:ext cx="869594" cy="873252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>
            <a:stCxn id="33" idx="3"/>
          </p:cNvCxnSpPr>
          <p:nvPr/>
        </p:nvCxnSpPr>
        <p:spPr bwMode="auto">
          <a:xfrm>
            <a:off x="6553200" y="2945368"/>
            <a:ext cx="609600" cy="647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loud 22"/>
          <p:cNvSpPr/>
          <p:nvPr/>
        </p:nvSpPr>
        <p:spPr bwMode="auto">
          <a:xfrm>
            <a:off x="1676400" y="3821668"/>
            <a:ext cx="1066800" cy="7620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2895600" y="2907268"/>
            <a:ext cx="2362200" cy="1981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Cloud 24"/>
          <p:cNvSpPr/>
          <p:nvPr/>
        </p:nvSpPr>
        <p:spPr bwMode="auto">
          <a:xfrm>
            <a:off x="5562600" y="4126468"/>
            <a:ext cx="1219200" cy="8382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Cloud 25"/>
          <p:cNvSpPr/>
          <p:nvPr/>
        </p:nvSpPr>
        <p:spPr bwMode="auto">
          <a:xfrm>
            <a:off x="5715000" y="2526268"/>
            <a:ext cx="990600" cy="8382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7" name="Straight Connector 26"/>
          <p:cNvCxnSpPr>
            <a:stCxn id="30" idx="3"/>
            <a:endCxn id="31" idx="1"/>
          </p:cNvCxnSpPr>
          <p:nvPr/>
        </p:nvCxnSpPr>
        <p:spPr bwMode="auto">
          <a:xfrm flipV="1">
            <a:off x="2514600" y="3554968"/>
            <a:ext cx="8382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35" idx="3"/>
            <a:endCxn id="33" idx="1"/>
          </p:cNvCxnSpPr>
          <p:nvPr/>
        </p:nvCxnSpPr>
        <p:spPr bwMode="auto">
          <a:xfrm flipV="1">
            <a:off x="4953000" y="2945368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41" idx="3"/>
          </p:cNvCxnSpPr>
          <p:nvPr/>
        </p:nvCxnSpPr>
        <p:spPr bwMode="auto">
          <a:xfrm flipV="1">
            <a:off x="6553200" y="4431268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974068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3644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75486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3550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82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>
            <a:stCxn id="31" idx="3"/>
            <a:endCxn id="35" idx="1"/>
          </p:cNvCxnSpPr>
          <p:nvPr/>
        </p:nvCxnSpPr>
        <p:spPr bwMode="auto">
          <a:xfrm flipV="1">
            <a:off x="3733800" y="3478768"/>
            <a:ext cx="8382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35" idx="2"/>
            <a:endCxn id="34" idx="0"/>
          </p:cNvCxnSpPr>
          <p:nvPr/>
        </p:nvCxnSpPr>
        <p:spPr bwMode="auto">
          <a:xfrm rot="5400000">
            <a:off x="4095750" y="3688318"/>
            <a:ext cx="685800" cy="647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7886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Straight Connector 67"/>
          <p:cNvCxnSpPr>
            <a:stCxn id="30" idx="3"/>
            <a:endCxn id="34" idx="1"/>
          </p:cNvCxnSpPr>
          <p:nvPr/>
        </p:nvCxnSpPr>
        <p:spPr bwMode="auto">
          <a:xfrm>
            <a:off x="2514600" y="4164568"/>
            <a:ext cx="1409700" cy="3810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34" idx="3"/>
            <a:endCxn id="41" idx="1"/>
          </p:cNvCxnSpPr>
          <p:nvPr/>
        </p:nvCxnSpPr>
        <p:spPr bwMode="auto">
          <a:xfrm flipV="1">
            <a:off x="4305300" y="4469368"/>
            <a:ext cx="15621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Freeform 78"/>
          <p:cNvSpPr/>
          <p:nvPr/>
        </p:nvSpPr>
        <p:spPr bwMode="auto">
          <a:xfrm>
            <a:off x="1114023" y="2597102"/>
            <a:ext cx="6284890" cy="1502535"/>
          </a:xfrm>
          <a:custGeom>
            <a:avLst/>
            <a:gdLst>
              <a:gd name="connsiteX0" fmla="*/ 0 w 6284890"/>
              <a:gd name="connsiteY0" fmla="*/ 1502535 h 1502535"/>
              <a:gd name="connsiteX1" fmla="*/ 1468191 w 6284890"/>
              <a:gd name="connsiteY1" fmla="*/ 1193442 h 1502535"/>
              <a:gd name="connsiteX2" fmla="*/ 2408349 w 6284890"/>
              <a:gd name="connsiteY2" fmla="*/ 639651 h 1502535"/>
              <a:gd name="connsiteX3" fmla="*/ 3696236 w 6284890"/>
              <a:gd name="connsiteY3" fmla="*/ 613893 h 1502535"/>
              <a:gd name="connsiteX4" fmla="*/ 4932608 w 6284890"/>
              <a:gd name="connsiteY4" fmla="*/ 72980 h 1502535"/>
              <a:gd name="connsiteX5" fmla="*/ 5525036 w 6284890"/>
              <a:gd name="connsiteY5" fmla="*/ 176011 h 1502535"/>
              <a:gd name="connsiteX6" fmla="*/ 6284890 w 6284890"/>
              <a:gd name="connsiteY6" fmla="*/ 1013138 h 1502535"/>
              <a:gd name="connsiteX7" fmla="*/ 6284890 w 6284890"/>
              <a:gd name="connsiteY7" fmla="*/ 1013138 h 15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4890" h="1502535">
                <a:moveTo>
                  <a:pt x="0" y="1502535"/>
                </a:moveTo>
                <a:cubicBezTo>
                  <a:pt x="533400" y="1419895"/>
                  <a:pt x="1066800" y="1337256"/>
                  <a:pt x="1468191" y="1193442"/>
                </a:cubicBezTo>
                <a:cubicBezTo>
                  <a:pt x="1869582" y="1049628"/>
                  <a:pt x="2037008" y="736242"/>
                  <a:pt x="2408349" y="639651"/>
                </a:cubicBezTo>
                <a:cubicBezTo>
                  <a:pt x="2779690" y="543060"/>
                  <a:pt x="3275526" y="708338"/>
                  <a:pt x="3696236" y="613893"/>
                </a:cubicBezTo>
                <a:cubicBezTo>
                  <a:pt x="4116946" y="519448"/>
                  <a:pt x="4627808" y="145960"/>
                  <a:pt x="4932608" y="72980"/>
                </a:cubicBezTo>
                <a:cubicBezTo>
                  <a:pt x="5237408" y="0"/>
                  <a:pt x="5299656" y="19318"/>
                  <a:pt x="5525036" y="176011"/>
                </a:cubicBezTo>
                <a:cubicBezTo>
                  <a:pt x="5750416" y="332704"/>
                  <a:pt x="6284890" y="1013138"/>
                  <a:pt x="6284890" y="1013138"/>
                </a:cubicBezTo>
                <a:lnTo>
                  <a:pt x="6284890" y="1013138"/>
                </a:lnTo>
              </a:path>
            </a:pathLst>
          </a:cu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52600" y="4583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AS100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676218" y="4888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AS200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715000" y="4964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AS400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791200" y="3364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AS300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77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State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87</a:t>
            </a:fld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 bwMode="auto">
          <a:xfrm rot="16200000" flipH="1">
            <a:off x="2019300" y="2869168"/>
            <a:ext cx="685800" cy="457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219200" y="22214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 session</a:t>
            </a:r>
            <a:endParaRPr lang="en-US" dirty="0"/>
          </a:p>
        </p:txBody>
      </p:sp>
      <p:cxnSp>
        <p:nvCxnSpPr>
          <p:cNvPr id="20" name="Straight Connector 19"/>
          <p:cNvCxnSpPr>
            <a:endCxn id="30" idx="1"/>
          </p:cNvCxnSpPr>
          <p:nvPr/>
        </p:nvCxnSpPr>
        <p:spPr bwMode="auto">
          <a:xfrm flipV="1">
            <a:off x="914400" y="4164568"/>
            <a:ext cx="990600" cy="260366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21668"/>
            <a:ext cx="869594" cy="873252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>
            <a:stCxn id="33" idx="3"/>
          </p:cNvCxnSpPr>
          <p:nvPr/>
        </p:nvCxnSpPr>
        <p:spPr bwMode="auto">
          <a:xfrm>
            <a:off x="6553200" y="2945368"/>
            <a:ext cx="609600" cy="647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loud 22"/>
          <p:cNvSpPr/>
          <p:nvPr/>
        </p:nvSpPr>
        <p:spPr bwMode="auto">
          <a:xfrm>
            <a:off x="1676400" y="3821668"/>
            <a:ext cx="1066800" cy="7620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2895600" y="2907268"/>
            <a:ext cx="2362200" cy="1981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Cloud 24"/>
          <p:cNvSpPr/>
          <p:nvPr/>
        </p:nvSpPr>
        <p:spPr bwMode="auto">
          <a:xfrm>
            <a:off x="5562600" y="4126468"/>
            <a:ext cx="1219200" cy="8382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Cloud 25"/>
          <p:cNvSpPr/>
          <p:nvPr/>
        </p:nvSpPr>
        <p:spPr bwMode="auto">
          <a:xfrm>
            <a:off x="5715000" y="2526268"/>
            <a:ext cx="990600" cy="8382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7" name="Straight Connector 26"/>
          <p:cNvCxnSpPr>
            <a:stCxn id="30" idx="3"/>
            <a:endCxn id="34" idx="1"/>
          </p:cNvCxnSpPr>
          <p:nvPr/>
        </p:nvCxnSpPr>
        <p:spPr bwMode="auto">
          <a:xfrm>
            <a:off x="2514600" y="4164568"/>
            <a:ext cx="1409700" cy="381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35" idx="3"/>
            <a:endCxn id="33" idx="1"/>
          </p:cNvCxnSpPr>
          <p:nvPr/>
        </p:nvCxnSpPr>
        <p:spPr bwMode="auto">
          <a:xfrm flipV="1">
            <a:off x="4953000" y="2945368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41" idx="3"/>
          </p:cNvCxnSpPr>
          <p:nvPr/>
        </p:nvCxnSpPr>
        <p:spPr bwMode="auto">
          <a:xfrm flipV="1">
            <a:off x="6553200" y="4431268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974068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3644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75486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3550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82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>
            <a:stCxn id="31" idx="3"/>
            <a:endCxn id="35" idx="1"/>
          </p:cNvCxnSpPr>
          <p:nvPr/>
        </p:nvCxnSpPr>
        <p:spPr bwMode="auto">
          <a:xfrm flipV="1">
            <a:off x="3733800" y="3478768"/>
            <a:ext cx="8382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35" idx="2"/>
            <a:endCxn id="34" idx="0"/>
          </p:cNvCxnSpPr>
          <p:nvPr/>
        </p:nvCxnSpPr>
        <p:spPr bwMode="auto">
          <a:xfrm rot="5400000">
            <a:off x="4095750" y="3688318"/>
            <a:ext cx="685800" cy="647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7886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Straight Connector 67"/>
          <p:cNvCxnSpPr>
            <a:stCxn id="30" idx="3"/>
            <a:endCxn id="31" idx="1"/>
          </p:cNvCxnSpPr>
          <p:nvPr/>
        </p:nvCxnSpPr>
        <p:spPr bwMode="auto">
          <a:xfrm flipV="1">
            <a:off x="2514600" y="3554968"/>
            <a:ext cx="838200" cy="6096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34" idx="3"/>
            <a:endCxn id="41" idx="1"/>
          </p:cNvCxnSpPr>
          <p:nvPr/>
        </p:nvCxnSpPr>
        <p:spPr bwMode="auto">
          <a:xfrm flipV="1">
            <a:off x="4305300" y="4469368"/>
            <a:ext cx="15621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Freeform 78"/>
          <p:cNvSpPr/>
          <p:nvPr/>
        </p:nvSpPr>
        <p:spPr bwMode="auto">
          <a:xfrm>
            <a:off x="1114023" y="3934359"/>
            <a:ext cx="6513490" cy="361682"/>
          </a:xfrm>
          <a:custGeom>
            <a:avLst/>
            <a:gdLst>
              <a:gd name="connsiteX0" fmla="*/ 0 w 6284890"/>
              <a:gd name="connsiteY0" fmla="*/ 1502535 h 1502535"/>
              <a:gd name="connsiteX1" fmla="*/ 1468191 w 6284890"/>
              <a:gd name="connsiteY1" fmla="*/ 1193442 h 1502535"/>
              <a:gd name="connsiteX2" fmla="*/ 2408349 w 6284890"/>
              <a:gd name="connsiteY2" fmla="*/ 639651 h 1502535"/>
              <a:gd name="connsiteX3" fmla="*/ 3696236 w 6284890"/>
              <a:gd name="connsiteY3" fmla="*/ 613893 h 1502535"/>
              <a:gd name="connsiteX4" fmla="*/ 4932608 w 6284890"/>
              <a:gd name="connsiteY4" fmla="*/ 72980 h 1502535"/>
              <a:gd name="connsiteX5" fmla="*/ 5525036 w 6284890"/>
              <a:gd name="connsiteY5" fmla="*/ 176011 h 1502535"/>
              <a:gd name="connsiteX6" fmla="*/ 6284890 w 6284890"/>
              <a:gd name="connsiteY6" fmla="*/ 1013138 h 1502535"/>
              <a:gd name="connsiteX7" fmla="*/ 6284890 w 6284890"/>
              <a:gd name="connsiteY7" fmla="*/ 1013138 h 1502535"/>
              <a:gd name="connsiteX0" fmla="*/ 0 w 6284890"/>
              <a:gd name="connsiteY0" fmla="*/ 1502535 h 1650642"/>
              <a:gd name="connsiteX1" fmla="*/ 1468191 w 6284890"/>
              <a:gd name="connsiteY1" fmla="*/ 1193442 h 1650642"/>
              <a:gd name="connsiteX2" fmla="*/ 2408349 w 6284890"/>
              <a:gd name="connsiteY2" fmla="*/ 1554051 h 1650642"/>
              <a:gd name="connsiteX3" fmla="*/ 3696236 w 6284890"/>
              <a:gd name="connsiteY3" fmla="*/ 613893 h 1650642"/>
              <a:gd name="connsiteX4" fmla="*/ 4932608 w 6284890"/>
              <a:gd name="connsiteY4" fmla="*/ 72980 h 1650642"/>
              <a:gd name="connsiteX5" fmla="*/ 5525036 w 6284890"/>
              <a:gd name="connsiteY5" fmla="*/ 176011 h 1650642"/>
              <a:gd name="connsiteX6" fmla="*/ 6284890 w 6284890"/>
              <a:gd name="connsiteY6" fmla="*/ 1013138 h 1650642"/>
              <a:gd name="connsiteX7" fmla="*/ 6284890 w 6284890"/>
              <a:gd name="connsiteY7" fmla="*/ 1013138 h 1650642"/>
              <a:gd name="connsiteX0" fmla="*/ 0 w 6284890"/>
              <a:gd name="connsiteY0" fmla="*/ 1502535 h 1676042"/>
              <a:gd name="connsiteX1" fmla="*/ 1468191 w 6284890"/>
              <a:gd name="connsiteY1" fmla="*/ 1345842 h 1676042"/>
              <a:gd name="connsiteX2" fmla="*/ 2408349 w 6284890"/>
              <a:gd name="connsiteY2" fmla="*/ 1554051 h 1676042"/>
              <a:gd name="connsiteX3" fmla="*/ 3696236 w 6284890"/>
              <a:gd name="connsiteY3" fmla="*/ 613893 h 1676042"/>
              <a:gd name="connsiteX4" fmla="*/ 4932608 w 6284890"/>
              <a:gd name="connsiteY4" fmla="*/ 72980 h 1676042"/>
              <a:gd name="connsiteX5" fmla="*/ 5525036 w 6284890"/>
              <a:gd name="connsiteY5" fmla="*/ 176011 h 1676042"/>
              <a:gd name="connsiteX6" fmla="*/ 6284890 w 6284890"/>
              <a:gd name="connsiteY6" fmla="*/ 1013138 h 1676042"/>
              <a:gd name="connsiteX7" fmla="*/ 6284890 w 6284890"/>
              <a:gd name="connsiteY7" fmla="*/ 1013138 h 1676042"/>
              <a:gd name="connsiteX0" fmla="*/ 0 w 6284890"/>
              <a:gd name="connsiteY0" fmla="*/ 1680335 h 2105338"/>
              <a:gd name="connsiteX1" fmla="*/ 1468191 w 6284890"/>
              <a:gd name="connsiteY1" fmla="*/ 1523642 h 2105338"/>
              <a:gd name="connsiteX2" fmla="*/ 2408349 w 6284890"/>
              <a:gd name="connsiteY2" fmla="*/ 1731851 h 2105338"/>
              <a:gd name="connsiteX3" fmla="*/ 3696236 w 6284890"/>
              <a:gd name="connsiteY3" fmla="*/ 1858493 h 2105338"/>
              <a:gd name="connsiteX4" fmla="*/ 4932608 w 6284890"/>
              <a:gd name="connsiteY4" fmla="*/ 250780 h 2105338"/>
              <a:gd name="connsiteX5" fmla="*/ 5525036 w 6284890"/>
              <a:gd name="connsiteY5" fmla="*/ 353811 h 2105338"/>
              <a:gd name="connsiteX6" fmla="*/ 6284890 w 6284890"/>
              <a:gd name="connsiteY6" fmla="*/ 1190938 h 2105338"/>
              <a:gd name="connsiteX7" fmla="*/ 6284890 w 6284890"/>
              <a:gd name="connsiteY7" fmla="*/ 1190938 h 2105338"/>
              <a:gd name="connsiteX0" fmla="*/ 0 w 6284890"/>
              <a:gd name="connsiteY0" fmla="*/ 1398431 h 1594834"/>
              <a:gd name="connsiteX1" fmla="*/ 1468191 w 6284890"/>
              <a:gd name="connsiteY1" fmla="*/ 1241738 h 1594834"/>
              <a:gd name="connsiteX2" fmla="*/ 2408349 w 6284890"/>
              <a:gd name="connsiteY2" fmla="*/ 1449947 h 1594834"/>
              <a:gd name="connsiteX3" fmla="*/ 3696236 w 6284890"/>
              <a:gd name="connsiteY3" fmla="*/ 1576589 h 1594834"/>
              <a:gd name="connsiteX4" fmla="*/ 5161208 w 6284890"/>
              <a:gd name="connsiteY4" fmla="*/ 1340476 h 1594834"/>
              <a:gd name="connsiteX5" fmla="*/ 5525036 w 6284890"/>
              <a:gd name="connsiteY5" fmla="*/ 71907 h 1594834"/>
              <a:gd name="connsiteX6" fmla="*/ 6284890 w 6284890"/>
              <a:gd name="connsiteY6" fmla="*/ 909034 h 1594834"/>
              <a:gd name="connsiteX7" fmla="*/ 6284890 w 6284890"/>
              <a:gd name="connsiteY7" fmla="*/ 909034 h 1594834"/>
              <a:gd name="connsiteX0" fmla="*/ 0 w 6284890"/>
              <a:gd name="connsiteY0" fmla="*/ 489397 h 685800"/>
              <a:gd name="connsiteX1" fmla="*/ 1468191 w 6284890"/>
              <a:gd name="connsiteY1" fmla="*/ 332704 h 685800"/>
              <a:gd name="connsiteX2" fmla="*/ 2408349 w 6284890"/>
              <a:gd name="connsiteY2" fmla="*/ 540913 h 685800"/>
              <a:gd name="connsiteX3" fmla="*/ 3696236 w 6284890"/>
              <a:gd name="connsiteY3" fmla="*/ 667555 h 685800"/>
              <a:gd name="connsiteX4" fmla="*/ 5161208 w 6284890"/>
              <a:gd name="connsiteY4" fmla="*/ 431442 h 685800"/>
              <a:gd name="connsiteX5" fmla="*/ 5829836 w 6284890"/>
              <a:gd name="connsiteY5" fmla="*/ 458273 h 685800"/>
              <a:gd name="connsiteX6" fmla="*/ 6284890 w 6284890"/>
              <a:gd name="connsiteY6" fmla="*/ 0 h 685800"/>
              <a:gd name="connsiteX7" fmla="*/ 6284890 w 6284890"/>
              <a:gd name="connsiteY7" fmla="*/ 0 h 685800"/>
              <a:gd name="connsiteX0" fmla="*/ 0 w 6513490"/>
              <a:gd name="connsiteY0" fmla="*/ 489397 h 685800"/>
              <a:gd name="connsiteX1" fmla="*/ 1468191 w 6513490"/>
              <a:gd name="connsiteY1" fmla="*/ 332704 h 685800"/>
              <a:gd name="connsiteX2" fmla="*/ 2408349 w 6513490"/>
              <a:gd name="connsiteY2" fmla="*/ 540913 h 685800"/>
              <a:gd name="connsiteX3" fmla="*/ 3696236 w 6513490"/>
              <a:gd name="connsiteY3" fmla="*/ 667555 h 685800"/>
              <a:gd name="connsiteX4" fmla="*/ 5161208 w 6513490"/>
              <a:gd name="connsiteY4" fmla="*/ 431442 h 685800"/>
              <a:gd name="connsiteX5" fmla="*/ 5829836 w 6513490"/>
              <a:gd name="connsiteY5" fmla="*/ 458273 h 685800"/>
              <a:gd name="connsiteX6" fmla="*/ 6284890 w 6513490"/>
              <a:gd name="connsiteY6" fmla="*/ 0 h 685800"/>
              <a:gd name="connsiteX7" fmla="*/ 6513490 w 6513490"/>
              <a:gd name="connsiteY7" fmla="*/ 685800 h 685800"/>
              <a:gd name="connsiteX0" fmla="*/ 0 w 6513490"/>
              <a:gd name="connsiteY0" fmla="*/ 489397 h 685800"/>
              <a:gd name="connsiteX1" fmla="*/ 1468191 w 6513490"/>
              <a:gd name="connsiteY1" fmla="*/ 332704 h 685800"/>
              <a:gd name="connsiteX2" fmla="*/ 2408349 w 6513490"/>
              <a:gd name="connsiteY2" fmla="*/ 540913 h 685800"/>
              <a:gd name="connsiteX3" fmla="*/ 3696236 w 6513490"/>
              <a:gd name="connsiteY3" fmla="*/ 667555 h 685800"/>
              <a:gd name="connsiteX4" fmla="*/ 5161208 w 6513490"/>
              <a:gd name="connsiteY4" fmla="*/ 431442 h 685800"/>
              <a:gd name="connsiteX5" fmla="*/ 5829836 w 6513490"/>
              <a:gd name="connsiteY5" fmla="*/ 458273 h 685800"/>
              <a:gd name="connsiteX6" fmla="*/ 6284890 w 6513490"/>
              <a:gd name="connsiteY6" fmla="*/ 0 h 685800"/>
              <a:gd name="connsiteX7" fmla="*/ 6278450 w 6513490"/>
              <a:gd name="connsiteY7" fmla="*/ 542122 h 685800"/>
              <a:gd name="connsiteX8" fmla="*/ 6513490 w 6513490"/>
              <a:gd name="connsiteY8" fmla="*/ 685800 h 685800"/>
              <a:gd name="connsiteX0" fmla="*/ 0 w 6513490"/>
              <a:gd name="connsiteY0" fmla="*/ 165279 h 389989"/>
              <a:gd name="connsiteX1" fmla="*/ 1468191 w 6513490"/>
              <a:gd name="connsiteY1" fmla="*/ 8586 h 389989"/>
              <a:gd name="connsiteX2" fmla="*/ 2408349 w 6513490"/>
              <a:gd name="connsiteY2" fmla="*/ 216795 h 389989"/>
              <a:gd name="connsiteX3" fmla="*/ 3696236 w 6513490"/>
              <a:gd name="connsiteY3" fmla="*/ 343437 h 389989"/>
              <a:gd name="connsiteX4" fmla="*/ 5161208 w 6513490"/>
              <a:gd name="connsiteY4" fmla="*/ 107324 h 389989"/>
              <a:gd name="connsiteX5" fmla="*/ 5829836 w 6513490"/>
              <a:gd name="connsiteY5" fmla="*/ 134155 h 389989"/>
              <a:gd name="connsiteX6" fmla="*/ 6056290 w 6513490"/>
              <a:gd name="connsiteY6" fmla="*/ 209282 h 389989"/>
              <a:gd name="connsiteX7" fmla="*/ 6278450 w 6513490"/>
              <a:gd name="connsiteY7" fmla="*/ 218004 h 389989"/>
              <a:gd name="connsiteX8" fmla="*/ 6513490 w 6513490"/>
              <a:gd name="connsiteY8" fmla="*/ 361682 h 389989"/>
              <a:gd name="connsiteX0" fmla="*/ 0 w 6513490"/>
              <a:gd name="connsiteY0" fmla="*/ 165279 h 361682"/>
              <a:gd name="connsiteX1" fmla="*/ 1468191 w 6513490"/>
              <a:gd name="connsiteY1" fmla="*/ 8586 h 361682"/>
              <a:gd name="connsiteX2" fmla="*/ 2408349 w 6513490"/>
              <a:gd name="connsiteY2" fmla="*/ 216795 h 361682"/>
              <a:gd name="connsiteX3" fmla="*/ 3696236 w 6513490"/>
              <a:gd name="connsiteY3" fmla="*/ 343437 h 361682"/>
              <a:gd name="connsiteX4" fmla="*/ 5161208 w 6513490"/>
              <a:gd name="connsiteY4" fmla="*/ 107324 h 361682"/>
              <a:gd name="connsiteX5" fmla="*/ 5829836 w 6513490"/>
              <a:gd name="connsiteY5" fmla="*/ 134155 h 361682"/>
              <a:gd name="connsiteX6" fmla="*/ 6056290 w 6513490"/>
              <a:gd name="connsiteY6" fmla="*/ 209282 h 361682"/>
              <a:gd name="connsiteX7" fmla="*/ 6513490 w 6513490"/>
              <a:gd name="connsiteY7" fmla="*/ 361682 h 361682"/>
              <a:gd name="connsiteX0" fmla="*/ 0 w 6513490"/>
              <a:gd name="connsiteY0" fmla="*/ 165279 h 361682"/>
              <a:gd name="connsiteX1" fmla="*/ 1468191 w 6513490"/>
              <a:gd name="connsiteY1" fmla="*/ 8586 h 361682"/>
              <a:gd name="connsiteX2" fmla="*/ 2408349 w 6513490"/>
              <a:gd name="connsiteY2" fmla="*/ 216795 h 361682"/>
              <a:gd name="connsiteX3" fmla="*/ 3696236 w 6513490"/>
              <a:gd name="connsiteY3" fmla="*/ 343437 h 361682"/>
              <a:gd name="connsiteX4" fmla="*/ 5161208 w 6513490"/>
              <a:gd name="connsiteY4" fmla="*/ 107324 h 361682"/>
              <a:gd name="connsiteX5" fmla="*/ 5829836 w 6513490"/>
              <a:gd name="connsiteY5" fmla="*/ 134155 h 361682"/>
              <a:gd name="connsiteX6" fmla="*/ 6513490 w 6513490"/>
              <a:gd name="connsiteY6" fmla="*/ 361682 h 36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3490" h="361682">
                <a:moveTo>
                  <a:pt x="0" y="165279"/>
                </a:moveTo>
                <a:cubicBezTo>
                  <a:pt x="533400" y="82639"/>
                  <a:pt x="1066800" y="0"/>
                  <a:pt x="1468191" y="8586"/>
                </a:cubicBezTo>
                <a:cubicBezTo>
                  <a:pt x="1869582" y="17172"/>
                  <a:pt x="2037008" y="160987"/>
                  <a:pt x="2408349" y="216795"/>
                </a:cubicBezTo>
                <a:cubicBezTo>
                  <a:pt x="2779690" y="272603"/>
                  <a:pt x="3237426" y="361682"/>
                  <a:pt x="3696236" y="343437"/>
                </a:cubicBezTo>
                <a:cubicBezTo>
                  <a:pt x="4155046" y="325192"/>
                  <a:pt x="4805608" y="142204"/>
                  <a:pt x="5161208" y="107324"/>
                </a:cubicBezTo>
                <a:cubicBezTo>
                  <a:pt x="5516808" y="72444"/>
                  <a:pt x="5604456" y="91762"/>
                  <a:pt x="5829836" y="134155"/>
                </a:cubicBezTo>
                <a:cubicBezTo>
                  <a:pt x="6055216" y="176548"/>
                  <a:pt x="6371062" y="314281"/>
                  <a:pt x="6513490" y="361682"/>
                </a:cubicBezTo>
              </a:path>
            </a:pathLst>
          </a:cu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52600" y="4583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AS100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676218" y="4888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AS200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715000" y="4964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AS400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791200" y="3364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AS300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3400" y="4876800"/>
            <a:ext cx="8229600" cy="1295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00"/>
                </a:solidFill>
              </a:rPr>
              <a:t>The topology changes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(Need to re-run decision processes)</a:t>
            </a:r>
          </a:p>
        </p:txBody>
      </p:sp>
    </p:spTree>
    <p:custDataLst>
      <p:tags r:id="rId1"/>
    </p:custDataLst>
  </p:cSld>
  <p:clrMapOvr>
    <a:masterClrMapping/>
  </p:clrMapOvr>
  <p:transition advTm="258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3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Protocol Layers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ransition advTm="2326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 bwMode="auto">
          <a:xfrm>
            <a:off x="990600" y="4343400"/>
            <a:ext cx="6858000" cy="25146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Link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ransition advTm="461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of the Problem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Tireless effort of network operators</a:t>
            </a:r>
          </a:p>
          <a:p>
            <a:pPr lvl="1"/>
            <a:r>
              <a:rPr lang="en-US" dirty="0" smtClean="0"/>
              <a:t>Majority of the cost of a network is management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[yankee02]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advTm="50466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Unplugging cable would be disruptive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Link</a:t>
            </a:r>
            <a:endParaRPr lang="en-US" dirty="0"/>
          </a:p>
        </p:txBody>
      </p:sp>
      <p:sp>
        <p:nvSpPr>
          <p:cNvPr id="18" name="Cloud 17"/>
          <p:cNvSpPr/>
          <p:nvPr/>
        </p:nvSpPr>
        <p:spPr bwMode="auto">
          <a:xfrm>
            <a:off x="0" y="2971800"/>
            <a:ext cx="2286000" cy="3124200"/>
          </a:xfrm>
          <a:prstGeom prst="cloud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352799" y="2628053"/>
            <a:ext cx="5791201" cy="37647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34342 w 43733"/>
              <a:gd name="connsiteY6" fmla="*/ 23414 h 44465"/>
              <a:gd name="connsiteX7" fmla="*/ 37593 w 43733"/>
              <a:gd name="connsiteY7" fmla="*/ 3055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42011 w 43733"/>
              <a:gd name="connsiteY6" fmla="*/ 15814 h 44465"/>
              <a:gd name="connsiteX7" fmla="*/ 40563 w 43733"/>
              <a:gd name="connsiteY7" fmla="*/ 18490 h 44465"/>
              <a:gd name="connsiteX8" fmla="*/ 38537 w 43733"/>
              <a:gd name="connsiteY8" fmla="*/ 5886 h 44465"/>
              <a:gd name="connsiteX9" fmla="*/ 38613 w 43733"/>
              <a:gd name="connsiteY9" fmla="*/ 7150 h 44465"/>
              <a:gd name="connsiteX10" fmla="*/ 29291 w 43733"/>
              <a:gd name="connsiteY10" fmla="*/ 4412 h 44465"/>
              <a:gd name="connsiteX11" fmla="*/ 30033 w 43733"/>
              <a:gd name="connsiteY11" fmla="*/ 2800 h 44465"/>
              <a:gd name="connsiteX12" fmla="*/ 22354 w 43733"/>
              <a:gd name="connsiteY12" fmla="*/ 5180 h 44465"/>
              <a:gd name="connsiteX13" fmla="*/ 22713 w 43733"/>
              <a:gd name="connsiteY13" fmla="*/ 3790 h 44465"/>
              <a:gd name="connsiteX14" fmla="*/ 14213 w 43733"/>
              <a:gd name="connsiteY14" fmla="*/ 5652 h 44465"/>
              <a:gd name="connsiteX15" fmla="*/ 15513 w 43733"/>
              <a:gd name="connsiteY15" fmla="*/ 7000 h 44465"/>
              <a:gd name="connsiteX16" fmla="*/ 4340 w 43733"/>
              <a:gd name="connsiteY16" fmla="*/ 16249 h 44465"/>
              <a:gd name="connsiteX17" fmla="*/ 4113 w 43733"/>
              <a:gd name="connsiteY17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40" name="Straight Connector 39"/>
          <p:cNvCxnSpPr>
            <a:endCxn id="41" idx="3"/>
          </p:cNvCxnSpPr>
          <p:nvPr/>
        </p:nvCxnSpPr>
        <p:spPr>
          <a:xfrm rot="10800000">
            <a:off x="1676400" y="4381500"/>
            <a:ext cx="2286000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6482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581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>
            <a:stCxn id="43" idx="1"/>
          </p:cNvCxnSpPr>
          <p:nvPr/>
        </p:nvCxnSpPr>
        <p:spPr>
          <a:xfrm rot="10800000" flipV="1">
            <a:off x="5943600" y="4000500"/>
            <a:ext cx="1219200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3810001" y="4038600"/>
            <a:ext cx="2209801" cy="3810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 bwMode="auto">
          <a:xfrm>
            <a:off x="6324600" y="4095750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15000" y="419100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4801" y="5486400"/>
            <a:ext cx="236219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neighboring network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77861" y="5877580"/>
            <a:ext cx="42803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 making change</a:t>
            </a:r>
            <a:endParaRPr lang="en-US" dirty="0"/>
          </a:p>
        </p:txBody>
      </p:sp>
    </p:spTree>
  </p:cSld>
  <p:clrMapOvr>
    <a:masterClrMapping/>
  </p:clrMapOvr>
  <p:transition advTm="1532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Unplugging cable would be disruptive</a:t>
            </a:r>
          </a:p>
          <a:p>
            <a:r>
              <a:rPr lang="en-US" dirty="0" smtClean="0"/>
              <a:t>Links are not physical wires</a:t>
            </a:r>
          </a:p>
          <a:p>
            <a:pPr lvl="1"/>
            <a:r>
              <a:rPr lang="en-US" dirty="0" smtClean="0"/>
              <a:t>Switchover in nanoseconds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6" name="Cloud 25"/>
          <p:cNvSpPr/>
          <p:nvPr/>
        </p:nvSpPr>
        <p:spPr bwMode="auto">
          <a:xfrm>
            <a:off x="0" y="2971800"/>
            <a:ext cx="2286000" cy="3124200"/>
          </a:xfrm>
          <a:prstGeom prst="cloud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3352799" y="2628053"/>
            <a:ext cx="5791201" cy="37647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34342 w 43733"/>
              <a:gd name="connsiteY6" fmla="*/ 23414 h 44465"/>
              <a:gd name="connsiteX7" fmla="*/ 37593 w 43733"/>
              <a:gd name="connsiteY7" fmla="*/ 3055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42011 w 43733"/>
              <a:gd name="connsiteY6" fmla="*/ 15814 h 44465"/>
              <a:gd name="connsiteX7" fmla="*/ 40563 w 43733"/>
              <a:gd name="connsiteY7" fmla="*/ 18490 h 44465"/>
              <a:gd name="connsiteX8" fmla="*/ 38537 w 43733"/>
              <a:gd name="connsiteY8" fmla="*/ 5886 h 44465"/>
              <a:gd name="connsiteX9" fmla="*/ 38613 w 43733"/>
              <a:gd name="connsiteY9" fmla="*/ 7150 h 44465"/>
              <a:gd name="connsiteX10" fmla="*/ 29291 w 43733"/>
              <a:gd name="connsiteY10" fmla="*/ 4412 h 44465"/>
              <a:gd name="connsiteX11" fmla="*/ 30033 w 43733"/>
              <a:gd name="connsiteY11" fmla="*/ 2800 h 44465"/>
              <a:gd name="connsiteX12" fmla="*/ 22354 w 43733"/>
              <a:gd name="connsiteY12" fmla="*/ 5180 h 44465"/>
              <a:gd name="connsiteX13" fmla="*/ 22713 w 43733"/>
              <a:gd name="connsiteY13" fmla="*/ 3790 h 44465"/>
              <a:gd name="connsiteX14" fmla="*/ 14213 w 43733"/>
              <a:gd name="connsiteY14" fmla="*/ 5652 h 44465"/>
              <a:gd name="connsiteX15" fmla="*/ 15513 w 43733"/>
              <a:gd name="connsiteY15" fmla="*/ 7000 h 44465"/>
              <a:gd name="connsiteX16" fmla="*/ 4340 w 43733"/>
              <a:gd name="connsiteY16" fmla="*/ 16249 h 44465"/>
              <a:gd name="connsiteX17" fmla="*/ 4113 w 43733"/>
              <a:gd name="connsiteY17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Cloud 27"/>
          <p:cNvSpPr/>
          <p:nvPr/>
        </p:nvSpPr>
        <p:spPr>
          <a:xfrm>
            <a:off x="3657601" y="3733800"/>
            <a:ext cx="2590800" cy="18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5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4191000"/>
            <a:ext cx="479425" cy="385763"/>
          </a:xfrm>
          <a:prstGeom prst="rect">
            <a:avLst/>
          </a:prstGeom>
          <a:noFill/>
        </p:spPr>
      </p:pic>
      <p:pic>
        <p:nvPicPr>
          <p:cNvPr id="6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2" y="3962400"/>
            <a:ext cx="479425" cy="385763"/>
          </a:xfrm>
          <a:prstGeom prst="rect">
            <a:avLst/>
          </a:prstGeom>
          <a:noFill/>
        </p:spPr>
      </p:pic>
      <p:pic>
        <p:nvPicPr>
          <p:cNvPr id="8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872037"/>
            <a:ext cx="479425" cy="385763"/>
          </a:xfrm>
          <a:prstGeom prst="rect">
            <a:avLst/>
          </a:prstGeom>
          <a:noFill/>
        </p:spPr>
      </p:pic>
      <p:pic>
        <p:nvPicPr>
          <p:cNvPr id="9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2" y="4872037"/>
            <a:ext cx="479425" cy="385763"/>
          </a:xfrm>
          <a:prstGeom prst="rect">
            <a:avLst/>
          </a:prstGeom>
          <a:noFill/>
        </p:spPr>
      </p:pic>
      <p:cxnSp>
        <p:nvCxnSpPr>
          <p:cNvPr id="10" name="Straight Connector 9"/>
          <p:cNvCxnSpPr>
            <a:stCxn id="5" idx="3"/>
            <a:endCxn id="6" idx="1"/>
          </p:cNvCxnSpPr>
          <p:nvPr/>
        </p:nvCxnSpPr>
        <p:spPr>
          <a:xfrm flipV="1">
            <a:off x="4365626" y="4155282"/>
            <a:ext cx="282576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1"/>
          </p:cNvCxnSpPr>
          <p:nvPr/>
        </p:nvCxnSpPr>
        <p:spPr>
          <a:xfrm flipV="1">
            <a:off x="5127627" y="4079082"/>
            <a:ext cx="260348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4191000" y="4571999"/>
            <a:ext cx="457202" cy="30480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  <a:endCxn id="9" idx="1"/>
          </p:cNvCxnSpPr>
          <p:nvPr/>
        </p:nvCxnSpPr>
        <p:spPr>
          <a:xfrm>
            <a:off x="5051426" y="5064919"/>
            <a:ext cx="206376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1"/>
            <a:endCxn id="29" idx="3"/>
          </p:cNvCxnSpPr>
          <p:nvPr/>
        </p:nvCxnSpPr>
        <p:spPr>
          <a:xfrm rot="10800000">
            <a:off x="1676401" y="4381500"/>
            <a:ext cx="2209801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96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6482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581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>
            <a:stCxn id="32" idx="1"/>
            <a:endCxn id="7" idx="3"/>
          </p:cNvCxnSpPr>
          <p:nvPr/>
        </p:nvCxnSpPr>
        <p:spPr>
          <a:xfrm rot="10800000" flipV="1">
            <a:off x="5867400" y="4000500"/>
            <a:ext cx="1295400" cy="78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1" idx="1"/>
            <a:endCxn id="9" idx="3"/>
          </p:cNvCxnSpPr>
          <p:nvPr/>
        </p:nvCxnSpPr>
        <p:spPr>
          <a:xfrm rot="10800000" flipV="1">
            <a:off x="5737228" y="5029199"/>
            <a:ext cx="1425573" cy="35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Link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15000" y="4191000"/>
            <a:ext cx="7489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pic>
        <p:nvPicPr>
          <p:cNvPr id="7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975" y="3886200"/>
            <a:ext cx="479425" cy="385763"/>
          </a:xfrm>
          <a:prstGeom prst="rect">
            <a:avLst/>
          </a:prstGeom>
          <a:noFill/>
        </p:spPr>
      </p:pic>
      <p:sp>
        <p:nvSpPr>
          <p:cNvPr id="46" name="Freeform 45"/>
          <p:cNvSpPr/>
          <p:nvPr/>
        </p:nvSpPr>
        <p:spPr bwMode="auto">
          <a:xfrm>
            <a:off x="6324600" y="4095750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2400" y="3272135"/>
            <a:ext cx="2460930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Optical Switches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4177861" y="5877580"/>
            <a:ext cx="42803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 making change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4801" y="5486400"/>
            <a:ext cx="236219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neighboring network</a:t>
            </a:r>
            <a:endParaRPr lang="en-US" dirty="0"/>
          </a:p>
        </p:txBody>
      </p:sp>
    </p:spTree>
  </p:cSld>
  <p:clrMapOvr>
    <a:masterClrMapping/>
  </p:clrMapOvr>
  <p:transition advTm="26115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 bwMode="auto">
          <a:xfrm>
            <a:off x="990600" y="3505200"/>
            <a:ext cx="6858000" cy="9906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ransition advTm="2527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address is an identifier in BGP</a:t>
            </a:r>
          </a:p>
          <a:p>
            <a:r>
              <a:rPr lang="en-US" dirty="0" smtClean="0"/>
              <a:t>Changing it would require neighbor to reconfigure</a:t>
            </a:r>
          </a:p>
          <a:p>
            <a:pPr lvl="1"/>
            <a:r>
              <a:rPr lang="en-US" dirty="0" smtClean="0"/>
              <a:t>Not transparent</a:t>
            </a:r>
          </a:p>
          <a:p>
            <a:pPr lvl="1"/>
            <a:r>
              <a:rPr lang="en-US" dirty="0" smtClean="0"/>
              <a:t>Also has impact on TCP (later)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IP Address</a:t>
            </a:r>
            <a:endParaRPr lang="en-US" dirty="0"/>
          </a:p>
        </p:txBody>
      </p:sp>
      <p:sp>
        <p:nvSpPr>
          <p:cNvPr id="27" name="Cloud 26"/>
          <p:cNvSpPr/>
          <p:nvPr/>
        </p:nvSpPr>
        <p:spPr bwMode="auto">
          <a:xfrm>
            <a:off x="0" y="3389293"/>
            <a:ext cx="2286000" cy="2819400"/>
          </a:xfrm>
          <a:prstGeom prst="cloud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352799" y="3008292"/>
            <a:ext cx="5791201" cy="349715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34342 w 43733"/>
              <a:gd name="connsiteY6" fmla="*/ 23414 h 44465"/>
              <a:gd name="connsiteX7" fmla="*/ 37593 w 43733"/>
              <a:gd name="connsiteY7" fmla="*/ 3055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42011 w 43733"/>
              <a:gd name="connsiteY6" fmla="*/ 15814 h 44465"/>
              <a:gd name="connsiteX7" fmla="*/ 40563 w 43733"/>
              <a:gd name="connsiteY7" fmla="*/ 18490 h 44465"/>
              <a:gd name="connsiteX8" fmla="*/ 38537 w 43733"/>
              <a:gd name="connsiteY8" fmla="*/ 5886 h 44465"/>
              <a:gd name="connsiteX9" fmla="*/ 38613 w 43733"/>
              <a:gd name="connsiteY9" fmla="*/ 7150 h 44465"/>
              <a:gd name="connsiteX10" fmla="*/ 29291 w 43733"/>
              <a:gd name="connsiteY10" fmla="*/ 4412 h 44465"/>
              <a:gd name="connsiteX11" fmla="*/ 30033 w 43733"/>
              <a:gd name="connsiteY11" fmla="*/ 2800 h 44465"/>
              <a:gd name="connsiteX12" fmla="*/ 22354 w 43733"/>
              <a:gd name="connsiteY12" fmla="*/ 5180 h 44465"/>
              <a:gd name="connsiteX13" fmla="*/ 22713 w 43733"/>
              <a:gd name="connsiteY13" fmla="*/ 3790 h 44465"/>
              <a:gd name="connsiteX14" fmla="*/ 14213 w 43733"/>
              <a:gd name="connsiteY14" fmla="*/ 5652 h 44465"/>
              <a:gd name="connsiteX15" fmla="*/ 15513 w 43733"/>
              <a:gd name="connsiteY15" fmla="*/ 7000 h 44465"/>
              <a:gd name="connsiteX16" fmla="*/ 4340 w 43733"/>
              <a:gd name="connsiteY16" fmla="*/ 16249 h 44465"/>
              <a:gd name="connsiteX17" fmla="*/ 4113 w 43733"/>
              <a:gd name="connsiteY17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3657601" y="3846493"/>
            <a:ext cx="2590800" cy="18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30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4303693"/>
            <a:ext cx="479425" cy="385763"/>
          </a:xfrm>
          <a:prstGeom prst="rect">
            <a:avLst/>
          </a:prstGeom>
          <a:noFill/>
        </p:spPr>
      </p:pic>
      <p:pic>
        <p:nvPicPr>
          <p:cNvPr id="31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2" y="4075093"/>
            <a:ext cx="479425" cy="385763"/>
          </a:xfrm>
          <a:prstGeom prst="rect">
            <a:avLst/>
          </a:prstGeom>
          <a:noFill/>
        </p:spPr>
      </p:pic>
      <p:pic>
        <p:nvPicPr>
          <p:cNvPr id="32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984730"/>
            <a:ext cx="479425" cy="385763"/>
          </a:xfrm>
          <a:prstGeom prst="rect">
            <a:avLst/>
          </a:prstGeom>
          <a:noFill/>
        </p:spPr>
      </p:pic>
      <p:pic>
        <p:nvPicPr>
          <p:cNvPr id="33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2" y="4984730"/>
            <a:ext cx="479425" cy="385763"/>
          </a:xfrm>
          <a:prstGeom prst="rect">
            <a:avLst/>
          </a:prstGeom>
          <a:noFill/>
        </p:spPr>
      </p:pic>
      <p:cxnSp>
        <p:nvCxnSpPr>
          <p:cNvPr id="34" name="Straight Connector 33"/>
          <p:cNvCxnSpPr>
            <a:stCxn id="30" idx="3"/>
            <a:endCxn id="31" idx="1"/>
          </p:cNvCxnSpPr>
          <p:nvPr/>
        </p:nvCxnSpPr>
        <p:spPr>
          <a:xfrm flipV="1">
            <a:off x="4365626" y="4267975"/>
            <a:ext cx="282576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3"/>
            <a:endCxn id="45" idx="1"/>
          </p:cNvCxnSpPr>
          <p:nvPr/>
        </p:nvCxnSpPr>
        <p:spPr>
          <a:xfrm flipV="1">
            <a:off x="5127627" y="4191775"/>
            <a:ext cx="260348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191000" y="4684692"/>
            <a:ext cx="457202" cy="30480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2" idx="3"/>
            <a:endCxn id="33" idx="1"/>
          </p:cNvCxnSpPr>
          <p:nvPr/>
        </p:nvCxnSpPr>
        <p:spPr>
          <a:xfrm>
            <a:off x="5051426" y="5177612"/>
            <a:ext cx="206376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7509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760893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69409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Connector 41"/>
          <p:cNvCxnSpPr>
            <a:stCxn id="41" idx="1"/>
            <a:endCxn id="45" idx="3"/>
          </p:cNvCxnSpPr>
          <p:nvPr/>
        </p:nvCxnSpPr>
        <p:spPr>
          <a:xfrm rot="10800000" flipV="1">
            <a:off x="5867400" y="4113193"/>
            <a:ext cx="1295400" cy="78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1"/>
            <a:endCxn id="33" idx="3"/>
          </p:cNvCxnSpPr>
          <p:nvPr/>
        </p:nvCxnSpPr>
        <p:spPr>
          <a:xfrm rot="10800000" flipV="1">
            <a:off x="5737228" y="5141892"/>
            <a:ext cx="1425573" cy="35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15000" y="4303693"/>
            <a:ext cx="7489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pic>
        <p:nvPicPr>
          <p:cNvPr id="45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975" y="3998893"/>
            <a:ext cx="479425" cy="385763"/>
          </a:xfrm>
          <a:prstGeom prst="rect">
            <a:avLst/>
          </a:prstGeom>
          <a:noFill/>
        </p:spPr>
      </p:pic>
      <p:sp>
        <p:nvSpPr>
          <p:cNvPr id="46" name="Freeform 45"/>
          <p:cNvSpPr/>
          <p:nvPr/>
        </p:nvSpPr>
        <p:spPr bwMode="auto">
          <a:xfrm>
            <a:off x="6324600" y="4208443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77861" y="5990273"/>
            <a:ext cx="42803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 making change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1" y="5599093"/>
            <a:ext cx="236219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neighboring network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676400" y="4151293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1.1.1.1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324600" y="377029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1.1.1.2</a:t>
            </a:r>
            <a:endParaRPr lang="en-US" dirty="0"/>
          </a:p>
        </p:txBody>
      </p:sp>
      <p:cxnSp>
        <p:nvCxnSpPr>
          <p:cNvPr id="38" name="Straight Connector 37"/>
          <p:cNvCxnSpPr>
            <a:stCxn id="30" idx="1"/>
            <a:endCxn id="39" idx="3"/>
          </p:cNvCxnSpPr>
          <p:nvPr/>
        </p:nvCxnSpPr>
        <p:spPr>
          <a:xfrm rot="10800000">
            <a:off x="1676401" y="4494193"/>
            <a:ext cx="2209801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3711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address not used for global </a:t>
            </a:r>
            <a:r>
              <a:rPr lang="en-US" dirty="0" err="1" smtClean="0"/>
              <a:t>reachability</a:t>
            </a:r>
            <a:endParaRPr lang="en-US" dirty="0" smtClean="0"/>
          </a:p>
          <a:p>
            <a:pPr lvl="1"/>
            <a:r>
              <a:rPr lang="en-US" dirty="0" smtClean="0"/>
              <a:t>Can move with BGP session</a:t>
            </a:r>
          </a:p>
          <a:p>
            <a:pPr lvl="1"/>
            <a:r>
              <a:rPr lang="en-US" dirty="0" smtClean="0"/>
              <a:t>Neighbor doesn’t have to reconfigure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Re-assign IP Address</a:t>
            </a:r>
            <a:endParaRPr lang="en-US" dirty="0"/>
          </a:p>
        </p:txBody>
      </p:sp>
      <p:sp>
        <p:nvSpPr>
          <p:cNvPr id="28" name="Cloud 27"/>
          <p:cNvSpPr/>
          <p:nvPr/>
        </p:nvSpPr>
        <p:spPr bwMode="auto">
          <a:xfrm>
            <a:off x="0" y="3389293"/>
            <a:ext cx="2286000" cy="2819400"/>
          </a:xfrm>
          <a:prstGeom prst="cloud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3352799" y="3008292"/>
            <a:ext cx="5791201" cy="349715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34342 w 43733"/>
              <a:gd name="connsiteY6" fmla="*/ 23414 h 44465"/>
              <a:gd name="connsiteX7" fmla="*/ 37593 w 43733"/>
              <a:gd name="connsiteY7" fmla="*/ 30550 h 44465"/>
              <a:gd name="connsiteX8" fmla="*/ 42011 w 43733"/>
              <a:gd name="connsiteY8" fmla="*/ 15814 h 44465"/>
              <a:gd name="connsiteX9" fmla="*/ 40563 w 43733"/>
              <a:gd name="connsiteY9" fmla="*/ 18490 h 44465"/>
              <a:gd name="connsiteX10" fmla="*/ 38537 w 43733"/>
              <a:gd name="connsiteY10" fmla="*/ 5886 h 44465"/>
              <a:gd name="connsiteX11" fmla="*/ 38613 w 43733"/>
              <a:gd name="connsiteY11" fmla="*/ 7150 h 44465"/>
              <a:gd name="connsiteX12" fmla="*/ 29291 w 43733"/>
              <a:gd name="connsiteY12" fmla="*/ 4412 h 44465"/>
              <a:gd name="connsiteX13" fmla="*/ 30033 w 43733"/>
              <a:gd name="connsiteY13" fmla="*/ 2800 h 44465"/>
              <a:gd name="connsiteX14" fmla="*/ 22354 w 43733"/>
              <a:gd name="connsiteY14" fmla="*/ 5180 h 44465"/>
              <a:gd name="connsiteX15" fmla="*/ 22713 w 43733"/>
              <a:gd name="connsiteY15" fmla="*/ 3790 h 44465"/>
              <a:gd name="connsiteX16" fmla="*/ 14213 w 43733"/>
              <a:gd name="connsiteY16" fmla="*/ 5652 h 44465"/>
              <a:gd name="connsiteX17" fmla="*/ 15513 w 43733"/>
              <a:gd name="connsiteY17" fmla="*/ 7000 h 44465"/>
              <a:gd name="connsiteX18" fmla="*/ 4340 w 43733"/>
              <a:gd name="connsiteY18" fmla="*/ 16249 h 44465"/>
              <a:gd name="connsiteX19" fmla="*/ 4113 w 43733"/>
              <a:gd name="connsiteY19" fmla="*/ 14830 h 44465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7141 w 43733"/>
              <a:gd name="connsiteY0" fmla="*/ 35359 h 44465"/>
              <a:gd name="connsiteX1" fmla="*/ 6033 w 43733"/>
              <a:gd name="connsiteY1" fmla="*/ 35740 h 44465"/>
              <a:gd name="connsiteX2" fmla="*/ 16691 w 43733"/>
              <a:gd name="connsiteY2" fmla="*/ 39550 h 44465"/>
              <a:gd name="connsiteX3" fmla="*/ 16023 w 43733"/>
              <a:gd name="connsiteY3" fmla="*/ 37810 h 44465"/>
              <a:gd name="connsiteX4" fmla="*/ 29040 w 43733"/>
              <a:gd name="connsiteY4" fmla="*/ 35211 h 44465"/>
              <a:gd name="connsiteX5" fmla="*/ 28773 w 43733"/>
              <a:gd name="connsiteY5" fmla="*/ 37120 h 44465"/>
              <a:gd name="connsiteX6" fmla="*/ 42011 w 43733"/>
              <a:gd name="connsiteY6" fmla="*/ 15814 h 44465"/>
              <a:gd name="connsiteX7" fmla="*/ 40563 w 43733"/>
              <a:gd name="connsiteY7" fmla="*/ 18490 h 44465"/>
              <a:gd name="connsiteX8" fmla="*/ 38537 w 43733"/>
              <a:gd name="connsiteY8" fmla="*/ 5886 h 44465"/>
              <a:gd name="connsiteX9" fmla="*/ 38613 w 43733"/>
              <a:gd name="connsiteY9" fmla="*/ 7150 h 44465"/>
              <a:gd name="connsiteX10" fmla="*/ 29291 w 43733"/>
              <a:gd name="connsiteY10" fmla="*/ 4412 h 44465"/>
              <a:gd name="connsiteX11" fmla="*/ 30033 w 43733"/>
              <a:gd name="connsiteY11" fmla="*/ 2800 h 44465"/>
              <a:gd name="connsiteX12" fmla="*/ 22354 w 43733"/>
              <a:gd name="connsiteY12" fmla="*/ 5180 h 44465"/>
              <a:gd name="connsiteX13" fmla="*/ 22713 w 43733"/>
              <a:gd name="connsiteY13" fmla="*/ 3790 h 44465"/>
              <a:gd name="connsiteX14" fmla="*/ 14213 w 43733"/>
              <a:gd name="connsiteY14" fmla="*/ 5652 h 44465"/>
              <a:gd name="connsiteX15" fmla="*/ 15513 w 43733"/>
              <a:gd name="connsiteY15" fmla="*/ 7000 h 44465"/>
              <a:gd name="connsiteX16" fmla="*/ 4340 w 43733"/>
              <a:gd name="connsiteY16" fmla="*/ 16249 h 44465"/>
              <a:gd name="connsiteX17" fmla="*/ 4113 w 43733"/>
              <a:gd name="connsiteY17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3657601" y="3846493"/>
            <a:ext cx="2590800" cy="18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31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4303693"/>
            <a:ext cx="479425" cy="385763"/>
          </a:xfrm>
          <a:prstGeom prst="rect">
            <a:avLst/>
          </a:prstGeom>
          <a:noFill/>
        </p:spPr>
      </p:pic>
      <p:pic>
        <p:nvPicPr>
          <p:cNvPr id="32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2" y="4075093"/>
            <a:ext cx="479425" cy="385763"/>
          </a:xfrm>
          <a:prstGeom prst="rect">
            <a:avLst/>
          </a:prstGeom>
          <a:noFill/>
        </p:spPr>
      </p:pic>
      <p:pic>
        <p:nvPicPr>
          <p:cNvPr id="33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984730"/>
            <a:ext cx="479425" cy="385763"/>
          </a:xfrm>
          <a:prstGeom prst="rect">
            <a:avLst/>
          </a:prstGeom>
          <a:noFill/>
        </p:spPr>
      </p:pic>
      <p:pic>
        <p:nvPicPr>
          <p:cNvPr id="34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2" y="4984730"/>
            <a:ext cx="479425" cy="385763"/>
          </a:xfrm>
          <a:prstGeom prst="rect">
            <a:avLst/>
          </a:prstGeom>
          <a:noFill/>
        </p:spPr>
      </p:pic>
      <p:cxnSp>
        <p:nvCxnSpPr>
          <p:cNvPr id="35" name="Straight Connector 34"/>
          <p:cNvCxnSpPr>
            <a:stCxn id="31" idx="3"/>
            <a:endCxn id="32" idx="1"/>
          </p:cNvCxnSpPr>
          <p:nvPr/>
        </p:nvCxnSpPr>
        <p:spPr>
          <a:xfrm flipV="1">
            <a:off x="4365626" y="4267975"/>
            <a:ext cx="282576" cy="2286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2" idx="3"/>
            <a:endCxn id="45" idx="1"/>
          </p:cNvCxnSpPr>
          <p:nvPr/>
        </p:nvCxnSpPr>
        <p:spPr>
          <a:xfrm flipV="1">
            <a:off x="5127627" y="4191775"/>
            <a:ext cx="260348" cy="762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4191000" y="4684692"/>
            <a:ext cx="457202" cy="304803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3" idx="3"/>
            <a:endCxn id="34" idx="1"/>
          </p:cNvCxnSpPr>
          <p:nvPr/>
        </p:nvCxnSpPr>
        <p:spPr>
          <a:xfrm>
            <a:off x="5051426" y="5177612"/>
            <a:ext cx="206376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7509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760893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69409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Connector 41"/>
          <p:cNvCxnSpPr>
            <a:stCxn id="41" idx="1"/>
            <a:endCxn id="45" idx="3"/>
          </p:cNvCxnSpPr>
          <p:nvPr/>
        </p:nvCxnSpPr>
        <p:spPr>
          <a:xfrm rot="10800000" flipV="1">
            <a:off x="5867400" y="4113193"/>
            <a:ext cx="1295400" cy="78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1"/>
            <a:endCxn id="34" idx="3"/>
          </p:cNvCxnSpPr>
          <p:nvPr/>
        </p:nvCxnSpPr>
        <p:spPr>
          <a:xfrm rot="10800000" flipV="1">
            <a:off x="5737228" y="5141892"/>
            <a:ext cx="1425573" cy="35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15000" y="4303693"/>
            <a:ext cx="7489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Link</a:t>
            </a:r>
          </a:p>
        </p:txBody>
      </p:sp>
      <p:pic>
        <p:nvPicPr>
          <p:cNvPr id="45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975" y="3998893"/>
            <a:ext cx="479425" cy="385763"/>
          </a:xfrm>
          <a:prstGeom prst="rect">
            <a:avLst/>
          </a:prstGeom>
          <a:noFill/>
        </p:spPr>
      </p:pic>
      <p:sp>
        <p:nvSpPr>
          <p:cNvPr id="46" name="Freeform 45"/>
          <p:cNvSpPr/>
          <p:nvPr/>
        </p:nvSpPr>
        <p:spPr bwMode="auto">
          <a:xfrm>
            <a:off x="6324600" y="4208443"/>
            <a:ext cx="368300" cy="819150"/>
          </a:xfrm>
          <a:custGeom>
            <a:avLst/>
            <a:gdLst>
              <a:gd name="connsiteX0" fmla="*/ 0 w 368300"/>
              <a:gd name="connsiteY0" fmla="*/ 0 h 819150"/>
              <a:gd name="connsiteX1" fmla="*/ 304800 w 368300"/>
              <a:gd name="connsiteY1" fmla="*/ 247650 h 819150"/>
              <a:gd name="connsiteX2" fmla="*/ 342900 w 368300"/>
              <a:gd name="connsiteY2" fmla="*/ 590550 h 819150"/>
              <a:gd name="connsiteX3" fmla="*/ 152400 w 368300"/>
              <a:gd name="connsiteY3" fmla="*/ 819150 h 819150"/>
              <a:gd name="connsiteX4" fmla="*/ 152400 w 368300"/>
              <a:gd name="connsiteY4" fmla="*/ 819150 h 819150"/>
              <a:gd name="connsiteX5" fmla="*/ 152400 w 368300"/>
              <a:gd name="connsiteY5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300" h="819150">
                <a:moveTo>
                  <a:pt x="0" y="0"/>
                </a:moveTo>
                <a:cubicBezTo>
                  <a:pt x="123825" y="74612"/>
                  <a:pt x="247650" y="149225"/>
                  <a:pt x="304800" y="247650"/>
                </a:cubicBezTo>
                <a:cubicBezTo>
                  <a:pt x="361950" y="346075"/>
                  <a:pt x="368300" y="495300"/>
                  <a:pt x="342900" y="590550"/>
                </a:cubicBezTo>
                <a:cubicBezTo>
                  <a:pt x="317500" y="685800"/>
                  <a:pt x="152400" y="819150"/>
                  <a:pt x="152400" y="819150"/>
                </a:cubicBezTo>
                <a:lnTo>
                  <a:pt x="152400" y="819150"/>
                </a:lnTo>
                <a:lnTo>
                  <a:pt x="152400" y="819150"/>
                </a:ln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77861" y="5990273"/>
            <a:ext cx="42803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 making change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04801" y="5599093"/>
            <a:ext cx="236219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neighboring network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676400" y="4151293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1.1.1.1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248400" y="514189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1.1.1.2</a:t>
            </a:r>
            <a:endParaRPr lang="en-US" dirty="0"/>
          </a:p>
        </p:txBody>
      </p:sp>
      <p:cxnSp>
        <p:nvCxnSpPr>
          <p:cNvPr id="51" name="Straight Connector 50"/>
          <p:cNvCxnSpPr>
            <a:stCxn id="31" idx="1"/>
            <a:endCxn id="39" idx="3"/>
          </p:cNvCxnSpPr>
          <p:nvPr/>
        </p:nvCxnSpPr>
        <p:spPr>
          <a:xfrm rot="10800000">
            <a:off x="1676401" y="4494193"/>
            <a:ext cx="2209801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21372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 bwMode="auto">
          <a:xfrm>
            <a:off x="990600" y="2819400"/>
            <a:ext cx="6858000" cy="9906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  <p:transition advTm="2683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 smtClean="0"/>
              <a:t>TCP sessions are long running in BGP</a:t>
            </a:r>
          </a:p>
          <a:p>
            <a:pPr lvl="1"/>
            <a:r>
              <a:rPr lang="en-US" dirty="0" smtClean="0"/>
              <a:t>Killing it implicitly signals the router is down</a:t>
            </a:r>
          </a:p>
          <a:p>
            <a:r>
              <a:rPr lang="en-US" dirty="0" smtClean="0"/>
              <a:t>BGP graceful restart and TCP migrate are possible workarounds</a:t>
            </a:r>
          </a:p>
          <a:p>
            <a:pPr lvl="1"/>
            <a:r>
              <a:rPr lang="en-US" dirty="0" smtClean="0"/>
              <a:t>Requires the neighbor router to support it</a:t>
            </a:r>
          </a:p>
          <a:p>
            <a:pPr lvl="1"/>
            <a:r>
              <a:rPr lang="en-US" dirty="0" smtClean="0"/>
              <a:t>Not available on all routers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  <p:transition advTm="33041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Migrating TCP Transparently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Capitalize on IP address not changing</a:t>
            </a:r>
          </a:p>
          <a:p>
            <a:pPr lvl="1"/>
            <a:r>
              <a:rPr lang="en-US" dirty="0" smtClean="0"/>
              <a:t>To keep it completely transparent</a:t>
            </a:r>
          </a:p>
          <a:p>
            <a:r>
              <a:rPr lang="en-US" dirty="0" smtClean="0"/>
              <a:t>Transfer the TCP session state</a:t>
            </a:r>
          </a:p>
          <a:p>
            <a:pPr lvl="1"/>
            <a:r>
              <a:rPr lang="en-US" dirty="0" smtClean="0"/>
              <a:t>Sequence numbers</a:t>
            </a:r>
          </a:p>
          <a:p>
            <a:pPr lvl="1"/>
            <a:r>
              <a:rPr lang="en-US" dirty="0" smtClean="0"/>
              <a:t>Packet input/output queue (packets not read/</a:t>
            </a:r>
            <a:r>
              <a:rPr lang="en-US" dirty="0" err="1" smtClean="0"/>
              <a:t>ack’d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914400" y="5029200"/>
            <a:ext cx="3124200" cy="1676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29400" y="5029200"/>
            <a:ext cx="1600200" cy="1676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14400" y="3962400"/>
            <a:ext cx="3124200" cy="762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29400" y="4038600"/>
            <a:ext cx="1600200" cy="685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95600" y="5181600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00400" y="5181600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05200" y="5181600"/>
            <a:ext cx="304800" cy="381000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6019800"/>
            <a:ext cx="304800" cy="38100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00400" y="60198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6019800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267200" y="5334000"/>
            <a:ext cx="21336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419600" y="48768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TCP(data, </a:t>
            </a:r>
            <a:r>
              <a:rPr lang="en-US" dirty="0" err="1" smtClean="0"/>
              <a:t>seq</a:t>
            </a:r>
            <a:r>
              <a:rPr lang="en-US" dirty="0" smtClean="0"/>
              <a:t>, …)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42672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send()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267200" y="5715000"/>
            <a:ext cx="21336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485461" y="530173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267200" y="6400800"/>
            <a:ext cx="21336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485461" y="5987534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TCP(data’, </a:t>
            </a:r>
            <a:r>
              <a:rPr lang="en-US" dirty="0" err="1" smtClean="0"/>
              <a:t>seq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42672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recv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27" name="Elbow Connector 26"/>
          <p:cNvCxnSpPr>
            <a:stCxn id="12" idx="1"/>
            <a:endCxn id="25" idx="2"/>
          </p:cNvCxnSpPr>
          <p:nvPr/>
        </p:nvCxnSpPr>
        <p:spPr bwMode="auto">
          <a:xfrm rot="10800000">
            <a:off x="1301686" y="4636532"/>
            <a:ext cx="1593914" cy="1573768"/>
          </a:xfrm>
          <a:prstGeom prst="bentConnector2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hape 29"/>
          <p:cNvCxnSpPr>
            <a:stCxn id="19" idx="2"/>
            <a:endCxn id="9" idx="1"/>
          </p:cNvCxnSpPr>
          <p:nvPr/>
        </p:nvCxnSpPr>
        <p:spPr bwMode="auto">
          <a:xfrm rot="16200000" flipH="1">
            <a:off x="2280289" y="4756789"/>
            <a:ext cx="735568" cy="495054"/>
          </a:xfrm>
          <a:prstGeom prst="bentConnector2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81000" y="41148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" y="55626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</a:t>
            </a:r>
            <a:endParaRPr lang="en-US" dirty="0"/>
          </a:p>
        </p:txBody>
      </p:sp>
    </p:spTree>
  </p:cSld>
  <p:clrMapOvr>
    <a:masterClrMapping/>
  </p:clrMapOvr>
  <p:transition advTm="37363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 bwMode="auto">
          <a:xfrm>
            <a:off x="990600" y="2209800"/>
            <a:ext cx="6858000" cy="8382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  <p:transition advTm="3978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BGP: What (not) to Migrate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Want data packets to be delivered</a:t>
            </a:r>
          </a:p>
          <a:p>
            <a:pPr lvl="1"/>
            <a:r>
              <a:rPr lang="en-US" dirty="0" smtClean="0"/>
              <a:t>Want routing adjacencies to remain up</a:t>
            </a:r>
          </a:p>
          <a:p>
            <a:r>
              <a:rPr lang="en-US" dirty="0" smtClean="0"/>
              <a:t>Need</a:t>
            </a:r>
          </a:p>
          <a:p>
            <a:pPr lvl="1"/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Routing information</a:t>
            </a:r>
          </a:p>
          <a:p>
            <a:r>
              <a:rPr lang="en-US" dirty="0" smtClean="0"/>
              <a:t>Do not need (but can have)</a:t>
            </a:r>
          </a:p>
          <a:p>
            <a:pPr lvl="1"/>
            <a:r>
              <a:rPr lang="en-US" dirty="0" smtClean="0"/>
              <a:t>State machine</a:t>
            </a:r>
          </a:p>
          <a:p>
            <a:pPr lvl="1"/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Timers</a:t>
            </a:r>
          </a:p>
          <a:p>
            <a:r>
              <a:rPr lang="en-US" dirty="0" smtClean="0"/>
              <a:t>Keeps code modifications to a minimum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  <p:transition advTm="5073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7|9.6|11.9|15.1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0.3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|4.2|1.7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8.9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3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4|0.5|4.7|3.2|7.5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6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6|33.8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1|9.9|8.5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.4|3.8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6|6.9|0.8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8.2|4.2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5|7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1.9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8.5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6|2.8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6.7|10.7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3.4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1.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3.8"/>
</p:tagLst>
</file>

<file path=ppt/theme/theme1.xml><?xml version="1.0" encoding="utf-8"?>
<a:theme xmlns:a="http://schemas.openxmlformats.org/drawingml/2006/main" name="jrex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cs426">
      <a:majorFont>
        <a:latin typeface="Helvetica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s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54672</TotalTime>
  <Words>3816</Words>
  <Application>Microsoft Macintosh PowerPoint</Application>
  <PresentationFormat>On-screen Show (4:3)</PresentationFormat>
  <Paragraphs>1208</Paragraphs>
  <Slides>116</Slides>
  <Notes>116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116</vt:i4>
      </vt:variant>
      <vt:variant>
        <vt:lpstr>Custom Shows</vt:lpstr>
      </vt:variant>
      <vt:variant>
        <vt:i4>1</vt:i4>
      </vt:variant>
    </vt:vector>
  </HeadingPairs>
  <TitlesOfParts>
    <vt:vector size="118" baseType="lpstr">
      <vt:lpstr>jrex</vt:lpstr>
      <vt:lpstr>Refactoring Router Software  to Minimize Disruption</vt:lpstr>
      <vt:lpstr>User’s Perspective of The Internet</vt:lpstr>
      <vt:lpstr>The Actual Internet</vt:lpstr>
      <vt:lpstr>Change Happens</vt:lpstr>
      <vt:lpstr>Change is Painful</vt:lpstr>
      <vt:lpstr>Change is Painful -- Loops</vt:lpstr>
      <vt:lpstr>Change is Painful -- Blackholes</vt:lpstr>
      <vt:lpstr>Change is Painful -- Bugs</vt:lpstr>
      <vt:lpstr>Degree of the Problem Today</vt:lpstr>
      <vt:lpstr>Degree of the Problem Today</vt:lpstr>
      <vt:lpstr>The problem will get worse</vt:lpstr>
      <vt:lpstr>The problem will get worse</vt:lpstr>
      <vt:lpstr>The problem will get worse</vt:lpstr>
      <vt:lpstr>The problem will get worse</vt:lpstr>
      <vt:lpstr>Minimizing the Disruption</vt:lpstr>
      <vt:lpstr>Refactoring Router Software to Minimize Disruption</vt:lpstr>
      <vt:lpstr>Change without…</vt:lpstr>
      <vt:lpstr>Change without…</vt:lpstr>
      <vt:lpstr>Change without…</vt:lpstr>
      <vt:lpstr>Change without…</vt:lpstr>
      <vt:lpstr>Refactor Router Software?</vt:lpstr>
      <vt:lpstr>Hiding Router Bugs</vt:lpstr>
      <vt:lpstr>Decouple Physical and Logical</vt:lpstr>
      <vt:lpstr>Unbind Links from Routers</vt:lpstr>
      <vt:lpstr>Outline of Contributions</vt:lpstr>
      <vt:lpstr>Part I:  Hiding Router Software Bugs with the Bug Tolerant Router</vt:lpstr>
      <vt:lpstr>Outline of Contributions</vt:lpstr>
      <vt:lpstr>Dealing with Router Bugs</vt:lpstr>
      <vt:lpstr>Dealing with Router Bugs</vt:lpstr>
      <vt:lpstr>Avoiding Bugs via Diversity</vt:lpstr>
      <vt:lpstr>Approach is a Good Fit for Routing</vt:lpstr>
      <vt:lpstr>Approach is Necessary for Routing</vt:lpstr>
      <vt:lpstr>Achieving Diversity</vt:lpstr>
      <vt:lpstr>Achieving Diversity</vt:lpstr>
      <vt:lpstr>Effectiveness of Data Diversity</vt:lpstr>
      <vt:lpstr>Effectiveness of Software Diversity</vt:lpstr>
      <vt:lpstr>BTR Architecture Challenge #1</vt:lpstr>
      <vt:lpstr>Architecture</vt:lpstr>
      <vt:lpstr>Replicate Incoming Routing Messages</vt:lpstr>
      <vt:lpstr>Vote on Forwarding Table Updates</vt:lpstr>
      <vt:lpstr>Vote on Control-Plane Messages</vt:lpstr>
      <vt:lpstr>Hide Replica Failure</vt:lpstr>
      <vt:lpstr>BTR Architecture Challenge #2</vt:lpstr>
      <vt:lpstr>Simple Voting Mechanisms </vt:lpstr>
      <vt:lpstr>Evaluation with Prototype</vt:lpstr>
      <vt:lpstr>Which algorithm is best?</vt:lpstr>
      <vt:lpstr>What is the processing overhead?</vt:lpstr>
      <vt:lpstr>Bug tolerant router Summary</vt:lpstr>
      <vt:lpstr>Part II:  Decoupling the Logical from Physical  with VROOM</vt:lpstr>
      <vt:lpstr>Outline of Contributions</vt:lpstr>
      <vt:lpstr>(Recall) Change Happens</vt:lpstr>
      <vt:lpstr>(Recall) Change is Painful</vt:lpstr>
      <vt:lpstr>The Two Notions of “Router”</vt:lpstr>
      <vt:lpstr>The Tight Coupling of Physical &amp; Logical</vt:lpstr>
      <vt:lpstr>Decouple the “Physical” and “Logical”</vt:lpstr>
      <vt:lpstr>VROOM: Breaking the Coupling</vt:lpstr>
      <vt:lpstr>VROOM: Breaking the Coupling</vt:lpstr>
      <vt:lpstr>Example: Planned Maintenance</vt:lpstr>
      <vt:lpstr>Example: Planned Maintenance</vt:lpstr>
      <vt:lpstr>Example: Planned Maintenance</vt:lpstr>
      <vt:lpstr>Virtual Router Migration: the Challenges</vt:lpstr>
      <vt:lpstr>Virtual Router Migration: the Challenges</vt:lpstr>
      <vt:lpstr>Virtual Router Migration: the Challenges</vt:lpstr>
      <vt:lpstr>Virtual Router Migration: the Challenges</vt:lpstr>
      <vt:lpstr>VROOM Architecture</vt:lpstr>
      <vt:lpstr>VROOM’s Migration Process</vt:lpstr>
      <vt:lpstr>Control-Plane Migration</vt:lpstr>
      <vt:lpstr>Control-Plane Migration</vt:lpstr>
      <vt:lpstr>Control-Plane Migration</vt:lpstr>
      <vt:lpstr>Data-Plane Cloning</vt:lpstr>
      <vt:lpstr>Remote Control Plane</vt:lpstr>
      <vt:lpstr>Remote Control Plane</vt:lpstr>
      <vt:lpstr>Double Data Planes</vt:lpstr>
      <vt:lpstr>Asynchronous Link Migration</vt:lpstr>
      <vt:lpstr>Prototype Implementation</vt:lpstr>
      <vt:lpstr>Evaluation</vt:lpstr>
      <vt:lpstr>VROOM Summary</vt:lpstr>
      <vt:lpstr>Part III:  Seamless Edge Link Migration with Router Grafting</vt:lpstr>
      <vt:lpstr>Outline of Contributions</vt:lpstr>
      <vt:lpstr>(Recall) Change Happens</vt:lpstr>
      <vt:lpstr>(Recall) Change is Painful</vt:lpstr>
      <vt:lpstr>Understanding the Disruption (today)</vt:lpstr>
      <vt:lpstr>Understanding the Disruption (today)</vt:lpstr>
      <vt:lpstr>Breaking the Link to Router Binding</vt:lpstr>
      <vt:lpstr>Breaking the Link to Router Binding</vt:lpstr>
      <vt:lpstr>Not Just State Transfer</vt:lpstr>
      <vt:lpstr>Not Just State Transfer</vt:lpstr>
      <vt:lpstr>Challenge: Protocol Layers</vt:lpstr>
      <vt:lpstr>Physical Link</vt:lpstr>
      <vt:lpstr>Physical Link</vt:lpstr>
      <vt:lpstr>Physical Link</vt:lpstr>
      <vt:lpstr>IP</vt:lpstr>
      <vt:lpstr>Changing IP Address</vt:lpstr>
      <vt:lpstr>Re-assign IP Address</vt:lpstr>
      <vt:lpstr>TCP</vt:lpstr>
      <vt:lpstr>Dealing with TCP</vt:lpstr>
      <vt:lpstr>Migrating TCP Transparently</vt:lpstr>
      <vt:lpstr>BGP</vt:lpstr>
      <vt:lpstr>BGP: What (not) to Migrate</vt:lpstr>
      <vt:lpstr>Routing Information</vt:lpstr>
      <vt:lpstr>Migration in The Background</vt:lpstr>
      <vt:lpstr>Prototype</vt:lpstr>
      <vt:lpstr>Evaluation</vt:lpstr>
      <vt:lpstr>Impact on Migrating Routers</vt:lpstr>
      <vt:lpstr>Disruption to Network Operation</vt:lpstr>
      <vt:lpstr>Traffic Engineering (traditional)</vt:lpstr>
      <vt:lpstr>Traffic Engineering w/ Grafting</vt:lpstr>
      <vt:lpstr>Traffic Engineering Evaluation</vt:lpstr>
      <vt:lpstr>Router Grafting Summary</vt:lpstr>
      <vt:lpstr>Part IV:  A Unified Architecture</vt:lpstr>
      <vt:lpstr>Grafting</vt:lpstr>
      <vt:lpstr>Grafting + BTR</vt:lpstr>
      <vt:lpstr>Grafting + BTR + VROOM</vt:lpstr>
      <vt:lpstr>Summary of Contributions</vt:lpstr>
      <vt:lpstr>Final Thoughts</vt:lpstr>
      <vt:lpstr>Questions</vt:lpstr>
      <vt:lpstr>Custom Show 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Refactoring Router Software to Minimize Disruption</dc:title>
  <dc:creator>Eric Keller</dc:creator>
  <cp:lastModifiedBy>Jennifer Rexford</cp:lastModifiedBy>
  <cp:revision>1182</cp:revision>
  <dcterms:created xsi:type="dcterms:W3CDTF">2011-08-30T11:25:45Z</dcterms:created>
  <dcterms:modified xsi:type="dcterms:W3CDTF">2011-08-30T11:26:13Z</dcterms:modified>
</cp:coreProperties>
</file>