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handoutMasterIdLst>
    <p:handoutMasterId r:id="rId80"/>
  </p:handoutMasterIdLst>
  <p:sldIdLst>
    <p:sldId id="257" r:id="rId2"/>
    <p:sldId id="260" r:id="rId3"/>
    <p:sldId id="277" r:id="rId4"/>
    <p:sldId id="278" r:id="rId5"/>
    <p:sldId id="279" r:id="rId6"/>
    <p:sldId id="280" r:id="rId7"/>
    <p:sldId id="281" r:id="rId8"/>
    <p:sldId id="283" r:id="rId9"/>
    <p:sldId id="392" r:id="rId10"/>
    <p:sldId id="374" r:id="rId11"/>
    <p:sldId id="334" r:id="rId12"/>
    <p:sldId id="325" r:id="rId13"/>
    <p:sldId id="383" r:id="rId14"/>
    <p:sldId id="367" r:id="rId15"/>
    <p:sldId id="317" r:id="rId16"/>
    <p:sldId id="322" r:id="rId17"/>
    <p:sldId id="388" r:id="rId18"/>
    <p:sldId id="323" r:id="rId19"/>
    <p:sldId id="328" r:id="rId20"/>
    <p:sldId id="327" r:id="rId21"/>
    <p:sldId id="329" r:id="rId22"/>
    <p:sldId id="331" r:id="rId23"/>
    <p:sldId id="373" r:id="rId24"/>
    <p:sldId id="330" r:id="rId25"/>
    <p:sldId id="268" r:id="rId26"/>
    <p:sldId id="333" r:id="rId27"/>
    <p:sldId id="369" r:id="rId28"/>
    <p:sldId id="368" r:id="rId29"/>
    <p:sldId id="370" r:id="rId30"/>
    <p:sldId id="269" r:id="rId31"/>
    <p:sldId id="384" r:id="rId32"/>
    <p:sldId id="293" r:id="rId33"/>
    <p:sldId id="294" r:id="rId34"/>
    <p:sldId id="408" r:id="rId35"/>
    <p:sldId id="387" r:id="rId36"/>
    <p:sldId id="409" r:id="rId37"/>
    <p:sldId id="386" r:id="rId38"/>
    <p:sldId id="393" r:id="rId39"/>
    <p:sldId id="357" r:id="rId40"/>
    <p:sldId id="358" r:id="rId41"/>
    <p:sldId id="312" r:id="rId42"/>
    <p:sldId id="366" r:id="rId43"/>
    <p:sldId id="303" r:id="rId44"/>
    <p:sldId id="344" r:id="rId45"/>
    <p:sldId id="273" r:id="rId46"/>
    <p:sldId id="302" r:id="rId47"/>
    <p:sldId id="346" r:id="rId48"/>
    <p:sldId id="311" r:id="rId49"/>
    <p:sldId id="404" r:id="rId50"/>
    <p:sldId id="348" r:id="rId51"/>
    <p:sldId id="350" r:id="rId52"/>
    <p:sldId id="342" r:id="rId53"/>
    <p:sldId id="351" r:id="rId54"/>
    <p:sldId id="375" r:id="rId55"/>
    <p:sldId id="298" r:id="rId56"/>
    <p:sldId id="354" r:id="rId57"/>
    <p:sldId id="355" r:id="rId58"/>
    <p:sldId id="371" r:id="rId59"/>
    <p:sldId id="338" r:id="rId60"/>
    <p:sldId id="389" r:id="rId61"/>
    <p:sldId id="376" r:id="rId62"/>
    <p:sldId id="341" r:id="rId63"/>
    <p:sldId id="372" r:id="rId64"/>
    <p:sldId id="313" r:id="rId65"/>
    <p:sldId id="391" r:id="rId66"/>
    <p:sldId id="267" r:id="rId67"/>
    <p:sldId id="395" r:id="rId68"/>
    <p:sldId id="258" r:id="rId69"/>
    <p:sldId id="402" r:id="rId70"/>
    <p:sldId id="359" r:id="rId71"/>
    <p:sldId id="361" r:id="rId72"/>
    <p:sldId id="390" r:id="rId73"/>
    <p:sldId id="400" r:id="rId74"/>
    <p:sldId id="401" r:id="rId75"/>
    <p:sldId id="396" r:id="rId76"/>
    <p:sldId id="397" r:id="rId77"/>
    <p:sldId id="407" r:id="rId78"/>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1657" autoAdjust="0"/>
  </p:normalViewPr>
  <p:slideViewPr>
    <p:cSldViewPr>
      <p:cViewPr>
        <p:scale>
          <a:sx n="70" d="100"/>
          <a:sy n="70" d="100"/>
        </p:scale>
        <p:origin x="-5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ushyant\Desktop\MBThesis\graph_flow_table_size_vs_hos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ushyant\Desktop\MBThesis\graph_flow_table_size_vs_ho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N"/>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effectLst/>
              </a:rPr>
              <a:t>Hosts </a:t>
            </a:r>
            <a:r>
              <a:rPr lang="en-US" sz="2400" b="1" i="0" baseline="0" dirty="0" err="1">
                <a:effectLst/>
              </a:rPr>
              <a:t>Vs</a:t>
            </a:r>
            <a:r>
              <a:rPr lang="en-US" sz="2400" b="1" i="0" baseline="0" dirty="0">
                <a:effectLst/>
              </a:rPr>
              <a:t> Flow table size</a:t>
            </a:r>
            <a:endParaRPr lang="en-US" sz="2400" dirty="0"/>
          </a:p>
        </c:rich>
      </c:tx>
      <c:layout>
        <c:manualLayout>
          <c:xMode val="edge"/>
          <c:yMode val="edge"/>
          <c:x val="0.34441558292352725"/>
          <c:y val="7.3436616827104631E-2"/>
        </c:manualLayout>
      </c:layout>
      <c:overlay val="1"/>
    </c:title>
    <c:plotArea>
      <c:layout/>
      <c:barChart>
        <c:barDir val="col"/>
        <c:grouping val="clustered"/>
        <c:ser>
          <c:idx val="1"/>
          <c:order val="0"/>
          <c:cat>
            <c:numRef>
              <c:f>Sheet1!$D$23:$D$26</c:f>
              <c:numCache>
                <c:formatCode>General</c:formatCode>
                <c:ptCount val="4"/>
                <c:pt idx="0">
                  <c:v>4000</c:v>
                </c:pt>
                <c:pt idx="1">
                  <c:v>16000</c:v>
                </c:pt>
                <c:pt idx="2">
                  <c:v>32000</c:v>
                </c:pt>
                <c:pt idx="3">
                  <c:v>64000</c:v>
                </c:pt>
              </c:numCache>
            </c:numRef>
          </c:cat>
          <c:val>
            <c:numRef>
              <c:f>Sheet1!$E$23:$E$26</c:f>
              <c:numCache>
                <c:formatCode>General</c:formatCode>
                <c:ptCount val="4"/>
                <c:pt idx="0">
                  <c:v>65536</c:v>
                </c:pt>
                <c:pt idx="1">
                  <c:v>262144</c:v>
                </c:pt>
                <c:pt idx="2">
                  <c:v>524288</c:v>
                </c:pt>
                <c:pt idx="3">
                  <c:v>1048576</c:v>
                </c:pt>
              </c:numCache>
            </c:numRef>
          </c:val>
        </c:ser>
        <c:dLbls/>
        <c:axId val="53555584"/>
        <c:axId val="53557504"/>
      </c:barChart>
      <c:catAx>
        <c:axId val="53555584"/>
        <c:scaling>
          <c:orientation val="minMax"/>
        </c:scaling>
        <c:axPos val="b"/>
        <c:title>
          <c:tx>
            <c:rich>
              <a:bodyPr/>
              <a:lstStyle/>
              <a:p>
                <a:pPr>
                  <a:defRPr/>
                </a:pPr>
                <a:r>
                  <a:rPr lang="en-US" sz="2000" dirty="0"/>
                  <a:t>Flow</a:t>
                </a:r>
                <a:r>
                  <a:rPr lang="en-US" sz="2000" baseline="0" dirty="0"/>
                  <a:t> table size</a:t>
                </a:r>
                <a:endParaRPr lang="en-US" sz="2000" dirty="0"/>
              </a:p>
            </c:rich>
          </c:tx>
          <c:layout/>
        </c:title>
        <c:numFmt formatCode="General" sourceLinked="1"/>
        <c:tickLblPos val="nextTo"/>
        <c:txPr>
          <a:bodyPr/>
          <a:lstStyle/>
          <a:p>
            <a:pPr>
              <a:defRPr sz="1800" baseline="0"/>
            </a:pPr>
            <a:endParaRPr lang="en-US"/>
          </a:p>
        </c:txPr>
        <c:crossAx val="53557504"/>
        <c:crosses val="autoZero"/>
        <c:auto val="1"/>
        <c:lblAlgn val="ctr"/>
        <c:lblOffset val="100"/>
      </c:catAx>
      <c:valAx>
        <c:axId val="53557504"/>
        <c:scaling>
          <c:orientation val="minMax"/>
        </c:scaling>
        <c:axPos val="l"/>
        <c:majorGridlines/>
        <c:title>
          <c:tx>
            <c:rich>
              <a:bodyPr rot="-5400000" vert="horz"/>
              <a:lstStyle/>
              <a:p>
                <a:pPr>
                  <a:defRPr/>
                </a:pPr>
                <a:r>
                  <a:rPr lang="en-US" sz="2000" dirty="0"/>
                  <a:t>Hosts</a:t>
                </a:r>
              </a:p>
            </c:rich>
          </c:tx>
          <c:layout/>
        </c:title>
        <c:numFmt formatCode="General" sourceLinked="1"/>
        <c:tickLblPos val="nextTo"/>
        <c:txPr>
          <a:bodyPr/>
          <a:lstStyle/>
          <a:p>
            <a:pPr>
              <a:defRPr sz="1800" baseline="0"/>
            </a:pPr>
            <a:endParaRPr lang="en-US"/>
          </a:p>
        </c:txPr>
        <c:crossAx val="5355558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IN"/>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effectLst/>
              </a:rPr>
              <a:t>Hosts </a:t>
            </a:r>
            <a:r>
              <a:rPr lang="en-US" sz="2400" b="1" i="0" baseline="0" dirty="0" err="1">
                <a:effectLst/>
              </a:rPr>
              <a:t>Vs</a:t>
            </a:r>
            <a:r>
              <a:rPr lang="en-US" sz="2400" b="1" i="0" baseline="0" dirty="0">
                <a:effectLst/>
              </a:rPr>
              <a:t> Flow table size</a:t>
            </a:r>
            <a:endParaRPr lang="en-US" sz="2400" dirty="0"/>
          </a:p>
        </c:rich>
      </c:tx>
      <c:layout>
        <c:manualLayout>
          <c:xMode val="edge"/>
          <c:yMode val="edge"/>
          <c:x val="0.30697802197802254"/>
          <c:y val="6.7796610169491678E-2"/>
        </c:manualLayout>
      </c:layout>
      <c:overlay val="1"/>
    </c:title>
    <c:plotArea>
      <c:layout/>
      <c:barChart>
        <c:barDir val="col"/>
        <c:grouping val="clustered"/>
        <c:ser>
          <c:idx val="1"/>
          <c:order val="0"/>
          <c:cat>
            <c:numRef>
              <c:f>Sheet1!$R$25:$R$28</c:f>
              <c:numCache>
                <c:formatCode>General</c:formatCode>
                <c:ptCount val="4"/>
                <c:pt idx="0">
                  <c:v>6000</c:v>
                </c:pt>
                <c:pt idx="1">
                  <c:v>16000</c:v>
                </c:pt>
                <c:pt idx="2">
                  <c:v>24000</c:v>
                </c:pt>
                <c:pt idx="3">
                  <c:v>200000</c:v>
                </c:pt>
              </c:numCache>
            </c:numRef>
          </c:cat>
          <c:val>
            <c:numRef>
              <c:f>Sheet1!$S$25:$S$28</c:f>
              <c:numCache>
                <c:formatCode>General</c:formatCode>
                <c:ptCount val="4"/>
                <c:pt idx="0">
                  <c:v>65536</c:v>
                </c:pt>
                <c:pt idx="1">
                  <c:v>131072</c:v>
                </c:pt>
                <c:pt idx="2">
                  <c:v>262144</c:v>
                </c:pt>
                <c:pt idx="3">
                  <c:v>524288</c:v>
                </c:pt>
              </c:numCache>
            </c:numRef>
          </c:val>
        </c:ser>
        <c:dLbls/>
        <c:axId val="53815936"/>
        <c:axId val="53822208"/>
      </c:barChart>
      <c:catAx>
        <c:axId val="53815936"/>
        <c:scaling>
          <c:orientation val="minMax"/>
        </c:scaling>
        <c:axPos val="b"/>
        <c:title>
          <c:tx>
            <c:rich>
              <a:bodyPr/>
              <a:lstStyle/>
              <a:p>
                <a:pPr>
                  <a:defRPr/>
                </a:pPr>
                <a:r>
                  <a:rPr lang="en-US" sz="2000" dirty="0"/>
                  <a:t>Flow</a:t>
                </a:r>
                <a:r>
                  <a:rPr lang="en-US" sz="2000" baseline="0" dirty="0"/>
                  <a:t> table size</a:t>
                </a:r>
                <a:endParaRPr lang="en-US" sz="2000" dirty="0"/>
              </a:p>
            </c:rich>
          </c:tx>
          <c:layout/>
        </c:title>
        <c:numFmt formatCode="General" sourceLinked="1"/>
        <c:tickLblPos val="nextTo"/>
        <c:txPr>
          <a:bodyPr/>
          <a:lstStyle/>
          <a:p>
            <a:pPr>
              <a:defRPr sz="1800" baseline="0"/>
            </a:pPr>
            <a:endParaRPr lang="en-US"/>
          </a:p>
        </c:txPr>
        <c:crossAx val="53822208"/>
        <c:crosses val="autoZero"/>
        <c:auto val="1"/>
        <c:lblAlgn val="ctr"/>
        <c:lblOffset val="100"/>
      </c:catAx>
      <c:valAx>
        <c:axId val="53822208"/>
        <c:scaling>
          <c:orientation val="minMax"/>
        </c:scaling>
        <c:axPos val="l"/>
        <c:majorGridlines/>
        <c:title>
          <c:tx>
            <c:rich>
              <a:bodyPr rot="-5400000" vert="horz"/>
              <a:lstStyle/>
              <a:p>
                <a:pPr>
                  <a:defRPr/>
                </a:pPr>
                <a:r>
                  <a:rPr lang="en-US" sz="2000" dirty="0"/>
                  <a:t>Hosts</a:t>
                </a:r>
              </a:p>
            </c:rich>
          </c:tx>
          <c:layout/>
        </c:title>
        <c:numFmt formatCode="General" sourceLinked="1"/>
        <c:tickLblPos val="nextTo"/>
        <c:txPr>
          <a:bodyPr/>
          <a:lstStyle/>
          <a:p>
            <a:pPr>
              <a:defRPr sz="1800" baseline="0"/>
            </a:pPr>
            <a:endParaRPr lang="en-US"/>
          </a:p>
        </c:txPr>
        <c:crossAx val="53815936"/>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AA39FE23-2DBC-4EAA-81B7-78C1C70C88FA}" type="datetimeFigureOut">
              <a:rPr lang="en-US" smtClean="0"/>
              <a:pPr/>
              <a:t>5/3/2013</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83A44E89-252C-48E8-9E39-30971FEC2A2C}" type="slidenum">
              <a:rPr lang="en-US" smtClean="0"/>
              <a:pPr/>
              <a:t>‹#›</a:t>
            </a:fld>
            <a:endParaRPr lang="en-US"/>
          </a:p>
        </p:txBody>
      </p:sp>
    </p:spTree>
    <p:extLst>
      <p:ext uri="{BB962C8B-B14F-4D97-AF65-F5344CB8AC3E}">
        <p14:creationId xmlns:p14="http://schemas.microsoft.com/office/powerpoint/2010/main" xmlns="" val="224353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fontAlgn="auto">
              <a:spcBef>
                <a:spcPts val="0"/>
              </a:spcBef>
              <a:spcAft>
                <a:spcPts val="0"/>
              </a:spcAft>
              <a:defRPr sz="1200">
                <a:latin typeface="+mn-lt"/>
                <a:cs typeface="+mn-cs"/>
              </a:defRPr>
            </a:lvl1pPr>
          </a:lstStyle>
          <a:p>
            <a:pPr>
              <a:defRPr/>
            </a:pPr>
            <a:fld id="{91D8B5C2-5467-4290-8E27-C6FAB25541BC}" type="datetimeFigureOut">
              <a:rPr lang="en-US"/>
              <a:pPr>
                <a:defRPr/>
              </a:pPr>
              <a:t>5/3/2013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fontAlgn="auto">
              <a:spcBef>
                <a:spcPts val="0"/>
              </a:spcBef>
              <a:spcAft>
                <a:spcPts val="0"/>
              </a:spcAft>
              <a:defRPr sz="1200">
                <a:latin typeface="+mn-lt"/>
                <a:cs typeface="+mn-cs"/>
              </a:defRPr>
            </a:lvl1pPr>
          </a:lstStyle>
          <a:p>
            <a:pPr>
              <a:defRPr/>
            </a:pPr>
            <a:fld id="{54FD799F-84C1-4BD7-8279-B08DD83AAEF1}" type="slidenum">
              <a:rPr lang="en-US"/>
              <a:pPr>
                <a:defRPr/>
              </a:pPr>
              <a:t>‹#›</a:t>
            </a:fld>
            <a:endParaRPr lang="en-US"/>
          </a:p>
        </p:txBody>
      </p:sp>
    </p:spTree>
    <p:extLst>
      <p:ext uri="{BB962C8B-B14F-4D97-AF65-F5344CB8AC3E}">
        <p14:creationId xmlns:p14="http://schemas.microsoft.com/office/powerpoint/2010/main" xmlns="" val="120345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Pros</a:t>
            </a:r>
          </a:p>
          <a:p>
            <a:pPr lvl="1" eaLnBrk="1" hangingPunct="1"/>
            <a:r>
              <a:rPr lang="en-US" sz="2700" dirty="0" smtClean="0"/>
              <a:t>Zero configuration</a:t>
            </a:r>
          </a:p>
          <a:p>
            <a:pPr lvl="1" eaLnBrk="1" hangingPunct="1"/>
            <a:r>
              <a:rPr lang="en-US" sz="2700" dirty="0" smtClean="0"/>
              <a:t>Seamless virtual machine (VM) migration</a:t>
            </a:r>
          </a:p>
          <a:p>
            <a:pPr lvl="1" eaLnBrk="1" hangingPunct="1"/>
            <a:r>
              <a:rPr lang="en-US" sz="2700" dirty="0" smtClean="0"/>
              <a:t>Topology independence</a:t>
            </a:r>
          </a:p>
          <a:p>
            <a:pPr eaLnBrk="1" hangingPunct="1"/>
            <a:r>
              <a:rPr lang="en-US" dirty="0" smtClean="0"/>
              <a:t>Cons</a:t>
            </a:r>
          </a:p>
          <a:p>
            <a:pPr lvl="1" eaLnBrk="1" hangingPunct="1"/>
            <a:r>
              <a:rPr lang="en-US" sz="2700" dirty="0" smtClean="0"/>
              <a:t>Not scalable (flooding based learning)</a:t>
            </a:r>
          </a:p>
          <a:p>
            <a:pPr lvl="1" eaLnBrk="1" hangingPunct="1"/>
            <a:r>
              <a:rPr lang="en-US" sz="2700" dirty="0" smtClean="0"/>
              <a:t>Spanning tree </a:t>
            </a:r>
            <a:r>
              <a:rPr lang="en-IN" sz="2700" dirty="0" smtClean="0"/>
              <a:t>limits available bandwidth</a:t>
            </a:r>
            <a:endParaRPr lang="en-US" sz="2700" dirty="0" smtClean="0"/>
          </a:p>
          <a:p>
            <a:pPr lvl="1" eaLnBrk="1" hangingPunct="1"/>
            <a:r>
              <a:rPr lang="en-US" sz="2700" dirty="0" smtClean="0"/>
              <a:t>Large L2 tables (flat MAC addresses)</a:t>
            </a:r>
          </a:p>
          <a:p>
            <a:pPr lvl="1" eaLnBrk="1" hangingPunct="1"/>
            <a:r>
              <a:rPr lang="en-US" sz="2700" dirty="0" smtClean="0"/>
              <a:t>Broadcasts limit scalability</a:t>
            </a:r>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Pros</a:t>
            </a:r>
          </a:p>
          <a:p>
            <a:pPr lvl="1" eaLnBrk="1" hangingPunct="1"/>
            <a:r>
              <a:rPr lang="en-US" sz="2700" dirty="0" smtClean="0"/>
              <a:t>Zero configuration</a:t>
            </a:r>
          </a:p>
          <a:p>
            <a:pPr lvl="1" eaLnBrk="1" hangingPunct="1"/>
            <a:r>
              <a:rPr lang="en-US" sz="2700" dirty="0" smtClean="0"/>
              <a:t>Seamless virtual machine (VM) migration</a:t>
            </a:r>
          </a:p>
          <a:p>
            <a:pPr lvl="1" eaLnBrk="1" hangingPunct="1"/>
            <a:r>
              <a:rPr lang="en-US" sz="2700" dirty="0" smtClean="0"/>
              <a:t>Topology independence</a:t>
            </a:r>
          </a:p>
          <a:p>
            <a:pPr eaLnBrk="1" hangingPunct="1"/>
            <a:r>
              <a:rPr lang="en-US" dirty="0" smtClean="0"/>
              <a:t>Cons</a:t>
            </a:r>
          </a:p>
          <a:p>
            <a:pPr lvl="1" eaLnBrk="1" hangingPunct="1"/>
            <a:r>
              <a:rPr lang="en-US" sz="2700" dirty="0" smtClean="0"/>
              <a:t>Not scalable (flooding based learning)</a:t>
            </a:r>
          </a:p>
          <a:p>
            <a:pPr lvl="1" eaLnBrk="1" hangingPunct="1"/>
            <a:r>
              <a:rPr lang="en-US" sz="2700" dirty="0" smtClean="0"/>
              <a:t>Spanning tree </a:t>
            </a:r>
            <a:r>
              <a:rPr lang="en-IN" sz="2700" dirty="0" smtClean="0"/>
              <a:t>limits available bandwidth</a:t>
            </a:r>
            <a:endParaRPr lang="en-US" sz="2700" dirty="0" smtClean="0"/>
          </a:p>
          <a:p>
            <a:pPr lvl="1" eaLnBrk="1" hangingPunct="1"/>
            <a:r>
              <a:rPr lang="en-US" sz="2700" dirty="0" smtClean="0"/>
              <a:t>Large L2 tables (flat MAC addresses)</a:t>
            </a:r>
          </a:p>
          <a:p>
            <a:pPr lvl="1" eaLnBrk="1" hangingPunct="1"/>
            <a:r>
              <a:rPr lang="en-US" sz="2700" dirty="0" smtClean="0"/>
              <a:t>Broadcasts limit scalability</a:t>
            </a:r>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Pros</a:t>
            </a:r>
          </a:p>
          <a:p>
            <a:pPr lvl="1" eaLnBrk="1" hangingPunct="1"/>
            <a:r>
              <a:rPr lang="en-US" dirty="0" smtClean="0"/>
              <a:t>Scalable (aggregation)</a:t>
            </a:r>
          </a:p>
          <a:p>
            <a:pPr lvl="1" eaLnBrk="1" hangingPunct="1"/>
            <a:r>
              <a:rPr lang="en-IN" dirty="0" smtClean="0"/>
              <a:t>Equal-cost multi-path (ECMP) routing</a:t>
            </a:r>
            <a:endParaRPr lang="en-US" dirty="0" smtClean="0"/>
          </a:p>
          <a:p>
            <a:pPr eaLnBrk="1" hangingPunct="1"/>
            <a:r>
              <a:rPr lang="en-US" dirty="0" smtClean="0"/>
              <a:t>Cons</a:t>
            </a:r>
          </a:p>
          <a:p>
            <a:pPr lvl="1" eaLnBrk="1" hangingPunct="1"/>
            <a:r>
              <a:rPr lang="en-US" dirty="0" smtClean="0"/>
              <a:t>Configuration overhead (error prone)</a:t>
            </a:r>
          </a:p>
          <a:p>
            <a:pPr lvl="1" eaLnBrk="1" hangingPunct="1"/>
            <a:r>
              <a:rPr lang="en-US" dirty="0" smtClean="0"/>
              <a:t>Subnetting limits host mobility </a:t>
            </a:r>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ECMP in edge-</a:t>
            </a:r>
            <a:r>
              <a:rPr lang="en-US" dirty="0" err="1" smtClean="0"/>
              <a:t>agg</a:t>
            </a:r>
            <a:r>
              <a:rPr lang="en-US" dirty="0" smtClean="0"/>
              <a:t> and </a:t>
            </a:r>
            <a:r>
              <a:rPr lang="en-US" dirty="0" err="1" smtClean="0"/>
              <a:t>agg</a:t>
            </a:r>
            <a:r>
              <a:rPr lang="en-US" dirty="0" smtClean="0"/>
              <a:t>-core links. Our work is </a:t>
            </a:r>
            <a:r>
              <a:rPr lang="en-US" dirty="0"/>
              <a:t>limited to hierarchical topologies which are typical of data centers today.</a:t>
            </a:r>
            <a:endParaRPr lang="en-US" dirty="0" smtClean="0"/>
          </a:p>
          <a:p>
            <a:r>
              <a:rPr lang="en-US" dirty="0" smtClean="0"/>
              <a:t>Hierarchical</a:t>
            </a:r>
            <a:r>
              <a:rPr lang="en-US" baseline="0" dirty="0" smtClean="0"/>
              <a:t> DCN (</a:t>
            </a:r>
            <a:r>
              <a:rPr lang="en-US" dirty="0" smtClean="0"/>
              <a:t>Leaf and spine, Fat tree)</a:t>
            </a:r>
          </a:p>
          <a:p>
            <a:r>
              <a:rPr lang="en-US" dirty="0" smtClean="0"/>
              <a:t>Layers</a:t>
            </a:r>
            <a:r>
              <a:rPr lang="en-US" baseline="0" dirty="0" smtClean="0"/>
              <a:t> and Pod. Physical servers with hypervisor (and virtual switch)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xmlns="" val="159596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Pros</a:t>
            </a:r>
          </a:p>
          <a:p>
            <a:pPr lvl="1" eaLnBrk="1" hangingPunct="1"/>
            <a:r>
              <a:rPr lang="en-US" dirty="0" smtClean="0"/>
              <a:t>Scalable (aggregation)</a:t>
            </a:r>
          </a:p>
          <a:p>
            <a:pPr lvl="1" eaLnBrk="1" hangingPunct="1"/>
            <a:r>
              <a:rPr lang="en-IN" dirty="0" smtClean="0"/>
              <a:t>Equal-cost multi-path (ECMP) routing</a:t>
            </a:r>
            <a:endParaRPr lang="en-US" dirty="0" smtClean="0"/>
          </a:p>
          <a:p>
            <a:pPr eaLnBrk="1" hangingPunct="1"/>
            <a:r>
              <a:rPr lang="en-US" dirty="0" smtClean="0"/>
              <a:t>Cons</a:t>
            </a:r>
          </a:p>
          <a:p>
            <a:pPr lvl="1" eaLnBrk="1" hangingPunct="1"/>
            <a:r>
              <a:rPr lang="en-US" dirty="0" smtClean="0"/>
              <a:t>Configuration overhead (error prone)</a:t>
            </a:r>
          </a:p>
          <a:p>
            <a:pPr lvl="1" eaLnBrk="1" hangingPunct="1"/>
            <a:r>
              <a:rPr lang="en-US" dirty="0" smtClean="0"/>
              <a:t>Subnetting limits host mobility </a:t>
            </a:r>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818">
              <a:defRPr/>
            </a:pPr>
            <a:r>
              <a:rPr lang="en-US" baseline="0" dirty="0" smtClean="0"/>
              <a:t>Treat</a:t>
            </a:r>
            <a:r>
              <a:rPr lang="en-US" dirty="0" smtClean="0"/>
              <a:t> IP as flat address (no topological significance)</a:t>
            </a:r>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a:t>group table with group type select for implementing this. </a:t>
            </a:r>
            <a:r>
              <a:rPr lang="en-US" dirty="0" err="1"/>
              <a:t>Openflow</a:t>
            </a:r>
            <a:r>
              <a:rPr lang="en-US" dirty="0"/>
              <a:t> 1.3 spec says it is an optional group type. Can be done both per-flow or per-packet. </a:t>
            </a:r>
            <a:r>
              <a:rPr lang="en-US" baseline="0" dirty="0" smtClean="0"/>
              <a:t>Depends on the switch. Well known tradeoff for both policies. Per packet – better load balancing. Lesser chance of hotspots. Higher bisection bandwidth. Packet reordering.</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dirty="0" smtClean="0"/>
              <a:t>Support large number of tenants</a:t>
            </a:r>
            <a:r>
              <a:rPr lang="en-IN" baseline="0" dirty="0" smtClean="0"/>
              <a:t> and VMs. </a:t>
            </a:r>
            <a:r>
              <a:rPr lang="en-IN" dirty="0" smtClean="0"/>
              <a:t>Larger the number of tenants/VMs</a:t>
            </a:r>
            <a:r>
              <a:rPr lang="en-IN" baseline="0" dirty="0" smtClean="0"/>
              <a:t> better chances for multiplexing </a:t>
            </a:r>
            <a:r>
              <a:rPr lang="en-IN" baseline="0" dirty="0" smtClean="0">
                <a:sym typeface="Wingdings" pitchFamily="2" charset="2"/>
              </a:rPr>
              <a:t> resource efficiency and cost savings</a:t>
            </a:r>
          </a:p>
        </p:txBody>
      </p:sp>
      <p:sp>
        <p:nvSpPr>
          <p:cNvPr id="4" name="Slide Number Placeholder 3"/>
          <p:cNvSpPr>
            <a:spLocks noGrp="1"/>
          </p:cNvSpPr>
          <p:nvPr>
            <p:ph type="sldNum" sz="quarter" idx="5"/>
          </p:nvPr>
        </p:nvSpPr>
        <p:spPr/>
        <p:txBody>
          <a:bodyPr/>
          <a:lstStyle/>
          <a:p>
            <a:pPr>
              <a:defRPr/>
            </a:pPr>
            <a:fld id="{5DCE618B-0213-4499-8480-0C5C1F904FC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a:t>group table with group type select for implementing this. </a:t>
            </a:r>
            <a:r>
              <a:rPr lang="en-US" dirty="0" err="1"/>
              <a:t>Openflow</a:t>
            </a:r>
            <a:r>
              <a:rPr lang="en-US" dirty="0"/>
              <a:t> 1.3 spec says it is an optional group type. Can be done both per-flow or per-packet. </a:t>
            </a:r>
            <a:r>
              <a:rPr lang="en-US" baseline="0" dirty="0" smtClean="0"/>
              <a:t>Depends on the switch. Well known tradeoff for both policies. Per packet – better load balancing. Lesser chance of hotspots. Higher bisection bandwidth. Packet reordering.</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Speed breaker</a:t>
            </a:r>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i="0" dirty="0" smtClean="0"/>
              <a:t>Proactive installation of forwarding state</a:t>
            </a:r>
            <a:r>
              <a:rPr lang="en-US" i="1" dirty="0" smtClean="0"/>
              <a:t> </a:t>
            </a:r>
            <a:r>
              <a:rPr lang="en-US" i="0" dirty="0" smtClean="0"/>
              <a:t>using controller</a:t>
            </a:r>
          </a:p>
          <a:p>
            <a:endParaRPr lang="en-US" baseline="0" dirty="0" smtClean="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xmlns="" val="3160183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a:t>group table with group type select for implementing this. </a:t>
            </a:r>
            <a:r>
              <a:rPr lang="en-US" dirty="0" err="1"/>
              <a:t>Openflow</a:t>
            </a:r>
            <a:r>
              <a:rPr lang="en-US" dirty="0"/>
              <a:t> 1.3 spec says it is an optional group type. Can be done both per-flow or per-packet. </a:t>
            </a:r>
            <a:r>
              <a:rPr lang="en-US" baseline="0" dirty="0" smtClean="0"/>
              <a:t>Depends on the switch. Well known tradeoff for both policies. Per packet – better load balancing. Lesser chance of hotspots. Higher bisection bandwidth. Packet reordering.</a:t>
            </a:r>
          </a:p>
          <a:p>
            <a:r>
              <a:rPr lang="en-US" baseline="0" dirty="0" smtClean="0"/>
              <a:t>Say DIP = Destination IP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25</a:t>
            </a:fld>
            <a:endParaRPr lang="en-US"/>
          </a:p>
        </p:txBody>
      </p:sp>
    </p:spTree>
    <p:extLst>
      <p:ext uri="{BB962C8B-B14F-4D97-AF65-F5344CB8AC3E}">
        <p14:creationId xmlns:p14="http://schemas.microsoft.com/office/powerpoint/2010/main" xmlns="" val="2516640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Pros</a:t>
            </a:r>
          </a:p>
          <a:p>
            <a:pPr lvl="1"/>
            <a:r>
              <a:rPr lang="en-US" dirty="0" smtClean="0"/>
              <a:t>Scalability</a:t>
            </a:r>
          </a:p>
          <a:p>
            <a:pPr lvl="1"/>
            <a:r>
              <a:rPr lang="en-US" dirty="0" smtClean="0"/>
              <a:t>Host mobility</a:t>
            </a:r>
          </a:p>
          <a:p>
            <a:r>
              <a:rPr lang="en-US" dirty="0" smtClean="0"/>
              <a:t>Cons</a:t>
            </a:r>
          </a:p>
          <a:p>
            <a:pPr lvl="1"/>
            <a:r>
              <a:rPr lang="en-US" dirty="0" smtClean="0"/>
              <a:t>Doesn’t utilize all aggregation-core layer links </a:t>
            </a:r>
          </a:p>
          <a:p>
            <a:pPr lvl="2"/>
            <a:r>
              <a:rPr lang="en-US" dirty="0" smtClean="0"/>
              <a:t>Coarse-grained partition of traffic</a:t>
            </a:r>
          </a:p>
          <a:p>
            <a:r>
              <a:rPr lang="en-US" baseline="0" dirty="0" smtClean="0"/>
              <a:t>Failure handling: </a:t>
            </a:r>
            <a:r>
              <a:rPr lang="en-US" dirty="0" smtClean="0"/>
              <a:t>Have multiple core switches and use ECMP among them.</a:t>
            </a:r>
            <a:r>
              <a:rPr lang="en-US" baseline="0" dirty="0" smtClean="0"/>
              <a:t> Or sub-divide its VP into smaller prefixes and store them on other core-layer switches.</a:t>
            </a:r>
          </a:p>
          <a:p>
            <a:r>
              <a:rPr lang="en-US" baseline="0" dirty="0" smtClean="0"/>
              <a:t>To address this limitations we build another design</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a:t>group table with group type select for implementing this. </a:t>
            </a:r>
            <a:r>
              <a:rPr lang="en-US" dirty="0" err="1"/>
              <a:t>Openflow</a:t>
            </a:r>
            <a:r>
              <a:rPr lang="en-US" dirty="0"/>
              <a:t> 1.3 spec says it is an optional group type. Can be done both per-flow or per-packet. </a:t>
            </a:r>
            <a:r>
              <a:rPr lang="en-US" baseline="0" dirty="0" smtClean="0"/>
              <a:t>Depends on the switch. Well known tradeoff for both policies. Per packet – better load balancing. Lesser chance of hotspots. Higher bisection bandwidth. Packet reordering.</a:t>
            </a:r>
          </a:p>
          <a:p>
            <a:r>
              <a:rPr lang="en-US" baseline="0" dirty="0" smtClean="0"/>
              <a:t>Say DIP = Destination IP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having disjoint switches in the core, we connect them to form a full mesh. We choose a full-mesh because it has low diameter and multiple paths for fault tolerance and load balancing.</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xmlns="" val="725396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having disjoint switches in the core, we connect them to form a full mesh. We choose a full-mesh because it has low diameter and multiple paths for fault tolerance and load balancing.</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xmlns="" val="72539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baseline="0" dirty="0" err="1" smtClean="0">
                <a:sym typeface="Wingdings" pitchFamily="2" charset="2"/>
              </a:rPr>
              <a:t>Multipathing</a:t>
            </a:r>
            <a:r>
              <a:rPr lang="en-IN" baseline="0" dirty="0" smtClean="0">
                <a:sym typeface="Wingdings" pitchFamily="2" charset="2"/>
              </a:rPr>
              <a:t> is required for improved bisection bandwidth. Take advantage of </a:t>
            </a:r>
            <a:r>
              <a:rPr lang="en-US" dirty="0"/>
              <a:t>high-capacity network interconnects</a:t>
            </a:r>
            <a:r>
              <a:rPr lang="en-IN" baseline="0" dirty="0" smtClean="0">
                <a:sym typeface="Wingdings" pitchFamily="2" charset="2"/>
              </a:rPr>
              <a:t> like Fat-tree, Clos. </a:t>
            </a:r>
          </a:p>
          <a:p>
            <a:pPr eaLnBrk="1" hangingPunct="1"/>
            <a:r>
              <a:rPr lang="en-IN" baseline="0" dirty="0" smtClean="0">
                <a:sym typeface="Wingdings" pitchFamily="2" charset="2"/>
              </a:rPr>
              <a:t>In Layer 3 this is easy because you have ECMP. In </a:t>
            </a:r>
            <a:r>
              <a:rPr lang="en-IN" baseline="0" dirty="0" err="1" smtClean="0">
                <a:sym typeface="Wingdings" pitchFamily="2" charset="2"/>
              </a:rPr>
              <a:t>Openflow</a:t>
            </a:r>
            <a:r>
              <a:rPr lang="en-IN" baseline="0" dirty="0" smtClean="0">
                <a:sym typeface="Wingdings" pitchFamily="2" charset="2"/>
              </a:rPr>
              <a:t> switches you have group tables.</a:t>
            </a:r>
          </a:p>
          <a:p>
            <a:pPr eaLnBrk="1" hangingPunct="1"/>
            <a:r>
              <a:rPr lang="en-IN" baseline="0" dirty="0" smtClean="0">
                <a:sym typeface="Wingdings" pitchFamily="2" charset="2"/>
              </a:rPr>
              <a:t>In Layer 2 this is a problem because spanning tree protocol </a:t>
            </a:r>
            <a:r>
              <a:rPr lang="en-IN" dirty="0" smtClean="0"/>
              <a:t>disables links to avoid forwarding loops.</a:t>
            </a:r>
            <a:br>
              <a:rPr lang="en-IN" dirty="0" smtClean="0"/>
            </a:br>
            <a:endParaRPr lang="en-IN" baseline="0" dirty="0" smtClean="0">
              <a:sym typeface="Wingdings" pitchFamily="2" charset="2"/>
            </a:endParaRPr>
          </a:p>
          <a:p>
            <a:pPr eaLnBrk="1" hangingPunct="1"/>
            <a:r>
              <a:rPr lang="en-IN" dirty="0" smtClean="0"/>
              <a:t/>
            </a:r>
            <a:br>
              <a:rPr lang="en-IN" dirty="0" smtClean="0"/>
            </a:br>
            <a:endParaRPr lang="en-IN"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having disjoint switches in the core, we connect them to form a full mesh. We choose a full-mesh because it has low diameter and multiple paths for fault tolerance and load balancing.</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30</a:t>
            </a:fld>
            <a:endParaRPr lang="en-US"/>
          </a:p>
        </p:txBody>
      </p:sp>
    </p:spTree>
    <p:extLst>
      <p:ext uri="{BB962C8B-B14F-4D97-AF65-F5344CB8AC3E}">
        <p14:creationId xmlns:p14="http://schemas.microsoft.com/office/powerpoint/2010/main" xmlns="" val="725396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818">
              <a:defRPr/>
            </a:pPr>
            <a:r>
              <a:rPr lang="en-US" dirty="0" smtClean="0"/>
              <a:t>Volatile data center traffic pattern</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xmlns="" val="54105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818">
              <a:defRPr/>
            </a:pPr>
            <a:r>
              <a:rPr lang="en-US" dirty="0" smtClean="0"/>
              <a:t>Volatile data center traffic pattern</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32</a:t>
            </a:fld>
            <a:endParaRPr lang="en-US"/>
          </a:p>
        </p:txBody>
      </p:sp>
    </p:spTree>
    <p:extLst>
      <p:ext uri="{BB962C8B-B14F-4D97-AF65-F5344CB8AC3E}">
        <p14:creationId xmlns:p14="http://schemas.microsoft.com/office/powerpoint/2010/main" xmlns="" val="54105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is particularly suitable for our approach.</a:t>
            </a:r>
            <a:r>
              <a:rPr lang="en-US" baseline="0" dirty="0" smtClean="0"/>
              <a:t> </a:t>
            </a:r>
            <a:endParaRPr lang="en-US" dirty="0" smtClean="0"/>
          </a:p>
          <a:p>
            <a:r>
              <a:rPr lang="en-US" dirty="0" smtClean="0"/>
              <a:t>Tunneling and Group table (select) in core layer</a:t>
            </a:r>
          </a:p>
          <a:p>
            <a:r>
              <a:rPr lang="en-US" dirty="0" smtClean="0"/>
              <a:t>Bounce</a:t>
            </a:r>
            <a:r>
              <a:rPr lang="en-US" baseline="0" dirty="0" smtClean="0"/>
              <a:t> via a random router</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33</a:t>
            </a:fld>
            <a:endParaRPr lang="en-US"/>
          </a:p>
        </p:txBody>
      </p:sp>
    </p:spTree>
    <p:extLst>
      <p:ext uri="{BB962C8B-B14F-4D97-AF65-F5344CB8AC3E}">
        <p14:creationId xmlns:p14="http://schemas.microsoft.com/office/powerpoint/2010/main" xmlns="" val="1762320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is particularly suitable for our approach.</a:t>
            </a:r>
            <a:r>
              <a:rPr lang="en-US" baseline="0" dirty="0" smtClean="0"/>
              <a:t> </a:t>
            </a:r>
            <a:endParaRPr lang="en-US" dirty="0" smtClean="0"/>
          </a:p>
          <a:p>
            <a:r>
              <a:rPr lang="en-US" dirty="0" smtClean="0"/>
              <a:t>Tunneling and Group table (select) in core layer</a:t>
            </a:r>
          </a:p>
          <a:p>
            <a:r>
              <a:rPr lang="en-US" dirty="0" smtClean="0"/>
              <a:t>Bounce</a:t>
            </a:r>
            <a:r>
              <a:rPr lang="en-US" baseline="0" dirty="0" smtClean="0"/>
              <a:t> via a random router</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34</a:t>
            </a:fld>
            <a:endParaRPr lang="en-US"/>
          </a:p>
        </p:txBody>
      </p:sp>
    </p:spTree>
    <p:extLst>
      <p:ext uri="{BB962C8B-B14F-4D97-AF65-F5344CB8AC3E}">
        <p14:creationId xmlns:p14="http://schemas.microsoft.com/office/powerpoint/2010/main" xmlns="" val="1762320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is particularly suitable for our approach.</a:t>
            </a:r>
            <a:r>
              <a:rPr lang="en-US" baseline="0" dirty="0" smtClean="0"/>
              <a:t> </a:t>
            </a:r>
            <a:endParaRPr lang="en-US" dirty="0" smtClean="0"/>
          </a:p>
          <a:p>
            <a:r>
              <a:rPr lang="en-US" dirty="0" smtClean="0"/>
              <a:t>Tunneling and Group table (select) in core layer</a:t>
            </a:r>
          </a:p>
          <a:p>
            <a:r>
              <a:rPr lang="en-US" dirty="0" smtClean="0"/>
              <a:t>Bounce</a:t>
            </a:r>
            <a:r>
              <a:rPr lang="en-US" baseline="0" dirty="0" smtClean="0"/>
              <a:t> via a random router</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xmlns="" val="1762320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is particularly suitable for our approach.</a:t>
            </a:r>
            <a:r>
              <a:rPr lang="en-US" baseline="0" dirty="0" smtClean="0"/>
              <a:t> </a:t>
            </a:r>
            <a:endParaRPr lang="en-US" dirty="0" smtClean="0"/>
          </a:p>
          <a:p>
            <a:r>
              <a:rPr lang="en-US" dirty="0" smtClean="0"/>
              <a:t>Tunneling and Group table (select) in core layer</a:t>
            </a:r>
          </a:p>
          <a:p>
            <a:r>
              <a:rPr lang="en-US" dirty="0" smtClean="0"/>
              <a:t>Bounce</a:t>
            </a:r>
            <a:r>
              <a:rPr lang="en-US" baseline="0" dirty="0" smtClean="0"/>
              <a:t> via a random router</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36</a:t>
            </a:fld>
            <a:endParaRPr lang="en-US"/>
          </a:p>
        </p:txBody>
      </p:sp>
    </p:spTree>
    <p:extLst>
      <p:ext uri="{BB962C8B-B14F-4D97-AF65-F5344CB8AC3E}">
        <p14:creationId xmlns:p14="http://schemas.microsoft.com/office/powerpoint/2010/main" xmlns="" val="1762320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this is particularly suitable for our approach.</a:t>
            </a:r>
            <a:r>
              <a:rPr lang="en-US" baseline="0" dirty="0" smtClean="0"/>
              <a:t> </a:t>
            </a:r>
            <a:endParaRPr lang="en-US" dirty="0" smtClean="0"/>
          </a:p>
          <a:p>
            <a:r>
              <a:rPr lang="en-US" dirty="0" smtClean="0"/>
              <a:t>Tunneling and Group table (select) in core layer</a:t>
            </a:r>
          </a:p>
          <a:p>
            <a:r>
              <a:rPr lang="en-US" dirty="0" smtClean="0"/>
              <a:t>Bounce</a:t>
            </a:r>
            <a:r>
              <a:rPr lang="en-US" baseline="0" dirty="0" smtClean="0"/>
              <a:t> via a random router</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xmlns="" val="1762320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p>
          <a:p>
            <a:pPr lvl="1"/>
            <a:r>
              <a:rPr lang="en-US" dirty="0" smtClean="0"/>
              <a:t>Scalability</a:t>
            </a:r>
          </a:p>
          <a:p>
            <a:pPr lvl="1"/>
            <a:r>
              <a:rPr lang="en-US" dirty="0" smtClean="0"/>
              <a:t>Host mobility</a:t>
            </a:r>
          </a:p>
          <a:p>
            <a:pPr lvl="1"/>
            <a:r>
              <a:rPr lang="en-US" dirty="0" smtClean="0"/>
              <a:t>Multipathing and better bisection bandwidth</a:t>
            </a:r>
          </a:p>
          <a:p>
            <a:r>
              <a:rPr lang="en-US" dirty="0" smtClean="0"/>
              <a:t>Cons</a:t>
            </a:r>
          </a:p>
          <a:p>
            <a:pPr lvl="1"/>
            <a:r>
              <a:rPr lang="en-US" dirty="0" smtClean="0"/>
              <a:t>Slightly higher latency</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xmlns="" val="1724239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RTT increases as average path length increases</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xmlns="" val="23222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dirty="0" smtClean="0"/>
              <a:t>Live Migration is needed for fault tolerance and to achieve high host utilization. Bring VMs close</a:t>
            </a:r>
            <a:r>
              <a:rPr lang="en-IN" baseline="0" dirty="0" smtClean="0"/>
              <a:t> to storage/ VMs which send high east-west traffic closer together.</a:t>
            </a:r>
            <a:endParaRPr lang="en-IN" dirty="0" smtClean="0"/>
          </a:p>
          <a:p>
            <a:pPr eaLnBrk="1" hangingPunct="1"/>
            <a:r>
              <a:rPr lang="en-IN" dirty="0" smtClean="0"/>
              <a:t>Migrating VMs</a:t>
            </a:r>
            <a:r>
              <a:rPr lang="en-IN" baseline="0" dirty="0" smtClean="0"/>
              <a:t> should not change their IP addresses as doing so will break their pre-existing TCP connections. </a:t>
            </a:r>
          </a:p>
          <a:p>
            <a:pPr eaLnBrk="1" hangingPunct="1"/>
            <a:r>
              <a:rPr lang="en-IN" baseline="0" dirty="0" smtClean="0"/>
              <a:t>Requires Layer 2 adjacency. Is possible at Layer 3 if you are willing to modify end hosts/rewrite applications.</a:t>
            </a:r>
          </a:p>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xmlns="" val="2039482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dirty="0" smtClean="0"/>
          </a:p>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9EE4C043-A4E9-4842-B760-2E4A49D4AC8C}" type="slidenum">
              <a:rPr lang="en-US" smtClean="0">
                <a:solidFill>
                  <a:prstClr val="black"/>
                </a:solidFill>
              </a:rPr>
              <a:pPr>
                <a:def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IN" baseline="0" dirty="0" smtClean="0">
                <a:sym typeface="Wingdings" pitchFamily="2" charset="2"/>
              </a:rPr>
              <a:t>BYOIP  No restrictions on the tenant’s choice of L2/L3 address. Two tenant VMs can have the same IP address. </a:t>
            </a:r>
          </a:p>
          <a:p>
            <a:pPr marL="0" lvl="1"/>
            <a:r>
              <a:rPr lang="en-US" dirty="0" smtClean="0"/>
              <a:t>Layer 2.5 header</a:t>
            </a:r>
          </a:p>
          <a:p>
            <a:pPr marL="0" lvl="1"/>
            <a:r>
              <a:rPr lang="en-US" dirty="0" smtClean="0"/>
              <a:t>Stress on the fact that papers leave this out. Middlebox traversal papers don’t talk about the data center network and scalable data center network papers don’t talk supporting middleboxes. As enterprises move their network to the cloud the data center network needs to be able to support MB policies from multiple tenants and do this in a scalable fashion. </a:t>
            </a:r>
          </a:p>
          <a:p>
            <a:pPr marL="0" lvl="1"/>
            <a:r>
              <a:rPr lang="en-US" dirty="0" smtClean="0"/>
              <a:t>VLANs are</a:t>
            </a:r>
            <a:r>
              <a:rPr lang="en-US" baseline="0" dirty="0" smtClean="0"/>
              <a:t> limited (4094)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xmlns="" val="2338070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IN" baseline="0" dirty="0" smtClean="0">
                <a:sym typeface="Wingdings" pitchFamily="2" charset="2"/>
              </a:rPr>
              <a:t>BYOIP  No restrictions on the tenant’s choice of L2/L3 address. Two tenant VMs can have the same IP address. </a:t>
            </a:r>
          </a:p>
          <a:p>
            <a:pPr marL="0" lvl="1"/>
            <a:r>
              <a:rPr lang="en-US" dirty="0" smtClean="0"/>
              <a:t>Layer 2.5 header</a:t>
            </a:r>
          </a:p>
          <a:p>
            <a:pPr marL="0" lvl="1"/>
            <a:r>
              <a:rPr lang="en-US" dirty="0" smtClean="0"/>
              <a:t>Stress on the fact that papers leave this out. Middlebox traversal papers don’t talk about the data center network and scalable data center network papers don’t talk supporting middleboxes. As enterprises move their network to the cloud the data center network needs to be able to support MB policies from multiple tenants and do this in a scalable fashion. </a:t>
            </a:r>
          </a:p>
          <a:p>
            <a:pPr marL="0" lvl="1"/>
            <a:r>
              <a:rPr lang="en-US" dirty="0" smtClean="0"/>
              <a:t>VLANs are</a:t>
            </a:r>
            <a:r>
              <a:rPr lang="en-US" baseline="0" dirty="0" smtClean="0"/>
              <a:t> limited (4094)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xmlns="" val="2338070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45</a:t>
            </a:fld>
            <a:endParaRPr lang="en-US"/>
          </a:p>
        </p:txBody>
      </p:sp>
    </p:spTree>
    <p:extLst>
      <p:ext uri="{BB962C8B-B14F-4D97-AF65-F5344CB8AC3E}">
        <p14:creationId xmlns:p14="http://schemas.microsoft.com/office/powerpoint/2010/main" xmlns="" val="2338070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way we can distinguish</a:t>
            </a:r>
            <a:r>
              <a:rPr lang="en-US" baseline="0" dirty="0" smtClean="0"/>
              <a:t> between tenant VMs with same IP</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xmlns="" val="2338070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xmlns="" val="2338070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dirty="0" smtClean="0"/>
          </a:p>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9EE4C043-A4E9-4842-B760-2E4A49D4AC8C}" type="slidenum">
              <a:rPr lang="en-US" smtClean="0">
                <a:solidFill>
                  <a:prstClr val="black"/>
                </a:solidFill>
              </a:rPr>
              <a:pPr>
                <a:def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baseline="0" dirty="0" smtClean="0">
                <a:sym typeface="Wingdings" pitchFamily="2" charset="2"/>
              </a:rPr>
              <a:t>An administrator should not need to configure any switch before deployment. No manual configuration of DHCP or OSPF  human errors. </a:t>
            </a:r>
          </a:p>
          <a:p>
            <a:pPr eaLnBrk="1" hangingPunct="1"/>
            <a:endParaRPr lang="en-IN" baseline="0" dirty="0" smtClean="0">
              <a:sym typeface="Wingdings" pitchFamily="2" charset="2"/>
            </a:endParaRPr>
          </a:p>
          <a:p>
            <a:pPr eaLnBrk="1" hangingPunct="1"/>
            <a:r>
              <a:rPr lang="en-IN" dirty="0" smtClean="0"/>
              <a:t/>
            </a:r>
            <a:br>
              <a:rPr lang="en-IN" dirty="0" smtClean="0"/>
            </a:br>
            <a:endParaRPr lang="en-IN"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Remind briefly what are MBs and what a policy is</a:t>
            </a:r>
          </a:p>
          <a:p>
            <a:pPr eaLnBrk="1" hangingPunct="1"/>
            <a:r>
              <a:rPr lang="en-US" dirty="0" smtClean="0"/>
              <a:t>78</a:t>
            </a:r>
            <a:r>
              <a:rPr lang="en-US" dirty="0"/>
              <a:t>% of downtime in data center is cause by misconfiguration. This is because of human involvement in implementing the </a:t>
            </a:r>
            <a:r>
              <a:rPr lang="en-US" dirty="0" err="1"/>
              <a:t>middlebox</a:t>
            </a:r>
            <a:r>
              <a:rPr lang="en-US" dirty="0"/>
              <a:t> policies in a data center. Typical methods used to ensure correct MB traversal are:</a:t>
            </a:r>
            <a:r>
              <a:rPr lang="en-US" dirty="0" smtClean="0"/>
              <a:t/>
            </a:r>
            <a:br>
              <a:rPr lang="en-US" dirty="0" smtClean="0"/>
            </a:br>
            <a:r>
              <a:rPr lang="en-US" dirty="0"/>
              <a:t>1) Overloading path selection mechanisms (adjusting weights in spanning tree protocol) </a:t>
            </a:r>
            <a:r>
              <a:rPr lang="en-US" dirty="0" smtClean="0"/>
              <a:t/>
            </a:r>
            <a:br>
              <a:rPr lang="en-US" dirty="0" smtClean="0"/>
            </a:br>
            <a:r>
              <a:rPr lang="en-US" dirty="0"/>
              <a:t>2) Put MBs at choke points</a:t>
            </a:r>
            <a:r>
              <a:rPr lang="en-US" dirty="0" smtClean="0"/>
              <a:t/>
            </a:r>
            <a:br>
              <a:rPr lang="en-US" dirty="0" smtClean="0"/>
            </a:br>
            <a:r>
              <a:rPr lang="en-US" dirty="0"/>
              <a:t>3) Place MBs at all possible choke points/ incorporate MB functionality in switches - costly.</a:t>
            </a:r>
            <a:r>
              <a:rPr lang="en-US" dirty="0" smtClean="0"/>
              <a:t/>
            </a:r>
            <a:br>
              <a:rPr lang="en-US" dirty="0" smtClean="0"/>
            </a:br>
            <a:r>
              <a:rPr lang="en-US" dirty="0" smtClean="0"/>
              <a:t/>
            </a:r>
            <a:br>
              <a:rPr lang="en-US" dirty="0" smtClean="0"/>
            </a:br>
            <a:r>
              <a:rPr lang="en-US" u="sng" dirty="0"/>
              <a:t>Problems</a:t>
            </a:r>
            <a:r>
              <a:rPr lang="en-US" dirty="0" smtClean="0"/>
              <a:t/>
            </a:r>
            <a:br>
              <a:rPr lang="en-US" dirty="0" smtClean="0"/>
            </a:br>
            <a:r>
              <a:rPr lang="en-US" dirty="0"/>
              <a:t>1) Ad-hoc practices like overloading existing path selection mechanisms are hard to configure and maintain (think link/switch failure). Other practices: remove links to create choke points: complex and we lose fault tolerance, separate VLANs with MB at inter-connection points: violates efficiency, can no longer do seamless VM migration.</a:t>
            </a:r>
            <a:r>
              <a:rPr lang="en-US" dirty="0" smtClean="0"/>
              <a:t/>
            </a:r>
            <a:br>
              <a:rPr lang="en-US" dirty="0" smtClean="0"/>
            </a:br>
            <a:r>
              <a:rPr lang="en-US" dirty="0"/>
              <a:t>2) Inefficiency - packet should not traverse MBs it is not supposed to - this wastes resources and can also cause incorrect behavior.</a:t>
            </a:r>
            <a:r>
              <a:rPr lang="en-US" dirty="0" smtClean="0"/>
              <a:t/>
            </a:r>
            <a:br>
              <a:rPr lang="en-US" dirty="0" smtClean="0"/>
            </a:br>
            <a:r>
              <a:rPr lang="en-US" dirty="0"/>
              <a:t>3) Inflexibility - New instances of MB can be deployed to balance load (how to make this automatic) or policy changes in future. Doing this will require human intervention - leads to errors.  </a:t>
            </a:r>
            <a:r>
              <a:rPr lang="en-US" dirty="0" smtClean="0"/>
              <a:t/>
            </a:r>
            <a:br>
              <a:rPr lang="en-US" dirty="0" smtClean="0"/>
            </a:br>
            <a:r>
              <a:rPr lang="en-US" dirty="0"/>
              <a:t>4) If MB fails this leads to network partition (since MBs are placed at choke points)</a:t>
            </a:r>
            <a:r>
              <a:rPr lang="en-US" dirty="0" smtClean="0"/>
              <a:t/>
            </a:r>
            <a:br>
              <a:rPr lang="en-US" dirty="0" smtClean="0"/>
            </a:br>
            <a:r>
              <a:rPr lang="en-US" dirty="0" smtClean="0"/>
              <a:t/>
            </a:r>
            <a:br>
              <a:rPr lang="en-US" dirty="0" smtClean="0"/>
            </a:br>
            <a:r>
              <a:rPr lang="en-US" u="sng" dirty="0"/>
              <a:t>What we need</a:t>
            </a:r>
            <a:r>
              <a:rPr lang="en-US" dirty="0" smtClean="0"/>
              <a:t/>
            </a:r>
            <a:br>
              <a:rPr lang="en-US" dirty="0" smtClean="0"/>
            </a:br>
            <a:r>
              <a:rPr lang="en-US" dirty="0"/>
              <a:t>1) Correctness - </a:t>
            </a:r>
            <a:r>
              <a:rPr lang="en-US" dirty="0" err="1"/>
              <a:t>Tra</a:t>
            </a:r>
            <a:r>
              <a:rPr lang="en-US" dirty="0"/>
              <a:t> </a:t>
            </a:r>
            <a:r>
              <a:rPr lang="en-US" dirty="0" err="1"/>
              <a:t>ffic</a:t>
            </a:r>
            <a:r>
              <a:rPr lang="en-US" dirty="0"/>
              <a:t> should traverse </a:t>
            </a:r>
            <a:r>
              <a:rPr lang="en-US" dirty="0" err="1"/>
              <a:t>middleboxes</a:t>
            </a:r>
            <a:r>
              <a:rPr lang="en-US" dirty="0"/>
              <a:t> in the sequence </a:t>
            </a:r>
            <a:r>
              <a:rPr lang="en-US" dirty="0" err="1"/>
              <a:t>specfi</a:t>
            </a:r>
            <a:r>
              <a:rPr lang="en-US" dirty="0"/>
              <a:t> </a:t>
            </a:r>
            <a:r>
              <a:rPr lang="en-US" dirty="0" err="1"/>
              <a:t>ed</a:t>
            </a:r>
            <a:r>
              <a:rPr lang="en-US" dirty="0"/>
              <a:t> by the network administrator under all network conditions.</a:t>
            </a:r>
            <a:r>
              <a:rPr lang="en-US" dirty="0" smtClean="0"/>
              <a:t/>
            </a:r>
            <a:br>
              <a:rPr lang="en-US" dirty="0" smtClean="0"/>
            </a:br>
            <a:r>
              <a:rPr lang="en-US" dirty="0"/>
              <a:t>2) Flexibility - The sequences of </a:t>
            </a:r>
            <a:r>
              <a:rPr lang="en-US" dirty="0" err="1"/>
              <a:t>middleboxes</a:t>
            </a:r>
            <a:r>
              <a:rPr lang="en-US" dirty="0"/>
              <a:t> should be easily recon figured as application requirements change. </a:t>
            </a:r>
            <a:r>
              <a:rPr lang="en-US" dirty="0" smtClean="0"/>
              <a:t/>
            </a:r>
            <a:br>
              <a:rPr lang="en-US" dirty="0" smtClean="0"/>
            </a:br>
            <a:r>
              <a:rPr lang="en-US" dirty="0"/>
              <a:t>3) Efficiency - Traffic should not traverse unnecessary </a:t>
            </a:r>
            <a:r>
              <a:rPr lang="en-US" dirty="0" err="1"/>
              <a:t>middleboxes</a:t>
            </a:r>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3" defTabSz="923818" eaLnBrk="1" hangingPunct="1">
              <a:defRPr/>
            </a:pPr>
            <a:r>
              <a:rPr lang="en-US" dirty="0" smtClean="0"/>
              <a:t>Install rules in the virtual switch (more space)</a:t>
            </a:r>
          </a:p>
          <a:p>
            <a:pPr eaLnBrk="1" hangingPunct="1"/>
            <a:r>
              <a:rPr lang="en-US" dirty="0" smtClean="0"/>
              <a:t>Changing policies is fast and simple. </a:t>
            </a:r>
          </a:p>
          <a:p>
            <a:pPr marL="0" lvl="3" defTabSz="923818" eaLnBrk="1" hangingPunct="1">
              <a:defRPr/>
            </a:pPr>
            <a:r>
              <a:rPr lang="en-US" dirty="0" smtClean="0"/>
              <a:t>To modify a policy we simply change the rule installed on a virtual switch (in the hypervisor). All packets either follow the old policy or the new policy</a:t>
            </a:r>
          </a:p>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3" defTabSz="923818" eaLnBrk="1" hangingPunct="1">
              <a:defRPr/>
            </a:pPr>
            <a:r>
              <a:rPr lang="en-US" dirty="0" smtClean="0"/>
              <a:t>Install rules in the virtual switch (more space)</a:t>
            </a:r>
          </a:p>
          <a:p>
            <a:pPr eaLnBrk="1" hangingPunct="1"/>
            <a:r>
              <a:rPr lang="en-US" dirty="0" smtClean="0"/>
              <a:t>Changing policies is fast and simple. </a:t>
            </a:r>
          </a:p>
          <a:p>
            <a:pPr marL="0" lvl="3" defTabSz="923818" eaLnBrk="1" hangingPunct="1">
              <a:defRPr/>
            </a:pPr>
            <a:r>
              <a:rPr lang="en-US" dirty="0" smtClean="0"/>
              <a:t>To modify a policy we simply change the rule installed on a virtual switch (in the hypervisor). All packets either follow the old policy or the new policy</a:t>
            </a:r>
          </a:p>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3" defTabSz="923818" eaLnBrk="1" hangingPunct="1">
              <a:defRPr/>
            </a:pPr>
            <a:r>
              <a:rPr lang="en-US" dirty="0" smtClean="0"/>
              <a:t>Install rules in the virtual switch (more space)</a:t>
            </a:r>
          </a:p>
          <a:p>
            <a:pPr eaLnBrk="1" hangingPunct="1"/>
            <a:r>
              <a:rPr lang="en-US" dirty="0" smtClean="0"/>
              <a:t>Changing policies is fast and simple. </a:t>
            </a:r>
          </a:p>
          <a:p>
            <a:pPr marL="0" lvl="3" defTabSz="923818" eaLnBrk="1" hangingPunct="1">
              <a:defRPr/>
            </a:pPr>
            <a:r>
              <a:rPr lang="en-US" dirty="0" smtClean="0"/>
              <a:t>To modify a policy we simply change the rule installed on a virtual switch (in the hypervisor). All packets either follow the old policy or the new policy</a:t>
            </a:r>
          </a:p>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56</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3" defTabSz="923818" eaLnBrk="1" hangingPunct="1">
              <a:defRPr/>
            </a:pPr>
            <a:r>
              <a:rPr lang="en-US" dirty="0" smtClean="0"/>
              <a:t>Install rules in the virtual switch (more space)</a:t>
            </a:r>
          </a:p>
          <a:p>
            <a:pPr eaLnBrk="1" hangingPunct="1"/>
            <a:r>
              <a:rPr lang="en-US" dirty="0" smtClean="0"/>
              <a:t>Changing policies is fast and simple. </a:t>
            </a:r>
          </a:p>
          <a:p>
            <a:pPr marL="0" lvl="3" defTabSz="923818" eaLnBrk="1" hangingPunct="1">
              <a:defRPr/>
            </a:pPr>
            <a:r>
              <a:rPr lang="en-US" dirty="0" smtClean="0"/>
              <a:t>To modify a policy we simply change the rule installed on a virtual switch (in the hypervisor). All packets either follow the old policy or the new policy</a:t>
            </a:r>
          </a:p>
          <a:p>
            <a:pPr eaLnBrk="1" hangingPunct="1"/>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a:t>Ek</a:t>
            </a:r>
            <a:r>
              <a:rPr lang="en-US" dirty="0"/>
              <a:t> Log </a:t>
            </a:r>
            <a:r>
              <a:rPr lang="en-US" dirty="0" err="1" smtClean="0"/>
              <a:t>Vk</a:t>
            </a:r>
            <a:r>
              <a:rPr lang="en-US" dirty="0" smtClean="0"/>
              <a:t>. Also, MPLS label is 20 bits. So, can support large number of MBs.</a:t>
            </a:r>
            <a:r>
              <a:rPr lang="en-US" dirty="0"/>
              <a:t/>
            </a:r>
            <a:br>
              <a:rPr lang="en-US" dirty="0"/>
            </a:br>
            <a:endParaRPr lang="en-US" dirty="0"/>
          </a:p>
          <a:p>
            <a:r>
              <a:rPr lang="en-US" dirty="0" smtClean="0"/>
              <a:t/>
            </a:r>
            <a:br>
              <a:rPr lang="en-US" dirty="0" smtClean="0"/>
            </a:br>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Each MB is assigned a unique MPLS label. We have 20</a:t>
            </a:r>
            <a:r>
              <a:rPr lang="en-US" baseline="0" dirty="0" smtClean="0"/>
              <a:t> bit MPLS label value. So, enough space.</a:t>
            </a:r>
            <a:endParaRPr lang="en-US" dirty="0" smtClean="0"/>
          </a:p>
          <a:p>
            <a:r>
              <a:rPr lang="en-US" dirty="0"/>
              <a:t/>
            </a:r>
            <a:br>
              <a:rPr lang="en-US" dirty="0"/>
            </a:br>
            <a:endParaRPr lang="en-US" dirty="0"/>
          </a:p>
          <a:p>
            <a:r>
              <a:rPr lang="en-US" dirty="0" smtClean="0"/>
              <a:t/>
            </a:r>
            <a:br>
              <a:rPr lang="en-US" dirty="0" smtClean="0"/>
            </a:br>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59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baseline="0" dirty="0" smtClean="0">
                <a:sym typeface="Wingdings" pitchFamily="2" charset="2"/>
              </a:rPr>
              <a:t>Low cost by exploiting commodity components</a:t>
            </a:r>
          </a:p>
          <a:p>
            <a:pPr eaLnBrk="1" hangingPunct="1"/>
            <a:endParaRPr lang="en-IN" baseline="0" dirty="0" smtClean="0">
              <a:sym typeface="Wingdings" pitchFamily="2" charset="2"/>
            </a:endParaRPr>
          </a:p>
          <a:p>
            <a:pPr eaLnBrk="1" hangingPunct="1"/>
            <a:r>
              <a:rPr lang="en-IN" dirty="0" smtClean="0"/>
              <a:t/>
            </a:r>
            <a:br>
              <a:rPr lang="en-IN" dirty="0" smtClean="0"/>
            </a:br>
            <a:endParaRPr lang="en-IN"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Each MB is assigned a unique MPLS label. We have 20</a:t>
            </a:r>
            <a:r>
              <a:rPr lang="en-US" baseline="0" dirty="0" smtClean="0"/>
              <a:t> bit MPLS label value. So, enough space.</a:t>
            </a:r>
            <a:endParaRPr lang="en-US" dirty="0" smtClean="0"/>
          </a:p>
          <a:p>
            <a:r>
              <a:rPr lang="en-US" dirty="0"/>
              <a:t/>
            </a:r>
            <a:br>
              <a:rPr lang="en-US" dirty="0"/>
            </a:br>
            <a:endParaRPr lang="en-US" dirty="0"/>
          </a:p>
          <a:p>
            <a:r>
              <a:rPr lang="en-US" dirty="0" smtClean="0"/>
              <a:t/>
            </a:r>
            <a:br>
              <a:rPr lang="en-US" dirty="0" smtClean="0"/>
            </a:br>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60</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
            </a:r>
            <a:br>
              <a:rPr lang="en-US" dirty="0"/>
            </a:br>
            <a:endParaRPr lang="en-US" dirty="0"/>
          </a:p>
          <a:p>
            <a:r>
              <a:rPr lang="en-US" dirty="0" smtClean="0"/>
              <a:t/>
            </a:r>
            <a:br>
              <a:rPr lang="en-US" dirty="0" smtClean="0"/>
            </a:br>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61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Speedbreaker</a:t>
            </a:r>
            <a:r>
              <a:rPr lang="en-US" dirty="0" smtClean="0"/>
              <a:t>.</a:t>
            </a:r>
            <a:br>
              <a:rPr lang="en-US" dirty="0" smtClean="0"/>
            </a:br>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63</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Be proactive</a:t>
            </a:r>
            <a:r>
              <a:rPr lang="en-US" baseline="0" dirty="0" smtClean="0"/>
              <a:t> a</a:t>
            </a:r>
            <a:r>
              <a:rPr lang="en-US" dirty="0" smtClean="0"/>
              <a:t>nd</a:t>
            </a:r>
            <a:r>
              <a:rPr lang="en-US" baseline="0" dirty="0" smtClean="0"/>
              <a:t> install rules f</a:t>
            </a:r>
            <a:r>
              <a:rPr lang="en-US" dirty="0" smtClean="0"/>
              <a:t>or each virtual switch. Modified </a:t>
            </a:r>
            <a:r>
              <a:rPr lang="en-US" dirty="0" err="1" smtClean="0"/>
              <a:t>Dijkstra’s</a:t>
            </a:r>
            <a:r>
              <a:rPr lang="en-US" dirty="0" smtClean="0"/>
              <a:t> </a:t>
            </a:r>
            <a:r>
              <a:rPr lang="en-US" dirty="0" err="1" smtClean="0"/>
              <a:t>algortihm</a:t>
            </a:r>
            <a:r>
              <a:rPr lang="en-US" dirty="0" smtClean="0"/>
              <a:t>.</a:t>
            </a:r>
            <a:r>
              <a:rPr lang="en-US" baseline="0" dirty="0" smtClean="0"/>
              <a:t> </a:t>
            </a:r>
            <a:r>
              <a:rPr lang="en-US" dirty="0" smtClean="0"/>
              <a:t>Takes </a:t>
            </a:r>
            <a:r>
              <a:rPr lang="en-US" dirty="0" err="1" smtClean="0"/>
              <a:t>Ek</a:t>
            </a:r>
            <a:r>
              <a:rPr lang="en-US" dirty="0" smtClean="0"/>
              <a:t> </a:t>
            </a:r>
            <a:r>
              <a:rPr lang="en-US" dirty="0"/>
              <a:t>Log </a:t>
            </a:r>
            <a:r>
              <a:rPr lang="en-US" dirty="0" err="1" smtClean="0"/>
              <a:t>Vk</a:t>
            </a:r>
            <a:r>
              <a:rPr lang="en-US" dirty="0" smtClean="0"/>
              <a:t> time. </a:t>
            </a:r>
            <a:br>
              <a:rPr lang="en-US" dirty="0" smtClean="0"/>
            </a:br>
            <a:endParaRPr lang="en-IN" dirty="0" smtClean="0"/>
          </a:p>
        </p:txBody>
      </p:sp>
      <p:sp>
        <p:nvSpPr>
          <p:cNvPr id="4" name="Slide Number Placeholder 3"/>
          <p:cNvSpPr>
            <a:spLocks noGrp="1"/>
          </p:cNvSpPr>
          <p:nvPr>
            <p:ph type="sldNum" sz="quarter" idx="5"/>
          </p:nvPr>
        </p:nvSpPr>
        <p:spPr/>
        <p:txBody>
          <a:bodyPr/>
          <a:lstStyle/>
          <a:p>
            <a:pPr>
              <a:defRPr/>
            </a:pPr>
            <a:fld id="{5E2AEC88-1DEC-4DC9-975F-8841B1C24FC5}" type="slidenum">
              <a:rPr lang="en-US" smtClean="0">
                <a:solidFill>
                  <a:prstClr val="black"/>
                </a:solidFill>
              </a:rPr>
              <a:pPr>
                <a:defRPr/>
              </a:pPr>
              <a:t>64</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MPLS prefix matching</a:t>
            </a:r>
            <a:r>
              <a:rPr lang="en-US" baseline="0" dirty="0" smtClean="0"/>
              <a:t> is </a:t>
            </a:r>
            <a:r>
              <a:rPr lang="en-US" dirty="0" smtClean="0"/>
              <a:t>just like LPM for IPv4 addresses</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66</a:t>
            </a:fld>
            <a:endParaRPr lang="en-US"/>
          </a:p>
        </p:txBody>
      </p:sp>
    </p:spTree>
    <p:extLst>
      <p:ext uri="{BB962C8B-B14F-4D97-AF65-F5344CB8AC3E}">
        <p14:creationId xmlns:p14="http://schemas.microsoft.com/office/powerpoint/2010/main" xmlns="" val="39067740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VL2 and Portland</a:t>
            </a:r>
            <a:r>
              <a:rPr lang="en-US" baseline="0" dirty="0" smtClean="0"/>
              <a:t> require directory servers and gateway servers</a:t>
            </a:r>
          </a:p>
          <a:p>
            <a:r>
              <a:rPr lang="en-US" baseline="0" dirty="0" smtClean="0"/>
              <a:t>VL2 uses OSPF</a:t>
            </a:r>
            <a:endParaRPr lang="en-US" dirty="0" smtClean="0"/>
          </a:p>
          <a:p>
            <a:r>
              <a:rPr lang="en-US" dirty="0" smtClean="0"/>
              <a:t>Portland is limited to Fat-trees</a:t>
            </a:r>
          </a:p>
          <a:p>
            <a:r>
              <a:rPr lang="en-US" dirty="0" smtClean="0"/>
              <a:t>SEATTLE</a:t>
            </a:r>
            <a:r>
              <a:rPr lang="en-US" baseline="0" dirty="0" smtClean="0"/>
              <a:t> is not scalable. Has manageability issue. Also, not a low cost solution</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xmlns="" val="17242392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Number of tenants = Number of hosts/512 </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pPr>
                <a:defRPr/>
              </a:pPr>
              <a:t>69</a:t>
            </a:fld>
            <a:endParaRPr lang="en-US"/>
          </a:p>
        </p:txBody>
      </p:sp>
    </p:spTree>
    <p:extLst>
      <p:ext uri="{BB962C8B-B14F-4D97-AF65-F5344CB8AC3E}">
        <p14:creationId xmlns:p14="http://schemas.microsoft.com/office/powerpoint/2010/main" xmlns="" val="36908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N" baseline="0" dirty="0" smtClean="0">
                <a:sym typeface="Wingdings" pitchFamily="2" charset="2"/>
              </a:rPr>
              <a:t>BYOIP  No restrictions on the tenant’s choice of L2/L3 address</a:t>
            </a:r>
          </a:p>
          <a:p>
            <a:pPr eaLnBrk="1" hangingPunct="1"/>
            <a:endParaRPr lang="en-IN" baseline="0" dirty="0" smtClean="0">
              <a:sym typeface="Wingdings" pitchFamily="2" charset="2"/>
            </a:endParaRPr>
          </a:p>
          <a:p>
            <a:pPr eaLnBrk="1" hangingPunct="1"/>
            <a:r>
              <a:rPr lang="en-IN" dirty="0" smtClean="0"/>
              <a:t/>
            </a:r>
            <a:br>
              <a:rPr lang="en-IN" dirty="0" smtClean="0"/>
            </a:br>
            <a:endParaRPr lang="en-IN"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The data above shows for a given flow table size what are the maximum number of hosts a particular scheme can support</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xmlns="" val="18499979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The data above shows for a given flow table size what are the maximum number of hosts a particular scheme can support</a:t>
            </a:r>
          </a:p>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71</a:t>
            </a:fld>
            <a:endParaRPr lang="en-US">
              <a:solidFill>
                <a:prstClr val="black"/>
              </a:solidFill>
            </a:endParaRPr>
          </a:p>
        </p:txBody>
      </p:sp>
    </p:spTree>
    <p:extLst>
      <p:ext uri="{BB962C8B-B14F-4D97-AF65-F5344CB8AC3E}">
        <p14:creationId xmlns:p14="http://schemas.microsoft.com/office/powerpoint/2010/main" xmlns="" val="18499979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xmlns="" val="25166405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RTT increases as average path length increases</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xmlns="" val="2322238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74</a:t>
            </a:fld>
            <a:endParaRPr lang="en-US">
              <a:solidFill>
                <a:prstClr val="black"/>
              </a:solidFill>
            </a:endParaRPr>
          </a:p>
        </p:txBody>
      </p:sp>
    </p:spTree>
    <p:extLst>
      <p:ext uri="{BB962C8B-B14F-4D97-AF65-F5344CB8AC3E}">
        <p14:creationId xmlns:p14="http://schemas.microsoft.com/office/powerpoint/2010/main" xmlns="" val="20394820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RTT increases as average path length increases</a:t>
            </a:r>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xmlns="" val="2322238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76</a:t>
            </a:fld>
            <a:endParaRPr lang="en-US">
              <a:solidFill>
                <a:prstClr val="black"/>
              </a:solidFill>
            </a:endParaRPr>
          </a:p>
        </p:txBody>
      </p:sp>
    </p:spTree>
    <p:extLst>
      <p:ext uri="{BB962C8B-B14F-4D97-AF65-F5344CB8AC3E}">
        <p14:creationId xmlns:p14="http://schemas.microsoft.com/office/powerpoint/2010/main" xmlns="" val="20394820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FD799F-84C1-4BD7-8279-B08DD83AAEF1}"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xmlns="" val="203948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3818" eaLnBrk="1" hangingPunct="1">
              <a:defRPr/>
            </a:pPr>
            <a:r>
              <a:rPr lang="en-US" dirty="0" smtClean="0"/>
              <a:t>MB is a network appliance that transforms, inspects, filters packets</a:t>
            </a:r>
            <a:r>
              <a:rPr lang="en-IN" dirty="0" smtClean="0"/>
              <a:t>. Enterprises want to migrate their operations to the cloud but cannot do so because of lack of support for MBs</a:t>
            </a:r>
            <a:r>
              <a:rPr lang="en-IN" baseline="0" dirty="0" smtClean="0"/>
              <a:t> in the cloud. The data </a:t>
            </a:r>
            <a:r>
              <a:rPr lang="en-IN" baseline="0" dirty="0" err="1" smtClean="0"/>
              <a:t>center</a:t>
            </a:r>
            <a:r>
              <a:rPr lang="en-IN" baseline="0" dirty="0" smtClean="0"/>
              <a:t> </a:t>
            </a:r>
            <a:r>
              <a:rPr lang="en-US" dirty="0"/>
              <a:t>must allow tenants to specify network policies and realize it by forwarding traffic through desired sequences of </a:t>
            </a:r>
            <a:r>
              <a:rPr lang="en-US" dirty="0" err="1"/>
              <a:t>middleboxes</a:t>
            </a:r>
            <a:r>
              <a:rPr lang="en-US" dirty="0"/>
              <a:t>.</a:t>
            </a:r>
            <a:r>
              <a:rPr lang="en-IN" baseline="0" dirty="0" smtClean="0"/>
              <a:t> For example:</a:t>
            </a:r>
          </a:p>
          <a:p>
            <a:pPr eaLnBrk="1" hangingPunct="1"/>
            <a:r>
              <a:rPr lang="en-IN" baseline="0" dirty="0" err="1" smtClean="0"/>
              <a:t>Dest</a:t>
            </a:r>
            <a:r>
              <a:rPr lang="en-IN" baseline="0" dirty="0" smtClean="0"/>
              <a:t> port 80 go through a firewall and a load balancer. </a:t>
            </a:r>
            <a:endParaRPr lang="en-IN"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23818" eaLnBrk="1" hangingPunct="1">
              <a:defRPr/>
            </a:pPr>
            <a:r>
              <a:rPr lang="en-US" dirty="0" smtClean="0"/>
              <a:t>MB is a network appliance that transforms, inspects, filters packets</a:t>
            </a:r>
            <a:r>
              <a:rPr lang="en-IN" dirty="0" smtClean="0"/>
              <a:t>. Enterprises want to migrate their operations to the cloud but cannot do so because of lack of support for MBs</a:t>
            </a:r>
            <a:r>
              <a:rPr lang="en-IN" baseline="0" dirty="0" smtClean="0"/>
              <a:t> in the cloud. The data </a:t>
            </a:r>
            <a:r>
              <a:rPr lang="en-IN" baseline="0" dirty="0" err="1" smtClean="0"/>
              <a:t>center</a:t>
            </a:r>
            <a:r>
              <a:rPr lang="en-IN" baseline="0" dirty="0" smtClean="0"/>
              <a:t> </a:t>
            </a:r>
            <a:r>
              <a:rPr lang="en-US" dirty="0"/>
              <a:t>must allow tenants to specify network policies and realize it by forwarding traffic through desired sequences of </a:t>
            </a:r>
            <a:r>
              <a:rPr lang="en-US" dirty="0" err="1"/>
              <a:t>middleboxes</a:t>
            </a:r>
            <a:r>
              <a:rPr lang="en-US" dirty="0"/>
              <a:t>.</a:t>
            </a:r>
            <a:r>
              <a:rPr lang="en-IN" baseline="0" dirty="0" smtClean="0"/>
              <a:t> For example:</a:t>
            </a:r>
          </a:p>
          <a:p>
            <a:pPr eaLnBrk="1" hangingPunct="1"/>
            <a:r>
              <a:rPr lang="en-IN" baseline="0" dirty="0" err="1" smtClean="0"/>
              <a:t>Dest</a:t>
            </a:r>
            <a:r>
              <a:rPr lang="en-IN" baseline="0" dirty="0" smtClean="0"/>
              <a:t> port 80 go through a firewall and a load balancer. </a:t>
            </a:r>
            <a:endParaRPr lang="en-IN" dirty="0" smtClean="0"/>
          </a:p>
        </p:txBody>
      </p:sp>
      <p:sp>
        <p:nvSpPr>
          <p:cNvPr id="4" name="Slide Number Placeholder 3"/>
          <p:cNvSpPr>
            <a:spLocks noGrp="1"/>
          </p:cNvSpPr>
          <p:nvPr>
            <p:ph type="sldNum" sz="quarter" idx="5"/>
          </p:nvPr>
        </p:nvSpPr>
        <p:spPr/>
        <p:txBody>
          <a:bodyPr/>
          <a:lstStyle/>
          <a:p>
            <a:pPr>
              <a:defRPr/>
            </a:pPr>
            <a:fld id="{5DCE618B-0213-4499-8480-0C5C1F904FC4}" type="slidenum">
              <a:rPr lang="en-US">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6" name="Slide Number Placeholder 5"/>
          <p:cNvSpPr>
            <a:spLocks noGrp="1"/>
          </p:cNvSpPr>
          <p:nvPr>
            <p:ph type="sldNum" sz="quarter" idx="12"/>
          </p:nvPr>
        </p:nvSpPr>
        <p:spPr/>
        <p:txBody>
          <a:bodyPr/>
          <a:lstStyle>
            <a:lvl1pPr>
              <a:defRPr/>
            </a:lvl1pPr>
          </a:lstStyle>
          <a:p>
            <a:pPr>
              <a:defRPr/>
            </a:pPr>
            <a:fld id="{BDCF85DD-7F83-446A-8AD5-D759576B71C5}" type="slidenum">
              <a:rPr lang="en-US"/>
              <a:pPr>
                <a:defRPr/>
              </a:pPr>
              <a:t>‹#›</a:t>
            </a:fld>
            <a:endParaRPr lang="en-US"/>
          </a:p>
        </p:txBody>
      </p:sp>
    </p:spTree>
    <p:extLst>
      <p:ext uri="{BB962C8B-B14F-4D97-AF65-F5344CB8AC3E}">
        <p14:creationId xmlns:p14="http://schemas.microsoft.com/office/powerpoint/2010/main" xmlns="" val="93778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6D785E-CBD2-47AC-A5C6-2A2944B2C601}" type="slidenum">
              <a:rPr lang="en-US"/>
              <a:pPr>
                <a:defRPr/>
              </a:pPr>
              <a:t>‹#›</a:t>
            </a:fld>
            <a:endParaRPr lang="en-US"/>
          </a:p>
        </p:txBody>
      </p:sp>
    </p:spTree>
    <p:extLst>
      <p:ext uri="{BB962C8B-B14F-4D97-AF65-F5344CB8AC3E}">
        <p14:creationId xmlns:p14="http://schemas.microsoft.com/office/powerpoint/2010/main" xmlns="" val="219519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6" name="Slide Number Placeholder 5"/>
          <p:cNvSpPr>
            <a:spLocks noGrp="1"/>
          </p:cNvSpPr>
          <p:nvPr>
            <p:ph type="sldNum" sz="quarter" idx="12"/>
          </p:nvPr>
        </p:nvSpPr>
        <p:spPr/>
        <p:txBody>
          <a:bodyPr/>
          <a:lstStyle>
            <a:lvl1pPr>
              <a:defRPr/>
            </a:lvl1pPr>
          </a:lstStyle>
          <a:p>
            <a:pPr>
              <a:defRPr/>
            </a:pPr>
            <a:fld id="{A0B13D84-E295-44C6-AACB-370902AD6E70}" type="slidenum">
              <a:rPr lang="en-US"/>
              <a:pPr>
                <a:defRPr/>
              </a:pPr>
              <a:t>‹#›</a:t>
            </a:fld>
            <a:endParaRPr lang="en-US"/>
          </a:p>
        </p:txBody>
      </p:sp>
    </p:spTree>
    <p:extLst>
      <p:ext uri="{BB962C8B-B14F-4D97-AF65-F5344CB8AC3E}">
        <p14:creationId xmlns:p14="http://schemas.microsoft.com/office/powerpoint/2010/main" xmlns="" val="39583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0715E7-FD66-44CB-91B4-B01D90EFF6BC}" type="slidenum">
              <a:rPr lang="en-US"/>
              <a:pPr>
                <a:defRPr/>
              </a:pPr>
              <a:t>‹#›</a:t>
            </a:fld>
            <a:endParaRPr lang="en-US"/>
          </a:p>
        </p:txBody>
      </p:sp>
    </p:spTree>
    <p:extLst>
      <p:ext uri="{BB962C8B-B14F-4D97-AF65-F5344CB8AC3E}">
        <p14:creationId xmlns:p14="http://schemas.microsoft.com/office/powerpoint/2010/main" xmlns="" val="278436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6" name="Slide Number Placeholder 5"/>
          <p:cNvSpPr>
            <a:spLocks noGrp="1"/>
          </p:cNvSpPr>
          <p:nvPr>
            <p:ph type="sldNum" sz="quarter" idx="12"/>
          </p:nvPr>
        </p:nvSpPr>
        <p:spPr/>
        <p:txBody>
          <a:bodyPr/>
          <a:lstStyle>
            <a:lvl1pPr>
              <a:defRPr/>
            </a:lvl1pPr>
          </a:lstStyle>
          <a:p>
            <a:pPr>
              <a:defRPr/>
            </a:pPr>
            <a:fld id="{2AC7B833-D255-450F-8D10-3208E5D7BCA5}" type="slidenum">
              <a:rPr lang="en-US"/>
              <a:pPr>
                <a:defRPr/>
              </a:pPr>
              <a:t>‹#›</a:t>
            </a:fld>
            <a:endParaRPr lang="en-US"/>
          </a:p>
        </p:txBody>
      </p:sp>
    </p:spTree>
    <p:extLst>
      <p:ext uri="{BB962C8B-B14F-4D97-AF65-F5344CB8AC3E}">
        <p14:creationId xmlns:p14="http://schemas.microsoft.com/office/powerpoint/2010/main" xmlns="" val="103160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7" name="Slide Number Placeholder 5"/>
          <p:cNvSpPr>
            <a:spLocks noGrp="1"/>
          </p:cNvSpPr>
          <p:nvPr>
            <p:ph type="sldNum" sz="quarter" idx="12"/>
          </p:nvPr>
        </p:nvSpPr>
        <p:spPr/>
        <p:txBody>
          <a:bodyPr/>
          <a:lstStyle>
            <a:lvl1pPr>
              <a:defRPr/>
            </a:lvl1pPr>
          </a:lstStyle>
          <a:p>
            <a:pPr>
              <a:defRPr/>
            </a:pPr>
            <a:fld id="{47F0A6A9-6683-4BEC-A69E-7A817CBAB447}" type="slidenum">
              <a:rPr lang="en-US"/>
              <a:pPr>
                <a:defRPr/>
              </a:pPr>
              <a:t>‹#›</a:t>
            </a:fld>
            <a:endParaRPr lang="en-US"/>
          </a:p>
        </p:txBody>
      </p:sp>
    </p:spTree>
    <p:extLst>
      <p:ext uri="{BB962C8B-B14F-4D97-AF65-F5344CB8AC3E}">
        <p14:creationId xmlns:p14="http://schemas.microsoft.com/office/powerpoint/2010/main" xmlns="" val="148476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9" name="Slide Number Placeholder 5"/>
          <p:cNvSpPr>
            <a:spLocks noGrp="1"/>
          </p:cNvSpPr>
          <p:nvPr>
            <p:ph type="sldNum" sz="quarter" idx="12"/>
          </p:nvPr>
        </p:nvSpPr>
        <p:spPr/>
        <p:txBody>
          <a:bodyPr/>
          <a:lstStyle>
            <a:lvl1pPr>
              <a:defRPr/>
            </a:lvl1pPr>
          </a:lstStyle>
          <a:p>
            <a:pPr>
              <a:defRPr/>
            </a:pPr>
            <a:fld id="{33F71DEB-D3F9-484E-911F-AA7CC46B3E92}" type="slidenum">
              <a:rPr lang="en-US"/>
              <a:pPr>
                <a:defRPr/>
              </a:pPr>
              <a:t>‹#›</a:t>
            </a:fld>
            <a:endParaRPr lang="en-US"/>
          </a:p>
        </p:txBody>
      </p:sp>
    </p:spTree>
    <p:extLst>
      <p:ext uri="{BB962C8B-B14F-4D97-AF65-F5344CB8AC3E}">
        <p14:creationId xmlns:p14="http://schemas.microsoft.com/office/powerpoint/2010/main" xmlns="" val="361724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5" name="Slide Number Placeholder 5"/>
          <p:cNvSpPr>
            <a:spLocks noGrp="1"/>
          </p:cNvSpPr>
          <p:nvPr>
            <p:ph type="sldNum" sz="quarter" idx="12"/>
          </p:nvPr>
        </p:nvSpPr>
        <p:spPr/>
        <p:txBody>
          <a:bodyPr/>
          <a:lstStyle>
            <a:lvl1pPr>
              <a:defRPr/>
            </a:lvl1pPr>
          </a:lstStyle>
          <a:p>
            <a:pPr>
              <a:defRPr/>
            </a:pPr>
            <a:fld id="{ED2BD7B2-A9B5-4AE4-9C47-1CDE2A797DA4}" type="slidenum">
              <a:rPr lang="en-US"/>
              <a:pPr>
                <a:defRPr/>
              </a:pPr>
              <a:t>‹#›</a:t>
            </a:fld>
            <a:endParaRPr lang="en-US"/>
          </a:p>
        </p:txBody>
      </p:sp>
    </p:spTree>
    <p:extLst>
      <p:ext uri="{BB962C8B-B14F-4D97-AF65-F5344CB8AC3E}">
        <p14:creationId xmlns:p14="http://schemas.microsoft.com/office/powerpoint/2010/main" xmlns="" val="230298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4" name="Slide Number Placeholder 5"/>
          <p:cNvSpPr>
            <a:spLocks noGrp="1"/>
          </p:cNvSpPr>
          <p:nvPr>
            <p:ph type="sldNum" sz="quarter" idx="12"/>
          </p:nvPr>
        </p:nvSpPr>
        <p:spPr/>
        <p:txBody>
          <a:bodyPr/>
          <a:lstStyle>
            <a:lvl1pPr>
              <a:defRPr/>
            </a:lvl1pPr>
          </a:lstStyle>
          <a:p>
            <a:pPr>
              <a:defRPr/>
            </a:pPr>
            <a:fld id="{A0370C89-F5C6-443E-BE17-670C7843250C}" type="slidenum">
              <a:rPr lang="en-US"/>
              <a:pPr>
                <a:defRPr/>
              </a:pPr>
              <a:t>‹#›</a:t>
            </a:fld>
            <a:endParaRPr lang="en-US"/>
          </a:p>
        </p:txBody>
      </p:sp>
    </p:spTree>
    <p:extLst>
      <p:ext uri="{BB962C8B-B14F-4D97-AF65-F5344CB8AC3E}">
        <p14:creationId xmlns:p14="http://schemas.microsoft.com/office/powerpoint/2010/main" xmlns="" val="177597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7" name="Slide Number Placeholder 5"/>
          <p:cNvSpPr>
            <a:spLocks noGrp="1"/>
          </p:cNvSpPr>
          <p:nvPr>
            <p:ph type="sldNum" sz="quarter" idx="12"/>
          </p:nvPr>
        </p:nvSpPr>
        <p:spPr/>
        <p:txBody>
          <a:bodyPr/>
          <a:lstStyle>
            <a:lvl1pPr>
              <a:defRPr/>
            </a:lvl1pPr>
          </a:lstStyle>
          <a:p>
            <a:pPr>
              <a:defRPr/>
            </a:pPr>
            <a:fld id="{859CDB4C-133F-44F6-8336-D1C1AEA8E9C1}" type="slidenum">
              <a:rPr lang="en-US"/>
              <a:pPr>
                <a:defRPr/>
              </a:pPr>
              <a:t>‹#›</a:t>
            </a:fld>
            <a:endParaRPr lang="en-US"/>
          </a:p>
        </p:txBody>
      </p:sp>
    </p:spTree>
    <p:extLst>
      <p:ext uri="{BB962C8B-B14F-4D97-AF65-F5344CB8AC3E}">
        <p14:creationId xmlns:p14="http://schemas.microsoft.com/office/powerpoint/2010/main" xmlns="" val="287694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Dushyant Arora</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PARIS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265B3A-1566-425E-A408-6099B04DEC2F}" type="slidenum">
              <a:rPr lang="en-US"/>
              <a:pPr>
                <a:defRPr/>
              </a:pPr>
              <a:t>‹#›</a:t>
            </a:fld>
            <a:endParaRPr lang="en-US"/>
          </a:p>
        </p:txBody>
      </p:sp>
    </p:spTree>
    <p:extLst>
      <p:ext uri="{BB962C8B-B14F-4D97-AF65-F5344CB8AC3E}">
        <p14:creationId xmlns:p14="http://schemas.microsoft.com/office/powerpoint/2010/main" xmlns="" val="120765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smtClean="0"/>
              <a:t>Dushyant Arora</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PARIS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67E0F8-EF9F-42B3-9CF8-A8EC7DE638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425575"/>
            <a:ext cx="7772400" cy="1470025"/>
          </a:xfrm>
        </p:spPr>
        <p:txBody>
          <a:bodyPr/>
          <a:lstStyle/>
          <a:p>
            <a:pPr eaLnBrk="1" hangingPunct="1"/>
            <a:r>
              <a:rPr lang="en-US" sz="5400" b="1" dirty="0" smtClean="0"/>
              <a:t>PARIS: </a:t>
            </a:r>
            <a:r>
              <a:rPr lang="en-US" sz="5400" b="1" dirty="0" err="1" smtClean="0"/>
              <a:t>ProActive</a:t>
            </a:r>
            <a:r>
              <a:rPr lang="en-US" sz="5400" b="1" dirty="0" smtClean="0"/>
              <a:t> Routing In Scalable Data Centers</a:t>
            </a:r>
            <a:endParaRPr lang="en-IN" sz="5400" b="1" dirty="0" smtClean="0">
              <a:latin typeface="Arial" charset="0"/>
              <a:cs typeface="Arial" charset="0"/>
            </a:endParaRPr>
          </a:p>
        </p:txBody>
      </p:sp>
      <p:sp>
        <p:nvSpPr>
          <p:cNvPr id="2051" name="TextBox 7"/>
          <p:cNvSpPr txBox="1">
            <a:spLocks noChangeArrowheads="1"/>
          </p:cNvSpPr>
          <p:nvPr/>
        </p:nvSpPr>
        <p:spPr bwMode="auto">
          <a:xfrm>
            <a:off x="1447801" y="4054495"/>
            <a:ext cx="6400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u="sng" dirty="0" err="1"/>
              <a:t>Dushyant</a:t>
            </a:r>
            <a:r>
              <a:rPr lang="en-US" sz="3200" b="1" u="sng" dirty="0"/>
              <a:t> </a:t>
            </a:r>
            <a:r>
              <a:rPr lang="en-US" sz="3200" b="1" u="sng" dirty="0" err="1" smtClean="0"/>
              <a:t>Arora</a:t>
            </a:r>
            <a:r>
              <a:rPr lang="en-US" sz="3200" b="1" dirty="0"/>
              <a:t>, </a:t>
            </a:r>
            <a:r>
              <a:rPr lang="en-US" sz="3200" b="1" dirty="0" err="1"/>
              <a:t>Theophilus</a:t>
            </a:r>
            <a:r>
              <a:rPr lang="en-US" sz="3200" b="1" dirty="0"/>
              <a:t> Benson, </a:t>
            </a:r>
            <a:r>
              <a:rPr lang="en-US" sz="3200" b="1" dirty="0" smtClean="0"/>
              <a:t>Jennifer Rexford</a:t>
            </a:r>
            <a:endParaRPr lang="en-US" sz="3200" b="1" dirty="0"/>
          </a:p>
          <a:p>
            <a:pPr algn="ctr" eaLnBrk="1" hangingPunct="1"/>
            <a:r>
              <a:rPr lang="en-US" sz="2000" b="1" dirty="0"/>
              <a:t>Princeton University</a:t>
            </a:r>
            <a:endParaRPr lang="en-IN" sz="2000" b="1" dirty="0"/>
          </a:p>
        </p:txBody>
      </p:sp>
      <p:pic>
        <p:nvPicPr>
          <p:cNvPr id="2052" name="Picture 2" descr="http://www.log24.com/log/pix07A/071230-Shiel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76713" y="5589588"/>
            <a:ext cx="8270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smtClean="0"/>
              <a:t>Let’s try Ethernet</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312281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smtClean="0"/>
              <a:t>Let’s try Ethernet</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11</a:t>
            </a:fld>
            <a:endParaRPr lang="en-US"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110272983"/>
              </p:ext>
            </p:extLst>
          </p:nvPr>
        </p:nvGraphicFramePr>
        <p:xfrm>
          <a:off x="228600" y="1600200"/>
          <a:ext cx="8675686" cy="944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75308"/>
                <a:gridCol w="1280578"/>
                <a:gridCol w="1600200"/>
                <a:gridCol w="1600200"/>
                <a:gridCol w="1676400"/>
                <a:gridCol w="1143000"/>
              </a:tblGrid>
              <a:tr h="457200">
                <a:tc>
                  <a:txBody>
                    <a:bodyPr/>
                    <a:lstStyle/>
                    <a:p>
                      <a:pPr algn="ctr"/>
                      <a:r>
                        <a:rPr lang="en-US" sz="1600" dirty="0" smtClean="0"/>
                        <a:t>SCHEME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SCALABILITY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MULTIPATHING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VM</a:t>
                      </a:r>
                      <a:r>
                        <a:rPr lang="en-US" sz="1600" baseline="0" dirty="0" smtClean="0"/>
                        <a:t> MIGRATION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MANAGEABILITY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LOW COST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8" name="Group 7"/>
          <p:cNvGrpSpPr/>
          <p:nvPr/>
        </p:nvGrpSpPr>
        <p:grpSpPr>
          <a:xfrm>
            <a:off x="3062036" y="2723101"/>
            <a:ext cx="3491164" cy="3449099"/>
            <a:chOff x="3062036" y="2723101"/>
            <a:chExt cx="3491164" cy="3449099"/>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2036" y="2723101"/>
              <a:ext cx="3186364" cy="3449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886200" y="5790311"/>
              <a:ext cx="304800" cy="369332"/>
            </a:xfrm>
            <a:prstGeom prst="rect">
              <a:avLst/>
            </a:prstGeom>
            <a:noFill/>
          </p:spPr>
          <p:txBody>
            <a:bodyPr wrap="square" rtlCol="0">
              <a:spAutoFit/>
            </a:bodyPr>
            <a:lstStyle/>
            <a:p>
              <a:r>
                <a:rPr lang="en-US" dirty="0" smtClean="0"/>
                <a:t>A</a:t>
              </a:r>
              <a:endParaRPr lang="en-US" dirty="0"/>
            </a:p>
          </p:txBody>
        </p:sp>
        <p:sp>
          <p:nvSpPr>
            <p:cNvPr id="12" name="TextBox 11"/>
            <p:cNvSpPr txBox="1"/>
            <p:nvPr/>
          </p:nvSpPr>
          <p:spPr>
            <a:xfrm>
              <a:off x="6248400" y="4114800"/>
              <a:ext cx="304800" cy="369332"/>
            </a:xfrm>
            <a:prstGeom prst="rect">
              <a:avLst/>
            </a:prstGeom>
            <a:noFill/>
          </p:spPr>
          <p:txBody>
            <a:bodyPr wrap="square" rtlCol="0">
              <a:spAutoFit/>
            </a:bodyPr>
            <a:lstStyle/>
            <a:p>
              <a:r>
                <a:rPr lang="en-US" dirty="0" smtClean="0"/>
                <a:t>B</a:t>
              </a:r>
              <a:endParaRPr lang="en-US" dirty="0"/>
            </a:p>
          </p:txBody>
        </p:sp>
      </p:grpSp>
    </p:spTree>
    <p:extLst>
      <p:ext uri="{BB962C8B-B14F-4D97-AF65-F5344CB8AC3E}">
        <p14:creationId xmlns:p14="http://schemas.microsoft.com/office/powerpoint/2010/main" xmlns="" val="250305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smtClean="0"/>
              <a:t>Mix some IP into it</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12</a:t>
            </a:fld>
            <a:endParaRPr lang="en-US"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719524887"/>
              </p:ext>
            </p:extLst>
          </p:nvPr>
        </p:nvGraphicFramePr>
        <p:xfrm>
          <a:off x="228600" y="1600200"/>
          <a:ext cx="8675686" cy="944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75308"/>
                <a:gridCol w="1280578"/>
                <a:gridCol w="1600200"/>
                <a:gridCol w="1600200"/>
                <a:gridCol w="1676400"/>
                <a:gridCol w="1143000"/>
              </a:tblGrid>
              <a:tr h="457200">
                <a:tc>
                  <a:txBody>
                    <a:bodyPr/>
                    <a:lstStyle/>
                    <a:p>
                      <a:pPr algn="ctr"/>
                      <a:r>
                        <a:rPr lang="en-US" sz="1600" dirty="0" smtClean="0"/>
                        <a:t>SCHEME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SCALABILITY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MULTIPATHING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VM</a:t>
                      </a:r>
                      <a:r>
                        <a:rPr lang="en-US" sz="1600" baseline="0" dirty="0" smtClean="0"/>
                        <a:t> MIGRATION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MANAGEABILITY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LOW COST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237243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 some IP into it</a:t>
            </a:r>
            <a:endParaRPr lang="en-US" dirty="0"/>
          </a:p>
        </p:txBody>
      </p:sp>
      <p:grpSp>
        <p:nvGrpSpPr>
          <p:cNvPr id="268" name="Group 267"/>
          <p:cNvGrpSpPr/>
          <p:nvPr/>
        </p:nvGrpSpPr>
        <p:grpSpPr>
          <a:xfrm>
            <a:off x="152400" y="1524000"/>
            <a:ext cx="8839200" cy="3505200"/>
            <a:chOff x="152400" y="1524000"/>
            <a:chExt cx="8839200" cy="3505200"/>
          </a:xfrm>
        </p:grpSpPr>
        <p:grpSp>
          <p:nvGrpSpPr>
            <p:cNvPr id="201" name="Group 200"/>
            <p:cNvGrpSpPr/>
            <p:nvPr/>
          </p:nvGrpSpPr>
          <p:grpSpPr>
            <a:xfrm>
              <a:off x="152400" y="1752600"/>
              <a:ext cx="8839200" cy="3276600"/>
              <a:chOff x="152400" y="1752600"/>
              <a:chExt cx="8839200" cy="3276600"/>
            </a:xfrm>
          </p:grpSpPr>
          <p:grpSp>
            <p:nvGrpSpPr>
              <p:cNvPr id="105" name="Group 104"/>
              <p:cNvGrpSpPr/>
              <p:nvPr/>
            </p:nvGrpSpPr>
            <p:grpSpPr>
              <a:xfrm>
                <a:off x="732924" y="1752600"/>
                <a:ext cx="7678152" cy="3276600"/>
                <a:chOff x="703848" y="2133600"/>
                <a:chExt cx="7678152" cy="3276600"/>
              </a:xfrm>
            </p:grpSpPr>
            <p:grpSp>
              <p:nvGrpSpPr>
                <p:cNvPr id="109" name="Group 108"/>
                <p:cNvGrpSpPr/>
                <p:nvPr/>
              </p:nvGrpSpPr>
              <p:grpSpPr>
                <a:xfrm>
                  <a:off x="990600" y="2133600"/>
                  <a:ext cx="7170574" cy="3048000"/>
                  <a:chOff x="1269579" y="2514600"/>
                  <a:chExt cx="6604842" cy="2667000"/>
                </a:xfrm>
              </p:grpSpPr>
              <p:grpSp>
                <p:nvGrpSpPr>
                  <p:cNvPr id="129" name="Group 128"/>
                  <p:cNvGrpSpPr/>
                  <p:nvPr/>
                </p:nvGrpSpPr>
                <p:grpSpPr>
                  <a:xfrm>
                    <a:off x="1269579" y="3817615"/>
                    <a:ext cx="6604842" cy="1363985"/>
                    <a:chOff x="1269443" y="3352796"/>
                    <a:chExt cx="6604842" cy="1363985"/>
                  </a:xfrm>
                </p:grpSpPr>
                <p:grpSp>
                  <p:nvGrpSpPr>
                    <p:cNvPr id="143" name="Group 142"/>
                    <p:cNvGrpSpPr/>
                    <p:nvPr/>
                  </p:nvGrpSpPr>
                  <p:grpSpPr>
                    <a:xfrm>
                      <a:off x="1269443" y="3352800"/>
                      <a:ext cx="2584351" cy="1363981"/>
                      <a:chOff x="1373925" y="3348625"/>
                      <a:chExt cx="2584351" cy="1363981"/>
                    </a:xfrm>
                  </p:grpSpPr>
                  <p:grpSp>
                    <p:nvGrpSpPr>
                      <p:cNvPr id="173" name="Group 172"/>
                      <p:cNvGrpSpPr/>
                      <p:nvPr/>
                    </p:nvGrpSpPr>
                    <p:grpSpPr>
                      <a:xfrm>
                        <a:off x="1373925" y="4454977"/>
                        <a:ext cx="2584351" cy="257629"/>
                        <a:chOff x="1373925" y="4454977"/>
                        <a:chExt cx="2584351" cy="257629"/>
                      </a:xfrm>
                    </p:grpSpPr>
                    <p:grpSp>
                      <p:nvGrpSpPr>
                        <p:cNvPr id="189" name="Group 188"/>
                        <p:cNvGrpSpPr/>
                        <p:nvPr/>
                      </p:nvGrpSpPr>
                      <p:grpSpPr>
                        <a:xfrm>
                          <a:off x="1373925" y="4454978"/>
                          <a:ext cx="364319" cy="257625"/>
                          <a:chOff x="1600200" y="3962400"/>
                          <a:chExt cx="838200" cy="609600"/>
                        </a:xfrm>
                      </p:grpSpPr>
                      <p:sp>
                        <p:nvSpPr>
                          <p:cNvPr id="199" name="Can 19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0" name="Quad Arrow 19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90" name="Group 189"/>
                        <p:cNvGrpSpPr/>
                        <p:nvPr/>
                      </p:nvGrpSpPr>
                      <p:grpSpPr>
                        <a:xfrm>
                          <a:off x="2117803" y="4454979"/>
                          <a:ext cx="364319" cy="257625"/>
                          <a:chOff x="1600200" y="3962400"/>
                          <a:chExt cx="838200" cy="609600"/>
                        </a:xfrm>
                      </p:grpSpPr>
                      <p:sp>
                        <p:nvSpPr>
                          <p:cNvPr id="197" name="Can 19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8" name="Quad Arrow 19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91" name="Group 190"/>
                        <p:cNvGrpSpPr/>
                        <p:nvPr/>
                      </p:nvGrpSpPr>
                      <p:grpSpPr>
                        <a:xfrm>
                          <a:off x="2851421" y="4454981"/>
                          <a:ext cx="364319" cy="257625"/>
                          <a:chOff x="1600200" y="3962400"/>
                          <a:chExt cx="838200" cy="609600"/>
                        </a:xfrm>
                      </p:grpSpPr>
                      <p:sp>
                        <p:nvSpPr>
                          <p:cNvPr id="195" name="Can 19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6" name="Quad Arrow 19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92" name="Group 191"/>
                        <p:cNvGrpSpPr/>
                        <p:nvPr/>
                      </p:nvGrpSpPr>
                      <p:grpSpPr>
                        <a:xfrm>
                          <a:off x="3593957" y="4454977"/>
                          <a:ext cx="364319" cy="257625"/>
                          <a:chOff x="1600200" y="3962400"/>
                          <a:chExt cx="838200" cy="609600"/>
                        </a:xfrm>
                      </p:grpSpPr>
                      <p:sp>
                        <p:nvSpPr>
                          <p:cNvPr id="193" name="Can 19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4" name="Quad Arrow 19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74" name="Group 173"/>
                      <p:cNvGrpSpPr/>
                      <p:nvPr/>
                    </p:nvGrpSpPr>
                    <p:grpSpPr>
                      <a:xfrm>
                        <a:off x="1873763" y="3348625"/>
                        <a:ext cx="1643038" cy="257626"/>
                        <a:chOff x="2931238" y="3276599"/>
                        <a:chExt cx="1643038" cy="257626"/>
                      </a:xfrm>
                    </p:grpSpPr>
                    <p:grpSp>
                      <p:nvGrpSpPr>
                        <p:cNvPr id="183" name="Group 182"/>
                        <p:cNvGrpSpPr/>
                        <p:nvPr/>
                      </p:nvGrpSpPr>
                      <p:grpSpPr>
                        <a:xfrm>
                          <a:off x="2931238" y="3276600"/>
                          <a:ext cx="364319" cy="257625"/>
                          <a:chOff x="1058558" y="3962400"/>
                          <a:chExt cx="838200" cy="609600"/>
                        </a:xfrm>
                      </p:grpSpPr>
                      <p:sp>
                        <p:nvSpPr>
                          <p:cNvPr id="187" name="Can 186"/>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8" name="Quad Arrow 187"/>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4" name="Group 183"/>
                        <p:cNvGrpSpPr/>
                        <p:nvPr/>
                      </p:nvGrpSpPr>
                      <p:grpSpPr>
                        <a:xfrm>
                          <a:off x="4209957" y="3276599"/>
                          <a:ext cx="364319" cy="257625"/>
                          <a:chOff x="2292856" y="3962400"/>
                          <a:chExt cx="838200" cy="609600"/>
                        </a:xfrm>
                      </p:grpSpPr>
                      <p:sp>
                        <p:nvSpPr>
                          <p:cNvPr id="185" name="Can 184"/>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6" name="Quad Arrow 185"/>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75" name="Straight Connector 174"/>
                      <p:cNvCxnSpPr>
                        <a:stCxn id="200" idx="0"/>
                        <a:endCxn id="187" idx="3"/>
                      </p:cNvCxnSpPr>
                      <p:nvPr/>
                    </p:nvCxnSpPr>
                    <p:spPr>
                      <a:xfrm flipV="1">
                        <a:off x="1556085" y="3606251"/>
                        <a:ext cx="499838" cy="848727"/>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7" idx="1"/>
                        <a:endCxn id="185" idx="3"/>
                      </p:cNvCxnSpPr>
                      <p:nvPr/>
                    </p:nvCxnSpPr>
                    <p:spPr>
                      <a:xfrm flipV="1">
                        <a:off x="2299963" y="3606250"/>
                        <a:ext cx="1034678" cy="848729"/>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95" idx="1"/>
                        <a:endCxn id="187" idx="3"/>
                      </p:cNvCxnSpPr>
                      <p:nvPr/>
                    </p:nvCxnSpPr>
                    <p:spPr>
                      <a:xfrm flipH="1" flipV="1">
                        <a:off x="2055923" y="3606251"/>
                        <a:ext cx="977658" cy="84873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93" idx="1"/>
                        <a:endCxn id="185" idx="3"/>
                      </p:cNvCxnSpPr>
                      <p:nvPr/>
                    </p:nvCxnSpPr>
                    <p:spPr>
                      <a:xfrm flipH="1" flipV="1">
                        <a:off x="3334641" y="3606250"/>
                        <a:ext cx="441476" cy="848727"/>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93" idx="1"/>
                        <a:endCxn id="187" idx="3"/>
                      </p:cNvCxnSpPr>
                      <p:nvPr/>
                    </p:nvCxnSpPr>
                    <p:spPr>
                      <a:xfrm flipH="1" flipV="1">
                        <a:off x="2055923" y="3606251"/>
                        <a:ext cx="1720194" cy="848726"/>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97" idx="1"/>
                        <a:endCxn id="187" idx="3"/>
                      </p:cNvCxnSpPr>
                      <p:nvPr/>
                    </p:nvCxnSpPr>
                    <p:spPr>
                      <a:xfrm flipH="1" flipV="1">
                        <a:off x="2055923" y="3606251"/>
                        <a:ext cx="244040" cy="848728"/>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99" idx="1"/>
                        <a:endCxn id="185" idx="3"/>
                      </p:cNvCxnSpPr>
                      <p:nvPr/>
                    </p:nvCxnSpPr>
                    <p:spPr>
                      <a:xfrm flipV="1">
                        <a:off x="1556085" y="3606250"/>
                        <a:ext cx="1778556" cy="848728"/>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95" idx="1"/>
                        <a:endCxn id="185" idx="3"/>
                      </p:cNvCxnSpPr>
                      <p:nvPr/>
                    </p:nvCxnSpPr>
                    <p:spPr>
                      <a:xfrm flipV="1">
                        <a:off x="3033581" y="3606250"/>
                        <a:ext cx="301060" cy="848731"/>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5289934" y="3352796"/>
                      <a:ext cx="2584351" cy="1363981"/>
                      <a:chOff x="1373925" y="3348625"/>
                      <a:chExt cx="2584351" cy="1363981"/>
                    </a:xfrm>
                  </p:grpSpPr>
                  <p:grpSp>
                    <p:nvGrpSpPr>
                      <p:cNvPr id="145" name="Group 144"/>
                      <p:cNvGrpSpPr/>
                      <p:nvPr/>
                    </p:nvGrpSpPr>
                    <p:grpSpPr>
                      <a:xfrm>
                        <a:off x="1373925" y="4454977"/>
                        <a:ext cx="2584351" cy="257629"/>
                        <a:chOff x="1373925" y="4454977"/>
                        <a:chExt cx="2584351" cy="257629"/>
                      </a:xfrm>
                    </p:grpSpPr>
                    <p:grpSp>
                      <p:nvGrpSpPr>
                        <p:cNvPr id="161" name="Group 160"/>
                        <p:cNvGrpSpPr/>
                        <p:nvPr/>
                      </p:nvGrpSpPr>
                      <p:grpSpPr>
                        <a:xfrm>
                          <a:off x="1373925" y="4454978"/>
                          <a:ext cx="364319" cy="257625"/>
                          <a:chOff x="1600200" y="3962400"/>
                          <a:chExt cx="838200" cy="609600"/>
                        </a:xfrm>
                      </p:grpSpPr>
                      <p:sp>
                        <p:nvSpPr>
                          <p:cNvPr id="171" name="Can 17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2" name="Quad Arrow 17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2" name="Group 161"/>
                        <p:cNvGrpSpPr/>
                        <p:nvPr/>
                      </p:nvGrpSpPr>
                      <p:grpSpPr>
                        <a:xfrm>
                          <a:off x="2117803" y="4454979"/>
                          <a:ext cx="364319" cy="257625"/>
                          <a:chOff x="1600200" y="3962400"/>
                          <a:chExt cx="838200" cy="609600"/>
                        </a:xfrm>
                      </p:grpSpPr>
                      <p:sp>
                        <p:nvSpPr>
                          <p:cNvPr id="169" name="Can 16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Quad Arrow 16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3" name="Group 162"/>
                        <p:cNvGrpSpPr/>
                        <p:nvPr/>
                      </p:nvGrpSpPr>
                      <p:grpSpPr>
                        <a:xfrm>
                          <a:off x="2851421" y="4454981"/>
                          <a:ext cx="364319" cy="257625"/>
                          <a:chOff x="1600200" y="3962400"/>
                          <a:chExt cx="838200" cy="609600"/>
                        </a:xfrm>
                      </p:grpSpPr>
                      <p:sp>
                        <p:nvSpPr>
                          <p:cNvPr id="167" name="Can 16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Quad Arrow 16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4" name="Group 163"/>
                        <p:cNvGrpSpPr/>
                        <p:nvPr/>
                      </p:nvGrpSpPr>
                      <p:grpSpPr>
                        <a:xfrm>
                          <a:off x="3593957" y="4454977"/>
                          <a:ext cx="364319" cy="257625"/>
                          <a:chOff x="1600200" y="3962400"/>
                          <a:chExt cx="838200" cy="609600"/>
                        </a:xfrm>
                      </p:grpSpPr>
                      <p:sp>
                        <p:nvSpPr>
                          <p:cNvPr id="165" name="Can 16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Quad Arrow 16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46" name="Group 145"/>
                      <p:cNvGrpSpPr/>
                      <p:nvPr/>
                    </p:nvGrpSpPr>
                    <p:grpSpPr>
                      <a:xfrm>
                        <a:off x="1873763" y="3348625"/>
                        <a:ext cx="1643038" cy="257626"/>
                        <a:chOff x="2931238" y="3276599"/>
                        <a:chExt cx="1643038" cy="257626"/>
                      </a:xfrm>
                    </p:grpSpPr>
                    <p:grpSp>
                      <p:nvGrpSpPr>
                        <p:cNvPr id="155" name="Group 154"/>
                        <p:cNvGrpSpPr/>
                        <p:nvPr/>
                      </p:nvGrpSpPr>
                      <p:grpSpPr>
                        <a:xfrm>
                          <a:off x="2931238" y="3276600"/>
                          <a:ext cx="364319" cy="257625"/>
                          <a:chOff x="1058558" y="3962400"/>
                          <a:chExt cx="838200" cy="609600"/>
                        </a:xfrm>
                      </p:grpSpPr>
                      <p:sp>
                        <p:nvSpPr>
                          <p:cNvPr id="159" name="Can 158"/>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0" name="Quad Arrow 159"/>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6" name="Group 155"/>
                        <p:cNvGrpSpPr/>
                        <p:nvPr/>
                      </p:nvGrpSpPr>
                      <p:grpSpPr>
                        <a:xfrm>
                          <a:off x="4209957" y="3276599"/>
                          <a:ext cx="364319" cy="257625"/>
                          <a:chOff x="2292856" y="3962400"/>
                          <a:chExt cx="838200" cy="609600"/>
                        </a:xfrm>
                      </p:grpSpPr>
                      <p:sp>
                        <p:nvSpPr>
                          <p:cNvPr id="157" name="Can 156"/>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8" name="Quad Arrow 157"/>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47" name="Straight Connector 146"/>
                      <p:cNvCxnSpPr>
                        <a:stCxn id="172" idx="0"/>
                        <a:endCxn id="159" idx="3"/>
                      </p:cNvCxnSpPr>
                      <p:nvPr/>
                    </p:nvCxnSpPr>
                    <p:spPr>
                      <a:xfrm flipV="1">
                        <a:off x="1556085" y="3606251"/>
                        <a:ext cx="499837" cy="848727"/>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69" idx="1"/>
                        <a:endCxn id="157" idx="3"/>
                      </p:cNvCxnSpPr>
                      <p:nvPr/>
                    </p:nvCxnSpPr>
                    <p:spPr>
                      <a:xfrm flipV="1">
                        <a:off x="2299963" y="3606250"/>
                        <a:ext cx="1034678" cy="848729"/>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67" idx="1"/>
                        <a:endCxn id="159" idx="3"/>
                      </p:cNvCxnSpPr>
                      <p:nvPr/>
                    </p:nvCxnSpPr>
                    <p:spPr>
                      <a:xfrm flipH="1" flipV="1">
                        <a:off x="2055923" y="3606251"/>
                        <a:ext cx="977658" cy="84873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65" idx="1"/>
                        <a:endCxn id="157" idx="3"/>
                      </p:cNvCxnSpPr>
                      <p:nvPr/>
                    </p:nvCxnSpPr>
                    <p:spPr>
                      <a:xfrm flipH="1" flipV="1">
                        <a:off x="3334641" y="3606250"/>
                        <a:ext cx="441476" cy="848727"/>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5" idx="1"/>
                        <a:endCxn id="159" idx="3"/>
                      </p:cNvCxnSpPr>
                      <p:nvPr/>
                    </p:nvCxnSpPr>
                    <p:spPr>
                      <a:xfrm flipH="1" flipV="1">
                        <a:off x="2055923" y="3606251"/>
                        <a:ext cx="1720194" cy="848726"/>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9" idx="1"/>
                        <a:endCxn id="159" idx="3"/>
                      </p:cNvCxnSpPr>
                      <p:nvPr/>
                    </p:nvCxnSpPr>
                    <p:spPr>
                      <a:xfrm flipH="1" flipV="1">
                        <a:off x="2055923" y="3606251"/>
                        <a:ext cx="244040" cy="848728"/>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71" idx="1"/>
                        <a:endCxn id="157" idx="3"/>
                      </p:cNvCxnSpPr>
                      <p:nvPr/>
                    </p:nvCxnSpPr>
                    <p:spPr>
                      <a:xfrm flipV="1">
                        <a:off x="1556085" y="3606250"/>
                        <a:ext cx="1778556" cy="848728"/>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7" idx="1"/>
                        <a:endCxn id="157" idx="3"/>
                      </p:cNvCxnSpPr>
                      <p:nvPr/>
                    </p:nvCxnSpPr>
                    <p:spPr>
                      <a:xfrm flipV="1">
                        <a:off x="3033581" y="3606250"/>
                        <a:ext cx="301060" cy="848731"/>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0" name="Group 129"/>
                  <p:cNvGrpSpPr/>
                  <p:nvPr/>
                </p:nvGrpSpPr>
                <p:grpSpPr>
                  <a:xfrm>
                    <a:off x="2232193" y="2514600"/>
                    <a:ext cx="4807698" cy="262130"/>
                    <a:chOff x="2895600" y="1952172"/>
                    <a:chExt cx="4807698" cy="262130"/>
                  </a:xfrm>
                </p:grpSpPr>
                <p:grpSp>
                  <p:nvGrpSpPr>
                    <p:cNvPr id="131" name="Group 130"/>
                    <p:cNvGrpSpPr/>
                    <p:nvPr/>
                  </p:nvGrpSpPr>
                  <p:grpSpPr>
                    <a:xfrm>
                      <a:off x="2895600" y="1952175"/>
                      <a:ext cx="364319" cy="257625"/>
                      <a:chOff x="1600200" y="3962400"/>
                      <a:chExt cx="838200" cy="609600"/>
                    </a:xfrm>
                  </p:grpSpPr>
                  <p:sp>
                    <p:nvSpPr>
                      <p:cNvPr id="141" name="Can 14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2" name="Quad Arrow 14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2" name="Group 131"/>
                    <p:cNvGrpSpPr/>
                    <p:nvPr/>
                  </p:nvGrpSpPr>
                  <p:grpSpPr>
                    <a:xfrm>
                      <a:off x="4367288" y="1956677"/>
                      <a:ext cx="364319" cy="257625"/>
                      <a:chOff x="1600200" y="3962400"/>
                      <a:chExt cx="838200" cy="609600"/>
                    </a:xfrm>
                  </p:grpSpPr>
                  <p:sp>
                    <p:nvSpPr>
                      <p:cNvPr id="139" name="Can 13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0" name="Quad Arrow 13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3" name="Group 132"/>
                    <p:cNvGrpSpPr/>
                    <p:nvPr/>
                  </p:nvGrpSpPr>
                  <p:grpSpPr>
                    <a:xfrm>
                      <a:off x="5852216" y="1952173"/>
                      <a:ext cx="364319" cy="257625"/>
                      <a:chOff x="1600200" y="3962400"/>
                      <a:chExt cx="838200" cy="609600"/>
                    </a:xfrm>
                  </p:grpSpPr>
                  <p:sp>
                    <p:nvSpPr>
                      <p:cNvPr id="137" name="Can 13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8" name="Quad Arrow 13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4" name="Group 133"/>
                    <p:cNvGrpSpPr/>
                    <p:nvPr/>
                  </p:nvGrpSpPr>
                  <p:grpSpPr>
                    <a:xfrm>
                      <a:off x="7338979" y="1952172"/>
                      <a:ext cx="364319" cy="257625"/>
                      <a:chOff x="1600200" y="3962400"/>
                      <a:chExt cx="838200" cy="609600"/>
                    </a:xfrm>
                  </p:grpSpPr>
                  <p:sp>
                    <p:nvSpPr>
                      <p:cNvPr id="135" name="Can 13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6" name="Quad Arrow 13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110" name="Group 109"/>
                <p:cNvGrpSpPr/>
                <p:nvPr/>
              </p:nvGrpSpPr>
              <p:grpSpPr>
                <a:xfrm>
                  <a:off x="1731013" y="2428028"/>
                  <a:ext cx="5753110" cy="1194738"/>
                  <a:chOff x="1731013" y="2428028"/>
                  <a:chExt cx="5753110" cy="1194738"/>
                </a:xfrm>
              </p:grpSpPr>
              <p:cxnSp>
                <p:nvCxnSpPr>
                  <p:cNvPr id="113" name="Straight Connector 112"/>
                  <p:cNvCxnSpPr>
                    <a:stCxn id="188" idx="0"/>
                    <a:endCxn id="141"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88" idx="0"/>
                    <a:endCxn id="139"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87" idx="1"/>
                    <a:endCxn id="137"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87" idx="1"/>
                    <a:endCxn id="135"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85" idx="1"/>
                    <a:endCxn id="141"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85" idx="1"/>
                    <a:endCxn id="139"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85" idx="1"/>
                    <a:endCxn id="137"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85" idx="1"/>
                    <a:endCxn id="135"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60" idx="0"/>
                    <a:endCxn id="137"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60" idx="0"/>
                    <a:endCxn id="141"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59" idx="1"/>
                    <a:endCxn id="139"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59" idx="1"/>
                    <a:endCxn id="135"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57" idx="1"/>
                    <a:endCxn id="141"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58" idx="0"/>
                    <a:endCxn id="139"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57" idx="1"/>
                    <a:endCxn id="137"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57" idx="1"/>
                    <a:endCxn id="135"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Rectangle 110"/>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06" name="Straight Connector 105"/>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3692021" y="1524000"/>
              <a:ext cx="2403979" cy="3124200"/>
              <a:chOff x="3692021" y="1524000"/>
              <a:chExt cx="2403979" cy="3124200"/>
            </a:xfrm>
          </p:grpSpPr>
          <p:sp>
            <p:nvSpPr>
              <p:cNvPr id="202" name="TextBox 201"/>
              <p:cNvSpPr txBox="1"/>
              <p:nvPr/>
            </p:nvSpPr>
            <p:spPr>
              <a:xfrm>
                <a:off x="4267200" y="15240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203" name="TextBox 202"/>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204" name="TextBox 203"/>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cxnSp>
        <p:nvCxnSpPr>
          <p:cNvPr id="253" name="Straight Connector 252"/>
          <p:cNvCxnSpPr>
            <a:endCxn id="199" idx="3"/>
          </p:cNvCxnSpPr>
          <p:nvPr/>
        </p:nvCxnSpPr>
        <p:spPr>
          <a:xfrm flipV="1">
            <a:off x="1104900" y="4800596"/>
            <a:ext cx="112538" cy="5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357" idx="0"/>
            <a:endCxn id="167" idx="3"/>
          </p:cNvCxnSpPr>
          <p:nvPr/>
        </p:nvCxnSpPr>
        <p:spPr>
          <a:xfrm flipV="1">
            <a:off x="7120793" y="4800595"/>
            <a:ext cx="65557"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270" name="TextBox 269"/>
          <p:cNvSpPr txBox="1"/>
          <p:nvPr/>
        </p:nvSpPr>
        <p:spPr>
          <a:xfrm>
            <a:off x="7534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271" name="TextBox 270"/>
          <p:cNvSpPr txBox="1"/>
          <p:nvPr/>
        </p:nvSpPr>
        <p:spPr>
          <a:xfrm>
            <a:off x="78400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257" name="TextBox 256"/>
          <p:cNvSpPr txBox="1"/>
          <p:nvPr/>
        </p:nvSpPr>
        <p:spPr>
          <a:xfrm>
            <a:off x="772113" y="4218801"/>
            <a:ext cx="904287" cy="276999"/>
          </a:xfrm>
          <a:prstGeom prst="rect">
            <a:avLst/>
          </a:prstGeom>
          <a:noFill/>
        </p:spPr>
        <p:txBody>
          <a:bodyPr wrap="square" rtlCol="0">
            <a:spAutoFit/>
          </a:bodyPr>
          <a:lstStyle/>
          <a:p>
            <a:r>
              <a:rPr lang="en-US" sz="1200" dirty="0" smtClean="0">
                <a:solidFill>
                  <a:srgbClr val="FF0000"/>
                </a:solidFill>
              </a:rPr>
              <a:t>10.16.0/24</a:t>
            </a:r>
            <a:endParaRPr lang="en-US" sz="1200" dirty="0">
              <a:solidFill>
                <a:srgbClr val="FF0000"/>
              </a:solidFill>
            </a:endParaRPr>
          </a:p>
        </p:txBody>
      </p:sp>
      <p:sp>
        <p:nvSpPr>
          <p:cNvPr id="258" name="TextBox 257"/>
          <p:cNvSpPr txBox="1"/>
          <p:nvPr/>
        </p:nvSpPr>
        <p:spPr>
          <a:xfrm>
            <a:off x="1600200" y="4218801"/>
            <a:ext cx="914400" cy="276999"/>
          </a:xfrm>
          <a:prstGeom prst="rect">
            <a:avLst/>
          </a:prstGeom>
          <a:noFill/>
        </p:spPr>
        <p:txBody>
          <a:bodyPr wrap="square" rtlCol="0">
            <a:spAutoFit/>
          </a:bodyPr>
          <a:lstStyle/>
          <a:p>
            <a:r>
              <a:rPr lang="en-US" sz="1200" dirty="0" smtClean="0">
                <a:solidFill>
                  <a:srgbClr val="FF0000"/>
                </a:solidFill>
              </a:rPr>
              <a:t>10.16.1/24</a:t>
            </a:r>
            <a:endParaRPr lang="en-US" sz="1200" dirty="0">
              <a:solidFill>
                <a:srgbClr val="FF0000"/>
              </a:solidFill>
            </a:endParaRPr>
          </a:p>
        </p:txBody>
      </p:sp>
      <p:sp>
        <p:nvSpPr>
          <p:cNvPr id="261" name="TextBox 260"/>
          <p:cNvSpPr txBox="1"/>
          <p:nvPr/>
        </p:nvSpPr>
        <p:spPr>
          <a:xfrm>
            <a:off x="2423160" y="4218801"/>
            <a:ext cx="986484" cy="276999"/>
          </a:xfrm>
          <a:prstGeom prst="rect">
            <a:avLst/>
          </a:prstGeom>
          <a:noFill/>
        </p:spPr>
        <p:txBody>
          <a:bodyPr wrap="square" rtlCol="0">
            <a:spAutoFit/>
          </a:bodyPr>
          <a:lstStyle/>
          <a:p>
            <a:r>
              <a:rPr lang="en-US" sz="1200" dirty="0" smtClean="0">
                <a:solidFill>
                  <a:srgbClr val="FF0000"/>
                </a:solidFill>
              </a:rPr>
              <a:t>10.16.2/24</a:t>
            </a:r>
            <a:endParaRPr lang="en-US" sz="1200" dirty="0">
              <a:solidFill>
                <a:srgbClr val="FF0000"/>
              </a:solidFill>
            </a:endParaRPr>
          </a:p>
        </p:txBody>
      </p:sp>
      <p:sp>
        <p:nvSpPr>
          <p:cNvPr id="262" name="TextBox 261"/>
          <p:cNvSpPr txBox="1"/>
          <p:nvPr/>
        </p:nvSpPr>
        <p:spPr>
          <a:xfrm>
            <a:off x="3204516" y="4218801"/>
            <a:ext cx="986484" cy="276999"/>
          </a:xfrm>
          <a:prstGeom prst="rect">
            <a:avLst/>
          </a:prstGeom>
          <a:noFill/>
        </p:spPr>
        <p:txBody>
          <a:bodyPr wrap="square" rtlCol="0">
            <a:spAutoFit/>
          </a:bodyPr>
          <a:lstStyle/>
          <a:p>
            <a:r>
              <a:rPr lang="en-US" sz="1200" dirty="0" smtClean="0">
                <a:solidFill>
                  <a:srgbClr val="FF0000"/>
                </a:solidFill>
              </a:rPr>
              <a:t>10.16.3/24</a:t>
            </a:r>
            <a:endParaRPr lang="en-US" sz="1200" dirty="0">
              <a:solidFill>
                <a:srgbClr val="FF0000"/>
              </a:solidFill>
            </a:endParaRPr>
          </a:p>
        </p:txBody>
      </p:sp>
      <p:sp>
        <p:nvSpPr>
          <p:cNvPr id="264" name="TextBox 263"/>
          <p:cNvSpPr txBox="1"/>
          <p:nvPr/>
        </p:nvSpPr>
        <p:spPr>
          <a:xfrm>
            <a:off x="756000" y="3200400"/>
            <a:ext cx="904287" cy="276999"/>
          </a:xfrm>
          <a:prstGeom prst="rect">
            <a:avLst/>
          </a:prstGeom>
          <a:noFill/>
        </p:spPr>
        <p:txBody>
          <a:bodyPr wrap="square" rtlCol="0">
            <a:spAutoFit/>
          </a:bodyPr>
          <a:lstStyle/>
          <a:p>
            <a:r>
              <a:rPr lang="en-US" sz="1200" dirty="0" smtClean="0">
                <a:solidFill>
                  <a:srgbClr val="FF0000"/>
                </a:solidFill>
              </a:rPr>
              <a:t>10.16.0/22</a:t>
            </a:r>
            <a:endParaRPr lang="en-US" sz="1200" dirty="0">
              <a:solidFill>
                <a:srgbClr val="FF0000"/>
              </a:solidFill>
            </a:endParaRPr>
          </a:p>
        </p:txBody>
      </p:sp>
      <p:sp>
        <p:nvSpPr>
          <p:cNvPr id="265" name="TextBox 264"/>
          <p:cNvSpPr txBox="1"/>
          <p:nvPr/>
        </p:nvSpPr>
        <p:spPr>
          <a:xfrm>
            <a:off x="5181600" y="4218801"/>
            <a:ext cx="904287" cy="276999"/>
          </a:xfrm>
          <a:prstGeom prst="rect">
            <a:avLst/>
          </a:prstGeom>
          <a:noFill/>
        </p:spPr>
        <p:txBody>
          <a:bodyPr wrap="square" rtlCol="0">
            <a:spAutoFit/>
          </a:bodyPr>
          <a:lstStyle/>
          <a:p>
            <a:r>
              <a:rPr lang="en-US" sz="1200" dirty="0" smtClean="0">
                <a:solidFill>
                  <a:srgbClr val="FF0000"/>
                </a:solidFill>
              </a:rPr>
              <a:t>10.16.4/24</a:t>
            </a:r>
            <a:endParaRPr lang="en-US" sz="1200" dirty="0">
              <a:solidFill>
                <a:srgbClr val="FF0000"/>
              </a:solidFill>
            </a:endParaRPr>
          </a:p>
        </p:txBody>
      </p:sp>
      <p:sp>
        <p:nvSpPr>
          <p:cNvPr id="266" name="TextBox 265"/>
          <p:cNvSpPr txBox="1"/>
          <p:nvPr/>
        </p:nvSpPr>
        <p:spPr>
          <a:xfrm>
            <a:off x="5953713" y="4218801"/>
            <a:ext cx="904287" cy="276999"/>
          </a:xfrm>
          <a:prstGeom prst="rect">
            <a:avLst/>
          </a:prstGeom>
          <a:noFill/>
        </p:spPr>
        <p:txBody>
          <a:bodyPr wrap="square" rtlCol="0">
            <a:spAutoFit/>
          </a:bodyPr>
          <a:lstStyle/>
          <a:p>
            <a:r>
              <a:rPr lang="en-US" sz="1200" dirty="0" smtClean="0">
                <a:solidFill>
                  <a:srgbClr val="FF0000"/>
                </a:solidFill>
              </a:rPr>
              <a:t>10.16.5/24</a:t>
            </a:r>
            <a:endParaRPr lang="en-US" sz="1200" dirty="0">
              <a:solidFill>
                <a:srgbClr val="FF0000"/>
              </a:solidFill>
            </a:endParaRPr>
          </a:p>
        </p:txBody>
      </p:sp>
      <p:sp>
        <p:nvSpPr>
          <p:cNvPr id="272" name="TextBox 271"/>
          <p:cNvSpPr txBox="1"/>
          <p:nvPr/>
        </p:nvSpPr>
        <p:spPr>
          <a:xfrm>
            <a:off x="6781800" y="4218801"/>
            <a:ext cx="904287" cy="276999"/>
          </a:xfrm>
          <a:prstGeom prst="rect">
            <a:avLst/>
          </a:prstGeom>
          <a:noFill/>
        </p:spPr>
        <p:txBody>
          <a:bodyPr wrap="square" rtlCol="0">
            <a:spAutoFit/>
          </a:bodyPr>
          <a:lstStyle/>
          <a:p>
            <a:r>
              <a:rPr lang="en-US" sz="1200" dirty="0" smtClean="0">
                <a:solidFill>
                  <a:srgbClr val="FF0000"/>
                </a:solidFill>
              </a:rPr>
              <a:t>10.16.6/24</a:t>
            </a:r>
            <a:endParaRPr lang="en-US" sz="1200" dirty="0">
              <a:solidFill>
                <a:srgbClr val="FF0000"/>
              </a:solidFill>
            </a:endParaRPr>
          </a:p>
        </p:txBody>
      </p:sp>
      <p:sp>
        <p:nvSpPr>
          <p:cNvPr id="273" name="TextBox 272"/>
          <p:cNvSpPr txBox="1"/>
          <p:nvPr/>
        </p:nvSpPr>
        <p:spPr>
          <a:xfrm>
            <a:off x="7620000" y="4218801"/>
            <a:ext cx="904287" cy="276999"/>
          </a:xfrm>
          <a:prstGeom prst="rect">
            <a:avLst/>
          </a:prstGeom>
          <a:noFill/>
        </p:spPr>
        <p:txBody>
          <a:bodyPr wrap="square" rtlCol="0">
            <a:spAutoFit/>
          </a:bodyPr>
          <a:lstStyle/>
          <a:p>
            <a:r>
              <a:rPr lang="en-US" sz="1200" dirty="0" smtClean="0">
                <a:solidFill>
                  <a:srgbClr val="FF0000"/>
                </a:solidFill>
              </a:rPr>
              <a:t>10.16.7/24</a:t>
            </a:r>
            <a:endParaRPr lang="en-US" sz="1200" dirty="0">
              <a:solidFill>
                <a:srgbClr val="FF0000"/>
              </a:solidFill>
            </a:endParaRPr>
          </a:p>
        </p:txBody>
      </p:sp>
      <p:sp>
        <p:nvSpPr>
          <p:cNvPr id="274" name="TextBox 273"/>
          <p:cNvSpPr txBox="1"/>
          <p:nvPr/>
        </p:nvSpPr>
        <p:spPr>
          <a:xfrm>
            <a:off x="2133600" y="3200400"/>
            <a:ext cx="904287" cy="276999"/>
          </a:xfrm>
          <a:prstGeom prst="rect">
            <a:avLst/>
          </a:prstGeom>
          <a:noFill/>
        </p:spPr>
        <p:txBody>
          <a:bodyPr wrap="square" rtlCol="0">
            <a:spAutoFit/>
          </a:bodyPr>
          <a:lstStyle/>
          <a:p>
            <a:r>
              <a:rPr lang="en-US" sz="1200" dirty="0" smtClean="0">
                <a:solidFill>
                  <a:srgbClr val="FF0000"/>
                </a:solidFill>
              </a:rPr>
              <a:t>10.16.0/22</a:t>
            </a:r>
            <a:endParaRPr lang="en-US" sz="1200" dirty="0">
              <a:solidFill>
                <a:srgbClr val="FF0000"/>
              </a:solidFill>
            </a:endParaRPr>
          </a:p>
        </p:txBody>
      </p:sp>
      <p:sp>
        <p:nvSpPr>
          <p:cNvPr id="275" name="TextBox 274"/>
          <p:cNvSpPr txBox="1"/>
          <p:nvPr/>
        </p:nvSpPr>
        <p:spPr>
          <a:xfrm>
            <a:off x="6258513" y="3200400"/>
            <a:ext cx="904287" cy="276999"/>
          </a:xfrm>
          <a:prstGeom prst="rect">
            <a:avLst/>
          </a:prstGeom>
          <a:noFill/>
        </p:spPr>
        <p:txBody>
          <a:bodyPr wrap="square" rtlCol="0">
            <a:spAutoFit/>
          </a:bodyPr>
          <a:lstStyle/>
          <a:p>
            <a:r>
              <a:rPr lang="en-US" sz="1200" dirty="0" smtClean="0">
                <a:solidFill>
                  <a:srgbClr val="FF0000"/>
                </a:solidFill>
              </a:rPr>
              <a:t>10.16.1/22</a:t>
            </a:r>
            <a:endParaRPr lang="en-US" sz="1200" dirty="0">
              <a:solidFill>
                <a:srgbClr val="FF0000"/>
              </a:solidFill>
            </a:endParaRPr>
          </a:p>
        </p:txBody>
      </p:sp>
      <p:sp>
        <p:nvSpPr>
          <p:cNvPr id="276" name="TextBox 275"/>
          <p:cNvSpPr txBox="1"/>
          <p:nvPr/>
        </p:nvSpPr>
        <p:spPr>
          <a:xfrm>
            <a:off x="7650000" y="3200400"/>
            <a:ext cx="904287" cy="276999"/>
          </a:xfrm>
          <a:prstGeom prst="rect">
            <a:avLst/>
          </a:prstGeom>
          <a:noFill/>
        </p:spPr>
        <p:txBody>
          <a:bodyPr wrap="square" rtlCol="0">
            <a:spAutoFit/>
          </a:bodyPr>
          <a:lstStyle/>
          <a:p>
            <a:r>
              <a:rPr lang="en-US" sz="1200" dirty="0" smtClean="0">
                <a:solidFill>
                  <a:srgbClr val="FF0000"/>
                </a:solidFill>
              </a:rPr>
              <a:t>10.16.1/22</a:t>
            </a:r>
            <a:endParaRPr lang="en-US" sz="1200" dirty="0">
              <a:solidFill>
                <a:srgbClr val="FF0000"/>
              </a:solidFill>
            </a:endParaRPr>
          </a:p>
        </p:txBody>
      </p:sp>
      <p:grpSp>
        <p:nvGrpSpPr>
          <p:cNvPr id="15" name="Group 14"/>
          <p:cNvGrpSpPr/>
          <p:nvPr/>
        </p:nvGrpSpPr>
        <p:grpSpPr>
          <a:xfrm>
            <a:off x="98966" y="5334000"/>
            <a:ext cx="2061351" cy="1219200"/>
            <a:chOff x="189691" y="5334000"/>
            <a:chExt cx="2061351" cy="1219200"/>
          </a:xfrm>
        </p:grpSpPr>
        <p:grpSp>
          <p:nvGrpSpPr>
            <p:cNvPr id="14" name="Group 13"/>
            <p:cNvGrpSpPr/>
            <p:nvPr/>
          </p:nvGrpSpPr>
          <p:grpSpPr>
            <a:xfrm>
              <a:off x="189691" y="5334000"/>
              <a:ext cx="2033103" cy="1219200"/>
              <a:chOff x="189691" y="5334000"/>
              <a:chExt cx="2033103" cy="1219200"/>
            </a:xfrm>
          </p:grpSpPr>
          <p:grpSp>
            <p:nvGrpSpPr>
              <p:cNvPr id="298" name="Group 297"/>
              <p:cNvGrpSpPr/>
              <p:nvPr/>
            </p:nvGrpSpPr>
            <p:grpSpPr>
              <a:xfrm>
                <a:off x="189691" y="5334000"/>
                <a:ext cx="2033103" cy="1219200"/>
                <a:chOff x="189691" y="5334000"/>
                <a:chExt cx="2033103" cy="1219200"/>
              </a:xfrm>
            </p:grpSpPr>
            <p:grpSp>
              <p:nvGrpSpPr>
                <p:cNvPr id="299" name="Group 298"/>
                <p:cNvGrpSpPr/>
                <p:nvPr/>
              </p:nvGrpSpPr>
              <p:grpSpPr>
                <a:xfrm>
                  <a:off x="189691" y="5334000"/>
                  <a:ext cx="2033103" cy="1219200"/>
                  <a:chOff x="189691" y="5410200"/>
                  <a:chExt cx="2033103" cy="1219200"/>
                </a:xfrm>
              </p:grpSpPr>
              <p:grpSp>
                <p:nvGrpSpPr>
                  <p:cNvPr id="303" name="Group 302"/>
                  <p:cNvGrpSpPr/>
                  <p:nvPr/>
                </p:nvGrpSpPr>
                <p:grpSpPr>
                  <a:xfrm>
                    <a:off x="189691" y="5410200"/>
                    <a:ext cx="2033103" cy="1219200"/>
                    <a:chOff x="1867532" y="5867400"/>
                    <a:chExt cx="1545158" cy="990600"/>
                  </a:xfrm>
                </p:grpSpPr>
                <p:sp>
                  <p:nvSpPr>
                    <p:cNvPr id="305" name="Rounded Rectangle 304"/>
                    <p:cNvSpPr/>
                    <p:nvPr/>
                  </p:nvSpPr>
                  <p:spPr>
                    <a:xfrm>
                      <a:off x="1867532" y="5867400"/>
                      <a:ext cx="1545158"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6" name="Group 305"/>
                    <p:cNvGrpSpPr/>
                    <p:nvPr/>
                  </p:nvGrpSpPr>
                  <p:grpSpPr>
                    <a:xfrm>
                      <a:off x="1904052" y="5962650"/>
                      <a:ext cx="1465167" cy="762000"/>
                      <a:chOff x="179161" y="5791200"/>
                      <a:chExt cx="1465167" cy="762000"/>
                    </a:xfrm>
                  </p:grpSpPr>
                  <p:sp>
                    <p:nvSpPr>
                      <p:cNvPr id="307" name="Rounded Rectangle 306"/>
                      <p:cNvSpPr/>
                      <p:nvPr/>
                    </p:nvSpPr>
                    <p:spPr>
                      <a:xfrm>
                        <a:off x="491886"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8" name="Straight Connector 307"/>
                      <p:cNvCxnSpPr>
                        <a:endCxn id="310" idx="0"/>
                      </p:cNvCxnSpPr>
                      <p:nvPr/>
                    </p:nvCxnSpPr>
                    <p:spPr>
                      <a:xfrm flipH="1">
                        <a:off x="407334" y="6109096"/>
                        <a:ext cx="112349" cy="193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Straight Connector 308"/>
                      <p:cNvCxnSpPr>
                        <a:endCxn id="311" idx="0"/>
                      </p:cNvCxnSpPr>
                      <p:nvPr/>
                    </p:nvCxnSpPr>
                    <p:spPr>
                      <a:xfrm>
                        <a:off x="1257300" y="6109096"/>
                        <a:ext cx="157696" cy="190499"/>
                      </a:xfrm>
                      <a:prstGeom prst="line">
                        <a:avLst/>
                      </a:prstGeom>
                    </p:spPr>
                    <p:style>
                      <a:lnRef idx="1">
                        <a:schemeClr val="accent1"/>
                      </a:lnRef>
                      <a:fillRef idx="0">
                        <a:schemeClr val="accent1"/>
                      </a:fillRef>
                      <a:effectRef idx="0">
                        <a:schemeClr val="accent1"/>
                      </a:effectRef>
                      <a:fontRef idx="minor">
                        <a:schemeClr val="tx1"/>
                      </a:fontRef>
                    </p:style>
                  </p:cxnSp>
                  <p:sp>
                    <p:nvSpPr>
                      <p:cNvPr id="310" name="Rectangle 309"/>
                      <p:cNvSpPr/>
                      <p:nvPr/>
                    </p:nvSpPr>
                    <p:spPr>
                      <a:xfrm>
                        <a:off x="179161" y="6302375"/>
                        <a:ext cx="45634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1" name="Rectangle 310"/>
                      <p:cNvSpPr/>
                      <p:nvPr/>
                    </p:nvSpPr>
                    <p:spPr>
                      <a:xfrm>
                        <a:off x="1185665" y="6299595"/>
                        <a:ext cx="458663"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2" name="Straight Connector 311"/>
                      <p:cNvCxnSpPr>
                        <a:stCxn id="307" idx="2"/>
                        <a:endCxn id="313" idx="0"/>
                      </p:cNvCxnSpPr>
                      <p:nvPr/>
                    </p:nvCxnSpPr>
                    <p:spPr>
                      <a:xfrm>
                        <a:off x="891936" y="6134100"/>
                        <a:ext cx="23194"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685798" y="6302370"/>
                        <a:ext cx="458663"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304" name="TextBox 303"/>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300" name="TextBox 299"/>
                <p:cNvSpPr txBox="1"/>
                <p:nvPr/>
              </p:nvSpPr>
              <p:spPr>
                <a:xfrm>
                  <a:off x="189691" y="6111606"/>
                  <a:ext cx="724709" cy="246221"/>
                </a:xfrm>
                <a:prstGeom prst="rect">
                  <a:avLst/>
                </a:prstGeom>
                <a:noFill/>
              </p:spPr>
              <p:txBody>
                <a:bodyPr wrap="square" rtlCol="0">
                  <a:spAutoFit/>
                </a:bodyPr>
                <a:lstStyle/>
                <a:p>
                  <a:r>
                    <a:rPr lang="en-US" sz="1000" dirty="0" smtClean="0">
                      <a:solidFill>
                        <a:prstClr val="black"/>
                      </a:solidFill>
                    </a:rPr>
                    <a:t>10.16.0.1</a:t>
                  </a:r>
                  <a:endParaRPr lang="en-US" sz="1000" dirty="0">
                    <a:solidFill>
                      <a:prstClr val="black"/>
                    </a:solidFill>
                  </a:endParaRPr>
                </a:p>
              </p:txBody>
            </p:sp>
          </p:grpSp>
          <p:sp>
            <p:nvSpPr>
              <p:cNvPr id="314" name="TextBox 313"/>
              <p:cNvSpPr txBox="1"/>
              <p:nvPr/>
            </p:nvSpPr>
            <p:spPr>
              <a:xfrm>
                <a:off x="875491" y="6108192"/>
                <a:ext cx="724709" cy="246221"/>
              </a:xfrm>
              <a:prstGeom prst="rect">
                <a:avLst/>
              </a:prstGeom>
              <a:noFill/>
            </p:spPr>
            <p:txBody>
              <a:bodyPr wrap="square" rtlCol="0">
                <a:spAutoFit/>
              </a:bodyPr>
              <a:lstStyle/>
              <a:p>
                <a:r>
                  <a:rPr lang="en-US" sz="1000" dirty="0" smtClean="0">
                    <a:solidFill>
                      <a:prstClr val="black"/>
                    </a:solidFill>
                  </a:rPr>
                  <a:t>10.16.0.5</a:t>
                </a:r>
                <a:endParaRPr lang="en-US" sz="1000" dirty="0">
                  <a:solidFill>
                    <a:prstClr val="black"/>
                  </a:solidFill>
                </a:endParaRPr>
              </a:p>
            </p:txBody>
          </p:sp>
        </p:grpSp>
        <p:sp>
          <p:nvSpPr>
            <p:cNvPr id="315" name="TextBox 314"/>
            <p:cNvSpPr txBox="1"/>
            <p:nvPr/>
          </p:nvSpPr>
          <p:spPr>
            <a:xfrm>
              <a:off x="1526333" y="6108192"/>
              <a:ext cx="724709" cy="246221"/>
            </a:xfrm>
            <a:prstGeom prst="rect">
              <a:avLst/>
            </a:prstGeom>
            <a:noFill/>
          </p:spPr>
          <p:txBody>
            <a:bodyPr wrap="square" rtlCol="0">
              <a:spAutoFit/>
            </a:bodyPr>
            <a:lstStyle/>
            <a:p>
              <a:r>
                <a:rPr lang="en-US" sz="1000" dirty="0" smtClean="0">
                  <a:solidFill>
                    <a:prstClr val="black"/>
                  </a:solidFill>
                </a:rPr>
                <a:t>10.16.0.9</a:t>
              </a:r>
              <a:endParaRPr lang="en-US" sz="1000" dirty="0">
                <a:solidFill>
                  <a:prstClr val="black"/>
                </a:solidFill>
              </a:endParaRPr>
            </a:p>
          </p:txBody>
        </p:sp>
      </p:grpSp>
      <p:sp>
        <p:nvSpPr>
          <p:cNvPr id="22" name="TextBox 21"/>
          <p:cNvSpPr txBox="1"/>
          <p:nvPr/>
        </p:nvSpPr>
        <p:spPr>
          <a:xfrm>
            <a:off x="609867" y="6488668"/>
            <a:ext cx="1066533" cy="369332"/>
          </a:xfrm>
          <a:prstGeom prst="rect">
            <a:avLst/>
          </a:prstGeom>
          <a:noFill/>
        </p:spPr>
        <p:txBody>
          <a:bodyPr wrap="square" rtlCol="0">
            <a:spAutoFit/>
          </a:bodyPr>
          <a:lstStyle/>
          <a:p>
            <a:r>
              <a:rPr lang="en-US" dirty="0" smtClean="0">
                <a:solidFill>
                  <a:prstClr val="black"/>
                </a:solidFill>
              </a:rPr>
              <a:t>SERVER</a:t>
            </a:r>
            <a:endParaRPr lang="en-US" dirty="0">
              <a:solidFill>
                <a:prstClr val="black"/>
              </a:solidFill>
            </a:endParaRPr>
          </a:p>
        </p:txBody>
      </p:sp>
      <p:grpSp>
        <p:nvGrpSpPr>
          <p:cNvPr id="3" name="Group 2"/>
          <p:cNvGrpSpPr/>
          <p:nvPr/>
        </p:nvGrpSpPr>
        <p:grpSpPr>
          <a:xfrm>
            <a:off x="6104241" y="5334000"/>
            <a:ext cx="2049159" cy="1512332"/>
            <a:chOff x="7033166" y="5334000"/>
            <a:chExt cx="2049159" cy="1512332"/>
          </a:xfrm>
        </p:grpSpPr>
        <p:grpSp>
          <p:nvGrpSpPr>
            <p:cNvPr id="348" name="Group 347"/>
            <p:cNvGrpSpPr/>
            <p:nvPr/>
          </p:nvGrpSpPr>
          <p:grpSpPr>
            <a:xfrm>
              <a:off x="7033166" y="5334000"/>
              <a:ext cx="2049159" cy="1219200"/>
              <a:chOff x="189691" y="5334000"/>
              <a:chExt cx="2049159" cy="1219200"/>
            </a:xfrm>
          </p:grpSpPr>
          <p:grpSp>
            <p:nvGrpSpPr>
              <p:cNvPr id="349" name="Group 348"/>
              <p:cNvGrpSpPr/>
              <p:nvPr/>
            </p:nvGrpSpPr>
            <p:grpSpPr>
              <a:xfrm>
                <a:off x="189691" y="5334000"/>
                <a:ext cx="2033103" cy="1219200"/>
                <a:chOff x="189691" y="5334000"/>
                <a:chExt cx="2033103" cy="1219200"/>
              </a:xfrm>
            </p:grpSpPr>
            <p:grpSp>
              <p:nvGrpSpPr>
                <p:cNvPr id="351" name="Group 350"/>
                <p:cNvGrpSpPr/>
                <p:nvPr/>
              </p:nvGrpSpPr>
              <p:grpSpPr>
                <a:xfrm>
                  <a:off x="189691" y="5334000"/>
                  <a:ext cx="2033103" cy="1219200"/>
                  <a:chOff x="189691" y="5334000"/>
                  <a:chExt cx="2033103" cy="1219200"/>
                </a:xfrm>
              </p:grpSpPr>
              <p:grpSp>
                <p:nvGrpSpPr>
                  <p:cNvPr id="353" name="Group 352"/>
                  <p:cNvGrpSpPr/>
                  <p:nvPr/>
                </p:nvGrpSpPr>
                <p:grpSpPr>
                  <a:xfrm>
                    <a:off x="189691" y="5334000"/>
                    <a:ext cx="2033103" cy="1219200"/>
                    <a:chOff x="189691" y="5410200"/>
                    <a:chExt cx="2033103" cy="1219200"/>
                  </a:xfrm>
                </p:grpSpPr>
                <p:grpSp>
                  <p:nvGrpSpPr>
                    <p:cNvPr id="355" name="Group 354"/>
                    <p:cNvGrpSpPr/>
                    <p:nvPr/>
                  </p:nvGrpSpPr>
                  <p:grpSpPr>
                    <a:xfrm>
                      <a:off x="189691" y="5410200"/>
                      <a:ext cx="2033103" cy="1219200"/>
                      <a:chOff x="1867532" y="5867400"/>
                      <a:chExt cx="1545158" cy="990600"/>
                    </a:xfrm>
                  </p:grpSpPr>
                  <p:sp>
                    <p:nvSpPr>
                      <p:cNvPr id="357" name="Rounded Rectangle 356"/>
                      <p:cNvSpPr/>
                      <p:nvPr/>
                    </p:nvSpPr>
                    <p:spPr>
                      <a:xfrm>
                        <a:off x="1867532" y="5867400"/>
                        <a:ext cx="1545158"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58" name="Group 357"/>
                      <p:cNvGrpSpPr/>
                      <p:nvPr/>
                    </p:nvGrpSpPr>
                    <p:grpSpPr>
                      <a:xfrm>
                        <a:off x="1904052" y="5962650"/>
                        <a:ext cx="1465167" cy="762000"/>
                        <a:chOff x="179161" y="5791200"/>
                        <a:chExt cx="1465167" cy="762000"/>
                      </a:xfrm>
                    </p:grpSpPr>
                    <p:sp>
                      <p:nvSpPr>
                        <p:cNvPr id="359" name="Rounded Rectangle 358"/>
                        <p:cNvSpPr/>
                        <p:nvPr/>
                      </p:nvSpPr>
                      <p:spPr>
                        <a:xfrm>
                          <a:off x="491886"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0" name="Straight Connector 359"/>
                        <p:cNvCxnSpPr>
                          <a:endCxn id="362" idx="0"/>
                        </p:cNvCxnSpPr>
                        <p:nvPr/>
                      </p:nvCxnSpPr>
                      <p:spPr>
                        <a:xfrm flipH="1">
                          <a:off x="407334" y="6109096"/>
                          <a:ext cx="112349" cy="193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1" name="Straight Connector 360"/>
                        <p:cNvCxnSpPr>
                          <a:endCxn id="363" idx="0"/>
                        </p:cNvCxnSpPr>
                        <p:nvPr/>
                      </p:nvCxnSpPr>
                      <p:spPr>
                        <a:xfrm>
                          <a:off x="1257300" y="6109096"/>
                          <a:ext cx="157696" cy="190499"/>
                        </a:xfrm>
                        <a:prstGeom prst="line">
                          <a:avLst/>
                        </a:prstGeom>
                      </p:spPr>
                      <p:style>
                        <a:lnRef idx="1">
                          <a:schemeClr val="accent1"/>
                        </a:lnRef>
                        <a:fillRef idx="0">
                          <a:schemeClr val="accent1"/>
                        </a:fillRef>
                        <a:effectRef idx="0">
                          <a:schemeClr val="accent1"/>
                        </a:effectRef>
                        <a:fontRef idx="minor">
                          <a:schemeClr val="tx1"/>
                        </a:fontRef>
                      </p:style>
                    </p:cxnSp>
                    <p:sp>
                      <p:nvSpPr>
                        <p:cNvPr id="362" name="Rectangle 361"/>
                        <p:cNvSpPr/>
                        <p:nvPr/>
                      </p:nvSpPr>
                      <p:spPr>
                        <a:xfrm>
                          <a:off x="179161" y="6302375"/>
                          <a:ext cx="45634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3" name="Rectangle 362"/>
                        <p:cNvSpPr/>
                        <p:nvPr/>
                      </p:nvSpPr>
                      <p:spPr>
                        <a:xfrm>
                          <a:off x="1185665" y="6299595"/>
                          <a:ext cx="458663"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64" name="Straight Connector 363"/>
                        <p:cNvCxnSpPr>
                          <a:stCxn id="359" idx="2"/>
                          <a:endCxn id="365" idx="0"/>
                        </p:cNvCxnSpPr>
                        <p:nvPr/>
                      </p:nvCxnSpPr>
                      <p:spPr>
                        <a:xfrm>
                          <a:off x="891936" y="6134100"/>
                          <a:ext cx="23194"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365" name="Rectangle 364"/>
                        <p:cNvSpPr/>
                        <p:nvPr/>
                      </p:nvSpPr>
                      <p:spPr>
                        <a:xfrm>
                          <a:off x="685798" y="6302370"/>
                          <a:ext cx="458663"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356" name="TextBox 355"/>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354" name="TextBox 353"/>
                  <p:cNvSpPr txBox="1"/>
                  <p:nvPr/>
                </p:nvSpPr>
                <p:spPr>
                  <a:xfrm>
                    <a:off x="189691" y="6111606"/>
                    <a:ext cx="724709" cy="246221"/>
                  </a:xfrm>
                  <a:prstGeom prst="rect">
                    <a:avLst/>
                  </a:prstGeom>
                  <a:noFill/>
                </p:spPr>
                <p:txBody>
                  <a:bodyPr wrap="square" rtlCol="0">
                    <a:spAutoFit/>
                  </a:bodyPr>
                  <a:lstStyle/>
                  <a:p>
                    <a:r>
                      <a:rPr lang="en-US" sz="1000" dirty="0" smtClean="0">
                        <a:solidFill>
                          <a:prstClr val="black"/>
                        </a:solidFill>
                      </a:rPr>
                      <a:t>10.16.6.2</a:t>
                    </a:r>
                    <a:endParaRPr lang="en-US" sz="1000" dirty="0">
                      <a:solidFill>
                        <a:prstClr val="black"/>
                      </a:solidFill>
                    </a:endParaRPr>
                  </a:p>
                </p:txBody>
              </p:sp>
            </p:grpSp>
            <p:sp>
              <p:nvSpPr>
                <p:cNvPr id="352" name="TextBox 351"/>
                <p:cNvSpPr txBox="1"/>
                <p:nvPr/>
              </p:nvSpPr>
              <p:spPr>
                <a:xfrm>
                  <a:off x="875491" y="6108192"/>
                  <a:ext cx="724709" cy="246221"/>
                </a:xfrm>
                <a:prstGeom prst="rect">
                  <a:avLst/>
                </a:prstGeom>
                <a:noFill/>
              </p:spPr>
              <p:txBody>
                <a:bodyPr wrap="square" rtlCol="0">
                  <a:spAutoFit/>
                </a:bodyPr>
                <a:lstStyle/>
                <a:p>
                  <a:r>
                    <a:rPr lang="en-US" sz="1000" dirty="0" smtClean="0">
                      <a:solidFill>
                        <a:prstClr val="black"/>
                      </a:solidFill>
                    </a:rPr>
                    <a:t>10.16.6.4</a:t>
                  </a:r>
                  <a:endParaRPr lang="en-US" sz="1000" dirty="0">
                    <a:solidFill>
                      <a:prstClr val="black"/>
                    </a:solidFill>
                  </a:endParaRPr>
                </a:p>
              </p:txBody>
            </p:sp>
          </p:grpSp>
          <p:sp>
            <p:nvSpPr>
              <p:cNvPr id="350" name="TextBox 349"/>
              <p:cNvSpPr txBox="1"/>
              <p:nvPr/>
            </p:nvSpPr>
            <p:spPr>
              <a:xfrm>
                <a:off x="1514141" y="6108192"/>
                <a:ext cx="724709" cy="246221"/>
              </a:xfrm>
              <a:prstGeom prst="rect">
                <a:avLst/>
              </a:prstGeom>
              <a:noFill/>
            </p:spPr>
            <p:txBody>
              <a:bodyPr wrap="square" rtlCol="0">
                <a:spAutoFit/>
              </a:bodyPr>
              <a:lstStyle/>
              <a:p>
                <a:r>
                  <a:rPr lang="en-US" sz="1000" dirty="0" smtClean="0">
                    <a:solidFill>
                      <a:prstClr val="black"/>
                    </a:solidFill>
                  </a:rPr>
                  <a:t>10.16.6.7</a:t>
                </a:r>
                <a:endParaRPr lang="en-US" sz="1000" dirty="0">
                  <a:solidFill>
                    <a:prstClr val="black"/>
                  </a:solidFill>
                </a:endParaRPr>
              </a:p>
            </p:txBody>
          </p:sp>
        </p:grpSp>
        <p:sp>
          <p:nvSpPr>
            <p:cNvPr id="366" name="TextBox 365"/>
            <p:cNvSpPr txBox="1"/>
            <p:nvPr/>
          </p:nvSpPr>
          <p:spPr>
            <a:xfrm>
              <a:off x="7620267" y="6477000"/>
              <a:ext cx="1066533" cy="369332"/>
            </a:xfrm>
            <a:prstGeom prst="rect">
              <a:avLst/>
            </a:prstGeom>
            <a:noFill/>
          </p:spPr>
          <p:txBody>
            <a:bodyPr wrap="square" rtlCol="0">
              <a:spAutoFit/>
            </a:bodyPr>
            <a:lstStyle/>
            <a:p>
              <a:r>
                <a:rPr lang="en-US" dirty="0" smtClean="0">
                  <a:solidFill>
                    <a:prstClr val="black"/>
                  </a:solidFill>
                </a:rPr>
                <a:t>SERVER</a:t>
              </a:r>
              <a:endParaRPr lang="en-US" dirty="0">
                <a:solidFill>
                  <a:prstClr val="black"/>
                </a:solidFill>
              </a:endParaRPr>
            </a:p>
          </p:txBody>
        </p:sp>
      </p:grpSp>
      <p:sp>
        <p:nvSpPr>
          <p:cNvPr id="205"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xmlns="" val="21590373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smtClean="0"/>
              <a:t>Mix some IP into it</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14</a:t>
            </a:fld>
            <a:endParaRPr lang="en-US"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1117322985"/>
              </p:ext>
            </p:extLst>
          </p:nvPr>
        </p:nvGraphicFramePr>
        <p:xfrm>
          <a:off x="228600" y="1600200"/>
          <a:ext cx="8675686" cy="14325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75308"/>
                <a:gridCol w="1280578"/>
                <a:gridCol w="1600200"/>
                <a:gridCol w="1600200"/>
                <a:gridCol w="1676400"/>
                <a:gridCol w="1143000"/>
              </a:tblGrid>
              <a:tr h="457200">
                <a:tc>
                  <a:txBody>
                    <a:bodyPr/>
                    <a:lstStyle/>
                    <a:p>
                      <a:pPr algn="ctr"/>
                      <a:r>
                        <a:rPr lang="en-US" sz="1600" dirty="0" smtClean="0"/>
                        <a:t>SCHEME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SCALABILITY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MULTIPATHING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VM</a:t>
                      </a:r>
                      <a:r>
                        <a:rPr lang="en-US" sz="1600" baseline="0" dirty="0" smtClean="0"/>
                        <a:t> MIGRATION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MANAGEABILITY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LOW COST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ETHERNET+IP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75016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Bubble</a:t>
            </a:r>
            <a:endParaRPr lang="en-US" dirty="0"/>
          </a:p>
        </p:txBody>
      </p:sp>
      <p:sp>
        <p:nvSpPr>
          <p:cNvPr id="3" name="Content Placeholder 2"/>
          <p:cNvSpPr>
            <a:spLocks noGrp="1"/>
          </p:cNvSpPr>
          <p:nvPr>
            <p:ph idx="1"/>
          </p:nvPr>
        </p:nvSpPr>
        <p:spPr/>
        <p:txBody>
          <a:bodyPr/>
          <a:lstStyle/>
          <a:p>
            <a:pPr marL="342900" lvl="1" indent="-342900">
              <a:buFont typeface="Arial" charset="0"/>
              <a:buChar char="•"/>
            </a:pPr>
            <a:r>
              <a:rPr lang="en-US" sz="3200" dirty="0" smtClean="0"/>
              <a:t>What if we treat IP as flat address?</a:t>
            </a:r>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15</a:t>
            </a:fld>
            <a:endParaRPr lang="en-US" dirty="0">
              <a:solidFill>
                <a:prstClr val="black"/>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9574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charset="0"/>
              <a:buChar char="•"/>
            </a:pPr>
            <a:r>
              <a:rPr lang="en-US" sz="3200" dirty="0"/>
              <a:t>What if we treat IP as flat address? </a:t>
            </a:r>
            <a:endParaRPr lang="en-US" sz="3200" dirty="0" smtClean="0"/>
          </a:p>
          <a:p>
            <a:pPr lvl="1"/>
            <a:r>
              <a:rPr lang="en-US" dirty="0" smtClean="0"/>
              <a:t>Have </a:t>
            </a:r>
            <a:r>
              <a:rPr lang="en-US" dirty="0"/>
              <a:t>each switch </a:t>
            </a:r>
            <a:r>
              <a:rPr lang="en-US" dirty="0" smtClean="0"/>
              <a:t>store </a:t>
            </a:r>
            <a:r>
              <a:rPr lang="en-US" dirty="0"/>
              <a:t>forwarding information for all hosts beneath it</a:t>
            </a:r>
          </a:p>
          <a:p>
            <a:pPr lvl="1"/>
            <a:endParaRPr lang="en-US" dirty="0" smtClean="0"/>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16</a:t>
            </a:fld>
            <a:endParaRPr lang="en-US" dirty="0">
              <a:solidFill>
                <a:prstClr val="black"/>
              </a:solidFill>
            </a:endParaRPr>
          </a:p>
        </p:txBody>
      </p:sp>
      <p:sp>
        <p:nvSpPr>
          <p:cNvPr id="12"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3"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6885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cxnSp>
        <p:nvCxnSpPr>
          <p:cNvPr id="420" name="Straight Connector 419"/>
          <p:cNvCxnSpPr>
            <a:stCxn id="62" idx="0"/>
            <a:endCxn id="415" idx="3"/>
          </p:cNvCxnSpPr>
          <p:nvPr/>
        </p:nvCxnSpPr>
        <p:spPr>
          <a:xfrm flipV="1">
            <a:off x="1104900" y="4800596"/>
            <a:ext cx="112538" cy="5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1" name="Group 490"/>
          <p:cNvGrpSpPr/>
          <p:nvPr/>
        </p:nvGrpSpPr>
        <p:grpSpPr>
          <a:xfrm>
            <a:off x="2362200" y="53340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0" name="Rectangle 499"/>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grpSp>
        <p:nvGrpSpPr>
          <p:cNvPr id="3" name="Group 2"/>
          <p:cNvGrpSpPr/>
          <p:nvPr/>
        </p:nvGrpSpPr>
        <p:grpSpPr>
          <a:xfrm>
            <a:off x="152400" y="5334000"/>
            <a:ext cx="1905000" cy="1219200"/>
            <a:chOff x="152400" y="5334000"/>
            <a:chExt cx="1905000" cy="1219200"/>
          </a:xfrm>
        </p:grpSpPr>
        <p:grpSp>
          <p:nvGrpSpPr>
            <p:cNvPr id="284" name="Group 283"/>
            <p:cNvGrpSpPr/>
            <p:nvPr/>
          </p:nvGrpSpPr>
          <p:grpSpPr>
            <a:xfrm>
              <a:off x="152400" y="5334000"/>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18" name="TextBox 417"/>
            <p:cNvSpPr txBox="1"/>
            <p:nvPr/>
          </p:nvSpPr>
          <p:spPr>
            <a:xfrm>
              <a:off x="237744" y="6111612"/>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sp>
          <p:nvSpPr>
            <p:cNvPr id="505" name="TextBox 504"/>
            <p:cNvSpPr txBox="1"/>
            <p:nvPr/>
          </p:nvSpPr>
          <p:spPr>
            <a:xfrm>
              <a:off x="840538" y="6107684"/>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506" name="TextBox 505"/>
            <p:cNvSpPr txBox="1"/>
            <p:nvPr/>
          </p:nvSpPr>
          <p:spPr>
            <a:xfrm>
              <a:off x="1450308" y="6108192"/>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grpSp>
      <p:sp>
        <p:nvSpPr>
          <p:cNvPr id="507" name="TextBox 506"/>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508" name="TextBox 507"/>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509" name="TextBox 508"/>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grpSp>
        <p:nvGrpSpPr>
          <p:cNvPr id="515" name="Group 514"/>
          <p:cNvGrpSpPr/>
          <p:nvPr/>
        </p:nvGrpSpPr>
        <p:grpSpPr>
          <a:xfrm>
            <a:off x="6248400" y="53340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4" name="Rectangle 523"/>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27" name="TextBox 526"/>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528" name="TextBox 527"/>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529" name="TextBox 528"/>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sp>
        <p:nvSpPr>
          <p:cNvPr id="599" name="TextBox 598"/>
          <p:cNvSpPr txBox="1"/>
          <p:nvPr/>
        </p:nvSpPr>
        <p:spPr>
          <a:xfrm>
            <a:off x="7534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600" name="TextBox 599"/>
          <p:cNvSpPr txBox="1"/>
          <p:nvPr/>
        </p:nvSpPr>
        <p:spPr>
          <a:xfrm>
            <a:off x="78400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161"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17</a:t>
            </a:fld>
            <a:endParaRPr lang="en-US" dirty="0">
              <a:solidFill>
                <a:prstClr val="black"/>
              </a:solidFill>
            </a:endParaRPr>
          </a:p>
        </p:txBody>
      </p:sp>
      <p:sp>
        <p:nvSpPr>
          <p:cNvPr id="163"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6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16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796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charset="0"/>
              <a:buChar char="•"/>
            </a:pPr>
            <a:r>
              <a:rPr lang="en-US" sz="3200" dirty="0"/>
              <a:t>What if we treat IP as flat address? </a:t>
            </a:r>
          </a:p>
          <a:p>
            <a:pPr lvl="1"/>
            <a:r>
              <a:rPr lang="en-US" dirty="0" smtClean="0"/>
              <a:t>Have </a:t>
            </a:r>
            <a:r>
              <a:rPr lang="en-US" dirty="0"/>
              <a:t>each switch </a:t>
            </a:r>
            <a:r>
              <a:rPr lang="en-US" dirty="0" smtClean="0"/>
              <a:t>store </a:t>
            </a:r>
            <a:r>
              <a:rPr lang="en-US" dirty="0"/>
              <a:t>forwarding information for all hosts beneath </a:t>
            </a:r>
            <a:r>
              <a:rPr lang="en-US" dirty="0" smtClean="0"/>
              <a:t>it</a:t>
            </a:r>
          </a:p>
          <a:p>
            <a:pPr lvl="1"/>
            <a:r>
              <a:rPr lang="en-US" dirty="0"/>
              <a:t>Scales within a pod but not at the </a:t>
            </a:r>
            <a:r>
              <a:rPr lang="en-US" dirty="0" smtClean="0"/>
              <a:t>core layer</a:t>
            </a:r>
          </a:p>
          <a:p>
            <a:pPr lvl="1"/>
            <a:endParaRPr lang="en-US" dirty="0"/>
          </a:p>
          <a:p>
            <a:pPr lvl="1"/>
            <a:endParaRPr lang="en-US" dirty="0" smtClean="0"/>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18</a:t>
            </a:fld>
            <a:endParaRPr lang="en-US" dirty="0">
              <a:solidFill>
                <a:prstClr val="black"/>
              </a:solidFill>
            </a:endParaRPr>
          </a:p>
        </p:txBody>
      </p:sp>
      <p:sp>
        <p:nvSpPr>
          <p:cNvPr id="12"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3"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0961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charset="0"/>
              <a:buChar char="•"/>
            </a:pPr>
            <a:r>
              <a:rPr lang="en-US" sz="3200" dirty="0"/>
              <a:t>What if we treat IP as flat address? </a:t>
            </a:r>
          </a:p>
          <a:p>
            <a:pPr lvl="1"/>
            <a:r>
              <a:rPr lang="en-US" dirty="0" smtClean="0"/>
              <a:t>Have </a:t>
            </a:r>
            <a:r>
              <a:rPr lang="en-US" dirty="0"/>
              <a:t>each switch </a:t>
            </a:r>
            <a:r>
              <a:rPr lang="en-US" dirty="0" smtClean="0"/>
              <a:t>store </a:t>
            </a:r>
            <a:r>
              <a:rPr lang="en-US" dirty="0"/>
              <a:t>forwarding information for all hosts beneath </a:t>
            </a:r>
            <a:r>
              <a:rPr lang="en-US" dirty="0" smtClean="0"/>
              <a:t>it</a:t>
            </a:r>
          </a:p>
          <a:p>
            <a:pPr lvl="1"/>
            <a:r>
              <a:rPr lang="en-US" dirty="0"/>
              <a:t>Scales within a pod but not at the </a:t>
            </a:r>
            <a:r>
              <a:rPr lang="en-US" dirty="0" smtClean="0"/>
              <a:t>core layer</a:t>
            </a:r>
          </a:p>
          <a:p>
            <a:pPr lvl="1"/>
            <a:endParaRPr lang="en-US" dirty="0"/>
          </a:p>
          <a:p>
            <a:pPr lvl="1"/>
            <a:endParaRPr lang="en-US" dirty="0" smtClean="0"/>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19</a:t>
            </a:fld>
            <a:endParaRPr lang="en-US" dirty="0">
              <a:solidFill>
                <a:prstClr val="black"/>
              </a:solidFill>
            </a:endParaRPr>
          </a:p>
        </p:txBody>
      </p:sp>
      <p:sp>
        <p:nvSpPr>
          <p:cNvPr id="12"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3"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pSp>
        <p:nvGrpSpPr>
          <p:cNvPr id="4" name="Group 3"/>
          <p:cNvGrpSpPr/>
          <p:nvPr/>
        </p:nvGrpSpPr>
        <p:grpSpPr>
          <a:xfrm>
            <a:off x="6400800" y="47183"/>
            <a:ext cx="1447800" cy="896486"/>
            <a:chOff x="6400800" y="47183"/>
            <a:chExt cx="1447800" cy="896486"/>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477000" y="256401"/>
              <a:ext cx="1295400" cy="307777"/>
            </a:xfrm>
            <a:prstGeom prst="rect">
              <a:avLst/>
            </a:prstGeom>
            <a:noFill/>
          </p:spPr>
          <p:txBody>
            <a:bodyPr wrap="square" rtlCol="0">
              <a:spAutoFit/>
            </a:bodyPr>
            <a:lstStyle/>
            <a:p>
              <a:r>
                <a:rPr lang="en-US" sz="1400" b="1" dirty="0" smtClean="0">
                  <a:solidFill>
                    <a:srgbClr val="FF0000"/>
                  </a:solidFill>
                </a:rPr>
                <a:t>So, Aggregate!</a:t>
              </a:r>
              <a:endParaRPr lang="en-US" sz="1400" b="1" dirty="0">
                <a:solidFill>
                  <a:srgbClr val="FF0000"/>
                </a:solidFill>
              </a:endParaRPr>
            </a:p>
          </p:txBody>
        </p:sp>
      </p:grpSp>
    </p:spTree>
    <p:extLst>
      <p:ext uri="{BB962C8B-B14F-4D97-AF65-F5344CB8AC3E}">
        <p14:creationId xmlns:p14="http://schemas.microsoft.com/office/powerpoint/2010/main" xmlns="" val="1983028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2</a:t>
            </a:fld>
            <a:endParaRPr lang="en-US" dirty="0">
              <a:solidFill>
                <a:schemeClr val="tx1"/>
              </a:solidFill>
            </a:endParaRPr>
          </a:p>
        </p:txBody>
      </p:sp>
      <p:pic>
        <p:nvPicPr>
          <p:cNvPr id="102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charset="0"/>
              <a:buChar char="•"/>
            </a:pPr>
            <a:r>
              <a:rPr lang="en-US" sz="3200" dirty="0"/>
              <a:t>What if we treat IP as flat address? </a:t>
            </a:r>
          </a:p>
          <a:p>
            <a:pPr lvl="1"/>
            <a:r>
              <a:rPr lang="en-US" dirty="0" smtClean="0"/>
              <a:t>Have </a:t>
            </a:r>
            <a:r>
              <a:rPr lang="en-US" dirty="0"/>
              <a:t>each switch </a:t>
            </a:r>
            <a:r>
              <a:rPr lang="en-US" dirty="0" smtClean="0"/>
              <a:t>store </a:t>
            </a:r>
            <a:r>
              <a:rPr lang="en-US" dirty="0"/>
              <a:t>forwarding information for all hosts beneath </a:t>
            </a:r>
            <a:r>
              <a:rPr lang="en-US" dirty="0" smtClean="0"/>
              <a:t>it</a:t>
            </a:r>
          </a:p>
          <a:p>
            <a:pPr lvl="1"/>
            <a:r>
              <a:rPr lang="en-US" dirty="0"/>
              <a:t>Scales within a pod but not at the </a:t>
            </a:r>
            <a:r>
              <a:rPr lang="en-US" dirty="0" smtClean="0"/>
              <a:t>core layer</a:t>
            </a:r>
          </a:p>
          <a:p>
            <a:pPr lvl="2"/>
            <a:r>
              <a:rPr lang="en-US" i="1" dirty="0"/>
              <a:t>Virtual prefixes (VP)</a:t>
            </a:r>
          </a:p>
          <a:p>
            <a:pPr lvl="3"/>
            <a:r>
              <a:rPr lang="en-US" dirty="0"/>
              <a:t>Divide host address space </a:t>
            </a:r>
            <a:r>
              <a:rPr lang="en-US" dirty="0" err="1"/>
              <a:t>eg</a:t>
            </a:r>
            <a:r>
              <a:rPr lang="en-US" dirty="0"/>
              <a:t>. /14 into 4 /16 prefixes</a:t>
            </a:r>
          </a:p>
          <a:p>
            <a:pPr lvl="1"/>
            <a:endParaRPr lang="en-US" dirty="0"/>
          </a:p>
          <a:p>
            <a:pPr lvl="1"/>
            <a:endParaRPr lang="en-US" dirty="0" smtClean="0"/>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20</a:t>
            </a:fld>
            <a:endParaRPr lang="en-US" dirty="0">
              <a:solidFill>
                <a:prstClr val="black"/>
              </a:solidFill>
            </a:endParaRPr>
          </a:p>
        </p:txBody>
      </p:sp>
      <p:sp>
        <p:nvSpPr>
          <p:cNvPr id="12"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3"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4278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charset="0"/>
              <a:buChar char="•"/>
            </a:pPr>
            <a:r>
              <a:rPr lang="en-US" sz="3200" dirty="0"/>
              <a:t>What if we treat IP as flat address? </a:t>
            </a:r>
          </a:p>
          <a:p>
            <a:pPr lvl="1"/>
            <a:r>
              <a:rPr lang="en-US" dirty="0" smtClean="0"/>
              <a:t>Have </a:t>
            </a:r>
            <a:r>
              <a:rPr lang="en-US" dirty="0"/>
              <a:t>each switch </a:t>
            </a:r>
            <a:r>
              <a:rPr lang="en-US" dirty="0" smtClean="0"/>
              <a:t>store </a:t>
            </a:r>
            <a:r>
              <a:rPr lang="en-US" dirty="0"/>
              <a:t>forwarding information for all hosts beneath </a:t>
            </a:r>
            <a:r>
              <a:rPr lang="en-US" dirty="0" smtClean="0"/>
              <a:t>it</a:t>
            </a:r>
          </a:p>
          <a:p>
            <a:pPr lvl="1"/>
            <a:r>
              <a:rPr lang="en-US" dirty="0"/>
              <a:t>Scales within a pod but not at the </a:t>
            </a:r>
            <a:r>
              <a:rPr lang="en-US" dirty="0" smtClean="0"/>
              <a:t>core layer</a:t>
            </a:r>
          </a:p>
          <a:p>
            <a:pPr lvl="2"/>
            <a:r>
              <a:rPr lang="en-US" i="1" dirty="0"/>
              <a:t>Virtual prefixes (VP</a:t>
            </a:r>
            <a:r>
              <a:rPr lang="en-US" i="1" dirty="0" smtClean="0"/>
              <a:t>)</a:t>
            </a:r>
            <a:endParaRPr lang="en-US" dirty="0"/>
          </a:p>
          <a:p>
            <a:pPr lvl="2"/>
            <a:r>
              <a:rPr lang="en-US" i="1" dirty="0"/>
              <a:t>Appointed Prefix Switch (APS)</a:t>
            </a:r>
          </a:p>
          <a:p>
            <a:pPr lvl="3"/>
            <a:r>
              <a:rPr lang="en-US" dirty="0"/>
              <a:t>Each VP has an APS in the core layer</a:t>
            </a:r>
          </a:p>
          <a:p>
            <a:pPr lvl="3"/>
            <a:r>
              <a:rPr lang="en-US" dirty="0"/>
              <a:t>APS stores forwarding information for all IP addresses within its VP</a:t>
            </a:r>
          </a:p>
          <a:p>
            <a:pPr lvl="1"/>
            <a:endParaRPr lang="en-US" dirty="0"/>
          </a:p>
          <a:p>
            <a:pPr lvl="1"/>
            <a:endParaRPr lang="en-US" dirty="0" smtClean="0"/>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21</a:t>
            </a:fld>
            <a:endParaRPr lang="en-US" dirty="0">
              <a:solidFill>
                <a:prstClr val="black"/>
              </a:solidFill>
            </a:endParaRPr>
          </a:p>
        </p:txBody>
      </p:sp>
      <p:sp>
        <p:nvSpPr>
          <p:cNvPr id="12"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3"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9269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lstStyle/>
          <a:p>
            <a:r>
              <a:rPr lang="en-US" sz="4000" dirty="0" smtClean="0"/>
              <a:t>Virtual Prefix &amp; Appointed Prefix Switch</a:t>
            </a:r>
            <a:endParaRPr lang="en-US" sz="4000" dirty="0"/>
          </a:p>
        </p:txBody>
      </p:sp>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cxnSp>
        <p:nvCxnSpPr>
          <p:cNvPr id="420" name="Straight Connector 419"/>
          <p:cNvCxnSpPr>
            <a:stCxn id="62" idx="0"/>
            <a:endCxn id="415" idx="3"/>
          </p:cNvCxnSpPr>
          <p:nvPr/>
        </p:nvCxnSpPr>
        <p:spPr>
          <a:xfrm flipV="1">
            <a:off x="1104900" y="4800596"/>
            <a:ext cx="112538" cy="5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1" name="Group 490"/>
          <p:cNvGrpSpPr/>
          <p:nvPr/>
        </p:nvGrpSpPr>
        <p:grpSpPr>
          <a:xfrm>
            <a:off x="2362200" y="53340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0" name="Rectangle 499"/>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grpSp>
        <p:nvGrpSpPr>
          <p:cNvPr id="3" name="Group 2"/>
          <p:cNvGrpSpPr/>
          <p:nvPr/>
        </p:nvGrpSpPr>
        <p:grpSpPr>
          <a:xfrm>
            <a:off x="152400" y="5334000"/>
            <a:ext cx="1905000" cy="1219200"/>
            <a:chOff x="152400" y="5334000"/>
            <a:chExt cx="1905000" cy="1219200"/>
          </a:xfrm>
        </p:grpSpPr>
        <p:grpSp>
          <p:nvGrpSpPr>
            <p:cNvPr id="284" name="Group 283"/>
            <p:cNvGrpSpPr/>
            <p:nvPr/>
          </p:nvGrpSpPr>
          <p:grpSpPr>
            <a:xfrm>
              <a:off x="152400" y="5334000"/>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18" name="TextBox 417"/>
            <p:cNvSpPr txBox="1"/>
            <p:nvPr/>
          </p:nvSpPr>
          <p:spPr>
            <a:xfrm>
              <a:off x="237744" y="6111612"/>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sp>
          <p:nvSpPr>
            <p:cNvPr id="505" name="TextBox 504"/>
            <p:cNvSpPr txBox="1"/>
            <p:nvPr/>
          </p:nvSpPr>
          <p:spPr>
            <a:xfrm>
              <a:off x="840538" y="6107684"/>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506" name="TextBox 505"/>
            <p:cNvSpPr txBox="1"/>
            <p:nvPr/>
          </p:nvSpPr>
          <p:spPr>
            <a:xfrm>
              <a:off x="1450308" y="6108192"/>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grpSp>
      <p:sp>
        <p:nvSpPr>
          <p:cNvPr id="507" name="TextBox 506"/>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508" name="TextBox 507"/>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509" name="TextBox 508"/>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sp>
        <p:nvSpPr>
          <p:cNvPr id="510" name="TextBox 509"/>
          <p:cNvSpPr txBox="1"/>
          <p:nvPr/>
        </p:nvSpPr>
        <p:spPr>
          <a:xfrm>
            <a:off x="1752599" y="1447800"/>
            <a:ext cx="1057570" cy="307777"/>
          </a:xfrm>
          <a:prstGeom prst="rect">
            <a:avLst/>
          </a:prstGeom>
          <a:noFill/>
        </p:spPr>
        <p:txBody>
          <a:bodyPr wrap="square" rtlCol="0">
            <a:spAutoFit/>
          </a:bodyPr>
          <a:lstStyle/>
          <a:p>
            <a:r>
              <a:rPr lang="en-US" sz="1400" b="1" dirty="0" smtClean="0">
                <a:solidFill>
                  <a:srgbClr val="FF0000"/>
                </a:solidFill>
              </a:rPr>
              <a:t>10.0.0.0/16</a:t>
            </a:r>
            <a:endParaRPr lang="en-US" sz="1400" b="1" dirty="0">
              <a:solidFill>
                <a:srgbClr val="FF0000"/>
              </a:solidFill>
            </a:endParaRPr>
          </a:p>
        </p:txBody>
      </p:sp>
      <p:sp>
        <p:nvSpPr>
          <p:cNvPr id="511" name="TextBox 510"/>
          <p:cNvSpPr txBox="1"/>
          <p:nvPr/>
        </p:nvSpPr>
        <p:spPr>
          <a:xfrm>
            <a:off x="3362030" y="1447800"/>
            <a:ext cx="1057570" cy="307777"/>
          </a:xfrm>
          <a:prstGeom prst="rect">
            <a:avLst/>
          </a:prstGeom>
          <a:noFill/>
        </p:spPr>
        <p:txBody>
          <a:bodyPr wrap="square" rtlCol="0">
            <a:spAutoFit/>
          </a:bodyPr>
          <a:lstStyle/>
          <a:p>
            <a:r>
              <a:rPr lang="en-US" sz="1400" b="1" dirty="0" smtClean="0">
                <a:solidFill>
                  <a:srgbClr val="FF0000"/>
                </a:solidFill>
              </a:rPr>
              <a:t>10.1.0.0/16</a:t>
            </a:r>
            <a:endParaRPr lang="en-US" sz="1400" b="1" dirty="0">
              <a:solidFill>
                <a:srgbClr val="FF0000"/>
              </a:solidFill>
            </a:endParaRPr>
          </a:p>
        </p:txBody>
      </p:sp>
      <p:sp>
        <p:nvSpPr>
          <p:cNvPr id="512" name="TextBox 511"/>
          <p:cNvSpPr txBox="1"/>
          <p:nvPr/>
        </p:nvSpPr>
        <p:spPr>
          <a:xfrm>
            <a:off x="4962230" y="1447800"/>
            <a:ext cx="1057570" cy="307777"/>
          </a:xfrm>
          <a:prstGeom prst="rect">
            <a:avLst/>
          </a:prstGeom>
          <a:noFill/>
        </p:spPr>
        <p:txBody>
          <a:bodyPr wrap="square" rtlCol="0">
            <a:spAutoFit/>
          </a:bodyPr>
          <a:lstStyle/>
          <a:p>
            <a:r>
              <a:rPr lang="en-US" sz="1400" b="1" dirty="0" smtClean="0">
                <a:solidFill>
                  <a:srgbClr val="FF0000"/>
                </a:solidFill>
              </a:rPr>
              <a:t>10.2.0.0/16</a:t>
            </a:r>
            <a:endParaRPr lang="en-US" sz="1400" b="1" dirty="0">
              <a:solidFill>
                <a:srgbClr val="FF0000"/>
              </a:solidFill>
            </a:endParaRPr>
          </a:p>
        </p:txBody>
      </p:sp>
      <p:sp>
        <p:nvSpPr>
          <p:cNvPr id="513" name="TextBox 512"/>
          <p:cNvSpPr txBox="1"/>
          <p:nvPr/>
        </p:nvSpPr>
        <p:spPr>
          <a:xfrm>
            <a:off x="6553200" y="1447800"/>
            <a:ext cx="1057570" cy="307777"/>
          </a:xfrm>
          <a:prstGeom prst="rect">
            <a:avLst/>
          </a:prstGeom>
          <a:noFill/>
        </p:spPr>
        <p:txBody>
          <a:bodyPr wrap="square" rtlCol="0">
            <a:spAutoFit/>
          </a:bodyPr>
          <a:lstStyle/>
          <a:p>
            <a:r>
              <a:rPr lang="en-US" sz="1400" b="1" dirty="0" smtClean="0">
                <a:solidFill>
                  <a:srgbClr val="FF0000"/>
                </a:solidFill>
              </a:rPr>
              <a:t>10.3.0.0/16</a:t>
            </a:r>
            <a:endParaRPr lang="en-US" sz="1400" b="1" dirty="0">
              <a:solidFill>
                <a:srgbClr val="FF0000"/>
              </a:solidFill>
            </a:endParaRPr>
          </a:p>
        </p:txBody>
      </p:sp>
      <p:grpSp>
        <p:nvGrpSpPr>
          <p:cNvPr id="515" name="Group 514"/>
          <p:cNvGrpSpPr/>
          <p:nvPr/>
        </p:nvGrpSpPr>
        <p:grpSpPr>
          <a:xfrm>
            <a:off x="6248400" y="53340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4" name="Rectangle 523"/>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27" name="TextBox 526"/>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528" name="TextBox 527"/>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529" name="TextBox 528"/>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sp>
        <p:nvSpPr>
          <p:cNvPr id="599" name="TextBox 598"/>
          <p:cNvSpPr txBox="1"/>
          <p:nvPr/>
        </p:nvSpPr>
        <p:spPr>
          <a:xfrm>
            <a:off x="7534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600" name="TextBox 599"/>
          <p:cNvSpPr txBox="1"/>
          <p:nvPr/>
        </p:nvSpPr>
        <p:spPr>
          <a:xfrm>
            <a:off x="78400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161"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xmlns="" val="873025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charset="0"/>
              <a:buChar char="•"/>
            </a:pPr>
            <a:r>
              <a:rPr lang="en-US" sz="3200" dirty="0"/>
              <a:t>What if we treat IP as flat address? </a:t>
            </a:r>
          </a:p>
          <a:p>
            <a:pPr lvl="1"/>
            <a:r>
              <a:rPr lang="en-US" dirty="0" smtClean="0"/>
              <a:t>Have </a:t>
            </a:r>
            <a:r>
              <a:rPr lang="en-US" dirty="0"/>
              <a:t>each switch </a:t>
            </a:r>
            <a:r>
              <a:rPr lang="en-US" dirty="0" smtClean="0"/>
              <a:t>store </a:t>
            </a:r>
            <a:r>
              <a:rPr lang="en-US" dirty="0"/>
              <a:t>forwarding information for all hosts beneath </a:t>
            </a:r>
            <a:r>
              <a:rPr lang="en-US" dirty="0" smtClean="0"/>
              <a:t>it</a:t>
            </a:r>
          </a:p>
          <a:p>
            <a:pPr lvl="1"/>
            <a:r>
              <a:rPr lang="en-US" dirty="0"/>
              <a:t>Scales within a pod but not at the </a:t>
            </a:r>
            <a:r>
              <a:rPr lang="en-US" dirty="0" smtClean="0"/>
              <a:t>core layer</a:t>
            </a:r>
          </a:p>
          <a:p>
            <a:pPr lvl="2"/>
            <a:r>
              <a:rPr lang="en-US" i="1" dirty="0"/>
              <a:t>Virtual prefixes (VP</a:t>
            </a:r>
            <a:r>
              <a:rPr lang="en-US" i="1" dirty="0" smtClean="0"/>
              <a:t>)</a:t>
            </a:r>
            <a:endParaRPr lang="en-US" dirty="0"/>
          </a:p>
          <a:p>
            <a:pPr lvl="2"/>
            <a:r>
              <a:rPr lang="en-US" i="1" dirty="0"/>
              <a:t>Appointed Prefix Switch (APS</a:t>
            </a:r>
            <a:r>
              <a:rPr lang="en-US" i="1" dirty="0" smtClean="0"/>
              <a:t>)</a:t>
            </a:r>
          </a:p>
          <a:p>
            <a:pPr lvl="1"/>
            <a:endParaRPr lang="en-US" dirty="0"/>
          </a:p>
          <a:p>
            <a:pPr lvl="1"/>
            <a:endParaRPr lang="en-US" dirty="0" smtClean="0"/>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23</a:t>
            </a:fld>
            <a:endParaRPr lang="en-US" dirty="0">
              <a:solidFill>
                <a:prstClr val="black"/>
              </a:solidFill>
            </a:endParaRPr>
          </a:p>
        </p:txBody>
      </p:sp>
      <p:sp>
        <p:nvSpPr>
          <p:cNvPr id="12"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3"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229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charset="0"/>
              <a:buChar char="•"/>
            </a:pPr>
            <a:r>
              <a:rPr lang="en-US" sz="3200" dirty="0"/>
              <a:t>What if we treat IP as flat address? </a:t>
            </a:r>
          </a:p>
          <a:p>
            <a:pPr lvl="1"/>
            <a:r>
              <a:rPr lang="en-US" dirty="0" smtClean="0"/>
              <a:t>Have </a:t>
            </a:r>
            <a:r>
              <a:rPr lang="en-US" dirty="0"/>
              <a:t>each switch </a:t>
            </a:r>
            <a:r>
              <a:rPr lang="en-US" dirty="0" smtClean="0"/>
              <a:t>store </a:t>
            </a:r>
            <a:r>
              <a:rPr lang="en-US" dirty="0"/>
              <a:t>forwarding information for all hosts beneath </a:t>
            </a:r>
            <a:r>
              <a:rPr lang="en-US" dirty="0" smtClean="0"/>
              <a:t>it</a:t>
            </a:r>
          </a:p>
          <a:p>
            <a:pPr lvl="1"/>
            <a:r>
              <a:rPr lang="en-US" dirty="0"/>
              <a:t>Scales within a pod but not at the </a:t>
            </a:r>
            <a:r>
              <a:rPr lang="en-US" dirty="0" smtClean="0"/>
              <a:t>core layer</a:t>
            </a:r>
          </a:p>
          <a:p>
            <a:pPr lvl="2"/>
            <a:r>
              <a:rPr lang="en-US" i="1" dirty="0"/>
              <a:t>Virtual prefixes (VP</a:t>
            </a:r>
            <a:r>
              <a:rPr lang="en-US" i="1" dirty="0" smtClean="0"/>
              <a:t>)</a:t>
            </a:r>
            <a:endParaRPr lang="en-US" dirty="0"/>
          </a:p>
          <a:p>
            <a:pPr lvl="2"/>
            <a:r>
              <a:rPr lang="en-US" i="1" dirty="0"/>
              <a:t>Appointed Prefix Switch (APS</a:t>
            </a:r>
            <a:r>
              <a:rPr lang="en-US" i="1" dirty="0" smtClean="0"/>
              <a:t>)</a:t>
            </a:r>
          </a:p>
          <a:p>
            <a:pPr lvl="1"/>
            <a:r>
              <a:rPr lang="en-US" dirty="0"/>
              <a:t>Proactive installation of forwarding </a:t>
            </a:r>
            <a:r>
              <a:rPr lang="en-US" dirty="0" smtClean="0"/>
              <a:t>state</a:t>
            </a:r>
            <a:endParaRPr lang="en-US" dirty="0"/>
          </a:p>
          <a:p>
            <a:pPr lvl="1"/>
            <a:endParaRPr lang="en-US" dirty="0"/>
          </a:p>
          <a:p>
            <a:pPr lvl="1"/>
            <a:endParaRPr lang="en-US" dirty="0" smtClean="0"/>
          </a:p>
          <a:p>
            <a:pPr lvl="3"/>
            <a:endParaRPr lang="en-US" dirty="0" smtClean="0"/>
          </a:p>
          <a:p>
            <a:pPr lvl="2"/>
            <a:endParaRPr lang="en-US" dirty="0" smtClean="0"/>
          </a:p>
          <a:p>
            <a:pPr lvl="1"/>
            <a:endParaRPr lang="en-US" baseline="0" dirty="0" smtClean="0"/>
          </a:p>
          <a:p>
            <a:pPr lvl="1"/>
            <a:endParaRPr lang="en-US" dirty="0" smtClean="0"/>
          </a:p>
          <a:p>
            <a:pPr marL="457200" lvl="1" indent="0">
              <a:buNone/>
            </a:pP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24</a:t>
            </a:fld>
            <a:endParaRPr lang="en-US" dirty="0">
              <a:solidFill>
                <a:prstClr val="black"/>
              </a:solidFill>
            </a:endParaRPr>
          </a:p>
        </p:txBody>
      </p:sp>
      <p:sp>
        <p:nvSpPr>
          <p:cNvPr id="12" name="Title 1"/>
          <p:cNvSpPr>
            <a:spLocks noGrp="1"/>
          </p:cNvSpPr>
          <p:nvPr>
            <p:ph type="title"/>
          </p:nvPr>
        </p:nvSpPr>
        <p:spPr>
          <a:xfrm>
            <a:off x="457200" y="274638"/>
            <a:ext cx="8229600" cy="1143000"/>
          </a:xfrm>
        </p:spPr>
        <p:txBody>
          <a:bodyPr/>
          <a:lstStyle/>
          <a:p>
            <a:r>
              <a:rPr lang="en-US" dirty="0" smtClean="0"/>
              <a:t>Thought Bubble</a:t>
            </a:r>
            <a:endParaRPr lang="en-US" dirty="0"/>
          </a:p>
        </p:txBody>
      </p:sp>
      <p:sp>
        <p:nvSpPr>
          <p:cNvPr id="13"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7183"/>
            <a:ext cx="1447800" cy="8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926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extBox 509"/>
          <p:cNvSpPr txBox="1"/>
          <p:nvPr/>
        </p:nvSpPr>
        <p:spPr>
          <a:xfrm>
            <a:off x="1752599" y="1447800"/>
            <a:ext cx="1057570" cy="307777"/>
          </a:xfrm>
          <a:prstGeom prst="rect">
            <a:avLst/>
          </a:prstGeom>
          <a:noFill/>
        </p:spPr>
        <p:txBody>
          <a:bodyPr wrap="square" rtlCol="0">
            <a:spAutoFit/>
          </a:bodyPr>
          <a:lstStyle/>
          <a:p>
            <a:r>
              <a:rPr lang="en-US" sz="1400" dirty="0" smtClean="0"/>
              <a:t>10.0.0.0/16</a:t>
            </a:r>
            <a:endParaRPr lang="en-US" sz="1400" dirty="0"/>
          </a:p>
        </p:txBody>
      </p:sp>
      <p:sp>
        <p:nvSpPr>
          <p:cNvPr id="2" name="Title 1"/>
          <p:cNvSpPr>
            <a:spLocks noGrp="1"/>
          </p:cNvSpPr>
          <p:nvPr>
            <p:ph type="title"/>
          </p:nvPr>
        </p:nvSpPr>
        <p:spPr/>
        <p:txBody>
          <a:bodyPr/>
          <a:lstStyle/>
          <a:p>
            <a:r>
              <a:rPr lang="en-US" dirty="0" smtClean="0"/>
              <a:t>No-Stretch</a:t>
            </a:r>
            <a:endParaRPr lang="en-US" dirty="0"/>
          </a:p>
        </p:txBody>
      </p:sp>
      <p:grpSp>
        <p:nvGrpSpPr>
          <p:cNvPr id="284" name="Group 283"/>
          <p:cNvGrpSpPr/>
          <p:nvPr/>
        </p:nvGrpSpPr>
        <p:grpSpPr>
          <a:xfrm>
            <a:off x="152400" y="5105400"/>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t>Virtual Switch</a:t>
              </a:r>
              <a:endParaRPr lang="en-US" sz="1200" b="1" dirty="0"/>
            </a:p>
          </p:txBody>
        </p:sp>
      </p:grpSp>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t>CORE</a:t>
                </a:r>
                <a:endParaRPr lang="en-US" sz="2200" dirty="0"/>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t>AGGREGATION</a:t>
                </a:r>
                <a:endParaRPr lang="en-US" sz="2200" dirty="0"/>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t>EDGE</a:t>
                </a:r>
                <a:endParaRPr lang="en-US" sz="2200" dirty="0"/>
              </a:p>
            </p:txBody>
          </p:sp>
        </p:grpSp>
      </p:grpSp>
      <p:sp>
        <p:nvSpPr>
          <p:cNvPr id="41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418" name="TextBox 417"/>
          <p:cNvSpPr txBox="1"/>
          <p:nvPr/>
        </p:nvSpPr>
        <p:spPr>
          <a:xfrm>
            <a:off x="237744" y="5867400"/>
            <a:ext cx="876422" cy="246221"/>
          </a:xfrm>
          <a:prstGeom prst="rect">
            <a:avLst/>
          </a:prstGeom>
          <a:noFill/>
        </p:spPr>
        <p:txBody>
          <a:bodyPr wrap="square" rtlCol="0">
            <a:spAutoFit/>
          </a:bodyPr>
          <a:lstStyle/>
          <a:p>
            <a:r>
              <a:rPr lang="en-US" sz="1000" dirty="0" smtClean="0"/>
              <a:t>10.0.0.1</a:t>
            </a:r>
            <a:endParaRPr lang="en-US" sz="1000" dirty="0"/>
          </a:p>
        </p:txBody>
      </p:sp>
      <p:cxnSp>
        <p:nvCxnSpPr>
          <p:cNvPr id="420" name="Straight Connector 419"/>
          <p:cNvCxnSpPr>
            <a:stCxn id="62" idx="0"/>
            <a:endCxn id="415" idx="3"/>
          </p:cNvCxnSpPr>
          <p:nvPr/>
        </p:nvCxnSpPr>
        <p:spPr>
          <a:xfrm flipV="1">
            <a:off x="1104900" y="4800596"/>
            <a:ext cx="112538" cy="3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stCxn id="288" idx="0"/>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0" name="TextBox 429"/>
          <p:cNvSpPr txBox="1"/>
          <p:nvPr/>
        </p:nvSpPr>
        <p:spPr>
          <a:xfrm>
            <a:off x="1053468" y="4264222"/>
            <a:ext cx="401052" cy="307777"/>
          </a:xfrm>
          <a:prstGeom prst="rect">
            <a:avLst/>
          </a:prstGeom>
          <a:noFill/>
        </p:spPr>
        <p:txBody>
          <a:bodyPr wrap="square" rtlCol="0">
            <a:spAutoFit/>
          </a:bodyPr>
          <a:lstStyle/>
          <a:p>
            <a:r>
              <a:rPr lang="en-US" sz="1400" dirty="0" smtClean="0"/>
              <a:t>1</a:t>
            </a:r>
            <a:endParaRPr lang="en-US" sz="1400" dirty="0"/>
          </a:p>
        </p:txBody>
      </p:sp>
      <p:sp>
        <p:nvSpPr>
          <p:cNvPr id="431" name="TextBox 430"/>
          <p:cNvSpPr txBox="1"/>
          <p:nvPr/>
        </p:nvSpPr>
        <p:spPr>
          <a:xfrm>
            <a:off x="1355559" y="4340423"/>
            <a:ext cx="401052" cy="307777"/>
          </a:xfrm>
          <a:prstGeom prst="rect">
            <a:avLst/>
          </a:prstGeom>
          <a:noFill/>
        </p:spPr>
        <p:txBody>
          <a:bodyPr wrap="square" rtlCol="0">
            <a:spAutoFit/>
          </a:bodyPr>
          <a:lstStyle/>
          <a:p>
            <a:r>
              <a:rPr lang="en-US" sz="1400" dirty="0" smtClean="0"/>
              <a:t>2</a:t>
            </a:r>
            <a:endParaRPr lang="en-US" sz="1400" dirty="0"/>
          </a:p>
        </p:txBody>
      </p:sp>
      <p:sp>
        <p:nvSpPr>
          <p:cNvPr id="432" name="TextBox 431"/>
          <p:cNvSpPr txBox="1"/>
          <p:nvPr/>
        </p:nvSpPr>
        <p:spPr>
          <a:xfrm>
            <a:off x="991409" y="4759520"/>
            <a:ext cx="401052" cy="307777"/>
          </a:xfrm>
          <a:prstGeom prst="rect">
            <a:avLst/>
          </a:prstGeom>
          <a:noFill/>
        </p:spPr>
        <p:txBody>
          <a:bodyPr wrap="square" rtlCol="0">
            <a:spAutoFit/>
          </a:bodyPr>
          <a:lstStyle/>
          <a:p>
            <a:r>
              <a:rPr lang="en-US" sz="1400" dirty="0" smtClean="0"/>
              <a:t>3</a:t>
            </a:r>
            <a:endParaRPr lang="en-US" sz="1400" dirty="0"/>
          </a:p>
        </p:txBody>
      </p:sp>
      <p:cxnSp>
        <p:nvCxnSpPr>
          <p:cNvPr id="455" name="Straight Connector 454"/>
          <p:cNvCxnSpPr>
            <a:stCxn id="494" idx="0"/>
            <a:endCxn id="411" idx="3"/>
          </p:cNvCxnSpPr>
          <p:nvPr/>
        </p:nvCxnSpPr>
        <p:spPr>
          <a:xfrm flipH="1" flipV="1">
            <a:off x="2821487" y="4800600"/>
            <a:ext cx="493213"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9" name="TextBox 458"/>
          <p:cNvSpPr txBox="1"/>
          <p:nvPr/>
        </p:nvSpPr>
        <p:spPr>
          <a:xfrm>
            <a:off x="1600200" y="2968823"/>
            <a:ext cx="401052" cy="307777"/>
          </a:xfrm>
          <a:prstGeom prst="rect">
            <a:avLst/>
          </a:prstGeom>
          <a:noFill/>
        </p:spPr>
        <p:txBody>
          <a:bodyPr wrap="square" rtlCol="0">
            <a:spAutoFit/>
          </a:bodyPr>
          <a:lstStyle/>
          <a:p>
            <a:r>
              <a:rPr lang="en-US" sz="1400" dirty="0" smtClean="0"/>
              <a:t>1</a:t>
            </a:r>
            <a:endParaRPr lang="en-US" sz="1400" dirty="0"/>
          </a:p>
        </p:txBody>
      </p:sp>
      <p:sp>
        <p:nvSpPr>
          <p:cNvPr id="460" name="TextBox 459"/>
          <p:cNvSpPr txBox="1"/>
          <p:nvPr/>
        </p:nvSpPr>
        <p:spPr>
          <a:xfrm>
            <a:off x="1961148" y="3121223"/>
            <a:ext cx="401052" cy="307777"/>
          </a:xfrm>
          <a:prstGeom prst="rect">
            <a:avLst/>
          </a:prstGeom>
          <a:noFill/>
        </p:spPr>
        <p:txBody>
          <a:bodyPr wrap="square" rtlCol="0">
            <a:spAutoFit/>
          </a:bodyPr>
          <a:lstStyle/>
          <a:p>
            <a:r>
              <a:rPr lang="en-US" sz="1400" dirty="0" smtClean="0"/>
              <a:t>4</a:t>
            </a:r>
            <a:endParaRPr lang="en-US" sz="1400" dirty="0"/>
          </a:p>
        </p:txBody>
      </p:sp>
      <p:sp>
        <p:nvSpPr>
          <p:cNvPr id="461" name="TextBox 460"/>
          <p:cNvSpPr txBox="1"/>
          <p:nvPr/>
        </p:nvSpPr>
        <p:spPr>
          <a:xfrm>
            <a:off x="1483270" y="3465377"/>
            <a:ext cx="401052" cy="307777"/>
          </a:xfrm>
          <a:prstGeom prst="rect">
            <a:avLst/>
          </a:prstGeom>
          <a:noFill/>
        </p:spPr>
        <p:txBody>
          <a:bodyPr wrap="square" rtlCol="0">
            <a:spAutoFit/>
          </a:bodyPr>
          <a:lstStyle/>
          <a:p>
            <a:r>
              <a:rPr lang="en-US" sz="1400" dirty="0" smtClean="0"/>
              <a:t>5</a:t>
            </a:r>
            <a:endParaRPr lang="en-US" sz="1400" dirty="0"/>
          </a:p>
        </p:txBody>
      </p:sp>
      <p:sp>
        <p:nvSpPr>
          <p:cNvPr id="462" name="TextBox 461"/>
          <p:cNvSpPr txBox="1"/>
          <p:nvPr/>
        </p:nvSpPr>
        <p:spPr>
          <a:xfrm>
            <a:off x="1921895" y="3426023"/>
            <a:ext cx="401052" cy="307777"/>
          </a:xfrm>
          <a:prstGeom prst="rect">
            <a:avLst/>
          </a:prstGeom>
          <a:noFill/>
        </p:spPr>
        <p:txBody>
          <a:bodyPr wrap="square" rtlCol="0">
            <a:spAutoFit/>
          </a:bodyPr>
          <a:lstStyle/>
          <a:p>
            <a:r>
              <a:rPr lang="en-US" sz="1400" dirty="0" smtClean="0"/>
              <a:t>8</a:t>
            </a:r>
            <a:endParaRPr lang="en-US" sz="1400" dirty="0"/>
          </a:p>
        </p:txBody>
      </p:sp>
      <p:sp>
        <p:nvSpPr>
          <p:cNvPr id="463" name="TextBox 462"/>
          <p:cNvSpPr txBox="1"/>
          <p:nvPr/>
        </p:nvSpPr>
        <p:spPr>
          <a:xfrm>
            <a:off x="1656348" y="3581400"/>
            <a:ext cx="401052" cy="307777"/>
          </a:xfrm>
          <a:prstGeom prst="rect">
            <a:avLst/>
          </a:prstGeom>
          <a:noFill/>
        </p:spPr>
        <p:txBody>
          <a:bodyPr wrap="square" rtlCol="0">
            <a:spAutoFit/>
          </a:bodyPr>
          <a:lstStyle/>
          <a:p>
            <a:r>
              <a:rPr lang="en-US" sz="1400" dirty="0" smtClean="0"/>
              <a:t>6</a:t>
            </a:r>
            <a:endParaRPr lang="en-US" sz="1400" dirty="0"/>
          </a:p>
        </p:txBody>
      </p:sp>
      <p:sp>
        <p:nvSpPr>
          <p:cNvPr id="464" name="TextBox 463"/>
          <p:cNvSpPr txBox="1"/>
          <p:nvPr/>
        </p:nvSpPr>
        <p:spPr>
          <a:xfrm>
            <a:off x="1892561" y="3619265"/>
            <a:ext cx="401052" cy="307777"/>
          </a:xfrm>
          <a:prstGeom prst="rect">
            <a:avLst/>
          </a:prstGeom>
          <a:noFill/>
        </p:spPr>
        <p:txBody>
          <a:bodyPr wrap="square" rtlCol="0">
            <a:spAutoFit/>
          </a:bodyPr>
          <a:lstStyle/>
          <a:p>
            <a:r>
              <a:rPr lang="en-US" sz="1400" dirty="0" smtClean="0"/>
              <a:t>7</a:t>
            </a:r>
            <a:endParaRPr lang="en-US" sz="1400" dirty="0"/>
          </a:p>
        </p:txBody>
      </p:sp>
      <p:sp>
        <p:nvSpPr>
          <p:cNvPr id="465" name="TextBox 464"/>
          <p:cNvSpPr txBox="1"/>
          <p:nvPr/>
        </p:nvSpPr>
        <p:spPr>
          <a:xfrm>
            <a:off x="1808748" y="2895600"/>
            <a:ext cx="401052" cy="307777"/>
          </a:xfrm>
          <a:prstGeom prst="rect">
            <a:avLst/>
          </a:prstGeom>
          <a:noFill/>
        </p:spPr>
        <p:txBody>
          <a:bodyPr wrap="square" rtlCol="0">
            <a:spAutoFit/>
          </a:bodyPr>
          <a:lstStyle/>
          <a:p>
            <a:r>
              <a:rPr lang="en-US" sz="1400" dirty="0" smtClean="0"/>
              <a:t>2</a:t>
            </a:r>
            <a:endParaRPr lang="en-US" sz="1400" dirty="0"/>
          </a:p>
        </p:txBody>
      </p:sp>
      <p:sp>
        <p:nvSpPr>
          <p:cNvPr id="466" name="TextBox 465"/>
          <p:cNvSpPr txBox="1"/>
          <p:nvPr/>
        </p:nvSpPr>
        <p:spPr>
          <a:xfrm>
            <a:off x="1961148" y="2971800"/>
            <a:ext cx="401052" cy="307777"/>
          </a:xfrm>
          <a:prstGeom prst="rect">
            <a:avLst/>
          </a:prstGeom>
          <a:noFill/>
        </p:spPr>
        <p:txBody>
          <a:bodyPr wrap="square" rtlCol="0">
            <a:spAutoFit/>
          </a:bodyPr>
          <a:lstStyle/>
          <a:p>
            <a:r>
              <a:rPr lang="en-US" sz="1400" dirty="0" smtClean="0"/>
              <a:t>3</a:t>
            </a:r>
            <a:endParaRPr lang="en-US" sz="1400" dirty="0"/>
          </a:p>
        </p:txBody>
      </p:sp>
      <p:grpSp>
        <p:nvGrpSpPr>
          <p:cNvPr id="601" name="Group 600"/>
          <p:cNvGrpSpPr/>
          <p:nvPr/>
        </p:nvGrpSpPr>
        <p:grpSpPr>
          <a:xfrm>
            <a:off x="76200" y="2895600"/>
            <a:ext cx="1716155" cy="1795729"/>
            <a:chOff x="-1377964" y="3276600"/>
            <a:chExt cx="1716155" cy="1795729"/>
          </a:xfrm>
        </p:grpSpPr>
        <p:grpSp>
          <p:nvGrpSpPr>
            <p:cNvPr id="438" name="Group 437"/>
            <p:cNvGrpSpPr/>
            <p:nvPr/>
          </p:nvGrpSpPr>
          <p:grpSpPr>
            <a:xfrm>
              <a:off x="-1377964" y="3283120"/>
              <a:ext cx="1716155" cy="1789209"/>
              <a:chOff x="-1377964" y="2573653"/>
              <a:chExt cx="1716155" cy="2575348"/>
            </a:xfrm>
          </p:grpSpPr>
          <p:sp>
            <p:nvSpPr>
              <p:cNvPr id="434" name="Rounded Rectangle 433"/>
              <p:cNvSpPr/>
              <p:nvPr/>
            </p:nvSpPr>
            <p:spPr>
              <a:xfrm>
                <a:off x="-1377964" y="2573653"/>
                <a:ext cx="1716155" cy="1984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Bent Arrow 436"/>
              <p:cNvSpPr/>
              <p:nvPr/>
            </p:nvSpPr>
            <p:spPr>
              <a:xfrm rot="10800000">
                <a:off x="-768363" y="4556068"/>
                <a:ext cx="334880" cy="592933"/>
              </a:xfrm>
              <a:prstGeom prst="bentArrow">
                <a:avLst>
                  <a:gd name="adj1" fmla="val 25000"/>
                  <a:gd name="adj2" fmla="val 25000"/>
                  <a:gd name="adj3" fmla="val 25000"/>
                  <a:gd name="adj4" fmla="val 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9" name="TextBox 438"/>
            <p:cNvSpPr txBox="1"/>
            <p:nvPr/>
          </p:nvSpPr>
          <p:spPr>
            <a:xfrm>
              <a:off x="-1262009" y="3276600"/>
              <a:ext cx="1600199" cy="1384995"/>
            </a:xfrm>
            <a:prstGeom prst="rect">
              <a:avLst/>
            </a:prstGeom>
            <a:noFill/>
          </p:spPr>
          <p:txBody>
            <a:bodyPr wrap="square" rtlCol="0">
              <a:spAutoFit/>
            </a:bodyPr>
            <a:lstStyle/>
            <a:p>
              <a:r>
                <a:rPr lang="en-US" sz="1400" dirty="0" smtClean="0"/>
                <a:t>DIP: 10.0.0.1 </a:t>
              </a:r>
              <a:r>
                <a:rPr lang="en-US" sz="1400" dirty="0" smtClean="0">
                  <a:sym typeface="Wingdings" pitchFamily="2" charset="2"/>
                </a:rPr>
                <a:t> 3</a:t>
              </a:r>
            </a:p>
            <a:p>
              <a:r>
                <a:rPr lang="en-US" sz="1400" dirty="0" smtClean="0">
                  <a:sym typeface="Wingdings" pitchFamily="2" charset="2"/>
                </a:rPr>
                <a:t>DIP: </a:t>
              </a:r>
              <a:r>
                <a:rPr lang="en-US" sz="1400" dirty="0" smtClean="0"/>
                <a:t>10.0.0.2</a:t>
              </a:r>
              <a:r>
                <a:rPr lang="en-US" sz="1400" dirty="0" smtClean="0">
                  <a:sym typeface="Wingdings" pitchFamily="2" charset="2"/>
                </a:rPr>
                <a:t>  3</a:t>
              </a:r>
            </a:p>
            <a:p>
              <a:r>
                <a:rPr lang="en-US" sz="1400" dirty="0" smtClean="0">
                  <a:sym typeface="Wingdings" pitchFamily="2" charset="2"/>
                </a:rPr>
                <a:t>DIP: </a:t>
              </a:r>
              <a:r>
                <a:rPr lang="en-US" sz="1400" dirty="0" smtClean="0"/>
                <a:t>10.1.0.2</a:t>
              </a:r>
              <a:r>
                <a:rPr lang="en-US" sz="1400" dirty="0" smtClean="0">
                  <a:sym typeface="Wingdings" pitchFamily="2" charset="2"/>
                </a:rPr>
                <a:t>  3</a:t>
              </a:r>
            </a:p>
            <a:p>
              <a:r>
                <a:rPr lang="en-US" sz="1400" dirty="0" smtClean="0">
                  <a:sym typeface="Wingdings" pitchFamily="2" charset="2"/>
                </a:rPr>
                <a:t>…</a:t>
              </a:r>
            </a:p>
            <a:p>
              <a:r>
                <a:rPr lang="en-US" sz="1400" u="sng" dirty="0" smtClean="0">
                  <a:sym typeface="Wingdings" pitchFamily="2" charset="2"/>
                </a:rPr>
                <a:t>Low priority</a:t>
              </a:r>
              <a:endParaRPr lang="en-US" sz="1400" u="sng" dirty="0" smtClean="0"/>
            </a:p>
            <a:p>
              <a:r>
                <a:rPr lang="en-US" sz="1400" b="1" dirty="0" smtClean="0">
                  <a:solidFill>
                    <a:srgbClr val="FF0000"/>
                  </a:solidFill>
                </a:rPr>
                <a:t>IP </a:t>
              </a:r>
              <a:r>
                <a:rPr lang="en-US" sz="1400" b="1" dirty="0" smtClean="0">
                  <a:solidFill>
                    <a:srgbClr val="FF0000"/>
                  </a:solidFill>
                  <a:sym typeface="Wingdings" pitchFamily="2" charset="2"/>
                </a:rPr>
                <a:t> {1,2}</a:t>
              </a:r>
              <a:endParaRPr lang="en-US" sz="1400" b="1" dirty="0">
                <a:solidFill>
                  <a:srgbClr val="FF0000"/>
                </a:solidFill>
              </a:endParaRPr>
            </a:p>
          </p:txBody>
        </p:sp>
      </p:grpSp>
      <p:grpSp>
        <p:nvGrpSpPr>
          <p:cNvPr id="546" name="Group 545"/>
          <p:cNvGrpSpPr/>
          <p:nvPr/>
        </p:nvGrpSpPr>
        <p:grpSpPr>
          <a:xfrm>
            <a:off x="95370" y="152400"/>
            <a:ext cx="1962030" cy="3236776"/>
            <a:chOff x="-2438399" y="914400"/>
            <a:chExt cx="1962030" cy="3236776"/>
          </a:xfrm>
        </p:grpSpPr>
        <p:sp>
          <p:nvSpPr>
            <p:cNvPr id="458" name="Bent Arrow 457"/>
            <p:cNvSpPr/>
            <p:nvPr/>
          </p:nvSpPr>
          <p:spPr>
            <a:xfrm rot="10800000">
              <a:off x="-1295399" y="3657599"/>
              <a:ext cx="316709" cy="493577"/>
            </a:xfrm>
            <a:prstGeom prst="bentArrow">
              <a:avLst>
                <a:gd name="adj1" fmla="val 25000"/>
                <a:gd name="adj2" fmla="val 25000"/>
                <a:gd name="adj3" fmla="val 25000"/>
                <a:gd name="adj4" fmla="val 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Rounded Rectangle 467"/>
            <p:cNvSpPr/>
            <p:nvPr/>
          </p:nvSpPr>
          <p:spPr>
            <a:xfrm>
              <a:off x="-2438399" y="914400"/>
              <a:ext cx="19050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extBox 469"/>
            <p:cNvSpPr txBox="1"/>
            <p:nvPr/>
          </p:nvSpPr>
          <p:spPr>
            <a:xfrm>
              <a:off x="-2362200" y="978456"/>
              <a:ext cx="1885831" cy="2831544"/>
            </a:xfrm>
            <a:prstGeom prst="rect">
              <a:avLst/>
            </a:prstGeom>
            <a:noFill/>
          </p:spPr>
          <p:txBody>
            <a:bodyPr wrap="square" rtlCol="0">
              <a:spAutoFit/>
            </a:bodyPr>
            <a:lstStyle/>
            <a:p>
              <a:r>
                <a:rPr lang="en-US" sz="1400" dirty="0" smtClean="0"/>
                <a:t>DIP: 10.0.0.1  </a:t>
              </a:r>
              <a:r>
                <a:rPr lang="en-US" sz="1400" dirty="0" smtClean="0">
                  <a:sym typeface="Wingdings" pitchFamily="2" charset="2"/>
                </a:rPr>
                <a:t> 5</a:t>
              </a:r>
            </a:p>
            <a:p>
              <a:r>
                <a:rPr lang="en-US" sz="1400" dirty="0" smtClean="0">
                  <a:sym typeface="Wingdings" pitchFamily="2" charset="2"/>
                </a:rPr>
                <a:t>DIP: </a:t>
              </a:r>
              <a:r>
                <a:rPr lang="en-US" sz="1400" dirty="0" smtClean="0"/>
                <a:t>10.0.0.2</a:t>
              </a:r>
              <a:r>
                <a:rPr lang="en-US" sz="1400" dirty="0" smtClean="0">
                  <a:sym typeface="Wingdings" pitchFamily="2" charset="2"/>
                </a:rPr>
                <a:t>   5</a:t>
              </a:r>
            </a:p>
            <a:p>
              <a:r>
                <a:rPr lang="en-US" sz="1400" dirty="0" smtClean="0">
                  <a:sym typeface="Wingdings" pitchFamily="2" charset="2"/>
                </a:rPr>
                <a:t>DIP: </a:t>
              </a:r>
              <a:r>
                <a:rPr lang="en-US" sz="1400" dirty="0" smtClean="0"/>
                <a:t>10.1.0.2</a:t>
              </a:r>
              <a:r>
                <a:rPr lang="en-US" sz="1400" dirty="0" smtClean="0">
                  <a:sym typeface="Wingdings" pitchFamily="2" charset="2"/>
                </a:rPr>
                <a:t>   5</a:t>
              </a:r>
              <a:endParaRPr lang="en-US" sz="1400" dirty="0" smtClean="0"/>
            </a:p>
            <a:p>
              <a:r>
                <a:rPr lang="en-US" sz="1400" dirty="0" smtClean="0"/>
                <a:t>DIP: 10.2.0.4  </a:t>
              </a:r>
              <a:r>
                <a:rPr lang="en-US" sz="1400" dirty="0" smtClean="0">
                  <a:sym typeface="Wingdings" pitchFamily="2" charset="2"/>
                </a:rPr>
                <a:t> 7</a:t>
              </a:r>
            </a:p>
            <a:p>
              <a:r>
                <a:rPr lang="en-US" sz="1400" dirty="0" smtClean="0"/>
                <a:t>DIP: 10.3.0.2  </a:t>
              </a:r>
              <a:r>
                <a:rPr lang="en-US" sz="1400" dirty="0" smtClean="0">
                  <a:sym typeface="Wingdings" pitchFamily="2" charset="2"/>
                </a:rPr>
                <a:t> 7</a:t>
              </a:r>
            </a:p>
            <a:p>
              <a:r>
                <a:rPr lang="en-US" sz="1400" dirty="0" smtClean="0"/>
                <a:t>DIP: 10.1.0.5  </a:t>
              </a:r>
              <a:r>
                <a:rPr lang="en-US" sz="1400" dirty="0" smtClean="0">
                  <a:sym typeface="Wingdings" pitchFamily="2" charset="2"/>
                </a:rPr>
                <a:t> 7</a:t>
              </a:r>
            </a:p>
            <a:p>
              <a:r>
                <a:rPr lang="en-US" sz="1400" dirty="0" smtClean="0">
                  <a:sym typeface="Wingdings" pitchFamily="2" charset="2"/>
                </a:rPr>
                <a:t>….</a:t>
              </a:r>
            </a:p>
            <a:p>
              <a:r>
                <a:rPr lang="en-US" sz="1400" u="sng" dirty="0" smtClean="0">
                  <a:sym typeface="Wingdings" pitchFamily="2" charset="2"/>
                </a:rPr>
                <a:t>Low priority</a:t>
              </a:r>
            </a:p>
            <a:p>
              <a:r>
                <a:rPr lang="en-US" sz="1400" dirty="0" smtClean="0">
                  <a:sym typeface="Wingdings" pitchFamily="2" charset="2"/>
                </a:rPr>
                <a:t>DIP: 10.0.0.0/16  1</a:t>
              </a:r>
            </a:p>
            <a:p>
              <a:r>
                <a:rPr lang="en-US" sz="1400" dirty="0" smtClean="0">
                  <a:sym typeface="Wingdings" pitchFamily="2" charset="2"/>
                </a:rPr>
                <a:t>DIP: 10.1.0.0/16  2</a:t>
              </a:r>
              <a:endParaRPr lang="en-US" sz="1400" dirty="0" smtClean="0"/>
            </a:p>
            <a:p>
              <a:r>
                <a:rPr lang="en-US" sz="1400" dirty="0" smtClean="0">
                  <a:sym typeface="Wingdings" pitchFamily="2" charset="2"/>
                </a:rPr>
                <a:t>DIP: 10.2.0.0/16  3</a:t>
              </a:r>
            </a:p>
            <a:p>
              <a:r>
                <a:rPr lang="en-US" sz="1400" b="1" dirty="0" smtClean="0">
                  <a:solidFill>
                    <a:srgbClr val="FF0000"/>
                  </a:solidFill>
                  <a:sym typeface="Wingdings" pitchFamily="2" charset="2"/>
                </a:rPr>
                <a:t>DIP: 10.3.0.0/16  </a:t>
              </a:r>
              <a:r>
                <a:rPr lang="en-US" sz="1400" b="1" dirty="0" smtClean="0">
                  <a:solidFill>
                    <a:srgbClr val="FF0000"/>
                  </a:solidFill>
                </a:rPr>
                <a:t>4</a:t>
              </a:r>
            </a:p>
            <a:p>
              <a:endParaRPr lang="en-US" sz="1000" dirty="0"/>
            </a:p>
          </p:txBody>
        </p:sp>
      </p:grpSp>
      <p:grpSp>
        <p:nvGrpSpPr>
          <p:cNvPr id="491" name="Group 490"/>
          <p:cNvGrpSpPr/>
          <p:nvPr/>
        </p:nvGrpSpPr>
        <p:grpSpPr>
          <a:xfrm>
            <a:off x="2362200" y="51054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t>Virtual Switch</a:t>
              </a:r>
              <a:endParaRPr lang="en-US" sz="1200" b="1" dirty="0"/>
            </a:p>
          </p:txBody>
        </p:sp>
      </p:grpSp>
      <p:sp>
        <p:nvSpPr>
          <p:cNvPr id="505" name="TextBox 504"/>
          <p:cNvSpPr txBox="1"/>
          <p:nvPr/>
        </p:nvSpPr>
        <p:spPr>
          <a:xfrm>
            <a:off x="840538" y="5867400"/>
            <a:ext cx="607092" cy="246221"/>
          </a:xfrm>
          <a:prstGeom prst="rect">
            <a:avLst/>
          </a:prstGeom>
          <a:noFill/>
        </p:spPr>
        <p:txBody>
          <a:bodyPr wrap="square" rtlCol="0">
            <a:spAutoFit/>
          </a:bodyPr>
          <a:lstStyle/>
          <a:p>
            <a:r>
              <a:rPr lang="en-US" sz="1000" dirty="0" smtClean="0"/>
              <a:t>10.0.0.2</a:t>
            </a:r>
            <a:endParaRPr lang="en-US" sz="1000" dirty="0"/>
          </a:p>
        </p:txBody>
      </p:sp>
      <p:sp>
        <p:nvSpPr>
          <p:cNvPr id="506" name="TextBox 505"/>
          <p:cNvSpPr txBox="1"/>
          <p:nvPr/>
        </p:nvSpPr>
        <p:spPr>
          <a:xfrm>
            <a:off x="1450308" y="5867400"/>
            <a:ext cx="607092" cy="246221"/>
          </a:xfrm>
          <a:prstGeom prst="rect">
            <a:avLst/>
          </a:prstGeom>
          <a:noFill/>
        </p:spPr>
        <p:txBody>
          <a:bodyPr wrap="square" rtlCol="0">
            <a:spAutoFit/>
          </a:bodyPr>
          <a:lstStyle/>
          <a:p>
            <a:r>
              <a:rPr lang="en-US" sz="1000" dirty="0" smtClean="0"/>
              <a:t>10.1.0.2</a:t>
            </a:r>
            <a:endParaRPr lang="en-US" sz="1000" dirty="0"/>
          </a:p>
        </p:txBody>
      </p:sp>
      <p:sp>
        <p:nvSpPr>
          <p:cNvPr id="507" name="TextBox 506"/>
          <p:cNvSpPr txBox="1"/>
          <p:nvPr/>
        </p:nvSpPr>
        <p:spPr>
          <a:xfrm>
            <a:off x="2457411" y="5867400"/>
            <a:ext cx="607092" cy="246221"/>
          </a:xfrm>
          <a:prstGeom prst="rect">
            <a:avLst/>
          </a:prstGeom>
          <a:noFill/>
        </p:spPr>
        <p:txBody>
          <a:bodyPr wrap="square" rtlCol="0">
            <a:spAutoFit/>
          </a:bodyPr>
          <a:lstStyle/>
          <a:p>
            <a:r>
              <a:rPr lang="en-US" sz="1000" dirty="0" smtClean="0"/>
              <a:t>10.2.0.4</a:t>
            </a:r>
            <a:endParaRPr lang="en-US" sz="1000" dirty="0"/>
          </a:p>
        </p:txBody>
      </p:sp>
      <p:sp>
        <p:nvSpPr>
          <p:cNvPr id="508" name="TextBox 507"/>
          <p:cNvSpPr txBox="1"/>
          <p:nvPr/>
        </p:nvSpPr>
        <p:spPr>
          <a:xfrm>
            <a:off x="3050508" y="5867400"/>
            <a:ext cx="607092" cy="246221"/>
          </a:xfrm>
          <a:prstGeom prst="rect">
            <a:avLst/>
          </a:prstGeom>
          <a:noFill/>
        </p:spPr>
        <p:txBody>
          <a:bodyPr wrap="square" rtlCol="0">
            <a:spAutoFit/>
          </a:bodyPr>
          <a:lstStyle/>
          <a:p>
            <a:r>
              <a:rPr lang="en-US" sz="1000" dirty="0" smtClean="0"/>
              <a:t>10.3.0.2</a:t>
            </a:r>
            <a:endParaRPr lang="en-US" sz="1000" dirty="0"/>
          </a:p>
        </p:txBody>
      </p:sp>
      <p:sp>
        <p:nvSpPr>
          <p:cNvPr id="509" name="TextBox 508"/>
          <p:cNvSpPr txBox="1"/>
          <p:nvPr/>
        </p:nvSpPr>
        <p:spPr>
          <a:xfrm>
            <a:off x="3660108" y="5867400"/>
            <a:ext cx="607092" cy="246221"/>
          </a:xfrm>
          <a:prstGeom prst="rect">
            <a:avLst/>
          </a:prstGeom>
          <a:noFill/>
        </p:spPr>
        <p:txBody>
          <a:bodyPr wrap="square" rtlCol="0">
            <a:spAutoFit/>
          </a:bodyPr>
          <a:lstStyle/>
          <a:p>
            <a:r>
              <a:rPr lang="en-US" sz="1000" dirty="0" smtClean="0"/>
              <a:t>10.1.0.5</a:t>
            </a:r>
            <a:endParaRPr lang="en-US" sz="1000" dirty="0"/>
          </a:p>
        </p:txBody>
      </p:sp>
      <p:sp>
        <p:nvSpPr>
          <p:cNvPr id="511" name="TextBox 510"/>
          <p:cNvSpPr txBox="1"/>
          <p:nvPr/>
        </p:nvSpPr>
        <p:spPr>
          <a:xfrm>
            <a:off x="3362030" y="1447800"/>
            <a:ext cx="1057570" cy="307777"/>
          </a:xfrm>
          <a:prstGeom prst="rect">
            <a:avLst/>
          </a:prstGeom>
          <a:noFill/>
        </p:spPr>
        <p:txBody>
          <a:bodyPr wrap="square" rtlCol="0">
            <a:spAutoFit/>
          </a:bodyPr>
          <a:lstStyle/>
          <a:p>
            <a:r>
              <a:rPr lang="en-US" sz="1400" dirty="0" smtClean="0"/>
              <a:t>10.1.0.0/16</a:t>
            </a:r>
            <a:endParaRPr lang="en-US" sz="1400" dirty="0"/>
          </a:p>
        </p:txBody>
      </p:sp>
      <p:sp>
        <p:nvSpPr>
          <p:cNvPr id="512" name="TextBox 511"/>
          <p:cNvSpPr txBox="1"/>
          <p:nvPr/>
        </p:nvSpPr>
        <p:spPr>
          <a:xfrm>
            <a:off x="4962230" y="1447800"/>
            <a:ext cx="1057570" cy="307777"/>
          </a:xfrm>
          <a:prstGeom prst="rect">
            <a:avLst/>
          </a:prstGeom>
          <a:noFill/>
        </p:spPr>
        <p:txBody>
          <a:bodyPr wrap="square" rtlCol="0">
            <a:spAutoFit/>
          </a:bodyPr>
          <a:lstStyle/>
          <a:p>
            <a:r>
              <a:rPr lang="en-US" sz="1400" dirty="0" smtClean="0"/>
              <a:t>10.2.0.0/16</a:t>
            </a:r>
            <a:endParaRPr lang="en-US" sz="1400" dirty="0"/>
          </a:p>
        </p:txBody>
      </p:sp>
      <p:sp>
        <p:nvSpPr>
          <p:cNvPr id="513" name="TextBox 512"/>
          <p:cNvSpPr txBox="1"/>
          <p:nvPr/>
        </p:nvSpPr>
        <p:spPr>
          <a:xfrm>
            <a:off x="6553200" y="1447800"/>
            <a:ext cx="1057570" cy="307777"/>
          </a:xfrm>
          <a:prstGeom prst="rect">
            <a:avLst/>
          </a:prstGeom>
          <a:noFill/>
        </p:spPr>
        <p:txBody>
          <a:bodyPr wrap="square" rtlCol="0">
            <a:spAutoFit/>
          </a:bodyPr>
          <a:lstStyle/>
          <a:p>
            <a:r>
              <a:rPr lang="en-US" sz="1400" dirty="0" smtClean="0"/>
              <a:t>10.3.0.0/16</a:t>
            </a:r>
            <a:endParaRPr lang="en-US" sz="1400" dirty="0"/>
          </a:p>
        </p:txBody>
      </p:sp>
      <p:grpSp>
        <p:nvGrpSpPr>
          <p:cNvPr id="515" name="Group 514"/>
          <p:cNvGrpSpPr/>
          <p:nvPr/>
        </p:nvGrpSpPr>
        <p:grpSpPr>
          <a:xfrm>
            <a:off x="6248400" y="51054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1142999" y="6302374"/>
                  <a:ext cx="375270" cy="2508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t>Virtual Switch</a:t>
              </a:r>
              <a:endParaRPr lang="en-US" sz="1200" b="1" dirty="0"/>
            </a:p>
          </p:txBody>
        </p:sp>
      </p:grpSp>
      <p:sp>
        <p:nvSpPr>
          <p:cNvPr id="527" name="TextBox 526"/>
          <p:cNvSpPr txBox="1"/>
          <p:nvPr/>
        </p:nvSpPr>
        <p:spPr>
          <a:xfrm>
            <a:off x="6343611" y="5867400"/>
            <a:ext cx="607092" cy="246221"/>
          </a:xfrm>
          <a:prstGeom prst="rect">
            <a:avLst/>
          </a:prstGeom>
          <a:noFill/>
        </p:spPr>
        <p:txBody>
          <a:bodyPr wrap="square" rtlCol="0">
            <a:spAutoFit/>
          </a:bodyPr>
          <a:lstStyle/>
          <a:p>
            <a:r>
              <a:rPr lang="en-US" sz="1000" dirty="0" smtClean="0"/>
              <a:t>10.0.0.4</a:t>
            </a:r>
            <a:endParaRPr lang="en-US" sz="1000" dirty="0"/>
          </a:p>
        </p:txBody>
      </p:sp>
      <p:sp>
        <p:nvSpPr>
          <p:cNvPr id="528" name="TextBox 527"/>
          <p:cNvSpPr txBox="1"/>
          <p:nvPr/>
        </p:nvSpPr>
        <p:spPr>
          <a:xfrm>
            <a:off x="6936708" y="5867400"/>
            <a:ext cx="607092" cy="246221"/>
          </a:xfrm>
          <a:prstGeom prst="rect">
            <a:avLst/>
          </a:prstGeom>
          <a:noFill/>
        </p:spPr>
        <p:txBody>
          <a:bodyPr wrap="square" rtlCol="0">
            <a:spAutoFit/>
          </a:bodyPr>
          <a:lstStyle/>
          <a:p>
            <a:r>
              <a:rPr lang="en-US" sz="1000" dirty="0" smtClean="0"/>
              <a:t>10.2.0.7</a:t>
            </a:r>
            <a:endParaRPr lang="en-US" sz="1000" dirty="0"/>
          </a:p>
        </p:txBody>
      </p:sp>
      <p:sp>
        <p:nvSpPr>
          <p:cNvPr id="529" name="TextBox 528"/>
          <p:cNvSpPr txBox="1"/>
          <p:nvPr/>
        </p:nvSpPr>
        <p:spPr>
          <a:xfrm>
            <a:off x="7546308" y="5867400"/>
            <a:ext cx="607092" cy="246221"/>
          </a:xfrm>
          <a:prstGeom prst="rect">
            <a:avLst/>
          </a:prstGeom>
          <a:noFill/>
        </p:spPr>
        <p:txBody>
          <a:bodyPr wrap="square" rtlCol="0">
            <a:spAutoFit/>
          </a:bodyPr>
          <a:lstStyle/>
          <a:p>
            <a:r>
              <a:rPr lang="en-US" sz="1000" dirty="0" smtClean="0"/>
              <a:t>10.3.0.9</a:t>
            </a:r>
            <a:endParaRPr lang="en-US" sz="1000" dirty="0"/>
          </a:p>
        </p:txBody>
      </p:sp>
      <p:sp>
        <p:nvSpPr>
          <p:cNvPr id="530" name="TextBox 529"/>
          <p:cNvSpPr txBox="1"/>
          <p:nvPr/>
        </p:nvSpPr>
        <p:spPr>
          <a:xfrm>
            <a:off x="6850403" y="4272807"/>
            <a:ext cx="401052" cy="307777"/>
          </a:xfrm>
          <a:prstGeom prst="rect">
            <a:avLst/>
          </a:prstGeom>
          <a:noFill/>
        </p:spPr>
        <p:txBody>
          <a:bodyPr wrap="square" rtlCol="0">
            <a:spAutoFit/>
          </a:bodyPr>
          <a:lstStyle/>
          <a:p>
            <a:r>
              <a:rPr lang="en-US" sz="1400" dirty="0" smtClean="0"/>
              <a:t>1</a:t>
            </a:r>
            <a:endParaRPr lang="en-US" sz="1400" dirty="0"/>
          </a:p>
        </p:txBody>
      </p:sp>
      <p:sp>
        <p:nvSpPr>
          <p:cNvPr id="531" name="TextBox 530"/>
          <p:cNvSpPr txBox="1"/>
          <p:nvPr/>
        </p:nvSpPr>
        <p:spPr>
          <a:xfrm>
            <a:off x="7200977" y="4260108"/>
            <a:ext cx="401052" cy="307777"/>
          </a:xfrm>
          <a:prstGeom prst="rect">
            <a:avLst/>
          </a:prstGeom>
          <a:noFill/>
        </p:spPr>
        <p:txBody>
          <a:bodyPr wrap="square" rtlCol="0">
            <a:spAutoFit/>
          </a:bodyPr>
          <a:lstStyle/>
          <a:p>
            <a:r>
              <a:rPr lang="en-US" sz="1400" dirty="0" smtClean="0"/>
              <a:t>2</a:t>
            </a:r>
            <a:endParaRPr lang="en-US" sz="1400" dirty="0"/>
          </a:p>
        </p:txBody>
      </p:sp>
      <p:sp>
        <p:nvSpPr>
          <p:cNvPr id="532" name="TextBox 531"/>
          <p:cNvSpPr txBox="1"/>
          <p:nvPr/>
        </p:nvSpPr>
        <p:spPr>
          <a:xfrm>
            <a:off x="7114911" y="4759523"/>
            <a:ext cx="401052" cy="307777"/>
          </a:xfrm>
          <a:prstGeom prst="rect">
            <a:avLst/>
          </a:prstGeom>
          <a:noFill/>
        </p:spPr>
        <p:txBody>
          <a:bodyPr wrap="square" rtlCol="0">
            <a:spAutoFit/>
          </a:bodyPr>
          <a:lstStyle/>
          <a:p>
            <a:r>
              <a:rPr lang="en-US" sz="1400" dirty="0" smtClean="0"/>
              <a:t>3</a:t>
            </a:r>
            <a:endParaRPr lang="en-US" sz="1400" dirty="0"/>
          </a:p>
        </p:txBody>
      </p:sp>
      <p:grpSp>
        <p:nvGrpSpPr>
          <p:cNvPr id="533" name="Group 532"/>
          <p:cNvGrpSpPr/>
          <p:nvPr/>
        </p:nvGrpSpPr>
        <p:grpSpPr>
          <a:xfrm>
            <a:off x="7188547" y="304800"/>
            <a:ext cx="1524000" cy="1705666"/>
            <a:chOff x="109591" y="2454588"/>
            <a:chExt cx="1524000" cy="2455096"/>
          </a:xfrm>
        </p:grpSpPr>
        <p:sp>
          <p:nvSpPr>
            <p:cNvPr id="534" name="Rounded Rectangle 533"/>
            <p:cNvSpPr/>
            <p:nvPr/>
          </p:nvSpPr>
          <p:spPr>
            <a:xfrm>
              <a:off x="109591" y="2454588"/>
              <a:ext cx="1524000" cy="1660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Bent Arrow 534"/>
            <p:cNvSpPr/>
            <p:nvPr/>
          </p:nvSpPr>
          <p:spPr>
            <a:xfrm rot="10800000">
              <a:off x="223712" y="4114797"/>
              <a:ext cx="358286" cy="794887"/>
            </a:xfrm>
            <a:prstGeom prst="bentArrow">
              <a:avLst>
                <a:gd name="adj1" fmla="val 25000"/>
                <a:gd name="adj2" fmla="val 25000"/>
                <a:gd name="adj3" fmla="val 25000"/>
                <a:gd name="adj4" fmla="val 0"/>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6" name="TextBox 535"/>
          <p:cNvSpPr txBox="1"/>
          <p:nvPr/>
        </p:nvSpPr>
        <p:spPr>
          <a:xfrm>
            <a:off x="7178841" y="417493"/>
            <a:ext cx="1736559" cy="954107"/>
          </a:xfrm>
          <a:prstGeom prst="rect">
            <a:avLst/>
          </a:prstGeom>
          <a:noFill/>
        </p:spPr>
        <p:txBody>
          <a:bodyPr wrap="square" rtlCol="0">
            <a:spAutoFit/>
          </a:bodyPr>
          <a:lstStyle/>
          <a:p>
            <a:r>
              <a:rPr lang="en-US" sz="1400" dirty="0" smtClean="0"/>
              <a:t>DIP: 10.3.0.2 </a:t>
            </a:r>
            <a:r>
              <a:rPr lang="en-US" sz="1400" dirty="0" smtClean="0">
                <a:sym typeface="Wingdings" pitchFamily="2" charset="2"/>
              </a:rPr>
              <a:t> 2</a:t>
            </a:r>
          </a:p>
          <a:p>
            <a:r>
              <a:rPr lang="en-US" sz="1400" b="1" dirty="0" smtClean="0">
                <a:solidFill>
                  <a:srgbClr val="FF0000"/>
                </a:solidFill>
                <a:sym typeface="Wingdings" pitchFamily="2" charset="2"/>
              </a:rPr>
              <a:t>DIP: </a:t>
            </a:r>
            <a:r>
              <a:rPr lang="en-US" sz="1400" b="1" dirty="0" smtClean="0">
                <a:solidFill>
                  <a:srgbClr val="FF0000"/>
                </a:solidFill>
              </a:rPr>
              <a:t>10.3.0.9</a:t>
            </a:r>
            <a:r>
              <a:rPr lang="en-US" sz="1400" b="1" dirty="0" smtClean="0">
                <a:solidFill>
                  <a:srgbClr val="FF0000"/>
                </a:solidFill>
                <a:sym typeface="Wingdings" pitchFamily="2" charset="2"/>
              </a:rPr>
              <a:t>  4</a:t>
            </a:r>
          </a:p>
          <a:p>
            <a:r>
              <a:rPr lang="en-US" sz="1400" dirty="0" smtClean="0">
                <a:sym typeface="Wingdings" pitchFamily="2" charset="2"/>
              </a:rPr>
              <a:t>….</a:t>
            </a:r>
          </a:p>
          <a:p>
            <a:r>
              <a:rPr lang="en-US" sz="1400" dirty="0" smtClean="0">
                <a:sym typeface="Wingdings" pitchFamily="2" charset="2"/>
              </a:rPr>
              <a:t>….</a:t>
            </a:r>
          </a:p>
        </p:txBody>
      </p:sp>
      <p:sp>
        <p:nvSpPr>
          <p:cNvPr id="537" name="TextBox 536"/>
          <p:cNvSpPr txBox="1"/>
          <p:nvPr/>
        </p:nvSpPr>
        <p:spPr>
          <a:xfrm>
            <a:off x="6553200" y="1856577"/>
            <a:ext cx="401052" cy="307777"/>
          </a:xfrm>
          <a:prstGeom prst="rect">
            <a:avLst/>
          </a:prstGeom>
          <a:noFill/>
        </p:spPr>
        <p:txBody>
          <a:bodyPr wrap="square" rtlCol="0">
            <a:spAutoFit/>
          </a:bodyPr>
          <a:lstStyle/>
          <a:p>
            <a:r>
              <a:rPr lang="en-US" sz="1400" dirty="0" smtClean="0"/>
              <a:t>1</a:t>
            </a:r>
            <a:endParaRPr lang="en-US" sz="1400" dirty="0"/>
          </a:p>
        </p:txBody>
      </p:sp>
      <p:sp>
        <p:nvSpPr>
          <p:cNvPr id="538" name="TextBox 537"/>
          <p:cNvSpPr txBox="1"/>
          <p:nvPr/>
        </p:nvSpPr>
        <p:spPr>
          <a:xfrm>
            <a:off x="6446631" y="2059728"/>
            <a:ext cx="401052" cy="307777"/>
          </a:xfrm>
          <a:prstGeom prst="rect">
            <a:avLst/>
          </a:prstGeom>
          <a:noFill/>
        </p:spPr>
        <p:txBody>
          <a:bodyPr wrap="square" rtlCol="0">
            <a:spAutoFit/>
          </a:bodyPr>
          <a:lstStyle/>
          <a:p>
            <a:r>
              <a:rPr lang="en-US" sz="1400" dirty="0" smtClean="0"/>
              <a:t>2</a:t>
            </a:r>
            <a:endParaRPr lang="en-US" sz="1400" dirty="0"/>
          </a:p>
        </p:txBody>
      </p:sp>
      <p:sp>
        <p:nvSpPr>
          <p:cNvPr id="539" name="TextBox 538"/>
          <p:cNvSpPr txBox="1"/>
          <p:nvPr/>
        </p:nvSpPr>
        <p:spPr>
          <a:xfrm>
            <a:off x="6687553" y="2092836"/>
            <a:ext cx="401052" cy="307777"/>
          </a:xfrm>
          <a:prstGeom prst="rect">
            <a:avLst/>
          </a:prstGeom>
          <a:noFill/>
        </p:spPr>
        <p:txBody>
          <a:bodyPr wrap="square" rtlCol="0">
            <a:spAutoFit/>
          </a:bodyPr>
          <a:lstStyle/>
          <a:p>
            <a:r>
              <a:rPr lang="en-US" sz="1400" dirty="0" smtClean="0"/>
              <a:t>3</a:t>
            </a:r>
            <a:endParaRPr lang="en-US" sz="1400" dirty="0"/>
          </a:p>
        </p:txBody>
      </p:sp>
      <p:sp>
        <p:nvSpPr>
          <p:cNvPr id="540" name="TextBox 539"/>
          <p:cNvSpPr txBox="1"/>
          <p:nvPr/>
        </p:nvSpPr>
        <p:spPr>
          <a:xfrm>
            <a:off x="6950813" y="2092836"/>
            <a:ext cx="401052" cy="307777"/>
          </a:xfrm>
          <a:prstGeom prst="rect">
            <a:avLst/>
          </a:prstGeom>
          <a:noFill/>
        </p:spPr>
        <p:txBody>
          <a:bodyPr wrap="square" rtlCol="0">
            <a:spAutoFit/>
          </a:bodyPr>
          <a:lstStyle/>
          <a:p>
            <a:r>
              <a:rPr lang="en-US" sz="1400" dirty="0" smtClean="0"/>
              <a:t>4</a:t>
            </a:r>
            <a:endParaRPr lang="en-US" sz="1400" dirty="0"/>
          </a:p>
        </p:txBody>
      </p:sp>
      <p:sp>
        <p:nvSpPr>
          <p:cNvPr id="551" name="TextBox 550"/>
          <p:cNvSpPr txBox="1"/>
          <p:nvPr/>
        </p:nvSpPr>
        <p:spPr>
          <a:xfrm>
            <a:off x="6888715" y="3044522"/>
            <a:ext cx="401052" cy="307777"/>
          </a:xfrm>
          <a:prstGeom prst="rect">
            <a:avLst/>
          </a:prstGeom>
          <a:noFill/>
        </p:spPr>
        <p:txBody>
          <a:bodyPr wrap="square" rtlCol="0">
            <a:spAutoFit/>
          </a:bodyPr>
          <a:lstStyle/>
          <a:p>
            <a:r>
              <a:rPr lang="en-US" sz="1400" dirty="0" smtClean="0"/>
              <a:t>1</a:t>
            </a:r>
            <a:endParaRPr lang="en-US" sz="1400" dirty="0"/>
          </a:p>
        </p:txBody>
      </p:sp>
      <p:sp>
        <p:nvSpPr>
          <p:cNvPr id="552" name="TextBox 551"/>
          <p:cNvSpPr txBox="1"/>
          <p:nvPr/>
        </p:nvSpPr>
        <p:spPr>
          <a:xfrm>
            <a:off x="7410244" y="2933983"/>
            <a:ext cx="401052" cy="307777"/>
          </a:xfrm>
          <a:prstGeom prst="rect">
            <a:avLst/>
          </a:prstGeom>
          <a:noFill/>
        </p:spPr>
        <p:txBody>
          <a:bodyPr wrap="square" rtlCol="0">
            <a:spAutoFit/>
          </a:bodyPr>
          <a:lstStyle/>
          <a:p>
            <a:r>
              <a:rPr lang="en-US" sz="1400" dirty="0" smtClean="0"/>
              <a:t>4</a:t>
            </a:r>
            <a:endParaRPr lang="en-US" sz="1400" dirty="0"/>
          </a:p>
        </p:txBody>
      </p:sp>
      <p:sp>
        <p:nvSpPr>
          <p:cNvPr id="553" name="TextBox 552"/>
          <p:cNvSpPr txBox="1"/>
          <p:nvPr/>
        </p:nvSpPr>
        <p:spPr>
          <a:xfrm>
            <a:off x="6979218" y="3452336"/>
            <a:ext cx="401052" cy="307777"/>
          </a:xfrm>
          <a:prstGeom prst="rect">
            <a:avLst/>
          </a:prstGeom>
          <a:noFill/>
        </p:spPr>
        <p:txBody>
          <a:bodyPr wrap="square" rtlCol="0">
            <a:spAutoFit/>
          </a:bodyPr>
          <a:lstStyle/>
          <a:p>
            <a:r>
              <a:rPr lang="en-US" sz="1400" dirty="0" smtClean="0"/>
              <a:t>5</a:t>
            </a:r>
            <a:endParaRPr lang="en-US" sz="1400" dirty="0"/>
          </a:p>
        </p:txBody>
      </p:sp>
      <p:sp>
        <p:nvSpPr>
          <p:cNvPr id="554" name="TextBox 553"/>
          <p:cNvSpPr txBox="1"/>
          <p:nvPr/>
        </p:nvSpPr>
        <p:spPr>
          <a:xfrm>
            <a:off x="7543800" y="3502714"/>
            <a:ext cx="401052" cy="307777"/>
          </a:xfrm>
          <a:prstGeom prst="rect">
            <a:avLst/>
          </a:prstGeom>
          <a:noFill/>
        </p:spPr>
        <p:txBody>
          <a:bodyPr wrap="square" rtlCol="0">
            <a:spAutoFit/>
          </a:bodyPr>
          <a:lstStyle/>
          <a:p>
            <a:r>
              <a:rPr lang="en-US" sz="1400" dirty="0" smtClean="0"/>
              <a:t>8</a:t>
            </a:r>
            <a:endParaRPr lang="en-US" sz="1400" dirty="0"/>
          </a:p>
        </p:txBody>
      </p:sp>
      <p:sp>
        <p:nvSpPr>
          <p:cNvPr id="555" name="TextBox 554"/>
          <p:cNvSpPr txBox="1"/>
          <p:nvPr/>
        </p:nvSpPr>
        <p:spPr>
          <a:xfrm>
            <a:off x="6911138" y="2868841"/>
            <a:ext cx="401052" cy="307777"/>
          </a:xfrm>
          <a:prstGeom prst="rect">
            <a:avLst/>
          </a:prstGeom>
          <a:noFill/>
        </p:spPr>
        <p:txBody>
          <a:bodyPr wrap="square" rtlCol="0">
            <a:spAutoFit/>
          </a:bodyPr>
          <a:lstStyle/>
          <a:p>
            <a:r>
              <a:rPr lang="en-US" sz="1400" dirty="0" smtClean="0"/>
              <a:t>2</a:t>
            </a:r>
            <a:endParaRPr lang="en-US" sz="1400" dirty="0"/>
          </a:p>
        </p:txBody>
      </p:sp>
      <p:sp>
        <p:nvSpPr>
          <p:cNvPr id="556" name="TextBox 555"/>
          <p:cNvSpPr txBox="1"/>
          <p:nvPr/>
        </p:nvSpPr>
        <p:spPr>
          <a:xfrm>
            <a:off x="7157788" y="2868840"/>
            <a:ext cx="401052" cy="307777"/>
          </a:xfrm>
          <a:prstGeom prst="rect">
            <a:avLst/>
          </a:prstGeom>
          <a:noFill/>
        </p:spPr>
        <p:txBody>
          <a:bodyPr wrap="square" rtlCol="0">
            <a:spAutoFit/>
          </a:bodyPr>
          <a:lstStyle/>
          <a:p>
            <a:r>
              <a:rPr lang="en-US" sz="1400" dirty="0" smtClean="0"/>
              <a:t>3</a:t>
            </a:r>
            <a:endParaRPr lang="en-US" sz="1400" dirty="0"/>
          </a:p>
        </p:txBody>
      </p:sp>
      <p:sp>
        <p:nvSpPr>
          <p:cNvPr id="557" name="TextBox 556"/>
          <p:cNvSpPr txBox="1"/>
          <p:nvPr/>
        </p:nvSpPr>
        <p:spPr>
          <a:xfrm>
            <a:off x="7131618" y="3604736"/>
            <a:ext cx="401052" cy="307777"/>
          </a:xfrm>
          <a:prstGeom prst="rect">
            <a:avLst/>
          </a:prstGeom>
          <a:noFill/>
        </p:spPr>
        <p:txBody>
          <a:bodyPr wrap="square" rtlCol="0">
            <a:spAutoFit/>
          </a:bodyPr>
          <a:lstStyle/>
          <a:p>
            <a:r>
              <a:rPr lang="en-US" sz="1400" dirty="0" smtClean="0"/>
              <a:t>6</a:t>
            </a:r>
            <a:endParaRPr lang="en-US" sz="1400" dirty="0"/>
          </a:p>
        </p:txBody>
      </p:sp>
      <p:sp>
        <p:nvSpPr>
          <p:cNvPr id="558" name="TextBox 557"/>
          <p:cNvSpPr txBox="1"/>
          <p:nvPr/>
        </p:nvSpPr>
        <p:spPr>
          <a:xfrm>
            <a:off x="7371348" y="3657600"/>
            <a:ext cx="401052" cy="307777"/>
          </a:xfrm>
          <a:prstGeom prst="rect">
            <a:avLst/>
          </a:prstGeom>
          <a:noFill/>
        </p:spPr>
        <p:txBody>
          <a:bodyPr wrap="square" rtlCol="0">
            <a:spAutoFit/>
          </a:bodyPr>
          <a:lstStyle/>
          <a:p>
            <a:r>
              <a:rPr lang="en-US" sz="1400" dirty="0" smtClean="0"/>
              <a:t>7</a:t>
            </a:r>
            <a:endParaRPr lang="en-US" sz="1400" dirty="0"/>
          </a:p>
        </p:txBody>
      </p:sp>
      <p:sp>
        <p:nvSpPr>
          <p:cNvPr id="562" name="Rectangle 561"/>
          <p:cNvSpPr/>
          <p:nvPr/>
        </p:nvSpPr>
        <p:spPr>
          <a:xfrm>
            <a:off x="315787" y="5715000"/>
            <a:ext cx="217613" cy="168037"/>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extBox 565"/>
          <p:cNvSpPr txBox="1"/>
          <p:nvPr/>
        </p:nvSpPr>
        <p:spPr>
          <a:xfrm>
            <a:off x="76200" y="6400800"/>
            <a:ext cx="2745288" cy="338554"/>
          </a:xfrm>
          <a:prstGeom prst="rect">
            <a:avLst/>
          </a:prstGeom>
          <a:noFill/>
        </p:spPr>
        <p:txBody>
          <a:bodyPr wrap="square" rtlCol="0">
            <a:spAutoFit/>
          </a:bodyPr>
          <a:lstStyle/>
          <a:p>
            <a:r>
              <a:rPr lang="en-US" sz="1600" dirty="0" err="1" smtClean="0"/>
              <a:t>Src</a:t>
            </a:r>
            <a:r>
              <a:rPr lang="en-US" sz="1600" dirty="0" smtClean="0"/>
              <a:t> IP: 10.0.0.1, </a:t>
            </a:r>
            <a:r>
              <a:rPr lang="en-US" sz="1600" dirty="0" err="1" smtClean="0"/>
              <a:t>Dst</a:t>
            </a:r>
            <a:r>
              <a:rPr lang="en-US" sz="1600" dirty="0" smtClean="0"/>
              <a:t> IP: 10.3.0.9</a:t>
            </a:r>
            <a:endParaRPr lang="en-US" sz="1600" dirty="0"/>
          </a:p>
        </p:txBody>
      </p:sp>
      <p:cxnSp>
        <p:nvCxnSpPr>
          <p:cNvPr id="577" name="Curved Connector 576"/>
          <p:cNvCxnSpPr>
            <a:stCxn id="562" idx="1"/>
          </p:cNvCxnSpPr>
          <p:nvPr/>
        </p:nvCxnSpPr>
        <p:spPr>
          <a:xfrm rot="10800000" flipV="1">
            <a:off x="192155" y="5799018"/>
            <a:ext cx="123632" cy="601781"/>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2" name="Curved Connector 581"/>
          <p:cNvCxnSpPr>
            <a:stCxn id="566" idx="3"/>
          </p:cNvCxnSpPr>
          <p:nvPr/>
        </p:nvCxnSpPr>
        <p:spPr>
          <a:xfrm flipV="1">
            <a:off x="2821488" y="6031028"/>
            <a:ext cx="5292628" cy="539049"/>
          </a:xfrm>
          <a:prstGeom prst="curvedConnector3">
            <a:avLst>
              <a:gd name="adj1" fmla="val 10687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45" name="Group 544"/>
          <p:cNvGrpSpPr/>
          <p:nvPr/>
        </p:nvGrpSpPr>
        <p:grpSpPr>
          <a:xfrm>
            <a:off x="7086600" y="3048000"/>
            <a:ext cx="1650653" cy="1652707"/>
            <a:chOff x="7391400" y="3182733"/>
            <a:chExt cx="1650653" cy="1652707"/>
          </a:xfrm>
        </p:grpSpPr>
        <p:grpSp>
          <p:nvGrpSpPr>
            <p:cNvPr id="541" name="Group 540"/>
            <p:cNvGrpSpPr/>
            <p:nvPr/>
          </p:nvGrpSpPr>
          <p:grpSpPr>
            <a:xfrm>
              <a:off x="7391400" y="3182733"/>
              <a:ext cx="1610557" cy="1652707"/>
              <a:chOff x="109591" y="2269332"/>
              <a:chExt cx="1610557" cy="2378867"/>
            </a:xfrm>
          </p:grpSpPr>
          <p:sp>
            <p:nvSpPr>
              <p:cNvPr id="542" name="Rounded Rectangle 541"/>
              <p:cNvSpPr/>
              <p:nvPr/>
            </p:nvSpPr>
            <p:spPr>
              <a:xfrm>
                <a:off x="109591" y="2269332"/>
                <a:ext cx="1610557" cy="1845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Bent Arrow 542"/>
              <p:cNvSpPr/>
              <p:nvPr/>
            </p:nvSpPr>
            <p:spPr>
              <a:xfrm rot="10800000">
                <a:off x="414392" y="4114799"/>
                <a:ext cx="334879" cy="533400"/>
              </a:xfrm>
              <a:prstGeom prst="bentArrow">
                <a:avLst>
                  <a:gd name="adj1" fmla="val 25000"/>
                  <a:gd name="adj2" fmla="val 25000"/>
                  <a:gd name="adj3" fmla="val 25000"/>
                  <a:gd name="adj4" fmla="val 0"/>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4" name="TextBox 543"/>
            <p:cNvSpPr txBox="1"/>
            <p:nvPr/>
          </p:nvSpPr>
          <p:spPr>
            <a:xfrm>
              <a:off x="7467600" y="3250049"/>
              <a:ext cx="1574453" cy="1169551"/>
            </a:xfrm>
            <a:prstGeom prst="rect">
              <a:avLst/>
            </a:prstGeom>
            <a:noFill/>
          </p:spPr>
          <p:txBody>
            <a:bodyPr wrap="square" rtlCol="0">
              <a:spAutoFit/>
            </a:bodyPr>
            <a:lstStyle/>
            <a:p>
              <a:r>
                <a:rPr lang="en-US" sz="1400" dirty="0" smtClean="0"/>
                <a:t>DIP: 10.0.0.4 </a:t>
              </a:r>
              <a:r>
                <a:rPr lang="en-US" sz="1400" dirty="0" smtClean="0">
                  <a:sym typeface="Wingdings" pitchFamily="2" charset="2"/>
                </a:rPr>
                <a:t> 3</a:t>
              </a:r>
            </a:p>
            <a:p>
              <a:r>
                <a:rPr lang="en-US" sz="1400" dirty="0" smtClean="0">
                  <a:sym typeface="Wingdings" pitchFamily="2" charset="2"/>
                </a:rPr>
                <a:t>DIP: </a:t>
              </a:r>
              <a:r>
                <a:rPr lang="en-US" sz="1400" dirty="0" smtClean="0"/>
                <a:t>10.2.0.7</a:t>
              </a:r>
              <a:r>
                <a:rPr lang="en-US" sz="1400" dirty="0" smtClean="0">
                  <a:sym typeface="Wingdings" pitchFamily="2" charset="2"/>
                </a:rPr>
                <a:t>  3</a:t>
              </a:r>
            </a:p>
            <a:p>
              <a:r>
                <a:rPr lang="en-US" sz="1400" b="1" dirty="0" smtClean="0">
                  <a:solidFill>
                    <a:srgbClr val="FF0000"/>
                  </a:solidFill>
                  <a:sym typeface="Wingdings" pitchFamily="2" charset="2"/>
                </a:rPr>
                <a:t>DIP: </a:t>
              </a:r>
              <a:r>
                <a:rPr lang="en-US" sz="1400" b="1" dirty="0" smtClean="0">
                  <a:solidFill>
                    <a:srgbClr val="FF0000"/>
                  </a:solidFill>
                </a:rPr>
                <a:t>10.3.0.9</a:t>
              </a:r>
              <a:r>
                <a:rPr lang="en-US" sz="1400" b="1" dirty="0" smtClean="0">
                  <a:solidFill>
                    <a:srgbClr val="FF0000"/>
                  </a:solidFill>
                  <a:sym typeface="Wingdings" pitchFamily="2" charset="2"/>
                </a:rPr>
                <a:t>  3</a:t>
              </a:r>
            </a:p>
            <a:p>
              <a:r>
                <a:rPr lang="en-US" sz="1400" u="sng" dirty="0" smtClean="0">
                  <a:sym typeface="Wingdings" pitchFamily="2" charset="2"/>
                </a:rPr>
                <a:t>Low priority</a:t>
              </a:r>
              <a:endParaRPr lang="en-US" sz="1400" u="sng" dirty="0" smtClean="0"/>
            </a:p>
            <a:p>
              <a:r>
                <a:rPr lang="en-US" sz="1400" dirty="0" smtClean="0"/>
                <a:t>IP </a:t>
              </a:r>
              <a:r>
                <a:rPr lang="en-US" sz="1400" dirty="0" smtClean="0">
                  <a:sym typeface="Wingdings" pitchFamily="2" charset="2"/>
                </a:rPr>
                <a:t> {1,2}</a:t>
              </a:r>
              <a:endParaRPr lang="en-US" sz="1400" dirty="0"/>
            </a:p>
          </p:txBody>
        </p:sp>
      </p:grpSp>
      <p:grpSp>
        <p:nvGrpSpPr>
          <p:cNvPr id="547" name="Group 546"/>
          <p:cNvGrpSpPr/>
          <p:nvPr/>
        </p:nvGrpSpPr>
        <p:grpSpPr>
          <a:xfrm>
            <a:off x="7467600" y="417494"/>
            <a:ext cx="2060712" cy="3035692"/>
            <a:chOff x="231912" y="417494"/>
            <a:chExt cx="2060712" cy="3035692"/>
          </a:xfrm>
        </p:grpSpPr>
        <p:sp>
          <p:nvSpPr>
            <p:cNvPr id="548" name="Bent Arrow 547"/>
            <p:cNvSpPr/>
            <p:nvPr/>
          </p:nvSpPr>
          <p:spPr>
            <a:xfrm rot="10800000" flipH="1">
              <a:off x="493304" y="3030334"/>
              <a:ext cx="334879" cy="422852"/>
            </a:xfrm>
            <a:prstGeom prst="bentArrow">
              <a:avLst>
                <a:gd name="adj1" fmla="val 25000"/>
                <a:gd name="adj2" fmla="val 25000"/>
                <a:gd name="adj3" fmla="val 25000"/>
                <a:gd name="adj4" fmla="val 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Rounded Rectangle 548"/>
            <p:cNvSpPr/>
            <p:nvPr/>
          </p:nvSpPr>
          <p:spPr>
            <a:xfrm>
              <a:off x="231912" y="417494"/>
              <a:ext cx="1579827" cy="2612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extBox 549"/>
            <p:cNvSpPr txBox="1"/>
            <p:nvPr/>
          </p:nvSpPr>
          <p:spPr>
            <a:xfrm>
              <a:off x="231912" y="533400"/>
              <a:ext cx="2060712" cy="2492990"/>
            </a:xfrm>
            <a:prstGeom prst="rect">
              <a:avLst/>
            </a:prstGeom>
            <a:noFill/>
          </p:spPr>
          <p:txBody>
            <a:bodyPr wrap="square" rtlCol="0">
              <a:spAutoFit/>
            </a:bodyPr>
            <a:lstStyle/>
            <a:p>
              <a:r>
                <a:rPr lang="en-US" sz="1300" dirty="0" smtClean="0"/>
                <a:t>DIP: 10.0.0.4  </a:t>
              </a:r>
              <a:r>
                <a:rPr lang="en-US" sz="1300" dirty="0" smtClean="0">
                  <a:sym typeface="Wingdings" pitchFamily="2" charset="2"/>
                </a:rPr>
                <a:t> 7</a:t>
              </a:r>
            </a:p>
            <a:p>
              <a:r>
                <a:rPr lang="en-US" sz="1300" dirty="0" smtClean="0"/>
                <a:t>DIP: 10.2.0.7  </a:t>
              </a:r>
              <a:r>
                <a:rPr lang="en-US" sz="1300" dirty="0" smtClean="0">
                  <a:sym typeface="Wingdings" pitchFamily="2" charset="2"/>
                </a:rPr>
                <a:t> 7</a:t>
              </a:r>
            </a:p>
            <a:p>
              <a:r>
                <a:rPr lang="en-US" sz="1300" b="1" dirty="0" smtClean="0">
                  <a:solidFill>
                    <a:srgbClr val="FF0000"/>
                  </a:solidFill>
                </a:rPr>
                <a:t>DIP: 10.3.0.9 </a:t>
              </a:r>
              <a:r>
                <a:rPr lang="en-US" sz="1300" b="1" dirty="0" smtClean="0">
                  <a:solidFill>
                    <a:srgbClr val="FF0000"/>
                  </a:solidFill>
                  <a:sym typeface="Wingdings" pitchFamily="2" charset="2"/>
                </a:rPr>
                <a:t> 7</a:t>
              </a:r>
            </a:p>
            <a:p>
              <a:r>
                <a:rPr lang="en-US" sz="1300" dirty="0" smtClean="0">
                  <a:sym typeface="Wingdings" pitchFamily="2" charset="2"/>
                </a:rPr>
                <a:t>…</a:t>
              </a:r>
            </a:p>
            <a:p>
              <a:r>
                <a:rPr lang="en-US" sz="1300" dirty="0" smtClean="0">
                  <a:sym typeface="Wingdings" pitchFamily="2" charset="2"/>
                </a:rPr>
                <a:t>…</a:t>
              </a:r>
            </a:p>
            <a:p>
              <a:endParaRPr lang="en-US" sz="1300" dirty="0" smtClean="0">
                <a:sym typeface="Wingdings" pitchFamily="2" charset="2"/>
              </a:endParaRPr>
            </a:p>
            <a:p>
              <a:r>
                <a:rPr lang="en-US" sz="1300" u="sng" dirty="0" smtClean="0">
                  <a:sym typeface="Wingdings" pitchFamily="2" charset="2"/>
                </a:rPr>
                <a:t>Low priority</a:t>
              </a:r>
            </a:p>
            <a:p>
              <a:r>
                <a:rPr lang="en-US" sz="1300" dirty="0" smtClean="0">
                  <a:sym typeface="Wingdings" pitchFamily="2" charset="2"/>
                </a:rPr>
                <a:t>DIP: 10.0.0.0/16  1</a:t>
              </a:r>
            </a:p>
            <a:p>
              <a:r>
                <a:rPr lang="en-US" sz="1300" dirty="0" smtClean="0">
                  <a:sym typeface="Wingdings" pitchFamily="2" charset="2"/>
                </a:rPr>
                <a:t>DIP: 10.1.0.0/16  2</a:t>
              </a:r>
              <a:endParaRPr lang="en-US" sz="1300" dirty="0" smtClean="0"/>
            </a:p>
            <a:p>
              <a:r>
                <a:rPr lang="en-US" sz="1300" dirty="0" smtClean="0">
                  <a:sym typeface="Wingdings" pitchFamily="2" charset="2"/>
                </a:rPr>
                <a:t>DIP: 10.2.0.0/16  3</a:t>
              </a:r>
            </a:p>
            <a:p>
              <a:r>
                <a:rPr lang="en-US" sz="1300" dirty="0" smtClean="0">
                  <a:sym typeface="Wingdings" pitchFamily="2" charset="2"/>
                </a:rPr>
                <a:t>DIP: 10.3.0.0/16  </a:t>
              </a:r>
              <a:r>
                <a:rPr lang="en-US" sz="1300" dirty="0" smtClean="0"/>
                <a:t>4</a:t>
              </a:r>
            </a:p>
            <a:p>
              <a:endParaRPr lang="en-US" sz="1300" dirty="0"/>
            </a:p>
          </p:txBody>
        </p:sp>
      </p:grpSp>
      <p:sp>
        <p:nvSpPr>
          <p:cNvPr id="210" name="Slide Number Placeholder 6"/>
          <p:cNvSpPr>
            <a:spLocks noGrp="1"/>
          </p:cNvSpPr>
          <p:nvPr>
            <p:ph type="sldNum" sz="quarter" idx="12"/>
          </p:nvPr>
        </p:nvSpPr>
        <p:spPr>
          <a:xfrm>
            <a:off x="6858000" y="6356350"/>
            <a:ext cx="2133600" cy="365125"/>
          </a:xfrm>
        </p:spPr>
        <p:txBody>
          <a:bodyPr/>
          <a:lstStyle/>
          <a:p>
            <a:pPr>
              <a:defRPr/>
            </a:pPr>
            <a:fld id="{A40715E7-FD66-44CB-91B4-B01D90EFF6BC}"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xmlns="" val="27921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7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8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4.16667E-6 -1.85185E-6 L 0.05209 -0.05833 L 0.08698 -0.16782 " pathEditMode="relative" rAng="0" ptsTypes="AAA">
                                      <p:cBhvr>
                                        <p:cTn id="22" dur="1000" fill="hold"/>
                                        <p:tgtEl>
                                          <p:spTgt spid="562"/>
                                        </p:tgtEl>
                                        <p:attrNameLst>
                                          <p:attrName>ppt_x</p:attrName>
                                          <p:attrName>ppt_y</p:attrName>
                                        </p:attrNameLst>
                                      </p:cBhvr>
                                      <p:rCtr x="4340" y="-8403"/>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3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0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3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3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8" nodeType="clickEffect">
                                  <p:stCondLst>
                                    <p:cond delay="0"/>
                                  </p:stCondLst>
                                  <p:childTnLst>
                                    <p:animMotion origin="layout" path="M 0.08698 -0.16782 L 0.14532 -0.35116 " pathEditMode="relative" rAng="0" ptsTypes="AA">
                                      <p:cBhvr>
                                        <p:cTn id="46" dur="1000" fill="hold"/>
                                        <p:tgtEl>
                                          <p:spTgt spid="562"/>
                                        </p:tgtEl>
                                        <p:attrNameLst>
                                          <p:attrName>ppt_x</p:attrName>
                                          <p:attrName>ppt_y</p:attrName>
                                        </p:attrNameLst>
                                      </p:cBhvr>
                                      <p:rCtr x="2917" y="-9167"/>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5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6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46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46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6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6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6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46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54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grpId="3" nodeType="clickEffect">
                                  <p:stCondLst>
                                    <p:cond delay="0"/>
                                  </p:stCondLst>
                                  <p:childTnLst>
                                    <p:animMotion origin="layout" path="M 0.14532 -0.35116 L 0.72865 -0.56782 " pathEditMode="relative" rAng="0" ptsTypes="AA">
                                      <p:cBhvr>
                                        <p:cTn id="90" dur="1000" fill="hold"/>
                                        <p:tgtEl>
                                          <p:spTgt spid="562"/>
                                        </p:tgtEl>
                                        <p:attrNameLst>
                                          <p:attrName>ppt_x</p:attrName>
                                          <p:attrName>ppt_y</p:attrName>
                                        </p:attrNameLst>
                                      </p:cBhvr>
                                      <p:rCtr x="29167" y="-10833"/>
                                    </p:animMotion>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3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4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3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37"/>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538"/>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53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4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3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536"/>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grpId="9" nodeType="clickEffect">
                                  <p:stCondLst>
                                    <p:cond delay="0"/>
                                  </p:stCondLst>
                                  <p:childTnLst>
                                    <p:animMotion origin="layout" path="M 0.72865 -0.56782 L 0.77275 -0.35301 " pathEditMode="relative" rAng="0" ptsTypes="AA">
                                      <p:cBhvr>
                                        <p:cTn id="122" dur="1000" fill="hold"/>
                                        <p:tgtEl>
                                          <p:spTgt spid="562"/>
                                        </p:tgtEl>
                                        <p:attrNameLst>
                                          <p:attrName>ppt_x</p:attrName>
                                          <p:attrName>ppt_y</p:attrName>
                                        </p:attrNameLst>
                                      </p:cBhvr>
                                      <p:rCtr x="2205" y="10741"/>
                                    </p:animMotion>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5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5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5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5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5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5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4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557"/>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53"/>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55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58"/>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552"/>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556"/>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555"/>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551"/>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547"/>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grpId="5" nodeType="clickEffect">
                                  <p:stCondLst>
                                    <p:cond delay="0"/>
                                  </p:stCondLst>
                                  <p:childTnLst>
                                    <p:animMotion origin="layout" path="M 0.77275 -0.35301 L 0.73698 -0.16782 " pathEditMode="relative" rAng="0" ptsTypes="AA">
                                      <p:cBhvr>
                                        <p:cTn id="166" dur="1000" fill="hold"/>
                                        <p:tgtEl>
                                          <p:spTgt spid="562"/>
                                        </p:tgtEl>
                                        <p:attrNameLst>
                                          <p:attrName>ppt_x</p:attrName>
                                          <p:attrName>ppt_y</p:attrName>
                                        </p:attrNameLst>
                                      </p:cBhvr>
                                      <p:rCtr x="-1788" y="9259"/>
                                    </p:animMotion>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53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53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32"/>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545"/>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531"/>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530"/>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532"/>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545"/>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0" presetClass="path" presetSubtype="0" accel="50000" decel="50000" fill="hold" grpId="6" nodeType="clickEffect">
                                  <p:stCondLst>
                                    <p:cond delay="0"/>
                                  </p:stCondLst>
                                  <p:childTnLst>
                                    <p:animMotion origin="layout" path="M 0.73698 -0.16782 L 0.74237 -0.05648 L 0.79931 -0.03588 L 0.81198 -0.00116 " pathEditMode="relative" rAng="0" ptsTypes="AAAA">
                                      <p:cBhvr>
                                        <p:cTn id="190" dur="1000" fill="hold"/>
                                        <p:tgtEl>
                                          <p:spTgt spid="562"/>
                                        </p:tgtEl>
                                        <p:attrNameLst>
                                          <p:attrName>ppt_x</p:attrName>
                                          <p:attrName>ppt_y</p:attrName>
                                        </p:attrNameLst>
                                      </p:cBhvr>
                                      <p:rCtr x="3750" y="8333"/>
                                    </p:animMotion>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7" nodeType="clickEffect">
                                  <p:stCondLst>
                                    <p:cond delay="0"/>
                                  </p:stCondLst>
                                  <p:childTnLst>
                                    <p:set>
                                      <p:cBhvr>
                                        <p:cTn id="194" dur="1" fill="hold">
                                          <p:stCondLst>
                                            <p:cond delay="0"/>
                                          </p:stCondLst>
                                        </p:cTn>
                                        <p:tgtEl>
                                          <p:spTgt spid="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p:bldP spid="430" grpId="1"/>
      <p:bldP spid="431" grpId="0"/>
      <p:bldP spid="431" grpId="1"/>
      <p:bldP spid="432" grpId="0"/>
      <p:bldP spid="432" grpId="1"/>
      <p:bldP spid="459" grpId="0"/>
      <p:bldP spid="459" grpId="1"/>
      <p:bldP spid="460" grpId="0"/>
      <p:bldP spid="460" grpId="1"/>
      <p:bldP spid="461" grpId="0"/>
      <p:bldP spid="461" grpId="1"/>
      <p:bldP spid="462" grpId="0"/>
      <p:bldP spid="462" grpId="1"/>
      <p:bldP spid="463" grpId="0"/>
      <p:bldP spid="463" grpId="1"/>
      <p:bldP spid="464" grpId="0"/>
      <p:bldP spid="464" grpId="1"/>
      <p:bldP spid="465" grpId="0"/>
      <p:bldP spid="465" grpId="1"/>
      <p:bldP spid="466" grpId="0"/>
      <p:bldP spid="466" grpId="1"/>
      <p:bldP spid="530" grpId="0"/>
      <p:bldP spid="530" grpId="1"/>
      <p:bldP spid="531" grpId="0"/>
      <p:bldP spid="531" grpId="1"/>
      <p:bldP spid="532" grpId="0"/>
      <p:bldP spid="532" grpId="1"/>
      <p:bldP spid="536" grpId="0"/>
      <p:bldP spid="536" grpId="1"/>
      <p:bldP spid="537" grpId="0"/>
      <p:bldP spid="537" grpId="1"/>
      <p:bldP spid="538" grpId="0"/>
      <p:bldP spid="538" grpId="1"/>
      <p:bldP spid="539" grpId="0"/>
      <p:bldP spid="539" grpId="1"/>
      <p:bldP spid="540" grpId="0"/>
      <p:bldP spid="540" grpId="1"/>
      <p:bldP spid="551" grpId="0"/>
      <p:bldP spid="551" grpId="1"/>
      <p:bldP spid="552" grpId="0"/>
      <p:bldP spid="552" grpId="1"/>
      <p:bldP spid="553" grpId="0"/>
      <p:bldP spid="553" grpId="1"/>
      <p:bldP spid="554" grpId="0"/>
      <p:bldP spid="554" grpId="1"/>
      <p:bldP spid="555" grpId="0"/>
      <p:bldP spid="555" grpId="1"/>
      <p:bldP spid="556" grpId="0"/>
      <p:bldP spid="556" grpId="1"/>
      <p:bldP spid="557" grpId="0"/>
      <p:bldP spid="557" grpId="1"/>
      <p:bldP spid="558" grpId="0"/>
      <p:bldP spid="558" grpId="1"/>
      <p:bldP spid="562" grpId="0" animBg="1"/>
      <p:bldP spid="562" grpId="1" animBg="1"/>
      <p:bldP spid="562" grpId="3" animBg="1"/>
      <p:bldP spid="562" grpId="5" animBg="1"/>
      <p:bldP spid="562" grpId="6" animBg="1"/>
      <p:bldP spid="562" grpId="7" animBg="1"/>
      <p:bldP spid="562" grpId="8" animBg="1"/>
      <p:bldP spid="562" grpId="9" animBg="1"/>
      <p:bldP spid="5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smtClean="0"/>
              <a:t>No-Stretch</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26</a:t>
            </a:fld>
            <a:endParaRPr lang="en-US"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3521846667"/>
              </p:ext>
            </p:extLst>
          </p:nvPr>
        </p:nvGraphicFramePr>
        <p:xfrm>
          <a:off x="228600" y="1600200"/>
          <a:ext cx="8675686" cy="1920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75308"/>
                <a:gridCol w="1280578"/>
                <a:gridCol w="1600200"/>
                <a:gridCol w="1600200"/>
                <a:gridCol w="1676400"/>
                <a:gridCol w="1143000"/>
              </a:tblGrid>
              <a:tr h="457200">
                <a:tc>
                  <a:txBody>
                    <a:bodyPr/>
                    <a:lstStyle/>
                    <a:p>
                      <a:pPr algn="ctr"/>
                      <a:r>
                        <a:rPr lang="en-US" sz="1600" dirty="0" smtClean="0"/>
                        <a:t>SCHEME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SCALABILITY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MULTIPATHING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VM</a:t>
                      </a:r>
                      <a:r>
                        <a:rPr lang="en-US" sz="1600" baseline="0" dirty="0" smtClean="0"/>
                        <a:t> MIGRATION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MANAGEABILITY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LOW COST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ETHERNET+IP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NO-STRETCH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360587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extBox 509"/>
          <p:cNvSpPr txBox="1"/>
          <p:nvPr/>
        </p:nvSpPr>
        <p:spPr>
          <a:xfrm>
            <a:off x="1752599" y="1447800"/>
            <a:ext cx="1057570" cy="307777"/>
          </a:xfrm>
          <a:prstGeom prst="rect">
            <a:avLst/>
          </a:prstGeom>
          <a:noFill/>
        </p:spPr>
        <p:txBody>
          <a:bodyPr wrap="square" rtlCol="0">
            <a:spAutoFit/>
          </a:bodyPr>
          <a:lstStyle/>
          <a:p>
            <a:r>
              <a:rPr lang="en-US" sz="1400" dirty="0" smtClean="0">
                <a:solidFill>
                  <a:prstClr val="black"/>
                </a:solidFill>
              </a:rPr>
              <a:t>10.0.0.0/16</a:t>
            </a:r>
            <a:endParaRPr lang="en-US" sz="1400" dirty="0">
              <a:solidFill>
                <a:prstClr val="black"/>
              </a:solidFill>
            </a:endParaRPr>
          </a:p>
        </p:txBody>
      </p:sp>
      <p:sp>
        <p:nvSpPr>
          <p:cNvPr id="2" name="Title 1"/>
          <p:cNvSpPr>
            <a:spLocks noGrp="1"/>
          </p:cNvSpPr>
          <p:nvPr>
            <p:ph type="title"/>
          </p:nvPr>
        </p:nvSpPr>
        <p:spPr/>
        <p:txBody>
          <a:bodyPr/>
          <a:lstStyle/>
          <a:p>
            <a:r>
              <a:rPr lang="en-US" dirty="0" smtClean="0"/>
              <a:t>We want Multipathing</a:t>
            </a:r>
            <a:r>
              <a:rPr lang="en-US" dirty="0"/>
              <a:t>!</a:t>
            </a:r>
          </a:p>
        </p:txBody>
      </p:sp>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511" name="TextBox 510"/>
          <p:cNvSpPr txBox="1"/>
          <p:nvPr/>
        </p:nvSpPr>
        <p:spPr>
          <a:xfrm>
            <a:off x="3362030" y="1447800"/>
            <a:ext cx="1057570" cy="307777"/>
          </a:xfrm>
          <a:prstGeom prst="rect">
            <a:avLst/>
          </a:prstGeom>
          <a:noFill/>
        </p:spPr>
        <p:txBody>
          <a:bodyPr wrap="square" rtlCol="0">
            <a:spAutoFit/>
          </a:bodyPr>
          <a:lstStyle/>
          <a:p>
            <a:r>
              <a:rPr lang="en-US" sz="1400" dirty="0" smtClean="0">
                <a:solidFill>
                  <a:prstClr val="black"/>
                </a:solidFill>
              </a:rPr>
              <a:t>10.1.0.0/16</a:t>
            </a:r>
            <a:endParaRPr lang="en-US" sz="1400" dirty="0">
              <a:solidFill>
                <a:prstClr val="black"/>
              </a:solidFill>
            </a:endParaRPr>
          </a:p>
        </p:txBody>
      </p:sp>
      <p:sp>
        <p:nvSpPr>
          <p:cNvPr id="512" name="TextBox 511"/>
          <p:cNvSpPr txBox="1"/>
          <p:nvPr/>
        </p:nvSpPr>
        <p:spPr>
          <a:xfrm>
            <a:off x="4962230" y="1447800"/>
            <a:ext cx="1057570" cy="307777"/>
          </a:xfrm>
          <a:prstGeom prst="rect">
            <a:avLst/>
          </a:prstGeom>
          <a:noFill/>
        </p:spPr>
        <p:txBody>
          <a:bodyPr wrap="square" rtlCol="0">
            <a:spAutoFit/>
          </a:bodyPr>
          <a:lstStyle/>
          <a:p>
            <a:r>
              <a:rPr lang="en-US" sz="1400" dirty="0" smtClean="0">
                <a:solidFill>
                  <a:prstClr val="black"/>
                </a:solidFill>
              </a:rPr>
              <a:t>10.2.0.0/16</a:t>
            </a:r>
            <a:endParaRPr lang="en-US" sz="1400" dirty="0">
              <a:solidFill>
                <a:prstClr val="black"/>
              </a:solidFill>
            </a:endParaRPr>
          </a:p>
        </p:txBody>
      </p:sp>
      <p:sp>
        <p:nvSpPr>
          <p:cNvPr id="513" name="TextBox 512"/>
          <p:cNvSpPr txBox="1"/>
          <p:nvPr/>
        </p:nvSpPr>
        <p:spPr>
          <a:xfrm>
            <a:off x="6553200" y="1447800"/>
            <a:ext cx="1057570" cy="307777"/>
          </a:xfrm>
          <a:prstGeom prst="rect">
            <a:avLst/>
          </a:prstGeom>
          <a:noFill/>
        </p:spPr>
        <p:txBody>
          <a:bodyPr wrap="square" rtlCol="0">
            <a:spAutoFit/>
          </a:bodyPr>
          <a:lstStyle/>
          <a:p>
            <a:r>
              <a:rPr lang="en-US" sz="1400" dirty="0" smtClean="0">
                <a:solidFill>
                  <a:prstClr val="black"/>
                </a:solidFill>
              </a:rPr>
              <a:t>10.3.0.0/16</a:t>
            </a:r>
            <a:endParaRPr lang="en-US" sz="1400" dirty="0">
              <a:solidFill>
                <a:prstClr val="black"/>
              </a:solidFill>
            </a:endParaRPr>
          </a:p>
        </p:txBody>
      </p:sp>
      <p:sp>
        <p:nvSpPr>
          <p:cNvPr id="110"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xmlns="" val="3182616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1400273"/>
            <a:ext cx="8824913" cy="4314727"/>
            <a:chOff x="152400" y="866873"/>
            <a:chExt cx="8824913" cy="4314727"/>
          </a:xfrm>
        </p:grpSpPr>
        <p:grpSp>
          <p:nvGrpSpPr>
            <p:cNvPr id="267" name="Group 266"/>
            <p:cNvGrpSpPr/>
            <p:nvPr/>
          </p:nvGrpSpPr>
          <p:grpSpPr>
            <a:xfrm>
              <a:off x="152400" y="1179999"/>
              <a:ext cx="8824913" cy="4001601"/>
              <a:chOff x="76200" y="1513626"/>
              <a:chExt cx="8915400" cy="4277573"/>
            </a:xfrm>
          </p:grpSpPr>
          <p:grpSp>
            <p:nvGrpSpPr>
              <p:cNvPr id="258" name="Group 257"/>
              <p:cNvGrpSpPr/>
              <p:nvPr/>
            </p:nvGrpSpPr>
            <p:grpSpPr>
              <a:xfrm>
                <a:off x="76200" y="1513626"/>
                <a:ext cx="8915400" cy="4277573"/>
                <a:chOff x="76200" y="1219196"/>
                <a:chExt cx="8915400" cy="4572004"/>
              </a:xfrm>
            </p:grpSpPr>
            <p:grpSp>
              <p:nvGrpSpPr>
                <p:cNvPr id="101" name="Group 100"/>
                <p:cNvGrpSpPr/>
                <p:nvPr/>
              </p:nvGrpSpPr>
              <p:grpSpPr>
                <a:xfrm>
                  <a:off x="76200" y="1219196"/>
                  <a:ext cx="8915400" cy="4572004"/>
                  <a:chOff x="76200" y="685796"/>
                  <a:chExt cx="8915400" cy="4572004"/>
                </a:xfrm>
              </p:grpSpPr>
              <p:grpSp>
                <p:nvGrpSpPr>
                  <p:cNvPr id="102" name="Group 101"/>
                  <p:cNvGrpSpPr/>
                  <p:nvPr/>
                </p:nvGrpSpPr>
                <p:grpSpPr>
                  <a:xfrm>
                    <a:off x="732924" y="685796"/>
                    <a:ext cx="7678152" cy="4572004"/>
                    <a:chOff x="703848" y="838196"/>
                    <a:chExt cx="7678152" cy="4572004"/>
                  </a:xfrm>
                </p:grpSpPr>
                <p:grpSp>
                  <p:nvGrpSpPr>
                    <p:cNvPr id="106" name="Group 105"/>
                    <p:cNvGrpSpPr/>
                    <p:nvPr/>
                  </p:nvGrpSpPr>
                  <p:grpSpPr>
                    <a:xfrm>
                      <a:off x="990600" y="838196"/>
                      <a:ext cx="7170574" cy="4343402"/>
                      <a:chOff x="1269579" y="1381122"/>
                      <a:chExt cx="6604842" cy="3800478"/>
                    </a:xfrm>
                  </p:grpSpPr>
                  <p:grpSp>
                    <p:nvGrpSpPr>
                      <p:cNvPr id="126" name="Group 125"/>
                      <p:cNvGrpSpPr/>
                      <p:nvPr/>
                    </p:nvGrpSpPr>
                    <p:grpSpPr>
                      <a:xfrm>
                        <a:off x="1269579" y="3817615"/>
                        <a:ext cx="6604842" cy="1363985"/>
                        <a:chOff x="1269443" y="3352796"/>
                        <a:chExt cx="6604842" cy="1363985"/>
                      </a:xfrm>
                    </p:grpSpPr>
                    <p:grpSp>
                      <p:nvGrpSpPr>
                        <p:cNvPr id="140" name="Group 139"/>
                        <p:cNvGrpSpPr/>
                        <p:nvPr/>
                      </p:nvGrpSpPr>
                      <p:grpSpPr>
                        <a:xfrm>
                          <a:off x="1269443" y="3352800"/>
                          <a:ext cx="2584351" cy="1363981"/>
                          <a:chOff x="1373925" y="3348625"/>
                          <a:chExt cx="2584351" cy="1363981"/>
                        </a:xfrm>
                      </p:grpSpPr>
                      <p:grpSp>
                        <p:nvGrpSpPr>
                          <p:cNvPr id="170" name="Group 169"/>
                          <p:cNvGrpSpPr/>
                          <p:nvPr/>
                        </p:nvGrpSpPr>
                        <p:grpSpPr>
                          <a:xfrm>
                            <a:off x="1373925" y="4454977"/>
                            <a:ext cx="2584351" cy="257629"/>
                            <a:chOff x="1373925" y="4454977"/>
                            <a:chExt cx="2584351" cy="257629"/>
                          </a:xfrm>
                        </p:grpSpPr>
                        <p:grpSp>
                          <p:nvGrpSpPr>
                            <p:cNvPr id="186" name="Group 185"/>
                            <p:cNvGrpSpPr/>
                            <p:nvPr/>
                          </p:nvGrpSpPr>
                          <p:grpSpPr>
                            <a:xfrm>
                              <a:off x="1373925" y="4454978"/>
                              <a:ext cx="364319" cy="257625"/>
                              <a:chOff x="1600200" y="3962400"/>
                              <a:chExt cx="838200" cy="609600"/>
                            </a:xfrm>
                          </p:grpSpPr>
                          <p:sp>
                            <p:nvSpPr>
                              <p:cNvPr id="196" name="Can 195"/>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7" name="Quad Arrow 196"/>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7" name="Group 186"/>
                            <p:cNvGrpSpPr/>
                            <p:nvPr/>
                          </p:nvGrpSpPr>
                          <p:grpSpPr>
                            <a:xfrm>
                              <a:off x="2117803" y="4454979"/>
                              <a:ext cx="364319" cy="257625"/>
                              <a:chOff x="1600200" y="3962400"/>
                              <a:chExt cx="838200" cy="609600"/>
                            </a:xfrm>
                          </p:grpSpPr>
                          <p:sp>
                            <p:nvSpPr>
                              <p:cNvPr id="194" name="Can 193"/>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Quad Arrow 194"/>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8" name="Group 187"/>
                            <p:cNvGrpSpPr/>
                            <p:nvPr/>
                          </p:nvGrpSpPr>
                          <p:grpSpPr>
                            <a:xfrm>
                              <a:off x="2851421" y="4454981"/>
                              <a:ext cx="364319" cy="257625"/>
                              <a:chOff x="1600200" y="3962400"/>
                              <a:chExt cx="838200" cy="609600"/>
                            </a:xfrm>
                          </p:grpSpPr>
                          <p:sp>
                            <p:nvSpPr>
                              <p:cNvPr id="192" name="Can 191"/>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Quad Arrow 192"/>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9" name="Group 188"/>
                            <p:cNvGrpSpPr/>
                            <p:nvPr/>
                          </p:nvGrpSpPr>
                          <p:grpSpPr>
                            <a:xfrm>
                              <a:off x="3593957" y="4454977"/>
                              <a:ext cx="364319" cy="257625"/>
                              <a:chOff x="1600200" y="3962400"/>
                              <a:chExt cx="838200" cy="609600"/>
                            </a:xfrm>
                          </p:grpSpPr>
                          <p:sp>
                            <p:nvSpPr>
                              <p:cNvPr id="190" name="Can 189"/>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1" name="Quad Arrow 190"/>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71" name="Group 170"/>
                          <p:cNvGrpSpPr/>
                          <p:nvPr/>
                        </p:nvGrpSpPr>
                        <p:grpSpPr>
                          <a:xfrm>
                            <a:off x="1873763" y="3348625"/>
                            <a:ext cx="1643038" cy="257626"/>
                            <a:chOff x="2931238" y="3276599"/>
                            <a:chExt cx="1643038" cy="257626"/>
                          </a:xfrm>
                        </p:grpSpPr>
                        <p:grpSp>
                          <p:nvGrpSpPr>
                            <p:cNvPr id="180" name="Group 179"/>
                            <p:cNvGrpSpPr/>
                            <p:nvPr/>
                          </p:nvGrpSpPr>
                          <p:grpSpPr>
                            <a:xfrm>
                              <a:off x="2931238" y="3276600"/>
                              <a:ext cx="364319" cy="257625"/>
                              <a:chOff x="1058558" y="3962400"/>
                              <a:chExt cx="838200" cy="609600"/>
                            </a:xfrm>
                          </p:grpSpPr>
                          <p:sp>
                            <p:nvSpPr>
                              <p:cNvPr id="184" name="Can 183"/>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 name="Quad Arrow 184"/>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1" name="Group 180"/>
                            <p:cNvGrpSpPr/>
                            <p:nvPr/>
                          </p:nvGrpSpPr>
                          <p:grpSpPr>
                            <a:xfrm>
                              <a:off x="4209957" y="3276599"/>
                              <a:ext cx="364319" cy="257625"/>
                              <a:chOff x="2292856" y="3962400"/>
                              <a:chExt cx="838200" cy="609600"/>
                            </a:xfrm>
                          </p:grpSpPr>
                          <p:sp>
                            <p:nvSpPr>
                              <p:cNvPr id="182" name="Can 181"/>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3" name="Quad Arrow 182"/>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72" name="Straight Connector 171"/>
                          <p:cNvCxnSpPr>
                            <a:stCxn id="197" idx="0"/>
                            <a:endCxn id="184"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94" idx="1"/>
                            <a:endCxn id="182"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92" idx="1"/>
                            <a:endCxn id="184"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90" idx="1"/>
                            <a:endCxn id="182"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0" idx="1"/>
                            <a:endCxn id="184"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94" idx="1"/>
                            <a:endCxn id="184"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96" idx="1"/>
                            <a:endCxn id="182"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92" idx="1"/>
                            <a:endCxn id="182"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5289934" y="3352796"/>
                          <a:ext cx="2584351" cy="1363981"/>
                          <a:chOff x="1373925" y="3348625"/>
                          <a:chExt cx="2584351" cy="1363981"/>
                        </a:xfrm>
                      </p:grpSpPr>
                      <p:grpSp>
                        <p:nvGrpSpPr>
                          <p:cNvPr id="142" name="Group 141"/>
                          <p:cNvGrpSpPr/>
                          <p:nvPr/>
                        </p:nvGrpSpPr>
                        <p:grpSpPr>
                          <a:xfrm>
                            <a:off x="1373925" y="4454977"/>
                            <a:ext cx="2584351" cy="257629"/>
                            <a:chOff x="1373925" y="4454977"/>
                            <a:chExt cx="2584351" cy="257629"/>
                          </a:xfrm>
                        </p:grpSpPr>
                        <p:grpSp>
                          <p:nvGrpSpPr>
                            <p:cNvPr id="158" name="Group 157"/>
                            <p:cNvGrpSpPr/>
                            <p:nvPr/>
                          </p:nvGrpSpPr>
                          <p:grpSpPr>
                            <a:xfrm>
                              <a:off x="1373925" y="4454978"/>
                              <a:ext cx="364319" cy="257625"/>
                              <a:chOff x="1600200" y="3962400"/>
                              <a:chExt cx="838200" cy="609600"/>
                            </a:xfrm>
                          </p:grpSpPr>
                          <p:sp>
                            <p:nvSpPr>
                              <p:cNvPr id="168" name="Can 167"/>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Quad Arrow 168"/>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9" name="Group 158"/>
                            <p:cNvGrpSpPr/>
                            <p:nvPr/>
                          </p:nvGrpSpPr>
                          <p:grpSpPr>
                            <a:xfrm>
                              <a:off x="2117803" y="4454979"/>
                              <a:ext cx="364319" cy="257625"/>
                              <a:chOff x="1600200" y="3962400"/>
                              <a:chExt cx="838200" cy="609600"/>
                            </a:xfrm>
                          </p:grpSpPr>
                          <p:sp>
                            <p:nvSpPr>
                              <p:cNvPr id="166" name="Can 165"/>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7" name="Quad Arrow 166"/>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0" name="Group 159"/>
                            <p:cNvGrpSpPr/>
                            <p:nvPr/>
                          </p:nvGrpSpPr>
                          <p:grpSpPr>
                            <a:xfrm>
                              <a:off x="2851421" y="4454981"/>
                              <a:ext cx="364319" cy="257625"/>
                              <a:chOff x="1600200" y="3962400"/>
                              <a:chExt cx="838200" cy="609600"/>
                            </a:xfrm>
                          </p:grpSpPr>
                          <p:sp>
                            <p:nvSpPr>
                              <p:cNvPr id="164" name="Can 163"/>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Quad Arrow 164"/>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1" name="Group 160"/>
                            <p:cNvGrpSpPr/>
                            <p:nvPr/>
                          </p:nvGrpSpPr>
                          <p:grpSpPr>
                            <a:xfrm>
                              <a:off x="3593957" y="4454977"/>
                              <a:ext cx="364319" cy="257625"/>
                              <a:chOff x="1600200" y="3962400"/>
                              <a:chExt cx="838200" cy="609600"/>
                            </a:xfrm>
                          </p:grpSpPr>
                          <p:sp>
                            <p:nvSpPr>
                              <p:cNvPr id="162" name="Can 161"/>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Quad Arrow 162"/>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43" name="Group 142"/>
                          <p:cNvGrpSpPr/>
                          <p:nvPr/>
                        </p:nvGrpSpPr>
                        <p:grpSpPr>
                          <a:xfrm>
                            <a:off x="1873763" y="3348625"/>
                            <a:ext cx="1643038" cy="257626"/>
                            <a:chOff x="2931238" y="3276599"/>
                            <a:chExt cx="1643038" cy="257626"/>
                          </a:xfrm>
                        </p:grpSpPr>
                        <p:grpSp>
                          <p:nvGrpSpPr>
                            <p:cNvPr id="152" name="Group 151"/>
                            <p:cNvGrpSpPr/>
                            <p:nvPr/>
                          </p:nvGrpSpPr>
                          <p:grpSpPr>
                            <a:xfrm>
                              <a:off x="2931238" y="3276600"/>
                              <a:ext cx="364319" cy="257625"/>
                              <a:chOff x="1058558" y="3962400"/>
                              <a:chExt cx="838200" cy="609600"/>
                            </a:xfrm>
                          </p:grpSpPr>
                          <p:sp>
                            <p:nvSpPr>
                              <p:cNvPr id="156" name="Can 155"/>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7" name="Quad Arrow 156"/>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3" name="Group 152"/>
                            <p:cNvGrpSpPr/>
                            <p:nvPr/>
                          </p:nvGrpSpPr>
                          <p:grpSpPr>
                            <a:xfrm>
                              <a:off x="4209957" y="3276599"/>
                              <a:ext cx="364319" cy="257625"/>
                              <a:chOff x="2292856" y="3962400"/>
                              <a:chExt cx="838200" cy="609600"/>
                            </a:xfrm>
                          </p:grpSpPr>
                          <p:sp>
                            <p:nvSpPr>
                              <p:cNvPr id="154" name="Can 153"/>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Quad Arrow 154"/>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44" name="Straight Connector 143"/>
                          <p:cNvCxnSpPr>
                            <a:stCxn id="169" idx="0"/>
                            <a:endCxn id="156"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6" idx="1"/>
                            <a:endCxn id="154"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64" idx="1"/>
                            <a:endCxn id="156"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62" idx="1"/>
                            <a:endCxn id="154"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62" idx="1"/>
                            <a:endCxn id="156"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66" idx="1"/>
                            <a:endCxn id="156"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68" idx="1"/>
                            <a:endCxn id="154"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4" idx="1"/>
                            <a:endCxn id="154"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2506183" y="1381122"/>
                        <a:ext cx="4294852" cy="1315354"/>
                        <a:chOff x="3169590" y="818694"/>
                        <a:chExt cx="4294852" cy="1315354"/>
                      </a:xfrm>
                    </p:grpSpPr>
                    <p:grpSp>
                      <p:nvGrpSpPr>
                        <p:cNvPr id="128" name="Group 127"/>
                        <p:cNvGrpSpPr/>
                        <p:nvPr/>
                      </p:nvGrpSpPr>
                      <p:grpSpPr>
                        <a:xfrm>
                          <a:off x="3169590" y="1361173"/>
                          <a:ext cx="364318" cy="257625"/>
                          <a:chOff x="2230579" y="2563954"/>
                          <a:chExt cx="838199" cy="609601"/>
                        </a:xfrm>
                      </p:grpSpPr>
                      <p:sp>
                        <p:nvSpPr>
                          <p:cNvPr id="138" name="Can 137"/>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9" name="Quad Arrow 138"/>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29" name="Group 128"/>
                        <p:cNvGrpSpPr/>
                        <p:nvPr/>
                      </p:nvGrpSpPr>
                      <p:grpSpPr>
                        <a:xfrm>
                          <a:off x="5121478" y="818694"/>
                          <a:ext cx="364319" cy="257627"/>
                          <a:chOff x="3335385" y="1269671"/>
                          <a:chExt cx="838199" cy="609605"/>
                        </a:xfrm>
                      </p:grpSpPr>
                      <p:sp>
                        <p:nvSpPr>
                          <p:cNvPr id="136" name="Can 135"/>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7" name="Quad Arrow 136"/>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0" name="Group 129"/>
                        <p:cNvGrpSpPr/>
                        <p:nvPr/>
                      </p:nvGrpSpPr>
                      <p:grpSpPr>
                        <a:xfrm>
                          <a:off x="5115123" y="1876423"/>
                          <a:ext cx="364318" cy="257625"/>
                          <a:chOff x="-95653" y="3783151"/>
                          <a:chExt cx="838199" cy="609599"/>
                        </a:xfrm>
                      </p:grpSpPr>
                      <p:sp>
                        <p:nvSpPr>
                          <p:cNvPr id="134" name="Can 133"/>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5" name="Quad Arrow 134"/>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1" name="Group 130"/>
                        <p:cNvGrpSpPr/>
                        <p:nvPr/>
                      </p:nvGrpSpPr>
                      <p:grpSpPr>
                        <a:xfrm>
                          <a:off x="7100123" y="1352098"/>
                          <a:ext cx="364319" cy="257626"/>
                          <a:chOff x="1050645" y="2542435"/>
                          <a:chExt cx="838204" cy="609597"/>
                        </a:xfrm>
                      </p:grpSpPr>
                      <p:sp>
                        <p:nvSpPr>
                          <p:cNvPr id="132" name="Can 131"/>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3" name="Quad Arrow 132"/>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sp>
                  <p:nvSpPr>
                    <p:cNvPr id="108" name="Rectangle 107"/>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03" name="Straight Connector 102"/>
                  <p:cNvCxnSpPr/>
                  <p:nvPr/>
                </p:nvCxnSpPr>
                <p:spPr>
                  <a:xfrm>
                    <a:off x="152400" y="48819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52400" y="36576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6200" y="21336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25" name="Straight Connector 224"/>
                <p:cNvCxnSpPr>
                  <a:stCxn id="136" idx="2"/>
                  <a:endCxn id="138" idx="1"/>
                </p:cNvCxnSpPr>
                <p:nvPr/>
              </p:nvCxnSpPr>
              <p:spPr>
                <a:xfrm flipH="1">
                  <a:off x="2559962" y="1366413"/>
                  <a:ext cx="1921313" cy="472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38" idx="3"/>
                  <a:endCxn id="134" idx="2"/>
                </p:cNvCxnSpPr>
                <p:nvPr/>
              </p:nvCxnSpPr>
              <p:spPr>
                <a:xfrm>
                  <a:off x="2559962" y="2133600"/>
                  <a:ext cx="1914414" cy="441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136" idx="3"/>
                  <a:endCxn id="135" idx="0"/>
                </p:cNvCxnSpPr>
                <p:nvPr/>
              </p:nvCxnSpPr>
              <p:spPr>
                <a:xfrm flipH="1">
                  <a:off x="4672138" y="1513627"/>
                  <a:ext cx="6899" cy="914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34" idx="4"/>
                  <a:endCxn id="132" idx="3"/>
                </p:cNvCxnSpPr>
                <p:nvPr/>
              </p:nvCxnSpPr>
              <p:spPr>
                <a:xfrm flipV="1">
                  <a:off x="4869899" y="2123231"/>
                  <a:ext cx="1957263" cy="452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32" idx="2"/>
                  <a:endCxn id="138" idx="4"/>
                </p:cNvCxnSpPr>
                <p:nvPr/>
              </p:nvCxnSpPr>
              <p:spPr>
                <a:xfrm flipH="1">
                  <a:off x="2757723" y="1976016"/>
                  <a:ext cx="3871676" cy="10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36" idx="4"/>
                  <a:endCxn id="132" idx="1"/>
                </p:cNvCxnSpPr>
                <p:nvPr/>
              </p:nvCxnSpPr>
              <p:spPr>
                <a:xfrm>
                  <a:off x="4876799" y="1366413"/>
                  <a:ext cx="1950363" cy="462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3692021" y="1799896"/>
                <a:ext cx="2403979" cy="3736391"/>
                <a:chOff x="3692021" y="1799896"/>
                <a:chExt cx="2403979" cy="3736391"/>
              </a:xfrm>
            </p:grpSpPr>
            <p:sp>
              <p:nvSpPr>
                <p:cNvPr id="263" name="TextBox 262"/>
                <p:cNvSpPr txBox="1"/>
                <p:nvPr/>
              </p:nvSpPr>
              <p:spPr>
                <a:xfrm>
                  <a:off x="3692021" y="3962400"/>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264" name="TextBox 263"/>
                <p:cNvSpPr txBox="1"/>
                <p:nvPr/>
              </p:nvSpPr>
              <p:spPr>
                <a:xfrm>
                  <a:off x="4267200" y="5105400"/>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sp>
              <p:nvSpPr>
                <p:cNvPr id="265" name="TextBox 264"/>
                <p:cNvSpPr txBox="1"/>
                <p:nvPr/>
              </p:nvSpPr>
              <p:spPr>
                <a:xfrm>
                  <a:off x="4233192" y="1799896"/>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grpSp>
        </p:grpSp>
        <p:sp>
          <p:nvSpPr>
            <p:cNvPr id="320" name="TextBox 319"/>
            <p:cNvSpPr txBox="1"/>
            <p:nvPr/>
          </p:nvSpPr>
          <p:spPr>
            <a:xfrm>
              <a:off x="1371600" y="1712671"/>
              <a:ext cx="1057570" cy="307777"/>
            </a:xfrm>
            <a:prstGeom prst="rect">
              <a:avLst/>
            </a:prstGeom>
            <a:noFill/>
          </p:spPr>
          <p:txBody>
            <a:bodyPr wrap="square" rtlCol="0">
              <a:spAutoFit/>
            </a:bodyPr>
            <a:lstStyle/>
            <a:p>
              <a:r>
                <a:rPr lang="en-US" sz="1400" dirty="0" smtClean="0">
                  <a:solidFill>
                    <a:prstClr val="black"/>
                  </a:solidFill>
                </a:rPr>
                <a:t>10.0.0.0/16</a:t>
              </a:r>
              <a:endParaRPr lang="en-US" sz="1400" dirty="0">
                <a:solidFill>
                  <a:prstClr val="black"/>
                </a:solidFill>
              </a:endParaRPr>
            </a:p>
          </p:txBody>
        </p:sp>
        <p:sp>
          <p:nvSpPr>
            <p:cNvPr id="321" name="TextBox 320"/>
            <p:cNvSpPr txBox="1"/>
            <p:nvPr/>
          </p:nvSpPr>
          <p:spPr>
            <a:xfrm>
              <a:off x="4209528" y="866873"/>
              <a:ext cx="1057570" cy="307777"/>
            </a:xfrm>
            <a:prstGeom prst="rect">
              <a:avLst/>
            </a:prstGeom>
            <a:noFill/>
          </p:spPr>
          <p:txBody>
            <a:bodyPr wrap="square" rtlCol="0">
              <a:spAutoFit/>
            </a:bodyPr>
            <a:lstStyle/>
            <a:p>
              <a:r>
                <a:rPr lang="en-US" sz="1400" dirty="0" smtClean="0">
                  <a:solidFill>
                    <a:prstClr val="black"/>
                  </a:solidFill>
                </a:rPr>
                <a:t>10.1.0.0/16</a:t>
              </a:r>
              <a:endParaRPr lang="en-US" sz="1400" dirty="0">
                <a:solidFill>
                  <a:prstClr val="black"/>
                </a:solidFill>
              </a:endParaRPr>
            </a:p>
          </p:txBody>
        </p:sp>
        <p:sp>
          <p:nvSpPr>
            <p:cNvPr id="322" name="TextBox 321"/>
            <p:cNvSpPr txBox="1"/>
            <p:nvPr/>
          </p:nvSpPr>
          <p:spPr>
            <a:xfrm>
              <a:off x="7050561" y="1663469"/>
              <a:ext cx="1057570" cy="307777"/>
            </a:xfrm>
            <a:prstGeom prst="rect">
              <a:avLst/>
            </a:prstGeom>
            <a:noFill/>
          </p:spPr>
          <p:txBody>
            <a:bodyPr wrap="square" rtlCol="0">
              <a:spAutoFit/>
            </a:bodyPr>
            <a:lstStyle/>
            <a:p>
              <a:r>
                <a:rPr lang="en-US" sz="1400" dirty="0" smtClean="0">
                  <a:solidFill>
                    <a:prstClr val="black"/>
                  </a:solidFill>
                </a:rPr>
                <a:t>10.2.0.0/16</a:t>
              </a:r>
              <a:endParaRPr lang="en-US" sz="1400" dirty="0">
                <a:solidFill>
                  <a:prstClr val="black"/>
                </a:solidFill>
              </a:endParaRPr>
            </a:p>
          </p:txBody>
        </p:sp>
        <p:sp>
          <p:nvSpPr>
            <p:cNvPr id="323" name="TextBox 322"/>
            <p:cNvSpPr txBox="1"/>
            <p:nvPr/>
          </p:nvSpPr>
          <p:spPr>
            <a:xfrm>
              <a:off x="4200230" y="2587823"/>
              <a:ext cx="1057570" cy="307777"/>
            </a:xfrm>
            <a:prstGeom prst="rect">
              <a:avLst/>
            </a:prstGeom>
            <a:noFill/>
          </p:spPr>
          <p:txBody>
            <a:bodyPr wrap="square" rtlCol="0">
              <a:spAutoFit/>
            </a:bodyPr>
            <a:lstStyle/>
            <a:p>
              <a:r>
                <a:rPr lang="en-US" sz="1400" dirty="0" smtClean="0">
                  <a:solidFill>
                    <a:prstClr val="black"/>
                  </a:solidFill>
                </a:rPr>
                <a:t>10.3.0.0/16</a:t>
              </a:r>
              <a:endParaRPr lang="en-US" sz="1400" dirty="0">
                <a:solidFill>
                  <a:prstClr val="black"/>
                </a:solidFill>
              </a:endParaRPr>
            </a:p>
          </p:txBody>
        </p:sp>
      </p:grpSp>
      <p:sp>
        <p:nvSpPr>
          <p:cNvPr id="200" name="Title 1"/>
          <p:cNvSpPr>
            <a:spLocks noGrp="1"/>
          </p:cNvSpPr>
          <p:nvPr>
            <p:ph type="title"/>
          </p:nvPr>
        </p:nvSpPr>
        <p:spPr>
          <a:xfrm>
            <a:off x="457200" y="274638"/>
            <a:ext cx="8229600" cy="1143000"/>
          </a:xfrm>
        </p:spPr>
        <p:txBody>
          <a:bodyPr/>
          <a:lstStyle/>
          <a:p>
            <a:r>
              <a:rPr lang="en-US" dirty="0" smtClean="0"/>
              <a:t>We want Multipathing</a:t>
            </a:r>
            <a:r>
              <a:rPr lang="en-US" dirty="0"/>
              <a:t>!</a:t>
            </a:r>
          </a:p>
        </p:txBody>
      </p:sp>
      <p:sp>
        <p:nvSpPr>
          <p:cNvPr id="201"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107"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xmlns="" val="3282065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1400273"/>
            <a:ext cx="8824913" cy="4314727"/>
            <a:chOff x="152400" y="866873"/>
            <a:chExt cx="8824913" cy="4314727"/>
          </a:xfrm>
        </p:grpSpPr>
        <p:grpSp>
          <p:nvGrpSpPr>
            <p:cNvPr id="267" name="Group 266"/>
            <p:cNvGrpSpPr/>
            <p:nvPr/>
          </p:nvGrpSpPr>
          <p:grpSpPr>
            <a:xfrm>
              <a:off x="152400" y="1179999"/>
              <a:ext cx="8824913" cy="4001601"/>
              <a:chOff x="76200" y="1513626"/>
              <a:chExt cx="8915400" cy="4277573"/>
            </a:xfrm>
          </p:grpSpPr>
          <p:grpSp>
            <p:nvGrpSpPr>
              <p:cNvPr id="258" name="Group 257"/>
              <p:cNvGrpSpPr/>
              <p:nvPr/>
            </p:nvGrpSpPr>
            <p:grpSpPr>
              <a:xfrm>
                <a:off x="76200" y="1513626"/>
                <a:ext cx="8915400" cy="4277573"/>
                <a:chOff x="76200" y="1219196"/>
                <a:chExt cx="8915400" cy="4572004"/>
              </a:xfrm>
            </p:grpSpPr>
            <p:grpSp>
              <p:nvGrpSpPr>
                <p:cNvPr id="101" name="Group 100"/>
                <p:cNvGrpSpPr/>
                <p:nvPr/>
              </p:nvGrpSpPr>
              <p:grpSpPr>
                <a:xfrm>
                  <a:off x="76200" y="1219196"/>
                  <a:ext cx="8915400" cy="4572004"/>
                  <a:chOff x="76200" y="685796"/>
                  <a:chExt cx="8915400" cy="4572004"/>
                </a:xfrm>
              </p:grpSpPr>
              <p:grpSp>
                <p:nvGrpSpPr>
                  <p:cNvPr id="102" name="Group 101"/>
                  <p:cNvGrpSpPr/>
                  <p:nvPr/>
                </p:nvGrpSpPr>
                <p:grpSpPr>
                  <a:xfrm>
                    <a:off x="732924" y="685796"/>
                    <a:ext cx="7678152" cy="4572004"/>
                    <a:chOff x="703848" y="838196"/>
                    <a:chExt cx="7678152" cy="4572004"/>
                  </a:xfrm>
                </p:grpSpPr>
                <p:grpSp>
                  <p:nvGrpSpPr>
                    <p:cNvPr id="106" name="Group 105"/>
                    <p:cNvGrpSpPr/>
                    <p:nvPr/>
                  </p:nvGrpSpPr>
                  <p:grpSpPr>
                    <a:xfrm>
                      <a:off x="990600" y="838196"/>
                      <a:ext cx="7170574" cy="4343402"/>
                      <a:chOff x="1269579" y="1381122"/>
                      <a:chExt cx="6604842" cy="3800478"/>
                    </a:xfrm>
                  </p:grpSpPr>
                  <p:grpSp>
                    <p:nvGrpSpPr>
                      <p:cNvPr id="126" name="Group 125"/>
                      <p:cNvGrpSpPr/>
                      <p:nvPr/>
                    </p:nvGrpSpPr>
                    <p:grpSpPr>
                      <a:xfrm>
                        <a:off x="1269579" y="3817615"/>
                        <a:ext cx="6604842" cy="1363985"/>
                        <a:chOff x="1269443" y="3352796"/>
                        <a:chExt cx="6604842" cy="1363985"/>
                      </a:xfrm>
                    </p:grpSpPr>
                    <p:grpSp>
                      <p:nvGrpSpPr>
                        <p:cNvPr id="140" name="Group 139"/>
                        <p:cNvGrpSpPr/>
                        <p:nvPr/>
                      </p:nvGrpSpPr>
                      <p:grpSpPr>
                        <a:xfrm>
                          <a:off x="1269443" y="3352800"/>
                          <a:ext cx="2584351" cy="1363981"/>
                          <a:chOff x="1373925" y="3348625"/>
                          <a:chExt cx="2584351" cy="1363981"/>
                        </a:xfrm>
                      </p:grpSpPr>
                      <p:grpSp>
                        <p:nvGrpSpPr>
                          <p:cNvPr id="170" name="Group 169"/>
                          <p:cNvGrpSpPr/>
                          <p:nvPr/>
                        </p:nvGrpSpPr>
                        <p:grpSpPr>
                          <a:xfrm>
                            <a:off x="1373925" y="4454977"/>
                            <a:ext cx="2584351" cy="257629"/>
                            <a:chOff x="1373925" y="4454977"/>
                            <a:chExt cx="2584351" cy="257629"/>
                          </a:xfrm>
                        </p:grpSpPr>
                        <p:grpSp>
                          <p:nvGrpSpPr>
                            <p:cNvPr id="186" name="Group 185"/>
                            <p:cNvGrpSpPr/>
                            <p:nvPr/>
                          </p:nvGrpSpPr>
                          <p:grpSpPr>
                            <a:xfrm>
                              <a:off x="1373925" y="4454978"/>
                              <a:ext cx="364319" cy="257625"/>
                              <a:chOff x="1600200" y="3962400"/>
                              <a:chExt cx="838200" cy="609600"/>
                            </a:xfrm>
                          </p:grpSpPr>
                          <p:sp>
                            <p:nvSpPr>
                              <p:cNvPr id="196" name="Can 195"/>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7" name="Quad Arrow 196"/>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7" name="Group 186"/>
                            <p:cNvGrpSpPr/>
                            <p:nvPr/>
                          </p:nvGrpSpPr>
                          <p:grpSpPr>
                            <a:xfrm>
                              <a:off x="2117803" y="4454979"/>
                              <a:ext cx="364319" cy="257625"/>
                              <a:chOff x="1600200" y="3962400"/>
                              <a:chExt cx="838200" cy="609600"/>
                            </a:xfrm>
                          </p:grpSpPr>
                          <p:sp>
                            <p:nvSpPr>
                              <p:cNvPr id="194" name="Can 193"/>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Quad Arrow 194"/>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8" name="Group 187"/>
                            <p:cNvGrpSpPr/>
                            <p:nvPr/>
                          </p:nvGrpSpPr>
                          <p:grpSpPr>
                            <a:xfrm>
                              <a:off x="2851421" y="4454981"/>
                              <a:ext cx="364319" cy="257625"/>
                              <a:chOff x="1600200" y="3962400"/>
                              <a:chExt cx="838200" cy="609600"/>
                            </a:xfrm>
                          </p:grpSpPr>
                          <p:sp>
                            <p:nvSpPr>
                              <p:cNvPr id="192" name="Can 191"/>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Quad Arrow 192"/>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9" name="Group 188"/>
                            <p:cNvGrpSpPr/>
                            <p:nvPr/>
                          </p:nvGrpSpPr>
                          <p:grpSpPr>
                            <a:xfrm>
                              <a:off x="3593957" y="4454977"/>
                              <a:ext cx="364319" cy="257625"/>
                              <a:chOff x="1600200" y="3962400"/>
                              <a:chExt cx="838200" cy="609600"/>
                            </a:xfrm>
                          </p:grpSpPr>
                          <p:sp>
                            <p:nvSpPr>
                              <p:cNvPr id="190" name="Can 189"/>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1" name="Quad Arrow 190"/>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71" name="Group 170"/>
                          <p:cNvGrpSpPr/>
                          <p:nvPr/>
                        </p:nvGrpSpPr>
                        <p:grpSpPr>
                          <a:xfrm>
                            <a:off x="1873763" y="3348625"/>
                            <a:ext cx="1643038" cy="257626"/>
                            <a:chOff x="2931238" y="3276599"/>
                            <a:chExt cx="1643038" cy="257626"/>
                          </a:xfrm>
                        </p:grpSpPr>
                        <p:grpSp>
                          <p:nvGrpSpPr>
                            <p:cNvPr id="180" name="Group 179"/>
                            <p:cNvGrpSpPr/>
                            <p:nvPr/>
                          </p:nvGrpSpPr>
                          <p:grpSpPr>
                            <a:xfrm>
                              <a:off x="2931238" y="3276600"/>
                              <a:ext cx="364319" cy="257625"/>
                              <a:chOff x="1058558" y="3962400"/>
                              <a:chExt cx="838200" cy="609600"/>
                            </a:xfrm>
                          </p:grpSpPr>
                          <p:sp>
                            <p:nvSpPr>
                              <p:cNvPr id="184" name="Can 183"/>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 name="Quad Arrow 184"/>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1" name="Group 180"/>
                            <p:cNvGrpSpPr/>
                            <p:nvPr/>
                          </p:nvGrpSpPr>
                          <p:grpSpPr>
                            <a:xfrm>
                              <a:off x="4209957" y="3276599"/>
                              <a:ext cx="364319" cy="257625"/>
                              <a:chOff x="2292856" y="3962400"/>
                              <a:chExt cx="838200" cy="609600"/>
                            </a:xfrm>
                          </p:grpSpPr>
                          <p:sp>
                            <p:nvSpPr>
                              <p:cNvPr id="182" name="Can 181"/>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3" name="Quad Arrow 182"/>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72" name="Straight Connector 171"/>
                          <p:cNvCxnSpPr>
                            <a:stCxn id="197" idx="0"/>
                            <a:endCxn id="184"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94" idx="1"/>
                            <a:endCxn id="182"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92" idx="1"/>
                            <a:endCxn id="184"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90" idx="1"/>
                            <a:endCxn id="182"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0" idx="1"/>
                            <a:endCxn id="184"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94" idx="1"/>
                            <a:endCxn id="184"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96" idx="1"/>
                            <a:endCxn id="182"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92" idx="1"/>
                            <a:endCxn id="182"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5289934" y="3352796"/>
                          <a:ext cx="2584351" cy="1363981"/>
                          <a:chOff x="1373925" y="3348625"/>
                          <a:chExt cx="2584351" cy="1363981"/>
                        </a:xfrm>
                      </p:grpSpPr>
                      <p:grpSp>
                        <p:nvGrpSpPr>
                          <p:cNvPr id="142" name="Group 141"/>
                          <p:cNvGrpSpPr/>
                          <p:nvPr/>
                        </p:nvGrpSpPr>
                        <p:grpSpPr>
                          <a:xfrm>
                            <a:off x="1373925" y="4454977"/>
                            <a:ext cx="2584351" cy="257629"/>
                            <a:chOff x="1373925" y="4454977"/>
                            <a:chExt cx="2584351" cy="257629"/>
                          </a:xfrm>
                        </p:grpSpPr>
                        <p:grpSp>
                          <p:nvGrpSpPr>
                            <p:cNvPr id="158" name="Group 157"/>
                            <p:cNvGrpSpPr/>
                            <p:nvPr/>
                          </p:nvGrpSpPr>
                          <p:grpSpPr>
                            <a:xfrm>
                              <a:off x="1373925" y="4454978"/>
                              <a:ext cx="364319" cy="257625"/>
                              <a:chOff x="1600200" y="3962400"/>
                              <a:chExt cx="838200" cy="609600"/>
                            </a:xfrm>
                          </p:grpSpPr>
                          <p:sp>
                            <p:nvSpPr>
                              <p:cNvPr id="168" name="Can 167"/>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Quad Arrow 168"/>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9" name="Group 158"/>
                            <p:cNvGrpSpPr/>
                            <p:nvPr/>
                          </p:nvGrpSpPr>
                          <p:grpSpPr>
                            <a:xfrm>
                              <a:off x="2117803" y="4454979"/>
                              <a:ext cx="364319" cy="257625"/>
                              <a:chOff x="1600200" y="3962400"/>
                              <a:chExt cx="838200" cy="609600"/>
                            </a:xfrm>
                          </p:grpSpPr>
                          <p:sp>
                            <p:nvSpPr>
                              <p:cNvPr id="166" name="Can 165"/>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7" name="Quad Arrow 166"/>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0" name="Group 159"/>
                            <p:cNvGrpSpPr/>
                            <p:nvPr/>
                          </p:nvGrpSpPr>
                          <p:grpSpPr>
                            <a:xfrm>
                              <a:off x="2851421" y="4454981"/>
                              <a:ext cx="364319" cy="257625"/>
                              <a:chOff x="1600200" y="3962400"/>
                              <a:chExt cx="838200" cy="609600"/>
                            </a:xfrm>
                          </p:grpSpPr>
                          <p:sp>
                            <p:nvSpPr>
                              <p:cNvPr id="164" name="Can 163"/>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Quad Arrow 164"/>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1" name="Group 160"/>
                            <p:cNvGrpSpPr/>
                            <p:nvPr/>
                          </p:nvGrpSpPr>
                          <p:grpSpPr>
                            <a:xfrm>
                              <a:off x="3593957" y="4454977"/>
                              <a:ext cx="364319" cy="257625"/>
                              <a:chOff x="1600200" y="3962400"/>
                              <a:chExt cx="838200" cy="609600"/>
                            </a:xfrm>
                          </p:grpSpPr>
                          <p:sp>
                            <p:nvSpPr>
                              <p:cNvPr id="162" name="Can 161"/>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Quad Arrow 162"/>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43" name="Group 142"/>
                          <p:cNvGrpSpPr/>
                          <p:nvPr/>
                        </p:nvGrpSpPr>
                        <p:grpSpPr>
                          <a:xfrm>
                            <a:off x="1873763" y="3348625"/>
                            <a:ext cx="1643038" cy="257626"/>
                            <a:chOff x="2931238" y="3276599"/>
                            <a:chExt cx="1643038" cy="257626"/>
                          </a:xfrm>
                        </p:grpSpPr>
                        <p:grpSp>
                          <p:nvGrpSpPr>
                            <p:cNvPr id="152" name="Group 151"/>
                            <p:cNvGrpSpPr/>
                            <p:nvPr/>
                          </p:nvGrpSpPr>
                          <p:grpSpPr>
                            <a:xfrm>
                              <a:off x="2931238" y="3276600"/>
                              <a:ext cx="364319" cy="257625"/>
                              <a:chOff x="1058558" y="3962400"/>
                              <a:chExt cx="838200" cy="609600"/>
                            </a:xfrm>
                          </p:grpSpPr>
                          <p:sp>
                            <p:nvSpPr>
                              <p:cNvPr id="156" name="Can 155"/>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7" name="Quad Arrow 156"/>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53" name="Group 152"/>
                            <p:cNvGrpSpPr/>
                            <p:nvPr/>
                          </p:nvGrpSpPr>
                          <p:grpSpPr>
                            <a:xfrm>
                              <a:off x="4209957" y="3276599"/>
                              <a:ext cx="364319" cy="257625"/>
                              <a:chOff x="2292856" y="3962400"/>
                              <a:chExt cx="838200" cy="609600"/>
                            </a:xfrm>
                          </p:grpSpPr>
                          <p:sp>
                            <p:nvSpPr>
                              <p:cNvPr id="154" name="Can 153"/>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Quad Arrow 154"/>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44" name="Straight Connector 143"/>
                          <p:cNvCxnSpPr>
                            <a:stCxn id="169" idx="0"/>
                            <a:endCxn id="156"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6" idx="1"/>
                            <a:endCxn id="154"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64" idx="1"/>
                            <a:endCxn id="156"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62" idx="1"/>
                            <a:endCxn id="154"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62" idx="1"/>
                            <a:endCxn id="156"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66" idx="1"/>
                            <a:endCxn id="156"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68" idx="1"/>
                            <a:endCxn id="154"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4" idx="1"/>
                            <a:endCxn id="154"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2506183" y="1381122"/>
                        <a:ext cx="4294852" cy="1315354"/>
                        <a:chOff x="3169590" y="818694"/>
                        <a:chExt cx="4294852" cy="1315354"/>
                      </a:xfrm>
                    </p:grpSpPr>
                    <p:grpSp>
                      <p:nvGrpSpPr>
                        <p:cNvPr id="128" name="Group 127"/>
                        <p:cNvGrpSpPr/>
                        <p:nvPr/>
                      </p:nvGrpSpPr>
                      <p:grpSpPr>
                        <a:xfrm>
                          <a:off x="3169590" y="1361173"/>
                          <a:ext cx="364318" cy="257625"/>
                          <a:chOff x="2230579" y="2563954"/>
                          <a:chExt cx="838199" cy="609601"/>
                        </a:xfrm>
                      </p:grpSpPr>
                      <p:sp>
                        <p:nvSpPr>
                          <p:cNvPr id="138" name="Can 137"/>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9" name="Quad Arrow 138"/>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29" name="Group 128"/>
                        <p:cNvGrpSpPr/>
                        <p:nvPr/>
                      </p:nvGrpSpPr>
                      <p:grpSpPr>
                        <a:xfrm>
                          <a:off x="5121478" y="818694"/>
                          <a:ext cx="364319" cy="257627"/>
                          <a:chOff x="3335385" y="1269671"/>
                          <a:chExt cx="838199" cy="609605"/>
                        </a:xfrm>
                      </p:grpSpPr>
                      <p:sp>
                        <p:nvSpPr>
                          <p:cNvPr id="136" name="Can 135"/>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7" name="Quad Arrow 136"/>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0" name="Group 129"/>
                        <p:cNvGrpSpPr/>
                        <p:nvPr/>
                      </p:nvGrpSpPr>
                      <p:grpSpPr>
                        <a:xfrm>
                          <a:off x="5115123" y="1876423"/>
                          <a:ext cx="364318" cy="257625"/>
                          <a:chOff x="-95653" y="3783151"/>
                          <a:chExt cx="838199" cy="609599"/>
                        </a:xfrm>
                      </p:grpSpPr>
                      <p:sp>
                        <p:nvSpPr>
                          <p:cNvPr id="134" name="Can 133"/>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5" name="Quad Arrow 134"/>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1" name="Group 130"/>
                        <p:cNvGrpSpPr/>
                        <p:nvPr/>
                      </p:nvGrpSpPr>
                      <p:grpSpPr>
                        <a:xfrm>
                          <a:off x="7100123" y="1352098"/>
                          <a:ext cx="364319" cy="257626"/>
                          <a:chOff x="1050645" y="2542435"/>
                          <a:chExt cx="838204" cy="609597"/>
                        </a:xfrm>
                      </p:grpSpPr>
                      <p:sp>
                        <p:nvSpPr>
                          <p:cNvPr id="132" name="Can 131"/>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3" name="Quad Arrow 132"/>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107" name="Group 106"/>
                    <p:cNvGrpSpPr/>
                    <p:nvPr/>
                  </p:nvGrpSpPr>
                  <p:grpSpPr>
                    <a:xfrm>
                      <a:off x="1731013" y="1132627"/>
                      <a:ext cx="5753110" cy="2490138"/>
                      <a:chOff x="1731013" y="1132627"/>
                      <a:chExt cx="5753110" cy="2490138"/>
                    </a:xfrm>
                  </p:grpSpPr>
                  <p:cxnSp>
                    <p:nvCxnSpPr>
                      <p:cNvPr id="111" name="Straight Connector 110"/>
                      <p:cNvCxnSpPr>
                        <a:stCxn id="185" idx="0"/>
                        <a:endCxn id="138" idx="3"/>
                      </p:cNvCxnSpPr>
                      <p:nvPr/>
                    </p:nvCxnSpPr>
                    <p:spPr>
                      <a:xfrm flipV="1">
                        <a:off x="1731014" y="1752600"/>
                        <a:ext cx="799872" cy="1870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84" idx="1"/>
                        <a:endCxn id="134" idx="3"/>
                      </p:cNvCxnSpPr>
                      <p:nvPr/>
                    </p:nvCxnSpPr>
                    <p:spPr>
                      <a:xfrm flipV="1">
                        <a:off x="1731013" y="2341457"/>
                        <a:ext cx="2912049" cy="1281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82" idx="1"/>
                        <a:endCxn id="136" idx="3"/>
                      </p:cNvCxnSpPr>
                      <p:nvPr/>
                    </p:nvCxnSpPr>
                    <p:spPr>
                      <a:xfrm flipV="1">
                        <a:off x="3119260" y="1132627"/>
                        <a:ext cx="1530701" cy="2490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82" idx="1"/>
                        <a:endCxn id="138" idx="3"/>
                      </p:cNvCxnSpPr>
                      <p:nvPr/>
                    </p:nvCxnSpPr>
                    <p:spPr>
                      <a:xfrm flipH="1" flipV="1">
                        <a:off x="2530886" y="1752600"/>
                        <a:ext cx="588374" cy="1870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57" idx="0"/>
                        <a:endCxn id="134" idx="3"/>
                      </p:cNvCxnSpPr>
                      <p:nvPr/>
                    </p:nvCxnSpPr>
                    <p:spPr>
                      <a:xfrm flipH="1" flipV="1">
                        <a:off x="4643062" y="2341457"/>
                        <a:ext cx="1452815" cy="1281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56" idx="1"/>
                        <a:endCxn id="132" idx="3"/>
                      </p:cNvCxnSpPr>
                      <p:nvPr/>
                    </p:nvCxnSpPr>
                    <p:spPr>
                      <a:xfrm flipV="1">
                        <a:off x="6095876" y="1742231"/>
                        <a:ext cx="702210" cy="1880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54" idx="1"/>
                        <a:endCxn id="136" idx="3"/>
                      </p:cNvCxnSpPr>
                      <p:nvPr/>
                    </p:nvCxnSpPr>
                    <p:spPr>
                      <a:xfrm flipH="1" flipV="1">
                        <a:off x="4649961" y="1132627"/>
                        <a:ext cx="2834162" cy="2490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54" idx="1"/>
                        <a:endCxn id="132" idx="3"/>
                      </p:cNvCxnSpPr>
                      <p:nvPr/>
                    </p:nvCxnSpPr>
                    <p:spPr>
                      <a:xfrm flipH="1" flipV="1">
                        <a:off x="6798086" y="1742231"/>
                        <a:ext cx="686037" cy="1880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103" name="Straight Connector 102"/>
                  <p:cNvCxnSpPr/>
                  <p:nvPr/>
                </p:nvCxnSpPr>
                <p:spPr>
                  <a:xfrm>
                    <a:off x="152400" y="48819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52400" y="36576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6200" y="21336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25" name="Straight Connector 224"/>
                <p:cNvCxnSpPr>
                  <a:stCxn id="136" idx="2"/>
                  <a:endCxn id="138" idx="1"/>
                </p:cNvCxnSpPr>
                <p:nvPr/>
              </p:nvCxnSpPr>
              <p:spPr>
                <a:xfrm flipH="1">
                  <a:off x="2559962" y="1366413"/>
                  <a:ext cx="1921313" cy="472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38" idx="3"/>
                  <a:endCxn id="134" idx="2"/>
                </p:cNvCxnSpPr>
                <p:nvPr/>
              </p:nvCxnSpPr>
              <p:spPr>
                <a:xfrm>
                  <a:off x="2559962" y="2133600"/>
                  <a:ext cx="1914414" cy="441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136" idx="3"/>
                  <a:endCxn id="135" idx="0"/>
                </p:cNvCxnSpPr>
                <p:nvPr/>
              </p:nvCxnSpPr>
              <p:spPr>
                <a:xfrm flipH="1">
                  <a:off x="4672138" y="1513627"/>
                  <a:ext cx="6899" cy="914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34" idx="4"/>
                  <a:endCxn id="132" idx="3"/>
                </p:cNvCxnSpPr>
                <p:nvPr/>
              </p:nvCxnSpPr>
              <p:spPr>
                <a:xfrm flipV="1">
                  <a:off x="4869899" y="2123231"/>
                  <a:ext cx="1957263" cy="452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32" idx="2"/>
                  <a:endCxn id="138" idx="4"/>
                </p:cNvCxnSpPr>
                <p:nvPr/>
              </p:nvCxnSpPr>
              <p:spPr>
                <a:xfrm flipH="1">
                  <a:off x="2757723" y="1976016"/>
                  <a:ext cx="3871676" cy="10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36" idx="4"/>
                  <a:endCxn id="132" idx="1"/>
                </p:cNvCxnSpPr>
                <p:nvPr/>
              </p:nvCxnSpPr>
              <p:spPr>
                <a:xfrm>
                  <a:off x="4876799" y="1366413"/>
                  <a:ext cx="1950363" cy="462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3692021" y="1799896"/>
                <a:ext cx="2403979" cy="3736391"/>
                <a:chOff x="3692021" y="1799896"/>
                <a:chExt cx="2403979" cy="3736391"/>
              </a:xfrm>
            </p:grpSpPr>
            <p:sp>
              <p:nvSpPr>
                <p:cNvPr id="263" name="TextBox 262"/>
                <p:cNvSpPr txBox="1"/>
                <p:nvPr/>
              </p:nvSpPr>
              <p:spPr>
                <a:xfrm>
                  <a:off x="3692021" y="3962400"/>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264" name="TextBox 263"/>
                <p:cNvSpPr txBox="1"/>
                <p:nvPr/>
              </p:nvSpPr>
              <p:spPr>
                <a:xfrm>
                  <a:off x="4267200" y="5105400"/>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sp>
              <p:nvSpPr>
                <p:cNvPr id="265" name="TextBox 264"/>
                <p:cNvSpPr txBox="1"/>
                <p:nvPr/>
              </p:nvSpPr>
              <p:spPr>
                <a:xfrm>
                  <a:off x="4233192" y="1799896"/>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grpSp>
        </p:grpSp>
        <p:sp>
          <p:nvSpPr>
            <p:cNvPr id="320" name="TextBox 319"/>
            <p:cNvSpPr txBox="1"/>
            <p:nvPr/>
          </p:nvSpPr>
          <p:spPr>
            <a:xfrm>
              <a:off x="1371600" y="1712671"/>
              <a:ext cx="1057570" cy="307777"/>
            </a:xfrm>
            <a:prstGeom prst="rect">
              <a:avLst/>
            </a:prstGeom>
            <a:noFill/>
          </p:spPr>
          <p:txBody>
            <a:bodyPr wrap="square" rtlCol="0">
              <a:spAutoFit/>
            </a:bodyPr>
            <a:lstStyle/>
            <a:p>
              <a:r>
                <a:rPr lang="en-US" sz="1400" dirty="0" smtClean="0">
                  <a:solidFill>
                    <a:prstClr val="black"/>
                  </a:solidFill>
                </a:rPr>
                <a:t>10.0.0.0/16</a:t>
              </a:r>
              <a:endParaRPr lang="en-US" sz="1400" dirty="0">
                <a:solidFill>
                  <a:prstClr val="black"/>
                </a:solidFill>
              </a:endParaRPr>
            </a:p>
          </p:txBody>
        </p:sp>
        <p:sp>
          <p:nvSpPr>
            <p:cNvPr id="321" name="TextBox 320"/>
            <p:cNvSpPr txBox="1"/>
            <p:nvPr/>
          </p:nvSpPr>
          <p:spPr>
            <a:xfrm>
              <a:off x="4209528" y="866873"/>
              <a:ext cx="1057570" cy="307777"/>
            </a:xfrm>
            <a:prstGeom prst="rect">
              <a:avLst/>
            </a:prstGeom>
            <a:noFill/>
          </p:spPr>
          <p:txBody>
            <a:bodyPr wrap="square" rtlCol="0">
              <a:spAutoFit/>
            </a:bodyPr>
            <a:lstStyle/>
            <a:p>
              <a:r>
                <a:rPr lang="en-US" sz="1400" dirty="0" smtClean="0">
                  <a:solidFill>
                    <a:prstClr val="black"/>
                  </a:solidFill>
                </a:rPr>
                <a:t>10.1.0.0/16</a:t>
              </a:r>
              <a:endParaRPr lang="en-US" sz="1400" dirty="0">
                <a:solidFill>
                  <a:prstClr val="black"/>
                </a:solidFill>
              </a:endParaRPr>
            </a:p>
          </p:txBody>
        </p:sp>
        <p:sp>
          <p:nvSpPr>
            <p:cNvPr id="322" name="TextBox 321"/>
            <p:cNvSpPr txBox="1"/>
            <p:nvPr/>
          </p:nvSpPr>
          <p:spPr>
            <a:xfrm>
              <a:off x="7050561" y="1663469"/>
              <a:ext cx="1057570" cy="307777"/>
            </a:xfrm>
            <a:prstGeom prst="rect">
              <a:avLst/>
            </a:prstGeom>
            <a:noFill/>
          </p:spPr>
          <p:txBody>
            <a:bodyPr wrap="square" rtlCol="0">
              <a:spAutoFit/>
            </a:bodyPr>
            <a:lstStyle/>
            <a:p>
              <a:r>
                <a:rPr lang="en-US" sz="1400" dirty="0" smtClean="0">
                  <a:solidFill>
                    <a:prstClr val="black"/>
                  </a:solidFill>
                </a:rPr>
                <a:t>10.2.0.0/16</a:t>
              </a:r>
              <a:endParaRPr lang="en-US" sz="1400" dirty="0">
                <a:solidFill>
                  <a:prstClr val="black"/>
                </a:solidFill>
              </a:endParaRPr>
            </a:p>
          </p:txBody>
        </p:sp>
        <p:sp>
          <p:nvSpPr>
            <p:cNvPr id="323" name="TextBox 322"/>
            <p:cNvSpPr txBox="1"/>
            <p:nvPr/>
          </p:nvSpPr>
          <p:spPr>
            <a:xfrm>
              <a:off x="4200230" y="2587823"/>
              <a:ext cx="1057570" cy="307777"/>
            </a:xfrm>
            <a:prstGeom prst="rect">
              <a:avLst/>
            </a:prstGeom>
            <a:noFill/>
          </p:spPr>
          <p:txBody>
            <a:bodyPr wrap="square" rtlCol="0">
              <a:spAutoFit/>
            </a:bodyPr>
            <a:lstStyle/>
            <a:p>
              <a:r>
                <a:rPr lang="en-US" sz="1400" dirty="0" smtClean="0">
                  <a:solidFill>
                    <a:prstClr val="black"/>
                  </a:solidFill>
                </a:rPr>
                <a:t>10.3.0.0/16</a:t>
              </a:r>
              <a:endParaRPr lang="en-US" sz="1400" dirty="0">
                <a:solidFill>
                  <a:prstClr val="black"/>
                </a:solidFill>
              </a:endParaRPr>
            </a:p>
          </p:txBody>
        </p:sp>
      </p:grpSp>
      <p:sp>
        <p:nvSpPr>
          <p:cNvPr id="113" name="Title 1"/>
          <p:cNvSpPr>
            <a:spLocks noGrp="1"/>
          </p:cNvSpPr>
          <p:nvPr>
            <p:ph type="title"/>
          </p:nvPr>
        </p:nvSpPr>
        <p:spPr>
          <a:xfrm>
            <a:off x="457200" y="274638"/>
            <a:ext cx="8229600" cy="1143000"/>
          </a:xfrm>
        </p:spPr>
        <p:txBody>
          <a:bodyPr/>
          <a:lstStyle/>
          <a:p>
            <a:r>
              <a:rPr lang="en-US" dirty="0" smtClean="0"/>
              <a:t>We want Multipathing</a:t>
            </a:r>
            <a:r>
              <a:rPr lang="en-US" dirty="0"/>
              <a:t>!</a:t>
            </a:r>
          </a:p>
        </p:txBody>
      </p:sp>
      <p:sp>
        <p:nvSpPr>
          <p:cNvPr id="116"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110"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xmlns="" val="121232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a:p>
            <a:pPr eaLnBrk="1" hangingPunct="1"/>
            <a:r>
              <a:rPr lang="en-US" dirty="0"/>
              <a:t>Virtual machine migration</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3</a:t>
            </a:fld>
            <a:endParaRPr lang="en-US" dirty="0">
              <a:solidFill>
                <a:schemeClr val="tx1"/>
              </a:solidFill>
            </a:endParaRPr>
          </a:p>
        </p:txBody>
      </p:sp>
      <p:pic>
        <p:nvPicPr>
          <p:cNvPr id="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157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High-Bandwidth</a:t>
            </a:r>
            <a:endParaRPr lang="en-US" dirty="0"/>
          </a:p>
        </p:txBody>
      </p:sp>
      <p:grpSp>
        <p:nvGrpSpPr>
          <p:cNvPr id="267" name="Group 266"/>
          <p:cNvGrpSpPr/>
          <p:nvPr/>
        </p:nvGrpSpPr>
        <p:grpSpPr>
          <a:xfrm>
            <a:off x="152400" y="1179999"/>
            <a:ext cx="8824913" cy="4001601"/>
            <a:chOff x="76200" y="1513626"/>
            <a:chExt cx="8915400" cy="4277573"/>
          </a:xfrm>
        </p:grpSpPr>
        <p:grpSp>
          <p:nvGrpSpPr>
            <p:cNvPr id="258" name="Group 257"/>
            <p:cNvGrpSpPr/>
            <p:nvPr/>
          </p:nvGrpSpPr>
          <p:grpSpPr>
            <a:xfrm>
              <a:off x="76200" y="1513626"/>
              <a:ext cx="8915400" cy="4277573"/>
              <a:chOff x="76200" y="1219196"/>
              <a:chExt cx="8915400" cy="4572004"/>
            </a:xfrm>
          </p:grpSpPr>
          <p:grpSp>
            <p:nvGrpSpPr>
              <p:cNvPr id="101" name="Group 100"/>
              <p:cNvGrpSpPr/>
              <p:nvPr/>
            </p:nvGrpSpPr>
            <p:grpSpPr>
              <a:xfrm>
                <a:off x="76200" y="1219196"/>
                <a:ext cx="8915400" cy="4572004"/>
                <a:chOff x="76200" y="685796"/>
                <a:chExt cx="8915400" cy="4572004"/>
              </a:xfrm>
            </p:grpSpPr>
            <p:grpSp>
              <p:nvGrpSpPr>
                <p:cNvPr id="102" name="Group 101"/>
                <p:cNvGrpSpPr/>
                <p:nvPr/>
              </p:nvGrpSpPr>
              <p:grpSpPr>
                <a:xfrm>
                  <a:off x="732924" y="685796"/>
                  <a:ext cx="7678152" cy="4572004"/>
                  <a:chOff x="703848" y="838196"/>
                  <a:chExt cx="7678152" cy="4572004"/>
                </a:xfrm>
              </p:grpSpPr>
              <p:grpSp>
                <p:nvGrpSpPr>
                  <p:cNvPr id="106" name="Group 105"/>
                  <p:cNvGrpSpPr/>
                  <p:nvPr/>
                </p:nvGrpSpPr>
                <p:grpSpPr>
                  <a:xfrm>
                    <a:off x="990600" y="838196"/>
                    <a:ext cx="7170574" cy="4343402"/>
                    <a:chOff x="1269579" y="1381122"/>
                    <a:chExt cx="6604842" cy="3800478"/>
                  </a:xfrm>
                </p:grpSpPr>
                <p:grpSp>
                  <p:nvGrpSpPr>
                    <p:cNvPr id="126" name="Group 125"/>
                    <p:cNvGrpSpPr/>
                    <p:nvPr/>
                  </p:nvGrpSpPr>
                  <p:grpSpPr>
                    <a:xfrm>
                      <a:off x="1269579" y="3817615"/>
                      <a:ext cx="6604842" cy="1363985"/>
                      <a:chOff x="1269443" y="3352796"/>
                      <a:chExt cx="6604842" cy="1363985"/>
                    </a:xfrm>
                  </p:grpSpPr>
                  <p:grpSp>
                    <p:nvGrpSpPr>
                      <p:cNvPr id="140" name="Group 139"/>
                      <p:cNvGrpSpPr/>
                      <p:nvPr/>
                    </p:nvGrpSpPr>
                    <p:grpSpPr>
                      <a:xfrm>
                        <a:off x="1269443" y="3352800"/>
                        <a:ext cx="2584351" cy="1363981"/>
                        <a:chOff x="1373925" y="3348625"/>
                        <a:chExt cx="2584351" cy="1363981"/>
                      </a:xfrm>
                    </p:grpSpPr>
                    <p:grpSp>
                      <p:nvGrpSpPr>
                        <p:cNvPr id="170" name="Group 169"/>
                        <p:cNvGrpSpPr/>
                        <p:nvPr/>
                      </p:nvGrpSpPr>
                      <p:grpSpPr>
                        <a:xfrm>
                          <a:off x="1373925" y="4454977"/>
                          <a:ext cx="2584351" cy="257629"/>
                          <a:chOff x="1373925" y="4454977"/>
                          <a:chExt cx="2584351" cy="257629"/>
                        </a:xfrm>
                      </p:grpSpPr>
                      <p:grpSp>
                        <p:nvGrpSpPr>
                          <p:cNvPr id="186" name="Group 185"/>
                          <p:cNvGrpSpPr/>
                          <p:nvPr/>
                        </p:nvGrpSpPr>
                        <p:grpSpPr>
                          <a:xfrm>
                            <a:off x="1373925" y="4454978"/>
                            <a:ext cx="364319" cy="257625"/>
                            <a:chOff x="1600200" y="3962400"/>
                            <a:chExt cx="838200" cy="609600"/>
                          </a:xfrm>
                        </p:grpSpPr>
                        <p:sp>
                          <p:nvSpPr>
                            <p:cNvPr id="196" name="Can 195"/>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196"/>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2117803" y="4454979"/>
                            <a:ext cx="364319" cy="257625"/>
                            <a:chOff x="1600200" y="3962400"/>
                            <a:chExt cx="838200" cy="609600"/>
                          </a:xfrm>
                        </p:grpSpPr>
                        <p:sp>
                          <p:nvSpPr>
                            <p:cNvPr id="194" name="Can 193"/>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194"/>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2851421" y="4454981"/>
                            <a:ext cx="364319" cy="257625"/>
                            <a:chOff x="1600200" y="3962400"/>
                            <a:chExt cx="838200" cy="609600"/>
                          </a:xfrm>
                        </p:grpSpPr>
                        <p:sp>
                          <p:nvSpPr>
                            <p:cNvPr id="192" name="Can 191"/>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3593957" y="4454977"/>
                            <a:ext cx="364319" cy="257625"/>
                            <a:chOff x="1600200" y="3962400"/>
                            <a:chExt cx="838200" cy="609600"/>
                          </a:xfrm>
                        </p:grpSpPr>
                        <p:sp>
                          <p:nvSpPr>
                            <p:cNvPr id="190" name="Can 189"/>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190"/>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a:off x="1873763" y="3348625"/>
                          <a:ext cx="1643038" cy="257626"/>
                          <a:chOff x="2931238" y="3276599"/>
                          <a:chExt cx="1643038" cy="257626"/>
                        </a:xfrm>
                      </p:grpSpPr>
                      <p:grpSp>
                        <p:nvGrpSpPr>
                          <p:cNvPr id="180" name="Group 179"/>
                          <p:cNvGrpSpPr/>
                          <p:nvPr/>
                        </p:nvGrpSpPr>
                        <p:grpSpPr>
                          <a:xfrm>
                            <a:off x="2931238" y="3276600"/>
                            <a:ext cx="364319" cy="257625"/>
                            <a:chOff x="1058558" y="3962400"/>
                            <a:chExt cx="838200" cy="609600"/>
                          </a:xfrm>
                        </p:grpSpPr>
                        <p:sp>
                          <p:nvSpPr>
                            <p:cNvPr id="184" name="Can 183"/>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4209957" y="3276599"/>
                            <a:ext cx="364319" cy="257625"/>
                            <a:chOff x="2292856" y="3962400"/>
                            <a:chExt cx="838200" cy="609600"/>
                          </a:xfrm>
                        </p:grpSpPr>
                        <p:sp>
                          <p:nvSpPr>
                            <p:cNvPr id="182" name="Can 181"/>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72" name="Straight Connector 171"/>
                        <p:cNvCxnSpPr>
                          <a:stCxn id="197" idx="0"/>
                          <a:endCxn id="184"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94" idx="1"/>
                          <a:endCxn id="182"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92" idx="1"/>
                          <a:endCxn id="184"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90" idx="1"/>
                          <a:endCxn id="182"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0" idx="1"/>
                          <a:endCxn id="184"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94" idx="1"/>
                          <a:endCxn id="184"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96" idx="1"/>
                          <a:endCxn id="182"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92" idx="1"/>
                          <a:endCxn id="182"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5289934" y="3352796"/>
                        <a:ext cx="2584351" cy="1363981"/>
                        <a:chOff x="1373925" y="3348625"/>
                        <a:chExt cx="2584351" cy="1363981"/>
                      </a:xfrm>
                    </p:grpSpPr>
                    <p:grpSp>
                      <p:nvGrpSpPr>
                        <p:cNvPr id="142" name="Group 141"/>
                        <p:cNvGrpSpPr/>
                        <p:nvPr/>
                      </p:nvGrpSpPr>
                      <p:grpSpPr>
                        <a:xfrm>
                          <a:off x="1373925" y="4454977"/>
                          <a:ext cx="2584351" cy="257629"/>
                          <a:chOff x="1373925" y="4454977"/>
                          <a:chExt cx="2584351" cy="257629"/>
                        </a:xfrm>
                      </p:grpSpPr>
                      <p:grpSp>
                        <p:nvGrpSpPr>
                          <p:cNvPr id="158" name="Group 157"/>
                          <p:cNvGrpSpPr/>
                          <p:nvPr/>
                        </p:nvGrpSpPr>
                        <p:grpSpPr>
                          <a:xfrm>
                            <a:off x="1373925" y="4454978"/>
                            <a:ext cx="364319" cy="257625"/>
                            <a:chOff x="1600200" y="3962400"/>
                            <a:chExt cx="838200" cy="609600"/>
                          </a:xfrm>
                        </p:grpSpPr>
                        <p:sp>
                          <p:nvSpPr>
                            <p:cNvPr id="168" name="Can 167"/>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168"/>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2117803" y="4454979"/>
                            <a:ext cx="364319" cy="257625"/>
                            <a:chOff x="1600200" y="3962400"/>
                            <a:chExt cx="838200" cy="609600"/>
                          </a:xfrm>
                        </p:grpSpPr>
                        <p:sp>
                          <p:nvSpPr>
                            <p:cNvPr id="166" name="Can 165"/>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2851421" y="4454981"/>
                            <a:ext cx="364319" cy="257625"/>
                            <a:chOff x="1600200" y="3962400"/>
                            <a:chExt cx="838200" cy="609600"/>
                          </a:xfrm>
                        </p:grpSpPr>
                        <p:sp>
                          <p:nvSpPr>
                            <p:cNvPr id="164" name="Can 163"/>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164"/>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3593957" y="4454977"/>
                            <a:ext cx="364319" cy="257625"/>
                            <a:chOff x="1600200" y="3962400"/>
                            <a:chExt cx="838200" cy="609600"/>
                          </a:xfrm>
                        </p:grpSpPr>
                        <p:sp>
                          <p:nvSpPr>
                            <p:cNvPr id="162" name="Can 161"/>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a:off x="1873763" y="3348625"/>
                          <a:ext cx="1643038" cy="257626"/>
                          <a:chOff x="2931238" y="3276599"/>
                          <a:chExt cx="1643038" cy="257626"/>
                        </a:xfrm>
                      </p:grpSpPr>
                      <p:grpSp>
                        <p:nvGrpSpPr>
                          <p:cNvPr id="152" name="Group 151"/>
                          <p:cNvGrpSpPr/>
                          <p:nvPr/>
                        </p:nvGrpSpPr>
                        <p:grpSpPr>
                          <a:xfrm>
                            <a:off x="2931238" y="3276600"/>
                            <a:ext cx="364319" cy="257625"/>
                            <a:chOff x="1058558" y="3962400"/>
                            <a:chExt cx="838200" cy="609600"/>
                          </a:xfrm>
                        </p:grpSpPr>
                        <p:sp>
                          <p:nvSpPr>
                            <p:cNvPr id="156" name="Can 155"/>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4209957" y="3276599"/>
                            <a:ext cx="364319" cy="257625"/>
                            <a:chOff x="2292856" y="3962400"/>
                            <a:chExt cx="838200" cy="609600"/>
                          </a:xfrm>
                        </p:grpSpPr>
                        <p:sp>
                          <p:nvSpPr>
                            <p:cNvPr id="154" name="Can 153"/>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4" name="Straight Connector 143"/>
                        <p:cNvCxnSpPr>
                          <a:stCxn id="169" idx="0"/>
                          <a:endCxn id="156"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6" idx="1"/>
                          <a:endCxn id="154"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64" idx="1"/>
                          <a:endCxn id="156"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62" idx="1"/>
                          <a:endCxn id="154"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62" idx="1"/>
                          <a:endCxn id="156"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66" idx="1"/>
                          <a:endCxn id="156"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68" idx="1"/>
                          <a:endCxn id="154"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64" idx="1"/>
                          <a:endCxn id="154"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7" name="Group 126"/>
                    <p:cNvGrpSpPr/>
                    <p:nvPr/>
                  </p:nvGrpSpPr>
                  <p:grpSpPr>
                    <a:xfrm>
                      <a:off x="2506183" y="1381122"/>
                      <a:ext cx="4294852" cy="1315354"/>
                      <a:chOff x="3169590" y="818694"/>
                      <a:chExt cx="4294852" cy="1315354"/>
                    </a:xfrm>
                  </p:grpSpPr>
                  <p:grpSp>
                    <p:nvGrpSpPr>
                      <p:cNvPr id="128" name="Group 127"/>
                      <p:cNvGrpSpPr/>
                      <p:nvPr/>
                    </p:nvGrpSpPr>
                    <p:grpSpPr>
                      <a:xfrm>
                        <a:off x="3169590" y="1361173"/>
                        <a:ext cx="364318" cy="257625"/>
                        <a:chOff x="2230579" y="2563954"/>
                        <a:chExt cx="838199" cy="609601"/>
                      </a:xfrm>
                    </p:grpSpPr>
                    <p:sp>
                      <p:nvSpPr>
                        <p:cNvPr id="138" name="Can 137"/>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121478" y="818694"/>
                        <a:ext cx="364319" cy="257627"/>
                        <a:chOff x="3335385" y="1269671"/>
                        <a:chExt cx="838199" cy="609605"/>
                      </a:xfrm>
                    </p:grpSpPr>
                    <p:sp>
                      <p:nvSpPr>
                        <p:cNvPr id="136" name="Can 135"/>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115123" y="1876423"/>
                        <a:ext cx="364318" cy="257625"/>
                        <a:chOff x="-95653" y="3783151"/>
                        <a:chExt cx="838199" cy="609599"/>
                      </a:xfrm>
                    </p:grpSpPr>
                    <p:sp>
                      <p:nvSpPr>
                        <p:cNvPr id="134" name="Can 133"/>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7100123" y="1352098"/>
                        <a:ext cx="364319" cy="257626"/>
                        <a:chOff x="1050645" y="2542435"/>
                        <a:chExt cx="838204" cy="609597"/>
                      </a:xfrm>
                    </p:grpSpPr>
                    <p:sp>
                      <p:nvSpPr>
                        <p:cNvPr id="132" name="Can 131"/>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7" name="Group 106"/>
                  <p:cNvGrpSpPr/>
                  <p:nvPr/>
                </p:nvGrpSpPr>
                <p:grpSpPr>
                  <a:xfrm>
                    <a:off x="1731013" y="1132627"/>
                    <a:ext cx="5753110" cy="2490138"/>
                    <a:chOff x="1731013" y="1132627"/>
                    <a:chExt cx="5753110" cy="2490138"/>
                  </a:xfrm>
                </p:grpSpPr>
                <p:cxnSp>
                  <p:nvCxnSpPr>
                    <p:cNvPr id="111" name="Straight Connector 110"/>
                    <p:cNvCxnSpPr>
                      <a:stCxn id="185" idx="0"/>
                      <a:endCxn id="138" idx="3"/>
                    </p:cNvCxnSpPr>
                    <p:nvPr/>
                  </p:nvCxnSpPr>
                  <p:spPr>
                    <a:xfrm flipV="1">
                      <a:off x="1731014" y="1752600"/>
                      <a:ext cx="799872" cy="1870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84" idx="1"/>
                      <a:endCxn id="134" idx="3"/>
                    </p:cNvCxnSpPr>
                    <p:nvPr/>
                  </p:nvCxnSpPr>
                  <p:spPr>
                    <a:xfrm flipV="1">
                      <a:off x="1731013" y="2341457"/>
                      <a:ext cx="2912049" cy="1281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82" idx="1"/>
                      <a:endCxn id="136" idx="3"/>
                    </p:cNvCxnSpPr>
                    <p:nvPr/>
                  </p:nvCxnSpPr>
                  <p:spPr>
                    <a:xfrm flipV="1">
                      <a:off x="3119260" y="1132627"/>
                      <a:ext cx="1530701" cy="2490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82" idx="1"/>
                      <a:endCxn id="138" idx="3"/>
                    </p:cNvCxnSpPr>
                    <p:nvPr/>
                  </p:nvCxnSpPr>
                  <p:spPr>
                    <a:xfrm flipH="1" flipV="1">
                      <a:off x="2530886" y="1752600"/>
                      <a:ext cx="588374" cy="1870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57" idx="0"/>
                      <a:endCxn id="134" idx="3"/>
                    </p:cNvCxnSpPr>
                    <p:nvPr/>
                  </p:nvCxnSpPr>
                  <p:spPr>
                    <a:xfrm flipH="1" flipV="1">
                      <a:off x="4643062" y="2341457"/>
                      <a:ext cx="1452815" cy="1281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56" idx="1"/>
                      <a:endCxn id="132" idx="3"/>
                    </p:cNvCxnSpPr>
                    <p:nvPr/>
                  </p:nvCxnSpPr>
                  <p:spPr>
                    <a:xfrm flipV="1">
                      <a:off x="6095876" y="1742231"/>
                      <a:ext cx="702210" cy="1880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54" idx="1"/>
                      <a:endCxn id="136" idx="3"/>
                    </p:cNvCxnSpPr>
                    <p:nvPr/>
                  </p:nvCxnSpPr>
                  <p:spPr>
                    <a:xfrm flipH="1" flipV="1">
                      <a:off x="4649961" y="1132627"/>
                      <a:ext cx="2834162" cy="2490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54" idx="1"/>
                      <a:endCxn id="132" idx="3"/>
                    </p:cNvCxnSpPr>
                    <p:nvPr/>
                  </p:nvCxnSpPr>
                  <p:spPr>
                    <a:xfrm flipH="1" flipV="1">
                      <a:off x="6798086" y="1742231"/>
                      <a:ext cx="686037" cy="1880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3" name="Straight Connector 102"/>
                <p:cNvCxnSpPr/>
                <p:nvPr/>
              </p:nvCxnSpPr>
              <p:spPr>
                <a:xfrm>
                  <a:off x="152400" y="48819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52400" y="36576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6200" y="21336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25" name="Straight Connector 224"/>
              <p:cNvCxnSpPr>
                <a:stCxn id="136" idx="2"/>
                <a:endCxn id="138" idx="1"/>
              </p:cNvCxnSpPr>
              <p:nvPr/>
            </p:nvCxnSpPr>
            <p:spPr>
              <a:xfrm flipH="1">
                <a:off x="2559962" y="1366413"/>
                <a:ext cx="1921313" cy="472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38" idx="3"/>
                <a:endCxn id="134" idx="2"/>
              </p:cNvCxnSpPr>
              <p:nvPr/>
            </p:nvCxnSpPr>
            <p:spPr>
              <a:xfrm>
                <a:off x="2559962" y="2133600"/>
                <a:ext cx="1914414" cy="441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136" idx="3"/>
                <a:endCxn id="135" idx="0"/>
              </p:cNvCxnSpPr>
              <p:nvPr/>
            </p:nvCxnSpPr>
            <p:spPr>
              <a:xfrm flipH="1">
                <a:off x="4672138" y="1513627"/>
                <a:ext cx="6899" cy="914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34" idx="4"/>
                <a:endCxn id="132" idx="3"/>
              </p:cNvCxnSpPr>
              <p:nvPr/>
            </p:nvCxnSpPr>
            <p:spPr>
              <a:xfrm flipV="1">
                <a:off x="4869899" y="2123231"/>
                <a:ext cx="1957263" cy="452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32" idx="2"/>
                <a:endCxn id="138" idx="4"/>
              </p:cNvCxnSpPr>
              <p:nvPr/>
            </p:nvCxnSpPr>
            <p:spPr>
              <a:xfrm flipH="1">
                <a:off x="2757723" y="1976016"/>
                <a:ext cx="3871676" cy="10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36" idx="4"/>
                <a:endCxn id="132" idx="1"/>
              </p:cNvCxnSpPr>
              <p:nvPr/>
            </p:nvCxnSpPr>
            <p:spPr>
              <a:xfrm>
                <a:off x="4876799" y="1366413"/>
                <a:ext cx="1950363" cy="462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 name="Group 265"/>
            <p:cNvGrpSpPr/>
            <p:nvPr/>
          </p:nvGrpSpPr>
          <p:grpSpPr>
            <a:xfrm>
              <a:off x="3692021" y="1799896"/>
              <a:ext cx="2403979" cy="3736391"/>
              <a:chOff x="3692021" y="1799896"/>
              <a:chExt cx="2403979" cy="3736391"/>
            </a:xfrm>
          </p:grpSpPr>
          <p:sp>
            <p:nvSpPr>
              <p:cNvPr id="263" name="TextBox 262"/>
              <p:cNvSpPr txBox="1"/>
              <p:nvPr/>
            </p:nvSpPr>
            <p:spPr>
              <a:xfrm>
                <a:off x="3692021" y="3962400"/>
                <a:ext cx="2403979" cy="430887"/>
              </a:xfrm>
              <a:prstGeom prst="rect">
                <a:avLst/>
              </a:prstGeom>
              <a:noFill/>
            </p:spPr>
            <p:txBody>
              <a:bodyPr wrap="square" rtlCol="0">
                <a:spAutoFit/>
              </a:bodyPr>
              <a:lstStyle/>
              <a:p>
                <a:r>
                  <a:rPr lang="en-US" sz="2200" dirty="0" smtClean="0"/>
                  <a:t>AGGREGATION</a:t>
                </a:r>
                <a:endParaRPr lang="en-US" sz="2200" dirty="0"/>
              </a:p>
            </p:txBody>
          </p:sp>
          <p:sp>
            <p:nvSpPr>
              <p:cNvPr id="264" name="TextBox 263"/>
              <p:cNvSpPr txBox="1"/>
              <p:nvPr/>
            </p:nvSpPr>
            <p:spPr>
              <a:xfrm>
                <a:off x="4267200" y="5105400"/>
                <a:ext cx="1075312" cy="430887"/>
              </a:xfrm>
              <a:prstGeom prst="rect">
                <a:avLst/>
              </a:prstGeom>
              <a:noFill/>
            </p:spPr>
            <p:txBody>
              <a:bodyPr wrap="square" rtlCol="0">
                <a:spAutoFit/>
              </a:bodyPr>
              <a:lstStyle/>
              <a:p>
                <a:r>
                  <a:rPr lang="en-US" sz="2200" dirty="0" smtClean="0"/>
                  <a:t>EDGE</a:t>
                </a:r>
                <a:endParaRPr lang="en-US" sz="2200" dirty="0"/>
              </a:p>
            </p:txBody>
          </p:sp>
          <p:sp>
            <p:nvSpPr>
              <p:cNvPr id="265" name="TextBox 264"/>
              <p:cNvSpPr txBox="1"/>
              <p:nvPr/>
            </p:nvSpPr>
            <p:spPr>
              <a:xfrm>
                <a:off x="4233192" y="1799896"/>
                <a:ext cx="1075312" cy="430887"/>
              </a:xfrm>
              <a:prstGeom prst="rect">
                <a:avLst/>
              </a:prstGeom>
              <a:noFill/>
            </p:spPr>
            <p:txBody>
              <a:bodyPr wrap="square" rtlCol="0">
                <a:spAutoFit/>
              </a:bodyPr>
              <a:lstStyle/>
              <a:p>
                <a:r>
                  <a:rPr lang="en-US" sz="2200" dirty="0" smtClean="0"/>
                  <a:t>CORE</a:t>
                </a:r>
                <a:endParaRPr lang="en-US" sz="2200" dirty="0"/>
              </a:p>
            </p:txBody>
          </p:sp>
        </p:grpSp>
      </p:grpSp>
      <p:grpSp>
        <p:nvGrpSpPr>
          <p:cNvPr id="269" name="Group 268"/>
          <p:cNvGrpSpPr/>
          <p:nvPr/>
        </p:nvGrpSpPr>
        <p:grpSpPr>
          <a:xfrm>
            <a:off x="152400" y="5257800"/>
            <a:ext cx="1905000" cy="1219200"/>
            <a:chOff x="152400" y="5410200"/>
            <a:chExt cx="1905000" cy="1219200"/>
          </a:xfrm>
        </p:grpSpPr>
        <p:grpSp>
          <p:nvGrpSpPr>
            <p:cNvPr id="270" name="Group 269"/>
            <p:cNvGrpSpPr/>
            <p:nvPr/>
          </p:nvGrpSpPr>
          <p:grpSpPr>
            <a:xfrm>
              <a:off x="152400" y="5410200"/>
              <a:ext cx="1905000" cy="1219200"/>
              <a:chOff x="1839191" y="5867400"/>
              <a:chExt cx="1447800" cy="990600"/>
            </a:xfrm>
          </p:grpSpPr>
          <p:sp>
            <p:nvSpPr>
              <p:cNvPr id="272" name="Rounded Rectangle 27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a:off x="1953491" y="5962650"/>
                <a:ext cx="1289669" cy="762000"/>
                <a:chOff x="228600" y="5791200"/>
                <a:chExt cx="1289669" cy="762000"/>
              </a:xfrm>
            </p:grpSpPr>
            <p:sp>
              <p:nvSpPr>
                <p:cNvPr id="274" name="Rounded Rectangle 273"/>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p:cNvCxnSpPr>
                  <a:endCxn id="277"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6" name="Straight Connector 275"/>
                <p:cNvCxnSpPr>
                  <a:endCxn id="278"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228600" y="6302375"/>
                  <a:ext cx="371856" cy="2508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9" name="Straight Connector 278"/>
                <p:cNvCxnSpPr>
                  <a:stCxn id="274" idx="2"/>
                  <a:endCxn id="280"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280" name="Rectangle 279"/>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1" name="TextBox 270"/>
            <p:cNvSpPr txBox="1"/>
            <p:nvPr/>
          </p:nvSpPr>
          <p:spPr>
            <a:xfrm>
              <a:off x="609600" y="5590401"/>
              <a:ext cx="1194144" cy="276999"/>
            </a:xfrm>
            <a:prstGeom prst="rect">
              <a:avLst/>
            </a:prstGeom>
            <a:noFill/>
          </p:spPr>
          <p:txBody>
            <a:bodyPr wrap="square" rtlCol="0">
              <a:spAutoFit/>
            </a:bodyPr>
            <a:lstStyle/>
            <a:p>
              <a:r>
                <a:rPr lang="en-US" sz="1200" b="1" dirty="0" smtClean="0"/>
                <a:t>Virtual Switch</a:t>
              </a:r>
              <a:endParaRPr lang="en-US" sz="1200" b="1" dirty="0"/>
            </a:p>
          </p:txBody>
        </p:sp>
      </p:grpSp>
      <p:sp>
        <p:nvSpPr>
          <p:cNvPr id="281" name="TextBox 280"/>
          <p:cNvSpPr txBox="1"/>
          <p:nvPr/>
        </p:nvSpPr>
        <p:spPr>
          <a:xfrm>
            <a:off x="237744" y="6019800"/>
            <a:ext cx="876422" cy="246221"/>
          </a:xfrm>
          <a:prstGeom prst="rect">
            <a:avLst/>
          </a:prstGeom>
          <a:noFill/>
        </p:spPr>
        <p:txBody>
          <a:bodyPr wrap="square" rtlCol="0">
            <a:spAutoFit/>
          </a:bodyPr>
          <a:lstStyle/>
          <a:p>
            <a:r>
              <a:rPr lang="en-US" sz="1000" dirty="0" smtClean="0"/>
              <a:t>10.0.0.1</a:t>
            </a:r>
            <a:endParaRPr lang="en-US" sz="1000" dirty="0"/>
          </a:p>
        </p:txBody>
      </p:sp>
      <p:grpSp>
        <p:nvGrpSpPr>
          <p:cNvPr id="282" name="Group 281"/>
          <p:cNvGrpSpPr/>
          <p:nvPr/>
        </p:nvGrpSpPr>
        <p:grpSpPr>
          <a:xfrm>
            <a:off x="2362200" y="5257800"/>
            <a:ext cx="1905000" cy="1219200"/>
            <a:chOff x="152400" y="5410200"/>
            <a:chExt cx="1905000" cy="1219200"/>
          </a:xfrm>
        </p:grpSpPr>
        <p:grpSp>
          <p:nvGrpSpPr>
            <p:cNvPr id="283" name="Group 282"/>
            <p:cNvGrpSpPr/>
            <p:nvPr/>
          </p:nvGrpSpPr>
          <p:grpSpPr>
            <a:xfrm>
              <a:off x="152400" y="5410200"/>
              <a:ext cx="1905000" cy="1219200"/>
              <a:chOff x="1839191" y="5867400"/>
              <a:chExt cx="1447800" cy="990600"/>
            </a:xfrm>
          </p:grpSpPr>
          <p:sp>
            <p:nvSpPr>
              <p:cNvPr id="285" name="Rounded Rectangle 284"/>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p:cNvGrpSpPr/>
              <p:nvPr/>
            </p:nvGrpSpPr>
            <p:grpSpPr>
              <a:xfrm>
                <a:off x="1953491" y="5962650"/>
                <a:ext cx="1289669" cy="762000"/>
                <a:chOff x="228600" y="5791200"/>
                <a:chExt cx="1289669" cy="762000"/>
              </a:xfrm>
            </p:grpSpPr>
            <p:sp>
              <p:nvSpPr>
                <p:cNvPr id="287" name="Rounded Rectangle 286"/>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Straight Connector 287"/>
                <p:cNvCxnSpPr>
                  <a:endCxn id="290"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p:cNvCxnSpPr>
                  <a:endCxn id="291"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290" name="Rectangle 289"/>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142999" y="6302374"/>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2" name="Straight Connector 291"/>
                <p:cNvCxnSpPr>
                  <a:stCxn id="287" idx="2"/>
                  <a:endCxn id="293"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4" name="TextBox 283"/>
            <p:cNvSpPr txBox="1"/>
            <p:nvPr/>
          </p:nvSpPr>
          <p:spPr>
            <a:xfrm>
              <a:off x="609600" y="5590401"/>
              <a:ext cx="1194144" cy="276999"/>
            </a:xfrm>
            <a:prstGeom prst="rect">
              <a:avLst/>
            </a:prstGeom>
            <a:noFill/>
          </p:spPr>
          <p:txBody>
            <a:bodyPr wrap="square" rtlCol="0">
              <a:spAutoFit/>
            </a:bodyPr>
            <a:lstStyle/>
            <a:p>
              <a:r>
                <a:rPr lang="en-US" sz="1200" b="1" dirty="0" smtClean="0"/>
                <a:t>Virtual Switch</a:t>
              </a:r>
              <a:endParaRPr lang="en-US" sz="1200" b="1" dirty="0"/>
            </a:p>
          </p:txBody>
        </p:sp>
      </p:grpSp>
      <p:sp>
        <p:nvSpPr>
          <p:cNvPr id="294" name="TextBox 293"/>
          <p:cNvSpPr txBox="1"/>
          <p:nvPr/>
        </p:nvSpPr>
        <p:spPr>
          <a:xfrm>
            <a:off x="840538" y="6019800"/>
            <a:ext cx="607092" cy="246221"/>
          </a:xfrm>
          <a:prstGeom prst="rect">
            <a:avLst/>
          </a:prstGeom>
          <a:noFill/>
        </p:spPr>
        <p:txBody>
          <a:bodyPr wrap="square" rtlCol="0">
            <a:spAutoFit/>
          </a:bodyPr>
          <a:lstStyle/>
          <a:p>
            <a:r>
              <a:rPr lang="en-US" sz="1000" dirty="0" smtClean="0"/>
              <a:t>10.0.0.2</a:t>
            </a:r>
            <a:endParaRPr lang="en-US" sz="1000" dirty="0"/>
          </a:p>
        </p:txBody>
      </p:sp>
      <p:sp>
        <p:nvSpPr>
          <p:cNvPr id="295" name="TextBox 294"/>
          <p:cNvSpPr txBox="1"/>
          <p:nvPr/>
        </p:nvSpPr>
        <p:spPr>
          <a:xfrm>
            <a:off x="1450308" y="6019800"/>
            <a:ext cx="607092" cy="246221"/>
          </a:xfrm>
          <a:prstGeom prst="rect">
            <a:avLst/>
          </a:prstGeom>
          <a:noFill/>
        </p:spPr>
        <p:txBody>
          <a:bodyPr wrap="square" rtlCol="0">
            <a:spAutoFit/>
          </a:bodyPr>
          <a:lstStyle/>
          <a:p>
            <a:r>
              <a:rPr lang="en-US" sz="1000" dirty="0" smtClean="0"/>
              <a:t>10.1.0.2</a:t>
            </a:r>
            <a:endParaRPr lang="en-US" sz="1000" dirty="0"/>
          </a:p>
        </p:txBody>
      </p:sp>
      <p:sp>
        <p:nvSpPr>
          <p:cNvPr id="296" name="TextBox 295"/>
          <p:cNvSpPr txBox="1"/>
          <p:nvPr/>
        </p:nvSpPr>
        <p:spPr>
          <a:xfrm>
            <a:off x="2457411" y="6019800"/>
            <a:ext cx="607092" cy="246221"/>
          </a:xfrm>
          <a:prstGeom prst="rect">
            <a:avLst/>
          </a:prstGeom>
          <a:noFill/>
        </p:spPr>
        <p:txBody>
          <a:bodyPr wrap="square" rtlCol="0">
            <a:spAutoFit/>
          </a:bodyPr>
          <a:lstStyle/>
          <a:p>
            <a:r>
              <a:rPr lang="en-US" sz="1000" dirty="0" smtClean="0"/>
              <a:t>10.2.0.4</a:t>
            </a:r>
            <a:endParaRPr lang="en-US" sz="1000" dirty="0"/>
          </a:p>
        </p:txBody>
      </p:sp>
      <p:sp>
        <p:nvSpPr>
          <p:cNvPr id="297" name="TextBox 296"/>
          <p:cNvSpPr txBox="1"/>
          <p:nvPr/>
        </p:nvSpPr>
        <p:spPr>
          <a:xfrm>
            <a:off x="3050508" y="6019800"/>
            <a:ext cx="607092" cy="246221"/>
          </a:xfrm>
          <a:prstGeom prst="rect">
            <a:avLst/>
          </a:prstGeom>
          <a:noFill/>
        </p:spPr>
        <p:txBody>
          <a:bodyPr wrap="square" rtlCol="0">
            <a:spAutoFit/>
          </a:bodyPr>
          <a:lstStyle/>
          <a:p>
            <a:r>
              <a:rPr lang="en-US" sz="1000" dirty="0" smtClean="0"/>
              <a:t>10.3.0.2</a:t>
            </a:r>
            <a:endParaRPr lang="en-US" sz="1000" dirty="0"/>
          </a:p>
        </p:txBody>
      </p:sp>
      <p:sp>
        <p:nvSpPr>
          <p:cNvPr id="298" name="TextBox 297"/>
          <p:cNvSpPr txBox="1"/>
          <p:nvPr/>
        </p:nvSpPr>
        <p:spPr>
          <a:xfrm>
            <a:off x="3660108" y="6019800"/>
            <a:ext cx="607092" cy="246221"/>
          </a:xfrm>
          <a:prstGeom prst="rect">
            <a:avLst/>
          </a:prstGeom>
          <a:noFill/>
        </p:spPr>
        <p:txBody>
          <a:bodyPr wrap="square" rtlCol="0">
            <a:spAutoFit/>
          </a:bodyPr>
          <a:lstStyle/>
          <a:p>
            <a:r>
              <a:rPr lang="en-US" sz="1000" dirty="0" smtClean="0"/>
              <a:t>10.1.0.5</a:t>
            </a:r>
            <a:endParaRPr lang="en-US" sz="1000" dirty="0"/>
          </a:p>
        </p:txBody>
      </p:sp>
      <p:grpSp>
        <p:nvGrpSpPr>
          <p:cNvPr id="299" name="Group 298"/>
          <p:cNvGrpSpPr/>
          <p:nvPr/>
        </p:nvGrpSpPr>
        <p:grpSpPr>
          <a:xfrm>
            <a:off x="6248400" y="5257800"/>
            <a:ext cx="1905000" cy="1219200"/>
            <a:chOff x="152400" y="5410200"/>
            <a:chExt cx="1905000" cy="1219200"/>
          </a:xfrm>
        </p:grpSpPr>
        <p:grpSp>
          <p:nvGrpSpPr>
            <p:cNvPr id="300" name="Group 299"/>
            <p:cNvGrpSpPr/>
            <p:nvPr/>
          </p:nvGrpSpPr>
          <p:grpSpPr>
            <a:xfrm>
              <a:off x="152400" y="5410200"/>
              <a:ext cx="1905000" cy="1219200"/>
              <a:chOff x="1839191" y="5867400"/>
              <a:chExt cx="1447800" cy="990600"/>
            </a:xfrm>
          </p:grpSpPr>
          <p:sp>
            <p:nvSpPr>
              <p:cNvPr id="302" name="Rounded Rectangle 30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2"/>
              <p:cNvGrpSpPr/>
              <p:nvPr/>
            </p:nvGrpSpPr>
            <p:grpSpPr>
              <a:xfrm>
                <a:off x="1953491" y="5962650"/>
                <a:ext cx="1289669" cy="762000"/>
                <a:chOff x="228600" y="5791200"/>
                <a:chExt cx="1289669" cy="762000"/>
              </a:xfrm>
            </p:grpSpPr>
            <p:sp>
              <p:nvSpPr>
                <p:cNvPr id="304" name="Rounded Rectangle 303"/>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5" name="Straight Connector 304"/>
                <p:cNvCxnSpPr>
                  <a:endCxn id="307"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Straight Connector 305"/>
                <p:cNvCxnSpPr>
                  <a:endCxn id="308"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307" name="Rectangle 306"/>
                <p:cNvSpPr/>
                <p:nvPr/>
              </p:nvSpPr>
              <p:spPr>
                <a:xfrm>
                  <a:off x="228600" y="6302375"/>
                  <a:ext cx="371856"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142999" y="6302374"/>
                  <a:ext cx="375270" cy="2508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4" idx="2"/>
                  <a:endCxn id="310"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310" name="Rectangle 309"/>
                <p:cNvSpPr/>
                <p:nvPr/>
              </p:nvSpPr>
              <p:spPr>
                <a:xfrm>
                  <a:off x="685799" y="6302370"/>
                  <a:ext cx="375270" cy="250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1" name="TextBox 300"/>
            <p:cNvSpPr txBox="1"/>
            <p:nvPr/>
          </p:nvSpPr>
          <p:spPr>
            <a:xfrm>
              <a:off x="609600" y="5590401"/>
              <a:ext cx="1194144" cy="276999"/>
            </a:xfrm>
            <a:prstGeom prst="rect">
              <a:avLst/>
            </a:prstGeom>
            <a:noFill/>
          </p:spPr>
          <p:txBody>
            <a:bodyPr wrap="square" rtlCol="0">
              <a:spAutoFit/>
            </a:bodyPr>
            <a:lstStyle/>
            <a:p>
              <a:r>
                <a:rPr lang="en-US" sz="1200" b="1" dirty="0" smtClean="0"/>
                <a:t>Virtual Switch</a:t>
              </a:r>
              <a:endParaRPr lang="en-US" sz="1200" b="1" dirty="0"/>
            </a:p>
          </p:txBody>
        </p:sp>
      </p:grpSp>
      <p:sp>
        <p:nvSpPr>
          <p:cNvPr id="311" name="TextBox 310"/>
          <p:cNvSpPr txBox="1"/>
          <p:nvPr/>
        </p:nvSpPr>
        <p:spPr>
          <a:xfrm>
            <a:off x="6324600" y="6019800"/>
            <a:ext cx="607092" cy="246221"/>
          </a:xfrm>
          <a:prstGeom prst="rect">
            <a:avLst/>
          </a:prstGeom>
          <a:noFill/>
        </p:spPr>
        <p:txBody>
          <a:bodyPr wrap="square" rtlCol="0">
            <a:spAutoFit/>
          </a:bodyPr>
          <a:lstStyle/>
          <a:p>
            <a:r>
              <a:rPr lang="en-US" sz="1000" dirty="0" smtClean="0"/>
              <a:t>10.0.0.4</a:t>
            </a:r>
            <a:endParaRPr lang="en-US" sz="1000" dirty="0"/>
          </a:p>
        </p:txBody>
      </p:sp>
      <p:sp>
        <p:nvSpPr>
          <p:cNvPr id="312" name="TextBox 311"/>
          <p:cNvSpPr txBox="1"/>
          <p:nvPr/>
        </p:nvSpPr>
        <p:spPr>
          <a:xfrm>
            <a:off x="6936708" y="6019800"/>
            <a:ext cx="607092" cy="246221"/>
          </a:xfrm>
          <a:prstGeom prst="rect">
            <a:avLst/>
          </a:prstGeom>
          <a:noFill/>
        </p:spPr>
        <p:txBody>
          <a:bodyPr wrap="square" rtlCol="0">
            <a:spAutoFit/>
          </a:bodyPr>
          <a:lstStyle/>
          <a:p>
            <a:r>
              <a:rPr lang="en-US" sz="1000" dirty="0" smtClean="0"/>
              <a:t>10.2.0.7</a:t>
            </a:r>
            <a:endParaRPr lang="en-US" sz="1000" dirty="0"/>
          </a:p>
        </p:txBody>
      </p:sp>
      <p:sp>
        <p:nvSpPr>
          <p:cNvPr id="313" name="TextBox 312"/>
          <p:cNvSpPr txBox="1"/>
          <p:nvPr/>
        </p:nvSpPr>
        <p:spPr>
          <a:xfrm>
            <a:off x="7546308" y="6019800"/>
            <a:ext cx="607092" cy="246221"/>
          </a:xfrm>
          <a:prstGeom prst="rect">
            <a:avLst/>
          </a:prstGeom>
          <a:noFill/>
        </p:spPr>
        <p:txBody>
          <a:bodyPr wrap="square" rtlCol="0">
            <a:spAutoFit/>
          </a:bodyPr>
          <a:lstStyle/>
          <a:p>
            <a:r>
              <a:rPr lang="en-US" sz="1000" dirty="0" smtClean="0"/>
              <a:t>10.3.0.9</a:t>
            </a:r>
            <a:endParaRPr lang="en-US" sz="1000" dirty="0"/>
          </a:p>
        </p:txBody>
      </p:sp>
      <p:sp>
        <p:nvSpPr>
          <p:cNvPr id="314" name="Rectangle 313"/>
          <p:cNvSpPr/>
          <p:nvPr/>
        </p:nvSpPr>
        <p:spPr>
          <a:xfrm>
            <a:off x="315787" y="5867400"/>
            <a:ext cx="217613" cy="168037"/>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76201" y="6477000"/>
            <a:ext cx="2743199" cy="338554"/>
          </a:xfrm>
          <a:prstGeom prst="rect">
            <a:avLst/>
          </a:prstGeom>
          <a:noFill/>
        </p:spPr>
        <p:txBody>
          <a:bodyPr wrap="square" rtlCol="0">
            <a:spAutoFit/>
          </a:bodyPr>
          <a:lstStyle/>
          <a:p>
            <a:r>
              <a:rPr lang="en-US" sz="1600" dirty="0" err="1" smtClean="0"/>
              <a:t>Src</a:t>
            </a:r>
            <a:r>
              <a:rPr lang="en-US" sz="1600" dirty="0" smtClean="0"/>
              <a:t> IP: 10.0.0.1, </a:t>
            </a:r>
            <a:r>
              <a:rPr lang="en-US" sz="1600" dirty="0" err="1" smtClean="0"/>
              <a:t>Dst</a:t>
            </a:r>
            <a:r>
              <a:rPr lang="en-US" sz="1600" dirty="0" smtClean="0"/>
              <a:t> IP: 10.3.0.9</a:t>
            </a:r>
            <a:endParaRPr lang="en-US" sz="1600" dirty="0"/>
          </a:p>
        </p:txBody>
      </p:sp>
      <p:cxnSp>
        <p:nvCxnSpPr>
          <p:cNvPr id="316" name="Curved Connector 315"/>
          <p:cNvCxnSpPr>
            <a:stCxn id="314" idx="1"/>
          </p:cNvCxnSpPr>
          <p:nvPr/>
        </p:nvCxnSpPr>
        <p:spPr>
          <a:xfrm rot="10800000" flipV="1">
            <a:off x="195209" y="5951418"/>
            <a:ext cx="120578" cy="525581"/>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7" name="Curved Connector 316"/>
          <p:cNvCxnSpPr>
            <a:stCxn id="315" idx="3"/>
            <a:endCxn id="313" idx="3"/>
          </p:cNvCxnSpPr>
          <p:nvPr/>
        </p:nvCxnSpPr>
        <p:spPr>
          <a:xfrm flipV="1">
            <a:off x="2819400" y="6142911"/>
            <a:ext cx="5334000" cy="503366"/>
          </a:xfrm>
          <a:prstGeom prst="curvedConnector3">
            <a:avLst>
              <a:gd name="adj1" fmla="val 10428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0" name="TextBox 319"/>
          <p:cNvSpPr txBox="1"/>
          <p:nvPr/>
        </p:nvSpPr>
        <p:spPr>
          <a:xfrm>
            <a:off x="1371600" y="1712671"/>
            <a:ext cx="1057570" cy="523220"/>
          </a:xfrm>
          <a:prstGeom prst="rect">
            <a:avLst/>
          </a:prstGeom>
          <a:noFill/>
        </p:spPr>
        <p:txBody>
          <a:bodyPr wrap="square" rtlCol="0">
            <a:spAutoFit/>
          </a:bodyPr>
          <a:lstStyle/>
          <a:p>
            <a:pPr algn="ctr"/>
            <a:r>
              <a:rPr lang="en-US" sz="1400" dirty="0" smtClean="0"/>
              <a:t>10.0.0.0/16</a:t>
            </a:r>
          </a:p>
          <a:p>
            <a:pPr algn="ctr"/>
            <a:r>
              <a:rPr lang="en-US" sz="1400" dirty="0" smtClean="0"/>
              <a:t>C0</a:t>
            </a:r>
            <a:endParaRPr lang="en-US" sz="1400" dirty="0"/>
          </a:p>
        </p:txBody>
      </p:sp>
      <p:sp>
        <p:nvSpPr>
          <p:cNvPr id="321" name="TextBox 320"/>
          <p:cNvSpPr txBox="1"/>
          <p:nvPr/>
        </p:nvSpPr>
        <p:spPr>
          <a:xfrm>
            <a:off x="4093310" y="866873"/>
            <a:ext cx="1393090" cy="307777"/>
          </a:xfrm>
          <a:prstGeom prst="rect">
            <a:avLst/>
          </a:prstGeom>
          <a:noFill/>
        </p:spPr>
        <p:txBody>
          <a:bodyPr wrap="square" rtlCol="0">
            <a:spAutoFit/>
          </a:bodyPr>
          <a:lstStyle/>
          <a:p>
            <a:r>
              <a:rPr lang="en-US" sz="1400" dirty="0" smtClean="0"/>
              <a:t>10.1.0.0/16  C1</a:t>
            </a:r>
            <a:endParaRPr lang="en-US" sz="1400" dirty="0"/>
          </a:p>
        </p:txBody>
      </p:sp>
      <p:sp>
        <p:nvSpPr>
          <p:cNvPr id="322" name="TextBox 321"/>
          <p:cNvSpPr txBox="1"/>
          <p:nvPr/>
        </p:nvSpPr>
        <p:spPr>
          <a:xfrm>
            <a:off x="7050561" y="1663469"/>
            <a:ext cx="1057570" cy="523220"/>
          </a:xfrm>
          <a:prstGeom prst="rect">
            <a:avLst/>
          </a:prstGeom>
          <a:noFill/>
        </p:spPr>
        <p:txBody>
          <a:bodyPr wrap="square" rtlCol="0">
            <a:spAutoFit/>
          </a:bodyPr>
          <a:lstStyle/>
          <a:p>
            <a:pPr algn="ctr"/>
            <a:r>
              <a:rPr lang="en-US" sz="1400" dirty="0" smtClean="0"/>
              <a:t>10.2.0.0/16</a:t>
            </a:r>
          </a:p>
          <a:p>
            <a:pPr algn="ctr"/>
            <a:r>
              <a:rPr lang="en-US" sz="1400" dirty="0" smtClean="0"/>
              <a:t>C2</a:t>
            </a:r>
            <a:endParaRPr lang="en-US" sz="1400" dirty="0"/>
          </a:p>
        </p:txBody>
      </p:sp>
      <p:sp>
        <p:nvSpPr>
          <p:cNvPr id="323" name="TextBox 322"/>
          <p:cNvSpPr txBox="1"/>
          <p:nvPr/>
        </p:nvSpPr>
        <p:spPr>
          <a:xfrm>
            <a:off x="4200230" y="2587823"/>
            <a:ext cx="1057570" cy="523220"/>
          </a:xfrm>
          <a:prstGeom prst="rect">
            <a:avLst/>
          </a:prstGeom>
          <a:noFill/>
        </p:spPr>
        <p:txBody>
          <a:bodyPr wrap="square" rtlCol="0">
            <a:spAutoFit/>
          </a:bodyPr>
          <a:lstStyle/>
          <a:p>
            <a:pPr algn="ctr"/>
            <a:r>
              <a:rPr lang="en-US" sz="1400" dirty="0" smtClean="0"/>
              <a:t>10.3.0.0/16</a:t>
            </a:r>
          </a:p>
          <a:p>
            <a:pPr algn="ctr"/>
            <a:r>
              <a:rPr lang="en-US" sz="1400" dirty="0" smtClean="0"/>
              <a:t>C3</a:t>
            </a:r>
            <a:endParaRPr lang="en-US" sz="1400" dirty="0"/>
          </a:p>
        </p:txBody>
      </p:sp>
      <p:sp>
        <p:nvSpPr>
          <p:cNvPr id="324" name="Rectangle 1"/>
          <p:cNvSpPr>
            <a:spLocks noChangeArrowheads="1"/>
          </p:cNvSpPr>
          <p:nvPr/>
        </p:nvSpPr>
        <p:spPr bwMode="auto">
          <a:xfrm>
            <a:off x="468313" y="8382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cxnSp>
        <p:nvCxnSpPr>
          <p:cNvPr id="325" name="Straight Connector 324"/>
          <p:cNvCxnSpPr>
            <a:stCxn id="272" idx="0"/>
            <a:endCxn id="196" idx="3"/>
          </p:cNvCxnSpPr>
          <p:nvPr/>
        </p:nvCxnSpPr>
        <p:spPr>
          <a:xfrm flipV="1">
            <a:off x="1104900" y="4981515"/>
            <a:ext cx="177156" cy="276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285" idx="0"/>
            <a:endCxn id="192" idx="3"/>
          </p:cNvCxnSpPr>
          <p:nvPr/>
        </p:nvCxnSpPr>
        <p:spPr>
          <a:xfrm flipH="1" flipV="1">
            <a:off x="2869825" y="4981518"/>
            <a:ext cx="444875" cy="276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302" idx="0"/>
            <a:endCxn id="164" idx="3"/>
          </p:cNvCxnSpPr>
          <p:nvPr/>
        </p:nvCxnSpPr>
        <p:spPr>
          <a:xfrm flipH="1" flipV="1">
            <a:off x="7190386" y="4981514"/>
            <a:ext cx="10514" cy="276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a:off x="1427748" y="4569023"/>
            <a:ext cx="401052" cy="307777"/>
          </a:xfrm>
          <a:prstGeom prst="rect">
            <a:avLst/>
          </a:prstGeom>
          <a:noFill/>
        </p:spPr>
        <p:txBody>
          <a:bodyPr wrap="square" rtlCol="0">
            <a:spAutoFit/>
          </a:bodyPr>
          <a:lstStyle/>
          <a:p>
            <a:r>
              <a:rPr lang="en-US" sz="1400" dirty="0" smtClean="0"/>
              <a:t>2</a:t>
            </a:r>
            <a:endParaRPr lang="en-US" sz="1400" dirty="0"/>
          </a:p>
        </p:txBody>
      </p:sp>
      <p:sp>
        <p:nvSpPr>
          <p:cNvPr id="337" name="TextBox 336"/>
          <p:cNvSpPr txBox="1"/>
          <p:nvPr/>
        </p:nvSpPr>
        <p:spPr>
          <a:xfrm>
            <a:off x="1006146" y="4937760"/>
            <a:ext cx="401052" cy="307777"/>
          </a:xfrm>
          <a:prstGeom prst="rect">
            <a:avLst/>
          </a:prstGeom>
          <a:noFill/>
        </p:spPr>
        <p:txBody>
          <a:bodyPr wrap="square" rtlCol="0">
            <a:spAutoFit/>
          </a:bodyPr>
          <a:lstStyle/>
          <a:p>
            <a:r>
              <a:rPr lang="en-US" sz="1400" dirty="0" smtClean="0"/>
              <a:t>3</a:t>
            </a:r>
            <a:endParaRPr lang="en-US" sz="1400" dirty="0"/>
          </a:p>
        </p:txBody>
      </p:sp>
      <p:grpSp>
        <p:nvGrpSpPr>
          <p:cNvPr id="343" name="Group 342"/>
          <p:cNvGrpSpPr/>
          <p:nvPr/>
        </p:nvGrpSpPr>
        <p:grpSpPr>
          <a:xfrm>
            <a:off x="152399" y="3056438"/>
            <a:ext cx="1651345" cy="1855200"/>
            <a:chOff x="-228601" y="922838"/>
            <a:chExt cx="1651345" cy="1855200"/>
          </a:xfrm>
        </p:grpSpPr>
        <p:grpSp>
          <p:nvGrpSpPr>
            <p:cNvPr id="338" name="Group 337"/>
            <p:cNvGrpSpPr/>
            <p:nvPr/>
          </p:nvGrpSpPr>
          <p:grpSpPr>
            <a:xfrm>
              <a:off x="-228601" y="922838"/>
              <a:ext cx="1506638" cy="1855200"/>
              <a:chOff x="109590" y="1977866"/>
              <a:chExt cx="1506638" cy="2670332"/>
            </a:xfrm>
          </p:grpSpPr>
          <p:sp>
            <p:nvSpPr>
              <p:cNvPr id="339" name="Rounded Rectangle 338"/>
              <p:cNvSpPr/>
              <p:nvPr/>
            </p:nvSpPr>
            <p:spPr>
              <a:xfrm>
                <a:off x="109590" y="1977866"/>
                <a:ext cx="1506638" cy="2077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Bent Arrow 339"/>
              <p:cNvSpPr/>
              <p:nvPr/>
            </p:nvSpPr>
            <p:spPr>
              <a:xfrm rot="10800000">
                <a:off x="685798" y="4055265"/>
                <a:ext cx="334880" cy="592933"/>
              </a:xfrm>
              <a:prstGeom prst="bentArrow">
                <a:avLst>
                  <a:gd name="adj1" fmla="val 25000"/>
                  <a:gd name="adj2" fmla="val 25000"/>
                  <a:gd name="adj3" fmla="val 25000"/>
                  <a:gd name="adj4" fmla="val 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1" name="TextBox 340"/>
            <p:cNvSpPr txBox="1"/>
            <p:nvPr/>
          </p:nvSpPr>
          <p:spPr>
            <a:xfrm>
              <a:off x="-185791" y="990600"/>
              <a:ext cx="1608535" cy="1384995"/>
            </a:xfrm>
            <a:prstGeom prst="rect">
              <a:avLst/>
            </a:prstGeom>
            <a:noFill/>
          </p:spPr>
          <p:txBody>
            <a:bodyPr wrap="square" rtlCol="0">
              <a:spAutoFit/>
            </a:bodyPr>
            <a:lstStyle/>
            <a:p>
              <a:r>
                <a:rPr lang="en-US" sz="1400" dirty="0" smtClean="0"/>
                <a:t>DIP: 10.0.0.1 </a:t>
              </a:r>
              <a:r>
                <a:rPr lang="en-US" sz="1400" dirty="0" smtClean="0">
                  <a:sym typeface="Wingdings" pitchFamily="2" charset="2"/>
                </a:rPr>
                <a:t> 3</a:t>
              </a:r>
            </a:p>
            <a:p>
              <a:r>
                <a:rPr lang="en-US" sz="1400" dirty="0" smtClean="0">
                  <a:sym typeface="Wingdings" pitchFamily="2" charset="2"/>
                </a:rPr>
                <a:t>DIP: </a:t>
              </a:r>
              <a:r>
                <a:rPr lang="en-US" sz="1400" dirty="0" smtClean="0"/>
                <a:t>10.0.0.2</a:t>
              </a:r>
              <a:r>
                <a:rPr lang="en-US" sz="1400" dirty="0" smtClean="0">
                  <a:sym typeface="Wingdings" pitchFamily="2" charset="2"/>
                </a:rPr>
                <a:t>  3</a:t>
              </a:r>
            </a:p>
            <a:p>
              <a:r>
                <a:rPr lang="en-US" sz="1400" dirty="0" smtClean="0">
                  <a:sym typeface="Wingdings" pitchFamily="2" charset="2"/>
                </a:rPr>
                <a:t>DIP: </a:t>
              </a:r>
              <a:r>
                <a:rPr lang="en-US" sz="1400" dirty="0" smtClean="0"/>
                <a:t>10.1.0.2</a:t>
              </a:r>
              <a:r>
                <a:rPr lang="en-US" sz="1400" dirty="0" smtClean="0">
                  <a:sym typeface="Wingdings" pitchFamily="2" charset="2"/>
                </a:rPr>
                <a:t>  3</a:t>
              </a:r>
            </a:p>
            <a:p>
              <a:r>
                <a:rPr lang="en-US" sz="1400" dirty="0" smtClean="0">
                  <a:sym typeface="Wingdings" pitchFamily="2" charset="2"/>
                </a:rPr>
                <a:t>…</a:t>
              </a:r>
            </a:p>
            <a:p>
              <a:r>
                <a:rPr lang="en-US" sz="1400" u="sng" dirty="0" smtClean="0">
                  <a:sym typeface="Wingdings" pitchFamily="2" charset="2"/>
                </a:rPr>
                <a:t>Low priority</a:t>
              </a:r>
              <a:endParaRPr lang="en-US" sz="1400" u="sng" dirty="0" smtClean="0"/>
            </a:p>
            <a:p>
              <a:r>
                <a:rPr lang="en-US" sz="1400" b="1" dirty="0" smtClean="0">
                  <a:solidFill>
                    <a:srgbClr val="FF0000"/>
                  </a:solidFill>
                </a:rPr>
                <a:t>IP </a:t>
              </a:r>
              <a:r>
                <a:rPr lang="en-US" sz="1400" b="1" dirty="0" smtClean="0">
                  <a:solidFill>
                    <a:srgbClr val="FF0000"/>
                  </a:solidFill>
                  <a:sym typeface="Wingdings" pitchFamily="2" charset="2"/>
                </a:rPr>
                <a:t> {1,2}</a:t>
              </a:r>
              <a:endParaRPr lang="en-US" sz="1400" b="1" dirty="0">
                <a:solidFill>
                  <a:srgbClr val="FF0000"/>
                </a:solidFill>
              </a:endParaRPr>
            </a:p>
          </p:txBody>
        </p:sp>
      </p:grpSp>
      <p:sp>
        <p:nvSpPr>
          <p:cNvPr id="342" name="TextBox 341"/>
          <p:cNvSpPr txBox="1"/>
          <p:nvPr/>
        </p:nvSpPr>
        <p:spPr>
          <a:xfrm>
            <a:off x="1114166" y="4471241"/>
            <a:ext cx="401052" cy="307777"/>
          </a:xfrm>
          <a:prstGeom prst="rect">
            <a:avLst/>
          </a:prstGeom>
          <a:noFill/>
        </p:spPr>
        <p:txBody>
          <a:bodyPr wrap="square" rtlCol="0">
            <a:spAutoFit/>
          </a:bodyPr>
          <a:lstStyle/>
          <a:p>
            <a:r>
              <a:rPr lang="en-US" sz="1400" dirty="0" smtClean="0"/>
              <a:t>1</a:t>
            </a:r>
            <a:endParaRPr lang="en-US" sz="1400" dirty="0"/>
          </a:p>
        </p:txBody>
      </p:sp>
      <p:sp>
        <p:nvSpPr>
          <p:cNvPr id="344" name="TextBox 343"/>
          <p:cNvSpPr txBox="1"/>
          <p:nvPr/>
        </p:nvSpPr>
        <p:spPr>
          <a:xfrm>
            <a:off x="2037348" y="3807023"/>
            <a:ext cx="401052" cy="307777"/>
          </a:xfrm>
          <a:prstGeom prst="rect">
            <a:avLst/>
          </a:prstGeom>
          <a:noFill/>
        </p:spPr>
        <p:txBody>
          <a:bodyPr wrap="square" rtlCol="0">
            <a:spAutoFit/>
          </a:bodyPr>
          <a:lstStyle/>
          <a:p>
            <a:r>
              <a:rPr lang="en-US" sz="1400" dirty="0" smtClean="0"/>
              <a:t>6</a:t>
            </a:r>
            <a:endParaRPr lang="en-US" sz="1400" dirty="0"/>
          </a:p>
        </p:txBody>
      </p:sp>
      <p:sp>
        <p:nvSpPr>
          <p:cNvPr id="345" name="TextBox 344"/>
          <p:cNvSpPr txBox="1"/>
          <p:nvPr/>
        </p:nvSpPr>
        <p:spPr>
          <a:xfrm>
            <a:off x="1524000" y="3810000"/>
            <a:ext cx="401052" cy="307777"/>
          </a:xfrm>
          <a:prstGeom prst="rect">
            <a:avLst/>
          </a:prstGeom>
          <a:noFill/>
        </p:spPr>
        <p:txBody>
          <a:bodyPr wrap="square" rtlCol="0">
            <a:spAutoFit/>
          </a:bodyPr>
          <a:lstStyle/>
          <a:p>
            <a:r>
              <a:rPr lang="en-US" sz="1400" dirty="0" smtClean="0"/>
              <a:t>3</a:t>
            </a:r>
            <a:endParaRPr lang="en-US" sz="1400" dirty="0"/>
          </a:p>
        </p:txBody>
      </p:sp>
      <p:sp>
        <p:nvSpPr>
          <p:cNvPr id="346" name="TextBox 345"/>
          <p:cNvSpPr txBox="1"/>
          <p:nvPr/>
        </p:nvSpPr>
        <p:spPr>
          <a:xfrm>
            <a:off x="1676400" y="3349823"/>
            <a:ext cx="401052" cy="307777"/>
          </a:xfrm>
          <a:prstGeom prst="rect">
            <a:avLst/>
          </a:prstGeom>
          <a:noFill/>
        </p:spPr>
        <p:txBody>
          <a:bodyPr wrap="square" rtlCol="0">
            <a:spAutoFit/>
          </a:bodyPr>
          <a:lstStyle/>
          <a:p>
            <a:r>
              <a:rPr lang="en-US" sz="1400" dirty="0" smtClean="0"/>
              <a:t>1</a:t>
            </a:r>
            <a:endParaRPr lang="en-US" sz="1400" dirty="0"/>
          </a:p>
        </p:txBody>
      </p:sp>
      <p:sp>
        <p:nvSpPr>
          <p:cNvPr id="347" name="TextBox 346"/>
          <p:cNvSpPr txBox="1"/>
          <p:nvPr/>
        </p:nvSpPr>
        <p:spPr>
          <a:xfrm>
            <a:off x="1970292" y="3457710"/>
            <a:ext cx="401052" cy="307777"/>
          </a:xfrm>
          <a:prstGeom prst="rect">
            <a:avLst/>
          </a:prstGeom>
          <a:noFill/>
        </p:spPr>
        <p:txBody>
          <a:bodyPr wrap="square" rtlCol="0">
            <a:spAutoFit/>
          </a:bodyPr>
          <a:lstStyle/>
          <a:p>
            <a:r>
              <a:rPr lang="en-US" sz="1400" dirty="0"/>
              <a:t>2</a:t>
            </a:r>
          </a:p>
        </p:txBody>
      </p:sp>
      <p:grpSp>
        <p:nvGrpSpPr>
          <p:cNvPr id="348" name="Group 347"/>
          <p:cNvGrpSpPr/>
          <p:nvPr/>
        </p:nvGrpSpPr>
        <p:grpSpPr>
          <a:xfrm>
            <a:off x="304800" y="1180001"/>
            <a:ext cx="1905000" cy="2629999"/>
            <a:chOff x="228600" y="1052969"/>
            <a:chExt cx="1905000" cy="2400217"/>
          </a:xfrm>
        </p:grpSpPr>
        <p:sp>
          <p:nvSpPr>
            <p:cNvPr id="349" name="Bent Arrow 348"/>
            <p:cNvSpPr/>
            <p:nvPr/>
          </p:nvSpPr>
          <p:spPr>
            <a:xfrm rot="10800000">
              <a:off x="1219200" y="3030334"/>
              <a:ext cx="334879" cy="422852"/>
            </a:xfrm>
            <a:prstGeom prst="bentArrow">
              <a:avLst>
                <a:gd name="adj1" fmla="val 25000"/>
                <a:gd name="adj2" fmla="val 25000"/>
                <a:gd name="adj3" fmla="val 25000"/>
                <a:gd name="adj4" fmla="val 0"/>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Rounded Rectangle 349"/>
            <p:cNvSpPr/>
            <p:nvPr/>
          </p:nvSpPr>
          <p:spPr>
            <a:xfrm>
              <a:off x="231912" y="1052969"/>
              <a:ext cx="1495632" cy="197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extBox 350"/>
            <p:cNvSpPr txBox="1"/>
            <p:nvPr/>
          </p:nvSpPr>
          <p:spPr>
            <a:xfrm>
              <a:off x="228600" y="1124548"/>
              <a:ext cx="1905000" cy="2050469"/>
            </a:xfrm>
            <a:prstGeom prst="rect">
              <a:avLst/>
            </a:prstGeom>
            <a:noFill/>
          </p:spPr>
          <p:txBody>
            <a:bodyPr wrap="square" rtlCol="0">
              <a:spAutoFit/>
            </a:bodyPr>
            <a:lstStyle/>
            <a:p>
              <a:r>
                <a:rPr lang="en-US" sz="1400" dirty="0" smtClean="0"/>
                <a:t>DIP: 10.0.0.1  </a:t>
              </a:r>
              <a:r>
                <a:rPr lang="en-US" sz="1400" dirty="0" smtClean="0">
                  <a:sym typeface="Wingdings" pitchFamily="2" charset="2"/>
                </a:rPr>
                <a:t> 3</a:t>
              </a:r>
            </a:p>
            <a:p>
              <a:r>
                <a:rPr lang="en-US" sz="1400" dirty="0" smtClean="0">
                  <a:sym typeface="Wingdings" pitchFamily="2" charset="2"/>
                </a:rPr>
                <a:t>DIP: </a:t>
              </a:r>
              <a:r>
                <a:rPr lang="en-US" sz="1400" dirty="0" smtClean="0"/>
                <a:t>10.0.0.2</a:t>
              </a:r>
              <a:r>
                <a:rPr lang="en-US" sz="1400" dirty="0" smtClean="0">
                  <a:sym typeface="Wingdings" pitchFamily="2" charset="2"/>
                </a:rPr>
                <a:t>   3</a:t>
              </a:r>
            </a:p>
            <a:p>
              <a:r>
                <a:rPr lang="en-US" sz="1400" dirty="0" smtClean="0">
                  <a:sym typeface="Wingdings" pitchFamily="2" charset="2"/>
                </a:rPr>
                <a:t>DIP: </a:t>
              </a:r>
              <a:r>
                <a:rPr lang="en-US" sz="1400" dirty="0" smtClean="0"/>
                <a:t>10.1.0.2</a:t>
              </a:r>
              <a:r>
                <a:rPr lang="en-US" sz="1400" dirty="0" smtClean="0">
                  <a:sym typeface="Wingdings" pitchFamily="2" charset="2"/>
                </a:rPr>
                <a:t>   3</a:t>
              </a:r>
              <a:endParaRPr lang="en-US" sz="1400" dirty="0" smtClean="0"/>
            </a:p>
            <a:p>
              <a:r>
                <a:rPr lang="en-US" sz="1400" dirty="0" smtClean="0"/>
                <a:t>DIP: 10.2.0.4  </a:t>
              </a:r>
              <a:r>
                <a:rPr lang="en-US" sz="1400" dirty="0" smtClean="0">
                  <a:sym typeface="Wingdings" pitchFamily="2" charset="2"/>
                </a:rPr>
                <a:t> 5</a:t>
              </a:r>
            </a:p>
            <a:p>
              <a:r>
                <a:rPr lang="en-US" sz="1400" dirty="0" smtClean="0"/>
                <a:t>DIP: 10.3.0.2  </a:t>
              </a:r>
              <a:r>
                <a:rPr lang="en-US" sz="1400" dirty="0" smtClean="0">
                  <a:sym typeface="Wingdings" pitchFamily="2" charset="2"/>
                </a:rPr>
                <a:t> 5</a:t>
              </a:r>
            </a:p>
            <a:p>
              <a:r>
                <a:rPr lang="en-US" sz="1400" dirty="0" smtClean="0"/>
                <a:t>DIP: 10.1.0.5  </a:t>
              </a:r>
              <a:r>
                <a:rPr lang="en-US" sz="1400" dirty="0" smtClean="0">
                  <a:sym typeface="Wingdings" pitchFamily="2" charset="2"/>
                </a:rPr>
                <a:t> 5</a:t>
              </a:r>
            </a:p>
            <a:p>
              <a:r>
                <a:rPr lang="en-US" sz="1400" dirty="0" smtClean="0">
                  <a:sym typeface="Wingdings" pitchFamily="2" charset="2"/>
                </a:rPr>
                <a:t>….</a:t>
              </a:r>
            </a:p>
            <a:p>
              <a:r>
                <a:rPr lang="en-US" sz="1400" u="sng" dirty="0" smtClean="0">
                  <a:sym typeface="Wingdings" pitchFamily="2" charset="2"/>
                </a:rPr>
                <a:t>Low priority</a:t>
              </a:r>
            </a:p>
            <a:p>
              <a:r>
                <a:rPr lang="en-US" sz="1400" b="1" dirty="0" smtClean="0">
                  <a:solidFill>
                    <a:srgbClr val="FF0000"/>
                  </a:solidFill>
                </a:rPr>
                <a:t>IP </a:t>
              </a:r>
              <a:r>
                <a:rPr lang="en-US" sz="1400" b="1" dirty="0" smtClean="0">
                  <a:solidFill>
                    <a:srgbClr val="FF0000"/>
                  </a:solidFill>
                  <a:sym typeface="Wingdings" pitchFamily="2" charset="2"/>
                </a:rPr>
                <a:t> {1,2}</a:t>
              </a:r>
              <a:endParaRPr lang="en-US" sz="1400" b="1" dirty="0" smtClean="0">
                <a:solidFill>
                  <a:srgbClr val="FF0000"/>
                </a:solidFill>
              </a:endParaRPr>
            </a:p>
            <a:p>
              <a:endParaRPr lang="en-US" sz="1400" dirty="0"/>
            </a:p>
          </p:txBody>
        </p:sp>
      </p:grpSp>
      <p:sp>
        <p:nvSpPr>
          <p:cNvPr id="352" name="TextBox 351"/>
          <p:cNvSpPr txBox="1"/>
          <p:nvPr/>
        </p:nvSpPr>
        <p:spPr>
          <a:xfrm>
            <a:off x="1905000" y="3962400"/>
            <a:ext cx="401052" cy="307777"/>
          </a:xfrm>
          <a:prstGeom prst="rect">
            <a:avLst/>
          </a:prstGeom>
          <a:noFill/>
        </p:spPr>
        <p:txBody>
          <a:bodyPr wrap="square" rtlCol="0">
            <a:spAutoFit/>
          </a:bodyPr>
          <a:lstStyle/>
          <a:p>
            <a:r>
              <a:rPr lang="en-US" sz="1400" dirty="0" smtClean="0"/>
              <a:t>5</a:t>
            </a:r>
            <a:endParaRPr lang="en-US" sz="1400" dirty="0"/>
          </a:p>
        </p:txBody>
      </p:sp>
      <p:sp>
        <p:nvSpPr>
          <p:cNvPr id="353" name="TextBox 352"/>
          <p:cNvSpPr txBox="1"/>
          <p:nvPr/>
        </p:nvSpPr>
        <p:spPr>
          <a:xfrm>
            <a:off x="1676400" y="3962400"/>
            <a:ext cx="401052" cy="307777"/>
          </a:xfrm>
          <a:prstGeom prst="rect">
            <a:avLst/>
          </a:prstGeom>
          <a:noFill/>
        </p:spPr>
        <p:txBody>
          <a:bodyPr wrap="square" rtlCol="0">
            <a:spAutoFit/>
          </a:bodyPr>
          <a:lstStyle/>
          <a:p>
            <a:r>
              <a:rPr lang="en-US" sz="1400" dirty="0" smtClean="0"/>
              <a:t>4</a:t>
            </a:r>
            <a:endParaRPr lang="en-US" sz="1400" dirty="0"/>
          </a:p>
        </p:txBody>
      </p:sp>
      <p:grpSp>
        <p:nvGrpSpPr>
          <p:cNvPr id="366" name="Group 365"/>
          <p:cNvGrpSpPr/>
          <p:nvPr/>
        </p:nvGrpSpPr>
        <p:grpSpPr>
          <a:xfrm>
            <a:off x="770791" y="-76200"/>
            <a:ext cx="1820008" cy="1954381"/>
            <a:chOff x="846991" y="-100013"/>
            <a:chExt cx="1820008" cy="1954381"/>
          </a:xfrm>
        </p:grpSpPr>
        <p:sp>
          <p:nvSpPr>
            <p:cNvPr id="358" name="Rounded Rectangle 357"/>
            <p:cNvSpPr/>
            <p:nvPr/>
          </p:nvSpPr>
          <p:spPr>
            <a:xfrm>
              <a:off x="868279" y="19883"/>
              <a:ext cx="1417721" cy="168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Bent-Up Arrow 358"/>
            <p:cNvSpPr/>
            <p:nvPr/>
          </p:nvSpPr>
          <p:spPr>
            <a:xfrm rot="10800000" flipH="1">
              <a:off x="2291276" y="1347786"/>
              <a:ext cx="375723" cy="3419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extBox 359"/>
            <p:cNvSpPr txBox="1"/>
            <p:nvPr/>
          </p:nvSpPr>
          <p:spPr>
            <a:xfrm>
              <a:off x="846991" y="-100013"/>
              <a:ext cx="1439009" cy="1954381"/>
            </a:xfrm>
            <a:prstGeom prst="rect">
              <a:avLst/>
            </a:prstGeom>
            <a:noFill/>
          </p:spPr>
          <p:txBody>
            <a:bodyPr wrap="square" rtlCol="0">
              <a:spAutoFit/>
            </a:bodyPr>
            <a:lstStyle/>
            <a:p>
              <a:endParaRPr lang="en-US" sz="1100" u="sng" dirty="0" smtClean="0">
                <a:sym typeface="Wingdings" pitchFamily="2" charset="2"/>
              </a:endParaRPr>
            </a:p>
            <a:p>
              <a:r>
                <a:rPr lang="en-US" sz="1100" dirty="0" smtClean="0">
                  <a:sym typeface="Wingdings" pitchFamily="2" charset="2"/>
                </a:rPr>
                <a:t>DIP:  10.0.0.1   4</a:t>
              </a:r>
            </a:p>
            <a:p>
              <a:r>
                <a:rPr lang="en-US" sz="1100" dirty="0" smtClean="0">
                  <a:sym typeface="Wingdings" pitchFamily="2" charset="2"/>
                </a:rPr>
                <a:t>DIP:  10.0.0.2   5</a:t>
              </a:r>
            </a:p>
            <a:p>
              <a:r>
                <a:rPr lang="en-US" sz="1100" dirty="0" smtClean="0">
                  <a:sym typeface="Wingdings" pitchFamily="2" charset="2"/>
                </a:rPr>
                <a:t>DIP:  10.0.0.4   PUSH_MPLS(25), 3</a:t>
              </a:r>
            </a:p>
            <a:p>
              <a:r>
                <a:rPr lang="en-US" sz="1100" dirty="0" smtClean="0">
                  <a:sym typeface="Wingdings" pitchFamily="2" charset="2"/>
                </a:rPr>
                <a:t>…..</a:t>
              </a:r>
              <a:endParaRPr lang="en-US" sz="1100" dirty="0">
                <a:sym typeface="Wingdings" pitchFamily="2" charset="2"/>
              </a:endParaRPr>
            </a:p>
            <a:p>
              <a:r>
                <a:rPr lang="en-US" sz="1100" u="sng" dirty="0" smtClean="0">
                  <a:sym typeface="Wingdings" pitchFamily="2" charset="2"/>
                </a:rPr>
                <a:t>Low priority</a:t>
              </a:r>
            </a:p>
            <a:p>
              <a:r>
                <a:rPr lang="en-US" sz="1100" dirty="0" smtClean="0"/>
                <a:t>DIP: 10.1.0.0/16  </a:t>
              </a:r>
              <a:r>
                <a:rPr lang="en-US" sz="1100" dirty="0" smtClean="0">
                  <a:sym typeface="Wingdings" pitchFamily="2" charset="2"/>
                </a:rPr>
                <a:t> 1</a:t>
              </a:r>
            </a:p>
            <a:p>
              <a:r>
                <a:rPr lang="en-US" sz="1100" dirty="0" smtClean="0"/>
                <a:t>DIP: 10.2.0.0/16  </a:t>
              </a:r>
              <a:r>
                <a:rPr lang="en-US" sz="1100" dirty="0" smtClean="0">
                  <a:sym typeface="Wingdings" pitchFamily="2" charset="2"/>
                </a:rPr>
                <a:t> 2</a:t>
              </a:r>
              <a:endParaRPr lang="en-US" sz="1100" dirty="0" smtClean="0"/>
            </a:p>
            <a:p>
              <a:r>
                <a:rPr lang="en-US" sz="1100" b="1" dirty="0" smtClean="0">
                  <a:solidFill>
                    <a:srgbClr val="FF0000"/>
                  </a:solidFill>
                </a:rPr>
                <a:t>DIP: 10.3.0.0/16  </a:t>
              </a:r>
              <a:r>
                <a:rPr lang="en-US" sz="1100" b="1" dirty="0" smtClean="0">
                  <a:solidFill>
                    <a:srgbClr val="FF0000"/>
                  </a:solidFill>
                  <a:sym typeface="Wingdings" pitchFamily="2" charset="2"/>
                </a:rPr>
                <a:t> 3</a:t>
              </a:r>
              <a:endParaRPr lang="en-US" sz="1100" b="1" dirty="0" smtClean="0">
                <a:solidFill>
                  <a:srgbClr val="FF0000"/>
                </a:solidFill>
              </a:endParaRPr>
            </a:p>
            <a:p>
              <a:endParaRPr lang="en-US" sz="1100" dirty="0"/>
            </a:p>
          </p:txBody>
        </p:sp>
      </p:grpSp>
      <p:sp>
        <p:nvSpPr>
          <p:cNvPr id="361" name="TextBox 360"/>
          <p:cNvSpPr txBox="1"/>
          <p:nvPr/>
        </p:nvSpPr>
        <p:spPr>
          <a:xfrm>
            <a:off x="2667000" y="1447800"/>
            <a:ext cx="401052" cy="307777"/>
          </a:xfrm>
          <a:prstGeom prst="rect">
            <a:avLst/>
          </a:prstGeom>
          <a:noFill/>
        </p:spPr>
        <p:txBody>
          <a:bodyPr wrap="square" rtlCol="0">
            <a:spAutoFit/>
          </a:bodyPr>
          <a:lstStyle/>
          <a:p>
            <a:r>
              <a:rPr lang="en-US" sz="1400" dirty="0" smtClean="0"/>
              <a:t>1</a:t>
            </a:r>
            <a:endParaRPr lang="en-US" sz="1400" dirty="0"/>
          </a:p>
        </p:txBody>
      </p:sp>
      <p:sp>
        <p:nvSpPr>
          <p:cNvPr id="362" name="TextBox 361"/>
          <p:cNvSpPr txBox="1"/>
          <p:nvPr/>
        </p:nvSpPr>
        <p:spPr>
          <a:xfrm>
            <a:off x="2875548" y="1600200"/>
            <a:ext cx="401052" cy="307777"/>
          </a:xfrm>
          <a:prstGeom prst="rect">
            <a:avLst/>
          </a:prstGeom>
          <a:noFill/>
        </p:spPr>
        <p:txBody>
          <a:bodyPr wrap="square" rtlCol="0">
            <a:spAutoFit/>
          </a:bodyPr>
          <a:lstStyle/>
          <a:p>
            <a:r>
              <a:rPr lang="en-US" sz="1400" dirty="0"/>
              <a:t>2</a:t>
            </a:r>
          </a:p>
        </p:txBody>
      </p:sp>
      <p:sp>
        <p:nvSpPr>
          <p:cNvPr id="363" name="TextBox 362"/>
          <p:cNvSpPr txBox="1"/>
          <p:nvPr/>
        </p:nvSpPr>
        <p:spPr>
          <a:xfrm>
            <a:off x="2743200" y="1902023"/>
            <a:ext cx="401052" cy="307777"/>
          </a:xfrm>
          <a:prstGeom prst="rect">
            <a:avLst/>
          </a:prstGeom>
          <a:noFill/>
        </p:spPr>
        <p:txBody>
          <a:bodyPr wrap="square" rtlCol="0">
            <a:spAutoFit/>
          </a:bodyPr>
          <a:lstStyle/>
          <a:p>
            <a:r>
              <a:rPr lang="en-US" sz="1400" dirty="0" smtClean="0"/>
              <a:t>3</a:t>
            </a:r>
            <a:endParaRPr lang="en-US" sz="1400" dirty="0"/>
          </a:p>
        </p:txBody>
      </p:sp>
      <p:sp>
        <p:nvSpPr>
          <p:cNvPr id="364" name="TextBox 363"/>
          <p:cNvSpPr txBox="1"/>
          <p:nvPr/>
        </p:nvSpPr>
        <p:spPr>
          <a:xfrm>
            <a:off x="2286000" y="1978223"/>
            <a:ext cx="401052" cy="307777"/>
          </a:xfrm>
          <a:prstGeom prst="rect">
            <a:avLst/>
          </a:prstGeom>
          <a:noFill/>
        </p:spPr>
        <p:txBody>
          <a:bodyPr wrap="square" rtlCol="0">
            <a:spAutoFit/>
          </a:bodyPr>
          <a:lstStyle/>
          <a:p>
            <a:r>
              <a:rPr lang="en-US" sz="1400" dirty="0" smtClean="0"/>
              <a:t>4</a:t>
            </a:r>
            <a:endParaRPr lang="en-US" sz="1400" dirty="0"/>
          </a:p>
        </p:txBody>
      </p:sp>
      <p:sp>
        <p:nvSpPr>
          <p:cNvPr id="365" name="TextBox 364"/>
          <p:cNvSpPr txBox="1"/>
          <p:nvPr/>
        </p:nvSpPr>
        <p:spPr>
          <a:xfrm>
            <a:off x="2494548" y="2054423"/>
            <a:ext cx="401052" cy="307777"/>
          </a:xfrm>
          <a:prstGeom prst="rect">
            <a:avLst/>
          </a:prstGeom>
          <a:noFill/>
        </p:spPr>
        <p:txBody>
          <a:bodyPr wrap="square" rtlCol="0">
            <a:spAutoFit/>
          </a:bodyPr>
          <a:lstStyle/>
          <a:p>
            <a:r>
              <a:rPr lang="en-US" sz="1400" dirty="0" smtClean="0"/>
              <a:t>5</a:t>
            </a:r>
            <a:endParaRPr lang="en-US" sz="1400" dirty="0"/>
          </a:p>
        </p:txBody>
      </p:sp>
      <p:grpSp>
        <p:nvGrpSpPr>
          <p:cNvPr id="377" name="Group 376"/>
          <p:cNvGrpSpPr/>
          <p:nvPr/>
        </p:nvGrpSpPr>
        <p:grpSpPr>
          <a:xfrm>
            <a:off x="4748053" y="-125581"/>
            <a:ext cx="3633947" cy="2042757"/>
            <a:chOff x="4748053" y="-125581"/>
            <a:chExt cx="3633947" cy="2042757"/>
          </a:xfrm>
        </p:grpSpPr>
        <p:grpSp>
          <p:nvGrpSpPr>
            <p:cNvPr id="367" name="Group 366"/>
            <p:cNvGrpSpPr/>
            <p:nvPr/>
          </p:nvGrpSpPr>
          <p:grpSpPr>
            <a:xfrm>
              <a:off x="6622330" y="-125581"/>
              <a:ext cx="1759670" cy="1954381"/>
              <a:chOff x="838200" y="-93077"/>
              <a:chExt cx="1759670" cy="1954381"/>
            </a:xfrm>
          </p:grpSpPr>
          <p:sp>
            <p:nvSpPr>
              <p:cNvPr id="368" name="Rounded Rectangle 367"/>
              <p:cNvSpPr/>
              <p:nvPr/>
            </p:nvSpPr>
            <p:spPr>
              <a:xfrm>
                <a:off x="838200" y="76200"/>
                <a:ext cx="1444488" cy="1624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TextBox 369"/>
              <p:cNvSpPr txBox="1"/>
              <p:nvPr/>
            </p:nvSpPr>
            <p:spPr>
              <a:xfrm>
                <a:off x="845270" y="-93077"/>
                <a:ext cx="1752600" cy="1954381"/>
              </a:xfrm>
              <a:prstGeom prst="rect">
                <a:avLst/>
              </a:prstGeom>
              <a:noFill/>
            </p:spPr>
            <p:txBody>
              <a:bodyPr wrap="square" rtlCol="0">
                <a:spAutoFit/>
              </a:bodyPr>
              <a:lstStyle/>
              <a:p>
                <a:endParaRPr lang="en-US" sz="1100" u="sng" dirty="0" smtClean="0">
                  <a:sym typeface="Wingdings" pitchFamily="2" charset="2"/>
                </a:endParaRPr>
              </a:p>
              <a:p>
                <a:r>
                  <a:rPr lang="en-US" sz="1100" dirty="0" smtClean="0">
                    <a:sym typeface="Wingdings" pitchFamily="2" charset="2"/>
                  </a:rPr>
                  <a:t>DIP:  10.3.0.2   4</a:t>
                </a:r>
              </a:p>
              <a:p>
                <a:r>
                  <a:rPr lang="en-US" sz="1100" b="1" dirty="0" smtClean="0">
                    <a:solidFill>
                      <a:srgbClr val="FF0000"/>
                    </a:solidFill>
                    <a:sym typeface="Wingdings" pitchFamily="2" charset="2"/>
                  </a:rPr>
                  <a:t>DIP:  10.3.0.9   5</a:t>
                </a:r>
              </a:p>
              <a:p>
                <a:r>
                  <a:rPr lang="en-US" sz="1100" dirty="0" smtClean="0">
                    <a:sym typeface="Wingdings" pitchFamily="2" charset="2"/>
                  </a:rPr>
                  <a:t>MPLS(25)    POP_MPLS(0x800), 5</a:t>
                </a:r>
              </a:p>
              <a:p>
                <a:r>
                  <a:rPr lang="en-US" sz="1100" dirty="0" smtClean="0">
                    <a:sym typeface="Wingdings" pitchFamily="2" charset="2"/>
                  </a:rPr>
                  <a:t>…..</a:t>
                </a:r>
                <a:endParaRPr lang="en-US" sz="1100" dirty="0">
                  <a:sym typeface="Wingdings" pitchFamily="2" charset="2"/>
                </a:endParaRPr>
              </a:p>
              <a:p>
                <a:r>
                  <a:rPr lang="en-US" sz="1100" u="sng" dirty="0" smtClean="0">
                    <a:sym typeface="Wingdings" pitchFamily="2" charset="2"/>
                  </a:rPr>
                  <a:t>Low priority</a:t>
                </a:r>
              </a:p>
              <a:p>
                <a:r>
                  <a:rPr lang="en-US" sz="1100" dirty="0" smtClean="0"/>
                  <a:t>DIP: 10.0.0.0/16  </a:t>
                </a:r>
                <a:r>
                  <a:rPr lang="en-US" sz="1100" dirty="0" smtClean="0">
                    <a:sym typeface="Wingdings" pitchFamily="2" charset="2"/>
                  </a:rPr>
                  <a:t> 1</a:t>
                </a:r>
              </a:p>
              <a:p>
                <a:r>
                  <a:rPr lang="en-US" sz="1100" dirty="0" smtClean="0"/>
                  <a:t>DIP: 10.1.0.0/16  </a:t>
                </a:r>
                <a:r>
                  <a:rPr lang="en-US" sz="1100" dirty="0" smtClean="0">
                    <a:sym typeface="Wingdings" pitchFamily="2" charset="2"/>
                  </a:rPr>
                  <a:t> 2</a:t>
                </a:r>
                <a:endParaRPr lang="en-US" sz="1100" dirty="0" smtClean="0"/>
              </a:p>
              <a:p>
                <a:r>
                  <a:rPr lang="en-US" sz="1100" dirty="0"/>
                  <a:t>D</a:t>
                </a:r>
                <a:r>
                  <a:rPr lang="en-US" sz="1100" dirty="0" smtClean="0"/>
                  <a:t>IP: 10.2.0.0/16  </a:t>
                </a:r>
                <a:r>
                  <a:rPr lang="en-US" sz="1100" dirty="0" smtClean="0">
                    <a:sym typeface="Wingdings" pitchFamily="2" charset="2"/>
                  </a:rPr>
                  <a:t> 3</a:t>
                </a:r>
                <a:endParaRPr lang="en-US" sz="1100" dirty="0" smtClean="0"/>
              </a:p>
              <a:p>
                <a:endParaRPr lang="en-US" sz="1100" dirty="0"/>
              </a:p>
            </p:txBody>
          </p:sp>
        </p:grpSp>
        <p:sp>
          <p:nvSpPr>
            <p:cNvPr id="371" name="Right Arrow 370"/>
            <p:cNvSpPr/>
            <p:nvPr/>
          </p:nvSpPr>
          <p:spPr>
            <a:xfrm rot="9349241">
              <a:off x="4748053" y="1756519"/>
              <a:ext cx="1947929" cy="160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TextBox 371"/>
          <p:cNvSpPr txBox="1"/>
          <p:nvPr/>
        </p:nvSpPr>
        <p:spPr>
          <a:xfrm>
            <a:off x="4239705" y="2084128"/>
            <a:ext cx="401052" cy="307777"/>
          </a:xfrm>
          <a:prstGeom prst="rect">
            <a:avLst/>
          </a:prstGeom>
          <a:noFill/>
        </p:spPr>
        <p:txBody>
          <a:bodyPr wrap="square" rtlCol="0">
            <a:spAutoFit/>
          </a:bodyPr>
          <a:lstStyle/>
          <a:p>
            <a:r>
              <a:rPr lang="en-US" sz="1400" dirty="0" smtClean="0"/>
              <a:t>1</a:t>
            </a:r>
            <a:endParaRPr lang="en-US" sz="1400" dirty="0"/>
          </a:p>
        </p:txBody>
      </p:sp>
      <p:sp>
        <p:nvSpPr>
          <p:cNvPr id="373" name="TextBox 372"/>
          <p:cNvSpPr txBox="1"/>
          <p:nvPr/>
        </p:nvSpPr>
        <p:spPr>
          <a:xfrm>
            <a:off x="4504579" y="2008256"/>
            <a:ext cx="401052" cy="307777"/>
          </a:xfrm>
          <a:prstGeom prst="rect">
            <a:avLst/>
          </a:prstGeom>
          <a:noFill/>
        </p:spPr>
        <p:txBody>
          <a:bodyPr wrap="square" rtlCol="0">
            <a:spAutoFit/>
          </a:bodyPr>
          <a:lstStyle/>
          <a:p>
            <a:r>
              <a:rPr lang="en-US" sz="1400" dirty="0"/>
              <a:t>2</a:t>
            </a:r>
          </a:p>
        </p:txBody>
      </p:sp>
      <p:sp>
        <p:nvSpPr>
          <p:cNvPr id="374" name="TextBox 373"/>
          <p:cNvSpPr txBox="1"/>
          <p:nvPr/>
        </p:nvSpPr>
        <p:spPr>
          <a:xfrm>
            <a:off x="4904275" y="2205263"/>
            <a:ext cx="401052" cy="307777"/>
          </a:xfrm>
          <a:prstGeom prst="rect">
            <a:avLst/>
          </a:prstGeom>
          <a:noFill/>
        </p:spPr>
        <p:txBody>
          <a:bodyPr wrap="square" rtlCol="0">
            <a:spAutoFit/>
          </a:bodyPr>
          <a:lstStyle/>
          <a:p>
            <a:r>
              <a:rPr lang="en-US" sz="1400" dirty="0" smtClean="0"/>
              <a:t>3</a:t>
            </a:r>
            <a:endParaRPr lang="en-US" sz="1400" dirty="0"/>
          </a:p>
        </p:txBody>
      </p:sp>
      <p:sp>
        <p:nvSpPr>
          <p:cNvPr id="375" name="TextBox 374"/>
          <p:cNvSpPr txBox="1"/>
          <p:nvPr/>
        </p:nvSpPr>
        <p:spPr>
          <a:xfrm>
            <a:off x="4215945" y="2373542"/>
            <a:ext cx="401052" cy="307777"/>
          </a:xfrm>
          <a:prstGeom prst="rect">
            <a:avLst/>
          </a:prstGeom>
          <a:noFill/>
        </p:spPr>
        <p:txBody>
          <a:bodyPr wrap="square" rtlCol="0">
            <a:spAutoFit/>
          </a:bodyPr>
          <a:lstStyle/>
          <a:p>
            <a:r>
              <a:rPr lang="en-US" sz="1400" dirty="0" smtClean="0"/>
              <a:t>4</a:t>
            </a:r>
            <a:endParaRPr lang="en-US" sz="1400" dirty="0"/>
          </a:p>
        </p:txBody>
      </p:sp>
      <p:sp>
        <p:nvSpPr>
          <p:cNvPr id="376" name="TextBox 375"/>
          <p:cNvSpPr txBox="1"/>
          <p:nvPr/>
        </p:nvSpPr>
        <p:spPr>
          <a:xfrm>
            <a:off x="4780548" y="2418247"/>
            <a:ext cx="401052" cy="307777"/>
          </a:xfrm>
          <a:prstGeom prst="rect">
            <a:avLst/>
          </a:prstGeom>
          <a:noFill/>
        </p:spPr>
        <p:txBody>
          <a:bodyPr wrap="square" rtlCol="0">
            <a:spAutoFit/>
          </a:bodyPr>
          <a:lstStyle/>
          <a:p>
            <a:r>
              <a:rPr lang="en-US" sz="1400" dirty="0" smtClean="0"/>
              <a:t>5</a:t>
            </a:r>
            <a:endParaRPr lang="en-US" sz="1400" dirty="0"/>
          </a:p>
        </p:txBody>
      </p:sp>
      <p:sp>
        <p:nvSpPr>
          <p:cNvPr id="198" name="Slide Number Placeholder 6"/>
          <p:cNvSpPr>
            <a:spLocks noGrp="1"/>
          </p:cNvSpPr>
          <p:nvPr>
            <p:ph type="sldNum" sz="quarter" idx="12"/>
          </p:nvPr>
        </p:nvSpPr>
        <p:spPr>
          <a:xfrm>
            <a:off x="6781800" y="6356350"/>
            <a:ext cx="2133600" cy="365125"/>
          </a:xfrm>
        </p:spPr>
        <p:txBody>
          <a:bodyPr/>
          <a:lstStyle/>
          <a:p>
            <a:pPr>
              <a:defRPr/>
            </a:pPr>
            <a:fld id="{A40715E7-FD66-44CB-91B4-B01D90EFF6BC}"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xmlns="" val="34950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1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7" nodeType="clickEffect">
                                  <p:stCondLst>
                                    <p:cond delay="0"/>
                                  </p:stCondLst>
                                  <p:childTnLst>
                                    <p:animMotion origin="layout" path="M 0 0 L 0.07865 -0.05348 L 0.09219 -0.15834 " pathEditMode="relative" ptsTypes="AAA">
                                      <p:cBhvr>
                                        <p:cTn id="22" dur="1000" fill="hold"/>
                                        <p:tgtEl>
                                          <p:spTgt spid="31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34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3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3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09219 -0.15833 L 0.15365 -0.32338 " pathEditMode="relative" rAng="0" ptsTypes="AA">
                                      <p:cBhvr>
                                        <p:cTn id="46" dur="1000" fill="hold"/>
                                        <p:tgtEl>
                                          <p:spTgt spid="314"/>
                                        </p:tgtEl>
                                        <p:attrNameLst>
                                          <p:attrName>ppt_x</p:attrName>
                                          <p:attrName>ppt_y</p:attrName>
                                        </p:attrNameLst>
                                      </p:cBhvr>
                                      <p:rCtr x="3073" y="-8264"/>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34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5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5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4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4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4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4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3" nodeType="clickEffect">
                                  <p:stCondLst>
                                    <p:cond delay="0"/>
                                  </p:stCondLst>
                                  <p:childTnLst>
                                    <p:animMotion origin="layout" path="M 0.15365 -0.32338 L 0.23698 -0.60115 " pathEditMode="relative" rAng="0" ptsTypes="AA">
                                      <p:cBhvr>
                                        <p:cTn id="82" dur="1000" fill="hold"/>
                                        <p:tgtEl>
                                          <p:spTgt spid="314"/>
                                        </p:tgtEl>
                                        <p:attrNameLst>
                                          <p:attrName>ppt_x</p:attrName>
                                          <p:attrName>ppt_y</p:attrName>
                                        </p:attrNameLst>
                                      </p:cBhvr>
                                      <p:rCtr x="4167" y="-13889"/>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6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36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61"/>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6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6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65"/>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6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0" presetClass="path" presetSubtype="0" accel="50000" decel="50000" fill="hold" grpId="4" nodeType="clickEffect">
                                  <p:stCondLst>
                                    <p:cond delay="0"/>
                                  </p:stCondLst>
                                  <p:childTnLst>
                                    <p:animMotion origin="layout" path="M 0.23698 -0.60115 L 0.47032 -0.52338 " pathEditMode="relative" rAng="0" ptsTypes="AA">
                                      <p:cBhvr>
                                        <p:cTn id="114" dur="1000" fill="hold"/>
                                        <p:tgtEl>
                                          <p:spTgt spid="314"/>
                                        </p:tgtEl>
                                        <p:attrNameLst>
                                          <p:attrName>ppt_x</p:attrName>
                                          <p:attrName>ppt_y</p:attrName>
                                        </p:attrNameLst>
                                      </p:cBhvr>
                                      <p:rCtr x="11667" y="3889"/>
                                    </p:animMotion>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7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7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7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7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7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7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37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7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7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72"/>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7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7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0" presetClass="path" presetSubtype="0" accel="50000" decel="50000" fill="hold" grpId="5" nodeType="clickEffect">
                                  <p:stCondLst>
                                    <p:cond delay="0"/>
                                  </p:stCondLst>
                                  <p:childTnLst>
                                    <p:animMotion origin="layout" path="M 0.47032 -0.52338 L 0.62726 -0.33032 L 0.74341 -0.17523 L 0.74566 -0.07407 L 0.79757 -0.06365 L 0.81198 -0.00115 " pathEditMode="relative" rAng="0" ptsTypes="AAAAAA">
                                      <p:cBhvr>
                                        <p:cTn id="146" dur="2000" fill="hold"/>
                                        <p:tgtEl>
                                          <p:spTgt spid="314"/>
                                        </p:tgtEl>
                                        <p:attrNameLst>
                                          <p:attrName>ppt_x</p:attrName>
                                          <p:attrName>ppt_y</p:attrName>
                                        </p:attrNameLst>
                                      </p:cBhvr>
                                      <p:rCtr x="17083" y="26111"/>
                                    </p:animMotion>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6" nodeType="clickEffect">
                                  <p:stCondLst>
                                    <p:cond delay="0"/>
                                  </p:stCondLst>
                                  <p:childTnLst>
                                    <p:set>
                                      <p:cBhvr>
                                        <p:cTn id="150" dur="1" fill="hold">
                                          <p:stCondLst>
                                            <p:cond delay="0"/>
                                          </p:stCondLst>
                                        </p:cTn>
                                        <p:tgtEl>
                                          <p:spTgt spid="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314" grpId="2" animBg="1"/>
      <p:bldP spid="314" grpId="3" animBg="1"/>
      <p:bldP spid="314" grpId="4" animBg="1"/>
      <p:bldP spid="314" grpId="5" animBg="1"/>
      <p:bldP spid="314" grpId="6" animBg="1"/>
      <p:bldP spid="314" grpId="7" animBg="1"/>
      <p:bldP spid="315" grpId="0"/>
      <p:bldP spid="336" grpId="0"/>
      <p:bldP spid="336" grpId="1"/>
      <p:bldP spid="337" grpId="0"/>
      <p:bldP spid="337" grpId="1"/>
      <p:bldP spid="342" grpId="0"/>
      <p:bldP spid="342" grpId="1"/>
      <p:bldP spid="344" grpId="0"/>
      <p:bldP spid="344" grpId="1"/>
      <p:bldP spid="345" grpId="0"/>
      <p:bldP spid="345" grpId="1"/>
      <p:bldP spid="346" grpId="0"/>
      <p:bldP spid="346" grpId="1"/>
      <p:bldP spid="347" grpId="0"/>
      <p:bldP spid="347" grpId="1"/>
      <p:bldP spid="352" grpId="0"/>
      <p:bldP spid="352" grpId="1"/>
      <p:bldP spid="353" grpId="0"/>
      <p:bldP spid="353" grpId="1"/>
      <p:bldP spid="361" grpId="0"/>
      <p:bldP spid="361" grpId="1"/>
      <p:bldP spid="362" grpId="0"/>
      <p:bldP spid="362" grpId="1"/>
      <p:bldP spid="363" grpId="0"/>
      <p:bldP spid="363" grpId="1"/>
      <p:bldP spid="364" grpId="0"/>
      <p:bldP spid="364" grpId="1"/>
      <p:bldP spid="365" grpId="0"/>
      <p:bldP spid="365" grpId="1"/>
      <p:bldP spid="372" grpId="0"/>
      <p:bldP spid="372" grpId="1"/>
      <p:bldP spid="373" grpId="0"/>
      <p:bldP spid="373" grpId="1"/>
      <p:bldP spid="374" grpId="0"/>
      <p:bldP spid="374" grpId="1"/>
      <p:bldP spid="375" grpId="0"/>
      <p:bldP spid="375" grpId="1"/>
      <p:bldP spid="376" grpId="0"/>
      <p:bldP spid="37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31</a:t>
            </a:fld>
            <a:endParaRPr lang="en-US" dirty="0">
              <a:solidFill>
                <a:prstClr val="black"/>
              </a:solidFill>
            </a:endParaRPr>
          </a:p>
        </p:txBody>
      </p:sp>
      <p:sp>
        <p:nvSpPr>
          <p:cNvPr id="9" name="Title 8"/>
          <p:cNvSpPr>
            <a:spLocks noGrp="1"/>
          </p:cNvSpPr>
          <p:nvPr>
            <p:ph type="title"/>
          </p:nvPr>
        </p:nvSpPr>
        <p:spPr>
          <a:xfrm>
            <a:off x="76200" y="228600"/>
            <a:ext cx="9067800" cy="1143000"/>
          </a:xfrm>
        </p:spPr>
        <p:txBody>
          <a:bodyPr/>
          <a:lstStyle/>
          <a:p>
            <a:r>
              <a:rPr lang="en-US" dirty="0" smtClean="0"/>
              <a:t>Multipathing in the Core Layer</a:t>
            </a:r>
            <a:endParaRPr lang="en-US" dirty="0"/>
          </a:p>
        </p:txBody>
      </p:sp>
      <p:sp>
        <p:nvSpPr>
          <p:cNvPr id="10"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67020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Implement Valiant Load Balancing (VLB)</a:t>
            </a:r>
          </a:p>
          <a:p>
            <a:pPr lvl="1"/>
            <a:r>
              <a:rPr lang="en-US" dirty="0" smtClean="0"/>
              <a:t>Better link utilization through randomization</a:t>
            </a:r>
          </a:p>
        </p:txBody>
      </p:sp>
      <p:sp>
        <p:nvSpPr>
          <p:cNvPr id="4" name="Date Placeholder 3"/>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32</a:t>
            </a:fld>
            <a:endParaRPr lang="en-US" dirty="0">
              <a:solidFill>
                <a:schemeClr val="tx1"/>
              </a:solidFill>
            </a:endParaRPr>
          </a:p>
        </p:txBody>
      </p:sp>
      <p:sp>
        <p:nvSpPr>
          <p:cNvPr id="14" name="Title 8"/>
          <p:cNvSpPr>
            <a:spLocks noGrp="1"/>
          </p:cNvSpPr>
          <p:nvPr>
            <p:ph type="title"/>
          </p:nvPr>
        </p:nvSpPr>
        <p:spPr>
          <a:xfrm>
            <a:off x="76200" y="228600"/>
            <a:ext cx="9067800" cy="1143000"/>
          </a:xfrm>
        </p:spPr>
        <p:txBody>
          <a:bodyPr/>
          <a:lstStyle/>
          <a:p>
            <a:r>
              <a:rPr lang="en-US" dirty="0" smtClean="0"/>
              <a:t>Multipathing in the Core Layer</a:t>
            </a:r>
            <a:endParaRPr lang="en-US" dirty="0"/>
          </a:p>
        </p:txBody>
      </p:sp>
      <p:sp>
        <p:nvSpPr>
          <p:cNvPr id="15"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733391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Implement Valiant Load Balancing (VLB)</a:t>
            </a:r>
          </a:p>
          <a:p>
            <a:r>
              <a:rPr lang="en-US" dirty="0" smtClean="0"/>
              <a:t>How do we implement VLB</a:t>
            </a:r>
            <a:r>
              <a:rPr lang="en-US" dirty="0" smtClean="0"/>
              <a:t>?</a:t>
            </a:r>
            <a:endParaRPr lang="en-US" dirty="0" smtClean="0"/>
          </a:p>
        </p:txBody>
      </p:sp>
      <p:sp>
        <p:nvSpPr>
          <p:cNvPr id="4" name="Date Placeholder 3"/>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33</a:t>
            </a:fld>
            <a:endParaRPr lang="en-US" dirty="0">
              <a:solidFill>
                <a:schemeClr val="tx1"/>
              </a:solidFill>
            </a:endParaRPr>
          </a:p>
        </p:txBody>
      </p:sp>
      <p:sp>
        <p:nvSpPr>
          <p:cNvPr id="11" name="Title 8"/>
          <p:cNvSpPr>
            <a:spLocks noGrp="1"/>
          </p:cNvSpPr>
          <p:nvPr>
            <p:ph type="title"/>
          </p:nvPr>
        </p:nvSpPr>
        <p:spPr>
          <a:xfrm>
            <a:off x="76200" y="228600"/>
            <a:ext cx="9067800" cy="1143000"/>
          </a:xfrm>
        </p:spPr>
        <p:txBody>
          <a:bodyPr/>
          <a:lstStyle/>
          <a:p>
            <a:r>
              <a:rPr lang="en-US" dirty="0" smtClean="0"/>
              <a:t>Multipathing in the Core Layer</a:t>
            </a:r>
            <a:endParaRPr lang="en-US" dirty="0"/>
          </a:p>
        </p:txBody>
      </p:sp>
      <p:sp>
        <p:nvSpPr>
          <p:cNvPr id="12"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pSp>
        <p:nvGrpSpPr>
          <p:cNvPr id="13" name="Group 12"/>
          <p:cNvGrpSpPr/>
          <p:nvPr/>
        </p:nvGrpSpPr>
        <p:grpSpPr>
          <a:xfrm>
            <a:off x="4636800" y="4038600"/>
            <a:ext cx="4507199" cy="1516971"/>
            <a:chOff x="1032147" y="182412"/>
            <a:chExt cx="5848529" cy="1917097"/>
          </a:xfrm>
        </p:grpSpPr>
        <p:grpSp>
          <p:nvGrpSpPr>
            <p:cNvPr id="14" name="Group 13"/>
            <p:cNvGrpSpPr/>
            <p:nvPr/>
          </p:nvGrpSpPr>
          <p:grpSpPr>
            <a:xfrm>
              <a:off x="2049103" y="588261"/>
              <a:ext cx="3868679" cy="1511248"/>
              <a:chOff x="3169590" y="818694"/>
              <a:chExt cx="4294852" cy="1315354"/>
            </a:xfrm>
          </p:grpSpPr>
          <p:grpSp>
            <p:nvGrpSpPr>
              <p:cNvPr id="24" name="Group 23"/>
              <p:cNvGrpSpPr/>
              <p:nvPr/>
            </p:nvGrpSpPr>
            <p:grpSpPr>
              <a:xfrm>
                <a:off x="3169590" y="1361173"/>
                <a:ext cx="364318" cy="257625"/>
                <a:chOff x="2230579" y="2563954"/>
                <a:chExt cx="838199" cy="609601"/>
              </a:xfrm>
            </p:grpSpPr>
            <p:sp>
              <p:nvSpPr>
                <p:cNvPr id="34" name="Can 33"/>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Quad Arrow 34"/>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5" name="Group 24"/>
              <p:cNvGrpSpPr/>
              <p:nvPr/>
            </p:nvGrpSpPr>
            <p:grpSpPr>
              <a:xfrm>
                <a:off x="5121478" y="818694"/>
                <a:ext cx="364319" cy="257627"/>
                <a:chOff x="3335385" y="1269671"/>
                <a:chExt cx="838199" cy="609605"/>
              </a:xfrm>
            </p:grpSpPr>
            <p:sp>
              <p:nvSpPr>
                <p:cNvPr id="32" name="Can 31"/>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Quad Arrow 32"/>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5115123" y="1876423"/>
                <a:ext cx="364318" cy="257625"/>
                <a:chOff x="-95653" y="3783151"/>
                <a:chExt cx="838199" cy="609599"/>
              </a:xfrm>
            </p:grpSpPr>
            <p:sp>
              <p:nvSpPr>
                <p:cNvPr id="30" name="Can 29"/>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Quad Arrow 30"/>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7" name="Group 26"/>
              <p:cNvGrpSpPr/>
              <p:nvPr/>
            </p:nvGrpSpPr>
            <p:grpSpPr>
              <a:xfrm>
                <a:off x="7100123" y="1352098"/>
                <a:ext cx="364319" cy="257626"/>
                <a:chOff x="1050645" y="2542435"/>
                <a:chExt cx="838204" cy="609597"/>
              </a:xfrm>
            </p:grpSpPr>
            <p:sp>
              <p:nvSpPr>
                <p:cNvPr id="28" name="Can 27"/>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Quad Arrow 28"/>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5" name="Straight Connector 14"/>
            <p:cNvCxnSpPr>
              <a:stCxn id="32" idx="2"/>
              <a:endCxn id="34" idx="1"/>
            </p:cNvCxnSpPr>
            <p:nvPr/>
          </p:nvCxnSpPr>
          <p:spPr>
            <a:xfrm flipH="1">
              <a:off x="2213187" y="736260"/>
              <a:ext cx="1594120" cy="4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4" idx="3"/>
              <a:endCxn id="30" idx="2"/>
            </p:cNvCxnSpPr>
            <p:nvPr/>
          </p:nvCxnSpPr>
          <p:spPr>
            <a:xfrm>
              <a:off x="2213187" y="1507523"/>
              <a:ext cx="1588396" cy="443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2" idx="3"/>
              <a:endCxn id="31" idx="0"/>
            </p:cNvCxnSpPr>
            <p:nvPr/>
          </p:nvCxnSpPr>
          <p:spPr>
            <a:xfrm flipH="1">
              <a:off x="3965667" y="884256"/>
              <a:ext cx="5724" cy="919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0" idx="4"/>
              <a:endCxn id="28" idx="3"/>
            </p:cNvCxnSpPr>
            <p:nvPr/>
          </p:nvCxnSpPr>
          <p:spPr>
            <a:xfrm flipV="1">
              <a:off x="4129750" y="1497099"/>
              <a:ext cx="1623948" cy="4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2"/>
              <a:endCxn id="34" idx="4"/>
            </p:cNvCxnSpPr>
            <p:nvPr/>
          </p:nvCxnSpPr>
          <p:spPr>
            <a:xfrm flipH="1">
              <a:off x="2377270" y="1349102"/>
              <a:ext cx="3212343" cy="10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2" idx="4"/>
              <a:endCxn id="28" idx="1"/>
            </p:cNvCxnSpPr>
            <p:nvPr/>
          </p:nvCxnSpPr>
          <p:spPr>
            <a:xfrm>
              <a:off x="4135475" y="736260"/>
              <a:ext cx="1618223" cy="464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32147" y="1184073"/>
              <a:ext cx="1075923" cy="388958"/>
            </a:xfrm>
            <a:prstGeom prst="rect">
              <a:avLst/>
            </a:prstGeom>
            <a:noFill/>
          </p:spPr>
          <p:txBody>
            <a:bodyPr wrap="square" rtlCol="0">
              <a:spAutoFit/>
            </a:bodyPr>
            <a:lstStyle/>
            <a:p>
              <a:r>
                <a:rPr lang="en-US" sz="1400" b="1" dirty="0" smtClean="0">
                  <a:solidFill>
                    <a:prstClr val="black"/>
                  </a:solidFill>
                </a:rPr>
                <a:t>INGRESS</a:t>
              </a:r>
              <a:endParaRPr lang="en-US" sz="1400" b="1" dirty="0">
                <a:solidFill>
                  <a:prstClr val="black"/>
                </a:solidFill>
              </a:endParaRPr>
            </a:p>
          </p:txBody>
        </p:sp>
        <p:sp>
          <p:nvSpPr>
            <p:cNvPr id="22" name="TextBox 21"/>
            <p:cNvSpPr txBox="1"/>
            <p:nvPr/>
          </p:nvSpPr>
          <p:spPr>
            <a:xfrm>
              <a:off x="3648103" y="182412"/>
              <a:ext cx="774785" cy="388958"/>
            </a:xfrm>
            <a:prstGeom prst="rect">
              <a:avLst/>
            </a:prstGeom>
            <a:noFill/>
          </p:spPr>
          <p:txBody>
            <a:bodyPr wrap="square" rtlCol="0">
              <a:spAutoFit/>
            </a:bodyPr>
            <a:lstStyle/>
            <a:p>
              <a:r>
                <a:rPr lang="en-US" sz="1400" b="1" dirty="0" smtClean="0">
                  <a:solidFill>
                    <a:prstClr val="black"/>
                  </a:solidFill>
                </a:rPr>
                <a:t>APS</a:t>
              </a:r>
              <a:endParaRPr lang="en-US" sz="1400" b="1" dirty="0">
                <a:solidFill>
                  <a:prstClr val="black"/>
                </a:solidFill>
              </a:endParaRPr>
            </a:p>
          </p:txBody>
        </p:sp>
        <p:sp>
          <p:nvSpPr>
            <p:cNvPr id="23" name="TextBox 22"/>
            <p:cNvSpPr txBox="1"/>
            <p:nvPr/>
          </p:nvSpPr>
          <p:spPr>
            <a:xfrm>
              <a:off x="5903630" y="1145402"/>
              <a:ext cx="977046" cy="388958"/>
            </a:xfrm>
            <a:prstGeom prst="rect">
              <a:avLst/>
            </a:prstGeom>
            <a:noFill/>
          </p:spPr>
          <p:txBody>
            <a:bodyPr wrap="square" rtlCol="0">
              <a:spAutoFit/>
            </a:bodyPr>
            <a:lstStyle/>
            <a:p>
              <a:r>
                <a:rPr lang="en-US" sz="1400" b="1" dirty="0" smtClean="0">
                  <a:solidFill>
                    <a:prstClr val="black"/>
                  </a:solidFill>
                </a:rPr>
                <a:t>EGRESS</a:t>
              </a:r>
              <a:endParaRPr lang="en-US" sz="1400" b="1" dirty="0">
                <a:solidFill>
                  <a:prstClr val="black"/>
                </a:solidFill>
              </a:endParaRPr>
            </a:p>
          </p:txBody>
        </p:sp>
      </p:grpSp>
    </p:spTree>
    <p:extLst>
      <p:ext uri="{BB962C8B-B14F-4D97-AF65-F5344CB8AC3E}">
        <p14:creationId xmlns:p14="http://schemas.microsoft.com/office/powerpoint/2010/main" xmlns="" val="1060671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Implement Valiant Load Balancing (VLB)</a:t>
            </a:r>
          </a:p>
          <a:p>
            <a:r>
              <a:rPr lang="en-US" dirty="0" smtClean="0"/>
              <a:t>How do we implement VLB?</a:t>
            </a:r>
          </a:p>
          <a:p>
            <a:pPr lvl="1"/>
            <a:r>
              <a:rPr lang="en-US" dirty="0" smtClean="0"/>
              <a:t>First bounce</a:t>
            </a:r>
          </a:p>
          <a:p>
            <a:pPr lvl="2"/>
            <a:r>
              <a:rPr lang="en-US" dirty="0" smtClean="0"/>
              <a:t>Ingress core switch to APS</a:t>
            </a:r>
          </a:p>
        </p:txBody>
      </p:sp>
      <p:sp>
        <p:nvSpPr>
          <p:cNvPr id="4" name="Date Placeholder 3"/>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34</a:t>
            </a:fld>
            <a:endParaRPr lang="en-US" dirty="0">
              <a:solidFill>
                <a:schemeClr val="tx1"/>
              </a:solidFill>
            </a:endParaRPr>
          </a:p>
        </p:txBody>
      </p:sp>
      <p:sp>
        <p:nvSpPr>
          <p:cNvPr id="11" name="Title 8"/>
          <p:cNvSpPr>
            <a:spLocks noGrp="1"/>
          </p:cNvSpPr>
          <p:nvPr>
            <p:ph type="title"/>
          </p:nvPr>
        </p:nvSpPr>
        <p:spPr>
          <a:xfrm>
            <a:off x="76200" y="228600"/>
            <a:ext cx="9067800" cy="1143000"/>
          </a:xfrm>
        </p:spPr>
        <p:txBody>
          <a:bodyPr/>
          <a:lstStyle/>
          <a:p>
            <a:r>
              <a:rPr lang="en-US" dirty="0" smtClean="0"/>
              <a:t>Multipathing in the Core Layer</a:t>
            </a:r>
            <a:endParaRPr lang="en-US" dirty="0"/>
          </a:p>
        </p:txBody>
      </p:sp>
      <p:sp>
        <p:nvSpPr>
          <p:cNvPr id="12"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pSp>
        <p:nvGrpSpPr>
          <p:cNvPr id="2" name="Group 12"/>
          <p:cNvGrpSpPr/>
          <p:nvPr/>
        </p:nvGrpSpPr>
        <p:grpSpPr>
          <a:xfrm>
            <a:off x="4636800" y="4038600"/>
            <a:ext cx="4507199" cy="1516971"/>
            <a:chOff x="1032147" y="182412"/>
            <a:chExt cx="5848529" cy="1917097"/>
          </a:xfrm>
        </p:grpSpPr>
        <p:grpSp>
          <p:nvGrpSpPr>
            <p:cNvPr id="7" name="Group 13"/>
            <p:cNvGrpSpPr/>
            <p:nvPr/>
          </p:nvGrpSpPr>
          <p:grpSpPr>
            <a:xfrm>
              <a:off x="2049103" y="588261"/>
              <a:ext cx="3868679" cy="1511248"/>
              <a:chOff x="3169590" y="818694"/>
              <a:chExt cx="4294852" cy="1315354"/>
            </a:xfrm>
          </p:grpSpPr>
          <p:grpSp>
            <p:nvGrpSpPr>
              <p:cNvPr id="8" name="Group 23"/>
              <p:cNvGrpSpPr/>
              <p:nvPr/>
            </p:nvGrpSpPr>
            <p:grpSpPr>
              <a:xfrm>
                <a:off x="3169590" y="1361173"/>
                <a:ext cx="364318" cy="257625"/>
                <a:chOff x="2230579" y="2563954"/>
                <a:chExt cx="838199" cy="609601"/>
              </a:xfrm>
            </p:grpSpPr>
            <p:sp>
              <p:nvSpPr>
                <p:cNvPr id="34" name="Can 33"/>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Quad Arrow 34"/>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24"/>
              <p:cNvGrpSpPr/>
              <p:nvPr/>
            </p:nvGrpSpPr>
            <p:grpSpPr>
              <a:xfrm>
                <a:off x="5121478" y="818694"/>
                <a:ext cx="364319" cy="257627"/>
                <a:chOff x="3335385" y="1269671"/>
                <a:chExt cx="838199" cy="609605"/>
              </a:xfrm>
            </p:grpSpPr>
            <p:sp>
              <p:nvSpPr>
                <p:cNvPr id="32" name="Can 31"/>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Quad Arrow 32"/>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25"/>
              <p:cNvGrpSpPr/>
              <p:nvPr/>
            </p:nvGrpSpPr>
            <p:grpSpPr>
              <a:xfrm>
                <a:off x="5115123" y="1876423"/>
                <a:ext cx="364318" cy="257625"/>
                <a:chOff x="-95653" y="3783151"/>
                <a:chExt cx="838199" cy="609599"/>
              </a:xfrm>
            </p:grpSpPr>
            <p:sp>
              <p:nvSpPr>
                <p:cNvPr id="30" name="Can 29"/>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Quad Arrow 30"/>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26"/>
              <p:cNvGrpSpPr/>
              <p:nvPr/>
            </p:nvGrpSpPr>
            <p:grpSpPr>
              <a:xfrm>
                <a:off x="7100123" y="1352098"/>
                <a:ext cx="364319" cy="257626"/>
                <a:chOff x="1050645" y="2542435"/>
                <a:chExt cx="838204" cy="609597"/>
              </a:xfrm>
            </p:grpSpPr>
            <p:sp>
              <p:nvSpPr>
                <p:cNvPr id="28" name="Can 27"/>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Quad Arrow 28"/>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5" name="Straight Connector 14"/>
            <p:cNvCxnSpPr>
              <a:stCxn id="32" idx="2"/>
              <a:endCxn id="34" idx="1"/>
            </p:cNvCxnSpPr>
            <p:nvPr/>
          </p:nvCxnSpPr>
          <p:spPr>
            <a:xfrm flipH="1">
              <a:off x="2213187" y="736260"/>
              <a:ext cx="1594120" cy="4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4" idx="3"/>
              <a:endCxn id="30" idx="2"/>
            </p:cNvCxnSpPr>
            <p:nvPr/>
          </p:nvCxnSpPr>
          <p:spPr>
            <a:xfrm>
              <a:off x="2213187" y="1507523"/>
              <a:ext cx="1588396" cy="443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2" idx="3"/>
              <a:endCxn id="31" idx="0"/>
            </p:cNvCxnSpPr>
            <p:nvPr/>
          </p:nvCxnSpPr>
          <p:spPr>
            <a:xfrm flipH="1">
              <a:off x="3965667" y="884256"/>
              <a:ext cx="5724" cy="919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0" idx="4"/>
              <a:endCxn id="28" idx="3"/>
            </p:cNvCxnSpPr>
            <p:nvPr/>
          </p:nvCxnSpPr>
          <p:spPr>
            <a:xfrm flipV="1">
              <a:off x="4129750" y="1497099"/>
              <a:ext cx="1623948" cy="4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2"/>
              <a:endCxn id="34" idx="4"/>
            </p:cNvCxnSpPr>
            <p:nvPr/>
          </p:nvCxnSpPr>
          <p:spPr>
            <a:xfrm flipH="1">
              <a:off x="2377270" y="1349102"/>
              <a:ext cx="3212343" cy="10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2" idx="4"/>
              <a:endCxn id="28" idx="1"/>
            </p:cNvCxnSpPr>
            <p:nvPr/>
          </p:nvCxnSpPr>
          <p:spPr>
            <a:xfrm>
              <a:off x="4135475" y="736260"/>
              <a:ext cx="1618223" cy="464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32147" y="1184073"/>
              <a:ext cx="1075923" cy="388958"/>
            </a:xfrm>
            <a:prstGeom prst="rect">
              <a:avLst/>
            </a:prstGeom>
            <a:noFill/>
          </p:spPr>
          <p:txBody>
            <a:bodyPr wrap="square" rtlCol="0">
              <a:spAutoFit/>
            </a:bodyPr>
            <a:lstStyle/>
            <a:p>
              <a:r>
                <a:rPr lang="en-US" sz="1400" b="1" dirty="0" smtClean="0">
                  <a:solidFill>
                    <a:prstClr val="black"/>
                  </a:solidFill>
                </a:rPr>
                <a:t>INGRESS</a:t>
              </a:r>
              <a:endParaRPr lang="en-US" sz="1400" b="1" dirty="0">
                <a:solidFill>
                  <a:prstClr val="black"/>
                </a:solidFill>
              </a:endParaRPr>
            </a:p>
          </p:txBody>
        </p:sp>
        <p:sp>
          <p:nvSpPr>
            <p:cNvPr id="22" name="TextBox 21"/>
            <p:cNvSpPr txBox="1"/>
            <p:nvPr/>
          </p:nvSpPr>
          <p:spPr>
            <a:xfrm>
              <a:off x="3648103" y="182412"/>
              <a:ext cx="774785" cy="388958"/>
            </a:xfrm>
            <a:prstGeom prst="rect">
              <a:avLst/>
            </a:prstGeom>
            <a:noFill/>
          </p:spPr>
          <p:txBody>
            <a:bodyPr wrap="square" rtlCol="0">
              <a:spAutoFit/>
            </a:bodyPr>
            <a:lstStyle/>
            <a:p>
              <a:r>
                <a:rPr lang="en-US" sz="1400" b="1" dirty="0" smtClean="0">
                  <a:solidFill>
                    <a:prstClr val="black"/>
                  </a:solidFill>
                </a:rPr>
                <a:t>APS</a:t>
              </a:r>
              <a:endParaRPr lang="en-US" sz="1400" b="1" dirty="0">
                <a:solidFill>
                  <a:prstClr val="black"/>
                </a:solidFill>
              </a:endParaRPr>
            </a:p>
          </p:txBody>
        </p:sp>
        <p:sp>
          <p:nvSpPr>
            <p:cNvPr id="23" name="TextBox 22"/>
            <p:cNvSpPr txBox="1"/>
            <p:nvPr/>
          </p:nvSpPr>
          <p:spPr>
            <a:xfrm>
              <a:off x="5903630" y="1145402"/>
              <a:ext cx="977046" cy="388958"/>
            </a:xfrm>
            <a:prstGeom prst="rect">
              <a:avLst/>
            </a:prstGeom>
            <a:noFill/>
          </p:spPr>
          <p:txBody>
            <a:bodyPr wrap="square" rtlCol="0">
              <a:spAutoFit/>
            </a:bodyPr>
            <a:lstStyle/>
            <a:p>
              <a:r>
                <a:rPr lang="en-US" sz="1400" b="1" dirty="0" smtClean="0">
                  <a:solidFill>
                    <a:prstClr val="black"/>
                  </a:solidFill>
                </a:rPr>
                <a:t>EGRESS</a:t>
              </a:r>
              <a:endParaRPr lang="en-US" sz="1400" b="1" dirty="0">
                <a:solidFill>
                  <a:prstClr val="black"/>
                </a:solidFill>
              </a:endParaRPr>
            </a:p>
          </p:txBody>
        </p:sp>
      </p:grpSp>
    </p:spTree>
    <p:extLst>
      <p:ext uri="{BB962C8B-B14F-4D97-AF65-F5344CB8AC3E}">
        <p14:creationId xmlns:p14="http://schemas.microsoft.com/office/powerpoint/2010/main" xmlns="" val="1060671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Implement Valiant Load Balancing (VLB)</a:t>
            </a:r>
          </a:p>
          <a:p>
            <a:r>
              <a:rPr lang="en-US" dirty="0" smtClean="0"/>
              <a:t>How do we implement VLB?</a:t>
            </a:r>
          </a:p>
          <a:p>
            <a:pPr lvl="1"/>
            <a:r>
              <a:rPr lang="en-US" dirty="0" smtClean="0"/>
              <a:t>First bounce</a:t>
            </a:r>
          </a:p>
          <a:p>
            <a:pPr lvl="2"/>
            <a:r>
              <a:rPr lang="en-US" dirty="0" smtClean="0"/>
              <a:t>Ingress core switch to APS</a:t>
            </a:r>
          </a:p>
        </p:txBody>
      </p:sp>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35</a:t>
            </a:fld>
            <a:endParaRPr lang="en-US" dirty="0">
              <a:solidFill>
                <a:prstClr val="black"/>
              </a:solidFill>
            </a:endParaRPr>
          </a:p>
        </p:txBody>
      </p:sp>
      <p:sp>
        <p:nvSpPr>
          <p:cNvPr id="11" name="Title 8"/>
          <p:cNvSpPr>
            <a:spLocks noGrp="1"/>
          </p:cNvSpPr>
          <p:nvPr>
            <p:ph type="title"/>
          </p:nvPr>
        </p:nvSpPr>
        <p:spPr>
          <a:xfrm>
            <a:off x="76200" y="228600"/>
            <a:ext cx="9067800" cy="1143000"/>
          </a:xfrm>
        </p:spPr>
        <p:txBody>
          <a:bodyPr/>
          <a:lstStyle/>
          <a:p>
            <a:r>
              <a:rPr lang="en-US" dirty="0" smtClean="0"/>
              <a:t>Multipathing in the Core Layer</a:t>
            </a:r>
            <a:endParaRPr lang="en-US" dirty="0"/>
          </a:p>
        </p:txBody>
      </p:sp>
      <p:sp>
        <p:nvSpPr>
          <p:cNvPr id="12"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pSp>
        <p:nvGrpSpPr>
          <p:cNvPr id="7" name="Group 6"/>
          <p:cNvGrpSpPr/>
          <p:nvPr/>
        </p:nvGrpSpPr>
        <p:grpSpPr>
          <a:xfrm>
            <a:off x="5420965" y="4311900"/>
            <a:ext cx="2983547" cy="1247651"/>
            <a:chOff x="5420965" y="4311900"/>
            <a:chExt cx="2983547" cy="1247651"/>
          </a:xfrm>
        </p:grpSpPr>
        <p:grpSp>
          <p:nvGrpSpPr>
            <p:cNvPr id="36" name="Group 35"/>
            <p:cNvGrpSpPr/>
            <p:nvPr/>
          </p:nvGrpSpPr>
          <p:grpSpPr>
            <a:xfrm>
              <a:off x="5420965" y="4360376"/>
              <a:ext cx="2983547" cy="1199175"/>
              <a:chOff x="2980442" y="588261"/>
              <a:chExt cx="3868679" cy="1511248"/>
            </a:xfrm>
          </p:grpSpPr>
          <p:grpSp>
            <p:nvGrpSpPr>
              <p:cNvPr id="37" name="Group 36"/>
              <p:cNvGrpSpPr/>
              <p:nvPr/>
            </p:nvGrpSpPr>
            <p:grpSpPr>
              <a:xfrm>
                <a:off x="2980442" y="588261"/>
                <a:ext cx="3868679" cy="1511248"/>
                <a:chOff x="2049103" y="588261"/>
                <a:chExt cx="3868679" cy="1511248"/>
              </a:xfrm>
            </p:grpSpPr>
            <p:grpSp>
              <p:nvGrpSpPr>
                <p:cNvPr id="41" name="Group 40"/>
                <p:cNvGrpSpPr/>
                <p:nvPr/>
              </p:nvGrpSpPr>
              <p:grpSpPr>
                <a:xfrm>
                  <a:off x="2049103" y="588261"/>
                  <a:ext cx="3868679" cy="1511248"/>
                  <a:chOff x="3169590" y="818694"/>
                  <a:chExt cx="4294852" cy="1315354"/>
                </a:xfrm>
              </p:grpSpPr>
              <p:grpSp>
                <p:nvGrpSpPr>
                  <p:cNvPr id="51" name="Group 50"/>
                  <p:cNvGrpSpPr/>
                  <p:nvPr/>
                </p:nvGrpSpPr>
                <p:grpSpPr>
                  <a:xfrm>
                    <a:off x="3169590" y="1361173"/>
                    <a:ext cx="364318" cy="257625"/>
                    <a:chOff x="2230579" y="2563954"/>
                    <a:chExt cx="838199" cy="609601"/>
                  </a:xfrm>
                </p:grpSpPr>
                <p:sp>
                  <p:nvSpPr>
                    <p:cNvPr id="61" name="Can 60"/>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Quad Arrow 61"/>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2" name="Group 51"/>
                  <p:cNvGrpSpPr/>
                  <p:nvPr/>
                </p:nvGrpSpPr>
                <p:grpSpPr>
                  <a:xfrm>
                    <a:off x="5121478" y="818694"/>
                    <a:ext cx="364319" cy="257627"/>
                    <a:chOff x="3335385" y="1269671"/>
                    <a:chExt cx="838199" cy="609605"/>
                  </a:xfrm>
                </p:grpSpPr>
                <p:sp>
                  <p:nvSpPr>
                    <p:cNvPr id="59" name="Can 58"/>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Quad Arrow 59"/>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3" name="Group 52"/>
                  <p:cNvGrpSpPr/>
                  <p:nvPr/>
                </p:nvGrpSpPr>
                <p:grpSpPr>
                  <a:xfrm>
                    <a:off x="5115123" y="1876423"/>
                    <a:ext cx="364318" cy="257625"/>
                    <a:chOff x="-95653" y="3783151"/>
                    <a:chExt cx="838199" cy="609599"/>
                  </a:xfrm>
                </p:grpSpPr>
                <p:sp>
                  <p:nvSpPr>
                    <p:cNvPr id="57" name="Can 56"/>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Quad Arrow 57"/>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4" name="Group 53"/>
                  <p:cNvGrpSpPr/>
                  <p:nvPr/>
                </p:nvGrpSpPr>
                <p:grpSpPr>
                  <a:xfrm>
                    <a:off x="7100123" y="1352098"/>
                    <a:ext cx="364319" cy="257626"/>
                    <a:chOff x="1050645" y="2542435"/>
                    <a:chExt cx="838204" cy="609597"/>
                  </a:xfrm>
                </p:grpSpPr>
                <p:sp>
                  <p:nvSpPr>
                    <p:cNvPr id="55" name="Can 54"/>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Quad Arrow 55"/>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42" name="Straight Connector 41"/>
                <p:cNvCxnSpPr>
                  <a:stCxn id="59" idx="2"/>
                  <a:endCxn id="61" idx="1"/>
                </p:cNvCxnSpPr>
                <p:nvPr/>
              </p:nvCxnSpPr>
              <p:spPr>
                <a:xfrm flipH="1">
                  <a:off x="2213187" y="736260"/>
                  <a:ext cx="1594120" cy="4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1" idx="3"/>
                  <a:endCxn id="57" idx="2"/>
                </p:cNvCxnSpPr>
                <p:nvPr/>
              </p:nvCxnSpPr>
              <p:spPr>
                <a:xfrm>
                  <a:off x="2213187" y="1507523"/>
                  <a:ext cx="1588396" cy="443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9" idx="3"/>
                  <a:endCxn id="58" idx="0"/>
                </p:cNvCxnSpPr>
                <p:nvPr/>
              </p:nvCxnSpPr>
              <p:spPr>
                <a:xfrm flipH="1">
                  <a:off x="3965667" y="884256"/>
                  <a:ext cx="5724" cy="919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7" idx="4"/>
                  <a:endCxn id="55" idx="3"/>
                </p:cNvCxnSpPr>
                <p:nvPr/>
              </p:nvCxnSpPr>
              <p:spPr>
                <a:xfrm flipV="1">
                  <a:off x="4129750" y="1497099"/>
                  <a:ext cx="1623948" cy="4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5" idx="2"/>
                  <a:endCxn id="61" idx="4"/>
                </p:cNvCxnSpPr>
                <p:nvPr/>
              </p:nvCxnSpPr>
              <p:spPr>
                <a:xfrm flipH="1">
                  <a:off x="2377270" y="1349102"/>
                  <a:ext cx="3212343" cy="10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9" idx="4"/>
                  <a:endCxn id="55" idx="1"/>
                </p:cNvCxnSpPr>
                <p:nvPr/>
              </p:nvCxnSpPr>
              <p:spPr>
                <a:xfrm>
                  <a:off x="4135475" y="736260"/>
                  <a:ext cx="1618223" cy="464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Freeform 37"/>
              <p:cNvSpPr/>
              <p:nvPr/>
            </p:nvSpPr>
            <p:spPr>
              <a:xfrm>
                <a:off x="3263153" y="887506"/>
                <a:ext cx="1801358" cy="994971"/>
              </a:xfrm>
              <a:custGeom>
                <a:avLst/>
                <a:gdLst>
                  <a:gd name="connsiteX0" fmla="*/ 0 w 1801358"/>
                  <a:gd name="connsiteY0" fmla="*/ 537882 h 994971"/>
                  <a:gd name="connsiteX1" fmla="*/ 1613647 w 1801358"/>
                  <a:gd name="connsiteY1" fmla="*/ 977153 h 994971"/>
                  <a:gd name="connsiteX2" fmla="*/ 1703294 w 1801358"/>
                  <a:gd name="connsiteY2" fmla="*/ 0 h 994971"/>
                </a:gdLst>
                <a:ahLst/>
                <a:cxnLst>
                  <a:cxn ang="0">
                    <a:pos x="connsiteX0" y="connsiteY0"/>
                  </a:cxn>
                  <a:cxn ang="0">
                    <a:pos x="connsiteX1" y="connsiteY1"/>
                  </a:cxn>
                  <a:cxn ang="0">
                    <a:pos x="connsiteX2" y="connsiteY2"/>
                  </a:cxn>
                </a:cxnLst>
                <a:rect l="l" t="t" r="r" b="b"/>
                <a:pathLst>
                  <a:path w="1801358" h="994971">
                    <a:moveTo>
                      <a:pt x="0" y="537882"/>
                    </a:moveTo>
                    <a:cubicBezTo>
                      <a:pt x="664882" y="802341"/>
                      <a:pt x="1329765" y="1066800"/>
                      <a:pt x="1613647" y="977153"/>
                    </a:cubicBezTo>
                    <a:cubicBezTo>
                      <a:pt x="1897529" y="887506"/>
                      <a:pt x="1800411" y="443753"/>
                      <a:pt x="1703294"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3334871" y="708212"/>
                <a:ext cx="3250387" cy="658431"/>
              </a:xfrm>
              <a:custGeom>
                <a:avLst/>
                <a:gdLst>
                  <a:gd name="connsiteX0" fmla="*/ 0 w 3250387"/>
                  <a:gd name="connsiteY0" fmla="*/ 600635 h 658431"/>
                  <a:gd name="connsiteX1" fmla="*/ 3191435 w 3250387"/>
                  <a:gd name="connsiteY1" fmla="*/ 600635 h 658431"/>
                  <a:gd name="connsiteX2" fmla="*/ 1766047 w 3250387"/>
                  <a:gd name="connsiteY2" fmla="*/ 0 h 658431"/>
                </a:gdLst>
                <a:ahLst/>
                <a:cxnLst>
                  <a:cxn ang="0">
                    <a:pos x="connsiteX0" y="connsiteY0"/>
                  </a:cxn>
                  <a:cxn ang="0">
                    <a:pos x="connsiteX1" y="connsiteY1"/>
                  </a:cxn>
                  <a:cxn ang="0">
                    <a:pos x="connsiteX2" y="connsiteY2"/>
                  </a:cxn>
                </a:cxnLst>
                <a:rect l="l" t="t" r="r" b="b"/>
                <a:pathLst>
                  <a:path w="3250387" h="658431">
                    <a:moveTo>
                      <a:pt x="0" y="600635"/>
                    </a:moveTo>
                    <a:cubicBezTo>
                      <a:pt x="1448547" y="650688"/>
                      <a:pt x="2897094" y="700741"/>
                      <a:pt x="3191435" y="600635"/>
                    </a:cubicBezTo>
                    <a:cubicBezTo>
                      <a:pt x="3485776" y="500529"/>
                      <a:pt x="2625911" y="250264"/>
                      <a:pt x="176604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272118" y="699247"/>
                <a:ext cx="1452282" cy="493059"/>
              </a:xfrm>
              <a:custGeom>
                <a:avLst/>
                <a:gdLst>
                  <a:gd name="connsiteX0" fmla="*/ 0 w 1452282"/>
                  <a:gd name="connsiteY0" fmla="*/ 493059 h 493059"/>
                  <a:gd name="connsiteX1" fmla="*/ 1452282 w 1452282"/>
                  <a:gd name="connsiteY1" fmla="*/ 0 h 493059"/>
                </a:gdLst>
                <a:ahLst/>
                <a:cxnLst>
                  <a:cxn ang="0">
                    <a:pos x="connsiteX0" y="connsiteY0"/>
                  </a:cxn>
                  <a:cxn ang="0">
                    <a:pos x="connsiteX1" y="connsiteY1"/>
                  </a:cxn>
                </a:cxnLst>
                <a:rect l="l" t="t" r="r" b="b"/>
                <a:pathLst>
                  <a:path w="1452282" h="493059">
                    <a:moveTo>
                      <a:pt x="0" y="493059"/>
                    </a:moveTo>
                    <a:lnTo>
                      <a:pt x="145228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rot="14878217">
              <a:off x="6576497" y="4295023"/>
              <a:ext cx="304800" cy="338554"/>
            </a:xfrm>
            <a:prstGeom prst="rect">
              <a:avLst/>
            </a:prstGeom>
            <a:noFill/>
          </p:spPr>
          <p:txBody>
            <a:bodyPr wrap="square" rtlCol="0">
              <a:spAutoFit/>
            </a:bodyPr>
            <a:lstStyle/>
            <a:p>
              <a:r>
                <a:rPr lang="en-US" sz="1600" dirty="0" smtClean="0">
                  <a:solidFill>
                    <a:srgbClr val="FF0000"/>
                  </a:solidFill>
                </a:rPr>
                <a:t>V</a:t>
              </a:r>
              <a:endParaRPr lang="en-US" sz="1600" dirty="0">
                <a:solidFill>
                  <a:srgbClr val="FF0000"/>
                </a:solidFill>
              </a:endParaRPr>
            </a:p>
          </p:txBody>
        </p:sp>
        <p:sp>
          <p:nvSpPr>
            <p:cNvPr id="64" name="TextBox 63"/>
            <p:cNvSpPr txBox="1"/>
            <p:nvPr/>
          </p:nvSpPr>
          <p:spPr>
            <a:xfrm rot="10083941">
              <a:off x="6816304" y="4488435"/>
              <a:ext cx="304800" cy="338554"/>
            </a:xfrm>
            <a:prstGeom prst="rect">
              <a:avLst/>
            </a:prstGeom>
            <a:noFill/>
          </p:spPr>
          <p:txBody>
            <a:bodyPr wrap="square" rtlCol="0">
              <a:spAutoFit/>
            </a:bodyPr>
            <a:lstStyle/>
            <a:p>
              <a:r>
                <a:rPr lang="en-US" sz="1600" dirty="0" smtClean="0">
                  <a:solidFill>
                    <a:srgbClr val="FF0000"/>
                  </a:solidFill>
                </a:rPr>
                <a:t>V</a:t>
              </a:r>
              <a:endParaRPr lang="en-US" sz="1600" dirty="0">
                <a:solidFill>
                  <a:srgbClr val="FF0000"/>
                </a:solidFill>
              </a:endParaRPr>
            </a:p>
          </p:txBody>
        </p:sp>
        <p:sp>
          <p:nvSpPr>
            <p:cNvPr id="65" name="TextBox 64"/>
            <p:cNvSpPr txBox="1"/>
            <p:nvPr/>
          </p:nvSpPr>
          <p:spPr>
            <a:xfrm rot="6796971">
              <a:off x="6958427" y="4308536"/>
              <a:ext cx="304800" cy="338554"/>
            </a:xfrm>
            <a:prstGeom prst="rect">
              <a:avLst/>
            </a:prstGeom>
            <a:noFill/>
          </p:spPr>
          <p:txBody>
            <a:bodyPr wrap="square" rtlCol="0">
              <a:spAutoFit/>
            </a:bodyPr>
            <a:lstStyle/>
            <a:p>
              <a:r>
                <a:rPr lang="en-US" sz="1600" dirty="0" smtClean="0">
                  <a:solidFill>
                    <a:srgbClr val="FF0000"/>
                  </a:solidFill>
                </a:rPr>
                <a:t>V</a:t>
              </a:r>
              <a:endParaRPr lang="en-US" sz="1600" dirty="0">
                <a:solidFill>
                  <a:srgbClr val="FF0000"/>
                </a:solidFill>
              </a:endParaRPr>
            </a:p>
          </p:txBody>
        </p:sp>
      </p:grpSp>
      <p:sp>
        <p:nvSpPr>
          <p:cNvPr id="66" name="TextBox 65"/>
          <p:cNvSpPr txBox="1"/>
          <p:nvPr/>
        </p:nvSpPr>
        <p:spPr>
          <a:xfrm>
            <a:off x="4636800" y="4831200"/>
            <a:ext cx="829166" cy="307777"/>
          </a:xfrm>
          <a:prstGeom prst="rect">
            <a:avLst/>
          </a:prstGeom>
          <a:noFill/>
        </p:spPr>
        <p:txBody>
          <a:bodyPr wrap="square" rtlCol="0">
            <a:spAutoFit/>
          </a:bodyPr>
          <a:lstStyle/>
          <a:p>
            <a:r>
              <a:rPr lang="en-US" sz="1400" b="1" dirty="0" smtClean="0">
                <a:solidFill>
                  <a:prstClr val="black"/>
                </a:solidFill>
              </a:rPr>
              <a:t>INGRESS</a:t>
            </a:r>
            <a:endParaRPr lang="en-US" sz="1400" b="1" dirty="0">
              <a:solidFill>
                <a:prstClr val="black"/>
              </a:solidFill>
            </a:endParaRPr>
          </a:p>
        </p:txBody>
      </p:sp>
      <p:sp>
        <p:nvSpPr>
          <p:cNvPr id="67" name="TextBox 66"/>
          <p:cNvSpPr txBox="1"/>
          <p:nvPr/>
        </p:nvSpPr>
        <p:spPr>
          <a:xfrm>
            <a:off x="6652800" y="4038600"/>
            <a:ext cx="597092" cy="307777"/>
          </a:xfrm>
          <a:prstGeom prst="rect">
            <a:avLst/>
          </a:prstGeom>
          <a:noFill/>
        </p:spPr>
        <p:txBody>
          <a:bodyPr wrap="square" rtlCol="0">
            <a:spAutoFit/>
          </a:bodyPr>
          <a:lstStyle/>
          <a:p>
            <a:r>
              <a:rPr lang="en-US" sz="1400" b="1" dirty="0" smtClean="0">
                <a:solidFill>
                  <a:prstClr val="black"/>
                </a:solidFill>
              </a:rPr>
              <a:t>APS</a:t>
            </a:r>
            <a:endParaRPr lang="en-US" sz="1400" b="1" dirty="0">
              <a:solidFill>
                <a:prstClr val="black"/>
              </a:solidFill>
            </a:endParaRPr>
          </a:p>
        </p:txBody>
      </p:sp>
      <p:sp>
        <p:nvSpPr>
          <p:cNvPr id="68" name="TextBox 67"/>
          <p:cNvSpPr txBox="1"/>
          <p:nvPr/>
        </p:nvSpPr>
        <p:spPr>
          <a:xfrm>
            <a:off x="8391034" y="4800600"/>
            <a:ext cx="752966" cy="307777"/>
          </a:xfrm>
          <a:prstGeom prst="rect">
            <a:avLst/>
          </a:prstGeom>
          <a:noFill/>
        </p:spPr>
        <p:txBody>
          <a:bodyPr wrap="square" rtlCol="0">
            <a:spAutoFit/>
          </a:bodyPr>
          <a:lstStyle/>
          <a:p>
            <a:r>
              <a:rPr lang="en-US" sz="1400" b="1" dirty="0" smtClean="0">
                <a:solidFill>
                  <a:prstClr val="black"/>
                </a:solidFill>
              </a:rPr>
              <a:t>EGRESS</a:t>
            </a:r>
            <a:endParaRPr lang="en-US" sz="1400" b="1" dirty="0">
              <a:solidFill>
                <a:prstClr val="black"/>
              </a:solidFill>
            </a:endParaRPr>
          </a:p>
        </p:txBody>
      </p:sp>
    </p:spTree>
    <p:extLst>
      <p:ext uri="{BB962C8B-B14F-4D97-AF65-F5344CB8AC3E}">
        <p14:creationId xmlns:p14="http://schemas.microsoft.com/office/powerpoint/2010/main" xmlns="" val="3774214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Implement Valiant Load Balancing (VLB)</a:t>
            </a:r>
          </a:p>
          <a:p>
            <a:r>
              <a:rPr lang="en-US" dirty="0" smtClean="0"/>
              <a:t>How do we implement VLB?</a:t>
            </a:r>
          </a:p>
          <a:p>
            <a:pPr lvl="1"/>
            <a:r>
              <a:rPr lang="en-US" dirty="0" smtClean="0"/>
              <a:t>First bounce</a:t>
            </a:r>
          </a:p>
          <a:p>
            <a:pPr lvl="2"/>
            <a:r>
              <a:rPr lang="en-US" dirty="0" smtClean="0"/>
              <a:t>Ingress core switch to APS</a:t>
            </a:r>
          </a:p>
          <a:p>
            <a:pPr lvl="1"/>
            <a:r>
              <a:rPr lang="en-US" dirty="0" smtClean="0"/>
              <a:t>Second bounce</a:t>
            </a:r>
          </a:p>
          <a:p>
            <a:pPr lvl="2"/>
            <a:r>
              <a:rPr lang="en-US" dirty="0" smtClean="0"/>
              <a:t>APS to egress core switch</a:t>
            </a:r>
            <a:endParaRPr lang="en-US" dirty="0"/>
          </a:p>
        </p:txBody>
      </p:sp>
      <p:sp>
        <p:nvSpPr>
          <p:cNvPr id="4" name="Date Placeholder 3"/>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36</a:t>
            </a:fld>
            <a:endParaRPr lang="en-US" dirty="0">
              <a:solidFill>
                <a:schemeClr val="tx1"/>
              </a:solidFill>
            </a:endParaRPr>
          </a:p>
        </p:txBody>
      </p:sp>
      <p:sp>
        <p:nvSpPr>
          <p:cNvPr id="11" name="Title 8"/>
          <p:cNvSpPr>
            <a:spLocks noGrp="1"/>
          </p:cNvSpPr>
          <p:nvPr>
            <p:ph type="title"/>
          </p:nvPr>
        </p:nvSpPr>
        <p:spPr>
          <a:xfrm>
            <a:off x="76200" y="228600"/>
            <a:ext cx="9067800" cy="1143000"/>
          </a:xfrm>
        </p:spPr>
        <p:txBody>
          <a:bodyPr/>
          <a:lstStyle/>
          <a:p>
            <a:r>
              <a:rPr lang="en-US" dirty="0" smtClean="0"/>
              <a:t>Multipathing in the Core Layer</a:t>
            </a:r>
            <a:endParaRPr lang="en-US" dirty="0"/>
          </a:p>
        </p:txBody>
      </p:sp>
      <p:sp>
        <p:nvSpPr>
          <p:cNvPr id="12"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pSp>
        <p:nvGrpSpPr>
          <p:cNvPr id="2" name="Group 12"/>
          <p:cNvGrpSpPr/>
          <p:nvPr/>
        </p:nvGrpSpPr>
        <p:grpSpPr>
          <a:xfrm>
            <a:off x="4636800" y="4038600"/>
            <a:ext cx="4507199" cy="1516971"/>
            <a:chOff x="1032147" y="182412"/>
            <a:chExt cx="5848529" cy="1917097"/>
          </a:xfrm>
        </p:grpSpPr>
        <p:grpSp>
          <p:nvGrpSpPr>
            <p:cNvPr id="7" name="Group 13"/>
            <p:cNvGrpSpPr/>
            <p:nvPr/>
          </p:nvGrpSpPr>
          <p:grpSpPr>
            <a:xfrm>
              <a:off x="2049103" y="588261"/>
              <a:ext cx="3868679" cy="1511248"/>
              <a:chOff x="3169590" y="818694"/>
              <a:chExt cx="4294852" cy="1315354"/>
            </a:xfrm>
          </p:grpSpPr>
          <p:grpSp>
            <p:nvGrpSpPr>
              <p:cNvPr id="8" name="Group 23"/>
              <p:cNvGrpSpPr/>
              <p:nvPr/>
            </p:nvGrpSpPr>
            <p:grpSpPr>
              <a:xfrm>
                <a:off x="3169590" y="1361173"/>
                <a:ext cx="364318" cy="257625"/>
                <a:chOff x="2230579" y="2563954"/>
                <a:chExt cx="838199" cy="609601"/>
              </a:xfrm>
            </p:grpSpPr>
            <p:sp>
              <p:nvSpPr>
                <p:cNvPr id="34" name="Can 33"/>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Quad Arrow 34"/>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24"/>
              <p:cNvGrpSpPr/>
              <p:nvPr/>
            </p:nvGrpSpPr>
            <p:grpSpPr>
              <a:xfrm>
                <a:off x="5121478" y="818694"/>
                <a:ext cx="364319" cy="257627"/>
                <a:chOff x="3335385" y="1269671"/>
                <a:chExt cx="838199" cy="609605"/>
              </a:xfrm>
            </p:grpSpPr>
            <p:sp>
              <p:nvSpPr>
                <p:cNvPr id="32" name="Can 31"/>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Quad Arrow 32"/>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25"/>
              <p:cNvGrpSpPr/>
              <p:nvPr/>
            </p:nvGrpSpPr>
            <p:grpSpPr>
              <a:xfrm>
                <a:off x="5115123" y="1876423"/>
                <a:ext cx="364318" cy="257625"/>
                <a:chOff x="-95653" y="3783151"/>
                <a:chExt cx="838199" cy="609599"/>
              </a:xfrm>
            </p:grpSpPr>
            <p:sp>
              <p:nvSpPr>
                <p:cNvPr id="30" name="Can 29"/>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Quad Arrow 30"/>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26"/>
              <p:cNvGrpSpPr/>
              <p:nvPr/>
            </p:nvGrpSpPr>
            <p:grpSpPr>
              <a:xfrm>
                <a:off x="7100123" y="1352098"/>
                <a:ext cx="364319" cy="257626"/>
                <a:chOff x="1050645" y="2542435"/>
                <a:chExt cx="838204" cy="609597"/>
              </a:xfrm>
            </p:grpSpPr>
            <p:sp>
              <p:nvSpPr>
                <p:cNvPr id="28" name="Can 27"/>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Quad Arrow 28"/>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15" name="Straight Connector 14"/>
            <p:cNvCxnSpPr>
              <a:stCxn id="32" idx="2"/>
              <a:endCxn id="34" idx="1"/>
            </p:cNvCxnSpPr>
            <p:nvPr/>
          </p:nvCxnSpPr>
          <p:spPr>
            <a:xfrm flipH="1">
              <a:off x="2213187" y="736260"/>
              <a:ext cx="1594120" cy="4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4" idx="3"/>
              <a:endCxn id="30" idx="2"/>
            </p:cNvCxnSpPr>
            <p:nvPr/>
          </p:nvCxnSpPr>
          <p:spPr>
            <a:xfrm>
              <a:off x="2213187" y="1507523"/>
              <a:ext cx="1588396" cy="443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2" idx="3"/>
              <a:endCxn id="31" idx="0"/>
            </p:cNvCxnSpPr>
            <p:nvPr/>
          </p:nvCxnSpPr>
          <p:spPr>
            <a:xfrm flipH="1">
              <a:off x="3965667" y="884256"/>
              <a:ext cx="5724" cy="919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0" idx="4"/>
              <a:endCxn id="28" idx="3"/>
            </p:cNvCxnSpPr>
            <p:nvPr/>
          </p:nvCxnSpPr>
          <p:spPr>
            <a:xfrm flipV="1">
              <a:off x="4129750" y="1497099"/>
              <a:ext cx="1623948" cy="4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2"/>
              <a:endCxn id="34" idx="4"/>
            </p:cNvCxnSpPr>
            <p:nvPr/>
          </p:nvCxnSpPr>
          <p:spPr>
            <a:xfrm flipH="1">
              <a:off x="2377270" y="1349102"/>
              <a:ext cx="3212343" cy="10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2" idx="4"/>
              <a:endCxn id="28" idx="1"/>
            </p:cNvCxnSpPr>
            <p:nvPr/>
          </p:nvCxnSpPr>
          <p:spPr>
            <a:xfrm>
              <a:off x="4135475" y="736260"/>
              <a:ext cx="1618223" cy="464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32147" y="1184073"/>
              <a:ext cx="1075923" cy="388958"/>
            </a:xfrm>
            <a:prstGeom prst="rect">
              <a:avLst/>
            </a:prstGeom>
            <a:noFill/>
          </p:spPr>
          <p:txBody>
            <a:bodyPr wrap="square" rtlCol="0">
              <a:spAutoFit/>
            </a:bodyPr>
            <a:lstStyle/>
            <a:p>
              <a:r>
                <a:rPr lang="en-US" sz="1400" b="1" dirty="0" smtClean="0">
                  <a:solidFill>
                    <a:prstClr val="black"/>
                  </a:solidFill>
                </a:rPr>
                <a:t>INGRESS</a:t>
              </a:r>
              <a:endParaRPr lang="en-US" sz="1400" b="1" dirty="0">
                <a:solidFill>
                  <a:prstClr val="black"/>
                </a:solidFill>
              </a:endParaRPr>
            </a:p>
          </p:txBody>
        </p:sp>
        <p:sp>
          <p:nvSpPr>
            <p:cNvPr id="22" name="TextBox 21"/>
            <p:cNvSpPr txBox="1"/>
            <p:nvPr/>
          </p:nvSpPr>
          <p:spPr>
            <a:xfrm>
              <a:off x="3648103" y="182412"/>
              <a:ext cx="774785" cy="388958"/>
            </a:xfrm>
            <a:prstGeom prst="rect">
              <a:avLst/>
            </a:prstGeom>
            <a:noFill/>
          </p:spPr>
          <p:txBody>
            <a:bodyPr wrap="square" rtlCol="0">
              <a:spAutoFit/>
            </a:bodyPr>
            <a:lstStyle/>
            <a:p>
              <a:r>
                <a:rPr lang="en-US" sz="1400" b="1" dirty="0" smtClean="0">
                  <a:solidFill>
                    <a:prstClr val="black"/>
                  </a:solidFill>
                </a:rPr>
                <a:t>APS</a:t>
              </a:r>
              <a:endParaRPr lang="en-US" sz="1400" b="1" dirty="0">
                <a:solidFill>
                  <a:prstClr val="black"/>
                </a:solidFill>
              </a:endParaRPr>
            </a:p>
          </p:txBody>
        </p:sp>
        <p:sp>
          <p:nvSpPr>
            <p:cNvPr id="23" name="TextBox 22"/>
            <p:cNvSpPr txBox="1"/>
            <p:nvPr/>
          </p:nvSpPr>
          <p:spPr>
            <a:xfrm>
              <a:off x="5903630" y="1145402"/>
              <a:ext cx="977046" cy="388958"/>
            </a:xfrm>
            <a:prstGeom prst="rect">
              <a:avLst/>
            </a:prstGeom>
            <a:noFill/>
          </p:spPr>
          <p:txBody>
            <a:bodyPr wrap="square" rtlCol="0">
              <a:spAutoFit/>
            </a:bodyPr>
            <a:lstStyle/>
            <a:p>
              <a:r>
                <a:rPr lang="en-US" sz="1400" b="1" dirty="0" smtClean="0">
                  <a:solidFill>
                    <a:prstClr val="black"/>
                  </a:solidFill>
                </a:rPr>
                <a:t>EGRESS</a:t>
              </a:r>
              <a:endParaRPr lang="en-US" sz="1400" b="1" dirty="0">
                <a:solidFill>
                  <a:prstClr val="black"/>
                </a:solidFill>
              </a:endParaRPr>
            </a:p>
          </p:txBody>
        </p:sp>
      </p:grpSp>
    </p:spTree>
    <p:extLst>
      <p:ext uri="{BB962C8B-B14F-4D97-AF65-F5344CB8AC3E}">
        <p14:creationId xmlns:p14="http://schemas.microsoft.com/office/powerpoint/2010/main" xmlns="" val="1060671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Implement Valiant Load Balancing (VLB)</a:t>
            </a:r>
          </a:p>
          <a:p>
            <a:r>
              <a:rPr lang="en-US" dirty="0" smtClean="0"/>
              <a:t>How do we implement VLB?</a:t>
            </a:r>
          </a:p>
          <a:p>
            <a:pPr lvl="1"/>
            <a:r>
              <a:rPr lang="en-US" dirty="0" smtClean="0"/>
              <a:t>First bounce</a:t>
            </a:r>
          </a:p>
          <a:p>
            <a:pPr lvl="2"/>
            <a:r>
              <a:rPr lang="en-US" dirty="0" smtClean="0"/>
              <a:t>Ingress core switch to APS</a:t>
            </a:r>
          </a:p>
          <a:p>
            <a:pPr lvl="1"/>
            <a:r>
              <a:rPr lang="en-US" dirty="0" smtClean="0"/>
              <a:t>Second bounce</a:t>
            </a:r>
          </a:p>
          <a:p>
            <a:pPr lvl="2"/>
            <a:r>
              <a:rPr lang="en-US" dirty="0" smtClean="0"/>
              <a:t>APS to egress core switch</a:t>
            </a:r>
            <a:endParaRPr lang="en-US" dirty="0"/>
          </a:p>
        </p:txBody>
      </p:sp>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37</a:t>
            </a:fld>
            <a:endParaRPr lang="en-US" dirty="0">
              <a:solidFill>
                <a:prstClr val="black"/>
              </a:solidFill>
            </a:endParaRPr>
          </a:p>
        </p:txBody>
      </p:sp>
      <p:sp>
        <p:nvSpPr>
          <p:cNvPr id="11" name="Title 8"/>
          <p:cNvSpPr>
            <a:spLocks noGrp="1"/>
          </p:cNvSpPr>
          <p:nvPr>
            <p:ph type="title"/>
          </p:nvPr>
        </p:nvSpPr>
        <p:spPr>
          <a:xfrm>
            <a:off x="76200" y="228600"/>
            <a:ext cx="9067800" cy="1143000"/>
          </a:xfrm>
        </p:spPr>
        <p:txBody>
          <a:bodyPr/>
          <a:lstStyle/>
          <a:p>
            <a:r>
              <a:rPr lang="en-US" dirty="0" smtClean="0"/>
              <a:t>Multipathing in the </a:t>
            </a:r>
            <a:r>
              <a:rPr lang="en-US" dirty="0" smtClean="0"/>
              <a:t>Core </a:t>
            </a:r>
            <a:r>
              <a:rPr lang="en-US" dirty="0" smtClean="0"/>
              <a:t>L</a:t>
            </a:r>
            <a:r>
              <a:rPr lang="en-US" dirty="0" smtClean="0"/>
              <a:t>ayer</a:t>
            </a:r>
            <a:endParaRPr lang="en-US" dirty="0"/>
          </a:p>
        </p:txBody>
      </p:sp>
      <p:sp>
        <p:nvSpPr>
          <p:cNvPr id="12"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pSp>
        <p:nvGrpSpPr>
          <p:cNvPr id="2" name="Group 1"/>
          <p:cNvGrpSpPr/>
          <p:nvPr/>
        </p:nvGrpSpPr>
        <p:grpSpPr>
          <a:xfrm>
            <a:off x="5420965" y="4363424"/>
            <a:ext cx="2983547" cy="1199175"/>
            <a:chOff x="5420965" y="4363424"/>
            <a:chExt cx="2983547" cy="1199175"/>
          </a:xfrm>
        </p:grpSpPr>
        <p:grpSp>
          <p:nvGrpSpPr>
            <p:cNvPr id="36" name="Group 35"/>
            <p:cNvGrpSpPr/>
            <p:nvPr/>
          </p:nvGrpSpPr>
          <p:grpSpPr>
            <a:xfrm>
              <a:off x="5420965" y="4363424"/>
              <a:ext cx="2983547" cy="1199175"/>
              <a:chOff x="2963503" y="3715438"/>
              <a:chExt cx="3868679" cy="1511248"/>
            </a:xfrm>
          </p:grpSpPr>
          <p:grpSp>
            <p:nvGrpSpPr>
              <p:cNvPr id="37" name="Group 36"/>
              <p:cNvGrpSpPr/>
              <p:nvPr/>
            </p:nvGrpSpPr>
            <p:grpSpPr>
              <a:xfrm>
                <a:off x="2963503" y="3715438"/>
                <a:ext cx="3868679" cy="1511248"/>
                <a:chOff x="2049103" y="588261"/>
                <a:chExt cx="3868679" cy="1511248"/>
              </a:xfrm>
            </p:grpSpPr>
            <p:grpSp>
              <p:nvGrpSpPr>
                <p:cNvPr id="41" name="Group 40"/>
                <p:cNvGrpSpPr/>
                <p:nvPr/>
              </p:nvGrpSpPr>
              <p:grpSpPr>
                <a:xfrm>
                  <a:off x="2049103" y="588261"/>
                  <a:ext cx="3868679" cy="1511248"/>
                  <a:chOff x="3169590" y="818694"/>
                  <a:chExt cx="4294852" cy="1315354"/>
                </a:xfrm>
              </p:grpSpPr>
              <p:grpSp>
                <p:nvGrpSpPr>
                  <p:cNvPr id="51" name="Group 50"/>
                  <p:cNvGrpSpPr/>
                  <p:nvPr/>
                </p:nvGrpSpPr>
                <p:grpSpPr>
                  <a:xfrm>
                    <a:off x="3169590" y="1361173"/>
                    <a:ext cx="364318" cy="257625"/>
                    <a:chOff x="2230579" y="2563954"/>
                    <a:chExt cx="838199" cy="609601"/>
                  </a:xfrm>
                </p:grpSpPr>
                <p:sp>
                  <p:nvSpPr>
                    <p:cNvPr id="61" name="Can 60"/>
                    <p:cNvSpPr/>
                    <p:nvPr/>
                  </p:nvSpPr>
                  <p:spPr>
                    <a:xfrm>
                      <a:off x="2230579" y="2563956"/>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Quad Arrow 61"/>
                    <p:cNvSpPr/>
                    <p:nvPr/>
                  </p:nvSpPr>
                  <p:spPr>
                    <a:xfrm>
                      <a:off x="2306782" y="2563954"/>
                      <a:ext cx="685801"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2" name="Group 51"/>
                  <p:cNvGrpSpPr/>
                  <p:nvPr/>
                </p:nvGrpSpPr>
                <p:grpSpPr>
                  <a:xfrm>
                    <a:off x="5121478" y="818694"/>
                    <a:ext cx="364319" cy="257627"/>
                    <a:chOff x="3335385" y="1269671"/>
                    <a:chExt cx="838199" cy="609605"/>
                  </a:xfrm>
                </p:grpSpPr>
                <p:sp>
                  <p:nvSpPr>
                    <p:cNvPr id="59" name="Can 58"/>
                    <p:cNvSpPr/>
                    <p:nvPr/>
                  </p:nvSpPr>
                  <p:spPr>
                    <a:xfrm>
                      <a:off x="3335385" y="1269675"/>
                      <a:ext cx="838199" cy="609601"/>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Quad Arrow 59"/>
                    <p:cNvSpPr/>
                    <p:nvPr/>
                  </p:nvSpPr>
                  <p:spPr>
                    <a:xfrm>
                      <a:off x="3411588" y="1269671"/>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3" name="Group 52"/>
                  <p:cNvGrpSpPr/>
                  <p:nvPr/>
                </p:nvGrpSpPr>
                <p:grpSpPr>
                  <a:xfrm>
                    <a:off x="5115123" y="1876423"/>
                    <a:ext cx="364318" cy="257625"/>
                    <a:chOff x="-95653" y="3783151"/>
                    <a:chExt cx="838199" cy="609599"/>
                  </a:xfrm>
                </p:grpSpPr>
                <p:sp>
                  <p:nvSpPr>
                    <p:cNvPr id="57" name="Can 56"/>
                    <p:cNvSpPr/>
                    <p:nvPr/>
                  </p:nvSpPr>
                  <p:spPr>
                    <a:xfrm>
                      <a:off x="-95653" y="3783151"/>
                      <a:ext cx="838199" cy="609599"/>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Quad Arrow 57"/>
                    <p:cNvSpPr/>
                    <p:nvPr/>
                  </p:nvSpPr>
                  <p:spPr>
                    <a:xfrm>
                      <a:off x="-19454" y="3783151"/>
                      <a:ext cx="685801" cy="30480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4" name="Group 53"/>
                  <p:cNvGrpSpPr/>
                  <p:nvPr/>
                </p:nvGrpSpPr>
                <p:grpSpPr>
                  <a:xfrm>
                    <a:off x="7100123" y="1352098"/>
                    <a:ext cx="364319" cy="257626"/>
                    <a:chOff x="1050645" y="2542435"/>
                    <a:chExt cx="838204" cy="609597"/>
                  </a:xfrm>
                </p:grpSpPr>
                <p:sp>
                  <p:nvSpPr>
                    <p:cNvPr id="55" name="Can 54"/>
                    <p:cNvSpPr/>
                    <p:nvPr/>
                  </p:nvSpPr>
                  <p:spPr>
                    <a:xfrm>
                      <a:off x="1050645" y="2542435"/>
                      <a:ext cx="838204" cy="609597"/>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Quad Arrow 55"/>
                    <p:cNvSpPr/>
                    <p:nvPr/>
                  </p:nvSpPr>
                  <p:spPr>
                    <a:xfrm>
                      <a:off x="1126850" y="2542437"/>
                      <a:ext cx="685803" cy="304804"/>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42" name="Straight Connector 41"/>
                <p:cNvCxnSpPr>
                  <a:stCxn id="59" idx="2"/>
                  <a:endCxn id="61" idx="1"/>
                </p:cNvCxnSpPr>
                <p:nvPr/>
              </p:nvCxnSpPr>
              <p:spPr>
                <a:xfrm flipH="1">
                  <a:off x="2213187" y="736260"/>
                  <a:ext cx="1594120" cy="4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1" idx="3"/>
                  <a:endCxn id="57" idx="2"/>
                </p:cNvCxnSpPr>
                <p:nvPr/>
              </p:nvCxnSpPr>
              <p:spPr>
                <a:xfrm>
                  <a:off x="2213187" y="1507523"/>
                  <a:ext cx="1588396" cy="443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59" idx="3"/>
                  <a:endCxn id="58" idx="0"/>
                </p:cNvCxnSpPr>
                <p:nvPr/>
              </p:nvCxnSpPr>
              <p:spPr>
                <a:xfrm flipH="1">
                  <a:off x="3965667" y="884256"/>
                  <a:ext cx="5724" cy="919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7" idx="4"/>
                  <a:endCxn id="55" idx="3"/>
                </p:cNvCxnSpPr>
                <p:nvPr/>
              </p:nvCxnSpPr>
              <p:spPr>
                <a:xfrm flipV="1">
                  <a:off x="4129750" y="1497099"/>
                  <a:ext cx="1623948" cy="454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5" idx="2"/>
                  <a:endCxn id="61" idx="4"/>
                </p:cNvCxnSpPr>
                <p:nvPr/>
              </p:nvCxnSpPr>
              <p:spPr>
                <a:xfrm flipH="1">
                  <a:off x="2377270" y="1349102"/>
                  <a:ext cx="3212343" cy="10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9" idx="4"/>
                  <a:endCxn id="55" idx="1"/>
                </p:cNvCxnSpPr>
                <p:nvPr/>
              </p:nvCxnSpPr>
              <p:spPr>
                <a:xfrm>
                  <a:off x="4135475" y="736260"/>
                  <a:ext cx="1618223" cy="464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Freeform 37"/>
              <p:cNvSpPr/>
              <p:nvPr/>
            </p:nvSpPr>
            <p:spPr>
              <a:xfrm>
                <a:off x="3173552" y="3825240"/>
                <a:ext cx="3364408" cy="673504"/>
              </a:xfrm>
              <a:custGeom>
                <a:avLst/>
                <a:gdLst>
                  <a:gd name="connsiteX0" fmla="*/ 1581328 w 3364408"/>
                  <a:gd name="connsiteY0" fmla="*/ 0 h 673504"/>
                  <a:gd name="connsiteX1" fmla="*/ 57328 w 3364408"/>
                  <a:gd name="connsiteY1" fmla="*/ 571500 h 673504"/>
                  <a:gd name="connsiteX2" fmla="*/ 3364408 w 3364408"/>
                  <a:gd name="connsiteY2" fmla="*/ 670560 h 673504"/>
                </a:gdLst>
                <a:ahLst/>
                <a:cxnLst>
                  <a:cxn ang="0">
                    <a:pos x="connsiteX0" y="connsiteY0"/>
                  </a:cxn>
                  <a:cxn ang="0">
                    <a:pos x="connsiteX1" y="connsiteY1"/>
                  </a:cxn>
                  <a:cxn ang="0">
                    <a:pos x="connsiteX2" y="connsiteY2"/>
                  </a:cxn>
                </a:cxnLst>
                <a:rect l="l" t="t" r="r" b="b"/>
                <a:pathLst>
                  <a:path w="3364408" h="673504">
                    <a:moveTo>
                      <a:pt x="1581328" y="0"/>
                    </a:moveTo>
                    <a:cubicBezTo>
                      <a:pt x="670738" y="229870"/>
                      <a:pt x="-239852" y="459740"/>
                      <a:pt x="57328" y="571500"/>
                    </a:cubicBezTo>
                    <a:cubicBezTo>
                      <a:pt x="354508" y="683260"/>
                      <a:pt x="1859458" y="676910"/>
                      <a:pt x="3364408" y="6705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074920" y="3832860"/>
                <a:ext cx="1478280" cy="502920"/>
              </a:xfrm>
              <a:custGeom>
                <a:avLst/>
                <a:gdLst>
                  <a:gd name="connsiteX0" fmla="*/ 0 w 1478280"/>
                  <a:gd name="connsiteY0" fmla="*/ 0 h 502920"/>
                  <a:gd name="connsiteX1" fmla="*/ 1478280 w 1478280"/>
                  <a:gd name="connsiteY1" fmla="*/ 502920 h 502920"/>
                </a:gdLst>
                <a:ahLst/>
                <a:cxnLst>
                  <a:cxn ang="0">
                    <a:pos x="connsiteX0" y="connsiteY0"/>
                  </a:cxn>
                  <a:cxn ang="0">
                    <a:pos x="connsiteX1" y="connsiteY1"/>
                  </a:cxn>
                </a:cxnLst>
                <a:rect l="l" t="t" r="r" b="b"/>
                <a:pathLst>
                  <a:path w="1478280" h="502920">
                    <a:moveTo>
                      <a:pt x="0" y="0"/>
                    </a:moveTo>
                    <a:lnTo>
                      <a:pt x="1478280" y="50292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691870" y="3985260"/>
                <a:ext cx="1853710" cy="1043141"/>
              </a:xfrm>
              <a:custGeom>
                <a:avLst/>
                <a:gdLst>
                  <a:gd name="connsiteX0" fmla="*/ 146830 w 1853710"/>
                  <a:gd name="connsiteY0" fmla="*/ 0 h 1043141"/>
                  <a:gd name="connsiteX1" fmla="*/ 169690 w 1853710"/>
                  <a:gd name="connsiteY1" fmla="*/ 1021080 h 1043141"/>
                  <a:gd name="connsiteX2" fmla="*/ 1853710 w 1853710"/>
                  <a:gd name="connsiteY2" fmla="*/ 601980 h 1043141"/>
                </a:gdLst>
                <a:ahLst/>
                <a:cxnLst>
                  <a:cxn ang="0">
                    <a:pos x="connsiteX0" y="connsiteY0"/>
                  </a:cxn>
                  <a:cxn ang="0">
                    <a:pos x="connsiteX1" y="connsiteY1"/>
                  </a:cxn>
                  <a:cxn ang="0">
                    <a:pos x="connsiteX2" y="connsiteY2"/>
                  </a:cxn>
                </a:cxnLst>
                <a:rect l="l" t="t" r="r" b="b"/>
                <a:pathLst>
                  <a:path w="1853710" h="1043141">
                    <a:moveTo>
                      <a:pt x="146830" y="0"/>
                    </a:moveTo>
                    <a:cubicBezTo>
                      <a:pt x="16020" y="460375"/>
                      <a:pt x="-114790" y="920750"/>
                      <a:pt x="169690" y="1021080"/>
                    </a:cubicBezTo>
                    <a:cubicBezTo>
                      <a:pt x="454170" y="1121410"/>
                      <a:pt x="1153940" y="861695"/>
                      <a:pt x="1853710" y="6019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rot="16200000">
              <a:off x="7956292" y="4806148"/>
              <a:ext cx="304800" cy="338554"/>
            </a:xfrm>
            <a:prstGeom prst="rect">
              <a:avLst/>
            </a:prstGeom>
            <a:noFill/>
          </p:spPr>
          <p:txBody>
            <a:bodyPr wrap="square" rtlCol="0">
              <a:spAutoFit/>
            </a:bodyPr>
            <a:lstStyle/>
            <a:p>
              <a:r>
                <a:rPr lang="en-US" sz="1600" dirty="0" smtClean="0">
                  <a:solidFill>
                    <a:srgbClr val="FF0000"/>
                  </a:solidFill>
                </a:rPr>
                <a:t>V</a:t>
              </a:r>
              <a:endParaRPr lang="en-US" sz="1600" dirty="0">
                <a:solidFill>
                  <a:srgbClr val="FF0000"/>
                </a:solidFill>
              </a:endParaRPr>
            </a:p>
          </p:txBody>
        </p:sp>
        <p:sp>
          <p:nvSpPr>
            <p:cNvPr id="65" name="TextBox 64"/>
            <p:cNvSpPr txBox="1"/>
            <p:nvPr/>
          </p:nvSpPr>
          <p:spPr>
            <a:xfrm rot="14551303">
              <a:off x="7956292" y="4915309"/>
              <a:ext cx="304800" cy="338554"/>
            </a:xfrm>
            <a:prstGeom prst="rect">
              <a:avLst/>
            </a:prstGeom>
            <a:noFill/>
          </p:spPr>
          <p:txBody>
            <a:bodyPr wrap="square" rtlCol="0">
              <a:spAutoFit/>
            </a:bodyPr>
            <a:lstStyle/>
            <a:p>
              <a:r>
                <a:rPr lang="en-US" sz="1600" dirty="0" smtClean="0">
                  <a:solidFill>
                    <a:srgbClr val="FF0000"/>
                  </a:solidFill>
                </a:rPr>
                <a:t>V</a:t>
              </a:r>
              <a:endParaRPr lang="en-US" sz="1600" dirty="0">
                <a:solidFill>
                  <a:srgbClr val="FF0000"/>
                </a:solidFill>
              </a:endParaRPr>
            </a:p>
          </p:txBody>
        </p:sp>
        <p:sp>
          <p:nvSpPr>
            <p:cNvPr id="66" name="TextBox 65"/>
            <p:cNvSpPr txBox="1"/>
            <p:nvPr/>
          </p:nvSpPr>
          <p:spPr>
            <a:xfrm rot="17470167">
              <a:off x="8002692" y="4678335"/>
              <a:ext cx="304800" cy="338554"/>
            </a:xfrm>
            <a:prstGeom prst="rect">
              <a:avLst/>
            </a:prstGeom>
            <a:noFill/>
          </p:spPr>
          <p:txBody>
            <a:bodyPr wrap="square" rtlCol="0">
              <a:spAutoFit/>
            </a:bodyPr>
            <a:lstStyle/>
            <a:p>
              <a:r>
                <a:rPr lang="en-US" sz="1600" dirty="0" smtClean="0">
                  <a:solidFill>
                    <a:srgbClr val="FF0000"/>
                  </a:solidFill>
                </a:rPr>
                <a:t>V</a:t>
              </a:r>
              <a:endParaRPr lang="en-US" sz="1600" dirty="0">
                <a:solidFill>
                  <a:srgbClr val="FF0000"/>
                </a:solidFill>
              </a:endParaRPr>
            </a:p>
          </p:txBody>
        </p:sp>
      </p:grpSp>
      <p:sp>
        <p:nvSpPr>
          <p:cNvPr id="63" name="TextBox 62"/>
          <p:cNvSpPr txBox="1"/>
          <p:nvPr/>
        </p:nvSpPr>
        <p:spPr>
          <a:xfrm>
            <a:off x="4636800" y="4831200"/>
            <a:ext cx="829166" cy="307777"/>
          </a:xfrm>
          <a:prstGeom prst="rect">
            <a:avLst/>
          </a:prstGeom>
          <a:noFill/>
        </p:spPr>
        <p:txBody>
          <a:bodyPr wrap="square" rtlCol="0">
            <a:spAutoFit/>
          </a:bodyPr>
          <a:lstStyle/>
          <a:p>
            <a:r>
              <a:rPr lang="en-US" sz="1400" b="1" dirty="0" smtClean="0">
                <a:solidFill>
                  <a:prstClr val="black"/>
                </a:solidFill>
              </a:rPr>
              <a:t>INGRESS</a:t>
            </a:r>
            <a:endParaRPr lang="en-US" sz="1400" b="1" dirty="0">
              <a:solidFill>
                <a:prstClr val="black"/>
              </a:solidFill>
            </a:endParaRPr>
          </a:p>
        </p:txBody>
      </p:sp>
      <p:sp>
        <p:nvSpPr>
          <p:cNvPr id="67" name="TextBox 66"/>
          <p:cNvSpPr txBox="1"/>
          <p:nvPr/>
        </p:nvSpPr>
        <p:spPr>
          <a:xfrm>
            <a:off x="6652800" y="4038600"/>
            <a:ext cx="597092" cy="307777"/>
          </a:xfrm>
          <a:prstGeom prst="rect">
            <a:avLst/>
          </a:prstGeom>
          <a:noFill/>
        </p:spPr>
        <p:txBody>
          <a:bodyPr wrap="square" rtlCol="0">
            <a:spAutoFit/>
          </a:bodyPr>
          <a:lstStyle/>
          <a:p>
            <a:r>
              <a:rPr lang="en-US" sz="1400" b="1" dirty="0" smtClean="0">
                <a:solidFill>
                  <a:prstClr val="black"/>
                </a:solidFill>
              </a:rPr>
              <a:t>APS</a:t>
            </a:r>
            <a:endParaRPr lang="en-US" sz="1400" b="1" dirty="0">
              <a:solidFill>
                <a:prstClr val="black"/>
              </a:solidFill>
            </a:endParaRPr>
          </a:p>
        </p:txBody>
      </p:sp>
      <p:sp>
        <p:nvSpPr>
          <p:cNvPr id="68" name="TextBox 67"/>
          <p:cNvSpPr txBox="1"/>
          <p:nvPr/>
        </p:nvSpPr>
        <p:spPr>
          <a:xfrm>
            <a:off x="8391034" y="4800600"/>
            <a:ext cx="752966" cy="307777"/>
          </a:xfrm>
          <a:prstGeom prst="rect">
            <a:avLst/>
          </a:prstGeom>
          <a:noFill/>
        </p:spPr>
        <p:txBody>
          <a:bodyPr wrap="square" rtlCol="0">
            <a:spAutoFit/>
          </a:bodyPr>
          <a:lstStyle/>
          <a:p>
            <a:r>
              <a:rPr lang="en-US" sz="1400" b="1" dirty="0" smtClean="0">
                <a:solidFill>
                  <a:prstClr val="black"/>
                </a:solidFill>
              </a:rPr>
              <a:t>EGRESS</a:t>
            </a:r>
            <a:endParaRPr lang="en-US" sz="1400" b="1" dirty="0">
              <a:solidFill>
                <a:prstClr val="black"/>
              </a:solidFill>
            </a:endParaRPr>
          </a:p>
        </p:txBody>
      </p:sp>
    </p:spTree>
    <p:extLst>
      <p:ext uri="{BB962C8B-B14F-4D97-AF65-F5344CB8AC3E}">
        <p14:creationId xmlns:p14="http://schemas.microsoft.com/office/powerpoint/2010/main" xmlns="" val="3774214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38</a:t>
            </a:fld>
            <a:endParaRPr lang="en-US" dirty="0">
              <a:solidFill>
                <a:prstClr val="black"/>
              </a:solidFill>
            </a:endParaRPr>
          </a:p>
        </p:txBody>
      </p:sp>
      <p:sp>
        <p:nvSpPr>
          <p:cNvPr id="9" name="Title 8"/>
          <p:cNvSpPr>
            <a:spLocks noGrp="1"/>
          </p:cNvSpPr>
          <p:nvPr>
            <p:ph type="title"/>
          </p:nvPr>
        </p:nvSpPr>
        <p:spPr/>
        <p:txBody>
          <a:bodyPr/>
          <a:lstStyle/>
          <a:p>
            <a:r>
              <a:rPr lang="en-US" dirty="0" smtClean="0"/>
              <a:t>High-Bandwidth</a:t>
            </a:r>
            <a:endParaRPr lang="en-US" dirty="0"/>
          </a:p>
        </p:txBody>
      </p:sp>
      <p:sp>
        <p:nvSpPr>
          <p:cNvPr id="11"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286101569"/>
              </p:ext>
            </p:extLst>
          </p:nvPr>
        </p:nvGraphicFramePr>
        <p:xfrm>
          <a:off x="152400" y="1600200"/>
          <a:ext cx="8751886" cy="2407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51508"/>
                <a:gridCol w="1280578"/>
                <a:gridCol w="1600200"/>
                <a:gridCol w="1600200"/>
                <a:gridCol w="1676400"/>
                <a:gridCol w="1143000"/>
              </a:tblGrid>
              <a:tr h="457200">
                <a:tc>
                  <a:txBody>
                    <a:bodyPr/>
                    <a:lstStyle/>
                    <a:p>
                      <a:pPr algn="ctr"/>
                      <a:r>
                        <a:rPr lang="en-US" sz="1600" dirty="0" smtClean="0"/>
                        <a:t>SCHEME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SCALABILITY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MULTIPATHING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VM</a:t>
                      </a:r>
                      <a:r>
                        <a:rPr lang="en-US" sz="1600" baseline="0" dirty="0" smtClean="0"/>
                        <a:t> MIGRATION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MANAGEABILITY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LOW COST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ETHERNET+IP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NO-STRETCH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HIGH-BW+VLB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11739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a:t>
            </a:r>
            <a:endParaRPr lang="en-US" dirty="0"/>
          </a:p>
        </p:txBody>
      </p:sp>
      <p:sp>
        <p:nvSpPr>
          <p:cNvPr id="3" name="Content Placeholder 2"/>
          <p:cNvSpPr>
            <a:spLocks noGrp="1"/>
          </p:cNvSpPr>
          <p:nvPr>
            <p:ph idx="1"/>
          </p:nvPr>
        </p:nvSpPr>
        <p:spPr/>
        <p:txBody>
          <a:bodyPr/>
          <a:lstStyle/>
          <a:p>
            <a:pPr marL="342900" lvl="1" indent="-342900">
              <a:buFont typeface="Arial" charset="0"/>
              <a:buChar char="•"/>
            </a:pPr>
            <a:r>
              <a:rPr lang="en-US" sz="2600" dirty="0"/>
              <a:t>Compare </a:t>
            </a:r>
            <a:r>
              <a:rPr lang="en-US" sz="2600" dirty="0" smtClean="0"/>
              <a:t>No-Stretch and </a:t>
            </a:r>
            <a:r>
              <a:rPr lang="en-US" sz="2600" dirty="0"/>
              <a:t>High-BW+VLB </a:t>
            </a:r>
            <a:r>
              <a:rPr lang="en-US" sz="2600" dirty="0" smtClean="0"/>
              <a:t>on </a:t>
            </a:r>
            <a:r>
              <a:rPr lang="en-US" sz="2600" dirty="0" err="1" smtClean="0"/>
              <a:t>Mininet-HiFi</a:t>
            </a:r>
            <a:endParaRPr lang="en-US" sz="2600" dirty="0" smtClean="0"/>
          </a:p>
          <a:p>
            <a:pPr marL="342900" lvl="1" indent="-342900">
              <a:buFont typeface="Arial" charset="0"/>
              <a:buChar char="•"/>
            </a:pPr>
            <a:r>
              <a:rPr lang="en-US" sz="2600" dirty="0" smtClean="0"/>
              <a:t>32 hosts, 16 edge, 8 aggregation, and 4 core switches (no over-subscription)</a:t>
            </a:r>
          </a:p>
          <a:p>
            <a:pPr lvl="1"/>
            <a:r>
              <a:rPr lang="en-US" sz="2300" dirty="0" smtClean="0"/>
              <a:t>106 and </a:t>
            </a:r>
            <a:r>
              <a:rPr lang="en-US" sz="2300" dirty="0"/>
              <a:t>126 µs </a:t>
            </a:r>
            <a:r>
              <a:rPr lang="en-US" sz="2300" dirty="0" smtClean="0"/>
              <a:t>inter-pod RTT</a:t>
            </a:r>
          </a:p>
          <a:p>
            <a:r>
              <a:rPr lang="en-US" sz="2600" dirty="0" smtClean="0"/>
              <a:t>Link </a:t>
            </a:r>
            <a:r>
              <a:rPr lang="en-US" sz="2600" dirty="0" smtClean="0"/>
              <a:t>bandwidth</a:t>
            </a:r>
          </a:p>
          <a:p>
            <a:pPr lvl="1"/>
            <a:r>
              <a:rPr lang="en-US" sz="2300" dirty="0" smtClean="0"/>
              <a:t>Host-switch: 1Mbps</a:t>
            </a:r>
          </a:p>
          <a:p>
            <a:pPr lvl="1"/>
            <a:r>
              <a:rPr lang="en-US" sz="2300" dirty="0" smtClean="0"/>
              <a:t>Switch-Switch: 10Mbps</a:t>
            </a:r>
          </a:p>
          <a:p>
            <a:r>
              <a:rPr lang="en-US" sz="2600" dirty="0" smtClean="0"/>
              <a:t>Random traffic pattern</a:t>
            </a:r>
          </a:p>
          <a:p>
            <a:pPr lvl="1"/>
            <a:r>
              <a:rPr lang="en-US" sz="2300" dirty="0" smtClean="0"/>
              <a:t>Each host randomly sends to 1 </a:t>
            </a:r>
            <a:r>
              <a:rPr lang="en-US" sz="2300" dirty="0" smtClean="0"/>
              <a:t>other host</a:t>
            </a:r>
            <a:endParaRPr lang="en-US" sz="2300" dirty="0" smtClean="0"/>
          </a:p>
          <a:p>
            <a:pPr lvl="1"/>
            <a:r>
              <a:rPr lang="en-US" sz="2300" dirty="0" smtClean="0"/>
              <a:t>Use </a:t>
            </a:r>
            <a:r>
              <a:rPr lang="en-US" sz="2300" dirty="0" err="1" smtClean="0"/>
              <a:t>iperf</a:t>
            </a:r>
            <a:r>
              <a:rPr lang="en-US" sz="2300" dirty="0" smtClean="0"/>
              <a:t> to measure sender bandwidth</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39</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2103498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a:p>
            <a:pPr eaLnBrk="1" hangingPunct="1"/>
            <a:r>
              <a:rPr lang="en-US" dirty="0"/>
              <a:t>Virtual machine migration</a:t>
            </a:r>
          </a:p>
          <a:p>
            <a:pPr eaLnBrk="1" hangingPunct="1"/>
            <a:r>
              <a:rPr lang="en-US" dirty="0" smtClean="0"/>
              <a:t>Multipathing </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4</a:t>
            </a:fld>
            <a:endParaRPr lang="en-US" dirty="0">
              <a:solidFill>
                <a:schemeClr val="tx1"/>
              </a:solidFill>
            </a:endParaRPr>
          </a:p>
        </p:txBody>
      </p:sp>
      <p:pic>
        <p:nvPicPr>
          <p:cNvPr id="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157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ushyant\Desktop\DC3\last_day_before_talk_results\cdf_iperf_h32_e16_a8_c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417885"/>
            <a:ext cx="6534149" cy="49257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40</a:t>
            </a:fld>
            <a:endParaRPr lang="en-US" dirty="0">
              <a:solidFill>
                <a:prstClr val="black"/>
              </a:solidFill>
            </a:endParaRPr>
          </a:p>
        </p:txBody>
      </p:sp>
      <p:sp>
        <p:nvSpPr>
          <p:cNvPr id="9" name="Title 1"/>
          <p:cNvSpPr>
            <a:spLocks noGrp="1"/>
          </p:cNvSpPr>
          <p:nvPr>
            <p:ph type="title"/>
          </p:nvPr>
        </p:nvSpPr>
        <p:spPr>
          <a:xfrm>
            <a:off x="457200" y="274638"/>
            <a:ext cx="8229600" cy="1143000"/>
          </a:xfrm>
        </p:spPr>
        <p:txBody>
          <a:bodyPr/>
          <a:lstStyle/>
          <a:p>
            <a:r>
              <a:rPr lang="en-US" dirty="0"/>
              <a:t>Performance Evaluation</a:t>
            </a:r>
          </a:p>
        </p:txBody>
      </p:sp>
      <p:sp>
        <p:nvSpPr>
          <p:cNvPr id="10"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2" name="TextBox 1"/>
          <p:cNvSpPr txBox="1"/>
          <p:nvPr/>
        </p:nvSpPr>
        <p:spPr>
          <a:xfrm>
            <a:off x="4953000" y="3849469"/>
            <a:ext cx="1962149" cy="646331"/>
          </a:xfrm>
          <a:prstGeom prst="rect">
            <a:avLst/>
          </a:prstGeom>
          <a:noFill/>
        </p:spPr>
        <p:txBody>
          <a:bodyPr wrap="square" rtlCol="0">
            <a:spAutoFit/>
          </a:bodyPr>
          <a:lstStyle/>
          <a:p>
            <a:r>
              <a:rPr lang="en-US" dirty="0" err="1" smtClean="0"/>
              <a:t>Avg</a:t>
            </a:r>
            <a:r>
              <a:rPr lang="en-US" dirty="0" smtClean="0"/>
              <a:t>: 633 kbps</a:t>
            </a:r>
          </a:p>
          <a:p>
            <a:r>
              <a:rPr lang="en-US" dirty="0" smtClean="0"/>
              <a:t>Median: 654 kbps</a:t>
            </a:r>
            <a:endParaRPr lang="en-US" dirty="0"/>
          </a:p>
        </p:txBody>
      </p:sp>
      <p:sp>
        <p:nvSpPr>
          <p:cNvPr id="11" name="TextBox 10"/>
          <p:cNvSpPr txBox="1"/>
          <p:nvPr/>
        </p:nvSpPr>
        <p:spPr>
          <a:xfrm>
            <a:off x="2514600" y="3429000"/>
            <a:ext cx="1962149" cy="646331"/>
          </a:xfrm>
          <a:prstGeom prst="rect">
            <a:avLst/>
          </a:prstGeom>
          <a:noFill/>
        </p:spPr>
        <p:txBody>
          <a:bodyPr wrap="square" rtlCol="0">
            <a:spAutoFit/>
          </a:bodyPr>
          <a:lstStyle/>
          <a:p>
            <a:r>
              <a:rPr lang="en-US" dirty="0" err="1" smtClean="0"/>
              <a:t>Avg</a:t>
            </a:r>
            <a:r>
              <a:rPr lang="en-US" dirty="0" smtClean="0"/>
              <a:t>: 477 kbps</a:t>
            </a:r>
          </a:p>
          <a:p>
            <a:r>
              <a:rPr lang="en-US" dirty="0" smtClean="0"/>
              <a:t>Median: 483 kbps</a:t>
            </a:r>
            <a:endParaRPr lang="en-US" dirty="0"/>
          </a:p>
        </p:txBody>
      </p:sp>
    </p:spTree>
    <p:extLst>
      <p:ext uri="{BB962C8B-B14F-4D97-AF65-F5344CB8AC3E}">
        <p14:creationId xmlns:p14="http://schemas.microsoft.com/office/powerpoint/2010/main" xmlns="" val="1663105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7171" name="Content Placeholder 2"/>
          <p:cNvSpPr>
            <a:spLocks noGrp="1"/>
          </p:cNvSpPr>
          <p:nvPr>
            <p:ph idx="1"/>
          </p:nvPr>
        </p:nvSpPr>
        <p:spPr/>
        <p:txBody>
          <a:bodyPr/>
          <a:lstStyle/>
          <a:p>
            <a:pPr lvl="1" eaLnBrk="1" hangingPunct="1">
              <a:buFont typeface="Wingdings"/>
              <a:buChar char="ü"/>
            </a:pPr>
            <a:r>
              <a:rPr lang="en-US" dirty="0" smtClean="0"/>
              <a:t> Scalability</a:t>
            </a:r>
          </a:p>
          <a:p>
            <a:pPr lvl="1" eaLnBrk="1" hangingPunct="1">
              <a:buFont typeface="Wingdings"/>
              <a:buChar char="ü"/>
            </a:pPr>
            <a:r>
              <a:rPr lang="en-US" dirty="0" smtClean="0"/>
              <a:t> Virtual </a:t>
            </a:r>
            <a:r>
              <a:rPr lang="en-US" dirty="0" smtClean="0"/>
              <a:t>machine </a:t>
            </a:r>
            <a:r>
              <a:rPr lang="en-US" dirty="0" smtClean="0"/>
              <a:t>migration</a:t>
            </a:r>
            <a:endParaRPr lang="en-US" dirty="0" smtClean="0"/>
          </a:p>
          <a:p>
            <a:pPr lvl="1" eaLnBrk="1" hangingPunct="1">
              <a:buFont typeface="Arial" charset="0"/>
              <a:buNone/>
            </a:pPr>
            <a:r>
              <a:rPr lang="en-US" dirty="0" smtClean="0">
                <a:sym typeface="Wingdings" pitchFamily="2" charset="2"/>
              </a:rPr>
              <a:t> </a:t>
            </a:r>
            <a:r>
              <a:rPr lang="en-US" dirty="0" smtClean="0"/>
              <a:t>Multipathing</a:t>
            </a:r>
          </a:p>
          <a:p>
            <a:pPr lvl="1" eaLnBrk="1" hangingPunct="1">
              <a:buNone/>
            </a:pPr>
            <a:r>
              <a:rPr lang="en-US" dirty="0" smtClean="0">
                <a:sym typeface="Wingdings" pitchFamily="2" charset="2"/>
              </a:rPr>
              <a:t> </a:t>
            </a:r>
            <a:r>
              <a:rPr lang="en-US" dirty="0" smtClean="0"/>
              <a:t>Easy manageability </a:t>
            </a:r>
          </a:p>
          <a:p>
            <a:pPr lvl="1" eaLnBrk="1" hangingPunct="1">
              <a:buFont typeface="Wingdings"/>
              <a:buChar char="ü"/>
            </a:pPr>
            <a:r>
              <a:rPr lang="en-US" dirty="0" smtClean="0"/>
              <a:t> Low cost</a:t>
            </a:r>
          </a:p>
          <a:p>
            <a:pPr lvl="1" eaLnBrk="1" hangingPunct="1"/>
            <a:r>
              <a:rPr lang="en-US" dirty="0" smtClean="0"/>
              <a:t> Multi-tenancy</a:t>
            </a:r>
            <a:endParaRPr lang="en-US" dirty="0"/>
          </a:p>
          <a:p>
            <a:pPr lvl="1" eaLnBrk="1" hangingPunct="1"/>
            <a:r>
              <a:rPr lang="en-US" dirty="0" smtClean="0"/>
              <a:t> Middlebox policies</a:t>
            </a:r>
          </a:p>
          <a:p>
            <a:pPr lvl="1" eaLnBrk="1" hangingPunct="1"/>
            <a:endParaRPr lang="en-US"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41</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13487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42</a:t>
            </a:fld>
            <a:endParaRPr lang="en-US" dirty="0">
              <a:solidFill>
                <a:prstClr val="black"/>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147695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3" name="Content Placeholder 2"/>
          <p:cNvSpPr>
            <a:spLocks noGrp="1"/>
          </p:cNvSpPr>
          <p:nvPr>
            <p:ph idx="1"/>
          </p:nvPr>
        </p:nvSpPr>
        <p:spPr/>
        <p:txBody>
          <a:bodyPr/>
          <a:lstStyle/>
          <a:p>
            <a:r>
              <a:rPr lang="en-US" dirty="0" smtClean="0"/>
              <a:t>Each tenant is given a unique MPLS label</a:t>
            </a:r>
          </a:p>
          <a:p>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43</a:t>
            </a:fld>
            <a:endParaRPr lang="en-US" dirty="0">
              <a:solidFill>
                <a:prstClr val="black"/>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1026" name="Picture 2" descr="http://blog.ine.com/wp-content/uploads/2010/02/Screen-shot-2010-02-21-at-2.18.06-P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8757" y="2743200"/>
            <a:ext cx="6299512" cy="2636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0266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cxnSp>
        <p:nvCxnSpPr>
          <p:cNvPr id="420" name="Straight Connector 419"/>
          <p:cNvCxnSpPr>
            <a:stCxn id="62" idx="0"/>
            <a:endCxn id="415" idx="3"/>
          </p:cNvCxnSpPr>
          <p:nvPr/>
        </p:nvCxnSpPr>
        <p:spPr>
          <a:xfrm flipV="1">
            <a:off x="1104900" y="4800596"/>
            <a:ext cx="112538" cy="5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TextBox 509"/>
          <p:cNvSpPr txBox="1"/>
          <p:nvPr/>
        </p:nvSpPr>
        <p:spPr>
          <a:xfrm>
            <a:off x="1752599" y="1447800"/>
            <a:ext cx="1057570" cy="307777"/>
          </a:xfrm>
          <a:prstGeom prst="rect">
            <a:avLst/>
          </a:prstGeom>
          <a:noFill/>
        </p:spPr>
        <p:txBody>
          <a:bodyPr wrap="square" rtlCol="0">
            <a:spAutoFit/>
          </a:bodyPr>
          <a:lstStyle/>
          <a:p>
            <a:r>
              <a:rPr lang="en-US" sz="1400" dirty="0" smtClean="0">
                <a:solidFill>
                  <a:prstClr val="black"/>
                </a:solidFill>
              </a:rPr>
              <a:t>10.0.0.0/16</a:t>
            </a:r>
            <a:endParaRPr lang="en-US" sz="1400" dirty="0">
              <a:solidFill>
                <a:prstClr val="black"/>
              </a:solidFill>
            </a:endParaRPr>
          </a:p>
        </p:txBody>
      </p:sp>
      <p:sp>
        <p:nvSpPr>
          <p:cNvPr id="511" name="TextBox 510"/>
          <p:cNvSpPr txBox="1"/>
          <p:nvPr/>
        </p:nvSpPr>
        <p:spPr>
          <a:xfrm>
            <a:off x="3362030" y="1447800"/>
            <a:ext cx="1057570" cy="307777"/>
          </a:xfrm>
          <a:prstGeom prst="rect">
            <a:avLst/>
          </a:prstGeom>
          <a:noFill/>
        </p:spPr>
        <p:txBody>
          <a:bodyPr wrap="square" rtlCol="0">
            <a:spAutoFit/>
          </a:bodyPr>
          <a:lstStyle/>
          <a:p>
            <a:r>
              <a:rPr lang="en-US" sz="1400" dirty="0" smtClean="0">
                <a:solidFill>
                  <a:prstClr val="black"/>
                </a:solidFill>
              </a:rPr>
              <a:t>10.1.0.0/16</a:t>
            </a:r>
            <a:endParaRPr lang="en-US" sz="1400" dirty="0">
              <a:solidFill>
                <a:prstClr val="black"/>
              </a:solidFill>
            </a:endParaRPr>
          </a:p>
        </p:txBody>
      </p:sp>
      <p:sp>
        <p:nvSpPr>
          <p:cNvPr id="512" name="TextBox 511"/>
          <p:cNvSpPr txBox="1"/>
          <p:nvPr/>
        </p:nvSpPr>
        <p:spPr>
          <a:xfrm>
            <a:off x="4962230" y="1447800"/>
            <a:ext cx="1057570" cy="307777"/>
          </a:xfrm>
          <a:prstGeom prst="rect">
            <a:avLst/>
          </a:prstGeom>
          <a:noFill/>
        </p:spPr>
        <p:txBody>
          <a:bodyPr wrap="square" rtlCol="0">
            <a:spAutoFit/>
          </a:bodyPr>
          <a:lstStyle/>
          <a:p>
            <a:r>
              <a:rPr lang="en-US" sz="1400" dirty="0" smtClean="0">
                <a:solidFill>
                  <a:prstClr val="black"/>
                </a:solidFill>
              </a:rPr>
              <a:t>10.2.0.0/16</a:t>
            </a:r>
            <a:endParaRPr lang="en-US" sz="1400" dirty="0">
              <a:solidFill>
                <a:prstClr val="black"/>
              </a:solidFill>
            </a:endParaRPr>
          </a:p>
        </p:txBody>
      </p:sp>
      <p:sp>
        <p:nvSpPr>
          <p:cNvPr id="513" name="TextBox 512"/>
          <p:cNvSpPr txBox="1"/>
          <p:nvPr/>
        </p:nvSpPr>
        <p:spPr>
          <a:xfrm>
            <a:off x="6553200" y="1447800"/>
            <a:ext cx="1057570" cy="307777"/>
          </a:xfrm>
          <a:prstGeom prst="rect">
            <a:avLst/>
          </a:prstGeom>
          <a:noFill/>
        </p:spPr>
        <p:txBody>
          <a:bodyPr wrap="square" rtlCol="0">
            <a:spAutoFit/>
          </a:bodyPr>
          <a:lstStyle/>
          <a:p>
            <a:r>
              <a:rPr lang="en-US" sz="1400" dirty="0" smtClean="0">
                <a:solidFill>
                  <a:prstClr val="black"/>
                </a:solidFill>
              </a:rPr>
              <a:t>10.3.0.0/16</a:t>
            </a:r>
            <a:endParaRPr lang="en-US" sz="1400" dirty="0">
              <a:solidFill>
                <a:prstClr val="black"/>
              </a:solidFill>
            </a:endParaRPr>
          </a:p>
        </p:txBody>
      </p:sp>
      <p:grpSp>
        <p:nvGrpSpPr>
          <p:cNvPr id="174" name="Group 173"/>
          <p:cNvGrpSpPr/>
          <p:nvPr/>
        </p:nvGrpSpPr>
        <p:grpSpPr>
          <a:xfrm>
            <a:off x="152400" y="5334000"/>
            <a:ext cx="8001000" cy="1219200"/>
            <a:chOff x="152400" y="5334000"/>
            <a:chExt cx="8001000" cy="1219200"/>
          </a:xfrm>
        </p:grpSpPr>
        <p:grpSp>
          <p:nvGrpSpPr>
            <p:cNvPr id="284" name="Group 283"/>
            <p:cNvGrpSpPr/>
            <p:nvPr/>
          </p:nvGrpSpPr>
          <p:grpSpPr>
            <a:xfrm>
              <a:off x="152400" y="5334000"/>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142999" y="6302374"/>
                    <a:ext cx="375270"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18" name="TextBox 417"/>
            <p:cNvSpPr txBox="1"/>
            <p:nvPr/>
          </p:nvSpPr>
          <p:spPr>
            <a:xfrm>
              <a:off x="237744" y="6111612"/>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grpSp>
          <p:nvGrpSpPr>
            <p:cNvPr id="491" name="Group 490"/>
            <p:cNvGrpSpPr/>
            <p:nvPr/>
          </p:nvGrpSpPr>
          <p:grpSpPr>
            <a:xfrm>
              <a:off x="2362200" y="53340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500" name="Rectangle 499"/>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05" name="TextBox 504"/>
            <p:cNvSpPr txBox="1"/>
            <p:nvPr/>
          </p:nvSpPr>
          <p:spPr>
            <a:xfrm>
              <a:off x="840538" y="6107684"/>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506" name="TextBox 505"/>
            <p:cNvSpPr txBox="1"/>
            <p:nvPr/>
          </p:nvSpPr>
          <p:spPr>
            <a:xfrm>
              <a:off x="1450308" y="6108192"/>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sp>
          <p:nvSpPr>
            <p:cNvPr id="507" name="TextBox 506"/>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508" name="TextBox 507"/>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509" name="TextBox 508"/>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grpSp>
          <p:nvGrpSpPr>
            <p:cNvPr id="515" name="Group 514"/>
            <p:cNvGrpSpPr/>
            <p:nvPr/>
          </p:nvGrpSpPr>
          <p:grpSpPr>
            <a:xfrm>
              <a:off x="6248400" y="53340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4" name="Rectangle 523"/>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27" name="TextBox 526"/>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528" name="TextBox 527"/>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529" name="TextBox 528"/>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grpSp>
      <p:sp>
        <p:nvSpPr>
          <p:cNvPr id="599" name="TextBox 598"/>
          <p:cNvSpPr txBox="1"/>
          <p:nvPr/>
        </p:nvSpPr>
        <p:spPr>
          <a:xfrm>
            <a:off x="7534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600" name="TextBox 599"/>
          <p:cNvSpPr txBox="1"/>
          <p:nvPr/>
        </p:nvSpPr>
        <p:spPr>
          <a:xfrm>
            <a:off x="7840088" y="2895600"/>
            <a:ext cx="1075312" cy="369332"/>
          </a:xfrm>
          <a:prstGeom prst="rect">
            <a:avLst/>
          </a:prstGeom>
          <a:noFill/>
        </p:spPr>
        <p:txBody>
          <a:bodyPr wrap="square" rtlCol="0">
            <a:spAutoFit/>
          </a:bodyPr>
          <a:lstStyle/>
          <a:p>
            <a:r>
              <a:rPr lang="en-US" dirty="0" smtClean="0">
                <a:solidFill>
                  <a:prstClr val="black"/>
                </a:solidFill>
              </a:rPr>
              <a:t>POD</a:t>
            </a:r>
            <a:endParaRPr lang="en-US" dirty="0">
              <a:solidFill>
                <a:prstClr val="black"/>
              </a:solidFill>
            </a:endParaRPr>
          </a:p>
        </p:txBody>
      </p:sp>
      <p:sp>
        <p:nvSpPr>
          <p:cNvPr id="166"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44</a:t>
            </a:fld>
            <a:endParaRPr lang="en-US" dirty="0">
              <a:solidFill>
                <a:prstClr val="black"/>
              </a:solidFill>
            </a:endParaRPr>
          </a:p>
        </p:txBody>
      </p:sp>
      <p:grpSp>
        <p:nvGrpSpPr>
          <p:cNvPr id="167" name="Group 166"/>
          <p:cNvGrpSpPr/>
          <p:nvPr/>
        </p:nvGrpSpPr>
        <p:grpSpPr>
          <a:xfrm>
            <a:off x="1505952" y="228600"/>
            <a:ext cx="6495048" cy="765908"/>
            <a:chOff x="1505952" y="228600"/>
            <a:chExt cx="6495048" cy="765908"/>
          </a:xfrm>
        </p:grpSpPr>
        <p:sp>
          <p:nvSpPr>
            <p:cNvPr id="168" name="Rectangle 167"/>
            <p:cNvSpPr/>
            <p:nvPr/>
          </p:nvSpPr>
          <p:spPr>
            <a:xfrm>
              <a:off x="2101516" y="681892"/>
              <a:ext cx="489284" cy="3087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Rectangle 168"/>
            <p:cNvSpPr/>
            <p:nvPr/>
          </p:nvSpPr>
          <p:spPr>
            <a:xfrm>
              <a:off x="4383024" y="685800"/>
              <a:ext cx="493776" cy="30870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Rectangle 169"/>
            <p:cNvSpPr/>
            <p:nvPr/>
          </p:nvSpPr>
          <p:spPr>
            <a:xfrm>
              <a:off x="6821424" y="685800"/>
              <a:ext cx="493776" cy="30870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TextBox 170"/>
            <p:cNvSpPr txBox="1"/>
            <p:nvPr/>
          </p:nvSpPr>
          <p:spPr>
            <a:xfrm>
              <a:off x="1505952" y="240268"/>
              <a:ext cx="1790139" cy="369332"/>
            </a:xfrm>
            <a:prstGeom prst="rect">
              <a:avLst/>
            </a:prstGeom>
            <a:noFill/>
          </p:spPr>
          <p:txBody>
            <a:bodyPr wrap="square" rtlCol="0">
              <a:spAutoFit/>
            </a:bodyPr>
            <a:lstStyle/>
            <a:p>
              <a:r>
                <a:rPr lang="en-US" b="1" dirty="0" smtClean="0"/>
                <a:t>MPLS Label = 16</a:t>
              </a:r>
              <a:endParaRPr lang="en-US" b="1" dirty="0"/>
            </a:p>
          </p:txBody>
        </p:sp>
        <p:sp>
          <p:nvSpPr>
            <p:cNvPr id="172" name="TextBox 171"/>
            <p:cNvSpPr txBox="1"/>
            <p:nvPr/>
          </p:nvSpPr>
          <p:spPr>
            <a:xfrm>
              <a:off x="3772461" y="228600"/>
              <a:ext cx="1790139" cy="369332"/>
            </a:xfrm>
            <a:prstGeom prst="rect">
              <a:avLst/>
            </a:prstGeom>
            <a:noFill/>
          </p:spPr>
          <p:txBody>
            <a:bodyPr wrap="square" rtlCol="0">
              <a:spAutoFit/>
            </a:bodyPr>
            <a:lstStyle/>
            <a:p>
              <a:r>
                <a:rPr lang="en-US" b="1" dirty="0" smtClean="0"/>
                <a:t>MPLS Label = 17</a:t>
              </a:r>
              <a:endParaRPr lang="en-US" b="1" dirty="0"/>
            </a:p>
          </p:txBody>
        </p:sp>
        <p:sp>
          <p:nvSpPr>
            <p:cNvPr id="173" name="TextBox 172"/>
            <p:cNvSpPr txBox="1"/>
            <p:nvPr/>
          </p:nvSpPr>
          <p:spPr>
            <a:xfrm>
              <a:off x="6210861" y="228600"/>
              <a:ext cx="1790139" cy="369332"/>
            </a:xfrm>
            <a:prstGeom prst="rect">
              <a:avLst/>
            </a:prstGeom>
            <a:noFill/>
          </p:spPr>
          <p:txBody>
            <a:bodyPr wrap="square" rtlCol="0">
              <a:spAutoFit/>
            </a:bodyPr>
            <a:lstStyle/>
            <a:p>
              <a:r>
                <a:rPr lang="en-US" b="1" dirty="0" smtClean="0"/>
                <a:t>MPLS Label = 18</a:t>
              </a:r>
              <a:endParaRPr lang="en-US" b="1" dirty="0"/>
            </a:p>
          </p:txBody>
        </p:sp>
      </p:grpSp>
    </p:spTree>
    <p:extLst>
      <p:ext uri="{BB962C8B-B14F-4D97-AF65-F5344CB8AC3E}">
        <p14:creationId xmlns:p14="http://schemas.microsoft.com/office/powerpoint/2010/main" xmlns="" val="14204314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3" name="Content Placeholder 2"/>
          <p:cNvSpPr>
            <a:spLocks noGrp="1"/>
          </p:cNvSpPr>
          <p:nvPr>
            <p:ph idx="1"/>
          </p:nvPr>
        </p:nvSpPr>
        <p:spPr/>
        <p:txBody>
          <a:bodyPr/>
          <a:lstStyle/>
          <a:p>
            <a:r>
              <a:rPr lang="en-US" dirty="0" smtClean="0"/>
              <a:t>Each tenant is given a unique MPLS label</a:t>
            </a:r>
          </a:p>
          <a:p>
            <a:r>
              <a:rPr lang="en-US" dirty="0" smtClean="0"/>
              <a:t>Server virtual switches push/pop MPLS header</a:t>
            </a:r>
          </a:p>
          <a:p>
            <a:endParaRPr lang="en-US" dirty="0"/>
          </a:p>
        </p:txBody>
      </p:sp>
      <p:sp>
        <p:nvSpPr>
          <p:cNvPr id="5" name="Date Placeholder 4"/>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6" name="Footer Placeholder 5"/>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45</a:t>
            </a:fld>
            <a:endParaRPr lang="en-US" dirty="0">
              <a:solidFill>
                <a:schemeClr val="tx1"/>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104588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3" name="Content Placeholder 2"/>
          <p:cNvSpPr>
            <a:spLocks noGrp="1"/>
          </p:cNvSpPr>
          <p:nvPr>
            <p:ph idx="1"/>
          </p:nvPr>
        </p:nvSpPr>
        <p:spPr/>
        <p:txBody>
          <a:bodyPr/>
          <a:lstStyle/>
          <a:p>
            <a:r>
              <a:rPr lang="en-US" dirty="0" smtClean="0"/>
              <a:t>Each tenant is given a unique MPLS label</a:t>
            </a:r>
          </a:p>
          <a:p>
            <a:r>
              <a:rPr lang="en-US" dirty="0"/>
              <a:t>Server </a:t>
            </a:r>
            <a:r>
              <a:rPr lang="en-US" dirty="0" smtClean="0"/>
              <a:t>virtual switches push/pop MPLS header</a:t>
            </a:r>
          </a:p>
          <a:p>
            <a:r>
              <a:rPr lang="en-US" dirty="0" smtClean="0"/>
              <a:t>All switches match on both MPLS label and IP address</a:t>
            </a:r>
          </a:p>
          <a:p>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46</a:t>
            </a:fld>
            <a:endParaRPr lang="en-US" dirty="0">
              <a:solidFill>
                <a:prstClr val="black"/>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4109812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0955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cxnSp>
        <p:nvCxnSpPr>
          <p:cNvPr id="420" name="Straight Connector 419"/>
          <p:cNvCxnSpPr>
            <a:stCxn id="63" idx="0"/>
            <a:endCxn id="415" idx="3"/>
          </p:cNvCxnSpPr>
          <p:nvPr/>
        </p:nvCxnSpPr>
        <p:spPr>
          <a:xfrm flipV="1">
            <a:off x="1129966" y="4800596"/>
            <a:ext cx="87472" cy="498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52400" y="5181600"/>
            <a:ext cx="1905000" cy="1219200"/>
            <a:chOff x="152400" y="5334000"/>
            <a:chExt cx="1905000" cy="1219200"/>
          </a:xfrm>
        </p:grpSpPr>
        <p:grpSp>
          <p:nvGrpSpPr>
            <p:cNvPr id="284" name="Group 283"/>
            <p:cNvGrpSpPr/>
            <p:nvPr/>
          </p:nvGrpSpPr>
          <p:grpSpPr>
            <a:xfrm>
              <a:off x="152400" y="5334000"/>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142999" y="6302374"/>
                    <a:ext cx="375270"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18" name="TextBox 417"/>
            <p:cNvSpPr txBox="1"/>
            <p:nvPr/>
          </p:nvSpPr>
          <p:spPr>
            <a:xfrm>
              <a:off x="237744" y="6111612"/>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sp>
          <p:nvSpPr>
            <p:cNvPr id="505" name="TextBox 504"/>
            <p:cNvSpPr txBox="1"/>
            <p:nvPr/>
          </p:nvSpPr>
          <p:spPr>
            <a:xfrm>
              <a:off x="840538" y="6107684"/>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506" name="TextBox 505"/>
            <p:cNvSpPr txBox="1"/>
            <p:nvPr/>
          </p:nvSpPr>
          <p:spPr>
            <a:xfrm>
              <a:off x="1450308" y="6108192"/>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grpSp>
      <p:grpSp>
        <p:nvGrpSpPr>
          <p:cNvPr id="5" name="Group 4"/>
          <p:cNvGrpSpPr/>
          <p:nvPr/>
        </p:nvGrpSpPr>
        <p:grpSpPr>
          <a:xfrm>
            <a:off x="2362200" y="5181600"/>
            <a:ext cx="1905000" cy="1219200"/>
            <a:chOff x="2362200" y="5334000"/>
            <a:chExt cx="1905000" cy="1219200"/>
          </a:xfrm>
        </p:grpSpPr>
        <p:grpSp>
          <p:nvGrpSpPr>
            <p:cNvPr id="491" name="Group 490"/>
            <p:cNvGrpSpPr/>
            <p:nvPr/>
          </p:nvGrpSpPr>
          <p:grpSpPr>
            <a:xfrm>
              <a:off x="2362200" y="53340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0" name="Rectangle 499"/>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07" name="TextBox 506"/>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508" name="TextBox 507"/>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509" name="TextBox 508"/>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grpSp>
      <p:sp>
        <p:nvSpPr>
          <p:cNvPr id="510" name="TextBox 509"/>
          <p:cNvSpPr txBox="1"/>
          <p:nvPr/>
        </p:nvSpPr>
        <p:spPr>
          <a:xfrm>
            <a:off x="1752599" y="1447800"/>
            <a:ext cx="1057570" cy="307777"/>
          </a:xfrm>
          <a:prstGeom prst="rect">
            <a:avLst/>
          </a:prstGeom>
          <a:noFill/>
        </p:spPr>
        <p:txBody>
          <a:bodyPr wrap="square" rtlCol="0">
            <a:spAutoFit/>
          </a:bodyPr>
          <a:lstStyle/>
          <a:p>
            <a:r>
              <a:rPr lang="en-US" sz="1400" dirty="0" smtClean="0">
                <a:solidFill>
                  <a:prstClr val="black"/>
                </a:solidFill>
              </a:rPr>
              <a:t>10.0.0.0/16</a:t>
            </a:r>
            <a:endParaRPr lang="en-US" sz="1400" dirty="0">
              <a:solidFill>
                <a:prstClr val="black"/>
              </a:solidFill>
            </a:endParaRPr>
          </a:p>
        </p:txBody>
      </p:sp>
      <p:sp>
        <p:nvSpPr>
          <p:cNvPr id="511" name="TextBox 510"/>
          <p:cNvSpPr txBox="1"/>
          <p:nvPr/>
        </p:nvSpPr>
        <p:spPr>
          <a:xfrm>
            <a:off x="3362030" y="1447800"/>
            <a:ext cx="1057570" cy="307777"/>
          </a:xfrm>
          <a:prstGeom prst="rect">
            <a:avLst/>
          </a:prstGeom>
          <a:noFill/>
        </p:spPr>
        <p:txBody>
          <a:bodyPr wrap="square" rtlCol="0">
            <a:spAutoFit/>
          </a:bodyPr>
          <a:lstStyle/>
          <a:p>
            <a:r>
              <a:rPr lang="en-US" sz="1400" dirty="0" smtClean="0">
                <a:solidFill>
                  <a:prstClr val="black"/>
                </a:solidFill>
              </a:rPr>
              <a:t>10.1.0.0/16</a:t>
            </a:r>
            <a:endParaRPr lang="en-US" sz="1400" dirty="0">
              <a:solidFill>
                <a:prstClr val="black"/>
              </a:solidFill>
            </a:endParaRPr>
          </a:p>
        </p:txBody>
      </p:sp>
      <p:sp>
        <p:nvSpPr>
          <p:cNvPr id="512" name="TextBox 511"/>
          <p:cNvSpPr txBox="1"/>
          <p:nvPr/>
        </p:nvSpPr>
        <p:spPr>
          <a:xfrm>
            <a:off x="4962230" y="1447800"/>
            <a:ext cx="1057570" cy="307777"/>
          </a:xfrm>
          <a:prstGeom prst="rect">
            <a:avLst/>
          </a:prstGeom>
          <a:noFill/>
        </p:spPr>
        <p:txBody>
          <a:bodyPr wrap="square" rtlCol="0">
            <a:spAutoFit/>
          </a:bodyPr>
          <a:lstStyle/>
          <a:p>
            <a:r>
              <a:rPr lang="en-US" sz="1400" dirty="0" smtClean="0">
                <a:solidFill>
                  <a:prstClr val="black"/>
                </a:solidFill>
              </a:rPr>
              <a:t>10.2.0.0/16</a:t>
            </a:r>
            <a:endParaRPr lang="en-US" sz="1400" dirty="0">
              <a:solidFill>
                <a:prstClr val="black"/>
              </a:solidFill>
            </a:endParaRPr>
          </a:p>
        </p:txBody>
      </p:sp>
      <p:sp>
        <p:nvSpPr>
          <p:cNvPr id="513" name="TextBox 512"/>
          <p:cNvSpPr txBox="1"/>
          <p:nvPr/>
        </p:nvSpPr>
        <p:spPr>
          <a:xfrm>
            <a:off x="6553200" y="1447800"/>
            <a:ext cx="1057570" cy="307777"/>
          </a:xfrm>
          <a:prstGeom prst="rect">
            <a:avLst/>
          </a:prstGeom>
          <a:noFill/>
        </p:spPr>
        <p:txBody>
          <a:bodyPr wrap="square" rtlCol="0">
            <a:spAutoFit/>
          </a:bodyPr>
          <a:lstStyle/>
          <a:p>
            <a:r>
              <a:rPr lang="en-US" sz="1400" dirty="0" smtClean="0">
                <a:solidFill>
                  <a:prstClr val="black"/>
                </a:solidFill>
              </a:rPr>
              <a:t>10.3.0.0/16</a:t>
            </a:r>
            <a:endParaRPr lang="en-US" sz="1400" dirty="0">
              <a:solidFill>
                <a:prstClr val="black"/>
              </a:solidFill>
            </a:endParaRPr>
          </a:p>
        </p:txBody>
      </p:sp>
      <p:grpSp>
        <p:nvGrpSpPr>
          <p:cNvPr id="6" name="Group 5"/>
          <p:cNvGrpSpPr/>
          <p:nvPr/>
        </p:nvGrpSpPr>
        <p:grpSpPr>
          <a:xfrm>
            <a:off x="6248400" y="5181600"/>
            <a:ext cx="1905000" cy="1219200"/>
            <a:chOff x="6248400" y="5334000"/>
            <a:chExt cx="1905000" cy="1219200"/>
          </a:xfrm>
        </p:grpSpPr>
        <p:grpSp>
          <p:nvGrpSpPr>
            <p:cNvPr id="515" name="Group 514"/>
            <p:cNvGrpSpPr/>
            <p:nvPr/>
          </p:nvGrpSpPr>
          <p:grpSpPr>
            <a:xfrm>
              <a:off x="6248400" y="53340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4" name="Rectangle 523"/>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27" name="TextBox 526"/>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528" name="TextBox 527"/>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529" name="TextBox 528"/>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grpSp>
      <p:sp>
        <p:nvSpPr>
          <p:cNvPr id="562" name="Rectangle 561"/>
          <p:cNvSpPr/>
          <p:nvPr/>
        </p:nvSpPr>
        <p:spPr>
          <a:xfrm>
            <a:off x="315787" y="5715000"/>
            <a:ext cx="217613" cy="168037"/>
          </a:xfrm>
          <a:prstGeom prst="rect">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6" name="TextBox 565"/>
          <p:cNvSpPr txBox="1"/>
          <p:nvPr/>
        </p:nvSpPr>
        <p:spPr>
          <a:xfrm>
            <a:off x="76201" y="6400800"/>
            <a:ext cx="2745288" cy="338554"/>
          </a:xfrm>
          <a:prstGeom prst="rect">
            <a:avLst/>
          </a:prstGeom>
          <a:noFill/>
        </p:spPr>
        <p:txBody>
          <a:bodyPr wrap="square" rtlCol="0">
            <a:spAutoFit/>
          </a:bodyPr>
          <a:lstStyle/>
          <a:p>
            <a:r>
              <a:rPr lang="en-US" sz="1600" dirty="0" err="1" smtClean="0">
                <a:solidFill>
                  <a:prstClr val="black"/>
                </a:solidFill>
              </a:rPr>
              <a:t>Src</a:t>
            </a:r>
            <a:r>
              <a:rPr lang="en-US" sz="1600" dirty="0" smtClean="0">
                <a:solidFill>
                  <a:prstClr val="black"/>
                </a:solidFill>
              </a:rPr>
              <a:t> IP: 10.0.0.1, </a:t>
            </a:r>
            <a:r>
              <a:rPr lang="en-US" sz="1600" dirty="0" err="1" smtClean="0">
                <a:solidFill>
                  <a:prstClr val="black"/>
                </a:solidFill>
              </a:rPr>
              <a:t>Dst</a:t>
            </a:r>
            <a:r>
              <a:rPr lang="en-US" sz="1600" dirty="0" smtClean="0">
                <a:solidFill>
                  <a:prstClr val="black"/>
                </a:solidFill>
              </a:rPr>
              <a:t> IP: 10.0.0.4</a:t>
            </a:r>
            <a:endParaRPr lang="en-US" sz="1600" dirty="0">
              <a:solidFill>
                <a:prstClr val="black"/>
              </a:solidFill>
            </a:endParaRPr>
          </a:p>
        </p:txBody>
      </p:sp>
      <p:cxnSp>
        <p:nvCxnSpPr>
          <p:cNvPr id="577" name="Curved Connector 576"/>
          <p:cNvCxnSpPr>
            <a:stCxn id="562" idx="1"/>
          </p:cNvCxnSpPr>
          <p:nvPr/>
        </p:nvCxnSpPr>
        <p:spPr>
          <a:xfrm rot="10800000" flipV="1">
            <a:off x="152401" y="5799018"/>
            <a:ext cx="163386" cy="677981"/>
          </a:xfrm>
          <a:prstGeom prst="curvedConnector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82" name="Curved Connector 581"/>
          <p:cNvCxnSpPr>
            <a:stCxn id="566" idx="3"/>
            <a:endCxn id="527" idx="1"/>
          </p:cNvCxnSpPr>
          <p:nvPr/>
        </p:nvCxnSpPr>
        <p:spPr>
          <a:xfrm flipV="1">
            <a:off x="2821489" y="6078903"/>
            <a:ext cx="3522122" cy="491174"/>
          </a:xfrm>
          <a:prstGeom prst="curvedConnector3">
            <a:avLst>
              <a:gd name="adj1" fmla="val 50000"/>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1122948" y="4937760"/>
            <a:ext cx="401052" cy="307777"/>
          </a:xfrm>
          <a:prstGeom prst="rect">
            <a:avLst/>
          </a:prstGeom>
          <a:noFill/>
        </p:spPr>
        <p:txBody>
          <a:bodyPr wrap="square" rtlCol="0">
            <a:spAutoFit/>
          </a:bodyPr>
          <a:lstStyle/>
          <a:p>
            <a:r>
              <a:rPr lang="en-US" sz="1400" dirty="0" smtClean="0">
                <a:solidFill>
                  <a:prstClr val="black"/>
                </a:solidFill>
              </a:rPr>
              <a:t>1</a:t>
            </a:r>
            <a:endParaRPr lang="en-US" sz="1400" dirty="0">
              <a:solidFill>
                <a:prstClr val="black"/>
              </a:solidFill>
            </a:endParaRPr>
          </a:p>
        </p:txBody>
      </p:sp>
      <p:sp>
        <p:nvSpPr>
          <p:cNvPr id="219" name="TextBox 218"/>
          <p:cNvSpPr txBox="1"/>
          <p:nvPr/>
        </p:nvSpPr>
        <p:spPr>
          <a:xfrm>
            <a:off x="513348" y="5687568"/>
            <a:ext cx="401052" cy="307777"/>
          </a:xfrm>
          <a:prstGeom prst="rect">
            <a:avLst/>
          </a:prstGeom>
          <a:noFill/>
        </p:spPr>
        <p:txBody>
          <a:bodyPr wrap="square" rtlCol="0">
            <a:spAutoFit/>
          </a:bodyPr>
          <a:lstStyle/>
          <a:p>
            <a:r>
              <a:rPr lang="en-US" sz="1400" dirty="0" smtClean="0">
                <a:solidFill>
                  <a:prstClr val="black"/>
                </a:solidFill>
              </a:rPr>
              <a:t>2</a:t>
            </a:r>
            <a:endParaRPr lang="en-US" sz="1400" dirty="0">
              <a:solidFill>
                <a:prstClr val="black"/>
              </a:solidFill>
            </a:endParaRPr>
          </a:p>
        </p:txBody>
      </p:sp>
      <p:sp>
        <p:nvSpPr>
          <p:cNvPr id="220" name="TextBox 219"/>
          <p:cNvSpPr txBox="1"/>
          <p:nvPr/>
        </p:nvSpPr>
        <p:spPr>
          <a:xfrm>
            <a:off x="1087712" y="5687568"/>
            <a:ext cx="401052" cy="307777"/>
          </a:xfrm>
          <a:prstGeom prst="rect">
            <a:avLst/>
          </a:prstGeom>
          <a:noFill/>
        </p:spPr>
        <p:txBody>
          <a:bodyPr wrap="square" rtlCol="0">
            <a:spAutoFit/>
          </a:bodyPr>
          <a:lstStyle/>
          <a:p>
            <a:r>
              <a:rPr lang="en-US" sz="1400" dirty="0" smtClean="0">
                <a:solidFill>
                  <a:prstClr val="black"/>
                </a:solidFill>
              </a:rPr>
              <a:t>3</a:t>
            </a:r>
            <a:endParaRPr lang="en-US" sz="1400" dirty="0">
              <a:solidFill>
                <a:prstClr val="black"/>
              </a:solidFill>
            </a:endParaRPr>
          </a:p>
        </p:txBody>
      </p:sp>
      <p:sp>
        <p:nvSpPr>
          <p:cNvPr id="221" name="TextBox 220"/>
          <p:cNvSpPr txBox="1"/>
          <p:nvPr/>
        </p:nvSpPr>
        <p:spPr>
          <a:xfrm>
            <a:off x="1683796" y="5687568"/>
            <a:ext cx="401052" cy="307777"/>
          </a:xfrm>
          <a:prstGeom prst="rect">
            <a:avLst/>
          </a:prstGeom>
          <a:noFill/>
        </p:spPr>
        <p:txBody>
          <a:bodyPr wrap="square" rtlCol="0">
            <a:spAutoFit/>
          </a:bodyPr>
          <a:lstStyle/>
          <a:p>
            <a:r>
              <a:rPr lang="en-US" sz="1400" dirty="0" smtClean="0">
                <a:solidFill>
                  <a:prstClr val="black"/>
                </a:solidFill>
              </a:rPr>
              <a:t>4</a:t>
            </a:r>
            <a:endParaRPr lang="en-US" sz="1400" dirty="0">
              <a:solidFill>
                <a:prstClr val="black"/>
              </a:solidFill>
            </a:endParaRPr>
          </a:p>
        </p:txBody>
      </p:sp>
      <p:grpSp>
        <p:nvGrpSpPr>
          <p:cNvPr id="4" name="Group 3"/>
          <p:cNvGrpSpPr/>
          <p:nvPr/>
        </p:nvGrpSpPr>
        <p:grpSpPr>
          <a:xfrm>
            <a:off x="76200" y="2438400"/>
            <a:ext cx="4728656" cy="2860431"/>
            <a:chOff x="25747" y="2590800"/>
            <a:chExt cx="4728656" cy="2860431"/>
          </a:xfrm>
        </p:grpSpPr>
        <p:grpSp>
          <p:nvGrpSpPr>
            <p:cNvPr id="212" name="Group 211"/>
            <p:cNvGrpSpPr/>
            <p:nvPr/>
          </p:nvGrpSpPr>
          <p:grpSpPr>
            <a:xfrm>
              <a:off x="25747" y="2590800"/>
              <a:ext cx="4728656" cy="2483664"/>
              <a:chOff x="109591" y="1828799"/>
              <a:chExt cx="4728656" cy="2483664"/>
            </a:xfrm>
          </p:grpSpPr>
          <p:sp>
            <p:nvSpPr>
              <p:cNvPr id="215" name="Rounded Rectangle 214"/>
              <p:cNvSpPr/>
              <p:nvPr/>
            </p:nvSpPr>
            <p:spPr>
              <a:xfrm>
                <a:off x="109591" y="1828799"/>
                <a:ext cx="4532313" cy="2483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TextBox 213"/>
              <p:cNvSpPr txBox="1"/>
              <p:nvPr/>
            </p:nvSpPr>
            <p:spPr>
              <a:xfrm>
                <a:off x="177387" y="1904999"/>
                <a:ext cx="4660860" cy="2246769"/>
              </a:xfrm>
              <a:prstGeom prst="rect">
                <a:avLst/>
              </a:prstGeom>
              <a:noFill/>
            </p:spPr>
            <p:txBody>
              <a:bodyPr wrap="square" rtlCol="0">
                <a:spAutoFit/>
              </a:bodyPr>
              <a:lstStyle/>
              <a:p>
                <a:r>
                  <a:rPr lang="en-US" sz="1400" u="sng" dirty="0" smtClean="0">
                    <a:solidFill>
                      <a:prstClr val="black"/>
                    </a:solidFill>
                  </a:rPr>
                  <a:t>High priority</a:t>
                </a:r>
              </a:p>
              <a:p>
                <a:r>
                  <a:rPr lang="en-US" sz="1400" dirty="0">
                    <a:solidFill>
                      <a:prstClr val="black"/>
                    </a:solidFill>
                  </a:rPr>
                  <a:t>i</a:t>
                </a:r>
                <a:r>
                  <a:rPr lang="en-US" sz="1400" dirty="0" smtClean="0">
                    <a:solidFill>
                      <a:prstClr val="black"/>
                    </a:solidFill>
                  </a:rPr>
                  <a:t>n_port:2, DIP: 10.1.0.2 </a:t>
                </a:r>
                <a:r>
                  <a:rPr lang="en-US" sz="1400" dirty="0" smtClean="0">
                    <a:solidFill>
                      <a:prstClr val="black"/>
                    </a:solidFill>
                    <a:sym typeface="Wingdings" pitchFamily="2" charset="2"/>
                  </a:rPr>
                  <a:t> 4</a:t>
                </a:r>
              </a:p>
              <a:p>
                <a:r>
                  <a:rPr lang="en-US" sz="1400" dirty="0" smtClean="0">
                    <a:solidFill>
                      <a:prstClr val="black"/>
                    </a:solidFill>
                  </a:rPr>
                  <a:t>in_port:4, </a:t>
                </a:r>
                <a:r>
                  <a:rPr lang="en-US" sz="1400" dirty="0">
                    <a:solidFill>
                      <a:prstClr val="black"/>
                    </a:solidFill>
                  </a:rPr>
                  <a:t>DIP: </a:t>
                </a:r>
                <a:r>
                  <a:rPr lang="en-US" sz="1400" dirty="0" smtClean="0">
                    <a:solidFill>
                      <a:prstClr val="black"/>
                    </a:solidFill>
                  </a:rPr>
                  <a:t>10.0.0.1 </a:t>
                </a:r>
                <a:r>
                  <a:rPr lang="en-US" sz="1400" dirty="0">
                    <a:solidFill>
                      <a:prstClr val="black"/>
                    </a:solidFill>
                    <a:sym typeface="Wingdings" pitchFamily="2" charset="2"/>
                  </a:rPr>
                  <a:t> </a:t>
                </a:r>
                <a:r>
                  <a:rPr lang="en-US" sz="1400" dirty="0" smtClean="0">
                    <a:solidFill>
                      <a:prstClr val="black"/>
                    </a:solidFill>
                    <a:sym typeface="Wingdings" pitchFamily="2" charset="2"/>
                  </a:rPr>
                  <a:t>2</a:t>
                </a:r>
                <a:endParaRPr lang="en-US" sz="1400" dirty="0">
                  <a:solidFill>
                    <a:prstClr val="black"/>
                  </a:solidFill>
                  <a:sym typeface="Wingdings" pitchFamily="2" charset="2"/>
                </a:endParaRPr>
              </a:p>
              <a:p>
                <a:r>
                  <a:rPr lang="en-US" sz="1400" u="sng" dirty="0" smtClean="0">
                    <a:solidFill>
                      <a:prstClr val="black"/>
                    </a:solidFill>
                    <a:sym typeface="Wingdings" pitchFamily="2" charset="2"/>
                  </a:rPr>
                  <a:t>Default</a:t>
                </a:r>
              </a:p>
              <a:p>
                <a:r>
                  <a:rPr lang="en-US" sz="1400" b="1" dirty="0" err="1" smtClean="0">
                    <a:solidFill>
                      <a:srgbClr val="FFC000"/>
                    </a:solidFill>
                  </a:rPr>
                  <a:t>in_port</a:t>
                </a:r>
                <a:r>
                  <a:rPr lang="en-US" sz="1400" b="1" dirty="0" smtClean="0">
                    <a:solidFill>
                      <a:srgbClr val="FFC000"/>
                    </a:solidFill>
                  </a:rPr>
                  <a:t>: 2 </a:t>
                </a:r>
                <a:r>
                  <a:rPr lang="en-US" sz="1400" b="1" dirty="0" smtClean="0">
                    <a:solidFill>
                      <a:srgbClr val="FFC000"/>
                    </a:solidFill>
                    <a:sym typeface="Wingdings" pitchFamily="2" charset="2"/>
                  </a:rPr>
                  <a:t> PUSH_MPLS(16), 1</a:t>
                </a:r>
              </a:p>
              <a:p>
                <a:r>
                  <a:rPr lang="en-US" sz="1400" dirty="0" err="1" smtClean="0">
                    <a:solidFill>
                      <a:prstClr val="black"/>
                    </a:solidFill>
                  </a:rPr>
                  <a:t>in_port</a:t>
                </a:r>
                <a:r>
                  <a:rPr lang="en-US" sz="1400" dirty="0">
                    <a:solidFill>
                      <a:prstClr val="black"/>
                    </a:solidFill>
                  </a:rPr>
                  <a:t>: </a:t>
                </a:r>
                <a:r>
                  <a:rPr lang="en-US" sz="1400" dirty="0" smtClean="0">
                    <a:solidFill>
                      <a:prstClr val="black"/>
                    </a:solidFill>
                  </a:rPr>
                  <a:t>3 </a:t>
                </a:r>
                <a:r>
                  <a:rPr lang="en-US" sz="1400" dirty="0">
                    <a:solidFill>
                      <a:prstClr val="black"/>
                    </a:solidFill>
                    <a:sym typeface="Wingdings" pitchFamily="2" charset="2"/>
                  </a:rPr>
                  <a:t> </a:t>
                </a:r>
                <a:r>
                  <a:rPr lang="en-US" sz="1400" dirty="0" smtClean="0">
                    <a:solidFill>
                      <a:prstClr val="black"/>
                    </a:solidFill>
                    <a:sym typeface="Wingdings" pitchFamily="2" charset="2"/>
                  </a:rPr>
                  <a:t>PUSH_MPLS(17), 1</a:t>
                </a:r>
              </a:p>
              <a:p>
                <a:r>
                  <a:rPr lang="en-US" sz="1400" dirty="0" err="1">
                    <a:solidFill>
                      <a:prstClr val="black"/>
                    </a:solidFill>
                  </a:rPr>
                  <a:t>in_port</a:t>
                </a:r>
                <a:r>
                  <a:rPr lang="en-US" sz="1400" dirty="0">
                    <a:solidFill>
                      <a:prstClr val="black"/>
                    </a:solidFill>
                  </a:rPr>
                  <a:t>: </a:t>
                </a:r>
                <a:r>
                  <a:rPr lang="en-US" sz="1400" dirty="0" smtClean="0">
                    <a:solidFill>
                      <a:prstClr val="black"/>
                    </a:solidFill>
                  </a:rPr>
                  <a:t>4 </a:t>
                </a:r>
                <a:r>
                  <a:rPr lang="en-US" sz="1400" dirty="0">
                    <a:solidFill>
                      <a:prstClr val="black"/>
                    </a:solidFill>
                    <a:sym typeface="Wingdings" pitchFamily="2" charset="2"/>
                  </a:rPr>
                  <a:t> </a:t>
                </a:r>
                <a:r>
                  <a:rPr lang="en-US" sz="1400" dirty="0" smtClean="0">
                    <a:solidFill>
                      <a:prstClr val="black"/>
                    </a:solidFill>
                    <a:sym typeface="Wingdings" pitchFamily="2" charset="2"/>
                  </a:rPr>
                  <a:t>PUSH_MPLS(16), 1</a:t>
                </a:r>
              </a:p>
              <a:p>
                <a:r>
                  <a:rPr lang="en-US" sz="1400" dirty="0" err="1" smtClean="0">
                    <a:solidFill>
                      <a:prstClr val="black"/>
                    </a:solidFill>
                    <a:sym typeface="Wingdings" pitchFamily="2" charset="2"/>
                  </a:rPr>
                  <a:t>in_port</a:t>
                </a:r>
                <a:r>
                  <a:rPr lang="en-US" sz="1400" dirty="0" smtClean="0">
                    <a:solidFill>
                      <a:prstClr val="black"/>
                    </a:solidFill>
                    <a:sym typeface="Wingdings" pitchFamily="2" charset="2"/>
                  </a:rPr>
                  <a:t>: 1, MPLS(16), DIP:10.0.0.1  POP_MPLS(0x800), 2</a:t>
                </a:r>
              </a:p>
              <a:p>
                <a:r>
                  <a:rPr lang="en-US" sz="1400" dirty="0" err="1">
                    <a:solidFill>
                      <a:prstClr val="black"/>
                    </a:solidFill>
                    <a:sym typeface="Wingdings" pitchFamily="2" charset="2"/>
                  </a:rPr>
                  <a:t>in_port</a:t>
                </a:r>
                <a:r>
                  <a:rPr lang="en-US" sz="1400" dirty="0">
                    <a:solidFill>
                      <a:prstClr val="black"/>
                    </a:solidFill>
                    <a:sym typeface="Wingdings" pitchFamily="2" charset="2"/>
                  </a:rPr>
                  <a:t>: 1, </a:t>
                </a:r>
                <a:r>
                  <a:rPr lang="en-US" sz="1400" dirty="0" smtClean="0">
                    <a:solidFill>
                      <a:prstClr val="black"/>
                    </a:solidFill>
                    <a:sym typeface="Wingdings" pitchFamily="2" charset="2"/>
                  </a:rPr>
                  <a:t>MPLS(17), DIP:10.0.0.2 </a:t>
                </a:r>
                <a:r>
                  <a:rPr lang="en-US" sz="1400" dirty="0">
                    <a:solidFill>
                      <a:prstClr val="black"/>
                    </a:solidFill>
                    <a:sym typeface="Wingdings" pitchFamily="2" charset="2"/>
                  </a:rPr>
                  <a:t> POP_MPLS(0x800), </a:t>
                </a:r>
                <a:r>
                  <a:rPr lang="en-US" sz="1400" dirty="0" smtClean="0">
                    <a:solidFill>
                      <a:prstClr val="black"/>
                    </a:solidFill>
                    <a:sym typeface="Wingdings" pitchFamily="2" charset="2"/>
                  </a:rPr>
                  <a:t>3</a:t>
                </a:r>
                <a:endParaRPr lang="en-US" sz="1400" dirty="0">
                  <a:solidFill>
                    <a:prstClr val="black"/>
                  </a:solidFill>
                  <a:sym typeface="Wingdings" pitchFamily="2" charset="2"/>
                </a:endParaRPr>
              </a:p>
              <a:p>
                <a:r>
                  <a:rPr lang="en-US" sz="1400" dirty="0" err="1">
                    <a:solidFill>
                      <a:prstClr val="black"/>
                    </a:solidFill>
                    <a:sym typeface="Wingdings" pitchFamily="2" charset="2"/>
                  </a:rPr>
                  <a:t>in_port</a:t>
                </a:r>
                <a:r>
                  <a:rPr lang="en-US" sz="1400" dirty="0">
                    <a:solidFill>
                      <a:prstClr val="black"/>
                    </a:solidFill>
                    <a:sym typeface="Wingdings" pitchFamily="2" charset="2"/>
                  </a:rPr>
                  <a:t>: 1, MPLS(16), </a:t>
                </a:r>
                <a:r>
                  <a:rPr lang="en-US" sz="1400" dirty="0" smtClean="0">
                    <a:solidFill>
                      <a:prstClr val="black"/>
                    </a:solidFill>
                    <a:sym typeface="Wingdings" pitchFamily="2" charset="2"/>
                  </a:rPr>
                  <a:t>DIP:10.1.0.2 </a:t>
                </a:r>
                <a:r>
                  <a:rPr lang="en-US" sz="1400" dirty="0">
                    <a:solidFill>
                      <a:prstClr val="black"/>
                    </a:solidFill>
                    <a:sym typeface="Wingdings" pitchFamily="2" charset="2"/>
                  </a:rPr>
                  <a:t> POP_MPLS(0x800), </a:t>
                </a:r>
                <a:r>
                  <a:rPr lang="en-US" sz="1400" dirty="0" smtClean="0">
                    <a:solidFill>
                      <a:prstClr val="black"/>
                    </a:solidFill>
                    <a:sym typeface="Wingdings" pitchFamily="2" charset="2"/>
                  </a:rPr>
                  <a:t>4</a:t>
                </a:r>
                <a:endParaRPr lang="en-US" sz="1400" dirty="0">
                  <a:solidFill>
                    <a:prstClr val="black"/>
                  </a:solidFill>
                  <a:sym typeface="Wingdings" pitchFamily="2" charset="2"/>
                </a:endParaRPr>
              </a:p>
            </p:txBody>
          </p:sp>
        </p:grpSp>
        <p:sp>
          <p:nvSpPr>
            <p:cNvPr id="3" name="Down Arrow 2"/>
            <p:cNvSpPr/>
            <p:nvPr/>
          </p:nvSpPr>
          <p:spPr>
            <a:xfrm>
              <a:off x="840538" y="5074462"/>
              <a:ext cx="165603" cy="376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7" name="Slide Number Placeholder 6"/>
          <p:cNvSpPr>
            <a:spLocks noGrp="1"/>
          </p:cNvSpPr>
          <p:nvPr>
            <p:ph type="sldNum" sz="quarter" idx="12"/>
          </p:nvPr>
        </p:nvSpPr>
        <p:spPr>
          <a:xfrm>
            <a:off x="6858000" y="6356350"/>
            <a:ext cx="2133600" cy="365125"/>
          </a:xfrm>
        </p:spPr>
        <p:txBody>
          <a:bodyPr/>
          <a:lstStyle/>
          <a:p>
            <a:pPr>
              <a:defRPr/>
            </a:pPr>
            <a:fld id="{A40715E7-FD66-44CB-91B4-B01D90EFF6BC}" type="slidenum">
              <a:rPr lang="en-US" smtClean="0">
                <a:solidFill>
                  <a:prstClr val="black"/>
                </a:solidFill>
              </a:rPr>
              <a:pPr>
                <a:defRPr/>
              </a:pPr>
              <a:t>47</a:t>
            </a:fld>
            <a:endParaRPr lang="en-US" dirty="0">
              <a:solidFill>
                <a:prstClr val="black"/>
              </a:solidFill>
            </a:endParaRPr>
          </a:p>
        </p:txBody>
      </p:sp>
      <p:grpSp>
        <p:nvGrpSpPr>
          <p:cNvPr id="181" name="Group 180"/>
          <p:cNvGrpSpPr/>
          <p:nvPr/>
        </p:nvGrpSpPr>
        <p:grpSpPr>
          <a:xfrm>
            <a:off x="1505952" y="228600"/>
            <a:ext cx="6495048" cy="765908"/>
            <a:chOff x="1505952" y="228600"/>
            <a:chExt cx="6495048" cy="765908"/>
          </a:xfrm>
        </p:grpSpPr>
        <p:sp>
          <p:nvSpPr>
            <p:cNvPr id="182" name="Rectangle 181"/>
            <p:cNvSpPr/>
            <p:nvPr/>
          </p:nvSpPr>
          <p:spPr>
            <a:xfrm>
              <a:off x="2101516" y="681892"/>
              <a:ext cx="489284" cy="3087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3" name="Rectangle 182"/>
            <p:cNvSpPr/>
            <p:nvPr/>
          </p:nvSpPr>
          <p:spPr>
            <a:xfrm>
              <a:off x="4383024" y="685800"/>
              <a:ext cx="493776" cy="30870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4" name="Rectangle 183"/>
            <p:cNvSpPr/>
            <p:nvPr/>
          </p:nvSpPr>
          <p:spPr>
            <a:xfrm>
              <a:off x="6821424" y="685800"/>
              <a:ext cx="493776" cy="30870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5" name="TextBox 184"/>
            <p:cNvSpPr txBox="1"/>
            <p:nvPr/>
          </p:nvSpPr>
          <p:spPr>
            <a:xfrm>
              <a:off x="1505952" y="240268"/>
              <a:ext cx="1790139" cy="369332"/>
            </a:xfrm>
            <a:prstGeom prst="rect">
              <a:avLst/>
            </a:prstGeom>
            <a:noFill/>
          </p:spPr>
          <p:txBody>
            <a:bodyPr wrap="square" rtlCol="0">
              <a:spAutoFit/>
            </a:bodyPr>
            <a:lstStyle/>
            <a:p>
              <a:r>
                <a:rPr lang="en-US" b="1" dirty="0" smtClean="0"/>
                <a:t>MPLS Label = 16</a:t>
              </a:r>
              <a:endParaRPr lang="en-US" b="1" dirty="0"/>
            </a:p>
          </p:txBody>
        </p:sp>
        <p:sp>
          <p:nvSpPr>
            <p:cNvPr id="186" name="TextBox 185"/>
            <p:cNvSpPr txBox="1"/>
            <p:nvPr/>
          </p:nvSpPr>
          <p:spPr>
            <a:xfrm>
              <a:off x="3772461" y="228600"/>
              <a:ext cx="1790139" cy="369332"/>
            </a:xfrm>
            <a:prstGeom prst="rect">
              <a:avLst/>
            </a:prstGeom>
            <a:noFill/>
          </p:spPr>
          <p:txBody>
            <a:bodyPr wrap="square" rtlCol="0">
              <a:spAutoFit/>
            </a:bodyPr>
            <a:lstStyle/>
            <a:p>
              <a:r>
                <a:rPr lang="en-US" b="1" dirty="0" smtClean="0"/>
                <a:t>MPLS Label = 17</a:t>
              </a:r>
              <a:endParaRPr lang="en-US" b="1" dirty="0"/>
            </a:p>
          </p:txBody>
        </p:sp>
        <p:sp>
          <p:nvSpPr>
            <p:cNvPr id="187" name="TextBox 186"/>
            <p:cNvSpPr txBox="1"/>
            <p:nvPr/>
          </p:nvSpPr>
          <p:spPr>
            <a:xfrm>
              <a:off x="6210861" y="228600"/>
              <a:ext cx="1790139" cy="369332"/>
            </a:xfrm>
            <a:prstGeom prst="rect">
              <a:avLst/>
            </a:prstGeom>
            <a:noFill/>
          </p:spPr>
          <p:txBody>
            <a:bodyPr wrap="square" rtlCol="0">
              <a:spAutoFit/>
            </a:bodyPr>
            <a:lstStyle/>
            <a:p>
              <a:r>
                <a:rPr lang="en-US" b="1" dirty="0" smtClean="0"/>
                <a:t>MPLS Label = 18</a:t>
              </a:r>
              <a:endParaRPr lang="en-US" b="1" dirty="0"/>
            </a:p>
          </p:txBody>
        </p:sp>
      </p:grpSp>
    </p:spTree>
    <p:extLst>
      <p:ext uri="{BB962C8B-B14F-4D97-AF65-F5344CB8AC3E}">
        <p14:creationId xmlns:p14="http://schemas.microsoft.com/office/powerpoint/2010/main" xmlns="" val="3465613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7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8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4.16667E-6 -1.85185E-6 L 0.07865 -0.0456 " pathEditMode="relative" rAng="0" ptsTypes="AA">
                                      <p:cBhvr>
                                        <p:cTn id="22" dur="1000" fill="hold"/>
                                        <p:tgtEl>
                                          <p:spTgt spid="562"/>
                                        </p:tgtEl>
                                        <p:attrNameLst>
                                          <p:attrName>ppt_x</p:attrName>
                                          <p:attrName>ppt_y</p:attrName>
                                        </p:attrNameLst>
                                      </p:cBhvr>
                                      <p:rCtr x="3924" y="-2292"/>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0" animBg="1"/>
      <p:bldP spid="562" grpId="1" animBg="1"/>
      <p:bldP spid="566" grpId="0"/>
      <p:bldP spid="218" grpId="0"/>
      <p:bldP spid="219" grpId="0"/>
      <p:bldP spid="220" grpId="0"/>
      <p:bldP spid="2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3" name="Content Placeholder 2"/>
          <p:cNvSpPr>
            <a:spLocks noGrp="1"/>
          </p:cNvSpPr>
          <p:nvPr>
            <p:ph idx="1"/>
          </p:nvPr>
        </p:nvSpPr>
        <p:spPr/>
        <p:txBody>
          <a:bodyPr/>
          <a:lstStyle/>
          <a:p>
            <a:r>
              <a:rPr lang="en-US" dirty="0" smtClean="0"/>
              <a:t>Each tenant is given a unique MPLS label</a:t>
            </a:r>
          </a:p>
          <a:p>
            <a:r>
              <a:rPr lang="en-US" dirty="0"/>
              <a:t>Server virtual </a:t>
            </a:r>
            <a:r>
              <a:rPr lang="en-US" dirty="0" smtClean="0"/>
              <a:t>switches push/pop MPLS header</a:t>
            </a:r>
          </a:p>
          <a:p>
            <a:r>
              <a:rPr lang="en-US" dirty="0" smtClean="0"/>
              <a:t>All switches match on both MPLS label and IP address</a:t>
            </a:r>
          </a:p>
          <a:p>
            <a:r>
              <a:rPr lang="en-US" dirty="0" smtClean="0"/>
              <a:t>Forwarding proceeds as usual</a:t>
            </a:r>
          </a:p>
          <a:p>
            <a:endParaRPr lang="en-US" dirty="0"/>
          </a:p>
        </p:txBody>
      </p:sp>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48</a:t>
            </a:fld>
            <a:endParaRPr lang="en-US" dirty="0">
              <a:solidFill>
                <a:prstClr val="black"/>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1380149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7171" name="Content Placeholder 2"/>
          <p:cNvSpPr>
            <a:spLocks noGrp="1"/>
          </p:cNvSpPr>
          <p:nvPr>
            <p:ph idx="1"/>
          </p:nvPr>
        </p:nvSpPr>
        <p:spPr/>
        <p:txBody>
          <a:bodyPr/>
          <a:lstStyle/>
          <a:p>
            <a:pPr lvl="1" eaLnBrk="1" hangingPunct="1">
              <a:buFont typeface="Wingdings"/>
              <a:buChar char="ü"/>
            </a:pPr>
            <a:r>
              <a:rPr lang="en-US" dirty="0" smtClean="0"/>
              <a:t> Scalability</a:t>
            </a:r>
          </a:p>
          <a:p>
            <a:pPr lvl="1" eaLnBrk="1" hangingPunct="1">
              <a:buFont typeface="Wingdings"/>
              <a:buChar char="ü"/>
            </a:pPr>
            <a:r>
              <a:rPr lang="en-US" dirty="0" smtClean="0"/>
              <a:t> Virtual </a:t>
            </a:r>
            <a:r>
              <a:rPr lang="en-US" dirty="0" smtClean="0"/>
              <a:t>machine </a:t>
            </a:r>
            <a:r>
              <a:rPr lang="en-US" dirty="0" smtClean="0"/>
              <a:t>migration</a:t>
            </a:r>
            <a:endParaRPr lang="en-US" dirty="0" smtClean="0"/>
          </a:p>
          <a:p>
            <a:pPr lvl="1" eaLnBrk="1" hangingPunct="1">
              <a:buFont typeface="Arial" charset="0"/>
              <a:buNone/>
            </a:pPr>
            <a:r>
              <a:rPr lang="en-US" dirty="0" smtClean="0">
                <a:sym typeface="Wingdings" pitchFamily="2" charset="2"/>
              </a:rPr>
              <a:t> </a:t>
            </a:r>
            <a:r>
              <a:rPr lang="en-US" dirty="0" smtClean="0"/>
              <a:t>Multipathing</a:t>
            </a:r>
          </a:p>
          <a:p>
            <a:pPr lvl="1" eaLnBrk="1" hangingPunct="1">
              <a:buNone/>
            </a:pPr>
            <a:r>
              <a:rPr lang="en-US" dirty="0" smtClean="0">
                <a:sym typeface="Wingdings" pitchFamily="2" charset="2"/>
              </a:rPr>
              <a:t> </a:t>
            </a:r>
            <a:r>
              <a:rPr lang="en-US" dirty="0" smtClean="0"/>
              <a:t>Easy manageability </a:t>
            </a:r>
          </a:p>
          <a:p>
            <a:pPr lvl="1" eaLnBrk="1" hangingPunct="1">
              <a:buFont typeface="Wingdings"/>
              <a:buChar char="ü"/>
            </a:pPr>
            <a:r>
              <a:rPr lang="en-US" dirty="0" smtClean="0"/>
              <a:t> Low cost</a:t>
            </a:r>
          </a:p>
          <a:p>
            <a:pPr lvl="1" eaLnBrk="1" hangingPunct="1">
              <a:buNone/>
            </a:pPr>
            <a:r>
              <a:rPr lang="en-US" dirty="0" smtClean="0">
                <a:sym typeface="Wingdings" pitchFamily="2" charset="2"/>
              </a:rPr>
              <a:t></a:t>
            </a:r>
            <a:r>
              <a:rPr lang="en-US" dirty="0" smtClean="0"/>
              <a:t> </a:t>
            </a:r>
            <a:r>
              <a:rPr lang="en-US" dirty="0" smtClean="0"/>
              <a:t>Multi-tenancy</a:t>
            </a:r>
            <a:endParaRPr lang="en-US" dirty="0"/>
          </a:p>
          <a:p>
            <a:pPr lvl="1" eaLnBrk="1" hangingPunct="1"/>
            <a:r>
              <a:rPr lang="en-US" dirty="0" smtClean="0"/>
              <a:t> Middlebox policies</a:t>
            </a:r>
          </a:p>
          <a:p>
            <a:pPr lvl="1" eaLnBrk="1" hangingPunct="1"/>
            <a:endParaRPr lang="en-US"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49</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13487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a:p>
            <a:pPr eaLnBrk="1" hangingPunct="1"/>
            <a:r>
              <a:rPr lang="en-US" dirty="0"/>
              <a:t>Virtual machine migration</a:t>
            </a:r>
          </a:p>
          <a:p>
            <a:pPr eaLnBrk="1" hangingPunct="1"/>
            <a:r>
              <a:rPr lang="en-US" dirty="0"/>
              <a:t>Multipathing </a:t>
            </a:r>
          </a:p>
          <a:p>
            <a:pPr eaLnBrk="1" hangingPunct="1"/>
            <a:r>
              <a:rPr lang="en-US" dirty="0" smtClean="0"/>
              <a:t>Easy manageability </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5</a:t>
            </a:fld>
            <a:endParaRPr lang="en-US" dirty="0">
              <a:solidFill>
                <a:schemeClr val="tx1"/>
              </a:solidFill>
            </a:endParaRPr>
          </a:p>
        </p:txBody>
      </p:sp>
      <p:pic>
        <p:nvPicPr>
          <p:cNvPr id="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157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Middlebox Policies</a:t>
            </a:r>
            <a:endParaRPr lang="en-IN" dirty="0" smtClean="0"/>
          </a:p>
        </p:txBody>
      </p:sp>
      <p:sp>
        <p:nvSpPr>
          <p:cNvPr id="9219" name="Content Placeholder 2"/>
          <p:cNvSpPr>
            <a:spLocks noGrp="1"/>
          </p:cNvSpPr>
          <p:nvPr>
            <p:ph idx="1"/>
          </p:nvPr>
        </p:nvSpPr>
        <p:spPr/>
        <p:txBody>
          <a:bodyPr/>
          <a:lstStyle/>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50</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968285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Middlebox </a:t>
            </a:r>
            <a:r>
              <a:rPr lang="en-US" dirty="0" smtClean="0"/>
              <a:t>Policies</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smtClean="0"/>
              <a:t>Place MBs </a:t>
            </a:r>
            <a:r>
              <a:rPr lang="en-US" dirty="0"/>
              <a:t>off the physical network </a:t>
            </a:r>
            <a:r>
              <a:rPr lang="en-US" dirty="0" smtClean="0"/>
              <a:t>path</a:t>
            </a:r>
          </a:p>
          <a:p>
            <a:pPr marL="742950" lvl="2" indent="-342900" eaLnBrk="1" hangingPunct="1"/>
            <a:r>
              <a:rPr lang="en-US" dirty="0" smtClean="0"/>
              <a:t>Installing </a:t>
            </a:r>
            <a:r>
              <a:rPr lang="en-US" dirty="0"/>
              <a:t>MBs at choke points </a:t>
            </a:r>
            <a:r>
              <a:rPr lang="en-US" dirty="0" smtClean="0"/>
              <a:t>causes </a:t>
            </a:r>
            <a:r>
              <a:rPr lang="en-US" dirty="0"/>
              <a:t>network partition on </a:t>
            </a:r>
            <a:r>
              <a:rPr lang="en-US" dirty="0" smtClean="0"/>
              <a:t>failure</a:t>
            </a:r>
          </a:p>
          <a:p>
            <a:pPr marL="742950" lvl="2" indent="-342900" eaLnBrk="1" hangingPunct="1"/>
            <a:r>
              <a:rPr lang="en-US" dirty="0"/>
              <a:t>Data centers have low network latency</a:t>
            </a:r>
          </a:p>
          <a:p>
            <a:pPr marL="742950" lvl="2" indent="-342900" eaLnBrk="1" hangingPunct="1"/>
            <a:endParaRPr lang="en-US" dirty="0"/>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51</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29370661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 name="Straight Connector 255"/>
          <p:cNvCxnSpPr>
            <a:stCxn id="403" idx="2"/>
            <a:endCxn id="203" idx="0"/>
          </p:cNvCxnSpPr>
          <p:nvPr/>
        </p:nvCxnSpPr>
        <p:spPr>
          <a:xfrm flipH="1" flipV="1">
            <a:off x="914400" y="3200398"/>
            <a:ext cx="647927" cy="188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192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cxnSp>
        <p:nvCxnSpPr>
          <p:cNvPr id="420" name="Straight Connector 419"/>
          <p:cNvCxnSpPr>
            <a:stCxn id="62" idx="0"/>
            <a:endCxn id="415" idx="3"/>
          </p:cNvCxnSpPr>
          <p:nvPr/>
        </p:nvCxnSpPr>
        <p:spPr>
          <a:xfrm flipV="1">
            <a:off x="1104900" y="4800596"/>
            <a:ext cx="112538" cy="5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152400" y="5334000"/>
            <a:ext cx="1905000" cy="1219200"/>
            <a:chOff x="152400" y="5334000"/>
            <a:chExt cx="1905000" cy="1219200"/>
          </a:xfrm>
        </p:grpSpPr>
        <p:grpSp>
          <p:nvGrpSpPr>
            <p:cNvPr id="284" name="Group 283"/>
            <p:cNvGrpSpPr/>
            <p:nvPr/>
          </p:nvGrpSpPr>
          <p:grpSpPr>
            <a:xfrm>
              <a:off x="152400" y="5334000"/>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142999" y="6302374"/>
                    <a:ext cx="375270"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18" name="TextBox 417"/>
            <p:cNvSpPr txBox="1"/>
            <p:nvPr/>
          </p:nvSpPr>
          <p:spPr>
            <a:xfrm>
              <a:off x="237744" y="6111612"/>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sp>
          <p:nvSpPr>
            <p:cNvPr id="505" name="TextBox 504"/>
            <p:cNvSpPr txBox="1"/>
            <p:nvPr/>
          </p:nvSpPr>
          <p:spPr>
            <a:xfrm>
              <a:off x="840538" y="6107684"/>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506" name="TextBox 505"/>
            <p:cNvSpPr txBox="1"/>
            <p:nvPr/>
          </p:nvSpPr>
          <p:spPr>
            <a:xfrm>
              <a:off x="1450308" y="6108192"/>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grpSp>
      <p:grpSp>
        <p:nvGrpSpPr>
          <p:cNvPr id="182" name="Group 181"/>
          <p:cNvGrpSpPr/>
          <p:nvPr/>
        </p:nvGrpSpPr>
        <p:grpSpPr>
          <a:xfrm>
            <a:off x="2362200" y="5334000"/>
            <a:ext cx="1905000" cy="1219200"/>
            <a:chOff x="2362200" y="5334000"/>
            <a:chExt cx="1905000" cy="1219200"/>
          </a:xfrm>
        </p:grpSpPr>
        <p:grpSp>
          <p:nvGrpSpPr>
            <p:cNvPr id="491" name="Group 490"/>
            <p:cNvGrpSpPr/>
            <p:nvPr/>
          </p:nvGrpSpPr>
          <p:grpSpPr>
            <a:xfrm>
              <a:off x="2362200" y="53340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0" name="Rectangle 499"/>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07" name="TextBox 506"/>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508" name="TextBox 507"/>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509" name="TextBox 508"/>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grpSp>
      <p:sp>
        <p:nvSpPr>
          <p:cNvPr id="510" name="TextBox 509"/>
          <p:cNvSpPr txBox="1"/>
          <p:nvPr/>
        </p:nvSpPr>
        <p:spPr>
          <a:xfrm>
            <a:off x="1752599" y="1242536"/>
            <a:ext cx="1057570" cy="738664"/>
          </a:xfrm>
          <a:prstGeom prst="rect">
            <a:avLst/>
          </a:prstGeom>
          <a:noFill/>
        </p:spPr>
        <p:txBody>
          <a:bodyPr wrap="square" rtlCol="0">
            <a:spAutoFit/>
          </a:bodyPr>
          <a:lstStyle/>
          <a:p>
            <a:pPr algn="ctr"/>
            <a:endParaRPr lang="en-US" sz="1400" dirty="0" smtClean="0">
              <a:solidFill>
                <a:prstClr val="black"/>
              </a:solidFill>
            </a:endParaRPr>
          </a:p>
          <a:p>
            <a:pPr algn="ctr"/>
            <a:r>
              <a:rPr lang="en-US" sz="1400" dirty="0" smtClean="0">
                <a:solidFill>
                  <a:prstClr val="black"/>
                </a:solidFill>
              </a:rPr>
              <a:t>10.0.0.0/16</a:t>
            </a:r>
          </a:p>
          <a:p>
            <a:endParaRPr lang="en-US" sz="1400" dirty="0">
              <a:solidFill>
                <a:prstClr val="black"/>
              </a:solidFill>
            </a:endParaRPr>
          </a:p>
        </p:txBody>
      </p:sp>
      <p:sp>
        <p:nvSpPr>
          <p:cNvPr id="511" name="TextBox 510"/>
          <p:cNvSpPr txBox="1"/>
          <p:nvPr/>
        </p:nvSpPr>
        <p:spPr>
          <a:xfrm>
            <a:off x="3362030" y="1229380"/>
            <a:ext cx="1057570" cy="523220"/>
          </a:xfrm>
          <a:prstGeom prst="rect">
            <a:avLst/>
          </a:prstGeom>
          <a:noFill/>
        </p:spPr>
        <p:txBody>
          <a:bodyPr wrap="square" rtlCol="0">
            <a:spAutoFit/>
          </a:bodyPr>
          <a:lstStyle/>
          <a:p>
            <a:pPr algn="ctr"/>
            <a:endParaRPr lang="en-US" sz="1400" dirty="0" smtClean="0">
              <a:solidFill>
                <a:prstClr val="black"/>
              </a:solidFill>
            </a:endParaRPr>
          </a:p>
          <a:p>
            <a:pPr algn="ctr"/>
            <a:r>
              <a:rPr lang="en-US" sz="1400" dirty="0" smtClean="0">
                <a:solidFill>
                  <a:prstClr val="black"/>
                </a:solidFill>
              </a:rPr>
              <a:t>10.1.0.0/16</a:t>
            </a:r>
          </a:p>
        </p:txBody>
      </p:sp>
      <p:sp>
        <p:nvSpPr>
          <p:cNvPr id="512" name="TextBox 511"/>
          <p:cNvSpPr txBox="1"/>
          <p:nvPr/>
        </p:nvSpPr>
        <p:spPr>
          <a:xfrm>
            <a:off x="4962230" y="1229380"/>
            <a:ext cx="1057570" cy="523220"/>
          </a:xfrm>
          <a:prstGeom prst="rect">
            <a:avLst/>
          </a:prstGeom>
          <a:noFill/>
        </p:spPr>
        <p:txBody>
          <a:bodyPr wrap="square" rtlCol="0">
            <a:spAutoFit/>
          </a:bodyPr>
          <a:lstStyle/>
          <a:p>
            <a:pPr algn="ctr"/>
            <a:endParaRPr lang="en-US" sz="1400" dirty="0" smtClean="0">
              <a:solidFill>
                <a:prstClr val="black"/>
              </a:solidFill>
            </a:endParaRPr>
          </a:p>
          <a:p>
            <a:pPr algn="ctr"/>
            <a:r>
              <a:rPr lang="en-US" sz="1400" dirty="0" smtClean="0">
                <a:solidFill>
                  <a:prstClr val="black"/>
                </a:solidFill>
              </a:rPr>
              <a:t>10.2.0.0/16</a:t>
            </a:r>
          </a:p>
        </p:txBody>
      </p:sp>
      <p:sp>
        <p:nvSpPr>
          <p:cNvPr id="513" name="TextBox 512"/>
          <p:cNvSpPr txBox="1"/>
          <p:nvPr/>
        </p:nvSpPr>
        <p:spPr>
          <a:xfrm>
            <a:off x="6553200" y="1229380"/>
            <a:ext cx="1057570" cy="523220"/>
          </a:xfrm>
          <a:prstGeom prst="rect">
            <a:avLst/>
          </a:prstGeom>
          <a:noFill/>
        </p:spPr>
        <p:txBody>
          <a:bodyPr wrap="square" rtlCol="0">
            <a:spAutoFit/>
          </a:bodyPr>
          <a:lstStyle/>
          <a:p>
            <a:pPr algn="ctr"/>
            <a:endParaRPr lang="en-US" sz="1400" dirty="0" smtClean="0">
              <a:solidFill>
                <a:prstClr val="black"/>
              </a:solidFill>
            </a:endParaRPr>
          </a:p>
          <a:p>
            <a:pPr algn="ctr"/>
            <a:r>
              <a:rPr lang="en-US" sz="1400" dirty="0" smtClean="0">
                <a:solidFill>
                  <a:prstClr val="black"/>
                </a:solidFill>
              </a:rPr>
              <a:t>10.3.0.0/16</a:t>
            </a:r>
          </a:p>
        </p:txBody>
      </p:sp>
      <p:grpSp>
        <p:nvGrpSpPr>
          <p:cNvPr id="183" name="Group 182"/>
          <p:cNvGrpSpPr/>
          <p:nvPr/>
        </p:nvGrpSpPr>
        <p:grpSpPr>
          <a:xfrm>
            <a:off x="6248400" y="5334000"/>
            <a:ext cx="1905000" cy="1219200"/>
            <a:chOff x="6248400" y="5334000"/>
            <a:chExt cx="1905000" cy="1219200"/>
          </a:xfrm>
        </p:grpSpPr>
        <p:grpSp>
          <p:nvGrpSpPr>
            <p:cNvPr id="515" name="Group 514"/>
            <p:cNvGrpSpPr/>
            <p:nvPr/>
          </p:nvGrpSpPr>
          <p:grpSpPr>
            <a:xfrm>
              <a:off x="6248400" y="53340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4" name="Rectangle 523"/>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27" name="TextBox 526"/>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528" name="TextBox 527"/>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529" name="TextBox 528"/>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grpSp>
      <p:cxnSp>
        <p:nvCxnSpPr>
          <p:cNvPr id="279" name="Straight Connector 278"/>
          <p:cNvCxnSpPr>
            <a:stCxn id="243" idx="0"/>
            <a:endCxn id="381" idx="4"/>
          </p:cNvCxnSpPr>
          <p:nvPr/>
        </p:nvCxnSpPr>
        <p:spPr>
          <a:xfrm flipH="1">
            <a:off x="8190250" y="4343400"/>
            <a:ext cx="344549" cy="309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6200" y="1828800"/>
            <a:ext cx="1727544" cy="1371598"/>
            <a:chOff x="76200" y="1828800"/>
            <a:chExt cx="1727544" cy="1371598"/>
          </a:xfrm>
        </p:grpSpPr>
        <p:sp>
          <p:nvSpPr>
            <p:cNvPr id="203" name="Rounded Rectangle 202"/>
            <p:cNvSpPr/>
            <p:nvPr/>
          </p:nvSpPr>
          <p:spPr>
            <a:xfrm rot="10800000">
              <a:off x="76200" y="2133599"/>
              <a:ext cx="1676400" cy="10667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26952" y="1828800"/>
              <a:ext cx="1676792" cy="369332"/>
            </a:xfrm>
            <a:prstGeom prst="rect">
              <a:avLst/>
            </a:prstGeom>
            <a:noFill/>
          </p:spPr>
          <p:txBody>
            <a:bodyPr wrap="square" rtlCol="0">
              <a:spAutoFit/>
            </a:bodyPr>
            <a:lstStyle/>
            <a:p>
              <a:r>
                <a:rPr lang="en-US" b="1" dirty="0" smtClean="0">
                  <a:solidFill>
                    <a:prstClr val="black"/>
                  </a:solidFill>
                </a:rPr>
                <a:t>    FIREWALL</a:t>
              </a:r>
              <a:endParaRPr lang="en-US" b="1" dirty="0">
                <a:solidFill>
                  <a:prstClr val="black"/>
                </a:solidFill>
              </a:endParaRPr>
            </a:p>
          </p:txBody>
        </p:sp>
      </p:grpSp>
      <p:grpSp>
        <p:nvGrpSpPr>
          <p:cNvPr id="26" name="Group 25"/>
          <p:cNvGrpSpPr/>
          <p:nvPr/>
        </p:nvGrpSpPr>
        <p:grpSpPr>
          <a:xfrm>
            <a:off x="7860240" y="3469570"/>
            <a:ext cx="1371601" cy="873830"/>
            <a:chOff x="7826713" y="3388974"/>
            <a:chExt cx="1371601" cy="873830"/>
          </a:xfrm>
        </p:grpSpPr>
        <p:sp>
          <p:nvSpPr>
            <p:cNvPr id="243" name="Rounded Rectangle 242"/>
            <p:cNvSpPr/>
            <p:nvPr/>
          </p:nvSpPr>
          <p:spPr>
            <a:xfrm rot="10800000">
              <a:off x="8010945" y="3657600"/>
              <a:ext cx="980655" cy="6052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TextBox 276"/>
            <p:cNvSpPr txBox="1"/>
            <p:nvPr/>
          </p:nvSpPr>
          <p:spPr>
            <a:xfrm>
              <a:off x="7826713" y="3388974"/>
              <a:ext cx="1371601" cy="246221"/>
            </a:xfrm>
            <a:prstGeom prst="rect">
              <a:avLst/>
            </a:prstGeom>
            <a:noFill/>
          </p:spPr>
          <p:txBody>
            <a:bodyPr wrap="square" rtlCol="0">
              <a:spAutoFit/>
            </a:bodyPr>
            <a:lstStyle/>
            <a:p>
              <a:r>
                <a:rPr lang="en-US" sz="1000" b="1" dirty="0" smtClean="0">
                  <a:solidFill>
                    <a:prstClr val="black"/>
                  </a:solidFill>
                </a:rPr>
                <a:t>     LOAD BALANCER</a:t>
              </a:r>
              <a:endParaRPr lang="en-US" sz="1000" b="1" dirty="0">
                <a:solidFill>
                  <a:prstClr val="black"/>
                </a:solidFill>
              </a:endParaRPr>
            </a:p>
          </p:txBody>
        </p:sp>
      </p:grpSp>
      <p:sp>
        <p:nvSpPr>
          <p:cNvPr id="173"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52</a:t>
            </a:fld>
            <a:endParaRPr lang="en-US" dirty="0">
              <a:solidFill>
                <a:prstClr val="black"/>
              </a:solidFill>
            </a:endParaRPr>
          </a:p>
        </p:txBody>
      </p:sp>
      <p:grpSp>
        <p:nvGrpSpPr>
          <p:cNvPr id="191" name="Group 190"/>
          <p:cNvGrpSpPr/>
          <p:nvPr/>
        </p:nvGrpSpPr>
        <p:grpSpPr>
          <a:xfrm>
            <a:off x="1505952" y="228600"/>
            <a:ext cx="6495048" cy="765908"/>
            <a:chOff x="1505952" y="228600"/>
            <a:chExt cx="6495048" cy="765908"/>
          </a:xfrm>
        </p:grpSpPr>
        <p:sp>
          <p:nvSpPr>
            <p:cNvPr id="192" name="Rectangle 191"/>
            <p:cNvSpPr/>
            <p:nvPr/>
          </p:nvSpPr>
          <p:spPr>
            <a:xfrm>
              <a:off x="2101516" y="681892"/>
              <a:ext cx="489284" cy="3087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3" name="Rectangle 192"/>
            <p:cNvSpPr/>
            <p:nvPr/>
          </p:nvSpPr>
          <p:spPr>
            <a:xfrm>
              <a:off x="4383024" y="685800"/>
              <a:ext cx="493776" cy="30870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4" name="Rectangle 193"/>
            <p:cNvSpPr/>
            <p:nvPr/>
          </p:nvSpPr>
          <p:spPr>
            <a:xfrm>
              <a:off x="6821424" y="685800"/>
              <a:ext cx="493776" cy="30870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5" name="TextBox 194"/>
            <p:cNvSpPr txBox="1"/>
            <p:nvPr/>
          </p:nvSpPr>
          <p:spPr>
            <a:xfrm>
              <a:off x="1505952" y="240268"/>
              <a:ext cx="1790139" cy="369332"/>
            </a:xfrm>
            <a:prstGeom prst="rect">
              <a:avLst/>
            </a:prstGeom>
            <a:noFill/>
          </p:spPr>
          <p:txBody>
            <a:bodyPr wrap="square" rtlCol="0">
              <a:spAutoFit/>
            </a:bodyPr>
            <a:lstStyle/>
            <a:p>
              <a:r>
                <a:rPr lang="en-US" b="1" dirty="0" smtClean="0"/>
                <a:t>MPLS Label = 16</a:t>
              </a:r>
              <a:endParaRPr lang="en-US" b="1" dirty="0"/>
            </a:p>
          </p:txBody>
        </p:sp>
        <p:sp>
          <p:nvSpPr>
            <p:cNvPr id="196" name="TextBox 195"/>
            <p:cNvSpPr txBox="1"/>
            <p:nvPr/>
          </p:nvSpPr>
          <p:spPr>
            <a:xfrm>
              <a:off x="3772461" y="228600"/>
              <a:ext cx="1790139" cy="369332"/>
            </a:xfrm>
            <a:prstGeom prst="rect">
              <a:avLst/>
            </a:prstGeom>
            <a:noFill/>
          </p:spPr>
          <p:txBody>
            <a:bodyPr wrap="square" rtlCol="0">
              <a:spAutoFit/>
            </a:bodyPr>
            <a:lstStyle/>
            <a:p>
              <a:r>
                <a:rPr lang="en-US" b="1" dirty="0" smtClean="0"/>
                <a:t>MPLS Label = 17</a:t>
              </a:r>
              <a:endParaRPr lang="en-US" b="1" dirty="0"/>
            </a:p>
          </p:txBody>
        </p:sp>
        <p:sp>
          <p:nvSpPr>
            <p:cNvPr id="197" name="TextBox 196"/>
            <p:cNvSpPr txBox="1"/>
            <p:nvPr/>
          </p:nvSpPr>
          <p:spPr>
            <a:xfrm>
              <a:off x="6210861" y="228600"/>
              <a:ext cx="1790139" cy="369332"/>
            </a:xfrm>
            <a:prstGeom prst="rect">
              <a:avLst/>
            </a:prstGeom>
            <a:noFill/>
          </p:spPr>
          <p:txBody>
            <a:bodyPr wrap="square" rtlCol="0">
              <a:spAutoFit/>
            </a:bodyPr>
            <a:lstStyle/>
            <a:p>
              <a:r>
                <a:rPr lang="en-US" b="1" dirty="0" smtClean="0"/>
                <a:t>MPLS Label = 18</a:t>
              </a:r>
              <a:endParaRPr lang="en-US" b="1" dirty="0"/>
            </a:p>
          </p:txBody>
        </p:sp>
      </p:grpSp>
    </p:spTree>
    <p:extLst>
      <p:ext uri="{BB962C8B-B14F-4D97-AF65-F5344CB8AC3E}">
        <p14:creationId xmlns:p14="http://schemas.microsoft.com/office/powerpoint/2010/main" xmlns="" val="2790711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smtClean="0"/>
              <a:t>Place MBs </a:t>
            </a:r>
            <a:r>
              <a:rPr lang="en-US" dirty="0"/>
              <a:t>off the physical network </a:t>
            </a:r>
            <a:r>
              <a:rPr lang="en-US" dirty="0" smtClean="0"/>
              <a:t>path</a:t>
            </a:r>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53</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828250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smtClean="0"/>
              <a:t>Place </a:t>
            </a:r>
            <a:r>
              <a:rPr lang="en-US" dirty="0"/>
              <a:t>MBs off the physical network </a:t>
            </a:r>
            <a:r>
              <a:rPr lang="en-US" dirty="0" smtClean="0"/>
              <a:t>path</a:t>
            </a:r>
          </a:p>
          <a:p>
            <a:pPr marL="342900" lvl="1" indent="-342900" eaLnBrk="1" hangingPunct="1"/>
            <a:r>
              <a:rPr lang="en-US" dirty="0" smtClean="0"/>
              <a:t>Use source routing</a:t>
            </a:r>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54</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479105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smtClean="0"/>
              <a:t>Place </a:t>
            </a:r>
            <a:r>
              <a:rPr lang="en-US" dirty="0"/>
              <a:t>MBs off the physical network </a:t>
            </a:r>
            <a:r>
              <a:rPr lang="en-US" dirty="0" smtClean="0"/>
              <a:t>path</a:t>
            </a:r>
          </a:p>
          <a:p>
            <a:pPr marL="342900" lvl="1" indent="-342900" eaLnBrk="1" hangingPunct="1"/>
            <a:r>
              <a:rPr lang="en-US" dirty="0" smtClean="0"/>
              <a:t>Use source routing</a:t>
            </a:r>
          </a:p>
          <a:p>
            <a:pPr marL="742950" lvl="2" indent="-342900" eaLnBrk="1" hangingPunct="1"/>
            <a:r>
              <a:rPr lang="en-US" dirty="0" smtClean="0"/>
              <a:t>Install policies in server virtual switch</a:t>
            </a:r>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55</a:t>
            </a:fld>
            <a:endParaRPr lang="en-US" dirty="0">
              <a:solidFill>
                <a:schemeClr val="tx1"/>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2384649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smtClean="0"/>
              <a:t>Place </a:t>
            </a:r>
            <a:r>
              <a:rPr lang="en-US" dirty="0"/>
              <a:t>MBs off the physical network </a:t>
            </a:r>
            <a:r>
              <a:rPr lang="en-US" dirty="0" smtClean="0"/>
              <a:t>path</a:t>
            </a:r>
          </a:p>
          <a:p>
            <a:pPr marL="342900" lvl="1" indent="-342900" eaLnBrk="1" hangingPunct="1"/>
            <a:r>
              <a:rPr lang="en-US" dirty="0" smtClean="0"/>
              <a:t>Use source routing</a:t>
            </a:r>
          </a:p>
          <a:p>
            <a:pPr marL="742950" lvl="2" indent="-342900" eaLnBrk="1" hangingPunct="1"/>
            <a:r>
              <a:rPr lang="en-US" dirty="0"/>
              <a:t>Install policies in server virtual </a:t>
            </a:r>
            <a:r>
              <a:rPr lang="en-US" dirty="0" smtClean="0"/>
              <a:t>switch</a:t>
            </a:r>
          </a:p>
          <a:p>
            <a:pPr marL="742950" lvl="2" indent="-342900" eaLnBrk="1" hangingPunct="1"/>
            <a:r>
              <a:rPr lang="en-US" dirty="0"/>
              <a:t>Virtual switches </a:t>
            </a:r>
            <a:r>
              <a:rPr lang="en-US" dirty="0" smtClean="0"/>
              <a:t>can support big </a:t>
            </a:r>
            <a:r>
              <a:rPr lang="en-US" dirty="0"/>
              <a:t>flow tables</a:t>
            </a:r>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56</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41665661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smtClean="0"/>
              <a:t>Place </a:t>
            </a:r>
            <a:r>
              <a:rPr lang="en-US" dirty="0"/>
              <a:t>MBs off the physical network </a:t>
            </a:r>
            <a:r>
              <a:rPr lang="en-US" dirty="0" smtClean="0"/>
              <a:t>path</a:t>
            </a:r>
          </a:p>
          <a:p>
            <a:pPr marL="342900" lvl="1" indent="-342900" eaLnBrk="1" hangingPunct="1"/>
            <a:r>
              <a:rPr lang="en-US" dirty="0" smtClean="0"/>
              <a:t>Use source routing</a:t>
            </a:r>
          </a:p>
          <a:p>
            <a:pPr marL="742950" lvl="2" indent="-342900" eaLnBrk="1" hangingPunct="1"/>
            <a:r>
              <a:rPr lang="en-US" dirty="0"/>
              <a:t>Install policies in server virtual switch</a:t>
            </a:r>
          </a:p>
          <a:p>
            <a:pPr marL="742950" lvl="2" indent="-342900" eaLnBrk="1" hangingPunct="1"/>
            <a:r>
              <a:rPr lang="en-US" dirty="0"/>
              <a:t>Virtual switches can support big flow tables</a:t>
            </a:r>
          </a:p>
          <a:p>
            <a:pPr marL="742950" lvl="2" indent="-342900" eaLnBrk="1" hangingPunct="1"/>
            <a:r>
              <a:rPr lang="en-US" dirty="0" smtClean="0"/>
              <a:t>Provides flexibility</a:t>
            </a:r>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57</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4255539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a:t>Place MBs off the physical network </a:t>
            </a:r>
            <a:r>
              <a:rPr lang="en-US" dirty="0" smtClean="0"/>
              <a:t>path</a:t>
            </a:r>
          </a:p>
          <a:p>
            <a:pPr marL="342900" lvl="1" indent="-342900" eaLnBrk="1" hangingPunct="1"/>
            <a:r>
              <a:rPr lang="en-US" dirty="0"/>
              <a:t>Use source </a:t>
            </a:r>
            <a:r>
              <a:rPr lang="en-US" dirty="0" smtClean="0"/>
              <a:t>routing</a:t>
            </a:r>
            <a:endParaRPr lang="en-US" dirty="0"/>
          </a:p>
          <a:p>
            <a:pPr marL="342900" lvl="1" indent="-342900" eaLnBrk="1" hangingPunct="1"/>
            <a:r>
              <a:rPr lang="en-US" dirty="0" smtClean="0"/>
              <a:t>Use </a:t>
            </a:r>
            <a:r>
              <a:rPr lang="en-US" dirty="0"/>
              <a:t>MPLS label stack for </a:t>
            </a:r>
            <a:r>
              <a:rPr lang="en-US" dirty="0" smtClean="0"/>
              <a:t>source routing</a:t>
            </a:r>
          </a:p>
          <a:p>
            <a:pPr marL="742950" lvl="2" indent="-342900" eaLnBrk="1" hangingPunct="1"/>
            <a:endParaRPr lang="en-US" dirty="0"/>
          </a:p>
          <a:p>
            <a:pPr marL="742950" lvl="2" indent="-342900" eaLnBrk="1" hangingPunct="1"/>
            <a:endParaRPr lang="en-US" dirty="0" smtClean="0"/>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58</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1592721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a:t>Place MBs off the physical network </a:t>
            </a:r>
            <a:r>
              <a:rPr lang="en-US" dirty="0" smtClean="0"/>
              <a:t>path</a:t>
            </a:r>
          </a:p>
          <a:p>
            <a:pPr marL="342900" lvl="1" indent="-342900" eaLnBrk="1" hangingPunct="1"/>
            <a:r>
              <a:rPr lang="en-US" dirty="0"/>
              <a:t>Use source </a:t>
            </a:r>
            <a:r>
              <a:rPr lang="en-US" dirty="0" smtClean="0"/>
              <a:t>routing</a:t>
            </a:r>
            <a:endParaRPr lang="en-US" dirty="0"/>
          </a:p>
          <a:p>
            <a:pPr marL="342900" lvl="1" indent="-342900" eaLnBrk="1" hangingPunct="1"/>
            <a:r>
              <a:rPr lang="en-US" dirty="0"/>
              <a:t>Use MPLS label stack for source </a:t>
            </a:r>
            <a:r>
              <a:rPr lang="en-US" dirty="0" smtClean="0"/>
              <a:t>routing</a:t>
            </a:r>
          </a:p>
          <a:p>
            <a:pPr marL="742950" lvl="2" indent="-342900" eaLnBrk="1" hangingPunct="1"/>
            <a:r>
              <a:rPr lang="en-US" dirty="0" smtClean="0"/>
              <a:t>Each </a:t>
            </a:r>
            <a:r>
              <a:rPr lang="en-US" dirty="0"/>
              <a:t>MB is assigned a </a:t>
            </a:r>
            <a:r>
              <a:rPr lang="en-US" dirty="0" smtClean="0"/>
              <a:t>unique MPLS label (2</a:t>
            </a:r>
            <a:r>
              <a:rPr lang="en-US" baseline="30000" dirty="0" smtClean="0"/>
              <a:t>20</a:t>
            </a:r>
            <a:r>
              <a:rPr lang="en-US" dirty="0" smtClean="0"/>
              <a:t>-1 max)</a:t>
            </a:r>
          </a:p>
          <a:p>
            <a:pPr marL="742950" lvl="2" indent="-342900" eaLnBrk="1" hangingPunct="1"/>
            <a:endParaRPr lang="en-US" dirty="0" smtClean="0"/>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59</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144540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a:p>
            <a:pPr eaLnBrk="1" hangingPunct="1"/>
            <a:r>
              <a:rPr lang="en-US" dirty="0"/>
              <a:t>Virtual machine migration</a:t>
            </a:r>
          </a:p>
          <a:p>
            <a:pPr eaLnBrk="1" hangingPunct="1"/>
            <a:r>
              <a:rPr lang="en-US" dirty="0"/>
              <a:t>Multipathing </a:t>
            </a:r>
          </a:p>
          <a:p>
            <a:pPr eaLnBrk="1" hangingPunct="1"/>
            <a:r>
              <a:rPr lang="en-US" dirty="0" smtClean="0"/>
              <a:t>Easy manageability </a:t>
            </a:r>
          </a:p>
          <a:p>
            <a:pPr eaLnBrk="1" hangingPunct="1"/>
            <a:r>
              <a:rPr lang="en-US" dirty="0" smtClean="0"/>
              <a:t>Low cost</a:t>
            </a:r>
            <a:endParaRPr lang="en-IN" dirty="0" smtClean="0"/>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6</a:t>
            </a:fld>
            <a:endParaRPr lang="en-US" dirty="0">
              <a:solidFill>
                <a:schemeClr val="tx1"/>
              </a:solidFill>
            </a:endParaRPr>
          </a:p>
        </p:txBody>
      </p:sp>
      <p:pic>
        <p:nvPicPr>
          <p:cNvPr id="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31841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a:t>Place MBs off the physical network </a:t>
            </a:r>
            <a:r>
              <a:rPr lang="en-US" dirty="0" smtClean="0"/>
              <a:t>path</a:t>
            </a:r>
          </a:p>
          <a:p>
            <a:pPr marL="342900" lvl="1" indent="-342900" eaLnBrk="1" hangingPunct="1"/>
            <a:r>
              <a:rPr lang="en-US" dirty="0"/>
              <a:t>Use source </a:t>
            </a:r>
            <a:r>
              <a:rPr lang="en-US" dirty="0" smtClean="0"/>
              <a:t>routing</a:t>
            </a:r>
            <a:endParaRPr lang="en-US" dirty="0"/>
          </a:p>
          <a:p>
            <a:pPr marL="342900" lvl="1" indent="-342900" eaLnBrk="1" hangingPunct="1"/>
            <a:r>
              <a:rPr lang="en-US" dirty="0"/>
              <a:t>Use MPLS label stack for source </a:t>
            </a:r>
            <a:r>
              <a:rPr lang="en-US" dirty="0" smtClean="0"/>
              <a:t>routing</a:t>
            </a:r>
          </a:p>
          <a:p>
            <a:pPr marL="742950" lvl="2" indent="-342900" eaLnBrk="1" hangingPunct="1"/>
            <a:r>
              <a:rPr lang="en-US" dirty="0" smtClean="0"/>
              <a:t>Each </a:t>
            </a:r>
            <a:r>
              <a:rPr lang="en-US" dirty="0"/>
              <a:t>MB is assigned a </a:t>
            </a:r>
            <a:r>
              <a:rPr lang="en-US" dirty="0" smtClean="0"/>
              <a:t>unique MPLS label (2</a:t>
            </a:r>
            <a:r>
              <a:rPr lang="en-US" baseline="30000" dirty="0" smtClean="0"/>
              <a:t>20</a:t>
            </a:r>
            <a:r>
              <a:rPr lang="en-US" dirty="0" smtClean="0"/>
              <a:t>-1 max)</a:t>
            </a:r>
          </a:p>
          <a:p>
            <a:pPr marL="742950" lvl="2" indent="-342900" eaLnBrk="1" hangingPunct="1"/>
            <a:r>
              <a:rPr lang="en-US" dirty="0" smtClean="0"/>
              <a:t>Edge and Aggregation switches store forwarding information for MBs beneath them</a:t>
            </a:r>
          </a:p>
          <a:p>
            <a:pPr marL="742950" lvl="2" indent="-342900" eaLnBrk="1" hangingPunct="1"/>
            <a:endParaRPr lang="en-US" dirty="0" smtClean="0"/>
          </a:p>
          <a:p>
            <a:pPr marL="742950" lvl="2" indent="-342900" eaLnBrk="1" hangingPunct="1"/>
            <a:endParaRPr lang="en-US" dirty="0" smtClean="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60</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3086205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smtClean="0"/>
              <a:t>Place </a:t>
            </a:r>
            <a:r>
              <a:rPr lang="en-US" dirty="0"/>
              <a:t>MBs off the physical network </a:t>
            </a:r>
            <a:r>
              <a:rPr lang="en-US" dirty="0" smtClean="0"/>
              <a:t>path</a:t>
            </a:r>
          </a:p>
          <a:p>
            <a:pPr marL="342900" lvl="1" indent="-342900" eaLnBrk="1" hangingPunct="1"/>
            <a:r>
              <a:rPr lang="en-US" dirty="0"/>
              <a:t>Use source </a:t>
            </a:r>
            <a:r>
              <a:rPr lang="en-US" dirty="0" smtClean="0"/>
              <a:t>routing</a:t>
            </a:r>
            <a:endParaRPr lang="en-US" dirty="0"/>
          </a:p>
          <a:p>
            <a:pPr marL="342900" lvl="1" indent="-342900" eaLnBrk="1" hangingPunct="1"/>
            <a:r>
              <a:rPr lang="en-US" dirty="0"/>
              <a:t>Use MPLS label stack for source </a:t>
            </a:r>
            <a:r>
              <a:rPr lang="en-US" dirty="0" smtClean="0"/>
              <a:t>routing</a:t>
            </a:r>
          </a:p>
          <a:p>
            <a:pPr marL="742950" lvl="2" indent="-342900" eaLnBrk="1" hangingPunct="1"/>
            <a:r>
              <a:rPr lang="en-US" dirty="0" smtClean="0"/>
              <a:t>Each </a:t>
            </a:r>
            <a:r>
              <a:rPr lang="en-US" dirty="0"/>
              <a:t>MB is assigned a unique MPLS label (2</a:t>
            </a:r>
            <a:r>
              <a:rPr lang="en-US" baseline="30000" dirty="0"/>
              <a:t>20</a:t>
            </a:r>
            <a:r>
              <a:rPr lang="en-US" dirty="0"/>
              <a:t>-1 max)</a:t>
            </a:r>
          </a:p>
          <a:p>
            <a:pPr marL="742950" lvl="2" indent="-342900" eaLnBrk="1" hangingPunct="1"/>
            <a:r>
              <a:rPr lang="en-US" dirty="0"/>
              <a:t>Edge and Aggregation switches store forwarding information for MBs beneath them</a:t>
            </a:r>
          </a:p>
          <a:p>
            <a:pPr marL="742950" lvl="2" indent="-342900" eaLnBrk="1" hangingPunct="1"/>
            <a:r>
              <a:rPr lang="en-US" dirty="0" smtClean="0"/>
              <a:t>Aggregate flat MPLS </a:t>
            </a:r>
            <a:r>
              <a:rPr lang="en-US" dirty="0"/>
              <a:t>labels </a:t>
            </a:r>
            <a:r>
              <a:rPr lang="en-US" dirty="0" smtClean="0"/>
              <a:t>in </a:t>
            </a:r>
            <a:r>
              <a:rPr lang="en-US" dirty="0"/>
              <a:t>core </a:t>
            </a:r>
            <a:r>
              <a:rPr lang="en-US" dirty="0" smtClean="0"/>
              <a:t>layer</a:t>
            </a:r>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61</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869631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 name="Straight Connector 255"/>
          <p:cNvCxnSpPr>
            <a:stCxn id="403" idx="2"/>
            <a:endCxn id="203" idx="0"/>
          </p:cNvCxnSpPr>
          <p:nvPr/>
        </p:nvCxnSpPr>
        <p:spPr>
          <a:xfrm flipH="1" flipV="1">
            <a:off x="914400" y="3200398"/>
            <a:ext cx="647927" cy="188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192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cxnSp>
        <p:nvCxnSpPr>
          <p:cNvPr id="420" name="Straight Connector 419"/>
          <p:cNvCxnSpPr>
            <a:stCxn id="62" idx="0"/>
            <a:endCxn id="415" idx="3"/>
          </p:cNvCxnSpPr>
          <p:nvPr/>
        </p:nvCxnSpPr>
        <p:spPr>
          <a:xfrm flipV="1">
            <a:off x="1104900" y="4800596"/>
            <a:ext cx="112538" cy="5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0" name="TextBox 509"/>
          <p:cNvSpPr txBox="1"/>
          <p:nvPr/>
        </p:nvSpPr>
        <p:spPr>
          <a:xfrm>
            <a:off x="1752599" y="1242536"/>
            <a:ext cx="1057570" cy="738664"/>
          </a:xfrm>
          <a:prstGeom prst="rect">
            <a:avLst/>
          </a:prstGeom>
          <a:noFill/>
        </p:spPr>
        <p:txBody>
          <a:bodyPr wrap="square" rtlCol="0">
            <a:spAutoFit/>
          </a:bodyPr>
          <a:lstStyle/>
          <a:p>
            <a:pPr algn="ctr"/>
            <a:r>
              <a:rPr lang="en-US" sz="1400" dirty="0" smtClean="0">
                <a:solidFill>
                  <a:prstClr val="black"/>
                </a:solidFill>
              </a:rPr>
              <a:t>10.0.0.0/16</a:t>
            </a:r>
          </a:p>
          <a:p>
            <a:pPr algn="ctr"/>
            <a:r>
              <a:rPr lang="en-US" sz="1400" b="1" dirty="0" smtClean="0">
                <a:solidFill>
                  <a:srgbClr val="FF0000"/>
                </a:solidFill>
              </a:rPr>
              <a:t>32/17</a:t>
            </a:r>
          </a:p>
          <a:p>
            <a:endParaRPr lang="en-US" sz="1400" dirty="0">
              <a:solidFill>
                <a:prstClr val="black"/>
              </a:solidFill>
            </a:endParaRPr>
          </a:p>
        </p:txBody>
      </p:sp>
      <p:sp>
        <p:nvSpPr>
          <p:cNvPr id="511" name="TextBox 510"/>
          <p:cNvSpPr txBox="1"/>
          <p:nvPr/>
        </p:nvSpPr>
        <p:spPr>
          <a:xfrm>
            <a:off x="3362030" y="1229380"/>
            <a:ext cx="1057570" cy="523220"/>
          </a:xfrm>
          <a:prstGeom prst="rect">
            <a:avLst/>
          </a:prstGeom>
          <a:noFill/>
        </p:spPr>
        <p:txBody>
          <a:bodyPr wrap="square" rtlCol="0">
            <a:spAutoFit/>
          </a:bodyPr>
          <a:lstStyle/>
          <a:p>
            <a:pPr algn="ctr"/>
            <a:r>
              <a:rPr lang="en-US" sz="1400" dirty="0" smtClean="0">
                <a:solidFill>
                  <a:prstClr val="black"/>
                </a:solidFill>
              </a:rPr>
              <a:t>10.1.0.0/16</a:t>
            </a:r>
          </a:p>
          <a:p>
            <a:pPr algn="ctr"/>
            <a:r>
              <a:rPr lang="en-US" sz="1400" b="1" dirty="0" smtClean="0">
                <a:solidFill>
                  <a:srgbClr val="FF0000"/>
                </a:solidFill>
              </a:rPr>
              <a:t>40/17</a:t>
            </a:r>
            <a:endParaRPr lang="en-US" sz="1400" b="1" dirty="0">
              <a:solidFill>
                <a:srgbClr val="FF0000"/>
              </a:solidFill>
            </a:endParaRPr>
          </a:p>
        </p:txBody>
      </p:sp>
      <p:sp>
        <p:nvSpPr>
          <p:cNvPr id="512" name="TextBox 511"/>
          <p:cNvSpPr txBox="1"/>
          <p:nvPr/>
        </p:nvSpPr>
        <p:spPr>
          <a:xfrm>
            <a:off x="4962230" y="1229380"/>
            <a:ext cx="1057570" cy="523220"/>
          </a:xfrm>
          <a:prstGeom prst="rect">
            <a:avLst/>
          </a:prstGeom>
          <a:noFill/>
        </p:spPr>
        <p:txBody>
          <a:bodyPr wrap="square" rtlCol="0">
            <a:spAutoFit/>
          </a:bodyPr>
          <a:lstStyle/>
          <a:p>
            <a:pPr algn="ctr"/>
            <a:r>
              <a:rPr lang="en-US" sz="1400" dirty="0" smtClean="0">
                <a:solidFill>
                  <a:prstClr val="black"/>
                </a:solidFill>
              </a:rPr>
              <a:t>10.2.0.0/16</a:t>
            </a:r>
          </a:p>
          <a:p>
            <a:pPr algn="ctr"/>
            <a:r>
              <a:rPr lang="en-US" sz="1400" b="1" dirty="0" smtClean="0">
                <a:solidFill>
                  <a:srgbClr val="FF0000"/>
                </a:solidFill>
              </a:rPr>
              <a:t>48/17</a:t>
            </a:r>
            <a:endParaRPr lang="en-US" sz="1400" b="1" dirty="0">
              <a:solidFill>
                <a:srgbClr val="FF0000"/>
              </a:solidFill>
            </a:endParaRPr>
          </a:p>
        </p:txBody>
      </p:sp>
      <p:sp>
        <p:nvSpPr>
          <p:cNvPr id="513" name="TextBox 512"/>
          <p:cNvSpPr txBox="1"/>
          <p:nvPr/>
        </p:nvSpPr>
        <p:spPr>
          <a:xfrm>
            <a:off x="6553200" y="1229380"/>
            <a:ext cx="1057570" cy="523220"/>
          </a:xfrm>
          <a:prstGeom prst="rect">
            <a:avLst/>
          </a:prstGeom>
          <a:noFill/>
        </p:spPr>
        <p:txBody>
          <a:bodyPr wrap="square" rtlCol="0">
            <a:spAutoFit/>
          </a:bodyPr>
          <a:lstStyle/>
          <a:p>
            <a:pPr algn="ctr"/>
            <a:r>
              <a:rPr lang="en-US" sz="1400" dirty="0" smtClean="0">
                <a:solidFill>
                  <a:prstClr val="black"/>
                </a:solidFill>
              </a:rPr>
              <a:t>10.3.0.0/16</a:t>
            </a:r>
          </a:p>
          <a:p>
            <a:pPr algn="ctr"/>
            <a:r>
              <a:rPr lang="en-US" sz="1400" b="1" dirty="0" smtClean="0">
                <a:solidFill>
                  <a:srgbClr val="FF0000"/>
                </a:solidFill>
              </a:rPr>
              <a:t>56/17</a:t>
            </a:r>
            <a:endParaRPr lang="en-US" sz="1400" b="1" dirty="0">
              <a:solidFill>
                <a:srgbClr val="FF0000"/>
              </a:solidFill>
            </a:endParaRPr>
          </a:p>
        </p:txBody>
      </p:sp>
      <p:cxnSp>
        <p:nvCxnSpPr>
          <p:cNvPr id="279" name="Straight Connector 278"/>
          <p:cNvCxnSpPr>
            <a:stCxn id="243" idx="0"/>
            <a:endCxn id="381" idx="4"/>
          </p:cNvCxnSpPr>
          <p:nvPr/>
        </p:nvCxnSpPr>
        <p:spPr>
          <a:xfrm flipH="1">
            <a:off x="8190250" y="4343400"/>
            <a:ext cx="344549" cy="309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6200" y="1828800"/>
            <a:ext cx="1727544" cy="1371598"/>
            <a:chOff x="76200" y="1828800"/>
            <a:chExt cx="1727544" cy="1371598"/>
          </a:xfrm>
        </p:grpSpPr>
        <p:sp>
          <p:nvSpPr>
            <p:cNvPr id="203" name="Rounded Rectangle 202"/>
            <p:cNvSpPr/>
            <p:nvPr/>
          </p:nvSpPr>
          <p:spPr>
            <a:xfrm rot="10800000">
              <a:off x="76200" y="2133599"/>
              <a:ext cx="1676400" cy="10667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26952" y="1828800"/>
              <a:ext cx="1676792" cy="369332"/>
            </a:xfrm>
            <a:prstGeom prst="rect">
              <a:avLst/>
            </a:prstGeom>
            <a:noFill/>
          </p:spPr>
          <p:txBody>
            <a:bodyPr wrap="square" rtlCol="0">
              <a:spAutoFit/>
            </a:bodyPr>
            <a:lstStyle/>
            <a:p>
              <a:r>
                <a:rPr lang="en-US" b="1" dirty="0" smtClean="0">
                  <a:solidFill>
                    <a:prstClr val="black"/>
                  </a:solidFill>
                </a:rPr>
                <a:t>FIREWALL (</a:t>
              </a:r>
              <a:r>
                <a:rPr lang="en-US" b="1" dirty="0" smtClean="0">
                  <a:solidFill>
                    <a:srgbClr val="FF0000"/>
                  </a:solidFill>
                </a:rPr>
                <a:t>46</a:t>
              </a:r>
              <a:r>
                <a:rPr lang="en-US" b="1" dirty="0" smtClean="0">
                  <a:solidFill>
                    <a:prstClr val="black"/>
                  </a:solidFill>
                </a:rPr>
                <a:t>)</a:t>
              </a:r>
              <a:endParaRPr lang="en-US" b="1" dirty="0">
                <a:solidFill>
                  <a:prstClr val="black"/>
                </a:solidFill>
              </a:endParaRPr>
            </a:p>
          </p:txBody>
        </p:sp>
      </p:grpSp>
      <p:grpSp>
        <p:nvGrpSpPr>
          <p:cNvPr id="26" name="Group 25"/>
          <p:cNvGrpSpPr/>
          <p:nvPr/>
        </p:nvGrpSpPr>
        <p:grpSpPr>
          <a:xfrm>
            <a:off x="7860240" y="3469570"/>
            <a:ext cx="1371601" cy="873830"/>
            <a:chOff x="7826713" y="3388974"/>
            <a:chExt cx="1371601" cy="873830"/>
          </a:xfrm>
        </p:grpSpPr>
        <p:sp>
          <p:nvSpPr>
            <p:cNvPr id="243" name="Rounded Rectangle 242"/>
            <p:cNvSpPr/>
            <p:nvPr/>
          </p:nvSpPr>
          <p:spPr>
            <a:xfrm rot="10800000">
              <a:off x="8010945" y="3657600"/>
              <a:ext cx="980655" cy="6052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TextBox 276"/>
            <p:cNvSpPr txBox="1"/>
            <p:nvPr/>
          </p:nvSpPr>
          <p:spPr>
            <a:xfrm>
              <a:off x="7826713" y="3388974"/>
              <a:ext cx="1371601" cy="246221"/>
            </a:xfrm>
            <a:prstGeom prst="rect">
              <a:avLst/>
            </a:prstGeom>
            <a:noFill/>
          </p:spPr>
          <p:txBody>
            <a:bodyPr wrap="square" rtlCol="0">
              <a:spAutoFit/>
            </a:bodyPr>
            <a:lstStyle/>
            <a:p>
              <a:r>
                <a:rPr lang="en-US" sz="1000" b="1" dirty="0" smtClean="0">
                  <a:solidFill>
                    <a:prstClr val="black"/>
                  </a:solidFill>
                </a:rPr>
                <a:t>LOAD BALANCER (</a:t>
              </a:r>
              <a:r>
                <a:rPr lang="en-US" sz="1000" b="1" dirty="0" smtClean="0">
                  <a:solidFill>
                    <a:srgbClr val="FF0000"/>
                  </a:solidFill>
                </a:rPr>
                <a:t>33</a:t>
              </a:r>
              <a:r>
                <a:rPr lang="en-US" sz="1000" b="1" dirty="0" smtClean="0">
                  <a:solidFill>
                    <a:prstClr val="black"/>
                  </a:solidFill>
                </a:rPr>
                <a:t>)</a:t>
              </a:r>
              <a:endParaRPr lang="en-US" sz="1000" b="1" dirty="0">
                <a:solidFill>
                  <a:prstClr val="black"/>
                </a:solidFill>
              </a:endParaRPr>
            </a:p>
          </p:txBody>
        </p:sp>
      </p:grpSp>
      <p:sp>
        <p:nvSpPr>
          <p:cNvPr id="172"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62</a:t>
            </a:fld>
            <a:endParaRPr lang="en-US" dirty="0">
              <a:solidFill>
                <a:prstClr val="black"/>
              </a:solidFill>
            </a:endParaRPr>
          </a:p>
        </p:txBody>
      </p:sp>
      <p:grpSp>
        <p:nvGrpSpPr>
          <p:cNvPr id="313" name="Group 312"/>
          <p:cNvGrpSpPr/>
          <p:nvPr/>
        </p:nvGrpSpPr>
        <p:grpSpPr>
          <a:xfrm>
            <a:off x="1505952" y="228600"/>
            <a:ext cx="6495048" cy="765908"/>
            <a:chOff x="1505952" y="228600"/>
            <a:chExt cx="6495048" cy="765908"/>
          </a:xfrm>
        </p:grpSpPr>
        <p:sp>
          <p:nvSpPr>
            <p:cNvPr id="314" name="Rectangle 313"/>
            <p:cNvSpPr/>
            <p:nvPr/>
          </p:nvSpPr>
          <p:spPr>
            <a:xfrm>
              <a:off x="2101516" y="681892"/>
              <a:ext cx="489284" cy="3087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9" name="Rectangle 418"/>
            <p:cNvSpPr/>
            <p:nvPr/>
          </p:nvSpPr>
          <p:spPr>
            <a:xfrm>
              <a:off x="4383024" y="685800"/>
              <a:ext cx="493776" cy="30870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1" name="Rectangle 420"/>
            <p:cNvSpPr/>
            <p:nvPr/>
          </p:nvSpPr>
          <p:spPr>
            <a:xfrm>
              <a:off x="6821424" y="685800"/>
              <a:ext cx="493776" cy="30870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2" name="TextBox 421"/>
            <p:cNvSpPr txBox="1"/>
            <p:nvPr/>
          </p:nvSpPr>
          <p:spPr>
            <a:xfrm>
              <a:off x="1505952" y="240268"/>
              <a:ext cx="1790139" cy="369332"/>
            </a:xfrm>
            <a:prstGeom prst="rect">
              <a:avLst/>
            </a:prstGeom>
            <a:noFill/>
          </p:spPr>
          <p:txBody>
            <a:bodyPr wrap="square" rtlCol="0">
              <a:spAutoFit/>
            </a:bodyPr>
            <a:lstStyle/>
            <a:p>
              <a:r>
                <a:rPr lang="en-US" b="1" dirty="0" smtClean="0"/>
                <a:t>MPLS Label = 16</a:t>
              </a:r>
              <a:endParaRPr lang="en-US" b="1" dirty="0"/>
            </a:p>
          </p:txBody>
        </p:sp>
        <p:sp>
          <p:nvSpPr>
            <p:cNvPr id="424" name="TextBox 423"/>
            <p:cNvSpPr txBox="1"/>
            <p:nvPr/>
          </p:nvSpPr>
          <p:spPr>
            <a:xfrm>
              <a:off x="3772461" y="228600"/>
              <a:ext cx="1790139" cy="369332"/>
            </a:xfrm>
            <a:prstGeom prst="rect">
              <a:avLst/>
            </a:prstGeom>
            <a:noFill/>
          </p:spPr>
          <p:txBody>
            <a:bodyPr wrap="square" rtlCol="0">
              <a:spAutoFit/>
            </a:bodyPr>
            <a:lstStyle/>
            <a:p>
              <a:r>
                <a:rPr lang="en-US" b="1" dirty="0" smtClean="0"/>
                <a:t>MPLS Label = 17</a:t>
              </a:r>
              <a:endParaRPr lang="en-US" b="1" dirty="0"/>
            </a:p>
          </p:txBody>
        </p:sp>
        <p:sp>
          <p:nvSpPr>
            <p:cNvPr id="425" name="TextBox 424"/>
            <p:cNvSpPr txBox="1"/>
            <p:nvPr/>
          </p:nvSpPr>
          <p:spPr>
            <a:xfrm>
              <a:off x="6210861" y="228600"/>
              <a:ext cx="1790139" cy="369332"/>
            </a:xfrm>
            <a:prstGeom prst="rect">
              <a:avLst/>
            </a:prstGeom>
            <a:noFill/>
          </p:spPr>
          <p:txBody>
            <a:bodyPr wrap="square" rtlCol="0">
              <a:spAutoFit/>
            </a:bodyPr>
            <a:lstStyle/>
            <a:p>
              <a:r>
                <a:rPr lang="en-US" b="1" dirty="0" smtClean="0"/>
                <a:t>MPLS Label = 18</a:t>
              </a:r>
              <a:endParaRPr lang="en-US" b="1" dirty="0"/>
            </a:p>
          </p:txBody>
        </p:sp>
      </p:grpSp>
      <p:grpSp>
        <p:nvGrpSpPr>
          <p:cNvPr id="426" name="Group 425"/>
          <p:cNvGrpSpPr/>
          <p:nvPr/>
        </p:nvGrpSpPr>
        <p:grpSpPr>
          <a:xfrm>
            <a:off x="152400" y="5334000"/>
            <a:ext cx="1905000" cy="1219200"/>
            <a:chOff x="152400" y="5334000"/>
            <a:chExt cx="1905000" cy="1219200"/>
          </a:xfrm>
        </p:grpSpPr>
        <p:grpSp>
          <p:nvGrpSpPr>
            <p:cNvPr id="427" name="Group 283"/>
            <p:cNvGrpSpPr/>
            <p:nvPr/>
          </p:nvGrpSpPr>
          <p:grpSpPr>
            <a:xfrm>
              <a:off x="152400" y="5334000"/>
              <a:ext cx="1905000" cy="1219200"/>
              <a:chOff x="152400" y="5410200"/>
              <a:chExt cx="1905000" cy="1219200"/>
            </a:xfrm>
          </p:grpSpPr>
          <p:grpSp>
            <p:nvGrpSpPr>
              <p:cNvPr id="431" name="Group 79"/>
              <p:cNvGrpSpPr/>
              <p:nvPr/>
            </p:nvGrpSpPr>
            <p:grpSpPr>
              <a:xfrm>
                <a:off x="152400" y="5410200"/>
                <a:ext cx="1905000" cy="1219200"/>
                <a:chOff x="1839191" y="5867400"/>
                <a:chExt cx="1447800" cy="990600"/>
              </a:xfrm>
            </p:grpSpPr>
            <p:sp>
              <p:nvSpPr>
                <p:cNvPr id="433" name="Rounded Rectangle 432"/>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34" name="Group 78"/>
                <p:cNvGrpSpPr/>
                <p:nvPr/>
              </p:nvGrpSpPr>
              <p:grpSpPr>
                <a:xfrm>
                  <a:off x="1953491" y="5962650"/>
                  <a:ext cx="1289669" cy="762000"/>
                  <a:chOff x="228600" y="5791200"/>
                  <a:chExt cx="1289669" cy="762000"/>
                </a:xfrm>
              </p:grpSpPr>
              <p:sp>
                <p:nvSpPr>
                  <p:cNvPr id="435" name="Rounded Rectangle 434"/>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36" name="Straight Connector 435"/>
                  <p:cNvCxnSpPr>
                    <a:endCxn id="438"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7" name="Straight Connector 436"/>
                  <p:cNvCxnSpPr>
                    <a:endCxn id="439"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38" name="Rectangle 437"/>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9" name="Rectangle 438"/>
                  <p:cNvSpPr/>
                  <p:nvPr/>
                </p:nvSpPr>
                <p:spPr>
                  <a:xfrm>
                    <a:off x="1142999" y="6302374"/>
                    <a:ext cx="375270"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40" name="Straight Connector 439"/>
                  <p:cNvCxnSpPr>
                    <a:stCxn id="435" idx="2"/>
                    <a:endCxn id="441"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441" name="Rectangle 440"/>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32" name="TextBox 431"/>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28" name="TextBox 427"/>
            <p:cNvSpPr txBox="1"/>
            <p:nvPr/>
          </p:nvSpPr>
          <p:spPr>
            <a:xfrm>
              <a:off x="237744" y="6111612"/>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sp>
          <p:nvSpPr>
            <p:cNvPr id="429" name="TextBox 428"/>
            <p:cNvSpPr txBox="1"/>
            <p:nvPr/>
          </p:nvSpPr>
          <p:spPr>
            <a:xfrm>
              <a:off x="840538" y="6107684"/>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430" name="TextBox 429"/>
            <p:cNvSpPr txBox="1"/>
            <p:nvPr/>
          </p:nvSpPr>
          <p:spPr>
            <a:xfrm>
              <a:off x="1450308" y="6108192"/>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grpSp>
      <p:grpSp>
        <p:nvGrpSpPr>
          <p:cNvPr id="442" name="Group 441"/>
          <p:cNvGrpSpPr/>
          <p:nvPr/>
        </p:nvGrpSpPr>
        <p:grpSpPr>
          <a:xfrm>
            <a:off x="2362200" y="5334000"/>
            <a:ext cx="1905000" cy="1219200"/>
            <a:chOff x="2362200" y="5334000"/>
            <a:chExt cx="1905000" cy="1219200"/>
          </a:xfrm>
        </p:grpSpPr>
        <p:grpSp>
          <p:nvGrpSpPr>
            <p:cNvPr id="443" name="Group 490"/>
            <p:cNvGrpSpPr/>
            <p:nvPr/>
          </p:nvGrpSpPr>
          <p:grpSpPr>
            <a:xfrm>
              <a:off x="2362200" y="5334000"/>
              <a:ext cx="1905000" cy="1219200"/>
              <a:chOff x="152400" y="5410200"/>
              <a:chExt cx="1905000" cy="1219200"/>
            </a:xfrm>
          </p:grpSpPr>
          <p:grpSp>
            <p:nvGrpSpPr>
              <p:cNvPr id="447" name="Group 491"/>
              <p:cNvGrpSpPr/>
              <p:nvPr/>
            </p:nvGrpSpPr>
            <p:grpSpPr>
              <a:xfrm>
                <a:off x="152400" y="5410200"/>
                <a:ext cx="1905000" cy="1219200"/>
                <a:chOff x="1839191" y="5867400"/>
                <a:chExt cx="1447800" cy="990600"/>
              </a:xfrm>
            </p:grpSpPr>
            <p:sp>
              <p:nvSpPr>
                <p:cNvPr id="449" name="Rounded Rectangle 448"/>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50" name="Group 494"/>
                <p:cNvGrpSpPr/>
                <p:nvPr/>
              </p:nvGrpSpPr>
              <p:grpSpPr>
                <a:xfrm>
                  <a:off x="1953491" y="5962650"/>
                  <a:ext cx="1289669" cy="762000"/>
                  <a:chOff x="228600" y="5791200"/>
                  <a:chExt cx="1289669" cy="762000"/>
                </a:xfrm>
              </p:grpSpPr>
              <p:sp>
                <p:nvSpPr>
                  <p:cNvPr id="451" name="Rounded Rectangle 450"/>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2" name="Straight Connector 451"/>
                  <p:cNvCxnSpPr>
                    <a:endCxn id="454"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3" name="Straight Connector 452"/>
                  <p:cNvCxnSpPr>
                    <a:endCxn id="456"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54" name="Rectangle 453"/>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6" name="Rectangle 455"/>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57" name="Straight Connector 456"/>
                  <p:cNvCxnSpPr>
                    <a:stCxn id="451" idx="2"/>
                    <a:endCxn id="45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458" name="Rectangle 457"/>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48" name="TextBox 447"/>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44" name="TextBox 443"/>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445" name="TextBox 444"/>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446" name="TextBox 445"/>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grpSp>
      <p:grpSp>
        <p:nvGrpSpPr>
          <p:cNvPr id="459" name="Group 458"/>
          <p:cNvGrpSpPr/>
          <p:nvPr/>
        </p:nvGrpSpPr>
        <p:grpSpPr>
          <a:xfrm>
            <a:off x="6248400" y="5334000"/>
            <a:ext cx="1905000" cy="1219200"/>
            <a:chOff x="6248400" y="5334000"/>
            <a:chExt cx="1905000" cy="1219200"/>
          </a:xfrm>
        </p:grpSpPr>
        <p:grpSp>
          <p:nvGrpSpPr>
            <p:cNvPr id="460" name="Group 514"/>
            <p:cNvGrpSpPr/>
            <p:nvPr/>
          </p:nvGrpSpPr>
          <p:grpSpPr>
            <a:xfrm>
              <a:off x="6248400" y="5334000"/>
              <a:ext cx="1905000" cy="1219200"/>
              <a:chOff x="152400" y="5410200"/>
              <a:chExt cx="1905000" cy="1219200"/>
            </a:xfrm>
          </p:grpSpPr>
          <p:grpSp>
            <p:nvGrpSpPr>
              <p:cNvPr id="464" name="Group 515"/>
              <p:cNvGrpSpPr/>
              <p:nvPr/>
            </p:nvGrpSpPr>
            <p:grpSpPr>
              <a:xfrm>
                <a:off x="152400" y="5410200"/>
                <a:ext cx="1905000" cy="1219200"/>
                <a:chOff x="1839191" y="5867400"/>
                <a:chExt cx="1447800" cy="990600"/>
              </a:xfrm>
            </p:grpSpPr>
            <p:sp>
              <p:nvSpPr>
                <p:cNvPr id="466" name="Rounded Rectangle 465"/>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67" name="Group 518"/>
                <p:cNvGrpSpPr/>
                <p:nvPr/>
              </p:nvGrpSpPr>
              <p:grpSpPr>
                <a:xfrm>
                  <a:off x="1953491" y="5962650"/>
                  <a:ext cx="1289669" cy="762000"/>
                  <a:chOff x="228600" y="5791200"/>
                  <a:chExt cx="1289669" cy="762000"/>
                </a:xfrm>
              </p:grpSpPr>
              <p:sp>
                <p:nvSpPr>
                  <p:cNvPr id="468" name="Rounded Rectangle 467"/>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69" name="Straight Connector 468"/>
                  <p:cNvCxnSpPr>
                    <a:endCxn id="471"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0" name="Straight Connector 469"/>
                  <p:cNvCxnSpPr>
                    <a:endCxn id="472"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71" name="Rectangle 470"/>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2" name="Rectangle 471"/>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73" name="Straight Connector 472"/>
                  <p:cNvCxnSpPr>
                    <a:stCxn id="468" idx="2"/>
                    <a:endCxn id="474"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474" name="Rectangle 473"/>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65" name="TextBox 464"/>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61" name="TextBox 460"/>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462" name="TextBox 461"/>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463" name="TextBox 462"/>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grpSp>
    </p:spTree>
    <p:extLst>
      <p:ext uri="{BB962C8B-B14F-4D97-AF65-F5344CB8AC3E}">
        <p14:creationId xmlns:p14="http://schemas.microsoft.com/office/powerpoint/2010/main" xmlns="" val="4030857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a:t>Place MBs off the physical network </a:t>
            </a:r>
            <a:r>
              <a:rPr lang="en-US" dirty="0" smtClean="0"/>
              <a:t>path</a:t>
            </a:r>
          </a:p>
          <a:p>
            <a:pPr marL="342900" lvl="1" indent="-342900" eaLnBrk="1" hangingPunct="1"/>
            <a:r>
              <a:rPr lang="en-US" dirty="0"/>
              <a:t>Use source </a:t>
            </a:r>
            <a:r>
              <a:rPr lang="en-US" dirty="0" smtClean="0"/>
              <a:t>routing</a:t>
            </a:r>
            <a:endParaRPr lang="en-US" dirty="0"/>
          </a:p>
          <a:p>
            <a:pPr marL="342900" lvl="1" indent="-342900" eaLnBrk="1" hangingPunct="1"/>
            <a:r>
              <a:rPr lang="en-US" dirty="0"/>
              <a:t>Use MPLS label stack for source routing</a:t>
            </a:r>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63</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4011354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t>Policy Implementation</a:t>
            </a:r>
            <a:endParaRPr lang="en-IN" dirty="0" smtClean="0"/>
          </a:p>
        </p:txBody>
      </p:sp>
      <p:sp>
        <p:nvSpPr>
          <p:cNvPr id="9219" name="Content Placeholder 2"/>
          <p:cNvSpPr>
            <a:spLocks noGrp="1"/>
          </p:cNvSpPr>
          <p:nvPr>
            <p:ph idx="1"/>
          </p:nvPr>
        </p:nvSpPr>
        <p:spPr/>
        <p:txBody>
          <a:bodyPr/>
          <a:lstStyle/>
          <a:p>
            <a:pPr marL="342900" lvl="1" indent="-342900" eaLnBrk="1" hangingPunct="1"/>
            <a:r>
              <a:rPr lang="en-US" dirty="0"/>
              <a:t>Place MBs off the physical network </a:t>
            </a:r>
            <a:r>
              <a:rPr lang="en-US" dirty="0" smtClean="0"/>
              <a:t>path</a:t>
            </a:r>
          </a:p>
          <a:p>
            <a:pPr marL="342900" lvl="1" indent="-342900" eaLnBrk="1" hangingPunct="1"/>
            <a:r>
              <a:rPr lang="en-US" dirty="0"/>
              <a:t>Use source </a:t>
            </a:r>
            <a:r>
              <a:rPr lang="en-US" dirty="0" smtClean="0"/>
              <a:t>routing</a:t>
            </a:r>
            <a:endParaRPr lang="en-US" dirty="0"/>
          </a:p>
          <a:p>
            <a:pPr marL="342900" lvl="1" indent="-342900" eaLnBrk="1" hangingPunct="1"/>
            <a:r>
              <a:rPr lang="en-US" dirty="0"/>
              <a:t>Use MPLS label stack for source routing</a:t>
            </a:r>
          </a:p>
          <a:p>
            <a:pPr marL="342900" lvl="1" indent="-342900" eaLnBrk="1" hangingPunct="1"/>
            <a:r>
              <a:rPr lang="en-US" dirty="0" smtClean="0"/>
              <a:t>Pre-compute </a:t>
            </a:r>
            <a:r>
              <a:rPr lang="en-US" dirty="0"/>
              <a:t>sequence of MBs for each </a:t>
            </a:r>
            <a:r>
              <a:rPr lang="en-US" dirty="0" smtClean="0"/>
              <a:t>policy and install rules proactively</a:t>
            </a:r>
            <a:endParaRPr lang="en-US" dirty="0"/>
          </a:p>
          <a:p>
            <a:pPr marL="342900" lvl="1"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marL="742950" lvl="2" indent="-342900" eaLnBrk="1" hangingPunct="1"/>
            <a:endParaRPr lang="en-US" dirty="0" smtClean="0"/>
          </a:p>
          <a:p>
            <a:pPr eaLnBrk="1" hangingPunct="1"/>
            <a:endParaRPr lang="en-IN" dirty="0" smtClean="0"/>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4" name="Footer Placeholder 3"/>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64</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10436787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 name="Group 283"/>
          <p:cNvGrpSpPr/>
          <p:nvPr/>
        </p:nvGrpSpPr>
        <p:grpSpPr>
          <a:xfrm>
            <a:off x="152400" y="5219703"/>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142999" y="6302374"/>
                  <a:ext cx="375270"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418" name="TextBox 417"/>
          <p:cNvSpPr txBox="1"/>
          <p:nvPr/>
        </p:nvSpPr>
        <p:spPr>
          <a:xfrm>
            <a:off x="237744" y="5997315"/>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sp>
        <p:nvSpPr>
          <p:cNvPr id="505" name="TextBox 504"/>
          <p:cNvSpPr txBox="1"/>
          <p:nvPr/>
        </p:nvSpPr>
        <p:spPr>
          <a:xfrm>
            <a:off x="840538" y="5993387"/>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506" name="TextBox 505"/>
          <p:cNvSpPr txBox="1"/>
          <p:nvPr/>
        </p:nvSpPr>
        <p:spPr>
          <a:xfrm>
            <a:off x="1450308" y="5993895"/>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sp>
        <p:nvSpPr>
          <p:cNvPr id="218" name="TextBox 217"/>
          <p:cNvSpPr txBox="1"/>
          <p:nvPr/>
        </p:nvSpPr>
        <p:spPr>
          <a:xfrm>
            <a:off x="1066800" y="4974336"/>
            <a:ext cx="401052" cy="307777"/>
          </a:xfrm>
          <a:prstGeom prst="rect">
            <a:avLst/>
          </a:prstGeom>
          <a:noFill/>
        </p:spPr>
        <p:txBody>
          <a:bodyPr wrap="square" rtlCol="0">
            <a:spAutoFit/>
          </a:bodyPr>
          <a:lstStyle/>
          <a:p>
            <a:r>
              <a:rPr lang="en-US" sz="1400" dirty="0" smtClean="0">
                <a:solidFill>
                  <a:prstClr val="black"/>
                </a:solidFill>
              </a:rPr>
              <a:t>1</a:t>
            </a:r>
            <a:endParaRPr lang="en-US" sz="1400" dirty="0">
              <a:solidFill>
                <a:prstClr val="black"/>
              </a:solidFill>
            </a:endParaRPr>
          </a:p>
        </p:txBody>
      </p:sp>
      <p:sp>
        <p:nvSpPr>
          <p:cNvPr id="219" name="TextBox 218"/>
          <p:cNvSpPr txBox="1"/>
          <p:nvPr/>
        </p:nvSpPr>
        <p:spPr>
          <a:xfrm>
            <a:off x="513348" y="5708627"/>
            <a:ext cx="401052" cy="307777"/>
          </a:xfrm>
          <a:prstGeom prst="rect">
            <a:avLst/>
          </a:prstGeom>
          <a:noFill/>
        </p:spPr>
        <p:txBody>
          <a:bodyPr wrap="square" rtlCol="0">
            <a:spAutoFit/>
          </a:bodyPr>
          <a:lstStyle/>
          <a:p>
            <a:r>
              <a:rPr lang="en-US" sz="1400" dirty="0" smtClean="0">
                <a:solidFill>
                  <a:prstClr val="black"/>
                </a:solidFill>
              </a:rPr>
              <a:t>2</a:t>
            </a:r>
            <a:endParaRPr lang="en-US" sz="1400" dirty="0">
              <a:solidFill>
                <a:prstClr val="black"/>
              </a:solidFill>
            </a:endParaRPr>
          </a:p>
        </p:txBody>
      </p:sp>
      <p:sp>
        <p:nvSpPr>
          <p:cNvPr id="220" name="TextBox 219"/>
          <p:cNvSpPr txBox="1"/>
          <p:nvPr/>
        </p:nvSpPr>
        <p:spPr>
          <a:xfrm>
            <a:off x="1087712" y="5711441"/>
            <a:ext cx="401052" cy="307777"/>
          </a:xfrm>
          <a:prstGeom prst="rect">
            <a:avLst/>
          </a:prstGeom>
          <a:noFill/>
        </p:spPr>
        <p:txBody>
          <a:bodyPr wrap="square" rtlCol="0">
            <a:spAutoFit/>
          </a:bodyPr>
          <a:lstStyle/>
          <a:p>
            <a:r>
              <a:rPr lang="en-US" sz="1400" dirty="0" smtClean="0">
                <a:solidFill>
                  <a:prstClr val="black"/>
                </a:solidFill>
              </a:rPr>
              <a:t>3</a:t>
            </a:r>
            <a:endParaRPr lang="en-US" sz="1400" dirty="0">
              <a:solidFill>
                <a:prstClr val="black"/>
              </a:solidFill>
            </a:endParaRPr>
          </a:p>
        </p:txBody>
      </p:sp>
      <p:sp>
        <p:nvSpPr>
          <p:cNvPr id="221" name="TextBox 220"/>
          <p:cNvSpPr txBox="1"/>
          <p:nvPr/>
        </p:nvSpPr>
        <p:spPr>
          <a:xfrm>
            <a:off x="1683796" y="5706946"/>
            <a:ext cx="401052" cy="307777"/>
          </a:xfrm>
          <a:prstGeom prst="rect">
            <a:avLst/>
          </a:prstGeom>
          <a:noFill/>
        </p:spPr>
        <p:txBody>
          <a:bodyPr wrap="square" rtlCol="0">
            <a:spAutoFit/>
          </a:bodyPr>
          <a:lstStyle/>
          <a:p>
            <a:r>
              <a:rPr lang="en-US" sz="1400" dirty="0" smtClean="0">
                <a:solidFill>
                  <a:prstClr val="black"/>
                </a:solidFill>
              </a:rPr>
              <a:t>4</a:t>
            </a:r>
            <a:endParaRPr lang="en-US" sz="1400" dirty="0">
              <a:solidFill>
                <a:prstClr val="black"/>
              </a:solidFill>
            </a:endParaRPr>
          </a:p>
        </p:txBody>
      </p:sp>
      <p:cxnSp>
        <p:nvCxnSpPr>
          <p:cNvPr id="256" name="Straight Connector 255"/>
          <p:cNvCxnSpPr>
            <a:stCxn id="403" idx="2"/>
            <a:endCxn id="203" idx="0"/>
          </p:cNvCxnSpPr>
          <p:nvPr/>
        </p:nvCxnSpPr>
        <p:spPr>
          <a:xfrm flipH="1" flipV="1">
            <a:off x="914400" y="3200398"/>
            <a:ext cx="647927" cy="188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60240" y="3469570"/>
            <a:ext cx="1371601" cy="873830"/>
            <a:chOff x="7826713" y="3388974"/>
            <a:chExt cx="1371601" cy="873830"/>
          </a:xfrm>
        </p:grpSpPr>
        <p:sp>
          <p:nvSpPr>
            <p:cNvPr id="243" name="Rounded Rectangle 242"/>
            <p:cNvSpPr/>
            <p:nvPr/>
          </p:nvSpPr>
          <p:spPr>
            <a:xfrm rot="10800000">
              <a:off x="8010945" y="3657600"/>
              <a:ext cx="980655" cy="6052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TextBox 276"/>
            <p:cNvSpPr txBox="1"/>
            <p:nvPr/>
          </p:nvSpPr>
          <p:spPr>
            <a:xfrm>
              <a:off x="7826713" y="3388974"/>
              <a:ext cx="1371601" cy="246221"/>
            </a:xfrm>
            <a:prstGeom prst="rect">
              <a:avLst/>
            </a:prstGeom>
            <a:noFill/>
          </p:spPr>
          <p:txBody>
            <a:bodyPr wrap="square" rtlCol="0">
              <a:spAutoFit/>
            </a:bodyPr>
            <a:lstStyle/>
            <a:p>
              <a:r>
                <a:rPr lang="en-US" sz="1000" b="1" dirty="0" smtClean="0">
                  <a:solidFill>
                    <a:prstClr val="black"/>
                  </a:solidFill>
                </a:rPr>
                <a:t>LOAD BALANCER (33)</a:t>
              </a:r>
              <a:endParaRPr lang="en-US" sz="1000" b="1" dirty="0">
                <a:solidFill>
                  <a:prstClr val="black"/>
                </a:solidFill>
              </a:endParaRPr>
            </a:p>
          </p:txBody>
        </p:sp>
      </p:grpSp>
      <p:grpSp>
        <p:nvGrpSpPr>
          <p:cNvPr id="25" name="Group 24"/>
          <p:cNvGrpSpPr/>
          <p:nvPr/>
        </p:nvGrpSpPr>
        <p:grpSpPr>
          <a:xfrm>
            <a:off x="76200" y="1828800"/>
            <a:ext cx="1727544" cy="1371598"/>
            <a:chOff x="76200" y="1828800"/>
            <a:chExt cx="1727544" cy="1371598"/>
          </a:xfrm>
        </p:grpSpPr>
        <p:sp>
          <p:nvSpPr>
            <p:cNvPr id="203" name="Rounded Rectangle 202"/>
            <p:cNvSpPr/>
            <p:nvPr/>
          </p:nvSpPr>
          <p:spPr>
            <a:xfrm rot="10800000">
              <a:off x="76200" y="2133599"/>
              <a:ext cx="1676400" cy="106679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126952" y="1828800"/>
              <a:ext cx="1676792" cy="369332"/>
            </a:xfrm>
            <a:prstGeom prst="rect">
              <a:avLst/>
            </a:prstGeom>
            <a:noFill/>
          </p:spPr>
          <p:txBody>
            <a:bodyPr wrap="square" rtlCol="0">
              <a:spAutoFit/>
            </a:bodyPr>
            <a:lstStyle/>
            <a:p>
              <a:r>
                <a:rPr lang="en-US" b="1" dirty="0" smtClean="0">
                  <a:solidFill>
                    <a:prstClr val="black"/>
                  </a:solidFill>
                </a:rPr>
                <a:t>FIREWALL (46)</a:t>
              </a:r>
              <a:endParaRPr lang="en-US" b="1" dirty="0">
                <a:solidFill>
                  <a:prstClr val="black"/>
                </a:solidFill>
              </a:endParaRPr>
            </a:p>
          </p:txBody>
        </p:sp>
      </p:grpSp>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192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cxnSp>
        <p:nvCxnSpPr>
          <p:cNvPr id="420" name="Straight Connector 419"/>
          <p:cNvCxnSpPr>
            <a:stCxn id="62" idx="0"/>
            <a:endCxn id="415" idx="3"/>
          </p:cNvCxnSpPr>
          <p:nvPr/>
        </p:nvCxnSpPr>
        <p:spPr>
          <a:xfrm flipV="1">
            <a:off x="1104900" y="4800596"/>
            <a:ext cx="112538" cy="419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362200" y="5181600"/>
            <a:ext cx="1905000" cy="1219200"/>
            <a:chOff x="2362200" y="5334000"/>
            <a:chExt cx="1905000" cy="1219200"/>
          </a:xfrm>
        </p:grpSpPr>
        <p:grpSp>
          <p:nvGrpSpPr>
            <p:cNvPr id="491" name="Group 490"/>
            <p:cNvGrpSpPr/>
            <p:nvPr/>
          </p:nvGrpSpPr>
          <p:grpSpPr>
            <a:xfrm>
              <a:off x="2362200" y="53340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0" name="Rectangle 499"/>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07" name="TextBox 506"/>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508" name="TextBox 507"/>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509" name="TextBox 508"/>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grpSp>
      <p:sp>
        <p:nvSpPr>
          <p:cNvPr id="510" name="TextBox 509"/>
          <p:cNvSpPr txBox="1"/>
          <p:nvPr/>
        </p:nvSpPr>
        <p:spPr>
          <a:xfrm>
            <a:off x="1752599" y="1242536"/>
            <a:ext cx="1057570" cy="738664"/>
          </a:xfrm>
          <a:prstGeom prst="rect">
            <a:avLst/>
          </a:prstGeom>
          <a:noFill/>
        </p:spPr>
        <p:txBody>
          <a:bodyPr wrap="square" rtlCol="0">
            <a:spAutoFit/>
          </a:bodyPr>
          <a:lstStyle/>
          <a:p>
            <a:pPr algn="ctr"/>
            <a:r>
              <a:rPr lang="en-US" sz="1400" dirty="0" smtClean="0">
                <a:solidFill>
                  <a:prstClr val="black"/>
                </a:solidFill>
              </a:rPr>
              <a:t>10.0.0.0/16</a:t>
            </a:r>
          </a:p>
          <a:p>
            <a:pPr algn="ctr"/>
            <a:r>
              <a:rPr lang="en-US" sz="1400" dirty="0" smtClean="0">
                <a:solidFill>
                  <a:prstClr val="black"/>
                </a:solidFill>
              </a:rPr>
              <a:t>32/17</a:t>
            </a:r>
          </a:p>
          <a:p>
            <a:endParaRPr lang="en-US" sz="1400" dirty="0">
              <a:solidFill>
                <a:prstClr val="black"/>
              </a:solidFill>
            </a:endParaRPr>
          </a:p>
        </p:txBody>
      </p:sp>
      <p:sp>
        <p:nvSpPr>
          <p:cNvPr id="511" name="TextBox 510"/>
          <p:cNvSpPr txBox="1"/>
          <p:nvPr/>
        </p:nvSpPr>
        <p:spPr>
          <a:xfrm>
            <a:off x="3362030" y="1229380"/>
            <a:ext cx="1057570" cy="523220"/>
          </a:xfrm>
          <a:prstGeom prst="rect">
            <a:avLst/>
          </a:prstGeom>
          <a:noFill/>
        </p:spPr>
        <p:txBody>
          <a:bodyPr wrap="square" rtlCol="0">
            <a:spAutoFit/>
          </a:bodyPr>
          <a:lstStyle/>
          <a:p>
            <a:pPr algn="ctr"/>
            <a:r>
              <a:rPr lang="en-US" sz="1400" dirty="0" smtClean="0">
                <a:solidFill>
                  <a:prstClr val="black"/>
                </a:solidFill>
              </a:rPr>
              <a:t>10.1.0.0/16</a:t>
            </a:r>
          </a:p>
          <a:p>
            <a:pPr algn="ctr"/>
            <a:r>
              <a:rPr lang="en-US" sz="1400" dirty="0" smtClean="0">
                <a:solidFill>
                  <a:prstClr val="black"/>
                </a:solidFill>
              </a:rPr>
              <a:t>40/17</a:t>
            </a:r>
            <a:endParaRPr lang="en-US" sz="1400" dirty="0">
              <a:solidFill>
                <a:prstClr val="black"/>
              </a:solidFill>
            </a:endParaRPr>
          </a:p>
        </p:txBody>
      </p:sp>
      <p:sp>
        <p:nvSpPr>
          <p:cNvPr id="512" name="TextBox 511"/>
          <p:cNvSpPr txBox="1"/>
          <p:nvPr/>
        </p:nvSpPr>
        <p:spPr>
          <a:xfrm>
            <a:off x="4962230" y="1229380"/>
            <a:ext cx="1057570" cy="523220"/>
          </a:xfrm>
          <a:prstGeom prst="rect">
            <a:avLst/>
          </a:prstGeom>
          <a:noFill/>
        </p:spPr>
        <p:txBody>
          <a:bodyPr wrap="square" rtlCol="0">
            <a:spAutoFit/>
          </a:bodyPr>
          <a:lstStyle/>
          <a:p>
            <a:pPr algn="ctr"/>
            <a:r>
              <a:rPr lang="en-US" sz="1400" dirty="0" smtClean="0">
                <a:solidFill>
                  <a:prstClr val="black"/>
                </a:solidFill>
              </a:rPr>
              <a:t>10.2.0.0/16</a:t>
            </a:r>
          </a:p>
          <a:p>
            <a:pPr algn="ctr"/>
            <a:r>
              <a:rPr lang="en-US" sz="1400" dirty="0" smtClean="0">
                <a:solidFill>
                  <a:prstClr val="black"/>
                </a:solidFill>
              </a:rPr>
              <a:t>48/17</a:t>
            </a:r>
            <a:endParaRPr lang="en-US" sz="1400" dirty="0">
              <a:solidFill>
                <a:prstClr val="black"/>
              </a:solidFill>
            </a:endParaRPr>
          </a:p>
        </p:txBody>
      </p:sp>
      <p:sp>
        <p:nvSpPr>
          <p:cNvPr id="513" name="TextBox 512"/>
          <p:cNvSpPr txBox="1"/>
          <p:nvPr/>
        </p:nvSpPr>
        <p:spPr>
          <a:xfrm>
            <a:off x="6553200" y="1229380"/>
            <a:ext cx="1057570" cy="523220"/>
          </a:xfrm>
          <a:prstGeom prst="rect">
            <a:avLst/>
          </a:prstGeom>
          <a:noFill/>
        </p:spPr>
        <p:txBody>
          <a:bodyPr wrap="square" rtlCol="0">
            <a:spAutoFit/>
          </a:bodyPr>
          <a:lstStyle/>
          <a:p>
            <a:pPr algn="ctr"/>
            <a:r>
              <a:rPr lang="en-US" sz="1400" dirty="0" smtClean="0">
                <a:solidFill>
                  <a:prstClr val="black"/>
                </a:solidFill>
              </a:rPr>
              <a:t>10.3.0.0/16</a:t>
            </a:r>
          </a:p>
          <a:p>
            <a:pPr algn="ctr"/>
            <a:r>
              <a:rPr lang="en-US" sz="1400" dirty="0" smtClean="0">
                <a:solidFill>
                  <a:prstClr val="black"/>
                </a:solidFill>
              </a:rPr>
              <a:t>56/17</a:t>
            </a:r>
            <a:endParaRPr lang="en-US" sz="1400" dirty="0">
              <a:solidFill>
                <a:prstClr val="black"/>
              </a:solidFill>
            </a:endParaRPr>
          </a:p>
        </p:txBody>
      </p:sp>
      <p:grpSp>
        <p:nvGrpSpPr>
          <p:cNvPr id="9" name="Group 8"/>
          <p:cNvGrpSpPr/>
          <p:nvPr/>
        </p:nvGrpSpPr>
        <p:grpSpPr>
          <a:xfrm>
            <a:off x="6248400" y="5181600"/>
            <a:ext cx="1905000" cy="1219200"/>
            <a:chOff x="6248400" y="5334000"/>
            <a:chExt cx="1905000" cy="1219200"/>
          </a:xfrm>
        </p:grpSpPr>
        <p:grpSp>
          <p:nvGrpSpPr>
            <p:cNvPr id="515" name="Group 514"/>
            <p:cNvGrpSpPr/>
            <p:nvPr/>
          </p:nvGrpSpPr>
          <p:grpSpPr>
            <a:xfrm>
              <a:off x="6248400" y="53340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4" name="Rectangle 523"/>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27" name="TextBox 526"/>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528" name="TextBox 527"/>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529" name="TextBox 528"/>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grpSp>
      <p:sp>
        <p:nvSpPr>
          <p:cNvPr id="562" name="Rectangle 561"/>
          <p:cNvSpPr/>
          <p:nvPr/>
        </p:nvSpPr>
        <p:spPr>
          <a:xfrm>
            <a:off x="315787" y="5760720"/>
            <a:ext cx="217613" cy="168037"/>
          </a:xfrm>
          <a:prstGeom prst="rect">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nvGrpSpPr>
        <p:grpSpPr>
          <a:xfrm>
            <a:off x="76200" y="1752600"/>
            <a:ext cx="3092999" cy="3566336"/>
            <a:chOff x="25747" y="1884895"/>
            <a:chExt cx="3092999" cy="3566336"/>
          </a:xfrm>
        </p:grpSpPr>
        <p:grpSp>
          <p:nvGrpSpPr>
            <p:cNvPr id="212" name="Group 211"/>
            <p:cNvGrpSpPr/>
            <p:nvPr/>
          </p:nvGrpSpPr>
          <p:grpSpPr>
            <a:xfrm>
              <a:off x="25747" y="1884895"/>
              <a:ext cx="3092999" cy="3189570"/>
              <a:chOff x="109591" y="1122894"/>
              <a:chExt cx="3092999" cy="3189570"/>
            </a:xfrm>
          </p:grpSpPr>
          <p:sp>
            <p:nvSpPr>
              <p:cNvPr id="215" name="Rounded Rectangle 214"/>
              <p:cNvSpPr/>
              <p:nvPr/>
            </p:nvSpPr>
            <p:spPr>
              <a:xfrm>
                <a:off x="109591" y="1122894"/>
                <a:ext cx="3033240" cy="3189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TextBox 213"/>
              <p:cNvSpPr txBox="1"/>
              <p:nvPr/>
            </p:nvSpPr>
            <p:spPr>
              <a:xfrm>
                <a:off x="177388" y="1275293"/>
                <a:ext cx="3025202" cy="2893100"/>
              </a:xfrm>
              <a:prstGeom prst="rect">
                <a:avLst/>
              </a:prstGeom>
              <a:noFill/>
            </p:spPr>
            <p:txBody>
              <a:bodyPr wrap="square" rtlCol="0">
                <a:spAutoFit/>
              </a:bodyPr>
              <a:lstStyle/>
              <a:p>
                <a:r>
                  <a:rPr lang="en-US" sz="1400" u="sng" dirty="0" smtClean="0">
                    <a:solidFill>
                      <a:prstClr val="black"/>
                    </a:solidFill>
                  </a:rPr>
                  <a:t>Highest priority</a:t>
                </a:r>
              </a:p>
              <a:p>
                <a:r>
                  <a:rPr lang="en-US" sz="1400" b="1" dirty="0" smtClean="0">
                    <a:solidFill>
                      <a:srgbClr val="FFC000"/>
                    </a:solidFill>
                  </a:rPr>
                  <a:t>in_port:2, DIP: 10.16.0.17 </a:t>
                </a:r>
                <a:r>
                  <a:rPr lang="en-US" sz="1400" b="1" dirty="0" smtClean="0">
                    <a:solidFill>
                      <a:srgbClr val="FFC000"/>
                    </a:solidFill>
                    <a:sym typeface="Wingdings" pitchFamily="2" charset="2"/>
                  </a:rPr>
                  <a:t> </a:t>
                </a:r>
                <a:r>
                  <a:rPr lang="en-US" sz="1400" b="1" dirty="0" smtClean="0">
                    <a:solidFill>
                      <a:srgbClr val="FFC000"/>
                    </a:solidFill>
                  </a:rPr>
                  <a:t>PUSH_MPLS(16), PUSH_MPLS(33), PUSH_MPLS(46), 1</a:t>
                </a:r>
              </a:p>
              <a:p>
                <a:r>
                  <a:rPr lang="en-US" sz="1400" dirty="0" smtClean="0">
                    <a:solidFill>
                      <a:prstClr val="black"/>
                    </a:solidFill>
                  </a:rPr>
                  <a:t>….</a:t>
                </a:r>
              </a:p>
              <a:p>
                <a:r>
                  <a:rPr lang="en-US" sz="1400" u="sng" dirty="0" smtClean="0">
                    <a:solidFill>
                      <a:prstClr val="black"/>
                    </a:solidFill>
                  </a:rPr>
                  <a:t>High priority</a:t>
                </a:r>
              </a:p>
              <a:p>
                <a:r>
                  <a:rPr lang="en-US" sz="1400" dirty="0" smtClean="0">
                    <a:solidFill>
                      <a:prstClr val="black"/>
                    </a:solidFill>
                  </a:rPr>
                  <a:t>in_port:2, DIP: 10.1.0.2 </a:t>
                </a:r>
                <a:r>
                  <a:rPr lang="en-US" sz="1400" dirty="0" smtClean="0">
                    <a:solidFill>
                      <a:prstClr val="black"/>
                    </a:solidFill>
                    <a:sym typeface="Wingdings" pitchFamily="2" charset="2"/>
                  </a:rPr>
                  <a:t> 4</a:t>
                </a:r>
              </a:p>
              <a:p>
                <a:r>
                  <a:rPr lang="en-US" sz="1400" dirty="0" smtClean="0">
                    <a:solidFill>
                      <a:prstClr val="black"/>
                    </a:solidFill>
                    <a:sym typeface="Wingdings" pitchFamily="2" charset="2"/>
                  </a:rPr>
                  <a:t>….</a:t>
                </a:r>
              </a:p>
              <a:p>
                <a:r>
                  <a:rPr lang="en-US" sz="1400" u="sng" dirty="0" smtClean="0">
                    <a:solidFill>
                      <a:prstClr val="black"/>
                    </a:solidFill>
                    <a:sym typeface="Wingdings" pitchFamily="2" charset="2"/>
                  </a:rPr>
                  <a:t>Default</a:t>
                </a:r>
              </a:p>
              <a:p>
                <a:r>
                  <a:rPr lang="en-US" sz="1400" dirty="0" err="1" smtClean="0">
                    <a:solidFill>
                      <a:prstClr val="black"/>
                    </a:solidFill>
                  </a:rPr>
                  <a:t>in_port</a:t>
                </a:r>
                <a:r>
                  <a:rPr lang="en-US" sz="1400" dirty="0" smtClean="0">
                    <a:solidFill>
                      <a:prstClr val="black"/>
                    </a:solidFill>
                  </a:rPr>
                  <a:t>: 2 </a:t>
                </a:r>
                <a:r>
                  <a:rPr lang="en-US" sz="1400" dirty="0" smtClean="0">
                    <a:solidFill>
                      <a:prstClr val="black"/>
                    </a:solidFill>
                    <a:sym typeface="Wingdings" pitchFamily="2" charset="2"/>
                  </a:rPr>
                  <a:t> PUSH_MPLS(16), 1</a:t>
                </a:r>
              </a:p>
              <a:p>
                <a:r>
                  <a:rPr lang="en-US" sz="1400" dirty="0" smtClean="0">
                    <a:solidFill>
                      <a:prstClr val="black"/>
                    </a:solidFill>
                    <a:sym typeface="Wingdings" pitchFamily="2" charset="2"/>
                  </a:rPr>
                  <a:t>….</a:t>
                </a:r>
              </a:p>
              <a:p>
                <a:r>
                  <a:rPr lang="en-US" sz="1400" dirty="0" err="1" smtClean="0">
                    <a:solidFill>
                      <a:prstClr val="black"/>
                    </a:solidFill>
                    <a:sym typeface="Wingdings" pitchFamily="2" charset="2"/>
                  </a:rPr>
                  <a:t>in_port</a:t>
                </a:r>
                <a:r>
                  <a:rPr lang="en-US" sz="1400" dirty="0" smtClean="0">
                    <a:solidFill>
                      <a:prstClr val="black"/>
                    </a:solidFill>
                    <a:sym typeface="Wingdings" pitchFamily="2" charset="2"/>
                  </a:rPr>
                  <a:t>: 1, MPLS(16), DIP:10.0.0.1  POP_MPLS(0x800), 2</a:t>
                </a:r>
              </a:p>
            </p:txBody>
          </p:sp>
        </p:grpSp>
        <p:sp>
          <p:nvSpPr>
            <p:cNvPr id="3" name="Down Arrow 2"/>
            <p:cNvSpPr/>
            <p:nvPr/>
          </p:nvSpPr>
          <p:spPr>
            <a:xfrm>
              <a:off x="840538" y="5074462"/>
              <a:ext cx="165603" cy="376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 name="TextBox 4"/>
          <p:cNvSpPr txBox="1"/>
          <p:nvPr/>
        </p:nvSpPr>
        <p:spPr>
          <a:xfrm>
            <a:off x="237744" y="228600"/>
            <a:ext cx="8601456" cy="892552"/>
          </a:xfrm>
          <a:prstGeom prst="rect">
            <a:avLst/>
          </a:prstGeom>
          <a:noFill/>
        </p:spPr>
        <p:txBody>
          <a:bodyPr wrap="square" rtlCol="0">
            <a:spAutoFit/>
          </a:bodyPr>
          <a:lstStyle/>
          <a:p>
            <a:pPr algn="ctr"/>
            <a:endParaRPr lang="en-US" sz="2600" dirty="0" smtClean="0">
              <a:solidFill>
                <a:prstClr val="black"/>
              </a:solidFill>
            </a:endParaRPr>
          </a:p>
          <a:p>
            <a:pPr algn="ctr"/>
            <a:r>
              <a:rPr lang="en-US" sz="2600" dirty="0" smtClean="0">
                <a:solidFill>
                  <a:prstClr val="black"/>
                </a:solidFill>
              </a:rPr>
              <a:t>{TID:16, DIP: 10.16.0.17:80} </a:t>
            </a:r>
            <a:r>
              <a:rPr lang="en-US" sz="2600" dirty="0" smtClean="0">
                <a:solidFill>
                  <a:prstClr val="black"/>
                </a:solidFill>
                <a:sym typeface="Wingdings" pitchFamily="2" charset="2"/>
              </a:rPr>
              <a:t> FW  LB  </a:t>
            </a:r>
            <a:r>
              <a:rPr lang="en-US" sz="2600" dirty="0" err="1" smtClean="0">
                <a:solidFill>
                  <a:prstClr val="black"/>
                </a:solidFill>
                <a:sym typeface="Wingdings" pitchFamily="2" charset="2"/>
              </a:rPr>
              <a:t>WebServer</a:t>
            </a:r>
            <a:endParaRPr lang="en-US" sz="2600" dirty="0">
              <a:solidFill>
                <a:prstClr val="black"/>
              </a:solidFill>
            </a:endParaRPr>
          </a:p>
        </p:txBody>
      </p:sp>
      <p:cxnSp>
        <p:nvCxnSpPr>
          <p:cNvPr id="279" name="Straight Connector 278"/>
          <p:cNvCxnSpPr>
            <a:stCxn id="243" idx="0"/>
            <a:endCxn id="381" idx="4"/>
          </p:cNvCxnSpPr>
          <p:nvPr/>
        </p:nvCxnSpPr>
        <p:spPr>
          <a:xfrm flipH="1">
            <a:off x="8190250" y="4343400"/>
            <a:ext cx="344549" cy="309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TextBox 292"/>
          <p:cNvSpPr txBox="1"/>
          <p:nvPr/>
        </p:nvSpPr>
        <p:spPr>
          <a:xfrm>
            <a:off x="76199" y="6443246"/>
            <a:ext cx="3981811" cy="338554"/>
          </a:xfrm>
          <a:prstGeom prst="rect">
            <a:avLst/>
          </a:prstGeom>
          <a:noFill/>
        </p:spPr>
        <p:txBody>
          <a:bodyPr wrap="square" rtlCol="0">
            <a:spAutoFit/>
          </a:bodyPr>
          <a:lstStyle/>
          <a:p>
            <a:r>
              <a:rPr lang="en-US" sz="1600" dirty="0" err="1" smtClean="0">
                <a:solidFill>
                  <a:prstClr val="black"/>
                </a:solidFill>
              </a:rPr>
              <a:t>Src</a:t>
            </a:r>
            <a:r>
              <a:rPr lang="en-US" sz="1600" dirty="0" smtClean="0">
                <a:solidFill>
                  <a:prstClr val="black"/>
                </a:solidFill>
              </a:rPr>
              <a:t> IP: 10.0.0.1, </a:t>
            </a:r>
            <a:r>
              <a:rPr lang="en-US" sz="1600" dirty="0" err="1" smtClean="0">
                <a:solidFill>
                  <a:prstClr val="black"/>
                </a:solidFill>
              </a:rPr>
              <a:t>Dst</a:t>
            </a:r>
            <a:r>
              <a:rPr lang="en-US" sz="1600" dirty="0" smtClean="0">
                <a:solidFill>
                  <a:prstClr val="black"/>
                </a:solidFill>
              </a:rPr>
              <a:t> IP: 10.16.0.17:80</a:t>
            </a:r>
            <a:endParaRPr lang="en-US" sz="1600" dirty="0">
              <a:solidFill>
                <a:prstClr val="black"/>
              </a:solidFill>
            </a:endParaRPr>
          </a:p>
        </p:txBody>
      </p:sp>
      <p:grpSp>
        <p:nvGrpSpPr>
          <p:cNvPr id="227" name="Group 226"/>
          <p:cNvGrpSpPr/>
          <p:nvPr/>
        </p:nvGrpSpPr>
        <p:grpSpPr>
          <a:xfrm>
            <a:off x="1981200" y="0"/>
            <a:ext cx="6018072" cy="569574"/>
            <a:chOff x="1122640" y="228600"/>
            <a:chExt cx="7988743" cy="765908"/>
          </a:xfrm>
        </p:grpSpPr>
        <p:sp>
          <p:nvSpPr>
            <p:cNvPr id="228" name="Rectangle 227"/>
            <p:cNvSpPr/>
            <p:nvPr/>
          </p:nvSpPr>
          <p:spPr>
            <a:xfrm>
              <a:off x="2101516" y="681892"/>
              <a:ext cx="489284" cy="3087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9" name="Rectangle 228"/>
            <p:cNvSpPr/>
            <p:nvPr/>
          </p:nvSpPr>
          <p:spPr>
            <a:xfrm>
              <a:off x="4383024" y="685800"/>
              <a:ext cx="493776" cy="30870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0" name="Rectangle 229"/>
            <p:cNvSpPr/>
            <p:nvPr/>
          </p:nvSpPr>
          <p:spPr>
            <a:xfrm>
              <a:off x="6821424" y="685800"/>
              <a:ext cx="493776" cy="30870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1" name="TextBox 230"/>
            <p:cNvSpPr txBox="1"/>
            <p:nvPr/>
          </p:nvSpPr>
          <p:spPr>
            <a:xfrm>
              <a:off x="1122640" y="240268"/>
              <a:ext cx="2325837" cy="496642"/>
            </a:xfrm>
            <a:prstGeom prst="rect">
              <a:avLst/>
            </a:prstGeom>
            <a:noFill/>
          </p:spPr>
          <p:txBody>
            <a:bodyPr wrap="square" rtlCol="0">
              <a:spAutoFit/>
            </a:bodyPr>
            <a:lstStyle/>
            <a:p>
              <a:r>
                <a:rPr lang="en-US" b="1" dirty="0" smtClean="0">
                  <a:solidFill>
                    <a:prstClr val="black"/>
                  </a:solidFill>
                </a:rPr>
                <a:t>MPLS Label = 16</a:t>
              </a:r>
              <a:endParaRPr lang="en-US" b="1" dirty="0">
                <a:solidFill>
                  <a:prstClr val="black"/>
                </a:solidFill>
              </a:endParaRPr>
            </a:p>
          </p:txBody>
        </p:sp>
        <p:sp>
          <p:nvSpPr>
            <p:cNvPr id="232" name="TextBox 231"/>
            <p:cNvSpPr txBox="1"/>
            <p:nvPr/>
          </p:nvSpPr>
          <p:spPr>
            <a:xfrm>
              <a:off x="3449144" y="228600"/>
              <a:ext cx="2812407" cy="496642"/>
            </a:xfrm>
            <a:prstGeom prst="rect">
              <a:avLst/>
            </a:prstGeom>
            <a:noFill/>
          </p:spPr>
          <p:txBody>
            <a:bodyPr wrap="square" rtlCol="0">
              <a:spAutoFit/>
            </a:bodyPr>
            <a:lstStyle/>
            <a:p>
              <a:r>
                <a:rPr lang="en-US" b="1" dirty="0" smtClean="0">
                  <a:solidFill>
                    <a:prstClr val="black"/>
                  </a:solidFill>
                </a:rPr>
                <a:t>MPLS Label = 17</a:t>
              </a:r>
              <a:endParaRPr lang="en-US" b="1" dirty="0">
                <a:solidFill>
                  <a:prstClr val="black"/>
                </a:solidFill>
              </a:endParaRPr>
            </a:p>
          </p:txBody>
        </p:sp>
        <p:sp>
          <p:nvSpPr>
            <p:cNvPr id="233" name="TextBox 232"/>
            <p:cNvSpPr txBox="1"/>
            <p:nvPr/>
          </p:nvSpPr>
          <p:spPr>
            <a:xfrm>
              <a:off x="5876801" y="228600"/>
              <a:ext cx="3234582" cy="496642"/>
            </a:xfrm>
            <a:prstGeom prst="rect">
              <a:avLst/>
            </a:prstGeom>
            <a:noFill/>
          </p:spPr>
          <p:txBody>
            <a:bodyPr wrap="square" rtlCol="0">
              <a:spAutoFit/>
            </a:bodyPr>
            <a:lstStyle/>
            <a:p>
              <a:r>
                <a:rPr lang="en-US" b="1" dirty="0" smtClean="0">
                  <a:solidFill>
                    <a:prstClr val="black"/>
                  </a:solidFill>
                </a:rPr>
                <a:t>MPLS Label = 18</a:t>
              </a:r>
              <a:endParaRPr lang="en-US" b="1" dirty="0">
                <a:solidFill>
                  <a:prstClr val="black"/>
                </a:solidFill>
              </a:endParaRPr>
            </a:p>
          </p:txBody>
        </p:sp>
      </p:grpSp>
      <p:sp>
        <p:nvSpPr>
          <p:cNvPr id="222" name="TextBox 221"/>
          <p:cNvSpPr txBox="1"/>
          <p:nvPr/>
        </p:nvSpPr>
        <p:spPr>
          <a:xfrm>
            <a:off x="228600" y="228600"/>
            <a:ext cx="8601456" cy="892552"/>
          </a:xfrm>
          <a:prstGeom prst="rect">
            <a:avLst/>
          </a:prstGeom>
          <a:noFill/>
        </p:spPr>
        <p:txBody>
          <a:bodyPr wrap="square" rtlCol="0">
            <a:spAutoFit/>
          </a:bodyPr>
          <a:lstStyle/>
          <a:p>
            <a:pPr algn="ctr"/>
            <a:endParaRPr lang="en-US" sz="2600" dirty="0" smtClean="0">
              <a:solidFill>
                <a:prstClr val="black"/>
              </a:solidFill>
            </a:endParaRPr>
          </a:p>
          <a:p>
            <a:pPr algn="ctr"/>
            <a:r>
              <a:rPr lang="en-US" sz="2600" dirty="0" smtClean="0">
                <a:solidFill>
                  <a:prstClr val="black"/>
                </a:solidFill>
              </a:rPr>
              <a:t>{TID:16, DIP: 10.16.0.17:80} </a:t>
            </a:r>
            <a:r>
              <a:rPr lang="en-US" sz="2600" dirty="0" smtClean="0">
                <a:solidFill>
                  <a:prstClr val="black"/>
                </a:solidFill>
                <a:sym typeface="Wingdings" pitchFamily="2" charset="2"/>
              </a:rPr>
              <a:t> 46  33  </a:t>
            </a:r>
            <a:r>
              <a:rPr lang="en-US" sz="2600" dirty="0" err="1" smtClean="0">
                <a:solidFill>
                  <a:prstClr val="black"/>
                </a:solidFill>
                <a:sym typeface="Wingdings" pitchFamily="2" charset="2"/>
              </a:rPr>
              <a:t>WebServer</a:t>
            </a:r>
            <a:endParaRPr lang="en-US" sz="2600" dirty="0">
              <a:solidFill>
                <a:prstClr val="black"/>
              </a:solidFill>
            </a:endParaRPr>
          </a:p>
        </p:txBody>
      </p:sp>
      <p:sp>
        <p:nvSpPr>
          <p:cNvPr id="213" name="Slide Number Placeholder 6"/>
          <p:cNvSpPr>
            <a:spLocks noGrp="1"/>
          </p:cNvSpPr>
          <p:nvPr>
            <p:ph type="sldNum" sz="quarter" idx="12"/>
          </p:nvPr>
        </p:nvSpPr>
        <p:spPr>
          <a:xfrm>
            <a:off x="6553200" y="6356350"/>
            <a:ext cx="2133600" cy="365125"/>
          </a:xfrm>
        </p:spPr>
        <p:txBody>
          <a:bodyPr/>
          <a:lstStyle/>
          <a:p>
            <a:pPr>
              <a:defRPr/>
            </a:pPr>
            <a:fld id="{A40715E7-FD66-44CB-91B4-B01D90EFF6BC}"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xmlns="" val="25575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4.81481E-6 L 0.07865 -0.0412 " pathEditMode="relative" rAng="0" ptsTypes="AA">
                                      <p:cBhvr>
                                        <p:cTn id="6" dur="1000" fill="hold"/>
                                        <p:tgtEl>
                                          <p:spTgt spid="562"/>
                                        </p:tgtEl>
                                        <p:attrNameLst>
                                          <p:attrName>ppt_x</p:attrName>
                                          <p:attrName>ppt_y</p:attrName>
                                        </p:attrNameLst>
                                      </p:cBhvr>
                                      <p:rCtr x="3924" y="-206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9" grpId="0"/>
      <p:bldP spid="220" grpId="0"/>
      <p:bldP spid="221" grpId="0"/>
      <p:bldP spid="562" grpId="0" animBg="1"/>
      <p:bldP spid="5" grpId="0"/>
      <p:bldP spid="2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Conclusion</a:t>
            </a:r>
            <a:endParaRPr lang="en-IN" smtClean="0"/>
          </a:p>
        </p:txBody>
      </p:sp>
      <p:sp>
        <p:nvSpPr>
          <p:cNvPr id="11267" name="Content Placeholder 2"/>
          <p:cNvSpPr>
            <a:spLocks noGrp="1"/>
          </p:cNvSpPr>
          <p:nvPr>
            <p:ph idx="1"/>
          </p:nvPr>
        </p:nvSpPr>
        <p:spPr/>
        <p:txBody>
          <a:bodyPr/>
          <a:lstStyle/>
          <a:p>
            <a:r>
              <a:rPr lang="en-US" sz="2800" dirty="0" smtClean="0"/>
              <a:t>Proposed </a:t>
            </a:r>
            <a:r>
              <a:rPr lang="en-US" sz="2800" dirty="0"/>
              <a:t>new data center </a:t>
            </a:r>
            <a:r>
              <a:rPr lang="en-US" sz="2800" dirty="0" smtClean="0"/>
              <a:t>addressing </a:t>
            </a:r>
            <a:r>
              <a:rPr lang="en-US" sz="2800" dirty="0"/>
              <a:t>and </a:t>
            </a:r>
            <a:r>
              <a:rPr lang="en-US" sz="2800" dirty="0" smtClean="0"/>
              <a:t>forwarding schemes</a:t>
            </a:r>
          </a:p>
          <a:p>
            <a:pPr lvl="1" eaLnBrk="1" hangingPunct="1">
              <a:buNone/>
            </a:pPr>
            <a:r>
              <a:rPr lang="en-US" sz="2400" dirty="0" smtClean="0">
                <a:sym typeface="Wingdings" pitchFamily="2" charset="2"/>
              </a:rPr>
              <a:t> </a:t>
            </a:r>
            <a:r>
              <a:rPr lang="en-US" sz="2400" dirty="0" smtClean="0"/>
              <a:t>Scalability</a:t>
            </a:r>
            <a:endParaRPr lang="en-US" sz="2400" dirty="0"/>
          </a:p>
          <a:p>
            <a:pPr lvl="1" eaLnBrk="1" hangingPunct="1">
              <a:buNone/>
            </a:pPr>
            <a:r>
              <a:rPr lang="en-US" sz="2400" dirty="0" smtClean="0">
                <a:sym typeface="Wingdings" pitchFamily="2" charset="2"/>
              </a:rPr>
              <a:t> </a:t>
            </a:r>
            <a:r>
              <a:rPr lang="en-US" sz="2400" dirty="0" smtClean="0"/>
              <a:t>Multipathing</a:t>
            </a:r>
            <a:endParaRPr lang="en-US" sz="2400" dirty="0"/>
          </a:p>
          <a:p>
            <a:pPr lvl="1" eaLnBrk="1" hangingPunct="1">
              <a:buNone/>
            </a:pPr>
            <a:r>
              <a:rPr lang="en-US" sz="2400" dirty="0" smtClean="0">
                <a:sym typeface="Wingdings" pitchFamily="2" charset="2"/>
              </a:rPr>
              <a:t> </a:t>
            </a:r>
            <a:r>
              <a:rPr lang="en-US" sz="2400" dirty="0" smtClean="0"/>
              <a:t>Virtual </a:t>
            </a:r>
            <a:r>
              <a:rPr lang="en-US" sz="2400" dirty="0"/>
              <a:t>machine migration</a:t>
            </a:r>
            <a:endParaRPr lang="en-US" sz="2400" dirty="0">
              <a:sym typeface="Wingdings" pitchFamily="2" charset="2"/>
            </a:endParaRPr>
          </a:p>
          <a:p>
            <a:pPr lvl="1" eaLnBrk="1" hangingPunct="1">
              <a:buNone/>
            </a:pPr>
            <a:r>
              <a:rPr lang="en-US" sz="2400" dirty="0" smtClean="0">
                <a:sym typeface="Wingdings" pitchFamily="2" charset="2"/>
              </a:rPr>
              <a:t> </a:t>
            </a:r>
            <a:r>
              <a:rPr lang="en-US" sz="2400" dirty="0" smtClean="0"/>
              <a:t>Easy </a:t>
            </a:r>
            <a:r>
              <a:rPr lang="en-US" sz="2400" dirty="0"/>
              <a:t>manageability </a:t>
            </a:r>
          </a:p>
          <a:p>
            <a:pPr lvl="1" eaLnBrk="1" hangingPunct="1">
              <a:buFont typeface="Wingdings"/>
              <a:buChar char="ü"/>
            </a:pPr>
            <a:r>
              <a:rPr lang="en-US" sz="2400" dirty="0" smtClean="0"/>
              <a:t> Low </a:t>
            </a:r>
            <a:r>
              <a:rPr lang="en-US" sz="2400" dirty="0"/>
              <a:t>cost</a:t>
            </a:r>
          </a:p>
          <a:p>
            <a:pPr marL="457200" lvl="1" indent="0" eaLnBrk="1" hangingPunct="1">
              <a:buNone/>
            </a:pPr>
            <a:r>
              <a:rPr lang="en-US" sz="2400" dirty="0">
                <a:sym typeface="Wingdings" pitchFamily="2" charset="2"/>
              </a:rPr>
              <a:t> </a:t>
            </a:r>
            <a:r>
              <a:rPr lang="en-US" sz="2400" dirty="0" smtClean="0"/>
              <a:t>Multi-tenancy (independent</a:t>
            </a:r>
            <a:r>
              <a:rPr lang="en-US" sz="2400" dirty="0" smtClean="0"/>
              <a:t>)</a:t>
            </a:r>
            <a:endParaRPr lang="en-US" sz="2400" dirty="0"/>
          </a:p>
          <a:p>
            <a:pPr marL="457200" lvl="1" indent="0" eaLnBrk="1" hangingPunct="1">
              <a:buNone/>
            </a:pPr>
            <a:r>
              <a:rPr lang="en-US" sz="2400" dirty="0">
                <a:sym typeface="Wingdings" pitchFamily="2" charset="2"/>
              </a:rPr>
              <a:t> </a:t>
            </a:r>
            <a:r>
              <a:rPr lang="en-US" sz="2400" dirty="0" smtClean="0"/>
              <a:t>Middlebox policies (independent)</a:t>
            </a:r>
            <a:endParaRPr lang="en-US" sz="2400" dirty="0"/>
          </a:p>
          <a:p>
            <a:r>
              <a:rPr lang="en-US" sz="2800" dirty="0" smtClean="0"/>
              <a:t>NOX and </a:t>
            </a:r>
            <a:r>
              <a:rPr lang="en-US" sz="2800" dirty="0" err="1" smtClean="0"/>
              <a:t>Openflow</a:t>
            </a:r>
            <a:r>
              <a:rPr lang="en-US" sz="2800" dirty="0" smtClean="0"/>
              <a:t> software switch prototype</a:t>
            </a:r>
          </a:p>
          <a:p>
            <a:pPr lvl="1"/>
            <a:endParaRPr lang="en-US" sz="2400" dirty="0"/>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66</a:t>
            </a:fld>
            <a:endParaRPr lang="en-US" dirty="0">
              <a:solidFill>
                <a:schemeClr val="tx1"/>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6" name="Footer Placeholder 5"/>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7" name="Slide Number Placeholder 6"/>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67</a:t>
            </a:fld>
            <a:endParaRPr lang="en-US" dirty="0">
              <a:solidFill>
                <a:prstClr val="black"/>
              </a:solidFill>
            </a:endParaRPr>
          </a:p>
        </p:txBody>
      </p:sp>
      <p:sp>
        <p:nvSpPr>
          <p:cNvPr id="9" name="Title 8"/>
          <p:cNvSpPr>
            <a:spLocks noGrp="1"/>
          </p:cNvSpPr>
          <p:nvPr>
            <p:ph type="title"/>
          </p:nvPr>
        </p:nvSpPr>
        <p:spPr/>
        <p:txBody>
          <a:bodyPr/>
          <a:lstStyle/>
          <a:p>
            <a:r>
              <a:rPr lang="en-US" dirty="0" smtClean="0"/>
              <a:t>Related Work</a:t>
            </a:r>
            <a:endParaRPr lang="en-US" dirty="0"/>
          </a:p>
        </p:txBody>
      </p:sp>
      <p:sp>
        <p:nvSpPr>
          <p:cNvPr id="11"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4226482975"/>
              </p:ext>
            </p:extLst>
          </p:nvPr>
        </p:nvGraphicFramePr>
        <p:xfrm>
          <a:off x="152400" y="1600200"/>
          <a:ext cx="8839200" cy="3566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9200"/>
                <a:gridCol w="990600"/>
                <a:gridCol w="1225248"/>
                <a:gridCol w="1268791"/>
                <a:gridCol w="1329209"/>
                <a:gridCol w="906279"/>
                <a:gridCol w="906279"/>
                <a:gridCol w="993594"/>
              </a:tblGrid>
              <a:tr h="457200">
                <a:tc>
                  <a:txBody>
                    <a:bodyPr/>
                    <a:lstStyle/>
                    <a:p>
                      <a:pPr algn="ctr"/>
                      <a:r>
                        <a:rPr lang="en-US" sz="1200" dirty="0" smtClean="0"/>
                        <a:t>SCHEME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SCALABILITY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MULTIPATHING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VM</a:t>
                      </a:r>
                      <a:r>
                        <a:rPr lang="en-US" sz="1200" baseline="0" dirty="0" smtClean="0"/>
                        <a:t> MIGRATION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MANAGEABILITY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LOW COST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MULTI-TENANCY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MIDDLEBOX</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NO</a:t>
                      </a:r>
                      <a:r>
                        <a:rPr lang="en-US" sz="1600" baseline="0" dirty="0" smtClean="0"/>
                        <a:t> </a:t>
                      </a:r>
                      <a:r>
                        <a:rPr lang="en-US" sz="1600" dirty="0" smtClean="0"/>
                        <a:t>STRETCH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HIGH</a:t>
                      </a:r>
                      <a:r>
                        <a:rPr lang="en-US" sz="1600" baseline="0" dirty="0" smtClean="0"/>
                        <a:t> </a:t>
                      </a:r>
                      <a:r>
                        <a:rPr lang="en-US" sz="1600" dirty="0" smtClean="0"/>
                        <a:t>BW+VLB</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VL2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smtClean="0"/>
                        <a:t>PORTLAND*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TRILL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ctr"/>
                      <a:r>
                        <a:rPr lang="en-US" sz="1600" dirty="0" smtClean="0"/>
                        <a:t>SPAIN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ym typeface="Wingdings"/>
                        </a:rPr>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t>?</a:t>
                      </a:r>
                      <a:endParaRPr lang="en-US" sz="2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745827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Thank You</a:t>
            </a:r>
            <a:endParaRPr lang="en-IN" smtClean="0"/>
          </a:p>
        </p:txBody>
      </p:sp>
      <p:sp>
        <p:nvSpPr>
          <p:cNvPr id="12291" name="Content Placeholder 2"/>
          <p:cNvSpPr>
            <a:spLocks noGrp="1"/>
          </p:cNvSpPr>
          <p:nvPr>
            <p:ph idx="1"/>
          </p:nvPr>
        </p:nvSpPr>
        <p:spPr/>
        <p:txBody>
          <a:bodyPr/>
          <a:lstStyle/>
          <a:p>
            <a:pPr eaLnBrk="1" hangingPunct="1">
              <a:buFont typeface="Arial" charset="0"/>
              <a:buNone/>
            </a:pPr>
            <a:endParaRPr lang="en-IN" sz="1800" smtClean="0"/>
          </a:p>
          <a:p>
            <a:pPr eaLnBrk="1" hangingPunct="1">
              <a:buFont typeface="Arial" charset="0"/>
              <a:buNone/>
            </a:pPr>
            <a:endParaRPr lang="en-IN" sz="1800" smtClean="0"/>
          </a:p>
          <a:p>
            <a:pPr eaLnBrk="1" hangingPunct="1"/>
            <a:endParaRPr lang="en-US" smtClean="0"/>
          </a:p>
          <a:p>
            <a:pPr algn="ctr" eaLnBrk="1" hangingPunct="1">
              <a:buFont typeface="Arial" charset="0"/>
              <a:buNone/>
            </a:pPr>
            <a:r>
              <a:rPr lang="en-US" sz="4800" smtClean="0"/>
              <a:t>Questions?</a:t>
            </a:r>
            <a:endParaRPr lang="en-IN" sz="4800" smtClean="0"/>
          </a:p>
        </p:txBody>
      </p:sp>
      <p:sp>
        <p:nvSpPr>
          <p:cNvPr id="1229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2" name="Date Placeholder 1"/>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3" name="Footer Placeholder 2"/>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68</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Scalability Evaluation</a:t>
            </a:r>
          </a:p>
        </p:txBody>
      </p:sp>
      <p:sp>
        <p:nvSpPr>
          <p:cNvPr id="3" name="Content Placeholder 2"/>
          <p:cNvSpPr>
            <a:spLocks noGrp="1"/>
          </p:cNvSpPr>
          <p:nvPr>
            <p:ph idx="1"/>
          </p:nvPr>
        </p:nvSpPr>
        <p:spPr/>
        <p:txBody>
          <a:bodyPr/>
          <a:lstStyle/>
          <a:p>
            <a:r>
              <a:rPr lang="en-US" dirty="0" smtClean="0"/>
              <a:t>512 VMs/tenant</a:t>
            </a:r>
          </a:p>
          <a:p>
            <a:r>
              <a:rPr lang="en-US" dirty="0"/>
              <a:t>64 </a:t>
            </a:r>
            <a:r>
              <a:rPr lang="en-US" dirty="0" smtClean="0"/>
              <a:t>VMs/physical </a:t>
            </a:r>
            <a:r>
              <a:rPr lang="en-US" dirty="0"/>
              <a:t>server </a:t>
            </a:r>
            <a:endParaRPr lang="en-US" dirty="0" smtClean="0"/>
          </a:p>
          <a:p>
            <a:r>
              <a:rPr lang="en-US" dirty="0" smtClean="0"/>
              <a:t>~40</a:t>
            </a:r>
            <a:r>
              <a:rPr lang="en-US" dirty="0"/>
              <a:t>% of </a:t>
            </a:r>
            <a:r>
              <a:rPr lang="en-US" dirty="0" smtClean="0"/>
              <a:t>network appliances are middleboxes</a:t>
            </a:r>
          </a:p>
          <a:p>
            <a:r>
              <a:rPr lang="en-US" dirty="0" smtClean="0"/>
              <a:t>64 </a:t>
            </a:r>
            <a:r>
              <a:rPr lang="en-US" dirty="0"/>
              <a:t>x 10Gbps </a:t>
            </a:r>
            <a:r>
              <a:rPr lang="en-US" dirty="0" err="1"/>
              <a:t>Openflow</a:t>
            </a:r>
            <a:r>
              <a:rPr lang="en-US" dirty="0"/>
              <a:t> </a:t>
            </a:r>
            <a:r>
              <a:rPr lang="en-US" dirty="0" smtClean="0"/>
              <a:t>switches</a:t>
            </a:r>
            <a:endParaRPr lang="en-US" dirty="0"/>
          </a:p>
          <a:p>
            <a:r>
              <a:rPr lang="en-US" dirty="0" smtClean="0"/>
              <a:t>NOX controller</a:t>
            </a:r>
            <a:endParaRPr lang="en-US" dirty="0"/>
          </a:p>
          <a:p>
            <a:endParaRPr lang="en-US" dirty="0"/>
          </a:p>
        </p:txBody>
      </p:sp>
      <p:sp>
        <p:nvSpPr>
          <p:cNvPr id="4" name="Date Placeholder 3"/>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69</a:t>
            </a:fld>
            <a:endParaRPr lang="en-US" dirty="0">
              <a:solidFill>
                <a:schemeClr val="tx1"/>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419146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a:p>
            <a:pPr eaLnBrk="1" hangingPunct="1"/>
            <a:r>
              <a:rPr lang="en-US" dirty="0"/>
              <a:t>Virtual machine migration</a:t>
            </a:r>
          </a:p>
          <a:p>
            <a:pPr eaLnBrk="1" hangingPunct="1"/>
            <a:r>
              <a:rPr lang="en-US" dirty="0"/>
              <a:t>Multipathing </a:t>
            </a:r>
          </a:p>
          <a:p>
            <a:pPr eaLnBrk="1" hangingPunct="1"/>
            <a:r>
              <a:rPr lang="en-US" dirty="0" smtClean="0"/>
              <a:t>Easy manageability</a:t>
            </a:r>
          </a:p>
          <a:p>
            <a:pPr eaLnBrk="1" hangingPunct="1"/>
            <a:r>
              <a:rPr lang="en-US" dirty="0" smtClean="0"/>
              <a:t>Low cost</a:t>
            </a:r>
            <a:endParaRPr lang="en-IN" dirty="0" smtClean="0"/>
          </a:p>
          <a:p>
            <a:pPr eaLnBrk="1" hangingPunct="1"/>
            <a:r>
              <a:rPr lang="en-US" dirty="0" smtClean="0"/>
              <a:t>Multi-tenancy</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7</a:t>
            </a:fld>
            <a:endParaRPr lang="en-US" dirty="0">
              <a:solidFill>
                <a:schemeClr val="tx1"/>
              </a:solidFill>
            </a:endParaRPr>
          </a:p>
        </p:txBody>
      </p:sp>
      <p:pic>
        <p:nvPicPr>
          <p:cNvPr id="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31841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No-Stretch Scalability </a:t>
            </a:r>
            <a:r>
              <a:rPr lang="en-US" dirty="0"/>
              <a:t>Evaluation</a:t>
            </a:r>
          </a:p>
        </p:txBody>
      </p:sp>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70</a:t>
            </a:fld>
            <a:endParaRPr lang="en-US" dirty="0">
              <a:solidFill>
                <a:prstClr val="black"/>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xmlns="" val="1602645607"/>
              </p:ext>
            </p:extLst>
          </p:nvPr>
        </p:nvGraphicFramePr>
        <p:xfrm>
          <a:off x="623887" y="1752600"/>
          <a:ext cx="7072313"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00800" y="2057400"/>
            <a:ext cx="1524000" cy="307777"/>
          </a:xfrm>
          <a:prstGeom prst="rect">
            <a:avLst/>
          </a:prstGeom>
          <a:noFill/>
        </p:spPr>
        <p:txBody>
          <a:bodyPr wrap="square" rtlCol="0">
            <a:spAutoFit/>
          </a:bodyPr>
          <a:lstStyle/>
          <a:p>
            <a:r>
              <a:rPr lang="en-US" sz="1400" dirty="0" smtClean="0"/>
              <a:t>128 ports*</a:t>
            </a:r>
            <a:endParaRPr lang="en-US" sz="1400" dirty="0"/>
          </a:p>
        </p:txBody>
      </p:sp>
    </p:spTree>
    <p:extLst>
      <p:ext uri="{BB962C8B-B14F-4D97-AF65-F5344CB8AC3E}">
        <p14:creationId xmlns:p14="http://schemas.microsoft.com/office/powerpoint/2010/main" xmlns="" val="33086758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High-BW+VLB Scalability </a:t>
            </a:r>
            <a:r>
              <a:rPr lang="en-US" dirty="0"/>
              <a:t>Evaluation</a:t>
            </a:r>
          </a:p>
        </p:txBody>
      </p:sp>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71</a:t>
            </a:fld>
            <a:endParaRPr lang="en-US" dirty="0">
              <a:solidFill>
                <a:prstClr val="black"/>
              </a:solidFill>
            </a:endParaRPr>
          </a:p>
        </p:txBody>
      </p:sp>
      <p:sp>
        <p:nvSpPr>
          <p:cNvPr id="8"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xmlns="" val="177100641"/>
              </p:ext>
            </p:extLst>
          </p:nvPr>
        </p:nvGraphicFramePr>
        <p:xfrm>
          <a:off x="762000" y="1524000"/>
          <a:ext cx="7239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326991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 name="Straight Connector 255"/>
          <p:cNvCxnSpPr>
            <a:stCxn id="403" idx="2"/>
            <a:endCxn id="205" idx="0"/>
          </p:cNvCxnSpPr>
          <p:nvPr/>
        </p:nvCxnSpPr>
        <p:spPr>
          <a:xfrm flipH="1" flipV="1">
            <a:off x="892342" y="3097822"/>
            <a:ext cx="669985" cy="291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60240" y="3469570"/>
            <a:ext cx="1371601" cy="873830"/>
            <a:chOff x="7826713" y="3388974"/>
            <a:chExt cx="1371601" cy="873830"/>
          </a:xfrm>
        </p:grpSpPr>
        <p:grpSp>
          <p:nvGrpSpPr>
            <p:cNvPr id="240" name="Group 239"/>
            <p:cNvGrpSpPr/>
            <p:nvPr/>
          </p:nvGrpSpPr>
          <p:grpSpPr>
            <a:xfrm rot="10800000">
              <a:off x="8010945" y="3657600"/>
              <a:ext cx="1028145" cy="605204"/>
              <a:chOff x="60147" y="5410200"/>
              <a:chExt cx="1997253" cy="1219200"/>
            </a:xfrm>
          </p:grpSpPr>
          <p:grpSp>
            <p:nvGrpSpPr>
              <p:cNvPr id="241" name="Group 240"/>
              <p:cNvGrpSpPr/>
              <p:nvPr/>
            </p:nvGrpSpPr>
            <p:grpSpPr>
              <a:xfrm>
                <a:off x="152400" y="5410200"/>
                <a:ext cx="1905000" cy="1219200"/>
                <a:chOff x="1839191" y="5867400"/>
                <a:chExt cx="1447800" cy="990600"/>
              </a:xfrm>
            </p:grpSpPr>
            <p:sp>
              <p:nvSpPr>
                <p:cNvPr id="243" name="Rounded Rectangle 242"/>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4" name="Group 243"/>
                <p:cNvGrpSpPr/>
                <p:nvPr/>
              </p:nvGrpSpPr>
              <p:grpSpPr>
                <a:xfrm>
                  <a:off x="1953491" y="5962650"/>
                  <a:ext cx="1289669" cy="762000"/>
                  <a:chOff x="228600" y="5791200"/>
                  <a:chExt cx="1289669" cy="762000"/>
                </a:xfrm>
              </p:grpSpPr>
              <p:sp>
                <p:nvSpPr>
                  <p:cNvPr id="245" name="Rounded Rectangle 244"/>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6" name="Straight Connector 245"/>
                  <p:cNvCxnSpPr>
                    <a:endCxn id="248"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a:endCxn id="249"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28600" y="6302375"/>
                    <a:ext cx="371856"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Rectangle 248"/>
                  <p:cNvSpPr/>
                  <p:nvPr/>
                </p:nvSpPr>
                <p:spPr>
                  <a:xfrm>
                    <a:off x="1142999" y="6302374"/>
                    <a:ext cx="375270" cy="25082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50" name="Straight Connector 249"/>
                  <p:cNvCxnSpPr>
                    <a:stCxn id="245" idx="2"/>
                    <a:endCxn id="251"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42" name="TextBox 241"/>
              <p:cNvSpPr txBox="1"/>
              <p:nvPr/>
            </p:nvSpPr>
            <p:spPr>
              <a:xfrm rot="10800000">
                <a:off x="60147" y="5537891"/>
                <a:ext cx="1648939" cy="372015"/>
              </a:xfrm>
              <a:prstGeom prst="rect">
                <a:avLst/>
              </a:prstGeom>
              <a:noFill/>
            </p:spPr>
            <p:txBody>
              <a:bodyPr wrap="square" rtlCol="0">
                <a:spAutoFit/>
              </a:bodyPr>
              <a:lstStyle/>
              <a:p>
                <a:r>
                  <a:rPr lang="en-US" sz="600" b="1" dirty="0" smtClean="0">
                    <a:solidFill>
                      <a:prstClr val="black"/>
                    </a:solidFill>
                  </a:rPr>
                  <a:t>Virtual Switch</a:t>
                </a:r>
                <a:endParaRPr lang="en-US" sz="600" b="1" dirty="0">
                  <a:solidFill>
                    <a:prstClr val="black"/>
                  </a:solidFill>
                </a:endParaRPr>
              </a:p>
            </p:txBody>
          </p:sp>
        </p:grpSp>
        <p:sp>
          <p:nvSpPr>
            <p:cNvPr id="277" name="TextBox 276"/>
            <p:cNvSpPr txBox="1"/>
            <p:nvPr/>
          </p:nvSpPr>
          <p:spPr>
            <a:xfrm>
              <a:off x="7826713" y="3388974"/>
              <a:ext cx="1371601" cy="246221"/>
            </a:xfrm>
            <a:prstGeom prst="rect">
              <a:avLst/>
            </a:prstGeom>
            <a:noFill/>
          </p:spPr>
          <p:txBody>
            <a:bodyPr wrap="square" rtlCol="0">
              <a:spAutoFit/>
            </a:bodyPr>
            <a:lstStyle/>
            <a:p>
              <a:r>
                <a:rPr lang="en-US" sz="1000" b="1" dirty="0" smtClean="0">
                  <a:solidFill>
                    <a:prstClr val="black"/>
                  </a:solidFill>
                </a:rPr>
                <a:t>LOAD BALANCER (33)</a:t>
              </a:r>
              <a:endParaRPr lang="en-US" sz="1000" b="1" dirty="0">
                <a:solidFill>
                  <a:prstClr val="black"/>
                </a:solidFill>
              </a:endParaRPr>
            </a:p>
          </p:txBody>
        </p:sp>
      </p:grpSp>
      <p:grpSp>
        <p:nvGrpSpPr>
          <p:cNvPr id="25" name="Group 24"/>
          <p:cNvGrpSpPr/>
          <p:nvPr/>
        </p:nvGrpSpPr>
        <p:grpSpPr>
          <a:xfrm>
            <a:off x="76200" y="1828800"/>
            <a:ext cx="1727544" cy="1371598"/>
            <a:chOff x="76200" y="1828800"/>
            <a:chExt cx="1727544" cy="1371598"/>
          </a:xfrm>
        </p:grpSpPr>
        <p:grpSp>
          <p:nvGrpSpPr>
            <p:cNvPr id="200" name="Group 199"/>
            <p:cNvGrpSpPr/>
            <p:nvPr/>
          </p:nvGrpSpPr>
          <p:grpSpPr>
            <a:xfrm rot="10800000">
              <a:off x="76200" y="2133599"/>
              <a:ext cx="1676400" cy="1066799"/>
              <a:chOff x="152400" y="5410200"/>
              <a:chExt cx="1905000" cy="1219200"/>
            </a:xfrm>
          </p:grpSpPr>
          <p:grpSp>
            <p:nvGrpSpPr>
              <p:cNvPr id="201" name="Group 200"/>
              <p:cNvGrpSpPr/>
              <p:nvPr/>
            </p:nvGrpSpPr>
            <p:grpSpPr>
              <a:xfrm>
                <a:off x="152400" y="5410200"/>
                <a:ext cx="1905000" cy="1219200"/>
                <a:chOff x="1839191" y="5867400"/>
                <a:chExt cx="1447800" cy="990600"/>
              </a:xfrm>
            </p:grpSpPr>
            <p:sp>
              <p:nvSpPr>
                <p:cNvPr id="203" name="Rounded Rectangle 202"/>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4" name="Group 203"/>
                <p:cNvGrpSpPr/>
                <p:nvPr/>
              </p:nvGrpSpPr>
              <p:grpSpPr>
                <a:xfrm>
                  <a:off x="1905000" y="5962650"/>
                  <a:ext cx="1338160" cy="762000"/>
                  <a:chOff x="180109" y="5791200"/>
                  <a:chExt cx="1338160" cy="762000"/>
                </a:xfrm>
              </p:grpSpPr>
              <p:sp>
                <p:nvSpPr>
                  <p:cNvPr id="205" name="Rounded Rectangle 204"/>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6" name="Straight Connector 205"/>
                  <p:cNvCxnSpPr/>
                  <p:nvPr/>
                </p:nvCxnSpPr>
                <p:spPr>
                  <a:xfrm rot="10800000" flipV="1">
                    <a:off x="247573" y="6128637"/>
                    <a:ext cx="285827" cy="173734"/>
                  </a:xfrm>
                  <a:prstGeom prst="line">
                    <a:avLst/>
                  </a:prstGeom>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180109" y="6302375"/>
                    <a:ext cx="371856"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Rectangle 208"/>
                  <p:cNvSpPr/>
                  <p:nvPr/>
                </p:nvSpPr>
                <p:spPr>
                  <a:xfrm>
                    <a:off x="1142999" y="6302374"/>
                    <a:ext cx="375270" cy="25082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0" name="Straight Connector 209"/>
                  <p:cNvCxnSpPr>
                    <a:endCxn id="211" idx="0"/>
                  </p:cNvCxnSpPr>
                  <p:nvPr/>
                </p:nvCxnSpPr>
                <p:spPr>
                  <a:xfrm rot="10800000" flipH="1" flipV="1">
                    <a:off x="747280" y="6134100"/>
                    <a:ext cx="126155"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211" name="Rectangle 210"/>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02" name="TextBox 201"/>
              <p:cNvSpPr txBox="1"/>
              <p:nvPr/>
            </p:nvSpPr>
            <p:spPr>
              <a:xfrm rot="10800000">
                <a:off x="483581" y="5563025"/>
                <a:ext cx="1172766" cy="319112"/>
              </a:xfrm>
              <a:prstGeom prst="rect">
                <a:avLst/>
              </a:prstGeom>
              <a:noFill/>
            </p:spPr>
            <p:txBody>
              <a:bodyPr wrap="square" rtlCol="0">
                <a:spAutoFit/>
              </a:bodyPr>
              <a:lstStyle/>
              <a:p>
                <a:r>
                  <a:rPr lang="en-US" sz="1000" b="1" dirty="0" smtClean="0">
                    <a:solidFill>
                      <a:prstClr val="black"/>
                    </a:solidFill>
                  </a:rPr>
                  <a:t>Virtual Switch</a:t>
                </a:r>
                <a:endParaRPr lang="en-US" sz="1000" b="1" dirty="0">
                  <a:solidFill>
                    <a:prstClr val="black"/>
                  </a:solidFill>
                </a:endParaRPr>
              </a:p>
            </p:txBody>
          </p:sp>
        </p:grpSp>
        <p:cxnSp>
          <p:nvCxnSpPr>
            <p:cNvPr id="252" name="Straight Connector 251"/>
            <p:cNvCxnSpPr/>
            <p:nvPr/>
          </p:nvCxnSpPr>
          <p:spPr>
            <a:xfrm flipV="1">
              <a:off x="1258755" y="2544391"/>
              <a:ext cx="81871" cy="205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a:endCxn id="211" idx="0"/>
            </p:cNvCxnSpPr>
            <p:nvPr/>
          </p:nvCxnSpPr>
          <p:spPr>
            <a:xfrm flipV="1">
              <a:off x="732924" y="2547331"/>
              <a:ext cx="140678" cy="181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flipV="1">
              <a:off x="237744" y="2547331"/>
              <a:ext cx="275605" cy="187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flipV="1">
              <a:off x="468313" y="2547331"/>
              <a:ext cx="45037" cy="18121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6952" y="1828800"/>
              <a:ext cx="1676792" cy="369332"/>
            </a:xfrm>
            <a:prstGeom prst="rect">
              <a:avLst/>
            </a:prstGeom>
            <a:noFill/>
          </p:spPr>
          <p:txBody>
            <a:bodyPr wrap="square" rtlCol="0">
              <a:spAutoFit/>
            </a:bodyPr>
            <a:lstStyle/>
            <a:p>
              <a:r>
                <a:rPr lang="en-US" b="1" dirty="0" smtClean="0">
                  <a:solidFill>
                    <a:prstClr val="black"/>
                  </a:solidFill>
                </a:rPr>
                <a:t>FIREWALL (46)</a:t>
              </a:r>
              <a:endParaRPr lang="en-US" b="1" dirty="0">
                <a:solidFill>
                  <a:prstClr val="black"/>
                </a:solidFill>
              </a:endParaRPr>
            </a:p>
          </p:txBody>
        </p:sp>
      </p:grpSp>
      <p:grpSp>
        <p:nvGrpSpPr>
          <p:cNvPr id="284" name="Group 283"/>
          <p:cNvGrpSpPr/>
          <p:nvPr/>
        </p:nvGrpSpPr>
        <p:grpSpPr>
          <a:xfrm>
            <a:off x="152400" y="5334000"/>
            <a:ext cx="1905000" cy="1219200"/>
            <a:chOff x="152400" y="5410200"/>
            <a:chExt cx="1905000" cy="1219200"/>
          </a:xfrm>
        </p:grpSpPr>
        <p:grpSp>
          <p:nvGrpSpPr>
            <p:cNvPr id="80" name="Group 79"/>
            <p:cNvGrpSpPr/>
            <p:nvPr/>
          </p:nvGrpSpPr>
          <p:grpSpPr>
            <a:xfrm>
              <a:off x="152400" y="5410200"/>
              <a:ext cx="1905000" cy="1219200"/>
              <a:chOff x="1839191" y="5867400"/>
              <a:chExt cx="1447800" cy="990600"/>
            </a:xfrm>
          </p:grpSpPr>
          <p:sp>
            <p:nvSpPr>
              <p:cNvPr id="62" name="Rounded Rectangle 61"/>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9" name="Group 78"/>
              <p:cNvGrpSpPr/>
              <p:nvPr/>
            </p:nvGrpSpPr>
            <p:grpSpPr>
              <a:xfrm>
                <a:off x="1953491" y="5962650"/>
                <a:ext cx="1289669" cy="762000"/>
                <a:chOff x="228600" y="5791200"/>
                <a:chExt cx="1289669" cy="762000"/>
              </a:xfrm>
            </p:grpSpPr>
            <p:sp>
              <p:nvSpPr>
                <p:cNvPr id="63" name="Rounded Rectangle 62"/>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endCxn id="72"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5"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8600" y="6302375"/>
                  <a:ext cx="371856" cy="25082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p:nvSpPr>
              <p:spPr>
                <a:xfrm>
                  <a:off x="1142999" y="6302374"/>
                  <a:ext cx="375270" cy="25082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6" name="Straight Connector 75"/>
                <p:cNvCxnSpPr>
                  <a:stCxn id="63" idx="2"/>
                  <a:endCxn id="78"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91" name="TextBox 90"/>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grpSp>
        <p:nvGrpSpPr>
          <p:cNvPr id="315" name="Group 314"/>
          <p:cNvGrpSpPr/>
          <p:nvPr/>
        </p:nvGrpSpPr>
        <p:grpSpPr>
          <a:xfrm>
            <a:off x="152400" y="1752600"/>
            <a:ext cx="8839200" cy="3276600"/>
            <a:chOff x="152400" y="1752600"/>
            <a:chExt cx="8839200" cy="3276600"/>
          </a:xfrm>
        </p:grpSpPr>
        <p:grpSp>
          <p:nvGrpSpPr>
            <p:cNvPr id="316" name="Group 315"/>
            <p:cNvGrpSpPr/>
            <p:nvPr/>
          </p:nvGrpSpPr>
          <p:grpSpPr>
            <a:xfrm>
              <a:off x="152400" y="1752600"/>
              <a:ext cx="8839200" cy="3276600"/>
              <a:chOff x="152400" y="1752600"/>
              <a:chExt cx="8839200" cy="3276600"/>
            </a:xfrm>
          </p:grpSpPr>
          <p:grpSp>
            <p:nvGrpSpPr>
              <p:cNvPr id="321" name="Group 320"/>
              <p:cNvGrpSpPr/>
              <p:nvPr/>
            </p:nvGrpSpPr>
            <p:grpSpPr>
              <a:xfrm>
                <a:off x="732924" y="1752600"/>
                <a:ext cx="7678152" cy="3276600"/>
                <a:chOff x="703848" y="2133600"/>
                <a:chExt cx="7678152" cy="3276600"/>
              </a:xfrm>
            </p:grpSpPr>
            <p:grpSp>
              <p:nvGrpSpPr>
                <p:cNvPr id="325" name="Group 324"/>
                <p:cNvGrpSpPr/>
                <p:nvPr/>
              </p:nvGrpSpPr>
              <p:grpSpPr>
                <a:xfrm>
                  <a:off x="990600" y="2133600"/>
                  <a:ext cx="7170574" cy="3048000"/>
                  <a:chOff x="1269579" y="2514600"/>
                  <a:chExt cx="6604842" cy="2667000"/>
                </a:xfrm>
              </p:grpSpPr>
              <p:grpSp>
                <p:nvGrpSpPr>
                  <p:cNvPr id="345" name="Group 344"/>
                  <p:cNvGrpSpPr/>
                  <p:nvPr/>
                </p:nvGrpSpPr>
                <p:grpSpPr>
                  <a:xfrm>
                    <a:off x="1269579" y="3817615"/>
                    <a:ext cx="6604842" cy="1363985"/>
                    <a:chOff x="1269443" y="3352796"/>
                    <a:chExt cx="6604842" cy="1363985"/>
                  </a:xfrm>
                </p:grpSpPr>
                <p:grpSp>
                  <p:nvGrpSpPr>
                    <p:cNvPr id="359" name="Group 358"/>
                    <p:cNvGrpSpPr/>
                    <p:nvPr/>
                  </p:nvGrpSpPr>
                  <p:grpSpPr>
                    <a:xfrm>
                      <a:off x="1269443" y="3352800"/>
                      <a:ext cx="2584351" cy="1363981"/>
                      <a:chOff x="1373925" y="3348625"/>
                      <a:chExt cx="2584351" cy="1363981"/>
                    </a:xfrm>
                  </p:grpSpPr>
                  <p:grpSp>
                    <p:nvGrpSpPr>
                      <p:cNvPr id="389" name="Group 388"/>
                      <p:cNvGrpSpPr/>
                      <p:nvPr/>
                    </p:nvGrpSpPr>
                    <p:grpSpPr>
                      <a:xfrm>
                        <a:off x="1373925" y="4454977"/>
                        <a:ext cx="2584351" cy="257629"/>
                        <a:chOff x="1373925" y="4454977"/>
                        <a:chExt cx="2584351" cy="257629"/>
                      </a:xfrm>
                    </p:grpSpPr>
                    <p:grpSp>
                      <p:nvGrpSpPr>
                        <p:cNvPr id="405" name="Group 404"/>
                        <p:cNvGrpSpPr/>
                        <p:nvPr/>
                      </p:nvGrpSpPr>
                      <p:grpSpPr>
                        <a:xfrm>
                          <a:off x="1373925" y="4454978"/>
                          <a:ext cx="364319" cy="257625"/>
                          <a:chOff x="1600200" y="3962400"/>
                          <a:chExt cx="838200" cy="609600"/>
                        </a:xfrm>
                      </p:grpSpPr>
                      <p:sp>
                        <p:nvSpPr>
                          <p:cNvPr id="415" name="Can 41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Quad Arrow 41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6" name="Group 405"/>
                        <p:cNvGrpSpPr/>
                        <p:nvPr/>
                      </p:nvGrpSpPr>
                      <p:grpSpPr>
                        <a:xfrm>
                          <a:off x="2117803" y="4454979"/>
                          <a:ext cx="364319" cy="257625"/>
                          <a:chOff x="1600200" y="3962400"/>
                          <a:chExt cx="838200" cy="609600"/>
                        </a:xfrm>
                      </p:grpSpPr>
                      <p:sp>
                        <p:nvSpPr>
                          <p:cNvPr id="413" name="Can 41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Quad Arrow 41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7" name="Group 406"/>
                        <p:cNvGrpSpPr/>
                        <p:nvPr/>
                      </p:nvGrpSpPr>
                      <p:grpSpPr>
                        <a:xfrm>
                          <a:off x="2851421" y="4454981"/>
                          <a:ext cx="364319" cy="257625"/>
                          <a:chOff x="1600200" y="3962400"/>
                          <a:chExt cx="838200" cy="609600"/>
                        </a:xfrm>
                      </p:grpSpPr>
                      <p:sp>
                        <p:nvSpPr>
                          <p:cNvPr id="411" name="Can 41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Quad Arrow 41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8" name="Group 407"/>
                        <p:cNvGrpSpPr/>
                        <p:nvPr/>
                      </p:nvGrpSpPr>
                      <p:grpSpPr>
                        <a:xfrm>
                          <a:off x="3593957" y="4454977"/>
                          <a:ext cx="364319" cy="257625"/>
                          <a:chOff x="1600200" y="3962400"/>
                          <a:chExt cx="838200" cy="609600"/>
                        </a:xfrm>
                      </p:grpSpPr>
                      <p:sp>
                        <p:nvSpPr>
                          <p:cNvPr id="409" name="Can 408"/>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Quad Arrow 409"/>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90" name="Group 389"/>
                      <p:cNvGrpSpPr/>
                      <p:nvPr/>
                    </p:nvGrpSpPr>
                    <p:grpSpPr>
                      <a:xfrm>
                        <a:off x="1873763" y="3348625"/>
                        <a:ext cx="1643038" cy="257626"/>
                        <a:chOff x="2931238" y="3276599"/>
                        <a:chExt cx="1643038" cy="257626"/>
                      </a:xfrm>
                    </p:grpSpPr>
                    <p:grpSp>
                      <p:nvGrpSpPr>
                        <p:cNvPr id="399" name="Group 398"/>
                        <p:cNvGrpSpPr/>
                        <p:nvPr/>
                      </p:nvGrpSpPr>
                      <p:grpSpPr>
                        <a:xfrm>
                          <a:off x="2931238" y="3276600"/>
                          <a:ext cx="364319" cy="257625"/>
                          <a:chOff x="1058558" y="3962400"/>
                          <a:chExt cx="838200" cy="609600"/>
                        </a:xfrm>
                      </p:grpSpPr>
                      <p:sp>
                        <p:nvSpPr>
                          <p:cNvPr id="403" name="Can 402"/>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Quad Arrow 403"/>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0" name="Group 399"/>
                        <p:cNvGrpSpPr/>
                        <p:nvPr/>
                      </p:nvGrpSpPr>
                      <p:grpSpPr>
                        <a:xfrm>
                          <a:off x="4209957" y="3276599"/>
                          <a:ext cx="364319" cy="257625"/>
                          <a:chOff x="2292856" y="3962400"/>
                          <a:chExt cx="838200" cy="609600"/>
                        </a:xfrm>
                      </p:grpSpPr>
                      <p:sp>
                        <p:nvSpPr>
                          <p:cNvPr id="401" name="Can 400"/>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Quad Arrow 401"/>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91" name="Straight Connector 390"/>
                      <p:cNvCxnSpPr>
                        <a:stCxn id="416" idx="0"/>
                        <a:endCxn id="403"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413" idx="1"/>
                        <a:endCxn id="401"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411" idx="1"/>
                        <a:endCxn id="403"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409" idx="1"/>
                        <a:endCxn id="401"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409" idx="1"/>
                        <a:endCxn id="403"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413" idx="1"/>
                        <a:endCxn id="403"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a:stCxn id="415" idx="1"/>
                        <a:endCxn id="401"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a:stCxn id="411" idx="1"/>
                        <a:endCxn id="401"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5289934" y="3352796"/>
                      <a:ext cx="2584351" cy="1363981"/>
                      <a:chOff x="1373925" y="3348625"/>
                      <a:chExt cx="2584351" cy="1363981"/>
                    </a:xfrm>
                  </p:grpSpPr>
                  <p:grpSp>
                    <p:nvGrpSpPr>
                      <p:cNvPr id="361" name="Group 360"/>
                      <p:cNvGrpSpPr/>
                      <p:nvPr/>
                    </p:nvGrpSpPr>
                    <p:grpSpPr>
                      <a:xfrm>
                        <a:off x="1373925" y="4454977"/>
                        <a:ext cx="2584351" cy="257629"/>
                        <a:chOff x="1373925" y="4454977"/>
                        <a:chExt cx="2584351" cy="257629"/>
                      </a:xfrm>
                    </p:grpSpPr>
                    <p:grpSp>
                      <p:nvGrpSpPr>
                        <p:cNvPr id="377" name="Group 376"/>
                        <p:cNvGrpSpPr/>
                        <p:nvPr/>
                      </p:nvGrpSpPr>
                      <p:grpSpPr>
                        <a:xfrm>
                          <a:off x="1373925" y="4454978"/>
                          <a:ext cx="364319" cy="257625"/>
                          <a:chOff x="1600200" y="3962400"/>
                          <a:chExt cx="838200" cy="609600"/>
                        </a:xfrm>
                      </p:grpSpPr>
                      <p:sp>
                        <p:nvSpPr>
                          <p:cNvPr id="387" name="Can 38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Quad Arrow 38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8" name="Group 377"/>
                        <p:cNvGrpSpPr/>
                        <p:nvPr/>
                      </p:nvGrpSpPr>
                      <p:grpSpPr>
                        <a:xfrm>
                          <a:off x="2117803" y="4454979"/>
                          <a:ext cx="364319" cy="257625"/>
                          <a:chOff x="1600200" y="3962400"/>
                          <a:chExt cx="838200" cy="609600"/>
                        </a:xfrm>
                      </p:grpSpPr>
                      <p:sp>
                        <p:nvSpPr>
                          <p:cNvPr id="385" name="Can 38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6" name="Quad Arrow 38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9" name="Group 378"/>
                        <p:cNvGrpSpPr/>
                        <p:nvPr/>
                      </p:nvGrpSpPr>
                      <p:grpSpPr>
                        <a:xfrm>
                          <a:off x="2851421" y="4454981"/>
                          <a:ext cx="364319" cy="257625"/>
                          <a:chOff x="1600200" y="3962400"/>
                          <a:chExt cx="838200" cy="609600"/>
                        </a:xfrm>
                      </p:grpSpPr>
                      <p:sp>
                        <p:nvSpPr>
                          <p:cNvPr id="383" name="Can 38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4" name="Quad Arrow 38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0" name="Group 379"/>
                        <p:cNvGrpSpPr/>
                        <p:nvPr/>
                      </p:nvGrpSpPr>
                      <p:grpSpPr>
                        <a:xfrm>
                          <a:off x="3593957" y="4454977"/>
                          <a:ext cx="364319" cy="257625"/>
                          <a:chOff x="1600200" y="3962400"/>
                          <a:chExt cx="838200" cy="609600"/>
                        </a:xfrm>
                      </p:grpSpPr>
                      <p:sp>
                        <p:nvSpPr>
                          <p:cNvPr id="381" name="Can 38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2" name="Quad Arrow 38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362" name="Group 361"/>
                      <p:cNvGrpSpPr/>
                      <p:nvPr/>
                    </p:nvGrpSpPr>
                    <p:grpSpPr>
                      <a:xfrm>
                        <a:off x="1873763" y="3348625"/>
                        <a:ext cx="1643038" cy="257626"/>
                        <a:chOff x="2931238" y="3276599"/>
                        <a:chExt cx="1643038" cy="257626"/>
                      </a:xfrm>
                    </p:grpSpPr>
                    <p:grpSp>
                      <p:nvGrpSpPr>
                        <p:cNvPr id="371" name="Group 370"/>
                        <p:cNvGrpSpPr/>
                        <p:nvPr/>
                      </p:nvGrpSpPr>
                      <p:grpSpPr>
                        <a:xfrm>
                          <a:off x="2931238" y="3276600"/>
                          <a:ext cx="364319" cy="257625"/>
                          <a:chOff x="1058558" y="3962400"/>
                          <a:chExt cx="838200" cy="609600"/>
                        </a:xfrm>
                      </p:grpSpPr>
                      <p:sp>
                        <p:nvSpPr>
                          <p:cNvPr id="375" name="Can 374"/>
                          <p:cNvSpPr/>
                          <p:nvPr/>
                        </p:nvSpPr>
                        <p:spPr>
                          <a:xfrm>
                            <a:off x="1058558"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6" name="Quad Arrow 375"/>
                          <p:cNvSpPr/>
                          <p:nvPr/>
                        </p:nvSpPr>
                        <p:spPr>
                          <a:xfrm>
                            <a:off x="1134758"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72" name="Group 371"/>
                        <p:cNvGrpSpPr/>
                        <p:nvPr/>
                      </p:nvGrpSpPr>
                      <p:grpSpPr>
                        <a:xfrm>
                          <a:off x="4209957" y="3276599"/>
                          <a:ext cx="364319" cy="257625"/>
                          <a:chOff x="2292856" y="3962400"/>
                          <a:chExt cx="838200" cy="609600"/>
                        </a:xfrm>
                      </p:grpSpPr>
                      <p:sp>
                        <p:nvSpPr>
                          <p:cNvPr id="373" name="Can 372"/>
                          <p:cNvSpPr/>
                          <p:nvPr/>
                        </p:nvSpPr>
                        <p:spPr>
                          <a:xfrm>
                            <a:off x="2292856"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4" name="Quad Arrow 373"/>
                          <p:cNvSpPr/>
                          <p:nvPr/>
                        </p:nvSpPr>
                        <p:spPr>
                          <a:xfrm>
                            <a:off x="2339280" y="3962400"/>
                            <a:ext cx="685800" cy="30480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363" name="Straight Connector 362"/>
                      <p:cNvCxnSpPr>
                        <a:stCxn id="388" idx="0"/>
                        <a:endCxn id="375" idx="3"/>
                      </p:cNvCxnSpPr>
                      <p:nvPr/>
                    </p:nvCxnSpPr>
                    <p:spPr>
                      <a:xfrm flipV="1">
                        <a:off x="1556085" y="3606251"/>
                        <a:ext cx="499838"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a:stCxn id="385" idx="1"/>
                        <a:endCxn id="373" idx="3"/>
                      </p:cNvCxnSpPr>
                      <p:nvPr/>
                    </p:nvCxnSpPr>
                    <p:spPr>
                      <a:xfrm flipV="1">
                        <a:off x="2299963" y="3606250"/>
                        <a:ext cx="1034678" cy="848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383" idx="1"/>
                        <a:endCxn id="375" idx="3"/>
                      </p:cNvCxnSpPr>
                      <p:nvPr/>
                    </p:nvCxnSpPr>
                    <p:spPr>
                      <a:xfrm flipH="1" flipV="1">
                        <a:off x="2055923" y="3606251"/>
                        <a:ext cx="977658" cy="848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81" idx="1"/>
                        <a:endCxn id="373" idx="3"/>
                      </p:cNvCxnSpPr>
                      <p:nvPr/>
                    </p:nvCxnSpPr>
                    <p:spPr>
                      <a:xfrm flipH="1" flipV="1">
                        <a:off x="3334641" y="3606250"/>
                        <a:ext cx="441476" cy="8487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381" idx="1"/>
                        <a:endCxn id="375" idx="3"/>
                      </p:cNvCxnSpPr>
                      <p:nvPr/>
                    </p:nvCxnSpPr>
                    <p:spPr>
                      <a:xfrm flipH="1" flipV="1">
                        <a:off x="2055923" y="3606251"/>
                        <a:ext cx="1720194" cy="848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385" idx="1"/>
                        <a:endCxn id="375" idx="3"/>
                      </p:cNvCxnSpPr>
                      <p:nvPr/>
                    </p:nvCxnSpPr>
                    <p:spPr>
                      <a:xfrm flipH="1" flipV="1">
                        <a:off x="2055923" y="3606251"/>
                        <a:ext cx="244040"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387" idx="1"/>
                        <a:endCxn id="373" idx="3"/>
                      </p:cNvCxnSpPr>
                      <p:nvPr/>
                    </p:nvCxnSpPr>
                    <p:spPr>
                      <a:xfrm flipV="1">
                        <a:off x="1556085" y="3606250"/>
                        <a:ext cx="1778556" cy="84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383" idx="1"/>
                        <a:endCxn id="373" idx="3"/>
                      </p:cNvCxnSpPr>
                      <p:nvPr/>
                    </p:nvCxnSpPr>
                    <p:spPr>
                      <a:xfrm flipV="1">
                        <a:off x="3033581" y="3606250"/>
                        <a:ext cx="301060" cy="848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6" name="Group 345"/>
                  <p:cNvGrpSpPr/>
                  <p:nvPr/>
                </p:nvGrpSpPr>
                <p:grpSpPr>
                  <a:xfrm>
                    <a:off x="2232193" y="2514600"/>
                    <a:ext cx="4807698" cy="262130"/>
                    <a:chOff x="2895600" y="1952172"/>
                    <a:chExt cx="4807698" cy="262130"/>
                  </a:xfrm>
                </p:grpSpPr>
                <p:grpSp>
                  <p:nvGrpSpPr>
                    <p:cNvPr id="347" name="Group 346"/>
                    <p:cNvGrpSpPr/>
                    <p:nvPr/>
                  </p:nvGrpSpPr>
                  <p:grpSpPr>
                    <a:xfrm>
                      <a:off x="2895600" y="1952175"/>
                      <a:ext cx="364319" cy="257625"/>
                      <a:chOff x="1600200" y="3962400"/>
                      <a:chExt cx="838200" cy="609600"/>
                    </a:xfrm>
                  </p:grpSpPr>
                  <p:sp>
                    <p:nvSpPr>
                      <p:cNvPr id="357" name="Can 356"/>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8" name="Quad Arrow 357"/>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8" name="Group 347"/>
                    <p:cNvGrpSpPr/>
                    <p:nvPr/>
                  </p:nvGrpSpPr>
                  <p:grpSpPr>
                    <a:xfrm>
                      <a:off x="4367288" y="1956677"/>
                      <a:ext cx="364319" cy="257625"/>
                      <a:chOff x="1600200" y="3962400"/>
                      <a:chExt cx="838200" cy="609600"/>
                    </a:xfrm>
                  </p:grpSpPr>
                  <p:sp>
                    <p:nvSpPr>
                      <p:cNvPr id="355" name="Can 354"/>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Quad Arrow 355"/>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49" name="Group 348"/>
                    <p:cNvGrpSpPr/>
                    <p:nvPr/>
                  </p:nvGrpSpPr>
                  <p:grpSpPr>
                    <a:xfrm>
                      <a:off x="5852216" y="1952173"/>
                      <a:ext cx="364319" cy="257625"/>
                      <a:chOff x="1600200" y="3962400"/>
                      <a:chExt cx="838200" cy="609600"/>
                    </a:xfrm>
                  </p:grpSpPr>
                  <p:sp>
                    <p:nvSpPr>
                      <p:cNvPr id="353" name="Can 352"/>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Quad Arrow 353"/>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0" name="Group 349"/>
                    <p:cNvGrpSpPr/>
                    <p:nvPr/>
                  </p:nvGrpSpPr>
                  <p:grpSpPr>
                    <a:xfrm>
                      <a:off x="7338979" y="1952172"/>
                      <a:ext cx="364319" cy="257625"/>
                      <a:chOff x="1600200" y="3962400"/>
                      <a:chExt cx="838200" cy="609600"/>
                    </a:xfrm>
                  </p:grpSpPr>
                  <p:sp>
                    <p:nvSpPr>
                      <p:cNvPr id="351" name="Can 350"/>
                      <p:cNvSpPr/>
                      <p:nvPr/>
                    </p:nvSpPr>
                    <p:spPr>
                      <a:xfrm>
                        <a:off x="1600200" y="3962400"/>
                        <a:ext cx="838200" cy="609600"/>
                      </a:xfrm>
                      <a:prstGeom prst="can">
                        <a:avLst>
                          <a:gd name="adj"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2" name="Quad Arrow 351"/>
                      <p:cNvSpPr/>
                      <p:nvPr/>
                    </p:nvSpPr>
                    <p:spPr>
                      <a:xfrm>
                        <a:off x="1676400" y="3962400"/>
                        <a:ext cx="685800" cy="304800"/>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grpSp>
              <p:nvGrpSpPr>
                <p:cNvPr id="326" name="Group 325"/>
                <p:cNvGrpSpPr/>
                <p:nvPr/>
              </p:nvGrpSpPr>
              <p:grpSpPr>
                <a:xfrm>
                  <a:off x="1731013" y="2428028"/>
                  <a:ext cx="5753110" cy="1194738"/>
                  <a:chOff x="1731013" y="2428028"/>
                  <a:chExt cx="5753110" cy="1194738"/>
                </a:xfrm>
              </p:grpSpPr>
              <p:cxnSp>
                <p:nvCxnSpPr>
                  <p:cNvPr id="329" name="Straight Connector 328"/>
                  <p:cNvCxnSpPr>
                    <a:stCxn id="404" idx="0"/>
                    <a:endCxn id="357" idx="3"/>
                  </p:cNvCxnSpPr>
                  <p:nvPr/>
                </p:nvCxnSpPr>
                <p:spPr>
                  <a:xfrm flipV="1">
                    <a:off x="1731014" y="2428031"/>
                    <a:ext cx="502414" cy="1194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404" idx="0"/>
                    <a:endCxn id="355" idx="3"/>
                  </p:cNvCxnSpPr>
                  <p:nvPr/>
                </p:nvCxnSpPr>
                <p:spPr>
                  <a:xfrm flipV="1">
                    <a:off x="1731014" y="2433177"/>
                    <a:ext cx="2100158" cy="11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403" idx="1"/>
                    <a:endCxn id="353" idx="3"/>
                  </p:cNvCxnSpPr>
                  <p:nvPr/>
                </p:nvCxnSpPr>
                <p:spPr>
                  <a:xfrm flipV="1">
                    <a:off x="1731013" y="2428029"/>
                    <a:ext cx="3712277"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403" idx="1"/>
                    <a:endCxn id="351" idx="3"/>
                  </p:cNvCxnSpPr>
                  <p:nvPr/>
                </p:nvCxnSpPr>
                <p:spPr>
                  <a:xfrm flipV="1">
                    <a:off x="1731013" y="2428028"/>
                    <a:ext cx="5326388" cy="1194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401" idx="1"/>
                    <a:endCxn id="357" idx="3"/>
                  </p:cNvCxnSpPr>
                  <p:nvPr/>
                </p:nvCxnSpPr>
                <p:spPr>
                  <a:xfrm flipH="1" flipV="1">
                    <a:off x="2233428" y="2428031"/>
                    <a:ext cx="885832" cy="1194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401" idx="1"/>
                    <a:endCxn id="355" idx="3"/>
                  </p:cNvCxnSpPr>
                  <p:nvPr/>
                </p:nvCxnSpPr>
                <p:spPr>
                  <a:xfrm flipV="1">
                    <a:off x="3119260" y="2433177"/>
                    <a:ext cx="711912" cy="118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401" idx="1"/>
                    <a:endCxn id="353" idx="3"/>
                  </p:cNvCxnSpPr>
                  <p:nvPr/>
                </p:nvCxnSpPr>
                <p:spPr>
                  <a:xfrm flipV="1">
                    <a:off x="3119260" y="2428029"/>
                    <a:ext cx="2324030" cy="1194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401" idx="1"/>
                    <a:endCxn id="351" idx="3"/>
                  </p:cNvCxnSpPr>
                  <p:nvPr/>
                </p:nvCxnSpPr>
                <p:spPr>
                  <a:xfrm flipV="1">
                    <a:off x="3119260" y="2428028"/>
                    <a:ext cx="3938141" cy="1194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376" idx="0"/>
                    <a:endCxn id="353" idx="3"/>
                  </p:cNvCxnSpPr>
                  <p:nvPr/>
                </p:nvCxnSpPr>
                <p:spPr>
                  <a:xfrm flipH="1" flipV="1">
                    <a:off x="5443290" y="2428029"/>
                    <a:ext cx="652587"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376" idx="0"/>
                    <a:endCxn id="357" idx="3"/>
                  </p:cNvCxnSpPr>
                  <p:nvPr/>
                </p:nvCxnSpPr>
                <p:spPr>
                  <a:xfrm flipH="1" flipV="1">
                    <a:off x="2233428" y="2428031"/>
                    <a:ext cx="3862449" cy="1194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75" idx="1"/>
                    <a:endCxn id="355" idx="3"/>
                  </p:cNvCxnSpPr>
                  <p:nvPr/>
                </p:nvCxnSpPr>
                <p:spPr>
                  <a:xfrm flipH="1" flipV="1">
                    <a:off x="3831172" y="2433177"/>
                    <a:ext cx="2264704" cy="1189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75" idx="1"/>
                    <a:endCxn id="351" idx="3"/>
                  </p:cNvCxnSpPr>
                  <p:nvPr/>
                </p:nvCxnSpPr>
                <p:spPr>
                  <a:xfrm flipV="1">
                    <a:off x="6095876" y="2428028"/>
                    <a:ext cx="961525" cy="119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73" idx="1"/>
                    <a:endCxn id="357" idx="3"/>
                  </p:cNvCxnSpPr>
                  <p:nvPr/>
                </p:nvCxnSpPr>
                <p:spPr>
                  <a:xfrm flipH="1" flipV="1">
                    <a:off x="2233428" y="2428031"/>
                    <a:ext cx="5250695" cy="11947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374" idx="0"/>
                    <a:endCxn id="355" idx="3"/>
                  </p:cNvCxnSpPr>
                  <p:nvPr/>
                </p:nvCxnSpPr>
                <p:spPr>
                  <a:xfrm flipH="1" flipV="1">
                    <a:off x="3831172" y="2433177"/>
                    <a:ext cx="3638901" cy="1189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73" idx="1"/>
                    <a:endCxn id="353" idx="3"/>
                  </p:cNvCxnSpPr>
                  <p:nvPr/>
                </p:nvCxnSpPr>
                <p:spPr>
                  <a:xfrm flipH="1" flipV="1">
                    <a:off x="5443290" y="2428029"/>
                    <a:ext cx="2040833" cy="1194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73" idx="1"/>
                    <a:endCxn id="351" idx="3"/>
                  </p:cNvCxnSpPr>
                  <p:nvPr/>
                </p:nvCxnSpPr>
                <p:spPr>
                  <a:xfrm flipH="1" flipV="1">
                    <a:off x="7057401" y="2428028"/>
                    <a:ext cx="426722" cy="1194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Rectangle 326"/>
                <p:cNvSpPr/>
                <p:nvPr/>
              </p:nvSpPr>
              <p:spPr>
                <a:xfrm>
                  <a:off x="703848" y="3276600"/>
                  <a:ext cx="3460804"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8" name="Rectangle 327"/>
                <p:cNvSpPr/>
                <p:nvPr/>
              </p:nvSpPr>
              <p:spPr>
                <a:xfrm>
                  <a:off x="5056914" y="3276600"/>
                  <a:ext cx="3325086" cy="2133600"/>
                </a:xfrm>
                <a:prstGeom prst="rect">
                  <a:avLst/>
                </a:prstGeom>
                <a:noFill/>
                <a:ln>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22" name="Straight Connector 321"/>
              <p:cNvCxnSpPr/>
              <p:nvPr/>
            </p:nvCxnSpPr>
            <p:spPr>
              <a:xfrm>
                <a:off x="152400" y="4653386"/>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52400" y="3429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52400" y="1905000"/>
                <a:ext cx="8839200" cy="0"/>
              </a:xfrm>
              <a:prstGeom prst="line">
                <a:avLst/>
              </a:prstGeom>
              <a:ln cmpd="dbl">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p:nvGrpSpPr>
          <p:grpSpPr>
            <a:xfrm>
              <a:off x="3692021" y="1828800"/>
              <a:ext cx="2403979" cy="2819400"/>
              <a:chOff x="3692021" y="1828800"/>
              <a:chExt cx="2403979" cy="2819400"/>
            </a:xfrm>
          </p:grpSpPr>
          <p:sp>
            <p:nvSpPr>
              <p:cNvPr id="318" name="TextBox 317"/>
              <p:cNvSpPr txBox="1"/>
              <p:nvPr/>
            </p:nvSpPr>
            <p:spPr>
              <a:xfrm>
                <a:off x="4267200" y="1828800"/>
                <a:ext cx="1075312" cy="430887"/>
              </a:xfrm>
              <a:prstGeom prst="rect">
                <a:avLst/>
              </a:prstGeom>
              <a:noFill/>
            </p:spPr>
            <p:txBody>
              <a:bodyPr wrap="square" rtlCol="0">
                <a:spAutoFit/>
              </a:bodyPr>
              <a:lstStyle/>
              <a:p>
                <a:r>
                  <a:rPr lang="en-US" sz="2200" dirty="0" smtClean="0">
                    <a:solidFill>
                      <a:prstClr val="black"/>
                    </a:solidFill>
                  </a:rPr>
                  <a:t>CORE</a:t>
                </a:r>
                <a:endParaRPr lang="en-US" sz="2200" dirty="0">
                  <a:solidFill>
                    <a:prstClr val="black"/>
                  </a:solidFill>
                </a:endParaRPr>
              </a:p>
            </p:txBody>
          </p:sp>
          <p:sp>
            <p:nvSpPr>
              <p:cNvPr id="319" name="TextBox 318"/>
              <p:cNvSpPr txBox="1"/>
              <p:nvPr/>
            </p:nvSpPr>
            <p:spPr>
              <a:xfrm>
                <a:off x="3692021" y="3074312"/>
                <a:ext cx="2403979" cy="430887"/>
              </a:xfrm>
              <a:prstGeom prst="rect">
                <a:avLst/>
              </a:prstGeom>
              <a:noFill/>
            </p:spPr>
            <p:txBody>
              <a:bodyPr wrap="square" rtlCol="0">
                <a:spAutoFit/>
              </a:bodyPr>
              <a:lstStyle/>
              <a:p>
                <a:r>
                  <a:rPr lang="en-US" sz="2200" dirty="0" smtClean="0">
                    <a:solidFill>
                      <a:prstClr val="black"/>
                    </a:solidFill>
                  </a:rPr>
                  <a:t>AGGREGATION</a:t>
                </a:r>
                <a:endParaRPr lang="en-US" sz="2200" dirty="0">
                  <a:solidFill>
                    <a:prstClr val="black"/>
                  </a:solidFill>
                </a:endParaRPr>
              </a:p>
            </p:txBody>
          </p:sp>
          <p:sp>
            <p:nvSpPr>
              <p:cNvPr id="320" name="TextBox 319"/>
              <p:cNvSpPr txBox="1"/>
              <p:nvPr/>
            </p:nvSpPr>
            <p:spPr>
              <a:xfrm>
                <a:off x="4258688" y="4217313"/>
                <a:ext cx="1075312" cy="430887"/>
              </a:xfrm>
              <a:prstGeom prst="rect">
                <a:avLst/>
              </a:prstGeom>
              <a:noFill/>
            </p:spPr>
            <p:txBody>
              <a:bodyPr wrap="square" rtlCol="0">
                <a:spAutoFit/>
              </a:bodyPr>
              <a:lstStyle/>
              <a:p>
                <a:r>
                  <a:rPr lang="en-US" sz="2200" dirty="0" smtClean="0">
                    <a:solidFill>
                      <a:prstClr val="black"/>
                    </a:solidFill>
                  </a:rPr>
                  <a:t>EDGE</a:t>
                </a:r>
                <a:endParaRPr lang="en-US" sz="2200" dirty="0">
                  <a:solidFill>
                    <a:prstClr val="black"/>
                  </a:solidFill>
                </a:endParaRPr>
              </a:p>
            </p:txBody>
          </p:sp>
        </p:grpSp>
      </p:grpSp>
      <p:sp>
        <p:nvSpPr>
          <p:cNvPr id="417" name="Rectangle 1"/>
          <p:cNvSpPr>
            <a:spLocks noChangeArrowheads="1"/>
          </p:cNvSpPr>
          <p:nvPr/>
        </p:nvSpPr>
        <p:spPr bwMode="auto">
          <a:xfrm>
            <a:off x="468313" y="12192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418" name="TextBox 417"/>
          <p:cNvSpPr txBox="1"/>
          <p:nvPr/>
        </p:nvSpPr>
        <p:spPr>
          <a:xfrm>
            <a:off x="237744" y="6111612"/>
            <a:ext cx="876422" cy="246221"/>
          </a:xfrm>
          <a:prstGeom prst="rect">
            <a:avLst/>
          </a:prstGeom>
          <a:noFill/>
        </p:spPr>
        <p:txBody>
          <a:bodyPr wrap="square" rtlCol="0">
            <a:spAutoFit/>
          </a:bodyPr>
          <a:lstStyle/>
          <a:p>
            <a:r>
              <a:rPr lang="en-US" sz="1000" dirty="0" smtClean="0">
                <a:solidFill>
                  <a:prstClr val="black"/>
                </a:solidFill>
              </a:rPr>
              <a:t>10.0.0.1</a:t>
            </a:r>
            <a:endParaRPr lang="en-US" sz="1000" dirty="0">
              <a:solidFill>
                <a:prstClr val="black"/>
              </a:solidFill>
            </a:endParaRPr>
          </a:p>
        </p:txBody>
      </p:sp>
      <p:cxnSp>
        <p:nvCxnSpPr>
          <p:cNvPr id="420" name="Straight Connector 419"/>
          <p:cNvCxnSpPr>
            <a:stCxn id="62" idx="0"/>
            <a:endCxn id="415" idx="3"/>
          </p:cNvCxnSpPr>
          <p:nvPr/>
        </p:nvCxnSpPr>
        <p:spPr>
          <a:xfrm flipV="1">
            <a:off x="1104900" y="4800596"/>
            <a:ext cx="112538" cy="533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383" idx="3"/>
          </p:cNvCxnSpPr>
          <p:nvPr/>
        </p:nvCxnSpPr>
        <p:spPr>
          <a:xfrm flipH="1" flipV="1">
            <a:off x="7186350" y="4800595"/>
            <a:ext cx="14550" cy="533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94" idx="0"/>
            <a:endCxn id="411" idx="3"/>
          </p:cNvCxnSpPr>
          <p:nvPr/>
        </p:nvCxnSpPr>
        <p:spPr>
          <a:xfrm flipH="1" flipV="1">
            <a:off x="2821487" y="4800600"/>
            <a:ext cx="493213"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1" name="Group 490"/>
          <p:cNvGrpSpPr/>
          <p:nvPr/>
        </p:nvGrpSpPr>
        <p:grpSpPr>
          <a:xfrm>
            <a:off x="2362200" y="5334000"/>
            <a:ext cx="1905000" cy="1219200"/>
            <a:chOff x="152400" y="5410200"/>
            <a:chExt cx="1905000" cy="1219200"/>
          </a:xfrm>
        </p:grpSpPr>
        <p:grpSp>
          <p:nvGrpSpPr>
            <p:cNvPr id="492" name="Group 491"/>
            <p:cNvGrpSpPr/>
            <p:nvPr/>
          </p:nvGrpSpPr>
          <p:grpSpPr>
            <a:xfrm>
              <a:off x="152400" y="5410200"/>
              <a:ext cx="1905000" cy="1219200"/>
              <a:chOff x="1839191" y="5867400"/>
              <a:chExt cx="1447800" cy="990600"/>
            </a:xfrm>
          </p:grpSpPr>
          <p:sp>
            <p:nvSpPr>
              <p:cNvPr id="494" name="Rounded Rectangle 493"/>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95" name="Group 494"/>
              <p:cNvGrpSpPr/>
              <p:nvPr/>
            </p:nvGrpSpPr>
            <p:grpSpPr>
              <a:xfrm>
                <a:off x="1953491" y="5962650"/>
                <a:ext cx="1289669" cy="762000"/>
                <a:chOff x="228600" y="5791200"/>
                <a:chExt cx="1289669" cy="762000"/>
              </a:xfrm>
            </p:grpSpPr>
            <p:sp>
              <p:nvSpPr>
                <p:cNvPr id="496" name="Rounded Rectangle 495"/>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97" name="Straight Connector 496"/>
                <p:cNvCxnSpPr>
                  <a:endCxn id="499"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8" name="Straight Connector 497"/>
                <p:cNvCxnSpPr>
                  <a:endCxn id="500"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499" name="Rectangle 498"/>
                <p:cNvSpPr/>
                <p:nvPr/>
              </p:nvSpPr>
              <p:spPr>
                <a:xfrm>
                  <a:off x="228600" y="6302375"/>
                  <a:ext cx="371856" cy="25082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0" name="Rectangle 499"/>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01" name="Straight Connector 500"/>
                <p:cNvCxnSpPr>
                  <a:stCxn id="496" idx="2"/>
                  <a:endCxn id="502"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02" name="Rectangle 501"/>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3" name="TextBox 492"/>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05" name="TextBox 504"/>
          <p:cNvSpPr txBox="1"/>
          <p:nvPr/>
        </p:nvSpPr>
        <p:spPr>
          <a:xfrm>
            <a:off x="840538" y="6107684"/>
            <a:ext cx="607092" cy="246221"/>
          </a:xfrm>
          <a:prstGeom prst="rect">
            <a:avLst/>
          </a:prstGeom>
          <a:noFill/>
        </p:spPr>
        <p:txBody>
          <a:bodyPr wrap="square" rtlCol="0">
            <a:spAutoFit/>
          </a:bodyPr>
          <a:lstStyle/>
          <a:p>
            <a:r>
              <a:rPr lang="en-US" sz="1000" dirty="0" smtClean="0">
                <a:solidFill>
                  <a:prstClr val="black"/>
                </a:solidFill>
              </a:rPr>
              <a:t>10.0.0.2</a:t>
            </a:r>
            <a:endParaRPr lang="en-US" sz="1000" dirty="0">
              <a:solidFill>
                <a:prstClr val="black"/>
              </a:solidFill>
            </a:endParaRPr>
          </a:p>
        </p:txBody>
      </p:sp>
      <p:sp>
        <p:nvSpPr>
          <p:cNvPr id="506" name="TextBox 505"/>
          <p:cNvSpPr txBox="1"/>
          <p:nvPr/>
        </p:nvSpPr>
        <p:spPr>
          <a:xfrm>
            <a:off x="1450308" y="6108192"/>
            <a:ext cx="607092" cy="246221"/>
          </a:xfrm>
          <a:prstGeom prst="rect">
            <a:avLst/>
          </a:prstGeom>
          <a:noFill/>
        </p:spPr>
        <p:txBody>
          <a:bodyPr wrap="square" rtlCol="0">
            <a:spAutoFit/>
          </a:bodyPr>
          <a:lstStyle/>
          <a:p>
            <a:r>
              <a:rPr lang="en-US" sz="1000" dirty="0" smtClean="0">
                <a:solidFill>
                  <a:prstClr val="black"/>
                </a:solidFill>
              </a:rPr>
              <a:t>10.1.0.2</a:t>
            </a:r>
            <a:endParaRPr lang="en-US" sz="1000" dirty="0">
              <a:solidFill>
                <a:prstClr val="black"/>
              </a:solidFill>
            </a:endParaRPr>
          </a:p>
        </p:txBody>
      </p:sp>
      <p:sp>
        <p:nvSpPr>
          <p:cNvPr id="507" name="TextBox 506"/>
          <p:cNvSpPr txBox="1"/>
          <p:nvPr/>
        </p:nvSpPr>
        <p:spPr>
          <a:xfrm>
            <a:off x="2457411" y="6108192"/>
            <a:ext cx="607092" cy="246221"/>
          </a:xfrm>
          <a:prstGeom prst="rect">
            <a:avLst/>
          </a:prstGeom>
          <a:noFill/>
        </p:spPr>
        <p:txBody>
          <a:bodyPr wrap="square" rtlCol="0">
            <a:spAutoFit/>
          </a:bodyPr>
          <a:lstStyle/>
          <a:p>
            <a:r>
              <a:rPr lang="en-US" sz="1000" dirty="0" smtClean="0">
                <a:solidFill>
                  <a:prstClr val="black"/>
                </a:solidFill>
              </a:rPr>
              <a:t>10.2.0.4</a:t>
            </a:r>
            <a:endParaRPr lang="en-US" sz="1000" dirty="0">
              <a:solidFill>
                <a:prstClr val="black"/>
              </a:solidFill>
            </a:endParaRPr>
          </a:p>
        </p:txBody>
      </p:sp>
      <p:sp>
        <p:nvSpPr>
          <p:cNvPr id="508" name="TextBox 507"/>
          <p:cNvSpPr txBox="1"/>
          <p:nvPr/>
        </p:nvSpPr>
        <p:spPr>
          <a:xfrm>
            <a:off x="3050508" y="6108192"/>
            <a:ext cx="607092" cy="246221"/>
          </a:xfrm>
          <a:prstGeom prst="rect">
            <a:avLst/>
          </a:prstGeom>
          <a:noFill/>
        </p:spPr>
        <p:txBody>
          <a:bodyPr wrap="square" rtlCol="0">
            <a:spAutoFit/>
          </a:bodyPr>
          <a:lstStyle/>
          <a:p>
            <a:r>
              <a:rPr lang="en-US" sz="1000" dirty="0" smtClean="0">
                <a:solidFill>
                  <a:prstClr val="black"/>
                </a:solidFill>
              </a:rPr>
              <a:t>10.3.0.2</a:t>
            </a:r>
            <a:endParaRPr lang="en-US" sz="1000" dirty="0">
              <a:solidFill>
                <a:prstClr val="black"/>
              </a:solidFill>
            </a:endParaRPr>
          </a:p>
        </p:txBody>
      </p:sp>
      <p:sp>
        <p:nvSpPr>
          <p:cNvPr id="509" name="TextBox 508"/>
          <p:cNvSpPr txBox="1"/>
          <p:nvPr/>
        </p:nvSpPr>
        <p:spPr>
          <a:xfrm>
            <a:off x="3660108" y="6108192"/>
            <a:ext cx="607092" cy="246221"/>
          </a:xfrm>
          <a:prstGeom prst="rect">
            <a:avLst/>
          </a:prstGeom>
          <a:noFill/>
        </p:spPr>
        <p:txBody>
          <a:bodyPr wrap="square" rtlCol="0">
            <a:spAutoFit/>
          </a:bodyPr>
          <a:lstStyle/>
          <a:p>
            <a:r>
              <a:rPr lang="en-US" sz="1000" dirty="0" smtClean="0">
                <a:solidFill>
                  <a:prstClr val="black"/>
                </a:solidFill>
              </a:rPr>
              <a:t>10.1.0.5</a:t>
            </a:r>
            <a:endParaRPr lang="en-US" sz="1000" dirty="0">
              <a:solidFill>
                <a:prstClr val="black"/>
              </a:solidFill>
            </a:endParaRPr>
          </a:p>
        </p:txBody>
      </p:sp>
      <p:sp>
        <p:nvSpPr>
          <p:cNvPr id="510" name="TextBox 509"/>
          <p:cNvSpPr txBox="1"/>
          <p:nvPr/>
        </p:nvSpPr>
        <p:spPr>
          <a:xfrm>
            <a:off x="1752599" y="1242536"/>
            <a:ext cx="1057570" cy="738664"/>
          </a:xfrm>
          <a:prstGeom prst="rect">
            <a:avLst/>
          </a:prstGeom>
          <a:noFill/>
        </p:spPr>
        <p:txBody>
          <a:bodyPr wrap="square" rtlCol="0">
            <a:spAutoFit/>
          </a:bodyPr>
          <a:lstStyle/>
          <a:p>
            <a:pPr algn="ctr"/>
            <a:r>
              <a:rPr lang="en-US" sz="1400" dirty="0" smtClean="0">
                <a:solidFill>
                  <a:prstClr val="black"/>
                </a:solidFill>
              </a:rPr>
              <a:t>10.0.0.0/16</a:t>
            </a:r>
          </a:p>
          <a:p>
            <a:pPr algn="ctr"/>
            <a:r>
              <a:rPr lang="en-US" sz="1400" dirty="0" smtClean="0">
                <a:solidFill>
                  <a:prstClr val="black"/>
                </a:solidFill>
              </a:rPr>
              <a:t>32/17</a:t>
            </a:r>
          </a:p>
          <a:p>
            <a:endParaRPr lang="en-US" sz="1400" dirty="0">
              <a:solidFill>
                <a:prstClr val="black"/>
              </a:solidFill>
            </a:endParaRPr>
          </a:p>
        </p:txBody>
      </p:sp>
      <p:sp>
        <p:nvSpPr>
          <p:cNvPr id="511" name="TextBox 510"/>
          <p:cNvSpPr txBox="1"/>
          <p:nvPr/>
        </p:nvSpPr>
        <p:spPr>
          <a:xfrm>
            <a:off x="3362030" y="1229380"/>
            <a:ext cx="1057570" cy="523220"/>
          </a:xfrm>
          <a:prstGeom prst="rect">
            <a:avLst/>
          </a:prstGeom>
          <a:noFill/>
        </p:spPr>
        <p:txBody>
          <a:bodyPr wrap="square" rtlCol="0">
            <a:spAutoFit/>
          </a:bodyPr>
          <a:lstStyle/>
          <a:p>
            <a:pPr algn="ctr"/>
            <a:r>
              <a:rPr lang="en-US" sz="1400" dirty="0" smtClean="0">
                <a:solidFill>
                  <a:prstClr val="black"/>
                </a:solidFill>
              </a:rPr>
              <a:t>10.1.0.0/16</a:t>
            </a:r>
          </a:p>
          <a:p>
            <a:pPr algn="ctr"/>
            <a:r>
              <a:rPr lang="en-US" sz="1400" dirty="0" smtClean="0">
                <a:solidFill>
                  <a:prstClr val="black"/>
                </a:solidFill>
              </a:rPr>
              <a:t>40/17</a:t>
            </a:r>
            <a:endParaRPr lang="en-US" sz="1400" dirty="0">
              <a:solidFill>
                <a:prstClr val="black"/>
              </a:solidFill>
            </a:endParaRPr>
          </a:p>
        </p:txBody>
      </p:sp>
      <p:sp>
        <p:nvSpPr>
          <p:cNvPr id="512" name="TextBox 511"/>
          <p:cNvSpPr txBox="1"/>
          <p:nvPr/>
        </p:nvSpPr>
        <p:spPr>
          <a:xfrm>
            <a:off x="4962230" y="1229380"/>
            <a:ext cx="1057570" cy="523220"/>
          </a:xfrm>
          <a:prstGeom prst="rect">
            <a:avLst/>
          </a:prstGeom>
          <a:noFill/>
        </p:spPr>
        <p:txBody>
          <a:bodyPr wrap="square" rtlCol="0">
            <a:spAutoFit/>
          </a:bodyPr>
          <a:lstStyle/>
          <a:p>
            <a:pPr algn="ctr"/>
            <a:r>
              <a:rPr lang="en-US" sz="1400" dirty="0" smtClean="0">
                <a:solidFill>
                  <a:prstClr val="black"/>
                </a:solidFill>
              </a:rPr>
              <a:t>10.2.0.0/16</a:t>
            </a:r>
          </a:p>
          <a:p>
            <a:pPr algn="ctr"/>
            <a:r>
              <a:rPr lang="en-US" sz="1400" dirty="0" smtClean="0">
                <a:solidFill>
                  <a:prstClr val="black"/>
                </a:solidFill>
              </a:rPr>
              <a:t>48/17</a:t>
            </a:r>
            <a:endParaRPr lang="en-US" sz="1400" dirty="0">
              <a:solidFill>
                <a:prstClr val="black"/>
              </a:solidFill>
            </a:endParaRPr>
          </a:p>
        </p:txBody>
      </p:sp>
      <p:sp>
        <p:nvSpPr>
          <p:cNvPr id="513" name="TextBox 512"/>
          <p:cNvSpPr txBox="1"/>
          <p:nvPr/>
        </p:nvSpPr>
        <p:spPr>
          <a:xfrm>
            <a:off x="6553200" y="1229380"/>
            <a:ext cx="1057570" cy="523220"/>
          </a:xfrm>
          <a:prstGeom prst="rect">
            <a:avLst/>
          </a:prstGeom>
          <a:noFill/>
        </p:spPr>
        <p:txBody>
          <a:bodyPr wrap="square" rtlCol="0">
            <a:spAutoFit/>
          </a:bodyPr>
          <a:lstStyle/>
          <a:p>
            <a:pPr algn="ctr"/>
            <a:r>
              <a:rPr lang="en-US" sz="1400" dirty="0" smtClean="0">
                <a:solidFill>
                  <a:prstClr val="black"/>
                </a:solidFill>
              </a:rPr>
              <a:t>10.3.0.0/16</a:t>
            </a:r>
          </a:p>
          <a:p>
            <a:pPr algn="ctr"/>
            <a:r>
              <a:rPr lang="en-US" sz="1400" dirty="0" smtClean="0">
                <a:solidFill>
                  <a:prstClr val="black"/>
                </a:solidFill>
              </a:rPr>
              <a:t>56/17</a:t>
            </a:r>
            <a:endParaRPr lang="en-US" sz="1400" dirty="0">
              <a:solidFill>
                <a:prstClr val="black"/>
              </a:solidFill>
            </a:endParaRPr>
          </a:p>
        </p:txBody>
      </p:sp>
      <p:grpSp>
        <p:nvGrpSpPr>
          <p:cNvPr id="515" name="Group 514"/>
          <p:cNvGrpSpPr/>
          <p:nvPr/>
        </p:nvGrpSpPr>
        <p:grpSpPr>
          <a:xfrm>
            <a:off x="6248400" y="5334000"/>
            <a:ext cx="1905000" cy="1219200"/>
            <a:chOff x="152400" y="5410200"/>
            <a:chExt cx="1905000" cy="1219200"/>
          </a:xfrm>
        </p:grpSpPr>
        <p:grpSp>
          <p:nvGrpSpPr>
            <p:cNvPr id="516" name="Group 515"/>
            <p:cNvGrpSpPr/>
            <p:nvPr/>
          </p:nvGrpSpPr>
          <p:grpSpPr>
            <a:xfrm>
              <a:off x="152400" y="5410200"/>
              <a:ext cx="1905000" cy="1219200"/>
              <a:chOff x="1839191" y="5867400"/>
              <a:chExt cx="1447800" cy="990600"/>
            </a:xfrm>
          </p:grpSpPr>
          <p:sp>
            <p:nvSpPr>
              <p:cNvPr id="518" name="Rounded Rectangle 517"/>
              <p:cNvSpPr/>
              <p:nvPr/>
            </p:nvSpPr>
            <p:spPr>
              <a:xfrm>
                <a:off x="1839191" y="5867400"/>
                <a:ext cx="1447800"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19" name="Group 518"/>
              <p:cNvGrpSpPr/>
              <p:nvPr/>
            </p:nvGrpSpPr>
            <p:grpSpPr>
              <a:xfrm>
                <a:off x="1953491" y="5962650"/>
                <a:ext cx="1289669" cy="762000"/>
                <a:chOff x="228600" y="5791200"/>
                <a:chExt cx="1289669" cy="762000"/>
              </a:xfrm>
            </p:grpSpPr>
            <p:sp>
              <p:nvSpPr>
                <p:cNvPr id="520" name="Rounded Rectangle 519"/>
                <p:cNvSpPr/>
                <p:nvPr/>
              </p:nvSpPr>
              <p:spPr>
                <a:xfrm>
                  <a:off x="457200" y="5791200"/>
                  <a:ext cx="800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1" name="Straight Connector 520"/>
                <p:cNvCxnSpPr>
                  <a:endCxn id="523" idx="0"/>
                </p:cNvCxnSpPr>
                <p:nvPr/>
              </p:nvCxnSpPr>
              <p:spPr>
                <a:xfrm flipH="1">
                  <a:off x="414528" y="6111875"/>
                  <a:ext cx="42672"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2" name="Straight Connector 521"/>
                <p:cNvCxnSpPr>
                  <a:endCxn id="524" idx="0"/>
                </p:cNvCxnSpPr>
                <p:nvPr/>
              </p:nvCxnSpPr>
              <p:spPr>
                <a:xfrm>
                  <a:off x="1257300" y="6067425"/>
                  <a:ext cx="73334" cy="234949"/>
                </a:xfrm>
                <a:prstGeom prst="line">
                  <a:avLst/>
                </a:prstGeom>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228600" y="6302375"/>
                  <a:ext cx="371856" cy="25082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4" name="Rectangle 523"/>
                <p:cNvSpPr/>
                <p:nvPr/>
              </p:nvSpPr>
              <p:spPr>
                <a:xfrm>
                  <a:off x="1142999" y="6302374"/>
                  <a:ext cx="375270" cy="250825"/>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525" name="Straight Connector 524"/>
                <p:cNvCxnSpPr>
                  <a:stCxn id="520" idx="2"/>
                  <a:endCxn id="526" idx="0"/>
                </p:cNvCxnSpPr>
                <p:nvPr/>
              </p:nvCxnSpPr>
              <p:spPr>
                <a:xfrm>
                  <a:off x="857251" y="6134100"/>
                  <a:ext cx="16183" cy="168270"/>
                </a:xfrm>
                <a:prstGeom prst="line">
                  <a:avLst/>
                </a:prstGeom>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a:xfrm>
                  <a:off x="685799" y="6302370"/>
                  <a:ext cx="375270" cy="25082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517" name="TextBox 516"/>
            <p:cNvSpPr txBox="1"/>
            <p:nvPr/>
          </p:nvSpPr>
          <p:spPr>
            <a:xfrm>
              <a:off x="609600" y="5590401"/>
              <a:ext cx="1194144" cy="276999"/>
            </a:xfrm>
            <a:prstGeom prst="rect">
              <a:avLst/>
            </a:prstGeom>
            <a:noFill/>
          </p:spPr>
          <p:txBody>
            <a:bodyPr wrap="square" rtlCol="0">
              <a:spAutoFit/>
            </a:bodyPr>
            <a:lstStyle/>
            <a:p>
              <a:r>
                <a:rPr lang="en-US" sz="1200" b="1" dirty="0" smtClean="0">
                  <a:solidFill>
                    <a:prstClr val="black"/>
                  </a:solidFill>
                </a:rPr>
                <a:t>Virtual Switch</a:t>
              </a:r>
              <a:endParaRPr lang="en-US" sz="1200" b="1" dirty="0">
                <a:solidFill>
                  <a:prstClr val="black"/>
                </a:solidFill>
              </a:endParaRPr>
            </a:p>
          </p:txBody>
        </p:sp>
      </p:grpSp>
      <p:sp>
        <p:nvSpPr>
          <p:cNvPr id="527" name="TextBox 526"/>
          <p:cNvSpPr txBox="1"/>
          <p:nvPr/>
        </p:nvSpPr>
        <p:spPr>
          <a:xfrm>
            <a:off x="6343611" y="6108192"/>
            <a:ext cx="607092" cy="246221"/>
          </a:xfrm>
          <a:prstGeom prst="rect">
            <a:avLst/>
          </a:prstGeom>
          <a:noFill/>
        </p:spPr>
        <p:txBody>
          <a:bodyPr wrap="square" rtlCol="0">
            <a:spAutoFit/>
          </a:bodyPr>
          <a:lstStyle/>
          <a:p>
            <a:r>
              <a:rPr lang="en-US" sz="1000" dirty="0" smtClean="0">
                <a:solidFill>
                  <a:prstClr val="black"/>
                </a:solidFill>
              </a:rPr>
              <a:t>10.0.0.4</a:t>
            </a:r>
            <a:endParaRPr lang="en-US" sz="1000" dirty="0">
              <a:solidFill>
                <a:prstClr val="black"/>
              </a:solidFill>
            </a:endParaRPr>
          </a:p>
        </p:txBody>
      </p:sp>
      <p:sp>
        <p:nvSpPr>
          <p:cNvPr id="528" name="TextBox 527"/>
          <p:cNvSpPr txBox="1"/>
          <p:nvPr/>
        </p:nvSpPr>
        <p:spPr>
          <a:xfrm>
            <a:off x="6936708" y="6108192"/>
            <a:ext cx="607092" cy="246221"/>
          </a:xfrm>
          <a:prstGeom prst="rect">
            <a:avLst/>
          </a:prstGeom>
          <a:noFill/>
        </p:spPr>
        <p:txBody>
          <a:bodyPr wrap="square" rtlCol="0">
            <a:spAutoFit/>
          </a:bodyPr>
          <a:lstStyle/>
          <a:p>
            <a:r>
              <a:rPr lang="en-US" sz="1000" dirty="0" smtClean="0">
                <a:solidFill>
                  <a:prstClr val="black"/>
                </a:solidFill>
              </a:rPr>
              <a:t>10.2.0.7</a:t>
            </a:r>
            <a:endParaRPr lang="en-US" sz="1000" dirty="0">
              <a:solidFill>
                <a:prstClr val="black"/>
              </a:solidFill>
            </a:endParaRPr>
          </a:p>
        </p:txBody>
      </p:sp>
      <p:sp>
        <p:nvSpPr>
          <p:cNvPr id="529" name="TextBox 528"/>
          <p:cNvSpPr txBox="1"/>
          <p:nvPr/>
        </p:nvSpPr>
        <p:spPr>
          <a:xfrm>
            <a:off x="7546308" y="6108192"/>
            <a:ext cx="607092" cy="246221"/>
          </a:xfrm>
          <a:prstGeom prst="rect">
            <a:avLst/>
          </a:prstGeom>
          <a:noFill/>
        </p:spPr>
        <p:txBody>
          <a:bodyPr wrap="square" rtlCol="0">
            <a:spAutoFit/>
          </a:bodyPr>
          <a:lstStyle/>
          <a:p>
            <a:r>
              <a:rPr lang="en-US" sz="1000" dirty="0" smtClean="0">
                <a:solidFill>
                  <a:prstClr val="black"/>
                </a:solidFill>
              </a:rPr>
              <a:t>10.3.0.9</a:t>
            </a:r>
            <a:endParaRPr lang="en-US" sz="1000" dirty="0">
              <a:solidFill>
                <a:prstClr val="black"/>
              </a:solidFill>
            </a:endParaRPr>
          </a:p>
        </p:txBody>
      </p:sp>
      <p:sp>
        <p:nvSpPr>
          <p:cNvPr id="562" name="Rectangle 561"/>
          <p:cNvSpPr/>
          <p:nvPr/>
        </p:nvSpPr>
        <p:spPr>
          <a:xfrm>
            <a:off x="315787" y="6004163"/>
            <a:ext cx="217613" cy="168037"/>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TextBox 217"/>
          <p:cNvSpPr txBox="1"/>
          <p:nvPr/>
        </p:nvSpPr>
        <p:spPr>
          <a:xfrm>
            <a:off x="1066800" y="5067297"/>
            <a:ext cx="401052" cy="307777"/>
          </a:xfrm>
          <a:prstGeom prst="rect">
            <a:avLst/>
          </a:prstGeom>
          <a:noFill/>
        </p:spPr>
        <p:txBody>
          <a:bodyPr wrap="square" rtlCol="0">
            <a:spAutoFit/>
          </a:bodyPr>
          <a:lstStyle/>
          <a:p>
            <a:r>
              <a:rPr lang="en-US" sz="1400" dirty="0" smtClean="0">
                <a:solidFill>
                  <a:prstClr val="black"/>
                </a:solidFill>
              </a:rPr>
              <a:t>1</a:t>
            </a:r>
            <a:endParaRPr lang="en-US" sz="1400" dirty="0">
              <a:solidFill>
                <a:prstClr val="black"/>
              </a:solidFill>
            </a:endParaRPr>
          </a:p>
        </p:txBody>
      </p:sp>
      <p:sp>
        <p:nvSpPr>
          <p:cNvPr id="219" name="TextBox 218"/>
          <p:cNvSpPr txBox="1"/>
          <p:nvPr/>
        </p:nvSpPr>
        <p:spPr>
          <a:xfrm>
            <a:off x="513348" y="5822924"/>
            <a:ext cx="401052" cy="307777"/>
          </a:xfrm>
          <a:prstGeom prst="rect">
            <a:avLst/>
          </a:prstGeom>
          <a:noFill/>
        </p:spPr>
        <p:txBody>
          <a:bodyPr wrap="square" rtlCol="0">
            <a:spAutoFit/>
          </a:bodyPr>
          <a:lstStyle/>
          <a:p>
            <a:r>
              <a:rPr lang="en-US" sz="1400" dirty="0" smtClean="0">
                <a:solidFill>
                  <a:prstClr val="black"/>
                </a:solidFill>
              </a:rPr>
              <a:t>2</a:t>
            </a:r>
            <a:endParaRPr lang="en-US" sz="1400" dirty="0">
              <a:solidFill>
                <a:prstClr val="black"/>
              </a:solidFill>
            </a:endParaRPr>
          </a:p>
        </p:txBody>
      </p:sp>
      <p:sp>
        <p:nvSpPr>
          <p:cNvPr id="220" name="TextBox 219"/>
          <p:cNvSpPr txBox="1"/>
          <p:nvPr/>
        </p:nvSpPr>
        <p:spPr>
          <a:xfrm>
            <a:off x="1087712" y="5825738"/>
            <a:ext cx="401052" cy="307777"/>
          </a:xfrm>
          <a:prstGeom prst="rect">
            <a:avLst/>
          </a:prstGeom>
          <a:noFill/>
        </p:spPr>
        <p:txBody>
          <a:bodyPr wrap="square" rtlCol="0">
            <a:spAutoFit/>
          </a:bodyPr>
          <a:lstStyle/>
          <a:p>
            <a:r>
              <a:rPr lang="en-US" sz="1400" dirty="0" smtClean="0">
                <a:solidFill>
                  <a:prstClr val="black"/>
                </a:solidFill>
              </a:rPr>
              <a:t>3</a:t>
            </a:r>
            <a:endParaRPr lang="en-US" sz="1400" dirty="0">
              <a:solidFill>
                <a:prstClr val="black"/>
              </a:solidFill>
            </a:endParaRPr>
          </a:p>
        </p:txBody>
      </p:sp>
      <p:sp>
        <p:nvSpPr>
          <p:cNvPr id="221" name="TextBox 220"/>
          <p:cNvSpPr txBox="1"/>
          <p:nvPr/>
        </p:nvSpPr>
        <p:spPr>
          <a:xfrm>
            <a:off x="1683796" y="5821243"/>
            <a:ext cx="401052" cy="307777"/>
          </a:xfrm>
          <a:prstGeom prst="rect">
            <a:avLst/>
          </a:prstGeom>
          <a:noFill/>
        </p:spPr>
        <p:txBody>
          <a:bodyPr wrap="square" rtlCol="0">
            <a:spAutoFit/>
          </a:bodyPr>
          <a:lstStyle/>
          <a:p>
            <a:r>
              <a:rPr lang="en-US" sz="1400" dirty="0" smtClean="0">
                <a:solidFill>
                  <a:prstClr val="black"/>
                </a:solidFill>
              </a:rPr>
              <a:t>4</a:t>
            </a:r>
            <a:endParaRPr lang="en-US" sz="1400" dirty="0">
              <a:solidFill>
                <a:prstClr val="black"/>
              </a:solidFill>
            </a:endParaRPr>
          </a:p>
        </p:txBody>
      </p:sp>
      <p:grpSp>
        <p:nvGrpSpPr>
          <p:cNvPr id="4" name="Group 3"/>
          <p:cNvGrpSpPr/>
          <p:nvPr/>
        </p:nvGrpSpPr>
        <p:grpSpPr>
          <a:xfrm>
            <a:off x="76200" y="2800860"/>
            <a:ext cx="2641253" cy="2518077"/>
            <a:chOff x="25747" y="2933154"/>
            <a:chExt cx="2641253" cy="2518077"/>
          </a:xfrm>
        </p:grpSpPr>
        <p:grpSp>
          <p:nvGrpSpPr>
            <p:cNvPr id="212" name="Group 211"/>
            <p:cNvGrpSpPr/>
            <p:nvPr/>
          </p:nvGrpSpPr>
          <p:grpSpPr>
            <a:xfrm>
              <a:off x="25747" y="2933154"/>
              <a:ext cx="2641253" cy="2152140"/>
              <a:chOff x="109591" y="2171153"/>
              <a:chExt cx="2641253" cy="2152140"/>
            </a:xfrm>
          </p:grpSpPr>
          <p:sp>
            <p:nvSpPr>
              <p:cNvPr id="215" name="Rounded Rectangle 214"/>
              <p:cNvSpPr/>
              <p:nvPr/>
            </p:nvSpPr>
            <p:spPr>
              <a:xfrm>
                <a:off x="109591" y="2171153"/>
                <a:ext cx="2590800" cy="2141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TextBox 213"/>
              <p:cNvSpPr txBox="1"/>
              <p:nvPr/>
            </p:nvSpPr>
            <p:spPr>
              <a:xfrm>
                <a:off x="177388" y="2230412"/>
                <a:ext cx="2573456" cy="2092881"/>
              </a:xfrm>
              <a:prstGeom prst="rect">
                <a:avLst/>
              </a:prstGeom>
              <a:noFill/>
            </p:spPr>
            <p:txBody>
              <a:bodyPr wrap="square" rtlCol="0">
                <a:spAutoFit/>
              </a:bodyPr>
              <a:lstStyle/>
              <a:p>
                <a:r>
                  <a:rPr lang="en-US" sz="1000" u="sng" dirty="0" smtClean="0">
                    <a:solidFill>
                      <a:prstClr val="black"/>
                    </a:solidFill>
                  </a:rPr>
                  <a:t>Highest priority</a:t>
                </a:r>
              </a:p>
              <a:p>
                <a:r>
                  <a:rPr lang="en-US" sz="1000" b="1" dirty="0" smtClean="0">
                    <a:solidFill>
                      <a:prstClr val="black"/>
                    </a:solidFill>
                  </a:rPr>
                  <a:t>in_port:2, DIP: 10.16.0.17 </a:t>
                </a:r>
                <a:r>
                  <a:rPr lang="en-US" sz="1000" b="1" dirty="0" smtClean="0">
                    <a:solidFill>
                      <a:prstClr val="black"/>
                    </a:solidFill>
                    <a:sym typeface="Wingdings" pitchFamily="2" charset="2"/>
                  </a:rPr>
                  <a:t> </a:t>
                </a:r>
                <a:r>
                  <a:rPr lang="en-US" sz="1000" b="1" dirty="0" smtClean="0">
                    <a:solidFill>
                      <a:prstClr val="black"/>
                    </a:solidFill>
                  </a:rPr>
                  <a:t>PUSH_MPLS(16), PUSH_MPLS(33), PUSH_MPLS(46), 1</a:t>
                </a:r>
              </a:p>
              <a:p>
                <a:r>
                  <a:rPr lang="en-US" sz="1000" dirty="0" smtClean="0">
                    <a:solidFill>
                      <a:prstClr val="black"/>
                    </a:solidFill>
                  </a:rPr>
                  <a:t>….</a:t>
                </a:r>
              </a:p>
              <a:p>
                <a:r>
                  <a:rPr lang="en-US" sz="1000" u="sng" dirty="0" smtClean="0">
                    <a:solidFill>
                      <a:prstClr val="black"/>
                    </a:solidFill>
                  </a:rPr>
                  <a:t>High priority</a:t>
                </a:r>
              </a:p>
              <a:p>
                <a:r>
                  <a:rPr lang="en-US" sz="1000" dirty="0" smtClean="0">
                    <a:solidFill>
                      <a:prstClr val="black"/>
                    </a:solidFill>
                  </a:rPr>
                  <a:t>in_port:2, DIP: 10.1.0.2 </a:t>
                </a:r>
                <a:r>
                  <a:rPr lang="en-US" sz="1000" dirty="0" smtClean="0">
                    <a:solidFill>
                      <a:prstClr val="black"/>
                    </a:solidFill>
                    <a:sym typeface="Wingdings" pitchFamily="2" charset="2"/>
                  </a:rPr>
                  <a:t> 4</a:t>
                </a:r>
              </a:p>
              <a:p>
                <a:r>
                  <a:rPr lang="en-US" sz="1000" dirty="0" smtClean="0">
                    <a:solidFill>
                      <a:prstClr val="black"/>
                    </a:solidFill>
                    <a:sym typeface="Wingdings" pitchFamily="2" charset="2"/>
                  </a:rPr>
                  <a:t>….</a:t>
                </a:r>
              </a:p>
              <a:p>
                <a:r>
                  <a:rPr lang="en-US" sz="1000" u="sng" dirty="0" smtClean="0">
                    <a:solidFill>
                      <a:prstClr val="black"/>
                    </a:solidFill>
                    <a:sym typeface="Wingdings" pitchFamily="2" charset="2"/>
                  </a:rPr>
                  <a:t>Default</a:t>
                </a:r>
              </a:p>
              <a:p>
                <a:r>
                  <a:rPr lang="en-US" sz="1000" dirty="0" err="1" smtClean="0">
                    <a:solidFill>
                      <a:prstClr val="black"/>
                    </a:solidFill>
                  </a:rPr>
                  <a:t>in_port</a:t>
                </a:r>
                <a:r>
                  <a:rPr lang="en-US" sz="1000" dirty="0" smtClean="0">
                    <a:solidFill>
                      <a:prstClr val="black"/>
                    </a:solidFill>
                  </a:rPr>
                  <a:t>: 2 </a:t>
                </a:r>
                <a:r>
                  <a:rPr lang="en-US" sz="1000" dirty="0" smtClean="0">
                    <a:solidFill>
                      <a:prstClr val="black"/>
                    </a:solidFill>
                    <a:sym typeface="Wingdings" pitchFamily="2" charset="2"/>
                  </a:rPr>
                  <a:t> PUSH_MPLS(16), 1</a:t>
                </a:r>
              </a:p>
              <a:p>
                <a:r>
                  <a:rPr lang="en-US" sz="1000" dirty="0" smtClean="0">
                    <a:solidFill>
                      <a:prstClr val="black"/>
                    </a:solidFill>
                    <a:sym typeface="Wingdings" pitchFamily="2" charset="2"/>
                  </a:rPr>
                  <a:t>….</a:t>
                </a:r>
              </a:p>
              <a:p>
                <a:r>
                  <a:rPr lang="en-US" sz="1000" dirty="0" err="1" smtClean="0">
                    <a:solidFill>
                      <a:prstClr val="black"/>
                    </a:solidFill>
                    <a:sym typeface="Wingdings" pitchFamily="2" charset="2"/>
                  </a:rPr>
                  <a:t>in_port</a:t>
                </a:r>
                <a:r>
                  <a:rPr lang="en-US" sz="1000" dirty="0" smtClean="0">
                    <a:solidFill>
                      <a:prstClr val="black"/>
                    </a:solidFill>
                    <a:sym typeface="Wingdings" pitchFamily="2" charset="2"/>
                  </a:rPr>
                  <a:t>: 1, MPLS(16), DIP:10.0.0.1  POP_MPLS(0x800), 2</a:t>
                </a:r>
              </a:p>
            </p:txBody>
          </p:sp>
        </p:grpSp>
        <p:sp>
          <p:nvSpPr>
            <p:cNvPr id="3" name="Down Arrow 2"/>
            <p:cNvSpPr/>
            <p:nvPr/>
          </p:nvSpPr>
          <p:spPr>
            <a:xfrm>
              <a:off x="840538" y="5074462"/>
              <a:ext cx="165603" cy="376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 name="TextBox 4"/>
          <p:cNvSpPr txBox="1"/>
          <p:nvPr/>
        </p:nvSpPr>
        <p:spPr>
          <a:xfrm>
            <a:off x="237744" y="228600"/>
            <a:ext cx="8601456" cy="892552"/>
          </a:xfrm>
          <a:prstGeom prst="rect">
            <a:avLst/>
          </a:prstGeom>
          <a:noFill/>
        </p:spPr>
        <p:txBody>
          <a:bodyPr wrap="square" rtlCol="0">
            <a:spAutoFit/>
          </a:bodyPr>
          <a:lstStyle/>
          <a:p>
            <a:pPr algn="ctr"/>
            <a:r>
              <a:rPr lang="en-US" sz="2600" dirty="0" smtClean="0">
                <a:solidFill>
                  <a:prstClr val="black"/>
                </a:solidFill>
              </a:rPr>
              <a:t>POLICY</a:t>
            </a:r>
          </a:p>
          <a:p>
            <a:pPr algn="ctr"/>
            <a:r>
              <a:rPr lang="en-US" sz="2600" dirty="0" smtClean="0">
                <a:solidFill>
                  <a:prstClr val="black"/>
                </a:solidFill>
              </a:rPr>
              <a:t>{TID:16, DIP: 10.16.0.17:80} </a:t>
            </a:r>
            <a:r>
              <a:rPr lang="en-US" sz="2600" dirty="0" smtClean="0">
                <a:solidFill>
                  <a:prstClr val="black"/>
                </a:solidFill>
                <a:sym typeface="Wingdings" pitchFamily="2" charset="2"/>
              </a:rPr>
              <a:t> FW  LB  </a:t>
            </a:r>
            <a:r>
              <a:rPr lang="en-US" sz="2600" dirty="0" err="1" smtClean="0">
                <a:solidFill>
                  <a:prstClr val="black"/>
                </a:solidFill>
                <a:sym typeface="Wingdings" pitchFamily="2" charset="2"/>
              </a:rPr>
              <a:t>WebServer</a:t>
            </a:r>
            <a:endParaRPr lang="en-US" sz="2600" dirty="0">
              <a:solidFill>
                <a:prstClr val="black"/>
              </a:solidFill>
            </a:endParaRPr>
          </a:p>
        </p:txBody>
      </p:sp>
      <p:cxnSp>
        <p:nvCxnSpPr>
          <p:cNvPr id="279" name="Straight Connector 278"/>
          <p:cNvCxnSpPr>
            <a:stCxn id="243" idx="0"/>
            <a:endCxn id="381" idx="4"/>
          </p:cNvCxnSpPr>
          <p:nvPr/>
        </p:nvCxnSpPr>
        <p:spPr>
          <a:xfrm flipH="1">
            <a:off x="8190250" y="4343400"/>
            <a:ext cx="344549" cy="309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929441" y="3135866"/>
            <a:ext cx="401052" cy="307777"/>
          </a:xfrm>
          <a:prstGeom prst="rect">
            <a:avLst/>
          </a:prstGeom>
          <a:noFill/>
        </p:spPr>
        <p:txBody>
          <a:bodyPr wrap="square" rtlCol="0">
            <a:spAutoFit/>
          </a:bodyPr>
          <a:lstStyle/>
          <a:p>
            <a:r>
              <a:rPr lang="en-US" sz="1400" dirty="0" smtClean="0">
                <a:solidFill>
                  <a:prstClr val="black"/>
                </a:solidFill>
              </a:rPr>
              <a:t>7</a:t>
            </a:r>
            <a:endParaRPr lang="en-US" sz="1400" dirty="0">
              <a:solidFill>
                <a:prstClr val="black"/>
              </a:solidFill>
            </a:endParaRPr>
          </a:p>
        </p:txBody>
      </p:sp>
      <p:sp>
        <p:nvSpPr>
          <p:cNvPr id="286" name="TextBox 285"/>
          <p:cNvSpPr txBox="1"/>
          <p:nvPr/>
        </p:nvSpPr>
        <p:spPr>
          <a:xfrm>
            <a:off x="1295400" y="2590800"/>
            <a:ext cx="401052" cy="307777"/>
          </a:xfrm>
          <a:prstGeom prst="rect">
            <a:avLst/>
          </a:prstGeom>
          <a:noFill/>
        </p:spPr>
        <p:txBody>
          <a:bodyPr wrap="square" rtlCol="0">
            <a:spAutoFit/>
          </a:bodyPr>
          <a:lstStyle/>
          <a:p>
            <a:r>
              <a:rPr lang="en-US" sz="1400" dirty="0" smtClean="0">
                <a:solidFill>
                  <a:prstClr val="black"/>
                </a:solidFill>
              </a:rPr>
              <a:t>1</a:t>
            </a:r>
            <a:endParaRPr lang="en-US" sz="1400" dirty="0">
              <a:solidFill>
                <a:prstClr val="black"/>
              </a:solidFill>
            </a:endParaRPr>
          </a:p>
        </p:txBody>
      </p:sp>
      <p:sp>
        <p:nvSpPr>
          <p:cNvPr id="287" name="TextBox 286"/>
          <p:cNvSpPr txBox="1"/>
          <p:nvPr/>
        </p:nvSpPr>
        <p:spPr>
          <a:xfrm>
            <a:off x="1068611" y="2486336"/>
            <a:ext cx="401052" cy="307777"/>
          </a:xfrm>
          <a:prstGeom prst="rect">
            <a:avLst/>
          </a:prstGeom>
          <a:noFill/>
        </p:spPr>
        <p:txBody>
          <a:bodyPr wrap="square" rtlCol="0">
            <a:spAutoFit/>
          </a:bodyPr>
          <a:lstStyle/>
          <a:p>
            <a:r>
              <a:rPr lang="en-US" sz="1400" dirty="0" smtClean="0">
                <a:solidFill>
                  <a:prstClr val="black"/>
                </a:solidFill>
              </a:rPr>
              <a:t>2</a:t>
            </a:r>
            <a:endParaRPr lang="en-US" sz="1400" dirty="0">
              <a:solidFill>
                <a:prstClr val="black"/>
              </a:solidFill>
            </a:endParaRPr>
          </a:p>
        </p:txBody>
      </p:sp>
      <p:sp>
        <p:nvSpPr>
          <p:cNvPr id="288" name="TextBox 287"/>
          <p:cNvSpPr txBox="1"/>
          <p:nvPr/>
        </p:nvSpPr>
        <p:spPr>
          <a:xfrm>
            <a:off x="844777" y="2493082"/>
            <a:ext cx="401052" cy="307777"/>
          </a:xfrm>
          <a:prstGeom prst="rect">
            <a:avLst/>
          </a:prstGeom>
          <a:noFill/>
        </p:spPr>
        <p:txBody>
          <a:bodyPr wrap="square" rtlCol="0">
            <a:spAutoFit/>
          </a:bodyPr>
          <a:lstStyle/>
          <a:p>
            <a:r>
              <a:rPr lang="en-US" sz="1400" dirty="0" smtClean="0">
                <a:solidFill>
                  <a:prstClr val="black"/>
                </a:solidFill>
              </a:rPr>
              <a:t>3</a:t>
            </a:r>
            <a:endParaRPr lang="en-US" sz="1400" dirty="0">
              <a:solidFill>
                <a:prstClr val="black"/>
              </a:solidFill>
            </a:endParaRPr>
          </a:p>
        </p:txBody>
      </p:sp>
      <p:sp>
        <p:nvSpPr>
          <p:cNvPr id="289" name="TextBox 288"/>
          <p:cNvSpPr txBox="1"/>
          <p:nvPr/>
        </p:nvSpPr>
        <p:spPr>
          <a:xfrm>
            <a:off x="618624" y="2493082"/>
            <a:ext cx="401052" cy="307777"/>
          </a:xfrm>
          <a:prstGeom prst="rect">
            <a:avLst/>
          </a:prstGeom>
          <a:noFill/>
        </p:spPr>
        <p:txBody>
          <a:bodyPr wrap="square" rtlCol="0">
            <a:spAutoFit/>
          </a:bodyPr>
          <a:lstStyle/>
          <a:p>
            <a:r>
              <a:rPr lang="en-US" sz="1400" dirty="0" smtClean="0">
                <a:solidFill>
                  <a:prstClr val="black"/>
                </a:solidFill>
              </a:rPr>
              <a:t>4</a:t>
            </a:r>
            <a:endParaRPr lang="en-US" sz="1400" dirty="0">
              <a:solidFill>
                <a:prstClr val="black"/>
              </a:solidFill>
            </a:endParaRPr>
          </a:p>
        </p:txBody>
      </p:sp>
      <p:sp>
        <p:nvSpPr>
          <p:cNvPr id="290" name="TextBox 289"/>
          <p:cNvSpPr txBox="1"/>
          <p:nvPr/>
        </p:nvSpPr>
        <p:spPr>
          <a:xfrm>
            <a:off x="429127" y="2489426"/>
            <a:ext cx="401052" cy="307777"/>
          </a:xfrm>
          <a:prstGeom prst="rect">
            <a:avLst/>
          </a:prstGeom>
          <a:noFill/>
        </p:spPr>
        <p:txBody>
          <a:bodyPr wrap="square" rtlCol="0">
            <a:spAutoFit/>
          </a:bodyPr>
          <a:lstStyle/>
          <a:p>
            <a:r>
              <a:rPr lang="en-US" sz="1400" dirty="0" smtClean="0">
                <a:solidFill>
                  <a:prstClr val="black"/>
                </a:solidFill>
              </a:rPr>
              <a:t>5</a:t>
            </a:r>
            <a:endParaRPr lang="en-US" sz="1400" dirty="0">
              <a:solidFill>
                <a:prstClr val="black"/>
              </a:solidFill>
            </a:endParaRPr>
          </a:p>
        </p:txBody>
      </p:sp>
      <p:sp>
        <p:nvSpPr>
          <p:cNvPr id="291" name="TextBox 290"/>
          <p:cNvSpPr txBox="1"/>
          <p:nvPr/>
        </p:nvSpPr>
        <p:spPr>
          <a:xfrm>
            <a:off x="228600" y="2590800"/>
            <a:ext cx="401052" cy="307777"/>
          </a:xfrm>
          <a:prstGeom prst="rect">
            <a:avLst/>
          </a:prstGeom>
          <a:noFill/>
        </p:spPr>
        <p:txBody>
          <a:bodyPr wrap="square" rtlCol="0">
            <a:spAutoFit/>
          </a:bodyPr>
          <a:lstStyle/>
          <a:p>
            <a:r>
              <a:rPr lang="en-US" sz="1400" dirty="0" smtClean="0">
                <a:solidFill>
                  <a:prstClr val="black"/>
                </a:solidFill>
              </a:rPr>
              <a:t>6</a:t>
            </a:r>
            <a:endParaRPr lang="en-US" sz="1400" dirty="0">
              <a:solidFill>
                <a:prstClr val="black"/>
              </a:solidFill>
            </a:endParaRPr>
          </a:p>
        </p:txBody>
      </p:sp>
      <p:grpSp>
        <p:nvGrpSpPr>
          <p:cNvPr id="31" name="Group 30"/>
          <p:cNvGrpSpPr/>
          <p:nvPr/>
        </p:nvGrpSpPr>
        <p:grpSpPr>
          <a:xfrm>
            <a:off x="76200" y="3200400"/>
            <a:ext cx="2971800" cy="1728472"/>
            <a:chOff x="76200" y="3204631"/>
            <a:chExt cx="2971800" cy="1728472"/>
          </a:xfrm>
        </p:grpSpPr>
        <p:grpSp>
          <p:nvGrpSpPr>
            <p:cNvPr id="601" name="Group 600"/>
            <p:cNvGrpSpPr/>
            <p:nvPr/>
          </p:nvGrpSpPr>
          <p:grpSpPr>
            <a:xfrm>
              <a:off x="76200" y="3581400"/>
              <a:ext cx="2971800" cy="1351703"/>
              <a:chOff x="109591" y="3230669"/>
              <a:chExt cx="2971800" cy="1351703"/>
            </a:xfrm>
          </p:grpSpPr>
          <p:sp>
            <p:nvSpPr>
              <p:cNvPr id="434" name="Rounded Rectangle 433"/>
              <p:cNvSpPr/>
              <p:nvPr/>
            </p:nvSpPr>
            <p:spPr>
              <a:xfrm>
                <a:off x="109591" y="3230669"/>
                <a:ext cx="2590800" cy="108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9" name="TextBox 438"/>
              <p:cNvSpPr txBox="1"/>
              <p:nvPr/>
            </p:nvSpPr>
            <p:spPr>
              <a:xfrm>
                <a:off x="129641" y="3258933"/>
                <a:ext cx="2951750" cy="1323439"/>
              </a:xfrm>
              <a:prstGeom prst="rect">
                <a:avLst/>
              </a:prstGeom>
              <a:noFill/>
            </p:spPr>
            <p:txBody>
              <a:bodyPr wrap="square" rtlCol="0">
                <a:spAutoFit/>
              </a:bodyPr>
              <a:lstStyle/>
              <a:p>
                <a:r>
                  <a:rPr lang="en-US" sz="1000" b="1" dirty="0">
                    <a:solidFill>
                      <a:prstClr val="black"/>
                    </a:solidFill>
                  </a:rPr>
                  <a:t>MPLS_BOTTOM(16) </a:t>
                </a:r>
                <a:r>
                  <a:rPr lang="en-US" sz="1000" b="1" dirty="0">
                    <a:solidFill>
                      <a:prstClr val="black"/>
                    </a:solidFill>
                    <a:sym typeface="Wingdings" pitchFamily="2" charset="2"/>
                  </a:rPr>
                  <a:t> MPLS_POP(0x8847), </a:t>
                </a:r>
                <a:r>
                  <a:rPr lang="en-US" sz="1000" b="1" dirty="0" smtClean="0">
                    <a:solidFill>
                      <a:prstClr val="black"/>
                    </a:solidFill>
                    <a:sym typeface="Wingdings" pitchFamily="2" charset="2"/>
                  </a:rPr>
                  <a:t>5</a:t>
                </a:r>
                <a:endParaRPr lang="en-US" sz="1000" b="1" dirty="0">
                  <a:solidFill>
                    <a:prstClr val="black"/>
                  </a:solidFill>
                </a:endParaRPr>
              </a:p>
              <a:p>
                <a:r>
                  <a:rPr lang="en-US" sz="1000" dirty="0">
                    <a:solidFill>
                      <a:prstClr val="black"/>
                    </a:solidFill>
                  </a:rPr>
                  <a:t>MPLS_BOTTOM(17) </a:t>
                </a:r>
                <a:r>
                  <a:rPr lang="en-US" sz="1000" dirty="0">
                    <a:solidFill>
                      <a:prstClr val="black"/>
                    </a:solidFill>
                    <a:sym typeface="Wingdings" pitchFamily="2" charset="2"/>
                  </a:rPr>
                  <a:t> MPLS_POP(0x8847), </a:t>
                </a:r>
                <a:r>
                  <a:rPr lang="en-US" sz="1000" dirty="0" smtClean="0">
                    <a:solidFill>
                      <a:prstClr val="black"/>
                    </a:solidFill>
                    <a:sym typeface="Wingdings" pitchFamily="2" charset="2"/>
                  </a:rPr>
                  <a:t>1</a:t>
                </a:r>
                <a:endParaRPr lang="en-US" sz="1000" dirty="0">
                  <a:solidFill>
                    <a:prstClr val="black"/>
                  </a:solidFill>
                  <a:sym typeface="Wingdings" pitchFamily="2" charset="2"/>
                </a:endParaRPr>
              </a:p>
              <a:p>
                <a:r>
                  <a:rPr lang="en-US" sz="1000" dirty="0">
                    <a:solidFill>
                      <a:prstClr val="black"/>
                    </a:solidFill>
                  </a:rPr>
                  <a:t>MPLS_BOTTOM(18) </a:t>
                </a:r>
                <a:r>
                  <a:rPr lang="en-US" sz="1000" dirty="0">
                    <a:solidFill>
                      <a:prstClr val="black"/>
                    </a:solidFill>
                    <a:sym typeface="Wingdings" pitchFamily="2" charset="2"/>
                  </a:rPr>
                  <a:t> MPLS_POP(0x8847), </a:t>
                </a:r>
                <a:r>
                  <a:rPr lang="en-US" sz="1000" dirty="0" smtClean="0">
                    <a:solidFill>
                      <a:prstClr val="black"/>
                    </a:solidFill>
                    <a:sym typeface="Wingdings" pitchFamily="2" charset="2"/>
                  </a:rPr>
                  <a:t>3</a:t>
                </a:r>
                <a:endParaRPr lang="en-US" sz="1000" dirty="0">
                  <a:solidFill>
                    <a:prstClr val="black"/>
                  </a:solidFill>
                </a:endParaRPr>
              </a:p>
              <a:p>
                <a:r>
                  <a:rPr lang="en-US" sz="1000" dirty="0" smtClean="0">
                    <a:solidFill>
                      <a:prstClr val="black"/>
                    </a:solidFill>
                  </a:rPr>
                  <a:t>in_port:2 </a:t>
                </a:r>
                <a:r>
                  <a:rPr lang="en-US" sz="1000" dirty="0" smtClean="0">
                    <a:solidFill>
                      <a:prstClr val="black"/>
                    </a:solidFill>
                    <a:sym typeface="Wingdings" pitchFamily="2" charset="2"/>
                  </a:rPr>
                  <a:t> 7</a:t>
                </a:r>
              </a:p>
              <a:p>
                <a:r>
                  <a:rPr lang="en-US" sz="1000" dirty="0" smtClean="0">
                    <a:solidFill>
                      <a:prstClr val="black"/>
                    </a:solidFill>
                  </a:rPr>
                  <a:t>in_port:4 </a:t>
                </a:r>
                <a:r>
                  <a:rPr lang="en-US" sz="1000" dirty="0" smtClean="0">
                    <a:solidFill>
                      <a:prstClr val="black"/>
                    </a:solidFill>
                    <a:sym typeface="Wingdings" pitchFamily="2" charset="2"/>
                  </a:rPr>
                  <a:t> 7</a:t>
                </a:r>
              </a:p>
              <a:p>
                <a:r>
                  <a:rPr lang="en-US" sz="1000" b="1" dirty="0" smtClean="0">
                    <a:solidFill>
                      <a:prstClr val="black"/>
                    </a:solidFill>
                  </a:rPr>
                  <a:t>in_port:6 </a:t>
                </a:r>
                <a:r>
                  <a:rPr lang="en-US" sz="1000" b="1" dirty="0">
                    <a:solidFill>
                      <a:prstClr val="black"/>
                    </a:solidFill>
                    <a:sym typeface="Wingdings" pitchFamily="2" charset="2"/>
                  </a:rPr>
                  <a:t> 7</a:t>
                </a:r>
                <a:endParaRPr lang="en-US" sz="1000" b="1" dirty="0">
                  <a:solidFill>
                    <a:prstClr val="black"/>
                  </a:solidFill>
                </a:endParaRPr>
              </a:p>
              <a:p>
                <a:endParaRPr lang="en-US" sz="1000" dirty="0">
                  <a:solidFill>
                    <a:prstClr val="black"/>
                  </a:solidFill>
                </a:endParaRPr>
              </a:p>
              <a:p>
                <a:endParaRPr lang="en-US" sz="1000" dirty="0">
                  <a:solidFill>
                    <a:prstClr val="black"/>
                  </a:solidFill>
                </a:endParaRPr>
              </a:p>
            </p:txBody>
          </p:sp>
        </p:grpSp>
        <p:sp>
          <p:nvSpPr>
            <p:cNvPr id="292" name="Down Arrow 291"/>
            <p:cNvSpPr/>
            <p:nvPr/>
          </p:nvSpPr>
          <p:spPr>
            <a:xfrm rot="10800000">
              <a:off x="424593" y="3204631"/>
              <a:ext cx="165603" cy="376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3" name="TextBox 292"/>
          <p:cNvSpPr txBox="1"/>
          <p:nvPr/>
        </p:nvSpPr>
        <p:spPr>
          <a:xfrm>
            <a:off x="76200" y="6581001"/>
            <a:ext cx="2510484" cy="276999"/>
          </a:xfrm>
          <a:prstGeom prst="rect">
            <a:avLst/>
          </a:prstGeom>
          <a:noFill/>
        </p:spPr>
        <p:txBody>
          <a:bodyPr wrap="square" rtlCol="0">
            <a:spAutoFit/>
          </a:bodyPr>
          <a:lstStyle/>
          <a:p>
            <a:r>
              <a:rPr lang="en-US" sz="1200" dirty="0" err="1" smtClean="0">
                <a:solidFill>
                  <a:prstClr val="black"/>
                </a:solidFill>
              </a:rPr>
              <a:t>Src</a:t>
            </a:r>
            <a:r>
              <a:rPr lang="en-US" sz="1200" dirty="0" smtClean="0">
                <a:solidFill>
                  <a:prstClr val="black"/>
                </a:solidFill>
              </a:rPr>
              <a:t> IP: 10.0.0.1, </a:t>
            </a:r>
            <a:r>
              <a:rPr lang="en-US" sz="1200" dirty="0" err="1" smtClean="0">
                <a:solidFill>
                  <a:prstClr val="black"/>
                </a:solidFill>
              </a:rPr>
              <a:t>Dst</a:t>
            </a:r>
            <a:r>
              <a:rPr lang="en-US" sz="1200" dirty="0" smtClean="0">
                <a:solidFill>
                  <a:prstClr val="black"/>
                </a:solidFill>
              </a:rPr>
              <a:t> IP: 10.16.0.17:80</a:t>
            </a:r>
            <a:endParaRPr lang="en-US" sz="1200" dirty="0">
              <a:solidFill>
                <a:prstClr val="black"/>
              </a:solidFill>
            </a:endParaRPr>
          </a:p>
        </p:txBody>
      </p:sp>
    </p:spTree>
    <p:extLst>
      <p:ext uri="{BB962C8B-B14F-4D97-AF65-F5344CB8AC3E}">
        <p14:creationId xmlns:p14="http://schemas.microsoft.com/office/powerpoint/2010/main" xmlns="" val="245771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07986 -0.06482 " pathEditMode="relative" ptsTypes="AA">
                                      <p:cBhvr>
                                        <p:cTn id="12" dur="1000" fill="hold"/>
                                        <p:tgtEl>
                                          <p:spTgt spid="56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2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2" nodeType="clickEffect">
                                  <p:stCondLst>
                                    <p:cond delay="0"/>
                                  </p:stCondLst>
                                  <p:childTnLst>
                                    <p:animMotion origin="layout" path="M 0.07865 -0.06551 L 0.08629 -0.2118 L 0.14532 -0.39236 L 0.05157 -0.46458 " pathEditMode="relative" rAng="0" ptsTypes="AAAA">
                                      <p:cBhvr>
                                        <p:cTn id="40" dur="2000" fill="hold"/>
                                        <p:tgtEl>
                                          <p:spTgt spid="562"/>
                                        </p:tgtEl>
                                        <p:attrNameLst>
                                          <p:attrName>ppt_x</p:attrName>
                                          <p:attrName>ppt_y</p:attrName>
                                        </p:attrNameLst>
                                      </p:cBhvr>
                                      <p:rCtr x="1979" y="-19954"/>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8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8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8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8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8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9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9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3" nodeType="clickEffect">
                                  <p:stCondLst>
                                    <p:cond delay="0"/>
                                  </p:stCondLst>
                                  <p:childTnLst>
                                    <p:animMotion origin="layout" path="M 0.05157 -0.46551 L 0.00851 -0.48958 L 0.00313 -0.53866 L -0.02135 -0.53866 L -0.02135 -0.51829 L 0.05157 -0.46551 Z " pathEditMode="relative" rAng="0" ptsTypes="AAAAAA">
                                      <p:cBhvr>
                                        <p:cTn id="80" dur="2000" fill="hold"/>
                                        <p:tgtEl>
                                          <p:spTgt spid="562"/>
                                        </p:tgtEl>
                                        <p:attrNameLst>
                                          <p:attrName>ppt_x</p:attrName>
                                          <p:attrName>ppt_y</p:attrName>
                                        </p:attrNameLst>
                                      </p:cBhvr>
                                      <p:rCtr x="-3646" y="-3657"/>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2" nodeType="clickEffect">
                                  <p:stCondLst>
                                    <p:cond delay="0"/>
                                  </p:stCondLst>
                                  <p:childTnLst>
                                    <p:set>
                                      <p:cBhvr>
                                        <p:cTn id="84" dur="1" fill="hold">
                                          <p:stCondLst>
                                            <p:cond delay="0"/>
                                          </p:stCondLst>
                                        </p:cTn>
                                        <p:tgtEl>
                                          <p:spTgt spid="285"/>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286"/>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287"/>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288"/>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289"/>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290"/>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29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3" nodeType="clickEffect">
                                  <p:stCondLst>
                                    <p:cond delay="0"/>
                                  </p:stCondLst>
                                  <p:childTnLst>
                                    <p:set>
                                      <p:cBhvr>
                                        <p:cTn id="102" dur="1" fill="hold">
                                          <p:stCondLst>
                                            <p:cond delay="0"/>
                                          </p:stCondLst>
                                        </p:cTn>
                                        <p:tgtEl>
                                          <p:spTgt spid="285"/>
                                        </p:tgtEl>
                                        <p:attrNameLst>
                                          <p:attrName>style.visibility</p:attrName>
                                        </p:attrNameLst>
                                      </p:cBhvr>
                                      <p:to>
                                        <p:strVal val="hidden"/>
                                      </p:to>
                                    </p:set>
                                  </p:childTnLst>
                                </p:cTn>
                              </p:par>
                              <p:par>
                                <p:cTn id="103" presetID="1" presetClass="exit" presetSubtype="0" fill="hold" grpId="3" nodeType="withEffect">
                                  <p:stCondLst>
                                    <p:cond delay="0"/>
                                  </p:stCondLst>
                                  <p:childTnLst>
                                    <p:set>
                                      <p:cBhvr>
                                        <p:cTn id="104" dur="1" fill="hold">
                                          <p:stCondLst>
                                            <p:cond delay="0"/>
                                          </p:stCondLst>
                                        </p:cTn>
                                        <p:tgtEl>
                                          <p:spTgt spid="286"/>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287"/>
                                        </p:tgtEl>
                                        <p:attrNameLst>
                                          <p:attrName>style.visibility</p:attrName>
                                        </p:attrNameLst>
                                      </p:cBhvr>
                                      <p:to>
                                        <p:strVal val="hidden"/>
                                      </p:to>
                                    </p:set>
                                  </p:childTnLst>
                                </p:cTn>
                              </p:par>
                              <p:par>
                                <p:cTn id="107" presetID="1" presetClass="exit" presetSubtype="0" fill="hold" grpId="3" nodeType="withEffect">
                                  <p:stCondLst>
                                    <p:cond delay="0"/>
                                  </p:stCondLst>
                                  <p:childTnLst>
                                    <p:set>
                                      <p:cBhvr>
                                        <p:cTn id="108" dur="1" fill="hold">
                                          <p:stCondLst>
                                            <p:cond delay="0"/>
                                          </p:stCondLst>
                                        </p:cTn>
                                        <p:tgtEl>
                                          <p:spTgt spid="288"/>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289"/>
                                        </p:tgtEl>
                                        <p:attrNameLst>
                                          <p:attrName>style.visibility</p:attrName>
                                        </p:attrNameLst>
                                      </p:cBhvr>
                                      <p:to>
                                        <p:strVal val="hidden"/>
                                      </p:to>
                                    </p:set>
                                  </p:childTnLst>
                                </p:cTn>
                              </p:par>
                              <p:par>
                                <p:cTn id="111" presetID="1" presetClass="exit" presetSubtype="0" fill="hold" grpId="3" nodeType="withEffect">
                                  <p:stCondLst>
                                    <p:cond delay="0"/>
                                  </p:stCondLst>
                                  <p:childTnLst>
                                    <p:set>
                                      <p:cBhvr>
                                        <p:cTn id="112" dur="1" fill="hold">
                                          <p:stCondLst>
                                            <p:cond delay="0"/>
                                          </p:stCondLst>
                                        </p:cTn>
                                        <p:tgtEl>
                                          <p:spTgt spid="290"/>
                                        </p:tgtEl>
                                        <p:attrNameLst>
                                          <p:attrName>style.visibility</p:attrName>
                                        </p:attrNameLst>
                                      </p:cBhvr>
                                      <p:to>
                                        <p:strVal val="hidden"/>
                                      </p:to>
                                    </p:set>
                                  </p:childTnLst>
                                </p:cTn>
                              </p:par>
                              <p:par>
                                <p:cTn id="113" presetID="1" presetClass="exit" presetSubtype="0" fill="hold" grpId="3" nodeType="withEffect">
                                  <p:stCondLst>
                                    <p:cond delay="0"/>
                                  </p:stCondLst>
                                  <p:childTnLst>
                                    <p:set>
                                      <p:cBhvr>
                                        <p:cTn id="114" dur="1" fill="hold">
                                          <p:stCondLst>
                                            <p:cond delay="0"/>
                                          </p:stCondLst>
                                        </p:cTn>
                                        <p:tgtEl>
                                          <p:spTgt spid="29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1"/>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grpId="4" nodeType="clickEffect">
                                  <p:stCondLst>
                                    <p:cond delay="0"/>
                                  </p:stCondLst>
                                  <p:childTnLst>
                                    <p:animMotion origin="layout" path="M 0.05156 -0.46458 L 0.14323 -0.39329 L 0.20017 -0.60995 " pathEditMode="relative" rAng="0" ptsTypes="AAA">
                                      <p:cBhvr>
                                        <p:cTn id="120" dur="2000" fill="hold"/>
                                        <p:tgtEl>
                                          <p:spTgt spid="562"/>
                                        </p:tgtEl>
                                        <p:attrNameLst>
                                          <p:attrName>ppt_x</p:attrName>
                                          <p:attrName>ppt_y</p:attrName>
                                        </p:attrNameLst>
                                      </p:cBhvr>
                                      <p:rCtr x="7431" y="-3704"/>
                                    </p:animMotion>
                                  </p:childTnLst>
                                </p:cTn>
                              </p:par>
                            </p:childTnLst>
                          </p:cTn>
                        </p:par>
                      </p:childTnLst>
                    </p:cTn>
                  </p:par>
                  <p:par>
                    <p:cTn id="121" fill="hold">
                      <p:stCondLst>
                        <p:cond delay="indefinite"/>
                      </p:stCondLst>
                      <p:childTnLst>
                        <p:par>
                          <p:cTn id="122" fill="hold">
                            <p:stCondLst>
                              <p:cond delay="0"/>
                            </p:stCondLst>
                            <p:childTnLst>
                              <p:par>
                                <p:cTn id="123" presetID="0" presetClass="path" presetSubtype="0" accel="50000" decel="50000" fill="hold" grpId="5" nodeType="clickEffect">
                                  <p:stCondLst>
                                    <p:cond delay="0"/>
                                  </p:stCondLst>
                                  <p:childTnLst>
                                    <p:animMotion origin="layout" path="M 0.20017 -0.60995 L 0.62309 -0.39329 L 0.82725 -0.2118 L 0.88975 -0.27754 " pathEditMode="relative" rAng="0" ptsTypes="AAAA">
                                      <p:cBhvr>
                                        <p:cTn id="124" dur="2000" fill="hold"/>
                                        <p:tgtEl>
                                          <p:spTgt spid="562"/>
                                        </p:tgtEl>
                                        <p:attrNameLst>
                                          <p:attrName>ppt_x</p:attrName>
                                          <p:attrName>ppt_y</p:attrName>
                                        </p:attrNameLst>
                                      </p:cBhvr>
                                      <p:rCtr x="34479" y="19907"/>
                                    </p:animMotion>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grpId="6" nodeType="clickEffect">
                                  <p:stCondLst>
                                    <p:cond delay="0"/>
                                  </p:stCondLst>
                                  <p:childTnLst>
                                    <p:animMotion origin="layout" path="M 0.88976 -0.27755 L 0.85087 -0.31921 L 0.88976 -0.27755 Z " pathEditMode="relative" rAng="0" ptsTypes="AAA">
                                      <p:cBhvr>
                                        <p:cTn id="128" dur="2000" fill="hold"/>
                                        <p:tgtEl>
                                          <p:spTgt spid="562"/>
                                        </p:tgtEl>
                                        <p:attrNameLst>
                                          <p:attrName>ppt_x</p:attrName>
                                          <p:attrName>ppt_y</p:attrName>
                                        </p:attrNameLst>
                                      </p:cBhvr>
                                      <p:rCtr x="-1944" y="-2083"/>
                                    </p:animMotion>
                                  </p:childTnLst>
                                </p:cTn>
                              </p:par>
                            </p:childTnLst>
                          </p:cTn>
                        </p:par>
                      </p:childTnLst>
                    </p:cTn>
                  </p:par>
                  <p:par>
                    <p:cTn id="129" fill="hold">
                      <p:stCondLst>
                        <p:cond delay="indefinite"/>
                      </p:stCondLst>
                      <p:childTnLst>
                        <p:par>
                          <p:cTn id="130" fill="hold">
                            <p:stCondLst>
                              <p:cond delay="0"/>
                            </p:stCondLst>
                            <p:childTnLst>
                              <p:par>
                                <p:cTn id="131" presetID="0" presetClass="path" presetSubtype="0" accel="50000" decel="50000" fill="hold" grpId="7" nodeType="clickEffect">
                                  <p:stCondLst>
                                    <p:cond delay="0"/>
                                  </p:stCondLst>
                                  <p:childTnLst>
                                    <p:animMotion origin="layout" path="M 0.88976 -0.27755 L 0.82865 -0.21273 L 0.7724 -0.39329 L 0.73907 -0.21181 L 0.74462 -0.06551 L 0.69045 -0.04607 L 0.67726 0.00023 " pathEditMode="relative" rAng="0" ptsTypes="AAAAAAA">
                                      <p:cBhvr>
                                        <p:cTn id="132" dur="2000" fill="hold"/>
                                        <p:tgtEl>
                                          <p:spTgt spid="562"/>
                                        </p:tgtEl>
                                        <p:attrNameLst>
                                          <p:attrName>ppt_x</p:attrName>
                                          <p:attrName>ppt_y</p:attrName>
                                        </p:attrNameLst>
                                      </p:cBhvr>
                                      <p:rCtr x="-10625" y="8102"/>
                                    </p:animMotion>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8" nodeType="clickEffect">
                                  <p:stCondLst>
                                    <p:cond delay="0"/>
                                  </p:stCondLst>
                                  <p:childTnLst>
                                    <p:set>
                                      <p:cBhvr>
                                        <p:cTn id="136" dur="1" fill="hold">
                                          <p:stCondLst>
                                            <p:cond delay="0"/>
                                          </p:stCondLst>
                                        </p:cTn>
                                        <p:tgtEl>
                                          <p:spTgt spid="5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0" animBg="1"/>
      <p:bldP spid="562" grpId="1" animBg="1"/>
      <p:bldP spid="562" grpId="2" animBg="1"/>
      <p:bldP spid="562" grpId="3" animBg="1"/>
      <p:bldP spid="562" grpId="4" animBg="1"/>
      <p:bldP spid="562" grpId="5" animBg="1"/>
      <p:bldP spid="562" grpId="6" animBg="1"/>
      <p:bldP spid="562" grpId="7" animBg="1"/>
      <p:bldP spid="562" grpId="8" animBg="1"/>
      <p:bldP spid="218" grpId="0"/>
      <p:bldP spid="218" grpId="1"/>
      <p:bldP spid="219" grpId="0"/>
      <p:bldP spid="219" grpId="1"/>
      <p:bldP spid="220" grpId="0"/>
      <p:bldP spid="220" grpId="1"/>
      <p:bldP spid="221" grpId="0"/>
      <p:bldP spid="221" grpId="1"/>
      <p:bldP spid="285" grpId="0"/>
      <p:bldP spid="285" grpId="1"/>
      <p:bldP spid="285" grpId="2"/>
      <p:bldP spid="285" grpId="3"/>
      <p:bldP spid="286" grpId="0"/>
      <p:bldP spid="286" grpId="1"/>
      <p:bldP spid="286" grpId="2"/>
      <p:bldP spid="286" grpId="3"/>
      <p:bldP spid="287" grpId="0"/>
      <p:bldP spid="287" grpId="1"/>
      <p:bldP spid="287" grpId="2"/>
      <p:bldP spid="287" grpId="3"/>
      <p:bldP spid="288" grpId="0"/>
      <p:bldP spid="288" grpId="1"/>
      <p:bldP spid="288" grpId="2"/>
      <p:bldP spid="288" grpId="3"/>
      <p:bldP spid="289" grpId="0"/>
      <p:bldP spid="289" grpId="1"/>
      <p:bldP spid="289" grpId="2"/>
      <p:bldP spid="289" grpId="3"/>
      <p:bldP spid="290" grpId="0"/>
      <p:bldP spid="290" grpId="1"/>
      <p:bldP spid="290" grpId="2"/>
      <p:bldP spid="290" grpId="3"/>
      <p:bldP spid="291" grpId="0"/>
      <p:bldP spid="291" grpId="1"/>
      <p:bldP spid="291" grpId="2"/>
      <p:bldP spid="291" grpId="3"/>
      <p:bldP spid="29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a:t>
            </a:r>
            <a:endParaRPr lang="en-US" dirty="0"/>
          </a:p>
        </p:txBody>
      </p:sp>
      <p:sp>
        <p:nvSpPr>
          <p:cNvPr id="3" name="Content Placeholder 2"/>
          <p:cNvSpPr>
            <a:spLocks noGrp="1"/>
          </p:cNvSpPr>
          <p:nvPr>
            <p:ph idx="1"/>
          </p:nvPr>
        </p:nvSpPr>
        <p:spPr/>
        <p:txBody>
          <a:bodyPr/>
          <a:lstStyle/>
          <a:p>
            <a:pPr marL="342900" lvl="1" indent="-342900">
              <a:buFont typeface="Arial" charset="0"/>
              <a:buChar char="•"/>
            </a:pPr>
            <a:r>
              <a:rPr lang="en-US" sz="2600" dirty="0"/>
              <a:t>Compare </a:t>
            </a:r>
            <a:r>
              <a:rPr lang="en-US" sz="2600" dirty="0" smtClean="0"/>
              <a:t>No-Stretch and </a:t>
            </a:r>
            <a:r>
              <a:rPr lang="en-US" sz="2600" dirty="0"/>
              <a:t>High-BW+VLB </a:t>
            </a:r>
            <a:r>
              <a:rPr lang="en-US" sz="2600" dirty="0" smtClean="0"/>
              <a:t>on </a:t>
            </a:r>
            <a:r>
              <a:rPr lang="en-US" sz="2600" dirty="0" err="1" smtClean="0"/>
              <a:t>Mininet-HiFi</a:t>
            </a:r>
            <a:endParaRPr lang="en-US" sz="2600" dirty="0" smtClean="0"/>
          </a:p>
          <a:p>
            <a:pPr marL="342900" lvl="1" indent="-342900">
              <a:buFont typeface="Arial" charset="0"/>
              <a:buChar char="•"/>
            </a:pPr>
            <a:r>
              <a:rPr lang="en-US" sz="2600" dirty="0" smtClean="0"/>
              <a:t>64 hosts, 32 edge, 16 aggregation, and 8 core switches (no over-subscription)</a:t>
            </a:r>
          </a:p>
          <a:p>
            <a:pPr lvl="1"/>
            <a:r>
              <a:rPr lang="en-US" sz="2300" dirty="0" smtClean="0"/>
              <a:t>106 and </a:t>
            </a:r>
            <a:r>
              <a:rPr lang="en-US" sz="2300" dirty="0"/>
              <a:t>126 µs </a:t>
            </a:r>
            <a:r>
              <a:rPr lang="en-US" sz="2300" dirty="0" smtClean="0"/>
              <a:t>inter-pod RTT</a:t>
            </a:r>
          </a:p>
          <a:p>
            <a:r>
              <a:rPr lang="en-US" sz="2600" dirty="0" smtClean="0"/>
              <a:t>Link </a:t>
            </a:r>
            <a:r>
              <a:rPr lang="en-US" sz="2600" dirty="0" smtClean="0"/>
              <a:t>bandwidth</a:t>
            </a:r>
          </a:p>
          <a:p>
            <a:pPr lvl="1"/>
            <a:r>
              <a:rPr lang="en-US" sz="2300" dirty="0" smtClean="0"/>
              <a:t>Host-switch: 1Mbps</a:t>
            </a:r>
          </a:p>
          <a:p>
            <a:pPr lvl="1"/>
            <a:r>
              <a:rPr lang="en-US" sz="2300" dirty="0" smtClean="0"/>
              <a:t>Switch-Switch: 10Mbps</a:t>
            </a:r>
          </a:p>
          <a:p>
            <a:r>
              <a:rPr lang="en-US" sz="2600" dirty="0" smtClean="0"/>
              <a:t>Random traffic pattern</a:t>
            </a:r>
          </a:p>
          <a:p>
            <a:pPr lvl="1"/>
            <a:r>
              <a:rPr lang="en-US" sz="2300" dirty="0" smtClean="0"/>
              <a:t>Each host randomly sends to 1 other</a:t>
            </a:r>
          </a:p>
          <a:p>
            <a:pPr lvl="1"/>
            <a:r>
              <a:rPr lang="en-US" sz="2300" dirty="0" smtClean="0"/>
              <a:t>Use </a:t>
            </a:r>
            <a:r>
              <a:rPr lang="en-US" sz="2300" dirty="0" err="1" smtClean="0"/>
              <a:t>iperf</a:t>
            </a:r>
            <a:r>
              <a:rPr lang="en-US" sz="2300" dirty="0" smtClean="0"/>
              <a:t> to measure sender bandwidth</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73</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22013554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ushyant\Desktop\DC3\last_day_before_talk_results\iperf_h64_e32_a16_c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0332" y="1371600"/>
            <a:ext cx="6494468" cy="48958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74</a:t>
            </a:fld>
            <a:endParaRPr lang="en-US" dirty="0">
              <a:solidFill>
                <a:prstClr val="black"/>
              </a:solidFill>
            </a:endParaRPr>
          </a:p>
        </p:txBody>
      </p:sp>
      <p:sp>
        <p:nvSpPr>
          <p:cNvPr id="9" name="Title 1"/>
          <p:cNvSpPr>
            <a:spLocks noGrp="1"/>
          </p:cNvSpPr>
          <p:nvPr>
            <p:ph type="title"/>
          </p:nvPr>
        </p:nvSpPr>
        <p:spPr>
          <a:xfrm>
            <a:off x="457200" y="274638"/>
            <a:ext cx="8229600" cy="1143000"/>
          </a:xfrm>
        </p:spPr>
        <p:txBody>
          <a:bodyPr/>
          <a:lstStyle/>
          <a:p>
            <a:r>
              <a:rPr lang="en-US" dirty="0"/>
              <a:t>Performance Evaluation</a:t>
            </a:r>
          </a:p>
        </p:txBody>
      </p:sp>
      <p:sp>
        <p:nvSpPr>
          <p:cNvPr id="10"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2" name="TextBox 1"/>
          <p:cNvSpPr txBox="1"/>
          <p:nvPr/>
        </p:nvSpPr>
        <p:spPr>
          <a:xfrm>
            <a:off x="5181600" y="3544669"/>
            <a:ext cx="1962149" cy="646331"/>
          </a:xfrm>
          <a:prstGeom prst="rect">
            <a:avLst/>
          </a:prstGeom>
          <a:noFill/>
        </p:spPr>
        <p:txBody>
          <a:bodyPr wrap="square" rtlCol="0">
            <a:spAutoFit/>
          </a:bodyPr>
          <a:lstStyle/>
          <a:p>
            <a:r>
              <a:rPr lang="en-US" dirty="0" err="1" smtClean="0">
                <a:solidFill>
                  <a:prstClr val="black"/>
                </a:solidFill>
              </a:rPr>
              <a:t>Avg</a:t>
            </a:r>
            <a:r>
              <a:rPr lang="en-US" dirty="0" smtClean="0">
                <a:solidFill>
                  <a:prstClr val="black"/>
                </a:solidFill>
              </a:rPr>
              <a:t>: 681 kbps</a:t>
            </a:r>
          </a:p>
          <a:p>
            <a:r>
              <a:rPr lang="en-US" dirty="0" smtClean="0">
                <a:solidFill>
                  <a:prstClr val="black"/>
                </a:solidFill>
              </a:rPr>
              <a:t>Median: 663 kbps</a:t>
            </a:r>
            <a:endParaRPr lang="en-US" dirty="0">
              <a:solidFill>
                <a:prstClr val="black"/>
              </a:solidFill>
            </a:endParaRPr>
          </a:p>
        </p:txBody>
      </p:sp>
      <p:sp>
        <p:nvSpPr>
          <p:cNvPr id="11" name="TextBox 10"/>
          <p:cNvSpPr txBox="1"/>
          <p:nvPr/>
        </p:nvSpPr>
        <p:spPr>
          <a:xfrm>
            <a:off x="4191000" y="4419600"/>
            <a:ext cx="1962149" cy="646331"/>
          </a:xfrm>
          <a:prstGeom prst="rect">
            <a:avLst/>
          </a:prstGeom>
          <a:noFill/>
        </p:spPr>
        <p:txBody>
          <a:bodyPr wrap="square" rtlCol="0">
            <a:spAutoFit/>
          </a:bodyPr>
          <a:lstStyle/>
          <a:p>
            <a:r>
              <a:rPr lang="en-US" dirty="0" err="1" smtClean="0">
                <a:solidFill>
                  <a:prstClr val="black"/>
                </a:solidFill>
              </a:rPr>
              <a:t>Avg</a:t>
            </a:r>
            <a:r>
              <a:rPr lang="en-US" dirty="0" smtClean="0">
                <a:solidFill>
                  <a:prstClr val="black"/>
                </a:solidFill>
              </a:rPr>
              <a:t>: 652 kbps</a:t>
            </a:r>
          </a:p>
          <a:p>
            <a:r>
              <a:rPr lang="en-US" dirty="0" smtClean="0">
                <a:solidFill>
                  <a:prstClr val="black"/>
                </a:solidFill>
              </a:rPr>
              <a:t>Median: 582 kbps</a:t>
            </a:r>
            <a:endParaRPr lang="en-US" dirty="0">
              <a:solidFill>
                <a:prstClr val="black"/>
              </a:solidFill>
            </a:endParaRPr>
          </a:p>
        </p:txBody>
      </p:sp>
    </p:spTree>
    <p:extLst>
      <p:ext uri="{BB962C8B-B14F-4D97-AF65-F5344CB8AC3E}">
        <p14:creationId xmlns:p14="http://schemas.microsoft.com/office/powerpoint/2010/main" xmlns="" val="31400413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a:t>
            </a:r>
            <a:endParaRPr lang="en-US" dirty="0"/>
          </a:p>
        </p:txBody>
      </p:sp>
      <p:sp>
        <p:nvSpPr>
          <p:cNvPr id="3" name="Content Placeholder 2"/>
          <p:cNvSpPr>
            <a:spLocks noGrp="1"/>
          </p:cNvSpPr>
          <p:nvPr>
            <p:ph idx="1"/>
          </p:nvPr>
        </p:nvSpPr>
        <p:spPr/>
        <p:txBody>
          <a:bodyPr/>
          <a:lstStyle/>
          <a:p>
            <a:r>
              <a:rPr lang="en-US" sz="2600" dirty="0"/>
              <a:t>Compare three </a:t>
            </a:r>
            <a:r>
              <a:rPr lang="en-US" sz="2600" dirty="0" smtClean="0"/>
              <a:t>forwarding schemes using </a:t>
            </a:r>
            <a:r>
              <a:rPr lang="en-US" sz="2600" dirty="0" err="1" smtClean="0"/>
              <a:t>Mininet-HiFi</a:t>
            </a:r>
            <a:endParaRPr lang="en-US" sz="2600" dirty="0" smtClean="0"/>
          </a:p>
          <a:p>
            <a:pPr lvl="1"/>
            <a:r>
              <a:rPr lang="en-US" sz="2300" dirty="0"/>
              <a:t>No-Stretch, High-BW and </a:t>
            </a:r>
            <a:r>
              <a:rPr lang="en-US" sz="2300" dirty="0" smtClean="0"/>
              <a:t>High-BW+VLB</a:t>
            </a:r>
            <a:endParaRPr lang="en-US" sz="2300" dirty="0"/>
          </a:p>
          <a:p>
            <a:r>
              <a:rPr lang="en-US" sz="2600" dirty="0" smtClean="0"/>
              <a:t>64 hosts, 32 edge, 16 aggregation, and 8 core switches</a:t>
            </a:r>
          </a:p>
          <a:p>
            <a:pPr lvl="1"/>
            <a:r>
              <a:rPr lang="en-US" sz="2300" dirty="0" smtClean="0"/>
              <a:t>106</a:t>
            </a:r>
            <a:r>
              <a:rPr lang="en-US" sz="2300" dirty="0"/>
              <a:t>, 116, 126 µs </a:t>
            </a:r>
            <a:r>
              <a:rPr lang="en-US" sz="2300" dirty="0" smtClean="0"/>
              <a:t>inter-pod RTT</a:t>
            </a:r>
          </a:p>
          <a:p>
            <a:r>
              <a:rPr lang="en-US" sz="2600" dirty="0" smtClean="0"/>
              <a:t>Link </a:t>
            </a:r>
            <a:r>
              <a:rPr lang="en-US" sz="2600" dirty="0" smtClean="0"/>
              <a:t>bandwidth</a:t>
            </a:r>
          </a:p>
          <a:p>
            <a:pPr lvl="1"/>
            <a:r>
              <a:rPr lang="en-US" sz="2300" dirty="0" smtClean="0"/>
              <a:t>Host-switch: 10Mbps</a:t>
            </a:r>
          </a:p>
          <a:p>
            <a:pPr lvl="1"/>
            <a:r>
              <a:rPr lang="en-US" sz="2300" dirty="0" smtClean="0"/>
              <a:t>Switch-Switch: 100Mbps</a:t>
            </a:r>
          </a:p>
          <a:p>
            <a:r>
              <a:rPr lang="en-US" sz="2600" dirty="0" smtClean="0"/>
              <a:t>Random traffic pattern</a:t>
            </a:r>
          </a:p>
          <a:p>
            <a:pPr lvl="1"/>
            <a:r>
              <a:rPr lang="en-US" sz="2300" dirty="0" smtClean="0"/>
              <a:t>Each host randomly sends to 4 other </a:t>
            </a:r>
          </a:p>
          <a:p>
            <a:pPr lvl="1"/>
            <a:r>
              <a:rPr lang="en-US" sz="2300" dirty="0" smtClean="0"/>
              <a:t>Senders send </a:t>
            </a:r>
            <a:r>
              <a:rPr lang="en-US" sz="2300" dirty="0" smtClean="0"/>
              <a:t>@ 4096 kbps </a:t>
            </a:r>
            <a:r>
              <a:rPr lang="en-US" sz="2300" dirty="0" smtClean="0"/>
              <a:t>for </a:t>
            </a:r>
            <a:r>
              <a:rPr lang="en-US" sz="2300" dirty="0" smtClean="0"/>
              <a:t>10s</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75</a:t>
            </a:fld>
            <a:endParaRPr lang="en-US" dirty="0">
              <a:solidFill>
                <a:prstClr val="black"/>
              </a:solidFill>
            </a:endParaRPr>
          </a:p>
        </p:txBody>
      </p:sp>
      <p:sp>
        <p:nvSpPr>
          <p:cNvPr id="7"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Tree>
    <p:extLst>
      <p:ext uri="{BB962C8B-B14F-4D97-AF65-F5344CB8AC3E}">
        <p14:creationId xmlns:p14="http://schemas.microsoft.com/office/powerpoint/2010/main" xmlns="" val="5839304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76</a:t>
            </a:fld>
            <a:endParaRPr lang="en-US" dirty="0">
              <a:solidFill>
                <a:prstClr val="black"/>
              </a:solidFill>
            </a:endParaRPr>
          </a:p>
        </p:txBody>
      </p:sp>
      <p:sp>
        <p:nvSpPr>
          <p:cNvPr id="9" name="Title 1"/>
          <p:cNvSpPr>
            <a:spLocks noGrp="1"/>
          </p:cNvSpPr>
          <p:nvPr>
            <p:ph type="title"/>
          </p:nvPr>
        </p:nvSpPr>
        <p:spPr>
          <a:xfrm>
            <a:off x="457200" y="274638"/>
            <a:ext cx="8229600" cy="1143000"/>
          </a:xfrm>
        </p:spPr>
        <p:txBody>
          <a:bodyPr/>
          <a:lstStyle/>
          <a:p>
            <a:r>
              <a:rPr lang="en-US" dirty="0" smtClean="0"/>
              <a:t>Evaluation</a:t>
            </a:r>
            <a:endParaRPr lang="en-US" dirty="0"/>
          </a:p>
        </p:txBody>
      </p:sp>
      <p:sp>
        <p:nvSpPr>
          <p:cNvPr id="10"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969" y="2179249"/>
            <a:ext cx="7685087" cy="2674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91101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77</a:t>
            </a:fld>
            <a:endParaRPr lang="en-US" dirty="0">
              <a:solidFill>
                <a:prstClr val="black"/>
              </a:solidFill>
            </a:endParaRPr>
          </a:p>
        </p:txBody>
      </p:sp>
      <p:sp>
        <p:nvSpPr>
          <p:cNvPr id="9" name="Title 1"/>
          <p:cNvSpPr>
            <a:spLocks noGrp="1"/>
          </p:cNvSpPr>
          <p:nvPr>
            <p:ph type="title"/>
          </p:nvPr>
        </p:nvSpPr>
        <p:spPr>
          <a:xfrm>
            <a:off x="457200" y="274638"/>
            <a:ext cx="8229600" cy="1143000"/>
          </a:xfrm>
        </p:spPr>
        <p:txBody>
          <a:bodyPr/>
          <a:lstStyle/>
          <a:p>
            <a:r>
              <a:rPr lang="en-US" dirty="0"/>
              <a:t>Performance Evaluation</a:t>
            </a:r>
          </a:p>
        </p:txBody>
      </p:sp>
      <p:sp>
        <p:nvSpPr>
          <p:cNvPr id="10"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pic>
        <p:nvPicPr>
          <p:cNvPr id="1026" name="Picture 2" descr="C:\Users\dushyant\Desktop\DC3\last_day_before_talk_results\iperf_h32_e16_a8_c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425063"/>
            <a:ext cx="6305549" cy="482333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953000" y="3163669"/>
            <a:ext cx="1962149" cy="646331"/>
          </a:xfrm>
          <a:prstGeom prst="rect">
            <a:avLst/>
          </a:prstGeom>
          <a:noFill/>
        </p:spPr>
        <p:txBody>
          <a:bodyPr wrap="square" rtlCol="0">
            <a:spAutoFit/>
          </a:bodyPr>
          <a:lstStyle/>
          <a:p>
            <a:r>
              <a:rPr lang="en-US" dirty="0" err="1" smtClean="0"/>
              <a:t>Avg</a:t>
            </a:r>
            <a:r>
              <a:rPr lang="en-US" dirty="0" smtClean="0"/>
              <a:t>: 633 kbps</a:t>
            </a:r>
          </a:p>
          <a:p>
            <a:r>
              <a:rPr lang="en-US" dirty="0" smtClean="0"/>
              <a:t>Median: 654 kbps</a:t>
            </a:r>
            <a:endParaRPr lang="en-US" dirty="0"/>
          </a:p>
        </p:txBody>
      </p:sp>
      <p:sp>
        <p:nvSpPr>
          <p:cNvPr id="11" name="TextBox 10"/>
          <p:cNvSpPr txBox="1"/>
          <p:nvPr/>
        </p:nvSpPr>
        <p:spPr>
          <a:xfrm>
            <a:off x="4114800" y="4840069"/>
            <a:ext cx="1962149" cy="646331"/>
          </a:xfrm>
          <a:prstGeom prst="rect">
            <a:avLst/>
          </a:prstGeom>
          <a:noFill/>
        </p:spPr>
        <p:txBody>
          <a:bodyPr wrap="square" rtlCol="0">
            <a:spAutoFit/>
          </a:bodyPr>
          <a:lstStyle/>
          <a:p>
            <a:r>
              <a:rPr lang="en-US" dirty="0" err="1" smtClean="0"/>
              <a:t>Avg</a:t>
            </a:r>
            <a:r>
              <a:rPr lang="en-US" dirty="0" smtClean="0"/>
              <a:t>: 477 kbps</a:t>
            </a:r>
          </a:p>
          <a:p>
            <a:r>
              <a:rPr lang="en-US" dirty="0" smtClean="0"/>
              <a:t>Median: 483 kbps</a:t>
            </a:r>
            <a:endParaRPr lang="en-US" dirty="0"/>
          </a:p>
        </p:txBody>
      </p:sp>
    </p:spTree>
    <p:extLst>
      <p:ext uri="{BB962C8B-B14F-4D97-AF65-F5344CB8AC3E}">
        <p14:creationId xmlns:p14="http://schemas.microsoft.com/office/powerpoint/2010/main" xmlns="" val="1663105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a:p>
            <a:pPr eaLnBrk="1" hangingPunct="1"/>
            <a:r>
              <a:rPr lang="en-US" dirty="0"/>
              <a:t>Virtual machine migration</a:t>
            </a:r>
          </a:p>
          <a:p>
            <a:pPr eaLnBrk="1" hangingPunct="1"/>
            <a:r>
              <a:rPr lang="en-US" dirty="0"/>
              <a:t>Multipathing </a:t>
            </a:r>
          </a:p>
          <a:p>
            <a:pPr eaLnBrk="1" hangingPunct="1"/>
            <a:r>
              <a:rPr lang="en-US" dirty="0" smtClean="0"/>
              <a:t>Easy manageability</a:t>
            </a:r>
          </a:p>
          <a:p>
            <a:pPr eaLnBrk="1" hangingPunct="1"/>
            <a:r>
              <a:rPr lang="en-US" dirty="0" smtClean="0"/>
              <a:t>Low cost</a:t>
            </a:r>
            <a:endParaRPr lang="en-IN" dirty="0" smtClean="0"/>
          </a:p>
          <a:p>
            <a:pPr eaLnBrk="1" hangingPunct="1"/>
            <a:r>
              <a:rPr lang="en-US" dirty="0" smtClean="0"/>
              <a:t>Multi-tenancy</a:t>
            </a:r>
          </a:p>
          <a:p>
            <a:pPr eaLnBrk="1" hangingPunct="1"/>
            <a:r>
              <a:rPr lang="en-US" dirty="0" smtClean="0"/>
              <a:t>Middlebox policies </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3" name="Date Placeholder 2"/>
          <p:cNvSpPr>
            <a:spLocks noGrp="1"/>
          </p:cNvSpPr>
          <p:nvPr>
            <p:ph type="dt" sz="half" idx="10"/>
          </p:nvPr>
        </p:nvSpPr>
        <p:spPr/>
        <p:txBody>
          <a:bodyPr/>
          <a:lstStyle/>
          <a:p>
            <a:pPr>
              <a:defRPr/>
            </a:pPr>
            <a:r>
              <a:rPr lang="en-US" dirty="0" err="1" smtClean="0">
                <a:solidFill>
                  <a:schemeClr val="tx1"/>
                </a:solidFill>
              </a:rPr>
              <a:t>Dushyant</a:t>
            </a:r>
            <a:r>
              <a:rPr lang="en-US" dirty="0" smtClean="0">
                <a:solidFill>
                  <a:schemeClr val="tx1"/>
                </a:solidFill>
              </a:rPr>
              <a:t> </a:t>
            </a:r>
            <a:r>
              <a:rPr lang="en-US" dirty="0" err="1" smtClean="0">
                <a:solidFill>
                  <a:schemeClr val="tx1"/>
                </a:solidFill>
              </a:rPr>
              <a:t>Arora</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PARIS</a:t>
            </a: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schemeClr val="tx1"/>
                </a:solidFill>
              </a:rPr>
              <a:pPr>
                <a:defRPr/>
              </a:pPr>
              <a:t>8</a:t>
            </a:fld>
            <a:endParaRPr lang="en-US" dirty="0">
              <a:solidFill>
                <a:schemeClr val="tx1"/>
              </a:solidFill>
            </a:endParaRPr>
          </a:p>
        </p:txBody>
      </p:sp>
      <p:pic>
        <p:nvPicPr>
          <p:cNvPr id="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263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N" dirty="0"/>
              <a:t>Data </a:t>
            </a:r>
            <a:r>
              <a:rPr lang="en-IN" dirty="0" err="1"/>
              <a:t>Center</a:t>
            </a:r>
            <a:r>
              <a:rPr lang="en-IN" dirty="0"/>
              <a:t> Network Goals</a:t>
            </a:r>
            <a:endParaRPr lang="en-IN" dirty="0" smtClean="0"/>
          </a:p>
        </p:txBody>
      </p:sp>
      <p:sp>
        <p:nvSpPr>
          <p:cNvPr id="3075" name="Content Placeholder 2"/>
          <p:cNvSpPr>
            <a:spLocks noGrp="1"/>
          </p:cNvSpPr>
          <p:nvPr>
            <p:ph idx="1"/>
          </p:nvPr>
        </p:nvSpPr>
        <p:spPr/>
        <p:txBody>
          <a:bodyPr/>
          <a:lstStyle/>
          <a:p>
            <a:pPr eaLnBrk="1" hangingPunct="1"/>
            <a:r>
              <a:rPr lang="en-US" dirty="0" smtClean="0"/>
              <a:t>Scalability</a:t>
            </a:r>
          </a:p>
          <a:p>
            <a:pPr eaLnBrk="1" hangingPunct="1"/>
            <a:r>
              <a:rPr lang="en-US" dirty="0"/>
              <a:t>Virtual machine migration</a:t>
            </a:r>
          </a:p>
          <a:p>
            <a:pPr eaLnBrk="1" hangingPunct="1"/>
            <a:r>
              <a:rPr lang="en-US" dirty="0"/>
              <a:t>Multipathing </a:t>
            </a:r>
          </a:p>
          <a:p>
            <a:pPr eaLnBrk="1" hangingPunct="1"/>
            <a:r>
              <a:rPr lang="en-US" dirty="0" smtClean="0"/>
              <a:t>Easy manageability</a:t>
            </a:r>
          </a:p>
          <a:p>
            <a:pPr eaLnBrk="1" hangingPunct="1"/>
            <a:r>
              <a:rPr lang="en-US" dirty="0" smtClean="0"/>
              <a:t>Low cost</a:t>
            </a:r>
            <a:endParaRPr lang="en-IN" dirty="0" smtClean="0"/>
          </a:p>
          <a:p>
            <a:pPr eaLnBrk="1" hangingPunct="1"/>
            <a:r>
              <a:rPr lang="en-US" dirty="0" smtClean="0">
                <a:solidFill>
                  <a:schemeClr val="bg1">
                    <a:lumMod val="65000"/>
                  </a:schemeClr>
                </a:solidFill>
              </a:rPr>
              <a:t>Multi-tenancy</a:t>
            </a:r>
          </a:p>
          <a:p>
            <a:pPr eaLnBrk="1" hangingPunct="1"/>
            <a:r>
              <a:rPr lang="en-US" dirty="0" smtClean="0">
                <a:solidFill>
                  <a:schemeClr val="bg1">
                    <a:lumMod val="65000"/>
                  </a:schemeClr>
                </a:solidFill>
              </a:rPr>
              <a:t>Middlebox policies </a:t>
            </a:r>
          </a:p>
        </p:txBody>
      </p:sp>
      <p:sp>
        <p:nvSpPr>
          <p:cNvPr id="4" name="Rectangle 1"/>
          <p:cNvSpPr>
            <a:spLocks noChangeArrowheads="1"/>
          </p:cNvSpPr>
          <p:nvPr/>
        </p:nvSpPr>
        <p:spPr bwMode="auto">
          <a:xfrm>
            <a:off x="468313" y="1295400"/>
            <a:ext cx="8280400" cy="4603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solidFill>
                <a:prstClr val="black"/>
              </a:solidFill>
            </a:endParaRPr>
          </a:p>
        </p:txBody>
      </p:sp>
      <p:sp>
        <p:nvSpPr>
          <p:cNvPr id="3" name="Date Placeholder 2"/>
          <p:cNvSpPr>
            <a:spLocks noGrp="1"/>
          </p:cNvSpPr>
          <p:nvPr>
            <p:ph type="dt" sz="half" idx="10"/>
          </p:nvPr>
        </p:nvSpPr>
        <p:spPr/>
        <p:txBody>
          <a:bodyPr/>
          <a:lstStyle/>
          <a:p>
            <a:pPr>
              <a:defRPr/>
            </a:pPr>
            <a:r>
              <a:rPr lang="en-US" dirty="0" err="1" smtClean="0">
                <a:solidFill>
                  <a:prstClr val="black"/>
                </a:solidFill>
              </a:rPr>
              <a:t>Dushyant</a:t>
            </a:r>
            <a:r>
              <a:rPr lang="en-US" dirty="0" smtClean="0">
                <a:solidFill>
                  <a:prstClr val="black"/>
                </a:solidFill>
              </a:rPr>
              <a:t> </a:t>
            </a:r>
            <a:r>
              <a:rPr lang="en-US" dirty="0" err="1" smtClean="0">
                <a:solidFill>
                  <a:prstClr val="black"/>
                </a:solidFill>
              </a:rPr>
              <a:t>Arora</a:t>
            </a:r>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solidFill>
                  <a:prstClr val="black"/>
                </a:solidFill>
              </a:rPr>
              <a:t>PARIS</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A40715E7-FD66-44CB-91B4-B01D90EFF6BC}" type="slidenum">
              <a:rPr lang="en-US" smtClean="0">
                <a:solidFill>
                  <a:prstClr val="black"/>
                </a:solidFill>
              </a:rPr>
              <a:pPr>
                <a:defRPr/>
              </a:pPr>
              <a:t>9</a:t>
            </a:fld>
            <a:endParaRPr lang="en-US" dirty="0">
              <a:solidFill>
                <a:prstClr val="black"/>
              </a:solidFill>
            </a:endParaRPr>
          </a:p>
        </p:txBody>
      </p:sp>
      <p:pic>
        <p:nvPicPr>
          <p:cNvPr id="8" name="Picture 4" descr="https://wiki.appnexus.com/download/attachments/5181397/racks.jpg?version=1&amp;modificationDate=12245820921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5373" y="1752600"/>
            <a:ext cx="2961894" cy="4381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210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18460</TotalTime>
  <Words>4549</Words>
  <Application>Microsoft Office PowerPoint</Application>
  <PresentationFormat>On-screen Show (4:3)</PresentationFormat>
  <Paragraphs>1484</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PARIS: ProActive Routing In Scalable Data Centers</vt:lpstr>
      <vt:lpstr>Data Center Network Goals</vt:lpstr>
      <vt:lpstr>Data Center Network Goals</vt:lpstr>
      <vt:lpstr>Data Center Network Goals</vt:lpstr>
      <vt:lpstr>Data Center Network Goals</vt:lpstr>
      <vt:lpstr>Data Center Network Goals</vt:lpstr>
      <vt:lpstr>Data Center Network Goals</vt:lpstr>
      <vt:lpstr>Data Center Network Goals</vt:lpstr>
      <vt:lpstr>Data Center Network Goals</vt:lpstr>
      <vt:lpstr>Let’s try Ethernet</vt:lpstr>
      <vt:lpstr>Let’s try Ethernet</vt:lpstr>
      <vt:lpstr>Mix some IP into it</vt:lpstr>
      <vt:lpstr>Mix some IP into it</vt:lpstr>
      <vt:lpstr>Mix some IP into it</vt:lpstr>
      <vt:lpstr>Thought Bubble</vt:lpstr>
      <vt:lpstr>Thought Bubble</vt:lpstr>
      <vt:lpstr>Thought Bubble</vt:lpstr>
      <vt:lpstr>Thought Bubble</vt:lpstr>
      <vt:lpstr>Thought Bubble</vt:lpstr>
      <vt:lpstr>Thought Bubble</vt:lpstr>
      <vt:lpstr>Thought Bubble</vt:lpstr>
      <vt:lpstr>Virtual Prefix &amp; Appointed Prefix Switch</vt:lpstr>
      <vt:lpstr>Thought Bubble</vt:lpstr>
      <vt:lpstr>Thought Bubble</vt:lpstr>
      <vt:lpstr>No-Stretch</vt:lpstr>
      <vt:lpstr>No-Stretch</vt:lpstr>
      <vt:lpstr>We want Multipathing!</vt:lpstr>
      <vt:lpstr>We want Multipathing!</vt:lpstr>
      <vt:lpstr>We want Multipathing!</vt:lpstr>
      <vt:lpstr>High-Bandwidth</vt:lpstr>
      <vt:lpstr>Multipathing in the Core Layer</vt:lpstr>
      <vt:lpstr>Multipathing in the Core Layer</vt:lpstr>
      <vt:lpstr>Multipathing in the Core Layer</vt:lpstr>
      <vt:lpstr>Multipathing in the Core Layer</vt:lpstr>
      <vt:lpstr>Multipathing in the Core Layer</vt:lpstr>
      <vt:lpstr>Multipathing in the Core Layer</vt:lpstr>
      <vt:lpstr>Multipathing in the Core Layer</vt:lpstr>
      <vt:lpstr>High-Bandwidth</vt:lpstr>
      <vt:lpstr>Performance Evaluation</vt:lpstr>
      <vt:lpstr>Performance Evaluation</vt:lpstr>
      <vt:lpstr>Data Center Network Goals</vt:lpstr>
      <vt:lpstr>Multi-tenancy</vt:lpstr>
      <vt:lpstr>Multi-tenancy</vt:lpstr>
      <vt:lpstr>Slide 44</vt:lpstr>
      <vt:lpstr>Multi-tenancy</vt:lpstr>
      <vt:lpstr>Multi-tenancy</vt:lpstr>
      <vt:lpstr>Slide 47</vt:lpstr>
      <vt:lpstr>Multi-tenancy</vt:lpstr>
      <vt:lpstr>Data Center Network Goals</vt:lpstr>
      <vt:lpstr>Middlebox Policies</vt:lpstr>
      <vt:lpstr>Middlebox Policies</vt:lpstr>
      <vt:lpstr>Slide 52</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Policy Implementation</vt:lpstr>
      <vt:lpstr>Slide 62</vt:lpstr>
      <vt:lpstr>Policy Implementation</vt:lpstr>
      <vt:lpstr>Policy Implementation</vt:lpstr>
      <vt:lpstr>Slide 65</vt:lpstr>
      <vt:lpstr>Conclusion</vt:lpstr>
      <vt:lpstr>Related Work</vt:lpstr>
      <vt:lpstr>Thank You</vt:lpstr>
      <vt:lpstr>Scalability Evaluation</vt:lpstr>
      <vt:lpstr>No-Stretch Scalability Evaluation</vt:lpstr>
      <vt:lpstr>High-BW+VLB Scalability Evaluation</vt:lpstr>
      <vt:lpstr>Slide 72</vt:lpstr>
      <vt:lpstr>Performance Evaluation</vt:lpstr>
      <vt:lpstr>Performance Evaluation</vt:lpstr>
      <vt:lpstr>Performance Evaluation</vt:lpstr>
      <vt:lpstr>Evaluation</vt:lpstr>
      <vt:lpstr>Performance Evaluation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 ProActive Routing in Scalable Data Centers</dc:title>
  <dc:creator>dushyant</dc:creator>
  <cp:lastModifiedBy>Dushyant</cp:lastModifiedBy>
  <cp:revision>706</cp:revision>
  <cp:lastPrinted>2013-04-29T00:44:38Z</cp:lastPrinted>
  <dcterms:created xsi:type="dcterms:W3CDTF">2013-04-16T13:18:31Z</dcterms:created>
  <dcterms:modified xsi:type="dcterms:W3CDTF">2013-05-03T16:00:46Z</dcterms:modified>
</cp:coreProperties>
</file>