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0" r:id="rId4"/>
    <p:sldId id="259" r:id="rId5"/>
    <p:sldId id="261" r:id="rId6"/>
    <p:sldId id="281" r:id="rId7"/>
    <p:sldId id="262" r:id="rId8"/>
    <p:sldId id="265" r:id="rId9"/>
    <p:sldId id="264" r:id="rId10"/>
    <p:sldId id="263" r:id="rId11"/>
    <p:sldId id="288" r:id="rId12"/>
    <p:sldId id="269" r:id="rId13"/>
    <p:sldId id="289" r:id="rId14"/>
    <p:sldId id="290" r:id="rId15"/>
    <p:sldId id="272" r:id="rId16"/>
    <p:sldId id="277" r:id="rId17"/>
    <p:sldId id="278" r:id="rId18"/>
    <p:sldId id="275" r:id="rId19"/>
    <p:sldId id="287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8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7.wmf"/><Relationship Id="rId6" Type="http://schemas.openxmlformats.org/officeDocument/2006/relationships/image" Target="../media/image8.wmf"/><Relationship Id="rId7" Type="http://schemas.openxmlformats.org/officeDocument/2006/relationships/image" Target="../media/image9.wmf"/><Relationship Id="rId8" Type="http://schemas.openxmlformats.org/officeDocument/2006/relationships/image" Target="../media/image10.wmf"/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B8BAF-DFE1-2442-8BEB-AE7E5741A4B9}" type="datetimeFigureOut">
              <a:rPr lang="en-US" smtClean="0"/>
              <a:t>7/20/18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DEA34-4EA3-D74B-A652-484D7E2A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259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8E59A-7006-014E-ADC7-61205C5E09B4}" type="datetimeFigureOut">
              <a:rPr lang="en-US" smtClean="0"/>
              <a:t>7/20/18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51657-9E82-0F48-AB25-241818545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495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8A66-CC60-1341-ABDA-3C696248DB5B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5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9F65-6C68-DC47-AFA4-E608D7B791BE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8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52C5-C772-D948-802B-D381A4772882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8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38C70-AD4A-A44E-857E-426794AF4602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8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43F2-C77F-7C42-AEE4-3EC25763CC35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3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EF00-69DF-FE4D-B4CF-D44F329B44BE}" type="datetime1">
              <a:rPr lang="en-US" smtClean="0"/>
              <a:t>7/20/18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1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C522-30DB-8743-9FAC-FA7780728F2C}" type="datetime1">
              <a:rPr lang="en-US" smtClean="0"/>
              <a:t>7/20/18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1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B0C5-0929-DD4E-BE5A-41EBD316240A}" type="datetime1">
              <a:rPr lang="en-US" smtClean="0"/>
              <a:t>7/20/18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3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2C2FC-1808-7F4B-8467-10AA095D4132}" type="datetime1">
              <a:rPr lang="en-US" smtClean="0"/>
              <a:t>7/20/18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3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585D-D3B9-7641-BFB3-218DEAE64609}" type="datetime1">
              <a:rPr lang="en-US" smtClean="0"/>
              <a:t>7/20/18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86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F851-EA78-2B4E-8711-FC0A5BC8F3CC}" type="datetime1">
              <a:rPr lang="en-US" smtClean="0"/>
              <a:t>7/20/18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7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28826-4942-634A-A8B5-0FF427C63AD0}" type="datetime1">
              <a:rPr lang="en-US" smtClean="0"/>
              <a:t>7/20/18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0336-4380-2541-BD79-ADC283BF1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8.wmf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9.wmf"/><Relationship Id="rId18" Type="http://schemas.openxmlformats.org/officeDocument/2006/relationships/oleObject" Target="../embeddings/oleObject8.bin"/><Relationship Id="rId19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22845"/>
            <a:ext cx="7772400" cy="29749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Accurate </a:t>
            </a:r>
            <a:r>
              <a:rPr lang="en-US" dirty="0" smtClean="0"/>
              <a:t>Traffic Splitting on Commodity </a:t>
            </a:r>
            <a:r>
              <a:rPr lang="en-US" dirty="0" smtClean="0"/>
              <a:t>Switches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000" dirty="0" smtClean="0"/>
              <a:t>ACM Symposium on Parallelism in Algorithms and Architectures (SPAA) 2018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919" y="3565500"/>
            <a:ext cx="8328779" cy="17526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Ori Rottenstreich</a:t>
            </a:r>
            <a:r>
              <a:rPr lang="en-US" sz="2000" dirty="0" smtClean="0"/>
              <a:t>		</a:t>
            </a:r>
            <a:r>
              <a:rPr lang="en-US" sz="2000" b="1" dirty="0" smtClean="0"/>
              <a:t>Yossi </a:t>
            </a:r>
            <a:r>
              <a:rPr lang="en-US" sz="2000" b="1" dirty="0" err="1" smtClean="0"/>
              <a:t>Kanizo</a:t>
            </a:r>
            <a:r>
              <a:rPr lang="en-US" sz="2000" b="1" dirty="0"/>
              <a:t>	</a:t>
            </a:r>
            <a:r>
              <a:rPr lang="en-US" sz="2000" b="1" dirty="0" smtClean="0"/>
              <a:t>	</a:t>
            </a:r>
            <a:r>
              <a:rPr lang="en-US" sz="2000" b="1" dirty="0" err="1" smtClean="0"/>
              <a:t>Haim</a:t>
            </a:r>
            <a:r>
              <a:rPr lang="en-US" sz="2000" b="1" dirty="0" smtClean="0"/>
              <a:t> Kaplan		Jennifer Rexford</a:t>
            </a:r>
          </a:p>
          <a:p>
            <a:r>
              <a:rPr lang="en-US" sz="1600" dirty="0" smtClean="0"/>
              <a:t>          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7F7F7F"/>
                </a:solidFill>
              </a:rPr>
              <a:t>Technion</a:t>
            </a:r>
            <a:r>
              <a:rPr lang="en-US" sz="1600" dirty="0"/>
              <a:t>	</a:t>
            </a:r>
            <a:r>
              <a:rPr lang="en-US" sz="1600" dirty="0" smtClean="0"/>
              <a:t>	          Tel-</a:t>
            </a:r>
            <a:r>
              <a:rPr lang="en-US" sz="1600" dirty="0" err="1" smtClean="0"/>
              <a:t>Hai</a:t>
            </a:r>
            <a:r>
              <a:rPr lang="en-US" sz="1600" dirty="0" smtClean="0"/>
              <a:t> College	        Tel Aviv University         Princeton University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1933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a Target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How many rules are required to exactly follow a distribution?</a:t>
            </a:r>
          </a:p>
          <a:p>
            <a:endParaRPr lang="en-US" sz="2000" dirty="0"/>
          </a:p>
          <a:p>
            <a:r>
              <a:rPr lang="en-US" sz="2000" dirty="0" smtClean="0"/>
              <a:t>Function </a:t>
            </a:r>
            <a:r>
              <a:rPr lang="en-US" sz="2000" dirty="0" err="1" smtClean="0">
                <a:solidFill>
                  <a:srgbClr val="3366FF"/>
                </a:solidFill>
              </a:rPr>
              <a:t>φ</a:t>
            </a:r>
            <a:r>
              <a:rPr lang="en-US" sz="2000" dirty="0" smtClean="0">
                <a:solidFill>
                  <a:srgbClr val="3366FF"/>
                </a:solidFill>
              </a:rPr>
              <a:t>(x) </a:t>
            </a:r>
            <a:r>
              <a:rPr lang="en-US" sz="2000" dirty="0" smtClean="0"/>
              <a:t>– minimal number of powers in a signed-bit representation</a:t>
            </a:r>
          </a:p>
          <a:p>
            <a:pPr lvl="1"/>
            <a:r>
              <a:rPr lang="en-US" sz="2000" dirty="0" smtClean="0"/>
              <a:t>Equals the number in the non-adjacent signed bit representation</a:t>
            </a:r>
          </a:p>
          <a:p>
            <a:pPr lvl="1"/>
            <a:r>
              <a:rPr lang="en-US" sz="2000" dirty="0" smtClean="0"/>
              <a:t>Example: </a:t>
            </a:r>
            <a:r>
              <a:rPr lang="en-US" sz="2000" dirty="0" err="1" smtClean="0"/>
              <a:t>φ</a:t>
            </a:r>
            <a:r>
              <a:rPr lang="en-US" sz="2000" dirty="0" smtClean="0"/>
              <a:t>(y)  = 1 if y is a power of two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u="sng" dirty="0" smtClean="0">
                <a:solidFill>
                  <a:srgbClr val="F79646"/>
                </a:solidFill>
              </a:rPr>
              <a:t>Theorem</a:t>
            </a:r>
            <a:r>
              <a:rPr lang="en-US" sz="2000" dirty="0" smtClean="0"/>
              <a:t>:  The number of rules required to exactly follow a distribution C=(c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 is </a:t>
            </a:r>
            <a:r>
              <a:rPr lang="en-US" sz="2000" dirty="0" smtClean="0">
                <a:solidFill>
                  <a:srgbClr val="3366FF"/>
                </a:solidFill>
              </a:rPr>
              <a:t>OPT</a:t>
            </a:r>
            <a:r>
              <a:rPr lang="en-US" sz="2000" baseline="-25000" dirty="0" smtClean="0">
                <a:solidFill>
                  <a:srgbClr val="3366FF"/>
                </a:solidFill>
              </a:rPr>
              <a:t>C</a:t>
            </a:r>
            <a:r>
              <a:rPr lang="en-US" sz="2000" dirty="0" smtClean="0">
                <a:solidFill>
                  <a:srgbClr val="3366FF"/>
                </a:solidFill>
              </a:rPr>
              <a:t> = min(</a:t>
            </a:r>
            <a:r>
              <a:rPr lang="en-US" sz="2000" dirty="0" err="1" smtClean="0">
                <a:solidFill>
                  <a:srgbClr val="3366FF"/>
                </a:solidFill>
              </a:rPr>
              <a:t>φ</a:t>
            </a:r>
            <a:r>
              <a:rPr lang="en-US" sz="2000" dirty="0" smtClean="0">
                <a:solidFill>
                  <a:srgbClr val="3366FF"/>
                </a:solidFill>
              </a:rPr>
              <a:t>(c</a:t>
            </a:r>
            <a:r>
              <a:rPr lang="en-US" sz="2000" baseline="-25000" dirty="0" smtClean="0">
                <a:solidFill>
                  <a:srgbClr val="3366FF"/>
                </a:solidFill>
              </a:rPr>
              <a:t>1</a:t>
            </a:r>
            <a:r>
              <a:rPr lang="en-US" sz="2000" dirty="0" smtClean="0">
                <a:solidFill>
                  <a:srgbClr val="3366FF"/>
                </a:solidFill>
              </a:rPr>
              <a:t>), </a:t>
            </a:r>
            <a:r>
              <a:rPr lang="en-US" sz="2000" dirty="0" err="1" smtClean="0">
                <a:solidFill>
                  <a:srgbClr val="3366FF"/>
                </a:solidFill>
              </a:rPr>
              <a:t>φ</a:t>
            </a:r>
            <a:r>
              <a:rPr lang="en-US" sz="2000" dirty="0" smtClean="0">
                <a:solidFill>
                  <a:srgbClr val="3366FF"/>
                </a:solidFill>
              </a:rPr>
              <a:t>(c</a:t>
            </a:r>
            <a:r>
              <a:rPr lang="en-US" sz="2000" baseline="-25000" dirty="0" smtClean="0">
                <a:solidFill>
                  <a:srgbClr val="3366FF"/>
                </a:solidFill>
              </a:rPr>
              <a:t>2</a:t>
            </a:r>
            <a:r>
              <a:rPr lang="en-US" sz="2000" dirty="0" smtClean="0">
                <a:solidFill>
                  <a:srgbClr val="3366FF"/>
                </a:solidFill>
              </a:rPr>
              <a:t>)) + 1</a:t>
            </a:r>
          </a:p>
          <a:p>
            <a:endParaRPr lang="en-US" sz="2000" dirty="0"/>
          </a:p>
          <a:p>
            <a:r>
              <a:rPr lang="en-US" sz="2000" dirty="0" smtClean="0"/>
              <a:t>Example: </a:t>
            </a:r>
          </a:p>
          <a:p>
            <a:pPr lvl="1"/>
            <a:r>
              <a:rPr lang="en-US" sz="2000" dirty="0"/>
              <a:t> </a:t>
            </a:r>
            <a:r>
              <a:rPr lang="en-US" sz="2000" b="1" u="sng" dirty="0" smtClean="0">
                <a:solidFill>
                  <a:srgbClr val="0000FF"/>
                </a:solidFill>
              </a:rPr>
              <a:t>29</a:t>
            </a:r>
            <a:r>
              <a:rPr lang="en-US" sz="2000" dirty="0" smtClean="0"/>
              <a:t> = 2</a:t>
            </a:r>
            <a:r>
              <a:rPr lang="en-US" sz="2000" baseline="30000" dirty="0" smtClean="0"/>
              <a:t>5 </a:t>
            </a:r>
            <a:r>
              <a:rPr lang="en-US" sz="2000" dirty="0"/>
              <a:t>– 2</a:t>
            </a:r>
            <a:r>
              <a:rPr lang="en-US" sz="2000" baseline="30000" dirty="0"/>
              <a:t>2</a:t>
            </a:r>
            <a:r>
              <a:rPr lang="en-US" sz="2000" dirty="0"/>
              <a:t> + 2</a:t>
            </a:r>
            <a:r>
              <a:rPr lang="en-US" sz="2000" baseline="30000" dirty="0"/>
              <a:t>0</a:t>
            </a:r>
            <a:r>
              <a:rPr lang="en-US" sz="2000" dirty="0"/>
              <a:t> =  32 – 4  + 1   </a:t>
            </a:r>
            <a:r>
              <a:rPr lang="en-US" sz="2000" dirty="0">
                <a:sym typeface="Wingdings"/>
              </a:rPr>
              <a:t> 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φ</a:t>
            </a:r>
            <a:r>
              <a:rPr lang="en-US" sz="2000" dirty="0">
                <a:solidFill>
                  <a:srgbClr val="0000FF"/>
                </a:solidFill>
              </a:rPr>
              <a:t>(29</a:t>
            </a:r>
            <a:r>
              <a:rPr lang="en-US" sz="2000" dirty="0" smtClean="0">
                <a:solidFill>
                  <a:srgbClr val="0000FF"/>
                </a:solidFill>
              </a:rPr>
              <a:t>) = 3</a:t>
            </a:r>
          </a:p>
          <a:p>
            <a:pPr lvl="1"/>
            <a:r>
              <a:rPr lang="en-US" sz="2000" dirty="0"/>
              <a:t> </a:t>
            </a:r>
            <a:r>
              <a:rPr lang="en-US" sz="2000" b="1" u="sng" dirty="0" smtClean="0">
                <a:solidFill>
                  <a:srgbClr val="0000FF"/>
                </a:solidFill>
              </a:rPr>
              <a:t>99</a:t>
            </a:r>
            <a:r>
              <a:rPr lang="en-US" sz="2000" dirty="0" smtClean="0"/>
              <a:t> </a:t>
            </a:r>
            <a:r>
              <a:rPr lang="en-US" sz="2000" dirty="0"/>
              <a:t>= 2</a:t>
            </a:r>
            <a:r>
              <a:rPr lang="en-US" sz="2000" baseline="30000" dirty="0"/>
              <a:t>7 </a:t>
            </a:r>
            <a:r>
              <a:rPr lang="en-US" sz="2000" dirty="0"/>
              <a:t>- 2</a:t>
            </a:r>
            <a:r>
              <a:rPr lang="en-US" sz="2000" baseline="30000" dirty="0"/>
              <a:t>5 </a:t>
            </a:r>
            <a:r>
              <a:rPr lang="en-US" sz="2000" dirty="0"/>
              <a:t>+ 2</a:t>
            </a:r>
            <a:r>
              <a:rPr lang="en-US" sz="2000" baseline="30000" dirty="0"/>
              <a:t>2 </a:t>
            </a:r>
            <a:r>
              <a:rPr lang="en-US" sz="2000" dirty="0"/>
              <a:t>- 2</a:t>
            </a:r>
            <a:r>
              <a:rPr lang="en-US" sz="2000" baseline="30000" dirty="0"/>
              <a:t>0</a:t>
            </a:r>
            <a:r>
              <a:rPr lang="en-US" sz="2000" dirty="0"/>
              <a:t> =  128 – 32 + 4 - 1 </a:t>
            </a:r>
            <a:r>
              <a:rPr lang="en-US" sz="2000" dirty="0" smtClean="0">
                <a:sym typeface="Wingdings"/>
              </a:rPr>
              <a:t>  </a:t>
            </a:r>
            <a:r>
              <a:rPr lang="en-US" sz="2000" dirty="0" err="1">
                <a:solidFill>
                  <a:srgbClr val="0000FF"/>
                </a:solidFill>
              </a:rPr>
              <a:t>φ</a:t>
            </a:r>
            <a:r>
              <a:rPr lang="en-US" sz="2000" dirty="0" smtClean="0">
                <a:solidFill>
                  <a:srgbClr val="0000FF"/>
                </a:solidFill>
              </a:rPr>
              <a:t>(99) = 4</a:t>
            </a:r>
            <a:endParaRPr lang="en-US" sz="2000" dirty="0">
              <a:solidFill>
                <a:srgbClr val="0000FF"/>
              </a:solidFill>
            </a:endParaRP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10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505694" y="5313243"/>
            <a:ext cx="530352" cy="3931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6914063" y="5290522"/>
            <a:ext cx="2056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or C=(29,99)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OPT</a:t>
            </a:r>
            <a:r>
              <a:rPr lang="en-US" baseline="-25000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=min(3,4)+1=4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14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Representation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pPr marL="342900" lvl="1" indent="-342900">
              <a:buFont typeface="Arial"/>
              <a:buChar char="•"/>
            </a:pPr>
            <a:r>
              <a:rPr lang="en-US" sz="2000" dirty="0" smtClean="0"/>
              <a:t>Example: </a:t>
            </a:r>
            <a:r>
              <a:rPr lang="en-US" sz="2000" dirty="0" err="1">
                <a:solidFill>
                  <a:srgbClr val="0000FF"/>
                </a:solidFill>
              </a:rPr>
              <a:t>φ</a:t>
            </a:r>
            <a:r>
              <a:rPr lang="en-US" sz="2000" dirty="0">
                <a:solidFill>
                  <a:srgbClr val="0000FF"/>
                </a:solidFill>
              </a:rPr>
              <a:t>(29) = </a:t>
            </a:r>
            <a:r>
              <a:rPr lang="en-US" sz="2000" dirty="0" smtClean="0">
                <a:solidFill>
                  <a:srgbClr val="0000FF"/>
                </a:solidFill>
              </a:rPr>
              <a:t>3, </a:t>
            </a:r>
            <a:r>
              <a:rPr lang="en-US" sz="2000" dirty="0" err="1">
                <a:solidFill>
                  <a:srgbClr val="0000FF"/>
                </a:solidFill>
              </a:rPr>
              <a:t>φ</a:t>
            </a:r>
            <a:r>
              <a:rPr lang="en-US" sz="2000" dirty="0" smtClean="0">
                <a:solidFill>
                  <a:srgbClr val="0000FF"/>
                </a:solidFill>
              </a:rPr>
              <a:t>(99</a:t>
            </a:r>
            <a:r>
              <a:rPr lang="en-US" sz="2000" dirty="0">
                <a:solidFill>
                  <a:srgbClr val="0000FF"/>
                </a:solidFill>
              </a:rPr>
              <a:t>) = </a:t>
            </a:r>
            <a:r>
              <a:rPr lang="en-US" sz="2000" dirty="0" smtClean="0">
                <a:solidFill>
                  <a:srgbClr val="0000FF"/>
                </a:solidFill>
              </a:rPr>
              <a:t>4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00FF"/>
                </a:solidFill>
              </a:rPr>
              <a:t>OPT</a:t>
            </a:r>
            <a:r>
              <a:rPr lang="en-US" sz="2000" baseline="-25000" dirty="0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 = min(3,4)+1 = 4 </a:t>
            </a:r>
            <a:r>
              <a:rPr lang="en-US" sz="2000" dirty="0" smtClean="0"/>
              <a:t>for </a:t>
            </a:r>
            <a:r>
              <a:rPr lang="en-US" sz="2000" dirty="0" smtClean="0">
                <a:solidFill>
                  <a:srgbClr val="0000FF"/>
                </a:solidFill>
              </a:rPr>
              <a:t>C=(29,99)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Screen Shot 2018-07-04 at 12.02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352" y="1148892"/>
            <a:ext cx="6502483" cy="437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7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the Exact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What function is it easy to implement?</a:t>
            </a:r>
          </a:p>
          <a:p>
            <a:pPr lvl="1"/>
            <a:endParaRPr lang="en-US" sz="1800" u="sng" dirty="0" smtClean="0">
              <a:solidFill>
                <a:srgbClr val="F79646"/>
              </a:solidFill>
            </a:endParaRPr>
          </a:p>
          <a:p>
            <a:r>
              <a:rPr lang="en-US" sz="1800" u="sng" dirty="0" smtClean="0">
                <a:solidFill>
                  <a:srgbClr val="F79646"/>
                </a:solidFill>
              </a:rPr>
              <a:t>Theorem</a:t>
            </a:r>
            <a:r>
              <a:rPr lang="en-US" sz="1800" dirty="0"/>
              <a:t>:  A distribution </a:t>
            </a:r>
            <a:r>
              <a:rPr lang="en-US" sz="1800" dirty="0">
                <a:solidFill>
                  <a:srgbClr val="0000FF"/>
                </a:solidFill>
              </a:rPr>
              <a:t>C=(c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,c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 </a:t>
            </a:r>
            <a:r>
              <a:rPr lang="en-US" sz="1800" dirty="0"/>
              <a:t>defined for two servers can be implemented by defining a simple range function: </a:t>
            </a:r>
            <a:endParaRPr lang="en-US" sz="1800" dirty="0" smtClean="0"/>
          </a:p>
          <a:p>
            <a:pPr marL="457200" lvl="1" indent="0" algn="ctr">
              <a:buNone/>
            </a:pPr>
            <a:r>
              <a:rPr lang="en-US" sz="1800" dirty="0"/>
              <a:t> </a:t>
            </a:r>
            <a:r>
              <a:rPr lang="en-US" sz="1800" dirty="0" smtClean="0"/>
              <a:t>  F(x) = server 1 for x in [0,c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-1] and F(x) = server 2 for x in [c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,2</a:t>
            </a:r>
            <a:r>
              <a:rPr lang="en-US" sz="1800" baseline="30000" dirty="0" smtClean="0"/>
              <a:t>W</a:t>
            </a:r>
            <a:r>
              <a:rPr lang="en-US" sz="1800" dirty="0" smtClean="0"/>
              <a:t>-1] </a:t>
            </a:r>
          </a:p>
          <a:p>
            <a:endParaRPr lang="en-US" sz="1800" dirty="0" smtClean="0"/>
          </a:p>
          <a:p>
            <a:r>
              <a:rPr lang="en-US" sz="1800" dirty="0" smtClean="0"/>
              <a:t>Reminder: For a given function, the most concise representation can be found by dynamic programming </a:t>
            </a:r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95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an Approximated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How to find the most similar distribution that can be implemented within a limited number of rules </a:t>
            </a:r>
            <a:r>
              <a:rPr lang="en-US" sz="1800" dirty="0" smtClean="0">
                <a:solidFill>
                  <a:srgbClr val="0000FF"/>
                </a:solidFill>
              </a:rPr>
              <a:t>n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/>
              <a:t>Dissimilarity metrics between </a:t>
            </a:r>
            <a:r>
              <a:rPr lang="en-US" sz="1800" dirty="0" smtClean="0"/>
              <a:t>distributions </a:t>
            </a:r>
            <a:r>
              <a:rPr lang="en-US" sz="1800" dirty="0">
                <a:solidFill>
                  <a:srgbClr val="0000FF"/>
                </a:solidFill>
              </a:rPr>
              <a:t>C=(c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,c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 </a:t>
            </a:r>
            <a:r>
              <a:rPr lang="en-US" sz="1800" dirty="0"/>
              <a:t>and</a:t>
            </a:r>
            <a:r>
              <a:rPr lang="en-US" sz="1800" dirty="0" smtClean="0">
                <a:solidFill>
                  <a:srgbClr val="0000FF"/>
                </a:solidFill>
              </a:rPr>
              <a:t> D=(d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,d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r>
              <a:rPr lang="en-US" sz="1800" dirty="0" smtClean="0"/>
              <a:t>:</a:t>
            </a:r>
            <a:endParaRPr lang="en-US" sz="1800" dirty="0"/>
          </a:p>
          <a:p>
            <a:pPr lvl="1"/>
            <a:r>
              <a:rPr lang="en-US" sz="1800" dirty="0"/>
              <a:t>Maximal redundant traffic in a </a:t>
            </a:r>
            <a:r>
              <a:rPr lang="en-US" sz="1800" dirty="0" smtClean="0"/>
              <a:t>server   </a:t>
            </a:r>
            <a:r>
              <a:rPr lang="en-US" sz="1800" dirty="0" smtClean="0">
                <a:solidFill>
                  <a:srgbClr val="0000FF"/>
                </a:solidFill>
              </a:rPr>
              <a:t>G = max(d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-</a:t>
            </a:r>
            <a:r>
              <a:rPr lang="en-US" sz="1800" dirty="0">
                <a:solidFill>
                  <a:srgbClr val="0000FF"/>
                </a:solidFill>
              </a:rPr>
              <a:t>c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,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-c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endParaRPr lang="en-US" sz="1800" dirty="0">
              <a:solidFill>
                <a:srgbClr val="0000FF"/>
              </a:solidFill>
            </a:endParaRPr>
          </a:p>
          <a:p>
            <a:pPr lvl="1"/>
            <a:r>
              <a:rPr lang="en-US" sz="1800" dirty="0"/>
              <a:t>Average error (absolute value) among </a:t>
            </a:r>
            <a:r>
              <a:rPr lang="en-US" sz="1800" dirty="0" smtClean="0"/>
              <a:t>servers   </a:t>
            </a:r>
            <a:r>
              <a:rPr lang="en-US" sz="1800" dirty="0" smtClean="0">
                <a:solidFill>
                  <a:srgbClr val="0000FF"/>
                </a:solidFill>
              </a:rPr>
              <a:t>H = 0.5 (|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-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| + |d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-c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|)</a:t>
            </a:r>
            <a:endParaRPr lang="en-US" sz="1800" dirty="0"/>
          </a:p>
          <a:p>
            <a:r>
              <a:rPr lang="en-US" sz="1800" u="sng" dirty="0" smtClean="0">
                <a:solidFill>
                  <a:srgbClr val="F79646"/>
                </a:solidFill>
              </a:rPr>
              <a:t>Observation</a:t>
            </a:r>
            <a:r>
              <a:rPr lang="en-US" sz="1800" dirty="0" smtClean="0"/>
              <a:t>: For two servers the two metrics are equivalent</a:t>
            </a:r>
          </a:p>
          <a:p>
            <a:endParaRPr lang="en-US" sz="2000" dirty="0" smtClean="0"/>
          </a:p>
          <a:p>
            <a:r>
              <a:rPr lang="en-US" sz="1800" dirty="0" smtClean="0"/>
              <a:t>Idea: Find the most similar distribution D with </a:t>
            </a:r>
            <a:r>
              <a:rPr lang="en-US" sz="1800" dirty="0" smtClean="0">
                <a:solidFill>
                  <a:srgbClr val="0000FF"/>
                </a:solidFill>
              </a:rPr>
              <a:t>min</a:t>
            </a:r>
            <a:r>
              <a:rPr lang="en-US" sz="1800" dirty="0">
                <a:solidFill>
                  <a:srgbClr val="0000FF"/>
                </a:solidFill>
              </a:rPr>
              <a:t>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 smtClean="0">
                <a:solidFill>
                  <a:srgbClr val="0000FF"/>
                </a:solidFill>
              </a:rPr>
              <a:t>(d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 smtClean="0">
                <a:solidFill>
                  <a:srgbClr val="0000FF"/>
                </a:solidFill>
              </a:rPr>
              <a:t>(d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)) + </a:t>
            </a:r>
            <a:r>
              <a:rPr lang="en-US" sz="1800" dirty="0" smtClean="0">
                <a:solidFill>
                  <a:srgbClr val="0000FF"/>
                </a:solidFill>
              </a:rPr>
              <a:t>1=OPT</a:t>
            </a:r>
            <a:r>
              <a:rPr lang="en-US" sz="1800" baseline="-25000" dirty="0" smtClean="0">
                <a:solidFill>
                  <a:srgbClr val="0000FF"/>
                </a:solidFill>
              </a:rPr>
              <a:t>D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>
                <a:solidFill>
                  <a:srgbClr val="0000FF"/>
                </a:solidFill>
              </a:rPr>
              <a:t>≤</a:t>
            </a:r>
            <a:r>
              <a:rPr lang="en-US" sz="1800" dirty="0" smtClean="0">
                <a:solidFill>
                  <a:srgbClr val="0000FF"/>
                </a:solidFill>
              </a:rPr>
              <a:t>n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7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Finding an Approximated Distribution (2)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Idea: Find the most similar distribution D with </a:t>
            </a:r>
            <a:r>
              <a:rPr lang="en-US" sz="1800" dirty="0" smtClean="0">
                <a:solidFill>
                  <a:srgbClr val="0000FF"/>
                </a:solidFill>
              </a:rPr>
              <a:t>min</a:t>
            </a:r>
            <a:r>
              <a:rPr lang="en-US" sz="1800" dirty="0">
                <a:solidFill>
                  <a:srgbClr val="0000FF"/>
                </a:solidFill>
              </a:rPr>
              <a:t>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 smtClean="0">
                <a:solidFill>
                  <a:srgbClr val="0000FF"/>
                </a:solidFill>
              </a:rPr>
              <a:t>(d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 smtClean="0">
                <a:solidFill>
                  <a:srgbClr val="0000FF"/>
                </a:solidFill>
              </a:rPr>
              <a:t>(d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)) + </a:t>
            </a:r>
            <a:r>
              <a:rPr lang="en-US" sz="1800" dirty="0" smtClean="0">
                <a:solidFill>
                  <a:srgbClr val="0000FF"/>
                </a:solidFill>
              </a:rPr>
              <a:t>1=OPT</a:t>
            </a:r>
            <a:r>
              <a:rPr lang="en-US" sz="1800" baseline="-25000" dirty="0" smtClean="0">
                <a:solidFill>
                  <a:srgbClr val="0000FF"/>
                </a:solidFill>
              </a:rPr>
              <a:t>D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>
                <a:solidFill>
                  <a:srgbClr val="0000FF"/>
                </a:solidFill>
              </a:rPr>
              <a:t>≤</a:t>
            </a:r>
            <a:r>
              <a:rPr lang="en-US" sz="1800" dirty="0" smtClean="0">
                <a:solidFill>
                  <a:srgbClr val="0000FF"/>
                </a:solidFill>
              </a:rPr>
              <a:t>n</a:t>
            </a:r>
          </a:p>
          <a:p>
            <a:endParaRPr lang="en-US" sz="1800" dirty="0">
              <a:solidFill>
                <a:srgbClr val="0000FF"/>
              </a:solidFill>
            </a:endParaRPr>
          </a:p>
          <a:p>
            <a:r>
              <a:rPr lang="en-US" sz="1800" u="sng" dirty="0" smtClean="0">
                <a:solidFill>
                  <a:srgbClr val="F79646"/>
                </a:solidFill>
              </a:rPr>
              <a:t>Lemma</a:t>
            </a:r>
            <a:r>
              <a:rPr lang="en-US" sz="1800" dirty="0" smtClean="0"/>
              <a:t>: For an integer y = x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1800" dirty="0" smtClean="0"/>
              <a:t>2</a:t>
            </a:r>
            <a:r>
              <a:rPr lang="en-US" sz="1800" baseline="30000" dirty="0" smtClean="0"/>
              <a:t>a</a:t>
            </a:r>
            <a:r>
              <a:rPr lang="en-US" sz="1800" dirty="0" smtClean="0"/>
              <a:t>, let </a:t>
            </a:r>
            <a:r>
              <a:rPr lang="en-US" sz="1800" dirty="0" err="1" smtClean="0"/>
              <a:t>U</a:t>
            </a:r>
            <a:r>
              <a:rPr lang="en-US" sz="1800" baseline="-25000" dirty="0" err="1" smtClean="0"/>
              <a:t>a</a:t>
            </a:r>
            <a:r>
              <a:rPr lang="en-US" sz="1800" dirty="0" smtClean="0"/>
              <a:t> = 2</a:t>
            </a:r>
            <a:r>
              <a:rPr lang="en-US" sz="1800" baseline="30000" dirty="0" smtClean="0"/>
              <a:t>a-2</a:t>
            </a:r>
            <a:r>
              <a:rPr lang="en-US" sz="1800" dirty="0" smtClean="0"/>
              <a:t>+2</a:t>
            </a:r>
            <a:r>
              <a:rPr lang="en-US" sz="1800" baseline="30000" dirty="0" smtClean="0"/>
              <a:t>a-4</a:t>
            </a:r>
            <a:r>
              <a:rPr lang="en-US" sz="1800" dirty="0" smtClean="0"/>
              <a:t>+ 2</a:t>
            </a:r>
            <a:r>
              <a:rPr lang="en-US" sz="1800" baseline="30000" dirty="0" smtClean="0"/>
              <a:t>a-6</a:t>
            </a:r>
            <a:r>
              <a:rPr lang="en-US" sz="1800" dirty="0" smtClean="0"/>
              <a:t> + … . Then,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rgbClr val="0000FF"/>
                </a:solidFill>
              </a:rPr>
              <a:t>	min</a:t>
            </a:r>
            <a:r>
              <a:rPr lang="en-US" sz="1800" dirty="0">
                <a:solidFill>
                  <a:srgbClr val="0000FF"/>
                </a:solidFill>
              </a:rPr>
              <a:t>{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 – </a:t>
            </a:r>
            <a:r>
              <a:rPr lang="en-US" sz="1800" dirty="0" err="1">
                <a:solidFill>
                  <a:srgbClr val="0000FF"/>
                </a:solidFill>
              </a:rPr>
              <a:t>U</a:t>
            </a:r>
            <a:r>
              <a:rPr lang="en-US" sz="1800" baseline="-25000" dirty="0" err="1">
                <a:solidFill>
                  <a:srgbClr val="0000FF"/>
                </a:solidFill>
              </a:rPr>
              <a:t>a</a:t>
            </a:r>
            <a:r>
              <a:rPr lang="en-US" sz="1800" dirty="0">
                <a:solidFill>
                  <a:srgbClr val="0000FF"/>
                </a:solidFill>
              </a:rPr>
              <a:t>), …,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(y), …,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 + </a:t>
            </a:r>
            <a:r>
              <a:rPr lang="en-US" sz="1800" dirty="0" err="1">
                <a:solidFill>
                  <a:srgbClr val="0000FF"/>
                </a:solidFill>
              </a:rPr>
              <a:t>U</a:t>
            </a:r>
            <a:r>
              <a:rPr lang="en-US" sz="1800" baseline="-25000" dirty="0" err="1">
                <a:solidFill>
                  <a:srgbClr val="0000FF"/>
                </a:solidFill>
              </a:rPr>
              <a:t>a</a:t>
            </a:r>
            <a:r>
              <a:rPr lang="en-US" sz="1800" dirty="0">
                <a:solidFill>
                  <a:srgbClr val="0000FF"/>
                </a:solidFill>
              </a:rPr>
              <a:t>)}  =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(y) =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(x) 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Algorithm: We distinguish between four cases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 ≥c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 smtClean="0"/>
              <a:t>and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)=min</a:t>
            </a:r>
            <a:r>
              <a:rPr lang="en-US" sz="1800" dirty="0">
                <a:solidFill>
                  <a:srgbClr val="0000FF"/>
                </a:solidFill>
              </a:rPr>
              <a:t>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endParaRPr lang="en-US" sz="1800" dirty="0" smtClean="0"/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/>
              <a:t> </a:t>
            </a:r>
            <a:r>
              <a:rPr lang="en-US" sz="1800" dirty="0">
                <a:solidFill>
                  <a:srgbClr val="0000FF"/>
                </a:solidFill>
              </a:rPr>
              <a:t>≤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/>
              <a:t>and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)=min(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endParaRPr lang="en-US" sz="1800" dirty="0"/>
          </a:p>
          <a:p>
            <a:pPr lvl="1"/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>
                <a:solidFill>
                  <a:srgbClr val="0000FF"/>
                </a:solidFill>
              </a:rPr>
              <a:t>≥c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/>
              <a:t>and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</a:t>
            </a:r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r>
              <a:rPr lang="en-US" sz="1800" dirty="0">
                <a:solidFill>
                  <a:srgbClr val="0000FF"/>
                </a:solidFill>
              </a:rPr>
              <a:t>=min(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))</a:t>
            </a:r>
            <a:endParaRPr lang="en-US" sz="1800" dirty="0"/>
          </a:p>
          <a:p>
            <a:pPr lvl="1"/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1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>
                <a:solidFill>
                  <a:srgbClr val="0000FF"/>
                </a:solidFill>
              </a:rPr>
              <a:t>≤c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/>
              <a:t>and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</a:t>
            </a:r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2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r>
              <a:rPr lang="en-US" sz="1800" dirty="0">
                <a:solidFill>
                  <a:srgbClr val="0000FF"/>
                </a:solidFill>
              </a:rPr>
              <a:t>=min(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1</a:t>
            </a:r>
            <a:r>
              <a:rPr lang="en-US" sz="1800" dirty="0">
                <a:solidFill>
                  <a:srgbClr val="0000FF"/>
                </a:solidFill>
              </a:rPr>
              <a:t>),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(d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dirty="0">
                <a:solidFill>
                  <a:srgbClr val="0000FF"/>
                </a:solidFill>
              </a:rPr>
              <a:t>)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</a:p>
          <a:p>
            <a:pPr lvl="1"/>
            <a:endParaRPr lang="en-US" sz="14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sz="1800" dirty="0"/>
              <a:t>For each case we </a:t>
            </a:r>
            <a:r>
              <a:rPr lang="en-US" sz="1800" dirty="0" smtClean="0"/>
              <a:t>examine </a:t>
            </a:r>
            <a:r>
              <a:rPr lang="en-US" sz="1800" dirty="0">
                <a:solidFill>
                  <a:srgbClr val="0000FF"/>
                </a:solidFill>
              </a:rPr>
              <a:t>W+1 </a:t>
            </a:r>
            <a:r>
              <a:rPr lang="en-US" sz="1800" dirty="0"/>
              <a:t>ranges for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/>
              <a:t> and </a:t>
            </a:r>
            <a:r>
              <a:rPr lang="en-US" sz="1800" dirty="0" smtClean="0"/>
              <a:t>consider ranges </a:t>
            </a:r>
            <a:r>
              <a:rPr lang="en-US" sz="1800" dirty="0"/>
              <a:t>with an allowed minimal </a:t>
            </a:r>
            <a:r>
              <a:rPr lang="en-US" sz="1800" dirty="0" smtClean="0"/>
              <a:t>cost </a:t>
            </a:r>
            <a:r>
              <a:rPr lang="en-US" sz="1800" dirty="0">
                <a:solidFill>
                  <a:srgbClr val="0000FF"/>
                </a:solidFill>
              </a:rPr>
              <a:t>min{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 – </a:t>
            </a:r>
            <a:r>
              <a:rPr lang="en-US" sz="1800" dirty="0" err="1">
                <a:solidFill>
                  <a:srgbClr val="0000FF"/>
                </a:solidFill>
              </a:rPr>
              <a:t>U</a:t>
            </a:r>
            <a:r>
              <a:rPr lang="en-US" sz="1800" baseline="-25000" dirty="0" err="1">
                <a:solidFill>
                  <a:srgbClr val="0000FF"/>
                </a:solidFill>
              </a:rPr>
              <a:t>a</a:t>
            </a:r>
            <a:r>
              <a:rPr lang="en-US" sz="1800" dirty="0">
                <a:solidFill>
                  <a:srgbClr val="0000FF"/>
                </a:solidFill>
              </a:rPr>
              <a:t>), …,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(y), …,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 + </a:t>
            </a:r>
            <a:r>
              <a:rPr lang="en-US" sz="1800" dirty="0" err="1">
                <a:solidFill>
                  <a:srgbClr val="0000FF"/>
                </a:solidFill>
              </a:rPr>
              <a:t>U</a:t>
            </a:r>
            <a:r>
              <a:rPr lang="en-US" sz="1800" baseline="-25000" dirty="0" err="1">
                <a:solidFill>
                  <a:srgbClr val="0000FF"/>
                </a:solidFill>
              </a:rPr>
              <a:t>a</a:t>
            </a:r>
            <a:r>
              <a:rPr lang="en-US" sz="1800" dirty="0">
                <a:solidFill>
                  <a:srgbClr val="0000FF"/>
                </a:solidFill>
              </a:rPr>
              <a:t>)}  = </a:t>
            </a:r>
            <a:r>
              <a:rPr lang="en-US" sz="1800" dirty="0" err="1">
                <a:solidFill>
                  <a:srgbClr val="0000FF"/>
                </a:solidFill>
              </a:rPr>
              <a:t>φ</a:t>
            </a:r>
            <a:r>
              <a:rPr lang="en-US" sz="1800" dirty="0">
                <a:solidFill>
                  <a:srgbClr val="0000FF"/>
                </a:solidFill>
              </a:rPr>
              <a:t>(y) </a:t>
            </a:r>
            <a:r>
              <a:rPr lang="en-US" sz="1800" dirty="0" smtClean="0">
                <a:solidFill>
                  <a:srgbClr val="0000FF"/>
                </a:solidFill>
              </a:rPr>
              <a:t>≤ n</a:t>
            </a:r>
            <a:endParaRPr lang="en-US" sz="1800" dirty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0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ultiserverdistribu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24" y="2745584"/>
            <a:ext cx="4709583" cy="268997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11118" y="3276363"/>
            <a:ext cx="2215445" cy="268111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11472" y="3753316"/>
            <a:ext cx="2215445" cy="268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creen Shot 2018-07-11 at 11.54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082" y="3013885"/>
            <a:ext cx="4451779" cy="2178753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7634111" y="4461696"/>
            <a:ext cx="635000" cy="592667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08297" y="3513429"/>
            <a:ext cx="2215445" cy="268111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19587" y="3778830"/>
            <a:ext cx="2215445" cy="268111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05476" y="4030833"/>
            <a:ext cx="2215445" cy="268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416766" y="4261577"/>
            <a:ext cx="2215445" cy="268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222071" y="3245329"/>
            <a:ext cx="635000" cy="592667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219250" y="3863392"/>
            <a:ext cx="635000" cy="592667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Distributions for Multiple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 smtClean="0"/>
              <a:t>For a set of rules, we describe the interaction between any pair of servers through a binary vector of powers of two</a:t>
            </a:r>
          </a:p>
          <a:p>
            <a:r>
              <a:rPr lang="en-US" sz="1600" dirty="0" smtClean="0"/>
              <a:t>The </a:t>
            </a:r>
            <a:r>
              <a:rPr lang="en-US" sz="1600" b="1" u="sng" dirty="0" smtClean="0"/>
              <a:t>vector set</a:t>
            </a:r>
            <a:r>
              <a:rPr lang="en-US" sz="1600" dirty="0" smtClean="0"/>
              <a:t>: A vector </a:t>
            </a:r>
            <a:r>
              <a:rPr lang="en-US" sz="1600" dirty="0" err="1" smtClean="0">
                <a:solidFill>
                  <a:srgbClr val="0000FF"/>
                </a:solidFill>
              </a:rPr>
              <a:t>Q</a:t>
            </a:r>
            <a:r>
              <a:rPr lang="en-US" sz="1600" baseline="30000" dirty="0" err="1" smtClean="0">
                <a:solidFill>
                  <a:srgbClr val="0000FF"/>
                </a:solidFill>
              </a:rPr>
              <a:t>ij</a:t>
            </a:r>
            <a:r>
              <a:rPr lang="en-US" sz="1600" dirty="0" smtClean="0"/>
              <a:t> describes the amount of traffic server </a:t>
            </a:r>
            <a:r>
              <a:rPr lang="en-US" sz="1600" dirty="0" err="1" smtClean="0">
                <a:solidFill>
                  <a:srgbClr val="0000FF"/>
                </a:solidFill>
              </a:rPr>
              <a:t>i</a:t>
            </a:r>
            <a:r>
              <a:rPr lang="en-US" sz="1600" dirty="0" smtClean="0"/>
              <a:t> eliminates from server </a:t>
            </a:r>
            <a:r>
              <a:rPr lang="en-US" sz="1600" dirty="0" smtClean="0">
                <a:solidFill>
                  <a:srgbClr val="0000FF"/>
                </a:solidFill>
              </a:rPr>
              <a:t>j </a:t>
            </a:r>
            <a:r>
              <a:rPr lang="en-US" sz="1600" dirty="0" smtClean="0"/>
              <a:t>with overlapping higher-priority rules</a:t>
            </a:r>
            <a:endParaRPr lang="en-US" sz="1600" dirty="0"/>
          </a:p>
          <a:p>
            <a:r>
              <a:rPr lang="en-US" sz="1600" dirty="0" smtClean="0"/>
              <a:t>Example: Vector set for rules implementing distribution </a:t>
            </a:r>
            <a:r>
              <a:rPr lang="en-US" sz="1600" dirty="0" smtClean="0">
                <a:solidFill>
                  <a:srgbClr val="0000FF"/>
                </a:solidFill>
              </a:rPr>
              <a:t>D = (12, 11, 9)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Distribution D = (d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, d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 d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) can be calculated from the vector set:</a:t>
            </a:r>
          </a:p>
          <a:p>
            <a:pPr marL="457200" lvl="1" indent="0">
              <a:buNone/>
            </a:pPr>
            <a:r>
              <a:rPr lang="en-US" sz="1600" dirty="0" smtClean="0"/>
              <a:t>d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= 2</a:t>
            </a:r>
            <a:r>
              <a:rPr lang="en-US" sz="1600" baseline="30000" dirty="0" smtClean="0"/>
              <a:t>3 </a:t>
            </a:r>
            <a:r>
              <a:rPr lang="en-US" sz="1600" dirty="0"/>
              <a:t>+ 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2 </a:t>
            </a:r>
            <a:r>
              <a:rPr lang="en-US" sz="1600" dirty="0" smtClean="0"/>
              <a:t>+ 2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= 12  	d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= 2</a:t>
            </a:r>
            <a:r>
              <a:rPr lang="en-US" sz="1600" baseline="30000" dirty="0" smtClean="0"/>
              <a:t>3</a:t>
            </a:r>
            <a:r>
              <a:rPr lang="en-US" sz="1600" dirty="0"/>
              <a:t> </a:t>
            </a:r>
            <a:r>
              <a:rPr lang="en-US" sz="1600" dirty="0" smtClean="0"/>
              <a:t>+ 2</a:t>
            </a:r>
            <a:r>
              <a:rPr lang="en-US" sz="1600" baseline="30000" dirty="0" smtClean="0"/>
              <a:t>2 </a:t>
            </a:r>
            <a:r>
              <a:rPr lang="en-US" sz="1600" dirty="0" smtClean="0"/>
              <a:t>- 2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/>
              <a:t>+ 2</a:t>
            </a:r>
            <a:r>
              <a:rPr lang="en-US" sz="1600" baseline="30000" dirty="0"/>
              <a:t>0 </a:t>
            </a:r>
            <a:r>
              <a:rPr lang="en-US" sz="1600" dirty="0"/>
              <a:t> </a:t>
            </a:r>
            <a:r>
              <a:rPr lang="en-US" sz="1600" dirty="0" smtClean="0"/>
              <a:t>= 11 	d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 = 2</a:t>
            </a:r>
            <a:r>
              <a:rPr lang="en-US" sz="1600" baseline="30000" dirty="0" smtClean="0"/>
              <a:t>5</a:t>
            </a:r>
            <a:r>
              <a:rPr lang="en-US" sz="1600" dirty="0"/>
              <a:t> -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3 </a:t>
            </a:r>
            <a:r>
              <a:rPr lang="en-US" sz="1600" dirty="0"/>
              <a:t>-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3 </a:t>
            </a:r>
            <a:r>
              <a:rPr lang="en-US" sz="1600" dirty="0"/>
              <a:t>– 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2 </a:t>
            </a:r>
            <a:r>
              <a:rPr lang="en-US" sz="1600" dirty="0"/>
              <a:t>– 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2 </a:t>
            </a:r>
            <a:r>
              <a:rPr lang="en-US" sz="1600" dirty="0" smtClean="0"/>
              <a:t>+ 2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 -2</a:t>
            </a:r>
            <a:r>
              <a:rPr lang="en-US" sz="1600" baseline="30000" dirty="0" smtClean="0"/>
              <a:t>0</a:t>
            </a:r>
            <a:r>
              <a:rPr lang="en-US" sz="1600" dirty="0" smtClean="0"/>
              <a:t> = 9 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15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 flipH="1">
            <a:off x="5198583" y="5756831"/>
            <a:ext cx="1413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d</a:t>
            </a:r>
            <a:r>
              <a:rPr lang="en-US" sz="1400" dirty="0" smtClean="0">
                <a:solidFill>
                  <a:srgbClr val="FF0000"/>
                </a:solidFill>
              </a:rPr>
              <a:t>efault server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106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3" grpId="1" animBg="1"/>
      <p:bldP spid="13" grpId="2" animBg="1"/>
      <p:bldP spid="14" grpId="0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Sums of a Vector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smtClean="0"/>
              <a:t>For a given vector set, we can refer to the distribution implied by some number of most significant bits of the vector set each server </a:t>
            </a:r>
          </a:p>
          <a:p>
            <a:r>
              <a:rPr lang="en-US" sz="1600" u="sng" dirty="0" smtClean="0"/>
              <a:t>Example</a:t>
            </a:r>
            <a:r>
              <a:rPr lang="en-US" sz="1600" dirty="0" smtClean="0"/>
              <a:t>: </a:t>
            </a:r>
            <a:r>
              <a:rPr lang="en-US" sz="1600" dirty="0" smtClean="0">
                <a:solidFill>
                  <a:srgbClr val="0000FF"/>
                </a:solidFill>
              </a:rPr>
              <a:t>D = (12,11,9)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endParaRPr lang="en-US" sz="1600" u="sng" dirty="0">
              <a:solidFill>
                <a:srgbClr val="F79646"/>
              </a:solidFill>
            </a:endParaRPr>
          </a:p>
          <a:p>
            <a:endParaRPr lang="en-US" sz="1600" u="sng" dirty="0" smtClean="0">
              <a:solidFill>
                <a:srgbClr val="F79646"/>
              </a:solidFill>
            </a:endParaRPr>
          </a:p>
          <a:p>
            <a:endParaRPr lang="en-US" sz="1600" u="sng" dirty="0">
              <a:solidFill>
                <a:srgbClr val="F79646"/>
              </a:solidFill>
            </a:endParaRPr>
          </a:p>
          <a:p>
            <a:r>
              <a:rPr lang="en-US" sz="1600" u="sng" dirty="0" smtClean="0">
                <a:solidFill>
                  <a:srgbClr val="000000"/>
                </a:solidFill>
              </a:rPr>
              <a:t>With a single bit:</a:t>
            </a:r>
            <a:r>
              <a:rPr lang="en-US" sz="1600" dirty="0" smtClean="0">
                <a:solidFill>
                  <a:srgbClr val="000000"/>
                </a:solidFill>
              </a:rPr>
              <a:t> (0,0,2</a:t>
            </a:r>
            <a:r>
              <a:rPr lang="en-US" sz="1600" baseline="30000" dirty="0" smtClean="0">
                <a:solidFill>
                  <a:srgbClr val="000000"/>
                </a:solidFill>
              </a:rPr>
              <a:t>5</a:t>
            </a:r>
            <a:r>
              <a:rPr lang="en-US" sz="1600" dirty="0" smtClean="0">
                <a:solidFill>
                  <a:srgbClr val="000000"/>
                </a:solidFill>
              </a:rPr>
              <a:t>) = (0,0,32)</a:t>
            </a:r>
          </a:p>
          <a:p>
            <a:r>
              <a:rPr lang="en-US" sz="1600" u="sng" dirty="0" smtClean="0">
                <a:solidFill>
                  <a:srgbClr val="000000"/>
                </a:solidFill>
              </a:rPr>
              <a:t>With two bits:</a:t>
            </a:r>
            <a:r>
              <a:rPr lang="en-US" sz="1600" dirty="0" smtClean="0">
                <a:solidFill>
                  <a:srgbClr val="000000"/>
                </a:solidFill>
              </a:rPr>
              <a:t> (2</a:t>
            </a:r>
            <a:r>
              <a:rPr lang="en-US" sz="1600" baseline="30000" dirty="0" smtClean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, 2</a:t>
            </a:r>
            <a:r>
              <a:rPr lang="en-US" sz="1600" baseline="30000" dirty="0" smtClean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, 2</a:t>
            </a:r>
            <a:r>
              <a:rPr lang="en-US" sz="1600" baseline="30000" dirty="0" smtClean="0">
                <a:solidFill>
                  <a:srgbClr val="000000"/>
                </a:solidFill>
              </a:rPr>
              <a:t>5</a:t>
            </a:r>
            <a:r>
              <a:rPr lang="en-US" sz="1600" dirty="0" smtClean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) = (8,8,16)</a:t>
            </a:r>
          </a:p>
          <a:p>
            <a:r>
              <a:rPr lang="en-US" sz="1600" u="sng" dirty="0" smtClean="0">
                <a:solidFill>
                  <a:srgbClr val="000000"/>
                </a:solidFill>
              </a:rPr>
              <a:t>With three bits:</a:t>
            </a:r>
            <a:r>
              <a:rPr lang="en-US" sz="1600" dirty="0" smtClean="0">
                <a:solidFill>
                  <a:srgbClr val="000000"/>
                </a:solidFill>
              </a:rPr>
              <a:t> (2</a:t>
            </a:r>
            <a:r>
              <a:rPr lang="en-US" sz="1600" baseline="30000" dirty="0" smtClean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+2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 smtClean="0">
                <a:solidFill>
                  <a:srgbClr val="000000"/>
                </a:solidFill>
              </a:rPr>
              <a:t>, 2</a:t>
            </a:r>
            <a:r>
              <a:rPr lang="en-US" sz="1600" baseline="30000" dirty="0" smtClean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+2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 smtClean="0">
                <a:solidFill>
                  <a:srgbClr val="000000"/>
                </a:solidFill>
              </a:rPr>
              <a:t>,2</a:t>
            </a:r>
            <a:r>
              <a:rPr lang="en-US" sz="1600" baseline="30000" dirty="0" smtClean="0">
                <a:solidFill>
                  <a:srgbClr val="000000"/>
                </a:solidFill>
              </a:rPr>
              <a:t>5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-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3</a:t>
            </a:r>
            <a:r>
              <a:rPr lang="en-US" sz="1600" dirty="0" smtClean="0">
                <a:solidFill>
                  <a:srgbClr val="000000"/>
                </a:solidFill>
              </a:rPr>
              <a:t>-2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 smtClean="0">
                <a:solidFill>
                  <a:srgbClr val="000000"/>
                </a:solidFill>
              </a:rPr>
              <a:t>-2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 smtClean="0">
                <a:solidFill>
                  <a:srgbClr val="000000"/>
                </a:solidFill>
              </a:rPr>
              <a:t>) = (12,12,8)</a:t>
            </a:r>
          </a:p>
          <a:p>
            <a:r>
              <a:rPr lang="en-US" sz="1600" u="sng" dirty="0" smtClean="0">
                <a:solidFill>
                  <a:srgbClr val="000000"/>
                </a:solidFill>
              </a:rPr>
              <a:t>With four bits: </a:t>
            </a:r>
            <a:r>
              <a:rPr lang="en-US" sz="1600" dirty="0">
                <a:solidFill>
                  <a:srgbClr val="000000"/>
                </a:solidFill>
              </a:rPr>
              <a:t>(2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+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2 </a:t>
            </a:r>
            <a:r>
              <a:rPr lang="en-US" sz="1600" dirty="0" smtClean="0">
                <a:solidFill>
                  <a:srgbClr val="000000"/>
                </a:solidFill>
              </a:rPr>
              <a:t>+2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 smtClean="0">
                <a:solidFill>
                  <a:srgbClr val="000000"/>
                </a:solidFill>
              </a:rPr>
              <a:t>–2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 smtClean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+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 smtClean="0">
                <a:solidFill>
                  <a:srgbClr val="000000"/>
                </a:solidFill>
              </a:rPr>
              <a:t>-2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 smtClean="0">
                <a:solidFill>
                  <a:srgbClr val="000000"/>
                </a:solidFill>
              </a:rPr>
              <a:t>, 2</a:t>
            </a:r>
            <a:r>
              <a:rPr lang="en-US" sz="1600" baseline="30000" dirty="0" smtClean="0">
                <a:solidFill>
                  <a:srgbClr val="000000"/>
                </a:solidFill>
              </a:rPr>
              <a:t>5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-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+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 smtClean="0">
                <a:solidFill>
                  <a:srgbClr val="000000"/>
                </a:solidFill>
              </a:rPr>
              <a:t>) = (12,10,10)</a:t>
            </a:r>
            <a:endParaRPr lang="en-US" sz="1600" u="sng" dirty="0" smtClean="0">
              <a:solidFill>
                <a:srgbClr val="000000"/>
              </a:solidFill>
            </a:endParaRPr>
          </a:p>
          <a:p>
            <a:r>
              <a:rPr lang="en-US" sz="1600" u="sng" dirty="0" smtClean="0">
                <a:solidFill>
                  <a:srgbClr val="000000"/>
                </a:solidFill>
              </a:rPr>
              <a:t>With five bits: </a:t>
            </a:r>
            <a:r>
              <a:rPr lang="en-US" sz="1600" dirty="0">
                <a:solidFill>
                  <a:srgbClr val="000000"/>
                </a:solidFill>
              </a:rPr>
              <a:t>(2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+2</a:t>
            </a:r>
            <a:r>
              <a:rPr lang="en-US" sz="1600" baseline="30000" dirty="0">
                <a:solidFill>
                  <a:srgbClr val="000000"/>
                </a:solidFill>
              </a:rPr>
              <a:t>2 </a:t>
            </a:r>
            <a:r>
              <a:rPr lang="en-US" sz="1600" dirty="0">
                <a:solidFill>
                  <a:srgbClr val="000000"/>
                </a:solidFill>
              </a:rPr>
              <a:t>+2</a:t>
            </a:r>
            <a:r>
              <a:rPr lang="en-US" sz="1600" baseline="30000" dirty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–2</a:t>
            </a:r>
            <a:r>
              <a:rPr lang="en-US" sz="1600" baseline="30000" dirty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, 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+2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-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+ 2</a:t>
            </a:r>
            <a:r>
              <a:rPr lang="en-US" sz="1600" baseline="30000" dirty="0" smtClean="0">
                <a:solidFill>
                  <a:srgbClr val="000000"/>
                </a:solidFill>
              </a:rPr>
              <a:t>0</a:t>
            </a:r>
            <a:r>
              <a:rPr lang="en-US" sz="1600" dirty="0" smtClean="0">
                <a:solidFill>
                  <a:srgbClr val="000000"/>
                </a:solidFill>
              </a:rPr>
              <a:t>, 2</a:t>
            </a:r>
            <a:r>
              <a:rPr lang="en-US" sz="1600" baseline="30000" dirty="0" smtClean="0">
                <a:solidFill>
                  <a:srgbClr val="000000"/>
                </a:solidFill>
              </a:rPr>
              <a:t>5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3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-2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+</a:t>
            </a:r>
            <a:r>
              <a:rPr lang="en-US" sz="1600" dirty="0" smtClean="0">
                <a:solidFill>
                  <a:srgbClr val="000000"/>
                </a:solidFill>
              </a:rPr>
              <a:t>2</a:t>
            </a:r>
            <a:r>
              <a:rPr lang="en-US" sz="1600" baseline="30000" dirty="0" smtClean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- 2</a:t>
            </a:r>
            <a:r>
              <a:rPr lang="en-US" sz="1600" baseline="30000" dirty="0" smtClean="0">
                <a:solidFill>
                  <a:srgbClr val="000000"/>
                </a:solidFill>
              </a:rPr>
              <a:t>0</a:t>
            </a:r>
            <a:r>
              <a:rPr lang="en-US" sz="1600" dirty="0" smtClean="0">
                <a:solidFill>
                  <a:srgbClr val="000000"/>
                </a:solidFill>
              </a:rPr>
              <a:t>)</a:t>
            </a:r>
            <a:r>
              <a:rPr lang="en-US" sz="1600" u="sng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= (12,11,9) = D </a:t>
            </a:r>
            <a:endParaRPr lang="en-US" sz="1600" u="sng" dirty="0" smtClean="0">
              <a:solidFill>
                <a:srgbClr val="000000"/>
              </a:solidFill>
            </a:endParaRPr>
          </a:p>
          <a:p>
            <a:endParaRPr lang="en-US" sz="1600" u="sng" dirty="0" smtClean="0">
              <a:solidFill>
                <a:srgbClr val="F79646"/>
              </a:solidFill>
            </a:endParaRPr>
          </a:p>
          <a:p>
            <a:r>
              <a:rPr lang="en-US" sz="1600" u="sng" dirty="0" smtClean="0">
                <a:solidFill>
                  <a:srgbClr val="F79646"/>
                </a:solidFill>
              </a:rPr>
              <a:t>Property</a:t>
            </a:r>
            <a:r>
              <a:rPr lang="en-US" sz="1600" dirty="0" smtClean="0">
                <a:solidFill>
                  <a:srgbClr val="000000"/>
                </a:solidFill>
              </a:rPr>
              <a:t>:</a:t>
            </a:r>
            <a:r>
              <a:rPr lang="en-US" sz="1600" dirty="0" smtClean="0"/>
              <a:t> For a given vector set, implied by a set of rules, partial sums have non-negative values for each of the servers</a:t>
            </a:r>
            <a:endParaRPr lang="en-US" sz="1600" dirty="0"/>
          </a:p>
          <a:p>
            <a:endParaRPr lang="en-US" sz="1600" dirty="0" smtClean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16</a:t>
            </a:fld>
            <a:endParaRPr lang="en-US"/>
          </a:p>
        </p:txBody>
      </p:sp>
      <p:pic>
        <p:nvPicPr>
          <p:cNvPr id="8" name="Picture 7" descr="Screen Shot 2018-07-11 at 11.54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294" y="2154409"/>
            <a:ext cx="3356243" cy="164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2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Set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u="sng" dirty="0">
                <a:solidFill>
                  <a:srgbClr val="F79646"/>
                </a:solidFill>
              </a:rPr>
              <a:t>Theorem</a:t>
            </a:r>
            <a:r>
              <a:rPr lang="en-US" sz="1400" dirty="0"/>
              <a:t>:  </a:t>
            </a:r>
            <a:r>
              <a:rPr lang="en-US" sz="1400" dirty="0" smtClean="0"/>
              <a:t>A vector set can be processed while keeping its distribution such that </a:t>
            </a:r>
          </a:p>
          <a:p>
            <a:pPr lvl="1"/>
            <a:r>
              <a:rPr lang="en-US" sz="1400" dirty="0" smtClean="0"/>
              <a:t>Partial sums remain non-negative</a:t>
            </a:r>
          </a:p>
          <a:p>
            <a:pPr lvl="1"/>
            <a:r>
              <a:rPr lang="en-US" sz="1400" dirty="0" smtClean="0"/>
              <a:t>Vector values are -1, 0 and 1</a:t>
            </a:r>
          </a:p>
          <a:p>
            <a:pPr lvl="1"/>
            <a:r>
              <a:rPr lang="en-US" sz="1400" dirty="0" smtClean="0"/>
              <a:t>In each bit level </a:t>
            </a:r>
            <a:r>
              <a:rPr lang="en-US" sz="1400" dirty="0" smtClean="0">
                <a:solidFill>
                  <a:srgbClr val="0000FF"/>
                </a:solidFill>
              </a:rPr>
              <a:t>t</a:t>
            </a:r>
            <a:r>
              <a:rPr lang="en-US" sz="1400" dirty="0" smtClean="0"/>
              <a:t>, a server has at most one non zero value:  </a:t>
            </a:r>
            <a:r>
              <a:rPr lang="en-US" sz="1400" dirty="0" err="1" smtClean="0"/>
              <a:t>q</a:t>
            </a:r>
            <a:r>
              <a:rPr lang="en-US" sz="1400" baseline="30000" dirty="0" err="1" smtClean="0"/>
              <a:t>ix</a:t>
            </a:r>
            <a:r>
              <a:rPr lang="en-US" sz="1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sz="1400" dirty="0" smtClean="0"/>
              <a:t> ≠ 0 then </a:t>
            </a:r>
            <a:r>
              <a:rPr lang="en-US" sz="1400" dirty="0" err="1" smtClean="0"/>
              <a:t>q</a:t>
            </a:r>
            <a:r>
              <a:rPr lang="en-US" sz="1400" baseline="30000" dirty="0" err="1" smtClean="0"/>
              <a:t>ij</a:t>
            </a:r>
            <a:r>
              <a:rPr lang="en-US" sz="1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sz="1400" dirty="0" smtClean="0"/>
              <a:t> = 0 for </a:t>
            </a:r>
            <a:r>
              <a:rPr lang="en-US" sz="1400" dirty="0" err="1" smtClean="0"/>
              <a:t>j≠x</a:t>
            </a:r>
            <a:endParaRPr lang="en-US" sz="1400" dirty="0" smtClean="0"/>
          </a:p>
          <a:p>
            <a:pPr lvl="1"/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When </a:t>
            </a:r>
            <a:r>
              <a:rPr lang="en-US" sz="1400" dirty="0"/>
              <a:t>can a vector set be realized to a set of rules</a:t>
            </a:r>
            <a:r>
              <a:rPr lang="en-US" sz="1400" dirty="0" smtClean="0"/>
              <a:t>?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F79646"/>
                </a:solidFill>
              </a:rPr>
              <a:t>        </a:t>
            </a:r>
            <a:r>
              <a:rPr lang="en-US" sz="1400" u="sng" dirty="0" smtClean="0">
                <a:solidFill>
                  <a:srgbClr val="F79646"/>
                </a:solidFill>
              </a:rPr>
              <a:t>Theorem</a:t>
            </a:r>
            <a:r>
              <a:rPr lang="en-US" sz="1400" dirty="0" smtClean="0">
                <a:solidFill>
                  <a:srgbClr val="000000"/>
                </a:solidFill>
              </a:rPr>
              <a:t>:</a:t>
            </a:r>
            <a:r>
              <a:rPr lang="en-US" sz="1400" dirty="0" smtClean="0"/>
              <a:t> A vector set with the three properties can be realized to a set of rules</a:t>
            </a:r>
          </a:p>
          <a:p>
            <a:r>
              <a:rPr lang="en-US" sz="1400" dirty="0" smtClean="0"/>
              <a:t>Number of (non-default) rules is determined by the number of non-zero values</a:t>
            </a:r>
            <a:endParaRPr lang="en-US" sz="14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17</a:t>
            </a:fld>
            <a:endParaRPr lang="en-US"/>
          </a:p>
        </p:txBody>
      </p:sp>
      <p:pic>
        <p:nvPicPr>
          <p:cNvPr id="19" name="Picture 18" descr="Screen Shot 2018-07-12 at 12.26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498" y="2796423"/>
            <a:ext cx="2663956" cy="1659572"/>
          </a:xfrm>
          <a:prstGeom prst="rect">
            <a:avLst/>
          </a:prstGeom>
        </p:spPr>
      </p:pic>
      <p:pic>
        <p:nvPicPr>
          <p:cNvPr id="6" name="Picture 5" descr="multiserverdistribut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631" y="5157248"/>
            <a:ext cx="2617189" cy="1494863"/>
          </a:xfrm>
          <a:prstGeom prst="rect">
            <a:avLst/>
          </a:prstGeom>
        </p:spPr>
      </p:pic>
      <p:pic>
        <p:nvPicPr>
          <p:cNvPr id="9" name="Picture 8" descr="Screen Shot 2018-07-11 at 11.54.0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101" y="5348325"/>
            <a:ext cx="2270734" cy="111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196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for Multiple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Idea: For a given distribution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/>
              <a:t>, find a realizable vector set by considering options for the high significant bits in the vector set</a:t>
            </a:r>
          </a:p>
          <a:p>
            <a:endParaRPr lang="en-US" sz="1800" dirty="0" smtClean="0"/>
          </a:p>
          <a:p>
            <a:r>
              <a:rPr lang="en-US" sz="1800" dirty="0" smtClean="0"/>
              <a:t>Notation: </a:t>
            </a:r>
            <a:r>
              <a:rPr lang="en-US" sz="1800" dirty="0"/>
              <a:t>Let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  <a:r>
              <a:rPr lang="en-US" sz="1800" dirty="0"/>
              <a:t>be a distribution value and let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 ≤ 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  <a:r>
              <a:rPr lang="en-US" sz="1800" dirty="0"/>
              <a:t>be </a:t>
            </a:r>
            <a:r>
              <a:rPr lang="en-US" sz="1800" dirty="0" smtClean="0"/>
              <a:t>the value when taking powers of two of at least </a:t>
            </a:r>
            <a:r>
              <a:rPr lang="en-US" sz="1800" dirty="0" smtClean="0">
                <a:solidFill>
                  <a:srgbClr val="0000FF"/>
                </a:solidFill>
              </a:rPr>
              <a:t>2</a:t>
            </a:r>
            <a:r>
              <a:rPr lang="en-US" sz="1800" baseline="30000" dirty="0" smtClean="0">
                <a:solidFill>
                  <a:srgbClr val="0000FF"/>
                </a:solidFill>
              </a:rPr>
              <a:t>t</a:t>
            </a:r>
            <a:r>
              <a:rPr lang="en-US" sz="1800" dirty="0" smtClean="0"/>
              <a:t> in the binary representation of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dirty="0" smtClean="0"/>
              <a:t>Example: If c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 = 25 = 16 + 8 + 1 = 2</a:t>
            </a:r>
            <a:r>
              <a:rPr lang="en-US" sz="1800" baseline="30000" dirty="0" smtClean="0"/>
              <a:t>4</a:t>
            </a:r>
            <a:r>
              <a:rPr lang="en-US" sz="1800" dirty="0" smtClean="0"/>
              <a:t>  + 2</a:t>
            </a:r>
            <a:r>
              <a:rPr lang="en-US" sz="1800" baseline="30000" dirty="0" smtClean="0"/>
              <a:t>3</a:t>
            </a:r>
            <a:r>
              <a:rPr lang="en-US" sz="1800" dirty="0" smtClean="0"/>
              <a:t> + </a:t>
            </a:r>
            <a:r>
              <a:rPr lang="en-US" sz="1800" dirty="0"/>
              <a:t> </a:t>
            </a:r>
            <a:r>
              <a:rPr lang="en-US" sz="1800" dirty="0" smtClean="0"/>
              <a:t>2</a:t>
            </a:r>
            <a:r>
              <a:rPr lang="en-US" sz="1800" baseline="30000" dirty="0" smtClean="0"/>
              <a:t>0 </a:t>
            </a:r>
            <a:r>
              <a:rPr lang="en-US" sz="1800" dirty="0" smtClean="0"/>
              <a:t>then c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(4)=2</a:t>
            </a:r>
            <a:r>
              <a:rPr lang="en-US" sz="1800" baseline="30000" dirty="0" smtClean="0"/>
              <a:t>4</a:t>
            </a:r>
            <a:r>
              <a:rPr lang="en-US" sz="1800" dirty="0" smtClean="0"/>
              <a:t>=16 </a:t>
            </a:r>
          </a:p>
          <a:p>
            <a:pPr marL="457200" lvl="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and c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(3)=2</a:t>
            </a:r>
            <a:r>
              <a:rPr lang="en-US" sz="1800" baseline="30000" dirty="0" smtClean="0"/>
              <a:t>4</a:t>
            </a:r>
            <a:r>
              <a:rPr lang="en-US" sz="1800" dirty="0" smtClean="0"/>
              <a:t>+2</a:t>
            </a:r>
            <a:r>
              <a:rPr lang="en-US" sz="1800" baseline="30000" dirty="0" smtClean="0"/>
              <a:t>3</a:t>
            </a:r>
            <a:r>
              <a:rPr lang="en-US" sz="1800" dirty="0" smtClean="0"/>
              <a:t>=16+8 = 24 and c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(0)=</a:t>
            </a:r>
            <a:r>
              <a:rPr lang="en-US" sz="1800" dirty="0"/>
              <a:t>2</a:t>
            </a:r>
            <a:r>
              <a:rPr lang="en-US" sz="1800" baseline="30000" dirty="0"/>
              <a:t>4</a:t>
            </a:r>
            <a:r>
              <a:rPr lang="en-US" sz="1800" dirty="0"/>
              <a:t>  + 2</a:t>
            </a:r>
            <a:r>
              <a:rPr lang="en-US" sz="1800" baseline="30000" dirty="0"/>
              <a:t>3</a:t>
            </a:r>
            <a:r>
              <a:rPr lang="en-US" sz="1800" dirty="0"/>
              <a:t> +  2</a:t>
            </a:r>
            <a:r>
              <a:rPr lang="en-US" sz="1800" baseline="30000" dirty="0"/>
              <a:t>0 </a:t>
            </a:r>
            <a:r>
              <a:rPr lang="en-US" sz="1800" baseline="30000" dirty="0" smtClean="0"/>
              <a:t> </a:t>
            </a:r>
            <a:r>
              <a:rPr lang="en-US" sz="1800" dirty="0" smtClean="0"/>
              <a:t>= </a:t>
            </a:r>
            <a:r>
              <a:rPr lang="en-US" sz="1800" dirty="0"/>
              <a:t>16 + 8 + 1 = 25 </a:t>
            </a:r>
            <a:r>
              <a:rPr lang="en-US" sz="1800" dirty="0" smtClean="0"/>
              <a:t>= c</a:t>
            </a:r>
            <a:r>
              <a:rPr lang="en-US" sz="1800" baseline="-25000" dirty="0" smtClean="0"/>
              <a:t>i</a:t>
            </a:r>
            <a:endParaRPr lang="en-US" sz="1800" baseline="30000" dirty="0" smtClean="0"/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1800" u="sng" dirty="0">
                <a:solidFill>
                  <a:srgbClr val="F79646"/>
                </a:solidFill>
              </a:rPr>
              <a:t>Property</a:t>
            </a:r>
            <a:r>
              <a:rPr lang="en-US" sz="1800" dirty="0" smtClean="0"/>
              <a:t>: Let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  <a:r>
              <a:rPr lang="en-US" sz="1800" dirty="0"/>
              <a:t>be a </a:t>
            </a:r>
            <a:r>
              <a:rPr lang="en-US" sz="1800" dirty="0" smtClean="0"/>
              <a:t>value of a distribution </a:t>
            </a:r>
            <a:r>
              <a:rPr lang="en-US" sz="1800" dirty="0">
                <a:solidFill>
                  <a:srgbClr val="0000FF"/>
                </a:solidFill>
              </a:rPr>
              <a:t>C</a:t>
            </a:r>
            <a:r>
              <a:rPr lang="en-US" sz="1800" dirty="0" smtClean="0"/>
              <a:t>. Let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</a:t>
            </a:r>
            <a:r>
              <a:rPr lang="en-US" sz="1800" dirty="0" smtClean="0"/>
              <a:t> be </a:t>
            </a:r>
            <a:r>
              <a:rPr lang="en-US" sz="1800" dirty="0"/>
              <a:t>t</a:t>
            </a:r>
            <a:r>
              <a:rPr lang="en-US" sz="1800" dirty="0" smtClean="0"/>
              <a:t>he partial value implied by a realizable vector set implementing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/>
              <a:t>. Then,  </a:t>
            </a:r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</a:t>
            </a:r>
            <a:r>
              <a:rPr lang="en-US" sz="1800" dirty="0" smtClean="0"/>
              <a:t> = </a:t>
            </a:r>
            <a:r>
              <a:rPr lang="en-US" sz="1800" dirty="0">
                <a:solidFill>
                  <a:srgbClr val="0000FF"/>
                </a:solidFill>
              </a:rPr>
              <a:t>c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</a:t>
            </a:r>
            <a:r>
              <a:rPr lang="en-US" sz="1800" dirty="0" smtClean="0"/>
              <a:t> or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 </a:t>
            </a:r>
            <a:r>
              <a:rPr lang="en-US" sz="1800" dirty="0">
                <a:solidFill>
                  <a:srgbClr val="0000FF"/>
                </a:solidFill>
              </a:rPr>
              <a:t>= c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 smtClean="0">
                <a:solidFill>
                  <a:srgbClr val="0000FF"/>
                </a:solidFill>
              </a:rPr>
              <a:t>(t) + 2</a:t>
            </a:r>
            <a:r>
              <a:rPr lang="en-US" sz="1800" baseline="30000" dirty="0">
                <a:solidFill>
                  <a:srgbClr val="0000FF"/>
                </a:solidFill>
              </a:rPr>
              <a:t>t</a:t>
            </a:r>
            <a:r>
              <a:rPr lang="en-US" sz="1800" baseline="30000" dirty="0" smtClean="0">
                <a:solidFill>
                  <a:srgbClr val="0000FF"/>
                </a:solidFill>
              </a:rPr>
              <a:t> 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800" u="sng" dirty="0" smtClean="0"/>
              <a:t>Server state</a:t>
            </a:r>
            <a:r>
              <a:rPr lang="en-US" sz="1800" dirty="0" smtClean="0"/>
              <a:t> for power </a:t>
            </a:r>
            <a:r>
              <a:rPr lang="en-US" sz="1800" dirty="0" smtClean="0">
                <a:solidFill>
                  <a:srgbClr val="0000FF"/>
                </a:solidFill>
              </a:rPr>
              <a:t>t</a:t>
            </a:r>
            <a:r>
              <a:rPr lang="en-US" sz="1800" dirty="0" smtClean="0"/>
              <a:t>: </a:t>
            </a:r>
          </a:p>
          <a:p>
            <a:pPr lvl="1"/>
            <a:r>
              <a:rPr lang="en-US" sz="1800" dirty="0" smtClean="0"/>
              <a:t>Zero state: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</a:t>
            </a:r>
            <a:r>
              <a:rPr lang="en-US" sz="1800" dirty="0" smtClean="0">
                <a:solidFill>
                  <a:srgbClr val="0000FF"/>
                </a:solidFill>
              </a:rPr>
              <a:t>) = 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r>
              <a:rPr lang="en-US" sz="1800" dirty="0" smtClean="0"/>
              <a:t> and </a:t>
            </a:r>
            <a:r>
              <a:rPr lang="en-US" sz="1800" dirty="0" smtClean="0">
                <a:solidFill>
                  <a:srgbClr val="0000FF"/>
                </a:solidFill>
              </a:rPr>
              <a:t>d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</a:t>
            </a:r>
            <a:r>
              <a:rPr lang="en-US" sz="1800" dirty="0" smtClean="0">
                <a:solidFill>
                  <a:srgbClr val="0000FF"/>
                </a:solidFill>
              </a:rPr>
              <a:t>) = 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dirty="0" smtClean="0"/>
              <a:t>Negative state: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 = c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</a:t>
            </a:r>
            <a:r>
              <a:rPr lang="en-US" sz="1800" dirty="0">
                <a:solidFill>
                  <a:srgbClr val="000000"/>
                </a:solidFill>
              </a:rPr>
              <a:t> and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 </a:t>
            </a:r>
            <a:r>
              <a:rPr lang="en-US" sz="1800" dirty="0" smtClean="0">
                <a:solidFill>
                  <a:srgbClr val="0000FF"/>
                </a:solidFill>
              </a:rPr>
              <a:t>&lt; 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dirty="0" smtClean="0"/>
              <a:t>Positive state: 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 = c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 </a:t>
            </a:r>
            <a:r>
              <a:rPr lang="en-US" sz="1800" dirty="0" smtClean="0">
                <a:solidFill>
                  <a:srgbClr val="0000FF"/>
                </a:solidFill>
              </a:rPr>
              <a:t>+ 2</a:t>
            </a:r>
            <a:r>
              <a:rPr lang="en-US" sz="1800" baseline="30000" dirty="0" smtClean="0">
                <a:solidFill>
                  <a:srgbClr val="0000FF"/>
                </a:solidFill>
              </a:rPr>
              <a:t>t</a:t>
            </a:r>
            <a:r>
              <a:rPr lang="en-US" sz="1800" dirty="0" smtClean="0">
                <a:solidFill>
                  <a:srgbClr val="000000"/>
                </a:solidFill>
              </a:rPr>
              <a:t>, this implies </a:t>
            </a:r>
            <a:r>
              <a:rPr lang="en-US" sz="1800" dirty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 </a:t>
            </a:r>
            <a:r>
              <a:rPr lang="en-US" sz="1800" dirty="0" smtClean="0">
                <a:solidFill>
                  <a:srgbClr val="0000FF"/>
                </a:solidFill>
              </a:rPr>
              <a:t>&lt;</a:t>
            </a: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baseline="-25000" dirty="0">
                <a:solidFill>
                  <a:srgbClr val="0000FF"/>
                </a:solidFill>
              </a:rPr>
              <a:t>i</a:t>
            </a:r>
            <a:r>
              <a:rPr lang="en-US" sz="1800" dirty="0">
                <a:solidFill>
                  <a:srgbClr val="0000FF"/>
                </a:solidFill>
              </a:rPr>
              <a:t>(t)</a:t>
            </a:r>
            <a:endParaRPr lang="en-US" sz="18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1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778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1800" dirty="0" smtClean="0"/>
              <a:t>Super state – representing states for all servers</a:t>
            </a:r>
          </a:p>
          <a:p>
            <a:r>
              <a:rPr lang="en-US" sz="1800" dirty="0" smtClean="0"/>
              <a:t>Initial super state (vector set of only 0s):</a:t>
            </a:r>
          </a:p>
          <a:p>
            <a:pPr lvl="1"/>
            <a:r>
              <a:rPr lang="en-US" sz="1800" dirty="0" smtClean="0"/>
              <a:t>Default server in a positive state. </a:t>
            </a:r>
          </a:p>
          <a:p>
            <a:pPr lvl="1"/>
            <a:r>
              <a:rPr lang="en-US" sz="1800" dirty="0" smtClean="0"/>
              <a:t>Other servers in negative state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r>
              <a:rPr lang="en-US" sz="1800" dirty="0" smtClean="0"/>
              <a:t>Iterations over decreasing powers of two </a:t>
            </a:r>
            <a:r>
              <a:rPr lang="en-US" sz="1800" dirty="0" smtClean="0">
                <a:solidFill>
                  <a:srgbClr val="0000FF"/>
                </a:solidFill>
              </a:rPr>
              <a:t>2</a:t>
            </a:r>
            <a:r>
              <a:rPr lang="en-US" sz="1800" baseline="30000" dirty="0" smtClean="0">
                <a:solidFill>
                  <a:srgbClr val="0000FF"/>
                </a:solidFill>
              </a:rPr>
              <a:t>t</a:t>
            </a:r>
            <a:r>
              <a:rPr lang="en-US" sz="1800" dirty="0" smtClean="0"/>
              <a:t>:</a:t>
            </a:r>
          </a:p>
          <a:p>
            <a:pPr lvl="1"/>
            <a:r>
              <a:rPr lang="en-US" sz="1800" dirty="0" smtClean="0"/>
              <a:t>Calculate the set of reachable super states with minimal costs</a:t>
            </a:r>
          </a:p>
          <a:p>
            <a:pPr lvl="1"/>
            <a:r>
              <a:rPr lang="en-US" sz="1800" dirty="0" smtClean="0"/>
              <a:t>The new state of a server </a:t>
            </a:r>
            <a:r>
              <a:rPr lang="en-US" sz="1800" dirty="0" err="1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is determined by:</a:t>
            </a:r>
          </a:p>
          <a:p>
            <a:pPr lvl="2"/>
            <a:r>
              <a:rPr lang="en-US" sz="1800" dirty="0" smtClean="0"/>
              <a:t>Its previous state</a:t>
            </a:r>
          </a:p>
          <a:p>
            <a:pPr lvl="2"/>
            <a:r>
              <a:rPr lang="en-US" sz="1800" dirty="0" smtClean="0"/>
              <a:t>The corresponding bit in the binary representation of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</a:t>
            </a:r>
          </a:p>
          <a:p>
            <a:pPr lvl="2"/>
            <a:r>
              <a:rPr lang="en-US" sz="1800" dirty="0" smtClean="0"/>
              <a:t>Existence of a rule involving server </a:t>
            </a:r>
            <a:r>
              <a:rPr lang="en-US" sz="1800" dirty="0" err="1" smtClean="0">
                <a:solidFill>
                  <a:srgbClr val="0000FF"/>
                </a:solidFill>
              </a:rPr>
              <a:t>i</a:t>
            </a:r>
            <a:r>
              <a:rPr lang="en-US" sz="1800" dirty="0" smtClean="0"/>
              <a:t> (taking or adding </a:t>
            </a:r>
            <a:r>
              <a:rPr lang="en-US" sz="1800" dirty="0" smtClean="0">
                <a:solidFill>
                  <a:srgbClr val="0000FF"/>
                </a:solidFill>
              </a:rPr>
              <a:t>2</a:t>
            </a:r>
            <a:r>
              <a:rPr lang="en-US" sz="1800" baseline="30000" dirty="0" smtClean="0">
                <a:solidFill>
                  <a:srgbClr val="0000FF"/>
                </a:solidFill>
              </a:rPr>
              <a:t>t</a:t>
            </a:r>
            <a:r>
              <a:rPr lang="en-US" sz="1800" dirty="0" smtClean="0"/>
              <a:t> to server </a:t>
            </a:r>
            <a:r>
              <a:rPr lang="en-US" sz="1800" dirty="0" err="1" smtClean="0"/>
              <a:t>i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Example:  </a:t>
            </a:r>
            <a:r>
              <a:rPr lang="en-US" sz="1800" dirty="0" smtClean="0">
                <a:solidFill>
                  <a:srgbClr val="0000FF"/>
                </a:solidFill>
              </a:rPr>
              <a:t>c</a:t>
            </a:r>
            <a:r>
              <a:rPr lang="en-US" sz="1800" baseline="-25000" dirty="0" smtClean="0">
                <a:solidFill>
                  <a:srgbClr val="0000FF"/>
                </a:solidFill>
              </a:rPr>
              <a:t>i </a:t>
            </a:r>
            <a:r>
              <a:rPr lang="en-US" sz="1800" dirty="0" smtClean="0"/>
              <a:t>= </a:t>
            </a:r>
            <a:r>
              <a:rPr lang="en-US" sz="1800" b="1" dirty="0" smtClean="0">
                <a:solidFill>
                  <a:srgbClr val="0000FF"/>
                </a:solidFill>
              </a:rPr>
              <a:t>99</a:t>
            </a:r>
            <a:r>
              <a:rPr lang="en-US" sz="1800" dirty="0" smtClean="0"/>
              <a:t>  =         2</a:t>
            </a:r>
            <a:r>
              <a:rPr lang="en-US" sz="1800" baseline="30000" dirty="0" smtClean="0"/>
              <a:t>6  </a:t>
            </a:r>
            <a:r>
              <a:rPr lang="en-US" sz="1800" dirty="0"/>
              <a:t>+ </a:t>
            </a:r>
            <a:r>
              <a:rPr lang="en-US" sz="1800" dirty="0" smtClean="0"/>
              <a:t>2</a:t>
            </a:r>
            <a:r>
              <a:rPr lang="en-US" sz="1800" baseline="30000" dirty="0" smtClean="0"/>
              <a:t>5                                 </a:t>
            </a:r>
            <a:r>
              <a:rPr lang="en-US" sz="1800" dirty="0" smtClean="0"/>
              <a:t>+ 2</a:t>
            </a:r>
            <a:r>
              <a:rPr lang="en-US" sz="1800" baseline="30000" dirty="0"/>
              <a:t>1</a:t>
            </a:r>
            <a:r>
              <a:rPr lang="en-US" sz="1800" baseline="30000" dirty="0" smtClean="0"/>
              <a:t> </a:t>
            </a:r>
            <a:r>
              <a:rPr lang="en-US" sz="1800" dirty="0" smtClean="0"/>
              <a:t>+ 2</a:t>
            </a:r>
            <a:r>
              <a:rPr lang="en-US" sz="1800" baseline="30000" dirty="0" smtClean="0"/>
              <a:t>0</a:t>
            </a:r>
          </a:p>
          <a:p>
            <a:pPr marL="457200" lvl="1" indent="0"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                                99</a:t>
            </a:r>
            <a:r>
              <a:rPr lang="en-US" sz="1800" dirty="0" smtClean="0"/>
              <a:t>  </a:t>
            </a:r>
            <a:r>
              <a:rPr lang="en-US" sz="1800" dirty="0"/>
              <a:t>= 2</a:t>
            </a:r>
            <a:r>
              <a:rPr lang="en-US" sz="1800" baseline="30000" dirty="0"/>
              <a:t>7 </a:t>
            </a:r>
            <a:r>
              <a:rPr lang="en-US" sz="1800" dirty="0"/>
              <a:t>– 2</a:t>
            </a:r>
            <a:r>
              <a:rPr lang="en-US" sz="1800" baseline="30000" dirty="0"/>
              <a:t>6  </a:t>
            </a:r>
            <a:r>
              <a:rPr lang="en-US" sz="1800" dirty="0"/>
              <a:t>+ 2</a:t>
            </a:r>
            <a:r>
              <a:rPr lang="en-US" sz="1800" baseline="30000" dirty="0"/>
              <a:t>5                  </a:t>
            </a:r>
            <a:r>
              <a:rPr lang="en-US" sz="1800" baseline="30000" dirty="0" smtClean="0"/>
              <a:t>   </a:t>
            </a:r>
            <a:r>
              <a:rPr lang="en-US" sz="1800" dirty="0" smtClean="0"/>
              <a:t>+ </a:t>
            </a:r>
            <a:r>
              <a:rPr lang="en-US" sz="1800" dirty="0"/>
              <a:t>2</a:t>
            </a:r>
            <a:r>
              <a:rPr lang="en-US" sz="1800" baseline="30000" dirty="0"/>
              <a:t>2             </a:t>
            </a:r>
            <a:r>
              <a:rPr lang="en-US" sz="1800" dirty="0"/>
              <a:t>– </a:t>
            </a:r>
            <a:r>
              <a:rPr lang="en-US" sz="1800" dirty="0" smtClean="0"/>
              <a:t>2</a:t>
            </a:r>
            <a:r>
              <a:rPr lang="en-US" sz="1800" baseline="30000" dirty="0" smtClean="0"/>
              <a:t>0</a:t>
            </a:r>
          </a:p>
          <a:p>
            <a:pPr marL="1371600" lvl="3" indent="0">
              <a:buNone/>
            </a:pPr>
            <a:r>
              <a:rPr lang="en-US" sz="1800" dirty="0" smtClean="0"/>
              <a:t>         </a:t>
            </a:r>
            <a:r>
              <a:rPr lang="en-US" sz="1800" b="1" dirty="0" smtClean="0">
                <a:solidFill>
                  <a:srgbClr val="0000FF"/>
                </a:solidFill>
              </a:rPr>
              <a:t>99</a:t>
            </a:r>
            <a:r>
              <a:rPr lang="en-US" sz="1800" dirty="0" smtClean="0"/>
              <a:t>  = 2</a:t>
            </a:r>
            <a:r>
              <a:rPr lang="en-US" sz="1800" baseline="30000" dirty="0" smtClean="0"/>
              <a:t>7               </a:t>
            </a:r>
            <a:r>
              <a:rPr lang="en-US" sz="1800" dirty="0" smtClean="0"/>
              <a:t>- 2</a:t>
            </a:r>
            <a:r>
              <a:rPr lang="en-US" sz="1800" baseline="30000" dirty="0" smtClean="0"/>
              <a:t>5                     </a:t>
            </a:r>
            <a:r>
              <a:rPr lang="en-US" sz="1800" dirty="0" smtClean="0"/>
              <a:t>+ 2</a:t>
            </a:r>
            <a:r>
              <a:rPr lang="en-US" sz="1800" baseline="30000" dirty="0" smtClean="0"/>
              <a:t>2             </a:t>
            </a:r>
            <a:r>
              <a:rPr lang="en-US" sz="1800" dirty="0" smtClean="0"/>
              <a:t>– 2</a:t>
            </a:r>
            <a:r>
              <a:rPr lang="en-US" sz="1800" baseline="30000" dirty="0" smtClean="0"/>
              <a:t>0</a:t>
            </a:r>
          </a:p>
          <a:p>
            <a:pPr marL="1371600" lvl="3" indent="0">
              <a:buNone/>
            </a:pPr>
            <a:r>
              <a:rPr lang="en-US" sz="1800" baseline="30000" dirty="0" smtClean="0"/>
              <a:t> </a:t>
            </a:r>
            <a:r>
              <a:rPr lang="en-US" sz="1800" dirty="0" smtClean="0"/>
              <a:t>        </a:t>
            </a:r>
            <a:r>
              <a:rPr lang="en-US" sz="1800" b="1" dirty="0" smtClean="0">
                <a:solidFill>
                  <a:srgbClr val="0000FF"/>
                </a:solidFill>
              </a:rPr>
              <a:t>99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FF0000"/>
                </a:solidFill>
              </a:rPr>
              <a:t>&lt; 2</a:t>
            </a:r>
            <a:r>
              <a:rPr lang="en-US" sz="1800" baseline="30000" dirty="0" smtClean="0">
                <a:solidFill>
                  <a:srgbClr val="FF0000"/>
                </a:solidFill>
              </a:rPr>
              <a:t>7 </a:t>
            </a:r>
            <a:r>
              <a:rPr lang="en-US" sz="1800" dirty="0" smtClean="0">
                <a:solidFill>
                  <a:srgbClr val="FF0000"/>
                </a:solidFill>
              </a:rPr>
              <a:t>+ 2</a:t>
            </a:r>
            <a:r>
              <a:rPr lang="en-US" sz="1800" baseline="30000" dirty="0" smtClean="0">
                <a:solidFill>
                  <a:srgbClr val="FF0000"/>
                </a:solidFill>
              </a:rPr>
              <a:t>6 </a:t>
            </a:r>
            <a:r>
              <a:rPr lang="en-US" sz="1800" dirty="0" smtClean="0">
                <a:solidFill>
                  <a:srgbClr val="FF0000"/>
                </a:solidFill>
              </a:rPr>
              <a:t>….</a:t>
            </a:r>
            <a:endParaRPr lang="en-US" sz="1800" baseline="30000" dirty="0" smtClean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1800" baseline="30000" dirty="0" smtClean="0"/>
              <a:t>                              </a:t>
            </a:r>
            <a:r>
              <a:rPr lang="en-US" sz="1800" b="1" dirty="0" smtClean="0">
                <a:solidFill>
                  <a:srgbClr val="0000FF"/>
                </a:solidFill>
              </a:rPr>
              <a:t>99</a:t>
            </a:r>
            <a:r>
              <a:rPr lang="en-US" sz="1800" baseline="30000" dirty="0" smtClean="0"/>
              <a:t>    </a:t>
            </a:r>
            <a:r>
              <a:rPr lang="en-US" sz="1800" dirty="0" smtClean="0"/>
              <a:t>=       2</a:t>
            </a:r>
            <a:r>
              <a:rPr lang="en-US" sz="1800" baseline="30000" dirty="0" smtClean="0"/>
              <a:t>6   </a:t>
            </a:r>
            <a:r>
              <a:rPr lang="en-US" sz="1800" dirty="0" smtClean="0"/>
              <a:t>+ </a:t>
            </a:r>
            <a:r>
              <a:rPr lang="en-US" sz="1800" dirty="0"/>
              <a:t>2</a:t>
            </a:r>
            <a:r>
              <a:rPr lang="en-US" sz="1800" baseline="30000" dirty="0"/>
              <a:t>5 </a:t>
            </a:r>
            <a:r>
              <a:rPr lang="en-US" sz="1800" baseline="30000" dirty="0" smtClean="0"/>
              <a:t>                      </a:t>
            </a:r>
            <a:r>
              <a:rPr lang="en-US" sz="1800" dirty="0" smtClean="0"/>
              <a:t>+ </a:t>
            </a:r>
            <a:r>
              <a:rPr lang="en-US" sz="1800" dirty="0"/>
              <a:t>2</a:t>
            </a:r>
            <a:r>
              <a:rPr lang="en-US" sz="1800" baseline="30000" dirty="0"/>
              <a:t>2 </a:t>
            </a:r>
            <a:r>
              <a:rPr lang="en-US" sz="1800" baseline="30000" dirty="0" smtClean="0"/>
              <a:t>             </a:t>
            </a:r>
            <a:r>
              <a:rPr lang="en-US" sz="1800" dirty="0" smtClean="0"/>
              <a:t>– </a:t>
            </a:r>
            <a:r>
              <a:rPr lang="en-US" sz="1800" dirty="0"/>
              <a:t>2</a:t>
            </a:r>
            <a:r>
              <a:rPr lang="en-US" sz="1800" baseline="30000" dirty="0"/>
              <a:t>0</a:t>
            </a:r>
          </a:p>
          <a:p>
            <a:pPr marL="914400" lvl="2" indent="0">
              <a:buNone/>
            </a:pPr>
            <a:r>
              <a:rPr lang="en-US" sz="1800" dirty="0" smtClean="0"/>
              <a:t>                    </a:t>
            </a:r>
            <a:r>
              <a:rPr lang="en-US" sz="1800" b="1" dirty="0" smtClean="0">
                <a:solidFill>
                  <a:srgbClr val="0000FF"/>
                </a:solidFill>
              </a:rPr>
              <a:t>99</a:t>
            </a:r>
            <a:r>
              <a:rPr lang="en-US" sz="1800" dirty="0" smtClean="0"/>
              <a:t>   </a:t>
            </a:r>
            <a:r>
              <a:rPr lang="en-US" sz="1800" dirty="0" smtClean="0">
                <a:solidFill>
                  <a:srgbClr val="FF0000"/>
                </a:solidFill>
              </a:rPr>
              <a:t>&gt;       2</a:t>
            </a:r>
            <a:r>
              <a:rPr lang="en-US" sz="1800" baseline="30000" dirty="0" smtClean="0">
                <a:solidFill>
                  <a:srgbClr val="FF0000"/>
                </a:solidFill>
              </a:rPr>
              <a:t>6  </a:t>
            </a:r>
            <a:r>
              <a:rPr lang="en-US" sz="1800" dirty="0" smtClean="0">
                <a:solidFill>
                  <a:srgbClr val="FF0000"/>
                </a:solidFill>
              </a:rPr>
              <a:t>+ 0</a:t>
            </a:r>
            <a:r>
              <a:rPr lang="en-US" sz="1800" baseline="30000" dirty="0" smtClean="0">
                <a:solidFill>
                  <a:srgbClr val="FF0000"/>
                </a:solidFill>
              </a:rPr>
              <a:t>   </a:t>
            </a:r>
            <a:r>
              <a:rPr lang="en-US" sz="1800" dirty="0" smtClean="0">
                <a:solidFill>
                  <a:srgbClr val="FF0000"/>
                </a:solidFill>
              </a:rPr>
              <a:t>+</a:t>
            </a:r>
            <a:r>
              <a:rPr lang="en-US" sz="1800" baseline="300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…</a:t>
            </a:r>
          </a:p>
          <a:p>
            <a:pPr lvl="1"/>
            <a:r>
              <a:rPr lang="en-US" sz="1800" dirty="0" smtClean="0"/>
              <a:t>Balanced transitions between two super states</a:t>
            </a:r>
          </a:p>
          <a:p>
            <a:pPr lvl="1"/>
            <a:endParaRPr lang="en-US" sz="1800" dirty="0"/>
          </a:p>
          <a:p>
            <a:r>
              <a:rPr lang="en-US" sz="1800" dirty="0" smtClean="0"/>
              <a:t>Solution: </a:t>
            </a:r>
            <a:r>
              <a:rPr lang="en-US" sz="1800" dirty="0" err="1" smtClean="0"/>
              <a:t>Superstate</a:t>
            </a:r>
            <a:r>
              <a:rPr lang="en-US" sz="1800" dirty="0" smtClean="0"/>
              <a:t> with zero states for the power </a:t>
            </a:r>
            <a:r>
              <a:rPr lang="en-US" sz="1800" dirty="0" smtClean="0">
                <a:solidFill>
                  <a:srgbClr val="0000FF"/>
                </a:solidFill>
              </a:rPr>
              <a:t>2</a:t>
            </a:r>
            <a:r>
              <a:rPr lang="en-US" sz="1800" baseline="30000" dirty="0" smtClean="0">
                <a:solidFill>
                  <a:srgbClr val="0000FF"/>
                </a:solidFill>
              </a:rPr>
              <a:t>0</a:t>
            </a:r>
            <a:r>
              <a:rPr lang="en-US" sz="1800" dirty="0" smtClean="0"/>
              <a:t> of a minimal cost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96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Load 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Over multiple paths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Among servers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Resources are not necessarily identical </a:t>
            </a:r>
          </a:p>
          <a:p>
            <a:pPr marL="457200" lvl="1" indent="0">
              <a:buNone/>
            </a:pPr>
            <a:r>
              <a:rPr lang="en-US" sz="2400" dirty="0" smtClean="0"/>
              <a:t>        Requested distribution is not necessarily uniform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3244145" y="2112283"/>
            <a:ext cx="1076779" cy="60744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Load 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Balancer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2705755" y="2305559"/>
            <a:ext cx="455561" cy="2208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ircular Arrow 27"/>
          <p:cNvSpPr/>
          <p:nvPr/>
        </p:nvSpPr>
        <p:spPr>
          <a:xfrm flipV="1">
            <a:off x="4252961" y="1881974"/>
            <a:ext cx="1614625" cy="117850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97333"/>
              <a:gd name="adj5" fmla="val 12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ircular Arrow 28"/>
          <p:cNvSpPr/>
          <p:nvPr/>
        </p:nvSpPr>
        <p:spPr>
          <a:xfrm>
            <a:off x="4253506" y="1716836"/>
            <a:ext cx="1614625" cy="117850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97333"/>
              <a:gd name="adj5" fmla="val 12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flipH="1">
            <a:off x="5281089" y="2186498"/>
            <a:ext cx="2311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Destination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2300" y="4059463"/>
            <a:ext cx="1076779" cy="60744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Load 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Balancer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2733910" y="4252739"/>
            <a:ext cx="455561" cy="2208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57530" y="3834128"/>
            <a:ext cx="273304" cy="27432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052365" y="4214186"/>
            <a:ext cx="273304" cy="274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052365" y="4597610"/>
            <a:ext cx="273304" cy="2743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>
            <a:stCxn id="31" idx="3"/>
          </p:cNvCxnSpPr>
          <p:nvPr/>
        </p:nvCxnSpPr>
        <p:spPr>
          <a:xfrm flipV="1">
            <a:off x="4349079" y="4361323"/>
            <a:ext cx="658706" cy="18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1" idx="3"/>
          </p:cNvCxnSpPr>
          <p:nvPr/>
        </p:nvCxnSpPr>
        <p:spPr>
          <a:xfrm flipV="1">
            <a:off x="4349079" y="3941965"/>
            <a:ext cx="574844" cy="4212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349079" y="4363187"/>
            <a:ext cx="574844" cy="393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ight Arrow 41"/>
          <p:cNvSpPr/>
          <p:nvPr/>
        </p:nvSpPr>
        <p:spPr>
          <a:xfrm>
            <a:off x="982402" y="5595427"/>
            <a:ext cx="530352" cy="3931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 flipH="1">
            <a:off x="5461099" y="4823978"/>
            <a:ext cx="654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F7F7F"/>
                </a:solidFill>
              </a:rPr>
              <a:t>CPU</a:t>
            </a:r>
            <a:endParaRPr lang="en-US" b="1" dirty="0">
              <a:solidFill>
                <a:srgbClr val="7F7F7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flipH="1">
            <a:off x="4489674" y="1445250"/>
            <a:ext cx="11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Gbps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5282722" y="4162358"/>
            <a:ext cx="11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50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Ghz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 flipH="1">
            <a:off x="5282722" y="4535120"/>
            <a:ext cx="11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200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Ghz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 flipH="1">
            <a:off x="5227502" y="3789596"/>
            <a:ext cx="11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100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Ghz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flipH="1">
            <a:off x="4545439" y="2923026"/>
            <a:ext cx="11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Gbps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 flipH="1">
            <a:off x="3996456" y="1197012"/>
            <a:ext cx="204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F7F7F"/>
                </a:solidFill>
              </a:rPr>
              <a:t>Link speed</a:t>
            </a:r>
            <a:endParaRPr lang="en-US" b="1" dirty="0">
              <a:solidFill>
                <a:srgbClr val="7F7F7F"/>
              </a:solidFill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6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Representation of </a:t>
            </a:r>
            <a:r>
              <a:rPr lang="en-US" sz="1800" b="1" dirty="0" smtClean="0"/>
              <a:t>distributions</a:t>
            </a:r>
            <a:r>
              <a:rPr lang="en-US" sz="1800" dirty="0" smtClean="0"/>
              <a:t> in switch memories</a:t>
            </a:r>
          </a:p>
          <a:p>
            <a:pPr lvl="1"/>
            <a:r>
              <a:rPr lang="en-US" sz="1800" dirty="0"/>
              <a:t>I</a:t>
            </a:r>
            <a:r>
              <a:rPr lang="en-US" sz="1800" dirty="0" smtClean="0"/>
              <a:t>nteger </a:t>
            </a:r>
            <a:r>
              <a:rPr lang="en-US" sz="1800" dirty="0"/>
              <a:t>representations</a:t>
            </a:r>
          </a:p>
          <a:p>
            <a:pPr lvl="1"/>
            <a:endParaRPr lang="en-US" sz="1800" dirty="0"/>
          </a:p>
          <a:p>
            <a:r>
              <a:rPr lang="en-US" sz="1800" dirty="0" smtClean="0"/>
              <a:t>Two servers</a:t>
            </a:r>
          </a:p>
          <a:p>
            <a:pPr lvl="1"/>
            <a:r>
              <a:rPr lang="en-US" sz="1800" dirty="0" smtClean="0"/>
              <a:t>Exact cost of a distribution </a:t>
            </a:r>
          </a:p>
          <a:p>
            <a:pPr lvl="1"/>
            <a:r>
              <a:rPr lang="en-US" sz="1800" dirty="0" smtClean="0"/>
              <a:t>Optimal algorithms for the two problems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Multiple servers</a:t>
            </a:r>
          </a:p>
          <a:p>
            <a:pPr lvl="1"/>
            <a:r>
              <a:rPr lang="en-US" sz="1800" dirty="0" smtClean="0"/>
              <a:t>Vector set representation</a:t>
            </a:r>
          </a:p>
          <a:p>
            <a:pPr lvl="1"/>
            <a:r>
              <a:rPr lang="en-US" sz="1800" dirty="0" smtClean="0"/>
              <a:t>Processing and realization of a vector set</a:t>
            </a:r>
          </a:p>
          <a:p>
            <a:pPr lvl="1"/>
            <a:r>
              <a:rPr lang="en-US" sz="1800" dirty="0" smtClean="0"/>
              <a:t>Algorithm for a minimal size exact representation</a:t>
            </a:r>
          </a:p>
          <a:p>
            <a:pPr lvl="1"/>
            <a:endParaRPr lang="en-US" sz="1800" dirty="0"/>
          </a:p>
          <a:p>
            <a:pPr marL="0" indent="0" algn="ctr">
              <a:buNone/>
            </a:pPr>
            <a:r>
              <a:rPr lang="en-US" dirty="0" smtClean="0"/>
              <a:t>Questions? Thank You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200" dirty="0" smtClean="0"/>
          </a:p>
          <a:p>
            <a:endParaRPr lang="en-US" sz="1600" dirty="0" smtClean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19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Traffic Split in Commodity Switches with TCAMs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328"/>
            <a:ext cx="8229600" cy="5121275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1600" dirty="0" smtClean="0"/>
              <a:t>Ternary content addressable memory (TCAM)</a:t>
            </a:r>
          </a:p>
          <a:p>
            <a:r>
              <a:rPr lang="en-US" sz="1600" dirty="0" smtClean="0"/>
              <a:t>TCAMs are highly available in switches, </a:t>
            </a:r>
            <a:r>
              <a:rPr lang="en-US" sz="1600" dirty="0"/>
              <a:t>t</a:t>
            </a:r>
            <a:r>
              <a:rPr lang="en-US" sz="1600" dirty="0" smtClean="0"/>
              <a:t>ypically used for classification of traffic</a:t>
            </a:r>
          </a:p>
          <a:p>
            <a:r>
              <a:rPr lang="en-US" sz="1600" dirty="0" smtClean="0"/>
              <a:t>Matching is based on fields from the traffic header (e.g., source or destination ports)</a:t>
            </a:r>
          </a:p>
          <a:p>
            <a:r>
              <a:rPr lang="en-US" sz="1600" b="1" dirty="0"/>
              <a:t>Parallel</a:t>
            </a:r>
            <a:r>
              <a:rPr lang="en-US" sz="1600" dirty="0"/>
              <a:t> search in all </a:t>
            </a:r>
            <a:r>
              <a:rPr lang="en-US" sz="1600" dirty="0" smtClean="0"/>
              <a:t>entries</a:t>
            </a:r>
          </a:p>
          <a:p>
            <a:r>
              <a:rPr lang="en-US" sz="1600" dirty="0" smtClean="0"/>
              <a:t>Rules are ordered in decreasing priority, </a:t>
            </a:r>
            <a:r>
              <a:rPr lang="en-US" sz="1600" b="1" dirty="0" smtClean="0"/>
              <a:t>first match </a:t>
            </a:r>
            <a:r>
              <a:rPr lang="en-US" sz="1600" dirty="0" smtClean="0"/>
              <a:t>implies the output</a:t>
            </a:r>
          </a:p>
          <a:p>
            <a:r>
              <a:rPr lang="en-US" sz="1600" dirty="0" smtClean="0"/>
              <a:t>TCAMs have high power consumption</a:t>
            </a:r>
          </a:p>
          <a:p>
            <a:pPr marL="457200" lvl="1" indent="0" algn="ctr">
              <a:buNone/>
            </a:pPr>
            <a:r>
              <a:rPr lang="en-US" sz="1400" dirty="0"/>
              <a:t> </a:t>
            </a:r>
          </a:p>
          <a:p>
            <a:pPr marL="457200" lvl="1" indent="0" algn="ctr">
              <a:buNone/>
            </a:pPr>
            <a:r>
              <a:rPr lang="en-US" sz="1400" b="1" dirty="0" smtClean="0"/>
              <a:t>Kang et al., ACM </a:t>
            </a:r>
            <a:r>
              <a:rPr lang="en-US" sz="1400" b="1" i="1" dirty="0" err="1" smtClean="0"/>
              <a:t>CoNext</a:t>
            </a:r>
            <a:r>
              <a:rPr lang="en-US" sz="1400" b="1" dirty="0" smtClean="0"/>
              <a:t>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3</a:t>
            </a:fld>
            <a:endParaRPr lang="en-US"/>
          </a:p>
        </p:txBody>
      </p:sp>
      <p:pic>
        <p:nvPicPr>
          <p:cNvPr id="97" name="Picture 96" descr="Screen Shot 2018-07-08 at 7.41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982" y="1149554"/>
            <a:ext cx="4683869" cy="288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62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Realizing a Traffic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0401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he-IL" sz="2400" dirty="0" smtClean="0"/>
          </a:p>
          <a:p>
            <a:endParaRPr lang="he-IL" sz="2400" dirty="0"/>
          </a:p>
          <a:p>
            <a:r>
              <a:rPr lang="en-US" sz="2400" dirty="0" smtClean="0"/>
              <a:t>Uniformly distributed inputs of </a:t>
            </a:r>
            <a:r>
              <a:rPr lang="en-US" sz="2400" dirty="0" smtClean="0">
                <a:solidFill>
                  <a:srgbClr val="0000FF"/>
                </a:solidFill>
              </a:rPr>
              <a:t>W=8 </a:t>
            </a:r>
            <a:r>
              <a:rPr lang="en-US" sz="2400" dirty="0" smtClean="0"/>
              <a:t>bits</a:t>
            </a:r>
          </a:p>
          <a:p>
            <a:r>
              <a:rPr lang="en-US" sz="2400" dirty="0" smtClean="0"/>
              <a:t>Allowed number of rules determines achievable accuracy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Screen Shot 2018-07-03 at 11.05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966" y="1410920"/>
            <a:ext cx="6883260" cy="394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3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>
                <a:solidFill>
                  <a:schemeClr val="accent6"/>
                </a:solidFill>
              </a:rPr>
              <a:t>Problem 1</a:t>
            </a:r>
            <a:r>
              <a:rPr lang="en-US" sz="2400" dirty="0" smtClean="0"/>
              <a:t>: For a given distribution, find the minimal size set of rules that exactly describes the distribution</a:t>
            </a:r>
          </a:p>
          <a:p>
            <a:endParaRPr lang="en-US" sz="2400" dirty="0"/>
          </a:p>
          <a:p>
            <a:r>
              <a:rPr lang="en-US" sz="2400" u="sng" dirty="0" smtClean="0">
                <a:solidFill>
                  <a:srgbClr val="F79646"/>
                </a:solidFill>
              </a:rPr>
              <a:t>Problem 2</a:t>
            </a:r>
            <a:r>
              <a:rPr lang="en-US" sz="2400" dirty="0" smtClean="0"/>
              <a:t>: For a given distribution and a number of allowed rules, find a set of rules that minimizes the dissimilarity to the distribution</a:t>
            </a:r>
          </a:p>
          <a:p>
            <a:endParaRPr lang="en-US" sz="2400" dirty="0"/>
          </a:p>
          <a:p>
            <a:r>
              <a:rPr lang="en-US" sz="2400" dirty="0" smtClean="0"/>
              <a:t>Dissimilarity metrics between distributions:</a:t>
            </a:r>
          </a:p>
          <a:p>
            <a:pPr lvl="1"/>
            <a:r>
              <a:rPr lang="en-US" sz="2000" dirty="0" smtClean="0"/>
              <a:t>Maximal redundant traffic in a server</a:t>
            </a:r>
          </a:p>
          <a:p>
            <a:pPr lvl="1"/>
            <a:r>
              <a:rPr lang="en-US" sz="2000" dirty="0" smtClean="0"/>
              <a:t>Average error (absolute value) among servers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8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Encoding of a Function vs. a Distribution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0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Existing optimal algorithms for finding a concise encoding of </a:t>
            </a:r>
            <a:r>
              <a:rPr lang="en-US" sz="1800" dirty="0" smtClean="0">
                <a:solidFill>
                  <a:srgbClr val="3366FF"/>
                </a:solidFill>
              </a:rPr>
              <a:t>a given function</a:t>
            </a:r>
          </a:p>
          <a:p>
            <a:pPr lvl="1"/>
            <a:r>
              <a:rPr lang="en-US" sz="1800" dirty="0" err="1" smtClean="0"/>
              <a:t>Suri</a:t>
            </a:r>
            <a:r>
              <a:rPr lang="en-US" sz="1800" dirty="0" smtClean="0"/>
              <a:t> et al., 2003: Based </a:t>
            </a:r>
            <a:r>
              <a:rPr lang="en-US" sz="1800" dirty="0"/>
              <a:t>on dynamic </a:t>
            </a:r>
            <a:r>
              <a:rPr lang="en-US" sz="1800" dirty="0" smtClean="0"/>
              <a:t>programming, starting from leaves</a:t>
            </a:r>
          </a:p>
          <a:p>
            <a:pPr lvl="1"/>
            <a:r>
              <a:rPr lang="en-US" sz="1800" dirty="0" smtClean="0"/>
              <a:t>Assumption: Prefix rules (wildcards appear as a suffix)</a:t>
            </a:r>
          </a:p>
          <a:p>
            <a:r>
              <a:rPr lang="en-US" sz="1800" dirty="0" smtClean="0">
                <a:solidFill>
                  <a:srgbClr val="000000"/>
                </a:solidFill>
              </a:rPr>
              <a:t>For </a:t>
            </a: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</a:rPr>
              <a:t>a given distribution</a:t>
            </a:r>
            <a:r>
              <a:rPr lang="en-US" sz="1800" dirty="0" smtClean="0"/>
              <a:t>, there can be several corresponding functions</a:t>
            </a:r>
          </a:p>
          <a:p>
            <a:pPr lvl="1"/>
            <a:r>
              <a:rPr lang="en-US" sz="1400" dirty="0" smtClean="0"/>
              <a:t>C = (2,6) can also be described by (00*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400" dirty="0" smtClean="0">
                <a:solidFill>
                  <a:srgbClr val="FF0000"/>
                </a:solidFill>
                <a:sym typeface="Wingdings"/>
              </a:rPr>
              <a:t>server 1</a:t>
            </a:r>
            <a:r>
              <a:rPr lang="en-US" sz="1400" dirty="0" smtClean="0">
                <a:sym typeface="Wingdings"/>
              </a:rPr>
              <a:t>, **</a:t>
            </a:r>
            <a:r>
              <a:rPr lang="en-US" sz="1400" dirty="0" smtClean="0"/>
              <a:t>*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400" dirty="0">
                <a:sym typeface="Wingdings"/>
              </a:rPr>
              <a:t>server </a:t>
            </a:r>
            <a:r>
              <a:rPr lang="en-US" sz="1400" dirty="0" smtClean="0">
                <a:sym typeface="Wingdings"/>
              </a:rPr>
              <a:t>2</a:t>
            </a:r>
            <a:r>
              <a:rPr lang="en-US" sz="1400" dirty="0" smtClean="0"/>
              <a:t>)</a:t>
            </a:r>
          </a:p>
          <a:p>
            <a:r>
              <a:rPr lang="en-US" sz="1800" dirty="0" smtClean="0"/>
              <a:t>For a distribution, what can be an easy function to implement?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6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0558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010</a:t>
            </a:r>
          </a:p>
        </p:txBody>
      </p:sp>
      <p:cxnSp>
        <p:nvCxnSpPr>
          <p:cNvPr id="6" name="Straight Connector 5"/>
          <p:cNvCxnSpPr>
            <a:endCxn id="8" idx="4"/>
          </p:cNvCxnSpPr>
          <p:nvPr/>
        </p:nvCxnSpPr>
        <p:spPr bwMode="auto">
          <a:xfrm rot="5400000" flipH="1" flipV="1">
            <a:off x="865187" y="2778975"/>
            <a:ext cx="595313" cy="2714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8" idx="4"/>
          </p:cNvCxnSpPr>
          <p:nvPr/>
        </p:nvCxnSpPr>
        <p:spPr bwMode="auto">
          <a:xfrm rot="16200000" flipH="1">
            <a:off x="1169987" y="2745637"/>
            <a:ext cx="595313" cy="33813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 bwMode="auto">
          <a:xfrm>
            <a:off x="1184275" y="2375749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" name="Straight Connector 8"/>
          <p:cNvCxnSpPr>
            <a:endCxn id="11" idx="4"/>
          </p:cNvCxnSpPr>
          <p:nvPr/>
        </p:nvCxnSpPr>
        <p:spPr bwMode="auto">
          <a:xfrm rot="5400000" flipH="1" flipV="1">
            <a:off x="2087563" y="2785324"/>
            <a:ext cx="596900" cy="269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1" idx="4"/>
          </p:cNvCxnSpPr>
          <p:nvPr/>
        </p:nvCxnSpPr>
        <p:spPr bwMode="auto">
          <a:xfrm rot="16200000" flipH="1">
            <a:off x="2392363" y="2750399"/>
            <a:ext cx="596900" cy="3397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 bwMode="auto">
          <a:xfrm>
            <a:off x="2406650" y="2380512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 bwMode="auto">
          <a:xfrm>
            <a:off x="1785938" y="1945537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/>
          <p:cNvCxnSpPr>
            <a:endCxn id="8" idx="7"/>
          </p:cNvCxnSpPr>
          <p:nvPr/>
        </p:nvCxnSpPr>
        <p:spPr bwMode="auto">
          <a:xfrm flipH="1">
            <a:off x="1379538" y="2074124"/>
            <a:ext cx="525462" cy="33496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1" idx="1"/>
          </p:cNvCxnSpPr>
          <p:nvPr/>
        </p:nvCxnSpPr>
        <p:spPr bwMode="auto">
          <a:xfrm>
            <a:off x="1905000" y="2074124"/>
            <a:ext cx="534988" cy="3397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7" idx="4"/>
          </p:cNvCxnSpPr>
          <p:nvPr/>
        </p:nvCxnSpPr>
        <p:spPr bwMode="auto">
          <a:xfrm rot="5400000" flipH="1" flipV="1">
            <a:off x="3303587" y="2782150"/>
            <a:ext cx="595313" cy="2714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7" idx="4"/>
          </p:cNvCxnSpPr>
          <p:nvPr/>
        </p:nvCxnSpPr>
        <p:spPr bwMode="auto">
          <a:xfrm rot="16200000" flipH="1">
            <a:off x="3608387" y="2748812"/>
            <a:ext cx="595313" cy="33813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 bwMode="auto">
          <a:xfrm>
            <a:off x="3622675" y="2378924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" name="Straight Connector 17"/>
          <p:cNvCxnSpPr>
            <a:endCxn id="20" idx="4"/>
          </p:cNvCxnSpPr>
          <p:nvPr/>
        </p:nvCxnSpPr>
        <p:spPr bwMode="auto">
          <a:xfrm rot="5400000" flipH="1" flipV="1">
            <a:off x="4525963" y="2788499"/>
            <a:ext cx="596900" cy="269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0" idx="4"/>
          </p:cNvCxnSpPr>
          <p:nvPr/>
        </p:nvCxnSpPr>
        <p:spPr bwMode="auto">
          <a:xfrm rot="16200000" flipH="1">
            <a:off x="4830763" y="2753574"/>
            <a:ext cx="596900" cy="3397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 bwMode="auto">
          <a:xfrm>
            <a:off x="4845050" y="2383687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 bwMode="auto">
          <a:xfrm>
            <a:off x="4211638" y="1956649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>
            <a:endCxn id="17" idx="7"/>
          </p:cNvCxnSpPr>
          <p:nvPr/>
        </p:nvCxnSpPr>
        <p:spPr bwMode="auto">
          <a:xfrm flipH="1">
            <a:off x="3817938" y="2074124"/>
            <a:ext cx="525462" cy="33813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2" idx="7"/>
          </p:cNvCxnSpPr>
          <p:nvPr/>
        </p:nvCxnSpPr>
        <p:spPr bwMode="auto">
          <a:xfrm flipH="1">
            <a:off x="1981200" y="1520087"/>
            <a:ext cx="1090613" cy="4587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1" idx="1"/>
          </p:cNvCxnSpPr>
          <p:nvPr/>
        </p:nvCxnSpPr>
        <p:spPr bwMode="auto">
          <a:xfrm>
            <a:off x="3084513" y="1494687"/>
            <a:ext cx="1160462" cy="4953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 bwMode="auto">
          <a:xfrm>
            <a:off x="26654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011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14462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001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44942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110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32750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884613" y="3199662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</a:rPr>
              <a:t>101</a:t>
            </a:r>
          </a:p>
        </p:txBody>
      </p:sp>
      <p:sp>
        <p:nvSpPr>
          <p:cNvPr id="35" name="Oval 34"/>
          <p:cNvSpPr/>
          <p:nvPr/>
        </p:nvSpPr>
        <p:spPr bwMode="auto">
          <a:xfrm>
            <a:off x="5103813" y="3199662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FF0000"/>
                </a:solidFill>
              </a:rPr>
              <a:t>111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836613" y="3199662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FF0000"/>
                </a:solidFill>
              </a:rPr>
              <a:t>000</a:t>
            </a:r>
          </a:p>
        </p:txBody>
      </p:sp>
      <p:pic>
        <p:nvPicPr>
          <p:cNvPr id="41" name="Picture 51" descr="T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652" y="2012903"/>
            <a:ext cx="2286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AutoShape 53"/>
          <p:cNvSpPr>
            <a:spLocks noChangeArrowheads="1"/>
          </p:cNvSpPr>
          <p:nvPr/>
        </p:nvSpPr>
        <p:spPr bwMode="auto">
          <a:xfrm>
            <a:off x="5670252" y="2159916"/>
            <a:ext cx="762000" cy="838200"/>
          </a:xfrm>
          <a:prstGeom prst="rightArrow">
            <a:avLst>
              <a:gd name="adj1" fmla="val 22731"/>
              <a:gd name="adj2" fmla="val 48333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he-IL"/>
          </a:p>
        </p:txBody>
      </p:sp>
      <p:graphicFrame>
        <p:nvGraphicFramePr>
          <p:cNvPr id="43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007882"/>
              </p:ext>
            </p:extLst>
          </p:nvPr>
        </p:nvGraphicFramePr>
        <p:xfrm>
          <a:off x="838200" y="2950424"/>
          <a:ext cx="2174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" name="Equation" r:id="rId4" imgW="126725" imgH="177415" progId="Equation.DSMT4">
                  <p:embed/>
                </p:oleObj>
              </mc:Choice>
              <mc:Fallback>
                <p:oleObj name="Equation" r:id="rId4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50424"/>
                        <a:ext cx="21748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998560"/>
              </p:ext>
            </p:extLst>
          </p:nvPr>
        </p:nvGraphicFramePr>
        <p:xfrm>
          <a:off x="1339850" y="2967887"/>
          <a:ext cx="152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" name="Equation" r:id="rId6" imgW="88707" imgH="164742" progId="Equation.DSMT4">
                  <p:embed/>
                </p:oleObj>
              </mc:Choice>
              <mc:Fallback>
                <p:oleObj name="Equation" r:id="rId6" imgW="88707" imgH="16474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2967887"/>
                        <a:ext cx="152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137298"/>
              </p:ext>
            </p:extLst>
          </p:nvPr>
        </p:nvGraphicFramePr>
        <p:xfrm>
          <a:off x="2057400" y="2948837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" name="Equation" r:id="rId8" imgW="126780" imgH="164814" progId="Equation.DSMT4">
                  <p:embed/>
                </p:oleObj>
              </mc:Choice>
              <mc:Fallback>
                <p:oleObj name="Equation" r:id="rId8" imgW="126780" imgH="1648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48837"/>
                        <a:ext cx="2174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885912"/>
              </p:ext>
            </p:extLst>
          </p:nvPr>
        </p:nvGraphicFramePr>
        <p:xfrm>
          <a:off x="2538413" y="2944074"/>
          <a:ext cx="1952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" name="Equation" r:id="rId10" imgW="114102" imgH="177492" progId="Equation.DSMT4">
                  <p:embed/>
                </p:oleObj>
              </mc:Choice>
              <mc:Fallback>
                <p:oleObj name="Equation" r:id="rId10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2944074"/>
                        <a:ext cx="195262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750719"/>
              </p:ext>
            </p:extLst>
          </p:nvPr>
        </p:nvGraphicFramePr>
        <p:xfrm>
          <a:off x="3324225" y="2955187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" name="Equation" r:id="rId12" imgW="126780" imgH="164814" progId="Equation.DSMT4">
                  <p:embed/>
                </p:oleObj>
              </mc:Choice>
              <mc:Fallback>
                <p:oleObj name="Equation" r:id="rId12" imgW="126780" imgH="1648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5" y="2955187"/>
                        <a:ext cx="2174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323635"/>
              </p:ext>
            </p:extLst>
          </p:nvPr>
        </p:nvGraphicFramePr>
        <p:xfrm>
          <a:off x="3805238" y="2950424"/>
          <a:ext cx="1952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" name="Equation" r:id="rId14" imgW="114102" imgH="177492" progId="Equation.DSMT4">
                  <p:embed/>
                </p:oleObj>
              </mc:Choice>
              <mc:Fallback>
                <p:oleObj name="Equation" r:id="rId14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8" y="2950424"/>
                        <a:ext cx="195262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178619"/>
              </p:ext>
            </p:extLst>
          </p:nvPr>
        </p:nvGraphicFramePr>
        <p:xfrm>
          <a:off x="4543425" y="2931374"/>
          <a:ext cx="2174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"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931374"/>
                        <a:ext cx="21748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108479"/>
              </p:ext>
            </p:extLst>
          </p:nvPr>
        </p:nvGraphicFramePr>
        <p:xfrm>
          <a:off x="5014913" y="2937724"/>
          <a:ext cx="2159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" name="Equation" r:id="rId18" imgW="126725" imgH="177415" progId="Equation.DSMT4">
                  <p:embed/>
                </p:oleObj>
              </mc:Choice>
              <mc:Fallback>
                <p:oleObj name="Equation" r:id="rId18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937724"/>
                        <a:ext cx="2159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34"/>
          <p:cNvSpPr>
            <a:spLocks noChangeArrowheads="1"/>
          </p:cNvSpPr>
          <p:nvPr/>
        </p:nvSpPr>
        <p:spPr bwMode="auto">
          <a:xfrm>
            <a:off x="7868972" y="2121335"/>
            <a:ext cx="800100" cy="308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2075" tIns="46038" rIns="92075" bIns="46038" anchor="ctr">
            <a:spAutoFit/>
          </a:bodyPr>
          <a:lstStyle/>
          <a:p>
            <a:pPr algn="ctr"/>
            <a:r>
              <a:rPr kumimoji="1" lang="en-US" sz="1400" b="1" dirty="0">
                <a:solidFill>
                  <a:srgbClr val="FF0000"/>
                </a:solidFill>
                <a:latin typeface="Times New Roman" charset="0"/>
              </a:rPr>
              <a:t>s</a:t>
            </a:r>
            <a:r>
              <a:rPr kumimoji="1" lang="en-US" sz="1400" b="1" dirty="0" smtClean="0">
                <a:solidFill>
                  <a:srgbClr val="FF0000"/>
                </a:solidFill>
                <a:latin typeface="Times New Roman" charset="0"/>
              </a:rPr>
              <a:t>erver 1</a:t>
            </a:r>
            <a:endParaRPr kumimoji="1" lang="en-US" sz="1400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2" name="Rectangle 34"/>
          <p:cNvSpPr>
            <a:spLocks noChangeArrowheads="1"/>
          </p:cNvSpPr>
          <p:nvPr/>
        </p:nvSpPr>
        <p:spPr bwMode="auto">
          <a:xfrm>
            <a:off x="7860108" y="2414827"/>
            <a:ext cx="800100" cy="308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2075" tIns="46038" rIns="92075" bIns="46038" anchor="ctr">
            <a:spAutoFit/>
          </a:bodyPr>
          <a:lstStyle/>
          <a:p>
            <a:pPr algn="ctr"/>
            <a:r>
              <a:rPr kumimoji="1" lang="en-US" sz="1400" b="1" dirty="0">
                <a:solidFill>
                  <a:srgbClr val="FF0000"/>
                </a:solidFill>
                <a:latin typeface="Times New Roman" charset="0"/>
              </a:rPr>
              <a:t>s</a:t>
            </a:r>
            <a:r>
              <a:rPr kumimoji="1" lang="en-US" sz="1400" b="1" dirty="0" smtClean="0">
                <a:solidFill>
                  <a:srgbClr val="FF0000"/>
                </a:solidFill>
                <a:latin typeface="Times New Roman" charset="0"/>
              </a:rPr>
              <a:t>erver 1</a:t>
            </a:r>
            <a:endParaRPr kumimoji="1" lang="en-US" sz="1400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7801001" y="2712758"/>
            <a:ext cx="888229" cy="308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2075" tIns="46038" rIns="92075" bIns="46038" anchor="ctr">
            <a:spAutoFit/>
          </a:bodyPr>
          <a:lstStyle/>
          <a:p>
            <a:pPr algn="ctr"/>
            <a:r>
              <a:rPr kumimoji="1" lang="en-US" sz="1400" b="1" dirty="0" smtClean="0">
                <a:latin typeface="Times New Roman" charset="0"/>
              </a:rPr>
              <a:t>server 2  </a:t>
            </a:r>
            <a:endParaRPr kumimoji="1" lang="en-US" sz="1400" b="1" dirty="0">
              <a:latin typeface="Times New Roman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2946238" y="1372321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3" name="Straight Connector 22"/>
          <p:cNvCxnSpPr>
            <a:endCxn id="20" idx="1"/>
          </p:cNvCxnSpPr>
          <p:nvPr/>
        </p:nvCxnSpPr>
        <p:spPr bwMode="auto">
          <a:xfrm>
            <a:off x="4343400" y="2074124"/>
            <a:ext cx="534988" cy="3429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97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of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positive integer can be described as a sum of powers of two</a:t>
            </a:r>
          </a:p>
          <a:p>
            <a:pPr lvl="1"/>
            <a:r>
              <a:rPr lang="en-US" sz="2000" dirty="0" smtClean="0"/>
              <a:t>Unique representation</a:t>
            </a:r>
          </a:p>
          <a:p>
            <a:pPr lvl="1"/>
            <a:r>
              <a:rPr lang="en-US" sz="2000" dirty="0" smtClean="0"/>
              <a:t>E.g., 57 = 32 + 16 + 8 + 1 = 2</a:t>
            </a:r>
            <a:r>
              <a:rPr lang="en-US" sz="2000" baseline="30000" dirty="0" smtClean="0"/>
              <a:t>5</a:t>
            </a:r>
            <a:r>
              <a:rPr lang="en-US" sz="2000" dirty="0" smtClean="0"/>
              <a:t>+2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+2</a:t>
            </a:r>
            <a:r>
              <a:rPr lang="en-US" sz="2000" baseline="30000" dirty="0"/>
              <a:t>3</a:t>
            </a:r>
            <a:r>
              <a:rPr lang="en-US" sz="2000" dirty="0" smtClean="0"/>
              <a:t>+2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</a:t>
            </a:r>
          </a:p>
          <a:p>
            <a:pPr lvl="1"/>
            <a:endParaRPr lang="en-US" sz="2000" dirty="0"/>
          </a:p>
          <a:p>
            <a:r>
              <a:rPr lang="en-US" sz="2000" u="sng" dirty="0" smtClean="0"/>
              <a:t>Signed bit representation</a:t>
            </a:r>
            <a:r>
              <a:rPr lang="en-US" sz="2000" dirty="0" smtClean="0"/>
              <a:t>: Integers can also be described as a sum of </a:t>
            </a:r>
            <a:r>
              <a:rPr lang="en-US" sz="2000" u="sng" dirty="0" smtClean="0"/>
              <a:t>signed</a:t>
            </a:r>
            <a:r>
              <a:rPr lang="en-US" sz="2000" dirty="0" smtClean="0"/>
              <a:t> powers of two</a:t>
            </a:r>
          </a:p>
          <a:p>
            <a:pPr lvl="1"/>
            <a:r>
              <a:rPr lang="en-US" sz="2000" dirty="0" smtClean="0"/>
              <a:t>E.g.,  (again) 57 = 32 + 16 + 8 + 1 = 2</a:t>
            </a:r>
            <a:r>
              <a:rPr lang="en-US" sz="2000" baseline="30000" dirty="0" smtClean="0"/>
              <a:t>5 </a:t>
            </a:r>
            <a:r>
              <a:rPr lang="en-US" sz="2000" dirty="0" smtClean="0"/>
              <a:t>+ 2</a:t>
            </a:r>
            <a:r>
              <a:rPr lang="en-US" sz="2000" baseline="30000" dirty="0" smtClean="0"/>
              <a:t>4 </a:t>
            </a:r>
            <a:r>
              <a:rPr lang="en-US" sz="2000" dirty="0" smtClean="0"/>
              <a:t>+ 2</a:t>
            </a:r>
            <a:r>
              <a:rPr lang="en-US" sz="2000" baseline="30000" dirty="0"/>
              <a:t>3</a:t>
            </a:r>
            <a:r>
              <a:rPr lang="en-US" sz="2000" dirty="0" smtClean="0"/>
              <a:t>+ 2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Also, 57 = 64 – 8 + 1 = 2</a:t>
            </a:r>
            <a:r>
              <a:rPr lang="en-US" sz="2000" baseline="30000" dirty="0" smtClean="0"/>
              <a:t>6 </a:t>
            </a:r>
            <a:r>
              <a:rPr lang="en-US" sz="2000" dirty="0" smtClean="0"/>
              <a:t>– 2</a:t>
            </a:r>
            <a:r>
              <a:rPr lang="en-US" sz="2000" baseline="30000" dirty="0"/>
              <a:t>3</a:t>
            </a:r>
            <a:r>
              <a:rPr lang="en-US" sz="2000" baseline="30000" dirty="0" smtClean="0"/>
              <a:t> </a:t>
            </a:r>
            <a:r>
              <a:rPr lang="en-US" sz="2000" dirty="0" smtClean="0"/>
              <a:t>+ 2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Multiple representations for the same number</a:t>
            </a:r>
            <a:r>
              <a:rPr lang="en-US" sz="2000" dirty="0"/>
              <a:t> </a:t>
            </a:r>
            <a:r>
              <a:rPr lang="en-US" sz="2000" dirty="0" smtClean="0"/>
              <a:t>with variable number of powers</a:t>
            </a:r>
          </a:p>
          <a:p>
            <a:pPr lvl="1"/>
            <a:endParaRPr lang="en-US" sz="2000" dirty="0"/>
          </a:p>
          <a:p>
            <a:r>
              <a:rPr lang="en-US" sz="2000" u="sng" dirty="0" smtClean="0"/>
              <a:t>Representation weight</a:t>
            </a:r>
            <a:r>
              <a:rPr lang="en-US" sz="2000" dirty="0" smtClean="0"/>
              <a:t>: Number of powers in the sum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0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Signed-Bit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Non-adjacent form: A sum of powers of two with no two adjacent powers </a:t>
            </a:r>
          </a:p>
          <a:p>
            <a:r>
              <a:rPr lang="en-US" sz="2000" dirty="0" smtClean="0"/>
              <a:t>Example: </a:t>
            </a:r>
          </a:p>
          <a:p>
            <a:pPr marL="0" lvl="1" indent="0">
              <a:buNone/>
            </a:pPr>
            <a:r>
              <a:rPr lang="en-US" sz="2000" dirty="0"/>
              <a:t>	 </a:t>
            </a:r>
            <a:r>
              <a:rPr lang="en-US" sz="2000" dirty="0" smtClean="0"/>
              <a:t>                                2</a:t>
            </a:r>
            <a:r>
              <a:rPr lang="en-US" sz="2000" baseline="30000" dirty="0" smtClean="0"/>
              <a:t>5 </a:t>
            </a:r>
            <a:r>
              <a:rPr lang="en-US" sz="2000" dirty="0" smtClean="0"/>
              <a:t>– 2</a:t>
            </a:r>
            <a:r>
              <a:rPr lang="en-US" sz="2000" baseline="30000" dirty="0"/>
              <a:t>2</a:t>
            </a:r>
            <a:r>
              <a:rPr lang="en-US" sz="2000" baseline="30000" dirty="0" smtClean="0"/>
              <a:t> </a:t>
            </a:r>
            <a:r>
              <a:rPr lang="en-US" sz="2000" dirty="0" smtClean="0"/>
              <a:t>+ </a:t>
            </a:r>
            <a:r>
              <a:rPr lang="en-US" sz="2000" dirty="0"/>
              <a:t>2</a:t>
            </a:r>
            <a:r>
              <a:rPr lang="en-US" sz="2000" baseline="30000" dirty="0"/>
              <a:t>0</a:t>
            </a:r>
            <a:r>
              <a:rPr lang="en-US" sz="2000" dirty="0"/>
              <a:t> </a:t>
            </a:r>
            <a:r>
              <a:rPr lang="en-US" sz="2000" dirty="0" smtClean="0"/>
              <a:t>=  </a:t>
            </a:r>
            <a:r>
              <a:rPr lang="en-US" sz="2000" b="1" u="sng" dirty="0" smtClean="0">
                <a:solidFill>
                  <a:srgbClr val="0000FF"/>
                </a:solidFill>
              </a:rPr>
              <a:t>29</a:t>
            </a:r>
            <a:r>
              <a:rPr lang="en-US" sz="2000" dirty="0" smtClean="0"/>
              <a:t>  =  2</a:t>
            </a:r>
            <a:r>
              <a:rPr lang="en-US" sz="2000" baseline="30000" dirty="0" smtClean="0"/>
              <a:t>4 </a:t>
            </a:r>
            <a:r>
              <a:rPr lang="en-US" sz="2000" dirty="0"/>
              <a:t>+ </a:t>
            </a:r>
            <a:r>
              <a:rPr lang="en-US" sz="2000" dirty="0" smtClean="0"/>
              <a:t>2</a:t>
            </a:r>
            <a:r>
              <a:rPr lang="en-US" sz="2000" baseline="30000" dirty="0"/>
              <a:t>3</a:t>
            </a:r>
            <a:r>
              <a:rPr lang="en-US" sz="2000" baseline="30000" dirty="0" smtClean="0"/>
              <a:t> </a:t>
            </a:r>
            <a:r>
              <a:rPr lang="en-US" sz="2000" dirty="0"/>
              <a:t>+ 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2 </a:t>
            </a:r>
            <a:r>
              <a:rPr lang="en-US" sz="2000" dirty="0" smtClean="0"/>
              <a:t>+ </a:t>
            </a:r>
            <a:r>
              <a:rPr lang="en-US" sz="2000" dirty="0"/>
              <a:t>2</a:t>
            </a:r>
            <a:r>
              <a:rPr lang="en-US" sz="2000" baseline="30000" dirty="0"/>
              <a:t>0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 smtClean="0"/>
              <a:t>                                   2</a:t>
            </a:r>
            <a:r>
              <a:rPr lang="en-US" sz="2000" baseline="30000" dirty="0" smtClean="0"/>
              <a:t>7 </a:t>
            </a:r>
            <a:r>
              <a:rPr lang="en-US" sz="2000" dirty="0"/>
              <a:t>-</a:t>
            </a:r>
            <a:r>
              <a:rPr lang="en-US" sz="2000" dirty="0" smtClean="0"/>
              <a:t> </a:t>
            </a:r>
            <a:r>
              <a:rPr lang="en-US" sz="2000" dirty="0"/>
              <a:t>2</a:t>
            </a:r>
            <a:r>
              <a:rPr lang="en-US" sz="2000" baseline="30000" dirty="0"/>
              <a:t>5 </a:t>
            </a:r>
            <a:r>
              <a:rPr lang="en-US" sz="2000" dirty="0"/>
              <a:t>+ 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2 </a:t>
            </a:r>
            <a:r>
              <a:rPr lang="en-US" sz="2000" dirty="0" smtClean="0"/>
              <a:t>– </a:t>
            </a:r>
            <a:r>
              <a:rPr lang="en-US" sz="2000" dirty="0"/>
              <a:t>2</a:t>
            </a:r>
            <a:r>
              <a:rPr lang="en-US" sz="2000" baseline="30000" dirty="0"/>
              <a:t>0</a:t>
            </a:r>
            <a:r>
              <a:rPr lang="en-US" sz="2000" dirty="0"/>
              <a:t> </a:t>
            </a:r>
            <a:r>
              <a:rPr lang="en-US" sz="2000" dirty="0" smtClean="0"/>
              <a:t>= </a:t>
            </a:r>
            <a:r>
              <a:rPr lang="en-US" sz="2000" b="1" u="sng" dirty="0" smtClean="0">
                <a:solidFill>
                  <a:srgbClr val="0000FF"/>
                </a:solidFill>
              </a:rPr>
              <a:t>99</a:t>
            </a:r>
            <a:r>
              <a:rPr lang="en-US" sz="2000" dirty="0" smtClean="0"/>
              <a:t> = 2</a:t>
            </a:r>
            <a:r>
              <a:rPr lang="en-US" sz="2000" baseline="30000" dirty="0" smtClean="0"/>
              <a:t>6 </a:t>
            </a:r>
            <a:r>
              <a:rPr lang="en-US" sz="2000" dirty="0"/>
              <a:t>+ 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5 </a:t>
            </a:r>
            <a:r>
              <a:rPr lang="en-US" sz="2000" dirty="0"/>
              <a:t>+ 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1 </a:t>
            </a:r>
            <a:r>
              <a:rPr lang="en-US" sz="2000" dirty="0"/>
              <a:t>+ 2</a:t>
            </a:r>
            <a:r>
              <a:rPr lang="en-US" sz="2000" baseline="30000" dirty="0"/>
              <a:t>0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endParaRPr lang="en-US" sz="1600" dirty="0" smtClean="0"/>
          </a:p>
          <a:p>
            <a:endParaRPr lang="en-US" sz="2000" dirty="0" smtClean="0"/>
          </a:p>
          <a:p>
            <a:r>
              <a:rPr lang="en-US" sz="2000" dirty="0" smtClean="0"/>
              <a:t>Every integer has a non-adjacent representation</a:t>
            </a:r>
          </a:p>
          <a:p>
            <a:r>
              <a:rPr lang="en-US" sz="2000" dirty="0" smtClean="0"/>
              <a:t>Can be calculated from the regular binary representation (with positive powers)</a:t>
            </a:r>
          </a:p>
          <a:p>
            <a:r>
              <a:rPr lang="en-US" sz="2000" dirty="0" smtClean="0"/>
              <a:t>Representation is unique</a:t>
            </a:r>
          </a:p>
          <a:p>
            <a:r>
              <a:rPr lang="en-US" sz="2000" dirty="0" smtClean="0"/>
              <a:t>Representation has minimal weight among all signed-bit representations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flipH="1">
            <a:off x="4852208" y="2690398"/>
            <a:ext cx="1413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adjacent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2422684" y="2701706"/>
            <a:ext cx="174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non-adjacent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6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Intuition: How are integer representations related to TCAMs?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Each TCAM rule refers to a power of two addresses based on the number of wildcards</a:t>
            </a:r>
            <a:endParaRPr lang="en-US" sz="1600" dirty="0"/>
          </a:p>
          <a:p>
            <a:r>
              <a:rPr lang="en-US" sz="1600" dirty="0" smtClean="0"/>
              <a:t>A rule eliminates traffic from an overlapping rule of lower priority</a:t>
            </a:r>
            <a:endParaRPr lang="en-US" sz="1600" dirty="0"/>
          </a:p>
          <a:p>
            <a:pPr marL="342900" lvl="1" indent="-342900">
              <a:buFont typeface="Arial"/>
              <a:buChar char="•"/>
            </a:pPr>
            <a:r>
              <a:rPr lang="en-US" sz="1600" dirty="0" smtClean="0"/>
              <a:t>Example: (0011100</a:t>
            </a:r>
            <a:r>
              <a:rPr lang="en-US" sz="16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</a:t>
            </a:r>
            <a:r>
              <a:rPr lang="en-US" sz="1600" dirty="0" smtClean="0">
                <a:solidFill>
                  <a:srgbClr val="FF0000"/>
                </a:solidFill>
                <a:sym typeface="Wingdings"/>
              </a:rPr>
              <a:t>1</a:t>
            </a:r>
            <a:r>
              <a:rPr lang="en-US" sz="1600" dirty="0" smtClean="0"/>
              <a:t>, 00111**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</a:t>
            </a:r>
            <a:r>
              <a:rPr lang="en-US" sz="1600" dirty="0" smtClean="0">
                <a:solidFill>
                  <a:srgbClr val="FF0000"/>
                </a:solidFill>
                <a:sym typeface="Wingdings"/>
              </a:rPr>
              <a:t>2</a:t>
            </a:r>
            <a:r>
              <a:rPr lang="en-US" sz="1600" dirty="0" smtClean="0"/>
              <a:t>, 00*</a:t>
            </a:r>
            <a:r>
              <a:rPr lang="en-US" sz="1600" dirty="0"/>
              <a:t>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</a:t>
            </a:r>
            <a:r>
              <a:rPr lang="en-US" sz="1600" dirty="0" smtClean="0">
                <a:solidFill>
                  <a:srgbClr val="FF0000"/>
                </a:solidFill>
                <a:sym typeface="Wingdings"/>
              </a:rPr>
              <a:t>1</a:t>
            </a:r>
            <a:r>
              <a:rPr lang="en-US" sz="1600" dirty="0" smtClean="0"/>
              <a:t> , *******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</a:t>
            </a:r>
            <a:r>
              <a:rPr lang="en-US" sz="1600" dirty="0" smtClean="0">
                <a:solidFill>
                  <a:srgbClr val="FF0000"/>
                </a:solidFill>
                <a:sym typeface="Wingdings"/>
              </a:rPr>
              <a:t>2</a:t>
            </a:r>
            <a:r>
              <a:rPr lang="en-US" sz="1600" dirty="0" smtClean="0"/>
              <a:t>)</a:t>
            </a:r>
          </a:p>
          <a:p>
            <a:pPr marL="0" lvl="1" indent="0">
              <a:buNone/>
            </a:pPr>
            <a:endParaRPr lang="en-US" sz="1600" dirty="0" smtClean="0"/>
          </a:p>
          <a:p>
            <a:pPr marL="685800" lvl="2" indent="-285750">
              <a:buFontTx/>
              <a:buChar char="-"/>
            </a:pPr>
            <a:r>
              <a:rPr lang="en-US" sz="1600" dirty="0" smtClean="0"/>
              <a:t>(*</a:t>
            </a:r>
            <a:r>
              <a:rPr lang="en-US" sz="1600" dirty="0"/>
              <a:t>******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 smtClean="0"/>
              <a:t>)                                                                                                        </a:t>
            </a:r>
            <a:r>
              <a:rPr lang="en-US" sz="1600" dirty="0" smtClean="0">
                <a:solidFill>
                  <a:srgbClr val="0000FF"/>
                </a:solidFill>
              </a:rPr>
              <a:t>(0,128)</a:t>
            </a:r>
          </a:p>
          <a:p>
            <a:pPr marL="685800" lvl="2" indent="-285750">
              <a:buFontTx/>
              <a:buChar char="-"/>
            </a:pPr>
            <a:r>
              <a:rPr lang="en-US" sz="1600" dirty="0" smtClean="0"/>
              <a:t>(00</a:t>
            </a:r>
            <a:r>
              <a:rPr lang="en-US" sz="1600" dirty="0"/>
              <a:t>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1</a:t>
            </a:r>
            <a:r>
              <a:rPr lang="en-US" sz="1600" dirty="0"/>
              <a:t> , *******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 smtClean="0"/>
              <a:t>)                                         </a:t>
            </a:r>
            <a:r>
              <a:rPr lang="en-US" sz="1600" dirty="0" smtClean="0">
                <a:solidFill>
                  <a:srgbClr val="0000FF"/>
                </a:solidFill>
              </a:rPr>
              <a:t>(32,128-32) = (32,96)</a:t>
            </a:r>
            <a:endParaRPr lang="en-US" sz="1600" dirty="0" smtClean="0"/>
          </a:p>
          <a:p>
            <a:pPr marL="685800" lvl="2" indent="-285750">
              <a:buFontTx/>
              <a:buChar char="-"/>
            </a:pPr>
            <a:r>
              <a:rPr lang="en-US" sz="1600" dirty="0" smtClean="0"/>
              <a:t>(00111</a:t>
            </a:r>
            <a:r>
              <a:rPr lang="en-US" sz="1600" dirty="0"/>
              <a:t>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/>
              <a:t>, 00*****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1</a:t>
            </a:r>
            <a:r>
              <a:rPr lang="en-US" sz="1600" dirty="0"/>
              <a:t> , *******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 smtClean="0"/>
              <a:t>) </a:t>
            </a:r>
          </a:p>
          <a:p>
            <a:pPr marL="857250" lvl="3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 </a:t>
            </a:r>
            <a:r>
              <a:rPr lang="en-US" sz="1200" dirty="0" smtClean="0">
                <a:solidFill>
                  <a:srgbClr val="0000FF"/>
                </a:solidFill>
              </a:rPr>
              <a:t>                                  </a:t>
            </a:r>
            <a:r>
              <a:rPr lang="en-US" sz="1600" dirty="0" smtClean="0">
                <a:solidFill>
                  <a:srgbClr val="0000FF"/>
                </a:solidFill>
              </a:rPr>
              <a:t>                                                                            (32-4,128</a:t>
            </a:r>
            <a:r>
              <a:rPr lang="en-US" sz="1600" dirty="0">
                <a:solidFill>
                  <a:srgbClr val="0000FF"/>
                </a:solidFill>
              </a:rPr>
              <a:t>-</a:t>
            </a:r>
            <a:r>
              <a:rPr lang="en-US" sz="1600" dirty="0" smtClean="0">
                <a:solidFill>
                  <a:srgbClr val="0000FF"/>
                </a:solidFill>
              </a:rPr>
              <a:t>32+4) </a:t>
            </a:r>
            <a:r>
              <a:rPr lang="en-US" sz="1600" dirty="0">
                <a:solidFill>
                  <a:srgbClr val="0000FF"/>
                </a:solidFill>
              </a:rPr>
              <a:t>= </a:t>
            </a:r>
            <a:r>
              <a:rPr lang="en-US" sz="1600" dirty="0" smtClean="0">
                <a:solidFill>
                  <a:srgbClr val="0000FF"/>
                </a:solidFill>
              </a:rPr>
              <a:t>(28,100)</a:t>
            </a:r>
            <a:endParaRPr lang="en-US" sz="1600" dirty="0" smtClean="0"/>
          </a:p>
          <a:p>
            <a:pPr marL="685800" lvl="2" indent="-285750">
              <a:buFontTx/>
              <a:buChar char="-"/>
            </a:pPr>
            <a:r>
              <a:rPr lang="en-US" sz="1600" dirty="0"/>
              <a:t>(0011100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1</a:t>
            </a:r>
            <a:r>
              <a:rPr lang="en-US" sz="1600" dirty="0"/>
              <a:t>, 00111**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/>
              <a:t>, 00*****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1</a:t>
            </a:r>
            <a:r>
              <a:rPr lang="en-US" sz="1600" dirty="0"/>
              <a:t> , *******</a:t>
            </a:r>
            <a:r>
              <a:rPr lang="en-US" sz="16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600" dirty="0">
                <a:solidFill>
                  <a:srgbClr val="FF0000"/>
                </a:solidFill>
                <a:sym typeface="Wingdings"/>
              </a:rPr>
              <a:t>server 2</a:t>
            </a:r>
            <a:r>
              <a:rPr lang="en-US" sz="1600" dirty="0" smtClean="0"/>
              <a:t>) 								                          </a:t>
            </a:r>
            <a:r>
              <a:rPr lang="en-US" sz="1600" dirty="0" smtClean="0">
                <a:solidFill>
                  <a:srgbClr val="0000FF"/>
                </a:solidFill>
              </a:rPr>
              <a:t>(32</a:t>
            </a:r>
            <a:r>
              <a:rPr lang="en-US" sz="1600" dirty="0">
                <a:solidFill>
                  <a:srgbClr val="0000FF"/>
                </a:solidFill>
              </a:rPr>
              <a:t>-</a:t>
            </a:r>
            <a:r>
              <a:rPr lang="en-US" sz="1600" dirty="0" smtClean="0">
                <a:solidFill>
                  <a:srgbClr val="0000FF"/>
                </a:solidFill>
              </a:rPr>
              <a:t>4+1,128</a:t>
            </a:r>
            <a:r>
              <a:rPr lang="en-US" sz="1600" dirty="0">
                <a:solidFill>
                  <a:srgbClr val="0000FF"/>
                </a:solidFill>
              </a:rPr>
              <a:t>-32+</a:t>
            </a:r>
            <a:r>
              <a:rPr lang="en-US" sz="1600" dirty="0" smtClean="0">
                <a:solidFill>
                  <a:srgbClr val="0000FF"/>
                </a:solidFill>
              </a:rPr>
              <a:t>4-1) </a:t>
            </a:r>
            <a:r>
              <a:rPr lang="en-US" sz="1600" dirty="0">
                <a:solidFill>
                  <a:srgbClr val="0000FF"/>
                </a:solidFill>
              </a:rPr>
              <a:t>= (</a:t>
            </a:r>
            <a:r>
              <a:rPr lang="en-US" sz="1600" dirty="0" smtClean="0">
                <a:solidFill>
                  <a:srgbClr val="0000FF"/>
                </a:solidFill>
              </a:rPr>
              <a:t>29,99)</a:t>
            </a:r>
            <a:endParaRPr lang="en-US" sz="1600" dirty="0"/>
          </a:p>
          <a:p>
            <a:pPr marL="0" lvl="1" indent="0">
              <a:buNone/>
            </a:pPr>
            <a:endParaRPr lang="en-US" sz="1600" dirty="0" smtClean="0"/>
          </a:p>
          <a:p>
            <a:pPr marL="342900" lvl="1" indent="-342900">
              <a:buFont typeface="Arial"/>
              <a:buChar char="•"/>
            </a:pPr>
            <a:r>
              <a:rPr lang="en-US" sz="1600" dirty="0" smtClean="0"/>
              <a:t>Implemented distribution </a:t>
            </a:r>
            <a:r>
              <a:rPr lang="en-US" sz="1600" dirty="0">
                <a:solidFill>
                  <a:srgbClr val="0000FF"/>
                </a:solidFill>
              </a:rPr>
              <a:t>C=(29,99</a:t>
            </a:r>
            <a:r>
              <a:rPr lang="en-US" sz="1600" dirty="0" smtClean="0">
                <a:solidFill>
                  <a:srgbClr val="0000FF"/>
                </a:solidFill>
              </a:rPr>
              <a:t>) = (2</a:t>
            </a:r>
            <a:r>
              <a:rPr lang="en-US" sz="1600" baseline="30000" dirty="0" smtClean="0">
                <a:solidFill>
                  <a:srgbClr val="0000FF"/>
                </a:solidFill>
              </a:rPr>
              <a:t>5</a:t>
            </a:r>
            <a:r>
              <a:rPr lang="en-US" sz="1600" dirty="0" smtClean="0">
                <a:solidFill>
                  <a:srgbClr val="0000FF"/>
                </a:solidFill>
              </a:rPr>
              <a:t>-2</a:t>
            </a:r>
            <a:r>
              <a:rPr lang="en-US" sz="1600" baseline="30000" dirty="0" smtClean="0">
                <a:solidFill>
                  <a:srgbClr val="0000FF"/>
                </a:solidFill>
              </a:rPr>
              <a:t>2</a:t>
            </a:r>
            <a:r>
              <a:rPr lang="en-US" sz="1600" dirty="0" smtClean="0">
                <a:solidFill>
                  <a:srgbClr val="0000FF"/>
                </a:solidFill>
              </a:rPr>
              <a:t>+2</a:t>
            </a:r>
            <a:r>
              <a:rPr lang="en-US" sz="1600" baseline="30000" dirty="0">
                <a:solidFill>
                  <a:srgbClr val="0000FF"/>
                </a:solidFill>
              </a:rPr>
              <a:t>0</a:t>
            </a:r>
            <a:r>
              <a:rPr lang="en-US" sz="1600" dirty="0" smtClean="0">
                <a:solidFill>
                  <a:srgbClr val="0000FF"/>
                </a:solidFill>
              </a:rPr>
              <a:t>, 2</a:t>
            </a:r>
            <a:r>
              <a:rPr lang="en-US" sz="1600" baseline="30000" dirty="0" smtClean="0">
                <a:solidFill>
                  <a:srgbClr val="0000FF"/>
                </a:solidFill>
              </a:rPr>
              <a:t>7</a:t>
            </a:r>
            <a:r>
              <a:rPr lang="en-US" sz="1600" dirty="0" smtClean="0">
                <a:solidFill>
                  <a:srgbClr val="0000FF"/>
                </a:solidFill>
              </a:rPr>
              <a:t>-2</a:t>
            </a:r>
            <a:r>
              <a:rPr lang="en-US" sz="1600" baseline="30000" dirty="0" smtClean="0">
                <a:solidFill>
                  <a:srgbClr val="0000FF"/>
                </a:solidFill>
              </a:rPr>
              <a:t>5</a:t>
            </a:r>
            <a:r>
              <a:rPr lang="en-US" sz="1600" dirty="0" smtClean="0">
                <a:solidFill>
                  <a:srgbClr val="0000FF"/>
                </a:solidFill>
              </a:rPr>
              <a:t>+2</a:t>
            </a:r>
            <a:r>
              <a:rPr lang="en-US" sz="1600" baseline="30000" dirty="0" smtClean="0">
                <a:solidFill>
                  <a:srgbClr val="0000FF"/>
                </a:solidFill>
              </a:rPr>
              <a:t>2</a:t>
            </a:r>
            <a:r>
              <a:rPr lang="en-US" sz="1600" dirty="0" smtClean="0">
                <a:solidFill>
                  <a:srgbClr val="0000FF"/>
                </a:solidFill>
              </a:rPr>
              <a:t>-2</a:t>
            </a:r>
            <a:r>
              <a:rPr lang="en-US" sz="1600" baseline="30000" dirty="0" smtClean="0">
                <a:solidFill>
                  <a:srgbClr val="0000FF"/>
                </a:solidFill>
              </a:rPr>
              <a:t>0</a:t>
            </a:r>
            <a:r>
              <a:rPr lang="en-US" sz="1600" dirty="0" smtClean="0">
                <a:solidFill>
                  <a:srgbClr val="0000FF"/>
                </a:solidFill>
              </a:rPr>
              <a:t>)</a:t>
            </a:r>
            <a:endParaRPr lang="en-US" sz="1600" dirty="0"/>
          </a:p>
          <a:p>
            <a:pPr marL="400050" lvl="2" indent="0">
              <a:buNone/>
            </a:pPr>
            <a:r>
              <a:rPr lang="en-US" sz="1600" dirty="0" smtClean="0"/>
              <a:t>-     Distribution encoded by four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336-4380-2541-BD79-ADC283BF1E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42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2002</Words>
  <Application>Microsoft Macintosh PowerPoint</Application>
  <PresentationFormat>On-screen Show (4:3)</PresentationFormat>
  <Paragraphs>304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 Accurate Traffic Splitting on Commodity Switches      ACM Symposium on Parallelism in Algorithms and Architectures (SPAA) 2018   </vt:lpstr>
      <vt:lpstr>Traffic Load Balancing</vt:lpstr>
      <vt:lpstr>Traffic Split in Commodity Switches with TCAMs</vt:lpstr>
      <vt:lpstr>Realizing a Traffic Distribution</vt:lpstr>
      <vt:lpstr>Optimization Problems</vt:lpstr>
      <vt:lpstr>Encoding of a Function vs. a Distribution</vt:lpstr>
      <vt:lpstr>Representation of Integers</vt:lpstr>
      <vt:lpstr>Signed-Bit Representations</vt:lpstr>
      <vt:lpstr>Intuition: How are integer representations related to TCAMs? </vt:lpstr>
      <vt:lpstr>Cost of a Target Distribution</vt:lpstr>
      <vt:lpstr>Distribution Representation Cost</vt:lpstr>
      <vt:lpstr>Describing the Exact Distribution</vt:lpstr>
      <vt:lpstr>Finding an Approximated Distribution</vt:lpstr>
      <vt:lpstr>Finding an Approximated Distribution (2)</vt:lpstr>
      <vt:lpstr>Distributions for Multiple Servers</vt:lpstr>
      <vt:lpstr>Partial Sums of a Vector Set</vt:lpstr>
      <vt:lpstr>Vector Set Processing</vt:lpstr>
      <vt:lpstr>Solution for Multiple Servers</vt:lpstr>
      <vt:lpstr>Algorithm Intuition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Ori Rottenstreich</dc:creator>
  <cp:lastModifiedBy>Ori Rottenstreich</cp:lastModifiedBy>
  <cp:revision>134</cp:revision>
  <dcterms:created xsi:type="dcterms:W3CDTF">2018-07-03T14:50:51Z</dcterms:created>
  <dcterms:modified xsi:type="dcterms:W3CDTF">2018-07-20T09:08:55Z</dcterms:modified>
</cp:coreProperties>
</file>