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</p:sldMasterIdLst>
  <p:notesMasterIdLst>
    <p:notesMasterId r:id="rId30"/>
  </p:notesMasterIdLst>
  <p:handoutMasterIdLst>
    <p:handoutMasterId r:id="rId31"/>
  </p:handoutMasterIdLst>
  <p:sldIdLst>
    <p:sldId id="1206" r:id="rId2"/>
    <p:sldId id="1447" r:id="rId3"/>
    <p:sldId id="1446" r:id="rId4"/>
    <p:sldId id="1410" r:id="rId5"/>
    <p:sldId id="1448" r:id="rId6"/>
    <p:sldId id="1415" r:id="rId7"/>
    <p:sldId id="1416" r:id="rId8"/>
    <p:sldId id="1417" r:id="rId9"/>
    <p:sldId id="1418" r:id="rId10"/>
    <p:sldId id="1472" r:id="rId11"/>
    <p:sldId id="1435" r:id="rId12"/>
    <p:sldId id="1425" r:id="rId13"/>
    <p:sldId id="1426" r:id="rId14"/>
    <p:sldId id="1429" r:id="rId15"/>
    <p:sldId id="1452" r:id="rId16"/>
    <p:sldId id="1473" r:id="rId17"/>
    <p:sldId id="1433" r:id="rId18"/>
    <p:sldId id="1436" r:id="rId19"/>
    <p:sldId id="1437" r:id="rId20"/>
    <p:sldId id="1456" r:id="rId21"/>
    <p:sldId id="1438" r:id="rId22"/>
    <p:sldId id="1439" r:id="rId23"/>
    <p:sldId id="1440" r:id="rId24"/>
    <p:sldId id="1462" r:id="rId25"/>
    <p:sldId id="1463" r:id="rId26"/>
    <p:sldId id="1443" r:id="rId27"/>
    <p:sldId id="1444" r:id="rId28"/>
    <p:sldId id="147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pit Gupta" initials="" lastIdx="0" clrIdx="0"/>
  <p:cmAuthor id="1" name="Arpit Gupta" initials="AG" lastIdx="1" clrIdx="1">
    <p:extLst/>
  </p:cmAuthor>
  <p:cmAuthor id="2" name="Arpit Gupta" initials="AG [2]" lastIdx="0" clrIdx="2">
    <p:extLst/>
  </p:cmAuthor>
  <p:cmAuthor id="3" name="Arpit Gupta" initials="AG [3]" lastIdx="0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40FF"/>
    <a:srgbClr val="F5B184"/>
    <a:srgbClr val="00FDFF"/>
    <a:srgbClr val="00B0F0"/>
    <a:srgbClr val="3D7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86" autoAdjust="0"/>
    <p:restoredTop sz="84393" autoAdjust="0"/>
  </p:normalViewPr>
  <p:slideViewPr>
    <p:cSldViewPr snapToGrid="0" snapToObjects="1">
      <p:cViewPr>
        <p:scale>
          <a:sx n="110" d="100"/>
          <a:sy n="110" d="100"/>
        </p:scale>
        <p:origin x="3200" y="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11688"/>
    </p:cViewPr>
  </p:sorterViewPr>
  <p:notesViewPr>
    <p:cSldViewPr snapToGrid="0" snapToObjects="1">
      <p:cViewPr varScale="1">
        <p:scale>
          <a:sx n="79" d="100"/>
          <a:sy n="79" d="100"/>
        </p:scale>
        <p:origin x="-311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commentAuthors" Target="commentAuthor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pPr>
            <a:r>
              <a:rPr lang="en-US" sz="2400" b="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# Tuples</a:t>
            </a:r>
            <a:r>
              <a:rPr lang="en-US" sz="2400" b="0" baseline="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at Stream Processor</a:t>
            </a:r>
            <a:endParaRPr lang="en-US" sz="2400" b="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c:rich>
      </c:tx>
      <c:layout>
        <c:manualLayout>
          <c:xMode val="edge"/>
          <c:yMode val="edge"/>
          <c:x val="0.168108830979558"/>
          <c:y val="0.0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Packet Tuples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133-2045-8817-80FF6FB022E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33-2045-8817-80FF6FB022ED}"/>
              </c:ext>
            </c:extLst>
          </c:dPt>
          <c:cat>
            <c:strRef>
              <c:f>Sheet1!$A$2:$A$4</c:f>
              <c:strCache>
                <c:ptCount val="1"/>
                <c:pt idx="0">
                  <c:v>CPU-Only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1.0E9</c:v>
                </c:pt>
                <c:pt idx="1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76-CA49-B5BD-A0BB46448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8"/>
        <c:overlap val="-43"/>
        <c:axId val="2001520448"/>
        <c:axId val="2001520976"/>
      </c:barChart>
      <c:catAx>
        <c:axId val="2001520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pPr>
            <a:endParaRPr lang="en-US"/>
          </a:p>
        </c:txPr>
        <c:crossAx val="2001520976"/>
        <c:crosses val="autoZero"/>
        <c:auto val="1"/>
        <c:lblAlgn val="ctr"/>
        <c:lblOffset val="100"/>
        <c:noMultiLvlLbl val="0"/>
      </c:catAx>
      <c:valAx>
        <c:axId val="2001520976"/>
        <c:scaling>
          <c:logBase val="10.0"/>
          <c:orientation val="minMax"/>
          <c:min val="10000.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pPr>
            <a:endParaRPr lang="en-US"/>
          </a:p>
        </c:txPr>
        <c:crossAx val="200152044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pPr>
            <a:r>
              <a:rPr lang="en-US" sz="2400" b="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# Tuples</a:t>
            </a:r>
            <a:r>
              <a:rPr lang="en-US" sz="2400" b="0" baseline="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at Stream Processor</a:t>
            </a:r>
            <a:endParaRPr lang="en-US" sz="2400" b="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c:rich>
      </c:tx>
      <c:layout>
        <c:manualLayout>
          <c:xMode val="edge"/>
          <c:yMode val="edge"/>
          <c:x val="0.168108830979558"/>
          <c:y val="0.0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Packet Tuples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133-2045-8817-80FF6FB022E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33-2045-8817-80FF6FB022ED}"/>
              </c:ext>
            </c:extLst>
          </c:dPt>
          <c:cat>
            <c:strRef>
              <c:f>Sheet1!$A$2:$A$4</c:f>
              <c:strCache>
                <c:ptCount val="2"/>
                <c:pt idx="0">
                  <c:v>CPU-Only</c:v>
                </c:pt>
                <c:pt idx="1">
                  <c:v>Paritioning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1.0E9</c:v>
                </c:pt>
                <c:pt idx="1">
                  <c:v>1.0E8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76-CA49-B5BD-A0BB46448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8"/>
        <c:overlap val="-43"/>
        <c:axId val="2004405568"/>
        <c:axId val="2004406096"/>
      </c:barChart>
      <c:catAx>
        <c:axId val="2004405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pPr>
            <a:endParaRPr lang="en-US"/>
          </a:p>
        </c:txPr>
        <c:crossAx val="2004406096"/>
        <c:crosses val="autoZero"/>
        <c:auto val="1"/>
        <c:lblAlgn val="ctr"/>
        <c:lblOffset val="100"/>
        <c:noMultiLvlLbl val="0"/>
      </c:catAx>
      <c:valAx>
        <c:axId val="2004406096"/>
        <c:scaling>
          <c:logBase val="10.0"/>
          <c:orientation val="minMax"/>
          <c:min val="10000.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pPr>
            <a:endParaRPr lang="en-US"/>
          </a:p>
        </c:txPr>
        <c:crossAx val="200440556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pPr>
            <a:r>
              <a:rPr lang="en-US" sz="2400" b="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# Tuples</a:t>
            </a:r>
            <a:r>
              <a:rPr lang="en-US" sz="2400" b="0" baseline="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at Stream Processor</a:t>
            </a:r>
            <a:endParaRPr lang="en-US" sz="2400" b="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c:rich>
      </c:tx>
      <c:layout>
        <c:manualLayout>
          <c:xMode val="edge"/>
          <c:yMode val="edge"/>
          <c:x val="0.185351175445009"/>
          <c:y val="0.0143836941007317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Packet Tuples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CPU-Only</c:v>
                </c:pt>
                <c:pt idx="1">
                  <c:v>Paritioning</c:v>
                </c:pt>
                <c:pt idx="2">
                  <c:v>Partitioning + Refinement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1.0E9</c:v>
                </c:pt>
                <c:pt idx="1">
                  <c:v>1.0E8</c:v>
                </c:pt>
                <c:pt idx="2" formatCode="General">
                  <c:v>100000.0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B9-1649-959B-800AACB1B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8"/>
        <c:overlap val="-43"/>
        <c:axId val="1734727456"/>
        <c:axId val="1734729232"/>
      </c:barChart>
      <c:catAx>
        <c:axId val="1734727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pPr>
            <a:endParaRPr lang="en-US"/>
          </a:p>
        </c:txPr>
        <c:crossAx val="1734729232"/>
        <c:crosses val="autoZero"/>
        <c:auto val="1"/>
        <c:lblAlgn val="ctr"/>
        <c:lblOffset val="100"/>
        <c:noMultiLvlLbl val="0"/>
      </c:catAx>
      <c:valAx>
        <c:axId val="1734729232"/>
        <c:scaling>
          <c:logBase val="10.0"/>
          <c:orientation val="minMax"/>
          <c:min val="10000.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pPr>
            <a:endParaRPr lang="en-US"/>
          </a:p>
        </c:txPr>
        <c:crossAx val="173472745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D6A4B-E7A7-8142-8CB1-B441A6F163BD}" type="datetimeFigureOut">
              <a:rPr lang="en-US" smtClean="0"/>
              <a:t>8/22/18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D0285-E1AE-EB42-87BC-128C98804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527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EA0B6-B635-6E4E-A0BD-AF165E473B62}" type="datetimeFigureOut">
              <a:rPr lang="en-US" smtClean="0"/>
              <a:t>8/22/18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7901C-08B4-6F48-8C7E-553DA0B03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507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5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19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04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51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67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34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5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59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36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98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50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endParaRPr lang="en-US" sz="24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3096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494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990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519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265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656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200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548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907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22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36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7901C-08B4-6F48-8C7E-553DA0B036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09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28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23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30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8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0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6E98A-7617-944E-8DFB-8CB72C1C0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34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93720-7C34-EC4D-B2EC-8A5176876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4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90513"/>
            <a:ext cx="2190750" cy="5835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90513"/>
            <a:ext cx="6419850" cy="5835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4F11E-9C30-FB49-AA82-45B2A5600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07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427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ADB0F-E9F2-1D42-9E15-ECDE97EFB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9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11394-FAD8-EE4B-8333-A4B9D281C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0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4B203-ED2B-C44F-9466-CA8C73E55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1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8A6FA-913C-904B-9D29-0CCC6C538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12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B1C28-92B6-8B47-9073-75D5621F4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6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C02B4-4575-7243-9D87-AD52F727B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9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97139-9D75-A746-A991-127502DC7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33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EA5DD-A5D5-4646-A80B-179105F94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6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90513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latin typeface="Helvetica Neue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latin typeface="Helvetica Neue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770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latin typeface="Helvetica Neue Regular" charset="0"/>
              </a:defRPr>
            </a:lvl1pPr>
          </a:lstStyle>
          <a:p>
            <a:pPr>
              <a:defRPr/>
            </a:pPr>
            <a:fld id="{6BC8C012-C1F6-184D-9B14-7857718203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95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>
          <a:solidFill>
            <a:srgbClr val="800000"/>
          </a:solidFill>
          <a:latin typeface="Helvetica Neue Regular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0" i="0">
          <a:solidFill>
            <a:schemeClr val="tx1"/>
          </a:solidFill>
          <a:latin typeface="Helvetica Neue Regular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0" i="0">
          <a:solidFill>
            <a:schemeClr val="tx1"/>
          </a:solidFill>
          <a:latin typeface="Helvetica Neue Regular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Helvetica Neue Regular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Helvetica Neue Regular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0" i="0">
          <a:solidFill>
            <a:schemeClr val="tx1"/>
          </a:solidFill>
          <a:latin typeface="Helvetica Neue Regular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1.tiff"/><Relationship Id="rId6" Type="http://schemas.openxmlformats.org/officeDocument/2006/relationships/image" Target="../media/image12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5" Type="http://schemas.openxmlformats.org/officeDocument/2006/relationships/image" Target="../media/image3.tiff"/><Relationship Id="rId6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5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4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chart" Target="../charts/char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sdx.cs.princeton.ed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tif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99" y="619431"/>
            <a:ext cx="8991599" cy="2486585"/>
          </a:xfrm>
        </p:spPr>
        <p:txBody>
          <a:bodyPr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Sonata</a:t>
            </a:r>
            <a:r>
              <a:rPr lang="en-US" sz="4800" b="1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/>
            </a:r>
            <a:br>
              <a:rPr lang="en-US" sz="4800" b="1" dirty="0" smtClean="0">
                <a:solidFill>
                  <a:srgbClr val="FF000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Query-driven Streaming Network Telemetry </a:t>
            </a:r>
            <a:endParaRPr lang="en-US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52400" y="3321934"/>
            <a:ext cx="8839200" cy="3383666"/>
          </a:xfrm>
        </p:spPr>
        <p:txBody>
          <a:bodyPr>
            <a:normAutofit fontScale="92500" lnSpcReduction="10000"/>
          </a:bodyPr>
          <a:lstStyle/>
          <a:p>
            <a:r>
              <a:rPr lang="en-US" sz="5400" b="1" dirty="0" smtClean="0">
                <a:solidFill>
                  <a:srgbClr val="FF8000"/>
                </a:solidFill>
                <a:latin typeface="Helvetica Neue" charset="0"/>
                <a:ea typeface="Helvetica Neue" charset="0"/>
                <a:cs typeface="Helvetica Neue" charset="0"/>
              </a:rPr>
              <a:t>Arpit Gupta</a:t>
            </a:r>
            <a:endParaRPr lang="en-US" sz="5400" b="1" dirty="0">
              <a:solidFill>
                <a:srgbClr val="FF8000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4400" dirty="0" smtClean="0">
                <a:latin typeface="Helvetica Neue" charset="0"/>
                <a:ea typeface="Helvetica Neue" charset="0"/>
                <a:cs typeface="Helvetica Neue" charset="0"/>
              </a:rPr>
              <a:t>Princeton University</a:t>
            </a:r>
          </a:p>
          <a:p>
            <a:pPr>
              <a:lnSpc>
                <a:spcPct val="120000"/>
              </a:lnSpc>
            </a:pPr>
            <a:endParaRPr lang="en-US" sz="310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ct val="120000"/>
              </a:lnSpc>
            </a:pPr>
            <a:r>
              <a:rPr lang="en-US" sz="3100" dirty="0" smtClean="0">
                <a:latin typeface="Helvetica Neue" charset="0"/>
                <a:ea typeface="Helvetica Neue" charset="0"/>
                <a:cs typeface="Helvetica Neue" charset="0"/>
              </a:rPr>
              <a:t>Rob Harrison, Marco </a:t>
            </a:r>
            <a:r>
              <a:rPr lang="en-US" sz="3100" dirty="0" err="1" smtClean="0">
                <a:latin typeface="Helvetica Neue" charset="0"/>
                <a:ea typeface="Helvetica Neue" charset="0"/>
                <a:cs typeface="Helvetica Neue" charset="0"/>
              </a:rPr>
              <a:t>Canini</a:t>
            </a:r>
            <a:r>
              <a:rPr lang="en-US" sz="3100" dirty="0" smtClean="0">
                <a:latin typeface="Helvetica Neue" charset="0"/>
                <a:ea typeface="Helvetica Neue" charset="0"/>
                <a:cs typeface="Helvetica Neue" charset="0"/>
              </a:rPr>
              <a:t>, Nick </a:t>
            </a:r>
            <a:r>
              <a:rPr lang="en-US" sz="3100" dirty="0" err="1" smtClean="0">
                <a:latin typeface="Helvetica Neue" charset="0"/>
                <a:ea typeface="Helvetica Neue" charset="0"/>
                <a:cs typeface="Helvetica Neue" charset="0"/>
              </a:rPr>
              <a:t>Feamster</a:t>
            </a:r>
            <a:r>
              <a:rPr lang="en-US" sz="3100" dirty="0" smtClean="0">
                <a:latin typeface="Helvetica Neue" charset="0"/>
                <a:ea typeface="Helvetica Neue" charset="0"/>
                <a:cs typeface="Helvetica Neue" charset="0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en-US" sz="3100" dirty="0" smtClean="0">
                <a:latin typeface="Helvetica Neue" charset="0"/>
                <a:ea typeface="Helvetica Neue" charset="0"/>
                <a:cs typeface="Helvetica Neue" charset="0"/>
              </a:rPr>
              <a:t>Jennifer Rexford, Walter </a:t>
            </a:r>
            <a:r>
              <a:rPr lang="en-US" sz="3100" dirty="0" err="1" smtClean="0">
                <a:latin typeface="Helvetica Neue" charset="0"/>
                <a:ea typeface="Helvetica Neue" charset="0"/>
                <a:cs typeface="Helvetica Neue" charset="0"/>
              </a:rPr>
              <a:t>Willinger</a:t>
            </a:r>
            <a:endParaRPr lang="en-US" sz="3100" dirty="0" smtClean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84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45"/>
    </mc:Choice>
    <mc:Fallback xmlns="">
      <p:transition spd="slow" advTm="814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452D421-5A75-C843-B282-4B108AE84B53}"/>
              </a:ext>
            </a:extLst>
          </p:cNvPr>
          <p:cNvSpPr/>
          <p:nvPr/>
        </p:nvSpPr>
        <p:spPr>
          <a:xfrm>
            <a:off x="5245261" y="5911441"/>
            <a:ext cx="3530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 err="1" smtClean="0">
                <a:latin typeface="Helvetica Neue" charset="0"/>
                <a:ea typeface="Helvetica Neue" charset="0"/>
                <a:cs typeface="Helvetica Neue" charset="0"/>
              </a:rPr>
              <a:t>Univmon</a:t>
            </a: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[</a:t>
            </a: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SIGCOMM’16]</a:t>
            </a:r>
          </a:p>
          <a:p>
            <a:pPr lvl="1"/>
            <a:r>
              <a:rPr lang="en-US" sz="2000" b="1" dirty="0" err="1" smtClean="0">
                <a:latin typeface="Helvetica Neue" charset="0"/>
                <a:ea typeface="Helvetica Neue" charset="0"/>
                <a:cs typeface="Helvetica Neue" charset="0"/>
              </a:rPr>
              <a:t>Marple</a:t>
            </a: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 [SIGCOMM’17]</a:t>
            </a:r>
            <a:endParaRPr lang="en-US" sz="20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452D421-5A75-C843-B282-4B108AE84B53}"/>
              </a:ext>
            </a:extLst>
          </p:cNvPr>
          <p:cNvSpPr/>
          <p:nvPr/>
        </p:nvSpPr>
        <p:spPr>
          <a:xfrm>
            <a:off x="918318" y="5868917"/>
            <a:ext cx="36279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 err="1" smtClean="0">
                <a:latin typeface="Helvetica Neue" charset="0"/>
                <a:ea typeface="Helvetica Neue" charset="0"/>
                <a:cs typeface="Helvetica Neue" charset="0"/>
              </a:rPr>
              <a:t>Gigascope</a:t>
            </a:r>
            <a:r>
              <a:rPr lang="en-US" sz="2000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[SIGMOD’03]</a:t>
            </a:r>
          </a:p>
          <a:p>
            <a:pPr lvl="1"/>
            <a:r>
              <a:rPr lang="en-US" sz="2000" b="1" dirty="0" err="1" smtClean="0">
                <a:latin typeface="Helvetica Neue" charset="0"/>
                <a:ea typeface="Helvetica Neue" charset="0"/>
                <a:cs typeface="Helvetica Neue" charset="0"/>
              </a:rPr>
              <a:t>NetQRE</a:t>
            </a: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[</a:t>
            </a: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SIGCOMM’17]</a:t>
            </a:r>
            <a:endParaRPr lang="en-US" sz="20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graphicFrame>
        <p:nvGraphicFramePr>
          <p:cNvPr id="21" name="Content Placeholder 4">
            <a:extLst>
              <a:ext uri="{FF2B5EF4-FFF2-40B4-BE49-F238E27FC236}">
                <a16:creationId xmlns="" xmlns:a16="http://schemas.microsoft.com/office/drawing/2014/main" id="{4BC814DE-AA4C-144C-95C5-087DA8DEE2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123176"/>
              </p:ext>
            </p:extLst>
          </p:nvPr>
        </p:nvGraphicFramePr>
        <p:xfrm>
          <a:off x="537977" y="2769153"/>
          <a:ext cx="4432389" cy="3005601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14145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178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7906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336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Match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Headers + Payload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423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Actions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Any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446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State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rgbClr val="00B05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O(</a:t>
                      </a:r>
                      <a:r>
                        <a:rPr lang="en-US" sz="2000" b="1" i="0" dirty="0" smtClean="0">
                          <a:solidFill>
                            <a:srgbClr val="00B05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Gb</a:t>
                      </a:r>
                      <a:r>
                        <a:rPr lang="en-US" sz="2000" b="1" i="1" dirty="0" smtClean="0">
                          <a:solidFill>
                            <a:srgbClr val="00B05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)</a:t>
                      </a:r>
                      <a:endParaRPr lang="en-US" sz="2000" b="1" i="1" dirty="0">
                        <a:solidFill>
                          <a:srgbClr val="00B050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15846585"/>
                  </a:ext>
                </a:extLst>
              </a:tr>
              <a:tr h="44446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Speed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O(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μ</a:t>
                      </a:r>
                      <a:r>
                        <a:rPr lang="en-US" sz="2000" b="1" i="0" dirty="0" err="1">
                          <a:solidFill>
                            <a:srgbClr val="FF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89145493"/>
                  </a:ext>
                </a:extLst>
              </a:tr>
            </a:tbl>
          </a:graphicData>
        </a:graphic>
      </p:graphicFrame>
      <p:graphicFrame>
        <p:nvGraphicFramePr>
          <p:cNvPr id="22" name="Content Placeholder 4">
            <a:extLst>
              <a:ext uri="{FF2B5EF4-FFF2-40B4-BE49-F238E27FC236}">
                <a16:creationId xmlns="" xmlns:a16="http://schemas.microsoft.com/office/drawing/2014/main" id="{CA05D0CC-BA98-9543-9719-3EB2C72391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8586829"/>
              </p:ext>
            </p:extLst>
          </p:nvPr>
        </p:nvGraphicFramePr>
        <p:xfrm>
          <a:off x="4970366" y="2769153"/>
          <a:ext cx="3901383" cy="300560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01383">
                  <a:extLst>
                    <a:ext uri="{9D8B030D-6E8A-4147-A177-3AD203B41FA5}">
                      <a16:colId xmlns="" xmlns:a16="http://schemas.microsoft.com/office/drawing/2014/main" val="2691448505"/>
                    </a:ext>
                  </a:extLst>
                </a:gridCol>
              </a:tblGrid>
              <a:tr h="87906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336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Headers++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423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add, subtract,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bit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operations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4469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O(</a:t>
                      </a:r>
                      <a:r>
                        <a:rPr lang="en-US" sz="2000" b="1" i="0" dirty="0" smtClean="0">
                          <a:solidFill>
                            <a:srgbClr val="FF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Mb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)</a:t>
                      </a:r>
                      <a:endParaRPr lang="en-US" sz="2000" b="1" i="1" dirty="0">
                        <a:solidFill>
                          <a:srgbClr val="FF0000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15846585"/>
                  </a:ext>
                </a:extLst>
              </a:tr>
              <a:tr h="444469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solidFill>
                            <a:srgbClr val="00B05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O(</a:t>
                      </a:r>
                      <a:r>
                        <a:rPr lang="en-US" sz="2000" b="1" i="0" dirty="0">
                          <a:solidFill>
                            <a:srgbClr val="00B05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ns</a:t>
                      </a:r>
                      <a:r>
                        <a:rPr lang="en-US" sz="2000" b="1" i="1" dirty="0">
                          <a:solidFill>
                            <a:srgbClr val="00B05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89145493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56510BB-822C-FD44-A7F3-BACCAB426E7A}"/>
              </a:ext>
            </a:extLst>
          </p:cNvPr>
          <p:cNvSpPr/>
          <p:nvPr/>
        </p:nvSpPr>
        <p:spPr>
          <a:xfrm>
            <a:off x="0" y="3589947"/>
            <a:ext cx="9144000" cy="2986855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CAC8370-7A16-2E43-8118-D9876FC20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224" y="2822739"/>
            <a:ext cx="810991" cy="71362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98AB003-FDB9-BB42-A092-EAE7A37B4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172" y="287737"/>
            <a:ext cx="9039828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Where to Execute Monitoring Queries?</a:t>
            </a:r>
            <a:endParaRPr lang="en-US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1" name="droppedImage.pdf">
            <a:extLst>
              <a:ext uri="{FF2B5EF4-FFF2-40B4-BE49-F238E27FC236}">
                <a16:creationId xmlns="" xmlns:a16="http://schemas.microsoft.com/office/drawing/2014/main" id="{6D3F23B1-5B08-0448-B9AF-87E87675CC47}"/>
              </a:ext>
            </a:extLst>
          </p:cNvPr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48786" y="2934855"/>
            <a:ext cx="1144543" cy="48939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459">
            <a:extLst>
              <a:ext uri="{FF2B5EF4-FFF2-40B4-BE49-F238E27FC236}">
                <a16:creationId xmlns="" xmlns:a16="http://schemas.microsoft.com/office/drawing/2014/main" id="{7A16551E-3CB5-2342-BB30-6774D33CB428}"/>
              </a:ext>
            </a:extLst>
          </p:cNvPr>
          <p:cNvSpPr/>
          <p:nvPr/>
        </p:nvSpPr>
        <p:spPr>
          <a:xfrm>
            <a:off x="5751393" y="2192722"/>
            <a:ext cx="2369574" cy="371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 Switches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Helvetica Neue" charset="0"/>
              <a:ea typeface="Helvetica Neue" charset="0"/>
              <a:cs typeface="Helvetica Neue" charset="0"/>
              <a:sym typeface="Lucida Sans Regular"/>
            </a:endParaRPr>
          </a:p>
        </p:txBody>
      </p:sp>
      <p:sp>
        <p:nvSpPr>
          <p:cNvPr id="18" name="Shape 459">
            <a:extLst>
              <a:ext uri="{FF2B5EF4-FFF2-40B4-BE49-F238E27FC236}">
                <a16:creationId xmlns="" xmlns:a16="http://schemas.microsoft.com/office/drawing/2014/main" id="{A586D0FD-5D71-674C-AD59-4C16611A16E3}"/>
              </a:ext>
            </a:extLst>
          </p:cNvPr>
          <p:cNvSpPr/>
          <p:nvPr/>
        </p:nvSpPr>
        <p:spPr>
          <a:xfrm>
            <a:off x="2506889" y="2192721"/>
            <a:ext cx="1867360" cy="371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CPUs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AE05A2E-91A6-9144-9013-8AACBFDE9BF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2308" y="1338140"/>
            <a:ext cx="1416519" cy="7370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8156" y="1356401"/>
            <a:ext cx="1515569" cy="718772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DDB78E1C-FFA3-A746-B5BE-00F41780BD82}"/>
              </a:ext>
            </a:extLst>
          </p:cNvPr>
          <p:cNvSpPr/>
          <p:nvPr/>
        </p:nvSpPr>
        <p:spPr>
          <a:xfrm>
            <a:off x="185195" y="4094203"/>
            <a:ext cx="8877782" cy="104308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Can we use both </a:t>
            </a:r>
            <a:r>
              <a:rPr lang="en-US" sz="3600" b="1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switches</a:t>
            </a:r>
            <a:r>
              <a:rPr lang="en-US" sz="36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and </a:t>
            </a:r>
            <a:r>
              <a:rPr lang="en-US" sz="3600" b="1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CPUs</a:t>
            </a:r>
            <a:r>
              <a:rPr lang="en-US" sz="36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?</a:t>
            </a:r>
            <a:endParaRPr lang="en-US" sz="3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1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 animBg="1"/>
      <p:bldP spid="17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ounded Rectangle 109"/>
          <p:cNvSpPr/>
          <p:nvPr/>
        </p:nvSpPr>
        <p:spPr>
          <a:xfrm>
            <a:off x="7154001" y="1737043"/>
            <a:ext cx="1463693" cy="3498081"/>
          </a:xfrm>
          <a:prstGeom prst="roundRect">
            <a:avLst>
              <a:gd name="adj" fmla="val 6295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Helvetica Neue" charset="0"/>
                <a:ea typeface="Helvetica Neue" charset="0"/>
                <a:cs typeface="Helvetica Neue" charset="0"/>
              </a:rPr>
              <a:t>Programmable </a:t>
            </a:r>
            <a:r>
              <a:rPr lang="en-US" sz="1350" b="1" dirty="0" err="1">
                <a:latin typeface="Helvetica Neue" charset="0"/>
                <a:ea typeface="Helvetica Neue" charset="0"/>
                <a:cs typeface="Helvetica Neue" charset="0"/>
              </a:rPr>
              <a:t>Deparser</a:t>
            </a:r>
            <a:endParaRPr lang="en-US" sz="135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264" name="Group 263"/>
          <p:cNvGrpSpPr/>
          <p:nvPr/>
        </p:nvGrpSpPr>
        <p:grpSpPr>
          <a:xfrm>
            <a:off x="7498829" y="2400352"/>
            <a:ext cx="784325" cy="2678062"/>
            <a:chOff x="7498829" y="2510581"/>
            <a:chExt cx="784325" cy="2678062"/>
          </a:xfrm>
        </p:grpSpPr>
        <p:grpSp>
          <p:nvGrpSpPr>
            <p:cNvPr id="190" name="Group 189"/>
            <p:cNvGrpSpPr/>
            <p:nvPr/>
          </p:nvGrpSpPr>
          <p:grpSpPr>
            <a:xfrm>
              <a:off x="7502388" y="2510581"/>
              <a:ext cx="780766" cy="427769"/>
              <a:chOff x="6858000" y="3200400"/>
              <a:chExt cx="685800" cy="375739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cxnSp>
            <p:nvCxnSpPr>
              <p:cNvPr id="163" name="Straight Connector 162"/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1" name="Group 190"/>
            <p:cNvGrpSpPr/>
            <p:nvPr/>
          </p:nvGrpSpPr>
          <p:grpSpPr>
            <a:xfrm>
              <a:off x="7498829" y="3260679"/>
              <a:ext cx="780766" cy="427769"/>
              <a:chOff x="6858000" y="3200400"/>
              <a:chExt cx="685800" cy="375739"/>
            </a:xfrm>
          </p:grpSpPr>
          <p:sp>
            <p:nvSpPr>
              <p:cNvPr id="192" name="Rectangle 191"/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cxnSp>
            <p:nvCxnSpPr>
              <p:cNvPr id="195" name="Straight Connector 194"/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" name="Group 200"/>
            <p:cNvGrpSpPr/>
            <p:nvPr/>
          </p:nvGrpSpPr>
          <p:grpSpPr>
            <a:xfrm>
              <a:off x="7498829" y="4010777"/>
              <a:ext cx="780766" cy="427769"/>
              <a:chOff x="6858000" y="3200400"/>
              <a:chExt cx="685800" cy="375739"/>
            </a:xfrm>
          </p:grpSpPr>
          <p:sp>
            <p:nvSpPr>
              <p:cNvPr id="202" name="Rectangle 201"/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cxnSp>
            <p:nvCxnSpPr>
              <p:cNvPr id="205" name="Straight Connector 204"/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1" name="Group 210"/>
            <p:cNvGrpSpPr/>
            <p:nvPr/>
          </p:nvGrpSpPr>
          <p:grpSpPr>
            <a:xfrm>
              <a:off x="7498829" y="4760874"/>
              <a:ext cx="780766" cy="427769"/>
              <a:chOff x="6858000" y="3200400"/>
              <a:chExt cx="685800" cy="375739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cxnSp>
            <p:nvCxnSpPr>
              <p:cNvPr id="215" name="Straight Connector 214"/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4" name="TextBox 223"/>
          <p:cNvSpPr txBox="1"/>
          <p:nvPr/>
        </p:nvSpPr>
        <p:spPr>
          <a:xfrm>
            <a:off x="4104431" y="5280498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charset="0"/>
                <a:ea typeface="Helvetica Neue" charset="0"/>
                <a:cs typeface="Helvetica Neue" charset="0"/>
              </a:rPr>
              <a:t>Stages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530352" y="5312664"/>
            <a:ext cx="1463693" cy="535107"/>
          </a:xfrm>
          <a:prstGeom prst="roundRect">
            <a:avLst>
              <a:gd name="adj" fmla="val 721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>
                <a:latin typeface="Helvetica Neue" charset="0"/>
                <a:ea typeface="Helvetica Neue" charset="0"/>
                <a:cs typeface="Helvetica Neue" charset="0"/>
              </a:rPr>
              <a:t>ip.src</a:t>
            </a:r>
            <a:r>
              <a:rPr lang="en-US" sz="1050" b="1" dirty="0">
                <a:latin typeface="Helvetica Neue" charset="0"/>
                <a:ea typeface="Helvetica Neue" charset="0"/>
                <a:cs typeface="Helvetica Neue" charset="0"/>
              </a:rPr>
              <a:t>=1.1.1.1</a:t>
            </a:r>
          </a:p>
          <a:p>
            <a:pPr algn="ctr"/>
            <a:r>
              <a:rPr lang="en-US" sz="1050" b="1" dirty="0" err="1">
                <a:latin typeface="Helvetica Neue" charset="0"/>
                <a:ea typeface="Helvetica Neue" charset="0"/>
                <a:cs typeface="Helvetica Neue" charset="0"/>
              </a:rPr>
              <a:t>ip.dst</a:t>
            </a:r>
            <a:r>
              <a:rPr lang="en-US" sz="1050" b="1" dirty="0">
                <a:latin typeface="Helvetica Neue" charset="0"/>
                <a:ea typeface="Helvetica Neue" charset="0"/>
                <a:cs typeface="Helvetica Neue" charset="0"/>
              </a:rPr>
              <a:t>=2.2.2.2</a:t>
            </a:r>
          </a:p>
          <a:p>
            <a:pPr algn="ctr"/>
            <a:r>
              <a:rPr lang="en-US" sz="1050" b="1" dirty="0">
                <a:latin typeface="Helvetica Neue" charset="0"/>
                <a:ea typeface="Helvetica Neue" charset="0"/>
                <a:cs typeface="Helvetica Neue" charset="0"/>
              </a:rPr>
              <a:t>...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031FAC-0404-BD46-8985-7CFC8AB9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PISA* </a:t>
            </a:r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Processing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7A92EAD-0E9D-6443-9A4C-435B3187E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11</a:t>
            </a:fld>
            <a:endParaRPr lang="en-US"/>
          </a:p>
        </p:txBody>
      </p:sp>
      <p:grpSp>
        <p:nvGrpSpPr>
          <p:cNvPr id="237" name="Group 236"/>
          <p:cNvGrpSpPr/>
          <p:nvPr/>
        </p:nvGrpSpPr>
        <p:grpSpPr>
          <a:xfrm>
            <a:off x="174682" y="2388203"/>
            <a:ext cx="332788" cy="2702361"/>
            <a:chOff x="526649" y="1992150"/>
            <a:chExt cx="292310" cy="2373667"/>
          </a:xfrm>
        </p:grpSpPr>
        <p:sp>
          <p:nvSpPr>
            <p:cNvPr id="225" name="Right Arrow 224"/>
            <p:cNvSpPr/>
            <p:nvPr/>
          </p:nvSpPr>
          <p:spPr>
            <a:xfrm>
              <a:off x="526649" y="1992150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6" name="Right Arrow 225"/>
            <p:cNvSpPr/>
            <p:nvPr/>
          </p:nvSpPr>
          <p:spPr>
            <a:xfrm>
              <a:off x="526649" y="2389874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7" name="Right Arrow 226"/>
            <p:cNvSpPr/>
            <p:nvPr/>
          </p:nvSpPr>
          <p:spPr>
            <a:xfrm>
              <a:off x="526649" y="2790624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8" name="Right Arrow 227"/>
            <p:cNvSpPr/>
            <p:nvPr/>
          </p:nvSpPr>
          <p:spPr>
            <a:xfrm>
              <a:off x="526649" y="3188348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9" name="Right Arrow 228"/>
            <p:cNvSpPr/>
            <p:nvPr/>
          </p:nvSpPr>
          <p:spPr>
            <a:xfrm>
              <a:off x="526649" y="3590268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30" name="Right Arrow 229"/>
            <p:cNvSpPr/>
            <p:nvPr/>
          </p:nvSpPr>
          <p:spPr>
            <a:xfrm>
              <a:off x="526649" y="3987992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8636529" y="2388203"/>
            <a:ext cx="332788" cy="2702361"/>
            <a:chOff x="526649" y="1992150"/>
            <a:chExt cx="292310" cy="2373667"/>
          </a:xfrm>
        </p:grpSpPr>
        <p:sp>
          <p:nvSpPr>
            <p:cNvPr id="239" name="Right Arrow 238"/>
            <p:cNvSpPr/>
            <p:nvPr/>
          </p:nvSpPr>
          <p:spPr>
            <a:xfrm>
              <a:off x="526649" y="1992150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0" name="Right Arrow 239"/>
            <p:cNvSpPr/>
            <p:nvPr/>
          </p:nvSpPr>
          <p:spPr>
            <a:xfrm>
              <a:off x="526649" y="2389874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1" name="Right Arrow 240"/>
            <p:cNvSpPr/>
            <p:nvPr/>
          </p:nvSpPr>
          <p:spPr>
            <a:xfrm>
              <a:off x="526649" y="2790624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2" name="Right Arrow 241"/>
            <p:cNvSpPr/>
            <p:nvPr/>
          </p:nvSpPr>
          <p:spPr>
            <a:xfrm>
              <a:off x="526649" y="3188348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3" name="Right Arrow 242"/>
            <p:cNvSpPr/>
            <p:nvPr/>
          </p:nvSpPr>
          <p:spPr>
            <a:xfrm>
              <a:off x="526649" y="3590268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4" name="Right Arrow 243"/>
            <p:cNvSpPr/>
            <p:nvPr/>
          </p:nvSpPr>
          <p:spPr>
            <a:xfrm>
              <a:off x="526649" y="3987992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531168" y="5312664"/>
            <a:ext cx="1463693" cy="535107"/>
          </a:xfrm>
          <a:prstGeom prst="roundRect">
            <a:avLst>
              <a:gd name="adj" fmla="val 721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Helvetica Neue" charset="0"/>
                <a:ea typeface="Helvetica Neue" charset="0"/>
                <a:cs typeface="Helvetica Neue" charset="0"/>
              </a:rPr>
              <a:t>Packet Header Vector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1168" y="1727805"/>
            <a:ext cx="1463693" cy="3498081"/>
          </a:xfrm>
          <a:prstGeom prst="roundRect">
            <a:avLst>
              <a:gd name="adj" fmla="val 6295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Helvetica Neue" charset="0"/>
                <a:ea typeface="Helvetica Neue" charset="0"/>
                <a:cs typeface="Helvetica Neue" charset="0"/>
              </a:rPr>
              <a:t>Programmable Parser</a:t>
            </a:r>
          </a:p>
          <a:p>
            <a:pPr algn="ctr"/>
            <a:endParaRPr lang="en-US" sz="12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189825" y="2331846"/>
            <a:ext cx="1041889" cy="2894040"/>
            <a:chOff x="2468135" y="2086320"/>
            <a:chExt cx="915162" cy="25420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Rectangle 9"/>
            <p:cNvSpPr/>
            <p:nvPr/>
          </p:nvSpPr>
          <p:spPr>
            <a:xfrm>
              <a:off x="2468135" y="2086320"/>
              <a:ext cx="915162" cy="25420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2" name="Trapezoid 11"/>
            <p:cNvSpPr/>
            <p:nvPr/>
          </p:nvSpPr>
          <p:spPr>
            <a:xfrm rot="5400000">
              <a:off x="2985466" y="2250627"/>
              <a:ext cx="376117" cy="271913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4" name="Trapezoid 13"/>
            <p:cNvSpPr/>
            <p:nvPr/>
          </p:nvSpPr>
          <p:spPr>
            <a:xfrm rot="5400000">
              <a:off x="2982418" y="2734329"/>
              <a:ext cx="376117" cy="271913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5400000">
              <a:off x="2982418" y="3218031"/>
              <a:ext cx="376117" cy="271913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6" name="Trapezoid 15"/>
            <p:cNvSpPr/>
            <p:nvPr/>
          </p:nvSpPr>
          <p:spPr>
            <a:xfrm rot="5400000">
              <a:off x="2982418" y="3701733"/>
              <a:ext cx="376117" cy="271913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7" name="Trapezoid 16"/>
            <p:cNvSpPr/>
            <p:nvPr/>
          </p:nvSpPr>
          <p:spPr>
            <a:xfrm rot="5400000">
              <a:off x="2982418" y="4185434"/>
              <a:ext cx="376117" cy="271913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66600" y="2198526"/>
              <a:ext cx="373409" cy="23109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b="1" dirty="0">
                  <a:latin typeface="Helvetica Neue" charset="0"/>
                  <a:ea typeface="Helvetica Neue" charset="0"/>
                  <a:cs typeface="Helvetica Neue" charset="0"/>
                </a:rPr>
                <a:t>Memory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2189825" y="1727806"/>
            <a:ext cx="1041889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Helvetica Neue" charset="0"/>
                <a:ea typeface="Helvetica Neue" charset="0"/>
                <a:cs typeface="Helvetica Neue" charset="0"/>
              </a:rPr>
              <a:t>Persistent State</a:t>
            </a:r>
          </a:p>
        </p:txBody>
      </p:sp>
      <p:grpSp>
        <p:nvGrpSpPr>
          <p:cNvPr id="245" name="Group 244"/>
          <p:cNvGrpSpPr/>
          <p:nvPr/>
        </p:nvGrpSpPr>
        <p:grpSpPr>
          <a:xfrm>
            <a:off x="650621" y="2375698"/>
            <a:ext cx="1214525" cy="2727370"/>
            <a:chOff x="944698" y="2284250"/>
            <a:chExt cx="1066800" cy="2395634"/>
          </a:xfrm>
        </p:grpSpPr>
        <p:sp>
          <p:nvSpPr>
            <p:cNvPr id="21" name="Oval 20"/>
            <p:cNvSpPr/>
            <p:nvPr/>
          </p:nvSpPr>
          <p:spPr>
            <a:xfrm>
              <a:off x="1189173" y="2284250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598748" y="2740370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944698" y="3118195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509848" y="3848501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065348" y="4267134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53" name="Curved Connector 52"/>
            <p:cNvCxnSpPr>
              <a:stCxn id="23" idx="6"/>
              <a:endCxn id="24" idx="7"/>
            </p:cNvCxnSpPr>
            <p:nvPr/>
          </p:nvCxnSpPr>
          <p:spPr>
            <a:xfrm>
              <a:off x="1357448" y="3324570"/>
              <a:ext cx="504704" cy="584377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54"/>
            <p:cNvCxnSpPr>
              <a:stCxn id="24" idx="2"/>
              <a:endCxn id="23" idx="3"/>
            </p:cNvCxnSpPr>
            <p:nvPr/>
          </p:nvCxnSpPr>
          <p:spPr>
            <a:xfrm rot="10800000">
              <a:off x="1005144" y="3470500"/>
              <a:ext cx="504704" cy="584377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urved Connector 56"/>
            <p:cNvCxnSpPr>
              <a:stCxn id="21" idx="6"/>
              <a:endCxn id="22" idx="0"/>
            </p:cNvCxnSpPr>
            <p:nvPr/>
          </p:nvCxnSpPr>
          <p:spPr>
            <a:xfrm>
              <a:off x="1601923" y="2490625"/>
              <a:ext cx="203200" cy="249745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urved Connector 62"/>
            <p:cNvCxnSpPr>
              <a:stCxn id="22" idx="4"/>
              <a:endCxn id="25" idx="0"/>
            </p:cNvCxnSpPr>
            <p:nvPr/>
          </p:nvCxnSpPr>
          <p:spPr>
            <a:xfrm rot="5400000">
              <a:off x="981416" y="3443427"/>
              <a:ext cx="1114014" cy="533400"/>
            </a:xfrm>
            <a:prstGeom prst="curvedConnector3">
              <a:avLst>
                <a:gd name="adj1" fmla="val 44300"/>
              </a:avLst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urved Connector 67"/>
            <p:cNvCxnSpPr>
              <a:stCxn id="24" idx="5"/>
              <a:endCxn id="25" idx="5"/>
            </p:cNvCxnSpPr>
            <p:nvPr/>
          </p:nvCxnSpPr>
          <p:spPr>
            <a:xfrm rot="5400000">
              <a:off x="1430586" y="4187871"/>
              <a:ext cx="418633" cy="444500"/>
            </a:xfrm>
            <a:prstGeom prst="curvedConnector3">
              <a:avLst>
                <a:gd name="adj1" fmla="val 117474"/>
              </a:avLst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urved Connector 71"/>
            <p:cNvCxnSpPr>
              <a:stCxn id="21" idx="2"/>
              <a:endCxn id="23" idx="1"/>
            </p:cNvCxnSpPr>
            <p:nvPr/>
          </p:nvCxnSpPr>
          <p:spPr>
            <a:xfrm rot="10800000" flipV="1">
              <a:off x="1005145" y="2490625"/>
              <a:ext cx="184029" cy="688016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ight Arrow 78"/>
          <p:cNvSpPr/>
          <p:nvPr/>
        </p:nvSpPr>
        <p:spPr>
          <a:xfrm>
            <a:off x="2009901" y="3524311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33267" y="1727806"/>
            <a:ext cx="1041889" cy="3498080"/>
            <a:chOff x="3433267" y="1727806"/>
            <a:chExt cx="1041889" cy="3498080"/>
          </a:xfrm>
        </p:grpSpPr>
        <p:sp>
          <p:nvSpPr>
            <p:cNvPr id="81" name="Rectangle 80"/>
            <p:cNvSpPr/>
            <p:nvPr/>
          </p:nvSpPr>
          <p:spPr>
            <a:xfrm>
              <a:off x="3433267" y="2331846"/>
              <a:ext cx="1041889" cy="28940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82" name="Trapezoid 81"/>
            <p:cNvSpPr/>
            <p:nvPr/>
          </p:nvSpPr>
          <p:spPr>
            <a:xfrm rot="5400000">
              <a:off x="4022235" y="2518905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83" name="Trapezoid 82"/>
            <p:cNvSpPr/>
            <p:nvPr/>
          </p:nvSpPr>
          <p:spPr>
            <a:xfrm rot="5400000">
              <a:off x="4018765" y="3069588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84" name="Trapezoid 83"/>
            <p:cNvSpPr/>
            <p:nvPr/>
          </p:nvSpPr>
          <p:spPr>
            <a:xfrm rot="5400000">
              <a:off x="4018765" y="3620271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85" name="Trapezoid 84"/>
            <p:cNvSpPr/>
            <p:nvPr/>
          </p:nvSpPr>
          <p:spPr>
            <a:xfrm rot="5400000">
              <a:off x="4018765" y="4170953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86" name="Trapezoid 85"/>
            <p:cNvSpPr/>
            <p:nvPr/>
          </p:nvSpPr>
          <p:spPr>
            <a:xfrm rot="5400000">
              <a:off x="4018765" y="4721635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545367" y="2459590"/>
              <a:ext cx="425117" cy="263092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3433267" y="1727806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grpSp>
          <p:nvGrpSpPr>
            <p:cNvPr id="267" name="Group 266"/>
            <p:cNvGrpSpPr/>
            <p:nvPr/>
          </p:nvGrpSpPr>
          <p:grpSpPr>
            <a:xfrm>
              <a:off x="3472273" y="1770636"/>
              <a:ext cx="965664" cy="463767"/>
              <a:chOff x="3472273" y="1770636"/>
              <a:chExt cx="965664" cy="463767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3472273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3633723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3795174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3956624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4118075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4279525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</p:grpSp>
      <p:grpSp>
        <p:nvGrpSpPr>
          <p:cNvPr id="271" name="Group 270"/>
          <p:cNvGrpSpPr/>
          <p:nvPr/>
        </p:nvGrpSpPr>
        <p:grpSpPr>
          <a:xfrm>
            <a:off x="4676710" y="1722839"/>
            <a:ext cx="1055748" cy="3503047"/>
            <a:chOff x="4676710" y="1722839"/>
            <a:chExt cx="1055748" cy="3503047"/>
          </a:xfrm>
        </p:grpSpPr>
        <p:grpSp>
          <p:nvGrpSpPr>
            <p:cNvPr id="90" name="Group 89"/>
            <p:cNvGrpSpPr/>
            <p:nvPr/>
          </p:nvGrpSpPr>
          <p:grpSpPr>
            <a:xfrm>
              <a:off x="4676710" y="2331846"/>
              <a:ext cx="1041889" cy="2894040"/>
              <a:chOff x="2468135" y="2086320"/>
              <a:chExt cx="915162" cy="25420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Rectangle 90"/>
              <p:cNvSpPr/>
              <p:nvPr/>
            </p:nvSpPr>
            <p:spPr>
              <a:xfrm>
                <a:off x="2468135" y="2086320"/>
                <a:ext cx="915162" cy="2542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92" name="Trapezoid 91"/>
              <p:cNvSpPr/>
              <p:nvPr/>
            </p:nvSpPr>
            <p:spPr>
              <a:xfrm rot="5400000">
                <a:off x="2985466" y="2250627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93" name="Trapezoid 92"/>
              <p:cNvSpPr/>
              <p:nvPr/>
            </p:nvSpPr>
            <p:spPr>
              <a:xfrm rot="5400000">
                <a:off x="2982418" y="2734329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94" name="Trapezoid 93"/>
              <p:cNvSpPr/>
              <p:nvPr/>
            </p:nvSpPr>
            <p:spPr>
              <a:xfrm rot="5400000">
                <a:off x="2982418" y="3218031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95" name="Trapezoid 94"/>
              <p:cNvSpPr/>
              <p:nvPr/>
            </p:nvSpPr>
            <p:spPr>
              <a:xfrm rot="5400000">
                <a:off x="2982418" y="3701733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96" name="Trapezoid 95"/>
              <p:cNvSpPr/>
              <p:nvPr/>
            </p:nvSpPr>
            <p:spPr>
              <a:xfrm rot="5400000">
                <a:off x="2982418" y="4185434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2566600" y="2198526"/>
                <a:ext cx="373409" cy="2310924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98" name="Rounded Rectangle 97"/>
            <p:cNvSpPr/>
            <p:nvPr/>
          </p:nvSpPr>
          <p:spPr>
            <a:xfrm>
              <a:off x="4676710" y="1727806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690569" y="1722839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grpSp>
          <p:nvGrpSpPr>
            <p:cNvPr id="268" name="Group 267"/>
            <p:cNvGrpSpPr/>
            <p:nvPr/>
          </p:nvGrpSpPr>
          <p:grpSpPr>
            <a:xfrm>
              <a:off x="4729575" y="1765668"/>
              <a:ext cx="965664" cy="463767"/>
              <a:chOff x="4729575" y="1765668"/>
              <a:chExt cx="965664" cy="463767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4729575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4891025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5052476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5213926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5375377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5536827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</p:grpSp>
      <p:grpSp>
        <p:nvGrpSpPr>
          <p:cNvPr id="272" name="Group 271"/>
          <p:cNvGrpSpPr/>
          <p:nvPr/>
        </p:nvGrpSpPr>
        <p:grpSpPr>
          <a:xfrm>
            <a:off x="5917148" y="1727806"/>
            <a:ext cx="1044893" cy="3498080"/>
            <a:chOff x="5917148" y="1727806"/>
            <a:chExt cx="1044893" cy="3498080"/>
          </a:xfrm>
        </p:grpSpPr>
        <p:grpSp>
          <p:nvGrpSpPr>
            <p:cNvPr id="100" name="Group 99"/>
            <p:cNvGrpSpPr/>
            <p:nvPr/>
          </p:nvGrpSpPr>
          <p:grpSpPr>
            <a:xfrm>
              <a:off x="5920152" y="2331846"/>
              <a:ext cx="1041889" cy="2894040"/>
              <a:chOff x="2468135" y="2086320"/>
              <a:chExt cx="915162" cy="25420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1" name="Rectangle 100"/>
              <p:cNvSpPr/>
              <p:nvPr/>
            </p:nvSpPr>
            <p:spPr>
              <a:xfrm>
                <a:off x="2468135" y="2086320"/>
                <a:ext cx="915162" cy="2542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02" name="Trapezoid 101"/>
              <p:cNvSpPr/>
              <p:nvPr/>
            </p:nvSpPr>
            <p:spPr>
              <a:xfrm rot="5400000">
                <a:off x="2985466" y="2250627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03" name="Trapezoid 102"/>
              <p:cNvSpPr/>
              <p:nvPr/>
            </p:nvSpPr>
            <p:spPr>
              <a:xfrm rot="5400000">
                <a:off x="2982418" y="2734329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04" name="Trapezoid 103"/>
              <p:cNvSpPr/>
              <p:nvPr/>
            </p:nvSpPr>
            <p:spPr>
              <a:xfrm rot="5400000">
                <a:off x="2982418" y="3218031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05" name="Trapezoid 104"/>
              <p:cNvSpPr/>
              <p:nvPr/>
            </p:nvSpPr>
            <p:spPr>
              <a:xfrm rot="5400000">
                <a:off x="2982418" y="3701733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06" name="Trapezoid 105"/>
              <p:cNvSpPr/>
              <p:nvPr/>
            </p:nvSpPr>
            <p:spPr>
              <a:xfrm rot="5400000">
                <a:off x="2982418" y="4185434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2566600" y="2198526"/>
                <a:ext cx="373409" cy="2310924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108" name="Rounded Rectangle 107"/>
            <p:cNvSpPr/>
            <p:nvPr/>
          </p:nvSpPr>
          <p:spPr>
            <a:xfrm>
              <a:off x="5920152" y="1727806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24" name="Rounded Rectangle 123"/>
            <p:cNvSpPr/>
            <p:nvPr/>
          </p:nvSpPr>
          <p:spPr>
            <a:xfrm>
              <a:off x="5917148" y="1729074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grpSp>
          <p:nvGrpSpPr>
            <p:cNvPr id="269" name="Group 268"/>
            <p:cNvGrpSpPr/>
            <p:nvPr/>
          </p:nvGrpSpPr>
          <p:grpSpPr>
            <a:xfrm>
              <a:off x="5956153" y="1771904"/>
              <a:ext cx="965665" cy="463767"/>
              <a:chOff x="5956153" y="1771904"/>
              <a:chExt cx="965665" cy="463767"/>
            </a:xfrm>
          </p:grpSpPr>
          <p:sp>
            <p:nvSpPr>
              <p:cNvPr id="125" name="Rectangle 124"/>
              <p:cNvSpPr/>
              <p:nvPr/>
            </p:nvSpPr>
            <p:spPr>
              <a:xfrm>
                <a:off x="5956153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6117603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6279054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440504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601955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6763406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</p:grpSp>
      <p:sp>
        <p:nvSpPr>
          <p:cNvPr id="223" name="TextBox 222"/>
          <p:cNvSpPr txBox="1"/>
          <p:nvPr/>
        </p:nvSpPr>
        <p:spPr>
          <a:xfrm>
            <a:off x="2756428" y="2533516"/>
            <a:ext cx="49565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ALU</a:t>
            </a:r>
          </a:p>
        </p:txBody>
      </p:sp>
      <p:sp>
        <p:nvSpPr>
          <p:cNvPr id="89" name="Right Arrow 88"/>
          <p:cNvSpPr/>
          <p:nvPr/>
        </p:nvSpPr>
        <p:spPr>
          <a:xfrm>
            <a:off x="3253344" y="3524311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9" name="Right Arrow 98"/>
          <p:cNvSpPr/>
          <p:nvPr/>
        </p:nvSpPr>
        <p:spPr>
          <a:xfrm>
            <a:off x="4496786" y="3524311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9" name="Right Arrow 108"/>
          <p:cNvSpPr/>
          <p:nvPr/>
        </p:nvSpPr>
        <p:spPr>
          <a:xfrm>
            <a:off x="5740229" y="3524311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49" name="Right Arrow 248"/>
          <p:cNvSpPr/>
          <p:nvPr/>
        </p:nvSpPr>
        <p:spPr>
          <a:xfrm>
            <a:off x="6969141" y="3524311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="" xmlns:a16="http://schemas.microsoft.com/office/drawing/2014/main" id="{1452D421-5A75-C843-B282-4B108AE84B53}"/>
              </a:ext>
            </a:extLst>
          </p:cNvPr>
          <p:cNvSpPr/>
          <p:nvPr/>
        </p:nvSpPr>
        <p:spPr>
          <a:xfrm>
            <a:off x="2860992" y="6305490"/>
            <a:ext cx="3530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 smtClean="0">
                <a:latin typeface="Helvetica Neue" charset="0"/>
                <a:ea typeface="Helvetica Neue" charset="0"/>
                <a:cs typeface="Helvetica Neue" charset="0"/>
              </a:rPr>
              <a:t>*RMT</a:t>
            </a: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[</a:t>
            </a:r>
            <a:r>
              <a:rPr lang="en-US" sz="2000" dirty="0" smtClean="0">
                <a:latin typeface="Helvetica Neue" charset="0"/>
                <a:ea typeface="Helvetica Neue" charset="0"/>
                <a:cs typeface="Helvetica Neue" charset="0"/>
              </a:rPr>
              <a:t>SIGCOMM’13]</a:t>
            </a:r>
            <a:endParaRPr lang="en-US" sz="2000" dirty="0" smtClean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224" grpId="0"/>
      <p:bldP spid="251" grpId="4" animBg="1"/>
      <p:bldP spid="4" grpId="0" animBg="1"/>
      <p:bldP spid="8" grpId="0" animBg="1"/>
      <p:bldP spid="20" grpId="0" animBg="1"/>
      <p:bldP spid="79" grpId="0" animBg="1"/>
      <p:bldP spid="223" grpId="0"/>
      <p:bldP spid="89" grpId="0" animBg="1"/>
      <p:bldP spid="99" grpId="0" animBg="1"/>
      <p:bldP spid="109" grpId="0" animBg="1"/>
      <p:bldP spid="2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DE6542-8B4E-8340-BEB9-6B4618B70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Mapping Dataflow to Data plane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6A7E5DE-C92A-BF45-8592-C1C913988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12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DDB78E1C-FFA3-A746-B5BE-00F41780BD82}"/>
              </a:ext>
            </a:extLst>
          </p:cNvPr>
          <p:cNvSpPr/>
          <p:nvPr/>
        </p:nvSpPr>
        <p:spPr>
          <a:xfrm>
            <a:off x="152400" y="5113594"/>
            <a:ext cx="8762999" cy="91152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Which </a:t>
            </a:r>
            <a:r>
              <a:rPr lang="en-US" sz="32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dataflow operators </a:t>
            </a:r>
            <a:r>
              <a:rPr lang="en-US" sz="32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c</a:t>
            </a:r>
            <a:r>
              <a:rPr lang="en-US" sz="32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an be compiled </a:t>
            </a:r>
            <a:r>
              <a:rPr lang="en-US" sz="32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to </a:t>
            </a:r>
            <a:r>
              <a:rPr lang="en-US" sz="32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match-action </a:t>
            </a:r>
            <a:r>
              <a:rPr lang="en-US" sz="32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t</a:t>
            </a:r>
            <a:r>
              <a:rPr lang="en-US" sz="32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ables</a:t>
            </a:r>
            <a:r>
              <a:rPr lang="en-US" sz="32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?</a:t>
            </a:r>
            <a:endParaRPr lang="en-US" sz="32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aphicFrame>
        <p:nvGraphicFramePr>
          <p:cNvPr id="14" name="Content Placeholder 9">
            <a:extLst>
              <a:ext uri="{FF2B5EF4-FFF2-40B4-BE49-F238E27FC236}">
                <a16:creationId xmlns:a16="http://schemas.microsoft.com/office/drawing/2014/main" xmlns="" id="{3D2213CC-C417-6C40-8A0E-B11EFCB805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14615"/>
              </p:ext>
            </p:extLst>
          </p:nvPr>
        </p:nvGraphicFramePr>
        <p:xfrm>
          <a:off x="-340247" y="1569528"/>
          <a:ext cx="7839819" cy="3264742"/>
        </p:xfrm>
        <a:graphic>
          <a:graphicData uri="http://schemas.openxmlformats.org/drawingml/2006/table">
            <a:tbl>
              <a:tblPr/>
              <a:tblGrid>
                <a:gridCol w="2621111">
                  <a:extLst>
                    <a:ext uri="{9D8B030D-6E8A-4147-A177-3AD203B41FA5}">
                      <a16:colId xmlns:a16="http://schemas.microsoft.com/office/drawing/2014/main" xmlns="" val="1281764713"/>
                    </a:ext>
                  </a:extLst>
                </a:gridCol>
                <a:gridCol w="26093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09354">
                  <a:extLst>
                    <a:ext uri="{9D8B030D-6E8A-4147-A177-3AD203B41FA5}">
                      <a16:colId xmlns:a16="http://schemas.microsoft.com/office/drawing/2014/main" xmlns="" val="1574975179"/>
                    </a:ext>
                  </a:extLst>
                </a:gridCol>
              </a:tblGrid>
              <a:tr h="5332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endParaRPr lang="en-US" dirty="0"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Dataflow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Data plane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6480573"/>
                  </a:ext>
                </a:extLst>
              </a:tr>
              <a:tr h="9104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sz="2000" b="0" i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Model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000" b="0" i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Pipeline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000" b="0" i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Pipeline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9268029"/>
                  </a:ext>
                </a:extLst>
              </a:tr>
              <a:tr h="9104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sz="2000" b="0" i="0" baseline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Processing Unit</a:t>
                      </a:r>
                      <a:endParaRPr lang="en-US" sz="2000" b="0" i="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000" b="0" i="0" dirty="0" smtClean="0">
                          <a:solidFill>
                            <a:srgbClr val="C0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Operators</a:t>
                      </a:r>
                      <a:endParaRPr lang="en-US" sz="2000" b="0" i="0" dirty="0">
                        <a:solidFill>
                          <a:srgbClr val="C00000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000" b="0" i="0" dirty="0">
                          <a:solidFill>
                            <a:srgbClr val="C0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Match-Action </a:t>
                      </a:r>
                    </a:p>
                    <a:p>
                      <a:pPr algn="ctr"/>
                      <a:r>
                        <a:rPr lang="en-US" sz="2000" b="0" i="0" dirty="0">
                          <a:solidFill>
                            <a:srgbClr val="C0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Tables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04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sz="2000" b="0" i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Structured</a:t>
                      </a:r>
                      <a:r>
                        <a:rPr lang="en-US" sz="2000" b="0" i="0" baseline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Data</a:t>
                      </a:r>
                      <a:endParaRPr lang="en-US" sz="2000" b="0" i="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000" b="0" i="0" dirty="0">
                          <a:solidFill>
                            <a:srgbClr val="C0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Tuples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000" b="0" i="0" dirty="0">
                          <a:solidFill>
                            <a:srgbClr val="C0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Packets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6502804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2718016" y="3083170"/>
            <a:ext cx="1723292" cy="7752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80892" y="3083170"/>
            <a:ext cx="1723292" cy="7752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18016" y="4011209"/>
            <a:ext cx="1723292" cy="7752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80892" y="4011209"/>
            <a:ext cx="1723292" cy="7752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15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Compiling Individual Operators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13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560955" y="2518038"/>
            <a:ext cx="2028349" cy="57064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Monaco" charset="0"/>
                <a:ea typeface="Monaco" charset="0"/>
                <a:cs typeface="Monaco" charset="0"/>
              </a:rPr>
              <a:t>filter(p)</a:t>
            </a:r>
          </a:p>
        </p:txBody>
      </p:sp>
      <p:sp>
        <p:nvSpPr>
          <p:cNvPr id="5" name="Oval 4"/>
          <p:cNvSpPr/>
          <p:nvPr/>
        </p:nvSpPr>
        <p:spPr>
          <a:xfrm>
            <a:off x="1141281" y="2693630"/>
            <a:ext cx="220006" cy="2194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637440" y="2693630"/>
            <a:ext cx="220006" cy="2194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133599" y="2693630"/>
            <a:ext cx="220006" cy="2194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644656" y="2693630"/>
            <a:ext cx="220006" cy="2194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155713" y="2693630"/>
            <a:ext cx="220006" cy="2194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1450" y="1394789"/>
            <a:ext cx="330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Stream of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elements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68551" y="2693630"/>
            <a:ext cx="22000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60869" y="2693630"/>
            <a:ext cx="22000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782983" y="2693630"/>
            <a:ext cx="22000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42668" y="1394789"/>
            <a:ext cx="32864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Elements s</a:t>
            </a:r>
            <a:r>
              <a:rPr lang="en-US" sz="2800" dirty="0" smtClean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atisfying</a:t>
            </a:r>
            <a:endParaRPr lang="en-US" sz="2800" dirty="0">
              <a:solidFill>
                <a:srgbClr val="C00000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p</a:t>
            </a:r>
            <a:r>
              <a:rPr lang="en-US" sz="2800" dirty="0" smtClean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redicate </a:t>
            </a:r>
            <a:r>
              <a:rPr lang="en-US" sz="2800" i="1" dirty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(p)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65387" y="3073833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Input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91413" y="3073833"/>
            <a:ext cx="978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Output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FD6186AB-00AC-FE49-ACE5-0013F646DA8A}"/>
              </a:ext>
            </a:extLst>
          </p:cNvPr>
          <p:cNvSpPr/>
          <p:nvPr/>
        </p:nvSpPr>
        <p:spPr>
          <a:xfrm>
            <a:off x="56704" y="3700317"/>
            <a:ext cx="4453230" cy="2216202"/>
          </a:xfrm>
          <a:prstGeom prst="roundRect">
            <a:avLst>
              <a:gd name="adj" fmla="val 3426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ct val="114000"/>
              </a:lnSpc>
            </a:pP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pvictimIPs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pktStream</a:t>
            </a:r>
            <a:endParaRPr lang="en-US" sz="1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(p =&gt;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p.udp.sport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== 53)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(p =&gt; 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p.srcIP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distinct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srcIP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 =&gt; 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1))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reduce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(keys=(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,), sum)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count) =&gt; count &gt; Th)</a:t>
            </a:r>
          </a:p>
          <a:p>
            <a:pPr>
              <a:lnSpc>
                <a:spcPct val="114000"/>
              </a:lnSpc>
            </a:pPr>
            <a:endParaRPr lang="en-US" sz="11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1DAC2590-BEA9-354E-9A24-F29CDDF6F4B0}"/>
              </a:ext>
            </a:extLst>
          </p:cNvPr>
          <p:cNvSpPr/>
          <p:nvPr/>
        </p:nvSpPr>
        <p:spPr>
          <a:xfrm>
            <a:off x="809208" y="4097169"/>
            <a:ext cx="3011425" cy="307604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solidFill>
              <a:srgbClr val="FF0000">
                <a:alpha val="25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Avenir Next Medium" panose="020B0503020202020204" pitchFamily="34" charset="0"/>
              <a:ea typeface="Myriad Pro" charset="0"/>
              <a:cs typeface="Myriad Pro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1328C19-DA38-584A-88E1-565C2990C0EF}"/>
              </a:ext>
            </a:extLst>
          </p:cNvPr>
          <p:cNvSpPr txBox="1"/>
          <p:nvPr/>
        </p:nvSpPr>
        <p:spPr>
          <a:xfrm>
            <a:off x="75952" y="3812236"/>
            <a:ext cx="284052" cy="1803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1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2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3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5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6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7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018827"/>
              </p:ext>
            </p:extLst>
          </p:nvPr>
        </p:nvGraphicFramePr>
        <p:xfrm>
          <a:off x="4698994" y="3728066"/>
          <a:ext cx="4104763" cy="18809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4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04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280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Match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Action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6085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7689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udp.sport</a:t>
                      </a:r>
                      <a:r>
                        <a:rPr lang="en-US" sz="20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== 53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FB07DDF-457D-5948-9F22-276F953E38F9}"/>
              </a:ext>
            </a:extLst>
          </p:cNvPr>
          <p:cNvSpPr/>
          <p:nvPr/>
        </p:nvSpPr>
        <p:spPr>
          <a:xfrm>
            <a:off x="4751754" y="4994031"/>
            <a:ext cx="2493108" cy="5548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0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3" grpId="0" animBg="1"/>
      <p:bldP spid="15" grpId="0" animBg="1"/>
      <p:bldP spid="16" grpId="0"/>
      <p:bldP spid="20" grpId="0"/>
      <p:bldP spid="21" grpId="0"/>
      <p:bldP spid="19" grpId="0" animBg="1"/>
      <p:bldP spid="22" grpId="0" animBg="1"/>
      <p:bldP spid="23" grpId="0"/>
      <p:bldP spid="25" grpId="0" animBg="1"/>
      <p:bldP spid="2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Compiling Individual Operators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14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605561" y="2518038"/>
            <a:ext cx="1940312" cy="57064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Monaco" charset="0"/>
                <a:ea typeface="Monaco" charset="0"/>
                <a:cs typeface="Monaco" charset="0"/>
              </a:rPr>
              <a:t>reduce(f)</a:t>
            </a:r>
          </a:p>
        </p:txBody>
      </p:sp>
      <p:sp>
        <p:nvSpPr>
          <p:cNvPr id="5" name="Oval 4"/>
          <p:cNvSpPr/>
          <p:nvPr/>
        </p:nvSpPr>
        <p:spPr>
          <a:xfrm>
            <a:off x="1141281" y="2693630"/>
            <a:ext cx="220006" cy="2194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637440" y="2693630"/>
            <a:ext cx="220006" cy="2194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133599" y="2693630"/>
            <a:ext cx="220006" cy="2194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644656" y="2693630"/>
            <a:ext cx="220006" cy="2194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155713" y="2693630"/>
            <a:ext cx="220006" cy="2194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96152" y="2693630"/>
            <a:ext cx="22000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047350"/>
              </p:ext>
            </p:extLst>
          </p:nvPr>
        </p:nvGraphicFramePr>
        <p:xfrm>
          <a:off x="4698994" y="3818393"/>
          <a:ext cx="4104763" cy="1183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77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69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280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Match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Action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6085"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>
                          <a:latin typeface="Monaco" charset="0"/>
                          <a:ea typeface="Monaco" charset="0"/>
                          <a:cs typeface="Monaco" charset="0"/>
                        </a:rPr>
                        <a:t>*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 err="1">
                          <a:latin typeface="Monaco" charset="0"/>
                          <a:ea typeface="Monaco" charset="0"/>
                          <a:cs typeface="Monaco" charset="0"/>
                        </a:rPr>
                        <a:t>idx</a:t>
                      </a:r>
                      <a:r>
                        <a:rPr lang="en-US" sz="1800" i="0" baseline="0" dirty="0">
                          <a:latin typeface="Monaco" charset="0"/>
                          <a:ea typeface="Monaco" charset="0"/>
                          <a:cs typeface="Monaco" charset="0"/>
                        </a:rPr>
                        <a:t> </a:t>
                      </a:r>
                      <a:r>
                        <a:rPr lang="en-US" sz="1800" i="0" dirty="0">
                          <a:latin typeface="Monaco" charset="0"/>
                          <a:ea typeface="Monaco" charset="0"/>
                          <a:cs typeface="Monaco" charset="0"/>
                        </a:rPr>
                        <a:t>=</a:t>
                      </a:r>
                      <a:r>
                        <a:rPr lang="en-US" sz="1800" i="0" baseline="0" dirty="0">
                          <a:latin typeface="Monaco" charset="0"/>
                          <a:ea typeface="Monaco" charset="0"/>
                          <a:cs typeface="Monaco" charset="0"/>
                        </a:rPr>
                        <a:t> hash(</a:t>
                      </a:r>
                      <a:r>
                        <a:rPr lang="en-US" sz="1800" i="0" baseline="0" dirty="0" err="1">
                          <a:latin typeface="Monaco" charset="0"/>
                          <a:ea typeface="Monaco" charset="0"/>
                          <a:cs typeface="Monaco" charset="0"/>
                        </a:rPr>
                        <a:t>m.dstIP</a:t>
                      </a:r>
                      <a:r>
                        <a:rPr lang="en-US" sz="1800" i="0" baseline="0" dirty="0">
                          <a:latin typeface="Monaco" charset="0"/>
                          <a:ea typeface="Monaco" charset="0"/>
                          <a:cs typeface="Monaco" charset="0"/>
                        </a:rPr>
                        <a:t>)</a:t>
                      </a:r>
                      <a:endParaRPr lang="en-US" sz="1800" i="0" dirty="0">
                        <a:latin typeface="Monaco" charset="0"/>
                        <a:ea typeface="Monaco" charset="0"/>
                        <a:cs typeface="Monaco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865387" y="3073833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Input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26697" y="3073833"/>
            <a:ext cx="978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Output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FD6186AB-00AC-FE49-ACE5-0013F646DA8A}"/>
              </a:ext>
            </a:extLst>
          </p:cNvPr>
          <p:cNvSpPr/>
          <p:nvPr/>
        </p:nvSpPr>
        <p:spPr>
          <a:xfrm>
            <a:off x="56704" y="3833173"/>
            <a:ext cx="4453230" cy="2216202"/>
          </a:xfrm>
          <a:prstGeom prst="roundRect">
            <a:avLst>
              <a:gd name="adj" fmla="val 3426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ct val="114000"/>
              </a:lnSpc>
            </a:pP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pvictimIPs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pktStream</a:t>
            </a:r>
            <a:endParaRPr lang="en-US" sz="1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(p =&gt;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p.udp.sport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== 53)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(p =&gt; 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p.srcIP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distinct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srcIP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 =&gt; 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1))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reduce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(keys=(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,), sum)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count) =&gt; count &gt; Th)</a:t>
            </a:r>
          </a:p>
          <a:p>
            <a:pPr>
              <a:lnSpc>
                <a:spcPct val="114000"/>
              </a:lnSpc>
            </a:pPr>
            <a:r>
              <a:rPr lang="en-US" sz="11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1DAC2590-BEA9-354E-9A24-F29CDDF6F4B0}"/>
              </a:ext>
            </a:extLst>
          </p:cNvPr>
          <p:cNvSpPr/>
          <p:nvPr/>
        </p:nvSpPr>
        <p:spPr>
          <a:xfrm>
            <a:off x="822960" y="5184265"/>
            <a:ext cx="2664519" cy="311800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solidFill>
              <a:srgbClr val="FF0000">
                <a:alpha val="25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Avenir Next Medium" panose="020B0503020202020204" pitchFamily="34" charset="0"/>
              <a:ea typeface="Myriad Pro" charset="0"/>
              <a:cs typeface="Myriad Pro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5256" y="1394789"/>
            <a:ext cx="330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Stream of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elements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11298" y="1394789"/>
            <a:ext cx="45897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Result of </a:t>
            </a:r>
            <a:r>
              <a:rPr lang="en-US" sz="2800" dirty="0" smtClean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applying</a:t>
            </a:r>
            <a:endParaRPr lang="en-US" sz="2800" dirty="0">
              <a:solidFill>
                <a:srgbClr val="C00000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f</a:t>
            </a:r>
            <a:r>
              <a:rPr lang="en-US" sz="2800" dirty="0" smtClean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unction </a:t>
            </a:r>
            <a:r>
              <a:rPr lang="en-US" sz="2800" i="1" dirty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  </a:t>
            </a:r>
            <a:r>
              <a:rPr lang="en-US" sz="2800" dirty="0" smtClean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over </a:t>
            </a:r>
            <a:r>
              <a:rPr lang="en-US" sz="2800" dirty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a</a:t>
            </a:r>
            <a:r>
              <a:rPr lang="en-US" sz="2800" dirty="0" smtClean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ll </a:t>
            </a:r>
            <a:r>
              <a:rPr lang="en-US" sz="2800" dirty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e</a:t>
            </a:r>
            <a:r>
              <a:rPr lang="en-US" sz="2800" dirty="0" smtClean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lements</a:t>
            </a:r>
            <a:endParaRPr lang="en-US" sz="2800" dirty="0">
              <a:solidFill>
                <a:srgbClr val="C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605561" y="3157439"/>
            <a:ext cx="1940312" cy="496119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Helvetica Neue" charset="0"/>
                <a:ea typeface="Helvetica Neue" charset="0"/>
                <a:cs typeface="Helvetica Neue" charset="0"/>
              </a:rPr>
              <a:t>Memory</a:t>
            </a:r>
            <a:endParaRPr lang="en-US" sz="2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757291"/>
              </p:ext>
            </p:extLst>
          </p:nvPr>
        </p:nvGraphicFramePr>
        <p:xfrm>
          <a:off x="4698993" y="5048489"/>
          <a:ext cx="4104763" cy="1183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77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69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280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Match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Action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6085"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>
                          <a:latin typeface="Monaco" charset="0"/>
                          <a:ea typeface="Monaco" charset="0"/>
                          <a:cs typeface="Monaco" charset="0"/>
                        </a:rPr>
                        <a:t>*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kern="1200" dirty="0">
                          <a:solidFill>
                            <a:schemeClr val="dk1"/>
                          </a:solidFill>
                          <a:latin typeface="Monaco" charset="0"/>
                          <a:ea typeface="Monaco" charset="0"/>
                          <a:cs typeface="Monaco" charset="0"/>
                        </a:rPr>
                        <a:t>stateful[</a:t>
                      </a:r>
                      <a:r>
                        <a:rPr lang="en-US" sz="1800" i="0" kern="1200" dirty="0" err="1">
                          <a:solidFill>
                            <a:schemeClr val="dk1"/>
                          </a:solidFill>
                          <a:latin typeface="Monaco" charset="0"/>
                          <a:ea typeface="Monaco" charset="0"/>
                          <a:cs typeface="Monaco" charset="0"/>
                        </a:rPr>
                        <a:t>idx</a:t>
                      </a:r>
                      <a:r>
                        <a:rPr lang="en-US" sz="1800" i="0" kern="1200" dirty="0">
                          <a:solidFill>
                            <a:schemeClr val="dk1"/>
                          </a:solidFill>
                          <a:latin typeface="Monaco" charset="0"/>
                          <a:ea typeface="Monaco" charset="0"/>
                          <a:cs typeface="Monaco" charset="0"/>
                        </a:rPr>
                        <a:t>]</a:t>
                      </a:r>
                      <a:r>
                        <a:rPr lang="en-US" sz="1800" i="0" kern="1200" baseline="0" dirty="0">
                          <a:solidFill>
                            <a:schemeClr val="dk1"/>
                          </a:solidFill>
                          <a:latin typeface="Monaco" charset="0"/>
                          <a:ea typeface="Monaco" charset="0"/>
                          <a:cs typeface="Monaco" charset="0"/>
                        </a:rPr>
                        <a:t> += 1</a:t>
                      </a:r>
                      <a:endParaRPr lang="en-US" sz="1800" i="0" kern="1200" dirty="0">
                        <a:solidFill>
                          <a:schemeClr val="dk1"/>
                        </a:solidFill>
                        <a:latin typeface="Monaco" charset="0"/>
                        <a:ea typeface="Monaco" charset="0"/>
                        <a:cs typeface="Monaco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1328C19-DA38-584A-88E1-565C2990C0EF}"/>
              </a:ext>
            </a:extLst>
          </p:cNvPr>
          <p:cNvSpPr txBox="1"/>
          <p:nvPr/>
        </p:nvSpPr>
        <p:spPr>
          <a:xfrm>
            <a:off x="68137" y="3952911"/>
            <a:ext cx="284052" cy="1803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1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2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3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5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6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2739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20" grpId="0"/>
      <p:bldP spid="21" grpId="0"/>
      <p:bldP spid="19" grpId="0" animBg="1"/>
      <p:bldP spid="22" grpId="0" animBg="1"/>
      <p:bldP spid="23" grpId="0"/>
      <p:bldP spid="24" grpId="0"/>
      <p:bldP spid="25" grpId="0" animBg="1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ounded Rectangle 109"/>
          <p:cNvSpPr/>
          <p:nvPr/>
        </p:nvSpPr>
        <p:spPr>
          <a:xfrm>
            <a:off x="7154001" y="1737043"/>
            <a:ext cx="1463693" cy="3498081"/>
          </a:xfrm>
          <a:prstGeom prst="roundRect">
            <a:avLst>
              <a:gd name="adj" fmla="val 6295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Helvetica Neue" charset="0"/>
                <a:ea typeface="Helvetica Neue" charset="0"/>
                <a:cs typeface="Helvetica Neue" charset="0"/>
              </a:rPr>
              <a:t>Programmable </a:t>
            </a:r>
            <a:r>
              <a:rPr lang="en-US" sz="1350" b="1" dirty="0" err="1">
                <a:latin typeface="Helvetica Neue" charset="0"/>
                <a:ea typeface="Helvetica Neue" charset="0"/>
                <a:cs typeface="Helvetica Neue" charset="0"/>
              </a:rPr>
              <a:t>Deparser</a:t>
            </a:r>
            <a:endParaRPr lang="en-US" sz="135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264" name="Group 263"/>
          <p:cNvGrpSpPr/>
          <p:nvPr/>
        </p:nvGrpSpPr>
        <p:grpSpPr>
          <a:xfrm>
            <a:off x="7498829" y="2400352"/>
            <a:ext cx="784325" cy="2678062"/>
            <a:chOff x="7498829" y="2510581"/>
            <a:chExt cx="784325" cy="2678062"/>
          </a:xfrm>
        </p:grpSpPr>
        <p:grpSp>
          <p:nvGrpSpPr>
            <p:cNvPr id="190" name="Group 189"/>
            <p:cNvGrpSpPr/>
            <p:nvPr/>
          </p:nvGrpSpPr>
          <p:grpSpPr>
            <a:xfrm>
              <a:off x="7502388" y="2510581"/>
              <a:ext cx="780766" cy="427769"/>
              <a:chOff x="6858000" y="3200400"/>
              <a:chExt cx="685800" cy="375739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cxnSp>
            <p:nvCxnSpPr>
              <p:cNvPr id="163" name="Straight Connector 162"/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1" name="Group 190"/>
            <p:cNvGrpSpPr/>
            <p:nvPr/>
          </p:nvGrpSpPr>
          <p:grpSpPr>
            <a:xfrm>
              <a:off x="7498829" y="3260679"/>
              <a:ext cx="780766" cy="427769"/>
              <a:chOff x="6858000" y="3200400"/>
              <a:chExt cx="685800" cy="375739"/>
            </a:xfrm>
          </p:grpSpPr>
          <p:sp>
            <p:nvSpPr>
              <p:cNvPr id="192" name="Rectangle 191"/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cxnSp>
            <p:nvCxnSpPr>
              <p:cNvPr id="195" name="Straight Connector 194"/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" name="Group 200"/>
            <p:cNvGrpSpPr/>
            <p:nvPr/>
          </p:nvGrpSpPr>
          <p:grpSpPr>
            <a:xfrm>
              <a:off x="7498829" y="4010777"/>
              <a:ext cx="780766" cy="427769"/>
              <a:chOff x="6858000" y="3200400"/>
              <a:chExt cx="685800" cy="375739"/>
            </a:xfrm>
          </p:grpSpPr>
          <p:sp>
            <p:nvSpPr>
              <p:cNvPr id="202" name="Rectangle 201"/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cxnSp>
            <p:nvCxnSpPr>
              <p:cNvPr id="205" name="Straight Connector 204"/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1" name="Group 210"/>
            <p:cNvGrpSpPr/>
            <p:nvPr/>
          </p:nvGrpSpPr>
          <p:grpSpPr>
            <a:xfrm>
              <a:off x="7498829" y="4760874"/>
              <a:ext cx="780766" cy="427769"/>
              <a:chOff x="6858000" y="3200400"/>
              <a:chExt cx="685800" cy="375739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cxnSp>
            <p:nvCxnSpPr>
              <p:cNvPr id="215" name="Straight Connector 214"/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4" name="TextBox 223"/>
          <p:cNvSpPr txBox="1"/>
          <p:nvPr/>
        </p:nvSpPr>
        <p:spPr>
          <a:xfrm>
            <a:off x="4104431" y="5280498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charset="0"/>
                <a:ea typeface="Helvetica Neue" charset="0"/>
                <a:cs typeface="Helvetica Neue" charset="0"/>
              </a:rPr>
              <a:t>Stages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7A92EAD-0E9D-6443-9A4C-435B3187E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15</a:t>
            </a:fld>
            <a:endParaRPr lang="en-US"/>
          </a:p>
        </p:txBody>
      </p:sp>
      <p:grpSp>
        <p:nvGrpSpPr>
          <p:cNvPr id="237" name="Group 236"/>
          <p:cNvGrpSpPr/>
          <p:nvPr/>
        </p:nvGrpSpPr>
        <p:grpSpPr>
          <a:xfrm>
            <a:off x="174682" y="2388203"/>
            <a:ext cx="332788" cy="2702361"/>
            <a:chOff x="526649" y="1992150"/>
            <a:chExt cx="292310" cy="2373667"/>
          </a:xfrm>
        </p:grpSpPr>
        <p:sp>
          <p:nvSpPr>
            <p:cNvPr id="225" name="Right Arrow 224"/>
            <p:cNvSpPr/>
            <p:nvPr/>
          </p:nvSpPr>
          <p:spPr>
            <a:xfrm>
              <a:off x="526649" y="1992150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6" name="Right Arrow 225"/>
            <p:cNvSpPr/>
            <p:nvPr/>
          </p:nvSpPr>
          <p:spPr>
            <a:xfrm>
              <a:off x="526649" y="2389874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7" name="Right Arrow 226"/>
            <p:cNvSpPr/>
            <p:nvPr/>
          </p:nvSpPr>
          <p:spPr>
            <a:xfrm>
              <a:off x="526649" y="2790624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8" name="Right Arrow 227"/>
            <p:cNvSpPr/>
            <p:nvPr/>
          </p:nvSpPr>
          <p:spPr>
            <a:xfrm>
              <a:off x="526649" y="3188348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9" name="Right Arrow 228"/>
            <p:cNvSpPr/>
            <p:nvPr/>
          </p:nvSpPr>
          <p:spPr>
            <a:xfrm>
              <a:off x="526649" y="3590268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30" name="Right Arrow 229"/>
            <p:cNvSpPr/>
            <p:nvPr/>
          </p:nvSpPr>
          <p:spPr>
            <a:xfrm>
              <a:off x="526649" y="3987992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8636529" y="2388203"/>
            <a:ext cx="332788" cy="2702361"/>
            <a:chOff x="526649" y="1992150"/>
            <a:chExt cx="292310" cy="2373667"/>
          </a:xfrm>
        </p:grpSpPr>
        <p:sp>
          <p:nvSpPr>
            <p:cNvPr id="239" name="Right Arrow 238"/>
            <p:cNvSpPr/>
            <p:nvPr/>
          </p:nvSpPr>
          <p:spPr>
            <a:xfrm>
              <a:off x="526649" y="1992150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0" name="Right Arrow 239"/>
            <p:cNvSpPr/>
            <p:nvPr/>
          </p:nvSpPr>
          <p:spPr>
            <a:xfrm>
              <a:off x="526649" y="2389874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1" name="Right Arrow 240"/>
            <p:cNvSpPr/>
            <p:nvPr/>
          </p:nvSpPr>
          <p:spPr>
            <a:xfrm>
              <a:off x="526649" y="2790624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2" name="Right Arrow 241"/>
            <p:cNvSpPr/>
            <p:nvPr/>
          </p:nvSpPr>
          <p:spPr>
            <a:xfrm>
              <a:off x="526649" y="3188348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3" name="Right Arrow 242"/>
            <p:cNvSpPr/>
            <p:nvPr/>
          </p:nvSpPr>
          <p:spPr>
            <a:xfrm>
              <a:off x="526649" y="3590268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4" name="Right Arrow 243"/>
            <p:cNvSpPr/>
            <p:nvPr/>
          </p:nvSpPr>
          <p:spPr>
            <a:xfrm>
              <a:off x="526649" y="3987992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531168" y="1727805"/>
            <a:ext cx="1463693" cy="3498081"/>
          </a:xfrm>
          <a:prstGeom prst="roundRect">
            <a:avLst>
              <a:gd name="adj" fmla="val 6295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Helvetica Neue" charset="0"/>
                <a:ea typeface="Helvetica Neue" charset="0"/>
                <a:cs typeface="Helvetica Neue" charset="0"/>
              </a:rPr>
              <a:t>Programmable Parser</a:t>
            </a:r>
          </a:p>
          <a:p>
            <a:pPr algn="ctr"/>
            <a:endParaRPr lang="en-US" sz="12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245" name="Group 244"/>
          <p:cNvGrpSpPr/>
          <p:nvPr/>
        </p:nvGrpSpPr>
        <p:grpSpPr>
          <a:xfrm>
            <a:off x="650621" y="2375698"/>
            <a:ext cx="1214525" cy="2727370"/>
            <a:chOff x="944698" y="2284250"/>
            <a:chExt cx="1066800" cy="2395634"/>
          </a:xfrm>
        </p:grpSpPr>
        <p:sp>
          <p:nvSpPr>
            <p:cNvPr id="21" name="Oval 20"/>
            <p:cNvSpPr/>
            <p:nvPr/>
          </p:nvSpPr>
          <p:spPr>
            <a:xfrm>
              <a:off x="1189173" y="2284250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598748" y="2740370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944698" y="3118195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509848" y="3848501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065348" y="4267134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53" name="Curved Connector 52"/>
            <p:cNvCxnSpPr>
              <a:stCxn id="23" idx="6"/>
              <a:endCxn id="24" idx="7"/>
            </p:cNvCxnSpPr>
            <p:nvPr/>
          </p:nvCxnSpPr>
          <p:spPr>
            <a:xfrm>
              <a:off x="1357448" y="3324570"/>
              <a:ext cx="504704" cy="584377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54"/>
            <p:cNvCxnSpPr>
              <a:stCxn id="24" idx="2"/>
              <a:endCxn id="23" idx="3"/>
            </p:cNvCxnSpPr>
            <p:nvPr/>
          </p:nvCxnSpPr>
          <p:spPr>
            <a:xfrm rot="10800000">
              <a:off x="1005144" y="3470500"/>
              <a:ext cx="504704" cy="584377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urved Connector 56"/>
            <p:cNvCxnSpPr>
              <a:stCxn id="21" idx="6"/>
              <a:endCxn id="22" idx="0"/>
            </p:cNvCxnSpPr>
            <p:nvPr/>
          </p:nvCxnSpPr>
          <p:spPr>
            <a:xfrm>
              <a:off x="1601923" y="2490625"/>
              <a:ext cx="203200" cy="249745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urved Connector 62"/>
            <p:cNvCxnSpPr>
              <a:stCxn id="22" idx="4"/>
              <a:endCxn id="25" idx="0"/>
            </p:cNvCxnSpPr>
            <p:nvPr/>
          </p:nvCxnSpPr>
          <p:spPr>
            <a:xfrm rot="5400000">
              <a:off x="981416" y="3443427"/>
              <a:ext cx="1114014" cy="533400"/>
            </a:xfrm>
            <a:prstGeom prst="curvedConnector3">
              <a:avLst>
                <a:gd name="adj1" fmla="val 44300"/>
              </a:avLst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urved Connector 67"/>
            <p:cNvCxnSpPr>
              <a:stCxn id="24" idx="5"/>
              <a:endCxn id="25" idx="5"/>
            </p:cNvCxnSpPr>
            <p:nvPr/>
          </p:nvCxnSpPr>
          <p:spPr>
            <a:xfrm rot="5400000">
              <a:off x="1430586" y="4187871"/>
              <a:ext cx="418633" cy="444500"/>
            </a:xfrm>
            <a:prstGeom prst="curvedConnector3">
              <a:avLst>
                <a:gd name="adj1" fmla="val 117474"/>
              </a:avLst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urved Connector 71"/>
            <p:cNvCxnSpPr>
              <a:stCxn id="21" idx="2"/>
              <a:endCxn id="23" idx="1"/>
            </p:cNvCxnSpPr>
            <p:nvPr/>
          </p:nvCxnSpPr>
          <p:spPr>
            <a:xfrm rot="10800000" flipV="1">
              <a:off x="1005145" y="2490625"/>
              <a:ext cx="184029" cy="688016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2077060" y="2341083"/>
            <a:ext cx="638937" cy="2894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2" name="Trapezoid 11"/>
          <p:cNvSpPr/>
          <p:nvPr/>
        </p:nvSpPr>
        <p:spPr>
          <a:xfrm rot="5400000">
            <a:off x="2354126" y="2567625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89161" y="2468827"/>
            <a:ext cx="180158" cy="26309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077060" y="1739695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Helvetica Neue" charset="0"/>
                <a:ea typeface="Helvetica Neue" charset="0"/>
                <a:cs typeface="Helvetica Neue" charset="0"/>
              </a:rPr>
              <a:t>State</a:t>
            </a:r>
          </a:p>
        </p:txBody>
      </p:sp>
      <p:sp>
        <p:nvSpPr>
          <p:cNvPr id="148" name="Trapezoid 147"/>
          <p:cNvSpPr/>
          <p:nvPr/>
        </p:nvSpPr>
        <p:spPr>
          <a:xfrm rot="5400000">
            <a:off x="2369971" y="479539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49" name="Trapezoid 148"/>
          <p:cNvSpPr/>
          <p:nvPr/>
        </p:nvSpPr>
        <p:spPr>
          <a:xfrm rot="5400000">
            <a:off x="2372182" y="3124566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0" name="Trapezoid 149"/>
          <p:cNvSpPr/>
          <p:nvPr/>
        </p:nvSpPr>
        <p:spPr>
          <a:xfrm rot="5400000">
            <a:off x="2376859" y="3681507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1" name="Trapezoid 150"/>
          <p:cNvSpPr/>
          <p:nvPr/>
        </p:nvSpPr>
        <p:spPr>
          <a:xfrm rot="5400000">
            <a:off x="2369971" y="4238448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807659" y="2328573"/>
            <a:ext cx="638937" cy="2894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6" name="Trapezoid 155"/>
          <p:cNvSpPr/>
          <p:nvPr/>
        </p:nvSpPr>
        <p:spPr>
          <a:xfrm rot="5400000">
            <a:off x="3084725" y="2555115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2919760" y="2456317"/>
            <a:ext cx="180158" cy="26309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2807659" y="1739695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9" name="Trapezoid 158"/>
          <p:cNvSpPr/>
          <p:nvPr/>
        </p:nvSpPr>
        <p:spPr>
          <a:xfrm rot="5400000">
            <a:off x="3100570" y="478288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0" name="Trapezoid 159"/>
          <p:cNvSpPr/>
          <p:nvPr/>
        </p:nvSpPr>
        <p:spPr>
          <a:xfrm rot="5400000">
            <a:off x="3102781" y="3112056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1" name="Trapezoid 160"/>
          <p:cNvSpPr/>
          <p:nvPr/>
        </p:nvSpPr>
        <p:spPr>
          <a:xfrm rot="5400000">
            <a:off x="3107458" y="3668997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2" name="Trapezoid 161"/>
          <p:cNvSpPr/>
          <p:nvPr/>
        </p:nvSpPr>
        <p:spPr>
          <a:xfrm rot="5400000">
            <a:off x="3100570" y="4225938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535643" y="2328573"/>
            <a:ext cx="638937" cy="2894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6" name="Trapezoid 165"/>
          <p:cNvSpPr/>
          <p:nvPr/>
        </p:nvSpPr>
        <p:spPr>
          <a:xfrm rot="5400000">
            <a:off x="3815324" y="2555115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3650359" y="2456317"/>
            <a:ext cx="180158" cy="26309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9" name="Trapezoid 168"/>
          <p:cNvSpPr/>
          <p:nvPr/>
        </p:nvSpPr>
        <p:spPr>
          <a:xfrm rot="5400000">
            <a:off x="3831169" y="478288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0" name="Trapezoid 169"/>
          <p:cNvSpPr/>
          <p:nvPr/>
        </p:nvSpPr>
        <p:spPr>
          <a:xfrm rot="5400000">
            <a:off x="3833380" y="3112056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2" name="Trapezoid 171"/>
          <p:cNvSpPr/>
          <p:nvPr/>
        </p:nvSpPr>
        <p:spPr>
          <a:xfrm rot="5400000">
            <a:off x="3838057" y="3668997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3" name="Trapezoid 172"/>
          <p:cNvSpPr/>
          <p:nvPr/>
        </p:nvSpPr>
        <p:spPr>
          <a:xfrm rot="5400000">
            <a:off x="3831169" y="4225938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266634" y="2337582"/>
            <a:ext cx="638937" cy="2894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6" name="Trapezoid 175"/>
          <p:cNvSpPr/>
          <p:nvPr/>
        </p:nvSpPr>
        <p:spPr>
          <a:xfrm rot="5400000">
            <a:off x="4545923" y="2564124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4380958" y="2465326"/>
            <a:ext cx="180158" cy="26309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9" name="Trapezoid 178"/>
          <p:cNvSpPr/>
          <p:nvPr/>
        </p:nvSpPr>
        <p:spPr>
          <a:xfrm rot="5400000">
            <a:off x="4561768" y="4791889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0" name="Trapezoid 179"/>
          <p:cNvSpPr/>
          <p:nvPr/>
        </p:nvSpPr>
        <p:spPr>
          <a:xfrm rot="5400000">
            <a:off x="4563979" y="3121065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2" name="Trapezoid 181"/>
          <p:cNvSpPr/>
          <p:nvPr/>
        </p:nvSpPr>
        <p:spPr>
          <a:xfrm rot="5400000">
            <a:off x="4568656" y="3678006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3" name="Trapezoid 182"/>
          <p:cNvSpPr/>
          <p:nvPr/>
        </p:nvSpPr>
        <p:spPr>
          <a:xfrm rot="5400000">
            <a:off x="4561768" y="4234947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5006391" y="2337582"/>
            <a:ext cx="638937" cy="2894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1" name="Trapezoid 230"/>
          <p:cNvSpPr/>
          <p:nvPr/>
        </p:nvSpPr>
        <p:spPr>
          <a:xfrm rot="5400000">
            <a:off x="5276522" y="2564124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5111557" y="2465326"/>
            <a:ext cx="180158" cy="26309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4" name="Trapezoid 233"/>
          <p:cNvSpPr/>
          <p:nvPr/>
        </p:nvSpPr>
        <p:spPr>
          <a:xfrm rot="5400000">
            <a:off x="5292367" y="4791889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5" name="Trapezoid 234"/>
          <p:cNvSpPr/>
          <p:nvPr/>
        </p:nvSpPr>
        <p:spPr>
          <a:xfrm rot="5400000">
            <a:off x="5294578" y="3121065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6" name="Trapezoid 235"/>
          <p:cNvSpPr/>
          <p:nvPr/>
        </p:nvSpPr>
        <p:spPr>
          <a:xfrm rot="5400000">
            <a:off x="5299255" y="3678006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46" name="Trapezoid 245"/>
          <p:cNvSpPr/>
          <p:nvPr/>
        </p:nvSpPr>
        <p:spPr>
          <a:xfrm rot="5400000">
            <a:off x="5292367" y="4234947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5731389" y="2341083"/>
            <a:ext cx="638937" cy="2894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2" name="Trapezoid 251"/>
          <p:cNvSpPr/>
          <p:nvPr/>
        </p:nvSpPr>
        <p:spPr>
          <a:xfrm rot="5400000">
            <a:off x="6007121" y="2567625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5842156" y="2468827"/>
            <a:ext cx="180158" cy="26309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5" name="Trapezoid 254"/>
          <p:cNvSpPr/>
          <p:nvPr/>
        </p:nvSpPr>
        <p:spPr>
          <a:xfrm rot="5400000">
            <a:off x="6022966" y="479539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6" name="Trapezoid 255"/>
          <p:cNvSpPr/>
          <p:nvPr/>
        </p:nvSpPr>
        <p:spPr>
          <a:xfrm rot="5400000">
            <a:off x="6025177" y="3124566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7" name="Trapezoid 256"/>
          <p:cNvSpPr/>
          <p:nvPr/>
        </p:nvSpPr>
        <p:spPr>
          <a:xfrm rot="5400000">
            <a:off x="6029854" y="3681507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8" name="Trapezoid 257"/>
          <p:cNvSpPr/>
          <p:nvPr/>
        </p:nvSpPr>
        <p:spPr>
          <a:xfrm rot="5400000">
            <a:off x="6022966" y="4238448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6456592" y="2341083"/>
            <a:ext cx="638937" cy="2894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2" name="Trapezoid 261"/>
          <p:cNvSpPr/>
          <p:nvPr/>
        </p:nvSpPr>
        <p:spPr>
          <a:xfrm rot="5400000">
            <a:off x="6737720" y="2567625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6572755" y="2468827"/>
            <a:ext cx="180158" cy="26309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6" name="Trapezoid 265"/>
          <p:cNvSpPr/>
          <p:nvPr/>
        </p:nvSpPr>
        <p:spPr>
          <a:xfrm rot="5400000">
            <a:off x="6753565" y="479539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73" name="Trapezoid 272"/>
          <p:cNvSpPr/>
          <p:nvPr/>
        </p:nvSpPr>
        <p:spPr>
          <a:xfrm rot="5400000">
            <a:off x="6755776" y="3124566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74" name="Trapezoid 273"/>
          <p:cNvSpPr/>
          <p:nvPr/>
        </p:nvSpPr>
        <p:spPr>
          <a:xfrm rot="5400000">
            <a:off x="6760453" y="3681507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75" name="Trapezoid 274"/>
          <p:cNvSpPr/>
          <p:nvPr/>
        </p:nvSpPr>
        <p:spPr>
          <a:xfrm rot="5400000">
            <a:off x="6753565" y="4238448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2" name="Rounded Rectangle 221"/>
          <p:cNvSpPr/>
          <p:nvPr/>
        </p:nvSpPr>
        <p:spPr>
          <a:xfrm>
            <a:off x="2086208" y="2418407"/>
            <a:ext cx="620640" cy="532244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Helvetica Neue" charset="0"/>
                <a:ea typeface="Helvetica Neue" charset="0"/>
                <a:cs typeface="Helvetica Neue" charset="0"/>
              </a:rPr>
              <a:t>Filter  Map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6465740" y="2418407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Helvetica Neue" charset="0"/>
                <a:ea typeface="Helvetica Neue" charset="0"/>
                <a:cs typeface="Helvetica Neue" charset="0"/>
              </a:rPr>
              <a:t>Filter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2816807" y="2418407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Helvetica Neue" charset="0"/>
                <a:ea typeface="Helvetica Neue" charset="0"/>
                <a:cs typeface="Helvetica Neue" charset="0"/>
              </a:rPr>
              <a:t>D1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3544791" y="2418407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Helvetica Neue" charset="0"/>
                <a:ea typeface="Helvetica Neue" charset="0"/>
                <a:cs typeface="Helvetica Neue" charset="0"/>
              </a:rPr>
              <a:t>D2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4275782" y="2418407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Helvetica Neue" charset="0"/>
                <a:ea typeface="Helvetica Neue" charset="0"/>
                <a:cs typeface="Helvetica Neue" charset="0"/>
              </a:rPr>
              <a:t>Map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5015539" y="2418407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Helvetica Neue" charset="0"/>
                <a:ea typeface="Helvetica Neue" charset="0"/>
                <a:cs typeface="Helvetica Neue" charset="0"/>
              </a:rPr>
              <a:t>R1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5740537" y="2418407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Helvetica Neue" charset="0"/>
                <a:ea typeface="Helvetica Neue" charset="0"/>
                <a:cs typeface="Helvetica Neue" charset="0"/>
              </a:rPr>
              <a:t>R2</a:t>
            </a:r>
          </a:p>
        </p:txBody>
      </p:sp>
      <p:sp>
        <p:nvSpPr>
          <p:cNvPr id="293" name="Rectangle 292"/>
          <p:cNvSpPr/>
          <p:nvPr/>
        </p:nvSpPr>
        <p:spPr>
          <a:xfrm>
            <a:off x="2886471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4" name="Rectangle 293"/>
          <p:cNvSpPr/>
          <p:nvPr/>
        </p:nvSpPr>
        <p:spPr>
          <a:xfrm>
            <a:off x="3047921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5" name="Rectangle 294"/>
          <p:cNvSpPr/>
          <p:nvPr/>
        </p:nvSpPr>
        <p:spPr>
          <a:xfrm>
            <a:off x="3209372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9" name="Rounded Rectangle 298"/>
          <p:cNvSpPr/>
          <p:nvPr/>
        </p:nvSpPr>
        <p:spPr>
          <a:xfrm>
            <a:off x="3535643" y="1739695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1" name="Rectangle 300"/>
          <p:cNvSpPr/>
          <p:nvPr/>
        </p:nvSpPr>
        <p:spPr>
          <a:xfrm>
            <a:off x="3611839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2" name="Rectangle 301"/>
          <p:cNvSpPr/>
          <p:nvPr/>
        </p:nvSpPr>
        <p:spPr>
          <a:xfrm>
            <a:off x="3773289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3" name="Rectangle 302"/>
          <p:cNvSpPr/>
          <p:nvPr/>
        </p:nvSpPr>
        <p:spPr>
          <a:xfrm>
            <a:off x="3934740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4" name="Rounded Rectangle 303"/>
          <p:cNvSpPr/>
          <p:nvPr/>
        </p:nvSpPr>
        <p:spPr>
          <a:xfrm>
            <a:off x="4266634" y="1739695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6" name="Rectangle 305"/>
          <p:cNvSpPr/>
          <p:nvPr/>
        </p:nvSpPr>
        <p:spPr>
          <a:xfrm>
            <a:off x="4343222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7" name="Rectangle 306"/>
          <p:cNvSpPr/>
          <p:nvPr/>
        </p:nvSpPr>
        <p:spPr>
          <a:xfrm>
            <a:off x="4504672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4666123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9" name="Rounded Rectangle 308"/>
          <p:cNvSpPr/>
          <p:nvPr/>
        </p:nvSpPr>
        <p:spPr>
          <a:xfrm>
            <a:off x="5006391" y="1739695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1" name="Rectangle 310"/>
          <p:cNvSpPr/>
          <p:nvPr/>
        </p:nvSpPr>
        <p:spPr>
          <a:xfrm>
            <a:off x="5092137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2" name="Rectangle 311"/>
          <p:cNvSpPr/>
          <p:nvPr/>
        </p:nvSpPr>
        <p:spPr>
          <a:xfrm>
            <a:off x="5253587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3" name="Rectangle 312"/>
          <p:cNvSpPr/>
          <p:nvPr/>
        </p:nvSpPr>
        <p:spPr>
          <a:xfrm>
            <a:off x="5415038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4" name="Rounded Rectangle 313"/>
          <p:cNvSpPr/>
          <p:nvPr/>
        </p:nvSpPr>
        <p:spPr>
          <a:xfrm>
            <a:off x="5731389" y="1739695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6" name="Rectangle 315"/>
          <p:cNvSpPr/>
          <p:nvPr/>
        </p:nvSpPr>
        <p:spPr>
          <a:xfrm>
            <a:off x="5818622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5972984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8" name="Rectangle 317"/>
          <p:cNvSpPr/>
          <p:nvPr/>
        </p:nvSpPr>
        <p:spPr>
          <a:xfrm>
            <a:off x="6134435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9" name="Rounded Rectangle 318"/>
          <p:cNvSpPr/>
          <p:nvPr/>
        </p:nvSpPr>
        <p:spPr>
          <a:xfrm>
            <a:off x="6456592" y="1739695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6531342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2" name="Rectangle 321"/>
          <p:cNvSpPr/>
          <p:nvPr/>
        </p:nvSpPr>
        <p:spPr>
          <a:xfrm>
            <a:off x="6692792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6854243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Compiling a Query</a:t>
            </a:r>
            <a:endParaRPr lang="en-US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8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Query Partitioning </a:t>
            </a:r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Decisions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16</a:t>
            </a:fld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DDB78E1C-FFA3-A746-B5BE-00F41780BD82}"/>
              </a:ext>
            </a:extLst>
          </p:cNvPr>
          <p:cNvSpPr/>
          <p:nvPr/>
        </p:nvSpPr>
        <p:spPr>
          <a:xfrm>
            <a:off x="3737862" y="4016690"/>
            <a:ext cx="1934876" cy="73567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Query Planner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D6186AB-00AC-FE49-ACE5-0013F646DA8A}"/>
              </a:ext>
            </a:extLst>
          </p:cNvPr>
          <p:cNvSpPr/>
          <p:nvPr/>
        </p:nvSpPr>
        <p:spPr>
          <a:xfrm>
            <a:off x="2476875" y="1616581"/>
            <a:ext cx="4456849" cy="1793444"/>
          </a:xfrm>
          <a:prstGeom prst="roundRect">
            <a:avLst>
              <a:gd name="adj" fmla="val 3426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ct val="114000"/>
              </a:lnSpc>
            </a:pP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pvictimIPs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pktStream</a:t>
            </a:r>
            <a:endParaRPr lang="en-US" sz="1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(p =&gt;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p.udp.sport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== 53)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(p =&gt; 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p.srcIP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distinct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srcIP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 =&gt; 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1))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reduce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(keys=(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,), sum)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count) =&gt; count &gt; </a:t>
            </a:r>
            <a:r>
              <a:rPr lang="en-US" sz="1400" dirty="0" err="1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Th</a:t>
            </a:r>
            <a:r>
              <a:rPr lang="en-US" sz="1400" dirty="0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DDB78E1C-FFA3-A746-B5BE-00F41780BD82}"/>
              </a:ext>
            </a:extLst>
          </p:cNvPr>
          <p:cNvSpPr/>
          <p:nvPr/>
        </p:nvSpPr>
        <p:spPr>
          <a:xfrm>
            <a:off x="656994" y="4119353"/>
            <a:ext cx="2666344" cy="5303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Resources</a:t>
            </a:r>
            <a:r>
              <a:rPr lang="en-US" sz="24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?</a:t>
            </a:r>
            <a:endParaRPr lang="en-US" sz="2400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DDB78E1C-FFA3-A746-B5BE-00F41780BD82}"/>
              </a:ext>
            </a:extLst>
          </p:cNvPr>
          <p:cNvSpPr/>
          <p:nvPr/>
        </p:nvSpPr>
        <p:spPr>
          <a:xfrm>
            <a:off x="6087262" y="4119353"/>
            <a:ext cx="2666344" cy="5303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Reduce Load?</a:t>
            </a:r>
            <a:endParaRPr lang="en-US" sz="2400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CAC8370-7A16-2E43-8118-D9876FC20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921" y="5329772"/>
            <a:ext cx="1317115" cy="1158980"/>
          </a:xfrm>
          <a:prstGeom prst="rect">
            <a:avLst/>
          </a:prstGeom>
        </p:spPr>
      </p:pic>
      <p:pic>
        <p:nvPicPr>
          <p:cNvPr id="21" name="droppedImage.pdf">
            <a:extLst>
              <a:ext uri="{FF2B5EF4-FFF2-40B4-BE49-F238E27FC236}">
                <a16:creationId xmlns="" xmlns:a16="http://schemas.microsoft.com/office/drawing/2014/main" id="{6D3F23B1-5B08-0448-B9AF-87E87675CC47}"/>
              </a:ext>
            </a:extLst>
          </p:cNvPr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3239" y="5488780"/>
            <a:ext cx="1344122" cy="713622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31" name="Straight Arrow Connector 30"/>
          <p:cNvCxnSpPr>
            <a:stCxn id="18" idx="2"/>
            <a:endCxn id="6" idx="0"/>
          </p:cNvCxnSpPr>
          <p:nvPr/>
        </p:nvCxnSpPr>
        <p:spPr>
          <a:xfrm>
            <a:off x="4705300" y="3410025"/>
            <a:ext cx="0" cy="606665"/>
          </a:xfrm>
          <a:prstGeom prst="straightConnector1">
            <a:avLst/>
          </a:prstGeom>
          <a:ln w="50800"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2"/>
            <a:endCxn id="21" idx="3"/>
          </p:cNvCxnSpPr>
          <p:nvPr/>
        </p:nvCxnSpPr>
        <p:spPr>
          <a:xfrm flipH="1">
            <a:off x="3567361" y="4752369"/>
            <a:ext cx="1137939" cy="1093222"/>
          </a:xfrm>
          <a:prstGeom prst="straightConnector1">
            <a:avLst/>
          </a:prstGeom>
          <a:ln w="50800"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2"/>
            <a:endCxn id="20" idx="1"/>
          </p:cNvCxnSpPr>
          <p:nvPr/>
        </p:nvCxnSpPr>
        <p:spPr>
          <a:xfrm>
            <a:off x="4705300" y="4752369"/>
            <a:ext cx="1173621" cy="1156893"/>
          </a:xfrm>
          <a:prstGeom prst="straightConnector1">
            <a:avLst/>
          </a:prstGeom>
          <a:ln w="50800"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ight Arrow 38"/>
          <p:cNvSpPr/>
          <p:nvPr/>
        </p:nvSpPr>
        <p:spPr>
          <a:xfrm>
            <a:off x="3567361" y="5776069"/>
            <a:ext cx="2311560" cy="562933"/>
          </a:xfrm>
          <a:prstGeom prst="rightArrow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375A29FC-75D4-3F43-8884-474B36FA65DA}"/>
              </a:ext>
            </a:extLst>
          </p:cNvPr>
          <p:cNvSpPr txBox="1"/>
          <p:nvPr/>
        </p:nvSpPr>
        <p:spPr>
          <a:xfrm>
            <a:off x="4137421" y="6221836"/>
            <a:ext cx="92730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Tuples</a:t>
            </a:r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FD6186AB-00AC-FE49-ACE5-0013F646DA8A}"/>
              </a:ext>
            </a:extLst>
          </p:cNvPr>
          <p:cNvSpPr/>
          <p:nvPr/>
        </p:nvSpPr>
        <p:spPr>
          <a:xfrm>
            <a:off x="2555480" y="1501490"/>
            <a:ext cx="4454920" cy="1835133"/>
          </a:xfrm>
          <a:prstGeom prst="roundRect">
            <a:avLst>
              <a:gd name="adj" fmla="val 3426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ct val="114000"/>
              </a:lnSpc>
            </a:pP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pvictimIPs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pktStream</a:t>
            </a:r>
            <a:endParaRPr lang="en-US" sz="1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(p =&gt;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p.udp.sport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== 53)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(p =&gt; 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p.srcIP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distinct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srcIP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 =&gt; 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1))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reduce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(keys=(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,), sum)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count) =&gt; count &gt; </a:t>
            </a:r>
            <a:r>
              <a:rPr lang="en-US" sz="1400" dirty="0" err="1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Th</a:t>
            </a:r>
            <a:r>
              <a:rPr lang="en-US" sz="1400" dirty="0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FD6186AB-00AC-FE49-ACE5-0013F646DA8A}"/>
              </a:ext>
            </a:extLst>
          </p:cNvPr>
          <p:cNvSpPr/>
          <p:nvPr/>
        </p:nvSpPr>
        <p:spPr>
          <a:xfrm>
            <a:off x="2634085" y="1396804"/>
            <a:ext cx="4454920" cy="1835133"/>
          </a:xfrm>
          <a:prstGeom prst="roundRect">
            <a:avLst>
              <a:gd name="adj" fmla="val 3426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ct val="114000"/>
              </a:lnSpc>
            </a:pP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pvictimIPs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pktStream</a:t>
            </a:r>
            <a:endParaRPr lang="en-US" sz="1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(p =&gt;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p.udp.sport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== 53)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(p =&gt; 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p.srcIP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distinct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srcIP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 =&gt; 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1))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reduce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(keys=(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,), sum)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count) =&gt; count &gt; </a:t>
            </a:r>
            <a:r>
              <a:rPr lang="en-US" sz="1400" dirty="0" err="1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Th</a:t>
            </a:r>
            <a:r>
              <a:rPr lang="en-US" sz="1400" dirty="0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FD6186AB-00AC-FE49-ACE5-0013F646DA8A}"/>
              </a:ext>
            </a:extLst>
          </p:cNvPr>
          <p:cNvSpPr/>
          <p:nvPr/>
        </p:nvSpPr>
        <p:spPr>
          <a:xfrm>
            <a:off x="2712690" y="1311709"/>
            <a:ext cx="4454920" cy="1835133"/>
          </a:xfrm>
          <a:prstGeom prst="roundRect">
            <a:avLst>
              <a:gd name="adj" fmla="val 3426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ct val="114000"/>
              </a:lnSpc>
            </a:pP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pvictimIPs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pktStream</a:t>
            </a:r>
            <a:endParaRPr lang="en-US" sz="1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(p =&gt;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p.udp.sport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== 53)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(p =&gt; 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p.srcIP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distinct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srcIP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 =&gt; 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1))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reduce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(keys=(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,), sum)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count) =&gt; count &gt; </a:t>
            </a:r>
            <a:r>
              <a:rPr lang="en-US" sz="1400" dirty="0" err="1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Th</a:t>
            </a:r>
            <a:r>
              <a:rPr lang="en-US" sz="1400" dirty="0" smtClean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993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  <p:bldP spid="25" grpId="0" animBg="1"/>
      <p:bldP spid="39" grpId="1" animBg="1"/>
      <p:bldP spid="39" grpId="2" animBg="1"/>
      <p:bldP spid="50" grpId="0"/>
      <p:bldP spid="27" grpId="0" animBg="1"/>
      <p:bldP spid="30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Query Partitioning </a:t>
            </a:r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ILP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392" name="Table 3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074363"/>
              </p:ext>
            </p:extLst>
          </p:nvPr>
        </p:nvGraphicFramePr>
        <p:xfrm>
          <a:off x="62059" y="1917599"/>
          <a:ext cx="1959428" cy="25988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94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215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Constraints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9114">
                <a:tc>
                  <a:txBody>
                    <a:bodyPr/>
                    <a:lstStyle/>
                    <a:p>
                      <a:pPr algn="ctr"/>
                      <a:endParaRPr lang="en-US" sz="180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0950">
                <a:tc>
                  <a:txBody>
                    <a:bodyPr/>
                    <a:lstStyle/>
                    <a:p>
                      <a:pPr algn="ctr"/>
                      <a:endParaRPr lang="en-US" sz="1800" i="0" dirty="0">
                        <a:solidFill>
                          <a:srgbClr val="7030A0"/>
                        </a:solidFill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3645">
                <a:tc>
                  <a:txBody>
                    <a:bodyPr/>
                    <a:lstStyle/>
                    <a:p>
                      <a:pPr algn="ctr"/>
                      <a:endParaRPr lang="en-US" sz="1800" i="0" dirty="0">
                        <a:solidFill>
                          <a:srgbClr val="00B050"/>
                        </a:solidFill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3645">
                <a:tc>
                  <a:txBody>
                    <a:bodyPr/>
                    <a:lstStyle/>
                    <a:p>
                      <a:pPr algn="ctr"/>
                      <a:endParaRPr lang="en-US" sz="1800" i="0" dirty="0">
                        <a:solidFill>
                          <a:srgbClr val="0070C0"/>
                        </a:solidFill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3" name="Rounded Rectangle 392">
            <a:extLst>
              <a:ext uri="{FF2B5EF4-FFF2-40B4-BE49-F238E27FC236}">
                <a16:creationId xmlns="" xmlns:a16="http://schemas.microsoft.com/office/drawing/2014/main" id="{DDB78E1C-FFA3-A746-B5BE-00F41780BD82}"/>
              </a:ext>
            </a:extLst>
          </p:cNvPr>
          <p:cNvSpPr/>
          <p:nvPr/>
        </p:nvSpPr>
        <p:spPr>
          <a:xfrm>
            <a:off x="956274" y="5398880"/>
            <a:ext cx="7476372" cy="5303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Goal: </a:t>
            </a:r>
            <a: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Minimize </a:t>
            </a:r>
            <a:r>
              <a:rPr lang="en-US" sz="24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tuples </a:t>
            </a:r>
            <a: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ent </a:t>
            </a:r>
            <a: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to </a:t>
            </a:r>
            <a:r>
              <a:rPr lang="en-US" sz="24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stream </a:t>
            </a:r>
            <a: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rocessor</a:t>
            </a:r>
            <a:endParaRPr lang="en-US" sz="2400" b="1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98" name="Rounded Rectangle 397"/>
          <p:cNvSpPr>
            <a:spLocks/>
          </p:cNvSpPr>
          <p:nvPr/>
        </p:nvSpPr>
        <p:spPr>
          <a:xfrm>
            <a:off x="7533863" y="1853190"/>
            <a:ext cx="1151686" cy="2752416"/>
          </a:xfrm>
          <a:prstGeom prst="roundRect">
            <a:avLst>
              <a:gd name="adj" fmla="val 6295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Helvetica Neue" charset="0"/>
                <a:ea typeface="Helvetica Neue" charset="0"/>
                <a:cs typeface="Helvetica Neue" charset="0"/>
              </a:rPr>
              <a:t>Programmable </a:t>
            </a:r>
            <a:r>
              <a:rPr lang="en-US" sz="1000" b="1" dirty="0" err="1">
                <a:latin typeface="Helvetica Neue" charset="0"/>
                <a:ea typeface="Helvetica Neue" charset="0"/>
                <a:cs typeface="Helvetica Neue" charset="0"/>
              </a:rPr>
              <a:t>Deparser</a:t>
            </a:r>
            <a:endParaRPr lang="en-US" sz="10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05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0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0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0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400" name="Group 399"/>
          <p:cNvGrpSpPr/>
          <p:nvPr/>
        </p:nvGrpSpPr>
        <p:grpSpPr>
          <a:xfrm>
            <a:off x="7807986" y="2375106"/>
            <a:ext cx="614335" cy="336584"/>
            <a:chOff x="6858000" y="3200400"/>
            <a:chExt cx="685800" cy="375739"/>
          </a:xfrm>
        </p:grpSpPr>
        <p:sp>
          <p:nvSpPr>
            <p:cNvPr id="431" name="Rectangle 430"/>
            <p:cNvSpPr/>
            <p:nvPr/>
          </p:nvSpPr>
          <p:spPr>
            <a:xfrm>
              <a:off x="7129519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7267408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7409516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434" name="Straight Connector 433"/>
            <p:cNvCxnSpPr/>
            <p:nvPr/>
          </p:nvCxnSpPr>
          <p:spPr>
            <a:xfrm flipH="1" flipV="1">
              <a:off x="6858000" y="3200400"/>
              <a:ext cx="685800" cy="778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/>
            <p:cNvCxnSpPr/>
            <p:nvPr/>
          </p:nvCxnSpPr>
          <p:spPr>
            <a:xfrm flipH="1" flipV="1">
              <a:off x="6858000" y="3566160"/>
              <a:ext cx="685800" cy="139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/>
            <p:cNvCxnSpPr/>
            <p:nvPr/>
          </p:nvCxnSpPr>
          <p:spPr>
            <a:xfrm flipH="1" flipV="1">
              <a:off x="75311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/>
            <p:cNvCxnSpPr/>
            <p:nvPr/>
          </p:nvCxnSpPr>
          <p:spPr>
            <a:xfrm flipH="1" flipV="1">
              <a:off x="73914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/>
            <p:cNvCxnSpPr/>
            <p:nvPr/>
          </p:nvCxnSpPr>
          <p:spPr>
            <a:xfrm flipH="1" flipV="1">
              <a:off x="7251700" y="3210379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/>
            <p:cNvCxnSpPr/>
            <p:nvPr/>
          </p:nvCxnSpPr>
          <p:spPr>
            <a:xfrm flipH="1" flipV="1">
              <a:off x="71120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400"/>
          <p:cNvGrpSpPr/>
          <p:nvPr/>
        </p:nvGrpSpPr>
        <p:grpSpPr>
          <a:xfrm>
            <a:off x="7805186" y="2965310"/>
            <a:ext cx="614335" cy="336584"/>
            <a:chOff x="6858000" y="3200400"/>
            <a:chExt cx="685800" cy="375739"/>
          </a:xfrm>
        </p:grpSpPr>
        <p:sp>
          <p:nvSpPr>
            <p:cNvPr id="422" name="Rectangle 421"/>
            <p:cNvSpPr/>
            <p:nvPr/>
          </p:nvSpPr>
          <p:spPr>
            <a:xfrm>
              <a:off x="7129519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7267408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7409516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425" name="Straight Connector 424"/>
            <p:cNvCxnSpPr/>
            <p:nvPr/>
          </p:nvCxnSpPr>
          <p:spPr>
            <a:xfrm flipH="1" flipV="1">
              <a:off x="6858000" y="3200400"/>
              <a:ext cx="685800" cy="778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>
            <a:xfrm flipH="1" flipV="1">
              <a:off x="6858000" y="3566160"/>
              <a:ext cx="685800" cy="139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/>
            <p:cNvCxnSpPr/>
            <p:nvPr/>
          </p:nvCxnSpPr>
          <p:spPr>
            <a:xfrm flipH="1" flipV="1">
              <a:off x="75311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/>
            <p:cNvCxnSpPr/>
            <p:nvPr/>
          </p:nvCxnSpPr>
          <p:spPr>
            <a:xfrm flipH="1" flipV="1">
              <a:off x="73914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/>
            <p:cNvCxnSpPr/>
            <p:nvPr/>
          </p:nvCxnSpPr>
          <p:spPr>
            <a:xfrm flipH="1" flipV="1">
              <a:off x="7251700" y="3210379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>
            <a:xfrm flipH="1" flipV="1">
              <a:off x="71120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2" name="Group 401"/>
          <p:cNvGrpSpPr/>
          <p:nvPr/>
        </p:nvGrpSpPr>
        <p:grpSpPr>
          <a:xfrm>
            <a:off x="7805186" y="3555514"/>
            <a:ext cx="614335" cy="336584"/>
            <a:chOff x="6858000" y="3200400"/>
            <a:chExt cx="685800" cy="375739"/>
          </a:xfrm>
        </p:grpSpPr>
        <p:sp>
          <p:nvSpPr>
            <p:cNvPr id="413" name="Rectangle 412"/>
            <p:cNvSpPr/>
            <p:nvPr/>
          </p:nvSpPr>
          <p:spPr>
            <a:xfrm>
              <a:off x="7129519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7267408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7409516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416" name="Straight Connector 415"/>
            <p:cNvCxnSpPr/>
            <p:nvPr/>
          </p:nvCxnSpPr>
          <p:spPr>
            <a:xfrm flipH="1" flipV="1">
              <a:off x="6858000" y="3200400"/>
              <a:ext cx="685800" cy="778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 flipH="1" flipV="1">
              <a:off x="6858000" y="3566160"/>
              <a:ext cx="685800" cy="139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 flipH="1" flipV="1">
              <a:off x="75311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flipH="1" flipV="1">
              <a:off x="73914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 flipH="1" flipV="1">
              <a:off x="7251700" y="3210379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>
            <a:xfrm flipH="1" flipV="1">
              <a:off x="71120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3" name="Group 402"/>
          <p:cNvGrpSpPr/>
          <p:nvPr/>
        </p:nvGrpSpPr>
        <p:grpSpPr>
          <a:xfrm>
            <a:off x="7805186" y="4145717"/>
            <a:ext cx="614335" cy="336584"/>
            <a:chOff x="6858000" y="3200400"/>
            <a:chExt cx="685800" cy="375739"/>
          </a:xfrm>
        </p:grpSpPr>
        <p:sp>
          <p:nvSpPr>
            <p:cNvPr id="404" name="Rectangle 403"/>
            <p:cNvSpPr/>
            <p:nvPr/>
          </p:nvSpPr>
          <p:spPr>
            <a:xfrm>
              <a:off x="7129519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7267408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7409516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407" name="Straight Connector 406"/>
            <p:cNvCxnSpPr/>
            <p:nvPr/>
          </p:nvCxnSpPr>
          <p:spPr>
            <a:xfrm flipH="1" flipV="1">
              <a:off x="6858000" y="3200400"/>
              <a:ext cx="685800" cy="778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 flipH="1" flipV="1">
              <a:off x="6858000" y="3566160"/>
              <a:ext cx="685800" cy="139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 flipH="1" flipV="1">
              <a:off x="75311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 flipH="1" flipV="1">
              <a:off x="73914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 flipH="1" flipV="1">
              <a:off x="7251700" y="3210379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 flipH="1" flipV="1">
              <a:off x="71120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0" name="TextBox 439"/>
          <p:cNvSpPr txBox="1">
            <a:spLocks/>
          </p:cNvSpPr>
          <p:nvPr/>
        </p:nvSpPr>
        <p:spPr>
          <a:xfrm>
            <a:off x="5160153" y="4641308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Helvetica Neue" charset="0"/>
                <a:ea typeface="Helvetica Neue" charset="0"/>
                <a:cs typeface="Helvetica Neue" charset="0"/>
              </a:rPr>
              <a:t>Stages</a:t>
            </a:r>
          </a:p>
        </p:txBody>
      </p:sp>
      <p:sp>
        <p:nvSpPr>
          <p:cNvPr id="457" name="Rounded Rectangle 456"/>
          <p:cNvSpPr>
            <a:spLocks/>
          </p:cNvSpPr>
          <p:nvPr/>
        </p:nvSpPr>
        <p:spPr>
          <a:xfrm>
            <a:off x="2322780" y="1845921"/>
            <a:ext cx="1151686" cy="2752416"/>
          </a:xfrm>
          <a:prstGeom prst="roundRect">
            <a:avLst>
              <a:gd name="adj" fmla="val 6295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Helvetica Neue" charset="0"/>
                <a:ea typeface="Helvetica Neue" charset="0"/>
                <a:cs typeface="Helvetica Neue" charset="0"/>
              </a:rPr>
              <a:t>Programmable Parser</a:t>
            </a:r>
          </a:p>
          <a:p>
            <a:pPr algn="ctr"/>
            <a:endParaRPr lang="en-US" sz="105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0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0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0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59" name="Rectangle 458"/>
          <p:cNvSpPr>
            <a:spLocks/>
          </p:cNvSpPr>
          <p:nvPr/>
        </p:nvSpPr>
        <p:spPr>
          <a:xfrm>
            <a:off x="3627871" y="2321203"/>
            <a:ext cx="819796" cy="227713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60" name="Trapezoid 459"/>
          <p:cNvSpPr>
            <a:spLocks/>
          </p:cNvSpPr>
          <p:nvPr/>
        </p:nvSpPr>
        <p:spPr>
          <a:xfrm rot="5400000">
            <a:off x="4091293" y="2468388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61" name="Trapezoid 460"/>
          <p:cNvSpPr>
            <a:spLocks/>
          </p:cNvSpPr>
          <p:nvPr/>
        </p:nvSpPr>
        <p:spPr>
          <a:xfrm rot="5400000">
            <a:off x="4088562" y="2901685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62" name="Trapezoid 461"/>
          <p:cNvSpPr>
            <a:spLocks/>
          </p:cNvSpPr>
          <p:nvPr/>
        </p:nvSpPr>
        <p:spPr>
          <a:xfrm rot="5400000">
            <a:off x="4088562" y="3334982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63" name="Trapezoid 462"/>
          <p:cNvSpPr>
            <a:spLocks/>
          </p:cNvSpPr>
          <p:nvPr/>
        </p:nvSpPr>
        <p:spPr>
          <a:xfrm rot="5400000">
            <a:off x="4088562" y="3768279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64" name="Trapezoid 463"/>
          <p:cNvSpPr>
            <a:spLocks/>
          </p:cNvSpPr>
          <p:nvPr/>
        </p:nvSpPr>
        <p:spPr>
          <a:xfrm rot="5400000">
            <a:off x="4088562" y="4201575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65" name="Rectangle 464"/>
          <p:cNvSpPr>
            <a:spLocks/>
          </p:cNvSpPr>
          <p:nvPr/>
        </p:nvSpPr>
        <p:spPr>
          <a:xfrm>
            <a:off x="3716075" y="2421716"/>
            <a:ext cx="334497" cy="207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50" b="1" dirty="0">
                <a:latin typeface="Helvetica Neue" charset="0"/>
                <a:ea typeface="Helvetica Neue" charset="0"/>
                <a:cs typeface="Helvetica Neue" charset="0"/>
              </a:rPr>
              <a:t>Memory</a:t>
            </a:r>
          </a:p>
        </p:txBody>
      </p:sp>
      <p:sp>
        <p:nvSpPr>
          <p:cNvPr id="466" name="Rounded Rectangle 465"/>
          <p:cNvSpPr>
            <a:spLocks/>
          </p:cNvSpPr>
          <p:nvPr/>
        </p:nvSpPr>
        <p:spPr>
          <a:xfrm>
            <a:off x="3627871" y="1845922"/>
            <a:ext cx="819796" cy="432309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Helvetica Neue" charset="0"/>
                <a:ea typeface="Helvetica Neue" charset="0"/>
                <a:cs typeface="Helvetica Neue" charset="0"/>
              </a:rPr>
              <a:t>Persistent State</a:t>
            </a:r>
          </a:p>
        </p:txBody>
      </p:sp>
      <p:sp>
        <p:nvSpPr>
          <p:cNvPr id="468" name="Oval 467"/>
          <p:cNvSpPr/>
          <p:nvPr/>
        </p:nvSpPr>
        <p:spPr>
          <a:xfrm>
            <a:off x="2635769" y="2355707"/>
            <a:ext cx="369739" cy="369739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69" name="Oval 468"/>
          <p:cNvSpPr/>
          <p:nvPr/>
        </p:nvSpPr>
        <p:spPr>
          <a:xfrm>
            <a:off x="3002663" y="2764296"/>
            <a:ext cx="369739" cy="369739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70" name="Oval 469"/>
          <p:cNvSpPr/>
          <p:nvPr/>
        </p:nvSpPr>
        <p:spPr>
          <a:xfrm>
            <a:off x="2416770" y="3102749"/>
            <a:ext cx="369739" cy="369739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71" name="Oval 470"/>
          <p:cNvSpPr/>
          <p:nvPr/>
        </p:nvSpPr>
        <p:spPr>
          <a:xfrm>
            <a:off x="2923027" y="3756953"/>
            <a:ext cx="369739" cy="369739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72" name="Oval 471"/>
          <p:cNvSpPr/>
          <p:nvPr/>
        </p:nvSpPr>
        <p:spPr>
          <a:xfrm>
            <a:off x="2524847" y="4131961"/>
            <a:ext cx="369739" cy="369739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473" name="Curved Connector 472"/>
          <p:cNvCxnSpPr>
            <a:stCxn id="419" idx="6"/>
            <a:endCxn id="420" idx="7"/>
          </p:cNvCxnSpPr>
          <p:nvPr/>
        </p:nvCxnSpPr>
        <p:spPr>
          <a:xfrm>
            <a:off x="2786509" y="3287619"/>
            <a:ext cx="452110" cy="523481"/>
          </a:xfrm>
          <a:prstGeom prst="curvedConnector2">
            <a:avLst/>
          </a:prstGeom>
          <a:ln w="190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Curved Connector 473"/>
          <p:cNvCxnSpPr>
            <a:stCxn id="420" idx="2"/>
            <a:endCxn id="419" idx="3"/>
          </p:cNvCxnSpPr>
          <p:nvPr/>
        </p:nvCxnSpPr>
        <p:spPr>
          <a:xfrm rot="10800000">
            <a:off x="2470917" y="3418342"/>
            <a:ext cx="452110" cy="523481"/>
          </a:xfrm>
          <a:prstGeom prst="curvedConnector2">
            <a:avLst/>
          </a:prstGeom>
          <a:ln w="190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Curved Connector 474"/>
          <p:cNvCxnSpPr>
            <a:stCxn id="417" idx="6"/>
            <a:endCxn id="418" idx="0"/>
          </p:cNvCxnSpPr>
          <p:nvPr/>
        </p:nvCxnSpPr>
        <p:spPr>
          <a:xfrm>
            <a:off x="3005508" y="2540576"/>
            <a:ext cx="182025" cy="223720"/>
          </a:xfrm>
          <a:prstGeom prst="curvedConnector2">
            <a:avLst/>
          </a:prstGeom>
          <a:ln w="190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Curved Connector 475"/>
          <p:cNvCxnSpPr>
            <a:stCxn id="418" idx="4"/>
            <a:endCxn id="421" idx="0"/>
          </p:cNvCxnSpPr>
          <p:nvPr/>
        </p:nvCxnSpPr>
        <p:spPr>
          <a:xfrm rot="5400000">
            <a:off x="2449662" y="3394090"/>
            <a:ext cx="997926" cy="477816"/>
          </a:xfrm>
          <a:prstGeom prst="curvedConnector3">
            <a:avLst>
              <a:gd name="adj1" fmla="val 44300"/>
            </a:avLst>
          </a:prstGeom>
          <a:ln w="190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Curved Connector 476"/>
          <p:cNvCxnSpPr>
            <a:stCxn id="420" idx="5"/>
            <a:endCxn id="421" idx="5"/>
          </p:cNvCxnSpPr>
          <p:nvPr/>
        </p:nvCxnSpPr>
        <p:spPr>
          <a:xfrm rot="5400000">
            <a:off x="2852025" y="4060958"/>
            <a:ext cx="375009" cy="398180"/>
          </a:xfrm>
          <a:prstGeom prst="curvedConnector3">
            <a:avLst>
              <a:gd name="adj1" fmla="val 117474"/>
            </a:avLst>
          </a:prstGeom>
          <a:ln w="190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Curved Connector 477"/>
          <p:cNvCxnSpPr>
            <a:stCxn id="417" idx="2"/>
            <a:endCxn id="419" idx="1"/>
          </p:cNvCxnSpPr>
          <p:nvPr/>
        </p:nvCxnSpPr>
        <p:spPr>
          <a:xfrm rot="10800000" flipV="1">
            <a:off x="2470918" y="2540576"/>
            <a:ext cx="164852" cy="616320"/>
          </a:xfrm>
          <a:prstGeom prst="curvedConnector2">
            <a:avLst/>
          </a:prstGeom>
          <a:ln w="190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Rectangle 479"/>
          <p:cNvSpPr>
            <a:spLocks/>
          </p:cNvSpPr>
          <p:nvPr/>
        </p:nvSpPr>
        <p:spPr>
          <a:xfrm>
            <a:off x="4606256" y="2321203"/>
            <a:ext cx="819796" cy="227713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81" name="Trapezoid 480"/>
          <p:cNvSpPr>
            <a:spLocks/>
          </p:cNvSpPr>
          <p:nvPr/>
        </p:nvSpPr>
        <p:spPr>
          <a:xfrm rot="5400000">
            <a:off x="5069677" y="2468387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82" name="Trapezoid 481"/>
          <p:cNvSpPr>
            <a:spLocks/>
          </p:cNvSpPr>
          <p:nvPr/>
        </p:nvSpPr>
        <p:spPr>
          <a:xfrm rot="5400000">
            <a:off x="5066947" y="2901684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83" name="Trapezoid 482"/>
          <p:cNvSpPr>
            <a:spLocks/>
          </p:cNvSpPr>
          <p:nvPr/>
        </p:nvSpPr>
        <p:spPr>
          <a:xfrm rot="5400000">
            <a:off x="5066947" y="3334982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84" name="Trapezoid 483"/>
          <p:cNvSpPr>
            <a:spLocks/>
          </p:cNvSpPr>
          <p:nvPr/>
        </p:nvSpPr>
        <p:spPr>
          <a:xfrm rot="5400000">
            <a:off x="5066947" y="3768278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85" name="Trapezoid 484"/>
          <p:cNvSpPr>
            <a:spLocks/>
          </p:cNvSpPr>
          <p:nvPr/>
        </p:nvSpPr>
        <p:spPr>
          <a:xfrm rot="5400000">
            <a:off x="5066947" y="4201574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86" name="Rectangle 485"/>
          <p:cNvSpPr>
            <a:spLocks/>
          </p:cNvSpPr>
          <p:nvPr/>
        </p:nvSpPr>
        <p:spPr>
          <a:xfrm>
            <a:off x="4694460" y="2421716"/>
            <a:ext cx="334497" cy="207010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87" name="Rounded Rectangle 486"/>
          <p:cNvSpPr>
            <a:spLocks/>
          </p:cNvSpPr>
          <p:nvPr/>
        </p:nvSpPr>
        <p:spPr>
          <a:xfrm>
            <a:off x="4606256" y="1845922"/>
            <a:ext cx="819796" cy="432309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89" name="Rectangle 488"/>
          <p:cNvSpPr/>
          <p:nvPr/>
        </p:nvSpPr>
        <p:spPr>
          <a:xfrm>
            <a:off x="4636947" y="1879622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90" name="Rectangle 489"/>
          <p:cNvSpPr/>
          <p:nvPr/>
        </p:nvSpPr>
        <p:spPr>
          <a:xfrm>
            <a:off x="4763982" y="1879622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91" name="Rectangle 490"/>
          <p:cNvSpPr/>
          <p:nvPr/>
        </p:nvSpPr>
        <p:spPr>
          <a:xfrm>
            <a:off x="4891017" y="1879622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92" name="Rectangle 491"/>
          <p:cNvSpPr/>
          <p:nvPr/>
        </p:nvSpPr>
        <p:spPr>
          <a:xfrm>
            <a:off x="5018052" y="1879622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93" name="Rectangle 492"/>
          <p:cNvSpPr/>
          <p:nvPr/>
        </p:nvSpPr>
        <p:spPr>
          <a:xfrm>
            <a:off x="5145087" y="1879622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94" name="Rectangle 493"/>
          <p:cNvSpPr/>
          <p:nvPr/>
        </p:nvSpPr>
        <p:spPr>
          <a:xfrm>
            <a:off x="5272122" y="1879622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06" name="Rectangle 505"/>
          <p:cNvSpPr>
            <a:spLocks/>
          </p:cNvSpPr>
          <p:nvPr/>
        </p:nvSpPr>
        <p:spPr>
          <a:xfrm>
            <a:off x="5584641" y="2321203"/>
            <a:ext cx="819795" cy="227713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07" name="Trapezoid 506"/>
          <p:cNvSpPr>
            <a:spLocks/>
          </p:cNvSpPr>
          <p:nvPr/>
        </p:nvSpPr>
        <p:spPr>
          <a:xfrm rot="5400000">
            <a:off x="6048062" y="2468388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08" name="Trapezoid 507"/>
          <p:cNvSpPr>
            <a:spLocks/>
          </p:cNvSpPr>
          <p:nvPr/>
        </p:nvSpPr>
        <p:spPr>
          <a:xfrm rot="5400000">
            <a:off x="6045332" y="2901685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09" name="Trapezoid 508"/>
          <p:cNvSpPr>
            <a:spLocks/>
          </p:cNvSpPr>
          <p:nvPr/>
        </p:nvSpPr>
        <p:spPr>
          <a:xfrm rot="5400000">
            <a:off x="6045332" y="3334982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10" name="Trapezoid 509"/>
          <p:cNvSpPr>
            <a:spLocks/>
          </p:cNvSpPr>
          <p:nvPr/>
        </p:nvSpPr>
        <p:spPr>
          <a:xfrm rot="5400000">
            <a:off x="6045332" y="3768278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11" name="Trapezoid 510"/>
          <p:cNvSpPr>
            <a:spLocks/>
          </p:cNvSpPr>
          <p:nvPr/>
        </p:nvSpPr>
        <p:spPr>
          <a:xfrm rot="5400000">
            <a:off x="6045332" y="4201574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12" name="Rectangle 511"/>
          <p:cNvSpPr>
            <a:spLocks/>
          </p:cNvSpPr>
          <p:nvPr/>
        </p:nvSpPr>
        <p:spPr>
          <a:xfrm>
            <a:off x="5672845" y="2421716"/>
            <a:ext cx="334497" cy="207010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98" name="Rounded Rectangle 497"/>
          <p:cNvSpPr>
            <a:spLocks/>
          </p:cNvSpPr>
          <p:nvPr/>
        </p:nvSpPr>
        <p:spPr>
          <a:xfrm>
            <a:off x="5595546" y="1842014"/>
            <a:ext cx="819795" cy="432309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00" name="Rectangle 499"/>
          <p:cNvSpPr/>
          <p:nvPr/>
        </p:nvSpPr>
        <p:spPr>
          <a:xfrm>
            <a:off x="5626237" y="1875713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01" name="Rectangle 500"/>
          <p:cNvSpPr/>
          <p:nvPr/>
        </p:nvSpPr>
        <p:spPr>
          <a:xfrm>
            <a:off x="5753272" y="1875713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02" name="Rectangle 501"/>
          <p:cNvSpPr/>
          <p:nvPr/>
        </p:nvSpPr>
        <p:spPr>
          <a:xfrm>
            <a:off x="5880307" y="1875713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03" name="Rectangle 502"/>
          <p:cNvSpPr/>
          <p:nvPr/>
        </p:nvSpPr>
        <p:spPr>
          <a:xfrm>
            <a:off x="6007342" y="1875713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04" name="Rectangle 503"/>
          <p:cNvSpPr/>
          <p:nvPr/>
        </p:nvSpPr>
        <p:spPr>
          <a:xfrm>
            <a:off x="6134377" y="1875713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05" name="Rectangle 504"/>
          <p:cNvSpPr/>
          <p:nvPr/>
        </p:nvSpPr>
        <p:spPr>
          <a:xfrm>
            <a:off x="6261412" y="1875713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24" name="Rectangle 523"/>
          <p:cNvSpPr>
            <a:spLocks/>
          </p:cNvSpPr>
          <p:nvPr/>
        </p:nvSpPr>
        <p:spPr>
          <a:xfrm>
            <a:off x="6563027" y="2321202"/>
            <a:ext cx="819795" cy="227713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25" name="Trapezoid 524"/>
          <p:cNvSpPr>
            <a:spLocks/>
          </p:cNvSpPr>
          <p:nvPr/>
        </p:nvSpPr>
        <p:spPr>
          <a:xfrm rot="5400000">
            <a:off x="7026448" y="2468387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26" name="Trapezoid 525"/>
          <p:cNvSpPr>
            <a:spLocks/>
          </p:cNvSpPr>
          <p:nvPr/>
        </p:nvSpPr>
        <p:spPr>
          <a:xfrm rot="5400000">
            <a:off x="7023718" y="2901684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27" name="Trapezoid 526"/>
          <p:cNvSpPr>
            <a:spLocks/>
          </p:cNvSpPr>
          <p:nvPr/>
        </p:nvSpPr>
        <p:spPr>
          <a:xfrm rot="5400000">
            <a:off x="7023718" y="3334981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28" name="Trapezoid 527"/>
          <p:cNvSpPr>
            <a:spLocks/>
          </p:cNvSpPr>
          <p:nvPr/>
        </p:nvSpPr>
        <p:spPr>
          <a:xfrm rot="5400000">
            <a:off x="7023718" y="3768278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29" name="Trapezoid 528"/>
          <p:cNvSpPr>
            <a:spLocks/>
          </p:cNvSpPr>
          <p:nvPr/>
        </p:nvSpPr>
        <p:spPr>
          <a:xfrm rot="5400000">
            <a:off x="7023718" y="4201574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30" name="Rectangle 529"/>
          <p:cNvSpPr>
            <a:spLocks/>
          </p:cNvSpPr>
          <p:nvPr/>
        </p:nvSpPr>
        <p:spPr>
          <a:xfrm>
            <a:off x="6651231" y="2421715"/>
            <a:ext cx="334497" cy="207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15" name="Rounded Rectangle 514"/>
          <p:cNvSpPr>
            <a:spLocks/>
          </p:cNvSpPr>
          <p:nvPr/>
        </p:nvSpPr>
        <p:spPr>
          <a:xfrm>
            <a:off x="6563027" y="1845922"/>
            <a:ext cx="819795" cy="432309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18" name="Rectangle 517"/>
          <p:cNvSpPr/>
          <p:nvPr/>
        </p:nvSpPr>
        <p:spPr>
          <a:xfrm>
            <a:off x="6591354" y="1880620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19" name="Rectangle 518"/>
          <p:cNvSpPr/>
          <p:nvPr/>
        </p:nvSpPr>
        <p:spPr>
          <a:xfrm>
            <a:off x="6718389" y="1880620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20" name="Rectangle 519"/>
          <p:cNvSpPr/>
          <p:nvPr/>
        </p:nvSpPr>
        <p:spPr>
          <a:xfrm>
            <a:off x="6845424" y="1880620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21" name="Rectangle 520"/>
          <p:cNvSpPr/>
          <p:nvPr/>
        </p:nvSpPr>
        <p:spPr>
          <a:xfrm>
            <a:off x="6972459" y="1880620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22" name="Rectangle 521"/>
          <p:cNvSpPr/>
          <p:nvPr/>
        </p:nvSpPr>
        <p:spPr>
          <a:xfrm>
            <a:off x="7099494" y="1880620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23" name="Rectangle 522"/>
          <p:cNvSpPr/>
          <p:nvPr/>
        </p:nvSpPr>
        <p:spPr>
          <a:xfrm>
            <a:off x="7226530" y="1880620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31" name="TextBox 530"/>
          <p:cNvSpPr txBox="1">
            <a:spLocks/>
          </p:cNvSpPr>
          <p:nvPr/>
        </p:nvSpPr>
        <p:spPr>
          <a:xfrm>
            <a:off x="4047318" y="2465749"/>
            <a:ext cx="442750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ALU</a:t>
            </a:r>
          </a:p>
        </p:txBody>
      </p:sp>
      <p:sp>
        <p:nvSpPr>
          <p:cNvPr id="539" name="TextBox 538"/>
          <p:cNvSpPr txBox="1"/>
          <p:nvPr/>
        </p:nvSpPr>
        <p:spPr>
          <a:xfrm>
            <a:off x="530255" y="2353435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PHV</a:t>
            </a: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Size</a:t>
            </a:r>
          </a:p>
        </p:txBody>
      </p:sp>
      <p:sp>
        <p:nvSpPr>
          <p:cNvPr id="540" name="TextBox 539"/>
          <p:cNvSpPr txBox="1"/>
          <p:nvPr/>
        </p:nvSpPr>
        <p:spPr>
          <a:xfrm>
            <a:off x="369954" y="2784718"/>
            <a:ext cx="1343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latin typeface="Helvetica Neue" charset="0"/>
                <a:ea typeface="Helvetica Neue" charset="0"/>
                <a:cs typeface="Helvetica Neue" charset="0"/>
              </a:rPr>
              <a:t>Number of </a:t>
            </a:r>
          </a:p>
          <a:p>
            <a:pPr algn="ctr"/>
            <a:r>
              <a:rPr lang="en-US" dirty="0">
                <a:solidFill>
                  <a:srgbClr val="7030A0"/>
                </a:solidFill>
                <a:latin typeface="Helvetica Neue" charset="0"/>
                <a:ea typeface="Helvetica Neue" charset="0"/>
                <a:cs typeface="Helvetica Neue" charset="0"/>
              </a:rPr>
              <a:t>Actions</a:t>
            </a:r>
          </a:p>
        </p:txBody>
      </p:sp>
      <p:sp>
        <p:nvSpPr>
          <p:cNvPr id="541" name="TextBox 540"/>
          <p:cNvSpPr txBox="1"/>
          <p:nvPr/>
        </p:nvSpPr>
        <p:spPr>
          <a:xfrm>
            <a:off x="315452" y="4071564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Helvetica Neue" charset="0"/>
                <a:ea typeface="Helvetica Neue" charset="0"/>
                <a:cs typeface="Helvetica Neue" charset="0"/>
              </a:rPr>
              <a:t>Total Stages</a:t>
            </a:r>
          </a:p>
        </p:txBody>
      </p:sp>
      <p:sp>
        <p:nvSpPr>
          <p:cNvPr id="542" name="TextBox 541"/>
          <p:cNvSpPr txBox="1"/>
          <p:nvPr/>
        </p:nvSpPr>
        <p:spPr>
          <a:xfrm>
            <a:off x="99848" y="3541538"/>
            <a:ext cx="188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00B050"/>
                </a:solidFill>
                <a:latin typeface="Helvetica Neue" charset="0"/>
                <a:ea typeface="Helvetica Neue" charset="0"/>
                <a:cs typeface="Helvetica Neue" charset="0"/>
              </a:rPr>
              <a:t>Stateful</a:t>
            </a:r>
            <a:r>
              <a:rPr lang="en-US" dirty="0">
                <a:solidFill>
                  <a:srgbClr val="00B050"/>
                </a:solidFill>
                <a:latin typeface="Helvetica Neue" charset="0"/>
                <a:ea typeface="Helvetica Neue" charset="0"/>
                <a:cs typeface="Helvetica Neue" charset="0"/>
              </a:rPr>
              <a:t> Memory</a:t>
            </a:r>
          </a:p>
        </p:txBody>
      </p:sp>
      <p:sp>
        <p:nvSpPr>
          <p:cNvPr id="456" name="Rounded Rectangle 455"/>
          <p:cNvSpPr>
            <a:spLocks/>
          </p:cNvSpPr>
          <p:nvPr/>
        </p:nvSpPr>
        <p:spPr>
          <a:xfrm>
            <a:off x="2322138" y="4659994"/>
            <a:ext cx="1151686" cy="421041"/>
          </a:xfrm>
          <a:prstGeom prst="roundRect">
            <a:avLst>
              <a:gd name="adj" fmla="val 721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Helvetica Neue" charset="0"/>
                <a:ea typeface="Helvetica Neue" charset="0"/>
                <a:cs typeface="Helvetica Neue" charset="0"/>
              </a:rPr>
              <a:t>Packet Header Vector</a:t>
            </a:r>
          </a:p>
        </p:txBody>
      </p:sp>
    </p:spTree>
    <p:extLst>
      <p:ext uri="{BB962C8B-B14F-4D97-AF65-F5344CB8AC3E}">
        <p14:creationId xmlns:p14="http://schemas.microsoft.com/office/powerpoint/2010/main" val="2133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56" dur="500" fill="hold"/>
                                        <p:tgtEl>
                                          <p:spTgt spid="4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500" fill="hold"/>
                                        <p:tgtEl>
                                          <p:spTgt spid="461"/>
                                        </p:tgtEl>
                                      </p:cBhvr>
                                      <p:by x="17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500" fill="hold"/>
                                        <p:tgtEl>
                                          <p:spTgt spid="462"/>
                                        </p:tgtEl>
                                      </p:cBhvr>
                                      <p:by x="17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500" fill="hold"/>
                                        <p:tgtEl>
                                          <p:spTgt spid="463"/>
                                        </p:tgtEl>
                                      </p:cBhvr>
                                      <p:by x="17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8" dur="500" fill="hold"/>
                                        <p:tgtEl>
                                          <p:spTgt spid="464"/>
                                        </p:tgtEl>
                                      </p:cBhvr>
                                      <p:by x="17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500" fill="hold"/>
                                        <p:tgtEl>
                                          <p:spTgt spid="460"/>
                                        </p:tgtEl>
                                      </p:cBhvr>
                                      <p:by x="175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500" fill="hold"/>
                                        <p:tgtEl>
                                          <p:spTgt spid="46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500" fill="hold"/>
                                        <p:tgtEl>
                                          <p:spTgt spid="48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500" fill="hold"/>
                                        <p:tgtEl>
                                          <p:spTgt spid="49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2" dur="500" fill="hold"/>
                                        <p:tgtEl>
                                          <p:spTgt spid="51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8" dur="500" fill="hold"/>
                                        <p:tgtEl>
                                          <p:spTgt spid="45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500" fill="hold"/>
                                        <p:tgtEl>
                                          <p:spTgt spid="48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2" dur="500" fill="hold"/>
                                        <p:tgtEl>
                                          <p:spTgt spid="50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4" dur="500" fill="hold"/>
                                        <p:tgtEl>
                                          <p:spTgt spid="52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0" animBg="1"/>
      <p:bldP spid="398" grpId="0" animBg="1"/>
      <p:bldP spid="440" grpId="0"/>
      <p:bldP spid="457" grpId="0" animBg="1"/>
      <p:bldP spid="459" grpId="0" animBg="1"/>
      <p:bldP spid="459" grpId="1" animBg="1"/>
      <p:bldP spid="460" grpId="0" animBg="1"/>
      <p:bldP spid="460" grpId="1" animBg="1"/>
      <p:bldP spid="461" grpId="0" animBg="1"/>
      <p:bldP spid="461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5" grpId="0" animBg="1"/>
      <p:bldP spid="466" grpId="0" animBg="1"/>
      <p:bldP spid="466" grpId="1" animBg="1"/>
      <p:bldP spid="468" grpId="0" animBg="1"/>
      <p:bldP spid="469" grpId="0" animBg="1"/>
      <p:bldP spid="470" grpId="0" animBg="1"/>
      <p:bldP spid="471" grpId="0" animBg="1"/>
      <p:bldP spid="472" grpId="0" animBg="1"/>
      <p:bldP spid="480" grpId="0" animBg="1"/>
      <p:bldP spid="480" grpId="1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7" grpId="1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506" grpId="0" animBg="1"/>
      <p:bldP spid="506" grpId="1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498" grpId="0" animBg="1"/>
      <p:bldP spid="498" grpId="1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24" grpId="0" animBg="1"/>
      <p:bldP spid="524" grpId="1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15" grpId="0" animBg="1"/>
      <p:bldP spid="515" grpId="1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31" grpId="0"/>
      <p:bldP spid="539" grpId="0"/>
      <p:bldP spid="540" grpId="0"/>
      <p:bldP spid="541" grpId="0"/>
      <p:bldP spid="542" grpId="0"/>
      <p:bldP spid="456" grpId="0" animBg="1"/>
      <p:bldP spid="45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8031166" y="44276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Regular" charset="0"/>
            </a:endParaRP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991600" cy="1143000"/>
          </a:xfrm>
        </p:spPr>
        <p:txBody>
          <a:bodyPr/>
          <a:lstStyle/>
          <a:p>
            <a:pPr defTabSz="914400"/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How Effective is Query Partitioning?</a:t>
            </a:r>
          </a:p>
        </p:txBody>
      </p:sp>
      <p:graphicFrame>
        <p:nvGraphicFramePr>
          <p:cNvPr id="2" name="Chart 1"/>
          <p:cNvGraphicFramePr/>
          <p:nvPr>
            <p:extLst/>
          </p:nvPr>
        </p:nvGraphicFramePr>
        <p:xfrm>
          <a:off x="614065" y="1433513"/>
          <a:ext cx="6145162" cy="3531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" name="TextBox 55"/>
          <p:cNvSpPr txBox="1"/>
          <p:nvPr/>
        </p:nvSpPr>
        <p:spPr>
          <a:xfrm rot="16200000">
            <a:off x="-948251" y="2999346"/>
            <a:ext cx="2662967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 Medium"/>
                <a:cs typeface="Helvetica Neue Medium"/>
              </a:rPr>
              <a:t>Log Scale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7B601AB-6CBC-0745-8BC1-8413D544C7B3}"/>
              </a:ext>
            </a:extLst>
          </p:cNvPr>
          <p:cNvSpPr txBox="1"/>
          <p:nvPr/>
        </p:nvSpPr>
        <p:spPr>
          <a:xfrm>
            <a:off x="152400" y="6243935"/>
            <a:ext cx="49444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8 Tasks, 100 </a:t>
            </a:r>
            <a:r>
              <a:rPr lang="en-US" sz="2400" dirty="0" err="1">
                <a:latin typeface="Helvetica Neue" charset="0"/>
                <a:ea typeface="Helvetica Neue" charset="0"/>
                <a:cs typeface="Helvetica Neue" charset="0"/>
              </a:rPr>
              <a:t>Gbps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 Workload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75A29FC-75D4-3F43-8884-474B36FA65DA}"/>
              </a:ext>
            </a:extLst>
          </p:cNvPr>
          <p:cNvSpPr txBox="1"/>
          <p:nvPr/>
        </p:nvSpPr>
        <p:spPr>
          <a:xfrm>
            <a:off x="2787157" y="2045199"/>
            <a:ext cx="107914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O(1 B)</a:t>
            </a:r>
          </a:p>
        </p:txBody>
      </p:sp>
    </p:spTree>
    <p:extLst>
      <p:ext uri="{BB962C8B-B14F-4D97-AF65-F5344CB8AC3E}">
        <p14:creationId xmlns:p14="http://schemas.microsoft.com/office/powerpoint/2010/main" val="60738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8031166" y="44276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Regular" charset="0"/>
            </a:endParaRP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991600" cy="1143000"/>
          </a:xfrm>
        </p:spPr>
        <p:txBody>
          <a:bodyPr/>
          <a:lstStyle/>
          <a:p>
            <a:pPr defTabSz="914400"/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How Effective is Query Partitioning?</a:t>
            </a:r>
          </a:p>
        </p:txBody>
      </p:sp>
      <p:graphicFrame>
        <p:nvGraphicFramePr>
          <p:cNvPr id="2" name="Chart 1"/>
          <p:cNvGraphicFramePr/>
          <p:nvPr>
            <p:extLst/>
          </p:nvPr>
        </p:nvGraphicFramePr>
        <p:xfrm>
          <a:off x="614065" y="1433513"/>
          <a:ext cx="6145162" cy="3531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" name="TextBox 55"/>
          <p:cNvSpPr txBox="1"/>
          <p:nvPr/>
        </p:nvSpPr>
        <p:spPr>
          <a:xfrm rot="16200000">
            <a:off x="-948251" y="2999346"/>
            <a:ext cx="2662967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 Medium"/>
                <a:cs typeface="Helvetica Neue Medium"/>
              </a:rPr>
              <a:t>Log Scale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75A29FC-75D4-3F43-8884-474B36FA65DA}"/>
              </a:ext>
            </a:extLst>
          </p:cNvPr>
          <p:cNvSpPr txBox="1"/>
          <p:nvPr/>
        </p:nvSpPr>
        <p:spPr>
          <a:xfrm>
            <a:off x="2787157" y="2045199"/>
            <a:ext cx="107914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O(1 B)</a:t>
            </a:r>
            <a:endParaRPr lang="en-US" sz="24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75A29FC-75D4-3F43-8884-474B36FA65DA}"/>
              </a:ext>
            </a:extLst>
          </p:cNvPr>
          <p:cNvSpPr txBox="1"/>
          <p:nvPr/>
        </p:nvSpPr>
        <p:spPr>
          <a:xfrm>
            <a:off x="4421258" y="2566233"/>
            <a:ext cx="148470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O(100 M)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DDB78E1C-FFA3-A746-B5BE-00F41780BD82}"/>
              </a:ext>
            </a:extLst>
          </p:cNvPr>
          <p:cNvSpPr/>
          <p:nvPr/>
        </p:nvSpPr>
        <p:spPr>
          <a:xfrm>
            <a:off x="289322" y="5165344"/>
            <a:ext cx="8717755" cy="9433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O</a:t>
            </a:r>
            <a:r>
              <a:rPr lang="en-US" sz="36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nly one order of magnitude reduction</a:t>
            </a:r>
            <a:endParaRPr lang="en-US" sz="3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7B601AB-6CBC-0745-8BC1-8413D544C7B3}"/>
              </a:ext>
            </a:extLst>
          </p:cNvPr>
          <p:cNvSpPr txBox="1"/>
          <p:nvPr/>
        </p:nvSpPr>
        <p:spPr>
          <a:xfrm>
            <a:off x="152400" y="6243935"/>
            <a:ext cx="49444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8 Tasks, 100 </a:t>
            </a:r>
            <a:r>
              <a:rPr lang="en-US" sz="2400" dirty="0" err="1">
                <a:latin typeface="Helvetica Neue" charset="0"/>
                <a:ea typeface="Helvetica Neue" charset="0"/>
                <a:cs typeface="Helvetica Neue" charset="0"/>
              </a:rPr>
              <a:t>Gbps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 Workload </a:t>
            </a:r>
          </a:p>
        </p:txBody>
      </p:sp>
    </p:spTree>
    <p:extLst>
      <p:ext uri="{BB962C8B-B14F-4D97-AF65-F5344CB8AC3E}">
        <p14:creationId xmlns:p14="http://schemas.microsoft.com/office/powerpoint/2010/main" val="117929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459"/>
          <p:cNvSpPr/>
          <p:nvPr/>
        </p:nvSpPr>
        <p:spPr>
          <a:xfrm>
            <a:off x="772637" y="2416333"/>
            <a:ext cx="1721084" cy="437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8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Google</a:t>
            </a:r>
            <a:endParaRPr sz="2800" dirty="0">
              <a:latin typeface="Helvetica Neue" charset="0"/>
              <a:ea typeface="Helvetica Neue" charset="0"/>
              <a:cs typeface="Helvetica Neue" charset="0"/>
              <a:sym typeface="Lucida Sans Regular"/>
            </a:endParaRPr>
          </a:p>
        </p:txBody>
      </p:sp>
      <p:sp>
        <p:nvSpPr>
          <p:cNvPr id="25" name="Shape 459"/>
          <p:cNvSpPr/>
          <p:nvPr/>
        </p:nvSpPr>
        <p:spPr>
          <a:xfrm>
            <a:off x="2649195" y="4214422"/>
            <a:ext cx="1867360" cy="450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8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Cogent</a:t>
            </a:r>
          </a:p>
        </p:txBody>
      </p:sp>
      <p:sp>
        <p:nvSpPr>
          <p:cNvPr id="32" name="Shape 459"/>
          <p:cNvSpPr/>
          <p:nvPr/>
        </p:nvSpPr>
        <p:spPr>
          <a:xfrm>
            <a:off x="6109199" y="2399278"/>
            <a:ext cx="1613817" cy="450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8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Level3</a:t>
            </a:r>
          </a:p>
        </p:txBody>
      </p:sp>
      <p:sp>
        <p:nvSpPr>
          <p:cNvPr id="4" name="Cloud 3"/>
          <p:cNvSpPr/>
          <p:nvPr/>
        </p:nvSpPr>
        <p:spPr>
          <a:xfrm>
            <a:off x="316659" y="1873697"/>
            <a:ext cx="2640623" cy="152251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76898"/>
            <a:ext cx="2133600" cy="365125"/>
          </a:xfrm>
        </p:spPr>
        <p:txBody>
          <a:bodyPr/>
          <a:lstStyle/>
          <a:p>
            <a:pPr>
              <a:defRPr/>
            </a:pPr>
            <a:fld id="{495ADB0F-E9F2-1D42-9E15-ECDE97EFB0F8}" type="slidenum">
              <a:rPr lang="en-US" smtClean="0">
                <a:latin typeface="Helvetica Neue" charset="0"/>
                <a:ea typeface="Helvetica Neue" charset="0"/>
                <a:cs typeface="Helvetica Neue" charset="0"/>
              </a:rPr>
              <a:pPr>
                <a:defRPr/>
              </a:pPr>
              <a:t>2</a:t>
            </a:fld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" name="Shape 459"/>
          <p:cNvSpPr/>
          <p:nvPr/>
        </p:nvSpPr>
        <p:spPr>
          <a:xfrm>
            <a:off x="6481702" y="4957096"/>
            <a:ext cx="1867360" cy="450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8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Princeton</a:t>
            </a:r>
          </a:p>
        </p:txBody>
      </p:sp>
      <p:sp>
        <p:nvSpPr>
          <p:cNvPr id="34" name="Cloud 33"/>
          <p:cNvSpPr/>
          <p:nvPr/>
        </p:nvSpPr>
        <p:spPr>
          <a:xfrm>
            <a:off x="6046177" y="4439548"/>
            <a:ext cx="2640623" cy="1513277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5594667" y="1879401"/>
            <a:ext cx="2640623" cy="1513277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>
            <a:off x="2084439" y="3217998"/>
            <a:ext cx="904702" cy="65420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4" name="Cloud 23"/>
          <p:cNvSpPr/>
          <p:nvPr/>
        </p:nvSpPr>
        <p:spPr>
          <a:xfrm>
            <a:off x="2213669" y="3668945"/>
            <a:ext cx="2640623" cy="1513277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2949699" y="2625724"/>
            <a:ext cx="2644968" cy="2054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>
            <a:off x="7048117" y="3392678"/>
            <a:ext cx="35096" cy="107872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4516554" y="4773459"/>
            <a:ext cx="1529623" cy="40876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 flipV="1">
            <a:off x="4592728" y="3097218"/>
            <a:ext cx="1453449" cy="77498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4F6F02B-4866-E34B-83D1-C0916AD6D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362515"/>
            <a:ext cx="1215229" cy="10770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6FA38BEB-49A2-9642-9DEE-DE597A1A1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14" y="3381156"/>
            <a:ext cx="1073443" cy="10734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47856006-7A17-2A47-B559-2925FAFB55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5180" y="2239120"/>
            <a:ext cx="748080" cy="74808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15B21FD2-6D25-0F40-8E8C-0A19AA07984D}"/>
              </a:ext>
            </a:extLst>
          </p:cNvPr>
          <p:cNvSpPr txBox="1"/>
          <p:nvPr/>
        </p:nvSpPr>
        <p:spPr>
          <a:xfrm>
            <a:off x="2328929" y="1785350"/>
            <a:ext cx="142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Outages</a:t>
            </a:r>
          </a:p>
        </p:txBody>
      </p:sp>
      <p:sp>
        <p:nvSpPr>
          <p:cNvPr id="39" name="Left Arrow 38">
            <a:extLst>
              <a:ext uri="{FF2B5EF4-FFF2-40B4-BE49-F238E27FC236}">
                <a16:creationId xmlns="" xmlns:a16="http://schemas.microsoft.com/office/drawing/2014/main" id="{FFDC0127-48E1-CC4D-9010-00996CDE75D5}"/>
              </a:ext>
            </a:extLst>
          </p:cNvPr>
          <p:cNvSpPr/>
          <p:nvPr/>
        </p:nvSpPr>
        <p:spPr>
          <a:xfrm rot="11853542">
            <a:off x="4446534" y="4469540"/>
            <a:ext cx="1833168" cy="1115936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E7A7F710-4868-074E-A319-14CD4ED1FD9B}"/>
              </a:ext>
            </a:extLst>
          </p:cNvPr>
          <p:cNvSpPr txBox="1"/>
          <p:nvPr/>
        </p:nvSpPr>
        <p:spPr>
          <a:xfrm>
            <a:off x="4345852" y="5563395"/>
            <a:ext cx="1871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Congestion</a:t>
            </a:r>
          </a:p>
        </p:txBody>
      </p:sp>
      <p:sp>
        <p:nvSpPr>
          <p:cNvPr id="51" name="Left Arrow 50">
            <a:extLst>
              <a:ext uri="{FF2B5EF4-FFF2-40B4-BE49-F238E27FC236}">
                <a16:creationId xmlns="" xmlns:a16="http://schemas.microsoft.com/office/drawing/2014/main" id="{67883F1A-32D3-8442-BA82-0BF47065CD39}"/>
              </a:ext>
            </a:extLst>
          </p:cNvPr>
          <p:cNvSpPr/>
          <p:nvPr/>
        </p:nvSpPr>
        <p:spPr>
          <a:xfrm rot="1229594">
            <a:off x="2331195" y="3380516"/>
            <a:ext cx="3744898" cy="1008532"/>
          </a:xfrm>
          <a:prstGeom prst="leftArrow">
            <a:avLst/>
          </a:prstGeom>
          <a:gradFill>
            <a:gsLst>
              <a:gs pos="36000">
                <a:srgbClr val="FF0000"/>
              </a:gs>
              <a:gs pos="81000">
                <a:schemeClr val="tx1"/>
              </a:gs>
            </a:gsLst>
            <a:lin ang="162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54F4B6FD-E3A8-EE48-8F81-8110C522A516}"/>
              </a:ext>
            </a:extLst>
          </p:cNvPr>
          <p:cNvGrpSpPr/>
          <p:nvPr/>
        </p:nvGrpSpPr>
        <p:grpSpPr>
          <a:xfrm>
            <a:off x="6241823" y="3428947"/>
            <a:ext cx="1802879" cy="1394094"/>
            <a:chOff x="1201024" y="1366027"/>
            <a:chExt cx="1802879" cy="1394094"/>
          </a:xfrm>
        </p:grpSpPr>
        <p:pic>
          <p:nvPicPr>
            <p:cNvPr id="53" name="Picture 52">
              <a:extLst>
                <a:ext uri="{FF2B5EF4-FFF2-40B4-BE49-F238E27FC236}">
                  <a16:creationId xmlns="" xmlns:a16="http://schemas.microsoft.com/office/drawing/2014/main" id="{BCA0386E-14E3-3B43-926E-B7EDCDFCC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1839703" y="1366027"/>
              <a:ext cx="1164200" cy="98957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33633329-78C2-F54D-BD4D-F1EE3FCCB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1530945" y="1597506"/>
              <a:ext cx="1164200" cy="98957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="" xmlns:a16="http://schemas.microsoft.com/office/drawing/2014/main" id="{6825A9F8-669C-6C42-94B4-6C23BC4DC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1201024" y="1770551"/>
              <a:ext cx="1164200" cy="989570"/>
            </a:xfrm>
            <a:prstGeom prst="rect">
              <a:avLst/>
            </a:prstGeom>
          </p:spPr>
        </p:pic>
      </p:grp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45C27CFE-5AA8-D74D-8437-A92A9AC27D55}"/>
              </a:ext>
            </a:extLst>
          </p:cNvPr>
          <p:cNvSpPr txBox="1"/>
          <p:nvPr/>
        </p:nvSpPr>
        <p:spPr>
          <a:xfrm>
            <a:off x="4350653" y="2819317"/>
            <a:ext cx="21451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Cyberattacks</a:t>
            </a:r>
          </a:p>
        </p:txBody>
      </p:sp>
      <p:sp>
        <p:nvSpPr>
          <p:cNvPr id="36" name="Shape 459">
            <a:extLst>
              <a:ext uri="{FF2B5EF4-FFF2-40B4-BE49-F238E27FC236}">
                <a16:creationId xmlns="" xmlns:a16="http://schemas.microsoft.com/office/drawing/2014/main" id="{7B9E0285-5DAF-2D4C-B948-426FA4437930}"/>
              </a:ext>
            </a:extLst>
          </p:cNvPr>
          <p:cNvSpPr/>
          <p:nvPr/>
        </p:nvSpPr>
        <p:spPr>
          <a:xfrm>
            <a:off x="107790" y="4506535"/>
            <a:ext cx="1608690" cy="778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Network Operator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Network Management</a:t>
            </a:r>
            <a:endParaRPr lang="en-US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DDB78E1C-FFA3-A746-B5BE-00F41780BD82}"/>
              </a:ext>
            </a:extLst>
          </p:cNvPr>
          <p:cNvSpPr/>
          <p:nvPr/>
        </p:nvSpPr>
        <p:spPr>
          <a:xfrm>
            <a:off x="135054" y="3609199"/>
            <a:ext cx="8763000" cy="168853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Detect network </a:t>
            </a:r>
            <a:r>
              <a:rPr lang="en-US" sz="32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e</a:t>
            </a:r>
            <a:r>
              <a:rPr lang="en-US" sz="32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vents in </a:t>
            </a:r>
            <a:r>
              <a:rPr lang="en-US" sz="3200" b="1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real time</a:t>
            </a:r>
            <a:endParaRPr lang="en-US" sz="32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62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74"/>
    </mc:Choice>
    <mc:Fallback xmlns="">
      <p:transition spd="slow" advTm="17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1" grpId="0"/>
      <p:bldP spid="51" grpId="0" animBg="1"/>
      <p:bldP spid="56" grpId="0" animBg="1"/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ounded Rectangle 109"/>
          <p:cNvSpPr/>
          <p:nvPr/>
        </p:nvSpPr>
        <p:spPr>
          <a:xfrm>
            <a:off x="7131719" y="2564213"/>
            <a:ext cx="1463693" cy="3498081"/>
          </a:xfrm>
          <a:prstGeom prst="roundRect">
            <a:avLst>
              <a:gd name="adj" fmla="val 6295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264" name="Group 263"/>
          <p:cNvGrpSpPr/>
          <p:nvPr/>
        </p:nvGrpSpPr>
        <p:grpSpPr>
          <a:xfrm>
            <a:off x="7476547" y="3227522"/>
            <a:ext cx="784325" cy="2678062"/>
            <a:chOff x="7498829" y="2510581"/>
            <a:chExt cx="784325" cy="2678062"/>
          </a:xfrm>
        </p:grpSpPr>
        <p:grpSp>
          <p:nvGrpSpPr>
            <p:cNvPr id="190" name="Group 189"/>
            <p:cNvGrpSpPr/>
            <p:nvPr/>
          </p:nvGrpSpPr>
          <p:grpSpPr>
            <a:xfrm>
              <a:off x="7502388" y="2510581"/>
              <a:ext cx="780766" cy="427769"/>
              <a:chOff x="6858000" y="3200400"/>
              <a:chExt cx="685800" cy="375739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75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75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75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cxnSp>
            <p:nvCxnSpPr>
              <p:cNvPr id="163" name="Straight Connector 162"/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1" name="Group 190"/>
            <p:cNvGrpSpPr/>
            <p:nvPr/>
          </p:nvGrpSpPr>
          <p:grpSpPr>
            <a:xfrm>
              <a:off x="7498829" y="3260679"/>
              <a:ext cx="780766" cy="427769"/>
              <a:chOff x="6858000" y="3200400"/>
              <a:chExt cx="685800" cy="375739"/>
            </a:xfrm>
          </p:grpSpPr>
          <p:sp>
            <p:nvSpPr>
              <p:cNvPr id="192" name="Rectangle 191"/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75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75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75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cxnSp>
            <p:nvCxnSpPr>
              <p:cNvPr id="195" name="Straight Connector 194"/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" name="Group 200"/>
            <p:cNvGrpSpPr/>
            <p:nvPr/>
          </p:nvGrpSpPr>
          <p:grpSpPr>
            <a:xfrm>
              <a:off x="7498829" y="4010777"/>
              <a:ext cx="780766" cy="427769"/>
              <a:chOff x="6858000" y="3200400"/>
              <a:chExt cx="685800" cy="375739"/>
            </a:xfrm>
          </p:grpSpPr>
          <p:sp>
            <p:nvSpPr>
              <p:cNvPr id="202" name="Rectangle 201"/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75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75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75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cxnSp>
            <p:nvCxnSpPr>
              <p:cNvPr id="205" name="Straight Connector 204"/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1" name="Group 210"/>
            <p:cNvGrpSpPr/>
            <p:nvPr/>
          </p:nvGrpSpPr>
          <p:grpSpPr>
            <a:xfrm>
              <a:off x="7498829" y="4760874"/>
              <a:ext cx="780766" cy="427769"/>
              <a:chOff x="6858000" y="3200400"/>
              <a:chExt cx="685800" cy="375739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75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75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75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cxnSp>
            <p:nvCxnSpPr>
              <p:cNvPr id="215" name="Straight Connector 214"/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031FAC-0404-BD46-8985-7CFC8AB9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Query Partitioning Limitations</a:t>
            </a:r>
            <a:endParaRPr lang="en-US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7A92EAD-0E9D-6443-9A4C-435B3187E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20</a:t>
            </a:fld>
            <a:endParaRPr lang="en-US"/>
          </a:p>
        </p:txBody>
      </p:sp>
      <p:grpSp>
        <p:nvGrpSpPr>
          <p:cNvPr id="237" name="Group 236"/>
          <p:cNvGrpSpPr/>
          <p:nvPr/>
        </p:nvGrpSpPr>
        <p:grpSpPr>
          <a:xfrm>
            <a:off x="152400" y="3215373"/>
            <a:ext cx="332788" cy="2702361"/>
            <a:chOff x="526649" y="1992150"/>
            <a:chExt cx="292310" cy="2373667"/>
          </a:xfrm>
        </p:grpSpPr>
        <p:sp>
          <p:nvSpPr>
            <p:cNvPr id="225" name="Right Arrow 224"/>
            <p:cNvSpPr/>
            <p:nvPr/>
          </p:nvSpPr>
          <p:spPr>
            <a:xfrm>
              <a:off x="526649" y="1992150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6" name="Right Arrow 225"/>
            <p:cNvSpPr/>
            <p:nvPr/>
          </p:nvSpPr>
          <p:spPr>
            <a:xfrm>
              <a:off x="526649" y="2389874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7" name="Right Arrow 226"/>
            <p:cNvSpPr/>
            <p:nvPr/>
          </p:nvSpPr>
          <p:spPr>
            <a:xfrm>
              <a:off x="526649" y="2790624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8" name="Right Arrow 227"/>
            <p:cNvSpPr/>
            <p:nvPr/>
          </p:nvSpPr>
          <p:spPr>
            <a:xfrm>
              <a:off x="526649" y="3188348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9" name="Right Arrow 228"/>
            <p:cNvSpPr/>
            <p:nvPr/>
          </p:nvSpPr>
          <p:spPr>
            <a:xfrm>
              <a:off x="526649" y="3590268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30" name="Right Arrow 229"/>
            <p:cNvSpPr/>
            <p:nvPr/>
          </p:nvSpPr>
          <p:spPr>
            <a:xfrm>
              <a:off x="526649" y="3987992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8614247" y="3215373"/>
            <a:ext cx="332788" cy="2702361"/>
            <a:chOff x="526649" y="1992150"/>
            <a:chExt cx="292310" cy="2373667"/>
          </a:xfrm>
        </p:grpSpPr>
        <p:sp>
          <p:nvSpPr>
            <p:cNvPr id="239" name="Right Arrow 238"/>
            <p:cNvSpPr/>
            <p:nvPr/>
          </p:nvSpPr>
          <p:spPr>
            <a:xfrm>
              <a:off x="526649" y="1992150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0" name="Right Arrow 239"/>
            <p:cNvSpPr/>
            <p:nvPr/>
          </p:nvSpPr>
          <p:spPr>
            <a:xfrm>
              <a:off x="526649" y="2389874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1" name="Right Arrow 240"/>
            <p:cNvSpPr/>
            <p:nvPr/>
          </p:nvSpPr>
          <p:spPr>
            <a:xfrm>
              <a:off x="526649" y="2790624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2" name="Right Arrow 241"/>
            <p:cNvSpPr/>
            <p:nvPr/>
          </p:nvSpPr>
          <p:spPr>
            <a:xfrm>
              <a:off x="526649" y="3188348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3" name="Right Arrow 242"/>
            <p:cNvSpPr/>
            <p:nvPr/>
          </p:nvSpPr>
          <p:spPr>
            <a:xfrm>
              <a:off x="526649" y="3590268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4" name="Right Arrow 243"/>
            <p:cNvSpPr/>
            <p:nvPr/>
          </p:nvSpPr>
          <p:spPr>
            <a:xfrm>
              <a:off x="526649" y="3987992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508886" y="2554975"/>
            <a:ext cx="1463693" cy="3498081"/>
          </a:xfrm>
          <a:prstGeom prst="roundRect">
            <a:avLst>
              <a:gd name="adj" fmla="val 6295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245" name="Group 244"/>
          <p:cNvGrpSpPr/>
          <p:nvPr/>
        </p:nvGrpSpPr>
        <p:grpSpPr>
          <a:xfrm>
            <a:off x="628339" y="3202868"/>
            <a:ext cx="1214525" cy="2727370"/>
            <a:chOff x="944698" y="2284250"/>
            <a:chExt cx="1066800" cy="2395634"/>
          </a:xfrm>
        </p:grpSpPr>
        <p:sp>
          <p:nvSpPr>
            <p:cNvPr id="21" name="Oval 20"/>
            <p:cNvSpPr/>
            <p:nvPr/>
          </p:nvSpPr>
          <p:spPr>
            <a:xfrm>
              <a:off x="1189173" y="2284250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598748" y="2740370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944698" y="3118195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509848" y="3848501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065348" y="4267134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53" name="Curved Connector 52"/>
            <p:cNvCxnSpPr>
              <a:stCxn id="23" idx="6"/>
              <a:endCxn id="24" idx="7"/>
            </p:cNvCxnSpPr>
            <p:nvPr/>
          </p:nvCxnSpPr>
          <p:spPr>
            <a:xfrm>
              <a:off x="1357448" y="3324570"/>
              <a:ext cx="504704" cy="584377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54"/>
            <p:cNvCxnSpPr>
              <a:stCxn id="24" idx="2"/>
              <a:endCxn id="23" idx="3"/>
            </p:cNvCxnSpPr>
            <p:nvPr/>
          </p:nvCxnSpPr>
          <p:spPr>
            <a:xfrm rot="10800000">
              <a:off x="1005144" y="3470500"/>
              <a:ext cx="504704" cy="584377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urved Connector 56"/>
            <p:cNvCxnSpPr>
              <a:stCxn id="21" idx="6"/>
              <a:endCxn id="22" idx="0"/>
            </p:cNvCxnSpPr>
            <p:nvPr/>
          </p:nvCxnSpPr>
          <p:spPr>
            <a:xfrm>
              <a:off x="1601923" y="2490625"/>
              <a:ext cx="203200" cy="249745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urved Connector 62"/>
            <p:cNvCxnSpPr>
              <a:stCxn id="22" idx="4"/>
              <a:endCxn id="25" idx="0"/>
            </p:cNvCxnSpPr>
            <p:nvPr/>
          </p:nvCxnSpPr>
          <p:spPr>
            <a:xfrm rot="5400000">
              <a:off x="981416" y="3443427"/>
              <a:ext cx="1114014" cy="533400"/>
            </a:xfrm>
            <a:prstGeom prst="curvedConnector3">
              <a:avLst>
                <a:gd name="adj1" fmla="val 44300"/>
              </a:avLst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urved Connector 67"/>
            <p:cNvCxnSpPr>
              <a:stCxn id="24" idx="5"/>
              <a:endCxn id="25" idx="5"/>
            </p:cNvCxnSpPr>
            <p:nvPr/>
          </p:nvCxnSpPr>
          <p:spPr>
            <a:xfrm rot="5400000">
              <a:off x="1430586" y="4187871"/>
              <a:ext cx="418633" cy="444500"/>
            </a:xfrm>
            <a:prstGeom prst="curvedConnector3">
              <a:avLst>
                <a:gd name="adj1" fmla="val 117474"/>
              </a:avLst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urved Connector 71"/>
            <p:cNvCxnSpPr>
              <a:stCxn id="21" idx="2"/>
              <a:endCxn id="23" idx="1"/>
            </p:cNvCxnSpPr>
            <p:nvPr/>
          </p:nvCxnSpPr>
          <p:spPr>
            <a:xfrm rot="10800000" flipV="1">
              <a:off x="1005145" y="2490625"/>
              <a:ext cx="184029" cy="688016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2054778" y="3168253"/>
            <a:ext cx="638937" cy="2894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2" name="Trapezoid 11"/>
          <p:cNvSpPr/>
          <p:nvPr/>
        </p:nvSpPr>
        <p:spPr>
          <a:xfrm rot="5400000">
            <a:off x="2331844" y="3394795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66879" y="3295997"/>
            <a:ext cx="180158" cy="26309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054778" y="2566865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48" name="Trapezoid 147"/>
          <p:cNvSpPr/>
          <p:nvPr/>
        </p:nvSpPr>
        <p:spPr>
          <a:xfrm rot="5400000">
            <a:off x="2347689" y="562256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49" name="Trapezoid 148"/>
          <p:cNvSpPr/>
          <p:nvPr/>
        </p:nvSpPr>
        <p:spPr>
          <a:xfrm rot="5400000">
            <a:off x="2349900" y="3951736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0" name="Trapezoid 149"/>
          <p:cNvSpPr/>
          <p:nvPr/>
        </p:nvSpPr>
        <p:spPr>
          <a:xfrm rot="5400000">
            <a:off x="2354577" y="4508677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1" name="Trapezoid 150"/>
          <p:cNvSpPr/>
          <p:nvPr/>
        </p:nvSpPr>
        <p:spPr>
          <a:xfrm rot="5400000">
            <a:off x="2347689" y="5065618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785377" y="3155743"/>
            <a:ext cx="638937" cy="2894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6" name="Trapezoid 155"/>
          <p:cNvSpPr/>
          <p:nvPr/>
        </p:nvSpPr>
        <p:spPr>
          <a:xfrm rot="5400000">
            <a:off x="3062443" y="3382285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2897478" y="3283487"/>
            <a:ext cx="180158" cy="26309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2785377" y="2566865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9" name="Trapezoid 158"/>
          <p:cNvSpPr/>
          <p:nvPr/>
        </p:nvSpPr>
        <p:spPr>
          <a:xfrm rot="5400000">
            <a:off x="3078288" y="561005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0" name="Trapezoid 159"/>
          <p:cNvSpPr/>
          <p:nvPr/>
        </p:nvSpPr>
        <p:spPr>
          <a:xfrm rot="5400000">
            <a:off x="3080499" y="3939226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1" name="Trapezoid 160"/>
          <p:cNvSpPr/>
          <p:nvPr/>
        </p:nvSpPr>
        <p:spPr>
          <a:xfrm rot="5400000">
            <a:off x="3085176" y="4496167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2" name="Trapezoid 161"/>
          <p:cNvSpPr/>
          <p:nvPr/>
        </p:nvSpPr>
        <p:spPr>
          <a:xfrm rot="5400000">
            <a:off x="3078288" y="5053108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513361" y="3155743"/>
            <a:ext cx="638937" cy="2894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6" name="Trapezoid 165"/>
          <p:cNvSpPr/>
          <p:nvPr/>
        </p:nvSpPr>
        <p:spPr>
          <a:xfrm rot="5400000">
            <a:off x="3793042" y="3382285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3628077" y="3283487"/>
            <a:ext cx="180158" cy="26309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9" name="Trapezoid 168"/>
          <p:cNvSpPr/>
          <p:nvPr/>
        </p:nvSpPr>
        <p:spPr>
          <a:xfrm rot="5400000">
            <a:off x="3808887" y="561005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0" name="Trapezoid 169"/>
          <p:cNvSpPr/>
          <p:nvPr/>
        </p:nvSpPr>
        <p:spPr>
          <a:xfrm rot="5400000">
            <a:off x="3811098" y="3939226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2" name="Trapezoid 171"/>
          <p:cNvSpPr/>
          <p:nvPr/>
        </p:nvSpPr>
        <p:spPr>
          <a:xfrm rot="5400000">
            <a:off x="3815775" y="4496167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3" name="Trapezoid 172"/>
          <p:cNvSpPr/>
          <p:nvPr/>
        </p:nvSpPr>
        <p:spPr>
          <a:xfrm rot="5400000">
            <a:off x="3808887" y="5053108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244352" y="3164752"/>
            <a:ext cx="638937" cy="2894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6" name="Trapezoid 175"/>
          <p:cNvSpPr/>
          <p:nvPr/>
        </p:nvSpPr>
        <p:spPr>
          <a:xfrm rot="5400000">
            <a:off x="4523641" y="3391294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4358676" y="3292496"/>
            <a:ext cx="180158" cy="26309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9" name="Trapezoid 178"/>
          <p:cNvSpPr/>
          <p:nvPr/>
        </p:nvSpPr>
        <p:spPr>
          <a:xfrm rot="5400000">
            <a:off x="4539486" y="5619059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0" name="Trapezoid 179"/>
          <p:cNvSpPr/>
          <p:nvPr/>
        </p:nvSpPr>
        <p:spPr>
          <a:xfrm rot="5400000">
            <a:off x="4541697" y="3948235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2" name="Trapezoid 181"/>
          <p:cNvSpPr/>
          <p:nvPr/>
        </p:nvSpPr>
        <p:spPr>
          <a:xfrm rot="5400000">
            <a:off x="4546374" y="4505176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3" name="Trapezoid 182"/>
          <p:cNvSpPr/>
          <p:nvPr/>
        </p:nvSpPr>
        <p:spPr>
          <a:xfrm rot="5400000">
            <a:off x="4539486" y="5062117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4984109" y="3164752"/>
            <a:ext cx="638937" cy="2894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1" name="Trapezoid 230"/>
          <p:cNvSpPr/>
          <p:nvPr/>
        </p:nvSpPr>
        <p:spPr>
          <a:xfrm rot="5400000">
            <a:off x="5254240" y="3391294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5089275" y="3292496"/>
            <a:ext cx="180158" cy="26309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4" name="Trapezoid 233"/>
          <p:cNvSpPr/>
          <p:nvPr/>
        </p:nvSpPr>
        <p:spPr>
          <a:xfrm rot="5400000">
            <a:off x="5270085" y="5619059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5" name="Trapezoid 234"/>
          <p:cNvSpPr/>
          <p:nvPr/>
        </p:nvSpPr>
        <p:spPr>
          <a:xfrm rot="5400000">
            <a:off x="5272296" y="3948235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6" name="Trapezoid 235"/>
          <p:cNvSpPr/>
          <p:nvPr/>
        </p:nvSpPr>
        <p:spPr>
          <a:xfrm rot="5400000">
            <a:off x="5276973" y="4505176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46" name="Trapezoid 245"/>
          <p:cNvSpPr/>
          <p:nvPr/>
        </p:nvSpPr>
        <p:spPr>
          <a:xfrm rot="5400000">
            <a:off x="5270085" y="5062117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5709107" y="3168253"/>
            <a:ext cx="638937" cy="2894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2" name="Trapezoid 251"/>
          <p:cNvSpPr/>
          <p:nvPr/>
        </p:nvSpPr>
        <p:spPr>
          <a:xfrm rot="5400000">
            <a:off x="5984839" y="3394795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5819874" y="3295997"/>
            <a:ext cx="180158" cy="26309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5" name="Trapezoid 254"/>
          <p:cNvSpPr/>
          <p:nvPr/>
        </p:nvSpPr>
        <p:spPr>
          <a:xfrm rot="5400000">
            <a:off x="6000684" y="562256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6" name="Trapezoid 255"/>
          <p:cNvSpPr/>
          <p:nvPr/>
        </p:nvSpPr>
        <p:spPr>
          <a:xfrm rot="5400000">
            <a:off x="6002895" y="3951736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7" name="Trapezoid 256"/>
          <p:cNvSpPr/>
          <p:nvPr/>
        </p:nvSpPr>
        <p:spPr>
          <a:xfrm rot="5400000">
            <a:off x="6007572" y="4508677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8" name="Trapezoid 257"/>
          <p:cNvSpPr/>
          <p:nvPr/>
        </p:nvSpPr>
        <p:spPr>
          <a:xfrm rot="5400000">
            <a:off x="6000684" y="5065618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6434310" y="3168253"/>
            <a:ext cx="638937" cy="2894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2" name="Trapezoid 261"/>
          <p:cNvSpPr/>
          <p:nvPr/>
        </p:nvSpPr>
        <p:spPr>
          <a:xfrm rot="5400000">
            <a:off x="6715438" y="3394795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6550473" y="3295997"/>
            <a:ext cx="180158" cy="26309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6" name="Trapezoid 265"/>
          <p:cNvSpPr/>
          <p:nvPr/>
        </p:nvSpPr>
        <p:spPr>
          <a:xfrm rot="5400000">
            <a:off x="6731283" y="562256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73" name="Trapezoid 272"/>
          <p:cNvSpPr/>
          <p:nvPr/>
        </p:nvSpPr>
        <p:spPr>
          <a:xfrm rot="5400000">
            <a:off x="6733494" y="3951736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74" name="Trapezoid 273"/>
          <p:cNvSpPr/>
          <p:nvPr/>
        </p:nvSpPr>
        <p:spPr>
          <a:xfrm rot="5400000">
            <a:off x="6738171" y="4508677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75" name="Trapezoid 274"/>
          <p:cNvSpPr/>
          <p:nvPr/>
        </p:nvSpPr>
        <p:spPr>
          <a:xfrm rot="5400000">
            <a:off x="6731283" y="5065618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2" name="Rounded Rectangle 221"/>
          <p:cNvSpPr/>
          <p:nvPr/>
        </p:nvSpPr>
        <p:spPr>
          <a:xfrm>
            <a:off x="2063926" y="3245577"/>
            <a:ext cx="620640" cy="532244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Filter  Map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6443458" y="3245577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Filter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2794525" y="3245577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D1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3522509" y="3245577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D2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4253500" y="3245577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Map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4993257" y="3245577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R1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5718255" y="3245577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R2</a:t>
            </a:r>
          </a:p>
        </p:txBody>
      </p:sp>
      <p:sp>
        <p:nvSpPr>
          <p:cNvPr id="293" name="Rectangle 292"/>
          <p:cNvSpPr/>
          <p:nvPr/>
        </p:nvSpPr>
        <p:spPr>
          <a:xfrm>
            <a:off x="2864189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4" name="Rectangle 293"/>
          <p:cNvSpPr/>
          <p:nvPr/>
        </p:nvSpPr>
        <p:spPr>
          <a:xfrm>
            <a:off x="3025639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5" name="Rectangle 294"/>
          <p:cNvSpPr/>
          <p:nvPr/>
        </p:nvSpPr>
        <p:spPr>
          <a:xfrm>
            <a:off x="3187090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9" name="Rounded Rectangle 298"/>
          <p:cNvSpPr/>
          <p:nvPr/>
        </p:nvSpPr>
        <p:spPr>
          <a:xfrm>
            <a:off x="3513361" y="2566865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1" name="Rectangle 300"/>
          <p:cNvSpPr/>
          <p:nvPr/>
        </p:nvSpPr>
        <p:spPr>
          <a:xfrm>
            <a:off x="3589557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2" name="Rectangle 301"/>
          <p:cNvSpPr/>
          <p:nvPr/>
        </p:nvSpPr>
        <p:spPr>
          <a:xfrm>
            <a:off x="3751007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3" name="Rectangle 302"/>
          <p:cNvSpPr/>
          <p:nvPr/>
        </p:nvSpPr>
        <p:spPr>
          <a:xfrm>
            <a:off x="3912458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4" name="Rounded Rectangle 303"/>
          <p:cNvSpPr/>
          <p:nvPr/>
        </p:nvSpPr>
        <p:spPr>
          <a:xfrm>
            <a:off x="4244352" y="2566865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6" name="Rectangle 305"/>
          <p:cNvSpPr/>
          <p:nvPr/>
        </p:nvSpPr>
        <p:spPr>
          <a:xfrm>
            <a:off x="4320940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7" name="Rectangle 306"/>
          <p:cNvSpPr/>
          <p:nvPr/>
        </p:nvSpPr>
        <p:spPr>
          <a:xfrm>
            <a:off x="4482390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4643841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9" name="Rounded Rectangle 308"/>
          <p:cNvSpPr/>
          <p:nvPr/>
        </p:nvSpPr>
        <p:spPr>
          <a:xfrm>
            <a:off x="4984109" y="2566865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1" name="Rectangle 310"/>
          <p:cNvSpPr/>
          <p:nvPr/>
        </p:nvSpPr>
        <p:spPr>
          <a:xfrm>
            <a:off x="5069855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2" name="Rectangle 311"/>
          <p:cNvSpPr/>
          <p:nvPr/>
        </p:nvSpPr>
        <p:spPr>
          <a:xfrm>
            <a:off x="5231305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3" name="Rectangle 312"/>
          <p:cNvSpPr/>
          <p:nvPr/>
        </p:nvSpPr>
        <p:spPr>
          <a:xfrm>
            <a:off x="5392756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4" name="Rounded Rectangle 313"/>
          <p:cNvSpPr/>
          <p:nvPr/>
        </p:nvSpPr>
        <p:spPr>
          <a:xfrm>
            <a:off x="5709107" y="2566865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6" name="Rectangle 315"/>
          <p:cNvSpPr/>
          <p:nvPr/>
        </p:nvSpPr>
        <p:spPr>
          <a:xfrm>
            <a:off x="5796340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5950702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8" name="Rectangle 317"/>
          <p:cNvSpPr/>
          <p:nvPr/>
        </p:nvSpPr>
        <p:spPr>
          <a:xfrm>
            <a:off x="6112153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9" name="Rounded Rectangle 318"/>
          <p:cNvSpPr/>
          <p:nvPr/>
        </p:nvSpPr>
        <p:spPr>
          <a:xfrm>
            <a:off x="6434310" y="2566865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6509060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2" name="Rectangle 321"/>
          <p:cNvSpPr/>
          <p:nvPr/>
        </p:nvSpPr>
        <p:spPr>
          <a:xfrm>
            <a:off x="6670510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6831961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3578054" y="2612170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3739504" y="2612170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3900955" y="2612170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5784837" y="2612170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5939199" y="2612170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6100650" y="2612170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3" name="Rounded Rectangle 232"/>
          <p:cNvSpPr/>
          <p:nvPr/>
        </p:nvSpPr>
        <p:spPr>
          <a:xfrm>
            <a:off x="3190050" y="1837307"/>
            <a:ext cx="1357772" cy="570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</a:rPr>
              <a:t>distinct</a:t>
            </a:r>
            <a:endParaRPr lang="en-US" b="1" dirty="0">
              <a:solidFill>
                <a:schemeClr val="tx1"/>
              </a:solidFill>
              <a:latin typeface="Monaco" charset="0"/>
              <a:ea typeface="Monaco" charset="0"/>
              <a:cs typeface="Monaco" charset="0"/>
            </a:endParaRPr>
          </a:p>
        </p:txBody>
      </p:sp>
      <p:sp>
        <p:nvSpPr>
          <p:cNvPr id="247" name="Rounded Rectangle 246"/>
          <p:cNvSpPr/>
          <p:nvPr/>
        </p:nvSpPr>
        <p:spPr>
          <a:xfrm>
            <a:off x="5370694" y="1839347"/>
            <a:ext cx="1357772" cy="570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</a:rPr>
              <a:t>r</a:t>
            </a:r>
            <a:r>
              <a:rPr lang="en-US" b="1" dirty="0" smtClean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</a:rPr>
              <a:t>educe</a:t>
            </a:r>
            <a:endParaRPr lang="en-US" b="1" dirty="0">
              <a:solidFill>
                <a:schemeClr val="tx1"/>
              </a:solidFill>
              <a:latin typeface="Monaco" charset="0"/>
              <a:ea typeface="Monaco" charset="0"/>
              <a:cs typeface="Monaco" charset="0"/>
            </a:endParaRPr>
          </a:p>
        </p:txBody>
      </p:sp>
      <p:sp>
        <p:nvSpPr>
          <p:cNvPr id="249" name="Rounded Rectangle 248">
            <a:extLst>
              <a:ext uri="{FF2B5EF4-FFF2-40B4-BE49-F238E27FC236}">
                <a16:creationId xmlns="" xmlns:a16="http://schemas.microsoft.com/office/drawing/2014/main" id="{DDB78E1C-FFA3-A746-B5BE-00F41780BD82}"/>
              </a:ext>
            </a:extLst>
          </p:cNvPr>
          <p:cNvSpPr/>
          <p:nvPr/>
        </p:nvSpPr>
        <p:spPr>
          <a:xfrm>
            <a:off x="152400" y="4223733"/>
            <a:ext cx="8762999" cy="14570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How can we reduce the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memory</a:t>
            </a:r>
            <a:r>
              <a:rPr lang="en-US" sz="32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footprint of </a:t>
            </a:r>
            <a:r>
              <a:rPr lang="en-US" sz="3200" b="1" dirty="0" err="1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stateful</a:t>
            </a:r>
            <a:r>
              <a:rPr lang="en-US" sz="3200" b="1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operators?</a:t>
            </a:r>
            <a:endParaRPr lang="en-US" sz="32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0" name="Rectangle 249"/>
          <p:cNvSpPr/>
          <p:nvPr/>
        </p:nvSpPr>
        <p:spPr>
          <a:xfrm>
            <a:off x="4063943" y="2614645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1" name="Rectangle 250"/>
          <p:cNvSpPr/>
          <p:nvPr/>
        </p:nvSpPr>
        <p:spPr>
          <a:xfrm>
            <a:off x="3405823" y="2608048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4" name="Rectangle 253"/>
          <p:cNvSpPr/>
          <p:nvPr/>
        </p:nvSpPr>
        <p:spPr>
          <a:xfrm>
            <a:off x="6286962" y="2614950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9" name="Rectangle 258"/>
          <p:cNvSpPr/>
          <p:nvPr/>
        </p:nvSpPr>
        <p:spPr>
          <a:xfrm>
            <a:off x="5618468" y="2613278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64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2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164" grpId="0" animBg="1"/>
      <p:bldP spid="168" grpId="0" animBg="1"/>
      <p:bldP spid="174" grpId="0" animBg="1"/>
      <p:bldP spid="178" grpId="0" animBg="1"/>
      <p:bldP spid="187" grpId="0" animBg="1"/>
      <p:bldP spid="223" grpId="0" animBg="1"/>
      <p:bldP spid="233" grpId="0" animBg="1"/>
      <p:bldP spid="233" grpId="1" animBg="1"/>
      <p:bldP spid="247" grpId="0" animBg="1"/>
      <p:bldP spid="247" grpId="1" animBg="1"/>
      <p:bldP spid="249" grpId="0" animBg="1"/>
      <p:bldP spid="250" grpId="0" animBg="1"/>
      <p:bldP spid="251" grpId="0" animBg="1"/>
      <p:bldP spid="254" grpId="0" animBg="1"/>
      <p:bldP spid="2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US" b="1" dirty="0" smtClean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Observations: </a:t>
            </a:r>
            <a:r>
              <a:rPr lang="en-US" b="1" dirty="0" smtClean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Nature of Monitoring Tasks</a:t>
            </a:r>
            <a:endParaRPr lang="en-US" b="1" dirty="0">
              <a:solidFill>
                <a:srgbClr val="FF0000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92" y="2369423"/>
            <a:ext cx="4264743" cy="3171667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5322727" y="2210765"/>
            <a:ext cx="3439308" cy="855592"/>
          </a:xfrm>
          <a:prstGeom prst="wedgeRectCallout">
            <a:avLst>
              <a:gd name="adj1" fmla="val -126652"/>
              <a:gd name="adj2" fmla="val 52104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DNS Reflection </a:t>
            </a:r>
            <a:r>
              <a:rPr lang="en-US" sz="2400" b="1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Attack Victims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5322729" y="4628725"/>
            <a:ext cx="3282651" cy="696934"/>
          </a:xfrm>
          <a:prstGeom prst="wedgeRectCallout">
            <a:avLst>
              <a:gd name="adj1" fmla="val -106981"/>
              <a:gd name="adj2" fmla="val -10860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All Hosts</a:t>
            </a:r>
            <a:endParaRPr lang="en-US" sz="2400" b="1" dirty="0">
              <a:solidFill>
                <a:schemeClr val="accent2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DDB78E1C-FFA3-A746-B5BE-00F41780BD82}"/>
              </a:ext>
            </a:extLst>
          </p:cNvPr>
          <p:cNvSpPr/>
          <p:nvPr/>
        </p:nvSpPr>
        <p:spPr>
          <a:xfrm>
            <a:off x="152400" y="4223733"/>
            <a:ext cx="8762999" cy="14570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Most monitoring tasks are looking for </a:t>
            </a:r>
            <a:r>
              <a:rPr lang="en-US" sz="3600" b="1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needles in a haystack</a:t>
            </a:r>
            <a:endParaRPr lang="en-US" sz="3600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3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50624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Detecting DNS Reflection Attack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236191"/>
            <a:ext cx="75168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victim =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pktStream</a:t>
            </a: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				 </a:t>
            </a:r>
            <a:r>
              <a:rPr lang="en-US" sz="24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.map(</a:t>
            </a:r>
            <a:r>
              <a:rPr lang="en-US" sz="2400" b="1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dIP</a:t>
            </a:r>
            <a:r>
              <a:rPr lang="en-US" sz="24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=&gt; </a:t>
            </a:r>
            <a:r>
              <a:rPr lang="en-US" sz="2400" b="1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dIP</a:t>
            </a:r>
            <a:r>
              <a:rPr lang="en-US" sz="24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/8)</a:t>
            </a:r>
          </a:p>
          <a:p>
            <a:pPr lvl="3"/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.filter(p =&gt;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p.udp.sPort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== 53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)</a:t>
            </a: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lvl="3"/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.map(p =&gt; (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p.dIP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p.sIP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pPr lvl="3"/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.distinct()</a:t>
            </a:r>
          </a:p>
          <a:p>
            <a:pPr lvl="3"/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…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763000" cy="1143000"/>
          </a:xfrm>
        </p:spPr>
        <p:txBody>
          <a:bodyPr/>
          <a:lstStyle/>
          <a:p>
            <a:r>
              <a:rPr lang="en-US" sz="3800" b="1" dirty="0" smtClean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Observations: </a:t>
            </a:r>
            <a:r>
              <a:rPr lang="en-US" sz="3800" b="1" dirty="0" smtClean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/>
            </a:r>
            <a:br>
              <a:rPr lang="en-US" sz="3800" b="1" dirty="0" smtClean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</a:br>
            <a:r>
              <a:rPr lang="en-US" sz="3800" b="1" dirty="0" smtClean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Possible to Reduce Memory Footprint</a:t>
            </a:r>
            <a:endParaRPr lang="en-US" sz="3800" b="1" dirty="0">
              <a:solidFill>
                <a:schemeClr val="tx1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F715933-5610-A643-9A7D-7BA677FEF523}"/>
              </a:ext>
            </a:extLst>
          </p:cNvPr>
          <p:cNvSpPr txBox="1"/>
          <p:nvPr/>
        </p:nvSpPr>
        <p:spPr>
          <a:xfrm>
            <a:off x="4982985" y="2069504"/>
            <a:ext cx="3824839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Only consider first 8 bits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DDB78E1C-FFA3-A746-B5BE-00F41780BD82}"/>
              </a:ext>
            </a:extLst>
          </p:cNvPr>
          <p:cNvSpPr/>
          <p:nvPr/>
        </p:nvSpPr>
        <p:spPr>
          <a:xfrm>
            <a:off x="251012" y="4544515"/>
            <a:ext cx="8762999" cy="14570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Queries at </a:t>
            </a:r>
            <a:r>
              <a:rPr lang="en-US" sz="3600" b="1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coarser levels</a:t>
            </a:r>
            <a:r>
              <a:rPr lang="en-US" sz="36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have smaller </a:t>
            </a:r>
            <a:r>
              <a:rPr lang="en-US" sz="3600" b="1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memory footprint</a:t>
            </a:r>
            <a:endParaRPr lang="en-US" sz="3600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44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50624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Detecting DNS Reflection Attack</a:t>
            </a:r>
            <a:endParaRPr lang="en-US" b="1" dirty="0">
              <a:solidFill>
                <a:schemeClr val="accent2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236191"/>
            <a:ext cx="75168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victim =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pktStream</a:t>
            </a: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				 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.map(</a:t>
            </a:r>
            <a:r>
              <a:rPr lang="en-US" sz="2400" b="1" dirty="0" err="1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dIP</a:t>
            </a:r>
            <a:r>
              <a:rPr lang="en-US" sz="2400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=&gt;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dIP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/8)</a:t>
            </a:r>
          </a:p>
          <a:p>
            <a:pPr lvl="3"/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.filter(p =&gt;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p.udp.sPort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== 53)</a:t>
            </a:r>
          </a:p>
          <a:p>
            <a:pPr lvl="3"/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.map(p =&gt; (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p.dIP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p.sIP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pPr lvl="3"/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.distinct()</a:t>
            </a:r>
          </a:p>
          <a:p>
            <a:pPr lvl="3"/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…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763000" cy="1143000"/>
          </a:xfrm>
        </p:spPr>
        <p:txBody>
          <a:bodyPr/>
          <a:lstStyle/>
          <a:p>
            <a:r>
              <a:rPr lang="en-US" sz="3800" b="1" dirty="0" smtClean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Observations:</a:t>
            </a:r>
            <a:r>
              <a:rPr lang="en-US" sz="3800" b="1" dirty="0" smtClean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/>
            </a:r>
            <a:br>
              <a:rPr lang="en-US" sz="3800" b="1" dirty="0" smtClean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</a:br>
            <a:r>
              <a:rPr lang="en-US" sz="3800" b="1" dirty="0" smtClean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Possible to Preserve Query Accuracy</a:t>
            </a:r>
            <a:endParaRPr lang="en-US" sz="3800" b="1" dirty="0">
              <a:solidFill>
                <a:schemeClr val="tx1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F715933-5610-A643-9A7D-7BA677FEF523}"/>
              </a:ext>
            </a:extLst>
          </p:cNvPr>
          <p:cNvSpPr txBox="1"/>
          <p:nvPr/>
        </p:nvSpPr>
        <p:spPr>
          <a:xfrm>
            <a:off x="4149162" y="2236191"/>
            <a:ext cx="3824839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Hierarchical packet field</a:t>
            </a:r>
            <a:endParaRPr lang="en-US" sz="24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DDB78E1C-FFA3-A746-B5BE-00F41780BD82}"/>
              </a:ext>
            </a:extLst>
          </p:cNvPr>
          <p:cNvSpPr/>
          <p:nvPr/>
        </p:nvSpPr>
        <p:spPr>
          <a:xfrm>
            <a:off x="152401" y="4544515"/>
            <a:ext cx="8762999" cy="14570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Query accuracy is preserved if refined with </a:t>
            </a:r>
            <a:r>
              <a:rPr lang="en-US" sz="3600" b="1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hierarchical </a:t>
            </a:r>
            <a:r>
              <a:rPr lang="en-US" sz="36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packet fields</a:t>
            </a:r>
            <a:endParaRPr lang="en-US" sz="3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52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20207" y="3462507"/>
            <a:ext cx="638937" cy="187830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rapezoid 11"/>
          <p:cNvSpPr/>
          <p:nvPr/>
        </p:nvSpPr>
        <p:spPr>
          <a:xfrm rot="5400000">
            <a:off x="2197273" y="368905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32307" y="3590253"/>
            <a:ext cx="205399" cy="165796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920207" y="2861120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49" name="Trapezoid 148"/>
          <p:cNvSpPr/>
          <p:nvPr/>
        </p:nvSpPr>
        <p:spPr>
          <a:xfrm rot="5400000">
            <a:off x="2215329" y="4245991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0" name="Trapezoid 149"/>
          <p:cNvSpPr/>
          <p:nvPr/>
        </p:nvSpPr>
        <p:spPr>
          <a:xfrm rot="5400000">
            <a:off x="2220006" y="4802932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650806" y="3449998"/>
            <a:ext cx="638937" cy="18908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6" name="Trapezoid 155"/>
          <p:cNvSpPr/>
          <p:nvPr/>
        </p:nvSpPr>
        <p:spPr>
          <a:xfrm rot="5400000">
            <a:off x="2927872" y="367654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2762907" y="3577742"/>
            <a:ext cx="191232" cy="167047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2650806" y="2861120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0" name="Trapezoid 159"/>
          <p:cNvSpPr/>
          <p:nvPr/>
        </p:nvSpPr>
        <p:spPr>
          <a:xfrm rot="5400000">
            <a:off x="2945928" y="4233481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1" name="Trapezoid 160"/>
          <p:cNvSpPr/>
          <p:nvPr/>
        </p:nvSpPr>
        <p:spPr>
          <a:xfrm rot="5400000">
            <a:off x="2950605" y="4790422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378790" y="3449998"/>
            <a:ext cx="638937" cy="18908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6" name="Trapezoid 165"/>
          <p:cNvSpPr/>
          <p:nvPr/>
        </p:nvSpPr>
        <p:spPr>
          <a:xfrm rot="5400000">
            <a:off x="3658471" y="367654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3493506" y="3577742"/>
            <a:ext cx="216396" cy="165796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0" name="Trapezoid 169"/>
          <p:cNvSpPr/>
          <p:nvPr/>
        </p:nvSpPr>
        <p:spPr>
          <a:xfrm rot="5400000">
            <a:off x="3676527" y="4233481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2" name="Trapezoid 171"/>
          <p:cNvSpPr/>
          <p:nvPr/>
        </p:nvSpPr>
        <p:spPr>
          <a:xfrm rot="5400000">
            <a:off x="3681204" y="4790422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109781" y="3459007"/>
            <a:ext cx="638937" cy="188180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6" name="Trapezoid 175"/>
          <p:cNvSpPr/>
          <p:nvPr/>
        </p:nvSpPr>
        <p:spPr>
          <a:xfrm rot="5400000">
            <a:off x="4389070" y="3685549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4224105" y="3586751"/>
            <a:ext cx="216396" cy="165796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0" name="Trapezoid 179"/>
          <p:cNvSpPr/>
          <p:nvPr/>
        </p:nvSpPr>
        <p:spPr>
          <a:xfrm rot="5400000">
            <a:off x="4407126" y="424249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2" name="Trapezoid 181"/>
          <p:cNvSpPr/>
          <p:nvPr/>
        </p:nvSpPr>
        <p:spPr>
          <a:xfrm rot="5400000">
            <a:off x="4411803" y="4799431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4849538" y="3459007"/>
            <a:ext cx="638937" cy="188180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1" name="Trapezoid 230"/>
          <p:cNvSpPr/>
          <p:nvPr/>
        </p:nvSpPr>
        <p:spPr>
          <a:xfrm rot="5400000">
            <a:off x="5119669" y="3685549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4954704" y="3586751"/>
            <a:ext cx="216396" cy="165796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5" name="Trapezoid 234"/>
          <p:cNvSpPr/>
          <p:nvPr/>
        </p:nvSpPr>
        <p:spPr>
          <a:xfrm rot="5400000">
            <a:off x="5137725" y="424249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6" name="Trapezoid 235"/>
          <p:cNvSpPr/>
          <p:nvPr/>
        </p:nvSpPr>
        <p:spPr>
          <a:xfrm rot="5400000">
            <a:off x="5142402" y="4799431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5574536" y="3462508"/>
            <a:ext cx="638937" cy="18783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2" name="Trapezoid 251"/>
          <p:cNvSpPr/>
          <p:nvPr/>
        </p:nvSpPr>
        <p:spPr>
          <a:xfrm rot="5400000">
            <a:off x="5850268" y="368905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5685303" y="3590252"/>
            <a:ext cx="216396" cy="165796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6" name="Trapezoid 255"/>
          <p:cNvSpPr/>
          <p:nvPr/>
        </p:nvSpPr>
        <p:spPr>
          <a:xfrm rot="5400000">
            <a:off x="5868324" y="4245991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7" name="Trapezoid 256"/>
          <p:cNvSpPr/>
          <p:nvPr/>
        </p:nvSpPr>
        <p:spPr>
          <a:xfrm rot="5400000">
            <a:off x="5873001" y="4802932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6299739" y="3462508"/>
            <a:ext cx="638937" cy="18783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2" name="Trapezoid 261"/>
          <p:cNvSpPr/>
          <p:nvPr/>
        </p:nvSpPr>
        <p:spPr>
          <a:xfrm rot="5400000">
            <a:off x="6580867" y="368905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6415902" y="3590252"/>
            <a:ext cx="216396" cy="165796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73" name="Trapezoid 272"/>
          <p:cNvSpPr/>
          <p:nvPr/>
        </p:nvSpPr>
        <p:spPr>
          <a:xfrm rot="5400000">
            <a:off x="6598923" y="4245991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74" name="Trapezoid 273"/>
          <p:cNvSpPr/>
          <p:nvPr/>
        </p:nvSpPr>
        <p:spPr>
          <a:xfrm rot="5400000">
            <a:off x="6603600" y="4802932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85" name="Rounded Rectangle 284"/>
          <p:cNvSpPr/>
          <p:nvPr/>
        </p:nvSpPr>
        <p:spPr>
          <a:xfrm>
            <a:off x="6308887" y="3539832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Filter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2659954" y="3539832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D1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3387938" y="3539832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D2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4118929" y="3539832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Map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4858686" y="3539832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R1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5583684" y="3539832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R2</a:t>
            </a:r>
          </a:p>
        </p:txBody>
      </p:sp>
      <p:sp>
        <p:nvSpPr>
          <p:cNvPr id="293" name="Rectangle 292"/>
          <p:cNvSpPr/>
          <p:nvPr/>
        </p:nvSpPr>
        <p:spPr>
          <a:xfrm>
            <a:off x="2729618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4" name="Rectangle 293"/>
          <p:cNvSpPr/>
          <p:nvPr/>
        </p:nvSpPr>
        <p:spPr>
          <a:xfrm>
            <a:off x="2891068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5" name="Rectangle 294"/>
          <p:cNvSpPr/>
          <p:nvPr/>
        </p:nvSpPr>
        <p:spPr>
          <a:xfrm>
            <a:off x="3052519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9" name="Rounded Rectangle 298"/>
          <p:cNvSpPr/>
          <p:nvPr/>
        </p:nvSpPr>
        <p:spPr>
          <a:xfrm>
            <a:off x="3378790" y="2861120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1" name="Rectangle 300"/>
          <p:cNvSpPr/>
          <p:nvPr/>
        </p:nvSpPr>
        <p:spPr>
          <a:xfrm>
            <a:off x="3454986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2" name="Rectangle 301"/>
          <p:cNvSpPr/>
          <p:nvPr/>
        </p:nvSpPr>
        <p:spPr>
          <a:xfrm>
            <a:off x="3616436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3" name="Rectangle 302"/>
          <p:cNvSpPr/>
          <p:nvPr/>
        </p:nvSpPr>
        <p:spPr>
          <a:xfrm>
            <a:off x="3777887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4" name="Rounded Rectangle 303"/>
          <p:cNvSpPr/>
          <p:nvPr/>
        </p:nvSpPr>
        <p:spPr>
          <a:xfrm>
            <a:off x="4109781" y="2861120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6" name="Rectangle 305"/>
          <p:cNvSpPr/>
          <p:nvPr/>
        </p:nvSpPr>
        <p:spPr>
          <a:xfrm>
            <a:off x="4186369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7" name="Rectangle 306"/>
          <p:cNvSpPr/>
          <p:nvPr/>
        </p:nvSpPr>
        <p:spPr>
          <a:xfrm>
            <a:off x="4347819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4509270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9" name="Rounded Rectangle 308"/>
          <p:cNvSpPr/>
          <p:nvPr/>
        </p:nvSpPr>
        <p:spPr>
          <a:xfrm>
            <a:off x="4849538" y="2861120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1" name="Rectangle 310"/>
          <p:cNvSpPr/>
          <p:nvPr/>
        </p:nvSpPr>
        <p:spPr>
          <a:xfrm>
            <a:off x="4935284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2" name="Rectangle 311"/>
          <p:cNvSpPr/>
          <p:nvPr/>
        </p:nvSpPr>
        <p:spPr>
          <a:xfrm>
            <a:off x="5096734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3" name="Rectangle 312"/>
          <p:cNvSpPr/>
          <p:nvPr/>
        </p:nvSpPr>
        <p:spPr>
          <a:xfrm>
            <a:off x="5258185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4" name="Rounded Rectangle 313"/>
          <p:cNvSpPr/>
          <p:nvPr/>
        </p:nvSpPr>
        <p:spPr>
          <a:xfrm>
            <a:off x="5574536" y="2861120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6" name="Rectangle 315"/>
          <p:cNvSpPr/>
          <p:nvPr/>
        </p:nvSpPr>
        <p:spPr>
          <a:xfrm>
            <a:off x="5661769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5816131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8" name="Rectangle 317"/>
          <p:cNvSpPr/>
          <p:nvPr/>
        </p:nvSpPr>
        <p:spPr>
          <a:xfrm>
            <a:off x="5977582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9" name="Rounded Rectangle 318"/>
          <p:cNvSpPr/>
          <p:nvPr/>
        </p:nvSpPr>
        <p:spPr>
          <a:xfrm>
            <a:off x="6299739" y="2861120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6374489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2" name="Rectangle 321"/>
          <p:cNvSpPr/>
          <p:nvPr/>
        </p:nvSpPr>
        <p:spPr>
          <a:xfrm>
            <a:off x="6535939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6697390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3766384" y="2906425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5966079" y="2906425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3"/>
          <a:srcRect l="14798" t="25201" r="15740" b="22493"/>
          <a:stretch/>
        </p:blipFill>
        <p:spPr>
          <a:xfrm rot="21030557">
            <a:off x="65202" y="2994277"/>
            <a:ext cx="1695381" cy="1084552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47203" y="2562967"/>
            <a:ext cx="17257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Packet Stream</a:t>
            </a: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4"/>
          <a:srcRect t="36998" b="34473"/>
          <a:stretch/>
        </p:blipFill>
        <p:spPr>
          <a:xfrm rot="10800000">
            <a:off x="342581" y="3980234"/>
            <a:ext cx="1040644" cy="20075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4"/>
          <a:srcRect t="36998" b="34473"/>
          <a:stretch/>
        </p:blipFill>
        <p:spPr>
          <a:xfrm rot="10800000">
            <a:off x="6996381" y="3623783"/>
            <a:ext cx="1040644" cy="20075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3"/>
          <a:srcRect l="14798" t="25201" r="15740" b="22493"/>
          <a:stretch/>
        </p:blipFill>
        <p:spPr>
          <a:xfrm rot="20687839">
            <a:off x="7224444" y="3107344"/>
            <a:ext cx="586215" cy="441431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8118176" y="3456442"/>
            <a:ext cx="88219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Helvetica Neue" charset="0"/>
                <a:ea typeface="Helvetica Neue" charset="0"/>
                <a:cs typeface="Helvetica Neue" charset="0"/>
              </a:rPr>
              <a:t>t</a:t>
            </a:r>
            <a:r>
              <a:rPr lang="en-US" sz="2800" dirty="0" err="1" smtClean="0">
                <a:latin typeface="Helvetica Neue" charset="0"/>
                <a:ea typeface="Helvetica Neue" charset="0"/>
                <a:cs typeface="Helvetica Neue" charset="0"/>
              </a:rPr>
              <a:t>+W</a:t>
            </a:r>
            <a:endParaRPr lang="en-US" sz="28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031FAC-0404-BD46-8985-7CFC8AB9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Iterative Query Refinement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7A92EAD-0E9D-6443-9A4C-435B3187E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24</a:t>
            </a:fld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1917740" y="3539832"/>
            <a:ext cx="620640" cy="693018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Map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Filter 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Map</a:t>
            </a:r>
          </a:p>
        </p:txBody>
      </p:sp>
      <p:sp>
        <p:nvSpPr>
          <p:cNvPr id="105" name="Rectangular Callout 104">
            <a:extLst>
              <a:ext uri="{FF2B5EF4-FFF2-40B4-BE49-F238E27FC236}">
                <a16:creationId xmlns="" xmlns:a16="http://schemas.microsoft.com/office/drawing/2014/main" id="{BB0E81AE-62D8-DD40-9950-1E6F60012D9A}"/>
              </a:ext>
            </a:extLst>
          </p:cNvPr>
          <p:cNvSpPr/>
          <p:nvPr/>
        </p:nvSpPr>
        <p:spPr>
          <a:xfrm>
            <a:off x="7743463" y="2477650"/>
            <a:ext cx="1256911" cy="383470"/>
          </a:xfrm>
          <a:prstGeom prst="wedgeRectCallout">
            <a:avLst>
              <a:gd name="adj1" fmla="val 18732"/>
              <a:gd name="adj2" fmla="val 226386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Window</a:t>
            </a:r>
            <a:endParaRPr lang="en-US" sz="2000" b="1" dirty="0">
              <a:solidFill>
                <a:schemeClr val="accent6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6" name="Rectangular Callout 105">
            <a:extLst>
              <a:ext uri="{FF2B5EF4-FFF2-40B4-BE49-F238E27FC236}">
                <a16:creationId xmlns="" xmlns:a16="http://schemas.microsoft.com/office/drawing/2014/main" id="{BB0E81AE-62D8-DD40-9950-1E6F60012D9A}"/>
              </a:ext>
            </a:extLst>
          </p:cNvPr>
          <p:cNvSpPr/>
          <p:nvPr/>
        </p:nvSpPr>
        <p:spPr>
          <a:xfrm>
            <a:off x="1096738" y="1674329"/>
            <a:ext cx="2828058" cy="423430"/>
          </a:xfrm>
          <a:prstGeom prst="wedgeRectCallout">
            <a:avLst>
              <a:gd name="adj1" fmla="val -13345"/>
              <a:gd name="adj2" fmla="val 392256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map(</a:t>
            </a:r>
            <a:r>
              <a:rPr lang="en-US" sz="2400" dirty="0" err="1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dIP</a:t>
            </a:r>
            <a:r>
              <a:rPr lang="en-US" sz="2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=&gt;</a:t>
            </a:r>
            <a:r>
              <a:rPr lang="en-US" sz="2400" dirty="0" err="1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dIP</a:t>
            </a:r>
            <a:r>
              <a:rPr lang="en-US" sz="2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/8)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748151" y="5388731"/>
            <a:ext cx="365537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PISA Target</a:t>
            </a:r>
            <a:endParaRPr lang="en-US" sz="2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8" name="Rounded Rectangle 107">
            <a:extLst>
              <a:ext uri="{FF2B5EF4-FFF2-40B4-BE49-F238E27FC236}">
                <a16:creationId xmlns="" xmlns:a16="http://schemas.microsoft.com/office/drawing/2014/main" id="{DDB78E1C-FFA3-A746-B5BE-00F41780BD82}"/>
              </a:ext>
            </a:extLst>
          </p:cNvPr>
          <p:cNvSpPr/>
          <p:nvPr/>
        </p:nvSpPr>
        <p:spPr>
          <a:xfrm>
            <a:off x="206976" y="5494738"/>
            <a:ext cx="8762999" cy="73754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First, execute query at </a:t>
            </a:r>
            <a:r>
              <a:rPr lang="en-US" sz="3600" b="1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coarser level</a:t>
            </a:r>
            <a:endParaRPr lang="en-US" sz="3600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5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174" grpId="0" animBg="1"/>
      <p:bldP spid="223" grpId="0" animBg="1"/>
      <p:bldP spid="103" grpId="0"/>
      <p:bldP spid="99" grpId="0" animBg="1"/>
      <p:bldP spid="105" grpId="0" animBg="1"/>
      <p:bldP spid="106" grpId="0" animBg="1"/>
      <p:bldP spid="10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20207" y="3462507"/>
            <a:ext cx="638937" cy="187830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2" name="Trapezoid 11"/>
          <p:cNvSpPr/>
          <p:nvPr/>
        </p:nvSpPr>
        <p:spPr>
          <a:xfrm rot="5400000">
            <a:off x="2197273" y="368905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32307" y="3590253"/>
            <a:ext cx="205399" cy="165796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920207" y="2861120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49" name="Trapezoid 148"/>
          <p:cNvSpPr/>
          <p:nvPr/>
        </p:nvSpPr>
        <p:spPr>
          <a:xfrm rot="5400000">
            <a:off x="2215329" y="4245991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0" name="Trapezoid 149"/>
          <p:cNvSpPr/>
          <p:nvPr/>
        </p:nvSpPr>
        <p:spPr>
          <a:xfrm rot="5400000">
            <a:off x="2220006" y="4802932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650806" y="3449998"/>
            <a:ext cx="638937" cy="18908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6" name="Trapezoid 155"/>
          <p:cNvSpPr/>
          <p:nvPr/>
        </p:nvSpPr>
        <p:spPr>
          <a:xfrm rot="5400000">
            <a:off x="2927872" y="367654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2762907" y="3577742"/>
            <a:ext cx="191232" cy="167047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2650806" y="2861120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0" name="Trapezoid 159"/>
          <p:cNvSpPr/>
          <p:nvPr/>
        </p:nvSpPr>
        <p:spPr>
          <a:xfrm rot="5400000">
            <a:off x="2945928" y="4233481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1" name="Trapezoid 160"/>
          <p:cNvSpPr/>
          <p:nvPr/>
        </p:nvSpPr>
        <p:spPr>
          <a:xfrm rot="5400000">
            <a:off x="2950605" y="4790422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378790" y="3449998"/>
            <a:ext cx="638937" cy="18908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6" name="Trapezoid 165"/>
          <p:cNvSpPr/>
          <p:nvPr/>
        </p:nvSpPr>
        <p:spPr>
          <a:xfrm rot="5400000">
            <a:off x="3658471" y="367654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3493506" y="3577742"/>
            <a:ext cx="216396" cy="165796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0" name="Trapezoid 169"/>
          <p:cNvSpPr/>
          <p:nvPr/>
        </p:nvSpPr>
        <p:spPr>
          <a:xfrm rot="5400000">
            <a:off x="3676527" y="4233481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2" name="Trapezoid 171"/>
          <p:cNvSpPr/>
          <p:nvPr/>
        </p:nvSpPr>
        <p:spPr>
          <a:xfrm rot="5400000">
            <a:off x="3681204" y="4790422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109781" y="3459007"/>
            <a:ext cx="638937" cy="188180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6" name="Trapezoid 175"/>
          <p:cNvSpPr/>
          <p:nvPr/>
        </p:nvSpPr>
        <p:spPr>
          <a:xfrm rot="5400000">
            <a:off x="4389070" y="3685549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4224105" y="3586751"/>
            <a:ext cx="216396" cy="165796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0" name="Trapezoid 179"/>
          <p:cNvSpPr/>
          <p:nvPr/>
        </p:nvSpPr>
        <p:spPr>
          <a:xfrm rot="5400000">
            <a:off x="4407126" y="424249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2" name="Trapezoid 181"/>
          <p:cNvSpPr/>
          <p:nvPr/>
        </p:nvSpPr>
        <p:spPr>
          <a:xfrm rot="5400000">
            <a:off x="4411803" y="4799431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4849538" y="3459007"/>
            <a:ext cx="638937" cy="188180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1" name="Trapezoid 230"/>
          <p:cNvSpPr/>
          <p:nvPr/>
        </p:nvSpPr>
        <p:spPr>
          <a:xfrm rot="5400000">
            <a:off x="5119669" y="3685549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4954704" y="3586751"/>
            <a:ext cx="216396" cy="165796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5" name="Trapezoid 234"/>
          <p:cNvSpPr/>
          <p:nvPr/>
        </p:nvSpPr>
        <p:spPr>
          <a:xfrm rot="5400000">
            <a:off x="5137725" y="424249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6" name="Trapezoid 235"/>
          <p:cNvSpPr/>
          <p:nvPr/>
        </p:nvSpPr>
        <p:spPr>
          <a:xfrm rot="5400000">
            <a:off x="5142402" y="4799431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5574536" y="3462508"/>
            <a:ext cx="638937" cy="18783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2" name="Trapezoid 251"/>
          <p:cNvSpPr/>
          <p:nvPr/>
        </p:nvSpPr>
        <p:spPr>
          <a:xfrm rot="5400000">
            <a:off x="5850268" y="368905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5685303" y="3590252"/>
            <a:ext cx="216396" cy="165796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6" name="Trapezoid 255"/>
          <p:cNvSpPr/>
          <p:nvPr/>
        </p:nvSpPr>
        <p:spPr>
          <a:xfrm rot="5400000">
            <a:off x="5868324" y="4245991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7" name="Trapezoid 256"/>
          <p:cNvSpPr/>
          <p:nvPr/>
        </p:nvSpPr>
        <p:spPr>
          <a:xfrm rot="5400000">
            <a:off x="5873001" y="4802932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6299739" y="3462508"/>
            <a:ext cx="638937" cy="18783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2" name="Trapezoid 261"/>
          <p:cNvSpPr/>
          <p:nvPr/>
        </p:nvSpPr>
        <p:spPr>
          <a:xfrm rot="5400000">
            <a:off x="6580867" y="368905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6415902" y="3590252"/>
            <a:ext cx="216396" cy="165796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73" name="Trapezoid 272"/>
          <p:cNvSpPr/>
          <p:nvPr/>
        </p:nvSpPr>
        <p:spPr>
          <a:xfrm rot="5400000">
            <a:off x="6598923" y="4245991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74" name="Trapezoid 273"/>
          <p:cNvSpPr/>
          <p:nvPr/>
        </p:nvSpPr>
        <p:spPr>
          <a:xfrm rot="5400000">
            <a:off x="6603600" y="4802932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85" name="Rounded Rectangle 284"/>
          <p:cNvSpPr/>
          <p:nvPr/>
        </p:nvSpPr>
        <p:spPr>
          <a:xfrm>
            <a:off x="6308887" y="3539832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Filter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2659954" y="3539832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D1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3387938" y="3539832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D2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4118929" y="3539832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Map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4858686" y="3539832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R1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5583684" y="3539832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R2</a:t>
            </a:r>
          </a:p>
        </p:txBody>
      </p:sp>
      <p:sp>
        <p:nvSpPr>
          <p:cNvPr id="293" name="Rectangle 292"/>
          <p:cNvSpPr/>
          <p:nvPr/>
        </p:nvSpPr>
        <p:spPr>
          <a:xfrm>
            <a:off x="2729618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4" name="Rectangle 293"/>
          <p:cNvSpPr/>
          <p:nvPr/>
        </p:nvSpPr>
        <p:spPr>
          <a:xfrm>
            <a:off x="2891068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5" name="Rectangle 294"/>
          <p:cNvSpPr/>
          <p:nvPr/>
        </p:nvSpPr>
        <p:spPr>
          <a:xfrm>
            <a:off x="3052519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9" name="Rounded Rectangle 298"/>
          <p:cNvSpPr/>
          <p:nvPr/>
        </p:nvSpPr>
        <p:spPr>
          <a:xfrm>
            <a:off x="3378790" y="2861120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1" name="Rectangle 300"/>
          <p:cNvSpPr/>
          <p:nvPr/>
        </p:nvSpPr>
        <p:spPr>
          <a:xfrm>
            <a:off x="3454986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2" name="Rectangle 301"/>
          <p:cNvSpPr/>
          <p:nvPr/>
        </p:nvSpPr>
        <p:spPr>
          <a:xfrm>
            <a:off x="3616436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3" name="Rectangle 302"/>
          <p:cNvSpPr/>
          <p:nvPr/>
        </p:nvSpPr>
        <p:spPr>
          <a:xfrm>
            <a:off x="3777887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4" name="Rounded Rectangle 303"/>
          <p:cNvSpPr/>
          <p:nvPr/>
        </p:nvSpPr>
        <p:spPr>
          <a:xfrm>
            <a:off x="4109781" y="2861120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6" name="Rectangle 305"/>
          <p:cNvSpPr/>
          <p:nvPr/>
        </p:nvSpPr>
        <p:spPr>
          <a:xfrm>
            <a:off x="4186369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7" name="Rectangle 306"/>
          <p:cNvSpPr/>
          <p:nvPr/>
        </p:nvSpPr>
        <p:spPr>
          <a:xfrm>
            <a:off x="4347819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4509270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9" name="Rounded Rectangle 308"/>
          <p:cNvSpPr/>
          <p:nvPr/>
        </p:nvSpPr>
        <p:spPr>
          <a:xfrm>
            <a:off x="4849538" y="2861120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1" name="Rectangle 310"/>
          <p:cNvSpPr/>
          <p:nvPr/>
        </p:nvSpPr>
        <p:spPr>
          <a:xfrm>
            <a:off x="4935284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2" name="Rectangle 311"/>
          <p:cNvSpPr/>
          <p:nvPr/>
        </p:nvSpPr>
        <p:spPr>
          <a:xfrm>
            <a:off x="5096734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3" name="Rectangle 312"/>
          <p:cNvSpPr/>
          <p:nvPr/>
        </p:nvSpPr>
        <p:spPr>
          <a:xfrm>
            <a:off x="5258185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4" name="Rounded Rectangle 313"/>
          <p:cNvSpPr/>
          <p:nvPr/>
        </p:nvSpPr>
        <p:spPr>
          <a:xfrm>
            <a:off x="5574536" y="2861120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6" name="Rectangle 315"/>
          <p:cNvSpPr/>
          <p:nvPr/>
        </p:nvSpPr>
        <p:spPr>
          <a:xfrm>
            <a:off x="5661769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5816131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8" name="Rectangle 317"/>
          <p:cNvSpPr/>
          <p:nvPr/>
        </p:nvSpPr>
        <p:spPr>
          <a:xfrm>
            <a:off x="5977582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9" name="Rounded Rectangle 318"/>
          <p:cNvSpPr/>
          <p:nvPr/>
        </p:nvSpPr>
        <p:spPr>
          <a:xfrm>
            <a:off x="6299739" y="2861120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6374489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2" name="Rectangle 321"/>
          <p:cNvSpPr/>
          <p:nvPr/>
        </p:nvSpPr>
        <p:spPr>
          <a:xfrm>
            <a:off x="6535939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6697390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3766384" y="2906425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5966079" y="2906425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8191" y="3973218"/>
            <a:ext cx="17257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Helvetica Neue" charset="0"/>
                <a:ea typeface="Helvetica Neue" charset="0"/>
                <a:cs typeface="Helvetica Neue" charset="0"/>
              </a:rPr>
              <a:t>Filtered</a:t>
            </a:r>
          </a:p>
          <a:p>
            <a:pPr algn="ctr"/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Packet </a:t>
            </a: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Stream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031FAC-0404-BD46-8985-7CFC8AB9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Iterative Query Refinement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7A92EAD-0E9D-6443-9A4C-435B3187E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25</a:t>
            </a:fld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1917740" y="3539832"/>
            <a:ext cx="620640" cy="693018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Map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Filter 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Map</a:t>
            </a:r>
          </a:p>
        </p:txBody>
      </p:sp>
      <p:sp>
        <p:nvSpPr>
          <p:cNvPr id="105" name="Rectangular Callout 104">
            <a:extLst>
              <a:ext uri="{FF2B5EF4-FFF2-40B4-BE49-F238E27FC236}">
                <a16:creationId xmlns="" xmlns:a16="http://schemas.microsoft.com/office/drawing/2014/main" id="{BB0E81AE-62D8-DD40-9950-1E6F60012D9A}"/>
              </a:ext>
            </a:extLst>
          </p:cNvPr>
          <p:cNvSpPr/>
          <p:nvPr/>
        </p:nvSpPr>
        <p:spPr>
          <a:xfrm>
            <a:off x="7407797" y="2907972"/>
            <a:ext cx="1592577" cy="722710"/>
          </a:xfrm>
          <a:prstGeom prst="wedgeRectCallout">
            <a:avLst>
              <a:gd name="adj1" fmla="val 21639"/>
              <a:gd name="adj2" fmla="val 164546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Detection</a:t>
            </a:r>
          </a:p>
          <a:p>
            <a:pPr algn="ctr"/>
            <a:r>
              <a:rPr lang="en-US" sz="2000" b="1" dirty="0" smtClean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Delay</a:t>
            </a:r>
            <a:endParaRPr lang="en-US" sz="2000" b="1" dirty="0">
              <a:solidFill>
                <a:schemeClr val="accent6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1930372" y="4535156"/>
            <a:ext cx="620640" cy="693018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Filter</a:t>
            </a:r>
          </a:p>
          <a:p>
            <a:pPr algn="ctr"/>
            <a:r>
              <a:rPr lang="en-US" sz="1350" dirty="0" smtClean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Filter  </a:t>
            </a:r>
            <a:r>
              <a:rPr lang="en-US" sz="1350" dirty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Map</a:t>
            </a: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3"/>
          <a:srcRect t="36998" b="34473"/>
          <a:stretch/>
        </p:blipFill>
        <p:spPr>
          <a:xfrm rot="10800000">
            <a:off x="324770" y="5016044"/>
            <a:ext cx="1040644" cy="20075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4"/>
          <a:srcRect l="14798" t="25201" r="15740" b="22493"/>
          <a:stretch/>
        </p:blipFill>
        <p:spPr>
          <a:xfrm rot="20687839">
            <a:off x="552833" y="4602700"/>
            <a:ext cx="586215" cy="441431"/>
          </a:xfrm>
          <a:prstGeom prst="rect">
            <a:avLst/>
          </a:prstGeom>
        </p:spPr>
      </p:pic>
      <p:sp>
        <p:nvSpPr>
          <p:cNvPr id="86" name="Rounded Rectangle 85"/>
          <p:cNvSpPr/>
          <p:nvPr/>
        </p:nvSpPr>
        <p:spPr>
          <a:xfrm>
            <a:off x="6276121" y="4533561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Filter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2627188" y="4533561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D1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3355172" y="4533561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D2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4086163" y="4533561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Map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4825920" y="4533561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R1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5550918" y="4533561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R2</a:t>
            </a: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3"/>
          <a:srcRect t="36998" b="34473"/>
          <a:stretch/>
        </p:blipFill>
        <p:spPr>
          <a:xfrm rot="10800000">
            <a:off x="7031864" y="4565472"/>
            <a:ext cx="1040644" cy="200753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8023198" y="4392716"/>
            <a:ext cx="103852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Helvetica Neue" charset="0"/>
                <a:ea typeface="Helvetica Neue" charset="0"/>
                <a:cs typeface="Helvetica Neue" charset="0"/>
              </a:rPr>
              <a:t>t+2W</a:t>
            </a:r>
            <a:endParaRPr lang="en-US" sz="28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030363" y="1965106"/>
            <a:ext cx="365537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Smaller </a:t>
            </a: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memory footprint</a:t>
            </a:r>
            <a:endParaRPr lang="en-US" sz="2400" b="1" dirty="0">
              <a:solidFill>
                <a:schemeClr val="accent6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3444251" y="2906425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621303" y="2906528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748151" y="5388731"/>
            <a:ext cx="365537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 Neue" charset="0"/>
                <a:ea typeface="Helvetica Neue" charset="0"/>
                <a:cs typeface="Helvetica Neue" charset="0"/>
              </a:rPr>
              <a:t>PISA Target</a:t>
            </a:r>
            <a:endParaRPr lang="en-US" sz="2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8" name="Rounded Rectangle 107">
            <a:extLst>
              <a:ext uri="{FF2B5EF4-FFF2-40B4-BE49-F238E27FC236}">
                <a16:creationId xmlns="" xmlns:a16="http://schemas.microsoft.com/office/drawing/2014/main" id="{DDB78E1C-FFA3-A746-B5BE-00F41780BD82}"/>
              </a:ext>
            </a:extLst>
          </p:cNvPr>
          <p:cNvSpPr/>
          <p:nvPr/>
        </p:nvSpPr>
        <p:spPr>
          <a:xfrm>
            <a:off x="237375" y="5503718"/>
            <a:ext cx="8762999" cy="73754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Then, execute query at </a:t>
            </a:r>
            <a:r>
              <a:rPr lang="en-US" sz="3600" b="1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finer level(s)</a:t>
            </a:r>
            <a:endParaRPr lang="en-US" sz="3600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656510BB-822C-FD44-A7F3-BACCAB426E7A}"/>
              </a:ext>
            </a:extLst>
          </p:cNvPr>
          <p:cNvSpPr/>
          <p:nvPr/>
        </p:nvSpPr>
        <p:spPr>
          <a:xfrm>
            <a:off x="16476" y="1965106"/>
            <a:ext cx="9144000" cy="4366246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96" name="Rounded Rectangle 95">
            <a:extLst>
              <a:ext uri="{FF2B5EF4-FFF2-40B4-BE49-F238E27FC236}">
                <a16:creationId xmlns="" xmlns:a16="http://schemas.microsoft.com/office/drawing/2014/main" id="{DDB78E1C-FFA3-A746-B5BE-00F41780BD82}"/>
              </a:ext>
            </a:extLst>
          </p:cNvPr>
          <p:cNvSpPr/>
          <p:nvPr/>
        </p:nvSpPr>
        <p:spPr>
          <a:xfrm>
            <a:off x="91054" y="3399025"/>
            <a:ext cx="8909320" cy="179138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Smaller </a:t>
            </a:r>
            <a:r>
              <a:rPr lang="en-US" sz="3600" b="1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memory footprint </a:t>
            </a:r>
            <a:r>
              <a:rPr lang="en-US" sz="36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at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the cost of additional </a:t>
            </a:r>
            <a:r>
              <a:rPr lang="en-US" sz="3600" b="1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detection delay</a:t>
            </a:r>
            <a:endParaRPr lang="en-US" sz="3600" b="1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9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3" grpId="0"/>
      <p:bldP spid="95" grpId="0"/>
      <p:bldP spid="100" grpId="0" animBg="1"/>
      <p:bldP spid="104" grpId="0" animBg="1"/>
      <p:bldP spid="94" grpId="0" animBg="1"/>
      <p:bldP spid="9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991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Query Planning </a:t>
            </a:r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Problem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422770" y="1585403"/>
            <a:ext cx="8472966" cy="45259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accent2"/>
                </a:solidFill>
              </a:rPr>
              <a:t>Goal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/>
              <a:t>Minimize </a:t>
            </a:r>
            <a:r>
              <a:rPr lang="en-US" dirty="0" smtClean="0"/>
              <a:t>tuples sent to the </a:t>
            </a:r>
            <a:r>
              <a:rPr lang="en-US" dirty="0"/>
              <a:t>stream processor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accent2"/>
                </a:solidFill>
              </a:rPr>
              <a:t>Given</a:t>
            </a:r>
            <a:endParaRPr lang="en-US" dirty="0">
              <a:solidFill>
                <a:schemeClr val="accent2"/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/>
              <a:t>Queries, </a:t>
            </a:r>
            <a:r>
              <a:rPr lang="en-US" dirty="0" smtClean="0"/>
              <a:t>packet traces</a:t>
            </a:r>
            <a:endParaRPr lang="en-US" b="1" dirty="0"/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accent2"/>
                </a:solidFill>
              </a:rPr>
              <a:t>Determine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Which packet field to use for iterative refinement?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What </a:t>
            </a:r>
            <a:r>
              <a:rPr lang="en-US" dirty="0"/>
              <a:t>levels to use for iterative refinement?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What’s the partitioning plan for each refined query?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DDB78E1C-FFA3-A746-B5BE-00F41780BD82}"/>
              </a:ext>
            </a:extLst>
          </p:cNvPr>
          <p:cNvSpPr/>
          <p:nvPr/>
        </p:nvSpPr>
        <p:spPr>
          <a:xfrm>
            <a:off x="152400" y="4487180"/>
            <a:ext cx="8909320" cy="14597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Augment partitioning ILP to compute both </a:t>
            </a:r>
            <a:r>
              <a:rPr lang="en-US" sz="3600" b="1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refinement</a:t>
            </a:r>
            <a:r>
              <a:rPr lang="en-US" sz="36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and </a:t>
            </a:r>
            <a:r>
              <a:rPr lang="en-US" sz="3600" b="1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partitioning</a:t>
            </a:r>
            <a:r>
              <a:rPr lang="en-US" sz="36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plans</a:t>
            </a:r>
            <a:endParaRPr lang="en-US" sz="3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78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8031166" y="44276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763000" cy="1143000"/>
          </a:xfrm>
        </p:spPr>
        <p:txBody>
          <a:bodyPr/>
          <a:lstStyle/>
          <a:p>
            <a:pPr defTabSz="914400"/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Sonata’s Performance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808700261"/>
              </p:ext>
            </p:extLst>
          </p:nvPr>
        </p:nvGraphicFramePr>
        <p:xfrm>
          <a:off x="614065" y="1433513"/>
          <a:ext cx="6145162" cy="3531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" name="TextBox 55"/>
          <p:cNvSpPr txBox="1"/>
          <p:nvPr/>
        </p:nvSpPr>
        <p:spPr>
          <a:xfrm rot="16200000">
            <a:off x="-948251" y="2999346"/>
            <a:ext cx="2662967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Log Scale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83177" y="6343006"/>
            <a:ext cx="40164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8 Tasks, 100 </a:t>
            </a:r>
            <a:r>
              <a:rPr lang="en-US" sz="2000" dirty="0" err="1">
                <a:latin typeface="Helvetica Neue" charset="0"/>
                <a:ea typeface="Helvetica Neue" charset="0"/>
                <a:cs typeface="Helvetica Neue" charset="0"/>
              </a:rPr>
              <a:t>Gbps</a:t>
            </a: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 Workload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75A29FC-75D4-3F43-8884-474B36FA65DA}"/>
              </a:ext>
            </a:extLst>
          </p:cNvPr>
          <p:cNvSpPr txBox="1"/>
          <p:nvPr/>
        </p:nvSpPr>
        <p:spPr>
          <a:xfrm>
            <a:off x="2787157" y="2045199"/>
            <a:ext cx="107914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>
                <a:latin typeface="Helvetica Neue" charset="0"/>
                <a:ea typeface="Helvetica Neue" charset="0"/>
                <a:cs typeface="Helvetica Neue" charset="0"/>
              </a:rPr>
              <a:t>O(1 B)</a:t>
            </a:r>
            <a:endParaRPr lang="en-US" sz="2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75A29FC-75D4-3F43-8884-474B36FA65DA}"/>
              </a:ext>
            </a:extLst>
          </p:cNvPr>
          <p:cNvSpPr txBox="1"/>
          <p:nvPr/>
        </p:nvSpPr>
        <p:spPr>
          <a:xfrm>
            <a:off x="4421258" y="2566233"/>
            <a:ext cx="148470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>
                <a:latin typeface="Helvetica Neue" charset="0"/>
                <a:ea typeface="Helvetica Neue" charset="0"/>
                <a:cs typeface="Helvetica Neue" charset="0"/>
              </a:rPr>
              <a:t>O(100 M)</a:t>
            </a:r>
            <a:endParaRPr lang="en-US" sz="2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75A29FC-75D4-3F43-8884-474B36FA65DA}"/>
              </a:ext>
            </a:extLst>
          </p:cNvPr>
          <p:cNvSpPr txBox="1"/>
          <p:nvPr/>
        </p:nvSpPr>
        <p:spPr>
          <a:xfrm>
            <a:off x="6047653" y="3708923"/>
            <a:ext cx="142859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Helvetica Neue" charset="0"/>
                <a:ea typeface="Helvetica Neue" charset="0"/>
                <a:cs typeface="Helvetica Neue" charset="0"/>
              </a:rPr>
              <a:t>O(100 K)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DDB78E1C-FFA3-A746-B5BE-00F41780BD82}"/>
              </a:ext>
            </a:extLst>
          </p:cNvPr>
          <p:cNvSpPr/>
          <p:nvPr/>
        </p:nvSpPr>
        <p:spPr>
          <a:xfrm>
            <a:off x="79240" y="4969267"/>
            <a:ext cx="8909320" cy="11390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Up to </a:t>
            </a:r>
            <a:r>
              <a:rPr lang="en-US" sz="3600" b="1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4 orders of magnitude</a:t>
            </a:r>
            <a:r>
              <a:rPr lang="en-US" sz="36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reduction</a:t>
            </a:r>
            <a:endParaRPr lang="en-US" sz="3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66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Summary</a:t>
            </a:r>
            <a:endParaRPr lang="en-US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5625" y="1627871"/>
            <a:ext cx="8582628" cy="4654771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endParaRPr lang="en-US" sz="3000" dirty="0"/>
          </a:p>
          <a:p>
            <a:r>
              <a:rPr lang="en-US" sz="4100" b="1" dirty="0" smtClean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Key Takeaways</a:t>
            </a:r>
            <a:endParaRPr lang="en-US" sz="4100" b="1" dirty="0" smtClean="0">
              <a:solidFill>
                <a:schemeClr val="accent6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lvl="1"/>
            <a:r>
              <a:rPr lang="en-US" sz="4000" b="1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Flexible</a:t>
            </a:r>
            <a:endParaRPr lang="en-US" sz="4000" dirty="0" smtClean="0">
              <a:solidFill>
                <a:schemeClr val="bg2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lvl="2"/>
            <a:r>
              <a:rPr lang="en-US" sz="3400" dirty="0" smtClean="0">
                <a:latin typeface="Helvetica Neue" charset="0"/>
                <a:ea typeface="Helvetica Neue" charset="0"/>
                <a:cs typeface="Helvetica Neue" charset="0"/>
              </a:rPr>
              <a:t>Dataflow queries over packet tuples</a:t>
            </a:r>
          </a:p>
          <a:p>
            <a:pPr lvl="2"/>
            <a:r>
              <a:rPr lang="en-US" sz="3400" dirty="0" smtClean="0">
                <a:latin typeface="Helvetica Neue" charset="0"/>
                <a:ea typeface="Helvetica Neue" charset="0"/>
                <a:cs typeface="Helvetica Neue" charset="0"/>
              </a:rPr>
              <a:t>Fewer </a:t>
            </a:r>
            <a:r>
              <a:rPr lang="en-US" sz="3400" dirty="0" smtClean="0">
                <a:latin typeface="Helvetica Neue" charset="0"/>
                <a:ea typeface="Helvetica Neue" charset="0"/>
                <a:cs typeface="Helvetica Neue" charset="0"/>
              </a:rPr>
              <a:t>than </a:t>
            </a:r>
            <a:r>
              <a:rPr lang="en-US" sz="3400" b="1" dirty="0" smtClean="0">
                <a:latin typeface="Helvetica Neue" charset="0"/>
                <a:ea typeface="Helvetica Neue" charset="0"/>
                <a:cs typeface="Helvetica Neue" charset="0"/>
              </a:rPr>
              <a:t>20 lines of code</a:t>
            </a:r>
          </a:p>
          <a:p>
            <a:pPr lvl="1"/>
            <a:r>
              <a:rPr lang="en-US" sz="4000" b="1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Scalable</a:t>
            </a:r>
            <a:endParaRPr lang="en-US" sz="4000" dirty="0" smtClean="0">
              <a:solidFill>
                <a:schemeClr val="bg2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lvl="2"/>
            <a:r>
              <a:rPr lang="en-US" sz="3400" dirty="0" smtClean="0">
                <a:latin typeface="Helvetica Neue" charset="0"/>
                <a:ea typeface="Helvetica Neue" charset="0"/>
                <a:cs typeface="Helvetica Neue" charset="0"/>
              </a:rPr>
              <a:t>Query refinement and partitioning algorithms</a:t>
            </a:r>
          </a:p>
          <a:p>
            <a:pPr lvl="2"/>
            <a:r>
              <a:rPr lang="en-US" sz="3400" b="1" dirty="0" smtClean="0">
                <a:latin typeface="Helvetica Neue" charset="0"/>
                <a:ea typeface="Helvetica Neue" charset="0"/>
                <a:cs typeface="Helvetica Neue" charset="0"/>
              </a:rPr>
              <a:t>4 </a:t>
            </a:r>
            <a:r>
              <a:rPr lang="en-US" sz="3400" b="1" dirty="0" smtClean="0">
                <a:latin typeface="Helvetica Neue" charset="0"/>
                <a:ea typeface="Helvetica Neue" charset="0"/>
                <a:cs typeface="Helvetica Neue" charset="0"/>
              </a:rPr>
              <a:t>orders of magnitude workload </a:t>
            </a:r>
            <a:r>
              <a:rPr lang="en-US" sz="3400" dirty="0" smtClean="0">
                <a:latin typeface="Helvetica Neue" charset="0"/>
                <a:ea typeface="Helvetica Neue" charset="0"/>
                <a:cs typeface="Helvetica Neue" charset="0"/>
              </a:rPr>
              <a:t>reduction</a:t>
            </a:r>
            <a:endParaRPr lang="en-US" sz="3400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914400" lvl="2" indent="0">
              <a:buNone/>
            </a:pPr>
            <a:endParaRPr lang="en-US" sz="3200" b="1" dirty="0" smtClean="0">
              <a:solidFill>
                <a:schemeClr val="accent6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4100" b="1" dirty="0" smtClean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Future Directions</a:t>
            </a:r>
          </a:p>
          <a:p>
            <a:pPr lvl="1"/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Monitor </a:t>
            </a:r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network-wide </a:t>
            </a:r>
            <a:r>
              <a:rPr lang="en-US" sz="3600" dirty="0">
                <a:latin typeface="Helvetica Neue" charset="0"/>
                <a:ea typeface="Helvetica Neue" charset="0"/>
                <a:cs typeface="Helvetica Neue" charset="0"/>
              </a:rPr>
              <a:t>e</a:t>
            </a:r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vents</a:t>
            </a:r>
            <a:endParaRPr lang="en-US" sz="3600" dirty="0">
              <a:latin typeface="Helvetica Neue" charset="0"/>
              <a:ea typeface="Helvetica Neue" charset="0"/>
              <a:cs typeface="Helvetica Neue" charset="0"/>
            </a:endParaRPr>
          </a:p>
          <a:p>
            <a:pPr lvl="1"/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Handle </a:t>
            </a:r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traffic </a:t>
            </a:r>
            <a:r>
              <a:rPr lang="en-US" sz="3600" dirty="0">
                <a:latin typeface="Helvetica Neue" charset="0"/>
                <a:ea typeface="Helvetica Neue" charset="0"/>
                <a:cs typeface="Helvetica Neue" charset="0"/>
              </a:rPr>
              <a:t>d</a:t>
            </a:r>
            <a:r>
              <a:rPr lang="en-US" sz="3600" dirty="0" smtClean="0">
                <a:latin typeface="Helvetica Neue" charset="0"/>
                <a:ea typeface="Helvetica Neue" charset="0"/>
                <a:cs typeface="Helvetica Neue" charset="0"/>
              </a:rPr>
              <a:t>ynamics</a:t>
            </a:r>
            <a:endParaRPr lang="en-US" sz="36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04640" y="966151"/>
            <a:ext cx="662361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700" i="1" kern="0" dirty="0" smtClean="0">
                <a:solidFill>
                  <a:srgbClr val="00B0F0"/>
                </a:solidFill>
                <a:latin typeface="Helvetica Neue Light" charset="0"/>
                <a:ea typeface="Helvetica Neue Light" charset="0"/>
                <a:cs typeface="Helvetica Neue Light" charset="0"/>
                <a:hlinkClick r:id="rId3"/>
              </a:rPr>
              <a:t>http://sonata.cs.princeton.edu</a:t>
            </a:r>
            <a:r>
              <a:rPr lang="en-US" sz="3700" i="1" kern="0" dirty="0" smtClean="0">
                <a:solidFill>
                  <a:srgbClr val="00B0F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  </a:t>
            </a:r>
            <a:endParaRPr lang="en-US" sz="3700" i="1" kern="0" dirty="0">
              <a:solidFill>
                <a:srgbClr val="00B0F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423" y="6134565"/>
            <a:ext cx="777095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700" i="1" kern="0" dirty="0" smtClean="0">
                <a:solidFill>
                  <a:srgbClr val="00B0F0"/>
                </a:solidFill>
                <a:latin typeface="Helvetica Neue Light" charset="0"/>
                <a:ea typeface="Helvetica Neue Light" charset="0"/>
                <a:cs typeface="Helvetica Neue Light" charset="0"/>
                <a:hlinkClick r:id="rId3"/>
              </a:rPr>
              <a:t>https://github.com/sonata-princeton</a:t>
            </a:r>
            <a:endParaRPr lang="en-US" sz="3700" i="1" kern="0" dirty="0">
              <a:solidFill>
                <a:srgbClr val="00B0F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34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A6AA5D-6969-F64B-A854-096B25C37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13662"/>
            <a:ext cx="8763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Network Monitoring Requirements</a:t>
            </a:r>
            <a:endParaRPr lang="en-US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3894EC2-1A01-794B-9E9A-F750AC004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00149"/>
            <a:ext cx="2133600" cy="228600"/>
          </a:xfrm>
        </p:spPr>
        <p:txBody>
          <a:bodyPr/>
          <a:lstStyle/>
          <a:p>
            <a:fld id="{4748F3B0-5290-A241-88FF-F03DD112658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loud 4">
            <a:extLst>
              <a:ext uri="{FF2B5EF4-FFF2-40B4-BE49-F238E27FC236}">
                <a16:creationId xmlns="" xmlns:a16="http://schemas.microsoft.com/office/drawing/2014/main" id="{B466617B-ED54-FD47-AC40-6788CDAE2FB7}"/>
              </a:ext>
            </a:extLst>
          </p:cNvPr>
          <p:cNvSpPr/>
          <p:nvPr/>
        </p:nvSpPr>
        <p:spPr>
          <a:xfrm>
            <a:off x="3049502" y="2636049"/>
            <a:ext cx="3060210" cy="1833135"/>
          </a:xfrm>
          <a:prstGeom prst="cloud">
            <a:avLst/>
          </a:prstGeom>
          <a:solidFill>
            <a:schemeClr val="bg1"/>
          </a:solidFill>
          <a:effectLst>
            <a:outerShdw blurRad="101600" dist="508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i="1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68151764-5F7F-EF4A-A5EA-7911EDEBA44F}"/>
              </a:ext>
            </a:extLst>
          </p:cNvPr>
          <p:cNvGrpSpPr/>
          <p:nvPr/>
        </p:nvGrpSpPr>
        <p:grpSpPr>
          <a:xfrm>
            <a:off x="4195535" y="2346418"/>
            <a:ext cx="768142" cy="625130"/>
            <a:chOff x="4857394" y="2350956"/>
            <a:chExt cx="768142" cy="625130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83D8D25B-3450-7942-A057-BB5C518FA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7394" y="2350956"/>
              <a:ext cx="768142" cy="6251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AB39D1E7-963F-AA45-BA68-C7C4553D2C6D}"/>
                </a:ext>
              </a:extLst>
            </p:cNvPr>
            <p:cNvSpPr/>
            <p:nvPr/>
          </p:nvSpPr>
          <p:spPr>
            <a:xfrm>
              <a:off x="5193979" y="2596390"/>
              <a:ext cx="45719" cy="45719"/>
            </a:xfrm>
            <a:prstGeom prst="ellipse">
              <a:avLst/>
            </a:prstGeom>
            <a:solidFill>
              <a:srgbClr val="337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30D0E91-1A33-3B42-BA0F-9ACE65B46440}"/>
              </a:ext>
            </a:extLst>
          </p:cNvPr>
          <p:cNvGrpSpPr/>
          <p:nvPr/>
        </p:nvGrpSpPr>
        <p:grpSpPr>
          <a:xfrm>
            <a:off x="4187929" y="4133685"/>
            <a:ext cx="768142" cy="625130"/>
            <a:chOff x="4857394" y="2350956"/>
            <a:chExt cx="768142" cy="625130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EE50A912-C388-874C-BF51-0B7221BE7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7394" y="2350956"/>
              <a:ext cx="768142" cy="6251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863E6308-239A-EF41-85CB-2E31DE976CD5}"/>
                </a:ext>
              </a:extLst>
            </p:cNvPr>
            <p:cNvSpPr/>
            <p:nvPr/>
          </p:nvSpPr>
          <p:spPr>
            <a:xfrm>
              <a:off x="5193979" y="2596390"/>
              <a:ext cx="45719" cy="45719"/>
            </a:xfrm>
            <a:prstGeom prst="ellipse">
              <a:avLst/>
            </a:prstGeom>
            <a:solidFill>
              <a:srgbClr val="337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389DEB22-96F0-C643-8B7E-A1813ED8539A}"/>
              </a:ext>
            </a:extLst>
          </p:cNvPr>
          <p:cNvGrpSpPr/>
          <p:nvPr/>
        </p:nvGrpSpPr>
        <p:grpSpPr>
          <a:xfrm>
            <a:off x="5632676" y="3139584"/>
            <a:ext cx="768142" cy="625130"/>
            <a:chOff x="4857394" y="2350956"/>
            <a:chExt cx="768142" cy="625130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E4A17420-3731-0540-B336-B5A9E6747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7394" y="2350956"/>
              <a:ext cx="768142" cy="6251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5703C604-DF5A-264D-8917-84D4B81695F0}"/>
                </a:ext>
              </a:extLst>
            </p:cNvPr>
            <p:cNvSpPr/>
            <p:nvPr/>
          </p:nvSpPr>
          <p:spPr>
            <a:xfrm>
              <a:off x="5193979" y="2596390"/>
              <a:ext cx="45719" cy="45719"/>
            </a:xfrm>
            <a:prstGeom prst="ellipse">
              <a:avLst/>
            </a:prstGeom>
            <a:solidFill>
              <a:srgbClr val="337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DEF3BD2-86A4-CD49-967C-44F770B2B892}"/>
              </a:ext>
            </a:extLst>
          </p:cNvPr>
          <p:cNvSpPr txBox="1"/>
          <p:nvPr/>
        </p:nvSpPr>
        <p:spPr>
          <a:xfrm>
            <a:off x="1397303" y="3051521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Helvetica Neue" charset="0"/>
                <a:ea typeface="Helvetica Neue" charset="0"/>
                <a:cs typeface="Helvetica Neue" charset="0"/>
              </a:rPr>
              <a:t>👺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A1657614-E661-164D-B631-6BB40D2D6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788" y="1539995"/>
            <a:ext cx="806423" cy="80642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2CD1A9C9-4F2C-124E-AD5D-B21432C24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6297" y="2910165"/>
            <a:ext cx="806423" cy="80642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49D552AC-6DD0-5D4C-A71C-C95FC6E6529E}"/>
              </a:ext>
            </a:extLst>
          </p:cNvPr>
          <p:cNvSpPr/>
          <p:nvPr/>
        </p:nvSpPr>
        <p:spPr>
          <a:xfrm>
            <a:off x="4060747" y="4923467"/>
            <a:ext cx="1034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Helvetica Neue" charset="0"/>
                <a:ea typeface="Helvetica Neue" charset="0"/>
                <a:cs typeface="Helvetica Neue" charset="0"/>
              </a:rPr>
              <a:t>😵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B63BDB28-473E-2C4F-A882-EDC1B9CA631B}"/>
              </a:ext>
            </a:extLst>
          </p:cNvPr>
          <p:cNvGrpSpPr/>
          <p:nvPr/>
        </p:nvGrpSpPr>
        <p:grpSpPr>
          <a:xfrm>
            <a:off x="2372325" y="2646927"/>
            <a:ext cx="1200314" cy="695879"/>
            <a:chOff x="2372325" y="2623778"/>
            <a:chExt cx="1200314" cy="695879"/>
          </a:xfrm>
        </p:grpSpPr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0B5276B0-FA97-6F4E-9256-8F8E860F493E}"/>
                </a:ext>
              </a:extLst>
            </p:cNvPr>
            <p:cNvGrpSpPr/>
            <p:nvPr/>
          </p:nvGrpSpPr>
          <p:grpSpPr>
            <a:xfrm>
              <a:off x="2388945" y="2623778"/>
              <a:ext cx="1080633" cy="695879"/>
              <a:chOff x="695898" y="2897841"/>
              <a:chExt cx="378836" cy="249815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7659D378-B6DA-6D41-8FBA-863C61FE8770}"/>
                  </a:ext>
                </a:extLst>
              </p:cNvPr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9" name="Triangle 18">
                <a:extLst>
                  <a:ext uri="{FF2B5EF4-FFF2-40B4-BE49-F238E27FC236}">
                    <a16:creationId xmlns="" xmlns:a16="http://schemas.microsoft.com/office/drawing/2014/main" id="{D632B2CD-A103-3A42-A7C8-DAB3AD1E17FC}"/>
                  </a:ext>
                </a:extLst>
              </p:cNvPr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49B87F3C-D98C-9E4D-AC9A-EA7543C7CD94}"/>
                </a:ext>
              </a:extLst>
            </p:cNvPr>
            <p:cNvSpPr txBox="1"/>
            <p:nvPr/>
          </p:nvSpPr>
          <p:spPr>
            <a:xfrm>
              <a:off x="2372325" y="2625233"/>
              <a:ext cx="1200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Src</a:t>
              </a:r>
              <a:r>
                <a:rPr lang="en-US" sz="1400" b="1" dirty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: </a:t>
              </a:r>
              <a:r>
                <a:rPr lang="en-US" sz="1400" b="1" dirty="0">
                  <a:solidFill>
                    <a:srgbClr val="FFFF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Victim</a:t>
              </a:r>
            </a:p>
            <a:p>
              <a:r>
                <a:rPr lang="en-US" sz="1400" b="1" dirty="0" err="1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Dst</a:t>
              </a:r>
              <a:r>
                <a:rPr lang="en-US" sz="1400" b="1" dirty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: </a:t>
              </a:r>
              <a:r>
                <a:rPr lang="en-US" sz="1400" b="1" dirty="0">
                  <a:solidFill>
                    <a:srgbClr val="FF93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DNS</a:t>
              </a:r>
              <a:endParaRPr lang="en-US" sz="1400" b="1" baseline="-25000" dirty="0">
                <a:solidFill>
                  <a:srgbClr val="FF9300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9E393CF6-12B3-B641-BAC3-BE6875E05F71}"/>
              </a:ext>
            </a:extLst>
          </p:cNvPr>
          <p:cNvGrpSpPr/>
          <p:nvPr/>
        </p:nvGrpSpPr>
        <p:grpSpPr>
          <a:xfrm>
            <a:off x="2376055" y="3485899"/>
            <a:ext cx="1200314" cy="695879"/>
            <a:chOff x="2376055" y="3462750"/>
            <a:chExt cx="1200314" cy="695879"/>
          </a:xfrm>
        </p:grpSpPr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7A5ECA65-5DAD-FF40-B647-321BE44902D6}"/>
                </a:ext>
              </a:extLst>
            </p:cNvPr>
            <p:cNvGrpSpPr/>
            <p:nvPr/>
          </p:nvGrpSpPr>
          <p:grpSpPr>
            <a:xfrm>
              <a:off x="2392675" y="3462750"/>
              <a:ext cx="1080633" cy="695879"/>
              <a:chOff x="695898" y="2897841"/>
              <a:chExt cx="378836" cy="249815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755E3AB0-73A6-7149-8F5E-3FA863C613DC}"/>
                  </a:ext>
                </a:extLst>
              </p:cNvPr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30" name="Triangle 29">
                <a:extLst>
                  <a:ext uri="{FF2B5EF4-FFF2-40B4-BE49-F238E27FC236}">
                    <a16:creationId xmlns="" xmlns:a16="http://schemas.microsoft.com/office/drawing/2014/main" id="{07F15FA7-9F74-1246-9798-C6E6B8C92B7C}"/>
                  </a:ext>
                </a:extLst>
              </p:cNvPr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65ED9264-9D22-E047-99A7-A1EDDAA5B5F1}"/>
                </a:ext>
              </a:extLst>
            </p:cNvPr>
            <p:cNvSpPr txBox="1"/>
            <p:nvPr/>
          </p:nvSpPr>
          <p:spPr>
            <a:xfrm>
              <a:off x="2376055" y="3464205"/>
              <a:ext cx="1200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Src</a:t>
              </a:r>
              <a:r>
                <a:rPr lang="en-US" sz="1400" b="1" dirty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: </a:t>
              </a:r>
              <a:r>
                <a:rPr lang="en-US" sz="1400" b="1" dirty="0">
                  <a:solidFill>
                    <a:srgbClr val="FFFF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Victim</a:t>
              </a:r>
            </a:p>
            <a:p>
              <a:r>
                <a:rPr lang="en-US" sz="1400" b="1" dirty="0" err="1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Dst</a:t>
              </a:r>
              <a:r>
                <a:rPr lang="en-US" sz="1400" b="1" dirty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: </a:t>
              </a:r>
              <a:r>
                <a:rPr lang="en-US" sz="1400" b="1" dirty="0">
                  <a:solidFill>
                    <a:srgbClr val="0080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DNS</a:t>
              </a:r>
              <a:endParaRPr lang="en-US" sz="1400" b="1" baseline="-25000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F3648A48-BA7F-3047-BDA1-4F62DC2DB4C0}"/>
              </a:ext>
            </a:extLst>
          </p:cNvPr>
          <p:cNvGrpSpPr/>
          <p:nvPr/>
        </p:nvGrpSpPr>
        <p:grpSpPr>
          <a:xfrm>
            <a:off x="6351565" y="3101126"/>
            <a:ext cx="1265359" cy="695879"/>
            <a:chOff x="2372324" y="2623778"/>
            <a:chExt cx="1265359" cy="695879"/>
          </a:xfrm>
        </p:grpSpPr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3D36B6EE-E55F-E242-AD3C-96CBAEF01965}"/>
                </a:ext>
              </a:extLst>
            </p:cNvPr>
            <p:cNvGrpSpPr/>
            <p:nvPr/>
          </p:nvGrpSpPr>
          <p:grpSpPr>
            <a:xfrm>
              <a:off x="2388945" y="2623778"/>
              <a:ext cx="1080633" cy="695879"/>
              <a:chOff x="695898" y="2897841"/>
              <a:chExt cx="378836" cy="249815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F0AF0FE9-30A7-A54B-84F8-67A7B8985777}"/>
                  </a:ext>
                </a:extLst>
              </p:cNvPr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42" name="Triangle 41">
                <a:extLst>
                  <a:ext uri="{FF2B5EF4-FFF2-40B4-BE49-F238E27FC236}">
                    <a16:creationId xmlns="" xmlns:a16="http://schemas.microsoft.com/office/drawing/2014/main" id="{EEAF5660-84CF-0042-90B6-8742ABEF0997}"/>
                  </a:ext>
                </a:extLst>
              </p:cNvPr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E26EA645-324D-674B-B716-F5AB58FA73DD}"/>
                </a:ext>
              </a:extLst>
            </p:cNvPr>
            <p:cNvSpPr txBox="1"/>
            <p:nvPr/>
          </p:nvSpPr>
          <p:spPr>
            <a:xfrm>
              <a:off x="2372324" y="2625233"/>
              <a:ext cx="12653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Src</a:t>
              </a:r>
              <a:r>
                <a:rPr lang="en-US" sz="1400" b="1" dirty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: </a:t>
              </a:r>
              <a:r>
                <a:rPr lang="en-US" sz="1400" b="1" dirty="0">
                  <a:solidFill>
                    <a:srgbClr val="0080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DNS</a:t>
              </a:r>
            </a:p>
            <a:p>
              <a:r>
                <a:rPr lang="en-US" sz="1400" b="1" dirty="0" err="1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Dst</a:t>
              </a:r>
              <a:r>
                <a:rPr lang="en-US" sz="1400" b="1" dirty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: </a:t>
              </a:r>
              <a:r>
                <a:rPr lang="en-US" sz="1400" b="1" dirty="0">
                  <a:solidFill>
                    <a:srgbClr val="FFFF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Victim</a:t>
              </a:r>
              <a:endParaRPr lang="en-US" sz="1400" b="1" baseline="-25000" dirty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69E2EBDB-69FA-DF42-8A3A-071EC20DD7FE}"/>
              </a:ext>
            </a:extLst>
          </p:cNvPr>
          <p:cNvGrpSpPr/>
          <p:nvPr/>
        </p:nvGrpSpPr>
        <p:grpSpPr>
          <a:xfrm>
            <a:off x="4060747" y="1599729"/>
            <a:ext cx="1261628" cy="695879"/>
            <a:chOff x="2376055" y="3462750"/>
            <a:chExt cx="1261628" cy="695879"/>
          </a:xfrm>
        </p:grpSpPr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EDC17E48-1204-6E4F-A5B8-4C43539BABF5}"/>
                </a:ext>
              </a:extLst>
            </p:cNvPr>
            <p:cNvGrpSpPr/>
            <p:nvPr/>
          </p:nvGrpSpPr>
          <p:grpSpPr>
            <a:xfrm>
              <a:off x="2392675" y="3462750"/>
              <a:ext cx="1080633" cy="695879"/>
              <a:chOff x="695898" y="2897841"/>
              <a:chExt cx="378836" cy="249815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81D63680-C13E-524A-9B94-1D1290548838}"/>
                  </a:ext>
                </a:extLst>
              </p:cNvPr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47" name="Triangle 46">
                <a:extLst>
                  <a:ext uri="{FF2B5EF4-FFF2-40B4-BE49-F238E27FC236}">
                    <a16:creationId xmlns="" xmlns:a16="http://schemas.microsoft.com/office/drawing/2014/main" id="{4109EDFE-B998-3040-8E85-91F8B2443D69}"/>
                  </a:ext>
                </a:extLst>
              </p:cNvPr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C6EDDCB2-830E-B141-BA75-6DEA8D345C54}"/>
                </a:ext>
              </a:extLst>
            </p:cNvPr>
            <p:cNvSpPr txBox="1"/>
            <p:nvPr/>
          </p:nvSpPr>
          <p:spPr>
            <a:xfrm>
              <a:off x="2376055" y="3464205"/>
              <a:ext cx="1261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Src</a:t>
              </a:r>
              <a:r>
                <a:rPr lang="en-US" sz="1400" b="1" dirty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: </a:t>
              </a:r>
              <a:r>
                <a:rPr lang="en-US" sz="1400" b="1" dirty="0">
                  <a:solidFill>
                    <a:srgbClr val="FF93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DNS</a:t>
              </a:r>
            </a:p>
            <a:p>
              <a:r>
                <a:rPr lang="en-US" sz="1400" b="1" dirty="0" err="1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Dst</a:t>
              </a:r>
              <a:r>
                <a:rPr lang="en-US" sz="1400" b="1" dirty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: </a:t>
              </a:r>
              <a:r>
                <a:rPr lang="en-US" sz="1400" b="1" dirty="0">
                  <a:solidFill>
                    <a:srgbClr val="FFFF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Victim</a:t>
              </a:r>
              <a:endParaRPr lang="en-US" sz="1400" b="1" baseline="-25000" dirty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B3B34662-FDC6-B440-9058-4B809D14BC53}"/>
              </a:ext>
            </a:extLst>
          </p:cNvPr>
          <p:cNvSpPr txBox="1"/>
          <p:nvPr/>
        </p:nvSpPr>
        <p:spPr>
          <a:xfrm>
            <a:off x="4326577" y="1244843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9300"/>
                </a:solidFill>
                <a:latin typeface="Helvetica Neue" charset="0"/>
                <a:ea typeface="Helvetica Neue" charset="0"/>
                <a:cs typeface="Helvetica Neue" charset="0"/>
              </a:rPr>
              <a:t>DNS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CDE026BB-6047-2045-9909-EFF6E9081BC2}"/>
              </a:ext>
            </a:extLst>
          </p:cNvPr>
          <p:cNvSpPr txBox="1"/>
          <p:nvPr/>
        </p:nvSpPr>
        <p:spPr>
          <a:xfrm>
            <a:off x="6612587" y="2599997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</a:rPr>
              <a:t>DNS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51FA7F18-A22F-FC4B-9744-52D8E608A6CA}"/>
              </a:ext>
            </a:extLst>
          </p:cNvPr>
          <p:cNvSpPr txBox="1"/>
          <p:nvPr/>
        </p:nvSpPr>
        <p:spPr>
          <a:xfrm>
            <a:off x="1362282" y="3748075"/>
            <a:ext cx="106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Attacker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7DA4B667-FD06-4D4E-BBCF-26254B14D969}"/>
              </a:ext>
            </a:extLst>
          </p:cNvPr>
          <p:cNvSpPr txBox="1"/>
          <p:nvPr/>
        </p:nvSpPr>
        <p:spPr>
          <a:xfrm>
            <a:off x="4179332" y="5528196"/>
            <a:ext cx="840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Victim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="" xmlns:a16="http://schemas.microsoft.com/office/drawing/2014/main" id="{DDB78E1C-FFA3-A746-B5BE-00F41780BD82}"/>
              </a:ext>
            </a:extLst>
          </p:cNvPr>
          <p:cNvSpPr/>
          <p:nvPr/>
        </p:nvSpPr>
        <p:spPr>
          <a:xfrm>
            <a:off x="152400" y="1825436"/>
            <a:ext cx="8762999" cy="135315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Receive</a:t>
            </a:r>
            <a:r>
              <a:rPr lang="en-US" sz="3200" b="1" dirty="0" smtClean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DNS responses </a:t>
            </a:r>
            <a:r>
              <a:rPr lang="en-US" sz="32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from many</a:t>
            </a:r>
            <a:r>
              <a:rPr lang="en-US" sz="3200" b="1" dirty="0" smtClean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3200" b="1" dirty="0" smtClean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distinct sources </a:t>
            </a:r>
            <a:endParaRPr lang="en-US" sz="3200" dirty="0">
              <a:solidFill>
                <a:schemeClr val="accent2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5086B59B-22B7-8846-B424-D22F8E7D3718}"/>
              </a:ext>
            </a:extLst>
          </p:cNvPr>
          <p:cNvGrpSpPr/>
          <p:nvPr/>
        </p:nvGrpSpPr>
        <p:grpSpPr>
          <a:xfrm>
            <a:off x="5730495" y="3403370"/>
            <a:ext cx="3104936" cy="3096779"/>
            <a:chOff x="5830626" y="3638692"/>
            <a:chExt cx="3104936" cy="3096779"/>
          </a:xfrm>
        </p:grpSpPr>
        <p:sp>
          <p:nvSpPr>
            <p:cNvPr id="59" name="Vertical Scroll 58">
              <a:extLst>
                <a:ext uri="{FF2B5EF4-FFF2-40B4-BE49-F238E27FC236}">
                  <a16:creationId xmlns="" xmlns:a16="http://schemas.microsoft.com/office/drawing/2014/main" id="{ECCF424D-AB67-BD44-B153-3E7DD7305302}"/>
                </a:ext>
              </a:extLst>
            </p:cNvPr>
            <p:cNvSpPr/>
            <p:nvPr/>
          </p:nvSpPr>
          <p:spPr>
            <a:xfrm>
              <a:off x="5830626" y="3719485"/>
              <a:ext cx="3104936" cy="3015986"/>
            </a:xfrm>
            <a:prstGeom prst="verticalScroll">
              <a:avLst/>
            </a:prstGeom>
            <a:solidFill>
              <a:srgbClr val="DBC19D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jitter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distinct hosts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volume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delay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loss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…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60" name="Content Placeholder 7">
              <a:extLst>
                <a:ext uri="{FF2B5EF4-FFF2-40B4-BE49-F238E27FC236}">
                  <a16:creationId xmlns="" xmlns:a16="http://schemas.microsoft.com/office/drawing/2014/main" id="{78DFFE68-4063-2543-91CE-3F42CBC9053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492452" y="3638692"/>
              <a:ext cx="2368297" cy="574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 i="0">
                  <a:solidFill>
                    <a:schemeClr val="tx1"/>
                  </a:solidFill>
                  <a:latin typeface="Helvetica Neue Regular" charset="0"/>
                  <a:ea typeface="ＭＳ Ｐゴシック" charset="-128"/>
                  <a:cs typeface="ＭＳ Ｐゴシック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b="0" i="0">
                  <a:solidFill>
                    <a:schemeClr val="tx1"/>
                  </a:solidFill>
                  <a:latin typeface="Helvetica Neue Regular" charset="0"/>
                  <a:ea typeface="ＭＳ Ｐゴシック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0" i="0">
                  <a:solidFill>
                    <a:schemeClr val="tx1"/>
                  </a:solidFill>
                  <a:latin typeface="Helvetica Neue Regular" charset="0"/>
                  <a:ea typeface="ＭＳ Ｐゴシック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b="0" i="0">
                  <a:solidFill>
                    <a:schemeClr val="tx1"/>
                  </a:solidFill>
                  <a:latin typeface="Helvetica Neue Regular" charset="0"/>
                  <a:ea typeface="ＭＳ Ｐゴシック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0" i="0">
                  <a:solidFill>
                    <a:schemeClr val="tx1"/>
                  </a:solidFill>
                  <a:latin typeface="Helvetica Neue Regular" charset="0"/>
                  <a:ea typeface="ＭＳ Ｐゴシック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Metrics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BE9471FC-C53B-8242-9AFC-CADE21972BC9}"/>
              </a:ext>
            </a:extLst>
          </p:cNvPr>
          <p:cNvGrpSpPr/>
          <p:nvPr/>
        </p:nvGrpSpPr>
        <p:grpSpPr>
          <a:xfrm>
            <a:off x="416592" y="3419275"/>
            <a:ext cx="3113212" cy="3110205"/>
            <a:chOff x="516723" y="3654597"/>
            <a:chExt cx="3113212" cy="3110205"/>
          </a:xfrm>
        </p:grpSpPr>
        <p:sp>
          <p:nvSpPr>
            <p:cNvPr id="62" name="Vertical Scroll 61">
              <a:extLst>
                <a:ext uri="{FF2B5EF4-FFF2-40B4-BE49-F238E27FC236}">
                  <a16:creationId xmlns="" xmlns:a16="http://schemas.microsoft.com/office/drawing/2014/main" id="{64E7D3E3-2F12-B84A-B9D7-3D993ECC8A43}"/>
                </a:ext>
              </a:extLst>
            </p:cNvPr>
            <p:cNvSpPr/>
            <p:nvPr/>
          </p:nvSpPr>
          <p:spPr>
            <a:xfrm>
              <a:off x="516723" y="3748816"/>
              <a:ext cx="3113212" cy="3015986"/>
            </a:xfrm>
            <a:prstGeom prst="verticalScroll">
              <a:avLst/>
            </a:prstGeom>
            <a:solidFill>
              <a:srgbClr val="DBC19D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address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protocol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payload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device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location 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…</a:t>
              </a:r>
            </a:p>
          </p:txBody>
        </p:sp>
        <p:sp>
          <p:nvSpPr>
            <p:cNvPr id="63" name="Content Placeholder 7">
              <a:extLst>
                <a:ext uri="{FF2B5EF4-FFF2-40B4-BE49-F238E27FC236}">
                  <a16:creationId xmlns="" xmlns:a16="http://schemas.microsoft.com/office/drawing/2014/main" id="{D5429BF5-C2FD-0D42-A9F0-1385B577482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54790" y="3654597"/>
              <a:ext cx="2347191" cy="574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 i="0">
                  <a:solidFill>
                    <a:schemeClr val="tx1"/>
                  </a:solidFill>
                  <a:latin typeface="Helvetica Neue Regular" charset="0"/>
                  <a:ea typeface="ＭＳ Ｐゴシック" charset="-128"/>
                  <a:cs typeface="ＭＳ Ｐゴシック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b="0" i="0">
                  <a:solidFill>
                    <a:schemeClr val="tx1"/>
                  </a:solidFill>
                  <a:latin typeface="Helvetica Neue Regular" charset="0"/>
                  <a:ea typeface="ＭＳ Ｐゴシック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0" i="0">
                  <a:solidFill>
                    <a:schemeClr val="tx1"/>
                  </a:solidFill>
                  <a:latin typeface="Helvetica Neue Regular" charset="0"/>
                  <a:ea typeface="ＭＳ Ｐゴシック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b="0" i="0">
                  <a:solidFill>
                    <a:schemeClr val="tx1"/>
                  </a:solidFill>
                  <a:latin typeface="Helvetica Neue Regular" charset="0"/>
                  <a:ea typeface="ＭＳ Ｐゴシック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0" i="0">
                  <a:solidFill>
                    <a:schemeClr val="tx1"/>
                  </a:solidFill>
                  <a:latin typeface="Helvetica Neue Regular" charset="0"/>
                  <a:ea typeface="ＭＳ Ｐゴシック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Traffic</a:t>
              </a: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656510BB-822C-FD44-A7F3-BACCAB426E7A}"/>
              </a:ext>
            </a:extLst>
          </p:cNvPr>
          <p:cNvSpPr/>
          <p:nvPr/>
        </p:nvSpPr>
        <p:spPr>
          <a:xfrm>
            <a:off x="-1767" y="1279125"/>
            <a:ext cx="9144000" cy="5387451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2" name="Rounded Rectangle 51">
            <a:extLst>
              <a:ext uri="{FF2B5EF4-FFF2-40B4-BE49-F238E27FC236}">
                <a16:creationId xmlns="" xmlns:a16="http://schemas.microsoft.com/office/drawing/2014/main" id="{DDB78E1C-FFA3-A746-B5BE-00F41780BD82}"/>
              </a:ext>
            </a:extLst>
          </p:cNvPr>
          <p:cNvSpPr/>
          <p:nvPr/>
        </p:nvSpPr>
        <p:spPr>
          <a:xfrm>
            <a:off x="165873" y="3331413"/>
            <a:ext cx="8762999" cy="91152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Flexible</a:t>
            </a:r>
            <a:r>
              <a:rPr lang="en-US" sz="32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network monitoring is desired</a:t>
            </a:r>
            <a:endParaRPr lang="en-US" sz="32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07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42361 -0.0532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1" y="-26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533 L 0.18472 -0.15254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8" y="-78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00416 L -0.01059 0.4761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58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162 L -0.1375 0.00162 L -0.26303 0.14074 C -0.26285 0.18032 -0.26268 0.21967 -0.26233 0.25926 " pathEditMode="relative" rAng="0" ptsTypes="AAAA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1" y="1287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5" grpId="0"/>
      <p:bldP spid="50" grpId="0"/>
      <p:bldP spid="51" grpId="0"/>
      <p:bldP spid="57" grpId="0" animBg="1"/>
      <p:bldP spid="54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99D6DDCF-251F-5240-8149-FBD0D76E348D}"/>
              </a:ext>
            </a:extLst>
          </p:cNvPr>
          <p:cNvSpPr/>
          <p:nvPr/>
        </p:nvSpPr>
        <p:spPr>
          <a:xfrm>
            <a:off x="3195809" y="2053174"/>
            <a:ext cx="2848667" cy="419100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Malware</a:t>
            </a:r>
            <a:r>
              <a:rPr kumimoji="0" lang="en-US" sz="2000" b="0" i="0" u="none" strike="noStrike" kern="1200" cap="none" spc="0" normalizeH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Detection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B70C81C5-589F-8F46-B267-ECBA02B7E6A9}"/>
              </a:ext>
            </a:extLst>
          </p:cNvPr>
          <p:cNvSpPr/>
          <p:nvPr/>
        </p:nvSpPr>
        <p:spPr>
          <a:xfrm>
            <a:off x="533556" y="2060095"/>
            <a:ext cx="2617869" cy="419100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Performance Diag..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13D58707-49A8-7D44-8DB7-EC4D03768540}"/>
              </a:ext>
            </a:extLst>
          </p:cNvPr>
          <p:cNvSpPr/>
          <p:nvPr/>
        </p:nvSpPr>
        <p:spPr>
          <a:xfrm>
            <a:off x="2992733" y="2324770"/>
            <a:ext cx="2848667" cy="419100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DDoS Detection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7DB99BBE-214D-0B41-A4E7-51E63D716FB9}"/>
              </a:ext>
            </a:extLst>
          </p:cNvPr>
          <p:cNvSpPr/>
          <p:nvPr/>
        </p:nvSpPr>
        <p:spPr>
          <a:xfrm>
            <a:off x="330480" y="2331691"/>
            <a:ext cx="2617869" cy="419100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Fault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Localization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ADB0F-E9F2-1D42-9E15-ECDE97EFB0F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" name="Shape 459">
            <a:extLst>
              <a:ext uri="{FF2B5EF4-FFF2-40B4-BE49-F238E27FC236}">
                <a16:creationId xmlns="" xmlns:a16="http://schemas.microsoft.com/office/drawing/2014/main" id="{1B6D998C-ED98-4542-9851-5EF8D4666F14}"/>
              </a:ext>
            </a:extLst>
          </p:cNvPr>
          <p:cNvSpPr/>
          <p:nvPr/>
        </p:nvSpPr>
        <p:spPr>
          <a:xfrm>
            <a:off x="6088860" y="2127575"/>
            <a:ext cx="2817592" cy="43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Flexibility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  <a:sym typeface="Lucida Sans Regular"/>
            </a:endParaRPr>
          </a:p>
        </p:txBody>
      </p:sp>
      <p:sp>
        <p:nvSpPr>
          <p:cNvPr id="28" name="Shape 459">
            <a:extLst>
              <a:ext uri="{FF2B5EF4-FFF2-40B4-BE49-F238E27FC236}">
                <a16:creationId xmlns="" xmlns:a16="http://schemas.microsoft.com/office/drawing/2014/main" id="{8C9D5924-81D1-4344-A964-0E7C6267BBD7}"/>
              </a:ext>
            </a:extLst>
          </p:cNvPr>
          <p:cNvSpPr/>
          <p:nvPr/>
        </p:nvSpPr>
        <p:spPr>
          <a:xfrm>
            <a:off x="6014423" y="5780748"/>
            <a:ext cx="2817592" cy="43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Scalability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  <a:sym typeface="Lucida Sans Regular"/>
            </a:endParaRPr>
          </a:p>
        </p:txBody>
      </p:sp>
      <p:pic>
        <p:nvPicPr>
          <p:cNvPr id="29" name="droppedImage.pdf">
            <a:extLst>
              <a:ext uri="{FF2B5EF4-FFF2-40B4-BE49-F238E27FC236}">
                <a16:creationId xmlns="" xmlns:a16="http://schemas.microsoft.com/office/drawing/2014/main" id="{EC436C0A-DCCA-CC46-B1DE-427E1B4E7275}"/>
              </a:ext>
            </a:extLst>
          </p:cNvPr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64197" y="5767504"/>
            <a:ext cx="1144543" cy="489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B0F151B9-8BA0-5D41-A592-5474808F20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8254" y="5686725"/>
            <a:ext cx="810991" cy="77855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32F91F34-07D3-284B-8923-4D002B7C5C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037" t="79140" r="34396" b="2000"/>
          <a:stretch/>
        </p:blipFill>
        <p:spPr>
          <a:xfrm rot="16200000">
            <a:off x="2593032" y="4077300"/>
            <a:ext cx="1196996" cy="411826"/>
          </a:xfrm>
          <a:prstGeom prst="rect">
            <a:avLst/>
          </a:prstGeom>
        </p:spPr>
      </p:pic>
      <p:sp>
        <p:nvSpPr>
          <p:cNvPr id="8" name="Up-Down Arrow 7">
            <a:extLst>
              <a:ext uri="{FF2B5EF4-FFF2-40B4-BE49-F238E27FC236}">
                <a16:creationId xmlns="" xmlns:a16="http://schemas.microsoft.com/office/drawing/2014/main" id="{CAAB81FE-2911-8A4B-AB53-AAE32802207B}"/>
              </a:ext>
            </a:extLst>
          </p:cNvPr>
          <p:cNvSpPr/>
          <p:nvPr/>
        </p:nvSpPr>
        <p:spPr>
          <a:xfrm>
            <a:off x="7041473" y="2743870"/>
            <a:ext cx="1084417" cy="2829571"/>
          </a:xfrm>
          <a:prstGeom prst="upDownArrow">
            <a:avLst/>
          </a:prstGeom>
          <a:solidFill>
            <a:srgbClr val="FF0000"/>
          </a:solidFill>
          <a:ln w="508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194FE8EC-CB11-4E48-A274-FC8F251073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037" t="79140" r="34396" b="2000"/>
          <a:stretch/>
        </p:blipFill>
        <p:spPr>
          <a:xfrm rot="5400000">
            <a:off x="2216155" y="4018598"/>
            <a:ext cx="1196996" cy="411826"/>
          </a:xfrm>
          <a:prstGeom prst="rect">
            <a:avLst/>
          </a:prstGeom>
        </p:spPr>
      </p:pic>
      <p:sp>
        <p:nvSpPr>
          <p:cNvPr id="9" name="Down Arrow 8">
            <a:extLst>
              <a:ext uri="{FF2B5EF4-FFF2-40B4-BE49-F238E27FC236}">
                <a16:creationId xmlns="" xmlns:a16="http://schemas.microsoft.com/office/drawing/2014/main" id="{9EB41C32-FC38-4347-85B9-3BB682EABA58}"/>
              </a:ext>
            </a:extLst>
          </p:cNvPr>
          <p:cNvSpPr/>
          <p:nvPr/>
        </p:nvSpPr>
        <p:spPr>
          <a:xfrm>
            <a:off x="2671137" y="2854362"/>
            <a:ext cx="639112" cy="466339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2" name="Down Arrow 51">
            <a:extLst>
              <a:ext uri="{FF2B5EF4-FFF2-40B4-BE49-F238E27FC236}">
                <a16:creationId xmlns="" xmlns:a16="http://schemas.microsoft.com/office/drawing/2014/main" id="{920F8361-3BAF-CD40-8A49-4B6B010C48B2}"/>
              </a:ext>
            </a:extLst>
          </p:cNvPr>
          <p:cNvSpPr/>
          <p:nvPr/>
        </p:nvSpPr>
        <p:spPr>
          <a:xfrm>
            <a:off x="2621026" y="5120438"/>
            <a:ext cx="639112" cy="571849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="" xmlns:a16="http://schemas.microsoft.com/office/drawing/2014/main" id="{1BFD0ED6-0706-C145-A1AB-676942A31B46}"/>
              </a:ext>
            </a:extLst>
          </p:cNvPr>
          <p:cNvSpPr/>
          <p:nvPr/>
        </p:nvSpPr>
        <p:spPr>
          <a:xfrm>
            <a:off x="493800" y="3328584"/>
            <a:ext cx="4993786" cy="601771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Abstractions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="" xmlns:a16="http://schemas.microsoft.com/office/drawing/2014/main" id="{0E18ADB4-1869-2546-BFA3-812564AA6EDA}"/>
              </a:ext>
            </a:extLst>
          </p:cNvPr>
          <p:cNvSpPr/>
          <p:nvPr/>
        </p:nvSpPr>
        <p:spPr>
          <a:xfrm>
            <a:off x="523046" y="4520042"/>
            <a:ext cx="4993786" cy="563682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Algorithms</a:t>
            </a:r>
          </a:p>
        </p:txBody>
      </p:sp>
      <p:sp>
        <p:nvSpPr>
          <p:cNvPr id="44" name="Shape 459">
            <a:extLst>
              <a:ext uri="{FF2B5EF4-FFF2-40B4-BE49-F238E27FC236}">
                <a16:creationId xmlns="" xmlns:a16="http://schemas.microsoft.com/office/drawing/2014/main" id="{D3259A97-568B-054A-B406-729890475AF7}"/>
              </a:ext>
            </a:extLst>
          </p:cNvPr>
          <p:cNvSpPr/>
          <p:nvPr/>
        </p:nvSpPr>
        <p:spPr>
          <a:xfrm>
            <a:off x="3397443" y="4038530"/>
            <a:ext cx="1332614" cy="371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System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  <a:sym typeface="Lucida Sans Regular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FF6F2305-65C0-664C-BF1B-9555196DD3AB}"/>
              </a:ext>
            </a:extLst>
          </p:cNvPr>
          <p:cNvSpPr/>
          <p:nvPr/>
        </p:nvSpPr>
        <p:spPr>
          <a:xfrm>
            <a:off x="330480" y="3274401"/>
            <a:ext cx="5332840" cy="1934207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Network Monitoring with Sonata</a:t>
            </a:r>
            <a:endParaRPr lang="en-US" dirty="0"/>
          </a:p>
        </p:txBody>
      </p:sp>
      <p:sp>
        <p:nvSpPr>
          <p:cNvPr id="23" name="Shape 459">
            <a:extLst>
              <a:ext uri="{FF2B5EF4-FFF2-40B4-BE49-F238E27FC236}">
                <a16:creationId xmlns="" xmlns:a16="http://schemas.microsoft.com/office/drawing/2014/main" id="{BBB375AD-3ED7-9E44-A23B-3AA3A3C273A3}"/>
              </a:ext>
            </a:extLst>
          </p:cNvPr>
          <p:cNvSpPr/>
          <p:nvPr/>
        </p:nvSpPr>
        <p:spPr>
          <a:xfrm>
            <a:off x="5768729" y="3921562"/>
            <a:ext cx="1429562" cy="5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Sonata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  <a:sym typeface="Lucida Sans Regular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602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1"/>
    </mc:Choice>
    <mc:Fallback xmlns="">
      <p:transition spd="slow" advTm="5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" grpId="0" animBg="1"/>
      <p:bldP spid="9" grpId="0" animBg="1"/>
      <p:bldP spid="52" grpId="0" animBg="1"/>
      <p:bldP spid="46" grpId="0" animBg="1"/>
      <p:bldP spid="45" grpId="0" animBg="1"/>
      <p:bldP spid="44" grpId="0" animBg="1"/>
      <p:bldP spid="39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2434" y="1585403"/>
            <a:ext cx="8472966" cy="45259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Programming</a:t>
            </a:r>
            <a:r>
              <a:rPr lang="en-US" sz="3200" b="1" dirty="0">
                <a:solidFill>
                  <a:srgbClr val="333399"/>
                </a:solidFill>
                <a:latin typeface="Helvetica Neue" charset="0"/>
                <a:ea typeface="Helvetica Neue" charset="0"/>
                <a:cs typeface="Helvetica Neue" charset="0"/>
              </a:rPr>
              <a:t> abstractions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How to let network operators express queries for a wide-range of monitoring tasks?</a:t>
            </a:r>
            <a:endParaRPr lang="en-US" sz="2800" b="1" dirty="0">
              <a:solidFill>
                <a:schemeClr val="bg2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ct val="120000"/>
              </a:lnSpc>
            </a:pPr>
            <a:endParaRPr lang="en-US" b="1" dirty="0">
              <a:solidFill>
                <a:srgbClr val="333399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333399"/>
                </a:solidFill>
                <a:latin typeface="Helvetica Neue" charset="0"/>
                <a:ea typeface="Helvetica Neue" charset="0"/>
                <a:cs typeface="Helvetica Neue" charset="0"/>
              </a:rPr>
              <a:t>Scalability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8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How to execute multiple queries for </a:t>
            </a:r>
            <a:r>
              <a:rPr lang="en-US" sz="2800" dirty="0" smtClean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high-volume </a:t>
            </a:r>
            <a:r>
              <a:rPr lang="en-US" sz="28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traffic in real time?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Building Sonata is Challenging</a:t>
            </a:r>
            <a:endParaRPr lang="en-US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2434" y="1585403"/>
            <a:ext cx="8472966" cy="45259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Programming</a:t>
            </a:r>
            <a:r>
              <a:rPr lang="en-US" sz="3200" b="1" dirty="0">
                <a:solidFill>
                  <a:srgbClr val="333399"/>
                </a:solidFill>
                <a:latin typeface="Helvetica Neue" charset="0"/>
                <a:ea typeface="Helvetica Neue" charset="0"/>
                <a:cs typeface="Helvetica Neue" charset="0"/>
              </a:rPr>
              <a:t> abstractions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800" dirty="0">
                <a:latin typeface="Helvetica Neue" charset="0"/>
                <a:ea typeface="Helvetica Neue" charset="0"/>
                <a:cs typeface="Helvetica Neue" charset="0"/>
              </a:rPr>
              <a:t>How to let network operators express queries for a wide-range of monitoring tasks?</a:t>
            </a:r>
            <a:endParaRPr lang="en-US" sz="28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ct val="120000"/>
              </a:lnSpc>
            </a:pPr>
            <a:endParaRPr lang="en-US" b="1" dirty="0">
              <a:solidFill>
                <a:srgbClr val="333399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Scalability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8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How to execute multiple queries for </a:t>
            </a:r>
            <a:r>
              <a:rPr lang="en-US" sz="2800" dirty="0" smtClean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high-volume </a:t>
            </a:r>
            <a:r>
              <a:rPr lang="en-US" sz="28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traffic in real time?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Building Sonata is Challenging</a:t>
            </a:r>
            <a:endParaRPr lang="en-US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2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Shape 459">
            <a:extLst>
              <a:ext uri="{FF2B5EF4-FFF2-40B4-BE49-F238E27FC236}">
                <a16:creationId xmlns="" xmlns:a16="http://schemas.microsoft.com/office/drawing/2014/main" id="{028F507B-613B-4C4F-8B22-C4F5E69FE2C2}"/>
              </a:ext>
            </a:extLst>
          </p:cNvPr>
          <p:cNvSpPr/>
          <p:nvPr/>
        </p:nvSpPr>
        <p:spPr>
          <a:xfrm>
            <a:off x="502749" y="2848220"/>
            <a:ext cx="1396004" cy="309444"/>
          </a:xfrm>
          <a:prstGeom prst="rect">
            <a:avLst/>
          </a:prstGeom>
          <a:noFill/>
          <a:ln w="50800">
            <a:solidFill>
              <a:schemeClr val="accent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Header</a:t>
            </a:r>
          </a:p>
        </p:txBody>
      </p:sp>
      <p:sp>
        <p:nvSpPr>
          <p:cNvPr id="9" name="Shape 459">
            <a:extLst>
              <a:ext uri="{FF2B5EF4-FFF2-40B4-BE49-F238E27FC236}">
                <a16:creationId xmlns="" xmlns:a16="http://schemas.microsoft.com/office/drawing/2014/main" id="{4398AE75-2C71-A241-AA59-5981F870FCAA}"/>
              </a:ext>
            </a:extLst>
          </p:cNvPr>
          <p:cNvSpPr/>
          <p:nvPr/>
        </p:nvSpPr>
        <p:spPr>
          <a:xfrm>
            <a:off x="502748" y="2453843"/>
            <a:ext cx="1396005" cy="310213"/>
          </a:xfrm>
          <a:prstGeom prst="rect">
            <a:avLst/>
          </a:prstGeom>
          <a:noFill/>
          <a:ln w="50800">
            <a:solidFill>
              <a:schemeClr val="accent2">
                <a:lumMod val="50000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Metadata</a:t>
            </a:r>
          </a:p>
        </p:txBody>
      </p:sp>
      <p:sp>
        <p:nvSpPr>
          <p:cNvPr id="10" name="Shape 459">
            <a:extLst>
              <a:ext uri="{FF2B5EF4-FFF2-40B4-BE49-F238E27FC236}">
                <a16:creationId xmlns="" xmlns:a16="http://schemas.microsoft.com/office/drawing/2014/main" id="{3833075A-BAD7-1744-8EC9-3841E1546B44}"/>
              </a:ext>
            </a:extLst>
          </p:cNvPr>
          <p:cNvSpPr/>
          <p:nvPr/>
        </p:nvSpPr>
        <p:spPr>
          <a:xfrm>
            <a:off x="511364" y="3227657"/>
            <a:ext cx="1396004" cy="309444"/>
          </a:xfrm>
          <a:prstGeom prst="rect">
            <a:avLst/>
          </a:prstGeom>
          <a:noFill/>
          <a:ln w="50800">
            <a:solidFill>
              <a:srgbClr val="FF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Payload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E41525B-35E3-984C-828B-DC40AD45AFD2}"/>
              </a:ext>
            </a:extLst>
          </p:cNvPr>
          <p:cNvSpPr/>
          <p:nvPr/>
        </p:nvSpPr>
        <p:spPr>
          <a:xfrm>
            <a:off x="403851" y="2320610"/>
            <a:ext cx="1611030" cy="131963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258551B1-4721-0244-8535-D5E72188823E}"/>
              </a:ext>
            </a:extLst>
          </p:cNvPr>
          <p:cNvSpPr txBox="1"/>
          <p:nvPr/>
        </p:nvSpPr>
        <p:spPr>
          <a:xfrm>
            <a:off x="646167" y="1712907"/>
            <a:ext cx="1126398" cy="49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Packet</a:t>
            </a:r>
            <a:endParaRPr lang="en-US" sz="2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1" name="Rectangular Callout 50">
            <a:extLst>
              <a:ext uri="{FF2B5EF4-FFF2-40B4-BE49-F238E27FC236}">
                <a16:creationId xmlns="" xmlns:a16="http://schemas.microsoft.com/office/drawing/2014/main" id="{AE1A9842-E2DC-A547-A14A-9998A5257773}"/>
              </a:ext>
            </a:extLst>
          </p:cNvPr>
          <p:cNvSpPr/>
          <p:nvPr/>
        </p:nvSpPr>
        <p:spPr>
          <a:xfrm>
            <a:off x="2345203" y="2216256"/>
            <a:ext cx="6275245" cy="416032"/>
          </a:xfrm>
          <a:prstGeom prst="wedgeRectCallout">
            <a:avLst>
              <a:gd name="adj1" fmla="val -56861"/>
              <a:gd name="adj2" fmla="val 49008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traversed path, queue size, number of bytes, … </a:t>
            </a:r>
          </a:p>
        </p:txBody>
      </p:sp>
      <p:sp>
        <p:nvSpPr>
          <p:cNvPr id="52" name="Rectangular Callout 51">
            <a:extLst>
              <a:ext uri="{FF2B5EF4-FFF2-40B4-BE49-F238E27FC236}">
                <a16:creationId xmlns="" xmlns:a16="http://schemas.microsoft.com/office/drawing/2014/main" id="{BC8DD1E0-2DA9-6C46-B92E-E57A81B89944}"/>
              </a:ext>
            </a:extLst>
          </p:cNvPr>
          <p:cNvSpPr/>
          <p:nvPr/>
        </p:nvSpPr>
        <p:spPr>
          <a:xfrm>
            <a:off x="2312892" y="2794926"/>
            <a:ext cx="6307556" cy="416032"/>
          </a:xfrm>
          <a:prstGeom prst="wedgeRectCallout">
            <a:avLst>
              <a:gd name="adj1" fmla="val -56969"/>
              <a:gd name="adj2" fmla="val 37357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source/ destination address, protocol,  ports, …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2AAAAF53-8C1B-A442-B7F8-FC94A4B00668}"/>
              </a:ext>
            </a:extLst>
          </p:cNvPr>
          <p:cNvSpPr txBox="1"/>
          <p:nvPr/>
        </p:nvSpPr>
        <p:spPr>
          <a:xfrm>
            <a:off x="181194" y="4837735"/>
            <a:ext cx="843925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Packet = (</a:t>
            </a:r>
            <a:r>
              <a:rPr lang="en-US" sz="2400" b="1" dirty="0">
                <a:latin typeface="Helvetica Neue" charset="0"/>
                <a:ea typeface="Helvetica Neue" charset="0"/>
                <a:cs typeface="Helvetica Neue" charset="0"/>
              </a:rPr>
              <a:t>path,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qsize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nbytes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,…</a:t>
            </a:r>
            <a:r>
              <a:rPr lang="en-US" sz="2400" b="1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			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			</a:t>
            </a:r>
            <a:r>
              <a:rPr lang="en-US" sz="2400" b="1" dirty="0" err="1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sIP</a:t>
            </a:r>
            <a:r>
              <a:rPr lang="en-US" sz="2400" b="1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n-US" sz="2400" b="1" dirty="0" err="1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dIP</a:t>
            </a:r>
            <a:r>
              <a:rPr lang="en-US" sz="2400" b="1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, proto, </a:t>
            </a:r>
            <a:r>
              <a:rPr lang="en-US" sz="2400" b="1" dirty="0" err="1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sPort</a:t>
            </a:r>
            <a:r>
              <a:rPr lang="en-US" sz="2400" b="1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n-US" sz="2400" b="1" dirty="0" err="1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dPort</a:t>
            </a:r>
            <a:r>
              <a:rPr lang="en-US" sz="2400" b="1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, …</a:t>
            </a:r>
            <a:endParaRPr lang="en-US" sz="24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			</a:t>
            </a:r>
            <a:r>
              <a:rPr lang="en-US" sz="24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payload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)</a:t>
            </a:r>
            <a:endParaRPr lang="en-US" sz="2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Packet as Tuple</a:t>
            </a:r>
            <a:endParaRPr lang="en-US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DDB78E1C-FFA3-A746-B5BE-00F41780BD82}"/>
              </a:ext>
            </a:extLst>
          </p:cNvPr>
          <p:cNvSpPr/>
          <p:nvPr/>
        </p:nvSpPr>
        <p:spPr>
          <a:xfrm>
            <a:off x="1914204" y="3783229"/>
            <a:ext cx="4973233" cy="91152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Treat packet as a tuple</a:t>
            </a:r>
            <a:endParaRPr lang="en-US" sz="32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8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50624" cy="155079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Detecting DNS Reflection Attack</a:t>
            </a:r>
            <a:endParaRPr lang="en-US" b="1" dirty="0">
              <a:solidFill>
                <a:schemeClr val="accent2"/>
              </a:solidFill>
            </a:endParaRPr>
          </a:p>
          <a:p>
            <a:pPr marL="114300" indent="0">
              <a:buNone/>
            </a:pPr>
            <a:r>
              <a:rPr lang="en-US" sz="2400" dirty="0" smtClean="0"/>
              <a:t>Identify if DNS response messages from unique DNS servers to a single host exceeds a threshold (</a:t>
            </a:r>
            <a:r>
              <a:rPr lang="en-US" sz="2400" dirty="0" err="1" smtClean="0"/>
              <a:t>Th</a:t>
            </a:r>
            <a:r>
              <a:rPr lang="en-US" sz="2400" dirty="0" smtClean="0"/>
              <a:t>)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FD6186AB-00AC-FE49-ACE5-0013F646DA8A}"/>
              </a:ext>
            </a:extLst>
          </p:cNvPr>
          <p:cNvSpPr/>
          <p:nvPr/>
        </p:nvSpPr>
        <p:spPr>
          <a:xfrm>
            <a:off x="457200" y="3253701"/>
            <a:ext cx="8345346" cy="3223299"/>
          </a:xfrm>
          <a:prstGeom prst="roundRect">
            <a:avLst>
              <a:gd name="adj" fmla="val 342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5740" rtlCol="0" anchor="ctr"/>
          <a:lstStyle/>
          <a:p>
            <a:pPr>
              <a:lnSpc>
                <a:spcPct val="114000"/>
              </a:lnSpc>
            </a:pP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victimIPs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pktStream</a:t>
            </a:r>
            <a:endParaRPr lang="en-US" sz="2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2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(p =&gt;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p.udp.sport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== 53)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2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(p =&gt; (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p.dstIP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p.srcIP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2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distinct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2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srcIP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 =&gt; (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1))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2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reduce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(keys=(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,), sum)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2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count) =&gt; count &gt;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Th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1DAC2590-BEA9-354E-9A24-F29CDDF6F4B0}"/>
              </a:ext>
            </a:extLst>
          </p:cNvPr>
          <p:cNvSpPr/>
          <p:nvPr/>
        </p:nvSpPr>
        <p:spPr>
          <a:xfrm>
            <a:off x="1307941" y="3814428"/>
            <a:ext cx="7665332" cy="447741"/>
          </a:xfrm>
          <a:prstGeom prst="roundRect">
            <a:avLst/>
          </a:prstGeom>
          <a:solidFill>
            <a:schemeClr val="accent3">
              <a:lumMod val="95000"/>
              <a:alpha val="25000"/>
            </a:schemeClr>
          </a:solidFill>
          <a:ln w="12700">
            <a:solidFill>
              <a:schemeClr val="tx1"/>
            </a:solidFill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i="1" dirty="0">
                <a:solidFill>
                  <a:schemeClr val="accent6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DNS </a:t>
            </a:r>
            <a:r>
              <a:rPr lang="en-US" sz="2000" b="1" i="1" dirty="0" smtClean="0">
                <a:solidFill>
                  <a:schemeClr val="accent6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Responses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D27BA4F2-45EE-0245-9D55-37EC1ACF5ADA}"/>
              </a:ext>
            </a:extLst>
          </p:cNvPr>
          <p:cNvSpPr/>
          <p:nvPr/>
        </p:nvSpPr>
        <p:spPr>
          <a:xfrm>
            <a:off x="1307940" y="4262169"/>
            <a:ext cx="7665332" cy="810137"/>
          </a:xfrm>
          <a:prstGeom prst="roundRect">
            <a:avLst>
              <a:gd name="adj" fmla="val 7504"/>
            </a:avLst>
          </a:prstGeom>
          <a:solidFill>
            <a:schemeClr val="accent3">
              <a:lumMod val="95000"/>
              <a:alpha val="25000"/>
            </a:schemeClr>
          </a:solidFill>
          <a:ln w="12700">
            <a:solidFill>
              <a:schemeClr val="tx1"/>
            </a:solidFill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2000" b="1" i="1" dirty="0">
                <a:solidFill>
                  <a:schemeClr val="accent6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f</a:t>
            </a:r>
            <a:r>
              <a:rPr lang="en-US" sz="2000" b="1" i="1" dirty="0" smtClean="0">
                <a:solidFill>
                  <a:schemeClr val="accent6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rom </a:t>
            </a:r>
            <a:r>
              <a:rPr lang="en-US" sz="2000" b="1" i="1" dirty="0">
                <a:solidFill>
                  <a:schemeClr val="accent6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Unique DNS Servers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0E83D83D-5D87-0C44-9C57-8926B1A76AC8}"/>
              </a:ext>
            </a:extLst>
          </p:cNvPr>
          <p:cNvSpPr/>
          <p:nvPr/>
        </p:nvSpPr>
        <p:spPr>
          <a:xfrm>
            <a:off x="1307940" y="5072307"/>
            <a:ext cx="7665332" cy="843042"/>
          </a:xfrm>
          <a:prstGeom prst="roundRect">
            <a:avLst/>
          </a:prstGeom>
          <a:solidFill>
            <a:schemeClr val="accent3">
              <a:lumMod val="95000"/>
              <a:alpha val="25000"/>
            </a:schemeClr>
          </a:solidFill>
          <a:ln w="12700">
            <a:solidFill>
              <a:schemeClr val="tx1"/>
            </a:solidFill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2000" b="1" i="1" dirty="0">
                <a:solidFill>
                  <a:schemeClr val="accent6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t</a:t>
            </a:r>
            <a:r>
              <a:rPr lang="en-US" sz="2000" b="1" i="1" dirty="0" smtClean="0">
                <a:solidFill>
                  <a:schemeClr val="accent6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o </a:t>
            </a:r>
            <a:r>
              <a:rPr lang="en-US" sz="2000" b="1" i="1" dirty="0">
                <a:solidFill>
                  <a:schemeClr val="accent6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a Single </a:t>
            </a:r>
            <a:r>
              <a:rPr lang="en-US" sz="2000" b="1" i="1" dirty="0" smtClean="0">
                <a:solidFill>
                  <a:schemeClr val="accent6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Host</a:t>
            </a:r>
            <a:endParaRPr lang="en-US" sz="2000" dirty="0">
              <a:solidFill>
                <a:schemeClr val="accent6"/>
              </a:solidFill>
              <a:effectLst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48E7619D-3E69-274E-8D12-96CD6C477F13}"/>
              </a:ext>
            </a:extLst>
          </p:cNvPr>
          <p:cNvSpPr/>
          <p:nvPr/>
        </p:nvSpPr>
        <p:spPr>
          <a:xfrm>
            <a:off x="1307941" y="5915350"/>
            <a:ext cx="7665332" cy="664360"/>
          </a:xfrm>
          <a:prstGeom prst="roundRect">
            <a:avLst>
              <a:gd name="adj" fmla="val 9085"/>
            </a:avLst>
          </a:prstGeom>
          <a:solidFill>
            <a:schemeClr val="accent3">
              <a:lumMod val="95000"/>
              <a:alpha val="25000"/>
            </a:schemeClr>
          </a:solidFill>
          <a:ln w="12700">
            <a:solidFill>
              <a:schemeClr val="tx1"/>
            </a:solidFill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2000" b="1" i="1" dirty="0">
                <a:solidFill>
                  <a:schemeClr val="accent6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e</a:t>
            </a:r>
            <a:r>
              <a:rPr lang="en-US" sz="2000" b="1" i="1" dirty="0" smtClean="0">
                <a:solidFill>
                  <a:schemeClr val="accent6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xceeds </a:t>
            </a:r>
            <a:r>
              <a:rPr lang="en-US" sz="2000" b="1" i="1" dirty="0">
                <a:solidFill>
                  <a:schemeClr val="accent6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a Threshold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290513"/>
            <a:ext cx="8910577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Monitoring Tasks as Dataflow Queries</a:t>
            </a:r>
            <a:endParaRPr lang="en-US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56510BB-822C-FD44-A7F3-BACCAB426E7A}"/>
              </a:ext>
            </a:extLst>
          </p:cNvPr>
          <p:cNvSpPr/>
          <p:nvPr/>
        </p:nvSpPr>
        <p:spPr>
          <a:xfrm>
            <a:off x="-1767" y="1433514"/>
            <a:ext cx="9144000" cy="5146196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DDB78E1C-FFA3-A746-B5BE-00F41780BD82}"/>
              </a:ext>
            </a:extLst>
          </p:cNvPr>
          <p:cNvSpPr/>
          <p:nvPr/>
        </p:nvSpPr>
        <p:spPr>
          <a:xfrm>
            <a:off x="190179" y="3429673"/>
            <a:ext cx="8760108" cy="121110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Express wide range of network monitoring tasks in fewer than </a:t>
            </a:r>
            <a:r>
              <a:rPr lang="en-US" sz="3200" b="1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20 lines of code</a:t>
            </a:r>
            <a:endParaRPr lang="en-US" sz="3200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92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uiExpand="1" build="allAtOnce" animBg="1"/>
      <p:bldP spid="13" grpId="0" animBg="1"/>
      <p:bldP spid="14" grpId="0" animBg="1"/>
      <p:bldP spid="15" grpId="0" animBg="1"/>
      <p:bldP spid="16" grpId="0" animBg="1"/>
      <p:bldP spid="12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Lucida Sans Regular"/>
              </a:rPr>
              <a:t>Building Sonata is Challenging</a:t>
            </a:r>
            <a:endParaRPr lang="en-US" b="1" dirty="0">
              <a:solidFill>
                <a:schemeClr val="tx1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2434" y="1585403"/>
            <a:ext cx="8472966" cy="45259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Programming</a:t>
            </a:r>
            <a:r>
              <a:rPr lang="en-US" sz="3200" b="1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 abstractions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8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How to let network operators express queries for a wide-range of monitoring tasks?</a:t>
            </a:r>
            <a:endParaRPr lang="en-US" sz="2800" b="1" dirty="0">
              <a:solidFill>
                <a:schemeClr val="bg2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ct val="120000"/>
              </a:lnSpc>
            </a:pPr>
            <a:endParaRPr lang="en-US" b="1" dirty="0">
              <a:solidFill>
                <a:srgbClr val="333399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333399"/>
                </a:solidFill>
                <a:latin typeface="Helvetica Neue" charset="0"/>
                <a:ea typeface="Helvetica Neue" charset="0"/>
                <a:cs typeface="Helvetica Neue" charset="0"/>
              </a:rPr>
              <a:t>Scalability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800" dirty="0">
                <a:latin typeface="Helvetica Neue" charset="0"/>
                <a:ea typeface="Helvetica Neue" charset="0"/>
                <a:cs typeface="Helvetica Neue" charset="0"/>
              </a:rPr>
              <a:t>How to execute </a:t>
            </a:r>
            <a:r>
              <a:rPr lang="en-US" sz="2800" b="1" dirty="0">
                <a:latin typeface="Helvetica Neue" charset="0"/>
                <a:ea typeface="Helvetica Neue" charset="0"/>
                <a:cs typeface="Helvetica Neue" charset="0"/>
              </a:rPr>
              <a:t>multiple queries </a:t>
            </a:r>
            <a:r>
              <a:rPr lang="en-US" sz="2800" dirty="0">
                <a:latin typeface="Helvetica Neue" charset="0"/>
                <a:ea typeface="Helvetica Neue" charset="0"/>
                <a:cs typeface="Helvetica Neue" charset="0"/>
              </a:rPr>
              <a:t>for </a:t>
            </a:r>
            <a:r>
              <a:rPr lang="en-US" sz="2800" b="1" dirty="0" smtClean="0">
                <a:latin typeface="Helvetica Neue" charset="0"/>
                <a:ea typeface="Helvetica Neue" charset="0"/>
                <a:cs typeface="Helvetica Neue" charset="0"/>
              </a:rPr>
              <a:t>high-volume</a:t>
            </a:r>
            <a:r>
              <a:rPr lang="en-US" sz="2800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2800" dirty="0">
                <a:latin typeface="Helvetica Neue" charset="0"/>
                <a:ea typeface="Helvetica Neue" charset="0"/>
                <a:cs typeface="Helvetica Neue" charset="0"/>
              </a:rPr>
              <a:t>traffic in real time?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4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169050</TotalTime>
  <Words>1363</Words>
  <Application>Microsoft Macintosh PowerPoint</Application>
  <PresentationFormat>On-screen Show (4:3)</PresentationFormat>
  <Paragraphs>549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Avenir Next Medium</vt:lpstr>
      <vt:lpstr>Calibri</vt:lpstr>
      <vt:lpstr>Consolas</vt:lpstr>
      <vt:lpstr>Helvetica Neue</vt:lpstr>
      <vt:lpstr>Helvetica Neue Condensed</vt:lpstr>
      <vt:lpstr>Helvetica Neue Light</vt:lpstr>
      <vt:lpstr>Helvetica Neue Medium</vt:lpstr>
      <vt:lpstr>Helvetica Neue Regular</vt:lpstr>
      <vt:lpstr>Lucida Sans Regular</vt:lpstr>
      <vt:lpstr>Monaco</vt:lpstr>
      <vt:lpstr>ＭＳ Ｐゴシック</vt:lpstr>
      <vt:lpstr>Myriad Pro</vt:lpstr>
      <vt:lpstr>Times</vt:lpstr>
      <vt:lpstr>Arial</vt:lpstr>
      <vt:lpstr>1_Default Design</vt:lpstr>
      <vt:lpstr>Sonata Query-driven Streaming Network Telemetry </vt:lpstr>
      <vt:lpstr>Network Management</vt:lpstr>
      <vt:lpstr>Network Monitoring Requirements</vt:lpstr>
      <vt:lpstr>Network Monitoring with Sonata</vt:lpstr>
      <vt:lpstr>Building Sonata is Challenging</vt:lpstr>
      <vt:lpstr>Building Sonata is Challenging</vt:lpstr>
      <vt:lpstr>Packet as Tuple</vt:lpstr>
      <vt:lpstr>Monitoring Tasks as Dataflow Queries</vt:lpstr>
      <vt:lpstr>Building Sonata is Challenging</vt:lpstr>
      <vt:lpstr>Where to Execute Monitoring Queries?</vt:lpstr>
      <vt:lpstr>PISA* Processing Model</vt:lpstr>
      <vt:lpstr>Mapping Dataflow to Data plane</vt:lpstr>
      <vt:lpstr>Compiling Individual Operators</vt:lpstr>
      <vt:lpstr>Compiling Individual Operators</vt:lpstr>
      <vt:lpstr>Compiling a Query</vt:lpstr>
      <vt:lpstr>Query Partitioning Decisions</vt:lpstr>
      <vt:lpstr>Query Partitioning ILP</vt:lpstr>
      <vt:lpstr>How Effective is Query Partitioning?</vt:lpstr>
      <vt:lpstr>How Effective is Query Partitioning?</vt:lpstr>
      <vt:lpstr>Query Partitioning Limitations</vt:lpstr>
      <vt:lpstr>Observations:  Nature of Monitoring Tasks</vt:lpstr>
      <vt:lpstr>Observations:  Possible to Reduce Memory Footprint</vt:lpstr>
      <vt:lpstr>Observations: Possible to Preserve Query Accuracy</vt:lpstr>
      <vt:lpstr>Iterative Query Refinement</vt:lpstr>
      <vt:lpstr>Iterative Query Refinement</vt:lpstr>
      <vt:lpstr>Query Planning Problem</vt:lpstr>
      <vt:lpstr>Sonata’s Performance</vt:lpstr>
      <vt:lpstr>Summary</vt:lpstr>
    </vt:vector>
  </TitlesOfParts>
  <Manager/>
  <Company>Princeton</Company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SDX</dc:title>
  <dc:subject/>
  <dc:creator>Arpit Gupta</dc:creator>
  <cp:keywords/>
  <dc:description/>
  <cp:lastModifiedBy>Arpit Gupta</cp:lastModifiedBy>
  <cp:revision>8634</cp:revision>
  <cp:lastPrinted>2016-03-07T21:19:57Z</cp:lastPrinted>
  <dcterms:created xsi:type="dcterms:W3CDTF">2013-11-06T15:33:08Z</dcterms:created>
  <dcterms:modified xsi:type="dcterms:W3CDTF">2018-08-23T07:18:15Z</dcterms:modified>
  <cp:category/>
</cp:coreProperties>
</file>