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6"/>
  </p:notesMasterIdLst>
  <p:sldIdLst>
    <p:sldId id="256" r:id="rId3"/>
    <p:sldId id="259" r:id="rId4"/>
    <p:sldId id="262" r:id="rId5"/>
    <p:sldId id="263" r:id="rId6"/>
    <p:sldId id="264" r:id="rId7"/>
    <p:sldId id="265" r:id="rId8"/>
    <p:sldId id="275" r:id="rId9"/>
    <p:sldId id="258" r:id="rId10"/>
    <p:sldId id="274" r:id="rId11"/>
    <p:sldId id="278" r:id="rId12"/>
    <p:sldId id="276" r:id="rId13"/>
    <p:sldId id="281" r:id="rId14"/>
    <p:sldId id="267" r:id="rId15"/>
    <p:sldId id="286" r:id="rId16"/>
    <p:sldId id="272" r:id="rId17"/>
    <p:sldId id="277" r:id="rId18"/>
    <p:sldId id="280" r:id="rId19"/>
    <p:sldId id="266" r:id="rId20"/>
    <p:sldId id="273" r:id="rId21"/>
    <p:sldId id="268" r:id="rId22"/>
    <p:sldId id="271" r:id="rId23"/>
    <p:sldId id="285" r:id="rId24"/>
    <p:sldId id="28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 userDrawn="1">
          <p15:clr>
            <a:srgbClr val="A4A3A4"/>
          </p15:clr>
        </p15:guide>
        <p15:guide id="2" pos="25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5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2077"/>
  </p:normalViewPr>
  <p:slideViewPr>
    <p:cSldViewPr snapToGrid="0" snapToObjects="1">
      <p:cViewPr varScale="1">
        <p:scale>
          <a:sx n="116" d="100"/>
          <a:sy n="116" d="100"/>
        </p:scale>
        <p:origin x="632" y="176"/>
      </p:cViewPr>
      <p:guideLst>
        <p:guide orient="horz" pos="1992"/>
        <p:guide pos="2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14T16:38:07.744" idx="24">
    <p:pos x="10" y="10"/>
    <p:text>Can we handle connection-oriented traffic? </p:text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3EBB3-4E04-E447-83C1-16DC9D355225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94E6E-36CC-CA41-BECA-E9DFE3009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00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937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58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884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7667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1464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643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8631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03619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7726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0069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683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9120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1482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6443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1224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607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006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8148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149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496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848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6F6AA7-791E-4359-BD77-DD5F8DF643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335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79C72-68FE-1E46-B60B-B5E1C4472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BCED7C-F5AD-0842-96D7-7D071CBE6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5D9C6-80F2-7348-A99A-72EE42F15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1D103-205D-D84D-ACAE-DC89B61A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B9971-CE5B-7A4D-8E3B-A24B1626C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8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337C6-1125-2141-98F8-7B05C505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CA673-A0DD-6F4E-95E9-A15995853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8B663-0E8F-CB46-A04D-610BA9E2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10ED0-A6D2-EE43-BD25-D75E3E33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E011A-6DA6-5B4C-A9BF-2D453B43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5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0BDD3A-D73B-564C-8008-E41B4C3FE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1374F-DAD7-CA4C-8232-E59F88D9D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8F07D-C3E5-4D49-8D82-874E17465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E29E7-5219-6B45-9E00-CD93CF6F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70334-F765-704F-9D47-C92BB237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05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47134" y="1"/>
            <a:ext cx="11374967" cy="1273175"/>
          </a:xfrm>
          <a:prstGeom prst="rect">
            <a:avLst/>
          </a:prstGeom>
          <a:solidFill>
            <a:srgbClr val="FD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pic>
        <p:nvPicPr>
          <p:cNvPr id="3" name="Picture 10" descr="OITmedallion_onWhit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918" y="1212851"/>
            <a:ext cx="3958167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FCD8C-2CDF-4253-AE81-A8DAFD025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87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P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47134" y="1"/>
            <a:ext cx="11374967" cy="1273175"/>
          </a:xfrm>
          <a:prstGeom prst="rect">
            <a:avLst/>
          </a:prstGeom>
          <a:solidFill>
            <a:srgbClr val="FD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pic>
        <p:nvPicPr>
          <p:cNvPr id="5" name="Picture 10" descr="OITmedallion_onWhit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384" y="285751"/>
            <a:ext cx="2927349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43204"/>
            <a:ext cx="10363200" cy="9768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75958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31BF7-6617-4036-A6F4-6A3427107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22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78594-939A-42A6-A96C-DFEB8A5CC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38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006" y="1371600"/>
            <a:ext cx="10888393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06995-398B-4BE9-8FA6-5A5A19CE8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03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141" y="1371600"/>
            <a:ext cx="5272259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F798B-2488-4A18-B84C-DFEBED77A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52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D0D4-9590-4B50-AECA-3DC744A9F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2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CBF0E-8137-490C-8491-C5A2151A9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02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27871"/>
            <a:ext cx="6815667" cy="46982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142" y="1435101"/>
            <a:ext cx="389854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28800" y="368300"/>
            <a:ext cx="94488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75E19-5635-4626-AA6D-C33BCE3F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A8A50-1153-DB47-90C6-256C86F22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D26D3-FA8F-B14E-B1E3-AF6F1C5D4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A1574-AE1E-9C4C-B78E-B8A18750E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5C485-E953-7E48-AA49-E124E3805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61184-C003-314B-8363-31B3B378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65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287194"/>
            <a:ext cx="7315200" cy="34403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1828800" y="365760"/>
            <a:ext cx="9448800" cy="914400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en-US" sz="2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59CCC-6B0C-4CB5-84E3-9E2EE669B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1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C3D4-44F4-1443-9719-707814CF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6956F-7456-D047-9F6C-7E267CA8D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F41A9-601A-4E4C-8EAB-0ABDFD59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60B62-1B98-7A44-8DE1-37657FDBE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E947F-13FC-D34E-9D88-00B238E93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4C00-8539-9044-9193-2BDD58E5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85DE6-2D8B-4F4E-A8EC-73C49B6E5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EE057-81B3-D940-8449-10943B5E8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EDC77-EAE1-734F-BBF8-763C530D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8C9BE-57D5-0745-98AA-6E131D06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CD3D9-569B-594F-804A-1BF2A10B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2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1F145-F469-D946-A129-CCD48DC39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36883-600A-A04F-B431-5B511E9E5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B3D68-872B-964B-BBD2-953EEA9D7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02F435-0F85-164C-B009-EA44CDB25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C6504B-C141-D940-BF5D-7510B9DAE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F4A007-3FE4-5A4F-913B-5BEBE8BD4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E186DC-9F4D-CD44-BDC5-76B74FAC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165315-D1FA-8E4F-9C92-E926D6A61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6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2403-E820-9C4F-B66F-8F73F13AE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6CE1CA-CFB5-AE4A-9D43-5388F409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C8A2C4-0CE4-5640-A4A5-82293A70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C0DF5-6A1A-A840-BFAA-02914358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3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6B83A-B60E-ED4B-B3D5-9069D1EC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CA45F-18FB-4D46-843F-13F1B303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62858-BA46-544A-93A0-6D4A6548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47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8B60F-DDC0-9E41-9BBF-7E270E13A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11AFF-403D-BF4D-9850-ED2AAE30D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65971-09A4-4144-916F-C129577AB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9C57D-C99E-0643-9B08-780A41C56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E1C34-77C2-0E47-9398-7B03903B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BF2FB-70CD-0C4F-A3C2-9F7CF90B7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5DAD6-10BB-394B-9155-0DF03F357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AE476-20AC-4045-B824-BA221F4F0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2642B-5897-FD4A-BE0C-2820926F0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5DED4-10B9-9149-B984-8567A84D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68595-F201-A245-A8FE-E45B2D45A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06A8B-DB84-DF4F-8AE6-31A37E42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8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204F04-630F-474F-AB5D-5F4A06528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31C7F-C255-5C41-8A82-EAD9138DE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DEFD1-39DD-C243-AD44-450668BA1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AC913-C3CD-5642-9927-3886860B3B6D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CAF92-74C0-AD49-928D-A92EA2706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7D7DD-635F-8540-9B8A-6EFB1F8C5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14336-8D6C-A345-828D-E5F0A27BF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0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368300"/>
            <a:ext cx="9448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4267" y="1371600"/>
            <a:ext cx="10888133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017" y="6394450"/>
            <a:ext cx="2540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74067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6633" y="6400800"/>
            <a:ext cx="2540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67FC9269-1593-4C89-8547-FBBF69BEE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60400" y="1143000"/>
            <a:ext cx="10922000" cy="0"/>
          </a:xfrm>
          <a:prstGeom prst="line">
            <a:avLst/>
          </a:prstGeom>
          <a:noFill/>
          <a:ln w="57150" cmpd="thinThick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 flipV="1">
            <a:off x="711200" y="6248400"/>
            <a:ext cx="10871200" cy="0"/>
          </a:xfrm>
          <a:prstGeom prst="line">
            <a:avLst/>
          </a:prstGeom>
          <a:noFill/>
          <a:ln w="57150" cmpd="thickThin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74402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Wingdings 3" charset="2"/>
        <a:buChar char="u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2.tiff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tiff"/><Relationship Id="rId5" Type="http://schemas.openxmlformats.org/officeDocument/2006/relationships/image" Target="../media/image9.png"/><Relationship Id="rId4" Type="http://schemas.openxmlformats.org/officeDocument/2006/relationships/image" Target="../media/image3.tif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2.tiff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EA98-B501-F54E-93EB-06245DB09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en-US" b="1" dirty="0"/>
              <a:t>Programmable In-Network Obfuscation of DNS Traffic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8ADD6-B546-B04A-AEC8-7D4B7EB78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0055"/>
            <a:ext cx="9144000" cy="1655762"/>
          </a:xfrm>
        </p:spPr>
        <p:txBody>
          <a:bodyPr/>
          <a:lstStyle/>
          <a:p>
            <a:r>
              <a:rPr lang="en-US" b="1" dirty="0"/>
              <a:t>Liang Wang</a:t>
            </a:r>
            <a:r>
              <a:rPr lang="en-US" dirty="0"/>
              <a:t>, </a:t>
            </a:r>
            <a:r>
              <a:rPr lang="en-US" dirty="0" err="1"/>
              <a:t>Hyojoon</a:t>
            </a:r>
            <a:r>
              <a:rPr lang="en-US" dirty="0"/>
              <a:t> Kim, Prateek Mittal, Jennifer Rexford</a:t>
            </a:r>
          </a:p>
          <a:p>
            <a:r>
              <a:rPr lang="en-US" dirty="0"/>
              <a:t>Princeton University</a:t>
            </a:r>
          </a:p>
        </p:txBody>
      </p:sp>
    </p:spTree>
    <p:extLst>
      <p:ext uri="{BB962C8B-B14F-4D97-AF65-F5344CB8AC3E}">
        <p14:creationId xmlns:p14="http://schemas.microsoft.com/office/powerpoint/2010/main" val="3708798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28560" y="349824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BB632B-A715-7345-A531-99F62706E236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PINOT in An Edge Network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E4BD694-9D01-2B40-AC09-2B6F1BB717EB}"/>
              </a:ext>
            </a:extLst>
          </p:cNvPr>
          <p:cNvSpPr/>
          <p:nvPr/>
        </p:nvSpPr>
        <p:spPr bwMode="auto">
          <a:xfrm>
            <a:off x="1853853" y="3261845"/>
            <a:ext cx="3841604" cy="2640509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AC4BF21-B63B-A14E-98C4-E648A355D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5799" y="3614152"/>
            <a:ext cx="858203" cy="133498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E1B286C-615B-2A4C-AE09-DC31DF5EF646}"/>
              </a:ext>
            </a:extLst>
          </p:cNvPr>
          <p:cNvSpPr txBox="1"/>
          <p:nvPr/>
        </p:nvSpPr>
        <p:spPr>
          <a:xfrm>
            <a:off x="7690740" y="5105847"/>
            <a:ext cx="2327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A14C20-5356-C24E-911E-9871212AE527}"/>
              </a:ext>
            </a:extLst>
          </p:cNvPr>
          <p:cNvSpPr txBox="1"/>
          <p:nvPr/>
        </p:nvSpPr>
        <p:spPr>
          <a:xfrm>
            <a:off x="2758874" y="5069623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2F8CDBD-DD55-AB47-A70C-8CEB8053698D}"/>
              </a:ext>
            </a:extLst>
          </p:cNvPr>
          <p:cNvCxnSpPr>
            <a:cxnSpLocks/>
          </p:cNvCxnSpPr>
          <p:nvPr/>
        </p:nvCxnSpPr>
        <p:spPr bwMode="auto">
          <a:xfrm>
            <a:off x="6293538" y="4352466"/>
            <a:ext cx="1751556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4C68CB9-F1EB-674B-ACEF-7D1A53150D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1502" y="3894356"/>
            <a:ext cx="865318" cy="91621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E673512-6360-1B4B-8920-E10242C1AE04}"/>
              </a:ext>
            </a:extLst>
          </p:cNvPr>
          <p:cNvSpPr txBox="1"/>
          <p:nvPr/>
        </p:nvSpPr>
        <p:spPr>
          <a:xfrm>
            <a:off x="4971832" y="4649868"/>
            <a:ext cx="1591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PINOT switch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42D7C7E0-457A-FA46-BFC6-ECE22C2C2EEC}"/>
              </a:ext>
            </a:extLst>
          </p:cNvPr>
          <p:cNvSpPr/>
          <p:nvPr/>
        </p:nvSpPr>
        <p:spPr bwMode="auto">
          <a:xfrm>
            <a:off x="6293538" y="3722713"/>
            <a:ext cx="1194606" cy="5398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Respons</a:t>
            </a:r>
            <a:r>
              <a:rPr lang="en-US" sz="1600" dirty="0">
                <a:latin typeface="Arial" charset="0"/>
              </a:rPr>
              <a:t>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88981F2-4567-C04D-95B1-9C66C8A80C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8874" y="3841637"/>
            <a:ext cx="1529519" cy="133832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77980571-B5A0-B14F-A7EC-2578F90D9D18}"/>
              </a:ext>
            </a:extLst>
          </p:cNvPr>
          <p:cNvSpPr txBox="1"/>
          <p:nvPr/>
        </p:nvSpPr>
        <p:spPr>
          <a:xfrm>
            <a:off x="4050116" y="3357392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dstIP</a:t>
            </a:r>
            <a:r>
              <a:rPr lang="en-US" dirty="0"/>
              <a:t>=1.2.3.4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30B8A48C-47E5-E94C-BB52-14EBC72FAD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7751" y="3261845"/>
            <a:ext cx="695039" cy="783767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EE73E5B9-3B9E-694C-B932-03AB2843DB70}"/>
              </a:ext>
            </a:extLst>
          </p:cNvPr>
          <p:cNvSpPr/>
          <p:nvPr/>
        </p:nvSpPr>
        <p:spPr>
          <a:xfrm>
            <a:off x="9064707" y="4193729"/>
            <a:ext cx="2712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[X]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226C9CB-2831-F244-BAE7-644BF040B8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89600" y="4221989"/>
            <a:ext cx="406400" cy="4064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AB702C7-B0B5-6245-A0B6-AAAB8F791E2B}"/>
              </a:ext>
            </a:extLst>
          </p:cNvPr>
          <p:cNvSpPr txBox="1"/>
          <p:nvPr/>
        </p:nvSpPr>
        <p:spPr>
          <a:xfrm>
            <a:off x="461550" y="1282540"/>
            <a:ext cx="100605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Run PINOT at the network border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DNS requests: Encrypt the source IP address in each packet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DNS responses: Decrypt the destination IP address and forward packets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A1BEDB5-FFF1-A140-B25C-39864389289E}"/>
              </a:ext>
            </a:extLst>
          </p:cNvPr>
          <p:cNvCxnSpPr>
            <a:cxnSpLocks/>
            <a:stCxn id="9" idx="1"/>
          </p:cNvCxnSpPr>
          <p:nvPr/>
        </p:nvCxnSpPr>
        <p:spPr bwMode="auto">
          <a:xfrm flipH="1">
            <a:off x="4061116" y="4352466"/>
            <a:ext cx="1290386" cy="221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8BAFAFA3-727E-794E-82A7-6317EC9F5078}"/>
              </a:ext>
            </a:extLst>
          </p:cNvPr>
          <p:cNvSpPr/>
          <p:nvPr/>
        </p:nvSpPr>
        <p:spPr bwMode="auto">
          <a:xfrm>
            <a:off x="4202588" y="3718860"/>
            <a:ext cx="1194606" cy="5398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Respons</a:t>
            </a:r>
            <a:r>
              <a:rPr lang="en-US" sz="1600" dirty="0">
                <a:latin typeface="Arial" charset="0"/>
              </a:rPr>
              <a:t>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5FB30C7-C0BF-9840-A8FB-63F5EA0D00D6}"/>
              </a:ext>
            </a:extLst>
          </p:cNvPr>
          <p:cNvSpPr txBox="1"/>
          <p:nvPr/>
        </p:nvSpPr>
        <p:spPr>
          <a:xfrm>
            <a:off x="5887885" y="3357392"/>
            <a:ext cx="2354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dstIP</a:t>
            </a:r>
            <a:r>
              <a:rPr lang="en-US" dirty="0"/>
              <a:t> =[Encrypted IP]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540E62-FC4B-F742-A6B8-98B639DC5A89}"/>
              </a:ext>
            </a:extLst>
          </p:cNvPr>
          <p:cNvSpPr txBox="1"/>
          <p:nvPr/>
        </p:nvSpPr>
        <p:spPr>
          <a:xfrm>
            <a:off x="2758874" y="2844740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Edge network</a:t>
            </a:r>
          </a:p>
        </p:txBody>
      </p:sp>
    </p:spTree>
    <p:extLst>
      <p:ext uri="{BB962C8B-B14F-4D97-AF65-F5344CB8AC3E}">
        <p14:creationId xmlns:p14="http://schemas.microsoft.com/office/powerpoint/2010/main" val="3046428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794879-57B6-5946-8AFF-11100C38968E}"/>
              </a:ext>
            </a:extLst>
          </p:cNvPr>
          <p:cNvSpPr/>
          <p:nvPr/>
        </p:nvSpPr>
        <p:spPr>
          <a:xfrm>
            <a:off x="628559" y="457199"/>
            <a:ext cx="10934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Challenges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648E2E-B294-5C4C-AFB1-FF42D4120BCB}"/>
              </a:ext>
            </a:extLst>
          </p:cNvPr>
          <p:cNvSpPr txBox="1"/>
          <p:nvPr/>
        </p:nvSpPr>
        <p:spPr>
          <a:xfrm>
            <a:off x="338447" y="1993998"/>
            <a:ext cx="115885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Perform encryption on resource-constrained programmable switch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Receive return traffic without cooperation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Work with asymmetric routing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3689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8392B8-5E82-304D-81A9-048AD108AAFA}"/>
              </a:ext>
            </a:extLst>
          </p:cNvPr>
          <p:cNvSpPr/>
          <p:nvPr/>
        </p:nvSpPr>
        <p:spPr>
          <a:xfrm>
            <a:off x="651753" y="459035"/>
            <a:ext cx="110767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kern="0" dirty="0"/>
              <a:t>Programmable Switch Resource Constraints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7E76A8-6FDB-9B49-B72D-CE49F20A0BF6}"/>
              </a:ext>
            </a:extLst>
          </p:cNvPr>
          <p:cNvSpPr txBox="1"/>
          <p:nvPr/>
        </p:nvSpPr>
        <p:spPr>
          <a:xfrm>
            <a:off x="480020" y="1209758"/>
            <a:ext cx="11311474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Limited memory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Limited operations</a:t>
            </a: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/>
              <a:t>1 pipeline: a small number of stages</a:t>
            </a: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/>
              <a:t>1 stage: a limited number of table lookups, and math/logical ops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151042-AC3C-3C49-A5F7-7B67A810E356}"/>
              </a:ext>
            </a:extLst>
          </p:cNvPr>
          <p:cNvSpPr/>
          <p:nvPr/>
        </p:nvSpPr>
        <p:spPr bwMode="auto">
          <a:xfrm>
            <a:off x="1191835" y="4652369"/>
            <a:ext cx="108551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Packet</a:t>
            </a:r>
          </a:p>
        </p:txBody>
      </p:sp>
      <p:sp>
        <p:nvSpPr>
          <p:cNvPr id="12" name="Can 11">
            <a:extLst>
              <a:ext uri="{FF2B5EF4-FFF2-40B4-BE49-F238E27FC236}">
                <a16:creationId xmlns:a16="http://schemas.microsoft.com/office/drawing/2014/main" id="{279F7E43-32B6-4046-9924-14C717D972E1}"/>
              </a:ext>
            </a:extLst>
          </p:cNvPr>
          <p:cNvSpPr/>
          <p:nvPr/>
        </p:nvSpPr>
        <p:spPr bwMode="auto">
          <a:xfrm rot="5400000">
            <a:off x="3058782" y="4281366"/>
            <a:ext cx="627791" cy="1073428"/>
          </a:xfrm>
          <a:prstGeom prst="can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an 12">
            <a:extLst>
              <a:ext uri="{FF2B5EF4-FFF2-40B4-BE49-F238E27FC236}">
                <a16:creationId xmlns:a16="http://schemas.microsoft.com/office/drawing/2014/main" id="{918E83BD-0010-5A4C-B879-3720768B4ECA}"/>
              </a:ext>
            </a:extLst>
          </p:cNvPr>
          <p:cNvSpPr/>
          <p:nvPr/>
        </p:nvSpPr>
        <p:spPr bwMode="auto">
          <a:xfrm rot="5400000">
            <a:off x="3991371" y="4307869"/>
            <a:ext cx="644422" cy="1020419"/>
          </a:xfrm>
          <a:prstGeom prst="can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an 15">
            <a:extLst>
              <a:ext uri="{FF2B5EF4-FFF2-40B4-BE49-F238E27FC236}">
                <a16:creationId xmlns:a16="http://schemas.microsoft.com/office/drawing/2014/main" id="{C514C8C6-AB1C-8041-90F2-8F7182CC34F8}"/>
              </a:ext>
            </a:extLst>
          </p:cNvPr>
          <p:cNvSpPr/>
          <p:nvPr/>
        </p:nvSpPr>
        <p:spPr bwMode="auto">
          <a:xfrm rot="5400000">
            <a:off x="6701436" y="4299556"/>
            <a:ext cx="644422" cy="1020419"/>
          </a:xfrm>
          <a:prstGeom prst="can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an 14">
            <a:extLst>
              <a:ext uri="{FF2B5EF4-FFF2-40B4-BE49-F238E27FC236}">
                <a16:creationId xmlns:a16="http://schemas.microsoft.com/office/drawing/2014/main" id="{38B80F6F-030A-F74B-944E-FDF74D9DF93F}"/>
              </a:ext>
            </a:extLst>
          </p:cNvPr>
          <p:cNvSpPr/>
          <p:nvPr/>
        </p:nvSpPr>
        <p:spPr bwMode="auto">
          <a:xfrm rot="5400000">
            <a:off x="7622466" y="4299556"/>
            <a:ext cx="644422" cy="1020419"/>
          </a:xfrm>
          <a:prstGeom prst="can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Can 16">
            <a:extLst>
              <a:ext uri="{FF2B5EF4-FFF2-40B4-BE49-F238E27FC236}">
                <a16:creationId xmlns:a16="http://schemas.microsoft.com/office/drawing/2014/main" id="{DA8916BE-1C2C-C542-80ED-04D9E24921B8}"/>
              </a:ext>
            </a:extLst>
          </p:cNvPr>
          <p:cNvSpPr/>
          <p:nvPr/>
        </p:nvSpPr>
        <p:spPr bwMode="auto">
          <a:xfrm rot="5400000">
            <a:off x="4892518" y="4314430"/>
            <a:ext cx="644422" cy="1020419"/>
          </a:xfrm>
          <a:prstGeom prst="can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9E74A5-DA08-2449-8996-A892651AC57F}"/>
              </a:ext>
            </a:extLst>
          </p:cNvPr>
          <p:cNvSpPr txBox="1"/>
          <p:nvPr/>
        </p:nvSpPr>
        <p:spPr>
          <a:xfrm>
            <a:off x="5928008" y="463997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C9C21F4-16FA-6A42-AB9C-FF0FC971F4BA}"/>
              </a:ext>
            </a:extLst>
          </p:cNvPr>
          <p:cNvSpPr/>
          <p:nvPr/>
        </p:nvSpPr>
        <p:spPr bwMode="auto">
          <a:xfrm>
            <a:off x="2764242" y="4373200"/>
            <a:ext cx="5889428" cy="92767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B1287D-0D6D-6D4B-A3AB-BF0D1F8DDD70}"/>
              </a:ext>
            </a:extLst>
          </p:cNvPr>
          <p:cNvSpPr/>
          <p:nvPr/>
        </p:nvSpPr>
        <p:spPr bwMode="auto">
          <a:xfrm>
            <a:off x="9202054" y="4529001"/>
            <a:ext cx="1450529" cy="521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Processed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p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acket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C301197-A023-B146-832B-D6E3916CE7D9}"/>
              </a:ext>
            </a:extLst>
          </p:cNvPr>
          <p:cNvCxnSpPr/>
          <p:nvPr/>
        </p:nvCxnSpPr>
        <p:spPr bwMode="auto">
          <a:xfrm>
            <a:off x="2279372" y="4837035"/>
            <a:ext cx="55659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04BE5C2-5A0B-1A4D-A022-417EA54F7C18}"/>
              </a:ext>
            </a:extLst>
          </p:cNvPr>
          <p:cNvCxnSpPr/>
          <p:nvPr/>
        </p:nvCxnSpPr>
        <p:spPr bwMode="auto">
          <a:xfrm>
            <a:off x="8653670" y="4789877"/>
            <a:ext cx="55659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Left Brace 24">
            <a:extLst>
              <a:ext uri="{FF2B5EF4-FFF2-40B4-BE49-F238E27FC236}">
                <a16:creationId xmlns:a16="http://schemas.microsoft.com/office/drawing/2014/main" id="{92BEDC0C-4210-EF44-851C-210B5E52B990}"/>
              </a:ext>
            </a:extLst>
          </p:cNvPr>
          <p:cNvSpPr/>
          <p:nvPr/>
        </p:nvSpPr>
        <p:spPr bwMode="auto">
          <a:xfrm rot="16200000">
            <a:off x="5454224" y="2647255"/>
            <a:ext cx="509462" cy="58894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2C69C9-1185-BA4C-BC78-778E73187B7F}"/>
              </a:ext>
            </a:extLst>
          </p:cNvPr>
          <p:cNvSpPr txBox="1"/>
          <p:nvPr/>
        </p:nvSpPr>
        <p:spPr>
          <a:xfrm>
            <a:off x="4299915" y="5806943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 processing pipeline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8F6284A-BB16-A342-A831-228BAB87DFCF}"/>
              </a:ext>
            </a:extLst>
          </p:cNvPr>
          <p:cNvSpPr/>
          <p:nvPr/>
        </p:nvSpPr>
        <p:spPr bwMode="auto">
          <a:xfrm rot="5400000">
            <a:off x="3212473" y="3739465"/>
            <a:ext cx="326493" cy="855302"/>
          </a:xfrm>
          <a:prstGeom prst="leftBrace">
            <a:avLst>
              <a:gd name="adj1" fmla="val 8333"/>
              <a:gd name="adj2" fmla="val 4843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342C4E-8FDF-654C-B444-409A73457B9F}"/>
              </a:ext>
            </a:extLst>
          </p:cNvPr>
          <p:cNvSpPr txBox="1"/>
          <p:nvPr/>
        </p:nvSpPr>
        <p:spPr>
          <a:xfrm>
            <a:off x="2995557" y="367429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Stage</a:t>
            </a:r>
          </a:p>
        </p:txBody>
      </p:sp>
    </p:spTree>
    <p:extLst>
      <p:ext uri="{BB962C8B-B14F-4D97-AF65-F5344CB8AC3E}">
        <p14:creationId xmlns:p14="http://schemas.microsoft.com/office/powerpoint/2010/main" val="4267669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E38A19-AEBA-764B-AF4D-948ACBFC99C1}"/>
              </a:ext>
            </a:extLst>
          </p:cNvPr>
          <p:cNvSpPr/>
          <p:nvPr/>
        </p:nvSpPr>
        <p:spPr>
          <a:xfrm>
            <a:off x="651753" y="5283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Efficient Encryption of IP in Data Plane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596DD4-601F-F24C-8CF4-8C91189B6267}"/>
              </a:ext>
            </a:extLst>
          </p:cNvPr>
          <p:cNvSpPr txBox="1"/>
          <p:nvPr/>
        </p:nvSpPr>
        <p:spPr>
          <a:xfrm>
            <a:off x="452057" y="2127263"/>
            <a:ext cx="65666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Solution: Two-round Even-Mansour encryption (2EM)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697B0B-5429-2946-9A69-6E1C9BEBBE94}"/>
              </a:ext>
            </a:extLst>
          </p:cNvPr>
          <p:cNvSpPr txBox="1"/>
          <p:nvPr/>
        </p:nvSpPr>
        <p:spPr>
          <a:xfrm>
            <a:off x="452057" y="1443204"/>
            <a:ext cx="45784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AES is too expensive on data plane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ED6D111-AA56-D84C-9052-71A549B18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7597" y="2910448"/>
            <a:ext cx="4064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7B1120-98BD-1F4D-93FA-B32010371E5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721929" y="2893854"/>
            <a:ext cx="406400" cy="406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EA2ECA-2B55-AA4F-BE28-62A357005A0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01487" y="2997646"/>
            <a:ext cx="406400" cy="406400"/>
          </a:xfrm>
          <a:prstGeom prst="rect">
            <a:avLst/>
          </a:prstGeom>
        </p:spPr>
      </p:pic>
      <p:sp>
        <p:nvSpPr>
          <p:cNvPr id="14" name="Snip Single Corner Rectangle 13">
            <a:extLst>
              <a:ext uri="{FF2B5EF4-FFF2-40B4-BE49-F238E27FC236}">
                <a16:creationId xmlns:a16="http://schemas.microsoft.com/office/drawing/2014/main" id="{EFFD2FB6-B765-2D47-A2E4-6DA4B6C2C611}"/>
              </a:ext>
            </a:extLst>
          </p:cNvPr>
          <p:cNvSpPr/>
          <p:nvPr/>
        </p:nvSpPr>
        <p:spPr bwMode="auto">
          <a:xfrm>
            <a:off x="1610260" y="3781900"/>
            <a:ext cx="569843" cy="646331"/>
          </a:xfrm>
          <a:prstGeom prst="snip1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79E7E8-9F59-A44F-B8FF-85258F6C31E6}"/>
              </a:ext>
            </a:extLst>
          </p:cNvPr>
          <p:cNvSpPr/>
          <p:nvPr/>
        </p:nvSpPr>
        <p:spPr bwMode="auto">
          <a:xfrm>
            <a:off x="3881735" y="3483506"/>
            <a:ext cx="1212456" cy="1210911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>
                <a:lumMod val="40000"/>
                <a:lumOff val="6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r 15">
            <a:extLst>
              <a:ext uri="{FF2B5EF4-FFF2-40B4-BE49-F238E27FC236}">
                <a16:creationId xmlns:a16="http://schemas.microsoft.com/office/drawing/2014/main" id="{B6275A7D-7AF3-9846-8CD4-7FC4EF479075}"/>
              </a:ext>
            </a:extLst>
          </p:cNvPr>
          <p:cNvSpPr/>
          <p:nvPr/>
        </p:nvSpPr>
        <p:spPr bwMode="auto">
          <a:xfrm>
            <a:off x="2847597" y="3896525"/>
            <a:ext cx="406400" cy="417079"/>
          </a:xfrm>
          <a:prstGeom prst="flowChartOr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r 16">
            <a:extLst>
              <a:ext uri="{FF2B5EF4-FFF2-40B4-BE49-F238E27FC236}">
                <a16:creationId xmlns:a16="http://schemas.microsoft.com/office/drawing/2014/main" id="{B3AE9850-3AFB-764D-98EF-163A74B54702}"/>
              </a:ext>
            </a:extLst>
          </p:cNvPr>
          <p:cNvSpPr/>
          <p:nvPr/>
        </p:nvSpPr>
        <p:spPr bwMode="auto">
          <a:xfrm>
            <a:off x="5721929" y="3839826"/>
            <a:ext cx="406400" cy="417079"/>
          </a:xfrm>
          <a:prstGeom prst="flowChartOr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42B676-FDE9-FF4C-8E8A-FB621C6E55BE}"/>
              </a:ext>
            </a:extLst>
          </p:cNvPr>
          <p:cNvSpPr/>
          <p:nvPr/>
        </p:nvSpPr>
        <p:spPr bwMode="auto">
          <a:xfrm>
            <a:off x="6794921" y="3483507"/>
            <a:ext cx="1212457" cy="121091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>
                <a:lumMod val="40000"/>
                <a:lumOff val="6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r 18">
            <a:extLst>
              <a:ext uri="{FF2B5EF4-FFF2-40B4-BE49-F238E27FC236}">
                <a16:creationId xmlns:a16="http://schemas.microsoft.com/office/drawing/2014/main" id="{6C64F3A7-3624-994A-B35B-404FCE0C720C}"/>
              </a:ext>
            </a:extLst>
          </p:cNvPr>
          <p:cNvSpPr/>
          <p:nvPr/>
        </p:nvSpPr>
        <p:spPr bwMode="auto">
          <a:xfrm>
            <a:off x="8660718" y="3882882"/>
            <a:ext cx="406400" cy="417079"/>
          </a:xfrm>
          <a:prstGeom prst="flowChartOr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EDFFF4A-A2D9-8A46-A34E-9F002C0A6C5C}"/>
              </a:ext>
            </a:extLst>
          </p:cNvPr>
          <p:cNvCxnSpPr>
            <a:stCxn id="14" idx="0"/>
            <a:endCxn id="16" idx="2"/>
          </p:cNvCxnSpPr>
          <p:nvPr/>
        </p:nvCxnSpPr>
        <p:spPr bwMode="auto">
          <a:xfrm flipV="1">
            <a:off x="2180103" y="4105065"/>
            <a:ext cx="667494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4E982E-001B-A44A-80F4-9A3A6A12BA0E}"/>
              </a:ext>
            </a:extLst>
          </p:cNvPr>
          <p:cNvCxnSpPr/>
          <p:nvPr/>
        </p:nvCxnSpPr>
        <p:spPr bwMode="auto">
          <a:xfrm flipV="1">
            <a:off x="3261375" y="4101358"/>
            <a:ext cx="627738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5EAC66-DE3C-7840-9561-73D410BBAF58}"/>
              </a:ext>
            </a:extLst>
          </p:cNvPr>
          <p:cNvCxnSpPr/>
          <p:nvPr/>
        </p:nvCxnSpPr>
        <p:spPr bwMode="auto">
          <a:xfrm flipV="1">
            <a:off x="5094191" y="4087909"/>
            <a:ext cx="627738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3C5838A-4B50-9B4F-B1F0-5619B5650A9C}"/>
              </a:ext>
            </a:extLst>
          </p:cNvPr>
          <p:cNvCxnSpPr/>
          <p:nvPr/>
        </p:nvCxnSpPr>
        <p:spPr bwMode="auto">
          <a:xfrm flipV="1">
            <a:off x="6153931" y="4074460"/>
            <a:ext cx="627738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3395436-F8BC-784E-B34C-D744BB7F0C31}"/>
              </a:ext>
            </a:extLst>
          </p:cNvPr>
          <p:cNvCxnSpPr>
            <a:cxnSpLocks/>
          </p:cNvCxnSpPr>
          <p:nvPr/>
        </p:nvCxnSpPr>
        <p:spPr bwMode="auto">
          <a:xfrm flipV="1">
            <a:off x="8040742" y="4087516"/>
            <a:ext cx="627738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4C2D27F-3B64-4F41-8D2B-1C75018BE092}"/>
              </a:ext>
            </a:extLst>
          </p:cNvPr>
          <p:cNvCxnSpPr>
            <a:cxnSpLocks/>
          </p:cNvCxnSpPr>
          <p:nvPr/>
        </p:nvCxnSpPr>
        <p:spPr bwMode="auto">
          <a:xfrm>
            <a:off x="3050797" y="3280988"/>
            <a:ext cx="0" cy="624273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2FE776F-9C7A-684E-A636-FAB040EC5BB2}"/>
              </a:ext>
            </a:extLst>
          </p:cNvPr>
          <p:cNvCxnSpPr>
            <a:cxnSpLocks/>
          </p:cNvCxnSpPr>
          <p:nvPr/>
        </p:nvCxnSpPr>
        <p:spPr bwMode="auto">
          <a:xfrm>
            <a:off x="5925129" y="3244558"/>
            <a:ext cx="0" cy="624273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A695599-9A24-8D4F-82D9-DB121C1F55BA}"/>
              </a:ext>
            </a:extLst>
          </p:cNvPr>
          <p:cNvCxnSpPr>
            <a:cxnSpLocks/>
          </p:cNvCxnSpPr>
          <p:nvPr/>
        </p:nvCxnSpPr>
        <p:spPr bwMode="auto">
          <a:xfrm>
            <a:off x="8859583" y="3280988"/>
            <a:ext cx="0" cy="624273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3CB4C9F-A7E5-7A43-B425-18163F0F67C8}"/>
              </a:ext>
            </a:extLst>
          </p:cNvPr>
          <p:cNvCxnSpPr/>
          <p:nvPr/>
        </p:nvCxnSpPr>
        <p:spPr bwMode="auto">
          <a:xfrm flipV="1">
            <a:off x="9106873" y="4087515"/>
            <a:ext cx="667494" cy="1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Snip Single Corner Rectangle 28">
            <a:extLst>
              <a:ext uri="{FF2B5EF4-FFF2-40B4-BE49-F238E27FC236}">
                <a16:creationId xmlns:a16="http://schemas.microsoft.com/office/drawing/2014/main" id="{51FC4583-9B1B-074E-8500-F69A4DA286D3}"/>
              </a:ext>
            </a:extLst>
          </p:cNvPr>
          <p:cNvSpPr/>
          <p:nvPr/>
        </p:nvSpPr>
        <p:spPr bwMode="auto">
          <a:xfrm>
            <a:off x="9808285" y="3786121"/>
            <a:ext cx="569843" cy="646331"/>
          </a:xfrm>
          <a:prstGeom prst="snip1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17D4895-4F8A-1D43-856D-DF041829E1A4}"/>
              </a:ext>
            </a:extLst>
          </p:cNvPr>
          <p:cNvSpPr txBox="1"/>
          <p:nvPr/>
        </p:nvSpPr>
        <p:spPr>
          <a:xfrm>
            <a:off x="2731979" y="449470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XOR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5E7596-05D4-D347-ACC4-84BED0A8A521}"/>
              </a:ext>
            </a:extLst>
          </p:cNvPr>
          <p:cNvSpPr txBox="1"/>
          <p:nvPr/>
        </p:nvSpPr>
        <p:spPr>
          <a:xfrm>
            <a:off x="5582726" y="4491976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XOR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C9A635D-84D5-1148-9F90-40D23E57E53F}"/>
              </a:ext>
            </a:extLst>
          </p:cNvPr>
          <p:cNvSpPr txBox="1"/>
          <p:nvPr/>
        </p:nvSpPr>
        <p:spPr>
          <a:xfrm>
            <a:off x="8517181" y="4444693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XOR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A87A88-5808-0749-A59A-3A09493B513D}"/>
              </a:ext>
            </a:extLst>
          </p:cNvPr>
          <p:cNvSpPr txBox="1"/>
          <p:nvPr/>
        </p:nvSpPr>
        <p:spPr>
          <a:xfrm>
            <a:off x="3091921" y="4733938"/>
            <a:ext cx="2691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Permutation</a:t>
            </a:r>
          </a:p>
          <a:p>
            <a:pPr algn="ctr"/>
            <a:r>
              <a:rPr lang="en-US" dirty="0"/>
              <a:t>(S-Box + Straight P-box)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8096D60-166D-8141-B302-95C5F47CD0C4}"/>
              </a:ext>
            </a:extLst>
          </p:cNvPr>
          <p:cNvSpPr txBox="1"/>
          <p:nvPr/>
        </p:nvSpPr>
        <p:spPr>
          <a:xfrm>
            <a:off x="6696161" y="4814025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Permutation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257D83-BB7B-AF40-92F6-309831DB38F6}"/>
              </a:ext>
            </a:extLst>
          </p:cNvPr>
          <p:cNvSpPr txBox="1"/>
          <p:nvPr/>
        </p:nvSpPr>
        <p:spPr>
          <a:xfrm>
            <a:off x="1345012" y="456673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Plaintext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FEDA89-BD5B-6B44-9FF2-72FA499A5028}"/>
              </a:ext>
            </a:extLst>
          </p:cNvPr>
          <p:cNvSpPr txBox="1"/>
          <p:nvPr/>
        </p:nvSpPr>
        <p:spPr>
          <a:xfrm>
            <a:off x="9579750" y="452331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Ciphertext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B5542E3-7177-8F4D-A57D-98B07BCC1778}"/>
              </a:ext>
            </a:extLst>
          </p:cNvPr>
          <p:cNvSpPr txBox="1"/>
          <p:nvPr/>
        </p:nvSpPr>
        <p:spPr>
          <a:xfrm>
            <a:off x="3190713" y="292554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BE5B3BD-01A6-9C40-B82C-86C252590770}"/>
              </a:ext>
            </a:extLst>
          </p:cNvPr>
          <p:cNvSpPr txBox="1"/>
          <p:nvPr/>
        </p:nvSpPr>
        <p:spPr>
          <a:xfrm>
            <a:off x="6064356" y="297341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F03678-EC0B-4641-91F1-2014B09170C5}"/>
              </a:ext>
            </a:extLst>
          </p:cNvPr>
          <p:cNvSpPr txBox="1"/>
          <p:nvPr/>
        </p:nvSpPr>
        <p:spPr>
          <a:xfrm>
            <a:off x="8927868" y="297010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72E4C3-F784-8142-AA63-C53A1384EB24}"/>
              </a:ext>
            </a:extLst>
          </p:cNvPr>
          <p:cNvSpPr txBox="1"/>
          <p:nvPr/>
        </p:nvSpPr>
        <p:spPr>
          <a:xfrm>
            <a:off x="651753" y="5682758"/>
            <a:ext cx="68996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2EM can be implemented using table lookups and XORs</a:t>
            </a:r>
          </a:p>
        </p:txBody>
      </p:sp>
    </p:spTree>
    <p:extLst>
      <p:ext uri="{BB962C8B-B14F-4D97-AF65-F5344CB8AC3E}">
        <p14:creationId xmlns:p14="http://schemas.microsoft.com/office/powerpoint/2010/main" val="3534336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E38A19-AEBA-764B-AF4D-948ACBFC99C1}"/>
              </a:ext>
            </a:extLst>
          </p:cNvPr>
          <p:cNvSpPr/>
          <p:nvPr/>
        </p:nvSpPr>
        <p:spPr>
          <a:xfrm>
            <a:off x="651753" y="5283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Efficient Encryption of IP in Data Plane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C853E7-9A78-A148-866C-648CD63F9869}"/>
              </a:ext>
            </a:extLst>
          </p:cNvPr>
          <p:cNvSpPr txBox="1"/>
          <p:nvPr/>
        </p:nvSpPr>
        <p:spPr>
          <a:xfrm>
            <a:off x="452057" y="2687286"/>
            <a:ext cx="11501404" cy="234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/>
              <a:t>Encrypt IP using a single pass through packet processing pipeline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C00000"/>
                </a:solidFill>
              </a:rPr>
              <a:t>Encrypt packets at 3.2 </a:t>
            </a:r>
            <a:r>
              <a:rPr lang="en-US" sz="2000" b="1" dirty="0" err="1">
                <a:solidFill>
                  <a:srgbClr val="C00000"/>
                </a:solidFill>
              </a:rPr>
              <a:t>Tbps</a:t>
            </a:r>
            <a:r>
              <a:rPr lang="en-US" sz="2000" b="1" dirty="0">
                <a:solidFill>
                  <a:srgbClr val="C00000"/>
                </a:solidFill>
              </a:rPr>
              <a:t> on our Intel Tofino switch!</a:t>
            </a:r>
            <a:endParaRPr lang="en-US" sz="2000" dirty="0"/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/>
              <a:t>Pad IPv4 address with random bits for stronger security and privacy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solidFill>
                  <a:srgbClr val="C00000"/>
                </a:solidFill>
              </a:rPr>
              <a:t>Consecutive requests from the same client have distinct client source IP addresses 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596DD4-601F-F24C-8CF4-8C91189B6267}"/>
              </a:ext>
            </a:extLst>
          </p:cNvPr>
          <p:cNvSpPr txBox="1"/>
          <p:nvPr/>
        </p:nvSpPr>
        <p:spPr>
          <a:xfrm>
            <a:off x="452057" y="2127263"/>
            <a:ext cx="65666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Solution: Two-round Even-Mansour encryption (2EM)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697B0B-5429-2946-9A69-6E1C9BEBBE94}"/>
              </a:ext>
            </a:extLst>
          </p:cNvPr>
          <p:cNvSpPr txBox="1"/>
          <p:nvPr/>
        </p:nvSpPr>
        <p:spPr>
          <a:xfrm>
            <a:off x="452057" y="1443204"/>
            <a:ext cx="45784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AES is too expensive on data plane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45068E-949A-3946-A765-6B88E0ACA4BB}"/>
              </a:ext>
            </a:extLst>
          </p:cNvPr>
          <p:cNvSpPr/>
          <p:nvPr/>
        </p:nvSpPr>
        <p:spPr>
          <a:xfrm>
            <a:off x="544974" y="4849063"/>
            <a:ext cx="3549370" cy="496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See paper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1047054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6718C-1312-1B41-B5B6-A22EED420E52}"/>
              </a:ext>
            </a:extLst>
          </p:cNvPr>
          <p:cNvSpPr/>
          <p:nvPr/>
        </p:nvSpPr>
        <p:spPr>
          <a:xfrm>
            <a:off x="793643" y="528529"/>
            <a:ext cx="10934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kern="0" dirty="0"/>
              <a:t>IPv6 Encoding for Stateless Encryption and Routing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E2EDA6-9A71-E447-AB82-639BCFC3224C}"/>
              </a:ext>
            </a:extLst>
          </p:cNvPr>
          <p:cNvSpPr txBox="1"/>
          <p:nvPr/>
        </p:nvSpPr>
        <p:spPr>
          <a:xfrm>
            <a:off x="536140" y="1253401"/>
            <a:ext cx="8712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Challenge: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Store ciphertext (&gt; 32 bits) and encryption metadata (key version #)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Ensure successful routing of return traffic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035559-C454-2D4E-BAF0-A0DDC6A8AADB}"/>
              </a:ext>
            </a:extLst>
          </p:cNvPr>
          <p:cNvSpPr txBox="1"/>
          <p:nvPr/>
        </p:nvSpPr>
        <p:spPr>
          <a:xfrm>
            <a:off x="536140" y="2349169"/>
            <a:ext cx="79672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Solution:  Convert IPv4 packets to IPv6 packets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Information required for decryption are stored in IPv6 address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b="1" dirty="0"/>
              <a:t>PINOT only stores encryption keys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947806-A132-4E4F-A6A7-EC6CAEB5981E}"/>
              </a:ext>
            </a:extLst>
          </p:cNvPr>
          <p:cNvSpPr/>
          <p:nvPr/>
        </p:nvSpPr>
        <p:spPr bwMode="auto">
          <a:xfrm>
            <a:off x="2891155" y="3542423"/>
            <a:ext cx="1601580" cy="461666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Arial" charset="0"/>
              </a:rPr>
              <a:t>Client IPv4 address</a:t>
            </a:r>
            <a:endParaRPr kumimoji="0" lang="en-US" sz="140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640625-8E22-3240-8F17-D6C112F5DCB9}"/>
              </a:ext>
            </a:extLst>
          </p:cNvPr>
          <p:cNvSpPr/>
          <p:nvPr/>
        </p:nvSpPr>
        <p:spPr bwMode="auto">
          <a:xfrm>
            <a:off x="2891155" y="4550700"/>
            <a:ext cx="2911366" cy="4616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Reserved IPv6 network prefix</a:t>
            </a: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18F181-8E85-A24E-985E-134695B8972C}"/>
              </a:ext>
            </a:extLst>
          </p:cNvPr>
          <p:cNvSpPr/>
          <p:nvPr/>
        </p:nvSpPr>
        <p:spPr bwMode="auto">
          <a:xfrm>
            <a:off x="4780183" y="3556903"/>
            <a:ext cx="1352167" cy="4616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Random padding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74B3ED-577E-094D-BE17-69E86F0DA2C9}"/>
              </a:ext>
            </a:extLst>
          </p:cNvPr>
          <p:cNvSpPr/>
          <p:nvPr/>
        </p:nvSpPr>
        <p:spPr bwMode="auto">
          <a:xfrm>
            <a:off x="5809193" y="4550700"/>
            <a:ext cx="525517" cy="4616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Ver#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C33617-0F1B-354C-B73A-6DEF071CDB81}"/>
              </a:ext>
            </a:extLst>
          </p:cNvPr>
          <p:cNvSpPr txBox="1"/>
          <p:nvPr/>
        </p:nvSpPr>
        <p:spPr>
          <a:xfrm>
            <a:off x="4467708" y="3593431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C98BC4-F2C0-5647-AB2B-57EC097ADFB5}"/>
              </a:ext>
            </a:extLst>
          </p:cNvPr>
          <p:cNvSpPr txBox="1"/>
          <p:nvPr/>
        </p:nvSpPr>
        <p:spPr>
          <a:xfrm>
            <a:off x="6083498" y="3592560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-&gt;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257503-7455-1646-9E6B-3B59E1BAD30C}"/>
              </a:ext>
            </a:extLst>
          </p:cNvPr>
          <p:cNvSpPr/>
          <p:nvPr/>
        </p:nvSpPr>
        <p:spPr bwMode="auto">
          <a:xfrm>
            <a:off x="6386741" y="3542423"/>
            <a:ext cx="3038009" cy="46166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Arial" charset="0"/>
              </a:rPr>
              <a:t>Encrypted IPv4 address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8D79C1D-4BFE-3F40-A0EA-30DE23C7E62F}"/>
              </a:ext>
            </a:extLst>
          </p:cNvPr>
          <p:cNvSpPr/>
          <p:nvPr/>
        </p:nvSpPr>
        <p:spPr bwMode="auto">
          <a:xfrm>
            <a:off x="6334709" y="4550700"/>
            <a:ext cx="3090041" cy="46166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Arial" charset="0"/>
              </a:rPr>
              <a:t>Encrypted IPv4 address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91C893E-FBBE-D644-B447-45BBBC356D77}"/>
              </a:ext>
            </a:extLst>
          </p:cNvPr>
          <p:cNvCxnSpPr/>
          <p:nvPr/>
        </p:nvCxnSpPr>
        <p:spPr bwMode="auto">
          <a:xfrm>
            <a:off x="7905745" y="4115613"/>
            <a:ext cx="0" cy="304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A08D222-469B-A048-B913-7945C72900E7}"/>
              </a:ext>
            </a:extLst>
          </p:cNvPr>
          <p:cNvCxnSpPr>
            <a:cxnSpLocks/>
          </p:cNvCxnSpPr>
          <p:nvPr/>
        </p:nvCxnSpPr>
        <p:spPr bwMode="auto">
          <a:xfrm flipH="1">
            <a:off x="2891155" y="5261241"/>
            <a:ext cx="653359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70976D6-D58F-9B47-A54D-D4C3A8E1D9A7}"/>
              </a:ext>
            </a:extLst>
          </p:cNvPr>
          <p:cNvSpPr txBox="1"/>
          <p:nvPr/>
        </p:nvSpPr>
        <p:spPr>
          <a:xfrm>
            <a:off x="5277426" y="5261241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New IPv6 address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80B3517-3C1C-814B-870F-5248CC6992DF}"/>
              </a:ext>
            </a:extLst>
          </p:cNvPr>
          <p:cNvSpPr txBox="1"/>
          <p:nvPr/>
        </p:nvSpPr>
        <p:spPr>
          <a:xfrm>
            <a:off x="651753" y="5663085"/>
            <a:ext cx="10906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PINOT is stateless</a:t>
            </a:r>
          </a:p>
        </p:txBody>
      </p:sp>
    </p:spTree>
    <p:extLst>
      <p:ext uri="{BB962C8B-B14F-4D97-AF65-F5344CB8AC3E}">
        <p14:creationId xmlns:p14="http://schemas.microsoft.com/office/powerpoint/2010/main" val="426608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6718C-1312-1B41-B5B6-A22EED420E52}"/>
              </a:ext>
            </a:extLst>
          </p:cNvPr>
          <p:cNvSpPr/>
          <p:nvPr/>
        </p:nvSpPr>
        <p:spPr>
          <a:xfrm>
            <a:off x="793643" y="528529"/>
            <a:ext cx="10934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kern="0" dirty="0"/>
              <a:t>IPv6 Encoding for Stateless Encryption and Routing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035559-C454-2D4E-BAF0-A0DDC6A8AADB}"/>
              </a:ext>
            </a:extLst>
          </p:cNvPr>
          <p:cNvSpPr txBox="1"/>
          <p:nvPr/>
        </p:nvSpPr>
        <p:spPr>
          <a:xfrm>
            <a:off x="537070" y="2049978"/>
            <a:ext cx="8520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Solution: A centralized controller for distributing the per-AS secret keys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F6FA3F6-842A-5B40-AFB6-E1EE0A5CA5EA}"/>
              </a:ext>
            </a:extLst>
          </p:cNvPr>
          <p:cNvSpPr txBox="1"/>
          <p:nvPr/>
        </p:nvSpPr>
        <p:spPr>
          <a:xfrm>
            <a:off x="651753" y="5663085"/>
            <a:ext cx="10906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PINOT can handle asymmetric routing easily 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0914B556-7BF7-9A45-BF03-F270BE26DC70}"/>
              </a:ext>
            </a:extLst>
          </p:cNvPr>
          <p:cNvSpPr/>
          <p:nvPr/>
        </p:nvSpPr>
        <p:spPr bwMode="auto">
          <a:xfrm>
            <a:off x="2479790" y="3037325"/>
            <a:ext cx="3219187" cy="2148120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7BDF54A-D30C-3047-9BDC-9E54734E8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0409" y="3075763"/>
            <a:ext cx="865318" cy="91621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455F82-8203-7E4A-BF36-901CE4060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166" y="4190569"/>
            <a:ext cx="865318" cy="91621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F9A98E0-720F-5749-823B-08755BCFC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2846" y="3096195"/>
            <a:ext cx="858203" cy="1334983"/>
          </a:xfrm>
          <a:prstGeom prst="rect">
            <a:avLst/>
          </a:prstGeom>
        </p:spPr>
      </p:pic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5624909-9E91-D844-A866-17487A200333}"/>
              </a:ext>
            </a:extLst>
          </p:cNvPr>
          <p:cNvCxnSpPr>
            <a:cxnSpLocks/>
          </p:cNvCxnSpPr>
          <p:nvPr/>
        </p:nvCxnSpPr>
        <p:spPr bwMode="auto">
          <a:xfrm>
            <a:off x="5782484" y="3488554"/>
            <a:ext cx="2083612" cy="38497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A53FC26-341A-CA43-A6D5-413E20DDD571}"/>
              </a:ext>
            </a:extLst>
          </p:cNvPr>
          <p:cNvCxnSpPr>
            <a:cxnSpLocks/>
            <a:endCxn id="23" idx="3"/>
          </p:cNvCxnSpPr>
          <p:nvPr/>
        </p:nvCxnSpPr>
        <p:spPr bwMode="auto">
          <a:xfrm flipH="1">
            <a:off x="5782484" y="3991206"/>
            <a:ext cx="2167120" cy="65747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30D696A-656B-674C-ABB1-5F417D183585}"/>
              </a:ext>
            </a:extLst>
          </p:cNvPr>
          <p:cNvSpPr txBox="1"/>
          <p:nvPr/>
        </p:nvSpPr>
        <p:spPr>
          <a:xfrm>
            <a:off x="536140" y="1422410"/>
            <a:ext cx="6422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Challenge: Return traffic can go to any ingress point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A865C25-9091-624F-B096-A82DD8DA43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9502" y="3278756"/>
            <a:ext cx="406400" cy="4064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395C746-2BDF-3148-A168-04EDFC8D08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7774" y="4407884"/>
            <a:ext cx="406400" cy="4064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7DEBADB-70C1-894D-B5F3-520E07B163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0040" y="3445391"/>
            <a:ext cx="1490208" cy="1303932"/>
          </a:xfrm>
          <a:prstGeom prst="rect">
            <a:avLst/>
          </a:prstGeom>
        </p:spPr>
      </p:pic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BBFDE05-15F3-2046-B6CD-DA322617A88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159414" y="4097357"/>
            <a:ext cx="757579" cy="47714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AB176B2-D8B1-CC47-BAB3-C7EAEB9B8B5B}"/>
              </a:ext>
            </a:extLst>
          </p:cNvPr>
          <p:cNvCxnSpPr>
            <a:cxnSpLocks/>
          </p:cNvCxnSpPr>
          <p:nvPr/>
        </p:nvCxnSpPr>
        <p:spPr bwMode="auto">
          <a:xfrm flipV="1">
            <a:off x="4344831" y="3525113"/>
            <a:ext cx="729448" cy="43954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7E2AA91-5226-1941-899B-19F5EEC58733}"/>
              </a:ext>
            </a:extLst>
          </p:cNvPr>
          <p:cNvCxnSpPr>
            <a:cxnSpLocks/>
          </p:cNvCxnSpPr>
          <p:nvPr/>
        </p:nvCxnSpPr>
        <p:spPr bwMode="auto">
          <a:xfrm>
            <a:off x="4658247" y="3288552"/>
            <a:ext cx="459681" cy="1162822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9086697-7E78-7E4B-8954-F14A897C6502}"/>
              </a:ext>
            </a:extLst>
          </p:cNvPr>
          <p:cNvCxnSpPr>
            <a:cxnSpLocks/>
          </p:cNvCxnSpPr>
          <p:nvPr/>
        </p:nvCxnSpPr>
        <p:spPr bwMode="auto">
          <a:xfrm>
            <a:off x="4697194" y="3157369"/>
            <a:ext cx="607484" cy="23122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940D781D-1386-DC40-B677-4E547B06289C}"/>
              </a:ext>
            </a:extLst>
          </p:cNvPr>
          <p:cNvSpPr txBox="1"/>
          <p:nvPr/>
        </p:nvSpPr>
        <p:spPr>
          <a:xfrm>
            <a:off x="3929166" y="2767132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Controller</a:t>
            </a:r>
          </a:p>
        </p:txBody>
      </p:sp>
    </p:spTree>
    <p:extLst>
      <p:ext uri="{BB962C8B-B14F-4D97-AF65-F5344CB8AC3E}">
        <p14:creationId xmlns:p14="http://schemas.microsoft.com/office/powerpoint/2010/main" val="3423939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0E8DCB-72DF-4442-8CEB-52528D57E568}"/>
              </a:ext>
            </a:extLst>
          </p:cNvPr>
          <p:cNvSpPr/>
          <p:nvPr/>
        </p:nvSpPr>
        <p:spPr>
          <a:xfrm>
            <a:off x="793643" y="528529"/>
            <a:ext cx="10934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PINOT is C</a:t>
            </a:r>
            <a:r>
              <a:rPr lang="en-US" sz="3600" b="1" dirty="0"/>
              <a:t>omplementary to Encrypted DNS</a:t>
            </a:r>
          </a:p>
          <a:p>
            <a:pPr algn="ctr"/>
            <a:endParaRPr lang="en-US" sz="3600" b="1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33B4F5-6DC1-844D-ACD2-5A352356FB3A}"/>
              </a:ext>
            </a:extLst>
          </p:cNvPr>
          <p:cNvSpPr/>
          <p:nvPr/>
        </p:nvSpPr>
        <p:spPr>
          <a:xfrm>
            <a:off x="1607505" y="4239193"/>
            <a:ext cx="9795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i="1" dirty="0">
                <a:effectLst/>
                <a:latin typeface="Arial" panose="020B0604020202020204" pitchFamily="34" charset="0"/>
              </a:rPr>
              <a:t>*Assuming an </a:t>
            </a:r>
            <a:r>
              <a:rPr lang="en-US" sz="1600" i="1" dirty="0">
                <a:latin typeface="Arial" panose="020B0604020202020204" pitchFamily="34" charset="0"/>
              </a:rPr>
              <a:t>encrypted DNS </a:t>
            </a:r>
            <a:r>
              <a:rPr lang="en-US" sz="1600" b="0" i="1" dirty="0">
                <a:effectLst/>
                <a:latin typeface="Arial" panose="020B0604020202020204" pitchFamily="34" charset="0"/>
              </a:rPr>
              <a:t>solution has already been deployed, using PINOT to achieve IP obfuscation does not require modifying the existing DNS client/server software</a:t>
            </a:r>
            <a:endParaRPr lang="en-US" sz="16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947EA2-89FC-D946-ABB1-2B951C1C2C90}"/>
              </a:ext>
            </a:extLst>
          </p:cNvPr>
          <p:cNvSpPr txBox="1"/>
          <p:nvPr/>
        </p:nvSpPr>
        <p:spPr>
          <a:xfrm>
            <a:off x="680291" y="5226468"/>
            <a:ext cx="10906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Using PINOT with encrypted DNS protocols offers better privacy with little performance overhead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20172B2-7E3B-E341-80A8-C445FD452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2848"/>
              </p:ext>
            </p:extLst>
          </p:nvPr>
        </p:nvGraphicFramePr>
        <p:xfrm>
          <a:off x="2004164" y="1633612"/>
          <a:ext cx="8320919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211">
                  <a:extLst>
                    <a:ext uri="{9D8B030D-6E8A-4147-A177-3AD203B41FA5}">
                      <a16:colId xmlns:a16="http://schemas.microsoft.com/office/drawing/2014/main" val="914754787"/>
                    </a:ext>
                  </a:extLst>
                </a:gridCol>
                <a:gridCol w="1390389">
                  <a:extLst>
                    <a:ext uri="{9D8B030D-6E8A-4147-A177-3AD203B41FA5}">
                      <a16:colId xmlns:a16="http://schemas.microsoft.com/office/drawing/2014/main" val="2469360332"/>
                    </a:ext>
                  </a:extLst>
                </a:gridCol>
                <a:gridCol w="1152395">
                  <a:extLst>
                    <a:ext uri="{9D8B030D-6E8A-4147-A177-3AD203B41FA5}">
                      <a16:colId xmlns:a16="http://schemas.microsoft.com/office/drawing/2014/main" val="3327108369"/>
                    </a:ext>
                  </a:extLst>
                </a:gridCol>
                <a:gridCol w="1750405">
                  <a:extLst>
                    <a:ext uri="{9D8B030D-6E8A-4147-A177-3AD203B41FA5}">
                      <a16:colId xmlns:a16="http://schemas.microsoft.com/office/drawing/2014/main" val="3311313179"/>
                    </a:ext>
                  </a:extLst>
                </a:gridCol>
                <a:gridCol w="1760519">
                  <a:extLst>
                    <a:ext uri="{9D8B030D-6E8A-4147-A177-3AD203B41FA5}">
                      <a16:colId xmlns:a16="http://schemas.microsoft.com/office/drawing/2014/main" val="1073900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Query encryption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IP hiding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Modification to client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Proxy overhead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944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41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Encrypted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18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Proxy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916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PINOT + Do53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42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PINOT + Encrypted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5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263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A2DB948-DA78-D940-B4F9-B70089C78652}"/>
              </a:ext>
            </a:extLst>
          </p:cNvPr>
          <p:cNvSpPr txBox="1">
            <a:spLocks/>
          </p:cNvSpPr>
          <p:nvPr/>
        </p:nvSpPr>
        <p:spPr bwMode="auto">
          <a:xfrm>
            <a:off x="8737600" y="6356353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718992C-B9AF-2F49-8B31-EC7F489F300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D81DA1-404E-4A4E-945B-836A6B742979}"/>
              </a:ext>
            </a:extLst>
          </p:cNvPr>
          <p:cNvSpPr/>
          <p:nvPr/>
        </p:nvSpPr>
        <p:spPr>
          <a:xfrm>
            <a:off x="793643" y="528529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Real-World Deployment of PINOT at Princeton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042308-3DBA-4C41-9C83-B8F5EBBBB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954" y="1872072"/>
            <a:ext cx="11361464" cy="35928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EE8C9A-316A-E941-9363-2F11762D1D2A}"/>
              </a:ext>
            </a:extLst>
          </p:cNvPr>
          <p:cNvSpPr txBox="1"/>
          <p:nvPr/>
        </p:nvSpPr>
        <p:spPr>
          <a:xfrm>
            <a:off x="1590261" y="5883965"/>
            <a:ext cx="809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PINOT source Code: https://</a:t>
            </a:r>
            <a:r>
              <a:rPr lang="en-US" dirty="0" err="1"/>
              <a:t>github.com</a:t>
            </a:r>
            <a:r>
              <a:rPr lang="en-US" dirty="0"/>
              <a:t>/liangw89/p4privacy/tree/master/pinot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1CA991-DBA2-BB40-97BC-8FC65E1A8F08}"/>
              </a:ext>
            </a:extLst>
          </p:cNvPr>
          <p:cNvSpPr/>
          <p:nvPr/>
        </p:nvSpPr>
        <p:spPr>
          <a:xfrm>
            <a:off x="3027364" y="2782669"/>
            <a:ext cx="22066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</a:rPr>
              <a:t>Wedge 100BF-32X </a:t>
            </a:r>
          </a:p>
          <a:p>
            <a:pPr algn="ctr"/>
            <a:r>
              <a:rPr lang="en-US" dirty="0">
                <a:latin typeface="Arial" panose="020B0604020202020204" pitchFamily="34" charset="0"/>
              </a:rPr>
              <a:t>Tofino switch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E61469-FBFB-8D41-8621-1424A0C5638A}"/>
              </a:ext>
            </a:extLst>
          </p:cNvPr>
          <p:cNvSpPr/>
          <p:nvPr/>
        </p:nvSpPr>
        <p:spPr>
          <a:xfrm>
            <a:off x="4659530" y="2219721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2620:c4:0:fc::/64 </a:t>
            </a:r>
          </a:p>
        </p:txBody>
      </p:sp>
    </p:spTree>
    <p:extLst>
      <p:ext uri="{BB962C8B-B14F-4D97-AF65-F5344CB8AC3E}">
        <p14:creationId xmlns:p14="http://schemas.microsoft.com/office/powerpoint/2010/main" val="865862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A2DB948-DA78-D940-B4F9-B70089C78652}"/>
              </a:ext>
            </a:extLst>
          </p:cNvPr>
          <p:cNvSpPr txBox="1">
            <a:spLocks/>
          </p:cNvSpPr>
          <p:nvPr/>
        </p:nvSpPr>
        <p:spPr bwMode="auto">
          <a:xfrm>
            <a:off x="8737600" y="6356353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718992C-B9AF-2F49-8B31-EC7F489F300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D81DA1-404E-4A4E-945B-836A6B742979}"/>
              </a:ext>
            </a:extLst>
          </p:cNvPr>
          <p:cNvSpPr/>
          <p:nvPr/>
        </p:nvSpPr>
        <p:spPr>
          <a:xfrm>
            <a:off x="793643" y="528529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Evaluation of PINOT for Do53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34C03E-4908-6F46-B0F2-ED9AEA502AF0}"/>
              </a:ext>
            </a:extLst>
          </p:cNvPr>
          <p:cNvSpPr/>
          <p:nvPr/>
        </p:nvSpPr>
        <p:spPr>
          <a:xfrm>
            <a:off x="759782" y="1536174"/>
            <a:ext cx="1133945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0" i="0" dirty="0">
                <a:effectLst/>
                <a:latin typeface="Arial" panose="020B0604020202020204" pitchFamily="34" charset="0"/>
              </a:rPr>
              <a:t>Target resolver: 350+ </a:t>
            </a:r>
            <a:r>
              <a:rPr lang="en-US" sz="2200" dirty="0"/>
              <a:t>public </a:t>
            </a:r>
            <a:r>
              <a:rPr lang="en-US" sz="2200" b="0" i="0" dirty="0">
                <a:effectLst/>
                <a:latin typeface="Arial" panose="020B0604020202020204" pitchFamily="34" charset="0"/>
              </a:rPr>
              <a:t>resolvers with both IPv4 and IPV6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b="0" i="0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0" i="0" dirty="0">
                <a:effectLst/>
                <a:latin typeface="Arial" panose="020B0604020202020204" pitchFamily="34" charset="0"/>
              </a:rPr>
              <a:t>Query: </a:t>
            </a:r>
            <a:r>
              <a:rPr lang="en-US" sz="2200" dirty="0">
                <a:latin typeface="Arial" panose="020B0604020202020204" pitchFamily="34" charset="0"/>
              </a:rPr>
              <a:t>10 queries for random domains from Top 1M to each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0" i="0" dirty="0">
                <a:effectLst/>
                <a:latin typeface="Arial" panose="020B0604020202020204" pitchFamily="34" charset="0"/>
              </a:rPr>
              <a:t>Setting: </a:t>
            </a:r>
            <a:r>
              <a:rPr lang="en-US" sz="2200" dirty="0">
                <a:latin typeface="Arial" panose="020B0604020202020204" pitchFamily="34" charset="0"/>
              </a:rPr>
              <a:t>IPv6 network, IPv4 network, and IPv4 + PINOT</a:t>
            </a:r>
            <a:endParaRPr lang="en-US" sz="2200" b="0" i="0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</a:rPr>
              <a:t>PINOT is feasible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DNS responses are consistent across settings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200" b="1" dirty="0"/>
              <a:t>PINOT introduces low latency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Potential overhead: IPv6 and IPv4 packets take different routing paths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C00000"/>
                </a:solidFill>
              </a:rPr>
              <a:t>PINOT does not add extra latency in 97% of the cases</a:t>
            </a:r>
            <a:endParaRPr lang="en-US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29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6EAD-EE6C-A54B-B628-97F0E2D67011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Do53 Traffic Reveals Sensitive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F2537-CF5C-464B-BF8E-76BAB1307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53" y="2285813"/>
            <a:ext cx="2015699" cy="17637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C7D53A-8CA0-1445-A377-566FA0151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8223" y="2480341"/>
            <a:ext cx="858203" cy="13349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AA82294-DDD7-E745-A994-77DB7C381CC0}"/>
              </a:ext>
            </a:extLst>
          </p:cNvPr>
          <p:cNvSpPr/>
          <p:nvPr/>
        </p:nvSpPr>
        <p:spPr>
          <a:xfrm>
            <a:off x="4108115" y="5135001"/>
            <a:ext cx="4022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[1.2.3.4]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[X]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995D81-1016-AD4B-B392-63DC513DE5D7}"/>
              </a:ext>
            </a:extLst>
          </p:cNvPr>
          <p:cNvSpPr txBox="1"/>
          <p:nvPr/>
        </p:nvSpPr>
        <p:spPr>
          <a:xfrm>
            <a:off x="2264318" y="3912581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5BB1A0-44A8-134C-AAA6-7430C2141075}"/>
              </a:ext>
            </a:extLst>
          </p:cNvPr>
          <p:cNvSpPr txBox="1"/>
          <p:nvPr/>
        </p:nvSpPr>
        <p:spPr>
          <a:xfrm>
            <a:off x="8464581" y="4097247"/>
            <a:ext cx="2257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B634D2A-1D67-2B46-9A11-011829D4AE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2328" y="3912581"/>
            <a:ext cx="852913" cy="96179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96E8EC-1B93-0A47-A939-3CE5D243B92E}"/>
              </a:ext>
            </a:extLst>
          </p:cNvPr>
          <p:cNvCxnSpPr>
            <a:cxnSpLocks/>
          </p:cNvCxnSpPr>
          <p:nvPr/>
        </p:nvCxnSpPr>
        <p:spPr bwMode="auto">
          <a:xfrm flipV="1">
            <a:off x="4008813" y="3147832"/>
            <a:ext cx="4550621" cy="1984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84C60C-8DCA-DC48-BE11-DAC627F2CBDD}"/>
              </a:ext>
            </a:extLst>
          </p:cNvPr>
          <p:cNvSpPr/>
          <p:nvPr/>
        </p:nvSpPr>
        <p:spPr bwMode="auto">
          <a:xfrm>
            <a:off x="5347986" y="2298310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4B54DA2-8D2C-0C4D-801F-9B4FAE60EF1B}"/>
              </a:ext>
            </a:extLst>
          </p:cNvPr>
          <p:cNvCxnSpPr/>
          <p:nvPr/>
        </p:nvCxnSpPr>
        <p:spPr bwMode="auto">
          <a:xfrm flipV="1">
            <a:off x="6019193" y="3229402"/>
            <a:ext cx="0" cy="6476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549C4935-609B-4D42-B58F-BC125D4056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5030" y="3569651"/>
            <a:ext cx="505838" cy="50583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67F9A5E-EA2A-CA4A-A11F-9A2B14ECFEB3}"/>
              </a:ext>
            </a:extLst>
          </p:cNvPr>
          <p:cNvSpPr txBox="1"/>
          <p:nvPr/>
        </p:nvSpPr>
        <p:spPr>
          <a:xfrm>
            <a:off x="4829985" y="4820023"/>
            <a:ext cx="290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Network-level adversary</a:t>
            </a:r>
          </a:p>
        </p:txBody>
      </p:sp>
    </p:spTree>
    <p:extLst>
      <p:ext uri="{BB962C8B-B14F-4D97-AF65-F5344CB8AC3E}">
        <p14:creationId xmlns:p14="http://schemas.microsoft.com/office/powerpoint/2010/main" val="3936159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64DEC0-3F94-BA47-9114-A56FE41C96D0}"/>
              </a:ext>
            </a:extLst>
          </p:cNvPr>
          <p:cNvSpPr/>
          <p:nvPr/>
        </p:nvSpPr>
        <p:spPr>
          <a:xfrm>
            <a:off x="793643" y="528529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kern="0" dirty="0"/>
              <a:t>PINOT for Other C</a:t>
            </a:r>
            <a:r>
              <a:rPr lang="en-US" sz="3600" b="1" dirty="0"/>
              <a:t>onnectionless</a:t>
            </a:r>
            <a:r>
              <a:rPr lang="en-US" sz="3600" dirty="0"/>
              <a:t> </a:t>
            </a:r>
            <a:r>
              <a:rPr lang="en-US" sz="3600" b="1" kern="0" dirty="0"/>
              <a:t>Protocols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62F792-A822-8947-8BFB-1C5CCC8059EB}"/>
              </a:ext>
            </a:extLst>
          </p:cNvPr>
          <p:cNvSpPr txBox="1"/>
          <p:nvPr/>
        </p:nvSpPr>
        <p:spPr>
          <a:xfrm>
            <a:off x="836354" y="1851991"/>
            <a:ext cx="113556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400" b="1" dirty="0"/>
              <a:t>NTP: </a:t>
            </a:r>
            <a:r>
              <a:rPr lang="en-US" sz="2400" dirty="0"/>
              <a:t>IPv6 host discovery and scanning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400" dirty="0"/>
              <a:t>Single-packet protocol like DNS</a:t>
            </a:r>
          </a:p>
          <a:p>
            <a:pPr marL="800100" lvl="1" indent="-342900">
              <a:buFont typeface="Wingdings" pitchFamily="2" charset="2"/>
              <a:buChar char="§"/>
            </a:pPr>
            <a:endParaRPr lang="en-US" sz="2400" b="1" dirty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/>
              <a:t>WireGuard</a:t>
            </a:r>
            <a:r>
              <a:rPr lang="en-US" sz="2400" b="1" dirty="0"/>
              <a:t> VPN</a:t>
            </a:r>
            <a:r>
              <a:rPr lang="en-US" sz="2400" dirty="0"/>
              <a:t>: Client IP address collection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400" dirty="0"/>
              <a:t>Crypto-key routing allows </a:t>
            </a:r>
            <a:r>
              <a:rPr lang="en-US" sz="2400" b="1" dirty="0"/>
              <a:t>per-packet</a:t>
            </a:r>
            <a:r>
              <a:rPr lang="en-US" sz="2400" dirty="0"/>
              <a:t> encryption without </a:t>
            </a:r>
          </a:p>
          <a:p>
            <a:pPr lvl="2"/>
            <a:r>
              <a:rPr lang="en-US" sz="2400" dirty="0"/>
              <a:t>disrupting connectivity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DAE737-6190-1E40-82F2-567A716D567C}"/>
              </a:ext>
            </a:extLst>
          </p:cNvPr>
          <p:cNvSpPr txBox="1"/>
          <p:nvPr/>
        </p:nvSpPr>
        <p:spPr>
          <a:xfrm>
            <a:off x="651753" y="5074440"/>
            <a:ext cx="10934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PINOT prevents the public NTP/</a:t>
            </a:r>
            <a:r>
              <a:rPr lang="en-US" sz="2800" b="1" dirty="0" err="1">
                <a:solidFill>
                  <a:srgbClr val="C00000"/>
                </a:solidFill>
              </a:rPr>
              <a:t>WireGuard</a:t>
            </a:r>
            <a:r>
              <a:rPr lang="en-US" sz="2800" b="1" dirty="0">
                <a:solidFill>
                  <a:srgbClr val="C00000"/>
                </a:solidFill>
              </a:rPr>
              <a:t> VPN servers from learning the real client IP addresses</a:t>
            </a:r>
          </a:p>
        </p:txBody>
      </p:sp>
    </p:spTree>
    <p:extLst>
      <p:ext uri="{BB962C8B-B14F-4D97-AF65-F5344CB8AC3E}">
        <p14:creationId xmlns:p14="http://schemas.microsoft.com/office/powerpoint/2010/main" val="870189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8392B8-5E82-304D-81A9-048AD108AAFA}"/>
              </a:ext>
            </a:extLst>
          </p:cNvPr>
          <p:cNvSpPr/>
          <p:nvPr/>
        </p:nvSpPr>
        <p:spPr>
          <a:xfrm>
            <a:off x="793643" y="459035"/>
            <a:ext cx="10934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kern="0" dirty="0"/>
              <a:t>Conclusion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7E76A8-6FDB-9B49-B72D-CE49F20A0BF6}"/>
              </a:ext>
            </a:extLst>
          </p:cNvPr>
          <p:cNvSpPr txBox="1"/>
          <p:nvPr/>
        </p:nvSpPr>
        <p:spPr>
          <a:xfrm>
            <a:off x="784449" y="1228476"/>
            <a:ext cx="10669488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PINOT, an in-network proxy service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Low performance overhead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Low deployment barriers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Single network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No modification to DNS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No cooperation from end-users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 network deploy can PINOT to provide extra privacy for users as a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   value-added service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 useful building block for bootstrapping more privacy applications!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4875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011685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194918-A97C-1144-99D0-D4F73BB3A4DC}"/>
              </a:ext>
            </a:extLst>
          </p:cNvPr>
          <p:cNvSpPr/>
          <p:nvPr/>
        </p:nvSpPr>
        <p:spPr>
          <a:xfrm>
            <a:off x="793643" y="459035"/>
            <a:ext cx="10934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kern="0" dirty="0"/>
              <a:t>PINOT Variants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E169B9-83C3-3045-8FBB-4A6148AC8A40}"/>
              </a:ext>
            </a:extLst>
          </p:cNvPr>
          <p:cNvSpPr txBox="1"/>
          <p:nvPr/>
        </p:nvSpPr>
        <p:spPr>
          <a:xfrm>
            <a:off x="651753" y="1722783"/>
            <a:ext cx="81788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PINOT for IPv6 network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the lowest 64 bits of IPv6 address for encryption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PINOT for connection-oriented protocols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Need to maintain per-connection state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Work with </a:t>
            </a:r>
            <a:r>
              <a:rPr lang="en-US" sz="2400" dirty="0" err="1"/>
              <a:t>DoH</a:t>
            </a:r>
            <a:r>
              <a:rPr lang="en-US" sz="2400" dirty="0"/>
              <a:t> and DoT</a:t>
            </a:r>
          </a:p>
        </p:txBody>
      </p:sp>
    </p:spTree>
    <p:extLst>
      <p:ext uri="{BB962C8B-B14F-4D97-AF65-F5344CB8AC3E}">
        <p14:creationId xmlns:p14="http://schemas.microsoft.com/office/powerpoint/2010/main" val="3887321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378C940-283D-3443-80BA-600728027790}"/>
              </a:ext>
            </a:extLst>
          </p:cNvPr>
          <p:cNvSpPr/>
          <p:nvPr/>
        </p:nvSpPr>
        <p:spPr bwMode="auto">
          <a:xfrm>
            <a:off x="5055995" y="2187302"/>
            <a:ext cx="1838849" cy="88425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6EAD-EE6C-A54B-B628-97F0E2D67011}"/>
              </a:ext>
            </a:extLst>
          </p:cNvPr>
          <p:cNvSpPr/>
          <p:nvPr/>
        </p:nvSpPr>
        <p:spPr>
          <a:xfrm>
            <a:off x="651753" y="613354"/>
            <a:ext cx="109348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/>
              <a:t>Even Encrypted DNS Communications Reveal Sensitive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F2537-CF5C-464B-BF8E-76BAB1307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53" y="2285813"/>
            <a:ext cx="2015699" cy="17637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C7D53A-8CA0-1445-A377-566FA0151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8223" y="2480341"/>
            <a:ext cx="858203" cy="133498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995D81-1016-AD4B-B392-63DC513DE5D7}"/>
              </a:ext>
            </a:extLst>
          </p:cNvPr>
          <p:cNvSpPr txBox="1"/>
          <p:nvPr/>
        </p:nvSpPr>
        <p:spPr>
          <a:xfrm>
            <a:off x="2264318" y="3912581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5BB1A0-44A8-134C-AAA6-7430C2141075}"/>
              </a:ext>
            </a:extLst>
          </p:cNvPr>
          <p:cNvSpPr txBox="1"/>
          <p:nvPr/>
        </p:nvSpPr>
        <p:spPr>
          <a:xfrm>
            <a:off x="8464581" y="4097247"/>
            <a:ext cx="2307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B634D2A-1D67-2B46-9A11-011829D4AE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2328" y="3912581"/>
            <a:ext cx="852913" cy="96179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96E8EC-1B93-0A47-A939-3CE5D243B92E}"/>
              </a:ext>
            </a:extLst>
          </p:cNvPr>
          <p:cNvCxnSpPr>
            <a:cxnSpLocks/>
          </p:cNvCxnSpPr>
          <p:nvPr/>
        </p:nvCxnSpPr>
        <p:spPr bwMode="auto">
          <a:xfrm flipV="1">
            <a:off x="4008813" y="3147832"/>
            <a:ext cx="4550621" cy="1984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84C60C-8DCA-DC48-BE11-DAC627F2CBDD}"/>
              </a:ext>
            </a:extLst>
          </p:cNvPr>
          <p:cNvSpPr/>
          <p:nvPr/>
        </p:nvSpPr>
        <p:spPr bwMode="auto">
          <a:xfrm>
            <a:off x="5347986" y="2298310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4B54DA2-8D2C-0C4D-801F-9B4FAE60EF1B}"/>
              </a:ext>
            </a:extLst>
          </p:cNvPr>
          <p:cNvCxnSpPr/>
          <p:nvPr/>
        </p:nvCxnSpPr>
        <p:spPr bwMode="auto">
          <a:xfrm flipV="1">
            <a:off x="6019193" y="3229402"/>
            <a:ext cx="0" cy="6476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549C4935-609B-4D42-B58F-BC125D4056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5030" y="3569651"/>
            <a:ext cx="505838" cy="50583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BDC95C-33D0-0B4F-8C74-F42F40C5FA21}"/>
              </a:ext>
            </a:extLst>
          </p:cNvPr>
          <p:cNvSpPr txBox="1"/>
          <p:nvPr/>
        </p:nvSpPr>
        <p:spPr>
          <a:xfrm>
            <a:off x="3596896" y="1706175"/>
            <a:ext cx="5096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DNSCrypt</a:t>
            </a:r>
            <a:r>
              <a:rPr lang="en-US" dirty="0"/>
              <a:t>, DNS-over-TLS, DNS-over-HTTPS,...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785712-13A5-AA45-9DAA-0E0EE19E59F5}"/>
              </a:ext>
            </a:extLst>
          </p:cNvPr>
          <p:cNvSpPr/>
          <p:nvPr/>
        </p:nvSpPr>
        <p:spPr>
          <a:xfrm>
            <a:off x="4108115" y="5135001"/>
            <a:ext cx="4356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[1.2.3.4]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8245AD-A2E6-094C-BF8D-CDA87F8C830F}"/>
              </a:ext>
            </a:extLst>
          </p:cNvPr>
          <p:cNvSpPr txBox="1"/>
          <p:nvPr/>
        </p:nvSpPr>
        <p:spPr>
          <a:xfrm>
            <a:off x="4829985" y="4820023"/>
            <a:ext cx="290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Network-level adversary</a:t>
            </a:r>
          </a:p>
        </p:txBody>
      </p:sp>
    </p:spTree>
    <p:extLst>
      <p:ext uri="{BB962C8B-B14F-4D97-AF65-F5344CB8AC3E}">
        <p14:creationId xmlns:p14="http://schemas.microsoft.com/office/powerpoint/2010/main" val="690021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378C940-283D-3443-80BA-600728027790}"/>
              </a:ext>
            </a:extLst>
          </p:cNvPr>
          <p:cNvSpPr/>
          <p:nvPr/>
        </p:nvSpPr>
        <p:spPr bwMode="auto">
          <a:xfrm>
            <a:off x="5055995" y="2187302"/>
            <a:ext cx="1838849" cy="88425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6EAD-EE6C-A54B-B628-97F0E2D67011}"/>
              </a:ext>
            </a:extLst>
          </p:cNvPr>
          <p:cNvSpPr/>
          <p:nvPr/>
        </p:nvSpPr>
        <p:spPr>
          <a:xfrm>
            <a:off x="651753" y="630400"/>
            <a:ext cx="109348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/>
              <a:t>Encrypted DNS: DNS Resolver --- A Single Point of Privacy Failure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F2537-CF5C-464B-BF8E-76BAB1307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53" y="2285813"/>
            <a:ext cx="2015699" cy="17637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C7D53A-8CA0-1445-A377-566FA0151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8223" y="2480341"/>
            <a:ext cx="858203" cy="133498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995D81-1016-AD4B-B392-63DC513DE5D7}"/>
              </a:ext>
            </a:extLst>
          </p:cNvPr>
          <p:cNvSpPr txBox="1"/>
          <p:nvPr/>
        </p:nvSpPr>
        <p:spPr>
          <a:xfrm>
            <a:off x="2264318" y="3912581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5BB1A0-44A8-134C-AAA6-7430C2141075}"/>
              </a:ext>
            </a:extLst>
          </p:cNvPr>
          <p:cNvSpPr txBox="1"/>
          <p:nvPr/>
        </p:nvSpPr>
        <p:spPr>
          <a:xfrm>
            <a:off x="8464581" y="4097247"/>
            <a:ext cx="226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B634D2A-1D67-2B46-9A11-011829D4AE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2328" y="3912581"/>
            <a:ext cx="852913" cy="96179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96E8EC-1B93-0A47-A939-3CE5D243B92E}"/>
              </a:ext>
            </a:extLst>
          </p:cNvPr>
          <p:cNvCxnSpPr>
            <a:cxnSpLocks/>
          </p:cNvCxnSpPr>
          <p:nvPr/>
        </p:nvCxnSpPr>
        <p:spPr bwMode="auto">
          <a:xfrm flipV="1">
            <a:off x="4008813" y="3147832"/>
            <a:ext cx="4550621" cy="1984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84C60C-8DCA-DC48-BE11-DAC627F2CBDD}"/>
              </a:ext>
            </a:extLst>
          </p:cNvPr>
          <p:cNvSpPr/>
          <p:nvPr/>
        </p:nvSpPr>
        <p:spPr bwMode="auto">
          <a:xfrm>
            <a:off x="5347986" y="2298310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4B54DA2-8D2C-0C4D-801F-9B4FAE60EF1B}"/>
              </a:ext>
            </a:extLst>
          </p:cNvPr>
          <p:cNvCxnSpPr/>
          <p:nvPr/>
        </p:nvCxnSpPr>
        <p:spPr bwMode="auto">
          <a:xfrm flipV="1">
            <a:off x="6019193" y="3229402"/>
            <a:ext cx="0" cy="6476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549C4935-609B-4D42-B58F-BC125D4056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5030" y="3569651"/>
            <a:ext cx="505838" cy="50583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3CC62E-9665-EE44-B6BD-EFAFE7AAC7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5206" y="2007034"/>
            <a:ext cx="858203" cy="96776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9D4CE6CD-87E2-6444-92BF-460977E73E8E}"/>
              </a:ext>
            </a:extLst>
          </p:cNvPr>
          <p:cNvSpPr/>
          <p:nvPr/>
        </p:nvSpPr>
        <p:spPr>
          <a:xfrm>
            <a:off x="9739123" y="2986133"/>
            <a:ext cx="2712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[1.2.3.4]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[X]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B6E518-52DC-924D-A68E-B41A2CCEC2BE}"/>
              </a:ext>
            </a:extLst>
          </p:cNvPr>
          <p:cNvSpPr/>
          <p:nvPr/>
        </p:nvSpPr>
        <p:spPr>
          <a:xfrm>
            <a:off x="1397455" y="5606451"/>
            <a:ext cx="99591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Need to hide client IP addresses from DNS resolvers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CA9A08-C610-9B4C-B81E-7B6421DF0003}"/>
              </a:ext>
            </a:extLst>
          </p:cNvPr>
          <p:cNvSpPr txBox="1"/>
          <p:nvPr/>
        </p:nvSpPr>
        <p:spPr>
          <a:xfrm>
            <a:off x="3596896" y="1706175"/>
            <a:ext cx="5096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DNSCrypt</a:t>
            </a:r>
            <a:r>
              <a:rPr lang="en-US" dirty="0"/>
              <a:t>, DNS-over-TLS, DNS-over-HTTPS,...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542AB42-223E-A04B-9528-933668DA8BBB}"/>
              </a:ext>
            </a:extLst>
          </p:cNvPr>
          <p:cNvSpPr/>
          <p:nvPr/>
        </p:nvSpPr>
        <p:spPr>
          <a:xfrm>
            <a:off x="4108115" y="5135001"/>
            <a:ext cx="4356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[1.2.3.4]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D53C55-3283-CE4D-ACBD-3DF3A3114C40}"/>
              </a:ext>
            </a:extLst>
          </p:cNvPr>
          <p:cNvSpPr txBox="1"/>
          <p:nvPr/>
        </p:nvSpPr>
        <p:spPr>
          <a:xfrm>
            <a:off x="10319930" y="2501761"/>
            <a:ext cx="1681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Curious server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76E707-DD11-E242-B45B-1AF68F64A4FD}"/>
              </a:ext>
            </a:extLst>
          </p:cNvPr>
          <p:cNvSpPr txBox="1"/>
          <p:nvPr/>
        </p:nvSpPr>
        <p:spPr>
          <a:xfrm>
            <a:off x="4829985" y="4820023"/>
            <a:ext cx="290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Network-level adversary</a:t>
            </a:r>
          </a:p>
        </p:txBody>
      </p:sp>
    </p:spTree>
    <p:extLst>
      <p:ext uri="{BB962C8B-B14F-4D97-AF65-F5344CB8AC3E}">
        <p14:creationId xmlns:p14="http://schemas.microsoft.com/office/powerpoint/2010/main" val="235209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EF2537-CF5C-464B-BF8E-76BAB1307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369" y="2324721"/>
            <a:ext cx="2015699" cy="176373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378C940-283D-3443-80BA-600728027790}"/>
              </a:ext>
            </a:extLst>
          </p:cNvPr>
          <p:cNvSpPr/>
          <p:nvPr/>
        </p:nvSpPr>
        <p:spPr bwMode="auto">
          <a:xfrm>
            <a:off x="2987539" y="2172022"/>
            <a:ext cx="1838849" cy="88425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6EAD-EE6C-A54B-B628-97F0E2D67011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Proxy-based DNS Protects Client IP Addresses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C7D53A-8CA0-1445-A377-566FA0151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0299" y="2510486"/>
            <a:ext cx="858203" cy="133498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995D81-1016-AD4B-B392-63DC513DE5D7}"/>
              </a:ext>
            </a:extLst>
          </p:cNvPr>
          <p:cNvSpPr txBox="1"/>
          <p:nvPr/>
        </p:nvSpPr>
        <p:spPr>
          <a:xfrm>
            <a:off x="1530788" y="3942726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5BB1A0-44A8-134C-AAA6-7430C2141075}"/>
              </a:ext>
            </a:extLst>
          </p:cNvPr>
          <p:cNvSpPr txBox="1"/>
          <p:nvPr/>
        </p:nvSpPr>
        <p:spPr>
          <a:xfrm>
            <a:off x="7618275" y="4080347"/>
            <a:ext cx="2327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96E8EC-1B93-0A47-A939-3CE5D243B92E}"/>
              </a:ext>
            </a:extLst>
          </p:cNvPr>
          <p:cNvCxnSpPr>
            <a:cxnSpLocks/>
          </p:cNvCxnSpPr>
          <p:nvPr/>
        </p:nvCxnSpPr>
        <p:spPr bwMode="auto">
          <a:xfrm flipV="1">
            <a:off x="2987539" y="3177978"/>
            <a:ext cx="4838365" cy="1446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84C60C-8DCA-DC48-BE11-DAC627F2CBDD}"/>
              </a:ext>
            </a:extLst>
          </p:cNvPr>
          <p:cNvSpPr/>
          <p:nvPr/>
        </p:nvSpPr>
        <p:spPr bwMode="auto">
          <a:xfrm>
            <a:off x="3279530" y="2283030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D9E375-9855-8948-AACF-A38AE0B81A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0783" y="2437005"/>
            <a:ext cx="1169204" cy="14044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7AA765-25DB-0640-A9FD-F55A0B3A7440}"/>
              </a:ext>
            </a:extLst>
          </p:cNvPr>
          <p:cNvSpPr txBox="1"/>
          <p:nvPr/>
        </p:nvSpPr>
        <p:spPr>
          <a:xfrm>
            <a:off x="3106667" y="1779974"/>
            <a:ext cx="167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srcIP</a:t>
            </a:r>
            <a:r>
              <a:rPr lang="en-US" dirty="0"/>
              <a:t> = 1.2.3.4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B87FE65-050F-2345-8780-05C7D449FE74}"/>
              </a:ext>
            </a:extLst>
          </p:cNvPr>
          <p:cNvSpPr/>
          <p:nvPr/>
        </p:nvSpPr>
        <p:spPr bwMode="auto">
          <a:xfrm>
            <a:off x="6078691" y="2132013"/>
            <a:ext cx="1838849" cy="88425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2202280-6EDE-214C-924B-9668F67134DD}"/>
              </a:ext>
            </a:extLst>
          </p:cNvPr>
          <p:cNvSpPr/>
          <p:nvPr/>
        </p:nvSpPr>
        <p:spPr bwMode="auto">
          <a:xfrm>
            <a:off x="6370682" y="2243021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22BFE59-9546-F94D-A262-81CC92887352}"/>
              </a:ext>
            </a:extLst>
          </p:cNvPr>
          <p:cNvSpPr txBox="1"/>
          <p:nvPr/>
        </p:nvSpPr>
        <p:spPr>
          <a:xfrm>
            <a:off x="4746258" y="4050556"/>
            <a:ext cx="1520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Proxy</a:t>
            </a:r>
          </a:p>
          <a:p>
            <a:pPr algn="ctr"/>
            <a:r>
              <a:rPr lang="en-US" dirty="0"/>
              <a:t>(IP = 2.3.4.5)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ABD968-0774-EE4F-89F9-25E96CD7FB07}"/>
              </a:ext>
            </a:extLst>
          </p:cNvPr>
          <p:cNvSpPr txBox="1"/>
          <p:nvPr/>
        </p:nvSpPr>
        <p:spPr>
          <a:xfrm>
            <a:off x="6078691" y="1754473"/>
            <a:ext cx="167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srcIP</a:t>
            </a:r>
            <a:r>
              <a:rPr lang="en-US" dirty="0"/>
              <a:t> = 2.3.4.5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24DCD66F-4E60-5741-B2FC-64A33A549E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99113" y="1839116"/>
            <a:ext cx="695039" cy="78376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0342486-5F90-9544-A6A7-26C88C0810CD}"/>
              </a:ext>
            </a:extLst>
          </p:cNvPr>
          <p:cNvSpPr/>
          <p:nvPr/>
        </p:nvSpPr>
        <p:spPr>
          <a:xfrm>
            <a:off x="1226369" y="5768619"/>
            <a:ext cx="8772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Solutions: DNS over Tor, Anonymized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DNSCrypt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dirty="0"/>
              <a:t>Oblivious DNS, Oblivious </a:t>
            </a:r>
            <a:r>
              <a:rPr lang="en-US" dirty="0" err="1"/>
              <a:t>DoH</a:t>
            </a:r>
            <a:r>
              <a:rPr lang="en-US" dirty="0"/>
              <a:t>, … 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FDD60A3-691E-044D-9829-0C0F56124B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7127" y="4509718"/>
            <a:ext cx="642251" cy="72424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7A8CD355-E91E-2D4F-9B20-A402C3E1DDE3}"/>
              </a:ext>
            </a:extLst>
          </p:cNvPr>
          <p:cNvSpPr txBox="1"/>
          <p:nvPr/>
        </p:nvSpPr>
        <p:spPr>
          <a:xfrm>
            <a:off x="4388224" y="4851465"/>
            <a:ext cx="3681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[1.2.3.4]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visit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B82C7FA-E583-534B-84AA-78B50083DE45}"/>
              </a:ext>
            </a:extLst>
          </p:cNvPr>
          <p:cNvSpPr/>
          <p:nvPr/>
        </p:nvSpPr>
        <p:spPr>
          <a:xfrm>
            <a:off x="8923812" y="2775293"/>
            <a:ext cx="2712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[X]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067EC4D-2B1A-DE40-8B05-7CD5B6B73D26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699641" y="3429000"/>
            <a:ext cx="543303" cy="10600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0EBEB7F-CC80-D84C-9D45-9221D2EE8B02}"/>
              </a:ext>
            </a:extLst>
          </p:cNvPr>
          <p:cNvCxnSpPr>
            <a:cxnSpLocks/>
          </p:cNvCxnSpPr>
          <p:nvPr/>
        </p:nvCxnSpPr>
        <p:spPr bwMode="auto">
          <a:xfrm flipV="1">
            <a:off x="4425133" y="3788779"/>
            <a:ext cx="610378" cy="6609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17DDBBA-B9EB-BB48-B472-CE731C9055CD}"/>
              </a:ext>
            </a:extLst>
          </p:cNvPr>
          <p:cNvCxnSpPr>
            <a:cxnSpLocks/>
            <a:stCxn id="31" idx="0"/>
          </p:cNvCxnSpPr>
          <p:nvPr/>
        </p:nvCxnSpPr>
        <p:spPr bwMode="auto">
          <a:xfrm flipV="1">
            <a:off x="4308253" y="3300482"/>
            <a:ext cx="2702573" cy="120923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7DB3E5-5AF5-224D-A79E-E42881D38B8B}"/>
              </a:ext>
            </a:extLst>
          </p:cNvPr>
          <p:cNvSpPr txBox="1"/>
          <p:nvPr/>
        </p:nvSpPr>
        <p:spPr>
          <a:xfrm>
            <a:off x="9272419" y="2324721"/>
            <a:ext cx="1681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Curious server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89C8FD4-161E-CC48-A20F-12087A6919CB}"/>
              </a:ext>
            </a:extLst>
          </p:cNvPr>
          <p:cNvSpPr txBox="1"/>
          <p:nvPr/>
        </p:nvSpPr>
        <p:spPr>
          <a:xfrm>
            <a:off x="3106667" y="5151462"/>
            <a:ext cx="290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Network-level adversary</a:t>
            </a:r>
          </a:p>
        </p:txBody>
      </p:sp>
    </p:spTree>
    <p:extLst>
      <p:ext uri="{BB962C8B-B14F-4D97-AF65-F5344CB8AC3E}">
        <p14:creationId xmlns:p14="http://schemas.microsoft.com/office/powerpoint/2010/main" val="310738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6EAD-EE6C-A54B-B628-97F0E2D67011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Proxy-based DNS: Practical Challenges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342486-5F90-9544-A6A7-26C88C0810CD}"/>
              </a:ext>
            </a:extLst>
          </p:cNvPr>
          <p:cNvSpPr/>
          <p:nvPr/>
        </p:nvSpPr>
        <p:spPr>
          <a:xfrm>
            <a:off x="651753" y="1706473"/>
            <a:ext cx="11644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dirty="0">
                <a:effectLst/>
                <a:latin typeface="Arial" panose="020B0604020202020204" pitchFamily="34" charset="0"/>
              </a:rPr>
              <a:t>Solutions: DNS over Tor, Anonymized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DNSCrypt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/>
              <a:t>Oblivious DNS, Oblivious </a:t>
            </a:r>
            <a:r>
              <a:rPr lang="en-US" sz="2400" dirty="0" err="1"/>
              <a:t>DoH</a:t>
            </a:r>
            <a:r>
              <a:rPr lang="en-US" sz="2400" dirty="0"/>
              <a:t>, …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1E24E7-8939-804B-8E09-2471ECEFA395}"/>
              </a:ext>
            </a:extLst>
          </p:cNvPr>
          <p:cNvSpPr/>
          <p:nvPr/>
        </p:nvSpPr>
        <p:spPr>
          <a:xfrm>
            <a:off x="794435" y="2401114"/>
            <a:ext cx="643317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Higher latency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Modifications to DNS client / infrastructure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6EF79A-0740-0F4B-A088-1A1A21958308}"/>
              </a:ext>
            </a:extLst>
          </p:cNvPr>
          <p:cNvSpPr/>
          <p:nvPr/>
        </p:nvSpPr>
        <p:spPr>
          <a:xfrm>
            <a:off x="0" y="4922529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sym typeface="Wingdings" pitchFamily="2" charset="2"/>
              </a:rPr>
              <a:t>Need a </a:t>
            </a:r>
            <a:r>
              <a:rPr lang="en-US" sz="2800" b="1" dirty="0">
                <a:solidFill>
                  <a:srgbClr val="C00000"/>
                </a:solidFill>
              </a:rPr>
              <a:t>lightweight IP anonymization method that requires no modifications to DNS client and server </a:t>
            </a:r>
            <a:r>
              <a:rPr lang="en-US" sz="2800" b="1" dirty="0">
                <a:solidFill>
                  <a:srgbClr val="C00000"/>
                </a:solidFill>
                <a:sym typeface="Wingdings" pitchFamily="2" charset="2"/>
              </a:rPr>
              <a:t>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0D6022-C9AF-8043-9C70-B13ABA3E728A}"/>
              </a:ext>
            </a:extLst>
          </p:cNvPr>
          <p:cNvSpPr txBox="1"/>
          <p:nvPr/>
        </p:nvSpPr>
        <p:spPr>
          <a:xfrm>
            <a:off x="651753" y="3984986"/>
            <a:ext cx="7500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/>
              <a:t>High deployment barriers for proxy-based solutions</a:t>
            </a:r>
          </a:p>
        </p:txBody>
      </p:sp>
    </p:spTree>
    <p:extLst>
      <p:ext uri="{BB962C8B-B14F-4D97-AF65-F5344CB8AC3E}">
        <p14:creationId xmlns:p14="http://schemas.microsoft.com/office/powerpoint/2010/main" val="9484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4E8A29-9713-2740-A97E-12124B011690}"/>
              </a:ext>
            </a:extLst>
          </p:cNvPr>
          <p:cNvSpPr/>
          <p:nvPr/>
        </p:nvSpPr>
        <p:spPr>
          <a:xfrm>
            <a:off x="791627" y="495538"/>
            <a:ext cx="10934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/>
              <a:t>Can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We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Embed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Proxy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in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Network</a:t>
            </a:r>
            <a:r>
              <a:rPr lang="zh-CN" altLang="en-US" sz="4000" b="1" dirty="0"/>
              <a:t> </a:t>
            </a:r>
            <a:r>
              <a:rPr lang="en-US" altLang="zh-CN" sz="4000" b="1" dirty="0"/>
              <a:t>Elements?</a:t>
            </a:r>
            <a:endParaRPr lang="en-US" sz="3600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133474B-5D31-6147-BDF5-A4ECAE36857A}"/>
              </a:ext>
            </a:extLst>
          </p:cNvPr>
          <p:cNvSpPr txBox="1">
            <a:spLocks/>
          </p:cNvSpPr>
          <p:nvPr/>
        </p:nvSpPr>
        <p:spPr>
          <a:xfrm>
            <a:off x="609600" y="1811447"/>
            <a:ext cx="10972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ingdings 3" charset="2"/>
              <a:buChar char="u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sz="2800" kern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kern="0" dirty="0"/>
              <a:t>Programmable data-plane hardware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kern="0" dirty="0"/>
              <a:t>Offload privacy functionality to the network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kern="0" dirty="0"/>
              <a:t>High speed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/>
              <a:t>Avoid end user involvement</a:t>
            </a:r>
            <a:endParaRPr lang="en-US" sz="2400" kern="0" dirty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Growing ubiquity of IPv6 in the Internet core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Use IPv6 address to embed information</a:t>
            </a:r>
          </a:p>
          <a:p>
            <a:pPr marL="457200" lvl="1" indent="0">
              <a:buNone/>
            </a:pPr>
            <a:endParaRPr lang="en-US" sz="2400" kern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17EE2D-EE28-F24B-947B-CCB4DDD02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984" y="2783329"/>
            <a:ext cx="1291341" cy="129134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E1E232F-C430-5D48-936C-37BAD04F8C6F}"/>
              </a:ext>
            </a:extLst>
          </p:cNvPr>
          <p:cNvSpPr/>
          <p:nvPr/>
        </p:nvSpPr>
        <p:spPr>
          <a:xfrm>
            <a:off x="864150" y="1555562"/>
            <a:ext cx="2444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Opportunities</a:t>
            </a:r>
            <a:r>
              <a:rPr lang="en-US" altLang="zh-CN" sz="2800" b="1" dirty="0"/>
              <a:t>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1054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B99E31-DE0F-2242-943D-F6F1039F2393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Our Solution: PINOT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0E4EE-D742-9E41-B5B5-5E44BA8A1909}"/>
              </a:ext>
            </a:extLst>
          </p:cNvPr>
          <p:cNvSpPr txBox="1"/>
          <p:nvPr/>
        </p:nvSpPr>
        <p:spPr>
          <a:xfrm>
            <a:off x="260277" y="1505318"/>
            <a:ext cx="123027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PINOT: A lightweight in-network IP address obfuscation system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Goal</a:t>
            </a:r>
            <a:r>
              <a:rPr lang="en-US" sz="2400" dirty="0"/>
              <a:t>: Prevent public DNS services from associating client IP addresses to queries</a:t>
            </a:r>
          </a:p>
          <a:p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Use programmable switch to encrypt IP addresses at a high speed (12.8 </a:t>
            </a:r>
            <a:r>
              <a:rPr lang="en-US" sz="2400" dirty="0" err="1"/>
              <a:t>Tbps</a:t>
            </a:r>
            <a:r>
              <a:rPr lang="en-US" sz="24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No modification to DNS protocols; No additional client software installation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Complementary</a:t>
            </a:r>
            <a:r>
              <a:rPr lang="en-US" dirty="0"/>
              <a:t> </a:t>
            </a:r>
            <a:r>
              <a:rPr lang="en-US" sz="2400" dirty="0"/>
              <a:t>to encrypted DNS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05080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31BF7-6617-4036-A6F4-6A34271077A8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D4B17D-2F99-C64B-B494-21CC3301D5A7}"/>
              </a:ext>
            </a:extLst>
          </p:cNvPr>
          <p:cNvSpPr/>
          <p:nvPr/>
        </p:nvSpPr>
        <p:spPr>
          <a:xfrm>
            <a:off x="628560" y="349824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BB632B-A715-7345-A531-99F62706E236}"/>
              </a:ext>
            </a:extLst>
          </p:cNvPr>
          <p:cNvSpPr/>
          <p:nvPr/>
        </p:nvSpPr>
        <p:spPr>
          <a:xfrm>
            <a:off x="651753" y="520590"/>
            <a:ext cx="10934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PINOT in An Edge Network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E4BD694-9D01-2B40-AC09-2B6F1BB717EB}"/>
              </a:ext>
            </a:extLst>
          </p:cNvPr>
          <p:cNvSpPr/>
          <p:nvPr/>
        </p:nvSpPr>
        <p:spPr bwMode="auto">
          <a:xfrm>
            <a:off x="1161874" y="2999872"/>
            <a:ext cx="3620021" cy="2473354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AC4BF21-B63B-A14E-98C4-E648A355D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4863" y="3224010"/>
            <a:ext cx="858203" cy="133498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14B4595-C214-004E-8845-FBAC440B4C3F}"/>
              </a:ext>
            </a:extLst>
          </p:cNvPr>
          <p:cNvSpPr txBox="1"/>
          <p:nvPr/>
        </p:nvSpPr>
        <p:spPr>
          <a:xfrm>
            <a:off x="1826563" y="2622254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Edge network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1B286C-615B-2A4C-AE09-DC31DF5EF646}"/>
              </a:ext>
            </a:extLst>
          </p:cNvPr>
          <p:cNvSpPr txBox="1"/>
          <p:nvPr/>
        </p:nvSpPr>
        <p:spPr>
          <a:xfrm>
            <a:off x="7499804" y="4715705"/>
            <a:ext cx="2327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DNS resolver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A14C20-5356-C24E-911E-9871212AE527}"/>
              </a:ext>
            </a:extLst>
          </p:cNvPr>
          <p:cNvSpPr txBox="1"/>
          <p:nvPr/>
        </p:nvSpPr>
        <p:spPr>
          <a:xfrm>
            <a:off x="1857713" y="4587139"/>
            <a:ext cx="1575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Client A</a:t>
            </a:r>
          </a:p>
          <a:p>
            <a:pPr algn="ctr"/>
            <a:r>
              <a:rPr lang="en-US" dirty="0"/>
              <a:t>(IP = 1.2.3.4)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2F8CDBD-DD55-AB47-A70C-8CEB8053698D}"/>
              </a:ext>
            </a:extLst>
          </p:cNvPr>
          <p:cNvCxnSpPr>
            <a:cxnSpLocks/>
            <a:endCxn id="13" idx="1"/>
          </p:cNvCxnSpPr>
          <p:nvPr/>
        </p:nvCxnSpPr>
        <p:spPr bwMode="auto">
          <a:xfrm>
            <a:off x="4423923" y="3829148"/>
            <a:ext cx="3510940" cy="6235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4C68CB9-F1EB-674B-ACEF-7D1A53150D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4838" y="3474040"/>
            <a:ext cx="865318" cy="91621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E673512-6360-1B4B-8920-E10242C1AE04}"/>
              </a:ext>
            </a:extLst>
          </p:cNvPr>
          <p:cNvSpPr txBox="1"/>
          <p:nvPr/>
        </p:nvSpPr>
        <p:spPr>
          <a:xfrm>
            <a:off x="4107719" y="3320972"/>
            <a:ext cx="1591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PINOT switch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42D7C7E0-457A-FA46-BFC6-ECE22C2C2EEC}"/>
              </a:ext>
            </a:extLst>
          </p:cNvPr>
          <p:cNvSpPr/>
          <p:nvPr/>
        </p:nvSpPr>
        <p:spPr bwMode="auto">
          <a:xfrm>
            <a:off x="6025905" y="3135390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9BD27F6-2170-3B41-8160-45EEB3845066}"/>
              </a:ext>
            </a:extLst>
          </p:cNvPr>
          <p:cNvCxnSpPr>
            <a:cxnSpLocks/>
          </p:cNvCxnSpPr>
          <p:nvPr/>
        </p:nvCxnSpPr>
        <p:spPr bwMode="auto">
          <a:xfrm>
            <a:off x="5000987" y="4009659"/>
            <a:ext cx="2880564" cy="4164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4E9F216-2FDE-9F4F-80E9-B5ED7D84522B}"/>
              </a:ext>
            </a:extLst>
          </p:cNvPr>
          <p:cNvCxnSpPr>
            <a:cxnSpLocks/>
          </p:cNvCxnSpPr>
          <p:nvPr/>
        </p:nvCxnSpPr>
        <p:spPr bwMode="auto">
          <a:xfrm>
            <a:off x="3106393" y="3717178"/>
            <a:ext cx="1078445" cy="765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EF3FE07-81CE-9D4D-AA6B-6C174E9D145B}"/>
              </a:ext>
            </a:extLst>
          </p:cNvPr>
          <p:cNvCxnSpPr>
            <a:cxnSpLocks/>
            <a:endCxn id="9" idx="1"/>
          </p:cNvCxnSpPr>
          <p:nvPr/>
        </p:nvCxnSpPr>
        <p:spPr bwMode="auto">
          <a:xfrm flipV="1">
            <a:off x="3180210" y="3932150"/>
            <a:ext cx="1004628" cy="33924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B88981F2-4567-C04D-95B1-9C66C8A80C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4073" y="3283002"/>
            <a:ext cx="1529519" cy="1338329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25A8D99A-F8E5-584F-87BE-B8CF2614A03A}"/>
              </a:ext>
            </a:extLst>
          </p:cNvPr>
          <p:cNvSpPr txBox="1"/>
          <p:nvPr/>
        </p:nvSpPr>
        <p:spPr>
          <a:xfrm>
            <a:off x="3352706" y="3308303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Do53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EDBBB7-746D-ED49-84B7-D90C988D55F3}"/>
              </a:ext>
            </a:extLst>
          </p:cNvPr>
          <p:cNvSpPr txBox="1"/>
          <p:nvPr/>
        </p:nvSpPr>
        <p:spPr>
          <a:xfrm rot="20176215">
            <a:off x="3135227" y="422393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DNSCrypt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225A98E-B2A2-654E-9411-5E5F2F8B0639}"/>
              </a:ext>
            </a:extLst>
          </p:cNvPr>
          <p:cNvSpPr/>
          <p:nvPr/>
        </p:nvSpPr>
        <p:spPr bwMode="auto">
          <a:xfrm>
            <a:off x="5573085" y="4458244"/>
            <a:ext cx="1838849" cy="884255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72F7EF38-56B3-6D4E-958D-DB1B58BCEE68}"/>
              </a:ext>
            </a:extLst>
          </p:cNvPr>
          <p:cNvSpPr/>
          <p:nvPr/>
        </p:nvSpPr>
        <p:spPr bwMode="auto">
          <a:xfrm>
            <a:off x="5865076" y="4569252"/>
            <a:ext cx="1254868" cy="66224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Query: Domain 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980571-B5A0-B14F-A7EC-2578F90D9D18}"/>
              </a:ext>
            </a:extLst>
          </p:cNvPr>
          <p:cNvSpPr txBox="1"/>
          <p:nvPr/>
        </p:nvSpPr>
        <p:spPr>
          <a:xfrm>
            <a:off x="5535242" y="2629443"/>
            <a:ext cx="2354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srcIP</a:t>
            </a:r>
            <a:r>
              <a:rPr lang="en-US" dirty="0"/>
              <a:t> =[Encrypted IP]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1526767-7556-4F48-934D-894C5E13498D}"/>
              </a:ext>
            </a:extLst>
          </p:cNvPr>
          <p:cNvSpPr txBox="1"/>
          <p:nvPr/>
        </p:nvSpPr>
        <p:spPr>
          <a:xfrm>
            <a:off x="5372124" y="4096410"/>
            <a:ext cx="229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srcIP</a:t>
            </a:r>
            <a:r>
              <a:rPr lang="en-US" dirty="0"/>
              <a:t> =[</a:t>
            </a:r>
            <a:r>
              <a:rPr lang="en-US" dirty="0" err="1"/>
              <a:t>Encryped</a:t>
            </a:r>
            <a:r>
              <a:rPr lang="en-US" dirty="0"/>
              <a:t> IP]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30B8A48C-47E5-E94C-BB52-14EBC72FAD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46815" y="2871703"/>
            <a:ext cx="695039" cy="783767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EE73E5B9-3B9E-694C-B932-03AB2843DB70}"/>
              </a:ext>
            </a:extLst>
          </p:cNvPr>
          <p:cNvSpPr/>
          <p:nvPr/>
        </p:nvSpPr>
        <p:spPr>
          <a:xfrm>
            <a:off x="8873771" y="3803587"/>
            <a:ext cx="2712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Client at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[???]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will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visit website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[X]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226C9CB-2831-F244-BAE7-644BF040B8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328" y="3611184"/>
            <a:ext cx="406400" cy="40640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E1C1CA39-3F10-2943-9E13-8060B968E88E}"/>
              </a:ext>
            </a:extLst>
          </p:cNvPr>
          <p:cNvSpPr txBox="1"/>
          <p:nvPr/>
        </p:nvSpPr>
        <p:spPr>
          <a:xfrm>
            <a:off x="461550" y="1282540"/>
            <a:ext cx="85841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Run PINOT at the network border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DNS requests: Encrypt the source IP address in each packet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19F1583-65A6-C240-984B-9F18EC89FA66}"/>
              </a:ext>
            </a:extLst>
          </p:cNvPr>
          <p:cNvSpPr txBox="1"/>
          <p:nvPr/>
        </p:nvSpPr>
        <p:spPr>
          <a:xfrm>
            <a:off x="3243914" y="5433733"/>
            <a:ext cx="5750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Assumption: A DNS request can fit into a single packet</a:t>
            </a:r>
          </a:p>
        </p:txBody>
      </p:sp>
    </p:spTree>
    <p:extLst>
      <p:ext uri="{BB962C8B-B14F-4D97-AF65-F5344CB8AC3E}">
        <p14:creationId xmlns:p14="http://schemas.microsoft.com/office/powerpoint/2010/main" val="487690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IT_presentationTemplate03">
  <a:themeElements>
    <a:clrScheme name="">
      <a:dk1>
        <a:srgbClr val="000000"/>
      </a:dk1>
      <a:lt1>
        <a:srgbClr val="FF6730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B8AD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1172</Words>
  <Application>Microsoft Macintosh PowerPoint</Application>
  <PresentationFormat>Widescreen</PresentationFormat>
  <Paragraphs>288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Wingdings</vt:lpstr>
      <vt:lpstr>Wingdings 3</vt:lpstr>
      <vt:lpstr>Office Theme</vt:lpstr>
      <vt:lpstr>OIT_presentationTemplate03</vt:lpstr>
      <vt:lpstr>Programmable In-Network Obfuscation of DNS Traffic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258</cp:revision>
  <dcterms:created xsi:type="dcterms:W3CDTF">2021-02-11T14:40:16Z</dcterms:created>
  <dcterms:modified xsi:type="dcterms:W3CDTF">2021-02-15T21:12:13Z</dcterms:modified>
</cp:coreProperties>
</file>