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71" r:id="rId2"/>
    <p:sldId id="257" r:id="rId3"/>
    <p:sldId id="293" r:id="rId4"/>
    <p:sldId id="371" r:id="rId5"/>
    <p:sldId id="277" r:id="rId6"/>
    <p:sldId id="323" r:id="rId7"/>
    <p:sldId id="353" r:id="rId8"/>
    <p:sldId id="372" r:id="rId9"/>
    <p:sldId id="369" r:id="rId10"/>
    <p:sldId id="325" r:id="rId11"/>
    <p:sldId id="306" r:id="rId12"/>
    <p:sldId id="327" r:id="rId13"/>
    <p:sldId id="329" r:id="rId14"/>
    <p:sldId id="366" r:id="rId15"/>
    <p:sldId id="341" r:id="rId16"/>
    <p:sldId id="373" r:id="rId17"/>
    <p:sldId id="333" r:id="rId18"/>
    <p:sldId id="322" r:id="rId19"/>
    <p:sldId id="311" r:id="rId20"/>
    <p:sldId id="367" r:id="rId21"/>
    <p:sldId id="378" r:id="rId22"/>
    <p:sldId id="314" r:id="rId23"/>
    <p:sldId id="315" r:id="rId24"/>
    <p:sldId id="376" r:id="rId25"/>
    <p:sldId id="317" r:id="rId26"/>
    <p:sldId id="349" r:id="rId27"/>
    <p:sldId id="320" r:id="rId28"/>
    <p:sldId id="38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7"/>
    <a:srgbClr val="FF8A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5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F86E7-CE51-364E-B855-A9BF2482CD22}" type="datetimeFigureOut">
              <a:rPr lang="en-US" smtClean="0"/>
              <a:t>8/26/14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6412E-73AA-3E4B-8631-94A7DB7E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5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35CDA9A-EF49-1A48-904F-D951688DE47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579" tIns="45290" rIns="90579" bIns="4529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4759B0C-ED4E-094D-A16A-0D69FFDAF5BB}" type="slidenum">
              <a:rPr lang="en-US" sz="1200" b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75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75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56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56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56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37C039C-5F5B-0A44-9B04-A1B971898DF4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577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25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21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6412E-73AA-3E4B-8631-94A7DB7E920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6912F-C33E-154A-A3E3-6805AB9E5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9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5CBD7-4EB3-AB4D-B09F-C2EE262BF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4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7988" y="381000"/>
            <a:ext cx="2149475" cy="6316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0788" cy="63166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1DEED-20B6-4243-8B44-D010FAFE7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0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5E042-9FCA-6349-A6E6-875D1C990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7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CCF3C-FF21-114E-834B-6D68BFE51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1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48138" cy="5478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219200"/>
            <a:ext cx="4149725" cy="5478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B1D71-E5B8-9C48-B63D-B225EAF1D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8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E07DB-0DC2-D540-AA35-F9DF928A9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39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888A5-962B-CC45-9330-E6B58B0E6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36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FB6AB-964C-094B-B3B3-D586C5D9F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64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0C572-4F26-BB46-9CF6-64625B085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8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C07CA-48DC-4F41-B770-AF67C2543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152400" y="1143000"/>
            <a:ext cx="8839200" cy="1588"/>
          </a:xfrm>
          <a:prstGeom prst="line">
            <a:avLst/>
          </a:prstGeom>
          <a:noFill/>
          <a:ln w="28440">
            <a:solidFill>
              <a:srgbClr val="F47A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1325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0263" cy="547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</a:t>
            </a:r>
            <a:r>
              <a:rPr lang="en-GB" dirty="0" smtClean="0"/>
              <a:t>Outline </a:t>
            </a:r>
            <a:r>
              <a:rPr lang="en-GB" dirty="0"/>
              <a:t>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5663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E187AAF2-11D3-3D45-AFD2-05393FCCC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0">
          <a:solidFill>
            <a:srgbClr val="FF66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173038" indent="-173038" algn="l" defTabSz="457200" rtl="0" eaLnBrk="0" fontAlgn="base" hangingPunct="0">
        <a:spcBef>
          <a:spcPts val="0"/>
        </a:spcBef>
        <a:spcAft>
          <a:spcPct val="0"/>
        </a:spcAft>
        <a:buClr>
          <a:srgbClr val="000000"/>
        </a:buClr>
        <a:buSzPct val="100000"/>
        <a:buFont typeface="Arial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Arial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2pPr>
      <a:lvl3pPr marL="1087438" indent="-173038" algn="l" defTabSz="457200" rtl="0" eaLnBrk="0" fontAlgn="base" hangingPunct="0">
        <a:lnSpc>
          <a:spcPct val="100000"/>
        </a:lnSpc>
        <a:spcBef>
          <a:spcPts val="250"/>
        </a:spcBef>
        <a:spcAft>
          <a:spcPct val="0"/>
        </a:spcAft>
        <a:buClr>
          <a:srgbClr val="000000"/>
        </a:buClr>
        <a:buSzPct val="100000"/>
        <a:buFont typeface="Arial"/>
        <a:buChar char="•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2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579438" y="1981199"/>
            <a:ext cx="8183562" cy="1389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buClrTx/>
              <a:buFontTx/>
              <a:buNone/>
              <a:defRPr/>
            </a:pPr>
            <a:r>
              <a:rPr lang="en-US" sz="4000" b="0" dirty="0" smtClean="0">
                <a:solidFill>
                  <a:srgbClr val="FF6633"/>
                </a:solidFill>
                <a:cs typeface="ＭＳ Ｐゴシック" charset="0"/>
              </a:rPr>
              <a:t>Compiling Path Queries in</a:t>
            </a:r>
          </a:p>
          <a:p>
            <a:pPr algn="ctr">
              <a:lnSpc>
                <a:spcPct val="90000"/>
              </a:lnSpc>
              <a:buClrTx/>
              <a:buFontTx/>
              <a:buNone/>
              <a:defRPr/>
            </a:pPr>
            <a:r>
              <a:rPr lang="en-US" sz="4000" b="0" dirty="0" smtClean="0">
                <a:solidFill>
                  <a:srgbClr val="FF6633"/>
                </a:solidFill>
                <a:cs typeface="ＭＳ Ｐゴシック" charset="0"/>
              </a:rPr>
              <a:t>Software-Defined Networks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33400" y="3900488"/>
            <a:ext cx="8229600" cy="257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b="0" dirty="0" smtClean="0"/>
              <a:t>Srinivas Narayana</a:t>
            </a:r>
          </a:p>
          <a:p>
            <a:pPr algn="ctr">
              <a:lnSpc>
                <a:spcPct val="9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b="0" dirty="0" smtClean="0"/>
              <a:t>Jennifer Rexford and David Walker</a:t>
            </a:r>
          </a:p>
          <a:p>
            <a:pPr algn="ctr">
              <a:lnSpc>
                <a:spcPct val="9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b="0" dirty="0" smtClean="0">
                <a:solidFill>
                  <a:srgbClr val="FF6633"/>
                </a:solidFill>
              </a:rPr>
              <a:t>Princeton University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218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Path Query Language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92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11304" y="3177994"/>
            <a:ext cx="5296319" cy="2757830"/>
          </a:xfrm>
          <a:prstGeom prst="rect">
            <a:avLst/>
          </a:prstGeom>
          <a:solidFill>
            <a:srgbClr val="FF8A01">
              <a:alpha val="30000"/>
            </a:srgbClr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 </a:t>
            </a:r>
            <a:r>
              <a:rPr lang="en-US" dirty="0"/>
              <a:t>p</a:t>
            </a:r>
            <a:r>
              <a:rPr lang="en-US" dirty="0" smtClean="0"/>
              <a:t>ackets reaching switch </a:t>
            </a:r>
            <a:r>
              <a:rPr lang="en-US" dirty="0" smtClean="0">
                <a:latin typeface="Ayuthaya"/>
                <a:cs typeface="Ayuthaya"/>
              </a:rPr>
              <a:t>S1</a:t>
            </a:r>
            <a:r>
              <a:rPr lang="en-US" dirty="0" smtClean="0"/>
              <a:t>, then </a:t>
            </a:r>
            <a:r>
              <a:rPr lang="en-US" dirty="0" smtClean="0">
                <a:latin typeface="Ayuthaya"/>
                <a:cs typeface="Ayuthaya"/>
              </a:rPr>
              <a:t>S2</a:t>
            </a:r>
            <a:r>
              <a:rPr lang="en-US" dirty="0" smtClean="0">
                <a:cs typeface="Ayuthaya"/>
              </a:rPr>
              <a:t> with an internal source IP address (10.0/16)</a:t>
            </a:r>
            <a:endParaRPr lang="en-US" dirty="0" smtClean="0">
              <a:latin typeface="Ayuthaya"/>
              <a:cs typeface="Ayuthaya"/>
            </a:endParaRP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endParaRPr lang="en-US" dirty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switch=S1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^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switch=S2, </a:t>
            </a:r>
            <a:r>
              <a:rPr lang="en-US" dirty="0" err="1" smtClean="0">
                <a:latin typeface="Ayuthaya"/>
                <a:cs typeface="Ayuthaya"/>
              </a:rPr>
              <a:t>srcip</a:t>
            </a:r>
            <a:r>
              <a:rPr lang="en-US" dirty="0" smtClean="0">
                <a:latin typeface="Ayuthaya"/>
                <a:cs typeface="Ayuthaya"/>
              </a:rPr>
              <a:t>=10.0/16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00933" y="4128517"/>
            <a:ext cx="3142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A hop on the wire</a:t>
            </a:r>
          </a:p>
        </p:txBody>
      </p:sp>
      <p:sp>
        <p:nvSpPr>
          <p:cNvPr id="6" name="Left Arrow 5"/>
          <p:cNvSpPr/>
          <p:nvPr/>
        </p:nvSpPr>
        <p:spPr>
          <a:xfrm>
            <a:off x="1457142" y="4165234"/>
            <a:ext cx="628587" cy="494066"/>
          </a:xfrm>
          <a:prstGeom prst="lef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idx="10"/>
          </p:nvPr>
        </p:nvSpPr>
        <p:spPr>
          <a:xfrm>
            <a:off x="6553200" y="6255070"/>
            <a:ext cx="2125663" cy="468313"/>
          </a:xfrm>
        </p:spPr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 (1/</a:t>
            </a:r>
            <a:r>
              <a:rPr lang="en-US" dirty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725" y="2297936"/>
            <a:ext cx="773793" cy="4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" name="Line 21"/>
          <p:cNvSpPr>
            <a:spLocks noChangeShapeType="1"/>
          </p:cNvSpPr>
          <p:nvPr/>
        </p:nvSpPr>
        <p:spPr bwMode="auto">
          <a:xfrm>
            <a:off x="4396519" y="2477351"/>
            <a:ext cx="862320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33" y="2299186"/>
            <a:ext cx="773793" cy="4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250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build="p"/>
      <p:bldP spid="4" grpId="0"/>
      <p:bldP spid="6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637195" y="3464093"/>
            <a:ext cx="3580653" cy="2358407"/>
          </a:xfrm>
          <a:prstGeom prst="rect">
            <a:avLst/>
          </a:prstGeom>
          <a:solidFill>
            <a:srgbClr val="FF8A01">
              <a:alpha val="30000"/>
            </a:srgbClr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 (2/3)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966133" y="4247246"/>
            <a:ext cx="199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0 or more </a:t>
            </a:r>
          </a:p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repetitions</a:t>
            </a:r>
          </a:p>
        </p:txBody>
      </p:sp>
      <p:sp>
        <p:nvSpPr>
          <p:cNvPr id="37" name="Left Arrow 36"/>
          <p:cNvSpPr/>
          <p:nvPr/>
        </p:nvSpPr>
        <p:spPr>
          <a:xfrm>
            <a:off x="4115187" y="4429880"/>
            <a:ext cx="1713116" cy="465765"/>
          </a:xfrm>
          <a:prstGeom prst="lef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Capture packets evading a firewall in the network</a:t>
            </a:r>
            <a:endParaRPr lang="en-US" dirty="0">
              <a:latin typeface="Ayuthaya"/>
              <a:cs typeface="Ayuthaya"/>
            </a:endParaRPr>
          </a:p>
          <a:p>
            <a:endParaRPr lang="en-US" dirty="0" smtClean="0">
              <a:latin typeface="Ayuthaya"/>
              <a:cs typeface="Ayuthaya"/>
            </a:endParaRPr>
          </a:p>
          <a:p>
            <a:endParaRPr lang="en-US" dirty="0">
              <a:latin typeface="Ayuthaya"/>
              <a:cs typeface="Ayuthaya"/>
            </a:endParaRPr>
          </a:p>
          <a:p>
            <a:endParaRPr lang="en-US" dirty="0" smtClean="0">
              <a:latin typeface="Ayuthaya"/>
              <a:cs typeface="Ayuthaya"/>
            </a:endParaRPr>
          </a:p>
          <a:p>
            <a:endParaRPr lang="en-US" dirty="0">
              <a:latin typeface="Ayuthaya"/>
              <a:cs typeface="Ayuthaya"/>
            </a:endParaRPr>
          </a:p>
          <a:p>
            <a:pPr marL="457200" lvl="2" indent="0">
              <a:spcBef>
                <a:spcPts val="0"/>
              </a:spcBef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2" indent="0">
              <a:spcBef>
                <a:spcPts val="0"/>
              </a:spcBef>
              <a:buNone/>
            </a:pPr>
            <a:r>
              <a:rPr lang="en-US" dirty="0" smtClean="0">
                <a:latin typeface="Ayuthaya"/>
                <a:cs typeface="Ayuthaya"/>
              </a:rPr>
              <a:t>ingress</a:t>
            </a:r>
            <a:r>
              <a:rPr lang="en-US" dirty="0">
                <a:latin typeface="Ayuthaya"/>
                <a:cs typeface="Ayuthaya"/>
              </a:rPr>
              <a:t>()</a:t>
            </a:r>
          </a:p>
          <a:p>
            <a:pPr marL="457200" lvl="2" indent="0">
              <a:spcBef>
                <a:spcPts val="0"/>
              </a:spcBef>
              <a:buNone/>
            </a:pPr>
            <a:r>
              <a:rPr lang="en-US" dirty="0">
                <a:latin typeface="Ayuthaya"/>
                <a:cs typeface="Ayuthaya"/>
              </a:rPr>
              <a:t>^</a:t>
            </a:r>
          </a:p>
          <a:p>
            <a:pPr marL="457200" lvl="2" indent="0">
              <a:spcBef>
                <a:spcPts val="0"/>
              </a:spcBef>
              <a:buNone/>
            </a:pPr>
            <a:r>
              <a:rPr lang="en-US" dirty="0">
                <a:latin typeface="Ayuthaya"/>
                <a:cs typeface="Ayuthaya"/>
              </a:rPr>
              <a:t>(switch != FW)*</a:t>
            </a:r>
          </a:p>
          <a:p>
            <a:pPr marL="457200" lvl="2" indent="0">
              <a:spcBef>
                <a:spcPts val="0"/>
              </a:spcBef>
              <a:buNone/>
            </a:pPr>
            <a:r>
              <a:rPr lang="en-US" dirty="0">
                <a:latin typeface="Ayuthaya"/>
                <a:cs typeface="Ayuthaya"/>
              </a:rPr>
              <a:t>^</a:t>
            </a:r>
          </a:p>
          <a:p>
            <a:pPr marL="457200" lvl="2" indent="0">
              <a:spcBef>
                <a:spcPts val="0"/>
              </a:spcBef>
              <a:buNone/>
            </a:pPr>
            <a:r>
              <a:rPr lang="en-US" dirty="0">
                <a:latin typeface="Ayuthaya"/>
                <a:cs typeface="Ayuthaya"/>
              </a:rPr>
              <a:t>egress()</a:t>
            </a:r>
          </a:p>
          <a:p>
            <a:pPr marL="0" indent="0">
              <a:buNone/>
            </a:pPr>
            <a:endParaRPr lang="en-US" dirty="0">
              <a:latin typeface="Ayuthaya"/>
              <a:cs typeface="Ayuthay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7195" y="2371922"/>
            <a:ext cx="115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</a:t>
            </a:r>
            <a:r>
              <a:rPr lang="en-US" dirty="0" smtClean="0"/>
              <a:t>ngress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173261" y="2379790"/>
            <a:ext cx="10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787371" y="1807697"/>
            <a:ext cx="5401816" cy="1565954"/>
            <a:chOff x="1791121" y="1818109"/>
            <a:chExt cx="5401816" cy="1565954"/>
          </a:xfrm>
        </p:grpSpPr>
        <p:grpSp>
          <p:nvGrpSpPr>
            <p:cNvPr id="41" name="Group 40"/>
            <p:cNvGrpSpPr/>
            <p:nvPr/>
          </p:nvGrpSpPr>
          <p:grpSpPr>
            <a:xfrm>
              <a:off x="1791121" y="1818109"/>
              <a:ext cx="5401816" cy="1565954"/>
              <a:chOff x="7192937" y="5030336"/>
              <a:chExt cx="5401816" cy="1565954"/>
            </a:xfrm>
          </p:grpSpPr>
          <p:pic>
            <p:nvPicPr>
              <p:cNvPr id="13" name="Picture 1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1499412" y="5674517"/>
                <a:ext cx="596804" cy="355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pic>
          <p:grpSp>
            <p:nvGrpSpPr>
              <p:cNvPr id="40" name="Group 39"/>
              <p:cNvGrpSpPr/>
              <p:nvPr/>
            </p:nvGrpSpPr>
            <p:grpSpPr>
              <a:xfrm>
                <a:off x="7192937" y="5030336"/>
                <a:ext cx="5401816" cy="1565954"/>
                <a:chOff x="1920528" y="1898139"/>
                <a:chExt cx="5401816" cy="1565954"/>
              </a:xfrm>
            </p:grpSpPr>
            <p:sp>
              <p:nvSpPr>
                <p:cNvPr id="10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1920528" y="2671128"/>
                  <a:ext cx="429267" cy="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11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6893077" y="2690263"/>
                  <a:ext cx="429267" cy="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pic>
              <p:nvPicPr>
                <p:cNvPr id="12" name="Picture 11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2327354" y="2536812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4" name="Picture 13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4217848" y="1898139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" name="Picture 15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4231752" y="3108970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2883057" y="2805557"/>
                  <a:ext cx="359052" cy="95373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18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3865455" y="2671127"/>
                  <a:ext cx="352394" cy="188667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4878748" y="2663434"/>
                  <a:ext cx="501479" cy="171532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0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3865453" y="2397030"/>
                  <a:ext cx="352395" cy="14529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1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3830785" y="2096181"/>
                  <a:ext cx="387064" cy="109351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2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3865452" y="3025955"/>
                  <a:ext cx="366299" cy="176039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3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4868729" y="2394032"/>
                  <a:ext cx="462146" cy="112526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4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4909688" y="3025956"/>
                  <a:ext cx="470539" cy="176038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5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4868729" y="2038065"/>
                  <a:ext cx="511499" cy="14179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6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2892927" y="2394032"/>
                  <a:ext cx="352263" cy="14278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7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5966133" y="2394991"/>
                  <a:ext cx="333742" cy="101155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sp>
              <p:nvSpPr>
                <p:cNvPr id="28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5959149" y="2794745"/>
                  <a:ext cx="330315" cy="96282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Arial" charset="0"/>
                  </a:endParaRPr>
                </a:p>
              </p:txBody>
            </p:sp>
            <p:pic>
              <p:nvPicPr>
                <p:cNvPr id="29" name="Picture 28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5330875" y="2204011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29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5330875" y="2787157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0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3215068" y="2205532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1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3215068" y="2785646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4217848" y="2542320"/>
                  <a:ext cx="596804" cy="3551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45" name="Line 21"/>
            <p:cNvSpPr>
              <a:spLocks noChangeShapeType="1"/>
            </p:cNvSpPr>
            <p:nvPr/>
          </p:nvSpPr>
          <p:spPr bwMode="auto">
            <a:xfrm>
              <a:off x="2763520" y="1987949"/>
              <a:ext cx="389027" cy="14332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 flipV="1">
              <a:off x="2794751" y="2967891"/>
              <a:ext cx="347926" cy="239997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47" name="Line 21"/>
            <p:cNvSpPr>
              <a:spLocks noChangeShapeType="1"/>
            </p:cNvSpPr>
            <p:nvPr/>
          </p:nvSpPr>
          <p:spPr bwMode="auto">
            <a:xfrm flipH="1">
              <a:off x="5791884" y="1954540"/>
              <a:ext cx="336942" cy="14332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48" name="Line 21"/>
            <p:cNvSpPr>
              <a:spLocks noChangeShapeType="1"/>
            </p:cNvSpPr>
            <p:nvPr/>
          </p:nvSpPr>
          <p:spPr bwMode="auto">
            <a:xfrm>
              <a:off x="5812130" y="2984945"/>
              <a:ext cx="316696" cy="222943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pic>
        <p:nvPicPr>
          <p:cNvPr id="38" name="Picture 37" descr="juanjo_Firew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350" y="2157480"/>
            <a:ext cx="835541" cy="83833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1580764" y="1761866"/>
            <a:ext cx="115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</a:t>
            </a:r>
            <a:r>
              <a:rPr lang="en-US" dirty="0" smtClean="0"/>
              <a:t>ngress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80764" y="2974533"/>
            <a:ext cx="115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</a:t>
            </a:r>
            <a:r>
              <a:rPr lang="en-US" dirty="0" smtClean="0"/>
              <a:t>ngress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164158" y="2976518"/>
            <a:ext cx="10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64158" y="1761866"/>
            <a:ext cx="1040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egress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2596487" y="2089413"/>
            <a:ext cx="389027" cy="139458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1805170" y="2441370"/>
            <a:ext cx="389027" cy="28843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Arrow Connector 54"/>
          <p:cNvCxnSpPr/>
          <p:nvPr/>
        </p:nvCxnSpPr>
        <p:spPr bwMode="auto">
          <a:xfrm flipV="1">
            <a:off x="2656590" y="2858594"/>
            <a:ext cx="406826" cy="252958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5909691" y="2877408"/>
            <a:ext cx="322226" cy="252958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" name="Straight Arrow Connector 58"/>
          <p:cNvCxnSpPr/>
          <p:nvPr/>
        </p:nvCxnSpPr>
        <p:spPr bwMode="auto">
          <a:xfrm flipV="1">
            <a:off x="5706278" y="1761866"/>
            <a:ext cx="450029" cy="192864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6815465" y="2451878"/>
            <a:ext cx="389027" cy="28843"/>
          </a:xfrm>
          <a:prstGeom prst="straightConnector1">
            <a:avLst/>
          </a:prstGeom>
          <a:solidFill>
            <a:srgbClr val="00B8FF"/>
          </a:solidFill>
          <a:ln w="3683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60731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43" grpId="0"/>
      <p:bldP spid="44" grpId="0"/>
      <p:bldP spid="50" grpId="0"/>
      <p:bldP spid="51" grpId="0"/>
      <p:bldP spid="5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Switch-level traffic matrix: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380627"/>
              </p:ext>
            </p:extLst>
          </p:nvPr>
        </p:nvGraphicFramePr>
        <p:xfrm>
          <a:off x="1296702" y="2371590"/>
          <a:ext cx="6479666" cy="2125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65280"/>
                <a:gridCol w="1548164"/>
                <a:gridCol w="1583111"/>
                <a:gridCol w="1583111"/>
              </a:tblGrid>
              <a:tr h="5329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E1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E2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53094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yuthaya"/>
                        </a:rPr>
                        <a:t>I1</a:t>
                      </a:r>
                      <a:endParaRPr lang="en-US" b="1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250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100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53094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yuthaya"/>
                        </a:rPr>
                        <a:t>I2</a:t>
                      </a:r>
                      <a:endParaRPr lang="en-US" b="1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120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95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53094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71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5406" y="1833255"/>
            <a:ext cx="4612725" cy="4880283"/>
          </a:xfrm>
          <a:prstGeom prst="rect">
            <a:avLst/>
          </a:prstGeom>
          <a:solidFill>
            <a:srgbClr val="FF8A01">
              <a:alpha val="30000"/>
            </a:srgbClr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Switch-level traffic matrix: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ingress()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^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(true)*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^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egress()</a:t>
            </a:r>
            <a:endParaRPr lang="en-US" dirty="0">
              <a:latin typeface="Ayuthaya"/>
              <a:cs typeface="Ayuthay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54446" y="3292855"/>
            <a:ext cx="28122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Count all packets, going from any ingress to any egress.</a:t>
            </a:r>
          </a:p>
        </p:txBody>
      </p:sp>
      <p:sp>
        <p:nvSpPr>
          <p:cNvPr id="8" name="Rectangle 7"/>
          <p:cNvSpPr/>
          <p:nvPr/>
        </p:nvSpPr>
        <p:spPr>
          <a:xfrm>
            <a:off x="836867" y="2146125"/>
            <a:ext cx="2264463" cy="423318"/>
          </a:xfrm>
          <a:prstGeom prst="rect">
            <a:avLst/>
          </a:prstGeom>
          <a:ln w="34925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232674"/>
              </p:ext>
            </p:extLst>
          </p:nvPr>
        </p:nvGraphicFramePr>
        <p:xfrm>
          <a:off x="5554446" y="1833255"/>
          <a:ext cx="3124417" cy="80901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98561"/>
                <a:gridCol w="1325856"/>
              </a:tblGrid>
              <a:tr h="43817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Flow</a:t>
                      </a:r>
                      <a:endParaRPr lang="en-US" sz="2000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#</a:t>
                      </a:r>
                      <a:r>
                        <a:rPr lang="en-US" sz="2000" dirty="0" err="1" smtClean="0">
                          <a:latin typeface="Ayuthaya"/>
                        </a:rPr>
                        <a:t>pkts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*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1000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36867" y="5619339"/>
            <a:ext cx="2264463" cy="423318"/>
          </a:xfrm>
          <a:prstGeom prst="rect">
            <a:avLst/>
          </a:prstGeom>
          <a:ln w="34925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31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15406" y="1833255"/>
            <a:ext cx="4612725" cy="4880283"/>
          </a:xfrm>
          <a:prstGeom prst="rect">
            <a:avLst/>
          </a:prstGeom>
          <a:solidFill>
            <a:srgbClr val="FF8A01">
              <a:alpha val="30000"/>
            </a:srgbClr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Switch-level traffic matrix: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err="1">
                <a:latin typeface="Ayuthaya"/>
                <a:cs typeface="Ayuthaya"/>
              </a:rPr>
              <a:t>g</a:t>
            </a:r>
            <a:r>
              <a:rPr lang="en-US" dirty="0" err="1" smtClean="0">
                <a:latin typeface="Ayuthaya"/>
                <a:cs typeface="Ayuthaya"/>
              </a:rPr>
              <a:t>roupby</a:t>
            </a:r>
            <a:r>
              <a:rPr lang="en-US" dirty="0" smtClean="0">
                <a:latin typeface="Ayuthaya"/>
                <a:cs typeface="Ayuthaya"/>
              </a:rPr>
              <a:t>(ingress(),</a:t>
            </a:r>
          </a:p>
          <a:p>
            <a:pPr marL="457200" lvl="1" indent="0">
              <a:buNone/>
            </a:pPr>
            <a:r>
              <a:rPr lang="en-US" dirty="0">
                <a:latin typeface="Ayuthaya"/>
                <a:cs typeface="Ayuthaya"/>
              </a:rPr>
              <a:t> </a:t>
            </a:r>
            <a:r>
              <a:rPr lang="en-US" dirty="0" smtClean="0">
                <a:latin typeface="Ayuthaya"/>
                <a:cs typeface="Ayuthaya"/>
              </a:rPr>
              <a:t>       [switch])</a:t>
            </a: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^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(true)*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smtClean="0">
                <a:latin typeface="Ayuthaya"/>
                <a:cs typeface="Ayuthaya"/>
              </a:rPr>
              <a:t>^</a:t>
            </a:r>
          </a:p>
          <a:p>
            <a:pPr marL="457200" lvl="1" indent="0">
              <a:buNone/>
            </a:pPr>
            <a:endParaRPr lang="en-US" dirty="0" smtClean="0">
              <a:latin typeface="Ayuthaya"/>
              <a:cs typeface="Ayuthaya"/>
            </a:endParaRPr>
          </a:p>
          <a:p>
            <a:pPr marL="457200" lvl="1" indent="0">
              <a:buNone/>
            </a:pPr>
            <a:r>
              <a:rPr lang="en-US" dirty="0" err="1" smtClean="0">
                <a:latin typeface="Ayuthaya"/>
                <a:cs typeface="Ayuthaya"/>
              </a:rPr>
              <a:t>groupby</a:t>
            </a:r>
            <a:r>
              <a:rPr lang="en-US" dirty="0" smtClean="0">
                <a:latin typeface="Ayuthaya"/>
                <a:cs typeface="Ayuthaya"/>
              </a:rPr>
              <a:t>(egress(),</a:t>
            </a:r>
          </a:p>
          <a:p>
            <a:pPr marL="457200" lvl="1" indent="0">
              <a:buNone/>
            </a:pPr>
            <a:r>
              <a:rPr lang="en-US" dirty="0">
                <a:latin typeface="Ayuthaya"/>
                <a:cs typeface="Ayuthaya"/>
              </a:rPr>
              <a:t> </a:t>
            </a:r>
            <a:r>
              <a:rPr lang="en-US" dirty="0" smtClean="0">
                <a:latin typeface="Ayuthaya"/>
                <a:cs typeface="Ayuthaya"/>
              </a:rPr>
              <a:t>       [switch])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2" name="Bent Arrow 11"/>
          <p:cNvSpPr/>
          <p:nvPr/>
        </p:nvSpPr>
        <p:spPr>
          <a:xfrm rot="16200000">
            <a:off x="4093485" y="2724100"/>
            <a:ext cx="989259" cy="1671009"/>
          </a:xfrm>
          <a:prstGeom prst="ben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ent Arrow 13"/>
          <p:cNvSpPr/>
          <p:nvPr/>
        </p:nvSpPr>
        <p:spPr>
          <a:xfrm rot="16200000">
            <a:off x="4093484" y="4097161"/>
            <a:ext cx="989259" cy="1671009"/>
          </a:xfrm>
          <a:prstGeom prst="bentArrow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423618" y="3601672"/>
            <a:ext cx="34838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Group counts by </a:t>
            </a:r>
          </a:p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packet’s ingress </a:t>
            </a:r>
            <a:r>
              <a:rPr lang="en-US" sz="2800" dirty="0" smtClean="0"/>
              <a:t>and</a:t>
            </a:r>
            <a:r>
              <a:rPr lang="en-US" sz="2800" b="0" dirty="0" smtClean="0">
                <a:solidFill>
                  <a:schemeClr val="tx1"/>
                </a:solidFill>
              </a:rPr>
              <a:t> egress switch!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23619" y="5341473"/>
            <a:ext cx="348384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 smtClean="0">
                <a:solidFill>
                  <a:schemeClr val="tx1"/>
                </a:solidFill>
                <a:cs typeface="Ayuthaya"/>
                <a:sym typeface="Wingdings"/>
              </a:rPr>
              <a:t> Traffic matrix!</a:t>
            </a:r>
            <a:endParaRPr lang="en-US" sz="3200" b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608449"/>
              </p:ext>
            </p:extLst>
          </p:nvPr>
        </p:nvGraphicFramePr>
        <p:xfrm>
          <a:off x="5423619" y="1854742"/>
          <a:ext cx="3483844" cy="155069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05464"/>
                <a:gridCol w="1478380"/>
              </a:tblGrid>
              <a:tr h="43817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Flow</a:t>
                      </a:r>
                      <a:endParaRPr lang="en-US" sz="2000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#</a:t>
                      </a:r>
                      <a:r>
                        <a:rPr lang="en-US" sz="2000" dirty="0" err="1" smtClean="0">
                          <a:latin typeface="Ayuthaya"/>
                        </a:rPr>
                        <a:t>pkts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yuthaya"/>
                        </a:rPr>
                        <a:t>sw</a:t>
                      </a:r>
                      <a:r>
                        <a:rPr lang="en-US" dirty="0" smtClean="0">
                          <a:latin typeface="Ayuthaya"/>
                        </a:rPr>
                        <a:t>=I1, </a:t>
                      </a:r>
                      <a:r>
                        <a:rPr lang="en-US" dirty="0" err="1" smtClean="0">
                          <a:latin typeface="Ayuthaya"/>
                        </a:rPr>
                        <a:t>sw</a:t>
                      </a:r>
                      <a:r>
                        <a:rPr lang="en-US" dirty="0" smtClean="0">
                          <a:latin typeface="Ayuthaya"/>
                        </a:rPr>
                        <a:t>=E1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250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yuthaya"/>
                        </a:rPr>
                        <a:t>sw</a:t>
                      </a:r>
                      <a:r>
                        <a:rPr lang="en-US" dirty="0" smtClean="0">
                          <a:latin typeface="Ayuthaya"/>
                        </a:rPr>
                        <a:t>=I1, </a:t>
                      </a:r>
                      <a:r>
                        <a:rPr lang="en-US" dirty="0" err="1" smtClean="0">
                          <a:latin typeface="Ayuthaya"/>
                        </a:rPr>
                        <a:t>sw</a:t>
                      </a:r>
                      <a:r>
                        <a:rPr lang="en-US" dirty="0" smtClean="0">
                          <a:latin typeface="Ayuthaya"/>
                        </a:rPr>
                        <a:t>=E2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100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...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836867" y="2108497"/>
            <a:ext cx="3735133" cy="918850"/>
          </a:xfrm>
          <a:prstGeom prst="rect">
            <a:avLst/>
          </a:prstGeom>
          <a:ln w="34925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36867" y="5609933"/>
            <a:ext cx="3735133" cy="899993"/>
          </a:xfrm>
          <a:prstGeom prst="rect">
            <a:avLst/>
          </a:prstGeom>
          <a:ln w="34925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1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write some queries!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example queries in the paper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47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The Runtime System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55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 smtClean="0"/>
              <a:t>How to analyze packet paths</a:t>
            </a:r>
          </a:p>
          <a:p>
            <a:pPr marL="0" indent="0" algn="ctr">
              <a:buNone/>
            </a:pPr>
            <a:r>
              <a:rPr lang="en-US" sz="3200" dirty="0"/>
              <a:t>i</a:t>
            </a:r>
            <a:r>
              <a:rPr lang="en-US" sz="3200" dirty="0" smtClean="0"/>
              <a:t>n the data plane?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33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paths on data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idea: Record path information in packets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such, too much state!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270" y="2692763"/>
            <a:ext cx="1551857" cy="92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 bwMode="auto">
          <a:xfrm>
            <a:off x="644158" y="2976452"/>
            <a:ext cx="1018645" cy="19096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30" y="2332474"/>
            <a:ext cx="746423" cy="567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952" y="2692763"/>
            <a:ext cx="1551857" cy="92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 bwMode="auto">
          <a:xfrm>
            <a:off x="3160027" y="3003232"/>
            <a:ext cx="1018645" cy="19096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294" y="2692763"/>
            <a:ext cx="1551857" cy="92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11" name="Straight Connector 10"/>
          <p:cNvCxnSpPr/>
          <p:nvPr/>
        </p:nvCxnSpPr>
        <p:spPr bwMode="auto">
          <a:xfrm>
            <a:off x="5716369" y="3003232"/>
            <a:ext cx="1018645" cy="19096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789" y="2332474"/>
            <a:ext cx="746423" cy="567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3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541" y="2332474"/>
            <a:ext cx="746423" cy="567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37848" y="3327752"/>
            <a:ext cx="19063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[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{</a:t>
            </a:r>
            <a:r>
              <a:rPr lang="en-US" sz="1600" b="0" dirty="0" err="1" smtClean="0">
                <a:solidFill>
                  <a:srgbClr val="FF6600"/>
                </a:solidFill>
                <a:latin typeface="Ayuthaya"/>
                <a:cs typeface="Ayuthaya"/>
              </a:rPr>
              <a:t>sw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: S1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 port: 1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 </a:t>
            </a:r>
            <a:r>
              <a:rPr lang="en-US" sz="1600" dirty="0" err="1" smtClean="0">
                <a:solidFill>
                  <a:srgbClr val="FF6600"/>
                </a:solidFill>
                <a:latin typeface="Ayuthaya"/>
                <a:cs typeface="Ayuthaya"/>
              </a:rPr>
              <a:t>srcmac</a:t>
            </a:r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: ...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 </a:t>
            </a:r>
            <a:r>
              <a:rPr lang="en-US" sz="1600" dirty="0" err="1" smtClean="0">
                <a:solidFill>
                  <a:srgbClr val="FF6600"/>
                </a:solidFill>
                <a:latin typeface="Ayuthaya"/>
                <a:cs typeface="Ayuthaya"/>
              </a:rPr>
              <a:t>srcip</a:t>
            </a:r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: ...</a:t>
            </a:r>
          </a:p>
          <a:p>
            <a:pPr algn="l"/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  ...</a:t>
            </a:r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}</a:t>
            </a:r>
            <a:r>
              <a:rPr lang="en-US" sz="1600" dirty="0" smtClean="0">
                <a:latin typeface="Ayuthaya"/>
                <a:cs typeface="Ayuthaya"/>
              </a:rPr>
              <a:t>]</a:t>
            </a:r>
            <a:endParaRPr lang="en-US" sz="1600" b="0" dirty="0" smtClean="0">
              <a:solidFill>
                <a:schemeClr val="tx1"/>
              </a:solidFill>
              <a:latin typeface="Ayuthaya"/>
              <a:cs typeface="Ayuthay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28353" y="3331405"/>
            <a:ext cx="21757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[{</a:t>
            </a:r>
            <a:r>
              <a:rPr lang="en-US" sz="1600" b="0" dirty="0" err="1" smtClean="0">
                <a:solidFill>
                  <a:schemeClr val="tx1"/>
                </a:solidFill>
                <a:latin typeface="Ayuthaya"/>
                <a:cs typeface="Ayuthaya"/>
              </a:rPr>
              <a:t>sw</a:t>
            </a:r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: S1, ...},</a:t>
            </a:r>
          </a:p>
          <a:p>
            <a:pPr algn="l"/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 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{</a:t>
            </a:r>
            <a:r>
              <a:rPr lang="en-US" sz="1600" b="0" dirty="0" err="1" smtClean="0">
                <a:solidFill>
                  <a:srgbClr val="FF6600"/>
                </a:solidFill>
                <a:latin typeface="Ayuthaya"/>
                <a:cs typeface="Ayuthaya"/>
              </a:rPr>
              <a:t>sw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: S2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port: 3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</a:t>
            </a:r>
            <a:r>
              <a:rPr lang="en-US" sz="1600" dirty="0" err="1" smtClean="0">
                <a:solidFill>
                  <a:srgbClr val="FF6600"/>
                </a:solidFill>
                <a:latin typeface="Ayuthaya"/>
                <a:cs typeface="Ayuthaya"/>
              </a:rPr>
              <a:t>srcmac</a:t>
            </a:r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: ...</a:t>
            </a:r>
          </a:p>
          <a:p>
            <a:pPr algn="l"/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 ...}</a:t>
            </a:r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95105" y="3327752"/>
            <a:ext cx="21757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[{</a:t>
            </a:r>
            <a:r>
              <a:rPr lang="en-US" sz="1600" b="0" dirty="0" err="1" smtClean="0">
                <a:solidFill>
                  <a:schemeClr val="tx1"/>
                </a:solidFill>
                <a:latin typeface="Ayuthaya"/>
                <a:cs typeface="Ayuthaya"/>
              </a:rPr>
              <a:t>sw</a:t>
            </a:r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: S1, ...},</a:t>
            </a:r>
          </a:p>
          <a:p>
            <a:pPr algn="l"/>
            <a:r>
              <a:rPr lang="en-US" sz="1600" dirty="0">
                <a:latin typeface="Ayuthaya"/>
                <a:cs typeface="Ayuthaya"/>
              </a:rPr>
              <a:t> </a:t>
            </a:r>
            <a:r>
              <a:rPr lang="en-US" sz="1600" dirty="0" smtClean="0">
                <a:latin typeface="Ayuthaya"/>
                <a:cs typeface="Ayuthaya"/>
              </a:rPr>
              <a:t>{</a:t>
            </a:r>
            <a:r>
              <a:rPr lang="en-US" sz="1600" dirty="0" err="1" smtClean="0">
                <a:latin typeface="Ayuthaya"/>
                <a:cs typeface="Ayuthaya"/>
              </a:rPr>
              <a:t>sw</a:t>
            </a:r>
            <a:r>
              <a:rPr lang="en-US" sz="1600" dirty="0" smtClean="0">
                <a:latin typeface="Ayuthaya"/>
                <a:cs typeface="Ayuthaya"/>
              </a:rPr>
              <a:t>: S2, ...},</a:t>
            </a:r>
            <a:endParaRPr lang="en-US" sz="1600" b="0" dirty="0" smtClean="0">
              <a:solidFill>
                <a:schemeClr val="tx1"/>
              </a:solidFill>
              <a:latin typeface="Ayuthaya"/>
              <a:cs typeface="Ayuthaya"/>
            </a:endParaRPr>
          </a:p>
          <a:p>
            <a:pPr algn="l"/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 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{</a:t>
            </a:r>
            <a:r>
              <a:rPr lang="en-US" sz="1600" b="0" dirty="0" err="1" smtClean="0">
                <a:solidFill>
                  <a:srgbClr val="FF6600"/>
                </a:solidFill>
                <a:latin typeface="Ayuthaya"/>
                <a:cs typeface="Ayuthaya"/>
              </a:rPr>
              <a:t>sw</a:t>
            </a:r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: S3</a:t>
            </a:r>
          </a:p>
          <a:p>
            <a:pPr algn="l"/>
            <a:r>
              <a:rPr lang="en-US" sz="1600" dirty="0" smtClean="0">
                <a:solidFill>
                  <a:srgbClr val="FF6600"/>
                </a:solidFill>
                <a:latin typeface="Ayuthaya"/>
                <a:cs typeface="Ayuthaya"/>
              </a:rPr>
              <a:t>  port: 2</a:t>
            </a:r>
          </a:p>
          <a:p>
            <a:pPr algn="l"/>
            <a:r>
              <a:rPr lang="en-US" sz="1600" b="0" dirty="0" smtClean="0">
                <a:solidFill>
                  <a:srgbClr val="FF6600"/>
                </a:solidFill>
                <a:latin typeface="Ayuthaya"/>
                <a:cs typeface="Ayuthaya"/>
              </a:rPr>
              <a:t>  ...}</a:t>
            </a:r>
            <a:r>
              <a:rPr lang="en-US" sz="1600" b="0" dirty="0" smtClean="0">
                <a:solidFill>
                  <a:schemeClr val="tx1"/>
                </a:solidFill>
                <a:latin typeface="Ayuthaya"/>
                <a:cs typeface="Ayuthaya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41188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74063" cy="677863"/>
          </a:xfrm>
        </p:spPr>
        <p:txBody>
          <a:bodyPr/>
          <a:lstStyle/>
          <a:p>
            <a:r>
              <a:rPr lang="en-US" dirty="0" smtClean="0"/>
              <a:t>Where’s the packet loss?</a:t>
            </a:r>
            <a:endParaRPr lang="en-US" dirty="0"/>
          </a:p>
        </p:txBody>
      </p:sp>
      <p:pic>
        <p:nvPicPr>
          <p:cNvPr id="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87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276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1366617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6637079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473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04318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B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4800" y="1241269"/>
            <a:ext cx="79165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00" b="0" dirty="0" smtClean="0">
                <a:solidFill>
                  <a:schemeClr val="tx1"/>
                </a:solidFill>
              </a:rPr>
              <a:t>Faulty network device(s) along the way. But where?</a:t>
            </a:r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1919273" y="3650731"/>
            <a:ext cx="4717806" cy="0"/>
          </a:xfrm>
          <a:prstGeom prst="line">
            <a:avLst/>
          </a:prstGeom>
          <a:noFill/>
          <a:ln w="3672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25663" cy="468313"/>
          </a:xfrm>
        </p:spPr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1917" y="4144580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100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62918" y="4159156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  <a:sym typeface="Wingdings"/>
              </a:rPr>
              <a:t>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98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path state on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 1: Queries already tell us what’s needed!</a:t>
            </a:r>
          </a:p>
          <a:p>
            <a:pPr lvl="1"/>
            <a:r>
              <a:rPr lang="en-US" dirty="0" smtClean="0"/>
              <a:t>Only </a:t>
            </a:r>
            <a:r>
              <a:rPr lang="en-US" dirty="0"/>
              <a:t>record path state needed </a:t>
            </a:r>
            <a:r>
              <a:rPr lang="en-US" dirty="0" smtClean="0"/>
              <a:t>by queries</a:t>
            </a:r>
          </a:p>
          <a:p>
            <a:pPr lvl="1">
              <a:buFont typeface="Wingdings" charset="0"/>
              <a:buChar char="è"/>
            </a:pPr>
            <a:endParaRPr lang="en-US" dirty="0"/>
          </a:p>
          <a:p>
            <a:r>
              <a:rPr lang="en-US" dirty="0" smtClean="0"/>
              <a:t>Observation 2: Queries are regular expressions</a:t>
            </a:r>
          </a:p>
          <a:p>
            <a:pPr lvl="1"/>
            <a:r>
              <a:rPr lang="en-US" dirty="0" smtClean="0">
                <a:sym typeface="Wingdings"/>
              </a:rPr>
              <a:t>Regular expressions  Finite automaton (DFA)</a:t>
            </a:r>
          </a:p>
          <a:p>
            <a:pPr lvl="1"/>
            <a:r>
              <a:rPr lang="en-US" dirty="0" smtClean="0">
                <a:sym typeface="Wingdings"/>
              </a:rPr>
              <a:t>Distinguish only paths corresponding to DFA states</a:t>
            </a:r>
          </a:p>
          <a:p>
            <a:pPr marL="457200" lvl="1" indent="0"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65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path state on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 1: Queries already tell us what’s needed!</a:t>
            </a:r>
          </a:p>
          <a:p>
            <a:pPr lvl="1"/>
            <a:r>
              <a:rPr lang="en-US" dirty="0" smtClean="0"/>
              <a:t>Only </a:t>
            </a:r>
            <a:r>
              <a:rPr lang="en-US" dirty="0"/>
              <a:t>record path state needed </a:t>
            </a:r>
            <a:r>
              <a:rPr lang="en-US" dirty="0" smtClean="0"/>
              <a:t>by queries</a:t>
            </a:r>
          </a:p>
          <a:p>
            <a:pPr lvl="1">
              <a:buFont typeface="Wingdings" charset="0"/>
              <a:buChar char="è"/>
            </a:pPr>
            <a:endParaRPr lang="en-US" dirty="0"/>
          </a:p>
          <a:p>
            <a:r>
              <a:rPr lang="en-US" dirty="0" smtClean="0"/>
              <a:t>Observation 2: Queries are regular expressions</a:t>
            </a:r>
          </a:p>
          <a:p>
            <a:pPr lvl="1"/>
            <a:r>
              <a:rPr lang="en-US" dirty="0" smtClean="0">
                <a:sym typeface="Wingdings"/>
              </a:rPr>
              <a:t>Regular expressions  Finite automaton (DFA)</a:t>
            </a:r>
          </a:p>
          <a:p>
            <a:pPr lvl="1"/>
            <a:r>
              <a:rPr lang="en-US" dirty="0" smtClean="0">
                <a:sym typeface="Wingdings"/>
              </a:rPr>
              <a:t>Distinguish only paths corresponding to DFA states</a:t>
            </a:r>
          </a:p>
          <a:p>
            <a:pPr marL="457200" lvl="1" indent="0"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04800" y="1219200"/>
            <a:ext cx="8602663" cy="4891444"/>
            <a:chOff x="304800" y="1328493"/>
            <a:chExt cx="8602663" cy="4891444"/>
          </a:xfrm>
        </p:grpSpPr>
        <p:sp>
          <p:nvSpPr>
            <p:cNvPr id="9" name="Rectangle 8"/>
            <p:cNvSpPr/>
            <p:nvPr/>
          </p:nvSpPr>
          <p:spPr>
            <a:xfrm>
              <a:off x="304800" y="1328493"/>
              <a:ext cx="8602663" cy="4891444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 w="34925"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57200" y="2238344"/>
              <a:ext cx="8450263" cy="2267462"/>
              <a:chOff x="-2888946" y="280412"/>
              <a:chExt cx="7848810" cy="320625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2888946" y="280412"/>
                <a:ext cx="7848810" cy="3206250"/>
              </a:xfrm>
              <a:prstGeom prst="rect">
                <a:avLst/>
              </a:prstGeom>
              <a:solidFill>
                <a:schemeClr val="bg1"/>
              </a:solidFill>
              <a:ln w="34925">
                <a:noFill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-2779440" y="381000"/>
                <a:ext cx="7650719" cy="3001861"/>
              </a:xfrm>
              <a:prstGeom prst="rect">
                <a:avLst/>
              </a:prstGeom>
              <a:solidFill>
                <a:srgbClr val="FF8A01">
                  <a:alpha val="26000"/>
                </a:srgbClr>
              </a:solidFill>
              <a:ln w="34925">
                <a:noFill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418716" y="2451407"/>
            <a:ext cx="856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Record</a:t>
            </a:r>
            <a:r>
              <a:rPr lang="en-US" sz="3200" b="0" dirty="0" smtClean="0">
                <a:solidFill>
                  <a:schemeClr val="tx1"/>
                </a:solidFill>
              </a:rPr>
              <a:t> only DFA state on packets (1-2 bytes)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b="0" dirty="0" smtClean="0">
                <a:solidFill>
                  <a:schemeClr val="tx1"/>
                </a:solidFill>
              </a:rPr>
              <a:t>Use </a:t>
            </a:r>
            <a:r>
              <a:rPr lang="en-US" sz="3200" dirty="0" smtClean="0"/>
              <a:t>existing “tag” fields (e.g., VLAN)</a:t>
            </a:r>
            <a:endParaRPr lang="en-US" sz="32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782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304799" y="1384490"/>
            <a:ext cx="6248401" cy="1795063"/>
          </a:xfrm>
          <a:prstGeom prst="rect">
            <a:avLst/>
          </a:prstGeom>
          <a:solidFill>
            <a:srgbClr val="FF8A01">
              <a:alpha val="30000"/>
            </a:srgbClr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Query Compilation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485000"/>
            <a:ext cx="6096000" cy="1488067"/>
          </a:xfrm>
        </p:spPr>
        <p:txBody>
          <a:bodyPr/>
          <a:lstStyle/>
          <a:p>
            <a:pPr marL="457200" lvl="1" indent="-457200">
              <a:buNone/>
            </a:pPr>
            <a:r>
              <a:rPr lang="en-US" dirty="0" smtClean="0">
                <a:latin typeface="Ayuthaya"/>
                <a:cs typeface="Ayuthaya"/>
              </a:rPr>
              <a:t>Query: </a:t>
            </a:r>
          </a:p>
          <a:p>
            <a:pPr marL="457200" lvl="1" indent="-457200">
              <a:buNone/>
            </a:pPr>
            <a:r>
              <a:rPr lang="en-US" dirty="0">
                <a:latin typeface="Ayuthaya"/>
                <a:cs typeface="Ayuthaya"/>
              </a:rPr>
              <a:t> </a:t>
            </a:r>
            <a:r>
              <a:rPr lang="en-US" dirty="0" smtClean="0">
                <a:latin typeface="Ayuthaya"/>
                <a:cs typeface="Ayuthaya"/>
              </a:rPr>
              <a:t> (switch</a:t>
            </a:r>
            <a:r>
              <a:rPr lang="en-US" dirty="0">
                <a:latin typeface="Ayuthaya"/>
                <a:cs typeface="Ayuthaya"/>
              </a:rPr>
              <a:t>=</a:t>
            </a:r>
            <a:r>
              <a:rPr lang="en-US" dirty="0" smtClean="0">
                <a:latin typeface="Ayuthaya"/>
                <a:cs typeface="Ayuthaya"/>
              </a:rPr>
              <a:t>S1, </a:t>
            </a:r>
            <a:r>
              <a:rPr lang="en-US" dirty="0" err="1" smtClean="0">
                <a:latin typeface="Ayuthaya"/>
                <a:cs typeface="Ayuthaya"/>
              </a:rPr>
              <a:t>srcip</a:t>
            </a:r>
            <a:r>
              <a:rPr lang="en-US" dirty="0" smtClean="0">
                <a:latin typeface="Ayuthaya"/>
                <a:cs typeface="Ayuthaya"/>
              </a:rPr>
              <a:t>=10.0.0.1)</a:t>
            </a:r>
          </a:p>
          <a:p>
            <a:pPr marL="457200" lvl="1" indent="-457200">
              <a:buNone/>
            </a:pPr>
            <a:r>
              <a:rPr lang="en-US" dirty="0" smtClean="0">
                <a:latin typeface="Ayuthaya"/>
                <a:cs typeface="Ayuthaya"/>
              </a:rPr>
              <a:t>^ (</a:t>
            </a:r>
            <a:r>
              <a:rPr lang="en-US" dirty="0">
                <a:latin typeface="Ayuthaya"/>
                <a:cs typeface="Ayuthaya"/>
              </a:rPr>
              <a:t>switch=</a:t>
            </a:r>
            <a:r>
              <a:rPr lang="en-US" dirty="0" smtClean="0">
                <a:latin typeface="Ayuthaya"/>
                <a:cs typeface="Ayuthaya"/>
              </a:rPr>
              <a:t>S2, </a:t>
            </a:r>
            <a:r>
              <a:rPr lang="en-US" dirty="0" err="1" smtClean="0">
                <a:latin typeface="Ayuthaya"/>
                <a:cs typeface="Ayuthaya"/>
              </a:rPr>
              <a:t>dstip</a:t>
            </a:r>
            <a:r>
              <a:rPr lang="en-US" dirty="0" smtClean="0">
                <a:latin typeface="Ayuthaya"/>
                <a:cs typeface="Ayuthaya"/>
              </a:rPr>
              <a:t>=10.0.0.3)</a:t>
            </a:r>
          </a:p>
          <a:p>
            <a:pPr marL="457200" lvl="1" indent="-457200">
              <a:buNone/>
            </a:pPr>
            <a:endParaRPr lang="en-US" dirty="0">
              <a:latin typeface="Ayuthaya"/>
              <a:cs typeface="Ayuthaya"/>
            </a:endParaRPr>
          </a:p>
          <a:p>
            <a:pPr marL="457200" lvl="1" indent="-457200">
              <a:buNone/>
            </a:pPr>
            <a:endParaRPr lang="en-US" dirty="0">
              <a:latin typeface="+mj-lt"/>
              <a:cs typeface="Ayuthaya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5654" y="4259317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10093" y="4648905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Q0</a:t>
            </a:r>
          </a:p>
        </p:txBody>
      </p:sp>
      <p:sp>
        <p:nvSpPr>
          <p:cNvPr id="19" name="Oval 18"/>
          <p:cNvSpPr/>
          <p:nvPr/>
        </p:nvSpPr>
        <p:spPr>
          <a:xfrm>
            <a:off x="3854302" y="4259317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208741" y="4648905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Q1</a:t>
            </a:r>
          </a:p>
        </p:txBody>
      </p:sp>
      <p:sp>
        <p:nvSpPr>
          <p:cNvPr id="21" name="Oval 20"/>
          <p:cNvSpPr/>
          <p:nvPr/>
        </p:nvSpPr>
        <p:spPr>
          <a:xfrm>
            <a:off x="7256929" y="4259317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611368" y="4648905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Q2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2077397" y="4698130"/>
            <a:ext cx="1663884" cy="397979"/>
          </a:xfrm>
          <a:prstGeom prst="righ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811581" y="3963980"/>
            <a:ext cx="2382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Ayuthaya"/>
                <a:cs typeface="Ayuthaya"/>
              </a:rPr>
              <a:t>s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witch=S1, </a:t>
            </a:r>
            <a:r>
              <a:rPr lang="en-US" sz="1800" b="0" dirty="0" err="1" smtClean="0">
                <a:solidFill>
                  <a:schemeClr val="tx1"/>
                </a:solidFill>
                <a:latin typeface="Ayuthaya"/>
                <a:cs typeface="Ayuthaya"/>
              </a:rPr>
              <a:t>srcip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=10.0.0.1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5321279" y="4698130"/>
            <a:ext cx="1663884" cy="397979"/>
          </a:xfrm>
          <a:prstGeom prst="righ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14533" y="3963980"/>
            <a:ext cx="2382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Ayuthaya"/>
                <a:cs typeface="Ayuthaya"/>
              </a:rPr>
              <a:t>s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witch=S2, </a:t>
            </a:r>
            <a:r>
              <a:rPr lang="en-US" sz="1800" b="0" dirty="0" err="1" smtClean="0">
                <a:solidFill>
                  <a:schemeClr val="tx1"/>
                </a:solidFill>
                <a:latin typeface="Ayuthaya"/>
                <a:cs typeface="Ayuthaya"/>
              </a:rPr>
              <a:t>dstip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=10.0.0.3</a:t>
            </a:r>
          </a:p>
        </p:txBody>
      </p:sp>
      <p:sp>
        <p:nvSpPr>
          <p:cNvPr id="30" name="Down Arrow 29"/>
          <p:cNvSpPr/>
          <p:nvPr/>
        </p:nvSpPr>
        <p:spPr>
          <a:xfrm>
            <a:off x="4001984" y="2973067"/>
            <a:ext cx="984551" cy="895864"/>
          </a:xfrm>
          <a:prstGeom prst="downArrow">
            <a:avLst/>
          </a:prstGeom>
          <a:solidFill>
            <a:schemeClr val="tx1"/>
          </a:soli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059643" y="4077000"/>
            <a:ext cx="1737360" cy="173736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157528" y="4757200"/>
            <a:ext cx="398126" cy="302933"/>
          </a:xfrm>
          <a:prstGeom prst="rightArrow">
            <a:avLst/>
          </a:prstGeom>
          <a:solidFill>
            <a:schemeClr val="tx1"/>
          </a:soli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817" y="2015666"/>
            <a:ext cx="773793" cy="4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9" name="Line 21"/>
          <p:cNvSpPr>
            <a:spLocks noChangeShapeType="1"/>
          </p:cNvSpPr>
          <p:nvPr/>
        </p:nvSpPr>
        <p:spPr bwMode="auto">
          <a:xfrm>
            <a:off x="7413611" y="2195081"/>
            <a:ext cx="862320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40" name="Picture 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5" y="2016916"/>
            <a:ext cx="773793" cy="4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6765268" y="2446122"/>
            <a:ext cx="61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S1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88447" y="2446122"/>
            <a:ext cx="61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S2</a:t>
            </a:r>
          </a:p>
        </p:txBody>
      </p:sp>
    </p:spTree>
    <p:extLst>
      <p:ext uri="{BB962C8B-B14F-4D97-AF65-F5344CB8AC3E}">
        <p14:creationId xmlns:p14="http://schemas.microsoft.com/office/powerpoint/2010/main" val="86029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" grpId="0" build="p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5" grpId="0"/>
      <p:bldP spid="28" grpId="0" animBg="1"/>
      <p:bldP spid="29" grpId="0"/>
      <p:bldP spid="30" grpId="0" animBg="1"/>
      <p:bldP spid="34" grpId="0" animBg="1"/>
      <p:bldP spid="35" grpId="0" animBg="1"/>
      <p:bldP spid="39" grpId="0" animBg="1"/>
      <p:bldP spid="41" grpId="0"/>
      <p:bldP spid="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Query Compilation (2/3)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86770" y="2040069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41209" y="2429657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Q0</a:t>
            </a:r>
          </a:p>
        </p:txBody>
      </p:sp>
      <p:sp>
        <p:nvSpPr>
          <p:cNvPr id="19" name="Oval 18"/>
          <p:cNvSpPr/>
          <p:nvPr/>
        </p:nvSpPr>
        <p:spPr>
          <a:xfrm>
            <a:off x="3885418" y="2040069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239857" y="2429657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Q1</a:t>
            </a:r>
          </a:p>
        </p:txBody>
      </p:sp>
      <p:sp>
        <p:nvSpPr>
          <p:cNvPr id="21" name="Oval 20"/>
          <p:cNvSpPr/>
          <p:nvPr/>
        </p:nvSpPr>
        <p:spPr>
          <a:xfrm>
            <a:off x="7297890" y="2040069"/>
            <a:ext cx="1368524" cy="1368400"/>
          </a:xfrm>
          <a:prstGeom prst="ellipse">
            <a:avLst/>
          </a:prstGeom>
          <a:gradFill flip="none" rotWithShape="1">
            <a:gsLst>
              <a:gs pos="100000">
                <a:srgbClr val="FF6600"/>
              </a:gs>
              <a:gs pos="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652329" y="2429657"/>
            <a:ext cx="63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  <a:latin typeface="Ayuthaya"/>
                <a:cs typeface="Ayuthaya"/>
              </a:rPr>
              <a:t>Q2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2108513" y="2478882"/>
            <a:ext cx="1663884" cy="397979"/>
          </a:xfrm>
          <a:prstGeom prst="righ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842697" y="1744732"/>
            <a:ext cx="2382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Ayuthaya"/>
                <a:cs typeface="Ayuthaya"/>
              </a:rPr>
              <a:t>s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witch=S1, </a:t>
            </a:r>
            <a:r>
              <a:rPr lang="en-US" sz="1800" b="0" dirty="0" err="1" smtClean="0">
                <a:solidFill>
                  <a:schemeClr val="tx1"/>
                </a:solidFill>
                <a:latin typeface="Ayuthaya"/>
                <a:cs typeface="Ayuthaya"/>
              </a:rPr>
              <a:t>srcip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=10.0.0.1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5362240" y="2478882"/>
            <a:ext cx="1663884" cy="397979"/>
          </a:xfrm>
          <a:prstGeom prst="righ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45649" y="1744732"/>
            <a:ext cx="2382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Ayuthaya"/>
                <a:cs typeface="Ayuthaya"/>
              </a:rPr>
              <a:t>s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witch=S2, </a:t>
            </a:r>
            <a:r>
              <a:rPr lang="en-US" sz="1800" b="0" dirty="0" err="1" smtClean="0">
                <a:solidFill>
                  <a:schemeClr val="tx1"/>
                </a:solidFill>
                <a:latin typeface="Ayuthaya"/>
                <a:cs typeface="Ayuthaya"/>
              </a:rPr>
              <a:t>dstip</a:t>
            </a:r>
            <a:r>
              <a:rPr lang="en-US" sz="1800" b="0" dirty="0" smtClean="0">
                <a:solidFill>
                  <a:schemeClr val="tx1"/>
                </a:solidFill>
                <a:latin typeface="Ayuthaya"/>
                <a:cs typeface="Ayuthaya"/>
              </a:rPr>
              <a:t>=10.0.0.3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2804"/>
              </p:ext>
            </p:extLst>
          </p:nvPr>
        </p:nvGraphicFramePr>
        <p:xfrm>
          <a:off x="304800" y="4568998"/>
          <a:ext cx="8605370" cy="155069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85337"/>
                <a:gridCol w="3647664"/>
                <a:gridCol w="3672369"/>
              </a:tblGrid>
              <a:tr h="43817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Switch</a:t>
                      </a:r>
                      <a:endParaRPr lang="en-US" sz="2000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Match</a:t>
                      </a:r>
                      <a:endParaRPr lang="en-US" sz="2000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yuthaya"/>
                        </a:rPr>
                        <a:t>Action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S1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state=Q0, </a:t>
                      </a:r>
                      <a:r>
                        <a:rPr lang="en-US" dirty="0" err="1" smtClean="0">
                          <a:latin typeface="Ayuthaya"/>
                        </a:rPr>
                        <a:t>srcip</a:t>
                      </a:r>
                      <a:r>
                        <a:rPr lang="en-US" dirty="0" smtClean="0">
                          <a:latin typeface="Ayuthaya"/>
                        </a:rPr>
                        <a:t>=10.0.0.1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state=Q1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S2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state=Q1, </a:t>
                      </a:r>
                      <a:r>
                        <a:rPr lang="en-US" dirty="0" err="1" smtClean="0">
                          <a:latin typeface="Ayuthaya"/>
                        </a:rPr>
                        <a:t>dstip</a:t>
                      </a:r>
                      <a:r>
                        <a:rPr lang="en-US" dirty="0" smtClean="0">
                          <a:latin typeface="Ayuthaya"/>
                        </a:rPr>
                        <a:t>=10.0.0.3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state=Q2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S2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state=Q1, </a:t>
                      </a:r>
                      <a:r>
                        <a:rPr lang="en-US" dirty="0" err="1" smtClean="0">
                          <a:latin typeface="Ayuthaya"/>
                        </a:rPr>
                        <a:t>dstip</a:t>
                      </a:r>
                      <a:r>
                        <a:rPr lang="en-US" dirty="0" smtClean="0">
                          <a:latin typeface="Ayuthaya"/>
                        </a:rPr>
                        <a:t>=10.0.0.3</a:t>
                      </a:r>
                      <a:endParaRPr lang="en-US" dirty="0">
                        <a:latin typeface="Ayuthay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yuthaya"/>
                        </a:rPr>
                        <a:t>count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Down Arrow 23"/>
          <p:cNvSpPr/>
          <p:nvPr/>
        </p:nvSpPr>
        <p:spPr>
          <a:xfrm>
            <a:off x="4161098" y="3665524"/>
            <a:ext cx="984551" cy="895864"/>
          </a:xfrm>
          <a:prstGeom prst="downArrow">
            <a:avLst/>
          </a:prstGeom>
          <a:solidFill>
            <a:schemeClr val="tx1"/>
          </a:soli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Brace 29"/>
          <p:cNvSpPr/>
          <p:nvPr/>
        </p:nvSpPr>
        <p:spPr bwMode="auto">
          <a:xfrm>
            <a:off x="6553200" y="5040432"/>
            <a:ext cx="708875" cy="639903"/>
          </a:xfrm>
          <a:prstGeom prst="rightBrac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Brace 30"/>
          <p:cNvSpPr/>
          <p:nvPr/>
        </p:nvSpPr>
        <p:spPr bwMode="auto">
          <a:xfrm>
            <a:off x="7173825" y="5680335"/>
            <a:ext cx="708875" cy="639903"/>
          </a:xfrm>
          <a:prstGeom prst="rightBrac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262075" y="5156183"/>
            <a:ext cx="1726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DFA transition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32519" y="5792078"/>
            <a:ext cx="1726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DFA accept</a:t>
            </a:r>
          </a:p>
        </p:txBody>
      </p:sp>
      <p:sp>
        <p:nvSpPr>
          <p:cNvPr id="33" name="Oval 32"/>
          <p:cNvSpPr/>
          <p:nvPr/>
        </p:nvSpPr>
        <p:spPr>
          <a:xfrm>
            <a:off x="7108868" y="1857752"/>
            <a:ext cx="1737360" cy="173736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157528" y="2508417"/>
            <a:ext cx="398126" cy="302933"/>
          </a:xfrm>
          <a:prstGeom prst="rightArrow">
            <a:avLst/>
          </a:prstGeom>
          <a:solidFill>
            <a:schemeClr val="tx1"/>
          </a:solidFill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0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 animBg="1"/>
      <p:bldP spid="31" grpId="0" animBg="1"/>
      <p:bldP spid="10" grpId="0"/>
      <p:bldP spid="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Query Compilation (3/3)</a:t>
            </a:r>
            <a:endParaRPr lang="en-US" dirty="0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25663" cy="468313"/>
          </a:xfrm>
        </p:spPr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052954" y="2434793"/>
            <a:ext cx="1456021" cy="110759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>
            <a:off x="4134554" y="2434793"/>
            <a:ext cx="9548" cy="98346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4650179" y="2434793"/>
            <a:ext cx="1747398" cy="110759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720" y="3827507"/>
            <a:ext cx="1551857" cy="92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 bwMode="auto">
          <a:xfrm>
            <a:off x="3798428" y="4111196"/>
            <a:ext cx="1018645" cy="19096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20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428" y="3467218"/>
            <a:ext cx="746423" cy="567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475501" y="2711691"/>
            <a:ext cx="1785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All acting on the same data plane packets!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" y="4750926"/>
            <a:ext cx="8613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dirty="0" smtClean="0"/>
              <a:t>Frenetic composition operators (details in paper)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5247" y="1439387"/>
            <a:ext cx="23871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DFA-Transitioning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99452" y="1439387"/>
            <a:ext cx="2081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Forwarding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79114" y="1439387"/>
            <a:ext cx="20819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dirty="0" smtClean="0">
                <a:solidFill>
                  <a:schemeClr val="tx1"/>
                </a:solidFill>
              </a:rPr>
              <a:t>DFA-Accepting</a:t>
            </a:r>
          </a:p>
        </p:txBody>
      </p:sp>
    </p:spTree>
    <p:extLst>
      <p:ext uri="{BB962C8B-B14F-4D97-AF65-F5344CB8AC3E}">
        <p14:creationId xmlns:p14="http://schemas.microsoft.com/office/powerpoint/2010/main" val="1507375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2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Prototype on the Pyretic (NSDI’13) SDN controller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Implementation publicly available online</a:t>
            </a:r>
            <a:endParaRPr lang="en-US" dirty="0"/>
          </a:p>
          <a:p>
            <a:pPr lvl="1"/>
            <a:r>
              <a:rPr lang="en-US" dirty="0" smtClean="0"/>
              <a:t>http://frenetic-lang.org/pyretic/</a:t>
            </a:r>
          </a:p>
          <a:p>
            <a:pPr lvl="1"/>
            <a:endParaRPr lang="en-US" dirty="0"/>
          </a:p>
          <a:p>
            <a:r>
              <a:rPr lang="en-US" dirty="0" smtClean="0"/>
              <a:t>Evaluation: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ayload collection bandwidth</a:t>
            </a:r>
          </a:p>
          <a:p>
            <a:pPr lvl="1"/>
            <a:r>
              <a:rPr lang="en-US" dirty="0" smtClean="0"/>
              <a:t>Rule space</a:t>
            </a:r>
          </a:p>
          <a:p>
            <a:pPr lvl="1"/>
            <a:r>
              <a:rPr lang="en-US" dirty="0" smtClean="0"/>
              <a:t>See paper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57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800" dirty="0" smtClean="0">
              <a:sym typeface="Wingdings"/>
            </a:endParaRPr>
          </a:p>
          <a:p>
            <a:pPr algn="ctr"/>
            <a:endParaRPr lang="en-US" sz="2800" dirty="0">
              <a:sym typeface="Wingdings"/>
            </a:endParaRPr>
          </a:p>
          <a:p>
            <a:pPr algn="ctr"/>
            <a:endParaRPr lang="en-US" sz="2800" dirty="0" smtClean="0">
              <a:sym typeface="Wingdings"/>
            </a:endParaRPr>
          </a:p>
          <a:p>
            <a:pPr marL="0" indent="0" algn="ctr">
              <a:buNone/>
            </a:pPr>
            <a:r>
              <a:rPr lang="en-US" sz="2800" dirty="0" smtClean="0">
                <a:sym typeface="Wingdings"/>
              </a:rPr>
              <a:t>DFA state can be used to track </a:t>
            </a:r>
          </a:p>
          <a:p>
            <a:pPr marL="0" indent="0" algn="ctr">
              <a:buNone/>
            </a:pPr>
            <a:r>
              <a:rPr lang="en-US" sz="2800" dirty="0" smtClean="0">
                <a:sym typeface="Wingdings"/>
              </a:rPr>
              <a:t>packet paths directly on the data plane.</a:t>
            </a:r>
          </a:p>
          <a:p>
            <a:pPr marL="0" indent="0" algn="ctr">
              <a:buNone/>
            </a:pPr>
            <a:endParaRPr lang="en-US" sz="2800" dirty="0">
              <a:sym typeface="Wingdings"/>
            </a:endParaRPr>
          </a:p>
          <a:p>
            <a:pPr marL="0" indent="0" algn="ctr">
              <a:buNone/>
            </a:pPr>
            <a:r>
              <a:rPr lang="en-US" sz="2800" dirty="0" smtClean="0">
                <a:sym typeface="Wingdings"/>
              </a:rPr>
              <a:t>Measurement and forwarding can be </a:t>
            </a:r>
          </a:p>
          <a:p>
            <a:pPr marL="0" indent="0" algn="ctr">
              <a:buNone/>
            </a:pPr>
            <a:r>
              <a:rPr lang="en-US" sz="2800" dirty="0" smtClean="0">
                <a:sym typeface="Wingdings"/>
              </a:rPr>
              <a:t>specified independently.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5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 smtClean="0"/>
          </a:p>
          <a:p>
            <a:endParaRPr lang="en-US" sz="3200" dirty="0"/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Happy to answer queries ;)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err="1" smtClean="0"/>
              <a:t>narayana@cs.princeton.edu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40" y="4310582"/>
            <a:ext cx="409562" cy="462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0376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33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87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276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1366617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6637079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473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04318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B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4799" y="1241269"/>
            <a:ext cx="846753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00" b="0" dirty="0" smtClean="0">
                <a:solidFill>
                  <a:schemeClr val="tx1"/>
                </a:solidFill>
              </a:rPr>
              <a:t>Solution idea: Check how far packets get from A to B </a:t>
            </a:r>
            <a:r>
              <a:rPr lang="en-US" sz="2600" dirty="0" smtClean="0"/>
              <a:t>before being dropped somewhere. </a:t>
            </a:r>
            <a:endParaRPr lang="en-US" sz="2600" b="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Where’s the packet loss?</a:t>
            </a:r>
            <a:endParaRPr lang="en-US" dirty="0"/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116" y="346987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093" y="346987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27951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34809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4260239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" name="Line 21"/>
          <p:cNvSpPr>
            <a:spLocks noChangeShapeType="1"/>
          </p:cNvSpPr>
          <p:nvPr/>
        </p:nvSpPr>
        <p:spPr bwMode="auto">
          <a:xfrm flipV="1">
            <a:off x="2235085" y="3252332"/>
            <a:ext cx="462258" cy="24109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 flipV="1">
            <a:off x="3332799" y="3771540"/>
            <a:ext cx="658525" cy="35843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V="1">
            <a:off x="4564242" y="4260238"/>
            <a:ext cx="582086" cy="151031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3318006" y="3008389"/>
            <a:ext cx="582086" cy="151031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3298907" y="3243614"/>
            <a:ext cx="721061" cy="27012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3332799" y="4276206"/>
            <a:ext cx="567293" cy="13506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4564242" y="3008389"/>
            <a:ext cx="567293" cy="13506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4520757" y="3803069"/>
            <a:ext cx="721061" cy="27012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 flipV="1">
            <a:off x="4501605" y="3180813"/>
            <a:ext cx="658525" cy="35843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2249265" y="3764876"/>
            <a:ext cx="519835" cy="360936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auto">
          <a:xfrm flipV="1">
            <a:off x="5668917" y="3771540"/>
            <a:ext cx="537687" cy="392464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5686769" y="3181801"/>
            <a:ext cx="519835" cy="360936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32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466" y="30237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466" y="406983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343" y="30237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343" y="406983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7" name="Oval Callout 36"/>
          <p:cNvSpPr/>
          <p:nvPr/>
        </p:nvSpPr>
        <p:spPr>
          <a:xfrm>
            <a:off x="1979173" y="4481348"/>
            <a:ext cx="4250256" cy="1253297"/>
          </a:xfrm>
          <a:prstGeom prst="wedgeEllipseCallout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10800000" rev="1080000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669837" y="4975322"/>
            <a:ext cx="4883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6600"/>
                </a:solidFill>
                <a:sym typeface="Wingdings"/>
              </a:rPr>
              <a:t>Fine-grained packet counters</a:t>
            </a:r>
            <a:endParaRPr lang="en-US" sz="1800" b="0" dirty="0" smtClean="0">
              <a:solidFill>
                <a:srgbClr val="FF6600"/>
              </a:solidFill>
            </a:endParaRPr>
          </a:p>
        </p:txBody>
      </p:sp>
      <p:sp>
        <p:nvSpPr>
          <p:cNvPr id="39" name="Oval Callout 38"/>
          <p:cNvSpPr/>
          <p:nvPr/>
        </p:nvSpPr>
        <p:spPr>
          <a:xfrm rot="10640268">
            <a:off x="1463568" y="2817799"/>
            <a:ext cx="988236" cy="525162"/>
          </a:xfrm>
          <a:prstGeom prst="wedgeEllipseCallout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10800000" rev="1080000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Callout 39"/>
          <p:cNvSpPr/>
          <p:nvPr/>
        </p:nvSpPr>
        <p:spPr>
          <a:xfrm>
            <a:off x="6229429" y="3938132"/>
            <a:ext cx="1350027" cy="525162"/>
          </a:xfrm>
          <a:prstGeom prst="wedgeEllipseCallout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10800000" rev="1080000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Callout 45"/>
          <p:cNvSpPr/>
          <p:nvPr/>
        </p:nvSpPr>
        <p:spPr>
          <a:xfrm>
            <a:off x="4076017" y="2132999"/>
            <a:ext cx="1350027" cy="525162"/>
          </a:xfrm>
          <a:prstGeom prst="wedgeEllipseCallout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370159" y="4994968"/>
            <a:ext cx="2669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 smtClean="0">
                <a:solidFill>
                  <a:schemeClr val="tx1"/>
                </a:solidFill>
              </a:rPr>
              <a:t>+ </a:t>
            </a:r>
            <a:r>
              <a:rPr lang="en-US" sz="2400" dirty="0" smtClean="0">
                <a:solidFill>
                  <a:srgbClr val="FF6600"/>
                </a:solidFill>
              </a:rPr>
              <a:t>Forwarding</a:t>
            </a:r>
            <a:endParaRPr lang="en-US" sz="2400" b="0" dirty="0" smtClean="0">
              <a:solidFill>
                <a:srgbClr val="FF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11450" y="5387269"/>
            <a:ext cx="2616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Complex policies</a:t>
            </a:r>
          </a:p>
        </p:txBody>
      </p:sp>
      <p:sp>
        <p:nvSpPr>
          <p:cNvPr id="48" name="Slide Number Placeholder 3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25663" cy="468313"/>
          </a:xfrm>
        </p:spPr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auto">
          <a:xfrm>
            <a:off x="1919273" y="3650731"/>
            <a:ext cx="4717806" cy="0"/>
          </a:xfrm>
          <a:prstGeom prst="line">
            <a:avLst/>
          </a:prstGeom>
          <a:noFill/>
          <a:ln w="3672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91917" y="4144580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100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62918" y="4159156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  <a:sym typeface="Wingdings"/>
              </a:rPr>
              <a:t>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pic>
        <p:nvPicPr>
          <p:cNvPr id="52" name="Picture 16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800" y="3444065"/>
            <a:ext cx="413332" cy="41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5" name="Picture 54" descr="j0178844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369" y="5398096"/>
            <a:ext cx="2034629" cy="134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509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7" grpId="0" animBg="1"/>
      <p:bldP spid="38" grpId="0"/>
      <p:bldP spid="39" grpId="0" animBg="1"/>
      <p:bldP spid="40" grpId="0" animBg="1"/>
      <p:bldP spid="46" grpId="0" animBg="1"/>
      <p:bldP spid="47" grpId="0"/>
      <p:bldP spid="49" grpId="0" animBg="1"/>
      <p:bldP spid="50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87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276" y="315942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1366617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6637079" y="3650731"/>
            <a:ext cx="552656" cy="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473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04318" y="2654400"/>
            <a:ext cx="38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B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4799" y="1241269"/>
            <a:ext cx="846753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00" b="0" dirty="0" smtClean="0">
                <a:solidFill>
                  <a:srgbClr val="FF6600"/>
                </a:solidFill>
              </a:rPr>
              <a:t>Instead: </a:t>
            </a:r>
            <a:r>
              <a:rPr lang="en-US" sz="2600" b="0" dirty="0" smtClean="0">
                <a:solidFill>
                  <a:schemeClr val="tx1"/>
                </a:solidFill>
              </a:rPr>
              <a:t>nice to </a:t>
            </a:r>
            <a:r>
              <a:rPr lang="en-US" sz="2600" dirty="0" smtClean="0"/>
              <a:t>get A </a:t>
            </a:r>
            <a:r>
              <a:rPr lang="en-US" sz="2600" dirty="0" smtClean="0">
                <a:sym typeface="Wingdings"/>
              </a:rPr>
              <a:t> </a:t>
            </a:r>
            <a:r>
              <a:rPr lang="en-US" sz="2600" dirty="0" smtClean="0"/>
              <a:t>B </a:t>
            </a:r>
            <a:r>
              <a:rPr lang="en-US" sz="2600" b="0" dirty="0" smtClean="0">
                <a:solidFill>
                  <a:schemeClr val="tx1"/>
                </a:solidFill>
              </a:rPr>
              <a:t>packet </a:t>
            </a:r>
            <a:r>
              <a:rPr lang="en-US" sz="2600" dirty="0" smtClean="0"/>
              <a:t>counts each step along paths where A </a:t>
            </a:r>
            <a:r>
              <a:rPr lang="en-US" sz="2600" dirty="0" smtClean="0">
                <a:sym typeface="Wingdings"/>
              </a:rPr>
              <a:t> B </a:t>
            </a:r>
            <a:r>
              <a:rPr lang="en-US" sz="2600" dirty="0" smtClean="0"/>
              <a:t>traffic flows</a:t>
            </a:r>
            <a:endParaRPr lang="en-US" sz="2600" b="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Where’s the packet loss?</a:t>
            </a:r>
            <a:endParaRPr lang="en-US" dirty="0"/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116" y="346987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093" y="346987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27951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34809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92" y="4260239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" name="Line 21"/>
          <p:cNvSpPr>
            <a:spLocks noChangeShapeType="1"/>
          </p:cNvSpPr>
          <p:nvPr/>
        </p:nvSpPr>
        <p:spPr bwMode="auto">
          <a:xfrm flipV="1">
            <a:off x="2235085" y="3252332"/>
            <a:ext cx="462258" cy="24109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 flipV="1">
            <a:off x="3332799" y="3771540"/>
            <a:ext cx="658525" cy="35843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V="1">
            <a:off x="4564242" y="4260238"/>
            <a:ext cx="582086" cy="151031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3318006" y="3008389"/>
            <a:ext cx="582086" cy="151031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3298907" y="3243614"/>
            <a:ext cx="721061" cy="27012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3332799" y="4276206"/>
            <a:ext cx="567293" cy="13506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4564242" y="3008389"/>
            <a:ext cx="567293" cy="13506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4520757" y="3803069"/>
            <a:ext cx="721061" cy="27012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 flipV="1">
            <a:off x="4501605" y="3180813"/>
            <a:ext cx="658525" cy="358433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2249265" y="3764876"/>
            <a:ext cx="519835" cy="360936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auto">
          <a:xfrm flipV="1">
            <a:off x="5668917" y="3771540"/>
            <a:ext cx="537687" cy="392464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5686769" y="3181801"/>
            <a:ext cx="519835" cy="360936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32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466" y="30237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466" y="406983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343" y="30237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343" y="4069831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8" name="Slide Number Placeholder 3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25663" cy="468313"/>
          </a:xfrm>
        </p:spPr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91917" y="4144580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100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62918" y="4159156"/>
            <a:ext cx="1446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err="1" smtClean="0">
                <a:solidFill>
                  <a:schemeClr val="tx1"/>
                </a:solidFill>
              </a:rPr>
              <a:t>pkts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  <a:sym typeface="Wingdings"/>
              </a:rPr>
              <a:t>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pic>
        <p:nvPicPr>
          <p:cNvPr id="45" name="Picture 16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661" y="3175221"/>
            <a:ext cx="413332" cy="41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 bwMode="auto">
          <a:xfrm flipV="1">
            <a:off x="2065615" y="2944829"/>
            <a:ext cx="568663" cy="437175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" name="Straight Arrow Connector 53"/>
          <p:cNvCxnSpPr/>
          <p:nvPr/>
        </p:nvCxnSpPr>
        <p:spPr bwMode="auto">
          <a:xfrm flipV="1">
            <a:off x="3327720" y="2753814"/>
            <a:ext cx="655258" cy="177324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3166025" y="3431616"/>
            <a:ext cx="693455" cy="262820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2065615" y="3886229"/>
            <a:ext cx="535948" cy="479166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4471437" y="2724966"/>
            <a:ext cx="684459" cy="210116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Straight Arrow Connector 62"/>
          <p:cNvCxnSpPr/>
          <p:nvPr/>
        </p:nvCxnSpPr>
        <p:spPr bwMode="auto">
          <a:xfrm>
            <a:off x="5749837" y="2921970"/>
            <a:ext cx="535948" cy="479166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4" name="TextBox 63"/>
          <p:cNvSpPr txBox="1"/>
          <p:nvPr/>
        </p:nvSpPr>
        <p:spPr>
          <a:xfrm>
            <a:off x="2016295" y="2721277"/>
            <a:ext cx="55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268390" y="3062284"/>
            <a:ext cx="739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10</a:t>
            </a:r>
            <a:r>
              <a:rPr lang="en-US" sz="1800" b="0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43933" y="4054993"/>
            <a:ext cx="55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50</a:t>
            </a:r>
          </a:p>
        </p:txBody>
      </p:sp>
      <p:cxnSp>
        <p:nvCxnSpPr>
          <p:cNvPr id="68" name="Straight Arrow Connector 67"/>
          <p:cNvCxnSpPr/>
          <p:nvPr/>
        </p:nvCxnSpPr>
        <p:spPr bwMode="auto">
          <a:xfrm flipV="1">
            <a:off x="3582062" y="3867311"/>
            <a:ext cx="554836" cy="367349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9" name="TextBox 68"/>
          <p:cNvSpPr txBox="1"/>
          <p:nvPr/>
        </p:nvSpPr>
        <p:spPr>
          <a:xfrm>
            <a:off x="3332799" y="2469734"/>
            <a:ext cx="55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25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502592" y="2420946"/>
            <a:ext cx="6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5328" y="2814746"/>
            <a:ext cx="55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25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999240" y="3480932"/>
            <a:ext cx="582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cxnSp>
        <p:nvCxnSpPr>
          <p:cNvPr id="74" name="Straight Arrow Connector 73"/>
          <p:cNvCxnSpPr/>
          <p:nvPr/>
        </p:nvCxnSpPr>
        <p:spPr bwMode="auto">
          <a:xfrm flipV="1">
            <a:off x="4671661" y="3382004"/>
            <a:ext cx="554836" cy="367349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" name="Straight Arrow Connector 74"/>
          <p:cNvCxnSpPr/>
          <p:nvPr/>
        </p:nvCxnSpPr>
        <p:spPr bwMode="auto">
          <a:xfrm>
            <a:off x="1384812" y="3480932"/>
            <a:ext cx="364137" cy="0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9" name="TextBox 78"/>
          <p:cNvSpPr txBox="1"/>
          <p:nvPr/>
        </p:nvSpPr>
        <p:spPr>
          <a:xfrm>
            <a:off x="3728557" y="3967963"/>
            <a:ext cx="582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50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686417" y="3580210"/>
            <a:ext cx="6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  <a:endParaRPr lang="en-US" sz="18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4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9" grpId="0"/>
      <p:bldP spid="70" grpId="0"/>
      <p:bldP spid="71" grpId="0"/>
      <p:bldP spid="72" grpId="0"/>
      <p:bldP spid="79" grpId="0"/>
      <p:bldP spid="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>
              <a:spcBef>
                <a:spcPts val="350"/>
              </a:spcBef>
              <a:defRPr/>
            </a:pPr>
            <a:endParaRPr lang="en-US" sz="2800" b="0" dirty="0" smtClean="0">
              <a:solidFill>
                <a:schemeClr val="tx1"/>
              </a:solidFill>
            </a:endParaRPr>
          </a:p>
          <a:p>
            <a:pPr>
              <a:spcBef>
                <a:spcPts val="350"/>
              </a:spcBef>
              <a:defRPr/>
            </a:pPr>
            <a:endParaRPr lang="en-US" sz="2800" b="0" dirty="0">
              <a:solidFill>
                <a:schemeClr val="tx1"/>
              </a:solidFill>
            </a:endParaRPr>
          </a:p>
          <a:p>
            <a:pPr algn="ctr">
              <a:spcBef>
                <a:spcPts val="350"/>
              </a:spcBef>
              <a:defRPr/>
            </a:pPr>
            <a:endParaRPr lang="en-US" sz="2800" b="0" dirty="0" smtClean="0">
              <a:solidFill>
                <a:schemeClr val="tx1"/>
              </a:solidFill>
            </a:endParaRPr>
          </a:p>
          <a:p>
            <a:pPr algn="ctr">
              <a:spcBef>
                <a:spcPts val="350"/>
              </a:spcBef>
              <a:defRPr/>
            </a:pPr>
            <a:r>
              <a:rPr lang="en-US" sz="2800" b="0" dirty="0" smtClean="0">
                <a:solidFill>
                  <a:schemeClr val="tx1"/>
                </a:solidFill>
              </a:rPr>
              <a:t>Wouldn’t it be nice to ask questions about </a:t>
            </a:r>
          </a:p>
          <a:p>
            <a:pPr algn="ctr">
              <a:spcBef>
                <a:spcPts val="350"/>
              </a:spcBef>
              <a:defRPr/>
            </a:pPr>
            <a:r>
              <a:rPr lang="en-US" sz="2800" b="0" dirty="0" smtClean="0">
                <a:solidFill>
                  <a:srgbClr val="FF6600"/>
                </a:solidFill>
              </a:rPr>
              <a:t>packet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smtClean="0">
                <a:solidFill>
                  <a:srgbClr val="FF6600"/>
                </a:solidFill>
              </a:rPr>
              <a:t>paths </a:t>
            </a:r>
            <a:r>
              <a:rPr lang="en-US" sz="2800" b="0" dirty="0" smtClean="0"/>
              <a:t>in a network?</a:t>
            </a:r>
          </a:p>
          <a:p>
            <a:pPr algn="ctr">
              <a:spcBef>
                <a:spcPts val="350"/>
              </a:spcBef>
              <a:defRPr/>
            </a:pPr>
            <a:endParaRPr lang="en-US" sz="2800" b="0" dirty="0">
              <a:solidFill>
                <a:srgbClr val="FF6600"/>
              </a:solidFill>
            </a:endParaRPr>
          </a:p>
          <a:p>
            <a:pPr algn="ctr">
              <a:spcBef>
                <a:spcPts val="350"/>
              </a:spcBef>
              <a:defRPr/>
            </a:pPr>
            <a:r>
              <a:rPr lang="en-US" sz="2800" b="0" dirty="0" smtClean="0"/>
              <a:t>Problem: we only observe a given packet </a:t>
            </a:r>
            <a:r>
              <a:rPr lang="en-US" sz="2800" b="0" i="1" dirty="0" smtClean="0"/>
              <a:t>independently </a:t>
            </a:r>
            <a:r>
              <a:rPr lang="en-US" sz="2800" b="0" dirty="0" smtClean="0"/>
              <a:t>at different switches.</a:t>
            </a:r>
            <a:endParaRPr lang="en-US" sz="3200" b="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D0FB6AB-964C-094B-B3B3-D586C5D9FD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81000"/>
            <a:ext cx="8061325" cy="677863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0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6293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8" y="1219200"/>
            <a:ext cx="9058062" cy="5478463"/>
          </a:xfrm>
        </p:spPr>
        <p:txBody>
          <a:bodyPr/>
          <a:lstStyle/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We’ve designed a </a:t>
            </a:r>
            <a:r>
              <a:rPr lang="en-US" sz="3200" dirty="0" smtClean="0">
                <a:solidFill>
                  <a:srgbClr val="FF6600"/>
                </a:solidFill>
              </a:rPr>
              <a:t>path query </a:t>
            </a:r>
            <a:r>
              <a:rPr lang="en-US" sz="3200" dirty="0" smtClean="0"/>
              <a:t>system</a:t>
            </a:r>
          </a:p>
          <a:p>
            <a:pPr marL="0" indent="0" algn="ctr">
              <a:buNone/>
            </a:pPr>
            <a:r>
              <a:rPr lang="en-US" sz="3200" dirty="0" smtClean="0"/>
              <a:t>that analyzes packet paths 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rgbClr val="FF6600"/>
                </a:solidFill>
              </a:rPr>
              <a:t>directly in the data plane.</a:t>
            </a:r>
          </a:p>
          <a:p>
            <a:pPr marL="0" indent="0" algn="ctr">
              <a:buNone/>
            </a:pPr>
            <a:endParaRPr lang="en-US" sz="3200" dirty="0">
              <a:solidFill>
                <a:srgbClr val="FF6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1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761" b="761"/>
          <a:stretch>
            <a:fillRect/>
          </a:stretch>
        </p:blipFill>
        <p:spPr>
          <a:xfrm>
            <a:off x="2166416" y="1339102"/>
            <a:ext cx="2228457" cy="14447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7" y="54733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896" y="60275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896" y="5192700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870" y="54733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73447" y="1632743"/>
            <a:ext cx="2870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0" dirty="0" smtClean="0">
                <a:solidFill>
                  <a:schemeClr val="tx1"/>
                </a:solidFill>
              </a:rPr>
              <a:t>1. Operator/application specifies network path queries</a:t>
            </a:r>
          </a:p>
        </p:txBody>
      </p:sp>
      <p:sp>
        <p:nvSpPr>
          <p:cNvPr id="6" name="Down Arrow 5"/>
          <p:cNvSpPr/>
          <p:nvPr/>
        </p:nvSpPr>
        <p:spPr>
          <a:xfrm rot="1696283">
            <a:off x="1571456" y="2710140"/>
            <a:ext cx="439236" cy="2909127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3150879" y="2866767"/>
            <a:ext cx="439236" cy="2256396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9593052">
            <a:off x="4777339" y="2650917"/>
            <a:ext cx="439236" cy="3030628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1661291" y="5473396"/>
            <a:ext cx="1146004" cy="153744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V="1">
            <a:off x="3968760" y="5874417"/>
            <a:ext cx="1273433" cy="31676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1661291" y="6027596"/>
            <a:ext cx="1146004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4041559" y="5409512"/>
            <a:ext cx="1200633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73447" y="3362568"/>
            <a:ext cx="2797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0" dirty="0" smtClean="0">
                <a:solidFill>
                  <a:schemeClr val="tx1"/>
                </a:solidFill>
              </a:rPr>
              <a:t>2. Translate into efficient and direct switch measurements</a:t>
            </a:r>
          </a:p>
          <a:p>
            <a:pPr algn="l"/>
            <a:r>
              <a:rPr lang="en-US" sz="2000" dirty="0" smtClean="0"/>
              <a:t>(i.e., data plane rules)</a:t>
            </a:r>
            <a:endParaRPr lang="en-US" sz="20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28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20" grpId="0" animBg="1"/>
      <p:bldP spid="21" grpId="0" animBg="1"/>
      <p:bldP spid="23" grpId="1" animBg="1"/>
      <p:bldP spid="24" grpId="1" animBg="1"/>
      <p:bldP spid="25" grpId="1" animBg="1"/>
      <p:bldP spid="26" grpId="1" animBg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761" b="761"/>
          <a:stretch>
            <a:fillRect/>
          </a:stretch>
        </p:blipFill>
        <p:spPr>
          <a:xfrm>
            <a:off x="573403" y="1344418"/>
            <a:ext cx="1187257" cy="76972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7" y="54733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896" y="60275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896" y="5192700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870" y="5473396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" name="Down Arrow 5"/>
          <p:cNvSpPr/>
          <p:nvPr/>
        </p:nvSpPr>
        <p:spPr>
          <a:xfrm>
            <a:off x="844004" y="2320560"/>
            <a:ext cx="439236" cy="2909127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3150879" y="2320560"/>
            <a:ext cx="439236" cy="2802603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5529450" y="2320560"/>
            <a:ext cx="439236" cy="3030628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1661291" y="5473396"/>
            <a:ext cx="1146004" cy="153744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V="1">
            <a:off x="3968760" y="5874417"/>
            <a:ext cx="1273433" cy="31676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1661291" y="6027596"/>
            <a:ext cx="1146004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4041559" y="5409512"/>
            <a:ext cx="1200633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18" name="Content Placeholder 4"/>
          <p:cNvPicPr>
            <a:picLocks noChangeAspect="1"/>
          </p:cNvPicPr>
          <p:nvPr/>
        </p:nvPicPr>
        <p:blipFill>
          <a:blip r:embed="rId2"/>
          <a:srcRect t="761" b="761"/>
          <a:stretch>
            <a:fillRect/>
          </a:stretch>
        </p:blipFill>
        <p:spPr bwMode="auto">
          <a:xfrm>
            <a:off x="2854303" y="1344418"/>
            <a:ext cx="1187257" cy="76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pic>
        <p:nvPicPr>
          <p:cNvPr id="19" name="Content Placeholder 4"/>
          <p:cNvPicPr>
            <a:picLocks noChangeAspect="1"/>
          </p:cNvPicPr>
          <p:nvPr/>
        </p:nvPicPr>
        <p:blipFill>
          <a:blip r:embed="rId2"/>
          <a:srcRect t="761" b="761"/>
          <a:stretch>
            <a:fillRect/>
          </a:stretch>
        </p:blipFill>
        <p:spPr bwMode="auto">
          <a:xfrm>
            <a:off x="4983567" y="1344418"/>
            <a:ext cx="1187257" cy="76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553200" y="1310141"/>
            <a:ext cx="2324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 smtClean="0">
                <a:solidFill>
                  <a:schemeClr val="tx1"/>
                </a:solidFill>
              </a:rPr>
              <a:t>Independent specifications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53200" y="5290281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 smtClean="0">
                <a:solidFill>
                  <a:schemeClr val="tx1"/>
                </a:solidFill>
              </a:rPr>
              <a:t>Compiled into data plane rules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114888" y="3329296"/>
            <a:ext cx="1351646" cy="58572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689913" y="3243914"/>
            <a:ext cx="1351646" cy="58572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073997" y="3237232"/>
            <a:ext cx="1351646" cy="58572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304800" y="3243914"/>
            <a:ext cx="1351646" cy="58572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715450" y="3343953"/>
            <a:ext cx="133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Query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5845" y="3343953"/>
            <a:ext cx="133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</a:rPr>
              <a:t>Query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87436" y="3343953"/>
            <a:ext cx="133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solidFill>
                  <a:schemeClr val="tx1"/>
                </a:solidFill>
              </a:rPr>
              <a:t>Forwarding</a:t>
            </a:r>
          </a:p>
        </p:txBody>
      </p:sp>
    </p:spTree>
    <p:extLst>
      <p:ext uri="{BB962C8B-B14F-4D97-AF65-F5344CB8AC3E}">
        <p14:creationId xmlns:p14="http://schemas.microsoft.com/office/powerpoint/2010/main" val="1159854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1" grpId="0" animBg="1"/>
      <p:bldP spid="8" grpId="0"/>
      <p:bldP spid="31" grpId="0"/>
      <p:bldP spid="28" grpId="0"/>
      <p:bldP spid="22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/>
          <p:nvPr/>
        </p:nvSpPr>
        <p:spPr>
          <a:xfrm rot="16200000">
            <a:off x="674844" y="2854646"/>
            <a:ext cx="1788409" cy="1063037"/>
          </a:xfrm>
          <a:prstGeom prst="bentArrow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architecture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761" b="761"/>
          <a:stretch>
            <a:fillRect/>
          </a:stretch>
        </p:blipFill>
        <p:spPr>
          <a:xfrm>
            <a:off x="2166416" y="1339102"/>
            <a:ext cx="2228457" cy="14447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455E042-9FCA-6349-A6E6-875D1C99090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70879" y="1632743"/>
            <a:ext cx="2870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6600"/>
                </a:solidFill>
              </a:rPr>
              <a:t>1. Path query language</a:t>
            </a:r>
            <a:endParaRPr lang="en-US" sz="2400" b="0" dirty="0" smtClean="0">
              <a:solidFill>
                <a:srgbClr val="FF66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3086745"/>
            <a:ext cx="1110074" cy="638587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3102502"/>
            <a:ext cx="2903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Query expressions</a:t>
            </a:r>
          </a:p>
        </p:txBody>
      </p:sp>
      <p:sp>
        <p:nvSpPr>
          <p:cNvPr id="18" name="Bent Arrow 17"/>
          <p:cNvSpPr/>
          <p:nvPr/>
        </p:nvSpPr>
        <p:spPr>
          <a:xfrm rot="10800000">
            <a:off x="4432507" y="2303820"/>
            <a:ext cx="1061620" cy="1929513"/>
          </a:xfrm>
          <a:prstGeom prst="bentArrow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10800000" rev="1080000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733808" y="3102501"/>
            <a:ext cx="1110074" cy="622831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58898" y="3196576"/>
            <a:ext cx="2903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Statistics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5429" y="4283623"/>
            <a:ext cx="5495238" cy="47121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74477" y="4293175"/>
            <a:ext cx="4315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 smtClean="0">
                <a:solidFill>
                  <a:srgbClr val="FF6600"/>
                </a:solidFill>
              </a:rPr>
              <a:t>2. Query compiler and runtime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5627" y="4836566"/>
            <a:ext cx="5757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 smtClean="0"/>
              <a:t>SDN controller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5429" y="4836151"/>
            <a:ext cx="5495238" cy="47121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57" y="5744685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126" y="6298885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7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126" y="5463989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8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100" y="5744685"/>
            <a:ext cx="1145664" cy="68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9" name="Line 21"/>
          <p:cNvSpPr>
            <a:spLocks noChangeShapeType="1"/>
          </p:cNvSpPr>
          <p:nvPr/>
        </p:nvSpPr>
        <p:spPr bwMode="auto">
          <a:xfrm flipV="1">
            <a:off x="1668521" y="5744685"/>
            <a:ext cx="1146004" cy="153744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auto">
          <a:xfrm flipV="1">
            <a:off x="3975990" y="6145706"/>
            <a:ext cx="1273433" cy="31676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1668521" y="6298885"/>
            <a:ext cx="1146004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2" name="Line 21"/>
          <p:cNvSpPr>
            <a:spLocks noChangeShapeType="1"/>
          </p:cNvSpPr>
          <p:nvPr/>
        </p:nvSpPr>
        <p:spPr bwMode="auto">
          <a:xfrm>
            <a:off x="4048789" y="5680801"/>
            <a:ext cx="1200633" cy="217628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762000" y="5368612"/>
            <a:ext cx="467882" cy="376074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574129" y="5368611"/>
            <a:ext cx="467882" cy="376075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670879" y="2510925"/>
            <a:ext cx="2369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/>
              <a:t>Regular expressions of packet location &amp; headers</a:t>
            </a:r>
            <a:endParaRPr lang="en-US" sz="2400" b="0" dirty="0" smtClean="0">
              <a:solidFill>
                <a:schemeClr val="tx1"/>
              </a:solidFill>
            </a:endParaRPr>
          </a:p>
        </p:txBody>
      </p:sp>
      <p:sp>
        <p:nvSpPr>
          <p:cNvPr id="3" name="Bent Arrow 2"/>
          <p:cNvSpPr/>
          <p:nvPr/>
        </p:nvSpPr>
        <p:spPr>
          <a:xfrm rot="18234739">
            <a:off x="2151246" y="5381649"/>
            <a:ext cx="885561" cy="1015077"/>
          </a:xfrm>
          <a:prstGeom prst="bent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Bent Arrow 34"/>
          <p:cNvSpPr/>
          <p:nvPr/>
        </p:nvSpPr>
        <p:spPr>
          <a:xfrm rot="3193136">
            <a:off x="3761480" y="5388496"/>
            <a:ext cx="885561" cy="1015077"/>
          </a:xfrm>
          <a:prstGeom prst="bentArrow">
            <a:avLst/>
          </a:prstGeom>
          <a:ln w="34925"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16200000">
            <a:off x="6842492" y="5408615"/>
            <a:ext cx="467882" cy="1205338"/>
          </a:xfrm>
          <a:prstGeom prst="downArrow">
            <a:avLst/>
          </a:prstGeom>
          <a:ln w="34925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102" y="5552060"/>
            <a:ext cx="687023" cy="9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5994091" y="5327659"/>
            <a:ext cx="2025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Payloads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23620" y="6252227"/>
            <a:ext cx="2025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258928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/>
      <p:bldP spid="11" grpId="0" animBg="1"/>
      <p:bldP spid="8" grpId="0"/>
      <p:bldP spid="18" grpId="0" animBg="1"/>
      <p:bldP spid="19" grpId="0" animBg="1"/>
      <p:bldP spid="9" grpId="0"/>
      <p:bldP spid="20" grpId="0" animBg="1"/>
      <p:bldP spid="21" grpId="0"/>
      <p:bldP spid="23" grpId="0"/>
      <p:bldP spid="24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14" grpId="0"/>
      <p:bldP spid="3" grpId="0" animBg="1"/>
      <p:bldP spid="35" grpId="0" animBg="1"/>
      <p:bldP spid="36" grpId="0" animBg="1"/>
      <p:bldP spid="39" grpId="0"/>
      <p:bldP spid="40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4925">
          <a:solidFill>
            <a:schemeClr val="tx1"/>
          </a:solidFill>
        </a:ln>
      </a:spPr>
      <a:bodyPr rtlCol="0" anchor="ctr"/>
      <a:lstStyle>
        <a:defPPr algn="ctr">
          <a:defRPr/>
        </a:defPPr>
      </a:lstStyle>
    </a:spDef>
    <a:lnDef>
      <a:spPr bwMode="auto">
        <a:solidFill>
          <a:srgbClr val="00B8FF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spAutoFit/>
      </a:bodyPr>
      <a:lstStyle>
        <a:defPPr algn="l">
          <a:defRPr sz="1800" b="0"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24282</TotalTime>
  <Words>1003</Words>
  <Application>Microsoft Macintosh PowerPoint</Application>
  <PresentationFormat>On-screen Show (4:3)</PresentationFormat>
  <Paragraphs>322</Paragraphs>
  <Slides>28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1_Office Theme</vt:lpstr>
      <vt:lpstr>PowerPoint Presentation</vt:lpstr>
      <vt:lpstr>Where’s the packet loss?</vt:lpstr>
      <vt:lpstr>Where’s the packet loss?</vt:lpstr>
      <vt:lpstr>Where’s the packet loss?</vt:lpstr>
      <vt:lpstr>PowerPoint Presentation</vt:lpstr>
      <vt:lpstr>PowerPoint Presentation</vt:lpstr>
      <vt:lpstr>Problem statement</vt:lpstr>
      <vt:lpstr>Problem statement</vt:lpstr>
      <vt:lpstr>Solution architecture</vt:lpstr>
      <vt:lpstr>PowerPoint Presentation</vt:lpstr>
      <vt:lpstr>Let’s write some queries! (1/3)</vt:lpstr>
      <vt:lpstr>Let’s write some queries! (2/3)</vt:lpstr>
      <vt:lpstr>Let’s write some queries! (3/3)</vt:lpstr>
      <vt:lpstr>Let’s write some queries! (3/3)</vt:lpstr>
      <vt:lpstr>Let’s write some queries! (3/3)</vt:lpstr>
      <vt:lpstr>Let’s write some queries!</vt:lpstr>
      <vt:lpstr>PowerPoint Presentation</vt:lpstr>
      <vt:lpstr>PowerPoint Presentation</vt:lpstr>
      <vt:lpstr>Packet paths on data plane</vt:lpstr>
      <vt:lpstr>Reducing path state on packets</vt:lpstr>
      <vt:lpstr>Reducing path state on packets</vt:lpstr>
      <vt:lpstr>Example: Query Compilation (1/3)</vt:lpstr>
      <vt:lpstr>Example: Query Compilation (2/3)</vt:lpstr>
      <vt:lpstr>Example: Query Compilation (3/3)</vt:lpstr>
      <vt:lpstr>Implementation</vt:lpstr>
      <vt:lpstr>Summary</vt:lpstr>
      <vt:lpstr>PowerPoint Presentation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Compiling Path Queries in Software-Defined Networks</dc:title>
  <dc:creator>Srinivas Narayana</dc:creator>
  <cp:lastModifiedBy>Srinivas Narayana</cp:lastModifiedBy>
  <cp:revision>2384</cp:revision>
  <dcterms:created xsi:type="dcterms:W3CDTF">2014-07-26T18:58:43Z</dcterms:created>
  <dcterms:modified xsi:type="dcterms:W3CDTF">2014-08-26T16:22:30Z</dcterms:modified>
</cp:coreProperties>
</file>