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28"/>
  </p:notesMasterIdLst>
  <p:handoutMasterIdLst>
    <p:handoutMasterId r:id="rId29"/>
  </p:handoutMasterIdLst>
  <p:sldIdLst>
    <p:sldId id="256" r:id="rId2"/>
    <p:sldId id="258" r:id="rId3"/>
    <p:sldId id="259" r:id="rId4"/>
    <p:sldId id="260" r:id="rId5"/>
    <p:sldId id="261" r:id="rId6"/>
    <p:sldId id="264" r:id="rId7"/>
    <p:sldId id="265" r:id="rId8"/>
    <p:sldId id="270" r:id="rId9"/>
    <p:sldId id="266" r:id="rId10"/>
    <p:sldId id="271" r:id="rId11"/>
    <p:sldId id="272" r:id="rId12"/>
    <p:sldId id="273" r:id="rId13"/>
    <p:sldId id="294" r:id="rId14"/>
    <p:sldId id="293" r:id="rId15"/>
    <p:sldId id="274" r:id="rId16"/>
    <p:sldId id="297" r:id="rId17"/>
    <p:sldId id="298" r:id="rId18"/>
    <p:sldId id="299" r:id="rId19"/>
    <p:sldId id="300" r:id="rId20"/>
    <p:sldId id="301" r:id="rId21"/>
    <p:sldId id="302" r:id="rId22"/>
    <p:sldId id="303" r:id="rId23"/>
    <p:sldId id="269" r:id="rId24"/>
    <p:sldId id="281" r:id="rId25"/>
    <p:sldId id="280" r:id="rId26"/>
    <p:sldId id="296"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0" clrIdx="0"/>
  <p:cmAuthor id="2" name="Microsoft Office User" initials="Office [2]" lastIdx="1" clrIdx="1"/>
  <p:cmAuthor id="3" name="Microsoft Office User" initials="Office [3]" lastIdx="1" clrIdx="2"/>
  <p:cmAuthor id="4" name="Microsoft Office User" initials="Office [4]" lastIdx="1" clrIdx="3"/>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9C4"/>
    <a:srgbClr val="008000"/>
    <a:srgbClr val="FFF9EE"/>
    <a:srgbClr val="FFF574"/>
    <a:srgbClr val="AC2A1A"/>
    <a:srgbClr val="AC1601"/>
    <a:srgbClr val="9B0000"/>
    <a:srgbClr val="D01D05"/>
    <a:srgbClr val="B81802"/>
    <a:srgbClr val="FFA2F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526"/>
    <p:restoredTop sz="82625" autoAdjust="0"/>
  </p:normalViewPr>
  <p:slideViewPr>
    <p:cSldViewPr snapToGrid="0" snapToObjects="1">
      <p:cViewPr varScale="1">
        <p:scale>
          <a:sx n="77" d="100"/>
          <a:sy n="77" d="100"/>
        </p:scale>
        <p:origin x="216" y="99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2.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2.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2.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7.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C3AD49-4EEE-7943-9DA1-D97430236F30}" type="datetimeFigureOut">
              <a:rPr lang="en-US" smtClean="0"/>
              <a:t>1/18/21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360B13D-0290-CF49-AAF4-282F3F0E9424}" type="slidenum">
              <a:rPr lang="en-US" smtClean="0"/>
              <a:t>‹#›</a:t>
            </a:fld>
            <a:endParaRPr lang="en-US"/>
          </a:p>
        </p:txBody>
      </p:sp>
    </p:spTree>
    <p:extLst>
      <p:ext uri="{BB962C8B-B14F-4D97-AF65-F5344CB8AC3E}">
        <p14:creationId xmlns:p14="http://schemas.microsoft.com/office/powerpoint/2010/main" val="1373869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CFCD46-05C9-3646-A718-5B129CF7C931}" type="datetimeFigureOut">
              <a:rPr lang="en-US" smtClean="0"/>
              <a:t>1/18/21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7163F6-5BC4-F945-9DDD-76E74D9DDF3E}" type="slidenum">
              <a:rPr lang="en-US" smtClean="0"/>
              <a:t>‹#›</a:t>
            </a:fld>
            <a:endParaRPr lang="en-US"/>
          </a:p>
        </p:txBody>
      </p:sp>
    </p:spTree>
    <p:extLst>
      <p:ext uri="{BB962C8B-B14F-4D97-AF65-F5344CB8AC3E}">
        <p14:creationId xmlns:p14="http://schemas.microsoft.com/office/powerpoint/2010/main" val="81086016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Internet’s routing system is notoriously insecure, allowing adversaries to launch attacks that discard traffic, impersonate a service, or perform eavesdropping. Yet, a </a:t>
            </a:r>
            <a:r>
              <a:rPr lang="en-US" sz="1200" i="1" kern="1200" dirty="0">
                <a:solidFill>
                  <a:schemeClr val="tx1"/>
                </a:solidFill>
                <a:effectLst/>
                <a:latin typeface="+mn-lt"/>
                <a:ea typeface="+mn-ea"/>
                <a:cs typeface="+mn-cs"/>
              </a:rPr>
              <a:t>strategic</a:t>
            </a:r>
            <a:r>
              <a:rPr lang="en-US" sz="1200" kern="1200" dirty="0">
                <a:solidFill>
                  <a:schemeClr val="tx1"/>
                </a:solidFill>
                <a:effectLst/>
                <a:latin typeface="+mn-lt"/>
                <a:ea typeface="+mn-ea"/>
                <a:cs typeface="+mn-cs"/>
              </a:rPr>
              <a:t> adversary can do so much more damage by launching application-specific routing attacks on critical Internet applications like certificate authorities, anonymity systems like Tor, and the bitcoin network.  In this talk, I examine these application-specific routing attacks, and show how we can readily deploy application-level defenses to protect critical applications as we continue toward the important long-term goal of securing the Internet routing system.</a:t>
            </a:r>
          </a:p>
        </p:txBody>
      </p:sp>
      <p:sp>
        <p:nvSpPr>
          <p:cNvPr id="4" name="Slide Number Placeholder 3"/>
          <p:cNvSpPr>
            <a:spLocks noGrp="1"/>
          </p:cNvSpPr>
          <p:nvPr>
            <p:ph type="sldNum" sz="quarter" idx="10"/>
          </p:nvPr>
        </p:nvSpPr>
        <p:spPr/>
        <p:txBody>
          <a:bodyPr/>
          <a:lstStyle/>
          <a:p>
            <a:fld id="{AB7163F6-5BC4-F945-9DDD-76E74D9DDF3E}" type="slidenum">
              <a:rPr lang="en-US" smtClean="0"/>
              <a:t>0</a:t>
            </a:fld>
            <a:endParaRPr lang="en-US"/>
          </a:p>
        </p:txBody>
      </p:sp>
    </p:spTree>
    <p:extLst>
      <p:ext uri="{BB962C8B-B14F-4D97-AF65-F5344CB8AC3E}">
        <p14:creationId xmlns:p14="http://schemas.microsoft.com/office/powerpoint/2010/main" val="2102837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g4032c0c888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2" name="Google Shape;862;g4032c0c888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95090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7163F6-5BC4-F945-9DDD-76E74D9DDF3E}" type="slidenum">
              <a:rPr lang="en-US" smtClean="0"/>
              <a:t>18</a:t>
            </a:fld>
            <a:endParaRPr lang="en-US"/>
          </a:p>
        </p:txBody>
      </p:sp>
    </p:spTree>
    <p:extLst>
      <p:ext uri="{BB962C8B-B14F-4D97-AF65-F5344CB8AC3E}">
        <p14:creationId xmlns:p14="http://schemas.microsoft.com/office/powerpoint/2010/main" val="1770818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Encrypt populated the exception list with domains that may, based on the logs, have trouble with multi-vantage-point validation to prepare for future certificate renewal. Let’s Encrypt only did this for the domains associated with ACME accounts that have contact information, so it can communicate with the domain owners to inform them that they are on the domain exception list, and troubleshoot the issues</a:t>
            </a:r>
          </a:p>
        </p:txBody>
      </p:sp>
      <p:sp>
        <p:nvSpPr>
          <p:cNvPr id="4" name="Slide Number Placeholder 3"/>
          <p:cNvSpPr>
            <a:spLocks noGrp="1"/>
          </p:cNvSpPr>
          <p:nvPr>
            <p:ph type="sldNum" sz="quarter" idx="5"/>
          </p:nvPr>
        </p:nvSpPr>
        <p:spPr/>
        <p:txBody>
          <a:bodyPr/>
          <a:lstStyle/>
          <a:p>
            <a:fld id="{AB7163F6-5BC4-F945-9DDD-76E74D9DDF3E}" type="slidenum">
              <a:rPr lang="en-US" smtClean="0"/>
              <a:t>19</a:t>
            </a:fld>
            <a:endParaRPr lang="en-US"/>
          </a:p>
        </p:txBody>
      </p:sp>
    </p:spTree>
    <p:extLst>
      <p:ext uri="{BB962C8B-B14F-4D97-AF65-F5344CB8AC3E}">
        <p14:creationId xmlns:p14="http://schemas.microsoft.com/office/powerpoint/2010/main" val="4005758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Though each day about 1% of certificates were temporarily rejected due to differentials, most domain owners have retried validation and eventually had their certificates signed by Let’s Encrypt after retrying by the end of Sep 22, 2020. Overall, only 0.65% of all certificates that have been validated in 20 days (36.8 M) failed to get signed because of differentials.</a:t>
            </a:r>
          </a:p>
        </p:txBody>
      </p:sp>
      <p:sp>
        <p:nvSpPr>
          <p:cNvPr id="4" name="Slide Number Placeholder 3"/>
          <p:cNvSpPr>
            <a:spLocks noGrp="1"/>
          </p:cNvSpPr>
          <p:nvPr>
            <p:ph type="sldNum" sz="quarter" idx="5"/>
          </p:nvPr>
        </p:nvSpPr>
        <p:spPr/>
        <p:txBody>
          <a:bodyPr/>
          <a:lstStyle/>
          <a:p>
            <a:fld id="{AB7163F6-5BC4-F945-9DDD-76E74D9DDF3E}" type="slidenum">
              <a:rPr lang="en-US" smtClean="0"/>
              <a:t>20</a:t>
            </a:fld>
            <a:endParaRPr lang="en-US"/>
          </a:p>
        </p:txBody>
      </p:sp>
    </p:spTree>
    <p:extLst>
      <p:ext uri="{BB962C8B-B14F-4D97-AF65-F5344CB8AC3E}">
        <p14:creationId xmlns:p14="http://schemas.microsoft.com/office/powerpoint/2010/main" val="3823146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7163F6-5BC4-F945-9DDD-76E74D9DDF3E}" type="slidenum">
              <a:rPr lang="en-US" smtClean="0"/>
              <a:t>21</a:t>
            </a:fld>
            <a:endParaRPr lang="en-US"/>
          </a:p>
        </p:txBody>
      </p:sp>
    </p:spTree>
    <p:extLst>
      <p:ext uri="{BB962C8B-B14F-4D97-AF65-F5344CB8AC3E}">
        <p14:creationId xmlns:p14="http://schemas.microsoft.com/office/powerpoint/2010/main" val="23697291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7163F6-5BC4-F945-9DDD-76E74D9DDF3E}" type="slidenum">
              <a:rPr lang="en-US" smtClean="0"/>
              <a:t>22</a:t>
            </a:fld>
            <a:endParaRPr lang="en-US"/>
          </a:p>
        </p:txBody>
      </p:sp>
    </p:spTree>
    <p:extLst>
      <p:ext uri="{BB962C8B-B14F-4D97-AF65-F5344CB8AC3E}">
        <p14:creationId xmlns:p14="http://schemas.microsoft.com/office/powerpoint/2010/main" val="150827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7163F6-5BC4-F945-9DDD-76E74D9DDF3E}" type="slidenum">
              <a:rPr lang="en-US" smtClean="0"/>
              <a:t>24</a:t>
            </a:fld>
            <a:endParaRPr lang="en-US"/>
          </a:p>
        </p:txBody>
      </p:sp>
    </p:spTree>
    <p:extLst>
      <p:ext uri="{BB962C8B-B14F-4D97-AF65-F5344CB8AC3E}">
        <p14:creationId xmlns:p14="http://schemas.microsoft.com/office/powerpoint/2010/main" val="817928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Border Gateway Protocol (BGP) is the glue that holds the Internet together by propagating information about how to reach destinations in remote networks. However, BGP is notoriously vulnerable to misconfiguration and attack. The consequences range from making destinations unreachable to misdirecting traffic through unexpected intermediaries. Efforts to secure the Internet routing system have been underway for many years, but the pace of progress is slow since many parties must agree on solutions and cooperate in their deployment.</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B7163F6-5BC4-F945-9DDD-76E74D9DDF3E}" type="slidenum">
              <a:rPr lang="en-US" smtClean="0"/>
              <a:t>1</a:t>
            </a:fld>
            <a:endParaRPr lang="en-US"/>
          </a:p>
        </p:txBody>
      </p:sp>
    </p:spTree>
    <p:extLst>
      <p:ext uri="{BB962C8B-B14F-4D97-AF65-F5344CB8AC3E}">
        <p14:creationId xmlns:p14="http://schemas.microsoft.com/office/powerpoint/2010/main" val="3839662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the meantime, more and more users rely on the Internet to access a wide range of services, including applications</a:t>
            </a:r>
          </a:p>
          <a:p>
            <a:r>
              <a:rPr lang="en-US" sz="1200" kern="1200" dirty="0">
                <a:solidFill>
                  <a:schemeClr val="tx1"/>
                </a:solidFill>
                <a:effectLst/>
                <a:latin typeface="+mn-lt"/>
                <a:ea typeface="+mn-ea"/>
                <a:cs typeface="+mn-cs"/>
              </a:rPr>
              <a:t>with security and privacy concerns of their own. Applications such as Tor (The Onion Router) allow users to browse</a:t>
            </a:r>
          </a:p>
          <a:p>
            <a:r>
              <a:rPr lang="en-US" sz="1200" kern="1200" dirty="0">
                <a:solidFill>
                  <a:schemeClr val="tx1"/>
                </a:solidFill>
                <a:effectLst/>
                <a:latin typeface="+mn-lt"/>
                <a:ea typeface="+mn-ea"/>
                <a:cs typeface="+mn-cs"/>
              </a:rPr>
              <a:t>anonymously, certificate authorities provide certificates for secure access to web services, and blockchain supports secure</a:t>
            </a:r>
          </a:p>
          <a:p>
            <a:r>
              <a:rPr lang="en-US" sz="1200" kern="1200" dirty="0">
                <a:solidFill>
                  <a:schemeClr val="tx1"/>
                </a:solidFill>
                <a:effectLst/>
                <a:latin typeface="+mn-lt"/>
                <a:ea typeface="+mn-ea"/>
                <a:cs typeface="+mn-cs"/>
              </a:rPr>
              <a:t>cryptocurrencies. However, the privacy and security properties of these applications depend on the network to deliver traffic; Application developers abstract away the details of Internet routing, but BGP does not provide a sufficiently secure scaffolding for these applications.</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B7163F6-5BC4-F945-9DDD-76E74D9DDF3E}" type="slidenum">
              <a:rPr lang="en-US" smtClean="0"/>
              <a:t>2</a:t>
            </a:fld>
            <a:endParaRPr lang="en-US"/>
          </a:p>
        </p:txBody>
      </p:sp>
    </p:spTree>
    <p:extLst>
      <p:ext uri="{BB962C8B-B14F-4D97-AF65-F5344CB8AC3E}">
        <p14:creationId xmlns:p14="http://schemas.microsoft.com/office/powerpoint/2010/main" val="425553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gap leaves the vulnerabilities due to routing insecurity significantly underestimated. In fact, routing attacks on Internet applications can have devastating consequences for users -- including uncovering users (such as political dissidents) trying to communicate anonymously, impersonating websites even if the traffic uses HTTPS, and stealing cryptocurrency. Instead, the security of Internet applications and the network infrastructure should be considered together, as vulnerabilities in one layer lead to broken assumptions (and new vectors for attacks) in the other.</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dirty="0"/>
              <a:t> </a:t>
            </a:r>
          </a:p>
        </p:txBody>
      </p:sp>
      <p:sp>
        <p:nvSpPr>
          <p:cNvPr id="4" name="Slide Number Placeholder 3"/>
          <p:cNvSpPr>
            <a:spLocks noGrp="1"/>
          </p:cNvSpPr>
          <p:nvPr>
            <p:ph type="sldNum" sz="quarter" idx="5"/>
          </p:nvPr>
        </p:nvSpPr>
        <p:spPr/>
        <p:txBody>
          <a:bodyPr/>
          <a:lstStyle/>
          <a:p>
            <a:fld id="{AB7163F6-5BC4-F945-9DDD-76E74D9DDF3E}" type="slidenum">
              <a:rPr lang="en-US" smtClean="0"/>
              <a:t>3</a:t>
            </a:fld>
            <a:endParaRPr lang="en-US"/>
          </a:p>
        </p:txBody>
      </p:sp>
    </p:spTree>
    <p:extLst>
      <p:ext uri="{BB962C8B-B14F-4D97-AF65-F5344CB8AC3E}">
        <p14:creationId xmlns:p14="http://schemas.microsoft.com/office/powerpoint/2010/main" val="2582691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set the stage for discussing strategic BGP attacks, let’s briefly review some common attacks on BGP.  The simplest attack (sometimes caused accidentally by configuration mistakes) is a prefix hijack, where an adversary AS erroneously announces an IP prefix belonging to another AS.  &lt;Review attack.&gt; The attack causes an availability problem for a portion of the Internet, or it may allow the adversary to impersonate an Internet service.  Fortunately, the problem is relatively easy to detect, and to prevent.</a:t>
            </a:r>
          </a:p>
        </p:txBody>
      </p:sp>
      <p:sp>
        <p:nvSpPr>
          <p:cNvPr id="4" name="Slide Number Placeholder 3"/>
          <p:cNvSpPr>
            <a:spLocks noGrp="1"/>
          </p:cNvSpPr>
          <p:nvPr>
            <p:ph type="sldNum" sz="quarter" idx="5"/>
          </p:nvPr>
        </p:nvSpPr>
        <p:spPr/>
        <p:txBody>
          <a:bodyPr/>
          <a:lstStyle/>
          <a:p>
            <a:fld id="{AB7163F6-5BC4-F945-9DDD-76E74D9DDF3E}" type="slidenum">
              <a:rPr lang="en-US" smtClean="0"/>
              <a:t>4</a:t>
            </a:fld>
            <a:endParaRPr lang="en-US"/>
          </a:p>
        </p:txBody>
      </p:sp>
    </p:spTree>
    <p:extLst>
      <p:ext uri="{BB962C8B-B14F-4D97-AF65-F5344CB8AC3E}">
        <p14:creationId xmlns:p14="http://schemas.microsoft.com/office/powerpoint/2010/main" val="970731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Simple BGP security solutions would notice that AS does not actually “own” the IP prefix and, as such, should not originate the prefix into BGP.  A smarter adversary can evade these security techniques by adding the AS number of the legitimate AS to the end of the ASPATH.  The path gets slightly longer, so some </a:t>
            </a:r>
            <a:r>
              <a:rPr lang="en-US" dirty="0" err="1"/>
              <a:t>ASes</a:t>
            </a:r>
            <a:r>
              <a:rPr lang="en-US" dirty="0"/>
              <a:t> may now prefer the legitimate route over the longer bogus route.  Still, the effects are still pretty noticeable with a sizeable fraction of the Internet routing to the wrong place.</a:t>
            </a:r>
          </a:p>
        </p:txBody>
      </p:sp>
      <p:sp>
        <p:nvSpPr>
          <p:cNvPr id="4" name="Slide Number Placeholder 3"/>
          <p:cNvSpPr>
            <a:spLocks noGrp="1"/>
          </p:cNvSpPr>
          <p:nvPr>
            <p:ph type="sldNum" sz="quarter" idx="5"/>
          </p:nvPr>
        </p:nvSpPr>
        <p:spPr/>
        <p:txBody>
          <a:bodyPr/>
          <a:lstStyle/>
          <a:p>
            <a:fld id="{AB7163F6-5BC4-F945-9DDD-76E74D9DDF3E}" type="slidenum">
              <a:rPr lang="en-US" smtClean="0"/>
              <a:t>5</a:t>
            </a:fld>
            <a:endParaRPr lang="en-US"/>
          </a:p>
        </p:txBody>
      </p:sp>
    </p:spTree>
    <p:extLst>
      <p:ext uri="{BB962C8B-B14F-4D97-AF65-F5344CB8AC3E}">
        <p14:creationId xmlns:p14="http://schemas.microsoft.com/office/powerpoint/2010/main" val="3109831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adversary may prefer to limit the scope of the routing announcement, so only a portion of the </a:t>
            </a:r>
            <a:r>
              <a:rPr lang="en-US" dirty="0" err="1"/>
              <a:t>ASes</a:t>
            </a:r>
            <a:r>
              <a:rPr lang="en-US" dirty="0"/>
              <a:t> select and propagate the route. This is possible with path poisoning by putting additional AS numbers in the path or by using BGP communities.  For example…</a:t>
            </a:r>
          </a:p>
        </p:txBody>
      </p:sp>
      <p:sp>
        <p:nvSpPr>
          <p:cNvPr id="4" name="Slide Number Placeholder 3"/>
          <p:cNvSpPr>
            <a:spLocks noGrp="1"/>
          </p:cNvSpPr>
          <p:nvPr>
            <p:ph type="sldNum" sz="quarter" idx="5"/>
          </p:nvPr>
        </p:nvSpPr>
        <p:spPr/>
        <p:txBody>
          <a:bodyPr/>
          <a:lstStyle/>
          <a:p>
            <a:fld id="{AB7163F6-5BC4-F945-9DDD-76E74D9DDF3E}" type="slidenum">
              <a:rPr lang="en-US" smtClean="0"/>
              <a:t>6</a:t>
            </a:fld>
            <a:endParaRPr lang="en-US"/>
          </a:p>
        </p:txBody>
      </p:sp>
    </p:spTree>
    <p:extLst>
      <p:ext uri="{BB962C8B-B14F-4D97-AF65-F5344CB8AC3E}">
        <p14:creationId xmlns:p14="http://schemas.microsoft.com/office/powerpoint/2010/main" val="3894554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7163F6-5BC4-F945-9DDD-76E74D9DDF3E}" type="slidenum">
              <a:rPr lang="en-US" smtClean="0"/>
              <a:t>8</a:t>
            </a:fld>
            <a:endParaRPr lang="en-US"/>
          </a:p>
        </p:txBody>
      </p:sp>
    </p:spTree>
    <p:extLst>
      <p:ext uri="{BB962C8B-B14F-4D97-AF65-F5344CB8AC3E}">
        <p14:creationId xmlns:p14="http://schemas.microsoft.com/office/powerpoint/2010/main" val="3891759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7163F6-5BC4-F945-9DDD-76E74D9DDF3E}" type="slidenum">
              <a:rPr lang="en-US" smtClean="0"/>
              <a:t>9</a:t>
            </a:fld>
            <a:endParaRPr lang="en-US"/>
          </a:p>
        </p:txBody>
      </p:sp>
    </p:spTree>
    <p:extLst>
      <p:ext uri="{BB962C8B-B14F-4D97-AF65-F5344CB8AC3E}">
        <p14:creationId xmlns:p14="http://schemas.microsoft.com/office/powerpoint/2010/main" val="3698787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055693D-A9B0-4C49-90CA-E6B21035DCF3}" type="datetime1">
              <a:rPr lang="en-US" smtClean="0"/>
              <a:t>1/18/21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4030343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92ABF1-55FA-3B4E-9CD7-8DCBA3FAB69C}" type="datetime1">
              <a:rPr lang="en-US" smtClean="0"/>
              <a:t>1/18/21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73791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1A028B-2869-FB4B-802B-0468CE8B1E1B}" type="datetime1">
              <a:rPr lang="en-US" smtClean="0"/>
              <a:t>1/18/21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705740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26" name="Shape 126"/>
          <p:cNvSpPr>
            <a:spLocks noGrp="1"/>
          </p:cNvSpPr>
          <p:nvPr>
            <p:ph type="title"/>
          </p:nvPr>
        </p:nvSpPr>
        <p:spPr>
          <a:prstGeom prst="rect">
            <a:avLst/>
          </a:prstGeom>
        </p:spPr>
        <p:txBody>
          <a:bodyPr/>
          <a:lstStyle>
            <a:lvl1pPr>
              <a:defRPr sz="3516"/>
            </a:lvl1pPr>
          </a:lstStyle>
          <a:p>
            <a:r>
              <a:t>Title Text</a:t>
            </a:r>
          </a:p>
        </p:txBody>
      </p:sp>
      <p:sp>
        <p:nvSpPr>
          <p:cNvPr id="127" name="Shape 12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28" name="Shape 128"/>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1370377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EF29C9-0F64-A24A-9F0E-575912715288}" type="datetime1">
              <a:rPr lang="en-US" smtClean="0"/>
              <a:t>1/18/21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1975742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1D577E-059A-B348-9DF2-42DD67974880}" type="datetime1">
              <a:rPr lang="en-US" smtClean="0"/>
              <a:t>1/18/21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2735921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606355-3D33-194C-850B-1551B3BE3B42}" type="datetime1">
              <a:rPr lang="en-US" smtClean="0"/>
              <a:t>1/18/21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3322591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1BF62F-66EE-984A-BE23-FAAD1E9DEB6D}" type="datetime1">
              <a:rPr lang="en-US" smtClean="0"/>
              <a:t>1/18/21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1614964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D8818F-6231-4346-9394-2368177A5131}" type="datetime1">
              <a:rPr lang="en-US" smtClean="0"/>
              <a:t>1/18/21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3978536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47BF38-C8B2-A447-80A5-E5DA3B84EFAC}" type="datetime1">
              <a:rPr lang="en-US" smtClean="0"/>
              <a:t>1/18/21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512003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6"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4BC8B6-3EEE-EE4E-8619-CBBF7D2DEED0}" type="datetime1">
              <a:rPr lang="en-US" smtClean="0"/>
              <a:t>1/18/21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3772044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40"/>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9C5A15-ECBC-8F43-919A-209860764957}" type="datetime1">
              <a:rPr lang="en-US" smtClean="0"/>
              <a:t>1/18/21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1243765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421D60-9BE6-4942-A6C5-4076B57A16E7}" type="datetime1">
              <a:rPr lang="en-US" smtClean="0"/>
              <a:t>1/18/21</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solidFill>
              </a:defRPr>
            </a:lvl1pPr>
          </a:lstStyle>
          <a:p>
            <a:fld id="{1718992C-B9AF-2F49-8B31-EC7F489F3004}" type="slidenum">
              <a:rPr lang="en-US" smtClean="0"/>
              <a:pPr/>
              <a:t>‹#›</a:t>
            </a:fld>
            <a:endParaRPr lang="en-US" dirty="0"/>
          </a:p>
        </p:txBody>
      </p:sp>
    </p:spTree>
    <p:extLst>
      <p:ext uri="{BB962C8B-B14F-4D97-AF65-F5344CB8AC3E}">
        <p14:creationId xmlns:p14="http://schemas.microsoft.com/office/powerpoint/2010/main" val="3476113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tiff"/><Relationship Id="rId1" Type="http://schemas.openxmlformats.org/officeDocument/2006/relationships/slideLayout" Target="../slideLayouts/slideLayout2.xml"/><Relationship Id="rId4" Type="http://schemas.openxmlformats.org/officeDocument/2006/relationships/image" Target="../media/image10.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5.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tif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png"/><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7.tiff"/><Relationship Id="rId3" Type="http://schemas.openxmlformats.org/officeDocument/2006/relationships/notesSlide" Target="../notesSlides/notesSlide15.xml"/><Relationship Id="rId7" Type="http://schemas.openxmlformats.org/officeDocument/2006/relationships/oleObject" Target="../embeddings/oleObject13.bin"/><Relationship Id="rId12"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2.bin"/><Relationship Id="rId11" Type="http://schemas.openxmlformats.org/officeDocument/2006/relationships/oleObject" Target="../embeddings/oleObject16.bin"/><Relationship Id="rId5" Type="http://schemas.openxmlformats.org/officeDocument/2006/relationships/image" Target="../media/image2.png"/><Relationship Id="rId10" Type="http://schemas.openxmlformats.org/officeDocument/2006/relationships/oleObject" Target="../embeddings/oleObject15.bin"/><Relationship Id="rId4" Type="http://schemas.openxmlformats.org/officeDocument/2006/relationships/oleObject" Target="../embeddings/oleObject11.bin"/><Relationship Id="rId9" Type="http://schemas.openxmlformats.org/officeDocument/2006/relationships/oleObject" Target="../embeddings/oleObject14.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arxiv.org/pdf/2004.09063.pdf" TargetMode="External"/><Relationship Id="rId2" Type="http://schemas.openxmlformats.org/officeDocument/2006/relationships/hyperlink" Target="https://www.cs.princeton.edu/~jrex/papers/bamboozle18.pdf" TargetMode="External"/><Relationship Id="rId1" Type="http://schemas.openxmlformats.org/officeDocument/2006/relationships/slideLayout" Target="../slideLayouts/slideLayout2.xml"/><Relationship Id="rId4" Type="http://schemas.openxmlformats.org/officeDocument/2006/relationships/hyperlink" Target="Experiences%20Deploying%20Multi-Vantage-Point%20Domain%20Validation%20at%20Let&#8217;s%20Encryp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tiff"/><Relationship Id="rId4" Type="http://schemas.openxmlformats.org/officeDocument/2006/relationships/image" Target="../media/image4.tiff"/></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4.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tiff"/><Relationship Id="rId5" Type="http://schemas.openxmlformats.org/officeDocument/2006/relationships/image" Target="../media/image4.tiff"/><Relationship Id="rId4" Type="http://schemas.openxmlformats.org/officeDocument/2006/relationships/image" Target="../media/image3.tiff"/><Relationship Id="rId9"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7.tiff"/><Relationship Id="rId3" Type="http://schemas.openxmlformats.org/officeDocument/2006/relationships/notesSlide" Target="../notesSlides/notesSlide5.xml"/><Relationship Id="rId7" Type="http://schemas.openxmlformats.org/officeDocument/2006/relationships/oleObject" Target="../embeddings/oleObject5.bin"/><Relationship Id="rId12"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11" Type="http://schemas.openxmlformats.org/officeDocument/2006/relationships/oleObject" Target="../embeddings/oleObject8.bin"/><Relationship Id="rId5" Type="http://schemas.openxmlformats.org/officeDocument/2006/relationships/image" Target="../media/image2.png"/><Relationship Id="rId10" Type="http://schemas.openxmlformats.org/officeDocument/2006/relationships/oleObject" Target="../embeddings/oleObject7.bin"/><Relationship Id="rId4" Type="http://schemas.openxmlformats.org/officeDocument/2006/relationships/oleObject" Target="../embeddings/oleObject1.bin"/><Relationship Id="rId9"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7.tiff"/><Relationship Id="rId3" Type="http://schemas.openxmlformats.org/officeDocument/2006/relationships/notesSlide" Target="../notesSlides/notesSlide6.xml"/><Relationship Id="rId7" Type="http://schemas.openxmlformats.org/officeDocument/2006/relationships/oleObject" Target="../embeddings/oleObject5.bin"/><Relationship Id="rId12"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4.bin"/><Relationship Id="rId11" Type="http://schemas.openxmlformats.org/officeDocument/2006/relationships/oleObject" Target="../embeddings/oleObject8.bin"/><Relationship Id="rId5" Type="http://schemas.openxmlformats.org/officeDocument/2006/relationships/image" Target="../media/image2.png"/><Relationship Id="rId10" Type="http://schemas.openxmlformats.org/officeDocument/2006/relationships/oleObject" Target="../embeddings/oleObject10.bin"/><Relationship Id="rId4" Type="http://schemas.openxmlformats.org/officeDocument/2006/relationships/oleObject" Target="../embeddings/oleObject1.bin"/><Relationship Id="rId9"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7.tiff"/><Relationship Id="rId3" Type="http://schemas.openxmlformats.org/officeDocument/2006/relationships/notesSlide" Target="../notesSlides/notesSlide7.xml"/><Relationship Id="rId7" Type="http://schemas.openxmlformats.org/officeDocument/2006/relationships/oleObject" Target="../embeddings/oleObject5.bin"/><Relationship Id="rId12"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4.bin"/><Relationship Id="rId11" Type="http://schemas.openxmlformats.org/officeDocument/2006/relationships/oleObject" Target="../embeddings/oleObject8.bin"/><Relationship Id="rId5" Type="http://schemas.openxmlformats.org/officeDocument/2006/relationships/image" Target="../media/image2.png"/><Relationship Id="rId10" Type="http://schemas.openxmlformats.org/officeDocument/2006/relationships/oleObject" Target="../embeddings/oleObject10.bin"/><Relationship Id="rId4" Type="http://schemas.openxmlformats.org/officeDocument/2006/relationships/oleObject" Target="../embeddings/oleObject1.bin"/><Relationship Id="rId9"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7.tiff"/><Relationship Id="rId5" Type="http://schemas.openxmlformats.org/officeDocument/2006/relationships/image" Target="../media/image2.png"/><Relationship Id="rId4"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950622" y="4348208"/>
            <a:ext cx="2290755" cy="642924"/>
          </a:xfrm>
          <a:prstGeom prst="rect">
            <a:avLst/>
          </a:prstGeom>
        </p:spPr>
      </p:pic>
      <p:sp>
        <p:nvSpPr>
          <p:cNvPr id="6" name="Title 5"/>
          <p:cNvSpPr>
            <a:spLocks noGrp="1"/>
          </p:cNvSpPr>
          <p:nvPr>
            <p:ph type="ctrTitle"/>
          </p:nvPr>
        </p:nvSpPr>
        <p:spPr>
          <a:xfrm>
            <a:off x="914400" y="1905072"/>
            <a:ext cx="10363200" cy="1470025"/>
          </a:xfrm>
        </p:spPr>
        <p:txBody>
          <a:bodyPr>
            <a:noAutofit/>
          </a:bodyPr>
          <a:lstStyle/>
          <a:p>
            <a:r>
              <a:rPr lang="en-US" sz="5400" b="1" dirty="0">
                <a:solidFill>
                  <a:schemeClr val="accent6"/>
                </a:solidFill>
              </a:rPr>
              <a:t>Securing Internet Applications</a:t>
            </a:r>
            <a:br>
              <a:rPr lang="en-US" sz="5400" b="1" dirty="0">
                <a:solidFill>
                  <a:schemeClr val="accent6"/>
                </a:solidFill>
              </a:rPr>
            </a:br>
            <a:r>
              <a:rPr lang="en-US" sz="5400" b="1" dirty="0">
                <a:solidFill>
                  <a:schemeClr val="accent6"/>
                </a:solidFill>
              </a:rPr>
              <a:t>from Routing Attacks</a:t>
            </a:r>
          </a:p>
        </p:txBody>
      </p:sp>
      <p:sp>
        <p:nvSpPr>
          <p:cNvPr id="4" name="Subtitle 3"/>
          <p:cNvSpPr>
            <a:spLocks noGrp="1"/>
          </p:cNvSpPr>
          <p:nvPr>
            <p:ph type="subTitle" idx="1"/>
          </p:nvPr>
        </p:nvSpPr>
        <p:spPr>
          <a:xfrm>
            <a:off x="1828800" y="3660843"/>
            <a:ext cx="8534400" cy="1752600"/>
          </a:xfrm>
        </p:spPr>
        <p:txBody>
          <a:bodyPr>
            <a:normAutofit/>
          </a:bodyPr>
          <a:lstStyle/>
          <a:p>
            <a:r>
              <a:rPr lang="en-US" sz="3600" dirty="0"/>
              <a:t>Jennifer Rexford</a:t>
            </a:r>
          </a:p>
        </p:txBody>
      </p:sp>
    </p:spTree>
    <p:extLst>
      <p:ext uri="{BB962C8B-B14F-4D97-AF65-F5344CB8AC3E}">
        <p14:creationId xmlns:p14="http://schemas.microsoft.com/office/powerpoint/2010/main" val="589404915"/>
      </p:ext>
    </p:extLst>
  </p:cSld>
  <p:clrMapOvr>
    <a:masterClrMapping/>
  </p:clrMapOvr>
  <mc:AlternateContent xmlns:mc="http://schemas.openxmlformats.org/markup-compatibility/2006" xmlns:p14="http://schemas.microsoft.com/office/powerpoint/2010/main">
    <mc:Choice Requires="p14">
      <p:transition spd="slow" p14:dur="2000" advTm="16250"/>
    </mc:Choice>
    <mc:Fallback xmlns="">
      <p:transition xmlns:p14="http://schemas.microsoft.com/office/powerpoint/2010/main" spd="slow" advTm="1625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865EC-89CF-8C4E-940B-39292636A769}"/>
              </a:ext>
            </a:extLst>
          </p:cNvPr>
          <p:cNvSpPr>
            <a:spLocks noGrp="1"/>
          </p:cNvSpPr>
          <p:nvPr>
            <p:ph type="title"/>
          </p:nvPr>
        </p:nvSpPr>
        <p:spPr/>
        <p:txBody>
          <a:bodyPr/>
          <a:lstStyle/>
          <a:p>
            <a:r>
              <a:rPr lang="en-US" dirty="0"/>
              <a:t>Stealthy, Targeted Attacks</a:t>
            </a:r>
          </a:p>
        </p:txBody>
      </p:sp>
      <p:sp>
        <p:nvSpPr>
          <p:cNvPr id="3" name="Content Placeholder 2">
            <a:extLst>
              <a:ext uri="{FF2B5EF4-FFF2-40B4-BE49-F238E27FC236}">
                <a16:creationId xmlns:a16="http://schemas.microsoft.com/office/drawing/2014/main" id="{08CF9259-D362-C849-82F6-077B38D24EA6}"/>
              </a:ext>
            </a:extLst>
          </p:cNvPr>
          <p:cNvSpPr>
            <a:spLocks noGrp="1"/>
          </p:cNvSpPr>
          <p:nvPr>
            <p:ph idx="1"/>
          </p:nvPr>
        </p:nvSpPr>
        <p:spPr>
          <a:xfrm>
            <a:off x="609600" y="1600202"/>
            <a:ext cx="10972800" cy="4756151"/>
          </a:xfrm>
        </p:spPr>
        <p:txBody>
          <a:bodyPr>
            <a:normAutofit lnSpcReduction="10000"/>
          </a:bodyPr>
          <a:lstStyle/>
          <a:p>
            <a:r>
              <a:rPr lang="en-US" dirty="0"/>
              <a:t>Targeted sender</a:t>
            </a:r>
          </a:p>
          <a:p>
            <a:pPr lvl="1"/>
            <a:r>
              <a:rPr lang="en-US" dirty="0"/>
              <a:t>Specific sender </a:t>
            </a:r>
            <a:r>
              <a:rPr lang="en-US" dirty="0">
                <a:solidFill>
                  <a:srgbClr val="FF0000"/>
                </a:solidFill>
              </a:rPr>
              <a:t>(e.g., a specific certificate authority)</a:t>
            </a:r>
          </a:p>
          <a:p>
            <a:pPr lvl="1"/>
            <a:r>
              <a:rPr lang="en-US" dirty="0"/>
              <a:t>Easiest sender to attack of a group </a:t>
            </a:r>
            <a:r>
              <a:rPr lang="en-US" dirty="0">
                <a:solidFill>
                  <a:srgbClr val="FF0000"/>
                </a:solidFill>
              </a:rPr>
              <a:t>(e.g., any certificate authority)</a:t>
            </a:r>
          </a:p>
          <a:p>
            <a:r>
              <a:rPr lang="en-US" dirty="0"/>
              <a:t>Limited scope</a:t>
            </a:r>
          </a:p>
          <a:p>
            <a:pPr lvl="1"/>
            <a:r>
              <a:rPr lang="en-US" dirty="0"/>
              <a:t>Limit the other </a:t>
            </a:r>
            <a:r>
              <a:rPr lang="en-US" dirty="0" err="1"/>
              <a:t>ASes</a:t>
            </a:r>
            <a:r>
              <a:rPr lang="en-US" dirty="0"/>
              <a:t> that see the hijack</a:t>
            </a:r>
          </a:p>
          <a:p>
            <a:pPr lvl="1"/>
            <a:r>
              <a:rPr lang="en-US" dirty="0"/>
              <a:t>Limit the data traffic that follows the hijack path</a:t>
            </a:r>
          </a:p>
          <a:p>
            <a:r>
              <a:rPr lang="en-US" dirty="0"/>
              <a:t>Limited time</a:t>
            </a:r>
          </a:p>
          <a:p>
            <a:pPr lvl="1"/>
            <a:r>
              <a:rPr lang="en-US" dirty="0"/>
              <a:t>Short interval of time</a:t>
            </a:r>
          </a:p>
          <a:p>
            <a:pPr lvl="1"/>
            <a:r>
              <a:rPr lang="en-US" dirty="0"/>
              <a:t>During a sensitive event </a:t>
            </a:r>
            <a:r>
              <a:rPr lang="en-US" dirty="0">
                <a:solidFill>
                  <a:srgbClr val="FF0000"/>
                </a:solidFill>
              </a:rPr>
              <a:t>(e.g., acquiring a certificate)</a:t>
            </a:r>
          </a:p>
        </p:txBody>
      </p:sp>
      <p:sp>
        <p:nvSpPr>
          <p:cNvPr id="4" name="Slide Number Placeholder 3">
            <a:extLst>
              <a:ext uri="{FF2B5EF4-FFF2-40B4-BE49-F238E27FC236}">
                <a16:creationId xmlns:a16="http://schemas.microsoft.com/office/drawing/2014/main" id="{15EDBEE2-EA55-794A-8006-55816B49A664}"/>
              </a:ext>
            </a:extLst>
          </p:cNvPr>
          <p:cNvSpPr>
            <a:spLocks noGrp="1"/>
          </p:cNvSpPr>
          <p:nvPr>
            <p:ph type="sldNum" sz="quarter" idx="12"/>
          </p:nvPr>
        </p:nvSpPr>
        <p:spPr/>
        <p:txBody>
          <a:bodyPr/>
          <a:lstStyle/>
          <a:p>
            <a:fld id="{1718992C-B9AF-2F49-8B31-EC7F489F3004}" type="slidenum">
              <a:rPr lang="en-US" smtClean="0"/>
              <a:t>9</a:t>
            </a:fld>
            <a:endParaRPr lang="en-US"/>
          </a:p>
        </p:txBody>
      </p:sp>
    </p:spTree>
    <p:extLst>
      <p:ext uri="{BB962C8B-B14F-4D97-AF65-F5344CB8AC3E}">
        <p14:creationId xmlns:p14="http://schemas.microsoft.com/office/powerpoint/2010/main" val="3884877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4D633-06AC-984B-94B1-7D59FCC74A10}"/>
              </a:ext>
            </a:extLst>
          </p:cNvPr>
          <p:cNvSpPr>
            <a:spLocks noGrp="1"/>
          </p:cNvSpPr>
          <p:nvPr>
            <p:ph type="title"/>
          </p:nvPr>
        </p:nvSpPr>
        <p:spPr/>
        <p:txBody>
          <a:bodyPr>
            <a:normAutofit/>
          </a:bodyPr>
          <a:lstStyle/>
          <a:p>
            <a:r>
              <a:rPr lang="en-US" dirty="0"/>
              <a:t>CA Domain Control Verification</a:t>
            </a:r>
          </a:p>
        </p:txBody>
      </p:sp>
      <p:sp>
        <p:nvSpPr>
          <p:cNvPr id="4" name="Slide Number Placeholder 3">
            <a:extLst>
              <a:ext uri="{FF2B5EF4-FFF2-40B4-BE49-F238E27FC236}">
                <a16:creationId xmlns:a16="http://schemas.microsoft.com/office/drawing/2014/main" id="{12992945-19A5-2B46-96D8-9A6AF01FA679}"/>
              </a:ext>
            </a:extLst>
          </p:cNvPr>
          <p:cNvSpPr>
            <a:spLocks noGrp="1"/>
          </p:cNvSpPr>
          <p:nvPr>
            <p:ph type="sldNum" sz="quarter" idx="12"/>
          </p:nvPr>
        </p:nvSpPr>
        <p:spPr/>
        <p:txBody>
          <a:bodyPr/>
          <a:lstStyle/>
          <a:p>
            <a:fld id="{1718992C-B9AF-2F49-8B31-EC7F489F3004}" type="slidenum">
              <a:rPr lang="en-US" smtClean="0"/>
              <a:t>10</a:t>
            </a:fld>
            <a:endParaRPr lang="en-US"/>
          </a:p>
        </p:txBody>
      </p:sp>
      <p:pic>
        <p:nvPicPr>
          <p:cNvPr id="7" name="Picture 6">
            <a:extLst>
              <a:ext uri="{FF2B5EF4-FFF2-40B4-BE49-F238E27FC236}">
                <a16:creationId xmlns:a16="http://schemas.microsoft.com/office/drawing/2014/main" id="{98050FEA-F241-9A42-BD1D-D2985370DE8B}"/>
              </a:ext>
            </a:extLst>
          </p:cNvPr>
          <p:cNvPicPr>
            <a:picLocks noChangeAspect="1"/>
          </p:cNvPicPr>
          <p:nvPr/>
        </p:nvPicPr>
        <p:blipFill>
          <a:blip r:embed="rId2"/>
          <a:stretch>
            <a:fillRect/>
          </a:stretch>
        </p:blipFill>
        <p:spPr>
          <a:xfrm>
            <a:off x="4138381" y="1434192"/>
            <a:ext cx="2279547" cy="1700893"/>
          </a:xfrm>
          <a:prstGeom prst="rect">
            <a:avLst/>
          </a:prstGeom>
        </p:spPr>
      </p:pic>
      <p:pic>
        <p:nvPicPr>
          <p:cNvPr id="8" name="Picture 7">
            <a:extLst>
              <a:ext uri="{FF2B5EF4-FFF2-40B4-BE49-F238E27FC236}">
                <a16:creationId xmlns:a16="http://schemas.microsoft.com/office/drawing/2014/main" id="{148A717B-0B6D-AB47-AACE-DC1677A183BC}"/>
              </a:ext>
            </a:extLst>
          </p:cNvPr>
          <p:cNvPicPr>
            <a:picLocks noChangeAspect="1"/>
          </p:cNvPicPr>
          <p:nvPr/>
        </p:nvPicPr>
        <p:blipFill>
          <a:blip r:embed="rId3"/>
          <a:stretch>
            <a:fillRect/>
          </a:stretch>
        </p:blipFill>
        <p:spPr>
          <a:xfrm>
            <a:off x="7286169" y="4608515"/>
            <a:ext cx="1930400" cy="1930400"/>
          </a:xfrm>
          <a:prstGeom prst="rect">
            <a:avLst/>
          </a:prstGeom>
        </p:spPr>
      </p:pic>
      <p:pic>
        <p:nvPicPr>
          <p:cNvPr id="9" name="Picture 8">
            <a:extLst>
              <a:ext uri="{FF2B5EF4-FFF2-40B4-BE49-F238E27FC236}">
                <a16:creationId xmlns:a16="http://schemas.microsoft.com/office/drawing/2014/main" id="{257317D5-A354-BD4C-A19D-12969E231D1D}"/>
              </a:ext>
            </a:extLst>
          </p:cNvPr>
          <p:cNvPicPr>
            <a:picLocks noChangeAspect="1"/>
          </p:cNvPicPr>
          <p:nvPr/>
        </p:nvPicPr>
        <p:blipFill>
          <a:blip r:embed="rId4"/>
          <a:stretch>
            <a:fillRect/>
          </a:stretch>
        </p:blipFill>
        <p:spPr>
          <a:xfrm>
            <a:off x="1833228" y="4659315"/>
            <a:ext cx="1251185" cy="1930400"/>
          </a:xfrm>
          <a:prstGeom prst="rect">
            <a:avLst/>
          </a:prstGeom>
        </p:spPr>
      </p:pic>
      <p:cxnSp>
        <p:nvCxnSpPr>
          <p:cNvPr id="18" name="Straight Arrow Connector 17">
            <a:extLst>
              <a:ext uri="{FF2B5EF4-FFF2-40B4-BE49-F238E27FC236}">
                <a16:creationId xmlns:a16="http://schemas.microsoft.com/office/drawing/2014/main" id="{287EA7EB-BE73-D246-BB60-B0CCA5523E83}"/>
              </a:ext>
            </a:extLst>
          </p:cNvPr>
          <p:cNvCxnSpPr>
            <a:cxnSpLocks/>
          </p:cNvCxnSpPr>
          <p:nvPr/>
        </p:nvCxnSpPr>
        <p:spPr>
          <a:xfrm flipV="1">
            <a:off x="2648535" y="2812142"/>
            <a:ext cx="1087877" cy="1469572"/>
          </a:xfrm>
          <a:prstGeom prst="straightConnector1">
            <a:avLst/>
          </a:prstGeom>
          <a:ln w="50800">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17F49E72-683E-FC4A-A2B9-95A8432C7DCE}"/>
              </a:ext>
            </a:extLst>
          </p:cNvPr>
          <p:cNvCxnSpPr>
            <a:cxnSpLocks/>
          </p:cNvCxnSpPr>
          <p:nvPr/>
        </p:nvCxnSpPr>
        <p:spPr>
          <a:xfrm flipH="1">
            <a:off x="3116647" y="3233147"/>
            <a:ext cx="1096147" cy="1581152"/>
          </a:xfrm>
          <a:prstGeom prst="straightConnector1">
            <a:avLst/>
          </a:prstGeom>
          <a:ln w="50800">
            <a:tailEnd type="triangle" w="lg" len="lg"/>
          </a:ln>
          <a:effectLst/>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32C3F88F-2614-0047-8B06-DBA68D68741A}"/>
              </a:ext>
            </a:extLst>
          </p:cNvPr>
          <p:cNvSpPr txBox="1"/>
          <p:nvPr/>
        </p:nvSpPr>
        <p:spPr>
          <a:xfrm>
            <a:off x="2714171" y="-657114"/>
            <a:ext cx="1204048" cy="369332"/>
          </a:xfrm>
          <a:prstGeom prst="rect">
            <a:avLst/>
          </a:prstGeom>
          <a:noFill/>
        </p:spPr>
        <p:txBody>
          <a:bodyPr wrap="none" rtlCol="0">
            <a:spAutoFit/>
          </a:bodyPr>
          <a:lstStyle/>
          <a:p>
            <a:r>
              <a:rPr lang="en-US" dirty="0"/>
              <a:t>Certificate </a:t>
            </a:r>
          </a:p>
        </p:txBody>
      </p:sp>
      <p:sp>
        <p:nvSpPr>
          <p:cNvPr id="25" name="TextBox 24">
            <a:extLst>
              <a:ext uri="{FF2B5EF4-FFF2-40B4-BE49-F238E27FC236}">
                <a16:creationId xmlns:a16="http://schemas.microsoft.com/office/drawing/2014/main" id="{5CAF8D3E-B66B-E741-83CB-DF8066521EA5}"/>
              </a:ext>
            </a:extLst>
          </p:cNvPr>
          <p:cNvSpPr txBox="1"/>
          <p:nvPr/>
        </p:nvSpPr>
        <p:spPr>
          <a:xfrm>
            <a:off x="1218075" y="2360945"/>
            <a:ext cx="2279546" cy="830997"/>
          </a:xfrm>
          <a:prstGeom prst="rect">
            <a:avLst/>
          </a:prstGeom>
          <a:noFill/>
        </p:spPr>
        <p:txBody>
          <a:bodyPr wrap="square" rtlCol="0">
            <a:spAutoFit/>
          </a:bodyPr>
          <a:lstStyle/>
          <a:p>
            <a:r>
              <a:rPr lang="en-US" sz="2400" dirty="0"/>
              <a:t>1. Certificate signing request</a:t>
            </a:r>
          </a:p>
        </p:txBody>
      </p:sp>
      <p:sp>
        <p:nvSpPr>
          <p:cNvPr id="27" name="TextBox 26">
            <a:extLst>
              <a:ext uri="{FF2B5EF4-FFF2-40B4-BE49-F238E27FC236}">
                <a16:creationId xmlns:a16="http://schemas.microsoft.com/office/drawing/2014/main" id="{A62056E8-F799-3541-BD47-146BDB51A3ED}"/>
              </a:ext>
            </a:extLst>
          </p:cNvPr>
          <p:cNvSpPr txBox="1"/>
          <p:nvPr/>
        </p:nvSpPr>
        <p:spPr>
          <a:xfrm>
            <a:off x="3655052" y="4084652"/>
            <a:ext cx="3288125" cy="830997"/>
          </a:xfrm>
          <a:prstGeom prst="rect">
            <a:avLst/>
          </a:prstGeom>
          <a:noFill/>
        </p:spPr>
        <p:txBody>
          <a:bodyPr wrap="square" rtlCol="0">
            <a:spAutoFit/>
          </a:bodyPr>
          <a:lstStyle/>
          <a:p>
            <a:r>
              <a:rPr lang="en-US" sz="2400" dirty="0"/>
              <a:t>2. Domain control verification request</a:t>
            </a:r>
          </a:p>
        </p:txBody>
      </p:sp>
      <p:cxnSp>
        <p:nvCxnSpPr>
          <p:cNvPr id="28" name="Straight Arrow Connector 27">
            <a:extLst>
              <a:ext uri="{FF2B5EF4-FFF2-40B4-BE49-F238E27FC236}">
                <a16:creationId xmlns:a16="http://schemas.microsoft.com/office/drawing/2014/main" id="{25311D21-A41D-514A-BDEA-0D597D5819CE}"/>
              </a:ext>
            </a:extLst>
          </p:cNvPr>
          <p:cNvCxnSpPr>
            <a:cxnSpLocks/>
          </p:cNvCxnSpPr>
          <p:nvPr/>
        </p:nvCxnSpPr>
        <p:spPr>
          <a:xfrm flipH="1">
            <a:off x="3250689" y="5916728"/>
            <a:ext cx="4035480" cy="0"/>
          </a:xfrm>
          <a:prstGeom prst="straightConnector1">
            <a:avLst/>
          </a:prstGeom>
          <a:ln w="50800">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9CB47DA8-CE8B-3648-9C4E-124D30A85656}"/>
              </a:ext>
            </a:extLst>
          </p:cNvPr>
          <p:cNvSpPr txBox="1"/>
          <p:nvPr/>
        </p:nvSpPr>
        <p:spPr>
          <a:xfrm>
            <a:off x="3826114" y="6014791"/>
            <a:ext cx="3288125" cy="461665"/>
          </a:xfrm>
          <a:prstGeom prst="rect">
            <a:avLst/>
          </a:prstGeom>
          <a:noFill/>
        </p:spPr>
        <p:txBody>
          <a:bodyPr wrap="square" rtlCol="0">
            <a:spAutoFit/>
          </a:bodyPr>
          <a:lstStyle/>
          <a:p>
            <a:r>
              <a:rPr lang="en-US" sz="2400" dirty="0"/>
              <a:t>3. Server modification</a:t>
            </a:r>
          </a:p>
        </p:txBody>
      </p:sp>
      <p:cxnSp>
        <p:nvCxnSpPr>
          <p:cNvPr id="31" name="Straight Arrow Connector 30">
            <a:extLst>
              <a:ext uri="{FF2B5EF4-FFF2-40B4-BE49-F238E27FC236}">
                <a16:creationId xmlns:a16="http://schemas.microsoft.com/office/drawing/2014/main" id="{567CEEF3-05EA-AE4E-AA07-CFE619F630B9}"/>
              </a:ext>
            </a:extLst>
          </p:cNvPr>
          <p:cNvCxnSpPr>
            <a:cxnSpLocks/>
          </p:cNvCxnSpPr>
          <p:nvPr/>
        </p:nvCxnSpPr>
        <p:spPr>
          <a:xfrm flipH="1" flipV="1">
            <a:off x="6734815" y="2894863"/>
            <a:ext cx="1087877" cy="1469572"/>
          </a:xfrm>
          <a:prstGeom prst="straightConnector1">
            <a:avLst/>
          </a:prstGeom>
          <a:ln w="50800">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941E6D9F-C51D-6B4D-B205-3A296935D9D0}"/>
              </a:ext>
            </a:extLst>
          </p:cNvPr>
          <p:cNvCxnSpPr>
            <a:cxnSpLocks/>
          </p:cNvCxnSpPr>
          <p:nvPr/>
        </p:nvCxnSpPr>
        <p:spPr>
          <a:xfrm>
            <a:off x="7387769" y="2585434"/>
            <a:ext cx="1096147" cy="1581152"/>
          </a:xfrm>
          <a:prstGeom prst="straightConnector1">
            <a:avLst/>
          </a:prstGeom>
          <a:ln w="50800">
            <a:tailEnd type="triangle" w="lg" len="lg"/>
          </a:ln>
          <a:effectLst/>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3285DBEB-C780-9743-B38C-8280286EBB7A}"/>
              </a:ext>
            </a:extLst>
          </p:cNvPr>
          <p:cNvSpPr txBox="1"/>
          <p:nvPr/>
        </p:nvSpPr>
        <p:spPr>
          <a:xfrm>
            <a:off x="7651805" y="2650783"/>
            <a:ext cx="4173900" cy="461665"/>
          </a:xfrm>
          <a:prstGeom prst="rect">
            <a:avLst/>
          </a:prstGeom>
          <a:noFill/>
        </p:spPr>
        <p:txBody>
          <a:bodyPr wrap="none" rtlCol="0">
            <a:spAutoFit/>
          </a:bodyPr>
          <a:lstStyle/>
          <a:p>
            <a:r>
              <a:rPr lang="en-US" sz="2400" dirty="0"/>
              <a:t>4. GET </a:t>
            </a:r>
            <a:r>
              <a:rPr lang="en-US" sz="2400" dirty="0" err="1"/>
              <a:t>example.com</a:t>
            </a:r>
            <a:r>
              <a:rPr lang="en-US" sz="2400" dirty="0"/>
              <a:t>/</a:t>
            </a:r>
            <a:r>
              <a:rPr lang="en-US" sz="2400" dirty="0" err="1"/>
              <a:t>verify.html</a:t>
            </a:r>
            <a:endParaRPr lang="en-US" sz="2400" dirty="0"/>
          </a:p>
        </p:txBody>
      </p:sp>
      <p:sp>
        <p:nvSpPr>
          <p:cNvPr id="34" name="TextBox 33">
            <a:extLst>
              <a:ext uri="{FF2B5EF4-FFF2-40B4-BE49-F238E27FC236}">
                <a16:creationId xmlns:a16="http://schemas.microsoft.com/office/drawing/2014/main" id="{EA09CAE0-7D02-D24F-9C04-3AA91587DCD2}"/>
              </a:ext>
            </a:extLst>
          </p:cNvPr>
          <p:cNvSpPr txBox="1"/>
          <p:nvPr/>
        </p:nvSpPr>
        <p:spPr>
          <a:xfrm>
            <a:off x="4773865" y="3422656"/>
            <a:ext cx="3288125" cy="461665"/>
          </a:xfrm>
          <a:prstGeom prst="rect">
            <a:avLst/>
          </a:prstGeom>
          <a:noFill/>
        </p:spPr>
        <p:txBody>
          <a:bodyPr wrap="square" rtlCol="0">
            <a:spAutoFit/>
          </a:bodyPr>
          <a:lstStyle/>
          <a:p>
            <a:r>
              <a:rPr lang="en-US" sz="2400" dirty="0"/>
              <a:t>5. HTTP response</a:t>
            </a:r>
          </a:p>
        </p:txBody>
      </p:sp>
      <p:sp>
        <p:nvSpPr>
          <p:cNvPr id="35" name="Oval 34">
            <a:extLst>
              <a:ext uri="{FF2B5EF4-FFF2-40B4-BE49-F238E27FC236}">
                <a16:creationId xmlns:a16="http://schemas.microsoft.com/office/drawing/2014/main" id="{2EC78E37-A559-D043-892F-9D17E394F763}"/>
              </a:ext>
            </a:extLst>
          </p:cNvPr>
          <p:cNvSpPr/>
          <p:nvPr/>
        </p:nvSpPr>
        <p:spPr>
          <a:xfrm>
            <a:off x="7651805" y="2360945"/>
            <a:ext cx="4307966" cy="1068055"/>
          </a:xfrm>
          <a:prstGeom prst="ellipse">
            <a:avLst/>
          </a:prstGeom>
          <a:ln w="508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TextBox 35">
            <a:extLst>
              <a:ext uri="{FF2B5EF4-FFF2-40B4-BE49-F238E27FC236}">
                <a16:creationId xmlns:a16="http://schemas.microsoft.com/office/drawing/2014/main" id="{B1E281B4-BCCE-0F41-96C1-C7B7227586B9}"/>
              </a:ext>
            </a:extLst>
          </p:cNvPr>
          <p:cNvSpPr txBox="1"/>
          <p:nvPr/>
        </p:nvSpPr>
        <p:spPr>
          <a:xfrm>
            <a:off x="8737600" y="1782783"/>
            <a:ext cx="1928798" cy="523220"/>
          </a:xfrm>
          <a:prstGeom prst="rect">
            <a:avLst/>
          </a:prstGeom>
          <a:noFill/>
        </p:spPr>
        <p:txBody>
          <a:bodyPr wrap="none" rtlCol="0">
            <a:spAutoFit/>
          </a:bodyPr>
          <a:lstStyle/>
          <a:p>
            <a:r>
              <a:rPr lang="en-US" sz="2800" dirty="0">
                <a:solidFill>
                  <a:srgbClr val="FF0000"/>
                </a:solidFill>
              </a:rPr>
              <a:t>Hijack here!</a:t>
            </a:r>
          </a:p>
        </p:txBody>
      </p:sp>
      <p:sp>
        <p:nvSpPr>
          <p:cNvPr id="37" name="Oval 36">
            <a:extLst>
              <a:ext uri="{FF2B5EF4-FFF2-40B4-BE49-F238E27FC236}">
                <a16:creationId xmlns:a16="http://schemas.microsoft.com/office/drawing/2014/main" id="{B3270333-9D17-834A-A5B8-2BDFE7F5A060}"/>
              </a:ext>
            </a:extLst>
          </p:cNvPr>
          <p:cNvSpPr/>
          <p:nvPr/>
        </p:nvSpPr>
        <p:spPr>
          <a:xfrm>
            <a:off x="4521733" y="3233147"/>
            <a:ext cx="2671641" cy="753444"/>
          </a:xfrm>
          <a:prstGeom prst="ellipse">
            <a:avLst/>
          </a:prstGeom>
          <a:ln w="508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46204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30" grpId="0"/>
      <p:bldP spid="33" grpId="0"/>
      <p:bldP spid="34" grpId="0"/>
      <p:bldP spid="35" grpId="0" animBg="1"/>
      <p:bldP spid="36" grpId="0"/>
      <p:bldP spid="37" grpId="0" animBg="1"/>
      <p:bldP spid="37"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54102-EA68-4948-BF95-05F8A10A4CA1}"/>
              </a:ext>
            </a:extLst>
          </p:cNvPr>
          <p:cNvSpPr>
            <a:spLocks noGrp="1"/>
          </p:cNvSpPr>
          <p:nvPr>
            <p:ph type="title"/>
          </p:nvPr>
        </p:nvSpPr>
        <p:spPr/>
        <p:txBody>
          <a:bodyPr/>
          <a:lstStyle/>
          <a:p>
            <a:r>
              <a:rPr lang="en-US" dirty="0"/>
              <a:t>Launching Ethical Attacks</a:t>
            </a:r>
          </a:p>
        </p:txBody>
      </p:sp>
      <p:sp>
        <p:nvSpPr>
          <p:cNvPr id="3" name="Content Placeholder 2">
            <a:extLst>
              <a:ext uri="{FF2B5EF4-FFF2-40B4-BE49-F238E27FC236}">
                <a16:creationId xmlns:a16="http://schemas.microsoft.com/office/drawing/2014/main" id="{2EE6A11B-2B00-4E49-860D-60F11F4E178A}"/>
              </a:ext>
            </a:extLst>
          </p:cNvPr>
          <p:cNvSpPr>
            <a:spLocks noGrp="1"/>
          </p:cNvSpPr>
          <p:nvPr>
            <p:ph idx="1"/>
          </p:nvPr>
        </p:nvSpPr>
        <p:spPr>
          <a:xfrm>
            <a:off x="609599" y="1600202"/>
            <a:ext cx="11233355" cy="4983159"/>
          </a:xfrm>
        </p:spPr>
        <p:txBody>
          <a:bodyPr>
            <a:normAutofit/>
          </a:bodyPr>
          <a:lstStyle/>
          <a:p>
            <a:r>
              <a:rPr lang="en-US" sz="3600" dirty="0"/>
              <a:t>Attacking ourselves</a:t>
            </a:r>
          </a:p>
          <a:p>
            <a:pPr lvl="1"/>
            <a:r>
              <a:rPr lang="en-US" sz="3200" dirty="0"/>
              <a:t>IP prefix we control (PEERING testbed at Columbia University)</a:t>
            </a:r>
          </a:p>
          <a:p>
            <a:pPr lvl="1"/>
            <a:r>
              <a:rPr lang="en-US" sz="3200" dirty="0"/>
              <a:t>Domain names created for the experiment</a:t>
            </a:r>
          </a:p>
          <a:p>
            <a:pPr lvl="1"/>
            <a:r>
              <a:rPr lang="en-US" sz="3200" dirty="0"/>
              <a:t>No real clients accessing the server</a:t>
            </a:r>
          </a:p>
          <a:p>
            <a:r>
              <a:rPr lang="en-US" sz="3600" dirty="0"/>
              <a:t>Bamboozling the certificate authorities</a:t>
            </a:r>
          </a:p>
          <a:p>
            <a:pPr lvl="1"/>
            <a:r>
              <a:rPr lang="en-US" sz="3200" dirty="0"/>
              <a:t>Let’s Encrypt, GoDaddy, Comodo, Symantec, </a:t>
            </a:r>
            <a:r>
              <a:rPr lang="en-US" sz="3200" dirty="0" err="1"/>
              <a:t>GlobalSign</a:t>
            </a:r>
            <a:endParaRPr lang="en-US" sz="3200" dirty="0"/>
          </a:p>
          <a:p>
            <a:pPr lvl="1"/>
            <a:r>
              <a:rPr lang="en-US" sz="3200" dirty="0"/>
              <a:t>Domain validation using either HTTP request or email</a:t>
            </a:r>
          </a:p>
          <a:p>
            <a:pPr lvl="1"/>
            <a:r>
              <a:rPr lang="en-US" sz="3200" dirty="0"/>
              <a:t>All five CAs signed our certificate requests in &lt; 2 minutes</a:t>
            </a:r>
          </a:p>
          <a:p>
            <a:endParaRPr lang="en-US" dirty="0"/>
          </a:p>
          <a:p>
            <a:pPr lvl="1"/>
            <a:endParaRPr lang="en-US" dirty="0"/>
          </a:p>
        </p:txBody>
      </p:sp>
      <p:sp>
        <p:nvSpPr>
          <p:cNvPr id="4" name="Slide Number Placeholder 3">
            <a:extLst>
              <a:ext uri="{FF2B5EF4-FFF2-40B4-BE49-F238E27FC236}">
                <a16:creationId xmlns:a16="http://schemas.microsoft.com/office/drawing/2014/main" id="{50CC9E7B-2A34-C349-97DA-E04F650C748F}"/>
              </a:ext>
            </a:extLst>
          </p:cNvPr>
          <p:cNvSpPr>
            <a:spLocks noGrp="1"/>
          </p:cNvSpPr>
          <p:nvPr>
            <p:ph type="sldNum" sz="quarter" idx="12"/>
          </p:nvPr>
        </p:nvSpPr>
        <p:spPr/>
        <p:txBody>
          <a:bodyPr/>
          <a:lstStyle/>
          <a:p>
            <a:fld id="{1718992C-B9AF-2F49-8B31-EC7F489F3004}" type="slidenum">
              <a:rPr lang="en-US" smtClean="0"/>
              <a:t>11</a:t>
            </a:fld>
            <a:endParaRPr lang="en-US"/>
          </a:p>
        </p:txBody>
      </p:sp>
    </p:spTree>
    <p:extLst>
      <p:ext uri="{BB962C8B-B14F-4D97-AF65-F5344CB8AC3E}">
        <p14:creationId xmlns:p14="http://schemas.microsoft.com/office/powerpoint/2010/main" val="2657742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4A863-4A7F-F441-9E51-754F6972B426}"/>
              </a:ext>
            </a:extLst>
          </p:cNvPr>
          <p:cNvSpPr>
            <a:spLocks noGrp="1"/>
          </p:cNvSpPr>
          <p:nvPr>
            <p:ph type="title"/>
          </p:nvPr>
        </p:nvSpPr>
        <p:spPr/>
        <p:txBody>
          <a:bodyPr/>
          <a:lstStyle/>
          <a:p>
            <a:r>
              <a:rPr lang="en-US" dirty="0"/>
              <a:t>Additional Attacks</a:t>
            </a:r>
          </a:p>
        </p:txBody>
      </p:sp>
      <p:sp>
        <p:nvSpPr>
          <p:cNvPr id="3" name="Content Placeholder 2">
            <a:extLst>
              <a:ext uri="{FF2B5EF4-FFF2-40B4-BE49-F238E27FC236}">
                <a16:creationId xmlns:a16="http://schemas.microsoft.com/office/drawing/2014/main" id="{3A25F9A1-CB30-3749-9E04-44F438A5A398}"/>
              </a:ext>
            </a:extLst>
          </p:cNvPr>
          <p:cNvSpPr>
            <a:spLocks noGrp="1"/>
          </p:cNvSpPr>
          <p:nvPr>
            <p:ph idx="1"/>
          </p:nvPr>
        </p:nvSpPr>
        <p:spPr/>
        <p:txBody>
          <a:bodyPr/>
          <a:lstStyle/>
          <a:p>
            <a:r>
              <a:rPr lang="en-US" dirty="0"/>
              <a:t>More targets (beyond victim web servers)</a:t>
            </a:r>
          </a:p>
          <a:p>
            <a:pPr lvl="1"/>
            <a:r>
              <a:rPr lang="en-US" dirty="0"/>
              <a:t>Authoritative DNS servers</a:t>
            </a:r>
          </a:p>
          <a:p>
            <a:pPr lvl="1"/>
            <a:r>
              <a:rPr lang="en-US" dirty="0"/>
              <a:t>E-mail servers</a:t>
            </a:r>
          </a:p>
          <a:p>
            <a:pPr lvl="1"/>
            <a:endParaRPr lang="en-US" dirty="0"/>
          </a:p>
          <a:p>
            <a:r>
              <a:rPr lang="en-US" dirty="0"/>
              <a:t>Attacking CA prefixes</a:t>
            </a:r>
          </a:p>
          <a:p>
            <a:pPr lvl="1"/>
            <a:r>
              <a:rPr lang="en-US" dirty="0"/>
              <a:t>Reverse (victim domain </a:t>
            </a:r>
            <a:r>
              <a:rPr lang="en-US" dirty="0">
                <a:sym typeface="Wingdings" pitchFamily="2" charset="2"/>
              </a:rPr>
              <a:t> CA) </a:t>
            </a:r>
            <a:br>
              <a:rPr lang="en-US" dirty="0">
                <a:sym typeface="Wingdings" pitchFamily="2" charset="2"/>
              </a:rPr>
            </a:br>
            <a:r>
              <a:rPr lang="en-US" dirty="0">
                <a:sym typeface="Wingdings" pitchFamily="2" charset="2"/>
              </a:rPr>
              <a:t>traffic is also vulnerable</a:t>
            </a:r>
            <a:endParaRPr lang="en-US" dirty="0"/>
          </a:p>
        </p:txBody>
      </p:sp>
      <p:sp>
        <p:nvSpPr>
          <p:cNvPr id="4" name="Slide Number Placeholder 3">
            <a:extLst>
              <a:ext uri="{FF2B5EF4-FFF2-40B4-BE49-F238E27FC236}">
                <a16:creationId xmlns:a16="http://schemas.microsoft.com/office/drawing/2014/main" id="{2C3BD2B5-5FD6-C848-86A9-030C14BA8E14}"/>
              </a:ext>
            </a:extLst>
          </p:cNvPr>
          <p:cNvSpPr>
            <a:spLocks noGrp="1"/>
          </p:cNvSpPr>
          <p:nvPr>
            <p:ph type="sldNum" sz="quarter" idx="12"/>
          </p:nvPr>
        </p:nvSpPr>
        <p:spPr/>
        <p:txBody>
          <a:bodyPr/>
          <a:lstStyle/>
          <a:p>
            <a:fld id="{1718992C-B9AF-2F49-8B31-EC7F489F3004}" type="slidenum">
              <a:rPr lang="en-US" smtClean="0"/>
              <a:t>12</a:t>
            </a:fld>
            <a:endParaRPr lang="en-US"/>
          </a:p>
        </p:txBody>
      </p:sp>
      <p:pic>
        <p:nvPicPr>
          <p:cNvPr id="5" name="Google Shape;653;p39" descr="671px-Crypto_key.svg.png">
            <a:extLst>
              <a:ext uri="{FF2B5EF4-FFF2-40B4-BE49-F238E27FC236}">
                <a16:creationId xmlns:a16="http://schemas.microsoft.com/office/drawing/2014/main" id="{AFDD9F47-51E0-9746-9B38-4CBB921DF006}"/>
              </a:ext>
            </a:extLst>
          </p:cNvPr>
          <p:cNvPicPr preferRelativeResize="0"/>
          <p:nvPr/>
        </p:nvPicPr>
        <p:blipFill rotWithShape="1">
          <a:blip r:embed="rId2">
            <a:alphaModFix/>
          </a:blip>
          <a:srcRect t="-46125" b="-46144"/>
          <a:stretch/>
        </p:blipFill>
        <p:spPr>
          <a:xfrm>
            <a:off x="6765158" y="1943604"/>
            <a:ext cx="1184792" cy="1184791"/>
          </a:xfrm>
          <a:prstGeom prst="rect">
            <a:avLst/>
          </a:prstGeom>
          <a:noFill/>
          <a:ln>
            <a:noFill/>
          </a:ln>
        </p:spPr>
      </p:pic>
      <p:sp>
        <p:nvSpPr>
          <p:cNvPr id="6" name="Google Shape;654;p39">
            <a:extLst>
              <a:ext uri="{FF2B5EF4-FFF2-40B4-BE49-F238E27FC236}">
                <a16:creationId xmlns:a16="http://schemas.microsoft.com/office/drawing/2014/main" id="{0A6D6F90-071E-C149-A9FE-53CF7233BFE0}"/>
              </a:ext>
            </a:extLst>
          </p:cNvPr>
          <p:cNvSpPr txBox="1"/>
          <p:nvPr/>
        </p:nvSpPr>
        <p:spPr>
          <a:xfrm>
            <a:off x="5973407" y="2813237"/>
            <a:ext cx="1976497" cy="496888"/>
          </a:xfrm>
          <a:prstGeom prst="rect">
            <a:avLst/>
          </a:prstGeom>
          <a:noFill/>
          <a:ln>
            <a:noFill/>
          </a:ln>
        </p:spPr>
        <p:txBody>
          <a:bodyPr spcFirstLastPara="1" wrap="square" lIns="121900" tIns="121900" rIns="121900" bIns="121900" anchor="t" anchorCtr="0">
            <a:noAutofit/>
          </a:bodyPr>
          <a:lstStyle/>
          <a:p>
            <a:pPr algn="ctr"/>
            <a:r>
              <a:rPr lang="en" sz="1600" dirty="0"/>
              <a:t>Certificate Authority</a:t>
            </a:r>
            <a:endParaRPr sz="2400" dirty="0"/>
          </a:p>
        </p:txBody>
      </p:sp>
      <p:grpSp>
        <p:nvGrpSpPr>
          <p:cNvPr id="7" name="Google Shape;655;p39">
            <a:extLst>
              <a:ext uri="{FF2B5EF4-FFF2-40B4-BE49-F238E27FC236}">
                <a16:creationId xmlns:a16="http://schemas.microsoft.com/office/drawing/2014/main" id="{A592DA64-B211-DF47-8A71-7426B77DA63B}"/>
              </a:ext>
            </a:extLst>
          </p:cNvPr>
          <p:cNvGrpSpPr/>
          <p:nvPr/>
        </p:nvGrpSpPr>
        <p:grpSpPr>
          <a:xfrm>
            <a:off x="10394954" y="1943582"/>
            <a:ext cx="1556939" cy="1694748"/>
            <a:chOff x="6884474" y="1017724"/>
            <a:chExt cx="1333300" cy="1483151"/>
          </a:xfrm>
        </p:grpSpPr>
        <p:pic>
          <p:nvPicPr>
            <p:cNvPr id="8" name="Google Shape;656;p39">
              <a:extLst>
                <a:ext uri="{FF2B5EF4-FFF2-40B4-BE49-F238E27FC236}">
                  <a16:creationId xmlns:a16="http://schemas.microsoft.com/office/drawing/2014/main" id="{DC0201DE-345D-6147-8DDF-C8C6DC59E9F3}"/>
                </a:ext>
              </a:extLst>
            </p:cNvPr>
            <p:cNvPicPr preferRelativeResize="0"/>
            <p:nvPr/>
          </p:nvPicPr>
          <p:blipFill>
            <a:blip r:embed="rId3">
              <a:alphaModFix/>
            </a:blip>
            <a:stretch>
              <a:fillRect/>
            </a:stretch>
          </p:blipFill>
          <p:spPr>
            <a:xfrm>
              <a:off x="6884474" y="1017724"/>
              <a:ext cx="1333300" cy="1333325"/>
            </a:xfrm>
            <a:prstGeom prst="rect">
              <a:avLst/>
            </a:prstGeom>
            <a:noFill/>
            <a:ln>
              <a:noFill/>
            </a:ln>
          </p:spPr>
        </p:pic>
        <p:sp>
          <p:nvSpPr>
            <p:cNvPr id="9" name="Google Shape;657;p39">
              <a:extLst>
                <a:ext uri="{FF2B5EF4-FFF2-40B4-BE49-F238E27FC236}">
                  <a16:creationId xmlns:a16="http://schemas.microsoft.com/office/drawing/2014/main" id="{5F35626D-C022-E649-8FC2-E1EA1EC137BB}"/>
                </a:ext>
              </a:extLst>
            </p:cNvPr>
            <p:cNvSpPr txBox="1"/>
            <p:nvPr/>
          </p:nvSpPr>
          <p:spPr>
            <a:xfrm>
              <a:off x="7106825" y="2027775"/>
              <a:ext cx="888600" cy="473100"/>
            </a:xfrm>
            <a:prstGeom prst="rect">
              <a:avLst/>
            </a:prstGeom>
            <a:noFill/>
            <a:ln>
              <a:noFill/>
            </a:ln>
          </p:spPr>
          <p:txBody>
            <a:bodyPr spcFirstLastPara="1" wrap="square" lIns="121900" tIns="121900" rIns="121900" bIns="121900" anchor="t" anchorCtr="0">
              <a:noAutofit/>
            </a:bodyPr>
            <a:lstStyle/>
            <a:p>
              <a:pPr algn="ctr"/>
              <a:r>
                <a:rPr lang="en" sz="2667"/>
                <a:t>DNS</a:t>
              </a:r>
              <a:endParaRPr sz="2667"/>
            </a:p>
          </p:txBody>
        </p:sp>
      </p:grpSp>
      <p:cxnSp>
        <p:nvCxnSpPr>
          <p:cNvPr id="10" name="Google Shape;658;p39">
            <a:extLst>
              <a:ext uri="{FF2B5EF4-FFF2-40B4-BE49-F238E27FC236}">
                <a16:creationId xmlns:a16="http://schemas.microsoft.com/office/drawing/2014/main" id="{04963CC7-0656-5E4B-8D1A-B7A13EFACC55}"/>
              </a:ext>
            </a:extLst>
          </p:cNvPr>
          <p:cNvCxnSpPr>
            <a:stCxn id="5" idx="3"/>
            <a:endCxn id="8" idx="1"/>
          </p:cNvCxnSpPr>
          <p:nvPr/>
        </p:nvCxnSpPr>
        <p:spPr>
          <a:xfrm>
            <a:off x="7949948" y="2535997"/>
            <a:ext cx="2445200" cy="169200"/>
          </a:xfrm>
          <a:prstGeom prst="straightConnector1">
            <a:avLst/>
          </a:prstGeom>
          <a:noFill/>
          <a:ln w="38100" cap="flat" cmpd="sng">
            <a:solidFill>
              <a:srgbClr val="FF0000"/>
            </a:solidFill>
            <a:prstDash val="solid"/>
            <a:round/>
            <a:headEnd type="none" w="med" len="med"/>
            <a:tailEnd type="triangle" w="med" len="med"/>
          </a:ln>
        </p:spPr>
      </p:cxnSp>
      <p:cxnSp>
        <p:nvCxnSpPr>
          <p:cNvPr id="11" name="Google Shape;659;p39">
            <a:extLst>
              <a:ext uri="{FF2B5EF4-FFF2-40B4-BE49-F238E27FC236}">
                <a16:creationId xmlns:a16="http://schemas.microsoft.com/office/drawing/2014/main" id="{C89EC210-D177-0846-9EA1-E8602628437E}"/>
              </a:ext>
            </a:extLst>
          </p:cNvPr>
          <p:cNvCxnSpPr>
            <a:endCxn id="12" idx="1"/>
          </p:cNvCxnSpPr>
          <p:nvPr/>
        </p:nvCxnSpPr>
        <p:spPr>
          <a:xfrm>
            <a:off x="7697603" y="2693284"/>
            <a:ext cx="1905600" cy="2013200"/>
          </a:xfrm>
          <a:prstGeom prst="straightConnector1">
            <a:avLst/>
          </a:prstGeom>
          <a:noFill/>
          <a:ln w="38100" cap="flat" cmpd="sng">
            <a:solidFill>
              <a:srgbClr val="FF0000"/>
            </a:solidFill>
            <a:prstDash val="solid"/>
            <a:round/>
            <a:headEnd type="none" w="med" len="med"/>
            <a:tailEnd type="triangle" w="med" len="med"/>
          </a:ln>
        </p:spPr>
      </p:cxnSp>
      <p:pic>
        <p:nvPicPr>
          <p:cNvPr id="12" name="Google Shape;660;p39">
            <a:extLst>
              <a:ext uri="{FF2B5EF4-FFF2-40B4-BE49-F238E27FC236}">
                <a16:creationId xmlns:a16="http://schemas.microsoft.com/office/drawing/2014/main" id="{5D179C2B-12C6-D94B-AE2A-D5C9CA1E8C16}"/>
              </a:ext>
            </a:extLst>
          </p:cNvPr>
          <p:cNvPicPr preferRelativeResize="0"/>
          <p:nvPr/>
        </p:nvPicPr>
        <p:blipFill>
          <a:blip r:embed="rId4">
            <a:alphaModFix/>
          </a:blip>
          <a:stretch>
            <a:fillRect/>
          </a:stretch>
        </p:blipFill>
        <p:spPr>
          <a:xfrm>
            <a:off x="9603203" y="3921137"/>
            <a:ext cx="1338000" cy="1570695"/>
          </a:xfrm>
          <a:prstGeom prst="rect">
            <a:avLst/>
          </a:prstGeom>
          <a:noFill/>
          <a:ln>
            <a:noFill/>
          </a:ln>
        </p:spPr>
      </p:pic>
      <p:pic>
        <p:nvPicPr>
          <p:cNvPr id="13" name="Google Shape;661;p39">
            <a:extLst>
              <a:ext uri="{FF2B5EF4-FFF2-40B4-BE49-F238E27FC236}">
                <a16:creationId xmlns:a16="http://schemas.microsoft.com/office/drawing/2014/main" id="{97C98CB2-C0B1-284B-8778-2DCD8F4F0653}"/>
              </a:ext>
            </a:extLst>
          </p:cNvPr>
          <p:cNvPicPr preferRelativeResize="0"/>
          <p:nvPr/>
        </p:nvPicPr>
        <p:blipFill rotWithShape="1">
          <a:blip r:embed="rId5">
            <a:alphaModFix/>
          </a:blip>
          <a:srcRect l="36973" t="28633" r="37439" b="25866"/>
          <a:stretch/>
        </p:blipFill>
        <p:spPr>
          <a:xfrm>
            <a:off x="8117404" y="3245431"/>
            <a:ext cx="1022300" cy="908933"/>
          </a:xfrm>
          <a:prstGeom prst="rect">
            <a:avLst/>
          </a:prstGeom>
          <a:noFill/>
          <a:ln>
            <a:noFill/>
          </a:ln>
        </p:spPr>
      </p:pic>
      <p:pic>
        <p:nvPicPr>
          <p:cNvPr id="14" name="Google Shape;662;p39">
            <a:extLst>
              <a:ext uri="{FF2B5EF4-FFF2-40B4-BE49-F238E27FC236}">
                <a16:creationId xmlns:a16="http://schemas.microsoft.com/office/drawing/2014/main" id="{2AF82D61-618B-2041-A25B-86BF6CC39809}"/>
              </a:ext>
            </a:extLst>
          </p:cNvPr>
          <p:cNvPicPr preferRelativeResize="0"/>
          <p:nvPr/>
        </p:nvPicPr>
        <p:blipFill rotWithShape="1">
          <a:blip r:embed="rId5">
            <a:alphaModFix/>
          </a:blip>
          <a:srcRect l="36973" t="28633" r="37439" b="25866"/>
          <a:stretch/>
        </p:blipFill>
        <p:spPr>
          <a:xfrm>
            <a:off x="8580904" y="2166131"/>
            <a:ext cx="1022300" cy="908933"/>
          </a:xfrm>
          <a:prstGeom prst="rect">
            <a:avLst/>
          </a:prstGeom>
          <a:noFill/>
          <a:ln>
            <a:noFill/>
          </a:ln>
        </p:spPr>
      </p:pic>
      <p:pic>
        <p:nvPicPr>
          <p:cNvPr id="15" name="Google Shape;664;p39" descr="671px-Crypto_key.svg.png">
            <a:extLst>
              <a:ext uri="{FF2B5EF4-FFF2-40B4-BE49-F238E27FC236}">
                <a16:creationId xmlns:a16="http://schemas.microsoft.com/office/drawing/2014/main" id="{F09E4941-FC40-BC41-BDBB-9A950D853B6F}"/>
              </a:ext>
            </a:extLst>
          </p:cNvPr>
          <p:cNvPicPr preferRelativeResize="0"/>
          <p:nvPr/>
        </p:nvPicPr>
        <p:blipFill rotWithShape="1">
          <a:blip r:embed="rId2">
            <a:alphaModFix/>
          </a:blip>
          <a:srcRect t="-46125" b="-46144"/>
          <a:stretch/>
        </p:blipFill>
        <p:spPr>
          <a:xfrm>
            <a:off x="1613989" y="5090539"/>
            <a:ext cx="1184792" cy="1184791"/>
          </a:xfrm>
          <a:prstGeom prst="rect">
            <a:avLst/>
          </a:prstGeom>
          <a:noFill/>
          <a:ln>
            <a:noFill/>
          </a:ln>
        </p:spPr>
      </p:pic>
      <p:sp>
        <p:nvSpPr>
          <p:cNvPr id="16" name="Google Shape;665;p39">
            <a:extLst>
              <a:ext uri="{FF2B5EF4-FFF2-40B4-BE49-F238E27FC236}">
                <a16:creationId xmlns:a16="http://schemas.microsoft.com/office/drawing/2014/main" id="{44E043FA-BD3B-D546-9A19-29529C71A73B}"/>
              </a:ext>
            </a:extLst>
          </p:cNvPr>
          <p:cNvSpPr txBox="1"/>
          <p:nvPr/>
        </p:nvSpPr>
        <p:spPr>
          <a:xfrm>
            <a:off x="953184" y="5973104"/>
            <a:ext cx="2153264" cy="496888"/>
          </a:xfrm>
          <a:prstGeom prst="rect">
            <a:avLst/>
          </a:prstGeom>
          <a:noFill/>
          <a:ln>
            <a:noFill/>
          </a:ln>
        </p:spPr>
        <p:txBody>
          <a:bodyPr spcFirstLastPara="1" wrap="square" lIns="121900" tIns="121900" rIns="121900" bIns="121900" anchor="t" anchorCtr="0">
            <a:noAutofit/>
          </a:bodyPr>
          <a:lstStyle/>
          <a:p>
            <a:pPr algn="ctr"/>
            <a:r>
              <a:rPr lang="en" sz="1600" dirty="0"/>
              <a:t>Certificate Authority</a:t>
            </a:r>
            <a:endParaRPr sz="2400" dirty="0"/>
          </a:p>
        </p:txBody>
      </p:sp>
      <p:pic>
        <p:nvPicPr>
          <p:cNvPr id="17" name="Google Shape;666;p39">
            <a:extLst>
              <a:ext uri="{FF2B5EF4-FFF2-40B4-BE49-F238E27FC236}">
                <a16:creationId xmlns:a16="http://schemas.microsoft.com/office/drawing/2014/main" id="{506747F9-6AE5-6149-9D7F-4F0CD5484136}"/>
              </a:ext>
            </a:extLst>
          </p:cNvPr>
          <p:cNvPicPr preferRelativeResize="0"/>
          <p:nvPr/>
        </p:nvPicPr>
        <p:blipFill>
          <a:blip r:embed="rId6">
            <a:alphaModFix/>
          </a:blip>
          <a:stretch>
            <a:fillRect/>
          </a:stretch>
        </p:blipFill>
        <p:spPr>
          <a:xfrm>
            <a:off x="6408701" y="4886367"/>
            <a:ext cx="1570700" cy="1570700"/>
          </a:xfrm>
          <a:prstGeom prst="rect">
            <a:avLst/>
          </a:prstGeom>
          <a:noFill/>
          <a:ln>
            <a:noFill/>
          </a:ln>
        </p:spPr>
      </p:pic>
      <p:cxnSp>
        <p:nvCxnSpPr>
          <p:cNvPr id="18" name="Google Shape;667;p39">
            <a:extLst>
              <a:ext uri="{FF2B5EF4-FFF2-40B4-BE49-F238E27FC236}">
                <a16:creationId xmlns:a16="http://schemas.microsoft.com/office/drawing/2014/main" id="{BA2AC339-5C94-8F44-919C-FCD79A86982D}"/>
              </a:ext>
            </a:extLst>
          </p:cNvPr>
          <p:cNvCxnSpPr/>
          <p:nvPr/>
        </p:nvCxnSpPr>
        <p:spPr>
          <a:xfrm rot="10800000" flipH="1">
            <a:off x="2886363" y="5473633"/>
            <a:ext cx="3610000" cy="11200"/>
          </a:xfrm>
          <a:prstGeom prst="straightConnector1">
            <a:avLst/>
          </a:prstGeom>
          <a:noFill/>
          <a:ln w="38100" cap="flat" cmpd="sng">
            <a:solidFill>
              <a:srgbClr val="38761D"/>
            </a:solidFill>
            <a:prstDash val="solid"/>
            <a:round/>
            <a:headEnd type="none" w="med" len="med"/>
            <a:tailEnd type="triangle" w="med" len="med"/>
          </a:ln>
        </p:spPr>
      </p:cxnSp>
      <p:sp>
        <p:nvSpPr>
          <p:cNvPr id="19" name="Google Shape;668;p39">
            <a:extLst>
              <a:ext uri="{FF2B5EF4-FFF2-40B4-BE49-F238E27FC236}">
                <a16:creationId xmlns:a16="http://schemas.microsoft.com/office/drawing/2014/main" id="{056ABCB4-B7D5-FE40-8B90-67866D1FE0DF}"/>
              </a:ext>
            </a:extLst>
          </p:cNvPr>
          <p:cNvSpPr/>
          <p:nvPr/>
        </p:nvSpPr>
        <p:spPr>
          <a:xfrm>
            <a:off x="2814235" y="5822734"/>
            <a:ext cx="3610300" cy="504481"/>
          </a:xfrm>
          <a:custGeom>
            <a:avLst/>
            <a:gdLst/>
            <a:ahLst/>
            <a:cxnLst/>
            <a:rect l="l" t="t" r="r" b="b"/>
            <a:pathLst>
              <a:path w="108309" h="26678" extrusionOk="0">
                <a:moveTo>
                  <a:pt x="108309" y="0"/>
                </a:moveTo>
                <a:cubicBezTo>
                  <a:pt x="102318" y="3863"/>
                  <a:pt x="85527" y="19155"/>
                  <a:pt x="72363" y="23175"/>
                </a:cubicBezTo>
                <a:cubicBezTo>
                  <a:pt x="59199" y="27195"/>
                  <a:pt x="41384" y="27905"/>
                  <a:pt x="29323" y="24121"/>
                </a:cubicBezTo>
                <a:cubicBezTo>
                  <a:pt x="17263" y="20337"/>
                  <a:pt x="4887" y="4414"/>
                  <a:pt x="0" y="473"/>
                </a:cubicBezTo>
              </a:path>
            </a:pathLst>
          </a:custGeom>
          <a:noFill/>
          <a:ln w="38100" cap="flat" cmpd="sng">
            <a:solidFill>
              <a:srgbClr val="FF0000"/>
            </a:solidFill>
            <a:prstDash val="solid"/>
            <a:round/>
            <a:headEnd type="none" w="med" len="med"/>
            <a:tailEnd type="triangle" w="med" len="med"/>
          </a:ln>
        </p:spPr>
      </p:sp>
      <p:pic>
        <p:nvPicPr>
          <p:cNvPr id="20" name="Google Shape;669;p39">
            <a:extLst>
              <a:ext uri="{FF2B5EF4-FFF2-40B4-BE49-F238E27FC236}">
                <a16:creationId xmlns:a16="http://schemas.microsoft.com/office/drawing/2014/main" id="{836BB2AC-51CC-8E42-BAF1-87699C5302BD}"/>
              </a:ext>
            </a:extLst>
          </p:cNvPr>
          <p:cNvPicPr preferRelativeResize="0"/>
          <p:nvPr/>
        </p:nvPicPr>
        <p:blipFill rotWithShape="1">
          <a:blip r:embed="rId5">
            <a:alphaModFix/>
          </a:blip>
          <a:srcRect l="36973" t="28633" r="37439" b="25866"/>
          <a:stretch/>
        </p:blipFill>
        <p:spPr>
          <a:xfrm>
            <a:off x="4180201" y="5822733"/>
            <a:ext cx="1022300" cy="908933"/>
          </a:xfrm>
          <a:prstGeom prst="rect">
            <a:avLst/>
          </a:prstGeom>
          <a:noFill/>
          <a:ln>
            <a:noFill/>
          </a:ln>
        </p:spPr>
      </p:pic>
    </p:spTree>
    <p:extLst>
      <p:ext uri="{BB962C8B-B14F-4D97-AF65-F5344CB8AC3E}">
        <p14:creationId xmlns:p14="http://schemas.microsoft.com/office/powerpoint/2010/main" val="123492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sp>
        <p:nvSpPr>
          <p:cNvPr id="864" name="Google Shape;864;p50"/>
          <p:cNvSpPr/>
          <p:nvPr/>
        </p:nvSpPr>
        <p:spPr>
          <a:xfrm>
            <a:off x="40800" y="1203267"/>
            <a:ext cx="8117600" cy="1864000"/>
          </a:xfrm>
          <a:prstGeom prst="ellipse">
            <a:avLst/>
          </a:prstGeom>
          <a:noFill/>
          <a:ln w="76200" cap="flat" cmpd="sng">
            <a:solidFill>
              <a:srgbClr val="38761D"/>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65" name="Google Shape;865;p50"/>
          <p:cNvSpPr/>
          <p:nvPr/>
        </p:nvSpPr>
        <p:spPr>
          <a:xfrm>
            <a:off x="-293600" y="3123800"/>
            <a:ext cx="8786400" cy="3559200"/>
          </a:xfrm>
          <a:prstGeom prst="ellipse">
            <a:avLst/>
          </a:prstGeom>
          <a:noFill/>
          <a:ln w="76200"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66" name="Google Shape;866;p50"/>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pPr>
              <a:spcBef>
                <a:spcPts val="0"/>
              </a:spcBef>
            </a:pPr>
            <a:r>
              <a:rPr lang="en" dirty="0"/>
              <a:t>Adversary Can Pick the Easiest CA to Fool</a:t>
            </a:r>
            <a:endParaRPr dirty="0"/>
          </a:p>
        </p:txBody>
      </p:sp>
      <p:sp>
        <p:nvSpPr>
          <p:cNvPr id="867" name="Google Shape;867;p50"/>
          <p:cNvSpPr/>
          <p:nvPr/>
        </p:nvSpPr>
        <p:spPr>
          <a:xfrm>
            <a:off x="6278384" y="3492333"/>
            <a:ext cx="1214800" cy="1214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68" name="Google Shape;868;p50"/>
          <p:cNvSpPr/>
          <p:nvPr/>
        </p:nvSpPr>
        <p:spPr>
          <a:xfrm>
            <a:off x="3492133" y="3492317"/>
            <a:ext cx="1214800" cy="1214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69" name="Google Shape;869;p50"/>
          <p:cNvSpPr/>
          <p:nvPr/>
        </p:nvSpPr>
        <p:spPr>
          <a:xfrm>
            <a:off x="3492117" y="1527000"/>
            <a:ext cx="1214800" cy="1214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cxnSp>
        <p:nvCxnSpPr>
          <p:cNvPr id="870" name="Google Shape;870;p50"/>
          <p:cNvCxnSpPr>
            <a:stCxn id="871" idx="6"/>
            <a:endCxn id="869" idx="2"/>
          </p:cNvCxnSpPr>
          <p:nvPr/>
        </p:nvCxnSpPr>
        <p:spPr>
          <a:xfrm>
            <a:off x="2065717" y="2134400"/>
            <a:ext cx="1426400" cy="0"/>
          </a:xfrm>
          <a:prstGeom prst="straightConnector1">
            <a:avLst/>
          </a:prstGeom>
          <a:noFill/>
          <a:ln w="28575" cap="flat" cmpd="sng">
            <a:solidFill>
              <a:schemeClr val="dk2"/>
            </a:solidFill>
            <a:prstDash val="solid"/>
            <a:round/>
            <a:headEnd type="none" w="med" len="med"/>
            <a:tailEnd type="none" w="med" len="med"/>
          </a:ln>
        </p:spPr>
      </p:cxnSp>
      <p:cxnSp>
        <p:nvCxnSpPr>
          <p:cNvPr id="872" name="Google Shape;872;p50"/>
          <p:cNvCxnSpPr>
            <a:endCxn id="873" idx="2"/>
          </p:cNvCxnSpPr>
          <p:nvPr/>
        </p:nvCxnSpPr>
        <p:spPr>
          <a:xfrm>
            <a:off x="4706800" y="2134400"/>
            <a:ext cx="1571600" cy="0"/>
          </a:xfrm>
          <a:prstGeom prst="straightConnector1">
            <a:avLst/>
          </a:prstGeom>
          <a:noFill/>
          <a:ln w="28575" cap="flat" cmpd="sng">
            <a:solidFill>
              <a:schemeClr val="dk2"/>
            </a:solidFill>
            <a:prstDash val="solid"/>
            <a:round/>
            <a:headEnd type="none" w="med" len="med"/>
            <a:tailEnd type="none" w="med" len="med"/>
          </a:ln>
        </p:spPr>
      </p:cxnSp>
      <p:cxnSp>
        <p:nvCxnSpPr>
          <p:cNvPr id="874" name="Google Shape;874;p50"/>
          <p:cNvCxnSpPr>
            <a:stCxn id="875" idx="3"/>
            <a:endCxn id="876" idx="1"/>
          </p:cNvCxnSpPr>
          <p:nvPr/>
        </p:nvCxnSpPr>
        <p:spPr>
          <a:xfrm>
            <a:off x="2065832" y="4534416"/>
            <a:ext cx="1604400" cy="864800"/>
          </a:xfrm>
          <a:prstGeom prst="straightConnector1">
            <a:avLst/>
          </a:prstGeom>
          <a:noFill/>
          <a:ln w="28575" cap="flat" cmpd="sng">
            <a:solidFill>
              <a:schemeClr val="dk2"/>
            </a:solidFill>
            <a:prstDash val="solid"/>
            <a:round/>
            <a:headEnd type="none" w="med" len="med"/>
            <a:tailEnd type="none" w="med" len="med"/>
          </a:ln>
        </p:spPr>
      </p:cxnSp>
      <p:cxnSp>
        <p:nvCxnSpPr>
          <p:cNvPr id="877" name="Google Shape;877;p50"/>
          <p:cNvCxnSpPr>
            <a:stCxn id="869" idx="4"/>
            <a:endCxn id="868" idx="0"/>
          </p:cNvCxnSpPr>
          <p:nvPr/>
        </p:nvCxnSpPr>
        <p:spPr>
          <a:xfrm>
            <a:off x="4099517" y="2741800"/>
            <a:ext cx="0" cy="750400"/>
          </a:xfrm>
          <a:prstGeom prst="straightConnector1">
            <a:avLst/>
          </a:prstGeom>
          <a:noFill/>
          <a:ln w="28575" cap="flat" cmpd="sng">
            <a:solidFill>
              <a:schemeClr val="dk2"/>
            </a:solidFill>
            <a:prstDash val="solid"/>
            <a:round/>
            <a:headEnd type="none" w="med" len="med"/>
            <a:tailEnd type="none" w="med" len="med"/>
          </a:ln>
        </p:spPr>
      </p:cxnSp>
      <p:cxnSp>
        <p:nvCxnSpPr>
          <p:cNvPr id="878" name="Google Shape;878;p50"/>
          <p:cNvCxnSpPr>
            <a:stCxn id="876" idx="7"/>
            <a:endCxn id="867" idx="3"/>
          </p:cNvCxnSpPr>
          <p:nvPr/>
        </p:nvCxnSpPr>
        <p:spPr>
          <a:xfrm rot="10800000" flipH="1">
            <a:off x="4529087" y="4529229"/>
            <a:ext cx="1927200" cy="870000"/>
          </a:xfrm>
          <a:prstGeom prst="straightConnector1">
            <a:avLst/>
          </a:prstGeom>
          <a:noFill/>
          <a:ln w="28575" cap="flat" cmpd="sng">
            <a:solidFill>
              <a:schemeClr val="dk2"/>
            </a:solidFill>
            <a:prstDash val="solid"/>
            <a:round/>
            <a:headEnd type="none" w="med" len="med"/>
            <a:tailEnd type="none" w="med" len="med"/>
          </a:ln>
        </p:spPr>
      </p:cxnSp>
      <p:cxnSp>
        <p:nvCxnSpPr>
          <p:cNvPr id="879" name="Google Shape;879;p50"/>
          <p:cNvCxnSpPr>
            <a:endCxn id="868" idx="2"/>
          </p:cNvCxnSpPr>
          <p:nvPr/>
        </p:nvCxnSpPr>
        <p:spPr>
          <a:xfrm>
            <a:off x="2052533" y="4099717"/>
            <a:ext cx="1439600" cy="0"/>
          </a:xfrm>
          <a:prstGeom prst="straightConnector1">
            <a:avLst/>
          </a:prstGeom>
          <a:noFill/>
          <a:ln w="28575" cap="flat" cmpd="sng">
            <a:solidFill>
              <a:schemeClr val="dk2"/>
            </a:solidFill>
            <a:prstDash val="solid"/>
            <a:round/>
            <a:headEnd type="none" w="med" len="med"/>
            <a:tailEnd type="none" w="med" len="med"/>
          </a:ln>
        </p:spPr>
      </p:cxnSp>
      <p:cxnSp>
        <p:nvCxnSpPr>
          <p:cNvPr id="880" name="Google Shape;880;p50"/>
          <p:cNvCxnSpPr>
            <a:stCxn id="868" idx="6"/>
            <a:endCxn id="867" idx="2"/>
          </p:cNvCxnSpPr>
          <p:nvPr/>
        </p:nvCxnSpPr>
        <p:spPr>
          <a:xfrm>
            <a:off x="4706933" y="4099717"/>
            <a:ext cx="1571600" cy="0"/>
          </a:xfrm>
          <a:prstGeom prst="straightConnector1">
            <a:avLst/>
          </a:prstGeom>
          <a:noFill/>
          <a:ln w="28575" cap="flat" cmpd="sng">
            <a:solidFill>
              <a:schemeClr val="dk2"/>
            </a:solidFill>
            <a:prstDash val="solid"/>
            <a:round/>
            <a:headEnd type="none" w="med" len="med"/>
            <a:tailEnd type="none" w="med" len="med"/>
          </a:ln>
        </p:spPr>
      </p:cxnSp>
      <p:grpSp>
        <p:nvGrpSpPr>
          <p:cNvPr id="881" name="Google Shape;881;p50"/>
          <p:cNvGrpSpPr/>
          <p:nvPr/>
        </p:nvGrpSpPr>
        <p:grpSpPr>
          <a:xfrm>
            <a:off x="881088" y="3416340"/>
            <a:ext cx="1184792" cy="1366521"/>
            <a:chOff x="677690" y="1908672"/>
            <a:chExt cx="1869149" cy="2155850"/>
          </a:xfrm>
        </p:grpSpPr>
        <p:pic>
          <p:nvPicPr>
            <p:cNvPr id="882" name="Google Shape;882;p50" descr="671px-Crypto_key.svg.png"/>
            <p:cNvPicPr preferRelativeResize="0"/>
            <p:nvPr/>
          </p:nvPicPr>
          <p:blipFill rotWithShape="1">
            <a:blip r:embed="rId3">
              <a:alphaModFix/>
            </a:blip>
            <a:srcRect t="-46125" b="-46144"/>
            <a:stretch/>
          </p:blipFill>
          <p:spPr>
            <a:xfrm>
              <a:off x="677690" y="1908672"/>
              <a:ext cx="1869149" cy="1869150"/>
            </a:xfrm>
            <a:prstGeom prst="rect">
              <a:avLst/>
            </a:prstGeom>
            <a:noFill/>
            <a:ln>
              <a:noFill/>
            </a:ln>
          </p:spPr>
        </p:pic>
        <p:sp>
          <p:nvSpPr>
            <p:cNvPr id="875" name="Google Shape;875;p50"/>
            <p:cNvSpPr txBox="1"/>
            <p:nvPr/>
          </p:nvSpPr>
          <p:spPr>
            <a:xfrm>
              <a:off x="677765" y="3280622"/>
              <a:ext cx="1869000" cy="783900"/>
            </a:xfrm>
            <a:prstGeom prst="rect">
              <a:avLst/>
            </a:prstGeom>
            <a:noFill/>
            <a:ln>
              <a:noFill/>
            </a:ln>
          </p:spPr>
          <p:txBody>
            <a:bodyPr spcFirstLastPara="1" wrap="square" lIns="121900" tIns="121900" rIns="121900" bIns="121900" anchor="t" anchorCtr="0">
              <a:noAutofit/>
            </a:bodyPr>
            <a:lstStyle/>
            <a:p>
              <a:pPr algn="ctr"/>
              <a:r>
                <a:rPr lang="en" sz="2267"/>
                <a:t>CA 2</a:t>
              </a:r>
              <a:endParaRPr sz="2267"/>
            </a:p>
          </p:txBody>
        </p:sp>
      </p:grpSp>
      <p:pic>
        <p:nvPicPr>
          <p:cNvPr id="883" name="Google Shape;883;p50" descr="black-hacker-icon-0.png"/>
          <p:cNvPicPr preferRelativeResize="0"/>
          <p:nvPr/>
        </p:nvPicPr>
        <p:blipFill rotWithShape="1">
          <a:blip r:embed="rId4">
            <a:alphaModFix/>
          </a:blip>
          <a:srcRect/>
          <a:stretch/>
        </p:blipFill>
        <p:spPr>
          <a:xfrm>
            <a:off x="3492129" y="4966276"/>
            <a:ext cx="1214800" cy="1214825"/>
          </a:xfrm>
          <a:prstGeom prst="rect">
            <a:avLst/>
          </a:prstGeom>
          <a:noFill/>
          <a:ln>
            <a:noFill/>
          </a:ln>
        </p:spPr>
      </p:pic>
      <p:sp>
        <p:nvSpPr>
          <p:cNvPr id="884" name="Google Shape;884;p50"/>
          <p:cNvSpPr txBox="1"/>
          <p:nvPr/>
        </p:nvSpPr>
        <p:spPr>
          <a:xfrm>
            <a:off x="3208400" y="5971767"/>
            <a:ext cx="1604400" cy="1045200"/>
          </a:xfrm>
          <a:prstGeom prst="rect">
            <a:avLst/>
          </a:prstGeom>
          <a:noFill/>
          <a:ln>
            <a:noFill/>
          </a:ln>
        </p:spPr>
        <p:txBody>
          <a:bodyPr spcFirstLastPara="1" wrap="square" lIns="121900" tIns="121900" rIns="121900" bIns="121900" anchor="t" anchorCtr="0">
            <a:noAutofit/>
          </a:bodyPr>
          <a:lstStyle/>
          <a:p>
            <a:pPr algn="ctr"/>
            <a:r>
              <a:rPr lang="en" sz="2400" dirty="0"/>
              <a:t>Adversary</a:t>
            </a:r>
            <a:endParaRPr sz="2400" dirty="0"/>
          </a:p>
        </p:txBody>
      </p:sp>
      <p:cxnSp>
        <p:nvCxnSpPr>
          <p:cNvPr id="885" name="Google Shape;885;p50"/>
          <p:cNvCxnSpPr/>
          <p:nvPr/>
        </p:nvCxnSpPr>
        <p:spPr>
          <a:xfrm flipH="1">
            <a:off x="4571800" y="4432033"/>
            <a:ext cx="1586400" cy="653200"/>
          </a:xfrm>
          <a:prstGeom prst="straightConnector1">
            <a:avLst/>
          </a:prstGeom>
          <a:noFill/>
          <a:ln w="76200" cap="flat" cmpd="sng">
            <a:solidFill>
              <a:srgbClr val="FF0000"/>
            </a:solidFill>
            <a:prstDash val="solid"/>
            <a:round/>
            <a:headEnd type="none" w="med" len="med"/>
            <a:tailEnd type="triangle" w="med" len="med"/>
          </a:ln>
        </p:spPr>
      </p:cxnSp>
      <p:cxnSp>
        <p:nvCxnSpPr>
          <p:cNvPr id="886" name="Google Shape;886;p50"/>
          <p:cNvCxnSpPr/>
          <p:nvPr/>
        </p:nvCxnSpPr>
        <p:spPr>
          <a:xfrm>
            <a:off x="2286000" y="4400933"/>
            <a:ext cx="1486000" cy="684400"/>
          </a:xfrm>
          <a:prstGeom prst="straightConnector1">
            <a:avLst/>
          </a:prstGeom>
          <a:noFill/>
          <a:ln w="76200" cap="flat" cmpd="sng">
            <a:solidFill>
              <a:srgbClr val="FF0000"/>
            </a:solidFill>
            <a:prstDash val="solid"/>
            <a:round/>
            <a:headEnd type="none" w="med" len="med"/>
            <a:tailEnd type="triangle" w="med" len="med"/>
          </a:ln>
        </p:spPr>
      </p:cxnSp>
      <p:cxnSp>
        <p:nvCxnSpPr>
          <p:cNvPr id="887" name="Google Shape;887;p50"/>
          <p:cNvCxnSpPr/>
          <p:nvPr/>
        </p:nvCxnSpPr>
        <p:spPr>
          <a:xfrm rot="10800000">
            <a:off x="2251232" y="4371816"/>
            <a:ext cx="1230000" cy="0"/>
          </a:xfrm>
          <a:prstGeom prst="straightConnector1">
            <a:avLst/>
          </a:prstGeom>
          <a:noFill/>
          <a:ln w="76200" cap="flat" cmpd="sng">
            <a:solidFill>
              <a:srgbClr val="FF0000"/>
            </a:solidFill>
            <a:prstDash val="solid"/>
            <a:round/>
            <a:headEnd type="none" w="med" len="med"/>
            <a:tailEnd type="none" w="med" len="med"/>
          </a:ln>
        </p:spPr>
      </p:cxnSp>
      <p:grpSp>
        <p:nvGrpSpPr>
          <p:cNvPr id="888" name="Google Shape;888;p50"/>
          <p:cNvGrpSpPr/>
          <p:nvPr/>
        </p:nvGrpSpPr>
        <p:grpSpPr>
          <a:xfrm>
            <a:off x="5274467" y="1145017"/>
            <a:ext cx="3222800" cy="1719417"/>
            <a:chOff x="4086500" y="893850"/>
            <a:chExt cx="2417100" cy="1289563"/>
          </a:xfrm>
        </p:grpSpPr>
        <p:pic>
          <p:nvPicPr>
            <p:cNvPr id="889" name="Google Shape;889;p50"/>
            <p:cNvPicPr preferRelativeResize="0"/>
            <p:nvPr/>
          </p:nvPicPr>
          <p:blipFill>
            <a:blip r:embed="rId5">
              <a:alphaModFix/>
            </a:blip>
            <a:stretch>
              <a:fillRect/>
            </a:stretch>
          </p:blipFill>
          <p:spPr>
            <a:xfrm>
              <a:off x="4839500" y="893850"/>
              <a:ext cx="911100" cy="911100"/>
            </a:xfrm>
            <a:prstGeom prst="rect">
              <a:avLst/>
            </a:prstGeom>
            <a:noFill/>
            <a:ln>
              <a:noFill/>
            </a:ln>
          </p:spPr>
        </p:pic>
        <p:sp>
          <p:nvSpPr>
            <p:cNvPr id="890" name="Google Shape;890;p50"/>
            <p:cNvSpPr txBox="1"/>
            <p:nvPr/>
          </p:nvSpPr>
          <p:spPr>
            <a:xfrm>
              <a:off x="4086500" y="1775113"/>
              <a:ext cx="2417100" cy="408300"/>
            </a:xfrm>
            <a:prstGeom prst="rect">
              <a:avLst/>
            </a:prstGeom>
            <a:noFill/>
            <a:ln>
              <a:noFill/>
            </a:ln>
          </p:spPr>
          <p:txBody>
            <a:bodyPr spcFirstLastPara="1" wrap="square" lIns="121900" tIns="121900" rIns="121900" bIns="121900" anchor="t" anchorCtr="0">
              <a:noAutofit/>
            </a:bodyPr>
            <a:lstStyle/>
            <a:p>
              <a:pPr algn="ctr"/>
              <a:r>
                <a:rPr lang="en" sz="2400"/>
                <a:t>AS containing </a:t>
              </a:r>
              <a:endParaRPr sz="2400"/>
            </a:p>
            <a:p>
              <a:pPr algn="ctr"/>
              <a:r>
                <a:rPr lang="en" sz="2400"/>
                <a:t>example.com</a:t>
              </a:r>
              <a:endParaRPr sz="2400"/>
            </a:p>
          </p:txBody>
        </p:sp>
      </p:grpSp>
      <p:cxnSp>
        <p:nvCxnSpPr>
          <p:cNvPr id="891" name="Google Shape;891;p50"/>
          <p:cNvCxnSpPr/>
          <p:nvPr/>
        </p:nvCxnSpPr>
        <p:spPr>
          <a:xfrm>
            <a:off x="6885784" y="3125533"/>
            <a:ext cx="0" cy="366800"/>
          </a:xfrm>
          <a:prstGeom prst="straightConnector1">
            <a:avLst/>
          </a:prstGeom>
          <a:noFill/>
          <a:ln w="28575" cap="flat" cmpd="sng">
            <a:solidFill>
              <a:schemeClr val="dk2"/>
            </a:solidFill>
            <a:prstDash val="solid"/>
            <a:round/>
            <a:headEnd type="none" w="med" len="med"/>
            <a:tailEnd type="none" w="med" len="med"/>
          </a:ln>
        </p:spPr>
      </p:cxnSp>
      <p:cxnSp>
        <p:nvCxnSpPr>
          <p:cNvPr id="892" name="Google Shape;892;p50"/>
          <p:cNvCxnSpPr/>
          <p:nvPr/>
        </p:nvCxnSpPr>
        <p:spPr>
          <a:xfrm>
            <a:off x="2030599" y="1760549"/>
            <a:ext cx="4138000" cy="0"/>
          </a:xfrm>
          <a:prstGeom prst="straightConnector1">
            <a:avLst/>
          </a:prstGeom>
          <a:noFill/>
          <a:ln w="76200" cap="flat" cmpd="sng">
            <a:solidFill>
              <a:srgbClr val="38761D"/>
            </a:solidFill>
            <a:prstDash val="solid"/>
            <a:round/>
            <a:headEnd type="none" w="med" len="med"/>
            <a:tailEnd type="triangle" w="med" len="med"/>
          </a:ln>
        </p:spPr>
      </p:cxnSp>
      <p:sp>
        <p:nvSpPr>
          <p:cNvPr id="893" name="Google Shape;893;p50"/>
          <p:cNvSpPr txBox="1"/>
          <p:nvPr/>
        </p:nvSpPr>
        <p:spPr>
          <a:xfrm>
            <a:off x="4706933" y="5630267"/>
            <a:ext cx="2612000" cy="544400"/>
          </a:xfrm>
          <a:prstGeom prst="rect">
            <a:avLst/>
          </a:prstGeom>
          <a:noFill/>
          <a:ln>
            <a:noFill/>
          </a:ln>
        </p:spPr>
        <p:txBody>
          <a:bodyPr spcFirstLastPara="1" wrap="square" lIns="121900" tIns="121900" rIns="121900" bIns="121900" anchor="t" anchorCtr="0">
            <a:noAutofit/>
          </a:bodyPr>
          <a:lstStyle/>
          <a:p>
            <a:r>
              <a:rPr lang="en" sz="2400" b="1">
                <a:solidFill>
                  <a:srgbClr val="FF0000"/>
                </a:solidFill>
              </a:rPr>
              <a:t>I own 2.2.2.0/23</a:t>
            </a:r>
            <a:endParaRPr sz="2400" b="1">
              <a:solidFill>
                <a:srgbClr val="FF0000"/>
              </a:solidFill>
            </a:endParaRPr>
          </a:p>
        </p:txBody>
      </p:sp>
      <p:sp>
        <p:nvSpPr>
          <p:cNvPr id="894" name="Google Shape;894;p50"/>
          <p:cNvSpPr txBox="1"/>
          <p:nvPr/>
        </p:nvSpPr>
        <p:spPr>
          <a:xfrm>
            <a:off x="7493333" y="1709133"/>
            <a:ext cx="2754800" cy="544400"/>
          </a:xfrm>
          <a:prstGeom prst="rect">
            <a:avLst/>
          </a:prstGeom>
          <a:noFill/>
          <a:ln>
            <a:noFill/>
          </a:ln>
        </p:spPr>
        <p:txBody>
          <a:bodyPr spcFirstLastPara="1" wrap="square" lIns="121900" tIns="121900" rIns="121900" bIns="121900" anchor="t" anchorCtr="0">
            <a:noAutofit/>
          </a:bodyPr>
          <a:lstStyle/>
          <a:p>
            <a:r>
              <a:rPr lang="en" sz="2400"/>
              <a:t>I own 2.2.2.0/23</a:t>
            </a:r>
            <a:endParaRPr sz="2400"/>
          </a:p>
        </p:txBody>
      </p:sp>
      <p:sp>
        <p:nvSpPr>
          <p:cNvPr id="895" name="Google Shape;895;p50"/>
          <p:cNvSpPr txBox="1"/>
          <p:nvPr/>
        </p:nvSpPr>
        <p:spPr>
          <a:xfrm>
            <a:off x="3666533" y="1862200"/>
            <a:ext cx="866000" cy="544400"/>
          </a:xfrm>
          <a:prstGeom prst="rect">
            <a:avLst/>
          </a:prstGeom>
          <a:noFill/>
          <a:ln>
            <a:noFill/>
          </a:ln>
        </p:spPr>
        <p:txBody>
          <a:bodyPr spcFirstLastPara="1" wrap="square" lIns="121900" tIns="121900" rIns="121900" bIns="121900" anchor="t" anchorCtr="0">
            <a:noAutofit/>
          </a:bodyPr>
          <a:lstStyle/>
          <a:p>
            <a:pPr algn="ctr"/>
            <a:r>
              <a:rPr lang="en" sz="2133"/>
              <a:t>AS 1</a:t>
            </a:r>
            <a:endParaRPr sz="2133"/>
          </a:p>
        </p:txBody>
      </p:sp>
      <p:sp>
        <p:nvSpPr>
          <p:cNvPr id="896" name="Google Shape;896;p50"/>
          <p:cNvSpPr txBox="1"/>
          <p:nvPr/>
        </p:nvSpPr>
        <p:spPr>
          <a:xfrm>
            <a:off x="3666600" y="3827400"/>
            <a:ext cx="866000" cy="544400"/>
          </a:xfrm>
          <a:prstGeom prst="rect">
            <a:avLst/>
          </a:prstGeom>
          <a:noFill/>
          <a:ln>
            <a:noFill/>
          </a:ln>
        </p:spPr>
        <p:txBody>
          <a:bodyPr spcFirstLastPara="1" wrap="square" lIns="121900" tIns="121900" rIns="121900" bIns="121900" anchor="t" anchorCtr="0">
            <a:noAutofit/>
          </a:bodyPr>
          <a:lstStyle/>
          <a:p>
            <a:pPr algn="ctr"/>
            <a:r>
              <a:rPr lang="en" sz="2133"/>
              <a:t>AS 3</a:t>
            </a:r>
            <a:endParaRPr sz="2133"/>
          </a:p>
        </p:txBody>
      </p:sp>
      <p:sp>
        <p:nvSpPr>
          <p:cNvPr id="897" name="Google Shape;897;p50"/>
          <p:cNvSpPr txBox="1"/>
          <p:nvPr/>
        </p:nvSpPr>
        <p:spPr>
          <a:xfrm>
            <a:off x="6452867" y="3827400"/>
            <a:ext cx="866000" cy="544400"/>
          </a:xfrm>
          <a:prstGeom prst="rect">
            <a:avLst/>
          </a:prstGeom>
          <a:noFill/>
          <a:ln>
            <a:noFill/>
          </a:ln>
        </p:spPr>
        <p:txBody>
          <a:bodyPr spcFirstLastPara="1" wrap="square" lIns="121900" tIns="121900" rIns="121900" bIns="121900" anchor="t" anchorCtr="0">
            <a:noAutofit/>
          </a:bodyPr>
          <a:lstStyle/>
          <a:p>
            <a:pPr algn="ctr"/>
            <a:r>
              <a:rPr lang="en" sz="2133"/>
              <a:t>AS 4</a:t>
            </a:r>
            <a:endParaRPr sz="2133"/>
          </a:p>
        </p:txBody>
      </p:sp>
      <p:cxnSp>
        <p:nvCxnSpPr>
          <p:cNvPr id="898" name="Google Shape;898;p50"/>
          <p:cNvCxnSpPr/>
          <p:nvPr/>
        </p:nvCxnSpPr>
        <p:spPr>
          <a:xfrm flipH="1">
            <a:off x="8158367" y="3810000"/>
            <a:ext cx="1125600" cy="335600"/>
          </a:xfrm>
          <a:prstGeom prst="straightConnector1">
            <a:avLst/>
          </a:prstGeom>
          <a:noFill/>
          <a:ln w="76200" cap="flat" cmpd="sng">
            <a:solidFill>
              <a:srgbClr val="FF0000"/>
            </a:solidFill>
            <a:prstDash val="solid"/>
            <a:round/>
            <a:headEnd type="none" w="med" len="med"/>
            <a:tailEnd type="triangle" w="med" len="med"/>
          </a:ln>
        </p:spPr>
      </p:cxnSp>
      <p:sp>
        <p:nvSpPr>
          <p:cNvPr id="899" name="Google Shape;899;p50"/>
          <p:cNvSpPr txBox="1"/>
          <p:nvPr/>
        </p:nvSpPr>
        <p:spPr>
          <a:xfrm>
            <a:off x="9161267" y="3455200"/>
            <a:ext cx="8957200" cy="1045200"/>
          </a:xfrm>
          <a:prstGeom prst="rect">
            <a:avLst/>
          </a:prstGeom>
          <a:noFill/>
          <a:ln>
            <a:noFill/>
          </a:ln>
        </p:spPr>
        <p:txBody>
          <a:bodyPr spcFirstLastPara="1" wrap="square" lIns="121900" tIns="121900" rIns="121900" bIns="121900" anchor="t" anchorCtr="0">
            <a:noAutofit/>
          </a:bodyPr>
          <a:lstStyle/>
          <a:p>
            <a:r>
              <a:rPr lang="en" sz="2667"/>
              <a:t>Hijacked portion</a:t>
            </a:r>
            <a:endParaRPr sz="2667"/>
          </a:p>
        </p:txBody>
      </p:sp>
      <p:cxnSp>
        <p:nvCxnSpPr>
          <p:cNvPr id="900" name="Google Shape;900;p50"/>
          <p:cNvCxnSpPr/>
          <p:nvPr/>
        </p:nvCxnSpPr>
        <p:spPr>
          <a:xfrm>
            <a:off x="8011539" y="2406591"/>
            <a:ext cx="1039200" cy="377200"/>
          </a:xfrm>
          <a:prstGeom prst="straightConnector1">
            <a:avLst/>
          </a:prstGeom>
          <a:noFill/>
          <a:ln w="76200" cap="flat" cmpd="sng">
            <a:solidFill>
              <a:srgbClr val="38761D"/>
            </a:solidFill>
            <a:prstDash val="solid"/>
            <a:round/>
            <a:headEnd type="triangle" w="med" len="med"/>
            <a:tailEnd type="none" w="med" len="med"/>
          </a:ln>
        </p:spPr>
      </p:cxnSp>
      <p:sp>
        <p:nvSpPr>
          <p:cNvPr id="901" name="Google Shape;901;p50"/>
          <p:cNvSpPr txBox="1"/>
          <p:nvPr/>
        </p:nvSpPr>
        <p:spPr>
          <a:xfrm>
            <a:off x="8941833" y="2594400"/>
            <a:ext cx="8957200" cy="1045200"/>
          </a:xfrm>
          <a:prstGeom prst="rect">
            <a:avLst/>
          </a:prstGeom>
          <a:noFill/>
          <a:ln>
            <a:noFill/>
          </a:ln>
        </p:spPr>
        <p:txBody>
          <a:bodyPr spcFirstLastPara="1" wrap="square" lIns="121900" tIns="121900" rIns="121900" bIns="121900" anchor="t" anchorCtr="0">
            <a:noAutofit/>
          </a:bodyPr>
          <a:lstStyle/>
          <a:p>
            <a:r>
              <a:rPr lang="en" sz="2667"/>
              <a:t>Unaffected portion</a:t>
            </a:r>
            <a:endParaRPr sz="2667"/>
          </a:p>
        </p:txBody>
      </p:sp>
      <p:grpSp>
        <p:nvGrpSpPr>
          <p:cNvPr id="902" name="Google Shape;902;p50"/>
          <p:cNvGrpSpPr/>
          <p:nvPr/>
        </p:nvGrpSpPr>
        <p:grpSpPr>
          <a:xfrm>
            <a:off x="851055" y="1451140"/>
            <a:ext cx="1184792" cy="1366521"/>
            <a:chOff x="677690" y="1908672"/>
            <a:chExt cx="1869149" cy="2155850"/>
          </a:xfrm>
        </p:grpSpPr>
        <p:pic>
          <p:nvPicPr>
            <p:cNvPr id="903" name="Google Shape;903;p50" descr="671px-Crypto_key.svg.png"/>
            <p:cNvPicPr preferRelativeResize="0"/>
            <p:nvPr/>
          </p:nvPicPr>
          <p:blipFill rotWithShape="1">
            <a:blip r:embed="rId6">
              <a:alphaModFix/>
            </a:blip>
            <a:srcRect t="-46125" b="-46144"/>
            <a:stretch/>
          </p:blipFill>
          <p:spPr>
            <a:xfrm>
              <a:off x="677690" y="1908672"/>
              <a:ext cx="1869149" cy="1869150"/>
            </a:xfrm>
            <a:prstGeom prst="rect">
              <a:avLst/>
            </a:prstGeom>
            <a:noFill/>
            <a:ln>
              <a:noFill/>
            </a:ln>
          </p:spPr>
        </p:pic>
        <p:sp>
          <p:nvSpPr>
            <p:cNvPr id="904" name="Google Shape;904;p50"/>
            <p:cNvSpPr txBox="1"/>
            <p:nvPr/>
          </p:nvSpPr>
          <p:spPr>
            <a:xfrm>
              <a:off x="677765" y="3280622"/>
              <a:ext cx="1869000" cy="783900"/>
            </a:xfrm>
            <a:prstGeom prst="rect">
              <a:avLst/>
            </a:prstGeom>
            <a:noFill/>
            <a:ln>
              <a:noFill/>
            </a:ln>
          </p:spPr>
          <p:txBody>
            <a:bodyPr spcFirstLastPara="1" wrap="square" lIns="121900" tIns="121900" rIns="121900" bIns="121900" anchor="t" anchorCtr="0">
              <a:noAutofit/>
            </a:bodyPr>
            <a:lstStyle/>
            <a:p>
              <a:pPr algn="ctr"/>
              <a:r>
                <a:rPr lang="en" sz="2267"/>
                <a:t>CA 1</a:t>
              </a:r>
              <a:endParaRPr sz="2267"/>
            </a:p>
          </p:txBody>
        </p:sp>
      </p:grpSp>
      <p:sp>
        <p:nvSpPr>
          <p:cNvPr id="905" name="Google Shape;905;p50"/>
          <p:cNvSpPr txBox="1"/>
          <p:nvPr/>
        </p:nvSpPr>
        <p:spPr>
          <a:xfrm>
            <a:off x="8907533" y="4524699"/>
            <a:ext cx="3222800" cy="1447067"/>
          </a:xfrm>
          <a:prstGeom prst="rect">
            <a:avLst/>
          </a:prstGeom>
          <a:noFill/>
          <a:ln>
            <a:noFill/>
          </a:ln>
        </p:spPr>
        <p:txBody>
          <a:bodyPr spcFirstLastPara="1" wrap="square" lIns="121900" tIns="121900" rIns="121900" bIns="121900" anchor="t" anchorCtr="0">
            <a:noAutofit/>
          </a:bodyPr>
          <a:lstStyle/>
          <a:p>
            <a:pPr marL="609585" indent="-474121">
              <a:buSzPts val="2000"/>
              <a:buChar char="●"/>
            </a:pPr>
            <a:r>
              <a:rPr lang="en" sz="2667" dirty="0"/>
              <a:t>Around 100 CAs</a:t>
            </a:r>
            <a:endParaRPr sz="2667" dirty="0"/>
          </a:p>
          <a:p>
            <a:pPr marL="609585" indent="-474121">
              <a:buSzPts val="2000"/>
              <a:buChar char="●"/>
            </a:pPr>
            <a:r>
              <a:rPr lang="en" sz="2667" dirty="0"/>
              <a:t>Any CA can sign for a domain</a:t>
            </a:r>
            <a:endParaRPr sz="2667" dirty="0"/>
          </a:p>
        </p:txBody>
      </p:sp>
    </p:spTree>
    <p:extLst>
      <p:ext uri="{BB962C8B-B14F-4D97-AF65-F5344CB8AC3E}">
        <p14:creationId xmlns:p14="http://schemas.microsoft.com/office/powerpoint/2010/main" val="3395357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409AD-31A2-B94C-927C-BF85F966C7E0}"/>
              </a:ext>
            </a:extLst>
          </p:cNvPr>
          <p:cNvSpPr>
            <a:spLocks noGrp="1"/>
          </p:cNvSpPr>
          <p:nvPr>
            <p:ph type="title"/>
          </p:nvPr>
        </p:nvSpPr>
        <p:spPr/>
        <p:txBody>
          <a:bodyPr>
            <a:normAutofit/>
          </a:bodyPr>
          <a:lstStyle/>
          <a:p>
            <a:r>
              <a:rPr lang="en-US" dirty="0"/>
              <a:t>Application-Level Defense</a:t>
            </a:r>
          </a:p>
        </p:txBody>
      </p:sp>
      <p:sp>
        <p:nvSpPr>
          <p:cNvPr id="3" name="Content Placeholder 2">
            <a:extLst>
              <a:ext uri="{FF2B5EF4-FFF2-40B4-BE49-F238E27FC236}">
                <a16:creationId xmlns:a16="http://schemas.microsoft.com/office/drawing/2014/main" id="{5203CF06-8C92-E44E-BDC7-CA0802FB1B31}"/>
              </a:ext>
            </a:extLst>
          </p:cNvPr>
          <p:cNvSpPr>
            <a:spLocks noGrp="1"/>
          </p:cNvSpPr>
          <p:nvPr>
            <p:ph idx="1"/>
          </p:nvPr>
        </p:nvSpPr>
        <p:spPr>
          <a:xfrm>
            <a:off x="609600" y="1417639"/>
            <a:ext cx="10972800" cy="5440361"/>
          </a:xfrm>
        </p:spPr>
        <p:txBody>
          <a:bodyPr>
            <a:normAutofit/>
          </a:bodyPr>
          <a:lstStyle/>
          <a:p>
            <a:r>
              <a:rPr lang="en-US" dirty="0"/>
              <a:t>You can fool some of the people some of the time</a:t>
            </a:r>
          </a:p>
          <a:p>
            <a:pPr lvl="1"/>
            <a:r>
              <a:rPr lang="en-US" dirty="0"/>
              <a:t>But not all of the people all of the time</a:t>
            </a:r>
          </a:p>
          <a:p>
            <a:r>
              <a:rPr lang="en-US" dirty="0"/>
              <a:t>Multiple vantage point domain verification by the CA</a:t>
            </a:r>
          </a:p>
          <a:p>
            <a:endParaRPr lang="en-US" dirty="0"/>
          </a:p>
          <a:p>
            <a:endParaRPr lang="en-US" dirty="0"/>
          </a:p>
          <a:p>
            <a:endParaRPr lang="en-US" dirty="0"/>
          </a:p>
          <a:p>
            <a:endParaRPr lang="en-US" dirty="0"/>
          </a:p>
          <a:p>
            <a:r>
              <a:rPr lang="en-US" dirty="0"/>
              <a:t>Deployed by Let’s Encrypt</a:t>
            </a:r>
          </a:p>
          <a:p>
            <a:pPr lvl="1"/>
            <a:r>
              <a:rPr lang="en-US" dirty="0"/>
              <a:t>Starting February 2020</a:t>
            </a:r>
          </a:p>
        </p:txBody>
      </p:sp>
      <p:sp>
        <p:nvSpPr>
          <p:cNvPr id="4" name="Slide Number Placeholder 3">
            <a:extLst>
              <a:ext uri="{FF2B5EF4-FFF2-40B4-BE49-F238E27FC236}">
                <a16:creationId xmlns:a16="http://schemas.microsoft.com/office/drawing/2014/main" id="{272F7045-CD31-B940-90D9-69AB23C5F55A}"/>
              </a:ext>
            </a:extLst>
          </p:cNvPr>
          <p:cNvSpPr>
            <a:spLocks noGrp="1"/>
          </p:cNvSpPr>
          <p:nvPr>
            <p:ph type="sldNum" sz="quarter" idx="12"/>
          </p:nvPr>
        </p:nvSpPr>
        <p:spPr/>
        <p:txBody>
          <a:bodyPr/>
          <a:lstStyle/>
          <a:p>
            <a:fld id="{1718992C-B9AF-2F49-8B31-EC7F489F3004}" type="slidenum">
              <a:rPr lang="en-US" smtClean="0"/>
              <a:t>14</a:t>
            </a:fld>
            <a:endParaRPr lang="en-US"/>
          </a:p>
        </p:txBody>
      </p:sp>
      <p:pic>
        <p:nvPicPr>
          <p:cNvPr id="5" name="Picture 4">
            <a:extLst>
              <a:ext uri="{FF2B5EF4-FFF2-40B4-BE49-F238E27FC236}">
                <a16:creationId xmlns:a16="http://schemas.microsoft.com/office/drawing/2014/main" id="{5CF4B913-E5AB-854D-BCE9-666A3039032B}"/>
              </a:ext>
            </a:extLst>
          </p:cNvPr>
          <p:cNvPicPr>
            <a:picLocks noChangeAspect="1"/>
          </p:cNvPicPr>
          <p:nvPr/>
        </p:nvPicPr>
        <p:blipFill>
          <a:blip r:embed="rId2"/>
          <a:stretch>
            <a:fillRect/>
          </a:stretch>
        </p:blipFill>
        <p:spPr>
          <a:xfrm>
            <a:off x="2309593" y="3445327"/>
            <a:ext cx="1413333" cy="1054564"/>
          </a:xfrm>
          <a:prstGeom prst="rect">
            <a:avLst/>
          </a:prstGeom>
        </p:spPr>
      </p:pic>
      <p:pic>
        <p:nvPicPr>
          <p:cNvPr id="6" name="Picture 5">
            <a:extLst>
              <a:ext uri="{FF2B5EF4-FFF2-40B4-BE49-F238E27FC236}">
                <a16:creationId xmlns:a16="http://schemas.microsoft.com/office/drawing/2014/main" id="{B1AE6EBD-AE98-754B-9FF6-3D173524F7C5}"/>
              </a:ext>
            </a:extLst>
          </p:cNvPr>
          <p:cNvPicPr>
            <a:picLocks noChangeAspect="1"/>
          </p:cNvPicPr>
          <p:nvPr/>
        </p:nvPicPr>
        <p:blipFill>
          <a:blip r:embed="rId2"/>
          <a:stretch>
            <a:fillRect/>
          </a:stretch>
        </p:blipFill>
        <p:spPr>
          <a:xfrm>
            <a:off x="4894951" y="3445327"/>
            <a:ext cx="1413333" cy="1054564"/>
          </a:xfrm>
          <a:prstGeom prst="rect">
            <a:avLst/>
          </a:prstGeom>
        </p:spPr>
      </p:pic>
      <p:pic>
        <p:nvPicPr>
          <p:cNvPr id="7" name="Picture 6">
            <a:extLst>
              <a:ext uri="{FF2B5EF4-FFF2-40B4-BE49-F238E27FC236}">
                <a16:creationId xmlns:a16="http://schemas.microsoft.com/office/drawing/2014/main" id="{E1340139-14C5-EE45-B9CF-115BA5B7B8C8}"/>
              </a:ext>
            </a:extLst>
          </p:cNvPr>
          <p:cNvPicPr>
            <a:picLocks noChangeAspect="1"/>
          </p:cNvPicPr>
          <p:nvPr/>
        </p:nvPicPr>
        <p:blipFill>
          <a:blip r:embed="rId2"/>
          <a:stretch>
            <a:fillRect/>
          </a:stretch>
        </p:blipFill>
        <p:spPr>
          <a:xfrm>
            <a:off x="7725236" y="3369247"/>
            <a:ext cx="1413333" cy="1054564"/>
          </a:xfrm>
          <a:prstGeom prst="rect">
            <a:avLst/>
          </a:prstGeom>
        </p:spPr>
      </p:pic>
      <p:pic>
        <p:nvPicPr>
          <p:cNvPr id="8" name="Picture 7">
            <a:extLst>
              <a:ext uri="{FF2B5EF4-FFF2-40B4-BE49-F238E27FC236}">
                <a16:creationId xmlns:a16="http://schemas.microsoft.com/office/drawing/2014/main" id="{6401F8DC-B879-7942-8069-591B7FF37288}"/>
              </a:ext>
            </a:extLst>
          </p:cNvPr>
          <p:cNvPicPr>
            <a:picLocks noChangeAspect="1"/>
          </p:cNvPicPr>
          <p:nvPr/>
        </p:nvPicPr>
        <p:blipFill>
          <a:blip r:embed="rId2"/>
          <a:stretch>
            <a:fillRect/>
          </a:stretch>
        </p:blipFill>
        <p:spPr>
          <a:xfrm>
            <a:off x="10555521" y="3369247"/>
            <a:ext cx="1413333" cy="1054564"/>
          </a:xfrm>
          <a:prstGeom prst="rect">
            <a:avLst/>
          </a:prstGeom>
        </p:spPr>
      </p:pic>
      <p:pic>
        <p:nvPicPr>
          <p:cNvPr id="9" name="Picture 8">
            <a:extLst>
              <a:ext uri="{FF2B5EF4-FFF2-40B4-BE49-F238E27FC236}">
                <a16:creationId xmlns:a16="http://schemas.microsoft.com/office/drawing/2014/main" id="{C0A54C59-4AD0-A74D-A6B1-C9DEE4CC0BC9}"/>
              </a:ext>
            </a:extLst>
          </p:cNvPr>
          <p:cNvPicPr>
            <a:picLocks noChangeAspect="1"/>
          </p:cNvPicPr>
          <p:nvPr/>
        </p:nvPicPr>
        <p:blipFill>
          <a:blip r:embed="rId3"/>
          <a:stretch>
            <a:fillRect/>
          </a:stretch>
        </p:blipFill>
        <p:spPr>
          <a:xfrm>
            <a:off x="6440723" y="5520531"/>
            <a:ext cx="1224643" cy="1224643"/>
          </a:xfrm>
          <a:prstGeom prst="rect">
            <a:avLst/>
          </a:prstGeom>
        </p:spPr>
      </p:pic>
      <p:cxnSp>
        <p:nvCxnSpPr>
          <p:cNvPr id="11" name="Straight Arrow Connector 10">
            <a:extLst>
              <a:ext uri="{FF2B5EF4-FFF2-40B4-BE49-F238E27FC236}">
                <a16:creationId xmlns:a16="http://schemas.microsoft.com/office/drawing/2014/main" id="{D407FA29-6DDC-4F42-9234-CDA0C7A9DFAA}"/>
              </a:ext>
            </a:extLst>
          </p:cNvPr>
          <p:cNvCxnSpPr>
            <a:cxnSpLocks/>
          </p:cNvCxnSpPr>
          <p:nvPr/>
        </p:nvCxnSpPr>
        <p:spPr>
          <a:xfrm>
            <a:off x="3148699" y="4499891"/>
            <a:ext cx="3292024" cy="1528300"/>
          </a:xfrm>
          <a:prstGeom prst="straightConnector1">
            <a:avLst/>
          </a:prstGeom>
          <a:ln w="50800">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85ABC4F2-F15B-1244-93D0-82A8F6FBC9C4}"/>
              </a:ext>
            </a:extLst>
          </p:cNvPr>
          <p:cNvCxnSpPr>
            <a:cxnSpLocks/>
            <a:stCxn id="8" idx="2"/>
          </p:cNvCxnSpPr>
          <p:nvPr/>
        </p:nvCxnSpPr>
        <p:spPr>
          <a:xfrm flipH="1">
            <a:off x="7510698" y="4423811"/>
            <a:ext cx="3751490" cy="1513099"/>
          </a:xfrm>
          <a:prstGeom prst="straightConnector1">
            <a:avLst/>
          </a:prstGeom>
          <a:ln w="50800">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C8CB35CB-F564-C643-9F9D-09B78D6693D9}"/>
              </a:ext>
            </a:extLst>
          </p:cNvPr>
          <p:cNvCxnSpPr>
            <a:cxnSpLocks/>
          </p:cNvCxnSpPr>
          <p:nvPr/>
        </p:nvCxnSpPr>
        <p:spPr>
          <a:xfrm flipH="1">
            <a:off x="7279829" y="4429546"/>
            <a:ext cx="1217157" cy="1109306"/>
          </a:xfrm>
          <a:prstGeom prst="straightConnector1">
            <a:avLst/>
          </a:prstGeom>
          <a:ln w="50800">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2E22461F-4AB0-D24B-AAD9-ED86146023E2}"/>
              </a:ext>
            </a:extLst>
          </p:cNvPr>
          <p:cNvCxnSpPr>
            <a:cxnSpLocks/>
          </p:cNvCxnSpPr>
          <p:nvPr/>
        </p:nvCxnSpPr>
        <p:spPr>
          <a:xfrm>
            <a:off x="5612505" y="4479326"/>
            <a:ext cx="1248907" cy="1109306"/>
          </a:xfrm>
          <a:prstGeom prst="straightConnector1">
            <a:avLst/>
          </a:prstGeom>
          <a:ln w="50800">
            <a:headEnd type="triangle"/>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2727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82746-28B7-4D4A-A71E-40B4C592D45D}"/>
              </a:ext>
            </a:extLst>
          </p:cNvPr>
          <p:cNvSpPr>
            <a:spLocks noGrp="1"/>
          </p:cNvSpPr>
          <p:nvPr>
            <p:ph type="title"/>
          </p:nvPr>
        </p:nvSpPr>
        <p:spPr/>
        <p:txBody>
          <a:bodyPr/>
          <a:lstStyle/>
          <a:p>
            <a:r>
              <a:rPr lang="en-US" dirty="0"/>
              <a:t>Practical Design Challenges</a:t>
            </a:r>
          </a:p>
        </p:txBody>
      </p:sp>
      <p:sp>
        <p:nvSpPr>
          <p:cNvPr id="3" name="Content Placeholder 2">
            <a:extLst>
              <a:ext uri="{FF2B5EF4-FFF2-40B4-BE49-F238E27FC236}">
                <a16:creationId xmlns:a16="http://schemas.microsoft.com/office/drawing/2014/main" id="{AF7FAB30-6520-4343-BAD7-B3C0EC9BD60B}"/>
              </a:ext>
            </a:extLst>
          </p:cNvPr>
          <p:cNvSpPr>
            <a:spLocks noGrp="1"/>
          </p:cNvSpPr>
          <p:nvPr>
            <p:ph idx="1"/>
          </p:nvPr>
        </p:nvSpPr>
        <p:spPr>
          <a:xfrm>
            <a:off x="609600" y="1417639"/>
            <a:ext cx="10972800" cy="5257798"/>
          </a:xfrm>
        </p:spPr>
        <p:txBody>
          <a:bodyPr>
            <a:normAutofit lnSpcReduction="10000"/>
          </a:bodyPr>
          <a:lstStyle/>
          <a:p>
            <a:r>
              <a:rPr lang="en-US" dirty="0"/>
              <a:t>Security</a:t>
            </a:r>
          </a:p>
          <a:p>
            <a:pPr lvl="1"/>
            <a:r>
              <a:rPr lang="en-US" dirty="0"/>
              <a:t>Vantage points with diverse perspectives</a:t>
            </a:r>
          </a:p>
          <a:p>
            <a:pPr lvl="1"/>
            <a:r>
              <a:rPr lang="en-US" dirty="0"/>
              <a:t>Strong enough quorum policy to thwart attacks</a:t>
            </a:r>
          </a:p>
          <a:p>
            <a:r>
              <a:rPr lang="en-US" dirty="0"/>
              <a:t>Manageability</a:t>
            </a:r>
          </a:p>
          <a:p>
            <a:pPr lvl="1"/>
            <a:r>
              <a:rPr lang="en-US" dirty="0"/>
              <a:t>Compliance with the CA/Browser Forum requirements</a:t>
            </a:r>
          </a:p>
          <a:p>
            <a:pPr lvl="1"/>
            <a:r>
              <a:rPr lang="en-US" dirty="0"/>
              <a:t>Avoid complexity of vantage points in multiple clouds</a:t>
            </a:r>
          </a:p>
          <a:p>
            <a:r>
              <a:rPr lang="en-US" dirty="0"/>
              <a:t>Performance</a:t>
            </a:r>
          </a:p>
          <a:p>
            <a:pPr lvl="1"/>
            <a:r>
              <a:rPr lang="en-US" dirty="0"/>
              <a:t>Minimizing latency and communication overhead</a:t>
            </a:r>
          </a:p>
          <a:p>
            <a:r>
              <a:rPr lang="en-US" dirty="0"/>
              <a:t>Benign failures</a:t>
            </a:r>
          </a:p>
          <a:p>
            <a:pPr lvl="1"/>
            <a:r>
              <a:rPr lang="en-US" dirty="0"/>
              <a:t>Avoid rejecting valid requests for certificates</a:t>
            </a:r>
          </a:p>
        </p:txBody>
      </p:sp>
      <p:sp>
        <p:nvSpPr>
          <p:cNvPr id="4" name="Slide Number Placeholder 3">
            <a:extLst>
              <a:ext uri="{FF2B5EF4-FFF2-40B4-BE49-F238E27FC236}">
                <a16:creationId xmlns:a16="http://schemas.microsoft.com/office/drawing/2014/main" id="{742ACBE9-5ACF-AD4F-A083-6B10B61355B9}"/>
              </a:ext>
            </a:extLst>
          </p:cNvPr>
          <p:cNvSpPr>
            <a:spLocks noGrp="1"/>
          </p:cNvSpPr>
          <p:nvPr>
            <p:ph type="sldNum" sz="quarter" idx="12"/>
          </p:nvPr>
        </p:nvSpPr>
        <p:spPr/>
        <p:txBody>
          <a:bodyPr/>
          <a:lstStyle/>
          <a:p>
            <a:fld id="{1718992C-B9AF-2F49-8B31-EC7F489F3004}" type="slidenum">
              <a:rPr lang="en-US" smtClean="0"/>
              <a:t>15</a:t>
            </a:fld>
            <a:endParaRPr lang="en-US"/>
          </a:p>
        </p:txBody>
      </p:sp>
    </p:spTree>
    <p:extLst>
      <p:ext uri="{BB962C8B-B14F-4D97-AF65-F5344CB8AC3E}">
        <p14:creationId xmlns:p14="http://schemas.microsoft.com/office/powerpoint/2010/main" val="115184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8588F-CDE5-2C4D-93CE-3AD7345E74A5}"/>
              </a:ext>
            </a:extLst>
          </p:cNvPr>
          <p:cNvSpPr>
            <a:spLocks noGrp="1"/>
          </p:cNvSpPr>
          <p:nvPr>
            <p:ph type="title"/>
          </p:nvPr>
        </p:nvSpPr>
        <p:spPr/>
        <p:txBody>
          <a:bodyPr/>
          <a:lstStyle/>
          <a:p>
            <a:r>
              <a:rPr lang="en-US" dirty="0"/>
              <a:t>Compliance with CA/Browser Forum</a:t>
            </a:r>
          </a:p>
        </p:txBody>
      </p:sp>
      <p:sp>
        <p:nvSpPr>
          <p:cNvPr id="4" name="Slide Number Placeholder 3">
            <a:extLst>
              <a:ext uri="{FF2B5EF4-FFF2-40B4-BE49-F238E27FC236}">
                <a16:creationId xmlns:a16="http://schemas.microsoft.com/office/drawing/2014/main" id="{71253C2D-88A6-714F-8CA9-D9A52ADB29E0}"/>
              </a:ext>
            </a:extLst>
          </p:cNvPr>
          <p:cNvSpPr>
            <a:spLocks noGrp="1"/>
          </p:cNvSpPr>
          <p:nvPr>
            <p:ph type="sldNum" sz="quarter" idx="12"/>
          </p:nvPr>
        </p:nvSpPr>
        <p:spPr/>
        <p:txBody>
          <a:bodyPr/>
          <a:lstStyle/>
          <a:p>
            <a:fld id="{1718992C-B9AF-2F49-8B31-EC7F489F3004}" type="slidenum">
              <a:rPr lang="en-US" smtClean="0"/>
              <a:t>16</a:t>
            </a:fld>
            <a:endParaRPr lang="en-US"/>
          </a:p>
        </p:txBody>
      </p:sp>
      <p:pic>
        <p:nvPicPr>
          <p:cNvPr id="5" name="Picture 4">
            <a:extLst>
              <a:ext uri="{FF2B5EF4-FFF2-40B4-BE49-F238E27FC236}">
                <a16:creationId xmlns:a16="http://schemas.microsoft.com/office/drawing/2014/main" id="{4961FA69-1C20-9042-8702-582DB1CB518D}"/>
              </a:ext>
            </a:extLst>
          </p:cNvPr>
          <p:cNvPicPr>
            <a:picLocks noChangeAspect="1"/>
          </p:cNvPicPr>
          <p:nvPr/>
        </p:nvPicPr>
        <p:blipFill>
          <a:blip r:embed="rId2"/>
          <a:stretch>
            <a:fillRect/>
          </a:stretch>
        </p:blipFill>
        <p:spPr>
          <a:xfrm>
            <a:off x="925293" y="2264227"/>
            <a:ext cx="1413333" cy="1054564"/>
          </a:xfrm>
          <a:prstGeom prst="rect">
            <a:avLst/>
          </a:prstGeom>
        </p:spPr>
      </p:pic>
      <p:pic>
        <p:nvPicPr>
          <p:cNvPr id="6" name="Picture 5">
            <a:extLst>
              <a:ext uri="{FF2B5EF4-FFF2-40B4-BE49-F238E27FC236}">
                <a16:creationId xmlns:a16="http://schemas.microsoft.com/office/drawing/2014/main" id="{6E39CF60-964C-E64C-9C8F-F9CE2209CC3B}"/>
              </a:ext>
            </a:extLst>
          </p:cNvPr>
          <p:cNvPicPr>
            <a:picLocks noChangeAspect="1"/>
          </p:cNvPicPr>
          <p:nvPr/>
        </p:nvPicPr>
        <p:blipFill>
          <a:blip r:embed="rId2"/>
          <a:stretch>
            <a:fillRect/>
          </a:stretch>
        </p:blipFill>
        <p:spPr>
          <a:xfrm>
            <a:off x="3510651" y="2264227"/>
            <a:ext cx="1413333" cy="1054564"/>
          </a:xfrm>
          <a:prstGeom prst="rect">
            <a:avLst/>
          </a:prstGeom>
        </p:spPr>
      </p:pic>
      <p:pic>
        <p:nvPicPr>
          <p:cNvPr id="7" name="Picture 6">
            <a:extLst>
              <a:ext uri="{FF2B5EF4-FFF2-40B4-BE49-F238E27FC236}">
                <a16:creationId xmlns:a16="http://schemas.microsoft.com/office/drawing/2014/main" id="{DE575EF9-9CBE-E947-A158-53AC29EC2D65}"/>
              </a:ext>
            </a:extLst>
          </p:cNvPr>
          <p:cNvPicPr>
            <a:picLocks noChangeAspect="1"/>
          </p:cNvPicPr>
          <p:nvPr/>
        </p:nvPicPr>
        <p:blipFill>
          <a:blip r:embed="rId2"/>
          <a:stretch>
            <a:fillRect/>
          </a:stretch>
        </p:blipFill>
        <p:spPr>
          <a:xfrm>
            <a:off x="6340936" y="2188147"/>
            <a:ext cx="1413333" cy="1054564"/>
          </a:xfrm>
          <a:prstGeom prst="rect">
            <a:avLst/>
          </a:prstGeom>
        </p:spPr>
      </p:pic>
      <p:pic>
        <p:nvPicPr>
          <p:cNvPr id="8" name="Picture 7">
            <a:extLst>
              <a:ext uri="{FF2B5EF4-FFF2-40B4-BE49-F238E27FC236}">
                <a16:creationId xmlns:a16="http://schemas.microsoft.com/office/drawing/2014/main" id="{C4637BEB-881C-0949-9319-3B5316C1E0DC}"/>
              </a:ext>
            </a:extLst>
          </p:cNvPr>
          <p:cNvPicPr>
            <a:picLocks noChangeAspect="1"/>
          </p:cNvPicPr>
          <p:nvPr/>
        </p:nvPicPr>
        <p:blipFill>
          <a:blip r:embed="rId2"/>
          <a:stretch>
            <a:fillRect/>
          </a:stretch>
        </p:blipFill>
        <p:spPr>
          <a:xfrm>
            <a:off x="9171221" y="2188147"/>
            <a:ext cx="1413333" cy="1054564"/>
          </a:xfrm>
          <a:prstGeom prst="rect">
            <a:avLst/>
          </a:prstGeom>
        </p:spPr>
      </p:pic>
      <p:pic>
        <p:nvPicPr>
          <p:cNvPr id="9" name="Picture 8">
            <a:extLst>
              <a:ext uri="{FF2B5EF4-FFF2-40B4-BE49-F238E27FC236}">
                <a16:creationId xmlns:a16="http://schemas.microsoft.com/office/drawing/2014/main" id="{E16A0656-D105-D041-91E3-CCB3EDE57271}"/>
              </a:ext>
            </a:extLst>
          </p:cNvPr>
          <p:cNvPicPr>
            <a:picLocks noChangeAspect="1"/>
          </p:cNvPicPr>
          <p:nvPr/>
        </p:nvPicPr>
        <p:blipFill>
          <a:blip r:embed="rId3"/>
          <a:stretch>
            <a:fillRect/>
          </a:stretch>
        </p:blipFill>
        <p:spPr>
          <a:xfrm>
            <a:off x="5056423" y="4339431"/>
            <a:ext cx="1224643" cy="1224643"/>
          </a:xfrm>
          <a:prstGeom prst="rect">
            <a:avLst/>
          </a:prstGeom>
        </p:spPr>
      </p:pic>
      <p:cxnSp>
        <p:nvCxnSpPr>
          <p:cNvPr id="10" name="Straight Arrow Connector 9">
            <a:extLst>
              <a:ext uri="{FF2B5EF4-FFF2-40B4-BE49-F238E27FC236}">
                <a16:creationId xmlns:a16="http://schemas.microsoft.com/office/drawing/2014/main" id="{B45A6C8B-DAA1-2A49-8602-0B45B6CD4E30}"/>
              </a:ext>
            </a:extLst>
          </p:cNvPr>
          <p:cNvCxnSpPr>
            <a:cxnSpLocks/>
          </p:cNvCxnSpPr>
          <p:nvPr/>
        </p:nvCxnSpPr>
        <p:spPr>
          <a:xfrm>
            <a:off x="1764399" y="3318791"/>
            <a:ext cx="3292024" cy="1528300"/>
          </a:xfrm>
          <a:prstGeom prst="straightConnector1">
            <a:avLst/>
          </a:prstGeom>
          <a:ln w="50800">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3B19A3E3-6F3A-914A-8F8B-DFF048550D43}"/>
              </a:ext>
            </a:extLst>
          </p:cNvPr>
          <p:cNvCxnSpPr>
            <a:cxnSpLocks/>
            <a:stCxn id="8" idx="2"/>
          </p:cNvCxnSpPr>
          <p:nvPr/>
        </p:nvCxnSpPr>
        <p:spPr>
          <a:xfrm flipH="1">
            <a:off x="6126398" y="3242711"/>
            <a:ext cx="3751490" cy="1513099"/>
          </a:xfrm>
          <a:prstGeom prst="straightConnector1">
            <a:avLst/>
          </a:prstGeom>
          <a:ln w="50800">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5EE59004-1BE0-CB48-8BDF-C14D197B38B5}"/>
              </a:ext>
            </a:extLst>
          </p:cNvPr>
          <p:cNvCxnSpPr>
            <a:cxnSpLocks/>
          </p:cNvCxnSpPr>
          <p:nvPr/>
        </p:nvCxnSpPr>
        <p:spPr>
          <a:xfrm flipH="1">
            <a:off x="5895529" y="3248446"/>
            <a:ext cx="1217157" cy="1109306"/>
          </a:xfrm>
          <a:prstGeom prst="straightConnector1">
            <a:avLst/>
          </a:prstGeom>
          <a:ln w="50800">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BD8EDCC9-2C27-1846-B854-F4A85AE2BC45}"/>
              </a:ext>
            </a:extLst>
          </p:cNvPr>
          <p:cNvCxnSpPr>
            <a:cxnSpLocks/>
          </p:cNvCxnSpPr>
          <p:nvPr/>
        </p:nvCxnSpPr>
        <p:spPr>
          <a:xfrm>
            <a:off x="4228205" y="3298226"/>
            <a:ext cx="1248907" cy="1109306"/>
          </a:xfrm>
          <a:prstGeom prst="straightConnector1">
            <a:avLst/>
          </a:prstGeom>
          <a:ln w="50800">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14" name="Oval 13">
            <a:extLst>
              <a:ext uri="{FF2B5EF4-FFF2-40B4-BE49-F238E27FC236}">
                <a16:creationId xmlns:a16="http://schemas.microsoft.com/office/drawing/2014/main" id="{F9375A99-062D-D347-9D2D-5C9BD2CDE99C}"/>
              </a:ext>
            </a:extLst>
          </p:cNvPr>
          <p:cNvSpPr/>
          <p:nvPr/>
        </p:nvSpPr>
        <p:spPr>
          <a:xfrm>
            <a:off x="495300" y="1803400"/>
            <a:ext cx="2273300" cy="2044700"/>
          </a:xfrm>
          <a:prstGeom prst="ellipse">
            <a:avLst/>
          </a:prstGeom>
          <a:ln w="5397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5" name="TextBox 14">
            <a:extLst>
              <a:ext uri="{FF2B5EF4-FFF2-40B4-BE49-F238E27FC236}">
                <a16:creationId xmlns:a16="http://schemas.microsoft.com/office/drawing/2014/main" id="{B46E4334-575F-824B-A352-822401300C5F}"/>
              </a:ext>
            </a:extLst>
          </p:cNvPr>
          <p:cNvSpPr txBox="1"/>
          <p:nvPr/>
        </p:nvSpPr>
        <p:spPr>
          <a:xfrm>
            <a:off x="211660" y="4166922"/>
            <a:ext cx="3998690" cy="1569660"/>
          </a:xfrm>
          <a:prstGeom prst="rect">
            <a:avLst/>
          </a:prstGeom>
          <a:noFill/>
        </p:spPr>
        <p:txBody>
          <a:bodyPr wrap="square" rtlCol="0">
            <a:spAutoFit/>
          </a:bodyPr>
          <a:lstStyle/>
          <a:p>
            <a:r>
              <a:rPr lang="en-US" sz="3200" dirty="0"/>
              <a:t>A primary VA in a data center compliant with CA/Browser Forum</a:t>
            </a:r>
          </a:p>
        </p:txBody>
      </p:sp>
      <p:sp>
        <p:nvSpPr>
          <p:cNvPr id="16" name="Oval 15">
            <a:extLst>
              <a:ext uri="{FF2B5EF4-FFF2-40B4-BE49-F238E27FC236}">
                <a16:creationId xmlns:a16="http://schemas.microsoft.com/office/drawing/2014/main" id="{4DDCDB82-3B6B-EA4B-9E0D-64D78423A96C}"/>
              </a:ext>
            </a:extLst>
          </p:cNvPr>
          <p:cNvSpPr/>
          <p:nvPr/>
        </p:nvSpPr>
        <p:spPr>
          <a:xfrm>
            <a:off x="3341614" y="1803400"/>
            <a:ext cx="7722626" cy="2044700"/>
          </a:xfrm>
          <a:prstGeom prst="ellipse">
            <a:avLst/>
          </a:prstGeom>
          <a:ln w="53975">
            <a:solidFill>
              <a:srgbClr val="C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7" name="TextBox 16">
            <a:extLst>
              <a:ext uri="{FF2B5EF4-FFF2-40B4-BE49-F238E27FC236}">
                <a16:creationId xmlns:a16="http://schemas.microsoft.com/office/drawing/2014/main" id="{FE811863-2264-894E-8E7C-738F20C6F07C}"/>
              </a:ext>
            </a:extLst>
          </p:cNvPr>
          <p:cNvSpPr txBox="1"/>
          <p:nvPr/>
        </p:nvSpPr>
        <p:spPr>
          <a:xfrm>
            <a:off x="7801627" y="4117834"/>
            <a:ext cx="3998690" cy="1569660"/>
          </a:xfrm>
          <a:prstGeom prst="rect">
            <a:avLst/>
          </a:prstGeom>
          <a:noFill/>
        </p:spPr>
        <p:txBody>
          <a:bodyPr wrap="square" rtlCol="0">
            <a:spAutoFit/>
          </a:bodyPr>
          <a:lstStyle/>
          <a:p>
            <a:r>
              <a:rPr lang="en-US" sz="3200" dirty="0"/>
              <a:t>Remote VAs in data centers managed by cloud provider(s)</a:t>
            </a:r>
          </a:p>
        </p:txBody>
      </p:sp>
      <p:sp>
        <p:nvSpPr>
          <p:cNvPr id="18" name="TextBox 17">
            <a:extLst>
              <a:ext uri="{FF2B5EF4-FFF2-40B4-BE49-F238E27FC236}">
                <a16:creationId xmlns:a16="http://schemas.microsoft.com/office/drawing/2014/main" id="{98814374-D6A1-E748-8039-7F703419E383}"/>
              </a:ext>
            </a:extLst>
          </p:cNvPr>
          <p:cNvSpPr txBox="1"/>
          <p:nvPr/>
        </p:nvSpPr>
        <p:spPr>
          <a:xfrm>
            <a:off x="2863512" y="6196437"/>
            <a:ext cx="6464975" cy="584775"/>
          </a:xfrm>
          <a:prstGeom prst="rect">
            <a:avLst/>
          </a:prstGeom>
          <a:noFill/>
        </p:spPr>
        <p:txBody>
          <a:bodyPr wrap="none" rtlCol="0">
            <a:spAutoFit/>
          </a:bodyPr>
          <a:lstStyle/>
          <a:p>
            <a:r>
              <a:rPr lang="en-US" sz="3200" dirty="0"/>
              <a:t>Primary VA’s validation </a:t>
            </a:r>
            <a:r>
              <a:rPr lang="en-US" sz="3200" i="1" dirty="0"/>
              <a:t>must</a:t>
            </a:r>
            <a:r>
              <a:rPr lang="en-US" sz="3200" dirty="0"/>
              <a:t> succeed.</a:t>
            </a:r>
          </a:p>
        </p:txBody>
      </p:sp>
    </p:spTree>
    <p:extLst>
      <p:ext uri="{BB962C8B-B14F-4D97-AF65-F5344CB8AC3E}">
        <p14:creationId xmlns:p14="http://schemas.microsoft.com/office/powerpoint/2010/main" val="216099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animBg="1"/>
      <p:bldP spid="17"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8588F-CDE5-2C4D-93CE-3AD7345E74A5}"/>
              </a:ext>
            </a:extLst>
          </p:cNvPr>
          <p:cNvSpPr>
            <a:spLocks noGrp="1"/>
          </p:cNvSpPr>
          <p:nvPr>
            <p:ph type="title"/>
          </p:nvPr>
        </p:nvSpPr>
        <p:spPr/>
        <p:txBody>
          <a:bodyPr/>
          <a:lstStyle/>
          <a:p>
            <a:r>
              <a:rPr lang="en-US" dirty="0"/>
              <a:t>Balancing Security and Cloud Complexity</a:t>
            </a:r>
          </a:p>
        </p:txBody>
      </p:sp>
      <p:sp>
        <p:nvSpPr>
          <p:cNvPr id="4" name="Slide Number Placeholder 3">
            <a:extLst>
              <a:ext uri="{FF2B5EF4-FFF2-40B4-BE49-F238E27FC236}">
                <a16:creationId xmlns:a16="http://schemas.microsoft.com/office/drawing/2014/main" id="{71253C2D-88A6-714F-8CA9-D9A52ADB29E0}"/>
              </a:ext>
            </a:extLst>
          </p:cNvPr>
          <p:cNvSpPr>
            <a:spLocks noGrp="1"/>
          </p:cNvSpPr>
          <p:nvPr>
            <p:ph type="sldNum" sz="quarter" idx="12"/>
          </p:nvPr>
        </p:nvSpPr>
        <p:spPr/>
        <p:txBody>
          <a:bodyPr/>
          <a:lstStyle/>
          <a:p>
            <a:fld id="{1718992C-B9AF-2F49-8B31-EC7F489F3004}" type="slidenum">
              <a:rPr lang="en-US" smtClean="0"/>
              <a:t>17</a:t>
            </a:fld>
            <a:endParaRPr lang="en-US"/>
          </a:p>
        </p:txBody>
      </p:sp>
      <p:pic>
        <p:nvPicPr>
          <p:cNvPr id="5" name="Picture 4">
            <a:extLst>
              <a:ext uri="{FF2B5EF4-FFF2-40B4-BE49-F238E27FC236}">
                <a16:creationId xmlns:a16="http://schemas.microsoft.com/office/drawing/2014/main" id="{4961FA69-1C20-9042-8702-582DB1CB518D}"/>
              </a:ext>
            </a:extLst>
          </p:cNvPr>
          <p:cNvPicPr>
            <a:picLocks noChangeAspect="1"/>
          </p:cNvPicPr>
          <p:nvPr/>
        </p:nvPicPr>
        <p:blipFill>
          <a:blip r:embed="rId2"/>
          <a:stretch>
            <a:fillRect/>
          </a:stretch>
        </p:blipFill>
        <p:spPr>
          <a:xfrm>
            <a:off x="925293" y="2264227"/>
            <a:ext cx="1413333" cy="1054564"/>
          </a:xfrm>
          <a:prstGeom prst="rect">
            <a:avLst/>
          </a:prstGeom>
        </p:spPr>
      </p:pic>
      <p:pic>
        <p:nvPicPr>
          <p:cNvPr id="6" name="Picture 5">
            <a:extLst>
              <a:ext uri="{FF2B5EF4-FFF2-40B4-BE49-F238E27FC236}">
                <a16:creationId xmlns:a16="http://schemas.microsoft.com/office/drawing/2014/main" id="{6E39CF60-964C-E64C-9C8F-F9CE2209CC3B}"/>
              </a:ext>
            </a:extLst>
          </p:cNvPr>
          <p:cNvPicPr>
            <a:picLocks noChangeAspect="1"/>
          </p:cNvPicPr>
          <p:nvPr/>
        </p:nvPicPr>
        <p:blipFill>
          <a:blip r:embed="rId2"/>
          <a:stretch>
            <a:fillRect/>
          </a:stretch>
        </p:blipFill>
        <p:spPr>
          <a:xfrm>
            <a:off x="3510651" y="2264227"/>
            <a:ext cx="1413333" cy="1054564"/>
          </a:xfrm>
          <a:prstGeom prst="rect">
            <a:avLst/>
          </a:prstGeom>
        </p:spPr>
      </p:pic>
      <p:pic>
        <p:nvPicPr>
          <p:cNvPr id="7" name="Picture 6">
            <a:extLst>
              <a:ext uri="{FF2B5EF4-FFF2-40B4-BE49-F238E27FC236}">
                <a16:creationId xmlns:a16="http://schemas.microsoft.com/office/drawing/2014/main" id="{DE575EF9-9CBE-E947-A158-53AC29EC2D65}"/>
              </a:ext>
            </a:extLst>
          </p:cNvPr>
          <p:cNvPicPr>
            <a:picLocks noChangeAspect="1"/>
          </p:cNvPicPr>
          <p:nvPr/>
        </p:nvPicPr>
        <p:blipFill>
          <a:blip r:embed="rId2"/>
          <a:stretch>
            <a:fillRect/>
          </a:stretch>
        </p:blipFill>
        <p:spPr>
          <a:xfrm>
            <a:off x="6340936" y="2188147"/>
            <a:ext cx="1413333" cy="1054564"/>
          </a:xfrm>
          <a:prstGeom prst="rect">
            <a:avLst/>
          </a:prstGeom>
        </p:spPr>
      </p:pic>
      <p:pic>
        <p:nvPicPr>
          <p:cNvPr id="8" name="Picture 7">
            <a:extLst>
              <a:ext uri="{FF2B5EF4-FFF2-40B4-BE49-F238E27FC236}">
                <a16:creationId xmlns:a16="http://schemas.microsoft.com/office/drawing/2014/main" id="{C4637BEB-881C-0949-9319-3B5316C1E0DC}"/>
              </a:ext>
            </a:extLst>
          </p:cNvPr>
          <p:cNvPicPr>
            <a:picLocks noChangeAspect="1"/>
          </p:cNvPicPr>
          <p:nvPr/>
        </p:nvPicPr>
        <p:blipFill>
          <a:blip r:embed="rId2"/>
          <a:stretch>
            <a:fillRect/>
          </a:stretch>
        </p:blipFill>
        <p:spPr>
          <a:xfrm>
            <a:off x="9171221" y="2188147"/>
            <a:ext cx="1413333" cy="1054564"/>
          </a:xfrm>
          <a:prstGeom prst="rect">
            <a:avLst/>
          </a:prstGeom>
        </p:spPr>
      </p:pic>
      <p:pic>
        <p:nvPicPr>
          <p:cNvPr id="9" name="Picture 8">
            <a:extLst>
              <a:ext uri="{FF2B5EF4-FFF2-40B4-BE49-F238E27FC236}">
                <a16:creationId xmlns:a16="http://schemas.microsoft.com/office/drawing/2014/main" id="{E16A0656-D105-D041-91E3-CCB3EDE57271}"/>
              </a:ext>
            </a:extLst>
          </p:cNvPr>
          <p:cNvPicPr>
            <a:picLocks noChangeAspect="1"/>
          </p:cNvPicPr>
          <p:nvPr/>
        </p:nvPicPr>
        <p:blipFill>
          <a:blip r:embed="rId3"/>
          <a:stretch>
            <a:fillRect/>
          </a:stretch>
        </p:blipFill>
        <p:spPr>
          <a:xfrm>
            <a:off x="5056423" y="4339431"/>
            <a:ext cx="1224643" cy="1224643"/>
          </a:xfrm>
          <a:prstGeom prst="rect">
            <a:avLst/>
          </a:prstGeom>
        </p:spPr>
      </p:pic>
      <p:cxnSp>
        <p:nvCxnSpPr>
          <p:cNvPr id="10" name="Straight Arrow Connector 9">
            <a:extLst>
              <a:ext uri="{FF2B5EF4-FFF2-40B4-BE49-F238E27FC236}">
                <a16:creationId xmlns:a16="http://schemas.microsoft.com/office/drawing/2014/main" id="{B45A6C8B-DAA1-2A49-8602-0B45B6CD4E30}"/>
              </a:ext>
            </a:extLst>
          </p:cNvPr>
          <p:cNvCxnSpPr>
            <a:cxnSpLocks/>
          </p:cNvCxnSpPr>
          <p:nvPr/>
        </p:nvCxnSpPr>
        <p:spPr>
          <a:xfrm>
            <a:off x="1764399" y="3318791"/>
            <a:ext cx="3292024" cy="1528300"/>
          </a:xfrm>
          <a:prstGeom prst="straightConnector1">
            <a:avLst/>
          </a:prstGeom>
          <a:ln w="50800">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3B19A3E3-6F3A-914A-8F8B-DFF048550D43}"/>
              </a:ext>
            </a:extLst>
          </p:cNvPr>
          <p:cNvCxnSpPr>
            <a:cxnSpLocks/>
            <a:stCxn id="8" idx="2"/>
          </p:cNvCxnSpPr>
          <p:nvPr/>
        </p:nvCxnSpPr>
        <p:spPr>
          <a:xfrm flipH="1">
            <a:off x="6126398" y="3242711"/>
            <a:ext cx="3751490" cy="1513099"/>
          </a:xfrm>
          <a:prstGeom prst="straightConnector1">
            <a:avLst/>
          </a:prstGeom>
          <a:ln w="50800">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5EE59004-1BE0-CB48-8BDF-C14D197B38B5}"/>
              </a:ext>
            </a:extLst>
          </p:cNvPr>
          <p:cNvCxnSpPr>
            <a:cxnSpLocks/>
          </p:cNvCxnSpPr>
          <p:nvPr/>
        </p:nvCxnSpPr>
        <p:spPr>
          <a:xfrm flipH="1">
            <a:off x="5895529" y="3248446"/>
            <a:ext cx="1217157" cy="1109306"/>
          </a:xfrm>
          <a:prstGeom prst="straightConnector1">
            <a:avLst/>
          </a:prstGeom>
          <a:ln w="50800">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BD8EDCC9-2C27-1846-B854-F4A85AE2BC45}"/>
              </a:ext>
            </a:extLst>
          </p:cNvPr>
          <p:cNvCxnSpPr>
            <a:cxnSpLocks/>
          </p:cNvCxnSpPr>
          <p:nvPr/>
        </p:nvCxnSpPr>
        <p:spPr>
          <a:xfrm>
            <a:off x="4228205" y="3298226"/>
            <a:ext cx="1248907" cy="1109306"/>
          </a:xfrm>
          <a:prstGeom prst="straightConnector1">
            <a:avLst/>
          </a:prstGeom>
          <a:ln w="50800">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16" name="Oval 15">
            <a:extLst>
              <a:ext uri="{FF2B5EF4-FFF2-40B4-BE49-F238E27FC236}">
                <a16:creationId xmlns:a16="http://schemas.microsoft.com/office/drawing/2014/main" id="{4DDCDB82-3B6B-EA4B-9E0D-64D78423A96C}"/>
              </a:ext>
            </a:extLst>
          </p:cNvPr>
          <p:cNvSpPr/>
          <p:nvPr/>
        </p:nvSpPr>
        <p:spPr>
          <a:xfrm>
            <a:off x="3341614" y="1803400"/>
            <a:ext cx="7722626" cy="2044700"/>
          </a:xfrm>
          <a:prstGeom prst="ellipse">
            <a:avLst/>
          </a:prstGeom>
          <a:ln w="53975">
            <a:solidFill>
              <a:srgbClr val="C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7" name="TextBox 16">
            <a:extLst>
              <a:ext uri="{FF2B5EF4-FFF2-40B4-BE49-F238E27FC236}">
                <a16:creationId xmlns:a16="http://schemas.microsoft.com/office/drawing/2014/main" id="{FE811863-2264-894E-8E7C-738F20C6F07C}"/>
              </a:ext>
            </a:extLst>
          </p:cNvPr>
          <p:cNvSpPr txBox="1"/>
          <p:nvPr/>
        </p:nvSpPr>
        <p:spPr>
          <a:xfrm>
            <a:off x="7761972" y="4260576"/>
            <a:ext cx="3998690" cy="1569660"/>
          </a:xfrm>
          <a:prstGeom prst="rect">
            <a:avLst/>
          </a:prstGeom>
          <a:noFill/>
        </p:spPr>
        <p:txBody>
          <a:bodyPr wrap="square" rtlCol="0">
            <a:spAutoFit/>
          </a:bodyPr>
          <a:lstStyle/>
          <a:p>
            <a:r>
              <a:rPr lang="en-US" sz="3200" dirty="0"/>
              <a:t>Single cloud provider (AWS) offers sufficient route diversity</a:t>
            </a:r>
          </a:p>
        </p:txBody>
      </p:sp>
      <p:sp>
        <p:nvSpPr>
          <p:cNvPr id="3" name="TextBox 2">
            <a:extLst>
              <a:ext uri="{FF2B5EF4-FFF2-40B4-BE49-F238E27FC236}">
                <a16:creationId xmlns:a16="http://schemas.microsoft.com/office/drawing/2014/main" id="{32885A0D-C489-2948-8C91-8D07739FB32A}"/>
              </a:ext>
            </a:extLst>
          </p:cNvPr>
          <p:cNvSpPr txBox="1"/>
          <p:nvPr/>
        </p:nvSpPr>
        <p:spPr>
          <a:xfrm>
            <a:off x="2195681" y="6195121"/>
            <a:ext cx="7665432" cy="584775"/>
          </a:xfrm>
          <a:prstGeom prst="rect">
            <a:avLst/>
          </a:prstGeom>
          <a:noFill/>
        </p:spPr>
        <p:txBody>
          <a:bodyPr wrap="none" rtlCol="0">
            <a:spAutoFit/>
          </a:bodyPr>
          <a:lstStyle/>
          <a:p>
            <a:r>
              <a:rPr lang="en-US" sz="3200" dirty="0"/>
              <a:t>Remote VAs in Oregon, Ohio, and Frankfurt.  </a:t>
            </a:r>
          </a:p>
        </p:txBody>
      </p:sp>
      <p:sp>
        <p:nvSpPr>
          <p:cNvPr id="19" name="Oval 18">
            <a:extLst>
              <a:ext uri="{FF2B5EF4-FFF2-40B4-BE49-F238E27FC236}">
                <a16:creationId xmlns:a16="http://schemas.microsoft.com/office/drawing/2014/main" id="{AA181D6C-1FE1-E443-ADCC-DE8F5B96DDC4}"/>
              </a:ext>
            </a:extLst>
          </p:cNvPr>
          <p:cNvSpPr/>
          <p:nvPr/>
        </p:nvSpPr>
        <p:spPr>
          <a:xfrm>
            <a:off x="495300" y="1803400"/>
            <a:ext cx="2273300" cy="2044700"/>
          </a:xfrm>
          <a:prstGeom prst="ellipse">
            <a:avLst/>
          </a:prstGeom>
          <a:ln w="5397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0" name="TextBox 19">
            <a:extLst>
              <a:ext uri="{FF2B5EF4-FFF2-40B4-BE49-F238E27FC236}">
                <a16:creationId xmlns:a16="http://schemas.microsoft.com/office/drawing/2014/main" id="{A0ED0F53-D3AD-A74F-B9C5-07B8614F4ADD}"/>
              </a:ext>
            </a:extLst>
          </p:cNvPr>
          <p:cNvSpPr txBox="1"/>
          <p:nvPr/>
        </p:nvSpPr>
        <p:spPr>
          <a:xfrm>
            <a:off x="208250" y="4260576"/>
            <a:ext cx="3995719" cy="1077218"/>
          </a:xfrm>
          <a:prstGeom prst="rect">
            <a:avLst/>
          </a:prstGeom>
          <a:noFill/>
        </p:spPr>
        <p:txBody>
          <a:bodyPr wrap="square" rtlCol="0">
            <a:spAutoFit/>
          </a:bodyPr>
          <a:lstStyle/>
          <a:p>
            <a:r>
              <a:rPr lang="en-US" sz="3200" dirty="0"/>
              <a:t>Primary VA in Denver or Salt Lake City</a:t>
            </a:r>
          </a:p>
        </p:txBody>
      </p:sp>
    </p:spTree>
    <p:extLst>
      <p:ext uri="{BB962C8B-B14F-4D97-AF65-F5344CB8AC3E}">
        <p14:creationId xmlns:p14="http://schemas.microsoft.com/office/powerpoint/2010/main" val="1705806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8588F-CDE5-2C4D-93CE-3AD7345E74A5}"/>
              </a:ext>
            </a:extLst>
          </p:cNvPr>
          <p:cNvSpPr>
            <a:spLocks noGrp="1"/>
          </p:cNvSpPr>
          <p:nvPr>
            <p:ph type="title"/>
          </p:nvPr>
        </p:nvSpPr>
        <p:spPr/>
        <p:txBody>
          <a:bodyPr/>
          <a:lstStyle/>
          <a:p>
            <a:r>
              <a:rPr lang="en-US" dirty="0"/>
              <a:t>Balancing Security and Benign Failures</a:t>
            </a:r>
          </a:p>
        </p:txBody>
      </p:sp>
      <p:sp>
        <p:nvSpPr>
          <p:cNvPr id="4" name="Slide Number Placeholder 3">
            <a:extLst>
              <a:ext uri="{FF2B5EF4-FFF2-40B4-BE49-F238E27FC236}">
                <a16:creationId xmlns:a16="http://schemas.microsoft.com/office/drawing/2014/main" id="{71253C2D-88A6-714F-8CA9-D9A52ADB29E0}"/>
              </a:ext>
            </a:extLst>
          </p:cNvPr>
          <p:cNvSpPr>
            <a:spLocks noGrp="1"/>
          </p:cNvSpPr>
          <p:nvPr>
            <p:ph type="sldNum" sz="quarter" idx="12"/>
          </p:nvPr>
        </p:nvSpPr>
        <p:spPr/>
        <p:txBody>
          <a:bodyPr/>
          <a:lstStyle/>
          <a:p>
            <a:fld id="{1718992C-B9AF-2F49-8B31-EC7F489F3004}" type="slidenum">
              <a:rPr lang="en-US" smtClean="0"/>
              <a:t>18</a:t>
            </a:fld>
            <a:endParaRPr lang="en-US"/>
          </a:p>
        </p:txBody>
      </p:sp>
      <p:pic>
        <p:nvPicPr>
          <p:cNvPr id="5" name="Picture 4">
            <a:extLst>
              <a:ext uri="{FF2B5EF4-FFF2-40B4-BE49-F238E27FC236}">
                <a16:creationId xmlns:a16="http://schemas.microsoft.com/office/drawing/2014/main" id="{4961FA69-1C20-9042-8702-582DB1CB518D}"/>
              </a:ext>
            </a:extLst>
          </p:cNvPr>
          <p:cNvPicPr>
            <a:picLocks noChangeAspect="1"/>
          </p:cNvPicPr>
          <p:nvPr/>
        </p:nvPicPr>
        <p:blipFill>
          <a:blip r:embed="rId3"/>
          <a:stretch>
            <a:fillRect/>
          </a:stretch>
        </p:blipFill>
        <p:spPr>
          <a:xfrm>
            <a:off x="925293" y="2264227"/>
            <a:ext cx="1413333" cy="1054564"/>
          </a:xfrm>
          <a:prstGeom prst="rect">
            <a:avLst/>
          </a:prstGeom>
        </p:spPr>
      </p:pic>
      <p:pic>
        <p:nvPicPr>
          <p:cNvPr id="6" name="Picture 5">
            <a:extLst>
              <a:ext uri="{FF2B5EF4-FFF2-40B4-BE49-F238E27FC236}">
                <a16:creationId xmlns:a16="http://schemas.microsoft.com/office/drawing/2014/main" id="{6E39CF60-964C-E64C-9C8F-F9CE2209CC3B}"/>
              </a:ext>
            </a:extLst>
          </p:cNvPr>
          <p:cNvPicPr>
            <a:picLocks noChangeAspect="1"/>
          </p:cNvPicPr>
          <p:nvPr/>
        </p:nvPicPr>
        <p:blipFill>
          <a:blip r:embed="rId3"/>
          <a:stretch>
            <a:fillRect/>
          </a:stretch>
        </p:blipFill>
        <p:spPr>
          <a:xfrm>
            <a:off x="3510651" y="2264227"/>
            <a:ext cx="1413333" cy="1054564"/>
          </a:xfrm>
          <a:prstGeom prst="rect">
            <a:avLst/>
          </a:prstGeom>
        </p:spPr>
      </p:pic>
      <p:pic>
        <p:nvPicPr>
          <p:cNvPr id="7" name="Picture 6">
            <a:extLst>
              <a:ext uri="{FF2B5EF4-FFF2-40B4-BE49-F238E27FC236}">
                <a16:creationId xmlns:a16="http://schemas.microsoft.com/office/drawing/2014/main" id="{DE575EF9-9CBE-E947-A158-53AC29EC2D65}"/>
              </a:ext>
            </a:extLst>
          </p:cNvPr>
          <p:cNvPicPr>
            <a:picLocks noChangeAspect="1"/>
          </p:cNvPicPr>
          <p:nvPr/>
        </p:nvPicPr>
        <p:blipFill>
          <a:blip r:embed="rId3"/>
          <a:stretch>
            <a:fillRect/>
          </a:stretch>
        </p:blipFill>
        <p:spPr>
          <a:xfrm>
            <a:off x="6340936" y="2188147"/>
            <a:ext cx="1413333" cy="1054564"/>
          </a:xfrm>
          <a:prstGeom prst="rect">
            <a:avLst/>
          </a:prstGeom>
        </p:spPr>
      </p:pic>
      <p:pic>
        <p:nvPicPr>
          <p:cNvPr id="8" name="Picture 7">
            <a:extLst>
              <a:ext uri="{FF2B5EF4-FFF2-40B4-BE49-F238E27FC236}">
                <a16:creationId xmlns:a16="http://schemas.microsoft.com/office/drawing/2014/main" id="{C4637BEB-881C-0949-9319-3B5316C1E0DC}"/>
              </a:ext>
            </a:extLst>
          </p:cNvPr>
          <p:cNvPicPr>
            <a:picLocks noChangeAspect="1"/>
          </p:cNvPicPr>
          <p:nvPr/>
        </p:nvPicPr>
        <p:blipFill>
          <a:blip r:embed="rId3"/>
          <a:stretch>
            <a:fillRect/>
          </a:stretch>
        </p:blipFill>
        <p:spPr>
          <a:xfrm>
            <a:off x="9171221" y="2188147"/>
            <a:ext cx="1413333" cy="1054564"/>
          </a:xfrm>
          <a:prstGeom prst="rect">
            <a:avLst/>
          </a:prstGeom>
        </p:spPr>
      </p:pic>
      <p:pic>
        <p:nvPicPr>
          <p:cNvPr id="9" name="Picture 8">
            <a:extLst>
              <a:ext uri="{FF2B5EF4-FFF2-40B4-BE49-F238E27FC236}">
                <a16:creationId xmlns:a16="http://schemas.microsoft.com/office/drawing/2014/main" id="{E16A0656-D105-D041-91E3-CCB3EDE57271}"/>
              </a:ext>
            </a:extLst>
          </p:cNvPr>
          <p:cNvPicPr>
            <a:picLocks noChangeAspect="1"/>
          </p:cNvPicPr>
          <p:nvPr/>
        </p:nvPicPr>
        <p:blipFill>
          <a:blip r:embed="rId4"/>
          <a:stretch>
            <a:fillRect/>
          </a:stretch>
        </p:blipFill>
        <p:spPr>
          <a:xfrm>
            <a:off x="5056423" y="4339431"/>
            <a:ext cx="1224643" cy="1224643"/>
          </a:xfrm>
          <a:prstGeom prst="rect">
            <a:avLst/>
          </a:prstGeom>
        </p:spPr>
      </p:pic>
      <p:cxnSp>
        <p:nvCxnSpPr>
          <p:cNvPr id="10" name="Straight Arrow Connector 9">
            <a:extLst>
              <a:ext uri="{FF2B5EF4-FFF2-40B4-BE49-F238E27FC236}">
                <a16:creationId xmlns:a16="http://schemas.microsoft.com/office/drawing/2014/main" id="{B45A6C8B-DAA1-2A49-8602-0B45B6CD4E30}"/>
              </a:ext>
            </a:extLst>
          </p:cNvPr>
          <p:cNvCxnSpPr>
            <a:cxnSpLocks/>
          </p:cNvCxnSpPr>
          <p:nvPr/>
        </p:nvCxnSpPr>
        <p:spPr>
          <a:xfrm>
            <a:off x="1764399" y="3318791"/>
            <a:ext cx="3292024" cy="1528300"/>
          </a:xfrm>
          <a:prstGeom prst="straightConnector1">
            <a:avLst/>
          </a:prstGeom>
          <a:ln w="50800">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3B19A3E3-6F3A-914A-8F8B-DFF048550D43}"/>
              </a:ext>
            </a:extLst>
          </p:cNvPr>
          <p:cNvCxnSpPr>
            <a:cxnSpLocks/>
            <a:stCxn id="8" idx="2"/>
          </p:cNvCxnSpPr>
          <p:nvPr/>
        </p:nvCxnSpPr>
        <p:spPr>
          <a:xfrm flipH="1">
            <a:off x="6126398" y="3242711"/>
            <a:ext cx="3751490" cy="1513099"/>
          </a:xfrm>
          <a:prstGeom prst="straightConnector1">
            <a:avLst/>
          </a:prstGeom>
          <a:ln w="50800">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5EE59004-1BE0-CB48-8BDF-C14D197B38B5}"/>
              </a:ext>
            </a:extLst>
          </p:cNvPr>
          <p:cNvCxnSpPr>
            <a:cxnSpLocks/>
          </p:cNvCxnSpPr>
          <p:nvPr/>
        </p:nvCxnSpPr>
        <p:spPr>
          <a:xfrm flipH="1">
            <a:off x="5895529" y="3248446"/>
            <a:ext cx="1217157" cy="1109306"/>
          </a:xfrm>
          <a:prstGeom prst="straightConnector1">
            <a:avLst/>
          </a:prstGeom>
          <a:ln w="50800">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BD8EDCC9-2C27-1846-B854-F4A85AE2BC45}"/>
              </a:ext>
            </a:extLst>
          </p:cNvPr>
          <p:cNvCxnSpPr>
            <a:cxnSpLocks/>
          </p:cNvCxnSpPr>
          <p:nvPr/>
        </p:nvCxnSpPr>
        <p:spPr>
          <a:xfrm>
            <a:off x="4228205" y="3298226"/>
            <a:ext cx="1248907" cy="1109306"/>
          </a:xfrm>
          <a:prstGeom prst="straightConnector1">
            <a:avLst/>
          </a:prstGeom>
          <a:ln w="50800">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BACBA978-0398-494C-89A7-B1012DC27F4A}"/>
              </a:ext>
            </a:extLst>
          </p:cNvPr>
          <p:cNvSpPr txBox="1"/>
          <p:nvPr/>
        </p:nvSpPr>
        <p:spPr>
          <a:xfrm>
            <a:off x="1553938" y="6273225"/>
            <a:ext cx="9454255" cy="584775"/>
          </a:xfrm>
          <a:prstGeom prst="rect">
            <a:avLst/>
          </a:prstGeom>
          <a:noFill/>
        </p:spPr>
        <p:txBody>
          <a:bodyPr wrap="none" rtlCol="0">
            <a:spAutoFit/>
          </a:bodyPr>
          <a:lstStyle/>
          <a:p>
            <a:r>
              <a:rPr lang="en-US" sz="3200" dirty="0"/>
              <a:t>Primary VA and at least </a:t>
            </a:r>
            <a:r>
              <a:rPr lang="en-US" sz="3200" i="1" dirty="0"/>
              <a:t>two</a:t>
            </a:r>
            <a:r>
              <a:rPr lang="en-US" sz="3200" dirty="0"/>
              <a:t> remote VAs must succeed.</a:t>
            </a:r>
          </a:p>
        </p:txBody>
      </p:sp>
      <p:sp>
        <p:nvSpPr>
          <p:cNvPr id="21" name="TextBox 20">
            <a:extLst>
              <a:ext uri="{FF2B5EF4-FFF2-40B4-BE49-F238E27FC236}">
                <a16:creationId xmlns:a16="http://schemas.microsoft.com/office/drawing/2014/main" id="{FDB2AE87-5DBD-A14D-9BBD-BF13DDE7AC65}"/>
              </a:ext>
            </a:extLst>
          </p:cNvPr>
          <p:cNvSpPr txBox="1"/>
          <p:nvPr/>
        </p:nvSpPr>
        <p:spPr>
          <a:xfrm>
            <a:off x="7993912" y="3920700"/>
            <a:ext cx="4229689" cy="2062103"/>
          </a:xfrm>
          <a:prstGeom prst="rect">
            <a:avLst/>
          </a:prstGeom>
          <a:noFill/>
        </p:spPr>
        <p:txBody>
          <a:bodyPr wrap="square" rtlCol="0">
            <a:spAutoFit/>
          </a:bodyPr>
          <a:lstStyle/>
          <a:p>
            <a:r>
              <a:rPr lang="en-US" sz="3200" dirty="0"/>
              <a:t>Remote VAs may</a:t>
            </a:r>
          </a:p>
          <a:p>
            <a:pPr marL="457200" indent="-457200">
              <a:buFontTx/>
              <a:buChar char="-"/>
            </a:pPr>
            <a:r>
              <a:rPr lang="en-US" sz="3200" dirty="0"/>
              <a:t>respond slowly, </a:t>
            </a:r>
          </a:p>
          <a:p>
            <a:pPr marL="457200" indent="-457200">
              <a:buFontTx/>
              <a:buChar char="-"/>
            </a:pPr>
            <a:r>
              <a:rPr lang="en-US" sz="3200" dirty="0"/>
              <a:t>fail to respond, or </a:t>
            </a:r>
          </a:p>
          <a:p>
            <a:pPr marL="457200" indent="-457200">
              <a:buFontTx/>
              <a:buChar char="-"/>
            </a:pPr>
            <a:r>
              <a:rPr lang="en-US" sz="3200" dirty="0"/>
              <a:t>answer inconsistently</a:t>
            </a:r>
          </a:p>
        </p:txBody>
      </p:sp>
      <p:sp>
        <p:nvSpPr>
          <p:cNvPr id="22" name="Oval 21">
            <a:extLst>
              <a:ext uri="{FF2B5EF4-FFF2-40B4-BE49-F238E27FC236}">
                <a16:creationId xmlns:a16="http://schemas.microsoft.com/office/drawing/2014/main" id="{1C0CC5ED-E90A-4843-9826-1158A5648E5C}"/>
              </a:ext>
            </a:extLst>
          </p:cNvPr>
          <p:cNvSpPr/>
          <p:nvPr/>
        </p:nvSpPr>
        <p:spPr>
          <a:xfrm>
            <a:off x="3341614" y="1803400"/>
            <a:ext cx="7722626" cy="2044700"/>
          </a:xfrm>
          <a:prstGeom prst="ellipse">
            <a:avLst/>
          </a:prstGeom>
          <a:ln w="53975">
            <a:solidFill>
              <a:srgbClr val="C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3" name="Oval 22">
            <a:extLst>
              <a:ext uri="{FF2B5EF4-FFF2-40B4-BE49-F238E27FC236}">
                <a16:creationId xmlns:a16="http://schemas.microsoft.com/office/drawing/2014/main" id="{1F0F9A91-7C27-3846-899B-D9E169AD8647}"/>
              </a:ext>
            </a:extLst>
          </p:cNvPr>
          <p:cNvSpPr/>
          <p:nvPr/>
        </p:nvSpPr>
        <p:spPr>
          <a:xfrm>
            <a:off x="495300" y="1803400"/>
            <a:ext cx="2273300" cy="2044700"/>
          </a:xfrm>
          <a:prstGeom prst="ellipse">
            <a:avLst/>
          </a:prstGeom>
          <a:ln w="5397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427678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40CBB-F3BC-4045-B5DB-8E5FF09195FB}"/>
              </a:ext>
            </a:extLst>
          </p:cNvPr>
          <p:cNvSpPr>
            <a:spLocks noGrp="1"/>
          </p:cNvSpPr>
          <p:nvPr>
            <p:ph type="title"/>
          </p:nvPr>
        </p:nvSpPr>
        <p:spPr/>
        <p:txBody>
          <a:bodyPr/>
          <a:lstStyle/>
          <a:p>
            <a:r>
              <a:rPr lang="en-US" dirty="0"/>
              <a:t>Interdomain Routing Security</a:t>
            </a:r>
          </a:p>
        </p:txBody>
      </p:sp>
      <p:sp>
        <p:nvSpPr>
          <p:cNvPr id="3" name="Content Placeholder 2">
            <a:extLst>
              <a:ext uri="{FF2B5EF4-FFF2-40B4-BE49-F238E27FC236}">
                <a16:creationId xmlns:a16="http://schemas.microsoft.com/office/drawing/2014/main" id="{F2C5D190-1C06-BE47-A8E3-612B3E06651F}"/>
              </a:ext>
            </a:extLst>
          </p:cNvPr>
          <p:cNvSpPr>
            <a:spLocks noGrp="1"/>
          </p:cNvSpPr>
          <p:nvPr>
            <p:ph idx="1"/>
          </p:nvPr>
        </p:nvSpPr>
        <p:spPr/>
        <p:txBody>
          <a:bodyPr>
            <a:normAutofit/>
          </a:bodyPr>
          <a:lstStyle/>
          <a:p>
            <a:r>
              <a:rPr lang="en-US" sz="3600" dirty="0"/>
              <a:t>Border Gateway Protocol (BGP)</a:t>
            </a:r>
          </a:p>
          <a:p>
            <a:pPr lvl="1"/>
            <a:r>
              <a:rPr lang="en-US" sz="3200" dirty="0"/>
              <a:t>Vulnerable to attack and misconfiguration</a:t>
            </a:r>
          </a:p>
          <a:p>
            <a:pPr lvl="1"/>
            <a:r>
              <a:rPr lang="en-US" sz="3200" dirty="0"/>
              <a:t>Attacks affecting availability and confidentiality</a:t>
            </a:r>
          </a:p>
          <a:p>
            <a:pPr lvl="1"/>
            <a:r>
              <a:rPr lang="en-US" sz="3200" dirty="0"/>
              <a:t>Yet, deploying BGP security solutions is hard</a:t>
            </a:r>
          </a:p>
        </p:txBody>
      </p:sp>
      <p:sp>
        <p:nvSpPr>
          <p:cNvPr id="4" name="Slide Number Placeholder 3">
            <a:extLst>
              <a:ext uri="{FF2B5EF4-FFF2-40B4-BE49-F238E27FC236}">
                <a16:creationId xmlns:a16="http://schemas.microsoft.com/office/drawing/2014/main" id="{AC2C4335-0AC3-944E-AE27-647123853A80}"/>
              </a:ext>
            </a:extLst>
          </p:cNvPr>
          <p:cNvSpPr>
            <a:spLocks noGrp="1"/>
          </p:cNvSpPr>
          <p:nvPr>
            <p:ph type="sldNum" sz="quarter" idx="12"/>
          </p:nvPr>
        </p:nvSpPr>
        <p:spPr/>
        <p:txBody>
          <a:bodyPr/>
          <a:lstStyle/>
          <a:p>
            <a:fld id="{1718992C-B9AF-2F49-8B31-EC7F489F3004}" type="slidenum">
              <a:rPr lang="en-US" smtClean="0"/>
              <a:t>1</a:t>
            </a:fld>
            <a:endParaRPr lang="en-US"/>
          </a:p>
        </p:txBody>
      </p:sp>
      <p:graphicFrame>
        <p:nvGraphicFramePr>
          <p:cNvPr id="12" name="Object 4">
            <a:extLst>
              <a:ext uri="{FF2B5EF4-FFF2-40B4-BE49-F238E27FC236}">
                <a16:creationId xmlns:a16="http://schemas.microsoft.com/office/drawing/2014/main" id="{75A716B0-E6D4-DE42-9498-2304D340C3B1}"/>
              </a:ext>
            </a:extLst>
          </p:cNvPr>
          <p:cNvGraphicFramePr>
            <a:graphicFrameLocks noChangeAspect="1"/>
          </p:cNvGraphicFramePr>
          <p:nvPr>
            <p:extLst>
              <p:ext uri="{D42A27DB-BD31-4B8C-83A1-F6EECF244321}">
                <p14:modId xmlns:p14="http://schemas.microsoft.com/office/powerpoint/2010/main" val="3111834738"/>
              </p:ext>
            </p:extLst>
          </p:nvPr>
        </p:nvGraphicFramePr>
        <p:xfrm>
          <a:off x="3927295" y="4414780"/>
          <a:ext cx="3474770" cy="1858566"/>
        </p:xfrm>
        <a:graphic>
          <a:graphicData uri="http://schemas.openxmlformats.org/presentationml/2006/ole">
            <mc:AlternateContent xmlns:mc="http://schemas.openxmlformats.org/markup-compatibility/2006">
              <mc:Choice xmlns:v="urn:schemas-microsoft-com:vml" Requires="v">
                <p:oleObj spid="_x0000_s22561" name="Photo Editor Photo" r:id="rId4" imgW="1270000" imgH="927100" progId="MSPhotoEd.3">
                  <p:embed/>
                </p:oleObj>
              </mc:Choice>
              <mc:Fallback>
                <p:oleObj name="Photo Editor Photo" r:id="rId4" imgW="1270000" imgH="927100" progId="MSPhotoEd.3">
                  <p:embed/>
                  <p:pic>
                    <p:nvPicPr>
                      <p:cNvPr id="13" name="Object 4">
                        <a:extLst>
                          <a:ext uri="{FF2B5EF4-FFF2-40B4-BE49-F238E27FC236}">
                            <a16:creationId xmlns:a16="http://schemas.microsoft.com/office/drawing/2014/main" id="{5F0289B0-7823-C347-AB9B-43581EB290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7295" y="4414780"/>
                        <a:ext cx="3474770" cy="1858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3" name="Object 4">
            <a:extLst>
              <a:ext uri="{FF2B5EF4-FFF2-40B4-BE49-F238E27FC236}">
                <a16:creationId xmlns:a16="http://schemas.microsoft.com/office/drawing/2014/main" id="{CA4262D9-712A-084E-9A93-7101FB7BC703}"/>
              </a:ext>
            </a:extLst>
          </p:cNvPr>
          <p:cNvGraphicFramePr>
            <a:graphicFrameLocks noChangeAspect="1"/>
          </p:cNvGraphicFramePr>
          <p:nvPr>
            <p:extLst>
              <p:ext uri="{D42A27DB-BD31-4B8C-83A1-F6EECF244321}">
                <p14:modId xmlns:p14="http://schemas.microsoft.com/office/powerpoint/2010/main" val="2169157657"/>
              </p:ext>
            </p:extLst>
          </p:nvPr>
        </p:nvGraphicFramePr>
        <p:xfrm>
          <a:off x="944963" y="4825773"/>
          <a:ext cx="1937987" cy="1036580"/>
        </p:xfrm>
        <a:graphic>
          <a:graphicData uri="http://schemas.openxmlformats.org/presentationml/2006/ole">
            <mc:AlternateContent xmlns:mc="http://schemas.openxmlformats.org/markup-compatibility/2006">
              <mc:Choice xmlns:v="urn:schemas-microsoft-com:vml" Requires="v">
                <p:oleObj spid="_x0000_s22562" name="Photo Editor Photo" r:id="rId4" imgW="1270000" imgH="927100" progId="MSPhotoEd.3">
                  <p:embed/>
                </p:oleObj>
              </mc:Choice>
              <mc:Fallback>
                <p:oleObj name="Photo Editor Photo" r:id="rId4" imgW="1270000" imgH="927100" progId="MSPhotoEd.3">
                  <p:embed/>
                  <p:pic>
                    <p:nvPicPr>
                      <p:cNvPr id="12" name="Object 4">
                        <a:extLst>
                          <a:ext uri="{FF2B5EF4-FFF2-40B4-BE49-F238E27FC236}">
                            <a16:creationId xmlns:a16="http://schemas.microsoft.com/office/drawing/2014/main" id="{75A716B0-E6D4-DE42-9498-2304D340C3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4963" y="4825773"/>
                        <a:ext cx="1937987" cy="1036580"/>
                      </a:xfrm>
                      <a:prstGeom prst="rect">
                        <a:avLst/>
                      </a:prstGeom>
                      <a:noFill/>
                      <a:ln>
                        <a:noFill/>
                      </a:ln>
                      <a:effectLst/>
                    </p:spPr>
                  </p:pic>
                </p:oleObj>
              </mc:Fallback>
            </mc:AlternateContent>
          </a:graphicData>
        </a:graphic>
      </p:graphicFrame>
      <p:graphicFrame>
        <p:nvGraphicFramePr>
          <p:cNvPr id="14" name="Object 4">
            <a:extLst>
              <a:ext uri="{FF2B5EF4-FFF2-40B4-BE49-F238E27FC236}">
                <a16:creationId xmlns:a16="http://schemas.microsoft.com/office/drawing/2014/main" id="{F599736F-31BD-9D4C-9BFA-2C8C868B8CB9}"/>
              </a:ext>
            </a:extLst>
          </p:cNvPr>
          <p:cNvGraphicFramePr>
            <a:graphicFrameLocks noChangeAspect="1"/>
          </p:cNvGraphicFramePr>
          <p:nvPr>
            <p:extLst>
              <p:ext uri="{D42A27DB-BD31-4B8C-83A1-F6EECF244321}">
                <p14:modId xmlns:p14="http://schemas.microsoft.com/office/powerpoint/2010/main" val="3246991505"/>
              </p:ext>
            </p:extLst>
          </p:nvPr>
        </p:nvGraphicFramePr>
        <p:xfrm>
          <a:off x="8484395" y="4049623"/>
          <a:ext cx="1937987" cy="1036580"/>
        </p:xfrm>
        <a:graphic>
          <a:graphicData uri="http://schemas.openxmlformats.org/presentationml/2006/ole">
            <mc:AlternateContent xmlns:mc="http://schemas.openxmlformats.org/markup-compatibility/2006">
              <mc:Choice xmlns:v="urn:schemas-microsoft-com:vml" Requires="v">
                <p:oleObj spid="_x0000_s22563" name="Photo Editor Photo" r:id="rId4" imgW="1270000" imgH="927100" progId="MSPhotoEd.3">
                  <p:embed/>
                </p:oleObj>
              </mc:Choice>
              <mc:Fallback>
                <p:oleObj name="Photo Editor Photo" r:id="rId4" imgW="1270000" imgH="927100" progId="MSPhotoEd.3">
                  <p:embed/>
                  <p:pic>
                    <p:nvPicPr>
                      <p:cNvPr id="13" name="Object 4">
                        <a:extLst>
                          <a:ext uri="{FF2B5EF4-FFF2-40B4-BE49-F238E27FC236}">
                            <a16:creationId xmlns:a16="http://schemas.microsoft.com/office/drawing/2014/main" id="{CA4262D9-712A-084E-9A93-7101FB7BC7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84395" y="4049623"/>
                        <a:ext cx="1937987" cy="1036580"/>
                      </a:xfrm>
                      <a:prstGeom prst="rect">
                        <a:avLst/>
                      </a:prstGeom>
                      <a:noFill/>
                      <a:ln>
                        <a:noFill/>
                      </a:ln>
                      <a:effectLst/>
                    </p:spPr>
                  </p:pic>
                </p:oleObj>
              </mc:Fallback>
            </mc:AlternateContent>
          </a:graphicData>
        </a:graphic>
      </p:graphicFrame>
      <p:sp>
        <p:nvSpPr>
          <p:cNvPr id="16" name="Line 15">
            <a:extLst>
              <a:ext uri="{FF2B5EF4-FFF2-40B4-BE49-F238E27FC236}">
                <a16:creationId xmlns:a16="http://schemas.microsoft.com/office/drawing/2014/main" id="{C8069470-FC4D-014F-9010-A01C86FE964D}"/>
              </a:ext>
            </a:extLst>
          </p:cNvPr>
          <p:cNvSpPr>
            <a:spLocks noChangeShapeType="1"/>
          </p:cNvSpPr>
          <p:nvPr/>
        </p:nvSpPr>
        <p:spPr bwMode="auto">
          <a:xfrm flipV="1">
            <a:off x="2844965" y="5344063"/>
            <a:ext cx="138197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15">
            <a:extLst>
              <a:ext uri="{FF2B5EF4-FFF2-40B4-BE49-F238E27FC236}">
                <a16:creationId xmlns:a16="http://schemas.microsoft.com/office/drawing/2014/main" id="{E433FAF9-D153-DD46-BFF1-E55CE59FA106}"/>
              </a:ext>
            </a:extLst>
          </p:cNvPr>
          <p:cNvSpPr>
            <a:spLocks noChangeShapeType="1"/>
          </p:cNvSpPr>
          <p:nvPr/>
        </p:nvSpPr>
        <p:spPr bwMode="auto">
          <a:xfrm flipV="1">
            <a:off x="7062514" y="4825773"/>
            <a:ext cx="1788189" cy="30499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15">
            <a:extLst>
              <a:ext uri="{FF2B5EF4-FFF2-40B4-BE49-F238E27FC236}">
                <a16:creationId xmlns:a16="http://schemas.microsoft.com/office/drawing/2014/main" id="{1B495FFD-1D44-464F-8B95-B0B547704FDD}"/>
              </a:ext>
            </a:extLst>
          </p:cNvPr>
          <p:cNvSpPr>
            <a:spLocks noChangeShapeType="1"/>
          </p:cNvSpPr>
          <p:nvPr/>
        </p:nvSpPr>
        <p:spPr bwMode="auto">
          <a:xfrm>
            <a:off x="6781798" y="5610894"/>
            <a:ext cx="1937987" cy="60153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5" name="Object 4">
            <a:extLst>
              <a:ext uri="{FF2B5EF4-FFF2-40B4-BE49-F238E27FC236}">
                <a16:creationId xmlns:a16="http://schemas.microsoft.com/office/drawing/2014/main" id="{34CB6F87-93CD-0649-871A-40F259E719F4}"/>
              </a:ext>
            </a:extLst>
          </p:cNvPr>
          <p:cNvGraphicFramePr>
            <a:graphicFrameLocks noChangeAspect="1"/>
          </p:cNvGraphicFramePr>
          <p:nvPr>
            <p:extLst>
              <p:ext uri="{D42A27DB-BD31-4B8C-83A1-F6EECF244321}">
                <p14:modId xmlns:p14="http://schemas.microsoft.com/office/powerpoint/2010/main" val="131648595"/>
              </p:ext>
            </p:extLst>
          </p:nvPr>
        </p:nvGraphicFramePr>
        <p:xfrm>
          <a:off x="8444493" y="5566327"/>
          <a:ext cx="1937987" cy="1036580"/>
        </p:xfrm>
        <a:graphic>
          <a:graphicData uri="http://schemas.openxmlformats.org/presentationml/2006/ole">
            <mc:AlternateContent xmlns:mc="http://schemas.openxmlformats.org/markup-compatibility/2006">
              <mc:Choice xmlns:v="urn:schemas-microsoft-com:vml" Requires="v">
                <p:oleObj spid="_x0000_s22564" name="Photo Editor Photo" r:id="rId6" imgW="1270000" imgH="927100" progId="MSPhotoEd.3">
                  <p:embed/>
                </p:oleObj>
              </mc:Choice>
              <mc:Fallback>
                <p:oleObj name="Photo Editor Photo" r:id="rId6" imgW="1270000" imgH="927100" progId="MSPhotoEd.3">
                  <p:embed/>
                  <p:pic>
                    <p:nvPicPr>
                      <p:cNvPr id="14" name="Object 4">
                        <a:extLst>
                          <a:ext uri="{FF2B5EF4-FFF2-40B4-BE49-F238E27FC236}">
                            <a16:creationId xmlns:a16="http://schemas.microsoft.com/office/drawing/2014/main" id="{F599736F-31BD-9D4C-9BFA-2C8C868B8C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4493" y="5566327"/>
                        <a:ext cx="1937987" cy="103658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844091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EC9D8-9560-3E45-9E1D-555814A8CF7B}"/>
              </a:ext>
            </a:extLst>
          </p:cNvPr>
          <p:cNvSpPr>
            <a:spLocks noGrp="1"/>
          </p:cNvSpPr>
          <p:nvPr>
            <p:ph type="title"/>
          </p:nvPr>
        </p:nvSpPr>
        <p:spPr/>
        <p:txBody>
          <a:bodyPr/>
          <a:lstStyle/>
          <a:p>
            <a:r>
              <a:rPr lang="en-US" dirty="0"/>
              <a:t>Let’s Encrypt Phased Deployment</a:t>
            </a:r>
          </a:p>
        </p:txBody>
      </p:sp>
      <p:sp>
        <p:nvSpPr>
          <p:cNvPr id="3" name="Content Placeholder 2">
            <a:extLst>
              <a:ext uri="{FF2B5EF4-FFF2-40B4-BE49-F238E27FC236}">
                <a16:creationId xmlns:a16="http://schemas.microsoft.com/office/drawing/2014/main" id="{C51457EF-B62E-DB42-848C-03659CA32E02}"/>
              </a:ext>
            </a:extLst>
          </p:cNvPr>
          <p:cNvSpPr>
            <a:spLocks noGrp="1"/>
          </p:cNvSpPr>
          <p:nvPr>
            <p:ph idx="1"/>
          </p:nvPr>
        </p:nvSpPr>
        <p:spPr>
          <a:xfrm>
            <a:off x="609600" y="1600202"/>
            <a:ext cx="10972800" cy="4861558"/>
          </a:xfrm>
        </p:spPr>
        <p:txBody>
          <a:bodyPr>
            <a:normAutofit lnSpcReduction="10000"/>
          </a:bodyPr>
          <a:lstStyle/>
          <a:p>
            <a:r>
              <a:rPr lang="en-US" dirty="0"/>
              <a:t>Staging deployment</a:t>
            </a:r>
          </a:p>
          <a:p>
            <a:pPr lvl="1"/>
            <a:r>
              <a:rPr lang="en-US" dirty="0"/>
              <a:t> Internal testing of new features</a:t>
            </a:r>
          </a:p>
          <a:p>
            <a:r>
              <a:rPr lang="en-US" dirty="0"/>
              <a:t>Testing in production environment</a:t>
            </a:r>
          </a:p>
          <a:p>
            <a:pPr lvl="1"/>
            <a:r>
              <a:rPr lang="en-US" dirty="0"/>
              <a:t>Remote VAs performed domain validation</a:t>
            </a:r>
          </a:p>
          <a:p>
            <a:pPr lvl="1"/>
            <a:r>
              <a:rPr lang="en-US" dirty="0"/>
              <a:t>But, the primary VA drove all validation decisions</a:t>
            </a:r>
          </a:p>
          <a:p>
            <a:r>
              <a:rPr lang="en-US" dirty="0"/>
              <a:t>Production deployment with domain exceptions</a:t>
            </a:r>
          </a:p>
          <a:p>
            <a:pPr lvl="1"/>
            <a:r>
              <a:rPr lang="en-US" dirty="0"/>
              <a:t>Temporarily excluding certain domains renewing their certificates</a:t>
            </a:r>
          </a:p>
          <a:p>
            <a:r>
              <a:rPr lang="en-US" dirty="0"/>
              <a:t>Full production deployment</a:t>
            </a:r>
          </a:p>
          <a:p>
            <a:pPr lvl="1"/>
            <a:r>
              <a:rPr lang="en-US" dirty="0"/>
              <a:t>All certificate requests (~1.5M per day) validated by multiple VAs</a:t>
            </a:r>
          </a:p>
          <a:p>
            <a:endParaRPr lang="en-US" dirty="0"/>
          </a:p>
        </p:txBody>
      </p:sp>
      <p:sp>
        <p:nvSpPr>
          <p:cNvPr id="4" name="Slide Number Placeholder 3">
            <a:extLst>
              <a:ext uri="{FF2B5EF4-FFF2-40B4-BE49-F238E27FC236}">
                <a16:creationId xmlns:a16="http://schemas.microsoft.com/office/drawing/2014/main" id="{C0DF9C9A-0ABA-004B-A74A-A4FC674863B8}"/>
              </a:ext>
            </a:extLst>
          </p:cNvPr>
          <p:cNvSpPr>
            <a:spLocks noGrp="1"/>
          </p:cNvSpPr>
          <p:nvPr>
            <p:ph type="sldNum" sz="quarter" idx="12"/>
          </p:nvPr>
        </p:nvSpPr>
        <p:spPr/>
        <p:txBody>
          <a:bodyPr/>
          <a:lstStyle/>
          <a:p>
            <a:fld id="{1718992C-B9AF-2F49-8B31-EC7F489F3004}" type="slidenum">
              <a:rPr lang="en-US" smtClean="0"/>
              <a:t>19</a:t>
            </a:fld>
            <a:endParaRPr lang="en-US"/>
          </a:p>
        </p:txBody>
      </p:sp>
    </p:spTree>
    <p:extLst>
      <p:ext uri="{BB962C8B-B14F-4D97-AF65-F5344CB8AC3E}">
        <p14:creationId xmlns:p14="http://schemas.microsoft.com/office/powerpoint/2010/main" val="270124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A754A-7C30-1241-96DB-ECFC92C35E5C}"/>
              </a:ext>
            </a:extLst>
          </p:cNvPr>
          <p:cNvSpPr>
            <a:spLocks noGrp="1"/>
          </p:cNvSpPr>
          <p:nvPr>
            <p:ph type="title"/>
          </p:nvPr>
        </p:nvSpPr>
        <p:spPr/>
        <p:txBody>
          <a:bodyPr/>
          <a:lstStyle/>
          <a:p>
            <a:r>
              <a:rPr lang="en-US" dirty="0"/>
              <a:t>Deployment Anecdotes</a:t>
            </a:r>
          </a:p>
        </p:txBody>
      </p:sp>
      <p:sp>
        <p:nvSpPr>
          <p:cNvPr id="3" name="Content Placeholder 2">
            <a:extLst>
              <a:ext uri="{FF2B5EF4-FFF2-40B4-BE49-F238E27FC236}">
                <a16:creationId xmlns:a16="http://schemas.microsoft.com/office/drawing/2014/main" id="{7EDBC2D9-EDBA-8145-B166-466C931072D6}"/>
              </a:ext>
            </a:extLst>
          </p:cNvPr>
          <p:cNvSpPr>
            <a:spLocks noGrp="1"/>
          </p:cNvSpPr>
          <p:nvPr>
            <p:ph idx="1"/>
          </p:nvPr>
        </p:nvSpPr>
        <p:spPr/>
        <p:txBody>
          <a:bodyPr>
            <a:normAutofit lnSpcReduction="10000"/>
          </a:bodyPr>
          <a:lstStyle/>
          <a:p>
            <a:r>
              <a:rPr lang="en-US" dirty="0"/>
              <a:t>Low validation latency</a:t>
            </a:r>
          </a:p>
          <a:p>
            <a:pPr lvl="1"/>
            <a:r>
              <a:rPr lang="en-US" dirty="0"/>
              <a:t>Remote VAs usually perform </a:t>
            </a:r>
            <a:r>
              <a:rPr lang="en-US" i="1" dirty="0"/>
              <a:t>better</a:t>
            </a:r>
            <a:r>
              <a:rPr lang="en-US" dirty="0"/>
              <a:t> than the primary VA</a:t>
            </a:r>
          </a:p>
          <a:p>
            <a:r>
              <a:rPr lang="en-US" dirty="0"/>
              <a:t>Low validation bandwidth</a:t>
            </a:r>
          </a:p>
          <a:p>
            <a:pPr lvl="1"/>
            <a:r>
              <a:rPr lang="en-US" dirty="0"/>
              <a:t>Only 0.5 Mbps per remote VA for ~20 certificates/second</a:t>
            </a:r>
          </a:p>
          <a:p>
            <a:r>
              <a:rPr lang="en-US" dirty="0"/>
              <a:t>Low benign failures</a:t>
            </a:r>
          </a:p>
          <a:p>
            <a:pPr lvl="1"/>
            <a:r>
              <a:rPr lang="en-US" dirty="0"/>
              <a:t>Primary succeeds but </a:t>
            </a:r>
            <a:r>
              <a:rPr lang="en-US" i="1" dirty="0"/>
              <a:t>any</a:t>
            </a:r>
            <a:r>
              <a:rPr lang="en-US" dirty="0"/>
              <a:t> remote VA fails: just 1.2% of validations</a:t>
            </a:r>
          </a:p>
          <a:p>
            <a:pPr lvl="1"/>
            <a:r>
              <a:rPr lang="en-US" dirty="0"/>
              <a:t>Most due to a remote VA failing DNS resolution of domain’s name</a:t>
            </a:r>
          </a:p>
          <a:p>
            <a:pPr lvl="1"/>
            <a:r>
              <a:rPr lang="en-US" dirty="0"/>
              <a:t>Some due to multiple validation requests triggering DDoS detection</a:t>
            </a:r>
          </a:p>
          <a:p>
            <a:pPr lvl="1"/>
            <a:r>
              <a:rPr lang="en-US" dirty="0"/>
              <a:t>Almost all were successful after retrying the request</a:t>
            </a:r>
          </a:p>
        </p:txBody>
      </p:sp>
      <p:sp>
        <p:nvSpPr>
          <p:cNvPr id="4" name="Slide Number Placeholder 3">
            <a:extLst>
              <a:ext uri="{FF2B5EF4-FFF2-40B4-BE49-F238E27FC236}">
                <a16:creationId xmlns:a16="http://schemas.microsoft.com/office/drawing/2014/main" id="{7269AF21-F4EC-5849-BDB0-1EAF0CC0B1B9}"/>
              </a:ext>
            </a:extLst>
          </p:cNvPr>
          <p:cNvSpPr>
            <a:spLocks noGrp="1"/>
          </p:cNvSpPr>
          <p:nvPr>
            <p:ph type="sldNum" sz="quarter" idx="12"/>
          </p:nvPr>
        </p:nvSpPr>
        <p:spPr/>
        <p:txBody>
          <a:bodyPr/>
          <a:lstStyle/>
          <a:p>
            <a:fld id="{1718992C-B9AF-2F49-8B31-EC7F489F3004}" type="slidenum">
              <a:rPr lang="en-US" smtClean="0"/>
              <a:t>20</a:t>
            </a:fld>
            <a:endParaRPr lang="en-US"/>
          </a:p>
        </p:txBody>
      </p:sp>
    </p:spTree>
    <p:extLst>
      <p:ext uri="{BB962C8B-B14F-4D97-AF65-F5344CB8AC3E}">
        <p14:creationId xmlns:p14="http://schemas.microsoft.com/office/powerpoint/2010/main" val="3775943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FDB82-B7B4-B04A-87F2-0971573FE4F8}"/>
              </a:ext>
            </a:extLst>
          </p:cNvPr>
          <p:cNvSpPr>
            <a:spLocks noGrp="1"/>
          </p:cNvSpPr>
          <p:nvPr>
            <p:ph type="title"/>
          </p:nvPr>
        </p:nvSpPr>
        <p:spPr/>
        <p:txBody>
          <a:bodyPr/>
          <a:lstStyle/>
          <a:p>
            <a:r>
              <a:rPr lang="en-US" dirty="0"/>
              <a:t>Quantifying the Security Improvement</a:t>
            </a:r>
          </a:p>
        </p:txBody>
      </p:sp>
      <p:sp>
        <p:nvSpPr>
          <p:cNvPr id="3" name="Content Placeholder 2">
            <a:extLst>
              <a:ext uri="{FF2B5EF4-FFF2-40B4-BE49-F238E27FC236}">
                <a16:creationId xmlns:a16="http://schemas.microsoft.com/office/drawing/2014/main" id="{C51001F8-EDB5-054E-AE4D-EAA025318E76}"/>
              </a:ext>
            </a:extLst>
          </p:cNvPr>
          <p:cNvSpPr>
            <a:spLocks noGrp="1"/>
          </p:cNvSpPr>
          <p:nvPr>
            <p:ph idx="1"/>
          </p:nvPr>
        </p:nvSpPr>
        <p:spPr>
          <a:xfrm>
            <a:off x="609600" y="1600202"/>
            <a:ext cx="10972800" cy="4332247"/>
          </a:xfrm>
        </p:spPr>
        <p:txBody>
          <a:bodyPr/>
          <a:lstStyle/>
          <a:p>
            <a:r>
              <a:rPr lang="en-US" dirty="0"/>
              <a:t>Ethical attacks on Let’s Encrypt</a:t>
            </a:r>
          </a:p>
          <a:p>
            <a:pPr lvl="1"/>
            <a:r>
              <a:rPr lang="en-US" dirty="0"/>
              <a:t>Using Columbia University’s PEERING testbed</a:t>
            </a:r>
          </a:p>
          <a:p>
            <a:pPr lvl="1"/>
            <a:r>
              <a:rPr lang="en-US" dirty="0"/>
              <a:t>Quorum policy caught most of the attacks</a:t>
            </a:r>
          </a:p>
          <a:p>
            <a:pPr lvl="1"/>
            <a:r>
              <a:rPr lang="en-US" dirty="0"/>
              <a:t>... though some well-connected adversaries still successful</a:t>
            </a:r>
          </a:p>
          <a:p>
            <a:r>
              <a:rPr lang="en-US" dirty="0"/>
              <a:t>BGP simulation experiments</a:t>
            </a:r>
          </a:p>
          <a:p>
            <a:pPr lvl="1"/>
            <a:r>
              <a:rPr lang="en-US" dirty="0"/>
              <a:t>Extensions to model AS connectivity of each AWS data center</a:t>
            </a:r>
          </a:p>
          <a:p>
            <a:pPr lvl="1"/>
            <a:r>
              <a:rPr lang="en-US" dirty="0"/>
              <a:t>Evaluation of a much wider range of BGP attacks</a:t>
            </a:r>
          </a:p>
          <a:p>
            <a:pPr lvl="1"/>
            <a:r>
              <a:rPr lang="en-US" dirty="0"/>
              <a:t>Median domain is resilient to attacks from &gt; 90% of </a:t>
            </a:r>
            <a:r>
              <a:rPr lang="en-US" dirty="0" err="1"/>
              <a:t>ASes</a:t>
            </a:r>
            <a:endParaRPr lang="en-US" dirty="0"/>
          </a:p>
        </p:txBody>
      </p:sp>
      <p:sp>
        <p:nvSpPr>
          <p:cNvPr id="4" name="Slide Number Placeholder 3">
            <a:extLst>
              <a:ext uri="{FF2B5EF4-FFF2-40B4-BE49-F238E27FC236}">
                <a16:creationId xmlns:a16="http://schemas.microsoft.com/office/drawing/2014/main" id="{E3B9ACB5-89F1-B74D-9F40-E0A7A8994474}"/>
              </a:ext>
            </a:extLst>
          </p:cNvPr>
          <p:cNvSpPr>
            <a:spLocks noGrp="1"/>
          </p:cNvSpPr>
          <p:nvPr>
            <p:ph type="sldNum" sz="quarter" idx="12"/>
          </p:nvPr>
        </p:nvSpPr>
        <p:spPr/>
        <p:txBody>
          <a:bodyPr/>
          <a:lstStyle/>
          <a:p>
            <a:fld id="{1718992C-B9AF-2F49-8B31-EC7F489F3004}" type="slidenum">
              <a:rPr lang="en-US" smtClean="0"/>
              <a:t>21</a:t>
            </a:fld>
            <a:endParaRPr lang="en-US"/>
          </a:p>
        </p:txBody>
      </p:sp>
      <p:sp>
        <p:nvSpPr>
          <p:cNvPr id="5" name="TextBox 4">
            <a:extLst>
              <a:ext uri="{FF2B5EF4-FFF2-40B4-BE49-F238E27FC236}">
                <a16:creationId xmlns:a16="http://schemas.microsoft.com/office/drawing/2014/main" id="{E7F316D7-0B2F-F647-82C9-0ECB55FB2413}"/>
              </a:ext>
            </a:extLst>
          </p:cNvPr>
          <p:cNvSpPr txBox="1"/>
          <p:nvPr/>
        </p:nvSpPr>
        <p:spPr>
          <a:xfrm>
            <a:off x="460746" y="6308082"/>
            <a:ext cx="10673499" cy="461665"/>
          </a:xfrm>
          <a:prstGeom prst="rect">
            <a:avLst/>
          </a:prstGeom>
          <a:noFill/>
        </p:spPr>
        <p:txBody>
          <a:bodyPr wrap="none" rtlCol="0">
            <a:spAutoFit/>
          </a:bodyPr>
          <a:lstStyle/>
          <a:p>
            <a:r>
              <a:rPr lang="en-US" sz="2400" dirty="0"/>
              <a:t>Good to add 1-2 more AWS locations (Paris, Singapore) and/or require a full quorum</a:t>
            </a:r>
          </a:p>
        </p:txBody>
      </p:sp>
    </p:spTree>
    <p:extLst>
      <p:ext uri="{BB962C8B-B14F-4D97-AF65-F5344CB8AC3E}">
        <p14:creationId xmlns:p14="http://schemas.microsoft.com/office/powerpoint/2010/main" val="1583851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39F0B-EA6A-2947-8DA6-B44B005CC684}"/>
              </a:ext>
            </a:extLst>
          </p:cNvPr>
          <p:cNvSpPr>
            <a:spLocks noGrp="1"/>
          </p:cNvSpPr>
          <p:nvPr>
            <p:ph type="title"/>
          </p:nvPr>
        </p:nvSpPr>
        <p:spPr/>
        <p:txBody>
          <a:bodyPr/>
          <a:lstStyle/>
          <a:p>
            <a:r>
              <a:rPr lang="en-US" dirty="0"/>
              <a:t>Other BGP Attacks: Sub-Prefix Hijack</a:t>
            </a:r>
          </a:p>
        </p:txBody>
      </p:sp>
      <p:sp>
        <p:nvSpPr>
          <p:cNvPr id="4" name="Slide Number Placeholder 3">
            <a:extLst>
              <a:ext uri="{FF2B5EF4-FFF2-40B4-BE49-F238E27FC236}">
                <a16:creationId xmlns:a16="http://schemas.microsoft.com/office/drawing/2014/main" id="{DE5DD460-5C4D-D043-8874-A02619292324}"/>
              </a:ext>
            </a:extLst>
          </p:cNvPr>
          <p:cNvSpPr>
            <a:spLocks noGrp="1"/>
          </p:cNvSpPr>
          <p:nvPr>
            <p:ph type="sldNum" sz="quarter" idx="12"/>
          </p:nvPr>
        </p:nvSpPr>
        <p:spPr/>
        <p:txBody>
          <a:bodyPr/>
          <a:lstStyle/>
          <a:p>
            <a:fld id="{1718992C-B9AF-2F49-8B31-EC7F489F3004}" type="slidenum">
              <a:rPr lang="en-US" smtClean="0"/>
              <a:t>22</a:t>
            </a:fld>
            <a:endParaRPr lang="en-US"/>
          </a:p>
        </p:txBody>
      </p:sp>
      <p:grpSp>
        <p:nvGrpSpPr>
          <p:cNvPr id="12" name="Group 3">
            <a:extLst>
              <a:ext uri="{FF2B5EF4-FFF2-40B4-BE49-F238E27FC236}">
                <a16:creationId xmlns:a16="http://schemas.microsoft.com/office/drawing/2014/main" id="{D9948E08-545F-6D47-817B-162FA3DDE6F5}"/>
              </a:ext>
            </a:extLst>
          </p:cNvPr>
          <p:cNvGrpSpPr>
            <a:grpSpLocks/>
          </p:cNvGrpSpPr>
          <p:nvPr/>
        </p:nvGrpSpPr>
        <p:grpSpPr bwMode="auto">
          <a:xfrm>
            <a:off x="1044275" y="1380717"/>
            <a:ext cx="10424310" cy="4653698"/>
            <a:chOff x="516" y="945"/>
            <a:chExt cx="5004" cy="3195"/>
          </a:xfrm>
        </p:grpSpPr>
        <p:graphicFrame>
          <p:nvGraphicFramePr>
            <p:cNvPr id="13" name="Object 4">
              <a:extLst>
                <a:ext uri="{FF2B5EF4-FFF2-40B4-BE49-F238E27FC236}">
                  <a16:creationId xmlns:a16="http://schemas.microsoft.com/office/drawing/2014/main" id="{5F0289B0-7823-C347-AB9B-43581EB290A7}"/>
                </a:ext>
              </a:extLst>
            </p:cNvPr>
            <p:cNvGraphicFramePr>
              <a:graphicFrameLocks noChangeAspect="1"/>
            </p:cNvGraphicFramePr>
            <p:nvPr/>
          </p:nvGraphicFramePr>
          <p:xfrm>
            <a:off x="657" y="1338"/>
            <a:ext cx="1668" cy="1276"/>
          </p:xfrm>
          <a:graphic>
            <a:graphicData uri="http://schemas.openxmlformats.org/presentationml/2006/ole">
              <mc:AlternateContent xmlns:mc="http://schemas.openxmlformats.org/markup-compatibility/2006">
                <mc:Choice xmlns:v="urn:schemas-microsoft-com:vml" Requires="v">
                  <p:oleObj spid="_x0000_s21582" name="Photo Editor Photo" r:id="rId4" imgW="1270000" imgH="927100" progId="MSPhotoEd.3">
                    <p:embed/>
                  </p:oleObj>
                </mc:Choice>
                <mc:Fallback>
                  <p:oleObj name="Photo Editor Photo" r:id="rId4" imgW="1270000" imgH="927100" progId="MSPhotoEd.3">
                    <p:embed/>
                    <p:pic>
                      <p:nvPicPr>
                        <p:cNvPr id="13" name="Object 4">
                          <a:extLst>
                            <a:ext uri="{FF2B5EF4-FFF2-40B4-BE49-F238E27FC236}">
                              <a16:creationId xmlns:a16="http://schemas.microsoft.com/office/drawing/2014/main" id="{5F0289B0-7823-C347-AB9B-43581EB290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 y="1338"/>
                          <a:ext cx="1668" cy="1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4" name="Object 5">
              <a:extLst>
                <a:ext uri="{FF2B5EF4-FFF2-40B4-BE49-F238E27FC236}">
                  <a16:creationId xmlns:a16="http://schemas.microsoft.com/office/drawing/2014/main" id="{38428952-9A58-AC45-8563-F6E4D046587B}"/>
                </a:ext>
              </a:extLst>
            </p:cNvPr>
            <p:cNvGraphicFramePr>
              <a:graphicFrameLocks noChangeAspect="1"/>
            </p:cNvGraphicFramePr>
            <p:nvPr/>
          </p:nvGraphicFramePr>
          <p:xfrm>
            <a:off x="2907" y="945"/>
            <a:ext cx="1671" cy="1365"/>
          </p:xfrm>
          <a:graphic>
            <a:graphicData uri="http://schemas.openxmlformats.org/presentationml/2006/ole">
              <mc:AlternateContent xmlns:mc="http://schemas.openxmlformats.org/markup-compatibility/2006">
                <mc:Choice xmlns:v="urn:schemas-microsoft-com:vml" Requires="v">
                  <p:oleObj spid="_x0000_s21583" name="Photo Editor Photo" r:id="rId6" imgW="1270000" imgH="927100" progId="MSPhotoEd.3">
                    <p:embed/>
                  </p:oleObj>
                </mc:Choice>
                <mc:Fallback>
                  <p:oleObj name="Photo Editor Photo" r:id="rId6" imgW="1270000" imgH="927100" progId="MSPhotoEd.3">
                    <p:embed/>
                    <p:pic>
                      <p:nvPicPr>
                        <p:cNvPr id="14" name="Object 5">
                          <a:extLst>
                            <a:ext uri="{FF2B5EF4-FFF2-40B4-BE49-F238E27FC236}">
                              <a16:creationId xmlns:a16="http://schemas.microsoft.com/office/drawing/2014/main" id="{38428952-9A58-AC45-8563-F6E4D04658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7" y="945"/>
                          <a:ext cx="1671" cy="1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5" name="Object 6">
              <a:extLst>
                <a:ext uri="{FF2B5EF4-FFF2-40B4-BE49-F238E27FC236}">
                  <a16:creationId xmlns:a16="http://schemas.microsoft.com/office/drawing/2014/main" id="{B7EDCD46-5BF8-E649-B05E-3F23A17CA774}"/>
                </a:ext>
              </a:extLst>
            </p:cNvPr>
            <p:cNvGraphicFramePr>
              <a:graphicFrameLocks noChangeAspect="1"/>
            </p:cNvGraphicFramePr>
            <p:nvPr/>
          </p:nvGraphicFramePr>
          <p:xfrm>
            <a:off x="2553" y="2517"/>
            <a:ext cx="1671" cy="1365"/>
          </p:xfrm>
          <a:graphic>
            <a:graphicData uri="http://schemas.openxmlformats.org/presentationml/2006/ole">
              <mc:AlternateContent xmlns:mc="http://schemas.openxmlformats.org/markup-compatibility/2006">
                <mc:Choice xmlns:v="urn:schemas-microsoft-com:vml" Requires="v">
                  <p:oleObj spid="_x0000_s21584" name="Photo Editor Photo" r:id="rId7" imgW="1270000" imgH="927100" progId="MSPhotoEd.3">
                    <p:embed/>
                  </p:oleObj>
                </mc:Choice>
                <mc:Fallback>
                  <p:oleObj name="Photo Editor Photo" r:id="rId7" imgW="1270000" imgH="927100" progId="MSPhotoEd.3">
                    <p:embed/>
                    <p:pic>
                      <p:nvPicPr>
                        <p:cNvPr id="15" name="Object 6">
                          <a:extLst>
                            <a:ext uri="{FF2B5EF4-FFF2-40B4-BE49-F238E27FC236}">
                              <a16:creationId xmlns:a16="http://schemas.microsoft.com/office/drawing/2014/main" id="{B7EDCD46-5BF8-E649-B05E-3F23A17CA77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53" y="2517"/>
                          <a:ext cx="1671" cy="1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6" name="Text Box 7">
              <a:extLst>
                <a:ext uri="{FF2B5EF4-FFF2-40B4-BE49-F238E27FC236}">
                  <a16:creationId xmlns:a16="http://schemas.microsoft.com/office/drawing/2014/main" id="{2023F7F0-B249-0047-B236-5FD863BDB4CB}"/>
                </a:ext>
              </a:extLst>
            </p:cNvPr>
            <p:cNvSpPr txBox="1">
              <a:spLocks noChangeArrowheads="1"/>
            </p:cNvSpPr>
            <p:nvPr/>
          </p:nvSpPr>
          <p:spPr bwMode="auto">
            <a:xfrm>
              <a:off x="2854" y="3048"/>
              <a:ext cx="109"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endParaRPr lang="fr-FR" altLang="en-US" sz="1600" b="0">
                <a:latin typeface="Times New Roman" panose="02020603050405020304" pitchFamily="18" charset="0"/>
              </a:endParaRPr>
            </a:p>
          </p:txBody>
        </p:sp>
        <p:graphicFrame>
          <p:nvGraphicFramePr>
            <p:cNvPr id="17" name="Object 8">
              <a:extLst>
                <a:ext uri="{FF2B5EF4-FFF2-40B4-BE49-F238E27FC236}">
                  <a16:creationId xmlns:a16="http://schemas.microsoft.com/office/drawing/2014/main" id="{C0C4DF73-DCE4-2B45-87A1-8FEED74571C5}"/>
                </a:ext>
              </a:extLst>
            </p:cNvPr>
            <p:cNvGraphicFramePr>
              <a:graphicFrameLocks noChangeAspect="1"/>
            </p:cNvGraphicFramePr>
            <p:nvPr/>
          </p:nvGraphicFramePr>
          <p:xfrm>
            <a:off x="699" y="2647"/>
            <a:ext cx="813" cy="692"/>
          </p:xfrm>
          <a:graphic>
            <a:graphicData uri="http://schemas.openxmlformats.org/presentationml/2006/ole">
              <mc:AlternateContent xmlns:mc="http://schemas.openxmlformats.org/markup-compatibility/2006">
                <mc:Choice xmlns:v="urn:schemas-microsoft-com:vml" Requires="v">
                  <p:oleObj spid="_x0000_s21585" name="Photo Editor Photo" r:id="rId9" imgW="1270000" imgH="927100" progId="MSPhotoEd.3">
                    <p:embed/>
                  </p:oleObj>
                </mc:Choice>
                <mc:Fallback>
                  <p:oleObj name="Photo Editor Photo" r:id="rId9" imgW="1270000" imgH="927100" progId="MSPhotoEd.3">
                    <p:embed/>
                    <p:pic>
                      <p:nvPicPr>
                        <p:cNvPr id="17" name="Object 8">
                          <a:extLst>
                            <a:ext uri="{FF2B5EF4-FFF2-40B4-BE49-F238E27FC236}">
                              <a16:creationId xmlns:a16="http://schemas.microsoft.com/office/drawing/2014/main" id="{C0C4DF73-DCE4-2B45-87A1-8FEED74571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 y="2647"/>
                          <a:ext cx="813" cy="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8" name="Object 9">
              <a:extLst>
                <a:ext uri="{FF2B5EF4-FFF2-40B4-BE49-F238E27FC236}">
                  <a16:creationId xmlns:a16="http://schemas.microsoft.com/office/drawing/2014/main" id="{8C512DB5-9D3B-F740-BF6C-A9211F81DF73}"/>
                </a:ext>
              </a:extLst>
            </p:cNvPr>
            <p:cNvGraphicFramePr>
              <a:graphicFrameLocks noChangeAspect="1"/>
            </p:cNvGraphicFramePr>
            <p:nvPr/>
          </p:nvGraphicFramePr>
          <p:xfrm>
            <a:off x="516" y="3501"/>
            <a:ext cx="525" cy="447"/>
          </p:xfrm>
          <a:graphic>
            <a:graphicData uri="http://schemas.openxmlformats.org/presentationml/2006/ole">
              <mc:AlternateContent xmlns:mc="http://schemas.openxmlformats.org/markup-compatibility/2006">
                <mc:Choice xmlns:v="urn:schemas-microsoft-com:vml" Requires="v">
                  <p:oleObj spid="_x0000_s21586" name="Photo Editor Photo" r:id="rId10" imgW="1270000" imgH="927100" progId="MSPhotoEd.3">
                    <p:embed/>
                  </p:oleObj>
                </mc:Choice>
                <mc:Fallback>
                  <p:oleObj name="Photo Editor Photo" r:id="rId10" imgW="1270000" imgH="927100" progId="MSPhotoEd.3">
                    <p:embed/>
                    <p:pic>
                      <p:nvPicPr>
                        <p:cNvPr id="18" name="Object 9">
                          <a:extLst>
                            <a:ext uri="{FF2B5EF4-FFF2-40B4-BE49-F238E27FC236}">
                              <a16:creationId xmlns:a16="http://schemas.microsoft.com/office/drawing/2014/main" id="{8C512DB5-9D3B-F740-BF6C-A9211F81DF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 y="3501"/>
                          <a:ext cx="525" cy="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9" name="Object 10">
              <a:extLst>
                <a:ext uri="{FF2B5EF4-FFF2-40B4-BE49-F238E27FC236}">
                  <a16:creationId xmlns:a16="http://schemas.microsoft.com/office/drawing/2014/main" id="{AF42F737-2810-2746-9A93-75A10C452062}"/>
                </a:ext>
              </a:extLst>
            </p:cNvPr>
            <p:cNvGraphicFramePr>
              <a:graphicFrameLocks noChangeAspect="1"/>
            </p:cNvGraphicFramePr>
            <p:nvPr/>
          </p:nvGraphicFramePr>
          <p:xfrm>
            <a:off x="4404" y="2086"/>
            <a:ext cx="813" cy="692"/>
          </p:xfrm>
          <a:graphic>
            <a:graphicData uri="http://schemas.openxmlformats.org/presentationml/2006/ole">
              <mc:AlternateContent xmlns:mc="http://schemas.openxmlformats.org/markup-compatibility/2006">
                <mc:Choice xmlns:v="urn:schemas-microsoft-com:vml" Requires="v">
                  <p:oleObj spid="_x0000_s21587" name="Photo Editor Photo" r:id="rId11" imgW="1270000" imgH="927100" progId="MSPhotoEd.3">
                    <p:embed/>
                  </p:oleObj>
                </mc:Choice>
                <mc:Fallback>
                  <p:oleObj name="Photo Editor Photo" r:id="rId11" imgW="1270000" imgH="927100" progId="MSPhotoEd.3">
                    <p:embed/>
                    <p:pic>
                      <p:nvPicPr>
                        <p:cNvPr id="19" name="Object 10">
                          <a:extLst>
                            <a:ext uri="{FF2B5EF4-FFF2-40B4-BE49-F238E27FC236}">
                              <a16:creationId xmlns:a16="http://schemas.microsoft.com/office/drawing/2014/main" id="{AF42F737-2810-2746-9A93-75A10C4520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4" y="2086"/>
                          <a:ext cx="813" cy="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20" name="Object 11">
              <a:extLst>
                <a:ext uri="{FF2B5EF4-FFF2-40B4-BE49-F238E27FC236}">
                  <a16:creationId xmlns:a16="http://schemas.microsoft.com/office/drawing/2014/main" id="{26B60A0C-002D-8949-A89E-AA4D226D8827}"/>
                </a:ext>
              </a:extLst>
            </p:cNvPr>
            <p:cNvGraphicFramePr>
              <a:graphicFrameLocks noChangeAspect="1"/>
            </p:cNvGraphicFramePr>
            <p:nvPr/>
          </p:nvGraphicFramePr>
          <p:xfrm>
            <a:off x="4995" y="2922"/>
            <a:ext cx="525" cy="447"/>
          </p:xfrm>
          <a:graphic>
            <a:graphicData uri="http://schemas.openxmlformats.org/presentationml/2006/ole">
              <mc:AlternateContent xmlns:mc="http://schemas.openxmlformats.org/markup-compatibility/2006">
                <mc:Choice xmlns:v="urn:schemas-microsoft-com:vml" Requires="v">
                  <p:oleObj spid="_x0000_s21588" name="Photo Editor Photo" r:id="rId12" imgW="1270000" imgH="927100" progId="MSPhotoEd.3">
                    <p:embed/>
                  </p:oleObj>
                </mc:Choice>
                <mc:Fallback>
                  <p:oleObj name="Photo Editor Photo" r:id="rId12" imgW="1270000" imgH="927100" progId="MSPhotoEd.3">
                    <p:embed/>
                    <p:pic>
                      <p:nvPicPr>
                        <p:cNvPr id="20" name="Object 11">
                          <a:extLst>
                            <a:ext uri="{FF2B5EF4-FFF2-40B4-BE49-F238E27FC236}">
                              <a16:creationId xmlns:a16="http://schemas.microsoft.com/office/drawing/2014/main" id="{26B60A0C-002D-8949-A89E-AA4D226D88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5" y="2922"/>
                          <a:ext cx="525" cy="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21" name="Line 12">
              <a:extLst>
                <a:ext uri="{FF2B5EF4-FFF2-40B4-BE49-F238E27FC236}">
                  <a16:creationId xmlns:a16="http://schemas.microsoft.com/office/drawing/2014/main" id="{28C27B2F-6020-6940-A78F-5097E894296F}"/>
                </a:ext>
              </a:extLst>
            </p:cNvPr>
            <p:cNvSpPr>
              <a:spLocks noChangeShapeType="1"/>
            </p:cNvSpPr>
            <p:nvPr/>
          </p:nvSpPr>
          <p:spPr bwMode="auto">
            <a:xfrm flipV="1">
              <a:off x="837" y="3240"/>
              <a:ext cx="118" cy="29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13">
              <a:extLst>
                <a:ext uri="{FF2B5EF4-FFF2-40B4-BE49-F238E27FC236}">
                  <a16:creationId xmlns:a16="http://schemas.microsoft.com/office/drawing/2014/main" id="{135C987A-782D-1245-B687-97B2A5EA9A7F}"/>
                </a:ext>
              </a:extLst>
            </p:cNvPr>
            <p:cNvSpPr>
              <a:spLocks noChangeShapeType="1"/>
            </p:cNvSpPr>
            <p:nvPr/>
          </p:nvSpPr>
          <p:spPr bwMode="auto">
            <a:xfrm flipV="1">
              <a:off x="1035" y="2439"/>
              <a:ext cx="81" cy="27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14">
              <a:extLst>
                <a:ext uri="{FF2B5EF4-FFF2-40B4-BE49-F238E27FC236}">
                  <a16:creationId xmlns:a16="http://schemas.microsoft.com/office/drawing/2014/main" id="{5C72BC4A-ACDA-7343-A340-B634476A77EF}"/>
                </a:ext>
              </a:extLst>
            </p:cNvPr>
            <p:cNvSpPr>
              <a:spLocks noChangeShapeType="1"/>
            </p:cNvSpPr>
            <p:nvPr/>
          </p:nvSpPr>
          <p:spPr bwMode="auto">
            <a:xfrm flipV="1">
              <a:off x="2187" y="1566"/>
              <a:ext cx="837" cy="13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15">
              <a:extLst>
                <a:ext uri="{FF2B5EF4-FFF2-40B4-BE49-F238E27FC236}">
                  <a16:creationId xmlns:a16="http://schemas.microsoft.com/office/drawing/2014/main" id="{AA541F5E-B720-6045-AA20-7386EBCA6382}"/>
                </a:ext>
              </a:extLst>
            </p:cNvPr>
            <p:cNvSpPr>
              <a:spLocks noChangeShapeType="1"/>
            </p:cNvSpPr>
            <p:nvPr/>
          </p:nvSpPr>
          <p:spPr bwMode="auto">
            <a:xfrm>
              <a:off x="1953" y="2368"/>
              <a:ext cx="891" cy="46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16">
              <a:extLst>
                <a:ext uri="{FF2B5EF4-FFF2-40B4-BE49-F238E27FC236}">
                  <a16:creationId xmlns:a16="http://schemas.microsoft.com/office/drawing/2014/main" id="{966EF1EA-D1A8-5542-91C2-C604BE3F5A8E}"/>
                </a:ext>
              </a:extLst>
            </p:cNvPr>
            <p:cNvSpPr>
              <a:spLocks noChangeShapeType="1"/>
            </p:cNvSpPr>
            <p:nvPr/>
          </p:nvSpPr>
          <p:spPr bwMode="auto">
            <a:xfrm>
              <a:off x="4473" y="1736"/>
              <a:ext cx="396" cy="40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17">
              <a:extLst>
                <a:ext uri="{FF2B5EF4-FFF2-40B4-BE49-F238E27FC236}">
                  <a16:creationId xmlns:a16="http://schemas.microsoft.com/office/drawing/2014/main" id="{7CD60219-6097-D842-93C3-7EC1AFCCCC28}"/>
                </a:ext>
              </a:extLst>
            </p:cNvPr>
            <p:cNvSpPr>
              <a:spLocks noChangeShapeType="1"/>
            </p:cNvSpPr>
            <p:nvPr/>
          </p:nvSpPr>
          <p:spPr bwMode="auto">
            <a:xfrm flipH="1">
              <a:off x="4086" y="2691"/>
              <a:ext cx="540" cy="32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18">
              <a:extLst>
                <a:ext uri="{FF2B5EF4-FFF2-40B4-BE49-F238E27FC236}">
                  <a16:creationId xmlns:a16="http://schemas.microsoft.com/office/drawing/2014/main" id="{3C9D7292-9362-7E44-997C-BD27FE89CEC5}"/>
                </a:ext>
              </a:extLst>
            </p:cNvPr>
            <p:cNvSpPr>
              <a:spLocks noChangeShapeType="1"/>
            </p:cNvSpPr>
            <p:nvPr/>
          </p:nvSpPr>
          <p:spPr bwMode="auto">
            <a:xfrm>
              <a:off x="4869" y="2717"/>
              <a:ext cx="225" cy="28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19">
              <a:extLst>
                <a:ext uri="{FF2B5EF4-FFF2-40B4-BE49-F238E27FC236}">
                  <a16:creationId xmlns:a16="http://schemas.microsoft.com/office/drawing/2014/main" id="{CF5DB19C-68CB-2241-A96D-CF37161D5C85}"/>
                </a:ext>
              </a:extLst>
            </p:cNvPr>
            <p:cNvSpPr>
              <a:spLocks noChangeShapeType="1"/>
            </p:cNvSpPr>
            <p:nvPr/>
          </p:nvSpPr>
          <p:spPr bwMode="auto">
            <a:xfrm>
              <a:off x="5256" y="3329"/>
              <a:ext cx="0" cy="22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20">
              <a:extLst>
                <a:ext uri="{FF2B5EF4-FFF2-40B4-BE49-F238E27FC236}">
                  <a16:creationId xmlns:a16="http://schemas.microsoft.com/office/drawing/2014/main" id="{7781ED07-5BF4-3141-96DC-1E0F4AD80F57}"/>
                </a:ext>
              </a:extLst>
            </p:cNvPr>
            <p:cNvSpPr>
              <a:spLocks noChangeShapeType="1"/>
            </p:cNvSpPr>
            <p:nvPr/>
          </p:nvSpPr>
          <p:spPr bwMode="auto">
            <a:xfrm>
              <a:off x="774" y="3924"/>
              <a:ext cx="0" cy="21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21">
              <a:extLst>
                <a:ext uri="{FF2B5EF4-FFF2-40B4-BE49-F238E27FC236}">
                  <a16:creationId xmlns:a16="http://schemas.microsoft.com/office/drawing/2014/main" id="{596E9E95-68DC-9C45-8E6A-F4F8962CE919}"/>
                </a:ext>
              </a:extLst>
            </p:cNvPr>
            <p:cNvSpPr>
              <a:spLocks noChangeShapeType="1"/>
            </p:cNvSpPr>
            <p:nvPr/>
          </p:nvSpPr>
          <p:spPr bwMode="auto">
            <a:xfrm flipH="1">
              <a:off x="3348" y="2142"/>
              <a:ext cx="22" cy="5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Text Box 22">
              <a:extLst>
                <a:ext uri="{FF2B5EF4-FFF2-40B4-BE49-F238E27FC236}">
                  <a16:creationId xmlns:a16="http://schemas.microsoft.com/office/drawing/2014/main" id="{130D67C3-B9E6-3E4B-9B3D-8F9347114947}"/>
                </a:ext>
              </a:extLst>
            </p:cNvPr>
            <p:cNvSpPr txBox="1">
              <a:spLocks noChangeArrowheads="1"/>
            </p:cNvSpPr>
            <p:nvPr/>
          </p:nvSpPr>
          <p:spPr bwMode="auto">
            <a:xfrm>
              <a:off x="716" y="3562"/>
              <a:ext cx="182"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r>
                <a:rPr lang="en-US" altLang="en-US">
                  <a:latin typeface="Times New Roman" panose="02020603050405020304" pitchFamily="18" charset="0"/>
                </a:rPr>
                <a:t>1</a:t>
              </a:r>
              <a:endParaRPr lang="en-US" altLang="en-US" sz="1600" b="0">
                <a:latin typeface="Times New Roman" panose="02020603050405020304" pitchFamily="18" charset="0"/>
              </a:endParaRPr>
            </a:p>
          </p:txBody>
        </p:sp>
        <p:sp>
          <p:nvSpPr>
            <p:cNvPr id="32" name="Text Box 23">
              <a:extLst>
                <a:ext uri="{FF2B5EF4-FFF2-40B4-BE49-F238E27FC236}">
                  <a16:creationId xmlns:a16="http://schemas.microsoft.com/office/drawing/2014/main" id="{D6D9AC18-83CA-D942-AC11-E88BAAADDC42}"/>
                </a:ext>
              </a:extLst>
            </p:cNvPr>
            <p:cNvSpPr txBox="1">
              <a:spLocks noChangeArrowheads="1"/>
            </p:cNvSpPr>
            <p:nvPr/>
          </p:nvSpPr>
          <p:spPr bwMode="auto">
            <a:xfrm>
              <a:off x="950" y="2823"/>
              <a:ext cx="18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r>
                <a:rPr lang="en-US" altLang="en-US">
                  <a:latin typeface="Times New Roman" panose="02020603050405020304" pitchFamily="18" charset="0"/>
                </a:rPr>
                <a:t>2</a:t>
              </a:r>
              <a:endParaRPr lang="en-US" altLang="en-US" sz="1600" b="0">
                <a:latin typeface="Times New Roman" panose="02020603050405020304" pitchFamily="18" charset="0"/>
              </a:endParaRPr>
            </a:p>
          </p:txBody>
        </p:sp>
        <p:sp>
          <p:nvSpPr>
            <p:cNvPr id="33" name="Text Box 24">
              <a:extLst>
                <a:ext uri="{FF2B5EF4-FFF2-40B4-BE49-F238E27FC236}">
                  <a16:creationId xmlns:a16="http://schemas.microsoft.com/office/drawing/2014/main" id="{B852F952-4271-5848-9703-CD53F26EF633}"/>
                </a:ext>
              </a:extLst>
            </p:cNvPr>
            <p:cNvSpPr txBox="1">
              <a:spLocks noChangeArrowheads="1"/>
            </p:cNvSpPr>
            <p:nvPr/>
          </p:nvSpPr>
          <p:spPr bwMode="auto">
            <a:xfrm>
              <a:off x="1337" y="1798"/>
              <a:ext cx="18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r>
                <a:rPr lang="en-US" altLang="en-US">
                  <a:latin typeface="Times New Roman" panose="02020603050405020304" pitchFamily="18" charset="0"/>
                </a:rPr>
                <a:t>3</a:t>
              </a:r>
              <a:endParaRPr lang="en-US" altLang="en-US" sz="1600" b="0">
                <a:latin typeface="Times New Roman" panose="02020603050405020304" pitchFamily="18" charset="0"/>
              </a:endParaRPr>
            </a:p>
          </p:txBody>
        </p:sp>
        <p:sp>
          <p:nvSpPr>
            <p:cNvPr id="34" name="Text Box 25">
              <a:extLst>
                <a:ext uri="{FF2B5EF4-FFF2-40B4-BE49-F238E27FC236}">
                  <a16:creationId xmlns:a16="http://schemas.microsoft.com/office/drawing/2014/main" id="{23D7A6F5-157C-D14C-BEF4-DBA628E3A891}"/>
                </a:ext>
              </a:extLst>
            </p:cNvPr>
            <p:cNvSpPr txBox="1">
              <a:spLocks noChangeArrowheads="1"/>
            </p:cNvSpPr>
            <p:nvPr/>
          </p:nvSpPr>
          <p:spPr bwMode="auto">
            <a:xfrm>
              <a:off x="3623" y="1455"/>
              <a:ext cx="182"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r>
                <a:rPr lang="en-US" altLang="en-US">
                  <a:latin typeface="Times New Roman" panose="02020603050405020304" pitchFamily="18" charset="0"/>
                </a:rPr>
                <a:t>4</a:t>
              </a:r>
              <a:endParaRPr lang="en-US" altLang="en-US" sz="1600" b="0">
                <a:latin typeface="Times New Roman" panose="02020603050405020304" pitchFamily="18" charset="0"/>
              </a:endParaRPr>
            </a:p>
          </p:txBody>
        </p:sp>
        <p:sp>
          <p:nvSpPr>
            <p:cNvPr id="35" name="Text Box 26">
              <a:extLst>
                <a:ext uri="{FF2B5EF4-FFF2-40B4-BE49-F238E27FC236}">
                  <a16:creationId xmlns:a16="http://schemas.microsoft.com/office/drawing/2014/main" id="{EE131C6F-20D0-4249-BCCC-70DF9C9FBAA9}"/>
                </a:ext>
              </a:extLst>
            </p:cNvPr>
            <p:cNvSpPr txBox="1">
              <a:spLocks noChangeArrowheads="1"/>
            </p:cNvSpPr>
            <p:nvPr/>
          </p:nvSpPr>
          <p:spPr bwMode="auto">
            <a:xfrm>
              <a:off x="4703" y="2275"/>
              <a:ext cx="18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r>
                <a:rPr lang="en-US" altLang="en-US">
                  <a:latin typeface="Times New Roman" panose="02020603050405020304" pitchFamily="18" charset="0"/>
                </a:rPr>
                <a:t>5</a:t>
              </a:r>
              <a:endParaRPr lang="en-US" altLang="en-US" sz="1600" b="0">
                <a:latin typeface="Times New Roman" panose="02020603050405020304" pitchFamily="18" charset="0"/>
              </a:endParaRPr>
            </a:p>
          </p:txBody>
        </p:sp>
        <p:sp>
          <p:nvSpPr>
            <p:cNvPr id="36" name="Text Box 27">
              <a:extLst>
                <a:ext uri="{FF2B5EF4-FFF2-40B4-BE49-F238E27FC236}">
                  <a16:creationId xmlns:a16="http://schemas.microsoft.com/office/drawing/2014/main" id="{A148DF53-F05E-484C-B81E-6F7ADFDAA0FF}"/>
                </a:ext>
              </a:extLst>
            </p:cNvPr>
            <p:cNvSpPr txBox="1">
              <a:spLocks noChangeArrowheads="1"/>
            </p:cNvSpPr>
            <p:nvPr/>
          </p:nvSpPr>
          <p:spPr bwMode="auto">
            <a:xfrm>
              <a:off x="5144" y="2985"/>
              <a:ext cx="18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r>
                <a:rPr lang="en-US" altLang="en-US">
                  <a:latin typeface="Times New Roman" panose="02020603050405020304" pitchFamily="18" charset="0"/>
                </a:rPr>
                <a:t>6</a:t>
              </a:r>
              <a:endParaRPr lang="en-US" altLang="en-US" sz="1600" b="0">
                <a:latin typeface="Times New Roman" panose="02020603050405020304" pitchFamily="18" charset="0"/>
              </a:endParaRPr>
            </a:p>
          </p:txBody>
        </p:sp>
        <p:sp>
          <p:nvSpPr>
            <p:cNvPr id="37" name="Text Box 28">
              <a:extLst>
                <a:ext uri="{FF2B5EF4-FFF2-40B4-BE49-F238E27FC236}">
                  <a16:creationId xmlns:a16="http://schemas.microsoft.com/office/drawing/2014/main" id="{9EBD8D33-03A0-CF47-A1A9-A8E567D49CE4}"/>
                </a:ext>
              </a:extLst>
            </p:cNvPr>
            <p:cNvSpPr txBox="1">
              <a:spLocks noChangeArrowheads="1"/>
            </p:cNvSpPr>
            <p:nvPr/>
          </p:nvSpPr>
          <p:spPr bwMode="auto">
            <a:xfrm>
              <a:off x="3254" y="2994"/>
              <a:ext cx="18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r>
                <a:rPr lang="en-US" altLang="en-US">
                  <a:latin typeface="Times New Roman" panose="02020603050405020304" pitchFamily="18" charset="0"/>
                </a:rPr>
                <a:t>7</a:t>
              </a:r>
              <a:endParaRPr lang="en-US" altLang="en-US" sz="1600" b="0">
                <a:latin typeface="Times New Roman" panose="02020603050405020304" pitchFamily="18" charset="0"/>
              </a:endParaRPr>
            </a:p>
          </p:txBody>
        </p:sp>
      </p:grpSp>
      <p:sp>
        <p:nvSpPr>
          <p:cNvPr id="38" name="Text Box 29">
            <a:extLst>
              <a:ext uri="{FF2B5EF4-FFF2-40B4-BE49-F238E27FC236}">
                <a16:creationId xmlns:a16="http://schemas.microsoft.com/office/drawing/2014/main" id="{BA13B54D-4CA1-0D44-BEE6-1EF410E073C2}"/>
              </a:ext>
            </a:extLst>
          </p:cNvPr>
          <p:cNvSpPr txBox="1">
            <a:spLocks noChangeArrowheads="1"/>
          </p:cNvSpPr>
          <p:nvPr/>
        </p:nvSpPr>
        <p:spPr bwMode="auto">
          <a:xfrm>
            <a:off x="9323383" y="5218952"/>
            <a:ext cx="2433188" cy="606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pPr algn="ctr"/>
            <a:r>
              <a:rPr lang="en-US" altLang="en-US" sz="2800" b="0">
                <a:solidFill>
                  <a:srgbClr val="008000"/>
                </a:solidFill>
                <a:latin typeface="Times New Roman" panose="02020603050405020304" pitchFamily="18" charset="0"/>
              </a:rPr>
              <a:t>12.34.0.0/16</a:t>
            </a:r>
          </a:p>
        </p:txBody>
      </p:sp>
      <p:sp>
        <p:nvSpPr>
          <p:cNvPr id="39" name="Freeform 30">
            <a:extLst>
              <a:ext uri="{FF2B5EF4-FFF2-40B4-BE49-F238E27FC236}">
                <a16:creationId xmlns:a16="http://schemas.microsoft.com/office/drawing/2014/main" id="{1EE23FE6-FD59-2249-85DD-9F184DC6CF8A}"/>
              </a:ext>
            </a:extLst>
          </p:cNvPr>
          <p:cNvSpPr>
            <a:spLocks/>
          </p:cNvSpPr>
          <p:nvPr/>
        </p:nvSpPr>
        <p:spPr bwMode="auto">
          <a:xfrm>
            <a:off x="470263" y="1074919"/>
            <a:ext cx="10953263" cy="4625897"/>
          </a:xfrm>
          <a:custGeom>
            <a:avLst/>
            <a:gdLst>
              <a:gd name="T0" fmla="*/ 2147483646 w 5591"/>
              <a:gd name="T1" fmla="*/ 2147483646 h 2496"/>
              <a:gd name="T2" fmla="*/ 2147483646 w 5591"/>
              <a:gd name="T3" fmla="*/ 2147483646 h 2496"/>
              <a:gd name="T4" fmla="*/ 2147483646 w 5591"/>
              <a:gd name="T5" fmla="*/ 2147483646 h 2496"/>
              <a:gd name="T6" fmla="*/ 2147483646 w 5591"/>
              <a:gd name="T7" fmla="*/ 2147483646 h 2496"/>
              <a:gd name="T8" fmla="*/ 2147483646 w 5591"/>
              <a:gd name="T9" fmla="*/ 2147483646 h 2496"/>
              <a:gd name="T10" fmla="*/ 2147483646 w 5591"/>
              <a:gd name="T11" fmla="*/ 2147483646 h 24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91" h="2496">
                <a:moveTo>
                  <a:pt x="244" y="2320"/>
                </a:moveTo>
                <a:cubicBezTo>
                  <a:pt x="214" y="2408"/>
                  <a:pt x="184" y="2496"/>
                  <a:pt x="225" y="2227"/>
                </a:cubicBezTo>
                <a:cubicBezTo>
                  <a:pt x="266" y="1958"/>
                  <a:pt x="0" y="1046"/>
                  <a:pt x="488" y="705"/>
                </a:cubicBezTo>
                <a:cubicBezTo>
                  <a:pt x="976" y="364"/>
                  <a:pt x="2438" y="255"/>
                  <a:pt x="3155" y="179"/>
                </a:cubicBezTo>
                <a:cubicBezTo>
                  <a:pt x="3872" y="103"/>
                  <a:pt x="4383" y="0"/>
                  <a:pt x="4789" y="248"/>
                </a:cubicBezTo>
                <a:cubicBezTo>
                  <a:pt x="5195" y="496"/>
                  <a:pt x="5457" y="1431"/>
                  <a:pt x="5591" y="1669"/>
                </a:cubicBezTo>
              </a:path>
            </a:pathLst>
          </a:custGeom>
          <a:noFill/>
          <a:ln w="50800" cap="flat" cmpd="sng">
            <a:solidFill>
              <a:srgbClr val="008000"/>
            </a:solidFill>
            <a:prstDash val="solid"/>
            <a:round/>
            <a:headEnd/>
            <a:tailEnd type="triangle" w="lg" len="lg"/>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0" name="Freeform 31">
            <a:extLst>
              <a:ext uri="{FF2B5EF4-FFF2-40B4-BE49-F238E27FC236}">
                <a16:creationId xmlns:a16="http://schemas.microsoft.com/office/drawing/2014/main" id="{9800A2F4-54AC-844C-B4B0-DBE8B5CB7B34}"/>
              </a:ext>
            </a:extLst>
          </p:cNvPr>
          <p:cNvSpPr>
            <a:spLocks/>
          </p:cNvSpPr>
          <p:nvPr/>
        </p:nvSpPr>
        <p:spPr bwMode="auto">
          <a:xfrm>
            <a:off x="7221282" y="4531368"/>
            <a:ext cx="3471505" cy="1354781"/>
          </a:xfrm>
          <a:custGeom>
            <a:avLst/>
            <a:gdLst>
              <a:gd name="T0" fmla="*/ 0 w 1772"/>
              <a:gd name="T1" fmla="*/ 2147483646 h 731"/>
              <a:gd name="T2" fmla="*/ 2147483646 w 1772"/>
              <a:gd name="T3" fmla="*/ 2147483646 h 731"/>
              <a:gd name="T4" fmla="*/ 2147483646 w 1772"/>
              <a:gd name="T5" fmla="*/ 2147483646 h 731"/>
              <a:gd name="T6" fmla="*/ 0 60000 65536"/>
              <a:gd name="T7" fmla="*/ 0 60000 65536"/>
              <a:gd name="T8" fmla="*/ 0 60000 65536"/>
            </a:gdLst>
            <a:ahLst/>
            <a:cxnLst>
              <a:cxn ang="T6">
                <a:pos x="T0" y="T1"/>
              </a:cxn>
              <a:cxn ang="T7">
                <a:pos x="T2" y="T3"/>
              </a:cxn>
              <a:cxn ang="T8">
                <a:pos x="T4" y="T5"/>
              </a:cxn>
            </a:cxnLst>
            <a:rect l="0" t="0" r="r" b="b"/>
            <a:pathLst>
              <a:path w="1772" h="731">
                <a:moveTo>
                  <a:pt x="0" y="731"/>
                </a:moveTo>
                <a:cubicBezTo>
                  <a:pt x="397" y="439"/>
                  <a:pt x="794" y="148"/>
                  <a:pt x="1089" y="74"/>
                </a:cubicBezTo>
                <a:cubicBezTo>
                  <a:pt x="1384" y="0"/>
                  <a:pt x="1578" y="143"/>
                  <a:pt x="1772" y="287"/>
                </a:cubicBezTo>
              </a:path>
            </a:pathLst>
          </a:custGeom>
          <a:noFill/>
          <a:ln w="50800" cap="flat" cmpd="sng">
            <a:solidFill>
              <a:srgbClr val="008000"/>
            </a:solidFill>
            <a:prstDash val="solid"/>
            <a:round/>
            <a:headEnd/>
            <a:tailEnd type="triangle" w="lg" len="lg"/>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1" name="Text Box 32">
            <a:extLst>
              <a:ext uri="{FF2B5EF4-FFF2-40B4-BE49-F238E27FC236}">
                <a16:creationId xmlns:a16="http://schemas.microsoft.com/office/drawing/2014/main" id="{47A6991F-DCF7-5A44-A484-861EF170BA34}"/>
              </a:ext>
            </a:extLst>
          </p:cNvPr>
          <p:cNvSpPr txBox="1">
            <a:spLocks noChangeArrowheads="1"/>
          </p:cNvSpPr>
          <p:nvPr/>
        </p:nvSpPr>
        <p:spPr bwMode="auto">
          <a:xfrm>
            <a:off x="1975471" y="5655710"/>
            <a:ext cx="29578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pPr algn="ctr"/>
            <a:r>
              <a:rPr lang="en-US" altLang="en-US" sz="2800" b="0" dirty="0">
                <a:solidFill>
                  <a:srgbClr val="CC3300"/>
                </a:solidFill>
                <a:latin typeface="Times New Roman" panose="02020603050405020304" pitchFamily="18" charset="0"/>
              </a:rPr>
              <a:t>12.34.</a:t>
            </a:r>
            <a:r>
              <a:rPr lang="en-US" altLang="en-US" sz="2800" dirty="0">
                <a:solidFill>
                  <a:srgbClr val="CC3300"/>
                </a:solidFill>
                <a:latin typeface="Times New Roman" panose="02020603050405020304" pitchFamily="18" charset="0"/>
              </a:rPr>
              <a:t>158.0/24</a:t>
            </a:r>
            <a:r>
              <a:rPr lang="en-US" altLang="en-US" sz="2800" b="0" dirty="0">
                <a:solidFill>
                  <a:srgbClr val="CC3300"/>
                </a:solidFill>
                <a:latin typeface="Times New Roman" panose="02020603050405020304" pitchFamily="18" charset="0"/>
              </a:rPr>
              <a:t>: (1)</a:t>
            </a:r>
          </a:p>
        </p:txBody>
      </p:sp>
      <p:pic>
        <p:nvPicPr>
          <p:cNvPr id="48" name="Picture 47">
            <a:extLst>
              <a:ext uri="{FF2B5EF4-FFF2-40B4-BE49-F238E27FC236}">
                <a16:creationId xmlns:a16="http://schemas.microsoft.com/office/drawing/2014/main" id="{F9A6886C-BDD8-D74A-8872-B1C4A8E1064A}"/>
              </a:ext>
            </a:extLst>
          </p:cNvPr>
          <p:cNvPicPr>
            <a:picLocks noChangeAspect="1"/>
          </p:cNvPicPr>
          <p:nvPr/>
        </p:nvPicPr>
        <p:blipFill>
          <a:blip r:embed="rId13"/>
          <a:stretch>
            <a:fillRect/>
          </a:stretch>
        </p:blipFill>
        <p:spPr>
          <a:xfrm>
            <a:off x="86209" y="5472835"/>
            <a:ext cx="1030895" cy="803611"/>
          </a:xfrm>
          <a:prstGeom prst="rect">
            <a:avLst/>
          </a:prstGeom>
        </p:spPr>
      </p:pic>
      <p:sp>
        <p:nvSpPr>
          <p:cNvPr id="44" name="Freeform 34">
            <a:extLst>
              <a:ext uri="{FF2B5EF4-FFF2-40B4-BE49-F238E27FC236}">
                <a16:creationId xmlns:a16="http://schemas.microsoft.com/office/drawing/2014/main" id="{CD6AE103-F414-3341-BF7D-294D92D8C903}"/>
              </a:ext>
            </a:extLst>
          </p:cNvPr>
          <p:cNvSpPr>
            <a:spLocks/>
          </p:cNvSpPr>
          <p:nvPr/>
        </p:nvSpPr>
        <p:spPr bwMode="auto">
          <a:xfrm>
            <a:off x="2699060" y="3902629"/>
            <a:ext cx="2587625" cy="1558925"/>
          </a:xfrm>
          <a:custGeom>
            <a:avLst/>
            <a:gdLst>
              <a:gd name="T0" fmla="*/ 2147483646 w 1630"/>
              <a:gd name="T1" fmla="*/ 2147483646 h 982"/>
              <a:gd name="T2" fmla="*/ 2147483646 w 1630"/>
              <a:gd name="T3" fmla="*/ 2147483646 h 982"/>
              <a:gd name="T4" fmla="*/ 2147483646 w 1630"/>
              <a:gd name="T5" fmla="*/ 2147483646 h 982"/>
              <a:gd name="T6" fmla="*/ 0 w 1630"/>
              <a:gd name="T7" fmla="*/ 2147483646 h 9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30" h="982">
                <a:moveTo>
                  <a:pt x="1534" y="350"/>
                </a:moveTo>
                <a:cubicBezTo>
                  <a:pt x="1582" y="351"/>
                  <a:pt x="1630" y="353"/>
                  <a:pt x="1471" y="313"/>
                </a:cubicBezTo>
                <a:cubicBezTo>
                  <a:pt x="1312" y="273"/>
                  <a:pt x="827" y="0"/>
                  <a:pt x="582" y="112"/>
                </a:cubicBezTo>
                <a:cubicBezTo>
                  <a:pt x="337" y="224"/>
                  <a:pt x="97" y="836"/>
                  <a:pt x="0" y="982"/>
                </a:cubicBezTo>
              </a:path>
            </a:pathLst>
          </a:custGeom>
          <a:noFill/>
          <a:ln w="50800" cap="flat" cmpd="sng">
            <a:solidFill>
              <a:srgbClr val="CC3300"/>
            </a:solidFill>
            <a:prstDash val="solid"/>
            <a:round/>
            <a:headEnd/>
            <a:tailEnd type="triangle" w="lg" len="lg"/>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 name="Freeform 2">
            <a:extLst>
              <a:ext uri="{FF2B5EF4-FFF2-40B4-BE49-F238E27FC236}">
                <a16:creationId xmlns:a16="http://schemas.microsoft.com/office/drawing/2014/main" id="{349A80A0-60F4-E445-89D9-294B2946B395}"/>
              </a:ext>
            </a:extLst>
          </p:cNvPr>
          <p:cNvSpPr/>
          <p:nvPr/>
        </p:nvSpPr>
        <p:spPr>
          <a:xfrm>
            <a:off x="982140" y="1396984"/>
            <a:ext cx="10086465" cy="3588710"/>
          </a:xfrm>
          <a:custGeom>
            <a:avLst/>
            <a:gdLst>
              <a:gd name="connsiteX0" fmla="*/ 9936480 w 9936480"/>
              <a:gd name="connsiteY0" fmla="*/ 2613350 h 3588710"/>
              <a:gd name="connsiteX1" fmla="*/ 8229600 w 9936480"/>
              <a:gd name="connsiteY1" fmla="*/ 138374 h 3588710"/>
              <a:gd name="connsiteX2" fmla="*/ 3401568 w 9936480"/>
              <a:gd name="connsiteY2" fmla="*/ 394406 h 3588710"/>
              <a:gd name="connsiteX3" fmla="*/ 694944 w 9936480"/>
              <a:gd name="connsiteY3" fmla="*/ 1064966 h 3588710"/>
              <a:gd name="connsiteX4" fmla="*/ 0 w 9936480"/>
              <a:gd name="connsiteY4" fmla="*/ 3588710 h 3588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6480" h="3588710">
                <a:moveTo>
                  <a:pt x="9936480" y="2613350"/>
                </a:moveTo>
                <a:cubicBezTo>
                  <a:pt x="9627616" y="1560774"/>
                  <a:pt x="9318752" y="508198"/>
                  <a:pt x="8229600" y="138374"/>
                </a:cubicBezTo>
                <a:cubicBezTo>
                  <a:pt x="7140448" y="-231450"/>
                  <a:pt x="4657344" y="239974"/>
                  <a:pt x="3401568" y="394406"/>
                </a:cubicBezTo>
                <a:cubicBezTo>
                  <a:pt x="2145792" y="548838"/>
                  <a:pt x="1261872" y="532582"/>
                  <a:pt x="694944" y="1064966"/>
                </a:cubicBezTo>
                <a:cubicBezTo>
                  <a:pt x="128016" y="1597350"/>
                  <a:pt x="64008" y="2593030"/>
                  <a:pt x="0" y="3588710"/>
                </a:cubicBezTo>
              </a:path>
            </a:pathLst>
          </a:custGeom>
          <a:noFill/>
          <a:ln w="50800">
            <a:solidFill>
              <a:srgbClr val="C00000"/>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5" name="TextBox 4">
            <a:extLst>
              <a:ext uri="{FF2B5EF4-FFF2-40B4-BE49-F238E27FC236}">
                <a16:creationId xmlns:a16="http://schemas.microsoft.com/office/drawing/2014/main" id="{60D38806-2E30-A64E-996F-17CB0013AE55}"/>
              </a:ext>
            </a:extLst>
          </p:cNvPr>
          <p:cNvSpPr txBox="1"/>
          <p:nvPr/>
        </p:nvSpPr>
        <p:spPr>
          <a:xfrm>
            <a:off x="761158" y="6306791"/>
            <a:ext cx="10579243" cy="523220"/>
          </a:xfrm>
          <a:prstGeom prst="rect">
            <a:avLst/>
          </a:prstGeom>
          <a:noFill/>
        </p:spPr>
        <p:txBody>
          <a:bodyPr wrap="none" rtlCol="0">
            <a:spAutoFit/>
          </a:bodyPr>
          <a:lstStyle/>
          <a:p>
            <a:r>
              <a:rPr lang="en-US" sz="2800" dirty="0"/>
              <a:t>Not always possible (e.g., domain on /24) and visible in BGP monitoring</a:t>
            </a:r>
          </a:p>
        </p:txBody>
      </p:sp>
    </p:spTree>
    <p:extLst>
      <p:ext uri="{BB962C8B-B14F-4D97-AF65-F5344CB8AC3E}">
        <p14:creationId xmlns:p14="http://schemas.microsoft.com/office/powerpoint/2010/main" val="1092886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p:bldP spid="44" grpId="0" animBg="1"/>
      <p:bldP spid="3" grpId="0" animBg="1"/>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01BA4-04B8-D842-80C8-F550053B0654}"/>
              </a:ext>
            </a:extLst>
          </p:cNvPr>
          <p:cNvSpPr>
            <a:spLocks noGrp="1"/>
          </p:cNvSpPr>
          <p:nvPr>
            <p:ph type="title"/>
          </p:nvPr>
        </p:nvSpPr>
        <p:spPr/>
        <p:txBody>
          <a:bodyPr/>
          <a:lstStyle/>
          <a:p>
            <a:r>
              <a:rPr lang="en-US" dirty="0"/>
              <a:t>Protecting More Applications</a:t>
            </a:r>
          </a:p>
        </p:txBody>
      </p:sp>
      <p:sp>
        <p:nvSpPr>
          <p:cNvPr id="3" name="Content Placeholder 2">
            <a:extLst>
              <a:ext uri="{FF2B5EF4-FFF2-40B4-BE49-F238E27FC236}">
                <a16:creationId xmlns:a16="http://schemas.microsoft.com/office/drawing/2014/main" id="{5B885613-4501-5948-B44C-9F204214E121}"/>
              </a:ext>
            </a:extLst>
          </p:cNvPr>
          <p:cNvSpPr>
            <a:spLocks noGrp="1"/>
          </p:cNvSpPr>
          <p:nvPr>
            <p:ph idx="1"/>
          </p:nvPr>
        </p:nvSpPr>
        <p:spPr/>
        <p:txBody>
          <a:bodyPr/>
          <a:lstStyle/>
          <a:p>
            <a:r>
              <a:rPr lang="en-US" dirty="0"/>
              <a:t>Domain validation (beyond CAs)</a:t>
            </a:r>
          </a:p>
          <a:p>
            <a:pPr lvl="1"/>
            <a:r>
              <a:rPr lang="en-US" dirty="0"/>
              <a:t>Changing an account password </a:t>
            </a:r>
          </a:p>
          <a:p>
            <a:pPr lvl="1"/>
            <a:r>
              <a:rPr lang="en-US" dirty="0"/>
              <a:t>Verifying ownership of a restaurant, hotel, etc.</a:t>
            </a:r>
          </a:p>
          <a:p>
            <a:r>
              <a:rPr lang="en-US" dirty="0"/>
              <a:t>Anonymous communication</a:t>
            </a:r>
          </a:p>
          <a:p>
            <a:pPr lvl="1"/>
            <a:r>
              <a:rPr lang="en-US" dirty="0"/>
              <a:t>Tor, I2P, and VPNs</a:t>
            </a:r>
          </a:p>
          <a:p>
            <a:pPr lvl="1"/>
            <a:r>
              <a:rPr lang="en-US" dirty="0"/>
              <a:t>BGP interception attacks to enable traffic-analysis attacks</a:t>
            </a:r>
          </a:p>
          <a:p>
            <a:r>
              <a:rPr lang="en-US" dirty="0"/>
              <a:t>Bitcoin network</a:t>
            </a:r>
          </a:p>
          <a:p>
            <a:pPr lvl="1"/>
            <a:r>
              <a:rPr lang="en-US" dirty="0"/>
              <a:t>Disrupting the consensus protocol in the overlay network</a:t>
            </a:r>
          </a:p>
        </p:txBody>
      </p:sp>
      <p:sp>
        <p:nvSpPr>
          <p:cNvPr id="4" name="Slide Number Placeholder 3">
            <a:extLst>
              <a:ext uri="{FF2B5EF4-FFF2-40B4-BE49-F238E27FC236}">
                <a16:creationId xmlns:a16="http://schemas.microsoft.com/office/drawing/2014/main" id="{5AD2D09A-8C52-5247-B1EE-246450DC774F}"/>
              </a:ext>
            </a:extLst>
          </p:cNvPr>
          <p:cNvSpPr>
            <a:spLocks noGrp="1"/>
          </p:cNvSpPr>
          <p:nvPr>
            <p:ph type="sldNum" sz="quarter" idx="12"/>
          </p:nvPr>
        </p:nvSpPr>
        <p:spPr/>
        <p:txBody>
          <a:bodyPr/>
          <a:lstStyle/>
          <a:p>
            <a:fld id="{1718992C-B9AF-2F49-8B31-EC7F489F3004}" type="slidenum">
              <a:rPr lang="en-US" smtClean="0"/>
              <a:t>23</a:t>
            </a:fld>
            <a:endParaRPr lang="en-US"/>
          </a:p>
        </p:txBody>
      </p:sp>
    </p:spTree>
    <p:extLst>
      <p:ext uri="{BB962C8B-B14F-4D97-AF65-F5344CB8AC3E}">
        <p14:creationId xmlns:p14="http://schemas.microsoft.com/office/powerpoint/2010/main" val="3687225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705FA-90B6-3E44-B700-A994B6A0A215}"/>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42AD3DBF-BE59-7A4C-9C4B-2C4A17C17F43}"/>
              </a:ext>
            </a:extLst>
          </p:cNvPr>
          <p:cNvSpPr>
            <a:spLocks noGrp="1"/>
          </p:cNvSpPr>
          <p:nvPr>
            <p:ph idx="1"/>
          </p:nvPr>
        </p:nvSpPr>
        <p:spPr>
          <a:xfrm>
            <a:off x="609600" y="1600202"/>
            <a:ext cx="10972800" cy="4756151"/>
          </a:xfrm>
        </p:spPr>
        <p:txBody>
          <a:bodyPr>
            <a:normAutofit fontScale="92500" lnSpcReduction="10000"/>
          </a:bodyPr>
          <a:lstStyle/>
          <a:p>
            <a:r>
              <a:rPr lang="en-US" dirty="0"/>
              <a:t>Cross-layer attacks</a:t>
            </a:r>
          </a:p>
          <a:p>
            <a:pPr lvl="1"/>
            <a:r>
              <a:rPr lang="en-US" dirty="0"/>
              <a:t>Layering simplifies protocol design</a:t>
            </a:r>
          </a:p>
          <a:p>
            <a:pPr lvl="1"/>
            <a:r>
              <a:rPr lang="en-US" dirty="0"/>
              <a:t>But, adversaries can work across layer boundaries</a:t>
            </a:r>
          </a:p>
          <a:p>
            <a:r>
              <a:rPr lang="en-US" dirty="0"/>
              <a:t>Cross-layer defenses</a:t>
            </a:r>
          </a:p>
          <a:p>
            <a:pPr lvl="1"/>
            <a:r>
              <a:rPr lang="en-US" dirty="0"/>
              <a:t>Application-layer defenses are easier to deploy</a:t>
            </a:r>
          </a:p>
          <a:p>
            <a:pPr lvl="1"/>
            <a:r>
              <a:rPr lang="en-US" dirty="0"/>
              <a:t>But, network-layer defenses are still important</a:t>
            </a:r>
          </a:p>
          <a:p>
            <a:r>
              <a:rPr lang="en-US" dirty="0"/>
              <a:t>A way forward</a:t>
            </a:r>
          </a:p>
          <a:p>
            <a:pPr lvl="1"/>
            <a:r>
              <a:rPr lang="en-US" dirty="0"/>
              <a:t>Protect popular applications and important prefixes</a:t>
            </a:r>
          </a:p>
          <a:p>
            <a:pPr lvl="1"/>
            <a:r>
              <a:rPr lang="en-US" dirty="0"/>
              <a:t>Continue the important work of securing BGP</a:t>
            </a:r>
          </a:p>
          <a:p>
            <a:pPr lvl="1"/>
            <a:r>
              <a:rPr lang="en-US" dirty="0"/>
              <a:t>Incentivize BGP security by favoring secure prefixes and </a:t>
            </a:r>
            <a:r>
              <a:rPr lang="en-US" dirty="0" err="1"/>
              <a:t>ASes</a:t>
            </a:r>
            <a:endParaRPr lang="en-US" dirty="0"/>
          </a:p>
        </p:txBody>
      </p:sp>
      <p:sp>
        <p:nvSpPr>
          <p:cNvPr id="4" name="Slide Number Placeholder 3">
            <a:extLst>
              <a:ext uri="{FF2B5EF4-FFF2-40B4-BE49-F238E27FC236}">
                <a16:creationId xmlns:a16="http://schemas.microsoft.com/office/drawing/2014/main" id="{42CE626F-0644-8840-861C-72ECFF139B61}"/>
              </a:ext>
            </a:extLst>
          </p:cNvPr>
          <p:cNvSpPr>
            <a:spLocks noGrp="1"/>
          </p:cNvSpPr>
          <p:nvPr>
            <p:ph type="sldNum" sz="quarter" idx="12"/>
          </p:nvPr>
        </p:nvSpPr>
        <p:spPr/>
        <p:txBody>
          <a:bodyPr/>
          <a:lstStyle/>
          <a:p>
            <a:fld id="{1718992C-B9AF-2F49-8B31-EC7F489F3004}" type="slidenum">
              <a:rPr lang="en-US" smtClean="0"/>
              <a:t>24</a:t>
            </a:fld>
            <a:endParaRPr lang="en-US"/>
          </a:p>
        </p:txBody>
      </p:sp>
    </p:spTree>
    <p:extLst>
      <p:ext uri="{BB962C8B-B14F-4D97-AF65-F5344CB8AC3E}">
        <p14:creationId xmlns:p14="http://schemas.microsoft.com/office/powerpoint/2010/main" val="103323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684C5-5719-8047-9304-842A3CD70D5B}"/>
              </a:ext>
            </a:extLst>
          </p:cNvPr>
          <p:cNvSpPr>
            <a:spLocks noGrp="1"/>
          </p:cNvSpPr>
          <p:nvPr>
            <p:ph type="title"/>
          </p:nvPr>
        </p:nvSpPr>
        <p:spPr/>
        <p:txBody>
          <a:bodyPr/>
          <a:lstStyle/>
          <a:p>
            <a:r>
              <a:rPr lang="en-US" dirty="0"/>
              <a:t>Thank You!</a:t>
            </a:r>
          </a:p>
        </p:txBody>
      </p:sp>
      <p:sp>
        <p:nvSpPr>
          <p:cNvPr id="5" name="Content Placeholder 4">
            <a:extLst>
              <a:ext uri="{FF2B5EF4-FFF2-40B4-BE49-F238E27FC236}">
                <a16:creationId xmlns:a16="http://schemas.microsoft.com/office/drawing/2014/main" id="{D6B2410B-2B65-604A-A308-D9FED03777EE}"/>
              </a:ext>
            </a:extLst>
          </p:cNvPr>
          <p:cNvSpPr txBox="1">
            <a:spLocks noGrp="1"/>
          </p:cNvSpPr>
          <p:nvPr>
            <p:ph idx="1"/>
          </p:nvPr>
        </p:nvSpPr>
        <p:spPr>
          <a:xfrm>
            <a:off x="491616" y="1499510"/>
            <a:ext cx="11366090" cy="5041380"/>
          </a:xfrm>
          <a:prstGeom prst="rect">
            <a:avLst/>
          </a:prstGeom>
          <a:noFill/>
        </p:spPr>
        <p:txBody>
          <a:bodyPr wrap="square" rtlCol="0">
            <a:spAutoFit/>
          </a:bodyPr>
          <a:lstStyle/>
          <a:p>
            <a:r>
              <a:rPr lang="en-US" sz="2400" dirty="0"/>
              <a:t>Henry </a:t>
            </a:r>
            <a:r>
              <a:rPr lang="en-US" sz="2400" dirty="0" err="1"/>
              <a:t>Birge</a:t>
            </a:r>
            <a:r>
              <a:rPr lang="en-US" sz="2400" dirty="0"/>
              <a:t>-Lee, </a:t>
            </a:r>
            <a:r>
              <a:rPr lang="en-US" sz="2400" dirty="0" err="1"/>
              <a:t>Yixin</a:t>
            </a:r>
            <a:r>
              <a:rPr lang="en-US" sz="2400" dirty="0"/>
              <a:t> Sun, Annie Edmundson, Jennifer Rexford, and Prateek Mittal, </a:t>
            </a:r>
            <a:r>
              <a:rPr lang="en-US" sz="2400" dirty="0">
                <a:hlinkClick r:id="rId2"/>
              </a:rPr>
              <a:t>"Bamboozling certificate authorities with BGP,"</a:t>
            </a:r>
            <a:r>
              <a:rPr lang="en-US" sz="2400" dirty="0"/>
              <a:t> in </a:t>
            </a:r>
            <a:r>
              <a:rPr lang="en-US" sz="2400" i="1" dirty="0"/>
              <a:t>USENIX Security</a:t>
            </a:r>
            <a:r>
              <a:rPr lang="en-US" sz="2400" dirty="0"/>
              <a:t>, August 2018.</a:t>
            </a:r>
            <a:br>
              <a:rPr lang="en-US" sz="2400" dirty="0"/>
            </a:br>
            <a:r>
              <a:rPr lang="en-US" sz="2400" dirty="0"/>
              <a:t>https://www.cs.princeton.edu/~jrex/papers/bamboozle18.pdf</a:t>
            </a:r>
            <a:br>
              <a:rPr lang="en-US" sz="2400" dirty="0"/>
            </a:br>
            <a:endParaRPr lang="en-US" sz="2400" dirty="0"/>
          </a:p>
          <a:p>
            <a:r>
              <a:rPr lang="en-US" sz="2400" dirty="0" err="1"/>
              <a:t>Yixin</a:t>
            </a:r>
            <a:r>
              <a:rPr lang="en-US" sz="2400" dirty="0"/>
              <a:t> Sun, Maria </a:t>
            </a:r>
            <a:r>
              <a:rPr lang="en-US" sz="2400" dirty="0" err="1"/>
              <a:t>Apostolaki</a:t>
            </a:r>
            <a:r>
              <a:rPr lang="en-US" sz="2400" dirty="0"/>
              <a:t>, Henry </a:t>
            </a:r>
            <a:r>
              <a:rPr lang="en-US" sz="2400" dirty="0" err="1"/>
              <a:t>Birge</a:t>
            </a:r>
            <a:r>
              <a:rPr lang="en-US" sz="2400" dirty="0"/>
              <a:t>-Lee, Laurent </a:t>
            </a:r>
            <a:r>
              <a:rPr lang="en-US" sz="2400" dirty="0" err="1"/>
              <a:t>Vanbever</a:t>
            </a:r>
            <a:r>
              <a:rPr lang="en-US" sz="2400" dirty="0"/>
              <a:t>, Jennifer Rexford, Mung Chiang, and Prateek Mittal, </a:t>
            </a:r>
            <a:r>
              <a:rPr lang="en-US" sz="2400" dirty="0">
                <a:hlinkClick r:id="rId3"/>
              </a:rPr>
              <a:t>“Securing Internet applications from routing attacks,” </a:t>
            </a:r>
            <a:r>
              <a:rPr lang="en-US" sz="2400" dirty="0"/>
              <a:t>to appear in </a:t>
            </a:r>
            <a:r>
              <a:rPr lang="en-US" sz="2400" i="1" dirty="0"/>
              <a:t>Communications of the ACM</a:t>
            </a:r>
            <a:r>
              <a:rPr lang="en-US" sz="2400" dirty="0"/>
              <a:t>.</a:t>
            </a:r>
            <a:br>
              <a:rPr lang="en-US" sz="2400" dirty="0"/>
            </a:br>
            <a:r>
              <a:rPr lang="en-US" sz="2400" dirty="0"/>
              <a:t>https://arxiv.org/pdf/2004.09063.pdf</a:t>
            </a:r>
            <a:br>
              <a:rPr lang="en-US" sz="2400" dirty="0"/>
            </a:br>
            <a:endParaRPr lang="en-US" sz="2400" dirty="0"/>
          </a:p>
          <a:p>
            <a:r>
              <a:rPr lang="en-US" sz="2400" dirty="0"/>
              <a:t>Henry </a:t>
            </a:r>
            <a:r>
              <a:rPr lang="en-US" sz="2400" dirty="0" err="1"/>
              <a:t>Birge</a:t>
            </a:r>
            <a:r>
              <a:rPr lang="en-US" sz="2400" dirty="0"/>
              <a:t>-Lee, Liang Wang, Daniel </a:t>
            </a:r>
            <a:r>
              <a:rPr lang="en-US" sz="2400" dirty="0" err="1"/>
              <a:t>McCarney</a:t>
            </a:r>
            <a:r>
              <a:rPr lang="en-US" sz="2400" dirty="0"/>
              <a:t>, Roland Shoemaker, Jennifer Rexford, and Prateek Mittal, </a:t>
            </a:r>
            <a:r>
              <a:rPr lang="en-US" sz="2400" dirty="0">
                <a:hlinkClick r:id="rId4"/>
              </a:rPr>
              <a:t>“Experiences deploying multi-vantage-point domain validation at Let’s Encrypt,”</a:t>
            </a:r>
            <a:r>
              <a:rPr lang="en-US" sz="2400" dirty="0"/>
              <a:t> October 2020.</a:t>
            </a:r>
            <a:br>
              <a:rPr lang="en-US" sz="2400" dirty="0"/>
            </a:br>
            <a:r>
              <a:rPr lang="en-US" sz="2400" dirty="0"/>
              <a:t>https://</a:t>
            </a:r>
            <a:r>
              <a:rPr lang="en-US" sz="2400" dirty="0" err="1"/>
              <a:t>www.cs.princeton.edu</a:t>
            </a:r>
            <a:r>
              <a:rPr lang="en-US" sz="2400" dirty="0"/>
              <a:t>/~</a:t>
            </a:r>
            <a:r>
              <a:rPr lang="en-US" sz="2400" dirty="0" err="1"/>
              <a:t>jrex</a:t>
            </a:r>
            <a:r>
              <a:rPr lang="en-US" sz="2400" dirty="0"/>
              <a:t>/papers/multiva20.pdf</a:t>
            </a:r>
          </a:p>
        </p:txBody>
      </p:sp>
      <p:sp>
        <p:nvSpPr>
          <p:cNvPr id="4" name="Slide Number Placeholder 3">
            <a:extLst>
              <a:ext uri="{FF2B5EF4-FFF2-40B4-BE49-F238E27FC236}">
                <a16:creationId xmlns:a16="http://schemas.microsoft.com/office/drawing/2014/main" id="{4D8E79BF-A154-944E-8479-941B91691C40}"/>
              </a:ext>
            </a:extLst>
          </p:cNvPr>
          <p:cNvSpPr>
            <a:spLocks noGrp="1"/>
          </p:cNvSpPr>
          <p:nvPr>
            <p:ph type="sldNum" sz="quarter" idx="12"/>
          </p:nvPr>
        </p:nvSpPr>
        <p:spPr/>
        <p:txBody>
          <a:bodyPr/>
          <a:lstStyle/>
          <a:p>
            <a:fld id="{1718992C-B9AF-2F49-8B31-EC7F489F3004}" type="slidenum">
              <a:rPr lang="en-US" smtClean="0"/>
              <a:t>25</a:t>
            </a:fld>
            <a:endParaRPr lang="en-US"/>
          </a:p>
        </p:txBody>
      </p:sp>
    </p:spTree>
    <p:extLst>
      <p:ext uri="{BB962C8B-B14F-4D97-AF65-F5344CB8AC3E}">
        <p14:creationId xmlns:p14="http://schemas.microsoft.com/office/powerpoint/2010/main" val="3616603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40CBB-F3BC-4045-B5DB-8E5FF09195FB}"/>
              </a:ext>
            </a:extLst>
          </p:cNvPr>
          <p:cNvSpPr>
            <a:spLocks noGrp="1"/>
          </p:cNvSpPr>
          <p:nvPr>
            <p:ph type="title"/>
          </p:nvPr>
        </p:nvSpPr>
        <p:spPr/>
        <p:txBody>
          <a:bodyPr/>
          <a:lstStyle/>
          <a:p>
            <a:r>
              <a:rPr lang="en-US" dirty="0"/>
              <a:t>Application Security</a:t>
            </a:r>
          </a:p>
        </p:txBody>
      </p:sp>
      <p:sp>
        <p:nvSpPr>
          <p:cNvPr id="3" name="Content Placeholder 2">
            <a:extLst>
              <a:ext uri="{FF2B5EF4-FFF2-40B4-BE49-F238E27FC236}">
                <a16:creationId xmlns:a16="http://schemas.microsoft.com/office/drawing/2014/main" id="{35AD1C9B-2679-7F40-9797-D76EA83DB531}"/>
              </a:ext>
            </a:extLst>
          </p:cNvPr>
          <p:cNvSpPr>
            <a:spLocks noGrp="1"/>
          </p:cNvSpPr>
          <p:nvPr>
            <p:ph idx="1"/>
          </p:nvPr>
        </p:nvSpPr>
        <p:spPr>
          <a:xfrm>
            <a:off x="609600" y="3782481"/>
            <a:ext cx="10972800" cy="2800879"/>
          </a:xfrm>
        </p:spPr>
        <p:txBody>
          <a:bodyPr/>
          <a:lstStyle/>
          <a:p>
            <a:r>
              <a:rPr lang="en-US" sz="3600" dirty="0"/>
              <a:t>Security-sensitive applications</a:t>
            </a:r>
          </a:p>
          <a:p>
            <a:pPr lvl="1"/>
            <a:r>
              <a:rPr lang="en-US" sz="3200" dirty="0"/>
              <a:t>Use cryptography to protect end users</a:t>
            </a:r>
          </a:p>
          <a:p>
            <a:pPr lvl="1"/>
            <a:r>
              <a:rPr lang="en-US" sz="3200" dirty="0"/>
              <a:t>Rely on the underlying network to deliver data</a:t>
            </a:r>
          </a:p>
          <a:p>
            <a:pPr lvl="1"/>
            <a:r>
              <a:rPr lang="en-US" sz="3200" dirty="0"/>
              <a:t>Treat the network as a “dumb pipe”… but should they?</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AC2C4335-0AC3-944E-AE27-647123853A80}"/>
              </a:ext>
            </a:extLst>
          </p:cNvPr>
          <p:cNvSpPr>
            <a:spLocks noGrp="1"/>
          </p:cNvSpPr>
          <p:nvPr>
            <p:ph type="sldNum" sz="quarter" idx="12"/>
          </p:nvPr>
        </p:nvSpPr>
        <p:spPr/>
        <p:txBody>
          <a:bodyPr/>
          <a:lstStyle/>
          <a:p>
            <a:fld id="{1718992C-B9AF-2F49-8B31-EC7F489F3004}" type="slidenum">
              <a:rPr lang="en-US" smtClean="0"/>
              <a:t>2</a:t>
            </a:fld>
            <a:endParaRPr lang="en-US"/>
          </a:p>
        </p:txBody>
      </p:sp>
      <p:pic>
        <p:nvPicPr>
          <p:cNvPr id="5" name="Picture 4">
            <a:extLst>
              <a:ext uri="{FF2B5EF4-FFF2-40B4-BE49-F238E27FC236}">
                <a16:creationId xmlns:a16="http://schemas.microsoft.com/office/drawing/2014/main" id="{A1191161-FD46-0743-9150-0F3AFC206400}"/>
              </a:ext>
            </a:extLst>
          </p:cNvPr>
          <p:cNvPicPr>
            <a:picLocks noChangeAspect="1"/>
          </p:cNvPicPr>
          <p:nvPr/>
        </p:nvPicPr>
        <p:blipFill>
          <a:blip r:embed="rId3"/>
          <a:stretch>
            <a:fillRect/>
          </a:stretch>
        </p:blipFill>
        <p:spPr>
          <a:xfrm>
            <a:off x="1469985" y="1824306"/>
            <a:ext cx="2530159" cy="1680617"/>
          </a:xfrm>
          <a:prstGeom prst="rect">
            <a:avLst/>
          </a:prstGeom>
        </p:spPr>
      </p:pic>
      <p:pic>
        <p:nvPicPr>
          <p:cNvPr id="6" name="Picture 5">
            <a:extLst>
              <a:ext uri="{FF2B5EF4-FFF2-40B4-BE49-F238E27FC236}">
                <a16:creationId xmlns:a16="http://schemas.microsoft.com/office/drawing/2014/main" id="{D31951BD-5A44-FF43-8B85-6BD3D78A9090}"/>
              </a:ext>
            </a:extLst>
          </p:cNvPr>
          <p:cNvPicPr>
            <a:picLocks noChangeAspect="1"/>
          </p:cNvPicPr>
          <p:nvPr/>
        </p:nvPicPr>
        <p:blipFill>
          <a:blip r:embed="rId4"/>
          <a:stretch>
            <a:fillRect/>
          </a:stretch>
        </p:blipFill>
        <p:spPr>
          <a:xfrm>
            <a:off x="4667169" y="1824306"/>
            <a:ext cx="2347089" cy="1960986"/>
          </a:xfrm>
          <a:prstGeom prst="rect">
            <a:avLst/>
          </a:prstGeom>
        </p:spPr>
      </p:pic>
      <p:pic>
        <p:nvPicPr>
          <p:cNvPr id="8" name="Picture 7">
            <a:extLst>
              <a:ext uri="{FF2B5EF4-FFF2-40B4-BE49-F238E27FC236}">
                <a16:creationId xmlns:a16="http://schemas.microsoft.com/office/drawing/2014/main" id="{FBD95FAD-ABA9-2346-9C73-408A6FA3F99B}"/>
              </a:ext>
            </a:extLst>
          </p:cNvPr>
          <p:cNvPicPr>
            <a:picLocks noChangeAspect="1"/>
          </p:cNvPicPr>
          <p:nvPr/>
        </p:nvPicPr>
        <p:blipFill>
          <a:blip r:embed="rId5"/>
          <a:stretch>
            <a:fillRect/>
          </a:stretch>
        </p:blipFill>
        <p:spPr>
          <a:xfrm>
            <a:off x="8026400" y="1679480"/>
            <a:ext cx="1696334" cy="1696334"/>
          </a:xfrm>
          <a:prstGeom prst="rect">
            <a:avLst/>
          </a:prstGeom>
        </p:spPr>
      </p:pic>
    </p:spTree>
    <p:extLst>
      <p:ext uri="{BB962C8B-B14F-4D97-AF65-F5344CB8AC3E}">
        <p14:creationId xmlns:p14="http://schemas.microsoft.com/office/powerpoint/2010/main" val="2005707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40CBB-F3BC-4045-B5DB-8E5FF09195FB}"/>
              </a:ext>
            </a:extLst>
          </p:cNvPr>
          <p:cNvSpPr>
            <a:spLocks noGrp="1"/>
          </p:cNvSpPr>
          <p:nvPr>
            <p:ph type="title"/>
          </p:nvPr>
        </p:nvSpPr>
        <p:spPr/>
        <p:txBody>
          <a:bodyPr/>
          <a:lstStyle/>
          <a:p>
            <a:r>
              <a:rPr lang="en-US" dirty="0"/>
              <a:t>Cross-Layer Routing Attacks</a:t>
            </a:r>
          </a:p>
        </p:txBody>
      </p:sp>
      <p:sp>
        <p:nvSpPr>
          <p:cNvPr id="4" name="Slide Number Placeholder 3">
            <a:extLst>
              <a:ext uri="{FF2B5EF4-FFF2-40B4-BE49-F238E27FC236}">
                <a16:creationId xmlns:a16="http://schemas.microsoft.com/office/drawing/2014/main" id="{AC2C4335-0AC3-944E-AE27-647123853A80}"/>
              </a:ext>
            </a:extLst>
          </p:cNvPr>
          <p:cNvSpPr>
            <a:spLocks noGrp="1"/>
          </p:cNvSpPr>
          <p:nvPr>
            <p:ph type="sldNum" sz="quarter" idx="12"/>
          </p:nvPr>
        </p:nvSpPr>
        <p:spPr/>
        <p:txBody>
          <a:bodyPr/>
          <a:lstStyle/>
          <a:p>
            <a:fld id="{1718992C-B9AF-2F49-8B31-EC7F489F3004}" type="slidenum">
              <a:rPr lang="en-US" smtClean="0"/>
              <a:t>3</a:t>
            </a:fld>
            <a:endParaRPr lang="en-US"/>
          </a:p>
        </p:txBody>
      </p:sp>
      <p:pic>
        <p:nvPicPr>
          <p:cNvPr id="5" name="Picture 4">
            <a:extLst>
              <a:ext uri="{FF2B5EF4-FFF2-40B4-BE49-F238E27FC236}">
                <a16:creationId xmlns:a16="http://schemas.microsoft.com/office/drawing/2014/main" id="{A1191161-FD46-0743-9150-0F3AFC206400}"/>
              </a:ext>
            </a:extLst>
          </p:cNvPr>
          <p:cNvPicPr>
            <a:picLocks noChangeAspect="1"/>
          </p:cNvPicPr>
          <p:nvPr/>
        </p:nvPicPr>
        <p:blipFill>
          <a:blip r:embed="rId4"/>
          <a:stretch>
            <a:fillRect/>
          </a:stretch>
        </p:blipFill>
        <p:spPr>
          <a:xfrm>
            <a:off x="1469985" y="1824306"/>
            <a:ext cx="2530159" cy="1680617"/>
          </a:xfrm>
          <a:prstGeom prst="rect">
            <a:avLst/>
          </a:prstGeom>
        </p:spPr>
      </p:pic>
      <p:pic>
        <p:nvPicPr>
          <p:cNvPr id="6" name="Picture 5">
            <a:extLst>
              <a:ext uri="{FF2B5EF4-FFF2-40B4-BE49-F238E27FC236}">
                <a16:creationId xmlns:a16="http://schemas.microsoft.com/office/drawing/2014/main" id="{D31951BD-5A44-FF43-8B85-6BD3D78A9090}"/>
              </a:ext>
            </a:extLst>
          </p:cNvPr>
          <p:cNvPicPr>
            <a:picLocks noChangeAspect="1"/>
          </p:cNvPicPr>
          <p:nvPr/>
        </p:nvPicPr>
        <p:blipFill>
          <a:blip r:embed="rId5"/>
          <a:stretch>
            <a:fillRect/>
          </a:stretch>
        </p:blipFill>
        <p:spPr>
          <a:xfrm>
            <a:off x="4667169" y="1824306"/>
            <a:ext cx="2347089" cy="1960986"/>
          </a:xfrm>
          <a:prstGeom prst="rect">
            <a:avLst/>
          </a:prstGeom>
        </p:spPr>
      </p:pic>
      <p:pic>
        <p:nvPicPr>
          <p:cNvPr id="8" name="Picture 7">
            <a:extLst>
              <a:ext uri="{FF2B5EF4-FFF2-40B4-BE49-F238E27FC236}">
                <a16:creationId xmlns:a16="http://schemas.microsoft.com/office/drawing/2014/main" id="{FBD95FAD-ABA9-2346-9C73-408A6FA3F99B}"/>
              </a:ext>
            </a:extLst>
          </p:cNvPr>
          <p:cNvPicPr>
            <a:picLocks noChangeAspect="1"/>
          </p:cNvPicPr>
          <p:nvPr/>
        </p:nvPicPr>
        <p:blipFill>
          <a:blip r:embed="rId6"/>
          <a:stretch>
            <a:fillRect/>
          </a:stretch>
        </p:blipFill>
        <p:spPr>
          <a:xfrm>
            <a:off x="8026400" y="1679480"/>
            <a:ext cx="1696334" cy="1696334"/>
          </a:xfrm>
          <a:prstGeom prst="rect">
            <a:avLst/>
          </a:prstGeom>
        </p:spPr>
      </p:pic>
      <p:cxnSp>
        <p:nvCxnSpPr>
          <p:cNvPr id="29" name="Straight Connector 28">
            <a:extLst>
              <a:ext uri="{FF2B5EF4-FFF2-40B4-BE49-F238E27FC236}">
                <a16:creationId xmlns:a16="http://schemas.microsoft.com/office/drawing/2014/main" id="{2800B19A-C558-3E41-B7F4-4BB6D6B4D7AB}"/>
              </a:ext>
            </a:extLst>
          </p:cNvPr>
          <p:cNvCxnSpPr>
            <a:cxnSpLocks/>
          </p:cNvCxnSpPr>
          <p:nvPr/>
        </p:nvCxnSpPr>
        <p:spPr>
          <a:xfrm>
            <a:off x="300942" y="3863261"/>
            <a:ext cx="11493661" cy="1"/>
          </a:xfrm>
          <a:prstGeom prst="line">
            <a:avLst/>
          </a:prstGeom>
          <a:ln w="50800">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graphicFrame>
        <p:nvGraphicFramePr>
          <p:cNvPr id="15" name="Object 4">
            <a:extLst>
              <a:ext uri="{FF2B5EF4-FFF2-40B4-BE49-F238E27FC236}">
                <a16:creationId xmlns:a16="http://schemas.microsoft.com/office/drawing/2014/main" id="{4792957C-6C34-8C40-A6BC-EBD94C1132B8}"/>
              </a:ext>
            </a:extLst>
          </p:cNvPr>
          <p:cNvGraphicFramePr>
            <a:graphicFrameLocks noChangeAspect="1"/>
          </p:cNvGraphicFramePr>
          <p:nvPr>
            <p:extLst>
              <p:ext uri="{D42A27DB-BD31-4B8C-83A1-F6EECF244321}">
                <p14:modId xmlns:p14="http://schemas.microsoft.com/office/powerpoint/2010/main" val="3560942770"/>
              </p:ext>
            </p:extLst>
          </p:nvPr>
        </p:nvGraphicFramePr>
        <p:xfrm>
          <a:off x="3927295" y="4414780"/>
          <a:ext cx="3474770" cy="1858566"/>
        </p:xfrm>
        <a:graphic>
          <a:graphicData uri="http://schemas.openxmlformats.org/presentationml/2006/ole">
            <mc:AlternateContent xmlns:mc="http://schemas.openxmlformats.org/markup-compatibility/2006">
              <mc:Choice xmlns:v="urn:schemas-microsoft-com:vml" Requires="v">
                <p:oleObj spid="_x0000_s23577" name="Photo Editor Photo" r:id="rId7" imgW="1270000" imgH="927100" progId="MSPhotoEd.3">
                  <p:embed/>
                </p:oleObj>
              </mc:Choice>
              <mc:Fallback>
                <p:oleObj name="Photo Editor Photo" r:id="rId7" imgW="1270000" imgH="927100" progId="MSPhotoEd.3">
                  <p:embed/>
                  <p:pic>
                    <p:nvPicPr>
                      <p:cNvPr id="12" name="Object 4">
                        <a:extLst>
                          <a:ext uri="{FF2B5EF4-FFF2-40B4-BE49-F238E27FC236}">
                            <a16:creationId xmlns:a16="http://schemas.microsoft.com/office/drawing/2014/main" id="{75A716B0-E6D4-DE42-9498-2304D340C3B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27295" y="4414780"/>
                        <a:ext cx="3474770" cy="1858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6" name="Object 4">
            <a:extLst>
              <a:ext uri="{FF2B5EF4-FFF2-40B4-BE49-F238E27FC236}">
                <a16:creationId xmlns:a16="http://schemas.microsoft.com/office/drawing/2014/main" id="{756AA3AF-7197-7F48-B8E0-677F9123E344}"/>
              </a:ext>
            </a:extLst>
          </p:cNvPr>
          <p:cNvGraphicFramePr>
            <a:graphicFrameLocks noChangeAspect="1"/>
          </p:cNvGraphicFramePr>
          <p:nvPr>
            <p:extLst>
              <p:ext uri="{D42A27DB-BD31-4B8C-83A1-F6EECF244321}">
                <p14:modId xmlns:p14="http://schemas.microsoft.com/office/powerpoint/2010/main" val="3080286407"/>
              </p:ext>
            </p:extLst>
          </p:nvPr>
        </p:nvGraphicFramePr>
        <p:xfrm>
          <a:off x="944963" y="4825773"/>
          <a:ext cx="1937987" cy="1036580"/>
        </p:xfrm>
        <a:graphic>
          <a:graphicData uri="http://schemas.openxmlformats.org/presentationml/2006/ole">
            <mc:AlternateContent xmlns:mc="http://schemas.openxmlformats.org/markup-compatibility/2006">
              <mc:Choice xmlns:v="urn:schemas-microsoft-com:vml" Requires="v">
                <p:oleObj spid="_x0000_s23578" name="Photo Editor Photo" r:id="rId7" imgW="1270000" imgH="927100" progId="MSPhotoEd.3">
                  <p:embed/>
                </p:oleObj>
              </mc:Choice>
              <mc:Fallback>
                <p:oleObj name="Photo Editor Photo" r:id="rId7" imgW="1270000" imgH="927100" progId="MSPhotoEd.3">
                  <p:embed/>
                  <p:pic>
                    <p:nvPicPr>
                      <p:cNvPr id="13" name="Object 4">
                        <a:extLst>
                          <a:ext uri="{FF2B5EF4-FFF2-40B4-BE49-F238E27FC236}">
                            <a16:creationId xmlns:a16="http://schemas.microsoft.com/office/drawing/2014/main" id="{CA4262D9-712A-084E-9A93-7101FB7BC70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4963" y="4825773"/>
                        <a:ext cx="1937987" cy="1036580"/>
                      </a:xfrm>
                      <a:prstGeom prst="rect">
                        <a:avLst/>
                      </a:prstGeom>
                      <a:noFill/>
                      <a:ln>
                        <a:noFill/>
                      </a:ln>
                      <a:effectLst/>
                    </p:spPr>
                  </p:pic>
                </p:oleObj>
              </mc:Fallback>
            </mc:AlternateContent>
          </a:graphicData>
        </a:graphic>
      </p:graphicFrame>
      <p:graphicFrame>
        <p:nvGraphicFramePr>
          <p:cNvPr id="17" name="Object 4">
            <a:extLst>
              <a:ext uri="{FF2B5EF4-FFF2-40B4-BE49-F238E27FC236}">
                <a16:creationId xmlns:a16="http://schemas.microsoft.com/office/drawing/2014/main" id="{10F48B82-191A-9746-BF18-8B2580949CE3}"/>
              </a:ext>
            </a:extLst>
          </p:cNvPr>
          <p:cNvGraphicFramePr>
            <a:graphicFrameLocks noChangeAspect="1"/>
          </p:cNvGraphicFramePr>
          <p:nvPr>
            <p:extLst>
              <p:ext uri="{D42A27DB-BD31-4B8C-83A1-F6EECF244321}">
                <p14:modId xmlns:p14="http://schemas.microsoft.com/office/powerpoint/2010/main" val="557024714"/>
              </p:ext>
            </p:extLst>
          </p:nvPr>
        </p:nvGraphicFramePr>
        <p:xfrm>
          <a:off x="8484395" y="4049623"/>
          <a:ext cx="1937987" cy="1036580"/>
        </p:xfrm>
        <a:graphic>
          <a:graphicData uri="http://schemas.openxmlformats.org/presentationml/2006/ole">
            <mc:AlternateContent xmlns:mc="http://schemas.openxmlformats.org/markup-compatibility/2006">
              <mc:Choice xmlns:v="urn:schemas-microsoft-com:vml" Requires="v">
                <p:oleObj spid="_x0000_s23579" name="Photo Editor Photo" r:id="rId7" imgW="1270000" imgH="927100" progId="MSPhotoEd.3">
                  <p:embed/>
                </p:oleObj>
              </mc:Choice>
              <mc:Fallback>
                <p:oleObj name="Photo Editor Photo" r:id="rId7" imgW="1270000" imgH="927100" progId="MSPhotoEd.3">
                  <p:embed/>
                  <p:pic>
                    <p:nvPicPr>
                      <p:cNvPr id="14" name="Object 4">
                        <a:extLst>
                          <a:ext uri="{FF2B5EF4-FFF2-40B4-BE49-F238E27FC236}">
                            <a16:creationId xmlns:a16="http://schemas.microsoft.com/office/drawing/2014/main" id="{F599736F-31BD-9D4C-9BFA-2C8C868B8CB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84395" y="4049623"/>
                        <a:ext cx="1937987" cy="1036580"/>
                      </a:xfrm>
                      <a:prstGeom prst="rect">
                        <a:avLst/>
                      </a:prstGeom>
                      <a:noFill/>
                      <a:ln>
                        <a:noFill/>
                      </a:ln>
                      <a:effectLst/>
                    </p:spPr>
                  </p:pic>
                </p:oleObj>
              </mc:Fallback>
            </mc:AlternateContent>
          </a:graphicData>
        </a:graphic>
      </p:graphicFrame>
      <p:sp>
        <p:nvSpPr>
          <p:cNvPr id="18" name="Line 15">
            <a:extLst>
              <a:ext uri="{FF2B5EF4-FFF2-40B4-BE49-F238E27FC236}">
                <a16:creationId xmlns:a16="http://schemas.microsoft.com/office/drawing/2014/main" id="{57B2B760-9B88-6248-95BD-D81BA425A94F}"/>
              </a:ext>
            </a:extLst>
          </p:cNvPr>
          <p:cNvSpPr>
            <a:spLocks noChangeShapeType="1"/>
          </p:cNvSpPr>
          <p:nvPr/>
        </p:nvSpPr>
        <p:spPr bwMode="auto">
          <a:xfrm flipV="1">
            <a:off x="2844965" y="5344063"/>
            <a:ext cx="138197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15">
            <a:extLst>
              <a:ext uri="{FF2B5EF4-FFF2-40B4-BE49-F238E27FC236}">
                <a16:creationId xmlns:a16="http://schemas.microsoft.com/office/drawing/2014/main" id="{C9F99735-C17E-3C43-A860-DB8118D5D89C}"/>
              </a:ext>
            </a:extLst>
          </p:cNvPr>
          <p:cNvSpPr>
            <a:spLocks noChangeShapeType="1"/>
          </p:cNvSpPr>
          <p:nvPr/>
        </p:nvSpPr>
        <p:spPr bwMode="auto">
          <a:xfrm flipV="1">
            <a:off x="7062514" y="4825773"/>
            <a:ext cx="1788189" cy="30499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15">
            <a:extLst>
              <a:ext uri="{FF2B5EF4-FFF2-40B4-BE49-F238E27FC236}">
                <a16:creationId xmlns:a16="http://schemas.microsoft.com/office/drawing/2014/main" id="{189C09A9-CAF6-2946-A668-0F954D644BB5}"/>
              </a:ext>
            </a:extLst>
          </p:cNvPr>
          <p:cNvSpPr>
            <a:spLocks noChangeShapeType="1"/>
          </p:cNvSpPr>
          <p:nvPr/>
        </p:nvSpPr>
        <p:spPr bwMode="auto">
          <a:xfrm>
            <a:off x="6781798" y="5610894"/>
            <a:ext cx="1937987" cy="60153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25" name="Object 4">
            <a:extLst>
              <a:ext uri="{FF2B5EF4-FFF2-40B4-BE49-F238E27FC236}">
                <a16:creationId xmlns:a16="http://schemas.microsoft.com/office/drawing/2014/main" id="{1741E2BF-6E2F-7D4A-9C9A-E772C800CD8B}"/>
              </a:ext>
            </a:extLst>
          </p:cNvPr>
          <p:cNvGraphicFramePr>
            <a:graphicFrameLocks noChangeAspect="1"/>
          </p:cNvGraphicFramePr>
          <p:nvPr>
            <p:extLst>
              <p:ext uri="{D42A27DB-BD31-4B8C-83A1-F6EECF244321}">
                <p14:modId xmlns:p14="http://schemas.microsoft.com/office/powerpoint/2010/main" val="3960613073"/>
              </p:ext>
            </p:extLst>
          </p:nvPr>
        </p:nvGraphicFramePr>
        <p:xfrm>
          <a:off x="8444493" y="5566327"/>
          <a:ext cx="1937987" cy="1036580"/>
        </p:xfrm>
        <a:graphic>
          <a:graphicData uri="http://schemas.openxmlformats.org/presentationml/2006/ole">
            <mc:AlternateContent xmlns:mc="http://schemas.openxmlformats.org/markup-compatibility/2006">
              <mc:Choice xmlns:v="urn:schemas-microsoft-com:vml" Requires="v">
                <p:oleObj spid="_x0000_s23580" name="Photo Editor Photo" r:id="rId9" imgW="1270000" imgH="927100" progId="MSPhotoEd.3">
                  <p:embed/>
                </p:oleObj>
              </mc:Choice>
              <mc:Fallback>
                <p:oleObj name="Photo Editor Photo" r:id="rId9" imgW="1270000" imgH="927100" progId="MSPhotoEd.3">
                  <p:embed/>
                  <p:pic>
                    <p:nvPicPr>
                      <p:cNvPr id="15" name="Object 4">
                        <a:extLst>
                          <a:ext uri="{FF2B5EF4-FFF2-40B4-BE49-F238E27FC236}">
                            <a16:creationId xmlns:a16="http://schemas.microsoft.com/office/drawing/2014/main" id="{34CB6F87-93CD-0649-871A-40F259E719F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44493" y="5566327"/>
                        <a:ext cx="1937987" cy="103658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720458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39F0B-EA6A-2947-8DA6-B44B005CC684}"/>
              </a:ext>
            </a:extLst>
          </p:cNvPr>
          <p:cNvSpPr>
            <a:spLocks noGrp="1"/>
          </p:cNvSpPr>
          <p:nvPr>
            <p:ph type="title"/>
          </p:nvPr>
        </p:nvSpPr>
        <p:spPr/>
        <p:txBody>
          <a:bodyPr/>
          <a:lstStyle/>
          <a:p>
            <a:r>
              <a:rPr lang="en-US" dirty="0"/>
              <a:t>Simple BGP Prefix Hijack</a:t>
            </a:r>
          </a:p>
        </p:txBody>
      </p:sp>
      <p:sp>
        <p:nvSpPr>
          <p:cNvPr id="4" name="Slide Number Placeholder 3">
            <a:extLst>
              <a:ext uri="{FF2B5EF4-FFF2-40B4-BE49-F238E27FC236}">
                <a16:creationId xmlns:a16="http://schemas.microsoft.com/office/drawing/2014/main" id="{DE5DD460-5C4D-D043-8874-A02619292324}"/>
              </a:ext>
            </a:extLst>
          </p:cNvPr>
          <p:cNvSpPr>
            <a:spLocks noGrp="1"/>
          </p:cNvSpPr>
          <p:nvPr>
            <p:ph type="sldNum" sz="quarter" idx="12"/>
          </p:nvPr>
        </p:nvSpPr>
        <p:spPr/>
        <p:txBody>
          <a:bodyPr/>
          <a:lstStyle/>
          <a:p>
            <a:fld id="{1718992C-B9AF-2F49-8B31-EC7F489F3004}" type="slidenum">
              <a:rPr lang="en-US" smtClean="0"/>
              <a:t>4</a:t>
            </a:fld>
            <a:endParaRPr lang="en-US"/>
          </a:p>
        </p:txBody>
      </p:sp>
      <p:grpSp>
        <p:nvGrpSpPr>
          <p:cNvPr id="12" name="Group 3">
            <a:extLst>
              <a:ext uri="{FF2B5EF4-FFF2-40B4-BE49-F238E27FC236}">
                <a16:creationId xmlns:a16="http://schemas.microsoft.com/office/drawing/2014/main" id="{D9948E08-545F-6D47-817B-162FA3DDE6F5}"/>
              </a:ext>
            </a:extLst>
          </p:cNvPr>
          <p:cNvGrpSpPr>
            <a:grpSpLocks/>
          </p:cNvGrpSpPr>
          <p:nvPr/>
        </p:nvGrpSpPr>
        <p:grpSpPr bwMode="auto">
          <a:xfrm>
            <a:off x="1044275" y="1596842"/>
            <a:ext cx="10424310" cy="4653698"/>
            <a:chOff x="516" y="945"/>
            <a:chExt cx="5004" cy="3195"/>
          </a:xfrm>
        </p:grpSpPr>
        <p:graphicFrame>
          <p:nvGraphicFramePr>
            <p:cNvPr id="13" name="Object 4">
              <a:extLst>
                <a:ext uri="{FF2B5EF4-FFF2-40B4-BE49-F238E27FC236}">
                  <a16:creationId xmlns:a16="http://schemas.microsoft.com/office/drawing/2014/main" id="{5F0289B0-7823-C347-AB9B-43581EB290A7}"/>
                </a:ext>
              </a:extLst>
            </p:cNvPr>
            <p:cNvGraphicFramePr>
              <a:graphicFrameLocks noChangeAspect="1"/>
            </p:cNvGraphicFramePr>
            <p:nvPr/>
          </p:nvGraphicFramePr>
          <p:xfrm>
            <a:off x="657" y="1338"/>
            <a:ext cx="1668" cy="1276"/>
          </p:xfrm>
          <a:graphic>
            <a:graphicData uri="http://schemas.openxmlformats.org/presentationml/2006/ole">
              <mc:AlternateContent xmlns:mc="http://schemas.openxmlformats.org/markup-compatibility/2006">
                <mc:Choice xmlns:v="urn:schemas-microsoft-com:vml" Requires="v">
                  <p:oleObj spid="_x0000_s20589" name="Photo Editor Photo" r:id="rId4" imgW="1270000" imgH="927100" progId="MSPhotoEd.3">
                    <p:embed/>
                  </p:oleObj>
                </mc:Choice>
                <mc:Fallback>
                  <p:oleObj name="Photo Editor Photo" r:id="rId4" imgW="1270000" imgH="927100" progId="MSPhotoEd.3">
                    <p:embed/>
                    <p:pic>
                      <p:nvPicPr>
                        <p:cNvPr id="21515" name="Object 4">
                          <a:extLst>
                            <a:ext uri="{FF2B5EF4-FFF2-40B4-BE49-F238E27FC236}">
                              <a16:creationId xmlns:a16="http://schemas.microsoft.com/office/drawing/2014/main" id="{AB8C16D1-1ADB-1B44-AB03-C92C89A2D5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 y="1338"/>
                          <a:ext cx="1668" cy="1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4" name="Object 5">
              <a:extLst>
                <a:ext uri="{FF2B5EF4-FFF2-40B4-BE49-F238E27FC236}">
                  <a16:creationId xmlns:a16="http://schemas.microsoft.com/office/drawing/2014/main" id="{38428952-9A58-AC45-8563-F6E4D046587B}"/>
                </a:ext>
              </a:extLst>
            </p:cNvPr>
            <p:cNvGraphicFramePr>
              <a:graphicFrameLocks noChangeAspect="1"/>
            </p:cNvGraphicFramePr>
            <p:nvPr/>
          </p:nvGraphicFramePr>
          <p:xfrm>
            <a:off x="2907" y="945"/>
            <a:ext cx="1671" cy="1365"/>
          </p:xfrm>
          <a:graphic>
            <a:graphicData uri="http://schemas.openxmlformats.org/presentationml/2006/ole">
              <mc:AlternateContent xmlns:mc="http://schemas.openxmlformats.org/markup-compatibility/2006">
                <mc:Choice xmlns:v="urn:schemas-microsoft-com:vml" Requires="v">
                  <p:oleObj spid="_x0000_s20590" name="Photo Editor Photo" r:id="rId6" imgW="1270000" imgH="927100" progId="MSPhotoEd.3">
                    <p:embed/>
                  </p:oleObj>
                </mc:Choice>
                <mc:Fallback>
                  <p:oleObj name="Photo Editor Photo" r:id="rId6" imgW="1270000" imgH="927100" progId="MSPhotoEd.3">
                    <p:embed/>
                    <p:pic>
                      <p:nvPicPr>
                        <p:cNvPr id="21516" name="Object 5">
                          <a:extLst>
                            <a:ext uri="{FF2B5EF4-FFF2-40B4-BE49-F238E27FC236}">
                              <a16:creationId xmlns:a16="http://schemas.microsoft.com/office/drawing/2014/main" id="{75145360-2098-1F46-81C5-6EE886C0C6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7" y="945"/>
                          <a:ext cx="1671" cy="1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5" name="Object 6">
              <a:extLst>
                <a:ext uri="{FF2B5EF4-FFF2-40B4-BE49-F238E27FC236}">
                  <a16:creationId xmlns:a16="http://schemas.microsoft.com/office/drawing/2014/main" id="{B7EDCD46-5BF8-E649-B05E-3F23A17CA774}"/>
                </a:ext>
              </a:extLst>
            </p:cNvPr>
            <p:cNvGraphicFramePr>
              <a:graphicFrameLocks noChangeAspect="1"/>
            </p:cNvGraphicFramePr>
            <p:nvPr/>
          </p:nvGraphicFramePr>
          <p:xfrm>
            <a:off x="2553" y="2517"/>
            <a:ext cx="1671" cy="1365"/>
          </p:xfrm>
          <a:graphic>
            <a:graphicData uri="http://schemas.openxmlformats.org/presentationml/2006/ole">
              <mc:AlternateContent xmlns:mc="http://schemas.openxmlformats.org/markup-compatibility/2006">
                <mc:Choice xmlns:v="urn:schemas-microsoft-com:vml" Requires="v">
                  <p:oleObj spid="_x0000_s20591" name="Photo Editor Photo" r:id="rId7" imgW="1270000" imgH="927100" progId="MSPhotoEd.3">
                    <p:embed/>
                  </p:oleObj>
                </mc:Choice>
                <mc:Fallback>
                  <p:oleObj name="Photo Editor Photo" r:id="rId7" imgW="1270000" imgH="927100" progId="MSPhotoEd.3">
                    <p:embed/>
                    <p:pic>
                      <p:nvPicPr>
                        <p:cNvPr id="21517" name="Object 6">
                          <a:extLst>
                            <a:ext uri="{FF2B5EF4-FFF2-40B4-BE49-F238E27FC236}">
                              <a16:creationId xmlns:a16="http://schemas.microsoft.com/office/drawing/2014/main" id="{235716FB-85BD-B743-B9A1-F9FD1A961B5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53" y="2517"/>
                          <a:ext cx="1671" cy="1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6" name="Text Box 7">
              <a:extLst>
                <a:ext uri="{FF2B5EF4-FFF2-40B4-BE49-F238E27FC236}">
                  <a16:creationId xmlns:a16="http://schemas.microsoft.com/office/drawing/2014/main" id="{2023F7F0-B249-0047-B236-5FD863BDB4CB}"/>
                </a:ext>
              </a:extLst>
            </p:cNvPr>
            <p:cNvSpPr txBox="1">
              <a:spLocks noChangeArrowheads="1"/>
            </p:cNvSpPr>
            <p:nvPr/>
          </p:nvSpPr>
          <p:spPr bwMode="auto">
            <a:xfrm>
              <a:off x="2854" y="3048"/>
              <a:ext cx="109"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endParaRPr lang="fr-FR" altLang="en-US" sz="1600" b="0">
                <a:latin typeface="Times New Roman" panose="02020603050405020304" pitchFamily="18" charset="0"/>
              </a:endParaRPr>
            </a:p>
          </p:txBody>
        </p:sp>
        <p:graphicFrame>
          <p:nvGraphicFramePr>
            <p:cNvPr id="17" name="Object 8">
              <a:extLst>
                <a:ext uri="{FF2B5EF4-FFF2-40B4-BE49-F238E27FC236}">
                  <a16:creationId xmlns:a16="http://schemas.microsoft.com/office/drawing/2014/main" id="{C0C4DF73-DCE4-2B45-87A1-8FEED74571C5}"/>
                </a:ext>
              </a:extLst>
            </p:cNvPr>
            <p:cNvGraphicFramePr>
              <a:graphicFrameLocks noChangeAspect="1"/>
            </p:cNvGraphicFramePr>
            <p:nvPr/>
          </p:nvGraphicFramePr>
          <p:xfrm>
            <a:off x="699" y="2647"/>
            <a:ext cx="813" cy="692"/>
          </p:xfrm>
          <a:graphic>
            <a:graphicData uri="http://schemas.openxmlformats.org/presentationml/2006/ole">
              <mc:AlternateContent xmlns:mc="http://schemas.openxmlformats.org/markup-compatibility/2006">
                <mc:Choice xmlns:v="urn:schemas-microsoft-com:vml" Requires="v">
                  <p:oleObj spid="_x0000_s20592" name="Photo Editor Photo" r:id="rId9" imgW="1270000" imgH="927100" progId="MSPhotoEd.3">
                    <p:embed/>
                  </p:oleObj>
                </mc:Choice>
                <mc:Fallback>
                  <p:oleObj name="Photo Editor Photo" r:id="rId9" imgW="1270000" imgH="927100" progId="MSPhotoEd.3">
                    <p:embed/>
                    <p:pic>
                      <p:nvPicPr>
                        <p:cNvPr id="21519" name="Object 8">
                          <a:extLst>
                            <a:ext uri="{FF2B5EF4-FFF2-40B4-BE49-F238E27FC236}">
                              <a16:creationId xmlns:a16="http://schemas.microsoft.com/office/drawing/2014/main" id="{D9D66936-DA61-4C41-A292-2E1BC516DE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 y="2647"/>
                          <a:ext cx="813" cy="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8" name="Object 9">
              <a:extLst>
                <a:ext uri="{FF2B5EF4-FFF2-40B4-BE49-F238E27FC236}">
                  <a16:creationId xmlns:a16="http://schemas.microsoft.com/office/drawing/2014/main" id="{8C512DB5-9D3B-F740-BF6C-A9211F81DF73}"/>
                </a:ext>
              </a:extLst>
            </p:cNvPr>
            <p:cNvGraphicFramePr>
              <a:graphicFrameLocks noChangeAspect="1"/>
            </p:cNvGraphicFramePr>
            <p:nvPr/>
          </p:nvGraphicFramePr>
          <p:xfrm>
            <a:off x="516" y="3501"/>
            <a:ext cx="525" cy="447"/>
          </p:xfrm>
          <a:graphic>
            <a:graphicData uri="http://schemas.openxmlformats.org/presentationml/2006/ole">
              <mc:AlternateContent xmlns:mc="http://schemas.openxmlformats.org/markup-compatibility/2006">
                <mc:Choice xmlns:v="urn:schemas-microsoft-com:vml" Requires="v">
                  <p:oleObj spid="_x0000_s20593" name="Photo Editor Photo" r:id="rId10" imgW="1270000" imgH="927100" progId="MSPhotoEd.3">
                    <p:embed/>
                  </p:oleObj>
                </mc:Choice>
                <mc:Fallback>
                  <p:oleObj name="Photo Editor Photo" r:id="rId10" imgW="1270000" imgH="927100" progId="MSPhotoEd.3">
                    <p:embed/>
                    <p:pic>
                      <p:nvPicPr>
                        <p:cNvPr id="21520" name="Object 9">
                          <a:extLst>
                            <a:ext uri="{FF2B5EF4-FFF2-40B4-BE49-F238E27FC236}">
                              <a16:creationId xmlns:a16="http://schemas.microsoft.com/office/drawing/2014/main" id="{9F0E50C9-FEBB-194C-8FE9-1FC1B81541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 y="3501"/>
                          <a:ext cx="525" cy="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9" name="Object 10">
              <a:extLst>
                <a:ext uri="{FF2B5EF4-FFF2-40B4-BE49-F238E27FC236}">
                  <a16:creationId xmlns:a16="http://schemas.microsoft.com/office/drawing/2014/main" id="{AF42F737-2810-2746-9A93-75A10C452062}"/>
                </a:ext>
              </a:extLst>
            </p:cNvPr>
            <p:cNvGraphicFramePr>
              <a:graphicFrameLocks noChangeAspect="1"/>
            </p:cNvGraphicFramePr>
            <p:nvPr/>
          </p:nvGraphicFramePr>
          <p:xfrm>
            <a:off x="4404" y="2086"/>
            <a:ext cx="813" cy="692"/>
          </p:xfrm>
          <a:graphic>
            <a:graphicData uri="http://schemas.openxmlformats.org/presentationml/2006/ole">
              <mc:AlternateContent xmlns:mc="http://schemas.openxmlformats.org/markup-compatibility/2006">
                <mc:Choice xmlns:v="urn:schemas-microsoft-com:vml" Requires="v">
                  <p:oleObj spid="_x0000_s20594" name="Photo Editor Photo" r:id="rId11" imgW="1270000" imgH="927100" progId="MSPhotoEd.3">
                    <p:embed/>
                  </p:oleObj>
                </mc:Choice>
                <mc:Fallback>
                  <p:oleObj name="Photo Editor Photo" r:id="rId11" imgW="1270000" imgH="927100" progId="MSPhotoEd.3">
                    <p:embed/>
                    <p:pic>
                      <p:nvPicPr>
                        <p:cNvPr id="21521" name="Object 10">
                          <a:extLst>
                            <a:ext uri="{FF2B5EF4-FFF2-40B4-BE49-F238E27FC236}">
                              <a16:creationId xmlns:a16="http://schemas.microsoft.com/office/drawing/2014/main" id="{B74E8AAB-A00D-7C48-8868-807DE1DDBC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4" y="2086"/>
                          <a:ext cx="813" cy="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20" name="Object 11">
              <a:extLst>
                <a:ext uri="{FF2B5EF4-FFF2-40B4-BE49-F238E27FC236}">
                  <a16:creationId xmlns:a16="http://schemas.microsoft.com/office/drawing/2014/main" id="{26B60A0C-002D-8949-A89E-AA4D226D8827}"/>
                </a:ext>
              </a:extLst>
            </p:cNvPr>
            <p:cNvGraphicFramePr>
              <a:graphicFrameLocks noChangeAspect="1"/>
            </p:cNvGraphicFramePr>
            <p:nvPr/>
          </p:nvGraphicFramePr>
          <p:xfrm>
            <a:off x="4995" y="2922"/>
            <a:ext cx="525" cy="447"/>
          </p:xfrm>
          <a:graphic>
            <a:graphicData uri="http://schemas.openxmlformats.org/presentationml/2006/ole">
              <mc:AlternateContent xmlns:mc="http://schemas.openxmlformats.org/markup-compatibility/2006">
                <mc:Choice xmlns:v="urn:schemas-microsoft-com:vml" Requires="v">
                  <p:oleObj spid="_x0000_s20595" name="Photo Editor Photo" r:id="rId12" imgW="1270000" imgH="927100" progId="MSPhotoEd.3">
                    <p:embed/>
                  </p:oleObj>
                </mc:Choice>
                <mc:Fallback>
                  <p:oleObj name="Photo Editor Photo" r:id="rId12" imgW="1270000" imgH="927100" progId="MSPhotoEd.3">
                    <p:embed/>
                    <p:pic>
                      <p:nvPicPr>
                        <p:cNvPr id="21522" name="Object 11">
                          <a:extLst>
                            <a:ext uri="{FF2B5EF4-FFF2-40B4-BE49-F238E27FC236}">
                              <a16:creationId xmlns:a16="http://schemas.microsoft.com/office/drawing/2014/main" id="{F1242787-D3A6-984F-ABCA-DE3B51DB40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5" y="2922"/>
                          <a:ext cx="525" cy="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21" name="Line 12">
              <a:extLst>
                <a:ext uri="{FF2B5EF4-FFF2-40B4-BE49-F238E27FC236}">
                  <a16:creationId xmlns:a16="http://schemas.microsoft.com/office/drawing/2014/main" id="{28C27B2F-6020-6940-A78F-5097E894296F}"/>
                </a:ext>
              </a:extLst>
            </p:cNvPr>
            <p:cNvSpPr>
              <a:spLocks noChangeShapeType="1"/>
            </p:cNvSpPr>
            <p:nvPr/>
          </p:nvSpPr>
          <p:spPr bwMode="auto">
            <a:xfrm flipV="1">
              <a:off x="837" y="3240"/>
              <a:ext cx="118" cy="29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13">
              <a:extLst>
                <a:ext uri="{FF2B5EF4-FFF2-40B4-BE49-F238E27FC236}">
                  <a16:creationId xmlns:a16="http://schemas.microsoft.com/office/drawing/2014/main" id="{135C987A-782D-1245-B687-97B2A5EA9A7F}"/>
                </a:ext>
              </a:extLst>
            </p:cNvPr>
            <p:cNvSpPr>
              <a:spLocks noChangeShapeType="1"/>
            </p:cNvSpPr>
            <p:nvPr/>
          </p:nvSpPr>
          <p:spPr bwMode="auto">
            <a:xfrm flipV="1">
              <a:off x="1035" y="2439"/>
              <a:ext cx="81" cy="27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14">
              <a:extLst>
                <a:ext uri="{FF2B5EF4-FFF2-40B4-BE49-F238E27FC236}">
                  <a16:creationId xmlns:a16="http://schemas.microsoft.com/office/drawing/2014/main" id="{5C72BC4A-ACDA-7343-A340-B634476A77EF}"/>
                </a:ext>
              </a:extLst>
            </p:cNvPr>
            <p:cNvSpPr>
              <a:spLocks noChangeShapeType="1"/>
            </p:cNvSpPr>
            <p:nvPr/>
          </p:nvSpPr>
          <p:spPr bwMode="auto">
            <a:xfrm flipV="1">
              <a:off x="2187" y="1566"/>
              <a:ext cx="837" cy="13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15">
              <a:extLst>
                <a:ext uri="{FF2B5EF4-FFF2-40B4-BE49-F238E27FC236}">
                  <a16:creationId xmlns:a16="http://schemas.microsoft.com/office/drawing/2014/main" id="{AA541F5E-B720-6045-AA20-7386EBCA6382}"/>
                </a:ext>
              </a:extLst>
            </p:cNvPr>
            <p:cNvSpPr>
              <a:spLocks noChangeShapeType="1"/>
            </p:cNvSpPr>
            <p:nvPr/>
          </p:nvSpPr>
          <p:spPr bwMode="auto">
            <a:xfrm>
              <a:off x="1953" y="2368"/>
              <a:ext cx="891" cy="46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16">
              <a:extLst>
                <a:ext uri="{FF2B5EF4-FFF2-40B4-BE49-F238E27FC236}">
                  <a16:creationId xmlns:a16="http://schemas.microsoft.com/office/drawing/2014/main" id="{966EF1EA-D1A8-5542-91C2-C604BE3F5A8E}"/>
                </a:ext>
              </a:extLst>
            </p:cNvPr>
            <p:cNvSpPr>
              <a:spLocks noChangeShapeType="1"/>
            </p:cNvSpPr>
            <p:nvPr/>
          </p:nvSpPr>
          <p:spPr bwMode="auto">
            <a:xfrm>
              <a:off x="4473" y="1736"/>
              <a:ext cx="396" cy="40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17">
              <a:extLst>
                <a:ext uri="{FF2B5EF4-FFF2-40B4-BE49-F238E27FC236}">
                  <a16:creationId xmlns:a16="http://schemas.microsoft.com/office/drawing/2014/main" id="{7CD60219-6097-D842-93C3-7EC1AFCCCC28}"/>
                </a:ext>
              </a:extLst>
            </p:cNvPr>
            <p:cNvSpPr>
              <a:spLocks noChangeShapeType="1"/>
            </p:cNvSpPr>
            <p:nvPr/>
          </p:nvSpPr>
          <p:spPr bwMode="auto">
            <a:xfrm flipH="1">
              <a:off x="4086" y="2691"/>
              <a:ext cx="540" cy="32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18">
              <a:extLst>
                <a:ext uri="{FF2B5EF4-FFF2-40B4-BE49-F238E27FC236}">
                  <a16:creationId xmlns:a16="http://schemas.microsoft.com/office/drawing/2014/main" id="{3C9D7292-9362-7E44-997C-BD27FE89CEC5}"/>
                </a:ext>
              </a:extLst>
            </p:cNvPr>
            <p:cNvSpPr>
              <a:spLocks noChangeShapeType="1"/>
            </p:cNvSpPr>
            <p:nvPr/>
          </p:nvSpPr>
          <p:spPr bwMode="auto">
            <a:xfrm>
              <a:off x="4869" y="2717"/>
              <a:ext cx="225" cy="28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19">
              <a:extLst>
                <a:ext uri="{FF2B5EF4-FFF2-40B4-BE49-F238E27FC236}">
                  <a16:creationId xmlns:a16="http://schemas.microsoft.com/office/drawing/2014/main" id="{CF5DB19C-68CB-2241-A96D-CF37161D5C85}"/>
                </a:ext>
              </a:extLst>
            </p:cNvPr>
            <p:cNvSpPr>
              <a:spLocks noChangeShapeType="1"/>
            </p:cNvSpPr>
            <p:nvPr/>
          </p:nvSpPr>
          <p:spPr bwMode="auto">
            <a:xfrm>
              <a:off x="5256" y="3329"/>
              <a:ext cx="0" cy="22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20">
              <a:extLst>
                <a:ext uri="{FF2B5EF4-FFF2-40B4-BE49-F238E27FC236}">
                  <a16:creationId xmlns:a16="http://schemas.microsoft.com/office/drawing/2014/main" id="{7781ED07-5BF4-3141-96DC-1E0F4AD80F57}"/>
                </a:ext>
              </a:extLst>
            </p:cNvPr>
            <p:cNvSpPr>
              <a:spLocks noChangeShapeType="1"/>
            </p:cNvSpPr>
            <p:nvPr/>
          </p:nvSpPr>
          <p:spPr bwMode="auto">
            <a:xfrm>
              <a:off x="774" y="3924"/>
              <a:ext cx="0" cy="21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21">
              <a:extLst>
                <a:ext uri="{FF2B5EF4-FFF2-40B4-BE49-F238E27FC236}">
                  <a16:creationId xmlns:a16="http://schemas.microsoft.com/office/drawing/2014/main" id="{596E9E95-68DC-9C45-8E6A-F4F8962CE919}"/>
                </a:ext>
              </a:extLst>
            </p:cNvPr>
            <p:cNvSpPr>
              <a:spLocks noChangeShapeType="1"/>
            </p:cNvSpPr>
            <p:nvPr/>
          </p:nvSpPr>
          <p:spPr bwMode="auto">
            <a:xfrm flipH="1">
              <a:off x="3348" y="2142"/>
              <a:ext cx="22" cy="5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Text Box 22">
              <a:extLst>
                <a:ext uri="{FF2B5EF4-FFF2-40B4-BE49-F238E27FC236}">
                  <a16:creationId xmlns:a16="http://schemas.microsoft.com/office/drawing/2014/main" id="{130D67C3-B9E6-3E4B-9B3D-8F9347114947}"/>
                </a:ext>
              </a:extLst>
            </p:cNvPr>
            <p:cNvSpPr txBox="1">
              <a:spLocks noChangeArrowheads="1"/>
            </p:cNvSpPr>
            <p:nvPr/>
          </p:nvSpPr>
          <p:spPr bwMode="auto">
            <a:xfrm>
              <a:off x="716" y="3562"/>
              <a:ext cx="182"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r>
                <a:rPr lang="en-US" altLang="en-US">
                  <a:latin typeface="Times New Roman" panose="02020603050405020304" pitchFamily="18" charset="0"/>
                </a:rPr>
                <a:t>1</a:t>
              </a:r>
              <a:endParaRPr lang="en-US" altLang="en-US" sz="1600" b="0">
                <a:latin typeface="Times New Roman" panose="02020603050405020304" pitchFamily="18" charset="0"/>
              </a:endParaRPr>
            </a:p>
          </p:txBody>
        </p:sp>
        <p:sp>
          <p:nvSpPr>
            <p:cNvPr id="32" name="Text Box 23">
              <a:extLst>
                <a:ext uri="{FF2B5EF4-FFF2-40B4-BE49-F238E27FC236}">
                  <a16:creationId xmlns:a16="http://schemas.microsoft.com/office/drawing/2014/main" id="{D6D9AC18-83CA-D942-AC11-E88BAAADDC42}"/>
                </a:ext>
              </a:extLst>
            </p:cNvPr>
            <p:cNvSpPr txBox="1">
              <a:spLocks noChangeArrowheads="1"/>
            </p:cNvSpPr>
            <p:nvPr/>
          </p:nvSpPr>
          <p:spPr bwMode="auto">
            <a:xfrm>
              <a:off x="950" y="2823"/>
              <a:ext cx="18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r>
                <a:rPr lang="en-US" altLang="en-US">
                  <a:latin typeface="Times New Roman" panose="02020603050405020304" pitchFamily="18" charset="0"/>
                </a:rPr>
                <a:t>2</a:t>
              </a:r>
              <a:endParaRPr lang="en-US" altLang="en-US" sz="1600" b="0">
                <a:latin typeface="Times New Roman" panose="02020603050405020304" pitchFamily="18" charset="0"/>
              </a:endParaRPr>
            </a:p>
          </p:txBody>
        </p:sp>
        <p:sp>
          <p:nvSpPr>
            <p:cNvPr id="33" name="Text Box 24">
              <a:extLst>
                <a:ext uri="{FF2B5EF4-FFF2-40B4-BE49-F238E27FC236}">
                  <a16:creationId xmlns:a16="http://schemas.microsoft.com/office/drawing/2014/main" id="{B852F952-4271-5848-9703-CD53F26EF633}"/>
                </a:ext>
              </a:extLst>
            </p:cNvPr>
            <p:cNvSpPr txBox="1">
              <a:spLocks noChangeArrowheads="1"/>
            </p:cNvSpPr>
            <p:nvPr/>
          </p:nvSpPr>
          <p:spPr bwMode="auto">
            <a:xfrm>
              <a:off x="1337" y="1798"/>
              <a:ext cx="18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r>
                <a:rPr lang="en-US" altLang="en-US">
                  <a:latin typeface="Times New Roman" panose="02020603050405020304" pitchFamily="18" charset="0"/>
                </a:rPr>
                <a:t>3</a:t>
              </a:r>
              <a:endParaRPr lang="en-US" altLang="en-US" sz="1600" b="0">
                <a:latin typeface="Times New Roman" panose="02020603050405020304" pitchFamily="18" charset="0"/>
              </a:endParaRPr>
            </a:p>
          </p:txBody>
        </p:sp>
        <p:sp>
          <p:nvSpPr>
            <p:cNvPr id="34" name="Text Box 25">
              <a:extLst>
                <a:ext uri="{FF2B5EF4-FFF2-40B4-BE49-F238E27FC236}">
                  <a16:creationId xmlns:a16="http://schemas.microsoft.com/office/drawing/2014/main" id="{23D7A6F5-157C-D14C-BEF4-DBA628E3A891}"/>
                </a:ext>
              </a:extLst>
            </p:cNvPr>
            <p:cNvSpPr txBox="1">
              <a:spLocks noChangeArrowheads="1"/>
            </p:cNvSpPr>
            <p:nvPr/>
          </p:nvSpPr>
          <p:spPr bwMode="auto">
            <a:xfrm>
              <a:off x="3623" y="1455"/>
              <a:ext cx="182"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r>
                <a:rPr lang="en-US" altLang="en-US">
                  <a:latin typeface="Times New Roman" panose="02020603050405020304" pitchFamily="18" charset="0"/>
                </a:rPr>
                <a:t>4</a:t>
              </a:r>
              <a:endParaRPr lang="en-US" altLang="en-US" sz="1600" b="0">
                <a:latin typeface="Times New Roman" panose="02020603050405020304" pitchFamily="18" charset="0"/>
              </a:endParaRPr>
            </a:p>
          </p:txBody>
        </p:sp>
        <p:sp>
          <p:nvSpPr>
            <p:cNvPr id="35" name="Text Box 26">
              <a:extLst>
                <a:ext uri="{FF2B5EF4-FFF2-40B4-BE49-F238E27FC236}">
                  <a16:creationId xmlns:a16="http://schemas.microsoft.com/office/drawing/2014/main" id="{EE131C6F-20D0-4249-BCCC-70DF9C9FBAA9}"/>
                </a:ext>
              </a:extLst>
            </p:cNvPr>
            <p:cNvSpPr txBox="1">
              <a:spLocks noChangeArrowheads="1"/>
            </p:cNvSpPr>
            <p:nvPr/>
          </p:nvSpPr>
          <p:spPr bwMode="auto">
            <a:xfrm>
              <a:off x="4703" y="2275"/>
              <a:ext cx="18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r>
                <a:rPr lang="en-US" altLang="en-US">
                  <a:latin typeface="Times New Roman" panose="02020603050405020304" pitchFamily="18" charset="0"/>
                </a:rPr>
                <a:t>5</a:t>
              </a:r>
              <a:endParaRPr lang="en-US" altLang="en-US" sz="1600" b="0">
                <a:latin typeface="Times New Roman" panose="02020603050405020304" pitchFamily="18" charset="0"/>
              </a:endParaRPr>
            </a:p>
          </p:txBody>
        </p:sp>
        <p:sp>
          <p:nvSpPr>
            <p:cNvPr id="36" name="Text Box 27">
              <a:extLst>
                <a:ext uri="{FF2B5EF4-FFF2-40B4-BE49-F238E27FC236}">
                  <a16:creationId xmlns:a16="http://schemas.microsoft.com/office/drawing/2014/main" id="{A148DF53-F05E-484C-B81E-6F7ADFDAA0FF}"/>
                </a:ext>
              </a:extLst>
            </p:cNvPr>
            <p:cNvSpPr txBox="1">
              <a:spLocks noChangeArrowheads="1"/>
            </p:cNvSpPr>
            <p:nvPr/>
          </p:nvSpPr>
          <p:spPr bwMode="auto">
            <a:xfrm>
              <a:off x="5144" y="2985"/>
              <a:ext cx="18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r>
                <a:rPr lang="en-US" altLang="en-US">
                  <a:latin typeface="Times New Roman" panose="02020603050405020304" pitchFamily="18" charset="0"/>
                </a:rPr>
                <a:t>6</a:t>
              </a:r>
              <a:endParaRPr lang="en-US" altLang="en-US" sz="1600" b="0">
                <a:latin typeface="Times New Roman" panose="02020603050405020304" pitchFamily="18" charset="0"/>
              </a:endParaRPr>
            </a:p>
          </p:txBody>
        </p:sp>
        <p:sp>
          <p:nvSpPr>
            <p:cNvPr id="37" name="Text Box 28">
              <a:extLst>
                <a:ext uri="{FF2B5EF4-FFF2-40B4-BE49-F238E27FC236}">
                  <a16:creationId xmlns:a16="http://schemas.microsoft.com/office/drawing/2014/main" id="{9EBD8D33-03A0-CF47-A1A9-A8E567D49CE4}"/>
                </a:ext>
              </a:extLst>
            </p:cNvPr>
            <p:cNvSpPr txBox="1">
              <a:spLocks noChangeArrowheads="1"/>
            </p:cNvSpPr>
            <p:nvPr/>
          </p:nvSpPr>
          <p:spPr bwMode="auto">
            <a:xfrm>
              <a:off x="3254" y="2994"/>
              <a:ext cx="18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r>
                <a:rPr lang="en-US" altLang="en-US">
                  <a:latin typeface="Times New Roman" panose="02020603050405020304" pitchFamily="18" charset="0"/>
                </a:rPr>
                <a:t>7</a:t>
              </a:r>
              <a:endParaRPr lang="en-US" altLang="en-US" sz="1600" b="0">
                <a:latin typeface="Times New Roman" panose="02020603050405020304" pitchFamily="18" charset="0"/>
              </a:endParaRPr>
            </a:p>
          </p:txBody>
        </p:sp>
      </p:grpSp>
      <p:sp>
        <p:nvSpPr>
          <p:cNvPr id="38" name="Text Box 29">
            <a:extLst>
              <a:ext uri="{FF2B5EF4-FFF2-40B4-BE49-F238E27FC236}">
                <a16:creationId xmlns:a16="http://schemas.microsoft.com/office/drawing/2014/main" id="{BA13B54D-4CA1-0D44-BEE6-1EF410E073C2}"/>
              </a:ext>
            </a:extLst>
          </p:cNvPr>
          <p:cNvSpPr txBox="1">
            <a:spLocks noChangeArrowheads="1"/>
          </p:cNvSpPr>
          <p:nvPr/>
        </p:nvSpPr>
        <p:spPr bwMode="auto">
          <a:xfrm>
            <a:off x="9323383" y="5435077"/>
            <a:ext cx="2433188" cy="606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pPr algn="ctr"/>
            <a:r>
              <a:rPr lang="en-US" altLang="en-US" sz="2800" b="0">
                <a:solidFill>
                  <a:srgbClr val="008000"/>
                </a:solidFill>
                <a:latin typeface="Times New Roman" panose="02020603050405020304" pitchFamily="18" charset="0"/>
              </a:rPr>
              <a:t>12.34.0.0/16</a:t>
            </a:r>
          </a:p>
        </p:txBody>
      </p:sp>
      <p:sp>
        <p:nvSpPr>
          <p:cNvPr id="39" name="Freeform 30">
            <a:extLst>
              <a:ext uri="{FF2B5EF4-FFF2-40B4-BE49-F238E27FC236}">
                <a16:creationId xmlns:a16="http://schemas.microsoft.com/office/drawing/2014/main" id="{1EE23FE6-FD59-2249-85DD-9F184DC6CF8A}"/>
              </a:ext>
            </a:extLst>
          </p:cNvPr>
          <p:cNvSpPr>
            <a:spLocks/>
          </p:cNvSpPr>
          <p:nvPr/>
        </p:nvSpPr>
        <p:spPr bwMode="auto">
          <a:xfrm>
            <a:off x="470263" y="1291044"/>
            <a:ext cx="10953263" cy="4625897"/>
          </a:xfrm>
          <a:custGeom>
            <a:avLst/>
            <a:gdLst>
              <a:gd name="T0" fmla="*/ 2147483646 w 5591"/>
              <a:gd name="T1" fmla="*/ 2147483646 h 2496"/>
              <a:gd name="T2" fmla="*/ 2147483646 w 5591"/>
              <a:gd name="T3" fmla="*/ 2147483646 h 2496"/>
              <a:gd name="T4" fmla="*/ 2147483646 w 5591"/>
              <a:gd name="T5" fmla="*/ 2147483646 h 2496"/>
              <a:gd name="T6" fmla="*/ 2147483646 w 5591"/>
              <a:gd name="T7" fmla="*/ 2147483646 h 2496"/>
              <a:gd name="T8" fmla="*/ 2147483646 w 5591"/>
              <a:gd name="T9" fmla="*/ 2147483646 h 2496"/>
              <a:gd name="T10" fmla="*/ 2147483646 w 5591"/>
              <a:gd name="T11" fmla="*/ 2147483646 h 24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91" h="2496">
                <a:moveTo>
                  <a:pt x="244" y="2320"/>
                </a:moveTo>
                <a:cubicBezTo>
                  <a:pt x="214" y="2408"/>
                  <a:pt x="184" y="2496"/>
                  <a:pt x="225" y="2227"/>
                </a:cubicBezTo>
                <a:cubicBezTo>
                  <a:pt x="266" y="1958"/>
                  <a:pt x="0" y="1046"/>
                  <a:pt x="488" y="705"/>
                </a:cubicBezTo>
                <a:cubicBezTo>
                  <a:pt x="976" y="364"/>
                  <a:pt x="2438" y="255"/>
                  <a:pt x="3155" y="179"/>
                </a:cubicBezTo>
                <a:cubicBezTo>
                  <a:pt x="3872" y="103"/>
                  <a:pt x="4383" y="0"/>
                  <a:pt x="4789" y="248"/>
                </a:cubicBezTo>
                <a:cubicBezTo>
                  <a:pt x="5195" y="496"/>
                  <a:pt x="5457" y="1431"/>
                  <a:pt x="5591" y="1669"/>
                </a:cubicBezTo>
              </a:path>
            </a:pathLst>
          </a:custGeom>
          <a:noFill/>
          <a:ln w="50800" cap="flat" cmpd="sng">
            <a:solidFill>
              <a:srgbClr val="008000"/>
            </a:solidFill>
            <a:prstDash val="solid"/>
            <a:round/>
            <a:headEnd/>
            <a:tailEnd type="triangle" w="lg" len="lg"/>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0" name="Freeform 31">
            <a:extLst>
              <a:ext uri="{FF2B5EF4-FFF2-40B4-BE49-F238E27FC236}">
                <a16:creationId xmlns:a16="http://schemas.microsoft.com/office/drawing/2014/main" id="{9800A2F4-54AC-844C-B4B0-DBE8B5CB7B34}"/>
              </a:ext>
            </a:extLst>
          </p:cNvPr>
          <p:cNvSpPr>
            <a:spLocks/>
          </p:cNvSpPr>
          <p:nvPr/>
        </p:nvSpPr>
        <p:spPr bwMode="auto">
          <a:xfrm>
            <a:off x="7221282" y="4747493"/>
            <a:ext cx="3471505" cy="1354781"/>
          </a:xfrm>
          <a:custGeom>
            <a:avLst/>
            <a:gdLst>
              <a:gd name="T0" fmla="*/ 0 w 1772"/>
              <a:gd name="T1" fmla="*/ 2147483646 h 731"/>
              <a:gd name="T2" fmla="*/ 2147483646 w 1772"/>
              <a:gd name="T3" fmla="*/ 2147483646 h 731"/>
              <a:gd name="T4" fmla="*/ 2147483646 w 1772"/>
              <a:gd name="T5" fmla="*/ 2147483646 h 731"/>
              <a:gd name="T6" fmla="*/ 0 60000 65536"/>
              <a:gd name="T7" fmla="*/ 0 60000 65536"/>
              <a:gd name="T8" fmla="*/ 0 60000 65536"/>
            </a:gdLst>
            <a:ahLst/>
            <a:cxnLst>
              <a:cxn ang="T6">
                <a:pos x="T0" y="T1"/>
              </a:cxn>
              <a:cxn ang="T7">
                <a:pos x="T2" y="T3"/>
              </a:cxn>
              <a:cxn ang="T8">
                <a:pos x="T4" y="T5"/>
              </a:cxn>
            </a:cxnLst>
            <a:rect l="0" t="0" r="r" b="b"/>
            <a:pathLst>
              <a:path w="1772" h="731">
                <a:moveTo>
                  <a:pt x="0" y="731"/>
                </a:moveTo>
                <a:cubicBezTo>
                  <a:pt x="397" y="439"/>
                  <a:pt x="794" y="148"/>
                  <a:pt x="1089" y="74"/>
                </a:cubicBezTo>
                <a:cubicBezTo>
                  <a:pt x="1384" y="0"/>
                  <a:pt x="1578" y="143"/>
                  <a:pt x="1772" y="287"/>
                </a:cubicBezTo>
              </a:path>
            </a:pathLst>
          </a:custGeom>
          <a:noFill/>
          <a:ln w="50800" cap="flat" cmpd="sng">
            <a:solidFill>
              <a:srgbClr val="008000"/>
            </a:solidFill>
            <a:prstDash val="solid"/>
            <a:round/>
            <a:headEnd/>
            <a:tailEnd type="triangle" w="lg" len="lg"/>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1" name="Text Box 32">
            <a:extLst>
              <a:ext uri="{FF2B5EF4-FFF2-40B4-BE49-F238E27FC236}">
                <a16:creationId xmlns:a16="http://schemas.microsoft.com/office/drawing/2014/main" id="{47A6991F-DCF7-5A44-A484-861EF170BA34}"/>
              </a:ext>
            </a:extLst>
          </p:cNvPr>
          <p:cNvSpPr txBox="1">
            <a:spLocks noChangeArrowheads="1"/>
          </p:cNvSpPr>
          <p:nvPr/>
        </p:nvSpPr>
        <p:spPr bwMode="auto">
          <a:xfrm>
            <a:off x="2155007" y="5871835"/>
            <a:ext cx="25987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pPr algn="ctr"/>
            <a:r>
              <a:rPr lang="en-US" altLang="en-US" sz="2800" b="0" dirty="0">
                <a:solidFill>
                  <a:srgbClr val="CC3300"/>
                </a:solidFill>
                <a:latin typeface="Times New Roman" panose="02020603050405020304" pitchFamily="18" charset="0"/>
              </a:rPr>
              <a:t>12.34.0.0/16: (1)</a:t>
            </a:r>
          </a:p>
        </p:txBody>
      </p:sp>
      <p:sp>
        <p:nvSpPr>
          <p:cNvPr id="42" name="Freeform 33">
            <a:extLst>
              <a:ext uri="{FF2B5EF4-FFF2-40B4-BE49-F238E27FC236}">
                <a16:creationId xmlns:a16="http://schemas.microsoft.com/office/drawing/2014/main" id="{8D19725A-AAE2-3547-8EFA-31555A7CFE4B}"/>
              </a:ext>
            </a:extLst>
          </p:cNvPr>
          <p:cNvSpPr>
            <a:spLocks/>
          </p:cNvSpPr>
          <p:nvPr/>
        </p:nvSpPr>
        <p:spPr bwMode="auto">
          <a:xfrm>
            <a:off x="2646810" y="3885698"/>
            <a:ext cx="1263613" cy="1881124"/>
          </a:xfrm>
          <a:custGeom>
            <a:avLst/>
            <a:gdLst>
              <a:gd name="T0" fmla="*/ 2147483646 w 645"/>
              <a:gd name="T1" fmla="*/ 0 h 1015"/>
              <a:gd name="T2" fmla="*/ 2147483646 w 645"/>
              <a:gd name="T3" fmla="*/ 2147483646 h 1015"/>
              <a:gd name="T4" fmla="*/ 0 w 645"/>
              <a:gd name="T5" fmla="*/ 2147483646 h 1015"/>
              <a:gd name="T6" fmla="*/ 0 60000 65536"/>
              <a:gd name="T7" fmla="*/ 0 60000 65536"/>
              <a:gd name="T8" fmla="*/ 0 60000 65536"/>
            </a:gdLst>
            <a:ahLst/>
            <a:cxnLst>
              <a:cxn ang="T6">
                <a:pos x="T0" y="T1"/>
              </a:cxn>
              <a:cxn ang="T7">
                <a:pos x="T2" y="T3"/>
              </a:cxn>
              <a:cxn ang="T8">
                <a:pos x="T4" y="T5"/>
              </a:cxn>
            </a:cxnLst>
            <a:rect l="0" t="0" r="r" b="b"/>
            <a:pathLst>
              <a:path w="645" h="1015">
                <a:moveTo>
                  <a:pt x="645" y="0"/>
                </a:moveTo>
                <a:cubicBezTo>
                  <a:pt x="513" y="113"/>
                  <a:pt x="382" y="226"/>
                  <a:pt x="275" y="395"/>
                </a:cubicBezTo>
                <a:cubicBezTo>
                  <a:pt x="168" y="564"/>
                  <a:pt x="84" y="789"/>
                  <a:pt x="0" y="1015"/>
                </a:cubicBezTo>
              </a:path>
            </a:pathLst>
          </a:custGeom>
          <a:noFill/>
          <a:ln w="50800" cap="flat" cmpd="sng">
            <a:solidFill>
              <a:srgbClr val="CC3300"/>
            </a:solidFill>
            <a:prstDash val="solid"/>
            <a:round/>
            <a:headEnd/>
            <a:tailEnd type="triangle" w="lg" len="lg"/>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3" name="Freeform 34">
            <a:extLst>
              <a:ext uri="{FF2B5EF4-FFF2-40B4-BE49-F238E27FC236}">
                <a16:creationId xmlns:a16="http://schemas.microsoft.com/office/drawing/2014/main" id="{A1E1A545-6ED0-7240-8166-02D7070801B8}"/>
              </a:ext>
            </a:extLst>
          </p:cNvPr>
          <p:cNvSpPr>
            <a:spLocks/>
          </p:cNvSpPr>
          <p:nvPr/>
        </p:nvSpPr>
        <p:spPr bwMode="auto">
          <a:xfrm>
            <a:off x="7814622" y="1473814"/>
            <a:ext cx="3583173" cy="2865239"/>
          </a:xfrm>
          <a:custGeom>
            <a:avLst/>
            <a:gdLst>
              <a:gd name="T0" fmla="*/ 0 w 1785"/>
              <a:gd name="T1" fmla="*/ 2147483646 h 1428"/>
              <a:gd name="T2" fmla="*/ 2147483646 w 1785"/>
              <a:gd name="T3" fmla="*/ 2147483646 h 1428"/>
              <a:gd name="T4" fmla="*/ 2147483646 w 1785"/>
              <a:gd name="T5" fmla="*/ 2147483646 h 1428"/>
              <a:gd name="T6" fmla="*/ 2147483646 w 1785"/>
              <a:gd name="T7" fmla="*/ 2147483646 h 14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85" h="1428">
                <a:moveTo>
                  <a:pt x="0" y="32"/>
                </a:moveTo>
                <a:cubicBezTo>
                  <a:pt x="304" y="16"/>
                  <a:pt x="609" y="0"/>
                  <a:pt x="827" y="63"/>
                </a:cubicBezTo>
                <a:cubicBezTo>
                  <a:pt x="1045" y="126"/>
                  <a:pt x="1149" y="180"/>
                  <a:pt x="1309" y="408"/>
                </a:cubicBezTo>
                <a:cubicBezTo>
                  <a:pt x="1469" y="636"/>
                  <a:pt x="1627" y="1032"/>
                  <a:pt x="1785" y="1428"/>
                </a:cubicBezTo>
              </a:path>
            </a:pathLst>
          </a:custGeom>
          <a:noFill/>
          <a:ln w="50800" cap="flat" cmpd="sng">
            <a:solidFill>
              <a:srgbClr val="008000"/>
            </a:solidFill>
            <a:prstDash val="solid"/>
            <a:round/>
            <a:headEnd/>
            <a:tailEnd type="triangle" w="lg" len="lg"/>
          </a:ln>
          <a:extLst>
            <a:ext uri="{909E8E84-426E-40DD-AFC4-6F175D3DCCD1}">
              <a14:hiddenFill xmlns:a14="http://schemas.microsoft.com/office/drawing/2010/main">
                <a:solidFill>
                  <a:srgbClr val="FFFFFF"/>
                </a:solidFill>
              </a14:hiddenFill>
            </a:ext>
          </a:extLst>
        </p:spPr>
        <p:txBody>
          <a:bodyPr wrap="none"/>
          <a:lstStyle/>
          <a:p>
            <a:endParaRPr lang="en-US" dirty="0"/>
          </a:p>
        </p:txBody>
      </p:sp>
      <p:pic>
        <p:nvPicPr>
          <p:cNvPr id="48" name="Picture 47">
            <a:extLst>
              <a:ext uri="{FF2B5EF4-FFF2-40B4-BE49-F238E27FC236}">
                <a16:creationId xmlns:a16="http://schemas.microsoft.com/office/drawing/2014/main" id="{F9A6886C-BDD8-D74A-8872-B1C4A8E1064A}"/>
              </a:ext>
            </a:extLst>
          </p:cNvPr>
          <p:cNvPicPr>
            <a:picLocks noChangeAspect="1"/>
          </p:cNvPicPr>
          <p:nvPr/>
        </p:nvPicPr>
        <p:blipFill>
          <a:blip r:embed="rId13"/>
          <a:stretch>
            <a:fillRect/>
          </a:stretch>
        </p:blipFill>
        <p:spPr>
          <a:xfrm>
            <a:off x="152709" y="5871835"/>
            <a:ext cx="1030895" cy="803611"/>
          </a:xfrm>
          <a:prstGeom prst="rect">
            <a:avLst/>
          </a:prstGeom>
        </p:spPr>
      </p:pic>
    </p:spTree>
    <p:extLst>
      <p:ext uri="{BB962C8B-B14F-4D97-AF65-F5344CB8AC3E}">
        <p14:creationId xmlns:p14="http://schemas.microsoft.com/office/powerpoint/2010/main" val="1033885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1" grpId="0"/>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39F0B-EA6A-2947-8DA6-B44B005CC684}"/>
              </a:ext>
            </a:extLst>
          </p:cNvPr>
          <p:cNvSpPr>
            <a:spLocks noGrp="1"/>
          </p:cNvSpPr>
          <p:nvPr>
            <p:ph type="title"/>
          </p:nvPr>
        </p:nvSpPr>
        <p:spPr/>
        <p:txBody>
          <a:bodyPr/>
          <a:lstStyle/>
          <a:p>
            <a:r>
              <a:rPr lang="en-US" dirty="0"/>
              <a:t>Forged Origin AS</a:t>
            </a:r>
          </a:p>
        </p:txBody>
      </p:sp>
      <p:sp>
        <p:nvSpPr>
          <p:cNvPr id="4" name="Slide Number Placeholder 3">
            <a:extLst>
              <a:ext uri="{FF2B5EF4-FFF2-40B4-BE49-F238E27FC236}">
                <a16:creationId xmlns:a16="http://schemas.microsoft.com/office/drawing/2014/main" id="{DE5DD460-5C4D-D043-8874-A02619292324}"/>
              </a:ext>
            </a:extLst>
          </p:cNvPr>
          <p:cNvSpPr>
            <a:spLocks noGrp="1"/>
          </p:cNvSpPr>
          <p:nvPr>
            <p:ph type="sldNum" sz="quarter" idx="12"/>
          </p:nvPr>
        </p:nvSpPr>
        <p:spPr/>
        <p:txBody>
          <a:bodyPr/>
          <a:lstStyle/>
          <a:p>
            <a:fld id="{1718992C-B9AF-2F49-8B31-EC7F489F3004}" type="slidenum">
              <a:rPr lang="en-US" smtClean="0"/>
              <a:t>5</a:t>
            </a:fld>
            <a:endParaRPr lang="en-US"/>
          </a:p>
        </p:txBody>
      </p:sp>
      <p:grpSp>
        <p:nvGrpSpPr>
          <p:cNvPr id="12" name="Group 3">
            <a:extLst>
              <a:ext uri="{FF2B5EF4-FFF2-40B4-BE49-F238E27FC236}">
                <a16:creationId xmlns:a16="http://schemas.microsoft.com/office/drawing/2014/main" id="{D9948E08-545F-6D47-817B-162FA3DDE6F5}"/>
              </a:ext>
            </a:extLst>
          </p:cNvPr>
          <p:cNvGrpSpPr>
            <a:grpSpLocks/>
          </p:cNvGrpSpPr>
          <p:nvPr/>
        </p:nvGrpSpPr>
        <p:grpSpPr bwMode="auto">
          <a:xfrm>
            <a:off x="1044275" y="1596842"/>
            <a:ext cx="10424310" cy="4653698"/>
            <a:chOff x="516" y="945"/>
            <a:chExt cx="5004" cy="3195"/>
          </a:xfrm>
        </p:grpSpPr>
        <p:graphicFrame>
          <p:nvGraphicFramePr>
            <p:cNvPr id="13" name="Object 4">
              <a:extLst>
                <a:ext uri="{FF2B5EF4-FFF2-40B4-BE49-F238E27FC236}">
                  <a16:creationId xmlns:a16="http://schemas.microsoft.com/office/drawing/2014/main" id="{5F0289B0-7823-C347-AB9B-43581EB290A7}"/>
                </a:ext>
              </a:extLst>
            </p:cNvPr>
            <p:cNvGraphicFramePr>
              <a:graphicFrameLocks noChangeAspect="1"/>
            </p:cNvGraphicFramePr>
            <p:nvPr/>
          </p:nvGraphicFramePr>
          <p:xfrm>
            <a:off x="657" y="1338"/>
            <a:ext cx="1668" cy="1276"/>
          </p:xfrm>
          <a:graphic>
            <a:graphicData uri="http://schemas.openxmlformats.org/presentationml/2006/ole">
              <mc:AlternateContent xmlns:mc="http://schemas.openxmlformats.org/markup-compatibility/2006">
                <mc:Choice xmlns:v="urn:schemas-microsoft-com:vml" Requires="v">
                  <p:oleObj spid="_x0000_s24580" name="Photo Editor Photo" r:id="rId4" imgW="1270000" imgH="927100" progId="MSPhotoEd.3">
                    <p:embed/>
                  </p:oleObj>
                </mc:Choice>
                <mc:Fallback>
                  <p:oleObj name="Photo Editor Photo" r:id="rId4" imgW="1270000" imgH="927100" progId="MSPhotoEd.3">
                    <p:embed/>
                    <p:pic>
                      <p:nvPicPr>
                        <p:cNvPr id="13" name="Object 4">
                          <a:extLst>
                            <a:ext uri="{FF2B5EF4-FFF2-40B4-BE49-F238E27FC236}">
                              <a16:creationId xmlns:a16="http://schemas.microsoft.com/office/drawing/2014/main" id="{5F0289B0-7823-C347-AB9B-43581EB290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 y="1338"/>
                          <a:ext cx="1668" cy="1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4" name="Object 5">
              <a:extLst>
                <a:ext uri="{FF2B5EF4-FFF2-40B4-BE49-F238E27FC236}">
                  <a16:creationId xmlns:a16="http://schemas.microsoft.com/office/drawing/2014/main" id="{38428952-9A58-AC45-8563-F6E4D046587B}"/>
                </a:ext>
              </a:extLst>
            </p:cNvPr>
            <p:cNvGraphicFramePr>
              <a:graphicFrameLocks noChangeAspect="1"/>
            </p:cNvGraphicFramePr>
            <p:nvPr/>
          </p:nvGraphicFramePr>
          <p:xfrm>
            <a:off x="2907" y="945"/>
            <a:ext cx="1671" cy="1365"/>
          </p:xfrm>
          <a:graphic>
            <a:graphicData uri="http://schemas.openxmlformats.org/presentationml/2006/ole">
              <mc:AlternateContent xmlns:mc="http://schemas.openxmlformats.org/markup-compatibility/2006">
                <mc:Choice xmlns:v="urn:schemas-microsoft-com:vml" Requires="v">
                  <p:oleObj spid="_x0000_s24581" name="Photo Editor Photo" r:id="rId6" imgW="1270000" imgH="927100" progId="MSPhotoEd.3">
                    <p:embed/>
                  </p:oleObj>
                </mc:Choice>
                <mc:Fallback>
                  <p:oleObj name="Photo Editor Photo" r:id="rId6" imgW="1270000" imgH="927100" progId="MSPhotoEd.3">
                    <p:embed/>
                    <p:pic>
                      <p:nvPicPr>
                        <p:cNvPr id="14" name="Object 5">
                          <a:extLst>
                            <a:ext uri="{FF2B5EF4-FFF2-40B4-BE49-F238E27FC236}">
                              <a16:creationId xmlns:a16="http://schemas.microsoft.com/office/drawing/2014/main" id="{38428952-9A58-AC45-8563-F6E4D04658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7" y="945"/>
                          <a:ext cx="1671" cy="1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5" name="Object 6">
              <a:extLst>
                <a:ext uri="{FF2B5EF4-FFF2-40B4-BE49-F238E27FC236}">
                  <a16:creationId xmlns:a16="http://schemas.microsoft.com/office/drawing/2014/main" id="{B7EDCD46-5BF8-E649-B05E-3F23A17CA774}"/>
                </a:ext>
              </a:extLst>
            </p:cNvPr>
            <p:cNvGraphicFramePr>
              <a:graphicFrameLocks noChangeAspect="1"/>
            </p:cNvGraphicFramePr>
            <p:nvPr/>
          </p:nvGraphicFramePr>
          <p:xfrm>
            <a:off x="2553" y="2517"/>
            <a:ext cx="1671" cy="1365"/>
          </p:xfrm>
          <a:graphic>
            <a:graphicData uri="http://schemas.openxmlformats.org/presentationml/2006/ole">
              <mc:AlternateContent xmlns:mc="http://schemas.openxmlformats.org/markup-compatibility/2006">
                <mc:Choice xmlns:v="urn:schemas-microsoft-com:vml" Requires="v">
                  <p:oleObj spid="_x0000_s24582" name="Photo Editor Photo" r:id="rId7" imgW="1270000" imgH="927100" progId="MSPhotoEd.3">
                    <p:embed/>
                  </p:oleObj>
                </mc:Choice>
                <mc:Fallback>
                  <p:oleObj name="Photo Editor Photo" r:id="rId7" imgW="1270000" imgH="927100" progId="MSPhotoEd.3">
                    <p:embed/>
                    <p:pic>
                      <p:nvPicPr>
                        <p:cNvPr id="15" name="Object 6">
                          <a:extLst>
                            <a:ext uri="{FF2B5EF4-FFF2-40B4-BE49-F238E27FC236}">
                              <a16:creationId xmlns:a16="http://schemas.microsoft.com/office/drawing/2014/main" id="{B7EDCD46-5BF8-E649-B05E-3F23A17CA77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53" y="2517"/>
                          <a:ext cx="1671" cy="1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6" name="Text Box 7">
              <a:extLst>
                <a:ext uri="{FF2B5EF4-FFF2-40B4-BE49-F238E27FC236}">
                  <a16:creationId xmlns:a16="http://schemas.microsoft.com/office/drawing/2014/main" id="{2023F7F0-B249-0047-B236-5FD863BDB4CB}"/>
                </a:ext>
              </a:extLst>
            </p:cNvPr>
            <p:cNvSpPr txBox="1">
              <a:spLocks noChangeArrowheads="1"/>
            </p:cNvSpPr>
            <p:nvPr/>
          </p:nvSpPr>
          <p:spPr bwMode="auto">
            <a:xfrm>
              <a:off x="2854" y="3048"/>
              <a:ext cx="109"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endParaRPr lang="fr-FR" altLang="en-US" sz="1600" b="0">
                <a:latin typeface="Times New Roman" panose="02020603050405020304" pitchFamily="18" charset="0"/>
              </a:endParaRPr>
            </a:p>
          </p:txBody>
        </p:sp>
        <p:graphicFrame>
          <p:nvGraphicFramePr>
            <p:cNvPr id="17" name="Object 8">
              <a:extLst>
                <a:ext uri="{FF2B5EF4-FFF2-40B4-BE49-F238E27FC236}">
                  <a16:creationId xmlns:a16="http://schemas.microsoft.com/office/drawing/2014/main" id="{C0C4DF73-DCE4-2B45-87A1-8FEED74571C5}"/>
                </a:ext>
              </a:extLst>
            </p:cNvPr>
            <p:cNvGraphicFramePr>
              <a:graphicFrameLocks noChangeAspect="1"/>
            </p:cNvGraphicFramePr>
            <p:nvPr/>
          </p:nvGraphicFramePr>
          <p:xfrm>
            <a:off x="699" y="2647"/>
            <a:ext cx="813" cy="692"/>
          </p:xfrm>
          <a:graphic>
            <a:graphicData uri="http://schemas.openxmlformats.org/presentationml/2006/ole">
              <mc:AlternateContent xmlns:mc="http://schemas.openxmlformats.org/markup-compatibility/2006">
                <mc:Choice xmlns:v="urn:schemas-microsoft-com:vml" Requires="v">
                  <p:oleObj spid="_x0000_s24583" name="Photo Editor Photo" r:id="rId9" imgW="1270000" imgH="927100" progId="MSPhotoEd.3">
                    <p:embed/>
                  </p:oleObj>
                </mc:Choice>
                <mc:Fallback>
                  <p:oleObj name="Photo Editor Photo" r:id="rId9" imgW="1270000" imgH="927100" progId="MSPhotoEd.3">
                    <p:embed/>
                    <p:pic>
                      <p:nvPicPr>
                        <p:cNvPr id="17" name="Object 8">
                          <a:extLst>
                            <a:ext uri="{FF2B5EF4-FFF2-40B4-BE49-F238E27FC236}">
                              <a16:creationId xmlns:a16="http://schemas.microsoft.com/office/drawing/2014/main" id="{C0C4DF73-DCE4-2B45-87A1-8FEED74571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 y="2647"/>
                          <a:ext cx="813" cy="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8" name="Object 9">
              <a:extLst>
                <a:ext uri="{FF2B5EF4-FFF2-40B4-BE49-F238E27FC236}">
                  <a16:creationId xmlns:a16="http://schemas.microsoft.com/office/drawing/2014/main" id="{8C512DB5-9D3B-F740-BF6C-A9211F81DF73}"/>
                </a:ext>
              </a:extLst>
            </p:cNvPr>
            <p:cNvGraphicFramePr>
              <a:graphicFrameLocks noChangeAspect="1"/>
            </p:cNvGraphicFramePr>
            <p:nvPr/>
          </p:nvGraphicFramePr>
          <p:xfrm>
            <a:off x="516" y="3501"/>
            <a:ext cx="525" cy="447"/>
          </p:xfrm>
          <a:graphic>
            <a:graphicData uri="http://schemas.openxmlformats.org/presentationml/2006/ole">
              <mc:AlternateContent xmlns:mc="http://schemas.openxmlformats.org/markup-compatibility/2006">
                <mc:Choice xmlns:v="urn:schemas-microsoft-com:vml" Requires="v">
                  <p:oleObj spid="_x0000_s24584" name="Photo Editor Photo" r:id="rId10" imgW="1270000" imgH="927100" progId="MSPhotoEd.3">
                    <p:embed/>
                  </p:oleObj>
                </mc:Choice>
                <mc:Fallback>
                  <p:oleObj name="Photo Editor Photo" r:id="rId10" imgW="1270000" imgH="927100" progId="MSPhotoEd.3">
                    <p:embed/>
                    <p:pic>
                      <p:nvPicPr>
                        <p:cNvPr id="18" name="Object 9">
                          <a:extLst>
                            <a:ext uri="{FF2B5EF4-FFF2-40B4-BE49-F238E27FC236}">
                              <a16:creationId xmlns:a16="http://schemas.microsoft.com/office/drawing/2014/main" id="{8C512DB5-9D3B-F740-BF6C-A9211F81DF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 y="3501"/>
                          <a:ext cx="525" cy="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9" name="Object 10">
              <a:extLst>
                <a:ext uri="{FF2B5EF4-FFF2-40B4-BE49-F238E27FC236}">
                  <a16:creationId xmlns:a16="http://schemas.microsoft.com/office/drawing/2014/main" id="{AF42F737-2810-2746-9A93-75A10C452062}"/>
                </a:ext>
              </a:extLst>
            </p:cNvPr>
            <p:cNvGraphicFramePr>
              <a:graphicFrameLocks noChangeAspect="1"/>
            </p:cNvGraphicFramePr>
            <p:nvPr/>
          </p:nvGraphicFramePr>
          <p:xfrm>
            <a:off x="4404" y="2086"/>
            <a:ext cx="813" cy="692"/>
          </p:xfrm>
          <a:graphic>
            <a:graphicData uri="http://schemas.openxmlformats.org/presentationml/2006/ole">
              <mc:AlternateContent xmlns:mc="http://schemas.openxmlformats.org/markup-compatibility/2006">
                <mc:Choice xmlns:v="urn:schemas-microsoft-com:vml" Requires="v">
                  <p:oleObj spid="_x0000_s24585" name="Photo Editor Photo" r:id="rId11" imgW="1270000" imgH="927100" progId="MSPhotoEd.3">
                    <p:embed/>
                  </p:oleObj>
                </mc:Choice>
                <mc:Fallback>
                  <p:oleObj name="Photo Editor Photo" r:id="rId11" imgW="1270000" imgH="927100" progId="MSPhotoEd.3">
                    <p:embed/>
                    <p:pic>
                      <p:nvPicPr>
                        <p:cNvPr id="19" name="Object 10">
                          <a:extLst>
                            <a:ext uri="{FF2B5EF4-FFF2-40B4-BE49-F238E27FC236}">
                              <a16:creationId xmlns:a16="http://schemas.microsoft.com/office/drawing/2014/main" id="{AF42F737-2810-2746-9A93-75A10C4520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4" y="2086"/>
                          <a:ext cx="813" cy="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20" name="Object 11">
              <a:extLst>
                <a:ext uri="{FF2B5EF4-FFF2-40B4-BE49-F238E27FC236}">
                  <a16:creationId xmlns:a16="http://schemas.microsoft.com/office/drawing/2014/main" id="{26B60A0C-002D-8949-A89E-AA4D226D8827}"/>
                </a:ext>
              </a:extLst>
            </p:cNvPr>
            <p:cNvGraphicFramePr>
              <a:graphicFrameLocks noChangeAspect="1"/>
            </p:cNvGraphicFramePr>
            <p:nvPr/>
          </p:nvGraphicFramePr>
          <p:xfrm>
            <a:off x="4995" y="2922"/>
            <a:ext cx="525" cy="447"/>
          </p:xfrm>
          <a:graphic>
            <a:graphicData uri="http://schemas.openxmlformats.org/presentationml/2006/ole">
              <mc:AlternateContent xmlns:mc="http://schemas.openxmlformats.org/markup-compatibility/2006">
                <mc:Choice xmlns:v="urn:schemas-microsoft-com:vml" Requires="v">
                  <p:oleObj spid="_x0000_s24586" name="Photo Editor Photo" r:id="rId12" imgW="1270000" imgH="927100" progId="MSPhotoEd.3">
                    <p:embed/>
                  </p:oleObj>
                </mc:Choice>
                <mc:Fallback>
                  <p:oleObj name="Photo Editor Photo" r:id="rId12" imgW="1270000" imgH="927100" progId="MSPhotoEd.3">
                    <p:embed/>
                    <p:pic>
                      <p:nvPicPr>
                        <p:cNvPr id="20" name="Object 11">
                          <a:extLst>
                            <a:ext uri="{FF2B5EF4-FFF2-40B4-BE49-F238E27FC236}">
                              <a16:creationId xmlns:a16="http://schemas.microsoft.com/office/drawing/2014/main" id="{26B60A0C-002D-8949-A89E-AA4D226D88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5" y="2922"/>
                          <a:ext cx="525" cy="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21" name="Line 12">
              <a:extLst>
                <a:ext uri="{FF2B5EF4-FFF2-40B4-BE49-F238E27FC236}">
                  <a16:creationId xmlns:a16="http://schemas.microsoft.com/office/drawing/2014/main" id="{28C27B2F-6020-6940-A78F-5097E894296F}"/>
                </a:ext>
              </a:extLst>
            </p:cNvPr>
            <p:cNvSpPr>
              <a:spLocks noChangeShapeType="1"/>
            </p:cNvSpPr>
            <p:nvPr/>
          </p:nvSpPr>
          <p:spPr bwMode="auto">
            <a:xfrm flipV="1">
              <a:off x="837" y="3240"/>
              <a:ext cx="118" cy="29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13">
              <a:extLst>
                <a:ext uri="{FF2B5EF4-FFF2-40B4-BE49-F238E27FC236}">
                  <a16:creationId xmlns:a16="http://schemas.microsoft.com/office/drawing/2014/main" id="{135C987A-782D-1245-B687-97B2A5EA9A7F}"/>
                </a:ext>
              </a:extLst>
            </p:cNvPr>
            <p:cNvSpPr>
              <a:spLocks noChangeShapeType="1"/>
            </p:cNvSpPr>
            <p:nvPr/>
          </p:nvSpPr>
          <p:spPr bwMode="auto">
            <a:xfrm flipV="1">
              <a:off x="1035" y="2439"/>
              <a:ext cx="81" cy="27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14">
              <a:extLst>
                <a:ext uri="{FF2B5EF4-FFF2-40B4-BE49-F238E27FC236}">
                  <a16:creationId xmlns:a16="http://schemas.microsoft.com/office/drawing/2014/main" id="{5C72BC4A-ACDA-7343-A340-B634476A77EF}"/>
                </a:ext>
              </a:extLst>
            </p:cNvPr>
            <p:cNvSpPr>
              <a:spLocks noChangeShapeType="1"/>
            </p:cNvSpPr>
            <p:nvPr/>
          </p:nvSpPr>
          <p:spPr bwMode="auto">
            <a:xfrm flipV="1">
              <a:off x="2187" y="1566"/>
              <a:ext cx="837" cy="13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15">
              <a:extLst>
                <a:ext uri="{FF2B5EF4-FFF2-40B4-BE49-F238E27FC236}">
                  <a16:creationId xmlns:a16="http://schemas.microsoft.com/office/drawing/2014/main" id="{AA541F5E-B720-6045-AA20-7386EBCA6382}"/>
                </a:ext>
              </a:extLst>
            </p:cNvPr>
            <p:cNvSpPr>
              <a:spLocks noChangeShapeType="1"/>
            </p:cNvSpPr>
            <p:nvPr/>
          </p:nvSpPr>
          <p:spPr bwMode="auto">
            <a:xfrm>
              <a:off x="1953" y="2368"/>
              <a:ext cx="891" cy="46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16">
              <a:extLst>
                <a:ext uri="{FF2B5EF4-FFF2-40B4-BE49-F238E27FC236}">
                  <a16:creationId xmlns:a16="http://schemas.microsoft.com/office/drawing/2014/main" id="{966EF1EA-D1A8-5542-91C2-C604BE3F5A8E}"/>
                </a:ext>
              </a:extLst>
            </p:cNvPr>
            <p:cNvSpPr>
              <a:spLocks noChangeShapeType="1"/>
            </p:cNvSpPr>
            <p:nvPr/>
          </p:nvSpPr>
          <p:spPr bwMode="auto">
            <a:xfrm>
              <a:off x="4473" y="1736"/>
              <a:ext cx="396" cy="40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18">
              <a:extLst>
                <a:ext uri="{FF2B5EF4-FFF2-40B4-BE49-F238E27FC236}">
                  <a16:creationId xmlns:a16="http://schemas.microsoft.com/office/drawing/2014/main" id="{3C9D7292-9362-7E44-997C-BD27FE89CEC5}"/>
                </a:ext>
              </a:extLst>
            </p:cNvPr>
            <p:cNvSpPr>
              <a:spLocks noChangeShapeType="1"/>
            </p:cNvSpPr>
            <p:nvPr/>
          </p:nvSpPr>
          <p:spPr bwMode="auto">
            <a:xfrm>
              <a:off x="4869" y="2717"/>
              <a:ext cx="225" cy="28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19">
              <a:extLst>
                <a:ext uri="{FF2B5EF4-FFF2-40B4-BE49-F238E27FC236}">
                  <a16:creationId xmlns:a16="http://schemas.microsoft.com/office/drawing/2014/main" id="{CF5DB19C-68CB-2241-A96D-CF37161D5C85}"/>
                </a:ext>
              </a:extLst>
            </p:cNvPr>
            <p:cNvSpPr>
              <a:spLocks noChangeShapeType="1"/>
            </p:cNvSpPr>
            <p:nvPr/>
          </p:nvSpPr>
          <p:spPr bwMode="auto">
            <a:xfrm>
              <a:off x="5256" y="3329"/>
              <a:ext cx="0" cy="22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20">
              <a:extLst>
                <a:ext uri="{FF2B5EF4-FFF2-40B4-BE49-F238E27FC236}">
                  <a16:creationId xmlns:a16="http://schemas.microsoft.com/office/drawing/2014/main" id="{7781ED07-5BF4-3141-96DC-1E0F4AD80F57}"/>
                </a:ext>
              </a:extLst>
            </p:cNvPr>
            <p:cNvSpPr>
              <a:spLocks noChangeShapeType="1"/>
            </p:cNvSpPr>
            <p:nvPr/>
          </p:nvSpPr>
          <p:spPr bwMode="auto">
            <a:xfrm>
              <a:off x="774" y="3924"/>
              <a:ext cx="0" cy="21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21">
              <a:extLst>
                <a:ext uri="{FF2B5EF4-FFF2-40B4-BE49-F238E27FC236}">
                  <a16:creationId xmlns:a16="http://schemas.microsoft.com/office/drawing/2014/main" id="{596E9E95-68DC-9C45-8E6A-F4F8962CE919}"/>
                </a:ext>
              </a:extLst>
            </p:cNvPr>
            <p:cNvSpPr>
              <a:spLocks noChangeShapeType="1"/>
            </p:cNvSpPr>
            <p:nvPr/>
          </p:nvSpPr>
          <p:spPr bwMode="auto">
            <a:xfrm flipH="1">
              <a:off x="3348" y="2142"/>
              <a:ext cx="22" cy="5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Text Box 22">
              <a:extLst>
                <a:ext uri="{FF2B5EF4-FFF2-40B4-BE49-F238E27FC236}">
                  <a16:creationId xmlns:a16="http://schemas.microsoft.com/office/drawing/2014/main" id="{130D67C3-B9E6-3E4B-9B3D-8F9347114947}"/>
                </a:ext>
              </a:extLst>
            </p:cNvPr>
            <p:cNvSpPr txBox="1">
              <a:spLocks noChangeArrowheads="1"/>
            </p:cNvSpPr>
            <p:nvPr/>
          </p:nvSpPr>
          <p:spPr bwMode="auto">
            <a:xfrm>
              <a:off x="716" y="3562"/>
              <a:ext cx="182"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r>
                <a:rPr lang="en-US" altLang="en-US">
                  <a:latin typeface="Times New Roman" panose="02020603050405020304" pitchFamily="18" charset="0"/>
                </a:rPr>
                <a:t>1</a:t>
              </a:r>
              <a:endParaRPr lang="en-US" altLang="en-US" sz="1600" b="0">
                <a:latin typeface="Times New Roman" panose="02020603050405020304" pitchFamily="18" charset="0"/>
              </a:endParaRPr>
            </a:p>
          </p:txBody>
        </p:sp>
        <p:sp>
          <p:nvSpPr>
            <p:cNvPr id="32" name="Text Box 23">
              <a:extLst>
                <a:ext uri="{FF2B5EF4-FFF2-40B4-BE49-F238E27FC236}">
                  <a16:creationId xmlns:a16="http://schemas.microsoft.com/office/drawing/2014/main" id="{D6D9AC18-83CA-D942-AC11-E88BAAADDC42}"/>
                </a:ext>
              </a:extLst>
            </p:cNvPr>
            <p:cNvSpPr txBox="1">
              <a:spLocks noChangeArrowheads="1"/>
            </p:cNvSpPr>
            <p:nvPr/>
          </p:nvSpPr>
          <p:spPr bwMode="auto">
            <a:xfrm>
              <a:off x="950" y="2823"/>
              <a:ext cx="18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r>
                <a:rPr lang="en-US" altLang="en-US">
                  <a:latin typeface="Times New Roman" panose="02020603050405020304" pitchFamily="18" charset="0"/>
                </a:rPr>
                <a:t>2</a:t>
              </a:r>
              <a:endParaRPr lang="en-US" altLang="en-US" sz="1600" b="0">
                <a:latin typeface="Times New Roman" panose="02020603050405020304" pitchFamily="18" charset="0"/>
              </a:endParaRPr>
            </a:p>
          </p:txBody>
        </p:sp>
        <p:sp>
          <p:nvSpPr>
            <p:cNvPr id="33" name="Text Box 24">
              <a:extLst>
                <a:ext uri="{FF2B5EF4-FFF2-40B4-BE49-F238E27FC236}">
                  <a16:creationId xmlns:a16="http://schemas.microsoft.com/office/drawing/2014/main" id="{B852F952-4271-5848-9703-CD53F26EF633}"/>
                </a:ext>
              </a:extLst>
            </p:cNvPr>
            <p:cNvSpPr txBox="1">
              <a:spLocks noChangeArrowheads="1"/>
            </p:cNvSpPr>
            <p:nvPr/>
          </p:nvSpPr>
          <p:spPr bwMode="auto">
            <a:xfrm>
              <a:off x="1331" y="1784"/>
              <a:ext cx="18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r>
                <a:rPr lang="en-US" altLang="en-US" dirty="0">
                  <a:latin typeface="Times New Roman" panose="02020603050405020304" pitchFamily="18" charset="0"/>
                </a:rPr>
                <a:t>3</a:t>
              </a:r>
              <a:endParaRPr lang="en-US" altLang="en-US" sz="1600" b="0" dirty="0">
                <a:latin typeface="Times New Roman" panose="02020603050405020304" pitchFamily="18" charset="0"/>
              </a:endParaRPr>
            </a:p>
          </p:txBody>
        </p:sp>
        <p:sp>
          <p:nvSpPr>
            <p:cNvPr id="34" name="Text Box 25">
              <a:extLst>
                <a:ext uri="{FF2B5EF4-FFF2-40B4-BE49-F238E27FC236}">
                  <a16:creationId xmlns:a16="http://schemas.microsoft.com/office/drawing/2014/main" id="{23D7A6F5-157C-D14C-BEF4-DBA628E3A891}"/>
                </a:ext>
              </a:extLst>
            </p:cNvPr>
            <p:cNvSpPr txBox="1">
              <a:spLocks noChangeArrowheads="1"/>
            </p:cNvSpPr>
            <p:nvPr/>
          </p:nvSpPr>
          <p:spPr bwMode="auto">
            <a:xfrm>
              <a:off x="3623" y="1455"/>
              <a:ext cx="182"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r>
                <a:rPr lang="en-US" altLang="en-US">
                  <a:latin typeface="Times New Roman" panose="02020603050405020304" pitchFamily="18" charset="0"/>
                </a:rPr>
                <a:t>4</a:t>
              </a:r>
              <a:endParaRPr lang="en-US" altLang="en-US" sz="1600" b="0">
                <a:latin typeface="Times New Roman" panose="02020603050405020304" pitchFamily="18" charset="0"/>
              </a:endParaRPr>
            </a:p>
          </p:txBody>
        </p:sp>
        <p:sp>
          <p:nvSpPr>
            <p:cNvPr id="35" name="Text Box 26">
              <a:extLst>
                <a:ext uri="{FF2B5EF4-FFF2-40B4-BE49-F238E27FC236}">
                  <a16:creationId xmlns:a16="http://schemas.microsoft.com/office/drawing/2014/main" id="{EE131C6F-20D0-4249-BCCC-70DF9C9FBAA9}"/>
                </a:ext>
              </a:extLst>
            </p:cNvPr>
            <p:cNvSpPr txBox="1">
              <a:spLocks noChangeArrowheads="1"/>
            </p:cNvSpPr>
            <p:nvPr/>
          </p:nvSpPr>
          <p:spPr bwMode="auto">
            <a:xfrm>
              <a:off x="4703" y="2275"/>
              <a:ext cx="18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r>
                <a:rPr lang="en-US" altLang="en-US">
                  <a:latin typeface="Times New Roman" panose="02020603050405020304" pitchFamily="18" charset="0"/>
                </a:rPr>
                <a:t>5</a:t>
              </a:r>
              <a:endParaRPr lang="en-US" altLang="en-US" sz="1600" b="0">
                <a:latin typeface="Times New Roman" panose="02020603050405020304" pitchFamily="18" charset="0"/>
              </a:endParaRPr>
            </a:p>
          </p:txBody>
        </p:sp>
        <p:sp>
          <p:nvSpPr>
            <p:cNvPr id="36" name="Text Box 27">
              <a:extLst>
                <a:ext uri="{FF2B5EF4-FFF2-40B4-BE49-F238E27FC236}">
                  <a16:creationId xmlns:a16="http://schemas.microsoft.com/office/drawing/2014/main" id="{A148DF53-F05E-484C-B81E-6F7ADFDAA0FF}"/>
                </a:ext>
              </a:extLst>
            </p:cNvPr>
            <p:cNvSpPr txBox="1">
              <a:spLocks noChangeArrowheads="1"/>
            </p:cNvSpPr>
            <p:nvPr/>
          </p:nvSpPr>
          <p:spPr bwMode="auto">
            <a:xfrm>
              <a:off x="5144" y="2985"/>
              <a:ext cx="18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r>
                <a:rPr lang="en-US" altLang="en-US">
                  <a:latin typeface="Times New Roman" panose="02020603050405020304" pitchFamily="18" charset="0"/>
                </a:rPr>
                <a:t>6</a:t>
              </a:r>
              <a:endParaRPr lang="en-US" altLang="en-US" sz="1600" b="0">
                <a:latin typeface="Times New Roman" panose="02020603050405020304" pitchFamily="18" charset="0"/>
              </a:endParaRPr>
            </a:p>
          </p:txBody>
        </p:sp>
        <p:sp>
          <p:nvSpPr>
            <p:cNvPr id="37" name="Text Box 28">
              <a:extLst>
                <a:ext uri="{FF2B5EF4-FFF2-40B4-BE49-F238E27FC236}">
                  <a16:creationId xmlns:a16="http://schemas.microsoft.com/office/drawing/2014/main" id="{9EBD8D33-03A0-CF47-A1A9-A8E567D49CE4}"/>
                </a:ext>
              </a:extLst>
            </p:cNvPr>
            <p:cNvSpPr txBox="1">
              <a:spLocks noChangeArrowheads="1"/>
            </p:cNvSpPr>
            <p:nvPr/>
          </p:nvSpPr>
          <p:spPr bwMode="auto">
            <a:xfrm>
              <a:off x="3254" y="2994"/>
              <a:ext cx="18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r>
                <a:rPr lang="en-US" altLang="en-US">
                  <a:latin typeface="Times New Roman" panose="02020603050405020304" pitchFamily="18" charset="0"/>
                </a:rPr>
                <a:t>7</a:t>
              </a:r>
              <a:endParaRPr lang="en-US" altLang="en-US" sz="1600" b="0">
                <a:latin typeface="Times New Roman" panose="02020603050405020304" pitchFamily="18" charset="0"/>
              </a:endParaRPr>
            </a:p>
          </p:txBody>
        </p:sp>
      </p:grpSp>
      <p:sp>
        <p:nvSpPr>
          <p:cNvPr id="38" name="Text Box 29">
            <a:extLst>
              <a:ext uri="{FF2B5EF4-FFF2-40B4-BE49-F238E27FC236}">
                <a16:creationId xmlns:a16="http://schemas.microsoft.com/office/drawing/2014/main" id="{BA13B54D-4CA1-0D44-BEE6-1EF410E073C2}"/>
              </a:ext>
            </a:extLst>
          </p:cNvPr>
          <p:cNvSpPr txBox="1">
            <a:spLocks noChangeArrowheads="1"/>
          </p:cNvSpPr>
          <p:nvPr/>
        </p:nvSpPr>
        <p:spPr bwMode="auto">
          <a:xfrm>
            <a:off x="9323383" y="5435077"/>
            <a:ext cx="2433188" cy="606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pPr algn="ctr"/>
            <a:r>
              <a:rPr lang="en-US" altLang="en-US" sz="2800" b="0">
                <a:solidFill>
                  <a:srgbClr val="008000"/>
                </a:solidFill>
                <a:latin typeface="Times New Roman" panose="02020603050405020304" pitchFamily="18" charset="0"/>
              </a:rPr>
              <a:t>12.34.0.0/16</a:t>
            </a:r>
          </a:p>
        </p:txBody>
      </p:sp>
      <p:sp>
        <p:nvSpPr>
          <p:cNvPr id="41" name="Text Box 32">
            <a:extLst>
              <a:ext uri="{FF2B5EF4-FFF2-40B4-BE49-F238E27FC236}">
                <a16:creationId xmlns:a16="http://schemas.microsoft.com/office/drawing/2014/main" id="{47A6991F-DCF7-5A44-A484-861EF170BA34}"/>
              </a:ext>
            </a:extLst>
          </p:cNvPr>
          <p:cNvSpPr txBox="1">
            <a:spLocks noChangeArrowheads="1"/>
          </p:cNvSpPr>
          <p:nvPr/>
        </p:nvSpPr>
        <p:spPr bwMode="auto">
          <a:xfrm>
            <a:off x="2075170" y="5610225"/>
            <a:ext cx="28680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pPr algn="ctr"/>
            <a:r>
              <a:rPr lang="en-US" altLang="en-US" sz="2800" b="0" dirty="0">
                <a:solidFill>
                  <a:srgbClr val="CC3300"/>
                </a:solidFill>
                <a:latin typeface="Times New Roman" panose="02020603050405020304" pitchFamily="18" charset="0"/>
              </a:rPr>
              <a:t>12.34.0.0/16: (1 </a:t>
            </a:r>
            <a:r>
              <a:rPr lang="en-US" altLang="en-US" sz="2800" dirty="0">
                <a:solidFill>
                  <a:srgbClr val="CC3300"/>
                </a:solidFill>
                <a:latin typeface="Times New Roman" panose="02020603050405020304" pitchFamily="18" charset="0"/>
              </a:rPr>
              <a:t>6</a:t>
            </a:r>
            <a:r>
              <a:rPr lang="en-US" altLang="en-US" sz="2800" b="0" dirty="0">
                <a:solidFill>
                  <a:srgbClr val="CC3300"/>
                </a:solidFill>
                <a:latin typeface="Times New Roman" panose="02020603050405020304" pitchFamily="18" charset="0"/>
              </a:rPr>
              <a:t>)</a:t>
            </a:r>
          </a:p>
        </p:txBody>
      </p:sp>
      <p:sp>
        <p:nvSpPr>
          <p:cNvPr id="42" name="Freeform 33">
            <a:extLst>
              <a:ext uri="{FF2B5EF4-FFF2-40B4-BE49-F238E27FC236}">
                <a16:creationId xmlns:a16="http://schemas.microsoft.com/office/drawing/2014/main" id="{8D19725A-AAE2-3547-8EFA-31555A7CFE4B}"/>
              </a:ext>
            </a:extLst>
          </p:cNvPr>
          <p:cNvSpPr>
            <a:spLocks/>
          </p:cNvSpPr>
          <p:nvPr/>
        </p:nvSpPr>
        <p:spPr bwMode="auto">
          <a:xfrm>
            <a:off x="2742079" y="3885698"/>
            <a:ext cx="1168344" cy="1664238"/>
          </a:xfrm>
          <a:custGeom>
            <a:avLst/>
            <a:gdLst>
              <a:gd name="T0" fmla="*/ 2147483646 w 645"/>
              <a:gd name="T1" fmla="*/ 0 h 1015"/>
              <a:gd name="T2" fmla="*/ 2147483646 w 645"/>
              <a:gd name="T3" fmla="*/ 2147483646 h 1015"/>
              <a:gd name="T4" fmla="*/ 0 w 645"/>
              <a:gd name="T5" fmla="*/ 2147483646 h 1015"/>
              <a:gd name="T6" fmla="*/ 0 60000 65536"/>
              <a:gd name="T7" fmla="*/ 0 60000 65536"/>
              <a:gd name="T8" fmla="*/ 0 60000 65536"/>
            </a:gdLst>
            <a:ahLst/>
            <a:cxnLst>
              <a:cxn ang="T6">
                <a:pos x="T0" y="T1"/>
              </a:cxn>
              <a:cxn ang="T7">
                <a:pos x="T2" y="T3"/>
              </a:cxn>
              <a:cxn ang="T8">
                <a:pos x="T4" y="T5"/>
              </a:cxn>
            </a:cxnLst>
            <a:rect l="0" t="0" r="r" b="b"/>
            <a:pathLst>
              <a:path w="645" h="1015">
                <a:moveTo>
                  <a:pt x="645" y="0"/>
                </a:moveTo>
                <a:cubicBezTo>
                  <a:pt x="513" y="113"/>
                  <a:pt x="382" y="226"/>
                  <a:pt x="275" y="395"/>
                </a:cubicBezTo>
                <a:cubicBezTo>
                  <a:pt x="168" y="564"/>
                  <a:pt x="84" y="789"/>
                  <a:pt x="0" y="1015"/>
                </a:cubicBezTo>
              </a:path>
            </a:pathLst>
          </a:custGeom>
          <a:noFill/>
          <a:ln w="50800" cap="flat" cmpd="sng">
            <a:solidFill>
              <a:srgbClr val="CC3300"/>
            </a:solidFill>
            <a:prstDash val="solid"/>
            <a:round/>
            <a:headEnd/>
            <a:tailEnd type="triangle" w="lg" len="lg"/>
          </a:ln>
          <a:extLst>
            <a:ext uri="{909E8E84-426E-40DD-AFC4-6F175D3DCCD1}">
              <a14:hiddenFill xmlns:a14="http://schemas.microsoft.com/office/drawing/2010/main">
                <a:solidFill>
                  <a:srgbClr val="FFFFFF"/>
                </a:solidFill>
              </a14:hiddenFill>
            </a:ext>
          </a:extLst>
        </p:spPr>
        <p:txBody>
          <a:bodyPr wrap="none"/>
          <a:lstStyle/>
          <a:p>
            <a:endParaRPr lang="en-US"/>
          </a:p>
        </p:txBody>
      </p:sp>
      <p:pic>
        <p:nvPicPr>
          <p:cNvPr id="47" name="Picture 46">
            <a:extLst>
              <a:ext uri="{FF2B5EF4-FFF2-40B4-BE49-F238E27FC236}">
                <a16:creationId xmlns:a16="http://schemas.microsoft.com/office/drawing/2014/main" id="{A7C3921B-F710-ED4E-973A-7279DA8A3757}"/>
              </a:ext>
            </a:extLst>
          </p:cNvPr>
          <p:cNvPicPr>
            <a:picLocks noChangeAspect="1"/>
          </p:cNvPicPr>
          <p:nvPr/>
        </p:nvPicPr>
        <p:blipFill>
          <a:blip r:embed="rId13"/>
          <a:stretch>
            <a:fillRect/>
          </a:stretch>
        </p:blipFill>
        <p:spPr>
          <a:xfrm>
            <a:off x="152709" y="5871835"/>
            <a:ext cx="1030895" cy="803611"/>
          </a:xfrm>
          <a:prstGeom prst="rect">
            <a:avLst/>
          </a:prstGeom>
        </p:spPr>
      </p:pic>
      <p:sp>
        <p:nvSpPr>
          <p:cNvPr id="48" name="Freeform 34">
            <a:extLst>
              <a:ext uri="{FF2B5EF4-FFF2-40B4-BE49-F238E27FC236}">
                <a16:creationId xmlns:a16="http://schemas.microsoft.com/office/drawing/2014/main" id="{145D1092-2F8E-E046-91F7-98A1AC7BC60B}"/>
              </a:ext>
            </a:extLst>
          </p:cNvPr>
          <p:cNvSpPr>
            <a:spLocks/>
          </p:cNvSpPr>
          <p:nvPr/>
        </p:nvSpPr>
        <p:spPr bwMode="auto">
          <a:xfrm>
            <a:off x="7814622" y="1473814"/>
            <a:ext cx="3583173" cy="2865239"/>
          </a:xfrm>
          <a:custGeom>
            <a:avLst/>
            <a:gdLst>
              <a:gd name="T0" fmla="*/ 0 w 1785"/>
              <a:gd name="T1" fmla="*/ 2147483646 h 1428"/>
              <a:gd name="T2" fmla="*/ 2147483646 w 1785"/>
              <a:gd name="T3" fmla="*/ 2147483646 h 1428"/>
              <a:gd name="T4" fmla="*/ 2147483646 w 1785"/>
              <a:gd name="T5" fmla="*/ 2147483646 h 1428"/>
              <a:gd name="T6" fmla="*/ 2147483646 w 1785"/>
              <a:gd name="T7" fmla="*/ 2147483646 h 14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85" h="1428">
                <a:moveTo>
                  <a:pt x="0" y="32"/>
                </a:moveTo>
                <a:cubicBezTo>
                  <a:pt x="304" y="16"/>
                  <a:pt x="609" y="0"/>
                  <a:pt x="827" y="63"/>
                </a:cubicBezTo>
                <a:cubicBezTo>
                  <a:pt x="1045" y="126"/>
                  <a:pt x="1149" y="180"/>
                  <a:pt x="1309" y="408"/>
                </a:cubicBezTo>
                <a:cubicBezTo>
                  <a:pt x="1469" y="636"/>
                  <a:pt x="1627" y="1032"/>
                  <a:pt x="1785" y="1428"/>
                </a:cubicBezTo>
              </a:path>
            </a:pathLst>
          </a:custGeom>
          <a:noFill/>
          <a:ln w="50800" cap="flat" cmpd="sng">
            <a:solidFill>
              <a:srgbClr val="008000"/>
            </a:solidFill>
            <a:prstDash val="solid"/>
            <a:round/>
            <a:headEnd/>
            <a:tailEnd type="triangle" w="lg" len="lg"/>
          </a:ln>
          <a:extLst>
            <a:ext uri="{909E8E84-426E-40DD-AFC4-6F175D3DCCD1}">
              <a14:hiddenFill xmlns:a14="http://schemas.microsoft.com/office/drawing/2010/main">
                <a:solidFill>
                  <a:srgbClr val="FFFFFF"/>
                </a:solidFill>
              </a14:hiddenFill>
            </a:ext>
          </a:extLst>
        </p:spPr>
        <p:txBody>
          <a:bodyPr wrap="none"/>
          <a:lstStyle/>
          <a:p>
            <a:endParaRPr lang="en-US" dirty="0"/>
          </a:p>
        </p:txBody>
      </p:sp>
      <p:sp>
        <p:nvSpPr>
          <p:cNvPr id="49" name="TextBox 48">
            <a:extLst>
              <a:ext uri="{FF2B5EF4-FFF2-40B4-BE49-F238E27FC236}">
                <a16:creationId xmlns:a16="http://schemas.microsoft.com/office/drawing/2014/main" id="{EEDEC481-EE74-6A4C-94FB-BFD4A56C3A52}"/>
              </a:ext>
            </a:extLst>
          </p:cNvPr>
          <p:cNvSpPr txBox="1"/>
          <p:nvPr/>
        </p:nvSpPr>
        <p:spPr>
          <a:xfrm>
            <a:off x="1712981" y="6124497"/>
            <a:ext cx="3744359" cy="707886"/>
          </a:xfrm>
          <a:prstGeom prst="rect">
            <a:avLst/>
          </a:prstGeom>
          <a:solidFill>
            <a:srgbClr val="FFF9C4"/>
          </a:solidFill>
        </p:spPr>
        <p:txBody>
          <a:bodyPr wrap="none" rtlCol="0">
            <a:spAutoFit/>
          </a:bodyPr>
          <a:lstStyle/>
          <a:p>
            <a:pPr algn="ctr"/>
            <a:r>
              <a:rPr lang="en-US" sz="4000" dirty="0"/>
              <a:t>Forged origin AS!</a:t>
            </a:r>
          </a:p>
        </p:txBody>
      </p:sp>
      <p:sp>
        <p:nvSpPr>
          <p:cNvPr id="50" name="Line 17">
            <a:extLst>
              <a:ext uri="{FF2B5EF4-FFF2-40B4-BE49-F238E27FC236}">
                <a16:creationId xmlns:a16="http://schemas.microsoft.com/office/drawing/2014/main" id="{EE8D83FD-B080-0743-8F13-47D0B5D5735D}"/>
              </a:ext>
            </a:extLst>
          </p:cNvPr>
          <p:cNvSpPr>
            <a:spLocks noChangeShapeType="1"/>
          </p:cNvSpPr>
          <p:nvPr/>
        </p:nvSpPr>
        <p:spPr bwMode="auto">
          <a:xfrm flipH="1">
            <a:off x="8481283" y="4139990"/>
            <a:ext cx="1124926" cy="47192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 name="Freeform 31">
            <a:extLst>
              <a:ext uri="{FF2B5EF4-FFF2-40B4-BE49-F238E27FC236}">
                <a16:creationId xmlns:a16="http://schemas.microsoft.com/office/drawing/2014/main" id="{B8E123F6-3B3A-2C45-AAD8-67ED46D73295}"/>
              </a:ext>
            </a:extLst>
          </p:cNvPr>
          <p:cNvSpPr>
            <a:spLocks/>
          </p:cNvSpPr>
          <p:nvPr/>
        </p:nvSpPr>
        <p:spPr bwMode="auto">
          <a:xfrm>
            <a:off x="7221282" y="4747493"/>
            <a:ext cx="3471505" cy="1354781"/>
          </a:xfrm>
          <a:custGeom>
            <a:avLst/>
            <a:gdLst>
              <a:gd name="T0" fmla="*/ 0 w 1772"/>
              <a:gd name="T1" fmla="*/ 2147483646 h 731"/>
              <a:gd name="T2" fmla="*/ 2147483646 w 1772"/>
              <a:gd name="T3" fmla="*/ 2147483646 h 731"/>
              <a:gd name="T4" fmla="*/ 2147483646 w 1772"/>
              <a:gd name="T5" fmla="*/ 2147483646 h 731"/>
              <a:gd name="T6" fmla="*/ 0 60000 65536"/>
              <a:gd name="T7" fmla="*/ 0 60000 65536"/>
              <a:gd name="T8" fmla="*/ 0 60000 65536"/>
            </a:gdLst>
            <a:ahLst/>
            <a:cxnLst>
              <a:cxn ang="T6">
                <a:pos x="T0" y="T1"/>
              </a:cxn>
              <a:cxn ang="T7">
                <a:pos x="T2" y="T3"/>
              </a:cxn>
              <a:cxn ang="T8">
                <a:pos x="T4" y="T5"/>
              </a:cxn>
            </a:cxnLst>
            <a:rect l="0" t="0" r="r" b="b"/>
            <a:pathLst>
              <a:path w="1772" h="731">
                <a:moveTo>
                  <a:pt x="0" y="731"/>
                </a:moveTo>
                <a:cubicBezTo>
                  <a:pt x="397" y="439"/>
                  <a:pt x="794" y="148"/>
                  <a:pt x="1089" y="74"/>
                </a:cubicBezTo>
                <a:cubicBezTo>
                  <a:pt x="1384" y="0"/>
                  <a:pt x="1578" y="143"/>
                  <a:pt x="1772" y="287"/>
                </a:cubicBezTo>
              </a:path>
            </a:pathLst>
          </a:custGeom>
          <a:noFill/>
          <a:ln w="50800" cap="flat" cmpd="sng">
            <a:solidFill>
              <a:srgbClr val="008000"/>
            </a:solidFill>
            <a:prstDash val="solid"/>
            <a:round/>
            <a:headEnd/>
            <a:tailEnd type="triangle" w="lg" len="lg"/>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53" name="Freeform 30">
            <a:extLst>
              <a:ext uri="{FF2B5EF4-FFF2-40B4-BE49-F238E27FC236}">
                <a16:creationId xmlns:a16="http://schemas.microsoft.com/office/drawing/2014/main" id="{C234B95E-CDD9-D643-AB0B-EDC661785BC5}"/>
              </a:ext>
            </a:extLst>
          </p:cNvPr>
          <p:cNvSpPr>
            <a:spLocks/>
          </p:cNvSpPr>
          <p:nvPr/>
        </p:nvSpPr>
        <p:spPr bwMode="auto">
          <a:xfrm>
            <a:off x="470263" y="1291044"/>
            <a:ext cx="10953263" cy="4625897"/>
          </a:xfrm>
          <a:custGeom>
            <a:avLst/>
            <a:gdLst>
              <a:gd name="T0" fmla="*/ 2147483646 w 5591"/>
              <a:gd name="T1" fmla="*/ 2147483646 h 2496"/>
              <a:gd name="T2" fmla="*/ 2147483646 w 5591"/>
              <a:gd name="T3" fmla="*/ 2147483646 h 2496"/>
              <a:gd name="T4" fmla="*/ 2147483646 w 5591"/>
              <a:gd name="T5" fmla="*/ 2147483646 h 2496"/>
              <a:gd name="T6" fmla="*/ 2147483646 w 5591"/>
              <a:gd name="T7" fmla="*/ 2147483646 h 2496"/>
              <a:gd name="T8" fmla="*/ 2147483646 w 5591"/>
              <a:gd name="T9" fmla="*/ 2147483646 h 2496"/>
              <a:gd name="T10" fmla="*/ 2147483646 w 5591"/>
              <a:gd name="T11" fmla="*/ 2147483646 h 24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91" h="2496">
                <a:moveTo>
                  <a:pt x="244" y="2320"/>
                </a:moveTo>
                <a:cubicBezTo>
                  <a:pt x="214" y="2408"/>
                  <a:pt x="184" y="2496"/>
                  <a:pt x="225" y="2227"/>
                </a:cubicBezTo>
                <a:cubicBezTo>
                  <a:pt x="266" y="1958"/>
                  <a:pt x="0" y="1046"/>
                  <a:pt x="488" y="705"/>
                </a:cubicBezTo>
                <a:cubicBezTo>
                  <a:pt x="976" y="364"/>
                  <a:pt x="2438" y="255"/>
                  <a:pt x="3155" y="179"/>
                </a:cubicBezTo>
                <a:cubicBezTo>
                  <a:pt x="3872" y="103"/>
                  <a:pt x="4383" y="0"/>
                  <a:pt x="4789" y="248"/>
                </a:cubicBezTo>
                <a:cubicBezTo>
                  <a:pt x="5195" y="496"/>
                  <a:pt x="5457" y="1431"/>
                  <a:pt x="5591" y="1669"/>
                </a:cubicBezTo>
              </a:path>
            </a:pathLst>
          </a:custGeom>
          <a:noFill/>
          <a:ln w="50800" cap="flat" cmpd="sng">
            <a:solidFill>
              <a:srgbClr val="008000"/>
            </a:solidFill>
            <a:prstDash val="solid"/>
            <a:round/>
            <a:headEnd/>
            <a:tailEnd type="triangle" w="lg" len="lg"/>
          </a:ln>
          <a:extLst>
            <a:ext uri="{909E8E84-426E-40DD-AFC4-6F175D3DCCD1}">
              <a14:hiddenFill xmlns:a14="http://schemas.microsoft.com/office/drawing/2010/main">
                <a:solidFill>
                  <a:srgbClr val="FFFFFF"/>
                </a:solidFill>
              </a14:hiddenFill>
            </a:ext>
          </a:extLst>
        </p:spPr>
        <p:txBody>
          <a:bodyPr wrap="none"/>
          <a:lstStyle/>
          <a:p>
            <a:endParaRPr lang="en-US"/>
          </a:p>
        </p:txBody>
      </p:sp>
    </p:spTree>
    <p:extLst>
      <p:ext uri="{BB962C8B-B14F-4D97-AF65-F5344CB8AC3E}">
        <p14:creationId xmlns:p14="http://schemas.microsoft.com/office/powerpoint/2010/main" val="227624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xit" presetSubtype="0" fill="hold" grpId="0" nodeType="withEffect">
                                  <p:stCondLst>
                                    <p:cond delay="0"/>
                                  </p:stCondLst>
                                  <p:childTnLst>
                                    <p:set>
                                      <p:cBhvr>
                                        <p:cTn id="16" dur="1" fill="hold">
                                          <p:stCondLst>
                                            <p:cond delay="0"/>
                                          </p:stCondLst>
                                        </p:cTn>
                                        <p:tgtEl>
                                          <p:spTgt spid="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animBg="1"/>
      <p:bldP spid="48" grpId="0" animBg="1"/>
      <p:bldP spid="49"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39F0B-EA6A-2947-8DA6-B44B005CC684}"/>
              </a:ext>
            </a:extLst>
          </p:cNvPr>
          <p:cNvSpPr>
            <a:spLocks noGrp="1"/>
          </p:cNvSpPr>
          <p:nvPr>
            <p:ph type="title"/>
          </p:nvPr>
        </p:nvSpPr>
        <p:spPr/>
        <p:txBody>
          <a:bodyPr/>
          <a:lstStyle/>
          <a:p>
            <a:r>
              <a:rPr lang="en-US" dirty="0"/>
              <a:t>Path Poisoning</a:t>
            </a:r>
          </a:p>
        </p:txBody>
      </p:sp>
      <p:sp>
        <p:nvSpPr>
          <p:cNvPr id="4" name="Slide Number Placeholder 3">
            <a:extLst>
              <a:ext uri="{FF2B5EF4-FFF2-40B4-BE49-F238E27FC236}">
                <a16:creationId xmlns:a16="http://schemas.microsoft.com/office/drawing/2014/main" id="{DE5DD460-5C4D-D043-8874-A02619292324}"/>
              </a:ext>
            </a:extLst>
          </p:cNvPr>
          <p:cNvSpPr>
            <a:spLocks noGrp="1"/>
          </p:cNvSpPr>
          <p:nvPr>
            <p:ph type="sldNum" sz="quarter" idx="12"/>
          </p:nvPr>
        </p:nvSpPr>
        <p:spPr/>
        <p:txBody>
          <a:bodyPr/>
          <a:lstStyle/>
          <a:p>
            <a:fld id="{1718992C-B9AF-2F49-8B31-EC7F489F3004}" type="slidenum">
              <a:rPr lang="en-US" smtClean="0"/>
              <a:t>6</a:t>
            </a:fld>
            <a:endParaRPr lang="en-US"/>
          </a:p>
        </p:txBody>
      </p:sp>
      <p:grpSp>
        <p:nvGrpSpPr>
          <p:cNvPr id="12" name="Group 3">
            <a:extLst>
              <a:ext uri="{FF2B5EF4-FFF2-40B4-BE49-F238E27FC236}">
                <a16:creationId xmlns:a16="http://schemas.microsoft.com/office/drawing/2014/main" id="{D9948E08-545F-6D47-817B-162FA3DDE6F5}"/>
              </a:ext>
            </a:extLst>
          </p:cNvPr>
          <p:cNvGrpSpPr>
            <a:grpSpLocks/>
          </p:cNvGrpSpPr>
          <p:nvPr/>
        </p:nvGrpSpPr>
        <p:grpSpPr bwMode="auto">
          <a:xfrm>
            <a:off x="1044275" y="1596842"/>
            <a:ext cx="10424310" cy="4653698"/>
            <a:chOff x="516" y="945"/>
            <a:chExt cx="5004" cy="3195"/>
          </a:xfrm>
        </p:grpSpPr>
        <p:graphicFrame>
          <p:nvGraphicFramePr>
            <p:cNvPr id="13" name="Object 4">
              <a:extLst>
                <a:ext uri="{FF2B5EF4-FFF2-40B4-BE49-F238E27FC236}">
                  <a16:creationId xmlns:a16="http://schemas.microsoft.com/office/drawing/2014/main" id="{5F0289B0-7823-C347-AB9B-43581EB290A7}"/>
                </a:ext>
              </a:extLst>
            </p:cNvPr>
            <p:cNvGraphicFramePr>
              <a:graphicFrameLocks noChangeAspect="1"/>
            </p:cNvGraphicFramePr>
            <p:nvPr/>
          </p:nvGraphicFramePr>
          <p:xfrm>
            <a:off x="657" y="1338"/>
            <a:ext cx="1668" cy="1276"/>
          </p:xfrm>
          <a:graphic>
            <a:graphicData uri="http://schemas.openxmlformats.org/presentationml/2006/ole">
              <mc:AlternateContent xmlns:mc="http://schemas.openxmlformats.org/markup-compatibility/2006">
                <mc:Choice xmlns:v="urn:schemas-microsoft-com:vml" Requires="v">
                  <p:oleObj spid="_x0000_s18282" name="Photo Editor Photo" r:id="rId4" imgW="1270000" imgH="927100" progId="MSPhotoEd.3">
                    <p:embed/>
                  </p:oleObj>
                </mc:Choice>
                <mc:Fallback>
                  <p:oleObj name="Photo Editor Photo" r:id="rId4" imgW="1270000" imgH="927100" progId="MSPhotoEd.3">
                    <p:embed/>
                    <p:pic>
                      <p:nvPicPr>
                        <p:cNvPr id="13" name="Object 4">
                          <a:extLst>
                            <a:ext uri="{FF2B5EF4-FFF2-40B4-BE49-F238E27FC236}">
                              <a16:creationId xmlns:a16="http://schemas.microsoft.com/office/drawing/2014/main" id="{5F0289B0-7823-C347-AB9B-43581EB290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 y="1338"/>
                          <a:ext cx="1668" cy="1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4" name="Object 5">
              <a:extLst>
                <a:ext uri="{FF2B5EF4-FFF2-40B4-BE49-F238E27FC236}">
                  <a16:creationId xmlns:a16="http://schemas.microsoft.com/office/drawing/2014/main" id="{38428952-9A58-AC45-8563-F6E4D046587B}"/>
                </a:ext>
              </a:extLst>
            </p:cNvPr>
            <p:cNvGraphicFramePr>
              <a:graphicFrameLocks noChangeAspect="1"/>
            </p:cNvGraphicFramePr>
            <p:nvPr/>
          </p:nvGraphicFramePr>
          <p:xfrm>
            <a:off x="2907" y="945"/>
            <a:ext cx="1671" cy="1365"/>
          </p:xfrm>
          <a:graphic>
            <a:graphicData uri="http://schemas.openxmlformats.org/presentationml/2006/ole">
              <mc:AlternateContent xmlns:mc="http://schemas.openxmlformats.org/markup-compatibility/2006">
                <mc:Choice xmlns:v="urn:schemas-microsoft-com:vml" Requires="v">
                  <p:oleObj spid="_x0000_s18283" name="Photo Editor Photo" r:id="rId6" imgW="1270000" imgH="927100" progId="MSPhotoEd.3">
                    <p:embed/>
                  </p:oleObj>
                </mc:Choice>
                <mc:Fallback>
                  <p:oleObj name="Photo Editor Photo" r:id="rId6" imgW="1270000" imgH="927100" progId="MSPhotoEd.3">
                    <p:embed/>
                    <p:pic>
                      <p:nvPicPr>
                        <p:cNvPr id="14" name="Object 5">
                          <a:extLst>
                            <a:ext uri="{FF2B5EF4-FFF2-40B4-BE49-F238E27FC236}">
                              <a16:creationId xmlns:a16="http://schemas.microsoft.com/office/drawing/2014/main" id="{38428952-9A58-AC45-8563-F6E4D04658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7" y="945"/>
                          <a:ext cx="1671" cy="1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5" name="Object 6">
              <a:extLst>
                <a:ext uri="{FF2B5EF4-FFF2-40B4-BE49-F238E27FC236}">
                  <a16:creationId xmlns:a16="http://schemas.microsoft.com/office/drawing/2014/main" id="{B7EDCD46-5BF8-E649-B05E-3F23A17CA774}"/>
                </a:ext>
              </a:extLst>
            </p:cNvPr>
            <p:cNvGraphicFramePr>
              <a:graphicFrameLocks noChangeAspect="1"/>
            </p:cNvGraphicFramePr>
            <p:nvPr/>
          </p:nvGraphicFramePr>
          <p:xfrm>
            <a:off x="2553" y="2517"/>
            <a:ext cx="1671" cy="1365"/>
          </p:xfrm>
          <a:graphic>
            <a:graphicData uri="http://schemas.openxmlformats.org/presentationml/2006/ole">
              <mc:AlternateContent xmlns:mc="http://schemas.openxmlformats.org/markup-compatibility/2006">
                <mc:Choice xmlns:v="urn:schemas-microsoft-com:vml" Requires="v">
                  <p:oleObj spid="_x0000_s18284" name="Photo Editor Photo" r:id="rId7" imgW="1270000" imgH="927100" progId="MSPhotoEd.3">
                    <p:embed/>
                  </p:oleObj>
                </mc:Choice>
                <mc:Fallback>
                  <p:oleObj name="Photo Editor Photo" r:id="rId7" imgW="1270000" imgH="927100" progId="MSPhotoEd.3">
                    <p:embed/>
                    <p:pic>
                      <p:nvPicPr>
                        <p:cNvPr id="15" name="Object 6">
                          <a:extLst>
                            <a:ext uri="{FF2B5EF4-FFF2-40B4-BE49-F238E27FC236}">
                              <a16:creationId xmlns:a16="http://schemas.microsoft.com/office/drawing/2014/main" id="{B7EDCD46-5BF8-E649-B05E-3F23A17CA77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53" y="2517"/>
                          <a:ext cx="1671" cy="1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6" name="Text Box 7">
              <a:extLst>
                <a:ext uri="{FF2B5EF4-FFF2-40B4-BE49-F238E27FC236}">
                  <a16:creationId xmlns:a16="http://schemas.microsoft.com/office/drawing/2014/main" id="{2023F7F0-B249-0047-B236-5FD863BDB4CB}"/>
                </a:ext>
              </a:extLst>
            </p:cNvPr>
            <p:cNvSpPr txBox="1">
              <a:spLocks noChangeArrowheads="1"/>
            </p:cNvSpPr>
            <p:nvPr/>
          </p:nvSpPr>
          <p:spPr bwMode="auto">
            <a:xfrm>
              <a:off x="2854" y="3048"/>
              <a:ext cx="109"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endParaRPr lang="fr-FR" altLang="en-US" sz="1600" b="0">
                <a:latin typeface="Times New Roman" panose="02020603050405020304" pitchFamily="18" charset="0"/>
              </a:endParaRPr>
            </a:p>
          </p:txBody>
        </p:sp>
        <p:graphicFrame>
          <p:nvGraphicFramePr>
            <p:cNvPr id="17" name="Object 8">
              <a:extLst>
                <a:ext uri="{FF2B5EF4-FFF2-40B4-BE49-F238E27FC236}">
                  <a16:creationId xmlns:a16="http://schemas.microsoft.com/office/drawing/2014/main" id="{C0C4DF73-DCE4-2B45-87A1-8FEED74571C5}"/>
                </a:ext>
              </a:extLst>
            </p:cNvPr>
            <p:cNvGraphicFramePr>
              <a:graphicFrameLocks noChangeAspect="1"/>
            </p:cNvGraphicFramePr>
            <p:nvPr/>
          </p:nvGraphicFramePr>
          <p:xfrm>
            <a:off x="699" y="2647"/>
            <a:ext cx="813" cy="692"/>
          </p:xfrm>
          <a:graphic>
            <a:graphicData uri="http://schemas.openxmlformats.org/presentationml/2006/ole">
              <mc:AlternateContent xmlns:mc="http://schemas.openxmlformats.org/markup-compatibility/2006">
                <mc:Choice xmlns:v="urn:schemas-microsoft-com:vml" Requires="v">
                  <p:oleObj spid="_x0000_s18285" name="Photo Editor Photo" r:id="rId9" imgW="1270000" imgH="927100" progId="MSPhotoEd.3">
                    <p:embed/>
                  </p:oleObj>
                </mc:Choice>
                <mc:Fallback>
                  <p:oleObj name="Photo Editor Photo" r:id="rId9" imgW="1270000" imgH="927100" progId="MSPhotoEd.3">
                    <p:embed/>
                    <p:pic>
                      <p:nvPicPr>
                        <p:cNvPr id="17" name="Object 8">
                          <a:extLst>
                            <a:ext uri="{FF2B5EF4-FFF2-40B4-BE49-F238E27FC236}">
                              <a16:creationId xmlns:a16="http://schemas.microsoft.com/office/drawing/2014/main" id="{C0C4DF73-DCE4-2B45-87A1-8FEED74571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 y="2647"/>
                          <a:ext cx="813" cy="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8" name="Object 9">
              <a:extLst>
                <a:ext uri="{FF2B5EF4-FFF2-40B4-BE49-F238E27FC236}">
                  <a16:creationId xmlns:a16="http://schemas.microsoft.com/office/drawing/2014/main" id="{8C512DB5-9D3B-F740-BF6C-A9211F81DF73}"/>
                </a:ext>
              </a:extLst>
            </p:cNvPr>
            <p:cNvGraphicFramePr>
              <a:graphicFrameLocks noChangeAspect="1"/>
            </p:cNvGraphicFramePr>
            <p:nvPr/>
          </p:nvGraphicFramePr>
          <p:xfrm>
            <a:off x="516" y="3501"/>
            <a:ext cx="525" cy="447"/>
          </p:xfrm>
          <a:graphic>
            <a:graphicData uri="http://schemas.openxmlformats.org/presentationml/2006/ole">
              <mc:AlternateContent xmlns:mc="http://schemas.openxmlformats.org/markup-compatibility/2006">
                <mc:Choice xmlns:v="urn:schemas-microsoft-com:vml" Requires="v">
                  <p:oleObj spid="_x0000_s18286" name="Photo Editor Photo" r:id="rId10" imgW="1270000" imgH="927100" progId="MSPhotoEd.3">
                    <p:embed/>
                  </p:oleObj>
                </mc:Choice>
                <mc:Fallback>
                  <p:oleObj name="Photo Editor Photo" r:id="rId10" imgW="1270000" imgH="927100" progId="MSPhotoEd.3">
                    <p:embed/>
                    <p:pic>
                      <p:nvPicPr>
                        <p:cNvPr id="18" name="Object 9">
                          <a:extLst>
                            <a:ext uri="{FF2B5EF4-FFF2-40B4-BE49-F238E27FC236}">
                              <a16:creationId xmlns:a16="http://schemas.microsoft.com/office/drawing/2014/main" id="{8C512DB5-9D3B-F740-BF6C-A9211F81DF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 y="3501"/>
                          <a:ext cx="525" cy="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9" name="Object 10">
              <a:extLst>
                <a:ext uri="{FF2B5EF4-FFF2-40B4-BE49-F238E27FC236}">
                  <a16:creationId xmlns:a16="http://schemas.microsoft.com/office/drawing/2014/main" id="{AF42F737-2810-2746-9A93-75A10C452062}"/>
                </a:ext>
              </a:extLst>
            </p:cNvPr>
            <p:cNvGraphicFramePr>
              <a:graphicFrameLocks noChangeAspect="1"/>
            </p:cNvGraphicFramePr>
            <p:nvPr/>
          </p:nvGraphicFramePr>
          <p:xfrm>
            <a:off x="4404" y="2086"/>
            <a:ext cx="813" cy="692"/>
          </p:xfrm>
          <a:graphic>
            <a:graphicData uri="http://schemas.openxmlformats.org/presentationml/2006/ole">
              <mc:AlternateContent xmlns:mc="http://schemas.openxmlformats.org/markup-compatibility/2006">
                <mc:Choice xmlns:v="urn:schemas-microsoft-com:vml" Requires="v">
                  <p:oleObj spid="_x0000_s18287" name="Photo Editor Photo" r:id="rId11" imgW="1270000" imgH="927100" progId="MSPhotoEd.3">
                    <p:embed/>
                  </p:oleObj>
                </mc:Choice>
                <mc:Fallback>
                  <p:oleObj name="Photo Editor Photo" r:id="rId11" imgW="1270000" imgH="927100" progId="MSPhotoEd.3">
                    <p:embed/>
                    <p:pic>
                      <p:nvPicPr>
                        <p:cNvPr id="19" name="Object 10">
                          <a:extLst>
                            <a:ext uri="{FF2B5EF4-FFF2-40B4-BE49-F238E27FC236}">
                              <a16:creationId xmlns:a16="http://schemas.microsoft.com/office/drawing/2014/main" id="{AF42F737-2810-2746-9A93-75A10C4520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4" y="2086"/>
                          <a:ext cx="813" cy="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20" name="Object 11">
              <a:extLst>
                <a:ext uri="{FF2B5EF4-FFF2-40B4-BE49-F238E27FC236}">
                  <a16:creationId xmlns:a16="http://schemas.microsoft.com/office/drawing/2014/main" id="{26B60A0C-002D-8949-A89E-AA4D226D8827}"/>
                </a:ext>
              </a:extLst>
            </p:cNvPr>
            <p:cNvGraphicFramePr>
              <a:graphicFrameLocks noChangeAspect="1"/>
            </p:cNvGraphicFramePr>
            <p:nvPr/>
          </p:nvGraphicFramePr>
          <p:xfrm>
            <a:off x="4995" y="2922"/>
            <a:ext cx="525" cy="447"/>
          </p:xfrm>
          <a:graphic>
            <a:graphicData uri="http://schemas.openxmlformats.org/presentationml/2006/ole">
              <mc:AlternateContent xmlns:mc="http://schemas.openxmlformats.org/markup-compatibility/2006">
                <mc:Choice xmlns:v="urn:schemas-microsoft-com:vml" Requires="v">
                  <p:oleObj spid="_x0000_s18288" name="Photo Editor Photo" r:id="rId12" imgW="1270000" imgH="927100" progId="MSPhotoEd.3">
                    <p:embed/>
                  </p:oleObj>
                </mc:Choice>
                <mc:Fallback>
                  <p:oleObj name="Photo Editor Photo" r:id="rId12" imgW="1270000" imgH="927100" progId="MSPhotoEd.3">
                    <p:embed/>
                    <p:pic>
                      <p:nvPicPr>
                        <p:cNvPr id="20" name="Object 11">
                          <a:extLst>
                            <a:ext uri="{FF2B5EF4-FFF2-40B4-BE49-F238E27FC236}">
                              <a16:creationId xmlns:a16="http://schemas.microsoft.com/office/drawing/2014/main" id="{26B60A0C-002D-8949-A89E-AA4D226D88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5" y="2922"/>
                          <a:ext cx="525" cy="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21" name="Line 12">
              <a:extLst>
                <a:ext uri="{FF2B5EF4-FFF2-40B4-BE49-F238E27FC236}">
                  <a16:creationId xmlns:a16="http://schemas.microsoft.com/office/drawing/2014/main" id="{28C27B2F-6020-6940-A78F-5097E894296F}"/>
                </a:ext>
              </a:extLst>
            </p:cNvPr>
            <p:cNvSpPr>
              <a:spLocks noChangeShapeType="1"/>
            </p:cNvSpPr>
            <p:nvPr/>
          </p:nvSpPr>
          <p:spPr bwMode="auto">
            <a:xfrm flipV="1">
              <a:off x="837" y="3240"/>
              <a:ext cx="118" cy="29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13">
              <a:extLst>
                <a:ext uri="{FF2B5EF4-FFF2-40B4-BE49-F238E27FC236}">
                  <a16:creationId xmlns:a16="http://schemas.microsoft.com/office/drawing/2014/main" id="{135C987A-782D-1245-B687-97B2A5EA9A7F}"/>
                </a:ext>
              </a:extLst>
            </p:cNvPr>
            <p:cNvSpPr>
              <a:spLocks noChangeShapeType="1"/>
            </p:cNvSpPr>
            <p:nvPr/>
          </p:nvSpPr>
          <p:spPr bwMode="auto">
            <a:xfrm flipV="1">
              <a:off x="1035" y="2439"/>
              <a:ext cx="81" cy="27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14">
              <a:extLst>
                <a:ext uri="{FF2B5EF4-FFF2-40B4-BE49-F238E27FC236}">
                  <a16:creationId xmlns:a16="http://schemas.microsoft.com/office/drawing/2014/main" id="{5C72BC4A-ACDA-7343-A340-B634476A77EF}"/>
                </a:ext>
              </a:extLst>
            </p:cNvPr>
            <p:cNvSpPr>
              <a:spLocks noChangeShapeType="1"/>
            </p:cNvSpPr>
            <p:nvPr/>
          </p:nvSpPr>
          <p:spPr bwMode="auto">
            <a:xfrm flipV="1">
              <a:off x="2187" y="1566"/>
              <a:ext cx="837" cy="13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15">
              <a:extLst>
                <a:ext uri="{FF2B5EF4-FFF2-40B4-BE49-F238E27FC236}">
                  <a16:creationId xmlns:a16="http://schemas.microsoft.com/office/drawing/2014/main" id="{AA541F5E-B720-6045-AA20-7386EBCA6382}"/>
                </a:ext>
              </a:extLst>
            </p:cNvPr>
            <p:cNvSpPr>
              <a:spLocks noChangeShapeType="1"/>
            </p:cNvSpPr>
            <p:nvPr/>
          </p:nvSpPr>
          <p:spPr bwMode="auto">
            <a:xfrm>
              <a:off x="1953" y="2368"/>
              <a:ext cx="891" cy="46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16">
              <a:extLst>
                <a:ext uri="{FF2B5EF4-FFF2-40B4-BE49-F238E27FC236}">
                  <a16:creationId xmlns:a16="http://schemas.microsoft.com/office/drawing/2014/main" id="{966EF1EA-D1A8-5542-91C2-C604BE3F5A8E}"/>
                </a:ext>
              </a:extLst>
            </p:cNvPr>
            <p:cNvSpPr>
              <a:spLocks noChangeShapeType="1"/>
            </p:cNvSpPr>
            <p:nvPr/>
          </p:nvSpPr>
          <p:spPr bwMode="auto">
            <a:xfrm>
              <a:off x="4473" y="1736"/>
              <a:ext cx="396" cy="40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18">
              <a:extLst>
                <a:ext uri="{FF2B5EF4-FFF2-40B4-BE49-F238E27FC236}">
                  <a16:creationId xmlns:a16="http://schemas.microsoft.com/office/drawing/2014/main" id="{3C9D7292-9362-7E44-997C-BD27FE89CEC5}"/>
                </a:ext>
              </a:extLst>
            </p:cNvPr>
            <p:cNvSpPr>
              <a:spLocks noChangeShapeType="1"/>
            </p:cNvSpPr>
            <p:nvPr/>
          </p:nvSpPr>
          <p:spPr bwMode="auto">
            <a:xfrm>
              <a:off x="4869" y="2717"/>
              <a:ext cx="225" cy="28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19">
              <a:extLst>
                <a:ext uri="{FF2B5EF4-FFF2-40B4-BE49-F238E27FC236}">
                  <a16:creationId xmlns:a16="http://schemas.microsoft.com/office/drawing/2014/main" id="{CF5DB19C-68CB-2241-A96D-CF37161D5C85}"/>
                </a:ext>
              </a:extLst>
            </p:cNvPr>
            <p:cNvSpPr>
              <a:spLocks noChangeShapeType="1"/>
            </p:cNvSpPr>
            <p:nvPr/>
          </p:nvSpPr>
          <p:spPr bwMode="auto">
            <a:xfrm>
              <a:off x="5256" y="3329"/>
              <a:ext cx="0" cy="22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20">
              <a:extLst>
                <a:ext uri="{FF2B5EF4-FFF2-40B4-BE49-F238E27FC236}">
                  <a16:creationId xmlns:a16="http://schemas.microsoft.com/office/drawing/2014/main" id="{7781ED07-5BF4-3141-96DC-1E0F4AD80F57}"/>
                </a:ext>
              </a:extLst>
            </p:cNvPr>
            <p:cNvSpPr>
              <a:spLocks noChangeShapeType="1"/>
            </p:cNvSpPr>
            <p:nvPr/>
          </p:nvSpPr>
          <p:spPr bwMode="auto">
            <a:xfrm>
              <a:off x="774" y="3924"/>
              <a:ext cx="0" cy="21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21">
              <a:extLst>
                <a:ext uri="{FF2B5EF4-FFF2-40B4-BE49-F238E27FC236}">
                  <a16:creationId xmlns:a16="http://schemas.microsoft.com/office/drawing/2014/main" id="{596E9E95-68DC-9C45-8E6A-F4F8962CE919}"/>
                </a:ext>
              </a:extLst>
            </p:cNvPr>
            <p:cNvSpPr>
              <a:spLocks noChangeShapeType="1"/>
            </p:cNvSpPr>
            <p:nvPr/>
          </p:nvSpPr>
          <p:spPr bwMode="auto">
            <a:xfrm flipH="1">
              <a:off x="3348" y="2142"/>
              <a:ext cx="22" cy="5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Text Box 22">
              <a:extLst>
                <a:ext uri="{FF2B5EF4-FFF2-40B4-BE49-F238E27FC236}">
                  <a16:creationId xmlns:a16="http://schemas.microsoft.com/office/drawing/2014/main" id="{130D67C3-B9E6-3E4B-9B3D-8F9347114947}"/>
                </a:ext>
              </a:extLst>
            </p:cNvPr>
            <p:cNvSpPr txBox="1">
              <a:spLocks noChangeArrowheads="1"/>
            </p:cNvSpPr>
            <p:nvPr/>
          </p:nvSpPr>
          <p:spPr bwMode="auto">
            <a:xfrm>
              <a:off x="716" y="3562"/>
              <a:ext cx="182"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r>
                <a:rPr lang="en-US" altLang="en-US">
                  <a:latin typeface="Times New Roman" panose="02020603050405020304" pitchFamily="18" charset="0"/>
                </a:rPr>
                <a:t>1</a:t>
              </a:r>
              <a:endParaRPr lang="en-US" altLang="en-US" sz="1600" b="0">
                <a:latin typeface="Times New Roman" panose="02020603050405020304" pitchFamily="18" charset="0"/>
              </a:endParaRPr>
            </a:p>
          </p:txBody>
        </p:sp>
        <p:sp>
          <p:nvSpPr>
            <p:cNvPr id="32" name="Text Box 23">
              <a:extLst>
                <a:ext uri="{FF2B5EF4-FFF2-40B4-BE49-F238E27FC236}">
                  <a16:creationId xmlns:a16="http://schemas.microsoft.com/office/drawing/2014/main" id="{D6D9AC18-83CA-D942-AC11-E88BAAADDC42}"/>
                </a:ext>
              </a:extLst>
            </p:cNvPr>
            <p:cNvSpPr txBox="1">
              <a:spLocks noChangeArrowheads="1"/>
            </p:cNvSpPr>
            <p:nvPr/>
          </p:nvSpPr>
          <p:spPr bwMode="auto">
            <a:xfrm>
              <a:off x="950" y="2823"/>
              <a:ext cx="18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r>
                <a:rPr lang="en-US" altLang="en-US">
                  <a:latin typeface="Times New Roman" panose="02020603050405020304" pitchFamily="18" charset="0"/>
                </a:rPr>
                <a:t>2</a:t>
              </a:r>
              <a:endParaRPr lang="en-US" altLang="en-US" sz="1600" b="0">
                <a:latin typeface="Times New Roman" panose="02020603050405020304" pitchFamily="18" charset="0"/>
              </a:endParaRPr>
            </a:p>
          </p:txBody>
        </p:sp>
        <p:sp>
          <p:nvSpPr>
            <p:cNvPr id="33" name="Text Box 24">
              <a:extLst>
                <a:ext uri="{FF2B5EF4-FFF2-40B4-BE49-F238E27FC236}">
                  <a16:creationId xmlns:a16="http://schemas.microsoft.com/office/drawing/2014/main" id="{B852F952-4271-5848-9703-CD53F26EF633}"/>
                </a:ext>
              </a:extLst>
            </p:cNvPr>
            <p:cNvSpPr txBox="1">
              <a:spLocks noChangeArrowheads="1"/>
            </p:cNvSpPr>
            <p:nvPr/>
          </p:nvSpPr>
          <p:spPr bwMode="auto">
            <a:xfrm>
              <a:off x="1331" y="1784"/>
              <a:ext cx="18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r>
                <a:rPr lang="en-US" altLang="en-US" dirty="0">
                  <a:latin typeface="Times New Roman" panose="02020603050405020304" pitchFamily="18" charset="0"/>
                </a:rPr>
                <a:t>3</a:t>
              </a:r>
              <a:endParaRPr lang="en-US" altLang="en-US" sz="1600" b="0" dirty="0">
                <a:latin typeface="Times New Roman" panose="02020603050405020304" pitchFamily="18" charset="0"/>
              </a:endParaRPr>
            </a:p>
          </p:txBody>
        </p:sp>
        <p:sp>
          <p:nvSpPr>
            <p:cNvPr id="34" name="Text Box 25">
              <a:extLst>
                <a:ext uri="{FF2B5EF4-FFF2-40B4-BE49-F238E27FC236}">
                  <a16:creationId xmlns:a16="http://schemas.microsoft.com/office/drawing/2014/main" id="{23D7A6F5-157C-D14C-BEF4-DBA628E3A891}"/>
                </a:ext>
              </a:extLst>
            </p:cNvPr>
            <p:cNvSpPr txBox="1">
              <a:spLocks noChangeArrowheads="1"/>
            </p:cNvSpPr>
            <p:nvPr/>
          </p:nvSpPr>
          <p:spPr bwMode="auto">
            <a:xfrm>
              <a:off x="3623" y="1455"/>
              <a:ext cx="182"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r>
                <a:rPr lang="en-US" altLang="en-US">
                  <a:latin typeface="Times New Roman" panose="02020603050405020304" pitchFamily="18" charset="0"/>
                </a:rPr>
                <a:t>4</a:t>
              </a:r>
              <a:endParaRPr lang="en-US" altLang="en-US" sz="1600" b="0">
                <a:latin typeface="Times New Roman" panose="02020603050405020304" pitchFamily="18" charset="0"/>
              </a:endParaRPr>
            </a:p>
          </p:txBody>
        </p:sp>
        <p:sp>
          <p:nvSpPr>
            <p:cNvPr id="35" name="Text Box 26">
              <a:extLst>
                <a:ext uri="{FF2B5EF4-FFF2-40B4-BE49-F238E27FC236}">
                  <a16:creationId xmlns:a16="http://schemas.microsoft.com/office/drawing/2014/main" id="{EE131C6F-20D0-4249-BCCC-70DF9C9FBAA9}"/>
                </a:ext>
              </a:extLst>
            </p:cNvPr>
            <p:cNvSpPr txBox="1">
              <a:spLocks noChangeArrowheads="1"/>
            </p:cNvSpPr>
            <p:nvPr/>
          </p:nvSpPr>
          <p:spPr bwMode="auto">
            <a:xfrm>
              <a:off x="4703" y="2275"/>
              <a:ext cx="18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r>
                <a:rPr lang="en-US" altLang="en-US">
                  <a:latin typeface="Times New Roman" panose="02020603050405020304" pitchFamily="18" charset="0"/>
                </a:rPr>
                <a:t>5</a:t>
              </a:r>
              <a:endParaRPr lang="en-US" altLang="en-US" sz="1600" b="0">
                <a:latin typeface="Times New Roman" panose="02020603050405020304" pitchFamily="18" charset="0"/>
              </a:endParaRPr>
            </a:p>
          </p:txBody>
        </p:sp>
        <p:sp>
          <p:nvSpPr>
            <p:cNvPr id="36" name="Text Box 27">
              <a:extLst>
                <a:ext uri="{FF2B5EF4-FFF2-40B4-BE49-F238E27FC236}">
                  <a16:creationId xmlns:a16="http://schemas.microsoft.com/office/drawing/2014/main" id="{A148DF53-F05E-484C-B81E-6F7ADFDAA0FF}"/>
                </a:ext>
              </a:extLst>
            </p:cNvPr>
            <p:cNvSpPr txBox="1">
              <a:spLocks noChangeArrowheads="1"/>
            </p:cNvSpPr>
            <p:nvPr/>
          </p:nvSpPr>
          <p:spPr bwMode="auto">
            <a:xfrm>
              <a:off x="5144" y="2985"/>
              <a:ext cx="18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r>
                <a:rPr lang="en-US" altLang="en-US">
                  <a:latin typeface="Times New Roman" panose="02020603050405020304" pitchFamily="18" charset="0"/>
                </a:rPr>
                <a:t>6</a:t>
              </a:r>
              <a:endParaRPr lang="en-US" altLang="en-US" sz="1600" b="0">
                <a:latin typeface="Times New Roman" panose="02020603050405020304" pitchFamily="18" charset="0"/>
              </a:endParaRPr>
            </a:p>
          </p:txBody>
        </p:sp>
        <p:sp>
          <p:nvSpPr>
            <p:cNvPr id="37" name="Text Box 28">
              <a:extLst>
                <a:ext uri="{FF2B5EF4-FFF2-40B4-BE49-F238E27FC236}">
                  <a16:creationId xmlns:a16="http://schemas.microsoft.com/office/drawing/2014/main" id="{9EBD8D33-03A0-CF47-A1A9-A8E567D49CE4}"/>
                </a:ext>
              </a:extLst>
            </p:cNvPr>
            <p:cNvSpPr txBox="1">
              <a:spLocks noChangeArrowheads="1"/>
            </p:cNvSpPr>
            <p:nvPr/>
          </p:nvSpPr>
          <p:spPr bwMode="auto">
            <a:xfrm>
              <a:off x="3254" y="2994"/>
              <a:ext cx="18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r>
                <a:rPr lang="en-US" altLang="en-US">
                  <a:latin typeface="Times New Roman" panose="02020603050405020304" pitchFamily="18" charset="0"/>
                </a:rPr>
                <a:t>7</a:t>
              </a:r>
              <a:endParaRPr lang="en-US" altLang="en-US" sz="1600" b="0">
                <a:latin typeface="Times New Roman" panose="02020603050405020304" pitchFamily="18" charset="0"/>
              </a:endParaRPr>
            </a:p>
          </p:txBody>
        </p:sp>
      </p:grpSp>
      <p:sp>
        <p:nvSpPr>
          <p:cNvPr id="38" name="Text Box 29">
            <a:extLst>
              <a:ext uri="{FF2B5EF4-FFF2-40B4-BE49-F238E27FC236}">
                <a16:creationId xmlns:a16="http://schemas.microsoft.com/office/drawing/2014/main" id="{BA13B54D-4CA1-0D44-BEE6-1EF410E073C2}"/>
              </a:ext>
            </a:extLst>
          </p:cNvPr>
          <p:cNvSpPr txBox="1">
            <a:spLocks noChangeArrowheads="1"/>
          </p:cNvSpPr>
          <p:nvPr/>
        </p:nvSpPr>
        <p:spPr bwMode="auto">
          <a:xfrm>
            <a:off x="9323383" y="5435077"/>
            <a:ext cx="2433188" cy="606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pPr algn="ctr"/>
            <a:r>
              <a:rPr lang="en-US" altLang="en-US" sz="2800" b="0" dirty="0">
                <a:solidFill>
                  <a:srgbClr val="008000"/>
                </a:solidFill>
                <a:latin typeface="Times New Roman" panose="02020603050405020304" pitchFamily="18" charset="0"/>
              </a:rPr>
              <a:t>12.34.0.0/16</a:t>
            </a:r>
          </a:p>
        </p:txBody>
      </p:sp>
      <p:sp>
        <p:nvSpPr>
          <p:cNvPr id="42" name="Freeform 33">
            <a:extLst>
              <a:ext uri="{FF2B5EF4-FFF2-40B4-BE49-F238E27FC236}">
                <a16:creationId xmlns:a16="http://schemas.microsoft.com/office/drawing/2014/main" id="{8D19725A-AAE2-3547-8EFA-31555A7CFE4B}"/>
              </a:ext>
            </a:extLst>
          </p:cNvPr>
          <p:cNvSpPr>
            <a:spLocks/>
          </p:cNvSpPr>
          <p:nvPr/>
        </p:nvSpPr>
        <p:spPr bwMode="auto">
          <a:xfrm>
            <a:off x="2770073" y="4476454"/>
            <a:ext cx="573496" cy="1168017"/>
          </a:xfrm>
          <a:custGeom>
            <a:avLst/>
            <a:gdLst>
              <a:gd name="T0" fmla="*/ 2147483646 w 645"/>
              <a:gd name="T1" fmla="*/ 0 h 1015"/>
              <a:gd name="T2" fmla="*/ 2147483646 w 645"/>
              <a:gd name="T3" fmla="*/ 2147483646 h 1015"/>
              <a:gd name="T4" fmla="*/ 0 w 645"/>
              <a:gd name="T5" fmla="*/ 2147483646 h 1015"/>
              <a:gd name="T6" fmla="*/ 0 60000 65536"/>
              <a:gd name="T7" fmla="*/ 0 60000 65536"/>
              <a:gd name="T8" fmla="*/ 0 60000 65536"/>
            </a:gdLst>
            <a:ahLst/>
            <a:cxnLst>
              <a:cxn ang="T6">
                <a:pos x="T0" y="T1"/>
              </a:cxn>
              <a:cxn ang="T7">
                <a:pos x="T2" y="T3"/>
              </a:cxn>
              <a:cxn ang="T8">
                <a:pos x="T4" y="T5"/>
              </a:cxn>
            </a:cxnLst>
            <a:rect l="0" t="0" r="r" b="b"/>
            <a:pathLst>
              <a:path w="645" h="1015">
                <a:moveTo>
                  <a:pt x="645" y="0"/>
                </a:moveTo>
                <a:cubicBezTo>
                  <a:pt x="513" y="113"/>
                  <a:pt x="382" y="226"/>
                  <a:pt x="275" y="395"/>
                </a:cubicBezTo>
                <a:cubicBezTo>
                  <a:pt x="168" y="564"/>
                  <a:pt x="84" y="789"/>
                  <a:pt x="0" y="1015"/>
                </a:cubicBezTo>
              </a:path>
            </a:pathLst>
          </a:custGeom>
          <a:noFill/>
          <a:ln w="50800" cap="flat" cmpd="sng">
            <a:solidFill>
              <a:srgbClr val="CC3300"/>
            </a:solidFill>
            <a:prstDash val="solid"/>
            <a:round/>
            <a:headEnd/>
            <a:tailEnd type="triangle" w="lg" len="lg"/>
          </a:ln>
          <a:extLst>
            <a:ext uri="{909E8E84-426E-40DD-AFC4-6F175D3DCCD1}">
              <a14:hiddenFill xmlns:a14="http://schemas.microsoft.com/office/drawing/2010/main">
                <a:solidFill>
                  <a:srgbClr val="FFFFFF"/>
                </a:solidFill>
              </a14:hiddenFill>
            </a:ext>
          </a:extLst>
        </p:spPr>
        <p:txBody>
          <a:bodyPr wrap="none"/>
          <a:lstStyle/>
          <a:p>
            <a:endParaRPr lang="en-US"/>
          </a:p>
        </p:txBody>
      </p:sp>
      <p:pic>
        <p:nvPicPr>
          <p:cNvPr id="47" name="Picture 46">
            <a:extLst>
              <a:ext uri="{FF2B5EF4-FFF2-40B4-BE49-F238E27FC236}">
                <a16:creationId xmlns:a16="http://schemas.microsoft.com/office/drawing/2014/main" id="{A7C3921B-F710-ED4E-973A-7279DA8A3757}"/>
              </a:ext>
            </a:extLst>
          </p:cNvPr>
          <p:cNvPicPr>
            <a:picLocks noChangeAspect="1"/>
          </p:cNvPicPr>
          <p:nvPr/>
        </p:nvPicPr>
        <p:blipFill>
          <a:blip r:embed="rId13"/>
          <a:stretch>
            <a:fillRect/>
          </a:stretch>
        </p:blipFill>
        <p:spPr>
          <a:xfrm>
            <a:off x="152709" y="5871835"/>
            <a:ext cx="1030895" cy="803611"/>
          </a:xfrm>
          <a:prstGeom prst="rect">
            <a:avLst/>
          </a:prstGeom>
        </p:spPr>
      </p:pic>
      <p:sp>
        <p:nvSpPr>
          <p:cNvPr id="5" name="Freeform 4">
            <a:extLst>
              <a:ext uri="{FF2B5EF4-FFF2-40B4-BE49-F238E27FC236}">
                <a16:creationId xmlns:a16="http://schemas.microsoft.com/office/drawing/2014/main" id="{FBAAE061-C2AB-DF4B-954C-CED4897C5277}"/>
              </a:ext>
            </a:extLst>
          </p:cNvPr>
          <p:cNvSpPr/>
          <p:nvPr/>
        </p:nvSpPr>
        <p:spPr>
          <a:xfrm>
            <a:off x="4485736" y="1562725"/>
            <a:ext cx="6573328" cy="2819494"/>
          </a:xfrm>
          <a:custGeom>
            <a:avLst/>
            <a:gdLst>
              <a:gd name="connsiteX0" fmla="*/ 0 w 6573328"/>
              <a:gd name="connsiteY0" fmla="*/ 680143 h 2819494"/>
              <a:gd name="connsiteX1" fmla="*/ 4537494 w 6573328"/>
              <a:gd name="connsiteY1" fmla="*/ 128052 h 2819494"/>
              <a:gd name="connsiteX2" fmla="*/ 6573328 w 6573328"/>
              <a:gd name="connsiteY2" fmla="*/ 2819494 h 2819494"/>
            </a:gdLst>
            <a:ahLst/>
            <a:cxnLst>
              <a:cxn ang="0">
                <a:pos x="connsiteX0" y="connsiteY0"/>
              </a:cxn>
              <a:cxn ang="0">
                <a:pos x="connsiteX1" y="connsiteY1"/>
              </a:cxn>
              <a:cxn ang="0">
                <a:pos x="connsiteX2" y="connsiteY2"/>
              </a:cxn>
            </a:cxnLst>
            <a:rect l="l" t="t" r="r" b="b"/>
            <a:pathLst>
              <a:path w="6573328" h="2819494">
                <a:moveTo>
                  <a:pt x="0" y="680143"/>
                </a:moveTo>
                <a:cubicBezTo>
                  <a:pt x="1720969" y="225818"/>
                  <a:pt x="3441939" y="-228507"/>
                  <a:pt x="4537494" y="128052"/>
                </a:cubicBezTo>
                <a:cubicBezTo>
                  <a:pt x="5633049" y="484610"/>
                  <a:pt x="6103188" y="1652052"/>
                  <a:pt x="6573328" y="2819494"/>
                </a:cubicBezTo>
              </a:path>
            </a:pathLst>
          </a:custGeom>
          <a:noFill/>
          <a:ln w="50800">
            <a:solidFill>
              <a:srgbClr val="008000"/>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550E1431-F5EF-094B-B952-FCD6DE671144}"/>
              </a:ext>
            </a:extLst>
          </p:cNvPr>
          <p:cNvSpPr txBox="1"/>
          <p:nvPr/>
        </p:nvSpPr>
        <p:spPr>
          <a:xfrm>
            <a:off x="1732604" y="6091211"/>
            <a:ext cx="7169856" cy="707886"/>
          </a:xfrm>
          <a:prstGeom prst="rect">
            <a:avLst/>
          </a:prstGeom>
          <a:solidFill>
            <a:srgbClr val="FFF9C4"/>
          </a:solidFill>
        </p:spPr>
        <p:txBody>
          <a:bodyPr wrap="square" rtlCol="0">
            <a:spAutoFit/>
          </a:bodyPr>
          <a:lstStyle/>
          <a:p>
            <a:pPr algn="ctr"/>
            <a:r>
              <a:rPr lang="en-US" sz="4000" dirty="0"/>
              <a:t>Trigger AS loop detection at AS 3!</a:t>
            </a:r>
          </a:p>
        </p:txBody>
      </p:sp>
      <p:sp>
        <p:nvSpPr>
          <p:cNvPr id="40" name="Text Box 32">
            <a:extLst>
              <a:ext uri="{FF2B5EF4-FFF2-40B4-BE49-F238E27FC236}">
                <a16:creationId xmlns:a16="http://schemas.microsoft.com/office/drawing/2014/main" id="{F33BCE2F-59B6-2444-A90F-07EDA966D593}"/>
              </a:ext>
            </a:extLst>
          </p:cNvPr>
          <p:cNvSpPr txBox="1">
            <a:spLocks noChangeArrowheads="1"/>
          </p:cNvSpPr>
          <p:nvPr/>
        </p:nvSpPr>
        <p:spPr bwMode="auto">
          <a:xfrm>
            <a:off x="2075170" y="5610225"/>
            <a:ext cx="28680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pPr algn="ctr"/>
            <a:r>
              <a:rPr lang="en-US" altLang="en-US" sz="2800" b="0" dirty="0">
                <a:solidFill>
                  <a:srgbClr val="CC3300"/>
                </a:solidFill>
                <a:latin typeface="Times New Roman" panose="02020603050405020304" pitchFamily="18" charset="0"/>
              </a:rPr>
              <a:t>12.34.0.0/16: (1 </a:t>
            </a:r>
            <a:r>
              <a:rPr lang="en-US" altLang="en-US" sz="2800" dirty="0">
                <a:solidFill>
                  <a:srgbClr val="CC3300"/>
                </a:solidFill>
                <a:latin typeface="Times New Roman" panose="02020603050405020304" pitchFamily="18" charset="0"/>
              </a:rPr>
              <a:t>3</a:t>
            </a:r>
            <a:r>
              <a:rPr lang="en-US" altLang="en-US" sz="2800" b="0" dirty="0">
                <a:solidFill>
                  <a:srgbClr val="CC3300"/>
                </a:solidFill>
                <a:latin typeface="Times New Roman" panose="02020603050405020304" pitchFamily="18" charset="0"/>
              </a:rPr>
              <a:t>)</a:t>
            </a:r>
          </a:p>
        </p:txBody>
      </p:sp>
      <p:sp>
        <p:nvSpPr>
          <p:cNvPr id="43" name="Line 17">
            <a:extLst>
              <a:ext uri="{FF2B5EF4-FFF2-40B4-BE49-F238E27FC236}">
                <a16:creationId xmlns:a16="http://schemas.microsoft.com/office/drawing/2014/main" id="{F80058E6-EA8D-1544-8D66-8121F989DCA0}"/>
              </a:ext>
            </a:extLst>
          </p:cNvPr>
          <p:cNvSpPr>
            <a:spLocks noChangeShapeType="1"/>
          </p:cNvSpPr>
          <p:nvPr/>
        </p:nvSpPr>
        <p:spPr bwMode="auto">
          <a:xfrm flipH="1">
            <a:off x="8481283" y="4139990"/>
            <a:ext cx="1124926" cy="47192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 name="Freeform 31">
            <a:extLst>
              <a:ext uri="{FF2B5EF4-FFF2-40B4-BE49-F238E27FC236}">
                <a16:creationId xmlns:a16="http://schemas.microsoft.com/office/drawing/2014/main" id="{B72EAD2A-A051-124E-BE1E-5D213E1AC32E}"/>
              </a:ext>
            </a:extLst>
          </p:cNvPr>
          <p:cNvSpPr>
            <a:spLocks/>
          </p:cNvSpPr>
          <p:nvPr/>
        </p:nvSpPr>
        <p:spPr bwMode="auto">
          <a:xfrm>
            <a:off x="7221282" y="4747493"/>
            <a:ext cx="3471505" cy="1354781"/>
          </a:xfrm>
          <a:custGeom>
            <a:avLst/>
            <a:gdLst>
              <a:gd name="T0" fmla="*/ 0 w 1772"/>
              <a:gd name="T1" fmla="*/ 2147483646 h 731"/>
              <a:gd name="T2" fmla="*/ 2147483646 w 1772"/>
              <a:gd name="T3" fmla="*/ 2147483646 h 731"/>
              <a:gd name="T4" fmla="*/ 2147483646 w 1772"/>
              <a:gd name="T5" fmla="*/ 2147483646 h 731"/>
              <a:gd name="T6" fmla="*/ 0 60000 65536"/>
              <a:gd name="T7" fmla="*/ 0 60000 65536"/>
              <a:gd name="T8" fmla="*/ 0 60000 65536"/>
            </a:gdLst>
            <a:ahLst/>
            <a:cxnLst>
              <a:cxn ang="T6">
                <a:pos x="T0" y="T1"/>
              </a:cxn>
              <a:cxn ang="T7">
                <a:pos x="T2" y="T3"/>
              </a:cxn>
              <a:cxn ang="T8">
                <a:pos x="T4" y="T5"/>
              </a:cxn>
            </a:cxnLst>
            <a:rect l="0" t="0" r="r" b="b"/>
            <a:pathLst>
              <a:path w="1772" h="731">
                <a:moveTo>
                  <a:pt x="0" y="731"/>
                </a:moveTo>
                <a:cubicBezTo>
                  <a:pt x="397" y="439"/>
                  <a:pt x="794" y="148"/>
                  <a:pt x="1089" y="74"/>
                </a:cubicBezTo>
                <a:cubicBezTo>
                  <a:pt x="1384" y="0"/>
                  <a:pt x="1578" y="143"/>
                  <a:pt x="1772" y="287"/>
                </a:cubicBezTo>
              </a:path>
            </a:pathLst>
          </a:custGeom>
          <a:noFill/>
          <a:ln w="50800" cap="flat" cmpd="sng">
            <a:solidFill>
              <a:srgbClr val="008000"/>
            </a:solidFill>
            <a:prstDash val="solid"/>
            <a:round/>
            <a:headEnd/>
            <a:tailEnd type="triangle" w="lg" len="lg"/>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5" name="Freeform 30">
            <a:extLst>
              <a:ext uri="{FF2B5EF4-FFF2-40B4-BE49-F238E27FC236}">
                <a16:creationId xmlns:a16="http://schemas.microsoft.com/office/drawing/2014/main" id="{6417863A-ECBA-7E47-B6F5-4C8474BC9B54}"/>
              </a:ext>
            </a:extLst>
          </p:cNvPr>
          <p:cNvSpPr>
            <a:spLocks/>
          </p:cNvSpPr>
          <p:nvPr/>
        </p:nvSpPr>
        <p:spPr bwMode="auto">
          <a:xfrm>
            <a:off x="470263" y="1291044"/>
            <a:ext cx="10953263" cy="4625897"/>
          </a:xfrm>
          <a:custGeom>
            <a:avLst/>
            <a:gdLst>
              <a:gd name="T0" fmla="*/ 2147483646 w 5591"/>
              <a:gd name="T1" fmla="*/ 2147483646 h 2496"/>
              <a:gd name="T2" fmla="*/ 2147483646 w 5591"/>
              <a:gd name="T3" fmla="*/ 2147483646 h 2496"/>
              <a:gd name="T4" fmla="*/ 2147483646 w 5591"/>
              <a:gd name="T5" fmla="*/ 2147483646 h 2496"/>
              <a:gd name="T6" fmla="*/ 2147483646 w 5591"/>
              <a:gd name="T7" fmla="*/ 2147483646 h 2496"/>
              <a:gd name="T8" fmla="*/ 2147483646 w 5591"/>
              <a:gd name="T9" fmla="*/ 2147483646 h 2496"/>
              <a:gd name="T10" fmla="*/ 2147483646 w 5591"/>
              <a:gd name="T11" fmla="*/ 2147483646 h 24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91" h="2496">
                <a:moveTo>
                  <a:pt x="244" y="2320"/>
                </a:moveTo>
                <a:cubicBezTo>
                  <a:pt x="214" y="2408"/>
                  <a:pt x="184" y="2496"/>
                  <a:pt x="225" y="2227"/>
                </a:cubicBezTo>
                <a:cubicBezTo>
                  <a:pt x="266" y="1958"/>
                  <a:pt x="0" y="1046"/>
                  <a:pt x="488" y="705"/>
                </a:cubicBezTo>
                <a:cubicBezTo>
                  <a:pt x="976" y="364"/>
                  <a:pt x="2438" y="255"/>
                  <a:pt x="3155" y="179"/>
                </a:cubicBezTo>
                <a:cubicBezTo>
                  <a:pt x="3872" y="103"/>
                  <a:pt x="4383" y="0"/>
                  <a:pt x="4789" y="248"/>
                </a:cubicBezTo>
                <a:cubicBezTo>
                  <a:pt x="5195" y="496"/>
                  <a:pt x="5457" y="1431"/>
                  <a:pt x="5591" y="1669"/>
                </a:cubicBezTo>
              </a:path>
            </a:pathLst>
          </a:custGeom>
          <a:noFill/>
          <a:ln w="50800" cap="flat" cmpd="sng">
            <a:solidFill>
              <a:srgbClr val="008000"/>
            </a:solidFill>
            <a:prstDash val="solid"/>
            <a:round/>
            <a:headEnd/>
            <a:tailEnd type="triangle" w="lg" len="lg"/>
          </a:ln>
          <a:extLst>
            <a:ext uri="{909E8E84-426E-40DD-AFC4-6F175D3DCCD1}">
              <a14:hiddenFill xmlns:a14="http://schemas.microsoft.com/office/drawing/2010/main">
                <a:solidFill>
                  <a:srgbClr val="FFFFFF"/>
                </a:solidFill>
              </a14:hiddenFill>
            </a:ext>
          </a:extLst>
        </p:spPr>
        <p:txBody>
          <a:bodyPr wrap="none"/>
          <a:lstStyle/>
          <a:p>
            <a:endParaRPr lang="en-US"/>
          </a:p>
        </p:txBody>
      </p:sp>
    </p:spTree>
    <p:extLst>
      <p:ext uri="{BB962C8B-B14F-4D97-AF65-F5344CB8AC3E}">
        <p14:creationId xmlns:p14="http://schemas.microsoft.com/office/powerpoint/2010/main" val="198357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xit"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5" grpId="0" animBg="1"/>
      <p:bldP spid="6" grpId="0" animBg="1"/>
      <p:bldP spid="40" grpId="0"/>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865EC-89CF-8C4E-940B-39292636A769}"/>
              </a:ext>
            </a:extLst>
          </p:cNvPr>
          <p:cNvSpPr>
            <a:spLocks noGrp="1"/>
          </p:cNvSpPr>
          <p:nvPr>
            <p:ph type="title"/>
          </p:nvPr>
        </p:nvSpPr>
        <p:spPr/>
        <p:txBody>
          <a:bodyPr/>
          <a:lstStyle/>
          <a:p>
            <a:r>
              <a:rPr lang="en-US" dirty="0"/>
              <a:t>Stealthy, Targeted Attacks</a:t>
            </a:r>
          </a:p>
        </p:txBody>
      </p:sp>
      <p:sp>
        <p:nvSpPr>
          <p:cNvPr id="3" name="Content Placeholder 2">
            <a:extLst>
              <a:ext uri="{FF2B5EF4-FFF2-40B4-BE49-F238E27FC236}">
                <a16:creationId xmlns:a16="http://schemas.microsoft.com/office/drawing/2014/main" id="{08CF9259-D362-C849-82F6-077B38D24EA6}"/>
              </a:ext>
            </a:extLst>
          </p:cNvPr>
          <p:cNvSpPr>
            <a:spLocks noGrp="1"/>
          </p:cNvSpPr>
          <p:nvPr>
            <p:ph idx="1"/>
          </p:nvPr>
        </p:nvSpPr>
        <p:spPr>
          <a:xfrm>
            <a:off x="609600" y="1600202"/>
            <a:ext cx="10972800" cy="4756151"/>
          </a:xfrm>
        </p:spPr>
        <p:txBody>
          <a:bodyPr>
            <a:normAutofit lnSpcReduction="10000"/>
          </a:bodyPr>
          <a:lstStyle/>
          <a:p>
            <a:r>
              <a:rPr lang="en-US" dirty="0"/>
              <a:t>Targeted senders</a:t>
            </a:r>
          </a:p>
          <a:p>
            <a:pPr lvl="1"/>
            <a:r>
              <a:rPr lang="en-US" dirty="0"/>
              <a:t>Specific sender</a:t>
            </a:r>
          </a:p>
          <a:p>
            <a:pPr lvl="1"/>
            <a:r>
              <a:rPr lang="en-US" dirty="0"/>
              <a:t>Easiest sender to attack of a group </a:t>
            </a:r>
          </a:p>
          <a:p>
            <a:r>
              <a:rPr lang="en-US" dirty="0"/>
              <a:t>Limited scope</a:t>
            </a:r>
          </a:p>
          <a:p>
            <a:pPr lvl="1"/>
            <a:r>
              <a:rPr lang="en-US" dirty="0"/>
              <a:t>Limit the other </a:t>
            </a:r>
            <a:r>
              <a:rPr lang="en-US" dirty="0" err="1"/>
              <a:t>ASes</a:t>
            </a:r>
            <a:r>
              <a:rPr lang="en-US" dirty="0"/>
              <a:t> that see the hijack</a:t>
            </a:r>
          </a:p>
          <a:p>
            <a:pPr lvl="1"/>
            <a:r>
              <a:rPr lang="en-US" dirty="0"/>
              <a:t>Limit the data traffic that follows the hijack path</a:t>
            </a:r>
          </a:p>
          <a:p>
            <a:r>
              <a:rPr lang="en-US" dirty="0"/>
              <a:t>Limited time</a:t>
            </a:r>
          </a:p>
          <a:p>
            <a:pPr lvl="1"/>
            <a:r>
              <a:rPr lang="en-US" dirty="0"/>
              <a:t>Short interval of time</a:t>
            </a:r>
          </a:p>
          <a:p>
            <a:pPr lvl="1"/>
            <a:r>
              <a:rPr lang="en-US" dirty="0"/>
              <a:t>During a sensitive event</a:t>
            </a:r>
          </a:p>
        </p:txBody>
      </p:sp>
      <p:sp>
        <p:nvSpPr>
          <p:cNvPr id="4" name="Slide Number Placeholder 3">
            <a:extLst>
              <a:ext uri="{FF2B5EF4-FFF2-40B4-BE49-F238E27FC236}">
                <a16:creationId xmlns:a16="http://schemas.microsoft.com/office/drawing/2014/main" id="{15EDBEE2-EA55-794A-8006-55816B49A664}"/>
              </a:ext>
            </a:extLst>
          </p:cNvPr>
          <p:cNvSpPr>
            <a:spLocks noGrp="1"/>
          </p:cNvSpPr>
          <p:nvPr>
            <p:ph type="sldNum" sz="quarter" idx="12"/>
          </p:nvPr>
        </p:nvSpPr>
        <p:spPr/>
        <p:txBody>
          <a:bodyPr/>
          <a:lstStyle/>
          <a:p>
            <a:fld id="{1718992C-B9AF-2F49-8B31-EC7F489F3004}" type="slidenum">
              <a:rPr lang="en-US" smtClean="0"/>
              <a:t>7</a:t>
            </a:fld>
            <a:endParaRPr lang="en-US"/>
          </a:p>
        </p:txBody>
      </p:sp>
    </p:spTree>
    <p:extLst>
      <p:ext uri="{BB962C8B-B14F-4D97-AF65-F5344CB8AC3E}">
        <p14:creationId xmlns:p14="http://schemas.microsoft.com/office/powerpoint/2010/main" val="3969802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B158F-954F-C841-A1D4-833C407BBD9D}"/>
              </a:ext>
            </a:extLst>
          </p:cNvPr>
          <p:cNvSpPr>
            <a:spLocks noGrp="1"/>
          </p:cNvSpPr>
          <p:nvPr>
            <p:ph type="title"/>
          </p:nvPr>
        </p:nvSpPr>
        <p:spPr/>
        <p:txBody>
          <a:bodyPr>
            <a:normAutofit/>
          </a:bodyPr>
          <a:lstStyle/>
          <a:p>
            <a:r>
              <a:rPr lang="en-US" dirty="0"/>
              <a:t>Surgical Hijack</a:t>
            </a:r>
          </a:p>
        </p:txBody>
      </p:sp>
      <p:sp>
        <p:nvSpPr>
          <p:cNvPr id="4" name="Slide Number Placeholder 3">
            <a:extLst>
              <a:ext uri="{FF2B5EF4-FFF2-40B4-BE49-F238E27FC236}">
                <a16:creationId xmlns:a16="http://schemas.microsoft.com/office/drawing/2014/main" id="{B7464463-4944-8948-9A4A-C08DD9466D70}"/>
              </a:ext>
            </a:extLst>
          </p:cNvPr>
          <p:cNvSpPr>
            <a:spLocks noGrp="1"/>
          </p:cNvSpPr>
          <p:nvPr>
            <p:ph type="sldNum" sz="quarter" idx="12"/>
          </p:nvPr>
        </p:nvSpPr>
        <p:spPr/>
        <p:txBody>
          <a:bodyPr/>
          <a:lstStyle/>
          <a:p>
            <a:fld id="{1718992C-B9AF-2F49-8B31-EC7F489F3004}" type="slidenum">
              <a:rPr lang="en-US" smtClean="0"/>
              <a:t>8</a:t>
            </a:fld>
            <a:endParaRPr lang="en-US"/>
          </a:p>
        </p:txBody>
      </p:sp>
      <p:graphicFrame>
        <p:nvGraphicFramePr>
          <p:cNvPr id="5" name="Object 8">
            <a:extLst>
              <a:ext uri="{FF2B5EF4-FFF2-40B4-BE49-F238E27FC236}">
                <a16:creationId xmlns:a16="http://schemas.microsoft.com/office/drawing/2014/main" id="{0BEFE09C-2D36-844C-A5A4-BB2C122DC34C}"/>
              </a:ext>
            </a:extLst>
          </p:cNvPr>
          <p:cNvGraphicFramePr>
            <a:graphicFrameLocks noChangeAspect="1"/>
          </p:cNvGraphicFramePr>
          <p:nvPr>
            <p:extLst>
              <p:ext uri="{D42A27DB-BD31-4B8C-83A1-F6EECF244321}">
                <p14:modId xmlns:p14="http://schemas.microsoft.com/office/powerpoint/2010/main" val="3115183375"/>
              </p:ext>
            </p:extLst>
          </p:nvPr>
        </p:nvGraphicFramePr>
        <p:xfrm>
          <a:off x="4923443" y="4039633"/>
          <a:ext cx="1693638" cy="1007937"/>
        </p:xfrm>
        <a:graphic>
          <a:graphicData uri="http://schemas.openxmlformats.org/presentationml/2006/ole">
            <mc:AlternateContent xmlns:mc="http://schemas.openxmlformats.org/markup-compatibility/2006">
              <mc:Choice xmlns:v="urn:schemas-microsoft-com:vml" Requires="v">
                <p:oleObj spid="_x0000_s20282" name="Photo Editor Photo" r:id="rId4" imgW="1270000" imgH="927100" progId="MSPhotoEd.3">
                  <p:embed/>
                </p:oleObj>
              </mc:Choice>
              <mc:Fallback>
                <p:oleObj name="Photo Editor Photo" r:id="rId4" imgW="1270000" imgH="927100" progId="MSPhotoEd.3">
                  <p:embed/>
                  <p:pic>
                    <p:nvPicPr>
                      <p:cNvPr id="17" name="Object 8">
                        <a:extLst>
                          <a:ext uri="{FF2B5EF4-FFF2-40B4-BE49-F238E27FC236}">
                            <a16:creationId xmlns:a16="http://schemas.microsoft.com/office/drawing/2014/main" id="{C0C4DF73-DCE4-2B45-87A1-8FEED74571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3443" y="4039633"/>
                        <a:ext cx="1693638" cy="100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6" name="Object 8">
            <a:extLst>
              <a:ext uri="{FF2B5EF4-FFF2-40B4-BE49-F238E27FC236}">
                <a16:creationId xmlns:a16="http://schemas.microsoft.com/office/drawing/2014/main" id="{EA7D0BB5-599C-8347-B605-4964823F58D4}"/>
              </a:ext>
            </a:extLst>
          </p:cNvPr>
          <p:cNvGraphicFramePr>
            <a:graphicFrameLocks noChangeAspect="1"/>
          </p:cNvGraphicFramePr>
          <p:nvPr>
            <p:extLst>
              <p:ext uri="{D42A27DB-BD31-4B8C-83A1-F6EECF244321}">
                <p14:modId xmlns:p14="http://schemas.microsoft.com/office/powerpoint/2010/main" val="145661266"/>
              </p:ext>
            </p:extLst>
          </p:nvPr>
        </p:nvGraphicFramePr>
        <p:xfrm>
          <a:off x="3723290" y="5673627"/>
          <a:ext cx="1693638" cy="1007937"/>
        </p:xfrm>
        <a:graphic>
          <a:graphicData uri="http://schemas.openxmlformats.org/presentationml/2006/ole">
            <mc:AlternateContent xmlns:mc="http://schemas.openxmlformats.org/markup-compatibility/2006">
              <mc:Choice xmlns:v="urn:schemas-microsoft-com:vml" Requires="v">
                <p:oleObj spid="_x0000_s20283" name="Photo Editor Photo" r:id="rId4" imgW="1270000" imgH="927100" progId="MSPhotoEd.3">
                  <p:embed/>
                </p:oleObj>
              </mc:Choice>
              <mc:Fallback>
                <p:oleObj name="Photo Editor Photo" r:id="rId4" imgW="1270000" imgH="927100" progId="MSPhotoEd.3">
                  <p:embed/>
                  <p:pic>
                    <p:nvPicPr>
                      <p:cNvPr id="5" name="Object 8">
                        <a:extLst>
                          <a:ext uri="{FF2B5EF4-FFF2-40B4-BE49-F238E27FC236}">
                            <a16:creationId xmlns:a16="http://schemas.microsoft.com/office/drawing/2014/main" id="{0BEFE09C-2D36-844C-A5A4-BB2C122DC3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3290" y="5673627"/>
                        <a:ext cx="1693638" cy="100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 name="Object 8">
            <a:extLst>
              <a:ext uri="{FF2B5EF4-FFF2-40B4-BE49-F238E27FC236}">
                <a16:creationId xmlns:a16="http://schemas.microsoft.com/office/drawing/2014/main" id="{99580BE0-65F1-0B44-9245-FD32FDC93817}"/>
              </a:ext>
            </a:extLst>
          </p:cNvPr>
          <p:cNvGraphicFramePr>
            <a:graphicFrameLocks noChangeAspect="1"/>
          </p:cNvGraphicFramePr>
          <p:nvPr>
            <p:extLst>
              <p:ext uri="{D42A27DB-BD31-4B8C-83A1-F6EECF244321}">
                <p14:modId xmlns:p14="http://schemas.microsoft.com/office/powerpoint/2010/main" val="3814444762"/>
              </p:ext>
            </p:extLst>
          </p:nvPr>
        </p:nvGraphicFramePr>
        <p:xfrm>
          <a:off x="7189105" y="3993660"/>
          <a:ext cx="1693638" cy="1007937"/>
        </p:xfrm>
        <a:graphic>
          <a:graphicData uri="http://schemas.openxmlformats.org/presentationml/2006/ole">
            <mc:AlternateContent xmlns:mc="http://schemas.openxmlformats.org/markup-compatibility/2006">
              <mc:Choice xmlns:v="urn:schemas-microsoft-com:vml" Requires="v">
                <p:oleObj spid="_x0000_s20284" name="Photo Editor Photo" r:id="rId4" imgW="1270000" imgH="927100" progId="MSPhotoEd.3">
                  <p:embed/>
                </p:oleObj>
              </mc:Choice>
              <mc:Fallback>
                <p:oleObj name="Photo Editor Photo" r:id="rId4" imgW="1270000" imgH="927100" progId="MSPhotoEd.3">
                  <p:embed/>
                  <p:pic>
                    <p:nvPicPr>
                      <p:cNvPr id="6" name="Object 8">
                        <a:extLst>
                          <a:ext uri="{FF2B5EF4-FFF2-40B4-BE49-F238E27FC236}">
                            <a16:creationId xmlns:a16="http://schemas.microsoft.com/office/drawing/2014/main" id="{EA7D0BB5-599C-8347-B605-4964823F58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9105" y="3993660"/>
                        <a:ext cx="1693638" cy="100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 name="Object 8">
            <a:extLst>
              <a:ext uri="{FF2B5EF4-FFF2-40B4-BE49-F238E27FC236}">
                <a16:creationId xmlns:a16="http://schemas.microsoft.com/office/drawing/2014/main" id="{09C6F25B-1236-7140-8D8B-68854C65BA83}"/>
              </a:ext>
            </a:extLst>
          </p:cNvPr>
          <p:cNvGraphicFramePr>
            <a:graphicFrameLocks noChangeAspect="1"/>
          </p:cNvGraphicFramePr>
          <p:nvPr>
            <p:extLst>
              <p:ext uri="{D42A27DB-BD31-4B8C-83A1-F6EECF244321}">
                <p14:modId xmlns:p14="http://schemas.microsoft.com/office/powerpoint/2010/main" val="138617360"/>
              </p:ext>
            </p:extLst>
          </p:nvPr>
        </p:nvGraphicFramePr>
        <p:xfrm>
          <a:off x="2657781" y="4039633"/>
          <a:ext cx="1693638" cy="1007937"/>
        </p:xfrm>
        <a:graphic>
          <a:graphicData uri="http://schemas.openxmlformats.org/presentationml/2006/ole">
            <mc:AlternateContent xmlns:mc="http://schemas.openxmlformats.org/markup-compatibility/2006">
              <mc:Choice xmlns:v="urn:schemas-microsoft-com:vml" Requires="v">
                <p:oleObj spid="_x0000_s20285" name="Photo Editor Photo" r:id="rId4" imgW="1270000" imgH="927100" progId="MSPhotoEd.3">
                  <p:embed/>
                </p:oleObj>
              </mc:Choice>
              <mc:Fallback>
                <p:oleObj name="Photo Editor Photo" r:id="rId4" imgW="1270000" imgH="927100" progId="MSPhotoEd.3">
                  <p:embed/>
                  <p:pic>
                    <p:nvPicPr>
                      <p:cNvPr id="7" name="Object 8">
                        <a:extLst>
                          <a:ext uri="{FF2B5EF4-FFF2-40B4-BE49-F238E27FC236}">
                            <a16:creationId xmlns:a16="http://schemas.microsoft.com/office/drawing/2014/main" id="{99580BE0-65F1-0B44-9245-FD32FDC938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7781" y="4039633"/>
                        <a:ext cx="1693638" cy="100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9" name="Object 8">
            <a:extLst>
              <a:ext uri="{FF2B5EF4-FFF2-40B4-BE49-F238E27FC236}">
                <a16:creationId xmlns:a16="http://schemas.microsoft.com/office/drawing/2014/main" id="{F4DA27AC-3A55-B94B-A983-6AFF95010B30}"/>
              </a:ext>
            </a:extLst>
          </p:cNvPr>
          <p:cNvGraphicFramePr>
            <a:graphicFrameLocks noChangeAspect="1"/>
          </p:cNvGraphicFramePr>
          <p:nvPr>
            <p:extLst>
              <p:ext uri="{D42A27DB-BD31-4B8C-83A1-F6EECF244321}">
                <p14:modId xmlns:p14="http://schemas.microsoft.com/office/powerpoint/2010/main" val="1101437804"/>
              </p:ext>
            </p:extLst>
          </p:nvPr>
        </p:nvGraphicFramePr>
        <p:xfrm>
          <a:off x="7186807" y="5673627"/>
          <a:ext cx="1693638" cy="1007937"/>
        </p:xfrm>
        <a:graphic>
          <a:graphicData uri="http://schemas.openxmlformats.org/presentationml/2006/ole">
            <mc:AlternateContent xmlns:mc="http://schemas.openxmlformats.org/markup-compatibility/2006">
              <mc:Choice xmlns:v="urn:schemas-microsoft-com:vml" Requires="v">
                <p:oleObj spid="_x0000_s20286" name="Photo Editor Photo" r:id="rId4" imgW="1270000" imgH="927100" progId="MSPhotoEd.3">
                  <p:embed/>
                </p:oleObj>
              </mc:Choice>
              <mc:Fallback>
                <p:oleObj name="Photo Editor Photo" r:id="rId4" imgW="1270000" imgH="927100" progId="MSPhotoEd.3">
                  <p:embed/>
                  <p:pic>
                    <p:nvPicPr>
                      <p:cNvPr id="6" name="Object 8">
                        <a:extLst>
                          <a:ext uri="{FF2B5EF4-FFF2-40B4-BE49-F238E27FC236}">
                            <a16:creationId xmlns:a16="http://schemas.microsoft.com/office/drawing/2014/main" id="{EA7D0BB5-599C-8347-B605-4964823F58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6807" y="5673627"/>
                        <a:ext cx="1693638" cy="100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0" name="Object 8">
            <a:extLst>
              <a:ext uri="{FF2B5EF4-FFF2-40B4-BE49-F238E27FC236}">
                <a16:creationId xmlns:a16="http://schemas.microsoft.com/office/drawing/2014/main" id="{E61ED32A-ABF1-9044-93C7-B07FB74A1C26}"/>
              </a:ext>
            </a:extLst>
          </p:cNvPr>
          <p:cNvGraphicFramePr>
            <a:graphicFrameLocks noChangeAspect="1"/>
          </p:cNvGraphicFramePr>
          <p:nvPr>
            <p:extLst>
              <p:ext uri="{D42A27DB-BD31-4B8C-83A1-F6EECF244321}">
                <p14:modId xmlns:p14="http://schemas.microsoft.com/office/powerpoint/2010/main" val="2835944334"/>
              </p:ext>
            </p:extLst>
          </p:nvPr>
        </p:nvGraphicFramePr>
        <p:xfrm>
          <a:off x="4923443" y="2713312"/>
          <a:ext cx="1693638" cy="1007937"/>
        </p:xfrm>
        <a:graphic>
          <a:graphicData uri="http://schemas.openxmlformats.org/presentationml/2006/ole">
            <mc:AlternateContent xmlns:mc="http://schemas.openxmlformats.org/markup-compatibility/2006">
              <mc:Choice xmlns:v="urn:schemas-microsoft-com:vml" Requires="v">
                <p:oleObj spid="_x0000_s20287" name="Photo Editor Photo" r:id="rId4" imgW="1270000" imgH="927100" progId="MSPhotoEd.3">
                  <p:embed/>
                </p:oleObj>
              </mc:Choice>
              <mc:Fallback>
                <p:oleObj name="Photo Editor Photo" r:id="rId4" imgW="1270000" imgH="927100" progId="MSPhotoEd.3">
                  <p:embed/>
                  <p:pic>
                    <p:nvPicPr>
                      <p:cNvPr id="5" name="Object 8">
                        <a:extLst>
                          <a:ext uri="{FF2B5EF4-FFF2-40B4-BE49-F238E27FC236}">
                            <a16:creationId xmlns:a16="http://schemas.microsoft.com/office/drawing/2014/main" id="{0BEFE09C-2D36-844C-A5A4-BB2C122DC3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3443" y="2713312"/>
                        <a:ext cx="1693638" cy="100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2" name="Object 8">
            <a:extLst>
              <a:ext uri="{FF2B5EF4-FFF2-40B4-BE49-F238E27FC236}">
                <a16:creationId xmlns:a16="http://schemas.microsoft.com/office/drawing/2014/main" id="{8299DEA6-A79F-1B46-956C-B25244543DB9}"/>
              </a:ext>
            </a:extLst>
          </p:cNvPr>
          <p:cNvGraphicFramePr>
            <a:graphicFrameLocks noChangeAspect="1"/>
          </p:cNvGraphicFramePr>
          <p:nvPr>
            <p:extLst>
              <p:ext uri="{D42A27DB-BD31-4B8C-83A1-F6EECF244321}">
                <p14:modId xmlns:p14="http://schemas.microsoft.com/office/powerpoint/2010/main" val="1533179730"/>
              </p:ext>
            </p:extLst>
          </p:nvPr>
        </p:nvGraphicFramePr>
        <p:xfrm>
          <a:off x="4923443" y="1430829"/>
          <a:ext cx="1693638" cy="1007937"/>
        </p:xfrm>
        <a:graphic>
          <a:graphicData uri="http://schemas.openxmlformats.org/presentationml/2006/ole">
            <mc:AlternateContent xmlns:mc="http://schemas.openxmlformats.org/markup-compatibility/2006">
              <mc:Choice xmlns:v="urn:schemas-microsoft-com:vml" Requires="v">
                <p:oleObj spid="_x0000_s20288" name="Photo Editor Photo" r:id="rId4" imgW="1270000" imgH="927100" progId="MSPhotoEd.3">
                  <p:embed/>
                </p:oleObj>
              </mc:Choice>
              <mc:Fallback>
                <p:oleObj name="Photo Editor Photo" r:id="rId4" imgW="1270000" imgH="927100" progId="MSPhotoEd.3">
                  <p:embed/>
                  <p:pic>
                    <p:nvPicPr>
                      <p:cNvPr id="10" name="Object 8">
                        <a:extLst>
                          <a:ext uri="{FF2B5EF4-FFF2-40B4-BE49-F238E27FC236}">
                            <a16:creationId xmlns:a16="http://schemas.microsoft.com/office/drawing/2014/main" id="{E61ED32A-ABF1-9044-93C7-B07FB74A1C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3443" y="1430829"/>
                        <a:ext cx="1693638" cy="100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3" name="Object 8">
            <a:extLst>
              <a:ext uri="{FF2B5EF4-FFF2-40B4-BE49-F238E27FC236}">
                <a16:creationId xmlns:a16="http://schemas.microsoft.com/office/drawing/2014/main" id="{EC381EF4-DA3F-914E-A41D-64AF864E2D3E}"/>
              </a:ext>
            </a:extLst>
          </p:cNvPr>
          <p:cNvGraphicFramePr>
            <a:graphicFrameLocks noChangeAspect="1"/>
          </p:cNvGraphicFramePr>
          <p:nvPr>
            <p:extLst>
              <p:ext uri="{D42A27DB-BD31-4B8C-83A1-F6EECF244321}">
                <p14:modId xmlns:p14="http://schemas.microsoft.com/office/powerpoint/2010/main" val="3191203062"/>
              </p:ext>
            </p:extLst>
          </p:nvPr>
        </p:nvGraphicFramePr>
        <p:xfrm>
          <a:off x="2657781" y="2724941"/>
          <a:ext cx="1693638" cy="1007937"/>
        </p:xfrm>
        <a:graphic>
          <a:graphicData uri="http://schemas.openxmlformats.org/presentationml/2006/ole">
            <mc:AlternateContent xmlns:mc="http://schemas.openxmlformats.org/markup-compatibility/2006">
              <mc:Choice xmlns:v="urn:schemas-microsoft-com:vml" Requires="v">
                <p:oleObj spid="_x0000_s20289" name="Photo Editor Photo" r:id="rId4" imgW="1270000" imgH="927100" progId="MSPhotoEd.3">
                  <p:embed/>
                </p:oleObj>
              </mc:Choice>
              <mc:Fallback>
                <p:oleObj name="Photo Editor Photo" r:id="rId4" imgW="1270000" imgH="927100" progId="MSPhotoEd.3">
                  <p:embed/>
                  <p:pic>
                    <p:nvPicPr>
                      <p:cNvPr id="10" name="Object 8">
                        <a:extLst>
                          <a:ext uri="{FF2B5EF4-FFF2-40B4-BE49-F238E27FC236}">
                            <a16:creationId xmlns:a16="http://schemas.microsoft.com/office/drawing/2014/main" id="{E61ED32A-ABF1-9044-93C7-B07FB74A1C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7781" y="2724941"/>
                        <a:ext cx="1693638" cy="100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4" name="Object 8">
            <a:extLst>
              <a:ext uri="{FF2B5EF4-FFF2-40B4-BE49-F238E27FC236}">
                <a16:creationId xmlns:a16="http://schemas.microsoft.com/office/drawing/2014/main" id="{BC6F4187-C95A-F249-9B2F-4CE02A856357}"/>
              </a:ext>
            </a:extLst>
          </p:cNvPr>
          <p:cNvGraphicFramePr>
            <a:graphicFrameLocks noChangeAspect="1"/>
          </p:cNvGraphicFramePr>
          <p:nvPr>
            <p:extLst>
              <p:ext uri="{D42A27DB-BD31-4B8C-83A1-F6EECF244321}">
                <p14:modId xmlns:p14="http://schemas.microsoft.com/office/powerpoint/2010/main" val="2594329813"/>
              </p:ext>
            </p:extLst>
          </p:nvPr>
        </p:nvGraphicFramePr>
        <p:xfrm>
          <a:off x="7189105" y="2713311"/>
          <a:ext cx="1693638" cy="1007937"/>
        </p:xfrm>
        <a:graphic>
          <a:graphicData uri="http://schemas.openxmlformats.org/presentationml/2006/ole">
            <mc:AlternateContent xmlns:mc="http://schemas.openxmlformats.org/markup-compatibility/2006">
              <mc:Choice xmlns:v="urn:schemas-microsoft-com:vml" Requires="v">
                <p:oleObj spid="_x0000_s20290" name="Photo Editor Photo" r:id="rId4" imgW="1270000" imgH="927100" progId="MSPhotoEd.3">
                  <p:embed/>
                </p:oleObj>
              </mc:Choice>
              <mc:Fallback>
                <p:oleObj name="Photo Editor Photo" r:id="rId4" imgW="1270000" imgH="927100" progId="MSPhotoEd.3">
                  <p:embed/>
                  <p:pic>
                    <p:nvPicPr>
                      <p:cNvPr id="13" name="Object 8">
                        <a:extLst>
                          <a:ext uri="{FF2B5EF4-FFF2-40B4-BE49-F238E27FC236}">
                            <a16:creationId xmlns:a16="http://schemas.microsoft.com/office/drawing/2014/main" id="{EC381EF4-DA3F-914E-A41D-64AF864E2D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9105" y="2713311"/>
                        <a:ext cx="1693638" cy="100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5" name="TextBox 14">
            <a:extLst>
              <a:ext uri="{FF2B5EF4-FFF2-40B4-BE49-F238E27FC236}">
                <a16:creationId xmlns:a16="http://schemas.microsoft.com/office/drawing/2014/main" id="{58A951ED-101D-E94E-83B5-FF4A0A51BA4E}"/>
              </a:ext>
            </a:extLst>
          </p:cNvPr>
          <p:cNvSpPr txBox="1"/>
          <p:nvPr/>
        </p:nvSpPr>
        <p:spPr>
          <a:xfrm>
            <a:off x="5619419" y="1750131"/>
            <a:ext cx="301686" cy="369332"/>
          </a:xfrm>
          <a:prstGeom prst="rect">
            <a:avLst/>
          </a:prstGeom>
          <a:noFill/>
        </p:spPr>
        <p:txBody>
          <a:bodyPr wrap="none" rtlCol="0">
            <a:spAutoFit/>
          </a:bodyPr>
          <a:lstStyle/>
          <a:p>
            <a:r>
              <a:rPr lang="en-US" dirty="0"/>
              <a:t>1</a:t>
            </a:r>
          </a:p>
        </p:txBody>
      </p:sp>
      <p:sp>
        <p:nvSpPr>
          <p:cNvPr id="16" name="TextBox 15">
            <a:extLst>
              <a:ext uri="{FF2B5EF4-FFF2-40B4-BE49-F238E27FC236}">
                <a16:creationId xmlns:a16="http://schemas.microsoft.com/office/drawing/2014/main" id="{97FF82AE-AE60-1F43-9435-F26402678349}"/>
              </a:ext>
            </a:extLst>
          </p:cNvPr>
          <p:cNvSpPr txBox="1"/>
          <p:nvPr/>
        </p:nvSpPr>
        <p:spPr>
          <a:xfrm>
            <a:off x="5619419" y="3059668"/>
            <a:ext cx="301686" cy="369332"/>
          </a:xfrm>
          <a:prstGeom prst="rect">
            <a:avLst/>
          </a:prstGeom>
          <a:noFill/>
        </p:spPr>
        <p:txBody>
          <a:bodyPr wrap="none" rtlCol="0">
            <a:spAutoFit/>
          </a:bodyPr>
          <a:lstStyle/>
          <a:p>
            <a:r>
              <a:rPr lang="en-US" dirty="0"/>
              <a:t>2</a:t>
            </a:r>
          </a:p>
        </p:txBody>
      </p:sp>
      <p:sp>
        <p:nvSpPr>
          <p:cNvPr id="17" name="TextBox 16">
            <a:extLst>
              <a:ext uri="{FF2B5EF4-FFF2-40B4-BE49-F238E27FC236}">
                <a16:creationId xmlns:a16="http://schemas.microsoft.com/office/drawing/2014/main" id="{D7012E6C-A7E4-734D-BEF3-16843A8FE179}"/>
              </a:ext>
            </a:extLst>
          </p:cNvPr>
          <p:cNvSpPr txBox="1"/>
          <p:nvPr/>
        </p:nvSpPr>
        <p:spPr>
          <a:xfrm>
            <a:off x="5633210" y="4358935"/>
            <a:ext cx="301686" cy="369332"/>
          </a:xfrm>
          <a:prstGeom prst="rect">
            <a:avLst/>
          </a:prstGeom>
          <a:noFill/>
        </p:spPr>
        <p:txBody>
          <a:bodyPr wrap="none" rtlCol="0">
            <a:spAutoFit/>
          </a:bodyPr>
          <a:lstStyle/>
          <a:p>
            <a:r>
              <a:rPr lang="en-US" dirty="0"/>
              <a:t>3</a:t>
            </a:r>
          </a:p>
        </p:txBody>
      </p:sp>
      <p:sp>
        <p:nvSpPr>
          <p:cNvPr id="18" name="TextBox 17">
            <a:extLst>
              <a:ext uri="{FF2B5EF4-FFF2-40B4-BE49-F238E27FC236}">
                <a16:creationId xmlns:a16="http://schemas.microsoft.com/office/drawing/2014/main" id="{A4F8C7C0-1E46-4143-BFF0-6C4FE7CBD118}"/>
              </a:ext>
            </a:extLst>
          </p:cNvPr>
          <p:cNvSpPr txBox="1"/>
          <p:nvPr/>
        </p:nvSpPr>
        <p:spPr>
          <a:xfrm>
            <a:off x="4419266" y="5987021"/>
            <a:ext cx="301686" cy="369332"/>
          </a:xfrm>
          <a:prstGeom prst="rect">
            <a:avLst/>
          </a:prstGeom>
          <a:noFill/>
        </p:spPr>
        <p:txBody>
          <a:bodyPr wrap="none" rtlCol="0">
            <a:spAutoFit/>
          </a:bodyPr>
          <a:lstStyle/>
          <a:p>
            <a:r>
              <a:rPr lang="en-US" dirty="0"/>
              <a:t>4</a:t>
            </a:r>
          </a:p>
        </p:txBody>
      </p:sp>
      <p:sp>
        <p:nvSpPr>
          <p:cNvPr id="19" name="TextBox 18">
            <a:extLst>
              <a:ext uri="{FF2B5EF4-FFF2-40B4-BE49-F238E27FC236}">
                <a16:creationId xmlns:a16="http://schemas.microsoft.com/office/drawing/2014/main" id="{74F3A116-1168-3448-AE5A-6541CA16EA67}"/>
              </a:ext>
            </a:extLst>
          </p:cNvPr>
          <p:cNvSpPr txBox="1"/>
          <p:nvPr/>
        </p:nvSpPr>
        <p:spPr>
          <a:xfrm>
            <a:off x="3386595" y="3032613"/>
            <a:ext cx="301686" cy="369332"/>
          </a:xfrm>
          <a:prstGeom prst="rect">
            <a:avLst/>
          </a:prstGeom>
          <a:noFill/>
        </p:spPr>
        <p:txBody>
          <a:bodyPr wrap="none" rtlCol="0">
            <a:spAutoFit/>
          </a:bodyPr>
          <a:lstStyle/>
          <a:p>
            <a:r>
              <a:rPr lang="en-US" dirty="0"/>
              <a:t>5</a:t>
            </a:r>
          </a:p>
        </p:txBody>
      </p:sp>
      <p:sp>
        <p:nvSpPr>
          <p:cNvPr id="20" name="TextBox 19">
            <a:extLst>
              <a:ext uri="{FF2B5EF4-FFF2-40B4-BE49-F238E27FC236}">
                <a16:creationId xmlns:a16="http://schemas.microsoft.com/office/drawing/2014/main" id="{B3D2C91C-FA38-B14F-9A44-0E5ECACFC71D}"/>
              </a:ext>
            </a:extLst>
          </p:cNvPr>
          <p:cNvSpPr txBox="1"/>
          <p:nvPr/>
        </p:nvSpPr>
        <p:spPr>
          <a:xfrm>
            <a:off x="7894225" y="3044244"/>
            <a:ext cx="184295" cy="369332"/>
          </a:xfrm>
          <a:prstGeom prst="rect">
            <a:avLst/>
          </a:prstGeom>
          <a:noFill/>
        </p:spPr>
        <p:txBody>
          <a:bodyPr wrap="square" rtlCol="0">
            <a:spAutoFit/>
          </a:bodyPr>
          <a:lstStyle/>
          <a:p>
            <a:r>
              <a:rPr lang="en-US" dirty="0"/>
              <a:t>6</a:t>
            </a:r>
          </a:p>
        </p:txBody>
      </p:sp>
      <p:sp>
        <p:nvSpPr>
          <p:cNvPr id="22" name="TextBox 21">
            <a:extLst>
              <a:ext uri="{FF2B5EF4-FFF2-40B4-BE49-F238E27FC236}">
                <a16:creationId xmlns:a16="http://schemas.microsoft.com/office/drawing/2014/main" id="{9625FD2E-2679-784E-80E9-DE0B71AB2EF6}"/>
              </a:ext>
            </a:extLst>
          </p:cNvPr>
          <p:cNvSpPr txBox="1"/>
          <p:nvPr/>
        </p:nvSpPr>
        <p:spPr>
          <a:xfrm>
            <a:off x="3386595" y="4358935"/>
            <a:ext cx="301686" cy="369332"/>
          </a:xfrm>
          <a:prstGeom prst="rect">
            <a:avLst/>
          </a:prstGeom>
          <a:noFill/>
        </p:spPr>
        <p:txBody>
          <a:bodyPr wrap="none" rtlCol="0">
            <a:spAutoFit/>
          </a:bodyPr>
          <a:lstStyle/>
          <a:p>
            <a:r>
              <a:rPr lang="en-US" dirty="0"/>
              <a:t>7</a:t>
            </a:r>
          </a:p>
        </p:txBody>
      </p:sp>
      <p:sp>
        <p:nvSpPr>
          <p:cNvPr id="23" name="TextBox 22">
            <a:extLst>
              <a:ext uri="{FF2B5EF4-FFF2-40B4-BE49-F238E27FC236}">
                <a16:creationId xmlns:a16="http://schemas.microsoft.com/office/drawing/2014/main" id="{19FB0187-0883-B24F-9982-D997B0BE1D0B}"/>
              </a:ext>
            </a:extLst>
          </p:cNvPr>
          <p:cNvSpPr txBox="1"/>
          <p:nvPr/>
        </p:nvSpPr>
        <p:spPr>
          <a:xfrm>
            <a:off x="7927677" y="4312962"/>
            <a:ext cx="301686" cy="369332"/>
          </a:xfrm>
          <a:prstGeom prst="rect">
            <a:avLst/>
          </a:prstGeom>
          <a:noFill/>
        </p:spPr>
        <p:txBody>
          <a:bodyPr wrap="none" rtlCol="0">
            <a:spAutoFit/>
          </a:bodyPr>
          <a:lstStyle/>
          <a:p>
            <a:r>
              <a:rPr lang="en-US" dirty="0"/>
              <a:t>8</a:t>
            </a:r>
          </a:p>
        </p:txBody>
      </p:sp>
      <p:sp>
        <p:nvSpPr>
          <p:cNvPr id="24" name="TextBox 23">
            <a:extLst>
              <a:ext uri="{FF2B5EF4-FFF2-40B4-BE49-F238E27FC236}">
                <a16:creationId xmlns:a16="http://schemas.microsoft.com/office/drawing/2014/main" id="{27B669D1-AE7A-0B4F-B5BF-B8AFFD8BEAE6}"/>
              </a:ext>
            </a:extLst>
          </p:cNvPr>
          <p:cNvSpPr txBox="1"/>
          <p:nvPr/>
        </p:nvSpPr>
        <p:spPr>
          <a:xfrm>
            <a:off x="7898872" y="5984722"/>
            <a:ext cx="301686" cy="369332"/>
          </a:xfrm>
          <a:prstGeom prst="rect">
            <a:avLst/>
          </a:prstGeom>
          <a:noFill/>
        </p:spPr>
        <p:txBody>
          <a:bodyPr wrap="none" rtlCol="0">
            <a:spAutoFit/>
          </a:bodyPr>
          <a:lstStyle/>
          <a:p>
            <a:r>
              <a:rPr lang="en-US" dirty="0"/>
              <a:t>9</a:t>
            </a:r>
          </a:p>
        </p:txBody>
      </p:sp>
      <p:sp>
        <p:nvSpPr>
          <p:cNvPr id="25" name="Line 15">
            <a:extLst>
              <a:ext uri="{FF2B5EF4-FFF2-40B4-BE49-F238E27FC236}">
                <a16:creationId xmlns:a16="http://schemas.microsoft.com/office/drawing/2014/main" id="{82D9EF98-6D17-2741-A3A6-94368BEEBAA0}"/>
              </a:ext>
            </a:extLst>
          </p:cNvPr>
          <p:cNvSpPr>
            <a:spLocks noChangeShapeType="1"/>
          </p:cNvSpPr>
          <p:nvPr/>
        </p:nvSpPr>
        <p:spPr bwMode="auto">
          <a:xfrm flipH="1">
            <a:off x="5783580" y="2365543"/>
            <a:ext cx="473" cy="41957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15">
            <a:extLst>
              <a:ext uri="{FF2B5EF4-FFF2-40B4-BE49-F238E27FC236}">
                <a16:creationId xmlns:a16="http://schemas.microsoft.com/office/drawing/2014/main" id="{D5DD9290-C60D-DB4F-B352-2D53BC83BF8F}"/>
              </a:ext>
            </a:extLst>
          </p:cNvPr>
          <p:cNvSpPr>
            <a:spLocks noChangeShapeType="1"/>
          </p:cNvSpPr>
          <p:nvPr/>
        </p:nvSpPr>
        <p:spPr bwMode="auto">
          <a:xfrm>
            <a:off x="5747766" y="3670652"/>
            <a:ext cx="8704" cy="50129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15">
            <a:extLst>
              <a:ext uri="{FF2B5EF4-FFF2-40B4-BE49-F238E27FC236}">
                <a16:creationId xmlns:a16="http://schemas.microsoft.com/office/drawing/2014/main" id="{9370B850-295C-D845-8330-F6074709D958}"/>
              </a:ext>
            </a:extLst>
          </p:cNvPr>
          <p:cNvSpPr>
            <a:spLocks noChangeShapeType="1"/>
          </p:cNvSpPr>
          <p:nvPr/>
        </p:nvSpPr>
        <p:spPr bwMode="auto">
          <a:xfrm flipH="1">
            <a:off x="4617720" y="4930714"/>
            <a:ext cx="1143838" cy="8757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15">
            <a:extLst>
              <a:ext uri="{FF2B5EF4-FFF2-40B4-BE49-F238E27FC236}">
                <a16:creationId xmlns:a16="http://schemas.microsoft.com/office/drawing/2014/main" id="{977B881F-5705-B747-9B39-577C6F843A20}"/>
              </a:ext>
            </a:extLst>
          </p:cNvPr>
          <p:cNvSpPr>
            <a:spLocks noChangeShapeType="1"/>
          </p:cNvSpPr>
          <p:nvPr/>
        </p:nvSpPr>
        <p:spPr bwMode="auto">
          <a:xfrm flipH="1">
            <a:off x="8049715" y="4916461"/>
            <a:ext cx="61815" cy="90937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9" name="Line 15">
            <a:extLst>
              <a:ext uri="{FF2B5EF4-FFF2-40B4-BE49-F238E27FC236}">
                <a16:creationId xmlns:a16="http://schemas.microsoft.com/office/drawing/2014/main" id="{940FE497-1424-0C4D-BC0E-A75FADE86F1D}"/>
              </a:ext>
            </a:extLst>
          </p:cNvPr>
          <p:cNvSpPr>
            <a:spLocks noChangeShapeType="1"/>
          </p:cNvSpPr>
          <p:nvPr/>
        </p:nvSpPr>
        <p:spPr bwMode="auto">
          <a:xfrm flipH="1" flipV="1">
            <a:off x="6530454" y="3189657"/>
            <a:ext cx="876185" cy="2217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15">
            <a:extLst>
              <a:ext uri="{FF2B5EF4-FFF2-40B4-BE49-F238E27FC236}">
                <a16:creationId xmlns:a16="http://schemas.microsoft.com/office/drawing/2014/main" id="{99D21CB2-2BAD-BF4B-A576-480D9E532CF6}"/>
              </a:ext>
            </a:extLst>
          </p:cNvPr>
          <p:cNvSpPr>
            <a:spLocks noChangeShapeType="1"/>
          </p:cNvSpPr>
          <p:nvPr/>
        </p:nvSpPr>
        <p:spPr bwMode="auto">
          <a:xfrm flipH="1" flipV="1">
            <a:off x="6465684" y="4507917"/>
            <a:ext cx="876185" cy="2217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15">
            <a:extLst>
              <a:ext uri="{FF2B5EF4-FFF2-40B4-BE49-F238E27FC236}">
                <a16:creationId xmlns:a16="http://schemas.microsoft.com/office/drawing/2014/main" id="{2EAD7BB3-4040-D243-A4B8-F12DAF32D3D6}"/>
              </a:ext>
            </a:extLst>
          </p:cNvPr>
          <p:cNvSpPr>
            <a:spLocks noChangeShapeType="1"/>
          </p:cNvSpPr>
          <p:nvPr/>
        </p:nvSpPr>
        <p:spPr bwMode="auto">
          <a:xfrm flipH="1" flipV="1">
            <a:off x="4192447" y="4511358"/>
            <a:ext cx="876185" cy="2217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15">
            <a:extLst>
              <a:ext uri="{FF2B5EF4-FFF2-40B4-BE49-F238E27FC236}">
                <a16:creationId xmlns:a16="http://schemas.microsoft.com/office/drawing/2014/main" id="{A5D12540-AA02-DC45-8C41-5D1C12FDB81C}"/>
              </a:ext>
            </a:extLst>
          </p:cNvPr>
          <p:cNvSpPr>
            <a:spLocks noChangeShapeType="1"/>
          </p:cNvSpPr>
          <p:nvPr/>
        </p:nvSpPr>
        <p:spPr bwMode="auto">
          <a:xfrm flipH="1" flipV="1">
            <a:off x="4173407" y="3153421"/>
            <a:ext cx="876185" cy="2217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15">
            <a:extLst>
              <a:ext uri="{FF2B5EF4-FFF2-40B4-BE49-F238E27FC236}">
                <a16:creationId xmlns:a16="http://schemas.microsoft.com/office/drawing/2014/main" id="{ED72D62E-B973-B24A-BE56-6A4CCFD50DC6}"/>
              </a:ext>
            </a:extLst>
          </p:cNvPr>
          <p:cNvSpPr>
            <a:spLocks noChangeShapeType="1"/>
          </p:cNvSpPr>
          <p:nvPr/>
        </p:nvSpPr>
        <p:spPr bwMode="auto">
          <a:xfrm flipH="1">
            <a:off x="8022132" y="3685988"/>
            <a:ext cx="26054" cy="46808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6" name="Text Box 32">
            <a:extLst>
              <a:ext uri="{FF2B5EF4-FFF2-40B4-BE49-F238E27FC236}">
                <a16:creationId xmlns:a16="http://schemas.microsoft.com/office/drawing/2014/main" id="{F9FEAB79-B734-6B4C-9A87-1EBA978B85F4}"/>
              </a:ext>
            </a:extLst>
          </p:cNvPr>
          <p:cNvSpPr txBox="1">
            <a:spLocks noChangeArrowheads="1"/>
          </p:cNvSpPr>
          <p:nvPr/>
        </p:nvSpPr>
        <p:spPr bwMode="auto">
          <a:xfrm>
            <a:off x="1000261" y="5244838"/>
            <a:ext cx="36760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pPr algn="ctr"/>
            <a:r>
              <a:rPr lang="en-US" altLang="en-US" sz="2800" b="0" dirty="0">
                <a:solidFill>
                  <a:srgbClr val="CC3300"/>
                </a:solidFill>
                <a:latin typeface="Times New Roman" panose="02020603050405020304" pitchFamily="18" charset="0"/>
              </a:rPr>
              <a:t>12.34.0.0/16: (4 5 6 7 8)</a:t>
            </a:r>
          </a:p>
        </p:txBody>
      </p:sp>
      <p:pic>
        <p:nvPicPr>
          <p:cNvPr id="37" name="Picture 36">
            <a:extLst>
              <a:ext uri="{FF2B5EF4-FFF2-40B4-BE49-F238E27FC236}">
                <a16:creationId xmlns:a16="http://schemas.microsoft.com/office/drawing/2014/main" id="{18F60BD9-7BA2-084B-B882-0DADC9AE02B2}"/>
              </a:ext>
            </a:extLst>
          </p:cNvPr>
          <p:cNvPicPr>
            <a:picLocks noChangeAspect="1"/>
          </p:cNvPicPr>
          <p:nvPr/>
        </p:nvPicPr>
        <p:blipFill>
          <a:blip r:embed="rId6"/>
          <a:stretch>
            <a:fillRect/>
          </a:stretch>
        </p:blipFill>
        <p:spPr>
          <a:xfrm>
            <a:off x="2657386" y="5838421"/>
            <a:ext cx="1030895" cy="803611"/>
          </a:xfrm>
          <a:prstGeom prst="rect">
            <a:avLst/>
          </a:prstGeom>
        </p:spPr>
      </p:pic>
      <p:sp>
        <p:nvSpPr>
          <p:cNvPr id="38" name="Freeform 37">
            <a:extLst>
              <a:ext uri="{FF2B5EF4-FFF2-40B4-BE49-F238E27FC236}">
                <a16:creationId xmlns:a16="http://schemas.microsoft.com/office/drawing/2014/main" id="{C4E4E322-EFBA-0243-86BB-6A31D6706718}"/>
              </a:ext>
            </a:extLst>
          </p:cNvPr>
          <p:cNvSpPr/>
          <p:nvPr/>
        </p:nvSpPr>
        <p:spPr>
          <a:xfrm>
            <a:off x="4615287" y="2046036"/>
            <a:ext cx="745292" cy="3429000"/>
          </a:xfrm>
          <a:custGeom>
            <a:avLst/>
            <a:gdLst>
              <a:gd name="connsiteX0" fmla="*/ 628650 w 745292"/>
              <a:gd name="connsiteY0" fmla="*/ 0 h 3429000"/>
              <a:gd name="connsiteX1" fmla="*/ 697230 w 745292"/>
              <a:gd name="connsiteY1" fmla="*/ 2560320 h 3429000"/>
              <a:gd name="connsiteX2" fmla="*/ 0 w 745292"/>
              <a:gd name="connsiteY2" fmla="*/ 3429000 h 3429000"/>
            </a:gdLst>
            <a:ahLst/>
            <a:cxnLst>
              <a:cxn ang="0">
                <a:pos x="connsiteX0" y="connsiteY0"/>
              </a:cxn>
              <a:cxn ang="0">
                <a:pos x="connsiteX1" y="connsiteY1"/>
              </a:cxn>
              <a:cxn ang="0">
                <a:pos x="connsiteX2" y="connsiteY2"/>
              </a:cxn>
            </a:cxnLst>
            <a:rect l="l" t="t" r="r" b="b"/>
            <a:pathLst>
              <a:path w="745292" h="3429000">
                <a:moveTo>
                  <a:pt x="628650" y="0"/>
                </a:moveTo>
                <a:cubicBezTo>
                  <a:pt x="715327" y="994410"/>
                  <a:pt x="802005" y="1988820"/>
                  <a:pt x="697230" y="2560320"/>
                </a:cubicBezTo>
                <a:cubicBezTo>
                  <a:pt x="592455" y="3131820"/>
                  <a:pt x="296227" y="3280410"/>
                  <a:pt x="0" y="3429000"/>
                </a:cubicBezTo>
              </a:path>
            </a:pathLst>
          </a:custGeom>
          <a:noFill/>
          <a:ln w="50800">
            <a:solidFill>
              <a:srgbClr val="C00000"/>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Text Box 29">
            <a:extLst>
              <a:ext uri="{FF2B5EF4-FFF2-40B4-BE49-F238E27FC236}">
                <a16:creationId xmlns:a16="http://schemas.microsoft.com/office/drawing/2014/main" id="{26E05FD1-1489-6546-A1A1-CE58D0147056}"/>
              </a:ext>
            </a:extLst>
          </p:cNvPr>
          <p:cNvSpPr txBox="1">
            <a:spLocks noChangeArrowheads="1"/>
          </p:cNvSpPr>
          <p:nvPr/>
        </p:nvSpPr>
        <p:spPr bwMode="auto">
          <a:xfrm>
            <a:off x="8524461" y="5237350"/>
            <a:ext cx="2433188" cy="606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pPr algn="ctr"/>
            <a:r>
              <a:rPr lang="en-US" altLang="en-US" sz="2800" b="0" dirty="0">
                <a:solidFill>
                  <a:srgbClr val="008000"/>
                </a:solidFill>
                <a:latin typeface="Times New Roman" panose="02020603050405020304" pitchFamily="18" charset="0"/>
              </a:rPr>
              <a:t>12.34.0.0/16</a:t>
            </a:r>
          </a:p>
        </p:txBody>
      </p:sp>
    </p:spTree>
    <p:extLst>
      <p:ext uri="{BB962C8B-B14F-4D97-AF65-F5344CB8AC3E}">
        <p14:creationId xmlns:p14="http://schemas.microsoft.com/office/powerpoint/2010/main" val="915448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spPr>
      <a:bodyPr rtlCol="0" anchor="ctr"/>
      <a:lstStyle>
        <a:defPPr algn="ctr">
          <a:defRPr/>
        </a:defPPr>
      </a:lstStyle>
      <a:style>
        <a:lnRef idx="2">
          <a:schemeClr val="accent1"/>
        </a:lnRef>
        <a:fillRef idx="0">
          <a:schemeClr val="accent1"/>
        </a:fillRef>
        <a:effectRef idx="1">
          <a:schemeClr val="accent1"/>
        </a:effectRef>
        <a:fontRef idx="minor">
          <a:schemeClr val="tx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16346</TotalTime>
  <Words>1927</Words>
  <Application>Microsoft Macintosh PowerPoint</Application>
  <PresentationFormat>Widescreen</PresentationFormat>
  <Paragraphs>275</Paragraphs>
  <Slides>26</Slides>
  <Notes>16</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1" baseType="lpstr">
      <vt:lpstr>Arial</vt:lpstr>
      <vt:lpstr>Calibri</vt:lpstr>
      <vt:lpstr>Times New Roman</vt:lpstr>
      <vt:lpstr>Office Theme</vt:lpstr>
      <vt:lpstr>Photo Editor Photo</vt:lpstr>
      <vt:lpstr>Securing Internet Applications from Routing Attacks</vt:lpstr>
      <vt:lpstr>Interdomain Routing Security</vt:lpstr>
      <vt:lpstr>Application Security</vt:lpstr>
      <vt:lpstr>Cross-Layer Routing Attacks</vt:lpstr>
      <vt:lpstr>Simple BGP Prefix Hijack</vt:lpstr>
      <vt:lpstr>Forged Origin AS</vt:lpstr>
      <vt:lpstr>Path Poisoning</vt:lpstr>
      <vt:lpstr>Stealthy, Targeted Attacks</vt:lpstr>
      <vt:lpstr>Surgical Hijack</vt:lpstr>
      <vt:lpstr>Stealthy, Targeted Attacks</vt:lpstr>
      <vt:lpstr>CA Domain Control Verification</vt:lpstr>
      <vt:lpstr>Launching Ethical Attacks</vt:lpstr>
      <vt:lpstr>Additional Attacks</vt:lpstr>
      <vt:lpstr>Adversary Can Pick the Easiest CA to Fool</vt:lpstr>
      <vt:lpstr>Application-Level Defense</vt:lpstr>
      <vt:lpstr>Practical Design Challenges</vt:lpstr>
      <vt:lpstr>Compliance with CA/Browser Forum</vt:lpstr>
      <vt:lpstr>Balancing Security and Cloud Complexity</vt:lpstr>
      <vt:lpstr>Balancing Security and Benign Failures</vt:lpstr>
      <vt:lpstr>Let’s Encrypt Phased Deployment</vt:lpstr>
      <vt:lpstr>Deployment Anecdotes</vt:lpstr>
      <vt:lpstr>Quantifying the Security Improvement</vt:lpstr>
      <vt:lpstr>Other BGP Attacks: Sub-Prefix Hijack</vt:lpstr>
      <vt:lpstr>Protecting More Applications</vt:lpstr>
      <vt:lpstr>Conclusion</vt:lpstr>
      <vt:lpstr>Thank You!</vt:lpstr>
    </vt:vector>
  </TitlesOfParts>
  <Company>Princeton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SoftCell: Taking Control of Cellular Core networks</dc:title>
  <dc:creator>Xin Jin</dc:creator>
  <cp:lastModifiedBy>Jennifer L. Rexford</cp:lastModifiedBy>
  <cp:revision>2643</cp:revision>
  <cp:lastPrinted>2016-04-16T23:03:31Z</cp:lastPrinted>
  <dcterms:created xsi:type="dcterms:W3CDTF">2013-03-27T18:30:57Z</dcterms:created>
  <dcterms:modified xsi:type="dcterms:W3CDTF">2021-01-18T21:44:36Z</dcterms:modified>
</cp:coreProperties>
</file>