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Average" pitchFamily="2" charset="77"/>
      <p:regular r:id="rId32"/>
    </p:embeddedFont>
    <p:embeddedFont>
      <p:font typeface="Oswald" pitchFamily="2" charset="77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y Birge-Le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395"/>
  </p:normalViewPr>
  <p:slideViewPr>
    <p:cSldViewPr snapToGrid="0">
      <p:cViewPr varScale="1">
        <p:scale>
          <a:sx n="146" d="100"/>
          <a:sy n="146" d="100"/>
        </p:scale>
        <p:origin x="11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1-15T00:08:27.461" idx="1">
    <p:pos x="196" y="796"/>
    <p:text>We cut the reference to protocol agnosticism in our problems slide, do we still want to mention it here</p:text>
  </p:cm>
  <p:cm authorId="0" dt="2022-11-15T00:08:27.461" idx="2">
    <p:pos x="196" y="796"/>
    <p:text>or should we put it back in since there was actually a paper about problems moving to QUIC causes on performance monitoring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1-15T00:09:54.832" idx="3">
    <p:pos x="196" y="604"/>
    <p:text>protocol agnosticism again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8b8fd9c3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8b8fd9c3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8c248e914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8c248e914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c248e914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8c248e914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8c248e914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8c248e914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8c248e9144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8c248e9144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8c248e9144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8c248e9144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8d57d47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8d57d47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8c248e9144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8c248e9144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8c248e9144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8c248e9144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8c248e9144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8c248e9144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8c248e914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8c248e914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8c248e914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8c248e914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881b366dc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881b366dc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8c248e9144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8c248e9144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89ab4a4e2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89ab4a4e2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8c248e914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8c248e914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89ab4a4e26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89ab4a4e26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89ab4a4e26_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89ab4a4e26_3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8c248e914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8c248e914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89ab4a4e26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89ab4a4e26_3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89ab4a4e26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89ab4a4e26_3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c248e914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8c248e914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8c248e914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8c248e914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b8fd9c36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8b8fd9c36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c248e914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8c248e914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c248e914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8c248e914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c248e914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c248e914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b8fd9c36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8b8fd9c36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903150" y="807700"/>
            <a:ext cx="5265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Takes Two to Tango: Cooperative Edge-to-Edge Routing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471275" y="3443725"/>
            <a:ext cx="50265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Henry Birge-Lee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 Apostolaki, and Jennifer Rexford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l="11561" r="5202" b="14646"/>
          <a:stretch/>
        </p:blipFill>
        <p:spPr>
          <a:xfrm>
            <a:off x="198125" y="491300"/>
            <a:ext cx="2705025" cy="41609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4290075" y="2834625"/>
            <a:ext cx="792600" cy="19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050" y="4334325"/>
            <a:ext cx="1836982" cy="5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23800" cy="3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marL="685800" lvl="1" indent="-342900" algn="l" rtl="0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1800"/>
              <a:buChar char="○"/>
            </a:pPr>
            <a:r>
              <a:rPr lang="en" sz="1800">
                <a:solidFill>
                  <a:srgbClr val="FFFF00"/>
                </a:solidFill>
              </a:rPr>
              <a:t>Edge 2 is multi-homed but only influences a single hop, not the whole route</a:t>
            </a:r>
            <a:endParaRPr sz="1800">
              <a:solidFill>
                <a:srgbClr val="FFFF00"/>
              </a:solidFill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Internet Routing (BGP) does not expose all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2"/>
          <p:cNvGrpSpPr/>
          <p:nvPr/>
        </p:nvGrpSpPr>
        <p:grpSpPr>
          <a:xfrm>
            <a:off x="1338201" y="1731336"/>
            <a:ext cx="6467611" cy="2124142"/>
            <a:chOff x="1829618" y="1568000"/>
            <a:chExt cx="5203646" cy="1709021"/>
          </a:xfrm>
        </p:grpSpPr>
        <p:cxnSp>
          <p:nvCxnSpPr>
            <p:cNvPr id="172" name="Google Shape;172;p22"/>
            <p:cNvCxnSpPr/>
            <p:nvPr/>
          </p:nvCxnSpPr>
          <p:spPr>
            <a:xfrm rot="10800000" flipH="1">
              <a:off x="4739650" y="2147100"/>
              <a:ext cx="632700" cy="558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22"/>
            <p:cNvCxnSpPr>
              <a:endCxn id="174" idx="1"/>
            </p:cNvCxnSpPr>
            <p:nvPr/>
          </p:nvCxnSpPr>
          <p:spPr>
            <a:xfrm rot="10800000" flipH="1">
              <a:off x="3520440" y="1923758"/>
              <a:ext cx="740100" cy="338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2"/>
            <p:cNvCxnSpPr/>
            <p:nvPr/>
          </p:nvCxnSpPr>
          <p:spPr>
            <a:xfrm>
              <a:off x="2453650" y="2437325"/>
              <a:ext cx="5640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22"/>
            <p:cNvCxnSpPr/>
            <p:nvPr/>
          </p:nvCxnSpPr>
          <p:spPr>
            <a:xfrm>
              <a:off x="4808215" y="1938654"/>
              <a:ext cx="4116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22"/>
            <p:cNvCxnSpPr/>
            <p:nvPr/>
          </p:nvCxnSpPr>
          <p:spPr>
            <a:xfrm>
              <a:off x="3539553" y="2606804"/>
              <a:ext cx="628500" cy="182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22"/>
            <p:cNvCxnSpPr/>
            <p:nvPr/>
          </p:nvCxnSpPr>
          <p:spPr>
            <a:xfrm>
              <a:off x="4808215" y="2906379"/>
              <a:ext cx="4116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22"/>
            <p:cNvCxnSpPr/>
            <p:nvPr/>
          </p:nvCxnSpPr>
          <p:spPr>
            <a:xfrm>
              <a:off x="4739650" y="2125975"/>
              <a:ext cx="670500" cy="647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2"/>
            <p:cNvCxnSpPr/>
            <p:nvPr/>
          </p:nvCxnSpPr>
          <p:spPr>
            <a:xfrm>
              <a:off x="5934651" y="2032937"/>
              <a:ext cx="420600" cy="228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2"/>
            <p:cNvCxnSpPr/>
            <p:nvPr/>
          </p:nvCxnSpPr>
          <p:spPr>
            <a:xfrm rot="10800000" flipH="1">
              <a:off x="5889201" y="2575487"/>
              <a:ext cx="511500" cy="284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22"/>
            <p:cNvGrpSpPr/>
            <p:nvPr/>
          </p:nvGrpSpPr>
          <p:grpSpPr>
            <a:xfrm>
              <a:off x="5235768" y="1568000"/>
              <a:ext cx="753546" cy="741296"/>
              <a:chOff x="3055645" y="1973575"/>
              <a:chExt cx="1653600" cy="2007300"/>
            </a:xfrm>
          </p:grpSpPr>
          <p:sp>
            <p:nvSpPr>
              <p:cNvPr id="183" name="Google Shape;183;p22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2"/>
              <p:cNvSpPr txBox="1"/>
              <p:nvPr/>
            </p:nvSpPr>
            <p:spPr>
              <a:xfrm>
                <a:off x="3432176" y="2333304"/>
                <a:ext cx="900600" cy="120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2</a:t>
                </a:r>
                <a:endParaRPr sz="1200"/>
              </a:p>
            </p:txBody>
          </p:sp>
        </p:grpSp>
        <p:grpSp>
          <p:nvGrpSpPr>
            <p:cNvPr id="185" name="Google Shape;185;p22"/>
            <p:cNvGrpSpPr/>
            <p:nvPr/>
          </p:nvGrpSpPr>
          <p:grpSpPr>
            <a:xfrm>
              <a:off x="5235768" y="2535725"/>
              <a:ext cx="753546" cy="741296"/>
              <a:chOff x="3055645" y="1973575"/>
              <a:chExt cx="1653600" cy="2007300"/>
            </a:xfrm>
          </p:grpSpPr>
          <p:sp>
            <p:nvSpPr>
              <p:cNvPr id="186" name="Google Shape;186;p22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2"/>
              <p:cNvSpPr txBox="1"/>
              <p:nvPr/>
            </p:nvSpPr>
            <p:spPr>
              <a:xfrm>
                <a:off x="3432176" y="2333304"/>
                <a:ext cx="900600" cy="120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4</a:t>
                </a:r>
                <a:endParaRPr sz="1200"/>
              </a:p>
            </p:txBody>
          </p:sp>
        </p:grpSp>
        <p:grpSp>
          <p:nvGrpSpPr>
            <p:cNvPr id="188" name="Google Shape;188;p22"/>
            <p:cNvGrpSpPr/>
            <p:nvPr/>
          </p:nvGrpSpPr>
          <p:grpSpPr>
            <a:xfrm>
              <a:off x="4088955" y="1568000"/>
              <a:ext cx="753546" cy="741296"/>
              <a:chOff x="3055645" y="1973575"/>
              <a:chExt cx="1653600" cy="2007300"/>
            </a:xfrm>
          </p:grpSpPr>
          <p:sp>
            <p:nvSpPr>
              <p:cNvPr id="189" name="Google Shape;189;p22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2"/>
              <p:cNvSpPr txBox="1"/>
              <p:nvPr/>
            </p:nvSpPr>
            <p:spPr>
              <a:xfrm>
                <a:off x="3432176" y="2333304"/>
                <a:ext cx="900600" cy="120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1</a:t>
                </a:r>
                <a:endParaRPr sz="1200"/>
              </a:p>
            </p:txBody>
          </p:sp>
        </p:grpSp>
        <p:grpSp>
          <p:nvGrpSpPr>
            <p:cNvPr id="190" name="Google Shape;190;p22"/>
            <p:cNvGrpSpPr/>
            <p:nvPr/>
          </p:nvGrpSpPr>
          <p:grpSpPr>
            <a:xfrm>
              <a:off x="6279718" y="1998113"/>
              <a:ext cx="753546" cy="741296"/>
              <a:chOff x="3055645" y="1973575"/>
              <a:chExt cx="1653600" cy="2007300"/>
            </a:xfrm>
          </p:grpSpPr>
          <p:sp>
            <p:nvSpPr>
              <p:cNvPr id="191" name="Google Shape;191;p22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2"/>
              <p:cNvSpPr txBox="1"/>
              <p:nvPr/>
            </p:nvSpPr>
            <p:spPr>
              <a:xfrm>
                <a:off x="3121660" y="2374502"/>
                <a:ext cx="1521600" cy="8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Edge 2</a:t>
                </a:r>
                <a:endParaRPr sz="1200"/>
              </a:p>
            </p:txBody>
          </p:sp>
        </p:grpSp>
        <p:grpSp>
          <p:nvGrpSpPr>
            <p:cNvPr id="193" name="Google Shape;193;p22"/>
            <p:cNvGrpSpPr/>
            <p:nvPr/>
          </p:nvGrpSpPr>
          <p:grpSpPr>
            <a:xfrm>
              <a:off x="2942143" y="2066688"/>
              <a:ext cx="753546" cy="741296"/>
              <a:chOff x="3055645" y="1973575"/>
              <a:chExt cx="1653600" cy="2007300"/>
            </a:xfrm>
          </p:grpSpPr>
          <p:sp>
            <p:nvSpPr>
              <p:cNvPr id="194" name="Google Shape;194;p22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2"/>
              <p:cNvSpPr txBox="1"/>
              <p:nvPr/>
            </p:nvSpPr>
            <p:spPr>
              <a:xfrm>
                <a:off x="3432176" y="2333304"/>
                <a:ext cx="900600" cy="120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5</a:t>
                </a:r>
                <a:endParaRPr sz="1200"/>
              </a:p>
            </p:txBody>
          </p:sp>
        </p:grpSp>
        <p:grpSp>
          <p:nvGrpSpPr>
            <p:cNvPr id="196" name="Google Shape;196;p22"/>
            <p:cNvGrpSpPr/>
            <p:nvPr/>
          </p:nvGrpSpPr>
          <p:grpSpPr>
            <a:xfrm>
              <a:off x="1829618" y="2066688"/>
              <a:ext cx="753546" cy="741296"/>
              <a:chOff x="3055645" y="1973575"/>
              <a:chExt cx="1653600" cy="2007300"/>
            </a:xfrm>
          </p:grpSpPr>
          <p:sp>
            <p:nvSpPr>
              <p:cNvPr id="197" name="Google Shape;197;p22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2"/>
              <p:cNvSpPr txBox="1"/>
              <p:nvPr/>
            </p:nvSpPr>
            <p:spPr>
              <a:xfrm>
                <a:off x="3121660" y="2374502"/>
                <a:ext cx="1521600" cy="8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Edge 1</a:t>
                </a:r>
                <a:endParaRPr sz="1200"/>
              </a:p>
            </p:txBody>
          </p:sp>
        </p:grpSp>
        <p:grpSp>
          <p:nvGrpSpPr>
            <p:cNvPr id="199" name="Google Shape;199;p22"/>
            <p:cNvGrpSpPr/>
            <p:nvPr/>
          </p:nvGrpSpPr>
          <p:grpSpPr>
            <a:xfrm>
              <a:off x="4054668" y="2490025"/>
              <a:ext cx="753600" cy="741300"/>
              <a:chOff x="4054668" y="2490025"/>
              <a:chExt cx="753600" cy="741300"/>
            </a:xfrm>
          </p:grpSpPr>
          <p:sp>
            <p:nvSpPr>
              <p:cNvPr id="200" name="Google Shape;200;p22"/>
              <p:cNvSpPr/>
              <p:nvPr/>
            </p:nvSpPr>
            <p:spPr>
              <a:xfrm>
                <a:off x="4054668" y="2490025"/>
                <a:ext cx="753600" cy="741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2"/>
              <p:cNvSpPr txBox="1"/>
              <p:nvPr/>
            </p:nvSpPr>
            <p:spPr>
              <a:xfrm>
                <a:off x="4226253" y="2622873"/>
                <a:ext cx="410400" cy="4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3</a:t>
                </a:r>
                <a:endParaRPr sz="1200"/>
              </a:p>
            </p:txBody>
          </p:sp>
        </p:grpSp>
      </p:grpSp>
      <p:sp>
        <p:nvSpPr>
          <p:cNvPr id="202" name="Google Shape;202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578050" y="23711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 for the Internet to serve real-time apps?</a:t>
            </a:r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5241850" y="2622375"/>
            <a:ext cx="48543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path diversity </a:t>
            </a:r>
            <a:endParaRPr sz="18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accurate measurement</a:t>
            </a:r>
            <a:endParaRPr sz="18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24"/>
          <p:cNvCxnSpPr/>
          <p:nvPr/>
        </p:nvCxnSpPr>
        <p:spPr>
          <a:xfrm>
            <a:off x="5899913" y="2609900"/>
            <a:ext cx="1085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5" name="Google Shape;215;p24"/>
          <p:cNvCxnSpPr/>
          <p:nvPr/>
        </p:nvCxnSpPr>
        <p:spPr>
          <a:xfrm>
            <a:off x="6954038" y="2609900"/>
            <a:ext cx="858600" cy="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p24"/>
          <p:cNvCxnSpPr/>
          <p:nvPr/>
        </p:nvCxnSpPr>
        <p:spPr>
          <a:xfrm>
            <a:off x="1238563" y="2573250"/>
            <a:ext cx="10857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2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networks can’t reliably measure performance of different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862" y="2103500"/>
            <a:ext cx="871976" cy="9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134" y="1885862"/>
            <a:ext cx="948049" cy="115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13" y="2103525"/>
            <a:ext cx="1012750" cy="10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263" y="2135863"/>
            <a:ext cx="948050" cy="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1863" y="2099225"/>
            <a:ext cx="948050" cy="9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3294788" y="2589800"/>
            <a:ext cx="1695275" cy="432975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sp>
      <p:cxnSp>
        <p:nvCxnSpPr>
          <p:cNvPr id="225" name="Google Shape;225;p24"/>
          <p:cNvCxnSpPr/>
          <p:nvPr/>
        </p:nvCxnSpPr>
        <p:spPr>
          <a:xfrm>
            <a:off x="2772450" y="1695275"/>
            <a:ext cx="0" cy="5181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p24"/>
          <p:cNvSpPr txBox="1">
            <a:spLocks noGrp="1"/>
          </p:cNvSpPr>
          <p:nvPr>
            <p:ph type="body" idx="1"/>
          </p:nvPr>
        </p:nvSpPr>
        <p:spPr>
          <a:xfrm>
            <a:off x="2439650" y="1245950"/>
            <a:ext cx="717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Edge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227" name="Google Shape;22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4620" y="160867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6320" y="270777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/>
          <p:nvPr/>
        </p:nvSpPr>
        <p:spPr>
          <a:xfrm rot="10800000" flipH="1">
            <a:off x="3262425" y="1882844"/>
            <a:ext cx="1695275" cy="688907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p25"/>
          <p:cNvCxnSpPr/>
          <p:nvPr/>
        </p:nvCxnSpPr>
        <p:spPr>
          <a:xfrm>
            <a:off x="5899913" y="2609900"/>
            <a:ext cx="1085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5" name="Google Shape;235;p25"/>
          <p:cNvCxnSpPr/>
          <p:nvPr/>
        </p:nvCxnSpPr>
        <p:spPr>
          <a:xfrm>
            <a:off x="6954038" y="2609900"/>
            <a:ext cx="858600" cy="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p25"/>
          <p:cNvCxnSpPr/>
          <p:nvPr/>
        </p:nvCxnSpPr>
        <p:spPr>
          <a:xfrm>
            <a:off x="1238563" y="2573250"/>
            <a:ext cx="10857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2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networks can’t reliably measure performance of different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862" y="2103500"/>
            <a:ext cx="871976" cy="9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134" y="1885862"/>
            <a:ext cx="948049" cy="115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13" y="2103525"/>
            <a:ext cx="1012750" cy="10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263" y="2135863"/>
            <a:ext cx="948050" cy="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1863" y="2099225"/>
            <a:ext cx="948050" cy="9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3294788" y="2589800"/>
            <a:ext cx="1695275" cy="432975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sp>
      <p:cxnSp>
        <p:nvCxnSpPr>
          <p:cNvPr id="245" name="Google Shape;245;p25"/>
          <p:cNvCxnSpPr/>
          <p:nvPr/>
        </p:nvCxnSpPr>
        <p:spPr>
          <a:xfrm>
            <a:off x="2772450" y="1695275"/>
            <a:ext cx="0" cy="5181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25"/>
          <p:cNvSpPr txBox="1">
            <a:spLocks noGrp="1"/>
          </p:cNvSpPr>
          <p:nvPr>
            <p:ph type="body" idx="1"/>
          </p:nvPr>
        </p:nvSpPr>
        <p:spPr>
          <a:xfrm>
            <a:off x="2439650" y="1245950"/>
            <a:ext cx="717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Edge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4620" y="160867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6320" y="270777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/>
          <p:nvPr/>
        </p:nvSpPr>
        <p:spPr>
          <a:xfrm rot="10800000" flipH="1">
            <a:off x="3262425" y="1882844"/>
            <a:ext cx="1695275" cy="688907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0" name="Google Shape;250;p25"/>
          <p:cNvSpPr/>
          <p:nvPr/>
        </p:nvSpPr>
        <p:spPr>
          <a:xfrm rot="10800000" flipH="1">
            <a:off x="3266075" y="1608660"/>
            <a:ext cx="1776479" cy="779139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26"/>
          <p:cNvCxnSpPr/>
          <p:nvPr/>
        </p:nvCxnSpPr>
        <p:spPr>
          <a:xfrm>
            <a:off x="5899913" y="2609900"/>
            <a:ext cx="1085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56" name="Google Shape;256;p26"/>
          <p:cNvCxnSpPr/>
          <p:nvPr/>
        </p:nvCxnSpPr>
        <p:spPr>
          <a:xfrm>
            <a:off x="6954038" y="2609900"/>
            <a:ext cx="858600" cy="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26"/>
          <p:cNvCxnSpPr/>
          <p:nvPr/>
        </p:nvCxnSpPr>
        <p:spPr>
          <a:xfrm>
            <a:off x="1238563" y="2573250"/>
            <a:ext cx="10857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2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networks can’t reliably measure performance of different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862" y="2103500"/>
            <a:ext cx="871976" cy="9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134" y="1885862"/>
            <a:ext cx="948049" cy="115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13" y="2103525"/>
            <a:ext cx="1012750" cy="10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263" y="2135863"/>
            <a:ext cx="948050" cy="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1863" y="2099225"/>
            <a:ext cx="948050" cy="9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3294788" y="2589800"/>
            <a:ext cx="1695275" cy="432975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sp>
      <p:cxnSp>
        <p:nvCxnSpPr>
          <p:cNvPr id="266" name="Google Shape;266;p26"/>
          <p:cNvCxnSpPr/>
          <p:nvPr/>
        </p:nvCxnSpPr>
        <p:spPr>
          <a:xfrm>
            <a:off x="2772450" y="1695275"/>
            <a:ext cx="0" cy="5181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7" name="Google Shape;267;p26"/>
          <p:cNvSpPr txBox="1">
            <a:spLocks noGrp="1"/>
          </p:cNvSpPr>
          <p:nvPr>
            <p:ph type="body" idx="1"/>
          </p:nvPr>
        </p:nvSpPr>
        <p:spPr>
          <a:xfrm>
            <a:off x="2439650" y="1245950"/>
            <a:ext cx="717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Edge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268" name="Google Shape;26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4620" y="160867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6320" y="270777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/>
          <p:nvPr/>
        </p:nvSpPr>
        <p:spPr>
          <a:xfrm rot="10800000" flipH="1">
            <a:off x="3262425" y="1882844"/>
            <a:ext cx="1695275" cy="688907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1" name="Google Shape;271;p26"/>
          <p:cNvSpPr/>
          <p:nvPr/>
        </p:nvSpPr>
        <p:spPr>
          <a:xfrm rot="10800000" flipH="1">
            <a:off x="3266075" y="1608660"/>
            <a:ext cx="1776479" cy="779139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2" name="Google Shape;272;p26"/>
          <p:cNvSpPr txBox="1"/>
          <p:nvPr/>
        </p:nvSpPr>
        <p:spPr>
          <a:xfrm>
            <a:off x="353475" y="3488450"/>
            <a:ext cx="79497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 edge network only sees round-trip-time (RTT) not one-way-delay</a:t>
            </a:r>
            <a:b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</a:b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27"/>
          <p:cNvCxnSpPr/>
          <p:nvPr/>
        </p:nvCxnSpPr>
        <p:spPr>
          <a:xfrm>
            <a:off x="5899913" y="2609900"/>
            <a:ext cx="1085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78" name="Google Shape;278;p27"/>
          <p:cNvCxnSpPr/>
          <p:nvPr/>
        </p:nvCxnSpPr>
        <p:spPr>
          <a:xfrm>
            <a:off x="6954038" y="2609900"/>
            <a:ext cx="8586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27"/>
          <p:cNvCxnSpPr/>
          <p:nvPr/>
        </p:nvCxnSpPr>
        <p:spPr>
          <a:xfrm>
            <a:off x="1238563" y="2573250"/>
            <a:ext cx="10857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2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networks can’t reliably measure performance of different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862" y="2103500"/>
            <a:ext cx="871976" cy="9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134" y="1885862"/>
            <a:ext cx="948049" cy="115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13" y="2103525"/>
            <a:ext cx="1012750" cy="10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263" y="2135863"/>
            <a:ext cx="948050" cy="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1863" y="2099225"/>
            <a:ext cx="948050" cy="9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3294788" y="2589800"/>
            <a:ext cx="1695275" cy="432975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sp>
      <p:cxnSp>
        <p:nvCxnSpPr>
          <p:cNvPr id="288" name="Google Shape;288;p27"/>
          <p:cNvCxnSpPr/>
          <p:nvPr/>
        </p:nvCxnSpPr>
        <p:spPr>
          <a:xfrm>
            <a:off x="2772450" y="1695275"/>
            <a:ext cx="0" cy="5181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27"/>
          <p:cNvSpPr txBox="1">
            <a:spLocks noGrp="1"/>
          </p:cNvSpPr>
          <p:nvPr>
            <p:ph type="body" idx="1"/>
          </p:nvPr>
        </p:nvSpPr>
        <p:spPr>
          <a:xfrm>
            <a:off x="2439650" y="1245950"/>
            <a:ext cx="717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Edge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290" name="Google Shape;29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4620" y="160867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6320" y="270777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/>
          <p:nvPr/>
        </p:nvSpPr>
        <p:spPr>
          <a:xfrm rot="10800000" flipH="1">
            <a:off x="3262425" y="1882844"/>
            <a:ext cx="1695275" cy="688907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3" name="Google Shape;293;p27"/>
          <p:cNvSpPr/>
          <p:nvPr/>
        </p:nvSpPr>
        <p:spPr>
          <a:xfrm rot="10800000" flipH="1">
            <a:off x="3266075" y="1608660"/>
            <a:ext cx="1776479" cy="779139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94" name="Google Shape;294;p27"/>
          <p:cNvSpPr txBox="1"/>
          <p:nvPr/>
        </p:nvSpPr>
        <p:spPr>
          <a:xfrm>
            <a:off x="353475" y="3488450"/>
            <a:ext cx="79497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 edge network only sees round-trip-time (RTT) not one-way-delay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RTT includes edge network delays </a:t>
            </a:r>
            <a:b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</a:b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28"/>
          <p:cNvCxnSpPr/>
          <p:nvPr/>
        </p:nvCxnSpPr>
        <p:spPr>
          <a:xfrm>
            <a:off x="5899913" y="2609900"/>
            <a:ext cx="1085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00" name="Google Shape;300;p28"/>
          <p:cNvCxnSpPr/>
          <p:nvPr/>
        </p:nvCxnSpPr>
        <p:spPr>
          <a:xfrm>
            <a:off x="6954038" y="2609900"/>
            <a:ext cx="8586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p28"/>
          <p:cNvCxnSpPr/>
          <p:nvPr/>
        </p:nvCxnSpPr>
        <p:spPr>
          <a:xfrm>
            <a:off x="1238563" y="2573250"/>
            <a:ext cx="10857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" name="Google Shape;30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2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networks can’t reliably measure performance of different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862" y="2103500"/>
            <a:ext cx="871976" cy="9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513" y="2103525"/>
            <a:ext cx="1012750" cy="10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4263" y="2135863"/>
            <a:ext cx="948050" cy="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1863" y="2099225"/>
            <a:ext cx="948050" cy="9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08" name="Google Shape;308;p28"/>
          <p:cNvSpPr/>
          <p:nvPr/>
        </p:nvSpPr>
        <p:spPr>
          <a:xfrm>
            <a:off x="3294788" y="2589800"/>
            <a:ext cx="1695275" cy="432975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sp>
      <p:cxnSp>
        <p:nvCxnSpPr>
          <p:cNvPr id="309" name="Google Shape;309;p28"/>
          <p:cNvCxnSpPr/>
          <p:nvPr/>
        </p:nvCxnSpPr>
        <p:spPr>
          <a:xfrm>
            <a:off x="2772450" y="1695275"/>
            <a:ext cx="0" cy="5181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0" name="Google Shape;310;p28"/>
          <p:cNvSpPr txBox="1">
            <a:spLocks noGrp="1"/>
          </p:cNvSpPr>
          <p:nvPr>
            <p:ph type="body" idx="1"/>
          </p:nvPr>
        </p:nvSpPr>
        <p:spPr>
          <a:xfrm>
            <a:off x="2439650" y="1245950"/>
            <a:ext cx="717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Edge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311" name="Google Shape;31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4620" y="160867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6320" y="270777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8"/>
          <p:cNvSpPr/>
          <p:nvPr/>
        </p:nvSpPr>
        <p:spPr>
          <a:xfrm rot="10800000" flipH="1">
            <a:off x="3262425" y="1882844"/>
            <a:ext cx="1695275" cy="688907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14" name="Google Shape;314;p28"/>
          <p:cNvSpPr/>
          <p:nvPr/>
        </p:nvSpPr>
        <p:spPr>
          <a:xfrm rot="10800000" flipH="1">
            <a:off x="3266075" y="1608660"/>
            <a:ext cx="1776479" cy="779139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15" name="Google Shape;315;p28"/>
          <p:cNvSpPr txBox="1"/>
          <p:nvPr/>
        </p:nvSpPr>
        <p:spPr>
          <a:xfrm>
            <a:off x="353475" y="3488450"/>
            <a:ext cx="84546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 edge network only sees round-trip-time (RTT) not one-way-delay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RTT includes edge network delays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RTT monitoring requires understanding end host and L4 protocol behavior</a:t>
            </a:r>
            <a:b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</a:b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16" name="Google Shape;316;p28"/>
          <p:cNvPicPr preferRelativeResize="0"/>
          <p:nvPr/>
        </p:nvPicPr>
        <p:blipFill rotWithShape="1">
          <a:blip r:embed="rId6">
            <a:alphaModFix/>
          </a:blip>
          <a:srcRect t="39" b="39"/>
          <a:stretch/>
        </p:blipFill>
        <p:spPr>
          <a:xfrm>
            <a:off x="7785134" y="1885862"/>
            <a:ext cx="948050" cy="1152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22" name="Google Shape;32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 for the Internet to serve real-time apps?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28" name="Google Shape;328;p30"/>
          <p:cNvPicPr preferRelativeResize="0"/>
          <p:nvPr/>
        </p:nvPicPr>
        <p:blipFill rotWithShape="1">
          <a:blip r:embed="rId3">
            <a:alphaModFix/>
          </a:blip>
          <a:srcRect l="11561" r="5202" b="14646"/>
          <a:stretch/>
        </p:blipFill>
        <p:spPr>
          <a:xfrm>
            <a:off x="623750" y="1832352"/>
            <a:ext cx="1828525" cy="281264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0"/>
          <p:cNvSpPr txBox="1"/>
          <p:nvPr/>
        </p:nvSpPr>
        <p:spPr>
          <a:xfrm>
            <a:off x="1147000" y="4551975"/>
            <a:ext cx="84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Tango</a:t>
            </a:r>
            <a:endParaRPr/>
          </a:p>
        </p:txBody>
      </p:sp>
      <p:sp>
        <p:nvSpPr>
          <p:cNvPr id="330" name="Google Shape;33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 for the Internet to serve real-time apps?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36" name="Google Shape;336;p31"/>
          <p:cNvPicPr preferRelativeResize="0"/>
          <p:nvPr/>
        </p:nvPicPr>
        <p:blipFill rotWithShape="1">
          <a:blip r:embed="rId3">
            <a:alphaModFix/>
          </a:blip>
          <a:srcRect l="11561" r="5202" b="14646"/>
          <a:stretch/>
        </p:blipFill>
        <p:spPr>
          <a:xfrm>
            <a:off x="623750" y="1832352"/>
            <a:ext cx="1828525" cy="2812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 txBox="1"/>
          <p:nvPr/>
        </p:nvSpPr>
        <p:spPr>
          <a:xfrm>
            <a:off x="1147000" y="4551975"/>
            <a:ext cx="84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Tango</a:t>
            </a:r>
            <a:endParaRPr/>
          </a:p>
        </p:txBody>
      </p:sp>
      <p:grpSp>
        <p:nvGrpSpPr>
          <p:cNvPr id="338" name="Google Shape;338;p31"/>
          <p:cNvGrpSpPr/>
          <p:nvPr/>
        </p:nvGrpSpPr>
        <p:grpSpPr>
          <a:xfrm>
            <a:off x="2719653" y="2322876"/>
            <a:ext cx="5900934" cy="1836001"/>
            <a:chOff x="1829618" y="1568000"/>
            <a:chExt cx="5203646" cy="1709021"/>
          </a:xfrm>
        </p:grpSpPr>
        <p:cxnSp>
          <p:nvCxnSpPr>
            <p:cNvPr id="339" name="Google Shape;339;p31"/>
            <p:cNvCxnSpPr/>
            <p:nvPr/>
          </p:nvCxnSpPr>
          <p:spPr>
            <a:xfrm rot="10800000" flipH="1">
              <a:off x="4739650" y="2147100"/>
              <a:ext cx="632700" cy="558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31"/>
            <p:cNvCxnSpPr>
              <a:endCxn id="341" idx="1"/>
            </p:cNvCxnSpPr>
            <p:nvPr/>
          </p:nvCxnSpPr>
          <p:spPr>
            <a:xfrm rot="10800000" flipH="1">
              <a:off x="3520440" y="1958712"/>
              <a:ext cx="740100" cy="338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31"/>
            <p:cNvCxnSpPr/>
            <p:nvPr/>
          </p:nvCxnSpPr>
          <p:spPr>
            <a:xfrm>
              <a:off x="2453650" y="2437325"/>
              <a:ext cx="5640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31"/>
            <p:cNvCxnSpPr/>
            <p:nvPr/>
          </p:nvCxnSpPr>
          <p:spPr>
            <a:xfrm>
              <a:off x="4808215" y="1938654"/>
              <a:ext cx="4116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31"/>
            <p:cNvCxnSpPr/>
            <p:nvPr/>
          </p:nvCxnSpPr>
          <p:spPr>
            <a:xfrm>
              <a:off x="3539553" y="2606804"/>
              <a:ext cx="628500" cy="182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31"/>
            <p:cNvCxnSpPr/>
            <p:nvPr/>
          </p:nvCxnSpPr>
          <p:spPr>
            <a:xfrm>
              <a:off x="4808215" y="2906379"/>
              <a:ext cx="4116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31"/>
            <p:cNvCxnSpPr/>
            <p:nvPr/>
          </p:nvCxnSpPr>
          <p:spPr>
            <a:xfrm>
              <a:off x="4739650" y="2125975"/>
              <a:ext cx="670500" cy="647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31"/>
            <p:cNvCxnSpPr/>
            <p:nvPr/>
          </p:nvCxnSpPr>
          <p:spPr>
            <a:xfrm>
              <a:off x="5934651" y="2032937"/>
              <a:ext cx="420600" cy="228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31"/>
            <p:cNvCxnSpPr/>
            <p:nvPr/>
          </p:nvCxnSpPr>
          <p:spPr>
            <a:xfrm rot="10800000" flipH="1">
              <a:off x="5889201" y="2575487"/>
              <a:ext cx="511500" cy="284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9" name="Google Shape;349;p31"/>
            <p:cNvGrpSpPr/>
            <p:nvPr/>
          </p:nvGrpSpPr>
          <p:grpSpPr>
            <a:xfrm>
              <a:off x="5235768" y="1568000"/>
              <a:ext cx="753546" cy="741296"/>
              <a:chOff x="3055645" y="1973575"/>
              <a:chExt cx="1653600" cy="2007300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1"/>
              <p:cNvSpPr txBox="1"/>
              <p:nvPr/>
            </p:nvSpPr>
            <p:spPr>
              <a:xfrm>
                <a:off x="3432176" y="2333304"/>
                <a:ext cx="900600" cy="139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2</a:t>
                </a:r>
                <a:endParaRPr sz="1200"/>
              </a:p>
            </p:txBody>
          </p:sp>
        </p:grpSp>
        <p:grpSp>
          <p:nvGrpSpPr>
            <p:cNvPr id="352" name="Google Shape;352;p31"/>
            <p:cNvGrpSpPr/>
            <p:nvPr/>
          </p:nvGrpSpPr>
          <p:grpSpPr>
            <a:xfrm>
              <a:off x="5235768" y="2535725"/>
              <a:ext cx="753546" cy="741296"/>
              <a:chOff x="3055645" y="1973575"/>
              <a:chExt cx="1653600" cy="2007300"/>
            </a:xfrm>
          </p:grpSpPr>
          <p:sp>
            <p:nvSpPr>
              <p:cNvPr id="353" name="Google Shape;353;p3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1"/>
              <p:cNvSpPr txBox="1"/>
              <p:nvPr/>
            </p:nvSpPr>
            <p:spPr>
              <a:xfrm>
                <a:off x="3432176" y="2333304"/>
                <a:ext cx="900600" cy="139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4</a:t>
                </a:r>
                <a:endParaRPr sz="1200"/>
              </a:p>
            </p:txBody>
          </p:sp>
        </p:grpSp>
        <p:grpSp>
          <p:nvGrpSpPr>
            <p:cNvPr id="355" name="Google Shape;355;p31"/>
            <p:cNvGrpSpPr/>
            <p:nvPr/>
          </p:nvGrpSpPr>
          <p:grpSpPr>
            <a:xfrm>
              <a:off x="4088955" y="1568000"/>
              <a:ext cx="753546" cy="741296"/>
              <a:chOff x="3055645" y="1973575"/>
              <a:chExt cx="1653600" cy="2007300"/>
            </a:xfrm>
          </p:grpSpPr>
          <p:sp>
            <p:nvSpPr>
              <p:cNvPr id="356" name="Google Shape;356;p3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1"/>
              <p:cNvSpPr txBox="1"/>
              <p:nvPr/>
            </p:nvSpPr>
            <p:spPr>
              <a:xfrm>
                <a:off x="3432176" y="2333304"/>
                <a:ext cx="900600" cy="139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1</a:t>
                </a:r>
                <a:endParaRPr sz="1200"/>
              </a:p>
            </p:txBody>
          </p:sp>
        </p:grpSp>
        <p:grpSp>
          <p:nvGrpSpPr>
            <p:cNvPr id="357" name="Google Shape;357;p31"/>
            <p:cNvGrpSpPr/>
            <p:nvPr/>
          </p:nvGrpSpPr>
          <p:grpSpPr>
            <a:xfrm>
              <a:off x="6279718" y="1998113"/>
              <a:ext cx="753546" cy="741296"/>
              <a:chOff x="3055645" y="1973575"/>
              <a:chExt cx="1653600" cy="2007300"/>
            </a:xfrm>
          </p:grpSpPr>
          <p:sp>
            <p:nvSpPr>
              <p:cNvPr id="358" name="Google Shape;358;p3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1"/>
              <p:cNvSpPr txBox="1"/>
              <p:nvPr/>
            </p:nvSpPr>
            <p:spPr>
              <a:xfrm>
                <a:off x="3121757" y="2560203"/>
                <a:ext cx="1521600" cy="9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/>
                  <a:t>Tango</a:t>
                </a:r>
                <a:endParaRPr sz="1200" b="1"/>
              </a:p>
            </p:txBody>
          </p:sp>
        </p:grpSp>
        <p:grpSp>
          <p:nvGrpSpPr>
            <p:cNvPr id="360" name="Google Shape;360;p31"/>
            <p:cNvGrpSpPr/>
            <p:nvPr/>
          </p:nvGrpSpPr>
          <p:grpSpPr>
            <a:xfrm>
              <a:off x="2942143" y="2066688"/>
              <a:ext cx="753546" cy="741296"/>
              <a:chOff x="3055645" y="1973575"/>
              <a:chExt cx="1653600" cy="2007300"/>
            </a:xfrm>
          </p:grpSpPr>
          <p:sp>
            <p:nvSpPr>
              <p:cNvPr id="361" name="Google Shape;361;p3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1"/>
              <p:cNvSpPr txBox="1"/>
              <p:nvPr/>
            </p:nvSpPr>
            <p:spPr>
              <a:xfrm>
                <a:off x="3432176" y="2333304"/>
                <a:ext cx="900600" cy="139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5</a:t>
                </a:r>
                <a:endParaRPr sz="1200"/>
              </a:p>
            </p:txBody>
          </p:sp>
        </p:grpSp>
        <p:grpSp>
          <p:nvGrpSpPr>
            <p:cNvPr id="363" name="Google Shape;363;p31"/>
            <p:cNvGrpSpPr/>
            <p:nvPr/>
          </p:nvGrpSpPr>
          <p:grpSpPr>
            <a:xfrm>
              <a:off x="1829618" y="2066688"/>
              <a:ext cx="753546" cy="741296"/>
              <a:chOff x="3055645" y="1973575"/>
              <a:chExt cx="1653600" cy="2007300"/>
            </a:xfrm>
          </p:grpSpPr>
          <p:sp>
            <p:nvSpPr>
              <p:cNvPr id="364" name="Google Shape;364;p3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1"/>
              <p:cNvSpPr txBox="1"/>
              <p:nvPr/>
            </p:nvSpPr>
            <p:spPr>
              <a:xfrm>
                <a:off x="3112371" y="2565937"/>
                <a:ext cx="1521600" cy="9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/>
                  <a:t>Tango</a:t>
                </a:r>
                <a:endParaRPr sz="1200" b="1"/>
              </a:p>
            </p:txBody>
          </p:sp>
        </p:grpSp>
        <p:grpSp>
          <p:nvGrpSpPr>
            <p:cNvPr id="366" name="Google Shape;366;p31"/>
            <p:cNvGrpSpPr/>
            <p:nvPr/>
          </p:nvGrpSpPr>
          <p:grpSpPr>
            <a:xfrm>
              <a:off x="4054668" y="2490025"/>
              <a:ext cx="753600" cy="741300"/>
              <a:chOff x="4054668" y="2490025"/>
              <a:chExt cx="753600" cy="741300"/>
            </a:xfrm>
          </p:grpSpPr>
          <p:sp>
            <p:nvSpPr>
              <p:cNvPr id="367" name="Google Shape;367;p31"/>
              <p:cNvSpPr/>
              <p:nvPr/>
            </p:nvSpPr>
            <p:spPr>
              <a:xfrm>
                <a:off x="4054668" y="2490025"/>
                <a:ext cx="753600" cy="741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1"/>
              <p:cNvSpPr txBox="1"/>
              <p:nvPr/>
            </p:nvSpPr>
            <p:spPr>
              <a:xfrm>
                <a:off x="4226253" y="2622873"/>
                <a:ext cx="410400" cy="51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3</a:t>
                </a:r>
                <a:endParaRPr sz="1200"/>
              </a:p>
            </p:txBody>
          </p:sp>
        </p:grpSp>
      </p:grpSp>
      <p:sp>
        <p:nvSpPr>
          <p:cNvPr id="369" name="Google Shape;369;p31"/>
          <p:cNvSpPr txBox="1"/>
          <p:nvPr/>
        </p:nvSpPr>
        <p:spPr>
          <a:xfrm>
            <a:off x="3873874" y="4551975"/>
            <a:ext cx="501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Cooperative edge-to-edge routing with Tango</a:t>
            </a:r>
            <a:endParaRPr sz="18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0" name="Google Shape;37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 for the Internet to serve real-time apps?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78050" y="23711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today's Internet is good enough for real-time applications?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Cooperative edge-to-edge routing with Tango</a:t>
            </a:r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body" idx="1"/>
          </p:nvPr>
        </p:nvSpPr>
        <p:spPr>
          <a:xfrm>
            <a:off x="311700" y="1264423"/>
            <a:ext cx="8520600" cy="3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Path diversity:</a:t>
            </a:r>
            <a:endParaRPr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Edges collaboratively use BGP tricks to coax additional paths out of the Internet core</a:t>
            </a:r>
            <a:endParaRPr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852"/>
              <a:buNone/>
            </a:pPr>
            <a:endParaRPr sz="1550"/>
          </a:p>
        </p:txBody>
      </p:sp>
      <p:sp>
        <p:nvSpPr>
          <p:cNvPr id="377" name="Google Shape;377;p3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8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Exposing path diversity through cooperation</a:t>
            </a:r>
            <a:endParaRPr/>
          </a:p>
        </p:txBody>
      </p:sp>
      <p:sp>
        <p:nvSpPr>
          <p:cNvPr id="383" name="Google Shape;383;p33"/>
          <p:cNvSpPr txBox="1">
            <a:spLocks noGrp="1"/>
          </p:cNvSpPr>
          <p:nvPr>
            <p:ph type="body" idx="1"/>
          </p:nvPr>
        </p:nvSpPr>
        <p:spPr>
          <a:xfrm>
            <a:off x="163950" y="2850700"/>
            <a:ext cx="8816100" cy="20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solidFill>
                  <a:schemeClr val="dk1"/>
                </a:solidFill>
              </a:rPr>
              <a:t>Destination</a:t>
            </a:r>
            <a:r>
              <a:rPr lang="en" b="1" i="1"/>
              <a:t> </a:t>
            </a:r>
            <a:r>
              <a:rPr lang="en" b="1"/>
              <a:t>Tango nodes</a:t>
            </a:r>
            <a:r>
              <a:rPr lang="en"/>
              <a:t> can announce multiple IP prefixes along different paths using BGP communities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>
                <a:solidFill>
                  <a:schemeClr val="dk1"/>
                </a:solidFill>
              </a:rPr>
              <a:t>Source</a:t>
            </a:r>
            <a:r>
              <a:rPr lang="en"/>
              <a:t> Tango node can select which path to use by selecting a prefix to reach the destination</a:t>
            </a:r>
            <a:br>
              <a:rPr lang="en"/>
            </a:br>
            <a:endParaRPr/>
          </a:p>
        </p:txBody>
      </p:sp>
      <p:grpSp>
        <p:nvGrpSpPr>
          <p:cNvPr id="384" name="Google Shape;384;p33"/>
          <p:cNvGrpSpPr/>
          <p:nvPr/>
        </p:nvGrpSpPr>
        <p:grpSpPr>
          <a:xfrm>
            <a:off x="786918" y="1017725"/>
            <a:ext cx="5203646" cy="1709021"/>
            <a:chOff x="1829618" y="1568000"/>
            <a:chExt cx="5203646" cy="1709021"/>
          </a:xfrm>
        </p:grpSpPr>
        <p:cxnSp>
          <p:nvCxnSpPr>
            <p:cNvPr id="385" name="Google Shape;385;p33"/>
            <p:cNvCxnSpPr/>
            <p:nvPr/>
          </p:nvCxnSpPr>
          <p:spPr>
            <a:xfrm rot="10800000" flipH="1">
              <a:off x="4739650" y="2147100"/>
              <a:ext cx="632700" cy="558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33"/>
            <p:cNvCxnSpPr>
              <a:endCxn id="387" idx="1"/>
            </p:cNvCxnSpPr>
            <p:nvPr/>
          </p:nvCxnSpPr>
          <p:spPr>
            <a:xfrm rot="10800000" flipH="1">
              <a:off x="3520440" y="1977879"/>
              <a:ext cx="740100" cy="338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33"/>
            <p:cNvCxnSpPr/>
            <p:nvPr/>
          </p:nvCxnSpPr>
          <p:spPr>
            <a:xfrm>
              <a:off x="2453650" y="2437325"/>
              <a:ext cx="5640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33"/>
            <p:cNvCxnSpPr/>
            <p:nvPr/>
          </p:nvCxnSpPr>
          <p:spPr>
            <a:xfrm>
              <a:off x="4808215" y="1938654"/>
              <a:ext cx="4116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33"/>
            <p:cNvCxnSpPr/>
            <p:nvPr/>
          </p:nvCxnSpPr>
          <p:spPr>
            <a:xfrm>
              <a:off x="3539553" y="2606804"/>
              <a:ext cx="628500" cy="182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33"/>
            <p:cNvCxnSpPr/>
            <p:nvPr/>
          </p:nvCxnSpPr>
          <p:spPr>
            <a:xfrm>
              <a:off x="4808215" y="2906379"/>
              <a:ext cx="4116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33"/>
            <p:cNvCxnSpPr/>
            <p:nvPr/>
          </p:nvCxnSpPr>
          <p:spPr>
            <a:xfrm>
              <a:off x="4739650" y="2125975"/>
              <a:ext cx="670500" cy="647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3"/>
            <p:cNvCxnSpPr/>
            <p:nvPr/>
          </p:nvCxnSpPr>
          <p:spPr>
            <a:xfrm>
              <a:off x="5934651" y="2032937"/>
              <a:ext cx="420600" cy="228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33"/>
            <p:cNvCxnSpPr/>
            <p:nvPr/>
          </p:nvCxnSpPr>
          <p:spPr>
            <a:xfrm rot="10800000" flipH="1">
              <a:off x="5889201" y="2575487"/>
              <a:ext cx="511500" cy="284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95" name="Google Shape;395;p33"/>
            <p:cNvGrpSpPr/>
            <p:nvPr/>
          </p:nvGrpSpPr>
          <p:grpSpPr>
            <a:xfrm>
              <a:off x="5235768" y="1568000"/>
              <a:ext cx="753546" cy="741296"/>
              <a:chOff x="3055645" y="1973575"/>
              <a:chExt cx="1653600" cy="2007300"/>
            </a:xfrm>
          </p:grpSpPr>
          <p:sp>
            <p:nvSpPr>
              <p:cNvPr id="396" name="Google Shape;396;p33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3"/>
              <p:cNvSpPr txBox="1"/>
              <p:nvPr/>
            </p:nvSpPr>
            <p:spPr>
              <a:xfrm>
                <a:off x="3432176" y="2333304"/>
                <a:ext cx="900600" cy="15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2</a:t>
                </a:r>
                <a:endParaRPr sz="1200"/>
              </a:p>
            </p:txBody>
          </p:sp>
        </p:grpSp>
        <p:grpSp>
          <p:nvGrpSpPr>
            <p:cNvPr id="398" name="Google Shape;398;p33"/>
            <p:cNvGrpSpPr/>
            <p:nvPr/>
          </p:nvGrpSpPr>
          <p:grpSpPr>
            <a:xfrm>
              <a:off x="5235768" y="2535725"/>
              <a:ext cx="753546" cy="741296"/>
              <a:chOff x="3055645" y="1973575"/>
              <a:chExt cx="1653600" cy="2007300"/>
            </a:xfrm>
          </p:grpSpPr>
          <p:sp>
            <p:nvSpPr>
              <p:cNvPr id="399" name="Google Shape;399;p33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3"/>
              <p:cNvSpPr txBox="1"/>
              <p:nvPr/>
            </p:nvSpPr>
            <p:spPr>
              <a:xfrm>
                <a:off x="3432176" y="2333304"/>
                <a:ext cx="900600" cy="15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4</a:t>
                </a:r>
                <a:endParaRPr sz="1200"/>
              </a:p>
            </p:txBody>
          </p:sp>
        </p:grpSp>
        <p:grpSp>
          <p:nvGrpSpPr>
            <p:cNvPr id="401" name="Google Shape;401;p33"/>
            <p:cNvGrpSpPr/>
            <p:nvPr/>
          </p:nvGrpSpPr>
          <p:grpSpPr>
            <a:xfrm>
              <a:off x="4088968" y="1568000"/>
              <a:ext cx="753546" cy="741296"/>
              <a:chOff x="3055673" y="1973575"/>
              <a:chExt cx="1653600" cy="2007300"/>
            </a:xfrm>
          </p:grpSpPr>
          <p:sp>
            <p:nvSpPr>
              <p:cNvPr id="402" name="Google Shape;402;p33"/>
              <p:cNvSpPr/>
              <p:nvPr/>
            </p:nvSpPr>
            <p:spPr>
              <a:xfrm>
                <a:off x="3055673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3"/>
              <p:cNvSpPr txBox="1"/>
              <p:nvPr/>
            </p:nvSpPr>
            <p:spPr>
              <a:xfrm>
                <a:off x="3432176" y="2333304"/>
                <a:ext cx="900600" cy="15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1</a:t>
                </a:r>
                <a:endParaRPr sz="1200"/>
              </a:p>
            </p:txBody>
          </p:sp>
        </p:grpSp>
        <p:grpSp>
          <p:nvGrpSpPr>
            <p:cNvPr id="403" name="Google Shape;403;p33"/>
            <p:cNvGrpSpPr/>
            <p:nvPr/>
          </p:nvGrpSpPr>
          <p:grpSpPr>
            <a:xfrm>
              <a:off x="6279718" y="1998113"/>
              <a:ext cx="753546" cy="741296"/>
              <a:chOff x="3055645" y="1973575"/>
              <a:chExt cx="1653600" cy="2007300"/>
            </a:xfrm>
          </p:grpSpPr>
          <p:sp>
            <p:nvSpPr>
              <p:cNvPr id="404" name="Google Shape;404;p33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3"/>
              <p:cNvSpPr txBox="1"/>
              <p:nvPr/>
            </p:nvSpPr>
            <p:spPr>
              <a:xfrm>
                <a:off x="3121660" y="2374502"/>
                <a:ext cx="1521600" cy="10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Edge 2</a:t>
                </a:r>
                <a:endParaRPr sz="1200"/>
              </a:p>
            </p:txBody>
          </p:sp>
        </p:grpSp>
        <p:grpSp>
          <p:nvGrpSpPr>
            <p:cNvPr id="406" name="Google Shape;406;p33"/>
            <p:cNvGrpSpPr/>
            <p:nvPr/>
          </p:nvGrpSpPr>
          <p:grpSpPr>
            <a:xfrm>
              <a:off x="2942143" y="2066688"/>
              <a:ext cx="753546" cy="741296"/>
              <a:chOff x="3055645" y="1973575"/>
              <a:chExt cx="1653600" cy="2007300"/>
            </a:xfrm>
          </p:grpSpPr>
          <p:sp>
            <p:nvSpPr>
              <p:cNvPr id="407" name="Google Shape;407;p33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3"/>
              <p:cNvSpPr txBox="1"/>
              <p:nvPr/>
            </p:nvSpPr>
            <p:spPr>
              <a:xfrm>
                <a:off x="3432176" y="2333304"/>
                <a:ext cx="900600" cy="15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5</a:t>
                </a:r>
                <a:endParaRPr sz="1200"/>
              </a:p>
            </p:txBody>
          </p:sp>
        </p:grpSp>
        <p:grpSp>
          <p:nvGrpSpPr>
            <p:cNvPr id="409" name="Google Shape;409;p33"/>
            <p:cNvGrpSpPr/>
            <p:nvPr/>
          </p:nvGrpSpPr>
          <p:grpSpPr>
            <a:xfrm>
              <a:off x="1829618" y="2066688"/>
              <a:ext cx="753546" cy="741296"/>
              <a:chOff x="3055645" y="1973575"/>
              <a:chExt cx="1653600" cy="2007300"/>
            </a:xfrm>
          </p:grpSpPr>
          <p:sp>
            <p:nvSpPr>
              <p:cNvPr id="410" name="Google Shape;410;p33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3"/>
              <p:cNvSpPr txBox="1"/>
              <p:nvPr/>
            </p:nvSpPr>
            <p:spPr>
              <a:xfrm>
                <a:off x="3121660" y="2374502"/>
                <a:ext cx="1521600" cy="10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Edge 1</a:t>
                </a:r>
                <a:endParaRPr sz="1200"/>
              </a:p>
            </p:txBody>
          </p:sp>
        </p:grpSp>
        <p:grpSp>
          <p:nvGrpSpPr>
            <p:cNvPr id="412" name="Google Shape;412;p33"/>
            <p:cNvGrpSpPr/>
            <p:nvPr/>
          </p:nvGrpSpPr>
          <p:grpSpPr>
            <a:xfrm>
              <a:off x="4054668" y="2490025"/>
              <a:ext cx="753600" cy="741300"/>
              <a:chOff x="4054668" y="2490025"/>
              <a:chExt cx="753600" cy="741300"/>
            </a:xfrm>
          </p:grpSpPr>
          <p:sp>
            <p:nvSpPr>
              <p:cNvPr id="413" name="Google Shape;413;p33"/>
              <p:cNvSpPr/>
              <p:nvPr/>
            </p:nvSpPr>
            <p:spPr>
              <a:xfrm>
                <a:off x="4054668" y="2490025"/>
                <a:ext cx="753600" cy="741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3"/>
              <p:cNvSpPr txBox="1"/>
              <p:nvPr/>
            </p:nvSpPr>
            <p:spPr>
              <a:xfrm>
                <a:off x="4226253" y="2622873"/>
                <a:ext cx="4104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3</a:t>
                </a:r>
                <a:endParaRPr sz="1200"/>
              </a:p>
            </p:txBody>
          </p:sp>
        </p:grpSp>
      </p:grpSp>
      <p:sp>
        <p:nvSpPr>
          <p:cNvPr id="415" name="Google Shape;415;p33"/>
          <p:cNvSpPr/>
          <p:nvPr/>
        </p:nvSpPr>
        <p:spPr>
          <a:xfrm>
            <a:off x="1479525" y="1209374"/>
            <a:ext cx="3825225" cy="998375"/>
          </a:xfrm>
          <a:custGeom>
            <a:avLst/>
            <a:gdLst/>
            <a:ahLst/>
            <a:cxnLst/>
            <a:rect l="l" t="t" r="r" b="b"/>
            <a:pathLst>
              <a:path w="153009" h="39935" extrusionOk="0">
                <a:moveTo>
                  <a:pt x="153009" y="16176"/>
                </a:moveTo>
                <a:cubicBezTo>
                  <a:pt x="149250" y="13585"/>
                  <a:pt x="142494" y="-3179"/>
                  <a:pt x="130454" y="631"/>
                </a:cubicBezTo>
                <a:cubicBezTo>
                  <a:pt x="118415" y="4441"/>
                  <a:pt x="96368" y="34566"/>
                  <a:pt x="80772" y="39036"/>
                </a:cubicBezTo>
                <a:cubicBezTo>
                  <a:pt x="65176" y="43506"/>
                  <a:pt x="50342" y="29333"/>
                  <a:pt x="36880" y="27453"/>
                </a:cubicBezTo>
                <a:cubicBezTo>
                  <a:pt x="23418" y="25573"/>
                  <a:pt x="6147" y="27707"/>
                  <a:pt x="0" y="27758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416" name="Google Shape;416;p33"/>
          <p:cNvSpPr/>
          <p:nvPr/>
        </p:nvSpPr>
        <p:spPr>
          <a:xfrm>
            <a:off x="1517625" y="1295400"/>
            <a:ext cx="3825225" cy="1120875"/>
          </a:xfrm>
          <a:custGeom>
            <a:avLst/>
            <a:gdLst/>
            <a:ahLst/>
            <a:cxnLst/>
            <a:rect l="l" t="t" r="r" b="b"/>
            <a:pathLst>
              <a:path w="153009" h="44835" extrusionOk="0">
                <a:moveTo>
                  <a:pt x="0" y="21574"/>
                </a:moveTo>
                <a:cubicBezTo>
                  <a:pt x="6350" y="21320"/>
                  <a:pt x="25756" y="23555"/>
                  <a:pt x="38100" y="20050"/>
                </a:cubicBezTo>
                <a:cubicBezTo>
                  <a:pt x="50444" y="16545"/>
                  <a:pt x="59537" y="-3419"/>
                  <a:pt x="74066" y="543"/>
                </a:cubicBezTo>
                <a:cubicBezTo>
                  <a:pt x="88595" y="4505"/>
                  <a:pt x="112115" y="38795"/>
                  <a:pt x="125272" y="43824"/>
                </a:cubicBezTo>
                <a:cubicBezTo>
                  <a:pt x="138429" y="48853"/>
                  <a:pt x="148386" y="32902"/>
                  <a:pt x="153009" y="30718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17" name="Google Shape;417;p33"/>
          <p:cNvSpPr/>
          <p:nvPr/>
        </p:nvSpPr>
        <p:spPr>
          <a:xfrm>
            <a:off x="1510000" y="1114141"/>
            <a:ext cx="4122425" cy="676300"/>
          </a:xfrm>
          <a:custGeom>
            <a:avLst/>
            <a:gdLst/>
            <a:ahLst/>
            <a:cxnLst/>
            <a:rect l="l" t="t" r="r" b="b"/>
            <a:pathLst>
              <a:path w="164897" h="27052" extrusionOk="0">
                <a:moveTo>
                  <a:pt x="0" y="26081"/>
                </a:moveTo>
                <a:cubicBezTo>
                  <a:pt x="5283" y="25929"/>
                  <a:pt x="20574" y="28773"/>
                  <a:pt x="31699" y="25166"/>
                </a:cubicBezTo>
                <a:cubicBezTo>
                  <a:pt x="42824" y="21559"/>
                  <a:pt x="50444" y="8453"/>
                  <a:pt x="66751" y="4440"/>
                </a:cubicBezTo>
                <a:cubicBezTo>
                  <a:pt x="83058" y="427"/>
                  <a:pt x="113182" y="-1148"/>
                  <a:pt x="129540" y="1087"/>
                </a:cubicBezTo>
                <a:cubicBezTo>
                  <a:pt x="145898" y="3322"/>
                  <a:pt x="159004" y="15057"/>
                  <a:pt x="164897" y="17851"/>
                </a:cubicBezTo>
              </a:path>
            </a:pathLst>
          </a:cu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18" name="Google Shape;418;p33"/>
          <p:cNvSpPr/>
          <p:nvPr/>
        </p:nvSpPr>
        <p:spPr>
          <a:xfrm>
            <a:off x="1502375" y="2029379"/>
            <a:ext cx="4091950" cy="668650"/>
          </a:xfrm>
          <a:custGeom>
            <a:avLst/>
            <a:gdLst/>
            <a:ahLst/>
            <a:cxnLst/>
            <a:rect l="l" t="t" r="r" b="b"/>
            <a:pathLst>
              <a:path w="163678" h="26746" extrusionOk="0">
                <a:moveTo>
                  <a:pt x="0" y="140"/>
                </a:moveTo>
                <a:cubicBezTo>
                  <a:pt x="5080" y="546"/>
                  <a:pt x="18339" y="-1232"/>
                  <a:pt x="30480" y="2578"/>
                </a:cubicBezTo>
                <a:cubicBezTo>
                  <a:pt x="42621" y="6388"/>
                  <a:pt x="56642" y="19292"/>
                  <a:pt x="72847" y="23000"/>
                </a:cubicBezTo>
                <a:cubicBezTo>
                  <a:pt x="89052" y="26709"/>
                  <a:pt x="112573" y="28131"/>
                  <a:pt x="127711" y="24829"/>
                </a:cubicBezTo>
                <a:cubicBezTo>
                  <a:pt x="142850" y="21527"/>
                  <a:pt x="157684" y="6795"/>
                  <a:pt x="163678" y="3188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19" name="Google Shape;419;p33"/>
          <p:cNvSpPr txBox="1">
            <a:spLocks noGrp="1"/>
          </p:cNvSpPr>
          <p:nvPr>
            <p:ph type="body" idx="1"/>
          </p:nvPr>
        </p:nvSpPr>
        <p:spPr>
          <a:xfrm>
            <a:off x="6828125" y="1091913"/>
            <a:ext cx="1371000" cy="12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abcd:1::/48</a:t>
            </a:r>
            <a:br>
              <a:rPr lang="en"/>
            </a:br>
            <a:r>
              <a:rPr lang="en"/>
              <a:t>abcd:2::/48</a:t>
            </a:r>
            <a:br>
              <a:rPr lang="en"/>
            </a:br>
            <a:r>
              <a:rPr lang="en"/>
              <a:t>abcd:3::/48</a:t>
            </a:r>
            <a:br>
              <a:rPr lang="en"/>
            </a:br>
            <a:r>
              <a:rPr lang="en"/>
              <a:t>abcd:4::/48</a:t>
            </a:r>
            <a:endParaRPr/>
          </a:p>
        </p:txBody>
      </p:sp>
      <p:cxnSp>
        <p:nvCxnSpPr>
          <p:cNvPr id="420" name="Google Shape;420;p33"/>
          <p:cNvCxnSpPr/>
          <p:nvPr/>
        </p:nvCxnSpPr>
        <p:spPr>
          <a:xfrm>
            <a:off x="6333150" y="1338538"/>
            <a:ext cx="4647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1" name="Google Shape;421;p33"/>
          <p:cNvCxnSpPr/>
          <p:nvPr/>
        </p:nvCxnSpPr>
        <p:spPr>
          <a:xfrm>
            <a:off x="6333150" y="1694738"/>
            <a:ext cx="464700" cy="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2" name="Google Shape;422;p33"/>
          <p:cNvCxnSpPr/>
          <p:nvPr/>
        </p:nvCxnSpPr>
        <p:spPr>
          <a:xfrm>
            <a:off x="6333150" y="1983688"/>
            <a:ext cx="4647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3" name="Google Shape;423;p33"/>
          <p:cNvCxnSpPr/>
          <p:nvPr/>
        </p:nvCxnSpPr>
        <p:spPr>
          <a:xfrm>
            <a:off x="6333150" y="2272638"/>
            <a:ext cx="4647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4" name="Google Shape;424;p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Cooperative edge-to-edge routing with Tango</a:t>
            </a:r>
            <a:endParaRPr/>
          </a:p>
        </p:txBody>
      </p:sp>
      <p:sp>
        <p:nvSpPr>
          <p:cNvPr id="430" name="Google Shape;430;p34"/>
          <p:cNvSpPr txBox="1">
            <a:spLocks noGrp="1"/>
          </p:cNvSpPr>
          <p:nvPr>
            <p:ph type="body" idx="1"/>
          </p:nvPr>
        </p:nvSpPr>
        <p:spPr>
          <a:xfrm>
            <a:off x="311700" y="1264423"/>
            <a:ext cx="8520600" cy="3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Path diversity:</a:t>
            </a:r>
            <a:endParaRPr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Edges collaboratively use BGP tricks to coax additional paths out of the Internet core</a:t>
            </a:r>
            <a:endParaRPr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Accurate Measurements:</a:t>
            </a:r>
            <a:endParaRPr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p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rotocol-</a:t>
            </a: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agnostic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monitoring by encapsulating packets with Tango headers </a:t>
            </a:r>
            <a:endParaRPr sz="1800"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ne-way</a:t>
            </a: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measurements by monitoring at two ends </a:t>
            </a:r>
            <a:endParaRPr sz="1800"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e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dge-to-edge </a:t>
            </a: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measurements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by measur</a:t>
            </a: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ing before the access-network uncertainty</a:t>
            </a:r>
            <a:endParaRPr sz="1800"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852"/>
              <a:buNone/>
            </a:pPr>
            <a:endParaRPr sz="1550"/>
          </a:p>
        </p:txBody>
      </p:sp>
      <p:sp>
        <p:nvSpPr>
          <p:cNvPr id="431" name="Google Shape;431;p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Improved measurements through cooperation</a:t>
            </a:r>
            <a:endParaRPr/>
          </a:p>
        </p:txBody>
      </p:sp>
      <p:sp>
        <p:nvSpPr>
          <p:cNvPr id="437" name="Google Shape;437;p35"/>
          <p:cNvSpPr txBox="1">
            <a:spLocks noGrp="1"/>
          </p:cNvSpPr>
          <p:nvPr>
            <p:ph type="body" idx="1"/>
          </p:nvPr>
        </p:nvSpPr>
        <p:spPr>
          <a:xfrm>
            <a:off x="311700" y="959628"/>
            <a:ext cx="8520600" cy="20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Programmable Switches at the edge of the Internet can add a measurement header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Measurements only include one-way, wide-area component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Measurements do not rely on application behavior</a:t>
            </a:r>
            <a:endParaRPr sz="2000"/>
          </a:p>
        </p:txBody>
      </p:sp>
      <p:sp>
        <p:nvSpPr>
          <p:cNvPr id="438" name="Google Shape;438;p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cxnSp>
        <p:nvCxnSpPr>
          <p:cNvPr id="439" name="Google Shape;439;p35"/>
          <p:cNvCxnSpPr/>
          <p:nvPr/>
        </p:nvCxnSpPr>
        <p:spPr>
          <a:xfrm>
            <a:off x="5899913" y="4210100"/>
            <a:ext cx="1085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40" name="Google Shape;440;p35"/>
          <p:cNvCxnSpPr/>
          <p:nvPr/>
        </p:nvCxnSpPr>
        <p:spPr>
          <a:xfrm>
            <a:off x="6954038" y="4210100"/>
            <a:ext cx="858600" cy="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1" name="Google Shape;441;p35"/>
          <p:cNvCxnSpPr/>
          <p:nvPr/>
        </p:nvCxnSpPr>
        <p:spPr>
          <a:xfrm>
            <a:off x="1238563" y="4173450"/>
            <a:ext cx="10857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2" name="Google Shape;4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862" y="3703700"/>
            <a:ext cx="871976" cy="9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134" y="3486062"/>
            <a:ext cx="948049" cy="115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13" y="3703725"/>
            <a:ext cx="1012750" cy="10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263" y="3736063"/>
            <a:ext cx="948050" cy="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1863" y="3699425"/>
            <a:ext cx="948050" cy="9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5"/>
          <p:cNvSpPr/>
          <p:nvPr/>
        </p:nvSpPr>
        <p:spPr>
          <a:xfrm>
            <a:off x="3294788" y="4190000"/>
            <a:ext cx="1695275" cy="432975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sp>
      <p:cxnSp>
        <p:nvCxnSpPr>
          <p:cNvPr id="448" name="Google Shape;448;p35"/>
          <p:cNvCxnSpPr/>
          <p:nvPr/>
        </p:nvCxnSpPr>
        <p:spPr>
          <a:xfrm flipH="1">
            <a:off x="2772550" y="3354450"/>
            <a:ext cx="12000" cy="459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9" name="Google Shape;449;p35"/>
          <p:cNvSpPr txBox="1">
            <a:spLocks noGrp="1"/>
          </p:cNvSpPr>
          <p:nvPr>
            <p:ph type="body" idx="1"/>
          </p:nvPr>
        </p:nvSpPr>
        <p:spPr>
          <a:xfrm>
            <a:off x="2439650" y="2998550"/>
            <a:ext cx="717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Tango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450" name="Google Shape;45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4620" y="320887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6320" y="430797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5"/>
          <p:cNvSpPr/>
          <p:nvPr/>
        </p:nvSpPr>
        <p:spPr>
          <a:xfrm rot="10800000" flipH="1">
            <a:off x="3262425" y="3483044"/>
            <a:ext cx="1695275" cy="688907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53" name="Google Shape;453;p35"/>
          <p:cNvSpPr/>
          <p:nvPr/>
        </p:nvSpPr>
        <p:spPr>
          <a:xfrm rot="10800000" flipH="1">
            <a:off x="3266075" y="3208860"/>
            <a:ext cx="1776479" cy="779139"/>
          </a:xfrm>
          <a:custGeom>
            <a:avLst/>
            <a:gdLst/>
            <a:ahLst/>
            <a:cxnLst/>
            <a:rect l="l" t="t" r="r" b="b"/>
            <a:pathLst>
              <a:path w="67811" h="17319" extrusionOk="0">
                <a:moveTo>
                  <a:pt x="0" y="288"/>
                </a:moveTo>
                <a:cubicBezTo>
                  <a:pt x="6252" y="3126"/>
                  <a:pt x="26211" y="17361"/>
                  <a:pt x="37513" y="17313"/>
                </a:cubicBezTo>
                <a:cubicBezTo>
                  <a:pt x="48815" y="17265"/>
                  <a:pt x="62761" y="2886"/>
                  <a:pt x="67811" y="0"/>
                </a:cubicBezTo>
              </a:path>
            </a:pathLst>
          </a:cu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sp>
      <p:cxnSp>
        <p:nvCxnSpPr>
          <p:cNvPr id="454" name="Google Shape;454;p35"/>
          <p:cNvCxnSpPr/>
          <p:nvPr/>
        </p:nvCxnSpPr>
        <p:spPr>
          <a:xfrm flipH="1">
            <a:off x="5445288" y="3355325"/>
            <a:ext cx="12000" cy="459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5" name="Google Shape;455;p35"/>
          <p:cNvSpPr txBox="1">
            <a:spLocks noGrp="1"/>
          </p:cNvSpPr>
          <p:nvPr>
            <p:ph type="body" idx="1"/>
          </p:nvPr>
        </p:nvSpPr>
        <p:spPr>
          <a:xfrm>
            <a:off x="5112388" y="2999425"/>
            <a:ext cx="717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Tango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Cooperative edge-to-edge routing with Tango</a:t>
            </a:r>
            <a:endParaRPr/>
          </a:p>
        </p:txBody>
      </p:sp>
      <p:sp>
        <p:nvSpPr>
          <p:cNvPr id="461" name="Google Shape;461;p36"/>
          <p:cNvSpPr txBox="1">
            <a:spLocks noGrp="1"/>
          </p:cNvSpPr>
          <p:nvPr>
            <p:ph type="body" idx="1"/>
          </p:nvPr>
        </p:nvSpPr>
        <p:spPr>
          <a:xfrm>
            <a:off x="311700" y="1264423"/>
            <a:ext cx="8520600" cy="3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Path diversity:</a:t>
            </a:r>
            <a:endParaRPr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Edges collaboratively use BGP tricks to coax additional paths out of the Internet core</a:t>
            </a:r>
            <a:endParaRPr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Accurate Measurements:</a:t>
            </a:r>
            <a:endParaRPr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p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rotocol-</a:t>
            </a: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agnostic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monitoring by encapsulating packets with Tango headers </a:t>
            </a:r>
            <a:endParaRPr sz="1800"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ne-way</a:t>
            </a: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measurements by monitoring at two ends </a:t>
            </a:r>
            <a:endParaRPr sz="1800"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e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dge-to-edge </a:t>
            </a: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measurements</a:t>
            </a:r>
            <a:r>
              <a:rPr lang="en" sz="18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 by measur</a:t>
            </a:r>
            <a:r>
              <a:rPr lang="en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ing before the access-network uncertainty</a:t>
            </a:r>
            <a:endParaRPr sz="1800"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Incremental deployment:</a:t>
            </a:r>
            <a:endParaRPr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8001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  <a:t>Two edge switches work together without cooperation from the core</a:t>
            </a:r>
            <a:br>
              <a:rPr lang="en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</a:br>
            <a:endParaRPr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852"/>
              <a:buNone/>
            </a:pPr>
            <a:endParaRPr sz="1550"/>
          </a:p>
        </p:txBody>
      </p:sp>
      <p:sp>
        <p:nvSpPr>
          <p:cNvPr id="462" name="Google Shape;462;p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Tango prototype is real</a:t>
            </a:r>
            <a:endParaRPr/>
          </a:p>
        </p:txBody>
      </p:sp>
      <p:sp>
        <p:nvSpPr>
          <p:cNvPr id="468" name="Google Shape;468;p37"/>
          <p:cNvSpPr txBox="1">
            <a:spLocks noGrp="1"/>
          </p:cNvSpPr>
          <p:nvPr>
            <p:ph type="body" idx="1"/>
          </p:nvPr>
        </p:nvSpPr>
        <p:spPr>
          <a:xfrm>
            <a:off x="-18000" y="3660300"/>
            <a:ext cx="9180000" cy="16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Made BGP announcements with communities to explore available paths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Found 4 paths in each direction between LA and NY datacenters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Used eBPF to attach measurement headers and measure one-way-delays</a:t>
            </a:r>
            <a:endParaRPr sz="2000"/>
          </a:p>
        </p:txBody>
      </p:sp>
      <p:pic>
        <p:nvPicPr>
          <p:cNvPr id="469" name="Google Shape;4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911" y="1211275"/>
            <a:ext cx="4875876" cy="225547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default path had 30% higher latency than optimal path </a:t>
            </a:r>
            <a:endParaRPr/>
          </a:p>
        </p:txBody>
      </p:sp>
      <p:sp>
        <p:nvSpPr>
          <p:cNvPr id="476" name="Google Shape;476;p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477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50" y="1188725"/>
            <a:ext cx="6115575" cy="39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body" idx="1"/>
          </p:nvPr>
        </p:nvSpPr>
        <p:spPr>
          <a:xfrm>
            <a:off x="4678725" y="1659800"/>
            <a:ext cx="2295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3076B4"/>
                </a:solidFill>
              </a:rPr>
              <a:t>Default BGP path</a:t>
            </a:r>
            <a:endParaRPr b="1">
              <a:solidFill>
                <a:srgbClr val="3076B4"/>
              </a:solidFill>
            </a:endParaRPr>
          </a:p>
        </p:txBody>
      </p:sp>
      <p:cxnSp>
        <p:nvCxnSpPr>
          <p:cNvPr id="479" name="Google Shape;479;p38"/>
          <p:cNvCxnSpPr/>
          <p:nvPr/>
        </p:nvCxnSpPr>
        <p:spPr>
          <a:xfrm flipH="1">
            <a:off x="4419775" y="2232650"/>
            <a:ext cx="297000" cy="480000"/>
          </a:xfrm>
          <a:prstGeom prst="straightConnector1">
            <a:avLst/>
          </a:prstGeom>
          <a:noFill/>
          <a:ln w="38100" cap="flat" cmpd="sng">
            <a:solidFill>
              <a:srgbClr val="3076B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0" name="Google Shape;480;p38"/>
          <p:cNvSpPr txBox="1">
            <a:spLocks noGrp="1"/>
          </p:cNvSpPr>
          <p:nvPr>
            <p:ph type="body" idx="1"/>
          </p:nvPr>
        </p:nvSpPr>
        <p:spPr>
          <a:xfrm>
            <a:off x="4716775" y="4681000"/>
            <a:ext cx="213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9A02E"/>
                </a:solidFill>
              </a:rPr>
              <a:t>Path found wit Tango</a:t>
            </a:r>
            <a:endParaRPr>
              <a:solidFill>
                <a:srgbClr val="49A02E"/>
              </a:solidFill>
            </a:endParaRPr>
          </a:p>
        </p:txBody>
      </p:sp>
      <p:cxnSp>
        <p:nvCxnSpPr>
          <p:cNvPr id="481" name="Google Shape;481;p38"/>
          <p:cNvCxnSpPr/>
          <p:nvPr/>
        </p:nvCxnSpPr>
        <p:spPr>
          <a:xfrm rot="10800000">
            <a:off x="5294900" y="4299525"/>
            <a:ext cx="259800" cy="497700"/>
          </a:xfrm>
          <a:prstGeom prst="straightConnector1">
            <a:avLst/>
          </a:prstGeom>
          <a:noFill/>
          <a:ln w="38100" cap="flat" cmpd="sng">
            <a:solidFill>
              <a:srgbClr val="49A02E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82" name="Google Shape;4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400" y="1188713"/>
            <a:ext cx="3591600" cy="3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50" y="1144050"/>
            <a:ext cx="6115569" cy="38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Periods of network instability can be avoided</a:t>
            </a:r>
            <a:endParaRPr/>
          </a:p>
        </p:txBody>
      </p:sp>
      <p:sp>
        <p:nvSpPr>
          <p:cNvPr id="489" name="Google Shape;489;p3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4532300" y="1696400"/>
            <a:ext cx="23136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0000"/>
                </a:solidFill>
              </a:rPr>
              <a:t>Alternate Stable Path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491" name="Google Shape;491;p39"/>
          <p:cNvCxnSpPr/>
          <p:nvPr/>
        </p:nvCxnSpPr>
        <p:spPr>
          <a:xfrm rot="10800000" flipH="1">
            <a:off x="3174100" y="3989375"/>
            <a:ext cx="620400" cy="209100"/>
          </a:xfrm>
          <a:prstGeom prst="straightConnector1">
            <a:avLst/>
          </a:prstGeom>
          <a:noFill/>
          <a:ln w="38100" cap="flat" cmpd="sng">
            <a:solidFill>
              <a:srgbClr val="49A02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2" name="Google Shape;492;p39"/>
          <p:cNvSpPr txBox="1">
            <a:spLocks noGrp="1"/>
          </p:cNvSpPr>
          <p:nvPr>
            <p:ph type="body" idx="1"/>
          </p:nvPr>
        </p:nvSpPr>
        <p:spPr>
          <a:xfrm>
            <a:off x="1424025" y="4051375"/>
            <a:ext cx="213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9A02E"/>
                </a:solidFill>
              </a:rPr>
              <a:t>Period of Instability</a:t>
            </a:r>
            <a:endParaRPr>
              <a:solidFill>
                <a:srgbClr val="49A02E"/>
              </a:solidFill>
            </a:endParaRPr>
          </a:p>
        </p:txBody>
      </p:sp>
      <p:cxnSp>
        <p:nvCxnSpPr>
          <p:cNvPr id="493" name="Google Shape;493;p39"/>
          <p:cNvCxnSpPr/>
          <p:nvPr/>
        </p:nvCxnSpPr>
        <p:spPr>
          <a:xfrm>
            <a:off x="5886525" y="2185800"/>
            <a:ext cx="165900" cy="1298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94" name="Google Shape;49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400" y="1188713"/>
            <a:ext cx="3591600" cy="3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00" name="Google Shape;500;p40"/>
          <p:cNvSpPr txBox="1">
            <a:spLocks noGrp="1"/>
          </p:cNvSpPr>
          <p:nvPr>
            <p:ph type="body" idx="1"/>
          </p:nvPr>
        </p:nvSpPr>
        <p:spPr>
          <a:xfrm>
            <a:off x="1927850" y="1364800"/>
            <a:ext cx="7597200" cy="3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Two ends cooperatively can get more out of the Internet</a:t>
            </a:r>
            <a:endParaRPr sz="2000"/>
          </a:p>
          <a:p>
            <a: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Path diversity through hacking BGP communities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Accurate measurements through edge-to-edge monitoring  </a:t>
            </a:r>
            <a:br>
              <a:rPr lang="en" sz="2000"/>
            </a:b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Preliminary results show the advantage of dynamically optimizing routing </a:t>
            </a:r>
            <a:endParaRPr sz="2000"/>
          </a:p>
        </p:txBody>
      </p:sp>
      <p:sp>
        <p:nvSpPr>
          <p:cNvPr id="501" name="Google Shape;501;p4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502" name="Google Shape;502;p40"/>
          <p:cNvPicPr preferRelativeResize="0"/>
          <p:nvPr/>
        </p:nvPicPr>
        <p:blipFill rotWithShape="1">
          <a:blip r:embed="rId3">
            <a:alphaModFix/>
          </a:blip>
          <a:srcRect l="11561" r="5202" b="14646"/>
          <a:stretch/>
        </p:blipFill>
        <p:spPr>
          <a:xfrm>
            <a:off x="547900" y="1431939"/>
            <a:ext cx="1828525" cy="281264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0"/>
          <p:cNvSpPr txBox="1"/>
          <p:nvPr/>
        </p:nvSpPr>
        <p:spPr>
          <a:xfrm>
            <a:off x="834950" y="4159188"/>
            <a:ext cx="84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Tango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509" name="Google Shape;509;p41"/>
          <p:cNvSpPr txBox="1">
            <a:spLocks noGrp="1"/>
          </p:cNvSpPr>
          <p:nvPr>
            <p:ph type="body" idx="1"/>
          </p:nvPr>
        </p:nvSpPr>
        <p:spPr>
          <a:xfrm>
            <a:off x="3049650" y="1234125"/>
            <a:ext cx="30447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Thank you for your time</a:t>
            </a:r>
            <a:endParaRPr sz="2000"/>
          </a:p>
        </p:txBody>
      </p:sp>
      <p:sp>
        <p:nvSpPr>
          <p:cNvPr id="510" name="Google Shape;510;p41"/>
          <p:cNvSpPr txBox="1">
            <a:spLocks noGrp="1"/>
          </p:cNvSpPr>
          <p:nvPr>
            <p:ph type="body" idx="1"/>
          </p:nvPr>
        </p:nvSpPr>
        <p:spPr>
          <a:xfrm>
            <a:off x="3049650" y="2075950"/>
            <a:ext cx="3044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Henry Birge-Lee</a:t>
            </a:r>
            <a:endParaRPr sz="20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birgelee@princeton.edu</a:t>
            </a:r>
            <a:endParaRPr sz="2000"/>
          </a:p>
        </p:txBody>
      </p:sp>
      <p:pic>
        <p:nvPicPr>
          <p:cNvPr id="511" name="Google Shape;5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538" y="3891650"/>
            <a:ext cx="2956925" cy="8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performance is offered as a paid service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274125" y="1405025"/>
            <a:ext cx="811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Edge computing</a:t>
            </a:r>
            <a:r>
              <a:rPr lang="en" sz="1600"/>
              <a:t>: performance-critical services placed close to edge networks</a:t>
            </a:r>
            <a:br>
              <a:rPr lang="en" sz="1600"/>
            </a:br>
            <a:br>
              <a:rPr lang="en"/>
            </a:br>
            <a:br>
              <a:rPr lang="en" sz="1200"/>
            </a:br>
            <a:endParaRPr sz="12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Network-as-a-Service (NaaS):</a:t>
            </a:r>
            <a:r>
              <a:rPr lang="en" sz="1600"/>
              <a:t> on-demand products offering reliable, reserved bandwidth point-to-point links.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995" y="2045750"/>
            <a:ext cx="1331731" cy="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t="29576" b="30545"/>
          <a:stretch/>
        </p:blipFill>
        <p:spPr>
          <a:xfrm>
            <a:off x="4367650" y="4208033"/>
            <a:ext cx="1519250" cy="39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t="-2753"/>
          <a:stretch/>
        </p:blipFill>
        <p:spPr>
          <a:xfrm>
            <a:off x="6034554" y="4168400"/>
            <a:ext cx="1613570" cy="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1260" y="2045750"/>
            <a:ext cx="1519243" cy="4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performance is offered as a paid service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increasing consolidation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037" y="1797471"/>
            <a:ext cx="2386863" cy="12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049" y="1797463"/>
            <a:ext cx="2386874" cy="12493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48425" y="1675275"/>
            <a:ext cx="885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AWS: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994950" y="1675275"/>
            <a:ext cx="11541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Google: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1334025" y="3046850"/>
            <a:ext cx="774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Only hypergiants can afford vast numbers of edge nodes</a:t>
            </a:r>
            <a:endParaRPr sz="20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performance is offered as a paid service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increasing consolidation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037" y="1797471"/>
            <a:ext cx="2386863" cy="12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049" y="1797463"/>
            <a:ext cx="2386874" cy="124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48425" y="1675275"/>
            <a:ext cx="885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AWS: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994950" y="1675275"/>
            <a:ext cx="11541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Google: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8400" y="3643875"/>
            <a:ext cx="6927652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606450" y="3548375"/>
            <a:ext cx="11235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Packet Fabric: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6">
            <a:alphaModFix/>
          </a:blip>
          <a:srcRect t="15768" b="18640"/>
          <a:stretch/>
        </p:blipFill>
        <p:spPr>
          <a:xfrm>
            <a:off x="3306550" y="4077825"/>
            <a:ext cx="2530901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1334025" y="3046850"/>
            <a:ext cx="774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Only hypergiants can afford vast numbers of edge nodes</a:t>
            </a:r>
            <a:endParaRPr sz="20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947475" y="4631500"/>
            <a:ext cx="852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Network-as-a-Service can get pricey</a:t>
            </a:r>
            <a:endParaRPr sz="20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performance is offered as a paid service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increasing consolidation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578050" y="23711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 for the Internet to serve real-time apps?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578050" y="23711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it take for the Internet to serve real-time apps?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5241850" y="2622375"/>
            <a:ext cx="48543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path diversity </a:t>
            </a:r>
            <a:endParaRPr sz="18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23800" cy="3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4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marL="685800" lvl="1" indent="-341788" algn="l" rtl="0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○"/>
            </a:pPr>
            <a:r>
              <a:rPr lang="en" sz="2300">
                <a:solidFill>
                  <a:srgbClr val="FFFF00"/>
                </a:solidFill>
              </a:rPr>
              <a:t>Edge 1 only has a single upstream thus a single path exported by AS 5</a:t>
            </a:r>
            <a:endParaRPr sz="2300">
              <a:solidFill>
                <a:srgbClr val="FFFF00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Internet Routing (BGP) does not expose all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21"/>
          <p:cNvGrpSpPr/>
          <p:nvPr/>
        </p:nvGrpSpPr>
        <p:grpSpPr>
          <a:xfrm>
            <a:off x="1338201" y="1731336"/>
            <a:ext cx="6467611" cy="2124142"/>
            <a:chOff x="1829618" y="1568000"/>
            <a:chExt cx="5203646" cy="1709021"/>
          </a:xfrm>
        </p:grpSpPr>
        <p:cxnSp>
          <p:nvCxnSpPr>
            <p:cNvPr id="134" name="Google Shape;134;p21"/>
            <p:cNvCxnSpPr/>
            <p:nvPr/>
          </p:nvCxnSpPr>
          <p:spPr>
            <a:xfrm rot="10800000" flipH="1">
              <a:off x="4739650" y="2147100"/>
              <a:ext cx="632700" cy="558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21"/>
            <p:cNvCxnSpPr>
              <a:endCxn id="136" idx="1"/>
            </p:cNvCxnSpPr>
            <p:nvPr/>
          </p:nvCxnSpPr>
          <p:spPr>
            <a:xfrm rot="10800000" flipH="1">
              <a:off x="3520440" y="1923758"/>
              <a:ext cx="740100" cy="338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21"/>
            <p:cNvCxnSpPr/>
            <p:nvPr/>
          </p:nvCxnSpPr>
          <p:spPr>
            <a:xfrm>
              <a:off x="2453650" y="2437325"/>
              <a:ext cx="5640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21"/>
            <p:cNvCxnSpPr/>
            <p:nvPr/>
          </p:nvCxnSpPr>
          <p:spPr>
            <a:xfrm>
              <a:off x="4808215" y="1938654"/>
              <a:ext cx="4116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21"/>
            <p:cNvCxnSpPr/>
            <p:nvPr/>
          </p:nvCxnSpPr>
          <p:spPr>
            <a:xfrm>
              <a:off x="3539553" y="2606804"/>
              <a:ext cx="628500" cy="182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21"/>
            <p:cNvCxnSpPr/>
            <p:nvPr/>
          </p:nvCxnSpPr>
          <p:spPr>
            <a:xfrm>
              <a:off x="4808215" y="2906379"/>
              <a:ext cx="4116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21"/>
            <p:cNvCxnSpPr/>
            <p:nvPr/>
          </p:nvCxnSpPr>
          <p:spPr>
            <a:xfrm>
              <a:off x="4739650" y="2125975"/>
              <a:ext cx="670500" cy="647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21"/>
            <p:cNvCxnSpPr/>
            <p:nvPr/>
          </p:nvCxnSpPr>
          <p:spPr>
            <a:xfrm>
              <a:off x="5934651" y="2032937"/>
              <a:ext cx="420600" cy="228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21"/>
            <p:cNvCxnSpPr/>
            <p:nvPr/>
          </p:nvCxnSpPr>
          <p:spPr>
            <a:xfrm rot="10800000" flipH="1">
              <a:off x="5889201" y="2575487"/>
              <a:ext cx="511500" cy="284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4" name="Google Shape;144;p21"/>
            <p:cNvGrpSpPr/>
            <p:nvPr/>
          </p:nvGrpSpPr>
          <p:grpSpPr>
            <a:xfrm>
              <a:off x="5235768" y="1568000"/>
              <a:ext cx="753546" cy="741296"/>
              <a:chOff x="3055645" y="1973575"/>
              <a:chExt cx="1653600" cy="2007300"/>
            </a:xfrm>
          </p:grpSpPr>
          <p:sp>
            <p:nvSpPr>
              <p:cNvPr id="145" name="Google Shape;145;p2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1"/>
              <p:cNvSpPr txBox="1"/>
              <p:nvPr/>
            </p:nvSpPr>
            <p:spPr>
              <a:xfrm>
                <a:off x="3432176" y="2333304"/>
                <a:ext cx="900600" cy="120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2</a:t>
                </a:r>
                <a:endParaRPr sz="1200"/>
              </a:p>
            </p:txBody>
          </p:sp>
        </p:grpSp>
        <p:grpSp>
          <p:nvGrpSpPr>
            <p:cNvPr id="147" name="Google Shape;147;p21"/>
            <p:cNvGrpSpPr/>
            <p:nvPr/>
          </p:nvGrpSpPr>
          <p:grpSpPr>
            <a:xfrm>
              <a:off x="5235768" y="2535725"/>
              <a:ext cx="753546" cy="741296"/>
              <a:chOff x="3055645" y="1973575"/>
              <a:chExt cx="1653600" cy="2007300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1"/>
              <p:cNvSpPr txBox="1"/>
              <p:nvPr/>
            </p:nvSpPr>
            <p:spPr>
              <a:xfrm>
                <a:off x="3432176" y="2333304"/>
                <a:ext cx="900600" cy="120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4</a:t>
                </a:r>
                <a:endParaRPr sz="1200"/>
              </a:p>
            </p:txBody>
          </p:sp>
        </p:grpSp>
        <p:grpSp>
          <p:nvGrpSpPr>
            <p:cNvPr id="150" name="Google Shape;150;p21"/>
            <p:cNvGrpSpPr/>
            <p:nvPr/>
          </p:nvGrpSpPr>
          <p:grpSpPr>
            <a:xfrm>
              <a:off x="4088955" y="1568000"/>
              <a:ext cx="753546" cy="741296"/>
              <a:chOff x="3055645" y="1973575"/>
              <a:chExt cx="1653600" cy="2007300"/>
            </a:xfrm>
          </p:grpSpPr>
          <p:sp>
            <p:nvSpPr>
              <p:cNvPr id="151" name="Google Shape;151;p2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 txBox="1"/>
              <p:nvPr/>
            </p:nvSpPr>
            <p:spPr>
              <a:xfrm>
                <a:off x="3432176" y="2333304"/>
                <a:ext cx="900600" cy="120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1</a:t>
                </a:r>
                <a:endParaRPr sz="1200"/>
              </a:p>
            </p:txBody>
          </p:sp>
        </p:grpSp>
        <p:grpSp>
          <p:nvGrpSpPr>
            <p:cNvPr id="152" name="Google Shape;152;p21"/>
            <p:cNvGrpSpPr/>
            <p:nvPr/>
          </p:nvGrpSpPr>
          <p:grpSpPr>
            <a:xfrm>
              <a:off x="6279718" y="1998113"/>
              <a:ext cx="753546" cy="741296"/>
              <a:chOff x="3055645" y="1973575"/>
              <a:chExt cx="1653600" cy="2007300"/>
            </a:xfrm>
          </p:grpSpPr>
          <p:sp>
            <p:nvSpPr>
              <p:cNvPr id="153" name="Google Shape;153;p2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1"/>
              <p:cNvSpPr txBox="1"/>
              <p:nvPr/>
            </p:nvSpPr>
            <p:spPr>
              <a:xfrm>
                <a:off x="3121660" y="2374502"/>
                <a:ext cx="1521600" cy="8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Edge 2</a:t>
                </a:r>
                <a:endParaRPr sz="1200"/>
              </a:p>
            </p:txBody>
          </p:sp>
        </p:grpSp>
        <p:grpSp>
          <p:nvGrpSpPr>
            <p:cNvPr id="155" name="Google Shape;155;p21"/>
            <p:cNvGrpSpPr/>
            <p:nvPr/>
          </p:nvGrpSpPr>
          <p:grpSpPr>
            <a:xfrm>
              <a:off x="2942143" y="2066688"/>
              <a:ext cx="753546" cy="741296"/>
              <a:chOff x="3055645" y="1973575"/>
              <a:chExt cx="1653600" cy="2007300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1"/>
              <p:cNvSpPr txBox="1"/>
              <p:nvPr/>
            </p:nvSpPr>
            <p:spPr>
              <a:xfrm>
                <a:off x="3432176" y="2333304"/>
                <a:ext cx="900600" cy="120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5</a:t>
                </a:r>
                <a:endParaRPr sz="1200"/>
              </a:p>
            </p:txBody>
          </p:sp>
        </p:grpSp>
        <p:grpSp>
          <p:nvGrpSpPr>
            <p:cNvPr id="158" name="Google Shape;158;p21"/>
            <p:cNvGrpSpPr/>
            <p:nvPr/>
          </p:nvGrpSpPr>
          <p:grpSpPr>
            <a:xfrm>
              <a:off x="1829618" y="2066688"/>
              <a:ext cx="753546" cy="741296"/>
              <a:chOff x="3055645" y="1973575"/>
              <a:chExt cx="1653600" cy="2007300"/>
            </a:xfrm>
          </p:grpSpPr>
          <p:sp>
            <p:nvSpPr>
              <p:cNvPr id="159" name="Google Shape;159;p21"/>
              <p:cNvSpPr/>
              <p:nvPr/>
            </p:nvSpPr>
            <p:spPr>
              <a:xfrm>
                <a:off x="3055645" y="1973575"/>
                <a:ext cx="1653600" cy="200730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1"/>
              <p:cNvSpPr txBox="1"/>
              <p:nvPr/>
            </p:nvSpPr>
            <p:spPr>
              <a:xfrm>
                <a:off x="3121660" y="2374502"/>
                <a:ext cx="1521600" cy="8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Edge 1</a:t>
                </a:r>
                <a:endParaRPr sz="1200"/>
              </a:p>
            </p:txBody>
          </p:sp>
        </p:grpSp>
        <p:grpSp>
          <p:nvGrpSpPr>
            <p:cNvPr id="161" name="Google Shape;161;p21"/>
            <p:cNvGrpSpPr/>
            <p:nvPr/>
          </p:nvGrpSpPr>
          <p:grpSpPr>
            <a:xfrm>
              <a:off x="4054668" y="2490025"/>
              <a:ext cx="753600" cy="741300"/>
              <a:chOff x="4054668" y="2490025"/>
              <a:chExt cx="753600" cy="741300"/>
            </a:xfrm>
          </p:grpSpPr>
          <p:sp>
            <p:nvSpPr>
              <p:cNvPr id="162" name="Google Shape;162;p21"/>
              <p:cNvSpPr/>
              <p:nvPr/>
            </p:nvSpPr>
            <p:spPr>
              <a:xfrm>
                <a:off x="4054668" y="2490025"/>
                <a:ext cx="753600" cy="741300"/>
              </a:xfrm>
              <a:prstGeom prst="ellipse">
                <a:avLst/>
              </a:prstGeom>
              <a:solidFill>
                <a:srgbClr val="EEEEEE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1"/>
              <p:cNvSpPr txBox="1"/>
              <p:nvPr/>
            </p:nvSpPr>
            <p:spPr>
              <a:xfrm>
                <a:off x="4226253" y="2622873"/>
                <a:ext cx="410400" cy="4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/>
                  <a:t>AS 3</a:t>
                </a:r>
                <a:endParaRPr sz="1200"/>
              </a:p>
            </p:txBody>
          </p:sp>
        </p:grpSp>
      </p:grp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0C343D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811</Words>
  <Application>Microsoft Macintosh PowerPoint</Application>
  <PresentationFormat>On-screen Show (16:9)</PresentationFormat>
  <Paragraphs>166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Average</vt:lpstr>
      <vt:lpstr>Arial</vt:lpstr>
      <vt:lpstr>Oswald</vt:lpstr>
      <vt:lpstr>Slate</vt:lpstr>
      <vt:lpstr>It Takes Two to Tango: Cooperative Edge-to-Edge Routing</vt:lpstr>
      <vt:lpstr>Is today's Internet is good enough for real-time applications?</vt:lpstr>
      <vt:lpstr>Network performance is offered as a paid service</vt:lpstr>
      <vt:lpstr>Network performance is offered as a paid service increasing consolidation </vt:lpstr>
      <vt:lpstr>Network performance is offered as a paid service increasing consolidation </vt:lpstr>
      <vt:lpstr>Network performance is offered as a paid service increasing consolidation </vt:lpstr>
      <vt:lpstr>What would it take for the Internet to serve real-time apps?</vt:lpstr>
      <vt:lpstr>What would it take for the Internet to serve real-time apps?</vt:lpstr>
      <vt:lpstr>Traditional Internet Routing (BGP) does not expose all paths </vt:lpstr>
      <vt:lpstr>Traditional Internet Routing (BGP) does not expose all paths  </vt:lpstr>
      <vt:lpstr>What would it take for the Internet to serve real-time apps?</vt:lpstr>
      <vt:lpstr>Edge networks can’t reliably measure performance of different paths  </vt:lpstr>
      <vt:lpstr>Edge networks can’t reliably measure performance of different paths  </vt:lpstr>
      <vt:lpstr>Edge networks can’t reliably measure performance of different paths  </vt:lpstr>
      <vt:lpstr>Edge networks can’t reliably measure performance of different paths  </vt:lpstr>
      <vt:lpstr>Edge networks can’t reliably measure performance of different paths  </vt:lpstr>
      <vt:lpstr>What would it take for the Internet to serve real-time apps? </vt:lpstr>
      <vt:lpstr>What would it take for the Internet to serve real-time apps? </vt:lpstr>
      <vt:lpstr>What would it take for the Internet to serve real-time apps? </vt:lpstr>
      <vt:lpstr>Cooperative edge-to-edge routing with Tango</vt:lpstr>
      <vt:lpstr>Exposing path diversity through cooperation</vt:lpstr>
      <vt:lpstr>Cooperative edge-to-edge routing with Tango</vt:lpstr>
      <vt:lpstr>Improved measurements through cooperation</vt:lpstr>
      <vt:lpstr>Cooperative edge-to-edge routing with Tango</vt:lpstr>
      <vt:lpstr>Our Tango prototype is real</vt:lpstr>
      <vt:lpstr>BGP default path had 30% higher latency than optimal path </vt:lpstr>
      <vt:lpstr>Periods of network instability can be avoided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Takes Two to Tango: Cooperative Edge-to-Edge Routing</dc:title>
  <cp:lastModifiedBy>Jennifer L. Rexford</cp:lastModifiedBy>
  <cp:revision>10</cp:revision>
  <dcterms:modified xsi:type="dcterms:W3CDTF">2022-11-18T20:08:56Z</dcterms:modified>
</cp:coreProperties>
</file>