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78"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9" r:id="rId17"/>
    <p:sldId id="273" r:id="rId18"/>
    <p:sldId id="274"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86024"/>
  </p:normalViewPr>
  <p:slideViewPr>
    <p:cSldViewPr snapToGrid="0" snapToObjects="1" showGuides="1">
      <p:cViewPr varScale="1">
        <p:scale>
          <a:sx n="104" d="100"/>
          <a:sy n="104" d="100"/>
        </p:scale>
        <p:origin x="-112" y="-7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21DED-1785-EA44-9E4C-4FFBF08C1FA7}" type="datetimeFigureOut">
              <a:rPr lang="en-US" smtClean="0"/>
              <a:t>7/31/18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676FF-2DBF-704D-A5E8-DF49AEC8EEE8}" type="slidenum">
              <a:rPr lang="en-US" smtClean="0"/>
              <a:t>‹#›</a:t>
            </a:fld>
            <a:endParaRPr lang="en-US" dirty="0"/>
          </a:p>
        </p:txBody>
      </p:sp>
    </p:spTree>
    <p:extLst>
      <p:ext uri="{BB962C8B-B14F-4D97-AF65-F5344CB8AC3E}">
        <p14:creationId xmlns:p14="http://schemas.microsoft.com/office/powerpoint/2010/main" val="170449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diagnose TCP problems at linerate in dataplane</a:t>
            </a:r>
            <a:endParaRPr lang="en-US" dirty="0"/>
          </a:p>
        </p:txBody>
      </p:sp>
      <p:sp>
        <p:nvSpPr>
          <p:cNvPr id="4" name="Slide Number Placeholder 3"/>
          <p:cNvSpPr>
            <a:spLocks noGrp="1"/>
          </p:cNvSpPr>
          <p:nvPr>
            <p:ph type="sldNum" sz="quarter" idx="10"/>
          </p:nvPr>
        </p:nvSpPr>
        <p:spPr/>
        <p:txBody>
          <a:bodyPr/>
          <a:lstStyle/>
          <a:p>
            <a:fld id="{B64F4797-692F-E546-89D0-D857EB8D7FA2}" type="slidenum">
              <a:rPr lang="en-US" smtClean="0"/>
              <a:t>1</a:t>
            </a:fld>
            <a:endParaRPr lang="en-US" dirty="0"/>
          </a:p>
        </p:txBody>
      </p:sp>
    </p:spTree>
    <p:extLst>
      <p:ext uri="{BB962C8B-B14F-4D97-AF65-F5344CB8AC3E}">
        <p14:creationId xmlns:p14="http://schemas.microsoft.com/office/powerpoint/2010/main" val="208763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challenging</a:t>
            </a:r>
            <a:r>
              <a:rPr lang="en-US" baseline="0" dirty="0" smtClean="0"/>
              <a:t> metric </a:t>
            </a:r>
          </a:p>
          <a:p>
            <a:r>
              <a:rPr lang="en-US" baseline="0" dirty="0" smtClean="0"/>
              <a:t>every VM can run different versions of TCP</a:t>
            </a:r>
          </a:p>
          <a:p>
            <a:r>
              <a:rPr lang="en-US" baseline="0" dirty="0" smtClean="0"/>
              <a:t>and they can tune it to use different parameters such as IW</a:t>
            </a:r>
          </a:p>
          <a:p>
            <a:endParaRPr lang="en-US" baseline="0" dirty="0" smtClean="0"/>
          </a:p>
          <a:p>
            <a:r>
              <a:rPr lang="en-US" baseline="0" dirty="0" smtClean="0"/>
              <a:t>to overcome these challenges, we use two TCP invariants that holds regardless</a:t>
            </a:r>
          </a:p>
          <a:p>
            <a:endParaRPr lang="en-US" baseline="0" dirty="0" smtClean="0"/>
          </a:p>
          <a:p>
            <a:r>
              <a:rPr lang="en-US" baseline="0" dirty="0" smtClean="0"/>
              <a:t>1. the connection cannot have more packets in flight that the network is allowing</a:t>
            </a:r>
          </a:p>
          <a:p>
            <a:r>
              <a:rPr lang="en-US" baseline="0" dirty="0" smtClean="0"/>
              <a:t>2. all congestion control algorithms react to loss</a:t>
            </a:r>
            <a:endParaRPr lang="en-US" dirty="0" smtClean="0"/>
          </a:p>
        </p:txBody>
      </p:sp>
      <p:sp>
        <p:nvSpPr>
          <p:cNvPr id="4" name="Slide Number Placeholder 3"/>
          <p:cNvSpPr>
            <a:spLocks noGrp="1"/>
          </p:cNvSpPr>
          <p:nvPr>
            <p:ph type="sldNum" sz="quarter" idx="10"/>
          </p:nvPr>
        </p:nvSpPr>
        <p:spPr/>
        <p:txBody>
          <a:bodyPr/>
          <a:lstStyle/>
          <a:p>
            <a:fld id="{B64F4797-692F-E546-89D0-D857EB8D7FA2}" type="slidenum">
              <a:rPr lang="en-US" smtClean="0"/>
              <a:t>12</a:t>
            </a:fld>
            <a:endParaRPr lang="en-US" dirty="0"/>
          </a:p>
        </p:txBody>
      </p:sp>
    </p:spTree>
    <p:extLst>
      <p:ext uri="{BB962C8B-B14F-4D97-AF65-F5344CB8AC3E}">
        <p14:creationId xmlns:p14="http://schemas.microsoft.com/office/powerpoint/2010/main" val="20871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Congestion window</a:t>
            </a:r>
          </a:p>
          <a:p>
            <a:pPr lvl="1"/>
            <a:r>
              <a:rPr lang="en-US" dirty="0" smtClean="0"/>
              <a:t>Receive window</a:t>
            </a:r>
          </a:p>
          <a:p>
            <a:pPr lvl="1"/>
            <a:r>
              <a:rPr lang="en-US" dirty="0" smtClean="0"/>
              <a:t>Application’s own data-generation rate</a:t>
            </a:r>
          </a:p>
          <a:p>
            <a:endParaRPr lang="en-US" dirty="0" smtClean="0"/>
          </a:p>
          <a:p>
            <a:endParaRPr lang="en-US" dirty="0" smtClean="0"/>
          </a:p>
          <a:p>
            <a:endParaRPr lang="en-US" dirty="0" smtClean="0"/>
          </a:p>
          <a:p>
            <a:endParaRPr lang="en-US" dirty="0" smtClean="0"/>
          </a:p>
          <a:p>
            <a:r>
              <a:rPr lang="en-US" dirty="0" smtClean="0"/>
              <a:t>We need</a:t>
            </a:r>
            <a:r>
              <a:rPr lang="en-US" baseline="0" dirty="0" smtClean="0"/>
              <a:t> the flight size to assess the backlogged ness of an app. How the sender is increasing its rate, and also to compare with CWND and RWND to see if the sender if sending as much as it can</a:t>
            </a:r>
          </a:p>
          <a:p>
            <a:endParaRPr lang="en-US" dirty="0"/>
          </a:p>
        </p:txBody>
      </p:sp>
      <p:sp>
        <p:nvSpPr>
          <p:cNvPr id="4" name="Slide Number Placeholder 3"/>
          <p:cNvSpPr>
            <a:spLocks noGrp="1"/>
          </p:cNvSpPr>
          <p:nvPr>
            <p:ph type="sldNum" sz="quarter" idx="10"/>
          </p:nvPr>
        </p:nvSpPr>
        <p:spPr/>
        <p:txBody>
          <a:bodyPr/>
          <a:lstStyle/>
          <a:p>
            <a:fld id="{B64F4797-692F-E546-89D0-D857EB8D7FA2}" type="slidenum">
              <a:rPr lang="en-US" smtClean="0"/>
              <a:t>13</a:t>
            </a:fld>
            <a:endParaRPr lang="en-US" dirty="0"/>
          </a:p>
        </p:txBody>
      </p:sp>
    </p:spTree>
    <p:extLst>
      <p:ext uri="{BB962C8B-B14F-4D97-AF65-F5344CB8AC3E}">
        <p14:creationId xmlns:p14="http://schemas.microsoft.com/office/powerpoint/2010/main" val="1119771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P4 implementation of the same flowchart I showed you</a:t>
            </a:r>
          </a:p>
          <a:p>
            <a:r>
              <a:rPr lang="en-US" dirty="0" smtClean="0"/>
              <a:t>the</a:t>
            </a:r>
            <a:r>
              <a:rPr lang="en-US" baseline="0" dirty="0" smtClean="0"/>
              <a:t> blue boxes are registers</a:t>
            </a:r>
          </a:p>
          <a:p>
            <a:r>
              <a:rPr lang="en-US" baseline="0" dirty="0" smtClean="0"/>
              <a:t>the yellow diamonds are conditions</a:t>
            </a:r>
          </a:p>
          <a:p>
            <a:r>
              <a:rPr lang="en-US" baseline="0" dirty="0" smtClean="0"/>
              <a:t>and the sentences describe what each table/action does</a:t>
            </a:r>
          </a:p>
          <a:p>
            <a:r>
              <a:rPr lang="en-US" baseline="0" dirty="0" smtClean="0"/>
              <a:t>we have taken advantage of parsing, registers, metadata, and control flow in P4 to realize the flowchart</a:t>
            </a:r>
          </a:p>
        </p:txBody>
      </p:sp>
      <p:sp>
        <p:nvSpPr>
          <p:cNvPr id="4" name="Slide Number Placeholder 3"/>
          <p:cNvSpPr>
            <a:spLocks noGrp="1"/>
          </p:cNvSpPr>
          <p:nvPr>
            <p:ph type="sldNum" sz="quarter" idx="10"/>
          </p:nvPr>
        </p:nvSpPr>
        <p:spPr/>
        <p:txBody>
          <a:bodyPr/>
          <a:lstStyle/>
          <a:p>
            <a:fld id="{B64F4797-692F-E546-89D0-D857EB8D7FA2}" type="slidenum">
              <a:rPr lang="en-US" smtClean="0"/>
              <a:t>15</a:t>
            </a:fld>
            <a:endParaRPr lang="en-US" dirty="0"/>
          </a:p>
        </p:txBody>
      </p:sp>
    </p:spTree>
    <p:extLst>
      <p:ext uri="{BB962C8B-B14F-4D97-AF65-F5344CB8AC3E}">
        <p14:creationId xmlns:p14="http://schemas.microsoft.com/office/powerpoint/2010/main" val="180716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you can see more evaluations in</a:t>
            </a:r>
            <a:r>
              <a:rPr lang="en-US" baseline="0" dirty="0" smtClean="0"/>
              <a:t> the paper, specially about the accuracy of diagnosis </a:t>
            </a:r>
          </a:p>
          <a:p>
            <a:pPr lvl="1"/>
            <a:r>
              <a:rPr lang="en-US" baseline="0" dirty="0" smtClean="0"/>
              <a:t>here Iwant to touch on three limitations that we face</a:t>
            </a:r>
          </a:p>
          <a:p>
            <a:pPr lvl="1"/>
            <a:endParaRPr lang="en-US" baseline="0" dirty="0" smtClean="0"/>
          </a:p>
          <a:p>
            <a:pPr lvl="1"/>
            <a:endParaRPr lang="en-US" dirty="0" smtClean="0"/>
          </a:p>
          <a:p>
            <a:pPr lvl="1"/>
            <a:r>
              <a:rPr lang="en-US" dirty="0" smtClean="0"/>
              <a:t>Solution:</a:t>
            </a:r>
          </a:p>
          <a:p>
            <a:pPr lvl="2"/>
            <a:r>
              <a:rPr lang="en-US" dirty="0" smtClean="0"/>
              <a:t>Dapper’s software equivalent (which uses libpcap and BPF) </a:t>
            </a:r>
          </a:p>
          <a:p>
            <a:pPr lvl="2"/>
            <a:r>
              <a:rPr lang="en-US" dirty="0" smtClean="0"/>
              <a:t>Sampling and triggering, two-phase</a:t>
            </a:r>
          </a:p>
        </p:txBody>
      </p:sp>
      <p:sp>
        <p:nvSpPr>
          <p:cNvPr id="4" name="Slide Number Placeholder 3"/>
          <p:cNvSpPr>
            <a:spLocks noGrp="1"/>
          </p:cNvSpPr>
          <p:nvPr>
            <p:ph type="sldNum" sz="quarter" idx="10"/>
          </p:nvPr>
        </p:nvSpPr>
        <p:spPr/>
        <p:txBody>
          <a:bodyPr/>
          <a:lstStyle/>
          <a:p>
            <a:fld id="{B64F4797-692F-E546-89D0-D857EB8D7FA2}" type="slidenum">
              <a:rPr lang="en-US" smtClean="0"/>
              <a:t>16</a:t>
            </a:fld>
            <a:endParaRPr lang="en-US" dirty="0"/>
          </a:p>
        </p:txBody>
      </p:sp>
    </p:spTree>
    <p:extLst>
      <p:ext uri="{BB962C8B-B14F-4D97-AF65-F5344CB8AC3E}">
        <p14:creationId xmlns:p14="http://schemas.microsoft.com/office/powerpoint/2010/main" val="118835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measure the CPU overhead by connecting two servers to a single switch and starting parallel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TCP flows between them and measuring CPU using top.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All flows are initially established (i.e., completed the TCP handshake) and have the average rate of 1 Mbps. Figure 10 shows the total CPU consumption (including live packet capturing via libpcap and copying packets to user space) versus the aggregate bandwidth pro- cessed. Dapper’s CPU consumption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 close to approaches that use near-real time polling frequency (e.g., [40] at 50ms frequency).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Batch-processing can lower the CPU overhead.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bypass copying to userspace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fast packet IO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overhead in system calls and memory copies caused by libpcap for packet capturing can be reduced if Dapper uses fast packet IO frameworks such as Netmap [29] </a:t>
            </a:r>
            <a:endParaRPr lang="en-US" dirty="0" smtClean="0"/>
          </a:p>
          <a:p>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 single-phase mode, our P4 pro- totype keeps 67 bytes of state for each connection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typical data center, a host can have 10K connections [40], which results in 670 KB of state required to track their state. </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Right figure shows</a:t>
            </a:r>
            <a:endParaRPr lang="en-US" dirty="0" smtClean="0"/>
          </a:p>
          <a:p>
            <a:r>
              <a:rPr lang="en-US" sz="1200" kern="1200" dirty="0" smtClean="0">
                <a:solidFill>
                  <a:schemeClr val="tx1"/>
                </a:solidFill>
                <a:effectLst/>
                <a:latin typeface="+mn-lt"/>
                <a:ea typeface="+mn-ea"/>
                <a:cs typeface="+mn-cs"/>
              </a:rPr>
              <a:t>Per number of flows (k), for varying </a:t>
            </a:r>
            <a:endParaRPr lang="en-US" dirty="0" smtClean="0"/>
          </a:p>
          <a:p>
            <a:r>
              <a:rPr lang="en-US" sz="1200" kern="1200" dirty="0" smtClean="0">
                <a:solidFill>
                  <a:schemeClr val="tx1"/>
                </a:solidFill>
                <a:effectLst/>
                <a:latin typeface="+mn-lt"/>
                <a:ea typeface="+mn-ea"/>
                <a:cs typeface="+mn-cs"/>
              </a:rPr>
              <a:t>sizes of tables (N). Assuming the N hash values are equally </a:t>
            </a:r>
            <a:endParaRPr lang="en-US" dirty="0" smtClean="0"/>
          </a:p>
          <a:p>
            <a:r>
              <a:rPr lang="en-US" sz="1200" kern="1200" dirty="0" smtClean="0">
                <a:solidFill>
                  <a:schemeClr val="tx1"/>
                </a:solidFill>
                <a:effectLst/>
                <a:latin typeface="+mn-lt"/>
                <a:ea typeface="+mn-ea"/>
                <a:cs typeface="+mn-cs"/>
              </a:rPr>
              <a:t>possible,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expected collision</a:t>
            </a:r>
            <a:r>
              <a:rPr lang="en-US" sz="1200" kern="1200" baseline="0" dirty="0" smtClean="0">
                <a:solidFill>
                  <a:schemeClr val="tx1"/>
                </a:solidFill>
                <a:effectLst/>
                <a:latin typeface="+mn-lt"/>
                <a:ea typeface="+mn-ea"/>
                <a:cs typeface="+mn-cs"/>
              </a:rPr>
              <a:t> rate. </a:t>
            </a:r>
          </a:p>
          <a:p>
            <a:endParaRPr lang="en-US" dirty="0" smtClean="0"/>
          </a:p>
          <a:p>
            <a:r>
              <a:rPr lang="en-US" sz="1200" kern="1200" dirty="0" smtClean="0">
                <a:solidFill>
                  <a:schemeClr val="tx1"/>
                </a:solidFill>
                <a:effectLst/>
                <a:latin typeface="+mn-lt"/>
                <a:ea typeface="+mn-ea"/>
                <a:cs typeface="+mn-cs"/>
              </a:rPr>
              <a:t>Thus,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track 10K connections with a collision rate of less than 4%, we need the table size to be at least 262,144 (218), which results in less than 18 MB space on the switch. </a:t>
            </a:r>
            <a:endParaRPr lang="en-US" dirty="0" smtClean="0"/>
          </a:p>
          <a:p>
            <a:endParaRPr lang="en-US" dirty="0"/>
          </a:p>
        </p:txBody>
      </p:sp>
      <p:sp>
        <p:nvSpPr>
          <p:cNvPr id="4" name="Slide Number Placeholder 3"/>
          <p:cNvSpPr>
            <a:spLocks noGrp="1"/>
          </p:cNvSpPr>
          <p:nvPr>
            <p:ph type="sldNum" sz="quarter" idx="10"/>
          </p:nvPr>
        </p:nvSpPr>
        <p:spPr/>
        <p:txBody>
          <a:bodyPr/>
          <a:lstStyle/>
          <a:p>
            <a:fld id="{B64F4797-692F-E546-89D0-D857EB8D7FA2}" type="slidenum">
              <a:rPr lang="en-US" smtClean="0"/>
              <a:t>17</a:t>
            </a:fld>
            <a:endParaRPr lang="en-US" dirty="0"/>
          </a:p>
        </p:txBody>
      </p:sp>
    </p:spTree>
    <p:extLst>
      <p:ext uri="{BB962C8B-B14F-4D97-AF65-F5344CB8AC3E}">
        <p14:creationId xmlns:p14="http://schemas.microsoft.com/office/powerpoint/2010/main" val="200164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smtClean="0"/>
          </a:p>
          <a:p>
            <a:r>
              <a:rPr lang="en-US" dirty="0" smtClean="0"/>
              <a:t>Detecting, diagnosing and fixing performance problems quickly is crucial for cloud providers</a:t>
            </a:r>
          </a:p>
          <a:p>
            <a:r>
              <a:rPr lang="en-US" dirty="0" smtClean="0"/>
              <a:t>Desirable to infer TCP metrics in a streaming fashion</a:t>
            </a:r>
          </a:p>
          <a:p>
            <a:pPr lvl="1"/>
            <a:r>
              <a:rPr lang="en-US" dirty="0" smtClean="0"/>
              <a:t>Removes packet capturing and processing overhead from end-hosts</a:t>
            </a:r>
          </a:p>
          <a:p>
            <a:pPr lvl="1"/>
            <a:r>
              <a:rPr lang="en-US" dirty="0" smtClean="0"/>
              <a:t>Compatible with IaaS trust model</a:t>
            </a:r>
          </a:p>
          <a:p>
            <a:pPr lvl="1"/>
            <a:r>
              <a:rPr lang="en-US" dirty="0" smtClean="0"/>
              <a:t>Allows us to use functionality in emerging edge devices</a:t>
            </a:r>
          </a:p>
          <a:p>
            <a:pPr lvl="1"/>
            <a:r>
              <a:rPr lang="en-US" dirty="0" smtClean="0"/>
              <a:t>Has an e2e view</a:t>
            </a:r>
          </a:p>
          <a:p>
            <a:r>
              <a:rPr lang="en-US" dirty="0" smtClean="0"/>
              <a:t>Possible to infer TCP metrics online at edge devices</a:t>
            </a:r>
          </a:p>
          <a:p>
            <a:endParaRPr lang="en-US" dirty="0" smtClean="0"/>
          </a:p>
          <a:p>
            <a:endParaRPr lang="en-US" dirty="0" smtClean="0"/>
          </a:p>
          <a:p>
            <a:endParaRPr lang="en-US" dirty="0" smtClean="0"/>
          </a:p>
          <a:p>
            <a:endParaRPr lang="en-US" dirty="0" smtClean="0"/>
          </a:p>
          <a:p>
            <a:r>
              <a:rPr lang="en-US" dirty="0" smtClean="0"/>
              <a:t>(e.g. stateful programming) </a:t>
            </a:r>
          </a:p>
          <a:p>
            <a:endParaRPr lang="en-US" dirty="0" smtClean="0"/>
          </a:p>
          <a:p>
            <a:r>
              <a:rPr lang="en-US" dirty="0" smtClean="0"/>
              <a:t>Implementing Dapper in the dataplane via P4 introduces limitations that a purely software solution may avoid. Yet, </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wide range of existing edge architectures. </a:t>
            </a:r>
          </a:p>
          <a:p>
            <a:endParaRPr lang="en-US" dirty="0" smtClean="0"/>
          </a:p>
          <a:p>
            <a:endParaRPr lang="en-US" dirty="0" smtClean="0"/>
          </a:p>
          <a:p>
            <a:r>
              <a:rPr lang="en-US" dirty="0" smtClean="0"/>
              <a:t>We believe that the modest overheads are an acceptable price to pay for the </a:t>
            </a:r>
            <a:endParaRPr lang="en-US" dirty="0"/>
          </a:p>
        </p:txBody>
      </p:sp>
      <p:sp>
        <p:nvSpPr>
          <p:cNvPr id="4" name="Slide Number Placeholder 3"/>
          <p:cNvSpPr>
            <a:spLocks noGrp="1"/>
          </p:cNvSpPr>
          <p:nvPr>
            <p:ph type="sldNum" sz="quarter" idx="10"/>
          </p:nvPr>
        </p:nvSpPr>
        <p:spPr/>
        <p:txBody>
          <a:bodyPr/>
          <a:lstStyle/>
          <a:p>
            <a:fld id="{B64F4797-692F-E546-89D0-D857EB8D7FA2}" type="slidenum">
              <a:rPr lang="en-US" smtClean="0"/>
              <a:t>19</a:t>
            </a:fld>
            <a:endParaRPr lang="en-US" dirty="0"/>
          </a:p>
        </p:txBody>
      </p:sp>
    </p:spTree>
    <p:extLst>
      <p:ext uri="{BB962C8B-B14F-4D97-AF65-F5344CB8AC3E}">
        <p14:creationId xmlns:p14="http://schemas.microsoft.com/office/powerpoint/2010/main" val="184395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Many enterprises and applications are moving to the public cloud</a:t>
            </a:r>
          </a:p>
          <a:p>
            <a:r>
              <a:rPr lang="en-US" sz="1200" b="0" i="0" kern="1200" dirty="0" smtClean="0">
                <a:solidFill>
                  <a:schemeClr val="tx1"/>
                </a:solidFill>
                <a:effectLst/>
                <a:latin typeface="+mn-lt"/>
                <a:ea typeface="+mn-ea"/>
                <a:cs typeface="+mn-cs"/>
              </a:rPr>
              <a:t>Over</a:t>
            </a:r>
            <a:r>
              <a:rPr lang="en-US" sz="1200" b="0" i="0" kern="1200" baseline="0" dirty="0" smtClean="0">
                <a:solidFill>
                  <a:schemeClr val="tx1"/>
                </a:solidFill>
                <a:effectLst/>
                <a:latin typeface="+mn-lt"/>
                <a:ea typeface="+mn-ea"/>
                <a:cs typeface="+mn-cs"/>
              </a:rPr>
              <a:t> the recent years, </a:t>
            </a:r>
            <a:r>
              <a:rPr lang="en-US" sz="1200" b="0" i="0" kern="1200" dirty="0" smtClean="0">
                <a:solidFill>
                  <a:schemeClr val="tx1"/>
                </a:solidFill>
                <a:effectLst/>
                <a:latin typeface="+mn-lt"/>
                <a:ea typeface="+mn-ea"/>
                <a:cs typeface="+mn-cs"/>
              </a:rPr>
              <a:t>Many enterprises and</a:t>
            </a:r>
            <a:r>
              <a:rPr lang="en-US" sz="1200" b="0" i="0" kern="1200" baseline="0" dirty="0" smtClean="0">
                <a:solidFill>
                  <a:schemeClr val="tx1"/>
                </a:solidFill>
                <a:effectLst/>
                <a:latin typeface="+mn-lt"/>
                <a:ea typeface="+mn-ea"/>
                <a:cs typeface="+mn-cs"/>
              </a:rPr>
              <a:t> applications have moved to public clouds</a:t>
            </a:r>
          </a:p>
          <a:p>
            <a:r>
              <a:rPr lang="en-US" sz="1200" b="0" i="0" kern="1200" baseline="0" dirty="0" smtClean="0">
                <a:solidFill>
                  <a:schemeClr val="tx1"/>
                </a:solidFill>
                <a:effectLst/>
                <a:latin typeface="+mn-lt"/>
                <a:ea typeface="+mn-ea"/>
                <a:cs typeface="+mn-cs"/>
              </a:rPr>
              <a:t>Customers bring their own VMs!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35676FF-2DBF-704D-A5E8-DF49AEC8EEE8}" type="slidenum">
              <a:rPr lang="en-US" smtClean="0"/>
              <a:t>2</a:t>
            </a:fld>
            <a:endParaRPr lang="en-US" dirty="0"/>
          </a:p>
        </p:txBody>
      </p:sp>
    </p:spTree>
    <p:extLst>
      <p:ext uri="{BB962C8B-B14F-4D97-AF65-F5344CB8AC3E}">
        <p14:creationId xmlns:p14="http://schemas.microsoft.com/office/powerpoint/2010/main" val="10936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Our focus is on the IaaS clouds, where the cloud provider </a:t>
            </a:r>
            <a:r>
              <a:rPr lang="en-US" sz="1200" kern="1200" dirty="0" smtClean="0">
                <a:solidFill>
                  <a:schemeClr val="tx1"/>
                </a:solidFill>
                <a:effectLst/>
                <a:latin typeface="+mn-lt"/>
                <a:ea typeface="+mn-ea"/>
                <a:cs typeface="+mn-cs"/>
              </a:rPr>
              <a:t>provides virtualized computing resources to the tenant</a:t>
            </a:r>
            <a:r>
              <a:rPr lang="en-US" sz="1200" kern="1200" baseline="0" dirty="0" smtClean="0">
                <a:solidFill>
                  <a:schemeClr val="tx1"/>
                </a:solidFill>
                <a:effectLst/>
                <a:latin typeface="+mn-lt"/>
                <a:ea typeface="+mn-ea"/>
                <a:cs typeface="+mn-cs"/>
              </a:rPr>
              <a:t> in forms of a VM, these VMs are hosted in physical hosts and connected to each other through the provider’s network. </a:t>
            </a:r>
            <a:endParaRPr lang="en-US" sz="1200" kern="120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Public cloud operators need to maintain high utilization to lower the costs, and also offer good and predictable performance to meet SLAs and keep their tenants happy</a:t>
            </a:r>
          </a:p>
          <a:p>
            <a:r>
              <a:rPr lang="en-US" sz="1200" b="0" i="0" kern="1200" baseline="0" dirty="0" smtClean="0">
                <a:solidFill>
                  <a:schemeClr val="tx1"/>
                </a:solidFill>
                <a:effectLst/>
                <a:latin typeface="+mn-lt"/>
                <a:ea typeface="+mn-ea"/>
                <a:cs typeface="+mn-cs"/>
              </a:rPr>
              <a:t>That is why a timely diagnosis of performance problems is crucial in clouds</a:t>
            </a:r>
          </a:p>
          <a:p>
            <a:endParaRPr lang="en-US" dirty="0"/>
          </a:p>
        </p:txBody>
      </p:sp>
      <p:sp>
        <p:nvSpPr>
          <p:cNvPr id="4" name="Slide Number Placeholder 3"/>
          <p:cNvSpPr>
            <a:spLocks noGrp="1"/>
          </p:cNvSpPr>
          <p:nvPr>
            <p:ph type="sldNum" sz="quarter" idx="10"/>
          </p:nvPr>
        </p:nvSpPr>
        <p:spPr/>
        <p:txBody>
          <a:bodyPr/>
          <a:lstStyle/>
          <a:p>
            <a:fld id="{B64F4797-692F-E546-89D0-D857EB8D7FA2}" type="slidenum">
              <a:rPr lang="en-US" smtClean="0"/>
              <a:t>3</a:t>
            </a:fld>
            <a:endParaRPr lang="en-US" dirty="0"/>
          </a:p>
        </p:txBody>
      </p:sp>
    </p:spTree>
    <p:extLst>
      <p:ext uri="{BB962C8B-B14F-4D97-AF65-F5344CB8AC3E}">
        <p14:creationId xmlns:p14="http://schemas.microsoft.com/office/powerpoint/2010/main" val="211940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Since TCP is the dominant protocol, we’ll</a:t>
            </a:r>
            <a:r>
              <a:rPr lang="en-US" sz="1200" baseline="0" dirty="0" smtClean="0"/>
              <a:t> focus on diagnosis of TCP connections.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Let’s see what sources can cause poor performance in a TCP connection</a:t>
            </a:r>
            <a:endParaRPr lang="en-US" sz="1200"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can take from an hour to days in data centers!</a:t>
            </a:r>
          </a:p>
          <a:p>
            <a:endParaRPr lang="en-US" dirty="0" smtClean="0"/>
          </a:p>
          <a:p>
            <a:endParaRPr lang="en-US" dirty="0" smtClean="0"/>
          </a:p>
          <a:p>
            <a:endParaRPr lang="en-US" dirty="0" smtClean="0"/>
          </a:p>
          <a:p>
            <a:r>
              <a:rPr lang="en-US" dirty="0" smtClean="0"/>
              <a:t>It has been shown that identifying the entity responsible for poor performance is often the most time-consuming and expensive part of failure detection and can take from an hour to days in data centers!</a:t>
            </a:r>
          </a:p>
          <a:p>
            <a:endParaRPr lang="en-US" dirty="0" smtClean="0"/>
          </a:p>
          <a:p>
            <a:r>
              <a:rPr lang="en-US" dirty="0" smtClean="0"/>
              <a:t>*selectively monitor connections*</a:t>
            </a:r>
          </a:p>
          <a:p>
            <a:endParaRPr lang="en-US" dirty="0"/>
          </a:p>
        </p:txBody>
      </p:sp>
      <p:sp>
        <p:nvSpPr>
          <p:cNvPr id="4" name="Slide Number Placeholder 3"/>
          <p:cNvSpPr>
            <a:spLocks noGrp="1"/>
          </p:cNvSpPr>
          <p:nvPr>
            <p:ph type="sldNum" sz="quarter" idx="10"/>
          </p:nvPr>
        </p:nvSpPr>
        <p:spPr/>
        <p:txBody>
          <a:bodyPr/>
          <a:lstStyle/>
          <a:p>
            <a:fld id="{B64F4797-692F-E546-89D0-D857EB8D7FA2}" type="slidenum">
              <a:rPr lang="en-US" smtClean="0"/>
              <a:t>4</a:t>
            </a:fld>
            <a:endParaRPr lang="en-US" dirty="0"/>
          </a:p>
        </p:txBody>
      </p:sp>
    </p:spTree>
    <p:extLst>
      <p:ext uri="{BB962C8B-B14F-4D97-AF65-F5344CB8AC3E}">
        <p14:creationId xmlns:p14="http://schemas.microsoft.com/office/powerpoint/2010/main" val="44658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Edge: Hypervisor, NIC, top-of-rack switch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as shown in Figure 1—offers the best viable alternative. The edge (i) sees all of a TCP connection’s packets in both directions,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(ii) can closely observe the application’s interactions with the network without the tenant’s cooperation, and (iii) can measure end-to-end metrics from the end-host perspective (e.g., path loss rate) because it is only one hop away from the end-host. </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64F4797-692F-E546-89D0-D857EB8D7FA2}" type="slidenum">
              <a:rPr lang="en-US" smtClean="0"/>
              <a:t>5</a:t>
            </a:fld>
            <a:endParaRPr lang="en-US" dirty="0"/>
          </a:p>
        </p:txBody>
      </p:sp>
    </p:spTree>
    <p:extLst>
      <p:ext uri="{BB962C8B-B14F-4D97-AF65-F5344CB8AC3E}">
        <p14:creationId xmlns:p14="http://schemas.microsoft.com/office/powerpoint/2010/main" val="189877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real-time diagnosis</a:t>
            </a:r>
            <a:endParaRPr lang="en-US" dirty="0"/>
          </a:p>
        </p:txBody>
      </p:sp>
      <p:sp>
        <p:nvSpPr>
          <p:cNvPr id="4" name="Slide Number Placeholder 3"/>
          <p:cNvSpPr>
            <a:spLocks noGrp="1"/>
          </p:cNvSpPr>
          <p:nvPr>
            <p:ph type="sldNum" sz="quarter" idx="10"/>
          </p:nvPr>
        </p:nvSpPr>
        <p:spPr/>
        <p:txBody>
          <a:bodyPr/>
          <a:lstStyle/>
          <a:p>
            <a:fld id="{B64F4797-692F-E546-89D0-D857EB8D7FA2}" type="slidenum">
              <a:rPr lang="en-US" smtClean="0"/>
              <a:t>6</a:t>
            </a:fld>
            <a:endParaRPr lang="en-US" dirty="0"/>
          </a:p>
        </p:txBody>
      </p:sp>
    </p:spTree>
    <p:extLst>
      <p:ext uri="{BB962C8B-B14F-4D97-AF65-F5344CB8AC3E}">
        <p14:creationId xmlns:p14="http://schemas.microsoft.com/office/powerpoint/2010/main" val="48450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fortunately emerging hardware</a:t>
            </a:r>
            <a:r>
              <a:rPr lang="en-US" sz="1200" b="0" i="0" kern="1200" baseline="0" dirty="0" smtClean="0">
                <a:solidFill>
                  <a:schemeClr val="tx1"/>
                </a:solidFill>
                <a:effectLst/>
                <a:latin typeface="+mn-lt"/>
                <a:ea typeface="+mn-ea"/>
                <a:cs typeface="+mn-cs"/>
              </a:rPr>
              <a:t> and</a:t>
            </a:r>
            <a:r>
              <a:rPr lang="en-US" sz="1200" b="0" i="0" kern="1200" dirty="0" smtClean="0">
                <a:solidFill>
                  <a:schemeClr val="tx1"/>
                </a:solidFill>
                <a:effectLst/>
                <a:latin typeface="+mn-lt"/>
                <a:ea typeface="+mn-ea"/>
                <a:cs typeface="+mn-cs"/>
              </a:rPr>
              <a:t> and software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switches and NICs have been offering new capabilities at the edge</a:t>
            </a:r>
          </a:p>
          <a:p>
            <a:r>
              <a:rPr lang="en-US" sz="1200" b="0" i="0" kern="1200" dirty="0" smtClean="0">
                <a:solidFill>
                  <a:schemeClr val="tx1"/>
                </a:solidFill>
                <a:effectLst/>
                <a:latin typeface="+mn-lt"/>
                <a:ea typeface="+mn-ea"/>
                <a:cs typeface="+mn-cs"/>
              </a:rPr>
              <a:t> (for example</a:t>
            </a:r>
            <a:r>
              <a:rPr lang="en-US" sz="1200" b="0" i="0" kern="1200" baseline="0" dirty="0" smtClean="0">
                <a:solidFill>
                  <a:schemeClr val="tx1"/>
                </a:solidFill>
                <a:effectLst/>
                <a:latin typeface="+mn-lt"/>
                <a:ea typeface="+mn-ea"/>
                <a:cs typeface="+mn-cs"/>
              </a:rPr>
              <a:t> the </a:t>
            </a:r>
            <a:r>
              <a:rPr lang="en-US" sz="1200" b="0" i="0" kern="1200" dirty="0" smtClean="0">
                <a:solidFill>
                  <a:schemeClr val="tx1"/>
                </a:solidFill>
                <a:effectLst/>
                <a:latin typeface="+mn-lt"/>
                <a:ea typeface="+mn-ea"/>
                <a:cs typeface="+mn-cs"/>
              </a:rPr>
              <a:t>e.g., Barefoot switch,  [switch ASIC], Xilinx [FPGA], Netronome [NIC]) and the P4 language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These</a:t>
            </a:r>
            <a:r>
              <a:rPr lang="en-US" sz="1200" b="0" i="0" kern="1200" baseline="0" dirty="0" smtClean="0">
                <a:solidFill>
                  <a:schemeClr val="tx1"/>
                </a:solidFill>
                <a:effectLst/>
                <a:latin typeface="+mn-lt"/>
                <a:ea typeface="+mn-ea"/>
                <a:cs typeface="+mn-cs"/>
              </a:rPr>
              <a:t> emerging frameworks offer us some features, including flexible parsing.</a:t>
            </a:r>
          </a:p>
          <a:p>
            <a:endParaRPr lang="en-US" sz="1200" b="0" i="0" kern="1200" baseline="0" dirty="0" smtClean="0">
              <a:solidFill>
                <a:schemeClr val="tx1"/>
              </a:solidFill>
              <a:effectLst/>
              <a:latin typeface="+mn-lt"/>
              <a:ea typeface="+mn-ea"/>
              <a:cs typeface="+mn-cs"/>
            </a:endParaRPr>
          </a:p>
          <a:p>
            <a:r>
              <a:rPr lang="en-US" b="1" dirty="0" smtClean="0"/>
              <a:t>Flexible parsing</a:t>
            </a:r>
          </a:p>
          <a:p>
            <a:pPr lvl="1"/>
            <a:r>
              <a:rPr lang="en-US" dirty="0" smtClean="0"/>
              <a:t>Extract and retain packet header information (e.g., receive window, sequence and ACK numbers, five tuple, etc.)</a:t>
            </a:r>
          </a:p>
          <a:p>
            <a:r>
              <a:rPr lang="en-US" b="1" dirty="0" smtClean="0"/>
              <a:t>Registers</a:t>
            </a:r>
          </a:p>
          <a:p>
            <a:pPr lvl="1"/>
            <a:r>
              <a:rPr lang="en-US" dirty="0" smtClean="0"/>
              <a:t>Store state across successive packets of the flow (e.g., counters)</a:t>
            </a:r>
          </a:p>
          <a:p>
            <a:pPr fontAlgn="t"/>
            <a:r>
              <a:rPr lang="en-US" b="1" dirty="0" smtClean="0"/>
              <a:t>Tables and actions</a:t>
            </a:r>
          </a:p>
          <a:p>
            <a:pPr lvl="1" fontAlgn="t"/>
            <a:r>
              <a:rPr lang="en-US" dirty="0" smtClean="0"/>
              <a:t>Perform specific operations on each packet</a:t>
            </a:r>
          </a:p>
          <a:p>
            <a:r>
              <a:rPr lang="en-US" b="1" dirty="0" smtClean="0"/>
              <a:t>Logic control</a:t>
            </a:r>
          </a:p>
          <a:p>
            <a:pPr lvl="1"/>
            <a:r>
              <a:rPr lang="en-US" dirty="0" smtClean="0"/>
              <a:t>conditions</a:t>
            </a:r>
          </a:p>
        </p:txBody>
      </p:sp>
      <p:sp>
        <p:nvSpPr>
          <p:cNvPr id="4" name="Slide Number Placeholder 3"/>
          <p:cNvSpPr>
            <a:spLocks noGrp="1"/>
          </p:cNvSpPr>
          <p:nvPr>
            <p:ph type="sldNum" sz="quarter" idx="10"/>
          </p:nvPr>
        </p:nvSpPr>
        <p:spPr/>
        <p:txBody>
          <a:bodyPr/>
          <a:lstStyle/>
          <a:p>
            <a:fld id="{B64F4797-692F-E546-89D0-D857EB8D7FA2}" type="slidenum">
              <a:rPr lang="en-US" smtClean="0"/>
              <a:t>7</a:t>
            </a:fld>
            <a:endParaRPr lang="en-US" dirty="0"/>
          </a:p>
        </p:txBody>
      </p:sp>
    </p:spTree>
    <p:extLst>
      <p:ext uri="{BB962C8B-B14F-4D97-AF65-F5344CB8AC3E}">
        <p14:creationId xmlns:p14="http://schemas.microsoft.com/office/powerpoint/2010/main" val="138888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Parse and extract TCP options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Now let’s see how the inference would</a:t>
            </a:r>
            <a:r>
              <a:rPr lang="en-US" baseline="0" dirty="0" smtClean="0"/>
              <a:t> work. Starting with some simple metrics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4F4797-692F-E546-89D0-D857EB8D7FA2}" type="slidenum">
              <a:rPr lang="en-US" smtClean="0"/>
              <a:t>8</a:t>
            </a:fld>
            <a:endParaRPr lang="en-US" dirty="0"/>
          </a:p>
        </p:txBody>
      </p:sp>
    </p:spTree>
    <p:extLst>
      <p:ext uri="{BB962C8B-B14F-4D97-AF65-F5344CB8AC3E}">
        <p14:creationId xmlns:p14="http://schemas.microsoft.com/office/powerpoint/2010/main" val="126141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would</a:t>
            </a:r>
            <a:r>
              <a:rPr lang="en-US" baseline="0" dirty="0" smtClean="0"/>
              <a:t> require us to map both directions of the flow to the same index in register array</a:t>
            </a:r>
          </a:p>
          <a:p>
            <a:endParaRPr lang="en-US" dirty="0" smtClean="0"/>
          </a:p>
          <a:p>
            <a:r>
              <a:rPr lang="en-US" dirty="0" smtClean="0"/>
              <a:t>2 comparisons:</a:t>
            </a:r>
          </a:p>
          <a:p>
            <a:pPr lvl="2"/>
            <a:r>
              <a:rPr lang="en-US" dirty="0" smtClean="0"/>
              <a:t>Sequence number vs ACK</a:t>
            </a:r>
          </a:p>
          <a:p>
            <a:pPr lvl="2"/>
            <a:r>
              <a:rPr lang="en-US" dirty="0" smtClean="0"/>
              <a:t>How many outstanding segments is ACKed</a:t>
            </a:r>
          </a:p>
          <a:p>
            <a:endParaRPr lang="en-US" dirty="0"/>
          </a:p>
        </p:txBody>
      </p:sp>
      <p:sp>
        <p:nvSpPr>
          <p:cNvPr id="4" name="Slide Number Placeholder 3"/>
          <p:cNvSpPr>
            <a:spLocks noGrp="1"/>
          </p:cNvSpPr>
          <p:nvPr>
            <p:ph type="sldNum" sz="quarter" idx="10"/>
          </p:nvPr>
        </p:nvSpPr>
        <p:spPr/>
        <p:txBody>
          <a:bodyPr/>
          <a:lstStyle/>
          <a:p>
            <a:fld id="{B64F4797-692F-E546-89D0-D857EB8D7FA2}" type="slidenum">
              <a:rPr lang="en-US" smtClean="0"/>
              <a:t>9</a:t>
            </a:fld>
            <a:endParaRPr lang="en-US" dirty="0"/>
          </a:p>
        </p:txBody>
      </p:sp>
    </p:spTree>
    <p:extLst>
      <p:ext uri="{BB962C8B-B14F-4D97-AF65-F5344CB8AC3E}">
        <p14:creationId xmlns:p14="http://schemas.microsoft.com/office/powerpoint/2010/main" val="125085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8520F-3A79-504E-81E6-2011A0BA835D}" type="datetimeFigureOut">
              <a:rPr lang="en-US" smtClean="0"/>
              <a:t>7/31/18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503029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8520F-3A79-504E-81E6-2011A0BA835D}" type="datetimeFigureOut">
              <a:rPr lang="en-US" smtClean="0"/>
              <a:t>7/31/18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18793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8520F-3A79-504E-81E6-2011A0BA835D}" type="datetimeFigureOut">
              <a:rPr lang="en-US" smtClean="0"/>
              <a:t>7/31/18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176293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8520F-3A79-504E-81E6-2011A0BA835D}" type="datetimeFigureOut">
              <a:rPr lang="en-US" smtClean="0"/>
              <a:t>7/31/18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19243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8520F-3A79-504E-81E6-2011A0BA835D}" type="datetimeFigureOut">
              <a:rPr lang="en-US" smtClean="0"/>
              <a:t>7/31/18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113788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28520F-3A79-504E-81E6-2011A0BA835D}" type="datetimeFigureOut">
              <a:rPr lang="en-US" smtClean="0"/>
              <a:t>7/31/18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101985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28520F-3A79-504E-81E6-2011A0BA835D}" type="datetimeFigureOut">
              <a:rPr lang="en-US" smtClean="0"/>
              <a:t>7/31/18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163769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28520F-3A79-504E-81E6-2011A0BA835D}" type="datetimeFigureOut">
              <a:rPr lang="en-US" smtClean="0"/>
              <a:t>7/31/18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45540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8520F-3A79-504E-81E6-2011A0BA835D}" type="datetimeFigureOut">
              <a:rPr lang="en-US" smtClean="0"/>
              <a:t>7/31/18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39374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8520F-3A79-504E-81E6-2011A0BA835D}" type="datetimeFigureOut">
              <a:rPr lang="en-US" smtClean="0"/>
              <a:t>7/31/18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132382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8520F-3A79-504E-81E6-2011A0BA835D}" type="datetimeFigureOut">
              <a:rPr lang="en-US" smtClean="0"/>
              <a:t>7/31/18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6B521D-0C22-8C40-B28C-C42F796AAF62}" type="slidenum">
              <a:rPr lang="en-US" smtClean="0"/>
              <a:t>‹#›</a:t>
            </a:fld>
            <a:endParaRPr lang="en-US" dirty="0"/>
          </a:p>
        </p:txBody>
      </p:sp>
    </p:spTree>
    <p:extLst>
      <p:ext uri="{BB962C8B-B14F-4D97-AF65-F5344CB8AC3E}">
        <p14:creationId xmlns:p14="http://schemas.microsoft.com/office/powerpoint/2010/main" val="15472164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8520F-3A79-504E-81E6-2011A0BA835D}" type="datetimeFigureOut">
              <a:rPr lang="en-US" smtClean="0"/>
              <a:t>7/31/18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B521D-0C22-8C40-B28C-C42F796AAF62}" type="slidenum">
              <a:rPr lang="en-US" smtClean="0"/>
              <a:t>‹#›</a:t>
            </a:fld>
            <a:endParaRPr lang="en-US" dirty="0"/>
          </a:p>
        </p:txBody>
      </p:sp>
    </p:spTree>
    <p:extLst>
      <p:ext uri="{BB962C8B-B14F-4D97-AF65-F5344CB8AC3E}">
        <p14:creationId xmlns:p14="http://schemas.microsoft.com/office/powerpoint/2010/main" val="145255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1.em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emf"/><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1963"/>
            <a:ext cx="9144000" cy="2387600"/>
          </a:xfrm>
        </p:spPr>
        <p:txBody>
          <a:bodyPr>
            <a:normAutofit fontScale="90000"/>
          </a:bodyPr>
          <a:lstStyle/>
          <a:p>
            <a:r>
              <a:rPr lang="en-US" b="1" dirty="0" smtClean="0">
                <a:latin typeface="+mn-lt"/>
              </a:rPr>
              <a:t>Dapper: </a:t>
            </a:r>
            <a:r>
              <a:rPr lang="en-US" b="1" dirty="0">
                <a:latin typeface="+mn-lt"/>
              </a:rPr>
              <a:t>Data Plane Performance Diagnosis of TCP </a:t>
            </a:r>
            <a:endParaRPr lang="en-US" dirty="0">
              <a:latin typeface="+mn-lt"/>
            </a:endParaRPr>
          </a:p>
        </p:txBody>
      </p:sp>
      <p:sp>
        <p:nvSpPr>
          <p:cNvPr id="3" name="Subtitle 2"/>
          <p:cNvSpPr>
            <a:spLocks noGrp="1"/>
          </p:cNvSpPr>
          <p:nvPr>
            <p:ph type="subTitle" idx="1"/>
          </p:nvPr>
        </p:nvSpPr>
        <p:spPr>
          <a:xfrm>
            <a:off x="2891790" y="3670618"/>
            <a:ext cx="6408420" cy="1655762"/>
          </a:xfrm>
        </p:spPr>
        <p:txBody>
          <a:bodyPr>
            <a:normAutofit lnSpcReduction="10000"/>
          </a:bodyPr>
          <a:lstStyle/>
          <a:p>
            <a:pPr algn="l"/>
            <a:r>
              <a:rPr lang="en-US" b="1" dirty="0" smtClean="0"/>
              <a:t>		Mojgan Ghasemi</a:t>
            </a:r>
            <a:endParaRPr lang="en-US" dirty="0"/>
          </a:p>
          <a:p>
            <a:pPr algn="l"/>
            <a:r>
              <a:rPr lang="en-US" dirty="0" smtClean="0"/>
              <a:t>		</a:t>
            </a:r>
            <a:r>
              <a:rPr lang="en-US" sz="2300" dirty="0" smtClean="0">
                <a:solidFill>
                  <a:schemeClr val="bg2">
                    <a:lumMod val="25000"/>
                  </a:schemeClr>
                </a:solidFill>
              </a:rPr>
              <a:t>Princeton University</a:t>
            </a:r>
          </a:p>
          <a:p>
            <a:pPr algn="l"/>
            <a:r>
              <a:rPr lang="en-US" sz="2300" dirty="0" smtClean="0">
                <a:solidFill>
                  <a:schemeClr val="bg2">
                    <a:lumMod val="25000"/>
                  </a:schemeClr>
                </a:solidFill>
              </a:rPr>
              <a:t>Theophilus Benson		Jennifer Rexford </a:t>
            </a:r>
          </a:p>
          <a:p>
            <a:pPr algn="l"/>
            <a:r>
              <a:rPr lang="en-US" sz="2300" dirty="0" smtClean="0">
                <a:solidFill>
                  <a:schemeClr val="bg2">
                    <a:lumMod val="25000"/>
                  </a:schemeClr>
                </a:solidFill>
              </a:rPr>
              <a:t>Duke University		Princeton University </a:t>
            </a:r>
            <a:endParaRPr lang="en-US" dirty="0" smtClean="0">
              <a:solidFill>
                <a:schemeClr val="bg2">
                  <a:lumMod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0" y="5035191"/>
            <a:ext cx="1493833" cy="1822809"/>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67" y="5029200"/>
            <a:ext cx="1493833" cy="1828800"/>
          </a:xfrm>
          <a:prstGeom prst="rect">
            <a:avLst/>
          </a:prstGeom>
        </p:spPr>
      </p:pic>
      <p:sp>
        <p:nvSpPr>
          <p:cNvPr id="6" name="Slide Number Placeholder 5"/>
          <p:cNvSpPr>
            <a:spLocks noGrp="1"/>
          </p:cNvSpPr>
          <p:nvPr>
            <p:ph type="sldNum" sz="quarter" idx="12"/>
          </p:nvPr>
        </p:nvSpPr>
        <p:spPr/>
        <p:txBody>
          <a:bodyPr/>
          <a:lstStyle/>
          <a:p>
            <a:fld id="{3A59304C-1B61-1E46-A791-A8973EE2F791}" type="slidenum">
              <a:rPr lang="en-US" smtClean="0"/>
              <a:t>1</a:t>
            </a:fld>
            <a:endParaRPr lang="en-US" dirty="0"/>
          </a:p>
        </p:txBody>
      </p:sp>
    </p:spTree>
    <p:extLst>
      <p:ext uri="{BB962C8B-B14F-4D97-AF65-F5344CB8AC3E}">
        <p14:creationId xmlns:p14="http://schemas.microsoft.com/office/powerpoint/2010/main" val="12529173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Network Latency</a:t>
            </a:r>
            <a:endParaRPr lang="en-US" dirty="0"/>
          </a:p>
        </p:txBody>
      </p:sp>
      <p:sp>
        <p:nvSpPr>
          <p:cNvPr id="3" name="Content Placeholder 2"/>
          <p:cNvSpPr>
            <a:spLocks noGrp="1"/>
          </p:cNvSpPr>
          <p:nvPr>
            <p:ph idx="1"/>
          </p:nvPr>
        </p:nvSpPr>
        <p:spPr/>
        <p:txBody>
          <a:bodyPr/>
          <a:lstStyle/>
          <a:p>
            <a:r>
              <a:rPr lang="en-US" b="1" dirty="0"/>
              <a:t>RTT:</a:t>
            </a:r>
          </a:p>
          <a:p>
            <a:pPr lvl="1"/>
            <a:r>
              <a:rPr lang="en-US" dirty="0" smtClean="0"/>
              <a:t>Need both directions (sequence numbers and ACKs)</a:t>
            </a:r>
          </a:p>
          <a:p>
            <a:pPr lvl="1"/>
            <a:r>
              <a:rPr lang="en-US" dirty="0" smtClean="0"/>
              <a:t>Comparison operations (ACK ≥ Seq)</a:t>
            </a:r>
          </a:p>
          <a:p>
            <a:pPr lvl="1"/>
            <a:r>
              <a:rPr lang="en-US" dirty="0" smtClean="0"/>
              <a:t>Arithmetic operations (subtraction)</a:t>
            </a:r>
            <a:endParaRPr lang="en-US" dirty="0"/>
          </a:p>
        </p:txBody>
      </p:sp>
      <p:sp>
        <p:nvSpPr>
          <p:cNvPr id="4" name="Slide Number Placeholder 3"/>
          <p:cNvSpPr>
            <a:spLocks noGrp="1"/>
          </p:cNvSpPr>
          <p:nvPr>
            <p:ph type="sldNum" sz="quarter" idx="12"/>
          </p:nvPr>
        </p:nvSpPr>
        <p:spPr/>
        <p:txBody>
          <a:bodyPr/>
          <a:lstStyle/>
          <a:p>
            <a:fld id="{3A59304C-1B61-1E46-A791-A8973EE2F791}" type="slidenum">
              <a:rPr lang="en-US" smtClean="0"/>
              <a:t>10</a:t>
            </a:fld>
            <a:endParaRPr lang="en-US" dirty="0"/>
          </a:p>
        </p:txBody>
      </p:sp>
      <p:grpSp>
        <p:nvGrpSpPr>
          <p:cNvPr id="9" name="Group 8"/>
          <p:cNvGrpSpPr/>
          <p:nvPr/>
        </p:nvGrpSpPr>
        <p:grpSpPr>
          <a:xfrm>
            <a:off x="2782717" y="4105962"/>
            <a:ext cx="5384800" cy="1908427"/>
            <a:chOff x="3389086" y="2574673"/>
            <a:chExt cx="5384800" cy="1908427"/>
          </a:xfrm>
        </p:grpSpPr>
        <p:sp>
          <p:nvSpPr>
            <p:cNvPr id="10" name="Rectangle 9"/>
            <p:cNvSpPr/>
            <p:nvPr/>
          </p:nvSpPr>
          <p:spPr>
            <a:xfrm>
              <a:off x="79864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10"/>
            <p:cNvSpPr/>
            <p:nvPr/>
          </p:nvSpPr>
          <p:spPr>
            <a:xfrm>
              <a:off x="33890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ectangle 11"/>
            <p:cNvSpPr/>
            <p:nvPr/>
          </p:nvSpPr>
          <p:spPr>
            <a:xfrm>
              <a:off x="35160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13" name="Rectangle 12"/>
            <p:cNvSpPr/>
            <p:nvPr/>
          </p:nvSpPr>
          <p:spPr>
            <a:xfrm>
              <a:off x="81134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14" name="Rectangle 13"/>
            <p:cNvSpPr/>
            <p:nvPr/>
          </p:nvSpPr>
          <p:spPr>
            <a:xfrm>
              <a:off x="3516086"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ectangle 14"/>
            <p:cNvSpPr/>
            <p:nvPr/>
          </p:nvSpPr>
          <p:spPr>
            <a:xfrm>
              <a:off x="3817257"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Rectangle 15"/>
            <p:cNvSpPr/>
            <p:nvPr/>
          </p:nvSpPr>
          <p:spPr>
            <a:xfrm>
              <a:off x="8104415"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Rectangle 16"/>
            <p:cNvSpPr/>
            <p:nvPr/>
          </p:nvSpPr>
          <p:spPr>
            <a:xfrm>
              <a:off x="8405586"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8" name="Straight Connector 17"/>
            <p:cNvCxnSpPr/>
            <p:nvPr/>
          </p:nvCxnSpPr>
          <p:spPr>
            <a:xfrm>
              <a:off x="8225065" y="3120773"/>
              <a:ext cx="0" cy="8645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526236" y="3120773"/>
              <a:ext cx="0" cy="105421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39004" y="3111450"/>
              <a:ext cx="0" cy="106671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37000" y="3114625"/>
              <a:ext cx="0" cy="8706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649436" y="4174987"/>
              <a:ext cx="4890408" cy="1"/>
            </a:xfrm>
            <a:prstGeom prst="line">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937000" y="3978932"/>
              <a:ext cx="4301671" cy="0"/>
            </a:xfrm>
            <a:prstGeom prst="line">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Cloud 23"/>
            <p:cNvSpPr/>
            <p:nvPr/>
          </p:nvSpPr>
          <p:spPr>
            <a:xfrm>
              <a:off x="5031236" y="3724818"/>
              <a:ext cx="2113200" cy="758282"/>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p:cNvSpPr txBox="1"/>
          <p:nvPr/>
        </p:nvSpPr>
        <p:spPr>
          <a:xfrm>
            <a:off x="3612257" y="4623070"/>
            <a:ext cx="1646092" cy="369332"/>
          </a:xfrm>
          <a:prstGeom prst="rect">
            <a:avLst/>
          </a:prstGeom>
          <a:noFill/>
        </p:spPr>
        <p:txBody>
          <a:bodyPr wrap="none" rtlCol="0">
            <a:spAutoFit/>
          </a:bodyPr>
          <a:lstStyle/>
          <a:p>
            <a:r>
              <a:rPr lang="en-US" dirty="0" smtClean="0"/>
              <a:t>Seq</a:t>
            </a:r>
            <a:r>
              <a:rPr lang="en-US" dirty="0"/>
              <a:t>,</a:t>
            </a:r>
            <a:r>
              <a:rPr lang="en-US" dirty="0" smtClean="0"/>
              <a:t> timestamp</a:t>
            </a:r>
            <a:endParaRPr lang="en-US" dirty="0"/>
          </a:p>
        </p:txBody>
      </p:sp>
      <p:pic>
        <p:nvPicPr>
          <p:cNvPr id="26" name="Picture 25"/>
          <p:cNvPicPr>
            <a:picLocks noChangeAspect="1"/>
          </p:cNvPicPr>
          <p:nvPr/>
        </p:nvPicPr>
        <p:blipFill rotWithShape="1">
          <a:blip r:embed="rId2" cstate="screen">
            <a:extLst>
              <a:ext uri="{28A0092B-C50C-407E-A947-70E740481C1C}">
                <a14:useLocalDpi xmlns:a14="http://schemas.microsoft.com/office/drawing/2010/main"/>
              </a:ext>
            </a:extLst>
          </a:blip>
          <a:srcRect l="10554" r="83930"/>
          <a:stretch/>
        </p:blipFill>
        <p:spPr>
          <a:xfrm flipH="1">
            <a:off x="3607039" y="5644515"/>
            <a:ext cx="525873" cy="1049594"/>
          </a:xfrm>
          <a:prstGeom prst="rect">
            <a:avLst/>
          </a:prstGeom>
        </p:spPr>
      </p:pic>
      <p:sp>
        <p:nvSpPr>
          <p:cNvPr id="27" name="TextBox 26"/>
          <p:cNvSpPr txBox="1"/>
          <p:nvPr/>
        </p:nvSpPr>
        <p:spPr>
          <a:xfrm>
            <a:off x="3432353" y="6197124"/>
            <a:ext cx="1638077" cy="369332"/>
          </a:xfrm>
          <a:prstGeom prst="rect">
            <a:avLst/>
          </a:prstGeom>
          <a:noFill/>
        </p:spPr>
        <p:txBody>
          <a:bodyPr wrap="none" rtlCol="0">
            <a:spAutoFit/>
          </a:bodyPr>
          <a:lstStyle/>
          <a:p>
            <a:r>
              <a:rPr lang="en-US" dirty="0" smtClean="0"/>
              <a:t>Ack, timestamp</a:t>
            </a:r>
            <a:endParaRPr lang="en-US" dirty="0"/>
          </a:p>
        </p:txBody>
      </p:sp>
      <p:pic>
        <p:nvPicPr>
          <p:cNvPr id="35" name="Picture 34"/>
          <p:cNvPicPr>
            <a:picLocks noChangeAspect="1"/>
          </p:cNvPicPr>
          <p:nvPr/>
        </p:nvPicPr>
        <p:blipFill rotWithShape="1">
          <a:blip r:embed="rId2" cstate="screen">
            <a:extLst>
              <a:ext uri="{28A0092B-C50C-407E-A947-70E740481C1C}">
                <a14:useLocalDpi xmlns:a14="http://schemas.microsoft.com/office/drawing/2010/main"/>
              </a:ext>
            </a:extLst>
          </a:blip>
          <a:srcRect l="10554" r="83930"/>
          <a:stretch/>
        </p:blipFill>
        <p:spPr>
          <a:xfrm>
            <a:off x="3607039" y="4964795"/>
            <a:ext cx="525873" cy="1049594"/>
          </a:xfrm>
          <a:prstGeom prst="rect">
            <a:avLst/>
          </a:prstGeom>
          <a:ln>
            <a:noFill/>
          </a:ln>
        </p:spPr>
      </p:pic>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8608" y="5284330"/>
            <a:ext cx="769019" cy="422054"/>
          </a:xfrm>
          <a:prstGeom prst="rect">
            <a:avLst/>
          </a:prstGeom>
        </p:spPr>
      </p:pic>
    </p:spTree>
    <p:extLst>
      <p:ext uri="{BB962C8B-B14F-4D97-AF65-F5344CB8AC3E}">
        <p14:creationId xmlns:p14="http://schemas.microsoft.com/office/powerpoint/2010/main" val="14709185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Network Loss</a:t>
            </a:r>
            <a:endParaRPr lang="en-US" dirty="0"/>
          </a:p>
        </p:txBody>
      </p:sp>
      <p:sp>
        <p:nvSpPr>
          <p:cNvPr id="3" name="Content Placeholder 2"/>
          <p:cNvSpPr>
            <a:spLocks noGrp="1"/>
          </p:cNvSpPr>
          <p:nvPr>
            <p:ph idx="1"/>
          </p:nvPr>
        </p:nvSpPr>
        <p:spPr/>
        <p:txBody>
          <a:bodyPr>
            <a:normAutofit/>
          </a:bodyPr>
          <a:lstStyle/>
          <a:p>
            <a:r>
              <a:rPr lang="en-US" sz="3200" b="1" dirty="0" smtClean="0"/>
              <a:t>Loss:</a:t>
            </a:r>
          </a:p>
          <a:p>
            <a:pPr lvl="1"/>
            <a:r>
              <a:rPr lang="en-US" dirty="0" smtClean="0"/>
              <a:t>Detected </a:t>
            </a:r>
            <a:r>
              <a:rPr lang="en-US" dirty="0"/>
              <a:t>via re-transmission </a:t>
            </a:r>
          </a:p>
          <a:p>
            <a:pPr lvl="1"/>
            <a:r>
              <a:rPr lang="en-US" dirty="0" smtClean="0"/>
              <a:t>Comparison operation (</a:t>
            </a:r>
            <a:r>
              <a:rPr lang="en-US" dirty="0"/>
              <a:t>sequence </a:t>
            </a:r>
            <a:r>
              <a:rPr lang="en-US" dirty="0" smtClean="0"/>
              <a:t>numbers) </a:t>
            </a:r>
          </a:p>
          <a:p>
            <a:pPr lvl="1"/>
            <a:r>
              <a:rPr lang="en-US" dirty="0" smtClean="0"/>
              <a:t>Registers and metadata to compare the dup ACKs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3A59304C-1B61-1E46-A791-A8973EE2F791}" type="slidenum">
              <a:rPr lang="en-US" smtClean="0"/>
              <a:t>11</a:t>
            </a:fld>
            <a:endParaRPr lang="en-US" dirty="0"/>
          </a:p>
        </p:txBody>
      </p:sp>
      <p:grpSp>
        <p:nvGrpSpPr>
          <p:cNvPr id="5" name="Group 4"/>
          <p:cNvGrpSpPr/>
          <p:nvPr/>
        </p:nvGrpSpPr>
        <p:grpSpPr>
          <a:xfrm>
            <a:off x="2782717" y="4268536"/>
            <a:ext cx="5384800" cy="1908427"/>
            <a:chOff x="3389086" y="2574673"/>
            <a:chExt cx="5384800" cy="1908427"/>
          </a:xfrm>
        </p:grpSpPr>
        <p:sp>
          <p:nvSpPr>
            <p:cNvPr id="6" name="Rectangle 5"/>
            <p:cNvSpPr/>
            <p:nvPr/>
          </p:nvSpPr>
          <p:spPr>
            <a:xfrm>
              <a:off x="79864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p:cNvSpPr/>
            <p:nvPr/>
          </p:nvSpPr>
          <p:spPr>
            <a:xfrm>
              <a:off x="33890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Rectangle 7"/>
            <p:cNvSpPr/>
            <p:nvPr/>
          </p:nvSpPr>
          <p:spPr>
            <a:xfrm>
              <a:off x="35160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9" name="Rectangle 8"/>
            <p:cNvSpPr/>
            <p:nvPr/>
          </p:nvSpPr>
          <p:spPr>
            <a:xfrm>
              <a:off x="81134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10" name="Rectangle 9"/>
            <p:cNvSpPr/>
            <p:nvPr/>
          </p:nvSpPr>
          <p:spPr>
            <a:xfrm>
              <a:off x="3516086"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10"/>
            <p:cNvSpPr/>
            <p:nvPr/>
          </p:nvSpPr>
          <p:spPr>
            <a:xfrm>
              <a:off x="3817257"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ectangle 11"/>
            <p:cNvSpPr/>
            <p:nvPr/>
          </p:nvSpPr>
          <p:spPr>
            <a:xfrm>
              <a:off x="8104415"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Rectangle 12"/>
            <p:cNvSpPr/>
            <p:nvPr/>
          </p:nvSpPr>
          <p:spPr>
            <a:xfrm>
              <a:off x="8405586"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4" name="Straight Connector 13"/>
            <p:cNvCxnSpPr/>
            <p:nvPr/>
          </p:nvCxnSpPr>
          <p:spPr>
            <a:xfrm>
              <a:off x="8225065" y="3120773"/>
              <a:ext cx="0" cy="8645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26236" y="3120773"/>
              <a:ext cx="0" cy="105421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39004" y="3111450"/>
              <a:ext cx="0" cy="106671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37000" y="3114625"/>
              <a:ext cx="0" cy="8706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649436" y="4174987"/>
              <a:ext cx="4890408" cy="1"/>
            </a:xfrm>
            <a:prstGeom prst="line">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937000" y="3978932"/>
              <a:ext cx="4301671" cy="0"/>
            </a:xfrm>
            <a:prstGeom prst="line">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Cloud 19"/>
            <p:cNvSpPr/>
            <p:nvPr/>
          </p:nvSpPr>
          <p:spPr>
            <a:xfrm>
              <a:off x="5031236" y="3724818"/>
              <a:ext cx="2113200" cy="758282"/>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3612257" y="4785644"/>
            <a:ext cx="644728" cy="1319940"/>
            <a:chOff x="3713609" y="5218972"/>
            <a:chExt cx="644728" cy="131994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l="10554" r="83930"/>
            <a:stretch/>
          </p:blipFill>
          <p:spPr>
            <a:xfrm>
              <a:off x="3785766" y="5489318"/>
              <a:ext cx="525873" cy="1049594"/>
            </a:xfrm>
            <a:prstGeom prst="rect">
              <a:avLst/>
            </a:prstGeom>
          </p:spPr>
        </p:pic>
        <p:sp>
          <p:nvSpPr>
            <p:cNvPr id="23" name="TextBox 22"/>
            <p:cNvSpPr txBox="1"/>
            <p:nvPr/>
          </p:nvSpPr>
          <p:spPr>
            <a:xfrm>
              <a:off x="3713609" y="5218972"/>
              <a:ext cx="644728" cy="369332"/>
            </a:xfrm>
            <a:prstGeom prst="rect">
              <a:avLst/>
            </a:prstGeom>
            <a:noFill/>
          </p:spPr>
          <p:txBody>
            <a:bodyPr wrap="none" rtlCol="0">
              <a:spAutoFit/>
            </a:bodyPr>
            <a:lstStyle/>
            <a:p>
              <a:r>
                <a:rPr lang="en-US" dirty="0" smtClean="0"/>
                <a:t>Seq1</a:t>
              </a:r>
              <a:endParaRPr lang="en-US" dirty="0"/>
            </a:p>
          </p:txBody>
        </p:sp>
      </p:grp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3238" y="5450489"/>
            <a:ext cx="769019" cy="422054"/>
          </a:xfrm>
          <a:prstGeom prst="rect">
            <a:avLst/>
          </a:prstGeom>
        </p:spPr>
      </p:pic>
      <p:grpSp>
        <p:nvGrpSpPr>
          <p:cNvPr id="28" name="Group 27"/>
          <p:cNvGrpSpPr/>
          <p:nvPr/>
        </p:nvGrpSpPr>
        <p:grpSpPr>
          <a:xfrm>
            <a:off x="3628627" y="4018906"/>
            <a:ext cx="644728" cy="1319940"/>
            <a:chOff x="3713609" y="5218972"/>
            <a:chExt cx="644728" cy="1319940"/>
          </a:xfrm>
        </p:grpSpPr>
        <p:pic>
          <p:nvPicPr>
            <p:cNvPr id="29" name="Picture 28"/>
            <p:cNvPicPr>
              <a:picLocks noChangeAspect="1"/>
            </p:cNvPicPr>
            <p:nvPr/>
          </p:nvPicPr>
          <p:blipFill rotWithShape="1">
            <a:blip r:embed="rId2" cstate="screen">
              <a:extLst>
                <a:ext uri="{28A0092B-C50C-407E-A947-70E740481C1C}">
                  <a14:useLocalDpi xmlns:a14="http://schemas.microsoft.com/office/drawing/2010/main"/>
                </a:ext>
              </a:extLst>
            </a:blip>
            <a:srcRect l="10554" r="83930"/>
            <a:stretch/>
          </p:blipFill>
          <p:spPr>
            <a:xfrm>
              <a:off x="3785766" y="5489318"/>
              <a:ext cx="525873" cy="1049594"/>
            </a:xfrm>
            <a:prstGeom prst="rect">
              <a:avLst/>
            </a:prstGeom>
          </p:spPr>
        </p:pic>
        <p:sp>
          <p:nvSpPr>
            <p:cNvPr id="30" name="TextBox 29"/>
            <p:cNvSpPr txBox="1"/>
            <p:nvPr/>
          </p:nvSpPr>
          <p:spPr>
            <a:xfrm>
              <a:off x="3713609" y="5218972"/>
              <a:ext cx="644728" cy="369332"/>
            </a:xfrm>
            <a:prstGeom prst="rect">
              <a:avLst/>
            </a:prstGeom>
            <a:noFill/>
          </p:spPr>
          <p:txBody>
            <a:bodyPr wrap="none" rtlCol="0">
              <a:spAutoFit/>
            </a:bodyPr>
            <a:lstStyle/>
            <a:p>
              <a:r>
                <a:rPr lang="en-US" dirty="0" smtClean="0"/>
                <a:t>Seq1</a:t>
              </a:r>
              <a:endParaRPr lang="en-US" dirty="0"/>
            </a:p>
          </p:txBody>
        </p:sp>
      </p:grpSp>
    </p:spTree>
    <p:extLst>
      <p:ext uri="{BB962C8B-B14F-4D97-AF65-F5344CB8AC3E}">
        <p14:creationId xmlns:p14="http://schemas.microsoft.com/office/powerpoint/2010/main" val="2044414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Inferring </a:t>
            </a:r>
            <a:r>
              <a:rPr lang="en-US" dirty="0" smtClean="0"/>
              <a:t>Congestion Window</a:t>
            </a:r>
            <a:endParaRPr lang="en-US" dirty="0"/>
          </a:p>
        </p:txBody>
      </p:sp>
      <p:sp>
        <p:nvSpPr>
          <p:cNvPr id="3" name="Content Placeholder 2"/>
          <p:cNvSpPr>
            <a:spLocks noGrp="1"/>
          </p:cNvSpPr>
          <p:nvPr>
            <p:ph idx="1"/>
          </p:nvPr>
        </p:nvSpPr>
        <p:spPr/>
        <p:txBody>
          <a:bodyPr/>
          <a:lstStyle/>
          <a:p>
            <a:pPr marL="0" indent="0">
              <a:buNone/>
            </a:pPr>
            <a:r>
              <a:rPr lang="en-US" b="1" dirty="0"/>
              <a:t>Congestion </a:t>
            </a:r>
            <a:r>
              <a:rPr lang="en-US" b="1" dirty="0" smtClean="0"/>
              <a:t>Window</a:t>
            </a:r>
            <a:r>
              <a:rPr lang="en-US" dirty="0"/>
              <a:t>: </a:t>
            </a:r>
          </a:p>
          <a:p>
            <a:pPr lvl="1"/>
            <a:r>
              <a:rPr lang="en-US" dirty="0" smtClean="0"/>
              <a:t>Different </a:t>
            </a:r>
            <a:r>
              <a:rPr lang="en-US" dirty="0"/>
              <a:t>TCP </a:t>
            </a:r>
            <a:r>
              <a:rPr lang="en-US" dirty="0" smtClean="0"/>
              <a:t>congestion controls</a:t>
            </a:r>
            <a:endParaRPr lang="en-US" dirty="0"/>
          </a:p>
          <a:p>
            <a:pPr lvl="1"/>
            <a:r>
              <a:rPr lang="en-US" dirty="0" err="1" smtClean="0"/>
              <a:t>Unkonwn</a:t>
            </a:r>
            <a:r>
              <a:rPr lang="en-US" dirty="0" smtClean="0"/>
              <a:t> threshold (e.g., ssthresh to exit slow start)</a:t>
            </a:r>
          </a:p>
          <a:p>
            <a:pPr lvl="1"/>
            <a:r>
              <a:rPr lang="en-US" dirty="0" smtClean="0"/>
              <a:t>Tuned parameters (e.g., Initial window)</a:t>
            </a:r>
          </a:p>
          <a:p>
            <a:pPr marL="0" indent="0">
              <a:buNone/>
            </a:pPr>
            <a:r>
              <a:rPr lang="en-US" b="1" dirty="0" smtClean="0"/>
              <a:t>TCP Invariants:</a:t>
            </a:r>
            <a:endParaRPr lang="en-US" b="1" dirty="0"/>
          </a:p>
          <a:p>
            <a:pPr marL="971550" lvl="1" indent="-514350">
              <a:buFont typeface="+mj-lt"/>
              <a:buAutoNum type="arabicPeriod"/>
            </a:pPr>
            <a:r>
              <a:rPr lang="en-US" dirty="0"/>
              <a:t>Flight</a:t>
            </a:r>
            <a:r>
              <a:rPr lang="en-US" i="1" dirty="0"/>
              <a:t> </a:t>
            </a:r>
            <a:r>
              <a:rPr lang="en-US" dirty="0"/>
              <a:t>size</a:t>
            </a:r>
            <a:r>
              <a:rPr lang="en-US" i="1" dirty="0"/>
              <a:t> </a:t>
            </a:r>
            <a:r>
              <a:rPr lang="en-US" dirty="0"/>
              <a:t>is bounded by CWND </a:t>
            </a:r>
          </a:p>
          <a:p>
            <a:pPr marL="914400" lvl="2" indent="0">
              <a:buNone/>
            </a:pPr>
            <a:r>
              <a:rPr lang="en-US" dirty="0" smtClean="0"/>
              <a:t>Lower-bound </a:t>
            </a:r>
            <a:r>
              <a:rPr lang="en-US" dirty="0"/>
              <a:t>estimate of congestion window</a:t>
            </a:r>
          </a:p>
          <a:p>
            <a:pPr marL="971550" lvl="1" indent="-514350">
              <a:buFont typeface="+mj-lt"/>
              <a:buAutoNum type="arabicPeriod"/>
            </a:pPr>
            <a:r>
              <a:rPr lang="en-US" dirty="0"/>
              <a:t>Packet loss changes CWND based on the nature of loss</a:t>
            </a:r>
          </a:p>
          <a:p>
            <a:pPr lvl="2"/>
            <a:r>
              <a:rPr lang="en-US" dirty="0"/>
              <a:t>A timeout resets CWND to </a:t>
            </a:r>
            <a:r>
              <a:rPr lang="en-US" dirty="0" smtClean="0"/>
              <a:t>initial window</a:t>
            </a:r>
            <a:endParaRPr lang="en-US" dirty="0"/>
          </a:p>
          <a:p>
            <a:pPr lvl="2"/>
            <a:r>
              <a:rPr lang="en-US" dirty="0"/>
              <a:t>A fast-retransmit causes a multiplicative decrease in </a:t>
            </a:r>
            <a:r>
              <a:rPr lang="en-US" dirty="0" smtClean="0"/>
              <a:t>CWND</a:t>
            </a:r>
            <a:endParaRPr lang="en-US" b="1" dirty="0"/>
          </a:p>
          <a:p>
            <a:endParaRPr lang="en-US" dirty="0"/>
          </a:p>
          <a:p>
            <a:endParaRPr lang="en-US" dirty="0"/>
          </a:p>
        </p:txBody>
      </p:sp>
      <p:sp>
        <p:nvSpPr>
          <p:cNvPr id="4" name="Slide Number Placeholder 3"/>
          <p:cNvSpPr>
            <a:spLocks noGrp="1"/>
          </p:cNvSpPr>
          <p:nvPr>
            <p:ph type="sldNum" sz="quarter" idx="12"/>
          </p:nvPr>
        </p:nvSpPr>
        <p:spPr/>
        <p:txBody>
          <a:bodyPr/>
          <a:lstStyle/>
          <a:p>
            <a:fld id="{3A59304C-1B61-1E46-A791-A8973EE2F791}" type="slidenum">
              <a:rPr lang="en-US" smtClean="0"/>
              <a:t>12</a:t>
            </a:fld>
            <a:endParaRPr lang="en-US" dirty="0"/>
          </a:p>
        </p:txBody>
      </p:sp>
    </p:spTree>
    <p:extLst>
      <p:ext uri="{BB962C8B-B14F-4D97-AF65-F5344CB8AC3E}">
        <p14:creationId xmlns:p14="http://schemas.microsoft.com/office/powerpoint/2010/main" val="7325359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Inferring </a:t>
            </a:r>
            <a:r>
              <a:rPr lang="en-US" dirty="0" smtClean="0"/>
              <a:t>Flight Size</a:t>
            </a:r>
            <a:endParaRPr lang="en-US" dirty="0"/>
          </a:p>
        </p:txBody>
      </p:sp>
      <p:sp>
        <p:nvSpPr>
          <p:cNvPr id="3" name="Content Placeholder 2"/>
          <p:cNvSpPr>
            <a:spLocks noGrp="1"/>
          </p:cNvSpPr>
          <p:nvPr>
            <p:ph idx="1"/>
          </p:nvPr>
        </p:nvSpPr>
        <p:spPr/>
        <p:txBody>
          <a:bodyPr>
            <a:normAutofit/>
          </a:bodyPr>
          <a:lstStyle/>
          <a:p>
            <a:pPr marL="0" indent="0">
              <a:buNone/>
            </a:pPr>
            <a:r>
              <a:rPr lang="en-US" b="1" dirty="0"/>
              <a:t>F</a:t>
            </a:r>
            <a:r>
              <a:rPr lang="en-US" b="1" dirty="0" smtClean="0"/>
              <a:t>light size</a:t>
            </a:r>
            <a:r>
              <a:rPr lang="en-US" dirty="0" smtClean="0"/>
              <a:t>: number of packets in flight</a:t>
            </a:r>
          </a:p>
          <a:p>
            <a:pPr lvl="1"/>
            <a:endParaRPr lang="en-US" dirty="0"/>
          </a:p>
          <a:p>
            <a:pPr lvl="1"/>
            <a:endParaRPr lang="en-US" dirty="0" smtClean="0"/>
          </a:p>
          <a:p>
            <a:pPr lvl="1"/>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8577" y="2421245"/>
            <a:ext cx="5654845" cy="1751400"/>
          </a:xfrm>
          <a:prstGeom prst="rect">
            <a:avLst/>
          </a:prstGeom>
        </p:spPr>
      </p:pic>
      <p:sp>
        <p:nvSpPr>
          <p:cNvPr id="5" name="Slide Number Placeholder 4"/>
          <p:cNvSpPr>
            <a:spLocks noGrp="1"/>
          </p:cNvSpPr>
          <p:nvPr>
            <p:ph type="sldNum" sz="quarter" idx="12"/>
          </p:nvPr>
        </p:nvSpPr>
        <p:spPr/>
        <p:txBody>
          <a:bodyPr/>
          <a:lstStyle/>
          <a:p>
            <a:fld id="{3A59304C-1B61-1E46-A791-A8973EE2F791}" type="slidenum">
              <a:rPr lang="en-US" smtClean="0"/>
              <a:t>13</a:t>
            </a:fld>
            <a:endParaRPr lang="en-US" dirty="0"/>
          </a:p>
        </p:txBody>
      </p:sp>
      <p:grpSp>
        <p:nvGrpSpPr>
          <p:cNvPr id="6" name="Group 5"/>
          <p:cNvGrpSpPr/>
          <p:nvPr/>
        </p:nvGrpSpPr>
        <p:grpSpPr>
          <a:xfrm>
            <a:off x="2782717" y="4268536"/>
            <a:ext cx="5384800" cy="1908427"/>
            <a:chOff x="3389086" y="2574673"/>
            <a:chExt cx="5384800" cy="1908427"/>
          </a:xfrm>
        </p:grpSpPr>
        <p:sp>
          <p:nvSpPr>
            <p:cNvPr id="7" name="Rectangle 6"/>
            <p:cNvSpPr/>
            <p:nvPr/>
          </p:nvSpPr>
          <p:spPr>
            <a:xfrm>
              <a:off x="79864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Rectangle 7"/>
            <p:cNvSpPr/>
            <p:nvPr/>
          </p:nvSpPr>
          <p:spPr>
            <a:xfrm>
              <a:off x="33890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p:cNvSpPr/>
            <p:nvPr/>
          </p:nvSpPr>
          <p:spPr>
            <a:xfrm>
              <a:off x="35160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10" name="Rectangle 9"/>
            <p:cNvSpPr/>
            <p:nvPr/>
          </p:nvSpPr>
          <p:spPr>
            <a:xfrm>
              <a:off x="81134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11" name="Rectangle 10"/>
            <p:cNvSpPr/>
            <p:nvPr/>
          </p:nvSpPr>
          <p:spPr>
            <a:xfrm>
              <a:off x="3516086"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ectangle 11"/>
            <p:cNvSpPr/>
            <p:nvPr/>
          </p:nvSpPr>
          <p:spPr>
            <a:xfrm>
              <a:off x="3817257"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Rectangle 12"/>
            <p:cNvSpPr/>
            <p:nvPr/>
          </p:nvSpPr>
          <p:spPr>
            <a:xfrm>
              <a:off x="8104415"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ectangle 13"/>
            <p:cNvSpPr/>
            <p:nvPr/>
          </p:nvSpPr>
          <p:spPr>
            <a:xfrm>
              <a:off x="8405586"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5" name="Straight Connector 14"/>
            <p:cNvCxnSpPr/>
            <p:nvPr/>
          </p:nvCxnSpPr>
          <p:spPr>
            <a:xfrm>
              <a:off x="8225065" y="3120773"/>
              <a:ext cx="0" cy="8645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526236" y="3120773"/>
              <a:ext cx="0" cy="105421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39004" y="3111450"/>
              <a:ext cx="0" cy="106671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37000" y="3114625"/>
              <a:ext cx="0" cy="8706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649436" y="4174987"/>
              <a:ext cx="4890408" cy="1"/>
            </a:xfrm>
            <a:prstGeom prst="line">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37000" y="3978932"/>
              <a:ext cx="4301671" cy="0"/>
            </a:xfrm>
            <a:prstGeom prst="line">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loud 20"/>
            <p:cNvSpPr/>
            <p:nvPr/>
          </p:nvSpPr>
          <p:spPr>
            <a:xfrm>
              <a:off x="5031236" y="3724818"/>
              <a:ext cx="2113200" cy="758282"/>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4054273" y="4813818"/>
            <a:ext cx="644728" cy="1319940"/>
            <a:chOff x="3713609" y="5218972"/>
            <a:chExt cx="644728" cy="1319940"/>
          </a:xfrm>
        </p:grpSpPr>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l="10554" r="83930"/>
            <a:stretch/>
          </p:blipFill>
          <p:spPr>
            <a:xfrm>
              <a:off x="3785766" y="5489318"/>
              <a:ext cx="525873" cy="1049594"/>
            </a:xfrm>
            <a:prstGeom prst="rect">
              <a:avLst/>
            </a:prstGeom>
          </p:spPr>
        </p:pic>
        <p:sp>
          <p:nvSpPr>
            <p:cNvPr id="24" name="TextBox 23"/>
            <p:cNvSpPr txBox="1"/>
            <p:nvPr/>
          </p:nvSpPr>
          <p:spPr>
            <a:xfrm>
              <a:off x="3713609" y="5218972"/>
              <a:ext cx="644728" cy="369332"/>
            </a:xfrm>
            <a:prstGeom prst="rect">
              <a:avLst/>
            </a:prstGeom>
            <a:noFill/>
          </p:spPr>
          <p:txBody>
            <a:bodyPr wrap="none" rtlCol="0">
              <a:spAutoFit/>
            </a:bodyPr>
            <a:lstStyle/>
            <a:p>
              <a:r>
                <a:rPr lang="en-US" dirty="0" smtClean="0"/>
                <a:t>Seq1</a:t>
              </a:r>
              <a:endParaRPr lang="en-US" dirty="0"/>
            </a:p>
          </p:txBody>
        </p:sp>
      </p:grpSp>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6978" y="5450489"/>
            <a:ext cx="769019" cy="422054"/>
          </a:xfrm>
          <a:prstGeom prst="rect">
            <a:avLst/>
          </a:prstGeom>
        </p:spPr>
      </p:pic>
      <p:grpSp>
        <p:nvGrpSpPr>
          <p:cNvPr id="26" name="Group 25"/>
          <p:cNvGrpSpPr/>
          <p:nvPr/>
        </p:nvGrpSpPr>
        <p:grpSpPr>
          <a:xfrm>
            <a:off x="3549082" y="4805313"/>
            <a:ext cx="644728" cy="1319940"/>
            <a:chOff x="3713609" y="5218972"/>
            <a:chExt cx="644728" cy="1319940"/>
          </a:xfrm>
        </p:grpSpPr>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l="10554" r="83930"/>
            <a:stretch/>
          </p:blipFill>
          <p:spPr>
            <a:xfrm>
              <a:off x="3785766" y="5489318"/>
              <a:ext cx="525873" cy="1049594"/>
            </a:xfrm>
            <a:prstGeom prst="rect">
              <a:avLst/>
            </a:prstGeom>
          </p:spPr>
        </p:pic>
        <p:sp>
          <p:nvSpPr>
            <p:cNvPr id="28" name="TextBox 27"/>
            <p:cNvSpPr txBox="1"/>
            <p:nvPr/>
          </p:nvSpPr>
          <p:spPr>
            <a:xfrm>
              <a:off x="3713609" y="5218972"/>
              <a:ext cx="644728" cy="369332"/>
            </a:xfrm>
            <a:prstGeom prst="rect">
              <a:avLst/>
            </a:prstGeom>
            <a:noFill/>
          </p:spPr>
          <p:txBody>
            <a:bodyPr wrap="none" rtlCol="0">
              <a:spAutoFit/>
            </a:bodyPr>
            <a:lstStyle/>
            <a:p>
              <a:r>
                <a:rPr lang="en-US" dirty="0" smtClean="0"/>
                <a:t>Seq2</a:t>
              </a:r>
              <a:endParaRPr lang="en-US" dirty="0"/>
            </a:p>
          </p:txBody>
        </p:sp>
      </p:grpSp>
      <p:grpSp>
        <p:nvGrpSpPr>
          <p:cNvPr id="31" name="Group 30"/>
          <p:cNvGrpSpPr/>
          <p:nvPr/>
        </p:nvGrpSpPr>
        <p:grpSpPr>
          <a:xfrm>
            <a:off x="3426093" y="5768687"/>
            <a:ext cx="636713" cy="1049594"/>
            <a:chOff x="3573574" y="5768687"/>
            <a:chExt cx="636713" cy="1049594"/>
          </a:xfrm>
        </p:grpSpPr>
        <p:pic>
          <p:nvPicPr>
            <p:cNvPr id="29" name="Picture 28"/>
            <p:cNvPicPr>
              <a:picLocks noChangeAspect="1"/>
            </p:cNvPicPr>
            <p:nvPr/>
          </p:nvPicPr>
          <p:blipFill rotWithShape="1">
            <a:blip r:embed="rId4" cstate="screen">
              <a:extLst>
                <a:ext uri="{28A0092B-C50C-407E-A947-70E740481C1C}">
                  <a14:useLocalDpi xmlns:a14="http://schemas.microsoft.com/office/drawing/2010/main"/>
                </a:ext>
              </a:extLst>
            </a:blip>
            <a:srcRect l="10554" r="83930"/>
            <a:stretch/>
          </p:blipFill>
          <p:spPr>
            <a:xfrm flipH="1">
              <a:off x="3616212" y="5768687"/>
              <a:ext cx="525873" cy="1049594"/>
            </a:xfrm>
            <a:prstGeom prst="rect">
              <a:avLst/>
            </a:prstGeom>
          </p:spPr>
        </p:pic>
        <p:sp>
          <p:nvSpPr>
            <p:cNvPr id="30" name="TextBox 29"/>
            <p:cNvSpPr txBox="1"/>
            <p:nvPr/>
          </p:nvSpPr>
          <p:spPr>
            <a:xfrm>
              <a:off x="3573574" y="6354246"/>
              <a:ext cx="636713" cy="369332"/>
            </a:xfrm>
            <a:prstGeom prst="rect">
              <a:avLst/>
            </a:prstGeom>
            <a:noFill/>
          </p:spPr>
          <p:txBody>
            <a:bodyPr wrap="none" rtlCol="0">
              <a:spAutoFit/>
            </a:bodyPr>
            <a:lstStyle/>
            <a:p>
              <a:r>
                <a:rPr lang="en-US" dirty="0" smtClean="0"/>
                <a:t>Ack</a:t>
              </a:r>
              <a:r>
                <a:rPr lang="en-US" dirty="0"/>
                <a:t>1</a:t>
              </a:r>
            </a:p>
          </p:txBody>
        </p:sp>
      </p:grpSp>
      <p:sp>
        <p:nvSpPr>
          <p:cNvPr id="32" name="TextBox 31"/>
          <p:cNvSpPr txBox="1"/>
          <p:nvPr/>
        </p:nvSpPr>
        <p:spPr>
          <a:xfrm>
            <a:off x="9206090" y="5113364"/>
            <a:ext cx="1325748" cy="369332"/>
          </a:xfrm>
          <a:prstGeom prst="rect">
            <a:avLst/>
          </a:prstGeom>
          <a:noFill/>
        </p:spPr>
        <p:txBody>
          <a:bodyPr wrap="none" rtlCol="0">
            <a:spAutoFit/>
          </a:bodyPr>
          <a:lstStyle/>
          <a:p>
            <a:r>
              <a:rPr lang="en-US" dirty="0" err="1" smtClean="0"/>
              <a:t>Fligh</a:t>
            </a:r>
            <a:r>
              <a:rPr lang="en-US" dirty="0" smtClean="0"/>
              <a:t> Size : 1</a:t>
            </a:r>
          </a:p>
        </p:txBody>
      </p:sp>
      <p:sp>
        <p:nvSpPr>
          <p:cNvPr id="33" name="TextBox 32"/>
          <p:cNvSpPr txBox="1"/>
          <p:nvPr/>
        </p:nvSpPr>
        <p:spPr>
          <a:xfrm>
            <a:off x="9206091" y="5348416"/>
            <a:ext cx="1400640" cy="369332"/>
          </a:xfrm>
          <a:prstGeom prst="rect">
            <a:avLst/>
          </a:prstGeom>
          <a:noFill/>
        </p:spPr>
        <p:txBody>
          <a:bodyPr wrap="none" rtlCol="0">
            <a:spAutoFit/>
          </a:bodyPr>
          <a:lstStyle/>
          <a:p>
            <a:r>
              <a:rPr lang="en-US" dirty="0" smtClean="0"/>
              <a:t>Flight Size : 2</a:t>
            </a:r>
          </a:p>
        </p:txBody>
      </p:sp>
      <p:sp>
        <p:nvSpPr>
          <p:cNvPr id="34" name="TextBox 33"/>
          <p:cNvSpPr txBox="1"/>
          <p:nvPr/>
        </p:nvSpPr>
        <p:spPr>
          <a:xfrm>
            <a:off x="9206090" y="5583468"/>
            <a:ext cx="1400640" cy="369332"/>
          </a:xfrm>
          <a:prstGeom prst="rect">
            <a:avLst/>
          </a:prstGeom>
          <a:noFill/>
        </p:spPr>
        <p:txBody>
          <a:bodyPr wrap="none" rtlCol="0">
            <a:spAutoFit/>
          </a:bodyPr>
          <a:lstStyle/>
          <a:p>
            <a:r>
              <a:rPr lang="en-US" dirty="0" smtClean="0"/>
              <a:t>Flight Size : 1</a:t>
            </a:r>
          </a:p>
        </p:txBody>
      </p:sp>
      <p:sp>
        <p:nvSpPr>
          <p:cNvPr id="38" name="TextBox 37"/>
          <p:cNvSpPr txBox="1"/>
          <p:nvPr/>
        </p:nvSpPr>
        <p:spPr>
          <a:xfrm>
            <a:off x="9206090" y="5797822"/>
            <a:ext cx="1400640" cy="369332"/>
          </a:xfrm>
          <a:prstGeom prst="rect">
            <a:avLst/>
          </a:prstGeom>
          <a:noFill/>
        </p:spPr>
        <p:txBody>
          <a:bodyPr wrap="none" rtlCol="0">
            <a:spAutoFit/>
          </a:bodyPr>
          <a:lstStyle/>
          <a:p>
            <a:r>
              <a:rPr lang="en-US" dirty="0" smtClean="0"/>
              <a:t>Flight Size : 0</a:t>
            </a:r>
          </a:p>
        </p:txBody>
      </p:sp>
      <p:grpSp>
        <p:nvGrpSpPr>
          <p:cNvPr id="42" name="Group 41"/>
          <p:cNvGrpSpPr/>
          <p:nvPr/>
        </p:nvGrpSpPr>
        <p:grpSpPr>
          <a:xfrm>
            <a:off x="3460194" y="5768687"/>
            <a:ext cx="636713" cy="1049594"/>
            <a:chOff x="3573574" y="5768687"/>
            <a:chExt cx="636713" cy="1049594"/>
          </a:xfrm>
        </p:grpSpPr>
        <p:pic>
          <p:nvPicPr>
            <p:cNvPr id="43" name="Picture 42"/>
            <p:cNvPicPr>
              <a:picLocks noChangeAspect="1"/>
            </p:cNvPicPr>
            <p:nvPr/>
          </p:nvPicPr>
          <p:blipFill rotWithShape="1">
            <a:blip r:embed="rId4" cstate="screen">
              <a:extLst>
                <a:ext uri="{28A0092B-C50C-407E-A947-70E740481C1C}">
                  <a14:useLocalDpi xmlns:a14="http://schemas.microsoft.com/office/drawing/2010/main"/>
                </a:ext>
              </a:extLst>
            </a:blip>
            <a:srcRect l="10554" r="83930"/>
            <a:stretch/>
          </p:blipFill>
          <p:spPr>
            <a:xfrm flipH="1">
              <a:off x="3616212" y="5768687"/>
              <a:ext cx="525873" cy="1049594"/>
            </a:xfrm>
            <a:prstGeom prst="rect">
              <a:avLst/>
            </a:prstGeom>
          </p:spPr>
        </p:pic>
        <p:sp>
          <p:nvSpPr>
            <p:cNvPr id="44" name="TextBox 43"/>
            <p:cNvSpPr txBox="1"/>
            <p:nvPr/>
          </p:nvSpPr>
          <p:spPr>
            <a:xfrm>
              <a:off x="3573574" y="6354246"/>
              <a:ext cx="636713" cy="369332"/>
            </a:xfrm>
            <a:prstGeom prst="rect">
              <a:avLst/>
            </a:prstGeom>
            <a:noFill/>
          </p:spPr>
          <p:txBody>
            <a:bodyPr wrap="none" rtlCol="0">
              <a:spAutoFit/>
            </a:bodyPr>
            <a:lstStyle/>
            <a:p>
              <a:r>
                <a:rPr lang="en-US" dirty="0" smtClean="0"/>
                <a:t>Ack2</a:t>
              </a:r>
              <a:endParaRPr lang="en-US" dirty="0"/>
            </a:p>
          </p:txBody>
        </p:sp>
      </p:grpSp>
    </p:spTree>
    <p:extLst>
      <p:ext uri="{BB962C8B-B14F-4D97-AF65-F5344CB8AC3E}">
        <p14:creationId xmlns:p14="http://schemas.microsoft.com/office/powerpoint/2010/main" val="1111437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2" presetClass="entr" presetSubtype="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1+#ppt_w/2"/>
                                          </p:val>
                                        </p:tav>
                                        <p:tav tm="100000">
                                          <p:val>
                                            <p:strVal val="#ppt_x"/>
                                          </p:val>
                                        </p:tav>
                                      </p:tavLst>
                                    </p:anim>
                                    <p:anim calcmode="lin" valueType="num">
                                      <p:cBhvr additive="base">
                                        <p:cTn id="31" dur="500" fill="hold"/>
                                        <p:tgtEl>
                                          <p:spTgt spid="42"/>
                                        </p:tgtEl>
                                        <p:attrNameLst>
                                          <p:attrName>ppt_y</p:attrName>
                                        </p:attrNameLst>
                                      </p:cBhvr>
                                      <p:tavLst>
                                        <p:tav tm="0">
                                          <p:val>
                                            <p:strVal val="#ppt_y"/>
                                          </p:val>
                                        </p:tav>
                                        <p:tav tm="100000">
                                          <p:val>
                                            <p:strVal val="#ppt_y"/>
                                          </p:val>
                                        </p:tav>
                                      </p:tavLst>
                                    </p:anim>
                                  </p:childTnLst>
                                </p:cTn>
                              </p:par>
                              <p:par>
                                <p:cTn id="32" presetID="1"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CWND </a:t>
            </a:r>
            <a:endParaRPr lang="en-US" dirty="0"/>
          </a:p>
        </p:txBody>
      </p:sp>
      <p:sp>
        <p:nvSpPr>
          <p:cNvPr id="4" name="Slide Number Placeholder 3"/>
          <p:cNvSpPr>
            <a:spLocks noGrp="1"/>
          </p:cNvSpPr>
          <p:nvPr>
            <p:ph type="sldNum" sz="quarter" idx="12"/>
          </p:nvPr>
        </p:nvSpPr>
        <p:spPr/>
        <p:txBody>
          <a:bodyPr/>
          <a:lstStyle/>
          <a:p>
            <a:fld id="{3A59304C-1B61-1E46-A791-A8973EE2F791}" type="slidenum">
              <a:rPr lang="en-US" smtClean="0"/>
              <a:t>14</a:t>
            </a:fld>
            <a:endParaRPr lang="en-US" dirty="0"/>
          </a:p>
        </p:txBody>
      </p:sp>
      <p:sp>
        <p:nvSpPr>
          <p:cNvPr id="6" name="Content Placeholder 5"/>
          <p:cNvSpPr>
            <a:spLocks noGrp="1"/>
          </p:cNvSpPr>
          <p:nvPr>
            <p:ph idx="1"/>
          </p:nvPr>
        </p:nvSpPr>
        <p:spPr/>
        <p:txBody>
          <a:bodyPr/>
          <a:lstStyle/>
          <a:p>
            <a:r>
              <a:rPr lang="en-US" dirty="0" smtClean="0"/>
              <a:t>If flight size increases:</a:t>
            </a:r>
          </a:p>
          <a:p>
            <a:pPr lvl="1"/>
            <a:r>
              <a:rPr lang="en-US" dirty="0" smtClean="0"/>
              <a:t>CWND &lt;- flight size</a:t>
            </a:r>
          </a:p>
          <a:p>
            <a:r>
              <a:rPr lang="en-US" dirty="0" smtClean="0"/>
              <a:t>If a loss is observed:</a:t>
            </a:r>
          </a:p>
          <a:p>
            <a:pPr lvl="1"/>
            <a:r>
              <a:rPr lang="en-US" dirty="0" smtClean="0"/>
              <a:t>Decrease CWND appropriately</a:t>
            </a:r>
          </a:p>
          <a:p>
            <a:pPr lvl="1"/>
            <a:endParaRPr lang="en-US" dirty="0"/>
          </a:p>
          <a:p>
            <a:r>
              <a:rPr lang="en-US" dirty="0"/>
              <a:t>From different starting points:</a:t>
            </a:r>
          </a:p>
          <a:p>
            <a:pPr marL="914400" lvl="1" indent="-457200">
              <a:buFont typeface="+mj-lt"/>
              <a:buAutoNum type="alphaLcParenR"/>
            </a:pPr>
            <a:r>
              <a:rPr lang="en-US" dirty="0"/>
              <a:t>Beginning</a:t>
            </a:r>
          </a:p>
          <a:p>
            <a:pPr marL="914400" lvl="1" indent="-457200">
              <a:buFont typeface="+mj-lt"/>
              <a:buAutoNum type="alphaLcParenR"/>
            </a:pPr>
            <a:r>
              <a:rPr lang="en-US" dirty="0"/>
              <a:t>After 1 sec</a:t>
            </a:r>
          </a:p>
          <a:p>
            <a:pPr marL="914400" lvl="1" indent="-457200">
              <a:buFont typeface="+mj-lt"/>
              <a:buAutoNum type="alphaLcParenR"/>
            </a:pPr>
            <a:r>
              <a:rPr lang="en-US" dirty="0"/>
              <a:t>After 3 sec</a:t>
            </a:r>
          </a:p>
          <a:p>
            <a:pPr lvl="1"/>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10923" t="1369" r="13121" b="29009"/>
          <a:stretch/>
        </p:blipFill>
        <p:spPr>
          <a:xfrm>
            <a:off x="5923467" y="2537889"/>
            <a:ext cx="5668113" cy="4001023"/>
          </a:xfrm>
          <a:prstGeom prst="rect">
            <a:avLst/>
          </a:prstGeom>
        </p:spPr>
      </p:pic>
    </p:spTree>
    <p:extLst>
      <p:ext uri="{BB962C8B-B14F-4D97-AF65-F5344CB8AC3E}">
        <p14:creationId xmlns:p14="http://schemas.microsoft.com/office/powerpoint/2010/main" val="16007884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Dapper’s</a:t>
            </a:r>
            <a:r>
              <a:rPr lang="en-US" dirty="0" smtClean="0"/>
              <a:t> Implementation in P4</a:t>
            </a:r>
            <a:endParaRPr lang="en-US" dirty="0"/>
          </a:p>
        </p:txBody>
      </p:sp>
      <p:sp>
        <p:nvSpPr>
          <p:cNvPr id="10" name="Slide Number Placeholder 9"/>
          <p:cNvSpPr>
            <a:spLocks noGrp="1"/>
          </p:cNvSpPr>
          <p:nvPr>
            <p:ph type="sldNum" sz="quarter" idx="12"/>
          </p:nvPr>
        </p:nvSpPr>
        <p:spPr/>
        <p:txBody>
          <a:bodyPr/>
          <a:lstStyle/>
          <a:p>
            <a:fld id="{3A59304C-1B61-1E46-A791-A8973EE2F791}" type="slidenum">
              <a:rPr lang="en-US" smtClean="0"/>
              <a:t>15</a:t>
            </a:fld>
            <a:endParaRPr lang="en-US" dirty="0"/>
          </a:p>
        </p:txBody>
      </p:sp>
      <p:grpSp>
        <p:nvGrpSpPr>
          <p:cNvPr id="33" name="Group 32"/>
          <p:cNvGrpSpPr/>
          <p:nvPr/>
        </p:nvGrpSpPr>
        <p:grpSpPr>
          <a:xfrm>
            <a:off x="3767959" y="2750862"/>
            <a:ext cx="4388512" cy="3532895"/>
            <a:chOff x="268014" y="2855749"/>
            <a:chExt cx="4388512" cy="3532895"/>
          </a:xfrm>
        </p:grpSpPr>
        <p:grpSp>
          <p:nvGrpSpPr>
            <p:cNvPr id="5" name="Group 4"/>
            <p:cNvGrpSpPr/>
            <p:nvPr/>
          </p:nvGrpSpPr>
          <p:grpSpPr>
            <a:xfrm>
              <a:off x="1597794" y="2855749"/>
              <a:ext cx="2299138" cy="1690419"/>
              <a:chOff x="2797805" y="3973870"/>
              <a:chExt cx="3561049" cy="2510368"/>
            </a:xfrm>
          </p:grpSpPr>
          <p:grpSp>
            <p:nvGrpSpPr>
              <p:cNvPr id="19" name="Group 18"/>
              <p:cNvGrpSpPr/>
              <p:nvPr/>
            </p:nvGrpSpPr>
            <p:grpSpPr>
              <a:xfrm>
                <a:off x="4808976" y="4774745"/>
                <a:ext cx="1549878" cy="1709493"/>
                <a:chOff x="4929086" y="4001295"/>
                <a:chExt cx="1799918" cy="1537574"/>
              </a:xfrm>
            </p:grpSpPr>
            <p:sp>
              <p:nvSpPr>
                <p:cNvPr id="20" name="Rectangle 19"/>
                <p:cNvSpPr/>
                <p:nvPr/>
              </p:nvSpPr>
              <p:spPr>
                <a:xfrm>
                  <a:off x="4929086" y="4001295"/>
                  <a:ext cx="1796180" cy="266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 name="Rectangle 20"/>
                <p:cNvSpPr/>
                <p:nvPr/>
              </p:nvSpPr>
              <p:spPr>
                <a:xfrm>
                  <a:off x="4929086" y="4252531"/>
                  <a:ext cx="1796180" cy="266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 name="Rectangle 21"/>
                <p:cNvSpPr/>
                <p:nvPr/>
              </p:nvSpPr>
              <p:spPr>
                <a:xfrm>
                  <a:off x="4929086" y="4503767"/>
                  <a:ext cx="1796180" cy="26664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Rectangle 22"/>
                <p:cNvSpPr/>
                <p:nvPr/>
              </p:nvSpPr>
              <p:spPr>
                <a:xfrm>
                  <a:off x="4932824" y="4769751"/>
                  <a:ext cx="1796180" cy="266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 name="Rectangle 23"/>
                <p:cNvSpPr/>
                <p:nvPr/>
              </p:nvSpPr>
              <p:spPr>
                <a:xfrm>
                  <a:off x="4932824" y="5020987"/>
                  <a:ext cx="1796180" cy="266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Rectangle 24"/>
                <p:cNvSpPr/>
                <p:nvPr/>
              </p:nvSpPr>
              <p:spPr>
                <a:xfrm>
                  <a:off x="4932824" y="5272223"/>
                  <a:ext cx="1796180" cy="266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26" name="TextBox 25"/>
              <p:cNvSpPr txBox="1"/>
              <p:nvPr/>
            </p:nvSpPr>
            <p:spPr>
              <a:xfrm flipH="1">
                <a:off x="4808974" y="4156361"/>
                <a:ext cx="1546659" cy="457066"/>
              </a:xfrm>
              <a:prstGeom prst="rect">
                <a:avLst/>
              </a:prstGeom>
              <a:noFill/>
            </p:spPr>
            <p:txBody>
              <a:bodyPr wrap="square" rtlCol="0">
                <a:spAutoFit/>
              </a:bodyPr>
              <a:lstStyle/>
              <a:p>
                <a:pPr algn="ctr"/>
                <a:endParaRPr lang="en-US" sz="1400" dirty="0"/>
              </a:p>
            </p:txBody>
          </p: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7805" y="5050947"/>
                <a:ext cx="914399" cy="914399"/>
              </a:xfrm>
              <a:prstGeom prst="rect">
                <a:avLst/>
              </a:prstGeom>
            </p:spPr>
          </p:pic>
          <p:sp>
            <p:nvSpPr>
              <p:cNvPr id="28" name="Right Arrow 27"/>
              <p:cNvSpPr/>
              <p:nvPr/>
            </p:nvSpPr>
            <p:spPr>
              <a:xfrm>
                <a:off x="3866144" y="5070828"/>
                <a:ext cx="673369" cy="874636"/>
              </a:xfrm>
              <a:prstGeom prst="right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TextBox 28"/>
              <p:cNvSpPr txBox="1"/>
              <p:nvPr/>
            </p:nvSpPr>
            <p:spPr>
              <a:xfrm flipH="1">
                <a:off x="3647200" y="3973870"/>
                <a:ext cx="1111255" cy="1096958"/>
              </a:xfrm>
              <a:prstGeom prst="rect">
                <a:avLst/>
              </a:prstGeom>
              <a:noFill/>
            </p:spPr>
            <p:txBody>
              <a:bodyPr wrap="square" rtlCol="0">
                <a:spAutoFit/>
              </a:bodyPr>
              <a:lstStyle/>
              <a:p>
                <a:pPr algn="ctr"/>
                <a:r>
                  <a:rPr lang="en-US" sz="1400" dirty="0" smtClean="0"/>
                  <a:t>Parse &amp; </a:t>
                </a:r>
              </a:p>
              <a:p>
                <a:pPr algn="ctr"/>
                <a:r>
                  <a:rPr lang="en-US" sz="1400" dirty="0" smtClean="0"/>
                  <a:t>Hash</a:t>
                </a:r>
                <a:endParaRPr lang="en-US" sz="1400" dirty="0"/>
              </a:p>
            </p:txBody>
          </p:sp>
        </p:grpSp>
        <p:sp>
          <p:nvSpPr>
            <p:cNvPr id="31" name="Oval Callout 30"/>
            <p:cNvSpPr/>
            <p:nvPr/>
          </p:nvSpPr>
          <p:spPr>
            <a:xfrm>
              <a:off x="268014" y="4853928"/>
              <a:ext cx="4388512" cy="1534716"/>
            </a:xfrm>
            <a:prstGeom prst="wedgeEllipseCallout">
              <a:avLst>
                <a:gd name="adj1" fmla="val -744"/>
                <a:gd name="adj2" fmla="val -923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smtClean="0">
                  <a:solidFill>
                    <a:schemeClr val="tx1"/>
                  </a:solidFill>
                </a:rPr>
                <a:t>Two </a:t>
              </a:r>
              <a:r>
                <a:rPr lang="en-US" dirty="0">
                  <a:solidFill>
                    <a:schemeClr val="tx1"/>
                  </a:solidFill>
                </a:rPr>
                <a:t>sets of </a:t>
              </a:r>
              <a:r>
                <a:rPr lang="en-US" dirty="0" smtClean="0">
                  <a:solidFill>
                    <a:schemeClr val="tx1"/>
                  </a:solidFill>
                </a:rPr>
                <a:t>headers,</a:t>
              </a:r>
            </a:p>
            <a:p>
              <a:pPr lvl="1"/>
              <a:r>
                <a:rPr lang="en-US" dirty="0">
                  <a:solidFill>
                    <a:schemeClr val="tx1"/>
                  </a:solidFill>
                </a:rPr>
                <a:t>I</a:t>
              </a:r>
              <a:r>
                <a:rPr lang="en-US" dirty="0" smtClean="0">
                  <a:solidFill>
                    <a:schemeClr val="tx1"/>
                  </a:solidFill>
                </a:rPr>
                <a:t>n </a:t>
              </a:r>
              <a:r>
                <a:rPr lang="en-US" dirty="0">
                  <a:solidFill>
                    <a:schemeClr val="tx1"/>
                  </a:solidFill>
                </a:rPr>
                <a:t>the reverse </a:t>
              </a:r>
              <a:r>
                <a:rPr lang="en-US" dirty="0" smtClean="0">
                  <a:solidFill>
                    <a:schemeClr val="tx1"/>
                  </a:solidFill>
                </a:rPr>
                <a:t>order,</a:t>
              </a:r>
              <a:endParaRPr lang="en-US" dirty="0">
                <a:solidFill>
                  <a:schemeClr val="tx1"/>
                </a:solidFill>
              </a:endParaRPr>
            </a:p>
            <a:p>
              <a:pPr lvl="1"/>
              <a:r>
                <a:rPr lang="en-US" dirty="0">
                  <a:solidFill>
                    <a:schemeClr val="tx1"/>
                  </a:solidFill>
                </a:rPr>
                <a:t>Consistent comparison of direction </a:t>
              </a:r>
              <a:r>
                <a:rPr lang="en-US" dirty="0" smtClean="0">
                  <a:solidFill>
                    <a:schemeClr val="tx1"/>
                  </a:solidFill>
                </a:rPr>
                <a:t>(</a:t>
              </a:r>
              <a:r>
                <a:rPr lang="en-US" i="1" dirty="0" err="1" smtClean="0">
                  <a:solidFill>
                    <a:schemeClr val="tx1"/>
                  </a:solidFill>
                </a:rPr>
                <a:t>srcIP</a:t>
              </a:r>
              <a:r>
                <a:rPr lang="en-US" i="1" dirty="0" smtClean="0">
                  <a:solidFill>
                    <a:schemeClr val="tx1"/>
                  </a:solidFill>
                </a:rPr>
                <a:t> </a:t>
              </a:r>
              <a:r>
                <a:rPr lang="en-US" dirty="0">
                  <a:solidFill>
                    <a:schemeClr val="tx1"/>
                  </a:solidFill>
                </a:rPr>
                <a:t>&gt; </a:t>
              </a:r>
              <a:r>
                <a:rPr lang="en-US" i="1" dirty="0" err="1" smtClean="0">
                  <a:solidFill>
                    <a:schemeClr val="tx1"/>
                  </a:solidFill>
                </a:rPr>
                <a:t>dstIP</a:t>
              </a:r>
              <a:r>
                <a:rPr lang="en-US" i="1" dirty="0" smtClean="0">
                  <a:solidFill>
                    <a:schemeClr val="tx1"/>
                  </a:solidFill>
                </a:rPr>
                <a:t>)</a:t>
              </a:r>
              <a:endParaRPr lang="en-US" dirty="0">
                <a:solidFill>
                  <a:schemeClr val="tx1"/>
                </a:solidFill>
              </a:endParaRPr>
            </a:p>
          </p:txBody>
        </p:sp>
      </p:grpSp>
      <p:sp>
        <p:nvSpPr>
          <p:cNvPr id="37" name="Content Placeholder 5"/>
          <p:cNvSpPr>
            <a:spLocks noGrp="1"/>
          </p:cNvSpPr>
          <p:nvPr>
            <p:ph idx="1"/>
          </p:nvPr>
        </p:nvSpPr>
        <p:spPr>
          <a:xfrm>
            <a:off x="838200" y="1825625"/>
            <a:ext cx="10515600" cy="4351338"/>
          </a:xfrm>
        </p:spPr>
        <p:txBody>
          <a:bodyPr/>
          <a:lstStyle/>
          <a:p>
            <a:pPr lvl="1"/>
            <a:r>
              <a:rPr lang="en-US" dirty="0"/>
              <a:t>Need symmetric hashing for bi-directional cross packet </a:t>
            </a:r>
            <a:r>
              <a:rPr lang="en-US" dirty="0" smtClean="0"/>
              <a:t>analysis</a:t>
            </a:r>
            <a:endParaRPr lang="en-US" dirty="0"/>
          </a:p>
        </p:txBody>
      </p:sp>
      <p:sp>
        <p:nvSpPr>
          <p:cNvPr id="39" name="Oval Callout 38"/>
          <p:cNvSpPr/>
          <p:nvPr/>
        </p:nvSpPr>
        <p:spPr>
          <a:xfrm>
            <a:off x="472966" y="5516399"/>
            <a:ext cx="1907627" cy="1022513"/>
          </a:xfrm>
          <a:prstGeom prst="wedgeEllipseCallout">
            <a:avLst>
              <a:gd name="adj1" fmla="val 31233"/>
              <a:gd name="adj2" fmla="val -8089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Parse</a:t>
            </a:r>
          </a:p>
          <a:p>
            <a:pPr algn="ctr"/>
            <a:r>
              <a:rPr lang="en-US" dirty="0" smtClean="0"/>
              <a:t>Extract</a:t>
            </a:r>
          </a:p>
          <a:p>
            <a:pPr algn="ctr"/>
            <a:r>
              <a:rPr lang="en-US" dirty="0" smtClean="0"/>
              <a:t>Hash</a:t>
            </a:r>
          </a:p>
        </p:txBody>
      </p:sp>
      <p:sp>
        <p:nvSpPr>
          <p:cNvPr id="40" name="Oval Callout 39"/>
          <p:cNvSpPr/>
          <p:nvPr/>
        </p:nvSpPr>
        <p:spPr>
          <a:xfrm>
            <a:off x="2814145" y="5650302"/>
            <a:ext cx="1907627" cy="1022513"/>
          </a:xfrm>
          <a:prstGeom prst="wedgeEllipseCallout">
            <a:avLst>
              <a:gd name="adj1" fmla="val -12568"/>
              <a:gd name="adj2" fmla="val -14256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Read Registers,</a:t>
            </a:r>
          </a:p>
          <a:p>
            <a:pPr algn="ctr"/>
            <a:r>
              <a:rPr lang="en-US" dirty="0" smtClean="0"/>
              <a:t>Metadata</a:t>
            </a:r>
          </a:p>
        </p:txBody>
      </p:sp>
      <p:sp>
        <p:nvSpPr>
          <p:cNvPr id="41" name="Oval Callout 40"/>
          <p:cNvSpPr/>
          <p:nvPr/>
        </p:nvSpPr>
        <p:spPr>
          <a:xfrm>
            <a:off x="2303552" y="1813672"/>
            <a:ext cx="1907627" cy="1022513"/>
          </a:xfrm>
          <a:prstGeom prst="wedgeEllipseCallout">
            <a:avLst>
              <a:gd name="adj1" fmla="val 47763"/>
              <a:gd name="adj2" fmla="val 8716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Stages</a:t>
            </a:r>
          </a:p>
          <a:p>
            <a:pPr algn="ctr"/>
            <a:r>
              <a:rPr lang="en-US" dirty="0" smtClean="0"/>
              <a:t>(conditions)</a:t>
            </a:r>
          </a:p>
        </p:txBody>
      </p:sp>
      <p:sp>
        <p:nvSpPr>
          <p:cNvPr id="42" name="Oval Callout 41"/>
          <p:cNvSpPr/>
          <p:nvPr/>
        </p:nvSpPr>
        <p:spPr>
          <a:xfrm>
            <a:off x="6321637" y="2831934"/>
            <a:ext cx="1592654" cy="724422"/>
          </a:xfrm>
          <a:prstGeom prst="wedgeEllipseCallout">
            <a:avLst>
              <a:gd name="adj1" fmla="val -66778"/>
              <a:gd name="adj2" fmla="val -3609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Write </a:t>
            </a:r>
            <a:r>
              <a:rPr lang="en-US" smtClean="0"/>
              <a:t>to Registers</a:t>
            </a:r>
            <a:endParaRPr lang="en-US" dirty="0" smtClean="0"/>
          </a:p>
        </p:txBody>
      </p:sp>
      <p:sp>
        <p:nvSpPr>
          <p:cNvPr id="44" name="Oval Callout 43"/>
          <p:cNvSpPr/>
          <p:nvPr/>
        </p:nvSpPr>
        <p:spPr>
          <a:xfrm>
            <a:off x="6396220" y="1317127"/>
            <a:ext cx="1723021" cy="724422"/>
          </a:xfrm>
          <a:prstGeom prst="wedgeEllipseCallout">
            <a:avLst>
              <a:gd name="adj1" fmla="val -57403"/>
              <a:gd name="adj2" fmla="val 770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mtClean="0"/>
              <a:t>Operations</a:t>
            </a:r>
            <a:endParaRPr lang="en-US" dirty="0" smtClean="0"/>
          </a:p>
        </p:txBody>
      </p:sp>
      <p:pic>
        <p:nvPicPr>
          <p:cNvPr id="46"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6610" y="1810875"/>
            <a:ext cx="8252293" cy="5012397"/>
          </a:xfrm>
          <a:prstGeom prst="rect">
            <a:avLst/>
          </a:prstGeom>
        </p:spPr>
      </p:pic>
    </p:spTree>
    <p:extLst>
      <p:ext uri="{BB962C8B-B14F-4D97-AF65-F5344CB8AC3E}">
        <p14:creationId xmlns:p14="http://schemas.microsoft.com/office/powerpoint/2010/main" val="1606471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7">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39" grpId="0" animBg="1"/>
      <p:bldP spid="40" grpId="0" animBg="1"/>
      <p:bldP spid="41" grpId="0" animBg="1"/>
      <p:bldP spid="42"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Dapper’s Limitations</a:t>
            </a:r>
            <a:endParaRPr lang="en-US" dirty="0"/>
          </a:p>
        </p:txBody>
      </p:sp>
      <p:sp>
        <p:nvSpPr>
          <p:cNvPr id="3" name="Content Placeholder 2"/>
          <p:cNvSpPr>
            <a:spLocks noGrp="1"/>
          </p:cNvSpPr>
          <p:nvPr>
            <p:ph idx="1"/>
          </p:nvPr>
        </p:nvSpPr>
        <p:spPr/>
        <p:txBody>
          <a:bodyPr>
            <a:normAutofit/>
          </a:bodyPr>
          <a:lstStyle/>
          <a:p>
            <a:r>
              <a:rPr lang="en-US" dirty="0" smtClean="0"/>
              <a:t>Diagnosis granularity: </a:t>
            </a:r>
          </a:p>
          <a:p>
            <a:pPr lvl="1"/>
            <a:r>
              <a:rPr lang="en-US" dirty="0"/>
              <a:t>I</a:t>
            </a:r>
            <a:r>
              <a:rPr lang="en-US" dirty="0" smtClean="0"/>
              <a:t>dentifies the component (network, sender, or receiver)</a:t>
            </a:r>
          </a:p>
          <a:p>
            <a:r>
              <a:rPr lang="en-US" dirty="0" smtClean="0"/>
              <a:t>Hardware capabilities: </a:t>
            </a:r>
          </a:p>
          <a:p>
            <a:pPr lvl="1"/>
            <a:r>
              <a:rPr lang="en-US" dirty="0"/>
              <a:t>A</a:t>
            </a:r>
            <a:r>
              <a:rPr lang="en-US" dirty="0" smtClean="0"/>
              <a:t>ccessing a register at mul</a:t>
            </a:r>
            <a:r>
              <a:rPr lang="en-US" dirty="0"/>
              <a:t>tiple </a:t>
            </a:r>
            <a:r>
              <a:rPr lang="en-US" dirty="0" smtClean="0"/>
              <a:t>stages </a:t>
            </a:r>
          </a:p>
          <a:p>
            <a:r>
              <a:rPr lang="en-US" dirty="0" smtClean="0"/>
              <a:t>Hardware capacity:</a:t>
            </a:r>
          </a:p>
          <a:p>
            <a:pPr lvl="1"/>
            <a:r>
              <a:rPr lang="en-US" dirty="0" smtClean="0"/>
              <a:t>Switches </a:t>
            </a:r>
            <a:r>
              <a:rPr lang="en-US" dirty="0"/>
              <a:t>have </a:t>
            </a:r>
            <a:r>
              <a:rPr lang="en-US" dirty="0" smtClean="0"/>
              <a:t>a limited </a:t>
            </a:r>
            <a:r>
              <a:rPr lang="en-US" dirty="0"/>
              <a:t>number of registers </a:t>
            </a:r>
            <a:endParaRPr lang="en-US" dirty="0" smtClean="0"/>
          </a:p>
          <a:p>
            <a:pPr lvl="1"/>
            <a:r>
              <a:rPr lang="en-US" dirty="0" smtClean="0"/>
              <a:t>Collision reduces </a:t>
            </a:r>
            <a:r>
              <a:rPr lang="en-US" dirty="0"/>
              <a:t>the monitoring accuracy </a:t>
            </a:r>
            <a:endParaRPr lang="en-US" dirty="0" smtClean="0"/>
          </a:p>
        </p:txBody>
      </p:sp>
      <p:sp>
        <p:nvSpPr>
          <p:cNvPr id="4" name="Slide Number Placeholder 3"/>
          <p:cNvSpPr>
            <a:spLocks noGrp="1"/>
          </p:cNvSpPr>
          <p:nvPr>
            <p:ph type="sldNum" sz="quarter" idx="12"/>
          </p:nvPr>
        </p:nvSpPr>
        <p:spPr/>
        <p:txBody>
          <a:bodyPr/>
          <a:lstStyle/>
          <a:p>
            <a:fld id="{3A59304C-1B61-1E46-A791-A8973EE2F791}" type="slidenum">
              <a:rPr lang="en-US" smtClean="0"/>
              <a:t>16</a:t>
            </a:fld>
            <a:endParaRPr lang="en-US" dirty="0"/>
          </a:p>
        </p:txBody>
      </p:sp>
    </p:spTree>
    <p:extLst>
      <p:ext uri="{BB962C8B-B14F-4D97-AF65-F5344CB8AC3E}">
        <p14:creationId xmlns:p14="http://schemas.microsoft.com/office/powerpoint/2010/main" val="2991876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in Software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591968" y="3519291"/>
            <a:ext cx="5008064" cy="3338709"/>
          </a:xfrm>
        </p:spPr>
      </p:pic>
      <p:sp>
        <p:nvSpPr>
          <p:cNvPr id="3" name="Slide Number Placeholder 2"/>
          <p:cNvSpPr>
            <a:spLocks noGrp="1"/>
          </p:cNvSpPr>
          <p:nvPr>
            <p:ph type="sldNum" sz="quarter" idx="12"/>
          </p:nvPr>
        </p:nvSpPr>
        <p:spPr/>
        <p:txBody>
          <a:bodyPr/>
          <a:lstStyle/>
          <a:p>
            <a:fld id="{3A59304C-1B61-1E46-A791-A8973EE2F791}" type="slidenum">
              <a:rPr lang="en-US" smtClean="0"/>
              <a:t>17</a:t>
            </a:fld>
            <a:endParaRPr lang="en-US" dirty="0"/>
          </a:p>
        </p:txBody>
      </p:sp>
      <p:sp>
        <p:nvSpPr>
          <p:cNvPr id="6" name="Content Placeholder 2"/>
          <p:cNvSpPr txBox="1">
            <a:spLocks/>
          </p:cNvSpPr>
          <p:nvPr/>
        </p:nvSpPr>
        <p:spPr>
          <a:xfrm>
            <a:off x="838200" y="180869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b="1" dirty="0" smtClean="0"/>
              <a:t>Software: Not constrained for memory, CPU matters</a:t>
            </a:r>
          </a:p>
          <a:p>
            <a:r>
              <a:rPr lang="en-US" sz="2000" b="1" dirty="0" smtClean="0"/>
              <a:t>Setup:</a:t>
            </a:r>
          </a:p>
          <a:p>
            <a:pPr lvl="1"/>
            <a:r>
              <a:rPr lang="en-US" sz="2000" dirty="0" smtClean="0"/>
              <a:t>Parallel TCP </a:t>
            </a:r>
            <a:r>
              <a:rPr lang="en-US" sz="2000" dirty="0"/>
              <a:t>flows between </a:t>
            </a:r>
            <a:r>
              <a:rPr lang="en-US" sz="2000" dirty="0" smtClean="0"/>
              <a:t>a server-client pair, with </a:t>
            </a:r>
            <a:r>
              <a:rPr lang="en-US" sz="2000" dirty="0"/>
              <a:t>average rate of 1 Mbps</a:t>
            </a:r>
            <a:r>
              <a:rPr lang="en-US" sz="2000" dirty="0" smtClean="0"/>
              <a:t>.</a:t>
            </a:r>
          </a:p>
          <a:p>
            <a:pPr lvl="1"/>
            <a:r>
              <a:rPr lang="en-US" sz="2000" dirty="0" smtClean="0"/>
              <a:t>Total CPU consumption (packet capturing, copying, analysis) </a:t>
            </a:r>
          </a:p>
        </p:txBody>
      </p:sp>
    </p:spTree>
    <p:extLst>
      <p:ext uri="{BB962C8B-B14F-4D97-AF65-F5344CB8AC3E}">
        <p14:creationId xmlns:p14="http://schemas.microsoft.com/office/powerpoint/2010/main" val="19726812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in </a:t>
            </a:r>
            <a:r>
              <a:rPr lang="en-US" dirty="0"/>
              <a:t>Hardware</a:t>
            </a:r>
          </a:p>
        </p:txBody>
      </p:sp>
      <p:sp>
        <p:nvSpPr>
          <p:cNvPr id="4" name="Slide Number Placeholder 3"/>
          <p:cNvSpPr>
            <a:spLocks noGrp="1"/>
          </p:cNvSpPr>
          <p:nvPr>
            <p:ph type="sldNum" sz="quarter" idx="12"/>
          </p:nvPr>
        </p:nvSpPr>
        <p:spPr/>
        <p:txBody>
          <a:bodyPr/>
          <a:lstStyle/>
          <a:p>
            <a:fld id="{3A59304C-1B61-1E46-A791-A8973EE2F791}" type="slidenum">
              <a:rPr lang="en-US" smtClean="0"/>
              <a:t>18</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556819" y="3429000"/>
            <a:ext cx="5078361" cy="3385574"/>
          </a:xfrm>
          <a:prstGeom prst="rect">
            <a:avLst/>
          </a:prstGeom>
        </p:spPr>
      </p:pic>
      <p:sp>
        <p:nvSpPr>
          <p:cNvPr id="7" name="Content Placeholder 2"/>
          <p:cNvSpPr txBox="1">
            <a:spLocks/>
          </p:cNvSpPr>
          <p:nvPr/>
        </p:nvSpPr>
        <p:spPr>
          <a:xfrm>
            <a:off x="838200" y="180869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smtClean="0"/>
              <a:t>Hardware</a:t>
            </a:r>
            <a:r>
              <a:rPr lang="en-US" sz="2400" b="1" dirty="0"/>
              <a:t>: Runs at line-rate, but limited </a:t>
            </a:r>
            <a:r>
              <a:rPr lang="en-US" sz="2400" b="1" dirty="0" smtClean="0"/>
              <a:t>memory</a:t>
            </a:r>
          </a:p>
          <a:p>
            <a:pPr lvl="1"/>
            <a:r>
              <a:rPr lang="en-US" dirty="0" smtClean="0"/>
              <a:t>keeps 67B per connection</a:t>
            </a:r>
          </a:p>
          <a:p>
            <a:r>
              <a:rPr lang="en-US" sz="2400" b="1" dirty="0" smtClean="0"/>
              <a:t>Collision in hash table:</a:t>
            </a:r>
          </a:p>
          <a:p>
            <a:pPr lvl="1"/>
            <a:r>
              <a:rPr lang="en-US" dirty="0" smtClean="0"/>
              <a:t>K connections, hash table size of N</a:t>
            </a:r>
          </a:p>
        </p:txBody>
      </p:sp>
    </p:spTree>
    <p:extLst>
      <p:ext uri="{BB962C8B-B14F-4D97-AF65-F5344CB8AC3E}">
        <p14:creationId xmlns:p14="http://schemas.microsoft.com/office/powerpoint/2010/main" val="13420507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a:t>P</a:t>
            </a:r>
            <a:r>
              <a:rPr lang="en-US" dirty="0" smtClean="0"/>
              <a:t>erformance </a:t>
            </a:r>
            <a:r>
              <a:rPr lang="en-US" dirty="0"/>
              <a:t>diagnosis in the cloud is challenging but </a:t>
            </a:r>
            <a:r>
              <a:rPr lang="en-US" dirty="0" smtClean="0"/>
              <a:t>important</a:t>
            </a:r>
          </a:p>
          <a:p>
            <a:pPr lvl="1"/>
            <a:r>
              <a:rPr lang="en-US" dirty="0"/>
              <a:t>P</a:t>
            </a:r>
            <a:r>
              <a:rPr lang="en-US" dirty="0" smtClean="0"/>
              <a:t>roviders </a:t>
            </a:r>
            <a:r>
              <a:rPr lang="en-US" dirty="0"/>
              <a:t>require real time </a:t>
            </a:r>
            <a:r>
              <a:rPr lang="en-US" dirty="0" smtClean="0"/>
              <a:t>diagnosis</a:t>
            </a:r>
            <a:endParaRPr lang="en-US" dirty="0"/>
          </a:p>
          <a:p>
            <a:r>
              <a:rPr lang="en-US" dirty="0" smtClean="0"/>
              <a:t>Dapper, </a:t>
            </a:r>
            <a:r>
              <a:rPr lang="en-US" dirty="0"/>
              <a:t>a data plane diagnosis framework for </a:t>
            </a:r>
            <a:r>
              <a:rPr lang="en-US" dirty="0" smtClean="0"/>
              <a:t>TCP</a:t>
            </a:r>
          </a:p>
          <a:p>
            <a:pPr lvl="1"/>
            <a:r>
              <a:rPr lang="en-US" dirty="0" smtClean="0"/>
              <a:t>Compatible with IaaS cloud</a:t>
            </a:r>
            <a:endParaRPr lang="en-US" dirty="0"/>
          </a:p>
          <a:p>
            <a:pPr lvl="1"/>
            <a:r>
              <a:rPr lang="en-US" dirty="0"/>
              <a:t>L</a:t>
            </a:r>
            <a:r>
              <a:rPr lang="en-US" dirty="0" smtClean="0"/>
              <a:t>everage functionality </a:t>
            </a:r>
            <a:r>
              <a:rPr lang="en-US" dirty="0"/>
              <a:t>in emerging data plane </a:t>
            </a:r>
            <a:r>
              <a:rPr lang="en-US" dirty="0" smtClean="0"/>
              <a:t>platforms </a:t>
            </a:r>
            <a:r>
              <a:rPr lang="en-US" dirty="0"/>
              <a:t>   </a:t>
            </a:r>
          </a:p>
          <a:p>
            <a:r>
              <a:rPr lang="en-US" dirty="0" smtClean="0"/>
              <a:t>Dapper </a:t>
            </a:r>
            <a:r>
              <a:rPr lang="en-US" dirty="0"/>
              <a:t>enables </a:t>
            </a:r>
            <a:r>
              <a:rPr lang="en-US" dirty="0" smtClean="0"/>
              <a:t>a whole range of proactive </a:t>
            </a:r>
            <a:r>
              <a:rPr lang="en-US" dirty="0"/>
              <a:t>resolution </a:t>
            </a:r>
            <a:r>
              <a:rPr lang="en-US" dirty="0" smtClean="0"/>
              <a:t>techniques</a:t>
            </a:r>
          </a:p>
          <a:p>
            <a:pPr lvl="1"/>
            <a:r>
              <a:rPr lang="en-US" dirty="0"/>
              <a:t>Can take actions directly in the data </a:t>
            </a:r>
            <a:r>
              <a:rPr lang="en-US" dirty="0" smtClean="0"/>
              <a:t>plane</a:t>
            </a:r>
            <a:endParaRPr lang="en-US" dirty="0"/>
          </a:p>
        </p:txBody>
      </p:sp>
      <p:sp>
        <p:nvSpPr>
          <p:cNvPr id="4" name="Slide Number Placeholder 3"/>
          <p:cNvSpPr>
            <a:spLocks noGrp="1"/>
          </p:cNvSpPr>
          <p:nvPr>
            <p:ph type="sldNum" sz="quarter" idx="12"/>
          </p:nvPr>
        </p:nvSpPr>
        <p:spPr/>
        <p:txBody>
          <a:bodyPr/>
          <a:lstStyle/>
          <a:p>
            <a:fld id="{3A59304C-1B61-1E46-A791-A8973EE2F791}" type="slidenum">
              <a:rPr lang="en-US" smtClean="0"/>
              <a:t>19</a:t>
            </a:fld>
            <a:endParaRPr lang="en-US" dirty="0"/>
          </a:p>
        </p:txBody>
      </p:sp>
    </p:spTree>
    <p:extLst>
      <p:ext uri="{BB962C8B-B14F-4D97-AF65-F5344CB8AC3E}">
        <p14:creationId xmlns:p14="http://schemas.microsoft.com/office/powerpoint/2010/main" val="3789571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 to Public Clouds</a:t>
            </a:r>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59" y="2067350"/>
            <a:ext cx="5615941" cy="4033350"/>
          </a:xfrm>
          <a:prstGeom prst="rect">
            <a:avLst/>
          </a:prstGeom>
          <a:ln>
            <a:solidFill>
              <a:schemeClr val="tx1"/>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19228" y="1507088"/>
            <a:ext cx="4110585" cy="3371850"/>
          </a:xfrm>
          <a:prstGeom prst="rect">
            <a:avLst/>
          </a:prstGeom>
          <a:ln>
            <a:solidFill>
              <a:schemeClr val="tx1"/>
            </a:solidFill>
          </a:ln>
        </p:spPr>
      </p:pic>
      <p:pic>
        <p:nvPicPr>
          <p:cNvPr id="5" name="Content Placeholder 4"/>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a:stretch/>
        </p:blipFill>
        <p:spPr>
          <a:xfrm>
            <a:off x="4290328" y="3118950"/>
            <a:ext cx="5257800" cy="3739050"/>
          </a:xfrm>
          <a:ln>
            <a:solidFill>
              <a:schemeClr val="tx1"/>
            </a:solidFill>
          </a:ln>
        </p:spPr>
      </p:pic>
    </p:spTree>
    <p:extLst>
      <p:ext uri="{BB962C8B-B14F-4D97-AF65-F5344CB8AC3E}">
        <p14:creationId xmlns:p14="http://schemas.microsoft.com/office/powerpoint/2010/main" val="9396071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7" name="Subtitle 6"/>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fld id="{3A59304C-1B61-1E46-A791-A8973EE2F791}" type="slidenum">
              <a:rPr lang="en-US" smtClean="0"/>
              <a:t>20</a:t>
            </a:fld>
            <a:endParaRPr lang="en-US" dirty="0"/>
          </a:p>
        </p:txBody>
      </p:sp>
    </p:spTree>
    <p:extLst>
      <p:ext uri="{BB962C8B-B14F-4D97-AF65-F5344CB8AC3E}">
        <p14:creationId xmlns:p14="http://schemas.microsoft.com/office/powerpoint/2010/main" val="10648902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8293"/>
            <a:ext cx="10515600" cy="1325563"/>
          </a:xfrm>
        </p:spPr>
        <p:txBody>
          <a:bodyPr/>
          <a:lstStyle/>
          <a:p>
            <a:r>
              <a:rPr lang="en-US" dirty="0" smtClean="0"/>
              <a:t>Public Clouds</a:t>
            </a:r>
            <a:endParaRPr lang="en-US" dirty="0"/>
          </a:p>
        </p:txBody>
      </p:sp>
      <p:sp>
        <p:nvSpPr>
          <p:cNvPr id="39" name="Slide Number Placeholder 38"/>
          <p:cNvSpPr>
            <a:spLocks noGrp="1"/>
          </p:cNvSpPr>
          <p:nvPr>
            <p:ph type="sldNum" sz="quarter" idx="12"/>
          </p:nvPr>
        </p:nvSpPr>
        <p:spPr/>
        <p:txBody>
          <a:bodyPr/>
          <a:lstStyle/>
          <a:p>
            <a:fld id="{3A59304C-1B61-1E46-A791-A8973EE2F791}" type="slidenum">
              <a:rPr lang="en-US" smtClean="0"/>
              <a:t>3</a:t>
            </a:fld>
            <a:endParaRPr lang="en-US" dirty="0"/>
          </a:p>
        </p:txBody>
      </p:sp>
      <p:grpSp>
        <p:nvGrpSpPr>
          <p:cNvPr id="11" name="Group 10"/>
          <p:cNvGrpSpPr/>
          <p:nvPr/>
        </p:nvGrpSpPr>
        <p:grpSpPr>
          <a:xfrm>
            <a:off x="4476826" y="1706564"/>
            <a:ext cx="3238348" cy="2063453"/>
            <a:chOff x="6636628" y="1706564"/>
            <a:chExt cx="4898839" cy="2786190"/>
          </a:xfrm>
        </p:grpSpPr>
        <p:grpSp>
          <p:nvGrpSpPr>
            <p:cNvPr id="10" name="Group 9"/>
            <p:cNvGrpSpPr/>
            <p:nvPr/>
          </p:nvGrpSpPr>
          <p:grpSpPr>
            <a:xfrm>
              <a:off x="6636628" y="1706564"/>
              <a:ext cx="4898839" cy="2477293"/>
              <a:chOff x="6636628" y="1706564"/>
              <a:chExt cx="4898839" cy="2477293"/>
            </a:xfrm>
          </p:grpSpPr>
          <p:cxnSp>
            <p:nvCxnSpPr>
              <p:cNvPr id="5" name="Straight Connector 4"/>
              <p:cNvCxnSpPr/>
              <p:nvPr/>
            </p:nvCxnSpPr>
            <p:spPr>
              <a:xfrm>
                <a:off x="7346705" y="3379271"/>
                <a:ext cx="1482335" cy="65218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981440" y="3374427"/>
                <a:ext cx="163730" cy="80943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456787" y="3369583"/>
                <a:ext cx="1323118" cy="76832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305531" y="1706564"/>
                <a:ext cx="1539726" cy="1874744"/>
                <a:chOff x="8886426" y="1391358"/>
                <a:chExt cx="1539726" cy="1874744"/>
              </a:xfrm>
            </p:grpSpPr>
            <p:cxnSp>
              <p:nvCxnSpPr>
                <p:cNvPr id="33" name="Straight Connector 32"/>
                <p:cNvCxnSpPr/>
                <p:nvPr/>
              </p:nvCxnSpPr>
              <p:spPr>
                <a:xfrm flipH="1">
                  <a:off x="9663426" y="2479650"/>
                  <a:ext cx="14170" cy="69469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8886426" y="1391358"/>
                  <a:ext cx="1539726" cy="1281007"/>
                  <a:chOff x="8413750" y="1360593"/>
                  <a:chExt cx="1841500" cy="1281007"/>
                </a:xfrm>
              </p:grpSpPr>
              <p:sp>
                <p:nvSpPr>
                  <p:cNvPr id="18" name="Rectangle 17"/>
                  <p:cNvSpPr/>
                  <p:nvPr/>
                </p:nvSpPr>
                <p:spPr>
                  <a:xfrm>
                    <a:off x="8413750" y="1360593"/>
                    <a:ext cx="1841500" cy="128100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Rectangle 18"/>
                  <p:cNvSpPr/>
                  <p:nvPr/>
                </p:nvSpPr>
                <p:spPr>
                  <a:xfrm>
                    <a:off x="8562429" y="1525693"/>
                    <a:ext cx="440267" cy="722207"/>
                  </a:xfrm>
                  <a:prstGeom prst="rect">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smtClean="0">
                        <a:solidFill>
                          <a:schemeClr val="bg2">
                            <a:lumMod val="25000"/>
                          </a:schemeClr>
                        </a:solidFill>
                      </a:rPr>
                      <a:t>VM1</a:t>
                    </a:r>
                    <a:endParaRPr lang="en-US" sz="1400" dirty="0">
                      <a:solidFill>
                        <a:schemeClr val="bg2">
                          <a:lumMod val="25000"/>
                        </a:schemeClr>
                      </a:solidFill>
                    </a:endParaRPr>
                  </a:p>
                </p:txBody>
              </p:sp>
              <p:sp>
                <p:nvSpPr>
                  <p:cNvPr id="20" name="Rectangle 19"/>
                  <p:cNvSpPr/>
                  <p:nvPr/>
                </p:nvSpPr>
                <p:spPr>
                  <a:xfrm>
                    <a:off x="9122903" y="1519343"/>
                    <a:ext cx="440267" cy="722207"/>
                  </a:xfrm>
                  <a:prstGeom prst="rect">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smtClean="0">
                        <a:solidFill>
                          <a:schemeClr val="bg2">
                            <a:lumMod val="25000"/>
                          </a:schemeClr>
                        </a:solidFill>
                      </a:rPr>
                      <a:t>VM2</a:t>
                    </a:r>
                    <a:endParaRPr lang="en-US" sz="1400" dirty="0">
                      <a:solidFill>
                        <a:schemeClr val="bg2">
                          <a:lumMod val="25000"/>
                        </a:schemeClr>
                      </a:solidFill>
                    </a:endParaRPr>
                  </a:p>
                </p:txBody>
              </p:sp>
              <p:sp>
                <p:nvSpPr>
                  <p:cNvPr id="21" name="Rectangle 20"/>
                  <p:cNvSpPr/>
                  <p:nvPr/>
                </p:nvSpPr>
                <p:spPr>
                  <a:xfrm>
                    <a:off x="9683377" y="1519343"/>
                    <a:ext cx="440267" cy="722207"/>
                  </a:xfrm>
                  <a:prstGeom prst="rect">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smtClean="0">
                        <a:solidFill>
                          <a:schemeClr val="bg2">
                            <a:lumMod val="25000"/>
                          </a:schemeClr>
                        </a:solidFill>
                      </a:rPr>
                      <a:t>VM3</a:t>
                    </a:r>
                    <a:endParaRPr lang="en-US" sz="1400" dirty="0">
                      <a:solidFill>
                        <a:schemeClr val="bg2">
                          <a:lumMod val="25000"/>
                        </a:schemeClr>
                      </a:solidFill>
                    </a:endParaRPr>
                  </a:p>
                </p:txBody>
              </p:sp>
              <p:sp>
                <p:nvSpPr>
                  <p:cNvPr id="22" name="Rectangle 21"/>
                  <p:cNvSpPr/>
                  <p:nvPr/>
                </p:nvSpPr>
                <p:spPr>
                  <a:xfrm>
                    <a:off x="8562429" y="2326042"/>
                    <a:ext cx="1561215" cy="185132"/>
                  </a:xfrm>
                  <a:prstGeom prst="rect">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pic>
              <p:nvPicPr>
                <p:cNvPr id="16"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l="49202" t="35696" r="38074" b="43942"/>
                <a:stretch/>
              </p:blipFill>
              <p:spPr>
                <a:xfrm>
                  <a:off x="9441570" y="2862029"/>
                  <a:ext cx="443712" cy="404073"/>
                </a:xfrm>
                <a:prstGeom prst="rect">
                  <a:avLst/>
                </a:prstGeom>
              </p:spPr>
            </p:pic>
          </p:grpSp>
          <p:grpSp>
            <p:nvGrpSpPr>
              <p:cNvPr id="15" name="Group 14"/>
              <p:cNvGrpSpPr/>
              <p:nvPr/>
            </p:nvGrpSpPr>
            <p:grpSpPr>
              <a:xfrm>
                <a:off x="9995741" y="1706564"/>
                <a:ext cx="1539726" cy="1874744"/>
                <a:chOff x="8886426" y="1391358"/>
                <a:chExt cx="1539726" cy="1874744"/>
              </a:xfrm>
            </p:grpSpPr>
            <p:cxnSp>
              <p:nvCxnSpPr>
                <p:cNvPr id="17" name="Straight Connector 16"/>
                <p:cNvCxnSpPr/>
                <p:nvPr/>
              </p:nvCxnSpPr>
              <p:spPr>
                <a:xfrm flipH="1">
                  <a:off x="9663426" y="2479650"/>
                  <a:ext cx="14170" cy="69469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8886426" y="1391358"/>
                  <a:ext cx="1539726" cy="1281007"/>
                  <a:chOff x="8413750" y="1360593"/>
                  <a:chExt cx="1841500" cy="1281007"/>
                </a:xfrm>
              </p:grpSpPr>
              <p:sp>
                <p:nvSpPr>
                  <p:cNvPr id="25" name="Rectangle 24"/>
                  <p:cNvSpPr/>
                  <p:nvPr/>
                </p:nvSpPr>
                <p:spPr>
                  <a:xfrm>
                    <a:off x="8413750" y="1360593"/>
                    <a:ext cx="1841500" cy="128100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Rectangle 25"/>
                  <p:cNvSpPr/>
                  <p:nvPr/>
                </p:nvSpPr>
                <p:spPr>
                  <a:xfrm>
                    <a:off x="8562429" y="1525693"/>
                    <a:ext cx="440267" cy="722207"/>
                  </a:xfrm>
                  <a:prstGeom prst="rect">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smtClean="0">
                        <a:solidFill>
                          <a:schemeClr val="bg2">
                            <a:lumMod val="25000"/>
                          </a:schemeClr>
                        </a:solidFill>
                      </a:rPr>
                      <a:t>VM1</a:t>
                    </a:r>
                    <a:endParaRPr lang="en-US" sz="1400" dirty="0">
                      <a:solidFill>
                        <a:schemeClr val="bg2">
                          <a:lumMod val="25000"/>
                        </a:schemeClr>
                      </a:solidFill>
                    </a:endParaRPr>
                  </a:p>
                </p:txBody>
              </p:sp>
              <p:sp>
                <p:nvSpPr>
                  <p:cNvPr id="27" name="Rectangle 26"/>
                  <p:cNvSpPr/>
                  <p:nvPr/>
                </p:nvSpPr>
                <p:spPr>
                  <a:xfrm>
                    <a:off x="9122903" y="1519343"/>
                    <a:ext cx="440267" cy="722207"/>
                  </a:xfrm>
                  <a:prstGeom prst="rect">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smtClean="0">
                        <a:solidFill>
                          <a:schemeClr val="bg2">
                            <a:lumMod val="25000"/>
                          </a:schemeClr>
                        </a:solidFill>
                      </a:rPr>
                      <a:t>VM2</a:t>
                    </a:r>
                    <a:endParaRPr lang="en-US" sz="1400" dirty="0">
                      <a:solidFill>
                        <a:schemeClr val="bg2">
                          <a:lumMod val="25000"/>
                        </a:schemeClr>
                      </a:solidFill>
                    </a:endParaRPr>
                  </a:p>
                </p:txBody>
              </p:sp>
              <p:sp>
                <p:nvSpPr>
                  <p:cNvPr id="28" name="Rectangle 27"/>
                  <p:cNvSpPr/>
                  <p:nvPr/>
                </p:nvSpPr>
                <p:spPr>
                  <a:xfrm>
                    <a:off x="9683377" y="1519343"/>
                    <a:ext cx="440267" cy="722207"/>
                  </a:xfrm>
                  <a:prstGeom prst="rect">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smtClean="0">
                        <a:solidFill>
                          <a:schemeClr val="bg2">
                            <a:lumMod val="25000"/>
                          </a:schemeClr>
                        </a:solidFill>
                      </a:rPr>
                      <a:t>VM3</a:t>
                    </a:r>
                    <a:endParaRPr lang="en-US" sz="1400" dirty="0">
                      <a:solidFill>
                        <a:schemeClr val="bg2">
                          <a:lumMod val="25000"/>
                        </a:schemeClr>
                      </a:solidFill>
                    </a:endParaRPr>
                  </a:p>
                </p:txBody>
              </p:sp>
              <p:sp>
                <p:nvSpPr>
                  <p:cNvPr id="29" name="Rectangle 28"/>
                  <p:cNvSpPr/>
                  <p:nvPr/>
                </p:nvSpPr>
                <p:spPr>
                  <a:xfrm>
                    <a:off x="8562429" y="2326042"/>
                    <a:ext cx="1561215" cy="185132"/>
                  </a:xfrm>
                  <a:prstGeom prst="rect">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pic>
              <p:nvPicPr>
                <p:cNvPr id="24"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l="49202" t="35696" r="38074" b="43942"/>
                <a:stretch/>
              </p:blipFill>
              <p:spPr>
                <a:xfrm>
                  <a:off x="9441570" y="2862029"/>
                  <a:ext cx="443712" cy="404073"/>
                </a:xfrm>
                <a:prstGeom prst="rect">
                  <a:avLst/>
                </a:prstGeom>
              </p:spPr>
            </p:pic>
          </p:grpSp>
          <p:grpSp>
            <p:nvGrpSpPr>
              <p:cNvPr id="30" name="Group 29"/>
              <p:cNvGrpSpPr/>
              <p:nvPr/>
            </p:nvGrpSpPr>
            <p:grpSpPr>
              <a:xfrm>
                <a:off x="6636628" y="1729732"/>
                <a:ext cx="1539726" cy="1874744"/>
                <a:chOff x="8886426" y="1391358"/>
                <a:chExt cx="1539726" cy="1874744"/>
              </a:xfrm>
            </p:grpSpPr>
            <p:cxnSp>
              <p:nvCxnSpPr>
                <p:cNvPr id="31" name="Straight Connector 30"/>
                <p:cNvCxnSpPr/>
                <p:nvPr/>
              </p:nvCxnSpPr>
              <p:spPr>
                <a:xfrm flipH="1">
                  <a:off x="9663426" y="2479650"/>
                  <a:ext cx="14170" cy="69469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8886426" y="1391358"/>
                  <a:ext cx="1539726" cy="1281007"/>
                  <a:chOff x="8413750" y="1360593"/>
                  <a:chExt cx="1841500" cy="1281007"/>
                </a:xfrm>
              </p:grpSpPr>
              <p:sp>
                <p:nvSpPr>
                  <p:cNvPr id="35" name="Rectangle 34"/>
                  <p:cNvSpPr/>
                  <p:nvPr/>
                </p:nvSpPr>
                <p:spPr>
                  <a:xfrm>
                    <a:off x="8413750" y="1360593"/>
                    <a:ext cx="1841500" cy="128100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Rectangle 35"/>
                  <p:cNvSpPr/>
                  <p:nvPr/>
                </p:nvSpPr>
                <p:spPr>
                  <a:xfrm>
                    <a:off x="8562429" y="1525693"/>
                    <a:ext cx="440267" cy="722207"/>
                  </a:xfrm>
                  <a:prstGeom prst="rect">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smtClean="0">
                        <a:solidFill>
                          <a:schemeClr val="bg2">
                            <a:lumMod val="25000"/>
                          </a:schemeClr>
                        </a:solidFill>
                      </a:rPr>
                      <a:t>VM1</a:t>
                    </a:r>
                    <a:endParaRPr lang="en-US" sz="1400" dirty="0">
                      <a:solidFill>
                        <a:schemeClr val="bg2">
                          <a:lumMod val="25000"/>
                        </a:schemeClr>
                      </a:solidFill>
                    </a:endParaRPr>
                  </a:p>
                </p:txBody>
              </p:sp>
              <p:sp>
                <p:nvSpPr>
                  <p:cNvPr id="37" name="Rectangle 36"/>
                  <p:cNvSpPr/>
                  <p:nvPr/>
                </p:nvSpPr>
                <p:spPr>
                  <a:xfrm>
                    <a:off x="9122903" y="1519343"/>
                    <a:ext cx="440267" cy="722207"/>
                  </a:xfrm>
                  <a:prstGeom prst="rect">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smtClean="0">
                        <a:solidFill>
                          <a:schemeClr val="bg2">
                            <a:lumMod val="25000"/>
                          </a:schemeClr>
                        </a:solidFill>
                      </a:rPr>
                      <a:t>VM2</a:t>
                    </a:r>
                    <a:endParaRPr lang="en-US" sz="1400" dirty="0">
                      <a:solidFill>
                        <a:schemeClr val="bg2">
                          <a:lumMod val="25000"/>
                        </a:schemeClr>
                      </a:solidFill>
                    </a:endParaRPr>
                  </a:p>
                </p:txBody>
              </p:sp>
              <p:sp>
                <p:nvSpPr>
                  <p:cNvPr id="38" name="Rectangle 37"/>
                  <p:cNvSpPr/>
                  <p:nvPr/>
                </p:nvSpPr>
                <p:spPr>
                  <a:xfrm>
                    <a:off x="9683377" y="1519343"/>
                    <a:ext cx="440267" cy="722207"/>
                  </a:xfrm>
                  <a:prstGeom prst="rect">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smtClean="0">
                        <a:solidFill>
                          <a:schemeClr val="bg2">
                            <a:lumMod val="25000"/>
                          </a:schemeClr>
                        </a:solidFill>
                      </a:rPr>
                      <a:t>VM3</a:t>
                    </a:r>
                    <a:endParaRPr lang="en-US" sz="1400" dirty="0">
                      <a:solidFill>
                        <a:schemeClr val="bg2">
                          <a:lumMod val="25000"/>
                        </a:schemeClr>
                      </a:solidFill>
                    </a:endParaRPr>
                  </a:p>
                </p:txBody>
              </p:sp>
              <p:sp>
                <p:nvSpPr>
                  <p:cNvPr id="40" name="Rectangle 39"/>
                  <p:cNvSpPr/>
                  <p:nvPr/>
                </p:nvSpPr>
                <p:spPr>
                  <a:xfrm>
                    <a:off x="8562429" y="2326042"/>
                    <a:ext cx="1561215" cy="185132"/>
                  </a:xfrm>
                  <a:prstGeom prst="rect">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pic>
              <p:nvPicPr>
                <p:cNvPr id="34"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l="49202" t="35696" r="38074" b="43942"/>
                <a:stretch/>
              </p:blipFill>
              <p:spPr>
                <a:xfrm>
                  <a:off x="9441570" y="2862029"/>
                  <a:ext cx="443712" cy="404073"/>
                </a:xfrm>
                <a:prstGeom prst="rect">
                  <a:avLst/>
                </a:prstGeom>
              </p:spPr>
            </p:pic>
          </p:grpSp>
        </p:grpSp>
        <p:sp>
          <p:nvSpPr>
            <p:cNvPr id="3" name="Cloud 2"/>
            <p:cNvSpPr/>
            <p:nvPr/>
          </p:nvSpPr>
          <p:spPr>
            <a:xfrm>
              <a:off x="8003502" y="3783070"/>
              <a:ext cx="2186397" cy="7096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5" name="Content Placeholder 2"/>
          <p:cNvSpPr>
            <a:spLocks noGrp="1"/>
          </p:cNvSpPr>
          <p:nvPr>
            <p:ph idx="1"/>
          </p:nvPr>
        </p:nvSpPr>
        <p:spPr>
          <a:xfrm>
            <a:off x="838200" y="1855788"/>
            <a:ext cx="10515600" cy="4351338"/>
          </a:xfrm>
        </p:spPr>
        <p:txBody>
          <a:bodyPr>
            <a:normAutofit/>
          </a:bodyPr>
          <a:lstStyle/>
          <a:p>
            <a:endParaRPr lang="en-US" sz="2400" dirty="0" smtClean="0"/>
          </a:p>
          <a:p>
            <a:endParaRPr lang="en-US" sz="2400" dirty="0" smtClean="0"/>
          </a:p>
          <a:p>
            <a:endParaRPr lang="en-US" sz="2400" dirty="0" smtClean="0"/>
          </a:p>
          <a:p>
            <a:endParaRPr lang="en-US" sz="2400" dirty="0"/>
          </a:p>
          <a:p>
            <a:r>
              <a:rPr lang="en-US" sz="2400" dirty="0" smtClean="0"/>
              <a:t>Public </a:t>
            </a:r>
            <a:r>
              <a:rPr lang="en-US" sz="2400" dirty="0"/>
              <a:t>cloud operators need:</a:t>
            </a:r>
          </a:p>
          <a:p>
            <a:pPr lvl="1"/>
            <a:r>
              <a:rPr lang="en-US" dirty="0"/>
              <a:t>High utilization (to reduce cost) </a:t>
            </a:r>
          </a:p>
          <a:p>
            <a:pPr lvl="1"/>
            <a:r>
              <a:rPr lang="en-US" dirty="0"/>
              <a:t>Good performance (to satisfy tenants) </a:t>
            </a:r>
            <a:endParaRPr lang="en-US" dirty="0" smtClean="0"/>
          </a:p>
          <a:p>
            <a:pPr lvl="1"/>
            <a:endParaRPr lang="en-US" dirty="0"/>
          </a:p>
          <a:p>
            <a:r>
              <a:rPr lang="en-US" sz="2400" dirty="0"/>
              <a:t>Detecting, diagnosing, and fixing performance problems quickly is crucial</a:t>
            </a:r>
            <a:r>
              <a:rPr lang="en-US" sz="2400" dirty="0" smtClean="0"/>
              <a:t>!</a:t>
            </a:r>
            <a:endParaRPr lang="en-US" sz="2400" dirty="0"/>
          </a:p>
        </p:txBody>
      </p:sp>
    </p:spTree>
    <p:extLst>
      <p:ext uri="{BB962C8B-B14F-4D97-AF65-F5344CB8AC3E}">
        <p14:creationId xmlns:p14="http://schemas.microsoft.com/office/powerpoint/2010/main" val="12807965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6592" y="3715254"/>
            <a:ext cx="477499" cy="262062"/>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9935" y="3739606"/>
            <a:ext cx="477499" cy="262062"/>
          </a:xfrm>
          <a:prstGeom prst="rect">
            <a:avLst/>
          </a:prstGeom>
        </p:spPr>
      </p:pic>
      <p:sp>
        <p:nvSpPr>
          <p:cNvPr id="2" name="Title 1"/>
          <p:cNvSpPr>
            <a:spLocks noGrp="1"/>
          </p:cNvSpPr>
          <p:nvPr>
            <p:ph type="title"/>
          </p:nvPr>
        </p:nvSpPr>
        <p:spPr/>
        <p:txBody>
          <a:bodyPr/>
          <a:lstStyle/>
          <a:p>
            <a:r>
              <a:rPr lang="en-US" dirty="0" smtClean="0"/>
              <a:t>Sources of Poor TCP Performance </a:t>
            </a:r>
            <a:endParaRPr lang="en-US" dirty="0"/>
          </a:p>
        </p:txBody>
      </p:sp>
      <p:sp>
        <p:nvSpPr>
          <p:cNvPr id="3" name="Content Placeholder 2"/>
          <p:cNvSpPr>
            <a:spLocks noGrp="1"/>
          </p:cNvSpPr>
          <p:nvPr>
            <p:ph idx="1"/>
          </p:nvPr>
        </p:nvSpPr>
        <p:spPr>
          <a:xfrm>
            <a:off x="838200" y="5707876"/>
            <a:ext cx="10515600" cy="1693862"/>
          </a:xfrm>
        </p:spPr>
        <p:txBody>
          <a:bodyPr>
            <a:noAutofit/>
          </a:bodyPr>
          <a:lstStyle/>
          <a:p>
            <a:r>
              <a:rPr lang="en-US" sz="2400" dirty="0" smtClean="0"/>
              <a:t>Identifying the component is the most </a:t>
            </a:r>
            <a:r>
              <a:rPr lang="en-US" sz="2400" dirty="0"/>
              <a:t>time-consuming and expensive part </a:t>
            </a:r>
            <a:endParaRPr lang="en-US" sz="2400" dirty="0" smtClean="0"/>
          </a:p>
          <a:p>
            <a:r>
              <a:rPr lang="en-US" sz="2400" b="1" dirty="0" smtClean="0"/>
              <a:t>Our </a:t>
            </a:r>
            <a:r>
              <a:rPr lang="en-US" sz="2400" b="1" dirty="0"/>
              <a:t>goal: </a:t>
            </a:r>
            <a:r>
              <a:rPr lang="en-US" sz="2400" dirty="0"/>
              <a:t>quickly pinpoint the component </a:t>
            </a:r>
            <a:r>
              <a:rPr lang="en-US" sz="2400" dirty="0" smtClean="0"/>
              <a:t>impairing </a:t>
            </a:r>
            <a:r>
              <a:rPr lang="en-US" sz="2400" dirty="0"/>
              <a:t>TCP </a:t>
            </a:r>
            <a:r>
              <a:rPr lang="en-US" sz="2400" dirty="0" smtClean="0"/>
              <a:t>performance</a:t>
            </a:r>
            <a:endParaRPr lang="en-US" sz="2400" dirty="0"/>
          </a:p>
        </p:txBody>
      </p:sp>
      <p:grpSp>
        <p:nvGrpSpPr>
          <p:cNvPr id="54" name="Group 53"/>
          <p:cNvGrpSpPr/>
          <p:nvPr/>
        </p:nvGrpSpPr>
        <p:grpSpPr>
          <a:xfrm>
            <a:off x="3389086" y="2574673"/>
            <a:ext cx="5384800" cy="1908427"/>
            <a:chOff x="3389086" y="2574673"/>
            <a:chExt cx="5384800" cy="1908427"/>
          </a:xfrm>
        </p:grpSpPr>
        <p:sp>
          <p:nvSpPr>
            <p:cNvPr id="8" name="Rectangle 7"/>
            <p:cNvSpPr/>
            <p:nvPr/>
          </p:nvSpPr>
          <p:spPr>
            <a:xfrm>
              <a:off x="79864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p:cNvSpPr/>
            <p:nvPr/>
          </p:nvSpPr>
          <p:spPr>
            <a:xfrm>
              <a:off x="33890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 name="Rectangle 4"/>
            <p:cNvSpPr/>
            <p:nvPr/>
          </p:nvSpPr>
          <p:spPr>
            <a:xfrm>
              <a:off x="35160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6" name="Rectangle 5"/>
            <p:cNvSpPr/>
            <p:nvPr/>
          </p:nvSpPr>
          <p:spPr>
            <a:xfrm>
              <a:off x="81134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9" name="Rectangle 8"/>
            <p:cNvSpPr/>
            <p:nvPr/>
          </p:nvSpPr>
          <p:spPr>
            <a:xfrm>
              <a:off x="3516086"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Rectangle 9"/>
            <p:cNvSpPr/>
            <p:nvPr/>
          </p:nvSpPr>
          <p:spPr>
            <a:xfrm>
              <a:off x="3817257"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10"/>
            <p:cNvSpPr/>
            <p:nvPr/>
          </p:nvSpPr>
          <p:spPr>
            <a:xfrm>
              <a:off x="8104415"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ectangle 11"/>
            <p:cNvSpPr/>
            <p:nvPr/>
          </p:nvSpPr>
          <p:spPr>
            <a:xfrm>
              <a:off x="8405586"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38" name="Straight Connector 37"/>
            <p:cNvCxnSpPr/>
            <p:nvPr/>
          </p:nvCxnSpPr>
          <p:spPr>
            <a:xfrm>
              <a:off x="8225065" y="3120773"/>
              <a:ext cx="0" cy="8645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526236" y="3120773"/>
              <a:ext cx="0" cy="105421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639004" y="3111450"/>
              <a:ext cx="0" cy="106671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37000" y="3114625"/>
              <a:ext cx="0" cy="8706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649436" y="4174987"/>
              <a:ext cx="4890408" cy="1"/>
            </a:xfrm>
            <a:prstGeom prst="line">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937000" y="3978932"/>
              <a:ext cx="4301671" cy="0"/>
            </a:xfrm>
            <a:prstGeom prst="line">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Cloud 12"/>
            <p:cNvSpPr/>
            <p:nvPr/>
          </p:nvSpPr>
          <p:spPr>
            <a:xfrm>
              <a:off x="5031236" y="3724818"/>
              <a:ext cx="2113200" cy="758282"/>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Oval Callout 54"/>
          <p:cNvSpPr/>
          <p:nvPr/>
        </p:nvSpPr>
        <p:spPr>
          <a:xfrm>
            <a:off x="4176486" y="1821998"/>
            <a:ext cx="1602377" cy="981073"/>
          </a:xfrm>
          <a:prstGeom prst="wedgeEllipseCallout">
            <a:avLst>
              <a:gd name="adj1" fmla="val -58877"/>
              <a:gd name="adj2" fmla="val 6161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25000"/>
                  </a:schemeClr>
                </a:solidFill>
              </a:rPr>
              <a:t>Not backlogged!</a:t>
            </a:r>
          </a:p>
        </p:txBody>
      </p:sp>
      <p:sp>
        <p:nvSpPr>
          <p:cNvPr id="56" name="Oval Callout 55"/>
          <p:cNvSpPr/>
          <p:nvPr/>
        </p:nvSpPr>
        <p:spPr>
          <a:xfrm>
            <a:off x="4230047" y="2882721"/>
            <a:ext cx="1602377" cy="883293"/>
          </a:xfrm>
          <a:prstGeom prst="wedgeEllipseCallout">
            <a:avLst>
              <a:gd name="adj1" fmla="val -69202"/>
              <a:gd name="adj2" fmla="val 1763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25000"/>
                  </a:schemeClr>
                </a:solidFill>
              </a:rPr>
              <a:t>Send buffer too small</a:t>
            </a:r>
          </a:p>
        </p:txBody>
      </p:sp>
      <p:sp>
        <p:nvSpPr>
          <p:cNvPr id="57" name="Oval Callout 56"/>
          <p:cNvSpPr/>
          <p:nvPr/>
        </p:nvSpPr>
        <p:spPr>
          <a:xfrm>
            <a:off x="5609028" y="2669803"/>
            <a:ext cx="1602377" cy="883293"/>
          </a:xfrm>
          <a:prstGeom prst="wedgeEllipseCallout">
            <a:avLst>
              <a:gd name="adj1" fmla="val -3985"/>
              <a:gd name="adj2" fmla="val 1172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25000"/>
                  </a:schemeClr>
                </a:solidFill>
              </a:rPr>
              <a:t>High RTT</a:t>
            </a:r>
          </a:p>
          <a:p>
            <a:pPr algn="ctr"/>
            <a:r>
              <a:rPr lang="en-US" sz="1400" dirty="0" smtClean="0">
                <a:solidFill>
                  <a:schemeClr val="bg2">
                    <a:lumMod val="25000"/>
                  </a:schemeClr>
                </a:solidFill>
              </a:rPr>
              <a:t>High Loss</a:t>
            </a:r>
          </a:p>
          <a:p>
            <a:pPr algn="ctr"/>
            <a:r>
              <a:rPr lang="en-US" sz="1400" dirty="0" smtClean="0">
                <a:solidFill>
                  <a:schemeClr val="bg2">
                    <a:lumMod val="25000"/>
                  </a:schemeClr>
                </a:solidFill>
              </a:rPr>
              <a:t>Low BW</a:t>
            </a:r>
          </a:p>
        </p:txBody>
      </p:sp>
      <p:sp>
        <p:nvSpPr>
          <p:cNvPr id="58" name="Oval Callout 57"/>
          <p:cNvSpPr/>
          <p:nvPr/>
        </p:nvSpPr>
        <p:spPr>
          <a:xfrm>
            <a:off x="6446248" y="2743498"/>
            <a:ext cx="1602377" cy="883293"/>
          </a:xfrm>
          <a:prstGeom prst="wedgeEllipseCallout">
            <a:avLst>
              <a:gd name="adj1" fmla="val 61233"/>
              <a:gd name="adj2" fmla="val 2749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25000"/>
                  </a:schemeClr>
                </a:solidFill>
              </a:rPr>
              <a:t>Receive buffer is full</a:t>
            </a:r>
          </a:p>
        </p:txBody>
      </p:sp>
      <p:sp>
        <p:nvSpPr>
          <p:cNvPr id="59" name="Oval Callout 58"/>
          <p:cNvSpPr/>
          <p:nvPr/>
        </p:nvSpPr>
        <p:spPr>
          <a:xfrm>
            <a:off x="6638562" y="1772753"/>
            <a:ext cx="1602377" cy="883293"/>
          </a:xfrm>
          <a:prstGeom prst="wedgeEllipseCallout">
            <a:avLst>
              <a:gd name="adj1" fmla="val 69929"/>
              <a:gd name="adj2" fmla="val 10833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25000"/>
                  </a:schemeClr>
                </a:solidFill>
              </a:rPr>
              <a:t>Delayed ACK</a:t>
            </a:r>
          </a:p>
        </p:txBody>
      </p:sp>
      <p:sp>
        <p:nvSpPr>
          <p:cNvPr id="4" name="Slide Number Placeholder 3"/>
          <p:cNvSpPr>
            <a:spLocks noGrp="1"/>
          </p:cNvSpPr>
          <p:nvPr>
            <p:ph type="sldNum" sz="quarter" idx="12"/>
          </p:nvPr>
        </p:nvSpPr>
        <p:spPr/>
        <p:txBody>
          <a:bodyPr/>
          <a:lstStyle/>
          <a:p>
            <a:fld id="{3A59304C-1B61-1E46-A791-A8973EE2F791}" type="slidenum">
              <a:rPr lang="en-US" smtClean="0"/>
              <a:t>4</a:t>
            </a:fld>
            <a:endParaRPr lang="en-US" dirty="0"/>
          </a:p>
        </p:txBody>
      </p:sp>
      <p:sp>
        <p:nvSpPr>
          <p:cNvPr id="26" name="Oval Callout 25"/>
          <p:cNvSpPr/>
          <p:nvPr/>
        </p:nvSpPr>
        <p:spPr>
          <a:xfrm>
            <a:off x="1196303" y="1700036"/>
            <a:ext cx="2106730" cy="1224995"/>
          </a:xfrm>
          <a:prstGeom prst="wedgeEllipseCallout">
            <a:avLst>
              <a:gd name="adj1" fmla="val 59856"/>
              <a:gd name="adj2" fmla="val 6311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25000"/>
                  </a:schemeClr>
                </a:solidFill>
              </a:rPr>
              <a:t>Segment size, MSS, </a:t>
            </a:r>
            <a:r>
              <a:rPr lang="en-US" sz="1400" dirty="0" smtClean="0">
                <a:solidFill>
                  <a:schemeClr val="bg2">
                    <a:lumMod val="25000"/>
                  </a:schemeClr>
                </a:solidFill>
              </a:rPr>
              <a:t>App reaction time</a:t>
            </a:r>
          </a:p>
        </p:txBody>
      </p:sp>
      <p:sp>
        <p:nvSpPr>
          <p:cNvPr id="27" name="Oval Callout 26"/>
          <p:cNvSpPr/>
          <p:nvPr/>
        </p:nvSpPr>
        <p:spPr>
          <a:xfrm>
            <a:off x="4475437" y="4608111"/>
            <a:ext cx="1934779" cy="773998"/>
          </a:xfrm>
          <a:prstGeom prst="wedgeEllipseCallout">
            <a:avLst>
              <a:gd name="adj1" fmla="val 42355"/>
              <a:gd name="adj2" fmla="val -11025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25000"/>
                  </a:schemeClr>
                </a:solidFill>
              </a:rPr>
              <a:t>Congestion window, </a:t>
            </a:r>
          </a:p>
          <a:p>
            <a:pPr algn="ctr"/>
            <a:r>
              <a:rPr lang="en-US" sz="1400" dirty="0" smtClean="0">
                <a:solidFill>
                  <a:schemeClr val="bg2">
                    <a:lumMod val="25000"/>
                  </a:schemeClr>
                </a:solidFill>
              </a:rPr>
              <a:t>RTT, loss</a:t>
            </a:r>
          </a:p>
        </p:txBody>
      </p:sp>
      <p:sp>
        <p:nvSpPr>
          <p:cNvPr id="29" name="Oval Callout 28"/>
          <p:cNvSpPr/>
          <p:nvPr/>
        </p:nvSpPr>
        <p:spPr>
          <a:xfrm>
            <a:off x="8885845" y="2108723"/>
            <a:ext cx="1934779" cy="773998"/>
          </a:xfrm>
          <a:prstGeom prst="wedgeEllipseCallout">
            <a:avLst>
              <a:gd name="adj1" fmla="val -65889"/>
              <a:gd name="adj2" fmla="val 8791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25000"/>
                  </a:schemeClr>
                </a:solidFill>
              </a:rPr>
              <a:t>Receive window, delayed ACK</a:t>
            </a:r>
          </a:p>
        </p:txBody>
      </p:sp>
    </p:spTree>
    <p:extLst>
      <p:ext uri="{BB962C8B-B14F-4D97-AF65-F5344CB8AC3E}">
        <p14:creationId xmlns:p14="http://schemas.microsoft.com/office/powerpoint/2010/main" val="587910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55"/>
                                        </p:tgtEl>
                                      </p:cBhvr>
                                    </p:animEffect>
                                    <p:set>
                                      <p:cBhvr>
                                        <p:cTn id="11" dur="1" fill="hold">
                                          <p:stCondLst>
                                            <p:cond delay="499"/>
                                          </p:stCondLst>
                                        </p:cTn>
                                        <p:tgtEl>
                                          <p:spTgt spid="5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56"/>
                                        </p:tgtEl>
                                      </p:cBhvr>
                                    </p:animEffect>
                                    <p:set>
                                      <p:cBhvr>
                                        <p:cTn id="20" dur="1" fill="hold">
                                          <p:stCondLst>
                                            <p:cond delay="499"/>
                                          </p:stCondLst>
                                        </p:cTn>
                                        <p:tgtEl>
                                          <p:spTgt spid="5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57"/>
                                        </p:tgtEl>
                                      </p:cBhvr>
                                    </p:animEffect>
                                    <p:set>
                                      <p:cBhvr>
                                        <p:cTn id="29" dur="1" fill="hold">
                                          <p:stCondLst>
                                            <p:cond delay="499"/>
                                          </p:stCondLst>
                                        </p:cTn>
                                        <p:tgtEl>
                                          <p:spTgt spid="5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58"/>
                                        </p:tgtEl>
                                      </p:cBhvr>
                                    </p:animEffect>
                                    <p:set>
                                      <p:cBhvr>
                                        <p:cTn id="38" dur="1" fill="hold">
                                          <p:stCondLst>
                                            <p:cond delay="499"/>
                                          </p:stCondLst>
                                        </p:cTn>
                                        <p:tgtEl>
                                          <p:spTgt spid="5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59"/>
                                        </p:tgtEl>
                                      </p:cBhvr>
                                    </p:animEffect>
                                    <p:set>
                                      <p:cBhvr>
                                        <p:cTn id="47" dur="1" fill="hold">
                                          <p:stCondLst>
                                            <p:cond delay="499"/>
                                          </p:stCondLst>
                                        </p:cTn>
                                        <p:tgtEl>
                                          <p:spTgt spid="5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grpId="1" nodeType="clickEffect">
                                  <p:stCondLst>
                                    <p:cond delay="0"/>
                                  </p:stCondLst>
                                  <p:childTnLst>
                                    <p:animEffect transition="out" filter="dissolv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26" grpId="0" animBg="1"/>
      <p:bldP spid="26" grpId="1" animBg="1"/>
      <p:bldP spid="27" grpId="0" animBg="1"/>
      <p:bldP spid="27" grpId="1" animBg="1"/>
      <p:bldP spid="29" grpId="0" animBg="1"/>
      <p:bldP spid="2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Performance Monitoring</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17722" y="1666766"/>
            <a:ext cx="5672378" cy="2698955"/>
          </a:xfrm>
          <a:prstGeom prst="rect">
            <a:avLst/>
          </a:prstGeom>
        </p:spPr>
      </p:pic>
      <p:sp>
        <p:nvSpPr>
          <p:cNvPr id="6" name="Oval Callout 5"/>
          <p:cNvSpPr/>
          <p:nvPr/>
        </p:nvSpPr>
        <p:spPr>
          <a:xfrm>
            <a:off x="457199" y="3016244"/>
            <a:ext cx="2344994" cy="1686693"/>
          </a:xfrm>
          <a:prstGeom prst="wedgeEllipseCallout">
            <a:avLst>
              <a:gd name="adj1" fmla="val 78646"/>
              <a:gd name="adj2" fmla="val 5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chemeClr val="tx1"/>
                </a:solidFill>
              </a:rPr>
              <a:t>Violates trust in IaaS </a:t>
            </a:r>
            <a:r>
              <a:rPr lang="en-US" dirty="0" smtClean="0">
                <a:solidFill>
                  <a:schemeClr val="tx1"/>
                </a:solidFill>
              </a:rPr>
              <a:t>cloud,</a:t>
            </a:r>
            <a:endParaRPr lang="en-US" dirty="0">
              <a:solidFill>
                <a:schemeClr val="tx1"/>
              </a:solidFill>
            </a:endParaRPr>
          </a:p>
          <a:p>
            <a:pPr algn="ctr">
              <a:defRPr/>
            </a:pPr>
            <a:r>
              <a:rPr lang="en-US" dirty="0">
                <a:solidFill>
                  <a:schemeClr val="tx1"/>
                </a:solidFill>
              </a:rPr>
              <a:t>Complicates </a:t>
            </a:r>
            <a:r>
              <a:rPr lang="en-US" dirty="0" smtClean="0">
                <a:solidFill>
                  <a:schemeClr val="tx1"/>
                </a:solidFill>
              </a:rPr>
              <a:t>billing</a:t>
            </a:r>
            <a:endParaRPr lang="en-US" dirty="0">
              <a:solidFill>
                <a:schemeClr val="tx1"/>
              </a:solidFill>
            </a:endParaRPr>
          </a:p>
        </p:txBody>
      </p:sp>
      <p:sp>
        <p:nvSpPr>
          <p:cNvPr id="7" name="Oval Callout 6"/>
          <p:cNvSpPr/>
          <p:nvPr/>
        </p:nvSpPr>
        <p:spPr>
          <a:xfrm>
            <a:off x="9267080" y="2008378"/>
            <a:ext cx="2924919" cy="2091674"/>
          </a:xfrm>
          <a:prstGeom prst="wedgeEllipseCallout">
            <a:avLst>
              <a:gd name="adj1" fmla="val -88419"/>
              <a:gd name="adj2" fmla="val 3621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smtClean="0">
                <a:solidFill>
                  <a:schemeClr val="tx1"/>
                </a:solidFill>
              </a:rPr>
              <a:t>No visibility into e2e metrics,</a:t>
            </a:r>
          </a:p>
          <a:p>
            <a:pPr algn="ctr">
              <a:defRPr/>
            </a:pPr>
            <a:r>
              <a:rPr lang="en-US" dirty="0" smtClean="0">
                <a:solidFill>
                  <a:schemeClr val="tx1"/>
                </a:solidFill>
              </a:rPr>
              <a:t>Different paths for packet stream</a:t>
            </a:r>
            <a:endParaRPr lang="en-US" dirty="0">
              <a:solidFill>
                <a:schemeClr val="tx1"/>
              </a:solidFill>
            </a:endParaRPr>
          </a:p>
        </p:txBody>
      </p:sp>
      <p:sp>
        <p:nvSpPr>
          <p:cNvPr id="8" name="Oval Callout 7"/>
          <p:cNvSpPr/>
          <p:nvPr/>
        </p:nvSpPr>
        <p:spPr>
          <a:xfrm>
            <a:off x="4815274" y="4621525"/>
            <a:ext cx="3266842" cy="2091674"/>
          </a:xfrm>
          <a:prstGeom prst="wedgeEllipseCallout">
            <a:avLst>
              <a:gd name="adj1" fmla="val -17024"/>
              <a:gd name="adj2" fmla="val -6813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Compatible with </a:t>
            </a:r>
            <a:r>
              <a:rPr lang="en-US" dirty="0" smtClean="0">
                <a:solidFill>
                  <a:schemeClr val="tx1"/>
                </a:solidFill>
              </a:rPr>
              <a:t>IaaS,</a:t>
            </a:r>
            <a:endParaRPr lang="en-US" dirty="0">
              <a:solidFill>
                <a:schemeClr val="tx1"/>
              </a:solidFill>
            </a:endParaRPr>
          </a:p>
          <a:p>
            <a:pPr algn="ctr"/>
            <a:r>
              <a:rPr lang="en-US" dirty="0">
                <a:solidFill>
                  <a:schemeClr val="tx1"/>
                </a:solidFill>
              </a:rPr>
              <a:t>S</a:t>
            </a:r>
            <a:r>
              <a:rPr lang="en-US" dirty="0" smtClean="0">
                <a:solidFill>
                  <a:schemeClr val="tx1"/>
                </a:solidFill>
              </a:rPr>
              <a:t>ees </a:t>
            </a:r>
            <a:r>
              <a:rPr lang="en-US" dirty="0">
                <a:solidFill>
                  <a:schemeClr val="tx1"/>
                </a:solidFill>
              </a:rPr>
              <a:t>e2e </a:t>
            </a:r>
            <a:r>
              <a:rPr lang="en-US" dirty="0" smtClean="0">
                <a:solidFill>
                  <a:schemeClr val="tx1"/>
                </a:solidFill>
              </a:rPr>
              <a:t>metrics,</a:t>
            </a:r>
          </a:p>
          <a:p>
            <a:pPr algn="ctr"/>
            <a:r>
              <a:rPr lang="en-US" dirty="0" smtClean="0">
                <a:solidFill>
                  <a:schemeClr val="tx1"/>
                </a:solidFill>
              </a:rPr>
              <a:t>Sees both sides,</a:t>
            </a:r>
          </a:p>
          <a:p>
            <a:pPr marL="0" lvl="1" algn="ctr"/>
            <a:r>
              <a:rPr lang="en-US" dirty="0">
                <a:solidFill>
                  <a:schemeClr val="tx1"/>
                </a:solidFill>
              </a:rPr>
              <a:t>Can take actions directly </a:t>
            </a:r>
            <a:r>
              <a:rPr lang="en-US" dirty="0" smtClean="0">
                <a:solidFill>
                  <a:schemeClr val="tx1"/>
                </a:solidFill>
              </a:rPr>
              <a:t>in data plane</a:t>
            </a:r>
          </a:p>
          <a:p>
            <a:pPr algn="ctr"/>
            <a:endParaRPr lang="en-US" dirty="0">
              <a:solidFill>
                <a:schemeClr val="tx1"/>
              </a:solidFill>
            </a:endParaRPr>
          </a:p>
        </p:txBody>
      </p:sp>
      <p:sp>
        <p:nvSpPr>
          <p:cNvPr id="10" name="Slide Number Placeholder 9"/>
          <p:cNvSpPr>
            <a:spLocks noGrp="1"/>
          </p:cNvSpPr>
          <p:nvPr>
            <p:ph type="sldNum" sz="quarter" idx="12"/>
          </p:nvPr>
        </p:nvSpPr>
        <p:spPr/>
        <p:txBody>
          <a:bodyPr/>
          <a:lstStyle/>
          <a:p>
            <a:fld id="{3A59304C-1B61-1E46-A791-A8973EE2F791}" type="slidenum">
              <a:rPr lang="en-US" smtClean="0"/>
              <a:t>5</a:t>
            </a:fld>
            <a:endParaRPr lang="en-US" dirty="0"/>
          </a:p>
        </p:txBody>
      </p:sp>
    </p:spTree>
    <p:extLst>
      <p:ext uri="{BB962C8B-B14F-4D97-AF65-F5344CB8AC3E}">
        <p14:creationId xmlns:p14="http://schemas.microsoft.com/office/powerpoint/2010/main" val="372699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Diagnosis at the “Edge”</a:t>
            </a:r>
            <a:endParaRPr lang="en-US" dirty="0"/>
          </a:p>
        </p:txBody>
      </p:sp>
      <p:sp>
        <p:nvSpPr>
          <p:cNvPr id="3" name="Content Placeholder 2"/>
          <p:cNvSpPr>
            <a:spLocks noGrp="1"/>
          </p:cNvSpPr>
          <p:nvPr>
            <p:ph idx="1"/>
          </p:nvPr>
        </p:nvSpPr>
        <p:spPr/>
        <p:txBody>
          <a:bodyPr>
            <a:normAutofit/>
          </a:bodyPr>
          <a:lstStyle/>
          <a:p>
            <a:r>
              <a:rPr lang="en-US" sz="2400" dirty="0" smtClean="0"/>
              <a:t>No direct access to app/OS stack (IaaS model)</a:t>
            </a:r>
          </a:p>
          <a:p>
            <a:r>
              <a:rPr lang="en-US" sz="2400" dirty="0" smtClean="0"/>
              <a:t>Single pass on packets (replay is not possible)</a:t>
            </a:r>
          </a:p>
          <a:p>
            <a:r>
              <a:rPr lang="en-US" sz="2400" dirty="0" smtClean="0"/>
              <a:t>Support different TCP variants (possibly unknown)</a:t>
            </a:r>
          </a:p>
          <a:p>
            <a:r>
              <a:rPr lang="en-US" sz="2400" dirty="0" smtClean="0"/>
              <a:t>Need bi-directional monitoring</a:t>
            </a:r>
          </a:p>
          <a:p>
            <a:r>
              <a:rPr lang="en-US" sz="2400" dirty="0" smtClean="0"/>
              <a:t>Low overhead (state and operations on switch)</a:t>
            </a:r>
          </a:p>
          <a:p>
            <a:r>
              <a:rPr lang="en-US" sz="2400" dirty="0" smtClean="0"/>
              <a:t>Only one edge</a:t>
            </a:r>
          </a:p>
        </p:txBody>
      </p:sp>
      <p:sp>
        <p:nvSpPr>
          <p:cNvPr id="4" name="Slide Number Placeholder 3"/>
          <p:cNvSpPr>
            <a:spLocks noGrp="1"/>
          </p:cNvSpPr>
          <p:nvPr>
            <p:ph type="sldNum" sz="quarter" idx="12"/>
          </p:nvPr>
        </p:nvSpPr>
        <p:spPr/>
        <p:txBody>
          <a:bodyPr/>
          <a:lstStyle/>
          <a:p>
            <a:fld id="{3A59304C-1B61-1E46-A791-A8973EE2F791}" type="slidenum">
              <a:rPr lang="en-US" smtClean="0"/>
              <a:t>6</a:t>
            </a:fld>
            <a:endParaRPr lang="en-US" dirty="0"/>
          </a:p>
        </p:txBody>
      </p:sp>
      <p:grpSp>
        <p:nvGrpSpPr>
          <p:cNvPr id="5" name="Group 4"/>
          <p:cNvGrpSpPr/>
          <p:nvPr/>
        </p:nvGrpSpPr>
        <p:grpSpPr>
          <a:xfrm>
            <a:off x="2694227" y="4630485"/>
            <a:ext cx="5384800" cy="1908427"/>
            <a:chOff x="2871208" y="4813048"/>
            <a:chExt cx="5384800" cy="1908427"/>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4352" y="5963932"/>
              <a:ext cx="769019" cy="422054"/>
            </a:xfrm>
            <a:prstGeom prst="rect">
              <a:avLst/>
            </a:prstGeom>
          </p:spPr>
        </p:pic>
        <p:grpSp>
          <p:nvGrpSpPr>
            <p:cNvPr id="7" name="Group 6"/>
            <p:cNvGrpSpPr/>
            <p:nvPr/>
          </p:nvGrpSpPr>
          <p:grpSpPr>
            <a:xfrm>
              <a:off x="2871208" y="4813048"/>
              <a:ext cx="5384800" cy="1908427"/>
              <a:chOff x="3389086" y="2574673"/>
              <a:chExt cx="5384800" cy="1908427"/>
            </a:xfrm>
          </p:grpSpPr>
          <p:sp>
            <p:nvSpPr>
              <p:cNvPr id="8" name="Rectangle 7"/>
              <p:cNvSpPr/>
              <p:nvPr/>
            </p:nvSpPr>
            <p:spPr>
              <a:xfrm>
                <a:off x="79864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p:cNvSpPr/>
              <p:nvPr/>
            </p:nvSpPr>
            <p:spPr>
              <a:xfrm>
                <a:off x="33890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Rectangle 9"/>
              <p:cNvSpPr/>
              <p:nvPr/>
            </p:nvSpPr>
            <p:spPr>
              <a:xfrm>
                <a:off x="35160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11" name="Rectangle 10"/>
              <p:cNvSpPr/>
              <p:nvPr/>
            </p:nvSpPr>
            <p:spPr>
              <a:xfrm>
                <a:off x="81134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12" name="Rectangle 11"/>
              <p:cNvSpPr/>
              <p:nvPr/>
            </p:nvSpPr>
            <p:spPr>
              <a:xfrm>
                <a:off x="3516086"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Rectangle 12"/>
              <p:cNvSpPr/>
              <p:nvPr/>
            </p:nvSpPr>
            <p:spPr>
              <a:xfrm>
                <a:off x="3817257"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ectangle 13"/>
              <p:cNvSpPr/>
              <p:nvPr/>
            </p:nvSpPr>
            <p:spPr>
              <a:xfrm>
                <a:off x="8104415"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ectangle 14"/>
              <p:cNvSpPr/>
              <p:nvPr/>
            </p:nvSpPr>
            <p:spPr>
              <a:xfrm>
                <a:off x="8405586"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6" name="Straight Connector 15"/>
              <p:cNvCxnSpPr/>
              <p:nvPr/>
            </p:nvCxnSpPr>
            <p:spPr>
              <a:xfrm>
                <a:off x="8225065" y="3120773"/>
                <a:ext cx="0" cy="8645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26236" y="3120773"/>
                <a:ext cx="0" cy="105421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39004" y="3111450"/>
                <a:ext cx="0" cy="106671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37000" y="3114625"/>
                <a:ext cx="0" cy="8706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649436" y="4174987"/>
                <a:ext cx="4890408" cy="1"/>
              </a:xfrm>
              <a:prstGeom prst="line">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37000" y="3978932"/>
                <a:ext cx="4301671" cy="0"/>
              </a:xfrm>
              <a:prstGeom prst="line">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loud 21"/>
              <p:cNvSpPr/>
              <p:nvPr/>
            </p:nvSpPr>
            <p:spPr>
              <a:xfrm>
                <a:off x="5031236" y="3724818"/>
                <a:ext cx="2113200" cy="758282"/>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quot;No&quot; Symbol 22"/>
          <p:cNvSpPr/>
          <p:nvPr/>
        </p:nvSpPr>
        <p:spPr>
          <a:xfrm>
            <a:off x="2743482" y="4839406"/>
            <a:ext cx="674358" cy="674358"/>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5280" y="5513764"/>
            <a:ext cx="451582" cy="451582"/>
          </a:xfrm>
          <a:prstGeom prst="rect">
            <a:avLst/>
          </a:prstGeom>
        </p:spPr>
      </p:pic>
      <p:sp>
        <p:nvSpPr>
          <p:cNvPr id="25" name="Oval Callout 24"/>
          <p:cNvSpPr/>
          <p:nvPr/>
        </p:nvSpPr>
        <p:spPr>
          <a:xfrm>
            <a:off x="3944404" y="4570865"/>
            <a:ext cx="1521905" cy="605467"/>
          </a:xfrm>
          <a:prstGeom prst="wedgeEllipseCallout">
            <a:avLst>
              <a:gd name="adj1" fmla="val -108715"/>
              <a:gd name="adj2" fmla="val 895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Reno, Cubic,</a:t>
            </a:r>
            <a:r>
              <a:rPr lang="is-IS" dirty="0" smtClean="0">
                <a:solidFill>
                  <a:schemeClr val="tx1"/>
                </a:solidFill>
              </a:rPr>
              <a:t>…</a:t>
            </a:r>
            <a:endParaRPr lang="en-US" dirty="0">
              <a:solidFill>
                <a:schemeClr val="tx1"/>
              </a:solidFill>
            </a:endParaRPr>
          </a:p>
        </p:txBody>
      </p:sp>
      <p:sp>
        <p:nvSpPr>
          <p:cNvPr id="26" name="Left-Right Arrow 25"/>
          <p:cNvSpPr/>
          <p:nvPr/>
        </p:nvSpPr>
        <p:spPr>
          <a:xfrm rot="5400000">
            <a:off x="2062480" y="5741542"/>
            <a:ext cx="825214" cy="26046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7313677" y="5739555"/>
            <a:ext cx="674358" cy="674358"/>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Callout 27"/>
          <p:cNvSpPr/>
          <p:nvPr/>
        </p:nvSpPr>
        <p:spPr>
          <a:xfrm>
            <a:off x="838200" y="5459167"/>
            <a:ext cx="1554857" cy="595579"/>
          </a:xfrm>
          <a:prstGeom prst="wedgeEllipseCallout">
            <a:avLst>
              <a:gd name="adj1" fmla="val 93040"/>
              <a:gd name="adj2" fmla="val 374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Limited registers</a:t>
            </a:r>
            <a:endParaRPr lang="en-US" dirty="0">
              <a:solidFill>
                <a:schemeClr val="tx1"/>
              </a:solidFill>
            </a:endParaRPr>
          </a:p>
        </p:txBody>
      </p:sp>
    </p:spTree>
    <p:extLst>
      <p:ext uri="{BB962C8B-B14F-4D97-AF65-F5344CB8AC3E}">
        <p14:creationId xmlns:p14="http://schemas.microsoft.com/office/powerpoint/2010/main" val="1021958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3" nodeType="click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5" grpId="0" animBg="1"/>
      <p:bldP spid="25" grpId="1" animBg="1"/>
      <p:bldP spid="26" grpId="0" animBg="1"/>
      <p:bldP spid="26" grpId="1" animBg="1"/>
      <p:bldP spid="27" grpId="0" animBg="1"/>
      <p:bldP spid="28" grpId="0" animBg="1"/>
      <p:bldP spid="28" grpId="1" animBg="1"/>
      <p:bldP spid="28" grpId="2" animBg="1"/>
      <p:bldP spid="28"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Stateful Data-plane Programming</a:t>
            </a:r>
            <a:endParaRPr lang="en-US" dirty="0"/>
          </a:p>
        </p:txBody>
      </p:sp>
      <p:sp>
        <p:nvSpPr>
          <p:cNvPr id="3" name="Content Placeholder 2"/>
          <p:cNvSpPr>
            <a:spLocks noGrp="1"/>
          </p:cNvSpPr>
          <p:nvPr>
            <p:ph idx="1"/>
          </p:nvPr>
        </p:nvSpPr>
        <p:spPr>
          <a:xfrm>
            <a:off x="838200" y="1853573"/>
            <a:ext cx="10515600" cy="4351338"/>
          </a:xfrm>
        </p:spPr>
        <p:txBody>
          <a:bodyPr>
            <a:normAutofit/>
          </a:bodyPr>
          <a:lstStyle/>
          <a:p>
            <a:pPr lvl="1"/>
            <a:endParaRPr lang="en-US" dirty="0"/>
          </a:p>
          <a:p>
            <a:endParaRPr lang="en-US" dirty="0"/>
          </a:p>
        </p:txBody>
      </p:sp>
      <p:sp>
        <p:nvSpPr>
          <p:cNvPr id="4" name="Slide Number Placeholder 3"/>
          <p:cNvSpPr>
            <a:spLocks noGrp="1"/>
          </p:cNvSpPr>
          <p:nvPr>
            <p:ph type="sldNum" sz="quarter" idx="12"/>
          </p:nvPr>
        </p:nvSpPr>
        <p:spPr/>
        <p:txBody>
          <a:bodyPr/>
          <a:lstStyle/>
          <a:p>
            <a:fld id="{3A59304C-1B61-1E46-A791-A8973EE2F791}" type="slidenum">
              <a:rPr lang="en-US" smtClean="0"/>
              <a:t>7</a:t>
            </a:fld>
            <a:endParaRPr lang="en-US" dirty="0"/>
          </a:p>
        </p:txBody>
      </p:sp>
      <p:sp>
        <p:nvSpPr>
          <p:cNvPr id="7" name="Rectangle 6"/>
          <p:cNvSpPr/>
          <p:nvPr/>
        </p:nvSpPr>
        <p:spPr>
          <a:xfrm>
            <a:off x="3822965" y="2472890"/>
            <a:ext cx="752168" cy="11651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a:t>
            </a:r>
            <a:endParaRPr lang="en-US" dirty="0">
              <a:solidFill>
                <a:schemeClr val="tx1"/>
              </a:solidFill>
            </a:endParaRPr>
          </a:p>
        </p:txBody>
      </p:sp>
      <p:sp>
        <p:nvSpPr>
          <p:cNvPr id="8" name="Rectangle 7"/>
          <p:cNvSpPr/>
          <p:nvPr/>
        </p:nvSpPr>
        <p:spPr>
          <a:xfrm>
            <a:off x="5004786" y="2450028"/>
            <a:ext cx="1350847" cy="116512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Tables</a:t>
            </a:r>
          </a:p>
          <a:p>
            <a:pPr algn="ctr"/>
            <a:r>
              <a:rPr lang="en-US" dirty="0">
                <a:solidFill>
                  <a:schemeClr val="tx1"/>
                </a:solidFill>
              </a:rPr>
              <a:t>&amp;</a:t>
            </a:r>
            <a:endParaRPr lang="en-US" dirty="0" smtClean="0">
              <a:solidFill>
                <a:schemeClr val="tx1"/>
              </a:solidFill>
            </a:endParaRPr>
          </a:p>
          <a:p>
            <a:pPr algn="ctr"/>
            <a:r>
              <a:rPr lang="en-US" dirty="0" smtClean="0">
                <a:solidFill>
                  <a:schemeClr val="tx1"/>
                </a:solidFill>
              </a:rPr>
              <a:t>Actions</a:t>
            </a:r>
            <a:endParaRPr lang="en-US" dirty="0">
              <a:solidFill>
                <a:schemeClr val="tx1"/>
              </a:solidFill>
            </a:endParaRPr>
          </a:p>
        </p:txBody>
      </p:sp>
      <p:sp>
        <p:nvSpPr>
          <p:cNvPr id="9" name="Rectangle 8"/>
          <p:cNvSpPr/>
          <p:nvPr/>
        </p:nvSpPr>
        <p:spPr>
          <a:xfrm>
            <a:off x="6805350" y="2440861"/>
            <a:ext cx="1350847" cy="116512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Operations</a:t>
            </a:r>
          </a:p>
          <a:p>
            <a:pPr algn="ctr"/>
            <a:r>
              <a:rPr lang="en-US" dirty="0" smtClean="0">
                <a:solidFill>
                  <a:schemeClr val="tx1"/>
                </a:solidFill>
              </a:rPr>
              <a:t>(+,-,max,..)</a:t>
            </a:r>
            <a:endParaRPr lang="en-US" dirty="0">
              <a:solidFill>
                <a:schemeClr val="tx1"/>
              </a:solidFill>
            </a:endParaRPr>
          </a:p>
        </p:txBody>
      </p:sp>
      <p:sp>
        <p:nvSpPr>
          <p:cNvPr id="11" name="Right Arrow 10"/>
          <p:cNvSpPr/>
          <p:nvPr/>
        </p:nvSpPr>
        <p:spPr>
          <a:xfrm>
            <a:off x="3429147" y="2618133"/>
            <a:ext cx="393818" cy="874636"/>
          </a:xfrm>
          <a:prstGeom prst="right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4610968" y="2579383"/>
            <a:ext cx="393818" cy="874636"/>
          </a:xfrm>
          <a:prstGeom prst="right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6384740" y="2579383"/>
            <a:ext cx="393818" cy="874636"/>
          </a:xfrm>
          <a:prstGeom prst="right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4808976" y="4774745"/>
            <a:ext cx="1549878" cy="1709493"/>
            <a:chOff x="4929086" y="4001295"/>
            <a:chExt cx="1799918" cy="1537574"/>
          </a:xfrm>
        </p:grpSpPr>
        <p:sp>
          <p:nvSpPr>
            <p:cNvPr id="26" name="Rectangle 25"/>
            <p:cNvSpPr/>
            <p:nvPr/>
          </p:nvSpPr>
          <p:spPr>
            <a:xfrm>
              <a:off x="4929086" y="4001295"/>
              <a:ext cx="1796180" cy="266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p:nvSpPr>
          <p:spPr>
            <a:xfrm>
              <a:off x="4929086" y="4252531"/>
              <a:ext cx="1796180" cy="266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p:cNvSpPr/>
            <p:nvPr/>
          </p:nvSpPr>
          <p:spPr>
            <a:xfrm>
              <a:off x="4929086" y="4503767"/>
              <a:ext cx="1796180" cy="26664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p:cNvSpPr/>
            <p:nvPr/>
          </p:nvSpPr>
          <p:spPr>
            <a:xfrm>
              <a:off x="4932824" y="4769751"/>
              <a:ext cx="1796180" cy="266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p:cNvSpPr/>
            <p:nvPr/>
          </p:nvSpPr>
          <p:spPr>
            <a:xfrm>
              <a:off x="4932824" y="5020987"/>
              <a:ext cx="1796180" cy="266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p:cNvSpPr/>
            <p:nvPr/>
          </p:nvSpPr>
          <p:spPr>
            <a:xfrm>
              <a:off x="4932824" y="5272223"/>
              <a:ext cx="1796180" cy="266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9" name="TextBox 38"/>
          <p:cNvSpPr txBox="1"/>
          <p:nvPr/>
        </p:nvSpPr>
        <p:spPr>
          <a:xfrm flipH="1">
            <a:off x="4808974" y="4156361"/>
            <a:ext cx="1546659" cy="646331"/>
          </a:xfrm>
          <a:prstGeom prst="rect">
            <a:avLst/>
          </a:prstGeom>
          <a:noFill/>
        </p:spPr>
        <p:txBody>
          <a:bodyPr wrap="square" rtlCol="0">
            <a:spAutoFit/>
          </a:bodyPr>
          <a:lstStyle/>
          <a:p>
            <a:pPr algn="ctr"/>
            <a:r>
              <a:rPr lang="en-US" dirty="0" smtClean="0"/>
              <a:t>Register Array</a:t>
            </a:r>
          </a:p>
          <a:p>
            <a:pPr algn="ctr"/>
            <a:r>
              <a:rPr lang="en-US" dirty="0" smtClean="0"/>
              <a:t>(e.g., MSS)</a:t>
            </a:r>
            <a:endParaRPr lang="en-US" dirty="0"/>
          </a:p>
        </p:txBody>
      </p:sp>
      <p:pic>
        <p:nvPicPr>
          <p:cNvPr id="41" name="Picture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3017" y="2600042"/>
            <a:ext cx="914399" cy="914399"/>
          </a:xfrm>
          <a:prstGeom prst="rect">
            <a:avLst/>
          </a:prstGeom>
        </p:spPr>
      </p:pic>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7805" y="5050947"/>
            <a:ext cx="914399" cy="914399"/>
          </a:xfrm>
          <a:prstGeom prst="rect">
            <a:avLst/>
          </a:prstGeom>
        </p:spPr>
      </p:pic>
      <p:sp>
        <p:nvSpPr>
          <p:cNvPr id="43" name="Right Arrow 42"/>
          <p:cNvSpPr/>
          <p:nvPr/>
        </p:nvSpPr>
        <p:spPr>
          <a:xfrm>
            <a:off x="3866144" y="5070828"/>
            <a:ext cx="673369" cy="874636"/>
          </a:xfrm>
          <a:prstGeom prst="right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flipH="1">
            <a:off x="3604332" y="4467083"/>
            <a:ext cx="1111255" cy="646331"/>
          </a:xfrm>
          <a:prstGeom prst="rect">
            <a:avLst/>
          </a:prstGeom>
          <a:noFill/>
        </p:spPr>
        <p:txBody>
          <a:bodyPr wrap="square" rtlCol="0">
            <a:spAutoFit/>
          </a:bodyPr>
          <a:lstStyle/>
          <a:p>
            <a:pPr algn="ctr"/>
            <a:r>
              <a:rPr lang="en-US" dirty="0" smtClean="0"/>
              <a:t>Parse &amp; </a:t>
            </a:r>
          </a:p>
          <a:p>
            <a:pPr algn="ctr"/>
            <a:r>
              <a:rPr lang="en-US" dirty="0" smtClean="0"/>
              <a:t>Hash</a:t>
            </a:r>
            <a:endParaRPr lang="en-US" dirty="0"/>
          </a:p>
        </p:txBody>
      </p:sp>
      <p:sp>
        <p:nvSpPr>
          <p:cNvPr id="45" name="TextBox 44"/>
          <p:cNvSpPr txBox="1"/>
          <p:nvPr/>
        </p:nvSpPr>
        <p:spPr>
          <a:xfrm>
            <a:off x="6779541" y="5165866"/>
            <a:ext cx="4047391" cy="369332"/>
          </a:xfrm>
          <a:prstGeom prst="rect">
            <a:avLst/>
          </a:prstGeom>
          <a:noFill/>
        </p:spPr>
        <p:txBody>
          <a:bodyPr wrap="none" rtlCol="0">
            <a:spAutoFit/>
          </a:bodyPr>
          <a:lstStyle/>
          <a:p>
            <a:pPr algn="ctr"/>
            <a:r>
              <a:rPr lang="en-US" b="1" dirty="0" smtClean="0"/>
              <a:t>One index per bi-directional connection!</a:t>
            </a:r>
          </a:p>
        </p:txBody>
      </p:sp>
      <p:sp>
        <p:nvSpPr>
          <p:cNvPr id="32" name="Rectangle 31"/>
          <p:cNvSpPr/>
          <p:nvPr/>
        </p:nvSpPr>
        <p:spPr>
          <a:xfrm>
            <a:off x="8605537" y="2450027"/>
            <a:ext cx="1350847" cy="116512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Registers</a:t>
            </a:r>
            <a:endParaRPr lang="en-US" dirty="0">
              <a:solidFill>
                <a:schemeClr val="tx1"/>
              </a:solidFill>
            </a:endParaRPr>
          </a:p>
        </p:txBody>
      </p:sp>
      <p:sp>
        <p:nvSpPr>
          <p:cNvPr id="33" name="Right Arrow 32"/>
          <p:cNvSpPr/>
          <p:nvPr/>
        </p:nvSpPr>
        <p:spPr>
          <a:xfrm>
            <a:off x="8187519" y="2573156"/>
            <a:ext cx="393818" cy="874636"/>
          </a:xfrm>
          <a:prstGeom prst="right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31966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Sender Problem From the Edge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Detect if sender is sending </a:t>
            </a:r>
            <a:r>
              <a:rPr lang="en-US" sz="2400" b="1" dirty="0" smtClean="0"/>
              <a:t>“</a:t>
            </a:r>
            <a:r>
              <a:rPr lang="en-US" sz="2400" dirty="0" smtClean="0"/>
              <a:t>Too few” or “Too late”</a:t>
            </a:r>
            <a:endParaRPr lang="en-US" sz="2400" b="1" dirty="0" smtClean="0"/>
          </a:p>
          <a:p>
            <a:r>
              <a:rPr lang="en-US" sz="2400" b="1" dirty="0" smtClean="0"/>
              <a:t>MSS:</a:t>
            </a:r>
          </a:p>
          <a:p>
            <a:pPr lvl="1"/>
            <a:r>
              <a:rPr lang="en-US" dirty="0" smtClean="0"/>
              <a:t>Extract TCP options, or max of “segment sizes” seen </a:t>
            </a:r>
          </a:p>
          <a:p>
            <a:r>
              <a:rPr lang="en-US" sz="2800" b="1" dirty="0" smtClean="0"/>
              <a:t>App </a:t>
            </a:r>
            <a:r>
              <a:rPr lang="en-US" sz="2800" b="1" dirty="0"/>
              <a:t>Reaction Time:</a:t>
            </a:r>
          </a:p>
          <a:p>
            <a:pPr lvl="1"/>
            <a:r>
              <a:rPr lang="en-US" dirty="0" smtClean="0"/>
              <a:t>Both directions</a:t>
            </a:r>
          </a:p>
          <a:p>
            <a:pPr lvl="1"/>
            <a:r>
              <a:rPr lang="en-US" dirty="0" smtClean="0"/>
              <a:t>Arithmetic operation (subtraction)</a:t>
            </a:r>
            <a:endParaRPr lang="en-US" dirty="0"/>
          </a:p>
          <a:p>
            <a:endParaRPr lang="en-US" sz="2400" dirty="0" smtClean="0"/>
          </a:p>
        </p:txBody>
      </p:sp>
      <p:sp>
        <p:nvSpPr>
          <p:cNvPr id="4" name="Slide Number Placeholder 3"/>
          <p:cNvSpPr>
            <a:spLocks noGrp="1"/>
          </p:cNvSpPr>
          <p:nvPr>
            <p:ph type="sldNum" sz="quarter" idx="12"/>
          </p:nvPr>
        </p:nvSpPr>
        <p:spPr/>
        <p:txBody>
          <a:bodyPr/>
          <a:lstStyle/>
          <a:p>
            <a:fld id="{3A59304C-1B61-1E46-A791-A8973EE2F791}" type="slidenum">
              <a:rPr lang="en-US" smtClean="0"/>
              <a:t>8</a:t>
            </a:fld>
            <a:endParaRPr lang="en-US" dirty="0"/>
          </a:p>
        </p:txBody>
      </p:sp>
      <p:grpSp>
        <p:nvGrpSpPr>
          <p:cNvPr id="22" name="Group 21"/>
          <p:cNvGrpSpPr/>
          <p:nvPr/>
        </p:nvGrpSpPr>
        <p:grpSpPr>
          <a:xfrm>
            <a:off x="2694227" y="4630485"/>
            <a:ext cx="5384800" cy="1908427"/>
            <a:chOff x="2871208" y="4813048"/>
            <a:chExt cx="5384800" cy="1908427"/>
          </a:xfrm>
        </p:grpSpPr>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4352" y="5963932"/>
              <a:ext cx="769019" cy="422054"/>
            </a:xfrm>
            <a:prstGeom prst="rect">
              <a:avLst/>
            </a:prstGeom>
          </p:spPr>
        </p:pic>
        <p:grpSp>
          <p:nvGrpSpPr>
            <p:cNvPr id="24" name="Group 23"/>
            <p:cNvGrpSpPr/>
            <p:nvPr/>
          </p:nvGrpSpPr>
          <p:grpSpPr>
            <a:xfrm>
              <a:off x="2871208" y="4813048"/>
              <a:ext cx="5384800" cy="1908427"/>
              <a:chOff x="3389086" y="2574673"/>
              <a:chExt cx="5384800" cy="1908427"/>
            </a:xfrm>
          </p:grpSpPr>
          <p:sp>
            <p:nvSpPr>
              <p:cNvPr id="25" name="Rectangle 24"/>
              <p:cNvSpPr/>
              <p:nvPr/>
            </p:nvSpPr>
            <p:spPr>
              <a:xfrm>
                <a:off x="79864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Rectangle 25"/>
              <p:cNvSpPr/>
              <p:nvPr/>
            </p:nvSpPr>
            <p:spPr>
              <a:xfrm>
                <a:off x="33890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Rectangle 26"/>
              <p:cNvSpPr/>
              <p:nvPr/>
            </p:nvSpPr>
            <p:spPr>
              <a:xfrm>
                <a:off x="35160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28" name="Rectangle 27"/>
              <p:cNvSpPr/>
              <p:nvPr/>
            </p:nvSpPr>
            <p:spPr>
              <a:xfrm>
                <a:off x="81134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29" name="Rectangle 28"/>
              <p:cNvSpPr/>
              <p:nvPr/>
            </p:nvSpPr>
            <p:spPr>
              <a:xfrm>
                <a:off x="3516086"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Rectangle 29"/>
              <p:cNvSpPr/>
              <p:nvPr/>
            </p:nvSpPr>
            <p:spPr>
              <a:xfrm>
                <a:off x="3817257"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Rectangle 30"/>
              <p:cNvSpPr/>
              <p:nvPr/>
            </p:nvSpPr>
            <p:spPr>
              <a:xfrm>
                <a:off x="8104415"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2" name="Rectangle 31"/>
              <p:cNvSpPr/>
              <p:nvPr/>
            </p:nvSpPr>
            <p:spPr>
              <a:xfrm>
                <a:off x="8405586"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33" name="Straight Connector 32"/>
              <p:cNvCxnSpPr/>
              <p:nvPr/>
            </p:nvCxnSpPr>
            <p:spPr>
              <a:xfrm>
                <a:off x="8225065" y="3120773"/>
                <a:ext cx="0" cy="8645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526236" y="3120773"/>
                <a:ext cx="0" cy="105421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39004" y="3111450"/>
                <a:ext cx="0" cy="106671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37000" y="3114625"/>
                <a:ext cx="0" cy="8706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649436" y="4174987"/>
                <a:ext cx="4890408" cy="1"/>
              </a:xfrm>
              <a:prstGeom prst="line">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937000" y="3978932"/>
                <a:ext cx="4301671" cy="0"/>
              </a:xfrm>
              <a:prstGeom prst="line">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Cloud 38"/>
              <p:cNvSpPr/>
              <p:nvPr/>
            </p:nvSpPr>
            <p:spPr>
              <a:xfrm>
                <a:off x="5031236" y="3724818"/>
                <a:ext cx="2113200" cy="758282"/>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0" name="Group 39"/>
          <p:cNvGrpSpPr/>
          <p:nvPr/>
        </p:nvGrpSpPr>
        <p:grpSpPr>
          <a:xfrm>
            <a:off x="3554592" y="5022273"/>
            <a:ext cx="644728" cy="908389"/>
            <a:chOff x="4327627" y="4859180"/>
            <a:chExt cx="644728" cy="908389"/>
          </a:xfrm>
        </p:grpSpPr>
        <p:sp>
          <p:nvSpPr>
            <p:cNvPr id="41" name="TextBox 40"/>
            <p:cNvSpPr txBox="1"/>
            <p:nvPr/>
          </p:nvSpPr>
          <p:spPr>
            <a:xfrm>
              <a:off x="4327627" y="4859180"/>
              <a:ext cx="644728" cy="369332"/>
            </a:xfrm>
            <a:prstGeom prst="rect">
              <a:avLst/>
            </a:prstGeom>
            <a:noFill/>
          </p:spPr>
          <p:txBody>
            <a:bodyPr wrap="none" rtlCol="0">
              <a:spAutoFit/>
            </a:bodyPr>
            <a:lstStyle/>
            <a:p>
              <a:r>
                <a:rPr lang="en-US" dirty="0" smtClean="0"/>
                <a:t>Seq2</a:t>
              </a:r>
              <a:endParaRPr lang="en-US" dirty="0"/>
            </a:p>
          </p:txBody>
        </p:sp>
        <p:pic>
          <p:nvPicPr>
            <p:cNvPr id="42" name="Picture 41"/>
            <p:cNvPicPr>
              <a:picLocks noChangeAspect="1"/>
            </p:cNvPicPr>
            <p:nvPr/>
          </p:nvPicPr>
          <p:blipFill rotWithShape="1">
            <a:blip r:embed="rId4" cstate="screen">
              <a:extLst>
                <a:ext uri="{28A0092B-C50C-407E-A947-70E740481C1C}">
                  <a14:useLocalDpi xmlns:a14="http://schemas.microsoft.com/office/drawing/2010/main"/>
                </a:ext>
              </a:extLst>
            </a:blip>
            <a:srcRect l="10555" r="83753" b="38510"/>
            <a:stretch/>
          </p:blipFill>
          <p:spPr>
            <a:xfrm>
              <a:off x="4392510" y="5122177"/>
              <a:ext cx="542699" cy="645392"/>
            </a:xfrm>
            <a:prstGeom prst="rect">
              <a:avLst/>
            </a:prstGeom>
            <a:ln>
              <a:noFill/>
            </a:ln>
          </p:spPr>
        </p:pic>
      </p:grpSp>
      <p:grpSp>
        <p:nvGrpSpPr>
          <p:cNvPr id="43" name="Group 42"/>
          <p:cNvGrpSpPr/>
          <p:nvPr/>
        </p:nvGrpSpPr>
        <p:grpSpPr>
          <a:xfrm>
            <a:off x="3536390" y="5935000"/>
            <a:ext cx="700188" cy="1049594"/>
            <a:chOff x="3695913" y="5983953"/>
            <a:chExt cx="700188" cy="1049594"/>
          </a:xfrm>
        </p:grpSpPr>
        <p:pic>
          <p:nvPicPr>
            <p:cNvPr id="44" name="Picture 43"/>
            <p:cNvPicPr>
              <a:picLocks noChangeAspect="1"/>
            </p:cNvPicPr>
            <p:nvPr/>
          </p:nvPicPr>
          <p:blipFill rotWithShape="1">
            <a:blip r:embed="rId4" cstate="screen">
              <a:extLst>
                <a:ext uri="{28A0092B-C50C-407E-A947-70E740481C1C}">
                  <a14:useLocalDpi xmlns:a14="http://schemas.microsoft.com/office/drawing/2010/main"/>
                </a:ext>
              </a:extLst>
            </a:blip>
            <a:srcRect l="10554" r="83930"/>
            <a:stretch/>
          </p:blipFill>
          <p:spPr>
            <a:xfrm flipH="1">
              <a:off x="3695913" y="5983953"/>
              <a:ext cx="525873" cy="1049594"/>
            </a:xfrm>
            <a:prstGeom prst="rect">
              <a:avLst/>
            </a:prstGeom>
          </p:spPr>
        </p:pic>
        <p:sp>
          <p:nvSpPr>
            <p:cNvPr id="45" name="TextBox 44"/>
            <p:cNvSpPr txBox="1"/>
            <p:nvPr/>
          </p:nvSpPr>
          <p:spPr>
            <a:xfrm>
              <a:off x="3759388" y="6536301"/>
              <a:ext cx="636713" cy="369332"/>
            </a:xfrm>
            <a:prstGeom prst="rect">
              <a:avLst/>
            </a:prstGeom>
            <a:noFill/>
          </p:spPr>
          <p:txBody>
            <a:bodyPr wrap="none" rtlCol="0">
              <a:spAutoFit/>
            </a:bodyPr>
            <a:lstStyle/>
            <a:p>
              <a:r>
                <a:rPr lang="en-US" dirty="0" smtClean="0"/>
                <a:t>Ack1</a:t>
              </a:r>
              <a:endParaRPr lang="en-US" dirty="0"/>
            </a:p>
          </p:txBody>
        </p:sp>
      </p:grpSp>
      <p:pic>
        <p:nvPicPr>
          <p:cNvPr id="46" name="Picture 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07129" y="4602634"/>
            <a:ext cx="1326535" cy="1326535"/>
          </a:xfrm>
          <a:prstGeom prst="rect">
            <a:avLst/>
          </a:prstGeom>
        </p:spPr>
      </p:pic>
    </p:spTree>
    <p:extLst>
      <p:ext uri="{BB962C8B-B14F-4D97-AF65-F5344CB8AC3E}">
        <p14:creationId xmlns:p14="http://schemas.microsoft.com/office/powerpoint/2010/main" val="1993847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Receiver </a:t>
            </a:r>
            <a:r>
              <a:rPr lang="en-US" dirty="0"/>
              <a:t>Problem From the Edge</a:t>
            </a:r>
          </a:p>
        </p:txBody>
      </p:sp>
      <p:sp>
        <p:nvSpPr>
          <p:cNvPr id="3" name="Content Placeholder 2"/>
          <p:cNvSpPr>
            <a:spLocks noGrp="1"/>
          </p:cNvSpPr>
          <p:nvPr>
            <p:ph idx="1"/>
          </p:nvPr>
        </p:nvSpPr>
        <p:spPr/>
        <p:txBody>
          <a:bodyPr>
            <a:normAutofit/>
          </a:bodyPr>
          <a:lstStyle/>
          <a:p>
            <a:r>
              <a:rPr lang="en-US" b="1" dirty="0" smtClean="0"/>
              <a:t>Receive </a:t>
            </a:r>
            <a:r>
              <a:rPr lang="en-US" b="1" dirty="0"/>
              <a:t>Window:</a:t>
            </a:r>
          </a:p>
          <a:p>
            <a:pPr lvl="1"/>
            <a:r>
              <a:rPr lang="en-US" dirty="0"/>
              <a:t>P</a:t>
            </a:r>
            <a:r>
              <a:rPr lang="en-US" dirty="0" smtClean="0"/>
              <a:t>arse </a:t>
            </a:r>
            <a:r>
              <a:rPr lang="en-US" dirty="0"/>
              <a:t>header to extract TCP </a:t>
            </a:r>
            <a:r>
              <a:rPr lang="en-US" dirty="0" smtClean="0"/>
              <a:t>option</a:t>
            </a:r>
          </a:p>
          <a:p>
            <a:pPr lvl="1"/>
            <a:r>
              <a:rPr lang="en-US" dirty="0" smtClean="0"/>
              <a:t>Arithmetic operations (shift to scale the window)</a:t>
            </a:r>
          </a:p>
          <a:p>
            <a:r>
              <a:rPr lang="en-US" b="1" dirty="0" smtClean="0"/>
              <a:t>Delayed ACK:</a:t>
            </a:r>
          </a:p>
          <a:p>
            <a:pPr lvl="1"/>
            <a:r>
              <a:rPr lang="en-US" dirty="0"/>
              <a:t>B</a:t>
            </a:r>
            <a:r>
              <a:rPr lang="en-US" dirty="0" smtClean="0"/>
              <a:t>oth directions</a:t>
            </a:r>
          </a:p>
          <a:p>
            <a:pPr lvl="1"/>
            <a:r>
              <a:rPr lang="en-US" dirty="0" smtClean="0"/>
              <a:t>Comparison operations (Seq. vs Ack)</a:t>
            </a:r>
          </a:p>
          <a:p>
            <a:pPr lvl="1"/>
            <a:endParaRPr lang="en-US" dirty="0" smtClean="0"/>
          </a:p>
        </p:txBody>
      </p:sp>
      <p:sp>
        <p:nvSpPr>
          <p:cNvPr id="4" name="Slide Number Placeholder 3"/>
          <p:cNvSpPr>
            <a:spLocks noGrp="1"/>
          </p:cNvSpPr>
          <p:nvPr>
            <p:ph type="sldNum" sz="quarter" idx="12"/>
          </p:nvPr>
        </p:nvSpPr>
        <p:spPr/>
        <p:txBody>
          <a:bodyPr/>
          <a:lstStyle/>
          <a:p>
            <a:fld id="{3A59304C-1B61-1E46-A791-A8973EE2F791}" type="slidenum">
              <a:rPr lang="en-US" smtClean="0"/>
              <a:t>9</a:t>
            </a:fld>
            <a:endParaRPr lang="en-US" dirty="0"/>
          </a:p>
        </p:txBody>
      </p:sp>
      <p:grpSp>
        <p:nvGrpSpPr>
          <p:cNvPr id="72" name="Group 71"/>
          <p:cNvGrpSpPr/>
          <p:nvPr/>
        </p:nvGrpSpPr>
        <p:grpSpPr>
          <a:xfrm>
            <a:off x="2694227" y="4630485"/>
            <a:ext cx="5384800" cy="1908427"/>
            <a:chOff x="2871208" y="4813048"/>
            <a:chExt cx="5384800" cy="1908427"/>
          </a:xfrm>
        </p:grpSpPr>
        <p:pic>
          <p:nvPicPr>
            <p:cNvPr id="71"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4352" y="5963932"/>
              <a:ext cx="769019" cy="422054"/>
            </a:xfrm>
            <a:prstGeom prst="rect">
              <a:avLst/>
            </a:prstGeom>
          </p:spPr>
        </p:pic>
        <p:grpSp>
          <p:nvGrpSpPr>
            <p:cNvPr id="55" name="Group 54"/>
            <p:cNvGrpSpPr/>
            <p:nvPr/>
          </p:nvGrpSpPr>
          <p:grpSpPr>
            <a:xfrm>
              <a:off x="2871208" y="4813048"/>
              <a:ext cx="5384800" cy="1908427"/>
              <a:chOff x="3389086" y="2574673"/>
              <a:chExt cx="5384800" cy="1908427"/>
            </a:xfrm>
          </p:grpSpPr>
          <p:sp>
            <p:nvSpPr>
              <p:cNvPr id="56" name="Rectangle 55"/>
              <p:cNvSpPr/>
              <p:nvPr/>
            </p:nvSpPr>
            <p:spPr>
              <a:xfrm>
                <a:off x="79864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7" name="Rectangle 56"/>
              <p:cNvSpPr/>
              <p:nvPr/>
            </p:nvSpPr>
            <p:spPr>
              <a:xfrm>
                <a:off x="3389086" y="2574673"/>
                <a:ext cx="787400" cy="1092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8" name="Rectangle 57"/>
              <p:cNvSpPr/>
              <p:nvPr/>
            </p:nvSpPr>
            <p:spPr>
              <a:xfrm>
                <a:off x="35160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59" name="Rectangle 58"/>
              <p:cNvSpPr/>
              <p:nvPr/>
            </p:nvSpPr>
            <p:spPr>
              <a:xfrm>
                <a:off x="8113486" y="2690561"/>
                <a:ext cx="533400" cy="4302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a:t>
                </a:r>
                <a:endParaRPr lang="en-US" sz="1600" dirty="0"/>
              </a:p>
            </p:txBody>
          </p:sp>
          <p:sp>
            <p:nvSpPr>
              <p:cNvPr id="60" name="Rectangle 59"/>
              <p:cNvSpPr/>
              <p:nvPr/>
            </p:nvSpPr>
            <p:spPr>
              <a:xfrm>
                <a:off x="3516086"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1" name="Rectangle 60"/>
              <p:cNvSpPr/>
              <p:nvPr/>
            </p:nvSpPr>
            <p:spPr>
              <a:xfrm>
                <a:off x="3817257"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2" name="Rectangle 61"/>
              <p:cNvSpPr/>
              <p:nvPr/>
            </p:nvSpPr>
            <p:spPr>
              <a:xfrm>
                <a:off x="8104415" y="3178717"/>
                <a:ext cx="241300" cy="430212"/>
              </a:xfrm>
              <a:prstGeom prst="rect">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3" name="Rectangle 62"/>
              <p:cNvSpPr/>
              <p:nvPr/>
            </p:nvSpPr>
            <p:spPr>
              <a:xfrm>
                <a:off x="8405586" y="3173955"/>
                <a:ext cx="241300" cy="430212"/>
              </a:xfrm>
              <a:prstGeom prst="rect">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64" name="Straight Connector 63"/>
              <p:cNvCxnSpPr/>
              <p:nvPr/>
            </p:nvCxnSpPr>
            <p:spPr>
              <a:xfrm>
                <a:off x="8225065" y="3120773"/>
                <a:ext cx="0" cy="8645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526236" y="3120773"/>
                <a:ext cx="0" cy="105421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639004" y="3111450"/>
                <a:ext cx="0" cy="106671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937000" y="3114625"/>
                <a:ext cx="0" cy="8706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649436" y="4174987"/>
                <a:ext cx="4890408" cy="1"/>
              </a:xfrm>
              <a:prstGeom prst="line">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937000" y="3978932"/>
                <a:ext cx="4301671" cy="0"/>
              </a:xfrm>
              <a:prstGeom prst="line">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Cloud 69"/>
              <p:cNvSpPr/>
              <p:nvPr/>
            </p:nvSpPr>
            <p:spPr>
              <a:xfrm>
                <a:off x="5031236" y="3724818"/>
                <a:ext cx="2113200" cy="758282"/>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2" name="Group 101"/>
          <p:cNvGrpSpPr/>
          <p:nvPr/>
        </p:nvGrpSpPr>
        <p:grpSpPr>
          <a:xfrm>
            <a:off x="3564994" y="5977740"/>
            <a:ext cx="583169" cy="1049594"/>
            <a:chOff x="3695913" y="5983953"/>
            <a:chExt cx="583169" cy="1049594"/>
          </a:xfrm>
        </p:grpSpPr>
        <p:pic>
          <p:nvPicPr>
            <p:cNvPr id="74" name="Picture 73"/>
            <p:cNvPicPr>
              <a:picLocks noChangeAspect="1"/>
            </p:cNvPicPr>
            <p:nvPr/>
          </p:nvPicPr>
          <p:blipFill rotWithShape="1">
            <a:blip r:embed="rId4" cstate="screen">
              <a:extLst>
                <a:ext uri="{28A0092B-C50C-407E-A947-70E740481C1C}">
                  <a14:useLocalDpi xmlns:a14="http://schemas.microsoft.com/office/drawing/2010/main"/>
                </a:ext>
              </a:extLst>
            </a:blip>
            <a:srcRect l="10554" r="83930"/>
            <a:stretch/>
          </p:blipFill>
          <p:spPr>
            <a:xfrm flipH="1">
              <a:off x="3695913" y="5983953"/>
              <a:ext cx="525873" cy="1049594"/>
            </a:xfrm>
            <a:prstGeom prst="rect">
              <a:avLst/>
            </a:prstGeom>
          </p:spPr>
        </p:pic>
        <p:sp>
          <p:nvSpPr>
            <p:cNvPr id="75" name="TextBox 74"/>
            <p:cNvSpPr txBox="1"/>
            <p:nvPr/>
          </p:nvSpPr>
          <p:spPr>
            <a:xfrm>
              <a:off x="3759388" y="6536301"/>
              <a:ext cx="519694" cy="369332"/>
            </a:xfrm>
            <a:prstGeom prst="rect">
              <a:avLst/>
            </a:prstGeom>
            <a:noFill/>
          </p:spPr>
          <p:txBody>
            <a:bodyPr wrap="none" rtlCol="0">
              <a:spAutoFit/>
            </a:bodyPr>
            <a:lstStyle/>
            <a:p>
              <a:r>
                <a:rPr lang="en-US" dirty="0" smtClean="0"/>
                <a:t>Ack</a:t>
              </a:r>
              <a:endParaRPr lang="en-US" dirty="0"/>
            </a:p>
          </p:txBody>
        </p:sp>
      </p:grpSp>
      <p:grpSp>
        <p:nvGrpSpPr>
          <p:cNvPr id="92" name="Group 91"/>
          <p:cNvGrpSpPr/>
          <p:nvPr/>
        </p:nvGrpSpPr>
        <p:grpSpPr>
          <a:xfrm>
            <a:off x="4897656" y="4838546"/>
            <a:ext cx="644728" cy="908389"/>
            <a:chOff x="4327627" y="4859180"/>
            <a:chExt cx="644728" cy="908389"/>
          </a:xfrm>
        </p:grpSpPr>
        <p:sp>
          <p:nvSpPr>
            <p:cNvPr id="93" name="TextBox 92"/>
            <p:cNvSpPr txBox="1"/>
            <p:nvPr/>
          </p:nvSpPr>
          <p:spPr>
            <a:xfrm>
              <a:off x="4327627" y="4859180"/>
              <a:ext cx="644728" cy="369332"/>
            </a:xfrm>
            <a:prstGeom prst="rect">
              <a:avLst/>
            </a:prstGeom>
            <a:noFill/>
          </p:spPr>
          <p:txBody>
            <a:bodyPr wrap="none" rtlCol="0">
              <a:spAutoFit/>
            </a:bodyPr>
            <a:lstStyle/>
            <a:p>
              <a:r>
                <a:rPr lang="en-US" dirty="0" smtClean="0"/>
                <a:t>Seq3</a:t>
              </a:r>
              <a:endParaRPr lang="en-US" dirty="0"/>
            </a:p>
          </p:txBody>
        </p:sp>
        <p:pic>
          <p:nvPicPr>
            <p:cNvPr id="94" name="Picture 93"/>
            <p:cNvPicPr>
              <a:picLocks noChangeAspect="1"/>
            </p:cNvPicPr>
            <p:nvPr/>
          </p:nvPicPr>
          <p:blipFill rotWithShape="1">
            <a:blip r:embed="rId4" cstate="screen">
              <a:extLst>
                <a:ext uri="{28A0092B-C50C-407E-A947-70E740481C1C}">
                  <a14:useLocalDpi xmlns:a14="http://schemas.microsoft.com/office/drawing/2010/main"/>
                </a:ext>
              </a:extLst>
            </a:blip>
            <a:srcRect l="10555" r="83753" b="38510"/>
            <a:stretch/>
          </p:blipFill>
          <p:spPr>
            <a:xfrm>
              <a:off x="4392510" y="5122177"/>
              <a:ext cx="542699" cy="645392"/>
            </a:xfrm>
            <a:prstGeom prst="rect">
              <a:avLst/>
            </a:prstGeom>
            <a:ln>
              <a:noFill/>
            </a:ln>
          </p:spPr>
        </p:pic>
      </p:grpSp>
      <p:grpSp>
        <p:nvGrpSpPr>
          <p:cNvPr id="95" name="Group 94"/>
          <p:cNvGrpSpPr/>
          <p:nvPr/>
        </p:nvGrpSpPr>
        <p:grpSpPr>
          <a:xfrm>
            <a:off x="6360080" y="4833042"/>
            <a:ext cx="644728" cy="908389"/>
            <a:chOff x="4327627" y="4859180"/>
            <a:chExt cx="644728" cy="908389"/>
          </a:xfrm>
        </p:grpSpPr>
        <p:sp>
          <p:nvSpPr>
            <p:cNvPr id="96" name="TextBox 95"/>
            <p:cNvSpPr txBox="1"/>
            <p:nvPr/>
          </p:nvSpPr>
          <p:spPr>
            <a:xfrm>
              <a:off x="4327627" y="4859180"/>
              <a:ext cx="644728" cy="369332"/>
            </a:xfrm>
            <a:prstGeom prst="rect">
              <a:avLst/>
            </a:prstGeom>
            <a:noFill/>
          </p:spPr>
          <p:txBody>
            <a:bodyPr wrap="none" rtlCol="0">
              <a:spAutoFit/>
            </a:bodyPr>
            <a:lstStyle/>
            <a:p>
              <a:r>
                <a:rPr lang="en-US" dirty="0" smtClean="0"/>
                <a:t>Seq1</a:t>
              </a:r>
              <a:endParaRPr lang="en-US" dirty="0"/>
            </a:p>
          </p:txBody>
        </p:sp>
        <p:pic>
          <p:nvPicPr>
            <p:cNvPr id="97" name="Picture 96"/>
            <p:cNvPicPr>
              <a:picLocks noChangeAspect="1"/>
            </p:cNvPicPr>
            <p:nvPr/>
          </p:nvPicPr>
          <p:blipFill rotWithShape="1">
            <a:blip r:embed="rId4" cstate="screen">
              <a:extLst>
                <a:ext uri="{28A0092B-C50C-407E-A947-70E740481C1C}">
                  <a14:useLocalDpi xmlns:a14="http://schemas.microsoft.com/office/drawing/2010/main"/>
                </a:ext>
              </a:extLst>
            </a:blip>
            <a:srcRect l="10555" r="83753" b="38510"/>
            <a:stretch/>
          </p:blipFill>
          <p:spPr>
            <a:xfrm>
              <a:off x="4392510" y="5122177"/>
              <a:ext cx="542699" cy="645392"/>
            </a:xfrm>
            <a:prstGeom prst="rect">
              <a:avLst/>
            </a:prstGeom>
            <a:ln>
              <a:noFill/>
            </a:ln>
          </p:spPr>
        </p:pic>
      </p:grpSp>
      <p:grpSp>
        <p:nvGrpSpPr>
          <p:cNvPr id="98" name="Group 97"/>
          <p:cNvGrpSpPr/>
          <p:nvPr/>
        </p:nvGrpSpPr>
        <p:grpSpPr>
          <a:xfrm>
            <a:off x="5616046" y="4833042"/>
            <a:ext cx="644728" cy="908389"/>
            <a:chOff x="4327627" y="4859180"/>
            <a:chExt cx="644728" cy="908389"/>
          </a:xfrm>
        </p:grpSpPr>
        <p:sp>
          <p:nvSpPr>
            <p:cNvPr id="99" name="TextBox 98"/>
            <p:cNvSpPr txBox="1"/>
            <p:nvPr/>
          </p:nvSpPr>
          <p:spPr>
            <a:xfrm>
              <a:off x="4327627" y="4859180"/>
              <a:ext cx="644728" cy="369332"/>
            </a:xfrm>
            <a:prstGeom prst="rect">
              <a:avLst/>
            </a:prstGeom>
            <a:noFill/>
          </p:spPr>
          <p:txBody>
            <a:bodyPr wrap="none" rtlCol="0">
              <a:spAutoFit/>
            </a:bodyPr>
            <a:lstStyle/>
            <a:p>
              <a:r>
                <a:rPr lang="en-US" dirty="0" smtClean="0"/>
                <a:t>Seq2</a:t>
              </a:r>
              <a:endParaRPr lang="en-US" dirty="0"/>
            </a:p>
          </p:txBody>
        </p:sp>
        <p:pic>
          <p:nvPicPr>
            <p:cNvPr id="100" name="Picture 99"/>
            <p:cNvPicPr>
              <a:picLocks noChangeAspect="1"/>
            </p:cNvPicPr>
            <p:nvPr/>
          </p:nvPicPr>
          <p:blipFill rotWithShape="1">
            <a:blip r:embed="rId4" cstate="screen">
              <a:extLst>
                <a:ext uri="{28A0092B-C50C-407E-A947-70E740481C1C}">
                  <a14:useLocalDpi xmlns:a14="http://schemas.microsoft.com/office/drawing/2010/main"/>
                </a:ext>
              </a:extLst>
            </a:blip>
            <a:srcRect l="10555" r="83753" b="38510"/>
            <a:stretch/>
          </p:blipFill>
          <p:spPr>
            <a:xfrm>
              <a:off x="4392510" y="5122177"/>
              <a:ext cx="542699" cy="645392"/>
            </a:xfrm>
            <a:prstGeom prst="rect">
              <a:avLst/>
            </a:prstGeom>
            <a:ln>
              <a:noFill/>
            </a:ln>
          </p:spPr>
        </p:pic>
      </p:grpSp>
    </p:spTree>
    <p:extLst>
      <p:ext uri="{BB962C8B-B14F-4D97-AF65-F5344CB8AC3E}">
        <p14:creationId xmlns:p14="http://schemas.microsoft.com/office/powerpoint/2010/main" val="654400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additive="base">
                                        <p:cTn id="13" dur="500" fill="hold"/>
                                        <p:tgtEl>
                                          <p:spTgt spid="98"/>
                                        </p:tgtEl>
                                        <p:attrNameLst>
                                          <p:attrName>ppt_x</p:attrName>
                                        </p:attrNameLst>
                                      </p:cBhvr>
                                      <p:tavLst>
                                        <p:tav tm="0">
                                          <p:val>
                                            <p:strVal val="0-#ppt_w/2"/>
                                          </p:val>
                                        </p:tav>
                                        <p:tav tm="100000">
                                          <p:val>
                                            <p:strVal val="#ppt_x"/>
                                          </p:val>
                                        </p:tav>
                                      </p:tavLst>
                                    </p:anim>
                                    <p:anim calcmode="lin" valueType="num">
                                      <p:cBhvr additive="base">
                                        <p:cTn id="14"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0-#ppt_w/2"/>
                                          </p:val>
                                        </p:tav>
                                        <p:tav tm="100000">
                                          <p:val>
                                            <p:strVal val="#ppt_x"/>
                                          </p:val>
                                        </p:tav>
                                      </p:tavLst>
                                    </p:anim>
                                    <p:anim calcmode="lin" valueType="num">
                                      <p:cBhvr additive="base">
                                        <p:cTn id="20"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fill="hold"/>
                                        <p:tgtEl>
                                          <p:spTgt spid="102"/>
                                        </p:tgtEl>
                                        <p:attrNameLst>
                                          <p:attrName>ppt_x</p:attrName>
                                        </p:attrNameLst>
                                      </p:cBhvr>
                                      <p:tavLst>
                                        <p:tav tm="0">
                                          <p:val>
                                            <p:strVal val="1+#ppt_w/2"/>
                                          </p:val>
                                        </p:tav>
                                        <p:tav tm="100000">
                                          <p:val>
                                            <p:strVal val="#ppt_x"/>
                                          </p:val>
                                        </p:tav>
                                      </p:tavLst>
                                    </p:anim>
                                    <p:anim calcmode="lin" valueType="num">
                                      <p:cBhvr additive="base">
                                        <p:cTn id="26"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1749</Words>
  <Application>Microsoft Macintosh PowerPoint</Application>
  <PresentationFormat>Custom</PresentationFormat>
  <Paragraphs>348</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Dapper: Data Plane Performance Diagnosis of TCP </vt:lpstr>
      <vt:lpstr>The Move to Public Clouds</vt:lpstr>
      <vt:lpstr>Public Clouds</vt:lpstr>
      <vt:lpstr>Sources of Poor TCP Performance </vt:lpstr>
      <vt:lpstr>Location of Performance Monitoring</vt:lpstr>
      <vt:lpstr>Challenges of Diagnosis at the “Edge”</vt:lpstr>
      <vt:lpstr>Stateful Data-plane Programming</vt:lpstr>
      <vt:lpstr>Diagnosing Sender Problem From the Edge</vt:lpstr>
      <vt:lpstr>Diagnosing Receiver Problem From the Edge</vt:lpstr>
      <vt:lpstr>Inferring Network Latency</vt:lpstr>
      <vt:lpstr>Inferring Network Loss</vt:lpstr>
      <vt:lpstr>Inferring Congestion Window</vt:lpstr>
      <vt:lpstr>Inferring Flight Size</vt:lpstr>
      <vt:lpstr>Estimating CWND </vt:lpstr>
      <vt:lpstr>Dapper’s Implementation in P4</vt:lpstr>
      <vt:lpstr>Dapper’s Limitations</vt:lpstr>
      <vt:lpstr>Overhead in Software</vt:lpstr>
      <vt:lpstr>Overhead in Hardware</vt:lpstr>
      <vt:lpstr>Conclusion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Dapper: Data Plane Performance Diagnosis of TCP </dc:title>
  <dc:creator>Ghasemi, Mojgan</dc:creator>
  <cp:lastModifiedBy>Jennifer Rexford</cp:lastModifiedBy>
  <cp:revision>79</cp:revision>
  <dcterms:created xsi:type="dcterms:W3CDTF">2017-03-29T18:13:05Z</dcterms:created>
  <dcterms:modified xsi:type="dcterms:W3CDTF">2018-08-01T01:54:53Z</dcterms:modified>
</cp:coreProperties>
</file>