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handoutMasterIdLst>
    <p:handoutMasterId r:id="rId33"/>
  </p:handoutMasterIdLst>
  <p:sldIdLst>
    <p:sldId id="668" r:id="rId2"/>
    <p:sldId id="884" r:id="rId3"/>
    <p:sldId id="929" r:id="rId4"/>
    <p:sldId id="930" r:id="rId5"/>
    <p:sldId id="971" r:id="rId6"/>
    <p:sldId id="987" r:id="rId7"/>
    <p:sldId id="988" r:id="rId8"/>
    <p:sldId id="1008" r:id="rId9"/>
    <p:sldId id="858" r:id="rId10"/>
    <p:sldId id="997" r:id="rId11"/>
    <p:sldId id="963" r:id="rId12"/>
    <p:sldId id="942" r:id="rId13"/>
    <p:sldId id="788" r:id="rId14"/>
    <p:sldId id="996" r:id="rId15"/>
    <p:sldId id="981" r:id="rId16"/>
    <p:sldId id="983" r:id="rId17"/>
    <p:sldId id="990" r:id="rId18"/>
    <p:sldId id="855" r:id="rId19"/>
    <p:sldId id="984" r:id="rId20"/>
    <p:sldId id="1005" r:id="rId21"/>
    <p:sldId id="999" r:id="rId22"/>
    <p:sldId id="1003" r:id="rId23"/>
    <p:sldId id="1001" r:id="rId24"/>
    <p:sldId id="902" r:id="rId25"/>
    <p:sldId id="992" r:id="rId26"/>
    <p:sldId id="778" r:id="rId27"/>
    <p:sldId id="779" r:id="rId28"/>
    <p:sldId id="1004" r:id="rId29"/>
    <p:sldId id="777" r:id="rId30"/>
    <p:sldId id="83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國峰 徐" initials="國峰" lastIdx="1" clrIdx="0">
    <p:extLst>
      <p:ext uri="{19B8F6BF-5375-455C-9EA6-DF929625EA0E}">
        <p15:presenceInfo xmlns:p15="http://schemas.microsoft.com/office/powerpoint/2012/main" userId="b0fa3cca9549cd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7D5"/>
    <a:srgbClr val="0000FF"/>
    <a:srgbClr val="00FF00"/>
    <a:srgbClr val="DAB1F9"/>
    <a:srgbClr val="00ACFF"/>
    <a:srgbClr val="A75F0A"/>
    <a:srgbClr val="BFBFBF"/>
    <a:srgbClr val="FFFF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77959" autoAdjust="0"/>
  </p:normalViewPr>
  <p:slideViewPr>
    <p:cSldViewPr>
      <p:cViewPr varScale="1">
        <p:scale>
          <a:sx n="98" d="100"/>
          <a:sy n="98" d="100"/>
        </p:scale>
        <p:origin x="183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27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4A486D-6A60-6A4B-8E74-63EA7E1D0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C35881-055D-4E49-B23C-65351C8BF6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760F2-739A-EC40-B7EF-0273ADBB47DC}" type="datetimeFigureOut">
              <a:rPr lang="en-US" smtClean="0"/>
              <a:t>11/22/20</a:t>
            </a:fld>
            <a:endParaRPr lang="en-US"/>
          </a:p>
        </p:txBody>
      </p:sp>
      <p:sp>
        <p:nvSpPr>
          <p:cNvPr id="4" name="Footer Placeholder 3">
            <a:extLst>
              <a:ext uri="{FF2B5EF4-FFF2-40B4-BE49-F238E27FC236}">
                <a16:creationId xmlns:a16="http://schemas.microsoft.com/office/drawing/2014/main" id="{4CA07E42-0D61-2D41-A438-8B5343F1F3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994563-C265-164C-A2AC-2DBA0426E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FD2875-F758-654B-9B8F-73D7E58C59B5}" type="slidenum">
              <a:rPr lang="en-US" smtClean="0"/>
              <a:t>‹#›</a:t>
            </a:fld>
            <a:endParaRPr lang="en-US"/>
          </a:p>
        </p:txBody>
      </p:sp>
    </p:spTree>
    <p:extLst>
      <p:ext uri="{BB962C8B-B14F-4D97-AF65-F5344CB8AC3E}">
        <p14:creationId xmlns:p14="http://schemas.microsoft.com/office/powerpoint/2010/main" val="146548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8C6A1-71CD-4257-9883-92652F56E7F6}" type="datetimeFigureOut">
              <a:rPr lang="zh-TW" altLang="en-US" smtClean="0"/>
              <a:pPr/>
              <a:t>2020/11/22</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75DF7-9781-4E6A-9D5A-8FD37ED5DF4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Thank you for the inducing, XXX. In this talk, I'll describe Contra. Contra is a system that can generate performance-aware routing protocols from high-level policies</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a:t>
            </a:fld>
            <a:endParaRPr lang="zh-TW" altLang="en-US"/>
          </a:p>
        </p:txBody>
      </p:sp>
    </p:spTree>
    <p:extLst>
      <p:ext uri="{BB962C8B-B14F-4D97-AF65-F5344CB8AC3E}">
        <p14:creationId xmlns:p14="http://schemas.microsoft.com/office/powerpoint/2010/main" val="379265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So far, I have told you about the motivation for performance-aware routing, Next, I will describe how Contra works in the rest of this talk.</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10</a:t>
            </a:fld>
            <a:endParaRPr lang="zh-TW" altLang="en-US"/>
          </a:p>
        </p:txBody>
      </p:sp>
    </p:spTree>
    <p:extLst>
      <p:ext uri="{BB962C8B-B14F-4D97-AF65-F5344CB8AC3E}">
        <p14:creationId xmlns:p14="http://schemas.microsoft.com/office/powerpoint/2010/main" val="86699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see a concrete policy example Contra can support, consider this network topology where we want to have </a:t>
            </a:r>
            <a:r>
              <a:rPr lang="en-US" altLang="zh-TW" dirty="0" err="1"/>
              <a:t>waypointing</a:t>
            </a:r>
            <a:r>
              <a:rPr lang="en-US" altLang="zh-TW" dirty="0"/>
              <a:t> and load balancing.</a:t>
            </a:r>
          </a:p>
          <a:p>
            <a:endParaRPr lang="en-US" altLang="zh-TW" dirty="0"/>
          </a:p>
          <a:p>
            <a:r>
              <a:rPr lang="en-US" altLang="zh-TW" dirty="0"/>
              <a:t>By way pointing, we want to forward traffic through either F1 or F2 but not X.</a:t>
            </a:r>
          </a:p>
          <a:p>
            <a:r>
              <a:rPr lang="en-US" altLang="zh-TW" dirty="0"/>
              <a:t>In the meantime, we also want to balance the traffic between the feasible paths.</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11</a:t>
            </a:fld>
            <a:endParaRPr lang="zh-TW" altLang="en-US"/>
          </a:p>
        </p:txBody>
      </p:sp>
    </p:spTree>
    <p:extLst>
      <p:ext uri="{BB962C8B-B14F-4D97-AF65-F5344CB8AC3E}">
        <p14:creationId xmlns:p14="http://schemas.microsoft.com/office/powerpoint/2010/main" val="265786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This is the syntax of Contra; the details are not important. But a policy is just a function that maps paths to rankings based on their metrics. </a:t>
            </a:r>
            <a:endParaRPr lang="en-US" altLang="zh-TW"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12</a:t>
            </a:fld>
            <a:endParaRPr lang="zh-TW" altLang="en-US"/>
          </a:p>
        </p:txBody>
      </p:sp>
    </p:spTree>
    <p:extLst>
      <p:ext uri="{BB962C8B-B14F-4D97-AF65-F5344CB8AC3E}">
        <p14:creationId xmlns:p14="http://schemas.microsoft.com/office/powerpoint/2010/main" val="155115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With this language, contra can support many useful policies.</a:t>
            </a:r>
          </a:p>
          <a:p>
            <a:r>
              <a:rPr lang="en-US" altLang="zh-TW" dirty="0"/>
              <a:t>For examples, user can simply write down a single metric like path DOT </a:t>
            </a:r>
            <a:r>
              <a:rPr lang="en-US" altLang="zh-TW" dirty="0" err="1"/>
              <a:t>len</a:t>
            </a:r>
            <a:r>
              <a:rPr lang="en-US" altLang="zh-TW" dirty="0"/>
              <a:t> to implement shortest path, and path DOT </a:t>
            </a:r>
            <a:r>
              <a:rPr lang="en-US" altLang="zh-TW" dirty="0" err="1"/>
              <a:t>util</a:t>
            </a:r>
            <a:r>
              <a:rPr lang="en-US" altLang="zh-TW" dirty="0"/>
              <a:t> to implement least utilized path.</a:t>
            </a:r>
          </a:p>
          <a:p>
            <a:r>
              <a:rPr lang="en-US" altLang="zh-TW" dirty="0"/>
              <a:t>Users can also write </a:t>
            </a:r>
            <a:r>
              <a:rPr lang="en-US" altLang="zh-TW" dirty="0" err="1"/>
              <a:t>path.len</a:t>
            </a:r>
            <a:r>
              <a:rPr lang="en-US" altLang="zh-TW" dirty="0"/>
              <a:t> comma </a:t>
            </a:r>
            <a:r>
              <a:rPr lang="en-US" altLang="zh-TW" dirty="0" err="1"/>
              <a:t>path.util</a:t>
            </a:r>
            <a:r>
              <a:rPr lang="en-US" altLang="zh-TW" dirty="0"/>
              <a:t> to implement a widest shortest path policy which prefers shortest paths first, and among all shortest paths, it picks the least utilized one.</a:t>
            </a:r>
          </a:p>
          <a:p>
            <a:r>
              <a:rPr lang="en-US" altLang="zh-TW" dirty="0"/>
              <a:t>Even more with regular expressions, users can even specify different metrics for different types of paths.</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13</a:t>
            </a:fld>
            <a:endParaRPr lang="zh-TW" altLang="en-US"/>
          </a:p>
        </p:txBody>
      </p:sp>
    </p:spTree>
    <p:extLst>
      <p:ext uri="{BB962C8B-B14F-4D97-AF65-F5344CB8AC3E}">
        <p14:creationId xmlns:p14="http://schemas.microsoft.com/office/powerpoint/2010/main" val="279576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14</a:t>
            </a:fld>
            <a:endParaRPr lang="zh-TW" altLang="en-US"/>
          </a:p>
        </p:txBody>
      </p:sp>
    </p:spTree>
    <p:extLst>
      <p:ext uri="{BB962C8B-B14F-4D97-AF65-F5344CB8AC3E}">
        <p14:creationId xmlns:p14="http://schemas.microsoft.com/office/powerpoint/2010/main" val="48196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policy with graph data structure</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15</a:t>
            </a:fld>
            <a:endParaRPr lang="zh-TW" altLang="en-US"/>
          </a:p>
        </p:txBody>
      </p:sp>
    </p:spTree>
    <p:extLst>
      <p:ext uri="{BB962C8B-B14F-4D97-AF65-F5344CB8AC3E}">
        <p14:creationId xmlns:p14="http://schemas.microsoft.com/office/powerpoint/2010/main" val="335890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Because of this property (previous slide), we can now define a routing protocol without violating the path constraint.</a:t>
            </a:r>
          </a:p>
          <a:p>
            <a:r>
              <a:rPr lang="en-US" altLang="zh-TW" sz="1200" b="0" i="0" kern="1200" dirty="0">
                <a:solidFill>
                  <a:schemeClr val="tx1"/>
                </a:solidFill>
                <a:effectLst/>
                <a:latin typeface="+mn-lt"/>
                <a:ea typeface="+mn-ea"/>
                <a:cs typeface="+mn-cs"/>
              </a:rPr>
              <a:t>To discover the best paths, first, nodes send probes to each other.</a:t>
            </a:r>
          </a:p>
          <a:p>
            <a:r>
              <a:rPr lang="en-US" altLang="zh-TW" sz="1200" b="0" i="0" kern="1200" dirty="0">
                <a:solidFill>
                  <a:schemeClr val="tx1"/>
                </a:solidFill>
                <a:effectLst/>
                <a:latin typeface="+mn-lt"/>
                <a:ea typeface="+mn-ea"/>
                <a:cs typeface="+mn-cs"/>
              </a:rPr>
              <a:t>during the probe propagation, switches keep tables to always remember the best next hop to a destination and the performance metrics.</a:t>
            </a:r>
          </a:p>
          <a:p>
            <a:r>
              <a:rPr lang="en-US" altLang="zh-TW" sz="1200" b="0" i="0" kern="1200" dirty="0">
                <a:solidFill>
                  <a:schemeClr val="tx1"/>
                </a:solidFill>
                <a:effectLst/>
                <a:latin typeface="+mn-lt"/>
                <a:ea typeface="+mn-ea"/>
                <a:cs typeface="+mn-cs"/>
              </a:rPr>
              <a:t>Across switches, these tables will form best paths to each for a given destination</a:t>
            </a:r>
          </a:p>
          <a:p>
            <a:r>
              <a:rPr lang="en-US" altLang="zh-TW" sz="1200" b="0" i="0" kern="1200" dirty="0">
                <a:solidFill>
                  <a:schemeClr val="tx1"/>
                </a:solidFill>
                <a:effectLst/>
                <a:latin typeface="+mn-lt"/>
                <a:ea typeface="+mn-ea"/>
                <a:cs typeface="+mn-cs"/>
              </a:rPr>
              <a:t>(Don’t say Normal) </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16</a:t>
            </a:fld>
            <a:endParaRPr lang="zh-TW" altLang="en-US"/>
          </a:p>
        </p:txBody>
      </p:sp>
    </p:spTree>
    <p:extLst>
      <p:ext uri="{BB962C8B-B14F-4D97-AF65-F5344CB8AC3E}">
        <p14:creationId xmlns:p14="http://schemas.microsoft.com/office/powerpoint/2010/main" val="13614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switch implementation follows the product graph and therefore ensure the discovered paths are policy-compliant</a:t>
            </a:r>
          </a:p>
          <a:p>
            <a:r>
              <a:rPr lang="en-US" dirty="0"/>
              <a:t>We encode the PG into tables on switches.</a:t>
            </a:r>
          </a:p>
          <a:p>
            <a:r>
              <a:rPr lang="en-US" dirty="0"/>
              <a:t>Since one switch can correspond to multiple PG nodes, we combine their forwarding tables into one.</a:t>
            </a:r>
          </a:p>
          <a:p>
            <a:r>
              <a:rPr lang="en-US" dirty="0"/>
              <a:t>We need to tag the packets with correct PG states in order to track the state transition.</a:t>
            </a:r>
          </a:p>
          <a:p>
            <a:r>
              <a:rPr lang="en-US" dirty="0"/>
              <a:t>For example, a path on PG corresponds to a path on network topology.</a:t>
            </a:r>
          </a:p>
          <a:p>
            <a:r>
              <a:rPr lang="en-US" dirty="0"/>
              <a:t>When packets from node A with tag B1 arrive switch B, switch B can update the tag correctly based on the table.</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17</a:t>
            </a:fld>
            <a:endParaRPr lang="zh-TW" altLang="en-US"/>
          </a:p>
        </p:txBody>
      </p:sp>
    </p:spTree>
    <p:extLst>
      <p:ext uri="{BB962C8B-B14F-4D97-AF65-F5344CB8AC3E}">
        <p14:creationId xmlns:p14="http://schemas.microsoft.com/office/powerpoint/2010/main" val="343834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Let’s take a look at a simple example, where we use least utilized policy over a structured topology.</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Actually, in this particular scenario, Contra would generate the protocols that are very similar to an existing work called Hula, which I briefly mentioned before. There are some important differences, of course: Hula is specialized only for this policy and topology, but Contra can be programmed to target a wide range of scenarios.</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18</a:t>
            </a:fld>
            <a:endParaRPr lang="zh-TW" altLang="en-US"/>
          </a:p>
        </p:txBody>
      </p:sp>
    </p:spTree>
    <p:extLst>
      <p:ext uri="{BB962C8B-B14F-4D97-AF65-F5344CB8AC3E}">
        <p14:creationId xmlns:p14="http://schemas.microsoft.com/office/powerpoint/2010/main" val="945037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ONE REASON FOR THIS (as there are many reasons that may cause loops) is because probes take time to propagate. So the views of different switches may not be synced in transient states.</a:t>
            </a:r>
          </a:p>
          <a:p>
            <a:r>
              <a:rPr lang="en-US" altLang="zh-TW" sz="1200" b="0" i="0" kern="1200" dirty="0">
                <a:solidFill>
                  <a:schemeClr val="tx1"/>
                </a:solidFill>
                <a:effectLst/>
                <a:latin typeface="+mn-lt"/>
                <a:ea typeface="+mn-ea"/>
                <a:cs typeface="+mn-cs"/>
              </a:rPr>
              <a:t>this is a common problem with DV protocols *ON GENERAL TOPOLOGIES!* Notice that Hula is specialized for structured topology so it doesn’t have this problem.</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So we borrow idea from …</a:t>
            </a:r>
          </a:p>
          <a:p>
            <a:r>
              <a:rPr lang="en-US" altLang="zh-TW" sz="1200" b="0" i="0" kern="1200" dirty="0">
                <a:solidFill>
                  <a:schemeClr val="tx1"/>
                </a:solidFill>
                <a:effectLst/>
                <a:latin typeface="+mn-lt"/>
                <a:ea typeface="+mn-ea"/>
                <a:cs typeface="+mn-cs"/>
              </a:rPr>
              <a:t>Seq to distinguish probes from diff round</a:t>
            </a:r>
          </a:p>
          <a:p>
            <a:r>
              <a:rPr lang="en-US" altLang="zh-TW" sz="1200" b="0" i="0" kern="1200" dirty="0">
                <a:solidFill>
                  <a:schemeClr val="tx1"/>
                </a:solidFill>
                <a:effectLst/>
                <a:latin typeface="+mn-lt"/>
                <a:ea typeface="+mn-ea"/>
                <a:cs typeface="+mn-cs"/>
              </a:rPr>
              <a:t>So that we can mitigate transient loops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note that since the network is still async, this does not provide hard guarantees that it eliminates loops; but empirically, this mitigates transient loops very effectively</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19</a:t>
            </a:fld>
            <a:endParaRPr lang="zh-TW" altLang="en-US"/>
          </a:p>
        </p:txBody>
      </p:sp>
    </p:spTree>
    <p:extLst>
      <p:ext uri="{BB962C8B-B14F-4D97-AF65-F5344CB8AC3E}">
        <p14:creationId xmlns:p14="http://schemas.microsoft.com/office/powerpoint/2010/main" val="121339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Modern applications send a lot of data over the network. So efficient routing is very important.</a:t>
            </a:r>
            <a:endParaRPr lang="en-US" altLang="zh-TW" dirty="0"/>
          </a:p>
          <a:p>
            <a:r>
              <a:rPr lang="en-US" altLang="zh-TW" dirty="0"/>
              <a:t>Typically, we can think of three common goals</a:t>
            </a:r>
          </a:p>
          <a:p>
            <a:r>
              <a:rPr lang="en-US" altLang="zh-TW" dirty="0"/>
              <a:t>Performance and therefore we need traffic engineering. For example, …</a:t>
            </a:r>
          </a:p>
          <a:p>
            <a:r>
              <a:rPr lang="en-US" altLang="zh-TW" dirty="0"/>
              <a:t>Prefer certain route and therefore we have routing constraints. For example, …</a:t>
            </a:r>
          </a:p>
          <a:p>
            <a:r>
              <a:rPr lang="en-US" altLang="zh-TW" dirty="0"/>
              <a:t>Network condition changes very fast and therefore we need fast adaptation. For example, …</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a:t>
            </a:fld>
            <a:endParaRPr lang="zh-TW" altLang="en-US"/>
          </a:p>
        </p:txBody>
      </p:sp>
    </p:spTree>
    <p:extLst>
      <p:ext uri="{BB962C8B-B14F-4D97-AF65-F5344CB8AC3E}">
        <p14:creationId xmlns:p14="http://schemas.microsoft.com/office/powerpoint/2010/main" val="99160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Changing metrics can raise problems, and we borrow ideas from existing works to solve them</a:t>
            </a:r>
          </a:p>
          <a:p>
            <a:endParaRPr lang="en-US" altLang="zh-TW" dirty="0"/>
          </a:p>
          <a:p>
            <a:r>
              <a:rPr lang="en-US" altLang="zh-TW" dirty="0"/>
              <a:t>Idea from wireless network routing</a:t>
            </a:r>
          </a:p>
          <a:p>
            <a:r>
              <a:rPr lang="en-US" altLang="zh-TW" dirty="0" err="1"/>
              <a:t>Flowlet</a:t>
            </a:r>
            <a:r>
              <a:rPr lang="en-US" altLang="zh-TW" dirty="0"/>
              <a:t> solves the oscillation problem</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20</a:t>
            </a:fld>
            <a:endParaRPr lang="zh-TW" altLang="en-US"/>
          </a:p>
        </p:txBody>
      </p:sp>
    </p:spTree>
    <p:extLst>
      <p:ext uri="{BB962C8B-B14F-4D97-AF65-F5344CB8AC3E}">
        <p14:creationId xmlns:p14="http://schemas.microsoft.com/office/powerpoint/2010/main" val="261033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traditional </a:t>
            </a:r>
            <a:r>
              <a:rPr lang="en-US" altLang="zh-TW" sz="1200" b="0" i="0" kern="1200" dirty="0" err="1">
                <a:solidFill>
                  <a:schemeClr val="tx1"/>
                </a:solidFill>
                <a:effectLst/>
                <a:latin typeface="+mn-lt"/>
                <a:ea typeface="+mn-ea"/>
                <a:cs typeface="+mn-cs"/>
              </a:rPr>
              <a:t>flowlet</a:t>
            </a:r>
            <a:r>
              <a:rPr lang="en-US" altLang="zh-TW" sz="1200" b="0" i="0" kern="1200" dirty="0">
                <a:solidFill>
                  <a:schemeClr val="tx1"/>
                </a:solidFill>
                <a:effectLst/>
                <a:latin typeface="+mn-lt"/>
                <a:ea typeface="+mn-ea"/>
                <a:cs typeface="+mn-cs"/>
              </a:rPr>
              <a:t> switching </a:t>
            </a:r>
            <a:r>
              <a:rPr lang="en-US" altLang="zh-TW" dirty="0"/>
              <a:t>can cause policy violation.</a:t>
            </a:r>
          </a:p>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21</a:t>
            </a:fld>
            <a:endParaRPr lang="zh-TW" altLang="en-US"/>
          </a:p>
        </p:txBody>
      </p:sp>
    </p:spTree>
    <p:extLst>
      <p:ext uri="{BB962C8B-B14F-4D97-AF65-F5344CB8AC3E}">
        <p14:creationId xmlns:p14="http://schemas.microsoft.com/office/powerpoint/2010/main" val="3841330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22</a:t>
            </a:fld>
            <a:endParaRPr lang="zh-TW" altLang="en-US"/>
          </a:p>
        </p:txBody>
      </p:sp>
    </p:spTree>
    <p:extLst>
      <p:ext uri="{BB962C8B-B14F-4D97-AF65-F5344CB8AC3E}">
        <p14:creationId xmlns:p14="http://schemas.microsoft.com/office/powerpoint/2010/main" val="296383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24</a:t>
            </a:fld>
            <a:endParaRPr lang="zh-TW" altLang="en-US"/>
          </a:p>
        </p:txBody>
      </p:sp>
    </p:spTree>
    <p:extLst>
      <p:ext uri="{BB962C8B-B14F-4D97-AF65-F5344CB8AC3E}">
        <p14:creationId xmlns:p14="http://schemas.microsoft.com/office/powerpoint/2010/main" val="362837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on </a:t>
            </a:r>
            <a:r>
              <a:rPr lang="en-US" altLang="zh-TW" sz="1200" b="0" i="0" kern="1200" dirty="0" err="1">
                <a:solidFill>
                  <a:schemeClr val="tx1"/>
                </a:solidFill>
                <a:effectLst/>
                <a:latin typeface="+mn-lt"/>
                <a:ea typeface="+mn-ea"/>
                <a:cs typeface="+mn-cs"/>
              </a:rPr>
              <a:t>fattree</a:t>
            </a:r>
            <a:r>
              <a:rPr lang="en-US" altLang="zh-TW" sz="1200" b="0" i="0" kern="1200" dirty="0">
                <a:solidFill>
                  <a:schemeClr val="tx1"/>
                </a:solidFill>
                <a:effectLst/>
                <a:latin typeface="+mn-lt"/>
                <a:ea typeface="+mn-ea"/>
                <a:cs typeface="+mn-cs"/>
              </a:rPr>
              <a:t> topologies OF DIFFERENT SIZES</a:t>
            </a:r>
            <a:endParaRPr lang="en-US" altLang="zh-TW" dirty="0"/>
          </a:p>
          <a:p>
            <a:r>
              <a:rPr lang="en-US" altLang="zh-TW" dirty="0"/>
              <a:t>Compilation is done before runtime.</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25</a:t>
            </a:fld>
            <a:endParaRPr lang="zh-TW" altLang="en-US"/>
          </a:p>
        </p:txBody>
      </p:sp>
    </p:spTree>
    <p:extLst>
      <p:ext uri="{BB962C8B-B14F-4D97-AF65-F5344CB8AC3E}">
        <p14:creationId xmlns:p14="http://schemas.microsoft.com/office/powerpoint/2010/main" val="313471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Summarize key findings in terms of Contra/Hula vs. ECMP in FCT.</a:t>
            </a:r>
          </a:p>
          <a:p>
            <a:r>
              <a:rPr lang="en-US" altLang="zh-TW" sz="1200" b="0" i="0" kern="1200" dirty="0">
                <a:solidFill>
                  <a:schemeClr val="tx1"/>
                </a:solidFill>
                <a:effectLst/>
                <a:latin typeface="+mn-lt"/>
                <a:ea typeface="+mn-ea"/>
                <a:cs typeface="+mn-cs"/>
              </a:rPr>
              <a:t>Both Contra and Hula are performance-aware routing so they can outperform ECMP by avoiding congestion and therefore shortening the flow competition time. And the benefits are particularly significant when the network load is high</a:t>
            </a:r>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26</a:t>
            </a:fld>
            <a:endParaRPr lang="zh-TW" altLang="en-US"/>
          </a:p>
        </p:txBody>
      </p:sp>
    </p:spTree>
    <p:extLst>
      <p:ext uri="{BB962C8B-B14F-4D97-AF65-F5344CB8AC3E}">
        <p14:creationId xmlns:p14="http://schemas.microsoft.com/office/powerpoint/2010/main" val="50186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Another important question is how effective can Contra mitigate the loops.</a:t>
            </a:r>
          </a:p>
          <a:p>
            <a:r>
              <a:rPr lang="en-US" altLang="zh-TW" sz="1200" b="0" i="0" kern="1200" dirty="0">
                <a:solidFill>
                  <a:schemeClr val="tx1"/>
                </a:solidFill>
                <a:effectLst/>
                <a:latin typeface="+mn-lt"/>
                <a:ea typeface="+mn-ea"/>
                <a:cs typeface="+mn-cs"/>
              </a:rPr>
              <a:t>We use least utilized paths policy on a </a:t>
            </a:r>
            <a:r>
              <a:rPr lang="en-US" altLang="zh-TW" sz="1200" b="0" i="0" kern="1200" dirty="0" err="1">
                <a:solidFill>
                  <a:schemeClr val="tx1"/>
                </a:solidFill>
                <a:effectLst/>
                <a:latin typeface="+mn-lt"/>
                <a:ea typeface="+mn-ea"/>
                <a:cs typeface="+mn-cs"/>
              </a:rPr>
              <a:t>fattree</a:t>
            </a:r>
            <a:r>
              <a:rPr lang="en-US" altLang="zh-TW"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And count the number of packets experiencing loops and longer paths and shortest paths.</a:t>
            </a:r>
          </a:p>
          <a:p>
            <a:r>
              <a:rPr lang="en-US" altLang="zh-TW" sz="1200" b="0" i="0" kern="1200" dirty="0">
                <a:solidFill>
                  <a:schemeClr val="tx1"/>
                </a:solidFill>
                <a:effectLst/>
                <a:latin typeface="+mn-lt"/>
                <a:ea typeface="+mn-ea"/>
                <a:cs typeface="+mn-cs"/>
              </a:rPr>
              <a:t>We found that most packets are using shortest path.</a:t>
            </a:r>
          </a:p>
          <a:p>
            <a:r>
              <a:rPr lang="en-US" altLang="zh-TW" sz="1200" b="0" i="0" kern="1200" dirty="0">
                <a:solidFill>
                  <a:schemeClr val="tx1"/>
                </a:solidFill>
                <a:effectLst/>
                <a:latin typeface="+mn-lt"/>
                <a:ea typeface="+mn-ea"/>
                <a:cs typeface="+mn-cs"/>
              </a:rPr>
              <a:t>But, some packets use non-shortest path, because the policy itself prefer these paths when they have lower congestion.</a:t>
            </a:r>
          </a:p>
          <a:p>
            <a:r>
              <a:rPr lang="en-US" altLang="zh-TW" sz="1200" b="0" i="0" kern="1200" dirty="0">
                <a:solidFill>
                  <a:schemeClr val="tx1"/>
                </a:solidFill>
                <a:effectLst/>
                <a:latin typeface="+mn-lt"/>
                <a:ea typeface="+mn-ea"/>
                <a:cs typeface="+mn-cs"/>
              </a:rPr>
              <a:t>Finally, the transient loops do exist, </a:t>
            </a:r>
            <a:r>
              <a:rPr lang="en-US" altLang="zh-TW" sz="1200" b="0" i="0" kern="1200" dirty="0" err="1">
                <a:solidFill>
                  <a:schemeClr val="tx1"/>
                </a:solidFill>
                <a:effectLst/>
                <a:latin typeface="+mn-lt"/>
                <a:ea typeface="+mn-ea"/>
                <a:cs typeface="+mn-cs"/>
              </a:rPr>
              <a:t>bt</a:t>
            </a:r>
            <a:r>
              <a:rPr lang="en-US" altLang="zh-TW" sz="1200" b="0" i="0" kern="1200" dirty="0">
                <a:solidFill>
                  <a:schemeClr val="tx1"/>
                </a:solidFill>
                <a:effectLst/>
                <a:latin typeface="+mn-lt"/>
                <a:ea typeface="+mn-ea"/>
                <a:cs typeface="+mn-cs"/>
              </a:rPr>
              <a:t> they are rare. This shows that Contra can mitigate loops effectively.</a:t>
            </a:r>
          </a:p>
          <a:p>
            <a:r>
              <a:rPr lang="en-US" altLang="zh-TW" sz="1200" b="0" i="0" kern="1200" dirty="0">
                <a:solidFill>
                  <a:schemeClr val="tx1"/>
                </a:solidFill>
                <a:effectLst/>
                <a:latin typeface="+mn-lt"/>
                <a:ea typeface="+mn-ea"/>
                <a:cs typeface="+mn-cs"/>
              </a:rPr>
              <a:t>Notice that the loops are transient so no packets are caught permanently in a loop.</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28</a:t>
            </a:fld>
            <a:endParaRPr lang="zh-TW" altLang="en-US"/>
          </a:p>
        </p:txBody>
      </p:sp>
    </p:spTree>
    <p:extLst>
      <p:ext uri="{BB962C8B-B14F-4D97-AF65-F5344CB8AC3E}">
        <p14:creationId xmlns:p14="http://schemas.microsoft.com/office/powerpoint/2010/main" val="3146558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29</a:t>
            </a:fld>
            <a:endParaRPr lang="zh-TW" altLang="en-US"/>
          </a:p>
        </p:txBody>
      </p:sp>
    </p:spTree>
    <p:extLst>
      <p:ext uri="{BB962C8B-B14F-4D97-AF65-F5344CB8AC3E}">
        <p14:creationId xmlns:p14="http://schemas.microsoft.com/office/powerpoint/2010/main" val="63297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introduced the three goals of performance-aware routing</a:t>
            </a:r>
          </a:p>
          <a:p>
            <a:r>
              <a:rPr lang="en-US" dirty="0"/>
              <a:t>The existing works cannot be easily extended to support all of them.</a:t>
            </a:r>
          </a:p>
          <a:p>
            <a:r>
              <a:rPr lang="en-US" dirty="0"/>
              <a:t>So we proposed Contra,</a:t>
            </a:r>
          </a:p>
          <a:p>
            <a:r>
              <a:rPr lang="en-US" dirty="0"/>
              <a:t>It can support many policies on arbitrary topologies</a:t>
            </a:r>
          </a:p>
          <a:p>
            <a:r>
              <a:rPr lang="en-US" dirty="0"/>
              <a:t>Evaluation shows that Contra is scalable and is competitive with hand-crafted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Thank you for your ATTENTION. I am happy to take any question.</a:t>
            </a:r>
          </a:p>
          <a:p>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30</a:t>
            </a:fld>
            <a:endParaRPr lang="zh-TW" altLang="en-US"/>
          </a:p>
        </p:txBody>
      </p:sp>
    </p:spTree>
    <p:extLst>
      <p:ext uri="{BB962C8B-B14F-4D97-AF65-F5344CB8AC3E}">
        <p14:creationId xmlns:p14="http://schemas.microsoft.com/office/powerpoint/2010/main" val="400909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3</a:t>
            </a:fld>
            <a:endParaRPr lang="zh-TW" altLang="en-US"/>
          </a:p>
        </p:txBody>
      </p:sp>
    </p:spTree>
    <p:extLst>
      <p:ext uri="{BB962C8B-B14F-4D97-AF65-F5344CB8AC3E}">
        <p14:creationId xmlns:p14="http://schemas.microsoft.com/office/powerpoint/2010/main" val="102598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4</a:t>
            </a:fld>
            <a:endParaRPr lang="zh-TW" altLang="en-US"/>
          </a:p>
        </p:txBody>
      </p:sp>
    </p:spTree>
    <p:extLst>
      <p:ext uri="{BB962C8B-B14F-4D97-AF65-F5344CB8AC3E}">
        <p14:creationId xmlns:p14="http://schemas.microsoft.com/office/powerpoint/2010/main" val="229379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a network between sender and receiver.</a:t>
            </a:r>
          </a:p>
          <a:p>
            <a:r>
              <a:rPr lang="en-US" dirty="0"/>
              <a:t>We may want to avoid path </a:t>
            </a:r>
            <a:r>
              <a:rPr lang="en-US"/>
              <a:t>with congestion by finding another path</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5</a:t>
            </a:fld>
            <a:endParaRPr lang="zh-TW" altLang="en-US"/>
          </a:p>
        </p:txBody>
      </p:sp>
    </p:spTree>
    <p:extLst>
      <p:ext uri="{BB962C8B-B14F-4D97-AF65-F5344CB8AC3E}">
        <p14:creationId xmlns:p14="http://schemas.microsoft.com/office/powerpoint/2010/main" val="340044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we also want to make sure the traffic to go through a firewall.</a:t>
            </a:r>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6</a:t>
            </a:fld>
            <a:endParaRPr lang="zh-TW" altLang="en-US"/>
          </a:p>
        </p:txBody>
      </p:sp>
    </p:spTree>
    <p:extLst>
      <p:ext uri="{BB962C8B-B14F-4D97-AF65-F5344CB8AC3E}">
        <p14:creationId xmlns:p14="http://schemas.microsoft.com/office/powerpoint/2010/main" val="369611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Also, when paths with higher performance become available, we may also want to change the paths</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7</a:t>
            </a:fld>
            <a:endParaRPr lang="zh-TW" altLang="en-US"/>
          </a:p>
        </p:txBody>
      </p:sp>
    </p:spTree>
    <p:extLst>
      <p:ext uri="{BB962C8B-B14F-4D97-AF65-F5344CB8AC3E}">
        <p14:creationId xmlns:p14="http://schemas.microsoft.com/office/powerpoint/2010/main" val="167305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(Don’t say complicated) As you can see, achieving all the above is quite challenging</a:t>
            </a:r>
            <a:endParaRPr lang="en-US" dirty="0"/>
          </a:p>
        </p:txBody>
      </p:sp>
      <p:sp>
        <p:nvSpPr>
          <p:cNvPr id="4" name="Slide Number Placeholder 3"/>
          <p:cNvSpPr>
            <a:spLocks noGrp="1"/>
          </p:cNvSpPr>
          <p:nvPr>
            <p:ph type="sldNum" sz="quarter" idx="5"/>
          </p:nvPr>
        </p:nvSpPr>
        <p:spPr/>
        <p:txBody>
          <a:bodyPr/>
          <a:lstStyle/>
          <a:p>
            <a:fld id="{81C75DF7-9781-4E6A-9D5A-8FD37ED5DF4B}" type="slidenum">
              <a:rPr lang="zh-TW" altLang="en-US" smtClean="0"/>
              <a:pPr/>
              <a:t>8</a:t>
            </a:fld>
            <a:endParaRPr lang="zh-TW" altLang="en-US"/>
          </a:p>
        </p:txBody>
      </p:sp>
    </p:spTree>
    <p:extLst>
      <p:ext uri="{BB962C8B-B14F-4D97-AF65-F5344CB8AC3E}">
        <p14:creationId xmlns:p14="http://schemas.microsoft.com/office/powerpoint/2010/main" val="132986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dirty="0"/>
              <a:t>Now, let me give you an overview of Contra.</a:t>
            </a:r>
          </a:p>
        </p:txBody>
      </p:sp>
      <p:sp>
        <p:nvSpPr>
          <p:cNvPr id="4" name="投影片編號版面配置區 3"/>
          <p:cNvSpPr>
            <a:spLocks noGrp="1"/>
          </p:cNvSpPr>
          <p:nvPr>
            <p:ph type="sldNum" sz="quarter" idx="5"/>
          </p:nvPr>
        </p:nvSpPr>
        <p:spPr/>
        <p:txBody>
          <a:bodyPr/>
          <a:lstStyle/>
          <a:p>
            <a:fld id="{81C75DF7-9781-4E6A-9D5A-8FD37ED5DF4B}" type="slidenum">
              <a:rPr lang="zh-TW" altLang="en-US" smtClean="0"/>
              <a:pPr/>
              <a:t>9</a:t>
            </a:fld>
            <a:endParaRPr lang="zh-TW" altLang="en-US"/>
          </a:p>
        </p:txBody>
      </p:sp>
    </p:spTree>
    <p:extLst>
      <p:ext uri="{BB962C8B-B14F-4D97-AF65-F5344CB8AC3E}">
        <p14:creationId xmlns:p14="http://schemas.microsoft.com/office/powerpoint/2010/main" val="95595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523684"/>
            <a:ext cx="10058400" cy="1969212"/>
          </a:xfrm>
        </p:spPr>
        <p:txBody>
          <a:bodyPr anchor="b">
            <a:normAutofit/>
          </a:bodyPr>
          <a:lstStyle>
            <a:lvl1pPr algn="l">
              <a:lnSpc>
                <a:spcPct val="85000"/>
              </a:lnSpc>
              <a:defRPr sz="6000" spc="-50" baseline="0">
                <a:solidFill>
                  <a:schemeClr val="tx1">
                    <a:lumMod val="85000"/>
                    <a:lumOff val="15000"/>
                  </a:schemeClr>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100051" y="2916944"/>
            <a:ext cx="10058400" cy="2681676"/>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p>
            <a:fld id="{EFB9F16F-9BFE-4F2E-813E-6BA1AF3ED6C2}"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15283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235366479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697385-D50A-4894-878A-F312AA0FEFB1}"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6341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28283C-536E-4E2E-A425-4114E257BDA5}"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37162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99335937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97280" y="1268760"/>
            <a:ext cx="10058400" cy="4896544"/>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828939279"/>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DCF4B1E-7098-4BE6-B4F5-3E0BE1EA3F0E}" type="slidenum">
              <a:rPr lang="zh-TW" altLang="en-US" smtClean="0"/>
              <a:pPr/>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94587"/>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38141"/>
          </a:xfrm>
        </p:spPr>
        <p:txBody>
          <a:bodyPr/>
          <a:lstStyle/>
          <a:p>
            <a:r>
              <a:rPr lang="zh-TW" altLang="en-US" dirty="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88232669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838141"/>
          </a:xfrm>
        </p:spPr>
        <p:txBody>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312238395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9267CD-EC87-4BD1-BCB2-E6D4FDE148B6}" type="datetime1">
              <a:rPr lang="zh-TW" altLang="en-US" smtClean="0"/>
              <a:t>2020/11/22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75229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36C09B-C329-44BB-AC57-DC31EFEEF276}" type="datetime1">
              <a:rPr lang="zh-TW" altLang="en-US" smtClean="0"/>
              <a:t>2020/11/22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42349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EC6F82-5EDF-4282-BCB8-095DC779FE71}" type="datetime1">
              <a:rPr lang="zh-TW" altLang="en-US" smtClean="0"/>
              <a:t>2020/11/22</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CF4B1E-7098-4BE6-B4F5-3E0BE1EA3F0E}" type="slidenum">
              <a:rPr lang="zh-TW" altLang="en-US" smtClean="0"/>
              <a:pPr/>
              <a:t>‹#›</a:t>
            </a:fld>
            <a:endParaRPr lang="zh-TW" altLang="en-US"/>
          </a:p>
        </p:txBody>
      </p:sp>
    </p:spTree>
    <p:extLst>
      <p:ext uri="{BB962C8B-B14F-4D97-AF65-F5344CB8AC3E}">
        <p14:creationId xmlns:p14="http://schemas.microsoft.com/office/powerpoint/2010/main" val="238645736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38140"/>
          </a:xfrm>
          <a:prstGeom prst="rect">
            <a:avLst/>
          </a:prstGeom>
        </p:spPr>
        <p:txBody>
          <a:bodyPr vert="horz" lIns="91440" tIns="45720" rIns="91440" bIns="45720" rtlCol="0" anchor="b">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097280" y="4221088"/>
            <a:ext cx="10058400" cy="1944216"/>
          </a:xfrm>
          <a:prstGeom prst="rect">
            <a:avLst/>
          </a:prstGeom>
        </p:spPr>
        <p:txBody>
          <a:bodyPr vert="horz" lIns="0" tIns="45720" rIns="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EC6F82-5EDF-4282-BCB8-095DC779FE71}" type="datetime1">
              <a:rPr lang="zh-TW" altLang="en-US" smtClean="0"/>
              <a:t>2020/11/22</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CF4B1E-7098-4BE6-B4F5-3E0BE1EA3F0E}" type="slidenum">
              <a:rPr lang="zh-TW" altLang="en-US" smtClean="0"/>
              <a:pPr/>
              <a:t>‹#›</a:t>
            </a:fld>
            <a:endParaRPr lang="zh-TW" altLang="en-US"/>
          </a:p>
        </p:txBody>
      </p:sp>
      <p:cxnSp>
        <p:nvCxnSpPr>
          <p:cNvPr id="10" name="Straight Connector 9"/>
          <p:cNvCxnSpPr/>
          <p:nvPr/>
        </p:nvCxnSpPr>
        <p:spPr>
          <a:xfrm>
            <a:off x="1193532" y="112474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632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201168" indent="-182880" algn="l" defTabSz="914400" rtl="0" eaLnBrk="1" latinLnBrk="0" hangingPunct="1">
        <a:lnSpc>
          <a:spcPct val="90000"/>
        </a:lnSpc>
        <a:spcBef>
          <a:spcPts val="1200"/>
        </a:spcBef>
        <a:spcAft>
          <a:spcPts val="200"/>
        </a:spcAft>
        <a:buClr>
          <a:schemeClr val="accent1"/>
        </a:buClr>
        <a:buSzPct val="100000"/>
        <a:buFont typeface="System Font Regular"/>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commons.wikimedia.org/wiki/File:Traffic_congestion_(Israel_road_sign).png" TargetMode="External"/><Relationship Id="rId5" Type="http://schemas.microsoft.com/office/2007/relationships/hdphoto" Target="../media/hdphoto3.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tif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game-icons.net/lorc/originals/snail.html"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pixabay.com/en/router-switch-symbol-network-3014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hyperlink" Target="http://isabelamd.wordpress.com/2012/04/14/esclarecimento-de-duvidas-teste-intermedio-de-filosofia/" TargetMode="Externa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ki/File:Traffic_congestion_(Israel_road_sign).png" TargetMode="External"/><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commons.wikimedia.org/wiki/File:Traffic_congestion_(Israel_road_sign).png" TargetMode="External"/><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hyperlink" Target="http://vishal--mishra.blogspot.com/2012/12/ufw-uncomplicated-firewall.html" TargetMode="External"/><Relationship Id="rId5" Type="http://schemas.openxmlformats.org/officeDocument/2006/relationships/hyperlink" Target="http://commons.wikimedia.org/wiki/File:Tower_torre_pc_clon_server.svg" TargetMode="External"/><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vishal--mishra.blogspot.com/2012/12/ufw-uncomplicated-firewall.html" TargetMode="External"/><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hyperlink" Target="http://commons.wikimedia.org/wiki/File:Tower_torre_pc_clon_server.sv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openclipart.org/detail/143623" TargetMode="External"/><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Contra: A Programmable System </a:t>
            </a:r>
            <a:br>
              <a:rPr lang="en-US" altLang="zh-TW" dirty="0"/>
            </a:br>
            <a:r>
              <a:rPr lang="en-US" altLang="zh-TW" dirty="0"/>
              <a:t>for Performance-aware Routing </a:t>
            </a:r>
            <a:endParaRPr lang="zh-TW" altLang="en-US" dirty="0"/>
          </a:p>
        </p:txBody>
      </p:sp>
      <p:sp>
        <p:nvSpPr>
          <p:cNvPr id="3" name="副標題 2"/>
          <p:cNvSpPr>
            <a:spLocks noGrp="1"/>
          </p:cNvSpPr>
          <p:nvPr>
            <p:ph type="subTitle" idx="1"/>
          </p:nvPr>
        </p:nvSpPr>
        <p:spPr/>
        <p:txBody>
          <a:bodyPr/>
          <a:lstStyle/>
          <a:p>
            <a:r>
              <a:rPr lang="en-US" altLang="zh-TW" b="1" dirty="0" err="1">
                <a:solidFill>
                  <a:srgbClr val="FF0000"/>
                </a:solidFill>
              </a:rPr>
              <a:t>Kuo</a:t>
            </a:r>
            <a:r>
              <a:rPr lang="en-US" altLang="zh-TW" b="1" dirty="0">
                <a:solidFill>
                  <a:srgbClr val="FF0000"/>
                </a:solidFill>
              </a:rPr>
              <a:t>-Feng Hsu*</a:t>
            </a:r>
            <a:r>
              <a:rPr lang="en-US" altLang="zh-TW" dirty="0"/>
              <a:t>, Ryan Beckett</a:t>
            </a:r>
            <a:r>
              <a:rPr lang="en-US" altLang="zh-TW" baseline="30000" dirty="0"/>
              <a:t>#</a:t>
            </a:r>
            <a:r>
              <a:rPr lang="en-US" altLang="zh-TW" dirty="0"/>
              <a:t>, Ang Chen*, Jennifer Rexford</a:t>
            </a:r>
            <a:r>
              <a:rPr lang="en-US" altLang="zh-TW" baseline="30000" dirty="0"/>
              <a:t>+</a:t>
            </a:r>
            <a:r>
              <a:rPr lang="en-US" altLang="zh-TW" dirty="0"/>
              <a:t>, </a:t>
            </a:r>
            <a:br>
              <a:rPr lang="en-US" altLang="zh-TW" dirty="0"/>
            </a:br>
            <a:r>
              <a:rPr lang="en-US" altLang="zh-TW" dirty="0"/>
              <a:t>Praveen </a:t>
            </a:r>
            <a:r>
              <a:rPr lang="en-US" altLang="zh-TW" dirty="0" err="1"/>
              <a:t>Tammana</a:t>
            </a:r>
            <a:r>
              <a:rPr lang="en-US" altLang="zh-TW" baseline="30000" dirty="0"/>
              <a:t>+</a:t>
            </a:r>
            <a:r>
              <a:rPr lang="en-US" altLang="zh-TW" dirty="0"/>
              <a:t>, David Walker</a:t>
            </a:r>
            <a:r>
              <a:rPr lang="en-US" altLang="zh-TW" baseline="30000" dirty="0"/>
              <a:t>+</a:t>
            </a:r>
          </a:p>
        </p:txBody>
      </p:sp>
      <p:sp>
        <p:nvSpPr>
          <p:cNvPr id="4" name="日期版面配置區 3">
            <a:extLst>
              <a:ext uri="{FF2B5EF4-FFF2-40B4-BE49-F238E27FC236}">
                <a16:creationId xmlns:a16="http://schemas.microsoft.com/office/drawing/2014/main" id="{49B84D09-A2A6-440F-BCD0-6997DFD0E881}"/>
              </a:ext>
            </a:extLst>
          </p:cNvPr>
          <p:cNvSpPr>
            <a:spLocks noGrp="1"/>
          </p:cNvSpPr>
          <p:nvPr>
            <p:ph type="dt" sz="half" idx="10"/>
          </p:nvPr>
        </p:nvSpPr>
        <p:spPr/>
        <p:txBody>
          <a:bodyPr/>
          <a:lstStyle/>
          <a:p>
            <a:fld id="{A5D62735-8C5F-4FF7-B522-C0FC678FC6BB}"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5138BCB6-AFF9-4BCB-BCBA-1260B670E8FC}"/>
              </a:ext>
            </a:extLst>
          </p:cNvPr>
          <p:cNvSpPr>
            <a:spLocks noGrp="1"/>
          </p:cNvSpPr>
          <p:nvPr>
            <p:ph type="sldNum" sz="quarter" idx="12"/>
          </p:nvPr>
        </p:nvSpPr>
        <p:spPr/>
        <p:txBody>
          <a:bodyPr/>
          <a:lstStyle/>
          <a:p>
            <a:fld id="{2DCF4B1E-7098-4BE6-B4F5-3E0BE1EA3F0E}" type="slidenum">
              <a:rPr lang="zh-TW" altLang="en-US" smtClean="0"/>
              <a:pPr/>
              <a:t>1</a:t>
            </a:fld>
            <a:endParaRPr lang="zh-TW" altLang="en-US"/>
          </a:p>
        </p:txBody>
      </p:sp>
      <p:sp>
        <p:nvSpPr>
          <p:cNvPr id="14" name="文字方塊 13">
            <a:extLst>
              <a:ext uri="{FF2B5EF4-FFF2-40B4-BE49-F238E27FC236}">
                <a16:creationId xmlns:a16="http://schemas.microsoft.com/office/drawing/2014/main" id="{B2EF4504-A7FB-4E11-9864-635E9B71EF28}"/>
              </a:ext>
            </a:extLst>
          </p:cNvPr>
          <p:cNvSpPr txBox="1"/>
          <p:nvPr/>
        </p:nvSpPr>
        <p:spPr>
          <a:xfrm>
            <a:off x="2783632" y="4055137"/>
            <a:ext cx="6392007" cy="400110"/>
          </a:xfrm>
          <a:prstGeom prst="rect">
            <a:avLst/>
          </a:prstGeom>
          <a:noFill/>
        </p:spPr>
        <p:txBody>
          <a:bodyPr wrap="none" rtlCol="0">
            <a:spAutoFit/>
          </a:bodyPr>
          <a:lstStyle/>
          <a:p>
            <a:pPr algn="ctr"/>
            <a:r>
              <a:rPr lang="en-US" altLang="zh-TW" sz="2000" dirty="0">
                <a:solidFill>
                  <a:srgbClr val="FF0000"/>
                </a:solidFill>
              </a:rPr>
              <a:t>Rice University*</a:t>
            </a:r>
            <a:r>
              <a:rPr lang="en-US" altLang="zh-TW" sz="2000" dirty="0">
                <a:solidFill>
                  <a:schemeClr val="accent6"/>
                </a:solidFill>
              </a:rPr>
              <a:t>, Microsoft Research</a:t>
            </a:r>
            <a:r>
              <a:rPr lang="en-US" altLang="zh-TW" sz="2000" baseline="30000" dirty="0">
                <a:solidFill>
                  <a:schemeClr val="accent6"/>
                </a:solidFill>
              </a:rPr>
              <a:t>#</a:t>
            </a:r>
            <a:r>
              <a:rPr lang="en-US" altLang="zh-TW" sz="2000" dirty="0">
                <a:solidFill>
                  <a:schemeClr val="accent6"/>
                </a:solidFill>
              </a:rPr>
              <a:t>, Princeton University</a:t>
            </a:r>
            <a:r>
              <a:rPr lang="en-US" altLang="zh-TW" sz="2000" baseline="30000" dirty="0">
                <a:solidFill>
                  <a:schemeClr val="accent6"/>
                </a:solidFill>
              </a:rPr>
              <a:t>+</a:t>
            </a:r>
            <a:endParaRPr lang="zh-TW" altLang="en-US" sz="2000" baseline="30000" dirty="0">
              <a:solidFill>
                <a:schemeClr val="accent6"/>
              </a:solidFill>
            </a:endParaRPr>
          </a:p>
        </p:txBody>
      </p:sp>
      <p:pic>
        <p:nvPicPr>
          <p:cNvPr id="7" name="Picture 6">
            <a:extLst>
              <a:ext uri="{FF2B5EF4-FFF2-40B4-BE49-F238E27FC236}">
                <a16:creationId xmlns:a16="http://schemas.microsoft.com/office/drawing/2014/main" id="{B5989242-56DB-CD4B-856D-AB1747775878}"/>
              </a:ext>
            </a:extLst>
          </p:cNvPr>
          <p:cNvPicPr>
            <a:picLocks noChangeAspect="1"/>
          </p:cNvPicPr>
          <p:nvPr/>
        </p:nvPicPr>
        <p:blipFill>
          <a:blip r:embed="rId3"/>
          <a:stretch>
            <a:fillRect/>
          </a:stretch>
        </p:blipFill>
        <p:spPr>
          <a:xfrm>
            <a:off x="532984" y="4907378"/>
            <a:ext cx="2336800" cy="863600"/>
          </a:xfrm>
          <a:prstGeom prst="rect">
            <a:avLst/>
          </a:prstGeom>
        </p:spPr>
      </p:pic>
      <p:pic>
        <p:nvPicPr>
          <p:cNvPr id="9" name="Picture 8">
            <a:extLst>
              <a:ext uri="{FF2B5EF4-FFF2-40B4-BE49-F238E27FC236}">
                <a16:creationId xmlns:a16="http://schemas.microsoft.com/office/drawing/2014/main" id="{A4034D36-E12D-4B41-9E8E-B4E1214D942B}"/>
              </a:ext>
            </a:extLst>
          </p:cNvPr>
          <p:cNvPicPr>
            <a:picLocks noChangeAspect="1"/>
          </p:cNvPicPr>
          <p:nvPr/>
        </p:nvPicPr>
        <p:blipFill>
          <a:blip r:embed="rId4"/>
          <a:stretch>
            <a:fillRect/>
          </a:stretch>
        </p:blipFill>
        <p:spPr>
          <a:xfrm>
            <a:off x="8616280" y="4924490"/>
            <a:ext cx="2743200" cy="736600"/>
          </a:xfrm>
          <a:prstGeom prst="rect">
            <a:avLst/>
          </a:prstGeom>
        </p:spPr>
      </p:pic>
      <p:pic>
        <p:nvPicPr>
          <p:cNvPr id="11" name="Picture 10">
            <a:extLst>
              <a:ext uri="{FF2B5EF4-FFF2-40B4-BE49-F238E27FC236}">
                <a16:creationId xmlns:a16="http://schemas.microsoft.com/office/drawing/2014/main" id="{55E71833-E3C9-2141-8DC6-57A2604BEF64}"/>
              </a:ext>
            </a:extLst>
          </p:cNvPr>
          <p:cNvPicPr>
            <a:picLocks noChangeAspect="1"/>
          </p:cNvPicPr>
          <p:nvPr/>
        </p:nvPicPr>
        <p:blipFill>
          <a:blip r:embed="rId5"/>
          <a:stretch>
            <a:fillRect/>
          </a:stretch>
        </p:blipFill>
        <p:spPr>
          <a:xfrm>
            <a:off x="4545682" y="4930287"/>
            <a:ext cx="2846462" cy="794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464151-98A4-4A10-8292-4C196FD51701}"/>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3191489D-16D0-4DDB-BFC8-267AD857A502}"/>
              </a:ext>
            </a:extLst>
          </p:cNvPr>
          <p:cNvSpPr>
            <a:spLocks noGrp="1"/>
          </p:cNvSpPr>
          <p:nvPr>
            <p:ph idx="1"/>
          </p:nvPr>
        </p:nvSpPr>
        <p:spPr>
          <a:xfrm>
            <a:off x="1097280" y="1268760"/>
            <a:ext cx="10058400" cy="4896544"/>
          </a:xfrm>
        </p:spPr>
        <p:txBody>
          <a:bodyPr>
            <a:normAutofit/>
          </a:bodyPr>
          <a:lstStyle/>
          <a:p>
            <a:r>
              <a:rPr lang="en-US" altLang="zh-TW" dirty="0">
                <a:solidFill>
                  <a:srgbClr val="00B050"/>
                </a:solidFill>
              </a:rPr>
              <a:t>Motivation: Performance-aware routing</a:t>
            </a:r>
          </a:p>
          <a:p>
            <a:pPr lvl="1"/>
            <a:r>
              <a:rPr lang="en-US" altLang="zh-TW" dirty="0">
                <a:solidFill>
                  <a:srgbClr val="00B050"/>
                </a:solidFill>
              </a:rPr>
              <a:t>Existing work</a:t>
            </a:r>
          </a:p>
          <a:p>
            <a:pPr lvl="1"/>
            <a:r>
              <a:rPr lang="en-US" altLang="zh-TW" dirty="0">
                <a:solidFill>
                  <a:srgbClr val="00B050"/>
                </a:solidFill>
              </a:rPr>
              <a:t>Contra overview</a:t>
            </a:r>
          </a:p>
          <a:p>
            <a:r>
              <a:rPr lang="en-US" altLang="zh-TW" dirty="0"/>
              <a:t>Our system </a:t>
            </a:r>
          </a:p>
          <a:p>
            <a:pPr lvl="1"/>
            <a:r>
              <a:rPr lang="en-US" altLang="zh-TW" dirty="0"/>
              <a:t>Policy language</a:t>
            </a:r>
          </a:p>
          <a:p>
            <a:pPr lvl="1"/>
            <a:r>
              <a:rPr lang="en-US" altLang="zh-TW" dirty="0"/>
              <a:t>Compilation</a:t>
            </a:r>
          </a:p>
          <a:p>
            <a:pPr lvl="1"/>
            <a:r>
              <a:rPr lang="en-US" altLang="zh-TW" dirty="0"/>
              <a:t>Distance vector protocol</a:t>
            </a:r>
          </a:p>
          <a:p>
            <a:r>
              <a:rPr lang="en-US" altLang="zh-TW" dirty="0"/>
              <a:t>Evaluation</a:t>
            </a:r>
          </a:p>
          <a:p>
            <a:r>
              <a:rPr lang="en-US" altLang="zh-TW" dirty="0"/>
              <a:t>Conclusion</a:t>
            </a:r>
          </a:p>
          <a:p>
            <a:pPr lvl="1"/>
            <a:endParaRPr lang="zh-TW" altLang="en-US" dirty="0"/>
          </a:p>
        </p:txBody>
      </p:sp>
      <p:sp>
        <p:nvSpPr>
          <p:cNvPr id="4" name="日期版面配置區 3">
            <a:extLst>
              <a:ext uri="{FF2B5EF4-FFF2-40B4-BE49-F238E27FC236}">
                <a16:creationId xmlns:a16="http://schemas.microsoft.com/office/drawing/2014/main" id="{1B72ED48-87BE-4DEC-9ABA-CDBD00182A53}"/>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4168E4E8-CE68-456B-85E9-7DA255354532}"/>
              </a:ext>
            </a:extLst>
          </p:cNvPr>
          <p:cNvSpPr>
            <a:spLocks noGrp="1"/>
          </p:cNvSpPr>
          <p:nvPr>
            <p:ph type="sldNum" sz="quarter" idx="12"/>
          </p:nvPr>
        </p:nvSpPr>
        <p:spPr/>
        <p:txBody>
          <a:bodyPr/>
          <a:lstStyle/>
          <a:p>
            <a:fld id="{2DCF4B1E-7098-4BE6-B4F5-3E0BE1EA3F0E}" type="slidenum">
              <a:rPr lang="zh-TW" altLang="en-US" smtClean="0"/>
              <a:pPr/>
              <a:t>10</a:t>
            </a:fld>
            <a:endParaRPr lang="zh-TW" altLang="en-US"/>
          </a:p>
        </p:txBody>
      </p:sp>
      <p:sp>
        <p:nvSpPr>
          <p:cNvPr id="7" name="箭號: 向右 6">
            <a:extLst>
              <a:ext uri="{FF2B5EF4-FFF2-40B4-BE49-F238E27FC236}">
                <a16:creationId xmlns:a16="http://schemas.microsoft.com/office/drawing/2014/main" id="{AAA58219-C163-4B40-B63E-82E824AEBF83}"/>
              </a:ext>
            </a:extLst>
          </p:cNvPr>
          <p:cNvSpPr/>
          <p:nvPr/>
        </p:nvSpPr>
        <p:spPr>
          <a:xfrm>
            <a:off x="514970" y="2708920"/>
            <a:ext cx="504056" cy="288032"/>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4302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D4A421D6-8FD5-3E4D-A4F5-9A0BA4CA8E5D}"/>
              </a:ext>
            </a:extLst>
          </p:cNvPr>
          <p:cNvSpPr>
            <a:spLocks noGrp="1"/>
          </p:cNvSpPr>
          <p:nvPr>
            <p:ph type="title"/>
          </p:nvPr>
        </p:nvSpPr>
        <p:spPr/>
        <p:txBody>
          <a:bodyPr/>
          <a:lstStyle/>
          <a:p>
            <a:r>
              <a:rPr lang="en-US" dirty="0"/>
              <a:t>Example policy: </a:t>
            </a:r>
            <a:r>
              <a:rPr lang="en-US" dirty="0" err="1"/>
              <a:t>Waypointing</a:t>
            </a:r>
            <a:r>
              <a:rPr lang="en-US" dirty="0"/>
              <a:t> + load balancing</a:t>
            </a:r>
          </a:p>
        </p:txBody>
      </p:sp>
      <p:sp>
        <p:nvSpPr>
          <p:cNvPr id="55" name="Content Placeholder 54">
            <a:extLst>
              <a:ext uri="{FF2B5EF4-FFF2-40B4-BE49-F238E27FC236}">
                <a16:creationId xmlns:a16="http://schemas.microsoft.com/office/drawing/2014/main" id="{1E43F174-867B-AA4B-9CDE-68A3EE0EA5E7}"/>
              </a:ext>
            </a:extLst>
          </p:cNvPr>
          <p:cNvSpPr>
            <a:spLocks noGrp="1"/>
          </p:cNvSpPr>
          <p:nvPr>
            <p:ph idx="1"/>
          </p:nvPr>
        </p:nvSpPr>
        <p:spPr>
          <a:xfrm>
            <a:off x="1097280" y="4221088"/>
            <a:ext cx="10058400" cy="1944216"/>
          </a:xfrm>
        </p:spPr>
        <p:txBody>
          <a:bodyPr/>
          <a:lstStyle/>
          <a:p>
            <a:r>
              <a:rPr lang="en-US" dirty="0"/>
              <a:t>The Contra language has two components</a:t>
            </a:r>
          </a:p>
          <a:p>
            <a:pPr lvl="1"/>
            <a:r>
              <a:rPr lang="en-US" dirty="0"/>
              <a:t>Path constraints using regular expressions (e.g., </a:t>
            </a:r>
            <a:r>
              <a:rPr lang="en-US" dirty="0">
                <a:latin typeface="Courier New" panose="02070309020205020404" pitchFamily="49" charset="0"/>
                <a:cs typeface="Courier New" panose="02070309020205020404" pitchFamily="49" charset="0"/>
              </a:rPr>
              <a:t>.*(F</a:t>
            </a:r>
            <a:r>
              <a:rPr lang="en-US" baseline="-25000" dirty="0">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 F</a:t>
            </a:r>
            <a:r>
              <a:rPr lang="en-US" baseline="-25000" dirty="0">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p>
          <a:p>
            <a:pPr lvl="1"/>
            <a:r>
              <a:rPr lang="en-US" dirty="0"/>
              <a:t>Performance metrics (e.g., path utilization)</a:t>
            </a:r>
          </a:p>
        </p:txBody>
      </p:sp>
      <p:sp>
        <p:nvSpPr>
          <p:cNvPr id="4" name="Date Placeholder 3">
            <a:extLst>
              <a:ext uri="{FF2B5EF4-FFF2-40B4-BE49-F238E27FC236}">
                <a16:creationId xmlns:a16="http://schemas.microsoft.com/office/drawing/2014/main" id="{1D7EE20C-3781-2A48-AECC-C23162127D5F}"/>
              </a:ext>
            </a:extLst>
          </p:cNvPr>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Slide Number Placeholder 4">
            <a:extLst>
              <a:ext uri="{FF2B5EF4-FFF2-40B4-BE49-F238E27FC236}">
                <a16:creationId xmlns:a16="http://schemas.microsoft.com/office/drawing/2014/main" id="{100DDE6D-3E88-9441-861D-947F7FBD3E7A}"/>
              </a:ext>
            </a:extLst>
          </p:cNvPr>
          <p:cNvSpPr>
            <a:spLocks noGrp="1"/>
          </p:cNvSpPr>
          <p:nvPr>
            <p:ph type="sldNum" sz="quarter" idx="12"/>
          </p:nvPr>
        </p:nvSpPr>
        <p:spPr/>
        <p:txBody>
          <a:bodyPr/>
          <a:lstStyle/>
          <a:p>
            <a:fld id="{2DCF4B1E-7098-4BE6-B4F5-3E0BE1EA3F0E}" type="slidenum">
              <a:rPr lang="zh-TW" altLang="en-US" smtClean="0"/>
              <a:pPr/>
              <a:t>11</a:t>
            </a:fld>
            <a:endParaRPr lang="zh-TW" altLang="en-US"/>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D21EBD2-C015-FA42-A9E7-6AAD409FE588}"/>
                  </a:ext>
                </a:extLst>
              </p:cNvPr>
              <p:cNvSpPr/>
              <p:nvPr/>
            </p:nvSpPr>
            <p:spPr>
              <a:xfrm>
                <a:off x="6187446" y="2481547"/>
                <a:ext cx="3624710" cy="1384995"/>
              </a:xfrm>
              <a:prstGeom prst="rect">
                <a:avLst/>
              </a:prstGeom>
            </p:spPr>
            <p:txBody>
              <a:bodyPr wrap="square">
                <a:spAutoFit/>
              </a:bodyPr>
              <a:lstStyle/>
              <a:p>
                <a:r>
                  <a:rPr lang="en-US" altLang="zh-TW" sz="2800" dirty="0">
                    <a:solidFill>
                      <a:srgbClr val="BA97D5"/>
                    </a:solidFill>
                    <a:latin typeface="Courier" pitchFamily="2" charset="0"/>
                    <a:cs typeface="Courier New" panose="02070309020205020404" pitchFamily="49" charset="0"/>
                  </a:rPr>
                  <a:t>if</a:t>
                </a:r>
                <a:r>
                  <a:rPr lang="en-US" altLang="zh-TW" sz="2800" dirty="0">
                    <a:latin typeface="Courier" pitchFamily="2" charset="0"/>
                    <a:cs typeface="Courier New" panose="02070309020205020404" pitchFamily="49" charset="0"/>
                  </a:rPr>
                  <a:t> .*(F</a:t>
                </a:r>
                <a:r>
                  <a:rPr lang="en-US" altLang="zh-TW" sz="2800" baseline="-25000" dirty="0">
                    <a:latin typeface="Courier" pitchFamily="2" charset="0"/>
                    <a:cs typeface="Courier New" panose="02070309020205020404" pitchFamily="49" charset="0"/>
                  </a:rPr>
                  <a:t>1 </a:t>
                </a:r>
                <a:r>
                  <a:rPr lang="en-US" altLang="zh-TW" sz="2800" dirty="0">
                    <a:latin typeface="Courier" pitchFamily="2" charset="0"/>
                    <a:cs typeface="Courier New" panose="02070309020205020404" pitchFamily="49" charset="0"/>
                  </a:rPr>
                  <a:t>+ F</a:t>
                </a:r>
                <a:r>
                  <a:rPr lang="en-US" altLang="zh-TW" sz="2800" baseline="-25000" dirty="0">
                    <a:latin typeface="Courier" pitchFamily="2" charset="0"/>
                    <a:cs typeface="Courier New" panose="02070309020205020404" pitchFamily="49" charset="0"/>
                  </a:rPr>
                  <a:t>2</a:t>
                </a:r>
                <a:r>
                  <a:rPr lang="en-US" altLang="zh-TW" sz="2800" dirty="0">
                    <a:latin typeface="Courier" pitchFamily="2" charset="0"/>
                    <a:cs typeface="Courier New" panose="02070309020205020404" pitchFamily="49" charset="0"/>
                  </a:rPr>
                  <a:t>).* </a:t>
                </a:r>
              </a:p>
              <a:p>
                <a:r>
                  <a:rPr lang="en-US" altLang="zh-TW" sz="2800" dirty="0">
                    <a:solidFill>
                      <a:srgbClr val="BA97D5"/>
                    </a:solidFill>
                    <a:latin typeface="Courier" pitchFamily="2" charset="0"/>
                    <a:cs typeface="Courier New" panose="02070309020205020404" pitchFamily="49" charset="0"/>
                  </a:rPr>
                  <a:t>then</a:t>
                </a:r>
                <a:r>
                  <a:rPr lang="en-US" altLang="zh-TW" sz="2800" dirty="0">
                    <a:latin typeface="Courier" pitchFamily="2" charset="0"/>
                    <a:cs typeface="Courier New" panose="02070309020205020404" pitchFamily="49" charset="0"/>
                  </a:rPr>
                  <a:t> </a:t>
                </a:r>
                <a:r>
                  <a:rPr lang="en-US" altLang="zh-TW" sz="2800" dirty="0" err="1">
                    <a:latin typeface="Courier" pitchFamily="2" charset="0"/>
                    <a:cs typeface="Courier New" panose="02070309020205020404" pitchFamily="49" charset="0"/>
                  </a:rPr>
                  <a:t>path.util</a:t>
                </a:r>
                <a:r>
                  <a:rPr lang="en-US" altLang="zh-TW" sz="2800" dirty="0">
                    <a:latin typeface="Courier" pitchFamily="2" charset="0"/>
                    <a:cs typeface="Courier New" panose="02070309020205020404" pitchFamily="49" charset="0"/>
                  </a:rPr>
                  <a:t> </a:t>
                </a:r>
              </a:p>
              <a:p>
                <a:r>
                  <a:rPr lang="en-US" altLang="zh-TW" sz="2800" dirty="0">
                    <a:solidFill>
                      <a:srgbClr val="BA97D5"/>
                    </a:solidFill>
                    <a:latin typeface="Courier" pitchFamily="2" charset="0"/>
                    <a:cs typeface="Courier New" panose="02070309020205020404" pitchFamily="49" charset="0"/>
                  </a:rPr>
                  <a:t>else</a:t>
                </a:r>
                <a:r>
                  <a:rPr lang="en-US" altLang="zh-TW" sz="2800" dirty="0">
                    <a:latin typeface="Courier" pitchFamily="2" charset="0"/>
                    <a:cs typeface="Courier New" panose="02070309020205020404" pitchFamily="49"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endParaRPr lang="en-US" altLang="zh-TW" sz="2800" dirty="0">
                  <a:latin typeface="Courier" pitchFamily="2" charset="0"/>
                  <a:cs typeface="Courier New" panose="02070309020205020404" pitchFamily="49" charset="0"/>
                </a:endParaRPr>
              </a:p>
            </p:txBody>
          </p:sp>
        </mc:Choice>
        <mc:Fallback xmlns="">
          <p:sp>
            <p:nvSpPr>
              <p:cNvPr id="56" name="Rectangle 55">
                <a:extLst>
                  <a:ext uri="{FF2B5EF4-FFF2-40B4-BE49-F238E27FC236}">
                    <a16:creationId xmlns:a16="http://schemas.microsoft.com/office/drawing/2014/main" id="{4D21EBD2-C015-FA42-A9E7-6AAD409FE588}"/>
                  </a:ext>
                </a:extLst>
              </p:cNvPr>
              <p:cNvSpPr>
                <a:spLocks noRot="1" noChangeAspect="1" noMove="1" noResize="1" noEditPoints="1" noAdjustHandles="1" noChangeArrowheads="1" noChangeShapeType="1" noTextEdit="1"/>
              </p:cNvSpPr>
              <p:nvPr/>
            </p:nvSpPr>
            <p:spPr>
              <a:xfrm>
                <a:off x="6187446" y="2481547"/>
                <a:ext cx="3624710" cy="1384995"/>
              </a:xfrm>
              <a:prstGeom prst="rect">
                <a:avLst/>
              </a:prstGeom>
              <a:blipFill>
                <a:blip r:embed="rId4"/>
                <a:stretch>
                  <a:fillRect l="-3361" t="-4846" r="-2521" b="-11454"/>
                </a:stretch>
              </a:blipFill>
            </p:spPr>
            <p:txBody>
              <a:bodyPr/>
              <a:lstStyle/>
              <a:p>
                <a:r>
                  <a:rPr lang="zh-TW" altLang="en-US">
                    <a:noFill/>
                  </a:rPr>
                  <a:t> </a:t>
                </a:r>
              </a:p>
            </p:txBody>
          </p:sp>
        </mc:Fallback>
      </mc:AlternateContent>
      <p:grpSp>
        <p:nvGrpSpPr>
          <p:cNvPr id="2" name="群組 1">
            <a:extLst>
              <a:ext uri="{FF2B5EF4-FFF2-40B4-BE49-F238E27FC236}">
                <a16:creationId xmlns:a16="http://schemas.microsoft.com/office/drawing/2014/main" id="{F8454140-EF55-4E41-8FCA-ED90C16CE664}"/>
              </a:ext>
            </a:extLst>
          </p:cNvPr>
          <p:cNvGrpSpPr/>
          <p:nvPr/>
        </p:nvGrpSpPr>
        <p:grpSpPr>
          <a:xfrm>
            <a:off x="6986309" y="1696288"/>
            <a:ext cx="2550730" cy="816653"/>
            <a:chOff x="2286351" y="1696288"/>
            <a:chExt cx="2550730" cy="816653"/>
          </a:xfrm>
        </p:grpSpPr>
        <p:sp>
          <p:nvSpPr>
            <p:cNvPr id="57" name="Right Brace 56">
              <a:extLst>
                <a:ext uri="{FF2B5EF4-FFF2-40B4-BE49-F238E27FC236}">
                  <a16:creationId xmlns:a16="http://schemas.microsoft.com/office/drawing/2014/main" id="{6A195E75-D6F1-9348-AA98-613D23CE2770}"/>
                </a:ext>
              </a:extLst>
            </p:cNvPr>
            <p:cNvSpPr/>
            <p:nvPr/>
          </p:nvSpPr>
          <p:spPr>
            <a:xfrm rot="16200000">
              <a:off x="3422334" y="1098194"/>
              <a:ext cx="278764" cy="255073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D962490B-3105-B241-90C8-9453E99272C4}"/>
                </a:ext>
              </a:extLst>
            </p:cNvPr>
            <p:cNvSpPr txBox="1"/>
            <p:nvPr/>
          </p:nvSpPr>
          <p:spPr>
            <a:xfrm>
              <a:off x="2501810" y="1696288"/>
              <a:ext cx="2222403" cy="461665"/>
            </a:xfrm>
            <a:prstGeom prst="rect">
              <a:avLst/>
            </a:prstGeom>
            <a:noFill/>
          </p:spPr>
          <p:txBody>
            <a:bodyPr wrap="none" rtlCol="0">
              <a:spAutoFit/>
            </a:bodyPr>
            <a:lstStyle/>
            <a:p>
              <a:r>
                <a:rPr lang="en-US" sz="2400" dirty="0"/>
                <a:t>Path Constraints</a:t>
              </a:r>
            </a:p>
          </p:txBody>
        </p:sp>
      </p:grpSp>
      <p:grpSp>
        <p:nvGrpSpPr>
          <p:cNvPr id="3" name="群組 2">
            <a:extLst>
              <a:ext uri="{FF2B5EF4-FFF2-40B4-BE49-F238E27FC236}">
                <a16:creationId xmlns:a16="http://schemas.microsoft.com/office/drawing/2014/main" id="{7C977F8F-EBA4-41EA-9498-E3680A4F9D8C}"/>
              </a:ext>
            </a:extLst>
          </p:cNvPr>
          <p:cNvGrpSpPr/>
          <p:nvPr/>
        </p:nvGrpSpPr>
        <p:grpSpPr>
          <a:xfrm>
            <a:off x="9374871" y="3051604"/>
            <a:ext cx="1292542" cy="569266"/>
            <a:chOff x="4674913" y="3051604"/>
            <a:chExt cx="1292542" cy="569266"/>
          </a:xfrm>
        </p:grpSpPr>
        <p:sp>
          <p:nvSpPr>
            <p:cNvPr id="59" name="TextBox 58">
              <a:extLst>
                <a:ext uri="{FF2B5EF4-FFF2-40B4-BE49-F238E27FC236}">
                  <a16:creationId xmlns:a16="http://schemas.microsoft.com/office/drawing/2014/main" id="{606091C1-42D8-2F44-BE2D-4465C9262C5B}"/>
                </a:ext>
              </a:extLst>
            </p:cNvPr>
            <p:cNvSpPr txBox="1"/>
            <p:nvPr/>
          </p:nvSpPr>
          <p:spPr>
            <a:xfrm>
              <a:off x="4837081" y="3136182"/>
              <a:ext cx="1130374" cy="461665"/>
            </a:xfrm>
            <a:prstGeom prst="rect">
              <a:avLst/>
            </a:prstGeom>
            <a:noFill/>
          </p:spPr>
          <p:txBody>
            <a:bodyPr wrap="none" rtlCol="0">
              <a:spAutoFit/>
            </a:bodyPr>
            <a:lstStyle/>
            <a:p>
              <a:r>
                <a:rPr lang="en-US" sz="2400" dirty="0"/>
                <a:t>Metrics</a:t>
              </a:r>
            </a:p>
          </p:txBody>
        </p:sp>
        <p:sp>
          <p:nvSpPr>
            <p:cNvPr id="60" name="Right Brace 59">
              <a:extLst>
                <a:ext uri="{FF2B5EF4-FFF2-40B4-BE49-F238E27FC236}">
                  <a16:creationId xmlns:a16="http://schemas.microsoft.com/office/drawing/2014/main" id="{64AC4F47-BE79-654A-9991-7B7353C9DABF}"/>
                </a:ext>
              </a:extLst>
            </p:cNvPr>
            <p:cNvSpPr/>
            <p:nvPr/>
          </p:nvSpPr>
          <p:spPr>
            <a:xfrm>
              <a:off x="4674913" y="3051604"/>
              <a:ext cx="162168" cy="5692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群組 6">
            <a:extLst>
              <a:ext uri="{FF2B5EF4-FFF2-40B4-BE49-F238E27FC236}">
                <a16:creationId xmlns:a16="http://schemas.microsoft.com/office/drawing/2014/main" id="{588E5502-0500-4781-B6B0-D18FE5C0E753}"/>
              </a:ext>
            </a:extLst>
          </p:cNvPr>
          <p:cNvGrpSpPr/>
          <p:nvPr/>
        </p:nvGrpSpPr>
        <p:grpSpPr>
          <a:xfrm>
            <a:off x="1333177" y="1416653"/>
            <a:ext cx="4469535" cy="2560552"/>
            <a:chOff x="5807428" y="1416653"/>
            <a:chExt cx="4469535" cy="2560552"/>
          </a:xfrm>
        </p:grpSpPr>
        <p:sp>
          <p:nvSpPr>
            <p:cNvPr id="64" name="Rectangle 3">
              <a:extLst>
                <a:ext uri="{FF2B5EF4-FFF2-40B4-BE49-F238E27FC236}">
                  <a16:creationId xmlns:a16="http://schemas.microsoft.com/office/drawing/2014/main" id="{527D0E47-B077-0A4F-8923-E6C2AEC5609A}"/>
                </a:ext>
              </a:extLst>
            </p:cNvPr>
            <p:cNvSpPr/>
            <p:nvPr/>
          </p:nvSpPr>
          <p:spPr>
            <a:xfrm>
              <a:off x="5807428" y="2412269"/>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65" name="Rectangle 4">
              <a:extLst>
                <a:ext uri="{FF2B5EF4-FFF2-40B4-BE49-F238E27FC236}">
                  <a16:creationId xmlns:a16="http://schemas.microsoft.com/office/drawing/2014/main" id="{73CC8B37-96AC-E847-94BF-1BA39D9B910A}"/>
                </a:ext>
              </a:extLst>
            </p:cNvPr>
            <p:cNvSpPr/>
            <p:nvPr/>
          </p:nvSpPr>
          <p:spPr>
            <a:xfrm>
              <a:off x="9654881" y="2420841"/>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66" name="Rectangle 5">
              <a:extLst>
                <a:ext uri="{FF2B5EF4-FFF2-40B4-BE49-F238E27FC236}">
                  <a16:creationId xmlns:a16="http://schemas.microsoft.com/office/drawing/2014/main" id="{0105C4B7-D403-034D-BC50-FCAB67B68138}"/>
                </a:ext>
              </a:extLst>
            </p:cNvPr>
            <p:cNvSpPr/>
            <p:nvPr/>
          </p:nvSpPr>
          <p:spPr>
            <a:xfrm>
              <a:off x="7732761" y="1416653"/>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r>
                <a:rPr lang="en-US" sz="3600" baseline="-25000" dirty="0"/>
                <a:t>1</a:t>
              </a:r>
              <a:endParaRPr lang="en-US" sz="3600" dirty="0"/>
            </a:p>
          </p:txBody>
        </p:sp>
        <p:sp>
          <p:nvSpPr>
            <p:cNvPr id="67" name="Rectangle 6">
              <a:extLst>
                <a:ext uri="{FF2B5EF4-FFF2-40B4-BE49-F238E27FC236}">
                  <a16:creationId xmlns:a16="http://schemas.microsoft.com/office/drawing/2014/main" id="{33DC173A-282E-7146-B018-9A085F4FDA7F}"/>
                </a:ext>
              </a:extLst>
            </p:cNvPr>
            <p:cNvSpPr/>
            <p:nvPr/>
          </p:nvSpPr>
          <p:spPr>
            <a:xfrm>
              <a:off x="7732761" y="2407509"/>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X</a:t>
              </a:r>
            </a:p>
          </p:txBody>
        </p:sp>
        <p:cxnSp>
          <p:nvCxnSpPr>
            <p:cNvPr id="68" name="Straight Connector 8">
              <a:extLst>
                <a:ext uri="{FF2B5EF4-FFF2-40B4-BE49-F238E27FC236}">
                  <a16:creationId xmlns:a16="http://schemas.microsoft.com/office/drawing/2014/main" id="{1370F061-FC4D-B448-8F05-A4BF383DB657}"/>
                </a:ext>
              </a:extLst>
            </p:cNvPr>
            <p:cNvCxnSpPr>
              <a:cxnSpLocks/>
              <a:stCxn id="64" idx="3"/>
              <a:endCxn id="66" idx="1"/>
            </p:cNvCxnSpPr>
            <p:nvPr/>
          </p:nvCxnSpPr>
          <p:spPr>
            <a:xfrm flipV="1">
              <a:off x="6429510" y="1727694"/>
              <a:ext cx="1303251" cy="9956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9">
              <a:extLst>
                <a:ext uri="{FF2B5EF4-FFF2-40B4-BE49-F238E27FC236}">
                  <a16:creationId xmlns:a16="http://schemas.microsoft.com/office/drawing/2014/main" id="{A37B9DF7-90A8-0643-8189-6C1607DB1B18}"/>
                </a:ext>
              </a:extLst>
            </p:cNvPr>
            <p:cNvCxnSpPr>
              <a:cxnSpLocks/>
              <a:stCxn id="64" idx="3"/>
              <a:endCxn id="67" idx="1"/>
            </p:cNvCxnSpPr>
            <p:nvPr/>
          </p:nvCxnSpPr>
          <p:spPr>
            <a:xfrm flipV="1">
              <a:off x="6429510" y="2718550"/>
              <a:ext cx="1303251" cy="4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79312F-F468-1F4A-A465-C36A8F20CF58}"/>
                </a:ext>
              </a:extLst>
            </p:cNvPr>
            <p:cNvCxnSpPr>
              <a:cxnSpLocks/>
              <a:stCxn id="67" idx="3"/>
              <a:endCxn id="65" idx="1"/>
            </p:cNvCxnSpPr>
            <p:nvPr/>
          </p:nvCxnSpPr>
          <p:spPr>
            <a:xfrm>
              <a:off x="8354843" y="2718550"/>
              <a:ext cx="1300038" cy="133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15">
              <a:extLst>
                <a:ext uri="{FF2B5EF4-FFF2-40B4-BE49-F238E27FC236}">
                  <a16:creationId xmlns:a16="http://schemas.microsoft.com/office/drawing/2014/main" id="{176FF48C-766A-1E45-B200-D6072178F335}"/>
                </a:ext>
              </a:extLst>
            </p:cNvPr>
            <p:cNvCxnSpPr>
              <a:cxnSpLocks/>
              <a:stCxn id="66" idx="3"/>
              <a:endCxn id="65" idx="1"/>
            </p:cNvCxnSpPr>
            <p:nvPr/>
          </p:nvCxnSpPr>
          <p:spPr>
            <a:xfrm>
              <a:off x="8354843" y="1727694"/>
              <a:ext cx="1300038" cy="10041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Rectangle 6">
              <a:extLst>
                <a:ext uri="{FF2B5EF4-FFF2-40B4-BE49-F238E27FC236}">
                  <a16:creationId xmlns:a16="http://schemas.microsoft.com/office/drawing/2014/main" id="{59402DBB-1945-114E-BF8D-0EF2564A137D}"/>
                </a:ext>
              </a:extLst>
            </p:cNvPr>
            <p:cNvSpPr/>
            <p:nvPr/>
          </p:nvSpPr>
          <p:spPr>
            <a:xfrm>
              <a:off x="7731565" y="3355123"/>
              <a:ext cx="622082" cy="622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r>
                <a:rPr lang="en-US" sz="3600" baseline="-25000" dirty="0"/>
                <a:t>2</a:t>
              </a:r>
              <a:endParaRPr lang="en-US" sz="3600" dirty="0"/>
            </a:p>
          </p:txBody>
        </p:sp>
        <p:cxnSp>
          <p:nvCxnSpPr>
            <p:cNvPr id="79" name="Straight Connector 9">
              <a:extLst>
                <a:ext uri="{FF2B5EF4-FFF2-40B4-BE49-F238E27FC236}">
                  <a16:creationId xmlns:a16="http://schemas.microsoft.com/office/drawing/2014/main" id="{75728921-D7D9-FA43-8D54-D94B861B0396}"/>
                </a:ext>
              </a:extLst>
            </p:cNvPr>
            <p:cNvCxnSpPr>
              <a:cxnSpLocks/>
              <a:stCxn id="64" idx="3"/>
              <a:endCxn id="78" idx="1"/>
            </p:cNvCxnSpPr>
            <p:nvPr/>
          </p:nvCxnSpPr>
          <p:spPr>
            <a:xfrm>
              <a:off x="6429510" y="2723310"/>
              <a:ext cx="1302055" cy="942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C5F5C8-893E-9E4E-A9AE-EE3ED1F6E5D4}"/>
                </a:ext>
              </a:extLst>
            </p:cNvPr>
            <p:cNvCxnSpPr>
              <a:cxnSpLocks/>
              <a:stCxn id="78" idx="3"/>
              <a:endCxn id="65" idx="1"/>
            </p:cNvCxnSpPr>
            <p:nvPr/>
          </p:nvCxnSpPr>
          <p:spPr>
            <a:xfrm flipV="1">
              <a:off x="8353647" y="2731882"/>
              <a:ext cx="1301234" cy="93428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5" name="群組 34">
            <a:extLst>
              <a:ext uri="{FF2B5EF4-FFF2-40B4-BE49-F238E27FC236}">
                <a16:creationId xmlns:a16="http://schemas.microsoft.com/office/drawing/2014/main" id="{F5D6D9ED-D231-455C-93C9-0AF3503A17EF}"/>
              </a:ext>
            </a:extLst>
          </p:cNvPr>
          <p:cNvGrpSpPr/>
          <p:nvPr/>
        </p:nvGrpSpPr>
        <p:grpSpPr>
          <a:xfrm>
            <a:off x="2217054" y="1328886"/>
            <a:ext cx="2727960" cy="2764013"/>
            <a:chOff x="2217054" y="1328886"/>
            <a:chExt cx="2727960" cy="2764013"/>
          </a:xfrm>
        </p:grpSpPr>
        <p:sp>
          <p:nvSpPr>
            <p:cNvPr id="11" name="手繪多邊形: 圖案 10">
              <a:extLst>
                <a:ext uri="{FF2B5EF4-FFF2-40B4-BE49-F238E27FC236}">
                  <a16:creationId xmlns:a16="http://schemas.microsoft.com/office/drawing/2014/main" id="{A1407CF7-B903-4600-8602-22A2C052D4FE}"/>
                </a:ext>
              </a:extLst>
            </p:cNvPr>
            <p:cNvSpPr/>
            <p:nvPr/>
          </p:nvSpPr>
          <p:spPr>
            <a:xfrm>
              <a:off x="2217054" y="1328886"/>
              <a:ext cx="2727960" cy="886416"/>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圖案 33">
              <a:extLst>
                <a:ext uri="{FF2B5EF4-FFF2-40B4-BE49-F238E27FC236}">
                  <a16:creationId xmlns:a16="http://schemas.microsoft.com/office/drawing/2014/main" id="{82B05BB4-FAAD-4B0C-BCAD-98F0D9A54678}"/>
                </a:ext>
              </a:extLst>
            </p:cNvPr>
            <p:cNvSpPr/>
            <p:nvPr/>
          </p:nvSpPr>
          <p:spPr>
            <a:xfrm flipV="1">
              <a:off x="2217054" y="3206483"/>
              <a:ext cx="2727960" cy="886416"/>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166F29CA-82A9-46AA-8B5E-D138394ABEA8}"/>
              </a:ext>
            </a:extLst>
          </p:cNvPr>
          <p:cNvGrpSpPr/>
          <p:nvPr/>
        </p:nvGrpSpPr>
        <p:grpSpPr>
          <a:xfrm>
            <a:off x="2279576" y="2648945"/>
            <a:ext cx="2665438" cy="443208"/>
            <a:chOff x="2279576" y="2648945"/>
            <a:chExt cx="2665438" cy="443208"/>
          </a:xfrm>
        </p:grpSpPr>
        <p:cxnSp>
          <p:nvCxnSpPr>
            <p:cNvPr id="13" name="直線單箭頭接點 12">
              <a:extLst>
                <a:ext uri="{FF2B5EF4-FFF2-40B4-BE49-F238E27FC236}">
                  <a16:creationId xmlns:a16="http://schemas.microsoft.com/office/drawing/2014/main" id="{FB2DFE1E-43AD-4652-A3C4-734839DA497A}"/>
                </a:ext>
              </a:extLst>
            </p:cNvPr>
            <p:cNvCxnSpPr>
              <a:cxnSpLocks/>
            </p:cNvCxnSpPr>
            <p:nvPr/>
          </p:nvCxnSpPr>
          <p:spPr>
            <a:xfrm>
              <a:off x="2279576" y="2852936"/>
              <a:ext cx="2665438"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十字形 13">
              <a:extLst>
                <a:ext uri="{FF2B5EF4-FFF2-40B4-BE49-F238E27FC236}">
                  <a16:creationId xmlns:a16="http://schemas.microsoft.com/office/drawing/2014/main" id="{546BDE27-4A7C-4DEE-8C3E-4609DB309247}"/>
                </a:ext>
              </a:extLst>
            </p:cNvPr>
            <p:cNvSpPr/>
            <p:nvPr/>
          </p:nvSpPr>
          <p:spPr>
            <a:xfrm rot="2700000">
              <a:off x="2693453" y="2648945"/>
              <a:ext cx="443208" cy="443208"/>
            </a:xfrm>
            <a:prstGeom prst="plus">
              <a:avLst>
                <a:gd name="adj" fmla="val 37035"/>
              </a:avLst>
            </a:prstGeom>
            <a:solidFill>
              <a:srgbClr val="FF0000"/>
            </a:solid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ustDataLst>
      <p:tags r:id="rId1"/>
    </p:custDataLst>
    <p:extLst>
      <p:ext uri="{BB962C8B-B14F-4D97-AF65-F5344CB8AC3E}">
        <p14:creationId xmlns:p14="http://schemas.microsoft.com/office/powerpoint/2010/main" val="32528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stCondLst>
                                    <p:cond delay="0"/>
                                  </p:stCondLst>
                                  <p:childTnLst>
                                    <p:animScale>
                                      <p:cBhvr>
                                        <p:cTn id="16" dur="500" fill="hold"/>
                                        <p:tgtEl>
                                          <p:spTgt spid="35"/>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fade">
                                      <p:cBhvr>
                                        <p:cTn id="26" dur="500"/>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xEl>
                                              <p:pRg st="1" end="1"/>
                                            </p:txEl>
                                          </p:spTgt>
                                        </p:tgtEl>
                                        <p:attrNameLst>
                                          <p:attrName>style.visibility</p:attrName>
                                        </p:attrNameLst>
                                      </p:cBhvr>
                                      <p:to>
                                        <p:strVal val="visible"/>
                                      </p:to>
                                    </p:set>
                                    <p:animEffect transition="in" filter="fade">
                                      <p:cBhvr>
                                        <p:cTn id="34" dur="500"/>
                                        <p:tgtEl>
                                          <p:spTgt spid="5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xEl>
                                              <p:pRg st="2" end="2"/>
                                            </p:txEl>
                                          </p:spTgt>
                                        </p:tgtEl>
                                        <p:attrNameLst>
                                          <p:attrName>style.visibility</p:attrName>
                                        </p:attrNameLst>
                                      </p:cBhvr>
                                      <p:to>
                                        <p:strVal val="visible"/>
                                      </p:to>
                                    </p:set>
                                    <p:animEffect transition="in" filter="fade">
                                      <p:cBhvr>
                                        <p:cTn id="42" dur="5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455F-7F44-BA43-A8E9-C8F158F6A82B}"/>
              </a:ext>
            </a:extLst>
          </p:cNvPr>
          <p:cNvSpPr>
            <a:spLocks noGrp="1"/>
          </p:cNvSpPr>
          <p:nvPr>
            <p:ph type="title"/>
          </p:nvPr>
        </p:nvSpPr>
        <p:spPr/>
        <p:txBody>
          <a:bodyPr/>
          <a:lstStyle/>
          <a:p>
            <a:r>
              <a:rPr lang="en-US" altLang="zh-TW" dirty="0"/>
              <a:t>Contra</a:t>
            </a:r>
            <a:r>
              <a:rPr lang="zh-TW" altLang="en-US" dirty="0"/>
              <a:t> </a:t>
            </a:r>
            <a:r>
              <a:rPr lang="en-US" altLang="zh-TW" dirty="0"/>
              <a:t>language</a:t>
            </a:r>
            <a:r>
              <a:rPr lang="zh-TW" altLang="en-US" dirty="0"/>
              <a:t> </a:t>
            </a:r>
            <a:r>
              <a:rPr lang="en-US" altLang="zh-TW" dirty="0"/>
              <a:t>syntax</a:t>
            </a:r>
            <a:endParaRPr lang="en-US" dirty="0"/>
          </a:p>
        </p:txBody>
      </p:sp>
      <p:sp>
        <p:nvSpPr>
          <p:cNvPr id="13" name="內容版面配置區 12">
            <a:extLst>
              <a:ext uri="{FF2B5EF4-FFF2-40B4-BE49-F238E27FC236}">
                <a16:creationId xmlns:a16="http://schemas.microsoft.com/office/drawing/2014/main" id="{19CA6CAB-76C7-42C1-A291-AB7CA95EFB37}"/>
              </a:ext>
            </a:extLst>
          </p:cNvPr>
          <p:cNvSpPr>
            <a:spLocks noGrp="1"/>
          </p:cNvSpPr>
          <p:nvPr>
            <p:ph idx="1"/>
          </p:nvPr>
        </p:nvSpPr>
        <p:spPr>
          <a:xfrm>
            <a:off x="1097280" y="5442412"/>
            <a:ext cx="10058400" cy="722891"/>
          </a:xfrm>
        </p:spPr>
        <p:txBody>
          <a:bodyPr>
            <a:normAutofit/>
          </a:bodyPr>
          <a:lstStyle/>
          <a:p>
            <a:r>
              <a:rPr lang="en-US" altLang="zh-TW" dirty="0"/>
              <a:t>A policy </a:t>
            </a:r>
            <a:r>
              <a:rPr lang="en-US" altLang="zh-TW" dirty="0">
                <a:solidFill>
                  <a:srgbClr val="00B050"/>
                </a:solidFill>
              </a:rPr>
              <a:t>maps paths to ranks </a:t>
            </a:r>
            <a:r>
              <a:rPr lang="en-US" altLang="zh-TW" dirty="0"/>
              <a:t>based on their performance</a:t>
            </a:r>
          </a:p>
          <a:p>
            <a:endParaRPr lang="zh-TW" altLang="en-US" dirty="0"/>
          </a:p>
        </p:txBody>
      </p:sp>
      <p:sp>
        <p:nvSpPr>
          <p:cNvPr id="4" name="Date Placeholder 3">
            <a:extLst>
              <a:ext uri="{FF2B5EF4-FFF2-40B4-BE49-F238E27FC236}">
                <a16:creationId xmlns:a16="http://schemas.microsoft.com/office/drawing/2014/main" id="{57E83AE7-B3A9-CF4A-9137-162560AB090F}"/>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13C72FC2-AD59-8048-8B15-66B2B0F61EBB}"/>
              </a:ext>
            </a:extLst>
          </p:cNvPr>
          <p:cNvSpPr>
            <a:spLocks noGrp="1"/>
          </p:cNvSpPr>
          <p:nvPr>
            <p:ph type="sldNum" sz="quarter" idx="12"/>
          </p:nvPr>
        </p:nvSpPr>
        <p:spPr/>
        <p:txBody>
          <a:bodyPr/>
          <a:lstStyle/>
          <a:p>
            <a:fld id="{2DCF4B1E-7098-4BE6-B4F5-3E0BE1EA3F0E}" type="slidenum">
              <a:rPr lang="zh-TW" altLang="en-US" smtClean="0"/>
              <a:pPr/>
              <a:t>12</a:t>
            </a:fld>
            <a:endParaRPr lang="zh-TW" altLang="en-US"/>
          </a:p>
        </p:txBody>
      </p:sp>
      <p:pic>
        <p:nvPicPr>
          <p:cNvPr id="6" name="Picture 5">
            <a:extLst>
              <a:ext uri="{FF2B5EF4-FFF2-40B4-BE49-F238E27FC236}">
                <a16:creationId xmlns:a16="http://schemas.microsoft.com/office/drawing/2014/main" id="{A0C8AEE0-59E4-1645-A8DD-C122750CF7CB}"/>
              </a:ext>
            </a:extLst>
          </p:cNvPr>
          <p:cNvPicPr>
            <a:picLocks noChangeAspect="1"/>
          </p:cNvPicPr>
          <p:nvPr/>
        </p:nvPicPr>
        <p:blipFill>
          <a:blip r:embed="rId4"/>
          <a:stretch>
            <a:fillRect/>
          </a:stretch>
        </p:blipFill>
        <p:spPr>
          <a:xfrm>
            <a:off x="3215680" y="1296114"/>
            <a:ext cx="5760640" cy="3974928"/>
          </a:xfrm>
          <a:prstGeom prst="rect">
            <a:avLst/>
          </a:prstGeom>
        </p:spPr>
      </p:pic>
    </p:spTree>
    <p:custDataLst>
      <p:tags r:id="rId1"/>
    </p:custDataLst>
    <p:extLst>
      <p:ext uri="{BB962C8B-B14F-4D97-AF65-F5344CB8AC3E}">
        <p14:creationId xmlns:p14="http://schemas.microsoft.com/office/powerpoint/2010/main" val="374755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3D93FF-CA79-459A-9DC5-D61BEB75319E}"/>
              </a:ext>
            </a:extLst>
          </p:cNvPr>
          <p:cNvSpPr>
            <a:spLocks noGrp="1"/>
          </p:cNvSpPr>
          <p:nvPr>
            <p:ph type="title"/>
          </p:nvPr>
        </p:nvSpPr>
        <p:spPr/>
        <p:txBody>
          <a:bodyPr/>
          <a:lstStyle/>
          <a:p>
            <a:r>
              <a:rPr lang="en-US" altLang="zh-TW" dirty="0"/>
              <a:t>Contra can support many policies</a:t>
            </a:r>
            <a:endParaRPr lang="zh-TW" altLang="en-US" dirty="0"/>
          </a:p>
        </p:txBody>
      </p:sp>
      <p:sp>
        <p:nvSpPr>
          <p:cNvPr id="12" name="內容版面配置區 11">
            <a:extLst>
              <a:ext uri="{FF2B5EF4-FFF2-40B4-BE49-F238E27FC236}">
                <a16:creationId xmlns:a16="http://schemas.microsoft.com/office/drawing/2014/main" id="{9ED60AA7-8F54-4E52-B4E9-EFF895152FC4}"/>
              </a:ext>
            </a:extLst>
          </p:cNvPr>
          <p:cNvSpPr>
            <a:spLocks noGrp="1"/>
          </p:cNvSpPr>
          <p:nvPr>
            <p:ph idx="1"/>
          </p:nvPr>
        </p:nvSpPr>
        <p:spPr>
          <a:xfrm>
            <a:off x="1097280" y="5494708"/>
            <a:ext cx="10058400" cy="670595"/>
          </a:xfrm>
        </p:spPr>
        <p:txBody>
          <a:bodyPr>
            <a:normAutofit/>
          </a:bodyPr>
          <a:lstStyle/>
          <a:p>
            <a:r>
              <a:rPr lang="en-US" altLang="zh-TW" dirty="0"/>
              <a:t>More examples and detailed discussions in our paper</a:t>
            </a:r>
          </a:p>
        </p:txBody>
      </p:sp>
      <p:sp>
        <p:nvSpPr>
          <p:cNvPr id="6" name="日期版面配置區 5">
            <a:extLst>
              <a:ext uri="{FF2B5EF4-FFF2-40B4-BE49-F238E27FC236}">
                <a16:creationId xmlns:a16="http://schemas.microsoft.com/office/drawing/2014/main" id="{31172D17-E5A1-41ED-BE4E-7A1F649FEB88}"/>
              </a:ext>
            </a:extLst>
          </p:cNvPr>
          <p:cNvSpPr>
            <a:spLocks noGrp="1"/>
          </p:cNvSpPr>
          <p:nvPr>
            <p:ph type="dt" sz="half" idx="10"/>
          </p:nvPr>
        </p:nvSpPr>
        <p:spPr/>
        <p:txBody>
          <a:bodyPr/>
          <a:lstStyle/>
          <a:p>
            <a:fld id="{779C1DE5-5C22-418E-BD92-6793BD5FE301}" type="datetime1">
              <a:rPr lang="zh-TW" altLang="en-US" smtClean="0"/>
              <a:pPr/>
              <a:t>2020/11/22</a:t>
            </a:fld>
            <a:endParaRPr lang="zh-TW" altLang="en-US"/>
          </a:p>
        </p:txBody>
      </p:sp>
      <p:sp>
        <p:nvSpPr>
          <p:cNvPr id="8" name="投影片編號版面配置區 7">
            <a:extLst>
              <a:ext uri="{FF2B5EF4-FFF2-40B4-BE49-F238E27FC236}">
                <a16:creationId xmlns:a16="http://schemas.microsoft.com/office/drawing/2014/main" id="{5BBC71FA-AD6C-4DCE-A1C3-47F0C0377D3D}"/>
              </a:ext>
            </a:extLst>
          </p:cNvPr>
          <p:cNvSpPr>
            <a:spLocks noGrp="1"/>
          </p:cNvSpPr>
          <p:nvPr>
            <p:ph type="sldNum" sz="quarter" idx="12"/>
          </p:nvPr>
        </p:nvSpPr>
        <p:spPr/>
        <p:txBody>
          <a:bodyPr/>
          <a:lstStyle/>
          <a:p>
            <a:fld id="{2DCF4B1E-7098-4BE6-B4F5-3E0BE1EA3F0E}" type="slidenum">
              <a:rPr lang="zh-TW" altLang="en-US" smtClean="0"/>
              <a:pPr/>
              <a:t>13</a:t>
            </a:fld>
            <a:endParaRPr lang="zh-TW" altLang="en-US"/>
          </a:p>
        </p:txBody>
      </p:sp>
      <p:sp>
        <p:nvSpPr>
          <p:cNvPr id="4" name="文字方塊 3">
            <a:extLst>
              <a:ext uri="{FF2B5EF4-FFF2-40B4-BE49-F238E27FC236}">
                <a16:creationId xmlns:a16="http://schemas.microsoft.com/office/drawing/2014/main" id="{5EE5741A-EF8B-4BAF-9970-24391BC7907B}"/>
              </a:ext>
            </a:extLst>
          </p:cNvPr>
          <p:cNvSpPr txBox="1"/>
          <p:nvPr/>
        </p:nvSpPr>
        <p:spPr>
          <a:xfrm>
            <a:off x="856105" y="3093240"/>
            <a:ext cx="1743811" cy="707886"/>
          </a:xfrm>
          <a:prstGeom prst="rect">
            <a:avLst/>
          </a:prstGeom>
          <a:noFill/>
        </p:spPr>
        <p:txBody>
          <a:bodyPr wrap="none" rtlCol="0">
            <a:spAutoFit/>
          </a:bodyPr>
          <a:lstStyle/>
          <a:p>
            <a:pPr algn="ctr"/>
            <a:r>
              <a:rPr lang="en-US" altLang="zh-TW" sz="2000" b="1" dirty="0"/>
              <a:t>Shortest Path: </a:t>
            </a:r>
            <a:br>
              <a:rPr lang="en-US" altLang="zh-TW" sz="2000" b="1" dirty="0"/>
            </a:br>
            <a:r>
              <a:rPr lang="en-US" altLang="zh-TW" sz="2000" dirty="0" err="1">
                <a:latin typeface="Courier New" panose="02070309020205020404" pitchFamily="49" charset="0"/>
                <a:cs typeface="Courier New" panose="02070309020205020404" pitchFamily="49" charset="0"/>
              </a:rPr>
              <a:t>path.len</a:t>
            </a:r>
            <a:endParaRPr lang="zh-TW" altLang="en-US" sz="2000" dirty="0">
              <a:latin typeface="Courier New" panose="02070309020205020404" pitchFamily="49" charset="0"/>
              <a:cs typeface="Courier New" panose="02070309020205020404" pitchFamily="49" charset="0"/>
            </a:endParaRPr>
          </a:p>
        </p:txBody>
      </p:sp>
      <p:grpSp>
        <p:nvGrpSpPr>
          <p:cNvPr id="174" name="群組 173">
            <a:extLst>
              <a:ext uri="{FF2B5EF4-FFF2-40B4-BE49-F238E27FC236}">
                <a16:creationId xmlns:a16="http://schemas.microsoft.com/office/drawing/2014/main" id="{BC1B1265-BD98-4C3B-BC42-C38B80E0389E}"/>
              </a:ext>
            </a:extLst>
          </p:cNvPr>
          <p:cNvGrpSpPr/>
          <p:nvPr/>
        </p:nvGrpSpPr>
        <p:grpSpPr>
          <a:xfrm>
            <a:off x="389877" y="1279738"/>
            <a:ext cx="2674591" cy="1644333"/>
            <a:chOff x="386268" y="1279738"/>
            <a:chExt cx="2674591" cy="1644333"/>
          </a:xfrm>
        </p:grpSpPr>
        <p:sp>
          <p:nvSpPr>
            <p:cNvPr id="11" name="Rectangle 3">
              <a:extLst>
                <a:ext uri="{FF2B5EF4-FFF2-40B4-BE49-F238E27FC236}">
                  <a16:creationId xmlns:a16="http://schemas.microsoft.com/office/drawing/2014/main" id="{FC0EA05A-CE44-41AB-AD5C-F714A40B5211}"/>
                </a:ext>
              </a:extLst>
            </p:cNvPr>
            <p:cNvSpPr/>
            <p:nvPr/>
          </p:nvSpPr>
          <p:spPr>
            <a:xfrm>
              <a:off x="386268" y="201243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3" name="Rectangle 4">
              <a:extLst>
                <a:ext uri="{FF2B5EF4-FFF2-40B4-BE49-F238E27FC236}">
                  <a16:creationId xmlns:a16="http://schemas.microsoft.com/office/drawing/2014/main" id="{381B1203-D774-4486-BC6A-5E5FE57BC77E}"/>
                </a:ext>
              </a:extLst>
            </p:cNvPr>
            <p:cNvSpPr/>
            <p:nvPr/>
          </p:nvSpPr>
          <p:spPr>
            <a:xfrm>
              <a:off x="2688602" y="201756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4" name="Rectangle 5">
              <a:extLst>
                <a:ext uri="{FF2B5EF4-FFF2-40B4-BE49-F238E27FC236}">
                  <a16:creationId xmlns:a16="http://schemas.microsoft.com/office/drawing/2014/main" id="{77D2E5CA-946F-42A4-A92D-4509298A1C7F}"/>
                </a:ext>
              </a:extLst>
            </p:cNvPr>
            <p:cNvSpPr/>
            <p:nvPr/>
          </p:nvSpPr>
          <p:spPr>
            <a:xfrm>
              <a:off x="1538396" y="1416653"/>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6" name="Straight Connector 8">
              <a:extLst>
                <a:ext uri="{FF2B5EF4-FFF2-40B4-BE49-F238E27FC236}">
                  <a16:creationId xmlns:a16="http://schemas.microsoft.com/office/drawing/2014/main" id="{EE14B171-AAEE-4C2F-8766-AEEF46D3B5C3}"/>
                </a:ext>
              </a:extLst>
            </p:cNvPr>
            <p:cNvCxnSpPr>
              <a:cxnSpLocks/>
              <a:stCxn id="11" idx="3"/>
              <a:endCxn id="14" idx="1"/>
            </p:cNvCxnSpPr>
            <p:nvPr/>
          </p:nvCxnSpPr>
          <p:spPr>
            <a:xfrm flipV="1">
              <a:off x="758525" y="1602781"/>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5">
              <a:extLst>
                <a:ext uri="{FF2B5EF4-FFF2-40B4-BE49-F238E27FC236}">
                  <a16:creationId xmlns:a16="http://schemas.microsoft.com/office/drawing/2014/main" id="{6C756166-8985-4F12-A250-3C44C76D2B21}"/>
                </a:ext>
              </a:extLst>
            </p:cNvPr>
            <p:cNvCxnSpPr>
              <a:cxnSpLocks/>
              <a:stCxn id="14" idx="3"/>
              <a:endCxn id="13" idx="1"/>
            </p:cNvCxnSpPr>
            <p:nvPr/>
          </p:nvCxnSpPr>
          <p:spPr>
            <a:xfrm>
              <a:off x="1910653" y="1602781"/>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2679CF16-0BC2-46CA-A154-8A23BE7ABA17}"/>
                </a:ext>
              </a:extLst>
            </p:cNvPr>
            <p:cNvSpPr/>
            <p:nvPr/>
          </p:nvSpPr>
          <p:spPr>
            <a:xfrm>
              <a:off x="1200377"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1" name="Straight Connector 9">
              <a:extLst>
                <a:ext uri="{FF2B5EF4-FFF2-40B4-BE49-F238E27FC236}">
                  <a16:creationId xmlns:a16="http://schemas.microsoft.com/office/drawing/2014/main" id="{C0E5FAFF-4CEB-4B20-9B48-83A0E452F825}"/>
                </a:ext>
              </a:extLst>
            </p:cNvPr>
            <p:cNvCxnSpPr>
              <a:cxnSpLocks/>
              <a:stCxn id="11" idx="3"/>
              <a:endCxn id="20" idx="1"/>
            </p:cNvCxnSpPr>
            <p:nvPr/>
          </p:nvCxnSpPr>
          <p:spPr>
            <a:xfrm>
              <a:off x="758525" y="2198563"/>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84">
              <a:extLst>
                <a:ext uri="{FF2B5EF4-FFF2-40B4-BE49-F238E27FC236}">
                  <a16:creationId xmlns:a16="http://schemas.microsoft.com/office/drawing/2014/main" id="{DF0BEDE1-E48E-43F8-896E-78A89BBEA2A3}"/>
                </a:ext>
              </a:extLst>
            </p:cNvPr>
            <p:cNvCxnSpPr>
              <a:cxnSpLocks/>
              <a:stCxn id="29" idx="3"/>
              <a:endCxn id="13" idx="1"/>
            </p:cNvCxnSpPr>
            <p:nvPr/>
          </p:nvCxnSpPr>
          <p:spPr>
            <a:xfrm flipV="1">
              <a:off x="2285338" y="2203693"/>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6">
              <a:extLst>
                <a:ext uri="{FF2B5EF4-FFF2-40B4-BE49-F238E27FC236}">
                  <a16:creationId xmlns:a16="http://schemas.microsoft.com/office/drawing/2014/main" id="{1D61B3EC-D48B-4A65-9451-847926EF5FA7}"/>
                </a:ext>
              </a:extLst>
            </p:cNvPr>
            <p:cNvSpPr/>
            <p:nvPr/>
          </p:nvSpPr>
          <p:spPr>
            <a:xfrm>
              <a:off x="1913081"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手繪多邊形: 圖案 23">
              <a:extLst>
                <a:ext uri="{FF2B5EF4-FFF2-40B4-BE49-F238E27FC236}">
                  <a16:creationId xmlns:a16="http://schemas.microsoft.com/office/drawing/2014/main" id="{137FA379-C4CD-4699-8CBD-FEEA694DEF06}"/>
                </a:ext>
              </a:extLst>
            </p:cNvPr>
            <p:cNvSpPr/>
            <p:nvPr/>
          </p:nvSpPr>
          <p:spPr>
            <a:xfrm>
              <a:off x="907597" y="1279738"/>
              <a:ext cx="1632424" cy="530435"/>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cxnSp>
          <p:nvCxnSpPr>
            <p:cNvPr id="31" name="Straight Connector 84">
              <a:extLst>
                <a:ext uri="{FF2B5EF4-FFF2-40B4-BE49-F238E27FC236}">
                  <a16:creationId xmlns:a16="http://schemas.microsoft.com/office/drawing/2014/main" id="{7ADE69DD-6507-4199-9047-49F1453A0CFA}"/>
                </a:ext>
              </a:extLst>
            </p:cNvPr>
            <p:cNvCxnSpPr>
              <a:cxnSpLocks/>
              <a:stCxn id="20" idx="3"/>
              <a:endCxn id="29" idx="1"/>
            </p:cNvCxnSpPr>
            <p:nvPr/>
          </p:nvCxnSpPr>
          <p:spPr>
            <a:xfrm>
              <a:off x="1572634" y="2750357"/>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2" name="文字方塊 41">
            <a:extLst>
              <a:ext uri="{FF2B5EF4-FFF2-40B4-BE49-F238E27FC236}">
                <a16:creationId xmlns:a16="http://schemas.microsoft.com/office/drawing/2014/main" id="{4D2F3103-3731-4C17-910C-2447CD033891}"/>
              </a:ext>
            </a:extLst>
          </p:cNvPr>
          <p:cNvSpPr txBox="1"/>
          <p:nvPr/>
        </p:nvSpPr>
        <p:spPr>
          <a:xfrm>
            <a:off x="3255913" y="4595885"/>
            <a:ext cx="1731949" cy="707886"/>
          </a:xfrm>
          <a:prstGeom prst="rect">
            <a:avLst/>
          </a:prstGeom>
          <a:noFill/>
        </p:spPr>
        <p:txBody>
          <a:bodyPr wrap="none" rtlCol="0">
            <a:spAutoFit/>
          </a:bodyPr>
          <a:lstStyle/>
          <a:p>
            <a:pPr algn="ctr"/>
            <a:r>
              <a:rPr lang="en-US" altLang="zh-TW" sz="2000" b="1" dirty="0"/>
              <a:t>Least Utilized: </a:t>
            </a:r>
            <a:br>
              <a:rPr lang="en-US" altLang="zh-TW" sz="2000" dirty="0"/>
            </a:br>
            <a:r>
              <a:rPr lang="en-US" altLang="zh-TW" sz="2000" dirty="0" err="1">
                <a:latin typeface="Courier New" panose="02070309020205020404" pitchFamily="49" charset="0"/>
                <a:cs typeface="Courier New" panose="02070309020205020404" pitchFamily="49" charset="0"/>
              </a:rPr>
              <a:t>path.util</a:t>
            </a:r>
            <a:endParaRPr lang="zh-TW" altLang="en-US" sz="2000" dirty="0">
              <a:latin typeface="Courier New" panose="02070309020205020404" pitchFamily="49" charset="0"/>
              <a:cs typeface="Courier New" panose="02070309020205020404" pitchFamily="49" charset="0"/>
            </a:endParaRPr>
          </a:p>
        </p:txBody>
      </p:sp>
      <p:sp>
        <p:nvSpPr>
          <p:cNvPr id="55" name="文字方塊 54">
            <a:extLst>
              <a:ext uri="{FF2B5EF4-FFF2-40B4-BE49-F238E27FC236}">
                <a16:creationId xmlns:a16="http://schemas.microsoft.com/office/drawing/2014/main" id="{FB7E543C-D54D-49AE-953E-14A9602575C1}"/>
              </a:ext>
            </a:extLst>
          </p:cNvPr>
          <p:cNvSpPr txBox="1"/>
          <p:nvPr/>
        </p:nvSpPr>
        <p:spPr>
          <a:xfrm>
            <a:off x="8502456" y="4457386"/>
            <a:ext cx="3570208" cy="1015663"/>
          </a:xfrm>
          <a:prstGeom prst="rect">
            <a:avLst/>
          </a:prstGeom>
          <a:noFill/>
        </p:spPr>
        <p:txBody>
          <a:bodyPr wrap="square" rtlCol="0">
            <a:spAutoFit/>
          </a:bodyPr>
          <a:lstStyle/>
          <a:p>
            <a:r>
              <a:rPr lang="en-US" altLang="zh-TW" sz="2000" b="1" dirty="0"/>
              <a:t>Source-local preference:</a:t>
            </a:r>
          </a:p>
          <a:p>
            <a:r>
              <a:rPr lang="en-US" altLang="zh-TW" sz="2000" dirty="0">
                <a:latin typeface="Courier New" panose="02070309020205020404" pitchFamily="49" charset="0"/>
                <a:cs typeface="Courier New" panose="02070309020205020404" pitchFamily="49" charset="0"/>
              </a:rPr>
              <a:t>if X.* then </a:t>
            </a:r>
            <a:r>
              <a:rPr lang="en-US" altLang="zh-TW" sz="2000" dirty="0" err="1">
                <a:latin typeface="Courier New" panose="02070309020205020404" pitchFamily="49" charset="0"/>
                <a:cs typeface="Courier New" panose="02070309020205020404" pitchFamily="49" charset="0"/>
              </a:rPr>
              <a:t>path.util</a:t>
            </a:r>
            <a:r>
              <a:rPr lang="en-US" altLang="zh-TW" sz="2000" dirty="0">
                <a:latin typeface="Courier New" panose="02070309020205020404" pitchFamily="49" charset="0"/>
                <a:cs typeface="Courier New" panose="02070309020205020404" pitchFamily="49" charset="0"/>
              </a:rPr>
              <a:t> </a:t>
            </a:r>
            <a:br>
              <a:rPr lang="en-US" altLang="zh-TW" sz="2000" dirty="0">
                <a:latin typeface="Courier New" panose="02070309020205020404" pitchFamily="49" charset="0"/>
                <a:cs typeface="Courier New" panose="02070309020205020404" pitchFamily="49" charset="0"/>
              </a:rPr>
            </a:br>
            <a:r>
              <a:rPr lang="en-US" altLang="zh-TW" sz="2000" dirty="0">
                <a:latin typeface="Courier New" panose="02070309020205020404" pitchFamily="49" charset="0"/>
                <a:cs typeface="Courier New" panose="02070309020205020404" pitchFamily="49" charset="0"/>
              </a:rPr>
              <a:t>else </a:t>
            </a:r>
            <a:r>
              <a:rPr lang="en-US" altLang="zh-TW" sz="2000" dirty="0" err="1">
                <a:latin typeface="Courier New" panose="02070309020205020404" pitchFamily="49" charset="0"/>
                <a:cs typeface="Courier New" panose="02070309020205020404" pitchFamily="49" charset="0"/>
              </a:rPr>
              <a:t>path.len</a:t>
            </a:r>
            <a:endParaRPr lang="en-US" altLang="zh-TW" sz="2000" dirty="0">
              <a:latin typeface="Courier New" panose="02070309020205020404" pitchFamily="49" charset="0"/>
              <a:cs typeface="Courier New" panose="02070309020205020404" pitchFamily="49" charset="0"/>
            </a:endParaRPr>
          </a:p>
        </p:txBody>
      </p:sp>
      <p:grpSp>
        <p:nvGrpSpPr>
          <p:cNvPr id="176" name="群組 175">
            <a:extLst>
              <a:ext uri="{FF2B5EF4-FFF2-40B4-BE49-F238E27FC236}">
                <a16:creationId xmlns:a16="http://schemas.microsoft.com/office/drawing/2014/main" id="{F4BE5151-B040-4BFF-BE65-B80B7964823A}"/>
              </a:ext>
            </a:extLst>
          </p:cNvPr>
          <p:cNvGrpSpPr/>
          <p:nvPr/>
        </p:nvGrpSpPr>
        <p:grpSpPr>
          <a:xfrm>
            <a:off x="2783632" y="2665216"/>
            <a:ext cx="2674591" cy="1804837"/>
            <a:chOff x="6108535" y="1416653"/>
            <a:chExt cx="2674591" cy="1804837"/>
          </a:xfrm>
        </p:grpSpPr>
        <p:sp>
          <p:nvSpPr>
            <p:cNvPr id="52" name="手繪多邊形: 圖案 51">
              <a:extLst>
                <a:ext uri="{FF2B5EF4-FFF2-40B4-BE49-F238E27FC236}">
                  <a16:creationId xmlns:a16="http://schemas.microsoft.com/office/drawing/2014/main" id="{679974BE-7596-459D-A1C3-16CE97FDFDBC}"/>
                </a:ext>
              </a:extLst>
            </p:cNvPr>
            <p:cNvSpPr/>
            <p:nvPr/>
          </p:nvSpPr>
          <p:spPr>
            <a:xfrm flipV="1">
              <a:off x="6470906" y="2691055"/>
              <a:ext cx="2080212" cy="530435"/>
            </a:xfrm>
            <a:custGeom>
              <a:avLst/>
              <a:gdLst>
                <a:gd name="connsiteX0" fmla="*/ 0 w 2727960"/>
                <a:gd name="connsiteY0" fmla="*/ 1203967 h 1219207"/>
                <a:gd name="connsiteX1" fmla="*/ 1356360 w 2727960"/>
                <a:gd name="connsiteY1" fmla="*/ 7 h 1219207"/>
                <a:gd name="connsiteX2" fmla="*/ 2727960 w 2727960"/>
                <a:gd name="connsiteY2" fmla="*/ 1219207 h 1219207"/>
              </a:gdLst>
              <a:ahLst/>
              <a:cxnLst>
                <a:cxn ang="0">
                  <a:pos x="connsiteX0" y="connsiteY0"/>
                </a:cxn>
                <a:cxn ang="0">
                  <a:pos x="connsiteX1" y="connsiteY1"/>
                </a:cxn>
                <a:cxn ang="0">
                  <a:pos x="connsiteX2" y="connsiteY2"/>
                </a:cxn>
              </a:cxnLst>
              <a:rect l="l" t="t" r="r" b="b"/>
              <a:pathLst>
                <a:path w="2727960" h="1219207">
                  <a:moveTo>
                    <a:pt x="0" y="1203967"/>
                  </a:moveTo>
                  <a:cubicBezTo>
                    <a:pt x="450850" y="600717"/>
                    <a:pt x="901700" y="-2533"/>
                    <a:pt x="1356360" y="7"/>
                  </a:cubicBezTo>
                  <a:cubicBezTo>
                    <a:pt x="1811020" y="2547"/>
                    <a:pt x="2269490" y="610877"/>
                    <a:pt x="2727960" y="121920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dirty="0"/>
            </a:p>
          </p:txBody>
        </p:sp>
        <p:sp>
          <p:nvSpPr>
            <p:cNvPr id="106" name="Rectangle 3">
              <a:extLst>
                <a:ext uri="{FF2B5EF4-FFF2-40B4-BE49-F238E27FC236}">
                  <a16:creationId xmlns:a16="http://schemas.microsoft.com/office/drawing/2014/main" id="{2121887E-F567-4E9E-B818-3EDE0E5449F5}"/>
                </a:ext>
              </a:extLst>
            </p:cNvPr>
            <p:cNvSpPr/>
            <p:nvPr/>
          </p:nvSpPr>
          <p:spPr>
            <a:xfrm>
              <a:off x="6108535" y="201243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07" name="Rectangle 4">
              <a:extLst>
                <a:ext uri="{FF2B5EF4-FFF2-40B4-BE49-F238E27FC236}">
                  <a16:creationId xmlns:a16="http://schemas.microsoft.com/office/drawing/2014/main" id="{A68B1720-3168-436D-800E-994C51D777BE}"/>
                </a:ext>
              </a:extLst>
            </p:cNvPr>
            <p:cNvSpPr/>
            <p:nvPr/>
          </p:nvSpPr>
          <p:spPr>
            <a:xfrm>
              <a:off x="8410869" y="201756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08" name="Rectangle 5">
              <a:extLst>
                <a:ext uri="{FF2B5EF4-FFF2-40B4-BE49-F238E27FC236}">
                  <a16:creationId xmlns:a16="http://schemas.microsoft.com/office/drawing/2014/main" id="{1B57D1B4-2398-4455-8EA5-6325DB078A76}"/>
                </a:ext>
              </a:extLst>
            </p:cNvPr>
            <p:cNvSpPr/>
            <p:nvPr/>
          </p:nvSpPr>
          <p:spPr>
            <a:xfrm>
              <a:off x="7260663" y="1416653"/>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09" name="Straight Connector 8">
              <a:extLst>
                <a:ext uri="{FF2B5EF4-FFF2-40B4-BE49-F238E27FC236}">
                  <a16:creationId xmlns:a16="http://schemas.microsoft.com/office/drawing/2014/main" id="{69225C2A-C963-4CFB-B60D-E96B746AA6C3}"/>
                </a:ext>
              </a:extLst>
            </p:cNvPr>
            <p:cNvCxnSpPr>
              <a:cxnSpLocks/>
              <a:stCxn id="106" idx="3"/>
              <a:endCxn id="108" idx="1"/>
            </p:cNvCxnSpPr>
            <p:nvPr/>
          </p:nvCxnSpPr>
          <p:spPr>
            <a:xfrm flipV="1">
              <a:off x="6480792" y="1602781"/>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5">
              <a:extLst>
                <a:ext uri="{FF2B5EF4-FFF2-40B4-BE49-F238E27FC236}">
                  <a16:creationId xmlns:a16="http://schemas.microsoft.com/office/drawing/2014/main" id="{90E81609-FE08-4064-86BF-5CBE5ADDB418}"/>
                </a:ext>
              </a:extLst>
            </p:cNvPr>
            <p:cNvCxnSpPr>
              <a:cxnSpLocks/>
              <a:stCxn id="108" idx="3"/>
              <a:endCxn id="107" idx="1"/>
            </p:cNvCxnSpPr>
            <p:nvPr/>
          </p:nvCxnSpPr>
          <p:spPr>
            <a:xfrm>
              <a:off x="7632920" y="1602781"/>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1" name="Rectangle 6">
              <a:extLst>
                <a:ext uri="{FF2B5EF4-FFF2-40B4-BE49-F238E27FC236}">
                  <a16:creationId xmlns:a16="http://schemas.microsoft.com/office/drawing/2014/main" id="{85A9298C-D3CE-42C4-A9C0-B0A5C4362798}"/>
                </a:ext>
              </a:extLst>
            </p:cNvPr>
            <p:cNvSpPr/>
            <p:nvPr/>
          </p:nvSpPr>
          <p:spPr>
            <a:xfrm>
              <a:off x="6922644"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12" name="Straight Connector 9">
              <a:extLst>
                <a:ext uri="{FF2B5EF4-FFF2-40B4-BE49-F238E27FC236}">
                  <a16:creationId xmlns:a16="http://schemas.microsoft.com/office/drawing/2014/main" id="{C3675694-5AB6-47A5-A9A1-41D33C3961F0}"/>
                </a:ext>
              </a:extLst>
            </p:cNvPr>
            <p:cNvCxnSpPr>
              <a:cxnSpLocks/>
              <a:stCxn id="106" idx="3"/>
              <a:endCxn id="111" idx="1"/>
            </p:cNvCxnSpPr>
            <p:nvPr/>
          </p:nvCxnSpPr>
          <p:spPr>
            <a:xfrm>
              <a:off x="6480792" y="2198563"/>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84">
              <a:extLst>
                <a:ext uri="{FF2B5EF4-FFF2-40B4-BE49-F238E27FC236}">
                  <a16:creationId xmlns:a16="http://schemas.microsoft.com/office/drawing/2014/main" id="{197126A3-980F-4471-B946-AB0F027A5F11}"/>
                </a:ext>
              </a:extLst>
            </p:cNvPr>
            <p:cNvCxnSpPr>
              <a:cxnSpLocks/>
              <a:stCxn id="114" idx="3"/>
              <a:endCxn id="107" idx="1"/>
            </p:cNvCxnSpPr>
            <p:nvPr/>
          </p:nvCxnSpPr>
          <p:spPr>
            <a:xfrm flipV="1">
              <a:off x="8007605" y="2203693"/>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Rectangle 6">
              <a:extLst>
                <a:ext uri="{FF2B5EF4-FFF2-40B4-BE49-F238E27FC236}">
                  <a16:creationId xmlns:a16="http://schemas.microsoft.com/office/drawing/2014/main" id="{8E735C38-DA4E-4EBE-AD22-9F8C1148643D}"/>
                </a:ext>
              </a:extLst>
            </p:cNvPr>
            <p:cNvSpPr/>
            <p:nvPr/>
          </p:nvSpPr>
          <p:spPr>
            <a:xfrm>
              <a:off x="7635348" y="2576643"/>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15" name="Straight Connector 84">
              <a:extLst>
                <a:ext uri="{FF2B5EF4-FFF2-40B4-BE49-F238E27FC236}">
                  <a16:creationId xmlns:a16="http://schemas.microsoft.com/office/drawing/2014/main" id="{021D594F-DC0F-4B1A-8D0C-CA5DECE9B18E}"/>
                </a:ext>
              </a:extLst>
            </p:cNvPr>
            <p:cNvCxnSpPr>
              <a:cxnSpLocks/>
              <a:stCxn id="111" idx="3"/>
              <a:endCxn id="114" idx="1"/>
            </p:cNvCxnSpPr>
            <p:nvPr/>
          </p:nvCxnSpPr>
          <p:spPr>
            <a:xfrm>
              <a:off x="7294901" y="2750357"/>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4" name="圖片 53" descr="一張含有 畫畫, 標誌 的圖片&#10;&#10;自動產生的描述">
              <a:extLst>
                <a:ext uri="{FF2B5EF4-FFF2-40B4-BE49-F238E27FC236}">
                  <a16:creationId xmlns:a16="http://schemas.microsoft.com/office/drawing/2014/main" id="{C62BAC38-B96E-402A-B61B-DCFCA280504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11950" y="1612105"/>
              <a:ext cx="517978" cy="429526"/>
            </a:xfrm>
            <a:prstGeom prst="rect">
              <a:avLst/>
            </a:prstGeom>
          </p:spPr>
        </p:pic>
      </p:grpSp>
      <p:grpSp>
        <p:nvGrpSpPr>
          <p:cNvPr id="177" name="群組 176">
            <a:extLst>
              <a:ext uri="{FF2B5EF4-FFF2-40B4-BE49-F238E27FC236}">
                <a16:creationId xmlns:a16="http://schemas.microsoft.com/office/drawing/2014/main" id="{82200018-A658-42BE-9367-6108BBAEA666}"/>
              </a:ext>
            </a:extLst>
          </p:cNvPr>
          <p:cNvGrpSpPr/>
          <p:nvPr/>
        </p:nvGrpSpPr>
        <p:grpSpPr>
          <a:xfrm>
            <a:off x="8818399" y="2461582"/>
            <a:ext cx="2674591" cy="1930209"/>
            <a:chOff x="8958806" y="2461582"/>
            <a:chExt cx="2674591" cy="1930209"/>
          </a:xfrm>
        </p:grpSpPr>
        <p:sp>
          <p:nvSpPr>
            <p:cNvPr id="139" name="Rectangle 3">
              <a:extLst>
                <a:ext uri="{FF2B5EF4-FFF2-40B4-BE49-F238E27FC236}">
                  <a16:creationId xmlns:a16="http://schemas.microsoft.com/office/drawing/2014/main" id="{3913E2A8-666F-4DD8-AF97-425D2A7105C5}"/>
                </a:ext>
              </a:extLst>
            </p:cNvPr>
            <p:cNvSpPr/>
            <p:nvPr/>
          </p:nvSpPr>
          <p:spPr>
            <a:xfrm>
              <a:off x="8958806" y="2680629"/>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X</a:t>
              </a:r>
            </a:p>
          </p:txBody>
        </p:sp>
        <p:sp>
          <p:nvSpPr>
            <p:cNvPr id="140" name="Rectangle 4">
              <a:extLst>
                <a:ext uri="{FF2B5EF4-FFF2-40B4-BE49-F238E27FC236}">
                  <a16:creationId xmlns:a16="http://schemas.microsoft.com/office/drawing/2014/main" id="{71DF2708-84A5-4E1F-9647-AA7718F74D28}"/>
                </a:ext>
              </a:extLst>
            </p:cNvPr>
            <p:cNvSpPr/>
            <p:nvPr/>
          </p:nvSpPr>
          <p:spPr>
            <a:xfrm>
              <a:off x="11261140"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41" name="Rectangle 5">
              <a:extLst>
                <a:ext uri="{FF2B5EF4-FFF2-40B4-BE49-F238E27FC236}">
                  <a16:creationId xmlns:a16="http://schemas.microsoft.com/office/drawing/2014/main" id="{5D8855F2-F818-4D2D-977D-14026D385418}"/>
                </a:ext>
              </a:extLst>
            </p:cNvPr>
            <p:cNvSpPr/>
            <p:nvPr/>
          </p:nvSpPr>
          <p:spPr>
            <a:xfrm>
              <a:off x="10110934" y="266485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2" name="Straight Connector 8">
              <a:extLst>
                <a:ext uri="{FF2B5EF4-FFF2-40B4-BE49-F238E27FC236}">
                  <a16:creationId xmlns:a16="http://schemas.microsoft.com/office/drawing/2014/main" id="{914F6557-5FFF-4025-970D-8913E05C5DAD}"/>
                </a:ext>
              </a:extLst>
            </p:cNvPr>
            <p:cNvCxnSpPr>
              <a:cxnSpLocks/>
              <a:stCxn id="139" idx="3"/>
              <a:endCxn id="141" idx="1"/>
            </p:cNvCxnSpPr>
            <p:nvPr/>
          </p:nvCxnSpPr>
          <p:spPr>
            <a:xfrm flipV="1">
              <a:off x="9331063" y="2850983"/>
              <a:ext cx="779871" cy="15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3" name="Straight Connector 15">
              <a:extLst>
                <a:ext uri="{FF2B5EF4-FFF2-40B4-BE49-F238E27FC236}">
                  <a16:creationId xmlns:a16="http://schemas.microsoft.com/office/drawing/2014/main" id="{0FABF8C1-A4F8-4BB3-998F-E894F4F213DA}"/>
                </a:ext>
              </a:extLst>
            </p:cNvPr>
            <p:cNvCxnSpPr>
              <a:cxnSpLocks/>
              <a:stCxn id="141" idx="3"/>
              <a:endCxn id="140" idx="1"/>
            </p:cNvCxnSpPr>
            <p:nvPr/>
          </p:nvCxnSpPr>
          <p:spPr>
            <a:xfrm>
              <a:off x="10483191" y="2850982"/>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Rectangle 6">
              <a:extLst>
                <a:ext uri="{FF2B5EF4-FFF2-40B4-BE49-F238E27FC236}">
                  <a16:creationId xmlns:a16="http://schemas.microsoft.com/office/drawing/2014/main" id="{04A61B3C-5521-420B-89C4-E118BB53B4EB}"/>
                </a:ext>
              </a:extLst>
            </p:cNvPr>
            <p:cNvSpPr/>
            <p:nvPr/>
          </p:nvSpPr>
          <p:spPr>
            <a:xfrm>
              <a:off x="9772915"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5" name="Straight Connector 9">
              <a:extLst>
                <a:ext uri="{FF2B5EF4-FFF2-40B4-BE49-F238E27FC236}">
                  <a16:creationId xmlns:a16="http://schemas.microsoft.com/office/drawing/2014/main" id="{59EBE86C-896B-497A-B8DC-7930AA08733A}"/>
                </a:ext>
              </a:extLst>
            </p:cNvPr>
            <p:cNvCxnSpPr>
              <a:cxnSpLocks/>
              <a:stCxn id="139" idx="3"/>
              <a:endCxn id="144" idx="1"/>
            </p:cNvCxnSpPr>
            <p:nvPr/>
          </p:nvCxnSpPr>
          <p:spPr>
            <a:xfrm>
              <a:off x="9331063" y="2866758"/>
              <a:ext cx="441852" cy="1131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6" name="Straight Connector 84">
              <a:extLst>
                <a:ext uri="{FF2B5EF4-FFF2-40B4-BE49-F238E27FC236}">
                  <a16:creationId xmlns:a16="http://schemas.microsoft.com/office/drawing/2014/main" id="{AE4BAC3B-02BC-4F24-A136-533259ED3059}"/>
                </a:ext>
              </a:extLst>
            </p:cNvPr>
            <p:cNvCxnSpPr>
              <a:cxnSpLocks/>
              <a:stCxn id="147" idx="3"/>
              <a:endCxn id="140" idx="1"/>
            </p:cNvCxnSpPr>
            <p:nvPr/>
          </p:nvCxnSpPr>
          <p:spPr>
            <a:xfrm flipV="1">
              <a:off x="10857876" y="3451894"/>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7" name="Rectangle 6">
              <a:extLst>
                <a:ext uri="{FF2B5EF4-FFF2-40B4-BE49-F238E27FC236}">
                  <a16:creationId xmlns:a16="http://schemas.microsoft.com/office/drawing/2014/main" id="{408CF763-2285-4F3C-98C0-B9A66C24087B}"/>
                </a:ext>
              </a:extLst>
            </p:cNvPr>
            <p:cNvSpPr/>
            <p:nvPr/>
          </p:nvSpPr>
          <p:spPr>
            <a:xfrm>
              <a:off x="10485619"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48" name="Straight Connector 84">
              <a:extLst>
                <a:ext uri="{FF2B5EF4-FFF2-40B4-BE49-F238E27FC236}">
                  <a16:creationId xmlns:a16="http://schemas.microsoft.com/office/drawing/2014/main" id="{3BE33F04-126A-4A2E-A1EF-AE334AF0BFA2}"/>
                </a:ext>
              </a:extLst>
            </p:cNvPr>
            <p:cNvCxnSpPr>
              <a:cxnSpLocks/>
              <a:stCxn id="144" idx="3"/>
              <a:endCxn id="147" idx="1"/>
            </p:cNvCxnSpPr>
            <p:nvPr/>
          </p:nvCxnSpPr>
          <p:spPr>
            <a:xfrm>
              <a:off x="10145172" y="3998558"/>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2" name="圖片 151" descr="一張含有 畫畫, 標誌 的圖片&#10;&#10;自動產生的描述">
              <a:extLst>
                <a:ext uri="{FF2B5EF4-FFF2-40B4-BE49-F238E27FC236}">
                  <a16:creationId xmlns:a16="http://schemas.microsoft.com/office/drawing/2014/main" id="{64EF8C81-9118-4E86-A0C0-53C9CD7E30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2221" y="2860306"/>
              <a:ext cx="517978" cy="429526"/>
            </a:xfrm>
            <a:prstGeom prst="rect">
              <a:avLst/>
            </a:prstGeom>
          </p:spPr>
        </p:pic>
        <p:sp>
          <p:nvSpPr>
            <p:cNvPr id="157" name="Rectangle 3">
              <a:extLst>
                <a:ext uri="{FF2B5EF4-FFF2-40B4-BE49-F238E27FC236}">
                  <a16:creationId xmlns:a16="http://schemas.microsoft.com/office/drawing/2014/main" id="{8FFDA0CF-8920-4B64-BE33-7128CB55A1BF}"/>
                </a:ext>
              </a:extLst>
            </p:cNvPr>
            <p:cNvSpPr/>
            <p:nvPr/>
          </p:nvSpPr>
          <p:spPr>
            <a:xfrm>
              <a:off x="8958806" y="3815989"/>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a:t>
              </a:r>
            </a:p>
          </p:txBody>
        </p:sp>
        <p:cxnSp>
          <p:nvCxnSpPr>
            <p:cNvPr id="164" name="Straight Connector 8">
              <a:extLst>
                <a:ext uri="{FF2B5EF4-FFF2-40B4-BE49-F238E27FC236}">
                  <a16:creationId xmlns:a16="http://schemas.microsoft.com/office/drawing/2014/main" id="{52B37F2B-AF1D-4788-95B8-B826752EB2FE}"/>
                </a:ext>
              </a:extLst>
            </p:cNvPr>
            <p:cNvCxnSpPr>
              <a:cxnSpLocks/>
              <a:stCxn id="157" idx="3"/>
              <a:endCxn id="141" idx="1"/>
            </p:cNvCxnSpPr>
            <p:nvPr/>
          </p:nvCxnSpPr>
          <p:spPr>
            <a:xfrm flipV="1">
              <a:off x="9331063" y="2850983"/>
              <a:ext cx="779871" cy="11511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8">
              <a:extLst>
                <a:ext uri="{FF2B5EF4-FFF2-40B4-BE49-F238E27FC236}">
                  <a16:creationId xmlns:a16="http://schemas.microsoft.com/office/drawing/2014/main" id="{D5328D70-7D40-4411-9F73-9F5033C90AEB}"/>
                </a:ext>
              </a:extLst>
            </p:cNvPr>
            <p:cNvCxnSpPr>
              <a:cxnSpLocks/>
              <a:stCxn id="157" idx="3"/>
              <a:endCxn id="144" idx="1"/>
            </p:cNvCxnSpPr>
            <p:nvPr/>
          </p:nvCxnSpPr>
          <p:spPr>
            <a:xfrm flipV="1">
              <a:off x="9331063" y="3998558"/>
              <a:ext cx="441852" cy="3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2" name="手繪多邊形: 圖案 171">
              <a:extLst>
                <a:ext uri="{FF2B5EF4-FFF2-40B4-BE49-F238E27FC236}">
                  <a16:creationId xmlns:a16="http://schemas.microsoft.com/office/drawing/2014/main" id="{2B95A76B-87B2-4F5B-BDAA-F94DC7406DDA}"/>
                </a:ext>
              </a:extLst>
            </p:cNvPr>
            <p:cNvSpPr/>
            <p:nvPr/>
          </p:nvSpPr>
          <p:spPr>
            <a:xfrm>
              <a:off x="9288150" y="3139605"/>
              <a:ext cx="2054489" cy="1252186"/>
            </a:xfrm>
            <a:custGeom>
              <a:avLst/>
              <a:gdLst>
                <a:gd name="connsiteX0" fmla="*/ 0 w 2250831"/>
                <a:gd name="connsiteY0" fmla="*/ 0 h 1309572"/>
                <a:gd name="connsiteX1" fmla="*/ 492370 w 2250831"/>
                <a:gd name="connsiteY1" fmla="*/ 1175658 h 1309572"/>
                <a:gd name="connsiteX2" fmla="*/ 1748414 w 2250831"/>
                <a:gd name="connsiteY2" fmla="*/ 1215851 h 1309572"/>
                <a:gd name="connsiteX3" fmla="*/ 2250831 w 2250831"/>
                <a:gd name="connsiteY3" fmla="*/ 572756 h 1309572"/>
              </a:gdLst>
              <a:ahLst/>
              <a:cxnLst>
                <a:cxn ang="0">
                  <a:pos x="connsiteX0" y="connsiteY0"/>
                </a:cxn>
                <a:cxn ang="0">
                  <a:pos x="connsiteX1" y="connsiteY1"/>
                </a:cxn>
                <a:cxn ang="0">
                  <a:pos x="connsiteX2" y="connsiteY2"/>
                </a:cxn>
                <a:cxn ang="0">
                  <a:pos x="connsiteX3" y="connsiteY3"/>
                </a:cxn>
              </a:cxnLst>
              <a:rect l="l" t="t" r="r" b="b"/>
              <a:pathLst>
                <a:path w="2250831" h="1309572">
                  <a:moveTo>
                    <a:pt x="0" y="0"/>
                  </a:moveTo>
                  <a:cubicBezTo>
                    <a:pt x="100484" y="486508"/>
                    <a:pt x="200968" y="973016"/>
                    <a:pt x="492370" y="1175658"/>
                  </a:cubicBezTo>
                  <a:cubicBezTo>
                    <a:pt x="783772" y="1378300"/>
                    <a:pt x="1455337" y="1316335"/>
                    <a:pt x="1748414" y="1215851"/>
                  </a:cubicBezTo>
                  <a:cubicBezTo>
                    <a:pt x="2041491" y="1115367"/>
                    <a:pt x="2146161" y="844061"/>
                    <a:pt x="2250831" y="572756"/>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73" name="手繪多邊形: 圖案 172">
              <a:extLst>
                <a:ext uri="{FF2B5EF4-FFF2-40B4-BE49-F238E27FC236}">
                  <a16:creationId xmlns:a16="http://schemas.microsoft.com/office/drawing/2014/main" id="{8C88B2F5-3B5C-4BF4-8D08-8C3FC92443D7}"/>
                </a:ext>
              </a:extLst>
            </p:cNvPr>
            <p:cNvSpPr/>
            <p:nvPr/>
          </p:nvSpPr>
          <p:spPr>
            <a:xfrm>
              <a:off x="9241569" y="2461582"/>
              <a:ext cx="2059912" cy="1263317"/>
            </a:xfrm>
            <a:custGeom>
              <a:avLst/>
              <a:gdLst>
                <a:gd name="connsiteX0" fmla="*/ 0 w 2059912"/>
                <a:gd name="connsiteY0" fmla="*/ 1263317 h 1263317"/>
                <a:gd name="connsiteX1" fmla="*/ 1095270 w 2059912"/>
                <a:gd name="connsiteY1" fmla="*/ 17321 h 1263317"/>
                <a:gd name="connsiteX2" fmla="*/ 2059912 w 2059912"/>
                <a:gd name="connsiteY2" fmla="*/ 650367 h 1263317"/>
              </a:gdLst>
              <a:ahLst/>
              <a:cxnLst>
                <a:cxn ang="0">
                  <a:pos x="connsiteX0" y="connsiteY0"/>
                </a:cxn>
                <a:cxn ang="0">
                  <a:pos x="connsiteX1" y="connsiteY1"/>
                </a:cxn>
                <a:cxn ang="0">
                  <a:pos x="connsiteX2" y="connsiteY2"/>
                </a:cxn>
              </a:cxnLst>
              <a:rect l="l" t="t" r="r" b="b"/>
              <a:pathLst>
                <a:path w="2059912" h="1263317">
                  <a:moveTo>
                    <a:pt x="0" y="1263317"/>
                  </a:moveTo>
                  <a:cubicBezTo>
                    <a:pt x="375975" y="691398"/>
                    <a:pt x="751951" y="119479"/>
                    <a:pt x="1095270" y="17321"/>
                  </a:cubicBezTo>
                  <a:cubicBezTo>
                    <a:pt x="1438589" y="-84837"/>
                    <a:pt x="1749250" y="282765"/>
                    <a:pt x="2059912" y="65036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8" name="文字方塊 177">
            <a:extLst>
              <a:ext uri="{FF2B5EF4-FFF2-40B4-BE49-F238E27FC236}">
                <a16:creationId xmlns:a16="http://schemas.microsoft.com/office/drawing/2014/main" id="{450D1103-23B5-4531-A6EC-C1EAAF52B462}"/>
              </a:ext>
            </a:extLst>
          </p:cNvPr>
          <p:cNvSpPr txBox="1"/>
          <p:nvPr/>
        </p:nvSpPr>
        <p:spPr>
          <a:xfrm>
            <a:off x="5560000" y="3056846"/>
            <a:ext cx="3416320" cy="707886"/>
          </a:xfrm>
          <a:prstGeom prst="rect">
            <a:avLst/>
          </a:prstGeom>
          <a:noFill/>
        </p:spPr>
        <p:txBody>
          <a:bodyPr wrap="none" rtlCol="0">
            <a:spAutoFit/>
          </a:bodyPr>
          <a:lstStyle/>
          <a:p>
            <a:pPr algn="ctr"/>
            <a:r>
              <a:rPr lang="en-US" altLang="zh-TW" sz="2000" b="1" dirty="0"/>
              <a:t>Widest Shortest Path: </a:t>
            </a:r>
            <a:br>
              <a:rPr lang="en-US" altLang="zh-TW" sz="2000" dirty="0"/>
            </a:br>
            <a:r>
              <a:rPr lang="en-US" altLang="zh-TW" sz="2000" dirty="0">
                <a:latin typeface="Courier New" panose="02070309020205020404" pitchFamily="49" charset="0"/>
                <a:cs typeface="Courier New" panose="02070309020205020404" pitchFamily="49" charset="0"/>
              </a:rPr>
              <a:t>(</a:t>
            </a:r>
            <a:r>
              <a:rPr lang="en-US" altLang="zh-TW" sz="2000" dirty="0" err="1">
                <a:latin typeface="Courier New" panose="02070309020205020404" pitchFamily="49" charset="0"/>
                <a:cs typeface="Courier New" panose="02070309020205020404" pitchFamily="49" charset="0"/>
              </a:rPr>
              <a:t>path.len</a:t>
            </a:r>
            <a:r>
              <a:rPr lang="en-US" altLang="zh-TW" sz="2000" dirty="0">
                <a:latin typeface="Courier New" panose="02070309020205020404" pitchFamily="49" charset="0"/>
                <a:cs typeface="Courier New" panose="02070309020205020404" pitchFamily="49" charset="0"/>
              </a:rPr>
              <a:t>, </a:t>
            </a:r>
            <a:r>
              <a:rPr lang="en-US" altLang="zh-TW" sz="2000" dirty="0" err="1">
                <a:latin typeface="Courier New" panose="02070309020205020404" pitchFamily="49" charset="0"/>
                <a:cs typeface="Courier New" panose="02070309020205020404" pitchFamily="49" charset="0"/>
              </a:rPr>
              <a:t>path.util</a:t>
            </a:r>
            <a:r>
              <a:rPr lang="en-US" altLang="zh-TW" sz="2000" dirty="0">
                <a:latin typeface="Courier New" panose="02070309020205020404" pitchFamily="49" charset="0"/>
                <a:cs typeface="Courier New" panose="02070309020205020404" pitchFamily="49" charset="0"/>
              </a:rPr>
              <a:t>)</a:t>
            </a:r>
            <a:endParaRPr lang="zh-TW" altLang="en-US" sz="2000" dirty="0">
              <a:latin typeface="Courier New" panose="02070309020205020404" pitchFamily="49" charset="0"/>
              <a:cs typeface="Courier New" panose="02070309020205020404" pitchFamily="49" charset="0"/>
            </a:endParaRPr>
          </a:p>
        </p:txBody>
      </p:sp>
      <p:grpSp>
        <p:nvGrpSpPr>
          <p:cNvPr id="179" name="群組 178">
            <a:extLst>
              <a:ext uri="{FF2B5EF4-FFF2-40B4-BE49-F238E27FC236}">
                <a16:creationId xmlns:a16="http://schemas.microsoft.com/office/drawing/2014/main" id="{F88D2B83-1CD9-4AA7-BD34-D84E96CD9961}"/>
              </a:ext>
            </a:extLst>
          </p:cNvPr>
          <p:cNvGrpSpPr/>
          <p:nvPr/>
        </p:nvGrpSpPr>
        <p:grpSpPr>
          <a:xfrm>
            <a:off x="5819061" y="1421291"/>
            <a:ext cx="2674591" cy="1507418"/>
            <a:chOff x="3232687" y="2664854"/>
            <a:chExt cx="2674591" cy="1507418"/>
          </a:xfrm>
        </p:grpSpPr>
        <p:sp>
          <p:nvSpPr>
            <p:cNvPr id="180" name="Rectangle 3">
              <a:extLst>
                <a:ext uri="{FF2B5EF4-FFF2-40B4-BE49-F238E27FC236}">
                  <a16:creationId xmlns:a16="http://schemas.microsoft.com/office/drawing/2014/main" id="{64A499B6-8142-4EA2-85BD-EABA3B9C541E}"/>
                </a:ext>
              </a:extLst>
            </p:cNvPr>
            <p:cNvSpPr/>
            <p:nvPr/>
          </p:nvSpPr>
          <p:spPr>
            <a:xfrm>
              <a:off x="3232687" y="326063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t>
              </a:r>
            </a:p>
          </p:txBody>
        </p:sp>
        <p:sp>
          <p:nvSpPr>
            <p:cNvPr id="181" name="Rectangle 4">
              <a:extLst>
                <a:ext uri="{FF2B5EF4-FFF2-40B4-BE49-F238E27FC236}">
                  <a16:creationId xmlns:a16="http://schemas.microsoft.com/office/drawing/2014/main" id="{B9313666-0678-4B13-8364-6754D43F79A9}"/>
                </a:ext>
              </a:extLst>
            </p:cNvPr>
            <p:cNvSpPr/>
            <p:nvPr/>
          </p:nvSpPr>
          <p:spPr>
            <a:xfrm>
              <a:off x="5535021"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
              </a:r>
            </a:p>
          </p:txBody>
        </p:sp>
        <p:sp>
          <p:nvSpPr>
            <p:cNvPr id="182" name="Rectangle 5">
              <a:extLst>
                <a:ext uri="{FF2B5EF4-FFF2-40B4-BE49-F238E27FC236}">
                  <a16:creationId xmlns:a16="http://schemas.microsoft.com/office/drawing/2014/main" id="{77BBD6FD-3A48-42CE-B5BA-4843A2B8CDAB}"/>
                </a:ext>
              </a:extLst>
            </p:cNvPr>
            <p:cNvSpPr/>
            <p:nvPr/>
          </p:nvSpPr>
          <p:spPr>
            <a:xfrm>
              <a:off x="4384815" y="2664854"/>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3" name="Straight Connector 8">
              <a:extLst>
                <a:ext uri="{FF2B5EF4-FFF2-40B4-BE49-F238E27FC236}">
                  <a16:creationId xmlns:a16="http://schemas.microsoft.com/office/drawing/2014/main" id="{32FC6C4F-EEDF-415B-84AF-C747F0350C01}"/>
                </a:ext>
              </a:extLst>
            </p:cNvPr>
            <p:cNvCxnSpPr>
              <a:cxnSpLocks/>
              <a:stCxn id="180" idx="3"/>
              <a:endCxn id="182" idx="1"/>
            </p:cNvCxnSpPr>
            <p:nvPr/>
          </p:nvCxnSpPr>
          <p:spPr>
            <a:xfrm flipV="1">
              <a:off x="3604944" y="2850982"/>
              <a:ext cx="779872" cy="595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4" name="Straight Connector 15">
              <a:extLst>
                <a:ext uri="{FF2B5EF4-FFF2-40B4-BE49-F238E27FC236}">
                  <a16:creationId xmlns:a16="http://schemas.microsoft.com/office/drawing/2014/main" id="{7317ED97-5DEA-4DB0-AB39-4802FAFFDF38}"/>
                </a:ext>
              </a:extLst>
            </p:cNvPr>
            <p:cNvCxnSpPr>
              <a:cxnSpLocks/>
              <a:stCxn id="182" idx="3"/>
              <a:endCxn id="181" idx="1"/>
            </p:cNvCxnSpPr>
            <p:nvPr/>
          </p:nvCxnSpPr>
          <p:spPr>
            <a:xfrm>
              <a:off x="4757072" y="2850982"/>
              <a:ext cx="777949" cy="60091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5" name="Rectangle 6">
              <a:extLst>
                <a:ext uri="{FF2B5EF4-FFF2-40B4-BE49-F238E27FC236}">
                  <a16:creationId xmlns:a16="http://schemas.microsoft.com/office/drawing/2014/main" id="{35426E0E-55ED-486C-AD91-EF397D0182D2}"/>
                </a:ext>
              </a:extLst>
            </p:cNvPr>
            <p:cNvSpPr/>
            <p:nvPr/>
          </p:nvSpPr>
          <p:spPr>
            <a:xfrm>
              <a:off x="4046796"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6" name="Straight Connector 9">
              <a:extLst>
                <a:ext uri="{FF2B5EF4-FFF2-40B4-BE49-F238E27FC236}">
                  <a16:creationId xmlns:a16="http://schemas.microsoft.com/office/drawing/2014/main" id="{311219FE-A8F6-4D62-B828-CE32ECA1E063}"/>
                </a:ext>
              </a:extLst>
            </p:cNvPr>
            <p:cNvCxnSpPr>
              <a:cxnSpLocks/>
              <a:stCxn id="180" idx="3"/>
              <a:endCxn id="185" idx="1"/>
            </p:cNvCxnSpPr>
            <p:nvPr/>
          </p:nvCxnSpPr>
          <p:spPr>
            <a:xfrm>
              <a:off x="3604944" y="3446764"/>
              <a:ext cx="441852" cy="551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7" name="Straight Connector 84">
              <a:extLst>
                <a:ext uri="{FF2B5EF4-FFF2-40B4-BE49-F238E27FC236}">
                  <a16:creationId xmlns:a16="http://schemas.microsoft.com/office/drawing/2014/main" id="{B8EF64D8-3DF4-45C3-AA34-51E0A93820C1}"/>
                </a:ext>
              </a:extLst>
            </p:cNvPr>
            <p:cNvCxnSpPr>
              <a:cxnSpLocks/>
              <a:stCxn id="188" idx="3"/>
              <a:endCxn id="181" idx="1"/>
            </p:cNvCxnSpPr>
            <p:nvPr/>
          </p:nvCxnSpPr>
          <p:spPr>
            <a:xfrm flipV="1">
              <a:off x="5131757" y="3451894"/>
              <a:ext cx="403264" cy="546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8" name="Rectangle 6">
              <a:extLst>
                <a:ext uri="{FF2B5EF4-FFF2-40B4-BE49-F238E27FC236}">
                  <a16:creationId xmlns:a16="http://schemas.microsoft.com/office/drawing/2014/main" id="{8461D7E0-5F90-4158-B9CE-133FC175CD5D}"/>
                </a:ext>
              </a:extLst>
            </p:cNvPr>
            <p:cNvSpPr/>
            <p:nvPr/>
          </p:nvSpPr>
          <p:spPr>
            <a:xfrm>
              <a:off x="4759500" y="3824844"/>
              <a:ext cx="372257" cy="34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89" name="Straight Connector 84">
              <a:extLst>
                <a:ext uri="{FF2B5EF4-FFF2-40B4-BE49-F238E27FC236}">
                  <a16:creationId xmlns:a16="http://schemas.microsoft.com/office/drawing/2014/main" id="{2F883BB1-20D0-4886-86FD-5BB14EFE78B4}"/>
                </a:ext>
              </a:extLst>
            </p:cNvPr>
            <p:cNvCxnSpPr>
              <a:cxnSpLocks/>
              <a:stCxn id="185" idx="3"/>
              <a:endCxn id="188" idx="1"/>
            </p:cNvCxnSpPr>
            <p:nvPr/>
          </p:nvCxnSpPr>
          <p:spPr>
            <a:xfrm>
              <a:off x="4419053" y="3998558"/>
              <a:ext cx="34044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0" name="Rectangle 5">
              <a:extLst>
                <a:ext uri="{FF2B5EF4-FFF2-40B4-BE49-F238E27FC236}">
                  <a16:creationId xmlns:a16="http://schemas.microsoft.com/office/drawing/2014/main" id="{4924B07A-E625-4B83-AF45-20AE72359B70}"/>
                </a:ext>
              </a:extLst>
            </p:cNvPr>
            <p:cNvSpPr/>
            <p:nvPr/>
          </p:nvSpPr>
          <p:spPr>
            <a:xfrm>
              <a:off x="4384815" y="3265765"/>
              <a:ext cx="372257" cy="37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191" name="Straight Connector 8">
              <a:extLst>
                <a:ext uri="{FF2B5EF4-FFF2-40B4-BE49-F238E27FC236}">
                  <a16:creationId xmlns:a16="http://schemas.microsoft.com/office/drawing/2014/main" id="{4DFB65BE-16EC-4081-AEE7-56C9CD84A470}"/>
                </a:ext>
              </a:extLst>
            </p:cNvPr>
            <p:cNvCxnSpPr>
              <a:cxnSpLocks/>
              <a:stCxn id="180" idx="3"/>
              <a:endCxn id="190" idx="1"/>
            </p:cNvCxnSpPr>
            <p:nvPr/>
          </p:nvCxnSpPr>
          <p:spPr>
            <a:xfrm>
              <a:off x="3604944" y="3446764"/>
              <a:ext cx="779871" cy="51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2" name="Straight Connector 15">
              <a:extLst>
                <a:ext uri="{FF2B5EF4-FFF2-40B4-BE49-F238E27FC236}">
                  <a16:creationId xmlns:a16="http://schemas.microsoft.com/office/drawing/2014/main" id="{8BD17BCF-A40E-4418-80B8-365CFA15E4A0}"/>
                </a:ext>
              </a:extLst>
            </p:cNvPr>
            <p:cNvCxnSpPr>
              <a:cxnSpLocks/>
              <a:stCxn id="190" idx="3"/>
              <a:endCxn id="181" idx="1"/>
            </p:cNvCxnSpPr>
            <p:nvPr/>
          </p:nvCxnSpPr>
          <p:spPr>
            <a:xfrm>
              <a:off x="4757072" y="3451894"/>
              <a:ext cx="77794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3" name="圖片 192" descr="一張含有 畫畫, 標誌 的圖片&#10;&#10;自動產生的描述">
              <a:extLst>
                <a:ext uri="{FF2B5EF4-FFF2-40B4-BE49-F238E27FC236}">
                  <a16:creationId xmlns:a16="http://schemas.microsoft.com/office/drawing/2014/main" id="{A0B198C2-E81E-4193-8803-4CD21C88171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36102" y="2860306"/>
              <a:ext cx="517978" cy="429526"/>
            </a:xfrm>
            <a:prstGeom prst="rect">
              <a:avLst/>
            </a:prstGeom>
          </p:spPr>
        </p:pic>
        <p:cxnSp>
          <p:nvCxnSpPr>
            <p:cNvPr id="194" name="直線單箭頭接點 193">
              <a:extLst>
                <a:ext uri="{FF2B5EF4-FFF2-40B4-BE49-F238E27FC236}">
                  <a16:creationId xmlns:a16="http://schemas.microsoft.com/office/drawing/2014/main" id="{F7B38EA9-4F69-4D8E-8B8A-5AA2FD419DB9}"/>
                </a:ext>
              </a:extLst>
            </p:cNvPr>
            <p:cNvCxnSpPr>
              <a:cxnSpLocks/>
            </p:cNvCxnSpPr>
            <p:nvPr/>
          </p:nvCxnSpPr>
          <p:spPr>
            <a:xfrm>
              <a:off x="3797177" y="3387591"/>
              <a:ext cx="155690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1052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500"/>
                                        <p:tgtEl>
                                          <p:spTgt spid="1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500"/>
                                        <p:tgtEl>
                                          <p:spTgt spid="1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fade">
                                      <p:cBhvr>
                                        <p:cTn id="26" dur="500"/>
                                        <p:tgtEl>
                                          <p:spTgt spid="1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fade">
                                      <p:cBhvr>
                                        <p:cTn id="31" dur="500"/>
                                        <p:tgtEl>
                                          <p:spTgt spid="1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p:bldP spid="42" grpId="0"/>
      <p:bldP spid="55" grpId="0"/>
      <p:bldP spid="1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ECC582-BA7B-4D38-8BC1-C604AC889963}"/>
              </a:ext>
            </a:extLst>
          </p:cNvPr>
          <p:cNvSpPr>
            <a:spLocks noGrp="1"/>
          </p:cNvSpPr>
          <p:nvPr>
            <p:ph type="title"/>
          </p:nvPr>
        </p:nvSpPr>
        <p:spPr>
          <a:xfrm>
            <a:off x="906502" y="286604"/>
            <a:ext cx="10903376" cy="838140"/>
          </a:xfrm>
        </p:spPr>
        <p:txBody>
          <a:bodyPr>
            <a:normAutofit/>
          </a:bodyPr>
          <a:lstStyle/>
          <a:p>
            <a:r>
              <a:rPr lang="en-US" altLang="zh-TW" dirty="0"/>
              <a:t>How can we compile the policies to switch programs?</a:t>
            </a:r>
            <a:endParaRPr lang="zh-TW" altLang="en-US" dirty="0"/>
          </a:p>
        </p:txBody>
      </p:sp>
      <p:sp>
        <p:nvSpPr>
          <p:cNvPr id="6" name="TextBox 318">
            <a:extLst>
              <a:ext uri="{FF2B5EF4-FFF2-40B4-BE49-F238E27FC236}">
                <a16:creationId xmlns:a16="http://schemas.microsoft.com/office/drawing/2014/main" id="{271ABC6D-BC89-4548-B28B-6256612EA7E6}"/>
              </a:ext>
            </a:extLst>
          </p:cNvPr>
          <p:cNvSpPr txBox="1">
            <a:spLocks noGrp="1"/>
          </p:cNvSpPr>
          <p:nvPr>
            <p:ph idx="1"/>
          </p:nvPr>
        </p:nvSpPr>
        <p:spPr>
          <a:xfrm>
            <a:off x="1219055" y="4013880"/>
            <a:ext cx="10278270" cy="2379769"/>
          </a:xfrm>
        </p:spPr>
        <p:txBody>
          <a:bodyPr>
            <a:normAutofit lnSpcReduction="10000"/>
          </a:bodyPr>
          <a:lstStyle/>
          <a:p>
            <a:r>
              <a:rPr lang="en-US" dirty="0"/>
              <a:t>Policy analysis</a:t>
            </a:r>
          </a:p>
          <a:p>
            <a:pPr lvl="1"/>
            <a:r>
              <a:rPr lang="en-US" dirty="0"/>
              <a:t>1.</a:t>
            </a:r>
            <a:r>
              <a:rPr lang="en-US" altLang="zh-TW" dirty="0"/>
              <a:t> Convert regular expressions in the polices to automata </a:t>
            </a:r>
          </a:p>
          <a:p>
            <a:pPr lvl="1"/>
            <a:r>
              <a:rPr lang="en-US" dirty="0"/>
              <a:t>2. Merge automata with topology into an intermediate representation (IR)</a:t>
            </a:r>
          </a:p>
          <a:p>
            <a:pPr>
              <a:spcBef>
                <a:spcPts val="400"/>
              </a:spcBef>
            </a:pPr>
            <a:r>
              <a:rPr lang="en-US" altLang="zh-TW" dirty="0"/>
              <a:t>Routing protocol</a:t>
            </a:r>
          </a:p>
          <a:p>
            <a:pPr lvl="1"/>
            <a:r>
              <a:rPr lang="zh-TW" altLang="en-US" dirty="0"/>
              <a:t>3. </a:t>
            </a:r>
            <a:r>
              <a:rPr lang="en-US" altLang="zh-TW" dirty="0"/>
              <a:t>Define routing protocols </a:t>
            </a:r>
            <a:r>
              <a:rPr lang="zh-TW" altLang="en-US" dirty="0"/>
              <a:t>based on </a:t>
            </a:r>
            <a:r>
              <a:rPr lang="en-US" altLang="zh-TW" dirty="0"/>
              <a:t>the </a:t>
            </a:r>
            <a:r>
              <a:rPr lang="zh-TW" altLang="en-US" dirty="0"/>
              <a:t>IR</a:t>
            </a:r>
          </a:p>
          <a:p>
            <a:pPr lvl="1"/>
            <a:r>
              <a:rPr lang="zh-TW" altLang="en-US" dirty="0"/>
              <a:t>4. </a:t>
            </a:r>
            <a:r>
              <a:rPr lang="en-US" altLang="zh-TW" dirty="0"/>
              <a:t>Synthesize P4 programs which track policy states</a:t>
            </a:r>
            <a:endParaRPr lang="en-US" dirty="0"/>
          </a:p>
        </p:txBody>
      </p:sp>
      <p:sp>
        <p:nvSpPr>
          <p:cNvPr id="4" name="日期版面配置區 3">
            <a:extLst>
              <a:ext uri="{FF2B5EF4-FFF2-40B4-BE49-F238E27FC236}">
                <a16:creationId xmlns:a16="http://schemas.microsoft.com/office/drawing/2014/main" id="{ED48BBEC-1A91-41D6-9489-4E268B50064A}"/>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BBD7B402-C7B3-439C-87BD-83D70AEAD5DA}"/>
              </a:ext>
            </a:extLst>
          </p:cNvPr>
          <p:cNvSpPr>
            <a:spLocks noGrp="1"/>
          </p:cNvSpPr>
          <p:nvPr>
            <p:ph type="sldNum" sz="quarter" idx="12"/>
          </p:nvPr>
        </p:nvSpPr>
        <p:spPr/>
        <p:txBody>
          <a:bodyPr/>
          <a:lstStyle/>
          <a:p>
            <a:fld id="{2DCF4B1E-7098-4BE6-B4F5-3E0BE1EA3F0E}" type="slidenum">
              <a:rPr lang="zh-TW" altLang="en-US" smtClean="0"/>
              <a:pPr/>
              <a:t>14</a:t>
            </a:fld>
            <a:endParaRPr lang="zh-TW" altLang="en-US"/>
          </a:p>
        </p:txBody>
      </p:sp>
      <p:sp>
        <p:nvSpPr>
          <p:cNvPr id="11" name="TextBox 149">
            <a:extLst>
              <a:ext uri="{FF2B5EF4-FFF2-40B4-BE49-F238E27FC236}">
                <a16:creationId xmlns:a16="http://schemas.microsoft.com/office/drawing/2014/main" id="{D9330D4F-71E9-46B9-9E2A-D1B2E2A14426}"/>
              </a:ext>
            </a:extLst>
          </p:cNvPr>
          <p:cNvSpPr txBox="1"/>
          <p:nvPr/>
        </p:nvSpPr>
        <p:spPr>
          <a:xfrm>
            <a:off x="1683206" y="3480045"/>
            <a:ext cx="1337867" cy="461665"/>
          </a:xfrm>
          <a:prstGeom prst="rect">
            <a:avLst/>
          </a:prstGeom>
          <a:noFill/>
        </p:spPr>
        <p:txBody>
          <a:bodyPr wrap="square" rtlCol="0">
            <a:spAutoFit/>
          </a:bodyPr>
          <a:lstStyle/>
          <a:p>
            <a:r>
              <a:rPr lang="en-US" sz="2400" b="1" dirty="0">
                <a:latin typeface="Calibri" charset="0"/>
                <a:ea typeface="Calibri" charset="0"/>
                <a:cs typeface="Calibri" charset="0"/>
              </a:rPr>
              <a:t>Topology</a:t>
            </a:r>
          </a:p>
        </p:txBody>
      </p:sp>
      <p:grpSp>
        <p:nvGrpSpPr>
          <p:cNvPr id="158" name="群組 157">
            <a:extLst>
              <a:ext uri="{FF2B5EF4-FFF2-40B4-BE49-F238E27FC236}">
                <a16:creationId xmlns:a16="http://schemas.microsoft.com/office/drawing/2014/main" id="{78A44FA1-43AF-474F-B428-B1D538BA3E38}"/>
              </a:ext>
            </a:extLst>
          </p:cNvPr>
          <p:cNvGrpSpPr/>
          <p:nvPr/>
        </p:nvGrpSpPr>
        <p:grpSpPr>
          <a:xfrm>
            <a:off x="1894378" y="2778052"/>
            <a:ext cx="882335" cy="689719"/>
            <a:chOff x="2907422" y="2665445"/>
            <a:chExt cx="882335" cy="689719"/>
          </a:xfrm>
        </p:grpSpPr>
        <p:cxnSp>
          <p:nvCxnSpPr>
            <p:cNvPr id="12" name="Straight Connector 150">
              <a:extLst>
                <a:ext uri="{FF2B5EF4-FFF2-40B4-BE49-F238E27FC236}">
                  <a16:creationId xmlns:a16="http://schemas.microsoft.com/office/drawing/2014/main" id="{50953BC9-C428-47AA-ABC0-5B6DF91F1041}"/>
                </a:ext>
              </a:extLst>
            </p:cNvPr>
            <p:cNvCxnSpPr>
              <a:cxnSpLocks/>
              <a:stCxn id="23" idx="7"/>
              <a:endCxn id="21" idx="3"/>
            </p:cNvCxnSpPr>
            <p:nvPr/>
          </p:nvCxnSpPr>
          <p:spPr>
            <a:xfrm flipV="1">
              <a:off x="3246734" y="3091406"/>
              <a:ext cx="51794" cy="101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67">
              <a:extLst>
                <a:ext uri="{FF2B5EF4-FFF2-40B4-BE49-F238E27FC236}">
                  <a16:creationId xmlns:a16="http://schemas.microsoft.com/office/drawing/2014/main" id="{FAB9C31C-C892-4049-B894-5455BE4D98E2}"/>
                </a:ext>
              </a:extLst>
            </p:cNvPr>
            <p:cNvCxnSpPr>
              <a:cxnSpLocks/>
              <a:stCxn id="21" idx="2"/>
              <a:endCxn id="22" idx="6"/>
            </p:cNvCxnSpPr>
            <p:nvPr/>
          </p:nvCxnSpPr>
          <p:spPr>
            <a:xfrm flipH="1" flipV="1">
              <a:off x="3090144" y="3022620"/>
              <a:ext cx="181625" cy="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76">
              <a:extLst>
                <a:ext uri="{FF2B5EF4-FFF2-40B4-BE49-F238E27FC236}">
                  <a16:creationId xmlns:a16="http://schemas.microsoft.com/office/drawing/2014/main" id="{99060066-9B10-4EB1-87E8-9769B9FF3CBD}"/>
                </a:ext>
              </a:extLst>
            </p:cNvPr>
            <p:cNvCxnSpPr>
              <a:cxnSpLocks/>
              <a:stCxn id="25" idx="7"/>
              <a:endCxn id="24" idx="4"/>
            </p:cNvCxnSpPr>
            <p:nvPr/>
          </p:nvCxnSpPr>
          <p:spPr>
            <a:xfrm flipV="1">
              <a:off x="3591662" y="3127555"/>
              <a:ext cx="106735" cy="72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77">
              <a:extLst>
                <a:ext uri="{FF2B5EF4-FFF2-40B4-BE49-F238E27FC236}">
                  <a16:creationId xmlns:a16="http://schemas.microsoft.com/office/drawing/2014/main" id="{9BED320F-D005-4C8F-8EB6-EC59EEAC4E52}"/>
                </a:ext>
              </a:extLst>
            </p:cNvPr>
            <p:cNvCxnSpPr>
              <a:cxnSpLocks/>
              <a:stCxn id="22" idx="5"/>
              <a:endCxn id="23" idx="1"/>
            </p:cNvCxnSpPr>
            <p:nvPr/>
          </p:nvCxnSpPr>
          <p:spPr>
            <a:xfrm>
              <a:off x="3063385" y="3086796"/>
              <a:ext cx="54145" cy="106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94">
              <a:extLst>
                <a:ext uri="{FF2B5EF4-FFF2-40B4-BE49-F238E27FC236}">
                  <a16:creationId xmlns:a16="http://schemas.microsoft.com/office/drawing/2014/main" id="{E20CC7E6-3244-4D1F-8599-1037364B6428}"/>
                </a:ext>
              </a:extLst>
            </p:cNvPr>
            <p:cNvCxnSpPr>
              <a:cxnSpLocks/>
              <a:stCxn id="21" idx="0"/>
              <a:endCxn id="20" idx="4"/>
            </p:cNvCxnSpPr>
            <p:nvPr/>
          </p:nvCxnSpPr>
          <p:spPr>
            <a:xfrm flipV="1">
              <a:off x="3363131" y="2846961"/>
              <a:ext cx="3789" cy="89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95">
              <a:extLst>
                <a:ext uri="{FF2B5EF4-FFF2-40B4-BE49-F238E27FC236}">
                  <a16:creationId xmlns:a16="http://schemas.microsoft.com/office/drawing/2014/main" id="{9BB09021-7A52-419B-8141-0A5667212503}"/>
                </a:ext>
              </a:extLst>
            </p:cNvPr>
            <p:cNvCxnSpPr>
              <a:cxnSpLocks/>
              <a:stCxn id="24" idx="0"/>
              <a:endCxn id="20" idx="6"/>
            </p:cNvCxnSpPr>
            <p:nvPr/>
          </p:nvCxnSpPr>
          <p:spPr>
            <a:xfrm flipH="1" flipV="1">
              <a:off x="3458280" y="2756203"/>
              <a:ext cx="240117" cy="189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96">
              <a:extLst>
                <a:ext uri="{FF2B5EF4-FFF2-40B4-BE49-F238E27FC236}">
                  <a16:creationId xmlns:a16="http://schemas.microsoft.com/office/drawing/2014/main" id="{4B62BCF3-A41F-461A-8715-1A93688F4CA3}"/>
                </a:ext>
              </a:extLst>
            </p:cNvPr>
            <p:cNvCxnSpPr>
              <a:cxnSpLocks/>
              <a:stCxn id="20" idx="2"/>
              <a:endCxn id="22" idx="0"/>
            </p:cNvCxnSpPr>
            <p:nvPr/>
          </p:nvCxnSpPr>
          <p:spPr>
            <a:xfrm flipH="1">
              <a:off x="2998783" y="2756203"/>
              <a:ext cx="276775" cy="175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05">
              <a:extLst>
                <a:ext uri="{FF2B5EF4-FFF2-40B4-BE49-F238E27FC236}">
                  <a16:creationId xmlns:a16="http://schemas.microsoft.com/office/drawing/2014/main" id="{FAD0E9E4-AA0C-4CB5-B9B7-D66CE6CB1410}"/>
                </a:ext>
              </a:extLst>
            </p:cNvPr>
            <p:cNvCxnSpPr>
              <a:cxnSpLocks/>
              <a:stCxn id="21" idx="6"/>
              <a:endCxn id="24" idx="2"/>
            </p:cNvCxnSpPr>
            <p:nvPr/>
          </p:nvCxnSpPr>
          <p:spPr>
            <a:xfrm>
              <a:off x="3454491" y="3027230"/>
              <a:ext cx="152544" cy="9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53">
              <a:extLst>
                <a:ext uri="{FF2B5EF4-FFF2-40B4-BE49-F238E27FC236}">
                  <a16:creationId xmlns:a16="http://schemas.microsoft.com/office/drawing/2014/main" id="{9D7C6596-81F0-4E96-B932-F9F0D4CBA6EC}"/>
                </a:ext>
              </a:extLst>
            </p:cNvPr>
            <p:cNvSpPr/>
            <p:nvPr/>
          </p:nvSpPr>
          <p:spPr>
            <a:xfrm>
              <a:off x="3275558" y="2665445"/>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Oval 206">
              <a:extLst>
                <a:ext uri="{FF2B5EF4-FFF2-40B4-BE49-F238E27FC236}">
                  <a16:creationId xmlns:a16="http://schemas.microsoft.com/office/drawing/2014/main" id="{198CE809-7C05-4514-9FC5-0ADA156EB6D9}"/>
                </a:ext>
              </a:extLst>
            </p:cNvPr>
            <p:cNvSpPr/>
            <p:nvPr/>
          </p:nvSpPr>
          <p:spPr>
            <a:xfrm>
              <a:off x="3271769" y="2936472"/>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Oval 207">
              <a:extLst>
                <a:ext uri="{FF2B5EF4-FFF2-40B4-BE49-F238E27FC236}">
                  <a16:creationId xmlns:a16="http://schemas.microsoft.com/office/drawing/2014/main" id="{AAD41E4B-AE3F-4CEB-88E3-6A024ADE4037}"/>
                </a:ext>
              </a:extLst>
            </p:cNvPr>
            <p:cNvSpPr/>
            <p:nvPr/>
          </p:nvSpPr>
          <p:spPr>
            <a:xfrm>
              <a:off x="2907422" y="2931862"/>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Oval 208">
              <a:extLst>
                <a:ext uri="{FF2B5EF4-FFF2-40B4-BE49-F238E27FC236}">
                  <a16:creationId xmlns:a16="http://schemas.microsoft.com/office/drawing/2014/main" id="{DB130BAB-7FE7-4622-BEC9-3CF24C30C35F}"/>
                </a:ext>
              </a:extLst>
            </p:cNvPr>
            <p:cNvSpPr/>
            <p:nvPr/>
          </p:nvSpPr>
          <p:spPr>
            <a:xfrm>
              <a:off x="3090771" y="3166505"/>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Oval 209">
              <a:extLst>
                <a:ext uri="{FF2B5EF4-FFF2-40B4-BE49-F238E27FC236}">
                  <a16:creationId xmlns:a16="http://schemas.microsoft.com/office/drawing/2014/main" id="{435A804B-AE93-4587-AE10-FA0A641322F5}"/>
                </a:ext>
              </a:extLst>
            </p:cNvPr>
            <p:cNvSpPr/>
            <p:nvPr/>
          </p:nvSpPr>
          <p:spPr>
            <a:xfrm>
              <a:off x="3607035" y="2946039"/>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 name="Oval 210">
              <a:extLst>
                <a:ext uri="{FF2B5EF4-FFF2-40B4-BE49-F238E27FC236}">
                  <a16:creationId xmlns:a16="http://schemas.microsoft.com/office/drawing/2014/main" id="{DD81A9F5-D7B3-4063-B91F-5D64895BFD85}"/>
                </a:ext>
              </a:extLst>
            </p:cNvPr>
            <p:cNvSpPr/>
            <p:nvPr/>
          </p:nvSpPr>
          <p:spPr>
            <a:xfrm>
              <a:off x="3435699" y="3173648"/>
              <a:ext cx="182722" cy="18151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6" name="Straight Connector 230">
              <a:extLst>
                <a:ext uri="{FF2B5EF4-FFF2-40B4-BE49-F238E27FC236}">
                  <a16:creationId xmlns:a16="http://schemas.microsoft.com/office/drawing/2014/main" id="{E0C01055-D325-4B64-BD81-70D54A09F261}"/>
                </a:ext>
              </a:extLst>
            </p:cNvPr>
            <p:cNvCxnSpPr>
              <a:cxnSpLocks/>
              <a:stCxn id="25" idx="2"/>
              <a:endCxn id="23" idx="6"/>
            </p:cNvCxnSpPr>
            <p:nvPr/>
          </p:nvCxnSpPr>
          <p:spPr>
            <a:xfrm flipH="1" flipV="1">
              <a:off x="3273493" y="3257264"/>
              <a:ext cx="162205" cy="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119">
            <a:extLst>
              <a:ext uri="{FF2B5EF4-FFF2-40B4-BE49-F238E27FC236}">
                <a16:creationId xmlns:a16="http://schemas.microsoft.com/office/drawing/2014/main" id="{585A6607-DF9E-4E6E-82D3-0AF6A29157C8}"/>
              </a:ext>
            </a:extLst>
          </p:cNvPr>
          <p:cNvGrpSpPr/>
          <p:nvPr/>
        </p:nvGrpSpPr>
        <p:grpSpPr>
          <a:xfrm>
            <a:off x="7608167" y="1566892"/>
            <a:ext cx="2692066" cy="2434487"/>
            <a:chOff x="5444738" y="2236845"/>
            <a:chExt cx="1942774" cy="1756888"/>
          </a:xfrm>
        </p:grpSpPr>
        <p:cxnSp>
          <p:nvCxnSpPr>
            <p:cNvPr id="30" name="Straight Connector 59">
              <a:extLst>
                <a:ext uri="{FF2B5EF4-FFF2-40B4-BE49-F238E27FC236}">
                  <a16:creationId xmlns:a16="http://schemas.microsoft.com/office/drawing/2014/main" id="{CE350331-D080-4C6F-A2A1-0C7607742B6D}"/>
                </a:ext>
              </a:extLst>
            </p:cNvPr>
            <p:cNvCxnSpPr>
              <a:cxnSpLocks/>
            </p:cNvCxnSpPr>
            <p:nvPr/>
          </p:nvCxnSpPr>
          <p:spPr>
            <a:xfrm flipV="1">
              <a:off x="6017334" y="2993332"/>
              <a:ext cx="252817" cy="176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65">
              <a:extLst>
                <a:ext uri="{FF2B5EF4-FFF2-40B4-BE49-F238E27FC236}">
                  <a16:creationId xmlns:a16="http://schemas.microsoft.com/office/drawing/2014/main" id="{42CFED19-B86F-4BBE-B82A-06D8F099F7BF}"/>
                </a:ext>
              </a:extLst>
            </p:cNvPr>
            <p:cNvGrpSpPr>
              <a:grpSpLocks/>
            </p:cNvGrpSpPr>
            <p:nvPr/>
          </p:nvGrpSpPr>
          <p:grpSpPr bwMode="auto">
            <a:xfrm>
              <a:off x="5491436" y="2810452"/>
              <a:ext cx="315157" cy="183096"/>
              <a:chOff x="2423" y="2253"/>
              <a:chExt cx="257" cy="147"/>
            </a:xfrm>
          </p:grpSpPr>
          <p:sp>
            <p:nvSpPr>
              <p:cNvPr id="87" name="AutoShape 66">
                <a:extLst>
                  <a:ext uri="{FF2B5EF4-FFF2-40B4-BE49-F238E27FC236}">
                    <a16:creationId xmlns:a16="http://schemas.microsoft.com/office/drawing/2014/main" id="{358680C6-DD9D-474F-8F75-6401410A154A}"/>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88" name="Oval 67">
                <a:extLst>
                  <a:ext uri="{FF2B5EF4-FFF2-40B4-BE49-F238E27FC236}">
                    <a16:creationId xmlns:a16="http://schemas.microsoft.com/office/drawing/2014/main" id="{3F5A95FD-F001-497A-BB49-AE1F8B8999DB}"/>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89" name="Group 68">
                <a:extLst>
                  <a:ext uri="{FF2B5EF4-FFF2-40B4-BE49-F238E27FC236}">
                    <a16:creationId xmlns:a16="http://schemas.microsoft.com/office/drawing/2014/main" id="{BCA9C19E-5D59-462B-8B47-8E12AE021BE2}"/>
                  </a:ext>
                </a:extLst>
              </p:cNvPr>
              <p:cNvGrpSpPr>
                <a:grpSpLocks/>
              </p:cNvGrpSpPr>
              <p:nvPr/>
            </p:nvGrpSpPr>
            <p:grpSpPr bwMode="auto">
              <a:xfrm>
                <a:off x="2472" y="2264"/>
                <a:ext cx="167" cy="53"/>
                <a:chOff x="2242" y="2225"/>
                <a:chExt cx="626" cy="249"/>
              </a:xfrm>
            </p:grpSpPr>
            <p:sp>
              <p:nvSpPr>
                <p:cNvPr id="90" name="Freeform 69">
                  <a:extLst>
                    <a:ext uri="{FF2B5EF4-FFF2-40B4-BE49-F238E27FC236}">
                      <a16:creationId xmlns:a16="http://schemas.microsoft.com/office/drawing/2014/main" id="{37CD2AAE-78C9-4F6B-950C-0EE692A92CBA}"/>
                    </a:ext>
                  </a:extLst>
                </p:cNvPr>
                <p:cNvSpPr>
                  <a:spLocks/>
                </p:cNvSpPr>
                <p:nvPr/>
              </p:nvSpPr>
              <p:spPr bwMode="auto">
                <a:xfrm>
                  <a:off x="2247" y="2225"/>
                  <a:ext cx="319"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1" name="Freeform 70">
                  <a:extLst>
                    <a:ext uri="{FF2B5EF4-FFF2-40B4-BE49-F238E27FC236}">
                      <a16:creationId xmlns:a16="http://schemas.microsoft.com/office/drawing/2014/main" id="{0BB8FF63-50B0-47FB-B21A-AB5C34AE80CD}"/>
                    </a:ext>
                  </a:extLst>
                </p:cNvPr>
                <p:cNvSpPr>
                  <a:spLocks/>
                </p:cNvSpPr>
                <p:nvPr/>
              </p:nvSpPr>
              <p:spPr bwMode="auto">
                <a:xfrm>
                  <a:off x="2539" y="2361"/>
                  <a:ext cx="329"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2" name="Freeform 71">
                  <a:extLst>
                    <a:ext uri="{FF2B5EF4-FFF2-40B4-BE49-F238E27FC236}">
                      <a16:creationId xmlns:a16="http://schemas.microsoft.com/office/drawing/2014/main" id="{C01F9B21-91AD-40FD-8C6A-2D220A1EF3F7}"/>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93" name="Freeform 72">
                  <a:extLst>
                    <a:ext uri="{FF2B5EF4-FFF2-40B4-BE49-F238E27FC236}">
                      <a16:creationId xmlns:a16="http://schemas.microsoft.com/office/drawing/2014/main" id="{B0FB5E04-3228-44EE-9EDA-37F695846F41}"/>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2" name="Group 65">
              <a:extLst>
                <a:ext uri="{FF2B5EF4-FFF2-40B4-BE49-F238E27FC236}">
                  <a16:creationId xmlns:a16="http://schemas.microsoft.com/office/drawing/2014/main" id="{1A95B557-CC5F-4A33-8567-5ADB7C37CFEF}"/>
                </a:ext>
              </a:extLst>
            </p:cNvPr>
            <p:cNvGrpSpPr>
              <a:grpSpLocks/>
            </p:cNvGrpSpPr>
            <p:nvPr/>
          </p:nvGrpSpPr>
          <p:grpSpPr bwMode="auto">
            <a:xfrm>
              <a:off x="6114098" y="2810452"/>
              <a:ext cx="310896" cy="182880"/>
              <a:chOff x="2423" y="2253"/>
              <a:chExt cx="257" cy="147"/>
            </a:xfrm>
          </p:grpSpPr>
          <p:sp>
            <p:nvSpPr>
              <p:cNvPr id="80" name="AutoShape 66">
                <a:extLst>
                  <a:ext uri="{FF2B5EF4-FFF2-40B4-BE49-F238E27FC236}">
                    <a16:creationId xmlns:a16="http://schemas.microsoft.com/office/drawing/2014/main" id="{C4A94CC0-8C09-440F-92B0-35C0D372A246}"/>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81" name="Oval 67">
                <a:extLst>
                  <a:ext uri="{FF2B5EF4-FFF2-40B4-BE49-F238E27FC236}">
                    <a16:creationId xmlns:a16="http://schemas.microsoft.com/office/drawing/2014/main" id="{708268EF-815F-44BB-BA45-8DBED7612D3A}"/>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82" name="Group 68">
                <a:extLst>
                  <a:ext uri="{FF2B5EF4-FFF2-40B4-BE49-F238E27FC236}">
                    <a16:creationId xmlns:a16="http://schemas.microsoft.com/office/drawing/2014/main" id="{D4871A19-2409-46EB-B201-5EA4C05CFE6F}"/>
                  </a:ext>
                </a:extLst>
              </p:cNvPr>
              <p:cNvGrpSpPr>
                <a:grpSpLocks/>
              </p:cNvGrpSpPr>
              <p:nvPr/>
            </p:nvGrpSpPr>
            <p:grpSpPr bwMode="auto">
              <a:xfrm>
                <a:off x="2471" y="2263"/>
                <a:ext cx="167" cy="53"/>
                <a:chOff x="2242" y="2225"/>
                <a:chExt cx="627" cy="249"/>
              </a:xfrm>
            </p:grpSpPr>
            <p:sp>
              <p:nvSpPr>
                <p:cNvPr id="83" name="Freeform 69">
                  <a:extLst>
                    <a:ext uri="{FF2B5EF4-FFF2-40B4-BE49-F238E27FC236}">
                      <a16:creationId xmlns:a16="http://schemas.microsoft.com/office/drawing/2014/main" id="{10F92DA0-13BC-46FA-B085-4FF9A1A1C672}"/>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4" name="Freeform 70">
                  <a:extLst>
                    <a:ext uri="{FF2B5EF4-FFF2-40B4-BE49-F238E27FC236}">
                      <a16:creationId xmlns:a16="http://schemas.microsoft.com/office/drawing/2014/main" id="{E9FD895F-12C1-4187-8CEF-E5CB2083A7F4}"/>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5" name="Freeform 71">
                  <a:extLst>
                    <a:ext uri="{FF2B5EF4-FFF2-40B4-BE49-F238E27FC236}">
                      <a16:creationId xmlns:a16="http://schemas.microsoft.com/office/drawing/2014/main" id="{74E69EA8-F36E-459B-B305-BC9E46BF5618}"/>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86" name="Freeform 72">
                  <a:extLst>
                    <a:ext uri="{FF2B5EF4-FFF2-40B4-BE49-F238E27FC236}">
                      <a16:creationId xmlns:a16="http://schemas.microsoft.com/office/drawing/2014/main" id="{974D5FCE-E0A7-47B1-B80D-B27013F230F6}"/>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3" name="Straight Connector 81">
              <a:extLst>
                <a:ext uri="{FF2B5EF4-FFF2-40B4-BE49-F238E27FC236}">
                  <a16:creationId xmlns:a16="http://schemas.microsoft.com/office/drawing/2014/main" id="{A63D63DC-26CF-4D42-84E3-54F711EB3F8E}"/>
                </a:ext>
              </a:extLst>
            </p:cNvPr>
            <p:cNvCxnSpPr>
              <a:cxnSpLocks/>
            </p:cNvCxnSpPr>
            <p:nvPr/>
          </p:nvCxnSpPr>
          <p:spPr>
            <a:xfrm flipH="1">
              <a:off x="5806593" y="2901892"/>
              <a:ext cx="295654" cy="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65">
              <a:extLst>
                <a:ext uri="{FF2B5EF4-FFF2-40B4-BE49-F238E27FC236}">
                  <a16:creationId xmlns:a16="http://schemas.microsoft.com/office/drawing/2014/main" id="{1DDE4AC1-A09C-4026-8419-146BF56A10C4}"/>
                </a:ext>
              </a:extLst>
            </p:cNvPr>
            <p:cNvGrpSpPr>
              <a:grpSpLocks/>
            </p:cNvGrpSpPr>
            <p:nvPr/>
          </p:nvGrpSpPr>
          <p:grpSpPr bwMode="auto">
            <a:xfrm>
              <a:off x="6710636" y="2810452"/>
              <a:ext cx="310896" cy="182880"/>
              <a:chOff x="2423" y="2253"/>
              <a:chExt cx="257" cy="147"/>
            </a:xfrm>
          </p:grpSpPr>
          <p:sp>
            <p:nvSpPr>
              <p:cNvPr id="73" name="AutoShape 66">
                <a:extLst>
                  <a:ext uri="{FF2B5EF4-FFF2-40B4-BE49-F238E27FC236}">
                    <a16:creationId xmlns:a16="http://schemas.microsoft.com/office/drawing/2014/main" id="{ED616620-9565-4296-8894-E03B97696F6C}"/>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74" name="Oval 67">
                <a:extLst>
                  <a:ext uri="{FF2B5EF4-FFF2-40B4-BE49-F238E27FC236}">
                    <a16:creationId xmlns:a16="http://schemas.microsoft.com/office/drawing/2014/main" id="{7E049B9A-2A43-4F32-9C1B-59F5C4B6342A}"/>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75" name="Group 68">
                <a:extLst>
                  <a:ext uri="{FF2B5EF4-FFF2-40B4-BE49-F238E27FC236}">
                    <a16:creationId xmlns:a16="http://schemas.microsoft.com/office/drawing/2014/main" id="{3AD93786-8F58-4250-8D45-E1AE5FDBDB7C}"/>
                  </a:ext>
                </a:extLst>
              </p:cNvPr>
              <p:cNvGrpSpPr>
                <a:grpSpLocks/>
              </p:cNvGrpSpPr>
              <p:nvPr/>
            </p:nvGrpSpPr>
            <p:grpSpPr bwMode="auto">
              <a:xfrm>
                <a:off x="2471" y="2263"/>
                <a:ext cx="167" cy="53"/>
                <a:chOff x="2242" y="2225"/>
                <a:chExt cx="627" cy="249"/>
              </a:xfrm>
            </p:grpSpPr>
            <p:sp>
              <p:nvSpPr>
                <p:cNvPr id="76" name="Freeform 69">
                  <a:extLst>
                    <a:ext uri="{FF2B5EF4-FFF2-40B4-BE49-F238E27FC236}">
                      <a16:creationId xmlns:a16="http://schemas.microsoft.com/office/drawing/2014/main" id="{6365A297-50CB-4163-9CF0-3DE3665CE7E8}"/>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7" name="Freeform 70">
                  <a:extLst>
                    <a:ext uri="{FF2B5EF4-FFF2-40B4-BE49-F238E27FC236}">
                      <a16:creationId xmlns:a16="http://schemas.microsoft.com/office/drawing/2014/main" id="{82C97ECD-DA4C-4EF5-9EA7-B9D62B5A8946}"/>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8" name="Freeform 71">
                  <a:extLst>
                    <a:ext uri="{FF2B5EF4-FFF2-40B4-BE49-F238E27FC236}">
                      <a16:creationId xmlns:a16="http://schemas.microsoft.com/office/drawing/2014/main" id="{AD8F645E-E1AC-44BE-A1F8-61596D7C771A}"/>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9" name="Freeform 72">
                  <a:extLst>
                    <a:ext uri="{FF2B5EF4-FFF2-40B4-BE49-F238E27FC236}">
                      <a16:creationId xmlns:a16="http://schemas.microsoft.com/office/drawing/2014/main" id="{5FB973E6-0091-478D-82E0-E8AE4B3E9279}"/>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5" name="Straight Connector 98">
              <a:extLst>
                <a:ext uri="{FF2B5EF4-FFF2-40B4-BE49-F238E27FC236}">
                  <a16:creationId xmlns:a16="http://schemas.microsoft.com/office/drawing/2014/main" id="{C5F7A2E7-39DF-4E94-836B-5E080C5E6116}"/>
                </a:ext>
              </a:extLst>
            </p:cNvPr>
            <p:cNvCxnSpPr>
              <a:cxnSpLocks/>
              <a:endCxn id="73" idx="3"/>
            </p:cNvCxnSpPr>
            <p:nvPr/>
          </p:nvCxnSpPr>
          <p:spPr>
            <a:xfrm flipV="1">
              <a:off x="6566801" y="2993332"/>
              <a:ext cx="299888" cy="1752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3">
              <a:extLst>
                <a:ext uri="{FF2B5EF4-FFF2-40B4-BE49-F238E27FC236}">
                  <a16:creationId xmlns:a16="http://schemas.microsoft.com/office/drawing/2014/main" id="{0D40FAC0-8CA9-4508-84C4-D0E71E09F6D7}"/>
                </a:ext>
              </a:extLst>
            </p:cNvPr>
            <p:cNvCxnSpPr>
              <a:cxnSpLocks/>
            </p:cNvCxnSpPr>
            <p:nvPr/>
          </p:nvCxnSpPr>
          <p:spPr>
            <a:xfrm>
              <a:off x="5649628" y="2993548"/>
              <a:ext cx="147870" cy="17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65">
              <a:extLst>
                <a:ext uri="{FF2B5EF4-FFF2-40B4-BE49-F238E27FC236}">
                  <a16:creationId xmlns:a16="http://schemas.microsoft.com/office/drawing/2014/main" id="{6E0467F7-6238-4DE0-9EBA-7F75D08C32D7}"/>
                </a:ext>
              </a:extLst>
            </p:cNvPr>
            <p:cNvGrpSpPr>
              <a:grpSpLocks/>
            </p:cNvGrpSpPr>
            <p:nvPr/>
          </p:nvGrpSpPr>
          <p:grpSpPr bwMode="auto">
            <a:xfrm>
              <a:off x="5751968" y="3156128"/>
              <a:ext cx="310896" cy="182880"/>
              <a:chOff x="2423" y="2253"/>
              <a:chExt cx="257" cy="147"/>
            </a:xfrm>
          </p:grpSpPr>
          <p:sp>
            <p:nvSpPr>
              <p:cNvPr id="66" name="AutoShape 66">
                <a:extLst>
                  <a:ext uri="{FF2B5EF4-FFF2-40B4-BE49-F238E27FC236}">
                    <a16:creationId xmlns:a16="http://schemas.microsoft.com/office/drawing/2014/main" id="{CD35F882-E260-4218-9F17-EED8A4608D83}"/>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67" name="Oval 67">
                <a:extLst>
                  <a:ext uri="{FF2B5EF4-FFF2-40B4-BE49-F238E27FC236}">
                    <a16:creationId xmlns:a16="http://schemas.microsoft.com/office/drawing/2014/main" id="{4C3B8833-5712-40D5-AC3C-C555C55430D7}"/>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68" name="Group 68">
                <a:extLst>
                  <a:ext uri="{FF2B5EF4-FFF2-40B4-BE49-F238E27FC236}">
                    <a16:creationId xmlns:a16="http://schemas.microsoft.com/office/drawing/2014/main" id="{1D22C18E-0FAD-4C9F-8109-2417A53AF891}"/>
                  </a:ext>
                </a:extLst>
              </p:cNvPr>
              <p:cNvGrpSpPr>
                <a:grpSpLocks/>
              </p:cNvGrpSpPr>
              <p:nvPr/>
            </p:nvGrpSpPr>
            <p:grpSpPr bwMode="auto">
              <a:xfrm>
                <a:off x="2471" y="2263"/>
                <a:ext cx="167" cy="53"/>
                <a:chOff x="2242" y="2225"/>
                <a:chExt cx="627" cy="249"/>
              </a:xfrm>
            </p:grpSpPr>
            <p:sp>
              <p:nvSpPr>
                <p:cNvPr id="69" name="Freeform 69">
                  <a:extLst>
                    <a:ext uri="{FF2B5EF4-FFF2-40B4-BE49-F238E27FC236}">
                      <a16:creationId xmlns:a16="http://schemas.microsoft.com/office/drawing/2014/main" id="{0F6530E8-4298-4D9C-ADCE-22C776C6AC9C}"/>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0" name="Freeform 70">
                  <a:extLst>
                    <a:ext uri="{FF2B5EF4-FFF2-40B4-BE49-F238E27FC236}">
                      <a16:creationId xmlns:a16="http://schemas.microsoft.com/office/drawing/2014/main" id="{F380AA0F-9223-440B-AF51-1E4D34B3562B}"/>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1" name="Freeform 71">
                  <a:extLst>
                    <a:ext uri="{FF2B5EF4-FFF2-40B4-BE49-F238E27FC236}">
                      <a16:creationId xmlns:a16="http://schemas.microsoft.com/office/drawing/2014/main" id="{F70C4784-876F-41A1-A8FE-ADF69B6BB1A0}"/>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72" name="Freeform 72">
                  <a:extLst>
                    <a:ext uri="{FF2B5EF4-FFF2-40B4-BE49-F238E27FC236}">
                      <a16:creationId xmlns:a16="http://schemas.microsoft.com/office/drawing/2014/main" id="{18280772-7D40-4D2D-A63E-8EA98BA5E913}"/>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8" name="Group 65">
              <a:extLst>
                <a:ext uri="{FF2B5EF4-FFF2-40B4-BE49-F238E27FC236}">
                  <a16:creationId xmlns:a16="http://schemas.microsoft.com/office/drawing/2014/main" id="{765D59A7-C541-4B82-9AE7-41C8EC9DB7E8}"/>
                </a:ext>
              </a:extLst>
            </p:cNvPr>
            <p:cNvGrpSpPr>
              <a:grpSpLocks/>
            </p:cNvGrpSpPr>
            <p:nvPr/>
          </p:nvGrpSpPr>
          <p:grpSpPr bwMode="auto">
            <a:xfrm>
              <a:off x="6112360" y="2459932"/>
              <a:ext cx="310896" cy="182880"/>
              <a:chOff x="2423" y="2253"/>
              <a:chExt cx="257" cy="147"/>
            </a:xfrm>
          </p:grpSpPr>
          <p:sp>
            <p:nvSpPr>
              <p:cNvPr id="59" name="AutoShape 66">
                <a:extLst>
                  <a:ext uri="{FF2B5EF4-FFF2-40B4-BE49-F238E27FC236}">
                    <a16:creationId xmlns:a16="http://schemas.microsoft.com/office/drawing/2014/main" id="{15D63759-EB3F-4404-9615-C7BE3EEF172C}"/>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60" name="Oval 67">
                <a:extLst>
                  <a:ext uri="{FF2B5EF4-FFF2-40B4-BE49-F238E27FC236}">
                    <a16:creationId xmlns:a16="http://schemas.microsoft.com/office/drawing/2014/main" id="{7FA58DBA-54BE-4EB0-A346-CB3188D7DDA7}"/>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61" name="Group 68">
                <a:extLst>
                  <a:ext uri="{FF2B5EF4-FFF2-40B4-BE49-F238E27FC236}">
                    <a16:creationId xmlns:a16="http://schemas.microsoft.com/office/drawing/2014/main" id="{A5C0FFEB-E33C-4BD6-82BF-7B20BD894C1B}"/>
                  </a:ext>
                </a:extLst>
              </p:cNvPr>
              <p:cNvGrpSpPr>
                <a:grpSpLocks/>
              </p:cNvGrpSpPr>
              <p:nvPr/>
            </p:nvGrpSpPr>
            <p:grpSpPr bwMode="auto">
              <a:xfrm>
                <a:off x="2471" y="2263"/>
                <a:ext cx="167" cy="53"/>
                <a:chOff x="2242" y="2225"/>
                <a:chExt cx="627" cy="249"/>
              </a:xfrm>
            </p:grpSpPr>
            <p:sp>
              <p:nvSpPr>
                <p:cNvPr id="62" name="Freeform 69">
                  <a:extLst>
                    <a:ext uri="{FF2B5EF4-FFF2-40B4-BE49-F238E27FC236}">
                      <a16:creationId xmlns:a16="http://schemas.microsoft.com/office/drawing/2014/main" id="{D0C1DA01-14B7-4AAE-9DE8-FA6D885C57F6}"/>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3" name="Freeform 70">
                  <a:extLst>
                    <a:ext uri="{FF2B5EF4-FFF2-40B4-BE49-F238E27FC236}">
                      <a16:creationId xmlns:a16="http://schemas.microsoft.com/office/drawing/2014/main" id="{4141F851-9455-4C23-83ED-A714A038F136}"/>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4" name="Freeform 71">
                  <a:extLst>
                    <a:ext uri="{FF2B5EF4-FFF2-40B4-BE49-F238E27FC236}">
                      <a16:creationId xmlns:a16="http://schemas.microsoft.com/office/drawing/2014/main" id="{BBC2A63E-D320-4074-BF15-671112FBF4AC}"/>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65" name="Freeform 72">
                  <a:extLst>
                    <a:ext uri="{FF2B5EF4-FFF2-40B4-BE49-F238E27FC236}">
                      <a16:creationId xmlns:a16="http://schemas.microsoft.com/office/drawing/2014/main" id="{44216321-62F9-4391-9A3A-E4EDE1956F8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9" name="Straight Connector 137">
              <a:extLst>
                <a:ext uri="{FF2B5EF4-FFF2-40B4-BE49-F238E27FC236}">
                  <a16:creationId xmlns:a16="http://schemas.microsoft.com/office/drawing/2014/main" id="{951C3A5D-555B-484C-B7D4-EBF2FAD8964E}"/>
                </a:ext>
              </a:extLst>
            </p:cNvPr>
            <p:cNvCxnSpPr>
              <a:cxnSpLocks/>
            </p:cNvCxnSpPr>
            <p:nvPr/>
          </p:nvCxnSpPr>
          <p:spPr>
            <a:xfrm flipH="1" flipV="1">
              <a:off x="6268413" y="2642812"/>
              <a:ext cx="1134" cy="167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138">
              <a:extLst>
                <a:ext uri="{FF2B5EF4-FFF2-40B4-BE49-F238E27FC236}">
                  <a16:creationId xmlns:a16="http://schemas.microsoft.com/office/drawing/2014/main" id="{EB648EE3-B1F3-4E67-9473-824C10616C96}"/>
                </a:ext>
              </a:extLst>
            </p:cNvPr>
            <p:cNvCxnSpPr>
              <a:cxnSpLocks/>
            </p:cNvCxnSpPr>
            <p:nvPr/>
          </p:nvCxnSpPr>
          <p:spPr>
            <a:xfrm flipH="1" flipV="1">
              <a:off x="6423256" y="2551372"/>
              <a:ext cx="442828"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39">
              <a:extLst>
                <a:ext uri="{FF2B5EF4-FFF2-40B4-BE49-F238E27FC236}">
                  <a16:creationId xmlns:a16="http://schemas.microsoft.com/office/drawing/2014/main" id="{563F545A-8A94-406E-94E5-A0ECDDBD2E0E}"/>
                </a:ext>
              </a:extLst>
            </p:cNvPr>
            <p:cNvCxnSpPr>
              <a:cxnSpLocks/>
            </p:cNvCxnSpPr>
            <p:nvPr/>
          </p:nvCxnSpPr>
          <p:spPr>
            <a:xfrm flipH="1">
              <a:off x="5649015" y="2551372"/>
              <a:ext cx="464556"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65">
              <a:extLst>
                <a:ext uri="{FF2B5EF4-FFF2-40B4-BE49-F238E27FC236}">
                  <a16:creationId xmlns:a16="http://schemas.microsoft.com/office/drawing/2014/main" id="{7226802F-E502-442B-B7BC-B6DCBB7A506B}"/>
                </a:ext>
              </a:extLst>
            </p:cNvPr>
            <p:cNvGrpSpPr>
              <a:grpSpLocks/>
            </p:cNvGrpSpPr>
            <p:nvPr/>
          </p:nvGrpSpPr>
          <p:grpSpPr bwMode="auto">
            <a:xfrm>
              <a:off x="6407482" y="3156128"/>
              <a:ext cx="310896" cy="182880"/>
              <a:chOff x="2423" y="2253"/>
              <a:chExt cx="257" cy="147"/>
            </a:xfrm>
          </p:grpSpPr>
          <p:sp>
            <p:nvSpPr>
              <p:cNvPr id="52" name="AutoShape 66">
                <a:extLst>
                  <a:ext uri="{FF2B5EF4-FFF2-40B4-BE49-F238E27FC236}">
                    <a16:creationId xmlns:a16="http://schemas.microsoft.com/office/drawing/2014/main" id="{C75FC1A6-DE23-4052-A72A-65D2B3529371}"/>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53" name="Oval 67">
                <a:extLst>
                  <a:ext uri="{FF2B5EF4-FFF2-40B4-BE49-F238E27FC236}">
                    <a16:creationId xmlns:a16="http://schemas.microsoft.com/office/drawing/2014/main" id="{C93ADA21-4776-48F8-AEE6-81B219943171}"/>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54" name="Group 68">
                <a:extLst>
                  <a:ext uri="{FF2B5EF4-FFF2-40B4-BE49-F238E27FC236}">
                    <a16:creationId xmlns:a16="http://schemas.microsoft.com/office/drawing/2014/main" id="{6DDA34DC-04EB-4B76-8CD1-B8513E3FE82C}"/>
                  </a:ext>
                </a:extLst>
              </p:cNvPr>
              <p:cNvGrpSpPr>
                <a:grpSpLocks/>
              </p:cNvGrpSpPr>
              <p:nvPr/>
            </p:nvGrpSpPr>
            <p:grpSpPr bwMode="auto">
              <a:xfrm>
                <a:off x="2471" y="2263"/>
                <a:ext cx="167" cy="53"/>
                <a:chOff x="2242" y="2225"/>
                <a:chExt cx="627" cy="249"/>
              </a:xfrm>
            </p:grpSpPr>
            <p:sp>
              <p:nvSpPr>
                <p:cNvPr id="55" name="Freeform 69">
                  <a:extLst>
                    <a:ext uri="{FF2B5EF4-FFF2-40B4-BE49-F238E27FC236}">
                      <a16:creationId xmlns:a16="http://schemas.microsoft.com/office/drawing/2014/main" id="{5149BCAD-9699-4818-9798-7A3B09747E7A}"/>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6" name="Freeform 70">
                  <a:extLst>
                    <a:ext uri="{FF2B5EF4-FFF2-40B4-BE49-F238E27FC236}">
                      <a16:creationId xmlns:a16="http://schemas.microsoft.com/office/drawing/2014/main" id="{27A7D489-CDD8-4F9B-8041-842FA856457B}"/>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7" name="Freeform 71">
                  <a:extLst>
                    <a:ext uri="{FF2B5EF4-FFF2-40B4-BE49-F238E27FC236}">
                      <a16:creationId xmlns:a16="http://schemas.microsoft.com/office/drawing/2014/main" id="{384E174D-B41B-437D-92D5-8AD86D80C76F}"/>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58" name="Freeform 72">
                  <a:extLst>
                    <a:ext uri="{FF2B5EF4-FFF2-40B4-BE49-F238E27FC236}">
                      <a16:creationId xmlns:a16="http://schemas.microsoft.com/office/drawing/2014/main" id="{B08D42A3-BFCB-4AB0-BA7E-4F4D9A36BE4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43" name="Straight Connector 148">
              <a:extLst>
                <a:ext uri="{FF2B5EF4-FFF2-40B4-BE49-F238E27FC236}">
                  <a16:creationId xmlns:a16="http://schemas.microsoft.com/office/drawing/2014/main" id="{6012A373-7E2D-4B30-81EC-5002A24BF36A}"/>
                </a:ext>
              </a:extLst>
            </p:cNvPr>
            <p:cNvCxnSpPr>
              <a:cxnSpLocks/>
            </p:cNvCxnSpPr>
            <p:nvPr/>
          </p:nvCxnSpPr>
          <p:spPr>
            <a:xfrm flipH="1">
              <a:off x="6062864" y="3247568"/>
              <a:ext cx="3458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302">
              <a:extLst>
                <a:ext uri="{FF2B5EF4-FFF2-40B4-BE49-F238E27FC236}">
                  <a16:creationId xmlns:a16="http://schemas.microsoft.com/office/drawing/2014/main" id="{B9D0406E-19C8-4C18-BD2A-95D4C0E58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225" y="2236845"/>
              <a:ext cx="186301" cy="183452"/>
            </a:xfrm>
            <a:prstGeom prst="rect">
              <a:avLst/>
            </a:prstGeom>
          </p:spPr>
        </p:pic>
        <p:pic>
          <p:nvPicPr>
            <p:cNvPr id="45" name="Picture 304">
              <a:extLst>
                <a:ext uri="{FF2B5EF4-FFF2-40B4-BE49-F238E27FC236}">
                  <a16:creationId xmlns:a16="http://schemas.microsoft.com/office/drawing/2014/main" id="{BE2C713D-A0F6-4712-9341-69302CD2A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397" y="2586220"/>
              <a:ext cx="186301" cy="183452"/>
            </a:xfrm>
            <a:prstGeom prst="rect">
              <a:avLst/>
            </a:prstGeom>
          </p:spPr>
        </p:pic>
        <p:pic>
          <p:nvPicPr>
            <p:cNvPr id="46" name="Picture 305">
              <a:extLst>
                <a:ext uri="{FF2B5EF4-FFF2-40B4-BE49-F238E27FC236}">
                  <a16:creationId xmlns:a16="http://schemas.microsoft.com/office/drawing/2014/main" id="{D7FB3A2F-9E49-468A-BDC2-7966132E94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227" y="3363705"/>
              <a:ext cx="186301" cy="183452"/>
            </a:xfrm>
            <a:prstGeom prst="rect">
              <a:avLst/>
            </a:prstGeom>
          </p:spPr>
        </p:pic>
        <p:pic>
          <p:nvPicPr>
            <p:cNvPr id="47" name="Picture 306">
              <a:extLst>
                <a:ext uri="{FF2B5EF4-FFF2-40B4-BE49-F238E27FC236}">
                  <a16:creationId xmlns:a16="http://schemas.microsoft.com/office/drawing/2014/main" id="{B4737CDC-0E8E-45C8-9F93-6C579991D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67" y="2812033"/>
              <a:ext cx="186301" cy="183452"/>
            </a:xfrm>
            <a:prstGeom prst="rect">
              <a:avLst/>
            </a:prstGeom>
          </p:spPr>
        </p:pic>
        <p:pic>
          <p:nvPicPr>
            <p:cNvPr id="48" name="Picture 307">
              <a:extLst>
                <a:ext uri="{FF2B5EF4-FFF2-40B4-BE49-F238E27FC236}">
                  <a16:creationId xmlns:a16="http://schemas.microsoft.com/office/drawing/2014/main" id="{F2C47710-E5EE-4BF3-8519-D10481417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2263" y="3361636"/>
              <a:ext cx="186301" cy="183452"/>
            </a:xfrm>
            <a:prstGeom prst="rect">
              <a:avLst/>
            </a:prstGeom>
          </p:spPr>
        </p:pic>
        <p:pic>
          <p:nvPicPr>
            <p:cNvPr id="49" name="Picture 308">
              <a:extLst>
                <a:ext uri="{FF2B5EF4-FFF2-40B4-BE49-F238E27FC236}">
                  <a16:creationId xmlns:a16="http://schemas.microsoft.com/office/drawing/2014/main" id="{2B8F2607-3050-4276-936D-1CFDEBAEF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738" y="2576824"/>
              <a:ext cx="186301" cy="183452"/>
            </a:xfrm>
            <a:prstGeom prst="rect">
              <a:avLst/>
            </a:prstGeom>
          </p:spPr>
        </p:pic>
        <p:sp>
          <p:nvSpPr>
            <p:cNvPr id="50" name="TextBox 318">
              <a:extLst>
                <a:ext uri="{FF2B5EF4-FFF2-40B4-BE49-F238E27FC236}">
                  <a16:creationId xmlns:a16="http://schemas.microsoft.com/office/drawing/2014/main" id="{191A33E3-E2D2-437D-A6AF-502E98666122}"/>
                </a:ext>
              </a:extLst>
            </p:cNvPr>
            <p:cNvSpPr txBox="1"/>
            <p:nvPr/>
          </p:nvSpPr>
          <p:spPr>
            <a:xfrm>
              <a:off x="5459000" y="3660565"/>
              <a:ext cx="1928512" cy="333168"/>
            </a:xfrm>
            <a:prstGeom prst="rect">
              <a:avLst/>
            </a:prstGeom>
            <a:noFill/>
          </p:spPr>
          <p:txBody>
            <a:bodyPr wrap="square" rtlCol="0">
              <a:spAutoFit/>
            </a:bodyPr>
            <a:lstStyle/>
            <a:p>
              <a:pPr algn="ctr"/>
              <a:r>
                <a:rPr lang="en-US" sz="2400" b="1" dirty="0">
                  <a:latin typeface="Calibri" charset="0"/>
                  <a:ea typeface="Calibri" charset="0"/>
                  <a:cs typeface="Calibri" charset="0"/>
                </a:rPr>
                <a:t>Routing Protocols</a:t>
              </a:r>
            </a:p>
          </p:txBody>
        </p:sp>
        <p:pic>
          <p:nvPicPr>
            <p:cNvPr id="51" name="Picture 113">
              <a:extLst>
                <a:ext uri="{FF2B5EF4-FFF2-40B4-BE49-F238E27FC236}">
                  <a16:creationId xmlns:a16="http://schemas.microsoft.com/office/drawing/2014/main" id="{95B3B1A8-B57B-436A-998B-AC0DA61C5A88}"/>
                </a:ext>
              </a:extLst>
            </p:cNvPr>
            <p:cNvPicPr>
              <a:picLocks noChangeAspect="1"/>
            </p:cNvPicPr>
            <p:nvPr/>
          </p:nvPicPr>
          <p:blipFill>
            <a:blip r:embed="rId5"/>
            <a:stretch>
              <a:fillRect/>
            </a:stretch>
          </p:blipFill>
          <p:spPr>
            <a:xfrm>
              <a:off x="6908769" y="3210766"/>
              <a:ext cx="410301" cy="356746"/>
            </a:xfrm>
            <a:prstGeom prst="rect">
              <a:avLst/>
            </a:prstGeom>
          </p:spPr>
        </p:pic>
      </p:grpSp>
      <p:sp>
        <p:nvSpPr>
          <p:cNvPr id="94" name="Left Arrow 316">
            <a:extLst>
              <a:ext uri="{FF2B5EF4-FFF2-40B4-BE49-F238E27FC236}">
                <a16:creationId xmlns:a16="http://schemas.microsoft.com/office/drawing/2014/main" id="{4E77B403-9BBC-4391-9FD1-4A4198186927}"/>
              </a:ext>
            </a:extLst>
          </p:cNvPr>
          <p:cNvSpPr/>
          <p:nvPr/>
        </p:nvSpPr>
        <p:spPr>
          <a:xfrm rot="9620101">
            <a:off x="3455650" y="2798238"/>
            <a:ext cx="773054" cy="2557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62">
            <a:extLst>
              <a:ext uri="{FF2B5EF4-FFF2-40B4-BE49-F238E27FC236}">
                <a16:creationId xmlns:a16="http://schemas.microsoft.com/office/drawing/2014/main" id="{2C4F14FE-904B-48AC-88A0-130918B1B6E4}"/>
              </a:ext>
            </a:extLst>
          </p:cNvPr>
          <p:cNvSpPr/>
          <p:nvPr/>
        </p:nvSpPr>
        <p:spPr>
          <a:xfrm>
            <a:off x="2210644" y="1524515"/>
            <a:ext cx="270108" cy="175785"/>
          </a:xfrm>
          <a:custGeom>
            <a:avLst/>
            <a:gdLst>
              <a:gd name="connsiteX0" fmla="*/ 0 w 499872"/>
              <a:gd name="connsiteY0" fmla="*/ 499884 h 512076"/>
              <a:gd name="connsiteX1" fmla="*/ 207264 w 499872"/>
              <a:gd name="connsiteY1" fmla="*/ 12 h 512076"/>
              <a:gd name="connsiteX2" fmla="*/ 499872 w 499872"/>
              <a:gd name="connsiteY2" fmla="*/ 512076 h 512076"/>
              <a:gd name="connsiteX0" fmla="*/ 0 w 499872"/>
              <a:gd name="connsiteY0" fmla="*/ 377976 h 390168"/>
              <a:gd name="connsiteX1" fmla="*/ 256032 w 499872"/>
              <a:gd name="connsiteY1" fmla="*/ 24 h 390168"/>
              <a:gd name="connsiteX2" fmla="*/ 499872 w 499872"/>
              <a:gd name="connsiteY2" fmla="*/ 390168 h 390168"/>
              <a:gd name="connsiteX0" fmla="*/ 0 w 475488"/>
              <a:gd name="connsiteY0" fmla="*/ 488154 h 488154"/>
              <a:gd name="connsiteX1" fmla="*/ 231648 w 475488"/>
              <a:gd name="connsiteY1" fmla="*/ 474 h 488154"/>
              <a:gd name="connsiteX2" fmla="*/ 475488 w 475488"/>
              <a:gd name="connsiteY2" fmla="*/ 390618 h 488154"/>
              <a:gd name="connsiteX0" fmla="*/ 0 w 463296"/>
              <a:gd name="connsiteY0" fmla="*/ 487680 h 487680"/>
              <a:gd name="connsiteX1" fmla="*/ 231648 w 463296"/>
              <a:gd name="connsiteY1" fmla="*/ 0 h 487680"/>
              <a:gd name="connsiteX2" fmla="*/ 463296 w 463296"/>
              <a:gd name="connsiteY2" fmla="*/ 487680 h 487680"/>
              <a:gd name="connsiteX0" fmla="*/ 0 w 463296"/>
              <a:gd name="connsiteY0" fmla="*/ 329184 h 329184"/>
              <a:gd name="connsiteX1" fmla="*/ 231648 w 463296"/>
              <a:gd name="connsiteY1" fmla="*/ 0 h 329184"/>
              <a:gd name="connsiteX2" fmla="*/ 463296 w 463296"/>
              <a:gd name="connsiteY2" fmla="*/ 329184 h 329184"/>
              <a:gd name="connsiteX0" fmla="*/ 0 w 463296"/>
              <a:gd name="connsiteY0" fmla="*/ 512064 h 512064"/>
              <a:gd name="connsiteX1" fmla="*/ 219456 w 463296"/>
              <a:gd name="connsiteY1" fmla="*/ 0 h 512064"/>
              <a:gd name="connsiteX2" fmla="*/ 463296 w 463296"/>
              <a:gd name="connsiteY2" fmla="*/ 512064 h 512064"/>
              <a:gd name="connsiteX0" fmla="*/ 0 w 463296"/>
              <a:gd name="connsiteY0" fmla="*/ 512075 h 524267"/>
              <a:gd name="connsiteX1" fmla="*/ 219456 w 463296"/>
              <a:gd name="connsiteY1" fmla="*/ 11 h 524267"/>
              <a:gd name="connsiteX2" fmla="*/ 463296 w 463296"/>
              <a:gd name="connsiteY2" fmla="*/ 524267 h 524267"/>
              <a:gd name="connsiteX0" fmla="*/ 0 w 438912"/>
              <a:gd name="connsiteY0" fmla="*/ 512229 h 512229"/>
              <a:gd name="connsiteX1" fmla="*/ 219456 w 438912"/>
              <a:gd name="connsiteY1" fmla="*/ 165 h 512229"/>
              <a:gd name="connsiteX2" fmla="*/ 438912 w 438912"/>
              <a:gd name="connsiteY2" fmla="*/ 451269 h 512229"/>
              <a:gd name="connsiteX0" fmla="*/ 0 w 438912"/>
              <a:gd name="connsiteY0" fmla="*/ 402553 h 402553"/>
              <a:gd name="connsiteX1" fmla="*/ 292608 w 438912"/>
              <a:gd name="connsiteY1" fmla="*/ 217 h 402553"/>
              <a:gd name="connsiteX2" fmla="*/ 438912 w 438912"/>
              <a:gd name="connsiteY2" fmla="*/ 341593 h 402553"/>
              <a:gd name="connsiteX0" fmla="*/ 0 w 451104"/>
              <a:gd name="connsiteY0" fmla="*/ 402336 h 402336"/>
              <a:gd name="connsiteX1" fmla="*/ 292608 w 451104"/>
              <a:gd name="connsiteY1" fmla="*/ 0 h 402336"/>
              <a:gd name="connsiteX2" fmla="*/ 451104 w 451104"/>
              <a:gd name="connsiteY2" fmla="*/ 402336 h 402336"/>
              <a:gd name="connsiteX0" fmla="*/ 0 w 377952"/>
              <a:gd name="connsiteY0" fmla="*/ 402781 h 402781"/>
              <a:gd name="connsiteX1" fmla="*/ 292608 w 377952"/>
              <a:gd name="connsiteY1" fmla="*/ 445 h 402781"/>
              <a:gd name="connsiteX2" fmla="*/ 377952 w 377952"/>
              <a:gd name="connsiteY2" fmla="*/ 317437 h 402781"/>
              <a:gd name="connsiteX0" fmla="*/ 0 w 475488"/>
              <a:gd name="connsiteY0" fmla="*/ 402471 h 402471"/>
              <a:gd name="connsiteX1" fmla="*/ 292608 w 475488"/>
              <a:gd name="connsiteY1" fmla="*/ 135 h 402471"/>
              <a:gd name="connsiteX2" fmla="*/ 475488 w 475488"/>
              <a:gd name="connsiteY2" fmla="*/ 353703 h 402471"/>
            </a:gdLst>
            <a:ahLst/>
            <a:cxnLst>
              <a:cxn ang="0">
                <a:pos x="connsiteX0" y="connsiteY0"/>
              </a:cxn>
              <a:cxn ang="0">
                <a:pos x="connsiteX1" y="connsiteY1"/>
              </a:cxn>
              <a:cxn ang="0">
                <a:pos x="connsiteX2" y="connsiteY2"/>
              </a:cxn>
            </a:cxnLst>
            <a:rect l="l" t="t" r="r" b="b"/>
            <a:pathLst>
              <a:path w="475488" h="402471">
                <a:moveTo>
                  <a:pt x="0" y="402471"/>
                </a:moveTo>
                <a:cubicBezTo>
                  <a:pt x="61976" y="151519"/>
                  <a:pt x="213360" y="8263"/>
                  <a:pt x="292608" y="135"/>
                </a:cubicBezTo>
                <a:cubicBezTo>
                  <a:pt x="371856" y="-7993"/>
                  <a:pt x="475488" y="353703"/>
                  <a:pt x="475488" y="353703"/>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57">
            <a:extLst>
              <a:ext uri="{FF2B5EF4-FFF2-40B4-BE49-F238E27FC236}">
                <a16:creationId xmlns:a16="http://schemas.microsoft.com/office/drawing/2014/main" id="{B261C92A-947A-4904-AAB8-01CD9D132869}"/>
              </a:ext>
            </a:extLst>
          </p:cNvPr>
          <p:cNvCxnSpPr/>
          <p:nvPr/>
        </p:nvCxnSpPr>
        <p:spPr>
          <a:xfrm>
            <a:off x="1924593" y="1843024"/>
            <a:ext cx="227510" cy="413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Oval 71">
            <a:extLst>
              <a:ext uri="{FF2B5EF4-FFF2-40B4-BE49-F238E27FC236}">
                <a16:creationId xmlns:a16="http://schemas.microsoft.com/office/drawing/2014/main" id="{01A2458F-8E94-4E5C-8A49-EC57F1906F16}"/>
              </a:ext>
            </a:extLst>
          </p:cNvPr>
          <p:cNvSpPr/>
          <p:nvPr/>
        </p:nvSpPr>
        <p:spPr>
          <a:xfrm>
            <a:off x="1531836" y="1641638"/>
            <a:ext cx="392755" cy="40277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59">
            <a:extLst>
              <a:ext uri="{FF2B5EF4-FFF2-40B4-BE49-F238E27FC236}">
                <a16:creationId xmlns:a16="http://schemas.microsoft.com/office/drawing/2014/main" id="{A48101A2-D004-47FE-9646-855E1DB99E75}"/>
              </a:ext>
            </a:extLst>
          </p:cNvPr>
          <p:cNvGrpSpPr/>
          <p:nvPr/>
        </p:nvGrpSpPr>
        <p:grpSpPr>
          <a:xfrm>
            <a:off x="2757251" y="1649129"/>
            <a:ext cx="392755" cy="402772"/>
            <a:chOff x="6966865" y="753073"/>
            <a:chExt cx="646176" cy="585217"/>
          </a:xfrm>
        </p:grpSpPr>
        <p:sp>
          <p:nvSpPr>
            <p:cNvPr id="104" name="Oval 68">
              <a:extLst>
                <a:ext uri="{FF2B5EF4-FFF2-40B4-BE49-F238E27FC236}">
                  <a16:creationId xmlns:a16="http://schemas.microsoft.com/office/drawing/2014/main" id="{D2F64DBA-FAC0-425C-82FB-9EBF0C115A3F}"/>
                </a:ext>
              </a:extLst>
            </p:cNvPr>
            <p:cNvSpPr/>
            <p:nvPr/>
          </p:nvSpPr>
          <p:spPr>
            <a:xfrm>
              <a:off x="6966865" y="753073"/>
              <a:ext cx="646176" cy="585217"/>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69">
              <a:extLst>
                <a:ext uri="{FF2B5EF4-FFF2-40B4-BE49-F238E27FC236}">
                  <a16:creationId xmlns:a16="http://schemas.microsoft.com/office/drawing/2014/main" id="{83983AEF-9A02-48A5-9110-16F83444CC2B}"/>
                </a:ext>
              </a:extLst>
            </p:cNvPr>
            <p:cNvSpPr/>
            <p:nvPr/>
          </p:nvSpPr>
          <p:spPr>
            <a:xfrm>
              <a:off x="7041796" y="815708"/>
              <a:ext cx="499871" cy="46013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66">
            <a:extLst>
              <a:ext uri="{FF2B5EF4-FFF2-40B4-BE49-F238E27FC236}">
                <a16:creationId xmlns:a16="http://schemas.microsoft.com/office/drawing/2014/main" id="{A1075CFB-687A-4697-9312-66852A2A5FE9}"/>
              </a:ext>
            </a:extLst>
          </p:cNvPr>
          <p:cNvSpPr/>
          <p:nvPr/>
        </p:nvSpPr>
        <p:spPr>
          <a:xfrm>
            <a:off x="2152098" y="1645774"/>
            <a:ext cx="392755" cy="40277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Arrow Connector 65">
            <a:extLst>
              <a:ext uri="{FF2B5EF4-FFF2-40B4-BE49-F238E27FC236}">
                <a16:creationId xmlns:a16="http://schemas.microsoft.com/office/drawing/2014/main" id="{85D54B58-421C-48A7-93A8-88DE20DA786D}"/>
              </a:ext>
            </a:extLst>
          </p:cNvPr>
          <p:cNvCxnSpPr/>
          <p:nvPr/>
        </p:nvCxnSpPr>
        <p:spPr>
          <a:xfrm>
            <a:off x="2544854" y="1847223"/>
            <a:ext cx="212394" cy="335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Left Arrow 316">
            <a:extLst>
              <a:ext uri="{FF2B5EF4-FFF2-40B4-BE49-F238E27FC236}">
                <a16:creationId xmlns:a16="http://schemas.microsoft.com/office/drawing/2014/main" id="{843A8B06-D007-4276-8E37-DE40742C90B0}"/>
              </a:ext>
            </a:extLst>
          </p:cNvPr>
          <p:cNvSpPr/>
          <p:nvPr/>
        </p:nvSpPr>
        <p:spPr>
          <a:xfrm rot="11979899" flipV="1">
            <a:off x="3440726" y="1948686"/>
            <a:ext cx="772651" cy="2484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96">
            <a:extLst>
              <a:ext uri="{FF2B5EF4-FFF2-40B4-BE49-F238E27FC236}">
                <a16:creationId xmlns:a16="http://schemas.microsoft.com/office/drawing/2014/main" id="{8E8694E5-F98C-4F7A-8714-CABAC08C8302}"/>
              </a:ext>
            </a:extLst>
          </p:cNvPr>
          <p:cNvSpPr txBox="1"/>
          <p:nvPr/>
        </p:nvSpPr>
        <p:spPr>
          <a:xfrm>
            <a:off x="1607566" y="2092709"/>
            <a:ext cx="1461362" cy="461665"/>
          </a:xfrm>
          <a:prstGeom prst="rect">
            <a:avLst/>
          </a:prstGeom>
          <a:noFill/>
        </p:spPr>
        <p:txBody>
          <a:bodyPr wrap="square" rtlCol="0">
            <a:spAutoFit/>
          </a:bodyPr>
          <a:lstStyle/>
          <a:p>
            <a:r>
              <a:rPr lang="en-US" sz="2400" b="1" dirty="0">
                <a:latin typeface="Calibri" charset="0"/>
                <a:ea typeface="Calibri" charset="0"/>
                <a:cs typeface="Calibri" charset="0"/>
              </a:rPr>
              <a:t>Automata</a:t>
            </a:r>
          </a:p>
        </p:txBody>
      </p:sp>
      <p:grpSp>
        <p:nvGrpSpPr>
          <p:cNvPr id="161" name="群組 160">
            <a:extLst>
              <a:ext uri="{FF2B5EF4-FFF2-40B4-BE49-F238E27FC236}">
                <a16:creationId xmlns:a16="http://schemas.microsoft.com/office/drawing/2014/main" id="{8AE6D2B3-3AB3-4B9A-9A00-0B1DA4290A16}"/>
              </a:ext>
            </a:extLst>
          </p:cNvPr>
          <p:cNvGrpSpPr/>
          <p:nvPr/>
        </p:nvGrpSpPr>
        <p:grpSpPr>
          <a:xfrm>
            <a:off x="4748822" y="1983985"/>
            <a:ext cx="1687081" cy="1318787"/>
            <a:chOff x="5304914" y="1701709"/>
            <a:chExt cx="1687081" cy="1318787"/>
          </a:xfrm>
        </p:grpSpPr>
        <p:sp>
          <p:nvSpPr>
            <p:cNvPr id="127" name="Oval 210">
              <a:extLst>
                <a:ext uri="{FF2B5EF4-FFF2-40B4-BE49-F238E27FC236}">
                  <a16:creationId xmlns:a16="http://schemas.microsoft.com/office/drawing/2014/main" id="{2DBA32C6-6AC3-4897-815C-C6D6BB0591F6}"/>
                </a:ext>
              </a:extLst>
            </p:cNvPr>
            <p:cNvSpPr/>
            <p:nvPr/>
          </p:nvSpPr>
          <p:spPr>
            <a:xfrm>
              <a:off x="6315013" y="2673426"/>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14" name="Straight Connector 150">
              <a:extLst>
                <a:ext uri="{FF2B5EF4-FFF2-40B4-BE49-F238E27FC236}">
                  <a16:creationId xmlns:a16="http://schemas.microsoft.com/office/drawing/2014/main" id="{437F0551-9903-47EA-9355-D193A3715505}"/>
                </a:ext>
              </a:extLst>
            </p:cNvPr>
            <p:cNvCxnSpPr>
              <a:cxnSpLocks/>
              <a:stCxn id="125" idx="7"/>
              <a:endCxn id="123" idx="3"/>
            </p:cNvCxnSpPr>
            <p:nvPr/>
          </p:nvCxnSpPr>
          <p:spPr>
            <a:xfrm flipV="1">
              <a:off x="5953700" y="2516174"/>
              <a:ext cx="99033" cy="19442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67">
              <a:extLst>
                <a:ext uri="{FF2B5EF4-FFF2-40B4-BE49-F238E27FC236}">
                  <a16:creationId xmlns:a16="http://schemas.microsoft.com/office/drawing/2014/main" id="{14A378CE-A194-4B1C-A396-4BC4D0B3E8A4}"/>
                </a:ext>
              </a:extLst>
            </p:cNvPr>
            <p:cNvCxnSpPr>
              <a:cxnSpLocks/>
              <a:stCxn id="123" idx="2"/>
              <a:endCxn id="124" idx="6"/>
            </p:cNvCxnSpPr>
            <p:nvPr/>
          </p:nvCxnSpPr>
          <p:spPr>
            <a:xfrm flipH="1" flipV="1">
              <a:off x="5654290" y="2384651"/>
              <a:ext cx="347279" cy="881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76">
              <a:extLst>
                <a:ext uri="{FF2B5EF4-FFF2-40B4-BE49-F238E27FC236}">
                  <a16:creationId xmlns:a16="http://schemas.microsoft.com/office/drawing/2014/main" id="{83A93EDF-EB39-44A0-B335-C5025C138A8E}"/>
                </a:ext>
              </a:extLst>
            </p:cNvPr>
            <p:cNvCxnSpPr>
              <a:cxnSpLocks/>
              <a:stCxn id="127" idx="7"/>
              <a:endCxn id="126" idx="4"/>
            </p:cNvCxnSpPr>
            <p:nvPr/>
          </p:nvCxnSpPr>
          <p:spPr>
            <a:xfrm flipV="1">
              <a:off x="6613225" y="2585293"/>
              <a:ext cx="204084" cy="13895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77">
              <a:extLst>
                <a:ext uri="{FF2B5EF4-FFF2-40B4-BE49-F238E27FC236}">
                  <a16:creationId xmlns:a16="http://schemas.microsoft.com/office/drawing/2014/main" id="{7686BED7-B255-49E7-AD2E-6C41B6997DC7}"/>
                </a:ext>
              </a:extLst>
            </p:cNvPr>
            <p:cNvCxnSpPr>
              <a:cxnSpLocks/>
              <a:stCxn id="124" idx="5"/>
              <a:endCxn id="125" idx="1"/>
            </p:cNvCxnSpPr>
            <p:nvPr/>
          </p:nvCxnSpPr>
          <p:spPr>
            <a:xfrm>
              <a:off x="5603125" y="2507359"/>
              <a:ext cx="103529" cy="20323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94">
              <a:extLst>
                <a:ext uri="{FF2B5EF4-FFF2-40B4-BE49-F238E27FC236}">
                  <a16:creationId xmlns:a16="http://schemas.microsoft.com/office/drawing/2014/main" id="{84FCD6FA-A420-4C64-944C-D06A7D7A5745}"/>
                </a:ext>
              </a:extLst>
            </p:cNvPr>
            <p:cNvCxnSpPr>
              <a:cxnSpLocks/>
              <a:stCxn id="123" idx="0"/>
              <a:endCxn id="122" idx="4"/>
            </p:cNvCxnSpPr>
            <p:nvPr/>
          </p:nvCxnSpPr>
          <p:spPr>
            <a:xfrm flipV="1">
              <a:off x="6176259" y="2048779"/>
              <a:ext cx="7245" cy="17115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95">
              <a:extLst>
                <a:ext uri="{FF2B5EF4-FFF2-40B4-BE49-F238E27FC236}">
                  <a16:creationId xmlns:a16="http://schemas.microsoft.com/office/drawing/2014/main" id="{A040A5FB-0CDC-4FA5-83AC-F9B202B3B30D}"/>
                </a:ext>
              </a:extLst>
            </p:cNvPr>
            <p:cNvCxnSpPr>
              <a:cxnSpLocks/>
              <a:stCxn id="126" idx="0"/>
              <a:endCxn id="122" idx="6"/>
            </p:cNvCxnSpPr>
            <p:nvPr/>
          </p:nvCxnSpPr>
          <p:spPr>
            <a:xfrm flipH="1" flipV="1">
              <a:off x="6358190" y="1875244"/>
              <a:ext cx="459119" cy="36297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96">
              <a:extLst>
                <a:ext uri="{FF2B5EF4-FFF2-40B4-BE49-F238E27FC236}">
                  <a16:creationId xmlns:a16="http://schemas.microsoft.com/office/drawing/2014/main" id="{BF6F4A88-5334-428E-AB5A-0FC16C73D793}"/>
                </a:ext>
              </a:extLst>
            </p:cNvPr>
            <p:cNvCxnSpPr>
              <a:cxnSpLocks/>
              <a:stCxn id="122" idx="2"/>
              <a:endCxn id="124" idx="0"/>
            </p:cNvCxnSpPr>
            <p:nvPr/>
          </p:nvCxnSpPr>
          <p:spPr>
            <a:xfrm flipH="1">
              <a:off x="5479602" y="1875244"/>
              <a:ext cx="529212" cy="335871"/>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Connector 205">
              <a:extLst>
                <a:ext uri="{FF2B5EF4-FFF2-40B4-BE49-F238E27FC236}">
                  <a16:creationId xmlns:a16="http://schemas.microsoft.com/office/drawing/2014/main" id="{0929F53E-7E8E-4B11-B3FD-5F83C1354B49}"/>
                </a:ext>
              </a:extLst>
            </p:cNvPr>
            <p:cNvCxnSpPr>
              <a:cxnSpLocks/>
              <a:stCxn id="123" idx="6"/>
              <a:endCxn id="126" idx="2"/>
            </p:cNvCxnSpPr>
            <p:nvPr/>
          </p:nvCxnSpPr>
          <p:spPr>
            <a:xfrm>
              <a:off x="6350945" y="2393465"/>
              <a:ext cx="291674" cy="1829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Oval 53">
              <a:extLst>
                <a:ext uri="{FF2B5EF4-FFF2-40B4-BE49-F238E27FC236}">
                  <a16:creationId xmlns:a16="http://schemas.microsoft.com/office/drawing/2014/main" id="{97A76689-FE9E-4038-9E9F-975B97E82E63}"/>
                </a:ext>
              </a:extLst>
            </p:cNvPr>
            <p:cNvSpPr/>
            <p:nvPr/>
          </p:nvSpPr>
          <p:spPr>
            <a:xfrm>
              <a:off x="6008814" y="1701709"/>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3" name="Oval 206">
              <a:extLst>
                <a:ext uri="{FF2B5EF4-FFF2-40B4-BE49-F238E27FC236}">
                  <a16:creationId xmlns:a16="http://schemas.microsoft.com/office/drawing/2014/main" id="{64FA2AEA-77D7-422D-ACAC-432D62C272FB}"/>
                </a:ext>
              </a:extLst>
            </p:cNvPr>
            <p:cNvSpPr/>
            <p:nvPr/>
          </p:nvSpPr>
          <p:spPr>
            <a:xfrm>
              <a:off x="6001569" y="2219930"/>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4" name="Oval 207">
              <a:extLst>
                <a:ext uri="{FF2B5EF4-FFF2-40B4-BE49-F238E27FC236}">
                  <a16:creationId xmlns:a16="http://schemas.microsoft.com/office/drawing/2014/main" id="{BD2E1873-68A8-413A-841B-9FE003078B23}"/>
                </a:ext>
              </a:extLst>
            </p:cNvPr>
            <p:cNvSpPr/>
            <p:nvPr/>
          </p:nvSpPr>
          <p:spPr>
            <a:xfrm>
              <a:off x="5304914" y="2211115"/>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5" name="Oval 208">
              <a:extLst>
                <a:ext uri="{FF2B5EF4-FFF2-40B4-BE49-F238E27FC236}">
                  <a16:creationId xmlns:a16="http://schemas.microsoft.com/office/drawing/2014/main" id="{E93530A5-2C64-4BA7-9852-9C89638074CA}"/>
                </a:ext>
              </a:extLst>
            </p:cNvPr>
            <p:cNvSpPr/>
            <p:nvPr/>
          </p:nvSpPr>
          <p:spPr>
            <a:xfrm>
              <a:off x="5655489" y="2659768"/>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6" name="Oval 209">
              <a:extLst>
                <a:ext uri="{FF2B5EF4-FFF2-40B4-BE49-F238E27FC236}">
                  <a16:creationId xmlns:a16="http://schemas.microsoft.com/office/drawing/2014/main" id="{9EE41732-300F-40DA-BA28-3A9BEB9A2353}"/>
                </a:ext>
              </a:extLst>
            </p:cNvPr>
            <p:cNvSpPr/>
            <p:nvPr/>
          </p:nvSpPr>
          <p:spPr>
            <a:xfrm>
              <a:off x="6642619" y="2238223"/>
              <a:ext cx="349376" cy="347070"/>
            </a:xfrm>
            <a:prstGeom prst="ellipse">
              <a:avLst/>
            </a:pr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128" name="Straight Connector 230">
              <a:extLst>
                <a:ext uri="{FF2B5EF4-FFF2-40B4-BE49-F238E27FC236}">
                  <a16:creationId xmlns:a16="http://schemas.microsoft.com/office/drawing/2014/main" id="{7DD4CA6D-4F19-40D1-A78F-0655531D4128}"/>
                </a:ext>
              </a:extLst>
            </p:cNvPr>
            <p:cNvCxnSpPr>
              <a:cxnSpLocks/>
              <a:stCxn id="127" idx="2"/>
              <a:endCxn id="125" idx="6"/>
            </p:cNvCxnSpPr>
            <p:nvPr/>
          </p:nvCxnSpPr>
          <p:spPr>
            <a:xfrm flipH="1" flipV="1">
              <a:off x="6004865" y="2833305"/>
              <a:ext cx="310146" cy="13656"/>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Oval 69">
              <a:extLst>
                <a:ext uri="{FF2B5EF4-FFF2-40B4-BE49-F238E27FC236}">
                  <a16:creationId xmlns:a16="http://schemas.microsoft.com/office/drawing/2014/main" id="{2F328211-0FB4-42C5-B086-630F83548722}"/>
                </a:ext>
              </a:extLst>
            </p:cNvPr>
            <p:cNvSpPr/>
            <p:nvPr/>
          </p:nvSpPr>
          <p:spPr>
            <a:xfrm>
              <a:off x="6052679" y="2264342"/>
              <a:ext cx="247156" cy="257612"/>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69">
              <a:extLst>
                <a:ext uri="{FF2B5EF4-FFF2-40B4-BE49-F238E27FC236}">
                  <a16:creationId xmlns:a16="http://schemas.microsoft.com/office/drawing/2014/main" id="{0DF421D6-F879-42F9-BDF6-5581CBD75A65}"/>
                </a:ext>
              </a:extLst>
            </p:cNvPr>
            <p:cNvSpPr/>
            <p:nvPr/>
          </p:nvSpPr>
          <p:spPr>
            <a:xfrm>
              <a:off x="6701077" y="2290458"/>
              <a:ext cx="239754" cy="249898"/>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1">
            <a:extLst>
              <a:ext uri="{FF2B5EF4-FFF2-40B4-BE49-F238E27FC236}">
                <a16:creationId xmlns:a16="http://schemas.microsoft.com/office/drawing/2014/main" id="{CD1B4D93-708D-4056-AE1B-FF58DAF5F584}"/>
              </a:ext>
            </a:extLst>
          </p:cNvPr>
          <p:cNvGrpSpPr/>
          <p:nvPr/>
        </p:nvGrpSpPr>
        <p:grpSpPr>
          <a:xfrm>
            <a:off x="9413976" y="1203456"/>
            <a:ext cx="1523721" cy="369332"/>
            <a:chOff x="1564588" y="5584454"/>
            <a:chExt cx="1523721" cy="369332"/>
          </a:xfrm>
        </p:grpSpPr>
        <p:sp>
          <p:nvSpPr>
            <p:cNvPr id="150" name="文字方塊 24">
              <a:extLst>
                <a:ext uri="{FF2B5EF4-FFF2-40B4-BE49-F238E27FC236}">
                  <a16:creationId xmlns:a16="http://schemas.microsoft.com/office/drawing/2014/main" id="{27A17281-8055-4CE9-84C7-FAA138B0B586}"/>
                </a:ext>
              </a:extLst>
            </p:cNvPr>
            <p:cNvSpPr txBox="1"/>
            <p:nvPr/>
          </p:nvSpPr>
          <p:spPr>
            <a:xfrm>
              <a:off x="2349517" y="5584454"/>
              <a:ext cx="738792" cy="369332"/>
            </a:xfrm>
            <a:prstGeom prst="rect">
              <a:avLst/>
            </a:prstGeom>
            <a:noFill/>
          </p:spPr>
          <p:txBody>
            <a:bodyPr wrap="none" rtlCol="0">
              <a:spAutoFit/>
            </a:bodyPr>
            <a:lstStyle/>
            <a:p>
              <a:r>
                <a:rPr lang="en-US" altLang="zh-TW" dirty="0"/>
                <a:t>Probe</a:t>
              </a:r>
              <a:endParaRPr lang="zh-TW" altLang="en-US" dirty="0"/>
            </a:p>
          </p:txBody>
        </p:sp>
        <p:cxnSp>
          <p:nvCxnSpPr>
            <p:cNvPr id="151" name="Straight Arrow Connector 29">
              <a:extLst>
                <a:ext uri="{FF2B5EF4-FFF2-40B4-BE49-F238E27FC236}">
                  <a16:creationId xmlns:a16="http://schemas.microsoft.com/office/drawing/2014/main" id="{6A57A7EA-1718-446D-A870-E0B403ED09A8}"/>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2" name="Group 34">
            <a:extLst>
              <a:ext uri="{FF2B5EF4-FFF2-40B4-BE49-F238E27FC236}">
                <a16:creationId xmlns:a16="http://schemas.microsoft.com/office/drawing/2014/main" id="{CC7DD590-C0C3-435C-B72F-4C6AA6119E1D}"/>
              </a:ext>
            </a:extLst>
          </p:cNvPr>
          <p:cNvGrpSpPr/>
          <p:nvPr/>
        </p:nvGrpSpPr>
        <p:grpSpPr>
          <a:xfrm>
            <a:off x="9455898" y="1545820"/>
            <a:ext cx="1363560" cy="369332"/>
            <a:chOff x="1606511" y="5926818"/>
            <a:chExt cx="1363560" cy="369332"/>
          </a:xfrm>
        </p:grpSpPr>
        <p:sp>
          <p:nvSpPr>
            <p:cNvPr id="153" name="文字方塊 26">
              <a:extLst>
                <a:ext uri="{FF2B5EF4-FFF2-40B4-BE49-F238E27FC236}">
                  <a16:creationId xmlns:a16="http://schemas.microsoft.com/office/drawing/2014/main" id="{D2CDEDC5-8E11-4A54-95CB-2E2EEF4CDD4C}"/>
                </a:ext>
              </a:extLst>
            </p:cNvPr>
            <p:cNvSpPr txBox="1"/>
            <p:nvPr/>
          </p:nvSpPr>
          <p:spPr>
            <a:xfrm>
              <a:off x="2349517" y="5926818"/>
              <a:ext cx="620554" cy="369332"/>
            </a:xfrm>
            <a:prstGeom prst="rect">
              <a:avLst/>
            </a:prstGeom>
            <a:noFill/>
          </p:spPr>
          <p:txBody>
            <a:bodyPr wrap="none" rtlCol="0">
              <a:spAutoFit/>
            </a:bodyPr>
            <a:lstStyle/>
            <a:p>
              <a:r>
                <a:rPr lang="en-US" altLang="zh-TW" dirty="0"/>
                <a:t>Data</a:t>
              </a:r>
              <a:endParaRPr lang="zh-TW" altLang="en-US" dirty="0"/>
            </a:p>
          </p:txBody>
        </p:sp>
        <p:cxnSp>
          <p:nvCxnSpPr>
            <p:cNvPr id="154" name="Straight Arrow Connector 26">
              <a:extLst>
                <a:ext uri="{FF2B5EF4-FFF2-40B4-BE49-F238E27FC236}">
                  <a16:creationId xmlns:a16="http://schemas.microsoft.com/office/drawing/2014/main" id="{93D1A32D-9882-48E8-A96D-96AEEC53EF16}"/>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
        <p:nvSpPr>
          <p:cNvPr id="155" name="Left Arrow 316">
            <a:extLst>
              <a:ext uri="{FF2B5EF4-FFF2-40B4-BE49-F238E27FC236}">
                <a16:creationId xmlns:a16="http://schemas.microsoft.com/office/drawing/2014/main" id="{DB0F7085-F2C8-454F-B2D5-5F1B53290176}"/>
              </a:ext>
            </a:extLst>
          </p:cNvPr>
          <p:cNvSpPr/>
          <p:nvPr/>
        </p:nvSpPr>
        <p:spPr>
          <a:xfrm rot="10800000" flipV="1">
            <a:off x="6809547" y="2425003"/>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96">
            <a:extLst>
              <a:ext uri="{FF2B5EF4-FFF2-40B4-BE49-F238E27FC236}">
                <a16:creationId xmlns:a16="http://schemas.microsoft.com/office/drawing/2014/main" id="{0663611D-59CD-4108-A98F-73EA76CF2A66}"/>
              </a:ext>
            </a:extLst>
          </p:cNvPr>
          <p:cNvSpPr txBox="1"/>
          <p:nvPr/>
        </p:nvSpPr>
        <p:spPr>
          <a:xfrm>
            <a:off x="3630784" y="3539715"/>
            <a:ext cx="3878369" cy="461665"/>
          </a:xfrm>
          <a:prstGeom prst="rect">
            <a:avLst/>
          </a:prstGeom>
          <a:noFill/>
        </p:spPr>
        <p:txBody>
          <a:bodyPr wrap="square" rtlCol="0">
            <a:spAutoFit/>
          </a:bodyPr>
          <a:lstStyle/>
          <a:p>
            <a:r>
              <a:rPr lang="en-US" sz="2400" b="1" dirty="0">
                <a:latin typeface="Calibri" charset="0"/>
                <a:ea typeface="Calibri" charset="0"/>
                <a:cs typeface="Calibri" charset="0"/>
              </a:rPr>
              <a:t>Intermediate Representation</a:t>
            </a:r>
          </a:p>
        </p:txBody>
      </p:sp>
      <p:grpSp>
        <p:nvGrpSpPr>
          <p:cNvPr id="217" name="群組 216">
            <a:extLst>
              <a:ext uri="{FF2B5EF4-FFF2-40B4-BE49-F238E27FC236}">
                <a16:creationId xmlns:a16="http://schemas.microsoft.com/office/drawing/2014/main" id="{DBCFB762-4A8D-4613-9457-B8A943A9D1F8}"/>
              </a:ext>
            </a:extLst>
          </p:cNvPr>
          <p:cNvGrpSpPr/>
          <p:nvPr/>
        </p:nvGrpSpPr>
        <p:grpSpPr>
          <a:xfrm>
            <a:off x="7905591" y="1925584"/>
            <a:ext cx="1675006" cy="1043905"/>
            <a:chOff x="8467882" y="1835310"/>
            <a:chExt cx="1675006" cy="1043905"/>
          </a:xfrm>
        </p:grpSpPr>
        <p:cxnSp>
          <p:nvCxnSpPr>
            <p:cNvPr id="163" name="Straight Arrow Connector 29">
              <a:extLst>
                <a:ext uri="{FF2B5EF4-FFF2-40B4-BE49-F238E27FC236}">
                  <a16:creationId xmlns:a16="http://schemas.microsoft.com/office/drawing/2014/main" id="{0A3E07BB-BFAA-4981-8505-67B094FCF85D}"/>
                </a:ext>
              </a:extLst>
            </p:cNvPr>
            <p:cNvCxnSpPr>
              <a:cxnSpLocks/>
            </p:cNvCxnSpPr>
            <p:nvPr/>
          </p:nvCxnSpPr>
          <p:spPr>
            <a:xfrm flipH="1" flipV="1">
              <a:off x="9830364" y="2082355"/>
              <a:ext cx="312524" cy="19400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29">
              <a:extLst>
                <a:ext uri="{FF2B5EF4-FFF2-40B4-BE49-F238E27FC236}">
                  <a16:creationId xmlns:a16="http://schemas.microsoft.com/office/drawing/2014/main" id="{7947FB9C-A642-412B-A520-CFBE1D07DC14}"/>
                </a:ext>
              </a:extLst>
            </p:cNvPr>
            <p:cNvCxnSpPr>
              <a:cxnSpLocks/>
            </p:cNvCxnSpPr>
            <p:nvPr/>
          </p:nvCxnSpPr>
          <p:spPr>
            <a:xfrm flipH="1">
              <a:off x="8760323" y="1925792"/>
              <a:ext cx="321235" cy="172529"/>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29">
              <a:extLst>
                <a:ext uri="{FF2B5EF4-FFF2-40B4-BE49-F238E27FC236}">
                  <a16:creationId xmlns:a16="http://schemas.microsoft.com/office/drawing/2014/main" id="{55917DF4-BA12-4544-BCB3-D7CC6EEB1D8C}"/>
                </a:ext>
              </a:extLst>
            </p:cNvPr>
            <p:cNvCxnSpPr>
              <a:cxnSpLocks/>
            </p:cNvCxnSpPr>
            <p:nvPr/>
          </p:nvCxnSpPr>
          <p:spPr>
            <a:xfrm flipH="1" flipV="1">
              <a:off x="8799592" y="2396500"/>
              <a:ext cx="290962" cy="849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29">
              <a:extLst>
                <a:ext uri="{FF2B5EF4-FFF2-40B4-BE49-F238E27FC236}">
                  <a16:creationId xmlns:a16="http://schemas.microsoft.com/office/drawing/2014/main" id="{C6E71968-BD87-4FC8-AABD-9D6C7B7D9F02}"/>
                </a:ext>
              </a:extLst>
            </p:cNvPr>
            <p:cNvCxnSpPr>
              <a:cxnSpLocks/>
            </p:cNvCxnSpPr>
            <p:nvPr/>
          </p:nvCxnSpPr>
          <p:spPr>
            <a:xfrm>
              <a:off x="8467882" y="2520952"/>
              <a:ext cx="140197" cy="17845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29">
              <a:extLst>
                <a:ext uri="{FF2B5EF4-FFF2-40B4-BE49-F238E27FC236}">
                  <a16:creationId xmlns:a16="http://schemas.microsoft.com/office/drawing/2014/main" id="{F22F8D45-F777-4F32-A9FE-C08906BA1E9B}"/>
                </a:ext>
              </a:extLst>
            </p:cNvPr>
            <p:cNvCxnSpPr>
              <a:cxnSpLocks/>
            </p:cNvCxnSpPr>
            <p:nvPr/>
          </p:nvCxnSpPr>
          <p:spPr>
            <a:xfrm flipV="1">
              <a:off x="8981354" y="2605250"/>
              <a:ext cx="177504" cy="151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29">
              <a:extLst>
                <a:ext uri="{FF2B5EF4-FFF2-40B4-BE49-F238E27FC236}">
                  <a16:creationId xmlns:a16="http://schemas.microsoft.com/office/drawing/2014/main" id="{1DDD7238-C228-4DC9-BEDE-57010782ED11}"/>
                </a:ext>
              </a:extLst>
            </p:cNvPr>
            <p:cNvCxnSpPr>
              <a:cxnSpLocks/>
            </p:cNvCxnSpPr>
            <p:nvPr/>
          </p:nvCxnSpPr>
          <p:spPr>
            <a:xfrm flipH="1" flipV="1">
              <a:off x="9156613" y="2873380"/>
              <a:ext cx="342077" cy="583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29">
              <a:extLst>
                <a:ext uri="{FF2B5EF4-FFF2-40B4-BE49-F238E27FC236}">
                  <a16:creationId xmlns:a16="http://schemas.microsoft.com/office/drawing/2014/main" id="{1C426E10-C989-45BB-82AA-4C554D2F7712}"/>
                </a:ext>
              </a:extLst>
            </p:cNvPr>
            <p:cNvCxnSpPr>
              <a:cxnSpLocks/>
            </p:cNvCxnSpPr>
            <p:nvPr/>
          </p:nvCxnSpPr>
          <p:spPr>
            <a:xfrm flipV="1">
              <a:off x="9753346" y="2596742"/>
              <a:ext cx="264886" cy="14441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29">
              <a:extLst>
                <a:ext uri="{FF2B5EF4-FFF2-40B4-BE49-F238E27FC236}">
                  <a16:creationId xmlns:a16="http://schemas.microsoft.com/office/drawing/2014/main" id="{E1C83373-B6E1-44F0-9D15-90A74BAF00D8}"/>
                </a:ext>
              </a:extLst>
            </p:cNvPr>
            <p:cNvCxnSpPr>
              <a:cxnSpLocks/>
            </p:cNvCxnSpPr>
            <p:nvPr/>
          </p:nvCxnSpPr>
          <p:spPr>
            <a:xfrm flipH="1" flipV="1">
              <a:off x="9317839" y="2110213"/>
              <a:ext cx="6246" cy="15254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26">
              <a:extLst>
                <a:ext uri="{FF2B5EF4-FFF2-40B4-BE49-F238E27FC236}">
                  <a16:creationId xmlns:a16="http://schemas.microsoft.com/office/drawing/2014/main" id="{3D5642B1-9C13-434E-9EF8-BF04879B8B5A}"/>
                </a:ext>
              </a:extLst>
            </p:cNvPr>
            <p:cNvCxnSpPr>
              <a:cxnSpLocks/>
            </p:cNvCxnSpPr>
            <p:nvPr/>
          </p:nvCxnSpPr>
          <p:spPr>
            <a:xfrm flipV="1">
              <a:off x="8500777" y="1835310"/>
              <a:ext cx="413770" cy="17703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95" name="Straight Arrow Connector 26">
              <a:extLst>
                <a:ext uri="{FF2B5EF4-FFF2-40B4-BE49-F238E27FC236}">
                  <a16:creationId xmlns:a16="http://schemas.microsoft.com/office/drawing/2014/main" id="{C85C644B-2257-4722-962F-1F7F5401A85F}"/>
                </a:ext>
              </a:extLst>
            </p:cNvPr>
            <p:cNvCxnSpPr>
              <a:cxnSpLocks/>
            </p:cNvCxnSpPr>
            <p:nvPr/>
          </p:nvCxnSpPr>
          <p:spPr>
            <a:xfrm>
              <a:off x="9725487" y="1861110"/>
              <a:ext cx="365010" cy="20213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50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fade">
                                      <p:cBhvr>
                                        <p:cTn id="39" dur="500"/>
                                        <p:tgtEl>
                                          <p:spTgt spid="1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fade">
                                      <p:cBhvr>
                                        <p:cTn id="42" dur="500"/>
                                        <p:tgtEl>
                                          <p:spTgt spid="156"/>
                                        </p:tgtEl>
                                      </p:cBhvr>
                                    </p:animEffect>
                                  </p:childTnLst>
                                </p:cTn>
                              </p:par>
                              <p:par>
                                <p:cTn id="43" presetID="10" presetClass="entr" presetSubtype="0" fill="hold" nodeType="with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5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fade">
                                      <p:cBhvr>
                                        <p:cTn id="62" dur="500"/>
                                        <p:tgtEl>
                                          <p:spTgt spid="155"/>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par>
                                <p:cTn id="74" presetID="10" presetClass="entr" presetSubtype="0" fill="hold" nodeType="withEffect">
                                  <p:stCondLst>
                                    <p:cond delay="0"/>
                                  </p:stCondLst>
                                  <p:childTnLst>
                                    <p:set>
                                      <p:cBhvr>
                                        <p:cTn id="75" dur="1" fill="hold">
                                          <p:stCondLst>
                                            <p:cond delay="0"/>
                                          </p:stCondLst>
                                        </p:cTn>
                                        <p:tgtEl>
                                          <p:spTgt spid="152"/>
                                        </p:tgtEl>
                                        <p:attrNameLst>
                                          <p:attrName>style.visibility</p:attrName>
                                        </p:attrNameLst>
                                      </p:cBhvr>
                                      <p:to>
                                        <p:strVal val="visible"/>
                                      </p:to>
                                    </p:set>
                                    <p:animEffect transition="in" filter="fade">
                                      <p:cBhvr>
                                        <p:cTn id="76" dur="500"/>
                                        <p:tgtEl>
                                          <p:spTgt spid="152"/>
                                        </p:tgtEl>
                                      </p:cBhvr>
                                    </p:animEffect>
                                  </p:childTnLst>
                                </p:cTn>
                              </p:par>
                              <p:par>
                                <p:cTn id="77" presetID="10" presetClass="entr" presetSubtype="0" fill="hold" nodeType="with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fade">
                                      <p:cBhvr>
                                        <p:cTn id="79" dur="500"/>
                                        <p:tgtEl>
                                          <p:spTgt spid="217"/>
                                        </p:tgtEl>
                                      </p:cBhvr>
                                    </p:animEffect>
                                  </p:childTnLst>
                                </p:cTn>
                              </p:par>
                              <p:par>
                                <p:cTn id="80" presetID="10" presetClass="entr" presetSubtype="0" fill="hold" nodeType="with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Effect transition="in" filter="fade">
                                      <p:cBhvr>
                                        <p:cTn id="8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4" grpId="0" animBg="1"/>
      <p:bldP spid="97" grpId="0" animBg="1"/>
      <p:bldP spid="101" grpId="0" animBg="1"/>
      <p:bldP spid="109" grpId="0" animBg="1"/>
      <p:bldP spid="112" grpId="0" animBg="1"/>
      <p:bldP spid="113" grpId="0"/>
      <p:bldP spid="155" grpId="0" animBg="1"/>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p:txBody>
          <a:bodyPr>
            <a:normAutofit/>
          </a:bodyPr>
          <a:lstStyle/>
          <a:p>
            <a:r>
              <a:rPr lang="en-US" altLang="zh-TW" dirty="0"/>
              <a:t>Policy analysis</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a:xfrm>
            <a:off x="1097280" y="5300556"/>
            <a:ext cx="10058400" cy="1142712"/>
          </a:xfrm>
        </p:spPr>
        <p:txBody>
          <a:bodyPr>
            <a:normAutofit/>
          </a:bodyPr>
          <a:lstStyle/>
          <a:p>
            <a:r>
              <a:rPr lang="en-US" altLang="zh-TW" dirty="0"/>
              <a:t>Product graph = automata + topology (Merlin)</a:t>
            </a:r>
          </a:p>
          <a:p>
            <a:r>
              <a:rPr lang="en-US" altLang="zh-TW" dirty="0"/>
              <a:t>Every PG path is a </a:t>
            </a:r>
            <a:r>
              <a:rPr lang="en-US" altLang="zh-TW" dirty="0">
                <a:solidFill>
                  <a:srgbClr val="00B050"/>
                </a:solidFill>
              </a:rPr>
              <a:t>policy-compliant path </a:t>
            </a:r>
            <a:r>
              <a:rPr lang="en-US" altLang="zh-TW" dirty="0"/>
              <a:t>in the topology</a:t>
            </a:r>
          </a:p>
          <a:p>
            <a:endParaRPr lang="en-US" altLang="zh-TW" dirty="0"/>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15</a:t>
            </a:fld>
            <a:endParaRPr lang="zh-TW" altLang="en-US"/>
          </a:p>
        </p:txBody>
      </p:sp>
      <p:grpSp>
        <p:nvGrpSpPr>
          <p:cNvPr id="43" name="Group 89">
            <a:extLst>
              <a:ext uri="{FF2B5EF4-FFF2-40B4-BE49-F238E27FC236}">
                <a16:creationId xmlns:a16="http://schemas.microsoft.com/office/drawing/2014/main" id="{D3C761F1-52DB-480B-B398-26ADE2AF9CE9}"/>
              </a:ext>
            </a:extLst>
          </p:cNvPr>
          <p:cNvGrpSpPr/>
          <p:nvPr/>
        </p:nvGrpSpPr>
        <p:grpSpPr>
          <a:xfrm>
            <a:off x="6400236" y="1387152"/>
            <a:ext cx="2130280" cy="676178"/>
            <a:chOff x="5764132" y="796326"/>
            <a:chExt cx="3552566" cy="983532"/>
          </a:xfrm>
        </p:grpSpPr>
        <p:cxnSp>
          <p:nvCxnSpPr>
            <p:cNvPr id="82" name="Straight Arrow Connector 24">
              <a:extLst>
                <a:ext uri="{FF2B5EF4-FFF2-40B4-BE49-F238E27FC236}">
                  <a16:creationId xmlns:a16="http://schemas.microsoft.com/office/drawing/2014/main" id="{3F58F015-89E0-4AA5-83B4-E68A77B7945A}"/>
                </a:ext>
              </a:extLst>
            </p:cNvPr>
            <p:cNvCxnSpPr>
              <a:cxnSpLocks/>
              <a:stCxn id="100" idx="6"/>
              <a:endCxn id="95" idx="2"/>
            </p:cNvCxnSpPr>
            <p:nvPr/>
          </p:nvCxnSpPr>
          <p:spPr>
            <a:xfrm>
              <a:off x="6410309" y="1292120"/>
              <a:ext cx="347211" cy="169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25">
              <a:extLst>
                <a:ext uri="{FF2B5EF4-FFF2-40B4-BE49-F238E27FC236}">
                  <a16:creationId xmlns:a16="http://schemas.microsoft.com/office/drawing/2014/main" id="{DA6D8FF5-E000-4474-BF0C-657C9B0FC6B8}"/>
                </a:ext>
              </a:extLst>
            </p:cNvPr>
            <p:cNvGrpSpPr/>
            <p:nvPr/>
          </p:nvGrpSpPr>
          <p:grpSpPr>
            <a:xfrm>
              <a:off x="5764132" y="949575"/>
              <a:ext cx="646177" cy="819421"/>
              <a:chOff x="6565790" y="949575"/>
              <a:chExt cx="646176" cy="819422"/>
            </a:xfrm>
          </p:grpSpPr>
          <p:sp>
            <p:nvSpPr>
              <p:cNvPr id="100" name="Oval 53">
                <a:extLst>
                  <a:ext uri="{FF2B5EF4-FFF2-40B4-BE49-F238E27FC236}">
                    <a16:creationId xmlns:a16="http://schemas.microsoft.com/office/drawing/2014/main" id="{18262A69-6459-4C4F-BB89-7A7AF2EFA575}"/>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54">
                <a:extLst>
                  <a:ext uri="{FF2B5EF4-FFF2-40B4-BE49-F238E27FC236}">
                    <a16:creationId xmlns:a16="http://schemas.microsoft.com/office/drawing/2014/main" id="{A614179B-9078-478E-9A39-7C74D3B98D6B}"/>
                  </a:ext>
                </a:extLst>
              </p:cNvPr>
              <p:cNvSpPr txBox="1"/>
              <p:nvPr/>
            </p:nvSpPr>
            <p:spPr>
              <a:xfrm>
                <a:off x="6608465" y="949575"/>
                <a:ext cx="560831" cy="819422"/>
              </a:xfrm>
              <a:prstGeom prst="rect">
                <a:avLst/>
              </a:prstGeom>
              <a:noFill/>
            </p:spPr>
            <p:txBody>
              <a:bodyPr wrap="square" rtlCol="0">
                <a:spAutoFit/>
              </a:bodyPr>
              <a:lstStyle/>
              <a:p>
                <a:pPr algn="ctr"/>
                <a:r>
                  <a:rPr lang="en-US" sz="2400" dirty="0">
                    <a:solidFill>
                      <a:srgbClr val="FF0000"/>
                    </a:solidFill>
                  </a:rPr>
                  <a:t>0</a:t>
                </a:r>
              </a:p>
            </p:txBody>
          </p:sp>
        </p:grpSp>
        <p:grpSp>
          <p:nvGrpSpPr>
            <p:cNvPr id="85" name="Group 26">
              <a:extLst>
                <a:ext uri="{FF2B5EF4-FFF2-40B4-BE49-F238E27FC236}">
                  <a16:creationId xmlns:a16="http://schemas.microsoft.com/office/drawing/2014/main" id="{7EFAAB8C-80A7-4C03-BA83-280456F04DAD}"/>
                </a:ext>
              </a:extLst>
            </p:cNvPr>
            <p:cNvGrpSpPr/>
            <p:nvPr/>
          </p:nvGrpSpPr>
          <p:grpSpPr>
            <a:xfrm>
              <a:off x="8670521" y="960437"/>
              <a:ext cx="646177" cy="819421"/>
              <a:chOff x="8366613" y="960478"/>
              <a:chExt cx="646176" cy="819421"/>
            </a:xfrm>
          </p:grpSpPr>
          <p:sp>
            <p:nvSpPr>
              <p:cNvPr id="97" name="Oval 49">
                <a:extLst>
                  <a:ext uri="{FF2B5EF4-FFF2-40B4-BE49-F238E27FC236}">
                    <a16:creationId xmlns:a16="http://schemas.microsoft.com/office/drawing/2014/main" id="{3397ADE3-B0B2-4131-86C9-9FC13E921E6C}"/>
                  </a:ext>
                </a:extLst>
              </p:cNvPr>
              <p:cNvSpPr/>
              <p:nvPr/>
            </p:nvSpPr>
            <p:spPr>
              <a:xfrm>
                <a:off x="8366613" y="996350"/>
                <a:ext cx="646176" cy="5852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51">
                <a:extLst>
                  <a:ext uri="{FF2B5EF4-FFF2-40B4-BE49-F238E27FC236}">
                    <a16:creationId xmlns:a16="http://schemas.microsoft.com/office/drawing/2014/main" id="{ECBE60F8-F076-4F9B-9234-DD8F584CFB4A}"/>
                  </a:ext>
                </a:extLst>
              </p:cNvPr>
              <p:cNvSpPr/>
              <p:nvPr/>
            </p:nvSpPr>
            <p:spPr>
              <a:xfrm>
                <a:off x="8445861" y="1051215"/>
                <a:ext cx="499872" cy="46013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52">
                <a:extLst>
                  <a:ext uri="{FF2B5EF4-FFF2-40B4-BE49-F238E27FC236}">
                    <a16:creationId xmlns:a16="http://schemas.microsoft.com/office/drawing/2014/main" id="{D418351C-CB72-4868-AEA8-0C7C60CB33DB}"/>
                  </a:ext>
                </a:extLst>
              </p:cNvPr>
              <p:cNvSpPr txBox="1"/>
              <p:nvPr/>
            </p:nvSpPr>
            <p:spPr>
              <a:xfrm>
                <a:off x="8419292" y="960478"/>
                <a:ext cx="560831" cy="819421"/>
              </a:xfrm>
              <a:prstGeom prst="rect">
                <a:avLst/>
              </a:prstGeom>
              <a:noFill/>
            </p:spPr>
            <p:txBody>
              <a:bodyPr wrap="square" rtlCol="0">
                <a:spAutoFit/>
              </a:bodyPr>
              <a:lstStyle/>
              <a:p>
                <a:pPr algn="ctr"/>
                <a:r>
                  <a:rPr lang="en-US" sz="2400" dirty="0">
                    <a:solidFill>
                      <a:srgbClr val="FF0000"/>
                    </a:solidFill>
                  </a:rPr>
                  <a:t>3</a:t>
                </a:r>
              </a:p>
            </p:txBody>
          </p:sp>
        </p:grpSp>
        <p:sp>
          <p:nvSpPr>
            <p:cNvPr id="86" name="TextBox 27">
              <a:extLst>
                <a:ext uri="{FF2B5EF4-FFF2-40B4-BE49-F238E27FC236}">
                  <a16:creationId xmlns:a16="http://schemas.microsoft.com/office/drawing/2014/main" id="{E18E1260-199B-4BB0-AE5F-A1E28632E19D}"/>
                </a:ext>
              </a:extLst>
            </p:cNvPr>
            <p:cNvSpPr txBox="1"/>
            <p:nvPr/>
          </p:nvSpPr>
          <p:spPr>
            <a:xfrm>
              <a:off x="6281332" y="796326"/>
              <a:ext cx="560833" cy="710165"/>
            </a:xfrm>
            <a:prstGeom prst="rect">
              <a:avLst/>
            </a:prstGeom>
            <a:noFill/>
          </p:spPr>
          <p:txBody>
            <a:bodyPr wrap="square" rtlCol="0">
              <a:spAutoFit/>
            </a:bodyPr>
            <a:lstStyle/>
            <a:p>
              <a:pPr algn="ctr"/>
              <a:r>
                <a:rPr lang="en-US" sz="2000" dirty="0"/>
                <a:t>D</a:t>
              </a:r>
            </a:p>
          </p:txBody>
        </p:sp>
        <p:grpSp>
          <p:nvGrpSpPr>
            <p:cNvPr id="87" name="Group 28">
              <a:extLst>
                <a:ext uri="{FF2B5EF4-FFF2-40B4-BE49-F238E27FC236}">
                  <a16:creationId xmlns:a16="http://schemas.microsoft.com/office/drawing/2014/main" id="{A31EF744-C151-4B85-A9BC-C22CEB444275}"/>
                </a:ext>
              </a:extLst>
            </p:cNvPr>
            <p:cNvGrpSpPr/>
            <p:nvPr/>
          </p:nvGrpSpPr>
          <p:grpSpPr>
            <a:xfrm>
              <a:off x="6757519" y="949577"/>
              <a:ext cx="646177" cy="819420"/>
              <a:chOff x="6565790" y="947878"/>
              <a:chExt cx="646176" cy="819421"/>
            </a:xfrm>
          </p:grpSpPr>
          <p:sp>
            <p:nvSpPr>
              <p:cNvPr id="95" name="Oval 47">
                <a:extLst>
                  <a:ext uri="{FF2B5EF4-FFF2-40B4-BE49-F238E27FC236}">
                    <a16:creationId xmlns:a16="http://schemas.microsoft.com/office/drawing/2014/main" id="{0A93AF02-EB7D-4FA8-8F25-F6B820DDFAF1}"/>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48">
                <a:extLst>
                  <a:ext uri="{FF2B5EF4-FFF2-40B4-BE49-F238E27FC236}">
                    <a16:creationId xmlns:a16="http://schemas.microsoft.com/office/drawing/2014/main" id="{58E90549-C4A8-404D-8372-61A97F0B5F7B}"/>
                  </a:ext>
                </a:extLst>
              </p:cNvPr>
              <p:cNvSpPr txBox="1"/>
              <p:nvPr/>
            </p:nvSpPr>
            <p:spPr>
              <a:xfrm>
                <a:off x="6608465" y="947878"/>
                <a:ext cx="560831" cy="819421"/>
              </a:xfrm>
              <a:prstGeom prst="rect">
                <a:avLst/>
              </a:prstGeom>
              <a:noFill/>
            </p:spPr>
            <p:txBody>
              <a:bodyPr wrap="square" rtlCol="0">
                <a:spAutoFit/>
              </a:bodyPr>
              <a:lstStyle/>
              <a:p>
                <a:pPr algn="ctr"/>
                <a:r>
                  <a:rPr lang="en-US" sz="2400" dirty="0">
                    <a:solidFill>
                      <a:srgbClr val="FF0000"/>
                    </a:solidFill>
                  </a:rPr>
                  <a:t>1</a:t>
                </a:r>
              </a:p>
            </p:txBody>
          </p:sp>
        </p:grpSp>
        <p:cxnSp>
          <p:nvCxnSpPr>
            <p:cNvPr id="88" name="Straight Arrow Connector 35">
              <a:extLst>
                <a:ext uri="{FF2B5EF4-FFF2-40B4-BE49-F238E27FC236}">
                  <a16:creationId xmlns:a16="http://schemas.microsoft.com/office/drawing/2014/main" id="{B822A2BF-BE44-4ADF-9CCC-324FDFA6FCDF}"/>
                </a:ext>
              </a:extLst>
            </p:cNvPr>
            <p:cNvCxnSpPr/>
            <p:nvPr/>
          </p:nvCxnSpPr>
          <p:spPr>
            <a:xfrm>
              <a:off x="7403696" y="1293819"/>
              <a:ext cx="286521" cy="37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40">
              <a:extLst>
                <a:ext uri="{FF2B5EF4-FFF2-40B4-BE49-F238E27FC236}">
                  <a16:creationId xmlns:a16="http://schemas.microsoft.com/office/drawing/2014/main" id="{8D100A59-5B99-420C-B60F-251EB171E445}"/>
                </a:ext>
              </a:extLst>
            </p:cNvPr>
            <p:cNvGrpSpPr/>
            <p:nvPr/>
          </p:nvGrpSpPr>
          <p:grpSpPr>
            <a:xfrm>
              <a:off x="7690217" y="960436"/>
              <a:ext cx="646177" cy="819422"/>
              <a:chOff x="6565790" y="954964"/>
              <a:chExt cx="646176" cy="819423"/>
            </a:xfrm>
          </p:grpSpPr>
          <p:sp>
            <p:nvSpPr>
              <p:cNvPr id="93" name="Oval 45">
                <a:extLst>
                  <a:ext uri="{FF2B5EF4-FFF2-40B4-BE49-F238E27FC236}">
                    <a16:creationId xmlns:a16="http://schemas.microsoft.com/office/drawing/2014/main" id="{94AF39AA-BE9F-4261-98AA-6FCFD44DEFAE}"/>
                  </a:ext>
                </a:extLst>
              </p:cNvPr>
              <p:cNvSpPr/>
              <p:nvPr/>
            </p:nvSpPr>
            <p:spPr>
              <a:xfrm>
                <a:off x="6565790" y="999512"/>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46">
                <a:extLst>
                  <a:ext uri="{FF2B5EF4-FFF2-40B4-BE49-F238E27FC236}">
                    <a16:creationId xmlns:a16="http://schemas.microsoft.com/office/drawing/2014/main" id="{15A0503C-91A6-4E66-A27F-EAB9D2BA4B1C}"/>
                  </a:ext>
                </a:extLst>
              </p:cNvPr>
              <p:cNvSpPr txBox="1"/>
              <p:nvPr/>
            </p:nvSpPr>
            <p:spPr>
              <a:xfrm>
                <a:off x="6617310" y="954964"/>
                <a:ext cx="560831" cy="819423"/>
              </a:xfrm>
              <a:prstGeom prst="rect">
                <a:avLst/>
              </a:prstGeom>
              <a:noFill/>
            </p:spPr>
            <p:txBody>
              <a:bodyPr wrap="square" rtlCol="0">
                <a:spAutoFit/>
              </a:bodyPr>
              <a:lstStyle/>
              <a:p>
                <a:pPr algn="ctr"/>
                <a:r>
                  <a:rPr lang="en-US" sz="2400" dirty="0">
                    <a:solidFill>
                      <a:srgbClr val="FF0000"/>
                    </a:solidFill>
                  </a:rPr>
                  <a:t>2</a:t>
                </a:r>
              </a:p>
            </p:txBody>
          </p:sp>
        </p:grpSp>
        <p:cxnSp>
          <p:nvCxnSpPr>
            <p:cNvPr id="90" name="Straight Arrow Connector 42">
              <a:extLst>
                <a:ext uri="{FF2B5EF4-FFF2-40B4-BE49-F238E27FC236}">
                  <a16:creationId xmlns:a16="http://schemas.microsoft.com/office/drawing/2014/main" id="{68DF63BE-3174-4A4E-915A-7F21C934AC5E}"/>
                </a:ext>
              </a:extLst>
            </p:cNvPr>
            <p:cNvCxnSpPr/>
            <p:nvPr/>
          </p:nvCxnSpPr>
          <p:spPr>
            <a:xfrm flipV="1">
              <a:off x="8336394" y="1288917"/>
              <a:ext cx="334130" cy="867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43">
              <a:extLst>
                <a:ext uri="{FF2B5EF4-FFF2-40B4-BE49-F238E27FC236}">
                  <a16:creationId xmlns:a16="http://schemas.microsoft.com/office/drawing/2014/main" id="{9BBAA032-FD75-43C3-A047-49C5F9F7D4F3}"/>
                </a:ext>
              </a:extLst>
            </p:cNvPr>
            <p:cNvSpPr txBox="1"/>
            <p:nvPr/>
          </p:nvSpPr>
          <p:spPr>
            <a:xfrm>
              <a:off x="7234530" y="798133"/>
              <a:ext cx="560833" cy="710165"/>
            </a:xfrm>
            <a:prstGeom prst="rect">
              <a:avLst/>
            </a:prstGeom>
            <a:noFill/>
          </p:spPr>
          <p:txBody>
            <a:bodyPr wrap="square" rtlCol="0">
              <a:spAutoFit/>
            </a:bodyPr>
            <a:lstStyle/>
            <a:p>
              <a:pPr algn="ctr"/>
              <a:r>
                <a:rPr lang="en-US" sz="2000" dirty="0"/>
                <a:t>B</a:t>
              </a:r>
            </a:p>
          </p:txBody>
        </p:sp>
        <p:sp>
          <p:nvSpPr>
            <p:cNvPr id="92" name="TextBox 44">
              <a:extLst>
                <a:ext uri="{FF2B5EF4-FFF2-40B4-BE49-F238E27FC236}">
                  <a16:creationId xmlns:a16="http://schemas.microsoft.com/office/drawing/2014/main" id="{FAC10D45-7D6A-48EA-ADF3-230A7B97BDAD}"/>
                </a:ext>
              </a:extLst>
            </p:cNvPr>
            <p:cNvSpPr txBox="1"/>
            <p:nvPr/>
          </p:nvSpPr>
          <p:spPr>
            <a:xfrm>
              <a:off x="8214099" y="806887"/>
              <a:ext cx="560833" cy="710165"/>
            </a:xfrm>
            <a:prstGeom prst="rect">
              <a:avLst/>
            </a:prstGeom>
            <a:noFill/>
          </p:spPr>
          <p:txBody>
            <a:bodyPr wrap="square" rtlCol="0">
              <a:spAutoFit/>
            </a:bodyPr>
            <a:lstStyle/>
            <a:p>
              <a:pPr algn="ctr"/>
              <a:r>
                <a:rPr lang="en-US" sz="2000" dirty="0"/>
                <a:t>A</a:t>
              </a:r>
            </a:p>
          </p:txBody>
        </p:sp>
      </p:grpSp>
      <p:sp>
        <p:nvSpPr>
          <p:cNvPr id="44" name="Freeform 62">
            <a:extLst>
              <a:ext uri="{FF2B5EF4-FFF2-40B4-BE49-F238E27FC236}">
                <a16:creationId xmlns:a16="http://schemas.microsoft.com/office/drawing/2014/main" id="{6D70D490-11F9-47CD-84C9-976E89A5455E}"/>
              </a:ext>
            </a:extLst>
          </p:cNvPr>
          <p:cNvSpPr/>
          <p:nvPr/>
        </p:nvSpPr>
        <p:spPr>
          <a:xfrm>
            <a:off x="9561390" y="1409103"/>
            <a:ext cx="270108" cy="175785"/>
          </a:xfrm>
          <a:custGeom>
            <a:avLst/>
            <a:gdLst>
              <a:gd name="connsiteX0" fmla="*/ 0 w 499872"/>
              <a:gd name="connsiteY0" fmla="*/ 499884 h 512076"/>
              <a:gd name="connsiteX1" fmla="*/ 207264 w 499872"/>
              <a:gd name="connsiteY1" fmla="*/ 12 h 512076"/>
              <a:gd name="connsiteX2" fmla="*/ 499872 w 499872"/>
              <a:gd name="connsiteY2" fmla="*/ 512076 h 512076"/>
              <a:gd name="connsiteX0" fmla="*/ 0 w 499872"/>
              <a:gd name="connsiteY0" fmla="*/ 377976 h 390168"/>
              <a:gd name="connsiteX1" fmla="*/ 256032 w 499872"/>
              <a:gd name="connsiteY1" fmla="*/ 24 h 390168"/>
              <a:gd name="connsiteX2" fmla="*/ 499872 w 499872"/>
              <a:gd name="connsiteY2" fmla="*/ 390168 h 390168"/>
              <a:gd name="connsiteX0" fmla="*/ 0 w 475488"/>
              <a:gd name="connsiteY0" fmla="*/ 488154 h 488154"/>
              <a:gd name="connsiteX1" fmla="*/ 231648 w 475488"/>
              <a:gd name="connsiteY1" fmla="*/ 474 h 488154"/>
              <a:gd name="connsiteX2" fmla="*/ 475488 w 475488"/>
              <a:gd name="connsiteY2" fmla="*/ 390618 h 488154"/>
              <a:gd name="connsiteX0" fmla="*/ 0 w 463296"/>
              <a:gd name="connsiteY0" fmla="*/ 487680 h 487680"/>
              <a:gd name="connsiteX1" fmla="*/ 231648 w 463296"/>
              <a:gd name="connsiteY1" fmla="*/ 0 h 487680"/>
              <a:gd name="connsiteX2" fmla="*/ 463296 w 463296"/>
              <a:gd name="connsiteY2" fmla="*/ 487680 h 487680"/>
              <a:gd name="connsiteX0" fmla="*/ 0 w 463296"/>
              <a:gd name="connsiteY0" fmla="*/ 329184 h 329184"/>
              <a:gd name="connsiteX1" fmla="*/ 231648 w 463296"/>
              <a:gd name="connsiteY1" fmla="*/ 0 h 329184"/>
              <a:gd name="connsiteX2" fmla="*/ 463296 w 463296"/>
              <a:gd name="connsiteY2" fmla="*/ 329184 h 329184"/>
              <a:gd name="connsiteX0" fmla="*/ 0 w 463296"/>
              <a:gd name="connsiteY0" fmla="*/ 512064 h 512064"/>
              <a:gd name="connsiteX1" fmla="*/ 219456 w 463296"/>
              <a:gd name="connsiteY1" fmla="*/ 0 h 512064"/>
              <a:gd name="connsiteX2" fmla="*/ 463296 w 463296"/>
              <a:gd name="connsiteY2" fmla="*/ 512064 h 512064"/>
              <a:gd name="connsiteX0" fmla="*/ 0 w 463296"/>
              <a:gd name="connsiteY0" fmla="*/ 512075 h 524267"/>
              <a:gd name="connsiteX1" fmla="*/ 219456 w 463296"/>
              <a:gd name="connsiteY1" fmla="*/ 11 h 524267"/>
              <a:gd name="connsiteX2" fmla="*/ 463296 w 463296"/>
              <a:gd name="connsiteY2" fmla="*/ 524267 h 524267"/>
              <a:gd name="connsiteX0" fmla="*/ 0 w 438912"/>
              <a:gd name="connsiteY0" fmla="*/ 512229 h 512229"/>
              <a:gd name="connsiteX1" fmla="*/ 219456 w 438912"/>
              <a:gd name="connsiteY1" fmla="*/ 165 h 512229"/>
              <a:gd name="connsiteX2" fmla="*/ 438912 w 438912"/>
              <a:gd name="connsiteY2" fmla="*/ 451269 h 512229"/>
              <a:gd name="connsiteX0" fmla="*/ 0 w 438912"/>
              <a:gd name="connsiteY0" fmla="*/ 402553 h 402553"/>
              <a:gd name="connsiteX1" fmla="*/ 292608 w 438912"/>
              <a:gd name="connsiteY1" fmla="*/ 217 h 402553"/>
              <a:gd name="connsiteX2" fmla="*/ 438912 w 438912"/>
              <a:gd name="connsiteY2" fmla="*/ 341593 h 402553"/>
              <a:gd name="connsiteX0" fmla="*/ 0 w 451104"/>
              <a:gd name="connsiteY0" fmla="*/ 402336 h 402336"/>
              <a:gd name="connsiteX1" fmla="*/ 292608 w 451104"/>
              <a:gd name="connsiteY1" fmla="*/ 0 h 402336"/>
              <a:gd name="connsiteX2" fmla="*/ 451104 w 451104"/>
              <a:gd name="connsiteY2" fmla="*/ 402336 h 402336"/>
              <a:gd name="connsiteX0" fmla="*/ 0 w 377952"/>
              <a:gd name="connsiteY0" fmla="*/ 402781 h 402781"/>
              <a:gd name="connsiteX1" fmla="*/ 292608 w 377952"/>
              <a:gd name="connsiteY1" fmla="*/ 445 h 402781"/>
              <a:gd name="connsiteX2" fmla="*/ 377952 w 377952"/>
              <a:gd name="connsiteY2" fmla="*/ 317437 h 402781"/>
              <a:gd name="connsiteX0" fmla="*/ 0 w 475488"/>
              <a:gd name="connsiteY0" fmla="*/ 402471 h 402471"/>
              <a:gd name="connsiteX1" fmla="*/ 292608 w 475488"/>
              <a:gd name="connsiteY1" fmla="*/ 135 h 402471"/>
              <a:gd name="connsiteX2" fmla="*/ 475488 w 475488"/>
              <a:gd name="connsiteY2" fmla="*/ 353703 h 402471"/>
            </a:gdLst>
            <a:ahLst/>
            <a:cxnLst>
              <a:cxn ang="0">
                <a:pos x="connsiteX0" y="connsiteY0"/>
              </a:cxn>
              <a:cxn ang="0">
                <a:pos x="connsiteX1" y="connsiteY1"/>
              </a:cxn>
              <a:cxn ang="0">
                <a:pos x="connsiteX2" y="connsiteY2"/>
              </a:cxn>
            </a:cxnLst>
            <a:rect l="l" t="t" r="r" b="b"/>
            <a:pathLst>
              <a:path w="475488" h="402471">
                <a:moveTo>
                  <a:pt x="0" y="402471"/>
                </a:moveTo>
                <a:cubicBezTo>
                  <a:pt x="61976" y="151519"/>
                  <a:pt x="213360" y="8263"/>
                  <a:pt x="292608" y="135"/>
                </a:cubicBezTo>
                <a:cubicBezTo>
                  <a:pt x="371856" y="-7993"/>
                  <a:pt x="475488" y="353703"/>
                  <a:pt x="475488" y="353703"/>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63">
                <a:extLst>
                  <a:ext uri="{FF2B5EF4-FFF2-40B4-BE49-F238E27FC236}">
                    <a16:creationId xmlns:a16="http://schemas.microsoft.com/office/drawing/2014/main" id="{FB4A6703-CDFC-4F7B-925F-059EA19005BC}"/>
                  </a:ext>
                </a:extLst>
              </p:cNvPr>
              <p:cNvSpPr txBox="1"/>
              <p:nvPr/>
            </p:nvSpPr>
            <p:spPr>
              <a:xfrm>
                <a:off x="9211198" y="1104153"/>
                <a:ext cx="1090434"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000" b="0" i="0" dirty="0" smtClean="0">
                          <a:latin typeface="Cambria Math" charset="0"/>
                        </a:rPr>
                        <m:t>Σ</m:t>
                      </m:r>
                      <m:r>
                        <a:rPr lang="en-US" sz="2000" b="0" i="0" dirty="0" smtClean="0">
                          <a:latin typeface="Cambria Math" charset="0"/>
                        </a:rPr>
                        <m:t> \</m:t>
                      </m:r>
                      <m:r>
                        <m:rPr>
                          <m:lit/>
                        </m:rPr>
                        <a:rPr lang="en-US" sz="2000" b="0" i="0" dirty="0" smtClean="0">
                          <a:latin typeface="Cambria Math" charset="0"/>
                        </a:rPr>
                        <m:t> </m:t>
                      </m:r>
                      <m:r>
                        <a:rPr lang="en-US" sz="2000" b="0" i="0" dirty="0" smtClean="0">
                          <a:latin typeface="Cambria Math" charset="0"/>
                        </a:rPr>
                        <m:t>{</m:t>
                      </m:r>
                      <m:r>
                        <m:rPr>
                          <m:sty m:val="p"/>
                        </m:rPr>
                        <a:rPr lang="en-US" sz="2000" b="0" i="0" dirty="0" smtClean="0">
                          <a:latin typeface="Cambria Math" charset="0"/>
                        </a:rPr>
                        <m:t>B</m:t>
                      </m:r>
                      <m:r>
                        <a:rPr lang="en-US" sz="2000" b="0" i="0" dirty="0" smtClean="0">
                          <a:latin typeface="Cambria Math" charset="0"/>
                        </a:rPr>
                        <m:t>}</m:t>
                      </m:r>
                    </m:oMath>
                  </m:oMathPara>
                </a14:m>
                <a:endParaRPr lang="en-US" sz="2000" dirty="0"/>
              </a:p>
            </p:txBody>
          </p:sp>
        </mc:Choice>
        <mc:Fallback xmlns="">
          <p:sp>
            <p:nvSpPr>
              <p:cNvPr id="45" name="TextBox 63">
                <a:extLst>
                  <a:ext uri="{FF2B5EF4-FFF2-40B4-BE49-F238E27FC236}">
                    <a16:creationId xmlns:a16="http://schemas.microsoft.com/office/drawing/2014/main" id="{FB4A6703-CDFC-4F7B-925F-059EA19005BC}"/>
                  </a:ext>
                </a:extLst>
              </p:cNvPr>
              <p:cNvSpPr txBox="1">
                <a:spLocks noRot="1" noChangeAspect="1" noMove="1" noResize="1" noEditPoints="1" noAdjustHandles="1" noChangeArrowheads="1" noChangeShapeType="1" noTextEdit="1"/>
              </p:cNvSpPr>
              <p:nvPr/>
            </p:nvSpPr>
            <p:spPr>
              <a:xfrm>
                <a:off x="9211198" y="1104153"/>
                <a:ext cx="1090434" cy="400110"/>
              </a:xfrm>
              <a:prstGeom prst="rect">
                <a:avLst/>
              </a:prstGeom>
              <a:blipFill>
                <a:blip r:embed="rId4"/>
                <a:stretch>
                  <a:fillRect b="-15152"/>
                </a:stretch>
              </a:blipFill>
            </p:spPr>
            <p:txBody>
              <a:bodyPr/>
              <a:lstStyle/>
              <a:p>
                <a:r>
                  <a:rPr lang="zh-TW" altLang="en-US">
                    <a:noFill/>
                  </a:rPr>
                  <a:t> </a:t>
                </a:r>
              </a:p>
            </p:txBody>
          </p:sp>
        </mc:Fallback>
      </mc:AlternateContent>
      <p:grpSp>
        <p:nvGrpSpPr>
          <p:cNvPr id="46" name="Group 1">
            <a:extLst>
              <a:ext uri="{FF2B5EF4-FFF2-40B4-BE49-F238E27FC236}">
                <a16:creationId xmlns:a16="http://schemas.microsoft.com/office/drawing/2014/main" id="{C8C268EF-56C6-473B-94F3-7FA325A25B57}"/>
              </a:ext>
            </a:extLst>
          </p:cNvPr>
          <p:cNvGrpSpPr/>
          <p:nvPr/>
        </p:nvGrpSpPr>
        <p:grpSpPr>
          <a:xfrm>
            <a:off x="8882582" y="1384001"/>
            <a:ext cx="1618170" cy="683613"/>
            <a:chOff x="5462403" y="4672673"/>
            <a:chExt cx="2662275" cy="993253"/>
          </a:xfrm>
        </p:grpSpPr>
        <p:cxnSp>
          <p:nvCxnSpPr>
            <p:cNvPr id="49" name="Straight Arrow Connector 57">
              <a:extLst>
                <a:ext uri="{FF2B5EF4-FFF2-40B4-BE49-F238E27FC236}">
                  <a16:creationId xmlns:a16="http://schemas.microsoft.com/office/drawing/2014/main" id="{F6250EAA-9055-405C-B086-BC7780D17A5B}"/>
                </a:ext>
              </a:extLst>
            </p:cNvPr>
            <p:cNvCxnSpPr/>
            <p:nvPr/>
          </p:nvCxnSpPr>
          <p:spPr>
            <a:xfrm>
              <a:off x="6108581" y="5171922"/>
              <a:ext cx="374308" cy="600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58">
              <a:extLst>
                <a:ext uri="{FF2B5EF4-FFF2-40B4-BE49-F238E27FC236}">
                  <a16:creationId xmlns:a16="http://schemas.microsoft.com/office/drawing/2014/main" id="{AD38867E-F3D8-49FB-ABDF-F15785E666B4}"/>
                </a:ext>
              </a:extLst>
            </p:cNvPr>
            <p:cNvGrpSpPr/>
            <p:nvPr/>
          </p:nvGrpSpPr>
          <p:grpSpPr>
            <a:xfrm>
              <a:off x="5462403" y="4837216"/>
              <a:ext cx="646176" cy="818519"/>
              <a:chOff x="5717186" y="714132"/>
              <a:chExt cx="646176" cy="818535"/>
            </a:xfrm>
          </p:grpSpPr>
          <p:sp>
            <p:nvSpPr>
              <p:cNvPr id="79" name="Oval 71">
                <a:extLst>
                  <a:ext uri="{FF2B5EF4-FFF2-40B4-BE49-F238E27FC236}">
                    <a16:creationId xmlns:a16="http://schemas.microsoft.com/office/drawing/2014/main" id="{5669B438-367D-49EB-AD45-F64E99907955}"/>
                  </a:ext>
                </a:extLst>
              </p:cNvPr>
              <p:cNvSpPr/>
              <p:nvPr/>
            </p:nvSpPr>
            <p:spPr>
              <a:xfrm>
                <a:off x="5717186" y="756235"/>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72">
                <a:extLst>
                  <a:ext uri="{FF2B5EF4-FFF2-40B4-BE49-F238E27FC236}">
                    <a16:creationId xmlns:a16="http://schemas.microsoft.com/office/drawing/2014/main" id="{3F24CF08-BF53-42D6-A0EA-81926F3BE999}"/>
                  </a:ext>
                </a:extLst>
              </p:cNvPr>
              <p:cNvSpPr txBox="1"/>
              <p:nvPr/>
            </p:nvSpPr>
            <p:spPr>
              <a:xfrm>
                <a:off x="5759862" y="714132"/>
                <a:ext cx="560829" cy="818535"/>
              </a:xfrm>
              <a:prstGeom prst="rect">
                <a:avLst/>
              </a:prstGeom>
              <a:noFill/>
            </p:spPr>
            <p:txBody>
              <a:bodyPr wrap="square" rtlCol="0">
                <a:spAutoFit/>
              </a:bodyPr>
              <a:lstStyle/>
              <a:p>
                <a:pPr algn="ctr"/>
                <a:r>
                  <a:rPr lang="en-US" sz="2400" dirty="0">
                    <a:solidFill>
                      <a:schemeClr val="accent6"/>
                    </a:solidFill>
                  </a:rPr>
                  <a:t>0</a:t>
                </a:r>
              </a:p>
            </p:txBody>
          </p:sp>
        </p:grpSp>
        <p:grpSp>
          <p:nvGrpSpPr>
            <p:cNvPr id="65" name="Group 59">
              <a:extLst>
                <a:ext uri="{FF2B5EF4-FFF2-40B4-BE49-F238E27FC236}">
                  <a16:creationId xmlns:a16="http://schemas.microsoft.com/office/drawing/2014/main" id="{78D457E8-A3B2-4595-BFD3-9A31F2AB1D2C}"/>
                </a:ext>
              </a:extLst>
            </p:cNvPr>
            <p:cNvGrpSpPr/>
            <p:nvPr/>
          </p:nvGrpSpPr>
          <p:grpSpPr>
            <a:xfrm>
              <a:off x="7478502" y="4847407"/>
              <a:ext cx="646176" cy="818519"/>
              <a:chOff x="6966865" y="710277"/>
              <a:chExt cx="646176" cy="818534"/>
            </a:xfrm>
          </p:grpSpPr>
          <p:sp>
            <p:nvSpPr>
              <p:cNvPr id="75" name="Oval 68">
                <a:extLst>
                  <a:ext uri="{FF2B5EF4-FFF2-40B4-BE49-F238E27FC236}">
                    <a16:creationId xmlns:a16="http://schemas.microsoft.com/office/drawing/2014/main" id="{EAEEAAC2-668A-435E-A68F-49CAE32FFC87}"/>
                  </a:ext>
                </a:extLst>
              </p:cNvPr>
              <p:cNvSpPr/>
              <p:nvPr/>
            </p:nvSpPr>
            <p:spPr>
              <a:xfrm>
                <a:off x="6966865" y="753073"/>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69">
                <a:extLst>
                  <a:ext uri="{FF2B5EF4-FFF2-40B4-BE49-F238E27FC236}">
                    <a16:creationId xmlns:a16="http://schemas.microsoft.com/office/drawing/2014/main" id="{AFF889D5-B2D4-4835-92C1-63515D53C82A}"/>
                  </a:ext>
                </a:extLst>
              </p:cNvPr>
              <p:cNvSpPr/>
              <p:nvPr/>
            </p:nvSpPr>
            <p:spPr>
              <a:xfrm>
                <a:off x="7046112" y="807936"/>
                <a:ext cx="499871" cy="460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0">
                <a:extLst>
                  <a:ext uri="{FF2B5EF4-FFF2-40B4-BE49-F238E27FC236}">
                    <a16:creationId xmlns:a16="http://schemas.microsoft.com/office/drawing/2014/main" id="{EC73E887-D305-4E36-83D0-0E25AC1BFB95}"/>
                  </a:ext>
                </a:extLst>
              </p:cNvPr>
              <p:cNvSpPr txBox="1"/>
              <p:nvPr/>
            </p:nvSpPr>
            <p:spPr>
              <a:xfrm>
                <a:off x="7025217" y="710277"/>
                <a:ext cx="560829" cy="818534"/>
              </a:xfrm>
              <a:prstGeom prst="rect">
                <a:avLst/>
              </a:prstGeom>
              <a:noFill/>
            </p:spPr>
            <p:txBody>
              <a:bodyPr wrap="square" rtlCol="0">
                <a:spAutoFit/>
              </a:bodyPr>
              <a:lstStyle/>
              <a:p>
                <a:pPr algn="ctr"/>
                <a:r>
                  <a:rPr lang="en-US" sz="2400" dirty="0">
                    <a:solidFill>
                      <a:schemeClr val="accent6"/>
                    </a:solidFill>
                  </a:rPr>
                  <a:t>2</a:t>
                </a:r>
              </a:p>
            </p:txBody>
          </p:sp>
        </p:grpSp>
        <p:sp>
          <p:nvSpPr>
            <p:cNvPr id="67" name="TextBox 60">
              <a:extLst>
                <a:ext uri="{FF2B5EF4-FFF2-40B4-BE49-F238E27FC236}">
                  <a16:creationId xmlns:a16="http://schemas.microsoft.com/office/drawing/2014/main" id="{A3978AA7-3EE2-49C1-AAAA-1D12BF057836}"/>
                </a:ext>
              </a:extLst>
            </p:cNvPr>
            <p:cNvSpPr txBox="1"/>
            <p:nvPr/>
          </p:nvSpPr>
          <p:spPr>
            <a:xfrm>
              <a:off x="6009935" y="4672673"/>
              <a:ext cx="560832" cy="709384"/>
            </a:xfrm>
            <a:prstGeom prst="rect">
              <a:avLst/>
            </a:prstGeom>
            <a:noFill/>
          </p:spPr>
          <p:txBody>
            <a:bodyPr wrap="square" rtlCol="0">
              <a:spAutoFit/>
            </a:bodyPr>
            <a:lstStyle/>
            <a:p>
              <a:pPr algn="ctr"/>
              <a:r>
                <a:rPr lang="en-US" sz="2000" dirty="0"/>
                <a:t>D</a:t>
              </a:r>
            </a:p>
          </p:txBody>
        </p:sp>
        <mc:AlternateContent xmlns:mc="http://schemas.openxmlformats.org/markup-compatibility/2006" xmlns:a14="http://schemas.microsoft.com/office/drawing/2010/main">
          <mc:Choice Requires="a14">
            <p:sp>
              <p:nvSpPr>
                <p:cNvPr id="68" name="TextBox 61">
                  <a:extLst>
                    <a:ext uri="{FF2B5EF4-FFF2-40B4-BE49-F238E27FC236}">
                      <a16:creationId xmlns:a16="http://schemas.microsoft.com/office/drawing/2014/main" id="{49003F4A-332D-4A64-849B-CD20347902B4}"/>
                    </a:ext>
                  </a:extLst>
                </p:cNvPr>
                <p:cNvSpPr txBox="1"/>
                <p:nvPr/>
              </p:nvSpPr>
              <p:spPr>
                <a:xfrm>
                  <a:off x="7050913" y="4689662"/>
                  <a:ext cx="560832" cy="70938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000" b="0" i="0" dirty="0" smtClean="0">
                            <a:latin typeface="Cambria Math" charset="0"/>
                          </a:rPr>
                          <m:t>B</m:t>
                        </m:r>
                      </m:oMath>
                    </m:oMathPara>
                  </a14:m>
                  <a:endParaRPr lang="en-US" sz="2000" dirty="0"/>
                </a:p>
              </p:txBody>
            </p:sp>
          </mc:Choice>
          <mc:Fallback xmlns="">
            <p:sp>
              <p:nvSpPr>
                <p:cNvPr id="68" name="TextBox 61">
                  <a:extLst>
                    <a:ext uri="{FF2B5EF4-FFF2-40B4-BE49-F238E27FC236}">
                      <a16:creationId xmlns:a16="http://schemas.microsoft.com/office/drawing/2014/main" id="{49003F4A-332D-4A64-849B-CD20347902B4}"/>
                    </a:ext>
                  </a:extLst>
                </p:cNvPr>
                <p:cNvSpPr txBox="1">
                  <a:spLocks noRot="1" noChangeAspect="1" noMove="1" noResize="1" noEditPoints="1" noAdjustHandles="1" noChangeArrowheads="1" noChangeShapeType="1" noTextEdit="1"/>
                </p:cNvSpPr>
                <p:nvPr/>
              </p:nvSpPr>
              <p:spPr>
                <a:xfrm>
                  <a:off x="7050913" y="4689662"/>
                  <a:ext cx="560832" cy="709384"/>
                </a:xfrm>
                <a:prstGeom prst="rect">
                  <a:avLst/>
                </a:prstGeom>
                <a:blipFill>
                  <a:blip r:embed="rId8"/>
                  <a:stretch>
                    <a:fillRect l="-8929"/>
                  </a:stretch>
                </a:blipFill>
              </p:spPr>
              <p:txBody>
                <a:bodyPr/>
                <a:lstStyle/>
                <a:p>
                  <a:r>
                    <a:rPr lang="zh-TW" altLang="en-US">
                      <a:noFill/>
                    </a:rPr>
                    <a:t> </a:t>
                  </a:r>
                </a:p>
              </p:txBody>
            </p:sp>
          </mc:Fallback>
        </mc:AlternateContent>
        <p:grpSp>
          <p:nvGrpSpPr>
            <p:cNvPr id="69" name="Group 64">
              <a:extLst>
                <a:ext uri="{FF2B5EF4-FFF2-40B4-BE49-F238E27FC236}">
                  <a16:creationId xmlns:a16="http://schemas.microsoft.com/office/drawing/2014/main" id="{0A5B2713-0AE7-4846-ACA0-229D35E4BA5F}"/>
                </a:ext>
              </a:extLst>
            </p:cNvPr>
            <p:cNvGrpSpPr/>
            <p:nvPr/>
          </p:nvGrpSpPr>
          <p:grpSpPr>
            <a:xfrm>
              <a:off x="6482882" y="4836848"/>
              <a:ext cx="646176" cy="818520"/>
              <a:chOff x="5717186" y="707754"/>
              <a:chExt cx="646176" cy="818535"/>
            </a:xfrm>
          </p:grpSpPr>
          <p:sp>
            <p:nvSpPr>
              <p:cNvPr id="72" name="Oval 66">
                <a:extLst>
                  <a:ext uri="{FF2B5EF4-FFF2-40B4-BE49-F238E27FC236}">
                    <a16:creationId xmlns:a16="http://schemas.microsoft.com/office/drawing/2014/main" id="{3C267DED-AE1D-43D5-B336-06FD7A3027D4}"/>
                  </a:ext>
                </a:extLst>
              </p:cNvPr>
              <p:cNvSpPr/>
              <p:nvPr/>
            </p:nvSpPr>
            <p:spPr>
              <a:xfrm>
                <a:off x="5717186" y="756235"/>
                <a:ext cx="646176" cy="58521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67">
                <a:extLst>
                  <a:ext uri="{FF2B5EF4-FFF2-40B4-BE49-F238E27FC236}">
                    <a16:creationId xmlns:a16="http://schemas.microsoft.com/office/drawing/2014/main" id="{89D4E9CC-4542-4476-B25B-AEFD9BA1A058}"/>
                  </a:ext>
                </a:extLst>
              </p:cNvPr>
              <p:cNvSpPr txBox="1"/>
              <p:nvPr/>
            </p:nvSpPr>
            <p:spPr>
              <a:xfrm>
                <a:off x="5765888" y="707754"/>
                <a:ext cx="560829" cy="818535"/>
              </a:xfrm>
              <a:prstGeom prst="rect">
                <a:avLst/>
              </a:prstGeom>
              <a:noFill/>
            </p:spPr>
            <p:txBody>
              <a:bodyPr wrap="square" rtlCol="0">
                <a:spAutoFit/>
              </a:bodyPr>
              <a:lstStyle/>
              <a:p>
                <a:pPr algn="ctr"/>
                <a:r>
                  <a:rPr lang="en-US" sz="2400" dirty="0">
                    <a:solidFill>
                      <a:schemeClr val="accent6"/>
                    </a:solidFill>
                  </a:rPr>
                  <a:t>1</a:t>
                </a:r>
              </a:p>
            </p:txBody>
          </p:sp>
        </p:grpSp>
        <p:cxnSp>
          <p:nvCxnSpPr>
            <p:cNvPr id="71" name="Straight Arrow Connector 65">
              <a:extLst>
                <a:ext uri="{FF2B5EF4-FFF2-40B4-BE49-F238E27FC236}">
                  <a16:creationId xmlns:a16="http://schemas.microsoft.com/office/drawing/2014/main" id="{D13C9500-CFE5-488B-92F1-EC4338678B24}"/>
                </a:ext>
              </a:extLst>
            </p:cNvPr>
            <p:cNvCxnSpPr/>
            <p:nvPr/>
          </p:nvCxnSpPr>
          <p:spPr>
            <a:xfrm>
              <a:off x="7129059" y="5178022"/>
              <a:ext cx="349438" cy="48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109">
            <a:extLst>
              <a:ext uri="{FF2B5EF4-FFF2-40B4-BE49-F238E27FC236}">
                <a16:creationId xmlns:a16="http://schemas.microsoft.com/office/drawing/2014/main" id="{7447ADDB-0DB2-44E9-8403-73F5788645AE}"/>
              </a:ext>
            </a:extLst>
          </p:cNvPr>
          <p:cNvSpPr txBox="1"/>
          <p:nvPr/>
        </p:nvSpPr>
        <p:spPr>
          <a:xfrm>
            <a:off x="7317092" y="2030182"/>
            <a:ext cx="2514406" cy="400110"/>
          </a:xfrm>
          <a:prstGeom prst="rect">
            <a:avLst/>
          </a:prstGeom>
          <a:noFill/>
        </p:spPr>
        <p:txBody>
          <a:bodyPr wrap="square" rtlCol="0">
            <a:spAutoFit/>
          </a:bodyPr>
          <a:lstStyle/>
          <a:p>
            <a:pPr algn="ctr"/>
            <a:r>
              <a:rPr lang="en-US" sz="2000" b="1" dirty="0"/>
              <a:t>The automata</a:t>
            </a:r>
          </a:p>
        </p:txBody>
      </p:sp>
      <mc:AlternateContent xmlns:mc="http://schemas.openxmlformats.org/markup-compatibility/2006" xmlns:a14="http://schemas.microsoft.com/office/drawing/2010/main">
        <mc:Choice Requires="a14">
          <p:sp>
            <p:nvSpPr>
              <p:cNvPr id="80" name="Shape 1247">
                <a:extLst>
                  <a:ext uri="{FF2B5EF4-FFF2-40B4-BE49-F238E27FC236}">
                    <a16:creationId xmlns:a16="http://schemas.microsoft.com/office/drawing/2014/main" id="{3D3FFC16-2916-4C2D-A016-ABA7FECCE6AF}"/>
                  </a:ext>
                </a:extLst>
              </p:cNvPr>
              <p:cNvSpPr/>
              <p:nvPr/>
            </p:nvSpPr>
            <p:spPr>
              <a:xfrm>
                <a:off x="2340201" y="1397434"/>
                <a:ext cx="2865660" cy="943693"/>
              </a:xfrm>
              <a:prstGeom prst="rect">
                <a:avLst/>
              </a:prstGeom>
              <a:noFill/>
              <a:ln w="22225">
                <a:solidFill>
                  <a:schemeClr val="tx1"/>
                </a:solidFill>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defRPr>
                    <a:solidFill>
                      <a:srgbClr val="212121"/>
                    </a:solidFill>
                  </a:defRPr>
                </a:pPr>
                <a:r>
                  <a:rPr lang="en-US" sz="2000" b="1" dirty="0"/>
                  <a:t> </a:t>
                </a:r>
                <a:r>
                  <a:rPr lang="en-US" sz="2000" b="1" dirty="0">
                    <a:solidFill>
                      <a:srgbClr val="9966CD"/>
                    </a:solidFill>
                  </a:rPr>
                  <a:t>if</a:t>
                </a:r>
                <a:r>
                  <a:rPr lang="en-US" sz="2000" b="1" dirty="0">
                    <a:solidFill>
                      <a:schemeClr val="accent1">
                        <a:hueOff val="47394"/>
                        <a:satOff val="-25753"/>
                        <a:lumOff val="-7544"/>
                      </a:schemeClr>
                    </a:solidFill>
                  </a:rPr>
                  <a:t> </a:t>
                </a:r>
                <a:r>
                  <a:rPr lang="en-US" sz="2000" dirty="0"/>
                  <a:t> ABD </a:t>
                </a:r>
                <a:r>
                  <a:rPr lang="en-US" sz="2000" b="1" dirty="0">
                    <a:solidFill>
                      <a:srgbClr val="9966CD"/>
                    </a:solidFill>
                  </a:rPr>
                  <a:t>then</a:t>
                </a:r>
                <a:r>
                  <a:rPr lang="en-US" sz="2000" b="1" dirty="0">
                    <a:solidFill>
                      <a:schemeClr val="accent1">
                        <a:hueOff val="47394"/>
                        <a:satOff val="-25753"/>
                        <a:lumOff val="-7544"/>
                      </a:schemeClr>
                    </a:solidFill>
                  </a:rPr>
                  <a:t> </a:t>
                </a:r>
                <a:r>
                  <a:rPr lang="en-US" sz="2000" dirty="0"/>
                  <a:t>0</a:t>
                </a:r>
              </a:p>
              <a:p>
                <a:pPr>
                  <a:defRPr>
                    <a:solidFill>
                      <a:srgbClr val="212121"/>
                    </a:solidFill>
                  </a:defRPr>
                </a:pPr>
                <a:r>
                  <a:rPr lang="en-US" sz="2000" b="1" dirty="0"/>
                  <a:t> </a:t>
                </a:r>
                <a:r>
                  <a:rPr lang="en-US" sz="2000" b="1" dirty="0">
                    <a:solidFill>
                      <a:srgbClr val="9966CD"/>
                    </a:solidFill>
                  </a:rPr>
                  <a:t>else</a:t>
                </a:r>
                <a:r>
                  <a:rPr lang="en-US" sz="2000" b="1" dirty="0"/>
                  <a:t> </a:t>
                </a:r>
                <a:r>
                  <a:rPr lang="en-US" sz="2000" b="1" dirty="0">
                    <a:solidFill>
                      <a:srgbClr val="9966CD"/>
                    </a:solidFill>
                  </a:rPr>
                  <a:t>if </a:t>
                </a:r>
                <a:r>
                  <a:rPr lang="en-US" sz="2000" dirty="0"/>
                  <a:t>B.*D </a:t>
                </a:r>
                <a:r>
                  <a:rPr lang="en-US" sz="2000" b="1" dirty="0">
                    <a:solidFill>
                      <a:srgbClr val="9966CD"/>
                    </a:solidFill>
                  </a:rPr>
                  <a:t>then</a:t>
                </a:r>
                <a:r>
                  <a:rPr lang="en-US" sz="2000" b="1" dirty="0">
                    <a:solidFill>
                      <a:schemeClr val="accent1">
                        <a:hueOff val="47394"/>
                        <a:satOff val="-25753"/>
                        <a:lumOff val="-7544"/>
                      </a:schemeClr>
                    </a:solidFill>
                  </a:rPr>
                  <a:t> </a:t>
                </a:r>
                <a:r>
                  <a:rPr lang="en-US" sz="2000" dirty="0">
                    <a:solidFill>
                      <a:srgbClr val="212121"/>
                    </a:solidFill>
                  </a:rPr>
                  <a:t>path.util</a:t>
                </a:r>
              </a:p>
              <a:p>
                <a:pPr>
                  <a:defRPr>
                    <a:solidFill>
                      <a:srgbClr val="212121"/>
                    </a:solidFill>
                  </a:defRPr>
                </a:pPr>
                <a:r>
                  <a:rPr lang="en-US" sz="2000" b="1" dirty="0"/>
                  <a:t> </a:t>
                </a:r>
                <a:r>
                  <a:rPr lang="en-US" sz="2000" b="1" dirty="0">
                    <a:solidFill>
                      <a:srgbClr val="9966CD"/>
                    </a:solidFill>
                  </a:rPr>
                  <a:t>else</a:t>
                </a:r>
                <a:r>
                  <a:rPr lang="en-US" sz="2000" b="1" dirty="0">
                    <a:solidFill>
                      <a:schemeClr val="accent1">
                        <a:hueOff val="47394"/>
                        <a:satOff val="-25753"/>
                        <a:lumOff val="-7544"/>
                      </a:schemeClr>
                    </a:solidFill>
                  </a:rPr>
                  <a:t> </a:t>
                </a:r>
                <a14:m>
                  <m:oMath xmlns:m="http://schemas.openxmlformats.org/officeDocument/2006/math">
                    <m:r>
                      <a:rPr lang="en-US" sz="2000" i="1" dirty="0">
                        <a:solidFill>
                          <a:srgbClr val="212121"/>
                        </a:solidFill>
                        <a:latin typeface="Cambria Math" panose="02040503050406030204" pitchFamily="18" charset="0"/>
                      </a:rPr>
                      <m:t>∞</m:t>
                    </m:r>
                  </m:oMath>
                </a14:m>
                <a:endParaRPr sz="2000" dirty="0"/>
              </a:p>
            </p:txBody>
          </p:sp>
        </mc:Choice>
        <mc:Fallback xmlns="">
          <p:sp>
            <p:nvSpPr>
              <p:cNvPr id="80" name="Shape 1247">
                <a:extLst>
                  <a:ext uri="{FF2B5EF4-FFF2-40B4-BE49-F238E27FC236}">
                    <a16:creationId xmlns:a16="http://schemas.microsoft.com/office/drawing/2014/main" id="{3D3FFC16-2916-4C2D-A016-ABA7FECCE6AF}"/>
                  </a:ext>
                </a:extLst>
              </p:cNvPr>
              <p:cNvSpPr>
                <a:spLocks noRot="1" noChangeAspect="1" noMove="1" noResize="1" noEditPoints="1" noAdjustHandles="1" noChangeArrowheads="1" noChangeShapeType="1" noTextEdit="1"/>
              </p:cNvSpPr>
              <p:nvPr/>
            </p:nvSpPr>
            <p:spPr>
              <a:xfrm>
                <a:off x="2340201" y="1397434"/>
                <a:ext cx="2865660" cy="943693"/>
              </a:xfrm>
              <a:prstGeom prst="rect">
                <a:avLst/>
              </a:prstGeom>
              <a:blipFill>
                <a:blip r:embed="rId9"/>
                <a:stretch>
                  <a:fillRect l="-1266" t="-1258" r="-1266" b="-16981"/>
                </a:stretch>
              </a:blipFill>
              <a:ln w="22225">
                <a:solidFill>
                  <a:schemeClr val="tx1"/>
                </a:solidFill>
              </a:ln>
              <a:effectLst/>
              <a:extLst>
                <a:ext uri="{C572A759-6A51-4108-AA02-DFA0A04FC94B}">
                  <ma14:wrappingTextBoxFlag xmlns:ma14="http://schemas.microsoft.com/office/mac/drawingml/2011/main" xmlns="" xmlns:a14="http://schemas.microsoft.com/office/drawing/2010/main" val="1"/>
                </a:ext>
              </a:extLst>
            </p:spPr>
            <p:txBody>
              <a:bodyPr/>
              <a:lstStyle/>
              <a:p>
                <a:r>
                  <a:rPr lang="zh-TW" altLang="en-US">
                    <a:noFill/>
                  </a:rPr>
                  <a:t> </a:t>
                </a:r>
              </a:p>
            </p:txBody>
          </p:sp>
        </mc:Fallback>
      </mc:AlternateContent>
      <p:sp>
        <p:nvSpPr>
          <p:cNvPr id="107" name="TextBox 111">
            <a:extLst>
              <a:ext uri="{FF2B5EF4-FFF2-40B4-BE49-F238E27FC236}">
                <a16:creationId xmlns:a16="http://schemas.microsoft.com/office/drawing/2014/main" id="{9ACB5246-CB09-40AA-8C69-56429B0C7F86}"/>
              </a:ext>
            </a:extLst>
          </p:cNvPr>
          <p:cNvSpPr txBox="1"/>
          <p:nvPr/>
        </p:nvSpPr>
        <p:spPr>
          <a:xfrm>
            <a:off x="2726685" y="2369287"/>
            <a:ext cx="2092692" cy="400110"/>
          </a:xfrm>
          <a:prstGeom prst="rect">
            <a:avLst/>
          </a:prstGeom>
          <a:noFill/>
        </p:spPr>
        <p:txBody>
          <a:bodyPr wrap="square" rtlCol="0">
            <a:spAutoFit/>
          </a:bodyPr>
          <a:lstStyle/>
          <a:p>
            <a:pPr algn="ctr"/>
            <a:r>
              <a:rPr lang="en-US" sz="2000" b="1" dirty="0"/>
              <a:t>The routing policy</a:t>
            </a:r>
          </a:p>
        </p:txBody>
      </p:sp>
      <p:sp>
        <p:nvSpPr>
          <p:cNvPr id="52" name="Left Arrow 316">
            <a:extLst>
              <a:ext uri="{FF2B5EF4-FFF2-40B4-BE49-F238E27FC236}">
                <a16:creationId xmlns:a16="http://schemas.microsoft.com/office/drawing/2014/main" id="{91FF38D4-01D5-44B0-9E30-C886DF88ADA3}"/>
              </a:ext>
            </a:extLst>
          </p:cNvPr>
          <p:cNvSpPr/>
          <p:nvPr/>
        </p:nvSpPr>
        <p:spPr>
          <a:xfrm rot="10800000" flipV="1">
            <a:off x="5393045" y="1744452"/>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群組 6">
            <a:extLst>
              <a:ext uri="{FF2B5EF4-FFF2-40B4-BE49-F238E27FC236}">
                <a16:creationId xmlns:a16="http://schemas.microsoft.com/office/drawing/2014/main" id="{944766F0-258D-44CC-99C1-85F2332CA589}"/>
              </a:ext>
            </a:extLst>
          </p:cNvPr>
          <p:cNvGrpSpPr/>
          <p:nvPr/>
        </p:nvGrpSpPr>
        <p:grpSpPr>
          <a:xfrm>
            <a:off x="2883710" y="3318318"/>
            <a:ext cx="1887438" cy="1187692"/>
            <a:chOff x="4370819" y="3027926"/>
            <a:chExt cx="1887438" cy="1187692"/>
          </a:xfrm>
        </p:grpSpPr>
        <p:sp>
          <p:nvSpPr>
            <p:cNvPr id="53" name="Rectangle 19">
              <a:extLst>
                <a:ext uri="{FF2B5EF4-FFF2-40B4-BE49-F238E27FC236}">
                  <a16:creationId xmlns:a16="http://schemas.microsoft.com/office/drawing/2014/main" id="{ABF761FB-D689-4C17-919F-3DF89B3535E7}"/>
                </a:ext>
              </a:extLst>
            </p:cNvPr>
            <p:cNvSpPr/>
            <p:nvPr/>
          </p:nvSpPr>
          <p:spPr>
            <a:xfrm>
              <a:off x="5192914" y="3941214"/>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4" name="Rectangle 23">
              <a:extLst>
                <a:ext uri="{FF2B5EF4-FFF2-40B4-BE49-F238E27FC236}">
                  <a16:creationId xmlns:a16="http://schemas.microsoft.com/office/drawing/2014/main" id="{EA6B851E-6D48-4B7A-896A-FC8BC0B2F58C}"/>
                </a:ext>
              </a:extLst>
            </p:cNvPr>
            <p:cNvSpPr/>
            <p:nvPr/>
          </p:nvSpPr>
          <p:spPr>
            <a:xfrm>
              <a:off x="5192914" y="3027926"/>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Rectangle 29">
              <a:extLst>
                <a:ext uri="{FF2B5EF4-FFF2-40B4-BE49-F238E27FC236}">
                  <a16:creationId xmlns:a16="http://schemas.microsoft.com/office/drawing/2014/main" id="{FDB430FB-89DC-4B76-BA49-7E4AB900E79A}"/>
                </a:ext>
              </a:extLst>
            </p:cNvPr>
            <p:cNvSpPr/>
            <p:nvPr/>
          </p:nvSpPr>
          <p:spPr>
            <a:xfrm>
              <a:off x="4370819" y="3482754"/>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Rectangle 30">
              <a:extLst>
                <a:ext uri="{FF2B5EF4-FFF2-40B4-BE49-F238E27FC236}">
                  <a16:creationId xmlns:a16="http://schemas.microsoft.com/office/drawing/2014/main" id="{278B1686-2B30-4175-B612-E8F08EACE343}"/>
                </a:ext>
              </a:extLst>
            </p:cNvPr>
            <p:cNvSpPr/>
            <p:nvPr/>
          </p:nvSpPr>
          <p:spPr>
            <a:xfrm>
              <a:off x="5983853" y="3483939"/>
              <a:ext cx="274404" cy="274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7" name="Straight Connector 31">
              <a:extLst>
                <a:ext uri="{FF2B5EF4-FFF2-40B4-BE49-F238E27FC236}">
                  <a16:creationId xmlns:a16="http://schemas.microsoft.com/office/drawing/2014/main" id="{DD2E3829-D7A4-4DF5-827C-C94C2B46C281}"/>
                </a:ext>
              </a:extLst>
            </p:cNvPr>
            <p:cNvCxnSpPr/>
            <p:nvPr/>
          </p:nvCxnSpPr>
          <p:spPr>
            <a:xfrm flipV="1">
              <a:off x="4508021" y="3165128"/>
              <a:ext cx="684893" cy="3176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32">
              <a:extLst>
                <a:ext uri="{FF2B5EF4-FFF2-40B4-BE49-F238E27FC236}">
                  <a16:creationId xmlns:a16="http://schemas.microsoft.com/office/drawing/2014/main" id="{B3C5BFA5-5C51-4E0A-956A-A4D97367A697}"/>
                </a:ext>
              </a:extLst>
            </p:cNvPr>
            <p:cNvCxnSpPr/>
            <p:nvPr/>
          </p:nvCxnSpPr>
          <p:spPr>
            <a:xfrm>
              <a:off x="5467318" y="3165128"/>
              <a:ext cx="653737" cy="3188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3">
              <a:extLst>
                <a:ext uri="{FF2B5EF4-FFF2-40B4-BE49-F238E27FC236}">
                  <a16:creationId xmlns:a16="http://schemas.microsoft.com/office/drawing/2014/main" id="{8120BC5D-8D88-43A8-A603-7D3535907A6B}"/>
                </a:ext>
              </a:extLst>
            </p:cNvPr>
            <p:cNvCxnSpPr/>
            <p:nvPr/>
          </p:nvCxnSpPr>
          <p:spPr>
            <a:xfrm flipV="1">
              <a:off x="5467318" y="3758343"/>
              <a:ext cx="653737" cy="3200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4">
              <a:extLst>
                <a:ext uri="{FF2B5EF4-FFF2-40B4-BE49-F238E27FC236}">
                  <a16:creationId xmlns:a16="http://schemas.microsoft.com/office/drawing/2014/main" id="{44D01A50-07A3-49A6-B85A-277D508C57A5}"/>
                </a:ext>
              </a:extLst>
            </p:cNvPr>
            <p:cNvCxnSpPr/>
            <p:nvPr/>
          </p:nvCxnSpPr>
          <p:spPr>
            <a:xfrm flipH="1" flipV="1">
              <a:off x="4645223" y="3619956"/>
              <a:ext cx="1338630" cy="11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BBE7559F-0779-4B9E-8840-F32CCC180685}"/>
                </a:ext>
              </a:extLst>
            </p:cNvPr>
            <p:cNvCxnSpPr/>
            <p:nvPr/>
          </p:nvCxnSpPr>
          <p:spPr>
            <a:xfrm>
              <a:off x="4508021" y="3757158"/>
              <a:ext cx="684893" cy="32125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2" name="TextBox 110">
            <a:extLst>
              <a:ext uri="{FF2B5EF4-FFF2-40B4-BE49-F238E27FC236}">
                <a16:creationId xmlns:a16="http://schemas.microsoft.com/office/drawing/2014/main" id="{56F725C0-F6B2-4973-9F31-2BD5E0CF45B0}"/>
              </a:ext>
            </a:extLst>
          </p:cNvPr>
          <p:cNvSpPr txBox="1"/>
          <p:nvPr/>
        </p:nvSpPr>
        <p:spPr>
          <a:xfrm>
            <a:off x="2529732" y="4565053"/>
            <a:ext cx="2533129" cy="400110"/>
          </a:xfrm>
          <a:prstGeom prst="rect">
            <a:avLst/>
          </a:prstGeom>
          <a:noFill/>
        </p:spPr>
        <p:txBody>
          <a:bodyPr wrap="square" rtlCol="0">
            <a:spAutoFit/>
          </a:bodyPr>
          <a:lstStyle/>
          <a:p>
            <a:pPr algn="ctr"/>
            <a:r>
              <a:rPr lang="en-US" sz="2000" b="1" dirty="0"/>
              <a:t>The network topology</a:t>
            </a:r>
          </a:p>
        </p:txBody>
      </p:sp>
      <p:sp>
        <p:nvSpPr>
          <p:cNvPr id="83" name="Left Arrow 316">
            <a:extLst>
              <a:ext uri="{FF2B5EF4-FFF2-40B4-BE49-F238E27FC236}">
                <a16:creationId xmlns:a16="http://schemas.microsoft.com/office/drawing/2014/main" id="{F584D436-F9C8-4854-BC60-A4A38A98FC28}"/>
              </a:ext>
            </a:extLst>
          </p:cNvPr>
          <p:cNvSpPr/>
          <p:nvPr/>
        </p:nvSpPr>
        <p:spPr>
          <a:xfrm rot="10800000" flipV="1">
            <a:off x="5375957" y="4051746"/>
            <a:ext cx="720043" cy="208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98">
            <a:extLst>
              <a:ext uri="{FF2B5EF4-FFF2-40B4-BE49-F238E27FC236}">
                <a16:creationId xmlns:a16="http://schemas.microsoft.com/office/drawing/2014/main" id="{A8CBCEB3-41C1-4640-B973-00EE8B3DA1DC}"/>
              </a:ext>
            </a:extLst>
          </p:cNvPr>
          <p:cNvSpPr txBox="1"/>
          <p:nvPr/>
        </p:nvSpPr>
        <p:spPr>
          <a:xfrm>
            <a:off x="7359592" y="4763573"/>
            <a:ext cx="2457464" cy="400110"/>
          </a:xfrm>
          <a:prstGeom prst="rect">
            <a:avLst/>
          </a:prstGeom>
          <a:noFill/>
        </p:spPr>
        <p:txBody>
          <a:bodyPr wrap="square" rtlCol="0">
            <a:spAutoFit/>
          </a:bodyPr>
          <a:lstStyle/>
          <a:p>
            <a:pPr algn="ctr"/>
            <a:r>
              <a:rPr lang="en-US" sz="2000" b="1" dirty="0"/>
              <a:t>Product graph (PG)</a:t>
            </a:r>
          </a:p>
        </p:txBody>
      </p:sp>
      <p:grpSp>
        <p:nvGrpSpPr>
          <p:cNvPr id="9" name="群組 8">
            <a:extLst>
              <a:ext uri="{FF2B5EF4-FFF2-40B4-BE49-F238E27FC236}">
                <a16:creationId xmlns:a16="http://schemas.microsoft.com/office/drawing/2014/main" id="{C9E4E711-0077-4149-96B6-F7BCB1334E36}"/>
              </a:ext>
            </a:extLst>
          </p:cNvPr>
          <p:cNvGrpSpPr/>
          <p:nvPr/>
        </p:nvGrpSpPr>
        <p:grpSpPr>
          <a:xfrm>
            <a:off x="7352390" y="3004934"/>
            <a:ext cx="2216212" cy="1755562"/>
            <a:chOff x="8503119" y="2303040"/>
            <a:chExt cx="2612007" cy="2069089"/>
          </a:xfrm>
        </p:grpSpPr>
        <p:cxnSp>
          <p:nvCxnSpPr>
            <p:cNvPr id="104" name="Straight Arrow Connector 73">
              <a:extLst>
                <a:ext uri="{FF2B5EF4-FFF2-40B4-BE49-F238E27FC236}">
                  <a16:creationId xmlns:a16="http://schemas.microsoft.com/office/drawing/2014/main" id="{4AEA4F57-482C-44DC-BD95-8DE1CCA1EC65}"/>
                </a:ext>
              </a:extLst>
            </p:cNvPr>
            <p:cNvCxnSpPr>
              <a:cxnSpLocks/>
              <a:stCxn id="123" idx="0"/>
            </p:cNvCxnSpPr>
            <p:nvPr/>
          </p:nvCxnSpPr>
          <p:spPr>
            <a:xfrm flipH="1" flipV="1">
              <a:off x="10408797" y="2770738"/>
              <a:ext cx="372878" cy="25185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Oval 78">
              <a:extLst>
                <a:ext uri="{FF2B5EF4-FFF2-40B4-BE49-F238E27FC236}">
                  <a16:creationId xmlns:a16="http://schemas.microsoft.com/office/drawing/2014/main" id="{2BA23FA1-AC4A-4075-9358-ED2FF593F79E}"/>
                </a:ext>
              </a:extLst>
            </p:cNvPr>
            <p:cNvSpPr/>
            <p:nvPr/>
          </p:nvSpPr>
          <p:spPr>
            <a:xfrm>
              <a:off x="9877298" y="2303040"/>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D0</a:t>
              </a:r>
            </a:p>
          </p:txBody>
        </p:sp>
        <p:cxnSp>
          <p:nvCxnSpPr>
            <p:cNvPr id="106" name="Straight Arrow Connector 83">
              <a:extLst>
                <a:ext uri="{FF2B5EF4-FFF2-40B4-BE49-F238E27FC236}">
                  <a16:creationId xmlns:a16="http://schemas.microsoft.com/office/drawing/2014/main" id="{E2B0662B-7B01-4151-B7A1-6CEBE49AE8A2}"/>
                </a:ext>
              </a:extLst>
            </p:cNvPr>
            <p:cNvCxnSpPr>
              <a:cxnSpLocks/>
              <a:stCxn id="121" idx="0"/>
              <a:endCxn id="123" idx="4"/>
            </p:cNvCxnSpPr>
            <p:nvPr/>
          </p:nvCxnSpPr>
          <p:spPr>
            <a:xfrm flipH="1" flipV="1">
              <a:off x="10781675" y="3607682"/>
              <a:ext cx="999" cy="179361"/>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4">
              <a:extLst>
                <a:ext uri="{FF2B5EF4-FFF2-40B4-BE49-F238E27FC236}">
                  <a16:creationId xmlns:a16="http://schemas.microsoft.com/office/drawing/2014/main" id="{4A8E1A63-F5F7-4C4B-B1D6-491D0598C766}"/>
                </a:ext>
              </a:extLst>
            </p:cNvPr>
            <p:cNvCxnSpPr>
              <a:cxnSpLocks/>
              <a:stCxn id="118" idx="0"/>
              <a:endCxn id="111" idx="4"/>
            </p:cNvCxnSpPr>
            <p:nvPr/>
          </p:nvCxnSpPr>
          <p:spPr>
            <a:xfrm flipH="1" flipV="1">
              <a:off x="9676116" y="3569166"/>
              <a:ext cx="6912" cy="213760"/>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85">
              <a:extLst>
                <a:ext uri="{FF2B5EF4-FFF2-40B4-BE49-F238E27FC236}">
                  <a16:creationId xmlns:a16="http://schemas.microsoft.com/office/drawing/2014/main" id="{17ABD8E5-8373-4169-A68A-626E715B2AD6}"/>
                </a:ext>
              </a:extLst>
            </p:cNvPr>
            <p:cNvCxnSpPr/>
            <p:nvPr/>
          </p:nvCxnSpPr>
          <p:spPr>
            <a:xfrm flipV="1">
              <a:off x="9676116" y="2770736"/>
              <a:ext cx="292373" cy="25048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11" name="Oval 87">
              <a:extLst>
                <a:ext uri="{FF2B5EF4-FFF2-40B4-BE49-F238E27FC236}">
                  <a16:creationId xmlns:a16="http://schemas.microsoft.com/office/drawing/2014/main" id="{30E2E078-3014-499C-A712-F82F64ADD967}"/>
                </a:ext>
              </a:extLst>
            </p:cNvPr>
            <p:cNvSpPr/>
            <p:nvPr/>
          </p:nvSpPr>
          <p:spPr>
            <a:xfrm>
              <a:off x="9364771" y="3021225"/>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C0</a:t>
              </a:r>
            </a:p>
          </p:txBody>
        </p:sp>
        <p:cxnSp>
          <p:nvCxnSpPr>
            <p:cNvPr id="112" name="Straight Arrow Connector 95">
              <a:extLst>
                <a:ext uri="{FF2B5EF4-FFF2-40B4-BE49-F238E27FC236}">
                  <a16:creationId xmlns:a16="http://schemas.microsoft.com/office/drawing/2014/main" id="{314CE6BE-5A82-4267-9DCA-8EA9CC74C5A2}"/>
                </a:ext>
              </a:extLst>
            </p:cNvPr>
            <p:cNvCxnSpPr/>
            <p:nvPr/>
          </p:nvCxnSpPr>
          <p:spPr>
            <a:xfrm flipV="1">
              <a:off x="9034618" y="3295195"/>
              <a:ext cx="330153" cy="174175"/>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F1502A24-5EB0-438B-A798-33F7ECC67EF2}"/>
                </a:ext>
              </a:extLst>
            </p:cNvPr>
            <p:cNvCxnSpPr>
              <a:cxnSpLocks/>
            </p:cNvCxnSpPr>
            <p:nvPr/>
          </p:nvCxnSpPr>
          <p:spPr>
            <a:xfrm>
              <a:off x="9034618" y="3856824"/>
              <a:ext cx="322670" cy="124388"/>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102679-BCFB-4806-9659-1FE70ACACD3D}"/>
                </a:ext>
              </a:extLst>
            </p:cNvPr>
            <p:cNvCxnSpPr>
              <a:cxnSpLocks/>
            </p:cNvCxnSpPr>
            <p:nvPr/>
          </p:nvCxnSpPr>
          <p:spPr>
            <a:xfrm flipH="1">
              <a:off x="9110027" y="3416602"/>
              <a:ext cx="289861" cy="143048"/>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 name="Oval 116">
              <a:extLst>
                <a:ext uri="{FF2B5EF4-FFF2-40B4-BE49-F238E27FC236}">
                  <a16:creationId xmlns:a16="http://schemas.microsoft.com/office/drawing/2014/main" id="{4CF33511-C02A-4217-B830-7B6B8DA12B14}"/>
                </a:ext>
              </a:extLst>
            </p:cNvPr>
            <p:cNvSpPr/>
            <p:nvPr/>
          </p:nvSpPr>
          <p:spPr>
            <a:xfrm>
              <a:off x="8503119" y="3389127"/>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A0</a:t>
              </a:r>
            </a:p>
          </p:txBody>
        </p:sp>
        <p:sp>
          <p:nvSpPr>
            <p:cNvPr id="117" name="Oval 90">
              <a:extLst>
                <a:ext uri="{FF2B5EF4-FFF2-40B4-BE49-F238E27FC236}">
                  <a16:creationId xmlns:a16="http://schemas.microsoft.com/office/drawing/2014/main" id="{1D11A5FB-6BE0-40C0-B513-9D3F663240B2}"/>
                </a:ext>
              </a:extLst>
            </p:cNvPr>
            <p:cNvSpPr/>
            <p:nvPr/>
          </p:nvSpPr>
          <p:spPr>
            <a:xfrm>
              <a:off x="9396387" y="3823238"/>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18" name="Oval 90">
              <a:extLst>
                <a:ext uri="{FF2B5EF4-FFF2-40B4-BE49-F238E27FC236}">
                  <a16:creationId xmlns:a16="http://schemas.microsoft.com/office/drawing/2014/main" id="{31D7F2D3-7C41-4EF1-86B8-04805AC1F910}"/>
                </a:ext>
              </a:extLst>
            </p:cNvPr>
            <p:cNvSpPr/>
            <p:nvPr/>
          </p:nvSpPr>
          <p:spPr>
            <a:xfrm>
              <a:off x="9350577" y="3782927"/>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B0</a:t>
              </a:r>
            </a:p>
          </p:txBody>
        </p:sp>
        <p:grpSp>
          <p:nvGrpSpPr>
            <p:cNvPr id="119" name="群組 118">
              <a:extLst>
                <a:ext uri="{FF2B5EF4-FFF2-40B4-BE49-F238E27FC236}">
                  <a16:creationId xmlns:a16="http://schemas.microsoft.com/office/drawing/2014/main" id="{B50904CB-D9C4-4690-B477-0E5221531001}"/>
                </a:ext>
              </a:extLst>
            </p:cNvPr>
            <p:cNvGrpSpPr/>
            <p:nvPr/>
          </p:nvGrpSpPr>
          <p:grpSpPr>
            <a:xfrm>
              <a:off x="10450223" y="3787043"/>
              <a:ext cx="664903" cy="585086"/>
              <a:chOff x="5525132" y="4410772"/>
              <a:chExt cx="754714" cy="664116"/>
            </a:xfrm>
          </p:grpSpPr>
          <p:sp>
            <p:nvSpPr>
              <p:cNvPr id="120" name="Oval 90">
                <a:extLst>
                  <a:ext uri="{FF2B5EF4-FFF2-40B4-BE49-F238E27FC236}">
                    <a16:creationId xmlns:a16="http://schemas.microsoft.com/office/drawing/2014/main" id="{984B1E8F-2204-4ECE-B5A2-21420C4263FE}"/>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21" name="Oval 90">
                <a:extLst>
                  <a:ext uri="{FF2B5EF4-FFF2-40B4-BE49-F238E27FC236}">
                    <a16:creationId xmlns:a16="http://schemas.microsoft.com/office/drawing/2014/main" id="{038C6092-40C9-4B1F-B488-4529E8566F46}"/>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A1</a:t>
                </a:r>
              </a:p>
            </p:txBody>
          </p:sp>
        </p:grpSp>
        <p:sp>
          <p:nvSpPr>
            <p:cNvPr id="122" name="Oval 90">
              <a:extLst>
                <a:ext uri="{FF2B5EF4-FFF2-40B4-BE49-F238E27FC236}">
                  <a16:creationId xmlns:a16="http://schemas.microsoft.com/office/drawing/2014/main" id="{63094D10-BFCA-43CD-B7D5-0C6757DE45EA}"/>
                </a:ext>
              </a:extLst>
            </p:cNvPr>
            <p:cNvSpPr/>
            <p:nvPr/>
          </p:nvSpPr>
          <p:spPr>
            <a:xfrm>
              <a:off x="10495034" y="3062907"/>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123" name="Oval 90">
              <a:extLst>
                <a:ext uri="{FF2B5EF4-FFF2-40B4-BE49-F238E27FC236}">
                  <a16:creationId xmlns:a16="http://schemas.microsoft.com/office/drawing/2014/main" id="{7F89F02F-0B93-437D-ABB1-994772286401}"/>
                </a:ext>
              </a:extLst>
            </p:cNvPr>
            <p:cNvSpPr/>
            <p:nvPr/>
          </p:nvSpPr>
          <p:spPr>
            <a:xfrm>
              <a:off x="10449224" y="3022596"/>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B1</a:t>
              </a:r>
            </a:p>
          </p:txBody>
        </p:sp>
      </p:grpSp>
      <p:sp>
        <p:nvSpPr>
          <p:cNvPr id="124" name="Left Arrow 316">
            <a:extLst>
              <a:ext uri="{FF2B5EF4-FFF2-40B4-BE49-F238E27FC236}">
                <a16:creationId xmlns:a16="http://schemas.microsoft.com/office/drawing/2014/main" id="{F1AECFE7-33FE-4354-8F0A-893D15B78696}"/>
              </a:ext>
            </a:extLst>
          </p:cNvPr>
          <p:cNvSpPr/>
          <p:nvPr/>
        </p:nvSpPr>
        <p:spPr>
          <a:xfrm rot="16200000" flipV="1">
            <a:off x="8318705" y="2573779"/>
            <a:ext cx="382505" cy="171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23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4"/>
                                        </p:tgtEl>
                                        <p:attrNameLst>
                                          <p:attrName>style.visibility</p:attrName>
                                        </p:attrNameLst>
                                      </p:cBhvr>
                                      <p:to>
                                        <p:strVal val="visible"/>
                                      </p:to>
                                    </p:set>
                                    <p:animEffect transition="in" filter="fade">
                                      <p:cBhvr>
                                        <p:cTn id="33" dur="500"/>
                                        <p:tgtEl>
                                          <p:spTgt spid="12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fade">
                                      <p:cBhvr>
                                        <p:cTn id="39" dur="500"/>
                                        <p:tgtEl>
                                          <p:spTgt spid="114"/>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p:bldP spid="52" grpId="0" animBg="1"/>
      <p:bldP spid="62" grpId="0"/>
      <p:bldP spid="83" grpId="0" animBg="1"/>
      <p:bldP spid="114" grpId="0"/>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p:txBody>
          <a:bodyPr>
            <a:normAutofit/>
          </a:bodyPr>
          <a:lstStyle/>
          <a:p>
            <a:r>
              <a:rPr lang="en-US" altLang="zh-TW" dirty="0"/>
              <a:t>Defining routing protocols on the PG</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p:txBody>
          <a:bodyPr>
            <a:normAutofit/>
          </a:bodyPr>
          <a:lstStyle/>
          <a:p>
            <a:r>
              <a:rPr lang="en-US" altLang="zh-TW" dirty="0"/>
              <a:t>Goal: Discovering the best paths at runtime</a:t>
            </a:r>
          </a:p>
          <a:p>
            <a:pPr lvl="1"/>
            <a:r>
              <a:rPr lang="en-US" altLang="zh-TW" dirty="0"/>
              <a:t>Destinations send </a:t>
            </a:r>
            <a:r>
              <a:rPr lang="en-US" altLang="zh-TW" b="1" dirty="0"/>
              <a:t>probes</a:t>
            </a:r>
            <a:r>
              <a:rPr lang="en-US" altLang="zh-TW" dirty="0"/>
              <a:t>, which carry </a:t>
            </a:r>
            <a:r>
              <a:rPr lang="en-US" altLang="zh-TW" b="1" dirty="0"/>
              <a:t>performance metrics</a:t>
            </a:r>
          </a:p>
          <a:p>
            <a:pPr lvl="1"/>
            <a:r>
              <a:rPr lang="en-US" altLang="zh-TW" dirty="0"/>
              <a:t>Nodes update forwarding decisions to choose the </a:t>
            </a:r>
            <a:r>
              <a:rPr lang="en-US" altLang="zh-TW" b="1" dirty="0"/>
              <a:t>best</a:t>
            </a:r>
            <a:r>
              <a:rPr lang="en-US" altLang="zh-TW" dirty="0"/>
              <a:t> paths</a:t>
            </a:r>
            <a:endParaRPr lang="zh-TW" altLang="en-US" dirty="0"/>
          </a:p>
          <a:p>
            <a:r>
              <a:rPr lang="en-US" altLang="zh-TW" dirty="0"/>
              <a:t>Basically, Contra generates </a:t>
            </a:r>
            <a:r>
              <a:rPr lang="en-US" altLang="zh-TW" dirty="0">
                <a:solidFill>
                  <a:srgbClr val="00B050"/>
                </a:solidFill>
              </a:rPr>
              <a:t>distance vector protocols </a:t>
            </a:r>
            <a:r>
              <a:rPr lang="en-US" altLang="zh-TW" dirty="0"/>
              <a:t>on the PG </a:t>
            </a:r>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16</a:t>
            </a:fld>
            <a:endParaRPr lang="zh-TW" altLang="en-US"/>
          </a:p>
        </p:txBody>
      </p:sp>
      <p:sp>
        <p:nvSpPr>
          <p:cNvPr id="105" name="Oval 78">
            <a:extLst>
              <a:ext uri="{FF2B5EF4-FFF2-40B4-BE49-F238E27FC236}">
                <a16:creationId xmlns:a16="http://schemas.microsoft.com/office/drawing/2014/main" id="{8D1D0D6F-42D5-43CC-B52C-0620F273797D}"/>
              </a:ext>
            </a:extLst>
          </p:cNvPr>
          <p:cNvSpPr/>
          <p:nvPr/>
        </p:nvSpPr>
        <p:spPr>
          <a:xfrm>
            <a:off x="6128919" y="1449158"/>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D0</a:t>
            </a:r>
          </a:p>
        </p:txBody>
      </p:sp>
      <p:sp>
        <p:nvSpPr>
          <p:cNvPr id="111" name="Oval 87">
            <a:extLst>
              <a:ext uri="{FF2B5EF4-FFF2-40B4-BE49-F238E27FC236}">
                <a16:creationId xmlns:a16="http://schemas.microsoft.com/office/drawing/2014/main" id="{B6203CDF-E90F-42D4-91B1-76D6D15A4440}"/>
              </a:ext>
            </a:extLst>
          </p:cNvPr>
          <p:cNvSpPr/>
          <p:nvPr/>
        </p:nvSpPr>
        <p:spPr>
          <a:xfrm>
            <a:off x="5616392" y="2167343"/>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C0</a:t>
            </a:r>
          </a:p>
        </p:txBody>
      </p:sp>
      <p:sp>
        <p:nvSpPr>
          <p:cNvPr id="114" name="TextBox 98">
            <a:extLst>
              <a:ext uri="{FF2B5EF4-FFF2-40B4-BE49-F238E27FC236}">
                <a16:creationId xmlns:a16="http://schemas.microsoft.com/office/drawing/2014/main" id="{87ED727E-A18D-4841-9D1A-21ACA6F96394}"/>
              </a:ext>
            </a:extLst>
          </p:cNvPr>
          <p:cNvSpPr txBox="1"/>
          <p:nvPr/>
        </p:nvSpPr>
        <p:spPr>
          <a:xfrm>
            <a:off x="5087888" y="3575674"/>
            <a:ext cx="2457464" cy="400110"/>
          </a:xfrm>
          <a:prstGeom prst="rect">
            <a:avLst/>
          </a:prstGeom>
          <a:noFill/>
        </p:spPr>
        <p:txBody>
          <a:bodyPr wrap="square" rtlCol="0">
            <a:spAutoFit/>
          </a:bodyPr>
          <a:lstStyle/>
          <a:p>
            <a:pPr algn="ctr"/>
            <a:r>
              <a:rPr lang="en-US" sz="2000" b="1" dirty="0"/>
              <a:t>Product graph (PG)</a:t>
            </a:r>
          </a:p>
        </p:txBody>
      </p:sp>
      <p:cxnSp>
        <p:nvCxnSpPr>
          <p:cNvPr id="104" name="Straight Arrow Connector 73">
            <a:extLst>
              <a:ext uri="{FF2B5EF4-FFF2-40B4-BE49-F238E27FC236}">
                <a16:creationId xmlns:a16="http://schemas.microsoft.com/office/drawing/2014/main" id="{50D88091-055E-4A9D-B9CC-6BD0268E90E8}"/>
              </a:ext>
            </a:extLst>
          </p:cNvPr>
          <p:cNvCxnSpPr>
            <a:cxnSpLocks/>
            <a:stCxn id="122" idx="0"/>
          </p:cNvCxnSpPr>
          <p:nvPr/>
        </p:nvCxnSpPr>
        <p:spPr>
          <a:xfrm flipH="1" flipV="1">
            <a:off x="6660418" y="1916856"/>
            <a:ext cx="372878" cy="25185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83">
            <a:extLst>
              <a:ext uri="{FF2B5EF4-FFF2-40B4-BE49-F238E27FC236}">
                <a16:creationId xmlns:a16="http://schemas.microsoft.com/office/drawing/2014/main" id="{6136847B-07CB-4F4E-BB6E-9B107E9BFDD7}"/>
              </a:ext>
            </a:extLst>
          </p:cNvPr>
          <p:cNvCxnSpPr>
            <a:cxnSpLocks/>
            <a:stCxn id="124" idx="0"/>
            <a:endCxn id="122" idx="4"/>
          </p:cNvCxnSpPr>
          <p:nvPr/>
        </p:nvCxnSpPr>
        <p:spPr>
          <a:xfrm flipH="1" flipV="1">
            <a:off x="7033296" y="2753800"/>
            <a:ext cx="999" cy="179361"/>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84">
            <a:extLst>
              <a:ext uri="{FF2B5EF4-FFF2-40B4-BE49-F238E27FC236}">
                <a16:creationId xmlns:a16="http://schemas.microsoft.com/office/drawing/2014/main" id="{DEC1088C-6028-470F-80BE-04AA1C0B08C8}"/>
              </a:ext>
            </a:extLst>
          </p:cNvPr>
          <p:cNvCxnSpPr>
            <a:cxnSpLocks/>
            <a:stCxn id="126" idx="0"/>
            <a:endCxn id="111" idx="4"/>
          </p:cNvCxnSpPr>
          <p:nvPr/>
        </p:nvCxnSpPr>
        <p:spPr>
          <a:xfrm flipH="1" flipV="1">
            <a:off x="5927737" y="2715284"/>
            <a:ext cx="6912" cy="213760"/>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5">
            <a:extLst>
              <a:ext uri="{FF2B5EF4-FFF2-40B4-BE49-F238E27FC236}">
                <a16:creationId xmlns:a16="http://schemas.microsoft.com/office/drawing/2014/main" id="{5FF53970-3024-4DBF-88E3-70D27AFB9C7F}"/>
              </a:ext>
            </a:extLst>
          </p:cNvPr>
          <p:cNvCxnSpPr/>
          <p:nvPr/>
        </p:nvCxnSpPr>
        <p:spPr>
          <a:xfrm flipV="1">
            <a:off x="5927737" y="1916854"/>
            <a:ext cx="292373" cy="250488"/>
          </a:xfrm>
          <a:prstGeom prst="straightConnector1">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95">
            <a:extLst>
              <a:ext uri="{FF2B5EF4-FFF2-40B4-BE49-F238E27FC236}">
                <a16:creationId xmlns:a16="http://schemas.microsoft.com/office/drawing/2014/main" id="{59A70903-3DB4-4753-B2FE-000433F87FD7}"/>
              </a:ext>
            </a:extLst>
          </p:cNvPr>
          <p:cNvCxnSpPr/>
          <p:nvPr/>
        </p:nvCxnSpPr>
        <p:spPr>
          <a:xfrm flipV="1">
            <a:off x="5286239" y="2441313"/>
            <a:ext cx="330153" cy="174175"/>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68056AC0-B111-48B7-9270-D5B9BCC3463F}"/>
              </a:ext>
            </a:extLst>
          </p:cNvPr>
          <p:cNvCxnSpPr>
            <a:cxnSpLocks/>
          </p:cNvCxnSpPr>
          <p:nvPr/>
        </p:nvCxnSpPr>
        <p:spPr>
          <a:xfrm>
            <a:off x="5286239" y="3002942"/>
            <a:ext cx="322670" cy="124388"/>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0566194-9D41-4A5C-B7A4-A8E4F9DABB69}"/>
              </a:ext>
            </a:extLst>
          </p:cNvPr>
          <p:cNvCxnSpPr>
            <a:cxnSpLocks/>
          </p:cNvCxnSpPr>
          <p:nvPr/>
        </p:nvCxnSpPr>
        <p:spPr>
          <a:xfrm flipH="1">
            <a:off x="5361648" y="2562720"/>
            <a:ext cx="289861" cy="143048"/>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CC519ACB-F5A7-485F-AD47-DE690CA5F2DD}"/>
              </a:ext>
            </a:extLst>
          </p:cNvPr>
          <p:cNvSpPr/>
          <p:nvPr/>
        </p:nvSpPr>
        <p:spPr>
          <a:xfrm>
            <a:off x="4754740" y="2535245"/>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A0</a:t>
            </a:r>
          </a:p>
        </p:txBody>
      </p:sp>
      <p:grpSp>
        <p:nvGrpSpPr>
          <p:cNvPr id="118" name="群組 117">
            <a:extLst>
              <a:ext uri="{FF2B5EF4-FFF2-40B4-BE49-F238E27FC236}">
                <a16:creationId xmlns:a16="http://schemas.microsoft.com/office/drawing/2014/main" id="{C1655446-BE13-478B-A173-064006A2F5B1}"/>
              </a:ext>
            </a:extLst>
          </p:cNvPr>
          <p:cNvGrpSpPr/>
          <p:nvPr/>
        </p:nvGrpSpPr>
        <p:grpSpPr>
          <a:xfrm>
            <a:off x="5602198" y="2929045"/>
            <a:ext cx="664903" cy="585086"/>
            <a:chOff x="4274424" y="4408577"/>
            <a:chExt cx="754714" cy="664116"/>
          </a:xfrm>
        </p:grpSpPr>
        <p:sp>
          <p:nvSpPr>
            <p:cNvPr id="125" name="Oval 90">
              <a:extLst>
                <a:ext uri="{FF2B5EF4-FFF2-40B4-BE49-F238E27FC236}">
                  <a16:creationId xmlns:a16="http://schemas.microsoft.com/office/drawing/2014/main" id="{8D968BB2-0E0C-4534-AE6F-B2039F2EF6EF}"/>
                </a:ext>
              </a:extLst>
            </p:cNvPr>
            <p:cNvSpPr/>
            <p:nvPr/>
          </p:nvSpPr>
          <p:spPr>
            <a:xfrm>
              <a:off x="4326422" y="4454333"/>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Oval 90">
              <a:extLst>
                <a:ext uri="{FF2B5EF4-FFF2-40B4-BE49-F238E27FC236}">
                  <a16:creationId xmlns:a16="http://schemas.microsoft.com/office/drawing/2014/main" id="{8C3C064F-CA84-4808-A7B7-3D0E3B6A762D}"/>
                </a:ext>
              </a:extLst>
            </p:cNvPr>
            <p:cNvSpPr/>
            <p:nvPr/>
          </p:nvSpPr>
          <p:spPr>
            <a:xfrm>
              <a:off x="4274424" y="4408577"/>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B0</a:t>
              </a:r>
            </a:p>
          </p:txBody>
        </p:sp>
      </p:grpSp>
      <p:grpSp>
        <p:nvGrpSpPr>
          <p:cNvPr id="119" name="群組 118">
            <a:extLst>
              <a:ext uri="{FF2B5EF4-FFF2-40B4-BE49-F238E27FC236}">
                <a16:creationId xmlns:a16="http://schemas.microsoft.com/office/drawing/2014/main" id="{5B34E5DB-0ED7-4130-851C-41F0F5D5C676}"/>
              </a:ext>
            </a:extLst>
          </p:cNvPr>
          <p:cNvGrpSpPr/>
          <p:nvPr/>
        </p:nvGrpSpPr>
        <p:grpSpPr>
          <a:xfrm>
            <a:off x="6701844" y="2933161"/>
            <a:ext cx="664903" cy="585086"/>
            <a:chOff x="5525132" y="4410772"/>
            <a:chExt cx="754714" cy="664116"/>
          </a:xfrm>
        </p:grpSpPr>
        <p:sp>
          <p:nvSpPr>
            <p:cNvPr id="123" name="Oval 90">
              <a:extLst>
                <a:ext uri="{FF2B5EF4-FFF2-40B4-BE49-F238E27FC236}">
                  <a16:creationId xmlns:a16="http://schemas.microsoft.com/office/drawing/2014/main" id="{00403C74-2A15-4E08-BB40-A1FD8168F266}"/>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Oval 90">
              <a:extLst>
                <a:ext uri="{FF2B5EF4-FFF2-40B4-BE49-F238E27FC236}">
                  <a16:creationId xmlns:a16="http://schemas.microsoft.com/office/drawing/2014/main" id="{CCE69DDE-A3E3-475A-90D8-0CEA31EC4A93}"/>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A1</a:t>
              </a:r>
            </a:p>
          </p:txBody>
        </p:sp>
      </p:grpSp>
      <p:grpSp>
        <p:nvGrpSpPr>
          <p:cNvPr id="120" name="群組 119">
            <a:extLst>
              <a:ext uri="{FF2B5EF4-FFF2-40B4-BE49-F238E27FC236}">
                <a16:creationId xmlns:a16="http://schemas.microsoft.com/office/drawing/2014/main" id="{042D904E-297D-4661-A486-BBB0D7B1E8C0}"/>
              </a:ext>
            </a:extLst>
          </p:cNvPr>
          <p:cNvGrpSpPr/>
          <p:nvPr/>
        </p:nvGrpSpPr>
        <p:grpSpPr>
          <a:xfrm>
            <a:off x="6700845" y="2168714"/>
            <a:ext cx="664903" cy="585086"/>
            <a:chOff x="5524804" y="3369566"/>
            <a:chExt cx="754714" cy="664116"/>
          </a:xfrm>
        </p:grpSpPr>
        <p:sp>
          <p:nvSpPr>
            <p:cNvPr id="121" name="Oval 90">
              <a:extLst>
                <a:ext uri="{FF2B5EF4-FFF2-40B4-BE49-F238E27FC236}">
                  <a16:creationId xmlns:a16="http://schemas.microsoft.com/office/drawing/2014/main" id="{9111760D-66A8-41FF-A384-256B5C084EB0}"/>
                </a:ext>
              </a:extLst>
            </p:cNvPr>
            <p:cNvSpPr/>
            <p:nvPr/>
          </p:nvSpPr>
          <p:spPr>
            <a:xfrm>
              <a:off x="5576802" y="3415322"/>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2" name="Oval 90">
              <a:extLst>
                <a:ext uri="{FF2B5EF4-FFF2-40B4-BE49-F238E27FC236}">
                  <a16:creationId xmlns:a16="http://schemas.microsoft.com/office/drawing/2014/main" id="{089D43FF-7B79-40DB-95B5-0AAF92F097EB}"/>
                </a:ext>
              </a:extLst>
            </p:cNvPr>
            <p:cNvSpPr/>
            <p:nvPr/>
          </p:nvSpPr>
          <p:spPr>
            <a:xfrm>
              <a:off x="5524804" y="3369566"/>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B1</a:t>
              </a:r>
            </a:p>
          </p:txBody>
        </p:sp>
      </p:grpSp>
      <p:grpSp>
        <p:nvGrpSpPr>
          <p:cNvPr id="134" name="Group 23">
            <a:extLst>
              <a:ext uri="{FF2B5EF4-FFF2-40B4-BE49-F238E27FC236}">
                <a16:creationId xmlns:a16="http://schemas.microsoft.com/office/drawing/2014/main" id="{A87FD1D2-0A60-4B29-9D87-79CDF5A7662E}"/>
              </a:ext>
            </a:extLst>
          </p:cNvPr>
          <p:cNvGrpSpPr/>
          <p:nvPr/>
        </p:nvGrpSpPr>
        <p:grpSpPr>
          <a:xfrm>
            <a:off x="3161978" y="1328177"/>
            <a:ext cx="1523721" cy="369332"/>
            <a:chOff x="1564588" y="5584454"/>
            <a:chExt cx="1523721" cy="369332"/>
          </a:xfrm>
        </p:grpSpPr>
        <p:sp>
          <p:nvSpPr>
            <p:cNvPr id="135" name="文字方塊 134">
              <a:extLst>
                <a:ext uri="{FF2B5EF4-FFF2-40B4-BE49-F238E27FC236}">
                  <a16:creationId xmlns:a16="http://schemas.microsoft.com/office/drawing/2014/main" id="{3DCE0DA3-AAA8-4872-8015-DFD59C4FCE84}"/>
                </a:ext>
              </a:extLst>
            </p:cNvPr>
            <p:cNvSpPr txBox="1"/>
            <p:nvPr/>
          </p:nvSpPr>
          <p:spPr>
            <a:xfrm>
              <a:off x="2349517" y="5584454"/>
              <a:ext cx="738792" cy="369332"/>
            </a:xfrm>
            <a:prstGeom prst="rect">
              <a:avLst/>
            </a:prstGeom>
            <a:noFill/>
          </p:spPr>
          <p:txBody>
            <a:bodyPr wrap="none" rtlCol="0">
              <a:spAutoFit/>
            </a:bodyPr>
            <a:lstStyle/>
            <a:p>
              <a:r>
                <a:rPr lang="en-US" altLang="zh-TW" dirty="0"/>
                <a:t>Probe</a:t>
              </a:r>
              <a:endParaRPr lang="zh-TW" altLang="en-US" dirty="0"/>
            </a:p>
          </p:txBody>
        </p:sp>
        <p:cxnSp>
          <p:nvCxnSpPr>
            <p:cNvPr id="136" name="Straight Arrow Connector 29">
              <a:extLst>
                <a:ext uri="{FF2B5EF4-FFF2-40B4-BE49-F238E27FC236}">
                  <a16:creationId xmlns:a16="http://schemas.microsoft.com/office/drawing/2014/main" id="{97D6927D-6F70-4B75-B75E-45D7134E73DE}"/>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7" name="Group 26">
            <a:extLst>
              <a:ext uri="{FF2B5EF4-FFF2-40B4-BE49-F238E27FC236}">
                <a16:creationId xmlns:a16="http://schemas.microsoft.com/office/drawing/2014/main" id="{4AB2F0B1-83EB-4548-94C6-71959F5BB3CF}"/>
              </a:ext>
            </a:extLst>
          </p:cNvPr>
          <p:cNvGrpSpPr/>
          <p:nvPr/>
        </p:nvGrpSpPr>
        <p:grpSpPr>
          <a:xfrm>
            <a:off x="3203900" y="1670541"/>
            <a:ext cx="1363560" cy="369332"/>
            <a:chOff x="1606511" y="5926818"/>
            <a:chExt cx="1363560" cy="369332"/>
          </a:xfrm>
        </p:grpSpPr>
        <p:sp>
          <p:nvSpPr>
            <p:cNvPr id="138" name="文字方塊 26">
              <a:extLst>
                <a:ext uri="{FF2B5EF4-FFF2-40B4-BE49-F238E27FC236}">
                  <a16:creationId xmlns:a16="http://schemas.microsoft.com/office/drawing/2014/main" id="{4C1C3899-7CED-47A9-9A2B-DD31916382FF}"/>
                </a:ext>
              </a:extLst>
            </p:cNvPr>
            <p:cNvSpPr txBox="1"/>
            <p:nvPr/>
          </p:nvSpPr>
          <p:spPr>
            <a:xfrm>
              <a:off x="2349517" y="5926818"/>
              <a:ext cx="620554" cy="369332"/>
            </a:xfrm>
            <a:prstGeom prst="rect">
              <a:avLst/>
            </a:prstGeom>
            <a:noFill/>
          </p:spPr>
          <p:txBody>
            <a:bodyPr wrap="none" rtlCol="0">
              <a:spAutoFit/>
            </a:bodyPr>
            <a:lstStyle/>
            <a:p>
              <a:r>
                <a:rPr lang="en-US" altLang="zh-TW" dirty="0"/>
                <a:t>Data</a:t>
              </a:r>
              <a:endParaRPr lang="zh-TW" altLang="en-US" dirty="0"/>
            </a:p>
          </p:txBody>
        </p:sp>
        <p:cxnSp>
          <p:nvCxnSpPr>
            <p:cNvPr id="139" name="Straight Arrow Connector 26">
              <a:extLst>
                <a:ext uri="{FF2B5EF4-FFF2-40B4-BE49-F238E27FC236}">
                  <a16:creationId xmlns:a16="http://schemas.microsoft.com/office/drawing/2014/main" id="{823818A3-A394-4D33-8B8D-873658662ADA}"/>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pSp>
        <p:nvGrpSpPr>
          <p:cNvPr id="7" name="群組 6">
            <a:extLst>
              <a:ext uri="{FF2B5EF4-FFF2-40B4-BE49-F238E27FC236}">
                <a16:creationId xmlns:a16="http://schemas.microsoft.com/office/drawing/2014/main" id="{B66465F8-6D1C-4C89-9565-9DF04DA75430}"/>
              </a:ext>
            </a:extLst>
          </p:cNvPr>
          <p:cNvGrpSpPr/>
          <p:nvPr/>
        </p:nvGrpSpPr>
        <p:grpSpPr>
          <a:xfrm>
            <a:off x="5736161" y="1768754"/>
            <a:ext cx="1744134" cy="1298965"/>
            <a:chOff x="2830053" y="1786537"/>
            <a:chExt cx="1744134" cy="1298965"/>
          </a:xfrm>
        </p:grpSpPr>
        <p:cxnSp>
          <p:nvCxnSpPr>
            <p:cNvPr id="140" name="Straight Arrow Connector 26">
              <a:extLst>
                <a:ext uri="{FF2B5EF4-FFF2-40B4-BE49-F238E27FC236}">
                  <a16:creationId xmlns:a16="http://schemas.microsoft.com/office/drawing/2014/main" id="{F9F1D8B8-B41C-4957-920F-DC6F5C91B855}"/>
                </a:ext>
              </a:extLst>
            </p:cNvPr>
            <p:cNvCxnSpPr>
              <a:cxnSpLocks/>
            </p:cNvCxnSpPr>
            <p:nvPr/>
          </p:nvCxnSpPr>
          <p:spPr>
            <a:xfrm flipV="1">
              <a:off x="3364953" y="2537127"/>
              <a:ext cx="13830" cy="53490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26">
              <a:extLst>
                <a:ext uri="{FF2B5EF4-FFF2-40B4-BE49-F238E27FC236}">
                  <a16:creationId xmlns:a16="http://schemas.microsoft.com/office/drawing/2014/main" id="{7F1AB140-6454-4530-9D56-0B29B6DED0F1}"/>
                </a:ext>
              </a:extLst>
            </p:cNvPr>
            <p:cNvCxnSpPr>
              <a:cxnSpLocks/>
            </p:cNvCxnSpPr>
            <p:nvPr/>
          </p:nvCxnSpPr>
          <p:spPr>
            <a:xfrm flipV="1">
              <a:off x="2830053" y="1786537"/>
              <a:ext cx="361882" cy="31448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26">
              <a:extLst>
                <a:ext uri="{FF2B5EF4-FFF2-40B4-BE49-F238E27FC236}">
                  <a16:creationId xmlns:a16="http://schemas.microsoft.com/office/drawing/2014/main" id="{66CE89DD-BF69-4E9F-A6C3-727E41D09F46}"/>
                </a:ext>
              </a:extLst>
            </p:cNvPr>
            <p:cNvCxnSpPr>
              <a:cxnSpLocks/>
            </p:cNvCxnSpPr>
            <p:nvPr/>
          </p:nvCxnSpPr>
          <p:spPr>
            <a:xfrm flipH="1" flipV="1">
              <a:off x="3906630" y="1814862"/>
              <a:ext cx="398965" cy="250784"/>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26">
              <a:extLst>
                <a:ext uri="{FF2B5EF4-FFF2-40B4-BE49-F238E27FC236}">
                  <a16:creationId xmlns:a16="http://schemas.microsoft.com/office/drawing/2014/main" id="{F988FB7C-9551-4300-AA7F-5BB4F4790CE7}"/>
                </a:ext>
              </a:extLst>
            </p:cNvPr>
            <p:cNvCxnSpPr>
              <a:cxnSpLocks/>
            </p:cNvCxnSpPr>
            <p:nvPr/>
          </p:nvCxnSpPr>
          <p:spPr>
            <a:xfrm flipH="1" flipV="1">
              <a:off x="4568421" y="2512080"/>
              <a:ext cx="5766" cy="57342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aphicFrame>
        <p:nvGraphicFramePr>
          <p:cNvPr id="45" name="表格 2">
            <a:extLst>
              <a:ext uri="{FF2B5EF4-FFF2-40B4-BE49-F238E27FC236}">
                <a16:creationId xmlns:a16="http://schemas.microsoft.com/office/drawing/2014/main" id="{01F06A93-3F83-4D9E-9D5B-8918AD698AA0}"/>
              </a:ext>
            </a:extLst>
          </p:cNvPr>
          <p:cNvGraphicFramePr>
            <a:graphicFrameLocks noGrp="1"/>
          </p:cNvGraphicFramePr>
          <p:nvPr>
            <p:extLst>
              <p:ext uri="{D42A27DB-BD31-4B8C-83A1-F6EECF244321}">
                <p14:modId xmlns:p14="http://schemas.microsoft.com/office/powerpoint/2010/main" val="4281689455"/>
              </p:ext>
            </p:extLst>
          </p:nvPr>
        </p:nvGraphicFramePr>
        <p:xfrm>
          <a:off x="1466611" y="2964233"/>
          <a:ext cx="2880320" cy="741680"/>
        </p:xfrm>
        <a:graphic>
          <a:graphicData uri="http://schemas.openxmlformats.org/drawingml/2006/table">
            <a:tbl>
              <a:tblPr firstRow="1" bandRow="1">
                <a:tableStyleId>{5C22544A-7EE6-4342-B048-85BDC9FD1C3A}</a:tableStyleId>
              </a:tblPr>
              <a:tblGrid>
                <a:gridCol w="631752">
                  <a:extLst>
                    <a:ext uri="{9D8B030D-6E8A-4147-A177-3AD203B41FA5}">
                      <a16:colId xmlns:a16="http://schemas.microsoft.com/office/drawing/2014/main" val="1032916678"/>
                    </a:ext>
                  </a:extLst>
                </a:gridCol>
                <a:gridCol w="974090">
                  <a:extLst>
                    <a:ext uri="{9D8B030D-6E8A-4147-A177-3AD203B41FA5}">
                      <a16:colId xmlns:a16="http://schemas.microsoft.com/office/drawing/2014/main" val="1981794404"/>
                    </a:ext>
                  </a:extLst>
                </a:gridCol>
                <a:gridCol w="1274478">
                  <a:extLst>
                    <a:ext uri="{9D8B030D-6E8A-4147-A177-3AD203B41FA5}">
                      <a16:colId xmlns:a16="http://schemas.microsoft.com/office/drawing/2014/main" val="3827167050"/>
                    </a:ext>
                  </a:extLst>
                </a:gridCol>
              </a:tblGrid>
              <a:tr h="370840">
                <a:tc>
                  <a:txBody>
                    <a:bodyPr/>
                    <a:lstStyle/>
                    <a:p>
                      <a:r>
                        <a:rPr lang="en-US" altLang="zh-TW" dirty="0" err="1"/>
                        <a:t>Dst</a:t>
                      </a:r>
                      <a:endParaRPr lang="zh-TW" altLang="en-US" dirty="0"/>
                    </a:p>
                  </a:txBody>
                  <a:tcPr/>
                </a:tc>
                <a:tc>
                  <a:txBody>
                    <a:bodyPr/>
                    <a:lstStyle/>
                    <a:p>
                      <a:r>
                        <a:rPr lang="en-US" altLang="zh-TW" dirty="0" err="1"/>
                        <a:t>bestNxt</a:t>
                      </a:r>
                      <a:endParaRPr lang="zh-TW" altLang="en-US" dirty="0"/>
                    </a:p>
                  </a:txBody>
                  <a:tcPr/>
                </a:tc>
                <a:tc>
                  <a:txBody>
                    <a:bodyPr/>
                    <a:lstStyle/>
                    <a:p>
                      <a:r>
                        <a:rPr lang="en-US" altLang="zh-TW" dirty="0"/>
                        <a:t>Metric</a:t>
                      </a:r>
                      <a:endParaRPr lang="zh-TW" altLang="en-US" dirty="0"/>
                    </a:p>
                  </a:txBody>
                  <a:tcPr/>
                </a:tc>
                <a:extLst>
                  <a:ext uri="{0D108BD9-81ED-4DB2-BD59-A6C34878D82A}">
                    <a16:rowId xmlns:a16="http://schemas.microsoft.com/office/drawing/2014/main" val="2154749494"/>
                  </a:ext>
                </a:extLst>
              </a:tr>
              <a:tr h="370840">
                <a:tc>
                  <a:txBody>
                    <a:bodyPr/>
                    <a:lstStyle/>
                    <a:p>
                      <a:r>
                        <a:rPr lang="en-US" altLang="zh-TW" dirty="0"/>
                        <a:t>D0</a:t>
                      </a:r>
                      <a:endParaRPr lang="zh-TW" altLang="en-US" dirty="0"/>
                    </a:p>
                  </a:txBody>
                  <a:tcPr/>
                </a:tc>
                <a:tc>
                  <a:txBody>
                    <a:bodyPr/>
                    <a:lstStyle/>
                    <a:p>
                      <a:r>
                        <a:rPr lang="en-US" altLang="zh-TW" dirty="0"/>
                        <a:t>C0</a:t>
                      </a:r>
                      <a:endParaRPr lang="zh-TW" altLang="en-US" dirty="0"/>
                    </a:p>
                  </a:txBody>
                  <a:tcPr/>
                </a:tc>
                <a:tc>
                  <a:txBody>
                    <a:bodyPr/>
                    <a:lstStyle/>
                    <a:p>
                      <a:r>
                        <a:rPr lang="en-US" altLang="zh-TW" dirty="0"/>
                        <a:t>0.8</a:t>
                      </a:r>
                      <a:endParaRPr lang="zh-TW" altLang="en-US" dirty="0"/>
                    </a:p>
                  </a:txBody>
                  <a:tcPr/>
                </a:tc>
                <a:extLst>
                  <a:ext uri="{0D108BD9-81ED-4DB2-BD59-A6C34878D82A}">
                    <a16:rowId xmlns:a16="http://schemas.microsoft.com/office/drawing/2014/main" val="2435163553"/>
                  </a:ext>
                </a:extLst>
              </a:tr>
            </a:tbl>
          </a:graphicData>
        </a:graphic>
      </p:graphicFrame>
      <p:sp>
        <p:nvSpPr>
          <p:cNvPr id="46" name="文字方塊 45">
            <a:extLst>
              <a:ext uri="{FF2B5EF4-FFF2-40B4-BE49-F238E27FC236}">
                <a16:creationId xmlns:a16="http://schemas.microsoft.com/office/drawing/2014/main" id="{82DB6793-050C-48C9-BC41-AB2F7FA9DCD9}"/>
              </a:ext>
            </a:extLst>
          </p:cNvPr>
          <p:cNvSpPr txBox="1"/>
          <p:nvPr/>
        </p:nvSpPr>
        <p:spPr>
          <a:xfrm>
            <a:off x="1433343" y="2610009"/>
            <a:ext cx="1353384" cy="400110"/>
          </a:xfrm>
          <a:prstGeom prst="rect">
            <a:avLst/>
          </a:prstGeom>
          <a:noFill/>
        </p:spPr>
        <p:txBody>
          <a:bodyPr wrap="none" rtlCol="0">
            <a:spAutoFit/>
          </a:bodyPr>
          <a:lstStyle/>
          <a:p>
            <a:r>
              <a:rPr lang="en-US" altLang="zh-TW" sz="2000" b="1" dirty="0"/>
              <a:t>At node B0</a:t>
            </a:r>
            <a:endParaRPr lang="zh-TW" altLang="en-US" sz="2000" b="1" dirty="0"/>
          </a:p>
        </p:txBody>
      </p:sp>
      <p:cxnSp>
        <p:nvCxnSpPr>
          <p:cNvPr id="3" name="直線接點 2">
            <a:extLst>
              <a:ext uri="{FF2B5EF4-FFF2-40B4-BE49-F238E27FC236}">
                <a16:creationId xmlns:a16="http://schemas.microsoft.com/office/drawing/2014/main" id="{D61DB649-6131-49CE-AF0D-7AA1320B0F7B}"/>
              </a:ext>
            </a:extLst>
          </p:cNvPr>
          <p:cNvCxnSpPr>
            <a:cxnSpLocks/>
            <a:stCxn id="126" idx="2"/>
          </p:cNvCxnSpPr>
          <p:nvPr/>
        </p:nvCxnSpPr>
        <p:spPr>
          <a:xfrm flipH="1" flipV="1">
            <a:off x="4337685" y="2973705"/>
            <a:ext cx="1264513" cy="2478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BCED1FA0-98EE-4E71-B2BD-5F3467FC4781}"/>
              </a:ext>
            </a:extLst>
          </p:cNvPr>
          <p:cNvCxnSpPr>
            <a:cxnSpLocks/>
            <a:stCxn id="126" idx="3"/>
          </p:cNvCxnSpPr>
          <p:nvPr/>
        </p:nvCxnSpPr>
        <p:spPr>
          <a:xfrm flipH="1">
            <a:off x="4340221" y="3428447"/>
            <a:ext cx="1359350" cy="2686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5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par>
                                <p:cTn id="11" presetID="7" presetClass="emph" presetSubtype="2" fill="hold" nodeType="withEffect">
                                  <p:stCondLst>
                                    <p:cond delay="0"/>
                                  </p:stCondLst>
                                  <p:childTnLst>
                                    <p:animClr clrSpc="rgb" dir="cw">
                                      <p:cBhvr>
                                        <p:cTn id="12" dur="500" fill="hold"/>
                                        <p:tgtEl>
                                          <p:spTgt spid="104"/>
                                        </p:tgtEl>
                                        <p:attrNameLst>
                                          <p:attrName>stroke.color</p:attrName>
                                        </p:attrNameLst>
                                      </p:cBhvr>
                                      <p:to>
                                        <a:srgbClr val="FF0000"/>
                                      </p:to>
                                    </p:animClr>
                                    <p:set>
                                      <p:cBhvr>
                                        <p:cTn id="13" dur="500" fill="hold"/>
                                        <p:tgtEl>
                                          <p:spTgt spid="104"/>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107"/>
                                        </p:tgtEl>
                                        <p:attrNameLst>
                                          <p:attrName>stroke.color</p:attrName>
                                        </p:attrNameLst>
                                      </p:cBhvr>
                                      <p:to>
                                        <a:srgbClr val="FF0000"/>
                                      </p:to>
                                    </p:animClr>
                                    <p:set>
                                      <p:cBhvr>
                                        <p:cTn id="16" dur="500" fill="hold"/>
                                        <p:tgtEl>
                                          <p:spTgt spid="107"/>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108"/>
                                        </p:tgtEl>
                                        <p:attrNameLst>
                                          <p:attrName>stroke.color</p:attrName>
                                        </p:attrNameLst>
                                      </p:cBhvr>
                                      <p:to>
                                        <a:srgbClr val="FF0000"/>
                                      </p:to>
                                    </p:animClr>
                                    <p:set>
                                      <p:cBhvr>
                                        <p:cTn id="19" dur="500" fill="hold"/>
                                        <p:tgtEl>
                                          <p:spTgt spid="108"/>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109"/>
                                        </p:tgtEl>
                                        <p:attrNameLst>
                                          <p:attrName>stroke.color</p:attrName>
                                        </p:attrNameLst>
                                      </p:cBhvr>
                                      <p:to>
                                        <a:srgbClr val="FF0000"/>
                                      </p:to>
                                    </p:animClr>
                                    <p:set>
                                      <p:cBhvr>
                                        <p:cTn id="22" dur="500" fill="hold"/>
                                        <p:tgtEl>
                                          <p:spTgt spid="10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12"/>
                                        </p:tgtEl>
                                        <p:attrNameLst>
                                          <p:attrName>stroke.color</p:attrName>
                                        </p:attrNameLst>
                                      </p:cBhvr>
                                      <p:to>
                                        <a:srgbClr val="FF0000"/>
                                      </p:to>
                                    </p:animClr>
                                    <p:set>
                                      <p:cBhvr>
                                        <p:cTn id="25" dur="500" fill="hold"/>
                                        <p:tgtEl>
                                          <p:spTgt spid="112"/>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13"/>
                                        </p:tgtEl>
                                        <p:attrNameLst>
                                          <p:attrName>stroke.color</p:attrName>
                                        </p:attrNameLst>
                                      </p:cBhvr>
                                      <p:to>
                                        <a:srgbClr val="FF0000"/>
                                      </p:to>
                                    </p:animClr>
                                    <p:set>
                                      <p:cBhvr>
                                        <p:cTn id="28" dur="500" fill="hold"/>
                                        <p:tgtEl>
                                          <p:spTgt spid="113"/>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15"/>
                                        </p:tgtEl>
                                        <p:attrNameLst>
                                          <p:attrName>stroke.color</p:attrName>
                                        </p:attrNameLst>
                                      </p:cBhvr>
                                      <p:to>
                                        <a:srgbClr val="FF0000"/>
                                      </p:to>
                                    </p:animClr>
                                    <p:set>
                                      <p:cBhvr>
                                        <p:cTn id="31" dur="500" fill="hold"/>
                                        <p:tgtEl>
                                          <p:spTgt spid="115"/>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fade">
                                      <p:cBhvr>
                                        <p:cTn id="53" dur="500"/>
                                        <p:tgtEl>
                                          <p:spTgt spid="137"/>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00">
            <a:extLst>
              <a:ext uri="{FF2B5EF4-FFF2-40B4-BE49-F238E27FC236}">
                <a16:creationId xmlns:a16="http://schemas.microsoft.com/office/drawing/2014/main" id="{5D498C4E-409B-7547-8162-EB40B58E3C40}"/>
              </a:ext>
            </a:extLst>
          </p:cNvPr>
          <p:cNvSpPr>
            <a:spLocks noGrp="1"/>
          </p:cNvSpPr>
          <p:nvPr>
            <p:ph type="title"/>
          </p:nvPr>
        </p:nvSpPr>
        <p:spPr>
          <a:xfrm>
            <a:off x="1097280" y="286604"/>
            <a:ext cx="10327312" cy="838140"/>
          </a:xfrm>
        </p:spPr>
        <p:txBody>
          <a:bodyPr>
            <a:normAutofit/>
          </a:bodyPr>
          <a:lstStyle/>
          <a:p>
            <a:r>
              <a:rPr lang="en-US" altLang="zh-TW" dirty="0"/>
              <a:t>Tracking policy states in data plane</a:t>
            </a:r>
            <a:endParaRPr lang="en-US" dirty="0"/>
          </a:p>
        </p:txBody>
      </p:sp>
      <p:sp>
        <p:nvSpPr>
          <p:cNvPr id="8" name="內容版面配置區 7">
            <a:extLst>
              <a:ext uri="{FF2B5EF4-FFF2-40B4-BE49-F238E27FC236}">
                <a16:creationId xmlns:a16="http://schemas.microsoft.com/office/drawing/2014/main" id="{9330BEBA-DC95-45BA-9696-E40C5C35B8E1}"/>
              </a:ext>
            </a:extLst>
          </p:cNvPr>
          <p:cNvSpPr>
            <a:spLocks noGrp="1"/>
          </p:cNvSpPr>
          <p:nvPr>
            <p:ph idx="1"/>
          </p:nvPr>
        </p:nvSpPr>
        <p:spPr>
          <a:xfrm>
            <a:off x="1097280" y="4221088"/>
            <a:ext cx="10058400" cy="2161446"/>
          </a:xfrm>
        </p:spPr>
        <p:txBody>
          <a:bodyPr>
            <a:normAutofit/>
          </a:bodyPr>
          <a:lstStyle/>
          <a:p>
            <a:r>
              <a:rPr lang="en-US" altLang="zh-TW" dirty="0"/>
              <a:t>Goal: Ensuring the discovered paths are policy-compliant</a:t>
            </a:r>
          </a:p>
          <a:p>
            <a:pPr lvl="1"/>
            <a:r>
              <a:rPr lang="en-US" altLang="zh-TW" dirty="0"/>
              <a:t>Switches encode the PG into tables  </a:t>
            </a:r>
          </a:p>
          <a:p>
            <a:pPr lvl="1"/>
            <a:r>
              <a:rPr lang="en-US" altLang="zh-TW" dirty="0"/>
              <a:t>PG states are tagged to packet headers</a:t>
            </a:r>
          </a:p>
          <a:p>
            <a:pPr lvl="1"/>
            <a:r>
              <a:rPr lang="en-US" altLang="zh-TW" dirty="0"/>
              <a:t>Switches update PG tags as they forward packets</a:t>
            </a:r>
          </a:p>
        </p:txBody>
      </p:sp>
      <p:sp>
        <p:nvSpPr>
          <p:cNvPr id="4" name="日期版面配置區 3">
            <a:extLst>
              <a:ext uri="{FF2B5EF4-FFF2-40B4-BE49-F238E27FC236}">
                <a16:creationId xmlns:a16="http://schemas.microsoft.com/office/drawing/2014/main" id="{B6E9F767-A74E-462C-963B-9B5C56343614}"/>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4026BEE1-F482-4CC0-AFA5-B125567ABE35}"/>
              </a:ext>
            </a:extLst>
          </p:cNvPr>
          <p:cNvSpPr>
            <a:spLocks noGrp="1"/>
          </p:cNvSpPr>
          <p:nvPr>
            <p:ph type="sldNum" sz="quarter" idx="12"/>
          </p:nvPr>
        </p:nvSpPr>
        <p:spPr/>
        <p:txBody>
          <a:bodyPr/>
          <a:lstStyle/>
          <a:p>
            <a:fld id="{2DCF4B1E-7098-4BE6-B4F5-3E0BE1EA3F0E}" type="slidenum">
              <a:rPr lang="zh-TW" altLang="en-US" smtClean="0"/>
              <a:pPr/>
              <a:t>17</a:t>
            </a:fld>
            <a:endParaRPr lang="zh-TW" altLang="en-US"/>
          </a:p>
        </p:txBody>
      </p:sp>
      <p:grpSp>
        <p:nvGrpSpPr>
          <p:cNvPr id="50" name="Group 49">
            <a:extLst>
              <a:ext uri="{FF2B5EF4-FFF2-40B4-BE49-F238E27FC236}">
                <a16:creationId xmlns:a16="http://schemas.microsoft.com/office/drawing/2014/main" id="{8EFFB33A-6129-8548-B7F5-2EBC7F09C076}"/>
              </a:ext>
            </a:extLst>
          </p:cNvPr>
          <p:cNvGrpSpPr/>
          <p:nvPr/>
        </p:nvGrpSpPr>
        <p:grpSpPr>
          <a:xfrm>
            <a:off x="8343058" y="1600067"/>
            <a:ext cx="2898927" cy="2621021"/>
            <a:chOff x="1245242" y="4152610"/>
            <a:chExt cx="2515815" cy="2274636"/>
          </a:xfrm>
        </p:grpSpPr>
        <p:grpSp>
          <p:nvGrpSpPr>
            <p:cNvPr id="51" name="Group 50">
              <a:extLst>
                <a:ext uri="{FF2B5EF4-FFF2-40B4-BE49-F238E27FC236}">
                  <a16:creationId xmlns:a16="http://schemas.microsoft.com/office/drawing/2014/main" id="{55159D66-402A-4046-B8D1-13172C23C6B7}"/>
                </a:ext>
              </a:extLst>
            </p:cNvPr>
            <p:cNvGrpSpPr/>
            <p:nvPr/>
          </p:nvGrpSpPr>
          <p:grpSpPr>
            <a:xfrm>
              <a:off x="1245242" y="4152610"/>
              <a:ext cx="2515815" cy="1583105"/>
              <a:chOff x="103034" y="761876"/>
              <a:chExt cx="2515815" cy="1583105"/>
            </a:xfrm>
          </p:grpSpPr>
          <p:sp>
            <p:nvSpPr>
              <p:cNvPr id="53" name="Rectangle 19">
                <a:extLst>
                  <a:ext uri="{FF2B5EF4-FFF2-40B4-BE49-F238E27FC236}">
                    <a16:creationId xmlns:a16="http://schemas.microsoft.com/office/drawing/2014/main" id="{CB352A16-C4B2-5041-A603-8582EE7D4C0E}"/>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54" name="Rectangle 23">
                <a:extLst>
                  <a:ext uri="{FF2B5EF4-FFF2-40B4-BE49-F238E27FC236}">
                    <a16:creationId xmlns:a16="http://schemas.microsoft.com/office/drawing/2014/main" id="{DCF24069-7D45-D041-8BFC-6C5B2229D2FF}"/>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Rectangle 29">
                <a:extLst>
                  <a:ext uri="{FF2B5EF4-FFF2-40B4-BE49-F238E27FC236}">
                    <a16:creationId xmlns:a16="http://schemas.microsoft.com/office/drawing/2014/main" id="{827A3CA7-2A37-D144-B30D-B8AD4951B8F4}"/>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Rectangle 30">
                <a:extLst>
                  <a:ext uri="{FF2B5EF4-FFF2-40B4-BE49-F238E27FC236}">
                    <a16:creationId xmlns:a16="http://schemas.microsoft.com/office/drawing/2014/main" id="{F817F52A-7D15-574A-BA0A-9FADE21761EE}"/>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7" name="Straight Connector 31">
                <a:extLst>
                  <a:ext uri="{FF2B5EF4-FFF2-40B4-BE49-F238E27FC236}">
                    <a16:creationId xmlns:a16="http://schemas.microsoft.com/office/drawing/2014/main" id="{BD87B785-FA94-AA48-BDE5-435CF89B7CCF}"/>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32">
                <a:extLst>
                  <a:ext uri="{FF2B5EF4-FFF2-40B4-BE49-F238E27FC236}">
                    <a16:creationId xmlns:a16="http://schemas.microsoft.com/office/drawing/2014/main" id="{0D4FEFEA-409B-F24C-8880-EBC777CB494F}"/>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3">
                <a:extLst>
                  <a:ext uri="{FF2B5EF4-FFF2-40B4-BE49-F238E27FC236}">
                    <a16:creationId xmlns:a16="http://schemas.microsoft.com/office/drawing/2014/main" id="{F8E32398-BDCE-E044-9D74-84107D505F44}"/>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4">
                <a:extLst>
                  <a:ext uri="{FF2B5EF4-FFF2-40B4-BE49-F238E27FC236}">
                    <a16:creationId xmlns:a16="http://schemas.microsoft.com/office/drawing/2014/main" id="{735A3A92-AE2D-BF44-8D5F-9584E9B47901}"/>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7F50B86D-7AFF-6D44-A123-22FE8FF51ED6}"/>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2" name="TextBox 110">
              <a:extLst>
                <a:ext uri="{FF2B5EF4-FFF2-40B4-BE49-F238E27FC236}">
                  <a16:creationId xmlns:a16="http://schemas.microsoft.com/office/drawing/2014/main" id="{30D3FDFD-BFA2-4443-BEBF-024423C5F368}"/>
                </a:ext>
              </a:extLst>
            </p:cNvPr>
            <p:cNvSpPr txBox="1"/>
            <p:nvPr/>
          </p:nvSpPr>
          <p:spPr>
            <a:xfrm>
              <a:off x="1784367" y="5893929"/>
              <a:ext cx="1548028" cy="533317"/>
            </a:xfrm>
            <a:prstGeom prst="rect">
              <a:avLst/>
            </a:prstGeom>
            <a:noFill/>
          </p:spPr>
          <p:txBody>
            <a:bodyPr wrap="square" rtlCol="0">
              <a:spAutoFit/>
            </a:bodyPr>
            <a:lstStyle/>
            <a:p>
              <a:pPr algn="ctr"/>
              <a:r>
                <a:rPr lang="en-US" sz="2000" b="1" dirty="0"/>
                <a:t>Routing</a:t>
              </a:r>
            </a:p>
          </p:txBody>
        </p:sp>
      </p:grpSp>
      <p:sp>
        <p:nvSpPr>
          <p:cNvPr id="105" name="Oval 78">
            <a:extLst>
              <a:ext uri="{FF2B5EF4-FFF2-40B4-BE49-F238E27FC236}">
                <a16:creationId xmlns:a16="http://schemas.microsoft.com/office/drawing/2014/main" id="{8D1D0D6F-42D5-43CC-B52C-0620F273797D}"/>
              </a:ext>
            </a:extLst>
          </p:cNvPr>
          <p:cNvSpPr/>
          <p:nvPr/>
        </p:nvSpPr>
        <p:spPr>
          <a:xfrm>
            <a:off x="1845399" y="1551541"/>
            <a:ext cx="622690" cy="547941"/>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D0</a:t>
            </a:r>
          </a:p>
        </p:txBody>
      </p:sp>
      <p:sp>
        <p:nvSpPr>
          <p:cNvPr id="111" name="Oval 87">
            <a:extLst>
              <a:ext uri="{FF2B5EF4-FFF2-40B4-BE49-F238E27FC236}">
                <a16:creationId xmlns:a16="http://schemas.microsoft.com/office/drawing/2014/main" id="{B6203CDF-E90F-42D4-91B1-76D6D15A4440}"/>
              </a:ext>
            </a:extLst>
          </p:cNvPr>
          <p:cNvSpPr/>
          <p:nvPr/>
        </p:nvSpPr>
        <p:spPr>
          <a:xfrm>
            <a:off x="1332872" y="2269726"/>
            <a:ext cx="622689"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C0</a:t>
            </a:r>
          </a:p>
        </p:txBody>
      </p:sp>
      <p:sp>
        <p:nvSpPr>
          <p:cNvPr id="114" name="TextBox 98">
            <a:extLst>
              <a:ext uri="{FF2B5EF4-FFF2-40B4-BE49-F238E27FC236}">
                <a16:creationId xmlns:a16="http://schemas.microsoft.com/office/drawing/2014/main" id="{87ED727E-A18D-4841-9D1A-21ACA6F96394}"/>
              </a:ext>
            </a:extLst>
          </p:cNvPr>
          <p:cNvSpPr txBox="1"/>
          <p:nvPr/>
        </p:nvSpPr>
        <p:spPr>
          <a:xfrm>
            <a:off x="804368" y="3678057"/>
            <a:ext cx="2457464" cy="400110"/>
          </a:xfrm>
          <a:prstGeom prst="rect">
            <a:avLst/>
          </a:prstGeom>
          <a:noFill/>
        </p:spPr>
        <p:txBody>
          <a:bodyPr wrap="square" rtlCol="0">
            <a:spAutoFit/>
          </a:bodyPr>
          <a:lstStyle/>
          <a:p>
            <a:pPr algn="ctr"/>
            <a:r>
              <a:rPr lang="en-US" sz="2000" b="1" dirty="0"/>
              <a:t>The product graph</a:t>
            </a:r>
          </a:p>
        </p:txBody>
      </p:sp>
      <p:cxnSp>
        <p:nvCxnSpPr>
          <p:cNvPr id="104" name="Straight Arrow Connector 73">
            <a:extLst>
              <a:ext uri="{FF2B5EF4-FFF2-40B4-BE49-F238E27FC236}">
                <a16:creationId xmlns:a16="http://schemas.microsoft.com/office/drawing/2014/main" id="{50D88091-055E-4A9D-B9CC-6BD0268E90E8}"/>
              </a:ext>
            </a:extLst>
          </p:cNvPr>
          <p:cNvCxnSpPr>
            <a:cxnSpLocks/>
            <a:stCxn id="122" idx="0"/>
          </p:cNvCxnSpPr>
          <p:nvPr/>
        </p:nvCxnSpPr>
        <p:spPr>
          <a:xfrm flipH="1" flipV="1">
            <a:off x="2376898" y="2019239"/>
            <a:ext cx="372878" cy="251858"/>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83">
            <a:extLst>
              <a:ext uri="{FF2B5EF4-FFF2-40B4-BE49-F238E27FC236}">
                <a16:creationId xmlns:a16="http://schemas.microsoft.com/office/drawing/2014/main" id="{6136847B-07CB-4F4E-BB6E-9B107E9BFDD7}"/>
              </a:ext>
            </a:extLst>
          </p:cNvPr>
          <p:cNvCxnSpPr>
            <a:cxnSpLocks/>
            <a:stCxn id="124" idx="0"/>
            <a:endCxn id="122" idx="4"/>
          </p:cNvCxnSpPr>
          <p:nvPr/>
        </p:nvCxnSpPr>
        <p:spPr>
          <a:xfrm flipH="1" flipV="1">
            <a:off x="2749776" y="2856183"/>
            <a:ext cx="999" cy="179361"/>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84">
            <a:extLst>
              <a:ext uri="{FF2B5EF4-FFF2-40B4-BE49-F238E27FC236}">
                <a16:creationId xmlns:a16="http://schemas.microsoft.com/office/drawing/2014/main" id="{DEC1088C-6028-470F-80BE-04AA1C0B08C8}"/>
              </a:ext>
            </a:extLst>
          </p:cNvPr>
          <p:cNvCxnSpPr>
            <a:cxnSpLocks/>
            <a:stCxn id="126" idx="0"/>
            <a:endCxn id="111" idx="4"/>
          </p:cNvCxnSpPr>
          <p:nvPr/>
        </p:nvCxnSpPr>
        <p:spPr>
          <a:xfrm flipH="1" flipV="1">
            <a:off x="1644217" y="2817667"/>
            <a:ext cx="6912" cy="213760"/>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85">
            <a:extLst>
              <a:ext uri="{FF2B5EF4-FFF2-40B4-BE49-F238E27FC236}">
                <a16:creationId xmlns:a16="http://schemas.microsoft.com/office/drawing/2014/main" id="{5FF53970-3024-4DBF-88E3-70D27AFB9C7F}"/>
              </a:ext>
            </a:extLst>
          </p:cNvPr>
          <p:cNvCxnSpPr/>
          <p:nvPr/>
        </p:nvCxnSpPr>
        <p:spPr>
          <a:xfrm flipV="1">
            <a:off x="1644217" y="2019237"/>
            <a:ext cx="292373" cy="250488"/>
          </a:xfrm>
          <a:prstGeom prst="straightConnector1">
            <a:avLst/>
          </a:prstGeom>
          <a:ln w="31750">
            <a:solidFill>
              <a:srgbClr val="FF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95">
            <a:extLst>
              <a:ext uri="{FF2B5EF4-FFF2-40B4-BE49-F238E27FC236}">
                <a16:creationId xmlns:a16="http://schemas.microsoft.com/office/drawing/2014/main" id="{59A70903-3DB4-4753-B2FE-000433F87FD7}"/>
              </a:ext>
            </a:extLst>
          </p:cNvPr>
          <p:cNvCxnSpPr/>
          <p:nvPr/>
        </p:nvCxnSpPr>
        <p:spPr>
          <a:xfrm flipV="1">
            <a:off x="1002719" y="2543696"/>
            <a:ext cx="330153" cy="174175"/>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96">
            <a:extLst>
              <a:ext uri="{FF2B5EF4-FFF2-40B4-BE49-F238E27FC236}">
                <a16:creationId xmlns:a16="http://schemas.microsoft.com/office/drawing/2014/main" id="{68056AC0-B111-48B7-9270-D5B9BCC3463F}"/>
              </a:ext>
            </a:extLst>
          </p:cNvPr>
          <p:cNvCxnSpPr>
            <a:cxnSpLocks/>
          </p:cNvCxnSpPr>
          <p:nvPr/>
        </p:nvCxnSpPr>
        <p:spPr>
          <a:xfrm>
            <a:off x="1002719" y="3105325"/>
            <a:ext cx="322670" cy="124388"/>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0566194-9D41-4A5C-B7A4-A8E4F9DABB69}"/>
              </a:ext>
            </a:extLst>
          </p:cNvPr>
          <p:cNvCxnSpPr>
            <a:cxnSpLocks/>
          </p:cNvCxnSpPr>
          <p:nvPr/>
        </p:nvCxnSpPr>
        <p:spPr>
          <a:xfrm flipH="1">
            <a:off x="1078128" y="2665103"/>
            <a:ext cx="289861" cy="143048"/>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CC519ACB-F5A7-485F-AD47-DE690CA5F2DD}"/>
              </a:ext>
            </a:extLst>
          </p:cNvPr>
          <p:cNvSpPr/>
          <p:nvPr/>
        </p:nvSpPr>
        <p:spPr>
          <a:xfrm>
            <a:off x="471220" y="2637628"/>
            <a:ext cx="622690" cy="5479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A0</a:t>
            </a:r>
          </a:p>
        </p:txBody>
      </p:sp>
      <p:sp>
        <p:nvSpPr>
          <p:cNvPr id="125" name="Oval 90">
            <a:extLst>
              <a:ext uri="{FF2B5EF4-FFF2-40B4-BE49-F238E27FC236}">
                <a16:creationId xmlns:a16="http://schemas.microsoft.com/office/drawing/2014/main" id="{8D968BB2-0E0C-4534-AE6F-B2039F2EF6EF}"/>
              </a:ext>
            </a:extLst>
          </p:cNvPr>
          <p:cNvSpPr/>
          <p:nvPr/>
        </p:nvSpPr>
        <p:spPr>
          <a:xfrm>
            <a:off x="1364488" y="3071739"/>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Oval 90">
            <a:extLst>
              <a:ext uri="{FF2B5EF4-FFF2-40B4-BE49-F238E27FC236}">
                <a16:creationId xmlns:a16="http://schemas.microsoft.com/office/drawing/2014/main" id="{8C3C064F-CA84-4808-A7B7-3D0E3B6A762D}"/>
              </a:ext>
            </a:extLst>
          </p:cNvPr>
          <p:cNvSpPr/>
          <p:nvPr/>
        </p:nvSpPr>
        <p:spPr>
          <a:xfrm>
            <a:off x="1318678" y="3031428"/>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B0</a:t>
            </a:r>
          </a:p>
        </p:txBody>
      </p:sp>
      <p:grpSp>
        <p:nvGrpSpPr>
          <p:cNvPr id="119" name="群組 118">
            <a:extLst>
              <a:ext uri="{FF2B5EF4-FFF2-40B4-BE49-F238E27FC236}">
                <a16:creationId xmlns:a16="http://schemas.microsoft.com/office/drawing/2014/main" id="{5B34E5DB-0ED7-4130-851C-41F0F5D5C676}"/>
              </a:ext>
            </a:extLst>
          </p:cNvPr>
          <p:cNvGrpSpPr/>
          <p:nvPr/>
        </p:nvGrpSpPr>
        <p:grpSpPr>
          <a:xfrm>
            <a:off x="2418324" y="3035544"/>
            <a:ext cx="664903" cy="585086"/>
            <a:chOff x="5525132" y="4410772"/>
            <a:chExt cx="754714" cy="664116"/>
          </a:xfrm>
        </p:grpSpPr>
        <p:sp>
          <p:nvSpPr>
            <p:cNvPr id="123" name="Oval 90">
              <a:extLst>
                <a:ext uri="{FF2B5EF4-FFF2-40B4-BE49-F238E27FC236}">
                  <a16:creationId xmlns:a16="http://schemas.microsoft.com/office/drawing/2014/main" id="{00403C74-2A15-4E08-BB40-A1FD8168F266}"/>
                </a:ext>
              </a:extLst>
            </p:cNvPr>
            <p:cNvSpPr/>
            <p:nvPr/>
          </p:nvSpPr>
          <p:spPr>
            <a:xfrm>
              <a:off x="5577130" y="4456528"/>
              <a:ext cx="650718" cy="57260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Oval 90">
              <a:extLst>
                <a:ext uri="{FF2B5EF4-FFF2-40B4-BE49-F238E27FC236}">
                  <a16:creationId xmlns:a16="http://schemas.microsoft.com/office/drawing/2014/main" id="{CCE69DDE-A3E3-475A-90D8-0CEA31EC4A93}"/>
                </a:ext>
              </a:extLst>
            </p:cNvPr>
            <p:cNvSpPr/>
            <p:nvPr/>
          </p:nvSpPr>
          <p:spPr>
            <a:xfrm>
              <a:off x="5525132" y="4410772"/>
              <a:ext cx="754714" cy="66411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A1</a:t>
              </a:r>
            </a:p>
          </p:txBody>
        </p:sp>
      </p:grpSp>
      <p:sp>
        <p:nvSpPr>
          <p:cNvPr id="121" name="Oval 90">
            <a:extLst>
              <a:ext uri="{FF2B5EF4-FFF2-40B4-BE49-F238E27FC236}">
                <a16:creationId xmlns:a16="http://schemas.microsoft.com/office/drawing/2014/main" id="{9111760D-66A8-41FF-A384-256B5C084EB0}"/>
              </a:ext>
            </a:extLst>
          </p:cNvPr>
          <p:cNvSpPr/>
          <p:nvPr/>
        </p:nvSpPr>
        <p:spPr>
          <a:xfrm>
            <a:off x="2463135" y="2311408"/>
            <a:ext cx="573283" cy="504464"/>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2" name="Oval 90">
            <a:extLst>
              <a:ext uri="{FF2B5EF4-FFF2-40B4-BE49-F238E27FC236}">
                <a16:creationId xmlns:a16="http://schemas.microsoft.com/office/drawing/2014/main" id="{089D43FF-7B79-40DB-95B5-0AAF92F097EB}"/>
              </a:ext>
            </a:extLst>
          </p:cNvPr>
          <p:cNvSpPr/>
          <p:nvPr/>
        </p:nvSpPr>
        <p:spPr>
          <a:xfrm>
            <a:off x="2417325" y="2271097"/>
            <a:ext cx="664903" cy="58508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B1</a:t>
            </a:r>
          </a:p>
        </p:txBody>
      </p:sp>
      <p:sp>
        <p:nvSpPr>
          <p:cNvPr id="143" name="Freeform 69">
            <a:extLst>
              <a:ext uri="{FF2B5EF4-FFF2-40B4-BE49-F238E27FC236}">
                <a16:creationId xmlns:a16="http://schemas.microsoft.com/office/drawing/2014/main" id="{093B9570-6475-4436-B0C4-77A8F25F68CD}"/>
              </a:ext>
            </a:extLst>
          </p:cNvPr>
          <p:cNvSpPr/>
          <p:nvPr/>
        </p:nvSpPr>
        <p:spPr>
          <a:xfrm>
            <a:off x="9022538" y="2277122"/>
            <a:ext cx="2682316" cy="1139660"/>
          </a:xfrm>
          <a:custGeom>
            <a:avLst/>
            <a:gdLst>
              <a:gd name="connsiteX0" fmla="*/ 1073426 w 2177877"/>
              <a:gd name="connsiteY0" fmla="*/ 747324 h 747324"/>
              <a:gd name="connsiteX1" fmla="*/ 2146852 w 2177877"/>
              <a:gd name="connsiteY1" fmla="*/ 58211 h 747324"/>
              <a:gd name="connsiteX2" fmla="*/ 0 w 2177877"/>
              <a:gd name="connsiteY2" fmla="*/ 84716 h 747324"/>
            </a:gdLst>
            <a:ahLst/>
            <a:cxnLst>
              <a:cxn ang="0">
                <a:pos x="connsiteX0" y="connsiteY0"/>
              </a:cxn>
              <a:cxn ang="0">
                <a:pos x="connsiteX1" y="connsiteY1"/>
              </a:cxn>
              <a:cxn ang="0">
                <a:pos x="connsiteX2" y="connsiteY2"/>
              </a:cxn>
            </a:cxnLst>
            <a:rect l="l" t="t" r="r" b="b"/>
            <a:pathLst>
              <a:path w="2177877" h="747324">
                <a:moveTo>
                  <a:pt x="1073426" y="747324"/>
                </a:moveTo>
                <a:cubicBezTo>
                  <a:pt x="1699591" y="457985"/>
                  <a:pt x="2325756" y="168646"/>
                  <a:pt x="2146852" y="58211"/>
                </a:cubicBezTo>
                <a:cubicBezTo>
                  <a:pt x="1967948" y="-52224"/>
                  <a:pt x="983974" y="16246"/>
                  <a:pt x="0" y="84716"/>
                </a:cubicBezTo>
              </a:path>
            </a:pathLst>
          </a:custGeom>
          <a:noFill/>
          <a:ln w="381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79">
            <a:extLst>
              <a:ext uri="{FF2B5EF4-FFF2-40B4-BE49-F238E27FC236}">
                <a16:creationId xmlns:a16="http://schemas.microsoft.com/office/drawing/2014/main" id="{0A9C788B-4FCC-4498-9DC9-9E00D232B3FB}"/>
              </a:ext>
            </a:extLst>
          </p:cNvPr>
          <p:cNvSpPr/>
          <p:nvPr/>
        </p:nvSpPr>
        <p:spPr>
          <a:xfrm>
            <a:off x="8228356" y="1532899"/>
            <a:ext cx="1221474" cy="1985132"/>
          </a:xfrm>
          <a:custGeom>
            <a:avLst/>
            <a:gdLst>
              <a:gd name="connsiteX0" fmla="*/ 1113188 w 1126441"/>
              <a:gd name="connsiteY0" fmla="*/ 1722783 h 1722783"/>
              <a:gd name="connsiteX1" fmla="*/ 6 w 1126441"/>
              <a:gd name="connsiteY1" fmla="*/ 980661 h 1722783"/>
              <a:gd name="connsiteX2" fmla="*/ 1126441 w 1126441"/>
              <a:gd name="connsiteY2" fmla="*/ 0 h 1722783"/>
            </a:gdLst>
            <a:ahLst/>
            <a:cxnLst>
              <a:cxn ang="0">
                <a:pos x="connsiteX0" y="connsiteY0"/>
              </a:cxn>
              <a:cxn ang="0">
                <a:pos x="connsiteX1" y="connsiteY1"/>
              </a:cxn>
              <a:cxn ang="0">
                <a:pos x="connsiteX2" y="connsiteY2"/>
              </a:cxn>
            </a:cxnLst>
            <a:rect l="l" t="t" r="r" b="b"/>
            <a:pathLst>
              <a:path w="1126441" h="1722783">
                <a:moveTo>
                  <a:pt x="1113188" y="1722783"/>
                </a:moveTo>
                <a:cubicBezTo>
                  <a:pt x="555492" y="1495287"/>
                  <a:pt x="-2203" y="1267791"/>
                  <a:pt x="6" y="980661"/>
                </a:cubicBezTo>
                <a:cubicBezTo>
                  <a:pt x="2215" y="693531"/>
                  <a:pt x="564328" y="346765"/>
                  <a:pt x="1126441" y="0"/>
                </a:cubicBezTo>
              </a:path>
            </a:pathLst>
          </a:custGeom>
          <a:noFill/>
          <a:ln w="381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Arrow Connector 26">
            <a:extLst>
              <a:ext uri="{FF2B5EF4-FFF2-40B4-BE49-F238E27FC236}">
                <a16:creationId xmlns:a16="http://schemas.microsoft.com/office/drawing/2014/main" id="{F9F1D8B8-B41C-4957-920F-DC6F5C91B855}"/>
              </a:ext>
            </a:extLst>
          </p:cNvPr>
          <p:cNvCxnSpPr>
            <a:cxnSpLocks/>
          </p:cNvCxnSpPr>
          <p:nvPr/>
        </p:nvCxnSpPr>
        <p:spPr>
          <a:xfrm flipV="1">
            <a:off x="1987541" y="2621727"/>
            <a:ext cx="13830" cy="53490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1" name="Straight Arrow Connector 26">
            <a:extLst>
              <a:ext uri="{FF2B5EF4-FFF2-40B4-BE49-F238E27FC236}">
                <a16:creationId xmlns:a16="http://schemas.microsoft.com/office/drawing/2014/main" id="{7F1AB140-6454-4530-9D56-0B29B6DED0F1}"/>
              </a:ext>
            </a:extLst>
          </p:cNvPr>
          <p:cNvCxnSpPr>
            <a:cxnSpLocks/>
          </p:cNvCxnSpPr>
          <p:nvPr/>
        </p:nvCxnSpPr>
        <p:spPr>
          <a:xfrm flipV="1">
            <a:off x="1452641" y="1871137"/>
            <a:ext cx="361882" cy="31448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26">
            <a:extLst>
              <a:ext uri="{FF2B5EF4-FFF2-40B4-BE49-F238E27FC236}">
                <a16:creationId xmlns:a16="http://schemas.microsoft.com/office/drawing/2014/main" id="{66CE89DD-BF69-4E9F-A6C3-727E41D09F46}"/>
              </a:ext>
            </a:extLst>
          </p:cNvPr>
          <p:cNvCxnSpPr>
            <a:cxnSpLocks/>
          </p:cNvCxnSpPr>
          <p:nvPr/>
        </p:nvCxnSpPr>
        <p:spPr>
          <a:xfrm flipH="1" flipV="1">
            <a:off x="2529218" y="1899462"/>
            <a:ext cx="398965" cy="250784"/>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26">
            <a:extLst>
              <a:ext uri="{FF2B5EF4-FFF2-40B4-BE49-F238E27FC236}">
                <a16:creationId xmlns:a16="http://schemas.microsoft.com/office/drawing/2014/main" id="{F988FB7C-9551-4300-AA7F-5BB4F4790CE7}"/>
              </a:ext>
            </a:extLst>
          </p:cNvPr>
          <p:cNvCxnSpPr>
            <a:cxnSpLocks/>
          </p:cNvCxnSpPr>
          <p:nvPr/>
        </p:nvCxnSpPr>
        <p:spPr>
          <a:xfrm flipH="1" flipV="1">
            <a:off x="3191009" y="2596680"/>
            <a:ext cx="5766" cy="57342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63" name="Pentagon 64">
            <a:extLst>
              <a:ext uri="{FF2B5EF4-FFF2-40B4-BE49-F238E27FC236}">
                <a16:creationId xmlns:a16="http://schemas.microsoft.com/office/drawing/2014/main" id="{BB018681-B1B2-41E0-9F73-CB4ED023C81A}"/>
              </a:ext>
            </a:extLst>
          </p:cNvPr>
          <p:cNvSpPr/>
          <p:nvPr/>
        </p:nvSpPr>
        <p:spPr>
          <a:xfrm>
            <a:off x="8343057" y="3168003"/>
            <a:ext cx="609023" cy="3100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ysClr val="windowText" lastClr="000000"/>
                </a:solidFill>
              </a:rPr>
              <a:t>D0</a:t>
            </a:r>
          </a:p>
        </p:txBody>
      </p:sp>
      <p:sp>
        <p:nvSpPr>
          <p:cNvPr id="64" name="Pentagon 64">
            <a:extLst>
              <a:ext uri="{FF2B5EF4-FFF2-40B4-BE49-F238E27FC236}">
                <a16:creationId xmlns:a16="http://schemas.microsoft.com/office/drawing/2014/main" id="{7C8505AF-479E-48B6-BAD5-6F2365FA3B7F}"/>
              </a:ext>
            </a:extLst>
          </p:cNvPr>
          <p:cNvSpPr/>
          <p:nvPr/>
        </p:nvSpPr>
        <p:spPr>
          <a:xfrm>
            <a:off x="8427992" y="1560887"/>
            <a:ext cx="609023" cy="3100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ysClr val="windowText" lastClr="000000"/>
                </a:solidFill>
              </a:rPr>
              <a:t>B1</a:t>
            </a:r>
          </a:p>
        </p:txBody>
      </p:sp>
      <p:sp>
        <p:nvSpPr>
          <p:cNvPr id="9" name="文字方塊 8">
            <a:extLst>
              <a:ext uri="{FF2B5EF4-FFF2-40B4-BE49-F238E27FC236}">
                <a16:creationId xmlns:a16="http://schemas.microsoft.com/office/drawing/2014/main" id="{C9327FA3-0F89-4CCF-9CDF-A27B70A18B1A}"/>
              </a:ext>
            </a:extLst>
          </p:cNvPr>
          <p:cNvSpPr txBox="1"/>
          <p:nvPr/>
        </p:nvSpPr>
        <p:spPr>
          <a:xfrm>
            <a:off x="5853916" y="1635962"/>
            <a:ext cx="1353384" cy="400110"/>
          </a:xfrm>
          <a:prstGeom prst="rect">
            <a:avLst/>
          </a:prstGeom>
          <a:noFill/>
        </p:spPr>
        <p:txBody>
          <a:bodyPr wrap="none" rtlCol="0">
            <a:spAutoFit/>
          </a:bodyPr>
          <a:lstStyle/>
          <a:p>
            <a:r>
              <a:rPr lang="en-US" altLang="zh-TW" sz="2000" b="1" dirty="0"/>
              <a:t>At node B0</a:t>
            </a:r>
            <a:endParaRPr lang="zh-TW" altLang="en-US" sz="2000" b="1" dirty="0"/>
          </a:p>
        </p:txBody>
      </p:sp>
      <p:cxnSp>
        <p:nvCxnSpPr>
          <p:cNvPr id="7" name="直線接點 6">
            <a:extLst>
              <a:ext uri="{FF2B5EF4-FFF2-40B4-BE49-F238E27FC236}">
                <a16:creationId xmlns:a16="http://schemas.microsoft.com/office/drawing/2014/main" id="{7142CF4C-6EA7-46FC-AD42-E19417C8E134}"/>
              </a:ext>
            </a:extLst>
          </p:cNvPr>
          <p:cNvCxnSpPr/>
          <p:nvPr/>
        </p:nvCxnSpPr>
        <p:spPr>
          <a:xfrm>
            <a:off x="7815725" y="2048111"/>
            <a:ext cx="526179" cy="2290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660C5115-68F2-488A-8368-351D4F96C2D7}"/>
              </a:ext>
            </a:extLst>
          </p:cNvPr>
          <p:cNvCxnSpPr>
            <a:cxnSpLocks/>
          </p:cNvCxnSpPr>
          <p:nvPr/>
        </p:nvCxnSpPr>
        <p:spPr>
          <a:xfrm flipV="1">
            <a:off x="7815725" y="2720099"/>
            <a:ext cx="526179" cy="44053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62" name="表格 2">
            <a:extLst>
              <a:ext uri="{FF2B5EF4-FFF2-40B4-BE49-F238E27FC236}">
                <a16:creationId xmlns:a16="http://schemas.microsoft.com/office/drawing/2014/main" id="{C0550170-03A2-4DCF-B03C-9060CBF7955C}"/>
              </a:ext>
            </a:extLst>
          </p:cNvPr>
          <p:cNvGraphicFramePr>
            <a:graphicFrameLocks noGrp="1"/>
          </p:cNvGraphicFramePr>
          <p:nvPr>
            <p:extLst>
              <p:ext uri="{D42A27DB-BD31-4B8C-83A1-F6EECF244321}">
                <p14:modId xmlns:p14="http://schemas.microsoft.com/office/powerpoint/2010/main" val="1976687388"/>
              </p:ext>
            </p:extLst>
          </p:nvPr>
        </p:nvGraphicFramePr>
        <p:xfrm>
          <a:off x="5345578" y="2039429"/>
          <a:ext cx="2464997" cy="741680"/>
        </p:xfrm>
        <a:graphic>
          <a:graphicData uri="http://schemas.openxmlformats.org/drawingml/2006/table">
            <a:tbl>
              <a:tblPr firstRow="1" bandRow="1">
                <a:tableStyleId>{5C22544A-7EE6-4342-B048-85BDC9FD1C3A}</a:tableStyleId>
              </a:tblPr>
              <a:tblGrid>
                <a:gridCol w="631752">
                  <a:extLst>
                    <a:ext uri="{9D8B030D-6E8A-4147-A177-3AD203B41FA5}">
                      <a16:colId xmlns:a16="http://schemas.microsoft.com/office/drawing/2014/main" val="1032916678"/>
                    </a:ext>
                  </a:extLst>
                </a:gridCol>
                <a:gridCol w="974090">
                  <a:extLst>
                    <a:ext uri="{9D8B030D-6E8A-4147-A177-3AD203B41FA5}">
                      <a16:colId xmlns:a16="http://schemas.microsoft.com/office/drawing/2014/main" val="1981794404"/>
                    </a:ext>
                  </a:extLst>
                </a:gridCol>
                <a:gridCol w="859155">
                  <a:extLst>
                    <a:ext uri="{9D8B030D-6E8A-4147-A177-3AD203B41FA5}">
                      <a16:colId xmlns:a16="http://schemas.microsoft.com/office/drawing/2014/main" val="3827167050"/>
                    </a:ext>
                  </a:extLst>
                </a:gridCol>
              </a:tblGrid>
              <a:tr h="370840">
                <a:tc>
                  <a:txBody>
                    <a:bodyPr/>
                    <a:lstStyle/>
                    <a:p>
                      <a:r>
                        <a:rPr lang="en-US" altLang="zh-TW" dirty="0" err="1"/>
                        <a:t>Dst</a:t>
                      </a:r>
                      <a:endParaRPr lang="zh-TW" altLang="en-US" dirty="0"/>
                    </a:p>
                  </a:txBody>
                  <a:tcPr/>
                </a:tc>
                <a:tc>
                  <a:txBody>
                    <a:bodyPr/>
                    <a:lstStyle/>
                    <a:p>
                      <a:r>
                        <a:rPr lang="en-US" altLang="zh-TW" dirty="0" err="1"/>
                        <a:t>bestNxt</a:t>
                      </a:r>
                      <a:endParaRPr lang="zh-TW" altLang="en-US" dirty="0"/>
                    </a:p>
                  </a:txBody>
                  <a:tcPr/>
                </a:tc>
                <a:tc>
                  <a:txBody>
                    <a:bodyPr/>
                    <a:lstStyle/>
                    <a:p>
                      <a:r>
                        <a:rPr lang="en-US" altLang="zh-TW" dirty="0"/>
                        <a:t>Metric</a:t>
                      </a:r>
                      <a:endParaRPr lang="zh-TW" altLang="en-US" dirty="0"/>
                    </a:p>
                  </a:txBody>
                  <a:tcPr/>
                </a:tc>
                <a:extLst>
                  <a:ext uri="{0D108BD9-81ED-4DB2-BD59-A6C34878D82A}">
                    <a16:rowId xmlns:a16="http://schemas.microsoft.com/office/drawing/2014/main" val="2154749494"/>
                  </a:ext>
                </a:extLst>
              </a:tr>
              <a:tr h="370840">
                <a:tc>
                  <a:txBody>
                    <a:bodyPr/>
                    <a:lstStyle/>
                    <a:p>
                      <a:r>
                        <a:rPr lang="en-US" altLang="zh-TW" dirty="0"/>
                        <a:t>D0</a:t>
                      </a:r>
                      <a:endParaRPr lang="zh-TW" altLang="en-US" dirty="0"/>
                    </a:p>
                  </a:txBody>
                  <a:tcPr/>
                </a:tc>
                <a:tc>
                  <a:txBody>
                    <a:bodyPr/>
                    <a:lstStyle/>
                    <a:p>
                      <a:r>
                        <a:rPr lang="en-US" altLang="zh-TW" dirty="0"/>
                        <a:t>C0</a:t>
                      </a:r>
                      <a:endParaRPr lang="zh-TW" altLang="en-US" dirty="0"/>
                    </a:p>
                  </a:txBody>
                  <a:tcPr/>
                </a:tc>
                <a:tc>
                  <a:txBody>
                    <a:bodyPr/>
                    <a:lstStyle/>
                    <a:p>
                      <a:r>
                        <a:rPr lang="en-US" altLang="zh-TW" dirty="0"/>
                        <a:t>0.8</a:t>
                      </a:r>
                      <a:endParaRPr lang="zh-TW" altLang="en-US" dirty="0"/>
                    </a:p>
                  </a:txBody>
                  <a:tcPr/>
                </a:tc>
                <a:extLst>
                  <a:ext uri="{0D108BD9-81ED-4DB2-BD59-A6C34878D82A}">
                    <a16:rowId xmlns:a16="http://schemas.microsoft.com/office/drawing/2014/main" val="2435163553"/>
                  </a:ext>
                </a:extLst>
              </a:tr>
            </a:tbl>
          </a:graphicData>
        </a:graphic>
      </p:graphicFrame>
      <p:graphicFrame>
        <p:nvGraphicFramePr>
          <p:cNvPr id="6" name="表格 5">
            <a:extLst>
              <a:ext uri="{FF2B5EF4-FFF2-40B4-BE49-F238E27FC236}">
                <a16:creationId xmlns:a16="http://schemas.microsoft.com/office/drawing/2014/main" id="{C9B3AB13-51A4-4FB4-8635-31B9DE60989E}"/>
              </a:ext>
            </a:extLst>
          </p:cNvPr>
          <p:cNvGraphicFramePr>
            <a:graphicFrameLocks noGrp="1"/>
          </p:cNvGraphicFramePr>
          <p:nvPr>
            <p:extLst>
              <p:ext uri="{D42A27DB-BD31-4B8C-83A1-F6EECF244321}">
                <p14:modId xmlns:p14="http://schemas.microsoft.com/office/powerpoint/2010/main" val="3509469118"/>
              </p:ext>
            </p:extLst>
          </p:nvPr>
        </p:nvGraphicFramePr>
        <p:xfrm>
          <a:off x="4359587" y="2039429"/>
          <a:ext cx="951357" cy="741680"/>
        </p:xfrm>
        <a:graphic>
          <a:graphicData uri="http://schemas.openxmlformats.org/drawingml/2006/table">
            <a:tbl>
              <a:tblPr firstRow="1" bandRow="1">
                <a:tableStyleId>{5C22544A-7EE6-4342-B048-85BDC9FD1C3A}</a:tableStyleId>
              </a:tblPr>
              <a:tblGrid>
                <a:gridCol w="951357">
                  <a:extLst>
                    <a:ext uri="{9D8B030D-6E8A-4147-A177-3AD203B41FA5}">
                      <a16:colId xmlns:a16="http://schemas.microsoft.com/office/drawing/2014/main" val="4000742752"/>
                    </a:ext>
                  </a:extLst>
                </a:gridCol>
              </a:tblGrid>
              <a:tr h="370840">
                <a:tc>
                  <a:txBody>
                    <a:bodyPr/>
                    <a:lstStyle/>
                    <a:p>
                      <a:r>
                        <a:rPr lang="en-US" altLang="zh-TW" dirty="0"/>
                        <a:t>Current</a:t>
                      </a:r>
                      <a:endParaRPr lang="zh-TW" altLang="en-US" dirty="0"/>
                    </a:p>
                  </a:txBody>
                  <a:tcPr/>
                </a:tc>
                <a:extLst>
                  <a:ext uri="{0D108BD9-81ED-4DB2-BD59-A6C34878D82A}">
                    <a16:rowId xmlns:a16="http://schemas.microsoft.com/office/drawing/2014/main" val="623009848"/>
                  </a:ext>
                </a:extLst>
              </a:tr>
              <a:tr h="370840">
                <a:tc>
                  <a:txBody>
                    <a:bodyPr/>
                    <a:lstStyle/>
                    <a:p>
                      <a:r>
                        <a:rPr lang="en-US" altLang="zh-TW" dirty="0"/>
                        <a:t>B0</a:t>
                      </a:r>
                      <a:endParaRPr lang="zh-TW" altLang="en-US" dirty="0"/>
                    </a:p>
                  </a:txBody>
                  <a:tcPr/>
                </a:tc>
                <a:extLst>
                  <a:ext uri="{0D108BD9-81ED-4DB2-BD59-A6C34878D82A}">
                    <a16:rowId xmlns:a16="http://schemas.microsoft.com/office/drawing/2014/main" val="2437252433"/>
                  </a:ext>
                </a:extLst>
              </a:tr>
            </a:tbl>
          </a:graphicData>
        </a:graphic>
      </p:graphicFrame>
      <p:graphicFrame>
        <p:nvGraphicFramePr>
          <p:cNvPr id="10" name="表格 9">
            <a:extLst>
              <a:ext uri="{FF2B5EF4-FFF2-40B4-BE49-F238E27FC236}">
                <a16:creationId xmlns:a16="http://schemas.microsoft.com/office/drawing/2014/main" id="{64B9AE86-C8E0-4A59-BEF0-511A562103EA}"/>
              </a:ext>
            </a:extLst>
          </p:cNvPr>
          <p:cNvGraphicFramePr>
            <a:graphicFrameLocks noGrp="1"/>
          </p:cNvGraphicFramePr>
          <p:nvPr>
            <p:extLst>
              <p:ext uri="{D42A27DB-BD31-4B8C-83A1-F6EECF244321}">
                <p14:modId xmlns:p14="http://schemas.microsoft.com/office/powerpoint/2010/main" val="750667250"/>
              </p:ext>
            </p:extLst>
          </p:nvPr>
        </p:nvGraphicFramePr>
        <p:xfrm>
          <a:off x="5345577" y="2799970"/>
          <a:ext cx="2464997" cy="370840"/>
        </p:xfrm>
        <a:graphic>
          <a:graphicData uri="http://schemas.openxmlformats.org/drawingml/2006/table">
            <a:tbl>
              <a:tblPr>
                <a:tableStyleId>{5C22544A-7EE6-4342-B048-85BDC9FD1C3A}</a:tableStyleId>
              </a:tblPr>
              <a:tblGrid>
                <a:gridCol w="634537">
                  <a:extLst>
                    <a:ext uri="{9D8B030D-6E8A-4147-A177-3AD203B41FA5}">
                      <a16:colId xmlns:a16="http://schemas.microsoft.com/office/drawing/2014/main" val="2172506964"/>
                    </a:ext>
                  </a:extLst>
                </a:gridCol>
                <a:gridCol w="969198">
                  <a:extLst>
                    <a:ext uri="{9D8B030D-6E8A-4147-A177-3AD203B41FA5}">
                      <a16:colId xmlns:a16="http://schemas.microsoft.com/office/drawing/2014/main" val="3653662105"/>
                    </a:ext>
                  </a:extLst>
                </a:gridCol>
                <a:gridCol w="861262">
                  <a:extLst>
                    <a:ext uri="{9D8B030D-6E8A-4147-A177-3AD203B41FA5}">
                      <a16:colId xmlns:a16="http://schemas.microsoft.com/office/drawing/2014/main" val="1684740721"/>
                    </a:ext>
                  </a:extLst>
                </a:gridCol>
              </a:tblGrid>
              <a:tr h="370840">
                <a:tc>
                  <a:txBody>
                    <a:bodyPr/>
                    <a:lstStyle/>
                    <a:p>
                      <a:r>
                        <a:rPr lang="en-US" altLang="zh-TW" dirty="0"/>
                        <a:t>D0</a:t>
                      </a:r>
                      <a:endParaRPr lang="zh-TW" altLang="en-US" dirty="0"/>
                    </a:p>
                  </a:txBody>
                  <a:tcPr/>
                </a:tc>
                <a:tc>
                  <a:txBody>
                    <a:bodyPr/>
                    <a:lstStyle/>
                    <a:p>
                      <a:r>
                        <a:rPr lang="en-US" altLang="zh-TW" dirty="0"/>
                        <a:t>D0</a:t>
                      </a:r>
                      <a:endParaRPr lang="zh-TW" altLang="en-US" dirty="0"/>
                    </a:p>
                  </a:txBody>
                  <a:tcPr/>
                </a:tc>
                <a:tc>
                  <a:txBody>
                    <a:bodyPr/>
                    <a:lstStyle/>
                    <a:p>
                      <a:r>
                        <a:rPr lang="en-US" altLang="zh-TW" dirty="0"/>
                        <a:t>0.7</a:t>
                      </a:r>
                      <a:endParaRPr lang="zh-TW" altLang="en-US" dirty="0"/>
                    </a:p>
                  </a:txBody>
                  <a:tcPr/>
                </a:tc>
                <a:extLst>
                  <a:ext uri="{0D108BD9-81ED-4DB2-BD59-A6C34878D82A}">
                    <a16:rowId xmlns:a16="http://schemas.microsoft.com/office/drawing/2014/main" val="2437466646"/>
                  </a:ext>
                </a:extLst>
              </a:tr>
            </a:tbl>
          </a:graphicData>
        </a:graphic>
      </p:graphicFrame>
      <p:graphicFrame>
        <p:nvGraphicFramePr>
          <p:cNvPr id="12" name="表格 11">
            <a:extLst>
              <a:ext uri="{FF2B5EF4-FFF2-40B4-BE49-F238E27FC236}">
                <a16:creationId xmlns:a16="http://schemas.microsoft.com/office/drawing/2014/main" id="{2FE72134-166F-4C48-8F99-E46CC07940B1}"/>
              </a:ext>
            </a:extLst>
          </p:cNvPr>
          <p:cNvGraphicFramePr>
            <a:graphicFrameLocks noGrp="1"/>
          </p:cNvGraphicFramePr>
          <p:nvPr>
            <p:extLst>
              <p:ext uri="{D42A27DB-BD31-4B8C-83A1-F6EECF244321}">
                <p14:modId xmlns:p14="http://schemas.microsoft.com/office/powerpoint/2010/main" val="153796265"/>
              </p:ext>
            </p:extLst>
          </p:nvPr>
        </p:nvGraphicFramePr>
        <p:xfrm>
          <a:off x="4359587" y="2805713"/>
          <a:ext cx="951357" cy="370840"/>
        </p:xfrm>
        <a:graphic>
          <a:graphicData uri="http://schemas.openxmlformats.org/drawingml/2006/table">
            <a:tbl>
              <a:tblPr>
                <a:tableStyleId>{5C22544A-7EE6-4342-B048-85BDC9FD1C3A}</a:tableStyleId>
              </a:tblPr>
              <a:tblGrid>
                <a:gridCol w="951357">
                  <a:extLst>
                    <a:ext uri="{9D8B030D-6E8A-4147-A177-3AD203B41FA5}">
                      <a16:colId xmlns:a16="http://schemas.microsoft.com/office/drawing/2014/main" val="3719369099"/>
                    </a:ext>
                  </a:extLst>
                </a:gridCol>
              </a:tblGrid>
              <a:tr h="370840">
                <a:tc>
                  <a:txBody>
                    <a:bodyPr/>
                    <a:lstStyle/>
                    <a:p>
                      <a:r>
                        <a:rPr lang="en-US" altLang="zh-TW" dirty="0"/>
                        <a:t>B1</a:t>
                      </a:r>
                      <a:endParaRPr lang="zh-TW" altLang="en-US" dirty="0"/>
                    </a:p>
                  </a:txBody>
                  <a:tcPr/>
                </a:tc>
                <a:extLst>
                  <a:ext uri="{0D108BD9-81ED-4DB2-BD59-A6C34878D82A}">
                    <a16:rowId xmlns:a16="http://schemas.microsoft.com/office/drawing/2014/main" val="296096839"/>
                  </a:ext>
                </a:extLst>
              </a:tr>
            </a:tbl>
          </a:graphicData>
        </a:graphic>
      </p:graphicFrame>
      <p:sp>
        <p:nvSpPr>
          <p:cNvPr id="3" name="矩形 2">
            <a:extLst>
              <a:ext uri="{FF2B5EF4-FFF2-40B4-BE49-F238E27FC236}">
                <a16:creationId xmlns:a16="http://schemas.microsoft.com/office/drawing/2014/main" id="{BF194FCB-DE86-4F35-862A-FFF39B5F2010}"/>
              </a:ext>
            </a:extLst>
          </p:cNvPr>
          <p:cNvSpPr/>
          <p:nvPr/>
        </p:nvSpPr>
        <p:spPr>
          <a:xfrm>
            <a:off x="4277232" y="2728972"/>
            <a:ext cx="3627203" cy="463990"/>
          </a:xfrm>
          <a:prstGeom prst="rect">
            <a:avLst/>
          </a:pr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C787D72E-11A0-4064-B643-123422B9FD70}"/>
              </a:ext>
            </a:extLst>
          </p:cNvPr>
          <p:cNvSpPr txBox="1"/>
          <p:nvPr/>
        </p:nvSpPr>
        <p:spPr>
          <a:xfrm>
            <a:off x="4333294" y="1638385"/>
            <a:ext cx="1364733" cy="400110"/>
          </a:xfrm>
          <a:prstGeom prst="rect">
            <a:avLst/>
          </a:prstGeom>
          <a:noFill/>
        </p:spPr>
        <p:txBody>
          <a:bodyPr wrap="none" rtlCol="0">
            <a:spAutoFit/>
          </a:bodyPr>
          <a:lstStyle/>
          <a:p>
            <a:r>
              <a:rPr lang="en-US" altLang="zh-TW" sz="2000" b="1" dirty="0"/>
              <a:t>At switch B</a:t>
            </a:r>
            <a:endParaRPr lang="zh-TW" altLang="en-US" sz="2000" b="1" dirty="0"/>
          </a:p>
        </p:txBody>
      </p:sp>
      <p:cxnSp>
        <p:nvCxnSpPr>
          <p:cNvPr id="71" name="直線接點 70">
            <a:extLst>
              <a:ext uri="{FF2B5EF4-FFF2-40B4-BE49-F238E27FC236}">
                <a16:creationId xmlns:a16="http://schemas.microsoft.com/office/drawing/2014/main" id="{1D2DAF28-FF21-4A03-A1CD-CEFD3329CDF8}"/>
              </a:ext>
            </a:extLst>
          </p:cNvPr>
          <p:cNvCxnSpPr>
            <a:cxnSpLocks/>
          </p:cNvCxnSpPr>
          <p:nvPr/>
        </p:nvCxnSpPr>
        <p:spPr>
          <a:xfrm flipV="1">
            <a:off x="1840793" y="2083760"/>
            <a:ext cx="3503630" cy="9655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5CD8B3B7-0C6C-44CA-9993-1A2A3E748012}"/>
              </a:ext>
            </a:extLst>
          </p:cNvPr>
          <p:cNvCxnSpPr>
            <a:cxnSpLocks/>
          </p:cNvCxnSpPr>
          <p:nvPr/>
        </p:nvCxnSpPr>
        <p:spPr>
          <a:xfrm flipV="1">
            <a:off x="1915050" y="2717871"/>
            <a:ext cx="3429373" cy="78413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72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2"/>
                                        </p:tgtEl>
                                      </p:cBhvr>
                                    </p:animEffect>
                                    <p:set>
                                      <p:cBhvr>
                                        <p:cTn id="15" dur="1" fill="hold">
                                          <p:stCondLst>
                                            <p:cond delay="499"/>
                                          </p:stCondLst>
                                        </p:cTn>
                                        <p:tgtEl>
                                          <p:spTgt spid="7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mph" presetSubtype="0" autoRev="1" fill="hold" nodeType="clickEffect">
                                  <p:stCondLst>
                                    <p:cond delay="0"/>
                                  </p:stCondLst>
                                  <p:childTnLst>
                                    <p:animScale>
                                      <p:cBhvr>
                                        <p:cTn id="56" dur="500" fill="hold"/>
                                        <p:tgtEl>
                                          <p:spTgt spid="146"/>
                                        </p:tgtEl>
                                      </p:cBhvr>
                                      <p:by x="400000" y="400000"/>
                                    </p:animScale>
                                  </p:childTnLst>
                                </p:cTn>
                              </p:par>
                              <p:par>
                                <p:cTn id="57" presetID="6" presetClass="emph" presetSubtype="0" autoRev="1" fill="hold" nodeType="withEffect">
                                  <p:stCondLst>
                                    <p:cond delay="0"/>
                                  </p:stCondLst>
                                  <p:childTnLst>
                                    <p:animScale>
                                      <p:cBhvr>
                                        <p:cTn id="58" dur="500" fill="hold"/>
                                        <p:tgtEl>
                                          <p:spTgt spid="145"/>
                                        </p:tgtEl>
                                      </p:cBhvr>
                                      <p:by x="400000" y="40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autoRev="1" fill="hold" grpId="0" nodeType="clickEffect">
                                  <p:stCondLst>
                                    <p:cond delay="0"/>
                                  </p:stCondLst>
                                  <p:childTnLst>
                                    <p:animScale>
                                      <p:cBhvr>
                                        <p:cTn id="62" dur="500" fill="hold"/>
                                        <p:tgtEl>
                                          <p:spTgt spid="144"/>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500"/>
                                        <p:tgtEl>
                                          <p:spTgt spid="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4" grpId="1" animBg="1"/>
      <p:bldP spid="63" grpId="0" animBg="1"/>
      <p:bldP spid="64" grpId="0" animBg="1"/>
      <p:bldP spid="9" grpId="0"/>
      <p:bldP spid="3" grpId="0" animBg="1"/>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E0BA2A-EE99-42DD-832C-5ED7E847CA0E}"/>
              </a:ext>
            </a:extLst>
          </p:cNvPr>
          <p:cNvSpPr>
            <a:spLocks noGrp="1"/>
          </p:cNvSpPr>
          <p:nvPr>
            <p:ph type="title"/>
          </p:nvPr>
        </p:nvSpPr>
        <p:spPr/>
        <p:txBody>
          <a:bodyPr/>
          <a:lstStyle/>
          <a:p>
            <a:r>
              <a:rPr lang="en-US" altLang="zh-TW" dirty="0"/>
              <a:t>Let's see an example!</a:t>
            </a:r>
            <a:endParaRPr lang="zh-TW" altLang="en-US" dirty="0"/>
          </a:p>
        </p:txBody>
      </p:sp>
      <p:sp>
        <p:nvSpPr>
          <p:cNvPr id="5" name="Content Placeholder 4">
            <a:extLst>
              <a:ext uri="{FF2B5EF4-FFF2-40B4-BE49-F238E27FC236}">
                <a16:creationId xmlns:a16="http://schemas.microsoft.com/office/drawing/2014/main" id="{90D3B25F-751B-6C4E-A7CE-44A29F6BBD93}"/>
              </a:ext>
            </a:extLst>
          </p:cNvPr>
          <p:cNvSpPr>
            <a:spLocks noGrp="1"/>
          </p:cNvSpPr>
          <p:nvPr>
            <p:ph idx="1"/>
          </p:nvPr>
        </p:nvSpPr>
        <p:spPr/>
        <p:txBody>
          <a:bodyPr>
            <a:normAutofit/>
          </a:bodyPr>
          <a:lstStyle/>
          <a:p>
            <a:r>
              <a:rPr lang="en-US" altLang="zh-TW" dirty="0"/>
              <a:t>A simple policy (i.e., least-utilized) over a tree-like topology</a:t>
            </a:r>
          </a:p>
          <a:p>
            <a:r>
              <a:rPr lang="en-US" altLang="zh-TW" dirty="0"/>
              <a:t>All paths are policy-compliant, i.e., no path constraints</a:t>
            </a:r>
          </a:p>
          <a:p>
            <a:r>
              <a:rPr lang="en-US" altLang="zh-TW" dirty="0"/>
              <a:t>Contra would generate a "Hula-like" policy</a:t>
            </a:r>
          </a:p>
          <a:p>
            <a:pPr lvl="1"/>
            <a:endParaRPr lang="en-US" dirty="0"/>
          </a:p>
        </p:txBody>
      </p:sp>
      <p:sp>
        <p:nvSpPr>
          <p:cNvPr id="3" name="日期版面配置區 2">
            <a:extLst>
              <a:ext uri="{FF2B5EF4-FFF2-40B4-BE49-F238E27FC236}">
                <a16:creationId xmlns:a16="http://schemas.microsoft.com/office/drawing/2014/main" id="{3DB92A24-47C1-4B93-A74A-B7E261A32219}"/>
              </a:ext>
            </a:extLst>
          </p:cNvPr>
          <p:cNvSpPr>
            <a:spLocks noGrp="1"/>
          </p:cNvSpPr>
          <p:nvPr>
            <p:ph type="dt" sz="half" idx="10"/>
          </p:nvPr>
        </p:nvSpPr>
        <p:spPr/>
        <p:txBody>
          <a:bodyPr/>
          <a:lstStyle/>
          <a:p>
            <a:fld id="{2668746C-3DE6-4E7B-8A5F-D95CF3AEC190}" type="datetime1">
              <a:rPr lang="zh-TW" altLang="en-US" smtClean="0"/>
              <a:pPr/>
              <a:t>2020/11/22</a:t>
            </a:fld>
            <a:endParaRPr lang="zh-TW" altLang="en-US"/>
          </a:p>
        </p:txBody>
      </p:sp>
      <p:sp>
        <p:nvSpPr>
          <p:cNvPr id="4" name="投影片編號版面配置區 3">
            <a:extLst>
              <a:ext uri="{FF2B5EF4-FFF2-40B4-BE49-F238E27FC236}">
                <a16:creationId xmlns:a16="http://schemas.microsoft.com/office/drawing/2014/main" id="{27954F21-02E1-4ECC-B201-C39EA7440BB0}"/>
              </a:ext>
            </a:extLst>
          </p:cNvPr>
          <p:cNvSpPr>
            <a:spLocks noGrp="1"/>
          </p:cNvSpPr>
          <p:nvPr>
            <p:ph type="sldNum" sz="quarter" idx="12"/>
          </p:nvPr>
        </p:nvSpPr>
        <p:spPr/>
        <p:txBody>
          <a:bodyPr/>
          <a:lstStyle/>
          <a:p>
            <a:fld id="{2DCF4B1E-7098-4BE6-B4F5-3E0BE1EA3F0E}" type="slidenum">
              <a:rPr lang="zh-TW" altLang="en-US" smtClean="0"/>
              <a:pPr/>
              <a:t>18</a:t>
            </a:fld>
            <a:endParaRPr lang="zh-TW" altLang="en-US"/>
          </a:p>
        </p:txBody>
      </p:sp>
      <p:grpSp>
        <p:nvGrpSpPr>
          <p:cNvPr id="12" name="Group 11">
            <a:extLst>
              <a:ext uri="{FF2B5EF4-FFF2-40B4-BE49-F238E27FC236}">
                <a16:creationId xmlns:a16="http://schemas.microsoft.com/office/drawing/2014/main" id="{D1354161-F5B3-6B42-986C-8A9BDFADA19E}"/>
              </a:ext>
            </a:extLst>
          </p:cNvPr>
          <p:cNvGrpSpPr/>
          <p:nvPr/>
        </p:nvGrpSpPr>
        <p:grpSpPr>
          <a:xfrm>
            <a:off x="4289453" y="1458073"/>
            <a:ext cx="3433354" cy="2264803"/>
            <a:chOff x="3527497" y="3645024"/>
            <a:chExt cx="3921728" cy="2586957"/>
          </a:xfrm>
        </p:grpSpPr>
        <p:sp>
          <p:nvSpPr>
            <p:cNvPr id="13" name="Rectangle 3">
              <a:extLst>
                <a:ext uri="{FF2B5EF4-FFF2-40B4-BE49-F238E27FC236}">
                  <a16:creationId xmlns:a16="http://schemas.microsoft.com/office/drawing/2014/main" id="{DF7BB6B0-F8B7-1D49-95E8-E1BC90E1EBBA}"/>
                </a:ext>
              </a:extLst>
            </p:cNvPr>
            <p:cNvSpPr/>
            <p:nvPr/>
          </p:nvSpPr>
          <p:spPr>
            <a:xfrm>
              <a:off x="3527497" y="5521410"/>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4" name="Rectangle 4">
              <a:extLst>
                <a:ext uri="{FF2B5EF4-FFF2-40B4-BE49-F238E27FC236}">
                  <a16:creationId xmlns:a16="http://schemas.microsoft.com/office/drawing/2014/main" id="{2FC69A9B-8B7E-0A48-8016-7A9FE701F084}"/>
                </a:ext>
              </a:extLst>
            </p:cNvPr>
            <p:cNvSpPr/>
            <p:nvPr/>
          </p:nvSpPr>
          <p:spPr>
            <a:xfrm>
              <a:off x="6738656" y="5521412"/>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sp>
          <p:nvSpPr>
            <p:cNvPr id="15" name="Rectangle 5">
              <a:extLst>
                <a:ext uri="{FF2B5EF4-FFF2-40B4-BE49-F238E27FC236}">
                  <a16:creationId xmlns:a16="http://schemas.microsoft.com/office/drawing/2014/main" id="{181AE5CD-7D68-8B4E-8DE9-493BC76BDF82}"/>
                </a:ext>
              </a:extLst>
            </p:cNvPr>
            <p:cNvSpPr/>
            <p:nvPr/>
          </p:nvSpPr>
          <p:spPr>
            <a:xfrm>
              <a:off x="3995986" y="3645024"/>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16" name="Rectangle 6">
              <a:extLst>
                <a:ext uri="{FF2B5EF4-FFF2-40B4-BE49-F238E27FC236}">
                  <a16:creationId xmlns:a16="http://schemas.microsoft.com/office/drawing/2014/main" id="{13583DD2-4A4B-7C48-BFA8-2F97D14ECB04}"/>
                </a:ext>
              </a:extLst>
            </p:cNvPr>
            <p:cNvSpPr/>
            <p:nvPr/>
          </p:nvSpPr>
          <p:spPr>
            <a:xfrm>
              <a:off x="6243787" y="3645024"/>
              <a:ext cx="710569" cy="71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cxnSp>
          <p:nvCxnSpPr>
            <p:cNvPr id="17" name="Straight Connector 8">
              <a:extLst>
                <a:ext uri="{FF2B5EF4-FFF2-40B4-BE49-F238E27FC236}">
                  <a16:creationId xmlns:a16="http://schemas.microsoft.com/office/drawing/2014/main" id="{D65E3EFF-AA75-C24F-81B2-5FAD978C7E32}"/>
                </a:ext>
              </a:extLst>
            </p:cNvPr>
            <p:cNvCxnSpPr>
              <a:stCxn id="13" idx="0"/>
              <a:endCxn id="15" idx="2"/>
            </p:cNvCxnSpPr>
            <p:nvPr/>
          </p:nvCxnSpPr>
          <p:spPr>
            <a:xfrm flipV="1">
              <a:off x="3882783" y="4355593"/>
              <a:ext cx="468489" cy="1165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9">
              <a:extLst>
                <a:ext uri="{FF2B5EF4-FFF2-40B4-BE49-F238E27FC236}">
                  <a16:creationId xmlns:a16="http://schemas.microsoft.com/office/drawing/2014/main" id="{71D1FDF6-16FA-9841-AD33-FA911767284F}"/>
                </a:ext>
              </a:extLst>
            </p:cNvPr>
            <p:cNvCxnSpPr>
              <a:stCxn id="13" idx="0"/>
              <a:endCxn id="16" idx="2"/>
            </p:cNvCxnSpPr>
            <p:nvPr/>
          </p:nvCxnSpPr>
          <p:spPr>
            <a:xfrm flipV="1">
              <a:off x="3882783" y="4355593"/>
              <a:ext cx="2716290" cy="1165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EC2996-4F40-1343-8ED2-92F524C9AB82}"/>
                </a:ext>
              </a:extLst>
            </p:cNvPr>
            <p:cNvCxnSpPr>
              <a:stCxn id="16" idx="2"/>
              <a:endCxn id="14" idx="0"/>
            </p:cNvCxnSpPr>
            <p:nvPr/>
          </p:nvCxnSpPr>
          <p:spPr>
            <a:xfrm>
              <a:off x="6599072" y="4355593"/>
              <a:ext cx="494869" cy="11658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27169E5B-1050-AA49-9555-C7D47CE43920}"/>
                </a:ext>
              </a:extLst>
            </p:cNvPr>
            <p:cNvCxnSpPr>
              <a:stCxn id="15" idx="2"/>
              <a:endCxn id="14" idx="0"/>
            </p:cNvCxnSpPr>
            <p:nvPr/>
          </p:nvCxnSpPr>
          <p:spPr>
            <a:xfrm>
              <a:off x="4351271" y="4355593"/>
              <a:ext cx="2742670" cy="116581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A145642-527B-584E-A364-AB732E2FC6D4}"/>
              </a:ext>
            </a:extLst>
          </p:cNvPr>
          <p:cNvGrpSpPr/>
          <p:nvPr/>
        </p:nvGrpSpPr>
        <p:grpSpPr>
          <a:xfrm>
            <a:off x="4767854" y="2074300"/>
            <a:ext cx="2187581" cy="627936"/>
            <a:chOff x="4767854" y="2074300"/>
            <a:chExt cx="2187581" cy="627936"/>
          </a:xfrm>
        </p:grpSpPr>
        <p:cxnSp>
          <p:nvCxnSpPr>
            <p:cNvPr id="22" name="Straight Arrow Connector 22">
              <a:extLst>
                <a:ext uri="{FF2B5EF4-FFF2-40B4-BE49-F238E27FC236}">
                  <a16:creationId xmlns:a16="http://schemas.microsoft.com/office/drawing/2014/main" id="{68B672BA-EEBA-104C-9CE1-AF877F437B1D}"/>
                </a:ext>
              </a:extLst>
            </p:cNvPr>
            <p:cNvCxnSpPr>
              <a:cxnSpLocks/>
            </p:cNvCxnSpPr>
            <p:nvPr/>
          </p:nvCxnSpPr>
          <p:spPr>
            <a:xfrm flipH="1">
              <a:off x="6301291" y="2074300"/>
              <a:ext cx="654144" cy="31124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9">
              <a:extLst>
                <a:ext uri="{FF2B5EF4-FFF2-40B4-BE49-F238E27FC236}">
                  <a16:creationId xmlns:a16="http://schemas.microsoft.com/office/drawing/2014/main" id="{B6326DCB-B21B-5642-97DD-72331545342F}"/>
                </a:ext>
              </a:extLst>
            </p:cNvPr>
            <p:cNvCxnSpPr>
              <a:cxnSpLocks/>
            </p:cNvCxnSpPr>
            <p:nvPr/>
          </p:nvCxnSpPr>
          <p:spPr>
            <a:xfrm flipH="1">
              <a:off x="4767854" y="2090993"/>
              <a:ext cx="232561" cy="61124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904ABC2-9EF1-A548-842B-E60A1FC9659B}"/>
              </a:ext>
            </a:extLst>
          </p:cNvPr>
          <p:cNvGrpSpPr/>
          <p:nvPr/>
        </p:nvGrpSpPr>
        <p:grpSpPr>
          <a:xfrm>
            <a:off x="4132190" y="1959276"/>
            <a:ext cx="4186057" cy="1324228"/>
            <a:chOff x="3347864" y="4217524"/>
            <a:chExt cx="4781498" cy="1512591"/>
          </a:xfrm>
        </p:grpSpPr>
        <p:sp>
          <p:nvSpPr>
            <p:cNvPr id="26" name="TextBox 32">
              <a:extLst>
                <a:ext uri="{FF2B5EF4-FFF2-40B4-BE49-F238E27FC236}">
                  <a16:creationId xmlns:a16="http://schemas.microsoft.com/office/drawing/2014/main" id="{97DD5ECA-FABF-DD4F-B107-4F4355B4E518}"/>
                </a:ext>
              </a:extLst>
            </p:cNvPr>
            <p:cNvSpPr txBox="1"/>
            <p:nvPr/>
          </p:nvSpPr>
          <p:spPr>
            <a:xfrm>
              <a:off x="6859375" y="4217524"/>
              <a:ext cx="1269987" cy="527334"/>
            </a:xfrm>
            <a:prstGeom prst="rect">
              <a:avLst/>
            </a:prstGeom>
            <a:noFill/>
          </p:spPr>
          <p:txBody>
            <a:bodyPr wrap="square" rtlCol="0">
              <a:spAutoFit/>
            </a:bodyPr>
            <a:lstStyle/>
            <a:p>
              <a:r>
                <a:rPr lang="en-US" sz="2400" dirty="0"/>
                <a:t>0.1</a:t>
              </a:r>
            </a:p>
          </p:txBody>
        </p:sp>
        <p:sp>
          <p:nvSpPr>
            <p:cNvPr id="27" name="TextBox 33">
              <a:extLst>
                <a:ext uri="{FF2B5EF4-FFF2-40B4-BE49-F238E27FC236}">
                  <a16:creationId xmlns:a16="http://schemas.microsoft.com/office/drawing/2014/main" id="{4CAB90B7-11D1-0F49-865C-BDBFB4AB8938}"/>
                </a:ext>
              </a:extLst>
            </p:cNvPr>
            <p:cNvSpPr txBox="1"/>
            <p:nvPr/>
          </p:nvSpPr>
          <p:spPr>
            <a:xfrm>
              <a:off x="5724174" y="5202781"/>
              <a:ext cx="1269987" cy="527334"/>
            </a:xfrm>
            <a:prstGeom prst="rect">
              <a:avLst/>
            </a:prstGeom>
            <a:noFill/>
          </p:spPr>
          <p:txBody>
            <a:bodyPr wrap="square" rtlCol="0">
              <a:spAutoFit/>
            </a:bodyPr>
            <a:lstStyle/>
            <a:p>
              <a:r>
                <a:rPr lang="en-US" sz="2400" dirty="0"/>
                <a:t>0.2</a:t>
              </a:r>
            </a:p>
          </p:txBody>
        </p:sp>
        <p:sp>
          <p:nvSpPr>
            <p:cNvPr id="28" name="TextBox 34">
              <a:extLst>
                <a:ext uri="{FF2B5EF4-FFF2-40B4-BE49-F238E27FC236}">
                  <a16:creationId xmlns:a16="http://schemas.microsoft.com/office/drawing/2014/main" id="{F3AC960E-947F-724B-831C-0EEE2904B11D}"/>
                </a:ext>
              </a:extLst>
            </p:cNvPr>
            <p:cNvSpPr txBox="1"/>
            <p:nvPr/>
          </p:nvSpPr>
          <p:spPr>
            <a:xfrm>
              <a:off x="4423415" y="5181077"/>
              <a:ext cx="1269987" cy="527334"/>
            </a:xfrm>
            <a:prstGeom prst="rect">
              <a:avLst/>
            </a:prstGeom>
            <a:noFill/>
          </p:spPr>
          <p:txBody>
            <a:bodyPr wrap="square" rtlCol="0">
              <a:spAutoFit/>
            </a:bodyPr>
            <a:lstStyle/>
            <a:p>
              <a:r>
                <a:rPr lang="en-US" sz="2400" dirty="0"/>
                <a:t>0.1</a:t>
              </a:r>
            </a:p>
          </p:txBody>
        </p:sp>
        <p:sp>
          <p:nvSpPr>
            <p:cNvPr id="29" name="TextBox 35">
              <a:extLst>
                <a:ext uri="{FF2B5EF4-FFF2-40B4-BE49-F238E27FC236}">
                  <a16:creationId xmlns:a16="http://schemas.microsoft.com/office/drawing/2014/main" id="{F39A110A-E41A-484E-B619-07B7859A3CB6}"/>
                </a:ext>
              </a:extLst>
            </p:cNvPr>
            <p:cNvSpPr txBox="1"/>
            <p:nvPr/>
          </p:nvSpPr>
          <p:spPr>
            <a:xfrm>
              <a:off x="3347864" y="4217524"/>
              <a:ext cx="1269987" cy="527334"/>
            </a:xfrm>
            <a:prstGeom prst="rect">
              <a:avLst/>
            </a:prstGeom>
            <a:noFill/>
          </p:spPr>
          <p:txBody>
            <a:bodyPr wrap="square" rtlCol="0">
              <a:spAutoFit/>
            </a:bodyPr>
            <a:lstStyle/>
            <a:p>
              <a:r>
                <a:rPr lang="en-US" sz="2400" dirty="0"/>
                <a:t>0.1</a:t>
              </a:r>
            </a:p>
          </p:txBody>
        </p:sp>
      </p:grpSp>
      <p:grpSp>
        <p:nvGrpSpPr>
          <p:cNvPr id="7" name="Group 6">
            <a:extLst>
              <a:ext uri="{FF2B5EF4-FFF2-40B4-BE49-F238E27FC236}">
                <a16:creationId xmlns:a16="http://schemas.microsoft.com/office/drawing/2014/main" id="{58025B8E-7C87-A34D-8AC1-100098E4EBAD}"/>
              </a:ext>
            </a:extLst>
          </p:cNvPr>
          <p:cNvGrpSpPr/>
          <p:nvPr/>
        </p:nvGrpSpPr>
        <p:grpSpPr>
          <a:xfrm>
            <a:off x="6742243" y="2611192"/>
            <a:ext cx="669524" cy="454472"/>
            <a:chOff x="6742243" y="2611192"/>
            <a:chExt cx="669524" cy="454472"/>
          </a:xfrm>
        </p:grpSpPr>
        <p:cxnSp>
          <p:nvCxnSpPr>
            <p:cNvPr id="21" name="Straight Arrow Connector 19">
              <a:extLst>
                <a:ext uri="{FF2B5EF4-FFF2-40B4-BE49-F238E27FC236}">
                  <a16:creationId xmlns:a16="http://schemas.microsoft.com/office/drawing/2014/main" id="{DD2D8B32-9E0F-6E43-ACA6-D85C807487F7}"/>
                </a:ext>
              </a:extLst>
            </p:cNvPr>
            <p:cNvCxnSpPr>
              <a:cxnSpLocks/>
            </p:cNvCxnSpPr>
            <p:nvPr/>
          </p:nvCxnSpPr>
          <p:spPr>
            <a:xfrm flipH="1" flipV="1">
              <a:off x="7206412" y="2611192"/>
              <a:ext cx="205355" cy="4544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40">
              <a:extLst>
                <a:ext uri="{FF2B5EF4-FFF2-40B4-BE49-F238E27FC236}">
                  <a16:creationId xmlns:a16="http://schemas.microsoft.com/office/drawing/2014/main" id="{7DC18F06-57CE-724F-9E0A-B8546F1D0950}"/>
                </a:ext>
              </a:extLst>
            </p:cNvPr>
            <p:cNvCxnSpPr>
              <a:cxnSpLocks/>
            </p:cNvCxnSpPr>
            <p:nvPr/>
          </p:nvCxnSpPr>
          <p:spPr>
            <a:xfrm flipH="1" flipV="1">
              <a:off x="6742243" y="2830818"/>
              <a:ext cx="605846" cy="23054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690BBE0-1470-ED47-896A-DBE89AD3856B}"/>
              </a:ext>
            </a:extLst>
          </p:cNvPr>
          <p:cNvGrpSpPr/>
          <p:nvPr/>
        </p:nvGrpSpPr>
        <p:grpSpPr>
          <a:xfrm>
            <a:off x="5033500" y="2186197"/>
            <a:ext cx="2472148" cy="869386"/>
            <a:chOff x="5033500" y="2186197"/>
            <a:chExt cx="2472148" cy="869386"/>
          </a:xfrm>
        </p:grpSpPr>
        <p:cxnSp>
          <p:nvCxnSpPr>
            <p:cNvPr id="23" name="Straight Arrow Connector 26">
              <a:extLst>
                <a:ext uri="{FF2B5EF4-FFF2-40B4-BE49-F238E27FC236}">
                  <a16:creationId xmlns:a16="http://schemas.microsoft.com/office/drawing/2014/main" id="{8955A59F-3BB3-E940-96A0-3B45AC8E9716}"/>
                </a:ext>
              </a:extLst>
            </p:cNvPr>
            <p:cNvCxnSpPr>
              <a:cxnSpLocks/>
            </p:cNvCxnSpPr>
            <p:nvPr/>
          </p:nvCxnSpPr>
          <p:spPr>
            <a:xfrm flipV="1">
              <a:off x="5033500" y="2721411"/>
              <a:ext cx="747073" cy="33417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54">
              <a:extLst>
                <a:ext uri="{FF2B5EF4-FFF2-40B4-BE49-F238E27FC236}">
                  <a16:creationId xmlns:a16="http://schemas.microsoft.com/office/drawing/2014/main" id="{DB40E2C2-EFCA-4744-A460-42B5CBE5C08D}"/>
                </a:ext>
              </a:extLst>
            </p:cNvPr>
            <p:cNvCxnSpPr>
              <a:cxnSpLocks/>
            </p:cNvCxnSpPr>
            <p:nvPr/>
          </p:nvCxnSpPr>
          <p:spPr>
            <a:xfrm>
              <a:off x="7190532" y="2186197"/>
              <a:ext cx="315116" cy="662256"/>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43F5FC6-FBFC-7B46-A4B2-A36655FF77DF}"/>
              </a:ext>
            </a:extLst>
          </p:cNvPr>
          <p:cNvGrpSpPr/>
          <p:nvPr/>
        </p:nvGrpSpPr>
        <p:grpSpPr>
          <a:xfrm>
            <a:off x="2348915" y="3191129"/>
            <a:ext cx="1708452" cy="461665"/>
            <a:chOff x="1564588" y="5584454"/>
            <a:chExt cx="1708452" cy="461665"/>
          </a:xfrm>
        </p:grpSpPr>
        <p:sp>
          <p:nvSpPr>
            <p:cNvPr id="33" name="文字方塊 24">
              <a:extLst>
                <a:ext uri="{FF2B5EF4-FFF2-40B4-BE49-F238E27FC236}">
                  <a16:creationId xmlns:a16="http://schemas.microsoft.com/office/drawing/2014/main" id="{82D94A0B-50E8-754C-AE97-F060AEF3016F}"/>
                </a:ext>
              </a:extLst>
            </p:cNvPr>
            <p:cNvSpPr txBox="1"/>
            <p:nvPr/>
          </p:nvSpPr>
          <p:spPr>
            <a:xfrm>
              <a:off x="2349517" y="5584454"/>
              <a:ext cx="923523" cy="461665"/>
            </a:xfrm>
            <a:prstGeom prst="rect">
              <a:avLst/>
            </a:prstGeom>
            <a:noFill/>
          </p:spPr>
          <p:txBody>
            <a:bodyPr wrap="none" rtlCol="0">
              <a:spAutoFit/>
            </a:bodyPr>
            <a:lstStyle/>
            <a:p>
              <a:r>
                <a:rPr lang="en-US" altLang="zh-TW" sz="2400" dirty="0"/>
                <a:t>Probe</a:t>
              </a:r>
              <a:endParaRPr lang="zh-TW" altLang="en-US" sz="2400" dirty="0"/>
            </a:p>
          </p:txBody>
        </p:sp>
        <p:cxnSp>
          <p:nvCxnSpPr>
            <p:cNvPr id="34" name="Straight Arrow Connector 29">
              <a:extLst>
                <a:ext uri="{FF2B5EF4-FFF2-40B4-BE49-F238E27FC236}">
                  <a16:creationId xmlns:a16="http://schemas.microsoft.com/office/drawing/2014/main" id="{55110DD2-254E-0441-8C05-B7E928FEEADF}"/>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536D43F-51BE-FD4C-A625-46873236598D}"/>
              </a:ext>
            </a:extLst>
          </p:cNvPr>
          <p:cNvGrpSpPr/>
          <p:nvPr/>
        </p:nvGrpSpPr>
        <p:grpSpPr>
          <a:xfrm>
            <a:off x="2390837" y="3533493"/>
            <a:ext cx="1507703" cy="461665"/>
            <a:chOff x="1606511" y="5926818"/>
            <a:chExt cx="1507703" cy="461665"/>
          </a:xfrm>
        </p:grpSpPr>
        <p:sp>
          <p:nvSpPr>
            <p:cNvPr id="36" name="文字方塊 26">
              <a:extLst>
                <a:ext uri="{FF2B5EF4-FFF2-40B4-BE49-F238E27FC236}">
                  <a16:creationId xmlns:a16="http://schemas.microsoft.com/office/drawing/2014/main" id="{223C4D7A-59FB-8143-9ECB-3D388A68A000}"/>
                </a:ext>
              </a:extLst>
            </p:cNvPr>
            <p:cNvSpPr txBox="1"/>
            <p:nvPr/>
          </p:nvSpPr>
          <p:spPr>
            <a:xfrm>
              <a:off x="2349517" y="5926818"/>
              <a:ext cx="764697" cy="461665"/>
            </a:xfrm>
            <a:prstGeom prst="rect">
              <a:avLst/>
            </a:prstGeom>
            <a:noFill/>
          </p:spPr>
          <p:txBody>
            <a:bodyPr wrap="none" rtlCol="0">
              <a:spAutoFit/>
            </a:bodyPr>
            <a:lstStyle/>
            <a:p>
              <a:r>
                <a:rPr lang="en-US" altLang="zh-TW" sz="2400" dirty="0"/>
                <a:t>Data</a:t>
              </a:r>
              <a:endParaRPr lang="zh-TW" altLang="en-US" sz="2400" dirty="0"/>
            </a:p>
          </p:txBody>
        </p:sp>
        <p:cxnSp>
          <p:nvCxnSpPr>
            <p:cNvPr id="37" name="Straight Arrow Connector 26">
              <a:extLst>
                <a:ext uri="{FF2B5EF4-FFF2-40B4-BE49-F238E27FC236}">
                  <a16:creationId xmlns:a16="http://schemas.microsoft.com/office/drawing/2014/main" id="{CB9E20D2-6FEC-BE49-B0D8-BC030A02DCD3}"/>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pic>
        <p:nvPicPr>
          <p:cNvPr id="49" name="Picture 113">
            <a:extLst>
              <a:ext uri="{FF2B5EF4-FFF2-40B4-BE49-F238E27FC236}">
                <a16:creationId xmlns:a16="http://schemas.microsoft.com/office/drawing/2014/main" id="{FFC250AD-32BD-42CB-AFBF-CBE3FF61B94E}"/>
              </a:ext>
            </a:extLst>
          </p:cNvPr>
          <p:cNvPicPr>
            <a:picLocks noChangeAspect="1"/>
          </p:cNvPicPr>
          <p:nvPr/>
        </p:nvPicPr>
        <p:blipFill>
          <a:blip r:embed="rId4"/>
          <a:stretch>
            <a:fillRect/>
          </a:stretch>
        </p:blipFill>
        <p:spPr>
          <a:xfrm>
            <a:off x="8205089" y="3256840"/>
            <a:ext cx="568547" cy="494336"/>
          </a:xfrm>
          <a:prstGeom prst="rect">
            <a:avLst/>
          </a:prstGeom>
        </p:spPr>
      </p:pic>
    </p:spTree>
    <p:custDataLst>
      <p:tags r:id="rId1"/>
    </p:custDataLst>
    <p:extLst>
      <p:ext uri="{BB962C8B-B14F-4D97-AF65-F5344CB8AC3E}">
        <p14:creationId xmlns:p14="http://schemas.microsoft.com/office/powerpoint/2010/main" val="42020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B223F2-C206-4176-819D-6E0B0422689E}"/>
              </a:ext>
            </a:extLst>
          </p:cNvPr>
          <p:cNvSpPr>
            <a:spLocks noGrp="1"/>
          </p:cNvSpPr>
          <p:nvPr>
            <p:ph type="title"/>
          </p:nvPr>
        </p:nvSpPr>
        <p:spPr/>
        <p:txBody>
          <a:bodyPr/>
          <a:lstStyle/>
          <a:p>
            <a:r>
              <a:rPr lang="en-US" altLang="zh-TW" dirty="0"/>
              <a:t>Handling changing metrics: Loops</a:t>
            </a:r>
            <a:endParaRPr lang="zh-TW" altLang="en-US" dirty="0"/>
          </a:p>
        </p:txBody>
      </p:sp>
      <p:sp>
        <p:nvSpPr>
          <p:cNvPr id="3" name="內容版面配置區 2">
            <a:extLst>
              <a:ext uri="{FF2B5EF4-FFF2-40B4-BE49-F238E27FC236}">
                <a16:creationId xmlns:a16="http://schemas.microsoft.com/office/drawing/2014/main" id="{B44865AF-3554-4846-8783-1223C6C1A402}"/>
              </a:ext>
            </a:extLst>
          </p:cNvPr>
          <p:cNvSpPr>
            <a:spLocks noGrp="1"/>
          </p:cNvSpPr>
          <p:nvPr>
            <p:ph idx="1"/>
          </p:nvPr>
        </p:nvSpPr>
        <p:spPr>
          <a:xfrm>
            <a:off x="1097280" y="4879494"/>
            <a:ext cx="10058400" cy="1285810"/>
          </a:xfrm>
        </p:spPr>
        <p:txBody>
          <a:bodyPr/>
          <a:lstStyle/>
          <a:p>
            <a:r>
              <a:rPr lang="en-US" altLang="zh-TW" dirty="0"/>
              <a:t>Problem 1: Transient loops</a:t>
            </a:r>
          </a:p>
          <a:p>
            <a:pPr lvl="1"/>
            <a:r>
              <a:rPr lang="en-US" altLang="zh-TW" dirty="0">
                <a:sym typeface="Wingdings" panose="05000000000000000000" pitchFamily="2" charset="2"/>
              </a:rPr>
              <a:t></a:t>
            </a:r>
            <a:r>
              <a:rPr lang="en-US" altLang="zh-TW" dirty="0"/>
              <a:t> Use </a:t>
            </a:r>
            <a:r>
              <a:rPr lang="en-US" altLang="zh-TW" dirty="0">
                <a:solidFill>
                  <a:srgbClr val="00B050"/>
                </a:solidFill>
              </a:rPr>
              <a:t>sequence numbers </a:t>
            </a:r>
            <a:r>
              <a:rPr lang="en-US" altLang="zh-TW" dirty="0"/>
              <a:t>in probes (DSDV, Perkins-SIGCOMM ‘94)</a:t>
            </a:r>
          </a:p>
          <a:p>
            <a:pPr lvl="1"/>
            <a:endParaRPr lang="en-US" altLang="zh-TW" dirty="0"/>
          </a:p>
        </p:txBody>
      </p:sp>
      <p:sp>
        <p:nvSpPr>
          <p:cNvPr id="4" name="日期版面配置區 3">
            <a:extLst>
              <a:ext uri="{FF2B5EF4-FFF2-40B4-BE49-F238E27FC236}">
                <a16:creationId xmlns:a16="http://schemas.microsoft.com/office/drawing/2014/main" id="{A7733F3E-9E09-459A-B73F-7C30393B8414}"/>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A98B013E-2C72-4AF4-8260-4F0580BC5332}"/>
              </a:ext>
            </a:extLst>
          </p:cNvPr>
          <p:cNvSpPr>
            <a:spLocks noGrp="1"/>
          </p:cNvSpPr>
          <p:nvPr>
            <p:ph type="sldNum" sz="quarter" idx="12"/>
          </p:nvPr>
        </p:nvSpPr>
        <p:spPr/>
        <p:txBody>
          <a:bodyPr/>
          <a:lstStyle/>
          <a:p>
            <a:fld id="{2DCF4B1E-7098-4BE6-B4F5-3E0BE1EA3F0E}" type="slidenum">
              <a:rPr lang="zh-TW" altLang="en-US" smtClean="0"/>
              <a:pPr/>
              <a:t>19</a:t>
            </a:fld>
            <a:endParaRPr lang="zh-TW" altLang="en-US"/>
          </a:p>
        </p:txBody>
      </p:sp>
      <p:grpSp>
        <p:nvGrpSpPr>
          <p:cNvPr id="26" name="Group 5">
            <a:extLst>
              <a:ext uri="{FF2B5EF4-FFF2-40B4-BE49-F238E27FC236}">
                <a16:creationId xmlns:a16="http://schemas.microsoft.com/office/drawing/2014/main" id="{4CA9A690-075F-4110-9643-6EB6A747ABEF}"/>
              </a:ext>
            </a:extLst>
          </p:cNvPr>
          <p:cNvGrpSpPr/>
          <p:nvPr/>
        </p:nvGrpSpPr>
        <p:grpSpPr>
          <a:xfrm>
            <a:off x="3473635" y="1785495"/>
            <a:ext cx="1887438" cy="1187692"/>
            <a:chOff x="103034" y="761876"/>
            <a:chExt cx="2515815" cy="1583105"/>
          </a:xfrm>
        </p:grpSpPr>
        <p:sp>
          <p:nvSpPr>
            <p:cNvPr id="27" name="Rectangle 19">
              <a:extLst>
                <a:ext uri="{FF2B5EF4-FFF2-40B4-BE49-F238E27FC236}">
                  <a16:creationId xmlns:a16="http://schemas.microsoft.com/office/drawing/2014/main" id="{2EC600E0-B275-4B22-AE99-1C0C37941929}"/>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28" name="Rectangle 23">
              <a:extLst>
                <a:ext uri="{FF2B5EF4-FFF2-40B4-BE49-F238E27FC236}">
                  <a16:creationId xmlns:a16="http://schemas.microsoft.com/office/drawing/2014/main" id="{CC9E7594-6669-47D9-A002-0CC8980BE1D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9" name="Rectangle 29">
              <a:extLst>
                <a:ext uri="{FF2B5EF4-FFF2-40B4-BE49-F238E27FC236}">
                  <a16:creationId xmlns:a16="http://schemas.microsoft.com/office/drawing/2014/main" id="{1E54499B-4BFE-4216-853D-28EB6C34A9FD}"/>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0" name="Rectangle 30">
              <a:extLst>
                <a:ext uri="{FF2B5EF4-FFF2-40B4-BE49-F238E27FC236}">
                  <a16:creationId xmlns:a16="http://schemas.microsoft.com/office/drawing/2014/main" id="{6D461F82-1DA5-449F-AE95-93BA981739C5}"/>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31" name="Straight Connector 31">
              <a:extLst>
                <a:ext uri="{FF2B5EF4-FFF2-40B4-BE49-F238E27FC236}">
                  <a16:creationId xmlns:a16="http://schemas.microsoft.com/office/drawing/2014/main" id="{3E1377E0-50C8-4FC7-9A3E-2060A20E3C78}"/>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2">
              <a:extLst>
                <a:ext uri="{FF2B5EF4-FFF2-40B4-BE49-F238E27FC236}">
                  <a16:creationId xmlns:a16="http://schemas.microsoft.com/office/drawing/2014/main" id="{80DBA103-F40E-4AFC-8684-79EF7936BFDC}"/>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3">
              <a:extLst>
                <a:ext uri="{FF2B5EF4-FFF2-40B4-BE49-F238E27FC236}">
                  <a16:creationId xmlns:a16="http://schemas.microsoft.com/office/drawing/2014/main" id="{88D67D03-083F-4EAC-8E8C-88AC5C33E58D}"/>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4">
              <a:extLst>
                <a:ext uri="{FF2B5EF4-FFF2-40B4-BE49-F238E27FC236}">
                  <a16:creationId xmlns:a16="http://schemas.microsoft.com/office/drawing/2014/main" id="{F5AD541C-50C6-4E79-8DAF-5E9434BE118C}"/>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F5186378-E5E8-497A-A7A5-7FAEA15A0612}"/>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5">
            <a:extLst>
              <a:ext uri="{FF2B5EF4-FFF2-40B4-BE49-F238E27FC236}">
                <a16:creationId xmlns:a16="http://schemas.microsoft.com/office/drawing/2014/main" id="{1B8B4903-0D15-4B40-83B2-7BEC0F90577D}"/>
              </a:ext>
            </a:extLst>
          </p:cNvPr>
          <p:cNvGrpSpPr/>
          <p:nvPr/>
        </p:nvGrpSpPr>
        <p:grpSpPr>
          <a:xfrm>
            <a:off x="3473635" y="3285409"/>
            <a:ext cx="1887438" cy="1187692"/>
            <a:chOff x="103034" y="761876"/>
            <a:chExt cx="2515815" cy="1583105"/>
          </a:xfrm>
        </p:grpSpPr>
        <p:sp>
          <p:nvSpPr>
            <p:cNvPr id="44" name="Rectangle 19">
              <a:extLst>
                <a:ext uri="{FF2B5EF4-FFF2-40B4-BE49-F238E27FC236}">
                  <a16:creationId xmlns:a16="http://schemas.microsoft.com/office/drawing/2014/main" id="{91971AE1-A5C5-49E0-B3B2-35AB27DE823B}"/>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en-US" dirty="0"/>
            </a:p>
          </p:txBody>
        </p:sp>
        <p:sp>
          <p:nvSpPr>
            <p:cNvPr id="45" name="Rectangle 23">
              <a:extLst>
                <a:ext uri="{FF2B5EF4-FFF2-40B4-BE49-F238E27FC236}">
                  <a16:creationId xmlns:a16="http://schemas.microsoft.com/office/drawing/2014/main" id="{17BC3E93-4C44-4FB0-9A07-F319A4BCFCF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6" name="Rectangle 29">
              <a:extLst>
                <a:ext uri="{FF2B5EF4-FFF2-40B4-BE49-F238E27FC236}">
                  <a16:creationId xmlns:a16="http://schemas.microsoft.com/office/drawing/2014/main" id="{3C2BB3C6-3B38-4F52-B52F-E47486E1957F}"/>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7" name="Rectangle 30">
              <a:extLst>
                <a:ext uri="{FF2B5EF4-FFF2-40B4-BE49-F238E27FC236}">
                  <a16:creationId xmlns:a16="http://schemas.microsoft.com/office/drawing/2014/main" id="{EDD287B9-C356-4B98-8BC7-D000D7776A46}"/>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48" name="Straight Connector 31">
              <a:extLst>
                <a:ext uri="{FF2B5EF4-FFF2-40B4-BE49-F238E27FC236}">
                  <a16:creationId xmlns:a16="http://schemas.microsoft.com/office/drawing/2014/main" id="{D8482246-A7F5-44C9-AA68-646B1B729582}"/>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32">
              <a:extLst>
                <a:ext uri="{FF2B5EF4-FFF2-40B4-BE49-F238E27FC236}">
                  <a16:creationId xmlns:a16="http://schemas.microsoft.com/office/drawing/2014/main" id="{C6171164-DB55-45B7-9FFE-C6FD20E52D20}"/>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33">
              <a:extLst>
                <a:ext uri="{FF2B5EF4-FFF2-40B4-BE49-F238E27FC236}">
                  <a16:creationId xmlns:a16="http://schemas.microsoft.com/office/drawing/2014/main" id="{573EFE94-5B9F-4EC3-9E57-186C749D9D22}"/>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34">
              <a:extLst>
                <a:ext uri="{FF2B5EF4-FFF2-40B4-BE49-F238E27FC236}">
                  <a16:creationId xmlns:a16="http://schemas.microsoft.com/office/drawing/2014/main" id="{CAF86B4C-8D2D-41D3-BE29-019557049306}"/>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41">
              <a:extLst>
                <a:ext uri="{FF2B5EF4-FFF2-40B4-BE49-F238E27FC236}">
                  <a16:creationId xmlns:a16="http://schemas.microsoft.com/office/drawing/2014/main" id="{9CC1041A-00A6-434F-96A0-52A8278BD4E3}"/>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3" name="Straight Arrow Connector 26">
            <a:extLst>
              <a:ext uri="{FF2B5EF4-FFF2-40B4-BE49-F238E27FC236}">
                <a16:creationId xmlns:a16="http://schemas.microsoft.com/office/drawing/2014/main" id="{2565D78A-A320-4868-A4F6-1321BAC9F062}"/>
              </a:ext>
            </a:extLst>
          </p:cNvPr>
          <p:cNvCxnSpPr>
            <a:cxnSpLocks/>
          </p:cNvCxnSpPr>
          <p:nvPr/>
        </p:nvCxnSpPr>
        <p:spPr>
          <a:xfrm flipH="1">
            <a:off x="3473731" y="1839937"/>
            <a:ext cx="753398" cy="31026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26">
            <a:extLst>
              <a:ext uri="{FF2B5EF4-FFF2-40B4-BE49-F238E27FC236}">
                <a16:creationId xmlns:a16="http://schemas.microsoft.com/office/drawing/2014/main" id="{0DEC7C74-360A-4DD1-96A9-6EB169CD3EBA}"/>
              </a:ext>
            </a:extLst>
          </p:cNvPr>
          <p:cNvCxnSpPr>
            <a:cxnSpLocks/>
          </p:cNvCxnSpPr>
          <p:nvPr/>
        </p:nvCxnSpPr>
        <p:spPr>
          <a:xfrm flipH="1">
            <a:off x="4676839" y="2643278"/>
            <a:ext cx="594161" cy="320473"/>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7" name="Straight Arrow Connector 26">
            <a:extLst>
              <a:ext uri="{FF2B5EF4-FFF2-40B4-BE49-F238E27FC236}">
                <a16:creationId xmlns:a16="http://schemas.microsoft.com/office/drawing/2014/main" id="{4FD30388-0124-43FC-A595-801027E81862}"/>
              </a:ext>
            </a:extLst>
          </p:cNvPr>
          <p:cNvCxnSpPr>
            <a:cxnSpLocks/>
          </p:cNvCxnSpPr>
          <p:nvPr/>
        </p:nvCxnSpPr>
        <p:spPr>
          <a:xfrm flipV="1">
            <a:off x="3956782" y="2277753"/>
            <a:ext cx="871619" cy="794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26">
            <a:extLst>
              <a:ext uri="{FF2B5EF4-FFF2-40B4-BE49-F238E27FC236}">
                <a16:creationId xmlns:a16="http://schemas.microsoft.com/office/drawing/2014/main" id="{A036FBE1-19A0-422D-98F3-B9CF51E14628}"/>
              </a:ext>
            </a:extLst>
          </p:cNvPr>
          <p:cNvCxnSpPr>
            <a:cxnSpLocks/>
          </p:cNvCxnSpPr>
          <p:nvPr/>
        </p:nvCxnSpPr>
        <p:spPr>
          <a:xfrm>
            <a:off x="4704267" y="3327047"/>
            <a:ext cx="746430" cy="386733"/>
          </a:xfrm>
          <a:prstGeom prst="straightConnector1">
            <a:avLst/>
          </a:prstGeom>
          <a:ln w="38100">
            <a:solidFill>
              <a:schemeClr val="accent6"/>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26">
            <a:extLst>
              <a:ext uri="{FF2B5EF4-FFF2-40B4-BE49-F238E27FC236}">
                <a16:creationId xmlns:a16="http://schemas.microsoft.com/office/drawing/2014/main" id="{13CFAB87-9EB5-449C-90E1-8BF1D201AB35}"/>
              </a:ext>
            </a:extLst>
          </p:cNvPr>
          <p:cNvCxnSpPr>
            <a:cxnSpLocks/>
          </p:cNvCxnSpPr>
          <p:nvPr/>
        </p:nvCxnSpPr>
        <p:spPr>
          <a:xfrm flipH="1">
            <a:off x="3547679" y="3276612"/>
            <a:ext cx="641996" cy="357238"/>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26">
            <a:extLst>
              <a:ext uri="{FF2B5EF4-FFF2-40B4-BE49-F238E27FC236}">
                <a16:creationId xmlns:a16="http://schemas.microsoft.com/office/drawing/2014/main" id="{1917A6A3-7CCE-4389-96F4-0AB385705BEE}"/>
              </a:ext>
            </a:extLst>
          </p:cNvPr>
          <p:cNvCxnSpPr>
            <a:cxnSpLocks/>
          </p:cNvCxnSpPr>
          <p:nvPr/>
        </p:nvCxnSpPr>
        <p:spPr>
          <a:xfrm flipH="1" flipV="1">
            <a:off x="3528547" y="4173105"/>
            <a:ext cx="573269" cy="269889"/>
          </a:xfrm>
          <a:prstGeom prst="straightConnector1">
            <a:avLst/>
          </a:prstGeom>
          <a:ln w="38100">
            <a:solidFill>
              <a:schemeClr val="accent6"/>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CA14B1EB-595F-400C-9F62-6DDEDD9E78A9}"/>
              </a:ext>
            </a:extLst>
          </p:cNvPr>
          <p:cNvSpPr txBox="1"/>
          <p:nvPr/>
        </p:nvSpPr>
        <p:spPr>
          <a:xfrm>
            <a:off x="5210014" y="1744620"/>
            <a:ext cx="1075936" cy="400110"/>
          </a:xfrm>
          <a:prstGeom prst="rect">
            <a:avLst/>
          </a:prstGeom>
          <a:noFill/>
        </p:spPr>
        <p:txBody>
          <a:bodyPr wrap="none" rtlCol="0">
            <a:spAutoFit/>
          </a:bodyPr>
          <a:lstStyle/>
          <a:p>
            <a:r>
              <a:rPr lang="en-US" altLang="zh-TW" sz="2000" b="1" dirty="0"/>
              <a:t>Time = 1</a:t>
            </a:r>
            <a:endParaRPr lang="zh-TW" altLang="en-US" sz="2000" b="1" dirty="0"/>
          </a:p>
        </p:txBody>
      </p:sp>
      <p:sp>
        <p:nvSpPr>
          <p:cNvPr id="70" name="文字方塊 69">
            <a:extLst>
              <a:ext uri="{FF2B5EF4-FFF2-40B4-BE49-F238E27FC236}">
                <a16:creationId xmlns:a16="http://schemas.microsoft.com/office/drawing/2014/main" id="{AB0624C8-253D-45A5-9DF5-ECB4CB32EEE6}"/>
              </a:ext>
            </a:extLst>
          </p:cNvPr>
          <p:cNvSpPr txBox="1"/>
          <p:nvPr/>
        </p:nvSpPr>
        <p:spPr>
          <a:xfrm>
            <a:off x="5210014" y="4212224"/>
            <a:ext cx="1075936" cy="400110"/>
          </a:xfrm>
          <a:prstGeom prst="rect">
            <a:avLst/>
          </a:prstGeom>
          <a:noFill/>
        </p:spPr>
        <p:txBody>
          <a:bodyPr wrap="none" rtlCol="0">
            <a:spAutoFit/>
          </a:bodyPr>
          <a:lstStyle/>
          <a:p>
            <a:r>
              <a:rPr lang="en-US" altLang="zh-TW" sz="2000" b="1" dirty="0"/>
              <a:t>Time = 2</a:t>
            </a:r>
            <a:endParaRPr lang="zh-TW" altLang="en-US" sz="2000" b="1" dirty="0"/>
          </a:p>
        </p:txBody>
      </p:sp>
      <p:grpSp>
        <p:nvGrpSpPr>
          <p:cNvPr id="53" name="Group 5">
            <a:extLst>
              <a:ext uri="{FF2B5EF4-FFF2-40B4-BE49-F238E27FC236}">
                <a16:creationId xmlns:a16="http://schemas.microsoft.com/office/drawing/2014/main" id="{F63D7D3E-0C57-4119-A904-B811F5BE8D19}"/>
              </a:ext>
            </a:extLst>
          </p:cNvPr>
          <p:cNvGrpSpPr/>
          <p:nvPr/>
        </p:nvGrpSpPr>
        <p:grpSpPr>
          <a:xfrm>
            <a:off x="6556794" y="2643278"/>
            <a:ext cx="1887438" cy="1187692"/>
            <a:chOff x="103034" y="761876"/>
            <a:chExt cx="2515815" cy="1583105"/>
          </a:xfrm>
        </p:grpSpPr>
        <p:sp>
          <p:nvSpPr>
            <p:cNvPr id="54" name="Rectangle 19">
              <a:extLst>
                <a:ext uri="{FF2B5EF4-FFF2-40B4-BE49-F238E27FC236}">
                  <a16:creationId xmlns:a16="http://schemas.microsoft.com/office/drawing/2014/main" id="{36051C66-A17C-4703-B47C-4D3D61861EB8}"/>
                </a:ext>
              </a:extLst>
            </p:cNvPr>
            <p:cNvSpPr/>
            <p:nvPr/>
          </p:nvSpPr>
          <p:spPr>
            <a:xfrm>
              <a:off x="1198826" y="1979221"/>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5" name="Rectangle 23">
              <a:extLst>
                <a:ext uri="{FF2B5EF4-FFF2-40B4-BE49-F238E27FC236}">
                  <a16:creationId xmlns:a16="http://schemas.microsoft.com/office/drawing/2014/main" id="{84DA474E-A078-4BD2-908B-7015EBAE4DBC}"/>
                </a:ext>
              </a:extLst>
            </p:cNvPr>
            <p:cNvSpPr/>
            <p:nvPr/>
          </p:nvSpPr>
          <p:spPr>
            <a:xfrm>
              <a:off x="1198826" y="761876"/>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6" name="Rectangle 29">
              <a:extLst>
                <a:ext uri="{FF2B5EF4-FFF2-40B4-BE49-F238E27FC236}">
                  <a16:creationId xmlns:a16="http://schemas.microsoft.com/office/drawing/2014/main" id="{8A3C8F96-5F5C-412F-9F5F-9010420CF2B2}"/>
                </a:ext>
              </a:extLst>
            </p:cNvPr>
            <p:cNvSpPr/>
            <p:nvPr/>
          </p:nvSpPr>
          <p:spPr>
            <a:xfrm>
              <a:off x="103034" y="1368128"/>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7" name="Rectangle 30">
              <a:extLst>
                <a:ext uri="{FF2B5EF4-FFF2-40B4-BE49-F238E27FC236}">
                  <a16:creationId xmlns:a16="http://schemas.microsoft.com/office/drawing/2014/main" id="{A61F6284-6CCC-4304-B6F1-8DBB22E9B527}"/>
                </a:ext>
              </a:extLst>
            </p:cNvPr>
            <p:cNvSpPr/>
            <p:nvPr/>
          </p:nvSpPr>
          <p:spPr>
            <a:xfrm>
              <a:off x="2253089" y="1369707"/>
              <a:ext cx="36576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58" name="Straight Connector 31">
              <a:extLst>
                <a:ext uri="{FF2B5EF4-FFF2-40B4-BE49-F238E27FC236}">
                  <a16:creationId xmlns:a16="http://schemas.microsoft.com/office/drawing/2014/main" id="{023AF709-9BBC-4BC3-933F-174282A34B15}"/>
                </a:ext>
              </a:extLst>
            </p:cNvPr>
            <p:cNvCxnSpPr/>
            <p:nvPr/>
          </p:nvCxnSpPr>
          <p:spPr>
            <a:xfrm flipV="1">
              <a:off x="285914" y="944756"/>
              <a:ext cx="912912" cy="423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32">
              <a:extLst>
                <a:ext uri="{FF2B5EF4-FFF2-40B4-BE49-F238E27FC236}">
                  <a16:creationId xmlns:a16="http://schemas.microsoft.com/office/drawing/2014/main" id="{8ED92CD5-9C8F-45C6-AE39-5B1B2A8C34A4}"/>
                </a:ext>
              </a:extLst>
            </p:cNvPr>
            <p:cNvCxnSpPr/>
            <p:nvPr/>
          </p:nvCxnSpPr>
          <p:spPr>
            <a:xfrm>
              <a:off x="1564586" y="944756"/>
              <a:ext cx="871383" cy="424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33">
              <a:extLst>
                <a:ext uri="{FF2B5EF4-FFF2-40B4-BE49-F238E27FC236}">
                  <a16:creationId xmlns:a16="http://schemas.microsoft.com/office/drawing/2014/main" id="{E7AD1402-3C4E-4A92-AD60-02B7AA55624D}"/>
                </a:ext>
              </a:extLst>
            </p:cNvPr>
            <p:cNvCxnSpPr/>
            <p:nvPr/>
          </p:nvCxnSpPr>
          <p:spPr>
            <a:xfrm flipV="1">
              <a:off x="1564586" y="1735467"/>
              <a:ext cx="871383" cy="4266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34">
              <a:extLst>
                <a:ext uri="{FF2B5EF4-FFF2-40B4-BE49-F238E27FC236}">
                  <a16:creationId xmlns:a16="http://schemas.microsoft.com/office/drawing/2014/main" id="{B8378E3A-6EEE-4439-9FA5-7F8615235125}"/>
                </a:ext>
              </a:extLst>
            </p:cNvPr>
            <p:cNvCxnSpPr/>
            <p:nvPr/>
          </p:nvCxnSpPr>
          <p:spPr>
            <a:xfrm flipH="1" flipV="1">
              <a:off x="468794" y="1551008"/>
              <a:ext cx="1784295" cy="1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41">
              <a:extLst>
                <a:ext uri="{FF2B5EF4-FFF2-40B4-BE49-F238E27FC236}">
                  <a16:creationId xmlns:a16="http://schemas.microsoft.com/office/drawing/2014/main" id="{78181817-06C7-434A-A4AE-0C0EFE2BD7B5}"/>
                </a:ext>
              </a:extLst>
            </p:cNvPr>
            <p:cNvCxnSpPr/>
            <p:nvPr/>
          </p:nvCxnSpPr>
          <p:spPr>
            <a:xfrm>
              <a:off x="285914" y="1733888"/>
              <a:ext cx="912912" cy="428213"/>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83" name="Straight Arrow Connector 26">
            <a:extLst>
              <a:ext uri="{FF2B5EF4-FFF2-40B4-BE49-F238E27FC236}">
                <a16:creationId xmlns:a16="http://schemas.microsoft.com/office/drawing/2014/main" id="{E2C621EB-D356-4034-82A3-E3F806511517}"/>
              </a:ext>
            </a:extLst>
          </p:cNvPr>
          <p:cNvCxnSpPr>
            <a:cxnSpLocks/>
          </p:cNvCxnSpPr>
          <p:nvPr/>
        </p:nvCxnSpPr>
        <p:spPr>
          <a:xfrm flipV="1">
            <a:off x="7066266" y="3153919"/>
            <a:ext cx="871619" cy="7940"/>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26">
            <a:extLst>
              <a:ext uri="{FF2B5EF4-FFF2-40B4-BE49-F238E27FC236}">
                <a16:creationId xmlns:a16="http://schemas.microsoft.com/office/drawing/2014/main" id="{E7F084F1-BF8C-4A66-959A-737EEF4DDF85}"/>
              </a:ext>
            </a:extLst>
          </p:cNvPr>
          <p:cNvCxnSpPr>
            <a:cxnSpLocks/>
          </p:cNvCxnSpPr>
          <p:nvPr/>
        </p:nvCxnSpPr>
        <p:spPr>
          <a:xfrm flipH="1" flipV="1">
            <a:off x="7849875" y="2697135"/>
            <a:ext cx="573269" cy="269889"/>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85" name="箭號: 向右 84">
            <a:extLst>
              <a:ext uri="{FF2B5EF4-FFF2-40B4-BE49-F238E27FC236}">
                <a16:creationId xmlns:a16="http://schemas.microsoft.com/office/drawing/2014/main" id="{75F498B2-ED59-456F-A160-2EBC64E2094E}"/>
              </a:ext>
            </a:extLst>
          </p:cNvPr>
          <p:cNvSpPr/>
          <p:nvPr/>
        </p:nvSpPr>
        <p:spPr>
          <a:xfrm rot="1785750">
            <a:off x="5879976" y="2426481"/>
            <a:ext cx="544072" cy="378548"/>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箭號: 向右 70">
            <a:extLst>
              <a:ext uri="{FF2B5EF4-FFF2-40B4-BE49-F238E27FC236}">
                <a16:creationId xmlns:a16="http://schemas.microsoft.com/office/drawing/2014/main" id="{9141A02F-3DB5-47DB-BD1E-583EC83DFA83}"/>
              </a:ext>
            </a:extLst>
          </p:cNvPr>
          <p:cNvSpPr/>
          <p:nvPr/>
        </p:nvSpPr>
        <p:spPr>
          <a:xfrm rot="19814250" flipH="1">
            <a:off x="5879976" y="3380474"/>
            <a:ext cx="544072" cy="378548"/>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a:extLst>
              <a:ext uri="{FF2B5EF4-FFF2-40B4-BE49-F238E27FC236}">
                <a16:creationId xmlns:a16="http://schemas.microsoft.com/office/drawing/2014/main" id="{028C7A88-6E88-487B-8FA2-49E6E89F50E6}"/>
              </a:ext>
            </a:extLst>
          </p:cNvPr>
          <p:cNvSpPr txBox="1"/>
          <p:nvPr/>
        </p:nvSpPr>
        <p:spPr>
          <a:xfrm>
            <a:off x="7500513" y="2150200"/>
            <a:ext cx="1284326" cy="400110"/>
          </a:xfrm>
          <a:prstGeom prst="rect">
            <a:avLst/>
          </a:prstGeom>
          <a:noFill/>
        </p:spPr>
        <p:txBody>
          <a:bodyPr wrap="none" rtlCol="0">
            <a:spAutoFit/>
          </a:bodyPr>
          <a:lstStyle/>
          <a:p>
            <a:r>
              <a:rPr lang="en-US" altLang="zh-TW" sz="2000" b="1" dirty="0"/>
              <a:t>Time = 1.5</a:t>
            </a:r>
            <a:endParaRPr lang="zh-TW" altLang="en-US" sz="2000" b="1" dirty="0"/>
          </a:p>
        </p:txBody>
      </p:sp>
      <p:grpSp>
        <p:nvGrpSpPr>
          <p:cNvPr id="9" name="群組 8">
            <a:extLst>
              <a:ext uri="{FF2B5EF4-FFF2-40B4-BE49-F238E27FC236}">
                <a16:creationId xmlns:a16="http://schemas.microsoft.com/office/drawing/2014/main" id="{6F6B375E-3049-469A-AFA3-32953E2CD1EF}"/>
              </a:ext>
            </a:extLst>
          </p:cNvPr>
          <p:cNvGrpSpPr/>
          <p:nvPr/>
        </p:nvGrpSpPr>
        <p:grpSpPr>
          <a:xfrm>
            <a:off x="3554815" y="1693533"/>
            <a:ext cx="1789567" cy="2924979"/>
            <a:chOff x="3554815" y="1290033"/>
            <a:chExt cx="1789567" cy="2924979"/>
          </a:xfrm>
        </p:grpSpPr>
        <p:sp>
          <p:nvSpPr>
            <p:cNvPr id="8" name="橢圓 7">
              <a:extLst>
                <a:ext uri="{FF2B5EF4-FFF2-40B4-BE49-F238E27FC236}">
                  <a16:creationId xmlns:a16="http://schemas.microsoft.com/office/drawing/2014/main" id="{F6036585-9884-4502-8E1F-8D9F6DE3E6F1}"/>
                </a:ext>
              </a:extLst>
            </p:cNvPr>
            <p:cNvSpPr/>
            <p:nvPr/>
          </p:nvSpPr>
          <p:spPr>
            <a:xfrm>
              <a:off x="3630951" y="1290033"/>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3" name="橢圓 102">
              <a:extLst>
                <a:ext uri="{FF2B5EF4-FFF2-40B4-BE49-F238E27FC236}">
                  <a16:creationId xmlns:a16="http://schemas.microsoft.com/office/drawing/2014/main" id="{1979865E-A6F1-49AD-A948-9898E626FA1C}"/>
                </a:ext>
              </a:extLst>
            </p:cNvPr>
            <p:cNvSpPr/>
            <p:nvPr/>
          </p:nvSpPr>
          <p:spPr>
            <a:xfrm>
              <a:off x="4035775" y="1640451"/>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4" name="橢圓 103">
              <a:extLst>
                <a:ext uri="{FF2B5EF4-FFF2-40B4-BE49-F238E27FC236}">
                  <a16:creationId xmlns:a16="http://schemas.microsoft.com/office/drawing/2014/main" id="{A20381E7-A39B-47D2-A157-B4CA8E9E0F9C}"/>
                </a:ext>
              </a:extLst>
            </p:cNvPr>
            <p:cNvSpPr/>
            <p:nvPr/>
          </p:nvSpPr>
          <p:spPr>
            <a:xfrm>
              <a:off x="5074232" y="2336427"/>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05" name="橢圓 104">
              <a:extLst>
                <a:ext uri="{FF2B5EF4-FFF2-40B4-BE49-F238E27FC236}">
                  <a16:creationId xmlns:a16="http://schemas.microsoft.com/office/drawing/2014/main" id="{5286007A-4533-44E4-A635-C4028DD2B274}"/>
                </a:ext>
              </a:extLst>
            </p:cNvPr>
            <p:cNvSpPr/>
            <p:nvPr/>
          </p:nvSpPr>
          <p:spPr>
            <a:xfrm>
              <a:off x="5031622" y="2814630"/>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06" name="橢圓 105">
              <a:extLst>
                <a:ext uri="{FF2B5EF4-FFF2-40B4-BE49-F238E27FC236}">
                  <a16:creationId xmlns:a16="http://schemas.microsoft.com/office/drawing/2014/main" id="{6A104780-55AC-4517-895E-C4530638C693}"/>
                </a:ext>
              </a:extLst>
            </p:cNvPr>
            <p:cNvSpPr/>
            <p:nvPr/>
          </p:nvSpPr>
          <p:spPr>
            <a:xfrm>
              <a:off x="3554815" y="2664768"/>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07" name="橢圓 106">
              <a:extLst>
                <a:ext uri="{FF2B5EF4-FFF2-40B4-BE49-F238E27FC236}">
                  <a16:creationId xmlns:a16="http://schemas.microsoft.com/office/drawing/2014/main" id="{61039CFA-6882-4A87-8255-F1EEB81EBEB0}"/>
                </a:ext>
              </a:extLst>
            </p:cNvPr>
            <p:cNvSpPr/>
            <p:nvPr/>
          </p:nvSpPr>
          <p:spPr>
            <a:xfrm>
              <a:off x="3666468" y="3944862"/>
              <a:ext cx="270150" cy="270150"/>
            </a:xfrm>
            <a:prstGeom prst="ellipse">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grpSp>
      <p:cxnSp>
        <p:nvCxnSpPr>
          <p:cNvPr id="108" name="Straight Arrow Connector 26">
            <a:extLst>
              <a:ext uri="{FF2B5EF4-FFF2-40B4-BE49-F238E27FC236}">
                <a16:creationId xmlns:a16="http://schemas.microsoft.com/office/drawing/2014/main" id="{95C03354-7E10-42A3-B3FC-C13C9E29690F}"/>
              </a:ext>
            </a:extLst>
          </p:cNvPr>
          <p:cNvCxnSpPr>
            <a:cxnSpLocks/>
          </p:cNvCxnSpPr>
          <p:nvPr/>
        </p:nvCxnSpPr>
        <p:spPr>
          <a:xfrm flipH="1">
            <a:off x="6561017" y="2680163"/>
            <a:ext cx="753398" cy="310263"/>
          </a:xfrm>
          <a:prstGeom prst="straightConnector1">
            <a:avLst/>
          </a:prstGeom>
          <a:ln w="38100">
            <a:solidFill>
              <a:srgbClr val="7030A0"/>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C67E4D2D-68A0-47BB-BB25-AE44301FE72C}"/>
              </a:ext>
            </a:extLst>
          </p:cNvPr>
          <p:cNvCxnSpPr>
            <a:cxnSpLocks/>
          </p:cNvCxnSpPr>
          <p:nvPr/>
        </p:nvCxnSpPr>
        <p:spPr>
          <a:xfrm>
            <a:off x="4580329" y="1922697"/>
            <a:ext cx="365476" cy="1748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圖片 36">
            <a:extLst>
              <a:ext uri="{FF2B5EF4-FFF2-40B4-BE49-F238E27FC236}">
                <a16:creationId xmlns:a16="http://schemas.microsoft.com/office/drawing/2014/main" id="{398409D1-83A9-4E55-A242-C8805DBC0D8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70660" y="1234411"/>
            <a:ext cx="627621" cy="627621"/>
          </a:xfrm>
          <a:prstGeom prst="rect">
            <a:avLst/>
          </a:prstGeom>
        </p:spPr>
      </p:pic>
      <p:grpSp>
        <p:nvGrpSpPr>
          <p:cNvPr id="78" name="Group 31">
            <a:extLst>
              <a:ext uri="{FF2B5EF4-FFF2-40B4-BE49-F238E27FC236}">
                <a16:creationId xmlns:a16="http://schemas.microsoft.com/office/drawing/2014/main" id="{B7E15622-D05C-446C-8CD5-5AA6537CB59D}"/>
              </a:ext>
            </a:extLst>
          </p:cNvPr>
          <p:cNvGrpSpPr/>
          <p:nvPr/>
        </p:nvGrpSpPr>
        <p:grpSpPr>
          <a:xfrm>
            <a:off x="1302064" y="1445760"/>
            <a:ext cx="1708452" cy="461665"/>
            <a:chOff x="1564588" y="5584454"/>
            <a:chExt cx="1708452" cy="461665"/>
          </a:xfrm>
        </p:grpSpPr>
        <p:sp>
          <p:nvSpPr>
            <p:cNvPr id="79" name="文字方塊 24">
              <a:extLst>
                <a:ext uri="{FF2B5EF4-FFF2-40B4-BE49-F238E27FC236}">
                  <a16:creationId xmlns:a16="http://schemas.microsoft.com/office/drawing/2014/main" id="{A5FFBAD2-CAE2-4EA1-86A6-5B94E7FD865C}"/>
                </a:ext>
              </a:extLst>
            </p:cNvPr>
            <p:cNvSpPr txBox="1"/>
            <p:nvPr/>
          </p:nvSpPr>
          <p:spPr>
            <a:xfrm>
              <a:off x="2349517" y="5584454"/>
              <a:ext cx="923523" cy="461665"/>
            </a:xfrm>
            <a:prstGeom prst="rect">
              <a:avLst/>
            </a:prstGeom>
            <a:noFill/>
          </p:spPr>
          <p:txBody>
            <a:bodyPr wrap="none" rtlCol="0">
              <a:spAutoFit/>
            </a:bodyPr>
            <a:lstStyle/>
            <a:p>
              <a:r>
                <a:rPr lang="en-US" altLang="zh-TW" sz="2400" dirty="0"/>
                <a:t>Probe</a:t>
              </a:r>
              <a:endParaRPr lang="zh-TW" altLang="en-US" sz="2400" dirty="0"/>
            </a:p>
          </p:txBody>
        </p:sp>
        <p:cxnSp>
          <p:nvCxnSpPr>
            <p:cNvPr id="80" name="Straight Arrow Connector 29">
              <a:extLst>
                <a:ext uri="{FF2B5EF4-FFF2-40B4-BE49-F238E27FC236}">
                  <a16:creationId xmlns:a16="http://schemas.microsoft.com/office/drawing/2014/main" id="{1BAC1283-A67C-4CA6-A8C8-72FDCB4A0D22}"/>
                </a:ext>
              </a:extLst>
            </p:cNvPr>
            <p:cNvCxnSpPr>
              <a:cxnSpLocks/>
            </p:cNvCxnSpPr>
            <p:nvPr/>
          </p:nvCxnSpPr>
          <p:spPr>
            <a:xfrm flipH="1">
              <a:off x="1564588" y="5769120"/>
              <a:ext cx="70314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1" name="Group 34">
            <a:extLst>
              <a:ext uri="{FF2B5EF4-FFF2-40B4-BE49-F238E27FC236}">
                <a16:creationId xmlns:a16="http://schemas.microsoft.com/office/drawing/2014/main" id="{756BFB07-C08D-4679-B217-8F0E8986EDE8}"/>
              </a:ext>
            </a:extLst>
          </p:cNvPr>
          <p:cNvGrpSpPr/>
          <p:nvPr/>
        </p:nvGrpSpPr>
        <p:grpSpPr>
          <a:xfrm>
            <a:off x="1343986" y="1788124"/>
            <a:ext cx="1507703" cy="461665"/>
            <a:chOff x="1606511" y="5926818"/>
            <a:chExt cx="1507703" cy="461665"/>
          </a:xfrm>
        </p:grpSpPr>
        <p:sp>
          <p:nvSpPr>
            <p:cNvPr id="86" name="文字方塊 26">
              <a:extLst>
                <a:ext uri="{FF2B5EF4-FFF2-40B4-BE49-F238E27FC236}">
                  <a16:creationId xmlns:a16="http://schemas.microsoft.com/office/drawing/2014/main" id="{1A98905C-2599-466D-94AE-2312C46E816D}"/>
                </a:ext>
              </a:extLst>
            </p:cNvPr>
            <p:cNvSpPr txBox="1"/>
            <p:nvPr/>
          </p:nvSpPr>
          <p:spPr>
            <a:xfrm>
              <a:off x="2349517" y="5926818"/>
              <a:ext cx="764697" cy="461665"/>
            </a:xfrm>
            <a:prstGeom prst="rect">
              <a:avLst/>
            </a:prstGeom>
            <a:noFill/>
          </p:spPr>
          <p:txBody>
            <a:bodyPr wrap="none" rtlCol="0">
              <a:spAutoFit/>
            </a:bodyPr>
            <a:lstStyle/>
            <a:p>
              <a:r>
                <a:rPr lang="en-US" altLang="zh-TW" sz="2400" dirty="0"/>
                <a:t>Data</a:t>
              </a:r>
              <a:endParaRPr lang="zh-TW" altLang="en-US" sz="2400" dirty="0"/>
            </a:p>
          </p:txBody>
        </p:sp>
        <p:cxnSp>
          <p:nvCxnSpPr>
            <p:cNvPr id="87" name="Straight Arrow Connector 26">
              <a:extLst>
                <a:ext uri="{FF2B5EF4-FFF2-40B4-BE49-F238E27FC236}">
                  <a16:creationId xmlns:a16="http://schemas.microsoft.com/office/drawing/2014/main" id="{D2E4C509-C2F9-4AA9-BDBF-F129B93DEB38}"/>
                </a:ext>
              </a:extLst>
            </p:cNvPr>
            <p:cNvCxnSpPr>
              <a:cxnSpLocks/>
            </p:cNvCxnSpPr>
            <p:nvPr/>
          </p:nvCxnSpPr>
          <p:spPr>
            <a:xfrm>
              <a:off x="1606511" y="6108328"/>
              <a:ext cx="703143" cy="0"/>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0D1332B8-9119-4780-9387-AAE4E080A9AF}"/>
              </a:ext>
            </a:extLst>
          </p:cNvPr>
          <p:cNvSpPr/>
          <p:nvPr/>
        </p:nvSpPr>
        <p:spPr>
          <a:xfrm>
            <a:off x="8605059" y="2478136"/>
            <a:ext cx="702436" cy="707886"/>
          </a:xfrm>
          <a:prstGeom prst="rect">
            <a:avLst/>
          </a:prstGeom>
        </p:spPr>
        <p:txBody>
          <a:bodyPr wrap="none">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Tree>
    <p:custDataLst>
      <p:tags r:id="rId1"/>
    </p:custDataLst>
    <p:extLst>
      <p:ext uri="{BB962C8B-B14F-4D97-AF65-F5344CB8AC3E}">
        <p14:creationId xmlns:p14="http://schemas.microsoft.com/office/powerpoint/2010/main" val="15045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500" fill="hold"/>
                                        <p:tgtEl>
                                          <p:spTgt spid="67"/>
                                        </p:tgtEl>
                                        <p:attrNameLst>
                                          <p:attrName>stroke.color</p:attrName>
                                        </p:attrNameLst>
                                      </p:cBhvr>
                                      <p:to>
                                        <a:srgbClr val="7030A0"/>
                                      </p:to>
                                    </p:animClr>
                                    <p:set>
                                      <p:cBhvr>
                                        <p:cTn id="44" dur="500" fill="hold"/>
                                        <p:tgtEl>
                                          <p:spTgt spid="67"/>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72"/>
                                        </p:tgtEl>
                                        <p:attrNameLst>
                                          <p:attrName>stroke.color</p:attrName>
                                        </p:attrNameLst>
                                      </p:cBhvr>
                                      <p:to>
                                        <a:srgbClr val="7030A0"/>
                                      </p:to>
                                    </p:animClr>
                                    <p:set>
                                      <p:cBhvr>
                                        <p:cTn id="47" dur="500" fill="hold"/>
                                        <p:tgtEl>
                                          <p:spTgt spid="72"/>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69"/>
                                        </p:tgtEl>
                                        <p:attrNameLst>
                                          <p:attrName>stroke.color</p:attrName>
                                        </p:attrNameLst>
                                      </p:cBhvr>
                                      <p:to>
                                        <a:srgbClr val="7030A0"/>
                                      </p:to>
                                    </p:animClr>
                                    <p:set>
                                      <p:cBhvr>
                                        <p:cTn id="50" dur="500" fill="hold"/>
                                        <p:tgtEl>
                                          <p:spTgt spid="69"/>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63"/>
                                        </p:tgtEl>
                                        <p:attrNameLst>
                                          <p:attrName>stroke.color</p:attrName>
                                        </p:attrNameLst>
                                      </p:cBhvr>
                                      <p:to>
                                        <a:srgbClr val="7030A0"/>
                                      </p:to>
                                    </p:animClr>
                                    <p:set>
                                      <p:cBhvr>
                                        <p:cTn id="53" dur="500" fill="hold"/>
                                        <p:tgtEl>
                                          <p:spTgt spid="63"/>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fade">
                                      <p:cBhvr>
                                        <p:cTn id="76" dur="500"/>
                                        <p:tgtEl>
                                          <p:spTgt spid="10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0" end="0"/>
                                            </p:txEl>
                                          </p:spTgt>
                                        </p:tgtEl>
                                        <p:attrNameLst>
                                          <p:attrName>style.visibility</p:attrName>
                                        </p:attrNameLst>
                                      </p:cBhvr>
                                      <p:to>
                                        <p:strVal val="visible"/>
                                      </p:to>
                                    </p:set>
                                    <p:animEffect transition="in" filter="fade">
                                      <p:cBhvr>
                                        <p:cTn id="92" dur="500"/>
                                        <p:tgtEl>
                                          <p:spTgt spid="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fade">
                                      <p:cBhvr>
                                        <p:cTn id="97" dur="500"/>
                                        <p:tgtEl>
                                          <p:spTgt spid="3">
                                            <p:txEl>
                                              <p:pRg st="1" end="1"/>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84"/>
                                        </p:tgtEl>
                                      </p:cBhvr>
                                    </p:animEffect>
                                    <p:set>
                                      <p:cBhvr>
                                        <p:cTn id="105" dur="1" fill="hold">
                                          <p:stCondLst>
                                            <p:cond delay="499"/>
                                          </p:stCondLst>
                                        </p:cTn>
                                        <p:tgtEl>
                                          <p:spTgt spid="84"/>
                                        </p:tgtEl>
                                        <p:attrNameLst>
                                          <p:attrName>style.visibility</p:attrName>
                                        </p:attrNameLst>
                                      </p:cBhvr>
                                      <p:to>
                                        <p:strVal val="hidden"/>
                                      </p:to>
                                    </p:set>
                                  </p:childTnLst>
                                </p:cTn>
                              </p:par>
                              <p:par>
                                <p:cTn id="106" presetID="7" presetClass="emph" presetSubtype="2" fill="hold" nodeType="withEffect">
                                  <p:stCondLst>
                                    <p:cond delay="0"/>
                                  </p:stCondLst>
                                  <p:childTnLst>
                                    <p:animClr clrSpc="rgb" dir="cw">
                                      <p:cBhvr>
                                        <p:cTn id="107" dur="500" fill="hold"/>
                                        <p:tgtEl>
                                          <p:spTgt spid="83"/>
                                        </p:tgtEl>
                                        <p:attrNameLst>
                                          <p:attrName>stroke.color</p:attrName>
                                        </p:attrNameLst>
                                      </p:cBhvr>
                                      <p:to>
                                        <a:srgbClr val="94A088"/>
                                      </p:to>
                                    </p:animClr>
                                    <p:set>
                                      <p:cBhvr>
                                        <p:cTn id="108" dur="500" fill="hold"/>
                                        <p:tgtEl>
                                          <p:spTgt spid="83"/>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108"/>
                                        </p:tgtEl>
                                        <p:attrNameLst>
                                          <p:attrName>stroke.color</p:attrName>
                                        </p:attrNameLst>
                                      </p:cBhvr>
                                      <p:to>
                                        <a:srgbClr val="94A088"/>
                                      </p:to>
                                    </p:animClr>
                                    <p:set>
                                      <p:cBhvr>
                                        <p:cTn id="111" dur="500" fill="hold"/>
                                        <p:tgtEl>
                                          <p:spTgt spid="108"/>
                                        </p:tgtEl>
                                        <p:attrNameLst>
                                          <p:attrName>stroke.on</p:attrName>
                                        </p:attrNameLst>
                                      </p:cBhvr>
                                      <p:to>
                                        <p:strVal val="true"/>
                                      </p:to>
                                    </p:set>
                                  </p:childTnLst>
                                </p:cTn>
                              </p:par>
                              <p:par>
                                <p:cTn id="112" presetID="10" presetClass="entr" presetSubtype="0"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0" grpId="0"/>
      <p:bldP spid="85" grpId="0" animBg="1"/>
      <p:bldP spid="71" grpId="0" animBg="1"/>
      <p:bldP spid="7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Motivation: </a:t>
            </a:r>
            <a:r>
              <a:rPr lang="en-US" altLang="zh-CN" dirty="0"/>
              <a:t>P</a:t>
            </a:r>
            <a:r>
              <a:rPr lang="en-US" altLang="zh-TW" dirty="0"/>
              <a:t>erformance-aware routing</a:t>
            </a:r>
            <a:endParaRPr lang="zh-TW" altLang="en-US" dirty="0"/>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2</a:t>
            </a:fld>
            <a:endParaRPr lang="zh-TW" altLang="en-US"/>
          </a:p>
        </p:txBody>
      </p:sp>
      <p:sp>
        <p:nvSpPr>
          <p:cNvPr id="12" name="Triangle 4">
            <a:extLst>
              <a:ext uri="{FF2B5EF4-FFF2-40B4-BE49-F238E27FC236}">
                <a16:creationId xmlns:a16="http://schemas.microsoft.com/office/drawing/2014/main" id="{5950A8B5-A2D3-4C96-ABA9-BE9026EC01CA}"/>
              </a:ext>
            </a:extLst>
          </p:cNvPr>
          <p:cNvSpPr/>
          <p:nvPr/>
        </p:nvSpPr>
        <p:spPr>
          <a:xfrm>
            <a:off x="4428443" y="2164182"/>
            <a:ext cx="3335116" cy="2619874"/>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13" name="TextBox 5">
            <a:extLst>
              <a:ext uri="{FF2B5EF4-FFF2-40B4-BE49-F238E27FC236}">
                <a16:creationId xmlns:a16="http://schemas.microsoft.com/office/drawing/2014/main" id="{49023223-5D92-4457-8FB9-A5B9B3C10FE3}"/>
              </a:ext>
            </a:extLst>
          </p:cNvPr>
          <p:cNvSpPr txBox="1"/>
          <p:nvPr/>
        </p:nvSpPr>
        <p:spPr>
          <a:xfrm>
            <a:off x="1812709" y="4874652"/>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14" name="TextBox 6">
            <a:extLst>
              <a:ext uri="{FF2B5EF4-FFF2-40B4-BE49-F238E27FC236}">
                <a16:creationId xmlns:a16="http://schemas.microsoft.com/office/drawing/2014/main" id="{F084E48F-7C5C-477D-9D3B-00FE17ECCE2C}"/>
              </a:ext>
            </a:extLst>
          </p:cNvPr>
          <p:cNvSpPr txBox="1"/>
          <p:nvPr/>
        </p:nvSpPr>
        <p:spPr>
          <a:xfrm>
            <a:off x="4568243" y="1436878"/>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15" name="TextBox 7">
            <a:extLst>
              <a:ext uri="{FF2B5EF4-FFF2-40B4-BE49-F238E27FC236}">
                <a16:creationId xmlns:a16="http://schemas.microsoft.com/office/drawing/2014/main" id="{04DDCEDD-573E-45B7-B765-7052D2CD3F45}"/>
              </a:ext>
            </a:extLst>
          </p:cNvPr>
          <p:cNvSpPr txBox="1"/>
          <p:nvPr/>
        </p:nvSpPr>
        <p:spPr>
          <a:xfrm>
            <a:off x="7400823" y="4874652"/>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6" name="矩形 15">
            <a:extLst>
              <a:ext uri="{FF2B5EF4-FFF2-40B4-BE49-F238E27FC236}">
                <a16:creationId xmlns:a16="http://schemas.microsoft.com/office/drawing/2014/main" id="{52FDB892-7C84-44C1-9E00-FD90835B6BCB}"/>
              </a:ext>
            </a:extLst>
          </p:cNvPr>
          <p:cNvSpPr/>
          <p:nvPr/>
        </p:nvSpPr>
        <p:spPr>
          <a:xfrm>
            <a:off x="4497127" y="1747733"/>
            <a:ext cx="3327065" cy="400110"/>
          </a:xfrm>
          <a:prstGeom prst="rect">
            <a:avLst/>
          </a:prstGeom>
        </p:spPr>
        <p:txBody>
          <a:bodyPr wrap="none">
            <a:spAutoFit/>
          </a:bodyPr>
          <a:lstStyle/>
          <a:p>
            <a:r>
              <a:rPr lang="en-US" altLang="zh-TW" sz="2000" dirty="0"/>
              <a:t>e.g., prefer least utilized paths</a:t>
            </a:r>
            <a:endParaRPr lang="zh-TW" altLang="en-US" sz="2000" dirty="0"/>
          </a:p>
        </p:txBody>
      </p:sp>
      <p:sp>
        <p:nvSpPr>
          <p:cNvPr id="17" name="矩形 16">
            <a:extLst>
              <a:ext uri="{FF2B5EF4-FFF2-40B4-BE49-F238E27FC236}">
                <a16:creationId xmlns:a16="http://schemas.microsoft.com/office/drawing/2014/main" id="{0741E9BD-1ECC-42B5-940C-41AA667E6B93}"/>
              </a:ext>
            </a:extLst>
          </p:cNvPr>
          <p:cNvSpPr/>
          <p:nvPr/>
        </p:nvSpPr>
        <p:spPr>
          <a:xfrm>
            <a:off x="1943688" y="5225211"/>
            <a:ext cx="2740494" cy="400110"/>
          </a:xfrm>
          <a:prstGeom prst="rect">
            <a:avLst/>
          </a:prstGeom>
        </p:spPr>
        <p:txBody>
          <a:bodyPr wrap="none">
            <a:spAutoFit/>
          </a:bodyPr>
          <a:lstStyle/>
          <a:p>
            <a:r>
              <a:rPr lang="en-US" altLang="zh-TW" sz="2000" dirty="0"/>
              <a:t>e.g., middlebox traversal</a:t>
            </a:r>
            <a:endParaRPr lang="zh-TW" altLang="en-US" sz="2000" dirty="0"/>
          </a:p>
        </p:txBody>
      </p:sp>
      <p:sp>
        <p:nvSpPr>
          <p:cNvPr id="18" name="矩形 17">
            <a:extLst>
              <a:ext uri="{FF2B5EF4-FFF2-40B4-BE49-F238E27FC236}">
                <a16:creationId xmlns:a16="http://schemas.microsoft.com/office/drawing/2014/main" id="{0F3882A1-F46D-4723-BCBC-6CB5F89753F1}"/>
              </a:ext>
            </a:extLst>
          </p:cNvPr>
          <p:cNvSpPr/>
          <p:nvPr/>
        </p:nvSpPr>
        <p:spPr>
          <a:xfrm>
            <a:off x="6096000" y="5211576"/>
            <a:ext cx="5702780" cy="400110"/>
          </a:xfrm>
          <a:prstGeom prst="rect">
            <a:avLst/>
          </a:prstGeom>
        </p:spPr>
        <p:txBody>
          <a:bodyPr wrap="none">
            <a:spAutoFit/>
          </a:bodyPr>
          <a:lstStyle/>
          <a:p>
            <a:r>
              <a:rPr lang="en-US" altLang="zh-TW" sz="2000" dirty="0"/>
              <a:t>e.g., update path choices upon performance changes</a:t>
            </a:r>
            <a:endParaRPr lang="zh-TW" altLang="en-US" sz="2000" dirty="0"/>
          </a:p>
        </p:txBody>
      </p:sp>
      <p:sp>
        <p:nvSpPr>
          <p:cNvPr id="3" name="矩形 2">
            <a:extLst>
              <a:ext uri="{FF2B5EF4-FFF2-40B4-BE49-F238E27FC236}">
                <a16:creationId xmlns:a16="http://schemas.microsoft.com/office/drawing/2014/main" id="{DA0913E2-1335-44F0-891C-515B9596D912}"/>
              </a:ext>
            </a:extLst>
          </p:cNvPr>
          <p:cNvSpPr/>
          <p:nvPr/>
        </p:nvSpPr>
        <p:spPr>
          <a:xfrm>
            <a:off x="12432704" y="2852936"/>
            <a:ext cx="6096000" cy="1754326"/>
          </a:xfrm>
          <a:prstGeom prst="rect">
            <a:avLst/>
          </a:prstGeom>
        </p:spPr>
        <p:txBody>
          <a:bodyPr>
            <a:spAutoFit/>
          </a:bodyPr>
          <a:lstStyle/>
          <a:p>
            <a:r>
              <a:rPr lang="en-US" altLang="zh-TW" dirty="0">
                <a:solidFill>
                  <a:srgbClr val="000000"/>
                </a:solidFill>
                <a:latin typeface="Calibri" panose="020F0502020204030204" pitchFamily="34" charset="0"/>
              </a:rPr>
              <a:t>"routing constraints" to "flexibility/generality", then it's not very clear</a:t>
            </a:r>
          </a:p>
          <a:p>
            <a:r>
              <a:rPr lang="en-US" altLang="zh-TW" dirty="0"/>
              <a:t>writing “topology + routing”? Then when explaining (e.g., Hula) we can mention that both topology and routing are fixed. And then in the next part the routing constraints would still make sense.</a:t>
            </a:r>
            <a:endParaRPr lang="zh-TW" altLang="en-US" dirty="0"/>
          </a:p>
        </p:txBody>
      </p:sp>
    </p:spTree>
    <p:custDataLst>
      <p:tags r:id="rId1"/>
    </p:custDataLst>
    <p:extLst>
      <p:ext uri="{BB962C8B-B14F-4D97-AF65-F5344CB8AC3E}">
        <p14:creationId xmlns:p14="http://schemas.microsoft.com/office/powerpoint/2010/main" val="39212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B223F2-C206-4176-819D-6E0B0422689E}"/>
              </a:ext>
            </a:extLst>
          </p:cNvPr>
          <p:cNvSpPr>
            <a:spLocks noGrp="1"/>
          </p:cNvSpPr>
          <p:nvPr>
            <p:ph type="title"/>
          </p:nvPr>
        </p:nvSpPr>
        <p:spPr>
          <a:xfrm>
            <a:off x="1097280" y="286604"/>
            <a:ext cx="10058400" cy="838140"/>
          </a:xfrm>
        </p:spPr>
        <p:txBody>
          <a:bodyPr>
            <a:normAutofit/>
          </a:bodyPr>
          <a:lstStyle/>
          <a:p>
            <a:r>
              <a:rPr lang="en-US" altLang="zh-TW" dirty="0"/>
              <a:t>Handling changing metrics: Out-of-order delivery</a:t>
            </a:r>
            <a:endParaRPr lang="zh-TW" altLang="en-US" dirty="0"/>
          </a:p>
        </p:txBody>
      </p:sp>
      <p:sp>
        <p:nvSpPr>
          <p:cNvPr id="3" name="內容版面配置區 2">
            <a:extLst>
              <a:ext uri="{FF2B5EF4-FFF2-40B4-BE49-F238E27FC236}">
                <a16:creationId xmlns:a16="http://schemas.microsoft.com/office/drawing/2014/main" id="{B44865AF-3554-4846-8783-1223C6C1A402}"/>
              </a:ext>
            </a:extLst>
          </p:cNvPr>
          <p:cNvSpPr>
            <a:spLocks noGrp="1"/>
          </p:cNvSpPr>
          <p:nvPr>
            <p:ph idx="1"/>
          </p:nvPr>
        </p:nvSpPr>
        <p:spPr>
          <a:xfrm>
            <a:off x="680316" y="4858780"/>
            <a:ext cx="10831368" cy="1438184"/>
          </a:xfrm>
        </p:spPr>
        <p:txBody>
          <a:bodyPr>
            <a:normAutofit/>
          </a:bodyPr>
          <a:lstStyle/>
          <a:p>
            <a:r>
              <a:rPr lang="en-US" altLang="zh-TW" dirty="0"/>
              <a:t>Problem 2: Out-of-order delivery</a:t>
            </a:r>
          </a:p>
          <a:p>
            <a:pPr lvl="1"/>
            <a:r>
              <a:rPr lang="en-US" altLang="zh-TW" dirty="0">
                <a:sym typeface="Wingdings" panose="05000000000000000000" pitchFamily="2" charset="2"/>
              </a:rPr>
              <a:t> Group packets in the same flow into </a:t>
            </a:r>
            <a:r>
              <a:rPr lang="en-US" altLang="zh-TW" dirty="0" err="1">
                <a:solidFill>
                  <a:srgbClr val="00B050"/>
                </a:solidFill>
                <a:sym typeface="Wingdings" panose="05000000000000000000" pitchFamily="2" charset="2"/>
              </a:rPr>
              <a:t>flowlets</a:t>
            </a:r>
            <a:r>
              <a:rPr lang="en-US" altLang="zh-TW" dirty="0">
                <a:sym typeface="Wingdings" panose="05000000000000000000" pitchFamily="2" charset="2"/>
              </a:rPr>
              <a:t> </a:t>
            </a:r>
            <a:r>
              <a:rPr lang="en-US" altLang="zh-TW" dirty="0"/>
              <a:t>(FLARE, Sinha-HotNets'04; HULA)</a:t>
            </a:r>
            <a:endParaRPr lang="zh-TW" altLang="en-US" dirty="0"/>
          </a:p>
        </p:txBody>
      </p:sp>
      <p:sp>
        <p:nvSpPr>
          <p:cNvPr id="4" name="日期版面配置區 3">
            <a:extLst>
              <a:ext uri="{FF2B5EF4-FFF2-40B4-BE49-F238E27FC236}">
                <a16:creationId xmlns:a16="http://schemas.microsoft.com/office/drawing/2014/main" id="{A7733F3E-9E09-459A-B73F-7C30393B8414}"/>
              </a:ext>
            </a:extLst>
          </p:cNvPr>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投影片編號版面配置區 4">
            <a:extLst>
              <a:ext uri="{FF2B5EF4-FFF2-40B4-BE49-F238E27FC236}">
                <a16:creationId xmlns:a16="http://schemas.microsoft.com/office/drawing/2014/main" id="{A98B013E-2C72-4AF4-8260-4F0580BC5332}"/>
              </a:ext>
            </a:extLst>
          </p:cNvPr>
          <p:cNvSpPr>
            <a:spLocks noGrp="1"/>
          </p:cNvSpPr>
          <p:nvPr>
            <p:ph type="sldNum" sz="quarter" idx="12"/>
          </p:nvPr>
        </p:nvSpPr>
        <p:spPr/>
        <p:txBody>
          <a:bodyPr/>
          <a:lstStyle/>
          <a:p>
            <a:fld id="{2DCF4B1E-7098-4BE6-B4F5-3E0BE1EA3F0E}" type="slidenum">
              <a:rPr lang="zh-TW" altLang="en-US" smtClean="0"/>
              <a:pPr/>
              <a:t>20</a:t>
            </a:fld>
            <a:endParaRPr lang="zh-TW" altLang="en-US"/>
          </a:p>
        </p:txBody>
      </p:sp>
      <p:grpSp>
        <p:nvGrpSpPr>
          <p:cNvPr id="64" name="群組 63">
            <a:extLst>
              <a:ext uri="{FF2B5EF4-FFF2-40B4-BE49-F238E27FC236}">
                <a16:creationId xmlns:a16="http://schemas.microsoft.com/office/drawing/2014/main" id="{409C8A16-1AD7-4839-A765-2429C7C1086E}"/>
              </a:ext>
            </a:extLst>
          </p:cNvPr>
          <p:cNvGrpSpPr/>
          <p:nvPr/>
        </p:nvGrpSpPr>
        <p:grpSpPr>
          <a:xfrm>
            <a:off x="2543658" y="1525832"/>
            <a:ext cx="4114378" cy="2356311"/>
            <a:chOff x="6384032" y="1525832"/>
            <a:chExt cx="4114378" cy="2356311"/>
          </a:xfrm>
        </p:grpSpPr>
        <p:pic>
          <p:nvPicPr>
            <p:cNvPr id="66" name="Picture 7">
              <a:extLst>
                <a:ext uri="{FF2B5EF4-FFF2-40B4-BE49-F238E27FC236}">
                  <a16:creationId xmlns:a16="http://schemas.microsoft.com/office/drawing/2014/main" id="{8228D4EB-7989-43A6-B814-8D778EFA04A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4032" y="2037581"/>
              <a:ext cx="975624" cy="1391419"/>
            </a:xfrm>
            <a:prstGeom prst="rect">
              <a:avLst/>
            </a:prstGeom>
          </p:spPr>
        </p:pic>
        <p:pic>
          <p:nvPicPr>
            <p:cNvPr id="68" name="Picture 60">
              <a:extLst>
                <a:ext uri="{FF2B5EF4-FFF2-40B4-BE49-F238E27FC236}">
                  <a16:creationId xmlns:a16="http://schemas.microsoft.com/office/drawing/2014/main" id="{F331288C-C992-496E-9954-650298C2E53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22786" y="2051243"/>
              <a:ext cx="975624" cy="1391419"/>
            </a:xfrm>
            <a:prstGeom prst="rect">
              <a:avLst/>
            </a:prstGeom>
          </p:spPr>
        </p:pic>
        <p:sp>
          <p:nvSpPr>
            <p:cNvPr id="74" name="Freeform 29">
              <a:extLst>
                <a:ext uri="{FF2B5EF4-FFF2-40B4-BE49-F238E27FC236}">
                  <a16:creationId xmlns:a16="http://schemas.microsoft.com/office/drawing/2014/main" id="{F76001A4-26F9-40A7-8FAC-83273317F4A5}"/>
                </a:ext>
              </a:extLst>
            </p:cNvPr>
            <p:cNvSpPr/>
            <p:nvPr/>
          </p:nvSpPr>
          <p:spPr>
            <a:xfrm>
              <a:off x="7601265" y="1525832"/>
              <a:ext cx="1792957" cy="824776"/>
            </a:xfrm>
            <a:custGeom>
              <a:avLst/>
              <a:gdLst>
                <a:gd name="connsiteX0" fmla="*/ 0 w 4919729"/>
                <a:gd name="connsiteY0" fmla="*/ 837127 h 837127"/>
                <a:gd name="connsiteX1" fmla="*/ 2434107 w 4919729"/>
                <a:gd name="connsiteY1" fmla="*/ 0 h 837127"/>
                <a:gd name="connsiteX2" fmla="*/ 4919729 w 4919729"/>
                <a:gd name="connsiteY2" fmla="*/ 837127 h 837127"/>
              </a:gdLst>
              <a:ahLst/>
              <a:cxnLst>
                <a:cxn ang="0">
                  <a:pos x="connsiteX0" y="connsiteY0"/>
                </a:cxn>
                <a:cxn ang="0">
                  <a:pos x="connsiteX1" y="connsiteY1"/>
                </a:cxn>
                <a:cxn ang="0">
                  <a:pos x="connsiteX2" y="connsiteY2"/>
                </a:cxn>
              </a:cxnLst>
              <a:rect l="l" t="t" r="r" b="b"/>
              <a:pathLst>
                <a:path w="4919729" h="837127">
                  <a:moveTo>
                    <a:pt x="0" y="837127"/>
                  </a:moveTo>
                  <a:cubicBezTo>
                    <a:pt x="807076" y="418563"/>
                    <a:pt x="1614152" y="0"/>
                    <a:pt x="2434107" y="0"/>
                  </a:cubicBezTo>
                  <a:cubicBezTo>
                    <a:pt x="3254062" y="0"/>
                    <a:pt x="4086895" y="418563"/>
                    <a:pt x="4919729" y="83712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84">
              <a:extLst>
                <a:ext uri="{FF2B5EF4-FFF2-40B4-BE49-F238E27FC236}">
                  <a16:creationId xmlns:a16="http://schemas.microsoft.com/office/drawing/2014/main" id="{81B490C0-6B24-4E86-BCC3-A9217BF496E4}"/>
                </a:ext>
              </a:extLst>
            </p:cNvPr>
            <p:cNvSpPr/>
            <p:nvPr/>
          </p:nvSpPr>
          <p:spPr>
            <a:xfrm>
              <a:off x="7558049" y="2087438"/>
              <a:ext cx="1746021" cy="520747"/>
            </a:xfrm>
            <a:custGeom>
              <a:avLst/>
              <a:gdLst>
                <a:gd name="connsiteX0" fmla="*/ 0 w 4790941"/>
                <a:gd name="connsiteY0" fmla="*/ 451272 h 528545"/>
                <a:gd name="connsiteX1" fmla="*/ 2434108 w 4790941"/>
                <a:gd name="connsiteY1" fmla="*/ 512 h 528545"/>
                <a:gd name="connsiteX2" fmla="*/ 4790941 w 4790941"/>
                <a:gd name="connsiteY2" fmla="*/ 528545 h 528545"/>
              </a:gdLst>
              <a:ahLst/>
              <a:cxnLst>
                <a:cxn ang="0">
                  <a:pos x="connsiteX0" y="connsiteY0"/>
                </a:cxn>
                <a:cxn ang="0">
                  <a:pos x="connsiteX1" y="connsiteY1"/>
                </a:cxn>
                <a:cxn ang="0">
                  <a:pos x="connsiteX2" y="connsiteY2"/>
                </a:cxn>
              </a:cxnLst>
              <a:rect l="l" t="t" r="r" b="b"/>
              <a:pathLst>
                <a:path w="4790941" h="528545">
                  <a:moveTo>
                    <a:pt x="0" y="451272"/>
                  </a:moveTo>
                  <a:cubicBezTo>
                    <a:pt x="817809" y="219452"/>
                    <a:pt x="1635618" y="-12367"/>
                    <a:pt x="2434108" y="512"/>
                  </a:cubicBezTo>
                  <a:cubicBezTo>
                    <a:pt x="3232598" y="13391"/>
                    <a:pt x="4011769" y="270968"/>
                    <a:pt x="4790941" y="52854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89">
              <a:extLst>
                <a:ext uri="{FF2B5EF4-FFF2-40B4-BE49-F238E27FC236}">
                  <a16:creationId xmlns:a16="http://schemas.microsoft.com/office/drawing/2014/main" id="{3BCFB035-E6E2-4CC0-8F1E-879D69389364}"/>
                </a:ext>
              </a:extLst>
            </p:cNvPr>
            <p:cNvSpPr/>
            <p:nvPr/>
          </p:nvSpPr>
          <p:spPr>
            <a:xfrm flipV="1">
              <a:off x="7601264" y="3057367"/>
              <a:ext cx="1792957" cy="824776"/>
            </a:xfrm>
            <a:custGeom>
              <a:avLst/>
              <a:gdLst>
                <a:gd name="connsiteX0" fmla="*/ 0 w 4919729"/>
                <a:gd name="connsiteY0" fmla="*/ 837127 h 837127"/>
                <a:gd name="connsiteX1" fmla="*/ 2434107 w 4919729"/>
                <a:gd name="connsiteY1" fmla="*/ 0 h 837127"/>
                <a:gd name="connsiteX2" fmla="*/ 4919729 w 4919729"/>
                <a:gd name="connsiteY2" fmla="*/ 837127 h 837127"/>
              </a:gdLst>
              <a:ahLst/>
              <a:cxnLst>
                <a:cxn ang="0">
                  <a:pos x="connsiteX0" y="connsiteY0"/>
                </a:cxn>
                <a:cxn ang="0">
                  <a:pos x="connsiteX1" y="connsiteY1"/>
                </a:cxn>
                <a:cxn ang="0">
                  <a:pos x="connsiteX2" y="connsiteY2"/>
                </a:cxn>
              </a:cxnLst>
              <a:rect l="l" t="t" r="r" b="b"/>
              <a:pathLst>
                <a:path w="4919729" h="837127">
                  <a:moveTo>
                    <a:pt x="0" y="837127"/>
                  </a:moveTo>
                  <a:cubicBezTo>
                    <a:pt x="807076" y="418563"/>
                    <a:pt x="1614152" y="0"/>
                    <a:pt x="2434107" y="0"/>
                  </a:cubicBezTo>
                  <a:cubicBezTo>
                    <a:pt x="3254062" y="0"/>
                    <a:pt x="4086895" y="418563"/>
                    <a:pt x="4919729" y="83712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90">
              <a:extLst>
                <a:ext uri="{FF2B5EF4-FFF2-40B4-BE49-F238E27FC236}">
                  <a16:creationId xmlns:a16="http://schemas.microsoft.com/office/drawing/2014/main" id="{6577AF14-2C91-4907-ABFF-6595DECAA903}"/>
                </a:ext>
              </a:extLst>
            </p:cNvPr>
            <p:cNvSpPr/>
            <p:nvPr/>
          </p:nvSpPr>
          <p:spPr>
            <a:xfrm flipV="1">
              <a:off x="7558048" y="2795237"/>
              <a:ext cx="1746021" cy="520747"/>
            </a:xfrm>
            <a:custGeom>
              <a:avLst/>
              <a:gdLst>
                <a:gd name="connsiteX0" fmla="*/ 0 w 4790941"/>
                <a:gd name="connsiteY0" fmla="*/ 451272 h 528545"/>
                <a:gd name="connsiteX1" fmla="*/ 2434108 w 4790941"/>
                <a:gd name="connsiteY1" fmla="*/ 512 h 528545"/>
                <a:gd name="connsiteX2" fmla="*/ 4790941 w 4790941"/>
                <a:gd name="connsiteY2" fmla="*/ 528545 h 528545"/>
              </a:gdLst>
              <a:ahLst/>
              <a:cxnLst>
                <a:cxn ang="0">
                  <a:pos x="connsiteX0" y="connsiteY0"/>
                </a:cxn>
                <a:cxn ang="0">
                  <a:pos x="connsiteX1" y="connsiteY1"/>
                </a:cxn>
                <a:cxn ang="0">
                  <a:pos x="connsiteX2" y="connsiteY2"/>
                </a:cxn>
              </a:cxnLst>
              <a:rect l="l" t="t" r="r" b="b"/>
              <a:pathLst>
                <a:path w="4790941" h="528545">
                  <a:moveTo>
                    <a:pt x="0" y="451272"/>
                  </a:moveTo>
                  <a:cubicBezTo>
                    <a:pt x="817809" y="219452"/>
                    <a:pt x="1635618" y="-12367"/>
                    <a:pt x="2434108" y="512"/>
                  </a:cubicBezTo>
                  <a:cubicBezTo>
                    <a:pt x="3232598" y="13391"/>
                    <a:pt x="4011769" y="270968"/>
                    <a:pt x="4790941" y="52854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矩形 78">
            <a:extLst>
              <a:ext uri="{FF2B5EF4-FFF2-40B4-BE49-F238E27FC236}">
                <a16:creationId xmlns:a16="http://schemas.microsoft.com/office/drawing/2014/main" id="{56AE00A2-97EE-403E-A257-B800A0C113FF}"/>
              </a:ext>
            </a:extLst>
          </p:cNvPr>
          <p:cNvSpPr/>
          <p:nvPr/>
        </p:nvSpPr>
        <p:spPr>
          <a:xfrm>
            <a:off x="3760890" y="1463689"/>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80" name="矩形 79">
            <a:extLst>
              <a:ext uri="{FF2B5EF4-FFF2-40B4-BE49-F238E27FC236}">
                <a16:creationId xmlns:a16="http://schemas.microsoft.com/office/drawing/2014/main" id="{C3B27FF9-1AE9-400E-9CF3-FAB1623327E3}"/>
              </a:ext>
            </a:extLst>
          </p:cNvPr>
          <p:cNvSpPr/>
          <p:nvPr/>
        </p:nvSpPr>
        <p:spPr>
          <a:xfrm>
            <a:off x="4451605" y="2224583"/>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81" name="矩形 80">
            <a:extLst>
              <a:ext uri="{FF2B5EF4-FFF2-40B4-BE49-F238E27FC236}">
                <a16:creationId xmlns:a16="http://schemas.microsoft.com/office/drawing/2014/main" id="{7DEE3B8F-85B0-4E36-AAE1-98C42A775570}"/>
              </a:ext>
            </a:extLst>
          </p:cNvPr>
          <p:cNvSpPr/>
          <p:nvPr/>
        </p:nvSpPr>
        <p:spPr>
          <a:xfrm>
            <a:off x="4451605" y="2976028"/>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86" name="矩形 85">
            <a:extLst>
              <a:ext uri="{FF2B5EF4-FFF2-40B4-BE49-F238E27FC236}">
                <a16:creationId xmlns:a16="http://schemas.microsoft.com/office/drawing/2014/main" id="{62EA826F-0772-42C3-9C1E-23BFB83456E3}"/>
              </a:ext>
            </a:extLst>
          </p:cNvPr>
          <p:cNvSpPr/>
          <p:nvPr/>
        </p:nvSpPr>
        <p:spPr>
          <a:xfrm>
            <a:off x="5145479" y="3846752"/>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grpSp>
        <p:nvGrpSpPr>
          <p:cNvPr id="87" name="群組 86">
            <a:extLst>
              <a:ext uri="{FF2B5EF4-FFF2-40B4-BE49-F238E27FC236}">
                <a16:creationId xmlns:a16="http://schemas.microsoft.com/office/drawing/2014/main" id="{1BC8EBEA-DE7A-4F4A-88D4-CACFFC8C5738}"/>
              </a:ext>
            </a:extLst>
          </p:cNvPr>
          <p:cNvGrpSpPr/>
          <p:nvPr/>
        </p:nvGrpSpPr>
        <p:grpSpPr>
          <a:xfrm>
            <a:off x="2206394" y="3543198"/>
            <a:ext cx="1531639" cy="369332"/>
            <a:chOff x="6046768" y="3543198"/>
            <a:chExt cx="1531639" cy="369332"/>
          </a:xfrm>
        </p:grpSpPr>
        <p:sp>
          <p:nvSpPr>
            <p:cNvPr id="88" name="矩形 87">
              <a:extLst>
                <a:ext uri="{FF2B5EF4-FFF2-40B4-BE49-F238E27FC236}">
                  <a16:creationId xmlns:a16="http://schemas.microsoft.com/office/drawing/2014/main" id="{E50DF7E3-566B-453E-9C55-0EEB606BF3E3}"/>
                </a:ext>
              </a:extLst>
            </p:cNvPr>
            <p:cNvSpPr/>
            <p:nvPr/>
          </p:nvSpPr>
          <p:spPr>
            <a:xfrm>
              <a:off x="642631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89" name="矩形 88">
              <a:extLst>
                <a:ext uri="{FF2B5EF4-FFF2-40B4-BE49-F238E27FC236}">
                  <a16:creationId xmlns:a16="http://schemas.microsoft.com/office/drawing/2014/main" id="{A80956B7-4F9B-404B-B54E-4E8E81F68631}"/>
                </a:ext>
              </a:extLst>
            </p:cNvPr>
            <p:cNvSpPr/>
            <p:nvPr/>
          </p:nvSpPr>
          <p:spPr>
            <a:xfrm>
              <a:off x="672321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90" name="矩形 89">
              <a:extLst>
                <a:ext uri="{FF2B5EF4-FFF2-40B4-BE49-F238E27FC236}">
                  <a16:creationId xmlns:a16="http://schemas.microsoft.com/office/drawing/2014/main" id="{D97E9888-59F8-4233-8EA1-F570F3875CC8}"/>
                </a:ext>
              </a:extLst>
            </p:cNvPr>
            <p:cNvSpPr/>
            <p:nvPr/>
          </p:nvSpPr>
          <p:spPr>
            <a:xfrm>
              <a:off x="7032134"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91" name="矩形 90">
              <a:extLst>
                <a:ext uri="{FF2B5EF4-FFF2-40B4-BE49-F238E27FC236}">
                  <a16:creationId xmlns:a16="http://schemas.microsoft.com/office/drawing/2014/main" id="{9E46C57D-6FD9-468A-AA4E-9E1A938CE3E9}"/>
                </a:ext>
              </a:extLst>
            </p:cNvPr>
            <p:cNvSpPr/>
            <p:nvPr/>
          </p:nvSpPr>
          <p:spPr>
            <a:xfrm>
              <a:off x="7355479"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92" name="文字方塊 91">
              <a:extLst>
                <a:ext uri="{FF2B5EF4-FFF2-40B4-BE49-F238E27FC236}">
                  <a16:creationId xmlns:a16="http://schemas.microsoft.com/office/drawing/2014/main" id="{7834D5A1-0A67-4DD1-8AAF-54DF9AE41565}"/>
                </a:ext>
              </a:extLst>
            </p:cNvPr>
            <p:cNvSpPr txBox="1"/>
            <p:nvPr/>
          </p:nvSpPr>
          <p:spPr>
            <a:xfrm>
              <a:off x="6046768" y="3543198"/>
              <a:ext cx="343364" cy="369332"/>
            </a:xfrm>
            <a:prstGeom prst="rect">
              <a:avLst/>
            </a:prstGeom>
            <a:noFill/>
          </p:spPr>
          <p:txBody>
            <a:bodyPr wrap="none" rtlCol="0">
              <a:spAutoFit/>
            </a:bodyPr>
            <a:lstStyle/>
            <a:p>
              <a:r>
                <a:rPr lang="en-US" altLang="zh-TW" dirty="0"/>
                <a:t>…</a:t>
              </a:r>
              <a:endParaRPr lang="zh-TW" altLang="en-US" dirty="0"/>
            </a:p>
          </p:txBody>
        </p:sp>
      </p:grpSp>
      <p:grpSp>
        <p:nvGrpSpPr>
          <p:cNvPr id="93" name="群組 92">
            <a:extLst>
              <a:ext uri="{FF2B5EF4-FFF2-40B4-BE49-F238E27FC236}">
                <a16:creationId xmlns:a16="http://schemas.microsoft.com/office/drawing/2014/main" id="{5340B70C-2555-40FA-BF9E-BFD691A1A370}"/>
              </a:ext>
            </a:extLst>
          </p:cNvPr>
          <p:cNvGrpSpPr/>
          <p:nvPr/>
        </p:nvGrpSpPr>
        <p:grpSpPr>
          <a:xfrm>
            <a:off x="5807968" y="3543198"/>
            <a:ext cx="1564141" cy="369332"/>
            <a:chOff x="9648342" y="3543198"/>
            <a:chExt cx="1564141" cy="369332"/>
          </a:xfrm>
        </p:grpSpPr>
        <p:sp>
          <p:nvSpPr>
            <p:cNvPr id="94" name="矩形 93">
              <a:extLst>
                <a:ext uri="{FF2B5EF4-FFF2-40B4-BE49-F238E27FC236}">
                  <a16:creationId xmlns:a16="http://schemas.microsoft.com/office/drawing/2014/main" id="{9F61BFAF-8AD4-4F5D-96F5-69E35CF0295F}"/>
                </a:ext>
              </a:extLst>
            </p:cNvPr>
            <p:cNvSpPr/>
            <p:nvPr/>
          </p:nvSpPr>
          <p:spPr>
            <a:xfrm>
              <a:off x="10060387"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95" name="矩形 94">
              <a:extLst>
                <a:ext uri="{FF2B5EF4-FFF2-40B4-BE49-F238E27FC236}">
                  <a16:creationId xmlns:a16="http://schemas.microsoft.com/office/drawing/2014/main" id="{D81F8F40-9B91-430C-A822-8A2186E4DC06}"/>
                </a:ext>
              </a:extLst>
            </p:cNvPr>
            <p:cNvSpPr/>
            <p:nvPr/>
          </p:nvSpPr>
          <p:spPr>
            <a:xfrm>
              <a:off x="1035729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96" name="矩形 95">
              <a:extLst>
                <a:ext uri="{FF2B5EF4-FFF2-40B4-BE49-F238E27FC236}">
                  <a16:creationId xmlns:a16="http://schemas.microsoft.com/office/drawing/2014/main" id="{64A08EC0-ABCA-46D2-B3BC-E9AC39D1F30E}"/>
                </a:ext>
              </a:extLst>
            </p:cNvPr>
            <p:cNvSpPr/>
            <p:nvPr/>
          </p:nvSpPr>
          <p:spPr>
            <a:xfrm>
              <a:off x="10666210"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97" name="矩形 96">
              <a:extLst>
                <a:ext uri="{FF2B5EF4-FFF2-40B4-BE49-F238E27FC236}">
                  <a16:creationId xmlns:a16="http://schemas.microsoft.com/office/drawing/2014/main" id="{8F5C26D8-70B0-4D9D-AA93-55BBB778E65A}"/>
                </a:ext>
              </a:extLst>
            </p:cNvPr>
            <p:cNvSpPr/>
            <p:nvPr/>
          </p:nvSpPr>
          <p:spPr>
            <a:xfrm>
              <a:off x="1098955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98" name="文字方塊 97">
              <a:extLst>
                <a:ext uri="{FF2B5EF4-FFF2-40B4-BE49-F238E27FC236}">
                  <a16:creationId xmlns:a16="http://schemas.microsoft.com/office/drawing/2014/main" id="{584D1B85-5C40-45E9-8E64-D2C7B0E38046}"/>
                </a:ext>
              </a:extLst>
            </p:cNvPr>
            <p:cNvSpPr txBox="1"/>
            <p:nvPr/>
          </p:nvSpPr>
          <p:spPr>
            <a:xfrm>
              <a:off x="9648342" y="3543198"/>
              <a:ext cx="343364" cy="369332"/>
            </a:xfrm>
            <a:prstGeom prst="rect">
              <a:avLst/>
            </a:prstGeom>
            <a:noFill/>
          </p:spPr>
          <p:txBody>
            <a:bodyPr wrap="none" rtlCol="0">
              <a:spAutoFit/>
            </a:bodyPr>
            <a:lstStyle/>
            <a:p>
              <a:r>
                <a:rPr lang="en-US" altLang="zh-TW" dirty="0"/>
                <a:t>…</a:t>
              </a:r>
              <a:endParaRPr lang="zh-TW" altLang="en-US" dirty="0"/>
            </a:p>
          </p:txBody>
        </p:sp>
      </p:grpSp>
      <p:grpSp>
        <p:nvGrpSpPr>
          <p:cNvPr id="99" name="群組 98">
            <a:extLst>
              <a:ext uri="{FF2B5EF4-FFF2-40B4-BE49-F238E27FC236}">
                <a16:creationId xmlns:a16="http://schemas.microsoft.com/office/drawing/2014/main" id="{4F1747BF-0162-4ED9-A9C2-8B08ADDFEA5C}"/>
              </a:ext>
            </a:extLst>
          </p:cNvPr>
          <p:cNvGrpSpPr/>
          <p:nvPr/>
        </p:nvGrpSpPr>
        <p:grpSpPr>
          <a:xfrm>
            <a:off x="5807968" y="4184495"/>
            <a:ext cx="1564141" cy="369332"/>
            <a:chOff x="9648342" y="3543198"/>
            <a:chExt cx="1564141" cy="369332"/>
          </a:xfrm>
        </p:grpSpPr>
        <p:sp>
          <p:nvSpPr>
            <p:cNvPr id="100" name="矩形 99">
              <a:extLst>
                <a:ext uri="{FF2B5EF4-FFF2-40B4-BE49-F238E27FC236}">
                  <a16:creationId xmlns:a16="http://schemas.microsoft.com/office/drawing/2014/main" id="{502D9286-F107-4ABF-86F0-646C75294B09}"/>
                </a:ext>
              </a:extLst>
            </p:cNvPr>
            <p:cNvSpPr/>
            <p:nvPr/>
          </p:nvSpPr>
          <p:spPr>
            <a:xfrm>
              <a:off x="10060387"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101" name="矩形 100">
              <a:extLst>
                <a:ext uri="{FF2B5EF4-FFF2-40B4-BE49-F238E27FC236}">
                  <a16:creationId xmlns:a16="http://schemas.microsoft.com/office/drawing/2014/main" id="{1BDE9305-10CF-45C4-87C3-6050433C06B2}"/>
                </a:ext>
              </a:extLst>
            </p:cNvPr>
            <p:cNvSpPr/>
            <p:nvPr/>
          </p:nvSpPr>
          <p:spPr>
            <a:xfrm>
              <a:off x="10357291"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102" name="矩形 101">
              <a:extLst>
                <a:ext uri="{FF2B5EF4-FFF2-40B4-BE49-F238E27FC236}">
                  <a16:creationId xmlns:a16="http://schemas.microsoft.com/office/drawing/2014/main" id="{CE08E0C9-20D6-42A1-A03A-BCC3F7A9C072}"/>
                </a:ext>
              </a:extLst>
            </p:cNvPr>
            <p:cNvSpPr/>
            <p:nvPr/>
          </p:nvSpPr>
          <p:spPr>
            <a:xfrm>
              <a:off x="10666210"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109" name="矩形 108">
              <a:extLst>
                <a:ext uri="{FF2B5EF4-FFF2-40B4-BE49-F238E27FC236}">
                  <a16:creationId xmlns:a16="http://schemas.microsoft.com/office/drawing/2014/main" id="{9E7BACA1-7E8B-4CBA-BD0B-C7424D938554}"/>
                </a:ext>
              </a:extLst>
            </p:cNvPr>
            <p:cNvSpPr/>
            <p:nvPr/>
          </p:nvSpPr>
          <p:spPr>
            <a:xfrm>
              <a:off x="10989555" y="3632916"/>
              <a:ext cx="222928" cy="258432"/>
            </a:xfrm>
            <a:prstGeom prst="rect">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10" name="文字方塊 109">
              <a:extLst>
                <a:ext uri="{FF2B5EF4-FFF2-40B4-BE49-F238E27FC236}">
                  <a16:creationId xmlns:a16="http://schemas.microsoft.com/office/drawing/2014/main" id="{28B8D367-FE94-42EA-9507-04D513636D13}"/>
                </a:ext>
              </a:extLst>
            </p:cNvPr>
            <p:cNvSpPr txBox="1"/>
            <p:nvPr/>
          </p:nvSpPr>
          <p:spPr>
            <a:xfrm>
              <a:off x="9648342" y="3543198"/>
              <a:ext cx="343364" cy="369332"/>
            </a:xfrm>
            <a:prstGeom prst="rect">
              <a:avLst/>
            </a:prstGeom>
            <a:noFill/>
          </p:spPr>
          <p:txBody>
            <a:bodyPr wrap="none" rtlCol="0">
              <a:spAutoFit/>
            </a:bodyPr>
            <a:lstStyle/>
            <a:p>
              <a:r>
                <a:rPr lang="en-US" altLang="zh-TW" dirty="0"/>
                <a:t>…</a:t>
              </a:r>
              <a:endParaRPr lang="zh-TW" altLang="en-US" dirty="0"/>
            </a:p>
          </p:txBody>
        </p:sp>
      </p:grpSp>
      <p:sp>
        <p:nvSpPr>
          <p:cNvPr id="10" name="箭號: 向下 9">
            <a:extLst>
              <a:ext uri="{FF2B5EF4-FFF2-40B4-BE49-F238E27FC236}">
                <a16:creationId xmlns:a16="http://schemas.microsoft.com/office/drawing/2014/main" id="{472D49A9-3648-4CAE-9213-3D59F6EABF3E}"/>
              </a:ext>
            </a:extLst>
          </p:cNvPr>
          <p:cNvSpPr/>
          <p:nvPr/>
        </p:nvSpPr>
        <p:spPr>
          <a:xfrm>
            <a:off x="6658036" y="3976473"/>
            <a:ext cx="222928" cy="208022"/>
          </a:xfrm>
          <a:prstGeom prst="down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0" name="表格 7">
            <a:extLst>
              <a:ext uri="{FF2B5EF4-FFF2-40B4-BE49-F238E27FC236}">
                <a16:creationId xmlns:a16="http://schemas.microsoft.com/office/drawing/2014/main" id="{744D784E-D098-4472-A15C-137E8EF89FDF}"/>
              </a:ext>
            </a:extLst>
          </p:cNvPr>
          <p:cNvGraphicFramePr>
            <a:graphicFrameLocks noGrp="1"/>
          </p:cNvGraphicFramePr>
          <p:nvPr>
            <p:extLst>
              <p:ext uri="{D42A27DB-BD31-4B8C-83A1-F6EECF244321}">
                <p14:modId xmlns:p14="http://schemas.microsoft.com/office/powerpoint/2010/main" val="1748118809"/>
              </p:ext>
            </p:extLst>
          </p:nvPr>
        </p:nvGraphicFramePr>
        <p:xfrm>
          <a:off x="9713084" y="1843816"/>
          <a:ext cx="1544447" cy="1112520"/>
        </p:xfrm>
        <a:graphic>
          <a:graphicData uri="http://schemas.openxmlformats.org/drawingml/2006/table">
            <a:tbl>
              <a:tblPr firstRow="1" bandRow="1">
                <a:tableStyleId>{5C22544A-7EE6-4342-B048-85BDC9FD1C3A}</a:tableStyleId>
              </a:tblPr>
              <a:tblGrid>
                <a:gridCol w="892048">
                  <a:extLst>
                    <a:ext uri="{9D8B030D-6E8A-4147-A177-3AD203B41FA5}">
                      <a16:colId xmlns:a16="http://schemas.microsoft.com/office/drawing/2014/main" val="2525378686"/>
                    </a:ext>
                  </a:extLst>
                </a:gridCol>
                <a:gridCol w="652399">
                  <a:extLst>
                    <a:ext uri="{9D8B030D-6E8A-4147-A177-3AD203B41FA5}">
                      <a16:colId xmlns:a16="http://schemas.microsoft.com/office/drawing/2014/main" val="2923595576"/>
                    </a:ext>
                  </a:extLst>
                </a:gridCol>
              </a:tblGrid>
              <a:tr h="370840">
                <a:tc>
                  <a:txBody>
                    <a:bodyPr/>
                    <a:lstStyle/>
                    <a:p>
                      <a:r>
                        <a:rPr lang="en-US" altLang="zh-TW" sz="1800" b="1" i="0" kern="1200" dirty="0" err="1">
                          <a:solidFill>
                            <a:schemeClr val="lt1"/>
                          </a:solidFill>
                          <a:effectLst/>
                          <a:latin typeface="+mn-lt"/>
                          <a:ea typeface="+mn-ea"/>
                          <a:cs typeface="+mn-cs"/>
                        </a:rPr>
                        <a:t>FlowID</a:t>
                      </a:r>
                      <a:endParaRPr lang="zh-TW" altLang="en-US" b="1" dirty="0"/>
                    </a:p>
                  </a:txBody>
                  <a:tcPr/>
                </a:tc>
                <a:tc>
                  <a:txBody>
                    <a:bodyPr/>
                    <a:lstStyle/>
                    <a:p>
                      <a:r>
                        <a:rPr lang="en-US" altLang="zh-TW" dirty="0"/>
                        <a:t>next</a:t>
                      </a:r>
                      <a:endParaRPr lang="zh-TW" altLang="en-US" dirty="0"/>
                    </a:p>
                  </a:txBody>
                  <a:tcPr/>
                </a:tc>
                <a:extLst>
                  <a:ext uri="{0D108BD9-81ED-4DB2-BD59-A6C34878D82A}">
                    <a16:rowId xmlns:a16="http://schemas.microsoft.com/office/drawing/2014/main" val="1758929479"/>
                  </a:ext>
                </a:extLst>
              </a:tr>
              <a:tr h="370840">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751318280"/>
                  </a:ext>
                </a:extLst>
              </a:tr>
              <a:tr h="370840">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2898928061"/>
                  </a:ext>
                </a:extLst>
              </a:tr>
            </a:tbl>
          </a:graphicData>
        </a:graphic>
      </p:graphicFrame>
      <p:sp>
        <p:nvSpPr>
          <p:cNvPr id="41" name="右大括弧 40">
            <a:extLst>
              <a:ext uri="{FF2B5EF4-FFF2-40B4-BE49-F238E27FC236}">
                <a16:creationId xmlns:a16="http://schemas.microsoft.com/office/drawing/2014/main" id="{64387CD4-5CAA-44B2-B20C-CA01B3335FBB}"/>
              </a:ext>
            </a:extLst>
          </p:cNvPr>
          <p:cNvSpPr/>
          <p:nvPr/>
        </p:nvSpPr>
        <p:spPr>
          <a:xfrm rot="5400000">
            <a:off x="10369706" y="2359359"/>
            <a:ext cx="231201" cy="1544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E0FDAE59-765E-47C3-ABD7-0A4EE93FBAEC}"/>
              </a:ext>
            </a:extLst>
          </p:cNvPr>
          <p:cNvSpPr txBox="1"/>
          <p:nvPr/>
        </p:nvSpPr>
        <p:spPr>
          <a:xfrm>
            <a:off x="8769004" y="3278644"/>
            <a:ext cx="2635850" cy="400110"/>
          </a:xfrm>
          <a:prstGeom prst="rect">
            <a:avLst/>
          </a:prstGeom>
          <a:noFill/>
        </p:spPr>
        <p:txBody>
          <a:bodyPr wrap="none" rtlCol="0">
            <a:spAutoFit/>
          </a:bodyPr>
          <a:lstStyle/>
          <a:p>
            <a:r>
              <a:rPr lang="en-US" altLang="zh-TW" sz="2000" b="1" dirty="0" err="1"/>
              <a:t>Flowlet</a:t>
            </a:r>
            <a:r>
              <a:rPr lang="en-US" altLang="zh-TW" sz="2000" b="1" dirty="0"/>
              <a:t> switching table</a:t>
            </a:r>
            <a:endParaRPr lang="zh-TW" altLang="en-US" sz="2000" b="1" dirty="0"/>
          </a:p>
        </p:txBody>
      </p:sp>
    </p:spTree>
    <p:custDataLst>
      <p:tags r:id="rId1"/>
    </p:custDataLst>
    <p:extLst>
      <p:ext uri="{BB962C8B-B14F-4D97-AF65-F5344CB8AC3E}">
        <p14:creationId xmlns:p14="http://schemas.microsoft.com/office/powerpoint/2010/main" val="1957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1.875E-6 4.07407E-6 L 0.11159 -0.0051 " pathEditMode="relative" rAng="0" ptsTypes="AA">
                                      <p:cBhvr>
                                        <p:cTn id="52" dur="2000" fill="hold"/>
                                        <p:tgtEl>
                                          <p:spTgt spid="79"/>
                                        </p:tgtEl>
                                        <p:attrNameLst>
                                          <p:attrName>ppt_x</p:attrName>
                                          <p:attrName>ppt_y</p:attrName>
                                        </p:attrNameLst>
                                      </p:cBhvr>
                                      <p:rCtr x="5573" y="-255"/>
                                    </p:animMotion>
                                  </p:childTnLst>
                                </p:cTn>
                              </p:par>
                              <p:par>
                                <p:cTn id="53" presetID="42" presetClass="path" presetSubtype="0" accel="50000" decel="50000" fill="hold" grpId="1" nodeType="withEffect">
                                  <p:stCondLst>
                                    <p:cond delay="0"/>
                                  </p:stCondLst>
                                  <p:childTnLst>
                                    <p:animMotion origin="layout" path="M 1.25E-6 4.44444E-6 L 0.01823 -0.15278 " pathEditMode="relative" rAng="0" ptsTypes="AA">
                                      <p:cBhvr>
                                        <p:cTn id="54" dur="2000" fill="hold"/>
                                        <p:tgtEl>
                                          <p:spTgt spid="80"/>
                                        </p:tgtEl>
                                        <p:attrNameLst>
                                          <p:attrName>ppt_x</p:attrName>
                                          <p:attrName>ppt_y</p:attrName>
                                        </p:attrNameLst>
                                      </p:cBhvr>
                                      <p:rCtr x="911" y="-7639"/>
                                    </p:animMotion>
                                  </p:childTnLst>
                                </p:cTn>
                              </p:par>
                              <p:par>
                                <p:cTn id="55" presetID="42" presetClass="path" presetSubtype="0" accel="50000" decel="50000" fill="hold" grpId="1" nodeType="withEffect">
                                  <p:stCondLst>
                                    <p:cond delay="0"/>
                                  </p:stCondLst>
                                  <p:childTnLst>
                                    <p:animMotion origin="layout" path="M 1.25E-6 2.22222E-6 L -0.01966 -0.25463 " pathEditMode="relative" rAng="0" ptsTypes="AA">
                                      <p:cBhvr>
                                        <p:cTn id="56" dur="2000" fill="hold"/>
                                        <p:tgtEl>
                                          <p:spTgt spid="81"/>
                                        </p:tgtEl>
                                        <p:attrNameLst>
                                          <p:attrName>ppt_x</p:attrName>
                                          <p:attrName>ppt_y</p:attrName>
                                        </p:attrNameLst>
                                      </p:cBhvr>
                                      <p:rCtr x="-990" y="-12731"/>
                                    </p:animMotion>
                                  </p:childTnLst>
                                </p:cTn>
                              </p:par>
                              <p:par>
                                <p:cTn id="57" presetID="42" presetClass="path" presetSubtype="0" accel="50000" decel="50000" fill="hold" grpId="1" nodeType="withEffect">
                                  <p:stCondLst>
                                    <p:cond delay="0"/>
                                  </p:stCondLst>
                                  <p:childTnLst>
                                    <p:animMotion origin="layout" path="M 2.08333E-7 3.7037E-7 L -0.11354 -0.34745 " pathEditMode="relative" rAng="0" ptsTypes="AA">
                                      <p:cBhvr>
                                        <p:cTn id="58" dur="2000" fill="hold"/>
                                        <p:tgtEl>
                                          <p:spTgt spid="86"/>
                                        </p:tgtEl>
                                        <p:attrNameLst>
                                          <p:attrName>ppt_x</p:attrName>
                                          <p:attrName>ppt_y</p:attrName>
                                        </p:attrNameLst>
                                      </p:cBhvr>
                                      <p:rCtr x="-5677" y="-17384"/>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animBg="1"/>
      <p:bldP spid="80" grpId="1" animBg="1"/>
      <p:bldP spid="81" grpId="0" animBg="1"/>
      <p:bldP spid="81" grpId="1" animBg="1"/>
      <p:bldP spid="86" grpId="0" animBg="1"/>
      <p:bldP spid="86" grpId="1" animBg="1"/>
      <p:bldP spid="10" grpId="0" animBg="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BE66-FDAC-F34B-8B62-79C80B9EAEB7}"/>
              </a:ext>
            </a:extLst>
          </p:cNvPr>
          <p:cNvSpPr>
            <a:spLocks noGrp="1"/>
          </p:cNvSpPr>
          <p:nvPr>
            <p:ph type="title"/>
          </p:nvPr>
        </p:nvSpPr>
        <p:spPr/>
        <p:txBody>
          <a:bodyPr>
            <a:normAutofit fontScale="90000"/>
          </a:bodyPr>
          <a:lstStyle/>
          <a:p>
            <a:r>
              <a:rPr lang="en-US" altLang="zh-TW" dirty="0"/>
              <a:t>Handling change metrics: Policy violation by </a:t>
            </a:r>
            <a:r>
              <a:rPr lang="en-US" altLang="zh-TW" dirty="0" err="1"/>
              <a:t>flowlets</a:t>
            </a:r>
            <a:endParaRPr lang="en-US" dirty="0"/>
          </a:p>
        </p:txBody>
      </p:sp>
      <p:sp>
        <p:nvSpPr>
          <p:cNvPr id="3" name="Content Placeholder 2">
            <a:extLst>
              <a:ext uri="{FF2B5EF4-FFF2-40B4-BE49-F238E27FC236}">
                <a16:creationId xmlns:a16="http://schemas.microsoft.com/office/drawing/2014/main" id="{EA67589B-698F-FE4D-B7D0-DF9216473B8A}"/>
              </a:ext>
            </a:extLst>
          </p:cNvPr>
          <p:cNvSpPr>
            <a:spLocks noGrp="1"/>
          </p:cNvSpPr>
          <p:nvPr>
            <p:ph idx="1"/>
          </p:nvPr>
        </p:nvSpPr>
        <p:spPr>
          <a:xfrm>
            <a:off x="1294184" y="4221088"/>
            <a:ext cx="10058400" cy="1944216"/>
          </a:xfrm>
        </p:spPr>
        <p:txBody>
          <a:bodyPr>
            <a:normAutofit fontScale="92500" lnSpcReduction="10000"/>
          </a:bodyPr>
          <a:lstStyle/>
          <a:p>
            <a:r>
              <a:rPr lang="en-US" dirty="0"/>
              <a:t>Problem 3: </a:t>
            </a:r>
            <a:r>
              <a:rPr lang="en-US" dirty="0" err="1"/>
              <a:t>Flowlet</a:t>
            </a:r>
            <a:r>
              <a:rPr lang="en-US" dirty="0"/>
              <a:t> switching might cause policy violations! </a:t>
            </a:r>
          </a:p>
          <a:p>
            <a:pPr lvl="1"/>
            <a:r>
              <a:rPr lang="en-US" dirty="0"/>
              <a:t>Root cause: Asynchronous expiration of </a:t>
            </a:r>
            <a:r>
              <a:rPr lang="en-US" dirty="0" err="1"/>
              <a:t>flowlet</a:t>
            </a:r>
            <a:r>
              <a:rPr lang="en-US" dirty="0"/>
              <a:t> entries</a:t>
            </a:r>
          </a:p>
          <a:p>
            <a:pPr lvl="1"/>
            <a:r>
              <a:rPr lang="en-US" dirty="0"/>
              <a:t>E.g., Source picks a different route for new </a:t>
            </a:r>
            <a:r>
              <a:rPr lang="en-US" dirty="0" err="1"/>
              <a:t>flowlet</a:t>
            </a:r>
            <a:endParaRPr lang="en-US" dirty="0"/>
          </a:p>
          <a:p>
            <a:pPr lvl="1"/>
            <a:r>
              <a:rPr lang="en-US" altLang="zh-TW" dirty="0"/>
              <a:t>But the middle switch may still pin the </a:t>
            </a:r>
            <a:r>
              <a:rPr lang="en-US" altLang="zh-TW" dirty="0" err="1"/>
              <a:t>flowlet</a:t>
            </a:r>
            <a:r>
              <a:rPr lang="en-US" altLang="zh-TW" dirty="0"/>
              <a:t> to the upper path</a:t>
            </a:r>
          </a:p>
          <a:p>
            <a:pPr lvl="1"/>
            <a:r>
              <a:rPr lang="en-US" altLang="zh-TW" dirty="0">
                <a:sym typeface="Wingdings" panose="05000000000000000000" pitchFamily="2" charset="2"/>
              </a:rPr>
              <a:t> </a:t>
            </a:r>
            <a:r>
              <a:rPr lang="en-US" altLang="zh-TW" dirty="0">
                <a:solidFill>
                  <a:srgbClr val="00B050"/>
                </a:solidFill>
              </a:rPr>
              <a:t>Policy-aware </a:t>
            </a:r>
            <a:r>
              <a:rPr lang="en-US" altLang="zh-TW" dirty="0" err="1">
                <a:solidFill>
                  <a:srgbClr val="00B050"/>
                </a:solidFill>
              </a:rPr>
              <a:t>flowlet</a:t>
            </a:r>
            <a:r>
              <a:rPr lang="en-US" altLang="zh-TW" dirty="0">
                <a:solidFill>
                  <a:srgbClr val="00B050"/>
                </a:solidFill>
              </a:rPr>
              <a:t> switching </a:t>
            </a:r>
            <a:r>
              <a:rPr lang="en-US" altLang="zh-TW" dirty="0"/>
              <a:t>(extending </a:t>
            </a:r>
            <a:r>
              <a:rPr lang="en-US" altLang="zh-TW" dirty="0" err="1"/>
              <a:t>flowlet</a:t>
            </a:r>
            <a:r>
              <a:rPr lang="en-US" altLang="zh-TW" dirty="0"/>
              <a:t> switching tables with PG states)</a:t>
            </a:r>
          </a:p>
          <a:p>
            <a:pPr lvl="1"/>
            <a:endParaRPr lang="en-US" dirty="0"/>
          </a:p>
          <a:p>
            <a:pPr lvl="1"/>
            <a:endParaRPr lang="en-US" dirty="0"/>
          </a:p>
        </p:txBody>
      </p:sp>
      <p:sp>
        <p:nvSpPr>
          <p:cNvPr id="4" name="Date Placeholder 3">
            <a:extLst>
              <a:ext uri="{FF2B5EF4-FFF2-40B4-BE49-F238E27FC236}">
                <a16:creationId xmlns:a16="http://schemas.microsoft.com/office/drawing/2014/main" id="{0433FA72-B35C-F04D-9B0C-0F15CC91AE16}"/>
              </a:ext>
            </a:extLst>
          </p:cNvPr>
          <p:cNvSpPr>
            <a:spLocks noGrp="1"/>
          </p:cNvSpPr>
          <p:nvPr>
            <p:ph type="dt" sz="half" idx="10"/>
          </p:nvPr>
        </p:nvSpPr>
        <p:spPr/>
        <p:txBody>
          <a:bodyPr/>
          <a:lstStyle/>
          <a:p>
            <a:fld id="{7BEC6F82-5EDF-4282-BCB8-095DC779FE71}" type="datetime1">
              <a:rPr lang="zh-TW" altLang="en-US" smtClean="0"/>
              <a:t>2020/11/22</a:t>
            </a:fld>
            <a:endParaRPr lang="zh-TW" altLang="en-US" dirty="0"/>
          </a:p>
        </p:txBody>
      </p:sp>
      <p:sp>
        <p:nvSpPr>
          <p:cNvPr id="5" name="Slide Number Placeholder 4">
            <a:extLst>
              <a:ext uri="{FF2B5EF4-FFF2-40B4-BE49-F238E27FC236}">
                <a16:creationId xmlns:a16="http://schemas.microsoft.com/office/drawing/2014/main" id="{35A06023-E890-AC44-890B-79E00915D347}"/>
              </a:ext>
            </a:extLst>
          </p:cNvPr>
          <p:cNvSpPr>
            <a:spLocks noGrp="1"/>
          </p:cNvSpPr>
          <p:nvPr>
            <p:ph type="sldNum" sz="quarter" idx="12"/>
          </p:nvPr>
        </p:nvSpPr>
        <p:spPr/>
        <p:txBody>
          <a:bodyPr/>
          <a:lstStyle/>
          <a:p>
            <a:fld id="{2DCF4B1E-7098-4BE6-B4F5-3E0BE1EA3F0E}" type="slidenum">
              <a:rPr lang="zh-TW" altLang="en-US" smtClean="0"/>
              <a:pPr/>
              <a:t>21</a:t>
            </a:fld>
            <a:endParaRPr lang="zh-TW" altLang="en-US" dirty="0"/>
          </a:p>
        </p:txBody>
      </p:sp>
      <p:grpSp>
        <p:nvGrpSpPr>
          <p:cNvPr id="38" name="群組 37">
            <a:extLst>
              <a:ext uri="{FF2B5EF4-FFF2-40B4-BE49-F238E27FC236}">
                <a16:creationId xmlns:a16="http://schemas.microsoft.com/office/drawing/2014/main" id="{F0416970-A4D0-42F1-B7E8-99A8C79CCE9A}"/>
              </a:ext>
            </a:extLst>
          </p:cNvPr>
          <p:cNvGrpSpPr/>
          <p:nvPr/>
        </p:nvGrpSpPr>
        <p:grpSpPr>
          <a:xfrm>
            <a:off x="839416" y="1935551"/>
            <a:ext cx="6519240" cy="1741079"/>
            <a:chOff x="2836380" y="1869256"/>
            <a:chExt cx="6519240" cy="1741079"/>
          </a:xfrm>
        </p:grpSpPr>
        <p:sp>
          <p:nvSpPr>
            <p:cNvPr id="69" name="Rectangle 102">
              <a:extLst>
                <a:ext uri="{FF2B5EF4-FFF2-40B4-BE49-F238E27FC236}">
                  <a16:creationId xmlns:a16="http://schemas.microsoft.com/office/drawing/2014/main" id="{6377B6D0-8B78-48F3-A1A4-6C5F1B24E2AC}"/>
                </a:ext>
              </a:extLst>
            </p:cNvPr>
            <p:cNvSpPr/>
            <p:nvPr/>
          </p:nvSpPr>
          <p:spPr>
            <a:xfrm>
              <a:off x="4347696" y="3180885"/>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cxnSp>
          <p:nvCxnSpPr>
            <p:cNvPr id="70" name="Straight Connector 103">
              <a:extLst>
                <a:ext uri="{FF2B5EF4-FFF2-40B4-BE49-F238E27FC236}">
                  <a16:creationId xmlns:a16="http://schemas.microsoft.com/office/drawing/2014/main" id="{43AB92E2-744B-4B84-9BE1-5078A43FF330}"/>
                </a:ext>
              </a:extLst>
            </p:cNvPr>
            <p:cNvCxnSpPr>
              <a:stCxn id="72" idx="2"/>
              <a:endCxn id="69" idx="1"/>
            </p:cNvCxnSpPr>
            <p:nvPr/>
          </p:nvCxnSpPr>
          <p:spPr>
            <a:xfrm>
              <a:off x="3051105" y="2906113"/>
              <a:ext cx="1296591" cy="4894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Rectangle 104">
              <a:extLst>
                <a:ext uri="{FF2B5EF4-FFF2-40B4-BE49-F238E27FC236}">
                  <a16:creationId xmlns:a16="http://schemas.microsoft.com/office/drawing/2014/main" id="{77181FE5-F227-408A-BB95-D67C15D671C1}"/>
                </a:ext>
              </a:extLst>
            </p:cNvPr>
            <p:cNvSpPr/>
            <p:nvPr/>
          </p:nvSpPr>
          <p:spPr>
            <a:xfrm>
              <a:off x="4353512" y="1869256"/>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a:t>
              </a:r>
            </a:p>
          </p:txBody>
        </p:sp>
        <p:sp>
          <p:nvSpPr>
            <p:cNvPr id="72" name="Rectangle 105">
              <a:extLst>
                <a:ext uri="{FF2B5EF4-FFF2-40B4-BE49-F238E27FC236}">
                  <a16:creationId xmlns:a16="http://schemas.microsoft.com/office/drawing/2014/main" id="{1E10C4B7-73F8-46FD-B9AD-A620352E1DDA}"/>
                </a:ext>
              </a:extLst>
            </p:cNvPr>
            <p:cNvSpPr/>
            <p:nvPr/>
          </p:nvSpPr>
          <p:spPr>
            <a:xfrm>
              <a:off x="2836380" y="2476663"/>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73" name="Rectangle 106">
              <a:extLst>
                <a:ext uri="{FF2B5EF4-FFF2-40B4-BE49-F238E27FC236}">
                  <a16:creationId xmlns:a16="http://schemas.microsoft.com/office/drawing/2014/main" id="{519CE111-F0D1-44D0-8C03-71F147E3578E}"/>
                </a:ext>
              </a:extLst>
            </p:cNvPr>
            <p:cNvSpPr/>
            <p:nvPr/>
          </p:nvSpPr>
          <p:spPr>
            <a:xfrm>
              <a:off x="5832284" y="2502848"/>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a:t>
              </a:r>
            </a:p>
          </p:txBody>
        </p:sp>
        <p:cxnSp>
          <p:nvCxnSpPr>
            <p:cNvPr id="74" name="Straight Connector 107">
              <a:extLst>
                <a:ext uri="{FF2B5EF4-FFF2-40B4-BE49-F238E27FC236}">
                  <a16:creationId xmlns:a16="http://schemas.microsoft.com/office/drawing/2014/main" id="{258A4D6E-DD96-480D-9FCF-CB0A09950DBE}"/>
                </a:ext>
              </a:extLst>
            </p:cNvPr>
            <p:cNvCxnSpPr>
              <a:stCxn id="72" idx="0"/>
              <a:endCxn id="71" idx="1"/>
            </p:cNvCxnSpPr>
            <p:nvPr/>
          </p:nvCxnSpPr>
          <p:spPr>
            <a:xfrm flipV="1">
              <a:off x="3051105" y="2083982"/>
              <a:ext cx="1302406" cy="3926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108">
              <a:extLst>
                <a:ext uri="{FF2B5EF4-FFF2-40B4-BE49-F238E27FC236}">
                  <a16:creationId xmlns:a16="http://schemas.microsoft.com/office/drawing/2014/main" id="{137F7E27-9662-4F7B-AE0C-5B1A7DD9A3AA}"/>
                </a:ext>
              </a:extLst>
            </p:cNvPr>
            <p:cNvCxnSpPr>
              <a:stCxn id="71" idx="3"/>
              <a:endCxn id="73" idx="0"/>
            </p:cNvCxnSpPr>
            <p:nvPr/>
          </p:nvCxnSpPr>
          <p:spPr>
            <a:xfrm>
              <a:off x="4782962" y="2083981"/>
              <a:ext cx="1264047" cy="4188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109">
              <a:extLst>
                <a:ext uri="{FF2B5EF4-FFF2-40B4-BE49-F238E27FC236}">
                  <a16:creationId xmlns:a16="http://schemas.microsoft.com/office/drawing/2014/main" id="{69B36EDC-2C8D-4744-93C3-DC81F0AC6B1B}"/>
                </a:ext>
              </a:extLst>
            </p:cNvPr>
            <p:cNvCxnSpPr>
              <a:stCxn id="69" idx="3"/>
              <a:endCxn id="73" idx="2"/>
            </p:cNvCxnSpPr>
            <p:nvPr/>
          </p:nvCxnSpPr>
          <p:spPr>
            <a:xfrm flipV="1">
              <a:off x="4777146" y="2932298"/>
              <a:ext cx="1269863" cy="463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Rectangle 112">
              <a:extLst>
                <a:ext uri="{FF2B5EF4-FFF2-40B4-BE49-F238E27FC236}">
                  <a16:creationId xmlns:a16="http://schemas.microsoft.com/office/drawing/2014/main" id="{C0186202-99CA-42D3-9875-B536BBA9CF45}"/>
                </a:ext>
              </a:extLst>
            </p:cNvPr>
            <p:cNvSpPr/>
            <p:nvPr/>
          </p:nvSpPr>
          <p:spPr>
            <a:xfrm>
              <a:off x="7424801" y="3180885"/>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cxnSp>
          <p:nvCxnSpPr>
            <p:cNvPr id="78" name="Straight Connector 113">
              <a:extLst>
                <a:ext uri="{FF2B5EF4-FFF2-40B4-BE49-F238E27FC236}">
                  <a16:creationId xmlns:a16="http://schemas.microsoft.com/office/drawing/2014/main" id="{473CF140-AE79-4E99-A7EB-535A02D3DA33}"/>
                </a:ext>
              </a:extLst>
            </p:cNvPr>
            <p:cNvCxnSpPr>
              <a:stCxn id="73" idx="2"/>
              <a:endCxn id="77" idx="1"/>
            </p:cNvCxnSpPr>
            <p:nvPr/>
          </p:nvCxnSpPr>
          <p:spPr>
            <a:xfrm>
              <a:off x="6047009" y="2932298"/>
              <a:ext cx="1377792" cy="463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Rectangle 114">
              <a:extLst>
                <a:ext uri="{FF2B5EF4-FFF2-40B4-BE49-F238E27FC236}">
                  <a16:creationId xmlns:a16="http://schemas.microsoft.com/office/drawing/2014/main" id="{6366BF09-9DD5-4F34-82CE-C1FB00BA4FA5}"/>
                </a:ext>
              </a:extLst>
            </p:cNvPr>
            <p:cNvSpPr/>
            <p:nvPr/>
          </p:nvSpPr>
          <p:spPr>
            <a:xfrm>
              <a:off x="7430617" y="1869256"/>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a:t>
              </a:r>
            </a:p>
          </p:txBody>
        </p:sp>
        <p:sp>
          <p:nvSpPr>
            <p:cNvPr id="80" name="Rectangle 116">
              <a:extLst>
                <a:ext uri="{FF2B5EF4-FFF2-40B4-BE49-F238E27FC236}">
                  <a16:creationId xmlns:a16="http://schemas.microsoft.com/office/drawing/2014/main" id="{C48277EB-EBF9-4407-9F47-9A703E3C14BA}"/>
                </a:ext>
              </a:extLst>
            </p:cNvPr>
            <p:cNvSpPr/>
            <p:nvPr/>
          </p:nvSpPr>
          <p:spPr>
            <a:xfrm>
              <a:off x="8926170" y="2486072"/>
              <a:ext cx="429450" cy="42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
              </a:r>
            </a:p>
          </p:txBody>
        </p:sp>
        <p:cxnSp>
          <p:nvCxnSpPr>
            <p:cNvPr id="81" name="Straight Connector 117">
              <a:extLst>
                <a:ext uri="{FF2B5EF4-FFF2-40B4-BE49-F238E27FC236}">
                  <a16:creationId xmlns:a16="http://schemas.microsoft.com/office/drawing/2014/main" id="{67ACCF10-3CEB-4960-A91B-A033A7FE8FB2}"/>
                </a:ext>
              </a:extLst>
            </p:cNvPr>
            <p:cNvCxnSpPr>
              <a:stCxn id="73" idx="0"/>
              <a:endCxn id="79" idx="1"/>
            </p:cNvCxnSpPr>
            <p:nvPr/>
          </p:nvCxnSpPr>
          <p:spPr>
            <a:xfrm flipV="1">
              <a:off x="6047009" y="2083981"/>
              <a:ext cx="1383607" cy="4188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118">
              <a:extLst>
                <a:ext uri="{FF2B5EF4-FFF2-40B4-BE49-F238E27FC236}">
                  <a16:creationId xmlns:a16="http://schemas.microsoft.com/office/drawing/2014/main" id="{0E903F92-C747-4349-9603-20C19D23BCB5}"/>
                </a:ext>
              </a:extLst>
            </p:cNvPr>
            <p:cNvCxnSpPr>
              <a:stCxn id="79" idx="3"/>
              <a:endCxn id="80" idx="0"/>
            </p:cNvCxnSpPr>
            <p:nvPr/>
          </p:nvCxnSpPr>
          <p:spPr>
            <a:xfrm>
              <a:off x="7860067" y="2083981"/>
              <a:ext cx="1280829" cy="4020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119">
              <a:extLst>
                <a:ext uri="{FF2B5EF4-FFF2-40B4-BE49-F238E27FC236}">
                  <a16:creationId xmlns:a16="http://schemas.microsoft.com/office/drawing/2014/main" id="{6C16EAB3-F98F-4098-BFB7-48338569B5F1}"/>
                </a:ext>
              </a:extLst>
            </p:cNvPr>
            <p:cNvCxnSpPr>
              <a:stCxn id="77" idx="3"/>
            </p:cNvCxnSpPr>
            <p:nvPr/>
          </p:nvCxnSpPr>
          <p:spPr>
            <a:xfrm flipV="1">
              <a:off x="7854251" y="2898747"/>
              <a:ext cx="1202765" cy="49686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87" name="Straight Arrow Connector 158">
            <a:extLst>
              <a:ext uri="{FF2B5EF4-FFF2-40B4-BE49-F238E27FC236}">
                <a16:creationId xmlns:a16="http://schemas.microsoft.com/office/drawing/2014/main" id="{1C9DC2D0-029A-4A99-8237-327B1DC44B94}"/>
              </a:ext>
            </a:extLst>
          </p:cNvPr>
          <p:cNvCxnSpPr>
            <a:cxnSpLocks/>
          </p:cNvCxnSpPr>
          <p:nvPr/>
        </p:nvCxnSpPr>
        <p:spPr>
          <a:xfrm>
            <a:off x="1353982" y="3224027"/>
            <a:ext cx="750636" cy="324168"/>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0" name="Straight Arrow Connector 165">
            <a:extLst>
              <a:ext uri="{FF2B5EF4-FFF2-40B4-BE49-F238E27FC236}">
                <a16:creationId xmlns:a16="http://schemas.microsoft.com/office/drawing/2014/main" id="{06E640B3-1104-41B4-B2BF-0C658B6C3C99}"/>
              </a:ext>
            </a:extLst>
          </p:cNvPr>
          <p:cNvCxnSpPr>
            <a:cxnSpLocks/>
          </p:cNvCxnSpPr>
          <p:nvPr/>
        </p:nvCxnSpPr>
        <p:spPr>
          <a:xfrm flipV="1">
            <a:off x="3057016" y="3197822"/>
            <a:ext cx="870802" cy="31675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7" name="Straight Arrow Connector 161">
            <a:extLst>
              <a:ext uri="{FF2B5EF4-FFF2-40B4-BE49-F238E27FC236}">
                <a16:creationId xmlns:a16="http://schemas.microsoft.com/office/drawing/2014/main" id="{13230252-B212-4EB6-B8F5-20B0E331673E}"/>
              </a:ext>
            </a:extLst>
          </p:cNvPr>
          <p:cNvCxnSpPr>
            <a:cxnSpLocks/>
          </p:cNvCxnSpPr>
          <p:nvPr/>
        </p:nvCxnSpPr>
        <p:spPr>
          <a:xfrm flipV="1">
            <a:off x="4535316" y="2332685"/>
            <a:ext cx="724756" cy="239832"/>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98" name="Straight Arrow Connector 159">
            <a:extLst>
              <a:ext uri="{FF2B5EF4-FFF2-40B4-BE49-F238E27FC236}">
                <a16:creationId xmlns:a16="http://schemas.microsoft.com/office/drawing/2014/main" id="{8B560C66-63B6-4E61-B607-A1D66CFF5CDF}"/>
              </a:ext>
            </a:extLst>
          </p:cNvPr>
          <p:cNvCxnSpPr>
            <a:cxnSpLocks/>
          </p:cNvCxnSpPr>
          <p:nvPr/>
        </p:nvCxnSpPr>
        <p:spPr>
          <a:xfrm>
            <a:off x="6076650" y="2372456"/>
            <a:ext cx="705975" cy="220717"/>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6" name="手繪多邊形: 圖案 5">
            <a:extLst>
              <a:ext uri="{FF2B5EF4-FFF2-40B4-BE49-F238E27FC236}">
                <a16:creationId xmlns:a16="http://schemas.microsoft.com/office/drawing/2014/main" id="{FDEFCFBF-B332-46EB-8F0F-820046DE51A1}"/>
              </a:ext>
            </a:extLst>
          </p:cNvPr>
          <p:cNvSpPr/>
          <p:nvPr/>
        </p:nvSpPr>
        <p:spPr>
          <a:xfrm>
            <a:off x="1084959" y="1545502"/>
            <a:ext cx="6091528" cy="679570"/>
          </a:xfrm>
          <a:custGeom>
            <a:avLst/>
            <a:gdLst>
              <a:gd name="connsiteX0" fmla="*/ 0 w 7650480"/>
              <a:gd name="connsiteY0" fmla="*/ 807767 h 853487"/>
              <a:gd name="connsiteX1" fmla="*/ 1920240 w 7650480"/>
              <a:gd name="connsiteY1" fmla="*/ 47 h 853487"/>
              <a:gd name="connsiteX2" fmla="*/ 3764280 w 7650480"/>
              <a:gd name="connsiteY2" fmla="*/ 838247 h 853487"/>
              <a:gd name="connsiteX3" fmla="*/ 5745480 w 7650480"/>
              <a:gd name="connsiteY3" fmla="*/ 61007 h 853487"/>
              <a:gd name="connsiteX4" fmla="*/ 7650480 w 7650480"/>
              <a:gd name="connsiteY4" fmla="*/ 853487 h 85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80" h="853487">
                <a:moveTo>
                  <a:pt x="0" y="807767"/>
                </a:moveTo>
                <a:cubicBezTo>
                  <a:pt x="646430" y="401367"/>
                  <a:pt x="1292860" y="-5033"/>
                  <a:pt x="1920240" y="47"/>
                </a:cubicBezTo>
                <a:cubicBezTo>
                  <a:pt x="2547620" y="5127"/>
                  <a:pt x="3126740" y="828087"/>
                  <a:pt x="3764280" y="838247"/>
                </a:cubicBezTo>
                <a:cubicBezTo>
                  <a:pt x="4401820" y="848407"/>
                  <a:pt x="5097780" y="58467"/>
                  <a:pt x="5745480" y="61007"/>
                </a:cubicBezTo>
                <a:cubicBezTo>
                  <a:pt x="6393180" y="63547"/>
                  <a:pt x="7021830" y="458517"/>
                  <a:pt x="7650480" y="85348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手繪多邊形: 圖案 99">
            <a:extLst>
              <a:ext uri="{FF2B5EF4-FFF2-40B4-BE49-F238E27FC236}">
                <a16:creationId xmlns:a16="http://schemas.microsoft.com/office/drawing/2014/main" id="{49A64874-248B-4F0E-A817-E73D291D6051}"/>
              </a:ext>
            </a:extLst>
          </p:cNvPr>
          <p:cNvSpPr/>
          <p:nvPr/>
        </p:nvSpPr>
        <p:spPr>
          <a:xfrm flipV="1">
            <a:off x="1084959" y="3334375"/>
            <a:ext cx="6091528" cy="679570"/>
          </a:xfrm>
          <a:custGeom>
            <a:avLst/>
            <a:gdLst>
              <a:gd name="connsiteX0" fmla="*/ 0 w 7650480"/>
              <a:gd name="connsiteY0" fmla="*/ 807767 h 853487"/>
              <a:gd name="connsiteX1" fmla="*/ 1920240 w 7650480"/>
              <a:gd name="connsiteY1" fmla="*/ 47 h 853487"/>
              <a:gd name="connsiteX2" fmla="*/ 3764280 w 7650480"/>
              <a:gd name="connsiteY2" fmla="*/ 838247 h 853487"/>
              <a:gd name="connsiteX3" fmla="*/ 5745480 w 7650480"/>
              <a:gd name="connsiteY3" fmla="*/ 61007 h 853487"/>
              <a:gd name="connsiteX4" fmla="*/ 7650480 w 7650480"/>
              <a:gd name="connsiteY4" fmla="*/ 853487 h 853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0480" h="853487">
                <a:moveTo>
                  <a:pt x="0" y="807767"/>
                </a:moveTo>
                <a:cubicBezTo>
                  <a:pt x="646430" y="401367"/>
                  <a:pt x="1292860" y="-5033"/>
                  <a:pt x="1920240" y="47"/>
                </a:cubicBezTo>
                <a:cubicBezTo>
                  <a:pt x="2547620" y="5127"/>
                  <a:pt x="3126740" y="828087"/>
                  <a:pt x="3764280" y="838247"/>
                </a:cubicBezTo>
                <a:cubicBezTo>
                  <a:pt x="4401820" y="848407"/>
                  <a:pt x="5097780" y="58467"/>
                  <a:pt x="5745480" y="61007"/>
                </a:cubicBezTo>
                <a:cubicBezTo>
                  <a:pt x="6393180" y="63547"/>
                  <a:pt x="7021830" y="458517"/>
                  <a:pt x="7650480" y="853487"/>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文字方塊 30">
            <a:extLst>
              <a:ext uri="{FF2B5EF4-FFF2-40B4-BE49-F238E27FC236}">
                <a16:creationId xmlns:a16="http://schemas.microsoft.com/office/drawing/2014/main" id="{800F47BC-BD17-4D76-BDC6-4CD16847E6D9}"/>
              </a:ext>
            </a:extLst>
          </p:cNvPr>
          <p:cNvSpPr txBox="1"/>
          <p:nvPr/>
        </p:nvSpPr>
        <p:spPr>
          <a:xfrm>
            <a:off x="6782625" y="1499335"/>
            <a:ext cx="987771" cy="369332"/>
          </a:xfrm>
          <a:prstGeom prst="rect">
            <a:avLst/>
          </a:prstGeom>
          <a:noFill/>
        </p:spPr>
        <p:txBody>
          <a:bodyPr wrap="none" rtlCol="0">
            <a:spAutoFit/>
          </a:bodyPr>
          <a:lstStyle/>
          <a:p>
            <a:r>
              <a:rPr lang="en-US" altLang="zh-TW" dirty="0"/>
              <a:t>Time = 1</a:t>
            </a:r>
            <a:endParaRPr lang="zh-TW" altLang="en-US" dirty="0"/>
          </a:p>
        </p:txBody>
      </p:sp>
      <p:sp>
        <p:nvSpPr>
          <p:cNvPr id="104" name="文字方塊 103">
            <a:extLst>
              <a:ext uri="{FF2B5EF4-FFF2-40B4-BE49-F238E27FC236}">
                <a16:creationId xmlns:a16="http://schemas.microsoft.com/office/drawing/2014/main" id="{1B1210E8-51CA-4968-992D-C9BD7F459FD0}"/>
              </a:ext>
            </a:extLst>
          </p:cNvPr>
          <p:cNvSpPr txBox="1"/>
          <p:nvPr/>
        </p:nvSpPr>
        <p:spPr>
          <a:xfrm>
            <a:off x="6782625" y="3665517"/>
            <a:ext cx="987771" cy="369332"/>
          </a:xfrm>
          <a:prstGeom prst="rect">
            <a:avLst/>
          </a:prstGeom>
          <a:noFill/>
        </p:spPr>
        <p:txBody>
          <a:bodyPr wrap="none" rtlCol="0">
            <a:spAutoFit/>
          </a:bodyPr>
          <a:lstStyle/>
          <a:p>
            <a:r>
              <a:rPr lang="en-US" altLang="zh-TW" dirty="0"/>
              <a:t>Time = 2</a:t>
            </a:r>
            <a:endParaRPr lang="zh-TW" altLang="en-US" dirty="0"/>
          </a:p>
        </p:txBody>
      </p:sp>
      <p:cxnSp>
        <p:nvCxnSpPr>
          <p:cNvPr id="107" name="Straight Arrow Connector 158">
            <a:extLst>
              <a:ext uri="{FF2B5EF4-FFF2-40B4-BE49-F238E27FC236}">
                <a16:creationId xmlns:a16="http://schemas.microsoft.com/office/drawing/2014/main" id="{D32502A8-A184-4A43-81CA-C33DB4CEF10B}"/>
              </a:ext>
            </a:extLst>
          </p:cNvPr>
          <p:cNvCxnSpPr>
            <a:cxnSpLocks/>
          </p:cNvCxnSpPr>
          <p:nvPr/>
        </p:nvCxnSpPr>
        <p:spPr>
          <a:xfrm flipV="1">
            <a:off x="1464499" y="2329294"/>
            <a:ext cx="708222" cy="239849"/>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133" name="Straight Arrow Connector 165">
            <a:extLst>
              <a:ext uri="{FF2B5EF4-FFF2-40B4-BE49-F238E27FC236}">
                <a16:creationId xmlns:a16="http://schemas.microsoft.com/office/drawing/2014/main" id="{4772F0F4-6B24-4DF0-BF5A-2380FE619057}"/>
              </a:ext>
            </a:extLst>
          </p:cNvPr>
          <p:cNvCxnSpPr>
            <a:cxnSpLocks/>
          </p:cNvCxnSpPr>
          <p:nvPr/>
        </p:nvCxnSpPr>
        <p:spPr>
          <a:xfrm>
            <a:off x="2944199" y="2372456"/>
            <a:ext cx="745822" cy="271291"/>
          </a:xfrm>
          <a:prstGeom prst="straightConnector1">
            <a:avLst/>
          </a:prstGeom>
          <a:ln w="38100">
            <a:solidFill>
              <a:schemeClr val="accent6"/>
            </a:solidFill>
            <a:prstDash val="dash"/>
            <a:tailEnd type="arrow" w="med" len="lg"/>
          </a:ln>
        </p:spPr>
        <p:style>
          <a:lnRef idx="1">
            <a:schemeClr val="accent1"/>
          </a:lnRef>
          <a:fillRef idx="0">
            <a:schemeClr val="accent1"/>
          </a:fillRef>
          <a:effectRef idx="0">
            <a:schemeClr val="accent1"/>
          </a:effectRef>
          <a:fontRef idx="minor">
            <a:schemeClr val="tx1"/>
          </a:fontRef>
        </p:style>
      </p:cxnSp>
      <p:graphicFrame>
        <p:nvGraphicFramePr>
          <p:cNvPr id="7" name="表格 7">
            <a:extLst>
              <a:ext uri="{FF2B5EF4-FFF2-40B4-BE49-F238E27FC236}">
                <a16:creationId xmlns:a16="http://schemas.microsoft.com/office/drawing/2014/main" id="{2A0266AD-BEE1-471D-B146-12E934583C26}"/>
              </a:ext>
            </a:extLst>
          </p:cNvPr>
          <p:cNvGraphicFramePr>
            <a:graphicFrameLocks noGrp="1"/>
          </p:cNvGraphicFramePr>
          <p:nvPr>
            <p:extLst>
              <p:ext uri="{D42A27DB-BD31-4B8C-83A1-F6EECF244321}">
                <p14:modId xmlns:p14="http://schemas.microsoft.com/office/powerpoint/2010/main" val="565231222"/>
              </p:ext>
            </p:extLst>
          </p:nvPr>
        </p:nvGraphicFramePr>
        <p:xfrm>
          <a:off x="9713084" y="1843816"/>
          <a:ext cx="1544447" cy="1112520"/>
        </p:xfrm>
        <a:graphic>
          <a:graphicData uri="http://schemas.openxmlformats.org/drawingml/2006/table">
            <a:tbl>
              <a:tblPr firstRow="1" bandRow="1">
                <a:tableStyleId>{5C22544A-7EE6-4342-B048-85BDC9FD1C3A}</a:tableStyleId>
              </a:tblPr>
              <a:tblGrid>
                <a:gridCol w="892048">
                  <a:extLst>
                    <a:ext uri="{9D8B030D-6E8A-4147-A177-3AD203B41FA5}">
                      <a16:colId xmlns:a16="http://schemas.microsoft.com/office/drawing/2014/main" val="2525378686"/>
                    </a:ext>
                  </a:extLst>
                </a:gridCol>
                <a:gridCol w="652399">
                  <a:extLst>
                    <a:ext uri="{9D8B030D-6E8A-4147-A177-3AD203B41FA5}">
                      <a16:colId xmlns:a16="http://schemas.microsoft.com/office/drawing/2014/main" val="2923595576"/>
                    </a:ext>
                  </a:extLst>
                </a:gridCol>
              </a:tblGrid>
              <a:tr h="370840">
                <a:tc>
                  <a:txBody>
                    <a:bodyPr/>
                    <a:lstStyle/>
                    <a:p>
                      <a:r>
                        <a:rPr lang="en-US" altLang="zh-TW" sz="1800" b="1" i="0" kern="1200" dirty="0" err="1">
                          <a:solidFill>
                            <a:schemeClr val="lt1"/>
                          </a:solidFill>
                          <a:effectLst/>
                          <a:latin typeface="+mn-lt"/>
                          <a:ea typeface="+mn-ea"/>
                          <a:cs typeface="+mn-cs"/>
                        </a:rPr>
                        <a:t>FlowID</a:t>
                      </a:r>
                      <a:endParaRPr lang="zh-TW" altLang="en-US" b="1" dirty="0"/>
                    </a:p>
                  </a:txBody>
                  <a:tcPr/>
                </a:tc>
                <a:tc>
                  <a:txBody>
                    <a:bodyPr/>
                    <a:lstStyle/>
                    <a:p>
                      <a:r>
                        <a:rPr lang="en-US" altLang="zh-TW" dirty="0"/>
                        <a:t>next</a:t>
                      </a:r>
                      <a:endParaRPr lang="zh-TW" altLang="en-US" dirty="0"/>
                    </a:p>
                  </a:txBody>
                  <a:tcPr/>
                </a:tc>
                <a:extLst>
                  <a:ext uri="{0D108BD9-81ED-4DB2-BD59-A6C34878D82A}">
                    <a16:rowId xmlns:a16="http://schemas.microsoft.com/office/drawing/2014/main" val="1758929479"/>
                  </a:ext>
                </a:extLst>
              </a:tr>
              <a:tr h="370840">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751318280"/>
                  </a:ext>
                </a:extLst>
              </a:tr>
              <a:tr h="370840">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2898928061"/>
                  </a:ext>
                </a:extLst>
              </a:tr>
            </a:tbl>
          </a:graphicData>
        </a:graphic>
      </p:graphicFrame>
      <p:graphicFrame>
        <p:nvGraphicFramePr>
          <p:cNvPr id="9" name="表格 9">
            <a:extLst>
              <a:ext uri="{FF2B5EF4-FFF2-40B4-BE49-F238E27FC236}">
                <a16:creationId xmlns:a16="http://schemas.microsoft.com/office/drawing/2014/main" id="{913BE931-0DD9-45D1-9B81-E9450A18A4C9}"/>
              </a:ext>
            </a:extLst>
          </p:cNvPr>
          <p:cNvGraphicFramePr>
            <a:graphicFrameLocks noGrp="1"/>
          </p:cNvGraphicFramePr>
          <p:nvPr>
            <p:extLst>
              <p:ext uri="{D42A27DB-BD31-4B8C-83A1-F6EECF244321}">
                <p14:modId xmlns:p14="http://schemas.microsoft.com/office/powerpoint/2010/main" val="1868540458"/>
              </p:ext>
            </p:extLst>
          </p:nvPr>
        </p:nvGraphicFramePr>
        <p:xfrm>
          <a:off x="8660112" y="1843816"/>
          <a:ext cx="1022541" cy="1112520"/>
        </p:xfrm>
        <a:graphic>
          <a:graphicData uri="http://schemas.openxmlformats.org/drawingml/2006/table">
            <a:tbl>
              <a:tblPr firstRow="1" bandRow="1">
                <a:tableStyleId>{F5AB1C69-6EDB-4FF4-983F-18BD219EF322}</a:tableStyleId>
              </a:tblPr>
              <a:tblGrid>
                <a:gridCol w="1022541">
                  <a:extLst>
                    <a:ext uri="{9D8B030D-6E8A-4147-A177-3AD203B41FA5}">
                      <a16:colId xmlns:a16="http://schemas.microsoft.com/office/drawing/2014/main" val="970655858"/>
                    </a:ext>
                  </a:extLst>
                </a:gridCol>
              </a:tblGrid>
              <a:tr h="370840">
                <a:tc>
                  <a:txBody>
                    <a:bodyPr/>
                    <a:lstStyle/>
                    <a:p>
                      <a:r>
                        <a:rPr lang="en-US" altLang="zh-TW" dirty="0"/>
                        <a:t>PG state</a:t>
                      </a:r>
                      <a:endParaRPr lang="zh-TW" altLang="en-US" dirty="0"/>
                    </a:p>
                  </a:txBody>
                  <a:tcPr/>
                </a:tc>
                <a:extLst>
                  <a:ext uri="{0D108BD9-81ED-4DB2-BD59-A6C34878D82A}">
                    <a16:rowId xmlns:a16="http://schemas.microsoft.com/office/drawing/2014/main" val="2094729595"/>
                  </a:ext>
                </a:extLst>
              </a:tr>
              <a:tr h="370840">
                <a:tc>
                  <a:txBody>
                    <a:bodyPr/>
                    <a:lstStyle/>
                    <a:p>
                      <a:endParaRPr lang="zh-TW" altLang="en-US" dirty="0"/>
                    </a:p>
                  </a:txBody>
                  <a:tcPr/>
                </a:tc>
                <a:extLst>
                  <a:ext uri="{0D108BD9-81ED-4DB2-BD59-A6C34878D82A}">
                    <a16:rowId xmlns:a16="http://schemas.microsoft.com/office/drawing/2014/main" val="2211238090"/>
                  </a:ext>
                </a:extLst>
              </a:tr>
              <a:tr h="370840">
                <a:tc>
                  <a:txBody>
                    <a:bodyPr/>
                    <a:lstStyle/>
                    <a:p>
                      <a:endParaRPr lang="zh-TW" altLang="en-US" dirty="0"/>
                    </a:p>
                  </a:txBody>
                  <a:tcPr/>
                </a:tc>
                <a:extLst>
                  <a:ext uri="{0D108BD9-81ED-4DB2-BD59-A6C34878D82A}">
                    <a16:rowId xmlns:a16="http://schemas.microsoft.com/office/drawing/2014/main" val="387527775"/>
                  </a:ext>
                </a:extLst>
              </a:tr>
            </a:tbl>
          </a:graphicData>
        </a:graphic>
      </p:graphicFrame>
      <p:sp>
        <p:nvSpPr>
          <p:cNvPr id="12" name="右大括弧 11">
            <a:extLst>
              <a:ext uri="{FF2B5EF4-FFF2-40B4-BE49-F238E27FC236}">
                <a16:creationId xmlns:a16="http://schemas.microsoft.com/office/drawing/2014/main" id="{61846A8F-32F0-4DC9-BEC1-EE60EB729C44}"/>
              </a:ext>
            </a:extLst>
          </p:cNvPr>
          <p:cNvSpPr/>
          <p:nvPr/>
        </p:nvSpPr>
        <p:spPr>
          <a:xfrm rot="5400000">
            <a:off x="10369706" y="2359359"/>
            <a:ext cx="231201" cy="1544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EE00D349-B95A-424B-BB61-2CF93A7D1B45}"/>
              </a:ext>
            </a:extLst>
          </p:cNvPr>
          <p:cNvSpPr txBox="1"/>
          <p:nvPr/>
        </p:nvSpPr>
        <p:spPr>
          <a:xfrm>
            <a:off x="8769004" y="3278644"/>
            <a:ext cx="2635850" cy="400110"/>
          </a:xfrm>
          <a:prstGeom prst="rect">
            <a:avLst/>
          </a:prstGeom>
          <a:noFill/>
        </p:spPr>
        <p:txBody>
          <a:bodyPr wrap="none" rtlCol="0">
            <a:spAutoFit/>
          </a:bodyPr>
          <a:lstStyle/>
          <a:p>
            <a:r>
              <a:rPr lang="en-US" altLang="zh-TW" sz="2000" b="1" dirty="0" err="1"/>
              <a:t>Flowlet</a:t>
            </a:r>
            <a:r>
              <a:rPr lang="en-US" altLang="zh-TW" sz="2000" b="1" dirty="0"/>
              <a:t> switching table</a:t>
            </a:r>
            <a:endParaRPr lang="zh-TW" altLang="en-US" sz="2000" b="1" dirty="0"/>
          </a:p>
        </p:txBody>
      </p:sp>
    </p:spTree>
    <p:custDataLst>
      <p:tags r:id="rId1"/>
    </p:custDataLst>
    <p:extLst>
      <p:ext uri="{BB962C8B-B14F-4D97-AF65-F5344CB8AC3E}">
        <p14:creationId xmlns:p14="http://schemas.microsoft.com/office/powerpoint/2010/main" val="20937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xit" presetSubtype="0" fill="hold" grpId="1" nodeType="withEffect">
                                  <p:stCondLst>
                                    <p:cond delay="0"/>
                                  </p:stCondLst>
                                  <p:childTnLst>
                                    <p:animEffect transition="out" filter="fade">
                                      <p:cBhvr>
                                        <p:cTn id="27" dur="500"/>
                                        <p:tgtEl>
                                          <p:spTgt spid="100"/>
                                        </p:tgtEl>
                                      </p:cBhvr>
                                    </p:animEffect>
                                    <p:set>
                                      <p:cBhvr>
                                        <p:cTn id="28" dur="1" fill="hold">
                                          <p:stCondLst>
                                            <p:cond delay="499"/>
                                          </p:stCondLst>
                                        </p:cTn>
                                        <p:tgtEl>
                                          <p:spTgt spid="1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500"/>
                                        <p:tgtEl>
                                          <p:spTgt spid="107"/>
                                        </p:tgtEl>
                                      </p:cBhvr>
                                    </p:animEffect>
                                  </p:childTnLst>
                                </p:cTn>
                              </p:par>
                              <p:par>
                                <p:cTn id="34" presetID="10"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fade">
                                      <p:cBhvr>
                                        <p:cTn id="36" dur="500"/>
                                        <p:tgtEl>
                                          <p:spTgt spid="133"/>
                                        </p:tgtEl>
                                      </p:cBhvr>
                                    </p:animEffect>
                                  </p:childTnLst>
                                </p:cTn>
                              </p:par>
                              <p:par>
                                <p:cTn id="37" presetID="10"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500"/>
                                        <p:tgtEl>
                                          <p:spTgt spid="97"/>
                                        </p:tgtEl>
                                      </p:cBhvr>
                                    </p:animEffect>
                                  </p:childTnLst>
                                </p:cTn>
                              </p:par>
                              <p:par>
                                <p:cTn id="40" presetID="10"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par>
                                <p:cTn id="57" presetID="10" presetClass="entr" presetSubtype="0" fill="hold" grpId="2"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xit" presetSubtype="0" fill="hold" grpId="1"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par>
                                <p:cTn id="71" presetID="10" presetClass="entr" presetSubtype="0"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par>
                                <p:cTn id="74" presetID="10" presetClass="exit" presetSubtype="0" fill="hold" nodeType="withEffect">
                                  <p:stCondLst>
                                    <p:cond delay="0"/>
                                  </p:stCondLst>
                                  <p:childTnLst>
                                    <p:animEffect transition="out" filter="fade">
                                      <p:cBhvr>
                                        <p:cTn id="75" dur="500"/>
                                        <p:tgtEl>
                                          <p:spTgt spid="107"/>
                                        </p:tgtEl>
                                      </p:cBhvr>
                                    </p:animEffect>
                                    <p:set>
                                      <p:cBhvr>
                                        <p:cTn id="76" dur="1" fill="hold">
                                          <p:stCondLst>
                                            <p:cond delay="499"/>
                                          </p:stCondLst>
                                        </p:cTn>
                                        <p:tgtEl>
                                          <p:spTgt spid="10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33"/>
                                        </p:tgtEl>
                                      </p:cBhvr>
                                    </p:animEffect>
                                    <p:set>
                                      <p:cBhvr>
                                        <p:cTn id="79" dur="1" fill="hold">
                                          <p:stCondLst>
                                            <p:cond delay="499"/>
                                          </p:stCondLst>
                                        </p:cTn>
                                        <p:tgtEl>
                                          <p:spTgt spid="133"/>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animEffect transition="in" filter="fade">
                                      <p:cBhvr>
                                        <p:cTn id="82" dur="500"/>
                                        <p:tgtEl>
                                          <p:spTgt spid="3">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fade">
                                      <p:cBhvr>
                                        <p:cTn id="85" dur="500"/>
                                        <p:tgtEl>
                                          <p:spTgt spid="3">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4" end="4"/>
                                            </p:txEl>
                                          </p:spTgt>
                                        </p:tgtEl>
                                        <p:attrNameLst>
                                          <p:attrName>style.visibility</p:attrName>
                                        </p:attrNameLst>
                                      </p:cBhvr>
                                      <p:to>
                                        <p:strVal val="visible"/>
                                      </p:to>
                                    </p:set>
                                    <p:animEffect transition="in" filter="fade">
                                      <p:cBhvr>
                                        <p:cTn id="90" dur="500"/>
                                        <p:tgtEl>
                                          <p:spTgt spid="3">
                                            <p:txEl>
                                              <p:pRg st="4" end="4"/>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animBg="1"/>
      <p:bldP spid="100" grpId="1" animBg="1"/>
      <p:bldP spid="100" grpId="2" animBg="1"/>
      <p:bldP spid="31" grpId="0"/>
      <p:bldP spid="31" grpId="1"/>
      <p:bldP spid="104" grpId="0"/>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3D93FF-CA79-459A-9DC5-D61BEB75319E}"/>
              </a:ext>
            </a:extLst>
          </p:cNvPr>
          <p:cNvSpPr>
            <a:spLocks noGrp="1"/>
          </p:cNvSpPr>
          <p:nvPr>
            <p:ph type="title"/>
          </p:nvPr>
        </p:nvSpPr>
        <p:spPr>
          <a:xfrm>
            <a:off x="1097280" y="286604"/>
            <a:ext cx="10058400" cy="838140"/>
          </a:xfrm>
        </p:spPr>
        <p:txBody>
          <a:bodyPr/>
          <a:lstStyle/>
          <a:p>
            <a:r>
              <a:rPr lang="en-US" altLang="zh-TW" dirty="0"/>
              <a:t>Contra handles many other challenges</a:t>
            </a:r>
            <a:endParaRPr lang="zh-TW" altLang="en-US" dirty="0"/>
          </a:p>
        </p:txBody>
      </p:sp>
      <p:sp>
        <p:nvSpPr>
          <p:cNvPr id="12" name="內容版面配置區 11">
            <a:extLst>
              <a:ext uri="{FF2B5EF4-FFF2-40B4-BE49-F238E27FC236}">
                <a16:creationId xmlns:a16="http://schemas.microsoft.com/office/drawing/2014/main" id="{9ED60AA7-8F54-4E52-B4E9-EFF895152FC4}"/>
              </a:ext>
            </a:extLst>
          </p:cNvPr>
          <p:cNvSpPr>
            <a:spLocks noGrp="1"/>
          </p:cNvSpPr>
          <p:nvPr>
            <p:ph idx="1"/>
          </p:nvPr>
        </p:nvSpPr>
        <p:spPr>
          <a:xfrm>
            <a:off x="1097280" y="5103827"/>
            <a:ext cx="10058400" cy="1061477"/>
          </a:xfrm>
        </p:spPr>
        <p:txBody>
          <a:bodyPr>
            <a:normAutofit/>
          </a:bodyPr>
          <a:lstStyle/>
          <a:p>
            <a:r>
              <a:rPr lang="en-US" altLang="zh-TW" dirty="0"/>
              <a:t>Detailed discussions on challenges in our paper</a:t>
            </a:r>
          </a:p>
          <a:p>
            <a:endParaRPr lang="en-US" altLang="zh-TW" dirty="0"/>
          </a:p>
        </p:txBody>
      </p:sp>
      <p:sp>
        <p:nvSpPr>
          <p:cNvPr id="6" name="日期版面配置區 5">
            <a:extLst>
              <a:ext uri="{FF2B5EF4-FFF2-40B4-BE49-F238E27FC236}">
                <a16:creationId xmlns:a16="http://schemas.microsoft.com/office/drawing/2014/main" id="{31172D17-E5A1-41ED-BE4E-7A1F649FEB88}"/>
              </a:ext>
            </a:extLst>
          </p:cNvPr>
          <p:cNvSpPr>
            <a:spLocks noGrp="1"/>
          </p:cNvSpPr>
          <p:nvPr>
            <p:ph type="dt" sz="half" idx="10"/>
          </p:nvPr>
        </p:nvSpPr>
        <p:spPr/>
        <p:txBody>
          <a:bodyPr/>
          <a:lstStyle/>
          <a:p>
            <a:fld id="{779C1DE5-5C22-418E-BD92-6793BD5FE301}" type="datetime1">
              <a:rPr lang="zh-TW" altLang="en-US" smtClean="0"/>
              <a:pPr/>
              <a:t>2020/11/22</a:t>
            </a:fld>
            <a:endParaRPr lang="zh-TW" altLang="en-US"/>
          </a:p>
        </p:txBody>
      </p:sp>
      <p:sp>
        <p:nvSpPr>
          <p:cNvPr id="8" name="投影片編號版面配置區 7">
            <a:extLst>
              <a:ext uri="{FF2B5EF4-FFF2-40B4-BE49-F238E27FC236}">
                <a16:creationId xmlns:a16="http://schemas.microsoft.com/office/drawing/2014/main" id="{5BBC71FA-AD6C-4DCE-A1C3-47F0C0377D3D}"/>
              </a:ext>
            </a:extLst>
          </p:cNvPr>
          <p:cNvSpPr>
            <a:spLocks noGrp="1"/>
          </p:cNvSpPr>
          <p:nvPr>
            <p:ph type="sldNum" sz="quarter" idx="12"/>
          </p:nvPr>
        </p:nvSpPr>
        <p:spPr/>
        <p:txBody>
          <a:bodyPr/>
          <a:lstStyle/>
          <a:p>
            <a:fld id="{2DCF4B1E-7098-4BE6-B4F5-3E0BE1EA3F0E}" type="slidenum">
              <a:rPr lang="zh-TW" altLang="en-US" smtClean="0"/>
              <a:pPr/>
              <a:t>22</a:t>
            </a:fld>
            <a:endParaRPr lang="zh-TW" altLang="en-US"/>
          </a:p>
        </p:txBody>
      </p:sp>
      <p:graphicFrame>
        <p:nvGraphicFramePr>
          <p:cNvPr id="9" name="內容版面配置區 5">
            <a:extLst>
              <a:ext uri="{FF2B5EF4-FFF2-40B4-BE49-F238E27FC236}">
                <a16:creationId xmlns:a16="http://schemas.microsoft.com/office/drawing/2014/main" id="{5895CDF1-661D-0347-89A6-038301E6BEDB}"/>
              </a:ext>
            </a:extLst>
          </p:cNvPr>
          <p:cNvGraphicFramePr>
            <a:graphicFrameLocks/>
          </p:cNvGraphicFramePr>
          <p:nvPr>
            <p:extLst>
              <p:ext uri="{D42A27DB-BD31-4B8C-83A1-F6EECF244321}">
                <p14:modId xmlns:p14="http://schemas.microsoft.com/office/powerpoint/2010/main" val="1468954810"/>
              </p:ext>
            </p:extLst>
          </p:nvPr>
        </p:nvGraphicFramePr>
        <p:xfrm>
          <a:off x="2335022" y="1419225"/>
          <a:ext cx="8015351" cy="3200400"/>
        </p:xfrm>
        <a:graphic>
          <a:graphicData uri="http://schemas.openxmlformats.org/drawingml/2006/table">
            <a:tbl>
              <a:tblPr firstRow="1" bandRow="1">
                <a:tableStyleId>{5C22544A-7EE6-4342-B048-85BDC9FD1C3A}</a:tableStyleId>
              </a:tblPr>
              <a:tblGrid>
                <a:gridCol w="3879977">
                  <a:extLst>
                    <a:ext uri="{9D8B030D-6E8A-4147-A177-3AD203B41FA5}">
                      <a16:colId xmlns:a16="http://schemas.microsoft.com/office/drawing/2014/main" val="3987910467"/>
                    </a:ext>
                  </a:extLst>
                </a:gridCol>
                <a:gridCol w="4135374">
                  <a:extLst>
                    <a:ext uri="{9D8B030D-6E8A-4147-A177-3AD203B41FA5}">
                      <a16:colId xmlns:a16="http://schemas.microsoft.com/office/drawing/2014/main" val="1194805608"/>
                    </a:ext>
                  </a:extLst>
                </a:gridCol>
              </a:tblGrid>
              <a:tr h="370840">
                <a:tc>
                  <a:txBody>
                    <a:bodyPr/>
                    <a:lstStyle/>
                    <a:p>
                      <a:pPr algn="ctr"/>
                      <a:r>
                        <a:rPr lang="en-US" altLang="zh-TW" sz="2400" dirty="0">
                          <a:latin typeface="+mn-lt"/>
                        </a:rPr>
                        <a:t>Challenge</a:t>
                      </a:r>
                      <a:endParaRPr lang="zh-TW" altLang="en-US" sz="2400" dirty="0">
                        <a:latin typeface="+mn-lt"/>
                      </a:endParaRPr>
                    </a:p>
                  </a:txBody>
                  <a:tcPr/>
                </a:tc>
                <a:tc>
                  <a:txBody>
                    <a:bodyPr/>
                    <a:lstStyle/>
                    <a:p>
                      <a:pPr algn="ctr"/>
                      <a:r>
                        <a:rPr lang="en-US" altLang="zh-TW" sz="2400" dirty="0">
                          <a:latin typeface="+mn-lt"/>
                        </a:rPr>
                        <a:t>Key idea</a:t>
                      </a:r>
                      <a:endParaRPr lang="zh-TW" altLang="en-US" sz="2400" dirty="0">
                        <a:latin typeface="+mn-lt"/>
                      </a:endParaRPr>
                    </a:p>
                  </a:txBody>
                  <a:tcPr/>
                </a:tc>
                <a:extLst>
                  <a:ext uri="{0D108BD9-81ED-4DB2-BD59-A6C34878D82A}">
                    <a16:rowId xmlns:a16="http://schemas.microsoft.com/office/drawing/2014/main" val="474531557"/>
                  </a:ext>
                </a:extLst>
              </a:tr>
              <a:tr h="370840">
                <a:tc>
                  <a:txBody>
                    <a:bodyPr/>
                    <a:lstStyle/>
                    <a:p>
                      <a:r>
                        <a:rPr lang="en-US" altLang="zh-TW" sz="2400" dirty="0">
                          <a:latin typeface="+mn-lt"/>
                        </a:rPr>
                        <a:t>Reducing transient loops</a:t>
                      </a:r>
                      <a:endParaRPr lang="zh-TW" altLang="en-US" sz="2400" dirty="0">
                        <a:latin typeface="+mn-lt"/>
                      </a:endParaRPr>
                    </a:p>
                  </a:txBody>
                  <a:tcPr/>
                </a:tc>
                <a:tc>
                  <a:txBody>
                    <a:bodyPr/>
                    <a:lstStyle/>
                    <a:p>
                      <a:r>
                        <a:rPr lang="en-US" altLang="zh-TW" sz="2400" dirty="0">
                          <a:latin typeface="+mn-lt"/>
                          <a:cs typeface="Courier New" panose="02070309020205020404" pitchFamily="49" charset="0"/>
                        </a:rPr>
                        <a:t>Sequence numbers </a:t>
                      </a:r>
                      <a:endParaRPr lang="zh-TW" altLang="en-US" sz="2400" dirty="0">
                        <a:latin typeface="+mn-lt"/>
                        <a:cs typeface="Courier New" panose="02070309020205020404" pitchFamily="49" charset="0"/>
                      </a:endParaRPr>
                    </a:p>
                  </a:txBody>
                  <a:tcPr/>
                </a:tc>
                <a:extLst>
                  <a:ext uri="{0D108BD9-81ED-4DB2-BD59-A6C34878D82A}">
                    <a16:rowId xmlns:a16="http://schemas.microsoft.com/office/drawing/2014/main" val="2676795764"/>
                  </a:ext>
                </a:extLst>
              </a:tr>
              <a:tr h="370840">
                <a:tc>
                  <a:txBody>
                    <a:bodyPr/>
                    <a:lstStyle/>
                    <a:p>
                      <a:r>
                        <a:rPr lang="en-US" altLang="zh-TW" sz="2400" dirty="0">
                          <a:latin typeface="+mn-lt"/>
                        </a:rPr>
                        <a:t>Out-of-order delivery</a:t>
                      </a:r>
                      <a:endParaRPr lang="zh-TW" altLang="en-US" sz="2400" dirty="0">
                        <a:latin typeface="+mn-lt"/>
                      </a:endParaRPr>
                    </a:p>
                  </a:txBody>
                  <a:tcPr/>
                </a:tc>
                <a:tc>
                  <a:txBody>
                    <a:bodyPr/>
                    <a:lstStyle/>
                    <a:p>
                      <a:r>
                        <a:rPr lang="en-US" altLang="zh-TW" sz="2400" dirty="0">
                          <a:latin typeface="+mn-lt"/>
                          <a:cs typeface="Courier New" panose="02070309020205020404" pitchFamily="49" charset="0"/>
                        </a:rPr>
                        <a:t>Policy-aware </a:t>
                      </a:r>
                      <a:r>
                        <a:rPr lang="en-US" altLang="zh-TW" sz="2400" dirty="0" err="1">
                          <a:latin typeface="+mn-lt"/>
                          <a:cs typeface="Courier New" panose="02070309020205020404" pitchFamily="49" charset="0"/>
                        </a:rPr>
                        <a:t>flowlets</a:t>
                      </a:r>
                      <a:endParaRPr lang="zh-TW" altLang="en-US" sz="2400" dirty="0">
                        <a:latin typeface="+mn-lt"/>
                        <a:cs typeface="Courier New" panose="02070309020205020404" pitchFamily="49" charset="0"/>
                      </a:endParaRPr>
                    </a:p>
                  </a:txBody>
                  <a:tcPr/>
                </a:tc>
                <a:extLst>
                  <a:ext uri="{0D108BD9-81ED-4DB2-BD59-A6C34878D82A}">
                    <a16:rowId xmlns:a16="http://schemas.microsoft.com/office/drawing/2014/main" val="370142352"/>
                  </a:ext>
                </a:extLst>
              </a:tr>
              <a:tr h="370840">
                <a:tc>
                  <a:txBody>
                    <a:bodyPr/>
                    <a:lstStyle/>
                    <a:p>
                      <a:r>
                        <a:rPr lang="en-US" altLang="zh-TW" sz="2400" dirty="0">
                          <a:latin typeface="+mn-lt"/>
                        </a:rPr>
                        <a:t>Mitigating view inconsistency</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Courier New" panose="02070309020205020404" pitchFamily="49" charset="0"/>
                        </a:rPr>
                        <a:t>Limited probe frequency</a:t>
                      </a:r>
                    </a:p>
                  </a:txBody>
                  <a:tcPr/>
                </a:tc>
                <a:extLst>
                  <a:ext uri="{0D108BD9-81ED-4DB2-BD59-A6C34878D82A}">
                    <a16:rowId xmlns:a16="http://schemas.microsoft.com/office/drawing/2014/main" val="1339261841"/>
                  </a:ext>
                </a:extLst>
              </a:tr>
              <a:tr h="370840">
                <a:tc>
                  <a:txBody>
                    <a:bodyPr/>
                    <a:lstStyle/>
                    <a:p>
                      <a:r>
                        <a:rPr lang="en-US" altLang="zh-TW" sz="2400" dirty="0">
                          <a:latin typeface="+mn-lt"/>
                        </a:rPr>
                        <a:t>Detecting failures</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dirty="0">
                          <a:latin typeface="+mn-lt"/>
                          <a:cs typeface="Courier New" panose="02070309020205020404" pitchFamily="49" charset="0"/>
                        </a:rPr>
                        <a:t>Routing entry expiration</a:t>
                      </a:r>
                      <a:endParaRPr lang="en-US" sz="2400" dirty="0">
                        <a:latin typeface="+mn-lt"/>
                      </a:endParaRPr>
                    </a:p>
                  </a:txBody>
                  <a:tcPr/>
                </a:tc>
                <a:extLst>
                  <a:ext uri="{0D108BD9-81ED-4DB2-BD59-A6C34878D82A}">
                    <a16:rowId xmlns:a16="http://schemas.microsoft.com/office/drawing/2014/main" val="3303807461"/>
                  </a:ext>
                </a:extLst>
              </a:tr>
              <a:tr h="370840">
                <a:tc>
                  <a:txBody>
                    <a:bodyPr/>
                    <a:lstStyle/>
                    <a:p>
                      <a:r>
                        <a:rPr lang="en-US" altLang="zh-TW" sz="2400" dirty="0">
                          <a:latin typeface="+mn-lt"/>
                        </a:rPr>
                        <a:t>Multiple metrics</a:t>
                      </a:r>
                      <a:endParaRPr lang="zh-TW" altLang="en-US" sz="2400" dirty="0">
                        <a:latin typeface="+mn-lt"/>
                      </a:endParaRPr>
                    </a:p>
                  </a:txBody>
                  <a:tcPr/>
                </a:tc>
                <a:tc>
                  <a:txBody>
                    <a:bodyPr/>
                    <a:lstStyle/>
                    <a:p>
                      <a:r>
                        <a:rPr lang="en-US" altLang="zh-TW" sz="2400" b="0" dirty="0">
                          <a:latin typeface="+mn-lt"/>
                          <a:cs typeface="Courier New" panose="02070309020205020404" pitchFamily="49" charset="0"/>
                        </a:rPr>
                        <a:t>Policy decomposition</a:t>
                      </a:r>
                    </a:p>
                  </a:txBody>
                  <a:tcPr/>
                </a:tc>
                <a:extLst>
                  <a:ext uri="{0D108BD9-81ED-4DB2-BD59-A6C34878D82A}">
                    <a16:rowId xmlns:a16="http://schemas.microsoft.com/office/drawing/2014/main" val="1017441415"/>
                  </a:ext>
                </a:extLst>
              </a:tr>
              <a:tr h="370840">
                <a:tc>
                  <a:txBody>
                    <a:bodyPr/>
                    <a:lstStyle/>
                    <a:p>
                      <a:r>
                        <a:rPr lang="en-US" altLang="zh-TW" sz="2400" dirty="0">
                          <a:latin typeface="+mn-lt"/>
                        </a:rPr>
                        <a:t>Breaking transient loops</a:t>
                      </a:r>
                      <a:endParaRPr lang="zh-TW" alt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0" dirty="0">
                          <a:latin typeface="+mn-lt"/>
                          <a:cs typeface="Courier New" panose="02070309020205020404" pitchFamily="49" charset="0"/>
                        </a:rPr>
                        <a:t>Data plane loop detection</a:t>
                      </a:r>
                    </a:p>
                  </a:txBody>
                  <a:tcPr/>
                </a:tc>
                <a:extLst>
                  <a:ext uri="{0D108BD9-81ED-4DB2-BD59-A6C34878D82A}">
                    <a16:rowId xmlns:a16="http://schemas.microsoft.com/office/drawing/2014/main" val="2703956437"/>
                  </a:ext>
                </a:extLst>
              </a:tr>
            </a:tbl>
          </a:graphicData>
        </a:graphic>
      </p:graphicFrame>
      <p:sp>
        <p:nvSpPr>
          <p:cNvPr id="7" name="文字方塊 6">
            <a:extLst>
              <a:ext uri="{FF2B5EF4-FFF2-40B4-BE49-F238E27FC236}">
                <a16:creationId xmlns:a16="http://schemas.microsoft.com/office/drawing/2014/main" id="{23307405-DA16-4EA3-B4D9-6DCED78F9132}"/>
              </a:ext>
            </a:extLst>
          </p:cNvPr>
          <p:cNvSpPr txBox="1"/>
          <p:nvPr/>
        </p:nvSpPr>
        <p:spPr>
          <a:xfrm>
            <a:off x="1774610" y="1772816"/>
            <a:ext cx="702436" cy="707886"/>
          </a:xfrm>
          <a:prstGeom prst="rect">
            <a:avLst/>
          </a:prstGeom>
          <a:noFill/>
        </p:spPr>
        <p:txBody>
          <a:bodyPr wrap="none" rtlCol="0">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
        <p:nvSpPr>
          <p:cNvPr id="11" name="文字方塊 10">
            <a:extLst>
              <a:ext uri="{FF2B5EF4-FFF2-40B4-BE49-F238E27FC236}">
                <a16:creationId xmlns:a16="http://schemas.microsoft.com/office/drawing/2014/main" id="{F90A2827-67ED-4475-A6E5-333B84FBFFA6}"/>
              </a:ext>
            </a:extLst>
          </p:cNvPr>
          <p:cNvSpPr txBox="1"/>
          <p:nvPr/>
        </p:nvSpPr>
        <p:spPr>
          <a:xfrm>
            <a:off x="1774610" y="2281416"/>
            <a:ext cx="702436" cy="707886"/>
          </a:xfrm>
          <a:prstGeom prst="rect">
            <a:avLst/>
          </a:prstGeom>
          <a:noFill/>
        </p:spPr>
        <p:txBody>
          <a:bodyPr wrap="none" rtlCol="0">
            <a:spAutoFit/>
          </a:bodyPr>
          <a:lstStyle/>
          <a:p>
            <a:pPr marL="285750" indent="-285750">
              <a:buFont typeface="Wingdings" panose="05000000000000000000" pitchFamily="2" charset="2"/>
              <a:buChar char="ü"/>
            </a:pPr>
            <a:r>
              <a:rPr lang="en-US" altLang="zh-TW" sz="4000" dirty="0">
                <a:solidFill>
                  <a:srgbClr val="00B050"/>
                </a:solidFill>
              </a:rPr>
              <a:t> </a:t>
            </a:r>
            <a:endParaRPr lang="zh-TW" altLang="en-US" sz="4000" dirty="0">
              <a:solidFill>
                <a:srgbClr val="00B050"/>
              </a:solidFill>
            </a:endParaRPr>
          </a:p>
        </p:txBody>
      </p:sp>
    </p:spTree>
    <p:custDataLst>
      <p:tags r:id="rId1"/>
    </p:custDataLst>
    <p:extLst>
      <p:ext uri="{BB962C8B-B14F-4D97-AF65-F5344CB8AC3E}">
        <p14:creationId xmlns:p14="http://schemas.microsoft.com/office/powerpoint/2010/main" val="361345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464151-98A4-4A10-8292-4C196FD51701}"/>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3191489D-16D0-4DDB-BFC8-267AD857A502}"/>
              </a:ext>
            </a:extLst>
          </p:cNvPr>
          <p:cNvSpPr>
            <a:spLocks noGrp="1"/>
          </p:cNvSpPr>
          <p:nvPr>
            <p:ph idx="1"/>
          </p:nvPr>
        </p:nvSpPr>
        <p:spPr>
          <a:xfrm>
            <a:off x="1097280" y="1268760"/>
            <a:ext cx="10058400" cy="4896544"/>
          </a:xfrm>
        </p:spPr>
        <p:txBody>
          <a:bodyPr>
            <a:normAutofit/>
          </a:bodyPr>
          <a:lstStyle/>
          <a:p>
            <a:r>
              <a:rPr lang="en-US" altLang="zh-TW" dirty="0">
                <a:solidFill>
                  <a:srgbClr val="00B050"/>
                </a:solidFill>
              </a:rPr>
              <a:t>Motivation: Performance-aware routing</a:t>
            </a:r>
          </a:p>
          <a:p>
            <a:pPr lvl="1"/>
            <a:r>
              <a:rPr lang="en-US" altLang="zh-TW" dirty="0">
                <a:solidFill>
                  <a:srgbClr val="00B050"/>
                </a:solidFill>
              </a:rPr>
              <a:t>Existing work</a:t>
            </a:r>
          </a:p>
          <a:p>
            <a:pPr lvl="1"/>
            <a:r>
              <a:rPr lang="en-US" altLang="zh-TW" dirty="0">
                <a:solidFill>
                  <a:srgbClr val="00B050"/>
                </a:solidFill>
              </a:rPr>
              <a:t>Contra overview</a:t>
            </a:r>
          </a:p>
          <a:p>
            <a:r>
              <a:rPr lang="en-US" altLang="zh-TW" dirty="0">
                <a:solidFill>
                  <a:srgbClr val="00B050"/>
                </a:solidFill>
              </a:rPr>
              <a:t>Our system </a:t>
            </a:r>
          </a:p>
          <a:p>
            <a:pPr lvl="1"/>
            <a:r>
              <a:rPr lang="en-US" altLang="zh-TW" dirty="0">
                <a:solidFill>
                  <a:srgbClr val="00B050"/>
                </a:solidFill>
              </a:rPr>
              <a:t>Policy language</a:t>
            </a:r>
          </a:p>
          <a:p>
            <a:pPr lvl="1"/>
            <a:r>
              <a:rPr lang="en-US" altLang="zh-TW" dirty="0">
                <a:solidFill>
                  <a:srgbClr val="00B050"/>
                </a:solidFill>
              </a:rPr>
              <a:t>Compilation</a:t>
            </a:r>
          </a:p>
          <a:p>
            <a:pPr lvl="1"/>
            <a:r>
              <a:rPr lang="en-US" altLang="zh-TW" dirty="0">
                <a:solidFill>
                  <a:srgbClr val="00B050"/>
                </a:solidFill>
              </a:rPr>
              <a:t>Distance vector protocol</a:t>
            </a:r>
          </a:p>
          <a:p>
            <a:r>
              <a:rPr lang="en-US" altLang="zh-TW" dirty="0"/>
              <a:t>Evaluation</a:t>
            </a:r>
          </a:p>
          <a:p>
            <a:r>
              <a:rPr lang="en-US" altLang="zh-TW" dirty="0"/>
              <a:t>Conclusion</a:t>
            </a:r>
          </a:p>
          <a:p>
            <a:pPr lvl="1"/>
            <a:endParaRPr lang="zh-TW" altLang="en-US" dirty="0"/>
          </a:p>
        </p:txBody>
      </p:sp>
      <p:sp>
        <p:nvSpPr>
          <p:cNvPr id="4" name="日期版面配置區 3">
            <a:extLst>
              <a:ext uri="{FF2B5EF4-FFF2-40B4-BE49-F238E27FC236}">
                <a16:creationId xmlns:a16="http://schemas.microsoft.com/office/drawing/2014/main" id="{1B72ED48-87BE-4DEC-9ABA-CDBD00182A53}"/>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4168E4E8-CE68-456B-85E9-7DA255354532}"/>
              </a:ext>
            </a:extLst>
          </p:cNvPr>
          <p:cNvSpPr>
            <a:spLocks noGrp="1"/>
          </p:cNvSpPr>
          <p:nvPr>
            <p:ph type="sldNum" sz="quarter" idx="12"/>
          </p:nvPr>
        </p:nvSpPr>
        <p:spPr/>
        <p:txBody>
          <a:bodyPr/>
          <a:lstStyle/>
          <a:p>
            <a:fld id="{2DCF4B1E-7098-4BE6-B4F5-3E0BE1EA3F0E}" type="slidenum">
              <a:rPr lang="zh-TW" altLang="en-US" smtClean="0"/>
              <a:pPr/>
              <a:t>23</a:t>
            </a:fld>
            <a:endParaRPr lang="zh-TW" altLang="en-US"/>
          </a:p>
        </p:txBody>
      </p:sp>
      <p:sp>
        <p:nvSpPr>
          <p:cNvPr id="7" name="箭號: 向右 6">
            <a:extLst>
              <a:ext uri="{FF2B5EF4-FFF2-40B4-BE49-F238E27FC236}">
                <a16:creationId xmlns:a16="http://schemas.microsoft.com/office/drawing/2014/main" id="{AAA58219-C163-4B40-B63E-82E824AEBF83}"/>
              </a:ext>
            </a:extLst>
          </p:cNvPr>
          <p:cNvSpPr/>
          <p:nvPr/>
        </p:nvSpPr>
        <p:spPr>
          <a:xfrm>
            <a:off x="514970" y="4509120"/>
            <a:ext cx="504056" cy="288032"/>
          </a:xfrm>
          <a:prstGeom prst="rightArrow">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9572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5B01-AF01-BF4B-8955-3A0C4D227FD6}"/>
              </a:ext>
            </a:extLst>
          </p:cNvPr>
          <p:cNvSpPr>
            <a:spLocks noGrp="1"/>
          </p:cNvSpPr>
          <p:nvPr>
            <p:ph type="title"/>
          </p:nvPr>
        </p:nvSpPr>
        <p:spPr>
          <a:xfrm>
            <a:off x="1097280" y="286604"/>
            <a:ext cx="10058400" cy="838140"/>
          </a:xfrm>
        </p:spPr>
        <p:txBody>
          <a:bodyPr/>
          <a:lstStyle/>
          <a:p>
            <a:r>
              <a:rPr lang="en-US" dirty="0"/>
              <a:t>Evaluation setup</a:t>
            </a:r>
          </a:p>
        </p:txBody>
      </p:sp>
      <p:sp>
        <p:nvSpPr>
          <p:cNvPr id="3" name="Content Placeholder 2">
            <a:extLst>
              <a:ext uri="{FF2B5EF4-FFF2-40B4-BE49-F238E27FC236}">
                <a16:creationId xmlns:a16="http://schemas.microsoft.com/office/drawing/2014/main" id="{8EDDFC25-9790-744A-B8F9-685C8094CF99}"/>
              </a:ext>
            </a:extLst>
          </p:cNvPr>
          <p:cNvSpPr>
            <a:spLocks noGrp="1"/>
          </p:cNvSpPr>
          <p:nvPr>
            <p:ph idx="1"/>
          </p:nvPr>
        </p:nvSpPr>
        <p:spPr>
          <a:xfrm>
            <a:off x="1097279" y="1268760"/>
            <a:ext cx="10975385" cy="4896544"/>
          </a:xfrm>
        </p:spPr>
        <p:txBody>
          <a:bodyPr>
            <a:normAutofit/>
          </a:bodyPr>
          <a:lstStyle/>
          <a:p>
            <a:r>
              <a:rPr lang="en-US" altLang="zh-TW" dirty="0"/>
              <a:t>Compiler prototype</a:t>
            </a:r>
          </a:p>
          <a:p>
            <a:pPr lvl="1"/>
            <a:r>
              <a:rPr lang="en-US" altLang="zh-TW" dirty="0"/>
              <a:t>7485 LoC, in F#</a:t>
            </a:r>
          </a:p>
          <a:p>
            <a:pPr lvl="1"/>
            <a:r>
              <a:rPr lang="en-US" altLang="zh-TW" dirty="0"/>
              <a:t>Compiles to bmv2</a:t>
            </a:r>
          </a:p>
          <a:p>
            <a:r>
              <a:rPr lang="en-US" altLang="zh-TW" dirty="0"/>
              <a:t>Experimental environments</a:t>
            </a:r>
          </a:p>
          <a:p>
            <a:pPr lvl="1"/>
            <a:r>
              <a:rPr lang="en-US" altLang="zh-TW" dirty="0"/>
              <a:t>NS3 simulation (w/ bmv2 support)</a:t>
            </a:r>
          </a:p>
          <a:p>
            <a:pPr lvl="1"/>
            <a:r>
              <a:rPr lang="en-US" altLang="zh-TW" dirty="0" err="1"/>
              <a:t>Mininet</a:t>
            </a:r>
            <a:r>
              <a:rPr lang="en-US" altLang="zh-TW" dirty="0"/>
              <a:t> emulation (</a:t>
            </a:r>
            <a:r>
              <a:rPr lang="en-US" altLang="zh-TW" dirty="0" err="1"/>
              <a:t>CloudLab</a:t>
            </a:r>
            <a:r>
              <a:rPr lang="en-US" altLang="zh-TW" dirty="0"/>
              <a:t>)</a:t>
            </a:r>
          </a:p>
          <a:p>
            <a:r>
              <a:rPr lang="en-US" dirty="0"/>
              <a:t>Several types of topologies: </a:t>
            </a:r>
          </a:p>
          <a:p>
            <a:pPr lvl="1"/>
            <a:r>
              <a:rPr lang="en-US" dirty="0" err="1"/>
              <a:t>Fattrees</a:t>
            </a:r>
            <a:r>
              <a:rPr lang="en-US" dirty="0"/>
              <a:t>, and arbitrary topologies (e.g., Abilene)</a:t>
            </a:r>
          </a:p>
          <a:p>
            <a:r>
              <a:rPr lang="en-US" dirty="0"/>
              <a:t>Workloads: </a:t>
            </a:r>
          </a:p>
          <a:p>
            <a:pPr lvl="1"/>
            <a:r>
              <a:rPr lang="en-US" dirty="0"/>
              <a:t>Web search (Alizadeh-SIGCOMM’15), Cache (Roy-SIGCOMM’15)</a:t>
            </a:r>
          </a:p>
          <a:p>
            <a:endParaRPr lang="en-US" dirty="0"/>
          </a:p>
        </p:txBody>
      </p:sp>
      <p:sp>
        <p:nvSpPr>
          <p:cNvPr id="4" name="Date Placeholder 3">
            <a:extLst>
              <a:ext uri="{FF2B5EF4-FFF2-40B4-BE49-F238E27FC236}">
                <a16:creationId xmlns:a16="http://schemas.microsoft.com/office/drawing/2014/main" id="{4CF2B45F-DF99-074D-A570-0BE6CA70C56C}"/>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F8F6E794-40DC-9B44-BE1E-19ADB3487BA0}"/>
              </a:ext>
            </a:extLst>
          </p:cNvPr>
          <p:cNvSpPr>
            <a:spLocks noGrp="1"/>
          </p:cNvSpPr>
          <p:nvPr>
            <p:ph type="sldNum" sz="quarter" idx="12"/>
          </p:nvPr>
        </p:nvSpPr>
        <p:spPr/>
        <p:txBody>
          <a:bodyPr/>
          <a:lstStyle/>
          <a:p>
            <a:fld id="{2DCF4B1E-7098-4BE6-B4F5-3E0BE1EA3F0E}" type="slidenum">
              <a:rPr lang="zh-TW" altLang="en-US" smtClean="0"/>
              <a:pPr/>
              <a:t>24</a:t>
            </a:fld>
            <a:endParaRPr lang="zh-TW" altLang="en-US"/>
          </a:p>
        </p:txBody>
      </p:sp>
      <p:grpSp>
        <p:nvGrpSpPr>
          <p:cNvPr id="61" name="Group 60">
            <a:extLst>
              <a:ext uri="{FF2B5EF4-FFF2-40B4-BE49-F238E27FC236}">
                <a16:creationId xmlns:a16="http://schemas.microsoft.com/office/drawing/2014/main" id="{D3AF8584-8534-3A40-B3C7-85F9263CA91A}"/>
              </a:ext>
            </a:extLst>
          </p:cNvPr>
          <p:cNvGrpSpPr/>
          <p:nvPr/>
        </p:nvGrpSpPr>
        <p:grpSpPr>
          <a:xfrm>
            <a:off x="6062129" y="1593328"/>
            <a:ext cx="2477898" cy="1792225"/>
            <a:chOff x="1900782" y="4760439"/>
            <a:chExt cx="2477898" cy="1792225"/>
          </a:xfrm>
        </p:grpSpPr>
        <p:grpSp>
          <p:nvGrpSpPr>
            <p:cNvPr id="60" name="Group 59">
              <a:extLst>
                <a:ext uri="{FF2B5EF4-FFF2-40B4-BE49-F238E27FC236}">
                  <a16:creationId xmlns:a16="http://schemas.microsoft.com/office/drawing/2014/main" id="{6A357728-9EDC-B74F-9381-59CBD1FC78C9}"/>
                </a:ext>
              </a:extLst>
            </p:cNvPr>
            <p:cNvGrpSpPr/>
            <p:nvPr/>
          </p:nvGrpSpPr>
          <p:grpSpPr>
            <a:xfrm>
              <a:off x="1900782" y="4760439"/>
              <a:ext cx="2477898" cy="1316615"/>
              <a:chOff x="5716584" y="1860046"/>
              <a:chExt cx="3031013" cy="1610509"/>
            </a:xfrm>
          </p:grpSpPr>
          <p:cxnSp>
            <p:nvCxnSpPr>
              <p:cNvPr id="6" name="直線接點 16">
                <a:extLst>
                  <a:ext uri="{FF2B5EF4-FFF2-40B4-BE49-F238E27FC236}">
                    <a16:creationId xmlns:a16="http://schemas.microsoft.com/office/drawing/2014/main" id="{4B6F4236-0943-134C-A51C-B1D32B3CBFF7}"/>
                  </a:ext>
                </a:extLst>
              </p:cNvPr>
              <p:cNvCxnSpPr>
                <a:cxnSpLocks/>
              </p:cNvCxnSpPr>
              <p:nvPr/>
            </p:nvCxnSpPr>
            <p:spPr>
              <a:xfrm flipH="1">
                <a:off x="5893904" y="2030772"/>
                <a:ext cx="381152" cy="5253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17">
                <a:extLst>
                  <a:ext uri="{FF2B5EF4-FFF2-40B4-BE49-F238E27FC236}">
                    <a16:creationId xmlns:a16="http://schemas.microsoft.com/office/drawing/2014/main" id="{9E1FCD12-8FF7-234E-A7B1-E3F38B08A076}"/>
                  </a:ext>
                </a:extLst>
              </p:cNvPr>
              <p:cNvCxnSpPr>
                <a:cxnSpLocks/>
              </p:cNvCxnSpPr>
              <p:nvPr/>
            </p:nvCxnSpPr>
            <p:spPr>
              <a:xfrm>
                <a:off x="6337038" y="2030772"/>
                <a:ext cx="386292" cy="512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18">
                <a:extLst>
                  <a:ext uri="{FF2B5EF4-FFF2-40B4-BE49-F238E27FC236}">
                    <a16:creationId xmlns:a16="http://schemas.microsoft.com/office/drawing/2014/main" id="{8B1A4841-5748-1A49-A75E-75316FC168CF}"/>
                  </a:ext>
                </a:extLst>
              </p:cNvPr>
              <p:cNvCxnSpPr>
                <a:cxnSpLocks/>
              </p:cNvCxnSpPr>
              <p:nvPr/>
            </p:nvCxnSpPr>
            <p:spPr>
              <a:xfrm flipH="1">
                <a:off x="6004191" y="2033199"/>
                <a:ext cx="1927439" cy="509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19">
                <a:extLst>
                  <a:ext uri="{FF2B5EF4-FFF2-40B4-BE49-F238E27FC236}">
                    <a16:creationId xmlns:a16="http://schemas.microsoft.com/office/drawing/2014/main" id="{B7000E4B-756A-FB4B-B0C6-2E4B5D7CC808}"/>
                  </a:ext>
                </a:extLst>
              </p:cNvPr>
              <p:cNvCxnSpPr>
                <a:cxnSpLocks/>
              </p:cNvCxnSpPr>
              <p:nvPr/>
            </p:nvCxnSpPr>
            <p:spPr>
              <a:xfrm flipH="1">
                <a:off x="6791605" y="2039717"/>
                <a:ext cx="1219194" cy="5033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20">
                <a:extLst>
                  <a:ext uri="{FF2B5EF4-FFF2-40B4-BE49-F238E27FC236}">
                    <a16:creationId xmlns:a16="http://schemas.microsoft.com/office/drawing/2014/main" id="{73D9341A-E539-0C4A-97F5-C9D0E2B6EB32}"/>
                  </a:ext>
                </a:extLst>
              </p:cNvPr>
              <p:cNvCxnSpPr>
                <a:cxnSpLocks/>
              </p:cNvCxnSpPr>
              <p:nvPr/>
            </p:nvCxnSpPr>
            <p:spPr>
              <a:xfrm>
                <a:off x="6508975" y="2017736"/>
                <a:ext cx="1907479" cy="5253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21">
                <a:extLst>
                  <a:ext uri="{FF2B5EF4-FFF2-40B4-BE49-F238E27FC236}">
                    <a16:creationId xmlns:a16="http://schemas.microsoft.com/office/drawing/2014/main" id="{5E839AC8-D53C-3D47-BDDE-0B21508F76FF}"/>
                  </a:ext>
                </a:extLst>
              </p:cNvPr>
              <p:cNvCxnSpPr>
                <a:cxnSpLocks/>
              </p:cNvCxnSpPr>
              <p:nvPr/>
            </p:nvCxnSpPr>
            <p:spPr>
              <a:xfrm>
                <a:off x="8154804" y="2030772"/>
                <a:ext cx="326274" cy="505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22">
                <a:extLst>
                  <a:ext uri="{FF2B5EF4-FFF2-40B4-BE49-F238E27FC236}">
                    <a16:creationId xmlns:a16="http://schemas.microsoft.com/office/drawing/2014/main" id="{A6728DCF-486A-7647-BDBD-DD5CE1B15368}"/>
                  </a:ext>
                </a:extLst>
              </p:cNvPr>
              <p:cNvCxnSpPr>
                <a:cxnSpLocks/>
              </p:cNvCxnSpPr>
              <p:nvPr/>
            </p:nvCxnSpPr>
            <p:spPr>
              <a:xfrm flipH="1">
                <a:off x="7691381" y="2046510"/>
                <a:ext cx="406604" cy="5096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23">
                <a:extLst>
                  <a:ext uri="{FF2B5EF4-FFF2-40B4-BE49-F238E27FC236}">
                    <a16:creationId xmlns:a16="http://schemas.microsoft.com/office/drawing/2014/main" id="{824EAC01-E84C-AD42-934F-7A4ABEE1C379}"/>
                  </a:ext>
                </a:extLst>
              </p:cNvPr>
              <p:cNvCxnSpPr>
                <a:cxnSpLocks/>
              </p:cNvCxnSpPr>
              <p:nvPr/>
            </p:nvCxnSpPr>
            <p:spPr>
              <a:xfrm>
                <a:off x="6414275" y="2030772"/>
                <a:ext cx="1200850" cy="5195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24">
                <a:extLst>
                  <a:ext uri="{FF2B5EF4-FFF2-40B4-BE49-F238E27FC236}">
                    <a16:creationId xmlns:a16="http://schemas.microsoft.com/office/drawing/2014/main" id="{DEA08037-74C4-7744-9663-BD83A0A94052}"/>
                  </a:ext>
                </a:extLst>
              </p:cNvPr>
              <p:cNvCxnSpPr>
                <a:cxnSpLocks/>
              </p:cNvCxnSpPr>
              <p:nvPr/>
            </p:nvCxnSpPr>
            <p:spPr>
              <a:xfrm>
                <a:off x="588210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25">
                <a:extLst>
                  <a:ext uri="{FF2B5EF4-FFF2-40B4-BE49-F238E27FC236}">
                    <a16:creationId xmlns:a16="http://schemas.microsoft.com/office/drawing/2014/main" id="{60ADD29E-372E-814C-A135-E0B789304634}"/>
                  </a:ext>
                </a:extLst>
              </p:cNvPr>
              <p:cNvCxnSpPr>
                <a:cxnSpLocks/>
              </p:cNvCxnSpPr>
              <p:nvPr/>
            </p:nvCxnSpPr>
            <p:spPr>
              <a:xfrm>
                <a:off x="684192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26">
                <a:extLst>
                  <a:ext uri="{FF2B5EF4-FFF2-40B4-BE49-F238E27FC236}">
                    <a16:creationId xmlns:a16="http://schemas.microsoft.com/office/drawing/2014/main" id="{BB1E8DDD-2E65-B240-B8C9-A5D42700D7BD}"/>
                  </a:ext>
                </a:extLst>
              </p:cNvPr>
              <p:cNvCxnSpPr>
                <a:cxnSpLocks/>
              </p:cNvCxnSpPr>
              <p:nvPr/>
            </p:nvCxnSpPr>
            <p:spPr>
              <a:xfrm>
                <a:off x="7610632"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27">
                <a:extLst>
                  <a:ext uri="{FF2B5EF4-FFF2-40B4-BE49-F238E27FC236}">
                    <a16:creationId xmlns:a16="http://schemas.microsoft.com/office/drawing/2014/main" id="{2328FF16-7D75-0146-BB94-D781003D38E4}"/>
                  </a:ext>
                </a:extLst>
              </p:cNvPr>
              <p:cNvCxnSpPr>
                <a:cxnSpLocks/>
              </p:cNvCxnSpPr>
              <p:nvPr/>
            </p:nvCxnSpPr>
            <p:spPr>
              <a:xfrm>
                <a:off x="8567274" y="2680940"/>
                <a:ext cx="0"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28">
                <a:extLst>
                  <a:ext uri="{FF2B5EF4-FFF2-40B4-BE49-F238E27FC236}">
                    <a16:creationId xmlns:a16="http://schemas.microsoft.com/office/drawing/2014/main" id="{128AE27B-7FB6-DC49-A546-9A6311F66D87}"/>
                  </a:ext>
                </a:extLst>
              </p:cNvPr>
              <p:cNvCxnSpPr>
                <a:cxnSpLocks/>
              </p:cNvCxnSpPr>
              <p:nvPr/>
            </p:nvCxnSpPr>
            <p:spPr>
              <a:xfrm>
                <a:off x="5967477" y="2680940"/>
                <a:ext cx="808799"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29">
                <a:extLst>
                  <a:ext uri="{FF2B5EF4-FFF2-40B4-BE49-F238E27FC236}">
                    <a16:creationId xmlns:a16="http://schemas.microsoft.com/office/drawing/2014/main" id="{4E4A6F96-09D2-D247-82A3-C9DC169B27BE}"/>
                  </a:ext>
                </a:extLst>
              </p:cNvPr>
              <p:cNvCxnSpPr>
                <a:cxnSpLocks/>
              </p:cNvCxnSpPr>
              <p:nvPr/>
            </p:nvCxnSpPr>
            <p:spPr>
              <a:xfrm>
                <a:off x="7680965" y="2680940"/>
                <a:ext cx="808799" cy="572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30">
                <a:extLst>
                  <a:ext uri="{FF2B5EF4-FFF2-40B4-BE49-F238E27FC236}">
                    <a16:creationId xmlns:a16="http://schemas.microsoft.com/office/drawing/2014/main" id="{2043AD5D-D299-E340-8435-52E05F0CBB8D}"/>
                  </a:ext>
                </a:extLst>
              </p:cNvPr>
              <p:cNvCxnSpPr>
                <a:cxnSpLocks/>
              </p:cNvCxnSpPr>
              <p:nvPr/>
            </p:nvCxnSpPr>
            <p:spPr>
              <a:xfrm flipH="1">
                <a:off x="7680965" y="2680940"/>
                <a:ext cx="800113" cy="569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31">
                <a:extLst>
                  <a:ext uri="{FF2B5EF4-FFF2-40B4-BE49-F238E27FC236}">
                    <a16:creationId xmlns:a16="http://schemas.microsoft.com/office/drawing/2014/main" id="{210AF1C2-3441-124C-84E0-29B6A3766BB2}"/>
                  </a:ext>
                </a:extLst>
              </p:cNvPr>
              <p:cNvCxnSpPr>
                <a:cxnSpLocks/>
              </p:cNvCxnSpPr>
              <p:nvPr/>
            </p:nvCxnSpPr>
            <p:spPr>
              <a:xfrm flipH="1">
                <a:off x="5952437" y="2680940"/>
                <a:ext cx="800113" cy="569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圖片 32">
                <a:extLst>
                  <a:ext uri="{FF2B5EF4-FFF2-40B4-BE49-F238E27FC236}">
                    <a16:creationId xmlns:a16="http://schemas.microsoft.com/office/drawing/2014/main" id="{9760E47E-F49E-334F-A3F2-9774DADC95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7823" y="1860046"/>
                <a:ext cx="506286" cy="278458"/>
              </a:xfrm>
              <a:prstGeom prst="rect">
                <a:avLst/>
              </a:prstGeom>
            </p:spPr>
          </p:pic>
          <p:pic>
            <p:nvPicPr>
              <p:cNvPr id="23" name="圖片 33">
                <a:extLst>
                  <a:ext uri="{FF2B5EF4-FFF2-40B4-BE49-F238E27FC236}">
                    <a16:creationId xmlns:a16="http://schemas.microsoft.com/office/drawing/2014/main" id="{5DC34B47-C228-3A46-BC5B-D878B911541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20339" y="1860046"/>
                <a:ext cx="506286" cy="278458"/>
              </a:xfrm>
              <a:prstGeom prst="rect">
                <a:avLst/>
              </a:prstGeom>
            </p:spPr>
          </p:pic>
          <p:pic>
            <p:nvPicPr>
              <p:cNvPr id="24" name="圖片 34">
                <a:extLst>
                  <a:ext uri="{FF2B5EF4-FFF2-40B4-BE49-F238E27FC236}">
                    <a16:creationId xmlns:a16="http://schemas.microsoft.com/office/drawing/2014/main" id="{85E890C1-6961-624B-BE99-103BC8F123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6585" y="2503871"/>
                <a:ext cx="506286" cy="278458"/>
              </a:xfrm>
              <a:prstGeom prst="rect">
                <a:avLst/>
              </a:prstGeom>
            </p:spPr>
          </p:pic>
          <p:pic>
            <p:nvPicPr>
              <p:cNvPr id="25" name="圖片 35">
                <a:extLst>
                  <a:ext uri="{FF2B5EF4-FFF2-40B4-BE49-F238E27FC236}">
                    <a16:creationId xmlns:a16="http://schemas.microsoft.com/office/drawing/2014/main" id="{A4C15CB9-502E-C64D-9FD5-2B6F0FB3A5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23133" y="2503614"/>
                <a:ext cx="506286" cy="278458"/>
              </a:xfrm>
              <a:prstGeom prst="rect">
                <a:avLst/>
              </a:prstGeom>
            </p:spPr>
          </p:pic>
          <p:pic>
            <p:nvPicPr>
              <p:cNvPr id="26" name="圖片 36">
                <a:extLst>
                  <a:ext uri="{FF2B5EF4-FFF2-40B4-BE49-F238E27FC236}">
                    <a16:creationId xmlns:a16="http://schemas.microsoft.com/office/drawing/2014/main" id="{B4AEB14D-9957-6743-97FC-99821D4A46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3172" y="2501792"/>
                <a:ext cx="506286" cy="278458"/>
              </a:xfrm>
              <a:prstGeom prst="rect">
                <a:avLst/>
              </a:prstGeom>
            </p:spPr>
          </p:pic>
          <p:pic>
            <p:nvPicPr>
              <p:cNvPr id="27" name="圖片 37">
                <a:extLst>
                  <a:ext uri="{FF2B5EF4-FFF2-40B4-BE49-F238E27FC236}">
                    <a16:creationId xmlns:a16="http://schemas.microsoft.com/office/drawing/2014/main" id="{73C6EB09-06A1-804B-B940-7BB71FE71E8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1311" y="2501313"/>
                <a:ext cx="506286" cy="278458"/>
              </a:xfrm>
              <a:prstGeom prst="rect">
                <a:avLst/>
              </a:prstGeom>
            </p:spPr>
          </p:pic>
          <p:pic>
            <p:nvPicPr>
              <p:cNvPr id="28" name="圖片 38">
                <a:extLst>
                  <a:ext uri="{FF2B5EF4-FFF2-40B4-BE49-F238E27FC236}">
                    <a16:creationId xmlns:a16="http://schemas.microsoft.com/office/drawing/2014/main" id="{8C585A00-8615-E64C-A5D5-1A7B0C25D03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41310" y="3192096"/>
                <a:ext cx="506286" cy="278458"/>
              </a:xfrm>
              <a:prstGeom prst="rect">
                <a:avLst/>
              </a:prstGeom>
            </p:spPr>
          </p:pic>
          <p:pic>
            <p:nvPicPr>
              <p:cNvPr id="29" name="圖片 39">
                <a:extLst>
                  <a:ext uri="{FF2B5EF4-FFF2-40B4-BE49-F238E27FC236}">
                    <a16:creationId xmlns:a16="http://schemas.microsoft.com/office/drawing/2014/main" id="{A088C865-20E7-564B-845C-2B6AECA834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5344" y="3192096"/>
                <a:ext cx="506286" cy="278458"/>
              </a:xfrm>
              <a:prstGeom prst="rect">
                <a:avLst/>
              </a:prstGeom>
            </p:spPr>
          </p:pic>
          <p:pic>
            <p:nvPicPr>
              <p:cNvPr id="30" name="圖片 40">
                <a:extLst>
                  <a:ext uri="{FF2B5EF4-FFF2-40B4-BE49-F238E27FC236}">
                    <a16:creationId xmlns:a16="http://schemas.microsoft.com/office/drawing/2014/main" id="{2D099F53-1A4C-0C4C-90C9-E749DECD57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33549" y="3192097"/>
                <a:ext cx="506286" cy="278458"/>
              </a:xfrm>
              <a:prstGeom prst="rect">
                <a:avLst/>
              </a:prstGeom>
            </p:spPr>
          </p:pic>
          <p:pic>
            <p:nvPicPr>
              <p:cNvPr id="31" name="圖片 41">
                <a:extLst>
                  <a:ext uri="{FF2B5EF4-FFF2-40B4-BE49-F238E27FC236}">
                    <a16:creationId xmlns:a16="http://schemas.microsoft.com/office/drawing/2014/main" id="{BEC98192-58FA-F644-9398-874D374FF6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6584" y="3192096"/>
                <a:ext cx="506286" cy="278458"/>
              </a:xfrm>
              <a:prstGeom prst="rect">
                <a:avLst/>
              </a:prstGeom>
            </p:spPr>
          </p:pic>
        </p:grpSp>
        <p:sp>
          <p:nvSpPr>
            <p:cNvPr id="32" name="TextBox 31">
              <a:extLst>
                <a:ext uri="{FF2B5EF4-FFF2-40B4-BE49-F238E27FC236}">
                  <a16:creationId xmlns:a16="http://schemas.microsoft.com/office/drawing/2014/main" id="{9E069938-61E5-3E43-9D83-52FAC0663A7F}"/>
                </a:ext>
              </a:extLst>
            </p:cNvPr>
            <p:cNvSpPr txBox="1"/>
            <p:nvPr/>
          </p:nvSpPr>
          <p:spPr>
            <a:xfrm>
              <a:off x="2586630" y="6090999"/>
              <a:ext cx="1094467" cy="461665"/>
            </a:xfrm>
            <a:prstGeom prst="rect">
              <a:avLst/>
            </a:prstGeom>
            <a:noFill/>
          </p:spPr>
          <p:txBody>
            <a:bodyPr wrap="none" rtlCol="0">
              <a:spAutoFit/>
            </a:bodyPr>
            <a:lstStyle/>
            <a:p>
              <a:r>
                <a:rPr lang="en-US" sz="2400" b="1" dirty="0" err="1"/>
                <a:t>Fattree</a:t>
              </a:r>
              <a:endParaRPr lang="en-US" sz="2400" b="1" dirty="0"/>
            </a:p>
          </p:txBody>
        </p:sp>
      </p:grpSp>
      <p:grpSp>
        <p:nvGrpSpPr>
          <p:cNvPr id="62" name="Group 61">
            <a:extLst>
              <a:ext uri="{FF2B5EF4-FFF2-40B4-BE49-F238E27FC236}">
                <a16:creationId xmlns:a16="http://schemas.microsoft.com/office/drawing/2014/main" id="{E3ADAE9F-E765-D843-8082-5AA427AEC177}"/>
              </a:ext>
            </a:extLst>
          </p:cNvPr>
          <p:cNvGrpSpPr/>
          <p:nvPr/>
        </p:nvGrpSpPr>
        <p:grpSpPr>
          <a:xfrm>
            <a:off x="8699108" y="1593328"/>
            <a:ext cx="2869500" cy="1835672"/>
            <a:chOff x="5125261" y="4610449"/>
            <a:chExt cx="2869500" cy="1835672"/>
          </a:xfrm>
        </p:grpSpPr>
        <p:grpSp>
          <p:nvGrpSpPr>
            <p:cNvPr id="33" name="群組 4">
              <a:extLst>
                <a:ext uri="{FF2B5EF4-FFF2-40B4-BE49-F238E27FC236}">
                  <a16:creationId xmlns:a16="http://schemas.microsoft.com/office/drawing/2014/main" id="{0DD5F644-EC75-8343-86AC-409B9A69A8A9}"/>
                </a:ext>
              </a:extLst>
            </p:cNvPr>
            <p:cNvGrpSpPr/>
            <p:nvPr/>
          </p:nvGrpSpPr>
          <p:grpSpPr>
            <a:xfrm>
              <a:off x="5125261" y="4610449"/>
              <a:ext cx="2869500" cy="1204971"/>
              <a:chOff x="683040" y="790720"/>
              <a:chExt cx="8590208" cy="3607232"/>
            </a:xfrm>
          </p:grpSpPr>
          <p:cxnSp>
            <p:nvCxnSpPr>
              <p:cNvPr id="34" name="直線接點 5">
                <a:extLst>
                  <a:ext uri="{FF2B5EF4-FFF2-40B4-BE49-F238E27FC236}">
                    <a16:creationId xmlns:a16="http://schemas.microsoft.com/office/drawing/2014/main" id="{DC07EA7A-F98E-CF4C-A0B1-0AD8E8B0D808}"/>
                  </a:ext>
                </a:extLst>
              </p:cNvPr>
              <p:cNvCxnSpPr>
                <a:cxnSpLocks/>
                <a:endCxn id="50" idx="0"/>
              </p:cNvCxnSpPr>
              <p:nvPr/>
            </p:nvCxnSpPr>
            <p:spPr>
              <a:xfrm flipH="1">
                <a:off x="1171328" y="1059279"/>
                <a:ext cx="788640" cy="1255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6">
                <a:extLst>
                  <a:ext uri="{FF2B5EF4-FFF2-40B4-BE49-F238E27FC236}">
                    <a16:creationId xmlns:a16="http://schemas.microsoft.com/office/drawing/2014/main" id="{62A6AFB4-73E3-9F43-9A86-8A852863AE6F}"/>
                  </a:ext>
                </a:extLst>
              </p:cNvPr>
              <p:cNvCxnSpPr>
                <a:cxnSpLocks/>
              </p:cNvCxnSpPr>
              <p:nvPr/>
            </p:nvCxnSpPr>
            <p:spPr>
              <a:xfrm>
                <a:off x="2239096" y="1095972"/>
                <a:ext cx="1352654" cy="1000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7">
                <a:extLst>
                  <a:ext uri="{FF2B5EF4-FFF2-40B4-BE49-F238E27FC236}">
                    <a16:creationId xmlns:a16="http://schemas.microsoft.com/office/drawing/2014/main" id="{7122413B-F32F-D340-A297-7771D8D75FA5}"/>
                  </a:ext>
                </a:extLst>
              </p:cNvPr>
              <p:cNvCxnSpPr>
                <a:cxnSpLocks/>
              </p:cNvCxnSpPr>
              <p:nvPr/>
            </p:nvCxnSpPr>
            <p:spPr>
              <a:xfrm flipH="1">
                <a:off x="1311376" y="2177794"/>
                <a:ext cx="2144902" cy="361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8">
                <a:extLst>
                  <a:ext uri="{FF2B5EF4-FFF2-40B4-BE49-F238E27FC236}">
                    <a16:creationId xmlns:a16="http://schemas.microsoft.com/office/drawing/2014/main" id="{7A2928FE-E201-5F47-B090-1F8349A04698}"/>
                  </a:ext>
                </a:extLst>
              </p:cNvPr>
              <p:cNvCxnSpPr>
                <a:cxnSpLocks/>
              </p:cNvCxnSpPr>
              <p:nvPr/>
            </p:nvCxnSpPr>
            <p:spPr>
              <a:xfrm>
                <a:off x="1179660" y="2675168"/>
                <a:ext cx="565472" cy="590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9">
                <a:extLst>
                  <a:ext uri="{FF2B5EF4-FFF2-40B4-BE49-F238E27FC236}">
                    <a16:creationId xmlns:a16="http://schemas.microsoft.com/office/drawing/2014/main" id="{1BE449CF-A3D6-C743-8065-2A86983EA4DA}"/>
                  </a:ext>
                </a:extLst>
              </p:cNvPr>
              <p:cNvCxnSpPr>
                <a:cxnSpLocks/>
              </p:cNvCxnSpPr>
              <p:nvPr/>
            </p:nvCxnSpPr>
            <p:spPr>
              <a:xfrm flipH="1" flipV="1">
                <a:off x="2156236" y="3323240"/>
                <a:ext cx="327195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10">
                <a:extLst>
                  <a:ext uri="{FF2B5EF4-FFF2-40B4-BE49-F238E27FC236}">
                    <a16:creationId xmlns:a16="http://schemas.microsoft.com/office/drawing/2014/main" id="{08D307F3-CFDF-F847-AD0F-6AF23927C96A}"/>
                  </a:ext>
                </a:extLst>
              </p:cNvPr>
              <p:cNvCxnSpPr>
                <a:cxnSpLocks/>
              </p:cNvCxnSpPr>
              <p:nvPr/>
            </p:nvCxnSpPr>
            <p:spPr>
              <a:xfrm flipV="1">
                <a:off x="5500202" y="2557420"/>
                <a:ext cx="61184" cy="1413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11">
                <a:extLst>
                  <a:ext uri="{FF2B5EF4-FFF2-40B4-BE49-F238E27FC236}">
                    <a16:creationId xmlns:a16="http://schemas.microsoft.com/office/drawing/2014/main" id="{854A6F7C-83B3-834A-BF30-62E985FC3700}"/>
                  </a:ext>
                </a:extLst>
              </p:cNvPr>
              <p:cNvCxnSpPr>
                <a:cxnSpLocks/>
              </p:cNvCxnSpPr>
              <p:nvPr/>
            </p:nvCxnSpPr>
            <p:spPr>
              <a:xfrm flipH="1" flipV="1">
                <a:off x="3955764" y="2210058"/>
                <a:ext cx="1413667" cy="1770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12">
                <a:extLst>
                  <a:ext uri="{FF2B5EF4-FFF2-40B4-BE49-F238E27FC236}">
                    <a16:creationId xmlns:a16="http://schemas.microsoft.com/office/drawing/2014/main" id="{6F9DAC45-1D7F-C349-A9CC-88933C08818F}"/>
                  </a:ext>
                </a:extLst>
              </p:cNvPr>
              <p:cNvCxnSpPr>
                <a:cxnSpLocks/>
              </p:cNvCxnSpPr>
              <p:nvPr/>
            </p:nvCxnSpPr>
            <p:spPr>
              <a:xfrm flipV="1">
                <a:off x="5798393" y="3755288"/>
                <a:ext cx="127405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13">
                <a:extLst>
                  <a:ext uri="{FF2B5EF4-FFF2-40B4-BE49-F238E27FC236}">
                    <a16:creationId xmlns:a16="http://schemas.microsoft.com/office/drawing/2014/main" id="{73D34FDB-6A37-FC47-ABCD-8A8674EEA8FD}"/>
                  </a:ext>
                </a:extLst>
              </p:cNvPr>
              <p:cNvCxnSpPr>
                <a:cxnSpLocks/>
              </p:cNvCxnSpPr>
              <p:nvPr/>
            </p:nvCxnSpPr>
            <p:spPr>
              <a:xfrm>
                <a:off x="6840744" y="2478617"/>
                <a:ext cx="339526"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14">
                <a:extLst>
                  <a:ext uri="{FF2B5EF4-FFF2-40B4-BE49-F238E27FC236}">
                    <a16:creationId xmlns:a16="http://schemas.microsoft.com/office/drawing/2014/main" id="{EA420D88-DD8F-3645-AFC5-3DCE41F2FF01}"/>
                  </a:ext>
                </a:extLst>
              </p:cNvPr>
              <p:cNvCxnSpPr>
                <a:cxnSpLocks/>
              </p:cNvCxnSpPr>
              <p:nvPr/>
            </p:nvCxnSpPr>
            <p:spPr>
              <a:xfrm flipH="1">
                <a:off x="7379310" y="2797751"/>
                <a:ext cx="850298" cy="9575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15">
                <a:extLst>
                  <a:ext uri="{FF2B5EF4-FFF2-40B4-BE49-F238E27FC236}">
                    <a16:creationId xmlns:a16="http://schemas.microsoft.com/office/drawing/2014/main" id="{CADAA25A-4618-DA45-B0D3-2C585177D207}"/>
                  </a:ext>
                </a:extLst>
              </p:cNvPr>
              <p:cNvCxnSpPr>
                <a:cxnSpLocks/>
              </p:cNvCxnSpPr>
              <p:nvPr/>
            </p:nvCxnSpPr>
            <p:spPr>
              <a:xfrm flipH="1">
                <a:off x="5785291" y="2386685"/>
                <a:ext cx="810234" cy="41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16">
                <a:extLst>
                  <a:ext uri="{FF2B5EF4-FFF2-40B4-BE49-F238E27FC236}">
                    <a16:creationId xmlns:a16="http://schemas.microsoft.com/office/drawing/2014/main" id="{24CD8987-1BCA-DD47-B3C7-EE95C2495073}"/>
                  </a:ext>
                </a:extLst>
              </p:cNvPr>
              <p:cNvCxnSpPr>
                <a:cxnSpLocks/>
              </p:cNvCxnSpPr>
              <p:nvPr/>
            </p:nvCxnSpPr>
            <p:spPr>
              <a:xfrm flipH="1" flipV="1">
                <a:off x="6548245" y="1727257"/>
                <a:ext cx="211788" cy="614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17">
                <a:extLst>
                  <a:ext uri="{FF2B5EF4-FFF2-40B4-BE49-F238E27FC236}">
                    <a16:creationId xmlns:a16="http://schemas.microsoft.com/office/drawing/2014/main" id="{8E8E30C4-4FA2-C349-8CB6-FCCD8CA3EA65}"/>
                  </a:ext>
                </a:extLst>
              </p:cNvPr>
              <p:cNvCxnSpPr>
                <a:cxnSpLocks/>
              </p:cNvCxnSpPr>
              <p:nvPr/>
            </p:nvCxnSpPr>
            <p:spPr>
              <a:xfrm flipH="1" flipV="1">
                <a:off x="6737417" y="1681277"/>
                <a:ext cx="1830741" cy="201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接點 18">
                <a:extLst>
                  <a:ext uri="{FF2B5EF4-FFF2-40B4-BE49-F238E27FC236}">
                    <a16:creationId xmlns:a16="http://schemas.microsoft.com/office/drawing/2014/main" id="{0B612270-5938-BD45-BCBE-91FDCFD7C067}"/>
                  </a:ext>
                </a:extLst>
              </p:cNvPr>
              <p:cNvCxnSpPr>
                <a:cxnSpLocks/>
              </p:cNvCxnSpPr>
              <p:nvPr/>
            </p:nvCxnSpPr>
            <p:spPr>
              <a:xfrm flipH="1">
                <a:off x="8452225" y="2058908"/>
                <a:ext cx="185176" cy="612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圖片 19">
                <a:extLst>
                  <a:ext uri="{FF2B5EF4-FFF2-40B4-BE49-F238E27FC236}">
                    <a16:creationId xmlns:a16="http://schemas.microsoft.com/office/drawing/2014/main" id="{D6EEB537-A58E-7143-A067-13023B5E8CA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2322" y="790720"/>
                <a:ext cx="976576" cy="537118"/>
              </a:xfrm>
              <a:prstGeom prst="rect">
                <a:avLst/>
              </a:prstGeom>
            </p:spPr>
          </p:pic>
          <p:pic>
            <p:nvPicPr>
              <p:cNvPr id="49" name="圖片 20">
                <a:extLst>
                  <a:ext uri="{FF2B5EF4-FFF2-40B4-BE49-F238E27FC236}">
                    <a16:creationId xmlns:a16="http://schemas.microsoft.com/office/drawing/2014/main" id="{C0D1D08E-E9AB-EC45-832C-99C4C9AE45A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51644" y="1974561"/>
                <a:ext cx="976576" cy="537118"/>
              </a:xfrm>
              <a:prstGeom prst="rect">
                <a:avLst/>
              </a:prstGeom>
            </p:spPr>
          </p:pic>
          <p:pic>
            <p:nvPicPr>
              <p:cNvPr id="50" name="圖片 21">
                <a:extLst>
                  <a:ext uri="{FF2B5EF4-FFF2-40B4-BE49-F238E27FC236}">
                    <a16:creationId xmlns:a16="http://schemas.microsoft.com/office/drawing/2014/main" id="{8DB1E7EA-5DD6-494C-B2E4-F4D2E5AE0CD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040" y="2314677"/>
                <a:ext cx="976576" cy="537118"/>
              </a:xfrm>
              <a:prstGeom prst="rect">
                <a:avLst/>
              </a:prstGeom>
            </p:spPr>
          </p:pic>
          <p:pic>
            <p:nvPicPr>
              <p:cNvPr id="51" name="圖片 22">
                <a:extLst>
                  <a:ext uri="{FF2B5EF4-FFF2-40B4-BE49-F238E27FC236}">
                    <a16:creationId xmlns:a16="http://schemas.microsoft.com/office/drawing/2014/main" id="{E5581309-D3D9-B04E-9D3E-E8C0768DD5D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7920" y="3146162"/>
                <a:ext cx="976576" cy="537118"/>
              </a:xfrm>
              <a:prstGeom prst="rect">
                <a:avLst/>
              </a:prstGeom>
            </p:spPr>
          </p:pic>
          <p:pic>
            <p:nvPicPr>
              <p:cNvPr id="52" name="圖片 23">
                <a:extLst>
                  <a:ext uri="{FF2B5EF4-FFF2-40B4-BE49-F238E27FC236}">
                    <a16:creationId xmlns:a16="http://schemas.microsoft.com/office/drawing/2014/main" id="{308D8896-F73B-7446-87DA-B34DCA6D6F9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76" y="3860834"/>
                <a:ext cx="976576" cy="537118"/>
              </a:xfrm>
              <a:prstGeom prst="rect">
                <a:avLst/>
              </a:prstGeom>
            </p:spPr>
          </p:pic>
          <p:pic>
            <p:nvPicPr>
              <p:cNvPr id="53" name="圖片 24">
                <a:extLst>
                  <a:ext uri="{FF2B5EF4-FFF2-40B4-BE49-F238E27FC236}">
                    <a16:creationId xmlns:a16="http://schemas.microsoft.com/office/drawing/2014/main" id="{3382F862-59C8-424E-9EA3-EE65C5CA363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76" y="2262593"/>
                <a:ext cx="976576" cy="537118"/>
              </a:xfrm>
              <a:prstGeom prst="rect">
                <a:avLst/>
              </a:prstGeom>
            </p:spPr>
          </p:pic>
          <p:pic>
            <p:nvPicPr>
              <p:cNvPr id="54" name="圖片 25">
                <a:extLst>
                  <a:ext uri="{FF2B5EF4-FFF2-40B4-BE49-F238E27FC236}">
                    <a16:creationId xmlns:a16="http://schemas.microsoft.com/office/drawing/2014/main" id="{97471665-2DA0-CE41-8608-9FEF1298A2E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24464" y="2210058"/>
                <a:ext cx="976576" cy="537118"/>
              </a:xfrm>
              <a:prstGeom prst="rect">
                <a:avLst/>
              </a:prstGeom>
            </p:spPr>
          </p:pic>
          <p:pic>
            <p:nvPicPr>
              <p:cNvPr id="55" name="圖片 26">
                <a:extLst>
                  <a:ext uri="{FF2B5EF4-FFF2-40B4-BE49-F238E27FC236}">
                    <a16:creationId xmlns:a16="http://schemas.microsoft.com/office/drawing/2014/main" id="{4C7CC550-9511-F444-8DFD-E91BA67BFC9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59956" y="1428832"/>
                <a:ext cx="976576" cy="537118"/>
              </a:xfrm>
              <a:prstGeom prst="rect">
                <a:avLst/>
              </a:prstGeom>
            </p:spPr>
          </p:pic>
          <p:pic>
            <p:nvPicPr>
              <p:cNvPr id="56" name="圖片 27">
                <a:extLst>
                  <a:ext uri="{FF2B5EF4-FFF2-40B4-BE49-F238E27FC236}">
                    <a16:creationId xmlns:a16="http://schemas.microsoft.com/office/drawing/2014/main" id="{24BA998C-1B04-484C-A6D2-3406C4BDACD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0744" y="3578977"/>
                <a:ext cx="976576" cy="537118"/>
              </a:xfrm>
              <a:prstGeom prst="rect">
                <a:avLst/>
              </a:prstGeom>
            </p:spPr>
          </p:pic>
          <p:pic>
            <p:nvPicPr>
              <p:cNvPr id="57" name="圖片 28">
                <a:extLst>
                  <a:ext uri="{FF2B5EF4-FFF2-40B4-BE49-F238E27FC236}">
                    <a16:creationId xmlns:a16="http://schemas.microsoft.com/office/drawing/2014/main" id="{37056A25-E8AD-0147-A99E-FD1BC0593C8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6613" y="2550625"/>
                <a:ext cx="976576" cy="537118"/>
              </a:xfrm>
              <a:prstGeom prst="rect">
                <a:avLst/>
              </a:prstGeom>
            </p:spPr>
          </p:pic>
          <p:pic>
            <p:nvPicPr>
              <p:cNvPr id="58" name="圖片 29">
                <a:extLst>
                  <a:ext uri="{FF2B5EF4-FFF2-40B4-BE49-F238E27FC236}">
                    <a16:creationId xmlns:a16="http://schemas.microsoft.com/office/drawing/2014/main" id="{F66B0534-F9F4-F143-8E34-C69DDFF8106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96672" y="1777559"/>
                <a:ext cx="976576" cy="537118"/>
              </a:xfrm>
              <a:prstGeom prst="rect">
                <a:avLst/>
              </a:prstGeom>
            </p:spPr>
          </p:pic>
        </p:grpSp>
        <p:sp>
          <p:nvSpPr>
            <p:cNvPr id="59" name="TextBox 58">
              <a:extLst>
                <a:ext uri="{FF2B5EF4-FFF2-40B4-BE49-F238E27FC236}">
                  <a16:creationId xmlns:a16="http://schemas.microsoft.com/office/drawing/2014/main" id="{0A3C1ACF-844F-8C40-8CD8-689E6E249586}"/>
                </a:ext>
              </a:extLst>
            </p:cNvPr>
            <p:cNvSpPr txBox="1"/>
            <p:nvPr/>
          </p:nvSpPr>
          <p:spPr>
            <a:xfrm>
              <a:off x="5993362" y="5984456"/>
              <a:ext cx="1162498" cy="461665"/>
            </a:xfrm>
            <a:prstGeom prst="rect">
              <a:avLst/>
            </a:prstGeom>
            <a:noFill/>
          </p:spPr>
          <p:txBody>
            <a:bodyPr wrap="none" rtlCol="0">
              <a:spAutoFit/>
            </a:bodyPr>
            <a:lstStyle/>
            <a:p>
              <a:r>
                <a:rPr lang="en-US" sz="2400" b="1" dirty="0"/>
                <a:t>Abilene</a:t>
              </a:r>
            </a:p>
          </p:txBody>
        </p:sp>
      </p:grpSp>
    </p:spTree>
    <p:extLst>
      <p:ext uri="{BB962C8B-B14F-4D97-AF65-F5344CB8AC3E}">
        <p14:creationId xmlns:p14="http://schemas.microsoft.com/office/powerpoint/2010/main" val="3644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2A9998-E97C-4AA9-B15A-36B3C816E59B}"/>
              </a:ext>
            </a:extLst>
          </p:cNvPr>
          <p:cNvSpPr>
            <a:spLocks noGrp="1"/>
          </p:cNvSpPr>
          <p:nvPr>
            <p:ph type="title"/>
          </p:nvPr>
        </p:nvSpPr>
        <p:spPr/>
        <p:txBody>
          <a:bodyPr/>
          <a:lstStyle/>
          <a:p>
            <a:r>
              <a:rPr lang="en-US" altLang="zh-TW" dirty="0"/>
              <a:t>How scalable is the Contra compiler? </a:t>
            </a:r>
            <a:endParaRPr lang="zh-TW" altLang="en-US" dirty="0"/>
          </a:p>
        </p:txBody>
      </p:sp>
      <p:sp>
        <p:nvSpPr>
          <p:cNvPr id="3" name="內容版面配置區 2">
            <a:extLst>
              <a:ext uri="{FF2B5EF4-FFF2-40B4-BE49-F238E27FC236}">
                <a16:creationId xmlns:a16="http://schemas.microsoft.com/office/drawing/2014/main" id="{4884EE80-2ED1-4D05-AEB9-9020B58C5375}"/>
              </a:ext>
            </a:extLst>
          </p:cNvPr>
          <p:cNvSpPr>
            <a:spLocks noGrp="1"/>
          </p:cNvSpPr>
          <p:nvPr>
            <p:ph idx="1"/>
          </p:nvPr>
        </p:nvSpPr>
        <p:spPr>
          <a:xfrm>
            <a:off x="1097280" y="4396776"/>
            <a:ext cx="10058400" cy="1944216"/>
          </a:xfrm>
        </p:spPr>
        <p:txBody>
          <a:bodyPr>
            <a:normAutofit fontScale="92500" lnSpcReduction="20000"/>
          </a:bodyPr>
          <a:lstStyle/>
          <a:p>
            <a:r>
              <a:rPr lang="en-US" altLang="zh-TW" dirty="0"/>
              <a:t>The compilation finishes in a few seconds! </a:t>
            </a:r>
          </a:p>
          <a:p>
            <a:pPr lvl="1"/>
            <a:r>
              <a:rPr lang="en-US" altLang="zh-TW" dirty="0"/>
              <a:t>Policy P1: contains a single metric </a:t>
            </a:r>
          </a:p>
          <a:p>
            <a:pPr lvl="1"/>
            <a:r>
              <a:rPr lang="en-US" altLang="zh-TW" dirty="0"/>
              <a:t>Policy P2: contains multiple metrics</a:t>
            </a:r>
          </a:p>
          <a:p>
            <a:pPr lvl="1"/>
            <a:r>
              <a:rPr lang="en-US" altLang="zh-TW" dirty="0"/>
              <a:t>Policy P3: contains regular expressions </a:t>
            </a:r>
          </a:p>
          <a:p>
            <a:r>
              <a:rPr lang="en-US" altLang="zh-TW" dirty="0"/>
              <a:t>Runs before the deployment, not in “critical path”</a:t>
            </a:r>
          </a:p>
        </p:txBody>
      </p:sp>
      <p:sp>
        <p:nvSpPr>
          <p:cNvPr id="4" name="日期版面配置區 3">
            <a:extLst>
              <a:ext uri="{FF2B5EF4-FFF2-40B4-BE49-F238E27FC236}">
                <a16:creationId xmlns:a16="http://schemas.microsoft.com/office/drawing/2014/main" id="{79FE7759-054A-48C6-B545-F1DBDCF750CD}"/>
              </a:ext>
            </a:extLst>
          </p:cNvPr>
          <p:cNvSpPr>
            <a:spLocks noGrp="1"/>
          </p:cNvSpPr>
          <p:nvPr>
            <p:ph type="dt" sz="half" idx="10"/>
          </p:nvPr>
        </p:nvSpPr>
        <p:spPr/>
        <p:txBody>
          <a:bodyPr/>
          <a:lstStyle/>
          <a:p>
            <a:fld id="{7BEC6F82-5EDF-4282-BCB8-095DC779FE71}" type="datetime1">
              <a:rPr lang="zh-TW" altLang="en-US" smtClean="0"/>
              <a:t>2020/11/22</a:t>
            </a:fld>
            <a:endParaRPr lang="zh-TW" altLang="en-US"/>
          </a:p>
        </p:txBody>
      </p:sp>
      <p:sp>
        <p:nvSpPr>
          <p:cNvPr id="5" name="投影片編號版面配置區 4">
            <a:extLst>
              <a:ext uri="{FF2B5EF4-FFF2-40B4-BE49-F238E27FC236}">
                <a16:creationId xmlns:a16="http://schemas.microsoft.com/office/drawing/2014/main" id="{950A75EE-FB8B-4C71-8D3D-50317AE2CBE5}"/>
              </a:ext>
            </a:extLst>
          </p:cNvPr>
          <p:cNvSpPr>
            <a:spLocks noGrp="1"/>
          </p:cNvSpPr>
          <p:nvPr>
            <p:ph type="sldNum" sz="quarter" idx="12"/>
          </p:nvPr>
        </p:nvSpPr>
        <p:spPr/>
        <p:txBody>
          <a:bodyPr/>
          <a:lstStyle/>
          <a:p>
            <a:fld id="{2DCF4B1E-7098-4BE6-B4F5-3E0BE1EA3F0E}" type="slidenum">
              <a:rPr lang="zh-TW" altLang="en-US" smtClean="0"/>
              <a:pPr/>
              <a:t>25</a:t>
            </a:fld>
            <a:endParaRPr lang="zh-TW" altLang="en-US"/>
          </a:p>
        </p:txBody>
      </p:sp>
      <p:cxnSp>
        <p:nvCxnSpPr>
          <p:cNvPr id="185" name="直線單箭頭接點 184">
            <a:extLst>
              <a:ext uri="{FF2B5EF4-FFF2-40B4-BE49-F238E27FC236}">
                <a16:creationId xmlns:a16="http://schemas.microsoft.com/office/drawing/2014/main" id="{7566A1DB-B252-48F5-9E5D-D07AF54FD281}"/>
              </a:ext>
            </a:extLst>
          </p:cNvPr>
          <p:cNvCxnSpPr>
            <a:cxnSpLocks/>
          </p:cNvCxnSpPr>
          <p:nvPr/>
        </p:nvCxnSpPr>
        <p:spPr>
          <a:xfrm>
            <a:off x="8829228" y="1761507"/>
            <a:ext cx="1" cy="832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文字方塊 185">
            <a:extLst>
              <a:ext uri="{FF2B5EF4-FFF2-40B4-BE49-F238E27FC236}">
                <a16:creationId xmlns:a16="http://schemas.microsoft.com/office/drawing/2014/main" id="{9EEAA942-505C-42CD-B27F-74362A23045E}"/>
              </a:ext>
            </a:extLst>
          </p:cNvPr>
          <p:cNvSpPr txBox="1"/>
          <p:nvPr/>
        </p:nvSpPr>
        <p:spPr>
          <a:xfrm>
            <a:off x="7916925" y="1171443"/>
            <a:ext cx="2043701" cy="461665"/>
          </a:xfrm>
          <a:prstGeom prst="rect">
            <a:avLst/>
          </a:prstGeom>
          <a:noFill/>
        </p:spPr>
        <p:txBody>
          <a:bodyPr wrap="square" rtlCol="0">
            <a:spAutoFit/>
          </a:bodyPr>
          <a:lstStyle/>
          <a:p>
            <a:r>
              <a:rPr lang="en-US" altLang="zh-TW" sz="2400" dirty="0"/>
              <a:t>Lower is better</a:t>
            </a:r>
            <a:endParaRPr lang="zh-TW" altLang="en-US" sz="2400" dirty="0"/>
          </a:p>
        </p:txBody>
      </p:sp>
      <p:grpSp>
        <p:nvGrpSpPr>
          <p:cNvPr id="43" name="群組 42">
            <a:extLst>
              <a:ext uri="{FF2B5EF4-FFF2-40B4-BE49-F238E27FC236}">
                <a16:creationId xmlns:a16="http://schemas.microsoft.com/office/drawing/2014/main" id="{A2D44454-7C0A-443C-BC4D-BF5EB9339328}"/>
              </a:ext>
            </a:extLst>
          </p:cNvPr>
          <p:cNvGrpSpPr/>
          <p:nvPr/>
        </p:nvGrpSpPr>
        <p:grpSpPr>
          <a:xfrm>
            <a:off x="3143672" y="1087619"/>
            <a:ext cx="5619290" cy="3214003"/>
            <a:chOff x="4242327" y="1365221"/>
            <a:chExt cx="3619781" cy="2679857"/>
          </a:xfrm>
        </p:grpSpPr>
        <p:grpSp>
          <p:nvGrpSpPr>
            <p:cNvPr id="38" name="群組 37">
              <a:extLst>
                <a:ext uri="{FF2B5EF4-FFF2-40B4-BE49-F238E27FC236}">
                  <a16:creationId xmlns:a16="http://schemas.microsoft.com/office/drawing/2014/main" id="{D6F95CD5-C4A4-42FA-8D64-4EDCA1DBEBBE}"/>
                </a:ext>
              </a:extLst>
            </p:cNvPr>
            <p:cNvGrpSpPr/>
            <p:nvPr/>
          </p:nvGrpSpPr>
          <p:grpSpPr>
            <a:xfrm>
              <a:off x="4892184" y="1566545"/>
              <a:ext cx="2758296" cy="1811021"/>
              <a:chOff x="4892184" y="1566545"/>
              <a:chExt cx="2758296" cy="1811021"/>
            </a:xfrm>
          </p:grpSpPr>
          <p:grpSp>
            <p:nvGrpSpPr>
              <p:cNvPr id="26" name="群組 25">
                <a:extLst>
                  <a:ext uri="{FF2B5EF4-FFF2-40B4-BE49-F238E27FC236}">
                    <a16:creationId xmlns:a16="http://schemas.microsoft.com/office/drawing/2014/main" id="{C86F0DB1-3C79-4CCF-88D2-623B343E5C58}"/>
                  </a:ext>
                </a:extLst>
              </p:cNvPr>
              <p:cNvGrpSpPr/>
              <p:nvPr/>
            </p:nvGrpSpPr>
            <p:grpSpPr>
              <a:xfrm>
                <a:off x="4892184" y="3276600"/>
                <a:ext cx="2758296" cy="95250"/>
                <a:chOff x="4892184" y="3276600"/>
                <a:chExt cx="2758296" cy="95250"/>
              </a:xfrm>
            </p:grpSpPr>
            <p:cxnSp>
              <p:nvCxnSpPr>
                <p:cNvPr id="9" name="直線接點 8">
                  <a:extLst>
                    <a:ext uri="{FF2B5EF4-FFF2-40B4-BE49-F238E27FC236}">
                      <a16:creationId xmlns:a16="http://schemas.microsoft.com/office/drawing/2014/main" id="{D97F6750-F698-4C94-BDD0-F19374499E55}"/>
                    </a:ext>
                  </a:extLst>
                </p:cNvPr>
                <p:cNvCxnSpPr>
                  <a:cxnSpLocks/>
                </p:cNvCxnSpPr>
                <p:nvPr/>
              </p:nvCxnSpPr>
              <p:spPr>
                <a:xfrm>
                  <a:off x="4892184" y="3367152"/>
                  <a:ext cx="2758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BB09DC7C-E01F-465F-85D7-908C5168D305}"/>
                    </a:ext>
                  </a:extLst>
                </p:cNvPr>
                <p:cNvCxnSpPr>
                  <a:cxnSpLocks/>
                </p:cNvCxnSpPr>
                <p:nvPr/>
              </p:nvCxnSpPr>
              <p:spPr>
                <a:xfrm flipV="1">
                  <a:off x="764667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FDC56ED-1277-4A5C-9674-CC4DC1F27FFC}"/>
                    </a:ext>
                  </a:extLst>
                </p:cNvPr>
                <p:cNvCxnSpPr>
                  <a:cxnSpLocks/>
                </p:cNvCxnSpPr>
                <p:nvPr/>
              </p:nvCxnSpPr>
              <p:spPr>
                <a:xfrm flipV="1">
                  <a:off x="712470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37A6A8F6-9F08-4654-8F12-209899BFEF22}"/>
                    </a:ext>
                  </a:extLst>
                </p:cNvPr>
                <p:cNvCxnSpPr>
                  <a:cxnSpLocks/>
                </p:cNvCxnSpPr>
                <p:nvPr/>
              </p:nvCxnSpPr>
              <p:spPr>
                <a:xfrm flipV="1">
                  <a:off x="624459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FC45DB50-5841-4D8E-84D4-1BCF68E2405C}"/>
                    </a:ext>
                  </a:extLst>
                </p:cNvPr>
                <p:cNvCxnSpPr>
                  <a:cxnSpLocks/>
                </p:cNvCxnSpPr>
                <p:nvPr/>
              </p:nvCxnSpPr>
              <p:spPr>
                <a:xfrm flipV="1">
                  <a:off x="558165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975A2226-C841-491F-8BB5-59C3B2E16911}"/>
                    </a:ext>
                  </a:extLst>
                </p:cNvPr>
                <p:cNvCxnSpPr>
                  <a:cxnSpLocks/>
                </p:cNvCxnSpPr>
                <p:nvPr/>
              </p:nvCxnSpPr>
              <p:spPr>
                <a:xfrm flipV="1">
                  <a:off x="5013960" y="327660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群組 26">
                <a:extLst>
                  <a:ext uri="{FF2B5EF4-FFF2-40B4-BE49-F238E27FC236}">
                    <a16:creationId xmlns:a16="http://schemas.microsoft.com/office/drawing/2014/main" id="{F55F4C3C-A722-4D5E-ABC9-70C725487BD3}"/>
                  </a:ext>
                </a:extLst>
              </p:cNvPr>
              <p:cNvGrpSpPr/>
              <p:nvPr/>
            </p:nvGrpSpPr>
            <p:grpSpPr>
              <a:xfrm>
                <a:off x="4898916" y="1566545"/>
                <a:ext cx="95359" cy="1811021"/>
                <a:chOff x="4898916" y="1566545"/>
                <a:chExt cx="95359" cy="1811021"/>
              </a:xfrm>
            </p:grpSpPr>
            <p:cxnSp>
              <p:nvCxnSpPr>
                <p:cNvPr id="20" name="直線接點 19">
                  <a:extLst>
                    <a:ext uri="{FF2B5EF4-FFF2-40B4-BE49-F238E27FC236}">
                      <a16:creationId xmlns:a16="http://schemas.microsoft.com/office/drawing/2014/main" id="{4602D952-DF33-4FEE-AED5-83ED240B6428}"/>
                    </a:ext>
                  </a:extLst>
                </p:cNvPr>
                <p:cNvCxnSpPr>
                  <a:cxnSpLocks/>
                </p:cNvCxnSpPr>
                <p:nvPr/>
              </p:nvCxnSpPr>
              <p:spPr>
                <a:xfrm flipV="1">
                  <a:off x="4898916" y="1569720"/>
                  <a:ext cx="0" cy="1807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1CD33849-F8DE-4618-8C31-E7D56541DFB3}"/>
                    </a:ext>
                  </a:extLst>
                </p:cNvPr>
                <p:cNvCxnSpPr>
                  <a:cxnSpLocks/>
                </p:cNvCxnSpPr>
                <p:nvPr/>
              </p:nvCxnSpPr>
              <p:spPr>
                <a:xfrm rot="16200000" flipV="1">
                  <a:off x="4946650" y="242062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6AA84250-7438-4EED-A61D-2AE8F74EDF42}"/>
                    </a:ext>
                  </a:extLst>
                </p:cNvPr>
                <p:cNvCxnSpPr>
                  <a:cxnSpLocks/>
                </p:cNvCxnSpPr>
                <p:nvPr/>
              </p:nvCxnSpPr>
              <p:spPr>
                <a:xfrm rot="16200000" flipV="1">
                  <a:off x="4946650" y="1518920"/>
                  <a:ext cx="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群組 41">
              <a:extLst>
                <a:ext uri="{FF2B5EF4-FFF2-40B4-BE49-F238E27FC236}">
                  <a16:creationId xmlns:a16="http://schemas.microsoft.com/office/drawing/2014/main" id="{4D08689D-5F7D-49DE-937B-8F37C7C67C33}"/>
                </a:ext>
              </a:extLst>
            </p:cNvPr>
            <p:cNvGrpSpPr/>
            <p:nvPr/>
          </p:nvGrpSpPr>
          <p:grpSpPr>
            <a:xfrm>
              <a:off x="4585234" y="1365221"/>
              <a:ext cx="219120" cy="2197229"/>
              <a:chOff x="4585234" y="1365221"/>
              <a:chExt cx="219120" cy="2197229"/>
            </a:xfrm>
          </p:grpSpPr>
          <p:sp>
            <p:nvSpPr>
              <p:cNvPr id="28" name="文字方塊 27">
                <a:extLst>
                  <a:ext uri="{FF2B5EF4-FFF2-40B4-BE49-F238E27FC236}">
                    <a16:creationId xmlns:a16="http://schemas.microsoft.com/office/drawing/2014/main" id="{17220C49-8394-47CC-8B04-07D2F5B2AEB8}"/>
                  </a:ext>
                </a:extLst>
              </p:cNvPr>
              <p:cNvSpPr txBox="1"/>
              <p:nvPr/>
            </p:nvSpPr>
            <p:spPr>
              <a:xfrm>
                <a:off x="4585234" y="1365221"/>
                <a:ext cx="219120" cy="384939"/>
              </a:xfrm>
              <a:prstGeom prst="rect">
                <a:avLst/>
              </a:prstGeom>
              <a:noFill/>
            </p:spPr>
            <p:txBody>
              <a:bodyPr wrap="none" rtlCol="0">
                <a:spAutoFit/>
              </a:bodyPr>
              <a:lstStyle/>
              <a:p>
                <a:pPr algn="r"/>
                <a:r>
                  <a:rPr lang="en-US" altLang="zh-CN" sz="2400" dirty="0"/>
                  <a:t>4</a:t>
                </a:r>
                <a:endParaRPr lang="zh-TW" altLang="en-US" sz="2400" dirty="0"/>
              </a:p>
            </p:txBody>
          </p:sp>
          <p:sp>
            <p:nvSpPr>
              <p:cNvPr id="29" name="文字方塊 28">
                <a:extLst>
                  <a:ext uri="{FF2B5EF4-FFF2-40B4-BE49-F238E27FC236}">
                    <a16:creationId xmlns:a16="http://schemas.microsoft.com/office/drawing/2014/main" id="{1D212314-4C4B-4349-8C6C-8564BF20FD41}"/>
                  </a:ext>
                </a:extLst>
              </p:cNvPr>
              <p:cNvSpPr txBox="1"/>
              <p:nvPr/>
            </p:nvSpPr>
            <p:spPr>
              <a:xfrm>
                <a:off x="4585234" y="2278351"/>
                <a:ext cx="219120" cy="384939"/>
              </a:xfrm>
              <a:prstGeom prst="rect">
                <a:avLst/>
              </a:prstGeom>
              <a:noFill/>
            </p:spPr>
            <p:txBody>
              <a:bodyPr wrap="none" rtlCol="0">
                <a:spAutoFit/>
              </a:bodyPr>
              <a:lstStyle/>
              <a:p>
                <a:pPr algn="r"/>
                <a:r>
                  <a:rPr lang="en-US" altLang="zh-TW" sz="2400" dirty="0"/>
                  <a:t>2</a:t>
                </a:r>
                <a:endParaRPr lang="zh-TW" altLang="en-US" sz="2400" dirty="0"/>
              </a:p>
            </p:txBody>
          </p:sp>
          <p:sp>
            <p:nvSpPr>
              <p:cNvPr id="32" name="文字方塊 31">
                <a:extLst>
                  <a:ext uri="{FF2B5EF4-FFF2-40B4-BE49-F238E27FC236}">
                    <a16:creationId xmlns:a16="http://schemas.microsoft.com/office/drawing/2014/main" id="{0BA86C64-EC7C-4339-9A65-37701D7E5EF1}"/>
                  </a:ext>
                </a:extLst>
              </p:cNvPr>
              <p:cNvSpPr txBox="1"/>
              <p:nvPr/>
            </p:nvSpPr>
            <p:spPr>
              <a:xfrm>
                <a:off x="4585234" y="3177511"/>
                <a:ext cx="219120" cy="384939"/>
              </a:xfrm>
              <a:prstGeom prst="rect">
                <a:avLst/>
              </a:prstGeom>
              <a:noFill/>
            </p:spPr>
            <p:txBody>
              <a:bodyPr wrap="none" rtlCol="0">
                <a:spAutoFit/>
              </a:bodyPr>
              <a:lstStyle/>
              <a:p>
                <a:pPr algn="r"/>
                <a:r>
                  <a:rPr lang="en-US" altLang="zh-TW" sz="2400" dirty="0"/>
                  <a:t>0</a:t>
                </a:r>
                <a:endParaRPr lang="zh-TW" altLang="en-US" sz="2400" dirty="0"/>
              </a:p>
            </p:txBody>
          </p:sp>
        </p:grpSp>
        <p:grpSp>
          <p:nvGrpSpPr>
            <p:cNvPr id="41" name="群組 40">
              <a:extLst>
                <a:ext uri="{FF2B5EF4-FFF2-40B4-BE49-F238E27FC236}">
                  <a16:creationId xmlns:a16="http://schemas.microsoft.com/office/drawing/2014/main" id="{E48DC131-120E-4183-83DB-FD49E79CC445}"/>
                </a:ext>
              </a:extLst>
            </p:cNvPr>
            <p:cNvGrpSpPr/>
            <p:nvPr/>
          </p:nvGrpSpPr>
          <p:grpSpPr>
            <a:xfrm>
              <a:off x="4837726" y="3422600"/>
              <a:ext cx="3024382" cy="384939"/>
              <a:chOff x="4837726" y="3422600"/>
              <a:chExt cx="3024382" cy="384939"/>
            </a:xfrm>
          </p:grpSpPr>
          <p:sp>
            <p:nvSpPr>
              <p:cNvPr id="33" name="文字方塊 32">
                <a:extLst>
                  <a:ext uri="{FF2B5EF4-FFF2-40B4-BE49-F238E27FC236}">
                    <a16:creationId xmlns:a16="http://schemas.microsoft.com/office/drawing/2014/main" id="{64ED5FF4-0915-4432-BAF1-753E460D98E2}"/>
                  </a:ext>
                </a:extLst>
              </p:cNvPr>
              <p:cNvSpPr txBox="1"/>
              <p:nvPr/>
            </p:nvSpPr>
            <p:spPr>
              <a:xfrm>
                <a:off x="4837726" y="3422600"/>
                <a:ext cx="319282" cy="384939"/>
              </a:xfrm>
              <a:prstGeom prst="rect">
                <a:avLst/>
              </a:prstGeom>
              <a:noFill/>
            </p:spPr>
            <p:txBody>
              <a:bodyPr wrap="none" rtlCol="0">
                <a:spAutoFit/>
              </a:bodyPr>
              <a:lstStyle/>
              <a:p>
                <a:pPr algn="r"/>
                <a:r>
                  <a:rPr lang="en-US" altLang="zh-TW" sz="2400" dirty="0"/>
                  <a:t>20</a:t>
                </a:r>
                <a:endParaRPr lang="zh-TW" altLang="en-US" sz="2400" dirty="0"/>
              </a:p>
            </p:txBody>
          </p:sp>
          <p:sp>
            <p:nvSpPr>
              <p:cNvPr id="34" name="文字方塊 33">
                <a:extLst>
                  <a:ext uri="{FF2B5EF4-FFF2-40B4-BE49-F238E27FC236}">
                    <a16:creationId xmlns:a16="http://schemas.microsoft.com/office/drawing/2014/main" id="{2753AFB1-FFF5-47CB-88A9-1788F00E5A51}"/>
                  </a:ext>
                </a:extLst>
              </p:cNvPr>
              <p:cNvSpPr txBox="1"/>
              <p:nvPr/>
            </p:nvSpPr>
            <p:spPr>
              <a:xfrm>
                <a:off x="5370023" y="3422600"/>
                <a:ext cx="419445" cy="384939"/>
              </a:xfrm>
              <a:prstGeom prst="rect">
                <a:avLst/>
              </a:prstGeom>
              <a:noFill/>
            </p:spPr>
            <p:txBody>
              <a:bodyPr wrap="none" rtlCol="0">
                <a:spAutoFit/>
              </a:bodyPr>
              <a:lstStyle/>
              <a:p>
                <a:pPr algn="r"/>
                <a:r>
                  <a:rPr lang="en-US" altLang="zh-CN" sz="2400" dirty="0"/>
                  <a:t>125</a:t>
                </a:r>
                <a:endParaRPr lang="zh-TW" altLang="en-US" sz="2400" dirty="0"/>
              </a:p>
            </p:txBody>
          </p:sp>
          <p:sp>
            <p:nvSpPr>
              <p:cNvPr id="35" name="文字方塊 34">
                <a:extLst>
                  <a:ext uri="{FF2B5EF4-FFF2-40B4-BE49-F238E27FC236}">
                    <a16:creationId xmlns:a16="http://schemas.microsoft.com/office/drawing/2014/main" id="{32A233E4-D935-456B-895B-A4B67D6AC302}"/>
                  </a:ext>
                </a:extLst>
              </p:cNvPr>
              <p:cNvSpPr txBox="1"/>
              <p:nvPr/>
            </p:nvSpPr>
            <p:spPr>
              <a:xfrm>
                <a:off x="6916882" y="3422600"/>
                <a:ext cx="419445" cy="384939"/>
              </a:xfrm>
              <a:prstGeom prst="rect">
                <a:avLst/>
              </a:prstGeom>
              <a:noFill/>
            </p:spPr>
            <p:txBody>
              <a:bodyPr wrap="none" rtlCol="0">
                <a:spAutoFit/>
              </a:bodyPr>
              <a:lstStyle/>
              <a:p>
                <a:pPr algn="r"/>
                <a:r>
                  <a:rPr lang="en-US" altLang="zh-CN" sz="2400" dirty="0"/>
                  <a:t>405</a:t>
                </a:r>
                <a:endParaRPr lang="zh-TW" altLang="en-US" sz="2400" dirty="0"/>
              </a:p>
            </p:txBody>
          </p:sp>
          <p:sp>
            <p:nvSpPr>
              <p:cNvPr id="36" name="文字方塊 35">
                <a:extLst>
                  <a:ext uri="{FF2B5EF4-FFF2-40B4-BE49-F238E27FC236}">
                    <a16:creationId xmlns:a16="http://schemas.microsoft.com/office/drawing/2014/main" id="{03A0E264-A640-44D3-A901-4D6754F38976}"/>
                  </a:ext>
                </a:extLst>
              </p:cNvPr>
              <p:cNvSpPr txBox="1"/>
              <p:nvPr/>
            </p:nvSpPr>
            <p:spPr>
              <a:xfrm>
                <a:off x="7442663" y="3422600"/>
                <a:ext cx="419445" cy="384939"/>
              </a:xfrm>
              <a:prstGeom prst="rect">
                <a:avLst/>
              </a:prstGeom>
              <a:noFill/>
            </p:spPr>
            <p:txBody>
              <a:bodyPr wrap="none" rtlCol="0">
                <a:spAutoFit/>
              </a:bodyPr>
              <a:lstStyle/>
              <a:p>
                <a:pPr algn="r"/>
                <a:r>
                  <a:rPr lang="en-US" altLang="zh-TW" sz="2400" dirty="0"/>
                  <a:t>500</a:t>
                </a:r>
                <a:endParaRPr lang="zh-TW" altLang="en-US" sz="2400" dirty="0"/>
              </a:p>
            </p:txBody>
          </p:sp>
          <p:sp>
            <p:nvSpPr>
              <p:cNvPr id="37" name="文字方塊 36">
                <a:extLst>
                  <a:ext uri="{FF2B5EF4-FFF2-40B4-BE49-F238E27FC236}">
                    <a16:creationId xmlns:a16="http://schemas.microsoft.com/office/drawing/2014/main" id="{969D79B2-85F9-40DE-A259-A8A0A0759C58}"/>
                  </a:ext>
                </a:extLst>
              </p:cNvPr>
              <p:cNvSpPr txBox="1"/>
              <p:nvPr/>
            </p:nvSpPr>
            <p:spPr>
              <a:xfrm>
                <a:off x="6049478" y="3422600"/>
                <a:ext cx="419445" cy="384939"/>
              </a:xfrm>
              <a:prstGeom prst="rect">
                <a:avLst/>
              </a:prstGeom>
              <a:noFill/>
            </p:spPr>
            <p:txBody>
              <a:bodyPr wrap="none" rtlCol="0">
                <a:spAutoFit/>
              </a:bodyPr>
              <a:lstStyle/>
              <a:p>
                <a:pPr algn="r"/>
                <a:r>
                  <a:rPr lang="en-US" altLang="zh-TW" sz="2400" dirty="0"/>
                  <a:t>245</a:t>
                </a:r>
                <a:endParaRPr lang="zh-TW" altLang="en-US" sz="2400" dirty="0"/>
              </a:p>
            </p:txBody>
          </p:sp>
        </p:grpSp>
        <p:sp>
          <p:nvSpPr>
            <p:cNvPr id="39" name="文字方塊 38">
              <a:extLst>
                <a:ext uri="{FF2B5EF4-FFF2-40B4-BE49-F238E27FC236}">
                  <a16:creationId xmlns:a16="http://schemas.microsoft.com/office/drawing/2014/main" id="{6FB777CD-01F9-41BD-88BD-D783C8E3B5CD}"/>
                </a:ext>
              </a:extLst>
            </p:cNvPr>
            <p:cNvSpPr txBox="1"/>
            <p:nvPr/>
          </p:nvSpPr>
          <p:spPr>
            <a:xfrm>
              <a:off x="5188774" y="3660139"/>
              <a:ext cx="2241171" cy="384939"/>
            </a:xfrm>
            <a:prstGeom prst="rect">
              <a:avLst/>
            </a:prstGeom>
            <a:noFill/>
          </p:spPr>
          <p:txBody>
            <a:bodyPr wrap="none" rtlCol="0">
              <a:spAutoFit/>
            </a:bodyPr>
            <a:lstStyle/>
            <a:p>
              <a:r>
                <a:rPr lang="en-US" altLang="zh-TW" sz="2400" dirty="0" err="1"/>
                <a:t>Fattree</a:t>
              </a:r>
              <a:r>
                <a:rPr lang="en-US" altLang="zh-TW" sz="2400" dirty="0"/>
                <a:t> size (# of switches)</a:t>
              </a:r>
              <a:endParaRPr lang="zh-TW" altLang="en-US" sz="2400" dirty="0"/>
            </a:p>
          </p:txBody>
        </p:sp>
        <p:sp>
          <p:nvSpPr>
            <p:cNvPr id="40" name="文字方塊 39">
              <a:extLst>
                <a:ext uri="{FF2B5EF4-FFF2-40B4-BE49-F238E27FC236}">
                  <a16:creationId xmlns:a16="http://schemas.microsoft.com/office/drawing/2014/main" id="{3710B016-44AA-49BE-8773-7612CEFBDD5E}"/>
                </a:ext>
              </a:extLst>
            </p:cNvPr>
            <p:cNvSpPr txBox="1"/>
            <p:nvPr/>
          </p:nvSpPr>
          <p:spPr>
            <a:xfrm rot="16200000">
              <a:off x="3258660" y="2348888"/>
              <a:ext cx="2264725" cy="297391"/>
            </a:xfrm>
            <a:prstGeom prst="rect">
              <a:avLst/>
            </a:prstGeom>
            <a:noFill/>
          </p:spPr>
          <p:txBody>
            <a:bodyPr wrap="none" rtlCol="0">
              <a:spAutoFit/>
            </a:bodyPr>
            <a:lstStyle/>
            <a:p>
              <a:r>
                <a:rPr lang="en-US" altLang="zh-TW" sz="2400" dirty="0"/>
                <a:t>Compilation time (s)</a:t>
              </a:r>
              <a:endParaRPr lang="zh-TW" altLang="en-US" sz="2400" dirty="0"/>
            </a:p>
          </p:txBody>
        </p:sp>
      </p:grpSp>
      <p:grpSp>
        <p:nvGrpSpPr>
          <p:cNvPr id="75" name="群組 74">
            <a:extLst>
              <a:ext uri="{FF2B5EF4-FFF2-40B4-BE49-F238E27FC236}">
                <a16:creationId xmlns:a16="http://schemas.microsoft.com/office/drawing/2014/main" id="{894EA52E-5FA8-42E9-9F81-116099297222}"/>
              </a:ext>
            </a:extLst>
          </p:cNvPr>
          <p:cNvGrpSpPr/>
          <p:nvPr/>
        </p:nvGrpSpPr>
        <p:grpSpPr>
          <a:xfrm>
            <a:off x="4235080" y="1811523"/>
            <a:ext cx="4293987" cy="1521612"/>
            <a:chOff x="4945380" y="1968817"/>
            <a:chExt cx="2766060" cy="1268730"/>
          </a:xfrm>
        </p:grpSpPr>
        <p:grpSp>
          <p:nvGrpSpPr>
            <p:cNvPr id="47" name="群組 46">
              <a:extLst>
                <a:ext uri="{FF2B5EF4-FFF2-40B4-BE49-F238E27FC236}">
                  <a16:creationId xmlns:a16="http://schemas.microsoft.com/office/drawing/2014/main" id="{F4CCE5AC-4F5D-426C-8952-888EC5EC3052}"/>
                </a:ext>
              </a:extLst>
            </p:cNvPr>
            <p:cNvGrpSpPr/>
            <p:nvPr/>
          </p:nvGrpSpPr>
          <p:grpSpPr>
            <a:xfrm>
              <a:off x="4945380" y="3106102"/>
              <a:ext cx="131445" cy="131445"/>
              <a:chOff x="4945380" y="3106102"/>
              <a:chExt cx="131445" cy="131445"/>
            </a:xfrm>
          </p:grpSpPr>
          <p:cxnSp>
            <p:nvCxnSpPr>
              <p:cNvPr id="45" name="直線接點 44">
                <a:extLst>
                  <a:ext uri="{FF2B5EF4-FFF2-40B4-BE49-F238E27FC236}">
                    <a16:creationId xmlns:a16="http://schemas.microsoft.com/office/drawing/2014/main" id="{A25C195D-97B3-4841-BDE3-AEBCF2692584}"/>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549A645F-9CE8-4A2D-BFDF-6AD8BF0755E7}"/>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8" name="群組 47">
              <a:extLst>
                <a:ext uri="{FF2B5EF4-FFF2-40B4-BE49-F238E27FC236}">
                  <a16:creationId xmlns:a16="http://schemas.microsoft.com/office/drawing/2014/main" id="{6DA3DD70-E54D-45B7-98D3-E2B2360E7DB4}"/>
                </a:ext>
              </a:extLst>
            </p:cNvPr>
            <p:cNvGrpSpPr/>
            <p:nvPr/>
          </p:nvGrpSpPr>
          <p:grpSpPr>
            <a:xfrm>
              <a:off x="5518785" y="2987992"/>
              <a:ext cx="131445" cy="131445"/>
              <a:chOff x="4945380" y="3106102"/>
              <a:chExt cx="131445" cy="131445"/>
            </a:xfrm>
          </p:grpSpPr>
          <p:cxnSp>
            <p:nvCxnSpPr>
              <p:cNvPr id="49" name="直線接點 48">
                <a:extLst>
                  <a:ext uri="{FF2B5EF4-FFF2-40B4-BE49-F238E27FC236}">
                    <a16:creationId xmlns:a16="http://schemas.microsoft.com/office/drawing/2014/main" id="{22E02CC1-3F6A-4034-B731-20850F3004CB}"/>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3643CE2A-95BB-488F-8DAE-9F470710FC20}"/>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1" name="群組 50">
              <a:extLst>
                <a:ext uri="{FF2B5EF4-FFF2-40B4-BE49-F238E27FC236}">
                  <a16:creationId xmlns:a16="http://schemas.microsoft.com/office/drawing/2014/main" id="{0409A0D7-7F11-438B-8084-CA74205ECFAE}"/>
                </a:ext>
              </a:extLst>
            </p:cNvPr>
            <p:cNvGrpSpPr/>
            <p:nvPr/>
          </p:nvGrpSpPr>
          <p:grpSpPr>
            <a:xfrm>
              <a:off x="6177915" y="2770822"/>
              <a:ext cx="131445" cy="131445"/>
              <a:chOff x="4945380" y="3106102"/>
              <a:chExt cx="131445" cy="131445"/>
            </a:xfrm>
          </p:grpSpPr>
          <p:cxnSp>
            <p:nvCxnSpPr>
              <p:cNvPr id="52" name="直線接點 51">
                <a:extLst>
                  <a:ext uri="{FF2B5EF4-FFF2-40B4-BE49-F238E27FC236}">
                    <a16:creationId xmlns:a16="http://schemas.microsoft.com/office/drawing/2014/main" id="{DE445D46-C861-4EFD-A404-A0F39BF94B25}"/>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B5273646-3DA6-411B-BE87-687773900D0A}"/>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群組 53">
              <a:extLst>
                <a:ext uri="{FF2B5EF4-FFF2-40B4-BE49-F238E27FC236}">
                  <a16:creationId xmlns:a16="http://schemas.microsoft.com/office/drawing/2014/main" id="{22662EAC-83F4-4382-A559-4884058E78CD}"/>
                </a:ext>
              </a:extLst>
            </p:cNvPr>
            <p:cNvGrpSpPr/>
            <p:nvPr/>
          </p:nvGrpSpPr>
          <p:grpSpPr>
            <a:xfrm>
              <a:off x="7059930" y="2326957"/>
              <a:ext cx="131445" cy="131445"/>
              <a:chOff x="4945380" y="3106102"/>
              <a:chExt cx="131445" cy="131445"/>
            </a:xfrm>
          </p:grpSpPr>
          <p:cxnSp>
            <p:nvCxnSpPr>
              <p:cNvPr id="55" name="直線接點 54">
                <a:extLst>
                  <a:ext uri="{FF2B5EF4-FFF2-40B4-BE49-F238E27FC236}">
                    <a16:creationId xmlns:a16="http://schemas.microsoft.com/office/drawing/2014/main" id="{2138451D-F784-4A4A-9DB9-115214D0FB57}"/>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AE7BF463-293B-433F-8068-FDD0DFC92AC6}"/>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7" name="群組 56">
              <a:extLst>
                <a:ext uri="{FF2B5EF4-FFF2-40B4-BE49-F238E27FC236}">
                  <a16:creationId xmlns:a16="http://schemas.microsoft.com/office/drawing/2014/main" id="{1334F484-4ADE-4703-9000-00D574EE7A67}"/>
                </a:ext>
              </a:extLst>
            </p:cNvPr>
            <p:cNvGrpSpPr/>
            <p:nvPr/>
          </p:nvGrpSpPr>
          <p:grpSpPr>
            <a:xfrm>
              <a:off x="7579995" y="1968817"/>
              <a:ext cx="131445" cy="131445"/>
              <a:chOff x="4945380" y="3106102"/>
              <a:chExt cx="131445" cy="131445"/>
            </a:xfrm>
          </p:grpSpPr>
          <p:cxnSp>
            <p:nvCxnSpPr>
              <p:cNvPr id="58" name="直線接點 57">
                <a:extLst>
                  <a:ext uri="{FF2B5EF4-FFF2-40B4-BE49-F238E27FC236}">
                    <a16:creationId xmlns:a16="http://schemas.microsoft.com/office/drawing/2014/main" id="{B45D743E-8481-4236-AF97-A1D98DDBF334}"/>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62DAFDF5-6BC1-466A-BBE6-803A1F592414}"/>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64" name="直線接點 63">
              <a:extLst>
                <a:ext uri="{FF2B5EF4-FFF2-40B4-BE49-F238E27FC236}">
                  <a16:creationId xmlns:a16="http://schemas.microsoft.com/office/drawing/2014/main" id="{EBBFB0A4-6BDE-4B5E-9478-BD0D157BAEF5}"/>
                </a:ext>
              </a:extLst>
            </p:cNvPr>
            <p:cNvCxnSpPr>
              <a:cxnSpLocks/>
            </p:cNvCxnSpPr>
            <p:nvPr/>
          </p:nvCxnSpPr>
          <p:spPr>
            <a:xfrm flipV="1">
              <a:off x="5011102" y="3049905"/>
              <a:ext cx="580073" cy="1200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C5D81EE5-6BA0-485A-A0CD-558C818080F9}"/>
                </a:ext>
              </a:extLst>
            </p:cNvPr>
            <p:cNvCxnSpPr>
              <a:cxnSpLocks/>
            </p:cNvCxnSpPr>
            <p:nvPr/>
          </p:nvCxnSpPr>
          <p:spPr>
            <a:xfrm flipV="1">
              <a:off x="5587365" y="2830830"/>
              <a:ext cx="659130" cy="2209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4C17552E-5E98-4AD4-AB41-4B120DFDB36D}"/>
                </a:ext>
              </a:extLst>
            </p:cNvPr>
            <p:cNvCxnSpPr>
              <a:cxnSpLocks/>
            </p:cNvCxnSpPr>
            <p:nvPr/>
          </p:nvCxnSpPr>
          <p:spPr>
            <a:xfrm flipV="1">
              <a:off x="6248400" y="2386965"/>
              <a:ext cx="882015" cy="44386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0CC6FA0D-8039-4E58-95AE-9069430939D7}"/>
                </a:ext>
              </a:extLst>
            </p:cNvPr>
            <p:cNvCxnSpPr>
              <a:cxnSpLocks/>
            </p:cNvCxnSpPr>
            <p:nvPr/>
          </p:nvCxnSpPr>
          <p:spPr>
            <a:xfrm flipV="1">
              <a:off x="7128510" y="2034540"/>
              <a:ext cx="521970" cy="3581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6" name="群組 105">
            <a:extLst>
              <a:ext uri="{FF2B5EF4-FFF2-40B4-BE49-F238E27FC236}">
                <a16:creationId xmlns:a16="http://schemas.microsoft.com/office/drawing/2014/main" id="{8A5A5C56-89E2-4926-A5A3-E4BD4AB7C78E}"/>
              </a:ext>
            </a:extLst>
          </p:cNvPr>
          <p:cNvGrpSpPr/>
          <p:nvPr/>
        </p:nvGrpSpPr>
        <p:grpSpPr>
          <a:xfrm>
            <a:off x="4232123" y="2076486"/>
            <a:ext cx="4299922" cy="1269215"/>
            <a:chOff x="4943475" y="2189745"/>
            <a:chExt cx="2769883" cy="1058280"/>
          </a:xfrm>
        </p:grpSpPr>
        <p:grpSp>
          <p:nvGrpSpPr>
            <p:cNvPr id="79" name="群組 78">
              <a:extLst>
                <a:ext uri="{FF2B5EF4-FFF2-40B4-BE49-F238E27FC236}">
                  <a16:creationId xmlns:a16="http://schemas.microsoft.com/office/drawing/2014/main" id="{E02F441D-C7BF-4878-9E14-12C3F3954DE2}"/>
                </a:ext>
              </a:extLst>
            </p:cNvPr>
            <p:cNvGrpSpPr/>
            <p:nvPr/>
          </p:nvGrpSpPr>
          <p:grpSpPr>
            <a:xfrm>
              <a:off x="4943475" y="3107955"/>
              <a:ext cx="131458" cy="140070"/>
              <a:chOff x="4943475" y="3107955"/>
              <a:chExt cx="131458" cy="140070"/>
            </a:xfrm>
          </p:grpSpPr>
          <p:cxnSp>
            <p:nvCxnSpPr>
              <p:cNvPr id="77" name="直線接點 76">
                <a:extLst>
                  <a:ext uri="{FF2B5EF4-FFF2-40B4-BE49-F238E27FC236}">
                    <a16:creationId xmlns:a16="http://schemas.microsoft.com/office/drawing/2014/main" id="{12AF2566-1C9B-4045-BC53-56C47B91D608}"/>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a16="http://schemas.microsoft.com/office/drawing/2014/main" id="{9F485FF4-03EE-4E91-9152-23227465D9E2}"/>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群組 79">
              <a:extLst>
                <a:ext uri="{FF2B5EF4-FFF2-40B4-BE49-F238E27FC236}">
                  <a16:creationId xmlns:a16="http://schemas.microsoft.com/office/drawing/2014/main" id="{4F9A742E-9F3C-40F8-A79A-C5A9BC6375F2}"/>
                </a:ext>
              </a:extLst>
            </p:cNvPr>
            <p:cNvGrpSpPr/>
            <p:nvPr/>
          </p:nvGrpSpPr>
          <p:grpSpPr>
            <a:xfrm>
              <a:off x="5520690" y="2997465"/>
              <a:ext cx="131458" cy="140070"/>
              <a:chOff x="4943475" y="3107955"/>
              <a:chExt cx="131458" cy="140070"/>
            </a:xfrm>
          </p:grpSpPr>
          <p:cxnSp>
            <p:nvCxnSpPr>
              <p:cNvPr id="81" name="直線接點 80">
                <a:extLst>
                  <a:ext uri="{FF2B5EF4-FFF2-40B4-BE49-F238E27FC236}">
                    <a16:creationId xmlns:a16="http://schemas.microsoft.com/office/drawing/2014/main" id="{FC27EE8B-5C88-4EC1-A7C6-83B1BC91949D}"/>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a16="http://schemas.microsoft.com/office/drawing/2014/main" id="{C2BECCBA-3AA4-4EB9-A84D-91F5CC2EB47F}"/>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3" name="群組 82">
              <a:extLst>
                <a:ext uri="{FF2B5EF4-FFF2-40B4-BE49-F238E27FC236}">
                  <a16:creationId xmlns:a16="http://schemas.microsoft.com/office/drawing/2014/main" id="{4FB1CA75-8294-42CC-986D-D9ED6D676806}"/>
                </a:ext>
              </a:extLst>
            </p:cNvPr>
            <p:cNvGrpSpPr/>
            <p:nvPr/>
          </p:nvGrpSpPr>
          <p:grpSpPr>
            <a:xfrm>
              <a:off x="6177915" y="2820300"/>
              <a:ext cx="131458" cy="140070"/>
              <a:chOff x="4943475" y="3107955"/>
              <a:chExt cx="131458" cy="140070"/>
            </a:xfrm>
          </p:grpSpPr>
          <p:cxnSp>
            <p:nvCxnSpPr>
              <p:cNvPr id="84" name="直線接點 83">
                <a:extLst>
                  <a:ext uri="{FF2B5EF4-FFF2-40B4-BE49-F238E27FC236}">
                    <a16:creationId xmlns:a16="http://schemas.microsoft.com/office/drawing/2014/main" id="{33FEB5C7-D073-4E77-912F-DBD33A3B4072}"/>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a16="http://schemas.microsoft.com/office/drawing/2014/main" id="{7638F0A2-F6B4-47D8-BA54-7D101ACCFECA}"/>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6" name="群組 85">
              <a:extLst>
                <a:ext uri="{FF2B5EF4-FFF2-40B4-BE49-F238E27FC236}">
                  <a16:creationId xmlns:a16="http://schemas.microsoft.com/office/drawing/2014/main" id="{0D5CD3BC-291E-450A-B125-1CF9EFD00056}"/>
                </a:ext>
              </a:extLst>
            </p:cNvPr>
            <p:cNvGrpSpPr/>
            <p:nvPr/>
          </p:nvGrpSpPr>
          <p:grpSpPr>
            <a:xfrm>
              <a:off x="7058025" y="2465970"/>
              <a:ext cx="131458" cy="140070"/>
              <a:chOff x="4943475" y="3107955"/>
              <a:chExt cx="131458" cy="140070"/>
            </a:xfrm>
          </p:grpSpPr>
          <p:cxnSp>
            <p:nvCxnSpPr>
              <p:cNvPr id="87" name="直線接點 86">
                <a:extLst>
                  <a:ext uri="{FF2B5EF4-FFF2-40B4-BE49-F238E27FC236}">
                    <a16:creationId xmlns:a16="http://schemas.microsoft.com/office/drawing/2014/main" id="{86998AD4-DCF8-4741-9B4F-3C84B1E4D313}"/>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a16="http://schemas.microsoft.com/office/drawing/2014/main" id="{ADAAA7C8-AD21-41F6-8F48-D40A10410A07}"/>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9" name="群組 88">
              <a:extLst>
                <a:ext uri="{FF2B5EF4-FFF2-40B4-BE49-F238E27FC236}">
                  <a16:creationId xmlns:a16="http://schemas.microsoft.com/office/drawing/2014/main" id="{F72E507B-0F6B-4B78-AA14-97663C8DBAA1}"/>
                </a:ext>
              </a:extLst>
            </p:cNvPr>
            <p:cNvGrpSpPr/>
            <p:nvPr/>
          </p:nvGrpSpPr>
          <p:grpSpPr>
            <a:xfrm>
              <a:off x="7581900" y="2189745"/>
              <a:ext cx="131458" cy="140070"/>
              <a:chOff x="4943475" y="3107955"/>
              <a:chExt cx="131458" cy="140070"/>
            </a:xfrm>
          </p:grpSpPr>
          <p:cxnSp>
            <p:nvCxnSpPr>
              <p:cNvPr id="90" name="直線接點 89">
                <a:extLst>
                  <a:ext uri="{FF2B5EF4-FFF2-40B4-BE49-F238E27FC236}">
                    <a16:creationId xmlns:a16="http://schemas.microsoft.com/office/drawing/2014/main" id="{18F5CE52-947A-473A-97CE-02996A005222}"/>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id="{61639107-7B84-4A97-860E-F1EC776105B4}"/>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6" name="直線接點 95">
              <a:extLst>
                <a:ext uri="{FF2B5EF4-FFF2-40B4-BE49-F238E27FC236}">
                  <a16:creationId xmlns:a16="http://schemas.microsoft.com/office/drawing/2014/main" id="{F763B470-54D9-4C5B-B246-9243E9BBFD9B}"/>
                </a:ext>
              </a:extLst>
            </p:cNvPr>
            <p:cNvCxnSpPr/>
            <p:nvPr/>
          </p:nvCxnSpPr>
          <p:spPr>
            <a:xfrm flipV="1">
              <a:off x="5010150" y="3068955"/>
              <a:ext cx="577215" cy="1123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id="{7C0EF5E1-0C24-453E-9BE2-CD71A53407E5}"/>
                </a:ext>
              </a:extLst>
            </p:cNvPr>
            <p:cNvCxnSpPr>
              <a:cxnSpLocks/>
            </p:cNvCxnSpPr>
            <p:nvPr/>
          </p:nvCxnSpPr>
          <p:spPr>
            <a:xfrm flipV="1">
              <a:off x="5587365" y="2889885"/>
              <a:ext cx="659130" cy="18288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D42B0C62-B690-4689-8D45-F841AA7D56AF}"/>
                </a:ext>
              </a:extLst>
            </p:cNvPr>
            <p:cNvCxnSpPr>
              <a:cxnSpLocks/>
            </p:cNvCxnSpPr>
            <p:nvPr/>
          </p:nvCxnSpPr>
          <p:spPr>
            <a:xfrm flipV="1">
              <a:off x="6244590" y="2537460"/>
              <a:ext cx="880110" cy="3562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a16="http://schemas.microsoft.com/office/drawing/2014/main" id="{BC85E219-6A25-4310-9213-1FE9EBFF98CB}"/>
                </a:ext>
              </a:extLst>
            </p:cNvPr>
            <p:cNvCxnSpPr>
              <a:cxnSpLocks/>
            </p:cNvCxnSpPr>
            <p:nvPr/>
          </p:nvCxnSpPr>
          <p:spPr>
            <a:xfrm flipV="1">
              <a:off x="7124700" y="2259330"/>
              <a:ext cx="527685" cy="2781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3" name="群組 172">
            <a:extLst>
              <a:ext uri="{FF2B5EF4-FFF2-40B4-BE49-F238E27FC236}">
                <a16:creationId xmlns:a16="http://schemas.microsoft.com/office/drawing/2014/main" id="{947AF8D8-7F0E-4247-87DA-17188D827144}"/>
              </a:ext>
            </a:extLst>
          </p:cNvPr>
          <p:cNvGrpSpPr/>
          <p:nvPr/>
        </p:nvGrpSpPr>
        <p:grpSpPr>
          <a:xfrm>
            <a:off x="4229155" y="2317585"/>
            <a:ext cx="4305827" cy="1032685"/>
            <a:chOff x="4941563" y="2390775"/>
            <a:chExt cx="2773687" cy="861060"/>
          </a:xfrm>
        </p:grpSpPr>
        <p:grpSp>
          <p:nvGrpSpPr>
            <p:cNvPr id="135" name="群組 134">
              <a:extLst>
                <a:ext uri="{FF2B5EF4-FFF2-40B4-BE49-F238E27FC236}">
                  <a16:creationId xmlns:a16="http://schemas.microsoft.com/office/drawing/2014/main" id="{497E4597-82F0-48E0-BEFA-39DF16454C13}"/>
                </a:ext>
              </a:extLst>
            </p:cNvPr>
            <p:cNvGrpSpPr/>
            <p:nvPr/>
          </p:nvGrpSpPr>
          <p:grpSpPr>
            <a:xfrm>
              <a:off x="4941563" y="3108960"/>
              <a:ext cx="137167" cy="142875"/>
              <a:chOff x="4941563" y="3108960"/>
              <a:chExt cx="137167" cy="142875"/>
            </a:xfrm>
          </p:grpSpPr>
          <p:cxnSp>
            <p:nvCxnSpPr>
              <p:cNvPr id="128" name="直線接點 127">
                <a:extLst>
                  <a:ext uri="{FF2B5EF4-FFF2-40B4-BE49-F238E27FC236}">
                    <a16:creationId xmlns:a16="http://schemas.microsoft.com/office/drawing/2014/main" id="{9CF6DF74-8A0D-4821-BD7E-CA6769B59057}"/>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直線接點 128">
                <a:extLst>
                  <a:ext uri="{FF2B5EF4-FFF2-40B4-BE49-F238E27FC236}">
                    <a16:creationId xmlns:a16="http://schemas.microsoft.com/office/drawing/2014/main" id="{8C6F157A-EA96-487D-88C1-58C28B4D45BF}"/>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直線接點 130">
                <a:extLst>
                  <a:ext uri="{FF2B5EF4-FFF2-40B4-BE49-F238E27FC236}">
                    <a16:creationId xmlns:a16="http://schemas.microsoft.com/office/drawing/2014/main" id="{A21AF61E-9309-4CDD-8A47-F48F2D5EE9CB}"/>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直線接點 131">
                <a:extLst>
                  <a:ext uri="{FF2B5EF4-FFF2-40B4-BE49-F238E27FC236}">
                    <a16:creationId xmlns:a16="http://schemas.microsoft.com/office/drawing/2014/main" id="{59F8E772-B32C-4B24-9F37-A46D97896074}"/>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36" name="群組 135">
              <a:extLst>
                <a:ext uri="{FF2B5EF4-FFF2-40B4-BE49-F238E27FC236}">
                  <a16:creationId xmlns:a16="http://schemas.microsoft.com/office/drawing/2014/main" id="{8D3D84EB-A6B5-44C7-AAF9-15BA3DA19A64}"/>
                </a:ext>
              </a:extLst>
            </p:cNvPr>
            <p:cNvGrpSpPr/>
            <p:nvPr/>
          </p:nvGrpSpPr>
          <p:grpSpPr>
            <a:xfrm>
              <a:off x="5516873" y="3017520"/>
              <a:ext cx="137167" cy="142875"/>
              <a:chOff x="4941563" y="3108960"/>
              <a:chExt cx="137167" cy="142875"/>
            </a:xfrm>
          </p:grpSpPr>
          <p:cxnSp>
            <p:nvCxnSpPr>
              <p:cNvPr id="137" name="直線接點 136">
                <a:extLst>
                  <a:ext uri="{FF2B5EF4-FFF2-40B4-BE49-F238E27FC236}">
                    <a16:creationId xmlns:a16="http://schemas.microsoft.com/office/drawing/2014/main" id="{E7F6F6BC-2286-43DB-99BB-CA34E691F185}"/>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直線接點 137">
                <a:extLst>
                  <a:ext uri="{FF2B5EF4-FFF2-40B4-BE49-F238E27FC236}">
                    <a16:creationId xmlns:a16="http://schemas.microsoft.com/office/drawing/2014/main" id="{378F6FE1-41E7-4D00-BB17-617A5ADC45E7}"/>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直線接點 138">
                <a:extLst>
                  <a:ext uri="{FF2B5EF4-FFF2-40B4-BE49-F238E27FC236}">
                    <a16:creationId xmlns:a16="http://schemas.microsoft.com/office/drawing/2014/main" id="{37F6DE50-1257-4637-A51A-88824244DA28}"/>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直線接點 139">
                <a:extLst>
                  <a:ext uri="{FF2B5EF4-FFF2-40B4-BE49-F238E27FC236}">
                    <a16:creationId xmlns:a16="http://schemas.microsoft.com/office/drawing/2014/main" id="{17314A69-D658-4FA8-8228-E6095AE3B6EF}"/>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1" name="群組 140">
              <a:extLst>
                <a:ext uri="{FF2B5EF4-FFF2-40B4-BE49-F238E27FC236}">
                  <a16:creationId xmlns:a16="http://schemas.microsoft.com/office/drawing/2014/main" id="{54D2714C-60AD-4476-A10D-18B3771BFAB4}"/>
                </a:ext>
              </a:extLst>
            </p:cNvPr>
            <p:cNvGrpSpPr/>
            <p:nvPr/>
          </p:nvGrpSpPr>
          <p:grpSpPr>
            <a:xfrm>
              <a:off x="6176003" y="2874645"/>
              <a:ext cx="137167" cy="142875"/>
              <a:chOff x="4941563" y="3108960"/>
              <a:chExt cx="137167" cy="142875"/>
            </a:xfrm>
          </p:grpSpPr>
          <p:cxnSp>
            <p:nvCxnSpPr>
              <p:cNvPr id="142" name="直線接點 141">
                <a:extLst>
                  <a:ext uri="{FF2B5EF4-FFF2-40B4-BE49-F238E27FC236}">
                    <a16:creationId xmlns:a16="http://schemas.microsoft.com/office/drawing/2014/main" id="{B0CE9EEA-177B-4D8A-B642-2F5C3481E9D3}"/>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直線接點 142">
                <a:extLst>
                  <a:ext uri="{FF2B5EF4-FFF2-40B4-BE49-F238E27FC236}">
                    <a16:creationId xmlns:a16="http://schemas.microsoft.com/office/drawing/2014/main" id="{6C5EBDD5-397D-4F9F-930E-628FE62B27F0}"/>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4" name="直線接點 143">
                <a:extLst>
                  <a:ext uri="{FF2B5EF4-FFF2-40B4-BE49-F238E27FC236}">
                    <a16:creationId xmlns:a16="http://schemas.microsoft.com/office/drawing/2014/main" id="{A7C56FC5-750A-4D9B-902B-3053D73CAEDE}"/>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直線接點 144">
                <a:extLst>
                  <a:ext uri="{FF2B5EF4-FFF2-40B4-BE49-F238E27FC236}">
                    <a16:creationId xmlns:a16="http://schemas.microsoft.com/office/drawing/2014/main" id="{4055E116-BB4F-49E4-9713-1218B021EAE9}"/>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6" name="群組 145">
              <a:extLst>
                <a:ext uri="{FF2B5EF4-FFF2-40B4-BE49-F238E27FC236}">
                  <a16:creationId xmlns:a16="http://schemas.microsoft.com/office/drawing/2014/main" id="{077FB614-86D8-4D10-9EAA-B32906287D06}"/>
                </a:ext>
              </a:extLst>
            </p:cNvPr>
            <p:cNvGrpSpPr/>
            <p:nvPr/>
          </p:nvGrpSpPr>
          <p:grpSpPr>
            <a:xfrm>
              <a:off x="7058018" y="2602230"/>
              <a:ext cx="137167" cy="142875"/>
              <a:chOff x="4941563" y="3108960"/>
              <a:chExt cx="137167" cy="142875"/>
            </a:xfrm>
          </p:grpSpPr>
          <p:cxnSp>
            <p:nvCxnSpPr>
              <p:cNvPr id="147" name="直線接點 146">
                <a:extLst>
                  <a:ext uri="{FF2B5EF4-FFF2-40B4-BE49-F238E27FC236}">
                    <a16:creationId xmlns:a16="http://schemas.microsoft.com/office/drawing/2014/main" id="{8F16771C-546F-4B9F-B0FF-85D207F68947}"/>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8" name="直線接點 147">
                <a:extLst>
                  <a:ext uri="{FF2B5EF4-FFF2-40B4-BE49-F238E27FC236}">
                    <a16:creationId xmlns:a16="http://schemas.microsoft.com/office/drawing/2014/main" id="{0F02A5E7-3D22-4084-902E-F57224CD908D}"/>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直線接點 148">
                <a:extLst>
                  <a:ext uri="{FF2B5EF4-FFF2-40B4-BE49-F238E27FC236}">
                    <a16:creationId xmlns:a16="http://schemas.microsoft.com/office/drawing/2014/main" id="{7C9FC817-472C-42C7-9A7A-709C0219CC61}"/>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7A20E3CA-9711-416B-B12D-EDA792E07824}"/>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51" name="群組 150">
              <a:extLst>
                <a:ext uri="{FF2B5EF4-FFF2-40B4-BE49-F238E27FC236}">
                  <a16:creationId xmlns:a16="http://schemas.microsoft.com/office/drawing/2014/main" id="{55974032-3734-4396-A41F-6521BA2D0BB7}"/>
                </a:ext>
              </a:extLst>
            </p:cNvPr>
            <p:cNvGrpSpPr/>
            <p:nvPr/>
          </p:nvGrpSpPr>
          <p:grpSpPr>
            <a:xfrm>
              <a:off x="7578083" y="2390775"/>
              <a:ext cx="137167" cy="142875"/>
              <a:chOff x="4941563" y="3108960"/>
              <a:chExt cx="137167" cy="142875"/>
            </a:xfrm>
          </p:grpSpPr>
          <p:cxnSp>
            <p:nvCxnSpPr>
              <p:cNvPr id="152" name="直線接點 151">
                <a:extLst>
                  <a:ext uri="{FF2B5EF4-FFF2-40B4-BE49-F238E27FC236}">
                    <a16:creationId xmlns:a16="http://schemas.microsoft.com/office/drawing/2014/main" id="{EBDF41B9-3411-422E-9F63-B9B8D447BFAD}"/>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BBCF093D-FBD9-46FC-8E58-D2C94EE0CF3E}"/>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147F9C7F-C4D5-4F44-A05F-39AECE817627}"/>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 name="直線接點 154">
                <a:extLst>
                  <a:ext uri="{FF2B5EF4-FFF2-40B4-BE49-F238E27FC236}">
                    <a16:creationId xmlns:a16="http://schemas.microsoft.com/office/drawing/2014/main" id="{FD2C563D-4B5A-49F0-B8DB-AFD9E7AA5B7B}"/>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57" name="直線接點 156">
              <a:extLst>
                <a:ext uri="{FF2B5EF4-FFF2-40B4-BE49-F238E27FC236}">
                  <a16:creationId xmlns:a16="http://schemas.microsoft.com/office/drawing/2014/main" id="{05FCD2B6-1C80-4711-9124-85F7056277F2}"/>
                </a:ext>
              </a:extLst>
            </p:cNvPr>
            <p:cNvCxnSpPr>
              <a:cxnSpLocks/>
            </p:cNvCxnSpPr>
            <p:nvPr/>
          </p:nvCxnSpPr>
          <p:spPr>
            <a:xfrm flipV="1">
              <a:off x="5012055" y="3091815"/>
              <a:ext cx="579120" cy="9525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9AC84C3D-C33E-4480-8265-E0E469451066}"/>
                </a:ext>
              </a:extLst>
            </p:cNvPr>
            <p:cNvCxnSpPr>
              <a:cxnSpLocks/>
            </p:cNvCxnSpPr>
            <p:nvPr/>
          </p:nvCxnSpPr>
          <p:spPr>
            <a:xfrm flipV="1">
              <a:off x="5587365" y="2947035"/>
              <a:ext cx="661035" cy="14668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2901F14F-1CC4-442F-A3D8-3A06292CA6F7}"/>
                </a:ext>
              </a:extLst>
            </p:cNvPr>
            <p:cNvCxnSpPr>
              <a:cxnSpLocks/>
            </p:cNvCxnSpPr>
            <p:nvPr/>
          </p:nvCxnSpPr>
          <p:spPr>
            <a:xfrm flipV="1">
              <a:off x="6248400" y="2676525"/>
              <a:ext cx="880110" cy="27241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5" name="直線接點 164">
              <a:extLst>
                <a:ext uri="{FF2B5EF4-FFF2-40B4-BE49-F238E27FC236}">
                  <a16:creationId xmlns:a16="http://schemas.microsoft.com/office/drawing/2014/main" id="{21689BB2-D101-4B7F-92E8-154D4636563D}"/>
                </a:ext>
              </a:extLst>
            </p:cNvPr>
            <p:cNvCxnSpPr>
              <a:cxnSpLocks/>
            </p:cNvCxnSpPr>
            <p:nvPr/>
          </p:nvCxnSpPr>
          <p:spPr>
            <a:xfrm flipV="1">
              <a:off x="7126605" y="2463165"/>
              <a:ext cx="520065" cy="21145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82" name="群組 181">
            <a:extLst>
              <a:ext uri="{FF2B5EF4-FFF2-40B4-BE49-F238E27FC236}">
                <a16:creationId xmlns:a16="http://schemas.microsoft.com/office/drawing/2014/main" id="{5FAAB2F7-B885-46D9-91D1-AE9E4EAA680F}"/>
              </a:ext>
            </a:extLst>
          </p:cNvPr>
          <p:cNvGrpSpPr/>
          <p:nvPr/>
        </p:nvGrpSpPr>
        <p:grpSpPr>
          <a:xfrm>
            <a:off x="4589955" y="1343770"/>
            <a:ext cx="1557789" cy="461665"/>
            <a:chOff x="5173980" y="1578343"/>
            <a:chExt cx="1003482" cy="384939"/>
          </a:xfrm>
        </p:grpSpPr>
        <p:grpSp>
          <p:nvGrpSpPr>
            <p:cNvPr id="60" name="群組 59">
              <a:extLst>
                <a:ext uri="{FF2B5EF4-FFF2-40B4-BE49-F238E27FC236}">
                  <a16:creationId xmlns:a16="http://schemas.microsoft.com/office/drawing/2014/main" id="{C00AA42C-5EFA-4932-9F0A-03089FBCA7C0}"/>
                </a:ext>
              </a:extLst>
            </p:cNvPr>
            <p:cNvGrpSpPr/>
            <p:nvPr/>
          </p:nvGrpSpPr>
          <p:grpSpPr>
            <a:xfrm>
              <a:off x="5423535" y="1721167"/>
              <a:ext cx="131445" cy="131445"/>
              <a:chOff x="4945380" y="3106102"/>
              <a:chExt cx="131445" cy="131445"/>
            </a:xfrm>
          </p:grpSpPr>
          <p:cxnSp>
            <p:nvCxnSpPr>
              <p:cNvPr id="61" name="直線接點 60">
                <a:extLst>
                  <a:ext uri="{FF2B5EF4-FFF2-40B4-BE49-F238E27FC236}">
                    <a16:creationId xmlns:a16="http://schemas.microsoft.com/office/drawing/2014/main" id="{0F3FADAB-F012-4DB5-B70B-DECFB37D8698}"/>
                  </a:ext>
                </a:extLst>
              </p:cNvPr>
              <p:cNvCxnSpPr/>
              <p:nvPr/>
            </p:nvCxnSpPr>
            <p:spPr>
              <a:xfrm>
                <a:off x="4945380" y="3169920"/>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E9AB0EC1-B66D-4EF0-B754-797A1250FC93}"/>
                  </a:ext>
                </a:extLst>
              </p:cNvPr>
              <p:cNvCxnSpPr>
                <a:cxnSpLocks/>
              </p:cNvCxnSpPr>
              <p:nvPr/>
            </p:nvCxnSpPr>
            <p:spPr>
              <a:xfrm rot="16200000">
                <a:off x="4947286" y="3171825"/>
                <a:ext cx="13144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75" name="直線接點 174">
              <a:extLst>
                <a:ext uri="{FF2B5EF4-FFF2-40B4-BE49-F238E27FC236}">
                  <a16:creationId xmlns:a16="http://schemas.microsoft.com/office/drawing/2014/main" id="{4280939A-3373-4CF7-90C1-181FE301841B}"/>
                </a:ext>
              </a:extLst>
            </p:cNvPr>
            <p:cNvCxnSpPr/>
            <p:nvPr/>
          </p:nvCxnSpPr>
          <p:spPr>
            <a:xfrm>
              <a:off x="5173980" y="1786890"/>
              <a:ext cx="63055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8" name="文字方塊 177">
              <a:extLst>
                <a:ext uri="{FF2B5EF4-FFF2-40B4-BE49-F238E27FC236}">
                  <a16:creationId xmlns:a16="http://schemas.microsoft.com/office/drawing/2014/main" id="{F15C14EE-31AD-4C13-BDE1-82632E7CDF31}"/>
                </a:ext>
              </a:extLst>
            </p:cNvPr>
            <p:cNvSpPr txBox="1"/>
            <p:nvPr/>
          </p:nvSpPr>
          <p:spPr>
            <a:xfrm>
              <a:off x="5856114" y="1578343"/>
              <a:ext cx="321348" cy="384939"/>
            </a:xfrm>
            <a:prstGeom prst="rect">
              <a:avLst/>
            </a:prstGeom>
            <a:noFill/>
          </p:spPr>
          <p:txBody>
            <a:bodyPr wrap="none" rtlCol="0">
              <a:spAutoFit/>
            </a:bodyPr>
            <a:lstStyle/>
            <a:p>
              <a:r>
                <a:rPr lang="en-US" altLang="zh-TW" sz="2400" dirty="0"/>
                <a:t>P3</a:t>
              </a:r>
              <a:endParaRPr lang="zh-TW" altLang="en-US" sz="2400" dirty="0"/>
            </a:p>
          </p:txBody>
        </p:sp>
      </p:grpSp>
      <p:grpSp>
        <p:nvGrpSpPr>
          <p:cNvPr id="183" name="群組 182">
            <a:extLst>
              <a:ext uri="{FF2B5EF4-FFF2-40B4-BE49-F238E27FC236}">
                <a16:creationId xmlns:a16="http://schemas.microsoft.com/office/drawing/2014/main" id="{0C8D7C43-EC7D-41C8-B119-DC92BB5A6890}"/>
              </a:ext>
            </a:extLst>
          </p:cNvPr>
          <p:cNvGrpSpPr/>
          <p:nvPr/>
        </p:nvGrpSpPr>
        <p:grpSpPr>
          <a:xfrm>
            <a:off x="4589955" y="1649526"/>
            <a:ext cx="1557789" cy="461665"/>
            <a:chOff x="5173980" y="1829641"/>
            <a:chExt cx="1003482" cy="384939"/>
          </a:xfrm>
        </p:grpSpPr>
        <p:grpSp>
          <p:nvGrpSpPr>
            <p:cNvPr id="92" name="群組 91">
              <a:extLst>
                <a:ext uri="{FF2B5EF4-FFF2-40B4-BE49-F238E27FC236}">
                  <a16:creationId xmlns:a16="http://schemas.microsoft.com/office/drawing/2014/main" id="{28EE41F9-5B02-4A73-9E33-5C31EDCC8CA8}"/>
                </a:ext>
              </a:extLst>
            </p:cNvPr>
            <p:cNvGrpSpPr/>
            <p:nvPr/>
          </p:nvGrpSpPr>
          <p:grpSpPr>
            <a:xfrm>
              <a:off x="5427345" y="1957335"/>
              <a:ext cx="131458" cy="140070"/>
              <a:chOff x="4943475" y="3107955"/>
              <a:chExt cx="131458" cy="140070"/>
            </a:xfrm>
          </p:grpSpPr>
          <p:cxnSp>
            <p:nvCxnSpPr>
              <p:cNvPr id="93" name="直線接點 92">
                <a:extLst>
                  <a:ext uri="{FF2B5EF4-FFF2-40B4-BE49-F238E27FC236}">
                    <a16:creationId xmlns:a16="http://schemas.microsoft.com/office/drawing/2014/main" id="{7819E461-C843-4DAD-8609-269918714593}"/>
                  </a:ext>
                </a:extLst>
              </p:cNvPr>
              <p:cNvCxnSpPr/>
              <p:nvPr/>
            </p:nvCxnSpPr>
            <p:spPr>
              <a:xfrm flipH="1">
                <a:off x="4943475" y="3107955"/>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a16="http://schemas.microsoft.com/office/drawing/2014/main" id="{2414D894-4C0E-4C59-B445-5E0777959AD0}"/>
                  </a:ext>
                </a:extLst>
              </p:cNvPr>
              <p:cNvCxnSpPr>
                <a:cxnSpLocks/>
              </p:cNvCxnSpPr>
              <p:nvPr/>
            </p:nvCxnSpPr>
            <p:spPr>
              <a:xfrm>
                <a:off x="4943475" y="3109860"/>
                <a:ext cx="131458" cy="1381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6" name="直線接點 175">
              <a:extLst>
                <a:ext uri="{FF2B5EF4-FFF2-40B4-BE49-F238E27FC236}">
                  <a16:creationId xmlns:a16="http://schemas.microsoft.com/office/drawing/2014/main" id="{9938B5BC-5A96-4818-B84B-BB5BA14616BC}"/>
                </a:ext>
              </a:extLst>
            </p:cNvPr>
            <p:cNvCxnSpPr/>
            <p:nvPr/>
          </p:nvCxnSpPr>
          <p:spPr>
            <a:xfrm>
              <a:off x="5173980" y="2028322"/>
              <a:ext cx="63055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9" name="文字方塊 178">
              <a:extLst>
                <a:ext uri="{FF2B5EF4-FFF2-40B4-BE49-F238E27FC236}">
                  <a16:creationId xmlns:a16="http://schemas.microsoft.com/office/drawing/2014/main" id="{EA0D645E-ECE1-4FBE-A8DA-FA4362F65F1A}"/>
                </a:ext>
              </a:extLst>
            </p:cNvPr>
            <p:cNvSpPr txBox="1"/>
            <p:nvPr/>
          </p:nvSpPr>
          <p:spPr>
            <a:xfrm>
              <a:off x="5856114" y="1829641"/>
              <a:ext cx="321348" cy="384939"/>
            </a:xfrm>
            <a:prstGeom prst="rect">
              <a:avLst/>
            </a:prstGeom>
            <a:noFill/>
          </p:spPr>
          <p:txBody>
            <a:bodyPr wrap="none" rtlCol="0">
              <a:spAutoFit/>
            </a:bodyPr>
            <a:lstStyle/>
            <a:p>
              <a:r>
                <a:rPr lang="en-US" altLang="zh-TW" sz="2400" dirty="0"/>
                <a:t>P2</a:t>
              </a:r>
              <a:endParaRPr lang="zh-TW" altLang="en-US" sz="2400" dirty="0"/>
            </a:p>
          </p:txBody>
        </p:sp>
      </p:grpSp>
      <p:grpSp>
        <p:nvGrpSpPr>
          <p:cNvPr id="124" name="群組 123">
            <a:extLst>
              <a:ext uri="{FF2B5EF4-FFF2-40B4-BE49-F238E27FC236}">
                <a16:creationId xmlns:a16="http://schemas.microsoft.com/office/drawing/2014/main" id="{1B0CE3ED-0B1F-4168-918D-83EDD7EB1C88}"/>
              </a:ext>
            </a:extLst>
          </p:cNvPr>
          <p:cNvGrpSpPr/>
          <p:nvPr/>
        </p:nvGrpSpPr>
        <p:grpSpPr>
          <a:xfrm>
            <a:off x="4589955" y="1948653"/>
            <a:ext cx="1557789" cy="461665"/>
            <a:chOff x="5173980" y="2087740"/>
            <a:chExt cx="1003482" cy="384939"/>
          </a:xfrm>
        </p:grpSpPr>
        <p:grpSp>
          <p:nvGrpSpPr>
            <p:cNvPr id="125" name="群組 124">
              <a:extLst>
                <a:ext uri="{FF2B5EF4-FFF2-40B4-BE49-F238E27FC236}">
                  <a16:creationId xmlns:a16="http://schemas.microsoft.com/office/drawing/2014/main" id="{D8886FFE-8E31-4385-AC70-372853D25322}"/>
                </a:ext>
              </a:extLst>
            </p:cNvPr>
            <p:cNvGrpSpPr/>
            <p:nvPr/>
          </p:nvGrpSpPr>
          <p:grpSpPr>
            <a:xfrm>
              <a:off x="5420353" y="2202815"/>
              <a:ext cx="137167" cy="142875"/>
              <a:chOff x="4941563" y="3108960"/>
              <a:chExt cx="137167" cy="142875"/>
            </a:xfrm>
          </p:grpSpPr>
          <p:cxnSp>
            <p:nvCxnSpPr>
              <p:cNvPr id="130" name="直線接點 129">
                <a:extLst>
                  <a:ext uri="{FF2B5EF4-FFF2-40B4-BE49-F238E27FC236}">
                    <a16:creationId xmlns:a16="http://schemas.microsoft.com/office/drawing/2014/main" id="{9345B3C0-1C4C-444B-B7E0-F0F53AFF9D6D}"/>
                  </a:ext>
                </a:extLst>
              </p:cNvPr>
              <p:cNvCxnSpPr/>
              <p:nvPr/>
            </p:nvCxnSpPr>
            <p:spPr>
              <a:xfrm>
                <a:off x="4948224" y="3186546"/>
                <a:ext cx="1286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直線接點 132">
                <a:extLst>
                  <a:ext uri="{FF2B5EF4-FFF2-40B4-BE49-F238E27FC236}">
                    <a16:creationId xmlns:a16="http://schemas.microsoft.com/office/drawing/2014/main" id="{3EEB3B93-BA13-4960-BC0A-70EF426DEAB6}"/>
                  </a:ext>
                </a:extLst>
              </p:cNvPr>
              <p:cNvCxnSpPr>
                <a:cxnSpLocks/>
              </p:cNvCxnSpPr>
              <p:nvPr/>
            </p:nvCxnSpPr>
            <p:spPr>
              <a:xfrm>
                <a:off x="4941563" y="311467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4" name="直線接點 133">
                <a:extLst>
                  <a:ext uri="{FF2B5EF4-FFF2-40B4-BE49-F238E27FC236}">
                    <a16:creationId xmlns:a16="http://schemas.microsoft.com/office/drawing/2014/main" id="{615B45DF-B54C-4040-9902-7470CA7BEF0A}"/>
                  </a:ext>
                </a:extLst>
              </p:cNvPr>
              <p:cNvCxnSpPr>
                <a:cxnSpLocks/>
              </p:cNvCxnSpPr>
              <p:nvPr/>
            </p:nvCxnSpPr>
            <p:spPr>
              <a:xfrm flipH="1">
                <a:off x="4945373" y="3118485"/>
                <a:ext cx="133357" cy="12954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線接點 155">
                <a:extLst>
                  <a:ext uri="{FF2B5EF4-FFF2-40B4-BE49-F238E27FC236}">
                    <a16:creationId xmlns:a16="http://schemas.microsoft.com/office/drawing/2014/main" id="{A823A7BC-0C52-4DD6-999B-3D2BD36A9BDF}"/>
                  </a:ext>
                </a:extLst>
              </p:cNvPr>
              <p:cNvCxnSpPr>
                <a:cxnSpLocks/>
              </p:cNvCxnSpPr>
              <p:nvPr/>
            </p:nvCxnSpPr>
            <p:spPr>
              <a:xfrm>
                <a:off x="5012049" y="3108960"/>
                <a:ext cx="0" cy="1428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26" name="直線接點 125">
              <a:extLst>
                <a:ext uri="{FF2B5EF4-FFF2-40B4-BE49-F238E27FC236}">
                  <a16:creationId xmlns:a16="http://schemas.microsoft.com/office/drawing/2014/main" id="{3ACDE154-6B06-4ABC-A4EC-DA6E396CA359}"/>
                </a:ext>
              </a:extLst>
            </p:cNvPr>
            <p:cNvCxnSpPr/>
            <p:nvPr/>
          </p:nvCxnSpPr>
          <p:spPr>
            <a:xfrm>
              <a:off x="5173980" y="2270892"/>
              <a:ext cx="630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7" name="文字方塊 126">
              <a:extLst>
                <a:ext uri="{FF2B5EF4-FFF2-40B4-BE49-F238E27FC236}">
                  <a16:creationId xmlns:a16="http://schemas.microsoft.com/office/drawing/2014/main" id="{55B8AFAE-2F25-4317-A401-2E24CCE00855}"/>
                </a:ext>
              </a:extLst>
            </p:cNvPr>
            <p:cNvSpPr txBox="1"/>
            <p:nvPr/>
          </p:nvSpPr>
          <p:spPr>
            <a:xfrm>
              <a:off x="5856114" y="2087740"/>
              <a:ext cx="321348" cy="384939"/>
            </a:xfrm>
            <a:prstGeom prst="rect">
              <a:avLst/>
            </a:prstGeom>
            <a:noFill/>
          </p:spPr>
          <p:txBody>
            <a:bodyPr wrap="none" rtlCol="0">
              <a:spAutoFit/>
            </a:bodyPr>
            <a:lstStyle/>
            <a:p>
              <a:r>
                <a:rPr lang="en-US" altLang="zh-TW" sz="2400" dirty="0"/>
                <a:t>P1</a:t>
              </a:r>
              <a:endParaRPr lang="zh-TW" altLang="en-US" sz="2400" dirty="0"/>
            </a:p>
          </p:txBody>
        </p:sp>
      </p:grpSp>
    </p:spTree>
    <p:custDataLst>
      <p:tags r:id="rId1"/>
    </p:custDataLst>
    <p:extLst>
      <p:ext uri="{BB962C8B-B14F-4D97-AF65-F5344CB8AC3E}">
        <p14:creationId xmlns:p14="http://schemas.microsoft.com/office/powerpoint/2010/main" val="25995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500"/>
                                        <p:tgtEl>
                                          <p:spTgt spid="1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0" presetClass="entr" presetSubtype="0" fill="hold"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fade">
                                      <p:cBhvr>
                                        <p:cTn id="26" dur="500"/>
                                        <p:tgtEl>
                                          <p:spTgt spid="173"/>
                                        </p:tgtEl>
                                      </p:cBhvr>
                                    </p:animEffect>
                                  </p:childTnLst>
                                </p:cTn>
                              </p:par>
                              <p:par>
                                <p:cTn id="27" presetID="10" presetClass="entr" presetSubtype="0" fill="hold" nodeType="withEffect">
                                  <p:stCondLst>
                                    <p:cond delay="0"/>
                                  </p:stCondLst>
                                  <p:childTnLst>
                                    <p:set>
                                      <p:cBhvr>
                                        <p:cTn id="28" dur="1" fill="hold">
                                          <p:stCondLst>
                                            <p:cond delay="0"/>
                                          </p:stCondLst>
                                        </p:cTn>
                                        <p:tgtEl>
                                          <p:spTgt spid="182"/>
                                        </p:tgtEl>
                                        <p:attrNameLst>
                                          <p:attrName>style.visibility</p:attrName>
                                        </p:attrNameLst>
                                      </p:cBhvr>
                                      <p:to>
                                        <p:strVal val="visible"/>
                                      </p:to>
                                    </p:set>
                                    <p:animEffect transition="in" filter="fade">
                                      <p:cBhvr>
                                        <p:cTn id="29" dur="500"/>
                                        <p:tgtEl>
                                          <p:spTgt spid="182"/>
                                        </p:tgtEl>
                                      </p:cBhvr>
                                    </p:animEffect>
                                  </p:childTnLst>
                                </p:cTn>
                              </p:par>
                              <p:par>
                                <p:cTn id="30" presetID="10"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par>
                                <p:cTn id="33" presetID="10" presetClass="entr" presetSubtype="0" fill="hold" nodeType="with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500"/>
                                        <p:tgtEl>
                                          <p:spTgt spid="3">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8D15852-D4FB-475C-90A6-339FCF33F06E}"/>
              </a:ext>
            </a:extLst>
          </p:cNvPr>
          <p:cNvSpPr>
            <a:spLocks noGrp="1"/>
          </p:cNvSpPr>
          <p:nvPr>
            <p:ph type="title"/>
          </p:nvPr>
        </p:nvSpPr>
        <p:spPr>
          <a:xfrm>
            <a:off x="191344" y="203940"/>
            <a:ext cx="12529392" cy="838140"/>
          </a:xfrm>
        </p:spPr>
        <p:txBody>
          <a:bodyPr>
            <a:noAutofit/>
          </a:bodyPr>
          <a:lstStyle/>
          <a:p>
            <a:r>
              <a:rPr lang="en-US" altLang="zh-TW" dirty="0"/>
              <a:t>How competitive is Contra against hand-crafted solutions? </a:t>
            </a:r>
            <a:endParaRPr lang="zh-TW" altLang="en-US" dirty="0"/>
          </a:p>
        </p:txBody>
      </p:sp>
      <p:sp>
        <p:nvSpPr>
          <p:cNvPr id="5" name="Content Placeholder 4">
            <a:extLst>
              <a:ext uri="{FF2B5EF4-FFF2-40B4-BE49-F238E27FC236}">
                <a16:creationId xmlns:a16="http://schemas.microsoft.com/office/drawing/2014/main" id="{28996D3B-4A97-784F-B0DC-D36A323E11B1}"/>
              </a:ext>
            </a:extLst>
          </p:cNvPr>
          <p:cNvSpPr>
            <a:spLocks noGrp="1"/>
          </p:cNvSpPr>
          <p:nvPr>
            <p:ph idx="1"/>
          </p:nvPr>
        </p:nvSpPr>
        <p:spPr>
          <a:xfrm>
            <a:off x="1097280" y="4542142"/>
            <a:ext cx="10058400" cy="1944216"/>
          </a:xfrm>
        </p:spPr>
        <p:txBody>
          <a:bodyPr>
            <a:normAutofit/>
          </a:bodyPr>
          <a:lstStyle/>
          <a:p>
            <a:r>
              <a:rPr lang="en-US" altLang="zh-TW" dirty="0"/>
              <a:t>Performance metric: Flow completion time</a:t>
            </a:r>
            <a:endParaRPr lang="en-US" dirty="0"/>
          </a:p>
          <a:p>
            <a:pPr lvl="1"/>
            <a:r>
              <a:rPr lang="en-US" dirty="0"/>
              <a:t>Baseline 1 (ECMP): Performance-oblivious static load balancing </a:t>
            </a:r>
          </a:p>
          <a:p>
            <a:pPr lvl="1"/>
            <a:r>
              <a:rPr lang="en-US" dirty="0"/>
              <a:t>Baseline 2 (Hula</a:t>
            </a:r>
            <a:r>
              <a:rPr lang="en-US" dirty="0">
                <a:sym typeface="Wingdings" pitchFamily="2" charset="2"/>
              </a:rPr>
              <a:t>):</a:t>
            </a:r>
            <a:r>
              <a:rPr lang="en-US" dirty="0"/>
              <a:t> Hardcodes a "least-utilized" policy</a:t>
            </a:r>
          </a:p>
          <a:p>
            <a:pPr lvl="1"/>
            <a:r>
              <a:rPr lang="en-US" altLang="zh-TW" dirty="0"/>
              <a:t>Contra: Implements a Hula-like policy</a:t>
            </a:r>
            <a:endParaRPr lang="en-US" dirty="0"/>
          </a:p>
        </p:txBody>
      </p:sp>
      <p:sp>
        <p:nvSpPr>
          <p:cNvPr id="6" name="日期版面配置區 5">
            <a:extLst>
              <a:ext uri="{FF2B5EF4-FFF2-40B4-BE49-F238E27FC236}">
                <a16:creationId xmlns:a16="http://schemas.microsoft.com/office/drawing/2014/main" id="{323F713B-7A17-4BE3-98C8-989579F65842}"/>
              </a:ext>
            </a:extLst>
          </p:cNvPr>
          <p:cNvSpPr>
            <a:spLocks noGrp="1"/>
          </p:cNvSpPr>
          <p:nvPr>
            <p:ph type="dt" sz="half" idx="10"/>
          </p:nvPr>
        </p:nvSpPr>
        <p:spPr/>
        <p:txBody>
          <a:bodyPr/>
          <a:lstStyle/>
          <a:p>
            <a:fld id="{6FDA9228-7903-47C2-B368-488112EA25A1}" type="datetime1">
              <a:rPr lang="zh-TW" altLang="en-US" smtClean="0"/>
              <a:pPr/>
              <a:t>2020/11/22</a:t>
            </a:fld>
            <a:endParaRPr lang="zh-TW" altLang="en-US"/>
          </a:p>
        </p:txBody>
      </p:sp>
      <p:sp>
        <p:nvSpPr>
          <p:cNvPr id="9" name="投影片編號版面配置區 8">
            <a:extLst>
              <a:ext uri="{FF2B5EF4-FFF2-40B4-BE49-F238E27FC236}">
                <a16:creationId xmlns:a16="http://schemas.microsoft.com/office/drawing/2014/main" id="{62D70243-B522-4967-BF42-CC175CF5F31C}"/>
              </a:ext>
            </a:extLst>
          </p:cNvPr>
          <p:cNvSpPr>
            <a:spLocks noGrp="1"/>
          </p:cNvSpPr>
          <p:nvPr>
            <p:ph type="sldNum" sz="quarter" idx="12"/>
          </p:nvPr>
        </p:nvSpPr>
        <p:spPr/>
        <p:txBody>
          <a:bodyPr/>
          <a:lstStyle/>
          <a:p>
            <a:fld id="{2DCF4B1E-7098-4BE6-B4F5-3E0BE1EA3F0E}" type="slidenum">
              <a:rPr lang="zh-TW" altLang="en-US" smtClean="0"/>
              <a:pPr/>
              <a:t>26</a:t>
            </a:fld>
            <a:endParaRPr lang="zh-TW" altLang="en-US"/>
          </a:p>
        </p:txBody>
      </p:sp>
      <p:sp>
        <p:nvSpPr>
          <p:cNvPr id="12" name="文字方塊 11">
            <a:extLst>
              <a:ext uri="{FF2B5EF4-FFF2-40B4-BE49-F238E27FC236}">
                <a16:creationId xmlns:a16="http://schemas.microsoft.com/office/drawing/2014/main" id="{A3E8A986-9DBC-4B39-A26B-D5AE65822A46}"/>
              </a:ext>
            </a:extLst>
          </p:cNvPr>
          <p:cNvSpPr txBox="1"/>
          <p:nvPr/>
        </p:nvSpPr>
        <p:spPr>
          <a:xfrm>
            <a:off x="4215485" y="1628351"/>
            <a:ext cx="2054922" cy="461665"/>
          </a:xfrm>
          <a:prstGeom prst="rect">
            <a:avLst/>
          </a:prstGeom>
          <a:noFill/>
        </p:spPr>
        <p:txBody>
          <a:bodyPr wrap="none" rtlCol="0">
            <a:spAutoFit/>
          </a:bodyPr>
          <a:lstStyle/>
          <a:p>
            <a:r>
              <a:rPr lang="en-US" altLang="zh-TW" sz="2400" dirty="0"/>
              <a:t>Lower is better</a:t>
            </a:r>
            <a:endParaRPr lang="zh-TW" altLang="en-US" sz="2400" dirty="0"/>
          </a:p>
        </p:txBody>
      </p:sp>
      <p:sp>
        <p:nvSpPr>
          <p:cNvPr id="43" name="矩形 42">
            <a:extLst>
              <a:ext uri="{FF2B5EF4-FFF2-40B4-BE49-F238E27FC236}">
                <a16:creationId xmlns:a16="http://schemas.microsoft.com/office/drawing/2014/main" id="{17FA366F-3D01-47E5-8A02-2930131CF143}"/>
              </a:ext>
            </a:extLst>
          </p:cNvPr>
          <p:cNvSpPr/>
          <p:nvPr/>
        </p:nvSpPr>
        <p:spPr>
          <a:xfrm>
            <a:off x="2074987" y="1142264"/>
            <a:ext cx="2524281" cy="461665"/>
          </a:xfrm>
          <a:prstGeom prst="rect">
            <a:avLst/>
          </a:prstGeom>
        </p:spPr>
        <p:txBody>
          <a:bodyPr wrap="square">
            <a:spAutoFit/>
          </a:bodyPr>
          <a:lstStyle/>
          <a:p>
            <a:r>
              <a:rPr lang="en-US" altLang="zh-TW" sz="2400" b="1" dirty="0"/>
              <a:t>Symmetric </a:t>
            </a:r>
            <a:r>
              <a:rPr lang="en-US" altLang="zh-TW" sz="2400" b="1" dirty="0" err="1"/>
              <a:t>Fattree</a:t>
            </a:r>
            <a:endParaRPr lang="zh-TW" altLang="en-US" sz="2400" b="1" dirty="0"/>
          </a:p>
        </p:txBody>
      </p:sp>
      <p:cxnSp>
        <p:nvCxnSpPr>
          <p:cNvPr id="11" name="直線單箭頭接點 10">
            <a:extLst>
              <a:ext uri="{FF2B5EF4-FFF2-40B4-BE49-F238E27FC236}">
                <a16:creationId xmlns:a16="http://schemas.microsoft.com/office/drawing/2014/main" id="{5D8F65B4-2D63-46AD-8BCF-CB6B9A43485E}"/>
              </a:ext>
            </a:extLst>
          </p:cNvPr>
          <p:cNvCxnSpPr>
            <a:cxnSpLocks/>
          </p:cNvCxnSpPr>
          <p:nvPr/>
        </p:nvCxnSpPr>
        <p:spPr>
          <a:xfrm>
            <a:off x="5189814" y="2076405"/>
            <a:ext cx="1" cy="1310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群組 7">
            <a:extLst>
              <a:ext uri="{FF2B5EF4-FFF2-40B4-BE49-F238E27FC236}">
                <a16:creationId xmlns:a16="http://schemas.microsoft.com/office/drawing/2014/main" id="{BD63D0BA-2E0D-41E8-AD70-1ED9427CC318}"/>
              </a:ext>
            </a:extLst>
          </p:cNvPr>
          <p:cNvGrpSpPr/>
          <p:nvPr/>
        </p:nvGrpSpPr>
        <p:grpSpPr>
          <a:xfrm>
            <a:off x="489737" y="1433406"/>
            <a:ext cx="4668449" cy="3118698"/>
            <a:chOff x="1116073" y="1425989"/>
            <a:chExt cx="4668449" cy="3118698"/>
          </a:xfrm>
        </p:grpSpPr>
        <p:grpSp>
          <p:nvGrpSpPr>
            <p:cNvPr id="7" name="群組 6">
              <a:extLst>
                <a:ext uri="{FF2B5EF4-FFF2-40B4-BE49-F238E27FC236}">
                  <a16:creationId xmlns:a16="http://schemas.microsoft.com/office/drawing/2014/main" id="{8A422B60-1233-4634-9E33-355AFF5001AF}"/>
                </a:ext>
              </a:extLst>
            </p:cNvPr>
            <p:cNvGrpSpPr/>
            <p:nvPr/>
          </p:nvGrpSpPr>
          <p:grpSpPr>
            <a:xfrm>
              <a:off x="2205917" y="1640956"/>
              <a:ext cx="3239843" cy="2097923"/>
              <a:chOff x="2205917" y="1640956"/>
              <a:chExt cx="3239843" cy="2097923"/>
            </a:xfrm>
          </p:grpSpPr>
          <p:grpSp>
            <p:nvGrpSpPr>
              <p:cNvPr id="64" name="群組 63">
                <a:extLst>
                  <a:ext uri="{FF2B5EF4-FFF2-40B4-BE49-F238E27FC236}">
                    <a16:creationId xmlns:a16="http://schemas.microsoft.com/office/drawing/2014/main" id="{5EC79B7D-8839-47B2-9D67-0DAF59421D9D}"/>
                  </a:ext>
                </a:extLst>
              </p:cNvPr>
              <p:cNvGrpSpPr/>
              <p:nvPr/>
            </p:nvGrpSpPr>
            <p:grpSpPr>
              <a:xfrm>
                <a:off x="2205917" y="1640956"/>
                <a:ext cx="115532" cy="2083495"/>
                <a:chOff x="2537510" y="1943100"/>
                <a:chExt cx="79960" cy="1497330"/>
              </a:xfrm>
            </p:grpSpPr>
            <p:cxnSp>
              <p:nvCxnSpPr>
                <p:cNvPr id="47" name="直線接點 46">
                  <a:extLst>
                    <a:ext uri="{FF2B5EF4-FFF2-40B4-BE49-F238E27FC236}">
                      <a16:creationId xmlns:a16="http://schemas.microsoft.com/office/drawing/2014/main" id="{0936C86C-FB84-44C1-A2E2-1AD87DF2773A}"/>
                    </a:ext>
                  </a:extLst>
                </p:cNvPr>
                <p:cNvCxnSpPr>
                  <a:cxnSpLocks/>
                </p:cNvCxnSpPr>
                <p:nvPr/>
              </p:nvCxnSpPr>
              <p:spPr>
                <a:xfrm flipV="1">
                  <a:off x="2537510" y="1943100"/>
                  <a:ext cx="0" cy="1497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98A0C02F-B4FB-49B4-ABFE-5D422C9481AD}"/>
                    </a:ext>
                  </a:extLst>
                </p:cNvPr>
                <p:cNvCxnSpPr/>
                <p:nvPr/>
              </p:nvCxnSpPr>
              <p:spPr>
                <a:xfrm>
                  <a:off x="2537510" y="1943100"/>
                  <a:ext cx="79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BB4DFABB-699F-4E13-9E29-FBCD48955959}"/>
                    </a:ext>
                  </a:extLst>
                </p:cNvPr>
                <p:cNvCxnSpPr/>
                <p:nvPr/>
              </p:nvCxnSpPr>
              <p:spPr>
                <a:xfrm>
                  <a:off x="2537510" y="2686050"/>
                  <a:ext cx="79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群組 62">
                <a:extLst>
                  <a:ext uri="{FF2B5EF4-FFF2-40B4-BE49-F238E27FC236}">
                    <a16:creationId xmlns:a16="http://schemas.microsoft.com/office/drawing/2014/main" id="{ABC1142E-078A-4FD4-822A-FCB221862FA2}"/>
                  </a:ext>
                </a:extLst>
              </p:cNvPr>
              <p:cNvGrpSpPr/>
              <p:nvPr/>
            </p:nvGrpSpPr>
            <p:grpSpPr>
              <a:xfrm>
                <a:off x="2205917" y="3613118"/>
                <a:ext cx="3239843" cy="125761"/>
                <a:chOff x="2537510" y="3360420"/>
                <a:chExt cx="2331720" cy="80010"/>
              </a:xfrm>
            </p:grpSpPr>
            <p:cxnSp>
              <p:nvCxnSpPr>
                <p:cNvPr id="45" name="直線接點 44">
                  <a:extLst>
                    <a:ext uri="{FF2B5EF4-FFF2-40B4-BE49-F238E27FC236}">
                      <a16:creationId xmlns:a16="http://schemas.microsoft.com/office/drawing/2014/main" id="{1158BAAD-B8B1-4D95-8B86-63966E02BC37}"/>
                    </a:ext>
                  </a:extLst>
                </p:cNvPr>
                <p:cNvCxnSpPr>
                  <a:cxnSpLocks/>
                </p:cNvCxnSpPr>
                <p:nvPr/>
              </p:nvCxnSpPr>
              <p:spPr>
                <a:xfrm>
                  <a:off x="2537510" y="3440430"/>
                  <a:ext cx="23305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581BDF2C-AAA3-40BC-B902-E2AC5A3B8DD6}"/>
                    </a:ext>
                  </a:extLst>
                </p:cNvPr>
                <p:cNvCxnSpPr>
                  <a:cxnSpLocks/>
                </p:cNvCxnSpPr>
                <p:nvPr/>
              </p:nvCxnSpPr>
              <p:spPr>
                <a:xfrm>
                  <a:off x="300233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4F5F775F-CCB9-4FD5-B8B6-9A7BF8468A0A}"/>
                    </a:ext>
                  </a:extLst>
                </p:cNvPr>
                <p:cNvCxnSpPr>
                  <a:cxnSpLocks/>
                </p:cNvCxnSpPr>
                <p:nvPr/>
              </p:nvCxnSpPr>
              <p:spPr>
                <a:xfrm>
                  <a:off x="486923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19883E70-C412-45F4-9DF8-62375EA4C1A3}"/>
                    </a:ext>
                  </a:extLst>
                </p:cNvPr>
                <p:cNvCxnSpPr>
                  <a:cxnSpLocks/>
                </p:cNvCxnSpPr>
                <p:nvPr/>
              </p:nvCxnSpPr>
              <p:spPr>
                <a:xfrm>
                  <a:off x="440441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8EBE6531-8C52-411F-BBDE-EC7D436B60CF}"/>
                    </a:ext>
                  </a:extLst>
                </p:cNvPr>
                <p:cNvCxnSpPr>
                  <a:cxnSpLocks/>
                </p:cNvCxnSpPr>
                <p:nvPr/>
              </p:nvCxnSpPr>
              <p:spPr>
                <a:xfrm>
                  <a:off x="393959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8EE74F24-7D29-4ABC-8B49-37551AF725B6}"/>
                    </a:ext>
                  </a:extLst>
                </p:cNvPr>
                <p:cNvCxnSpPr>
                  <a:cxnSpLocks/>
                </p:cNvCxnSpPr>
                <p:nvPr/>
              </p:nvCxnSpPr>
              <p:spPr>
                <a:xfrm>
                  <a:off x="3470960" y="3360420"/>
                  <a:ext cx="0" cy="8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 name="群組 76">
              <a:extLst>
                <a:ext uri="{FF2B5EF4-FFF2-40B4-BE49-F238E27FC236}">
                  <a16:creationId xmlns:a16="http://schemas.microsoft.com/office/drawing/2014/main" id="{E69DB2DD-4703-4A93-89F2-F9CFDC649514}"/>
                </a:ext>
              </a:extLst>
            </p:cNvPr>
            <p:cNvGrpSpPr/>
            <p:nvPr/>
          </p:nvGrpSpPr>
          <p:grpSpPr>
            <a:xfrm>
              <a:off x="1498898" y="1425989"/>
              <a:ext cx="651140" cy="2536838"/>
              <a:chOff x="2048180" y="1788611"/>
              <a:chExt cx="450657" cy="1823131"/>
            </a:xfrm>
          </p:grpSpPr>
          <p:sp>
            <p:nvSpPr>
              <p:cNvPr id="65" name="文字方塊 64">
                <a:extLst>
                  <a:ext uri="{FF2B5EF4-FFF2-40B4-BE49-F238E27FC236}">
                    <a16:creationId xmlns:a16="http://schemas.microsoft.com/office/drawing/2014/main" id="{F1AEDE2A-7514-4D34-83C7-26916A9EC1FC}"/>
                  </a:ext>
                </a:extLst>
              </p:cNvPr>
              <p:cNvSpPr txBox="1"/>
              <p:nvPr/>
            </p:nvSpPr>
            <p:spPr>
              <a:xfrm>
                <a:off x="2048180" y="1788611"/>
                <a:ext cx="450657" cy="331781"/>
              </a:xfrm>
              <a:prstGeom prst="rect">
                <a:avLst/>
              </a:prstGeom>
              <a:noFill/>
            </p:spPr>
            <p:txBody>
              <a:bodyPr wrap="none" rtlCol="0">
                <a:spAutoFit/>
              </a:bodyPr>
              <a:lstStyle/>
              <a:p>
                <a:pPr algn="r"/>
                <a:r>
                  <a:rPr lang="en-US" altLang="zh-TW" sz="2400" dirty="0"/>
                  <a:t>100</a:t>
                </a:r>
                <a:endParaRPr lang="zh-TW" altLang="en-US" sz="2400" dirty="0"/>
              </a:p>
            </p:txBody>
          </p:sp>
          <p:sp>
            <p:nvSpPr>
              <p:cNvPr id="66" name="文字方塊 65">
                <a:extLst>
                  <a:ext uri="{FF2B5EF4-FFF2-40B4-BE49-F238E27FC236}">
                    <a16:creationId xmlns:a16="http://schemas.microsoft.com/office/drawing/2014/main" id="{9428DB3C-A6F1-41E4-AEEF-86243AE2324F}"/>
                  </a:ext>
                </a:extLst>
              </p:cNvPr>
              <p:cNvSpPr txBox="1"/>
              <p:nvPr/>
            </p:nvSpPr>
            <p:spPr>
              <a:xfrm>
                <a:off x="2155795" y="2540953"/>
                <a:ext cx="343041" cy="331781"/>
              </a:xfrm>
              <a:prstGeom prst="rect">
                <a:avLst/>
              </a:prstGeom>
              <a:noFill/>
            </p:spPr>
            <p:txBody>
              <a:bodyPr wrap="none" rtlCol="0">
                <a:spAutoFit/>
              </a:bodyPr>
              <a:lstStyle/>
              <a:p>
                <a:pPr algn="r"/>
                <a:r>
                  <a:rPr lang="en-US" altLang="zh-TW" sz="2400" dirty="0"/>
                  <a:t>50</a:t>
                </a:r>
                <a:endParaRPr lang="zh-TW" altLang="en-US" sz="2400" dirty="0"/>
              </a:p>
            </p:txBody>
          </p:sp>
          <p:sp>
            <p:nvSpPr>
              <p:cNvPr id="67" name="文字方塊 66">
                <a:extLst>
                  <a:ext uri="{FF2B5EF4-FFF2-40B4-BE49-F238E27FC236}">
                    <a16:creationId xmlns:a16="http://schemas.microsoft.com/office/drawing/2014/main" id="{8F27E8E1-EA2E-48FD-B87A-D8E3C85F0FA2}"/>
                  </a:ext>
                </a:extLst>
              </p:cNvPr>
              <p:cNvSpPr txBox="1"/>
              <p:nvPr/>
            </p:nvSpPr>
            <p:spPr>
              <a:xfrm>
                <a:off x="2263412" y="3279961"/>
                <a:ext cx="235424" cy="331781"/>
              </a:xfrm>
              <a:prstGeom prst="rect">
                <a:avLst/>
              </a:prstGeom>
              <a:noFill/>
            </p:spPr>
            <p:txBody>
              <a:bodyPr wrap="none" rtlCol="0">
                <a:spAutoFit/>
              </a:bodyPr>
              <a:lstStyle/>
              <a:p>
                <a:pPr algn="r"/>
                <a:r>
                  <a:rPr lang="en-US" altLang="zh-TW" sz="2400" dirty="0"/>
                  <a:t>0</a:t>
                </a:r>
                <a:endParaRPr lang="zh-TW" altLang="en-US" sz="2400" dirty="0"/>
              </a:p>
            </p:txBody>
          </p:sp>
        </p:grpSp>
        <p:grpSp>
          <p:nvGrpSpPr>
            <p:cNvPr id="76" name="群組 75">
              <a:extLst>
                <a:ext uri="{FF2B5EF4-FFF2-40B4-BE49-F238E27FC236}">
                  <a16:creationId xmlns:a16="http://schemas.microsoft.com/office/drawing/2014/main" id="{BA5315DF-37D4-4F57-859A-DDA64D2B758B}"/>
                </a:ext>
              </a:extLst>
            </p:cNvPr>
            <p:cNvGrpSpPr/>
            <p:nvPr/>
          </p:nvGrpSpPr>
          <p:grpSpPr>
            <a:xfrm>
              <a:off x="2610367" y="3793660"/>
              <a:ext cx="3174155" cy="461665"/>
              <a:chOff x="2817432" y="3490166"/>
              <a:chExt cx="2196847" cy="331781"/>
            </a:xfrm>
          </p:grpSpPr>
          <p:sp>
            <p:nvSpPr>
              <p:cNvPr id="68" name="文字方塊 67">
                <a:extLst>
                  <a:ext uri="{FF2B5EF4-FFF2-40B4-BE49-F238E27FC236}">
                    <a16:creationId xmlns:a16="http://schemas.microsoft.com/office/drawing/2014/main" id="{9A7060B2-28CB-4C47-AB80-2B1867850039}"/>
                  </a:ext>
                </a:extLst>
              </p:cNvPr>
              <p:cNvSpPr txBox="1"/>
              <p:nvPr/>
            </p:nvSpPr>
            <p:spPr>
              <a:xfrm>
                <a:off x="4563622" y="3490166"/>
                <a:ext cx="450657" cy="331781"/>
              </a:xfrm>
              <a:prstGeom prst="rect">
                <a:avLst/>
              </a:prstGeom>
              <a:noFill/>
            </p:spPr>
            <p:txBody>
              <a:bodyPr wrap="none" rtlCol="0">
                <a:spAutoFit/>
              </a:bodyPr>
              <a:lstStyle/>
              <a:p>
                <a:pPr algn="r"/>
                <a:r>
                  <a:rPr lang="en-US" altLang="zh-TW" sz="2400" dirty="0"/>
                  <a:t>100</a:t>
                </a:r>
                <a:endParaRPr lang="zh-TW" altLang="en-US" sz="2400" dirty="0"/>
              </a:p>
            </p:txBody>
          </p:sp>
          <p:sp>
            <p:nvSpPr>
              <p:cNvPr id="69" name="文字方塊 68">
                <a:extLst>
                  <a:ext uri="{FF2B5EF4-FFF2-40B4-BE49-F238E27FC236}">
                    <a16:creationId xmlns:a16="http://schemas.microsoft.com/office/drawing/2014/main" id="{BB95FD06-0AD9-484C-BB9C-E0496931066F}"/>
                  </a:ext>
                </a:extLst>
              </p:cNvPr>
              <p:cNvSpPr txBox="1"/>
              <p:nvPr/>
            </p:nvSpPr>
            <p:spPr>
              <a:xfrm>
                <a:off x="4163094" y="3490166"/>
                <a:ext cx="343041" cy="331781"/>
              </a:xfrm>
              <a:prstGeom prst="rect">
                <a:avLst/>
              </a:prstGeom>
              <a:noFill/>
            </p:spPr>
            <p:txBody>
              <a:bodyPr wrap="none" rtlCol="0">
                <a:spAutoFit/>
              </a:bodyPr>
              <a:lstStyle/>
              <a:p>
                <a:pPr algn="r"/>
                <a:r>
                  <a:rPr lang="en-US" altLang="zh-TW" sz="2400" dirty="0"/>
                  <a:t>80</a:t>
                </a:r>
                <a:endParaRPr lang="zh-TW" altLang="en-US" sz="2400" dirty="0"/>
              </a:p>
            </p:txBody>
          </p:sp>
          <p:sp>
            <p:nvSpPr>
              <p:cNvPr id="70" name="文字方塊 69">
                <a:extLst>
                  <a:ext uri="{FF2B5EF4-FFF2-40B4-BE49-F238E27FC236}">
                    <a16:creationId xmlns:a16="http://schemas.microsoft.com/office/drawing/2014/main" id="{2E13DA2E-B48F-4DC1-A9C4-4D6EA0887AB1}"/>
                  </a:ext>
                </a:extLst>
              </p:cNvPr>
              <p:cNvSpPr txBox="1"/>
              <p:nvPr/>
            </p:nvSpPr>
            <p:spPr>
              <a:xfrm>
                <a:off x="3710700" y="3490166"/>
                <a:ext cx="343041" cy="331781"/>
              </a:xfrm>
              <a:prstGeom prst="rect">
                <a:avLst/>
              </a:prstGeom>
              <a:noFill/>
            </p:spPr>
            <p:txBody>
              <a:bodyPr wrap="none" rtlCol="0">
                <a:spAutoFit/>
              </a:bodyPr>
              <a:lstStyle/>
              <a:p>
                <a:pPr algn="r"/>
                <a:r>
                  <a:rPr lang="en-US" altLang="zh-TW" sz="2400" dirty="0"/>
                  <a:t>60</a:t>
                </a:r>
                <a:endParaRPr lang="zh-TW" altLang="en-US" sz="2400" dirty="0"/>
              </a:p>
            </p:txBody>
          </p:sp>
          <p:sp>
            <p:nvSpPr>
              <p:cNvPr id="74" name="文字方塊 73">
                <a:extLst>
                  <a:ext uri="{FF2B5EF4-FFF2-40B4-BE49-F238E27FC236}">
                    <a16:creationId xmlns:a16="http://schemas.microsoft.com/office/drawing/2014/main" id="{EDA621A7-52EB-4453-A226-14B1548E5EB4}"/>
                  </a:ext>
                </a:extLst>
              </p:cNvPr>
              <p:cNvSpPr txBox="1"/>
              <p:nvPr/>
            </p:nvSpPr>
            <p:spPr>
              <a:xfrm>
                <a:off x="3268797" y="3490166"/>
                <a:ext cx="343041" cy="331781"/>
              </a:xfrm>
              <a:prstGeom prst="rect">
                <a:avLst/>
              </a:prstGeom>
              <a:noFill/>
            </p:spPr>
            <p:txBody>
              <a:bodyPr wrap="none" rtlCol="0">
                <a:spAutoFit/>
              </a:bodyPr>
              <a:lstStyle/>
              <a:p>
                <a:pPr algn="r"/>
                <a:r>
                  <a:rPr lang="en-US" altLang="zh-TW" sz="2400" dirty="0"/>
                  <a:t>40</a:t>
                </a:r>
                <a:endParaRPr lang="zh-TW" altLang="en-US" sz="2400" dirty="0"/>
              </a:p>
            </p:txBody>
          </p:sp>
          <p:sp>
            <p:nvSpPr>
              <p:cNvPr id="75" name="文字方塊 74">
                <a:extLst>
                  <a:ext uri="{FF2B5EF4-FFF2-40B4-BE49-F238E27FC236}">
                    <a16:creationId xmlns:a16="http://schemas.microsoft.com/office/drawing/2014/main" id="{7E201181-B6A3-4DCA-A55A-2D5FA1C5E3DE}"/>
                  </a:ext>
                </a:extLst>
              </p:cNvPr>
              <p:cNvSpPr txBox="1"/>
              <p:nvPr/>
            </p:nvSpPr>
            <p:spPr>
              <a:xfrm>
                <a:off x="2817432" y="3490166"/>
                <a:ext cx="343041" cy="331781"/>
              </a:xfrm>
              <a:prstGeom prst="rect">
                <a:avLst/>
              </a:prstGeom>
              <a:noFill/>
            </p:spPr>
            <p:txBody>
              <a:bodyPr wrap="none" rtlCol="0">
                <a:spAutoFit/>
              </a:bodyPr>
              <a:lstStyle/>
              <a:p>
                <a:pPr algn="r"/>
                <a:r>
                  <a:rPr lang="en-US" altLang="zh-TW" sz="2400" dirty="0"/>
                  <a:t>20</a:t>
                </a:r>
                <a:endParaRPr lang="zh-TW" altLang="en-US" sz="2400" dirty="0"/>
              </a:p>
            </p:txBody>
          </p:sp>
        </p:grpSp>
        <p:sp>
          <p:nvSpPr>
            <p:cNvPr id="78" name="文字方塊 77">
              <a:extLst>
                <a:ext uri="{FF2B5EF4-FFF2-40B4-BE49-F238E27FC236}">
                  <a16:creationId xmlns:a16="http://schemas.microsoft.com/office/drawing/2014/main" id="{F90E8F70-C0B7-40EB-BB2D-B7AD14A0DC4D}"/>
                </a:ext>
              </a:extLst>
            </p:cNvPr>
            <p:cNvSpPr txBox="1"/>
            <p:nvPr/>
          </p:nvSpPr>
          <p:spPr>
            <a:xfrm>
              <a:off x="2792401" y="4083022"/>
              <a:ext cx="2348976" cy="461665"/>
            </a:xfrm>
            <a:prstGeom prst="rect">
              <a:avLst/>
            </a:prstGeom>
            <a:noFill/>
          </p:spPr>
          <p:txBody>
            <a:bodyPr wrap="none" rtlCol="0">
              <a:spAutoFit/>
            </a:bodyPr>
            <a:lstStyle/>
            <a:p>
              <a:r>
                <a:rPr lang="en-US" altLang="zh-TW" sz="2400" dirty="0"/>
                <a:t>Network load (%)</a:t>
              </a:r>
              <a:endParaRPr lang="zh-TW" altLang="en-US" sz="2400" dirty="0"/>
            </a:p>
          </p:txBody>
        </p:sp>
        <p:sp>
          <p:nvSpPr>
            <p:cNvPr id="79" name="文字方塊 78">
              <a:extLst>
                <a:ext uri="{FF2B5EF4-FFF2-40B4-BE49-F238E27FC236}">
                  <a16:creationId xmlns:a16="http://schemas.microsoft.com/office/drawing/2014/main" id="{38A147C9-E35C-4E12-8577-FA8862D04187}"/>
                </a:ext>
              </a:extLst>
            </p:cNvPr>
            <p:cNvSpPr txBox="1"/>
            <p:nvPr/>
          </p:nvSpPr>
          <p:spPr>
            <a:xfrm>
              <a:off x="1116073" y="1620995"/>
              <a:ext cx="553998" cy="2242409"/>
            </a:xfrm>
            <a:prstGeom prst="rect">
              <a:avLst/>
            </a:prstGeom>
            <a:noFill/>
          </p:spPr>
          <p:txBody>
            <a:bodyPr vert="vert270" wrap="non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140" name="群組 139">
            <a:extLst>
              <a:ext uri="{FF2B5EF4-FFF2-40B4-BE49-F238E27FC236}">
                <a16:creationId xmlns:a16="http://schemas.microsoft.com/office/drawing/2014/main" id="{0F0A195B-320F-4E2A-BD04-9E5AF4F692B4}"/>
              </a:ext>
            </a:extLst>
          </p:cNvPr>
          <p:cNvGrpSpPr/>
          <p:nvPr/>
        </p:nvGrpSpPr>
        <p:grpSpPr>
          <a:xfrm>
            <a:off x="1844799" y="2277295"/>
            <a:ext cx="2751246" cy="1446304"/>
            <a:chOff x="2725963" y="2388258"/>
            <a:chExt cx="1974544" cy="1040459"/>
          </a:xfrm>
        </p:grpSpPr>
        <p:grpSp>
          <p:nvGrpSpPr>
            <p:cNvPr id="87" name="群組 86">
              <a:extLst>
                <a:ext uri="{FF2B5EF4-FFF2-40B4-BE49-F238E27FC236}">
                  <a16:creationId xmlns:a16="http://schemas.microsoft.com/office/drawing/2014/main" id="{885FEC2B-8BC8-4FEC-A557-B57D50D991A2}"/>
                </a:ext>
              </a:extLst>
            </p:cNvPr>
            <p:cNvGrpSpPr/>
            <p:nvPr/>
          </p:nvGrpSpPr>
          <p:grpSpPr>
            <a:xfrm>
              <a:off x="2725963" y="3316628"/>
              <a:ext cx="112089" cy="112089"/>
              <a:chOff x="2720248" y="3318533"/>
              <a:chExt cx="112089" cy="112089"/>
            </a:xfrm>
          </p:grpSpPr>
          <p:cxnSp>
            <p:nvCxnSpPr>
              <p:cNvPr id="85" name="直線接點 84">
                <a:extLst>
                  <a:ext uri="{FF2B5EF4-FFF2-40B4-BE49-F238E27FC236}">
                    <a16:creationId xmlns:a16="http://schemas.microsoft.com/office/drawing/2014/main" id="{A83FEFDB-1F70-4C1E-B09C-078EADDA2E40}"/>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a16="http://schemas.microsoft.com/office/drawing/2014/main" id="{5F51963F-26DB-4F28-86C0-F3BAA2560334}"/>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88" name="群組 87">
              <a:extLst>
                <a:ext uri="{FF2B5EF4-FFF2-40B4-BE49-F238E27FC236}">
                  <a16:creationId xmlns:a16="http://schemas.microsoft.com/office/drawing/2014/main" id="{FAAC040C-A926-488A-ADFC-0E4436C23EFA}"/>
                </a:ext>
              </a:extLst>
            </p:cNvPr>
            <p:cNvGrpSpPr/>
            <p:nvPr/>
          </p:nvGrpSpPr>
          <p:grpSpPr>
            <a:xfrm>
              <a:off x="2956468" y="3305198"/>
              <a:ext cx="112089" cy="112089"/>
              <a:chOff x="2720248" y="3318533"/>
              <a:chExt cx="112089" cy="112089"/>
            </a:xfrm>
          </p:grpSpPr>
          <p:cxnSp>
            <p:nvCxnSpPr>
              <p:cNvPr id="89" name="直線接點 88">
                <a:extLst>
                  <a:ext uri="{FF2B5EF4-FFF2-40B4-BE49-F238E27FC236}">
                    <a16:creationId xmlns:a16="http://schemas.microsoft.com/office/drawing/2014/main" id="{29906A1F-85CE-45C5-9FF5-F221DDB73804}"/>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a16="http://schemas.microsoft.com/office/drawing/2014/main" id="{785ADFEC-5257-46B6-905F-398BA2D7ED9B}"/>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1" name="群組 90">
              <a:extLst>
                <a:ext uri="{FF2B5EF4-FFF2-40B4-BE49-F238E27FC236}">
                  <a16:creationId xmlns:a16="http://schemas.microsoft.com/office/drawing/2014/main" id="{3C28F7EE-8AD1-44D5-8DCE-2C62AEDD8EE9}"/>
                </a:ext>
              </a:extLst>
            </p:cNvPr>
            <p:cNvGrpSpPr/>
            <p:nvPr/>
          </p:nvGrpSpPr>
          <p:grpSpPr>
            <a:xfrm>
              <a:off x="3190783" y="3282338"/>
              <a:ext cx="112089" cy="112089"/>
              <a:chOff x="2720248" y="3318533"/>
              <a:chExt cx="112089" cy="112089"/>
            </a:xfrm>
          </p:grpSpPr>
          <p:cxnSp>
            <p:nvCxnSpPr>
              <p:cNvPr id="92" name="直線接點 91">
                <a:extLst>
                  <a:ext uri="{FF2B5EF4-FFF2-40B4-BE49-F238E27FC236}">
                    <a16:creationId xmlns:a16="http://schemas.microsoft.com/office/drawing/2014/main" id="{0902E3CB-02C7-44E2-B0A6-30673F4946EF}"/>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3" name="直線接點 92">
                <a:extLst>
                  <a:ext uri="{FF2B5EF4-FFF2-40B4-BE49-F238E27FC236}">
                    <a16:creationId xmlns:a16="http://schemas.microsoft.com/office/drawing/2014/main" id="{CEE1A00C-1FEC-427A-A97D-5979CC063703}"/>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4" name="群組 93">
              <a:extLst>
                <a:ext uri="{FF2B5EF4-FFF2-40B4-BE49-F238E27FC236}">
                  <a16:creationId xmlns:a16="http://schemas.microsoft.com/office/drawing/2014/main" id="{0EB44AF8-2374-4B04-9E91-5080FCBE9702}"/>
                </a:ext>
              </a:extLst>
            </p:cNvPr>
            <p:cNvGrpSpPr/>
            <p:nvPr/>
          </p:nvGrpSpPr>
          <p:grpSpPr>
            <a:xfrm>
              <a:off x="3421288" y="3248048"/>
              <a:ext cx="112089" cy="112089"/>
              <a:chOff x="2720248" y="3318533"/>
              <a:chExt cx="112089" cy="112089"/>
            </a:xfrm>
          </p:grpSpPr>
          <p:cxnSp>
            <p:nvCxnSpPr>
              <p:cNvPr id="95" name="直線接點 94">
                <a:extLst>
                  <a:ext uri="{FF2B5EF4-FFF2-40B4-BE49-F238E27FC236}">
                    <a16:creationId xmlns:a16="http://schemas.microsoft.com/office/drawing/2014/main" id="{85BF17FA-FD9B-45B6-BD8F-19B778F44A8A}"/>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a16="http://schemas.microsoft.com/office/drawing/2014/main" id="{E21103E0-5593-48FB-B013-2AEC715A69FB}"/>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7" name="群組 96">
              <a:extLst>
                <a:ext uri="{FF2B5EF4-FFF2-40B4-BE49-F238E27FC236}">
                  <a16:creationId xmlns:a16="http://schemas.microsoft.com/office/drawing/2014/main" id="{BD6252ED-61C8-44CF-84DC-FB1EAFC669A9}"/>
                </a:ext>
              </a:extLst>
            </p:cNvPr>
            <p:cNvGrpSpPr/>
            <p:nvPr/>
          </p:nvGrpSpPr>
          <p:grpSpPr>
            <a:xfrm>
              <a:off x="3653698" y="3181373"/>
              <a:ext cx="112089" cy="112089"/>
              <a:chOff x="2720248" y="3318533"/>
              <a:chExt cx="112089" cy="112089"/>
            </a:xfrm>
          </p:grpSpPr>
          <p:cxnSp>
            <p:nvCxnSpPr>
              <p:cNvPr id="98" name="直線接點 97">
                <a:extLst>
                  <a:ext uri="{FF2B5EF4-FFF2-40B4-BE49-F238E27FC236}">
                    <a16:creationId xmlns:a16="http://schemas.microsoft.com/office/drawing/2014/main" id="{8FCBADDC-3CCC-4FC5-A48E-D673DB7F792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直線接點 98">
                <a:extLst>
                  <a:ext uri="{FF2B5EF4-FFF2-40B4-BE49-F238E27FC236}">
                    <a16:creationId xmlns:a16="http://schemas.microsoft.com/office/drawing/2014/main" id="{C3A2350E-77B7-4485-A040-BC05E92C3A3F}"/>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0" name="群組 99">
              <a:extLst>
                <a:ext uri="{FF2B5EF4-FFF2-40B4-BE49-F238E27FC236}">
                  <a16:creationId xmlns:a16="http://schemas.microsoft.com/office/drawing/2014/main" id="{AFCE3CCA-E369-4958-90AF-859CA5BEA4E8}"/>
                </a:ext>
              </a:extLst>
            </p:cNvPr>
            <p:cNvGrpSpPr/>
            <p:nvPr/>
          </p:nvGrpSpPr>
          <p:grpSpPr>
            <a:xfrm>
              <a:off x="3888013" y="3089933"/>
              <a:ext cx="112089" cy="112089"/>
              <a:chOff x="2720248" y="3318533"/>
              <a:chExt cx="112089" cy="112089"/>
            </a:xfrm>
          </p:grpSpPr>
          <p:cxnSp>
            <p:nvCxnSpPr>
              <p:cNvPr id="101" name="直線接點 100">
                <a:extLst>
                  <a:ext uri="{FF2B5EF4-FFF2-40B4-BE49-F238E27FC236}">
                    <a16:creationId xmlns:a16="http://schemas.microsoft.com/office/drawing/2014/main" id="{6A2E8658-24CF-48E7-AC1D-204B6B835EF2}"/>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id="{16B56B2E-8F73-4DC9-B84D-118E09BF3900}"/>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6" name="群組 105">
              <a:extLst>
                <a:ext uri="{FF2B5EF4-FFF2-40B4-BE49-F238E27FC236}">
                  <a16:creationId xmlns:a16="http://schemas.microsoft.com/office/drawing/2014/main" id="{1DB2D3A1-99BE-4728-849C-1D3AEE5CE894}"/>
                </a:ext>
              </a:extLst>
            </p:cNvPr>
            <p:cNvGrpSpPr/>
            <p:nvPr/>
          </p:nvGrpSpPr>
          <p:grpSpPr>
            <a:xfrm>
              <a:off x="4121693" y="2969283"/>
              <a:ext cx="112089" cy="112089"/>
              <a:chOff x="2720248" y="3318533"/>
              <a:chExt cx="112089" cy="112089"/>
            </a:xfrm>
          </p:grpSpPr>
          <p:cxnSp>
            <p:nvCxnSpPr>
              <p:cNvPr id="107" name="直線接點 106">
                <a:extLst>
                  <a:ext uri="{FF2B5EF4-FFF2-40B4-BE49-F238E27FC236}">
                    <a16:creationId xmlns:a16="http://schemas.microsoft.com/office/drawing/2014/main" id="{7171E9E5-06D3-45C4-95EF-B72DE282A049}"/>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id="{5D040E0B-F166-4C5F-8884-34D204E68251}"/>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9" name="群組 108">
              <a:extLst>
                <a:ext uri="{FF2B5EF4-FFF2-40B4-BE49-F238E27FC236}">
                  <a16:creationId xmlns:a16="http://schemas.microsoft.com/office/drawing/2014/main" id="{28D5DC0F-D37C-4C39-AF54-31574C293A92}"/>
                </a:ext>
              </a:extLst>
            </p:cNvPr>
            <p:cNvGrpSpPr/>
            <p:nvPr/>
          </p:nvGrpSpPr>
          <p:grpSpPr>
            <a:xfrm>
              <a:off x="4356008" y="2719728"/>
              <a:ext cx="112089" cy="112089"/>
              <a:chOff x="2720248" y="3318533"/>
              <a:chExt cx="112089" cy="112089"/>
            </a:xfrm>
          </p:grpSpPr>
          <p:cxnSp>
            <p:nvCxnSpPr>
              <p:cNvPr id="110" name="直線接點 109">
                <a:extLst>
                  <a:ext uri="{FF2B5EF4-FFF2-40B4-BE49-F238E27FC236}">
                    <a16:creationId xmlns:a16="http://schemas.microsoft.com/office/drawing/2014/main" id="{241AF19A-5D6C-4A18-B1E2-7EE65EB2E0C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a16="http://schemas.microsoft.com/office/drawing/2014/main" id="{39FD40B2-7988-407C-B49D-DFA0B02D4E95}"/>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2" name="群組 111">
              <a:extLst>
                <a:ext uri="{FF2B5EF4-FFF2-40B4-BE49-F238E27FC236}">
                  <a16:creationId xmlns:a16="http://schemas.microsoft.com/office/drawing/2014/main" id="{4C1B2461-A83E-4F49-BED3-3F3F2273A032}"/>
                </a:ext>
              </a:extLst>
            </p:cNvPr>
            <p:cNvGrpSpPr/>
            <p:nvPr/>
          </p:nvGrpSpPr>
          <p:grpSpPr>
            <a:xfrm>
              <a:off x="4588418" y="2388258"/>
              <a:ext cx="112089" cy="112089"/>
              <a:chOff x="2720248" y="3318533"/>
              <a:chExt cx="112089" cy="112089"/>
            </a:xfrm>
          </p:grpSpPr>
          <p:cxnSp>
            <p:nvCxnSpPr>
              <p:cNvPr id="113" name="直線接點 112">
                <a:extLst>
                  <a:ext uri="{FF2B5EF4-FFF2-40B4-BE49-F238E27FC236}">
                    <a16:creationId xmlns:a16="http://schemas.microsoft.com/office/drawing/2014/main" id="{74A1F265-C872-4760-B561-02A3273015D6}"/>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a16="http://schemas.microsoft.com/office/drawing/2014/main" id="{197593D6-6EFC-4247-AF1D-04265C0942BF}"/>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16" name="直線接點 115">
              <a:extLst>
                <a:ext uri="{FF2B5EF4-FFF2-40B4-BE49-F238E27FC236}">
                  <a16:creationId xmlns:a16="http://schemas.microsoft.com/office/drawing/2014/main" id="{79891DD9-5EFB-40C8-9CB2-539292EAD7B4}"/>
                </a:ext>
              </a:extLst>
            </p:cNvPr>
            <p:cNvCxnSpPr>
              <a:cxnSpLocks/>
            </p:cNvCxnSpPr>
            <p:nvPr/>
          </p:nvCxnSpPr>
          <p:spPr>
            <a:xfrm flipV="1">
              <a:off x="2769920" y="3364230"/>
              <a:ext cx="238075" cy="108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直線接點 117">
              <a:extLst>
                <a:ext uri="{FF2B5EF4-FFF2-40B4-BE49-F238E27FC236}">
                  <a16:creationId xmlns:a16="http://schemas.microsoft.com/office/drawing/2014/main" id="{BD774745-F84E-4874-9D67-66F105681D78}"/>
                </a:ext>
              </a:extLst>
            </p:cNvPr>
            <p:cNvCxnSpPr>
              <a:cxnSpLocks/>
            </p:cNvCxnSpPr>
            <p:nvPr/>
          </p:nvCxnSpPr>
          <p:spPr>
            <a:xfrm flipV="1">
              <a:off x="3004210" y="3341370"/>
              <a:ext cx="238100" cy="254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 name="直線接點 120">
              <a:extLst>
                <a:ext uri="{FF2B5EF4-FFF2-40B4-BE49-F238E27FC236}">
                  <a16:creationId xmlns:a16="http://schemas.microsoft.com/office/drawing/2014/main" id="{FFF2541F-F140-4E30-97A4-133839963026}"/>
                </a:ext>
              </a:extLst>
            </p:cNvPr>
            <p:cNvCxnSpPr>
              <a:cxnSpLocks/>
            </p:cNvCxnSpPr>
            <p:nvPr/>
          </p:nvCxnSpPr>
          <p:spPr>
            <a:xfrm flipV="1">
              <a:off x="3238500" y="3305175"/>
              <a:ext cx="236220" cy="323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5" name="直線接點 124">
              <a:extLst>
                <a:ext uri="{FF2B5EF4-FFF2-40B4-BE49-F238E27FC236}">
                  <a16:creationId xmlns:a16="http://schemas.microsoft.com/office/drawing/2014/main" id="{F5ECC89B-3A94-4428-AC12-E8C93CE8463C}"/>
                </a:ext>
              </a:extLst>
            </p:cNvPr>
            <p:cNvCxnSpPr>
              <a:cxnSpLocks/>
            </p:cNvCxnSpPr>
            <p:nvPr/>
          </p:nvCxnSpPr>
          <p:spPr>
            <a:xfrm flipV="1">
              <a:off x="3470910" y="3240405"/>
              <a:ext cx="232410" cy="685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8" name="直線接點 127">
              <a:extLst>
                <a:ext uri="{FF2B5EF4-FFF2-40B4-BE49-F238E27FC236}">
                  <a16:creationId xmlns:a16="http://schemas.microsoft.com/office/drawing/2014/main" id="{CE1B2D32-B8D5-4A00-B554-3262076829AB}"/>
                </a:ext>
              </a:extLst>
            </p:cNvPr>
            <p:cNvCxnSpPr>
              <a:cxnSpLocks/>
            </p:cNvCxnSpPr>
            <p:nvPr/>
          </p:nvCxnSpPr>
          <p:spPr>
            <a:xfrm flipV="1">
              <a:off x="3707130" y="3147060"/>
              <a:ext cx="232410" cy="933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直線接點 130">
              <a:extLst>
                <a:ext uri="{FF2B5EF4-FFF2-40B4-BE49-F238E27FC236}">
                  <a16:creationId xmlns:a16="http://schemas.microsoft.com/office/drawing/2014/main" id="{0676086A-4E38-49D4-9BB9-3E87ACD71D2C}"/>
                </a:ext>
              </a:extLst>
            </p:cNvPr>
            <p:cNvCxnSpPr>
              <a:cxnSpLocks/>
            </p:cNvCxnSpPr>
            <p:nvPr/>
          </p:nvCxnSpPr>
          <p:spPr>
            <a:xfrm flipV="1">
              <a:off x="3939540" y="3025140"/>
              <a:ext cx="234315" cy="1219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4" name="直線接點 133">
              <a:extLst>
                <a:ext uri="{FF2B5EF4-FFF2-40B4-BE49-F238E27FC236}">
                  <a16:creationId xmlns:a16="http://schemas.microsoft.com/office/drawing/2014/main" id="{0AECA3AB-2B5B-4C0F-A8FA-E49F1FE0D600}"/>
                </a:ext>
              </a:extLst>
            </p:cNvPr>
            <p:cNvCxnSpPr>
              <a:cxnSpLocks/>
            </p:cNvCxnSpPr>
            <p:nvPr/>
          </p:nvCxnSpPr>
          <p:spPr>
            <a:xfrm flipV="1">
              <a:off x="4173855" y="2775585"/>
              <a:ext cx="234315" cy="25146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 name="直線接點 136">
              <a:extLst>
                <a:ext uri="{FF2B5EF4-FFF2-40B4-BE49-F238E27FC236}">
                  <a16:creationId xmlns:a16="http://schemas.microsoft.com/office/drawing/2014/main" id="{72B79CA3-5F14-44FE-B6F3-540BCC2265CE}"/>
                </a:ext>
              </a:extLst>
            </p:cNvPr>
            <p:cNvCxnSpPr>
              <a:cxnSpLocks/>
            </p:cNvCxnSpPr>
            <p:nvPr/>
          </p:nvCxnSpPr>
          <p:spPr>
            <a:xfrm flipV="1">
              <a:off x="4406265" y="2446020"/>
              <a:ext cx="234315" cy="3352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30" name="群組 229">
            <a:extLst>
              <a:ext uri="{FF2B5EF4-FFF2-40B4-BE49-F238E27FC236}">
                <a16:creationId xmlns:a16="http://schemas.microsoft.com/office/drawing/2014/main" id="{146B27BC-994F-4AAF-9177-DE2CB1459708}"/>
              </a:ext>
            </a:extLst>
          </p:cNvPr>
          <p:cNvGrpSpPr/>
          <p:nvPr/>
        </p:nvGrpSpPr>
        <p:grpSpPr>
          <a:xfrm>
            <a:off x="1832938" y="2718604"/>
            <a:ext cx="2761734" cy="1007282"/>
            <a:chOff x="2715660" y="2710085"/>
            <a:chExt cx="1982070" cy="724630"/>
          </a:xfrm>
        </p:grpSpPr>
        <p:grpSp>
          <p:nvGrpSpPr>
            <p:cNvPr id="180" name="群組 179">
              <a:extLst>
                <a:ext uri="{FF2B5EF4-FFF2-40B4-BE49-F238E27FC236}">
                  <a16:creationId xmlns:a16="http://schemas.microsoft.com/office/drawing/2014/main" id="{139122E5-DAE6-4E4C-B3EB-FF05BB45153D}"/>
                </a:ext>
              </a:extLst>
            </p:cNvPr>
            <p:cNvGrpSpPr/>
            <p:nvPr/>
          </p:nvGrpSpPr>
          <p:grpSpPr>
            <a:xfrm>
              <a:off x="2715660" y="3317780"/>
              <a:ext cx="117075" cy="116935"/>
              <a:chOff x="2715660" y="3317780"/>
              <a:chExt cx="117075" cy="116935"/>
            </a:xfrm>
          </p:grpSpPr>
          <p:cxnSp>
            <p:nvCxnSpPr>
              <p:cNvPr id="177" name="直線接點 176">
                <a:extLst>
                  <a:ext uri="{FF2B5EF4-FFF2-40B4-BE49-F238E27FC236}">
                    <a16:creationId xmlns:a16="http://schemas.microsoft.com/office/drawing/2014/main" id="{B1AADAC3-FC79-4A3F-99A8-8E5AD38E3D17}"/>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649809FD-6DF8-41ED-A72E-D13CFE22E9CD}"/>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1" name="群組 180">
              <a:extLst>
                <a:ext uri="{FF2B5EF4-FFF2-40B4-BE49-F238E27FC236}">
                  <a16:creationId xmlns:a16="http://schemas.microsoft.com/office/drawing/2014/main" id="{11853CD0-1931-46FE-A970-DCE65C0D90DA}"/>
                </a:ext>
              </a:extLst>
            </p:cNvPr>
            <p:cNvGrpSpPr/>
            <p:nvPr/>
          </p:nvGrpSpPr>
          <p:grpSpPr>
            <a:xfrm>
              <a:off x="2948070" y="3310160"/>
              <a:ext cx="117075" cy="116935"/>
              <a:chOff x="2715660" y="3317780"/>
              <a:chExt cx="117075" cy="116935"/>
            </a:xfrm>
          </p:grpSpPr>
          <p:cxnSp>
            <p:nvCxnSpPr>
              <p:cNvPr id="182" name="直線接點 181">
                <a:extLst>
                  <a:ext uri="{FF2B5EF4-FFF2-40B4-BE49-F238E27FC236}">
                    <a16:creationId xmlns:a16="http://schemas.microsoft.com/office/drawing/2014/main" id="{F920876D-1DC4-458E-96D6-F7394C6EFF74}"/>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直線接點 182">
                <a:extLst>
                  <a:ext uri="{FF2B5EF4-FFF2-40B4-BE49-F238E27FC236}">
                    <a16:creationId xmlns:a16="http://schemas.microsoft.com/office/drawing/2014/main" id="{E502E1A6-72A9-4F72-B623-595F18FF7A4B}"/>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4" name="群組 183">
              <a:extLst>
                <a:ext uri="{FF2B5EF4-FFF2-40B4-BE49-F238E27FC236}">
                  <a16:creationId xmlns:a16="http://schemas.microsoft.com/office/drawing/2014/main" id="{7573E5B9-7049-434B-9EE3-4A5F20637AEA}"/>
                </a:ext>
              </a:extLst>
            </p:cNvPr>
            <p:cNvGrpSpPr/>
            <p:nvPr/>
          </p:nvGrpSpPr>
          <p:grpSpPr>
            <a:xfrm>
              <a:off x="3184290" y="3308255"/>
              <a:ext cx="117075" cy="116935"/>
              <a:chOff x="2715660" y="3317780"/>
              <a:chExt cx="117075" cy="116935"/>
            </a:xfrm>
          </p:grpSpPr>
          <p:cxnSp>
            <p:nvCxnSpPr>
              <p:cNvPr id="185" name="直線接點 184">
                <a:extLst>
                  <a:ext uri="{FF2B5EF4-FFF2-40B4-BE49-F238E27FC236}">
                    <a16:creationId xmlns:a16="http://schemas.microsoft.com/office/drawing/2014/main" id="{C4745CE1-9A22-4351-B19D-DE294109CD54}"/>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直線接點 185">
                <a:extLst>
                  <a:ext uri="{FF2B5EF4-FFF2-40B4-BE49-F238E27FC236}">
                    <a16:creationId xmlns:a16="http://schemas.microsoft.com/office/drawing/2014/main" id="{0A156DCC-1385-4575-8D3F-FD724E15A688}"/>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7" name="群組 186">
              <a:extLst>
                <a:ext uri="{FF2B5EF4-FFF2-40B4-BE49-F238E27FC236}">
                  <a16:creationId xmlns:a16="http://schemas.microsoft.com/office/drawing/2014/main" id="{7A89F9A3-79CD-4C77-A929-96A0D1875E09}"/>
                </a:ext>
              </a:extLst>
            </p:cNvPr>
            <p:cNvGrpSpPr/>
            <p:nvPr/>
          </p:nvGrpSpPr>
          <p:grpSpPr>
            <a:xfrm>
              <a:off x="3416700" y="3293015"/>
              <a:ext cx="117075" cy="116935"/>
              <a:chOff x="2715660" y="3317780"/>
              <a:chExt cx="117075" cy="116935"/>
            </a:xfrm>
          </p:grpSpPr>
          <p:cxnSp>
            <p:nvCxnSpPr>
              <p:cNvPr id="188" name="直線接點 187">
                <a:extLst>
                  <a:ext uri="{FF2B5EF4-FFF2-40B4-BE49-F238E27FC236}">
                    <a16:creationId xmlns:a16="http://schemas.microsoft.com/office/drawing/2014/main" id="{633F2754-531E-49FC-A24F-930623E2DBED}"/>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2565F42E-E0DA-4566-B973-66CC44FFB3F2}"/>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0" name="群組 189">
              <a:extLst>
                <a:ext uri="{FF2B5EF4-FFF2-40B4-BE49-F238E27FC236}">
                  <a16:creationId xmlns:a16="http://schemas.microsoft.com/office/drawing/2014/main" id="{6952CD6E-B781-414E-89A7-927684E8539C}"/>
                </a:ext>
              </a:extLst>
            </p:cNvPr>
            <p:cNvGrpSpPr/>
            <p:nvPr/>
          </p:nvGrpSpPr>
          <p:grpSpPr>
            <a:xfrm>
              <a:off x="3649110" y="3273965"/>
              <a:ext cx="117075" cy="116935"/>
              <a:chOff x="2715660" y="3317780"/>
              <a:chExt cx="117075" cy="116935"/>
            </a:xfrm>
          </p:grpSpPr>
          <p:cxnSp>
            <p:nvCxnSpPr>
              <p:cNvPr id="191" name="直線接點 190">
                <a:extLst>
                  <a:ext uri="{FF2B5EF4-FFF2-40B4-BE49-F238E27FC236}">
                    <a16:creationId xmlns:a16="http://schemas.microsoft.com/office/drawing/2014/main" id="{7F1DD961-5B8C-4D25-8D59-D0765502D52F}"/>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直線接點 191">
                <a:extLst>
                  <a:ext uri="{FF2B5EF4-FFF2-40B4-BE49-F238E27FC236}">
                    <a16:creationId xmlns:a16="http://schemas.microsoft.com/office/drawing/2014/main" id="{1EF80882-3C9A-48D1-8D42-9BE35B5BBA43}"/>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3" name="群組 192">
              <a:extLst>
                <a:ext uri="{FF2B5EF4-FFF2-40B4-BE49-F238E27FC236}">
                  <a16:creationId xmlns:a16="http://schemas.microsoft.com/office/drawing/2014/main" id="{D3316774-4BB5-4572-B4DE-861732768E91}"/>
                </a:ext>
              </a:extLst>
            </p:cNvPr>
            <p:cNvGrpSpPr/>
            <p:nvPr/>
          </p:nvGrpSpPr>
          <p:grpSpPr>
            <a:xfrm>
              <a:off x="3883425" y="3228245"/>
              <a:ext cx="117075" cy="116935"/>
              <a:chOff x="2715660" y="3317780"/>
              <a:chExt cx="117075" cy="116935"/>
            </a:xfrm>
          </p:grpSpPr>
          <p:cxnSp>
            <p:nvCxnSpPr>
              <p:cNvPr id="194" name="直線接點 193">
                <a:extLst>
                  <a:ext uri="{FF2B5EF4-FFF2-40B4-BE49-F238E27FC236}">
                    <a16:creationId xmlns:a16="http://schemas.microsoft.com/office/drawing/2014/main" id="{2724063D-7A5D-4D26-BFA4-93C42ECAFB87}"/>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直線接點 194">
                <a:extLst>
                  <a:ext uri="{FF2B5EF4-FFF2-40B4-BE49-F238E27FC236}">
                    <a16:creationId xmlns:a16="http://schemas.microsoft.com/office/drawing/2014/main" id="{0271A1DE-6BC3-42BF-B02E-A3CE0C3083F9}"/>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6" name="群組 195">
              <a:extLst>
                <a:ext uri="{FF2B5EF4-FFF2-40B4-BE49-F238E27FC236}">
                  <a16:creationId xmlns:a16="http://schemas.microsoft.com/office/drawing/2014/main" id="{41E12B28-072E-4805-A2FE-B7D82A89B9EE}"/>
                </a:ext>
              </a:extLst>
            </p:cNvPr>
            <p:cNvGrpSpPr/>
            <p:nvPr/>
          </p:nvGrpSpPr>
          <p:grpSpPr>
            <a:xfrm>
              <a:off x="4113930" y="3153950"/>
              <a:ext cx="117075" cy="116935"/>
              <a:chOff x="2715660" y="3317780"/>
              <a:chExt cx="117075" cy="116935"/>
            </a:xfrm>
          </p:grpSpPr>
          <p:cxnSp>
            <p:nvCxnSpPr>
              <p:cNvPr id="197" name="直線接點 196">
                <a:extLst>
                  <a:ext uri="{FF2B5EF4-FFF2-40B4-BE49-F238E27FC236}">
                    <a16:creationId xmlns:a16="http://schemas.microsoft.com/office/drawing/2014/main" id="{5CB3C573-E4AC-4CE1-B8FC-7065067716F5}"/>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直線接點 197">
                <a:extLst>
                  <a:ext uri="{FF2B5EF4-FFF2-40B4-BE49-F238E27FC236}">
                    <a16:creationId xmlns:a16="http://schemas.microsoft.com/office/drawing/2014/main" id="{5BD344F3-ADD0-468C-B710-813AD16BC5D1}"/>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9" name="群組 198">
              <a:extLst>
                <a:ext uri="{FF2B5EF4-FFF2-40B4-BE49-F238E27FC236}">
                  <a16:creationId xmlns:a16="http://schemas.microsoft.com/office/drawing/2014/main" id="{837F7561-EC7A-42E6-8E8C-342E8D8ABC3D}"/>
                </a:ext>
              </a:extLst>
            </p:cNvPr>
            <p:cNvGrpSpPr/>
            <p:nvPr/>
          </p:nvGrpSpPr>
          <p:grpSpPr>
            <a:xfrm>
              <a:off x="4348245" y="2959640"/>
              <a:ext cx="117075" cy="116935"/>
              <a:chOff x="2715660" y="3317780"/>
              <a:chExt cx="117075" cy="116935"/>
            </a:xfrm>
          </p:grpSpPr>
          <p:cxnSp>
            <p:nvCxnSpPr>
              <p:cNvPr id="200" name="直線接點 199">
                <a:extLst>
                  <a:ext uri="{FF2B5EF4-FFF2-40B4-BE49-F238E27FC236}">
                    <a16:creationId xmlns:a16="http://schemas.microsoft.com/office/drawing/2014/main" id="{D471F6FD-5F74-497D-A0CA-A43B767623FC}"/>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1" name="直線接點 200">
                <a:extLst>
                  <a:ext uri="{FF2B5EF4-FFF2-40B4-BE49-F238E27FC236}">
                    <a16:creationId xmlns:a16="http://schemas.microsoft.com/office/drawing/2014/main" id="{3003E2A5-7ECB-4D2C-BA0F-C72899628117}"/>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02" name="群組 201">
              <a:extLst>
                <a:ext uri="{FF2B5EF4-FFF2-40B4-BE49-F238E27FC236}">
                  <a16:creationId xmlns:a16="http://schemas.microsoft.com/office/drawing/2014/main" id="{91B583BB-0DC3-4271-93F9-23945CEADEDF}"/>
                </a:ext>
              </a:extLst>
            </p:cNvPr>
            <p:cNvGrpSpPr/>
            <p:nvPr/>
          </p:nvGrpSpPr>
          <p:grpSpPr>
            <a:xfrm>
              <a:off x="4580655" y="2710085"/>
              <a:ext cx="117075" cy="116935"/>
              <a:chOff x="2715660" y="3317780"/>
              <a:chExt cx="117075" cy="116935"/>
            </a:xfrm>
          </p:grpSpPr>
          <p:cxnSp>
            <p:nvCxnSpPr>
              <p:cNvPr id="203" name="直線接點 202">
                <a:extLst>
                  <a:ext uri="{FF2B5EF4-FFF2-40B4-BE49-F238E27FC236}">
                    <a16:creationId xmlns:a16="http://schemas.microsoft.com/office/drawing/2014/main" id="{30B5C37F-7D78-46A2-9ABA-C870EAAD9C59}"/>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4" name="直線接點 203">
                <a:extLst>
                  <a:ext uri="{FF2B5EF4-FFF2-40B4-BE49-F238E27FC236}">
                    <a16:creationId xmlns:a16="http://schemas.microsoft.com/office/drawing/2014/main" id="{9F677746-3B5F-45E9-BEA1-2346E53EFBFB}"/>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06" name="直線接點 205">
              <a:extLst>
                <a:ext uri="{FF2B5EF4-FFF2-40B4-BE49-F238E27FC236}">
                  <a16:creationId xmlns:a16="http://schemas.microsoft.com/office/drawing/2014/main" id="{639179AB-A2C1-436B-B5F0-3040D904B253}"/>
                </a:ext>
              </a:extLst>
            </p:cNvPr>
            <p:cNvCxnSpPr>
              <a:cxnSpLocks/>
            </p:cNvCxnSpPr>
            <p:nvPr/>
          </p:nvCxnSpPr>
          <p:spPr>
            <a:xfrm flipV="1">
              <a:off x="2775585" y="3366135"/>
              <a:ext cx="230505" cy="952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直線接點 208">
              <a:extLst>
                <a:ext uri="{FF2B5EF4-FFF2-40B4-BE49-F238E27FC236}">
                  <a16:creationId xmlns:a16="http://schemas.microsoft.com/office/drawing/2014/main" id="{28E4E132-11BC-44CD-A67B-F4FEBF157F84}"/>
                </a:ext>
              </a:extLst>
            </p:cNvPr>
            <p:cNvCxnSpPr>
              <a:cxnSpLocks/>
            </p:cNvCxnSpPr>
            <p:nvPr/>
          </p:nvCxnSpPr>
          <p:spPr>
            <a:xfrm flipV="1">
              <a:off x="3006090" y="3366135"/>
              <a:ext cx="236220" cy="19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直線接點 211">
              <a:extLst>
                <a:ext uri="{FF2B5EF4-FFF2-40B4-BE49-F238E27FC236}">
                  <a16:creationId xmlns:a16="http://schemas.microsoft.com/office/drawing/2014/main" id="{FC01D1E5-D078-476A-92C9-2FA816B3AA0C}"/>
                </a:ext>
              </a:extLst>
            </p:cNvPr>
            <p:cNvCxnSpPr>
              <a:cxnSpLocks/>
            </p:cNvCxnSpPr>
            <p:nvPr/>
          </p:nvCxnSpPr>
          <p:spPr>
            <a:xfrm flipV="1">
              <a:off x="3242310" y="3352800"/>
              <a:ext cx="230505" cy="152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直線接點 214">
              <a:extLst>
                <a:ext uri="{FF2B5EF4-FFF2-40B4-BE49-F238E27FC236}">
                  <a16:creationId xmlns:a16="http://schemas.microsoft.com/office/drawing/2014/main" id="{FED6EFD4-E479-4693-A90F-2378960CF04F}"/>
                </a:ext>
              </a:extLst>
            </p:cNvPr>
            <p:cNvCxnSpPr>
              <a:cxnSpLocks/>
            </p:cNvCxnSpPr>
            <p:nvPr/>
          </p:nvCxnSpPr>
          <p:spPr>
            <a:xfrm flipV="1">
              <a:off x="3472815" y="3328035"/>
              <a:ext cx="238125" cy="247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直線接點 217">
              <a:extLst>
                <a:ext uri="{FF2B5EF4-FFF2-40B4-BE49-F238E27FC236}">
                  <a16:creationId xmlns:a16="http://schemas.microsoft.com/office/drawing/2014/main" id="{1F776743-364B-4AE9-95C0-182017C8C1E7}"/>
                </a:ext>
              </a:extLst>
            </p:cNvPr>
            <p:cNvCxnSpPr>
              <a:cxnSpLocks/>
            </p:cNvCxnSpPr>
            <p:nvPr/>
          </p:nvCxnSpPr>
          <p:spPr>
            <a:xfrm flipV="1">
              <a:off x="3709035" y="3286125"/>
              <a:ext cx="234315" cy="438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直線接點 220">
              <a:extLst>
                <a:ext uri="{FF2B5EF4-FFF2-40B4-BE49-F238E27FC236}">
                  <a16:creationId xmlns:a16="http://schemas.microsoft.com/office/drawing/2014/main" id="{C26DA0E3-142D-476E-AA4C-076492BB2772}"/>
                </a:ext>
              </a:extLst>
            </p:cNvPr>
            <p:cNvCxnSpPr>
              <a:cxnSpLocks/>
            </p:cNvCxnSpPr>
            <p:nvPr/>
          </p:nvCxnSpPr>
          <p:spPr>
            <a:xfrm flipV="1">
              <a:off x="3941445" y="3209925"/>
              <a:ext cx="232410" cy="800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4" name="直線接點 223">
              <a:extLst>
                <a:ext uri="{FF2B5EF4-FFF2-40B4-BE49-F238E27FC236}">
                  <a16:creationId xmlns:a16="http://schemas.microsoft.com/office/drawing/2014/main" id="{DEFDAFFB-4733-4915-AC58-E82B7B6B483C}"/>
                </a:ext>
              </a:extLst>
            </p:cNvPr>
            <p:cNvCxnSpPr>
              <a:cxnSpLocks/>
            </p:cNvCxnSpPr>
            <p:nvPr/>
          </p:nvCxnSpPr>
          <p:spPr>
            <a:xfrm flipV="1">
              <a:off x="4171950" y="3017520"/>
              <a:ext cx="236220" cy="1924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7" name="直線接點 226">
              <a:extLst>
                <a:ext uri="{FF2B5EF4-FFF2-40B4-BE49-F238E27FC236}">
                  <a16:creationId xmlns:a16="http://schemas.microsoft.com/office/drawing/2014/main" id="{B22AF492-E67A-4F03-83B7-82271C370C5E}"/>
                </a:ext>
              </a:extLst>
            </p:cNvPr>
            <p:cNvCxnSpPr>
              <a:cxnSpLocks/>
            </p:cNvCxnSpPr>
            <p:nvPr/>
          </p:nvCxnSpPr>
          <p:spPr>
            <a:xfrm flipV="1">
              <a:off x="4408170" y="2766060"/>
              <a:ext cx="232410" cy="24955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5" name="群組 174">
            <a:extLst>
              <a:ext uri="{FF2B5EF4-FFF2-40B4-BE49-F238E27FC236}">
                <a16:creationId xmlns:a16="http://schemas.microsoft.com/office/drawing/2014/main" id="{FE8601F7-E210-420B-9840-51798D86958D}"/>
              </a:ext>
            </a:extLst>
          </p:cNvPr>
          <p:cNvGrpSpPr/>
          <p:nvPr/>
        </p:nvGrpSpPr>
        <p:grpSpPr>
          <a:xfrm>
            <a:off x="1838952" y="2695802"/>
            <a:ext cx="2752131" cy="1027009"/>
            <a:chOff x="2720248" y="2689883"/>
            <a:chExt cx="1975178" cy="738821"/>
          </a:xfrm>
        </p:grpSpPr>
        <p:sp>
          <p:nvSpPr>
            <p:cNvPr id="141" name="矩形 140">
              <a:extLst>
                <a:ext uri="{FF2B5EF4-FFF2-40B4-BE49-F238E27FC236}">
                  <a16:creationId xmlns:a16="http://schemas.microsoft.com/office/drawing/2014/main" id="{D764C27C-80B4-4012-A1DC-1104FDCE9B52}"/>
                </a:ext>
              </a:extLst>
            </p:cNvPr>
            <p:cNvSpPr/>
            <p:nvPr/>
          </p:nvSpPr>
          <p:spPr>
            <a:xfrm>
              <a:off x="2720248" y="331662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DCD94330-A008-4365-B549-E8A235957048}"/>
                </a:ext>
              </a:extLst>
            </p:cNvPr>
            <p:cNvSpPr/>
            <p:nvPr/>
          </p:nvSpPr>
          <p:spPr>
            <a:xfrm>
              <a:off x="2950753" y="331662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E192C020-1AD2-4B50-A8C8-6C3D6E8FD3BE}"/>
                </a:ext>
              </a:extLst>
            </p:cNvPr>
            <p:cNvSpPr/>
            <p:nvPr/>
          </p:nvSpPr>
          <p:spPr>
            <a:xfrm>
              <a:off x="3188878" y="331472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52959384-0327-450F-87D6-8707AAA37854}"/>
                </a:ext>
              </a:extLst>
            </p:cNvPr>
            <p:cNvSpPr/>
            <p:nvPr/>
          </p:nvSpPr>
          <p:spPr>
            <a:xfrm>
              <a:off x="3417478" y="329757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矩形 144">
              <a:extLst>
                <a:ext uri="{FF2B5EF4-FFF2-40B4-BE49-F238E27FC236}">
                  <a16:creationId xmlns:a16="http://schemas.microsoft.com/office/drawing/2014/main" id="{874F86AA-6C73-43A9-8F4C-B271064F0A94}"/>
                </a:ext>
              </a:extLst>
            </p:cNvPr>
            <p:cNvSpPr/>
            <p:nvPr/>
          </p:nvSpPr>
          <p:spPr>
            <a:xfrm>
              <a:off x="3651793" y="327090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42F9E1AC-1F61-4B5D-9872-F1BF24D80E32}"/>
                </a:ext>
              </a:extLst>
            </p:cNvPr>
            <p:cNvSpPr/>
            <p:nvPr/>
          </p:nvSpPr>
          <p:spPr>
            <a:xfrm>
              <a:off x="3880393" y="322899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36CB404F-0D51-4F06-9B0C-04E50B732CC4}"/>
                </a:ext>
              </a:extLst>
            </p:cNvPr>
            <p:cNvSpPr/>
            <p:nvPr/>
          </p:nvSpPr>
          <p:spPr>
            <a:xfrm>
              <a:off x="4116613" y="315089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140F1EF3-62CF-4499-A00A-EE08DA7AF560}"/>
                </a:ext>
              </a:extLst>
            </p:cNvPr>
            <p:cNvSpPr/>
            <p:nvPr/>
          </p:nvSpPr>
          <p:spPr>
            <a:xfrm>
              <a:off x="4352833" y="2962298"/>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矩形 148">
              <a:extLst>
                <a:ext uri="{FF2B5EF4-FFF2-40B4-BE49-F238E27FC236}">
                  <a16:creationId xmlns:a16="http://schemas.microsoft.com/office/drawing/2014/main" id="{073FA138-78F6-4BA6-8F42-9334F5A43B04}"/>
                </a:ext>
              </a:extLst>
            </p:cNvPr>
            <p:cNvSpPr/>
            <p:nvPr/>
          </p:nvSpPr>
          <p:spPr>
            <a:xfrm>
              <a:off x="4583338" y="2689883"/>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1" name="直線接點 150">
              <a:extLst>
                <a:ext uri="{FF2B5EF4-FFF2-40B4-BE49-F238E27FC236}">
                  <a16:creationId xmlns:a16="http://schemas.microsoft.com/office/drawing/2014/main" id="{E0E28750-A19B-4FD6-A8CD-56389D5BE777}"/>
                </a:ext>
              </a:extLst>
            </p:cNvPr>
            <p:cNvCxnSpPr/>
            <p:nvPr/>
          </p:nvCxnSpPr>
          <p:spPr>
            <a:xfrm flipV="1">
              <a:off x="2776292" y="3366816"/>
              <a:ext cx="226038" cy="70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2" name="直線接點 151">
              <a:extLst>
                <a:ext uri="{FF2B5EF4-FFF2-40B4-BE49-F238E27FC236}">
                  <a16:creationId xmlns:a16="http://schemas.microsoft.com/office/drawing/2014/main" id="{28F71B62-79BC-4F92-996A-0D51891284B0}"/>
                </a:ext>
              </a:extLst>
            </p:cNvPr>
            <p:cNvCxnSpPr>
              <a:cxnSpLocks/>
            </p:cNvCxnSpPr>
            <p:nvPr/>
          </p:nvCxnSpPr>
          <p:spPr>
            <a:xfrm flipV="1">
              <a:off x="3004185" y="3362326"/>
              <a:ext cx="236220" cy="38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3228B178-AE69-4204-8B13-EB83E34817B8}"/>
                </a:ext>
              </a:extLst>
            </p:cNvPr>
            <p:cNvCxnSpPr>
              <a:cxnSpLocks/>
            </p:cNvCxnSpPr>
            <p:nvPr/>
          </p:nvCxnSpPr>
          <p:spPr>
            <a:xfrm flipV="1">
              <a:off x="3242310" y="3352800"/>
              <a:ext cx="232410" cy="9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直線接點 159">
              <a:extLst>
                <a:ext uri="{FF2B5EF4-FFF2-40B4-BE49-F238E27FC236}">
                  <a16:creationId xmlns:a16="http://schemas.microsoft.com/office/drawing/2014/main" id="{A8775F56-E45C-45F0-B167-9CCCBBAEB0B4}"/>
                </a:ext>
              </a:extLst>
            </p:cNvPr>
            <p:cNvCxnSpPr>
              <a:cxnSpLocks/>
            </p:cNvCxnSpPr>
            <p:nvPr/>
          </p:nvCxnSpPr>
          <p:spPr>
            <a:xfrm flipV="1">
              <a:off x="3472815" y="3328035"/>
              <a:ext cx="236220" cy="2667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直線接點 162">
              <a:extLst>
                <a:ext uri="{FF2B5EF4-FFF2-40B4-BE49-F238E27FC236}">
                  <a16:creationId xmlns:a16="http://schemas.microsoft.com/office/drawing/2014/main" id="{24C0F79F-75C3-4F9F-BF59-9C1DEE6734E0}"/>
                </a:ext>
              </a:extLst>
            </p:cNvPr>
            <p:cNvCxnSpPr>
              <a:cxnSpLocks/>
            </p:cNvCxnSpPr>
            <p:nvPr/>
          </p:nvCxnSpPr>
          <p:spPr>
            <a:xfrm flipV="1">
              <a:off x="3707130" y="3286125"/>
              <a:ext cx="236220" cy="419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6" name="直線接點 165">
              <a:extLst>
                <a:ext uri="{FF2B5EF4-FFF2-40B4-BE49-F238E27FC236}">
                  <a16:creationId xmlns:a16="http://schemas.microsoft.com/office/drawing/2014/main" id="{E37DC6B0-EE3A-4FCB-8916-9567DCC1247A}"/>
                </a:ext>
              </a:extLst>
            </p:cNvPr>
            <p:cNvCxnSpPr>
              <a:cxnSpLocks/>
            </p:cNvCxnSpPr>
            <p:nvPr/>
          </p:nvCxnSpPr>
          <p:spPr>
            <a:xfrm flipV="1">
              <a:off x="3939540" y="3204210"/>
              <a:ext cx="236220" cy="800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9" name="直線接點 168">
              <a:extLst>
                <a:ext uri="{FF2B5EF4-FFF2-40B4-BE49-F238E27FC236}">
                  <a16:creationId xmlns:a16="http://schemas.microsoft.com/office/drawing/2014/main" id="{4641E836-CDDF-4D7C-9D7E-696CB75CF6EB}"/>
                </a:ext>
              </a:extLst>
            </p:cNvPr>
            <p:cNvCxnSpPr>
              <a:cxnSpLocks/>
            </p:cNvCxnSpPr>
            <p:nvPr/>
          </p:nvCxnSpPr>
          <p:spPr>
            <a:xfrm flipV="1">
              <a:off x="4173855" y="3015615"/>
              <a:ext cx="232410" cy="19240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B2282631-9802-4D98-A952-7585FDA83616}"/>
                </a:ext>
              </a:extLst>
            </p:cNvPr>
            <p:cNvCxnSpPr>
              <a:cxnSpLocks/>
            </p:cNvCxnSpPr>
            <p:nvPr/>
          </p:nvCxnSpPr>
          <p:spPr>
            <a:xfrm flipV="1">
              <a:off x="4408170" y="2754630"/>
              <a:ext cx="234315" cy="2628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8" name="群組 247">
            <a:extLst>
              <a:ext uri="{FF2B5EF4-FFF2-40B4-BE49-F238E27FC236}">
                <a16:creationId xmlns:a16="http://schemas.microsoft.com/office/drawing/2014/main" id="{6285DB60-714F-4C1F-A462-25CF690299D5}"/>
              </a:ext>
            </a:extLst>
          </p:cNvPr>
          <p:cNvGrpSpPr/>
          <p:nvPr/>
        </p:nvGrpSpPr>
        <p:grpSpPr>
          <a:xfrm>
            <a:off x="1916461" y="1651387"/>
            <a:ext cx="1711073" cy="461665"/>
            <a:chOff x="2776292" y="1933932"/>
            <a:chExt cx="1210224" cy="326530"/>
          </a:xfrm>
        </p:grpSpPr>
        <p:grpSp>
          <p:nvGrpSpPr>
            <p:cNvPr id="245" name="群組 244">
              <a:extLst>
                <a:ext uri="{FF2B5EF4-FFF2-40B4-BE49-F238E27FC236}">
                  <a16:creationId xmlns:a16="http://schemas.microsoft.com/office/drawing/2014/main" id="{4F5D7654-ACDF-4A74-99B7-5102BAE0D9E2}"/>
                </a:ext>
              </a:extLst>
            </p:cNvPr>
            <p:cNvGrpSpPr/>
            <p:nvPr/>
          </p:nvGrpSpPr>
          <p:grpSpPr>
            <a:xfrm>
              <a:off x="2776292" y="2063675"/>
              <a:ext cx="521225" cy="112089"/>
              <a:chOff x="2776292" y="2063675"/>
              <a:chExt cx="521225" cy="112089"/>
            </a:xfrm>
          </p:grpSpPr>
          <p:grpSp>
            <p:nvGrpSpPr>
              <p:cNvPr id="231" name="群組 230">
                <a:extLst>
                  <a:ext uri="{FF2B5EF4-FFF2-40B4-BE49-F238E27FC236}">
                    <a16:creationId xmlns:a16="http://schemas.microsoft.com/office/drawing/2014/main" id="{66E4D734-C55B-4D32-B082-B148582DDB34}"/>
                  </a:ext>
                </a:extLst>
              </p:cNvPr>
              <p:cNvGrpSpPr/>
              <p:nvPr/>
            </p:nvGrpSpPr>
            <p:grpSpPr>
              <a:xfrm>
                <a:off x="2986769" y="2063675"/>
                <a:ext cx="112089" cy="112089"/>
                <a:chOff x="2720248" y="3318533"/>
                <a:chExt cx="112089" cy="112089"/>
              </a:xfrm>
            </p:grpSpPr>
            <p:cxnSp>
              <p:nvCxnSpPr>
                <p:cNvPr id="232" name="直線接點 231">
                  <a:extLst>
                    <a:ext uri="{FF2B5EF4-FFF2-40B4-BE49-F238E27FC236}">
                      <a16:creationId xmlns:a16="http://schemas.microsoft.com/office/drawing/2014/main" id="{9CE23CF1-360E-43BF-98A2-ADCFED8B1547}"/>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3" name="直線接點 232">
                  <a:extLst>
                    <a:ext uri="{FF2B5EF4-FFF2-40B4-BE49-F238E27FC236}">
                      <a16:creationId xmlns:a16="http://schemas.microsoft.com/office/drawing/2014/main" id="{8705EB19-84F4-4CA3-8AE8-B6378B95044E}"/>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239" name="直線接點 238">
                <a:extLst>
                  <a:ext uri="{FF2B5EF4-FFF2-40B4-BE49-F238E27FC236}">
                    <a16:creationId xmlns:a16="http://schemas.microsoft.com/office/drawing/2014/main" id="{46B967E9-D173-4B72-909A-7C7B95273763}"/>
                  </a:ext>
                </a:extLst>
              </p:cNvPr>
              <p:cNvCxnSpPr/>
              <p:nvPr/>
            </p:nvCxnSpPr>
            <p:spPr>
              <a:xfrm>
                <a:off x="2776292" y="2119720"/>
                <a:ext cx="52122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42" name="文字方塊 241">
              <a:extLst>
                <a:ext uri="{FF2B5EF4-FFF2-40B4-BE49-F238E27FC236}">
                  <a16:creationId xmlns:a16="http://schemas.microsoft.com/office/drawing/2014/main" id="{9B57FCFD-E2D2-4F1B-A11F-7CEE4B7BB575}"/>
                </a:ext>
              </a:extLst>
            </p:cNvPr>
            <p:cNvSpPr txBox="1"/>
            <p:nvPr/>
          </p:nvSpPr>
          <p:spPr>
            <a:xfrm>
              <a:off x="3338035" y="1933932"/>
              <a:ext cx="648481" cy="326530"/>
            </a:xfrm>
            <a:prstGeom prst="rect">
              <a:avLst/>
            </a:prstGeom>
            <a:noFill/>
          </p:spPr>
          <p:txBody>
            <a:bodyPr wrap="square" rtlCol="0">
              <a:spAutoFit/>
            </a:bodyPr>
            <a:lstStyle/>
            <a:p>
              <a:r>
                <a:rPr lang="en-US" altLang="zh-TW" sz="2400" dirty="0"/>
                <a:t>ECMP</a:t>
              </a:r>
              <a:endParaRPr lang="zh-TW" altLang="en-US" sz="2400" dirty="0"/>
            </a:p>
          </p:txBody>
        </p:sp>
      </p:grpSp>
      <p:grpSp>
        <p:nvGrpSpPr>
          <p:cNvPr id="250" name="群組 249">
            <a:extLst>
              <a:ext uri="{FF2B5EF4-FFF2-40B4-BE49-F238E27FC236}">
                <a16:creationId xmlns:a16="http://schemas.microsoft.com/office/drawing/2014/main" id="{8ED21F39-5F18-491D-945C-EDA1E43854E2}"/>
              </a:ext>
            </a:extLst>
          </p:cNvPr>
          <p:cNvGrpSpPr/>
          <p:nvPr/>
        </p:nvGrpSpPr>
        <p:grpSpPr>
          <a:xfrm>
            <a:off x="1907387" y="1940070"/>
            <a:ext cx="1551158" cy="461665"/>
            <a:chOff x="2776292" y="2342187"/>
            <a:chExt cx="1097117" cy="326530"/>
          </a:xfrm>
        </p:grpSpPr>
        <p:grpSp>
          <p:nvGrpSpPr>
            <p:cNvPr id="247" name="群組 246">
              <a:extLst>
                <a:ext uri="{FF2B5EF4-FFF2-40B4-BE49-F238E27FC236}">
                  <a16:creationId xmlns:a16="http://schemas.microsoft.com/office/drawing/2014/main" id="{EE129AF8-456B-400B-A2B7-2A5411E11D6C}"/>
                </a:ext>
              </a:extLst>
            </p:cNvPr>
            <p:cNvGrpSpPr/>
            <p:nvPr/>
          </p:nvGrpSpPr>
          <p:grpSpPr>
            <a:xfrm>
              <a:off x="2776292" y="2463319"/>
              <a:ext cx="521225" cy="116935"/>
              <a:chOff x="2776292" y="2463319"/>
              <a:chExt cx="521225" cy="116935"/>
            </a:xfrm>
          </p:grpSpPr>
          <p:grpSp>
            <p:nvGrpSpPr>
              <p:cNvPr id="234" name="群組 233">
                <a:extLst>
                  <a:ext uri="{FF2B5EF4-FFF2-40B4-BE49-F238E27FC236}">
                    <a16:creationId xmlns:a16="http://schemas.microsoft.com/office/drawing/2014/main" id="{C76D8C88-9967-4EDB-9884-546B1159037D}"/>
                  </a:ext>
                </a:extLst>
              </p:cNvPr>
              <p:cNvGrpSpPr/>
              <p:nvPr/>
            </p:nvGrpSpPr>
            <p:grpSpPr>
              <a:xfrm>
                <a:off x="2975753" y="2463319"/>
                <a:ext cx="117075" cy="116935"/>
                <a:chOff x="2715660" y="3317780"/>
                <a:chExt cx="117075" cy="116935"/>
              </a:xfrm>
            </p:grpSpPr>
            <p:cxnSp>
              <p:nvCxnSpPr>
                <p:cNvPr id="235" name="直線接點 234">
                  <a:extLst>
                    <a:ext uri="{FF2B5EF4-FFF2-40B4-BE49-F238E27FC236}">
                      <a16:creationId xmlns:a16="http://schemas.microsoft.com/office/drawing/2014/main" id="{A02B53B0-A346-4E65-92EF-EB547D2740E1}"/>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直線接點 235">
                  <a:extLst>
                    <a:ext uri="{FF2B5EF4-FFF2-40B4-BE49-F238E27FC236}">
                      <a16:creationId xmlns:a16="http://schemas.microsoft.com/office/drawing/2014/main" id="{173F4E25-240F-42F3-92DE-AAF93FE09B5C}"/>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41" name="直線接點 240">
                <a:extLst>
                  <a:ext uri="{FF2B5EF4-FFF2-40B4-BE49-F238E27FC236}">
                    <a16:creationId xmlns:a16="http://schemas.microsoft.com/office/drawing/2014/main" id="{C70E6775-ACD9-4D46-BDB0-D01812509E80}"/>
                  </a:ext>
                </a:extLst>
              </p:cNvPr>
              <p:cNvCxnSpPr/>
              <p:nvPr/>
            </p:nvCxnSpPr>
            <p:spPr>
              <a:xfrm>
                <a:off x="2776292" y="2523545"/>
                <a:ext cx="5212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4" name="文字方塊 243">
              <a:extLst>
                <a:ext uri="{FF2B5EF4-FFF2-40B4-BE49-F238E27FC236}">
                  <a16:creationId xmlns:a16="http://schemas.microsoft.com/office/drawing/2014/main" id="{0838E8D5-C8A7-4503-B9D9-A82FD0AD4B54}"/>
                </a:ext>
              </a:extLst>
            </p:cNvPr>
            <p:cNvSpPr txBox="1"/>
            <p:nvPr/>
          </p:nvSpPr>
          <p:spPr>
            <a:xfrm>
              <a:off x="3338035" y="2342187"/>
              <a:ext cx="535374" cy="326530"/>
            </a:xfrm>
            <a:prstGeom prst="rect">
              <a:avLst/>
            </a:prstGeom>
            <a:noFill/>
          </p:spPr>
          <p:txBody>
            <a:bodyPr wrap="square" rtlCol="0">
              <a:spAutoFit/>
            </a:bodyPr>
            <a:lstStyle/>
            <a:p>
              <a:r>
                <a:rPr lang="en-US" altLang="zh-TW" sz="2400" dirty="0"/>
                <a:t>Hula</a:t>
              </a:r>
              <a:endParaRPr lang="zh-TW" altLang="en-US" sz="2400" dirty="0"/>
            </a:p>
          </p:txBody>
        </p:sp>
      </p:grpSp>
      <p:grpSp>
        <p:nvGrpSpPr>
          <p:cNvPr id="252" name="群組 251">
            <a:extLst>
              <a:ext uri="{FF2B5EF4-FFF2-40B4-BE49-F238E27FC236}">
                <a16:creationId xmlns:a16="http://schemas.microsoft.com/office/drawing/2014/main" id="{3086333E-D621-4882-B7C4-9D91C24D25E3}"/>
              </a:ext>
            </a:extLst>
          </p:cNvPr>
          <p:cNvGrpSpPr/>
          <p:nvPr/>
        </p:nvGrpSpPr>
        <p:grpSpPr>
          <a:xfrm>
            <a:off x="1906900" y="2215743"/>
            <a:ext cx="1814498" cy="461665"/>
            <a:chOff x="2776292" y="2136523"/>
            <a:chExt cx="1283375" cy="326530"/>
          </a:xfrm>
        </p:grpSpPr>
        <p:grpSp>
          <p:nvGrpSpPr>
            <p:cNvPr id="253" name="群組 252">
              <a:extLst>
                <a:ext uri="{FF2B5EF4-FFF2-40B4-BE49-F238E27FC236}">
                  <a16:creationId xmlns:a16="http://schemas.microsoft.com/office/drawing/2014/main" id="{7A3652C0-F551-438A-AF19-E8172BAB103B}"/>
                </a:ext>
              </a:extLst>
            </p:cNvPr>
            <p:cNvGrpSpPr/>
            <p:nvPr/>
          </p:nvGrpSpPr>
          <p:grpSpPr>
            <a:xfrm>
              <a:off x="2776292" y="2268682"/>
              <a:ext cx="521225" cy="112076"/>
              <a:chOff x="2776292" y="2268682"/>
              <a:chExt cx="521225" cy="112076"/>
            </a:xfrm>
          </p:grpSpPr>
          <p:sp>
            <p:nvSpPr>
              <p:cNvPr id="255" name="矩形 254">
                <a:extLst>
                  <a:ext uri="{FF2B5EF4-FFF2-40B4-BE49-F238E27FC236}">
                    <a16:creationId xmlns:a16="http://schemas.microsoft.com/office/drawing/2014/main" id="{AA60CA64-4AAA-4458-BC76-3028987E767F}"/>
                  </a:ext>
                </a:extLst>
              </p:cNvPr>
              <p:cNvSpPr/>
              <p:nvPr/>
            </p:nvSpPr>
            <p:spPr>
              <a:xfrm>
                <a:off x="2978748" y="2268682"/>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256" name="直線接點 255">
                <a:extLst>
                  <a:ext uri="{FF2B5EF4-FFF2-40B4-BE49-F238E27FC236}">
                    <a16:creationId xmlns:a16="http://schemas.microsoft.com/office/drawing/2014/main" id="{905C41F7-8CE2-44D3-AF8F-59AEEC3D181B}"/>
                  </a:ext>
                </a:extLst>
              </p:cNvPr>
              <p:cNvCxnSpPr/>
              <p:nvPr/>
            </p:nvCxnSpPr>
            <p:spPr>
              <a:xfrm>
                <a:off x="2776292" y="2322270"/>
                <a:ext cx="5212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4" name="文字方塊 253">
              <a:extLst>
                <a:ext uri="{FF2B5EF4-FFF2-40B4-BE49-F238E27FC236}">
                  <a16:creationId xmlns:a16="http://schemas.microsoft.com/office/drawing/2014/main" id="{C583A24A-5E2B-402E-8E89-47235C796A96}"/>
                </a:ext>
              </a:extLst>
            </p:cNvPr>
            <p:cNvSpPr txBox="1"/>
            <p:nvPr/>
          </p:nvSpPr>
          <p:spPr>
            <a:xfrm>
              <a:off x="3338035" y="2136523"/>
              <a:ext cx="721632" cy="326530"/>
            </a:xfrm>
            <a:prstGeom prst="rect">
              <a:avLst/>
            </a:prstGeom>
            <a:noFill/>
          </p:spPr>
          <p:txBody>
            <a:bodyPr wrap="square" rtlCol="0">
              <a:spAutoFit/>
            </a:bodyPr>
            <a:lstStyle/>
            <a:p>
              <a:r>
                <a:rPr lang="en-US" altLang="zh-TW" sz="2400" dirty="0"/>
                <a:t>Contra</a:t>
              </a:r>
              <a:endParaRPr lang="zh-TW" altLang="en-US" sz="2400" dirty="0"/>
            </a:p>
          </p:txBody>
        </p:sp>
      </p:grpSp>
      <p:sp>
        <p:nvSpPr>
          <p:cNvPr id="312" name="矩形 311">
            <a:extLst>
              <a:ext uri="{FF2B5EF4-FFF2-40B4-BE49-F238E27FC236}">
                <a16:creationId xmlns:a16="http://schemas.microsoft.com/office/drawing/2014/main" id="{BF349D38-2ABE-4880-8D9B-4C24A4BB8532}"/>
              </a:ext>
            </a:extLst>
          </p:cNvPr>
          <p:cNvSpPr/>
          <p:nvPr/>
        </p:nvSpPr>
        <p:spPr>
          <a:xfrm>
            <a:off x="6575822" y="1140427"/>
            <a:ext cx="4416722" cy="461665"/>
          </a:xfrm>
          <a:prstGeom prst="rect">
            <a:avLst/>
          </a:prstGeom>
        </p:spPr>
        <p:txBody>
          <a:bodyPr wrap="square">
            <a:spAutoFit/>
          </a:bodyPr>
          <a:lstStyle/>
          <a:p>
            <a:r>
              <a:rPr lang="en-US" altLang="zh-TW" sz="2400" b="1" dirty="0"/>
              <a:t>Asymmetric </a:t>
            </a:r>
            <a:r>
              <a:rPr lang="en-US" altLang="zh-TW" sz="2400" b="1" dirty="0" err="1"/>
              <a:t>Fattree</a:t>
            </a:r>
            <a:r>
              <a:rPr lang="en-US" altLang="zh-TW" sz="2400" b="1" dirty="0"/>
              <a:t> (with failure)</a:t>
            </a:r>
            <a:endParaRPr lang="zh-TW" altLang="en-US" sz="2400" b="1" dirty="0"/>
          </a:p>
        </p:txBody>
      </p:sp>
      <p:grpSp>
        <p:nvGrpSpPr>
          <p:cNvPr id="340" name="群組 339">
            <a:extLst>
              <a:ext uri="{FF2B5EF4-FFF2-40B4-BE49-F238E27FC236}">
                <a16:creationId xmlns:a16="http://schemas.microsoft.com/office/drawing/2014/main" id="{FF14464E-8172-4B25-97E5-1A908EEC2121}"/>
              </a:ext>
            </a:extLst>
          </p:cNvPr>
          <p:cNvGrpSpPr/>
          <p:nvPr/>
        </p:nvGrpSpPr>
        <p:grpSpPr>
          <a:xfrm>
            <a:off x="6347675" y="1446850"/>
            <a:ext cx="4716877" cy="3097625"/>
            <a:chOff x="7046269" y="1690254"/>
            <a:chExt cx="3531750" cy="2319340"/>
          </a:xfrm>
        </p:grpSpPr>
        <p:grpSp>
          <p:nvGrpSpPr>
            <p:cNvPr id="343" name="群組 342">
              <a:extLst>
                <a:ext uri="{FF2B5EF4-FFF2-40B4-BE49-F238E27FC236}">
                  <a16:creationId xmlns:a16="http://schemas.microsoft.com/office/drawing/2014/main" id="{875A7B37-B620-4AFF-AE76-205E172500C7}"/>
                </a:ext>
              </a:extLst>
            </p:cNvPr>
            <p:cNvGrpSpPr/>
            <p:nvPr/>
          </p:nvGrpSpPr>
          <p:grpSpPr>
            <a:xfrm>
              <a:off x="7915778" y="1858328"/>
              <a:ext cx="2412834" cy="1559391"/>
              <a:chOff x="7915778" y="1858328"/>
              <a:chExt cx="2412834" cy="1559391"/>
            </a:xfrm>
          </p:grpSpPr>
          <p:grpSp>
            <p:nvGrpSpPr>
              <p:cNvPr id="365" name="群組 364">
                <a:extLst>
                  <a:ext uri="{FF2B5EF4-FFF2-40B4-BE49-F238E27FC236}">
                    <a16:creationId xmlns:a16="http://schemas.microsoft.com/office/drawing/2014/main" id="{C1285C6F-18CE-4E14-99AA-C137750EDF7E}"/>
                  </a:ext>
                </a:extLst>
              </p:cNvPr>
              <p:cNvGrpSpPr/>
              <p:nvPr/>
            </p:nvGrpSpPr>
            <p:grpSpPr>
              <a:xfrm>
                <a:off x="7915778" y="1858328"/>
                <a:ext cx="86025" cy="1555833"/>
                <a:chOff x="7915778" y="1858328"/>
                <a:chExt cx="86025" cy="1555833"/>
              </a:xfrm>
            </p:grpSpPr>
            <p:cxnSp>
              <p:nvCxnSpPr>
                <p:cNvPr id="422" name="直線接點 421">
                  <a:extLst>
                    <a:ext uri="{FF2B5EF4-FFF2-40B4-BE49-F238E27FC236}">
                      <a16:creationId xmlns:a16="http://schemas.microsoft.com/office/drawing/2014/main" id="{5FC37C4C-DC8B-41AC-A015-28182905170F}"/>
                    </a:ext>
                  </a:extLst>
                </p:cNvPr>
                <p:cNvCxnSpPr>
                  <a:cxnSpLocks/>
                </p:cNvCxnSpPr>
                <p:nvPr/>
              </p:nvCxnSpPr>
              <p:spPr>
                <a:xfrm flipV="1">
                  <a:off x="7918388" y="1863090"/>
                  <a:ext cx="0" cy="1551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直線接點 422">
                  <a:extLst>
                    <a:ext uri="{FF2B5EF4-FFF2-40B4-BE49-F238E27FC236}">
                      <a16:creationId xmlns:a16="http://schemas.microsoft.com/office/drawing/2014/main" id="{6CA26065-CE18-4470-86AF-7A095C7AF896}"/>
                    </a:ext>
                  </a:extLst>
                </p:cNvPr>
                <p:cNvCxnSpPr/>
                <p:nvPr/>
              </p:nvCxnSpPr>
              <p:spPr>
                <a:xfrm>
                  <a:off x="7915778" y="289083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直線接點 424">
                  <a:extLst>
                    <a:ext uri="{FF2B5EF4-FFF2-40B4-BE49-F238E27FC236}">
                      <a16:creationId xmlns:a16="http://schemas.microsoft.com/office/drawing/2014/main" id="{10D4AE84-8C0E-49AE-83CC-211E7BC2E5CB}"/>
                    </a:ext>
                  </a:extLst>
                </p:cNvPr>
                <p:cNvCxnSpPr/>
                <p:nvPr/>
              </p:nvCxnSpPr>
              <p:spPr>
                <a:xfrm>
                  <a:off x="7915778" y="236886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直線接點 425">
                  <a:extLst>
                    <a:ext uri="{FF2B5EF4-FFF2-40B4-BE49-F238E27FC236}">
                      <a16:creationId xmlns:a16="http://schemas.microsoft.com/office/drawing/2014/main" id="{3F4F4FB6-DE6F-4652-BFF9-0F91A7FE6954}"/>
                    </a:ext>
                  </a:extLst>
                </p:cNvPr>
                <p:cNvCxnSpPr/>
                <p:nvPr/>
              </p:nvCxnSpPr>
              <p:spPr>
                <a:xfrm>
                  <a:off x="7915778" y="1858328"/>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 name="群組 365">
                <a:extLst>
                  <a:ext uri="{FF2B5EF4-FFF2-40B4-BE49-F238E27FC236}">
                    <a16:creationId xmlns:a16="http://schemas.microsoft.com/office/drawing/2014/main" id="{70D7C9C7-2E9B-48BC-94E0-ACC99D1EA23A}"/>
                  </a:ext>
                </a:extLst>
              </p:cNvPr>
              <p:cNvGrpSpPr/>
              <p:nvPr/>
            </p:nvGrpSpPr>
            <p:grpSpPr>
              <a:xfrm>
                <a:off x="7918388" y="3331694"/>
                <a:ext cx="2410224" cy="86025"/>
                <a:chOff x="7918388" y="3331694"/>
                <a:chExt cx="2410224" cy="86025"/>
              </a:xfrm>
            </p:grpSpPr>
            <p:cxnSp>
              <p:nvCxnSpPr>
                <p:cNvPr id="367" name="直線接點 366">
                  <a:extLst>
                    <a:ext uri="{FF2B5EF4-FFF2-40B4-BE49-F238E27FC236}">
                      <a16:creationId xmlns:a16="http://schemas.microsoft.com/office/drawing/2014/main" id="{0D899690-26A7-4D76-BAC9-1C386C6222EC}"/>
                    </a:ext>
                  </a:extLst>
                </p:cNvPr>
                <p:cNvCxnSpPr/>
                <p:nvPr/>
              </p:nvCxnSpPr>
              <p:spPr>
                <a:xfrm>
                  <a:off x="7918388" y="3414161"/>
                  <a:ext cx="2406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線接點 387">
                  <a:extLst>
                    <a:ext uri="{FF2B5EF4-FFF2-40B4-BE49-F238E27FC236}">
                      <a16:creationId xmlns:a16="http://schemas.microsoft.com/office/drawing/2014/main" id="{2DB639D5-7B07-46B9-8C9C-0DB1BC753D92}"/>
                    </a:ext>
                  </a:extLst>
                </p:cNvPr>
                <p:cNvCxnSpPr>
                  <a:cxnSpLocks/>
                </p:cNvCxnSpPr>
                <p:nvPr/>
              </p:nvCxnSpPr>
              <p:spPr>
                <a:xfrm rot="16200000">
                  <a:off x="10285599"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線接點 389">
                  <a:extLst>
                    <a:ext uri="{FF2B5EF4-FFF2-40B4-BE49-F238E27FC236}">
                      <a16:creationId xmlns:a16="http://schemas.microsoft.com/office/drawing/2014/main" id="{32C4F2AC-BDD7-4378-91C8-34774F56A5ED}"/>
                    </a:ext>
                  </a:extLst>
                </p:cNvPr>
                <p:cNvCxnSpPr>
                  <a:cxnSpLocks/>
                </p:cNvCxnSpPr>
                <p:nvPr/>
              </p:nvCxnSpPr>
              <p:spPr>
                <a:xfrm rot="16200000">
                  <a:off x="9801730"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線接點 390">
                  <a:extLst>
                    <a:ext uri="{FF2B5EF4-FFF2-40B4-BE49-F238E27FC236}">
                      <a16:creationId xmlns:a16="http://schemas.microsoft.com/office/drawing/2014/main" id="{C04F1DE9-61AB-4F2C-8C7F-AEF4D1B1090E}"/>
                    </a:ext>
                  </a:extLst>
                </p:cNvPr>
                <p:cNvCxnSpPr>
                  <a:cxnSpLocks/>
                </p:cNvCxnSpPr>
                <p:nvPr/>
              </p:nvCxnSpPr>
              <p:spPr>
                <a:xfrm rot="16200000">
                  <a:off x="9321671"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線接點 417">
                  <a:extLst>
                    <a:ext uri="{FF2B5EF4-FFF2-40B4-BE49-F238E27FC236}">
                      <a16:creationId xmlns:a16="http://schemas.microsoft.com/office/drawing/2014/main" id="{83BB24CF-A843-4787-8266-3490FF72E904}"/>
                    </a:ext>
                  </a:extLst>
                </p:cNvPr>
                <p:cNvCxnSpPr>
                  <a:cxnSpLocks/>
                </p:cNvCxnSpPr>
                <p:nvPr/>
              </p:nvCxnSpPr>
              <p:spPr>
                <a:xfrm rot="16200000">
                  <a:off x="8833992"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直線接點 419">
                  <a:extLst>
                    <a:ext uri="{FF2B5EF4-FFF2-40B4-BE49-F238E27FC236}">
                      <a16:creationId xmlns:a16="http://schemas.microsoft.com/office/drawing/2014/main" id="{2974FE23-3CBB-4E05-BD29-E2A18384BA2C}"/>
                    </a:ext>
                  </a:extLst>
                </p:cNvPr>
                <p:cNvCxnSpPr>
                  <a:cxnSpLocks/>
                </p:cNvCxnSpPr>
                <p:nvPr/>
              </p:nvCxnSpPr>
              <p:spPr>
                <a:xfrm rot="16200000">
                  <a:off x="8357743" y="3374707"/>
                  <a:ext cx="8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群組 345">
              <a:extLst>
                <a:ext uri="{FF2B5EF4-FFF2-40B4-BE49-F238E27FC236}">
                  <a16:creationId xmlns:a16="http://schemas.microsoft.com/office/drawing/2014/main" id="{055D83A4-CF23-4017-88CB-FA35FB2F7EAA}"/>
                </a:ext>
              </a:extLst>
            </p:cNvPr>
            <p:cNvGrpSpPr/>
            <p:nvPr/>
          </p:nvGrpSpPr>
          <p:grpSpPr>
            <a:xfrm>
              <a:off x="7375194" y="1690254"/>
              <a:ext cx="487540" cy="1896107"/>
              <a:chOff x="7375194" y="1690254"/>
              <a:chExt cx="487540" cy="1896107"/>
            </a:xfrm>
          </p:grpSpPr>
          <p:sp>
            <p:nvSpPr>
              <p:cNvPr id="359" name="文字方塊 358">
                <a:extLst>
                  <a:ext uri="{FF2B5EF4-FFF2-40B4-BE49-F238E27FC236}">
                    <a16:creationId xmlns:a16="http://schemas.microsoft.com/office/drawing/2014/main" id="{7F9931F8-8F44-4440-A53F-F78B9D47F80B}"/>
                  </a:ext>
                </a:extLst>
              </p:cNvPr>
              <p:cNvSpPr txBox="1"/>
              <p:nvPr/>
            </p:nvSpPr>
            <p:spPr>
              <a:xfrm>
                <a:off x="7375195" y="1690254"/>
                <a:ext cx="487539" cy="345671"/>
              </a:xfrm>
              <a:prstGeom prst="rect">
                <a:avLst/>
              </a:prstGeom>
              <a:noFill/>
            </p:spPr>
            <p:txBody>
              <a:bodyPr wrap="square" rtlCol="0">
                <a:spAutoFit/>
              </a:bodyPr>
              <a:lstStyle/>
              <a:p>
                <a:pPr algn="r"/>
                <a:r>
                  <a:rPr lang="en-US" altLang="zh-TW" sz="2400" dirty="0"/>
                  <a:t>300</a:t>
                </a:r>
                <a:endParaRPr lang="zh-TW" altLang="en-US" sz="2400" dirty="0"/>
              </a:p>
            </p:txBody>
          </p:sp>
          <p:sp>
            <p:nvSpPr>
              <p:cNvPr id="361" name="文字方塊 360">
                <a:extLst>
                  <a:ext uri="{FF2B5EF4-FFF2-40B4-BE49-F238E27FC236}">
                    <a16:creationId xmlns:a16="http://schemas.microsoft.com/office/drawing/2014/main" id="{49EE088A-9DEC-495D-949F-4A2A377B2D55}"/>
                  </a:ext>
                </a:extLst>
              </p:cNvPr>
              <p:cNvSpPr txBox="1"/>
              <p:nvPr/>
            </p:nvSpPr>
            <p:spPr>
              <a:xfrm>
                <a:off x="7375195" y="2213784"/>
                <a:ext cx="487539" cy="345671"/>
              </a:xfrm>
              <a:prstGeom prst="rect">
                <a:avLst/>
              </a:prstGeom>
              <a:noFill/>
            </p:spPr>
            <p:txBody>
              <a:bodyPr wrap="square" rtlCol="0">
                <a:spAutoFit/>
              </a:bodyPr>
              <a:lstStyle/>
              <a:p>
                <a:pPr algn="r"/>
                <a:r>
                  <a:rPr lang="en-US" altLang="zh-TW" sz="2400" dirty="0"/>
                  <a:t>200</a:t>
                </a:r>
                <a:endParaRPr lang="zh-TW" altLang="en-US" sz="2400" dirty="0"/>
              </a:p>
            </p:txBody>
          </p:sp>
          <p:sp>
            <p:nvSpPr>
              <p:cNvPr id="362" name="文字方塊 361">
                <a:extLst>
                  <a:ext uri="{FF2B5EF4-FFF2-40B4-BE49-F238E27FC236}">
                    <a16:creationId xmlns:a16="http://schemas.microsoft.com/office/drawing/2014/main" id="{EFD5AD93-C60E-4457-894D-DAF18E8C60F5}"/>
                  </a:ext>
                </a:extLst>
              </p:cNvPr>
              <p:cNvSpPr txBox="1"/>
              <p:nvPr/>
            </p:nvSpPr>
            <p:spPr>
              <a:xfrm>
                <a:off x="7375194" y="2725786"/>
                <a:ext cx="487539" cy="345671"/>
              </a:xfrm>
              <a:prstGeom prst="rect">
                <a:avLst/>
              </a:prstGeom>
              <a:noFill/>
            </p:spPr>
            <p:txBody>
              <a:bodyPr wrap="square" rtlCol="0">
                <a:spAutoFit/>
              </a:bodyPr>
              <a:lstStyle/>
              <a:p>
                <a:pPr algn="r"/>
                <a:r>
                  <a:rPr lang="en-US" altLang="zh-TW" sz="2400" dirty="0"/>
                  <a:t>100</a:t>
                </a:r>
                <a:endParaRPr lang="zh-TW" altLang="en-US" sz="2400" dirty="0"/>
              </a:p>
            </p:txBody>
          </p:sp>
          <p:sp>
            <p:nvSpPr>
              <p:cNvPr id="364" name="文字方塊 363">
                <a:extLst>
                  <a:ext uri="{FF2B5EF4-FFF2-40B4-BE49-F238E27FC236}">
                    <a16:creationId xmlns:a16="http://schemas.microsoft.com/office/drawing/2014/main" id="{1143ADF5-48B2-45D2-82B6-6BCBF47FE69D}"/>
                  </a:ext>
                </a:extLst>
              </p:cNvPr>
              <p:cNvSpPr txBox="1"/>
              <p:nvPr/>
            </p:nvSpPr>
            <p:spPr>
              <a:xfrm>
                <a:off x="7608042" y="3240690"/>
                <a:ext cx="254692" cy="345671"/>
              </a:xfrm>
              <a:prstGeom prst="rect">
                <a:avLst/>
              </a:prstGeom>
              <a:noFill/>
            </p:spPr>
            <p:txBody>
              <a:bodyPr wrap="square" rtlCol="0">
                <a:spAutoFit/>
              </a:bodyPr>
              <a:lstStyle/>
              <a:p>
                <a:pPr algn="r"/>
                <a:r>
                  <a:rPr lang="en-US" altLang="zh-TW" sz="2400" dirty="0"/>
                  <a:t>0</a:t>
                </a:r>
                <a:endParaRPr lang="zh-TW" altLang="en-US" sz="2400" dirty="0"/>
              </a:p>
            </p:txBody>
          </p:sp>
        </p:grpSp>
        <p:grpSp>
          <p:nvGrpSpPr>
            <p:cNvPr id="347" name="群組 346">
              <a:extLst>
                <a:ext uri="{FF2B5EF4-FFF2-40B4-BE49-F238E27FC236}">
                  <a16:creationId xmlns:a16="http://schemas.microsoft.com/office/drawing/2014/main" id="{4828F47B-CA18-48B8-8892-AFCC06B1F34E}"/>
                </a:ext>
              </a:extLst>
            </p:cNvPr>
            <p:cNvGrpSpPr/>
            <p:nvPr/>
          </p:nvGrpSpPr>
          <p:grpSpPr>
            <a:xfrm>
              <a:off x="8225703" y="3457337"/>
              <a:ext cx="2352316" cy="345671"/>
              <a:chOff x="8225703" y="3457337"/>
              <a:chExt cx="2352316" cy="345671"/>
            </a:xfrm>
          </p:grpSpPr>
          <p:sp>
            <p:nvSpPr>
              <p:cNvPr id="352" name="文字方塊 351">
                <a:extLst>
                  <a:ext uri="{FF2B5EF4-FFF2-40B4-BE49-F238E27FC236}">
                    <a16:creationId xmlns:a16="http://schemas.microsoft.com/office/drawing/2014/main" id="{072D25D2-2977-45B5-84B3-CFEECE3E8809}"/>
                  </a:ext>
                </a:extLst>
              </p:cNvPr>
              <p:cNvSpPr txBox="1"/>
              <p:nvPr/>
            </p:nvSpPr>
            <p:spPr>
              <a:xfrm>
                <a:off x="10090480" y="3457337"/>
                <a:ext cx="487539" cy="345671"/>
              </a:xfrm>
              <a:prstGeom prst="rect">
                <a:avLst/>
              </a:prstGeom>
              <a:noFill/>
            </p:spPr>
            <p:txBody>
              <a:bodyPr wrap="square" rtlCol="0">
                <a:spAutoFit/>
              </a:bodyPr>
              <a:lstStyle/>
              <a:p>
                <a:pPr algn="r"/>
                <a:r>
                  <a:rPr lang="en-US" altLang="zh-TW" sz="2400" dirty="0"/>
                  <a:t>100</a:t>
                </a:r>
                <a:endParaRPr lang="zh-TW" altLang="en-US" sz="2400" dirty="0"/>
              </a:p>
            </p:txBody>
          </p:sp>
          <p:sp>
            <p:nvSpPr>
              <p:cNvPr id="353" name="文字方塊 352">
                <a:extLst>
                  <a:ext uri="{FF2B5EF4-FFF2-40B4-BE49-F238E27FC236}">
                    <a16:creationId xmlns:a16="http://schemas.microsoft.com/office/drawing/2014/main" id="{2CC762D6-D064-4A1B-A712-FD24E9641897}"/>
                  </a:ext>
                </a:extLst>
              </p:cNvPr>
              <p:cNvSpPr txBox="1"/>
              <p:nvPr/>
            </p:nvSpPr>
            <p:spPr>
              <a:xfrm>
                <a:off x="9670455" y="3457337"/>
                <a:ext cx="371116" cy="345671"/>
              </a:xfrm>
              <a:prstGeom prst="rect">
                <a:avLst/>
              </a:prstGeom>
              <a:noFill/>
            </p:spPr>
            <p:txBody>
              <a:bodyPr wrap="square" rtlCol="0">
                <a:spAutoFit/>
              </a:bodyPr>
              <a:lstStyle/>
              <a:p>
                <a:pPr algn="r"/>
                <a:r>
                  <a:rPr lang="en-US" altLang="zh-TW" sz="2400" dirty="0"/>
                  <a:t>80</a:t>
                </a:r>
                <a:endParaRPr lang="zh-TW" altLang="en-US" sz="2400" dirty="0"/>
              </a:p>
            </p:txBody>
          </p:sp>
          <p:sp>
            <p:nvSpPr>
              <p:cNvPr id="355" name="文字方塊 354">
                <a:extLst>
                  <a:ext uri="{FF2B5EF4-FFF2-40B4-BE49-F238E27FC236}">
                    <a16:creationId xmlns:a16="http://schemas.microsoft.com/office/drawing/2014/main" id="{8DBE5AB0-90F0-4CCD-A428-560951FB1560}"/>
                  </a:ext>
                </a:extLst>
              </p:cNvPr>
              <p:cNvSpPr txBox="1"/>
              <p:nvPr/>
            </p:nvSpPr>
            <p:spPr>
              <a:xfrm>
                <a:off x="9176679" y="3457337"/>
                <a:ext cx="371116" cy="345671"/>
              </a:xfrm>
              <a:prstGeom prst="rect">
                <a:avLst/>
              </a:prstGeom>
              <a:noFill/>
            </p:spPr>
            <p:txBody>
              <a:bodyPr wrap="square" rtlCol="0">
                <a:spAutoFit/>
              </a:bodyPr>
              <a:lstStyle/>
              <a:p>
                <a:pPr algn="r"/>
                <a:r>
                  <a:rPr lang="en-US" altLang="zh-TW" sz="2400" dirty="0"/>
                  <a:t>60</a:t>
                </a:r>
                <a:endParaRPr lang="zh-TW" altLang="en-US" sz="2400" dirty="0"/>
              </a:p>
            </p:txBody>
          </p:sp>
          <p:sp>
            <p:nvSpPr>
              <p:cNvPr id="356" name="文字方塊 355">
                <a:extLst>
                  <a:ext uri="{FF2B5EF4-FFF2-40B4-BE49-F238E27FC236}">
                    <a16:creationId xmlns:a16="http://schemas.microsoft.com/office/drawing/2014/main" id="{115EAEB1-521C-4693-9A79-D774157C47FC}"/>
                  </a:ext>
                </a:extLst>
              </p:cNvPr>
              <p:cNvSpPr txBox="1"/>
              <p:nvPr/>
            </p:nvSpPr>
            <p:spPr>
              <a:xfrm>
                <a:off x="8701191" y="3457337"/>
                <a:ext cx="371116" cy="345671"/>
              </a:xfrm>
              <a:prstGeom prst="rect">
                <a:avLst/>
              </a:prstGeom>
              <a:noFill/>
            </p:spPr>
            <p:txBody>
              <a:bodyPr wrap="square" rtlCol="0">
                <a:spAutoFit/>
              </a:bodyPr>
              <a:lstStyle/>
              <a:p>
                <a:pPr algn="r"/>
                <a:r>
                  <a:rPr lang="en-US" altLang="zh-TW" sz="2400" dirty="0"/>
                  <a:t>40</a:t>
                </a:r>
                <a:endParaRPr lang="zh-TW" altLang="en-US" sz="2400" dirty="0"/>
              </a:p>
            </p:txBody>
          </p:sp>
          <p:sp>
            <p:nvSpPr>
              <p:cNvPr id="358" name="文字方塊 357">
                <a:extLst>
                  <a:ext uri="{FF2B5EF4-FFF2-40B4-BE49-F238E27FC236}">
                    <a16:creationId xmlns:a16="http://schemas.microsoft.com/office/drawing/2014/main" id="{C0CE41D7-15D8-42E8-8BF9-D4543AC9787D}"/>
                  </a:ext>
                </a:extLst>
              </p:cNvPr>
              <p:cNvSpPr txBox="1"/>
              <p:nvPr/>
            </p:nvSpPr>
            <p:spPr>
              <a:xfrm>
                <a:off x="8225703" y="3457337"/>
                <a:ext cx="371116" cy="345671"/>
              </a:xfrm>
              <a:prstGeom prst="rect">
                <a:avLst/>
              </a:prstGeom>
              <a:noFill/>
            </p:spPr>
            <p:txBody>
              <a:bodyPr wrap="square" rtlCol="0">
                <a:spAutoFit/>
              </a:bodyPr>
              <a:lstStyle/>
              <a:p>
                <a:pPr algn="r"/>
                <a:r>
                  <a:rPr lang="en-US" altLang="zh-TW" sz="2400" dirty="0"/>
                  <a:t>20</a:t>
                </a:r>
                <a:endParaRPr lang="zh-TW" altLang="en-US" sz="2400" dirty="0"/>
              </a:p>
            </p:txBody>
          </p:sp>
        </p:grpSp>
        <p:sp>
          <p:nvSpPr>
            <p:cNvPr id="349" name="文字方塊 348">
              <a:extLst>
                <a:ext uri="{FF2B5EF4-FFF2-40B4-BE49-F238E27FC236}">
                  <a16:creationId xmlns:a16="http://schemas.microsoft.com/office/drawing/2014/main" id="{E037ABD7-EE92-4213-9D1E-7C1B36C18632}"/>
                </a:ext>
              </a:extLst>
            </p:cNvPr>
            <p:cNvSpPr txBox="1"/>
            <p:nvPr/>
          </p:nvSpPr>
          <p:spPr>
            <a:xfrm>
              <a:off x="8215097" y="3663923"/>
              <a:ext cx="1813189" cy="345671"/>
            </a:xfrm>
            <a:prstGeom prst="rect">
              <a:avLst/>
            </a:prstGeom>
            <a:noFill/>
          </p:spPr>
          <p:txBody>
            <a:bodyPr wrap="square" rtlCol="0">
              <a:spAutoFit/>
            </a:bodyPr>
            <a:lstStyle/>
            <a:p>
              <a:r>
                <a:rPr lang="en-US" altLang="zh-TW" sz="2400" dirty="0"/>
                <a:t>Network load (%)</a:t>
              </a:r>
              <a:endParaRPr lang="zh-TW" altLang="en-US" sz="2400" dirty="0"/>
            </a:p>
          </p:txBody>
        </p:sp>
        <p:sp>
          <p:nvSpPr>
            <p:cNvPr id="350" name="文字方塊 349">
              <a:extLst>
                <a:ext uri="{FF2B5EF4-FFF2-40B4-BE49-F238E27FC236}">
                  <a16:creationId xmlns:a16="http://schemas.microsoft.com/office/drawing/2014/main" id="{3BF6C053-4D35-4C5D-8DB2-6182F02CF9BF}"/>
                </a:ext>
              </a:extLst>
            </p:cNvPr>
            <p:cNvSpPr txBox="1"/>
            <p:nvPr/>
          </p:nvSpPr>
          <p:spPr>
            <a:xfrm>
              <a:off x="7046269" y="1813866"/>
              <a:ext cx="414805" cy="1678999"/>
            </a:xfrm>
            <a:prstGeom prst="rect">
              <a:avLst/>
            </a:prstGeom>
            <a:noFill/>
          </p:spPr>
          <p:txBody>
            <a:bodyPr vert="vert270" wrap="squar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428" name="群組 427">
            <a:extLst>
              <a:ext uri="{FF2B5EF4-FFF2-40B4-BE49-F238E27FC236}">
                <a16:creationId xmlns:a16="http://schemas.microsoft.com/office/drawing/2014/main" id="{88EF390C-447F-4B76-B449-3833EACC1752}"/>
              </a:ext>
            </a:extLst>
          </p:cNvPr>
          <p:cNvGrpSpPr/>
          <p:nvPr/>
        </p:nvGrpSpPr>
        <p:grpSpPr>
          <a:xfrm>
            <a:off x="7758961" y="2125088"/>
            <a:ext cx="2727604" cy="1675981"/>
            <a:chOff x="8097558" y="2196271"/>
            <a:chExt cx="2042287" cy="1254887"/>
          </a:xfrm>
        </p:grpSpPr>
        <p:grpSp>
          <p:nvGrpSpPr>
            <p:cNvPr id="429" name="群組 428">
              <a:extLst>
                <a:ext uri="{FF2B5EF4-FFF2-40B4-BE49-F238E27FC236}">
                  <a16:creationId xmlns:a16="http://schemas.microsoft.com/office/drawing/2014/main" id="{B67A83A3-0B1E-401E-9994-B38C8774D326}"/>
                </a:ext>
              </a:extLst>
            </p:cNvPr>
            <p:cNvGrpSpPr/>
            <p:nvPr/>
          </p:nvGrpSpPr>
          <p:grpSpPr>
            <a:xfrm>
              <a:off x="8097558" y="3334191"/>
              <a:ext cx="116967" cy="116967"/>
              <a:chOff x="8097558" y="3334191"/>
              <a:chExt cx="116967" cy="116967"/>
            </a:xfrm>
          </p:grpSpPr>
          <p:cxnSp>
            <p:nvCxnSpPr>
              <p:cNvPr id="471" name="直線接點 470">
                <a:extLst>
                  <a:ext uri="{FF2B5EF4-FFF2-40B4-BE49-F238E27FC236}">
                    <a16:creationId xmlns:a16="http://schemas.microsoft.com/office/drawing/2014/main" id="{B0D0461D-365F-43B4-B821-F10960F5D91F}"/>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2" name="直線接點 471">
                <a:extLst>
                  <a:ext uri="{FF2B5EF4-FFF2-40B4-BE49-F238E27FC236}">
                    <a16:creationId xmlns:a16="http://schemas.microsoft.com/office/drawing/2014/main" id="{89E3901F-5A82-47D1-B94C-4CF112C38C5C}"/>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1" name="群組 430">
              <a:extLst>
                <a:ext uri="{FF2B5EF4-FFF2-40B4-BE49-F238E27FC236}">
                  <a16:creationId xmlns:a16="http://schemas.microsoft.com/office/drawing/2014/main" id="{AD46C303-7B9D-4A43-A835-3912116C3328}"/>
                </a:ext>
              </a:extLst>
            </p:cNvPr>
            <p:cNvGrpSpPr/>
            <p:nvPr/>
          </p:nvGrpSpPr>
          <p:grpSpPr>
            <a:xfrm>
              <a:off x="8338858" y="3329111"/>
              <a:ext cx="116967" cy="116967"/>
              <a:chOff x="8097558" y="3334191"/>
              <a:chExt cx="116967" cy="116967"/>
            </a:xfrm>
          </p:grpSpPr>
          <p:cxnSp>
            <p:nvCxnSpPr>
              <p:cNvPr id="469" name="直線接點 468">
                <a:extLst>
                  <a:ext uri="{FF2B5EF4-FFF2-40B4-BE49-F238E27FC236}">
                    <a16:creationId xmlns:a16="http://schemas.microsoft.com/office/drawing/2014/main" id="{1D3F68BE-EB34-4BA9-91A2-0724843522E7}"/>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0" name="直線接點 469">
                <a:extLst>
                  <a:ext uri="{FF2B5EF4-FFF2-40B4-BE49-F238E27FC236}">
                    <a16:creationId xmlns:a16="http://schemas.microsoft.com/office/drawing/2014/main" id="{39012AA8-949A-4616-87F7-33E68BA554DF}"/>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2" name="群組 431">
              <a:extLst>
                <a:ext uri="{FF2B5EF4-FFF2-40B4-BE49-F238E27FC236}">
                  <a16:creationId xmlns:a16="http://schemas.microsoft.com/office/drawing/2014/main" id="{EF51A524-5FC3-4E7B-9E42-7373025C6B90}"/>
                </a:ext>
              </a:extLst>
            </p:cNvPr>
            <p:cNvGrpSpPr/>
            <p:nvPr/>
          </p:nvGrpSpPr>
          <p:grpSpPr>
            <a:xfrm>
              <a:off x="8577618" y="3306251"/>
              <a:ext cx="116967" cy="116967"/>
              <a:chOff x="8097558" y="3334191"/>
              <a:chExt cx="116967" cy="116967"/>
            </a:xfrm>
          </p:grpSpPr>
          <p:cxnSp>
            <p:nvCxnSpPr>
              <p:cNvPr id="467" name="直線接點 466">
                <a:extLst>
                  <a:ext uri="{FF2B5EF4-FFF2-40B4-BE49-F238E27FC236}">
                    <a16:creationId xmlns:a16="http://schemas.microsoft.com/office/drawing/2014/main" id="{83F9B8D9-8F74-4E0F-BFC7-F55F8160262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8" name="直線接點 467">
                <a:extLst>
                  <a:ext uri="{FF2B5EF4-FFF2-40B4-BE49-F238E27FC236}">
                    <a16:creationId xmlns:a16="http://schemas.microsoft.com/office/drawing/2014/main" id="{07DB88C1-21A4-4BF2-9172-A9047DEE6A1A}"/>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4" name="群組 433">
              <a:extLst>
                <a:ext uri="{FF2B5EF4-FFF2-40B4-BE49-F238E27FC236}">
                  <a16:creationId xmlns:a16="http://schemas.microsoft.com/office/drawing/2014/main" id="{40D27A2B-436E-4995-81B8-56D19E6AA7AC}"/>
                </a:ext>
              </a:extLst>
            </p:cNvPr>
            <p:cNvGrpSpPr/>
            <p:nvPr/>
          </p:nvGrpSpPr>
          <p:grpSpPr>
            <a:xfrm>
              <a:off x="8816378" y="3212271"/>
              <a:ext cx="116967" cy="116967"/>
              <a:chOff x="8097558" y="3334191"/>
              <a:chExt cx="116967" cy="116967"/>
            </a:xfrm>
          </p:grpSpPr>
          <p:cxnSp>
            <p:nvCxnSpPr>
              <p:cNvPr id="465" name="直線接點 464">
                <a:extLst>
                  <a:ext uri="{FF2B5EF4-FFF2-40B4-BE49-F238E27FC236}">
                    <a16:creationId xmlns:a16="http://schemas.microsoft.com/office/drawing/2014/main" id="{B5EE7569-0837-4BF4-B8FF-150FA66FFA03}"/>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6" name="直線接點 465">
                <a:extLst>
                  <a:ext uri="{FF2B5EF4-FFF2-40B4-BE49-F238E27FC236}">
                    <a16:creationId xmlns:a16="http://schemas.microsoft.com/office/drawing/2014/main" id="{7E0A68F1-E0F8-4163-9918-8C6C9738C4DB}"/>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5" name="群組 434">
              <a:extLst>
                <a:ext uri="{FF2B5EF4-FFF2-40B4-BE49-F238E27FC236}">
                  <a16:creationId xmlns:a16="http://schemas.microsoft.com/office/drawing/2014/main" id="{7D194E2D-EF6B-4CCA-9DED-1F8352BD69F0}"/>
                </a:ext>
              </a:extLst>
            </p:cNvPr>
            <p:cNvGrpSpPr/>
            <p:nvPr/>
          </p:nvGrpSpPr>
          <p:grpSpPr>
            <a:xfrm>
              <a:off x="9057678" y="3047171"/>
              <a:ext cx="116967" cy="116967"/>
              <a:chOff x="8097558" y="3334191"/>
              <a:chExt cx="116967" cy="116967"/>
            </a:xfrm>
          </p:grpSpPr>
          <p:cxnSp>
            <p:nvCxnSpPr>
              <p:cNvPr id="463" name="直線接點 462">
                <a:extLst>
                  <a:ext uri="{FF2B5EF4-FFF2-40B4-BE49-F238E27FC236}">
                    <a16:creationId xmlns:a16="http://schemas.microsoft.com/office/drawing/2014/main" id="{1D1D376B-8910-466E-B76E-05988F8A6DC1}"/>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4" name="直線接點 463">
                <a:extLst>
                  <a:ext uri="{FF2B5EF4-FFF2-40B4-BE49-F238E27FC236}">
                    <a16:creationId xmlns:a16="http://schemas.microsoft.com/office/drawing/2014/main" id="{80112E9D-9195-4915-8AF6-D5BE19068B70}"/>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7" name="群組 436">
              <a:extLst>
                <a:ext uri="{FF2B5EF4-FFF2-40B4-BE49-F238E27FC236}">
                  <a16:creationId xmlns:a16="http://schemas.microsoft.com/office/drawing/2014/main" id="{2F2C1F62-40DB-46A0-9E38-00F21D59E0FE}"/>
                </a:ext>
              </a:extLst>
            </p:cNvPr>
            <p:cNvGrpSpPr/>
            <p:nvPr/>
          </p:nvGrpSpPr>
          <p:grpSpPr>
            <a:xfrm>
              <a:off x="9298978" y="2851591"/>
              <a:ext cx="116967" cy="116967"/>
              <a:chOff x="8097558" y="3334191"/>
              <a:chExt cx="116967" cy="116967"/>
            </a:xfrm>
          </p:grpSpPr>
          <p:cxnSp>
            <p:nvCxnSpPr>
              <p:cNvPr id="461" name="直線接點 460">
                <a:extLst>
                  <a:ext uri="{FF2B5EF4-FFF2-40B4-BE49-F238E27FC236}">
                    <a16:creationId xmlns:a16="http://schemas.microsoft.com/office/drawing/2014/main" id="{DB146D64-B7EC-4106-9DD8-5B7BBBFA8897}"/>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2" name="直線接點 461">
                <a:extLst>
                  <a:ext uri="{FF2B5EF4-FFF2-40B4-BE49-F238E27FC236}">
                    <a16:creationId xmlns:a16="http://schemas.microsoft.com/office/drawing/2014/main" id="{A4B4CFC9-6F7A-4AF2-B33E-13C24FB8892D}"/>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38" name="群組 437">
              <a:extLst>
                <a:ext uri="{FF2B5EF4-FFF2-40B4-BE49-F238E27FC236}">
                  <a16:creationId xmlns:a16="http://schemas.microsoft.com/office/drawing/2014/main" id="{69FDE3F8-E3C9-49EC-9304-9FFF0FFEDF07}"/>
                </a:ext>
              </a:extLst>
            </p:cNvPr>
            <p:cNvGrpSpPr/>
            <p:nvPr/>
          </p:nvGrpSpPr>
          <p:grpSpPr>
            <a:xfrm>
              <a:off x="9542818" y="2658551"/>
              <a:ext cx="116967" cy="116967"/>
              <a:chOff x="8097558" y="3334191"/>
              <a:chExt cx="116967" cy="116967"/>
            </a:xfrm>
          </p:grpSpPr>
          <p:cxnSp>
            <p:nvCxnSpPr>
              <p:cNvPr id="459" name="直線接點 458">
                <a:extLst>
                  <a:ext uri="{FF2B5EF4-FFF2-40B4-BE49-F238E27FC236}">
                    <a16:creationId xmlns:a16="http://schemas.microsoft.com/office/drawing/2014/main" id="{A002D689-4B24-482C-95FB-1DAAAE5C685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0" name="直線接點 459">
                <a:extLst>
                  <a:ext uri="{FF2B5EF4-FFF2-40B4-BE49-F238E27FC236}">
                    <a16:creationId xmlns:a16="http://schemas.microsoft.com/office/drawing/2014/main" id="{A91D6B75-A3DF-469E-9D30-4B978A36482D}"/>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40" name="群組 439">
              <a:extLst>
                <a:ext uri="{FF2B5EF4-FFF2-40B4-BE49-F238E27FC236}">
                  <a16:creationId xmlns:a16="http://schemas.microsoft.com/office/drawing/2014/main" id="{00613C59-442F-4908-9479-2957D6C9B45E}"/>
                </a:ext>
              </a:extLst>
            </p:cNvPr>
            <p:cNvGrpSpPr/>
            <p:nvPr/>
          </p:nvGrpSpPr>
          <p:grpSpPr>
            <a:xfrm>
              <a:off x="9781578" y="2417251"/>
              <a:ext cx="116967" cy="116967"/>
              <a:chOff x="8097558" y="3334191"/>
              <a:chExt cx="116967" cy="116967"/>
            </a:xfrm>
          </p:grpSpPr>
          <p:cxnSp>
            <p:nvCxnSpPr>
              <p:cNvPr id="457" name="直線接點 456">
                <a:extLst>
                  <a:ext uri="{FF2B5EF4-FFF2-40B4-BE49-F238E27FC236}">
                    <a16:creationId xmlns:a16="http://schemas.microsoft.com/office/drawing/2014/main" id="{BD262BC5-DEA9-4D96-BE47-C15C2B79C306}"/>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8" name="直線接點 457">
                <a:extLst>
                  <a:ext uri="{FF2B5EF4-FFF2-40B4-BE49-F238E27FC236}">
                    <a16:creationId xmlns:a16="http://schemas.microsoft.com/office/drawing/2014/main" id="{ACB4DF63-166C-4DCB-800E-A50581FF10F7}"/>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41" name="群組 440">
              <a:extLst>
                <a:ext uri="{FF2B5EF4-FFF2-40B4-BE49-F238E27FC236}">
                  <a16:creationId xmlns:a16="http://schemas.microsoft.com/office/drawing/2014/main" id="{2FF75F15-DFB0-4366-9F39-8A26A2BC02E3}"/>
                </a:ext>
              </a:extLst>
            </p:cNvPr>
            <p:cNvGrpSpPr/>
            <p:nvPr/>
          </p:nvGrpSpPr>
          <p:grpSpPr>
            <a:xfrm>
              <a:off x="10022878" y="2196271"/>
              <a:ext cx="116967" cy="116967"/>
              <a:chOff x="8097558" y="3334191"/>
              <a:chExt cx="116967" cy="116967"/>
            </a:xfrm>
          </p:grpSpPr>
          <p:cxnSp>
            <p:nvCxnSpPr>
              <p:cNvPr id="455" name="直線接點 454">
                <a:extLst>
                  <a:ext uri="{FF2B5EF4-FFF2-40B4-BE49-F238E27FC236}">
                    <a16:creationId xmlns:a16="http://schemas.microsoft.com/office/drawing/2014/main" id="{029FCA34-0AA2-4F21-8720-1A2C2BE7AE74}"/>
                  </a:ext>
                </a:extLst>
              </p:cNvPr>
              <p:cNvCxnSpPr/>
              <p:nvPr/>
            </p:nvCxnSpPr>
            <p:spPr>
              <a:xfrm>
                <a:off x="8097558" y="3384757"/>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6" name="直線接點 455">
                <a:extLst>
                  <a:ext uri="{FF2B5EF4-FFF2-40B4-BE49-F238E27FC236}">
                    <a16:creationId xmlns:a16="http://schemas.microsoft.com/office/drawing/2014/main" id="{E30EC5DE-8324-4A92-9111-A8844A6D8764}"/>
                  </a:ext>
                </a:extLst>
              </p:cNvPr>
              <p:cNvCxnSpPr>
                <a:cxnSpLocks/>
              </p:cNvCxnSpPr>
              <p:nvPr/>
            </p:nvCxnSpPr>
            <p:spPr>
              <a:xfrm rot="5400000">
                <a:off x="8102965" y="3392675"/>
                <a:ext cx="11696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42" name="直線接點 441">
              <a:extLst>
                <a:ext uri="{FF2B5EF4-FFF2-40B4-BE49-F238E27FC236}">
                  <a16:creationId xmlns:a16="http://schemas.microsoft.com/office/drawing/2014/main" id="{71A5A91C-D854-4874-98D1-5E7B49D17AAD}"/>
                </a:ext>
              </a:extLst>
            </p:cNvPr>
            <p:cNvCxnSpPr/>
            <p:nvPr/>
          </p:nvCxnSpPr>
          <p:spPr>
            <a:xfrm flipV="1">
              <a:off x="8164649" y="3381965"/>
              <a:ext cx="234679" cy="664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8" name="直線接點 447">
              <a:extLst>
                <a:ext uri="{FF2B5EF4-FFF2-40B4-BE49-F238E27FC236}">
                  <a16:creationId xmlns:a16="http://schemas.microsoft.com/office/drawing/2014/main" id="{8B2FDEBE-1BE4-4C2A-BDFB-254F1DFEAC5E}"/>
                </a:ext>
              </a:extLst>
            </p:cNvPr>
            <p:cNvCxnSpPr>
              <a:cxnSpLocks/>
            </p:cNvCxnSpPr>
            <p:nvPr/>
          </p:nvCxnSpPr>
          <p:spPr>
            <a:xfrm flipV="1">
              <a:off x="8394700" y="3360420"/>
              <a:ext cx="246380" cy="2286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9" name="直線接點 448">
              <a:extLst>
                <a:ext uri="{FF2B5EF4-FFF2-40B4-BE49-F238E27FC236}">
                  <a16:creationId xmlns:a16="http://schemas.microsoft.com/office/drawing/2014/main" id="{A4167B4D-CAC3-4693-B666-3D7535F59EE3}"/>
                </a:ext>
              </a:extLst>
            </p:cNvPr>
            <p:cNvCxnSpPr>
              <a:cxnSpLocks/>
            </p:cNvCxnSpPr>
            <p:nvPr/>
          </p:nvCxnSpPr>
          <p:spPr>
            <a:xfrm flipV="1">
              <a:off x="8636000" y="3263900"/>
              <a:ext cx="243840" cy="965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0" name="直線接點 449">
              <a:extLst>
                <a:ext uri="{FF2B5EF4-FFF2-40B4-BE49-F238E27FC236}">
                  <a16:creationId xmlns:a16="http://schemas.microsoft.com/office/drawing/2014/main" id="{011DCE98-DDDB-4ABE-B0F9-CF11488A4929}"/>
                </a:ext>
              </a:extLst>
            </p:cNvPr>
            <p:cNvCxnSpPr>
              <a:cxnSpLocks/>
            </p:cNvCxnSpPr>
            <p:nvPr/>
          </p:nvCxnSpPr>
          <p:spPr>
            <a:xfrm flipV="1">
              <a:off x="8879840" y="3093720"/>
              <a:ext cx="241300" cy="1701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1" name="直線接點 450">
              <a:extLst>
                <a:ext uri="{FF2B5EF4-FFF2-40B4-BE49-F238E27FC236}">
                  <a16:creationId xmlns:a16="http://schemas.microsoft.com/office/drawing/2014/main" id="{30F85A57-68DA-4C9E-8CFD-8AD640D5467F}"/>
                </a:ext>
              </a:extLst>
            </p:cNvPr>
            <p:cNvCxnSpPr>
              <a:cxnSpLocks/>
            </p:cNvCxnSpPr>
            <p:nvPr/>
          </p:nvCxnSpPr>
          <p:spPr>
            <a:xfrm flipV="1">
              <a:off x="9121140" y="2903220"/>
              <a:ext cx="241300" cy="1955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2" name="直線接點 451">
              <a:extLst>
                <a:ext uri="{FF2B5EF4-FFF2-40B4-BE49-F238E27FC236}">
                  <a16:creationId xmlns:a16="http://schemas.microsoft.com/office/drawing/2014/main" id="{1F3AF676-2DCD-488E-A99D-318450B718B2}"/>
                </a:ext>
              </a:extLst>
            </p:cNvPr>
            <p:cNvCxnSpPr>
              <a:cxnSpLocks/>
            </p:cNvCxnSpPr>
            <p:nvPr/>
          </p:nvCxnSpPr>
          <p:spPr>
            <a:xfrm flipV="1">
              <a:off x="9362440" y="2707640"/>
              <a:ext cx="246380" cy="1981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3" name="直線接點 452">
              <a:extLst>
                <a:ext uri="{FF2B5EF4-FFF2-40B4-BE49-F238E27FC236}">
                  <a16:creationId xmlns:a16="http://schemas.microsoft.com/office/drawing/2014/main" id="{FCF2B3B7-165C-43C3-B5EE-021FCF775513}"/>
                </a:ext>
              </a:extLst>
            </p:cNvPr>
            <p:cNvCxnSpPr>
              <a:cxnSpLocks/>
            </p:cNvCxnSpPr>
            <p:nvPr/>
          </p:nvCxnSpPr>
          <p:spPr>
            <a:xfrm flipV="1">
              <a:off x="9608820" y="2466340"/>
              <a:ext cx="238760" cy="2413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4" name="直線接點 453">
              <a:extLst>
                <a:ext uri="{FF2B5EF4-FFF2-40B4-BE49-F238E27FC236}">
                  <a16:creationId xmlns:a16="http://schemas.microsoft.com/office/drawing/2014/main" id="{5C630F72-0822-4ACF-87E7-F5D5261FCC1D}"/>
                </a:ext>
              </a:extLst>
            </p:cNvPr>
            <p:cNvCxnSpPr>
              <a:cxnSpLocks/>
            </p:cNvCxnSpPr>
            <p:nvPr/>
          </p:nvCxnSpPr>
          <p:spPr>
            <a:xfrm flipV="1">
              <a:off x="9845040" y="2247900"/>
              <a:ext cx="241300" cy="2209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73" name="群組 472">
            <a:extLst>
              <a:ext uri="{FF2B5EF4-FFF2-40B4-BE49-F238E27FC236}">
                <a16:creationId xmlns:a16="http://schemas.microsoft.com/office/drawing/2014/main" id="{50A76C18-8398-4E97-BA45-0CA770958BD0}"/>
              </a:ext>
            </a:extLst>
          </p:cNvPr>
          <p:cNvGrpSpPr/>
          <p:nvPr/>
        </p:nvGrpSpPr>
        <p:grpSpPr>
          <a:xfrm>
            <a:off x="7836244" y="1662798"/>
            <a:ext cx="1667097" cy="461665"/>
            <a:chOff x="2776292" y="1933932"/>
            <a:chExt cx="1248235" cy="345671"/>
          </a:xfrm>
        </p:grpSpPr>
        <p:grpSp>
          <p:nvGrpSpPr>
            <p:cNvPr id="474" name="群組 473">
              <a:extLst>
                <a:ext uri="{FF2B5EF4-FFF2-40B4-BE49-F238E27FC236}">
                  <a16:creationId xmlns:a16="http://schemas.microsoft.com/office/drawing/2014/main" id="{51C5FD16-EF6A-49CA-8E83-3CF8EBDE8B36}"/>
                </a:ext>
              </a:extLst>
            </p:cNvPr>
            <p:cNvGrpSpPr/>
            <p:nvPr/>
          </p:nvGrpSpPr>
          <p:grpSpPr>
            <a:xfrm>
              <a:off x="2776292" y="2063675"/>
              <a:ext cx="521225" cy="112089"/>
              <a:chOff x="2776292" y="2063675"/>
              <a:chExt cx="521225" cy="112089"/>
            </a:xfrm>
          </p:grpSpPr>
          <p:grpSp>
            <p:nvGrpSpPr>
              <p:cNvPr id="481" name="群組 480">
                <a:extLst>
                  <a:ext uri="{FF2B5EF4-FFF2-40B4-BE49-F238E27FC236}">
                    <a16:creationId xmlns:a16="http://schemas.microsoft.com/office/drawing/2014/main" id="{A5567A77-0B3D-45F7-B439-A9AEEDBF9AF7}"/>
                  </a:ext>
                </a:extLst>
              </p:cNvPr>
              <p:cNvGrpSpPr/>
              <p:nvPr/>
            </p:nvGrpSpPr>
            <p:grpSpPr>
              <a:xfrm>
                <a:off x="2986769" y="2063675"/>
                <a:ext cx="112089" cy="112089"/>
                <a:chOff x="2720248" y="3318533"/>
                <a:chExt cx="112089" cy="112089"/>
              </a:xfrm>
            </p:grpSpPr>
            <p:cxnSp>
              <p:nvCxnSpPr>
                <p:cNvPr id="485" name="直線接點 484">
                  <a:extLst>
                    <a:ext uri="{FF2B5EF4-FFF2-40B4-BE49-F238E27FC236}">
                      <a16:creationId xmlns:a16="http://schemas.microsoft.com/office/drawing/2014/main" id="{234B3048-7BB6-4421-80C8-7FD225B3C741}"/>
                    </a:ext>
                  </a:extLst>
                </p:cNvPr>
                <p:cNvCxnSpPr/>
                <p:nvPr/>
              </p:nvCxnSpPr>
              <p:spPr>
                <a:xfrm>
                  <a:off x="2720248" y="337572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6" name="直線接點 485">
                  <a:extLst>
                    <a:ext uri="{FF2B5EF4-FFF2-40B4-BE49-F238E27FC236}">
                      <a16:creationId xmlns:a16="http://schemas.microsoft.com/office/drawing/2014/main" id="{B81135B6-8FC1-4250-8D45-339E7A604536}"/>
                    </a:ext>
                  </a:extLst>
                </p:cNvPr>
                <p:cNvCxnSpPr>
                  <a:cxnSpLocks/>
                </p:cNvCxnSpPr>
                <p:nvPr/>
              </p:nvCxnSpPr>
              <p:spPr>
                <a:xfrm rot="16200000">
                  <a:off x="2713876" y="3374578"/>
                  <a:ext cx="11208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83" name="直線接點 482">
                <a:extLst>
                  <a:ext uri="{FF2B5EF4-FFF2-40B4-BE49-F238E27FC236}">
                    <a16:creationId xmlns:a16="http://schemas.microsoft.com/office/drawing/2014/main" id="{9E6128AF-3E54-4019-81AA-8539B40A26F6}"/>
                  </a:ext>
                </a:extLst>
              </p:cNvPr>
              <p:cNvCxnSpPr/>
              <p:nvPr/>
            </p:nvCxnSpPr>
            <p:spPr>
              <a:xfrm>
                <a:off x="2776292" y="2119720"/>
                <a:ext cx="52122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75" name="文字方塊 474">
              <a:extLst>
                <a:ext uri="{FF2B5EF4-FFF2-40B4-BE49-F238E27FC236}">
                  <a16:creationId xmlns:a16="http://schemas.microsoft.com/office/drawing/2014/main" id="{F2666E16-9C63-4D00-9422-72401E23130F}"/>
                </a:ext>
              </a:extLst>
            </p:cNvPr>
            <p:cNvSpPr txBox="1"/>
            <p:nvPr/>
          </p:nvSpPr>
          <p:spPr>
            <a:xfrm>
              <a:off x="3338035" y="1933932"/>
              <a:ext cx="686492" cy="345671"/>
            </a:xfrm>
            <a:prstGeom prst="rect">
              <a:avLst/>
            </a:prstGeom>
            <a:noFill/>
          </p:spPr>
          <p:txBody>
            <a:bodyPr wrap="square" rtlCol="0">
              <a:spAutoFit/>
            </a:bodyPr>
            <a:lstStyle/>
            <a:p>
              <a:r>
                <a:rPr lang="en-US" altLang="zh-TW" sz="2400" dirty="0"/>
                <a:t>ECMP</a:t>
              </a:r>
              <a:endParaRPr lang="zh-TW" altLang="en-US" sz="2400" dirty="0"/>
            </a:p>
          </p:txBody>
        </p:sp>
      </p:grpSp>
      <p:grpSp>
        <p:nvGrpSpPr>
          <p:cNvPr id="488" name="群組 487">
            <a:extLst>
              <a:ext uri="{FF2B5EF4-FFF2-40B4-BE49-F238E27FC236}">
                <a16:creationId xmlns:a16="http://schemas.microsoft.com/office/drawing/2014/main" id="{77715A1C-4AD4-4514-ADB6-EB4FDEC5918A}"/>
              </a:ext>
            </a:extLst>
          </p:cNvPr>
          <p:cNvGrpSpPr/>
          <p:nvPr/>
        </p:nvGrpSpPr>
        <p:grpSpPr>
          <a:xfrm>
            <a:off x="7837067" y="1964196"/>
            <a:ext cx="1507181" cy="461665"/>
            <a:chOff x="2776292" y="2342187"/>
            <a:chExt cx="1128498" cy="345671"/>
          </a:xfrm>
        </p:grpSpPr>
        <p:grpSp>
          <p:nvGrpSpPr>
            <p:cNvPr id="489" name="群組 488">
              <a:extLst>
                <a:ext uri="{FF2B5EF4-FFF2-40B4-BE49-F238E27FC236}">
                  <a16:creationId xmlns:a16="http://schemas.microsoft.com/office/drawing/2014/main" id="{7E49CCD4-AE51-4F81-B4A9-9AA6383F97B5}"/>
                </a:ext>
              </a:extLst>
            </p:cNvPr>
            <p:cNvGrpSpPr/>
            <p:nvPr/>
          </p:nvGrpSpPr>
          <p:grpSpPr>
            <a:xfrm>
              <a:off x="2776292" y="2463319"/>
              <a:ext cx="521225" cy="116935"/>
              <a:chOff x="2776292" y="2463319"/>
              <a:chExt cx="521225" cy="116935"/>
            </a:xfrm>
          </p:grpSpPr>
          <p:grpSp>
            <p:nvGrpSpPr>
              <p:cNvPr id="492" name="群組 491">
                <a:extLst>
                  <a:ext uri="{FF2B5EF4-FFF2-40B4-BE49-F238E27FC236}">
                    <a16:creationId xmlns:a16="http://schemas.microsoft.com/office/drawing/2014/main" id="{DC5AF501-C9C8-46D1-96F6-2F0A622AF98E}"/>
                  </a:ext>
                </a:extLst>
              </p:cNvPr>
              <p:cNvGrpSpPr/>
              <p:nvPr/>
            </p:nvGrpSpPr>
            <p:grpSpPr>
              <a:xfrm>
                <a:off x="2975753" y="2463319"/>
                <a:ext cx="117075" cy="116935"/>
                <a:chOff x="2715660" y="3317780"/>
                <a:chExt cx="117075" cy="116935"/>
              </a:xfrm>
            </p:grpSpPr>
            <p:cxnSp>
              <p:nvCxnSpPr>
                <p:cNvPr id="495" name="直線接點 494">
                  <a:extLst>
                    <a:ext uri="{FF2B5EF4-FFF2-40B4-BE49-F238E27FC236}">
                      <a16:creationId xmlns:a16="http://schemas.microsoft.com/office/drawing/2014/main" id="{42FC28D5-5238-4C11-BF0F-21ED121688AF}"/>
                    </a:ext>
                  </a:extLst>
                </p:cNvPr>
                <p:cNvCxnSpPr>
                  <a:cxnSpLocks/>
                </p:cNvCxnSpPr>
                <p:nvPr/>
              </p:nvCxnSpPr>
              <p:spPr>
                <a:xfrm>
                  <a:off x="2719508" y="3321297"/>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直線接點 496">
                  <a:extLst>
                    <a:ext uri="{FF2B5EF4-FFF2-40B4-BE49-F238E27FC236}">
                      <a16:creationId xmlns:a16="http://schemas.microsoft.com/office/drawing/2014/main" id="{97CDF5E6-CE9F-4791-8D8F-2F50AE054BBE}"/>
                    </a:ext>
                  </a:extLst>
                </p:cNvPr>
                <p:cNvCxnSpPr>
                  <a:cxnSpLocks/>
                </p:cNvCxnSpPr>
                <p:nvPr/>
              </p:nvCxnSpPr>
              <p:spPr>
                <a:xfrm flipH="1">
                  <a:off x="2715660" y="3317780"/>
                  <a:ext cx="113227" cy="1134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494" name="直線接點 493">
                <a:extLst>
                  <a:ext uri="{FF2B5EF4-FFF2-40B4-BE49-F238E27FC236}">
                    <a16:creationId xmlns:a16="http://schemas.microsoft.com/office/drawing/2014/main" id="{97811E2C-0176-4D08-965C-85547D80E3E5}"/>
                  </a:ext>
                </a:extLst>
              </p:cNvPr>
              <p:cNvCxnSpPr/>
              <p:nvPr/>
            </p:nvCxnSpPr>
            <p:spPr>
              <a:xfrm>
                <a:off x="2776292" y="2523545"/>
                <a:ext cx="5212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1" name="文字方塊 490">
              <a:extLst>
                <a:ext uri="{FF2B5EF4-FFF2-40B4-BE49-F238E27FC236}">
                  <a16:creationId xmlns:a16="http://schemas.microsoft.com/office/drawing/2014/main" id="{2C4CFC67-08B6-4F2B-8402-06036F3873EC}"/>
                </a:ext>
              </a:extLst>
            </p:cNvPr>
            <p:cNvSpPr txBox="1"/>
            <p:nvPr/>
          </p:nvSpPr>
          <p:spPr>
            <a:xfrm>
              <a:off x="3338035" y="2342187"/>
              <a:ext cx="566755" cy="345671"/>
            </a:xfrm>
            <a:prstGeom prst="rect">
              <a:avLst/>
            </a:prstGeom>
            <a:noFill/>
          </p:spPr>
          <p:txBody>
            <a:bodyPr wrap="square" rtlCol="0">
              <a:spAutoFit/>
            </a:bodyPr>
            <a:lstStyle/>
            <a:p>
              <a:r>
                <a:rPr lang="en-US" altLang="zh-TW" sz="2400" dirty="0"/>
                <a:t>Hula</a:t>
              </a:r>
              <a:endParaRPr lang="zh-TW" altLang="en-US" sz="2400" dirty="0"/>
            </a:p>
          </p:txBody>
        </p:sp>
      </p:grpSp>
      <p:grpSp>
        <p:nvGrpSpPr>
          <p:cNvPr id="498" name="群組 497">
            <a:extLst>
              <a:ext uri="{FF2B5EF4-FFF2-40B4-BE49-F238E27FC236}">
                <a16:creationId xmlns:a16="http://schemas.microsoft.com/office/drawing/2014/main" id="{F243F118-0ABD-4FCA-9D56-E62800152512}"/>
              </a:ext>
            </a:extLst>
          </p:cNvPr>
          <p:cNvGrpSpPr/>
          <p:nvPr/>
        </p:nvGrpSpPr>
        <p:grpSpPr>
          <a:xfrm>
            <a:off x="7837067" y="2222154"/>
            <a:ext cx="1770522" cy="461665"/>
            <a:chOff x="2776292" y="2136523"/>
            <a:chExt cx="1325674" cy="345671"/>
          </a:xfrm>
        </p:grpSpPr>
        <p:grpSp>
          <p:nvGrpSpPr>
            <p:cNvPr id="500" name="群組 499">
              <a:extLst>
                <a:ext uri="{FF2B5EF4-FFF2-40B4-BE49-F238E27FC236}">
                  <a16:creationId xmlns:a16="http://schemas.microsoft.com/office/drawing/2014/main" id="{3172AAC4-2309-46D8-B078-7EBAE1E5B32C}"/>
                </a:ext>
              </a:extLst>
            </p:cNvPr>
            <p:cNvGrpSpPr/>
            <p:nvPr/>
          </p:nvGrpSpPr>
          <p:grpSpPr>
            <a:xfrm>
              <a:off x="2776292" y="2268682"/>
              <a:ext cx="521225" cy="112076"/>
              <a:chOff x="2776292" y="2268682"/>
              <a:chExt cx="521225" cy="112076"/>
            </a:xfrm>
          </p:grpSpPr>
          <p:sp>
            <p:nvSpPr>
              <p:cNvPr id="503" name="矩形 502">
                <a:extLst>
                  <a:ext uri="{FF2B5EF4-FFF2-40B4-BE49-F238E27FC236}">
                    <a16:creationId xmlns:a16="http://schemas.microsoft.com/office/drawing/2014/main" id="{2A1208B4-EF9D-4FA6-A32A-D99466BC7B50}"/>
                  </a:ext>
                </a:extLst>
              </p:cNvPr>
              <p:cNvSpPr/>
              <p:nvPr/>
            </p:nvSpPr>
            <p:spPr>
              <a:xfrm>
                <a:off x="2978748" y="2268682"/>
                <a:ext cx="112088" cy="112076"/>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504" name="直線接點 503">
                <a:extLst>
                  <a:ext uri="{FF2B5EF4-FFF2-40B4-BE49-F238E27FC236}">
                    <a16:creationId xmlns:a16="http://schemas.microsoft.com/office/drawing/2014/main" id="{930B602C-1AB6-4F59-98D3-97213D56DD71}"/>
                  </a:ext>
                </a:extLst>
              </p:cNvPr>
              <p:cNvCxnSpPr/>
              <p:nvPr/>
            </p:nvCxnSpPr>
            <p:spPr>
              <a:xfrm>
                <a:off x="2776292" y="2322270"/>
                <a:ext cx="5212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01" name="文字方塊 500">
              <a:extLst>
                <a:ext uri="{FF2B5EF4-FFF2-40B4-BE49-F238E27FC236}">
                  <a16:creationId xmlns:a16="http://schemas.microsoft.com/office/drawing/2014/main" id="{71EC9174-5ED2-4108-9DA7-015596B6B0CB}"/>
                </a:ext>
              </a:extLst>
            </p:cNvPr>
            <p:cNvSpPr txBox="1"/>
            <p:nvPr/>
          </p:nvSpPr>
          <p:spPr>
            <a:xfrm>
              <a:off x="3338035" y="2136523"/>
              <a:ext cx="763931" cy="345671"/>
            </a:xfrm>
            <a:prstGeom prst="rect">
              <a:avLst/>
            </a:prstGeom>
            <a:noFill/>
          </p:spPr>
          <p:txBody>
            <a:bodyPr wrap="square" rtlCol="0">
              <a:spAutoFit/>
            </a:bodyPr>
            <a:lstStyle/>
            <a:p>
              <a:r>
                <a:rPr lang="en-US" altLang="zh-TW" sz="2400" dirty="0"/>
                <a:t>Contra</a:t>
              </a:r>
              <a:endParaRPr lang="zh-TW" altLang="en-US" sz="2400" dirty="0"/>
            </a:p>
          </p:txBody>
        </p:sp>
      </p:grpSp>
      <p:grpSp>
        <p:nvGrpSpPr>
          <p:cNvPr id="505" name="群組 504">
            <a:extLst>
              <a:ext uri="{FF2B5EF4-FFF2-40B4-BE49-F238E27FC236}">
                <a16:creationId xmlns:a16="http://schemas.microsoft.com/office/drawing/2014/main" id="{C2F7CA1D-5DC3-4045-93A5-EC650D432705}"/>
              </a:ext>
            </a:extLst>
          </p:cNvPr>
          <p:cNvGrpSpPr/>
          <p:nvPr/>
        </p:nvGrpSpPr>
        <p:grpSpPr>
          <a:xfrm>
            <a:off x="7759601" y="2861648"/>
            <a:ext cx="2737612" cy="926106"/>
            <a:chOff x="8100060" y="2758440"/>
            <a:chExt cx="2049780" cy="693420"/>
          </a:xfrm>
        </p:grpSpPr>
        <p:grpSp>
          <p:nvGrpSpPr>
            <p:cNvPr id="506" name="群組 505">
              <a:extLst>
                <a:ext uri="{FF2B5EF4-FFF2-40B4-BE49-F238E27FC236}">
                  <a16:creationId xmlns:a16="http://schemas.microsoft.com/office/drawing/2014/main" id="{44254167-7387-420F-B399-BDC7BF6D95D5}"/>
                </a:ext>
              </a:extLst>
            </p:cNvPr>
            <p:cNvGrpSpPr/>
            <p:nvPr/>
          </p:nvGrpSpPr>
          <p:grpSpPr>
            <a:xfrm>
              <a:off x="8100060" y="3333750"/>
              <a:ext cx="118110" cy="118110"/>
              <a:chOff x="8100060" y="3333750"/>
              <a:chExt cx="118110" cy="118110"/>
            </a:xfrm>
          </p:grpSpPr>
          <p:cxnSp>
            <p:nvCxnSpPr>
              <p:cNvPr id="540" name="直線接點 539">
                <a:extLst>
                  <a:ext uri="{FF2B5EF4-FFF2-40B4-BE49-F238E27FC236}">
                    <a16:creationId xmlns:a16="http://schemas.microsoft.com/office/drawing/2014/main" id="{E210E771-2F27-494C-B4A2-4BF9C5FCD48B}"/>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1" name="直線接點 540">
                <a:extLst>
                  <a:ext uri="{FF2B5EF4-FFF2-40B4-BE49-F238E27FC236}">
                    <a16:creationId xmlns:a16="http://schemas.microsoft.com/office/drawing/2014/main" id="{4999AEB2-15FA-4AFC-96F8-CB197A7778BD}"/>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8" name="群組 507">
              <a:extLst>
                <a:ext uri="{FF2B5EF4-FFF2-40B4-BE49-F238E27FC236}">
                  <a16:creationId xmlns:a16="http://schemas.microsoft.com/office/drawing/2014/main" id="{5D74A88F-36BA-4E5F-91A8-6134CB8EEB8B}"/>
                </a:ext>
              </a:extLst>
            </p:cNvPr>
            <p:cNvGrpSpPr/>
            <p:nvPr/>
          </p:nvGrpSpPr>
          <p:grpSpPr>
            <a:xfrm>
              <a:off x="8341995" y="3329940"/>
              <a:ext cx="118110" cy="118110"/>
              <a:chOff x="8100060" y="3333750"/>
              <a:chExt cx="118110" cy="118110"/>
            </a:xfrm>
          </p:grpSpPr>
          <p:cxnSp>
            <p:nvCxnSpPr>
              <p:cNvPr id="538" name="直線接點 537">
                <a:extLst>
                  <a:ext uri="{FF2B5EF4-FFF2-40B4-BE49-F238E27FC236}">
                    <a16:creationId xmlns:a16="http://schemas.microsoft.com/office/drawing/2014/main" id="{8EB94EF7-94C0-430A-9033-1003051EFD42}"/>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9" name="直線接點 538">
                <a:extLst>
                  <a:ext uri="{FF2B5EF4-FFF2-40B4-BE49-F238E27FC236}">
                    <a16:creationId xmlns:a16="http://schemas.microsoft.com/office/drawing/2014/main" id="{451D9447-CD97-4FD8-972C-C4DF70305A2B}"/>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9" name="群組 508">
              <a:extLst>
                <a:ext uri="{FF2B5EF4-FFF2-40B4-BE49-F238E27FC236}">
                  <a16:creationId xmlns:a16="http://schemas.microsoft.com/office/drawing/2014/main" id="{B574AC09-9BD6-49A3-8AA7-AAF085FF3BC2}"/>
                </a:ext>
              </a:extLst>
            </p:cNvPr>
            <p:cNvGrpSpPr/>
            <p:nvPr/>
          </p:nvGrpSpPr>
          <p:grpSpPr>
            <a:xfrm>
              <a:off x="8582025" y="3331845"/>
              <a:ext cx="118110" cy="118110"/>
              <a:chOff x="8100060" y="3333750"/>
              <a:chExt cx="118110" cy="118110"/>
            </a:xfrm>
          </p:grpSpPr>
          <p:cxnSp>
            <p:nvCxnSpPr>
              <p:cNvPr id="536" name="直線接點 535">
                <a:extLst>
                  <a:ext uri="{FF2B5EF4-FFF2-40B4-BE49-F238E27FC236}">
                    <a16:creationId xmlns:a16="http://schemas.microsoft.com/office/drawing/2014/main" id="{0AEAE11C-C30C-4CA8-8AC1-60C1A1BDCA81}"/>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7" name="直線接點 536">
                <a:extLst>
                  <a:ext uri="{FF2B5EF4-FFF2-40B4-BE49-F238E27FC236}">
                    <a16:creationId xmlns:a16="http://schemas.microsoft.com/office/drawing/2014/main" id="{0463B7DA-BFC4-4C0F-932D-B409E4B2D7A2}"/>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0" name="群組 509">
              <a:extLst>
                <a:ext uri="{FF2B5EF4-FFF2-40B4-BE49-F238E27FC236}">
                  <a16:creationId xmlns:a16="http://schemas.microsoft.com/office/drawing/2014/main" id="{CD60E30F-EDAF-42AE-BE6B-FAF57B8DB85B}"/>
                </a:ext>
              </a:extLst>
            </p:cNvPr>
            <p:cNvGrpSpPr/>
            <p:nvPr/>
          </p:nvGrpSpPr>
          <p:grpSpPr>
            <a:xfrm>
              <a:off x="8822055" y="3320415"/>
              <a:ext cx="118110" cy="118110"/>
              <a:chOff x="8100060" y="3333750"/>
              <a:chExt cx="118110" cy="118110"/>
            </a:xfrm>
          </p:grpSpPr>
          <p:cxnSp>
            <p:nvCxnSpPr>
              <p:cNvPr id="534" name="直線接點 533">
                <a:extLst>
                  <a:ext uri="{FF2B5EF4-FFF2-40B4-BE49-F238E27FC236}">
                    <a16:creationId xmlns:a16="http://schemas.microsoft.com/office/drawing/2014/main" id="{96FD3057-FE9F-4745-B48B-BF5D7EB39608}"/>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5" name="直線接點 534">
                <a:extLst>
                  <a:ext uri="{FF2B5EF4-FFF2-40B4-BE49-F238E27FC236}">
                    <a16:creationId xmlns:a16="http://schemas.microsoft.com/office/drawing/2014/main" id="{63E58821-EF4C-45C6-A05B-6C03D42C420D}"/>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1" name="群組 510">
              <a:extLst>
                <a:ext uri="{FF2B5EF4-FFF2-40B4-BE49-F238E27FC236}">
                  <a16:creationId xmlns:a16="http://schemas.microsoft.com/office/drawing/2014/main" id="{0BDA154B-41F9-4F59-9503-C8C12A95DBC9}"/>
                </a:ext>
              </a:extLst>
            </p:cNvPr>
            <p:cNvGrpSpPr/>
            <p:nvPr/>
          </p:nvGrpSpPr>
          <p:grpSpPr>
            <a:xfrm>
              <a:off x="9063990" y="3295650"/>
              <a:ext cx="118110" cy="118110"/>
              <a:chOff x="8100060" y="3333750"/>
              <a:chExt cx="118110" cy="118110"/>
            </a:xfrm>
          </p:grpSpPr>
          <p:cxnSp>
            <p:nvCxnSpPr>
              <p:cNvPr id="532" name="直線接點 531">
                <a:extLst>
                  <a:ext uri="{FF2B5EF4-FFF2-40B4-BE49-F238E27FC236}">
                    <a16:creationId xmlns:a16="http://schemas.microsoft.com/office/drawing/2014/main" id="{7D843D08-6B87-4008-B9DF-0065A9EC0804}"/>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3" name="直線接點 532">
                <a:extLst>
                  <a:ext uri="{FF2B5EF4-FFF2-40B4-BE49-F238E27FC236}">
                    <a16:creationId xmlns:a16="http://schemas.microsoft.com/office/drawing/2014/main" id="{BCD13BD0-B99C-483B-A303-38CF8F964D7A}"/>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2" name="群組 511">
              <a:extLst>
                <a:ext uri="{FF2B5EF4-FFF2-40B4-BE49-F238E27FC236}">
                  <a16:creationId xmlns:a16="http://schemas.microsoft.com/office/drawing/2014/main" id="{1C7B8F5B-2190-48B9-8DE6-07CC3ACE7A66}"/>
                </a:ext>
              </a:extLst>
            </p:cNvPr>
            <p:cNvGrpSpPr/>
            <p:nvPr/>
          </p:nvGrpSpPr>
          <p:grpSpPr>
            <a:xfrm>
              <a:off x="9302115" y="3230880"/>
              <a:ext cx="118110" cy="118110"/>
              <a:chOff x="8100060" y="3333750"/>
              <a:chExt cx="118110" cy="118110"/>
            </a:xfrm>
          </p:grpSpPr>
          <p:cxnSp>
            <p:nvCxnSpPr>
              <p:cNvPr id="530" name="直線接點 529">
                <a:extLst>
                  <a:ext uri="{FF2B5EF4-FFF2-40B4-BE49-F238E27FC236}">
                    <a16:creationId xmlns:a16="http://schemas.microsoft.com/office/drawing/2014/main" id="{BF381603-C85E-4EB0-BB6A-24E219433564}"/>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直線接點 530">
                <a:extLst>
                  <a:ext uri="{FF2B5EF4-FFF2-40B4-BE49-F238E27FC236}">
                    <a16:creationId xmlns:a16="http://schemas.microsoft.com/office/drawing/2014/main" id="{EEB8B5B1-282A-4D72-AEF4-E78CAA170A88}"/>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3" name="群組 512">
              <a:extLst>
                <a:ext uri="{FF2B5EF4-FFF2-40B4-BE49-F238E27FC236}">
                  <a16:creationId xmlns:a16="http://schemas.microsoft.com/office/drawing/2014/main" id="{24AD1E14-2E76-41CC-B060-A0330AACA9A3}"/>
                </a:ext>
              </a:extLst>
            </p:cNvPr>
            <p:cNvGrpSpPr/>
            <p:nvPr/>
          </p:nvGrpSpPr>
          <p:grpSpPr>
            <a:xfrm>
              <a:off x="9545955" y="3116580"/>
              <a:ext cx="118110" cy="118110"/>
              <a:chOff x="8100060" y="3333750"/>
              <a:chExt cx="118110" cy="118110"/>
            </a:xfrm>
          </p:grpSpPr>
          <p:cxnSp>
            <p:nvCxnSpPr>
              <p:cNvPr id="528" name="直線接點 527">
                <a:extLst>
                  <a:ext uri="{FF2B5EF4-FFF2-40B4-BE49-F238E27FC236}">
                    <a16:creationId xmlns:a16="http://schemas.microsoft.com/office/drawing/2014/main" id="{FCBA72EC-D2DF-4A10-93C9-E6C1C0B7894C}"/>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9" name="直線接點 528">
                <a:extLst>
                  <a:ext uri="{FF2B5EF4-FFF2-40B4-BE49-F238E27FC236}">
                    <a16:creationId xmlns:a16="http://schemas.microsoft.com/office/drawing/2014/main" id="{52A68568-CA47-420B-A6A7-BD490C21664E}"/>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4" name="群組 513">
              <a:extLst>
                <a:ext uri="{FF2B5EF4-FFF2-40B4-BE49-F238E27FC236}">
                  <a16:creationId xmlns:a16="http://schemas.microsoft.com/office/drawing/2014/main" id="{E6D5AC2E-7E9F-4A5A-88BB-3F965A8DD27D}"/>
                </a:ext>
              </a:extLst>
            </p:cNvPr>
            <p:cNvGrpSpPr/>
            <p:nvPr/>
          </p:nvGrpSpPr>
          <p:grpSpPr>
            <a:xfrm>
              <a:off x="9787890" y="2992755"/>
              <a:ext cx="118110" cy="118110"/>
              <a:chOff x="8100060" y="3333750"/>
              <a:chExt cx="118110" cy="118110"/>
            </a:xfrm>
          </p:grpSpPr>
          <p:cxnSp>
            <p:nvCxnSpPr>
              <p:cNvPr id="526" name="直線接點 525">
                <a:extLst>
                  <a:ext uri="{FF2B5EF4-FFF2-40B4-BE49-F238E27FC236}">
                    <a16:creationId xmlns:a16="http://schemas.microsoft.com/office/drawing/2014/main" id="{FCC8A508-2940-4E9F-BEBB-266AD0980D29}"/>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7" name="直線接點 526">
                <a:extLst>
                  <a:ext uri="{FF2B5EF4-FFF2-40B4-BE49-F238E27FC236}">
                    <a16:creationId xmlns:a16="http://schemas.microsoft.com/office/drawing/2014/main" id="{3416979B-2A80-441C-AC4C-FC37DDE41210}"/>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15" name="群組 514">
              <a:extLst>
                <a:ext uri="{FF2B5EF4-FFF2-40B4-BE49-F238E27FC236}">
                  <a16:creationId xmlns:a16="http://schemas.microsoft.com/office/drawing/2014/main" id="{F08F7EC4-F807-4FA3-9B97-EB93D85206F3}"/>
                </a:ext>
              </a:extLst>
            </p:cNvPr>
            <p:cNvGrpSpPr/>
            <p:nvPr/>
          </p:nvGrpSpPr>
          <p:grpSpPr>
            <a:xfrm>
              <a:off x="10031730" y="2758440"/>
              <a:ext cx="118110" cy="118110"/>
              <a:chOff x="8100060" y="3333750"/>
              <a:chExt cx="118110" cy="118110"/>
            </a:xfrm>
          </p:grpSpPr>
          <p:cxnSp>
            <p:nvCxnSpPr>
              <p:cNvPr id="524" name="直線接點 523">
                <a:extLst>
                  <a:ext uri="{FF2B5EF4-FFF2-40B4-BE49-F238E27FC236}">
                    <a16:creationId xmlns:a16="http://schemas.microsoft.com/office/drawing/2014/main" id="{9DBD1C6A-13EF-4559-AD6B-9327F895EF80}"/>
                  </a:ext>
                </a:extLst>
              </p:cNvPr>
              <p:cNvCxnSpPr>
                <a:cxnSpLocks/>
              </p:cNvCxnSpPr>
              <p:nvPr/>
            </p:nvCxnSpPr>
            <p:spPr>
              <a:xfrm>
                <a:off x="8105775"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5" name="直線接點 524">
                <a:extLst>
                  <a:ext uri="{FF2B5EF4-FFF2-40B4-BE49-F238E27FC236}">
                    <a16:creationId xmlns:a16="http://schemas.microsoft.com/office/drawing/2014/main" id="{D8FC6828-2DFB-43D5-BBE2-5424D6DFA452}"/>
                  </a:ext>
                </a:extLst>
              </p:cNvPr>
              <p:cNvCxnSpPr>
                <a:cxnSpLocks/>
              </p:cNvCxnSpPr>
              <p:nvPr/>
            </p:nvCxnSpPr>
            <p:spPr>
              <a:xfrm flipH="1">
                <a:off x="8100060" y="3333750"/>
                <a:ext cx="112395" cy="1181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16" name="直線接點 515">
              <a:extLst>
                <a:ext uri="{FF2B5EF4-FFF2-40B4-BE49-F238E27FC236}">
                  <a16:creationId xmlns:a16="http://schemas.microsoft.com/office/drawing/2014/main" id="{3D98350A-4EC0-43F0-B584-9D4CB686A21B}"/>
                </a:ext>
              </a:extLst>
            </p:cNvPr>
            <p:cNvCxnSpPr>
              <a:cxnSpLocks/>
            </p:cNvCxnSpPr>
            <p:nvPr/>
          </p:nvCxnSpPr>
          <p:spPr>
            <a:xfrm flipV="1">
              <a:off x="8161020" y="3387384"/>
              <a:ext cx="238308" cy="161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直線接點 516">
              <a:extLst>
                <a:ext uri="{FF2B5EF4-FFF2-40B4-BE49-F238E27FC236}">
                  <a16:creationId xmlns:a16="http://schemas.microsoft.com/office/drawing/2014/main" id="{BEDA6035-7E09-48F7-AEFF-8D3A5EC47125}"/>
                </a:ext>
              </a:extLst>
            </p:cNvPr>
            <p:cNvCxnSpPr>
              <a:cxnSpLocks/>
            </p:cNvCxnSpPr>
            <p:nvPr/>
          </p:nvCxnSpPr>
          <p:spPr>
            <a:xfrm flipV="1">
              <a:off x="8404860" y="3387090"/>
              <a:ext cx="238125" cy="38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8" name="直線接點 517">
              <a:extLst>
                <a:ext uri="{FF2B5EF4-FFF2-40B4-BE49-F238E27FC236}">
                  <a16:creationId xmlns:a16="http://schemas.microsoft.com/office/drawing/2014/main" id="{53FB7870-25B3-46F1-B14C-881ADE39120A}"/>
                </a:ext>
              </a:extLst>
            </p:cNvPr>
            <p:cNvCxnSpPr>
              <a:cxnSpLocks/>
            </p:cNvCxnSpPr>
            <p:nvPr/>
          </p:nvCxnSpPr>
          <p:spPr>
            <a:xfrm flipV="1">
              <a:off x="8639175" y="3373755"/>
              <a:ext cx="241935" cy="171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直線接點 518">
              <a:extLst>
                <a:ext uri="{FF2B5EF4-FFF2-40B4-BE49-F238E27FC236}">
                  <a16:creationId xmlns:a16="http://schemas.microsoft.com/office/drawing/2014/main" id="{2C97BAFD-EA8C-4A81-9C6C-D512137D9C45}"/>
                </a:ext>
              </a:extLst>
            </p:cNvPr>
            <p:cNvCxnSpPr>
              <a:cxnSpLocks/>
            </p:cNvCxnSpPr>
            <p:nvPr/>
          </p:nvCxnSpPr>
          <p:spPr>
            <a:xfrm flipV="1">
              <a:off x="8879205" y="3350895"/>
              <a:ext cx="247650" cy="266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0" name="直線接點 519">
              <a:extLst>
                <a:ext uri="{FF2B5EF4-FFF2-40B4-BE49-F238E27FC236}">
                  <a16:creationId xmlns:a16="http://schemas.microsoft.com/office/drawing/2014/main" id="{C80F9051-E8D8-4E31-9349-1810C07B0AB9}"/>
                </a:ext>
              </a:extLst>
            </p:cNvPr>
            <p:cNvCxnSpPr>
              <a:cxnSpLocks/>
            </p:cNvCxnSpPr>
            <p:nvPr/>
          </p:nvCxnSpPr>
          <p:spPr>
            <a:xfrm flipV="1">
              <a:off x="9124950" y="3288030"/>
              <a:ext cx="240030" cy="628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1" name="直線接點 520">
              <a:extLst>
                <a:ext uri="{FF2B5EF4-FFF2-40B4-BE49-F238E27FC236}">
                  <a16:creationId xmlns:a16="http://schemas.microsoft.com/office/drawing/2014/main" id="{93AEEDBF-9901-4699-8F2E-4DC8E778A5DD}"/>
                </a:ext>
              </a:extLst>
            </p:cNvPr>
            <p:cNvCxnSpPr>
              <a:cxnSpLocks/>
            </p:cNvCxnSpPr>
            <p:nvPr/>
          </p:nvCxnSpPr>
          <p:spPr>
            <a:xfrm flipV="1">
              <a:off x="9363075" y="3175635"/>
              <a:ext cx="247650" cy="1162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2" name="直線接點 521">
              <a:extLst>
                <a:ext uri="{FF2B5EF4-FFF2-40B4-BE49-F238E27FC236}">
                  <a16:creationId xmlns:a16="http://schemas.microsoft.com/office/drawing/2014/main" id="{369249C8-79D8-4BC4-A4E1-43BC68809A60}"/>
                </a:ext>
              </a:extLst>
            </p:cNvPr>
            <p:cNvCxnSpPr>
              <a:cxnSpLocks/>
            </p:cNvCxnSpPr>
            <p:nvPr/>
          </p:nvCxnSpPr>
          <p:spPr>
            <a:xfrm flipV="1">
              <a:off x="9606915" y="3049905"/>
              <a:ext cx="240030" cy="1276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3" name="直線接點 522">
              <a:extLst>
                <a:ext uri="{FF2B5EF4-FFF2-40B4-BE49-F238E27FC236}">
                  <a16:creationId xmlns:a16="http://schemas.microsoft.com/office/drawing/2014/main" id="{5314DA4D-FAB1-4547-AF34-DAD0A4C7F41E}"/>
                </a:ext>
              </a:extLst>
            </p:cNvPr>
            <p:cNvCxnSpPr>
              <a:cxnSpLocks/>
            </p:cNvCxnSpPr>
            <p:nvPr/>
          </p:nvCxnSpPr>
          <p:spPr>
            <a:xfrm flipV="1">
              <a:off x="9846945" y="2811780"/>
              <a:ext cx="241935" cy="2362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42" name="群組 541">
            <a:extLst>
              <a:ext uri="{FF2B5EF4-FFF2-40B4-BE49-F238E27FC236}">
                <a16:creationId xmlns:a16="http://schemas.microsoft.com/office/drawing/2014/main" id="{D8CE678A-8B3C-407F-AC68-26F1C06A4217}"/>
              </a:ext>
            </a:extLst>
          </p:cNvPr>
          <p:cNvGrpSpPr/>
          <p:nvPr/>
        </p:nvGrpSpPr>
        <p:grpSpPr>
          <a:xfrm>
            <a:off x="7753789" y="2855711"/>
            <a:ext cx="2740316" cy="931095"/>
            <a:chOff x="8095708" y="2753995"/>
            <a:chExt cx="2051805" cy="697155"/>
          </a:xfrm>
        </p:grpSpPr>
        <p:sp>
          <p:nvSpPr>
            <p:cNvPr id="543" name="矩形 542">
              <a:extLst>
                <a:ext uri="{FF2B5EF4-FFF2-40B4-BE49-F238E27FC236}">
                  <a16:creationId xmlns:a16="http://schemas.microsoft.com/office/drawing/2014/main" id="{6F270610-5274-454D-9134-42782E825FEB}"/>
                </a:ext>
              </a:extLst>
            </p:cNvPr>
            <p:cNvSpPr/>
            <p:nvPr/>
          </p:nvSpPr>
          <p:spPr>
            <a:xfrm>
              <a:off x="8095708" y="332803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4" name="矩形 543">
              <a:extLst>
                <a:ext uri="{FF2B5EF4-FFF2-40B4-BE49-F238E27FC236}">
                  <a16:creationId xmlns:a16="http://schemas.microsoft.com/office/drawing/2014/main" id="{132AF56C-DC97-44F9-80B2-14BC3337C8D2}"/>
                </a:ext>
              </a:extLst>
            </p:cNvPr>
            <p:cNvSpPr/>
            <p:nvPr/>
          </p:nvSpPr>
          <p:spPr>
            <a:xfrm>
              <a:off x="8339477" y="332549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5" name="矩形 544">
              <a:extLst>
                <a:ext uri="{FF2B5EF4-FFF2-40B4-BE49-F238E27FC236}">
                  <a16:creationId xmlns:a16="http://schemas.microsoft.com/office/drawing/2014/main" id="{427FAE42-1A3D-44BA-A2EB-A81769075E84}"/>
                </a:ext>
              </a:extLst>
            </p:cNvPr>
            <p:cNvSpPr/>
            <p:nvPr/>
          </p:nvSpPr>
          <p:spPr>
            <a:xfrm>
              <a:off x="8575697" y="332359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6" name="矩形 545">
              <a:extLst>
                <a:ext uri="{FF2B5EF4-FFF2-40B4-BE49-F238E27FC236}">
                  <a16:creationId xmlns:a16="http://schemas.microsoft.com/office/drawing/2014/main" id="{A8247C59-DB52-4762-9D7E-E9D408882125}"/>
                </a:ext>
              </a:extLst>
            </p:cNvPr>
            <p:cNvSpPr/>
            <p:nvPr/>
          </p:nvSpPr>
          <p:spPr>
            <a:xfrm>
              <a:off x="8825252" y="331597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7" name="矩形 546">
              <a:extLst>
                <a:ext uri="{FF2B5EF4-FFF2-40B4-BE49-F238E27FC236}">
                  <a16:creationId xmlns:a16="http://schemas.microsoft.com/office/drawing/2014/main" id="{B58FEF84-63FA-4FB0-89EE-A61DF6AB029A}"/>
                </a:ext>
              </a:extLst>
            </p:cNvPr>
            <p:cNvSpPr/>
            <p:nvPr/>
          </p:nvSpPr>
          <p:spPr>
            <a:xfrm>
              <a:off x="9067187" y="329120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8" name="矩形 547">
              <a:extLst>
                <a:ext uri="{FF2B5EF4-FFF2-40B4-BE49-F238E27FC236}">
                  <a16:creationId xmlns:a16="http://schemas.microsoft.com/office/drawing/2014/main" id="{76499449-54DA-4CBF-9C6F-0CBC687A0312}"/>
                </a:ext>
              </a:extLst>
            </p:cNvPr>
            <p:cNvSpPr/>
            <p:nvPr/>
          </p:nvSpPr>
          <p:spPr>
            <a:xfrm>
              <a:off x="9305312" y="322834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49" name="矩形 548">
              <a:extLst>
                <a:ext uri="{FF2B5EF4-FFF2-40B4-BE49-F238E27FC236}">
                  <a16:creationId xmlns:a16="http://schemas.microsoft.com/office/drawing/2014/main" id="{58C36780-8CEA-4A91-986B-84000C60300E}"/>
                </a:ext>
              </a:extLst>
            </p:cNvPr>
            <p:cNvSpPr/>
            <p:nvPr/>
          </p:nvSpPr>
          <p:spPr>
            <a:xfrm>
              <a:off x="9551057" y="311404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50" name="矩形 549">
              <a:extLst>
                <a:ext uri="{FF2B5EF4-FFF2-40B4-BE49-F238E27FC236}">
                  <a16:creationId xmlns:a16="http://schemas.microsoft.com/office/drawing/2014/main" id="{51897F4F-810D-4241-B975-4869289F08EC}"/>
                </a:ext>
              </a:extLst>
            </p:cNvPr>
            <p:cNvSpPr/>
            <p:nvPr/>
          </p:nvSpPr>
          <p:spPr>
            <a:xfrm>
              <a:off x="9785372" y="2980690"/>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sp>
          <p:nvSpPr>
            <p:cNvPr id="551" name="矩形 550">
              <a:extLst>
                <a:ext uri="{FF2B5EF4-FFF2-40B4-BE49-F238E27FC236}">
                  <a16:creationId xmlns:a16="http://schemas.microsoft.com/office/drawing/2014/main" id="{737F4844-271F-40DA-804A-83F220D39C64}"/>
                </a:ext>
              </a:extLst>
            </p:cNvPr>
            <p:cNvSpPr/>
            <p:nvPr/>
          </p:nvSpPr>
          <p:spPr>
            <a:xfrm>
              <a:off x="10025402" y="2753995"/>
              <a:ext cx="122111" cy="123115"/>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TW" altLang="en-US" sz="2400"/>
            </a:p>
          </p:txBody>
        </p:sp>
        <p:cxnSp>
          <p:nvCxnSpPr>
            <p:cNvPr id="552" name="直線接點 551">
              <a:extLst>
                <a:ext uri="{FF2B5EF4-FFF2-40B4-BE49-F238E27FC236}">
                  <a16:creationId xmlns:a16="http://schemas.microsoft.com/office/drawing/2014/main" id="{D60743BD-54AC-4EA5-BCB0-514B3C9A1F2D}"/>
                </a:ext>
              </a:extLst>
            </p:cNvPr>
            <p:cNvCxnSpPr>
              <a:cxnSpLocks/>
            </p:cNvCxnSpPr>
            <p:nvPr/>
          </p:nvCxnSpPr>
          <p:spPr>
            <a:xfrm flipV="1">
              <a:off x="8158238" y="3387090"/>
              <a:ext cx="242812" cy="38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3" name="直線接點 552">
              <a:extLst>
                <a:ext uri="{FF2B5EF4-FFF2-40B4-BE49-F238E27FC236}">
                  <a16:creationId xmlns:a16="http://schemas.microsoft.com/office/drawing/2014/main" id="{97390AE5-2D17-4DCB-9A68-E50A2A17FF04}"/>
                </a:ext>
              </a:extLst>
            </p:cNvPr>
            <p:cNvCxnSpPr>
              <a:cxnSpLocks/>
            </p:cNvCxnSpPr>
            <p:nvPr/>
          </p:nvCxnSpPr>
          <p:spPr>
            <a:xfrm>
              <a:off x="8402955" y="3388995"/>
              <a:ext cx="240030" cy="19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4" name="直線接點 553">
              <a:extLst>
                <a:ext uri="{FF2B5EF4-FFF2-40B4-BE49-F238E27FC236}">
                  <a16:creationId xmlns:a16="http://schemas.microsoft.com/office/drawing/2014/main" id="{24698E8D-A557-4266-929A-151D57EA06A9}"/>
                </a:ext>
              </a:extLst>
            </p:cNvPr>
            <p:cNvCxnSpPr>
              <a:cxnSpLocks/>
            </p:cNvCxnSpPr>
            <p:nvPr/>
          </p:nvCxnSpPr>
          <p:spPr>
            <a:xfrm flipV="1">
              <a:off x="8637270" y="3375660"/>
              <a:ext cx="243840" cy="152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5" name="直線接點 554">
              <a:extLst>
                <a:ext uri="{FF2B5EF4-FFF2-40B4-BE49-F238E27FC236}">
                  <a16:creationId xmlns:a16="http://schemas.microsoft.com/office/drawing/2014/main" id="{2A778712-F966-4B4C-87B2-DC155B08388D}"/>
                </a:ext>
              </a:extLst>
            </p:cNvPr>
            <p:cNvCxnSpPr>
              <a:cxnSpLocks/>
            </p:cNvCxnSpPr>
            <p:nvPr/>
          </p:nvCxnSpPr>
          <p:spPr>
            <a:xfrm flipV="1">
              <a:off x="8879205" y="3352800"/>
              <a:ext cx="247650" cy="2095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6" name="直線接點 555">
              <a:extLst>
                <a:ext uri="{FF2B5EF4-FFF2-40B4-BE49-F238E27FC236}">
                  <a16:creationId xmlns:a16="http://schemas.microsoft.com/office/drawing/2014/main" id="{37494EF5-0493-4AE0-87DF-793D7B33500C}"/>
                </a:ext>
              </a:extLst>
            </p:cNvPr>
            <p:cNvCxnSpPr>
              <a:cxnSpLocks/>
            </p:cNvCxnSpPr>
            <p:nvPr/>
          </p:nvCxnSpPr>
          <p:spPr>
            <a:xfrm flipV="1">
              <a:off x="9123045" y="3289935"/>
              <a:ext cx="243840" cy="666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7" name="直線接點 556">
              <a:extLst>
                <a:ext uri="{FF2B5EF4-FFF2-40B4-BE49-F238E27FC236}">
                  <a16:creationId xmlns:a16="http://schemas.microsoft.com/office/drawing/2014/main" id="{F3169385-CC0D-44A7-BE07-43FBFF5AFB9F}"/>
                </a:ext>
              </a:extLst>
            </p:cNvPr>
            <p:cNvCxnSpPr>
              <a:cxnSpLocks/>
            </p:cNvCxnSpPr>
            <p:nvPr/>
          </p:nvCxnSpPr>
          <p:spPr>
            <a:xfrm flipV="1">
              <a:off x="9366885" y="3173730"/>
              <a:ext cx="241935" cy="118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8" name="直線接點 557">
              <a:extLst>
                <a:ext uri="{FF2B5EF4-FFF2-40B4-BE49-F238E27FC236}">
                  <a16:creationId xmlns:a16="http://schemas.microsoft.com/office/drawing/2014/main" id="{1FC643D6-5619-41C7-BD3E-8D64FB545694}"/>
                </a:ext>
              </a:extLst>
            </p:cNvPr>
            <p:cNvCxnSpPr>
              <a:cxnSpLocks/>
            </p:cNvCxnSpPr>
            <p:nvPr/>
          </p:nvCxnSpPr>
          <p:spPr>
            <a:xfrm flipV="1">
              <a:off x="9608820" y="3046096"/>
              <a:ext cx="238125" cy="12953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9" name="直線接點 558">
              <a:extLst>
                <a:ext uri="{FF2B5EF4-FFF2-40B4-BE49-F238E27FC236}">
                  <a16:creationId xmlns:a16="http://schemas.microsoft.com/office/drawing/2014/main" id="{66F4ABDB-DE87-4749-8CC5-F73CF3702D71}"/>
                </a:ext>
              </a:extLst>
            </p:cNvPr>
            <p:cNvCxnSpPr>
              <a:cxnSpLocks/>
            </p:cNvCxnSpPr>
            <p:nvPr/>
          </p:nvCxnSpPr>
          <p:spPr>
            <a:xfrm flipV="1">
              <a:off x="9846945" y="2815590"/>
              <a:ext cx="241935" cy="23431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943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500"/>
                                        <p:tgtEl>
                                          <p:spTgt spid="248"/>
                                        </p:tgtEl>
                                      </p:cBhvr>
                                    </p:animEffect>
                                  </p:childTnLst>
                                </p:cTn>
                              </p:par>
                              <p:par>
                                <p:cTn id="32" presetID="10" presetClass="entr" presetSubtype="0" fill="hold" nodeType="with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0" presetClass="entr" presetSubtype="0" fill="hold" nodeType="withEffect">
                                  <p:stCondLst>
                                    <p:cond delay="0"/>
                                  </p:stCondLst>
                                  <p:childTnLst>
                                    <p:set>
                                      <p:cBhvr>
                                        <p:cTn id="44" dur="1" fill="hold">
                                          <p:stCondLst>
                                            <p:cond delay="0"/>
                                          </p:stCondLst>
                                        </p:cTn>
                                        <p:tgtEl>
                                          <p:spTgt spid="230"/>
                                        </p:tgtEl>
                                        <p:attrNameLst>
                                          <p:attrName>style.visibility</p:attrName>
                                        </p:attrNameLst>
                                      </p:cBhvr>
                                      <p:to>
                                        <p:strVal val="visible"/>
                                      </p:to>
                                    </p:set>
                                    <p:animEffect transition="in" filter="fade">
                                      <p:cBhvr>
                                        <p:cTn id="45" dur="500"/>
                                        <p:tgtEl>
                                          <p:spTgt spid="230"/>
                                        </p:tgtEl>
                                      </p:cBhvr>
                                    </p:animEffect>
                                  </p:childTnLst>
                                </p:cTn>
                              </p:par>
                              <p:par>
                                <p:cTn id="46" presetID="10" presetClass="entr" presetSubtype="0" fill="hold" nodeType="withEffect">
                                  <p:stCondLst>
                                    <p:cond delay="0"/>
                                  </p:stCondLst>
                                  <p:childTnLst>
                                    <p:set>
                                      <p:cBhvr>
                                        <p:cTn id="47" dur="1" fill="hold">
                                          <p:stCondLst>
                                            <p:cond delay="0"/>
                                          </p:stCondLst>
                                        </p:cTn>
                                        <p:tgtEl>
                                          <p:spTgt spid="252"/>
                                        </p:tgtEl>
                                        <p:attrNameLst>
                                          <p:attrName>style.visibility</p:attrName>
                                        </p:attrNameLst>
                                      </p:cBhvr>
                                      <p:to>
                                        <p:strVal val="visible"/>
                                      </p:to>
                                    </p:set>
                                    <p:animEffect transition="in" filter="fade">
                                      <p:cBhvr>
                                        <p:cTn id="48" dur="500"/>
                                        <p:tgtEl>
                                          <p:spTgt spid="252"/>
                                        </p:tgtEl>
                                      </p:cBhvr>
                                    </p:animEffect>
                                  </p:childTnLst>
                                </p:cTn>
                              </p:par>
                              <p:par>
                                <p:cTn id="49" presetID="10" presetClass="entr" presetSubtype="0" fill="hold" nodeType="with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500"/>
                                        <p:tgtEl>
                                          <p:spTgt spid="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500"/>
                                        <p:tgtEl>
                                          <p:spTgt spid="5">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0"/>
                                        </p:tgtEl>
                                        <p:attrNameLst>
                                          <p:attrName>style.visibility</p:attrName>
                                        </p:attrNameLst>
                                      </p:cBhvr>
                                      <p:to>
                                        <p:strVal val="visible"/>
                                      </p:to>
                                    </p:set>
                                    <p:animEffect transition="in" filter="fade">
                                      <p:cBhvr>
                                        <p:cTn id="64" dur="500"/>
                                        <p:tgtEl>
                                          <p:spTgt spid="340"/>
                                        </p:tgtEl>
                                      </p:cBhvr>
                                    </p:animEffect>
                                  </p:childTnLst>
                                </p:cTn>
                              </p:par>
                              <p:par>
                                <p:cTn id="65" presetID="10" presetClass="entr" presetSubtype="0" fill="hold" nodeType="withEffect">
                                  <p:stCondLst>
                                    <p:cond delay="0"/>
                                  </p:stCondLst>
                                  <p:childTnLst>
                                    <p:set>
                                      <p:cBhvr>
                                        <p:cTn id="66" dur="1" fill="hold">
                                          <p:stCondLst>
                                            <p:cond delay="0"/>
                                          </p:stCondLst>
                                        </p:cTn>
                                        <p:tgtEl>
                                          <p:spTgt spid="428"/>
                                        </p:tgtEl>
                                        <p:attrNameLst>
                                          <p:attrName>style.visibility</p:attrName>
                                        </p:attrNameLst>
                                      </p:cBhvr>
                                      <p:to>
                                        <p:strVal val="visible"/>
                                      </p:to>
                                    </p:set>
                                    <p:animEffect transition="in" filter="fade">
                                      <p:cBhvr>
                                        <p:cTn id="67" dur="500"/>
                                        <p:tgtEl>
                                          <p:spTgt spid="428"/>
                                        </p:tgtEl>
                                      </p:cBhvr>
                                    </p:animEffect>
                                  </p:childTnLst>
                                </p:cTn>
                              </p:par>
                              <p:par>
                                <p:cTn id="68" presetID="10" presetClass="entr" presetSubtype="0" fill="hold" nodeType="with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500"/>
                                        <p:tgtEl>
                                          <p:spTgt spid="473"/>
                                        </p:tgtEl>
                                      </p:cBhvr>
                                    </p:animEffect>
                                  </p:childTnLst>
                                </p:cTn>
                              </p:par>
                              <p:par>
                                <p:cTn id="71" presetID="10" presetClass="entr" presetSubtype="0" fill="hold" nodeType="withEffect">
                                  <p:stCondLst>
                                    <p:cond delay="0"/>
                                  </p:stCondLst>
                                  <p:childTnLst>
                                    <p:set>
                                      <p:cBhvr>
                                        <p:cTn id="72" dur="1" fill="hold">
                                          <p:stCondLst>
                                            <p:cond delay="0"/>
                                          </p:stCondLst>
                                        </p:cTn>
                                        <p:tgtEl>
                                          <p:spTgt spid="488"/>
                                        </p:tgtEl>
                                        <p:attrNameLst>
                                          <p:attrName>style.visibility</p:attrName>
                                        </p:attrNameLst>
                                      </p:cBhvr>
                                      <p:to>
                                        <p:strVal val="visible"/>
                                      </p:to>
                                    </p:set>
                                    <p:animEffect transition="in" filter="fade">
                                      <p:cBhvr>
                                        <p:cTn id="73" dur="500"/>
                                        <p:tgtEl>
                                          <p:spTgt spid="488"/>
                                        </p:tgtEl>
                                      </p:cBhvr>
                                    </p:animEffect>
                                  </p:childTnLst>
                                </p:cTn>
                              </p:par>
                              <p:par>
                                <p:cTn id="74" presetID="10" presetClass="entr" presetSubtype="0" fill="hold" nodeType="withEffect">
                                  <p:stCondLst>
                                    <p:cond delay="0"/>
                                  </p:stCondLst>
                                  <p:childTnLst>
                                    <p:set>
                                      <p:cBhvr>
                                        <p:cTn id="75" dur="1" fill="hold">
                                          <p:stCondLst>
                                            <p:cond delay="0"/>
                                          </p:stCondLst>
                                        </p:cTn>
                                        <p:tgtEl>
                                          <p:spTgt spid="498"/>
                                        </p:tgtEl>
                                        <p:attrNameLst>
                                          <p:attrName>style.visibility</p:attrName>
                                        </p:attrNameLst>
                                      </p:cBhvr>
                                      <p:to>
                                        <p:strVal val="visible"/>
                                      </p:to>
                                    </p:set>
                                    <p:animEffect transition="in" filter="fade">
                                      <p:cBhvr>
                                        <p:cTn id="76" dur="500"/>
                                        <p:tgtEl>
                                          <p:spTgt spid="498"/>
                                        </p:tgtEl>
                                      </p:cBhvr>
                                    </p:animEffect>
                                  </p:childTnLst>
                                </p:cTn>
                              </p:par>
                              <p:par>
                                <p:cTn id="77" presetID="10" presetClass="entr" presetSubtype="0" fill="hold" nodeType="withEffect">
                                  <p:stCondLst>
                                    <p:cond delay="0"/>
                                  </p:stCondLst>
                                  <p:childTnLst>
                                    <p:set>
                                      <p:cBhvr>
                                        <p:cTn id="78" dur="1" fill="hold">
                                          <p:stCondLst>
                                            <p:cond delay="0"/>
                                          </p:stCondLst>
                                        </p:cTn>
                                        <p:tgtEl>
                                          <p:spTgt spid="505"/>
                                        </p:tgtEl>
                                        <p:attrNameLst>
                                          <p:attrName>style.visibility</p:attrName>
                                        </p:attrNameLst>
                                      </p:cBhvr>
                                      <p:to>
                                        <p:strVal val="visible"/>
                                      </p:to>
                                    </p:set>
                                    <p:animEffect transition="in" filter="fade">
                                      <p:cBhvr>
                                        <p:cTn id="79" dur="500"/>
                                        <p:tgtEl>
                                          <p:spTgt spid="505"/>
                                        </p:tgtEl>
                                      </p:cBhvr>
                                    </p:animEffect>
                                  </p:childTnLst>
                                </p:cTn>
                              </p:par>
                              <p:par>
                                <p:cTn id="80" presetID="10" presetClass="entr" presetSubtype="0" fill="hold" nodeType="withEffect">
                                  <p:stCondLst>
                                    <p:cond delay="0"/>
                                  </p:stCondLst>
                                  <p:childTnLst>
                                    <p:set>
                                      <p:cBhvr>
                                        <p:cTn id="81" dur="1" fill="hold">
                                          <p:stCondLst>
                                            <p:cond delay="0"/>
                                          </p:stCondLst>
                                        </p:cTn>
                                        <p:tgtEl>
                                          <p:spTgt spid="542"/>
                                        </p:tgtEl>
                                        <p:attrNameLst>
                                          <p:attrName>style.visibility</p:attrName>
                                        </p:attrNameLst>
                                      </p:cBhvr>
                                      <p:to>
                                        <p:strVal val="visible"/>
                                      </p:to>
                                    </p:set>
                                    <p:animEffect transition="in" filter="fade">
                                      <p:cBhvr>
                                        <p:cTn id="82"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P spid="3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644579D5-1FA4-4F8E-8E77-F8E36B4CDB21}"/>
              </a:ext>
            </a:extLst>
          </p:cNvPr>
          <p:cNvSpPr>
            <a:spLocks noGrp="1"/>
          </p:cNvSpPr>
          <p:nvPr>
            <p:ph type="title"/>
          </p:nvPr>
        </p:nvSpPr>
        <p:spPr/>
        <p:txBody>
          <a:bodyPr>
            <a:normAutofit/>
          </a:bodyPr>
          <a:lstStyle/>
          <a:p>
            <a:r>
              <a:rPr lang="en-US" altLang="zh-TW" dirty="0"/>
              <a:t>How about arbitrary topologies?</a:t>
            </a:r>
            <a:endParaRPr lang="zh-TW" altLang="en-US" dirty="0"/>
          </a:p>
        </p:txBody>
      </p:sp>
      <p:sp>
        <p:nvSpPr>
          <p:cNvPr id="3" name="Content Placeholder 2">
            <a:extLst>
              <a:ext uri="{FF2B5EF4-FFF2-40B4-BE49-F238E27FC236}">
                <a16:creationId xmlns:a16="http://schemas.microsoft.com/office/drawing/2014/main" id="{38886456-7BE1-8A4D-8848-6F8DA45ED22A}"/>
              </a:ext>
            </a:extLst>
          </p:cNvPr>
          <p:cNvSpPr>
            <a:spLocks noGrp="1"/>
          </p:cNvSpPr>
          <p:nvPr>
            <p:ph idx="1"/>
          </p:nvPr>
        </p:nvSpPr>
        <p:spPr>
          <a:xfrm>
            <a:off x="458767" y="4221087"/>
            <a:ext cx="11335425" cy="2238695"/>
          </a:xfrm>
        </p:spPr>
        <p:txBody>
          <a:bodyPr>
            <a:normAutofit fontScale="92500"/>
          </a:bodyPr>
          <a:lstStyle/>
          <a:p>
            <a:r>
              <a:rPr lang="en-US" altLang="zh-TW" dirty="0"/>
              <a:t>Note: ECMP and Hula only work for structured network topologies</a:t>
            </a:r>
          </a:p>
          <a:p>
            <a:r>
              <a:rPr lang="en-US" altLang="zh-TW" dirty="0"/>
              <a:t>Baseline 1 (Shortest paths): Without load balancing</a:t>
            </a:r>
          </a:p>
          <a:p>
            <a:r>
              <a:rPr lang="en-US" altLang="zh-TW" dirty="0"/>
              <a:t>Baseline 2 (SPAIN): Static load balancing over multiple paths (Mudigonda-NSDI’10)</a:t>
            </a:r>
          </a:p>
          <a:p>
            <a:r>
              <a:rPr lang="en-US" altLang="zh-TW" dirty="0"/>
              <a:t>Contra: Implements a “least-utilized” policy for this topology</a:t>
            </a:r>
          </a:p>
        </p:txBody>
      </p:sp>
      <p:sp>
        <p:nvSpPr>
          <p:cNvPr id="31" name="日期版面配置區 30">
            <a:extLst>
              <a:ext uri="{FF2B5EF4-FFF2-40B4-BE49-F238E27FC236}">
                <a16:creationId xmlns:a16="http://schemas.microsoft.com/office/drawing/2014/main" id="{992A4019-2C0B-4E02-8246-6060559837DE}"/>
              </a:ext>
            </a:extLst>
          </p:cNvPr>
          <p:cNvSpPr>
            <a:spLocks noGrp="1"/>
          </p:cNvSpPr>
          <p:nvPr>
            <p:ph type="dt" sz="half" idx="10"/>
          </p:nvPr>
        </p:nvSpPr>
        <p:spPr/>
        <p:txBody>
          <a:bodyPr/>
          <a:lstStyle/>
          <a:p>
            <a:fld id="{E8158A3C-3A08-40B3-B49A-8E82482FA84F}" type="datetime1">
              <a:rPr lang="zh-TW" altLang="en-US" smtClean="0"/>
              <a:pPr/>
              <a:t>2020/11/22</a:t>
            </a:fld>
            <a:endParaRPr lang="zh-TW" altLang="en-US"/>
          </a:p>
        </p:txBody>
      </p:sp>
      <p:sp>
        <p:nvSpPr>
          <p:cNvPr id="32" name="投影片編號版面配置區 31">
            <a:extLst>
              <a:ext uri="{FF2B5EF4-FFF2-40B4-BE49-F238E27FC236}">
                <a16:creationId xmlns:a16="http://schemas.microsoft.com/office/drawing/2014/main" id="{99B034DF-A3CB-45DC-829D-88D80354E411}"/>
              </a:ext>
            </a:extLst>
          </p:cNvPr>
          <p:cNvSpPr>
            <a:spLocks noGrp="1"/>
          </p:cNvSpPr>
          <p:nvPr>
            <p:ph type="sldNum" sz="quarter" idx="12"/>
          </p:nvPr>
        </p:nvSpPr>
        <p:spPr/>
        <p:txBody>
          <a:bodyPr/>
          <a:lstStyle/>
          <a:p>
            <a:fld id="{2DCF4B1E-7098-4BE6-B4F5-3E0BE1EA3F0E}" type="slidenum">
              <a:rPr lang="zh-TW" altLang="en-US" smtClean="0"/>
              <a:pPr/>
              <a:t>27</a:t>
            </a:fld>
            <a:endParaRPr lang="zh-TW" altLang="en-US"/>
          </a:p>
        </p:txBody>
      </p:sp>
      <p:cxnSp>
        <p:nvCxnSpPr>
          <p:cNvPr id="34" name="直線單箭頭接點 33">
            <a:extLst>
              <a:ext uri="{FF2B5EF4-FFF2-40B4-BE49-F238E27FC236}">
                <a16:creationId xmlns:a16="http://schemas.microsoft.com/office/drawing/2014/main" id="{5FAAECC4-B2E2-4B56-92E0-424CAE44003C}"/>
              </a:ext>
            </a:extLst>
          </p:cNvPr>
          <p:cNvCxnSpPr>
            <a:cxnSpLocks/>
          </p:cNvCxnSpPr>
          <p:nvPr/>
        </p:nvCxnSpPr>
        <p:spPr>
          <a:xfrm>
            <a:off x="8860381" y="1723336"/>
            <a:ext cx="1" cy="832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91C03DA4-6EC5-42E0-AB31-A6BE8FDDA9CF}"/>
              </a:ext>
            </a:extLst>
          </p:cNvPr>
          <p:cNvSpPr txBox="1"/>
          <p:nvPr/>
        </p:nvSpPr>
        <p:spPr>
          <a:xfrm>
            <a:off x="7832920" y="1223385"/>
            <a:ext cx="2054922" cy="461665"/>
          </a:xfrm>
          <a:prstGeom prst="rect">
            <a:avLst/>
          </a:prstGeom>
          <a:noFill/>
        </p:spPr>
        <p:txBody>
          <a:bodyPr wrap="square" rtlCol="0">
            <a:spAutoFit/>
          </a:bodyPr>
          <a:lstStyle/>
          <a:p>
            <a:r>
              <a:rPr lang="en-US" altLang="zh-TW" sz="2400" dirty="0"/>
              <a:t>Lower is better</a:t>
            </a:r>
            <a:endParaRPr lang="zh-TW" altLang="en-US" sz="2400" dirty="0"/>
          </a:p>
        </p:txBody>
      </p:sp>
      <p:grpSp>
        <p:nvGrpSpPr>
          <p:cNvPr id="71" name="群組 70">
            <a:extLst>
              <a:ext uri="{FF2B5EF4-FFF2-40B4-BE49-F238E27FC236}">
                <a16:creationId xmlns:a16="http://schemas.microsoft.com/office/drawing/2014/main" id="{B91C514A-B135-4AC0-9BE2-689032A5D091}"/>
              </a:ext>
            </a:extLst>
          </p:cNvPr>
          <p:cNvGrpSpPr/>
          <p:nvPr/>
        </p:nvGrpSpPr>
        <p:grpSpPr>
          <a:xfrm>
            <a:off x="2768815" y="1138064"/>
            <a:ext cx="6041449" cy="3184784"/>
            <a:chOff x="3565797" y="1562176"/>
            <a:chExt cx="4108220" cy="2165671"/>
          </a:xfrm>
        </p:grpSpPr>
        <p:grpSp>
          <p:nvGrpSpPr>
            <p:cNvPr id="58" name="群組 57">
              <a:extLst>
                <a:ext uri="{FF2B5EF4-FFF2-40B4-BE49-F238E27FC236}">
                  <a16:creationId xmlns:a16="http://schemas.microsoft.com/office/drawing/2014/main" id="{FEBEF1AD-36C9-4E1E-AF18-E59A463F5273}"/>
                </a:ext>
              </a:extLst>
            </p:cNvPr>
            <p:cNvGrpSpPr/>
            <p:nvPr/>
          </p:nvGrpSpPr>
          <p:grpSpPr>
            <a:xfrm>
              <a:off x="4377968" y="1713429"/>
              <a:ext cx="3074392" cy="1477462"/>
              <a:chOff x="4377968" y="1713429"/>
              <a:chExt cx="3074392" cy="1477462"/>
            </a:xfrm>
          </p:grpSpPr>
          <p:grpSp>
            <p:nvGrpSpPr>
              <p:cNvPr id="57" name="群組 56">
                <a:extLst>
                  <a:ext uri="{FF2B5EF4-FFF2-40B4-BE49-F238E27FC236}">
                    <a16:creationId xmlns:a16="http://schemas.microsoft.com/office/drawing/2014/main" id="{9C43409B-4FFB-4E80-81D3-47F3C4BAA26C}"/>
                  </a:ext>
                </a:extLst>
              </p:cNvPr>
              <p:cNvGrpSpPr/>
              <p:nvPr/>
            </p:nvGrpSpPr>
            <p:grpSpPr>
              <a:xfrm>
                <a:off x="4377968" y="1713429"/>
                <a:ext cx="83542" cy="1477462"/>
                <a:chOff x="4377968" y="1713429"/>
                <a:chExt cx="83542" cy="1477462"/>
              </a:xfrm>
            </p:grpSpPr>
            <p:cxnSp>
              <p:nvCxnSpPr>
                <p:cNvPr id="41" name="直線接點 40">
                  <a:extLst>
                    <a:ext uri="{FF2B5EF4-FFF2-40B4-BE49-F238E27FC236}">
                      <a16:creationId xmlns:a16="http://schemas.microsoft.com/office/drawing/2014/main" id="{C526BB4B-D1BB-4AA0-92E6-87807B602A33}"/>
                    </a:ext>
                  </a:extLst>
                </p:cNvPr>
                <p:cNvCxnSpPr/>
                <p:nvPr/>
              </p:nvCxnSpPr>
              <p:spPr>
                <a:xfrm>
                  <a:off x="4377968" y="1713429"/>
                  <a:ext cx="0" cy="1477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9177EB0E-692E-44C7-8BDE-92215891BD59}"/>
                    </a:ext>
                  </a:extLst>
                </p:cNvPr>
                <p:cNvCxnSpPr>
                  <a:cxnSpLocks/>
                </p:cNvCxnSpPr>
                <p:nvPr/>
              </p:nvCxnSpPr>
              <p:spPr>
                <a:xfrm flipH="1">
                  <a:off x="4377968" y="171914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9F2BA28A-CCEF-4A45-B3C9-AC43093B5766}"/>
                    </a:ext>
                  </a:extLst>
                </p:cNvPr>
                <p:cNvCxnSpPr>
                  <a:cxnSpLocks/>
                </p:cNvCxnSpPr>
                <p:nvPr/>
              </p:nvCxnSpPr>
              <p:spPr>
                <a:xfrm flipH="1">
                  <a:off x="4377968" y="230969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CF3CC726-BCC2-4ADE-BC40-6AB3D5590056}"/>
                    </a:ext>
                  </a:extLst>
                </p:cNvPr>
                <p:cNvCxnSpPr>
                  <a:cxnSpLocks/>
                </p:cNvCxnSpPr>
                <p:nvPr/>
              </p:nvCxnSpPr>
              <p:spPr>
                <a:xfrm flipH="1">
                  <a:off x="4377968" y="2896434"/>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群組 55">
                <a:extLst>
                  <a:ext uri="{FF2B5EF4-FFF2-40B4-BE49-F238E27FC236}">
                    <a16:creationId xmlns:a16="http://schemas.microsoft.com/office/drawing/2014/main" id="{15085D59-0E2D-479A-8D9B-107816C855FB}"/>
                  </a:ext>
                </a:extLst>
              </p:cNvPr>
              <p:cNvGrpSpPr/>
              <p:nvPr/>
            </p:nvGrpSpPr>
            <p:grpSpPr>
              <a:xfrm>
                <a:off x="4377968" y="3103714"/>
                <a:ext cx="3074392" cy="83542"/>
                <a:chOff x="4377968" y="3103714"/>
                <a:chExt cx="3074392" cy="83542"/>
              </a:xfrm>
            </p:grpSpPr>
            <p:cxnSp>
              <p:nvCxnSpPr>
                <p:cNvPr id="42" name="直線接點 41">
                  <a:extLst>
                    <a:ext uri="{FF2B5EF4-FFF2-40B4-BE49-F238E27FC236}">
                      <a16:creationId xmlns:a16="http://schemas.microsoft.com/office/drawing/2014/main" id="{19062DCB-81C7-4E47-884E-6A78271F3DD6}"/>
                    </a:ext>
                  </a:extLst>
                </p:cNvPr>
                <p:cNvCxnSpPr>
                  <a:cxnSpLocks/>
                </p:cNvCxnSpPr>
                <p:nvPr/>
              </p:nvCxnSpPr>
              <p:spPr>
                <a:xfrm>
                  <a:off x="4377968" y="3184748"/>
                  <a:ext cx="3074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A487424F-C3C0-4569-8DA7-8D4207B1ED87}"/>
                    </a:ext>
                  </a:extLst>
                </p:cNvPr>
                <p:cNvCxnSpPr>
                  <a:cxnSpLocks/>
                </p:cNvCxnSpPr>
                <p:nvPr/>
              </p:nvCxnSpPr>
              <p:spPr>
                <a:xfrm rot="16200000" flipH="1">
                  <a:off x="7410589"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a:extLst>
                    <a:ext uri="{FF2B5EF4-FFF2-40B4-BE49-F238E27FC236}">
                      <a16:creationId xmlns:a16="http://schemas.microsoft.com/office/drawing/2014/main" id="{943EF762-2CDE-447A-BF32-C6CF0D503EAC}"/>
                    </a:ext>
                  </a:extLst>
                </p:cNvPr>
                <p:cNvCxnSpPr>
                  <a:cxnSpLocks/>
                </p:cNvCxnSpPr>
                <p:nvPr/>
              </p:nvCxnSpPr>
              <p:spPr>
                <a:xfrm rot="16200000" flipH="1">
                  <a:off x="6793369"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CE54403B-EF0E-4744-B9F2-6469DE593710}"/>
                    </a:ext>
                  </a:extLst>
                </p:cNvPr>
                <p:cNvCxnSpPr>
                  <a:cxnSpLocks/>
                </p:cNvCxnSpPr>
                <p:nvPr/>
              </p:nvCxnSpPr>
              <p:spPr>
                <a:xfrm rot="16200000" flipH="1">
                  <a:off x="618186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8BF4AF66-CA65-49C8-9594-7AD971564FEF}"/>
                    </a:ext>
                  </a:extLst>
                </p:cNvPr>
                <p:cNvCxnSpPr>
                  <a:cxnSpLocks/>
                </p:cNvCxnSpPr>
                <p:nvPr/>
              </p:nvCxnSpPr>
              <p:spPr>
                <a:xfrm rot="16200000" flipH="1">
                  <a:off x="556845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D39489CF-6DDF-4867-9907-C02AFECAEB49}"/>
                    </a:ext>
                  </a:extLst>
                </p:cNvPr>
                <p:cNvCxnSpPr>
                  <a:cxnSpLocks/>
                </p:cNvCxnSpPr>
                <p:nvPr/>
              </p:nvCxnSpPr>
              <p:spPr>
                <a:xfrm rot="16200000" flipH="1">
                  <a:off x="4951234" y="3145485"/>
                  <a:ext cx="83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9" name="群組 68">
              <a:extLst>
                <a:ext uri="{FF2B5EF4-FFF2-40B4-BE49-F238E27FC236}">
                  <a16:creationId xmlns:a16="http://schemas.microsoft.com/office/drawing/2014/main" id="{0609C39A-5138-4B99-94B8-D8EA25370369}"/>
                </a:ext>
              </a:extLst>
            </p:cNvPr>
            <p:cNvGrpSpPr/>
            <p:nvPr/>
          </p:nvGrpSpPr>
          <p:grpSpPr>
            <a:xfrm>
              <a:off x="3893616" y="1562176"/>
              <a:ext cx="442780" cy="1502085"/>
              <a:chOff x="3893616" y="1562176"/>
              <a:chExt cx="442780" cy="1502085"/>
            </a:xfrm>
          </p:grpSpPr>
          <p:sp>
            <p:nvSpPr>
              <p:cNvPr id="59" name="文字方塊 58">
                <a:extLst>
                  <a:ext uri="{FF2B5EF4-FFF2-40B4-BE49-F238E27FC236}">
                    <a16:creationId xmlns:a16="http://schemas.microsoft.com/office/drawing/2014/main" id="{A16562C3-29CE-4779-9A06-9BB7836CE21C}"/>
                  </a:ext>
                </a:extLst>
              </p:cNvPr>
              <p:cNvSpPr txBox="1"/>
              <p:nvPr/>
            </p:nvSpPr>
            <p:spPr>
              <a:xfrm>
                <a:off x="3893617" y="1562176"/>
                <a:ext cx="442779" cy="313935"/>
              </a:xfrm>
              <a:prstGeom prst="rect">
                <a:avLst/>
              </a:prstGeom>
              <a:noFill/>
            </p:spPr>
            <p:txBody>
              <a:bodyPr wrap="none" rtlCol="0">
                <a:spAutoFit/>
              </a:bodyPr>
              <a:lstStyle/>
              <a:p>
                <a:pPr algn="r"/>
                <a:r>
                  <a:rPr lang="en-US" altLang="zh-TW" sz="2400" dirty="0"/>
                  <a:t>250</a:t>
                </a:r>
                <a:endParaRPr lang="zh-TW" altLang="en-US" sz="2400" dirty="0"/>
              </a:p>
            </p:txBody>
          </p:sp>
          <p:sp>
            <p:nvSpPr>
              <p:cNvPr id="60" name="文字方塊 59">
                <a:extLst>
                  <a:ext uri="{FF2B5EF4-FFF2-40B4-BE49-F238E27FC236}">
                    <a16:creationId xmlns:a16="http://schemas.microsoft.com/office/drawing/2014/main" id="{A5B126DE-88BF-4070-A1E8-DB02DC8B7F45}"/>
                  </a:ext>
                </a:extLst>
              </p:cNvPr>
              <p:cNvSpPr txBox="1"/>
              <p:nvPr/>
            </p:nvSpPr>
            <p:spPr>
              <a:xfrm>
                <a:off x="3893616" y="2151589"/>
                <a:ext cx="442779" cy="313935"/>
              </a:xfrm>
              <a:prstGeom prst="rect">
                <a:avLst/>
              </a:prstGeom>
              <a:noFill/>
            </p:spPr>
            <p:txBody>
              <a:bodyPr wrap="none" rtlCol="0">
                <a:spAutoFit/>
              </a:bodyPr>
              <a:lstStyle/>
              <a:p>
                <a:pPr algn="r"/>
                <a:r>
                  <a:rPr lang="en-US" altLang="zh-TW" sz="2400" dirty="0"/>
                  <a:t>150</a:t>
                </a:r>
                <a:endParaRPr lang="zh-TW" altLang="en-US" sz="2400" dirty="0"/>
              </a:p>
            </p:txBody>
          </p:sp>
          <p:sp>
            <p:nvSpPr>
              <p:cNvPr id="61" name="文字方塊 60">
                <a:extLst>
                  <a:ext uri="{FF2B5EF4-FFF2-40B4-BE49-F238E27FC236}">
                    <a16:creationId xmlns:a16="http://schemas.microsoft.com/office/drawing/2014/main" id="{BCBA3D97-9F02-4A45-BC82-D2F1F8D5A0FD}"/>
                  </a:ext>
                </a:extLst>
              </p:cNvPr>
              <p:cNvSpPr txBox="1"/>
              <p:nvPr/>
            </p:nvSpPr>
            <p:spPr>
              <a:xfrm>
                <a:off x="3999351" y="2750326"/>
                <a:ext cx="337044" cy="313935"/>
              </a:xfrm>
              <a:prstGeom prst="rect">
                <a:avLst/>
              </a:prstGeom>
              <a:noFill/>
            </p:spPr>
            <p:txBody>
              <a:bodyPr wrap="none" rtlCol="0">
                <a:spAutoFit/>
              </a:bodyPr>
              <a:lstStyle/>
              <a:p>
                <a:pPr algn="r"/>
                <a:r>
                  <a:rPr lang="en-US" altLang="zh-TW" sz="2400" dirty="0"/>
                  <a:t>50</a:t>
                </a:r>
                <a:endParaRPr lang="zh-TW" altLang="en-US" sz="2400" dirty="0"/>
              </a:p>
            </p:txBody>
          </p:sp>
        </p:grpSp>
        <p:grpSp>
          <p:nvGrpSpPr>
            <p:cNvPr id="70" name="群組 69">
              <a:extLst>
                <a:ext uri="{FF2B5EF4-FFF2-40B4-BE49-F238E27FC236}">
                  <a16:creationId xmlns:a16="http://schemas.microsoft.com/office/drawing/2014/main" id="{D57C2CB8-3A20-4C6A-8046-93B99CB13265}"/>
                </a:ext>
              </a:extLst>
            </p:cNvPr>
            <p:cNvGrpSpPr/>
            <p:nvPr/>
          </p:nvGrpSpPr>
          <p:grpSpPr>
            <a:xfrm>
              <a:off x="4835190" y="3235152"/>
              <a:ext cx="2838827" cy="313935"/>
              <a:chOff x="4835190" y="3235152"/>
              <a:chExt cx="2838827" cy="313935"/>
            </a:xfrm>
          </p:grpSpPr>
          <p:sp>
            <p:nvSpPr>
              <p:cNvPr id="62" name="文字方塊 61">
                <a:extLst>
                  <a:ext uri="{FF2B5EF4-FFF2-40B4-BE49-F238E27FC236}">
                    <a16:creationId xmlns:a16="http://schemas.microsoft.com/office/drawing/2014/main" id="{3E2486D4-EC00-4078-B406-71A279C51C70}"/>
                  </a:ext>
                </a:extLst>
              </p:cNvPr>
              <p:cNvSpPr txBox="1"/>
              <p:nvPr/>
            </p:nvSpPr>
            <p:spPr>
              <a:xfrm>
                <a:off x="4835190" y="3235152"/>
                <a:ext cx="337044" cy="313935"/>
              </a:xfrm>
              <a:prstGeom prst="rect">
                <a:avLst/>
              </a:prstGeom>
              <a:noFill/>
            </p:spPr>
            <p:txBody>
              <a:bodyPr wrap="none" rtlCol="0">
                <a:spAutoFit/>
              </a:bodyPr>
              <a:lstStyle/>
              <a:p>
                <a:pPr algn="r"/>
                <a:r>
                  <a:rPr lang="en-US" altLang="zh-TW" sz="2400" dirty="0"/>
                  <a:t>20</a:t>
                </a:r>
                <a:endParaRPr lang="zh-TW" altLang="en-US" sz="2400" dirty="0"/>
              </a:p>
            </p:txBody>
          </p:sp>
          <p:sp>
            <p:nvSpPr>
              <p:cNvPr id="63" name="文字方塊 62">
                <a:extLst>
                  <a:ext uri="{FF2B5EF4-FFF2-40B4-BE49-F238E27FC236}">
                    <a16:creationId xmlns:a16="http://schemas.microsoft.com/office/drawing/2014/main" id="{223E20B9-6100-4B8C-B2E9-C955550EC51B}"/>
                  </a:ext>
                </a:extLst>
              </p:cNvPr>
              <p:cNvSpPr txBox="1"/>
              <p:nvPr/>
            </p:nvSpPr>
            <p:spPr>
              <a:xfrm>
                <a:off x="5452410" y="3235152"/>
                <a:ext cx="337044" cy="313935"/>
              </a:xfrm>
              <a:prstGeom prst="rect">
                <a:avLst/>
              </a:prstGeom>
              <a:noFill/>
            </p:spPr>
            <p:txBody>
              <a:bodyPr wrap="none" rtlCol="0">
                <a:spAutoFit/>
              </a:bodyPr>
              <a:lstStyle/>
              <a:p>
                <a:pPr algn="r"/>
                <a:r>
                  <a:rPr lang="en-US" altLang="zh-TW" sz="2400" dirty="0"/>
                  <a:t>40</a:t>
                </a:r>
                <a:endParaRPr lang="zh-TW" altLang="en-US" sz="2400" dirty="0"/>
              </a:p>
            </p:txBody>
          </p:sp>
          <p:sp>
            <p:nvSpPr>
              <p:cNvPr id="64" name="文字方塊 63">
                <a:extLst>
                  <a:ext uri="{FF2B5EF4-FFF2-40B4-BE49-F238E27FC236}">
                    <a16:creationId xmlns:a16="http://schemas.microsoft.com/office/drawing/2014/main" id="{07A24A9C-5242-441F-BBF6-E91492B3D5EF}"/>
                  </a:ext>
                </a:extLst>
              </p:cNvPr>
              <p:cNvSpPr txBox="1"/>
              <p:nvPr/>
            </p:nvSpPr>
            <p:spPr>
              <a:xfrm>
                <a:off x="6063814" y="3235152"/>
                <a:ext cx="337044" cy="313935"/>
              </a:xfrm>
              <a:prstGeom prst="rect">
                <a:avLst/>
              </a:prstGeom>
              <a:noFill/>
            </p:spPr>
            <p:txBody>
              <a:bodyPr wrap="none" rtlCol="0">
                <a:spAutoFit/>
              </a:bodyPr>
              <a:lstStyle/>
              <a:p>
                <a:pPr algn="r"/>
                <a:r>
                  <a:rPr lang="en-US" altLang="zh-TW" sz="2400" dirty="0"/>
                  <a:t>60</a:t>
                </a:r>
                <a:endParaRPr lang="zh-TW" altLang="en-US" sz="2400" dirty="0"/>
              </a:p>
            </p:txBody>
          </p:sp>
          <p:sp>
            <p:nvSpPr>
              <p:cNvPr id="65" name="文字方塊 64">
                <a:extLst>
                  <a:ext uri="{FF2B5EF4-FFF2-40B4-BE49-F238E27FC236}">
                    <a16:creationId xmlns:a16="http://schemas.microsoft.com/office/drawing/2014/main" id="{679E420E-EE08-4F27-BEE3-EF0C47FFF0CF}"/>
                  </a:ext>
                </a:extLst>
              </p:cNvPr>
              <p:cNvSpPr txBox="1"/>
              <p:nvPr/>
            </p:nvSpPr>
            <p:spPr>
              <a:xfrm>
                <a:off x="6684281" y="3235152"/>
                <a:ext cx="337044" cy="313935"/>
              </a:xfrm>
              <a:prstGeom prst="rect">
                <a:avLst/>
              </a:prstGeom>
              <a:noFill/>
            </p:spPr>
            <p:txBody>
              <a:bodyPr wrap="none" rtlCol="0">
                <a:spAutoFit/>
              </a:bodyPr>
              <a:lstStyle/>
              <a:p>
                <a:pPr algn="r"/>
                <a:r>
                  <a:rPr lang="en-US" altLang="zh-TW" sz="2400" dirty="0"/>
                  <a:t>80</a:t>
                </a:r>
                <a:endParaRPr lang="zh-TW" altLang="en-US" sz="2400" dirty="0"/>
              </a:p>
            </p:txBody>
          </p:sp>
          <p:sp>
            <p:nvSpPr>
              <p:cNvPr id="66" name="文字方塊 65">
                <a:extLst>
                  <a:ext uri="{FF2B5EF4-FFF2-40B4-BE49-F238E27FC236}">
                    <a16:creationId xmlns:a16="http://schemas.microsoft.com/office/drawing/2014/main" id="{D93F7DAD-037C-45D8-8BC1-4D331C9FB04B}"/>
                  </a:ext>
                </a:extLst>
              </p:cNvPr>
              <p:cNvSpPr txBox="1"/>
              <p:nvPr/>
            </p:nvSpPr>
            <p:spPr>
              <a:xfrm>
                <a:off x="7231238" y="3235152"/>
                <a:ext cx="442779" cy="313935"/>
              </a:xfrm>
              <a:prstGeom prst="rect">
                <a:avLst/>
              </a:prstGeom>
              <a:noFill/>
            </p:spPr>
            <p:txBody>
              <a:bodyPr wrap="none" rtlCol="0">
                <a:spAutoFit/>
              </a:bodyPr>
              <a:lstStyle/>
              <a:p>
                <a:pPr algn="r"/>
                <a:r>
                  <a:rPr lang="en-US" altLang="zh-TW" sz="2400" dirty="0"/>
                  <a:t>100</a:t>
                </a:r>
                <a:endParaRPr lang="zh-TW" altLang="en-US" sz="2400" dirty="0"/>
              </a:p>
            </p:txBody>
          </p:sp>
        </p:grpSp>
        <p:sp>
          <p:nvSpPr>
            <p:cNvPr id="67" name="文字方塊 66">
              <a:extLst>
                <a:ext uri="{FF2B5EF4-FFF2-40B4-BE49-F238E27FC236}">
                  <a16:creationId xmlns:a16="http://schemas.microsoft.com/office/drawing/2014/main" id="{E66CE354-2C7C-47D6-9199-BCFA0721AA29}"/>
                </a:ext>
              </a:extLst>
            </p:cNvPr>
            <p:cNvSpPr txBox="1"/>
            <p:nvPr/>
          </p:nvSpPr>
          <p:spPr>
            <a:xfrm>
              <a:off x="5110651" y="3413912"/>
              <a:ext cx="1597317" cy="313935"/>
            </a:xfrm>
            <a:prstGeom prst="rect">
              <a:avLst/>
            </a:prstGeom>
            <a:noFill/>
          </p:spPr>
          <p:txBody>
            <a:bodyPr wrap="none" rtlCol="0">
              <a:spAutoFit/>
            </a:bodyPr>
            <a:lstStyle/>
            <a:p>
              <a:r>
                <a:rPr lang="en-US" altLang="zh-TW" sz="2400" dirty="0"/>
                <a:t>Network load (%)</a:t>
              </a:r>
              <a:endParaRPr lang="zh-TW" altLang="en-US" sz="2400" dirty="0"/>
            </a:p>
          </p:txBody>
        </p:sp>
        <p:sp>
          <p:nvSpPr>
            <p:cNvPr id="68" name="文字方塊 67">
              <a:extLst>
                <a:ext uri="{FF2B5EF4-FFF2-40B4-BE49-F238E27FC236}">
                  <a16:creationId xmlns:a16="http://schemas.microsoft.com/office/drawing/2014/main" id="{9BE842CF-D33B-4D48-8914-98CCCA2A7CC7}"/>
                </a:ext>
              </a:extLst>
            </p:cNvPr>
            <p:cNvSpPr txBox="1"/>
            <p:nvPr/>
          </p:nvSpPr>
          <p:spPr>
            <a:xfrm>
              <a:off x="3565797" y="1697237"/>
              <a:ext cx="376722" cy="1524851"/>
            </a:xfrm>
            <a:prstGeom prst="rect">
              <a:avLst/>
            </a:prstGeom>
            <a:noFill/>
          </p:spPr>
          <p:txBody>
            <a:bodyPr vert="vert270" wrap="none" rtlCol="0">
              <a:spAutoFit/>
            </a:bodyPr>
            <a:lstStyle/>
            <a:p>
              <a:r>
                <a:rPr lang="en-US" altLang="zh-TW" sz="2400" dirty="0"/>
                <a:t>Average FCT (</a:t>
              </a:r>
              <a:r>
                <a:rPr lang="en-US" altLang="zh-TW" sz="2400" dirty="0" err="1"/>
                <a:t>ms</a:t>
              </a:r>
              <a:r>
                <a:rPr lang="en-US" altLang="zh-TW" sz="2400" dirty="0"/>
                <a:t>)</a:t>
              </a:r>
              <a:endParaRPr lang="zh-TW" altLang="en-US" sz="2400" dirty="0"/>
            </a:p>
          </p:txBody>
        </p:sp>
      </p:grpSp>
      <p:grpSp>
        <p:nvGrpSpPr>
          <p:cNvPr id="138" name="群組 137">
            <a:extLst>
              <a:ext uri="{FF2B5EF4-FFF2-40B4-BE49-F238E27FC236}">
                <a16:creationId xmlns:a16="http://schemas.microsoft.com/office/drawing/2014/main" id="{7DE80A71-585D-4D6A-A778-B1A548629645}"/>
              </a:ext>
            </a:extLst>
          </p:cNvPr>
          <p:cNvGrpSpPr/>
          <p:nvPr/>
        </p:nvGrpSpPr>
        <p:grpSpPr>
          <a:xfrm>
            <a:off x="4338159" y="1738181"/>
            <a:ext cx="3781953" cy="1851757"/>
            <a:chOff x="4632960" y="1970259"/>
            <a:chExt cx="2571750" cy="1259205"/>
          </a:xfrm>
        </p:grpSpPr>
        <p:grpSp>
          <p:nvGrpSpPr>
            <p:cNvPr id="77" name="群組 76">
              <a:extLst>
                <a:ext uri="{FF2B5EF4-FFF2-40B4-BE49-F238E27FC236}">
                  <a16:creationId xmlns:a16="http://schemas.microsoft.com/office/drawing/2014/main" id="{5ACDEFB7-5FD4-4C11-B260-B50216CDF86E}"/>
                </a:ext>
              </a:extLst>
            </p:cNvPr>
            <p:cNvGrpSpPr/>
            <p:nvPr/>
          </p:nvGrpSpPr>
          <p:grpSpPr>
            <a:xfrm>
              <a:off x="4632960" y="3117069"/>
              <a:ext cx="112395" cy="112395"/>
              <a:chOff x="4632960" y="3117069"/>
              <a:chExt cx="112395" cy="112395"/>
            </a:xfrm>
          </p:grpSpPr>
          <p:cxnSp>
            <p:nvCxnSpPr>
              <p:cNvPr id="73" name="直線接點 72">
                <a:extLst>
                  <a:ext uri="{FF2B5EF4-FFF2-40B4-BE49-F238E27FC236}">
                    <a16:creationId xmlns:a16="http://schemas.microsoft.com/office/drawing/2014/main" id="{68C3CEB3-EE2C-454A-8428-05012390A1A2}"/>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a16="http://schemas.microsoft.com/office/drawing/2014/main" id="{72290493-2EE2-47B6-BF4A-20C160FA90B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78" name="群組 77">
              <a:extLst>
                <a:ext uri="{FF2B5EF4-FFF2-40B4-BE49-F238E27FC236}">
                  <a16:creationId xmlns:a16="http://schemas.microsoft.com/office/drawing/2014/main" id="{F898B142-3AD8-4624-AD3F-20DB8D2D4A10}"/>
                </a:ext>
              </a:extLst>
            </p:cNvPr>
            <p:cNvGrpSpPr/>
            <p:nvPr/>
          </p:nvGrpSpPr>
          <p:grpSpPr>
            <a:xfrm>
              <a:off x="4939665" y="3113259"/>
              <a:ext cx="112395" cy="112395"/>
              <a:chOff x="4632960" y="3117069"/>
              <a:chExt cx="112395" cy="112395"/>
            </a:xfrm>
          </p:grpSpPr>
          <p:cxnSp>
            <p:nvCxnSpPr>
              <p:cNvPr id="79" name="直線接點 78">
                <a:extLst>
                  <a:ext uri="{FF2B5EF4-FFF2-40B4-BE49-F238E27FC236}">
                    <a16:creationId xmlns:a16="http://schemas.microsoft.com/office/drawing/2014/main" id="{74D2B9CE-57D7-46CA-A921-A198EE2C02A4}"/>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a16="http://schemas.microsoft.com/office/drawing/2014/main" id="{D8223844-A462-4E0C-A89F-4766C0F0F03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0" name="群組 89">
              <a:extLst>
                <a:ext uri="{FF2B5EF4-FFF2-40B4-BE49-F238E27FC236}">
                  <a16:creationId xmlns:a16="http://schemas.microsoft.com/office/drawing/2014/main" id="{48499368-39A9-460F-95AA-E8E4C31CD856}"/>
                </a:ext>
              </a:extLst>
            </p:cNvPr>
            <p:cNvGrpSpPr/>
            <p:nvPr/>
          </p:nvGrpSpPr>
          <p:grpSpPr>
            <a:xfrm>
              <a:off x="5248275" y="3113259"/>
              <a:ext cx="112395" cy="112395"/>
              <a:chOff x="4632960" y="3117069"/>
              <a:chExt cx="112395" cy="112395"/>
            </a:xfrm>
          </p:grpSpPr>
          <p:cxnSp>
            <p:nvCxnSpPr>
              <p:cNvPr id="91" name="直線接點 90">
                <a:extLst>
                  <a:ext uri="{FF2B5EF4-FFF2-40B4-BE49-F238E27FC236}">
                    <a16:creationId xmlns:a16="http://schemas.microsoft.com/office/drawing/2014/main" id="{6649165F-F4BD-4331-870E-643946D05B77}"/>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a16="http://schemas.microsoft.com/office/drawing/2014/main" id="{49949E1D-A5B3-43C5-987A-383D3841942B}"/>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3" name="群組 92">
              <a:extLst>
                <a:ext uri="{FF2B5EF4-FFF2-40B4-BE49-F238E27FC236}">
                  <a16:creationId xmlns:a16="http://schemas.microsoft.com/office/drawing/2014/main" id="{3BF50EC7-ABE4-4269-950B-4FB8BB4B2967}"/>
                </a:ext>
              </a:extLst>
            </p:cNvPr>
            <p:cNvGrpSpPr/>
            <p:nvPr/>
          </p:nvGrpSpPr>
          <p:grpSpPr>
            <a:xfrm>
              <a:off x="5556885" y="3078969"/>
              <a:ext cx="112395" cy="112395"/>
              <a:chOff x="4632960" y="3117069"/>
              <a:chExt cx="112395" cy="112395"/>
            </a:xfrm>
          </p:grpSpPr>
          <p:cxnSp>
            <p:nvCxnSpPr>
              <p:cNvPr id="94" name="直線接點 93">
                <a:extLst>
                  <a:ext uri="{FF2B5EF4-FFF2-40B4-BE49-F238E27FC236}">
                    <a16:creationId xmlns:a16="http://schemas.microsoft.com/office/drawing/2014/main" id="{9795A240-BE79-4DB2-BB3F-D5E207B27945}"/>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a16="http://schemas.microsoft.com/office/drawing/2014/main" id="{944F8BDA-27E3-4038-B9FD-BBEBD123E8A6}"/>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6" name="群組 95">
              <a:extLst>
                <a:ext uri="{FF2B5EF4-FFF2-40B4-BE49-F238E27FC236}">
                  <a16:creationId xmlns:a16="http://schemas.microsoft.com/office/drawing/2014/main" id="{CFF41F22-4661-4323-9D29-0AB4F46355CA}"/>
                </a:ext>
              </a:extLst>
            </p:cNvPr>
            <p:cNvGrpSpPr/>
            <p:nvPr/>
          </p:nvGrpSpPr>
          <p:grpSpPr>
            <a:xfrm>
              <a:off x="5861685" y="2989434"/>
              <a:ext cx="112395" cy="112395"/>
              <a:chOff x="4632960" y="3117069"/>
              <a:chExt cx="112395" cy="112395"/>
            </a:xfrm>
          </p:grpSpPr>
          <p:cxnSp>
            <p:nvCxnSpPr>
              <p:cNvPr id="97" name="直線接點 96">
                <a:extLst>
                  <a:ext uri="{FF2B5EF4-FFF2-40B4-BE49-F238E27FC236}">
                    <a16:creationId xmlns:a16="http://schemas.microsoft.com/office/drawing/2014/main" id="{9B429FDE-E061-4212-8F54-E6C45E2D1213}"/>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a16="http://schemas.microsoft.com/office/drawing/2014/main" id="{4CCED3CE-CCA3-4C8F-936D-4B8404E84963}"/>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9" name="群組 98">
              <a:extLst>
                <a:ext uri="{FF2B5EF4-FFF2-40B4-BE49-F238E27FC236}">
                  <a16:creationId xmlns:a16="http://schemas.microsoft.com/office/drawing/2014/main" id="{04261B91-175C-486A-8E9F-D6E6955F971E}"/>
                </a:ext>
              </a:extLst>
            </p:cNvPr>
            <p:cNvGrpSpPr/>
            <p:nvPr/>
          </p:nvGrpSpPr>
          <p:grpSpPr>
            <a:xfrm>
              <a:off x="6166485" y="2774169"/>
              <a:ext cx="112395" cy="112395"/>
              <a:chOff x="4632960" y="3117069"/>
              <a:chExt cx="112395" cy="112395"/>
            </a:xfrm>
          </p:grpSpPr>
          <p:cxnSp>
            <p:nvCxnSpPr>
              <p:cNvPr id="100" name="直線接點 99">
                <a:extLst>
                  <a:ext uri="{FF2B5EF4-FFF2-40B4-BE49-F238E27FC236}">
                    <a16:creationId xmlns:a16="http://schemas.microsoft.com/office/drawing/2014/main" id="{2AEB03F1-3942-43E0-8DF7-6ED457FFE073}"/>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id="{DEF2C02B-3524-445F-8826-19A597BE7326}"/>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2" name="群組 101">
              <a:extLst>
                <a:ext uri="{FF2B5EF4-FFF2-40B4-BE49-F238E27FC236}">
                  <a16:creationId xmlns:a16="http://schemas.microsoft.com/office/drawing/2014/main" id="{096B4F15-E5FE-489A-8CF1-99E50BAA3FA0}"/>
                </a:ext>
              </a:extLst>
            </p:cNvPr>
            <p:cNvGrpSpPr/>
            <p:nvPr/>
          </p:nvGrpSpPr>
          <p:grpSpPr>
            <a:xfrm>
              <a:off x="6473190" y="2459844"/>
              <a:ext cx="112395" cy="112395"/>
              <a:chOff x="4632960" y="3117069"/>
              <a:chExt cx="112395" cy="112395"/>
            </a:xfrm>
          </p:grpSpPr>
          <p:cxnSp>
            <p:nvCxnSpPr>
              <p:cNvPr id="103" name="直線接點 102">
                <a:extLst>
                  <a:ext uri="{FF2B5EF4-FFF2-40B4-BE49-F238E27FC236}">
                    <a16:creationId xmlns:a16="http://schemas.microsoft.com/office/drawing/2014/main" id="{3BF2E61A-0742-4C51-97C5-168ED2F07831}"/>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C4FA7E6E-5F8C-41D4-B408-DFA3BD5D8EB2}"/>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5" name="群組 104">
              <a:extLst>
                <a:ext uri="{FF2B5EF4-FFF2-40B4-BE49-F238E27FC236}">
                  <a16:creationId xmlns:a16="http://schemas.microsoft.com/office/drawing/2014/main" id="{A19250A1-7AA4-48AE-A972-948E214715CC}"/>
                </a:ext>
              </a:extLst>
            </p:cNvPr>
            <p:cNvGrpSpPr/>
            <p:nvPr/>
          </p:nvGrpSpPr>
          <p:grpSpPr>
            <a:xfrm>
              <a:off x="6781800" y="2254104"/>
              <a:ext cx="112395" cy="112395"/>
              <a:chOff x="4632960" y="3117069"/>
              <a:chExt cx="112395" cy="112395"/>
            </a:xfrm>
          </p:grpSpPr>
          <p:cxnSp>
            <p:nvCxnSpPr>
              <p:cNvPr id="106" name="直線接點 105">
                <a:extLst>
                  <a:ext uri="{FF2B5EF4-FFF2-40B4-BE49-F238E27FC236}">
                    <a16:creationId xmlns:a16="http://schemas.microsoft.com/office/drawing/2014/main" id="{204A0588-63A2-443B-9ED9-F693D1347052}"/>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id="{42051288-F28F-4BD1-BD7C-B13942265708}"/>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08" name="群組 107">
              <a:extLst>
                <a:ext uri="{FF2B5EF4-FFF2-40B4-BE49-F238E27FC236}">
                  <a16:creationId xmlns:a16="http://schemas.microsoft.com/office/drawing/2014/main" id="{51410467-A3C3-4767-8CFC-06EC65447332}"/>
                </a:ext>
              </a:extLst>
            </p:cNvPr>
            <p:cNvGrpSpPr/>
            <p:nvPr/>
          </p:nvGrpSpPr>
          <p:grpSpPr>
            <a:xfrm>
              <a:off x="7092315" y="1970259"/>
              <a:ext cx="112395" cy="112395"/>
              <a:chOff x="4632960" y="3117069"/>
              <a:chExt cx="112395" cy="112395"/>
            </a:xfrm>
          </p:grpSpPr>
          <p:cxnSp>
            <p:nvCxnSpPr>
              <p:cNvPr id="109" name="直線接點 108">
                <a:extLst>
                  <a:ext uri="{FF2B5EF4-FFF2-40B4-BE49-F238E27FC236}">
                    <a16:creationId xmlns:a16="http://schemas.microsoft.com/office/drawing/2014/main" id="{EFBC13F5-0D6C-404C-B9AD-44F351CDCCC0}"/>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直線接點 109">
                <a:extLst>
                  <a:ext uri="{FF2B5EF4-FFF2-40B4-BE49-F238E27FC236}">
                    <a16:creationId xmlns:a16="http://schemas.microsoft.com/office/drawing/2014/main" id="{8103AE53-D9E9-41D1-B2A5-D81B209848E3}"/>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15" name="直線接點 114">
              <a:extLst>
                <a:ext uri="{FF2B5EF4-FFF2-40B4-BE49-F238E27FC236}">
                  <a16:creationId xmlns:a16="http://schemas.microsoft.com/office/drawing/2014/main" id="{EDF5ABAA-19B8-42F3-8E95-B3649D7C3CF5}"/>
                </a:ext>
              </a:extLst>
            </p:cNvPr>
            <p:cNvCxnSpPr>
              <a:cxnSpLocks/>
            </p:cNvCxnSpPr>
            <p:nvPr/>
          </p:nvCxnSpPr>
          <p:spPr>
            <a:xfrm flipV="1">
              <a:off x="4686300" y="3173730"/>
              <a:ext cx="306705" cy="190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直線接點 116">
              <a:extLst>
                <a:ext uri="{FF2B5EF4-FFF2-40B4-BE49-F238E27FC236}">
                  <a16:creationId xmlns:a16="http://schemas.microsoft.com/office/drawing/2014/main" id="{9072DB31-67C6-4B04-A0EC-4C02B8652A9D}"/>
                </a:ext>
              </a:extLst>
            </p:cNvPr>
            <p:cNvCxnSpPr>
              <a:cxnSpLocks/>
            </p:cNvCxnSpPr>
            <p:nvPr/>
          </p:nvCxnSpPr>
          <p:spPr>
            <a:xfrm flipV="1">
              <a:off x="4993005" y="3173730"/>
              <a:ext cx="310515" cy="190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直線接點 119">
              <a:extLst>
                <a:ext uri="{FF2B5EF4-FFF2-40B4-BE49-F238E27FC236}">
                  <a16:creationId xmlns:a16="http://schemas.microsoft.com/office/drawing/2014/main" id="{7E940860-A2B0-4D02-B500-4E7A6FBA9FC0}"/>
                </a:ext>
              </a:extLst>
            </p:cNvPr>
            <p:cNvCxnSpPr>
              <a:cxnSpLocks/>
            </p:cNvCxnSpPr>
            <p:nvPr/>
          </p:nvCxnSpPr>
          <p:spPr>
            <a:xfrm flipV="1">
              <a:off x="5303520" y="3137535"/>
              <a:ext cx="306705" cy="381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3" name="直線接點 122">
              <a:extLst>
                <a:ext uri="{FF2B5EF4-FFF2-40B4-BE49-F238E27FC236}">
                  <a16:creationId xmlns:a16="http://schemas.microsoft.com/office/drawing/2014/main" id="{5D885F6F-6D9B-4BFC-BDDD-E47BB8D79145}"/>
                </a:ext>
              </a:extLst>
            </p:cNvPr>
            <p:cNvCxnSpPr>
              <a:cxnSpLocks/>
            </p:cNvCxnSpPr>
            <p:nvPr/>
          </p:nvCxnSpPr>
          <p:spPr>
            <a:xfrm flipV="1">
              <a:off x="5610225" y="3051810"/>
              <a:ext cx="304800" cy="838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6" name="直線接點 125">
              <a:extLst>
                <a:ext uri="{FF2B5EF4-FFF2-40B4-BE49-F238E27FC236}">
                  <a16:creationId xmlns:a16="http://schemas.microsoft.com/office/drawing/2014/main" id="{D965CBEC-537A-40B6-86C6-7E360FE97EAF}"/>
                </a:ext>
              </a:extLst>
            </p:cNvPr>
            <p:cNvCxnSpPr>
              <a:cxnSpLocks/>
            </p:cNvCxnSpPr>
            <p:nvPr/>
          </p:nvCxnSpPr>
          <p:spPr>
            <a:xfrm flipV="1">
              <a:off x="5916930" y="2830830"/>
              <a:ext cx="302895" cy="22098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9" name="直線接點 128">
              <a:extLst>
                <a:ext uri="{FF2B5EF4-FFF2-40B4-BE49-F238E27FC236}">
                  <a16:creationId xmlns:a16="http://schemas.microsoft.com/office/drawing/2014/main" id="{31BECCC8-4C1E-4606-A92B-CCAE043D6402}"/>
                </a:ext>
              </a:extLst>
            </p:cNvPr>
            <p:cNvCxnSpPr>
              <a:cxnSpLocks/>
            </p:cNvCxnSpPr>
            <p:nvPr/>
          </p:nvCxnSpPr>
          <p:spPr>
            <a:xfrm flipV="1">
              <a:off x="6217920" y="2520315"/>
              <a:ext cx="314325" cy="3105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直線接點 131">
              <a:extLst>
                <a:ext uri="{FF2B5EF4-FFF2-40B4-BE49-F238E27FC236}">
                  <a16:creationId xmlns:a16="http://schemas.microsoft.com/office/drawing/2014/main" id="{3197B2CC-9008-4AD8-B74C-C76838E74F50}"/>
                </a:ext>
              </a:extLst>
            </p:cNvPr>
            <p:cNvCxnSpPr>
              <a:cxnSpLocks/>
            </p:cNvCxnSpPr>
            <p:nvPr/>
          </p:nvCxnSpPr>
          <p:spPr>
            <a:xfrm flipV="1">
              <a:off x="6526530" y="2310765"/>
              <a:ext cx="312420" cy="2095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 name="直線接點 134">
              <a:extLst>
                <a:ext uri="{FF2B5EF4-FFF2-40B4-BE49-F238E27FC236}">
                  <a16:creationId xmlns:a16="http://schemas.microsoft.com/office/drawing/2014/main" id="{4AC648C3-8B71-4498-8F9C-37CC21E8D847}"/>
                </a:ext>
              </a:extLst>
            </p:cNvPr>
            <p:cNvCxnSpPr>
              <a:cxnSpLocks/>
            </p:cNvCxnSpPr>
            <p:nvPr/>
          </p:nvCxnSpPr>
          <p:spPr>
            <a:xfrm flipV="1">
              <a:off x="6838950" y="2026920"/>
              <a:ext cx="308610" cy="28384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03" name="群組 202">
            <a:extLst>
              <a:ext uri="{FF2B5EF4-FFF2-40B4-BE49-F238E27FC236}">
                <a16:creationId xmlns:a16="http://schemas.microsoft.com/office/drawing/2014/main" id="{E8754AE9-2A83-4245-9AD7-04BE3D89B63F}"/>
              </a:ext>
            </a:extLst>
          </p:cNvPr>
          <p:cNvGrpSpPr/>
          <p:nvPr/>
        </p:nvGrpSpPr>
        <p:grpSpPr>
          <a:xfrm>
            <a:off x="4332556" y="2300553"/>
            <a:ext cx="3779152" cy="1288666"/>
            <a:chOff x="4629150" y="2352675"/>
            <a:chExt cx="2569845" cy="876300"/>
          </a:xfrm>
        </p:grpSpPr>
        <p:grpSp>
          <p:nvGrpSpPr>
            <p:cNvPr id="144" name="群組 143">
              <a:extLst>
                <a:ext uri="{FF2B5EF4-FFF2-40B4-BE49-F238E27FC236}">
                  <a16:creationId xmlns:a16="http://schemas.microsoft.com/office/drawing/2014/main" id="{578F578C-1FFA-4BC6-91B6-3DA9C8F939BE}"/>
                </a:ext>
              </a:extLst>
            </p:cNvPr>
            <p:cNvGrpSpPr/>
            <p:nvPr/>
          </p:nvGrpSpPr>
          <p:grpSpPr>
            <a:xfrm>
              <a:off x="4629150" y="3122295"/>
              <a:ext cx="114300" cy="102870"/>
              <a:chOff x="4629150" y="3122295"/>
              <a:chExt cx="114300" cy="102870"/>
            </a:xfrm>
          </p:grpSpPr>
          <p:cxnSp>
            <p:nvCxnSpPr>
              <p:cNvPr id="140" name="直線接點 139">
                <a:extLst>
                  <a:ext uri="{FF2B5EF4-FFF2-40B4-BE49-F238E27FC236}">
                    <a16:creationId xmlns:a16="http://schemas.microsoft.com/office/drawing/2014/main" id="{A1B546C7-293C-456C-B6F2-390A64201780}"/>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直線接點 142">
                <a:extLst>
                  <a:ext uri="{FF2B5EF4-FFF2-40B4-BE49-F238E27FC236}">
                    <a16:creationId xmlns:a16="http://schemas.microsoft.com/office/drawing/2014/main" id="{343CD7BC-32C2-476B-B36B-7012461A8ED1}"/>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8" name="群組 147">
              <a:extLst>
                <a:ext uri="{FF2B5EF4-FFF2-40B4-BE49-F238E27FC236}">
                  <a16:creationId xmlns:a16="http://schemas.microsoft.com/office/drawing/2014/main" id="{7A671033-3E81-4ACA-92D3-C1993CCAEFC8}"/>
                </a:ext>
              </a:extLst>
            </p:cNvPr>
            <p:cNvGrpSpPr/>
            <p:nvPr/>
          </p:nvGrpSpPr>
          <p:grpSpPr>
            <a:xfrm>
              <a:off x="4935855" y="3126105"/>
              <a:ext cx="114300" cy="102870"/>
              <a:chOff x="4629150" y="3122295"/>
              <a:chExt cx="114300" cy="102870"/>
            </a:xfrm>
          </p:grpSpPr>
          <p:cxnSp>
            <p:nvCxnSpPr>
              <p:cNvPr id="149" name="直線接點 148">
                <a:extLst>
                  <a:ext uri="{FF2B5EF4-FFF2-40B4-BE49-F238E27FC236}">
                    <a16:creationId xmlns:a16="http://schemas.microsoft.com/office/drawing/2014/main" id="{0D47EAC8-2EE2-4F0C-9015-48A6C8E8AD31}"/>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92C1DDE3-51B5-444C-A1E1-B398B027C28F}"/>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1" name="群組 150">
              <a:extLst>
                <a:ext uri="{FF2B5EF4-FFF2-40B4-BE49-F238E27FC236}">
                  <a16:creationId xmlns:a16="http://schemas.microsoft.com/office/drawing/2014/main" id="{CEE4BCF9-B146-4926-948C-F1BA708A5C8E}"/>
                </a:ext>
              </a:extLst>
            </p:cNvPr>
            <p:cNvGrpSpPr/>
            <p:nvPr/>
          </p:nvGrpSpPr>
          <p:grpSpPr>
            <a:xfrm>
              <a:off x="5244465" y="3124200"/>
              <a:ext cx="114300" cy="102870"/>
              <a:chOff x="4629150" y="3122295"/>
              <a:chExt cx="114300" cy="102870"/>
            </a:xfrm>
          </p:grpSpPr>
          <p:cxnSp>
            <p:nvCxnSpPr>
              <p:cNvPr id="152" name="直線接點 151">
                <a:extLst>
                  <a:ext uri="{FF2B5EF4-FFF2-40B4-BE49-F238E27FC236}">
                    <a16:creationId xmlns:a16="http://schemas.microsoft.com/office/drawing/2014/main" id="{1B3B0331-9EBD-4857-B904-BF12D70AEC2F}"/>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F09957FE-65C5-481E-8E3F-58EA1767348D}"/>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4" name="群組 153">
              <a:extLst>
                <a:ext uri="{FF2B5EF4-FFF2-40B4-BE49-F238E27FC236}">
                  <a16:creationId xmlns:a16="http://schemas.microsoft.com/office/drawing/2014/main" id="{C5AF6372-6339-4953-8FA5-6B06BF4688AE}"/>
                </a:ext>
              </a:extLst>
            </p:cNvPr>
            <p:cNvGrpSpPr/>
            <p:nvPr/>
          </p:nvGrpSpPr>
          <p:grpSpPr>
            <a:xfrm>
              <a:off x="5554980" y="3118485"/>
              <a:ext cx="114300" cy="102870"/>
              <a:chOff x="4629150" y="3122295"/>
              <a:chExt cx="114300" cy="102870"/>
            </a:xfrm>
          </p:grpSpPr>
          <p:cxnSp>
            <p:nvCxnSpPr>
              <p:cNvPr id="155" name="直線接點 154">
                <a:extLst>
                  <a:ext uri="{FF2B5EF4-FFF2-40B4-BE49-F238E27FC236}">
                    <a16:creationId xmlns:a16="http://schemas.microsoft.com/office/drawing/2014/main" id="{6A23FE08-E9F9-4917-8C0A-573377A1184C}"/>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直線接點 155">
                <a:extLst>
                  <a:ext uri="{FF2B5EF4-FFF2-40B4-BE49-F238E27FC236}">
                    <a16:creationId xmlns:a16="http://schemas.microsoft.com/office/drawing/2014/main" id="{E55E2454-09B3-4D54-A42A-4F928483B3EA}"/>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57" name="群組 156">
              <a:extLst>
                <a:ext uri="{FF2B5EF4-FFF2-40B4-BE49-F238E27FC236}">
                  <a16:creationId xmlns:a16="http://schemas.microsoft.com/office/drawing/2014/main" id="{F6E85321-8D92-4EEF-A593-44197813F522}"/>
                </a:ext>
              </a:extLst>
            </p:cNvPr>
            <p:cNvGrpSpPr/>
            <p:nvPr/>
          </p:nvGrpSpPr>
          <p:grpSpPr>
            <a:xfrm>
              <a:off x="5855970" y="3114675"/>
              <a:ext cx="114300" cy="102870"/>
              <a:chOff x="4629150" y="3122295"/>
              <a:chExt cx="114300" cy="102870"/>
            </a:xfrm>
          </p:grpSpPr>
          <p:cxnSp>
            <p:nvCxnSpPr>
              <p:cNvPr id="158" name="直線接點 157">
                <a:extLst>
                  <a:ext uri="{FF2B5EF4-FFF2-40B4-BE49-F238E27FC236}">
                    <a16:creationId xmlns:a16="http://schemas.microsoft.com/office/drawing/2014/main" id="{573FBB42-1BE5-49E7-8D75-0F1896CD9D00}"/>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D3459318-D9F5-46DB-B6FC-BE735003155C}"/>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0" name="群組 159">
              <a:extLst>
                <a:ext uri="{FF2B5EF4-FFF2-40B4-BE49-F238E27FC236}">
                  <a16:creationId xmlns:a16="http://schemas.microsoft.com/office/drawing/2014/main" id="{5D253FE1-D0C4-4B03-B451-822CE224CCB2}"/>
                </a:ext>
              </a:extLst>
            </p:cNvPr>
            <p:cNvGrpSpPr/>
            <p:nvPr/>
          </p:nvGrpSpPr>
          <p:grpSpPr>
            <a:xfrm>
              <a:off x="6164580" y="3078480"/>
              <a:ext cx="114300" cy="102870"/>
              <a:chOff x="4629150" y="3122295"/>
              <a:chExt cx="114300" cy="102870"/>
            </a:xfrm>
          </p:grpSpPr>
          <p:cxnSp>
            <p:nvCxnSpPr>
              <p:cNvPr id="161" name="直線接點 160">
                <a:extLst>
                  <a:ext uri="{FF2B5EF4-FFF2-40B4-BE49-F238E27FC236}">
                    <a16:creationId xmlns:a16="http://schemas.microsoft.com/office/drawing/2014/main" id="{2290D4B1-AA0D-4B7C-9A1F-83A6D1E870D8}"/>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BB0F4E66-6CD6-4221-ADBF-F3F938CF7BAE}"/>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3" name="群組 162">
              <a:extLst>
                <a:ext uri="{FF2B5EF4-FFF2-40B4-BE49-F238E27FC236}">
                  <a16:creationId xmlns:a16="http://schemas.microsoft.com/office/drawing/2014/main" id="{25C2088E-AC03-4F12-A25B-A602D27F5858}"/>
                </a:ext>
              </a:extLst>
            </p:cNvPr>
            <p:cNvGrpSpPr/>
            <p:nvPr/>
          </p:nvGrpSpPr>
          <p:grpSpPr>
            <a:xfrm>
              <a:off x="6471285" y="2889885"/>
              <a:ext cx="114300" cy="102870"/>
              <a:chOff x="4629150" y="3122295"/>
              <a:chExt cx="114300" cy="102870"/>
            </a:xfrm>
          </p:grpSpPr>
          <p:cxnSp>
            <p:nvCxnSpPr>
              <p:cNvPr id="164" name="直線接點 163">
                <a:extLst>
                  <a:ext uri="{FF2B5EF4-FFF2-40B4-BE49-F238E27FC236}">
                    <a16:creationId xmlns:a16="http://schemas.microsoft.com/office/drawing/2014/main" id="{980F38D8-6681-441A-AFB9-E5F15A0FF638}"/>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直線接點 164">
                <a:extLst>
                  <a:ext uri="{FF2B5EF4-FFF2-40B4-BE49-F238E27FC236}">
                    <a16:creationId xmlns:a16="http://schemas.microsoft.com/office/drawing/2014/main" id="{7C9B493C-6C62-4E8D-91EE-FECAAF9AA0EC}"/>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6" name="群組 165">
              <a:extLst>
                <a:ext uri="{FF2B5EF4-FFF2-40B4-BE49-F238E27FC236}">
                  <a16:creationId xmlns:a16="http://schemas.microsoft.com/office/drawing/2014/main" id="{7DEFCEA1-7510-4DAA-B6B4-B8C8910879AE}"/>
                </a:ext>
              </a:extLst>
            </p:cNvPr>
            <p:cNvGrpSpPr/>
            <p:nvPr/>
          </p:nvGrpSpPr>
          <p:grpSpPr>
            <a:xfrm>
              <a:off x="6779895" y="2619375"/>
              <a:ext cx="114300" cy="102870"/>
              <a:chOff x="4629150" y="3122295"/>
              <a:chExt cx="114300" cy="102870"/>
            </a:xfrm>
          </p:grpSpPr>
          <p:cxnSp>
            <p:nvCxnSpPr>
              <p:cNvPr id="167" name="直線接點 166">
                <a:extLst>
                  <a:ext uri="{FF2B5EF4-FFF2-40B4-BE49-F238E27FC236}">
                    <a16:creationId xmlns:a16="http://schemas.microsoft.com/office/drawing/2014/main" id="{BC26050B-B6A7-480C-8251-346235CF5EEC}"/>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直線接點 167">
                <a:extLst>
                  <a:ext uri="{FF2B5EF4-FFF2-40B4-BE49-F238E27FC236}">
                    <a16:creationId xmlns:a16="http://schemas.microsoft.com/office/drawing/2014/main" id="{8160C965-59EF-4A8D-A491-B4A92BAF48FE}"/>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9" name="群組 168">
              <a:extLst>
                <a:ext uri="{FF2B5EF4-FFF2-40B4-BE49-F238E27FC236}">
                  <a16:creationId xmlns:a16="http://schemas.microsoft.com/office/drawing/2014/main" id="{AFA0B9BE-AB5A-43F4-8646-9C6C24390C4C}"/>
                </a:ext>
              </a:extLst>
            </p:cNvPr>
            <p:cNvGrpSpPr/>
            <p:nvPr/>
          </p:nvGrpSpPr>
          <p:grpSpPr>
            <a:xfrm>
              <a:off x="7084695" y="2352675"/>
              <a:ext cx="114300" cy="102870"/>
              <a:chOff x="4629150" y="3122295"/>
              <a:chExt cx="114300" cy="102870"/>
            </a:xfrm>
          </p:grpSpPr>
          <p:cxnSp>
            <p:nvCxnSpPr>
              <p:cNvPr id="170" name="直線接點 169">
                <a:extLst>
                  <a:ext uri="{FF2B5EF4-FFF2-40B4-BE49-F238E27FC236}">
                    <a16:creationId xmlns:a16="http://schemas.microsoft.com/office/drawing/2014/main" id="{5DEFCC0F-5E3A-4468-906E-E3595638BDEF}"/>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D1CFDEA6-2F5D-4AF4-84A1-EEE68BC97417}"/>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6" name="直線接點 175">
              <a:extLst>
                <a:ext uri="{FF2B5EF4-FFF2-40B4-BE49-F238E27FC236}">
                  <a16:creationId xmlns:a16="http://schemas.microsoft.com/office/drawing/2014/main" id="{F90FCF70-EFC4-4276-8ED3-923E4ECE104C}"/>
                </a:ext>
              </a:extLst>
            </p:cNvPr>
            <p:cNvCxnSpPr>
              <a:cxnSpLocks/>
            </p:cNvCxnSpPr>
            <p:nvPr/>
          </p:nvCxnSpPr>
          <p:spPr>
            <a:xfrm>
              <a:off x="4688205" y="3171825"/>
              <a:ext cx="308610" cy="19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E49A98ED-C182-4269-9828-5CBF64C3ECF7}"/>
                </a:ext>
              </a:extLst>
            </p:cNvPr>
            <p:cNvCxnSpPr>
              <a:cxnSpLocks/>
            </p:cNvCxnSpPr>
            <p:nvPr/>
          </p:nvCxnSpPr>
          <p:spPr>
            <a:xfrm flipV="1">
              <a:off x="4998720" y="3171825"/>
              <a:ext cx="304800" cy="38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直線接點 181">
              <a:extLst>
                <a:ext uri="{FF2B5EF4-FFF2-40B4-BE49-F238E27FC236}">
                  <a16:creationId xmlns:a16="http://schemas.microsoft.com/office/drawing/2014/main" id="{0CC4EBD9-34C3-4448-96C0-26DBBB6DB691}"/>
                </a:ext>
              </a:extLst>
            </p:cNvPr>
            <p:cNvCxnSpPr>
              <a:cxnSpLocks/>
            </p:cNvCxnSpPr>
            <p:nvPr/>
          </p:nvCxnSpPr>
          <p:spPr>
            <a:xfrm flipV="1">
              <a:off x="5299710" y="3168016"/>
              <a:ext cx="314325" cy="76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直線接點 184">
              <a:extLst>
                <a:ext uri="{FF2B5EF4-FFF2-40B4-BE49-F238E27FC236}">
                  <a16:creationId xmlns:a16="http://schemas.microsoft.com/office/drawing/2014/main" id="{1A27D633-4BB6-445E-9ABF-32408C57F72C}"/>
                </a:ext>
              </a:extLst>
            </p:cNvPr>
            <p:cNvCxnSpPr>
              <a:cxnSpLocks/>
            </p:cNvCxnSpPr>
            <p:nvPr/>
          </p:nvCxnSpPr>
          <p:spPr>
            <a:xfrm flipV="1">
              <a:off x="5612130" y="3164205"/>
              <a:ext cx="304800" cy="571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273BD918-70C8-4D91-897E-2A87043A1BC9}"/>
                </a:ext>
              </a:extLst>
            </p:cNvPr>
            <p:cNvCxnSpPr>
              <a:cxnSpLocks/>
            </p:cNvCxnSpPr>
            <p:nvPr/>
          </p:nvCxnSpPr>
          <p:spPr>
            <a:xfrm flipV="1">
              <a:off x="5915025" y="3126106"/>
              <a:ext cx="308610" cy="3809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直線接點 192">
              <a:extLst>
                <a:ext uri="{FF2B5EF4-FFF2-40B4-BE49-F238E27FC236}">
                  <a16:creationId xmlns:a16="http://schemas.microsoft.com/office/drawing/2014/main" id="{8C7B7746-14CC-4985-B106-5DAEBC88B265}"/>
                </a:ext>
              </a:extLst>
            </p:cNvPr>
            <p:cNvCxnSpPr>
              <a:cxnSpLocks/>
            </p:cNvCxnSpPr>
            <p:nvPr/>
          </p:nvCxnSpPr>
          <p:spPr>
            <a:xfrm flipV="1">
              <a:off x="6223635" y="2937510"/>
              <a:ext cx="310515" cy="19240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直線接點 196">
              <a:extLst>
                <a:ext uri="{FF2B5EF4-FFF2-40B4-BE49-F238E27FC236}">
                  <a16:creationId xmlns:a16="http://schemas.microsoft.com/office/drawing/2014/main" id="{33F70FB5-1878-4502-8966-2AD1CE22B541}"/>
                </a:ext>
              </a:extLst>
            </p:cNvPr>
            <p:cNvCxnSpPr>
              <a:cxnSpLocks/>
            </p:cNvCxnSpPr>
            <p:nvPr/>
          </p:nvCxnSpPr>
          <p:spPr>
            <a:xfrm flipV="1">
              <a:off x="6528435" y="2667000"/>
              <a:ext cx="308610" cy="2705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0499636F-E56C-4442-86D9-2B9081E77C3C}"/>
                </a:ext>
              </a:extLst>
            </p:cNvPr>
            <p:cNvCxnSpPr>
              <a:cxnSpLocks/>
            </p:cNvCxnSpPr>
            <p:nvPr/>
          </p:nvCxnSpPr>
          <p:spPr>
            <a:xfrm flipV="1">
              <a:off x="6838950" y="2402205"/>
              <a:ext cx="304800" cy="2667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42" name="群組 241">
            <a:extLst>
              <a:ext uri="{FF2B5EF4-FFF2-40B4-BE49-F238E27FC236}">
                <a16:creationId xmlns:a16="http://schemas.microsoft.com/office/drawing/2014/main" id="{D1ADFE30-D32C-4A50-A632-2E14C4596E98}"/>
              </a:ext>
            </a:extLst>
          </p:cNvPr>
          <p:cNvGrpSpPr/>
          <p:nvPr/>
        </p:nvGrpSpPr>
        <p:grpSpPr>
          <a:xfrm>
            <a:off x="4343762" y="2817672"/>
            <a:ext cx="3770277" cy="774554"/>
            <a:chOff x="4636770" y="2704319"/>
            <a:chExt cx="2563810" cy="526701"/>
          </a:xfrm>
        </p:grpSpPr>
        <p:sp>
          <p:nvSpPr>
            <p:cNvPr id="204" name="矩形 203">
              <a:extLst>
                <a:ext uri="{FF2B5EF4-FFF2-40B4-BE49-F238E27FC236}">
                  <a16:creationId xmlns:a16="http://schemas.microsoft.com/office/drawing/2014/main" id="{B1CBAA2A-4323-4B8E-9DC0-C97DF770FCA5}"/>
                </a:ext>
              </a:extLst>
            </p:cNvPr>
            <p:cNvSpPr/>
            <p:nvPr/>
          </p:nvSpPr>
          <p:spPr>
            <a:xfrm>
              <a:off x="4636770" y="311325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7" name="矩形 206">
              <a:extLst>
                <a:ext uri="{FF2B5EF4-FFF2-40B4-BE49-F238E27FC236}">
                  <a16:creationId xmlns:a16="http://schemas.microsoft.com/office/drawing/2014/main" id="{C5F7CEEA-F23A-4E48-8E34-ABB2F2340A21}"/>
                </a:ext>
              </a:extLst>
            </p:cNvPr>
            <p:cNvSpPr/>
            <p:nvPr/>
          </p:nvSpPr>
          <p:spPr>
            <a:xfrm>
              <a:off x="4941570" y="31107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8" name="矩形 207">
              <a:extLst>
                <a:ext uri="{FF2B5EF4-FFF2-40B4-BE49-F238E27FC236}">
                  <a16:creationId xmlns:a16="http://schemas.microsoft.com/office/drawing/2014/main" id="{CD622A68-0613-4D36-8EBC-7C37267EB6C7}"/>
                </a:ext>
              </a:extLst>
            </p:cNvPr>
            <p:cNvSpPr/>
            <p:nvPr/>
          </p:nvSpPr>
          <p:spPr>
            <a:xfrm>
              <a:off x="5246370" y="311579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9" name="矩形 208">
              <a:extLst>
                <a:ext uri="{FF2B5EF4-FFF2-40B4-BE49-F238E27FC236}">
                  <a16:creationId xmlns:a16="http://schemas.microsoft.com/office/drawing/2014/main" id="{8BA1D68D-C1AF-45F4-8E61-A9ACCB81F43D}"/>
                </a:ext>
              </a:extLst>
            </p:cNvPr>
            <p:cNvSpPr/>
            <p:nvPr/>
          </p:nvSpPr>
          <p:spPr>
            <a:xfrm>
              <a:off x="5551170" y="311579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0" name="矩形 209">
              <a:extLst>
                <a:ext uri="{FF2B5EF4-FFF2-40B4-BE49-F238E27FC236}">
                  <a16:creationId xmlns:a16="http://schemas.microsoft.com/office/drawing/2014/main" id="{DBF69B15-C266-409F-BDBA-8131CE8516DE}"/>
                </a:ext>
              </a:extLst>
            </p:cNvPr>
            <p:cNvSpPr/>
            <p:nvPr/>
          </p:nvSpPr>
          <p:spPr>
            <a:xfrm>
              <a:off x="5863590" y="31081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1" name="矩形 210">
              <a:extLst>
                <a:ext uri="{FF2B5EF4-FFF2-40B4-BE49-F238E27FC236}">
                  <a16:creationId xmlns:a16="http://schemas.microsoft.com/office/drawing/2014/main" id="{8B423B8F-1054-43E7-98FC-F1F4EC402C05}"/>
                </a:ext>
              </a:extLst>
            </p:cNvPr>
            <p:cNvSpPr/>
            <p:nvPr/>
          </p:nvSpPr>
          <p:spPr>
            <a:xfrm>
              <a:off x="6168390" y="30980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2" name="矩形 211">
              <a:extLst>
                <a:ext uri="{FF2B5EF4-FFF2-40B4-BE49-F238E27FC236}">
                  <a16:creationId xmlns:a16="http://schemas.microsoft.com/office/drawing/2014/main" id="{85B8A125-953E-474E-AB15-ECECB4E85666}"/>
                </a:ext>
              </a:extLst>
            </p:cNvPr>
            <p:cNvSpPr/>
            <p:nvPr/>
          </p:nvSpPr>
          <p:spPr>
            <a:xfrm>
              <a:off x="6473190" y="306245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3" name="矩形 212">
              <a:extLst>
                <a:ext uri="{FF2B5EF4-FFF2-40B4-BE49-F238E27FC236}">
                  <a16:creationId xmlns:a16="http://schemas.microsoft.com/office/drawing/2014/main" id="{7DFF00FC-8438-4660-AB0F-E60300A3D54A}"/>
                </a:ext>
              </a:extLst>
            </p:cNvPr>
            <p:cNvSpPr/>
            <p:nvPr/>
          </p:nvSpPr>
          <p:spPr>
            <a:xfrm>
              <a:off x="6780530" y="29430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14" name="矩形 213">
              <a:extLst>
                <a:ext uri="{FF2B5EF4-FFF2-40B4-BE49-F238E27FC236}">
                  <a16:creationId xmlns:a16="http://schemas.microsoft.com/office/drawing/2014/main" id="{B08C7F88-54A2-46AC-B421-3DAA2D5A3606}"/>
                </a:ext>
              </a:extLst>
            </p:cNvPr>
            <p:cNvSpPr/>
            <p:nvPr/>
          </p:nvSpPr>
          <p:spPr>
            <a:xfrm>
              <a:off x="7090410" y="270431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cxnSp>
          <p:nvCxnSpPr>
            <p:cNvPr id="216" name="直線接點 215">
              <a:extLst>
                <a:ext uri="{FF2B5EF4-FFF2-40B4-BE49-F238E27FC236}">
                  <a16:creationId xmlns:a16="http://schemas.microsoft.com/office/drawing/2014/main" id="{F577AB3A-5D39-4D18-8CD6-1618301D13CF}"/>
                </a:ext>
              </a:extLst>
            </p:cNvPr>
            <p:cNvCxnSpPr>
              <a:cxnSpLocks/>
            </p:cNvCxnSpPr>
            <p:nvPr/>
          </p:nvCxnSpPr>
          <p:spPr>
            <a:xfrm flipV="1">
              <a:off x="4686300" y="3172460"/>
              <a:ext cx="309880"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9" name="直線接點 218">
              <a:extLst>
                <a:ext uri="{FF2B5EF4-FFF2-40B4-BE49-F238E27FC236}">
                  <a16:creationId xmlns:a16="http://schemas.microsoft.com/office/drawing/2014/main" id="{92B9888E-92BF-48F0-AF03-A22FFCA26894}"/>
                </a:ext>
              </a:extLst>
            </p:cNvPr>
            <p:cNvCxnSpPr>
              <a:cxnSpLocks/>
            </p:cNvCxnSpPr>
            <p:nvPr/>
          </p:nvCxnSpPr>
          <p:spPr>
            <a:xfrm flipV="1">
              <a:off x="4998720" y="3169920"/>
              <a:ext cx="304800" cy="762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2" name="直線接點 221">
              <a:extLst>
                <a:ext uri="{FF2B5EF4-FFF2-40B4-BE49-F238E27FC236}">
                  <a16:creationId xmlns:a16="http://schemas.microsoft.com/office/drawing/2014/main" id="{E2ED6744-BD76-4178-A693-009BFCCC3223}"/>
                </a:ext>
              </a:extLst>
            </p:cNvPr>
            <p:cNvCxnSpPr>
              <a:cxnSpLocks/>
            </p:cNvCxnSpPr>
            <p:nvPr/>
          </p:nvCxnSpPr>
          <p:spPr>
            <a:xfrm flipV="1">
              <a:off x="5300980" y="3167380"/>
              <a:ext cx="31242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直線接點 224">
              <a:extLst>
                <a:ext uri="{FF2B5EF4-FFF2-40B4-BE49-F238E27FC236}">
                  <a16:creationId xmlns:a16="http://schemas.microsoft.com/office/drawing/2014/main" id="{0E806518-DA3E-4963-A754-04FD08B953C6}"/>
                </a:ext>
              </a:extLst>
            </p:cNvPr>
            <p:cNvCxnSpPr>
              <a:cxnSpLocks/>
            </p:cNvCxnSpPr>
            <p:nvPr/>
          </p:nvCxnSpPr>
          <p:spPr>
            <a:xfrm flipV="1">
              <a:off x="5613400" y="3162300"/>
              <a:ext cx="30734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8" name="直線接點 227">
              <a:extLst>
                <a:ext uri="{FF2B5EF4-FFF2-40B4-BE49-F238E27FC236}">
                  <a16:creationId xmlns:a16="http://schemas.microsoft.com/office/drawing/2014/main" id="{F9DA6E8E-B26F-44D3-B594-AB44025852D1}"/>
                </a:ext>
              </a:extLst>
            </p:cNvPr>
            <p:cNvCxnSpPr>
              <a:cxnSpLocks/>
            </p:cNvCxnSpPr>
            <p:nvPr/>
          </p:nvCxnSpPr>
          <p:spPr>
            <a:xfrm flipV="1">
              <a:off x="5920740" y="3157220"/>
              <a:ext cx="304800" cy="5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2" name="直線接點 231">
              <a:extLst>
                <a:ext uri="{FF2B5EF4-FFF2-40B4-BE49-F238E27FC236}">
                  <a16:creationId xmlns:a16="http://schemas.microsoft.com/office/drawing/2014/main" id="{4DEA84AF-5B06-4742-9E66-EAF84C090131}"/>
                </a:ext>
              </a:extLst>
            </p:cNvPr>
            <p:cNvCxnSpPr>
              <a:cxnSpLocks/>
            </p:cNvCxnSpPr>
            <p:nvPr/>
          </p:nvCxnSpPr>
          <p:spPr>
            <a:xfrm flipV="1">
              <a:off x="6223000" y="3116580"/>
              <a:ext cx="309880" cy="431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直線接點 234">
              <a:extLst>
                <a:ext uri="{FF2B5EF4-FFF2-40B4-BE49-F238E27FC236}">
                  <a16:creationId xmlns:a16="http://schemas.microsoft.com/office/drawing/2014/main" id="{2512105D-7E24-43E6-ACF6-75CDA3D574E3}"/>
                </a:ext>
              </a:extLst>
            </p:cNvPr>
            <p:cNvCxnSpPr>
              <a:cxnSpLocks/>
            </p:cNvCxnSpPr>
            <p:nvPr/>
          </p:nvCxnSpPr>
          <p:spPr>
            <a:xfrm flipV="1">
              <a:off x="6535420" y="3004820"/>
              <a:ext cx="304800" cy="1143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8" name="直線接點 237">
              <a:extLst>
                <a:ext uri="{FF2B5EF4-FFF2-40B4-BE49-F238E27FC236}">
                  <a16:creationId xmlns:a16="http://schemas.microsoft.com/office/drawing/2014/main" id="{73E7AA0E-BECE-455E-AAE5-F10902A6D06E}"/>
                </a:ext>
              </a:extLst>
            </p:cNvPr>
            <p:cNvCxnSpPr>
              <a:cxnSpLocks/>
            </p:cNvCxnSpPr>
            <p:nvPr/>
          </p:nvCxnSpPr>
          <p:spPr>
            <a:xfrm flipV="1">
              <a:off x="6840220" y="2760980"/>
              <a:ext cx="307340" cy="2438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2" name="群組 251">
            <a:extLst>
              <a:ext uri="{FF2B5EF4-FFF2-40B4-BE49-F238E27FC236}">
                <a16:creationId xmlns:a16="http://schemas.microsoft.com/office/drawing/2014/main" id="{A2ABDAE7-4656-4AD2-9A26-8DAFCD6B3954}"/>
              </a:ext>
            </a:extLst>
          </p:cNvPr>
          <p:cNvGrpSpPr/>
          <p:nvPr/>
        </p:nvGrpSpPr>
        <p:grpSpPr>
          <a:xfrm>
            <a:off x="4295221" y="1357627"/>
            <a:ext cx="2799265" cy="461665"/>
            <a:chOff x="4603762" y="1711480"/>
            <a:chExt cx="1903516" cy="313935"/>
          </a:xfrm>
        </p:grpSpPr>
        <p:grpSp>
          <p:nvGrpSpPr>
            <p:cNvPr id="111" name="群組 110">
              <a:extLst>
                <a:ext uri="{FF2B5EF4-FFF2-40B4-BE49-F238E27FC236}">
                  <a16:creationId xmlns:a16="http://schemas.microsoft.com/office/drawing/2014/main" id="{8ED7296A-3FB0-4437-8D05-75815535CE5B}"/>
                </a:ext>
              </a:extLst>
            </p:cNvPr>
            <p:cNvGrpSpPr/>
            <p:nvPr/>
          </p:nvGrpSpPr>
          <p:grpSpPr>
            <a:xfrm>
              <a:off x="4810425" y="1841872"/>
              <a:ext cx="112395" cy="112395"/>
              <a:chOff x="4632960" y="3117069"/>
              <a:chExt cx="112395" cy="112395"/>
            </a:xfrm>
          </p:grpSpPr>
          <p:cxnSp>
            <p:nvCxnSpPr>
              <p:cNvPr id="112" name="直線接點 111">
                <a:extLst>
                  <a:ext uri="{FF2B5EF4-FFF2-40B4-BE49-F238E27FC236}">
                    <a16:creationId xmlns:a16="http://schemas.microsoft.com/office/drawing/2014/main" id="{EFDA3FC5-83D6-4BFC-8786-925A814B0F55}"/>
                  </a:ext>
                </a:extLst>
              </p:cNvPr>
              <p:cNvCxnSpPr>
                <a:cxnSpLocks/>
              </p:cNvCxnSpPr>
              <p:nvPr/>
            </p:nvCxnSpPr>
            <p:spPr>
              <a:xfrm>
                <a:off x="4632960" y="3175651"/>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直線接點 112">
                <a:extLst>
                  <a:ext uri="{FF2B5EF4-FFF2-40B4-BE49-F238E27FC236}">
                    <a16:creationId xmlns:a16="http://schemas.microsoft.com/office/drawing/2014/main" id="{8A808C02-4B6B-4A46-86E2-E5713146AADC}"/>
                  </a:ext>
                </a:extLst>
              </p:cNvPr>
              <p:cNvCxnSpPr>
                <a:cxnSpLocks/>
              </p:cNvCxnSpPr>
              <p:nvPr/>
            </p:nvCxnSpPr>
            <p:spPr>
              <a:xfrm rot="16200000">
                <a:off x="4630421" y="3173267"/>
                <a:ext cx="112395"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43" name="文字方塊 242">
              <a:extLst>
                <a:ext uri="{FF2B5EF4-FFF2-40B4-BE49-F238E27FC236}">
                  <a16:creationId xmlns:a16="http://schemas.microsoft.com/office/drawing/2014/main" id="{96308FBE-2042-4A3D-8477-7A74AF76FC41}"/>
                </a:ext>
              </a:extLst>
            </p:cNvPr>
            <p:cNvSpPr txBox="1"/>
            <p:nvPr/>
          </p:nvSpPr>
          <p:spPr>
            <a:xfrm>
              <a:off x="5154349" y="1711480"/>
              <a:ext cx="1352929" cy="313935"/>
            </a:xfrm>
            <a:prstGeom prst="rect">
              <a:avLst/>
            </a:prstGeom>
            <a:noFill/>
          </p:spPr>
          <p:txBody>
            <a:bodyPr wrap="none" rtlCol="0">
              <a:spAutoFit/>
            </a:bodyPr>
            <a:lstStyle/>
            <a:p>
              <a:r>
                <a:rPr lang="en-US" altLang="zh-TW" sz="2400" dirty="0"/>
                <a:t>Shortest paths</a:t>
              </a:r>
              <a:endParaRPr lang="zh-TW" altLang="en-US" sz="2400" dirty="0"/>
            </a:p>
          </p:txBody>
        </p:sp>
        <p:cxnSp>
          <p:nvCxnSpPr>
            <p:cNvPr id="249" name="直線接點 248">
              <a:extLst>
                <a:ext uri="{FF2B5EF4-FFF2-40B4-BE49-F238E27FC236}">
                  <a16:creationId xmlns:a16="http://schemas.microsoft.com/office/drawing/2014/main" id="{AC973023-E3AC-45FE-A71F-74A7BD99DE56}"/>
                </a:ext>
              </a:extLst>
            </p:cNvPr>
            <p:cNvCxnSpPr/>
            <p:nvPr/>
          </p:nvCxnSpPr>
          <p:spPr>
            <a:xfrm>
              <a:off x="4603762" y="1895998"/>
              <a:ext cx="51606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3" name="群組 252">
            <a:extLst>
              <a:ext uri="{FF2B5EF4-FFF2-40B4-BE49-F238E27FC236}">
                <a16:creationId xmlns:a16="http://schemas.microsoft.com/office/drawing/2014/main" id="{ABC68D31-66EA-4259-B90D-35A13103C747}"/>
              </a:ext>
            </a:extLst>
          </p:cNvPr>
          <p:cNvGrpSpPr/>
          <p:nvPr/>
        </p:nvGrpSpPr>
        <p:grpSpPr>
          <a:xfrm>
            <a:off x="4295221" y="1641266"/>
            <a:ext cx="1725059" cy="461665"/>
            <a:chOff x="4603762" y="1904356"/>
            <a:chExt cx="1173050" cy="313935"/>
          </a:xfrm>
        </p:grpSpPr>
        <p:grpSp>
          <p:nvGrpSpPr>
            <p:cNvPr id="172" name="群組 171">
              <a:extLst>
                <a:ext uri="{FF2B5EF4-FFF2-40B4-BE49-F238E27FC236}">
                  <a16:creationId xmlns:a16="http://schemas.microsoft.com/office/drawing/2014/main" id="{946890CF-EB18-4C39-9BAD-DA7812732E99}"/>
                </a:ext>
              </a:extLst>
            </p:cNvPr>
            <p:cNvGrpSpPr/>
            <p:nvPr/>
          </p:nvGrpSpPr>
          <p:grpSpPr>
            <a:xfrm>
              <a:off x="4802505" y="2040255"/>
              <a:ext cx="114300" cy="102870"/>
              <a:chOff x="4629150" y="3122295"/>
              <a:chExt cx="114300" cy="102870"/>
            </a:xfrm>
          </p:grpSpPr>
          <p:cxnSp>
            <p:nvCxnSpPr>
              <p:cNvPr id="173" name="直線接點 172">
                <a:extLst>
                  <a:ext uri="{FF2B5EF4-FFF2-40B4-BE49-F238E27FC236}">
                    <a16:creationId xmlns:a16="http://schemas.microsoft.com/office/drawing/2014/main" id="{043B3F74-FC25-4F93-8FBB-698DFFFC5915}"/>
                  </a:ext>
                </a:extLst>
              </p:cNvPr>
              <p:cNvCxnSpPr>
                <a:cxnSpLocks/>
              </p:cNvCxnSpPr>
              <p:nvPr/>
            </p:nvCxnSpPr>
            <p:spPr>
              <a:xfrm>
                <a:off x="4636770" y="3122295"/>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直線接點 173">
                <a:extLst>
                  <a:ext uri="{FF2B5EF4-FFF2-40B4-BE49-F238E27FC236}">
                    <a16:creationId xmlns:a16="http://schemas.microsoft.com/office/drawing/2014/main" id="{CE04CE8E-16A9-4F2A-B06E-266265A1871F}"/>
                  </a:ext>
                </a:extLst>
              </p:cNvPr>
              <p:cNvCxnSpPr>
                <a:cxnSpLocks/>
              </p:cNvCxnSpPr>
              <p:nvPr/>
            </p:nvCxnSpPr>
            <p:spPr>
              <a:xfrm flipH="1">
                <a:off x="4629150" y="3124200"/>
                <a:ext cx="106680" cy="10096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4" name="文字方塊 243">
              <a:extLst>
                <a:ext uri="{FF2B5EF4-FFF2-40B4-BE49-F238E27FC236}">
                  <a16:creationId xmlns:a16="http://schemas.microsoft.com/office/drawing/2014/main" id="{3321EA84-6736-41FA-AFBF-14CE611A45BD}"/>
                </a:ext>
              </a:extLst>
            </p:cNvPr>
            <p:cNvSpPr txBox="1"/>
            <p:nvPr/>
          </p:nvSpPr>
          <p:spPr>
            <a:xfrm>
              <a:off x="5154349" y="1904356"/>
              <a:ext cx="622463" cy="313935"/>
            </a:xfrm>
            <a:prstGeom prst="rect">
              <a:avLst/>
            </a:prstGeom>
            <a:noFill/>
          </p:spPr>
          <p:txBody>
            <a:bodyPr wrap="none" rtlCol="0">
              <a:spAutoFit/>
            </a:bodyPr>
            <a:lstStyle/>
            <a:p>
              <a:r>
                <a:rPr lang="en-US" altLang="zh-TW" sz="2400" dirty="0"/>
                <a:t>SPAIN</a:t>
              </a:r>
              <a:endParaRPr lang="zh-TW" altLang="en-US" sz="2400" dirty="0"/>
            </a:p>
          </p:txBody>
        </p:sp>
        <p:cxnSp>
          <p:nvCxnSpPr>
            <p:cNvPr id="250" name="直線接點 249">
              <a:extLst>
                <a:ext uri="{FF2B5EF4-FFF2-40B4-BE49-F238E27FC236}">
                  <a16:creationId xmlns:a16="http://schemas.microsoft.com/office/drawing/2014/main" id="{7FA75023-5406-43A2-9676-D7EEED1B4C16}"/>
                </a:ext>
              </a:extLst>
            </p:cNvPr>
            <p:cNvCxnSpPr/>
            <p:nvPr/>
          </p:nvCxnSpPr>
          <p:spPr>
            <a:xfrm>
              <a:off x="4603762" y="2089022"/>
              <a:ext cx="51606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4" name="群組 253">
            <a:extLst>
              <a:ext uri="{FF2B5EF4-FFF2-40B4-BE49-F238E27FC236}">
                <a16:creationId xmlns:a16="http://schemas.microsoft.com/office/drawing/2014/main" id="{0774004F-6C17-4E43-9931-C9622C1412EF}"/>
              </a:ext>
            </a:extLst>
          </p:cNvPr>
          <p:cNvGrpSpPr/>
          <p:nvPr/>
        </p:nvGrpSpPr>
        <p:grpSpPr>
          <a:xfrm>
            <a:off x="4295221" y="1939969"/>
            <a:ext cx="1829960" cy="461665"/>
            <a:chOff x="4603762" y="2107476"/>
            <a:chExt cx="1244383" cy="313935"/>
          </a:xfrm>
        </p:grpSpPr>
        <p:sp>
          <p:nvSpPr>
            <p:cNvPr id="241" name="矩形 240">
              <a:extLst>
                <a:ext uri="{FF2B5EF4-FFF2-40B4-BE49-F238E27FC236}">
                  <a16:creationId xmlns:a16="http://schemas.microsoft.com/office/drawing/2014/main" id="{0E402BAC-05D1-4F4B-90E8-D60CB164AC35}"/>
                </a:ext>
              </a:extLst>
            </p:cNvPr>
            <p:cNvSpPr/>
            <p:nvPr/>
          </p:nvSpPr>
          <p:spPr>
            <a:xfrm>
              <a:off x="4809490" y="2231879"/>
              <a:ext cx="110170" cy="115221"/>
            </a:xfrm>
            <a:prstGeom prst="rect">
              <a:avLst/>
            </a:prstGeom>
            <a:noFill/>
            <a:ln>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45" name="文字方塊 244">
              <a:extLst>
                <a:ext uri="{FF2B5EF4-FFF2-40B4-BE49-F238E27FC236}">
                  <a16:creationId xmlns:a16="http://schemas.microsoft.com/office/drawing/2014/main" id="{26C7DE1C-ADF1-4656-B3AF-C933F251D6DC}"/>
                </a:ext>
              </a:extLst>
            </p:cNvPr>
            <p:cNvSpPr txBox="1"/>
            <p:nvPr/>
          </p:nvSpPr>
          <p:spPr>
            <a:xfrm>
              <a:off x="5154349" y="2107476"/>
              <a:ext cx="693796" cy="313935"/>
            </a:xfrm>
            <a:prstGeom prst="rect">
              <a:avLst/>
            </a:prstGeom>
            <a:noFill/>
          </p:spPr>
          <p:txBody>
            <a:bodyPr wrap="none" rtlCol="0">
              <a:spAutoFit/>
            </a:bodyPr>
            <a:lstStyle/>
            <a:p>
              <a:r>
                <a:rPr lang="en-US" altLang="zh-TW" sz="2400" dirty="0"/>
                <a:t>Contra</a:t>
              </a:r>
              <a:endParaRPr lang="zh-TW" altLang="en-US" sz="2400" dirty="0"/>
            </a:p>
          </p:txBody>
        </p:sp>
        <p:cxnSp>
          <p:nvCxnSpPr>
            <p:cNvPr id="251" name="直線接點 250">
              <a:extLst>
                <a:ext uri="{FF2B5EF4-FFF2-40B4-BE49-F238E27FC236}">
                  <a16:creationId xmlns:a16="http://schemas.microsoft.com/office/drawing/2014/main" id="{9B09B786-0167-4843-8372-40520A734EF5}"/>
                </a:ext>
              </a:extLst>
            </p:cNvPr>
            <p:cNvCxnSpPr/>
            <p:nvPr/>
          </p:nvCxnSpPr>
          <p:spPr>
            <a:xfrm>
              <a:off x="4603762" y="2289489"/>
              <a:ext cx="51606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187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2"/>
                                        </p:tgtEl>
                                        <p:attrNameLst>
                                          <p:attrName>style.visibility</p:attrName>
                                        </p:attrNameLst>
                                      </p:cBhvr>
                                      <p:to>
                                        <p:strVal val="visible"/>
                                      </p:to>
                                    </p:set>
                                    <p:animEffect transition="in" filter="fade">
                                      <p:cBhvr>
                                        <p:cTn id="26" dur="500"/>
                                        <p:tgtEl>
                                          <p:spTgt spid="252"/>
                                        </p:tgtEl>
                                      </p:cBhvr>
                                    </p:animEffect>
                                  </p:childTnLst>
                                </p:cTn>
                              </p:par>
                              <p:par>
                                <p:cTn id="27" presetID="10"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3"/>
                                        </p:tgtEl>
                                        <p:attrNameLst>
                                          <p:attrName>style.visibility</p:attrName>
                                        </p:attrNameLst>
                                      </p:cBhvr>
                                      <p:to>
                                        <p:strVal val="visible"/>
                                      </p:to>
                                    </p:set>
                                    <p:animEffect transition="in" filter="fade">
                                      <p:cBhvr>
                                        <p:cTn id="37" dur="500"/>
                                        <p:tgtEl>
                                          <p:spTgt spid="203"/>
                                        </p:tgtEl>
                                      </p:cBhvr>
                                    </p:animEffect>
                                  </p:childTnLst>
                                </p:cTn>
                              </p:par>
                              <p:par>
                                <p:cTn id="38" presetID="10" presetClass="entr" presetSubtype="0" fill="hold" nodeType="with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fade">
                                      <p:cBhvr>
                                        <p:cTn id="40" dur="500"/>
                                        <p:tgtEl>
                                          <p:spTgt spid="2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42"/>
                                        </p:tgtEl>
                                        <p:attrNameLst>
                                          <p:attrName>style.visibility</p:attrName>
                                        </p:attrNameLst>
                                      </p:cBhvr>
                                      <p:to>
                                        <p:strVal val="visible"/>
                                      </p:to>
                                    </p:set>
                                    <p:animEffect transition="in" filter="fade">
                                      <p:cBhvr>
                                        <p:cTn id="48" dur="500"/>
                                        <p:tgtEl>
                                          <p:spTgt spid="242"/>
                                        </p:tgtEl>
                                      </p:cBhvr>
                                    </p:animEffect>
                                  </p:childTnLst>
                                </p:cTn>
                              </p:par>
                              <p:par>
                                <p:cTn id="49" presetID="10" presetClass="entr" presetSubtype="0" fill="hold" nodeType="withEffect">
                                  <p:stCondLst>
                                    <p:cond delay="0"/>
                                  </p:stCondLst>
                                  <p:childTnLst>
                                    <p:set>
                                      <p:cBhvr>
                                        <p:cTn id="50" dur="1" fill="hold">
                                          <p:stCondLst>
                                            <p:cond delay="0"/>
                                          </p:stCondLst>
                                        </p:cTn>
                                        <p:tgtEl>
                                          <p:spTgt spid="254"/>
                                        </p:tgtEl>
                                        <p:attrNameLst>
                                          <p:attrName>style.visibility</p:attrName>
                                        </p:attrNameLst>
                                      </p:cBhvr>
                                      <p:to>
                                        <p:strVal val="visible"/>
                                      </p:to>
                                    </p:set>
                                    <p:animEffect transition="in" filter="fade">
                                      <p:cBhvr>
                                        <p:cTn id="51"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644579D5-1FA4-4F8E-8E77-F8E36B4CDB21}"/>
              </a:ext>
            </a:extLst>
          </p:cNvPr>
          <p:cNvSpPr>
            <a:spLocks noGrp="1"/>
          </p:cNvSpPr>
          <p:nvPr>
            <p:ph type="title"/>
          </p:nvPr>
        </p:nvSpPr>
        <p:spPr/>
        <p:txBody>
          <a:bodyPr/>
          <a:lstStyle/>
          <a:p>
            <a:r>
              <a:rPr lang="en-US" altLang="zh-TW" dirty="0"/>
              <a:t>How often do we see transient loops? </a:t>
            </a:r>
            <a:endParaRPr lang="zh-TW" altLang="en-US" dirty="0"/>
          </a:p>
        </p:txBody>
      </p:sp>
      <p:sp>
        <p:nvSpPr>
          <p:cNvPr id="6" name="內容版面配置區 5">
            <a:extLst>
              <a:ext uri="{FF2B5EF4-FFF2-40B4-BE49-F238E27FC236}">
                <a16:creationId xmlns:a16="http://schemas.microsoft.com/office/drawing/2014/main" id="{3CDF1795-A55D-4ACF-8DEB-77707B11A8A1}"/>
              </a:ext>
            </a:extLst>
          </p:cNvPr>
          <p:cNvSpPr>
            <a:spLocks noGrp="1"/>
          </p:cNvSpPr>
          <p:nvPr>
            <p:ph idx="1"/>
          </p:nvPr>
        </p:nvSpPr>
        <p:spPr>
          <a:xfrm>
            <a:off x="1097280" y="4221087"/>
            <a:ext cx="10058400" cy="2238697"/>
          </a:xfrm>
        </p:spPr>
        <p:txBody>
          <a:bodyPr>
            <a:normAutofit/>
          </a:bodyPr>
          <a:lstStyle/>
          <a:p>
            <a:r>
              <a:rPr lang="en-US" altLang="zh-TW" dirty="0"/>
              <a:t>Policy: Least utilized paths. Topology: </a:t>
            </a:r>
            <a:r>
              <a:rPr lang="en-US" altLang="zh-TW" dirty="0" err="1"/>
              <a:t>Fattree</a:t>
            </a:r>
            <a:endParaRPr lang="en-US" altLang="zh-TW" dirty="0"/>
          </a:p>
          <a:p>
            <a:r>
              <a:rPr lang="en-US" altLang="zh-TW" dirty="0"/>
              <a:t>% of packets that traverse shortest vs. non-shortest paths vs. loops</a:t>
            </a:r>
          </a:p>
          <a:p>
            <a:r>
              <a:rPr lang="en-US" altLang="zh-TW" dirty="0"/>
              <a:t>Contra picks non-shortest paths when they have lower congestion</a:t>
            </a:r>
          </a:p>
          <a:p>
            <a:r>
              <a:rPr lang="en-US" altLang="zh-TW" dirty="0"/>
              <a:t>Transient loops do exist, but they are rare!</a:t>
            </a:r>
          </a:p>
        </p:txBody>
      </p:sp>
      <p:sp>
        <p:nvSpPr>
          <p:cNvPr id="31" name="日期版面配置區 30">
            <a:extLst>
              <a:ext uri="{FF2B5EF4-FFF2-40B4-BE49-F238E27FC236}">
                <a16:creationId xmlns:a16="http://schemas.microsoft.com/office/drawing/2014/main" id="{992A4019-2C0B-4E02-8246-6060559837DE}"/>
              </a:ext>
            </a:extLst>
          </p:cNvPr>
          <p:cNvSpPr>
            <a:spLocks noGrp="1"/>
          </p:cNvSpPr>
          <p:nvPr>
            <p:ph type="dt" sz="half" idx="10"/>
          </p:nvPr>
        </p:nvSpPr>
        <p:spPr/>
        <p:txBody>
          <a:bodyPr/>
          <a:lstStyle/>
          <a:p>
            <a:fld id="{E8158A3C-3A08-40B3-B49A-8E82482FA84F}" type="datetime1">
              <a:rPr lang="zh-TW" altLang="en-US" smtClean="0"/>
              <a:pPr/>
              <a:t>2020/11/22</a:t>
            </a:fld>
            <a:endParaRPr lang="zh-TW" altLang="en-US"/>
          </a:p>
        </p:txBody>
      </p:sp>
      <p:sp>
        <p:nvSpPr>
          <p:cNvPr id="32" name="投影片編號版面配置區 31">
            <a:extLst>
              <a:ext uri="{FF2B5EF4-FFF2-40B4-BE49-F238E27FC236}">
                <a16:creationId xmlns:a16="http://schemas.microsoft.com/office/drawing/2014/main" id="{99B034DF-A3CB-45DC-829D-88D80354E411}"/>
              </a:ext>
            </a:extLst>
          </p:cNvPr>
          <p:cNvSpPr>
            <a:spLocks noGrp="1"/>
          </p:cNvSpPr>
          <p:nvPr>
            <p:ph type="sldNum" sz="quarter" idx="12"/>
          </p:nvPr>
        </p:nvSpPr>
        <p:spPr/>
        <p:txBody>
          <a:bodyPr/>
          <a:lstStyle/>
          <a:p>
            <a:fld id="{2DCF4B1E-7098-4BE6-B4F5-3E0BE1EA3F0E}" type="slidenum">
              <a:rPr lang="zh-TW" altLang="en-US" smtClean="0"/>
              <a:pPr/>
              <a:t>28</a:t>
            </a:fld>
            <a:endParaRPr lang="zh-TW" altLang="en-US"/>
          </a:p>
        </p:txBody>
      </p:sp>
      <p:sp>
        <p:nvSpPr>
          <p:cNvPr id="146" name="局部圓 145">
            <a:extLst>
              <a:ext uri="{FF2B5EF4-FFF2-40B4-BE49-F238E27FC236}">
                <a16:creationId xmlns:a16="http://schemas.microsoft.com/office/drawing/2014/main" id="{337700F7-854C-4998-BDEF-52C7C6E6B73C}"/>
              </a:ext>
            </a:extLst>
          </p:cNvPr>
          <p:cNvSpPr/>
          <p:nvPr/>
        </p:nvSpPr>
        <p:spPr>
          <a:xfrm>
            <a:off x="4670958" y="1586008"/>
            <a:ext cx="2577170" cy="2577170"/>
          </a:xfrm>
          <a:prstGeom prst="pie">
            <a:avLst>
              <a:gd name="adj1" fmla="val 19819705"/>
              <a:gd name="adj2" fmla="val 16200000"/>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TW" dirty="0"/>
          </a:p>
        </p:txBody>
      </p:sp>
      <p:sp>
        <p:nvSpPr>
          <p:cNvPr id="147" name="局部圓 146">
            <a:extLst>
              <a:ext uri="{FF2B5EF4-FFF2-40B4-BE49-F238E27FC236}">
                <a16:creationId xmlns:a16="http://schemas.microsoft.com/office/drawing/2014/main" id="{7D5BB6B3-4F6F-4978-8C94-D255AB732131}"/>
              </a:ext>
            </a:extLst>
          </p:cNvPr>
          <p:cNvSpPr/>
          <p:nvPr/>
        </p:nvSpPr>
        <p:spPr>
          <a:xfrm>
            <a:off x="4787449" y="1591399"/>
            <a:ext cx="2435665" cy="2406081"/>
          </a:xfrm>
          <a:prstGeom prst="pie">
            <a:avLst>
              <a:gd name="adj1" fmla="val 16201217"/>
              <a:gd name="adj2" fmla="val 19808424"/>
            </a:avLst>
          </a:prstGeom>
          <a:ln>
            <a:headEnd type="none" w="med" len="med"/>
            <a:tailEnd type="arrow"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TW" dirty="0"/>
          </a:p>
        </p:txBody>
      </p:sp>
      <p:sp>
        <p:nvSpPr>
          <p:cNvPr id="175" name="文字方塊 174">
            <a:extLst>
              <a:ext uri="{FF2B5EF4-FFF2-40B4-BE49-F238E27FC236}">
                <a16:creationId xmlns:a16="http://schemas.microsoft.com/office/drawing/2014/main" id="{5731B55C-341D-486F-BD9F-3AA9C2EF89C8}"/>
              </a:ext>
            </a:extLst>
          </p:cNvPr>
          <p:cNvSpPr txBox="1"/>
          <p:nvPr/>
        </p:nvSpPr>
        <p:spPr>
          <a:xfrm>
            <a:off x="5015880" y="2886029"/>
            <a:ext cx="1311193" cy="830997"/>
          </a:xfrm>
          <a:prstGeom prst="rect">
            <a:avLst/>
          </a:prstGeom>
          <a:noFill/>
        </p:spPr>
        <p:txBody>
          <a:bodyPr wrap="square" rtlCol="0">
            <a:spAutoFit/>
          </a:bodyPr>
          <a:lstStyle/>
          <a:p>
            <a:r>
              <a:rPr lang="en-US" altLang="zh-TW" sz="2400" dirty="0">
                <a:solidFill>
                  <a:schemeClr val="bg1"/>
                </a:solidFill>
              </a:rPr>
              <a:t>Shortest:</a:t>
            </a:r>
            <a:br>
              <a:rPr lang="en-US" altLang="zh-TW" sz="2400" dirty="0">
                <a:solidFill>
                  <a:schemeClr val="bg1"/>
                </a:solidFill>
              </a:rPr>
            </a:br>
            <a:r>
              <a:rPr lang="en-US" altLang="zh-TW" sz="2400" dirty="0">
                <a:solidFill>
                  <a:schemeClr val="bg1"/>
                </a:solidFill>
              </a:rPr>
              <a:t>83.4%</a:t>
            </a:r>
            <a:endParaRPr lang="zh-TW" altLang="en-US" sz="2400" dirty="0">
              <a:solidFill>
                <a:schemeClr val="bg1"/>
              </a:solidFill>
            </a:endParaRPr>
          </a:p>
        </p:txBody>
      </p:sp>
      <p:sp>
        <p:nvSpPr>
          <p:cNvPr id="9" name="圖說文字: 折線不加上框線 8">
            <a:extLst>
              <a:ext uri="{FF2B5EF4-FFF2-40B4-BE49-F238E27FC236}">
                <a16:creationId xmlns:a16="http://schemas.microsoft.com/office/drawing/2014/main" id="{CA373B06-C9EF-41CD-878C-6E54353F36B1}"/>
              </a:ext>
            </a:extLst>
          </p:cNvPr>
          <p:cNvSpPr/>
          <p:nvPr/>
        </p:nvSpPr>
        <p:spPr>
          <a:xfrm>
            <a:off x="6857608" y="1125890"/>
            <a:ext cx="1713932" cy="461665"/>
          </a:xfrm>
          <a:prstGeom prst="callout2">
            <a:avLst>
              <a:gd name="adj1" fmla="val 40207"/>
              <a:gd name="adj2" fmla="val -6332"/>
              <a:gd name="adj3" fmla="val 39898"/>
              <a:gd name="adj4" fmla="val -33185"/>
              <a:gd name="adj5" fmla="val 99898"/>
              <a:gd name="adj6" fmla="val -49951"/>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TW" sz="2400" dirty="0">
                <a:solidFill>
                  <a:schemeClr val="tx1"/>
                </a:solidFill>
              </a:rPr>
              <a:t>Loop: 0.02%</a:t>
            </a:r>
            <a:endParaRPr lang="zh-TW" altLang="en-US" sz="2400" dirty="0">
              <a:solidFill>
                <a:schemeClr val="tx1"/>
              </a:solidFill>
            </a:endParaRPr>
          </a:p>
        </p:txBody>
      </p:sp>
      <p:sp>
        <p:nvSpPr>
          <p:cNvPr id="177" name="圖說文字: 折線不加上框線 176">
            <a:extLst>
              <a:ext uri="{FF2B5EF4-FFF2-40B4-BE49-F238E27FC236}">
                <a16:creationId xmlns:a16="http://schemas.microsoft.com/office/drawing/2014/main" id="{003EF848-955A-4058-898B-323852E585E8}"/>
              </a:ext>
            </a:extLst>
          </p:cNvPr>
          <p:cNvSpPr/>
          <p:nvPr/>
        </p:nvSpPr>
        <p:spPr>
          <a:xfrm>
            <a:off x="7693394" y="1501346"/>
            <a:ext cx="1907510" cy="830997"/>
          </a:xfrm>
          <a:prstGeom prst="callout2">
            <a:avLst>
              <a:gd name="adj1" fmla="val 27308"/>
              <a:gd name="adj2" fmla="val -5936"/>
              <a:gd name="adj3" fmla="val 27642"/>
              <a:gd name="adj4" fmla="val -39237"/>
              <a:gd name="adj5" fmla="val 46409"/>
              <a:gd name="adj6" fmla="val -47300"/>
            </a:avLst>
          </a:prstGeom>
          <a:no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zh-TW" sz="2400" dirty="0">
                <a:solidFill>
                  <a:schemeClr val="tx1"/>
                </a:solidFill>
              </a:rPr>
              <a:t>Non-shortest:</a:t>
            </a:r>
          </a:p>
          <a:p>
            <a:r>
              <a:rPr lang="en-US" altLang="zh-TW" sz="2400" dirty="0">
                <a:solidFill>
                  <a:schemeClr val="tx1"/>
                </a:solidFill>
              </a:rPr>
              <a:t>16.6%</a:t>
            </a:r>
            <a:endParaRPr lang="zh-TW" altLang="en-US" sz="2400" dirty="0">
              <a:solidFill>
                <a:schemeClr val="tx1"/>
              </a:solidFill>
            </a:endParaRPr>
          </a:p>
        </p:txBody>
      </p:sp>
    </p:spTree>
    <p:custDataLst>
      <p:tags r:id="rId1"/>
    </p:custDataLst>
    <p:extLst>
      <p:ext uri="{BB962C8B-B14F-4D97-AF65-F5344CB8AC3E}">
        <p14:creationId xmlns:p14="http://schemas.microsoft.com/office/powerpoint/2010/main" val="34095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75" grpId="0"/>
      <p:bldP spid="9" grpId="0" animBg="1"/>
      <p:bldP spid="1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E1779BD-9956-4A48-B96C-7FE7C61B1878}"/>
              </a:ext>
            </a:extLst>
          </p:cNvPr>
          <p:cNvSpPr>
            <a:spLocks noGrp="1"/>
          </p:cNvSpPr>
          <p:nvPr>
            <p:ph type="title"/>
          </p:nvPr>
        </p:nvSpPr>
        <p:spPr/>
        <p:txBody>
          <a:bodyPr/>
          <a:lstStyle/>
          <a:p>
            <a:r>
              <a:rPr lang="en-US" altLang="zh-TW" dirty="0"/>
              <a:t>See more evaluation results in our paper</a:t>
            </a:r>
            <a:endParaRPr lang="zh-TW" altLang="en-US" dirty="0"/>
          </a:p>
        </p:txBody>
      </p:sp>
      <p:sp>
        <p:nvSpPr>
          <p:cNvPr id="4" name="內容版面配置區 3">
            <a:extLst>
              <a:ext uri="{FF2B5EF4-FFF2-40B4-BE49-F238E27FC236}">
                <a16:creationId xmlns:a16="http://schemas.microsoft.com/office/drawing/2014/main" id="{0A0B5B9B-859C-48DA-9CC5-2216390AC2A5}"/>
              </a:ext>
            </a:extLst>
          </p:cNvPr>
          <p:cNvSpPr>
            <a:spLocks noGrp="1"/>
          </p:cNvSpPr>
          <p:nvPr>
            <p:ph idx="1"/>
          </p:nvPr>
        </p:nvSpPr>
        <p:spPr>
          <a:xfrm>
            <a:off x="1097280" y="1628800"/>
            <a:ext cx="10058400" cy="4536504"/>
          </a:xfrm>
        </p:spPr>
        <p:txBody>
          <a:bodyPr>
            <a:normAutofit/>
          </a:bodyPr>
          <a:lstStyle/>
          <a:p>
            <a:r>
              <a:rPr lang="en-US" altLang="zh-TW" dirty="0">
                <a:solidFill>
                  <a:srgbClr val="00B050"/>
                </a:solidFill>
              </a:rPr>
              <a:t>How scalable is the Contra </a:t>
            </a:r>
            <a:r>
              <a:rPr lang="en-US" altLang="zh-TW" b="1" dirty="0">
                <a:solidFill>
                  <a:srgbClr val="00B050"/>
                </a:solidFill>
              </a:rPr>
              <a:t>compiler</a:t>
            </a:r>
            <a:r>
              <a:rPr lang="en-US" altLang="zh-TW" dirty="0">
                <a:solidFill>
                  <a:srgbClr val="00B050"/>
                </a:solidFill>
              </a:rPr>
              <a:t>?</a:t>
            </a:r>
          </a:p>
          <a:p>
            <a:r>
              <a:rPr lang="en-US" altLang="zh-TW" dirty="0">
                <a:solidFill>
                  <a:srgbClr val="00B050"/>
                </a:solidFill>
              </a:rPr>
              <a:t>How competitive is Contra in its </a:t>
            </a:r>
            <a:r>
              <a:rPr lang="en-US" altLang="zh-TW" b="1" dirty="0">
                <a:solidFill>
                  <a:srgbClr val="00B050"/>
                </a:solidFill>
              </a:rPr>
              <a:t>performance</a:t>
            </a:r>
            <a:r>
              <a:rPr lang="en-US" altLang="zh-TW" dirty="0">
                <a:solidFill>
                  <a:srgbClr val="00B050"/>
                </a:solidFill>
              </a:rPr>
              <a:t>?</a:t>
            </a:r>
          </a:p>
          <a:p>
            <a:r>
              <a:rPr lang="en-US" altLang="zh-TW" dirty="0">
                <a:solidFill>
                  <a:srgbClr val="00B050"/>
                </a:solidFill>
              </a:rPr>
              <a:t>How often and severe are </a:t>
            </a:r>
            <a:r>
              <a:rPr lang="en-US" altLang="zh-TW" b="1" dirty="0">
                <a:solidFill>
                  <a:srgbClr val="00B050"/>
                </a:solidFill>
              </a:rPr>
              <a:t>transient loops and longer paths</a:t>
            </a:r>
            <a:r>
              <a:rPr lang="en-US" altLang="zh-TW" dirty="0">
                <a:solidFill>
                  <a:srgbClr val="00B050"/>
                </a:solidFill>
              </a:rPr>
              <a:t>?</a:t>
            </a:r>
          </a:p>
          <a:p>
            <a:r>
              <a:rPr lang="en-US" altLang="zh-TW" dirty="0"/>
              <a:t>How much </a:t>
            </a:r>
            <a:r>
              <a:rPr lang="en-US" altLang="zh-TW" b="1" dirty="0"/>
              <a:t>memory overhead </a:t>
            </a:r>
            <a:r>
              <a:rPr lang="en-US" altLang="zh-TW" dirty="0"/>
              <a:t>does Contra incur? </a:t>
            </a:r>
          </a:p>
          <a:p>
            <a:r>
              <a:rPr lang="en-US" altLang="zh-TW" dirty="0"/>
              <a:t>How much </a:t>
            </a:r>
            <a:r>
              <a:rPr lang="en-US" altLang="zh-TW" b="1" dirty="0"/>
              <a:t>communication overhead </a:t>
            </a:r>
            <a:r>
              <a:rPr lang="en-US" altLang="zh-TW" dirty="0"/>
              <a:t>does contra incur?</a:t>
            </a:r>
          </a:p>
          <a:p>
            <a:r>
              <a:rPr lang="en-US" altLang="zh-TW" dirty="0"/>
              <a:t>How well does Contra </a:t>
            </a:r>
            <a:r>
              <a:rPr lang="en-US" altLang="zh-TW" b="1" dirty="0"/>
              <a:t>balance load</a:t>
            </a:r>
            <a:r>
              <a:rPr lang="en-US" altLang="zh-TW" dirty="0"/>
              <a:t>?</a:t>
            </a:r>
          </a:p>
          <a:p>
            <a:r>
              <a:rPr lang="en-US" altLang="zh-TW" dirty="0"/>
              <a:t>How fast can Contra react to </a:t>
            </a:r>
            <a:r>
              <a:rPr lang="en-US" altLang="zh-TW" b="1" dirty="0"/>
              <a:t>failures</a:t>
            </a:r>
            <a:r>
              <a:rPr lang="en-US" altLang="zh-TW" dirty="0"/>
              <a:t>?</a:t>
            </a:r>
          </a:p>
        </p:txBody>
      </p:sp>
      <p:sp>
        <p:nvSpPr>
          <p:cNvPr id="2" name="日期版面配置區 1">
            <a:extLst>
              <a:ext uri="{FF2B5EF4-FFF2-40B4-BE49-F238E27FC236}">
                <a16:creationId xmlns:a16="http://schemas.microsoft.com/office/drawing/2014/main" id="{5D262A3B-E0DD-4338-BDFE-C692519256A9}"/>
              </a:ext>
            </a:extLst>
          </p:cNvPr>
          <p:cNvSpPr>
            <a:spLocks noGrp="1"/>
          </p:cNvSpPr>
          <p:nvPr>
            <p:ph type="dt" sz="half" idx="10"/>
          </p:nvPr>
        </p:nvSpPr>
        <p:spPr/>
        <p:txBody>
          <a:bodyPr/>
          <a:lstStyle/>
          <a:p>
            <a:fld id="{1028CA55-2DA8-43F4-A07C-E44F21228A55}"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C3689E7C-203F-499F-882A-F1AB0E6CFA1C}"/>
              </a:ext>
            </a:extLst>
          </p:cNvPr>
          <p:cNvSpPr>
            <a:spLocks noGrp="1"/>
          </p:cNvSpPr>
          <p:nvPr>
            <p:ph type="sldNum" sz="quarter" idx="12"/>
          </p:nvPr>
        </p:nvSpPr>
        <p:spPr/>
        <p:txBody>
          <a:bodyPr/>
          <a:lstStyle/>
          <a:p>
            <a:fld id="{2DCF4B1E-7098-4BE6-B4F5-3E0BE1EA3F0E}" type="slidenum">
              <a:rPr lang="zh-TW" altLang="en-US" smtClean="0"/>
              <a:pPr/>
              <a:t>29</a:t>
            </a:fld>
            <a:endParaRPr lang="zh-TW" altLang="en-US"/>
          </a:p>
        </p:txBody>
      </p:sp>
    </p:spTree>
    <p:extLst>
      <p:ext uri="{BB962C8B-B14F-4D97-AF65-F5344CB8AC3E}">
        <p14:creationId xmlns:p14="http://schemas.microsoft.com/office/powerpoint/2010/main" val="381700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angle 4">
            <a:extLst>
              <a:ext uri="{FF2B5EF4-FFF2-40B4-BE49-F238E27FC236}">
                <a16:creationId xmlns:a16="http://schemas.microsoft.com/office/drawing/2014/main" id="{8E6B4593-8650-2646-8752-1F083280206A}"/>
              </a:ext>
            </a:extLst>
          </p:cNvPr>
          <p:cNvSpPr/>
          <p:nvPr/>
        </p:nvSpPr>
        <p:spPr>
          <a:xfrm>
            <a:off x="4955739" y="1816703"/>
            <a:ext cx="2280523" cy="1791448"/>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28" name="TextBox 5">
            <a:extLst>
              <a:ext uri="{FF2B5EF4-FFF2-40B4-BE49-F238E27FC236}">
                <a16:creationId xmlns:a16="http://schemas.microsoft.com/office/drawing/2014/main" id="{2FFB295C-1B4A-D941-A3B1-68FE4DC75BE4}"/>
              </a:ext>
            </a:extLst>
          </p:cNvPr>
          <p:cNvSpPr txBox="1"/>
          <p:nvPr/>
        </p:nvSpPr>
        <p:spPr>
          <a:xfrm>
            <a:off x="1761467" y="3302473"/>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29" name="TextBox 6">
            <a:extLst>
              <a:ext uri="{FF2B5EF4-FFF2-40B4-BE49-F238E27FC236}">
                <a16:creationId xmlns:a16="http://schemas.microsoft.com/office/drawing/2014/main" id="{643B9CDC-299F-9141-8258-07301BA25B81}"/>
              </a:ext>
            </a:extLst>
          </p:cNvPr>
          <p:cNvSpPr txBox="1"/>
          <p:nvPr/>
        </p:nvSpPr>
        <p:spPr>
          <a:xfrm>
            <a:off x="4568243" y="1136516"/>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30" name="TextBox 7">
            <a:extLst>
              <a:ext uri="{FF2B5EF4-FFF2-40B4-BE49-F238E27FC236}">
                <a16:creationId xmlns:a16="http://schemas.microsoft.com/office/drawing/2014/main" id="{39E34B5C-59DB-E04E-B421-99C5F4502AD9}"/>
              </a:ext>
            </a:extLst>
          </p:cNvPr>
          <p:cNvSpPr txBox="1"/>
          <p:nvPr/>
        </p:nvSpPr>
        <p:spPr>
          <a:xfrm>
            <a:off x="7231022" y="3316108"/>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State of the art</a:t>
            </a:r>
            <a:endParaRPr lang="zh-TW" altLang="en-US" dirty="0"/>
          </a:p>
        </p:txBody>
      </p:sp>
      <p:sp>
        <p:nvSpPr>
          <p:cNvPr id="25" name="Content Placeholder 24">
            <a:extLst>
              <a:ext uri="{FF2B5EF4-FFF2-40B4-BE49-F238E27FC236}">
                <a16:creationId xmlns:a16="http://schemas.microsoft.com/office/drawing/2014/main" id="{956215EF-9800-F84F-B07F-597A13AA13B7}"/>
              </a:ext>
            </a:extLst>
          </p:cNvPr>
          <p:cNvSpPr>
            <a:spLocks noGrp="1"/>
          </p:cNvSpPr>
          <p:nvPr>
            <p:ph idx="1"/>
          </p:nvPr>
        </p:nvSpPr>
        <p:spPr/>
        <p:txBody>
          <a:bodyPr>
            <a:normAutofit/>
          </a:bodyPr>
          <a:lstStyle/>
          <a:p>
            <a:r>
              <a:rPr lang="en-US" dirty="0"/>
              <a:t>Some systems focus on G1 and G3</a:t>
            </a:r>
          </a:p>
          <a:p>
            <a:pPr lvl="1"/>
            <a:r>
              <a:rPr lang="en-US" dirty="0"/>
              <a:t>E.g., Hula (Katta-SOSR’16), Conga (Alizadeh-SIGCOMM'14)</a:t>
            </a:r>
          </a:p>
          <a:p>
            <a:pPr lvl="1"/>
            <a:r>
              <a:rPr lang="en-US" dirty="0">
                <a:solidFill>
                  <a:srgbClr val="00B050"/>
                </a:solidFill>
              </a:rPr>
              <a:t>Load balancing at RTT timescales (e.g., using P4)</a:t>
            </a:r>
          </a:p>
          <a:p>
            <a:pPr lvl="1"/>
            <a:r>
              <a:rPr lang="en-US" dirty="0">
                <a:solidFill>
                  <a:srgbClr val="FF0000"/>
                </a:solidFill>
              </a:rPr>
              <a:t>Cannot support routing constraints; not applicable to arbitrary topologies</a:t>
            </a:r>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3</a:t>
            </a:fld>
            <a:endParaRPr lang="zh-TW" altLang="en-US"/>
          </a:p>
        </p:txBody>
      </p:sp>
      <p:pic>
        <p:nvPicPr>
          <p:cNvPr id="22" name="Picture 21">
            <a:extLst>
              <a:ext uri="{FF2B5EF4-FFF2-40B4-BE49-F238E27FC236}">
                <a16:creationId xmlns:a16="http://schemas.microsoft.com/office/drawing/2014/main" id="{549788DB-0F1A-A84C-A476-FA487EDAC1F4}"/>
              </a:ext>
            </a:extLst>
          </p:cNvPr>
          <p:cNvPicPr>
            <a:picLocks noChangeAspect="1"/>
          </p:cNvPicPr>
          <p:nvPr/>
        </p:nvPicPr>
        <p:blipFill>
          <a:blip r:embed="rId4"/>
          <a:stretch>
            <a:fillRect/>
          </a:stretch>
        </p:blipFill>
        <p:spPr>
          <a:xfrm>
            <a:off x="8127832" y="789368"/>
            <a:ext cx="3222718" cy="1727563"/>
          </a:xfrm>
          <a:prstGeom prst="rect">
            <a:avLst/>
          </a:prstGeom>
          <a:ln>
            <a:solidFill>
              <a:schemeClr val="tx1"/>
            </a:solidFill>
          </a:ln>
        </p:spPr>
      </p:pic>
      <p:pic>
        <p:nvPicPr>
          <p:cNvPr id="23" name="Picture 22">
            <a:extLst>
              <a:ext uri="{FF2B5EF4-FFF2-40B4-BE49-F238E27FC236}">
                <a16:creationId xmlns:a16="http://schemas.microsoft.com/office/drawing/2014/main" id="{DC1AF71C-4590-314F-A254-4456C20B0E7A}"/>
              </a:ext>
            </a:extLst>
          </p:cNvPr>
          <p:cNvPicPr>
            <a:picLocks noChangeAspect="1"/>
          </p:cNvPicPr>
          <p:nvPr/>
        </p:nvPicPr>
        <p:blipFill>
          <a:blip r:embed="rId5"/>
          <a:stretch>
            <a:fillRect/>
          </a:stretch>
        </p:blipFill>
        <p:spPr>
          <a:xfrm>
            <a:off x="8449104" y="1294064"/>
            <a:ext cx="3222718" cy="1727563"/>
          </a:xfrm>
          <a:prstGeom prst="rect">
            <a:avLst/>
          </a:prstGeom>
          <a:ln>
            <a:solidFill>
              <a:schemeClr val="tx1"/>
            </a:solidFill>
          </a:ln>
        </p:spPr>
      </p:pic>
      <p:sp>
        <p:nvSpPr>
          <p:cNvPr id="12" name="弧形 11">
            <a:extLst>
              <a:ext uri="{FF2B5EF4-FFF2-40B4-BE49-F238E27FC236}">
                <a16:creationId xmlns:a16="http://schemas.microsoft.com/office/drawing/2014/main" id="{EAAA5577-5ECE-4F16-BA95-C5A86DF215BF}"/>
              </a:ext>
            </a:extLst>
          </p:cNvPr>
          <p:cNvSpPr/>
          <p:nvPr/>
        </p:nvSpPr>
        <p:spPr>
          <a:xfrm rot="10800000">
            <a:off x="4439597" y="-992078"/>
            <a:ext cx="5582850" cy="5090245"/>
          </a:xfrm>
          <a:prstGeom prst="arc">
            <a:avLst>
              <a:gd name="adj1" fmla="val 15247617"/>
              <a:gd name="adj2" fmla="val 436814"/>
            </a:avLst>
          </a:prstGeom>
          <a:gradFill>
            <a:gsLst>
              <a:gs pos="0">
                <a:srgbClr val="0070C0">
                  <a:alpha val="0"/>
                </a:srgbClr>
              </a:gs>
              <a:gs pos="50000">
                <a:srgbClr val="0070C0">
                  <a:alpha val="6000"/>
                </a:srgbClr>
              </a:gs>
              <a:gs pos="100000">
                <a:srgbClr val="0070C0"/>
              </a:gs>
            </a:gsLst>
            <a:lin ang="18900000" scaled="1"/>
          </a:gra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7787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animEffect transition="in" filter="fade">
                                      <p:cBhvr>
                                        <p:cTn id="15" dur="500"/>
                                        <p:tgtEl>
                                          <p:spTgt spid="2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fade">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fade">
                                      <p:cBhvr>
                                        <p:cTn id="3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2BBB6F-55B3-44A2-BCB4-601A3C1A049B}"/>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E709089E-426D-4C83-8473-7FF0E2F716E3}"/>
              </a:ext>
            </a:extLst>
          </p:cNvPr>
          <p:cNvSpPr>
            <a:spLocks noGrp="1"/>
          </p:cNvSpPr>
          <p:nvPr>
            <p:ph idx="1"/>
          </p:nvPr>
        </p:nvSpPr>
        <p:spPr/>
        <p:txBody>
          <a:bodyPr>
            <a:normAutofit/>
          </a:bodyPr>
          <a:lstStyle/>
          <a:p>
            <a:r>
              <a:rPr lang="en-US" altLang="zh-TW" dirty="0"/>
              <a:t>Motivation: </a:t>
            </a:r>
            <a:r>
              <a:rPr lang="en-US" altLang="zh-TW" dirty="0">
                <a:solidFill>
                  <a:srgbClr val="00B050"/>
                </a:solidFill>
              </a:rPr>
              <a:t>Performance-aware routing</a:t>
            </a:r>
          </a:p>
          <a:p>
            <a:r>
              <a:rPr lang="en-US" altLang="zh-TW" dirty="0"/>
              <a:t>Our system: </a:t>
            </a:r>
            <a:r>
              <a:rPr lang="en-US" altLang="zh-TW" dirty="0">
                <a:solidFill>
                  <a:srgbClr val="00B050"/>
                </a:solidFill>
              </a:rPr>
              <a:t>Contra</a:t>
            </a:r>
          </a:p>
          <a:p>
            <a:pPr lvl="1"/>
            <a:r>
              <a:rPr lang="en-US" altLang="zh-TW" dirty="0">
                <a:solidFill>
                  <a:srgbClr val="00B050"/>
                </a:solidFill>
              </a:rPr>
              <a:t>Programmable</a:t>
            </a:r>
            <a:r>
              <a:rPr lang="en-US" altLang="zh-TW" dirty="0"/>
              <a:t>: Sophisticated policies</a:t>
            </a:r>
          </a:p>
          <a:p>
            <a:pPr lvl="1"/>
            <a:r>
              <a:rPr lang="en-US" altLang="zh-TW" dirty="0">
                <a:solidFill>
                  <a:srgbClr val="00B050"/>
                </a:solidFill>
              </a:rPr>
              <a:t>General</a:t>
            </a:r>
            <a:r>
              <a:rPr lang="en-US" altLang="zh-TW" dirty="0"/>
              <a:t>: Arbitrary topologies</a:t>
            </a:r>
          </a:p>
          <a:p>
            <a:pPr lvl="1"/>
            <a:r>
              <a:rPr lang="en-US" altLang="zh-TW" dirty="0">
                <a:solidFill>
                  <a:srgbClr val="00B050"/>
                </a:solidFill>
              </a:rPr>
              <a:t>Responsive</a:t>
            </a:r>
            <a:r>
              <a:rPr lang="en-US" altLang="zh-TW" dirty="0"/>
              <a:t>: RTT-timescale adaptations</a:t>
            </a:r>
          </a:p>
          <a:p>
            <a:r>
              <a:rPr lang="en-US" altLang="zh-TW" dirty="0"/>
              <a:t>Evaluation:</a:t>
            </a:r>
          </a:p>
          <a:p>
            <a:pPr lvl="1"/>
            <a:r>
              <a:rPr lang="en-US" altLang="zh-TW" dirty="0"/>
              <a:t>Competitive with hand-crafted solutions</a:t>
            </a:r>
          </a:p>
          <a:p>
            <a:pPr lvl="1"/>
            <a:r>
              <a:rPr lang="en-US" altLang="zh-TW" dirty="0"/>
              <a:t>Supports many useful policies </a:t>
            </a:r>
          </a:p>
          <a:p>
            <a:pPr lvl="1"/>
            <a:r>
              <a:rPr lang="en-US" altLang="zh-TW" dirty="0"/>
              <a:t>Runs entirely in the data plane</a:t>
            </a:r>
          </a:p>
        </p:txBody>
      </p:sp>
      <p:sp>
        <p:nvSpPr>
          <p:cNvPr id="4" name="日期版面配置區 3">
            <a:extLst>
              <a:ext uri="{FF2B5EF4-FFF2-40B4-BE49-F238E27FC236}">
                <a16:creationId xmlns:a16="http://schemas.microsoft.com/office/drawing/2014/main" id="{3C3D5931-28FC-4747-9A74-85E2CD6E8A4B}"/>
              </a:ext>
            </a:extLst>
          </p:cNvPr>
          <p:cNvSpPr>
            <a:spLocks noGrp="1"/>
          </p:cNvSpPr>
          <p:nvPr>
            <p:ph type="dt" sz="half" idx="10"/>
          </p:nvPr>
        </p:nvSpPr>
        <p:spPr/>
        <p:txBody>
          <a:bodyPr/>
          <a:lstStyle/>
          <a:p>
            <a:fld id="{2D254451-D5DF-4F31-93DF-FEF08FA82D6D}"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65BBD56C-5EBE-4F9F-ABDF-D40E5E281BD8}"/>
              </a:ext>
            </a:extLst>
          </p:cNvPr>
          <p:cNvSpPr>
            <a:spLocks noGrp="1"/>
          </p:cNvSpPr>
          <p:nvPr>
            <p:ph type="sldNum" sz="quarter" idx="12"/>
          </p:nvPr>
        </p:nvSpPr>
        <p:spPr/>
        <p:txBody>
          <a:bodyPr/>
          <a:lstStyle/>
          <a:p>
            <a:fld id="{2DCF4B1E-7098-4BE6-B4F5-3E0BE1EA3F0E}" type="slidenum">
              <a:rPr lang="zh-TW" altLang="en-US" smtClean="0"/>
              <a:pPr/>
              <a:t>30</a:t>
            </a:fld>
            <a:endParaRPr lang="zh-TW" altLang="en-US"/>
          </a:p>
        </p:txBody>
      </p:sp>
      <p:pic>
        <p:nvPicPr>
          <p:cNvPr id="8" name="圖片 7" descr="一張含有 畫畫 的圖片&#10;&#10;自動產生的描述">
            <a:extLst>
              <a:ext uri="{FF2B5EF4-FFF2-40B4-BE49-F238E27FC236}">
                <a16:creationId xmlns:a16="http://schemas.microsoft.com/office/drawing/2014/main" id="{C9CA3264-9D20-4544-862C-0A4376E7D8D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88088" y="1801715"/>
            <a:ext cx="3810000" cy="4762500"/>
          </a:xfrm>
          <a:prstGeom prst="rect">
            <a:avLst/>
          </a:prstGeom>
        </p:spPr>
      </p:pic>
    </p:spTree>
    <p:custDataLst>
      <p:tags r:id="rId1"/>
    </p:custDataLst>
    <p:extLst>
      <p:ext uri="{BB962C8B-B14F-4D97-AF65-F5344CB8AC3E}">
        <p14:creationId xmlns:p14="http://schemas.microsoft.com/office/powerpoint/2010/main" val="37668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1B013479-32B5-45FF-B4B2-F622CB11E7D5}"/>
              </a:ext>
            </a:extLst>
          </p:cNvPr>
          <p:cNvSpPr>
            <a:spLocks noGrp="1"/>
          </p:cNvSpPr>
          <p:nvPr>
            <p:ph type="title"/>
          </p:nvPr>
        </p:nvSpPr>
        <p:spPr/>
        <p:txBody>
          <a:bodyPr/>
          <a:lstStyle/>
          <a:p>
            <a:r>
              <a:rPr lang="en-US" altLang="zh-TW" dirty="0"/>
              <a:t>State of the art</a:t>
            </a:r>
            <a:endParaRPr lang="zh-TW" altLang="en-US" dirty="0"/>
          </a:p>
        </p:txBody>
      </p:sp>
      <p:sp>
        <p:nvSpPr>
          <p:cNvPr id="25" name="Content Placeholder 24">
            <a:extLst>
              <a:ext uri="{FF2B5EF4-FFF2-40B4-BE49-F238E27FC236}">
                <a16:creationId xmlns:a16="http://schemas.microsoft.com/office/drawing/2014/main" id="{A8680E33-97EC-DF4F-8338-E98AB3446FEA}"/>
              </a:ext>
            </a:extLst>
          </p:cNvPr>
          <p:cNvSpPr>
            <a:spLocks noGrp="1"/>
          </p:cNvSpPr>
          <p:nvPr>
            <p:ph idx="1"/>
          </p:nvPr>
        </p:nvSpPr>
        <p:spPr/>
        <p:txBody>
          <a:bodyPr>
            <a:normAutofit/>
          </a:bodyPr>
          <a:lstStyle/>
          <a:p>
            <a:r>
              <a:rPr lang="en-US" dirty="0"/>
              <a:t>Other systems focus on G1 and G2</a:t>
            </a:r>
          </a:p>
          <a:p>
            <a:pPr lvl="1"/>
            <a:r>
              <a:rPr lang="en-US" dirty="0"/>
              <a:t>E.g., Merlin </a:t>
            </a:r>
            <a:r>
              <a:rPr lang="en-US" altLang="zh-TW" dirty="0"/>
              <a:t>(Soulé-CoNEXT'14)</a:t>
            </a:r>
            <a:endParaRPr lang="en-US" dirty="0"/>
          </a:p>
          <a:p>
            <a:pPr lvl="1"/>
            <a:r>
              <a:rPr lang="en-US" dirty="0">
                <a:solidFill>
                  <a:srgbClr val="00B050"/>
                </a:solidFill>
              </a:rPr>
              <a:t>Support path constraints (in the form of regular expressions)</a:t>
            </a:r>
          </a:p>
          <a:p>
            <a:pPr lvl="1"/>
            <a:r>
              <a:rPr lang="en-US" dirty="0">
                <a:solidFill>
                  <a:srgbClr val="FF0000"/>
                </a:solidFill>
              </a:rPr>
              <a:t>Control plane solutions; adapt slowly</a:t>
            </a:r>
          </a:p>
        </p:txBody>
      </p:sp>
      <p:sp>
        <p:nvSpPr>
          <p:cNvPr id="4" name="日期版面配置區 3">
            <a:extLst>
              <a:ext uri="{FF2B5EF4-FFF2-40B4-BE49-F238E27FC236}">
                <a16:creationId xmlns:a16="http://schemas.microsoft.com/office/drawing/2014/main" id="{2F9B7C55-CB12-4C76-9859-F9662EAE6261}"/>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投影片編號版面配置區 4">
            <a:extLst>
              <a:ext uri="{FF2B5EF4-FFF2-40B4-BE49-F238E27FC236}">
                <a16:creationId xmlns:a16="http://schemas.microsoft.com/office/drawing/2014/main" id="{C255D94B-59EC-4C7A-BA37-3D5323892400}"/>
              </a:ext>
            </a:extLst>
          </p:cNvPr>
          <p:cNvSpPr>
            <a:spLocks noGrp="1"/>
          </p:cNvSpPr>
          <p:nvPr>
            <p:ph type="sldNum" sz="quarter" idx="12"/>
          </p:nvPr>
        </p:nvSpPr>
        <p:spPr/>
        <p:txBody>
          <a:bodyPr/>
          <a:lstStyle/>
          <a:p>
            <a:fld id="{2DCF4B1E-7098-4BE6-B4F5-3E0BE1EA3F0E}" type="slidenum">
              <a:rPr lang="zh-TW" altLang="en-US" smtClean="0"/>
              <a:pPr/>
              <a:t>4</a:t>
            </a:fld>
            <a:endParaRPr lang="zh-TW" altLang="en-US"/>
          </a:p>
        </p:txBody>
      </p:sp>
      <p:sp>
        <p:nvSpPr>
          <p:cNvPr id="14" name="Triangle 4">
            <a:extLst>
              <a:ext uri="{FF2B5EF4-FFF2-40B4-BE49-F238E27FC236}">
                <a16:creationId xmlns:a16="http://schemas.microsoft.com/office/drawing/2014/main" id="{BEBDFFB7-654B-5140-8887-7106017625EE}"/>
              </a:ext>
            </a:extLst>
          </p:cNvPr>
          <p:cNvSpPr/>
          <p:nvPr/>
        </p:nvSpPr>
        <p:spPr>
          <a:xfrm>
            <a:off x="4955739" y="1816703"/>
            <a:ext cx="2280523" cy="1791448"/>
          </a:xfrm>
          <a:prstGeom prst="triangle">
            <a:avLst>
              <a:gd name="adj" fmla="val 49277"/>
            </a:avLst>
          </a:prstGeom>
          <a:solidFill>
            <a:schemeClr val="accent1">
              <a:lumMod val="60000"/>
              <a:lumOff val="40000"/>
            </a:schemeClr>
          </a:solidFill>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600" dirty="0"/>
          </a:p>
        </p:txBody>
      </p:sp>
      <p:sp>
        <p:nvSpPr>
          <p:cNvPr id="15" name="TextBox 5">
            <a:extLst>
              <a:ext uri="{FF2B5EF4-FFF2-40B4-BE49-F238E27FC236}">
                <a16:creationId xmlns:a16="http://schemas.microsoft.com/office/drawing/2014/main" id="{92AE6B6E-32ED-CA41-A472-6159FD95B4B6}"/>
              </a:ext>
            </a:extLst>
          </p:cNvPr>
          <p:cNvSpPr txBox="1"/>
          <p:nvPr/>
        </p:nvSpPr>
        <p:spPr>
          <a:xfrm>
            <a:off x="1761467" y="3302473"/>
            <a:ext cx="31942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G2: Routing Constraints</a:t>
            </a:r>
            <a:endParaRPr lang="en-US" sz="2400" dirty="0"/>
          </a:p>
        </p:txBody>
      </p:sp>
      <p:sp>
        <p:nvSpPr>
          <p:cNvPr id="16" name="TextBox 6">
            <a:extLst>
              <a:ext uri="{FF2B5EF4-FFF2-40B4-BE49-F238E27FC236}">
                <a16:creationId xmlns:a16="http://schemas.microsoft.com/office/drawing/2014/main" id="{B846074A-F970-0242-BF40-B86CFF87504B}"/>
              </a:ext>
            </a:extLst>
          </p:cNvPr>
          <p:cNvSpPr txBox="1"/>
          <p:nvPr/>
        </p:nvSpPr>
        <p:spPr>
          <a:xfrm>
            <a:off x="4568243" y="1136516"/>
            <a:ext cx="305551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G1: Traffic Engineering</a:t>
            </a:r>
            <a:endParaRPr lang="en-US" sz="2400" dirty="0"/>
          </a:p>
        </p:txBody>
      </p:sp>
      <p:sp>
        <p:nvSpPr>
          <p:cNvPr id="17" name="TextBox 7">
            <a:extLst>
              <a:ext uri="{FF2B5EF4-FFF2-40B4-BE49-F238E27FC236}">
                <a16:creationId xmlns:a16="http://schemas.microsoft.com/office/drawing/2014/main" id="{C3E483E3-2B12-1242-AFCF-8D60CFA60D82}"/>
              </a:ext>
            </a:extLst>
          </p:cNvPr>
          <p:cNvSpPr txBox="1"/>
          <p:nvPr/>
        </p:nvSpPr>
        <p:spPr>
          <a:xfrm>
            <a:off x="7231022" y="3316108"/>
            <a:ext cx="270484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accent1"/>
                </a:solidFill>
              </a:rPr>
              <a:t>G3: Fast Adaptation</a:t>
            </a:r>
            <a:endParaRPr lang="en-US" sz="2400" dirty="0"/>
          </a:p>
        </p:txBody>
      </p:sp>
      <p:sp>
        <p:nvSpPr>
          <p:cNvPr id="13" name="弧形 12">
            <a:extLst>
              <a:ext uri="{FF2B5EF4-FFF2-40B4-BE49-F238E27FC236}">
                <a16:creationId xmlns:a16="http://schemas.microsoft.com/office/drawing/2014/main" id="{EFB16502-7542-4FC8-9AC2-3A626870C41F}"/>
              </a:ext>
            </a:extLst>
          </p:cNvPr>
          <p:cNvSpPr/>
          <p:nvPr/>
        </p:nvSpPr>
        <p:spPr>
          <a:xfrm rot="5400000">
            <a:off x="2003818" y="-1701276"/>
            <a:ext cx="4799804" cy="6612880"/>
          </a:xfrm>
          <a:prstGeom prst="arc">
            <a:avLst>
              <a:gd name="adj1" fmla="val 15861187"/>
              <a:gd name="adj2" fmla="val 436814"/>
            </a:avLst>
          </a:prstGeom>
          <a:gradFill>
            <a:gsLst>
              <a:gs pos="0">
                <a:srgbClr val="00B050">
                  <a:alpha val="0"/>
                </a:srgbClr>
              </a:gs>
              <a:gs pos="50000">
                <a:srgbClr val="00B050">
                  <a:alpha val="8000"/>
                </a:srgbClr>
              </a:gs>
              <a:gs pos="100000">
                <a:srgbClr val="00B050"/>
              </a:gs>
            </a:gsLst>
            <a:lin ang="18900000" scaled="1"/>
          </a:gradFill>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23" name="Picture 22">
            <a:extLst>
              <a:ext uri="{FF2B5EF4-FFF2-40B4-BE49-F238E27FC236}">
                <a16:creationId xmlns:a16="http://schemas.microsoft.com/office/drawing/2014/main" id="{69A8856A-0059-7D49-8B70-1DF0BFFDCD6C}"/>
              </a:ext>
            </a:extLst>
          </p:cNvPr>
          <p:cNvPicPr>
            <a:picLocks noChangeAspect="1"/>
          </p:cNvPicPr>
          <p:nvPr/>
        </p:nvPicPr>
        <p:blipFill>
          <a:blip r:embed="rId4"/>
          <a:stretch>
            <a:fillRect/>
          </a:stretch>
        </p:blipFill>
        <p:spPr>
          <a:xfrm>
            <a:off x="1097280" y="1307868"/>
            <a:ext cx="3169920" cy="1699260"/>
          </a:xfrm>
          <a:prstGeom prst="rect">
            <a:avLst/>
          </a:prstGeom>
          <a:ln>
            <a:solidFill>
              <a:schemeClr val="tx1"/>
            </a:solidFill>
          </a:ln>
        </p:spPr>
      </p:pic>
    </p:spTree>
    <p:custDataLst>
      <p:tags r:id="rId1"/>
    </p:custDataLst>
    <p:extLst>
      <p:ext uri="{BB962C8B-B14F-4D97-AF65-F5344CB8AC3E}">
        <p14:creationId xmlns:p14="http://schemas.microsoft.com/office/powerpoint/2010/main" val="28311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500"/>
                                        <p:tgtEl>
                                          <p:spTgt spid="2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5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xEl>
                                              <p:pRg st="3" end="3"/>
                                            </p:txEl>
                                          </p:spTgt>
                                        </p:tgtEl>
                                        <p:attrNameLst>
                                          <p:attrName>style.visibility</p:attrName>
                                        </p:attrNameLst>
                                      </p:cBhvr>
                                      <p:to>
                                        <p:strVal val="visible"/>
                                      </p:to>
                                    </p:set>
                                    <p:animEffect transition="in" filter="fade">
                                      <p:cBhvr>
                                        <p:cTn id="20"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endParaRPr lang="en-US" altLang="zh-TW" dirty="0"/>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5</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sp>
        <p:nvSpPr>
          <p:cNvPr id="101" name="Cloud 9">
            <a:extLst>
              <a:ext uri="{FF2B5EF4-FFF2-40B4-BE49-F238E27FC236}">
                <a16:creationId xmlns:a16="http://schemas.microsoft.com/office/drawing/2014/main" id="{F80A3D80-1D5C-4C3E-8285-B0534C6DCC28}"/>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直線單箭頭接點 8">
            <a:extLst>
              <a:ext uri="{FF2B5EF4-FFF2-40B4-BE49-F238E27FC236}">
                <a16:creationId xmlns:a16="http://schemas.microsoft.com/office/drawing/2014/main" id="{94CAC793-D5EB-4DE3-8F21-3A2EFF80AD81}"/>
              </a:ext>
            </a:extLst>
          </p:cNvPr>
          <p:cNvCxnSpPr>
            <a:stCxn id="8" idx="3"/>
            <a:endCxn id="61" idx="1"/>
          </p:cNvCxnSpPr>
          <p:nvPr/>
        </p:nvCxnSpPr>
        <p:spPr>
          <a:xfrm>
            <a:off x="3506367" y="2732643"/>
            <a:ext cx="54184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36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9">
            <a:extLst>
              <a:ext uri="{FF2B5EF4-FFF2-40B4-BE49-F238E27FC236}">
                <a16:creationId xmlns:a16="http://schemas.microsoft.com/office/drawing/2014/main" id="{9CCC74B9-ACEE-488E-99A4-5266FB773080}"/>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6</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p:cNvCxnSpPr>
          <p:nvPr/>
        </p:nvCxnSpPr>
        <p:spPr>
          <a:xfrm>
            <a:off x="3506367" y="2732643"/>
            <a:ext cx="15815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a:endCxn id="61" idx="1"/>
          </p:cNvCxnSpPr>
          <p:nvPr/>
        </p:nvCxnSpPr>
        <p:spPr>
          <a:xfrm>
            <a:off x="5375920" y="2036933"/>
            <a:ext cx="3548914" cy="69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CFED6946-9D51-4880-8488-66C31F4B9D1D}"/>
              </a:ext>
            </a:extLst>
          </p:cNvPr>
          <p:cNvCxnSpPr/>
          <p:nvPr/>
        </p:nvCxnSpPr>
        <p:spPr>
          <a:xfrm>
            <a:off x="3506367" y="2732643"/>
            <a:ext cx="5418467"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2" name="圖片 31" descr="一張含有 畫畫, 標誌 的圖片&#10;&#10;自動產生的描述">
            <a:extLst>
              <a:ext uri="{FF2B5EF4-FFF2-40B4-BE49-F238E27FC236}">
                <a16:creationId xmlns:a16="http://schemas.microsoft.com/office/drawing/2014/main" id="{57EE8B6D-5750-44DE-BA37-98B03F79B66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7888" y="2317803"/>
            <a:ext cx="712425" cy="590769"/>
          </a:xfrm>
          <a:prstGeom prst="rect">
            <a:avLst/>
          </a:prstGeom>
        </p:spPr>
      </p:pic>
    </p:spTree>
    <p:custDataLst>
      <p:tags r:id="rId1"/>
    </p:custDataLst>
    <p:extLst>
      <p:ext uri="{BB962C8B-B14F-4D97-AF65-F5344CB8AC3E}">
        <p14:creationId xmlns:p14="http://schemas.microsoft.com/office/powerpoint/2010/main" val="281577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9">
            <a:extLst>
              <a:ext uri="{FF2B5EF4-FFF2-40B4-BE49-F238E27FC236}">
                <a16:creationId xmlns:a16="http://schemas.microsoft.com/office/drawing/2014/main" id="{D94315CD-3789-4F2F-99EF-D62C422B4118}"/>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a:p>
            <a:r>
              <a:rPr lang="en-US" altLang="zh-TW" dirty="0"/>
              <a:t>Satisfying </a:t>
            </a:r>
            <a:r>
              <a:rPr lang="en-US" altLang="zh-TW" b="1" dirty="0"/>
              <a:t>routing constraints</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7</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p:cNvCxnSpPr>
          <p:nvPr/>
        </p:nvCxnSpPr>
        <p:spPr>
          <a:xfrm>
            <a:off x="3506367" y="2732643"/>
            <a:ext cx="15815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p:cNvCxnSpPr>
          <p:nvPr/>
        </p:nvCxnSpPr>
        <p:spPr>
          <a:xfrm>
            <a:off x="5375920" y="2036933"/>
            <a:ext cx="615930" cy="95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D9321E4-0FF8-4F72-8EA3-5E9D46F5BE74}"/>
              </a:ext>
            </a:extLst>
          </p:cNvPr>
          <p:cNvCxnSpPr>
            <a:cxnSpLocks/>
          </p:cNvCxnSpPr>
          <p:nvPr/>
        </p:nvCxnSpPr>
        <p:spPr>
          <a:xfrm>
            <a:off x="5991850" y="2132856"/>
            <a:ext cx="608206"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0B8610F-93F1-4163-AFCA-AC3BC0FD4882}"/>
              </a:ext>
            </a:extLst>
          </p:cNvPr>
          <p:cNvCxnSpPr>
            <a:cxnSpLocks/>
            <a:endCxn id="61" idx="1"/>
          </p:cNvCxnSpPr>
          <p:nvPr/>
        </p:nvCxnSpPr>
        <p:spPr>
          <a:xfrm flipV="1">
            <a:off x="6600056" y="2732643"/>
            <a:ext cx="2324778" cy="3363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37BE48FF-9285-4835-9094-FC61DF194FBB}"/>
              </a:ext>
            </a:extLst>
          </p:cNvPr>
          <p:cNvCxnSpPr>
            <a:cxnSpLocks/>
          </p:cNvCxnSpPr>
          <p:nvPr/>
        </p:nvCxnSpPr>
        <p:spPr>
          <a:xfrm>
            <a:off x="5375920" y="2036933"/>
            <a:ext cx="3548914" cy="69571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0D122755-597E-4CEB-824D-C007BBC9EB2E}"/>
              </a:ext>
            </a:extLst>
          </p:cNvPr>
          <p:cNvCxnSpPr/>
          <p:nvPr/>
        </p:nvCxnSpPr>
        <p:spPr>
          <a:xfrm>
            <a:off x="3506367" y="2732643"/>
            <a:ext cx="5418467"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4" name="圖片 33" descr="一張含有 畫畫, 標誌 的圖片&#10;&#10;自動產生的描述">
            <a:extLst>
              <a:ext uri="{FF2B5EF4-FFF2-40B4-BE49-F238E27FC236}">
                <a16:creationId xmlns:a16="http://schemas.microsoft.com/office/drawing/2014/main" id="{118BBE0B-D742-4AB2-BAE5-AB744E02F3A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2808" b="97348" l="1682" r="98318">
                        <a14:foregroundMark x1="34929" y1="41030" x2="70505" y2="51638"/>
                        <a14:foregroundMark x1="47219" y1="71763" x2="64942" y2="87988"/>
                        <a14:foregroundMark x1="30530" y1="78471" x2="33765" y2="62402"/>
                        <a14:foregroundMark x1="62743" y1="54446" x2="60543" y2="55694"/>
                        <a14:foregroundMark x1="50453" y1="26209" x2="76067" y2="53042"/>
                        <a14:foregroundMark x1="61578" y1="41030" x2="84994" y2="69111"/>
                        <a14:foregroundMark x1="84994" y1="69111" x2="84994" y2="69111"/>
                        <a14:foregroundMark x1="71669" y1="67863" x2="88357" y2="89236"/>
                        <a14:foregroundMark x1="47219" y1="61154" x2="72704" y2="97348"/>
                        <a14:foregroundMark x1="22639" y1="82527" x2="61578" y2="82527"/>
                        <a14:foregroundMark x1="64942" y1="82527" x2="69470" y2="82527"/>
                        <a14:foregroundMark x1="33765" y1="66459" x2="87193" y2="66459"/>
                        <a14:foregroundMark x1="53816" y1="43682" x2="76067" y2="83931"/>
                        <a14:foregroundMark x1="53816" y1="34321" x2="40492" y2="86583"/>
                        <a14:foregroundMark x1="40492" y1="86583" x2="40492" y2="86583"/>
                        <a14:foregroundMark x1="49418" y1="36973" x2="23803" y2="81279"/>
                        <a14:foregroundMark x1="48254" y1="42278" x2="16041" y2="82527"/>
                        <a14:foregroundMark x1="38292" y1="58346" x2="5951" y2="87988"/>
                        <a14:foregroundMark x1="46054" y1="36973" x2="52781" y2="7488"/>
                        <a14:foregroundMark x1="49418" y1="39626" x2="58344" y2="62402"/>
                        <a14:foregroundMark x1="50453" y1="57098" x2="63907" y2="62402"/>
                        <a14:foregroundMark x1="79431" y1="85179" x2="88357" y2="85179"/>
                        <a14:foregroundMark x1="95472" y1="89236" x2="95472" y2="89236"/>
                        <a14:foregroundMark x1="94825" y1="92356" x2="94825" y2="92356"/>
                        <a14:foregroundMark x1="1811" y1="91420" x2="1811" y2="91420"/>
                        <a14:foregroundMark x1="49159" y1="2964" x2="49159" y2="2964"/>
                        <a14:foregroundMark x1="98318" y1="92824" x2="98318" y2="92824"/>
                        <a14:foregroundMark x1="56016" y1="44774" x2="32600" y2="77535"/>
                        <a14:foregroundMark x1="41656" y1="49610" x2="66882" y2="71919"/>
                        <a14:foregroundMark x1="14035" y1="72535" x2="48538" y2="18310"/>
                        <a14:foregroundMark x1="7018" y1="90845" x2="70760" y2="9225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7888" y="2317803"/>
            <a:ext cx="712425" cy="590769"/>
          </a:xfrm>
          <a:prstGeom prst="rect">
            <a:avLst/>
          </a:prstGeom>
        </p:spPr>
      </p:pic>
      <p:pic>
        <p:nvPicPr>
          <p:cNvPr id="20" name="圖片 19" descr="一張含有 食物, 畫畫 的圖片&#10;&#10;自動產生的描述">
            <a:extLst>
              <a:ext uri="{FF2B5EF4-FFF2-40B4-BE49-F238E27FC236}">
                <a16:creationId xmlns:a16="http://schemas.microsoft.com/office/drawing/2014/main" id="{3421ED51-763D-45F7-950A-0F3B66161E7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0256" y1="37400" x2="48083" y2="66200"/>
                        <a14:foregroundMark x1="57508" y1="51000" x2="74441" y2="36000"/>
                        <a14:foregroundMark x1="56709" y1="56800" x2="82268" y2="41600"/>
                        <a14:foregroundMark x1="74121" y1="35400" x2="43930" y2="39600"/>
                        <a14:foregroundMark x1="71406" y1="28000" x2="72843" y2="30800"/>
                        <a14:foregroundMark x1="72843" y1="30800" x2="72843" y2="30800"/>
                        <a14:foregroundMark x1="59265" y1="31200" x2="57188" y2="28000"/>
                        <a14:foregroundMark x1="75879" y1="72200" x2="59265" y2="55600"/>
                        <a14:foregroundMark x1="78594" y1="31800" x2="79233" y2="69000"/>
                        <a14:foregroundMark x1="60224" y1="36400" x2="66454" y2="68400"/>
                        <a14:foregroundMark x1="83866" y1="35600" x2="83546" y2="67600"/>
                        <a14:foregroundMark x1="84665" y1="33200" x2="46486" y2="77400"/>
                        <a14:foregroundMark x1="46486" y1="77400" x2="74281" y2="21800"/>
                        <a14:foregroundMark x1="74281" y1="21800" x2="85623" y2="31600"/>
                        <a14:foregroundMark x1="85623" y1="31600" x2="85623" y2="31600"/>
                        <a14:foregroundMark x1="76997" y1="77400" x2="50000" y2="77000"/>
                        <a14:foregroundMark x1="74441" y1="79200" x2="69968" y2="79400"/>
                        <a14:foregroundMark x1="46965" y1="79400" x2="45847" y2="79400"/>
                        <a14:foregroundMark x1="53674" y1="79800" x2="53674" y2="79800"/>
                        <a14:foregroundMark x1="64537" y1="79800" x2="64537" y2="79800"/>
                        <a14:foregroundMark x1="73642" y1="79800" x2="60064" y2="81200"/>
                        <a14:foregroundMark x1="83067" y1="82000" x2="74441" y2="82200"/>
                        <a14:foregroundMark x1="78275" y1="80800" x2="82268" y2="77400"/>
                        <a14:foregroundMark x1="84505" y1="62800" x2="84984" y2="68000"/>
                        <a14:foregroundMark x1="84505" y1="49000" x2="84505" y2="52000"/>
                        <a14:foregroundMark x1="78275" y1="32600" x2="53035" y2="30800"/>
                        <a14:foregroundMark x1="61661" y1="26000" x2="59265" y2="26000"/>
                        <a14:foregroundMark x1="61661" y1="25600" x2="60224" y2="20400"/>
                        <a14:foregroundMark x1="61182" y1="20400" x2="59425" y2="19400"/>
                        <a14:foregroundMark x1="61661" y1="19400" x2="60863" y2="19400"/>
                        <a14:foregroundMark x1="62780" y1="19000" x2="59744" y2="19000"/>
                        <a14:foregroundMark x1="48722" y1="37800" x2="36422" y2="33600"/>
                        <a14:foregroundMark x1="34505" y1="55200" x2="40575" y2="45800"/>
                        <a14:foregroundMark x1="80351" y1="81200" x2="84984" y2="80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911795" y="2415211"/>
            <a:ext cx="915274" cy="731050"/>
          </a:xfrm>
          <a:prstGeom prst="rect">
            <a:avLst/>
          </a:prstGeom>
        </p:spPr>
      </p:pic>
    </p:spTree>
    <p:custDataLst>
      <p:tags r:id="rId1"/>
    </p:custDataLst>
    <p:extLst>
      <p:ext uri="{BB962C8B-B14F-4D97-AF65-F5344CB8AC3E}">
        <p14:creationId xmlns:p14="http://schemas.microsoft.com/office/powerpoint/2010/main" val="34553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9">
            <a:extLst>
              <a:ext uri="{FF2B5EF4-FFF2-40B4-BE49-F238E27FC236}">
                <a16:creationId xmlns:a16="http://schemas.microsoft.com/office/drawing/2014/main" id="{62C90634-6035-40E7-B157-27CF57F3BE5F}"/>
              </a:ext>
            </a:extLst>
          </p:cNvPr>
          <p:cNvSpPr/>
          <p:nvPr/>
        </p:nvSpPr>
        <p:spPr>
          <a:xfrm>
            <a:off x="4183927" y="1404777"/>
            <a:ext cx="4096011" cy="2525719"/>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64383-5CC6-6A4F-8A9C-0CFF12EDD42E}"/>
              </a:ext>
            </a:extLst>
          </p:cNvPr>
          <p:cNvSpPr>
            <a:spLocks noGrp="1"/>
          </p:cNvSpPr>
          <p:nvPr>
            <p:ph type="title"/>
          </p:nvPr>
        </p:nvSpPr>
        <p:spPr>
          <a:xfrm>
            <a:off x="1097280" y="286604"/>
            <a:ext cx="10058400" cy="838140"/>
          </a:xfrm>
        </p:spPr>
        <p:txBody>
          <a:bodyPr/>
          <a:lstStyle/>
          <a:p>
            <a:r>
              <a:rPr lang="en-US" altLang="zh-TW" dirty="0"/>
              <a:t>Key question: One system for all three goals?</a:t>
            </a:r>
            <a:endParaRPr lang="en-US" dirty="0"/>
          </a:p>
        </p:txBody>
      </p:sp>
      <p:sp>
        <p:nvSpPr>
          <p:cNvPr id="3" name="Content Placeholder 2">
            <a:extLst>
              <a:ext uri="{FF2B5EF4-FFF2-40B4-BE49-F238E27FC236}">
                <a16:creationId xmlns:a16="http://schemas.microsoft.com/office/drawing/2014/main" id="{CAC70FBE-0E08-5247-B786-60978CEBFFAB}"/>
              </a:ext>
            </a:extLst>
          </p:cNvPr>
          <p:cNvSpPr>
            <a:spLocks noGrp="1"/>
          </p:cNvSpPr>
          <p:nvPr>
            <p:ph idx="1"/>
          </p:nvPr>
        </p:nvSpPr>
        <p:spPr/>
        <p:txBody>
          <a:bodyPr>
            <a:normAutofit/>
          </a:bodyPr>
          <a:lstStyle/>
          <a:p>
            <a:r>
              <a:rPr lang="en-US" altLang="zh-TW" dirty="0"/>
              <a:t>Avoiding paths with low </a:t>
            </a:r>
            <a:r>
              <a:rPr lang="en-US" altLang="zh-TW" b="1" dirty="0"/>
              <a:t>performance</a:t>
            </a:r>
          </a:p>
          <a:p>
            <a:r>
              <a:rPr lang="en-US" altLang="zh-TW" dirty="0"/>
              <a:t>Satisfying </a:t>
            </a:r>
            <a:r>
              <a:rPr lang="en-US" altLang="zh-TW" b="1" dirty="0"/>
              <a:t>routing constraints</a:t>
            </a:r>
          </a:p>
          <a:p>
            <a:r>
              <a:rPr lang="en-US" altLang="zh-TW" b="1" dirty="0"/>
              <a:t>Adapting</a:t>
            </a:r>
            <a:r>
              <a:rPr lang="en-US" altLang="zh-TW" dirty="0"/>
              <a:t> to changes quickly</a:t>
            </a:r>
          </a:p>
        </p:txBody>
      </p:sp>
      <p:sp>
        <p:nvSpPr>
          <p:cNvPr id="4" name="Date Placeholder 3">
            <a:extLst>
              <a:ext uri="{FF2B5EF4-FFF2-40B4-BE49-F238E27FC236}">
                <a16:creationId xmlns:a16="http://schemas.microsoft.com/office/drawing/2014/main" id="{A2C4D788-AF82-BE45-95A1-82D390B01257}"/>
              </a:ext>
            </a:extLst>
          </p:cNvPr>
          <p:cNvSpPr>
            <a:spLocks noGrp="1"/>
          </p:cNvSpPr>
          <p:nvPr>
            <p:ph type="dt" sz="half" idx="10"/>
          </p:nvPr>
        </p:nvSpPr>
        <p:spPr/>
        <p:txBody>
          <a:bodyPr/>
          <a:lstStyle/>
          <a:p>
            <a:fld id="{7BEC6F82-5EDF-4282-BCB8-095DC779FE71}" type="datetime1">
              <a:rPr lang="zh-TW" altLang="en-US" smtClean="0"/>
              <a:pPr/>
              <a:t>2020/11/22</a:t>
            </a:fld>
            <a:endParaRPr lang="zh-TW" altLang="en-US"/>
          </a:p>
        </p:txBody>
      </p:sp>
      <p:sp>
        <p:nvSpPr>
          <p:cNvPr id="5" name="Slide Number Placeholder 4">
            <a:extLst>
              <a:ext uri="{FF2B5EF4-FFF2-40B4-BE49-F238E27FC236}">
                <a16:creationId xmlns:a16="http://schemas.microsoft.com/office/drawing/2014/main" id="{D1AA5C1A-6671-3641-A95B-4E0D45D5E84B}"/>
              </a:ext>
            </a:extLst>
          </p:cNvPr>
          <p:cNvSpPr>
            <a:spLocks noGrp="1"/>
          </p:cNvSpPr>
          <p:nvPr>
            <p:ph type="sldNum" sz="quarter" idx="12"/>
          </p:nvPr>
        </p:nvSpPr>
        <p:spPr/>
        <p:txBody>
          <a:bodyPr/>
          <a:lstStyle/>
          <a:p>
            <a:fld id="{2DCF4B1E-7098-4BE6-B4F5-3E0BE1EA3F0E}" type="slidenum">
              <a:rPr lang="zh-TW" altLang="en-US" smtClean="0"/>
              <a:pPr/>
              <a:t>8</a:t>
            </a:fld>
            <a:endParaRPr lang="zh-TW" altLang="en-US"/>
          </a:p>
        </p:txBody>
      </p:sp>
      <p:pic>
        <p:nvPicPr>
          <p:cNvPr id="8" name="Picture 7">
            <a:extLst>
              <a:ext uri="{FF2B5EF4-FFF2-40B4-BE49-F238E27FC236}">
                <a16:creationId xmlns:a16="http://schemas.microsoft.com/office/drawing/2014/main" id="{06A37E65-9F29-8846-9508-6DCCD4202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0743" y="2036933"/>
            <a:ext cx="975624" cy="1391419"/>
          </a:xfrm>
          <a:prstGeom prst="rect">
            <a:avLst/>
          </a:prstGeom>
        </p:spPr>
      </p:pic>
      <p:pic>
        <p:nvPicPr>
          <p:cNvPr id="61" name="Picture 60">
            <a:extLst>
              <a:ext uri="{FF2B5EF4-FFF2-40B4-BE49-F238E27FC236}">
                <a16:creationId xmlns:a16="http://schemas.microsoft.com/office/drawing/2014/main" id="{37DBC3C2-61CF-9447-8201-734CDDBD20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24834" y="2036933"/>
            <a:ext cx="975624" cy="1391419"/>
          </a:xfrm>
          <a:prstGeom prst="rect">
            <a:avLst/>
          </a:prstGeom>
        </p:spPr>
      </p:pic>
      <p:cxnSp>
        <p:nvCxnSpPr>
          <p:cNvPr id="9" name="直線單箭頭接點 8">
            <a:extLst>
              <a:ext uri="{FF2B5EF4-FFF2-40B4-BE49-F238E27FC236}">
                <a16:creationId xmlns:a16="http://schemas.microsoft.com/office/drawing/2014/main" id="{94CAC793-D5EB-4DE3-8F21-3A2EFF80AD81}"/>
              </a:ext>
            </a:extLst>
          </p:cNvPr>
          <p:cNvCxnSpPr>
            <a:cxnSpLocks/>
            <a:stCxn id="8" idx="3"/>
            <a:endCxn id="61" idx="1"/>
          </p:cNvCxnSpPr>
          <p:nvPr/>
        </p:nvCxnSpPr>
        <p:spPr>
          <a:xfrm>
            <a:off x="3506367" y="2732643"/>
            <a:ext cx="54184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69B421CA-D4E5-44C5-A291-F295F10722FA}"/>
              </a:ext>
            </a:extLst>
          </p:cNvPr>
          <p:cNvCxnSpPr>
            <a:cxnSpLocks/>
          </p:cNvCxnSpPr>
          <p:nvPr/>
        </p:nvCxnSpPr>
        <p:spPr>
          <a:xfrm flipV="1">
            <a:off x="5087888" y="1988840"/>
            <a:ext cx="288032" cy="74380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466C0FE2-4A9B-4012-80A0-4EBB82C45B64}"/>
              </a:ext>
            </a:extLst>
          </p:cNvPr>
          <p:cNvCxnSpPr>
            <a:cxnSpLocks/>
          </p:cNvCxnSpPr>
          <p:nvPr/>
        </p:nvCxnSpPr>
        <p:spPr>
          <a:xfrm>
            <a:off x="5375920" y="2036933"/>
            <a:ext cx="615930" cy="9592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D9321E4-0FF8-4F72-8EA3-5E9D46F5BE74}"/>
              </a:ext>
            </a:extLst>
          </p:cNvPr>
          <p:cNvCxnSpPr>
            <a:cxnSpLocks/>
          </p:cNvCxnSpPr>
          <p:nvPr/>
        </p:nvCxnSpPr>
        <p:spPr>
          <a:xfrm>
            <a:off x="5991850" y="2089055"/>
            <a:ext cx="608206" cy="97990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0B8610F-93F1-4163-AFCA-AC3BC0FD4882}"/>
              </a:ext>
            </a:extLst>
          </p:cNvPr>
          <p:cNvCxnSpPr>
            <a:cxnSpLocks/>
            <a:endCxn id="61" idx="1"/>
          </p:cNvCxnSpPr>
          <p:nvPr/>
        </p:nvCxnSpPr>
        <p:spPr>
          <a:xfrm flipV="1">
            <a:off x="6600056" y="2732643"/>
            <a:ext cx="2324778" cy="336317"/>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68224749-E405-44A7-80B8-911549039663}"/>
              </a:ext>
            </a:extLst>
          </p:cNvPr>
          <p:cNvCxnSpPr>
            <a:cxnSpLocks/>
          </p:cNvCxnSpPr>
          <p:nvPr/>
        </p:nvCxnSpPr>
        <p:spPr>
          <a:xfrm>
            <a:off x="5375920" y="2036933"/>
            <a:ext cx="3548914" cy="69571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0A15A67B-B8FF-4E94-9985-6DF70C6D8F66}"/>
              </a:ext>
            </a:extLst>
          </p:cNvPr>
          <p:cNvSpPr txBox="1"/>
          <p:nvPr/>
        </p:nvSpPr>
        <p:spPr>
          <a:xfrm flipH="1">
            <a:off x="7433354" y="4707398"/>
            <a:ext cx="4242315" cy="954107"/>
          </a:xfrm>
          <a:prstGeom prst="rect">
            <a:avLst/>
          </a:prstGeom>
          <a:noFill/>
        </p:spPr>
        <p:txBody>
          <a:bodyPr wrap="square" rtlCol="0">
            <a:spAutoFit/>
          </a:bodyPr>
          <a:lstStyle/>
          <a:p>
            <a:r>
              <a:rPr lang="en-US" altLang="zh-TW" sz="2400" b="1" dirty="0"/>
              <a:t>Challenging …</a:t>
            </a:r>
            <a:br>
              <a:rPr lang="en-US" altLang="zh-TW" sz="2400" b="1" dirty="0"/>
            </a:br>
            <a:r>
              <a:rPr lang="en-US" altLang="zh-TW" sz="2400" b="1" dirty="0"/>
              <a:t>but </a:t>
            </a:r>
            <a:r>
              <a:rPr lang="en-US" altLang="zh-TW" sz="3200" b="1" dirty="0">
                <a:solidFill>
                  <a:srgbClr val="00B050"/>
                </a:solidFill>
              </a:rPr>
              <a:t>Contra</a:t>
            </a:r>
            <a:r>
              <a:rPr lang="en-US" altLang="zh-TW" sz="2400" b="1" dirty="0"/>
              <a:t> achieves all these!</a:t>
            </a:r>
            <a:endParaRPr lang="zh-TW" altLang="en-US" sz="2400" b="1" dirty="0"/>
          </a:p>
        </p:txBody>
      </p:sp>
      <p:sp>
        <p:nvSpPr>
          <p:cNvPr id="10" name="右大括弧 9">
            <a:extLst>
              <a:ext uri="{FF2B5EF4-FFF2-40B4-BE49-F238E27FC236}">
                <a16:creationId xmlns:a16="http://schemas.microsoft.com/office/drawing/2014/main" id="{2B4512A4-1D0B-47B6-B8D0-E32E06731E5A}"/>
              </a:ext>
            </a:extLst>
          </p:cNvPr>
          <p:cNvSpPr/>
          <p:nvPr/>
        </p:nvSpPr>
        <p:spPr>
          <a:xfrm>
            <a:off x="6999137" y="4293953"/>
            <a:ext cx="268384" cy="160789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20" name="圖片 19" descr="一張含有 食物, 畫畫 的圖片&#10;&#10;自動產生的描述">
            <a:extLst>
              <a:ext uri="{FF2B5EF4-FFF2-40B4-BE49-F238E27FC236}">
                <a16:creationId xmlns:a16="http://schemas.microsoft.com/office/drawing/2014/main" id="{46D3F352-F528-4A4C-BB2A-010743E37BD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0256" y1="37400" x2="48083" y2="66200"/>
                        <a14:foregroundMark x1="57508" y1="51000" x2="74441" y2="36000"/>
                        <a14:foregroundMark x1="56709" y1="56800" x2="82268" y2="41600"/>
                        <a14:foregroundMark x1="74121" y1="35400" x2="43930" y2="39600"/>
                        <a14:foregroundMark x1="71406" y1="28000" x2="72843" y2="30800"/>
                        <a14:foregroundMark x1="72843" y1="30800" x2="72843" y2="30800"/>
                        <a14:foregroundMark x1="59265" y1="31200" x2="57188" y2="28000"/>
                        <a14:foregroundMark x1="75879" y1="72200" x2="59265" y2="55600"/>
                        <a14:foregroundMark x1="78594" y1="31800" x2="79233" y2="69000"/>
                        <a14:foregroundMark x1="60224" y1="36400" x2="66454" y2="68400"/>
                        <a14:foregroundMark x1="83866" y1="35600" x2="83546" y2="67600"/>
                        <a14:foregroundMark x1="84665" y1="33200" x2="46486" y2="77400"/>
                        <a14:foregroundMark x1="46486" y1="77400" x2="74281" y2="21800"/>
                        <a14:foregroundMark x1="74281" y1="21800" x2="85623" y2="31600"/>
                        <a14:foregroundMark x1="85623" y1="31600" x2="85623" y2="31600"/>
                        <a14:foregroundMark x1="76997" y1="77400" x2="50000" y2="77000"/>
                        <a14:foregroundMark x1="74441" y1="79200" x2="69968" y2="79400"/>
                        <a14:foregroundMark x1="46965" y1="79400" x2="45847" y2="79400"/>
                        <a14:foregroundMark x1="53674" y1="79800" x2="53674" y2="79800"/>
                        <a14:foregroundMark x1="64537" y1="79800" x2="64537" y2="79800"/>
                        <a14:foregroundMark x1="73642" y1="79800" x2="60064" y2="81200"/>
                        <a14:foregroundMark x1="83067" y1="82000" x2="74441" y2="82200"/>
                        <a14:foregroundMark x1="78275" y1="80800" x2="82268" y2="77400"/>
                        <a14:foregroundMark x1="84505" y1="62800" x2="84984" y2="68000"/>
                        <a14:foregroundMark x1="84505" y1="49000" x2="84505" y2="52000"/>
                        <a14:foregroundMark x1="78275" y1="32600" x2="53035" y2="30800"/>
                        <a14:foregroundMark x1="61661" y1="26000" x2="59265" y2="26000"/>
                        <a14:foregroundMark x1="61661" y1="25600" x2="60224" y2="20400"/>
                        <a14:foregroundMark x1="61182" y1="20400" x2="59425" y2="19400"/>
                        <a14:foregroundMark x1="61661" y1="19400" x2="60863" y2="19400"/>
                        <a14:foregroundMark x1="62780" y1="19000" x2="59744" y2="19000"/>
                        <a14:foregroundMark x1="48722" y1="37800" x2="36422" y2="33600"/>
                        <a14:foregroundMark x1="34505" y1="55200" x2="40575" y2="45800"/>
                        <a14:foregroundMark x1="80351" y1="81200" x2="84984" y2="808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11795" y="2415211"/>
            <a:ext cx="915274" cy="731050"/>
          </a:xfrm>
          <a:prstGeom prst="rect">
            <a:avLst/>
          </a:prstGeom>
        </p:spPr>
      </p:pic>
    </p:spTree>
    <p:custDataLst>
      <p:tags r:id="rId1"/>
    </p:custDataLst>
    <p:extLst>
      <p:ext uri="{BB962C8B-B14F-4D97-AF65-F5344CB8AC3E}">
        <p14:creationId xmlns:p14="http://schemas.microsoft.com/office/powerpoint/2010/main" val="32215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標題 108">
            <a:extLst>
              <a:ext uri="{FF2B5EF4-FFF2-40B4-BE49-F238E27FC236}">
                <a16:creationId xmlns:a16="http://schemas.microsoft.com/office/drawing/2014/main" id="{3FE85CC5-0B16-4FC4-A6A8-817832BC337F}"/>
              </a:ext>
            </a:extLst>
          </p:cNvPr>
          <p:cNvSpPr>
            <a:spLocks noGrp="1"/>
          </p:cNvSpPr>
          <p:nvPr>
            <p:ph type="title"/>
          </p:nvPr>
        </p:nvSpPr>
        <p:spPr/>
        <p:txBody>
          <a:bodyPr/>
          <a:lstStyle/>
          <a:p>
            <a:r>
              <a:rPr lang="en-US" altLang="zh-TW" dirty="0"/>
              <a:t>Contra at 10,000 feet</a:t>
            </a:r>
            <a:endParaRPr lang="zh-TW" altLang="en-US" dirty="0"/>
          </a:p>
        </p:txBody>
      </p:sp>
      <p:sp>
        <p:nvSpPr>
          <p:cNvPr id="4" name="Content Placeholder 3">
            <a:extLst>
              <a:ext uri="{FF2B5EF4-FFF2-40B4-BE49-F238E27FC236}">
                <a16:creationId xmlns:a16="http://schemas.microsoft.com/office/drawing/2014/main" id="{12334E7E-CA7B-6C45-94A3-A0DDB1B3F2ED}"/>
              </a:ext>
            </a:extLst>
          </p:cNvPr>
          <p:cNvSpPr>
            <a:spLocks noGrp="1"/>
          </p:cNvSpPr>
          <p:nvPr>
            <p:ph idx="1"/>
          </p:nvPr>
        </p:nvSpPr>
        <p:spPr>
          <a:xfrm>
            <a:off x="695400" y="4365104"/>
            <a:ext cx="11094720" cy="1944216"/>
          </a:xfrm>
        </p:spPr>
        <p:txBody>
          <a:bodyPr>
            <a:normAutofit/>
          </a:bodyPr>
          <a:lstStyle/>
          <a:p>
            <a:r>
              <a:rPr lang="en-US" b="1" dirty="0"/>
              <a:t>Language + Compiler</a:t>
            </a:r>
            <a:r>
              <a:rPr lang="en-US" dirty="0"/>
              <a:t>: Compiles rich, high-level policies</a:t>
            </a:r>
          </a:p>
          <a:p>
            <a:r>
              <a:rPr lang="en-US" b="1" dirty="0"/>
              <a:t>Runtime</a:t>
            </a:r>
            <a:r>
              <a:rPr lang="en-US" dirty="0"/>
              <a:t>: Performance-aware routing protocols that run in the data plane </a:t>
            </a:r>
          </a:p>
        </p:txBody>
      </p:sp>
      <p:sp>
        <p:nvSpPr>
          <p:cNvPr id="2" name="日期版面配置區 1">
            <a:extLst>
              <a:ext uri="{FF2B5EF4-FFF2-40B4-BE49-F238E27FC236}">
                <a16:creationId xmlns:a16="http://schemas.microsoft.com/office/drawing/2014/main" id="{46DCAD2A-0264-4C66-B1C3-E685BFF78013}"/>
              </a:ext>
            </a:extLst>
          </p:cNvPr>
          <p:cNvSpPr>
            <a:spLocks noGrp="1"/>
          </p:cNvSpPr>
          <p:nvPr>
            <p:ph type="dt" sz="half" idx="10"/>
          </p:nvPr>
        </p:nvSpPr>
        <p:spPr/>
        <p:txBody>
          <a:bodyPr/>
          <a:lstStyle/>
          <a:p>
            <a:fld id="{3B7AFBF6-833E-44FF-9462-AE9610A791C0}" type="datetime1">
              <a:rPr lang="zh-TW" altLang="en-US" smtClean="0"/>
              <a:pPr/>
              <a:t>2020/11/22</a:t>
            </a:fld>
            <a:endParaRPr lang="zh-TW" altLang="en-US"/>
          </a:p>
        </p:txBody>
      </p:sp>
      <p:sp>
        <p:nvSpPr>
          <p:cNvPr id="3" name="投影片編號版面配置區 2">
            <a:extLst>
              <a:ext uri="{FF2B5EF4-FFF2-40B4-BE49-F238E27FC236}">
                <a16:creationId xmlns:a16="http://schemas.microsoft.com/office/drawing/2014/main" id="{F9657B9F-EC10-4E67-9DE7-0DEA0F1EDDBC}"/>
              </a:ext>
            </a:extLst>
          </p:cNvPr>
          <p:cNvSpPr>
            <a:spLocks noGrp="1"/>
          </p:cNvSpPr>
          <p:nvPr>
            <p:ph type="sldNum" sz="quarter" idx="12"/>
          </p:nvPr>
        </p:nvSpPr>
        <p:spPr/>
        <p:txBody>
          <a:bodyPr/>
          <a:lstStyle/>
          <a:p>
            <a:fld id="{2DCF4B1E-7098-4BE6-B4F5-3E0BE1EA3F0E}" type="slidenum">
              <a:rPr lang="zh-TW" altLang="en-US" smtClean="0"/>
              <a:pPr/>
              <a:t>9</a:t>
            </a:fld>
            <a:endParaRPr lang="zh-TW" altLang="en-US"/>
          </a:p>
        </p:txBody>
      </p:sp>
      <p:grpSp>
        <p:nvGrpSpPr>
          <p:cNvPr id="7" name="Group 6">
            <a:extLst>
              <a:ext uri="{FF2B5EF4-FFF2-40B4-BE49-F238E27FC236}">
                <a16:creationId xmlns:a16="http://schemas.microsoft.com/office/drawing/2014/main" id="{72B443A8-8C65-0F4F-B585-67FA86268230}"/>
              </a:ext>
            </a:extLst>
          </p:cNvPr>
          <p:cNvGrpSpPr/>
          <p:nvPr/>
        </p:nvGrpSpPr>
        <p:grpSpPr>
          <a:xfrm>
            <a:off x="1561140" y="1478522"/>
            <a:ext cx="933141" cy="995039"/>
            <a:chOff x="3696575" y="1224239"/>
            <a:chExt cx="933141" cy="995039"/>
          </a:xfrm>
        </p:grpSpPr>
        <p:sp>
          <p:nvSpPr>
            <p:cNvPr id="242" name="TextBox 96">
              <a:extLst>
                <a:ext uri="{FF2B5EF4-FFF2-40B4-BE49-F238E27FC236}">
                  <a16:creationId xmlns:a16="http://schemas.microsoft.com/office/drawing/2014/main" id="{E9DB0039-EDF4-4A25-B630-E20F5B4D4BB0}"/>
                </a:ext>
              </a:extLst>
            </p:cNvPr>
            <p:cNvSpPr txBox="1"/>
            <p:nvPr/>
          </p:nvSpPr>
          <p:spPr>
            <a:xfrm>
              <a:off x="3696575" y="1757613"/>
              <a:ext cx="933141" cy="461665"/>
            </a:xfrm>
            <a:prstGeom prst="rect">
              <a:avLst/>
            </a:prstGeom>
            <a:noFill/>
          </p:spPr>
          <p:txBody>
            <a:bodyPr wrap="square" rtlCol="0">
              <a:spAutoFit/>
            </a:bodyPr>
            <a:lstStyle/>
            <a:p>
              <a:r>
                <a:rPr lang="en-US" sz="2400" b="1" dirty="0">
                  <a:latin typeface="Calibri" charset="0"/>
                  <a:ea typeface="Calibri" charset="0"/>
                  <a:cs typeface="Calibri" charset="0"/>
                </a:rPr>
                <a:t>Policy</a:t>
              </a:r>
            </a:p>
          </p:txBody>
        </p:sp>
        <p:pic>
          <p:nvPicPr>
            <p:cNvPr id="243" name="Picture 35" descr="MCBS00979_0000[1]">
              <a:extLst>
                <a:ext uri="{FF2B5EF4-FFF2-40B4-BE49-F238E27FC236}">
                  <a16:creationId xmlns:a16="http://schemas.microsoft.com/office/drawing/2014/main" id="{8B5B843B-9240-40F7-9E69-CED5FF7A9E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2430" y="1224239"/>
              <a:ext cx="501281" cy="53541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7">
            <a:extLst>
              <a:ext uri="{FF2B5EF4-FFF2-40B4-BE49-F238E27FC236}">
                <a16:creationId xmlns:a16="http://schemas.microsoft.com/office/drawing/2014/main" id="{4418F2F1-95BD-274E-9498-5FDA1A8D7F75}"/>
              </a:ext>
            </a:extLst>
          </p:cNvPr>
          <p:cNvGrpSpPr/>
          <p:nvPr/>
        </p:nvGrpSpPr>
        <p:grpSpPr>
          <a:xfrm>
            <a:off x="1298641" y="2824694"/>
            <a:ext cx="1337867" cy="1163658"/>
            <a:chOff x="3418252" y="3145969"/>
            <a:chExt cx="1337867" cy="1163658"/>
          </a:xfrm>
        </p:grpSpPr>
        <p:sp>
          <p:nvSpPr>
            <p:cNvPr id="244" name="TextBox 149">
              <a:extLst>
                <a:ext uri="{FF2B5EF4-FFF2-40B4-BE49-F238E27FC236}">
                  <a16:creationId xmlns:a16="http://schemas.microsoft.com/office/drawing/2014/main" id="{7480CE7A-12C3-49D6-9090-5A26044BEADC}"/>
                </a:ext>
              </a:extLst>
            </p:cNvPr>
            <p:cNvSpPr txBox="1"/>
            <p:nvPr/>
          </p:nvSpPr>
          <p:spPr>
            <a:xfrm>
              <a:off x="3418252" y="3847962"/>
              <a:ext cx="1337867" cy="461665"/>
            </a:xfrm>
            <a:prstGeom prst="rect">
              <a:avLst/>
            </a:prstGeom>
            <a:noFill/>
          </p:spPr>
          <p:txBody>
            <a:bodyPr wrap="square" rtlCol="0">
              <a:spAutoFit/>
            </a:bodyPr>
            <a:lstStyle/>
            <a:p>
              <a:r>
                <a:rPr lang="en-US" sz="2400" b="1" dirty="0">
                  <a:latin typeface="Calibri" charset="0"/>
                  <a:ea typeface="Calibri" charset="0"/>
                  <a:cs typeface="Calibri" charset="0"/>
                </a:rPr>
                <a:t>Topology</a:t>
              </a:r>
            </a:p>
          </p:txBody>
        </p:sp>
        <p:cxnSp>
          <p:nvCxnSpPr>
            <p:cNvPr id="245" name="Straight Connector 150">
              <a:extLst>
                <a:ext uri="{FF2B5EF4-FFF2-40B4-BE49-F238E27FC236}">
                  <a16:creationId xmlns:a16="http://schemas.microsoft.com/office/drawing/2014/main" id="{8AF7F73B-5D44-45ED-86C6-BD433F9056B1}"/>
                </a:ext>
              </a:extLst>
            </p:cNvPr>
            <p:cNvCxnSpPr>
              <a:cxnSpLocks/>
              <a:stCxn id="256" idx="7"/>
              <a:endCxn id="254" idx="3"/>
            </p:cNvCxnSpPr>
            <p:nvPr/>
          </p:nvCxnSpPr>
          <p:spPr>
            <a:xfrm flipV="1">
              <a:off x="3968736" y="3571930"/>
              <a:ext cx="51794" cy="101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167">
              <a:extLst>
                <a:ext uri="{FF2B5EF4-FFF2-40B4-BE49-F238E27FC236}">
                  <a16:creationId xmlns:a16="http://schemas.microsoft.com/office/drawing/2014/main" id="{26667AA5-43F3-45B2-8949-2B5EB4E9CD35}"/>
                </a:ext>
              </a:extLst>
            </p:cNvPr>
            <p:cNvCxnSpPr>
              <a:cxnSpLocks/>
              <a:stCxn id="254" idx="2"/>
              <a:endCxn id="255" idx="6"/>
            </p:cNvCxnSpPr>
            <p:nvPr/>
          </p:nvCxnSpPr>
          <p:spPr>
            <a:xfrm flipH="1" flipV="1">
              <a:off x="3812146" y="3503144"/>
              <a:ext cx="181625" cy="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176">
              <a:extLst>
                <a:ext uri="{FF2B5EF4-FFF2-40B4-BE49-F238E27FC236}">
                  <a16:creationId xmlns:a16="http://schemas.microsoft.com/office/drawing/2014/main" id="{EBF212B5-BD67-42D6-850D-F50D19F5773A}"/>
                </a:ext>
              </a:extLst>
            </p:cNvPr>
            <p:cNvCxnSpPr>
              <a:cxnSpLocks/>
              <a:stCxn id="258" idx="7"/>
              <a:endCxn id="257" idx="4"/>
            </p:cNvCxnSpPr>
            <p:nvPr/>
          </p:nvCxnSpPr>
          <p:spPr>
            <a:xfrm flipV="1">
              <a:off x="4313664" y="3608079"/>
              <a:ext cx="106735" cy="726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177">
              <a:extLst>
                <a:ext uri="{FF2B5EF4-FFF2-40B4-BE49-F238E27FC236}">
                  <a16:creationId xmlns:a16="http://schemas.microsoft.com/office/drawing/2014/main" id="{C94326AF-1359-429B-92AB-786DC46D7FAA}"/>
                </a:ext>
              </a:extLst>
            </p:cNvPr>
            <p:cNvCxnSpPr>
              <a:cxnSpLocks/>
              <a:stCxn id="255" idx="5"/>
              <a:endCxn id="256" idx="1"/>
            </p:cNvCxnSpPr>
            <p:nvPr/>
          </p:nvCxnSpPr>
          <p:spPr>
            <a:xfrm>
              <a:off x="3785387" y="3567320"/>
              <a:ext cx="54145" cy="106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194">
              <a:extLst>
                <a:ext uri="{FF2B5EF4-FFF2-40B4-BE49-F238E27FC236}">
                  <a16:creationId xmlns:a16="http://schemas.microsoft.com/office/drawing/2014/main" id="{D91B8602-A89E-4B3F-B518-5BA2632E5AFB}"/>
                </a:ext>
              </a:extLst>
            </p:cNvPr>
            <p:cNvCxnSpPr>
              <a:cxnSpLocks/>
              <a:stCxn id="254" idx="0"/>
              <a:endCxn id="253" idx="4"/>
            </p:cNvCxnSpPr>
            <p:nvPr/>
          </p:nvCxnSpPr>
          <p:spPr>
            <a:xfrm flipV="1">
              <a:off x="4085133" y="3327485"/>
              <a:ext cx="3789" cy="89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195">
              <a:extLst>
                <a:ext uri="{FF2B5EF4-FFF2-40B4-BE49-F238E27FC236}">
                  <a16:creationId xmlns:a16="http://schemas.microsoft.com/office/drawing/2014/main" id="{E8028614-717D-4129-B57E-F1089AF7657F}"/>
                </a:ext>
              </a:extLst>
            </p:cNvPr>
            <p:cNvCxnSpPr>
              <a:cxnSpLocks/>
              <a:stCxn id="257" idx="0"/>
              <a:endCxn id="253" idx="6"/>
            </p:cNvCxnSpPr>
            <p:nvPr/>
          </p:nvCxnSpPr>
          <p:spPr>
            <a:xfrm flipH="1" flipV="1">
              <a:off x="4180282" y="3236727"/>
              <a:ext cx="240117" cy="189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196">
              <a:extLst>
                <a:ext uri="{FF2B5EF4-FFF2-40B4-BE49-F238E27FC236}">
                  <a16:creationId xmlns:a16="http://schemas.microsoft.com/office/drawing/2014/main" id="{19DF8461-628D-40D2-BD36-88F8991B6600}"/>
                </a:ext>
              </a:extLst>
            </p:cNvPr>
            <p:cNvCxnSpPr>
              <a:cxnSpLocks/>
              <a:stCxn id="253" idx="2"/>
              <a:endCxn id="255" idx="0"/>
            </p:cNvCxnSpPr>
            <p:nvPr/>
          </p:nvCxnSpPr>
          <p:spPr>
            <a:xfrm flipH="1">
              <a:off x="3720785" y="3236727"/>
              <a:ext cx="276775" cy="175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05">
              <a:extLst>
                <a:ext uri="{FF2B5EF4-FFF2-40B4-BE49-F238E27FC236}">
                  <a16:creationId xmlns:a16="http://schemas.microsoft.com/office/drawing/2014/main" id="{AAF152BF-5D4C-4E3A-809D-BCE159E82887}"/>
                </a:ext>
              </a:extLst>
            </p:cNvPr>
            <p:cNvCxnSpPr>
              <a:cxnSpLocks/>
              <a:stCxn id="254" idx="6"/>
              <a:endCxn id="257" idx="2"/>
            </p:cNvCxnSpPr>
            <p:nvPr/>
          </p:nvCxnSpPr>
          <p:spPr>
            <a:xfrm>
              <a:off x="4176493" y="3507754"/>
              <a:ext cx="152544" cy="9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53">
              <a:extLst>
                <a:ext uri="{FF2B5EF4-FFF2-40B4-BE49-F238E27FC236}">
                  <a16:creationId xmlns:a16="http://schemas.microsoft.com/office/drawing/2014/main" id="{B0066946-B491-4061-A7D9-03B2376A6CE9}"/>
                </a:ext>
              </a:extLst>
            </p:cNvPr>
            <p:cNvSpPr/>
            <p:nvPr/>
          </p:nvSpPr>
          <p:spPr>
            <a:xfrm>
              <a:off x="3997560" y="3145969"/>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4" name="Oval 206">
              <a:extLst>
                <a:ext uri="{FF2B5EF4-FFF2-40B4-BE49-F238E27FC236}">
                  <a16:creationId xmlns:a16="http://schemas.microsoft.com/office/drawing/2014/main" id="{7078C7A3-C4F2-49EC-A59B-3A24AC1375D2}"/>
                </a:ext>
              </a:extLst>
            </p:cNvPr>
            <p:cNvSpPr/>
            <p:nvPr/>
          </p:nvSpPr>
          <p:spPr>
            <a:xfrm>
              <a:off x="3993771" y="3416996"/>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5" name="Oval 207">
              <a:extLst>
                <a:ext uri="{FF2B5EF4-FFF2-40B4-BE49-F238E27FC236}">
                  <a16:creationId xmlns:a16="http://schemas.microsoft.com/office/drawing/2014/main" id="{FC6BB259-7304-4281-8D53-AEC0C426DB50}"/>
                </a:ext>
              </a:extLst>
            </p:cNvPr>
            <p:cNvSpPr/>
            <p:nvPr/>
          </p:nvSpPr>
          <p:spPr>
            <a:xfrm>
              <a:off x="3629424" y="3412386"/>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6" name="Oval 208">
              <a:extLst>
                <a:ext uri="{FF2B5EF4-FFF2-40B4-BE49-F238E27FC236}">
                  <a16:creationId xmlns:a16="http://schemas.microsoft.com/office/drawing/2014/main" id="{C617325D-1B40-4368-837D-5B03FF69284E}"/>
                </a:ext>
              </a:extLst>
            </p:cNvPr>
            <p:cNvSpPr/>
            <p:nvPr/>
          </p:nvSpPr>
          <p:spPr>
            <a:xfrm>
              <a:off x="3812773" y="3647029"/>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7" name="Oval 209">
              <a:extLst>
                <a:ext uri="{FF2B5EF4-FFF2-40B4-BE49-F238E27FC236}">
                  <a16:creationId xmlns:a16="http://schemas.microsoft.com/office/drawing/2014/main" id="{7A852912-B3C3-4C45-8A5B-B0BAC30C816F}"/>
                </a:ext>
              </a:extLst>
            </p:cNvPr>
            <p:cNvSpPr/>
            <p:nvPr/>
          </p:nvSpPr>
          <p:spPr>
            <a:xfrm>
              <a:off x="4329037" y="3426563"/>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58" name="Oval 210">
              <a:extLst>
                <a:ext uri="{FF2B5EF4-FFF2-40B4-BE49-F238E27FC236}">
                  <a16:creationId xmlns:a16="http://schemas.microsoft.com/office/drawing/2014/main" id="{38163FD7-1156-450E-9509-9E93A59C0FCA}"/>
                </a:ext>
              </a:extLst>
            </p:cNvPr>
            <p:cNvSpPr/>
            <p:nvPr/>
          </p:nvSpPr>
          <p:spPr>
            <a:xfrm>
              <a:off x="4157701" y="3654172"/>
              <a:ext cx="182722" cy="1815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cxnSp>
          <p:nvCxnSpPr>
            <p:cNvPr id="259" name="Straight Connector 230">
              <a:extLst>
                <a:ext uri="{FF2B5EF4-FFF2-40B4-BE49-F238E27FC236}">
                  <a16:creationId xmlns:a16="http://schemas.microsoft.com/office/drawing/2014/main" id="{A54C05B3-8F60-4DFD-BC3C-358CB2D4F8C3}"/>
                </a:ext>
              </a:extLst>
            </p:cNvPr>
            <p:cNvCxnSpPr>
              <a:cxnSpLocks/>
              <a:stCxn id="258" idx="2"/>
              <a:endCxn id="256" idx="6"/>
            </p:cNvCxnSpPr>
            <p:nvPr/>
          </p:nvCxnSpPr>
          <p:spPr>
            <a:xfrm flipH="1" flipV="1">
              <a:off x="3995495" y="3737788"/>
              <a:ext cx="162205" cy="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1" name="Left Arrow 313">
            <a:extLst>
              <a:ext uri="{FF2B5EF4-FFF2-40B4-BE49-F238E27FC236}">
                <a16:creationId xmlns:a16="http://schemas.microsoft.com/office/drawing/2014/main" id="{C9B05F0A-7D08-4C2C-AC81-8C3C78CA2E0A}"/>
              </a:ext>
            </a:extLst>
          </p:cNvPr>
          <p:cNvSpPr/>
          <p:nvPr/>
        </p:nvSpPr>
        <p:spPr>
          <a:xfrm rot="10800000">
            <a:off x="7215191" y="2165819"/>
            <a:ext cx="786530" cy="535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eft Arrow 316">
            <a:extLst>
              <a:ext uri="{FF2B5EF4-FFF2-40B4-BE49-F238E27FC236}">
                <a16:creationId xmlns:a16="http://schemas.microsoft.com/office/drawing/2014/main" id="{F69D98AD-1E9D-4E9E-9526-6DF9E090A2AF}"/>
              </a:ext>
            </a:extLst>
          </p:cNvPr>
          <p:cNvSpPr/>
          <p:nvPr/>
        </p:nvSpPr>
        <p:spPr>
          <a:xfrm rot="11979899" flipV="1">
            <a:off x="2797795" y="2000902"/>
            <a:ext cx="1187889" cy="5076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19">
            <a:extLst>
              <a:ext uri="{FF2B5EF4-FFF2-40B4-BE49-F238E27FC236}">
                <a16:creationId xmlns:a16="http://schemas.microsoft.com/office/drawing/2014/main" id="{D0D1FFE5-5FA3-4E45-A1CF-67128D94A807}"/>
              </a:ext>
            </a:extLst>
          </p:cNvPr>
          <p:cNvGrpSpPr/>
          <p:nvPr/>
        </p:nvGrpSpPr>
        <p:grpSpPr>
          <a:xfrm>
            <a:off x="8400256" y="1357480"/>
            <a:ext cx="2576869" cy="2421098"/>
            <a:chOff x="5459430" y="2236845"/>
            <a:chExt cx="1859640" cy="1747225"/>
          </a:xfrm>
        </p:grpSpPr>
        <p:cxnSp>
          <p:nvCxnSpPr>
            <p:cNvPr id="293" name="Straight Connector 59">
              <a:extLst>
                <a:ext uri="{FF2B5EF4-FFF2-40B4-BE49-F238E27FC236}">
                  <a16:creationId xmlns:a16="http://schemas.microsoft.com/office/drawing/2014/main" id="{4DE3818E-913E-4928-87DA-D5C4D7B11973}"/>
                </a:ext>
              </a:extLst>
            </p:cNvPr>
            <p:cNvCxnSpPr>
              <a:cxnSpLocks/>
            </p:cNvCxnSpPr>
            <p:nvPr/>
          </p:nvCxnSpPr>
          <p:spPr>
            <a:xfrm flipV="1">
              <a:off x="6017334" y="2993332"/>
              <a:ext cx="252817" cy="176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4" name="Group 65">
              <a:extLst>
                <a:ext uri="{FF2B5EF4-FFF2-40B4-BE49-F238E27FC236}">
                  <a16:creationId xmlns:a16="http://schemas.microsoft.com/office/drawing/2014/main" id="{9038A056-06C0-4648-805C-897962025F15}"/>
                </a:ext>
              </a:extLst>
            </p:cNvPr>
            <p:cNvGrpSpPr>
              <a:grpSpLocks/>
            </p:cNvGrpSpPr>
            <p:nvPr/>
          </p:nvGrpSpPr>
          <p:grpSpPr bwMode="auto">
            <a:xfrm>
              <a:off x="5491436" y="2810452"/>
              <a:ext cx="315157" cy="183096"/>
              <a:chOff x="2423" y="2253"/>
              <a:chExt cx="257" cy="147"/>
            </a:xfrm>
          </p:grpSpPr>
          <p:sp>
            <p:nvSpPr>
              <p:cNvPr id="350" name="AutoShape 66">
                <a:extLst>
                  <a:ext uri="{FF2B5EF4-FFF2-40B4-BE49-F238E27FC236}">
                    <a16:creationId xmlns:a16="http://schemas.microsoft.com/office/drawing/2014/main" id="{3954BC16-9613-4A65-A54D-7E3596413582}"/>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51" name="Oval 67">
                <a:extLst>
                  <a:ext uri="{FF2B5EF4-FFF2-40B4-BE49-F238E27FC236}">
                    <a16:creationId xmlns:a16="http://schemas.microsoft.com/office/drawing/2014/main" id="{91C0AF74-9324-42E8-BC08-CC42F0D61F9D}"/>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52" name="Group 68">
                <a:extLst>
                  <a:ext uri="{FF2B5EF4-FFF2-40B4-BE49-F238E27FC236}">
                    <a16:creationId xmlns:a16="http://schemas.microsoft.com/office/drawing/2014/main" id="{DDC7C99C-C337-49BB-8B98-6EA82A9C44C3}"/>
                  </a:ext>
                </a:extLst>
              </p:cNvPr>
              <p:cNvGrpSpPr>
                <a:grpSpLocks/>
              </p:cNvGrpSpPr>
              <p:nvPr/>
            </p:nvGrpSpPr>
            <p:grpSpPr bwMode="auto">
              <a:xfrm>
                <a:off x="2472" y="2264"/>
                <a:ext cx="167" cy="53"/>
                <a:chOff x="2242" y="2225"/>
                <a:chExt cx="626" cy="249"/>
              </a:xfrm>
            </p:grpSpPr>
            <p:sp>
              <p:nvSpPr>
                <p:cNvPr id="353" name="Freeform 69">
                  <a:extLst>
                    <a:ext uri="{FF2B5EF4-FFF2-40B4-BE49-F238E27FC236}">
                      <a16:creationId xmlns:a16="http://schemas.microsoft.com/office/drawing/2014/main" id="{362D9296-D7F8-4E40-B093-6E218D3F383D}"/>
                    </a:ext>
                  </a:extLst>
                </p:cNvPr>
                <p:cNvSpPr>
                  <a:spLocks/>
                </p:cNvSpPr>
                <p:nvPr/>
              </p:nvSpPr>
              <p:spPr bwMode="auto">
                <a:xfrm>
                  <a:off x="2247" y="2225"/>
                  <a:ext cx="319"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4" name="Freeform 70">
                  <a:extLst>
                    <a:ext uri="{FF2B5EF4-FFF2-40B4-BE49-F238E27FC236}">
                      <a16:creationId xmlns:a16="http://schemas.microsoft.com/office/drawing/2014/main" id="{47DA67D4-7534-4B1C-B85F-2B9BDE091323}"/>
                    </a:ext>
                  </a:extLst>
                </p:cNvPr>
                <p:cNvSpPr>
                  <a:spLocks/>
                </p:cNvSpPr>
                <p:nvPr/>
              </p:nvSpPr>
              <p:spPr bwMode="auto">
                <a:xfrm>
                  <a:off x="2539" y="2361"/>
                  <a:ext cx="329"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5" name="Freeform 71">
                  <a:extLst>
                    <a:ext uri="{FF2B5EF4-FFF2-40B4-BE49-F238E27FC236}">
                      <a16:creationId xmlns:a16="http://schemas.microsoft.com/office/drawing/2014/main" id="{37F7470B-4313-464A-827D-DDA4C41C1A41}"/>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56" name="Freeform 72">
                  <a:extLst>
                    <a:ext uri="{FF2B5EF4-FFF2-40B4-BE49-F238E27FC236}">
                      <a16:creationId xmlns:a16="http://schemas.microsoft.com/office/drawing/2014/main" id="{181218D1-3B2D-4669-A7CE-A492BFCF8E26}"/>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295" name="Group 65">
              <a:extLst>
                <a:ext uri="{FF2B5EF4-FFF2-40B4-BE49-F238E27FC236}">
                  <a16:creationId xmlns:a16="http://schemas.microsoft.com/office/drawing/2014/main" id="{CF25E918-B7C6-412F-8512-3DBA3A34F9FC}"/>
                </a:ext>
              </a:extLst>
            </p:cNvPr>
            <p:cNvGrpSpPr>
              <a:grpSpLocks/>
            </p:cNvGrpSpPr>
            <p:nvPr/>
          </p:nvGrpSpPr>
          <p:grpSpPr bwMode="auto">
            <a:xfrm>
              <a:off x="6114098" y="2810452"/>
              <a:ext cx="310896" cy="182880"/>
              <a:chOff x="2423" y="2253"/>
              <a:chExt cx="257" cy="147"/>
            </a:xfrm>
          </p:grpSpPr>
          <p:sp>
            <p:nvSpPr>
              <p:cNvPr id="343" name="AutoShape 66">
                <a:extLst>
                  <a:ext uri="{FF2B5EF4-FFF2-40B4-BE49-F238E27FC236}">
                    <a16:creationId xmlns:a16="http://schemas.microsoft.com/office/drawing/2014/main" id="{3DD10BA7-1B9C-4030-84EC-0E0E65FEFF15}"/>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44" name="Oval 67">
                <a:extLst>
                  <a:ext uri="{FF2B5EF4-FFF2-40B4-BE49-F238E27FC236}">
                    <a16:creationId xmlns:a16="http://schemas.microsoft.com/office/drawing/2014/main" id="{0BF9FDDA-1336-4413-8803-8C8960CEC881}"/>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45" name="Group 68">
                <a:extLst>
                  <a:ext uri="{FF2B5EF4-FFF2-40B4-BE49-F238E27FC236}">
                    <a16:creationId xmlns:a16="http://schemas.microsoft.com/office/drawing/2014/main" id="{52A96B9B-732C-4354-BAC6-DC2A98727E02}"/>
                  </a:ext>
                </a:extLst>
              </p:cNvPr>
              <p:cNvGrpSpPr>
                <a:grpSpLocks/>
              </p:cNvGrpSpPr>
              <p:nvPr/>
            </p:nvGrpSpPr>
            <p:grpSpPr bwMode="auto">
              <a:xfrm>
                <a:off x="2471" y="2263"/>
                <a:ext cx="167" cy="53"/>
                <a:chOff x="2242" y="2225"/>
                <a:chExt cx="627" cy="249"/>
              </a:xfrm>
            </p:grpSpPr>
            <p:sp>
              <p:nvSpPr>
                <p:cNvPr id="346" name="Freeform 69">
                  <a:extLst>
                    <a:ext uri="{FF2B5EF4-FFF2-40B4-BE49-F238E27FC236}">
                      <a16:creationId xmlns:a16="http://schemas.microsoft.com/office/drawing/2014/main" id="{271E822D-D53E-412C-B301-F58CFC61237E}"/>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7" name="Freeform 70">
                  <a:extLst>
                    <a:ext uri="{FF2B5EF4-FFF2-40B4-BE49-F238E27FC236}">
                      <a16:creationId xmlns:a16="http://schemas.microsoft.com/office/drawing/2014/main" id="{BC0E2188-AC8B-44CF-AEE4-0D2165E9F190}"/>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8" name="Freeform 71">
                  <a:extLst>
                    <a:ext uri="{FF2B5EF4-FFF2-40B4-BE49-F238E27FC236}">
                      <a16:creationId xmlns:a16="http://schemas.microsoft.com/office/drawing/2014/main" id="{2FA8DA57-A088-46C0-B511-896ECDBF6D8C}"/>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9" name="Freeform 72">
                  <a:extLst>
                    <a:ext uri="{FF2B5EF4-FFF2-40B4-BE49-F238E27FC236}">
                      <a16:creationId xmlns:a16="http://schemas.microsoft.com/office/drawing/2014/main" id="{2160D361-898B-41B8-BB05-9CB0686C09DD}"/>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296" name="Straight Connector 81">
              <a:extLst>
                <a:ext uri="{FF2B5EF4-FFF2-40B4-BE49-F238E27FC236}">
                  <a16:creationId xmlns:a16="http://schemas.microsoft.com/office/drawing/2014/main" id="{AC393606-B697-4F0F-8985-03F90F2286FD}"/>
                </a:ext>
              </a:extLst>
            </p:cNvPr>
            <p:cNvCxnSpPr>
              <a:cxnSpLocks/>
            </p:cNvCxnSpPr>
            <p:nvPr/>
          </p:nvCxnSpPr>
          <p:spPr>
            <a:xfrm flipH="1">
              <a:off x="5806593" y="2901892"/>
              <a:ext cx="295654" cy="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7" name="Group 65">
              <a:extLst>
                <a:ext uri="{FF2B5EF4-FFF2-40B4-BE49-F238E27FC236}">
                  <a16:creationId xmlns:a16="http://schemas.microsoft.com/office/drawing/2014/main" id="{9EF46E99-4473-48CD-8288-737883827CB2}"/>
                </a:ext>
              </a:extLst>
            </p:cNvPr>
            <p:cNvGrpSpPr>
              <a:grpSpLocks/>
            </p:cNvGrpSpPr>
            <p:nvPr/>
          </p:nvGrpSpPr>
          <p:grpSpPr bwMode="auto">
            <a:xfrm>
              <a:off x="6710636" y="2810452"/>
              <a:ext cx="310896" cy="182880"/>
              <a:chOff x="2423" y="2253"/>
              <a:chExt cx="257" cy="147"/>
            </a:xfrm>
          </p:grpSpPr>
          <p:sp>
            <p:nvSpPr>
              <p:cNvPr id="336" name="AutoShape 66">
                <a:extLst>
                  <a:ext uri="{FF2B5EF4-FFF2-40B4-BE49-F238E27FC236}">
                    <a16:creationId xmlns:a16="http://schemas.microsoft.com/office/drawing/2014/main" id="{A655319D-39BA-47C4-8FB0-0B85625B0FF9}"/>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37" name="Oval 67">
                <a:extLst>
                  <a:ext uri="{FF2B5EF4-FFF2-40B4-BE49-F238E27FC236}">
                    <a16:creationId xmlns:a16="http://schemas.microsoft.com/office/drawing/2014/main" id="{F3192D0B-48F9-4B49-835C-C86F20A26BB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38" name="Group 68">
                <a:extLst>
                  <a:ext uri="{FF2B5EF4-FFF2-40B4-BE49-F238E27FC236}">
                    <a16:creationId xmlns:a16="http://schemas.microsoft.com/office/drawing/2014/main" id="{A2324393-87DC-4346-8937-1D6F00D78F45}"/>
                  </a:ext>
                </a:extLst>
              </p:cNvPr>
              <p:cNvGrpSpPr>
                <a:grpSpLocks/>
              </p:cNvGrpSpPr>
              <p:nvPr/>
            </p:nvGrpSpPr>
            <p:grpSpPr bwMode="auto">
              <a:xfrm>
                <a:off x="2471" y="2263"/>
                <a:ext cx="167" cy="53"/>
                <a:chOff x="2242" y="2225"/>
                <a:chExt cx="627" cy="249"/>
              </a:xfrm>
            </p:grpSpPr>
            <p:sp>
              <p:nvSpPr>
                <p:cNvPr id="339" name="Freeform 69">
                  <a:extLst>
                    <a:ext uri="{FF2B5EF4-FFF2-40B4-BE49-F238E27FC236}">
                      <a16:creationId xmlns:a16="http://schemas.microsoft.com/office/drawing/2014/main" id="{A2D8F93A-DEEB-4EAB-9ADD-4A3A5DF847DE}"/>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0" name="Freeform 70">
                  <a:extLst>
                    <a:ext uri="{FF2B5EF4-FFF2-40B4-BE49-F238E27FC236}">
                      <a16:creationId xmlns:a16="http://schemas.microsoft.com/office/drawing/2014/main" id="{E7B50A86-B6F6-468A-A7CA-FF394595E15A}"/>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1" name="Freeform 71">
                  <a:extLst>
                    <a:ext uri="{FF2B5EF4-FFF2-40B4-BE49-F238E27FC236}">
                      <a16:creationId xmlns:a16="http://schemas.microsoft.com/office/drawing/2014/main" id="{DB26697C-F1FE-46F4-858D-8061D8B88577}"/>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42" name="Freeform 72">
                  <a:extLst>
                    <a:ext uri="{FF2B5EF4-FFF2-40B4-BE49-F238E27FC236}">
                      <a16:creationId xmlns:a16="http://schemas.microsoft.com/office/drawing/2014/main" id="{98E5887A-44A9-4C9C-8371-B1D17C91AE2E}"/>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298" name="Straight Connector 98">
              <a:extLst>
                <a:ext uri="{FF2B5EF4-FFF2-40B4-BE49-F238E27FC236}">
                  <a16:creationId xmlns:a16="http://schemas.microsoft.com/office/drawing/2014/main" id="{FE15C58C-FBA3-4A69-BAA5-854A258B3E6B}"/>
                </a:ext>
              </a:extLst>
            </p:cNvPr>
            <p:cNvCxnSpPr>
              <a:cxnSpLocks/>
            </p:cNvCxnSpPr>
            <p:nvPr/>
          </p:nvCxnSpPr>
          <p:spPr>
            <a:xfrm flipV="1">
              <a:off x="6566801" y="3010191"/>
              <a:ext cx="410301" cy="1583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103">
              <a:extLst>
                <a:ext uri="{FF2B5EF4-FFF2-40B4-BE49-F238E27FC236}">
                  <a16:creationId xmlns:a16="http://schemas.microsoft.com/office/drawing/2014/main" id="{B90B08FB-8487-4D34-A0AE-AFA84043715E}"/>
                </a:ext>
              </a:extLst>
            </p:cNvPr>
            <p:cNvCxnSpPr>
              <a:cxnSpLocks/>
            </p:cNvCxnSpPr>
            <p:nvPr/>
          </p:nvCxnSpPr>
          <p:spPr>
            <a:xfrm>
              <a:off x="5649628" y="2993548"/>
              <a:ext cx="147870" cy="17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0" name="Group 65">
              <a:extLst>
                <a:ext uri="{FF2B5EF4-FFF2-40B4-BE49-F238E27FC236}">
                  <a16:creationId xmlns:a16="http://schemas.microsoft.com/office/drawing/2014/main" id="{9C1D9745-7864-4E61-9408-DACA65B2D067}"/>
                </a:ext>
              </a:extLst>
            </p:cNvPr>
            <p:cNvGrpSpPr>
              <a:grpSpLocks/>
            </p:cNvGrpSpPr>
            <p:nvPr/>
          </p:nvGrpSpPr>
          <p:grpSpPr bwMode="auto">
            <a:xfrm>
              <a:off x="5751968" y="3156128"/>
              <a:ext cx="310896" cy="182880"/>
              <a:chOff x="2423" y="2253"/>
              <a:chExt cx="257" cy="147"/>
            </a:xfrm>
          </p:grpSpPr>
          <p:sp>
            <p:nvSpPr>
              <p:cNvPr id="329" name="AutoShape 66">
                <a:extLst>
                  <a:ext uri="{FF2B5EF4-FFF2-40B4-BE49-F238E27FC236}">
                    <a16:creationId xmlns:a16="http://schemas.microsoft.com/office/drawing/2014/main" id="{00EE6E51-DA66-4DA2-A236-843F5161A370}"/>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30" name="Oval 67">
                <a:extLst>
                  <a:ext uri="{FF2B5EF4-FFF2-40B4-BE49-F238E27FC236}">
                    <a16:creationId xmlns:a16="http://schemas.microsoft.com/office/drawing/2014/main" id="{08C713F3-95A9-4045-888A-D297D8EF9EBD}"/>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31" name="Group 68">
                <a:extLst>
                  <a:ext uri="{FF2B5EF4-FFF2-40B4-BE49-F238E27FC236}">
                    <a16:creationId xmlns:a16="http://schemas.microsoft.com/office/drawing/2014/main" id="{38AEFBE7-0F18-449D-9722-78ACBDB01FC2}"/>
                  </a:ext>
                </a:extLst>
              </p:cNvPr>
              <p:cNvGrpSpPr>
                <a:grpSpLocks/>
              </p:cNvGrpSpPr>
              <p:nvPr/>
            </p:nvGrpSpPr>
            <p:grpSpPr bwMode="auto">
              <a:xfrm>
                <a:off x="2471" y="2263"/>
                <a:ext cx="167" cy="53"/>
                <a:chOff x="2242" y="2225"/>
                <a:chExt cx="627" cy="249"/>
              </a:xfrm>
            </p:grpSpPr>
            <p:sp>
              <p:nvSpPr>
                <p:cNvPr id="332" name="Freeform 69">
                  <a:extLst>
                    <a:ext uri="{FF2B5EF4-FFF2-40B4-BE49-F238E27FC236}">
                      <a16:creationId xmlns:a16="http://schemas.microsoft.com/office/drawing/2014/main" id="{868797A9-1062-4613-BC11-DAD917405339}"/>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3" name="Freeform 70">
                  <a:extLst>
                    <a:ext uri="{FF2B5EF4-FFF2-40B4-BE49-F238E27FC236}">
                      <a16:creationId xmlns:a16="http://schemas.microsoft.com/office/drawing/2014/main" id="{2D0B6CC5-5FCA-4480-A125-8CCC8761CDE3}"/>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4" name="Freeform 71">
                  <a:extLst>
                    <a:ext uri="{FF2B5EF4-FFF2-40B4-BE49-F238E27FC236}">
                      <a16:creationId xmlns:a16="http://schemas.microsoft.com/office/drawing/2014/main" id="{CB2A941D-AECC-47D1-82D3-A6AB8DC11190}"/>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35" name="Freeform 72">
                  <a:extLst>
                    <a:ext uri="{FF2B5EF4-FFF2-40B4-BE49-F238E27FC236}">
                      <a16:creationId xmlns:a16="http://schemas.microsoft.com/office/drawing/2014/main" id="{EABDB937-8BA1-415D-92B9-24EFB4ACC504}"/>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grpSp>
          <p:nvGrpSpPr>
            <p:cNvPr id="301" name="Group 65">
              <a:extLst>
                <a:ext uri="{FF2B5EF4-FFF2-40B4-BE49-F238E27FC236}">
                  <a16:creationId xmlns:a16="http://schemas.microsoft.com/office/drawing/2014/main" id="{DE06BBDD-517D-4FE1-A49B-9369C120C94A}"/>
                </a:ext>
              </a:extLst>
            </p:cNvPr>
            <p:cNvGrpSpPr>
              <a:grpSpLocks/>
            </p:cNvGrpSpPr>
            <p:nvPr/>
          </p:nvGrpSpPr>
          <p:grpSpPr bwMode="auto">
            <a:xfrm>
              <a:off x="6112360" y="2459932"/>
              <a:ext cx="310896" cy="182880"/>
              <a:chOff x="2423" y="2253"/>
              <a:chExt cx="257" cy="147"/>
            </a:xfrm>
          </p:grpSpPr>
          <p:sp>
            <p:nvSpPr>
              <p:cNvPr id="322" name="AutoShape 66">
                <a:extLst>
                  <a:ext uri="{FF2B5EF4-FFF2-40B4-BE49-F238E27FC236}">
                    <a16:creationId xmlns:a16="http://schemas.microsoft.com/office/drawing/2014/main" id="{98229541-B9F6-4CA2-A64B-089771AC963A}"/>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23" name="Oval 67">
                <a:extLst>
                  <a:ext uri="{FF2B5EF4-FFF2-40B4-BE49-F238E27FC236}">
                    <a16:creationId xmlns:a16="http://schemas.microsoft.com/office/drawing/2014/main" id="{39C803AE-CA69-44C2-A367-D1B1AB70160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24" name="Group 68">
                <a:extLst>
                  <a:ext uri="{FF2B5EF4-FFF2-40B4-BE49-F238E27FC236}">
                    <a16:creationId xmlns:a16="http://schemas.microsoft.com/office/drawing/2014/main" id="{B61F7549-7A96-49EC-A662-7BEF7EAC28DA}"/>
                  </a:ext>
                </a:extLst>
              </p:cNvPr>
              <p:cNvGrpSpPr>
                <a:grpSpLocks/>
              </p:cNvGrpSpPr>
              <p:nvPr/>
            </p:nvGrpSpPr>
            <p:grpSpPr bwMode="auto">
              <a:xfrm>
                <a:off x="2471" y="2263"/>
                <a:ext cx="167" cy="53"/>
                <a:chOff x="2242" y="2225"/>
                <a:chExt cx="627" cy="249"/>
              </a:xfrm>
            </p:grpSpPr>
            <p:sp>
              <p:nvSpPr>
                <p:cNvPr id="325" name="Freeform 69">
                  <a:extLst>
                    <a:ext uri="{FF2B5EF4-FFF2-40B4-BE49-F238E27FC236}">
                      <a16:creationId xmlns:a16="http://schemas.microsoft.com/office/drawing/2014/main" id="{E746AAFF-723A-4460-97AD-80D048FDF5B4}"/>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6" name="Freeform 70">
                  <a:extLst>
                    <a:ext uri="{FF2B5EF4-FFF2-40B4-BE49-F238E27FC236}">
                      <a16:creationId xmlns:a16="http://schemas.microsoft.com/office/drawing/2014/main" id="{DCB2373C-9F49-4594-9E08-774B31610A34}"/>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7" name="Freeform 71">
                  <a:extLst>
                    <a:ext uri="{FF2B5EF4-FFF2-40B4-BE49-F238E27FC236}">
                      <a16:creationId xmlns:a16="http://schemas.microsoft.com/office/drawing/2014/main" id="{38E12FB6-A497-4122-8925-D9160219149F}"/>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8" name="Freeform 72">
                  <a:extLst>
                    <a:ext uri="{FF2B5EF4-FFF2-40B4-BE49-F238E27FC236}">
                      <a16:creationId xmlns:a16="http://schemas.microsoft.com/office/drawing/2014/main" id="{0FF4A9E1-C984-481D-9C3C-6944E47901D2}"/>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02" name="Straight Connector 137">
              <a:extLst>
                <a:ext uri="{FF2B5EF4-FFF2-40B4-BE49-F238E27FC236}">
                  <a16:creationId xmlns:a16="http://schemas.microsoft.com/office/drawing/2014/main" id="{9DEE4527-6F8B-4C6C-B6A3-A32A711B9AFB}"/>
                </a:ext>
              </a:extLst>
            </p:cNvPr>
            <p:cNvCxnSpPr>
              <a:cxnSpLocks/>
            </p:cNvCxnSpPr>
            <p:nvPr/>
          </p:nvCxnSpPr>
          <p:spPr>
            <a:xfrm flipH="1" flipV="1">
              <a:off x="6268413" y="2642812"/>
              <a:ext cx="1134" cy="167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138">
              <a:extLst>
                <a:ext uri="{FF2B5EF4-FFF2-40B4-BE49-F238E27FC236}">
                  <a16:creationId xmlns:a16="http://schemas.microsoft.com/office/drawing/2014/main" id="{E24A0C85-FCB1-4029-BBD8-E4A668101AAF}"/>
                </a:ext>
              </a:extLst>
            </p:cNvPr>
            <p:cNvCxnSpPr>
              <a:cxnSpLocks/>
            </p:cNvCxnSpPr>
            <p:nvPr/>
          </p:nvCxnSpPr>
          <p:spPr>
            <a:xfrm flipH="1" flipV="1">
              <a:off x="6423256" y="2551372"/>
              <a:ext cx="442828"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139">
              <a:extLst>
                <a:ext uri="{FF2B5EF4-FFF2-40B4-BE49-F238E27FC236}">
                  <a16:creationId xmlns:a16="http://schemas.microsoft.com/office/drawing/2014/main" id="{312FACDC-F2BD-4091-AE49-87B9D39047D4}"/>
                </a:ext>
              </a:extLst>
            </p:cNvPr>
            <p:cNvCxnSpPr>
              <a:cxnSpLocks/>
            </p:cNvCxnSpPr>
            <p:nvPr/>
          </p:nvCxnSpPr>
          <p:spPr>
            <a:xfrm flipH="1">
              <a:off x="5649015" y="2551372"/>
              <a:ext cx="464556" cy="259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5" name="Group 65">
              <a:extLst>
                <a:ext uri="{FF2B5EF4-FFF2-40B4-BE49-F238E27FC236}">
                  <a16:creationId xmlns:a16="http://schemas.microsoft.com/office/drawing/2014/main" id="{5B130BEE-3984-4F33-B38F-1A12EC7EAA97}"/>
                </a:ext>
              </a:extLst>
            </p:cNvPr>
            <p:cNvGrpSpPr>
              <a:grpSpLocks/>
            </p:cNvGrpSpPr>
            <p:nvPr/>
          </p:nvGrpSpPr>
          <p:grpSpPr bwMode="auto">
            <a:xfrm>
              <a:off x="6407482" y="3156128"/>
              <a:ext cx="310896" cy="182880"/>
              <a:chOff x="2423" y="2253"/>
              <a:chExt cx="257" cy="147"/>
            </a:xfrm>
          </p:grpSpPr>
          <p:sp>
            <p:nvSpPr>
              <p:cNvPr id="315" name="AutoShape 66">
                <a:extLst>
                  <a:ext uri="{FF2B5EF4-FFF2-40B4-BE49-F238E27FC236}">
                    <a16:creationId xmlns:a16="http://schemas.microsoft.com/office/drawing/2014/main" id="{116DA222-DDEA-4670-A902-94C406D5CD93}"/>
                  </a:ext>
                </a:extLst>
              </p:cNvPr>
              <p:cNvSpPr>
                <a:spLocks noChangeArrowheads="1"/>
              </p:cNvSpPr>
              <p:nvPr/>
            </p:nvSpPr>
            <p:spPr bwMode="auto">
              <a:xfrm>
                <a:off x="2424" y="2253"/>
                <a:ext cx="256" cy="147"/>
              </a:xfrm>
              <a:prstGeom prst="can">
                <a:avLst>
                  <a:gd name="adj" fmla="val 50000"/>
                </a:avLst>
              </a:prstGeom>
              <a:solidFill>
                <a:srgbClr val="33CC33"/>
              </a:solidFill>
              <a:ln w="9525">
                <a:solidFill>
                  <a:schemeClr val="tx1"/>
                </a:solidFill>
                <a:round/>
                <a:headEnd/>
                <a:tailEnd/>
              </a:ln>
              <a:effectLst/>
            </p:spPr>
            <p:txBody>
              <a:bodyPr anchor="ctr">
                <a:spAutoFit/>
              </a:bodyPr>
              <a:lstStyle/>
              <a:p>
                <a:endParaRPr lang="en-US"/>
              </a:p>
            </p:txBody>
          </p:sp>
          <p:sp>
            <p:nvSpPr>
              <p:cNvPr id="316" name="Oval 67">
                <a:extLst>
                  <a:ext uri="{FF2B5EF4-FFF2-40B4-BE49-F238E27FC236}">
                    <a16:creationId xmlns:a16="http://schemas.microsoft.com/office/drawing/2014/main" id="{45D5D77E-B45C-41AD-BAB9-A7053212E2B5}"/>
                  </a:ext>
                </a:extLst>
              </p:cNvPr>
              <p:cNvSpPr>
                <a:spLocks noChangeArrowheads="1"/>
              </p:cNvSpPr>
              <p:nvPr/>
            </p:nvSpPr>
            <p:spPr bwMode="auto">
              <a:xfrm>
                <a:off x="2423" y="2253"/>
                <a:ext cx="257" cy="74"/>
              </a:xfrm>
              <a:prstGeom prst="ellipse">
                <a:avLst/>
              </a:prstGeom>
              <a:solidFill>
                <a:srgbClr val="66FF33"/>
              </a:solidFill>
              <a:ln w="9525" algn="ctr">
                <a:solidFill>
                  <a:schemeClr val="tx1"/>
                </a:solidFill>
                <a:round/>
                <a:headEnd/>
                <a:tailEnd/>
              </a:ln>
              <a:effectLst/>
            </p:spPr>
            <p:txBody>
              <a:bodyPr wrap="none" anchor="ctr">
                <a:spAutoFit/>
              </a:bodyPr>
              <a:lstStyle/>
              <a:p>
                <a:endParaRPr lang="en-US"/>
              </a:p>
            </p:txBody>
          </p:sp>
          <p:grpSp>
            <p:nvGrpSpPr>
              <p:cNvPr id="317" name="Group 68">
                <a:extLst>
                  <a:ext uri="{FF2B5EF4-FFF2-40B4-BE49-F238E27FC236}">
                    <a16:creationId xmlns:a16="http://schemas.microsoft.com/office/drawing/2014/main" id="{02CB3112-B26E-4AE1-BD26-436AB8143399}"/>
                  </a:ext>
                </a:extLst>
              </p:cNvPr>
              <p:cNvGrpSpPr>
                <a:grpSpLocks/>
              </p:cNvGrpSpPr>
              <p:nvPr/>
            </p:nvGrpSpPr>
            <p:grpSpPr bwMode="auto">
              <a:xfrm>
                <a:off x="2471" y="2263"/>
                <a:ext cx="167" cy="53"/>
                <a:chOff x="2242" y="2225"/>
                <a:chExt cx="627" cy="249"/>
              </a:xfrm>
            </p:grpSpPr>
            <p:sp>
              <p:nvSpPr>
                <p:cNvPr id="318" name="Freeform 69">
                  <a:extLst>
                    <a:ext uri="{FF2B5EF4-FFF2-40B4-BE49-F238E27FC236}">
                      <a16:creationId xmlns:a16="http://schemas.microsoft.com/office/drawing/2014/main" id="{A8530EAD-6AD1-4506-AC19-5B18EB425ED6}"/>
                    </a:ext>
                  </a:extLst>
                </p:cNvPr>
                <p:cNvSpPr>
                  <a:spLocks/>
                </p:cNvSpPr>
                <p:nvPr/>
              </p:nvSpPr>
              <p:spPr bwMode="auto">
                <a:xfrm>
                  <a:off x="2247" y="2225"/>
                  <a:ext cx="320" cy="114"/>
                </a:xfrm>
                <a:custGeom>
                  <a:avLst/>
                  <a:gdLst/>
                  <a:ahLst/>
                  <a:cxnLst>
                    <a:cxn ang="0">
                      <a:pos x="0" y="18"/>
                    </a:cxn>
                    <a:cxn ang="0">
                      <a:pos x="167" y="86"/>
                    </a:cxn>
                    <a:cxn ang="0">
                      <a:pos x="94" y="110"/>
                    </a:cxn>
                    <a:cxn ang="0">
                      <a:pos x="273" y="114"/>
                    </a:cxn>
                    <a:cxn ang="0">
                      <a:pos x="319" y="38"/>
                    </a:cxn>
                    <a:cxn ang="0">
                      <a:pos x="245" y="62"/>
                    </a:cxn>
                    <a:cxn ang="0">
                      <a:pos x="107" y="0"/>
                    </a:cxn>
                    <a:cxn ang="0">
                      <a:pos x="0" y="18"/>
                    </a:cxn>
                  </a:cxnLst>
                  <a:rect l="0" t="0" r="r" b="b"/>
                  <a:pathLst>
                    <a:path w="319" h="114">
                      <a:moveTo>
                        <a:pt x="0" y="18"/>
                      </a:moveTo>
                      <a:lnTo>
                        <a:pt x="167" y="86"/>
                      </a:lnTo>
                      <a:lnTo>
                        <a:pt x="94" y="110"/>
                      </a:lnTo>
                      <a:lnTo>
                        <a:pt x="273" y="114"/>
                      </a:lnTo>
                      <a:lnTo>
                        <a:pt x="319" y="38"/>
                      </a:lnTo>
                      <a:lnTo>
                        <a:pt x="245" y="62"/>
                      </a:lnTo>
                      <a:lnTo>
                        <a:pt x="107" y="0"/>
                      </a:lnTo>
                      <a:lnTo>
                        <a:pt x="0" y="18"/>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19" name="Freeform 70">
                  <a:extLst>
                    <a:ext uri="{FF2B5EF4-FFF2-40B4-BE49-F238E27FC236}">
                      <a16:creationId xmlns:a16="http://schemas.microsoft.com/office/drawing/2014/main" id="{2DEA526C-CD0A-4125-B655-1E5E8E79F9D2}"/>
                    </a:ext>
                  </a:extLst>
                </p:cNvPr>
                <p:cNvSpPr>
                  <a:spLocks/>
                </p:cNvSpPr>
                <p:nvPr/>
              </p:nvSpPr>
              <p:spPr bwMode="auto">
                <a:xfrm>
                  <a:off x="2539" y="2361"/>
                  <a:ext cx="330" cy="113"/>
                </a:xfrm>
                <a:custGeom>
                  <a:avLst/>
                  <a:gdLst/>
                  <a:ahLst/>
                  <a:cxnLst>
                    <a:cxn ang="0">
                      <a:pos x="0" y="72"/>
                    </a:cxn>
                    <a:cxn ang="0">
                      <a:pos x="19" y="3"/>
                    </a:cxn>
                    <a:cxn ang="0">
                      <a:pos x="213" y="0"/>
                    </a:cxn>
                    <a:cxn ang="0">
                      <a:pos x="144" y="22"/>
                    </a:cxn>
                    <a:cxn ang="0">
                      <a:pos x="329" y="89"/>
                    </a:cxn>
                    <a:cxn ang="0">
                      <a:pos x="224" y="113"/>
                    </a:cxn>
                    <a:cxn ang="0">
                      <a:pos x="70" y="49"/>
                    </a:cxn>
                    <a:cxn ang="0">
                      <a:pos x="0" y="72"/>
                    </a:cxn>
                  </a:cxnLst>
                  <a:rect l="0" t="0" r="r" b="b"/>
                  <a:pathLst>
                    <a:path w="329" h="113">
                      <a:moveTo>
                        <a:pt x="0" y="72"/>
                      </a:moveTo>
                      <a:lnTo>
                        <a:pt x="19" y="3"/>
                      </a:lnTo>
                      <a:lnTo>
                        <a:pt x="213" y="0"/>
                      </a:lnTo>
                      <a:lnTo>
                        <a:pt x="144" y="22"/>
                      </a:lnTo>
                      <a:lnTo>
                        <a:pt x="329" y="89"/>
                      </a:lnTo>
                      <a:lnTo>
                        <a:pt x="224" y="113"/>
                      </a:lnTo>
                      <a:lnTo>
                        <a:pt x="70" y="49"/>
                      </a:lnTo>
                      <a:lnTo>
                        <a:pt x="0" y="72"/>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0" name="Freeform 71">
                  <a:extLst>
                    <a:ext uri="{FF2B5EF4-FFF2-40B4-BE49-F238E27FC236}">
                      <a16:creationId xmlns:a16="http://schemas.microsoft.com/office/drawing/2014/main" id="{23B2E3D2-E747-4D6F-88E6-F0F3884C3C51}"/>
                    </a:ext>
                  </a:extLst>
                </p:cNvPr>
                <p:cNvSpPr>
                  <a:spLocks/>
                </p:cNvSpPr>
                <p:nvPr/>
              </p:nvSpPr>
              <p:spPr bwMode="auto">
                <a:xfrm>
                  <a:off x="2242" y="2354"/>
                  <a:ext cx="287" cy="105"/>
                </a:xfrm>
                <a:custGeom>
                  <a:avLst/>
                  <a:gdLst/>
                  <a:ahLst/>
                  <a:cxnLst>
                    <a:cxn ang="0">
                      <a:pos x="0" y="45"/>
                    </a:cxn>
                    <a:cxn ang="0">
                      <a:pos x="26" y="105"/>
                    </a:cxn>
                    <a:cxn ang="0">
                      <a:pos x="218" y="103"/>
                    </a:cxn>
                    <a:cxn ang="0">
                      <a:pos x="146" y="81"/>
                    </a:cxn>
                    <a:cxn ang="0">
                      <a:pos x="287" y="27"/>
                    </a:cxn>
                    <a:cxn ang="0">
                      <a:pos x="219" y="0"/>
                    </a:cxn>
                    <a:cxn ang="0">
                      <a:pos x="60" y="63"/>
                    </a:cxn>
                    <a:cxn ang="0">
                      <a:pos x="0" y="45"/>
                    </a:cxn>
                  </a:cxnLst>
                  <a:rect l="0" t="0" r="r" b="b"/>
                  <a:pathLst>
                    <a:path w="287" h="105">
                      <a:moveTo>
                        <a:pt x="0" y="45"/>
                      </a:moveTo>
                      <a:lnTo>
                        <a:pt x="26" y="105"/>
                      </a:lnTo>
                      <a:lnTo>
                        <a:pt x="218" y="103"/>
                      </a:lnTo>
                      <a:lnTo>
                        <a:pt x="146" y="81"/>
                      </a:lnTo>
                      <a:lnTo>
                        <a:pt x="287" y="27"/>
                      </a:lnTo>
                      <a:lnTo>
                        <a:pt x="219" y="0"/>
                      </a:lnTo>
                      <a:lnTo>
                        <a:pt x="60" y="63"/>
                      </a:lnTo>
                      <a:lnTo>
                        <a:pt x="0" y="4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321" name="Freeform 72">
                  <a:extLst>
                    <a:ext uri="{FF2B5EF4-FFF2-40B4-BE49-F238E27FC236}">
                      <a16:creationId xmlns:a16="http://schemas.microsoft.com/office/drawing/2014/main" id="{64CED33D-28C7-454B-9841-883E80C35F70}"/>
                    </a:ext>
                  </a:extLst>
                </p:cNvPr>
                <p:cNvSpPr>
                  <a:spLocks/>
                </p:cNvSpPr>
                <p:nvPr/>
              </p:nvSpPr>
              <p:spPr bwMode="auto">
                <a:xfrm>
                  <a:off x="2558" y="2244"/>
                  <a:ext cx="291" cy="105"/>
                </a:xfrm>
                <a:custGeom>
                  <a:avLst/>
                  <a:gdLst/>
                  <a:ahLst/>
                  <a:cxnLst>
                    <a:cxn ang="0">
                      <a:pos x="0" y="75"/>
                    </a:cxn>
                    <a:cxn ang="0">
                      <a:pos x="68" y="105"/>
                    </a:cxn>
                    <a:cxn ang="0">
                      <a:pos x="217" y="39"/>
                    </a:cxn>
                    <a:cxn ang="0">
                      <a:pos x="291" y="61"/>
                    </a:cxn>
                    <a:cxn ang="0">
                      <a:pos x="261" y="0"/>
                    </a:cxn>
                    <a:cxn ang="0">
                      <a:pos x="94" y="1"/>
                    </a:cxn>
                    <a:cxn ang="0">
                      <a:pos x="142" y="19"/>
                    </a:cxn>
                    <a:cxn ang="0">
                      <a:pos x="0" y="75"/>
                    </a:cxn>
                  </a:cxnLst>
                  <a:rect l="0" t="0" r="r" b="b"/>
                  <a:pathLst>
                    <a:path w="291" h="105">
                      <a:moveTo>
                        <a:pt x="0" y="75"/>
                      </a:moveTo>
                      <a:lnTo>
                        <a:pt x="68" y="105"/>
                      </a:lnTo>
                      <a:lnTo>
                        <a:pt x="217" y="39"/>
                      </a:lnTo>
                      <a:lnTo>
                        <a:pt x="291" y="61"/>
                      </a:lnTo>
                      <a:lnTo>
                        <a:pt x="261" y="0"/>
                      </a:lnTo>
                      <a:lnTo>
                        <a:pt x="94" y="1"/>
                      </a:lnTo>
                      <a:lnTo>
                        <a:pt x="142" y="19"/>
                      </a:lnTo>
                      <a:lnTo>
                        <a:pt x="0" y="75"/>
                      </a:lnTo>
                      <a:close/>
                    </a:path>
                  </a:pathLst>
                </a:custGeom>
                <a:solidFill>
                  <a:schemeClr val="bg1"/>
                </a:solidFill>
                <a:ln w="6350" cap="flat" cmpd="sng">
                  <a:solidFill>
                    <a:schemeClr val="tx1"/>
                  </a:solidFill>
                  <a:prstDash val="solid"/>
                  <a:round/>
                  <a:headEnd type="none" w="med" len="med"/>
                  <a:tailEnd type="none" w="med" len="med"/>
                </a:ln>
                <a:effectLst/>
              </p:spPr>
              <p:txBody>
                <a:bodyPr wrap="none">
                  <a:spAutoFit/>
                </a:bodyPr>
                <a:lstStyle/>
                <a:p>
                  <a:endParaRPr lang="en-US"/>
                </a:p>
              </p:txBody>
            </p:sp>
          </p:grpSp>
        </p:grpSp>
        <p:cxnSp>
          <p:nvCxnSpPr>
            <p:cNvPr id="306" name="Straight Connector 148">
              <a:extLst>
                <a:ext uri="{FF2B5EF4-FFF2-40B4-BE49-F238E27FC236}">
                  <a16:creationId xmlns:a16="http://schemas.microsoft.com/office/drawing/2014/main" id="{B4CCFA06-F98A-469E-9F84-A458B8A274AC}"/>
                </a:ext>
              </a:extLst>
            </p:cNvPr>
            <p:cNvCxnSpPr>
              <a:cxnSpLocks/>
            </p:cNvCxnSpPr>
            <p:nvPr/>
          </p:nvCxnSpPr>
          <p:spPr>
            <a:xfrm flipH="1">
              <a:off x="6062864" y="3247568"/>
              <a:ext cx="3458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 name="Picture 302">
              <a:extLst>
                <a:ext uri="{FF2B5EF4-FFF2-40B4-BE49-F238E27FC236}">
                  <a16:creationId xmlns:a16="http://schemas.microsoft.com/office/drawing/2014/main" id="{33555917-560A-45FA-A8FD-B6ACD2BD0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225" y="2236845"/>
              <a:ext cx="186301" cy="183452"/>
            </a:xfrm>
            <a:prstGeom prst="rect">
              <a:avLst/>
            </a:prstGeom>
          </p:spPr>
        </p:pic>
        <p:pic>
          <p:nvPicPr>
            <p:cNvPr id="308" name="Picture 304">
              <a:extLst>
                <a:ext uri="{FF2B5EF4-FFF2-40B4-BE49-F238E27FC236}">
                  <a16:creationId xmlns:a16="http://schemas.microsoft.com/office/drawing/2014/main" id="{B48333C2-5662-416C-B049-735E6F98A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999" y="2575085"/>
              <a:ext cx="186301" cy="183452"/>
            </a:xfrm>
            <a:prstGeom prst="rect">
              <a:avLst/>
            </a:prstGeom>
          </p:spPr>
        </p:pic>
        <p:pic>
          <p:nvPicPr>
            <p:cNvPr id="309" name="Picture 305">
              <a:extLst>
                <a:ext uri="{FF2B5EF4-FFF2-40B4-BE49-F238E27FC236}">
                  <a16:creationId xmlns:a16="http://schemas.microsoft.com/office/drawing/2014/main" id="{DBD2EAE3-9197-407D-9233-C03DA7D53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6227" y="3363705"/>
              <a:ext cx="186301" cy="183452"/>
            </a:xfrm>
            <a:prstGeom prst="rect">
              <a:avLst/>
            </a:prstGeom>
          </p:spPr>
        </p:pic>
        <p:pic>
          <p:nvPicPr>
            <p:cNvPr id="310" name="Picture 306">
              <a:extLst>
                <a:ext uri="{FF2B5EF4-FFF2-40B4-BE49-F238E27FC236}">
                  <a16:creationId xmlns:a16="http://schemas.microsoft.com/office/drawing/2014/main" id="{59962D2E-CB42-42D7-922E-14EF19977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1267" y="2812033"/>
              <a:ext cx="186301" cy="183452"/>
            </a:xfrm>
            <a:prstGeom prst="rect">
              <a:avLst/>
            </a:prstGeom>
          </p:spPr>
        </p:pic>
        <p:pic>
          <p:nvPicPr>
            <p:cNvPr id="311" name="Picture 307">
              <a:extLst>
                <a:ext uri="{FF2B5EF4-FFF2-40B4-BE49-F238E27FC236}">
                  <a16:creationId xmlns:a16="http://schemas.microsoft.com/office/drawing/2014/main" id="{C42404A5-6755-430A-BD03-B574C9EF1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263" y="3361636"/>
              <a:ext cx="186301" cy="183452"/>
            </a:xfrm>
            <a:prstGeom prst="rect">
              <a:avLst/>
            </a:prstGeom>
          </p:spPr>
        </p:pic>
        <p:pic>
          <p:nvPicPr>
            <p:cNvPr id="312" name="Picture 308">
              <a:extLst>
                <a:ext uri="{FF2B5EF4-FFF2-40B4-BE49-F238E27FC236}">
                  <a16:creationId xmlns:a16="http://schemas.microsoft.com/office/drawing/2014/main" id="{996C0C69-5203-4B4D-B949-67746489B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1452" y="2577154"/>
              <a:ext cx="186301" cy="183452"/>
            </a:xfrm>
            <a:prstGeom prst="rect">
              <a:avLst/>
            </a:prstGeom>
          </p:spPr>
        </p:pic>
        <p:sp>
          <p:nvSpPr>
            <p:cNvPr id="313" name="TextBox 318">
              <a:extLst>
                <a:ext uri="{FF2B5EF4-FFF2-40B4-BE49-F238E27FC236}">
                  <a16:creationId xmlns:a16="http://schemas.microsoft.com/office/drawing/2014/main" id="{10EE9012-DCC2-48D2-A7BC-55408B4ECC0C}"/>
                </a:ext>
              </a:extLst>
            </p:cNvPr>
            <p:cNvSpPr txBox="1"/>
            <p:nvPr/>
          </p:nvSpPr>
          <p:spPr>
            <a:xfrm>
              <a:off x="5459430" y="3650902"/>
              <a:ext cx="1665054" cy="333168"/>
            </a:xfrm>
            <a:prstGeom prst="rect">
              <a:avLst/>
            </a:prstGeom>
            <a:noFill/>
          </p:spPr>
          <p:txBody>
            <a:bodyPr wrap="square" rtlCol="0">
              <a:spAutoFit/>
            </a:bodyPr>
            <a:lstStyle/>
            <a:p>
              <a:r>
                <a:rPr lang="en-US" sz="2400" b="1" dirty="0">
                  <a:latin typeface="Calibri" charset="0"/>
                  <a:ea typeface="Calibri" charset="0"/>
                  <a:cs typeface="Calibri" charset="0"/>
                </a:rPr>
                <a:t>Switch programs</a:t>
              </a:r>
            </a:p>
          </p:txBody>
        </p:sp>
        <p:pic>
          <p:nvPicPr>
            <p:cNvPr id="314" name="Picture 113">
              <a:extLst>
                <a:ext uri="{FF2B5EF4-FFF2-40B4-BE49-F238E27FC236}">
                  <a16:creationId xmlns:a16="http://schemas.microsoft.com/office/drawing/2014/main" id="{59FFD919-5734-4E55-9968-2B300F826B1A}"/>
                </a:ext>
              </a:extLst>
            </p:cNvPr>
            <p:cNvPicPr>
              <a:picLocks noChangeAspect="1"/>
            </p:cNvPicPr>
            <p:nvPr/>
          </p:nvPicPr>
          <p:blipFill>
            <a:blip r:embed="rId6"/>
            <a:stretch>
              <a:fillRect/>
            </a:stretch>
          </p:blipFill>
          <p:spPr>
            <a:xfrm>
              <a:off x="6908769" y="3210766"/>
              <a:ext cx="410301" cy="356746"/>
            </a:xfrm>
            <a:prstGeom prst="rect">
              <a:avLst/>
            </a:prstGeom>
          </p:spPr>
        </p:pic>
      </p:grpSp>
      <p:sp>
        <p:nvSpPr>
          <p:cNvPr id="107" name="Left Arrow 316">
            <a:extLst>
              <a:ext uri="{FF2B5EF4-FFF2-40B4-BE49-F238E27FC236}">
                <a16:creationId xmlns:a16="http://schemas.microsoft.com/office/drawing/2014/main" id="{930BBD5B-E968-2349-97DC-2AA3E9116F77}"/>
              </a:ext>
            </a:extLst>
          </p:cNvPr>
          <p:cNvSpPr/>
          <p:nvPr/>
        </p:nvSpPr>
        <p:spPr>
          <a:xfrm rot="9620101">
            <a:off x="2844355" y="2899437"/>
            <a:ext cx="1187889" cy="534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18">
            <a:extLst>
              <a:ext uri="{FF2B5EF4-FFF2-40B4-BE49-F238E27FC236}">
                <a16:creationId xmlns:a16="http://schemas.microsoft.com/office/drawing/2014/main" id="{1F032B90-DA32-4DC2-B209-12BB937ED5AF}"/>
              </a:ext>
            </a:extLst>
          </p:cNvPr>
          <p:cNvSpPr txBox="1"/>
          <p:nvPr/>
        </p:nvSpPr>
        <p:spPr>
          <a:xfrm>
            <a:off x="5276449" y="3538168"/>
            <a:ext cx="1037463" cy="461665"/>
          </a:xfrm>
          <a:prstGeom prst="rect">
            <a:avLst/>
          </a:prstGeom>
          <a:noFill/>
        </p:spPr>
        <p:txBody>
          <a:bodyPr wrap="square" rtlCol="0">
            <a:spAutoFit/>
          </a:bodyPr>
          <a:lstStyle/>
          <a:p>
            <a:r>
              <a:rPr lang="en-US" sz="2400" b="1" dirty="0">
                <a:latin typeface="Calibri" charset="0"/>
                <a:ea typeface="Calibri" charset="0"/>
                <a:cs typeface="Calibri" charset="0"/>
              </a:rPr>
              <a:t>Contra</a:t>
            </a:r>
          </a:p>
        </p:txBody>
      </p:sp>
      <p:pic>
        <p:nvPicPr>
          <p:cNvPr id="11" name="圖片 10" descr="一張含有 標誌 的圖片&#10;&#10;自動產生的描述">
            <a:extLst>
              <a:ext uri="{FF2B5EF4-FFF2-40B4-BE49-F238E27FC236}">
                <a16:creationId xmlns:a16="http://schemas.microsoft.com/office/drawing/2014/main" id="{6804533B-2DCD-44A1-9917-4D59E40B771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70802" y="1499841"/>
            <a:ext cx="1848756" cy="1808700"/>
          </a:xfrm>
          <a:prstGeom prst="rect">
            <a:avLst/>
          </a:prstGeom>
        </p:spPr>
      </p:pic>
    </p:spTree>
    <p:custDataLst>
      <p:tags r:id="rId1"/>
    </p:custDataLst>
    <p:extLst>
      <p:ext uri="{BB962C8B-B14F-4D97-AF65-F5344CB8AC3E}">
        <p14:creationId xmlns:p14="http://schemas.microsoft.com/office/powerpoint/2010/main" val="66173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4"/>
                                        </p:tgtEl>
                                        <p:attrNameLst>
                                          <p:attrName>style.visibility</p:attrName>
                                        </p:attrNameLst>
                                      </p:cBhvr>
                                      <p:to>
                                        <p:strVal val="visible"/>
                                      </p:to>
                                    </p:set>
                                    <p:animEffect transition="in" filter="fade">
                                      <p:cBhvr>
                                        <p:cTn id="19" dur="500"/>
                                        <p:tgtEl>
                                          <p:spTgt spid="2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1"/>
                                        </p:tgtEl>
                                        <p:attrNameLst>
                                          <p:attrName>style.visibility</p:attrName>
                                        </p:attrNameLst>
                                      </p:cBhvr>
                                      <p:to>
                                        <p:strVal val="visible"/>
                                      </p:to>
                                    </p:set>
                                    <p:animEffect transition="in" filter="fade">
                                      <p:cBhvr>
                                        <p:cTn id="33" dur="500"/>
                                        <p:tgtEl>
                                          <p:spTgt spid="281"/>
                                        </p:tgtEl>
                                      </p:cBhvr>
                                    </p:animEffect>
                                  </p:childTnLst>
                                </p:cTn>
                              </p:par>
                              <p:par>
                                <p:cTn id="34" presetID="10" presetClass="entr" presetSubtype="0" fill="hold" nodeType="withEffect">
                                  <p:stCondLst>
                                    <p:cond delay="0"/>
                                  </p:stCondLst>
                                  <p:childTnLst>
                                    <p:set>
                                      <p:cBhvr>
                                        <p:cTn id="35" dur="1" fill="hold">
                                          <p:stCondLst>
                                            <p:cond delay="0"/>
                                          </p:stCondLst>
                                        </p:cTn>
                                        <p:tgtEl>
                                          <p:spTgt spid="292"/>
                                        </p:tgtEl>
                                        <p:attrNameLst>
                                          <p:attrName>style.visibility</p:attrName>
                                        </p:attrNameLst>
                                      </p:cBhvr>
                                      <p:to>
                                        <p:strVal val="visible"/>
                                      </p:to>
                                    </p:set>
                                    <p:animEffect transition="in" filter="fade">
                                      <p:cBhvr>
                                        <p:cTn id="36"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4" grpId="0" animBg="1"/>
      <p:bldP spid="107" grpId="0" animBg="1"/>
      <p:bldP spid="10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4|11.1|16"/>
</p:tagLst>
</file>

<file path=ppt/tags/tag10.xml><?xml version="1.0" encoding="utf-8"?>
<p:tagLst xmlns:a="http://schemas.openxmlformats.org/drawingml/2006/main" xmlns:r="http://schemas.openxmlformats.org/officeDocument/2006/relationships" xmlns:p="http://schemas.openxmlformats.org/presentationml/2006/main">
  <p:tag name="TIMING" val="|8.8"/>
</p:tagLst>
</file>

<file path=ppt/tags/tag11.xml><?xml version="1.0" encoding="utf-8"?>
<p:tagLst xmlns:a="http://schemas.openxmlformats.org/drawingml/2006/main" xmlns:r="http://schemas.openxmlformats.org/officeDocument/2006/relationships" xmlns:p="http://schemas.openxmlformats.org/presentationml/2006/main">
  <p:tag name="TIMING" val="|5.2|6.4|4.9|16.2|7.6"/>
</p:tagLst>
</file>

<file path=ppt/tags/tag12.xml><?xml version="1.0" encoding="utf-8"?>
<p:tagLst xmlns:a="http://schemas.openxmlformats.org/drawingml/2006/main" xmlns:r="http://schemas.openxmlformats.org/officeDocument/2006/relationships" xmlns:p="http://schemas.openxmlformats.org/presentationml/2006/main">
  <p:tag name="TIMING" val="|5|7.2|9.3|7.5"/>
</p:tagLst>
</file>

<file path=ppt/tags/tag13.xml><?xml version="1.0" encoding="utf-8"?>
<p:tagLst xmlns:a="http://schemas.openxmlformats.org/drawingml/2006/main" xmlns:r="http://schemas.openxmlformats.org/officeDocument/2006/relationships" xmlns:p="http://schemas.openxmlformats.org/presentationml/2006/main">
  <p:tag name="TIMING" val="|4.4|5.7|22.1"/>
</p:tagLst>
</file>

<file path=ppt/tags/tag14.xml><?xml version="1.0" encoding="utf-8"?>
<p:tagLst xmlns:a="http://schemas.openxmlformats.org/drawingml/2006/main" xmlns:r="http://schemas.openxmlformats.org/officeDocument/2006/relationships" xmlns:p="http://schemas.openxmlformats.org/presentationml/2006/main">
  <p:tag name="TIMING" val="|9.6|7.6|17.5|3.2"/>
</p:tagLst>
</file>

<file path=ppt/tags/tag15.xml><?xml version="1.0" encoding="utf-8"?>
<p:tagLst xmlns:a="http://schemas.openxmlformats.org/drawingml/2006/main" xmlns:r="http://schemas.openxmlformats.org/officeDocument/2006/relationships" xmlns:p="http://schemas.openxmlformats.org/presentationml/2006/main">
  <p:tag name="TIMING" val="|14.2|15.5|2.4|5.5|2.6|5|7.6|3.9"/>
</p:tagLst>
</file>

<file path=ppt/tags/tag16.xml><?xml version="1.0" encoding="utf-8"?>
<p:tagLst xmlns:a="http://schemas.openxmlformats.org/drawingml/2006/main" xmlns:r="http://schemas.openxmlformats.org/officeDocument/2006/relationships" xmlns:p="http://schemas.openxmlformats.org/presentationml/2006/main">
  <p:tag name="TIMING" val="|9.4|5.9|5.5|5.7|4|33.5"/>
</p:tagLst>
</file>

<file path=ppt/tags/tag17.xml><?xml version="1.0" encoding="utf-8"?>
<p:tagLst xmlns:a="http://schemas.openxmlformats.org/drawingml/2006/main" xmlns:r="http://schemas.openxmlformats.org/officeDocument/2006/relationships" xmlns:p="http://schemas.openxmlformats.org/presentationml/2006/main">
  <p:tag name="TIMING" val="|5|4.8|7.9|1.7|3.9|10.7|19.1|8.3"/>
</p:tagLst>
</file>

<file path=ppt/tags/tag18.xml><?xml version="1.0" encoding="utf-8"?>
<p:tagLst xmlns:a="http://schemas.openxmlformats.org/drawingml/2006/main" xmlns:r="http://schemas.openxmlformats.org/officeDocument/2006/relationships" xmlns:p="http://schemas.openxmlformats.org/presentationml/2006/main">
  <p:tag name="TIMING" val="|7.1|8.6|6.4|13.4|1.5|4.7"/>
</p:tagLst>
</file>

<file path=ppt/tags/tag19.xml><?xml version="1.0" encoding="utf-8"?>
<p:tagLst xmlns:a="http://schemas.openxmlformats.org/drawingml/2006/main" xmlns:r="http://schemas.openxmlformats.org/officeDocument/2006/relationships" xmlns:p="http://schemas.openxmlformats.org/presentationml/2006/main">
  <p:tag name="TIMING" val="|5.8|2.3|8.9|12.6|5.1|5.1|4.6|15.3"/>
</p:tagLst>
</file>

<file path=ppt/tags/tag2.xml><?xml version="1.0" encoding="utf-8"?>
<p:tagLst xmlns:a="http://schemas.openxmlformats.org/drawingml/2006/main" xmlns:r="http://schemas.openxmlformats.org/officeDocument/2006/relationships" xmlns:p="http://schemas.openxmlformats.org/presentationml/2006/main">
  <p:tag name="TIMING" val="|4.2|3.5|8.5|9.1"/>
</p:tagLst>
</file>

<file path=ppt/tags/tag20.xml><?xml version="1.0" encoding="utf-8"?>
<p:tagLst xmlns:a="http://schemas.openxmlformats.org/drawingml/2006/main" xmlns:r="http://schemas.openxmlformats.org/officeDocument/2006/relationships" xmlns:p="http://schemas.openxmlformats.org/presentationml/2006/main">
  <p:tag name="TIMING" val="|8.9"/>
</p:tagLst>
</file>

<file path=ppt/tags/tag21.xml><?xml version="1.0" encoding="utf-8"?>
<p:tagLst xmlns:a="http://schemas.openxmlformats.org/drawingml/2006/main" xmlns:r="http://schemas.openxmlformats.org/officeDocument/2006/relationships" xmlns:p="http://schemas.openxmlformats.org/presentationml/2006/main">
  <p:tag name="TIMING" val="|4.1|8.7|2.5|8.8"/>
</p:tagLst>
</file>

<file path=ppt/tags/tag22.xml><?xml version="1.0" encoding="utf-8"?>
<p:tagLst xmlns:a="http://schemas.openxmlformats.org/drawingml/2006/main" xmlns:r="http://schemas.openxmlformats.org/officeDocument/2006/relationships" xmlns:p="http://schemas.openxmlformats.org/presentationml/2006/main">
  <p:tag name="TIMING" val="|6.8|12.2|5.6|2.4|12|8|4.6"/>
</p:tagLst>
</file>

<file path=ppt/tags/tag23.xml><?xml version="1.0" encoding="utf-8"?>
<p:tagLst xmlns:a="http://schemas.openxmlformats.org/drawingml/2006/main" xmlns:r="http://schemas.openxmlformats.org/officeDocument/2006/relationships" xmlns:p="http://schemas.openxmlformats.org/presentationml/2006/main">
  <p:tag name="TIMING" val="|6.5|3.8|9.9|5.5|13.2"/>
</p:tagLst>
</file>

<file path=ppt/tags/tag24.xml><?xml version="1.0" encoding="utf-8"?>
<p:tagLst xmlns:a="http://schemas.openxmlformats.org/drawingml/2006/main" xmlns:r="http://schemas.openxmlformats.org/officeDocument/2006/relationships" xmlns:p="http://schemas.openxmlformats.org/presentationml/2006/main">
  <p:tag name="TIMING" val="|19.8|3.5|11.6"/>
</p:tagLst>
</file>

<file path=ppt/tags/tag25.xml><?xml version="1.0" encoding="utf-8"?>
<p:tagLst xmlns:a="http://schemas.openxmlformats.org/drawingml/2006/main" xmlns:r="http://schemas.openxmlformats.org/officeDocument/2006/relationships" xmlns:p="http://schemas.openxmlformats.org/presentationml/2006/main">
  <p:tag name="TIMING" val="|26.8"/>
</p:tagLst>
</file>

<file path=ppt/tags/tag3.xml><?xml version="1.0" encoding="utf-8"?>
<p:tagLst xmlns:a="http://schemas.openxmlformats.org/drawingml/2006/main" xmlns:r="http://schemas.openxmlformats.org/officeDocument/2006/relationships" xmlns:p="http://schemas.openxmlformats.org/presentationml/2006/main">
  <p:tag name="TIMING" val="|7.6|1.7|4.6"/>
</p:tagLst>
</file>

<file path=ppt/tags/tag4.xml><?xml version="1.0" encoding="utf-8"?>
<p:tagLst xmlns:a="http://schemas.openxmlformats.org/drawingml/2006/main" xmlns:r="http://schemas.openxmlformats.org/officeDocument/2006/relationships" xmlns:p="http://schemas.openxmlformats.org/presentationml/2006/main">
  <p:tag name="TIMING" val="|10.3"/>
</p:tagLst>
</file>

<file path=ppt/tags/tag5.xml><?xml version="1.0" encoding="utf-8"?>
<p:tagLst xmlns:a="http://schemas.openxmlformats.org/drawingml/2006/main" xmlns:r="http://schemas.openxmlformats.org/officeDocument/2006/relationships" xmlns:p="http://schemas.openxmlformats.org/presentationml/2006/main">
  <p:tag name="TIMING" val="|4.6|1.8"/>
</p:tagLst>
</file>

<file path=ppt/tags/tag6.xml><?xml version="1.0" encoding="utf-8"?>
<p:tagLst xmlns:a="http://schemas.openxmlformats.org/drawingml/2006/main" xmlns:r="http://schemas.openxmlformats.org/officeDocument/2006/relationships" xmlns:p="http://schemas.openxmlformats.org/presentationml/2006/main">
  <p:tag name="TIMING" val="|11.7|1.1"/>
</p:tagLst>
</file>

<file path=ppt/tags/tag7.xml><?xml version="1.0" encoding="utf-8"?>
<p:tagLst xmlns:a="http://schemas.openxmlformats.org/drawingml/2006/main" xmlns:r="http://schemas.openxmlformats.org/officeDocument/2006/relationships" xmlns:p="http://schemas.openxmlformats.org/presentationml/2006/main">
  <p:tag name="TIMING" val="|2.9"/>
</p:tagLst>
</file>

<file path=ppt/tags/tag8.xml><?xml version="1.0" encoding="utf-8"?>
<p:tagLst xmlns:a="http://schemas.openxmlformats.org/drawingml/2006/main" xmlns:r="http://schemas.openxmlformats.org/officeDocument/2006/relationships" xmlns:p="http://schemas.openxmlformats.org/presentationml/2006/main">
  <p:tag name="TIMING" val="|2.9|6.8"/>
</p:tagLst>
</file>

<file path=ppt/tags/tag9.xml><?xml version="1.0" encoding="utf-8"?>
<p:tagLst xmlns:a="http://schemas.openxmlformats.org/drawingml/2006/main" xmlns:r="http://schemas.openxmlformats.org/officeDocument/2006/relationships" xmlns:p="http://schemas.openxmlformats.org/presentationml/2006/main">
  <p:tag name="TIMING" val="|13.2|13.6|5.6|3.5|3.6|4|6.5"/>
</p:tagLst>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238281</TotalTime>
  <Words>2662</Words>
  <Application>Microsoft Macintosh PowerPoint</Application>
  <PresentationFormat>Widescreen</PresentationFormat>
  <Paragraphs>569</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Calibri Light</vt:lpstr>
      <vt:lpstr>Cambria Math</vt:lpstr>
      <vt:lpstr>Courier</vt:lpstr>
      <vt:lpstr>Courier New</vt:lpstr>
      <vt:lpstr>System Font Regular</vt:lpstr>
      <vt:lpstr>Wingdings</vt:lpstr>
      <vt:lpstr>回顧</vt:lpstr>
      <vt:lpstr>Contra: A Programmable System  for Performance-aware Routing </vt:lpstr>
      <vt:lpstr>Motivation: Performance-aware routing</vt:lpstr>
      <vt:lpstr>State of the art</vt:lpstr>
      <vt:lpstr>State of the art</vt:lpstr>
      <vt:lpstr>Key question: One system for all three goals?</vt:lpstr>
      <vt:lpstr>Key question: One system for all three goals?</vt:lpstr>
      <vt:lpstr>Key question: One system for all three goals?</vt:lpstr>
      <vt:lpstr>Key question: One system for all three goals?</vt:lpstr>
      <vt:lpstr>Contra at 10,000 feet</vt:lpstr>
      <vt:lpstr>Outline</vt:lpstr>
      <vt:lpstr>Example policy: Waypointing + load balancing</vt:lpstr>
      <vt:lpstr>Contra language syntax</vt:lpstr>
      <vt:lpstr>Contra can support many policies</vt:lpstr>
      <vt:lpstr>How can we compile the policies to switch programs?</vt:lpstr>
      <vt:lpstr>Policy analysis</vt:lpstr>
      <vt:lpstr>Defining routing protocols on the PG</vt:lpstr>
      <vt:lpstr>Tracking policy states in data plane</vt:lpstr>
      <vt:lpstr>Let's see an example!</vt:lpstr>
      <vt:lpstr>Handling changing metrics: Loops</vt:lpstr>
      <vt:lpstr>Handling changing metrics: Out-of-order delivery</vt:lpstr>
      <vt:lpstr>Handling change metrics: Policy violation by flowlets</vt:lpstr>
      <vt:lpstr>Contra handles many other challenges</vt:lpstr>
      <vt:lpstr>Outline</vt:lpstr>
      <vt:lpstr>Evaluation setup</vt:lpstr>
      <vt:lpstr>How scalable is the Contra compiler? </vt:lpstr>
      <vt:lpstr>How competitive is Contra against hand-crafted solutions? </vt:lpstr>
      <vt:lpstr>How about arbitrary topologies?</vt:lpstr>
      <vt:lpstr>How often do we see transient loops? </vt:lpstr>
      <vt:lpstr>See more evaluation results in our paper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dc:title>
  <dc:creator>Admin</dc:creator>
  <cp:lastModifiedBy>Jennifer L. Rexford</cp:lastModifiedBy>
  <cp:revision>4152</cp:revision>
  <dcterms:created xsi:type="dcterms:W3CDTF">2017-09-11T20:25:24Z</dcterms:created>
  <dcterms:modified xsi:type="dcterms:W3CDTF">2020-11-22T23:02:41Z</dcterms:modified>
</cp:coreProperties>
</file>