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png&amp;ehk=5PL2TLgfBQJUwUXJ0Hh7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313" r:id="rId4"/>
    <p:sldId id="282" r:id="rId5"/>
    <p:sldId id="283" r:id="rId6"/>
    <p:sldId id="277" r:id="rId7"/>
    <p:sldId id="315" r:id="rId8"/>
    <p:sldId id="312" r:id="rId9"/>
    <p:sldId id="310" r:id="rId10"/>
    <p:sldId id="291" r:id="rId11"/>
    <p:sldId id="299" r:id="rId12"/>
    <p:sldId id="300" r:id="rId13"/>
    <p:sldId id="301" r:id="rId14"/>
    <p:sldId id="267" r:id="rId15"/>
    <p:sldId id="271" r:id="rId16"/>
    <p:sldId id="276" r:id="rId17"/>
    <p:sldId id="307" r:id="rId18"/>
    <p:sldId id="309" r:id="rId19"/>
    <p:sldId id="272" r:id="rId20"/>
    <p:sldId id="298" r:id="rId21"/>
    <p:sldId id="311" r:id="rId22"/>
    <p:sldId id="308" r:id="rId23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302" autoAdjust="0"/>
  </p:normalViewPr>
  <p:slideViewPr>
    <p:cSldViewPr snapToGrid="0">
      <p:cViewPr varScale="1">
        <p:scale>
          <a:sx n="95" d="100"/>
          <a:sy n="95" d="100"/>
        </p:scale>
        <p:origin x="11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32" y="11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an Bergman" userId="f6061ad4-9919-4915-8399-b2bc2692925a" providerId="ADAL" clId="{217F84A6-4CD0-4981-A6D7-F8CF8A56C943}"/>
    <pc:docChg chg="modSld">
      <pc:chgData name="Aran Bergman" userId="f6061ad4-9919-4915-8399-b2bc2692925a" providerId="ADAL" clId="{217F84A6-4CD0-4981-A6D7-F8CF8A56C943}" dt="2017-12-17T11:25:32.309" v="18" actId="6549"/>
      <pc:docMkLst>
        <pc:docMk/>
      </pc:docMkLst>
      <pc:sldChg chg="modNotesTx">
        <pc:chgData name="Aran Bergman" userId="f6061ad4-9919-4915-8399-b2bc2692925a" providerId="ADAL" clId="{217F84A6-4CD0-4981-A6D7-F8CF8A56C943}" dt="2017-12-17T11:24:35.940" v="0" actId="6549"/>
        <pc:sldMkLst>
          <pc:docMk/>
          <pc:sldMk cId="1241733896" sldId="259"/>
        </pc:sldMkLst>
      </pc:sldChg>
      <pc:sldChg chg="modNotesTx">
        <pc:chgData name="Aran Bergman" userId="f6061ad4-9919-4915-8399-b2bc2692925a" providerId="ADAL" clId="{217F84A6-4CD0-4981-A6D7-F8CF8A56C943}" dt="2017-12-17T11:25:12.515" v="12" actId="6549"/>
        <pc:sldMkLst>
          <pc:docMk/>
          <pc:sldMk cId="240693577" sldId="267"/>
        </pc:sldMkLst>
      </pc:sldChg>
      <pc:sldChg chg="modNotesTx">
        <pc:chgData name="Aran Bergman" userId="f6061ad4-9919-4915-8399-b2bc2692925a" providerId="ADAL" clId="{217F84A6-4CD0-4981-A6D7-F8CF8A56C943}" dt="2017-12-17T11:25:15.230" v="13" actId="6549"/>
        <pc:sldMkLst>
          <pc:docMk/>
          <pc:sldMk cId="245994356" sldId="271"/>
        </pc:sldMkLst>
      </pc:sldChg>
      <pc:sldChg chg="modNotesTx">
        <pc:chgData name="Aran Bergman" userId="f6061ad4-9919-4915-8399-b2bc2692925a" providerId="ADAL" clId="{217F84A6-4CD0-4981-A6D7-F8CF8A56C943}" dt="2017-12-17T11:25:28.076" v="17" actId="6549"/>
        <pc:sldMkLst>
          <pc:docMk/>
          <pc:sldMk cId="1039258853" sldId="272"/>
        </pc:sldMkLst>
      </pc:sldChg>
      <pc:sldChg chg="modNotesTx">
        <pc:chgData name="Aran Bergman" userId="f6061ad4-9919-4915-8399-b2bc2692925a" providerId="ADAL" clId="{217F84A6-4CD0-4981-A6D7-F8CF8A56C943}" dt="2017-12-17T11:25:17.990" v="14" actId="6549"/>
        <pc:sldMkLst>
          <pc:docMk/>
          <pc:sldMk cId="1991585659" sldId="276"/>
        </pc:sldMkLst>
      </pc:sldChg>
      <pc:sldChg chg="modNotesTx">
        <pc:chgData name="Aran Bergman" userId="f6061ad4-9919-4915-8399-b2bc2692925a" providerId="ADAL" clId="{217F84A6-4CD0-4981-A6D7-F8CF8A56C943}" dt="2017-12-17T11:24:48.549" v="4" actId="6549"/>
        <pc:sldMkLst>
          <pc:docMk/>
          <pc:sldMk cId="642043429" sldId="277"/>
        </pc:sldMkLst>
      </pc:sldChg>
      <pc:sldChg chg="modNotesTx">
        <pc:chgData name="Aran Bergman" userId="f6061ad4-9919-4915-8399-b2bc2692925a" providerId="ADAL" clId="{217F84A6-4CD0-4981-A6D7-F8CF8A56C943}" dt="2017-12-17T11:24:42.003" v="2" actId="6549"/>
        <pc:sldMkLst>
          <pc:docMk/>
          <pc:sldMk cId="1584690099" sldId="282"/>
        </pc:sldMkLst>
      </pc:sldChg>
      <pc:sldChg chg="modNotesTx">
        <pc:chgData name="Aran Bergman" userId="f6061ad4-9919-4915-8399-b2bc2692925a" providerId="ADAL" clId="{217F84A6-4CD0-4981-A6D7-F8CF8A56C943}" dt="2017-12-17T11:24:45.150" v="3" actId="6549"/>
        <pc:sldMkLst>
          <pc:docMk/>
          <pc:sldMk cId="1791375243" sldId="283"/>
        </pc:sldMkLst>
      </pc:sldChg>
      <pc:sldChg chg="modNotesTx">
        <pc:chgData name="Aran Bergman" userId="f6061ad4-9919-4915-8399-b2bc2692925a" providerId="ADAL" clId="{217F84A6-4CD0-4981-A6D7-F8CF8A56C943}" dt="2017-12-17T11:25:02.308" v="8" actId="6549"/>
        <pc:sldMkLst>
          <pc:docMk/>
          <pc:sldMk cId="2079105871" sldId="291"/>
        </pc:sldMkLst>
      </pc:sldChg>
      <pc:sldChg chg="modNotesTx">
        <pc:chgData name="Aran Bergman" userId="f6061ad4-9919-4915-8399-b2bc2692925a" providerId="ADAL" clId="{217F84A6-4CD0-4981-A6D7-F8CF8A56C943}" dt="2017-12-17T11:25:05.116" v="9" actId="6549"/>
        <pc:sldMkLst>
          <pc:docMk/>
          <pc:sldMk cId="652419752" sldId="299"/>
        </pc:sldMkLst>
      </pc:sldChg>
      <pc:sldChg chg="modNotesTx">
        <pc:chgData name="Aran Bergman" userId="f6061ad4-9919-4915-8399-b2bc2692925a" providerId="ADAL" clId="{217F84A6-4CD0-4981-A6D7-F8CF8A56C943}" dt="2017-12-17T11:25:07.381" v="10" actId="6549"/>
        <pc:sldMkLst>
          <pc:docMk/>
          <pc:sldMk cId="975244306" sldId="300"/>
        </pc:sldMkLst>
      </pc:sldChg>
      <pc:sldChg chg="modNotesTx">
        <pc:chgData name="Aran Bergman" userId="f6061ad4-9919-4915-8399-b2bc2692925a" providerId="ADAL" clId="{217F84A6-4CD0-4981-A6D7-F8CF8A56C943}" dt="2017-12-17T11:25:10.086" v="11" actId="6549"/>
        <pc:sldMkLst>
          <pc:docMk/>
          <pc:sldMk cId="115967502" sldId="301"/>
        </pc:sldMkLst>
      </pc:sldChg>
      <pc:sldChg chg="modNotesTx">
        <pc:chgData name="Aran Bergman" userId="f6061ad4-9919-4915-8399-b2bc2692925a" providerId="ADAL" clId="{217F84A6-4CD0-4981-A6D7-F8CF8A56C943}" dt="2017-12-17T11:25:22.155" v="15" actId="6549"/>
        <pc:sldMkLst>
          <pc:docMk/>
          <pc:sldMk cId="973711612" sldId="307"/>
        </pc:sldMkLst>
      </pc:sldChg>
      <pc:sldChg chg="modNotesTx">
        <pc:chgData name="Aran Bergman" userId="f6061ad4-9919-4915-8399-b2bc2692925a" providerId="ADAL" clId="{217F84A6-4CD0-4981-A6D7-F8CF8A56C943}" dt="2017-12-17T11:25:32.309" v="18" actId="6549"/>
        <pc:sldMkLst>
          <pc:docMk/>
          <pc:sldMk cId="1148828375" sldId="308"/>
        </pc:sldMkLst>
      </pc:sldChg>
      <pc:sldChg chg="modNotesTx">
        <pc:chgData name="Aran Bergman" userId="f6061ad4-9919-4915-8399-b2bc2692925a" providerId="ADAL" clId="{217F84A6-4CD0-4981-A6D7-F8CF8A56C943}" dt="2017-12-17T11:25:24.707" v="16" actId="6549"/>
        <pc:sldMkLst>
          <pc:docMk/>
          <pc:sldMk cId="3570240060" sldId="309"/>
        </pc:sldMkLst>
      </pc:sldChg>
      <pc:sldChg chg="modNotesTx">
        <pc:chgData name="Aran Bergman" userId="f6061ad4-9919-4915-8399-b2bc2692925a" providerId="ADAL" clId="{217F84A6-4CD0-4981-A6D7-F8CF8A56C943}" dt="2017-12-17T11:24:59.787" v="7" actId="6549"/>
        <pc:sldMkLst>
          <pc:docMk/>
          <pc:sldMk cId="4206409291" sldId="310"/>
        </pc:sldMkLst>
      </pc:sldChg>
      <pc:sldChg chg="modNotesTx">
        <pc:chgData name="Aran Bergman" userId="f6061ad4-9919-4915-8399-b2bc2692925a" providerId="ADAL" clId="{217F84A6-4CD0-4981-A6D7-F8CF8A56C943}" dt="2017-12-17T11:24:54.444" v="6" actId="6549"/>
        <pc:sldMkLst>
          <pc:docMk/>
          <pc:sldMk cId="2491989600" sldId="312"/>
        </pc:sldMkLst>
      </pc:sldChg>
      <pc:sldChg chg="modNotesTx">
        <pc:chgData name="Aran Bergman" userId="f6061ad4-9919-4915-8399-b2bc2692925a" providerId="ADAL" clId="{217F84A6-4CD0-4981-A6D7-F8CF8A56C943}" dt="2017-12-17T11:24:39.036" v="1" actId="6549"/>
        <pc:sldMkLst>
          <pc:docMk/>
          <pc:sldMk cId="1336143952" sldId="313"/>
        </pc:sldMkLst>
      </pc:sldChg>
      <pc:sldChg chg="modNotesTx">
        <pc:chgData name="Aran Bergman" userId="f6061ad4-9919-4915-8399-b2bc2692925a" providerId="ADAL" clId="{217F84A6-4CD0-4981-A6D7-F8CF8A56C943}" dt="2017-12-17T11:24:51.324" v="5" actId="6549"/>
        <pc:sldMkLst>
          <pc:docMk/>
          <pc:sldMk cId="4128170609" sldId="31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63D6EA8-3065-C242-8AC0-8D9862E2886A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3E4D5D8-4C93-3D45-815F-D7ADBCFE3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24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20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46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87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00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57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38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09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3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23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72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895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55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5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224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116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8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44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03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61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68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3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42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30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5BC0-78A9-4E6F-8D4F-B5316D387CB4}" type="datetime1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32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BCCD-1B66-4173-9EAA-3C7121ED37F3}" type="datetime1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7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49EE-BDA4-44C9-9CB6-1855F52BCFE0}" type="datetime1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60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55EC-7132-4BFA-BE42-60330277260A}" type="datetime1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3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0CC1-DD36-46DA-9903-32E8F9838F29}" type="datetime1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8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4CE1-6417-4D85-96C2-799D41122AB0}" type="datetime1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9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8395-8F74-43A4-8496-47C73E40F9B8}" type="datetime1">
              <a:rPr lang="en-US" smtClean="0"/>
              <a:t>12/17/2017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8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FD01-8FD4-4BAA-A40C-D3D40757752D}" type="datetime1">
              <a:rPr lang="en-US" smtClean="0"/>
              <a:t>12/17/2017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2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2049-E863-44D6-AAFC-49EE8B4DD5C8}" type="datetime1">
              <a:rPr lang="en-US" smtClean="0"/>
              <a:t>12/17/2017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4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4543-9457-4A73-8CAD-94544709DBBF}" type="datetime1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0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2620-CF3B-46FD-995A-D33ECA4AB190}" type="datetime1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3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918F-AC68-4C14-B489-CB7C604EB697}" type="datetime1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81D12-670C-1A4F-86DF-0AA6B4E6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3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&amp;ehk=5PL2TLgfBQJUwUXJ0Hh7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415" y="1041398"/>
            <a:ext cx="11118669" cy="1579563"/>
          </a:xfrm>
        </p:spPr>
        <p:txBody>
          <a:bodyPr>
            <a:noAutofit/>
          </a:bodyPr>
          <a:lstStyle/>
          <a:p>
            <a:br>
              <a:rPr lang="en-US" sz="3600" dirty="0"/>
            </a:br>
            <a:r>
              <a:rPr lang="en-US" sz="3600" dirty="0"/>
              <a:t>Congestion-Aware Load Balancing at the Virtual Edge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530600"/>
            <a:ext cx="11188700" cy="2400300"/>
          </a:xfrm>
        </p:spPr>
        <p:txBody>
          <a:bodyPr>
            <a:normAutofit/>
          </a:bodyPr>
          <a:lstStyle/>
          <a:p>
            <a:r>
              <a:rPr lang="en-US" sz="3200" dirty="0"/>
              <a:t>Aran Bergman</a:t>
            </a:r>
            <a:endParaRPr lang="en-US" sz="3200" baseline="30000" dirty="0"/>
          </a:p>
          <a:p>
            <a:r>
              <a:rPr lang="en-US" sz="2000" dirty="0"/>
              <a:t>(Technion, VMware)</a:t>
            </a:r>
          </a:p>
          <a:p>
            <a:endParaRPr lang="en-US" dirty="0"/>
          </a:p>
          <a:p>
            <a:r>
              <a:rPr lang="en-US" sz="2200" dirty="0"/>
              <a:t>Naga Katta, Aditi </a:t>
            </a:r>
            <a:r>
              <a:rPr lang="en-US" sz="2200" dirty="0" err="1"/>
              <a:t>Ghag</a:t>
            </a:r>
            <a:r>
              <a:rPr lang="en-US" sz="2200" dirty="0"/>
              <a:t>, </a:t>
            </a:r>
            <a:r>
              <a:rPr lang="en-US" sz="2200" dirty="0" err="1"/>
              <a:t>Mukesh</a:t>
            </a:r>
            <a:r>
              <a:rPr lang="en-US" sz="2200" dirty="0"/>
              <a:t> Hira,  </a:t>
            </a:r>
            <a:r>
              <a:rPr lang="en-US" sz="2200" dirty="0" err="1"/>
              <a:t>Changhoon</a:t>
            </a:r>
            <a:r>
              <a:rPr lang="en-US" sz="2200" dirty="0"/>
              <a:t> Kim, Isaac </a:t>
            </a:r>
            <a:r>
              <a:rPr lang="en-US" sz="2200" dirty="0" err="1"/>
              <a:t>Keslassy</a:t>
            </a:r>
            <a:r>
              <a:rPr lang="en-US" sz="2200" dirty="0"/>
              <a:t>, Jennifer Rexford</a:t>
            </a:r>
            <a:endParaRPr lang="en-US" sz="2200" baseline="30000" dirty="0"/>
          </a:p>
          <a:p>
            <a:endParaRPr lang="en-US" sz="2800" dirty="0"/>
          </a:p>
          <a:p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4508500" y="1014185"/>
            <a:ext cx="32385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/>
              <a:t>CLOVE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0C5F9-41D8-4525-BA37-66CA537B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94D5A4-3228-4832-9022-8ACD28326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102" y="818601"/>
            <a:ext cx="2467115" cy="973209"/>
          </a:xfrm>
          <a:prstGeom prst="rect">
            <a:avLst/>
          </a:prstGeom>
        </p:spPr>
      </p:pic>
      <p:pic>
        <p:nvPicPr>
          <p:cNvPr id="1026" name="Picture 2" descr="https://upload.wikimedia.org/wikipedia/en/thumb/7/71/Princeton_shield.svg/809px-Princeton_shield.svg.png">
            <a:extLst>
              <a:ext uri="{FF2B5EF4-FFF2-40B4-BE49-F238E27FC236}">
                <a16:creationId xmlns:a16="http://schemas.microsoft.com/office/drawing/2014/main" id="{381A0346-90FD-4E68-8E5C-0824601A4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34317" y="5655068"/>
            <a:ext cx="624281" cy="79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en/thumb/4/4b/TechnionLogo.svg/1280px-TechnionLogo.svg.png">
            <a:extLst>
              <a:ext uri="{FF2B5EF4-FFF2-40B4-BE49-F238E27FC236}">
                <a16:creationId xmlns:a16="http://schemas.microsoft.com/office/drawing/2014/main" id="{64C0969F-4008-4FA6-897C-016932405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15" y="5655069"/>
            <a:ext cx="1956351" cy="79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vmware.com/content/dam/digitalmarketing/vmware/en/files/images/wmrc/VMware_logo_gry_RGB_300dpi.jpg">
            <a:extLst>
              <a:ext uri="{FF2B5EF4-FFF2-40B4-BE49-F238E27FC236}">
                <a16:creationId xmlns:a16="http://schemas.microsoft.com/office/drawing/2014/main" id="{F8609E14-951A-4C30-8FAA-E3D679954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673" y="5655068"/>
            <a:ext cx="2255544" cy="79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zdnet3.cbsistatic.com/hub/i/r/2016/06/14/2eb0e296-638e-4679-92b2-f229cb254c5d/resize/770xauto/68164a469db8d015b2e9f3f86ca2ab30/barefoot.jpg">
            <a:extLst>
              <a:ext uri="{FF2B5EF4-FFF2-40B4-BE49-F238E27FC236}">
                <a16:creationId xmlns:a16="http://schemas.microsoft.com/office/drawing/2014/main" id="{8611C64E-27B4-46A4-B530-6E82594DF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904" y="5793226"/>
            <a:ext cx="2141524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91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03"/>
    </mc:Choice>
    <mc:Fallback xmlns="">
      <p:transition spd="slow" advTm="2400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Freeform 190"/>
          <p:cNvSpPr/>
          <p:nvPr/>
        </p:nvSpPr>
        <p:spPr>
          <a:xfrm>
            <a:off x="482600" y="215900"/>
            <a:ext cx="11442700" cy="6480303"/>
          </a:xfrm>
          <a:custGeom>
            <a:avLst/>
            <a:gdLst>
              <a:gd name="connsiteX0" fmla="*/ 152403 w 11417300"/>
              <a:gd name="connsiteY0" fmla="*/ 0 h 6350000"/>
              <a:gd name="connsiteX1" fmla="*/ 2501897 w 11417300"/>
              <a:gd name="connsiteY1" fmla="*/ 0 h 6350000"/>
              <a:gd name="connsiteX2" fmla="*/ 2654300 w 11417300"/>
              <a:gd name="connsiteY2" fmla="*/ 152403 h 6350000"/>
              <a:gd name="connsiteX3" fmla="*/ 2654300 w 11417300"/>
              <a:gd name="connsiteY3" fmla="*/ 914400 h 6350000"/>
              <a:gd name="connsiteX4" fmla="*/ 11417300 w 11417300"/>
              <a:gd name="connsiteY4" fmla="*/ 914400 h 6350000"/>
              <a:gd name="connsiteX5" fmla="*/ 11417300 w 11417300"/>
              <a:gd name="connsiteY5" fmla="*/ 6350000 h 6350000"/>
              <a:gd name="connsiteX6" fmla="*/ 0 w 11417300"/>
              <a:gd name="connsiteY6" fmla="*/ 6350000 h 6350000"/>
              <a:gd name="connsiteX7" fmla="*/ 0 w 11417300"/>
              <a:gd name="connsiteY7" fmla="*/ 914400 h 6350000"/>
              <a:gd name="connsiteX8" fmla="*/ 0 w 11417300"/>
              <a:gd name="connsiteY8" fmla="*/ 152403 h 6350000"/>
              <a:gd name="connsiteX9" fmla="*/ 152403 w 11417300"/>
              <a:gd name="connsiteY9" fmla="*/ 0 h 63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17300" h="6350000">
                <a:moveTo>
                  <a:pt x="152403" y="0"/>
                </a:moveTo>
                <a:lnTo>
                  <a:pt x="2501897" y="0"/>
                </a:lnTo>
                <a:cubicBezTo>
                  <a:pt x="2586067" y="0"/>
                  <a:pt x="2654300" y="68233"/>
                  <a:pt x="2654300" y="152403"/>
                </a:cubicBezTo>
                <a:lnTo>
                  <a:pt x="2654300" y="914400"/>
                </a:lnTo>
                <a:lnTo>
                  <a:pt x="11417300" y="914400"/>
                </a:lnTo>
                <a:lnTo>
                  <a:pt x="11417300" y="6350000"/>
                </a:lnTo>
                <a:lnTo>
                  <a:pt x="0" y="6350000"/>
                </a:lnTo>
                <a:lnTo>
                  <a:pt x="0" y="914400"/>
                </a:lnTo>
                <a:lnTo>
                  <a:pt x="0" y="152403"/>
                </a:lnTo>
                <a:cubicBezTo>
                  <a:pt x="0" y="68233"/>
                  <a:pt x="68233" y="0"/>
                  <a:pt x="152403" y="0"/>
                </a:cubicBez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330200"/>
            <a:ext cx="280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Path Discovery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79790" y="2178333"/>
            <a:ext cx="1605285" cy="58358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/>
              <a:t>Standard ECMP in the physical network</a:t>
            </a:r>
          </a:p>
          <a:p>
            <a:pPr marL="0" indent="0" algn="ctr">
              <a:buNone/>
            </a:pPr>
            <a:endParaRPr lang="en-US" b="1"/>
          </a:p>
        </p:txBody>
      </p:sp>
      <p:grpSp>
        <p:nvGrpSpPr>
          <p:cNvPr id="13" name="Group 12"/>
          <p:cNvGrpSpPr/>
          <p:nvPr/>
        </p:nvGrpSpPr>
        <p:grpSpPr>
          <a:xfrm>
            <a:off x="3532993" y="5138187"/>
            <a:ext cx="1655278" cy="729869"/>
            <a:chOff x="3377733" y="4277151"/>
            <a:chExt cx="1655278" cy="729869"/>
          </a:xfrm>
        </p:grpSpPr>
        <p:grpSp>
          <p:nvGrpSpPr>
            <p:cNvPr id="14" name="Group 13"/>
            <p:cNvGrpSpPr/>
            <p:nvPr/>
          </p:nvGrpSpPr>
          <p:grpSpPr>
            <a:xfrm>
              <a:off x="3377733" y="4277151"/>
              <a:ext cx="1655278" cy="729869"/>
              <a:chOff x="4519371" y="3600936"/>
              <a:chExt cx="564324" cy="548640"/>
            </a:xfrm>
          </p:grpSpPr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508559" y="4344842"/>
              <a:ext cx="1253384" cy="324539"/>
              <a:chOff x="8725233" y="1874652"/>
              <a:chExt cx="1179179" cy="335148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8725233" y="1874652"/>
                <a:ext cx="1179179" cy="335148"/>
                <a:chOff x="4519371" y="3600936"/>
                <a:chExt cx="564324" cy="548640"/>
              </a:xfrm>
            </p:grpSpPr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48640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7139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4519371" y="3658075"/>
                  <a:ext cx="508378" cy="491501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5027749" y="3600936"/>
                  <a:ext cx="55946" cy="548640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>
                <a:off x="8779009" y="1965119"/>
                <a:ext cx="982154" cy="21260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err="1"/>
                  <a:t>vSwitch</a:t>
                </a:r>
                <a:endParaRPr lang="en-US" sz="1400" b="1"/>
              </a:p>
            </p:txBody>
          </p:sp>
        </p:grpSp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3742884" y="4741517"/>
              <a:ext cx="263915" cy="214145"/>
              <a:chOff x="15084425" y="-6992938"/>
              <a:chExt cx="9767888" cy="9496426"/>
            </a:xfrm>
          </p:grpSpPr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15084425" y="-6575023"/>
                <a:ext cx="8799519" cy="8507426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4321500" y="4741517"/>
              <a:ext cx="263915" cy="214145"/>
              <a:chOff x="15084425" y="-6992938"/>
              <a:chExt cx="9767888" cy="9496426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 flipH="1" flipV="1">
              <a:off x="3872302" y="4654786"/>
              <a:ext cx="2517" cy="99432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4463229" y="4654786"/>
              <a:ext cx="2517" cy="99432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9076118" y="5137639"/>
            <a:ext cx="1655278" cy="729869"/>
            <a:chOff x="3377733" y="4277151"/>
            <a:chExt cx="1655278" cy="729869"/>
          </a:xfrm>
        </p:grpSpPr>
        <p:grpSp>
          <p:nvGrpSpPr>
            <p:cNvPr id="43" name="Group 42"/>
            <p:cNvGrpSpPr/>
            <p:nvPr/>
          </p:nvGrpSpPr>
          <p:grpSpPr>
            <a:xfrm>
              <a:off x="3377733" y="4277151"/>
              <a:ext cx="1655278" cy="729869"/>
              <a:chOff x="4519371" y="3600936"/>
              <a:chExt cx="564324" cy="548640"/>
            </a:xfrm>
          </p:grpSpPr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3508559" y="4344842"/>
              <a:ext cx="1253384" cy="324539"/>
              <a:chOff x="8725233" y="1874652"/>
              <a:chExt cx="1179179" cy="335148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8725233" y="1874652"/>
                <a:ext cx="1179179" cy="335148"/>
                <a:chOff x="4519371" y="3600936"/>
                <a:chExt cx="564324" cy="548640"/>
              </a:xfrm>
            </p:grpSpPr>
            <p:sp>
              <p:nvSpPr>
                <p:cNvPr id="63" name="Freeform 62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48640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63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7139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64"/>
                <p:cNvSpPr>
                  <a:spLocks/>
                </p:cNvSpPr>
                <p:nvPr/>
              </p:nvSpPr>
              <p:spPr bwMode="auto">
                <a:xfrm>
                  <a:off x="4519371" y="3658075"/>
                  <a:ext cx="508378" cy="491501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65"/>
                <p:cNvSpPr>
                  <a:spLocks/>
                </p:cNvSpPr>
                <p:nvPr/>
              </p:nvSpPr>
              <p:spPr bwMode="auto">
                <a:xfrm>
                  <a:off x="5027749" y="3600936"/>
                  <a:ext cx="55946" cy="548640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2" name="TextBox 61"/>
              <p:cNvSpPr txBox="1"/>
              <p:nvPr/>
            </p:nvSpPr>
            <p:spPr>
              <a:xfrm>
                <a:off x="8779009" y="1965119"/>
                <a:ext cx="982154" cy="21260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err="1"/>
                  <a:t>vSwitch</a:t>
                </a:r>
                <a:endParaRPr lang="en-US" sz="1400" b="1"/>
              </a:p>
            </p:txBody>
          </p:sp>
        </p:grpSp>
        <p:grpSp>
          <p:nvGrpSpPr>
            <p:cNvPr id="45" name="Group 44"/>
            <p:cNvGrpSpPr>
              <a:grpSpLocks noChangeAspect="1"/>
            </p:cNvGrpSpPr>
            <p:nvPr/>
          </p:nvGrpSpPr>
          <p:grpSpPr>
            <a:xfrm>
              <a:off x="3742884" y="4741517"/>
              <a:ext cx="263915" cy="214145"/>
              <a:chOff x="15084425" y="-6992938"/>
              <a:chExt cx="9767888" cy="9496426"/>
            </a:xfrm>
          </p:grpSpPr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" name="Group 45"/>
            <p:cNvGrpSpPr>
              <a:grpSpLocks noChangeAspect="1"/>
            </p:cNvGrpSpPr>
            <p:nvPr/>
          </p:nvGrpSpPr>
          <p:grpSpPr>
            <a:xfrm>
              <a:off x="4321500" y="4741517"/>
              <a:ext cx="263915" cy="214145"/>
              <a:chOff x="15084425" y="-6992938"/>
              <a:chExt cx="9767888" cy="9496426"/>
            </a:xfrm>
          </p:grpSpPr>
          <p:sp>
            <p:nvSpPr>
              <p:cNvPr id="49" name="Freeform 48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47" name="Straight Connector 46"/>
            <p:cNvCxnSpPr/>
            <p:nvPr/>
          </p:nvCxnSpPr>
          <p:spPr>
            <a:xfrm flipH="1" flipV="1">
              <a:off x="3859602" y="4654786"/>
              <a:ext cx="2517" cy="99432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4463229" y="4654786"/>
              <a:ext cx="2517" cy="99432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Shape 670"/>
          <p:cNvSpPr/>
          <p:nvPr/>
        </p:nvSpPr>
        <p:spPr>
          <a:xfrm>
            <a:off x="3554053" y="5951539"/>
            <a:ext cx="1272018" cy="246221"/>
          </a:xfrm>
          <a:prstGeom prst="rect">
            <a:avLst/>
          </a:prstGeom>
          <a:noFill/>
          <a:ln w="9525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-US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Hypervisor H1</a:t>
            </a:r>
            <a:endParaRPr lang="en" sz="16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Shape 670"/>
          <p:cNvSpPr/>
          <p:nvPr/>
        </p:nvSpPr>
        <p:spPr>
          <a:xfrm>
            <a:off x="6906755" y="5951539"/>
            <a:ext cx="1272018" cy="246221"/>
          </a:xfrm>
          <a:prstGeom prst="rect">
            <a:avLst/>
          </a:prstGeom>
          <a:noFill/>
          <a:ln w="9525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-US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Hypervisor H2</a:t>
            </a:r>
            <a:endParaRPr lang="en" sz="16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1041105" y="3608931"/>
            <a:ext cx="1925032" cy="7902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/>
              <a:t>Hypervisor learns source port to path mapping</a:t>
            </a:r>
          </a:p>
        </p:txBody>
      </p:sp>
      <p:graphicFrame>
        <p:nvGraphicFramePr>
          <p:cNvPr id="94" name="Table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681787"/>
              </p:ext>
            </p:extLst>
          </p:nvPr>
        </p:nvGraphicFramePr>
        <p:xfrm>
          <a:off x="1357231" y="4534251"/>
          <a:ext cx="1075671" cy="1264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6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696">
                <a:tc>
                  <a:txBody>
                    <a:bodyPr/>
                    <a:lstStyle/>
                    <a:p>
                      <a:r>
                        <a:rPr lang="en-US" sz="1100" b="1" i="0" err="1"/>
                        <a:t>Dst</a:t>
                      </a:r>
                      <a:endParaRPr lang="en-US" sz="1100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err="1"/>
                        <a:t>SPort</a:t>
                      </a:r>
                      <a:endParaRPr lang="en-US" sz="1100" b="1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49">
                <a:tc>
                  <a:txBody>
                    <a:bodyPr/>
                    <a:lstStyle/>
                    <a:p>
                      <a:r>
                        <a:rPr lang="en-US" sz="105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50"/>
                        <a:t>P1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50"/>
                        <a:t>P2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50"/>
                        <a:t>P3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50"/>
                        <a:t>P4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95" name="Group 94"/>
          <p:cNvGrpSpPr/>
          <p:nvPr/>
        </p:nvGrpSpPr>
        <p:grpSpPr>
          <a:xfrm rot="18276389">
            <a:off x="3485702" y="3437566"/>
            <a:ext cx="2260907" cy="383478"/>
            <a:chOff x="6387032" y="5281152"/>
            <a:chExt cx="2522338" cy="430887"/>
          </a:xfrm>
        </p:grpSpPr>
        <p:sp>
          <p:nvSpPr>
            <p:cNvPr id="96" name="Shape 670"/>
            <p:cNvSpPr/>
            <p:nvPr/>
          </p:nvSpPr>
          <p:spPr>
            <a:xfrm>
              <a:off x="6387032" y="5404041"/>
              <a:ext cx="743060" cy="1846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H1 to H2</a:t>
              </a:r>
              <a:endParaRPr lang="en"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Shape 672"/>
            <p:cNvSpPr/>
            <p:nvPr/>
          </p:nvSpPr>
          <p:spPr>
            <a:xfrm>
              <a:off x="7123773" y="5281152"/>
              <a:ext cx="870923" cy="430887"/>
            </a:xfrm>
            <a:prstGeom prst="rect">
              <a:avLst/>
            </a:prstGeom>
            <a:solidFill>
              <a:schemeClr val="accent6"/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DPort</a:t>
              </a: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Fixed</a:t>
              </a:r>
            </a:p>
            <a:p>
              <a:pPr marL="0" marR="0" lvl="0" indent="0" algn="ctr" rtl="0">
                <a:buSzPct val="25000"/>
                <a:buNone/>
              </a:pPr>
              <a:r>
                <a:rPr lang="en-US" sz="1600" b="1" baseline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SPort</a:t>
              </a:r>
              <a:r>
                <a:rPr lang="en-US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en-US" sz="1600" b="1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P1</a:t>
              </a:r>
              <a:endParaRPr lang="en" sz="16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673"/>
            <p:cNvSpPr/>
            <p:nvPr/>
          </p:nvSpPr>
          <p:spPr>
            <a:xfrm>
              <a:off x="7995118" y="5404041"/>
              <a:ext cx="530599" cy="1846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Overlay</a:t>
              </a:r>
            </a:p>
          </p:txBody>
        </p:sp>
        <p:sp>
          <p:nvSpPr>
            <p:cNvPr id="99" name="Shape 673"/>
            <p:cNvSpPr/>
            <p:nvPr/>
          </p:nvSpPr>
          <p:spPr>
            <a:xfrm>
              <a:off x="8525717" y="5404041"/>
              <a:ext cx="383653" cy="1846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</a:p>
          </p:txBody>
        </p:sp>
      </p:grpSp>
      <p:grpSp>
        <p:nvGrpSpPr>
          <p:cNvPr id="100" name="Group 99"/>
          <p:cNvGrpSpPr>
            <a:grpSpLocks noChangeAspect="1"/>
          </p:cNvGrpSpPr>
          <p:nvPr/>
        </p:nvGrpSpPr>
        <p:grpSpPr>
          <a:xfrm>
            <a:off x="3792373" y="4535669"/>
            <a:ext cx="999193" cy="216127"/>
            <a:chOff x="12968288" y="2754313"/>
            <a:chExt cx="11533187" cy="2981326"/>
          </a:xfrm>
        </p:grpSpPr>
        <p:sp>
          <p:nvSpPr>
            <p:cNvPr id="101" name="Freeform 367"/>
            <p:cNvSpPr>
              <a:spLocks/>
            </p:cNvSpPr>
            <p:nvPr/>
          </p:nvSpPr>
          <p:spPr bwMode="auto">
            <a:xfrm>
              <a:off x="12968288" y="2754313"/>
              <a:ext cx="11533187" cy="2981325"/>
            </a:xfrm>
            <a:custGeom>
              <a:avLst/>
              <a:gdLst>
                <a:gd name="T0" fmla="*/ 664 w 7265"/>
                <a:gd name="T1" fmla="*/ 0 h 1878"/>
                <a:gd name="T2" fmla="*/ 0 w 7265"/>
                <a:gd name="T3" fmla="*/ 667 h 1878"/>
                <a:gd name="T4" fmla="*/ 0 w 7265"/>
                <a:gd name="T5" fmla="*/ 1878 h 1878"/>
                <a:gd name="T6" fmla="*/ 6603 w 7265"/>
                <a:gd name="T7" fmla="*/ 1878 h 1878"/>
                <a:gd name="T8" fmla="*/ 7265 w 7265"/>
                <a:gd name="T9" fmla="*/ 1212 h 1878"/>
                <a:gd name="T10" fmla="*/ 7265 w 7265"/>
                <a:gd name="T11" fmla="*/ 0 h 1878"/>
                <a:gd name="T12" fmla="*/ 664 w 7265"/>
                <a:gd name="T13" fmla="*/ 0 h 1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5" h="1878">
                  <a:moveTo>
                    <a:pt x="664" y="0"/>
                  </a:moveTo>
                  <a:lnTo>
                    <a:pt x="0" y="667"/>
                  </a:lnTo>
                  <a:lnTo>
                    <a:pt x="0" y="1878"/>
                  </a:lnTo>
                  <a:lnTo>
                    <a:pt x="6603" y="1878"/>
                  </a:lnTo>
                  <a:lnTo>
                    <a:pt x="7265" y="1212"/>
                  </a:lnTo>
                  <a:lnTo>
                    <a:pt x="7265" y="0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68"/>
            <p:cNvSpPr>
              <a:spLocks/>
            </p:cNvSpPr>
            <p:nvPr/>
          </p:nvSpPr>
          <p:spPr bwMode="auto">
            <a:xfrm>
              <a:off x="12968288" y="3813176"/>
              <a:ext cx="10482262" cy="1922463"/>
            </a:xfrm>
            <a:custGeom>
              <a:avLst/>
              <a:gdLst>
                <a:gd name="T0" fmla="*/ 6603 w 6603"/>
                <a:gd name="T1" fmla="*/ 1211 h 1211"/>
                <a:gd name="T2" fmla="*/ 0 w 6603"/>
                <a:gd name="T3" fmla="*/ 1211 h 1211"/>
                <a:gd name="T4" fmla="*/ 0 w 6603"/>
                <a:gd name="T5" fmla="*/ 272 h 1211"/>
                <a:gd name="T6" fmla="*/ 0 w 6603"/>
                <a:gd name="T7" fmla="*/ 0 h 1211"/>
                <a:gd name="T8" fmla="*/ 6603 w 6603"/>
                <a:gd name="T9" fmla="*/ 0 h 1211"/>
                <a:gd name="T10" fmla="*/ 6603 w 6603"/>
                <a:gd name="T11" fmla="*/ 1211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3" h="1211">
                  <a:moveTo>
                    <a:pt x="6603" y="1211"/>
                  </a:moveTo>
                  <a:lnTo>
                    <a:pt x="0" y="1211"/>
                  </a:lnTo>
                  <a:lnTo>
                    <a:pt x="0" y="272"/>
                  </a:lnTo>
                  <a:lnTo>
                    <a:pt x="0" y="0"/>
                  </a:lnTo>
                  <a:lnTo>
                    <a:pt x="6603" y="0"/>
                  </a:lnTo>
                  <a:lnTo>
                    <a:pt x="6603" y="1211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69"/>
            <p:cNvSpPr>
              <a:spLocks/>
            </p:cNvSpPr>
            <p:nvPr/>
          </p:nvSpPr>
          <p:spPr bwMode="auto">
            <a:xfrm>
              <a:off x="16789400" y="3813176"/>
              <a:ext cx="6661150" cy="1922463"/>
            </a:xfrm>
            <a:custGeom>
              <a:avLst/>
              <a:gdLst>
                <a:gd name="T0" fmla="*/ 4196 w 4196"/>
                <a:gd name="T1" fmla="*/ 1211 h 1211"/>
                <a:gd name="T2" fmla="*/ 1241 w 4196"/>
                <a:gd name="T3" fmla="*/ 1211 h 1211"/>
                <a:gd name="T4" fmla="*/ 0 w 4196"/>
                <a:gd name="T5" fmla="*/ 1211 h 1211"/>
                <a:gd name="T6" fmla="*/ 1177 w 4196"/>
                <a:gd name="T7" fmla="*/ 0 h 1211"/>
                <a:gd name="T8" fmla="*/ 4196 w 4196"/>
                <a:gd name="T9" fmla="*/ 0 h 1211"/>
                <a:gd name="T10" fmla="*/ 4196 w 4196"/>
                <a:gd name="T11" fmla="*/ 1211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6" h="1211">
                  <a:moveTo>
                    <a:pt x="4196" y="1211"/>
                  </a:moveTo>
                  <a:lnTo>
                    <a:pt x="1241" y="1211"/>
                  </a:lnTo>
                  <a:lnTo>
                    <a:pt x="0" y="1211"/>
                  </a:lnTo>
                  <a:lnTo>
                    <a:pt x="1177" y="0"/>
                  </a:lnTo>
                  <a:lnTo>
                    <a:pt x="4196" y="0"/>
                  </a:lnTo>
                  <a:lnTo>
                    <a:pt x="4196" y="1211"/>
                  </a:lnTo>
                  <a:close/>
                </a:path>
              </a:pathLst>
            </a:custGeom>
            <a:solidFill>
              <a:srgbClr val="9D9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70"/>
            <p:cNvSpPr>
              <a:spLocks/>
            </p:cNvSpPr>
            <p:nvPr/>
          </p:nvSpPr>
          <p:spPr bwMode="auto">
            <a:xfrm>
              <a:off x="23450550" y="2754313"/>
              <a:ext cx="1050925" cy="2981325"/>
            </a:xfrm>
            <a:custGeom>
              <a:avLst/>
              <a:gdLst>
                <a:gd name="T0" fmla="*/ 0 w 662"/>
                <a:gd name="T1" fmla="*/ 1878 h 1878"/>
                <a:gd name="T2" fmla="*/ 662 w 662"/>
                <a:gd name="T3" fmla="*/ 1212 h 1878"/>
                <a:gd name="T4" fmla="*/ 662 w 662"/>
                <a:gd name="T5" fmla="*/ 939 h 1878"/>
                <a:gd name="T6" fmla="*/ 662 w 662"/>
                <a:gd name="T7" fmla="*/ 0 h 1878"/>
                <a:gd name="T8" fmla="*/ 0 w 662"/>
                <a:gd name="T9" fmla="*/ 667 h 1878"/>
                <a:gd name="T10" fmla="*/ 0 w 662"/>
                <a:gd name="T11" fmla="*/ 1878 h 1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2" h="1878">
                  <a:moveTo>
                    <a:pt x="0" y="1878"/>
                  </a:moveTo>
                  <a:lnTo>
                    <a:pt x="662" y="1212"/>
                  </a:lnTo>
                  <a:lnTo>
                    <a:pt x="662" y="939"/>
                  </a:lnTo>
                  <a:lnTo>
                    <a:pt x="662" y="0"/>
                  </a:lnTo>
                  <a:lnTo>
                    <a:pt x="0" y="667"/>
                  </a:lnTo>
                  <a:lnTo>
                    <a:pt x="0" y="187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71"/>
            <p:cNvSpPr>
              <a:spLocks/>
            </p:cNvSpPr>
            <p:nvPr/>
          </p:nvSpPr>
          <p:spPr bwMode="auto">
            <a:xfrm>
              <a:off x="12968288" y="2754313"/>
              <a:ext cx="11533187" cy="1058863"/>
            </a:xfrm>
            <a:custGeom>
              <a:avLst/>
              <a:gdLst>
                <a:gd name="T0" fmla="*/ 7265 w 7265"/>
                <a:gd name="T1" fmla="*/ 0 h 667"/>
                <a:gd name="T2" fmla="*/ 6603 w 7265"/>
                <a:gd name="T3" fmla="*/ 667 h 667"/>
                <a:gd name="T4" fmla="*/ 0 w 7265"/>
                <a:gd name="T5" fmla="*/ 667 h 667"/>
                <a:gd name="T6" fmla="*/ 664 w 7265"/>
                <a:gd name="T7" fmla="*/ 0 h 667"/>
                <a:gd name="T8" fmla="*/ 3632 w 7265"/>
                <a:gd name="T9" fmla="*/ 0 h 667"/>
                <a:gd name="T10" fmla="*/ 7265 w 7265"/>
                <a:gd name="T11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65" h="667">
                  <a:moveTo>
                    <a:pt x="7265" y="0"/>
                  </a:moveTo>
                  <a:lnTo>
                    <a:pt x="6603" y="667"/>
                  </a:lnTo>
                  <a:lnTo>
                    <a:pt x="0" y="667"/>
                  </a:lnTo>
                  <a:lnTo>
                    <a:pt x="664" y="0"/>
                  </a:lnTo>
                  <a:lnTo>
                    <a:pt x="3632" y="0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372"/>
            <p:cNvSpPr>
              <a:spLocks noChangeArrowheads="1"/>
            </p:cNvSpPr>
            <p:nvPr/>
          </p:nvSpPr>
          <p:spPr bwMode="auto">
            <a:xfrm>
              <a:off x="13339763" y="4244976"/>
              <a:ext cx="9713912" cy="1111250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73"/>
            <p:cNvSpPr>
              <a:spLocks/>
            </p:cNvSpPr>
            <p:nvPr/>
          </p:nvSpPr>
          <p:spPr bwMode="auto">
            <a:xfrm>
              <a:off x="13339763" y="4244976"/>
              <a:ext cx="4897437" cy="1111250"/>
            </a:xfrm>
            <a:custGeom>
              <a:avLst/>
              <a:gdLst>
                <a:gd name="T0" fmla="*/ 2412 w 3085"/>
                <a:gd name="T1" fmla="*/ 700 h 700"/>
                <a:gd name="T2" fmla="*/ 0 w 3085"/>
                <a:gd name="T3" fmla="*/ 700 h 700"/>
                <a:gd name="T4" fmla="*/ 0 w 3085"/>
                <a:gd name="T5" fmla="*/ 0 h 700"/>
                <a:gd name="T6" fmla="*/ 3085 w 3085"/>
                <a:gd name="T7" fmla="*/ 0 h 700"/>
                <a:gd name="T8" fmla="*/ 2412 w 3085"/>
                <a:gd name="T9" fmla="*/ 70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5" h="700">
                  <a:moveTo>
                    <a:pt x="2412" y="700"/>
                  </a:moveTo>
                  <a:lnTo>
                    <a:pt x="0" y="700"/>
                  </a:lnTo>
                  <a:lnTo>
                    <a:pt x="0" y="0"/>
                  </a:lnTo>
                  <a:lnTo>
                    <a:pt x="3085" y="0"/>
                  </a:lnTo>
                  <a:lnTo>
                    <a:pt x="2412" y="70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374"/>
            <p:cNvSpPr>
              <a:spLocks noChangeArrowheads="1"/>
            </p:cNvSpPr>
            <p:nvPr/>
          </p:nvSpPr>
          <p:spPr bwMode="auto">
            <a:xfrm>
              <a:off x="19829463" y="4625976"/>
              <a:ext cx="352425" cy="349250"/>
            </a:xfrm>
            <a:prstGeom prst="rect">
              <a:avLst/>
            </a:pr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375"/>
            <p:cNvSpPr>
              <a:spLocks noChangeArrowheads="1"/>
            </p:cNvSpPr>
            <p:nvPr/>
          </p:nvSpPr>
          <p:spPr bwMode="auto">
            <a:xfrm>
              <a:off x="20545425" y="4625976"/>
              <a:ext cx="354012" cy="349250"/>
            </a:xfrm>
            <a:prstGeom prst="rect">
              <a:avLst/>
            </a:pr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376"/>
            <p:cNvSpPr>
              <a:spLocks noChangeArrowheads="1"/>
            </p:cNvSpPr>
            <p:nvPr/>
          </p:nvSpPr>
          <p:spPr bwMode="auto">
            <a:xfrm>
              <a:off x="21255038" y="4625976"/>
              <a:ext cx="354012" cy="349250"/>
            </a:xfrm>
            <a:prstGeom prst="rect">
              <a:avLst/>
            </a:pr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377"/>
            <p:cNvSpPr>
              <a:spLocks noChangeArrowheads="1"/>
            </p:cNvSpPr>
            <p:nvPr/>
          </p:nvSpPr>
          <p:spPr bwMode="auto">
            <a:xfrm>
              <a:off x="21994813" y="4625976"/>
              <a:ext cx="349250" cy="349250"/>
            </a:xfrm>
            <a:prstGeom prst="rect">
              <a:avLst/>
            </a:pr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2" name="Group 111"/>
          <p:cNvGrpSpPr>
            <a:grpSpLocks noChangeAspect="1"/>
          </p:cNvGrpSpPr>
          <p:nvPr/>
        </p:nvGrpSpPr>
        <p:grpSpPr>
          <a:xfrm>
            <a:off x="5277836" y="2161885"/>
            <a:ext cx="660359" cy="537460"/>
            <a:chOff x="12615863" y="2703513"/>
            <a:chExt cx="2846387" cy="2768601"/>
          </a:xfrm>
        </p:grpSpPr>
        <p:sp>
          <p:nvSpPr>
            <p:cNvPr id="113" name="Freeform 329"/>
            <p:cNvSpPr>
              <a:spLocks/>
            </p:cNvSpPr>
            <p:nvPr/>
          </p:nvSpPr>
          <p:spPr bwMode="auto">
            <a:xfrm>
              <a:off x="12615863" y="2703513"/>
              <a:ext cx="2846387" cy="2768600"/>
            </a:xfrm>
            <a:custGeom>
              <a:avLst/>
              <a:gdLst>
                <a:gd name="T0" fmla="*/ 180 w 1793"/>
                <a:gd name="T1" fmla="*/ 0 h 1744"/>
                <a:gd name="T2" fmla="*/ 0 w 1793"/>
                <a:gd name="T3" fmla="*/ 183 h 1744"/>
                <a:gd name="T4" fmla="*/ 0 w 1793"/>
                <a:gd name="T5" fmla="*/ 1744 h 1744"/>
                <a:gd name="T6" fmla="*/ 1615 w 1793"/>
                <a:gd name="T7" fmla="*/ 1744 h 1744"/>
                <a:gd name="T8" fmla="*/ 1793 w 1793"/>
                <a:gd name="T9" fmla="*/ 1564 h 1744"/>
                <a:gd name="T10" fmla="*/ 1793 w 1793"/>
                <a:gd name="T11" fmla="*/ 0 h 1744"/>
                <a:gd name="T12" fmla="*/ 180 w 1793"/>
                <a:gd name="T13" fmla="*/ 0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3" h="1744">
                  <a:moveTo>
                    <a:pt x="180" y="0"/>
                  </a:moveTo>
                  <a:lnTo>
                    <a:pt x="0" y="183"/>
                  </a:lnTo>
                  <a:lnTo>
                    <a:pt x="0" y="1744"/>
                  </a:lnTo>
                  <a:lnTo>
                    <a:pt x="1615" y="1744"/>
                  </a:lnTo>
                  <a:lnTo>
                    <a:pt x="1793" y="1564"/>
                  </a:lnTo>
                  <a:lnTo>
                    <a:pt x="1793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330"/>
            <p:cNvSpPr>
              <a:spLocks/>
            </p:cNvSpPr>
            <p:nvPr/>
          </p:nvSpPr>
          <p:spPr bwMode="auto">
            <a:xfrm>
              <a:off x="12615863" y="2703513"/>
              <a:ext cx="2846387" cy="290513"/>
            </a:xfrm>
            <a:custGeom>
              <a:avLst/>
              <a:gdLst>
                <a:gd name="T0" fmla="*/ 1793 w 1793"/>
                <a:gd name="T1" fmla="*/ 0 h 183"/>
                <a:gd name="T2" fmla="*/ 1615 w 1793"/>
                <a:gd name="T3" fmla="*/ 183 h 183"/>
                <a:gd name="T4" fmla="*/ 0 w 1793"/>
                <a:gd name="T5" fmla="*/ 183 h 183"/>
                <a:gd name="T6" fmla="*/ 180 w 1793"/>
                <a:gd name="T7" fmla="*/ 0 h 183"/>
                <a:gd name="T8" fmla="*/ 873 w 1793"/>
                <a:gd name="T9" fmla="*/ 0 h 183"/>
                <a:gd name="T10" fmla="*/ 1793 w 1793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3" h="183">
                  <a:moveTo>
                    <a:pt x="1793" y="0"/>
                  </a:moveTo>
                  <a:lnTo>
                    <a:pt x="1615" y="183"/>
                  </a:lnTo>
                  <a:lnTo>
                    <a:pt x="0" y="183"/>
                  </a:lnTo>
                  <a:lnTo>
                    <a:pt x="180" y="0"/>
                  </a:lnTo>
                  <a:lnTo>
                    <a:pt x="873" y="0"/>
                  </a:lnTo>
                  <a:lnTo>
                    <a:pt x="1793" y="0"/>
                  </a:lnTo>
                  <a:close/>
                </a:path>
              </a:pathLst>
            </a:custGeom>
            <a:solidFill>
              <a:srgbClr val="4FB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331"/>
            <p:cNvSpPr>
              <a:spLocks/>
            </p:cNvSpPr>
            <p:nvPr/>
          </p:nvSpPr>
          <p:spPr bwMode="auto">
            <a:xfrm>
              <a:off x="12615863" y="2994026"/>
              <a:ext cx="2563812" cy="2478088"/>
            </a:xfrm>
            <a:custGeom>
              <a:avLst/>
              <a:gdLst>
                <a:gd name="T0" fmla="*/ 1615 w 1615"/>
                <a:gd name="T1" fmla="*/ 1561 h 1561"/>
                <a:gd name="T2" fmla="*/ 875 w 1615"/>
                <a:gd name="T3" fmla="*/ 1561 h 1561"/>
                <a:gd name="T4" fmla="*/ 0 w 1615"/>
                <a:gd name="T5" fmla="*/ 1561 h 1561"/>
                <a:gd name="T6" fmla="*/ 0 w 1615"/>
                <a:gd name="T7" fmla="*/ 766 h 1561"/>
                <a:gd name="T8" fmla="*/ 0 w 1615"/>
                <a:gd name="T9" fmla="*/ 0 h 1561"/>
                <a:gd name="T10" fmla="*/ 1615 w 1615"/>
                <a:gd name="T11" fmla="*/ 0 h 1561"/>
                <a:gd name="T12" fmla="*/ 1615 w 1615"/>
                <a:gd name="T13" fmla="*/ 1561 h 1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1561">
                  <a:moveTo>
                    <a:pt x="1615" y="1561"/>
                  </a:moveTo>
                  <a:lnTo>
                    <a:pt x="875" y="1561"/>
                  </a:lnTo>
                  <a:lnTo>
                    <a:pt x="0" y="1561"/>
                  </a:lnTo>
                  <a:lnTo>
                    <a:pt x="0" y="766"/>
                  </a:lnTo>
                  <a:lnTo>
                    <a:pt x="0" y="0"/>
                  </a:lnTo>
                  <a:lnTo>
                    <a:pt x="1615" y="0"/>
                  </a:lnTo>
                  <a:lnTo>
                    <a:pt x="1615" y="1561"/>
                  </a:lnTo>
                  <a:close/>
                </a:path>
              </a:pathLst>
            </a:cu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332"/>
            <p:cNvSpPr>
              <a:spLocks/>
            </p:cNvSpPr>
            <p:nvPr/>
          </p:nvSpPr>
          <p:spPr bwMode="auto">
            <a:xfrm>
              <a:off x="15179675" y="2703513"/>
              <a:ext cx="282575" cy="2768600"/>
            </a:xfrm>
            <a:custGeom>
              <a:avLst/>
              <a:gdLst>
                <a:gd name="T0" fmla="*/ 0 w 178"/>
                <a:gd name="T1" fmla="*/ 1744 h 1744"/>
                <a:gd name="T2" fmla="*/ 178 w 178"/>
                <a:gd name="T3" fmla="*/ 1564 h 1744"/>
                <a:gd name="T4" fmla="*/ 178 w 178"/>
                <a:gd name="T5" fmla="*/ 947 h 1744"/>
                <a:gd name="T6" fmla="*/ 178 w 178"/>
                <a:gd name="T7" fmla="*/ 0 h 1744"/>
                <a:gd name="T8" fmla="*/ 0 w 178"/>
                <a:gd name="T9" fmla="*/ 183 h 1744"/>
                <a:gd name="T10" fmla="*/ 0 w 178"/>
                <a:gd name="T11" fmla="*/ 1744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1744">
                  <a:moveTo>
                    <a:pt x="0" y="1744"/>
                  </a:moveTo>
                  <a:lnTo>
                    <a:pt x="178" y="1564"/>
                  </a:lnTo>
                  <a:lnTo>
                    <a:pt x="178" y="947"/>
                  </a:lnTo>
                  <a:lnTo>
                    <a:pt x="178" y="0"/>
                  </a:lnTo>
                  <a:lnTo>
                    <a:pt x="0" y="183"/>
                  </a:lnTo>
                  <a:lnTo>
                    <a:pt x="0" y="1744"/>
                  </a:lnTo>
                  <a:close/>
                </a:path>
              </a:pathLst>
            </a:custGeom>
            <a:solidFill>
              <a:srgbClr val="248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333"/>
            <p:cNvSpPr>
              <a:spLocks/>
            </p:cNvSpPr>
            <p:nvPr/>
          </p:nvSpPr>
          <p:spPr bwMode="auto">
            <a:xfrm>
              <a:off x="13019088" y="3243263"/>
              <a:ext cx="1814512" cy="500063"/>
            </a:xfrm>
            <a:custGeom>
              <a:avLst/>
              <a:gdLst>
                <a:gd name="T0" fmla="*/ 984 w 1143"/>
                <a:gd name="T1" fmla="*/ 211 h 315"/>
                <a:gd name="T2" fmla="*/ 0 w 1143"/>
                <a:gd name="T3" fmla="*/ 211 h 315"/>
                <a:gd name="T4" fmla="*/ 0 w 1143"/>
                <a:gd name="T5" fmla="*/ 104 h 315"/>
                <a:gd name="T6" fmla="*/ 984 w 1143"/>
                <a:gd name="T7" fmla="*/ 104 h 315"/>
                <a:gd name="T8" fmla="*/ 984 w 1143"/>
                <a:gd name="T9" fmla="*/ 0 h 315"/>
                <a:gd name="T10" fmla="*/ 1143 w 1143"/>
                <a:gd name="T11" fmla="*/ 159 h 315"/>
                <a:gd name="T12" fmla="*/ 984 w 1143"/>
                <a:gd name="T13" fmla="*/ 315 h 315"/>
                <a:gd name="T14" fmla="*/ 984 w 1143"/>
                <a:gd name="T15" fmla="*/ 211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5">
                  <a:moveTo>
                    <a:pt x="984" y="211"/>
                  </a:moveTo>
                  <a:lnTo>
                    <a:pt x="0" y="211"/>
                  </a:lnTo>
                  <a:lnTo>
                    <a:pt x="0" y="104"/>
                  </a:lnTo>
                  <a:lnTo>
                    <a:pt x="984" y="104"/>
                  </a:lnTo>
                  <a:lnTo>
                    <a:pt x="984" y="0"/>
                  </a:lnTo>
                  <a:lnTo>
                    <a:pt x="1143" y="159"/>
                  </a:lnTo>
                  <a:lnTo>
                    <a:pt x="984" y="315"/>
                  </a:lnTo>
                  <a:lnTo>
                    <a:pt x="984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34"/>
            <p:cNvSpPr>
              <a:spLocks/>
            </p:cNvSpPr>
            <p:nvPr/>
          </p:nvSpPr>
          <p:spPr bwMode="auto">
            <a:xfrm>
              <a:off x="13019088" y="3732213"/>
              <a:ext cx="1814512" cy="496888"/>
            </a:xfrm>
            <a:custGeom>
              <a:avLst/>
              <a:gdLst>
                <a:gd name="T0" fmla="*/ 156 w 1143"/>
                <a:gd name="T1" fmla="*/ 105 h 313"/>
                <a:gd name="T2" fmla="*/ 1143 w 1143"/>
                <a:gd name="T3" fmla="*/ 105 h 313"/>
                <a:gd name="T4" fmla="*/ 1143 w 1143"/>
                <a:gd name="T5" fmla="*/ 209 h 313"/>
                <a:gd name="T6" fmla="*/ 156 w 1143"/>
                <a:gd name="T7" fmla="*/ 209 h 313"/>
                <a:gd name="T8" fmla="*/ 156 w 1143"/>
                <a:gd name="T9" fmla="*/ 313 h 313"/>
                <a:gd name="T10" fmla="*/ 0 w 1143"/>
                <a:gd name="T11" fmla="*/ 157 h 313"/>
                <a:gd name="T12" fmla="*/ 156 w 1143"/>
                <a:gd name="T13" fmla="*/ 0 h 313"/>
                <a:gd name="T14" fmla="*/ 156 w 1143"/>
                <a:gd name="T15" fmla="*/ 105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3">
                  <a:moveTo>
                    <a:pt x="156" y="105"/>
                  </a:moveTo>
                  <a:lnTo>
                    <a:pt x="1143" y="105"/>
                  </a:lnTo>
                  <a:lnTo>
                    <a:pt x="1143" y="209"/>
                  </a:lnTo>
                  <a:lnTo>
                    <a:pt x="156" y="209"/>
                  </a:lnTo>
                  <a:lnTo>
                    <a:pt x="156" y="313"/>
                  </a:lnTo>
                  <a:lnTo>
                    <a:pt x="0" y="157"/>
                  </a:lnTo>
                  <a:lnTo>
                    <a:pt x="156" y="0"/>
                  </a:lnTo>
                  <a:lnTo>
                    <a:pt x="156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335"/>
            <p:cNvSpPr>
              <a:spLocks/>
            </p:cNvSpPr>
            <p:nvPr/>
          </p:nvSpPr>
          <p:spPr bwMode="auto">
            <a:xfrm>
              <a:off x="13019088" y="4217988"/>
              <a:ext cx="1814512" cy="501650"/>
            </a:xfrm>
            <a:custGeom>
              <a:avLst/>
              <a:gdLst>
                <a:gd name="T0" fmla="*/ 984 w 1143"/>
                <a:gd name="T1" fmla="*/ 211 h 316"/>
                <a:gd name="T2" fmla="*/ 0 w 1143"/>
                <a:gd name="T3" fmla="*/ 211 h 316"/>
                <a:gd name="T4" fmla="*/ 0 w 1143"/>
                <a:gd name="T5" fmla="*/ 105 h 316"/>
                <a:gd name="T6" fmla="*/ 984 w 1143"/>
                <a:gd name="T7" fmla="*/ 105 h 316"/>
                <a:gd name="T8" fmla="*/ 984 w 1143"/>
                <a:gd name="T9" fmla="*/ 0 h 316"/>
                <a:gd name="T10" fmla="*/ 1143 w 1143"/>
                <a:gd name="T11" fmla="*/ 159 h 316"/>
                <a:gd name="T12" fmla="*/ 984 w 1143"/>
                <a:gd name="T13" fmla="*/ 316 h 316"/>
                <a:gd name="T14" fmla="*/ 984 w 1143"/>
                <a:gd name="T15" fmla="*/ 21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6">
                  <a:moveTo>
                    <a:pt x="984" y="211"/>
                  </a:moveTo>
                  <a:lnTo>
                    <a:pt x="0" y="211"/>
                  </a:lnTo>
                  <a:lnTo>
                    <a:pt x="0" y="105"/>
                  </a:lnTo>
                  <a:lnTo>
                    <a:pt x="984" y="105"/>
                  </a:lnTo>
                  <a:lnTo>
                    <a:pt x="984" y="0"/>
                  </a:lnTo>
                  <a:lnTo>
                    <a:pt x="1143" y="159"/>
                  </a:lnTo>
                  <a:lnTo>
                    <a:pt x="984" y="316"/>
                  </a:lnTo>
                  <a:lnTo>
                    <a:pt x="984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336"/>
            <p:cNvSpPr>
              <a:spLocks/>
            </p:cNvSpPr>
            <p:nvPr/>
          </p:nvSpPr>
          <p:spPr bwMode="auto">
            <a:xfrm>
              <a:off x="13019088" y="4708526"/>
              <a:ext cx="1814512" cy="496888"/>
            </a:xfrm>
            <a:custGeom>
              <a:avLst/>
              <a:gdLst>
                <a:gd name="T0" fmla="*/ 156 w 1143"/>
                <a:gd name="T1" fmla="*/ 104 h 313"/>
                <a:gd name="T2" fmla="*/ 1143 w 1143"/>
                <a:gd name="T3" fmla="*/ 104 h 313"/>
                <a:gd name="T4" fmla="*/ 1143 w 1143"/>
                <a:gd name="T5" fmla="*/ 209 h 313"/>
                <a:gd name="T6" fmla="*/ 156 w 1143"/>
                <a:gd name="T7" fmla="*/ 209 h 313"/>
                <a:gd name="T8" fmla="*/ 156 w 1143"/>
                <a:gd name="T9" fmla="*/ 313 h 313"/>
                <a:gd name="T10" fmla="*/ 0 w 1143"/>
                <a:gd name="T11" fmla="*/ 156 h 313"/>
                <a:gd name="T12" fmla="*/ 156 w 1143"/>
                <a:gd name="T13" fmla="*/ 0 h 313"/>
                <a:gd name="T14" fmla="*/ 156 w 1143"/>
                <a:gd name="T15" fmla="*/ 10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3">
                  <a:moveTo>
                    <a:pt x="156" y="104"/>
                  </a:moveTo>
                  <a:lnTo>
                    <a:pt x="1143" y="104"/>
                  </a:lnTo>
                  <a:lnTo>
                    <a:pt x="1143" y="209"/>
                  </a:lnTo>
                  <a:lnTo>
                    <a:pt x="156" y="209"/>
                  </a:lnTo>
                  <a:lnTo>
                    <a:pt x="156" y="313"/>
                  </a:lnTo>
                  <a:lnTo>
                    <a:pt x="0" y="156"/>
                  </a:lnTo>
                  <a:lnTo>
                    <a:pt x="156" y="0"/>
                  </a:lnTo>
                  <a:lnTo>
                    <a:pt x="156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1" name="Group 120"/>
          <p:cNvGrpSpPr>
            <a:grpSpLocks noChangeAspect="1"/>
          </p:cNvGrpSpPr>
          <p:nvPr/>
        </p:nvGrpSpPr>
        <p:grpSpPr>
          <a:xfrm>
            <a:off x="6592936" y="2161885"/>
            <a:ext cx="660359" cy="537460"/>
            <a:chOff x="12615863" y="2703513"/>
            <a:chExt cx="2846387" cy="2768601"/>
          </a:xfrm>
        </p:grpSpPr>
        <p:sp>
          <p:nvSpPr>
            <p:cNvPr id="122" name="Freeform 329"/>
            <p:cNvSpPr>
              <a:spLocks/>
            </p:cNvSpPr>
            <p:nvPr/>
          </p:nvSpPr>
          <p:spPr bwMode="auto">
            <a:xfrm>
              <a:off x="12615863" y="2703513"/>
              <a:ext cx="2846387" cy="2768600"/>
            </a:xfrm>
            <a:custGeom>
              <a:avLst/>
              <a:gdLst>
                <a:gd name="T0" fmla="*/ 180 w 1793"/>
                <a:gd name="T1" fmla="*/ 0 h 1744"/>
                <a:gd name="T2" fmla="*/ 0 w 1793"/>
                <a:gd name="T3" fmla="*/ 183 h 1744"/>
                <a:gd name="T4" fmla="*/ 0 w 1793"/>
                <a:gd name="T5" fmla="*/ 1744 h 1744"/>
                <a:gd name="T6" fmla="*/ 1615 w 1793"/>
                <a:gd name="T7" fmla="*/ 1744 h 1744"/>
                <a:gd name="T8" fmla="*/ 1793 w 1793"/>
                <a:gd name="T9" fmla="*/ 1564 h 1744"/>
                <a:gd name="T10" fmla="*/ 1793 w 1793"/>
                <a:gd name="T11" fmla="*/ 0 h 1744"/>
                <a:gd name="T12" fmla="*/ 180 w 1793"/>
                <a:gd name="T13" fmla="*/ 0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3" h="1744">
                  <a:moveTo>
                    <a:pt x="180" y="0"/>
                  </a:moveTo>
                  <a:lnTo>
                    <a:pt x="0" y="183"/>
                  </a:lnTo>
                  <a:lnTo>
                    <a:pt x="0" y="1744"/>
                  </a:lnTo>
                  <a:lnTo>
                    <a:pt x="1615" y="1744"/>
                  </a:lnTo>
                  <a:lnTo>
                    <a:pt x="1793" y="1564"/>
                  </a:lnTo>
                  <a:lnTo>
                    <a:pt x="1793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330"/>
            <p:cNvSpPr>
              <a:spLocks/>
            </p:cNvSpPr>
            <p:nvPr/>
          </p:nvSpPr>
          <p:spPr bwMode="auto">
            <a:xfrm>
              <a:off x="12615863" y="2703513"/>
              <a:ext cx="2846387" cy="290513"/>
            </a:xfrm>
            <a:custGeom>
              <a:avLst/>
              <a:gdLst>
                <a:gd name="T0" fmla="*/ 1793 w 1793"/>
                <a:gd name="T1" fmla="*/ 0 h 183"/>
                <a:gd name="T2" fmla="*/ 1615 w 1793"/>
                <a:gd name="T3" fmla="*/ 183 h 183"/>
                <a:gd name="T4" fmla="*/ 0 w 1793"/>
                <a:gd name="T5" fmla="*/ 183 h 183"/>
                <a:gd name="T6" fmla="*/ 180 w 1793"/>
                <a:gd name="T7" fmla="*/ 0 h 183"/>
                <a:gd name="T8" fmla="*/ 873 w 1793"/>
                <a:gd name="T9" fmla="*/ 0 h 183"/>
                <a:gd name="T10" fmla="*/ 1793 w 1793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3" h="183">
                  <a:moveTo>
                    <a:pt x="1793" y="0"/>
                  </a:moveTo>
                  <a:lnTo>
                    <a:pt x="1615" y="183"/>
                  </a:lnTo>
                  <a:lnTo>
                    <a:pt x="0" y="183"/>
                  </a:lnTo>
                  <a:lnTo>
                    <a:pt x="180" y="0"/>
                  </a:lnTo>
                  <a:lnTo>
                    <a:pt x="873" y="0"/>
                  </a:lnTo>
                  <a:lnTo>
                    <a:pt x="1793" y="0"/>
                  </a:lnTo>
                  <a:close/>
                </a:path>
              </a:pathLst>
            </a:custGeom>
            <a:solidFill>
              <a:srgbClr val="4FB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331"/>
            <p:cNvSpPr>
              <a:spLocks/>
            </p:cNvSpPr>
            <p:nvPr/>
          </p:nvSpPr>
          <p:spPr bwMode="auto">
            <a:xfrm>
              <a:off x="12615863" y="2994026"/>
              <a:ext cx="2563812" cy="2478088"/>
            </a:xfrm>
            <a:custGeom>
              <a:avLst/>
              <a:gdLst>
                <a:gd name="T0" fmla="*/ 1615 w 1615"/>
                <a:gd name="T1" fmla="*/ 1561 h 1561"/>
                <a:gd name="T2" fmla="*/ 875 w 1615"/>
                <a:gd name="T3" fmla="*/ 1561 h 1561"/>
                <a:gd name="T4" fmla="*/ 0 w 1615"/>
                <a:gd name="T5" fmla="*/ 1561 h 1561"/>
                <a:gd name="T6" fmla="*/ 0 w 1615"/>
                <a:gd name="T7" fmla="*/ 766 h 1561"/>
                <a:gd name="T8" fmla="*/ 0 w 1615"/>
                <a:gd name="T9" fmla="*/ 0 h 1561"/>
                <a:gd name="T10" fmla="*/ 1615 w 1615"/>
                <a:gd name="T11" fmla="*/ 0 h 1561"/>
                <a:gd name="T12" fmla="*/ 1615 w 1615"/>
                <a:gd name="T13" fmla="*/ 1561 h 1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1561">
                  <a:moveTo>
                    <a:pt x="1615" y="1561"/>
                  </a:moveTo>
                  <a:lnTo>
                    <a:pt x="875" y="1561"/>
                  </a:lnTo>
                  <a:lnTo>
                    <a:pt x="0" y="1561"/>
                  </a:lnTo>
                  <a:lnTo>
                    <a:pt x="0" y="766"/>
                  </a:lnTo>
                  <a:lnTo>
                    <a:pt x="0" y="0"/>
                  </a:lnTo>
                  <a:lnTo>
                    <a:pt x="1615" y="0"/>
                  </a:lnTo>
                  <a:lnTo>
                    <a:pt x="1615" y="1561"/>
                  </a:lnTo>
                  <a:close/>
                </a:path>
              </a:pathLst>
            </a:cu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332"/>
            <p:cNvSpPr>
              <a:spLocks/>
            </p:cNvSpPr>
            <p:nvPr/>
          </p:nvSpPr>
          <p:spPr bwMode="auto">
            <a:xfrm>
              <a:off x="15179675" y="2703513"/>
              <a:ext cx="282575" cy="2768600"/>
            </a:xfrm>
            <a:custGeom>
              <a:avLst/>
              <a:gdLst>
                <a:gd name="T0" fmla="*/ 0 w 178"/>
                <a:gd name="T1" fmla="*/ 1744 h 1744"/>
                <a:gd name="T2" fmla="*/ 178 w 178"/>
                <a:gd name="T3" fmla="*/ 1564 h 1744"/>
                <a:gd name="T4" fmla="*/ 178 w 178"/>
                <a:gd name="T5" fmla="*/ 947 h 1744"/>
                <a:gd name="T6" fmla="*/ 178 w 178"/>
                <a:gd name="T7" fmla="*/ 0 h 1744"/>
                <a:gd name="T8" fmla="*/ 0 w 178"/>
                <a:gd name="T9" fmla="*/ 183 h 1744"/>
                <a:gd name="T10" fmla="*/ 0 w 178"/>
                <a:gd name="T11" fmla="*/ 1744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1744">
                  <a:moveTo>
                    <a:pt x="0" y="1744"/>
                  </a:moveTo>
                  <a:lnTo>
                    <a:pt x="178" y="1564"/>
                  </a:lnTo>
                  <a:lnTo>
                    <a:pt x="178" y="947"/>
                  </a:lnTo>
                  <a:lnTo>
                    <a:pt x="178" y="0"/>
                  </a:lnTo>
                  <a:lnTo>
                    <a:pt x="0" y="183"/>
                  </a:lnTo>
                  <a:lnTo>
                    <a:pt x="0" y="1744"/>
                  </a:lnTo>
                  <a:close/>
                </a:path>
              </a:pathLst>
            </a:custGeom>
            <a:solidFill>
              <a:srgbClr val="248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333"/>
            <p:cNvSpPr>
              <a:spLocks/>
            </p:cNvSpPr>
            <p:nvPr/>
          </p:nvSpPr>
          <p:spPr bwMode="auto">
            <a:xfrm>
              <a:off x="13019088" y="3243263"/>
              <a:ext cx="1814512" cy="500063"/>
            </a:xfrm>
            <a:custGeom>
              <a:avLst/>
              <a:gdLst>
                <a:gd name="T0" fmla="*/ 984 w 1143"/>
                <a:gd name="T1" fmla="*/ 211 h 315"/>
                <a:gd name="T2" fmla="*/ 0 w 1143"/>
                <a:gd name="T3" fmla="*/ 211 h 315"/>
                <a:gd name="T4" fmla="*/ 0 w 1143"/>
                <a:gd name="T5" fmla="*/ 104 h 315"/>
                <a:gd name="T6" fmla="*/ 984 w 1143"/>
                <a:gd name="T7" fmla="*/ 104 h 315"/>
                <a:gd name="T8" fmla="*/ 984 w 1143"/>
                <a:gd name="T9" fmla="*/ 0 h 315"/>
                <a:gd name="T10" fmla="*/ 1143 w 1143"/>
                <a:gd name="T11" fmla="*/ 159 h 315"/>
                <a:gd name="T12" fmla="*/ 984 w 1143"/>
                <a:gd name="T13" fmla="*/ 315 h 315"/>
                <a:gd name="T14" fmla="*/ 984 w 1143"/>
                <a:gd name="T15" fmla="*/ 211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5">
                  <a:moveTo>
                    <a:pt x="984" y="211"/>
                  </a:moveTo>
                  <a:lnTo>
                    <a:pt x="0" y="211"/>
                  </a:lnTo>
                  <a:lnTo>
                    <a:pt x="0" y="104"/>
                  </a:lnTo>
                  <a:lnTo>
                    <a:pt x="984" y="104"/>
                  </a:lnTo>
                  <a:lnTo>
                    <a:pt x="984" y="0"/>
                  </a:lnTo>
                  <a:lnTo>
                    <a:pt x="1143" y="159"/>
                  </a:lnTo>
                  <a:lnTo>
                    <a:pt x="984" y="315"/>
                  </a:lnTo>
                  <a:lnTo>
                    <a:pt x="984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334"/>
            <p:cNvSpPr>
              <a:spLocks/>
            </p:cNvSpPr>
            <p:nvPr/>
          </p:nvSpPr>
          <p:spPr bwMode="auto">
            <a:xfrm>
              <a:off x="13019088" y="3732213"/>
              <a:ext cx="1814512" cy="496888"/>
            </a:xfrm>
            <a:custGeom>
              <a:avLst/>
              <a:gdLst>
                <a:gd name="T0" fmla="*/ 156 w 1143"/>
                <a:gd name="T1" fmla="*/ 105 h 313"/>
                <a:gd name="T2" fmla="*/ 1143 w 1143"/>
                <a:gd name="T3" fmla="*/ 105 h 313"/>
                <a:gd name="T4" fmla="*/ 1143 w 1143"/>
                <a:gd name="T5" fmla="*/ 209 h 313"/>
                <a:gd name="T6" fmla="*/ 156 w 1143"/>
                <a:gd name="T7" fmla="*/ 209 h 313"/>
                <a:gd name="T8" fmla="*/ 156 w 1143"/>
                <a:gd name="T9" fmla="*/ 313 h 313"/>
                <a:gd name="T10" fmla="*/ 0 w 1143"/>
                <a:gd name="T11" fmla="*/ 157 h 313"/>
                <a:gd name="T12" fmla="*/ 156 w 1143"/>
                <a:gd name="T13" fmla="*/ 0 h 313"/>
                <a:gd name="T14" fmla="*/ 156 w 1143"/>
                <a:gd name="T15" fmla="*/ 105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3">
                  <a:moveTo>
                    <a:pt x="156" y="105"/>
                  </a:moveTo>
                  <a:lnTo>
                    <a:pt x="1143" y="105"/>
                  </a:lnTo>
                  <a:lnTo>
                    <a:pt x="1143" y="209"/>
                  </a:lnTo>
                  <a:lnTo>
                    <a:pt x="156" y="209"/>
                  </a:lnTo>
                  <a:lnTo>
                    <a:pt x="156" y="313"/>
                  </a:lnTo>
                  <a:lnTo>
                    <a:pt x="0" y="157"/>
                  </a:lnTo>
                  <a:lnTo>
                    <a:pt x="156" y="0"/>
                  </a:lnTo>
                  <a:lnTo>
                    <a:pt x="156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335"/>
            <p:cNvSpPr>
              <a:spLocks/>
            </p:cNvSpPr>
            <p:nvPr/>
          </p:nvSpPr>
          <p:spPr bwMode="auto">
            <a:xfrm>
              <a:off x="13019088" y="4217988"/>
              <a:ext cx="1814512" cy="501650"/>
            </a:xfrm>
            <a:custGeom>
              <a:avLst/>
              <a:gdLst>
                <a:gd name="T0" fmla="*/ 984 w 1143"/>
                <a:gd name="T1" fmla="*/ 211 h 316"/>
                <a:gd name="T2" fmla="*/ 0 w 1143"/>
                <a:gd name="T3" fmla="*/ 211 h 316"/>
                <a:gd name="T4" fmla="*/ 0 w 1143"/>
                <a:gd name="T5" fmla="*/ 105 h 316"/>
                <a:gd name="T6" fmla="*/ 984 w 1143"/>
                <a:gd name="T7" fmla="*/ 105 h 316"/>
                <a:gd name="T8" fmla="*/ 984 w 1143"/>
                <a:gd name="T9" fmla="*/ 0 h 316"/>
                <a:gd name="T10" fmla="*/ 1143 w 1143"/>
                <a:gd name="T11" fmla="*/ 159 h 316"/>
                <a:gd name="T12" fmla="*/ 984 w 1143"/>
                <a:gd name="T13" fmla="*/ 316 h 316"/>
                <a:gd name="T14" fmla="*/ 984 w 1143"/>
                <a:gd name="T15" fmla="*/ 21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6">
                  <a:moveTo>
                    <a:pt x="984" y="211"/>
                  </a:moveTo>
                  <a:lnTo>
                    <a:pt x="0" y="211"/>
                  </a:lnTo>
                  <a:lnTo>
                    <a:pt x="0" y="105"/>
                  </a:lnTo>
                  <a:lnTo>
                    <a:pt x="984" y="105"/>
                  </a:lnTo>
                  <a:lnTo>
                    <a:pt x="984" y="0"/>
                  </a:lnTo>
                  <a:lnTo>
                    <a:pt x="1143" y="159"/>
                  </a:lnTo>
                  <a:lnTo>
                    <a:pt x="984" y="316"/>
                  </a:lnTo>
                  <a:lnTo>
                    <a:pt x="984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336"/>
            <p:cNvSpPr>
              <a:spLocks/>
            </p:cNvSpPr>
            <p:nvPr/>
          </p:nvSpPr>
          <p:spPr bwMode="auto">
            <a:xfrm>
              <a:off x="13019088" y="4708526"/>
              <a:ext cx="1814512" cy="496888"/>
            </a:xfrm>
            <a:custGeom>
              <a:avLst/>
              <a:gdLst>
                <a:gd name="T0" fmla="*/ 156 w 1143"/>
                <a:gd name="T1" fmla="*/ 104 h 313"/>
                <a:gd name="T2" fmla="*/ 1143 w 1143"/>
                <a:gd name="T3" fmla="*/ 104 h 313"/>
                <a:gd name="T4" fmla="*/ 1143 w 1143"/>
                <a:gd name="T5" fmla="*/ 209 h 313"/>
                <a:gd name="T6" fmla="*/ 156 w 1143"/>
                <a:gd name="T7" fmla="*/ 209 h 313"/>
                <a:gd name="T8" fmla="*/ 156 w 1143"/>
                <a:gd name="T9" fmla="*/ 313 h 313"/>
                <a:gd name="T10" fmla="*/ 0 w 1143"/>
                <a:gd name="T11" fmla="*/ 156 h 313"/>
                <a:gd name="T12" fmla="*/ 156 w 1143"/>
                <a:gd name="T13" fmla="*/ 0 h 313"/>
                <a:gd name="T14" fmla="*/ 156 w 1143"/>
                <a:gd name="T15" fmla="*/ 10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3">
                  <a:moveTo>
                    <a:pt x="156" y="104"/>
                  </a:moveTo>
                  <a:lnTo>
                    <a:pt x="1143" y="104"/>
                  </a:lnTo>
                  <a:lnTo>
                    <a:pt x="1143" y="209"/>
                  </a:lnTo>
                  <a:lnTo>
                    <a:pt x="156" y="209"/>
                  </a:lnTo>
                  <a:lnTo>
                    <a:pt x="156" y="313"/>
                  </a:lnTo>
                  <a:lnTo>
                    <a:pt x="0" y="156"/>
                  </a:lnTo>
                  <a:lnTo>
                    <a:pt x="156" y="0"/>
                  </a:lnTo>
                  <a:lnTo>
                    <a:pt x="156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0" name="Group 129"/>
          <p:cNvGrpSpPr>
            <a:grpSpLocks noChangeAspect="1"/>
          </p:cNvGrpSpPr>
          <p:nvPr/>
        </p:nvGrpSpPr>
        <p:grpSpPr>
          <a:xfrm>
            <a:off x="7854622" y="2161885"/>
            <a:ext cx="660359" cy="537460"/>
            <a:chOff x="12615863" y="2703513"/>
            <a:chExt cx="2846387" cy="2768601"/>
          </a:xfrm>
        </p:grpSpPr>
        <p:sp>
          <p:nvSpPr>
            <p:cNvPr id="131" name="Freeform 329"/>
            <p:cNvSpPr>
              <a:spLocks/>
            </p:cNvSpPr>
            <p:nvPr/>
          </p:nvSpPr>
          <p:spPr bwMode="auto">
            <a:xfrm>
              <a:off x="12615863" y="2703513"/>
              <a:ext cx="2846387" cy="2768600"/>
            </a:xfrm>
            <a:custGeom>
              <a:avLst/>
              <a:gdLst>
                <a:gd name="T0" fmla="*/ 180 w 1793"/>
                <a:gd name="T1" fmla="*/ 0 h 1744"/>
                <a:gd name="T2" fmla="*/ 0 w 1793"/>
                <a:gd name="T3" fmla="*/ 183 h 1744"/>
                <a:gd name="T4" fmla="*/ 0 w 1793"/>
                <a:gd name="T5" fmla="*/ 1744 h 1744"/>
                <a:gd name="T6" fmla="*/ 1615 w 1793"/>
                <a:gd name="T7" fmla="*/ 1744 h 1744"/>
                <a:gd name="T8" fmla="*/ 1793 w 1793"/>
                <a:gd name="T9" fmla="*/ 1564 h 1744"/>
                <a:gd name="T10" fmla="*/ 1793 w 1793"/>
                <a:gd name="T11" fmla="*/ 0 h 1744"/>
                <a:gd name="T12" fmla="*/ 180 w 1793"/>
                <a:gd name="T13" fmla="*/ 0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3" h="1744">
                  <a:moveTo>
                    <a:pt x="180" y="0"/>
                  </a:moveTo>
                  <a:lnTo>
                    <a:pt x="0" y="183"/>
                  </a:lnTo>
                  <a:lnTo>
                    <a:pt x="0" y="1744"/>
                  </a:lnTo>
                  <a:lnTo>
                    <a:pt x="1615" y="1744"/>
                  </a:lnTo>
                  <a:lnTo>
                    <a:pt x="1793" y="1564"/>
                  </a:lnTo>
                  <a:lnTo>
                    <a:pt x="1793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330"/>
            <p:cNvSpPr>
              <a:spLocks/>
            </p:cNvSpPr>
            <p:nvPr/>
          </p:nvSpPr>
          <p:spPr bwMode="auto">
            <a:xfrm>
              <a:off x="12615863" y="2703513"/>
              <a:ext cx="2846387" cy="290513"/>
            </a:xfrm>
            <a:custGeom>
              <a:avLst/>
              <a:gdLst>
                <a:gd name="T0" fmla="*/ 1793 w 1793"/>
                <a:gd name="T1" fmla="*/ 0 h 183"/>
                <a:gd name="T2" fmla="*/ 1615 w 1793"/>
                <a:gd name="T3" fmla="*/ 183 h 183"/>
                <a:gd name="T4" fmla="*/ 0 w 1793"/>
                <a:gd name="T5" fmla="*/ 183 h 183"/>
                <a:gd name="T6" fmla="*/ 180 w 1793"/>
                <a:gd name="T7" fmla="*/ 0 h 183"/>
                <a:gd name="T8" fmla="*/ 873 w 1793"/>
                <a:gd name="T9" fmla="*/ 0 h 183"/>
                <a:gd name="T10" fmla="*/ 1793 w 1793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3" h="183">
                  <a:moveTo>
                    <a:pt x="1793" y="0"/>
                  </a:moveTo>
                  <a:lnTo>
                    <a:pt x="1615" y="183"/>
                  </a:lnTo>
                  <a:lnTo>
                    <a:pt x="0" y="183"/>
                  </a:lnTo>
                  <a:lnTo>
                    <a:pt x="180" y="0"/>
                  </a:lnTo>
                  <a:lnTo>
                    <a:pt x="873" y="0"/>
                  </a:lnTo>
                  <a:lnTo>
                    <a:pt x="1793" y="0"/>
                  </a:lnTo>
                  <a:close/>
                </a:path>
              </a:pathLst>
            </a:custGeom>
            <a:solidFill>
              <a:srgbClr val="4FB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331"/>
            <p:cNvSpPr>
              <a:spLocks/>
            </p:cNvSpPr>
            <p:nvPr/>
          </p:nvSpPr>
          <p:spPr bwMode="auto">
            <a:xfrm>
              <a:off x="12615863" y="2994026"/>
              <a:ext cx="2563812" cy="2478088"/>
            </a:xfrm>
            <a:custGeom>
              <a:avLst/>
              <a:gdLst>
                <a:gd name="T0" fmla="*/ 1615 w 1615"/>
                <a:gd name="T1" fmla="*/ 1561 h 1561"/>
                <a:gd name="T2" fmla="*/ 875 w 1615"/>
                <a:gd name="T3" fmla="*/ 1561 h 1561"/>
                <a:gd name="T4" fmla="*/ 0 w 1615"/>
                <a:gd name="T5" fmla="*/ 1561 h 1561"/>
                <a:gd name="T6" fmla="*/ 0 w 1615"/>
                <a:gd name="T7" fmla="*/ 766 h 1561"/>
                <a:gd name="T8" fmla="*/ 0 w 1615"/>
                <a:gd name="T9" fmla="*/ 0 h 1561"/>
                <a:gd name="T10" fmla="*/ 1615 w 1615"/>
                <a:gd name="T11" fmla="*/ 0 h 1561"/>
                <a:gd name="T12" fmla="*/ 1615 w 1615"/>
                <a:gd name="T13" fmla="*/ 1561 h 1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1561">
                  <a:moveTo>
                    <a:pt x="1615" y="1561"/>
                  </a:moveTo>
                  <a:lnTo>
                    <a:pt x="875" y="1561"/>
                  </a:lnTo>
                  <a:lnTo>
                    <a:pt x="0" y="1561"/>
                  </a:lnTo>
                  <a:lnTo>
                    <a:pt x="0" y="766"/>
                  </a:lnTo>
                  <a:lnTo>
                    <a:pt x="0" y="0"/>
                  </a:lnTo>
                  <a:lnTo>
                    <a:pt x="1615" y="0"/>
                  </a:lnTo>
                  <a:lnTo>
                    <a:pt x="1615" y="1561"/>
                  </a:lnTo>
                  <a:close/>
                </a:path>
              </a:pathLst>
            </a:cu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332"/>
            <p:cNvSpPr>
              <a:spLocks/>
            </p:cNvSpPr>
            <p:nvPr/>
          </p:nvSpPr>
          <p:spPr bwMode="auto">
            <a:xfrm>
              <a:off x="15179675" y="2703513"/>
              <a:ext cx="282575" cy="2768600"/>
            </a:xfrm>
            <a:custGeom>
              <a:avLst/>
              <a:gdLst>
                <a:gd name="T0" fmla="*/ 0 w 178"/>
                <a:gd name="T1" fmla="*/ 1744 h 1744"/>
                <a:gd name="T2" fmla="*/ 178 w 178"/>
                <a:gd name="T3" fmla="*/ 1564 h 1744"/>
                <a:gd name="T4" fmla="*/ 178 w 178"/>
                <a:gd name="T5" fmla="*/ 947 h 1744"/>
                <a:gd name="T6" fmla="*/ 178 w 178"/>
                <a:gd name="T7" fmla="*/ 0 h 1744"/>
                <a:gd name="T8" fmla="*/ 0 w 178"/>
                <a:gd name="T9" fmla="*/ 183 h 1744"/>
                <a:gd name="T10" fmla="*/ 0 w 178"/>
                <a:gd name="T11" fmla="*/ 1744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1744">
                  <a:moveTo>
                    <a:pt x="0" y="1744"/>
                  </a:moveTo>
                  <a:lnTo>
                    <a:pt x="178" y="1564"/>
                  </a:lnTo>
                  <a:lnTo>
                    <a:pt x="178" y="947"/>
                  </a:lnTo>
                  <a:lnTo>
                    <a:pt x="178" y="0"/>
                  </a:lnTo>
                  <a:lnTo>
                    <a:pt x="0" y="183"/>
                  </a:lnTo>
                  <a:lnTo>
                    <a:pt x="0" y="1744"/>
                  </a:lnTo>
                  <a:close/>
                </a:path>
              </a:pathLst>
            </a:custGeom>
            <a:solidFill>
              <a:srgbClr val="248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333"/>
            <p:cNvSpPr>
              <a:spLocks/>
            </p:cNvSpPr>
            <p:nvPr/>
          </p:nvSpPr>
          <p:spPr bwMode="auto">
            <a:xfrm>
              <a:off x="13019088" y="3243263"/>
              <a:ext cx="1814512" cy="500063"/>
            </a:xfrm>
            <a:custGeom>
              <a:avLst/>
              <a:gdLst>
                <a:gd name="T0" fmla="*/ 984 w 1143"/>
                <a:gd name="T1" fmla="*/ 211 h 315"/>
                <a:gd name="T2" fmla="*/ 0 w 1143"/>
                <a:gd name="T3" fmla="*/ 211 h 315"/>
                <a:gd name="T4" fmla="*/ 0 w 1143"/>
                <a:gd name="T5" fmla="*/ 104 h 315"/>
                <a:gd name="T6" fmla="*/ 984 w 1143"/>
                <a:gd name="T7" fmla="*/ 104 h 315"/>
                <a:gd name="T8" fmla="*/ 984 w 1143"/>
                <a:gd name="T9" fmla="*/ 0 h 315"/>
                <a:gd name="T10" fmla="*/ 1143 w 1143"/>
                <a:gd name="T11" fmla="*/ 159 h 315"/>
                <a:gd name="T12" fmla="*/ 984 w 1143"/>
                <a:gd name="T13" fmla="*/ 315 h 315"/>
                <a:gd name="T14" fmla="*/ 984 w 1143"/>
                <a:gd name="T15" fmla="*/ 211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5">
                  <a:moveTo>
                    <a:pt x="984" y="211"/>
                  </a:moveTo>
                  <a:lnTo>
                    <a:pt x="0" y="211"/>
                  </a:lnTo>
                  <a:lnTo>
                    <a:pt x="0" y="104"/>
                  </a:lnTo>
                  <a:lnTo>
                    <a:pt x="984" y="104"/>
                  </a:lnTo>
                  <a:lnTo>
                    <a:pt x="984" y="0"/>
                  </a:lnTo>
                  <a:lnTo>
                    <a:pt x="1143" y="159"/>
                  </a:lnTo>
                  <a:lnTo>
                    <a:pt x="984" y="315"/>
                  </a:lnTo>
                  <a:lnTo>
                    <a:pt x="984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334"/>
            <p:cNvSpPr>
              <a:spLocks/>
            </p:cNvSpPr>
            <p:nvPr/>
          </p:nvSpPr>
          <p:spPr bwMode="auto">
            <a:xfrm>
              <a:off x="13019088" y="3732213"/>
              <a:ext cx="1814512" cy="496888"/>
            </a:xfrm>
            <a:custGeom>
              <a:avLst/>
              <a:gdLst>
                <a:gd name="T0" fmla="*/ 156 w 1143"/>
                <a:gd name="T1" fmla="*/ 105 h 313"/>
                <a:gd name="T2" fmla="*/ 1143 w 1143"/>
                <a:gd name="T3" fmla="*/ 105 h 313"/>
                <a:gd name="T4" fmla="*/ 1143 w 1143"/>
                <a:gd name="T5" fmla="*/ 209 h 313"/>
                <a:gd name="T6" fmla="*/ 156 w 1143"/>
                <a:gd name="T7" fmla="*/ 209 h 313"/>
                <a:gd name="T8" fmla="*/ 156 w 1143"/>
                <a:gd name="T9" fmla="*/ 313 h 313"/>
                <a:gd name="T10" fmla="*/ 0 w 1143"/>
                <a:gd name="T11" fmla="*/ 157 h 313"/>
                <a:gd name="T12" fmla="*/ 156 w 1143"/>
                <a:gd name="T13" fmla="*/ 0 h 313"/>
                <a:gd name="T14" fmla="*/ 156 w 1143"/>
                <a:gd name="T15" fmla="*/ 105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3">
                  <a:moveTo>
                    <a:pt x="156" y="105"/>
                  </a:moveTo>
                  <a:lnTo>
                    <a:pt x="1143" y="105"/>
                  </a:lnTo>
                  <a:lnTo>
                    <a:pt x="1143" y="209"/>
                  </a:lnTo>
                  <a:lnTo>
                    <a:pt x="156" y="209"/>
                  </a:lnTo>
                  <a:lnTo>
                    <a:pt x="156" y="313"/>
                  </a:lnTo>
                  <a:lnTo>
                    <a:pt x="0" y="157"/>
                  </a:lnTo>
                  <a:lnTo>
                    <a:pt x="156" y="0"/>
                  </a:lnTo>
                  <a:lnTo>
                    <a:pt x="156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335"/>
            <p:cNvSpPr>
              <a:spLocks/>
            </p:cNvSpPr>
            <p:nvPr/>
          </p:nvSpPr>
          <p:spPr bwMode="auto">
            <a:xfrm>
              <a:off x="13019088" y="4217988"/>
              <a:ext cx="1814512" cy="501650"/>
            </a:xfrm>
            <a:custGeom>
              <a:avLst/>
              <a:gdLst>
                <a:gd name="T0" fmla="*/ 984 w 1143"/>
                <a:gd name="T1" fmla="*/ 211 h 316"/>
                <a:gd name="T2" fmla="*/ 0 w 1143"/>
                <a:gd name="T3" fmla="*/ 211 h 316"/>
                <a:gd name="T4" fmla="*/ 0 w 1143"/>
                <a:gd name="T5" fmla="*/ 105 h 316"/>
                <a:gd name="T6" fmla="*/ 984 w 1143"/>
                <a:gd name="T7" fmla="*/ 105 h 316"/>
                <a:gd name="T8" fmla="*/ 984 w 1143"/>
                <a:gd name="T9" fmla="*/ 0 h 316"/>
                <a:gd name="T10" fmla="*/ 1143 w 1143"/>
                <a:gd name="T11" fmla="*/ 159 h 316"/>
                <a:gd name="T12" fmla="*/ 984 w 1143"/>
                <a:gd name="T13" fmla="*/ 316 h 316"/>
                <a:gd name="T14" fmla="*/ 984 w 1143"/>
                <a:gd name="T15" fmla="*/ 21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6">
                  <a:moveTo>
                    <a:pt x="984" y="211"/>
                  </a:moveTo>
                  <a:lnTo>
                    <a:pt x="0" y="211"/>
                  </a:lnTo>
                  <a:lnTo>
                    <a:pt x="0" y="105"/>
                  </a:lnTo>
                  <a:lnTo>
                    <a:pt x="984" y="105"/>
                  </a:lnTo>
                  <a:lnTo>
                    <a:pt x="984" y="0"/>
                  </a:lnTo>
                  <a:lnTo>
                    <a:pt x="1143" y="159"/>
                  </a:lnTo>
                  <a:lnTo>
                    <a:pt x="984" y="316"/>
                  </a:lnTo>
                  <a:lnTo>
                    <a:pt x="984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336"/>
            <p:cNvSpPr>
              <a:spLocks/>
            </p:cNvSpPr>
            <p:nvPr/>
          </p:nvSpPr>
          <p:spPr bwMode="auto">
            <a:xfrm>
              <a:off x="13019088" y="4708526"/>
              <a:ext cx="1814512" cy="496888"/>
            </a:xfrm>
            <a:custGeom>
              <a:avLst/>
              <a:gdLst>
                <a:gd name="T0" fmla="*/ 156 w 1143"/>
                <a:gd name="T1" fmla="*/ 104 h 313"/>
                <a:gd name="T2" fmla="*/ 1143 w 1143"/>
                <a:gd name="T3" fmla="*/ 104 h 313"/>
                <a:gd name="T4" fmla="*/ 1143 w 1143"/>
                <a:gd name="T5" fmla="*/ 209 h 313"/>
                <a:gd name="T6" fmla="*/ 156 w 1143"/>
                <a:gd name="T7" fmla="*/ 209 h 313"/>
                <a:gd name="T8" fmla="*/ 156 w 1143"/>
                <a:gd name="T9" fmla="*/ 313 h 313"/>
                <a:gd name="T10" fmla="*/ 0 w 1143"/>
                <a:gd name="T11" fmla="*/ 156 h 313"/>
                <a:gd name="T12" fmla="*/ 156 w 1143"/>
                <a:gd name="T13" fmla="*/ 0 h 313"/>
                <a:gd name="T14" fmla="*/ 156 w 1143"/>
                <a:gd name="T15" fmla="*/ 10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3">
                  <a:moveTo>
                    <a:pt x="156" y="104"/>
                  </a:moveTo>
                  <a:lnTo>
                    <a:pt x="1143" y="104"/>
                  </a:lnTo>
                  <a:lnTo>
                    <a:pt x="1143" y="209"/>
                  </a:lnTo>
                  <a:lnTo>
                    <a:pt x="156" y="209"/>
                  </a:lnTo>
                  <a:lnTo>
                    <a:pt x="156" y="313"/>
                  </a:lnTo>
                  <a:lnTo>
                    <a:pt x="0" y="156"/>
                  </a:lnTo>
                  <a:lnTo>
                    <a:pt x="156" y="0"/>
                  </a:lnTo>
                  <a:lnTo>
                    <a:pt x="156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9" name="Group 138"/>
          <p:cNvGrpSpPr>
            <a:grpSpLocks noChangeAspect="1"/>
          </p:cNvGrpSpPr>
          <p:nvPr/>
        </p:nvGrpSpPr>
        <p:grpSpPr>
          <a:xfrm>
            <a:off x="9164102" y="2161885"/>
            <a:ext cx="660359" cy="537460"/>
            <a:chOff x="12615863" y="2703513"/>
            <a:chExt cx="2846387" cy="2768601"/>
          </a:xfrm>
        </p:grpSpPr>
        <p:sp>
          <p:nvSpPr>
            <p:cNvPr id="140" name="Freeform 329"/>
            <p:cNvSpPr>
              <a:spLocks/>
            </p:cNvSpPr>
            <p:nvPr/>
          </p:nvSpPr>
          <p:spPr bwMode="auto">
            <a:xfrm>
              <a:off x="12615863" y="2703513"/>
              <a:ext cx="2846387" cy="2768600"/>
            </a:xfrm>
            <a:custGeom>
              <a:avLst/>
              <a:gdLst>
                <a:gd name="T0" fmla="*/ 180 w 1793"/>
                <a:gd name="T1" fmla="*/ 0 h 1744"/>
                <a:gd name="T2" fmla="*/ 0 w 1793"/>
                <a:gd name="T3" fmla="*/ 183 h 1744"/>
                <a:gd name="T4" fmla="*/ 0 w 1793"/>
                <a:gd name="T5" fmla="*/ 1744 h 1744"/>
                <a:gd name="T6" fmla="*/ 1615 w 1793"/>
                <a:gd name="T7" fmla="*/ 1744 h 1744"/>
                <a:gd name="T8" fmla="*/ 1793 w 1793"/>
                <a:gd name="T9" fmla="*/ 1564 h 1744"/>
                <a:gd name="T10" fmla="*/ 1793 w 1793"/>
                <a:gd name="T11" fmla="*/ 0 h 1744"/>
                <a:gd name="T12" fmla="*/ 180 w 1793"/>
                <a:gd name="T13" fmla="*/ 0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3" h="1744">
                  <a:moveTo>
                    <a:pt x="180" y="0"/>
                  </a:moveTo>
                  <a:lnTo>
                    <a:pt x="0" y="183"/>
                  </a:lnTo>
                  <a:lnTo>
                    <a:pt x="0" y="1744"/>
                  </a:lnTo>
                  <a:lnTo>
                    <a:pt x="1615" y="1744"/>
                  </a:lnTo>
                  <a:lnTo>
                    <a:pt x="1793" y="1564"/>
                  </a:lnTo>
                  <a:lnTo>
                    <a:pt x="1793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330"/>
            <p:cNvSpPr>
              <a:spLocks/>
            </p:cNvSpPr>
            <p:nvPr/>
          </p:nvSpPr>
          <p:spPr bwMode="auto">
            <a:xfrm>
              <a:off x="12615863" y="2703513"/>
              <a:ext cx="2846387" cy="290513"/>
            </a:xfrm>
            <a:custGeom>
              <a:avLst/>
              <a:gdLst>
                <a:gd name="T0" fmla="*/ 1793 w 1793"/>
                <a:gd name="T1" fmla="*/ 0 h 183"/>
                <a:gd name="T2" fmla="*/ 1615 w 1793"/>
                <a:gd name="T3" fmla="*/ 183 h 183"/>
                <a:gd name="T4" fmla="*/ 0 w 1793"/>
                <a:gd name="T5" fmla="*/ 183 h 183"/>
                <a:gd name="T6" fmla="*/ 180 w 1793"/>
                <a:gd name="T7" fmla="*/ 0 h 183"/>
                <a:gd name="T8" fmla="*/ 873 w 1793"/>
                <a:gd name="T9" fmla="*/ 0 h 183"/>
                <a:gd name="T10" fmla="*/ 1793 w 1793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3" h="183">
                  <a:moveTo>
                    <a:pt x="1793" y="0"/>
                  </a:moveTo>
                  <a:lnTo>
                    <a:pt x="1615" y="183"/>
                  </a:lnTo>
                  <a:lnTo>
                    <a:pt x="0" y="183"/>
                  </a:lnTo>
                  <a:lnTo>
                    <a:pt x="180" y="0"/>
                  </a:lnTo>
                  <a:lnTo>
                    <a:pt x="873" y="0"/>
                  </a:lnTo>
                  <a:lnTo>
                    <a:pt x="1793" y="0"/>
                  </a:lnTo>
                  <a:close/>
                </a:path>
              </a:pathLst>
            </a:custGeom>
            <a:solidFill>
              <a:srgbClr val="4FB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331"/>
            <p:cNvSpPr>
              <a:spLocks/>
            </p:cNvSpPr>
            <p:nvPr/>
          </p:nvSpPr>
          <p:spPr bwMode="auto">
            <a:xfrm>
              <a:off x="12615863" y="2994026"/>
              <a:ext cx="2563812" cy="2478088"/>
            </a:xfrm>
            <a:custGeom>
              <a:avLst/>
              <a:gdLst>
                <a:gd name="T0" fmla="*/ 1615 w 1615"/>
                <a:gd name="T1" fmla="*/ 1561 h 1561"/>
                <a:gd name="T2" fmla="*/ 875 w 1615"/>
                <a:gd name="T3" fmla="*/ 1561 h 1561"/>
                <a:gd name="T4" fmla="*/ 0 w 1615"/>
                <a:gd name="T5" fmla="*/ 1561 h 1561"/>
                <a:gd name="T6" fmla="*/ 0 w 1615"/>
                <a:gd name="T7" fmla="*/ 766 h 1561"/>
                <a:gd name="T8" fmla="*/ 0 w 1615"/>
                <a:gd name="T9" fmla="*/ 0 h 1561"/>
                <a:gd name="T10" fmla="*/ 1615 w 1615"/>
                <a:gd name="T11" fmla="*/ 0 h 1561"/>
                <a:gd name="T12" fmla="*/ 1615 w 1615"/>
                <a:gd name="T13" fmla="*/ 1561 h 1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1561">
                  <a:moveTo>
                    <a:pt x="1615" y="1561"/>
                  </a:moveTo>
                  <a:lnTo>
                    <a:pt x="875" y="1561"/>
                  </a:lnTo>
                  <a:lnTo>
                    <a:pt x="0" y="1561"/>
                  </a:lnTo>
                  <a:lnTo>
                    <a:pt x="0" y="766"/>
                  </a:lnTo>
                  <a:lnTo>
                    <a:pt x="0" y="0"/>
                  </a:lnTo>
                  <a:lnTo>
                    <a:pt x="1615" y="0"/>
                  </a:lnTo>
                  <a:lnTo>
                    <a:pt x="1615" y="1561"/>
                  </a:lnTo>
                  <a:close/>
                </a:path>
              </a:pathLst>
            </a:cu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332"/>
            <p:cNvSpPr>
              <a:spLocks/>
            </p:cNvSpPr>
            <p:nvPr/>
          </p:nvSpPr>
          <p:spPr bwMode="auto">
            <a:xfrm>
              <a:off x="15179675" y="2703513"/>
              <a:ext cx="282575" cy="2768600"/>
            </a:xfrm>
            <a:custGeom>
              <a:avLst/>
              <a:gdLst>
                <a:gd name="T0" fmla="*/ 0 w 178"/>
                <a:gd name="T1" fmla="*/ 1744 h 1744"/>
                <a:gd name="T2" fmla="*/ 178 w 178"/>
                <a:gd name="T3" fmla="*/ 1564 h 1744"/>
                <a:gd name="T4" fmla="*/ 178 w 178"/>
                <a:gd name="T5" fmla="*/ 947 h 1744"/>
                <a:gd name="T6" fmla="*/ 178 w 178"/>
                <a:gd name="T7" fmla="*/ 0 h 1744"/>
                <a:gd name="T8" fmla="*/ 0 w 178"/>
                <a:gd name="T9" fmla="*/ 183 h 1744"/>
                <a:gd name="T10" fmla="*/ 0 w 178"/>
                <a:gd name="T11" fmla="*/ 1744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1744">
                  <a:moveTo>
                    <a:pt x="0" y="1744"/>
                  </a:moveTo>
                  <a:lnTo>
                    <a:pt x="178" y="1564"/>
                  </a:lnTo>
                  <a:lnTo>
                    <a:pt x="178" y="947"/>
                  </a:lnTo>
                  <a:lnTo>
                    <a:pt x="178" y="0"/>
                  </a:lnTo>
                  <a:lnTo>
                    <a:pt x="0" y="183"/>
                  </a:lnTo>
                  <a:lnTo>
                    <a:pt x="0" y="1744"/>
                  </a:lnTo>
                  <a:close/>
                </a:path>
              </a:pathLst>
            </a:custGeom>
            <a:solidFill>
              <a:srgbClr val="248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33"/>
            <p:cNvSpPr>
              <a:spLocks/>
            </p:cNvSpPr>
            <p:nvPr/>
          </p:nvSpPr>
          <p:spPr bwMode="auto">
            <a:xfrm>
              <a:off x="13019088" y="3243263"/>
              <a:ext cx="1814512" cy="500063"/>
            </a:xfrm>
            <a:custGeom>
              <a:avLst/>
              <a:gdLst>
                <a:gd name="T0" fmla="*/ 984 w 1143"/>
                <a:gd name="T1" fmla="*/ 211 h 315"/>
                <a:gd name="T2" fmla="*/ 0 w 1143"/>
                <a:gd name="T3" fmla="*/ 211 h 315"/>
                <a:gd name="T4" fmla="*/ 0 w 1143"/>
                <a:gd name="T5" fmla="*/ 104 h 315"/>
                <a:gd name="T6" fmla="*/ 984 w 1143"/>
                <a:gd name="T7" fmla="*/ 104 h 315"/>
                <a:gd name="T8" fmla="*/ 984 w 1143"/>
                <a:gd name="T9" fmla="*/ 0 h 315"/>
                <a:gd name="T10" fmla="*/ 1143 w 1143"/>
                <a:gd name="T11" fmla="*/ 159 h 315"/>
                <a:gd name="T12" fmla="*/ 984 w 1143"/>
                <a:gd name="T13" fmla="*/ 315 h 315"/>
                <a:gd name="T14" fmla="*/ 984 w 1143"/>
                <a:gd name="T15" fmla="*/ 211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5">
                  <a:moveTo>
                    <a:pt x="984" y="211"/>
                  </a:moveTo>
                  <a:lnTo>
                    <a:pt x="0" y="211"/>
                  </a:lnTo>
                  <a:lnTo>
                    <a:pt x="0" y="104"/>
                  </a:lnTo>
                  <a:lnTo>
                    <a:pt x="984" y="104"/>
                  </a:lnTo>
                  <a:lnTo>
                    <a:pt x="984" y="0"/>
                  </a:lnTo>
                  <a:lnTo>
                    <a:pt x="1143" y="159"/>
                  </a:lnTo>
                  <a:lnTo>
                    <a:pt x="984" y="315"/>
                  </a:lnTo>
                  <a:lnTo>
                    <a:pt x="984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34"/>
            <p:cNvSpPr>
              <a:spLocks/>
            </p:cNvSpPr>
            <p:nvPr/>
          </p:nvSpPr>
          <p:spPr bwMode="auto">
            <a:xfrm>
              <a:off x="13019088" y="3732213"/>
              <a:ext cx="1814512" cy="496888"/>
            </a:xfrm>
            <a:custGeom>
              <a:avLst/>
              <a:gdLst>
                <a:gd name="T0" fmla="*/ 156 w 1143"/>
                <a:gd name="T1" fmla="*/ 105 h 313"/>
                <a:gd name="T2" fmla="*/ 1143 w 1143"/>
                <a:gd name="T3" fmla="*/ 105 h 313"/>
                <a:gd name="T4" fmla="*/ 1143 w 1143"/>
                <a:gd name="T5" fmla="*/ 209 h 313"/>
                <a:gd name="T6" fmla="*/ 156 w 1143"/>
                <a:gd name="T7" fmla="*/ 209 h 313"/>
                <a:gd name="T8" fmla="*/ 156 w 1143"/>
                <a:gd name="T9" fmla="*/ 313 h 313"/>
                <a:gd name="T10" fmla="*/ 0 w 1143"/>
                <a:gd name="T11" fmla="*/ 157 h 313"/>
                <a:gd name="T12" fmla="*/ 156 w 1143"/>
                <a:gd name="T13" fmla="*/ 0 h 313"/>
                <a:gd name="T14" fmla="*/ 156 w 1143"/>
                <a:gd name="T15" fmla="*/ 105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3">
                  <a:moveTo>
                    <a:pt x="156" y="105"/>
                  </a:moveTo>
                  <a:lnTo>
                    <a:pt x="1143" y="105"/>
                  </a:lnTo>
                  <a:lnTo>
                    <a:pt x="1143" y="209"/>
                  </a:lnTo>
                  <a:lnTo>
                    <a:pt x="156" y="209"/>
                  </a:lnTo>
                  <a:lnTo>
                    <a:pt x="156" y="313"/>
                  </a:lnTo>
                  <a:lnTo>
                    <a:pt x="0" y="157"/>
                  </a:lnTo>
                  <a:lnTo>
                    <a:pt x="156" y="0"/>
                  </a:lnTo>
                  <a:lnTo>
                    <a:pt x="156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335"/>
            <p:cNvSpPr>
              <a:spLocks/>
            </p:cNvSpPr>
            <p:nvPr/>
          </p:nvSpPr>
          <p:spPr bwMode="auto">
            <a:xfrm>
              <a:off x="13019088" y="4217988"/>
              <a:ext cx="1814512" cy="501650"/>
            </a:xfrm>
            <a:custGeom>
              <a:avLst/>
              <a:gdLst>
                <a:gd name="T0" fmla="*/ 984 w 1143"/>
                <a:gd name="T1" fmla="*/ 211 h 316"/>
                <a:gd name="T2" fmla="*/ 0 w 1143"/>
                <a:gd name="T3" fmla="*/ 211 h 316"/>
                <a:gd name="T4" fmla="*/ 0 w 1143"/>
                <a:gd name="T5" fmla="*/ 105 h 316"/>
                <a:gd name="T6" fmla="*/ 984 w 1143"/>
                <a:gd name="T7" fmla="*/ 105 h 316"/>
                <a:gd name="T8" fmla="*/ 984 w 1143"/>
                <a:gd name="T9" fmla="*/ 0 h 316"/>
                <a:gd name="T10" fmla="*/ 1143 w 1143"/>
                <a:gd name="T11" fmla="*/ 159 h 316"/>
                <a:gd name="T12" fmla="*/ 984 w 1143"/>
                <a:gd name="T13" fmla="*/ 316 h 316"/>
                <a:gd name="T14" fmla="*/ 984 w 1143"/>
                <a:gd name="T15" fmla="*/ 21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6">
                  <a:moveTo>
                    <a:pt x="984" y="211"/>
                  </a:moveTo>
                  <a:lnTo>
                    <a:pt x="0" y="211"/>
                  </a:lnTo>
                  <a:lnTo>
                    <a:pt x="0" y="105"/>
                  </a:lnTo>
                  <a:lnTo>
                    <a:pt x="984" y="105"/>
                  </a:lnTo>
                  <a:lnTo>
                    <a:pt x="984" y="0"/>
                  </a:lnTo>
                  <a:lnTo>
                    <a:pt x="1143" y="159"/>
                  </a:lnTo>
                  <a:lnTo>
                    <a:pt x="984" y="316"/>
                  </a:lnTo>
                  <a:lnTo>
                    <a:pt x="984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336"/>
            <p:cNvSpPr>
              <a:spLocks/>
            </p:cNvSpPr>
            <p:nvPr/>
          </p:nvSpPr>
          <p:spPr bwMode="auto">
            <a:xfrm>
              <a:off x="13019088" y="4708526"/>
              <a:ext cx="1814512" cy="496888"/>
            </a:xfrm>
            <a:custGeom>
              <a:avLst/>
              <a:gdLst>
                <a:gd name="T0" fmla="*/ 156 w 1143"/>
                <a:gd name="T1" fmla="*/ 104 h 313"/>
                <a:gd name="T2" fmla="*/ 1143 w 1143"/>
                <a:gd name="T3" fmla="*/ 104 h 313"/>
                <a:gd name="T4" fmla="*/ 1143 w 1143"/>
                <a:gd name="T5" fmla="*/ 209 h 313"/>
                <a:gd name="T6" fmla="*/ 156 w 1143"/>
                <a:gd name="T7" fmla="*/ 209 h 313"/>
                <a:gd name="T8" fmla="*/ 156 w 1143"/>
                <a:gd name="T9" fmla="*/ 313 h 313"/>
                <a:gd name="T10" fmla="*/ 0 w 1143"/>
                <a:gd name="T11" fmla="*/ 156 h 313"/>
                <a:gd name="T12" fmla="*/ 156 w 1143"/>
                <a:gd name="T13" fmla="*/ 0 h 313"/>
                <a:gd name="T14" fmla="*/ 156 w 1143"/>
                <a:gd name="T15" fmla="*/ 10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3">
                  <a:moveTo>
                    <a:pt x="156" y="104"/>
                  </a:moveTo>
                  <a:lnTo>
                    <a:pt x="1143" y="104"/>
                  </a:lnTo>
                  <a:lnTo>
                    <a:pt x="1143" y="209"/>
                  </a:lnTo>
                  <a:lnTo>
                    <a:pt x="156" y="209"/>
                  </a:lnTo>
                  <a:lnTo>
                    <a:pt x="156" y="313"/>
                  </a:lnTo>
                  <a:lnTo>
                    <a:pt x="0" y="156"/>
                  </a:lnTo>
                  <a:lnTo>
                    <a:pt x="156" y="0"/>
                  </a:lnTo>
                  <a:lnTo>
                    <a:pt x="156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8" name="Group 147"/>
          <p:cNvGrpSpPr>
            <a:grpSpLocks noChangeAspect="1"/>
          </p:cNvGrpSpPr>
          <p:nvPr/>
        </p:nvGrpSpPr>
        <p:grpSpPr>
          <a:xfrm>
            <a:off x="9565550" y="4535669"/>
            <a:ext cx="999193" cy="216127"/>
            <a:chOff x="12968288" y="2754313"/>
            <a:chExt cx="11533187" cy="2981326"/>
          </a:xfrm>
        </p:grpSpPr>
        <p:sp>
          <p:nvSpPr>
            <p:cNvPr id="149" name="Freeform 367"/>
            <p:cNvSpPr>
              <a:spLocks/>
            </p:cNvSpPr>
            <p:nvPr/>
          </p:nvSpPr>
          <p:spPr bwMode="auto">
            <a:xfrm>
              <a:off x="12968288" y="2754313"/>
              <a:ext cx="11533187" cy="2981325"/>
            </a:xfrm>
            <a:custGeom>
              <a:avLst/>
              <a:gdLst>
                <a:gd name="T0" fmla="*/ 664 w 7265"/>
                <a:gd name="T1" fmla="*/ 0 h 1878"/>
                <a:gd name="T2" fmla="*/ 0 w 7265"/>
                <a:gd name="T3" fmla="*/ 667 h 1878"/>
                <a:gd name="T4" fmla="*/ 0 w 7265"/>
                <a:gd name="T5" fmla="*/ 1878 h 1878"/>
                <a:gd name="T6" fmla="*/ 6603 w 7265"/>
                <a:gd name="T7" fmla="*/ 1878 h 1878"/>
                <a:gd name="T8" fmla="*/ 7265 w 7265"/>
                <a:gd name="T9" fmla="*/ 1212 h 1878"/>
                <a:gd name="T10" fmla="*/ 7265 w 7265"/>
                <a:gd name="T11" fmla="*/ 0 h 1878"/>
                <a:gd name="T12" fmla="*/ 664 w 7265"/>
                <a:gd name="T13" fmla="*/ 0 h 1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5" h="1878">
                  <a:moveTo>
                    <a:pt x="664" y="0"/>
                  </a:moveTo>
                  <a:lnTo>
                    <a:pt x="0" y="667"/>
                  </a:lnTo>
                  <a:lnTo>
                    <a:pt x="0" y="1878"/>
                  </a:lnTo>
                  <a:lnTo>
                    <a:pt x="6603" y="1878"/>
                  </a:lnTo>
                  <a:lnTo>
                    <a:pt x="7265" y="1212"/>
                  </a:lnTo>
                  <a:lnTo>
                    <a:pt x="7265" y="0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368"/>
            <p:cNvSpPr>
              <a:spLocks/>
            </p:cNvSpPr>
            <p:nvPr/>
          </p:nvSpPr>
          <p:spPr bwMode="auto">
            <a:xfrm>
              <a:off x="12968288" y="3813176"/>
              <a:ext cx="10482262" cy="1922463"/>
            </a:xfrm>
            <a:custGeom>
              <a:avLst/>
              <a:gdLst>
                <a:gd name="T0" fmla="*/ 6603 w 6603"/>
                <a:gd name="T1" fmla="*/ 1211 h 1211"/>
                <a:gd name="T2" fmla="*/ 0 w 6603"/>
                <a:gd name="T3" fmla="*/ 1211 h 1211"/>
                <a:gd name="T4" fmla="*/ 0 w 6603"/>
                <a:gd name="T5" fmla="*/ 272 h 1211"/>
                <a:gd name="T6" fmla="*/ 0 w 6603"/>
                <a:gd name="T7" fmla="*/ 0 h 1211"/>
                <a:gd name="T8" fmla="*/ 6603 w 6603"/>
                <a:gd name="T9" fmla="*/ 0 h 1211"/>
                <a:gd name="T10" fmla="*/ 6603 w 6603"/>
                <a:gd name="T11" fmla="*/ 1211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3" h="1211">
                  <a:moveTo>
                    <a:pt x="6603" y="1211"/>
                  </a:moveTo>
                  <a:lnTo>
                    <a:pt x="0" y="1211"/>
                  </a:lnTo>
                  <a:lnTo>
                    <a:pt x="0" y="272"/>
                  </a:lnTo>
                  <a:lnTo>
                    <a:pt x="0" y="0"/>
                  </a:lnTo>
                  <a:lnTo>
                    <a:pt x="6603" y="0"/>
                  </a:lnTo>
                  <a:lnTo>
                    <a:pt x="6603" y="1211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369"/>
            <p:cNvSpPr>
              <a:spLocks/>
            </p:cNvSpPr>
            <p:nvPr/>
          </p:nvSpPr>
          <p:spPr bwMode="auto">
            <a:xfrm>
              <a:off x="16789400" y="3813176"/>
              <a:ext cx="6661150" cy="1922463"/>
            </a:xfrm>
            <a:custGeom>
              <a:avLst/>
              <a:gdLst>
                <a:gd name="T0" fmla="*/ 4196 w 4196"/>
                <a:gd name="T1" fmla="*/ 1211 h 1211"/>
                <a:gd name="T2" fmla="*/ 1241 w 4196"/>
                <a:gd name="T3" fmla="*/ 1211 h 1211"/>
                <a:gd name="T4" fmla="*/ 0 w 4196"/>
                <a:gd name="T5" fmla="*/ 1211 h 1211"/>
                <a:gd name="T6" fmla="*/ 1177 w 4196"/>
                <a:gd name="T7" fmla="*/ 0 h 1211"/>
                <a:gd name="T8" fmla="*/ 4196 w 4196"/>
                <a:gd name="T9" fmla="*/ 0 h 1211"/>
                <a:gd name="T10" fmla="*/ 4196 w 4196"/>
                <a:gd name="T11" fmla="*/ 1211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6" h="1211">
                  <a:moveTo>
                    <a:pt x="4196" y="1211"/>
                  </a:moveTo>
                  <a:lnTo>
                    <a:pt x="1241" y="1211"/>
                  </a:lnTo>
                  <a:lnTo>
                    <a:pt x="0" y="1211"/>
                  </a:lnTo>
                  <a:lnTo>
                    <a:pt x="1177" y="0"/>
                  </a:lnTo>
                  <a:lnTo>
                    <a:pt x="4196" y="0"/>
                  </a:lnTo>
                  <a:lnTo>
                    <a:pt x="4196" y="1211"/>
                  </a:lnTo>
                  <a:close/>
                </a:path>
              </a:pathLst>
            </a:custGeom>
            <a:solidFill>
              <a:srgbClr val="9D9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370"/>
            <p:cNvSpPr>
              <a:spLocks/>
            </p:cNvSpPr>
            <p:nvPr/>
          </p:nvSpPr>
          <p:spPr bwMode="auto">
            <a:xfrm>
              <a:off x="23450550" y="2754313"/>
              <a:ext cx="1050925" cy="2981325"/>
            </a:xfrm>
            <a:custGeom>
              <a:avLst/>
              <a:gdLst>
                <a:gd name="T0" fmla="*/ 0 w 662"/>
                <a:gd name="T1" fmla="*/ 1878 h 1878"/>
                <a:gd name="T2" fmla="*/ 662 w 662"/>
                <a:gd name="T3" fmla="*/ 1212 h 1878"/>
                <a:gd name="T4" fmla="*/ 662 w 662"/>
                <a:gd name="T5" fmla="*/ 939 h 1878"/>
                <a:gd name="T6" fmla="*/ 662 w 662"/>
                <a:gd name="T7" fmla="*/ 0 h 1878"/>
                <a:gd name="T8" fmla="*/ 0 w 662"/>
                <a:gd name="T9" fmla="*/ 667 h 1878"/>
                <a:gd name="T10" fmla="*/ 0 w 662"/>
                <a:gd name="T11" fmla="*/ 1878 h 1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2" h="1878">
                  <a:moveTo>
                    <a:pt x="0" y="1878"/>
                  </a:moveTo>
                  <a:lnTo>
                    <a:pt x="662" y="1212"/>
                  </a:lnTo>
                  <a:lnTo>
                    <a:pt x="662" y="939"/>
                  </a:lnTo>
                  <a:lnTo>
                    <a:pt x="662" y="0"/>
                  </a:lnTo>
                  <a:lnTo>
                    <a:pt x="0" y="667"/>
                  </a:lnTo>
                  <a:lnTo>
                    <a:pt x="0" y="187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371"/>
            <p:cNvSpPr>
              <a:spLocks/>
            </p:cNvSpPr>
            <p:nvPr/>
          </p:nvSpPr>
          <p:spPr bwMode="auto">
            <a:xfrm>
              <a:off x="12968288" y="2754313"/>
              <a:ext cx="11533187" cy="1058863"/>
            </a:xfrm>
            <a:custGeom>
              <a:avLst/>
              <a:gdLst>
                <a:gd name="T0" fmla="*/ 7265 w 7265"/>
                <a:gd name="T1" fmla="*/ 0 h 667"/>
                <a:gd name="T2" fmla="*/ 6603 w 7265"/>
                <a:gd name="T3" fmla="*/ 667 h 667"/>
                <a:gd name="T4" fmla="*/ 0 w 7265"/>
                <a:gd name="T5" fmla="*/ 667 h 667"/>
                <a:gd name="T6" fmla="*/ 664 w 7265"/>
                <a:gd name="T7" fmla="*/ 0 h 667"/>
                <a:gd name="T8" fmla="*/ 3632 w 7265"/>
                <a:gd name="T9" fmla="*/ 0 h 667"/>
                <a:gd name="T10" fmla="*/ 7265 w 7265"/>
                <a:gd name="T11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65" h="667">
                  <a:moveTo>
                    <a:pt x="7265" y="0"/>
                  </a:moveTo>
                  <a:lnTo>
                    <a:pt x="6603" y="667"/>
                  </a:lnTo>
                  <a:lnTo>
                    <a:pt x="0" y="667"/>
                  </a:lnTo>
                  <a:lnTo>
                    <a:pt x="664" y="0"/>
                  </a:lnTo>
                  <a:lnTo>
                    <a:pt x="3632" y="0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372"/>
            <p:cNvSpPr>
              <a:spLocks noChangeArrowheads="1"/>
            </p:cNvSpPr>
            <p:nvPr/>
          </p:nvSpPr>
          <p:spPr bwMode="auto">
            <a:xfrm>
              <a:off x="13339763" y="4244976"/>
              <a:ext cx="9713912" cy="1111250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373"/>
            <p:cNvSpPr>
              <a:spLocks/>
            </p:cNvSpPr>
            <p:nvPr/>
          </p:nvSpPr>
          <p:spPr bwMode="auto">
            <a:xfrm>
              <a:off x="13339763" y="4244976"/>
              <a:ext cx="4897437" cy="1111250"/>
            </a:xfrm>
            <a:custGeom>
              <a:avLst/>
              <a:gdLst>
                <a:gd name="T0" fmla="*/ 2412 w 3085"/>
                <a:gd name="T1" fmla="*/ 700 h 700"/>
                <a:gd name="T2" fmla="*/ 0 w 3085"/>
                <a:gd name="T3" fmla="*/ 700 h 700"/>
                <a:gd name="T4" fmla="*/ 0 w 3085"/>
                <a:gd name="T5" fmla="*/ 0 h 700"/>
                <a:gd name="T6" fmla="*/ 3085 w 3085"/>
                <a:gd name="T7" fmla="*/ 0 h 700"/>
                <a:gd name="T8" fmla="*/ 2412 w 3085"/>
                <a:gd name="T9" fmla="*/ 70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5" h="700">
                  <a:moveTo>
                    <a:pt x="2412" y="700"/>
                  </a:moveTo>
                  <a:lnTo>
                    <a:pt x="0" y="700"/>
                  </a:lnTo>
                  <a:lnTo>
                    <a:pt x="0" y="0"/>
                  </a:lnTo>
                  <a:lnTo>
                    <a:pt x="3085" y="0"/>
                  </a:lnTo>
                  <a:lnTo>
                    <a:pt x="2412" y="70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374"/>
            <p:cNvSpPr>
              <a:spLocks noChangeArrowheads="1"/>
            </p:cNvSpPr>
            <p:nvPr/>
          </p:nvSpPr>
          <p:spPr bwMode="auto">
            <a:xfrm>
              <a:off x="19829463" y="4625976"/>
              <a:ext cx="352425" cy="349250"/>
            </a:xfrm>
            <a:prstGeom prst="rect">
              <a:avLst/>
            </a:pr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375"/>
            <p:cNvSpPr>
              <a:spLocks noChangeArrowheads="1"/>
            </p:cNvSpPr>
            <p:nvPr/>
          </p:nvSpPr>
          <p:spPr bwMode="auto">
            <a:xfrm>
              <a:off x="20545425" y="4625976"/>
              <a:ext cx="354012" cy="349250"/>
            </a:xfrm>
            <a:prstGeom prst="rect">
              <a:avLst/>
            </a:pr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376"/>
            <p:cNvSpPr>
              <a:spLocks noChangeArrowheads="1"/>
            </p:cNvSpPr>
            <p:nvPr/>
          </p:nvSpPr>
          <p:spPr bwMode="auto">
            <a:xfrm>
              <a:off x="21255038" y="4625976"/>
              <a:ext cx="354012" cy="349250"/>
            </a:xfrm>
            <a:prstGeom prst="rect">
              <a:avLst/>
            </a:pr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377"/>
            <p:cNvSpPr>
              <a:spLocks noChangeArrowheads="1"/>
            </p:cNvSpPr>
            <p:nvPr/>
          </p:nvSpPr>
          <p:spPr bwMode="auto">
            <a:xfrm>
              <a:off x="21994813" y="4625976"/>
              <a:ext cx="349250" cy="349250"/>
            </a:xfrm>
            <a:prstGeom prst="rect">
              <a:avLst/>
            </a:pr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60" name="Straight Connector 159"/>
          <p:cNvCxnSpPr/>
          <p:nvPr/>
        </p:nvCxnSpPr>
        <p:spPr>
          <a:xfrm flipV="1">
            <a:off x="4291969" y="2699345"/>
            <a:ext cx="1283269" cy="1836323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49" idx="4"/>
          </p:cNvCxnSpPr>
          <p:nvPr/>
        </p:nvCxnSpPr>
        <p:spPr>
          <a:xfrm flipV="1">
            <a:off x="4291901" y="2699345"/>
            <a:ext cx="2598436" cy="1836323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V="1">
            <a:off x="4289296" y="2699345"/>
            <a:ext cx="3806587" cy="1827319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4272717" y="2699345"/>
            <a:ext cx="5188786" cy="1827319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endCxn id="109" idx="4"/>
          </p:cNvCxnSpPr>
          <p:nvPr/>
        </p:nvCxnSpPr>
        <p:spPr>
          <a:xfrm>
            <a:off x="6890337" y="2699345"/>
            <a:ext cx="3174740" cy="1836323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endCxn id="109" idx="4"/>
          </p:cNvCxnSpPr>
          <p:nvPr/>
        </p:nvCxnSpPr>
        <p:spPr>
          <a:xfrm>
            <a:off x="8095884" y="2699345"/>
            <a:ext cx="1969194" cy="1836323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endCxn id="109" idx="4"/>
          </p:cNvCxnSpPr>
          <p:nvPr/>
        </p:nvCxnSpPr>
        <p:spPr>
          <a:xfrm>
            <a:off x="5575238" y="2699345"/>
            <a:ext cx="4489839" cy="1836323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endCxn id="109" idx="4"/>
          </p:cNvCxnSpPr>
          <p:nvPr/>
        </p:nvCxnSpPr>
        <p:spPr>
          <a:xfrm>
            <a:off x="9461504" y="2699345"/>
            <a:ext cx="603574" cy="1836323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4254577" y="4730846"/>
            <a:ext cx="0" cy="410683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9966056" y="4730845"/>
            <a:ext cx="0" cy="418143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" name="Group 169"/>
          <p:cNvGrpSpPr/>
          <p:nvPr/>
        </p:nvGrpSpPr>
        <p:grpSpPr>
          <a:xfrm rot="19499569">
            <a:off x="4474630" y="3260477"/>
            <a:ext cx="2244816" cy="386227"/>
            <a:chOff x="6387032" y="5281153"/>
            <a:chExt cx="2522338" cy="430887"/>
          </a:xfrm>
        </p:grpSpPr>
        <p:sp>
          <p:nvSpPr>
            <p:cNvPr id="171" name="Shape 670"/>
            <p:cNvSpPr/>
            <p:nvPr/>
          </p:nvSpPr>
          <p:spPr>
            <a:xfrm>
              <a:off x="6387032" y="5404041"/>
              <a:ext cx="743060" cy="1846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H1 to H2</a:t>
              </a:r>
              <a:endParaRPr lang="en"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Shape 672"/>
            <p:cNvSpPr/>
            <p:nvPr/>
          </p:nvSpPr>
          <p:spPr>
            <a:xfrm>
              <a:off x="7123773" y="5281153"/>
              <a:ext cx="870923" cy="430887"/>
            </a:xfrm>
            <a:prstGeom prst="rect">
              <a:avLst/>
            </a:prstGeom>
            <a:solidFill>
              <a:schemeClr val="accent6"/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DPort</a:t>
              </a: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Fixed</a:t>
              </a:r>
            </a:p>
            <a:p>
              <a:pPr marL="0" marR="0" lvl="0" indent="0" algn="ctr" rtl="0">
                <a:buSzPct val="25000"/>
                <a:buNone/>
              </a:pPr>
              <a:r>
                <a:rPr lang="en-US" sz="1600" b="1" baseline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SPort</a:t>
              </a:r>
              <a:r>
                <a:rPr lang="en-US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en-US" sz="1600" b="1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P2</a:t>
              </a:r>
              <a:endParaRPr lang="en" sz="16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Shape 673"/>
            <p:cNvSpPr/>
            <p:nvPr/>
          </p:nvSpPr>
          <p:spPr>
            <a:xfrm>
              <a:off x="7995118" y="5404041"/>
              <a:ext cx="530599" cy="1846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Overlay</a:t>
              </a:r>
            </a:p>
          </p:txBody>
        </p:sp>
        <p:sp>
          <p:nvSpPr>
            <p:cNvPr id="174" name="Shape 673"/>
            <p:cNvSpPr/>
            <p:nvPr/>
          </p:nvSpPr>
          <p:spPr>
            <a:xfrm>
              <a:off x="8525717" y="5404041"/>
              <a:ext cx="383653" cy="1846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</a:p>
          </p:txBody>
        </p:sp>
      </p:grpSp>
      <p:grpSp>
        <p:nvGrpSpPr>
          <p:cNvPr id="175" name="Group 174"/>
          <p:cNvGrpSpPr/>
          <p:nvPr/>
        </p:nvGrpSpPr>
        <p:grpSpPr>
          <a:xfrm rot="20028126">
            <a:off x="5567002" y="3046403"/>
            <a:ext cx="2244816" cy="386227"/>
            <a:chOff x="6387032" y="5281153"/>
            <a:chExt cx="2522338" cy="430887"/>
          </a:xfrm>
        </p:grpSpPr>
        <p:sp>
          <p:nvSpPr>
            <p:cNvPr id="176" name="Shape 670"/>
            <p:cNvSpPr/>
            <p:nvPr/>
          </p:nvSpPr>
          <p:spPr>
            <a:xfrm>
              <a:off x="6387032" y="5404041"/>
              <a:ext cx="743060" cy="1846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H1 to H2</a:t>
              </a:r>
              <a:endParaRPr lang="en"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Shape 672"/>
            <p:cNvSpPr/>
            <p:nvPr/>
          </p:nvSpPr>
          <p:spPr>
            <a:xfrm>
              <a:off x="7123773" y="5281153"/>
              <a:ext cx="870923" cy="430887"/>
            </a:xfrm>
            <a:prstGeom prst="rect">
              <a:avLst/>
            </a:prstGeom>
            <a:solidFill>
              <a:schemeClr val="accent6"/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DPort</a:t>
              </a: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Fixed</a:t>
              </a:r>
            </a:p>
            <a:p>
              <a:pPr marL="0" marR="0" lvl="0" indent="0" algn="ctr" rtl="0">
                <a:buSzPct val="25000"/>
                <a:buNone/>
              </a:pPr>
              <a:r>
                <a:rPr lang="en-US" sz="1600" b="1" baseline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SPort</a:t>
              </a:r>
              <a:r>
                <a:rPr lang="en-US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en-US" sz="1600" b="1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P3</a:t>
              </a:r>
              <a:endParaRPr lang="en" sz="16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Shape 673"/>
            <p:cNvSpPr/>
            <p:nvPr/>
          </p:nvSpPr>
          <p:spPr>
            <a:xfrm>
              <a:off x="7995118" y="5404041"/>
              <a:ext cx="530599" cy="1846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Overlay</a:t>
              </a:r>
            </a:p>
          </p:txBody>
        </p:sp>
        <p:sp>
          <p:nvSpPr>
            <p:cNvPr id="179" name="Shape 673"/>
            <p:cNvSpPr/>
            <p:nvPr/>
          </p:nvSpPr>
          <p:spPr>
            <a:xfrm>
              <a:off x="8525717" y="5404041"/>
              <a:ext cx="383653" cy="1846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 rot="20431430">
            <a:off x="6106400" y="3427203"/>
            <a:ext cx="2244816" cy="386227"/>
            <a:chOff x="6387032" y="5281153"/>
            <a:chExt cx="2522338" cy="430887"/>
          </a:xfrm>
        </p:grpSpPr>
        <p:sp>
          <p:nvSpPr>
            <p:cNvPr id="181" name="Shape 670"/>
            <p:cNvSpPr/>
            <p:nvPr/>
          </p:nvSpPr>
          <p:spPr>
            <a:xfrm>
              <a:off x="6387032" y="5404041"/>
              <a:ext cx="743060" cy="1846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H1 to H2</a:t>
              </a:r>
              <a:endParaRPr lang="en"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Shape 672"/>
            <p:cNvSpPr/>
            <p:nvPr/>
          </p:nvSpPr>
          <p:spPr>
            <a:xfrm>
              <a:off x="7123773" y="5281153"/>
              <a:ext cx="870923" cy="430887"/>
            </a:xfrm>
            <a:prstGeom prst="rect">
              <a:avLst/>
            </a:prstGeom>
            <a:solidFill>
              <a:schemeClr val="accent6"/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DPort</a:t>
              </a: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Fixed</a:t>
              </a:r>
            </a:p>
            <a:p>
              <a:pPr marL="0" marR="0" lvl="0" indent="0" algn="ctr" rtl="0">
                <a:buSzPct val="25000"/>
                <a:buNone/>
              </a:pPr>
              <a:r>
                <a:rPr lang="en-US" sz="1600" b="1" baseline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SPort</a:t>
              </a:r>
              <a:r>
                <a:rPr lang="en-US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en-US" sz="1600" b="1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P4</a:t>
              </a:r>
              <a:endParaRPr lang="en" sz="16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Shape 673"/>
            <p:cNvSpPr/>
            <p:nvPr/>
          </p:nvSpPr>
          <p:spPr>
            <a:xfrm>
              <a:off x="7995118" y="5404041"/>
              <a:ext cx="530599" cy="1846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Overlay</a:t>
              </a:r>
            </a:p>
          </p:txBody>
        </p:sp>
        <p:sp>
          <p:nvSpPr>
            <p:cNvPr id="184" name="Shape 673"/>
            <p:cNvSpPr/>
            <p:nvPr/>
          </p:nvSpPr>
          <p:spPr>
            <a:xfrm>
              <a:off x="8525717" y="5404041"/>
              <a:ext cx="383653" cy="1846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</a:p>
          </p:txBody>
        </p:sp>
      </p:grpSp>
      <p:sp>
        <p:nvSpPr>
          <p:cNvPr id="185" name="Rectangle 184"/>
          <p:cNvSpPr/>
          <p:nvPr/>
        </p:nvSpPr>
        <p:spPr>
          <a:xfrm>
            <a:off x="3576090" y="2026518"/>
            <a:ext cx="7144681" cy="291294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4090782" y="5889983"/>
            <a:ext cx="47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H1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9560144" y="5875830"/>
            <a:ext cx="47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H2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4041470" y="382246"/>
            <a:ext cx="422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>
                    <a:lumMod val="65000"/>
                  </a:schemeClr>
                </a:solidFill>
              </a:rPr>
              <a:t>Load balancing </a:t>
            </a:r>
            <a:r>
              <a:rPr lang="en-US" sz="2800" err="1">
                <a:solidFill>
                  <a:schemeClr val="bg1">
                    <a:lumMod val="65000"/>
                  </a:schemeClr>
                </a:solidFill>
              </a:rPr>
              <a:t>flowlets</a:t>
            </a:r>
            <a:endParaRPr lang="en-US" sz="28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7937427" y="397275"/>
            <a:ext cx="3898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err="1">
                <a:solidFill>
                  <a:schemeClr val="bg1">
                    <a:lumMod val="65000"/>
                  </a:schemeClr>
                </a:solidFill>
              </a:rPr>
              <a:t>vSwitch</a:t>
            </a:r>
            <a:r>
              <a:rPr lang="en-US" sz="2800">
                <a:solidFill>
                  <a:schemeClr val="bg1">
                    <a:lumMod val="65000"/>
                  </a:schemeClr>
                </a:solidFill>
              </a:rPr>
              <a:t> Load balancing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295400"/>
            <a:ext cx="101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800"/>
              <a:t>Outer transport source port (with ECMP) maps to network path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E7E8FF-99C6-447A-B9A9-D7F452119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10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25E767-07A8-49E0-9FE4-A71EE713EB59}"/>
              </a:ext>
            </a:extLst>
          </p:cNvPr>
          <p:cNvSpPr/>
          <p:nvPr/>
        </p:nvSpPr>
        <p:spPr>
          <a:xfrm>
            <a:off x="5433241" y="5428300"/>
            <a:ext cx="3415337" cy="8310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ECMP-based source routing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910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96"/>
    </mc:Choice>
    <mc:Fallback xmlns="">
      <p:transition spd="slow" advTm="437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Freeform 180"/>
          <p:cNvSpPr/>
          <p:nvPr/>
        </p:nvSpPr>
        <p:spPr>
          <a:xfrm>
            <a:off x="165101" y="124442"/>
            <a:ext cx="11568487" cy="6502400"/>
          </a:xfrm>
          <a:custGeom>
            <a:avLst/>
            <a:gdLst>
              <a:gd name="connsiteX0" fmla="*/ 2861736 w 11379200"/>
              <a:gd name="connsiteY0" fmla="*/ 0 h 6324600"/>
              <a:gd name="connsiteX1" fmla="*/ 7044264 w 11379200"/>
              <a:gd name="connsiteY1" fmla="*/ 0 h 6324600"/>
              <a:gd name="connsiteX2" fmla="*/ 7175500 w 11379200"/>
              <a:gd name="connsiteY2" fmla="*/ 131236 h 6324600"/>
              <a:gd name="connsiteX3" fmla="*/ 7175500 w 11379200"/>
              <a:gd name="connsiteY3" fmla="*/ 787400 h 6324600"/>
              <a:gd name="connsiteX4" fmla="*/ 11379200 w 11379200"/>
              <a:gd name="connsiteY4" fmla="*/ 787400 h 6324600"/>
              <a:gd name="connsiteX5" fmla="*/ 11379200 w 11379200"/>
              <a:gd name="connsiteY5" fmla="*/ 6324600 h 6324600"/>
              <a:gd name="connsiteX6" fmla="*/ 0 w 11379200"/>
              <a:gd name="connsiteY6" fmla="*/ 6324600 h 6324600"/>
              <a:gd name="connsiteX7" fmla="*/ 0 w 11379200"/>
              <a:gd name="connsiteY7" fmla="*/ 787400 h 6324600"/>
              <a:gd name="connsiteX8" fmla="*/ 2730500 w 11379200"/>
              <a:gd name="connsiteY8" fmla="*/ 787400 h 6324600"/>
              <a:gd name="connsiteX9" fmla="*/ 2730500 w 11379200"/>
              <a:gd name="connsiteY9" fmla="*/ 131236 h 6324600"/>
              <a:gd name="connsiteX10" fmla="*/ 2861736 w 11379200"/>
              <a:gd name="connsiteY10" fmla="*/ 0 h 632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79200" h="6324600">
                <a:moveTo>
                  <a:pt x="2861736" y="0"/>
                </a:moveTo>
                <a:lnTo>
                  <a:pt x="7044264" y="0"/>
                </a:lnTo>
                <a:cubicBezTo>
                  <a:pt x="7116744" y="0"/>
                  <a:pt x="7175500" y="58756"/>
                  <a:pt x="7175500" y="131236"/>
                </a:cubicBezTo>
                <a:lnTo>
                  <a:pt x="7175500" y="787400"/>
                </a:lnTo>
                <a:lnTo>
                  <a:pt x="11379200" y="787400"/>
                </a:lnTo>
                <a:lnTo>
                  <a:pt x="11379200" y="6324600"/>
                </a:lnTo>
                <a:lnTo>
                  <a:pt x="0" y="6324600"/>
                </a:lnTo>
                <a:lnTo>
                  <a:pt x="0" y="787400"/>
                </a:lnTo>
                <a:lnTo>
                  <a:pt x="2730500" y="787400"/>
                </a:lnTo>
                <a:lnTo>
                  <a:pt x="2730500" y="131236"/>
                </a:lnTo>
                <a:cubicBezTo>
                  <a:pt x="2730500" y="58756"/>
                  <a:pt x="2789256" y="0"/>
                  <a:pt x="2861736" y="0"/>
                </a:cubicBez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00484" y="177691"/>
            <a:ext cx="4279900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/>
              <a:t>Load balancing </a:t>
            </a:r>
            <a:r>
              <a:rPr lang="en-US" sz="3200" err="1"/>
              <a:t>flowlets</a:t>
            </a:r>
          </a:p>
          <a:p>
            <a:r>
              <a:rPr lang="en-US" sz="3200" b="1"/>
              <a:t>Scheme 1: Edge-</a:t>
            </a:r>
            <a:r>
              <a:rPr lang="en-US" sz="3200" b="1" err="1"/>
              <a:t>Flowlet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655588" y="1447800"/>
            <a:ext cx="6212311" cy="3349917"/>
            <a:chOff x="6481786" y="1401417"/>
            <a:chExt cx="4826197" cy="2833583"/>
          </a:xfrm>
        </p:grpSpPr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6481786" y="3723827"/>
              <a:ext cx="871752" cy="212447"/>
              <a:chOff x="12968288" y="2754313"/>
              <a:chExt cx="11533187" cy="2981326"/>
            </a:xfrm>
          </p:grpSpPr>
          <p:sp>
            <p:nvSpPr>
              <p:cNvPr id="72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6974505" y="1401417"/>
              <a:ext cx="576134" cy="528307"/>
              <a:chOff x="12615863" y="2703513"/>
              <a:chExt cx="2846387" cy="2768601"/>
            </a:xfrm>
          </p:grpSpPr>
          <p:sp>
            <p:nvSpPr>
              <p:cNvPr id="64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>
              <a:off x="8121871" y="1401417"/>
              <a:ext cx="576134" cy="528307"/>
              <a:chOff x="12615863" y="2703513"/>
              <a:chExt cx="2846387" cy="2768601"/>
            </a:xfrm>
          </p:grpSpPr>
          <p:sp>
            <p:nvSpPr>
              <p:cNvPr id="56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9222636" y="1401417"/>
              <a:ext cx="576134" cy="528307"/>
              <a:chOff x="12615863" y="2703513"/>
              <a:chExt cx="2846387" cy="2768601"/>
            </a:xfrm>
          </p:grpSpPr>
          <p:sp>
            <p:nvSpPr>
              <p:cNvPr id="48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10365098" y="1401417"/>
              <a:ext cx="576134" cy="528307"/>
              <a:chOff x="12615863" y="2703513"/>
              <a:chExt cx="2846387" cy="2768601"/>
            </a:xfrm>
          </p:grpSpPr>
          <p:sp>
            <p:nvSpPr>
              <p:cNvPr id="40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>
              <a:grpSpLocks noChangeAspect="1"/>
            </p:cNvGrpSpPr>
            <p:nvPr/>
          </p:nvGrpSpPr>
          <p:grpSpPr>
            <a:xfrm>
              <a:off x="10436231" y="3735092"/>
              <a:ext cx="871752" cy="212447"/>
              <a:chOff x="12968288" y="2754313"/>
              <a:chExt cx="11533187" cy="2981326"/>
            </a:xfrm>
          </p:grpSpPr>
          <p:sp>
            <p:nvSpPr>
              <p:cNvPr id="29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 flipV="1">
              <a:off x="6877613" y="1933313"/>
              <a:ext cx="338062" cy="1794103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934516" y="1933313"/>
              <a:ext cx="1428525" cy="1758435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877613" y="1933312"/>
              <a:ext cx="2546408" cy="179410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877613" y="1933312"/>
              <a:ext cx="3706966" cy="179410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365736" y="1934711"/>
              <a:ext cx="2454576" cy="178248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9424394" y="1909458"/>
              <a:ext cx="1419653" cy="1824579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215675" y="1933313"/>
              <a:ext cx="3616383" cy="1805368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0608848" y="1933122"/>
              <a:ext cx="223209" cy="1769368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866595" y="3934312"/>
              <a:ext cx="2899" cy="300688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0819578" y="3951935"/>
              <a:ext cx="1847" cy="260346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8310470" y="4763414"/>
            <a:ext cx="1970713" cy="729869"/>
            <a:chOff x="3377733" y="4277151"/>
            <a:chExt cx="1655278" cy="729869"/>
          </a:xfrm>
        </p:grpSpPr>
        <p:grpSp>
          <p:nvGrpSpPr>
            <p:cNvPr id="84" name="Group 83"/>
            <p:cNvGrpSpPr/>
            <p:nvPr/>
          </p:nvGrpSpPr>
          <p:grpSpPr>
            <a:xfrm>
              <a:off x="3377733" y="4277151"/>
              <a:ext cx="1655278" cy="729869"/>
              <a:chOff x="4519371" y="3600936"/>
              <a:chExt cx="564324" cy="548640"/>
            </a:xfrm>
          </p:grpSpPr>
          <p:sp>
            <p:nvSpPr>
              <p:cNvPr id="108" name="Freeform 107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08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09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10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3508559" y="4344842"/>
              <a:ext cx="1253384" cy="324539"/>
              <a:chOff x="8725233" y="1874652"/>
              <a:chExt cx="1179179" cy="335148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8725233" y="1874652"/>
                <a:ext cx="1179179" cy="335148"/>
                <a:chOff x="4519371" y="3600936"/>
                <a:chExt cx="564324" cy="548640"/>
              </a:xfrm>
            </p:grpSpPr>
            <p:sp>
              <p:nvSpPr>
                <p:cNvPr id="104" name="Freeform 103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48640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104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7139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105"/>
                <p:cNvSpPr>
                  <a:spLocks/>
                </p:cNvSpPr>
                <p:nvPr/>
              </p:nvSpPr>
              <p:spPr bwMode="auto">
                <a:xfrm>
                  <a:off x="4519371" y="3658075"/>
                  <a:ext cx="508378" cy="491501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106"/>
                <p:cNvSpPr>
                  <a:spLocks/>
                </p:cNvSpPr>
                <p:nvPr/>
              </p:nvSpPr>
              <p:spPr bwMode="auto">
                <a:xfrm>
                  <a:off x="5027749" y="3600936"/>
                  <a:ext cx="55946" cy="548640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3" name="TextBox 102"/>
              <p:cNvSpPr txBox="1"/>
              <p:nvPr/>
            </p:nvSpPr>
            <p:spPr>
              <a:xfrm>
                <a:off x="8779009" y="1965119"/>
                <a:ext cx="982154" cy="21260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err="1"/>
                  <a:t>vSwitch</a:t>
                </a:r>
                <a:endParaRPr lang="en-US" sz="1400" b="1"/>
              </a:p>
            </p:txBody>
          </p:sp>
        </p:grpSp>
        <p:grpSp>
          <p:nvGrpSpPr>
            <p:cNvPr id="86" name="Group 85"/>
            <p:cNvGrpSpPr>
              <a:grpSpLocks noChangeAspect="1"/>
            </p:cNvGrpSpPr>
            <p:nvPr/>
          </p:nvGrpSpPr>
          <p:grpSpPr>
            <a:xfrm>
              <a:off x="3742884" y="4741517"/>
              <a:ext cx="263915" cy="214145"/>
              <a:chOff x="15084425" y="-6992938"/>
              <a:chExt cx="9767888" cy="9496426"/>
            </a:xfrm>
          </p:grpSpPr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15084425" y="-6575023"/>
                <a:ext cx="8799519" cy="8507426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7" name="Group 86"/>
            <p:cNvGrpSpPr>
              <a:grpSpLocks noChangeAspect="1"/>
            </p:cNvGrpSpPr>
            <p:nvPr/>
          </p:nvGrpSpPr>
          <p:grpSpPr>
            <a:xfrm>
              <a:off x="4321500" y="4741517"/>
              <a:ext cx="263915" cy="214145"/>
              <a:chOff x="15084425" y="-6992938"/>
              <a:chExt cx="9767888" cy="9496426"/>
            </a:xfrm>
          </p:grpSpPr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88" name="Straight Connector 87"/>
            <p:cNvCxnSpPr/>
            <p:nvPr/>
          </p:nvCxnSpPr>
          <p:spPr>
            <a:xfrm flipH="1" flipV="1">
              <a:off x="3872302" y="4642086"/>
              <a:ext cx="2517" cy="99432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 flipV="1">
              <a:off x="4463229" y="4642086"/>
              <a:ext cx="2517" cy="99432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3314625" y="4776114"/>
            <a:ext cx="1970713" cy="729869"/>
            <a:chOff x="3377733" y="4277151"/>
            <a:chExt cx="1655278" cy="729869"/>
          </a:xfrm>
        </p:grpSpPr>
        <p:grpSp>
          <p:nvGrpSpPr>
            <p:cNvPr id="113" name="Group 112"/>
            <p:cNvGrpSpPr/>
            <p:nvPr/>
          </p:nvGrpSpPr>
          <p:grpSpPr>
            <a:xfrm>
              <a:off x="3377733" y="4277151"/>
              <a:ext cx="1655278" cy="729869"/>
              <a:chOff x="4519371" y="3600936"/>
              <a:chExt cx="564324" cy="548640"/>
            </a:xfrm>
          </p:grpSpPr>
          <p:sp>
            <p:nvSpPr>
              <p:cNvPr id="137" name="Freeform 136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37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38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39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3508559" y="4344842"/>
              <a:ext cx="1253384" cy="324539"/>
              <a:chOff x="8725233" y="1874652"/>
              <a:chExt cx="1179179" cy="335148"/>
            </a:xfrm>
          </p:grpSpPr>
          <p:grpSp>
            <p:nvGrpSpPr>
              <p:cNvPr id="131" name="Group 130"/>
              <p:cNvGrpSpPr/>
              <p:nvPr/>
            </p:nvGrpSpPr>
            <p:grpSpPr>
              <a:xfrm>
                <a:off x="8725233" y="1874652"/>
                <a:ext cx="1179179" cy="335148"/>
                <a:chOff x="4519371" y="3600936"/>
                <a:chExt cx="564324" cy="548640"/>
              </a:xfrm>
            </p:grpSpPr>
            <p:sp>
              <p:nvSpPr>
                <p:cNvPr id="133" name="Freeform 132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48640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133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7139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134"/>
                <p:cNvSpPr>
                  <a:spLocks/>
                </p:cNvSpPr>
                <p:nvPr/>
              </p:nvSpPr>
              <p:spPr bwMode="auto">
                <a:xfrm>
                  <a:off x="4519371" y="3658075"/>
                  <a:ext cx="508378" cy="491501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135"/>
                <p:cNvSpPr>
                  <a:spLocks/>
                </p:cNvSpPr>
                <p:nvPr/>
              </p:nvSpPr>
              <p:spPr bwMode="auto">
                <a:xfrm>
                  <a:off x="5027749" y="3600936"/>
                  <a:ext cx="55946" cy="548640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2" name="TextBox 131"/>
              <p:cNvSpPr txBox="1"/>
              <p:nvPr/>
            </p:nvSpPr>
            <p:spPr>
              <a:xfrm>
                <a:off x="8779009" y="1965119"/>
                <a:ext cx="982154" cy="21260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err="1"/>
                  <a:t>vSwitch</a:t>
                </a:r>
                <a:endParaRPr lang="en-US" sz="1400" b="1"/>
              </a:p>
            </p:txBody>
          </p:sp>
        </p:grpSp>
        <p:grpSp>
          <p:nvGrpSpPr>
            <p:cNvPr id="115" name="Group 114"/>
            <p:cNvGrpSpPr>
              <a:grpSpLocks noChangeAspect="1"/>
            </p:cNvGrpSpPr>
            <p:nvPr/>
          </p:nvGrpSpPr>
          <p:grpSpPr>
            <a:xfrm>
              <a:off x="3742884" y="4741517"/>
              <a:ext cx="263915" cy="214145"/>
              <a:chOff x="15084425" y="-6992938"/>
              <a:chExt cx="9767888" cy="9496426"/>
            </a:xfrm>
          </p:grpSpPr>
          <p:sp>
            <p:nvSpPr>
              <p:cNvPr id="125" name="Freeform 124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25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26"/>
              <p:cNvSpPr>
                <a:spLocks/>
              </p:cNvSpPr>
              <p:nvPr/>
            </p:nvSpPr>
            <p:spPr bwMode="auto">
              <a:xfrm>
                <a:off x="15084425" y="-6575023"/>
                <a:ext cx="8799519" cy="8507426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27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28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129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6" name="Group 115"/>
            <p:cNvGrpSpPr>
              <a:grpSpLocks noChangeAspect="1"/>
            </p:cNvGrpSpPr>
            <p:nvPr/>
          </p:nvGrpSpPr>
          <p:grpSpPr>
            <a:xfrm>
              <a:off x="4321500" y="4741517"/>
              <a:ext cx="263915" cy="214145"/>
              <a:chOff x="15084425" y="-6992938"/>
              <a:chExt cx="9767888" cy="9496426"/>
            </a:xfrm>
          </p:grpSpPr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22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23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17" name="Straight Connector 116"/>
            <p:cNvCxnSpPr/>
            <p:nvPr/>
          </p:nvCxnSpPr>
          <p:spPr>
            <a:xfrm flipH="1" flipV="1">
              <a:off x="3872302" y="4642086"/>
              <a:ext cx="2517" cy="99432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 flipV="1">
              <a:off x="4463229" y="4642086"/>
              <a:ext cx="2517" cy="99432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 rot="16801966">
            <a:off x="3147510" y="2906438"/>
            <a:ext cx="1859427" cy="369332"/>
            <a:chOff x="4968543" y="5355312"/>
            <a:chExt cx="3872850" cy="191964"/>
          </a:xfrm>
        </p:grpSpPr>
        <p:grpSp>
          <p:nvGrpSpPr>
            <p:cNvPr id="142" name="Group 141"/>
            <p:cNvGrpSpPr/>
            <p:nvPr/>
          </p:nvGrpSpPr>
          <p:grpSpPr>
            <a:xfrm>
              <a:off x="4968543" y="5355312"/>
              <a:ext cx="3092967" cy="191964"/>
              <a:chOff x="1338645" y="4019249"/>
              <a:chExt cx="3092967" cy="191964"/>
            </a:xfrm>
          </p:grpSpPr>
          <p:sp>
            <p:nvSpPr>
              <p:cNvPr id="144" name="Shape 670"/>
              <p:cNvSpPr/>
              <p:nvPr/>
            </p:nvSpPr>
            <p:spPr>
              <a:xfrm>
                <a:off x="1338645" y="4022899"/>
                <a:ext cx="512546" cy="184666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rgbClr val="B56E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Eth</a:t>
                </a:r>
              </a:p>
            </p:txBody>
          </p:sp>
          <p:sp>
            <p:nvSpPr>
              <p:cNvPr id="145" name="Shape 671"/>
              <p:cNvSpPr/>
              <p:nvPr/>
            </p:nvSpPr>
            <p:spPr>
              <a:xfrm>
                <a:off x="1851191" y="4022899"/>
                <a:ext cx="464757" cy="184666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rgbClr val="B56E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IP</a:t>
                </a:r>
                <a:endParaRPr lang="en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Shape 672"/>
              <p:cNvSpPr/>
              <p:nvPr/>
            </p:nvSpPr>
            <p:spPr>
              <a:xfrm>
                <a:off x="2315949" y="4019249"/>
                <a:ext cx="1124503" cy="191964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TCP </a:t>
                </a:r>
                <a:r>
                  <a:rPr lang="en-US" sz="1200" b="0" i="0" u="none" strike="noStrike" cap="none" baseline="0" dirty="0" err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src</a:t>
                </a:r>
                <a:r>
                  <a:rPr lang="en-US" sz="1200" b="0" i="0" u="none" strike="noStrike" cap="none" baseline="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1200" b="1" dirty="0">
                    <a:latin typeface="Calibri"/>
                    <a:ea typeface="Calibri"/>
                    <a:cs typeface="Calibri"/>
                    <a:sym typeface="Calibri"/>
                  </a:rPr>
                  <a:t>P1</a:t>
                </a:r>
                <a:endParaRPr lang="en" sz="1200" b="1" i="0" u="none" strike="noStrike" cap="none" baseline="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Shape 673"/>
              <p:cNvSpPr/>
              <p:nvPr/>
            </p:nvSpPr>
            <p:spPr>
              <a:xfrm>
                <a:off x="3440453" y="4022900"/>
                <a:ext cx="991159" cy="184666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rgbClr val="B56E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Overlay</a:t>
                </a:r>
                <a:endParaRPr lang="en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3" name="Shape 667"/>
            <p:cNvSpPr/>
            <p:nvPr/>
          </p:nvSpPr>
          <p:spPr>
            <a:xfrm>
              <a:off x="8061513" y="5361263"/>
              <a:ext cx="779880" cy="184666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395E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  <a:endParaRPr lang="en"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 rot="18549078">
            <a:off x="4120995" y="2592354"/>
            <a:ext cx="1859427" cy="369332"/>
            <a:chOff x="4968543" y="5353636"/>
            <a:chExt cx="3872850" cy="195320"/>
          </a:xfrm>
        </p:grpSpPr>
        <p:grpSp>
          <p:nvGrpSpPr>
            <p:cNvPr id="149" name="Group 148"/>
            <p:cNvGrpSpPr/>
            <p:nvPr/>
          </p:nvGrpSpPr>
          <p:grpSpPr>
            <a:xfrm>
              <a:off x="4968543" y="5353636"/>
              <a:ext cx="3092968" cy="195320"/>
              <a:chOff x="1338645" y="4017573"/>
              <a:chExt cx="3092968" cy="195320"/>
            </a:xfrm>
          </p:grpSpPr>
          <p:sp>
            <p:nvSpPr>
              <p:cNvPr id="151" name="Shape 670"/>
              <p:cNvSpPr/>
              <p:nvPr/>
            </p:nvSpPr>
            <p:spPr>
              <a:xfrm>
                <a:off x="1338645" y="4022899"/>
                <a:ext cx="512546" cy="184666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rgbClr val="B56E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Eth</a:t>
                </a:r>
              </a:p>
            </p:txBody>
          </p:sp>
          <p:sp>
            <p:nvSpPr>
              <p:cNvPr id="152" name="Shape 671"/>
              <p:cNvSpPr/>
              <p:nvPr/>
            </p:nvSpPr>
            <p:spPr>
              <a:xfrm>
                <a:off x="1851191" y="4022899"/>
                <a:ext cx="464757" cy="184666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rgbClr val="B56E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IP</a:t>
                </a:r>
                <a:endParaRPr lang="en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Shape 672"/>
              <p:cNvSpPr/>
              <p:nvPr/>
            </p:nvSpPr>
            <p:spPr>
              <a:xfrm>
                <a:off x="2315947" y="4017573"/>
                <a:ext cx="1124504" cy="195320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TCP </a:t>
                </a:r>
                <a:r>
                  <a:rPr lang="en-US" sz="1200" b="0" i="0" u="none" strike="noStrike" cap="none" baseline="0" dirty="0" err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src</a:t>
                </a:r>
                <a:r>
                  <a:rPr lang="en-US" sz="1200" b="0" i="0" u="none" strike="noStrike" cap="none" baseline="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1200" b="1" dirty="0">
                    <a:latin typeface="Calibri"/>
                    <a:ea typeface="Calibri"/>
                    <a:cs typeface="Calibri"/>
                    <a:sym typeface="Calibri"/>
                  </a:rPr>
                  <a:t>P2</a:t>
                </a:r>
                <a:endParaRPr lang="en" sz="1200" b="1" i="0" u="none" strike="noStrike" cap="none" baseline="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Shape 673"/>
              <p:cNvSpPr/>
              <p:nvPr/>
            </p:nvSpPr>
            <p:spPr>
              <a:xfrm>
                <a:off x="3440453" y="4022900"/>
                <a:ext cx="991160" cy="184666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rgbClr val="B56E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Overlay</a:t>
                </a:r>
                <a:endParaRPr lang="en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0" name="Shape 667"/>
            <p:cNvSpPr/>
            <p:nvPr/>
          </p:nvSpPr>
          <p:spPr>
            <a:xfrm>
              <a:off x="8061513" y="5361263"/>
              <a:ext cx="779880" cy="184666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395E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  <a:endParaRPr lang="en"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55" name="Table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558534"/>
              </p:ext>
            </p:extLst>
          </p:nvPr>
        </p:nvGraphicFramePr>
        <p:xfrm>
          <a:off x="290796" y="4740239"/>
          <a:ext cx="1280654" cy="1264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0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662">
                <a:tc>
                  <a:txBody>
                    <a:bodyPr/>
                    <a:lstStyle/>
                    <a:p>
                      <a:r>
                        <a:rPr lang="en-US" sz="1100" b="1" i="0" err="1"/>
                        <a:t>Dst</a:t>
                      </a:r>
                      <a:endParaRPr lang="en-US" sz="1100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err="1"/>
                        <a:t>SPort</a:t>
                      </a:r>
                      <a:endParaRPr lang="en-US" sz="1100" b="1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49">
                <a:tc>
                  <a:txBody>
                    <a:bodyPr/>
                    <a:lstStyle/>
                    <a:p>
                      <a:r>
                        <a:rPr lang="en-US" sz="105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6" name="TextBox 155"/>
          <p:cNvSpPr txBox="1"/>
          <p:nvPr/>
        </p:nvSpPr>
        <p:spPr>
          <a:xfrm>
            <a:off x="8923333" y="5627990"/>
            <a:ext cx="56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H2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3960276" y="5635676"/>
            <a:ext cx="56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H1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1854008" y="4864252"/>
            <a:ext cx="181442" cy="190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2120708" y="4864252"/>
            <a:ext cx="226802" cy="190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2438208" y="4864252"/>
            <a:ext cx="226802" cy="190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2755708" y="4864252"/>
            <a:ext cx="362884" cy="190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4" name="Group 183"/>
          <p:cNvGrpSpPr/>
          <p:nvPr/>
        </p:nvGrpSpPr>
        <p:grpSpPr>
          <a:xfrm>
            <a:off x="1587307" y="5130950"/>
            <a:ext cx="1708489" cy="503656"/>
            <a:chOff x="1739899" y="5575298"/>
            <a:chExt cx="1708489" cy="503656"/>
          </a:xfrm>
        </p:grpSpPr>
        <p:sp>
          <p:nvSpPr>
            <p:cNvPr id="162" name="Left Brace 161"/>
            <p:cNvSpPr/>
            <p:nvPr/>
          </p:nvSpPr>
          <p:spPr>
            <a:xfrm rot="16200000">
              <a:off x="2127893" y="5553434"/>
              <a:ext cx="215899" cy="25962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1739899" y="5740400"/>
              <a:ext cx="17084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err="1"/>
                <a:t>Flowlet</a:t>
              </a:r>
              <a:r>
                <a:rPr lang="en-US" sz="1600"/>
                <a:t> gap</a:t>
              </a:r>
            </a:p>
          </p:txBody>
        </p:sp>
      </p:grpSp>
      <p:grpSp>
        <p:nvGrpSpPr>
          <p:cNvPr id="164" name="Group 163"/>
          <p:cNvGrpSpPr/>
          <p:nvPr/>
        </p:nvGrpSpPr>
        <p:grpSpPr>
          <a:xfrm rot="19654428">
            <a:off x="5030354" y="2471504"/>
            <a:ext cx="2213765" cy="369332"/>
            <a:chOff x="4968543" y="5337023"/>
            <a:chExt cx="3872850" cy="228545"/>
          </a:xfrm>
        </p:grpSpPr>
        <p:grpSp>
          <p:nvGrpSpPr>
            <p:cNvPr id="165" name="Group 164"/>
            <p:cNvGrpSpPr/>
            <p:nvPr/>
          </p:nvGrpSpPr>
          <p:grpSpPr>
            <a:xfrm>
              <a:off x="4968543" y="5337023"/>
              <a:ext cx="3092968" cy="228545"/>
              <a:chOff x="1338645" y="4000960"/>
              <a:chExt cx="3092968" cy="228545"/>
            </a:xfrm>
          </p:grpSpPr>
          <p:sp>
            <p:nvSpPr>
              <p:cNvPr id="167" name="Shape 670"/>
              <p:cNvSpPr/>
              <p:nvPr/>
            </p:nvSpPr>
            <p:spPr>
              <a:xfrm>
                <a:off x="1338645" y="4022899"/>
                <a:ext cx="512546" cy="184666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rgbClr val="B56E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Eth</a:t>
                </a:r>
              </a:p>
            </p:txBody>
          </p:sp>
          <p:sp>
            <p:nvSpPr>
              <p:cNvPr id="168" name="Shape 671"/>
              <p:cNvSpPr/>
              <p:nvPr/>
            </p:nvSpPr>
            <p:spPr>
              <a:xfrm>
                <a:off x="1851191" y="4022899"/>
                <a:ext cx="464757" cy="184666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rgbClr val="B56E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IP</a:t>
                </a:r>
                <a:endParaRPr lang="en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Shape 672"/>
              <p:cNvSpPr/>
              <p:nvPr/>
            </p:nvSpPr>
            <p:spPr>
              <a:xfrm>
                <a:off x="2315948" y="4000960"/>
                <a:ext cx="1124503" cy="228545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TCP </a:t>
                </a:r>
                <a:r>
                  <a:rPr lang="en-US" sz="1200" b="0" i="0" u="none" strike="noStrike" cap="none" baseline="0" dirty="0" err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src</a:t>
                </a:r>
                <a:r>
                  <a:rPr lang="en-US" sz="1200" b="0" i="0" u="none" strike="noStrike" cap="none" baseline="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</a:p>
              <a:p>
                <a:pPr marL="0" marR="0" lvl="0" indent="0" algn="ctr" rtl="0">
                  <a:buSzPct val="25000"/>
                  <a:buNone/>
                </a:pPr>
                <a:r>
                  <a:rPr lang="en-US" sz="1200" b="1" dirty="0">
                    <a:latin typeface="Calibri"/>
                    <a:ea typeface="Calibri"/>
                    <a:cs typeface="Calibri"/>
                    <a:sym typeface="Calibri"/>
                  </a:rPr>
                  <a:t>P3</a:t>
                </a:r>
                <a:endParaRPr lang="en" sz="1200" b="1" i="0" u="none" strike="noStrike" cap="none" baseline="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Shape 673"/>
              <p:cNvSpPr/>
              <p:nvPr/>
            </p:nvSpPr>
            <p:spPr>
              <a:xfrm>
                <a:off x="3440453" y="4022900"/>
                <a:ext cx="991160" cy="184666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rgbClr val="B56E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Overlay</a:t>
                </a:r>
                <a:endParaRPr lang="en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6" name="Shape 667"/>
            <p:cNvSpPr/>
            <p:nvPr/>
          </p:nvSpPr>
          <p:spPr>
            <a:xfrm>
              <a:off x="8061513" y="5361263"/>
              <a:ext cx="779880" cy="184666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395E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  <a:endParaRPr lang="en"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 rot="20121223">
            <a:off x="5921521" y="2513082"/>
            <a:ext cx="2213765" cy="369332"/>
            <a:chOff x="4968543" y="5337023"/>
            <a:chExt cx="3872850" cy="228545"/>
          </a:xfrm>
        </p:grpSpPr>
        <p:grpSp>
          <p:nvGrpSpPr>
            <p:cNvPr id="172" name="Group 171"/>
            <p:cNvGrpSpPr/>
            <p:nvPr/>
          </p:nvGrpSpPr>
          <p:grpSpPr>
            <a:xfrm>
              <a:off x="4968543" y="5337023"/>
              <a:ext cx="3092968" cy="228545"/>
              <a:chOff x="1338645" y="4000960"/>
              <a:chExt cx="3092968" cy="228545"/>
            </a:xfrm>
          </p:grpSpPr>
          <p:sp>
            <p:nvSpPr>
              <p:cNvPr id="174" name="Shape 670"/>
              <p:cNvSpPr/>
              <p:nvPr/>
            </p:nvSpPr>
            <p:spPr>
              <a:xfrm>
                <a:off x="1338645" y="4022899"/>
                <a:ext cx="512546" cy="184666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rgbClr val="B56E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Eth</a:t>
                </a:r>
              </a:p>
            </p:txBody>
          </p:sp>
          <p:sp>
            <p:nvSpPr>
              <p:cNvPr id="175" name="Shape 671"/>
              <p:cNvSpPr/>
              <p:nvPr/>
            </p:nvSpPr>
            <p:spPr>
              <a:xfrm>
                <a:off x="1851191" y="4022899"/>
                <a:ext cx="464757" cy="184666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rgbClr val="B56E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IP</a:t>
                </a:r>
                <a:endParaRPr lang="en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Shape 672"/>
              <p:cNvSpPr/>
              <p:nvPr/>
            </p:nvSpPr>
            <p:spPr>
              <a:xfrm>
                <a:off x="2315947" y="4000960"/>
                <a:ext cx="1124503" cy="228545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TCP </a:t>
                </a:r>
                <a:r>
                  <a:rPr lang="en-US" sz="1200" b="0" i="0" u="none" strike="noStrike" cap="none" baseline="0" dirty="0" err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src</a:t>
                </a:r>
                <a:r>
                  <a:rPr lang="en-US" sz="1200" b="0" i="0" u="none" strike="noStrike" cap="none" baseline="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</a:p>
              <a:p>
                <a:pPr marL="0" marR="0" lvl="0" indent="0" algn="ctr" rtl="0">
                  <a:buSzPct val="25000"/>
                  <a:buNone/>
                </a:pPr>
                <a:r>
                  <a:rPr lang="en-US" sz="1200" b="1" dirty="0">
                    <a:latin typeface="Calibri"/>
                    <a:ea typeface="Calibri"/>
                    <a:cs typeface="Calibri"/>
                    <a:sym typeface="Calibri"/>
                  </a:rPr>
                  <a:t>P4</a:t>
                </a:r>
                <a:endParaRPr lang="en" sz="1200" b="1" i="0" u="none" strike="noStrike" cap="none" baseline="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Shape 673"/>
              <p:cNvSpPr/>
              <p:nvPr/>
            </p:nvSpPr>
            <p:spPr>
              <a:xfrm>
                <a:off x="3440453" y="4022900"/>
                <a:ext cx="991160" cy="184666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rgbClr val="B56E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Overlay</a:t>
                </a:r>
                <a:endParaRPr lang="en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3" name="Shape 667"/>
            <p:cNvSpPr/>
            <p:nvPr/>
          </p:nvSpPr>
          <p:spPr>
            <a:xfrm>
              <a:off x="8061513" y="5361263"/>
              <a:ext cx="779880" cy="184666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395E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  <a:endParaRPr lang="en"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" name="TextBox 177"/>
          <p:cNvSpPr txBox="1"/>
          <p:nvPr/>
        </p:nvSpPr>
        <p:spPr>
          <a:xfrm>
            <a:off x="516951" y="215034"/>
            <a:ext cx="2327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Path Discovery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7723340" y="215034"/>
            <a:ext cx="4010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vSwitch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Load balancing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895051-13C6-45CF-8F9B-C87CD2AC5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241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93"/>
    </mc:Choice>
    <mc:Fallback xmlns="">
      <p:transition spd="slow" advTm="36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0.0237 -2.22222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" dur="1000" autoRev="1" fill="remove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0" autoRev="1" fill="remove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1" dur="1000" autoRev="1" fill="remove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autoRev="1" fill="remove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 0.00185 L 0.05352 0.0018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autoRev="1" fill="remove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autoRev="1" fill="remove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4" dur="1000" autoRev="1" fill="remove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autoRev="1" fill="remove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0" autoRev="1" fill="remove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0" autoRev="1" fill="remove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autoRev="1" fill="remove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autoRev="1" fill="remove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7" dur="indefinite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59" grpId="0" animBg="1"/>
      <p:bldP spid="160" grpId="0" animBg="1"/>
      <p:bldP spid="1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Freeform 254"/>
          <p:cNvSpPr/>
          <p:nvPr/>
        </p:nvSpPr>
        <p:spPr>
          <a:xfrm>
            <a:off x="215900" y="63500"/>
            <a:ext cx="11785600" cy="6616700"/>
          </a:xfrm>
          <a:custGeom>
            <a:avLst/>
            <a:gdLst/>
            <a:ahLst/>
            <a:cxnLst/>
            <a:rect l="l" t="t" r="r" b="b"/>
            <a:pathLst>
              <a:path w="11887200" h="6616700">
                <a:moveTo>
                  <a:pt x="7287687" y="0"/>
                </a:moveTo>
                <a:lnTo>
                  <a:pt x="11698813" y="0"/>
                </a:lnTo>
                <a:cubicBezTo>
                  <a:pt x="11802856" y="0"/>
                  <a:pt x="11887200" y="84344"/>
                  <a:pt x="11887200" y="188387"/>
                </a:cubicBezTo>
                <a:lnTo>
                  <a:pt x="11887200" y="1016000"/>
                </a:lnTo>
                <a:lnTo>
                  <a:pt x="11887200" y="1130300"/>
                </a:lnTo>
                <a:lnTo>
                  <a:pt x="11887200" y="6616700"/>
                </a:lnTo>
                <a:lnTo>
                  <a:pt x="0" y="6616700"/>
                </a:lnTo>
                <a:lnTo>
                  <a:pt x="0" y="1016000"/>
                </a:lnTo>
                <a:lnTo>
                  <a:pt x="7099300" y="1016000"/>
                </a:lnTo>
                <a:lnTo>
                  <a:pt x="7099300" y="188387"/>
                </a:lnTo>
                <a:cubicBezTo>
                  <a:pt x="7099300" y="84344"/>
                  <a:pt x="7183644" y="0"/>
                  <a:pt x="7287687" y="0"/>
                </a:cubicBez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550752"/>
              </p:ext>
            </p:extLst>
          </p:nvPr>
        </p:nvGraphicFramePr>
        <p:xfrm>
          <a:off x="479868" y="4685376"/>
          <a:ext cx="1532871" cy="1264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6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696">
                <a:tc>
                  <a:txBody>
                    <a:bodyPr/>
                    <a:lstStyle/>
                    <a:p>
                      <a:r>
                        <a:rPr lang="en-US" sz="1100" b="1" i="0" err="1"/>
                        <a:t>Dst</a:t>
                      </a:r>
                      <a:endParaRPr lang="en-US" sz="1100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err="1"/>
                        <a:t>SPort</a:t>
                      </a:r>
                      <a:endParaRPr lang="en-US" sz="1100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err="1"/>
                        <a:t>Wt</a:t>
                      </a:r>
                      <a:endParaRPr lang="en-US" sz="1100" b="1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49">
                <a:tc>
                  <a:txBody>
                    <a:bodyPr/>
                    <a:lstStyle/>
                    <a:p>
                      <a:r>
                        <a:rPr lang="en-US" sz="105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4850" y="4337206"/>
            <a:ext cx="206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Path weight table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5459" y="4191408"/>
            <a:ext cx="559517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accent6"/>
                </a:solidFill>
              </a:rPr>
              <a:t>Data</a:t>
            </a:r>
          </a:p>
        </p:txBody>
      </p:sp>
      <p:grpSp>
        <p:nvGrpSpPr>
          <p:cNvPr id="13" name="Group 12"/>
          <p:cNvGrpSpPr/>
          <p:nvPr/>
        </p:nvGrpSpPr>
        <p:grpSpPr>
          <a:xfrm rot="1452156">
            <a:off x="3275014" y="3524393"/>
            <a:ext cx="207255" cy="778431"/>
            <a:chOff x="2866286" y="3586970"/>
            <a:chExt cx="207255" cy="778431"/>
          </a:xfrm>
        </p:grpSpPr>
        <p:sp>
          <p:nvSpPr>
            <p:cNvPr id="14" name="Right Arrow 13"/>
            <p:cNvSpPr/>
            <p:nvPr/>
          </p:nvSpPr>
          <p:spPr>
            <a:xfrm rot="16845218">
              <a:off x="2856385" y="3704496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 rot="16894807">
              <a:off x="2719493" y="4078209"/>
              <a:ext cx="433985" cy="140399"/>
              <a:chOff x="10958134" y="2172850"/>
              <a:chExt cx="433985" cy="140399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 rot="972131">
            <a:off x="3741566" y="3499594"/>
            <a:ext cx="378770" cy="690389"/>
            <a:chOff x="3168176" y="3509610"/>
            <a:chExt cx="378770" cy="690389"/>
          </a:xfrm>
        </p:grpSpPr>
        <p:grpSp>
          <p:nvGrpSpPr>
            <p:cNvPr id="20" name="Group 19"/>
            <p:cNvGrpSpPr/>
            <p:nvPr/>
          </p:nvGrpSpPr>
          <p:grpSpPr>
            <a:xfrm rot="18537117">
              <a:off x="3021383" y="3912807"/>
              <a:ext cx="433985" cy="140399"/>
              <a:chOff x="10958134" y="2172850"/>
              <a:chExt cx="433985" cy="140399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ight Arrow 20"/>
            <p:cNvSpPr/>
            <p:nvPr/>
          </p:nvSpPr>
          <p:spPr>
            <a:xfrm rot="18538330">
              <a:off x="3329790" y="3627136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 rot="604564">
            <a:off x="4101772" y="3657567"/>
            <a:ext cx="705730" cy="342698"/>
            <a:chOff x="3576284" y="3474323"/>
            <a:chExt cx="705730" cy="342698"/>
          </a:xfrm>
        </p:grpSpPr>
        <p:grpSp>
          <p:nvGrpSpPr>
            <p:cNvPr id="26" name="Group 25"/>
            <p:cNvGrpSpPr/>
            <p:nvPr/>
          </p:nvGrpSpPr>
          <p:grpSpPr>
            <a:xfrm rot="19392710">
              <a:off x="3576284" y="3676622"/>
              <a:ext cx="433985" cy="140399"/>
              <a:chOff x="10958134" y="2172850"/>
              <a:chExt cx="433985" cy="140399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ight Arrow 26"/>
            <p:cNvSpPr/>
            <p:nvPr/>
          </p:nvSpPr>
          <p:spPr>
            <a:xfrm rot="19515680">
              <a:off x="3947333" y="3474323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 rot="291646">
            <a:off x="4371070" y="3993312"/>
            <a:ext cx="737359" cy="294770"/>
            <a:chOff x="3610035" y="3913291"/>
            <a:chExt cx="737359" cy="294770"/>
          </a:xfrm>
        </p:grpSpPr>
        <p:grpSp>
          <p:nvGrpSpPr>
            <p:cNvPr id="32" name="Group 31"/>
            <p:cNvGrpSpPr/>
            <p:nvPr/>
          </p:nvGrpSpPr>
          <p:grpSpPr>
            <a:xfrm rot="20145917">
              <a:off x="3610035" y="4067662"/>
              <a:ext cx="433985" cy="140399"/>
              <a:chOff x="10958134" y="2172850"/>
              <a:chExt cx="433985" cy="140399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ight Arrow 32"/>
            <p:cNvSpPr/>
            <p:nvPr/>
          </p:nvSpPr>
          <p:spPr>
            <a:xfrm rot="19972589">
              <a:off x="4012713" y="3913291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 rot="396750">
            <a:off x="7320895" y="2599640"/>
            <a:ext cx="739388" cy="290562"/>
            <a:chOff x="6946206" y="2982406"/>
            <a:chExt cx="739388" cy="290562"/>
          </a:xfrm>
        </p:grpSpPr>
        <p:grpSp>
          <p:nvGrpSpPr>
            <p:cNvPr id="38" name="Group 37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ight Arrow 38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969330" y="2730562"/>
            <a:ext cx="739388" cy="290562"/>
            <a:chOff x="6946206" y="2982406"/>
            <a:chExt cx="739388" cy="290562"/>
          </a:xfrm>
        </p:grpSpPr>
        <p:grpSp>
          <p:nvGrpSpPr>
            <p:cNvPr id="44" name="Group 43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ight Arrow 44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 rot="21027623">
            <a:off x="4748995" y="2828459"/>
            <a:ext cx="739388" cy="290562"/>
            <a:chOff x="6946206" y="2982406"/>
            <a:chExt cx="739388" cy="290562"/>
          </a:xfrm>
        </p:grpSpPr>
        <p:grpSp>
          <p:nvGrpSpPr>
            <p:cNvPr id="50" name="Group 49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Right Arrow 50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 rot="19910669">
            <a:off x="3578198" y="2949041"/>
            <a:ext cx="739388" cy="290562"/>
            <a:chOff x="6946206" y="2982406"/>
            <a:chExt cx="739388" cy="290562"/>
          </a:xfrm>
        </p:grpSpPr>
        <p:grpSp>
          <p:nvGrpSpPr>
            <p:cNvPr id="56" name="Group 55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58" name="Rounded Rectangle 57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rgbClr val="9E3039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rgbClr val="9E3039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rgbClr val="9E3039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Right Arrow 56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rgbClr val="9E3039"/>
            </a:solidFill>
            <a:ln>
              <a:solidFill>
                <a:srgbClr val="9E3039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 rot="6038231">
            <a:off x="5491326" y="2908580"/>
            <a:ext cx="207255" cy="778431"/>
            <a:chOff x="2866286" y="3586970"/>
            <a:chExt cx="207255" cy="778431"/>
          </a:xfrm>
        </p:grpSpPr>
        <p:sp>
          <p:nvSpPr>
            <p:cNvPr id="62" name="Right Arrow 61"/>
            <p:cNvSpPr/>
            <p:nvPr/>
          </p:nvSpPr>
          <p:spPr>
            <a:xfrm rot="16845218">
              <a:off x="2856385" y="3704496"/>
              <a:ext cx="334681" cy="99630"/>
            </a:xfrm>
            <a:prstGeom prst="rightArrow">
              <a:avLst/>
            </a:prstGeom>
            <a:solidFill>
              <a:srgbClr val="9E3039"/>
            </a:solidFill>
            <a:ln>
              <a:solidFill>
                <a:srgbClr val="9E3039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 rot="16894807">
              <a:off x="2719493" y="4078209"/>
              <a:ext cx="433985" cy="140399"/>
              <a:chOff x="10958134" y="2172850"/>
              <a:chExt cx="433985" cy="140399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rgbClr val="9E3039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rgbClr val="9E3039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rgbClr val="9E3039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 rot="6455435">
            <a:off x="6476979" y="2895856"/>
            <a:ext cx="207255" cy="778431"/>
            <a:chOff x="2866286" y="3586970"/>
            <a:chExt cx="207255" cy="778431"/>
          </a:xfrm>
        </p:grpSpPr>
        <p:sp>
          <p:nvSpPr>
            <p:cNvPr id="68" name="Right Arrow 67"/>
            <p:cNvSpPr/>
            <p:nvPr/>
          </p:nvSpPr>
          <p:spPr>
            <a:xfrm rot="16845218">
              <a:off x="2856385" y="3704496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/>
            <p:cNvGrpSpPr/>
            <p:nvPr/>
          </p:nvGrpSpPr>
          <p:grpSpPr>
            <a:xfrm rot="16894807">
              <a:off x="2719493" y="4078209"/>
              <a:ext cx="433985" cy="140399"/>
              <a:chOff x="10958134" y="2172850"/>
              <a:chExt cx="433985" cy="140399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 rot="7285340">
            <a:off x="7310736" y="2845715"/>
            <a:ext cx="207255" cy="778431"/>
            <a:chOff x="2866286" y="3586970"/>
            <a:chExt cx="207255" cy="778431"/>
          </a:xfrm>
        </p:grpSpPr>
        <p:sp>
          <p:nvSpPr>
            <p:cNvPr id="74" name="Right Arrow 73"/>
            <p:cNvSpPr/>
            <p:nvPr/>
          </p:nvSpPr>
          <p:spPr>
            <a:xfrm rot="16845218">
              <a:off x="2856385" y="3704496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 rot="16894807">
              <a:off x="2719493" y="4078209"/>
              <a:ext cx="433985" cy="140399"/>
              <a:chOff x="10958134" y="2172850"/>
              <a:chExt cx="433985" cy="140399"/>
            </a:xfrm>
          </p:grpSpPr>
          <p:sp>
            <p:nvSpPr>
              <p:cNvPr id="76" name="Rounded Rectangle 75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 rot="9036819">
            <a:off x="8599125" y="2733315"/>
            <a:ext cx="207255" cy="778431"/>
            <a:chOff x="2866286" y="3586970"/>
            <a:chExt cx="207255" cy="778431"/>
          </a:xfrm>
        </p:grpSpPr>
        <p:sp>
          <p:nvSpPr>
            <p:cNvPr id="80" name="Right Arrow 79"/>
            <p:cNvSpPr/>
            <p:nvPr/>
          </p:nvSpPr>
          <p:spPr>
            <a:xfrm rot="16845218">
              <a:off x="2856385" y="3704496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/>
            <p:cNvGrpSpPr/>
            <p:nvPr/>
          </p:nvGrpSpPr>
          <p:grpSpPr>
            <a:xfrm rot="16894807">
              <a:off x="2719493" y="4078209"/>
              <a:ext cx="433985" cy="140399"/>
              <a:chOff x="10958134" y="2172850"/>
              <a:chExt cx="433985" cy="140399"/>
            </a:xfrm>
          </p:grpSpPr>
          <p:sp>
            <p:nvSpPr>
              <p:cNvPr id="82" name="Rounded Rectangle 81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 rot="3469908">
            <a:off x="7527793" y="3859507"/>
            <a:ext cx="739388" cy="290562"/>
            <a:chOff x="6946206" y="2982406"/>
            <a:chExt cx="739388" cy="290562"/>
          </a:xfrm>
        </p:grpSpPr>
        <p:grpSp>
          <p:nvGrpSpPr>
            <p:cNvPr id="86" name="Group 85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88" name="Rounded Rectangle 87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7" name="Right Arrow 86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 rot="4169127">
            <a:off x="8100705" y="3729197"/>
            <a:ext cx="739388" cy="290562"/>
            <a:chOff x="6946206" y="2982406"/>
            <a:chExt cx="739388" cy="290562"/>
          </a:xfrm>
        </p:grpSpPr>
        <p:grpSp>
          <p:nvGrpSpPr>
            <p:cNvPr id="92" name="Group 91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94" name="Rounded Rectangle 93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3" name="Right Arrow 92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 rot="5859323">
            <a:off x="8718334" y="3937817"/>
            <a:ext cx="739388" cy="290562"/>
            <a:chOff x="6946206" y="2982406"/>
            <a:chExt cx="739388" cy="290562"/>
          </a:xfrm>
        </p:grpSpPr>
        <p:grpSp>
          <p:nvGrpSpPr>
            <p:cNvPr id="98" name="Group 97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100" name="Rounded Rectangle 99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" name="Right Arrow 98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 rot="2963110">
            <a:off x="7791223" y="4257321"/>
            <a:ext cx="739388" cy="290562"/>
            <a:chOff x="6946206" y="2982406"/>
            <a:chExt cx="739388" cy="290562"/>
          </a:xfrm>
        </p:grpSpPr>
        <p:grpSp>
          <p:nvGrpSpPr>
            <p:cNvPr id="104" name="Group 103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FF0000"/>
                  </a:solidFill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" name="Right Arrow 104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rgbClr val="9E3039"/>
            </a:solidFill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045402" y="2109225"/>
            <a:ext cx="691822" cy="563844"/>
            <a:chOff x="10290959" y="2264149"/>
            <a:chExt cx="691822" cy="563844"/>
          </a:xfrm>
        </p:grpSpPr>
        <p:sp>
          <p:nvSpPr>
            <p:cNvPr id="110" name="Freeform 330"/>
            <p:cNvSpPr>
              <a:spLocks/>
            </p:cNvSpPr>
            <p:nvPr/>
          </p:nvSpPr>
          <p:spPr bwMode="auto">
            <a:xfrm>
              <a:off x="10290959" y="2264149"/>
              <a:ext cx="691822" cy="59165"/>
            </a:xfrm>
            <a:custGeom>
              <a:avLst/>
              <a:gdLst>
                <a:gd name="T0" fmla="*/ 1793 w 1793"/>
                <a:gd name="T1" fmla="*/ 0 h 183"/>
                <a:gd name="T2" fmla="*/ 1615 w 1793"/>
                <a:gd name="T3" fmla="*/ 183 h 183"/>
                <a:gd name="T4" fmla="*/ 0 w 1793"/>
                <a:gd name="T5" fmla="*/ 183 h 183"/>
                <a:gd name="T6" fmla="*/ 180 w 1793"/>
                <a:gd name="T7" fmla="*/ 0 h 183"/>
                <a:gd name="T8" fmla="*/ 873 w 1793"/>
                <a:gd name="T9" fmla="*/ 0 h 183"/>
                <a:gd name="T10" fmla="*/ 1793 w 1793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3" h="183">
                  <a:moveTo>
                    <a:pt x="1793" y="0"/>
                  </a:moveTo>
                  <a:lnTo>
                    <a:pt x="1615" y="183"/>
                  </a:lnTo>
                  <a:lnTo>
                    <a:pt x="0" y="183"/>
                  </a:lnTo>
                  <a:lnTo>
                    <a:pt x="180" y="0"/>
                  </a:lnTo>
                  <a:lnTo>
                    <a:pt x="873" y="0"/>
                  </a:lnTo>
                  <a:lnTo>
                    <a:pt x="1793" y="0"/>
                  </a:lnTo>
                  <a:close/>
                </a:path>
              </a:pathLst>
            </a:custGeom>
            <a:solidFill>
              <a:srgbClr val="9E303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331"/>
            <p:cNvSpPr>
              <a:spLocks/>
            </p:cNvSpPr>
            <p:nvPr/>
          </p:nvSpPr>
          <p:spPr bwMode="auto">
            <a:xfrm>
              <a:off x="10290959" y="2323314"/>
              <a:ext cx="623141" cy="504679"/>
            </a:xfrm>
            <a:custGeom>
              <a:avLst/>
              <a:gdLst>
                <a:gd name="T0" fmla="*/ 1615 w 1615"/>
                <a:gd name="T1" fmla="*/ 1561 h 1561"/>
                <a:gd name="T2" fmla="*/ 875 w 1615"/>
                <a:gd name="T3" fmla="*/ 1561 h 1561"/>
                <a:gd name="T4" fmla="*/ 0 w 1615"/>
                <a:gd name="T5" fmla="*/ 1561 h 1561"/>
                <a:gd name="T6" fmla="*/ 0 w 1615"/>
                <a:gd name="T7" fmla="*/ 766 h 1561"/>
                <a:gd name="T8" fmla="*/ 0 w 1615"/>
                <a:gd name="T9" fmla="*/ 0 h 1561"/>
                <a:gd name="T10" fmla="*/ 1615 w 1615"/>
                <a:gd name="T11" fmla="*/ 0 h 1561"/>
                <a:gd name="T12" fmla="*/ 1615 w 1615"/>
                <a:gd name="T13" fmla="*/ 1561 h 1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1561">
                  <a:moveTo>
                    <a:pt x="1615" y="1561"/>
                  </a:moveTo>
                  <a:lnTo>
                    <a:pt x="875" y="1561"/>
                  </a:lnTo>
                  <a:lnTo>
                    <a:pt x="0" y="1561"/>
                  </a:lnTo>
                  <a:lnTo>
                    <a:pt x="0" y="766"/>
                  </a:lnTo>
                  <a:lnTo>
                    <a:pt x="0" y="0"/>
                  </a:lnTo>
                  <a:lnTo>
                    <a:pt x="1615" y="0"/>
                  </a:lnTo>
                  <a:lnTo>
                    <a:pt x="1615" y="1561"/>
                  </a:lnTo>
                  <a:close/>
                </a:path>
              </a:pathLst>
            </a:custGeom>
            <a:solidFill>
              <a:srgbClr val="82002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332"/>
            <p:cNvSpPr>
              <a:spLocks/>
            </p:cNvSpPr>
            <p:nvPr/>
          </p:nvSpPr>
          <p:spPr bwMode="auto">
            <a:xfrm>
              <a:off x="10914100" y="2264149"/>
              <a:ext cx="68681" cy="563844"/>
            </a:xfrm>
            <a:custGeom>
              <a:avLst/>
              <a:gdLst>
                <a:gd name="T0" fmla="*/ 0 w 178"/>
                <a:gd name="T1" fmla="*/ 1744 h 1744"/>
                <a:gd name="T2" fmla="*/ 178 w 178"/>
                <a:gd name="T3" fmla="*/ 1564 h 1744"/>
                <a:gd name="T4" fmla="*/ 178 w 178"/>
                <a:gd name="T5" fmla="*/ 947 h 1744"/>
                <a:gd name="T6" fmla="*/ 178 w 178"/>
                <a:gd name="T7" fmla="*/ 0 h 1744"/>
                <a:gd name="T8" fmla="*/ 0 w 178"/>
                <a:gd name="T9" fmla="*/ 183 h 1744"/>
                <a:gd name="T10" fmla="*/ 0 w 178"/>
                <a:gd name="T11" fmla="*/ 1744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1744">
                  <a:moveTo>
                    <a:pt x="0" y="1744"/>
                  </a:moveTo>
                  <a:lnTo>
                    <a:pt x="178" y="1564"/>
                  </a:lnTo>
                  <a:lnTo>
                    <a:pt x="178" y="947"/>
                  </a:lnTo>
                  <a:lnTo>
                    <a:pt x="178" y="0"/>
                  </a:lnTo>
                  <a:lnTo>
                    <a:pt x="0" y="183"/>
                  </a:lnTo>
                  <a:lnTo>
                    <a:pt x="0" y="1744"/>
                  </a:lnTo>
                  <a:close/>
                </a:path>
              </a:pathLst>
            </a:custGeom>
            <a:solidFill>
              <a:srgbClr val="9E303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13" name="Table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73923"/>
              </p:ext>
            </p:extLst>
          </p:nvPr>
        </p:nvGraphicFramePr>
        <p:xfrm>
          <a:off x="476429" y="4682777"/>
          <a:ext cx="1532871" cy="1264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6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696">
                <a:tc>
                  <a:txBody>
                    <a:bodyPr/>
                    <a:lstStyle/>
                    <a:p>
                      <a:r>
                        <a:rPr lang="en-US" sz="1100" b="1" i="0" err="1"/>
                        <a:t>Dst</a:t>
                      </a:r>
                      <a:endParaRPr lang="en-US" sz="1100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err="1"/>
                        <a:t>SPort</a:t>
                      </a:r>
                      <a:endParaRPr lang="en-US" sz="1100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err="1"/>
                        <a:t>Wt</a:t>
                      </a:r>
                      <a:endParaRPr lang="en-US" sz="1100" b="1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49">
                <a:tc>
                  <a:txBody>
                    <a:bodyPr/>
                    <a:lstStyle/>
                    <a:p>
                      <a:r>
                        <a:rPr lang="en-US" sz="105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4" name="Oval Callout 113"/>
          <p:cNvSpPr/>
          <p:nvPr/>
        </p:nvSpPr>
        <p:spPr>
          <a:xfrm flipH="1">
            <a:off x="1682164" y="1923406"/>
            <a:ext cx="2022993" cy="735692"/>
          </a:xfrm>
          <a:prstGeom prst="wedgeEllipseCallout">
            <a:avLst>
              <a:gd name="adj1" fmla="val -65419"/>
              <a:gd name="adj2" fmla="val 124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2. Switches mark ECN on data packets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2233560" y="2082971"/>
            <a:ext cx="7448725" cy="3629468"/>
            <a:chOff x="3810994" y="1600200"/>
            <a:chExt cx="7988966" cy="3859673"/>
          </a:xfrm>
        </p:grpSpPr>
        <p:grpSp>
          <p:nvGrpSpPr>
            <p:cNvPr id="116" name="Group 115"/>
            <p:cNvGrpSpPr>
              <a:grpSpLocks noChangeAspect="1"/>
            </p:cNvGrpSpPr>
            <p:nvPr/>
          </p:nvGrpSpPr>
          <p:grpSpPr>
            <a:xfrm>
              <a:off x="4080277" y="4248466"/>
              <a:ext cx="1122721" cy="241118"/>
              <a:chOff x="12968288" y="2754313"/>
              <a:chExt cx="11533187" cy="2981326"/>
            </a:xfrm>
          </p:grpSpPr>
          <p:sp>
            <p:nvSpPr>
              <p:cNvPr id="226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7" name="Group 116"/>
            <p:cNvGrpSpPr>
              <a:grpSpLocks noChangeAspect="1"/>
            </p:cNvGrpSpPr>
            <p:nvPr/>
          </p:nvGrpSpPr>
          <p:grpSpPr>
            <a:xfrm>
              <a:off x="7227068" y="1600200"/>
              <a:ext cx="741998" cy="599607"/>
              <a:chOff x="12615863" y="2703513"/>
              <a:chExt cx="2846387" cy="2768601"/>
            </a:xfrm>
          </p:grpSpPr>
          <p:sp>
            <p:nvSpPr>
              <p:cNvPr id="218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8" name="Group 117"/>
            <p:cNvGrpSpPr>
              <a:grpSpLocks noChangeAspect="1"/>
            </p:cNvGrpSpPr>
            <p:nvPr/>
          </p:nvGrpSpPr>
          <p:grpSpPr>
            <a:xfrm>
              <a:off x="8644734" y="1600200"/>
              <a:ext cx="741998" cy="599607"/>
              <a:chOff x="12615863" y="2703513"/>
              <a:chExt cx="2846387" cy="2768601"/>
            </a:xfrm>
          </p:grpSpPr>
          <p:sp>
            <p:nvSpPr>
              <p:cNvPr id="210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9" name="Group 118"/>
            <p:cNvGrpSpPr>
              <a:grpSpLocks noChangeAspect="1"/>
            </p:cNvGrpSpPr>
            <p:nvPr/>
          </p:nvGrpSpPr>
          <p:grpSpPr>
            <a:xfrm>
              <a:off x="10116102" y="1600200"/>
              <a:ext cx="741998" cy="599607"/>
              <a:chOff x="12615863" y="2703513"/>
              <a:chExt cx="2846387" cy="2768601"/>
            </a:xfrm>
          </p:grpSpPr>
          <p:sp>
            <p:nvSpPr>
              <p:cNvPr id="202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0" name="Group 119"/>
            <p:cNvGrpSpPr>
              <a:grpSpLocks noChangeAspect="1"/>
            </p:cNvGrpSpPr>
            <p:nvPr/>
          </p:nvGrpSpPr>
          <p:grpSpPr>
            <a:xfrm>
              <a:off x="10567180" y="4248466"/>
              <a:ext cx="1122721" cy="241118"/>
              <a:chOff x="12968288" y="2754313"/>
              <a:chExt cx="11533187" cy="2981326"/>
            </a:xfrm>
          </p:grpSpPr>
          <p:sp>
            <p:nvSpPr>
              <p:cNvPr id="191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21" name="Straight Connector 120"/>
            <p:cNvCxnSpPr/>
            <p:nvPr/>
          </p:nvCxnSpPr>
          <p:spPr>
            <a:xfrm flipV="1">
              <a:off x="4641637" y="2199807"/>
              <a:ext cx="1441917" cy="2048659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4656203" y="2186238"/>
              <a:ext cx="2919676" cy="2048658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4638633" y="2199807"/>
              <a:ext cx="4277188" cy="2038614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4620005" y="2199807"/>
              <a:ext cx="5830266" cy="2038614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endCxn id="195" idx="4"/>
            </p:cNvCxnSpPr>
            <p:nvPr/>
          </p:nvCxnSpPr>
          <p:spPr>
            <a:xfrm>
              <a:off x="7561236" y="2199807"/>
              <a:ext cx="3567227" cy="2048660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endCxn id="195" idx="4"/>
            </p:cNvCxnSpPr>
            <p:nvPr/>
          </p:nvCxnSpPr>
          <p:spPr>
            <a:xfrm>
              <a:off x="8915822" y="2199807"/>
              <a:ext cx="2212641" cy="2048660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6083554" y="2199807"/>
              <a:ext cx="5044909" cy="2048659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10450271" y="2199807"/>
              <a:ext cx="678193" cy="2048659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oup 128"/>
            <p:cNvGrpSpPr/>
            <p:nvPr/>
          </p:nvGrpSpPr>
          <p:grpSpPr>
            <a:xfrm>
              <a:off x="3810994" y="4730004"/>
              <a:ext cx="1655278" cy="729869"/>
              <a:chOff x="3377733" y="4277151"/>
              <a:chExt cx="1655278" cy="729869"/>
            </a:xfrm>
          </p:grpSpPr>
          <p:grpSp>
            <p:nvGrpSpPr>
              <p:cNvPr id="163" name="Group 162"/>
              <p:cNvGrpSpPr/>
              <p:nvPr/>
            </p:nvGrpSpPr>
            <p:grpSpPr>
              <a:xfrm>
                <a:off x="3377733" y="4277151"/>
                <a:ext cx="1655278" cy="729869"/>
                <a:chOff x="4519371" y="3600936"/>
                <a:chExt cx="564324" cy="548640"/>
              </a:xfrm>
            </p:grpSpPr>
            <p:sp>
              <p:nvSpPr>
                <p:cNvPr id="187" name="Freeform 186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48640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Freeform 187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7139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188"/>
                <p:cNvSpPr>
                  <a:spLocks/>
                </p:cNvSpPr>
                <p:nvPr/>
              </p:nvSpPr>
              <p:spPr bwMode="auto">
                <a:xfrm>
                  <a:off x="4519371" y="3658075"/>
                  <a:ext cx="508378" cy="491501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189"/>
                <p:cNvSpPr>
                  <a:spLocks/>
                </p:cNvSpPr>
                <p:nvPr/>
              </p:nvSpPr>
              <p:spPr bwMode="auto">
                <a:xfrm>
                  <a:off x="5027749" y="3600936"/>
                  <a:ext cx="55946" cy="548640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4" name="Group 163"/>
              <p:cNvGrpSpPr/>
              <p:nvPr/>
            </p:nvGrpSpPr>
            <p:grpSpPr>
              <a:xfrm>
                <a:off x="3508559" y="4344842"/>
                <a:ext cx="1253384" cy="324539"/>
                <a:chOff x="8725233" y="1874652"/>
                <a:chExt cx="1179179" cy="335148"/>
              </a:xfrm>
            </p:grpSpPr>
            <p:grpSp>
              <p:nvGrpSpPr>
                <p:cNvPr id="181" name="Group 180"/>
                <p:cNvGrpSpPr/>
                <p:nvPr/>
              </p:nvGrpSpPr>
              <p:grpSpPr>
                <a:xfrm>
                  <a:off x="8725233" y="1874652"/>
                  <a:ext cx="1179179" cy="335148"/>
                  <a:chOff x="4519371" y="3600936"/>
                  <a:chExt cx="564324" cy="548640"/>
                </a:xfrm>
              </p:grpSpPr>
              <p:sp>
                <p:nvSpPr>
                  <p:cNvPr id="183" name="Freeform 182"/>
                  <p:cNvSpPr>
                    <a:spLocks/>
                  </p:cNvSpPr>
                  <p:nvPr/>
                </p:nvSpPr>
                <p:spPr bwMode="auto">
                  <a:xfrm>
                    <a:off x="4519371" y="3600936"/>
                    <a:ext cx="564324" cy="548640"/>
                  </a:xfrm>
                  <a:custGeom>
                    <a:avLst/>
                    <a:gdLst>
                      <a:gd name="T0" fmla="*/ 3076 w 6153"/>
                      <a:gd name="T1" fmla="*/ 0 h 5982"/>
                      <a:gd name="T2" fmla="*/ 621 w 6153"/>
                      <a:gd name="T3" fmla="*/ 0 h 5982"/>
                      <a:gd name="T4" fmla="*/ 0 w 6153"/>
                      <a:gd name="T5" fmla="*/ 623 h 5982"/>
                      <a:gd name="T6" fmla="*/ 0 w 6153"/>
                      <a:gd name="T7" fmla="*/ 2993 h 5982"/>
                      <a:gd name="T8" fmla="*/ 0 w 6153"/>
                      <a:gd name="T9" fmla="*/ 5982 h 5982"/>
                      <a:gd name="T10" fmla="*/ 3076 w 6153"/>
                      <a:gd name="T11" fmla="*/ 5982 h 5982"/>
                      <a:gd name="T12" fmla="*/ 5543 w 6153"/>
                      <a:gd name="T13" fmla="*/ 5982 h 5982"/>
                      <a:gd name="T14" fmla="*/ 6153 w 6153"/>
                      <a:gd name="T15" fmla="*/ 5360 h 5982"/>
                      <a:gd name="T16" fmla="*/ 6153 w 6153"/>
                      <a:gd name="T17" fmla="*/ 2993 h 5982"/>
                      <a:gd name="T18" fmla="*/ 6153 w 6153"/>
                      <a:gd name="T19" fmla="*/ 0 h 5982"/>
                      <a:gd name="T20" fmla="*/ 3076 w 6153"/>
                      <a:gd name="T21" fmla="*/ 0 h 59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53" h="5982">
                        <a:moveTo>
                          <a:pt x="3076" y="0"/>
                        </a:moveTo>
                        <a:lnTo>
                          <a:pt x="621" y="0"/>
                        </a:lnTo>
                        <a:lnTo>
                          <a:pt x="0" y="623"/>
                        </a:lnTo>
                        <a:lnTo>
                          <a:pt x="0" y="2993"/>
                        </a:lnTo>
                        <a:lnTo>
                          <a:pt x="0" y="5982"/>
                        </a:lnTo>
                        <a:lnTo>
                          <a:pt x="3076" y="5982"/>
                        </a:lnTo>
                        <a:lnTo>
                          <a:pt x="5543" y="5982"/>
                        </a:lnTo>
                        <a:lnTo>
                          <a:pt x="6153" y="5360"/>
                        </a:lnTo>
                        <a:lnTo>
                          <a:pt x="6153" y="2993"/>
                        </a:lnTo>
                        <a:lnTo>
                          <a:pt x="6153" y="0"/>
                        </a:lnTo>
                        <a:lnTo>
                          <a:pt x="3076" y="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4" name="Freeform 183"/>
                  <p:cNvSpPr>
                    <a:spLocks/>
                  </p:cNvSpPr>
                  <p:nvPr/>
                </p:nvSpPr>
                <p:spPr bwMode="auto">
                  <a:xfrm>
                    <a:off x="4519371" y="3600936"/>
                    <a:ext cx="564324" cy="57139"/>
                  </a:xfrm>
                  <a:custGeom>
                    <a:avLst/>
                    <a:gdLst>
                      <a:gd name="T0" fmla="*/ 6153 w 6153"/>
                      <a:gd name="T1" fmla="*/ 0 h 623"/>
                      <a:gd name="T2" fmla="*/ 5543 w 6153"/>
                      <a:gd name="T3" fmla="*/ 623 h 623"/>
                      <a:gd name="T4" fmla="*/ 0 w 6153"/>
                      <a:gd name="T5" fmla="*/ 623 h 623"/>
                      <a:gd name="T6" fmla="*/ 621 w 6153"/>
                      <a:gd name="T7" fmla="*/ 0 h 623"/>
                      <a:gd name="T8" fmla="*/ 3076 w 6153"/>
                      <a:gd name="T9" fmla="*/ 0 h 623"/>
                      <a:gd name="T10" fmla="*/ 6153 w 6153"/>
                      <a:gd name="T11" fmla="*/ 0 h 6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53" h="623">
                        <a:moveTo>
                          <a:pt x="6153" y="0"/>
                        </a:moveTo>
                        <a:lnTo>
                          <a:pt x="5543" y="623"/>
                        </a:lnTo>
                        <a:lnTo>
                          <a:pt x="0" y="623"/>
                        </a:lnTo>
                        <a:lnTo>
                          <a:pt x="621" y="0"/>
                        </a:lnTo>
                        <a:lnTo>
                          <a:pt x="3076" y="0"/>
                        </a:lnTo>
                        <a:lnTo>
                          <a:pt x="6153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" name="Freeform 184"/>
                  <p:cNvSpPr>
                    <a:spLocks/>
                  </p:cNvSpPr>
                  <p:nvPr/>
                </p:nvSpPr>
                <p:spPr bwMode="auto">
                  <a:xfrm>
                    <a:off x="4519371" y="3658075"/>
                    <a:ext cx="508378" cy="491501"/>
                  </a:xfrm>
                  <a:custGeom>
                    <a:avLst/>
                    <a:gdLst>
                      <a:gd name="T0" fmla="*/ 5543 w 5543"/>
                      <a:gd name="T1" fmla="*/ 5359 h 5359"/>
                      <a:gd name="T2" fmla="*/ 3076 w 5543"/>
                      <a:gd name="T3" fmla="*/ 5359 h 5359"/>
                      <a:gd name="T4" fmla="*/ 0 w 5543"/>
                      <a:gd name="T5" fmla="*/ 5359 h 5359"/>
                      <a:gd name="T6" fmla="*/ 0 w 5543"/>
                      <a:gd name="T7" fmla="*/ 2370 h 5359"/>
                      <a:gd name="T8" fmla="*/ 0 w 5543"/>
                      <a:gd name="T9" fmla="*/ 0 h 5359"/>
                      <a:gd name="T10" fmla="*/ 5543 w 5543"/>
                      <a:gd name="T11" fmla="*/ 0 h 5359"/>
                      <a:gd name="T12" fmla="*/ 5543 w 5543"/>
                      <a:gd name="T13" fmla="*/ 5359 h 53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543" h="5359">
                        <a:moveTo>
                          <a:pt x="5543" y="5359"/>
                        </a:moveTo>
                        <a:lnTo>
                          <a:pt x="3076" y="5359"/>
                        </a:lnTo>
                        <a:lnTo>
                          <a:pt x="0" y="5359"/>
                        </a:lnTo>
                        <a:lnTo>
                          <a:pt x="0" y="2370"/>
                        </a:lnTo>
                        <a:lnTo>
                          <a:pt x="0" y="0"/>
                        </a:lnTo>
                        <a:lnTo>
                          <a:pt x="5543" y="0"/>
                        </a:lnTo>
                        <a:lnTo>
                          <a:pt x="5543" y="5359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6" name="Freeform 185"/>
                  <p:cNvSpPr>
                    <a:spLocks/>
                  </p:cNvSpPr>
                  <p:nvPr/>
                </p:nvSpPr>
                <p:spPr bwMode="auto">
                  <a:xfrm>
                    <a:off x="5027749" y="3600936"/>
                    <a:ext cx="55946" cy="548640"/>
                  </a:xfrm>
                  <a:custGeom>
                    <a:avLst/>
                    <a:gdLst>
                      <a:gd name="T0" fmla="*/ 0 w 610"/>
                      <a:gd name="T1" fmla="*/ 5982 h 5982"/>
                      <a:gd name="T2" fmla="*/ 610 w 610"/>
                      <a:gd name="T3" fmla="*/ 5360 h 5982"/>
                      <a:gd name="T4" fmla="*/ 610 w 610"/>
                      <a:gd name="T5" fmla="*/ 2993 h 5982"/>
                      <a:gd name="T6" fmla="*/ 610 w 610"/>
                      <a:gd name="T7" fmla="*/ 0 h 5982"/>
                      <a:gd name="T8" fmla="*/ 0 w 610"/>
                      <a:gd name="T9" fmla="*/ 623 h 5982"/>
                      <a:gd name="T10" fmla="*/ 0 w 610"/>
                      <a:gd name="T11" fmla="*/ 5982 h 59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0" h="5982">
                        <a:moveTo>
                          <a:pt x="0" y="5982"/>
                        </a:moveTo>
                        <a:lnTo>
                          <a:pt x="610" y="5360"/>
                        </a:lnTo>
                        <a:lnTo>
                          <a:pt x="610" y="2993"/>
                        </a:lnTo>
                        <a:lnTo>
                          <a:pt x="610" y="0"/>
                        </a:lnTo>
                        <a:lnTo>
                          <a:pt x="0" y="623"/>
                        </a:lnTo>
                        <a:lnTo>
                          <a:pt x="0" y="5982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2" name="TextBox 181"/>
                <p:cNvSpPr txBox="1"/>
                <p:nvPr/>
              </p:nvSpPr>
              <p:spPr>
                <a:xfrm>
                  <a:off x="8779009" y="1965119"/>
                  <a:ext cx="982154" cy="21260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400" b="1" err="1"/>
                    <a:t>vSwitch</a:t>
                  </a:r>
                  <a:endParaRPr lang="en-US" sz="1400" b="1"/>
                </a:p>
              </p:txBody>
            </p:sp>
          </p:grpSp>
          <p:grpSp>
            <p:nvGrpSpPr>
              <p:cNvPr id="165" name="Group 164"/>
              <p:cNvGrpSpPr>
                <a:grpSpLocks noChangeAspect="1"/>
              </p:cNvGrpSpPr>
              <p:nvPr/>
            </p:nvGrpSpPr>
            <p:grpSpPr>
              <a:xfrm>
                <a:off x="3742884" y="4741517"/>
                <a:ext cx="263915" cy="214145"/>
                <a:chOff x="15084425" y="-6992938"/>
                <a:chExt cx="9767888" cy="9496426"/>
              </a:xfrm>
            </p:grpSpPr>
            <p:sp>
              <p:nvSpPr>
                <p:cNvPr id="175" name="Freeform 174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496426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175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89013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176"/>
                <p:cNvSpPr>
                  <a:spLocks/>
                </p:cNvSpPr>
                <p:nvPr/>
              </p:nvSpPr>
              <p:spPr bwMode="auto">
                <a:xfrm>
                  <a:off x="15084425" y="-6003925"/>
                  <a:ext cx="8799513" cy="8507413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177"/>
                <p:cNvSpPr>
                  <a:spLocks/>
                </p:cNvSpPr>
                <p:nvPr/>
              </p:nvSpPr>
              <p:spPr bwMode="auto">
                <a:xfrm>
                  <a:off x="23883938" y="-6992938"/>
                  <a:ext cx="968375" cy="9496426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rgbClr val="9D9D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178"/>
                <p:cNvSpPr>
                  <a:spLocks/>
                </p:cNvSpPr>
                <p:nvPr/>
              </p:nvSpPr>
              <p:spPr bwMode="auto">
                <a:xfrm>
                  <a:off x="16668750" y="-3030538"/>
                  <a:ext cx="2597150" cy="2609850"/>
                </a:xfrm>
                <a:custGeom>
                  <a:avLst/>
                  <a:gdLst>
                    <a:gd name="T0" fmla="*/ 0 w 1636"/>
                    <a:gd name="T1" fmla="*/ 0 h 1644"/>
                    <a:gd name="T2" fmla="*/ 397 w 1636"/>
                    <a:gd name="T3" fmla="*/ 0 h 1644"/>
                    <a:gd name="T4" fmla="*/ 823 w 1636"/>
                    <a:gd name="T5" fmla="*/ 1149 h 1644"/>
                    <a:gd name="T6" fmla="*/ 1248 w 1636"/>
                    <a:gd name="T7" fmla="*/ 0 h 1644"/>
                    <a:gd name="T8" fmla="*/ 1636 w 1636"/>
                    <a:gd name="T9" fmla="*/ 0 h 1644"/>
                    <a:gd name="T10" fmla="*/ 976 w 1636"/>
                    <a:gd name="T11" fmla="*/ 1644 h 1644"/>
                    <a:gd name="T12" fmla="*/ 659 w 1636"/>
                    <a:gd name="T13" fmla="*/ 1644 h 1644"/>
                    <a:gd name="T14" fmla="*/ 0 w 1636"/>
                    <a:gd name="T15" fmla="*/ 0 h 16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36" h="1644">
                      <a:moveTo>
                        <a:pt x="0" y="0"/>
                      </a:moveTo>
                      <a:lnTo>
                        <a:pt x="397" y="0"/>
                      </a:lnTo>
                      <a:lnTo>
                        <a:pt x="823" y="1149"/>
                      </a:lnTo>
                      <a:lnTo>
                        <a:pt x="1248" y="0"/>
                      </a:lnTo>
                      <a:lnTo>
                        <a:pt x="1636" y="0"/>
                      </a:lnTo>
                      <a:lnTo>
                        <a:pt x="976" y="1644"/>
                      </a:lnTo>
                      <a:lnTo>
                        <a:pt x="659" y="1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179"/>
                <p:cNvSpPr>
                  <a:spLocks/>
                </p:cNvSpPr>
                <p:nvPr/>
              </p:nvSpPr>
              <p:spPr bwMode="auto">
                <a:xfrm>
                  <a:off x="19664363" y="-3030538"/>
                  <a:ext cx="2586038" cy="2590800"/>
                </a:xfrm>
                <a:custGeom>
                  <a:avLst/>
                  <a:gdLst>
                    <a:gd name="T0" fmla="*/ 0 w 1629"/>
                    <a:gd name="T1" fmla="*/ 0 h 1632"/>
                    <a:gd name="T2" fmla="*/ 385 w 1629"/>
                    <a:gd name="T3" fmla="*/ 0 h 1632"/>
                    <a:gd name="T4" fmla="*/ 816 w 1629"/>
                    <a:gd name="T5" fmla="*/ 691 h 1632"/>
                    <a:gd name="T6" fmla="*/ 1244 w 1629"/>
                    <a:gd name="T7" fmla="*/ 0 h 1632"/>
                    <a:gd name="T8" fmla="*/ 1629 w 1629"/>
                    <a:gd name="T9" fmla="*/ 0 h 1632"/>
                    <a:gd name="T10" fmla="*/ 1629 w 1629"/>
                    <a:gd name="T11" fmla="*/ 1632 h 1632"/>
                    <a:gd name="T12" fmla="*/ 1277 w 1629"/>
                    <a:gd name="T13" fmla="*/ 1632 h 1632"/>
                    <a:gd name="T14" fmla="*/ 1277 w 1629"/>
                    <a:gd name="T15" fmla="*/ 568 h 1632"/>
                    <a:gd name="T16" fmla="*/ 818 w 1629"/>
                    <a:gd name="T17" fmla="*/ 1263 h 1632"/>
                    <a:gd name="T18" fmla="*/ 809 w 1629"/>
                    <a:gd name="T19" fmla="*/ 1263 h 1632"/>
                    <a:gd name="T20" fmla="*/ 354 w 1629"/>
                    <a:gd name="T21" fmla="*/ 575 h 1632"/>
                    <a:gd name="T22" fmla="*/ 354 w 1629"/>
                    <a:gd name="T23" fmla="*/ 1632 h 1632"/>
                    <a:gd name="T24" fmla="*/ 0 w 1629"/>
                    <a:gd name="T25" fmla="*/ 1632 h 1632"/>
                    <a:gd name="T26" fmla="*/ 0 w 1629"/>
                    <a:gd name="T27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29" h="1632">
                      <a:moveTo>
                        <a:pt x="0" y="0"/>
                      </a:moveTo>
                      <a:lnTo>
                        <a:pt x="385" y="0"/>
                      </a:lnTo>
                      <a:lnTo>
                        <a:pt x="816" y="691"/>
                      </a:lnTo>
                      <a:lnTo>
                        <a:pt x="1244" y="0"/>
                      </a:lnTo>
                      <a:lnTo>
                        <a:pt x="1629" y="0"/>
                      </a:lnTo>
                      <a:lnTo>
                        <a:pt x="1629" y="1632"/>
                      </a:lnTo>
                      <a:lnTo>
                        <a:pt x="1277" y="1632"/>
                      </a:lnTo>
                      <a:lnTo>
                        <a:pt x="1277" y="568"/>
                      </a:lnTo>
                      <a:lnTo>
                        <a:pt x="818" y="1263"/>
                      </a:lnTo>
                      <a:lnTo>
                        <a:pt x="809" y="1263"/>
                      </a:lnTo>
                      <a:lnTo>
                        <a:pt x="354" y="575"/>
                      </a:lnTo>
                      <a:lnTo>
                        <a:pt x="354" y="1632"/>
                      </a:lnTo>
                      <a:lnTo>
                        <a:pt x="0" y="16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6" name="Group 165"/>
              <p:cNvGrpSpPr>
                <a:grpSpLocks noChangeAspect="1"/>
              </p:cNvGrpSpPr>
              <p:nvPr/>
            </p:nvGrpSpPr>
            <p:grpSpPr>
              <a:xfrm>
                <a:off x="4321500" y="4741517"/>
                <a:ext cx="263915" cy="214145"/>
                <a:chOff x="15084425" y="-6992938"/>
                <a:chExt cx="9767888" cy="9496426"/>
              </a:xfrm>
            </p:grpSpPr>
            <p:sp>
              <p:nvSpPr>
                <p:cNvPr id="169" name="Freeform 168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496426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169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89013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170"/>
                <p:cNvSpPr>
                  <a:spLocks/>
                </p:cNvSpPr>
                <p:nvPr/>
              </p:nvSpPr>
              <p:spPr bwMode="auto">
                <a:xfrm>
                  <a:off x="15084425" y="-6003925"/>
                  <a:ext cx="8799513" cy="8507413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171"/>
                <p:cNvSpPr>
                  <a:spLocks/>
                </p:cNvSpPr>
                <p:nvPr/>
              </p:nvSpPr>
              <p:spPr bwMode="auto">
                <a:xfrm>
                  <a:off x="23883938" y="-6992938"/>
                  <a:ext cx="968375" cy="9496426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rgbClr val="9D9D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172"/>
                <p:cNvSpPr>
                  <a:spLocks/>
                </p:cNvSpPr>
                <p:nvPr/>
              </p:nvSpPr>
              <p:spPr bwMode="auto">
                <a:xfrm>
                  <a:off x="16668750" y="-3030538"/>
                  <a:ext cx="2597150" cy="2609850"/>
                </a:xfrm>
                <a:custGeom>
                  <a:avLst/>
                  <a:gdLst>
                    <a:gd name="T0" fmla="*/ 0 w 1636"/>
                    <a:gd name="T1" fmla="*/ 0 h 1644"/>
                    <a:gd name="T2" fmla="*/ 397 w 1636"/>
                    <a:gd name="T3" fmla="*/ 0 h 1644"/>
                    <a:gd name="T4" fmla="*/ 823 w 1636"/>
                    <a:gd name="T5" fmla="*/ 1149 h 1644"/>
                    <a:gd name="T6" fmla="*/ 1248 w 1636"/>
                    <a:gd name="T7" fmla="*/ 0 h 1644"/>
                    <a:gd name="T8" fmla="*/ 1636 w 1636"/>
                    <a:gd name="T9" fmla="*/ 0 h 1644"/>
                    <a:gd name="T10" fmla="*/ 976 w 1636"/>
                    <a:gd name="T11" fmla="*/ 1644 h 1644"/>
                    <a:gd name="T12" fmla="*/ 659 w 1636"/>
                    <a:gd name="T13" fmla="*/ 1644 h 1644"/>
                    <a:gd name="T14" fmla="*/ 0 w 1636"/>
                    <a:gd name="T15" fmla="*/ 0 h 16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36" h="1644">
                      <a:moveTo>
                        <a:pt x="0" y="0"/>
                      </a:moveTo>
                      <a:lnTo>
                        <a:pt x="397" y="0"/>
                      </a:lnTo>
                      <a:lnTo>
                        <a:pt x="823" y="1149"/>
                      </a:lnTo>
                      <a:lnTo>
                        <a:pt x="1248" y="0"/>
                      </a:lnTo>
                      <a:lnTo>
                        <a:pt x="1636" y="0"/>
                      </a:lnTo>
                      <a:lnTo>
                        <a:pt x="976" y="1644"/>
                      </a:lnTo>
                      <a:lnTo>
                        <a:pt x="659" y="1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173"/>
                <p:cNvSpPr>
                  <a:spLocks/>
                </p:cNvSpPr>
                <p:nvPr/>
              </p:nvSpPr>
              <p:spPr bwMode="auto">
                <a:xfrm>
                  <a:off x="19664363" y="-3030538"/>
                  <a:ext cx="2586038" cy="2590800"/>
                </a:xfrm>
                <a:custGeom>
                  <a:avLst/>
                  <a:gdLst>
                    <a:gd name="T0" fmla="*/ 0 w 1629"/>
                    <a:gd name="T1" fmla="*/ 0 h 1632"/>
                    <a:gd name="T2" fmla="*/ 385 w 1629"/>
                    <a:gd name="T3" fmla="*/ 0 h 1632"/>
                    <a:gd name="T4" fmla="*/ 816 w 1629"/>
                    <a:gd name="T5" fmla="*/ 691 h 1632"/>
                    <a:gd name="T6" fmla="*/ 1244 w 1629"/>
                    <a:gd name="T7" fmla="*/ 0 h 1632"/>
                    <a:gd name="T8" fmla="*/ 1629 w 1629"/>
                    <a:gd name="T9" fmla="*/ 0 h 1632"/>
                    <a:gd name="T10" fmla="*/ 1629 w 1629"/>
                    <a:gd name="T11" fmla="*/ 1632 h 1632"/>
                    <a:gd name="T12" fmla="*/ 1277 w 1629"/>
                    <a:gd name="T13" fmla="*/ 1632 h 1632"/>
                    <a:gd name="T14" fmla="*/ 1277 w 1629"/>
                    <a:gd name="T15" fmla="*/ 568 h 1632"/>
                    <a:gd name="T16" fmla="*/ 818 w 1629"/>
                    <a:gd name="T17" fmla="*/ 1263 h 1632"/>
                    <a:gd name="T18" fmla="*/ 809 w 1629"/>
                    <a:gd name="T19" fmla="*/ 1263 h 1632"/>
                    <a:gd name="T20" fmla="*/ 354 w 1629"/>
                    <a:gd name="T21" fmla="*/ 575 h 1632"/>
                    <a:gd name="T22" fmla="*/ 354 w 1629"/>
                    <a:gd name="T23" fmla="*/ 1632 h 1632"/>
                    <a:gd name="T24" fmla="*/ 0 w 1629"/>
                    <a:gd name="T25" fmla="*/ 1632 h 1632"/>
                    <a:gd name="T26" fmla="*/ 0 w 1629"/>
                    <a:gd name="T27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29" h="1632">
                      <a:moveTo>
                        <a:pt x="0" y="0"/>
                      </a:moveTo>
                      <a:lnTo>
                        <a:pt x="385" y="0"/>
                      </a:lnTo>
                      <a:lnTo>
                        <a:pt x="816" y="691"/>
                      </a:lnTo>
                      <a:lnTo>
                        <a:pt x="1244" y="0"/>
                      </a:lnTo>
                      <a:lnTo>
                        <a:pt x="1629" y="0"/>
                      </a:lnTo>
                      <a:lnTo>
                        <a:pt x="1629" y="1632"/>
                      </a:lnTo>
                      <a:lnTo>
                        <a:pt x="1277" y="1632"/>
                      </a:lnTo>
                      <a:lnTo>
                        <a:pt x="1277" y="568"/>
                      </a:lnTo>
                      <a:lnTo>
                        <a:pt x="818" y="1263"/>
                      </a:lnTo>
                      <a:lnTo>
                        <a:pt x="809" y="1263"/>
                      </a:lnTo>
                      <a:lnTo>
                        <a:pt x="354" y="575"/>
                      </a:lnTo>
                      <a:lnTo>
                        <a:pt x="354" y="1632"/>
                      </a:lnTo>
                      <a:lnTo>
                        <a:pt x="0" y="16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67" name="Straight Connector 166"/>
              <p:cNvCxnSpPr/>
              <p:nvPr/>
            </p:nvCxnSpPr>
            <p:spPr>
              <a:xfrm flipH="1" flipV="1">
                <a:off x="3872302" y="4642086"/>
                <a:ext cx="2517" cy="99432"/>
              </a:xfrm>
              <a:prstGeom prst="line">
                <a:avLst/>
              </a:prstGeom>
              <a:ln w="12700">
                <a:solidFill>
                  <a:schemeClr val="tx2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H="1" flipV="1">
                <a:off x="4463229" y="4642086"/>
                <a:ext cx="2517" cy="99432"/>
              </a:xfrm>
              <a:prstGeom prst="line">
                <a:avLst/>
              </a:prstGeom>
              <a:ln w="12700">
                <a:solidFill>
                  <a:schemeClr val="tx2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/>
            <p:cNvGrpSpPr/>
            <p:nvPr/>
          </p:nvGrpSpPr>
          <p:grpSpPr>
            <a:xfrm>
              <a:off x="10144682" y="4730004"/>
              <a:ext cx="1655278" cy="729869"/>
              <a:chOff x="3377733" y="4277151"/>
              <a:chExt cx="1655278" cy="729869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3377733" y="4277151"/>
                <a:ext cx="1655278" cy="729869"/>
                <a:chOff x="4519371" y="3600936"/>
                <a:chExt cx="564324" cy="548640"/>
              </a:xfrm>
            </p:grpSpPr>
            <p:sp>
              <p:nvSpPr>
                <p:cNvPr id="159" name="Freeform 158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48640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159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7139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160"/>
                <p:cNvSpPr>
                  <a:spLocks/>
                </p:cNvSpPr>
                <p:nvPr/>
              </p:nvSpPr>
              <p:spPr bwMode="auto">
                <a:xfrm>
                  <a:off x="4519371" y="3658075"/>
                  <a:ext cx="508378" cy="491501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161"/>
                <p:cNvSpPr>
                  <a:spLocks/>
                </p:cNvSpPr>
                <p:nvPr/>
              </p:nvSpPr>
              <p:spPr bwMode="auto">
                <a:xfrm>
                  <a:off x="5027749" y="3600936"/>
                  <a:ext cx="55946" cy="548640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6" name="Group 135"/>
              <p:cNvGrpSpPr/>
              <p:nvPr/>
            </p:nvGrpSpPr>
            <p:grpSpPr>
              <a:xfrm>
                <a:off x="3508559" y="4344842"/>
                <a:ext cx="1253384" cy="324539"/>
                <a:chOff x="8725233" y="1874652"/>
                <a:chExt cx="1179179" cy="335148"/>
              </a:xfrm>
            </p:grpSpPr>
            <p:grpSp>
              <p:nvGrpSpPr>
                <p:cNvPr id="153" name="Group 152"/>
                <p:cNvGrpSpPr/>
                <p:nvPr/>
              </p:nvGrpSpPr>
              <p:grpSpPr>
                <a:xfrm>
                  <a:off x="8725233" y="1874652"/>
                  <a:ext cx="1179179" cy="335148"/>
                  <a:chOff x="4519371" y="3600936"/>
                  <a:chExt cx="564324" cy="548640"/>
                </a:xfrm>
              </p:grpSpPr>
              <p:sp>
                <p:nvSpPr>
                  <p:cNvPr id="155" name="Freeform 154"/>
                  <p:cNvSpPr>
                    <a:spLocks/>
                  </p:cNvSpPr>
                  <p:nvPr/>
                </p:nvSpPr>
                <p:spPr bwMode="auto">
                  <a:xfrm>
                    <a:off x="4519371" y="3600936"/>
                    <a:ext cx="564324" cy="548640"/>
                  </a:xfrm>
                  <a:custGeom>
                    <a:avLst/>
                    <a:gdLst>
                      <a:gd name="T0" fmla="*/ 3076 w 6153"/>
                      <a:gd name="T1" fmla="*/ 0 h 5982"/>
                      <a:gd name="T2" fmla="*/ 621 w 6153"/>
                      <a:gd name="T3" fmla="*/ 0 h 5982"/>
                      <a:gd name="T4" fmla="*/ 0 w 6153"/>
                      <a:gd name="T5" fmla="*/ 623 h 5982"/>
                      <a:gd name="T6" fmla="*/ 0 w 6153"/>
                      <a:gd name="T7" fmla="*/ 2993 h 5982"/>
                      <a:gd name="T8" fmla="*/ 0 w 6153"/>
                      <a:gd name="T9" fmla="*/ 5982 h 5982"/>
                      <a:gd name="T10" fmla="*/ 3076 w 6153"/>
                      <a:gd name="T11" fmla="*/ 5982 h 5982"/>
                      <a:gd name="T12" fmla="*/ 5543 w 6153"/>
                      <a:gd name="T13" fmla="*/ 5982 h 5982"/>
                      <a:gd name="T14" fmla="*/ 6153 w 6153"/>
                      <a:gd name="T15" fmla="*/ 5360 h 5982"/>
                      <a:gd name="T16" fmla="*/ 6153 w 6153"/>
                      <a:gd name="T17" fmla="*/ 2993 h 5982"/>
                      <a:gd name="T18" fmla="*/ 6153 w 6153"/>
                      <a:gd name="T19" fmla="*/ 0 h 5982"/>
                      <a:gd name="T20" fmla="*/ 3076 w 6153"/>
                      <a:gd name="T21" fmla="*/ 0 h 59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53" h="5982">
                        <a:moveTo>
                          <a:pt x="3076" y="0"/>
                        </a:moveTo>
                        <a:lnTo>
                          <a:pt x="621" y="0"/>
                        </a:lnTo>
                        <a:lnTo>
                          <a:pt x="0" y="623"/>
                        </a:lnTo>
                        <a:lnTo>
                          <a:pt x="0" y="2993"/>
                        </a:lnTo>
                        <a:lnTo>
                          <a:pt x="0" y="5982"/>
                        </a:lnTo>
                        <a:lnTo>
                          <a:pt x="3076" y="5982"/>
                        </a:lnTo>
                        <a:lnTo>
                          <a:pt x="5543" y="5982"/>
                        </a:lnTo>
                        <a:lnTo>
                          <a:pt x="6153" y="5360"/>
                        </a:lnTo>
                        <a:lnTo>
                          <a:pt x="6153" y="2993"/>
                        </a:lnTo>
                        <a:lnTo>
                          <a:pt x="6153" y="0"/>
                        </a:lnTo>
                        <a:lnTo>
                          <a:pt x="3076" y="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155"/>
                  <p:cNvSpPr>
                    <a:spLocks/>
                  </p:cNvSpPr>
                  <p:nvPr/>
                </p:nvSpPr>
                <p:spPr bwMode="auto">
                  <a:xfrm>
                    <a:off x="4519371" y="3600936"/>
                    <a:ext cx="564324" cy="57139"/>
                  </a:xfrm>
                  <a:custGeom>
                    <a:avLst/>
                    <a:gdLst>
                      <a:gd name="T0" fmla="*/ 6153 w 6153"/>
                      <a:gd name="T1" fmla="*/ 0 h 623"/>
                      <a:gd name="T2" fmla="*/ 5543 w 6153"/>
                      <a:gd name="T3" fmla="*/ 623 h 623"/>
                      <a:gd name="T4" fmla="*/ 0 w 6153"/>
                      <a:gd name="T5" fmla="*/ 623 h 623"/>
                      <a:gd name="T6" fmla="*/ 621 w 6153"/>
                      <a:gd name="T7" fmla="*/ 0 h 623"/>
                      <a:gd name="T8" fmla="*/ 3076 w 6153"/>
                      <a:gd name="T9" fmla="*/ 0 h 623"/>
                      <a:gd name="T10" fmla="*/ 6153 w 6153"/>
                      <a:gd name="T11" fmla="*/ 0 h 6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53" h="623">
                        <a:moveTo>
                          <a:pt x="6153" y="0"/>
                        </a:moveTo>
                        <a:lnTo>
                          <a:pt x="5543" y="623"/>
                        </a:lnTo>
                        <a:lnTo>
                          <a:pt x="0" y="623"/>
                        </a:lnTo>
                        <a:lnTo>
                          <a:pt x="621" y="0"/>
                        </a:lnTo>
                        <a:lnTo>
                          <a:pt x="3076" y="0"/>
                        </a:lnTo>
                        <a:lnTo>
                          <a:pt x="6153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156"/>
                  <p:cNvSpPr>
                    <a:spLocks/>
                  </p:cNvSpPr>
                  <p:nvPr/>
                </p:nvSpPr>
                <p:spPr bwMode="auto">
                  <a:xfrm>
                    <a:off x="4519371" y="3658075"/>
                    <a:ext cx="508378" cy="491501"/>
                  </a:xfrm>
                  <a:custGeom>
                    <a:avLst/>
                    <a:gdLst>
                      <a:gd name="T0" fmla="*/ 5543 w 5543"/>
                      <a:gd name="T1" fmla="*/ 5359 h 5359"/>
                      <a:gd name="T2" fmla="*/ 3076 w 5543"/>
                      <a:gd name="T3" fmla="*/ 5359 h 5359"/>
                      <a:gd name="T4" fmla="*/ 0 w 5543"/>
                      <a:gd name="T5" fmla="*/ 5359 h 5359"/>
                      <a:gd name="T6" fmla="*/ 0 w 5543"/>
                      <a:gd name="T7" fmla="*/ 2370 h 5359"/>
                      <a:gd name="T8" fmla="*/ 0 w 5543"/>
                      <a:gd name="T9" fmla="*/ 0 h 5359"/>
                      <a:gd name="T10" fmla="*/ 5543 w 5543"/>
                      <a:gd name="T11" fmla="*/ 0 h 5359"/>
                      <a:gd name="T12" fmla="*/ 5543 w 5543"/>
                      <a:gd name="T13" fmla="*/ 5359 h 53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543" h="5359">
                        <a:moveTo>
                          <a:pt x="5543" y="5359"/>
                        </a:moveTo>
                        <a:lnTo>
                          <a:pt x="3076" y="5359"/>
                        </a:lnTo>
                        <a:lnTo>
                          <a:pt x="0" y="5359"/>
                        </a:lnTo>
                        <a:lnTo>
                          <a:pt x="0" y="2370"/>
                        </a:lnTo>
                        <a:lnTo>
                          <a:pt x="0" y="0"/>
                        </a:lnTo>
                        <a:lnTo>
                          <a:pt x="5543" y="0"/>
                        </a:lnTo>
                        <a:lnTo>
                          <a:pt x="5543" y="5359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157"/>
                  <p:cNvSpPr>
                    <a:spLocks/>
                  </p:cNvSpPr>
                  <p:nvPr/>
                </p:nvSpPr>
                <p:spPr bwMode="auto">
                  <a:xfrm>
                    <a:off x="5027749" y="3600936"/>
                    <a:ext cx="55946" cy="548640"/>
                  </a:xfrm>
                  <a:custGeom>
                    <a:avLst/>
                    <a:gdLst>
                      <a:gd name="T0" fmla="*/ 0 w 610"/>
                      <a:gd name="T1" fmla="*/ 5982 h 5982"/>
                      <a:gd name="T2" fmla="*/ 610 w 610"/>
                      <a:gd name="T3" fmla="*/ 5360 h 5982"/>
                      <a:gd name="T4" fmla="*/ 610 w 610"/>
                      <a:gd name="T5" fmla="*/ 2993 h 5982"/>
                      <a:gd name="T6" fmla="*/ 610 w 610"/>
                      <a:gd name="T7" fmla="*/ 0 h 5982"/>
                      <a:gd name="T8" fmla="*/ 0 w 610"/>
                      <a:gd name="T9" fmla="*/ 623 h 5982"/>
                      <a:gd name="T10" fmla="*/ 0 w 610"/>
                      <a:gd name="T11" fmla="*/ 5982 h 59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0" h="5982">
                        <a:moveTo>
                          <a:pt x="0" y="5982"/>
                        </a:moveTo>
                        <a:lnTo>
                          <a:pt x="610" y="5360"/>
                        </a:lnTo>
                        <a:lnTo>
                          <a:pt x="610" y="2993"/>
                        </a:lnTo>
                        <a:lnTo>
                          <a:pt x="610" y="0"/>
                        </a:lnTo>
                        <a:lnTo>
                          <a:pt x="0" y="623"/>
                        </a:lnTo>
                        <a:lnTo>
                          <a:pt x="0" y="5982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4" name="TextBox 153"/>
                <p:cNvSpPr txBox="1"/>
                <p:nvPr/>
              </p:nvSpPr>
              <p:spPr>
                <a:xfrm>
                  <a:off x="8779009" y="1965119"/>
                  <a:ext cx="982154" cy="21260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400" b="1" err="1"/>
                    <a:t>vSwitch</a:t>
                  </a:r>
                  <a:endParaRPr lang="en-US" sz="1400" b="1"/>
                </a:p>
              </p:txBody>
            </p:sp>
          </p:grpSp>
          <p:grpSp>
            <p:nvGrpSpPr>
              <p:cNvPr id="137" name="Group 136"/>
              <p:cNvGrpSpPr>
                <a:grpSpLocks noChangeAspect="1"/>
              </p:cNvGrpSpPr>
              <p:nvPr/>
            </p:nvGrpSpPr>
            <p:grpSpPr>
              <a:xfrm>
                <a:off x="3742884" y="4741517"/>
                <a:ext cx="263915" cy="214145"/>
                <a:chOff x="15084425" y="-6992938"/>
                <a:chExt cx="9767888" cy="9496426"/>
              </a:xfrm>
            </p:grpSpPr>
            <p:sp>
              <p:nvSpPr>
                <p:cNvPr id="147" name="Freeform 146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496426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147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89013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148"/>
                <p:cNvSpPr>
                  <a:spLocks/>
                </p:cNvSpPr>
                <p:nvPr/>
              </p:nvSpPr>
              <p:spPr bwMode="auto">
                <a:xfrm>
                  <a:off x="15084425" y="-6003925"/>
                  <a:ext cx="8799513" cy="8507413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149"/>
                <p:cNvSpPr>
                  <a:spLocks/>
                </p:cNvSpPr>
                <p:nvPr/>
              </p:nvSpPr>
              <p:spPr bwMode="auto">
                <a:xfrm>
                  <a:off x="23883938" y="-6992938"/>
                  <a:ext cx="968375" cy="9496426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rgbClr val="9D9D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Freeform 150"/>
                <p:cNvSpPr>
                  <a:spLocks/>
                </p:cNvSpPr>
                <p:nvPr/>
              </p:nvSpPr>
              <p:spPr bwMode="auto">
                <a:xfrm>
                  <a:off x="16668750" y="-3030538"/>
                  <a:ext cx="2597150" cy="2609850"/>
                </a:xfrm>
                <a:custGeom>
                  <a:avLst/>
                  <a:gdLst>
                    <a:gd name="T0" fmla="*/ 0 w 1636"/>
                    <a:gd name="T1" fmla="*/ 0 h 1644"/>
                    <a:gd name="T2" fmla="*/ 397 w 1636"/>
                    <a:gd name="T3" fmla="*/ 0 h 1644"/>
                    <a:gd name="T4" fmla="*/ 823 w 1636"/>
                    <a:gd name="T5" fmla="*/ 1149 h 1644"/>
                    <a:gd name="T6" fmla="*/ 1248 w 1636"/>
                    <a:gd name="T7" fmla="*/ 0 h 1644"/>
                    <a:gd name="T8" fmla="*/ 1636 w 1636"/>
                    <a:gd name="T9" fmla="*/ 0 h 1644"/>
                    <a:gd name="T10" fmla="*/ 976 w 1636"/>
                    <a:gd name="T11" fmla="*/ 1644 h 1644"/>
                    <a:gd name="T12" fmla="*/ 659 w 1636"/>
                    <a:gd name="T13" fmla="*/ 1644 h 1644"/>
                    <a:gd name="T14" fmla="*/ 0 w 1636"/>
                    <a:gd name="T15" fmla="*/ 0 h 16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36" h="1644">
                      <a:moveTo>
                        <a:pt x="0" y="0"/>
                      </a:moveTo>
                      <a:lnTo>
                        <a:pt x="397" y="0"/>
                      </a:lnTo>
                      <a:lnTo>
                        <a:pt x="823" y="1149"/>
                      </a:lnTo>
                      <a:lnTo>
                        <a:pt x="1248" y="0"/>
                      </a:lnTo>
                      <a:lnTo>
                        <a:pt x="1636" y="0"/>
                      </a:lnTo>
                      <a:lnTo>
                        <a:pt x="976" y="1644"/>
                      </a:lnTo>
                      <a:lnTo>
                        <a:pt x="659" y="1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151"/>
                <p:cNvSpPr>
                  <a:spLocks/>
                </p:cNvSpPr>
                <p:nvPr/>
              </p:nvSpPr>
              <p:spPr bwMode="auto">
                <a:xfrm>
                  <a:off x="19664363" y="-3030538"/>
                  <a:ext cx="2586038" cy="2590800"/>
                </a:xfrm>
                <a:custGeom>
                  <a:avLst/>
                  <a:gdLst>
                    <a:gd name="T0" fmla="*/ 0 w 1629"/>
                    <a:gd name="T1" fmla="*/ 0 h 1632"/>
                    <a:gd name="T2" fmla="*/ 385 w 1629"/>
                    <a:gd name="T3" fmla="*/ 0 h 1632"/>
                    <a:gd name="T4" fmla="*/ 816 w 1629"/>
                    <a:gd name="T5" fmla="*/ 691 h 1632"/>
                    <a:gd name="T6" fmla="*/ 1244 w 1629"/>
                    <a:gd name="T7" fmla="*/ 0 h 1632"/>
                    <a:gd name="T8" fmla="*/ 1629 w 1629"/>
                    <a:gd name="T9" fmla="*/ 0 h 1632"/>
                    <a:gd name="T10" fmla="*/ 1629 w 1629"/>
                    <a:gd name="T11" fmla="*/ 1632 h 1632"/>
                    <a:gd name="T12" fmla="*/ 1277 w 1629"/>
                    <a:gd name="T13" fmla="*/ 1632 h 1632"/>
                    <a:gd name="T14" fmla="*/ 1277 w 1629"/>
                    <a:gd name="T15" fmla="*/ 568 h 1632"/>
                    <a:gd name="T16" fmla="*/ 818 w 1629"/>
                    <a:gd name="T17" fmla="*/ 1263 h 1632"/>
                    <a:gd name="T18" fmla="*/ 809 w 1629"/>
                    <a:gd name="T19" fmla="*/ 1263 h 1632"/>
                    <a:gd name="T20" fmla="*/ 354 w 1629"/>
                    <a:gd name="T21" fmla="*/ 575 h 1632"/>
                    <a:gd name="T22" fmla="*/ 354 w 1629"/>
                    <a:gd name="T23" fmla="*/ 1632 h 1632"/>
                    <a:gd name="T24" fmla="*/ 0 w 1629"/>
                    <a:gd name="T25" fmla="*/ 1632 h 1632"/>
                    <a:gd name="T26" fmla="*/ 0 w 1629"/>
                    <a:gd name="T27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29" h="1632">
                      <a:moveTo>
                        <a:pt x="0" y="0"/>
                      </a:moveTo>
                      <a:lnTo>
                        <a:pt x="385" y="0"/>
                      </a:lnTo>
                      <a:lnTo>
                        <a:pt x="816" y="691"/>
                      </a:lnTo>
                      <a:lnTo>
                        <a:pt x="1244" y="0"/>
                      </a:lnTo>
                      <a:lnTo>
                        <a:pt x="1629" y="0"/>
                      </a:lnTo>
                      <a:lnTo>
                        <a:pt x="1629" y="1632"/>
                      </a:lnTo>
                      <a:lnTo>
                        <a:pt x="1277" y="1632"/>
                      </a:lnTo>
                      <a:lnTo>
                        <a:pt x="1277" y="568"/>
                      </a:lnTo>
                      <a:lnTo>
                        <a:pt x="818" y="1263"/>
                      </a:lnTo>
                      <a:lnTo>
                        <a:pt x="809" y="1263"/>
                      </a:lnTo>
                      <a:lnTo>
                        <a:pt x="354" y="575"/>
                      </a:lnTo>
                      <a:lnTo>
                        <a:pt x="354" y="1632"/>
                      </a:lnTo>
                      <a:lnTo>
                        <a:pt x="0" y="16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8" name="Group 137"/>
              <p:cNvGrpSpPr>
                <a:grpSpLocks noChangeAspect="1"/>
              </p:cNvGrpSpPr>
              <p:nvPr/>
            </p:nvGrpSpPr>
            <p:grpSpPr>
              <a:xfrm>
                <a:off x="4321500" y="4741517"/>
                <a:ext cx="263915" cy="214145"/>
                <a:chOff x="15084425" y="-6992938"/>
                <a:chExt cx="9767888" cy="9496426"/>
              </a:xfrm>
            </p:grpSpPr>
            <p:sp>
              <p:nvSpPr>
                <p:cNvPr id="141" name="Freeform 140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496426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141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89013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15084425" y="-6003925"/>
                  <a:ext cx="8799513" cy="8507413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143"/>
                <p:cNvSpPr>
                  <a:spLocks/>
                </p:cNvSpPr>
                <p:nvPr/>
              </p:nvSpPr>
              <p:spPr bwMode="auto">
                <a:xfrm>
                  <a:off x="23883938" y="-6992938"/>
                  <a:ext cx="968375" cy="9496426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rgbClr val="9D9D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144"/>
                <p:cNvSpPr>
                  <a:spLocks/>
                </p:cNvSpPr>
                <p:nvPr/>
              </p:nvSpPr>
              <p:spPr bwMode="auto">
                <a:xfrm>
                  <a:off x="16668750" y="-3030538"/>
                  <a:ext cx="2597150" cy="2609850"/>
                </a:xfrm>
                <a:custGeom>
                  <a:avLst/>
                  <a:gdLst>
                    <a:gd name="T0" fmla="*/ 0 w 1636"/>
                    <a:gd name="T1" fmla="*/ 0 h 1644"/>
                    <a:gd name="T2" fmla="*/ 397 w 1636"/>
                    <a:gd name="T3" fmla="*/ 0 h 1644"/>
                    <a:gd name="T4" fmla="*/ 823 w 1636"/>
                    <a:gd name="T5" fmla="*/ 1149 h 1644"/>
                    <a:gd name="T6" fmla="*/ 1248 w 1636"/>
                    <a:gd name="T7" fmla="*/ 0 h 1644"/>
                    <a:gd name="T8" fmla="*/ 1636 w 1636"/>
                    <a:gd name="T9" fmla="*/ 0 h 1644"/>
                    <a:gd name="T10" fmla="*/ 976 w 1636"/>
                    <a:gd name="T11" fmla="*/ 1644 h 1644"/>
                    <a:gd name="T12" fmla="*/ 659 w 1636"/>
                    <a:gd name="T13" fmla="*/ 1644 h 1644"/>
                    <a:gd name="T14" fmla="*/ 0 w 1636"/>
                    <a:gd name="T15" fmla="*/ 0 h 16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36" h="1644">
                      <a:moveTo>
                        <a:pt x="0" y="0"/>
                      </a:moveTo>
                      <a:lnTo>
                        <a:pt x="397" y="0"/>
                      </a:lnTo>
                      <a:lnTo>
                        <a:pt x="823" y="1149"/>
                      </a:lnTo>
                      <a:lnTo>
                        <a:pt x="1248" y="0"/>
                      </a:lnTo>
                      <a:lnTo>
                        <a:pt x="1636" y="0"/>
                      </a:lnTo>
                      <a:lnTo>
                        <a:pt x="976" y="1644"/>
                      </a:lnTo>
                      <a:lnTo>
                        <a:pt x="659" y="1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145"/>
                <p:cNvSpPr>
                  <a:spLocks/>
                </p:cNvSpPr>
                <p:nvPr/>
              </p:nvSpPr>
              <p:spPr bwMode="auto">
                <a:xfrm>
                  <a:off x="19664363" y="-3030538"/>
                  <a:ext cx="2586038" cy="2590800"/>
                </a:xfrm>
                <a:custGeom>
                  <a:avLst/>
                  <a:gdLst>
                    <a:gd name="T0" fmla="*/ 0 w 1629"/>
                    <a:gd name="T1" fmla="*/ 0 h 1632"/>
                    <a:gd name="T2" fmla="*/ 385 w 1629"/>
                    <a:gd name="T3" fmla="*/ 0 h 1632"/>
                    <a:gd name="T4" fmla="*/ 816 w 1629"/>
                    <a:gd name="T5" fmla="*/ 691 h 1632"/>
                    <a:gd name="T6" fmla="*/ 1244 w 1629"/>
                    <a:gd name="T7" fmla="*/ 0 h 1632"/>
                    <a:gd name="T8" fmla="*/ 1629 w 1629"/>
                    <a:gd name="T9" fmla="*/ 0 h 1632"/>
                    <a:gd name="T10" fmla="*/ 1629 w 1629"/>
                    <a:gd name="T11" fmla="*/ 1632 h 1632"/>
                    <a:gd name="T12" fmla="*/ 1277 w 1629"/>
                    <a:gd name="T13" fmla="*/ 1632 h 1632"/>
                    <a:gd name="T14" fmla="*/ 1277 w 1629"/>
                    <a:gd name="T15" fmla="*/ 568 h 1632"/>
                    <a:gd name="T16" fmla="*/ 818 w 1629"/>
                    <a:gd name="T17" fmla="*/ 1263 h 1632"/>
                    <a:gd name="T18" fmla="*/ 809 w 1629"/>
                    <a:gd name="T19" fmla="*/ 1263 h 1632"/>
                    <a:gd name="T20" fmla="*/ 354 w 1629"/>
                    <a:gd name="T21" fmla="*/ 575 h 1632"/>
                    <a:gd name="T22" fmla="*/ 354 w 1629"/>
                    <a:gd name="T23" fmla="*/ 1632 h 1632"/>
                    <a:gd name="T24" fmla="*/ 0 w 1629"/>
                    <a:gd name="T25" fmla="*/ 1632 h 1632"/>
                    <a:gd name="T26" fmla="*/ 0 w 1629"/>
                    <a:gd name="T27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29" h="1632">
                      <a:moveTo>
                        <a:pt x="0" y="0"/>
                      </a:moveTo>
                      <a:lnTo>
                        <a:pt x="385" y="0"/>
                      </a:lnTo>
                      <a:lnTo>
                        <a:pt x="816" y="691"/>
                      </a:lnTo>
                      <a:lnTo>
                        <a:pt x="1244" y="0"/>
                      </a:lnTo>
                      <a:lnTo>
                        <a:pt x="1629" y="0"/>
                      </a:lnTo>
                      <a:lnTo>
                        <a:pt x="1629" y="1632"/>
                      </a:lnTo>
                      <a:lnTo>
                        <a:pt x="1277" y="1632"/>
                      </a:lnTo>
                      <a:lnTo>
                        <a:pt x="1277" y="568"/>
                      </a:lnTo>
                      <a:lnTo>
                        <a:pt x="818" y="1263"/>
                      </a:lnTo>
                      <a:lnTo>
                        <a:pt x="809" y="1263"/>
                      </a:lnTo>
                      <a:lnTo>
                        <a:pt x="354" y="575"/>
                      </a:lnTo>
                      <a:lnTo>
                        <a:pt x="354" y="1632"/>
                      </a:lnTo>
                      <a:lnTo>
                        <a:pt x="0" y="16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39" name="Straight Connector 138"/>
              <p:cNvCxnSpPr/>
              <p:nvPr/>
            </p:nvCxnSpPr>
            <p:spPr>
              <a:xfrm flipH="1" flipV="1">
                <a:off x="3872302" y="4642086"/>
                <a:ext cx="2517" cy="99432"/>
              </a:xfrm>
              <a:prstGeom prst="line">
                <a:avLst/>
              </a:prstGeom>
              <a:ln w="12700">
                <a:solidFill>
                  <a:schemeClr val="tx2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flipH="1" flipV="1">
                <a:off x="4463229" y="4642086"/>
                <a:ext cx="2517" cy="99432"/>
              </a:xfrm>
              <a:prstGeom prst="line">
                <a:avLst/>
              </a:prstGeom>
              <a:ln w="12700">
                <a:solidFill>
                  <a:schemeClr val="tx2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1" name="Straight Connector 130"/>
            <p:cNvCxnSpPr/>
            <p:nvPr/>
          </p:nvCxnSpPr>
          <p:spPr>
            <a:xfrm>
              <a:off x="4599622" y="4494949"/>
              <a:ext cx="2463" cy="257544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11017200" y="4494949"/>
              <a:ext cx="2463" cy="257544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Shape 670"/>
            <p:cNvSpPr/>
            <p:nvPr/>
          </p:nvSpPr>
          <p:spPr>
            <a:xfrm>
              <a:off x="5480053" y="4768010"/>
              <a:ext cx="1272018" cy="246221"/>
            </a:xfrm>
            <a:prstGeom prst="rect">
              <a:avLst/>
            </a:prstGeom>
            <a:noFill/>
            <a:ln w="9525"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6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Hypervisor H1</a:t>
              </a:r>
              <a:endParaRPr lang="en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Shape 670"/>
            <p:cNvSpPr/>
            <p:nvPr/>
          </p:nvSpPr>
          <p:spPr>
            <a:xfrm>
              <a:off x="8777659" y="4768010"/>
              <a:ext cx="1272018" cy="246221"/>
            </a:xfrm>
            <a:prstGeom prst="rect">
              <a:avLst/>
            </a:prstGeom>
            <a:noFill/>
            <a:ln w="9525"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6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Hypervisor H2</a:t>
              </a:r>
              <a:endParaRPr lang="en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Oval Callout 236"/>
          <p:cNvSpPr/>
          <p:nvPr/>
        </p:nvSpPr>
        <p:spPr>
          <a:xfrm flipH="1">
            <a:off x="3695960" y="4355661"/>
            <a:ext cx="2345808" cy="858472"/>
          </a:xfrm>
          <a:prstGeom prst="wedgeEllipseCallout">
            <a:avLst>
              <a:gd name="adj1" fmla="val 66418"/>
              <a:gd name="adj2" fmla="val 72124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1. </a:t>
            </a:r>
            <a:r>
              <a:rPr lang="en-US" sz="1400" dirty="0" err="1"/>
              <a:t>Src</a:t>
            </a:r>
            <a:r>
              <a:rPr lang="en-US" sz="1400" dirty="0"/>
              <a:t> </a:t>
            </a:r>
            <a:r>
              <a:rPr lang="en-US" sz="1400" dirty="0" err="1"/>
              <a:t>vSwitch</a:t>
            </a:r>
            <a:r>
              <a:rPr lang="en-US" sz="1400" dirty="0"/>
              <a:t> detects and forwards </a:t>
            </a:r>
            <a:r>
              <a:rPr lang="en-US" sz="1400" dirty="0" err="1"/>
              <a:t>flowlets</a:t>
            </a:r>
            <a:endParaRPr lang="en-US" sz="1400" dirty="0"/>
          </a:p>
        </p:txBody>
      </p:sp>
      <p:sp>
        <p:nvSpPr>
          <p:cNvPr id="238" name="Oval Callout 237"/>
          <p:cNvSpPr/>
          <p:nvPr/>
        </p:nvSpPr>
        <p:spPr>
          <a:xfrm>
            <a:off x="9741782" y="4535983"/>
            <a:ext cx="2155585" cy="1176456"/>
          </a:xfrm>
          <a:prstGeom prst="wedgeEllipseCallout">
            <a:avLst>
              <a:gd name="adj1" fmla="val -65628"/>
              <a:gd name="adj2" fmla="val 9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3. </a:t>
            </a:r>
            <a:r>
              <a:rPr lang="en-US" sz="1400" err="1"/>
              <a:t>Dst</a:t>
            </a:r>
            <a:r>
              <a:rPr lang="en-US" sz="1400"/>
              <a:t> </a:t>
            </a:r>
            <a:r>
              <a:rPr lang="en-US" sz="1400" err="1"/>
              <a:t>vSwitch</a:t>
            </a:r>
            <a:r>
              <a:rPr lang="en-US" sz="1400"/>
              <a:t> relays ECN and </a:t>
            </a:r>
            <a:r>
              <a:rPr lang="en-US" sz="1400" err="1"/>
              <a:t>src</a:t>
            </a:r>
            <a:r>
              <a:rPr lang="en-US" sz="1400"/>
              <a:t> port to </a:t>
            </a:r>
            <a:r>
              <a:rPr lang="en-US" sz="1400" err="1"/>
              <a:t>src</a:t>
            </a:r>
            <a:r>
              <a:rPr lang="en-US" sz="1400"/>
              <a:t> </a:t>
            </a:r>
            <a:r>
              <a:rPr lang="en-US" sz="1400" err="1"/>
              <a:t>vSwitch</a:t>
            </a:r>
            <a:endParaRPr lang="en-US" sz="1400"/>
          </a:p>
        </p:txBody>
      </p:sp>
      <p:sp>
        <p:nvSpPr>
          <p:cNvPr id="239" name="Oval Callout 238"/>
          <p:cNvSpPr/>
          <p:nvPr/>
        </p:nvSpPr>
        <p:spPr>
          <a:xfrm>
            <a:off x="4239152" y="5530191"/>
            <a:ext cx="2094378" cy="999353"/>
          </a:xfrm>
          <a:prstGeom prst="wedgeEllipseCallout">
            <a:avLst>
              <a:gd name="adj1" fmla="val -95170"/>
              <a:gd name="adj2" fmla="val -5797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5. </a:t>
            </a:r>
            <a:r>
              <a:rPr lang="en-US" sz="1400" err="1"/>
              <a:t>Src</a:t>
            </a:r>
            <a:r>
              <a:rPr lang="en-US" sz="1400"/>
              <a:t> </a:t>
            </a:r>
            <a:r>
              <a:rPr lang="en-US" sz="1400" err="1"/>
              <a:t>vSwitch</a:t>
            </a:r>
            <a:r>
              <a:rPr lang="en-US" sz="1400"/>
              <a:t> adjusts path weights for the </a:t>
            </a:r>
            <a:r>
              <a:rPr lang="en-US" sz="1400" err="1"/>
              <a:t>src</a:t>
            </a:r>
            <a:r>
              <a:rPr lang="en-US" sz="1400"/>
              <a:t> port</a:t>
            </a:r>
          </a:p>
        </p:txBody>
      </p:sp>
      <p:sp>
        <p:nvSpPr>
          <p:cNvPr id="240" name="Oval Callout 239"/>
          <p:cNvSpPr/>
          <p:nvPr/>
        </p:nvSpPr>
        <p:spPr>
          <a:xfrm>
            <a:off x="6229391" y="4365705"/>
            <a:ext cx="1961615" cy="848428"/>
          </a:xfrm>
          <a:prstGeom prst="wedgeEllipseCallout">
            <a:avLst>
              <a:gd name="adj1" fmla="val 46145"/>
              <a:gd name="adj2" fmla="val -5055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4. Return packet  carries ECN and </a:t>
            </a:r>
            <a:r>
              <a:rPr lang="en-US" sz="1400" err="1"/>
              <a:t>src</a:t>
            </a:r>
            <a:r>
              <a:rPr lang="en-US" sz="1400"/>
              <a:t> port for forward path</a:t>
            </a:r>
          </a:p>
        </p:txBody>
      </p:sp>
      <p:sp>
        <p:nvSpPr>
          <p:cNvPr id="241" name="Freeform 329"/>
          <p:cNvSpPr>
            <a:spLocks/>
          </p:cNvSpPr>
          <p:nvPr/>
        </p:nvSpPr>
        <p:spPr bwMode="auto">
          <a:xfrm>
            <a:off x="4045402" y="2109225"/>
            <a:ext cx="691822" cy="563844"/>
          </a:xfrm>
          <a:custGeom>
            <a:avLst/>
            <a:gdLst>
              <a:gd name="T0" fmla="*/ 180 w 1793"/>
              <a:gd name="T1" fmla="*/ 0 h 1744"/>
              <a:gd name="T2" fmla="*/ 0 w 1793"/>
              <a:gd name="T3" fmla="*/ 183 h 1744"/>
              <a:gd name="T4" fmla="*/ 0 w 1793"/>
              <a:gd name="T5" fmla="*/ 1744 h 1744"/>
              <a:gd name="T6" fmla="*/ 1615 w 1793"/>
              <a:gd name="T7" fmla="*/ 1744 h 1744"/>
              <a:gd name="T8" fmla="*/ 1793 w 1793"/>
              <a:gd name="T9" fmla="*/ 1564 h 1744"/>
              <a:gd name="T10" fmla="*/ 1793 w 1793"/>
              <a:gd name="T11" fmla="*/ 0 h 1744"/>
              <a:gd name="T12" fmla="*/ 180 w 1793"/>
              <a:gd name="T13" fmla="*/ 0 h 1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3" h="1744">
                <a:moveTo>
                  <a:pt x="180" y="0"/>
                </a:moveTo>
                <a:lnTo>
                  <a:pt x="0" y="183"/>
                </a:lnTo>
                <a:lnTo>
                  <a:pt x="0" y="1744"/>
                </a:lnTo>
                <a:lnTo>
                  <a:pt x="1615" y="1744"/>
                </a:lnTo>
                <a:lnTo>
                  <a:pt x="1793" y="1564"/>
                </a:lnTo>
                <a:lnTo>
                  <a:pt x="1793" y="0"/>
                </a:lnTo>
                <a:lnTo>
                  <a:pt x="180" y="0"/>
                </a:lnTo>
                <a:close/>
              </a:path>
            </a:pathLst>
          </a:custGeom>
          <a:solidFill>
            <a:srgbClr val="289AD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" name="Freeform 330"/>
          <p:cNvSpPr>
            <a:spLocks/>
          </p:cNvSpPr>
          <p:nvPr/>
        </p:nvSpPr>
        <p:spPr bwMode="auto">
          <a:xfrm>
            <a:off x="4045402" y="2109225"/>
            <a:ext cx="691822" cy="59165"/>
          </a:xfrm>
          <a:custGeom>
            <a:avLst/>
            <a:gdLst>
              <a:gd name="T0" fmla="*/ 1793 w 1793"/>
              <a:gd name="T1" fmla="*/ 0 h 183"/>
              <a:gd name="T2" fmla="*/ 1615 w 1793"/>
              <a:gd name="T3" fmla="*/ 183 h 183"/>
              <a:gd name="T4" fmla="*/ 0 w 1793"/>
              <a:gd name="T5" fmla="*/ 183 h 183"/>
              <a:gd name="T6" fmla="*/ 180 w 1793"/>
              <a:gd name="T7" fmla="*/ 0 h 183"/>
              <a:gd name="T8" fmla="*/ 873 w 1793"/>
              <a:gd name="T9" fmla="*/ 0 h 183"/>
              <a:gd name="T10" fmla="*/ 1793 w 1793"/>
              <a:gd name="T11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93" h="183">
                <a:moveTo>
                  <a:pt x="1793" y="0"/>
                </a:moveTo>
                <a:lnTo>
                  <a:pt x="1615" y="183"/>
                </a:lnTo>
                <a:lnTo>
                  <a:pt x="0" y="183"/>
                </a:lnTo>
                <a:lnTo>
                  <a:pt x="180" y="0"/>
                </a:lnTo>
                <a:lnTo>
                  <a:pt x="873" y="0"/>
                </a:lnTo>
                <a:lnTo>
                  <a:pt x="1793" y="0"/>
                </a:lnTo>
                <a:close/>
              </a:path>
            </a:pathLst>
          </a:custGeom>
          <a:solidFill>
            <a:srgbClr val="4FBA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" name="Freeform 331"/>
          <p:cNvSpPr>
            <a:spLocks/>
          </p:cNvSpPr>
          <p:nvPr/>
        </p:nvSpPr>
        <p:spPr bwMode="auto">
          <a:xfrm>
            <a:off x="4045402" y="2168390"/>
            <a:ext cx="623141" cy="504679"/>
          </a:xfrm>
          <a:custGeom>
            <a:avLst/>
            <a:gdLst>
              <a:gd name="T0" fmla="*/ 1615 w 1615"/>
              <a:gd name="T1" fmla="*/ 1561 h 1561"/>
              <a:gd name="T2" fmla="*/ 875 w 1615"/>
              <a:gd name="T3" fmla="*/ 1561 h 1561"/>
              <a:gd name="T4" fmla="*/ 0 w 1615"/>
              <a:gd name="T5" fmla="*/ 1561 h 1561"/>
              <a:gd name="T6" fmla="*/ 0 w 1615"/>
              <a:gd name="T7" fmla="*/ 766 h 1561"/>
              <a:gd name="T8" fmla="*/ 0 w 1615"/>
              <a:gd name="T9" fmla="*/ 0 h 1561"/>
              <a:gd name="T10" fmla="*/ 1615 w 1615"/>
              <a:gd name="T11" fmla="*/ 0 h 1561"/>
              <a:gd name="T12" fmla="*/ 1615 w 1615"/>
              <a:gd name="T13" fmla="*/ 1561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15" h="1561">
                <a:moveTo>
                  <a:pt x="1615" y="1561"/>
                </a:moveTo>
                <a:lnTo>
                  <a:pt x="875" y="1561"/>
                </a:lnTo>
                <a:lnTo>
                  <a:pt x="0" y="1561"/>
                </a:lnTo>
                <a:lnTo>
                  <a:pt x="0" y="766"/>
                </a:lnTo>
                <a:lnTo>
                  <a:pt x="0" y="0"/>
                </a:lnTo>
                <a:lnTo>
                  <a:pt x="1615" y="0"/>
                </a:lnTo>
                <a:lnTo>
                  <a:pt x="1615" y="1561"/>
                </a:lnTo>
                <a:close/>
              </a:path>
            </a:pathLst>
          </a:custGeom>
          <a:solidFill>
            <a:srgbClr val="289AD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" name="Freeform 333"/>
          <p:cNvSpPr>
            <a:spLocks/>
          </p:cNvSpPr>
          <p:nvPr/>
        </p:nvSpPr>
        <p:spPr bwMode="auto">
          <a:xfrm>
            <a:off x="4131931" y="2218128"/>
            <a:ext cx="441022" cy="101841"/>
          </a:xfrm>
          <a:custGeom>
            <a:avLst/>
            <a:gdLst>
              <a:gd name="T0" fmla="*/ 984 w 1143"/>
              <a:gd name="T1" fmla="*/ 211 h 315"/>
              <a:gd name="T2" fmla="*/ 0 w 1143"/>
              <a:gd name="T3" fmla="*/ 211 h 315"/>
              <a:gd name="T4" fmla="*/ 0 w 1143"/>
              <a:gd name="T5" fmla="*/ 104 h 315"/>
              <a:gd name="T6" fmla="*/ 984 w 1143"/>
              <a:gd name="T7" fmla="*/ 104 h 315"/>
              <a:gd name="T8" fmla="*/ 984 w 1143"/>
              <a:gd name="T9" fmla="*/ 0 h 315"/>
              <a:gd name="T10" fmla="*/ 1143 w 1143"/>
              <a:gd name="T11" fmla="*/ 159 h 315"/>
              <a:gd name="T12" fmla="*/ 984 w 1143"/>
              <a:gd name="T13" fmla="*/ 315 h 315"/>
              <a:gd name="T14" fmla="*/ 984 w 1143"/>
              <a:gd name="T15" fmla="*/ 211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3" h="315">
                <a:moveTo>
                  <a:pt x="984" y="211"/>
                </a:moveTo>
                <a:lnTo>
                  <a:pt x="0" y="211"/>
                </a:lnTo>
                <a:lnTo>
                  <a:pt x="0" y="104"/>
                </a:lnTo>
                <a:lnTo>
                  <a:pt x="984" y="104"/>
                </a:lnTo>
                <a:lnTo>
                  <a:pt x="984" y="0"/>
                </a:lnTo>
                <a:lnTo>
                  <a:pt x="1143" y="159"/>
                </a:lnTo>
                <a:lnTo>
                  <a:pt x="984" y="315"/>
                </a:lnTo>
                <a:lnTo>
                  <a:pt x="984" y="2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" name="Freeform 335"/>
          <p:cNvSpPr>
            <a:spLocks/>
          </p:cNvSpPr>
          <p:nvPr/>
        </p:nvSpPr>
        <p:spPr bwMode="auto">
          <a:xfrm>
            <a:off x="4131931" y="2416637"/>
            <a:ext cx="441022" cy="102164"/>
          </a:xfrm>
          <a:custGeom>
            <a:avLst/>
            <a:gdLst>
              <a:gd name="T0" fmla="*/ 984 w 1143"/>
              <a:gd name="T1" fmla="*/ 211 h 316"/>
              <a:gd name="T2" fmla="*/ 0 w 1143"/>
              <a:gd name="T3" fmla="*/ 211 h 316"/>
              <a:gd name="T4" fmla="*/ 0 w 1143"/>
              <a:gd name="T5" fmla="*/ 105 h 316"/>
              <a:gd name="T6" fmla="*/ 984 w 1143"/>
              <a:gd name="T7" fmla="*/ 105 h 316"/>
              <a:gd name="T8" fmla="*/ 984 w 1143"/>
              <a:gd name="T9" fmla="*/ 0 h 316"/>
              <a:gd name="T10" fmla="*/ 1143 w 1143"/>
              <a:gd name="T11" fmla="*/ 159 h 316"/>
              <a:gd name="T12" fmla="*/ 984 w 1143"/>
              <a:gd name="T13" fmla="*/ 316 h 316"/>
              <a:gd name="T14" fmla="*/ 984 w 1143"/>
              <a:gd name="T15" fmla="*/ 211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3" h="316">
                <a:moveTo>
                  <a:pt x="984" y="211"/>
                </a:moveTo>
                <a:lnTo>
                  <a:pt x="0" y="211"/>
                </a:lnTo>
                <a:lnTo>
                  <a:pt x="0" y="105"/>
                </a:lnTo>
                <a:lnTo>
                  <a:pt x="984" y="105"/>
                </a:lnTo>
                <a:lnTo>
                  <a:pt x="984" y="0"/>
                </a:lnTo>
                <a:lnTo>
                  <a:pt x="1143" y="159"/>
                </a:lnTo>
                <a:lnTo>
                  <a:pt x="984" y="316"/>
                </a:lnTo>
                <a:lnTo>
                  <a:pt x="984" y="2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" name="Freeform 334"/>
          <p:cNvSpPr>
            <a:spLocks/>
          </p:cNvSpPr>
          <p:nvPr/>
        </p:nvSpPr>
        <p:spPr bwMode="auto">
          <a:xfrm>
            <a:off x="4118928" y="2317474"/>
            <a:ext cx="441022" cy="101195"/>
          </a:xfrm>
          <a:custGeom>
            <a:avLst/>
            <a:gdLst>
              <a:gd name="T0" fmla="*/ 156 w 1143"/>
              <a:gd name="T1" fmla="*/ 105 h 313"/>
              <a:gd name="T2" fmla="*/ 1143 w 1143"/>
              <a:gd name="T3" fmla="*/ 105 h 313"/>
              <a:gd name="T4" fmla="*/ 1143 w 1143"/>
              <a:gd name="T5" fmla="*/ 209 h 313"/>
              <a:gd name="T6" fmla="*/ 156 w 1143"/>
              <a:gd name="T7" fmla="*/ 209 h 313"/>
              <a:gd name="T8" fmla="*/ 156 w 1143"/>
              <a:gd name="T9" fmla="*/ 313 h 313"/>
              <a:gd name="T10" fmla="*/ 0 w 1143"/>
              <a:gd name="T11" fmla="*/ 157 h 313"/>
              <a:gd name="T12" fmla="*/ 156 w 1143"/>
              <a:gd name="T13" fmla="*/ 0 h 313"/>
              <a:gd name="T14" fmla="*/ 156 w 1143"/>
              <a:gd name="T15" fmla="*/ 105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3" h="313">
                <a:moveTo>
                  <a:pt x="156" y="105"/>
                </a:moveTo>
                <a:lnTo>
                  <a:pt x="1143" y="105"/>
                </a:lnTo>
                <a:lnTo>
                  <a:pt x="1143" y="209"/>
                </a:lnTo>
                <a:lnTo>
                  <a:pt x="156" y="209"/>
                </a:lnTo>
                <a:lnTo>
                  <a:pt x="156" y="313"/>
                </a:lnTo>
                <a:lnTo>
                  <a:pt x="0" y="157"/>
                </a:lnTo>
                <a:lnTo>
                  <a:pt x="156" y="0"/>
                </a:lnTo>
                <a:lnTo>
                  <a:pt x="156" y="1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" name="Freeform 336"/>
          <p:cNvSpPr>
            <a:spLocks/>
          </p:cNvSpPr>
          <p:nvPr/>
        </p:nvSpPr>
        <p:spPr bwMode="auto">
          <a:xfrm>
            <a:off x="4118928" y="2516306"/>
            <a:ext cx="441022" cy="101195"/>
          </a:xfrm>
          <a:custGeom>
            <a:avLst/>
            <a:gdLst>
              <a:gd name="T0" fmla="*/ 156 w 1143"/>
              <a:gd name="T1" fmla="*/ 104 h 313"/>
              <a:gd name="T2" fmla="*/ 1143 w 1143"/>
              <a:gd name="T3" fmla="*/ 104 h 313"/>
              <a:gd name="T4" fmla="*/ 1143 w 1143"/>
              <a:gd name="T5" fmla="*/ 209 h 313"/>
              <a:gd name="T6" fmla="*/ 156 w 1143"/>
              <a:gd name="T7" fmla="*/ 209 h 313"/>
              <a:gd name="T8" fmla="*/ 156 w 1143"/>
              <a:gd name="T9" fmla="*/ 313 h 313"/>
              <a:gd name="T10" fmla="*/ 0 w 1143"/>
              <a:gd name="T11" fmla="*/ 156 h 313"/>
              <a:gd name="T12" fmla="*/ 156 w 1143"/>
              <a:gd name="T13" fmla="*/ 0 h 313"/>
              <a:gd name="T14" fmla="*/ 156 w 1143"/>
              <a:gd name="T15" fmla="*/ 104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3" h="313">
                <a:moveTo>
                  <a:pt x="156" y="104"/>
                </a:moveTo>
                <a:lnTo>
                  <a:pt x="1143" y="104"/>
                </a:lnTo>
                <a:lnTo>
                  <a:pt x="1143" y="209"/>
                </a:lnTo>
                <a:lnTo>
                  <a:pt x="156" y="209"/>
                </a:lnTo>
                <a:lnTo>
                  <a:pt x="156" y="313"/>
                </a:lnTo>
                <a:lnTo>
                  <a:pt x="0" y="156"/>
                </a:lnTo>
                <a:lnTo>
                  <a:pt x="156" y="0"/>
                </a:lnTo>
                <a:lnTo>
                  <a:pt x="156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67737" y="90122"/>
            <a:ext cx="4141247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err="1"/>
              <a:t>vSwitch</a:t>
            </a:r>
            <a:r>
              <a:rPr lang="en-US" sz="3200"/>
              <a:t> Load balancing</a:t>
            </a:r>
          </a:p>
          <a:p>
            <a:pPr algn="ctr"/>
            <a:r>
              <a:rPr lang="en-US" sz="3200" b="1"/>
              <a:t>Scheme2: CLOVE-ECN</a:t>
            </a:r>
          </a:p>
        </p:txBody>
      </p:sp>
      <p:sp>
        <p:nvSpPr>
          <p:cNvPr id="487" name="TextBox 486"/>
          <p:cNvSpPr txBox="1"/>
          <p:nvPr/>
        </p:nvSpPr>
        <p:spPr>
          <a:xfrm>
            <a:off x="779416" y="275987"/>
            <a:ext cx="23929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chemeClr val="bg1">
                    <a:lumMod val="65000"/>
                  </a:schemeClr>
                </a:solidFill>
              </a:rPr>
              <a:t>Path Discovery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3623898" y="264833"/>
            <a:ext cx="34991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chemeClr val="bg1">
                    <a:lumMod val="65000"/>
                  </a:schemeClr>
                </a:solidFill>
              </a:rPr>
              <a:t>Load balancing </a:t>
            </a:r>
            <a:r>
              <a:rPr lang="en-US" sz="2600" err="1">
                <a:solidFill>
                  <a:schemeClr val="bg1">
                    <a:lumMod val="65000"/>
                  </a:schemeClr>
                </a:solidFill>
              </a:rPr>
              <a:t>flowlets</a:t>
            </a:r>
            <a:endParaRPr lang="en-US" sz="260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51" name="Group 250"/>
          <p:cNvGrpSpPr/>
          <p:nvPr/>
        </p:nvGrpSpPr>
        <p:grpSpPr>
          <a:xfrm>
            <a:off x="4045402" y="2109284"/>
            <a:ext cx="691822" cy="563844"/>
            <a:chOff x="10290959" y="2264149"/>
            <a:chExt cx="691822" cy="563844"/>
          </a:xfrm>
        </p:grpSpPr>
        <p:sp>
          <p:nvSpPr>
            <p:cNvPr id="252" name="Freeform 330"/>
            <p:cNvSpPr>
              <a:spLocks/>
            </p:cNvSpPr>
            <p:nvPr/>
          </p:nvSpPr>
          <p:spPr bwMode="auto">
            <a:xfrm>
              <a:off x="10290959" y="2264149"/>
              <a:ext cx="691822" cy="59165"/>
            </a:xfrm>
            <a:custGeom>
              <a:avLst/>
              <a:gdLst>
                <a:gd name="T0" fmla="*/ 1793 w 1793"/>
                <a:gd name="T1" fmla="*/ 0 h 183"/>
                <a:gd name="T2" fmla="*/ 1615 w 1793"/>
                <a:gd name="T3" fmla="*/ 183 h 183"/>
                <a:gd name="T4" fmla="*/ 0 w 1793"/>
                <a:gd name="T5" fmla="*/ 183 h 183"/>
                <a:gd name="T6" fmla="*/ 180 w 1793"/>
                <a:gd name="T7" fmla="*/ 0 h 183"/>
                <a:gd name="T8" fmla="*/ 873 w 1793"/>
                <a:gd name="T9" fmla="*/ 0 h 183"/>
                <a:gd name="T10" fmla="*/ 1793 w 1793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3" h="183">
                  <a:moveTo>
                    <a:pt x="1793" y="0"/>
                  </a:moveTo>
                  <a:lnTo>
                    <a:pt x="1615" y="183"/>
                  </a:lnTo>
                  <a:lnTo>
                    <a:pt x="0" y="183"/>
                  </a:lnTo>
                  <a:lnTo>
                    <a:pt x="180" y="0"/>
                  </a:lnTo>
                  <a:lnTo>
                    <a:pt x="873" y="0"/>
                  </a:lnTo>
                  <a:lnTo>
                    <a:pt x="1793" y="0"/>
                  </a:lnTo>
                  <a:close/>
                </a:path>
              </a:pathLst>
            </a:custGeom>
            <a:solidFill>
              <a:srgbClr val="9E303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331"/>
            <p:cNvSpPr>
              <a:spLocks/>
            </p:cNvSpPr>
            <p:nvPr/>
          </p:nvSpPr>
          <p:spPr bwMode="auto">
            <a:xfrm>
              <a:off x="10290959" y="2323314"/>
              <a:ext cx="623141" cy="504679"/>
            </a:xfrm>
            <a:custGeom>
              <a:avLst/>
              <a:gdLst>
                <a:gd name="T0" fmla="*/ 1615 w 1615"/>
                <a:gd name="T1" fmla="*/ 1561 h 1561"/>
                <a:gd name="T2" fmla="*/ 875 w 1615"/>
                <a:gd name="T3" fmla="*/ 1561 h 1561"/>
                <a:gd name="T4" fmla="*/ 0 w 1615"/>
                <a:gd name="T5" fmla="*/ 1561 h 1561"/>
                <a:gd name="T6" fmla="*/ 0 w 1615"/>
                <a:gd name="T7" fmla="*/ 766 h 1561"/>
                <a:gd name="T8" fmla="*/ 0 w 1615"/>
                <a:gd name="T9" fmla="*/ 0 h 1561"/>
                <a:gd name="T10" fmla="*/ 1615 w 1615"/>
                <a:gd name="T11" fmla="*/ 0 h 1561"/>
                <a:gd name="T12" fmla="*/ 1615 w 1615"/>
                <a:gd name="T13" fmla="*/ 1561 h 1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1561">
                  <a:moveTo>
                    <a:pt x="1615" y="1561"/>
                  </a:moveTo>
                  <a:lnTo>
                    <a:pt x="875" y="1561"/>
                  </a:lnTo>
                  <a:lnTo>
                    <a:pt x="0" y="1561"/>
                  </a:lnTo>
                  <a:lnTo>
                    <a:pt x="0" y="766"/>
                  </a:lnTo>
                  <a:lnTo>
                    <a:pt x="0" y="0"/>
                  </a:lnTo>
                  <a:lnTo>
                    <a:pt x="1615" y="0"/>
                  </a:lnTo>
                  <a:lnTo>
                    <a:pt x="1615" y="1561"/>
                  </a:lnTo>
                  <a:close/>
                </a:path>
              </a:pathLst>
            </a:custGeom>
            <a:solidFill>
              <a:srgbClr val="82002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332"/>
            <p:cNvSpPr>
              <a:spLocks/>
            </p:cNvSpPr>
            <p:nvPr/>
          </p:nvSpPr>
          <p:spPr bwMode="auto">
            <a:xfrm>
              <a:off x="10914100" y="2264149"/>
              <a:ext cx="68681" cy="563844"/>
            </a:xfrm>
            <a:custGeom>
              <a:avLst/>
              <a:gdLst>
                <a:gd name="T0" fmla="*/ 0 w 178"/>
                <a:gd name="T1" fmla="*/ 1744 h 1744"/>
                <a:gd name="T2" fmla="*/ 178 w 178"/>
                <a:gd name="T3" fmla="*/ 1564 h 1744"/>
                <a:gd name="T4" fmla="*/ 178 w 178"/>
                <a:gd name="T5" fmla="*/ 947 h 1744"/>
                <a:gd name="T6" fmla="*/ 178 w 178"/>
                <a:gd name="T7" fmla="*/ 0 h 1744"/>
                <a:gd name="T8" fmla="*/ 0 w 178"/>
                <a:gd name="T9" fmla="*/ 183 h 1744"/>
                <a:gd name="T10" fmla="*/ 0 w 178"/>
                <a:gd name="T11" fmla="*/ 1744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1744">
                  <a:moveTo>
                    <a:pt x="0" y="1744"/>
                  </a:moveTo>
                  <a:lnTo>
                    <a:pt x="178" y="1564"/>
                  </a:lnTo>
                  <a:lnTo>
                    <a:pt x="178" y="947"/>
                  </a:lnTo>
                  <a:lnTo>
                    <a:pt x="178" y="0"/>
                  </a:lnTo>
                  <a:lnTo>
                    <a:pt x="0" y="183"/>
                  </a:lnTo>
                  <a:lnTo>
                    <a:pt x="0" y="1744"/>
                  </a:lnTo>
                  <a:close/>
                </a:path>
              </a:pathLst>
            </a:custGeom>
            <a:solidFill>
              <a:srgbClr val="9E303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9416" y="1167340"/>
            <a:ext cx="97869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600"/>
              <a:t>Congestion-aware balancing based on ECN feedback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6D1B1F-2B64-4307-BF0C-B1CDADC3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524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39"/>
    </mc:Choice>
    <mc:Fallback xmlns="">
      <p:transition spd="slow" advTm="66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2" grpId="1" animBg="1"/>
      <p:bldP spid="114" grpId="0" animBg="1"/>
      <p:bldP spid="114" grpId="1" animBg="1"/>
      <p:bldP spid="237" grpId="0" animBg="1"/>
      <p:bldP spid="237" grpId="1" animBg="1"/>
      <p:bldP spid="238" grpId="0" animBg="1"/>
      <p:bldP spid="238" grpId="1" animBg="1"/>
      <p:bldP spid="239" grpId="0" animBg="1"/>
      <p:bldP spid="240" grpId="0" animBg="1"/>
      <p:bldP spid="240" grpId="1" animBg="1"/>
      <p:bldP spid="2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Freeform 1425"/>
          <p:cNvSpPr/>
          <p:nvPr/>
        </p:nvSpPr>
        <p:spPr>
          <a:xfrm>
            <a:off x="155799" y="77370"/>
            <a:ext cx="11887200" cy="6691730"/>
          </a:xfrm>
          <a:custGeom>
            <a:avLst/>
            <a:gdLst/>
            <a:ahLst/>
            <a:cxnLst/>
            <a:rect l="l" t="t" r="r" b="b"/>
            <a:pathLst>
              <a:path w="11887200" h="6616700">
                <a:moveTo>
                  <a:pt x="7287687" y="0"/>
                </a:moveTo>
                <a:lnTo>
                  <a:pt x="11698813" y="0"/>
                </a:lnTo>
                <a:cubicBezTo>
                  <a:pt x="11802856" y="0"/>
                  <a:pt x="11887200" y="84344"/>
                  <a:pt x="11887200" y="188387"/>
                </a:cubicBezTo>
                <a:lnTo>
                  <a:pt x="11887200" y="1016000"/>
                </a:lnTo>
                <a:lnTo>
                  <a:pt x="11887200" y="1130300"/>
                </a:lnTo>
                <a:lnTo>
                  <a:pt x="11887200" y="6616700"/>
                </a:lnTo>
                <a:lnTo>
                  <a:pt x="0" y="6616700"/>
                </a:lnTo>
                <a:lnTo>
                  <a:pt x="0" y="1016000"/>
                </a:lnTo>
                <a:lnTo>
                  <a:pt x="7099300" y="1016000"/>
                </a:lnTo>
                <a:lnTo>
                  <a:pt x="7099300" y="188387"/>
                </a:lnTo>
                <a:cubicBezTo>
                  <a:pt x="7099300" y="84344"/>
                  <a:pt x="7183644" y="0"/>
                  <a:pt x="7287687" y="0"/>
                </a:cubicBez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99301" y="115470"/>
            <a:ext cx="5065028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err="1"/>
              <a:t>vSwitch</a:t>
            </a:r>
            <a:r>
              <a:rPr lang="en-US" sz="3200"/>
              <a:t> Load balancing</a:t>
            </a:r>
          </a:p>
          <a:p>
            <a:pPr algn="ctr"/>
            <a:r>
              <a:rPr lang="en-US" sz="3200" b="1"/>
              <a:t>Scheme 3: CLOVE-INT</a:t>
            </a:r>
          </a:p>
        </p:txBody>
      </p:sp>
      <p:sp>
        <p:nvSpPr>
          <p:cNvPr id="1662" name="TextBox 1661"/>
          <p:cNvSpPr txBox="1"/>
          <p:nvPr/>
        </p:nvSpPr>
        <p:spPr>
          <a:xfrm>
            <a:off x="3339631" y="332336"/>
            <a:ext cx="3773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>
                    <a:lumMod val="65000"/>
                  </a:schemeClr>
                </a:solidFill>
              </a:rPr>
              <a:t>Load balancing </a:t>
            </a:r>
            <a:r>
              <a:rPr lang="en-US" sz="2800" err="1">
                <a:solidFill>
                  <a:schemeClr val="bg1">
                    <a:lumMod val="65000"/>
                  </a:schemeClr>
                </a:solidFill>
              </a:rPr>
              <a:t>flowlets</a:t>
            </a:r>
            <a:endParaRPr lang="en-US" sz="28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63" name="TextBox 1662"/>
          <p:cNvSpPr txBox="1"/>
          <p:nvPr/>
        </p:nvSpPr>
        <p:spPr>
          <a:xfrm>
            <a:off x="477060" y="332336"/>
            <a:ext cx="2392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>
                    <a:lumMod val="65000"/>
                  </a:schemeClr>
                </a:solidFill>
              </a:rPr>
              <a:t>Path Discovery</a:t>
            </a:r>
          </a:p>
        </p:txBody>
      </p:sp>
      <p:sp>
        <p:nvSpPr>
          <p:cNvPr id="477" name="TextBox 476"/>
          <p:cNvSpPr txBox="1"/>
          <p:nvPr/>
        </p:nvSpPr>
        <p:spPr>
          <a:xfrm>
            <a:off x="2280359" y="3835808"/>
            <a:ext cx="559517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accent6"/>
                </a:solidFill>
              </a:rPr>
              <a:t>Data</a:t>
            </a:r>
          </a:p>
        </p:txBody>
      </p:sp>
      <p:grpSp>
        <p:nvGrpSpPr>
          <p:cNvPr id="478" name="Group 477"/>
          <p:cNvGrpSpPr/>
          <p:nvPr/>
        </p:nvGrpSpPr>
        <p:grpSpPr>
          <a:xfrm rot="1452156">
            <a:off x="3109914" y="3168793"/>
            <a:ext cx="207255" cy="778431"/>
            <a:chOff x="2866286" y="3586970"/>
            <a:chExt cx="207255" cy="778431"/>
          </a:xfrm>
        </p:grpSpPr>
        <p:sp>
          <p:nvSpPr>
            <p:cNvPr id="479" name="Right Arrow 478"/>
            <p:cNvSpPr/>
            <p:nvPr/>
          </p:nvSpPr>
          <p:spPr>
            <a:xfrm rot="16845218">
              <a:off x="2856385" y="3704496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0" name="Group 479"/>
            <p:cNvGrpSpPr/>
            <p:nvPr/>
          </p:nvGrpSpPr>
          <p:grpSpPr>
            <a:xfrm rot="16894807">
              <a:off x="2719493" y="4078209"/>
              <a:ext cx="433985" cy="140399"/>
              <a:chOff x="10958134" y="2172850"/>
              <a:chExt cx="433985" cy="140399"/>
            </a:xfrm>
          </p:grpSpPr>
          <p:sp>
            <p:nvSpPr>
              <p:cNvPr id="481" name="Rounded Rectangle 480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482" name="Rectangle 481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4" name="Group 483"/>
          <p:cNvGrpSpPr/>
          <p:nvPr/>
        </p:nvGrpSpPr>
        <p:grpSpPr>
          <a:xfrm rot="972131">
            <a:off x="3576466" y="3143994"/>
            <a:ext cx="378770" cy="690389"/>
            <a:chOff x="3168176" y="3509610"/>
            <a:chExt cx="378770" cy="690389"/>
          </a:xfrm>
        </p:grpSpPr>
        <p:grpSp>
          <p:nvGrpSpPr>
            <p:cNvPr id="485" name="Group 484"/>
            <p:cNvGrpSpPr/>
            <p:nvPr/>
          </p:nvGrpSpPr>
          <p:grpSpPr>
            <a:xfrm rot="18537117">
              <a:off x="3021383" y="3912807"/>
              <a:ext cx="433985" cy="140399"/>
              <a:chOff x="10958134" y="2172850"/>
              <a:chExt cx="433985" cy="140399"/>
            </a:xfrm>
          </p:grpSpPr>
          <p:sp>
            <p:nvSpPr>
              <p:cNvPr id="487" name="Rounded Rectangle 486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488" name="Rectangle 487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6" name="Right Arrow 485"/>
            <p:cNvSpPr/>
            <p:nvPr/>
          </p:nvSpPr>
          <p:spPr>
            <a:xfrm rot="18538330">
              <a:off x="3329790" y="3627136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0" name="Group 489"/>
          <p:cNvGrpSpPr/>
          <p:nvPr/>
        </p:nvGrpSpPr>
        <p:grpSpPr>
          <a:xfrm rot="604564">
            <a:off x="3936672" y="3301967"/>
            <a:ext cx="705730" cy="342698"/>
            <a:chOff x="3576284" y="3474323"/>
            <a:chExt cx="705730" cy="342698"/>
          </a:xfrm>
        </p:grpSpPr>
        <p:grpSp>
          <p:nvGrpSpPr>
            <p:cNvPr id="491" name="Group 490"/>
            <p:cNvGrpSpPr/>
            <p:nvPr/>
          </p:nvGrpSpPr>
          <p:grpSpPr>
            <a:xfrm rot="19392710">
              <a:off x="3576284" y="3676622"/>
              <a:ext cx="433985" cy="140399"/>
              <a:chOff x="10958134" y="2172850"/>
              <a:chExt cx="433985" cy="140399"/>
            </a:xfrm>
          </p:grpSpPr>
          <p:sp>
            <p:nvSpPr>
              <p:cNvPr id="493" name="Rounded Rectangle 492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494" name="Rectangle 493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2" name="Right Arrow 491"/>
            <p:cNvSpPr/>
            <p:nvPr/>
          </p:nvSpPr>
          <p:spPr>
            <a:xfrm rot="19515680">
              <a:off x="3947333" y="3474323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6" name="Group 495"/>
          <p:cNvGrpSpPr/>
          <p:nvPr/>
        </p:nvGrpSpPr>
        <p:grpSpPr>
          <a:xfrm rot="291646">
            <a:off x="3875770" y="3739312"/>
            <a:ext cx="737359" cy="294770"/>
            <a:chOff x="3610035" y="3913291"/>
            <a:chExt cx="737359" cy="294770"/>
          </a:xfrm>
        </p:grpSpPr>
        <p:grpSp>
          <p:nvGrpSpPr>
            <p:cNvPr id="497" name="Group 496"/>
            <p:cNvGrpSpPr/>
            <p:nvPr/>
          </p:nvGrpSpPr>
          <p:grpSpPr>
            <a:xfrm rot="20145917">
              <a:off x="3610035" y="4067662"/>
              <a:ext cx="433985" cy="140399"/>
              <a:chOff x="10958134" y="2172850"/>
              <a:chExt cx="433985" cy="140399"/>
            </a:xfrm>
          </p:grpSpPr>
          <p:sp>
            <p:nvSpPr>
              <p:cNvPr id="499" name="Rounded Rectangle 498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500" name="Rectangle 499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8" name="Right Arrow 497"/>
            <p:cNvSpPr/>
            <p:nvPr/>
          </p:nvSpPr>
          <p:spPr>
            <a:xfrm rot="19972589">
              <a:off x="4012713" y="3913291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2" name="Group 501"/>
          <p:cNvGrpSpPr/>
          <p:nvPr/>
        </p:nvGrpSpPr>
        <p:grpSpPr>
          <a:xfrm rot="396750">
            <a:off x="7066895" y="2459940"/>
            <a:ext cx="739388" cy="290562"/>
            <a:chOff x="6946206" y="2982406"/>
            <a:chExt cx="739388" cy="290562"/>
          </a:xfrm>
        </p:grpSpPr>
        <p:grpSp>
          <p:nvGrpSpPr>
            <p:cNvPr id="503" name="Group 502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505" name="Rounded Rectangle 504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506" name="Rectangle 505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Rectangle 506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4" name="Right Arrow 503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8" name="Group 507"/>
          <p:cNvGrpSpPr/>
          <p:nvPr/>
        </p:nvGrpSpPr>
        <p:grpSpPr>
          <a:xfrm>
            <a:off x="5740730" y="2438462"/>
            <a:ext cx="739388" cy="290562"/>
            <a:chOff x="6946206" y="2982406"/>
            <a:chExt cx="739388" cy="290562"/>
          </a:xfrm>
        </p:grpSpPr>
        <p:grpSp>
          <p:nvGrpSpPr>
            <p:cNvPr id="509" name="Group 508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511" name="Rounded Rectangle 510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512" name="Rectangle 511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Rectangle 512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0" name="Right Arrow 509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4" name="Group 513"/>
          <p:cNvGrpSpPr/>
          <p:nvPr/>
        </p:nvGrpSpPr>
        <p:grpSpPr>
          <a:xfrm rot="21027623">
            <a:off x="4380695" y="2663359"/>
            <a:ext cx="739388" cy="290562"/>
            <a:chOff x="6946206" y="2982406"/>
            <a:chExt cx="739388" cy="290562"/>
          </a:xfrm>
        </p:grpSpPr>
        <p:grpSp>
          <p:nvGrpSpPr>
            <p:cNvPr id="515" name="Group 514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517" name="Rounded Rectangle 516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518" name="Rectangle 517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Rectangle 518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6" name="Right Arrow 515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0" name="Group 519"/>
          <p:cNvGrpSpPr/>
          <p:nvPr/>
        </p:nvGrpSpPr>
        <p:grpSpPr>
          <a:xfrm rot="19910669">
            <a:off x="3374998" y="2707741"/>
            <a:ext cx="739388" cy="290562"/>
            <a:chOff x="6946206" y="2982406"/>
            <a:chExt cx="739388" cy="290562"/>
          </a:xfrm>
        </p:grpSpPr>
        <p:grpSp>
          <p:nvGrpSpPr>
            <p:cNvPr id="521" name="Group 520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523" name="Rounded Rectangle 522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524" name="Rectangle 523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Rectangle 524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2" name="Right Arrow 521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rgbClr val="00B05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6" name="Group 525"/>
          <p:cNvGrpSpPr/>
          <p:nvPr/>
        </p:nvGrpSpPr>
        <p:grpSpPr>
          <a:xfrm rot="6038231">
            <a:off x="5326226" y="2756180"/>
            <a:ext cx="207255" cy="778431"/>
            <a:chOff x="2866286" y="3586970"/>
            <a:chExt cx="207255" cy="778431"/>
          </a:xfrm>
        </p:grpSpPr>
        <p:sp>
          <p:nvSpPr>
            <p:cNvPr id="527" name="Right Arrow 526"/>
            <p:cNvSpPr/>
            <p:nvPr/>
          </p:nvSpPr>
          <p:spPr>
            <a:xfrm rot="16845218">
              <a:off x="2856385" y="3704496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rgbClr val="00B05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8" name="Group 527"/>
            <p:cNvGrpSpPr/>
            <p:nvPr/>
          </p:nvGrpSpPr>
          <p:grpSpPr>
            <a:xfrm rot="16894807">
              <a:off x="2719493" y="4078209"/>
              <a:ext cx="433985" cy="140399"/>
              <a:chOff x="10958134" y="2172850"/>
              <a:chExt cx="433985" cy="140399"/>
            </a:xfrm>
          </p:grpSpPr>
          <p:sp>
            <p:nvSpPr>
              <p:cNvPr id="529" name="Rounded Rectangle 528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530" name="Rectangle 529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Rectangle 530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32" name="Group 531"/>
          <p:cNvGrpSpPr/>
          <p:nvPr/>
        </p:nvGrpSpPr>
        <p:grpSpPr>
          <a:xfrm rot="6455435">
            <a:off x="6311879" y="2705356"/>
            <a:ext cx="207255" cy="778431"/>
            <a:chOff x="2866286" y="3586970"/>
            <a:chExt cx="207255" cy="778431"/>
          </a:xfrm>
        </p:grpSpPr>
        <p:sp>
          <p:nvSpPr>
            <p:cNvPr id="533" name="Right Arrow 532"/>
            <p:cNvSpPr/>
            <p:nvPr/>
          </p:nvSpPr>
          <p:spPr>
            <a:xfrm rot="16845218">
              <a:off x="2856385" y="3704496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4" name="Group 533"/>
            <p:cNvGrpSpPr/>
            <p:nvPr/>
          </p:nvGrpSpPr>
          <p:grpSpPr>
            <a:xfrm rot="16894807">
              <a:off x="2719493" y="4078209"/>
              <a:ext cx="433985" cy="140399"/>
              <a:chOff x="10958134" y="2172850"/>
              <a:chExt cx="433985" cy="140399"/>
            </a:xfrm>
          </p:grpSpPr>
          <p:sp>
            <p:nvSpPr>
              <p:cNvPr id="535" name="Rounded Rectangle 534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536" name="Rectangle 535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Rectangle 536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38" name="Group 537"/>
          <p:cNvGrpSpPr/>
          <p:nvPr/>
        </p:nvGrpSpPr>
        <p:grpSpPr>
          <a:xfrm rot="7285340">
            <a:off x="7574483" y="2695384"/>
            <a:ext cx="199771" cy="698935"/>
            <a:chOff x="2866286" y="3666466"/>
            <a:chExt cx="199771" cy="698935"/>
          </a:xfrm>
        </p:grpSpPr>
        <p:sp>
          <p:nvSpPr>
            <p:cNvPr id="539" name="Right Arrow 538"/>
            <p:cNvSpPr/>
            <p:nvPr/>
          </p:nvSpPr>
          <p:spPr>
            <a:xfrm rot="16845218">
              <a:off x="2895655" y="3751927"/>
              <a:ext cx="255864" cy="84941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0" name="Group 539"/>
            <p:cNvGrpSpPr/>
            <p:nvPr/>
          </p:nvGrpSpPr>
          <p:grpSpPr>
            <a:xfrm rot="16894807">
              <a:off x="2719493" y="4078209"/>
              <a:ext cx="433985" cy="140399"/>
              <a:chOff x="10958134" y="2172850"/>
              <a:chExt cx="433985" cy="140399"/>
            </a:xfrm>
          </p:grpSpPr>
          <p:sp>
            <p:nvSpPr>
              <p:cNvPr id="541" name="Rounded Rectangle 540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542" name="Rectangle 541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Rectangle 542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44" name="Group 543"/>
          <p:cNvGrpSpPr/>
          <p:nvPr/>
        </p:nvGrpSpPr>
        <p:grpSpPr>
          <a:xfrm rot="9036819">
            <a:off x="8472125" y="2517415"/>
            <a:ext cx="207255" cy="778431"/>
            <a:chOff x="2866286" y="3586970"/>
            <a:chExt cx="207255" cy="778431"/>
          </a:xfrm>
        </p:grpSpPr>
        <p:sp>
          <p:nvSpPr>
            <p:cNvPr id="545" name="Right Arrow 544"/>
            <p:cNvSpPr/>
            <p:nvPr/>
          </p:nvSpPr>
          <p:spPr>
            <a:xfrm rot="16845218">
              <a:off x="2856385" y="3704496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6" name="Group 545"/>
            <p:cNvGrpSpPr/>
            <p:nvPr/>
          </p:nvGrpSpPr>
          <p:grpSpPr>
            <a:xfrm rot="16894807">
              <a:off x="2719493" y="4078209"/>
              <a:ext cx="433985" cy="140399"/>
              <a:chOff x="10958134" y="2172850"/>
              <a:chExt cx="433985" cy="140399"/>
            </a:xfrm>
          </p:grpSpPr>
          <p:sp>
            <p:nvSpPr>
              <p:cNvPr id="547" name="Rounded Rectangle 546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548" name="Rectangle 547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Rectangle 548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0" name="Group 549"/>
          <p:cNvGrpSpPr/>
          <p:nvPr/>
        </p:nvGrpSpPr>
        <p:grpSpPr>
          <a:xfrm rot="3469908">
            <a:off x="7438625" y="3441057"/>
            <a:ext cx="739388" cy="290562"/>
            <a:chOff x="6946206" y="2982406"/>
            <a:chExt cx="739388" cy="290562"/>
          </a:xfrm>
        </p:grpSpPr>
        <p:grpSp>
          <p:nvGrpSpPr>
            <p:cNvPr id="551" name="Group 550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553" name="Rounded Rectangle 552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554" name="Rectangle 553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Rectangle 554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2" name="Right Arrow 551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6" name="Group 555"/>
          <p:cNvGrpSpPr/>
          <p:nvPr/>
        </p:nvGrpSpPr>
        <p:grpSpPr>
          <a:xfrm rot="4169127">
            <a:off x="7948507" y="3464203"/>
            <a:ext cx="739388" cy="290562"/>
            <a:chOff x="6946206" y="2982406"/>
            <a:chExt cx="739388" cy="290562"/>
          </a:xfrm>
        </p:grpSpPr>
        <p:grpSp>
          <p:nvGrpSpPr>
            <p:cNvPr id="557" name="Group 556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559" name="Rounded Rectangle 558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560" name="Rectangle 559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Rectangle 560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8" name="Right Arrow 557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2" name="Group 561"/>
          <p:cNvGrpSpPr/>
          <p:nvPr/>
        </p:nvGrpSpPr>
        <p:grpSpPr>
          <a:xfrm rot="5859323">
            <a:off x="8489734" y="3683817"/>
            <a:ext cx="739388" cy="290562"/>
            <a:chOff x="6946206" y="2982406"/>
            <a:chExt cx="739388" cy="290562"/>
          </a:xfrm>
        </p:grpSpPr>
        <p:grpSp>
          <p:nvGrpSpPr>
            <p:cNvPr id="563" name="Group 562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565" name="Rounded Rectangle 564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566" name="Rectangle 565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Rectangle 566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4" name="Right Arrow 563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8" name="Group 567"/>
          <p:cNvGrpSpPr/>
          <p:nvPr/>
        </p:nvGrpSpPr>
        <p:grpSpPr>
          <a:xfrm rot="2963110">
            <a:off x="6889645" y="3660195"/>
            <a:ext cx="739388" cy="290562"/>
            <a:chOff x="6946206" y="2982406"/>
            <a:chExt cx="739388" cy="290562"/>
          </a:xfrm>
        </p:grpSpPr>
        <p:grpSp>
          <p:nvGrpSpPr>
            <p:cNvPr id="569" name="Group 568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571" name="Rounded Rectangle 570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FF0000"/>
                  </a:solidFill>
                </a:endParaRPr>
              </a:p>
            </p:txBody>
          </p:sp>
          <p:sp>
            <p:nvSpPr>
              <p:cNvPr id="572" name="Rectangle 571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Rectangle 572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0" name="Right Arrow 569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rgbClr val="00B05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74" name="Table 5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926104"/>
              </p:ext>
            </p:extLst>
          </p:nvPr>
        </p:nvGraphicFramePr>
        <p:xfrm>
          <a:off x="471419" y="4873141"/>
          <a:ext cx="1532871" cy="1264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6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696">
                <a:tc>
                  <a:txBody>
                    <a:bodyPr/>
                    <a:lstStyle/>
                    <a:p>
                      <a:r>
                        <a:rPr lang="en-US" sz="1100" b="1" i="0" err="1"/>
                        <a:t>Dst</a:t>
                      </a:r>
                      <a:endParaRPr lang="en-US" sz="1100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err="1"/>
                        <a:t>SPort</a:t>
                      </a:r>
                      <a:endParaRPr lang="en-US" sz="1100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err="1">
                          <a:solidFill>
                            <a:srgbClr val="FF0000"/>
                          </a:solidFill>
                        </a:rPr>
                        <a:t>Util</a:t>
                      </a:r>
                      <a:endParaRPr lang="en-US" sz="1100" b="1" i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49">
                <a:tc>
                  <a:txBody>
                    <a:bodyPr/>
                    <a:lstStyle/>
                    <a:p>
                      <a:r>
                        <a:rPr lang="en-US" sz="105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FF0000"/>
                          </a:solidFill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FF0000"/>
                          </a:solidFill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75" name="Oval Callout 574"/>
          <p:cNvSpPr/>
          <p:nvPr/>
        </p:nvSpPr>
        <p:spPr>
          <a:xfrm flipH="1">
            <a:off x="1465359" y="1847695"/>
            <a:ext cx="2022993" cy="735692"/>
          </a:xfrm>
          <a:prstGeom prst="wedgeEllipseCallout">
            <a:avLst>
              <a:gd name="adj1" fmla="val -65419"/>
              <a:gd name="adj2" fmla="val 124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2. </a:t>
            </a:r>
            <a:r>
              <a:rPr lang="en-US" sz="1400">
                <a:solidFill>
                  <a:srgbClr val="FF0000"/>
                </a:solidFill>
              </a:rPr>
              <a:t>Switches add </a:t>
            </a:r>
            <a:r>
              <a:rPr lang="en-US" sz="1400"/>
              <a:t>requested </a:t>
            </a:r>
            <a:r>
              <a:rPr lang="en-US" sz="1400">
                <a:solidFill>
                  <a:srgbClr val="FF0000"/>
                </a:solidFill>
              </a:rPr>
              <a:t>link utilization</a:t>
            </a:r>
          </a:p>
        </p:txBody>
      </p:sp>
      <p:grpSp>
        <p:nvGrpSpPr>
          <p:cNvPr id="576" name="Group 575"/>
          <p:cNvGrpSpPr/>
          <p:nvPr/>
        </p:nvGrpSpPr>
        <p:grpSpPr>
          <a:xfrm>
            <a:off x="2068460" y="1937871"/>
            <a:ext cx="7448725" cy="3418967"/>
            <a:chOff x="3810994" y="1600200"/>
            <a:chExt cx="7988966" cy="3859673"/>
          </a:xfrm>
        </p:grpSpPr>
        <p:grpSp>
          <p:nvGrpSpPr>
            <p:cNvPr id="577" name="Group 576"/>
            <p:cNvGrpSpPr>
              <a:grpSpLocks noChangeAspect="1"/>
            </p:cNvGrpSpPr>
            <p:nvPr/>
          </p:nvGrpSpPr>
          <p:grpSpPr>
            <a:xfrm>
              <a:off x="4080277" y="4248466"/>
              <a:ext cx="1122721" cy="241118"/>
              <a:chOff x="12968288" y="2754313"/>
              <a:chExt cx="11533187" cy="2981326"/>
            </a:xfrm>
          </p:grpSpPr>
          <p:sp>
            <p:nvSpPr>
              <p:cNvPr id="687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78" name="Group 577"/>
            <p:cNvGrpSpPr>
              <a:grpSpLocks noChangeAspect="1"/>
            </p:cNvGrpSpPr>
            <p:nvPr/>
          </p:nvGrpSpPr>
          <p:grpSpPr>
            <a:xfrm>
              <a:off x="7227068" y="1600200"/>
              <a:ext cx="741998" cy="599607"/>
              <a:chOff x="12615863" y="2703513"/>
              <a:chExt cx="2846387" cy="2768601"/>
            </a:xfrm>
          </p:grpSpPr>
          <p:sp>
            <p:nvSpPr>
              <p:cNvPr id="679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79" name="Group 578"/>
            <p:cNvGrpSpPr>
              <a:grpSpLocks noChangeAspect="1"/>
            </p:cNvGrpSpPr>
            <p:nvPr/>
          </p:nvGrpSpPr>
          <p:grpSpPr>
            <a:xfrm>
              <a:off x="8644734" y="1600200"/>
              <a:ext cx="741998" cy="599607"/>
              <a:chOff x="12615863" y="2703513"/>
              <a:chExt cx="2846387" cy="2768601"/>
            </a:xfrm>
          </p:grpSpPr>
          <p:sp>
            <p:nvSpPr>
              <p:cNvPr id="671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0" name="Group 579"/>
            <p:cNvGrpSpPr>
              <a:grpSpLocks noChangeAspect="1"/>
            </p:cNvGrpSpPr>
            <p:nvPr/>
          </p:nvGrpSpPr>
          <p:grpSpPr>
            <a:xfrm>
              <a:off x="10116102" y="1600200"/>
              <a:ext cx="741998" cy="599607"/>
              <a:chOff x="12615863" y="2703513"/>
              <a:chExt cx="2846387" cy="2768601"/>
            </a:xfrm>
          </p:grpSpPr>
          <p:sp>
            <p:nvSpPr>
              <p:cNvPr id="663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1" name="Group 580"/>
            <p:cNvGrpSpPr>
              <a:grpSpLocks noChangeAspect="1"/>
            </p:cNvGrpSpPr>
            <p:nvPr/>
          </p:nvGrpSpPr>
          <p:grpSpPr>
            <a:xfrm>
              <a:off x="10567180" y="4248466"/>
              <a:ext cx="1122721" cy="241118"/>
              <a:chOff x="12968288" y="2754313"/>
              <a:chExt cx="11533187" cy="2981326"/>
            </a:xfrm>
          </p:grpSpPr>
          <p:sp>
            <p:nvSpPr>
              <p:cNvPr id="652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582" name="Straight Connector 581"/>
            <p:cNvCxnSpPr/>
            <p:nvPr/>
          </p:nvCxnSpPr>
          <p:spPr>
            <a:xfrm flipV="1">
              <a:off x="4641637" y="2199807"/>
              <a:ext cx="1441917" cy="2048659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Connector 582"/>
            <p:cNvCxnSpPr/>
            <p:nvPr/>
          </p:nvCxnSpPr>
          <p:spPr>
            <a:xfrm flipV="1">
              <a:off x="4628612" y="2200655"/>
              <a:ext cx="2919676" cy="2048658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/>
            <p:cNvCxnSpPr/>
            <p:nvPr/>
          </p:nvCxnSpPr>
          <p:spPr>
            <a:xfrm flipV="1">
              <a:off x="4638633" y="2199807"/>
              <a:ext cx="4277188" cy="2038614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/>
            <p:cNvCxnSpPr/>
            <p:nvPr/>
          </p:nvCxnSpPr>
          <p:spPr>
            <a:xfrm flipV="1">
              <a:off x="4633626" y="2199808"/>
              <a:ext cx="5830266" cy="2038615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Straight Connector 585"/>
            <p:cNvCxnSpPr/>
            <p:nvPr/>
          </p:nvCxnSpPr>
          <p:spPr>
            <a:xfrm>
              <a:off x="7561236" y="2199807"/>
              <a:ext cx="3567227" cy="2048659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/>
            <p:cNvCxnSpPr/>
            <p:nvPr/>
          </p:nvCxnSpPr>
          <p:spPr>
            <a:xfrm>
              <a:off x="8915822" y="2199807"/>
              <a:ext cx="2212642" cy="2048659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Straight Connector 587"/>
            <p:cNvCxnSpPr/>
            <p:nvPr/>
          </p:nvCxnSpPr>
          <p:spPr>
            <a:xfrm>
              <a:off x="6083554" y="2214145"/>
              <a:ext cx="5044909" cy="2048659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Straight Connector 588"/>
            <p:cNvCxnSpPr/>
            <p:nvPr/>
          </p:nvCxnSpPr>
          <p:spPr>
            <a:xfrm>
              <a:off x="10450271" y="2199807"/>
              <a:ext cx="678193" cy="2048659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0" name="Group 589"/>
            <p:cNvGrpSpPr/>
            <p:nvPr/>
          </p:nvGrpSpPr>
          <p:grpSpPr>
            <a:xfrm>
              <a:off x="3810994" y="4730004"/>
              <a:ext cx="1655278" cy="729869"/>
              <a:chOff x="3377733" y="4277151"/>
              <a:chExt cx="1655278" cy="729869"/>
            </a:xfrm>
          </p:grpSpPr>
          <p:grpSp>
            <p:nvGrpSpPr>
              <p:cNvPr id="624" name="Group 623"/>
              <p:cNvGrpSpPr/>
              <p:nvPr/>
            </p:nvGrpSpPr>
            <p:grpSpPr>
              <a:xfrm>
                <a:off x="3377733" y="4277151"/>
                <a:ext cx="1655278" cy="729869"/>
                <a:chOff x="4519371" y="3600936"/>
                <a:chExt cx="564324" cy="548640"/>
              </a:xfrm>
            </p:grpSpPr>
            <p:sp>
              <p:nvSpPr>
                <p:cNvPr id="648" name="Freeform 647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48640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7139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auto">
                <a:xfrm>
                  <a:off x="4519371" y="3658075"/>
                  <a:ext cx="508378" cy="491501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auto">
                <a:xfrm>
                  <a:off x="5027749" y="3600936"/>
                  <a:ext cx="55946" cy="548640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5" name="Group 624"/>
              <p:cNvGrpSpPr/>
              <p:nvPr/>
            </p:nvGrpSpPr>
            <p:grpSpPr>
              <a:xfrm>
                <a:off x="3508559" y="4344842"/>
                <a:ext cx="1253384" cy="324539"/>
                <a:chOff x="8725233" y="1874652"/>
                <a:chExt cx="1179179" cy="335148"/>
              </a:xfrm>
            </p:grpSpPr>
            <p:grpSp>
              <p:nvGrpSpPr>
                <p:cNvPr id="642" name="Group 641"/>
                <p:cNvGrpSpPr/>
                <p:nvPr/>
              </p:nvGrpSpPr>
              <p:grpSpPr>
                <a:xfrm>
                  <a:off x="8725233" y="1874652"/>
                  <a:ext cx="1179179" cy="335148"/>
                  <a:chOff x="4519371" y="3600936"/>
                  <a:chExt cx="564324" cy="548640"/>
                </a:xfrm>
              </p:grpSpPr>
              <p:sp>
                <p:nvSpPr>
                  <p:cNvPr id="644" name="Freeform 643"/>
                  <p:cNvSpPr>
                    <a:spLocks/>
                  </p:cNvSpPr>
                  <p:nvPr/>
                </p:nvSpPr>
                <p:spPr bwMode="auto">
                  <a:xfrm>
                    <a:off x="4519371" y="3600936"/>
                    <a:ext cx="564324" cy="548640"/>
                  </a:xfrm>
                  <a:custGeom>
                    <a:avLst/>
                    <a:gdLst>
                      <a:gd name="T0" fmla="*/ 3076 w 6153"/>
                      <a:gd name="T1" fmla="*/ 0 h 5982"/>
                      <a:gd name="T2" fmla="*/ 621 w 6153"/>
                      <a:gd name="T3" fmla="*/ 0 h 5982"/>
                      <a:gd name="T4" fmla="*/ 0 w 6153"/>
                      <a:gd name="T5" fmla="*/ 623 h 5982"/>
                      <a:gd name="T6" fmla="*/ 0 w 6153"/>
                      <a:gd name="T7" fmla="*/ 2993 h 5982"/>
                      <a:gd name="T8" fmla="*/ 0 w 6153"/>
                      <a:gd name="T9" fmla="*/ 5982 h 5982"/>
                      <a:gd name="T10" fmla="*/ 3076 w 6153"/>
                      <a:gd name="T11" fmla="*/ 5982 h 5982"/>
                      <a:gd name="T12" fmla="*/ 5543 w 6153"/>
                      <a:gd name="T13" fmla="*/ 5982 h 5982"/>
                      <a:gd name="T14" fmla="*/ 6153 w 6153"/>
                      <a:gd name="T15" fmla="*/ 5360 h 5982"/>
                      <a:gd name="T16" fmla="*/ 6153 w 6153"/>
                      <a:gd name="T17" fmla="*/ 2993 h 5982"/>
                      <a:gd name="T18" fmla="*/ 6153 w 6153"/>
                      <a:gd name="T19" fmla="*/ 0 h 5982"/>
                      <a:gd name="T20" fmla="*/ 3076 w 6153"/>
                      <a:gd name="T21" fmla="*/ 0 h 59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53" h="5982">
                        <a:moveTo>
                          <a:pt x="3076" y="0"/>
                        </a:moveTo>
                        <a:lnTo>
                          <a:pt x="621" y="0"/>
                        </a:lnTo>
                        <a:lnTo>
                          <a:pt x="0" y="623"/>
                        </a:lnTo>
                        <a:lnTo>
                          <a:pt x="0" y="2993"/>
                        </a:lnTo>
                        <a:lnTo>
                          <a:pt x="0" y="5982"/>
                        </a:lnTo>
                        <a:lnTo>
                          <a:pt x="3076" y="5982"/>
                        </a:lnTo>
                        <a:lnTo>
                          <a:pt x="5543" y="5982"/>
                        </a:lnTo>
                        <a:lnTo>
                          <a:pt x="6153" y="5360"/>
                        </a:lnTo>
                        <a:lnTo>
                          <a:pt x="6153" y="2993"/>
                        </a:lnTo>
                        <a:lnTo>
                          <a:pt x="6153" y="0"/>
                        </a:lnTo>
                        <a:lnTo>
                          <a:pt x="3076" y="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" name="Freeform 644"/>
                  <p:cNvSpPr>
                    <a:spLocks/>
                  </p:cNvSpPr>
                  <p:nvPr/>
                </p:nvSpPr>
                <p:spPr bwMode="auto">
                  <a:xfrm>
                    <a:off x="4519371" y="3600936"/>
                    <a:ext cx="564324" cy="57139"/>
                  </a:xfrm>
                  <a:custGeom>
                    <a:avLst/>
                    <a:gdLst>
                      <a:gd name="T0" fmla="*/ 6153 w 6153"/>
                      <a:gd name="T1" fmla="*/ 0 h 623"/>
                      <a:gd name="T2" fmla="*/ 5543 w 6153"/>
                      <a:gd name="T3" fmla="*/ 623 h 623"/>
                      <a:gd name="T4" fmla="*/ 0 w 6153"/>
                      <a:gd name="T5" fmla="*/ 623 h 623"/>
                      <a:gd name="T6" fmla="*/ 621 w 6153"/>
                      <a:gd name="T7" fmla="*/ 0 h 623"/>
                      <a:gd name="T8" fmla="*/ 3076 w 6153"/>
                      <a:gd name="T9" fmla="*/ 0 h 623"/>
                      <a:gd name="T10" fmla="*/ 6153 w 6153"/>
                      <a:gd name="T11" fmla="*/ 0 h 6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53" h="623">
                        <a:moveTo>
                          <a:pt x="6153" y="0"/>
                        </a:moveTo>
                        <a:lnTo>
                          <a:pt x="5543" y="623"/>
                        </a:lnTo>
                        <a:lnTo>
                          <a:pt x="0" y="623"/>
                        </a:lnTo>
                        <a:lnTo>
                          <a:pt x="621" y="0"/>
                        </a:lnTo>
                        <a:lnTo>
                          <a:pt x="3076" y="0"/>
                        </a:lnTo>
                        <a:lnTo>
                          <a:pt x="6153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" name="Freeform 645"/>
                  <p:cNvSpPr>
                    <a:spLocks/>
                  </p:cNvSpPr>
                  <p:nvPr/>
                </p:nvSpPr>
                <p:spPr bwMode="auto">
                  <a:xfrm>
                    <a:off x="4519371" y="3658075"/>
                    <a:ext cx="508378" cy="491501"/>
                  </a:xfrm>
                  <a:custGeom>
                    <a:avLst/>
                    <a:gdLst>
                      <a:gd name="T0" fmla="*/ 5543 w 5543"/>
                      <a:gd name="T1" fmla="*/ 5359 h 5359"/>
                      <a:gd name="T2" fmla="*/ 3076 w 5543"/>
                      <a:gd name="T3" fmla="*/ 5359 h 5359"/>
                      <a:gd name="T4" fmla="*/ 0 w 5543"/>
                      <a:gd name="T5" fmla="*/ 5359 h 5359"/>
                      <a:gd name="T6" fmla="*/ 0 w 5543"/>
                      <a:gd name="T7" fmla="*/ 2370 h 5359"/>
                      <a:gd name="T8" fmla="*/ 0 w 5543"/>
                      <a:gd name="T9" fmla="*/ 0 h 5359"/>
                      <a:gd name="T10" fmla="*/ 5543 w 5543"/>
                      <a:gd name="T11" fmla="*/ 0 h 5359"/>
                      <a:gd name="T12" fmla="*/ 5543 w 5543"/>
                      <a:gd name="T13" fmla="*/ 5359 h 53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543" h="5359">
                        <a:moveTo>
                          <a:pt x="5543" y="5359"/>
                        </a:moveTo>
                        <a:lnTo>
                          <a:pt x="3076" y="5359"/>
                        </a:lnTo>
                        <a:lnTo>
                          <a:pt x="0" y="5359"/>
                        </a:lnTo>
                        <a:lnTo>
                          <a:pt x="0" y="2370"/>
                        </a:lnTo>
                        <a:lnTo>
                          <a:pt x="0" y="0"/>
                        </a:lnTo>
                        <a:lnTo>
                          <a:pt x="5543" y="0"/>
                        </a:lnTo>
                        <a:lnTo>
                          <a:pt x="5543" y="5359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" name="Freeform 646"/>
                  <p:cNvSpPr>
                    <a:spLocks/>
                  </p:cNvSpPr>
                  <p:nvPr/>
                </p:nvSpPr>
                <p:spPr bwMode="auto">
                  <a:xfrm>
                    <a:off x="5027749" y="3600936"/>
                    <a:ext cx="55946" cy="548640"/>
                  </a:xfrm>
                  <a:custGeom>
                    <a:avLst/>
                    <a:gdLst>
                      <a:gd name="T0" fmla="*/ 0 w 610"/>
                      <a:gd name="T1" fmla="*/ 5982 h 5982"/>
                      <a:gd name="T2" fmla="*/ 610 w 610"/>
                      <a:gd name="T3" fmla="*/ 5360 h 5982"/>
                      <a:gd name="T4" fmla="*/ 610 w 610"/>
                      <a:gd name="T5" fmla="*/ 2993 h 5982"/>
                      <a:gd name="T6" fmla="*/ 610 w 610"/>
                      <a:gd name="T7" fmla="*/ 0 h 5982"/>
                      <a:gd name="T8" fmla="*/ 0 w 610"/>
                      <a:gd name="T9" fmla="*/ 623 h 5982"/>
                      <a:gd name="T10" fmla="*/ 0 w 610"/>
                      <a:gd name="T11" fmla="*/ 5982 h 59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0" h="5982">
                        <a:moveTo>
                          <a:pt x="0" y="5982"/>
                        </a:moveTo>
                        <a:lnTo>
                          <a:pt x="610" y="5360"/>
                        </a:lnTo>
                        <a:lnTo>
                          <a:pt x="610" y="2993"/>
                        </a:lnTo>
                        <a:lnTo>
                          <a:pt x="610" y="0"/>
                        </a:lnTo>
                        <a:lnTo>
                          <a:pt x="0" y="623"/>
                        </a:lnTo>
                        <a:lnTo>
                          <a:pt x="0" y="5982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43" name="TextBox 642"/>
                <p:cNvSpPr txBox="1"/>
                <p:nvPr/>
              </p:nvSpPr>
              <p:spPr>
                <a:xfrm>
                  <a:off x="8779009" y="1965119"/>
                  <a:ext cx="982154" cy="21260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400" b="1" err="1"/>
                    <a:t>vSwitch</a:t>
                  </a:r>
                  <a:endParaRPr lang="en-US" sz="1400" b="1"/>
                </a:p>
              </p:txBody>
            </p:sp>
          </p:grpSp>
          <p:grpSp>
            <p:nvGrpSpPr>
              <p:cNvPr id="626" name="Group 625"/>
              <p:cNvGrpSpPr>
                <a:grpSpLocks noChangeAspect="1"/>
              </p:cNvGrpSpPr>
              <p:nvPr/>
            </p:nvGrpSpPr>
            <p:grpSpPr>
              <a:xfrm>
                <a:off x="3742884" y="4741517"/>
                <a:ext cx="263915" cy="214145"/>
                <a:chOff x="15084425" y="-6992938"/>
                <a:chExt cx="9767888" cy="9496426"/>
              </a:xfrm>
            </p:grpSpPr>
            <p:sp>
              <p:nvSpPr>
                <p:cNvPr id="636" name="Freeform 635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496426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89013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auto">
                <a:xfrm>
                  <a:off x="15084425" y="-6003925"/>
                  <a:ext cx="8799513" cy="8507413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auto">
                <a:xfrm>
                  <a:off x="23883938" y="-6992938"/>
                  <a:ext cx="968375" cy="9496426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rgbClr val="9D9D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auto">
                <a:xfrm>
                  <a:off x="16668750" y="-3030538"/>
                  <a:ext cx="2597150" cy="2609850"/>
                </a:xfrm>
                <a:custGeom>
                  <a:avLst/>
                  <a:gdLst>
                    <a:gd name="T0" fmla="*/ 0 w 1636"/>
                    <a:gd name="T1" fmla="*/ 0 h 1644"/>
                    <a:gd name="T2" fmla="*/ 397 w 1636"/>
                    <a:gd name="T3" fmla="*/ 0 h 1644"/>
                    <a:gd name="T4" fmla="*/ 823 w 1636"/>
                    <a:gd name="T5" fmla="*/ 1149 h 1644"/>
                    <a:gd name="T6" fmla="*/ 1248 w 1636"/>
                    <a:gd name="T7" fmla="*/ 0 h 1644"/>
                    <a:gd name="T8" fmla="*/ 1636 w 1636"/>
                    <a:gd name="T9" fmla="*/ 0 h 1644"/>
                    <a:gd name="T10" fmla="*/ 976 w 1636"/>
                    <a:gd name="T11" fmla="*/ 1644 h 1644"/>
                    <a:gd name="T12" fmla="*/ 659 w 1636"/>
                    <a:gd name="T13" fmla="*/ 1644 h 1644"/>
                    <a:gd name="T14" fmla="*/ 0 w 1636"/>
                    <a:gd name="T15" fmla="*/ 0 h 16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36" h="1644">
                      <a:moveTo>
                        <a:pt x="0" y="0"/>
                      </a:moveTo>
                      <a:lnTo>
                        <a:pt x="397" y="0"/>
                      </a:lnTo>
                      <a:lnTo>
                        <a:pt x="823" y="1149"/>
                      </a:lnTo>
                      <a:lnTo>
                        <a:pt x="1248" y="0"/>
                      </a:lnTo>
                      <a:lnTo>
                        <a:pt x="1636" y="0"/>
                      </a:lnTo>
                      <a:lnTo>
                        <a:pt x="976" y="1644"/>
                      </a:lnTo>
                      <a:lnTo>
                        <a:pt x="659" y="1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auto">
                <a:xfrm>
                  <a:off x="19664363" y="-3030538"/>
                  <a:ext cx="2586038" cy="2590800"/>
                </a:xfrm>
                <a:custGeom>
                  <a:avLst/>
                  <a:gdLst>
                    <a:gd name="T0" fmla="*/ 0 w 1629"/>
                    <a:gd name="T1" fmla="*/ 0 h 1632"/>
                    <a:gd name="T2" fmla="*/ 385 w 1629"/>
                    <a:gd name="T3" fmla="*/ 0 h 1632"/>
                    <a:gd name="T4" fmla="*/ 816 w 1629"/>
                    <a:gd name="T5" fmla="*/ 691 h 1632"/>
                    <a:gd name="T6" fmla="*/ 1244 w 1629"/>
                    <a:gd name="T7" fmla="*/ 0 h 1632"/>
                    <a:gd name="T8" fmla="*/ 1629 w 1629"/>
                    <a:gd name="T9" fmla="*/ 0 h 1632"/>
                    <a:gd name="T10" fmla="*/ 1629 w 1629"/>
                    <a:gd name="T11" fmla="*/ 1632 h 1632"/>
                    <a:gd name="T12" fmla="*/ 1277 w 1629"/>
                    <a:gd name="T13" fmla="*/ 1632 h 1632"/>
                    <a:gd name="T14" fmla="*/ 1277 w 1629"/>
                    <a:gd name="T15" fmla="*/ 568 h 1632"/>
                    <a:gd name="T16" fmla="*/ 818 w 1629"/>
                    <a:gd name="T17" fmla="*/ 1263 h 1632"/>
                    <a:gd name="T18" fmla="*/ 809 w 1629"/>
                    <a:gd name="T19" fmla="*/ 1263 h 1632"/>
                    <a:gd name="T20" fmla="*/ 354 w 1629"/>
                    <a:gd name="T21" fmla="*/ 575 h 1632"/>
                    <a:gd name="T22" fmla="*/ 354 w 1629"/>
                    <a:gd name="T23" fmla="*/ 1632 h 1632"/>
                    <a:gd name="T24" fmla="*/ 0 w 1629"/>
                    <a:gd name="T25" fmla="*/ 1632 h 1632"/>
                    <a:gd name="T26" fmla="*/ 0 w 1629"/>
                    <a:gd name="T27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29" h="1632">
                      <a:moveTo>
                        <a:pt x="0" y="0"/>
                      </a:moveTo>
                      <a:lnTo>
                        <a:pt x="385" y="0"/>
                      </a:lnTo>
                      <a:lnTo>
                        <a:pt x="816" y="691"/>
                      </a:lnTo>
                      <a:lnTo>
                        <a:pt x="1244" y="0"/>
                      </a:lnTo>
                      <a:lnTo>
                        <a:pt x="1629" y="0"/>
                      </a:lnTo>
                      <a:lnTo>
                        <a:pt x="1629" y="1632"/>
                      </a:lnTo>
                      <a:lnTo>
                        <a:pt x="1277" y="1632"/>
                      </a:lnTo>
                      <a:lnTo>
                        <a:pt x="1277" y="568"/>
                      </a:lnTo>
                      <a:lnTo>
                        <a:pt x="818" y="1263"/>
                      </a:lnTo>
                      <a:lnTo>
                        <a:pt x="809" y="1263"/>
                      </a:lnTo>
                      <a:lnTo>
                        <a:pt x="354" y="575"/>
                      </a:lnTo>
                      <a:lnTo>
                        <a:pt x="354" y="1632"/>
                      </a:lnTo>
                      <a:lnTo>
                        <a:pt x="0" y="16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7" name="Group 626"/>
              <p:cNvGrpSpPr>
                <a:grpSpLocks noChangeAspect="1"/>
              </p:cNvGrpSpPr>
              <p:nvPr/>
            </p:nvGrpSpPr>
            <p:grpSpPr>
              <a:xfrm>
                <a:off x="4321500" y="4741517"/>
                <a:ext cx="263915" cy="214145"/>
                <a:chOff x="15084425" y="-6992938"/>
                <a:chExt cx="9767888" cy="9496426"/>
              </a:xfrm>
            </p:grpSpPr>
            <p:sp>
              <p:nvSpPr>
                <p:cNvPr id="630" name="Freeform 629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496426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89013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auto">
                <a:xfrm>
                  <a:off x="15084425" y="-6003925"/>
                  <a:ext cx="8799513" cy="8507413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auto">
                <a:xfrm>
                  <a:off x="23883938" y="-6992938"/>
                  <a:ext cx="968375" cy="9496426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rgbClr val="9D9D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auto">
                <a:xfrm>
                  <a:off x="16668750" y="-3030538"/>
                  <a:ext cx="2597150" cy="2609850"/>
                </a:xfrm>
                <a:custGeom>
                  <a:avLst/>
                  <a:gdLst>
                    <a:gd name="T0" fmla="*/ 0 w 1636"/>
                    <a:gd name="T1" fmla="*/ 0 h 1644"/>
                    <a:gd name="T2" fmla="*/ 397 w 1636"/>
                    <a:gd name="T3" fmla="*/ 0 h 1644"/>
                    <a:gd name="T4" fmla="*/ 823 w 1636"/>
                    <a:gd name="T5" fmla="*/ 1149 h 1644"/>
                    <a:gd name="T6" fmla="*/ 1248 w 1636"/>
                    <a:gd name="T7" fmla="*/ 0 h 1644"/>
                    <a:gd name="T8" fmla="*/ 1636 w 1636"/>
                    <a:gd name="T9" fmla="*/ 0 h 1644"/>
                    <a:gd name="T10" fmla="*/ 976 w 1636"/>
                    <a:gd name="T11" fmla="*/ 1644 h 1644"/>
                    <a:gd name="T12" fmla="*/ 659 w 1636"/>
                    <a:gd name="T13" fmla="*/ 1644 h 1644"/>
                    <a:gd name="T14" fmla="*/ 0 w 1636"/>
                    <a:gd name="T15" fmla="*/ 0 h 16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36" h="1644">
                      <a:moveTo>
                        <a:pt x="0" y="0"/>
                      </a:moveTo>
                      <a:lnTo>
                        <a:pt x="397" y="0"/>
                      </a:lnTo>
                      <a:lnTo>
                        <a:pt x="823" y="1149"/>
                      </a:lnTo>
                      <a:lnTo>
                        <a:pt x="1248" y="0"/>
                      </a:lnTo>
                      <a:lnTo>
                        <a:pt x="1636" y="0"/>
                      </a:lnTo>
                      <a:lnTo>
                        <a:pt x="976" y="1644"/>
                      </a:lnTo>
                      <a:lnTo>
                        <a:pt x="659" y="1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auto">
                <a:xfrm>
                  <a:off x="19664363" y="-3030538"/>
                  <a:ext cx="2586038" cy="2590800"/>
                </a:xfrm>
                <a:custGeom>
                  <a:avLst/>
                  <a:gdLst>
                    <a:gd name="T0" fmla="*/ 0 w 1629"/>
                    <a:gd name="T1" fmla="*/ 0 h 1632"/>
                    <a:gd name="T2" fmla="*/ 385 w 1629"/>
                    <a:gd name="T3" fmla="*/ 0 h 1632"/>
                    <a:gd name="T4" fmla="*/ 816 w 1629"/>
                    <a:gd name="T5" fmla="*/ 691 h 1632"/>
                    <a:gd name="T6" fmla="*/ 1244 w 1629"/>
                    <a:gd name="T7" fmla="*/ 0 h 1632"/>
                    <a:gd name="T8" fmla="*/ 1629 w 1629"/>
                    <a:gd name="T9" fmla="*/ 0 h 1632"/>
                    <a:gd name="T10" fmla="*/ 1629 w 1629"/>
                    <a:gd name="T11" fmla="*/ 1632 h 1632"/>
                    <a:gd name="T12" fmla="*/ 1277 w 1629"/>
                    <a:gd name="T13" fmla="*/ 1632 h 1632"/>
                    <a:gd name="T14" fmla="*/ 1277 w 1629"/>
                    <a:gd name="T15" fmla="*/ 568 h 1632"/>
                    <a:gd name="T16" fmla="*/ 818 w 1629"/>
                    <a:gd name="T17" fmla="*/ 1263 h 1632"/>
                    <a:gd name="T18" fmla="*/ 809 w 1629"/>
                    <a:gd name="T19" fmla="*/ 1263 h 1632"/>
                    <a:gd name="T20" fmla="*/ 354 w 1629"/>
                    <a:gd name="T21" fmla="*/ 575 h 1632"/>
                    <a:gd name="T22" fmla="*/ 354 w 1629"/>
                    <a:gd name="T23" fmla="*/ 1632 h 1632"/>
                    <a:gd name="T24" fmla="*/ 0 w 1629"/>
                    <a:gd name="T25" fmla="*/ 1632 h 1632"/>
                    <a:gd name="T26" fmla="*/ 0 w 1629"/>
                    <a:gd name="T27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29" h="1632">
                      <a:moveTo>
                        <a:pt x="0" y="0"/>
                      </a:moveTo>
                      <a:lnTo>
                        <a:pt x="385" y="0"/>
                      </a:lnTo>
                      <a:lnTo>
                        <a:pt x="816" y="691"/>
                      </a:lnTo>
                      <a:lnTo>
                        <a:pt x="1244" y="0"/>
                      </a:lnTo>
                      <a:lnTo>
                        <a:pt x="1629" y="0"/>
                      </a:lnTo>
                      <a:lnTo>
                        <a:pt x="1629" y="1632"/>
                      </a:lnTo>
                      <a:lnTo>
                        <a:pt x="1277" y="1632"/>
                      </a:lnTo>
                      <a:lnTo>
                        <a:pt x="1277" y="568"/>
                      </a:lnTo>
                      <a:lnTo>
                        <a:pt x="818" y="1263"/>
                      </a:lnTo>
                      <a:lnTo>
                        <a:pt x="809" y="1263"/>
                      </a:lnTo>
                      <a:lnTo>
                        <a:pt x="354" y="575"/>
                      </a:lnTo>
                      <a:lnTo>
                        <a:pt x="354" y="1632"/>
                      </a:lnTo>
                      <a:lnTo>
                        <a:pt x="0" y="16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628" name="Straight Connector 627"/>
              <p:cNvCxnSpPr/>
              <p:nvPr/>
            </p:nvCxnSpPr>
            <p:spPr>
              <a:xfrm flipH="1" flipV="1">
                <a:off x="3872302" y="4642086"/>
                <a:ext cx="2517" cy="99432"/>
              </a:xfrm>
              <a:prstGeom prst="line">
                <a:avLst/>
              </a:prstGeom>
              <a:ln w="12700">
                <a:solidFill>
                  <a:schemeClr val="tx2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628"/>
              <p:cNvCxnSpPr/>
              <p:nvPr/>
            </p:nvCxnSpPr>
            <p:spPr>
              <a:xfrm flipH="1" flipV="1">
                <a:off x="4463229" y="4642086"/>
                <a:ext cx="2517" cy="99432"/>
              </a:xfrm>
              <a:prstGeom prst="line">
                <a:avLst/>
              </a:prstGeom>
              <a:ln w="12700">
                <a:solidFill>
                  <a:schemeClr val="tx2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1" name="Group 590"/>
            <p:cNvGrpSpPr/>
            <p:nvPr/>
          </p:nvGrpSpPr>
          <p:grpSpPr>
            <a:xfrm>
              <a:off x="10144682" y="4730004"/>
              <a:ext cx="1655278" cy="729869"/>
              <a:chOff x="3377733" y="4277151"/>
              <a:chExt cx="1655278" cy="729869"/>
            </a:xfrm>
          </p:grpSpPr>
          <p:grpSp>
            <p:nvGrpSpPr>
              <p:cNvPr id="596" name="Group 595"/>
              <p:cNvGrpSpPr/>
              <p:nvPr/>
            </p:nvGrpSpPr>
            <p:grpSpPr>
              <a:xfrm>
                <a:off x="3377733" y="4277151"/>
                <a:ext cx="1655278" cy="729869"/>
                <a:chOff x="4519371" y="3600936"/>
                <a:chExt cx="564324" cy="548640"/>
              </a:xfrm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48640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7139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auto">
                <a:xfrm>
                  <a:off x="4519371" y="3658075"/>
                  <a:ext cx="508378" cy="491501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auto">
                <a:xfrm>
                  <a:off x="5027749" y="3600936"/>
                  <a:ext cx="55946" cy="548640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97" name="Group 596"/>
              <p:cNvGrpSpPr/>
              <p:nvPr/>
            </p:nvGrpSpPr>
            <p:grpSpPr>
              <a:xfrm>
                <a:off x="3508559" y="4344842"/>
                <a:ext cx="1253384" cy="324539"/>
                <a:chOff x="8725233" y="1874652"/>
                <a:chExt cx="1179179" cy="335148"/>
              </a:xfrm>
            </p:grpSpPr>
            <p:grpSp>
              <p:nvGrpSpPr>
                <p:cNvPr id="614" name="Group 613"/>
                <p:cNvGrpSpPr/>
                <p:nvPr/>
              </p:nvGrpSpPr>
              <p:grpSpPr>
                <a:xfrm>
                  <a:off x="8725233" y="1874652"/>
                  <a:ext cx="1179179" cy="335148"/>
                  <a:chOff x="4519371" y="3600936"/>
                  <a:chExt cx="564324" cy="548640"/>
                </a:xfrm>
              </p:grpSpPr>
              <p:sp>
                <p:nvSpPr>
                  <p:cNvPr id="616" name="Freeform 615"/>
                  <p:cNvSpPr>
                    <a:spLocks/>
                  </p:cNvSpPr>
                  <p:nvPr/>
                </p:nvSpPr>
                <p:spPr bwMode="auto">
                  <a:xfrm>
                    <a:off x="4519371" y="3600936"/>
                    <a:ext cx="564324" cy="548640"/>
                  </a:xfrm>
                  <a:custGeom>
                    <a:avLst/>
                    <a:gdLst>
                      <a:gd name="T0" fmla="*/ 3076 w 6153"/>
                      <a:gd name="T1" fmla="*/ 0 h 5982"/>
                      <a:gd name="T2" fmla="*/ 621 w 6153"/>
                      <a:gd name="T3" fmla="*/ 0 h 5982"/>
                      <a:gd name="T4" fmla="*/ 0 w 6153"/>
                      <a:gd name="T5" fmla="*/ 623 h 5982"/>
                      <a:gd name="T6" fmla="*/ 0 w 6153"/>
                      <a:gd name="T7" fmla="*/ 2993 h 5982"/>
                      <a:gd name="T8" fmla="*/ 0 w 6153"/>
                      <a:gd name="T9" fmla="*/ 5982 h 5982"/>
                      <a:gd name="T10" fmla="*/ 3076 w 6153"/>
                      <a:gd name="T11" fmla="*/ 5982 h 5982"/>
                      <a:gd name="T12" fmla="*/ 5543 w 6153"/>
                      <a:gd name="T13" fmla="*/ 5982 h 5982"/>
                      <a:gd name="T14" fmla="*/ 6153 w 6153"/>
                      <a:gd name="T15" fmla="*/ 5360 h 5982"/>
                      <a:gd name="T16" fmla="*/ 6153 w 6153"/>
                      <a:gd name="T17" fmla="*/ 2993 h 5982"/>
                      <a:gd name="T18" fmla="*/ 6153 w 6153"/>
                      <a:gd name="T19" fmla="*/ 0 h 5982"/>
                      <a:gd name="T20" fmla="*/ 3076 w 6153"/>
                      <a:gd name="T21" fmla="*/ 0 h 59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53" h="5982">
                        <a:moveTo>
                          <a:pt x="3076" y="0"/>
                        </a:moveTo>
                        <a:lnTo>
                          <a:pt x="621" y="0"/>
                        </a:lnTo>
                        <a:lnTo>
                          <a:pt x="0" y="623"/>
                        </a:lnTo>
                        <a:lnTo>
                          <a:pt x="0" y="2993"/>
                        </a:lnTo>
                        <a:lnTo>
                          <a:pt x="0" y="5982"/>
                        </a:lnTo>
                        <a:lnTo>
                          <a:pt x="3076" y="5982"/>
                        </a:lnTo>
                        <a:lnTo>
                          <a:pt x="5543" y="5982"/>
                        </a:lnTo>
                        <a:lnTo>
                          <a:pt x="6153" y="5360"/>
                        </a:lnTo>
                        <a:lnTo>
                          <a:pt x="6153" y="2993"/>
                        </a:lnTo>
                        <a:lnTo>
                          <a:pt x="6153" y="0"/>
                        </a:lnTo>
                        <a:lnTo>
                          <a:pt x="3076" y="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7" name="Freeform 616"/>
                  <p:cNvSpPr>
                    <a:spLocks/>
                  </p:cNvSpPr>
                  <p:nvPr/>
                </p:nvSpPr>
                <p:spPr bwMode="auto">
                  <a:xfrm>
                    <a:off x="4519371" y="3600936"/>
                    <a:ext cx="564324" cy="57139"/>
                  </a:xfrm>
                  <a:custGeom>
                    <a:avLst/>
                    <a:gdLst>
                      <a:gd name="T0" fmla="*/ 6153 w 6153"/>
                      <a:gd name="T1" fmla="*/ 0 h 623"/>
                      <a:gd name="T2" fmla="*/ 5543 w 6153"/>
                      <a:gd name="T3" fmla="*/ 623 h 623"/>
                      <a:gd name="T4" fmla="*/ 0 w 6153"/>
                      <a:gd name="T5" fmla="*/ 623 h 623"/>
                      <a:gd name="T6" fmla="*/ 621 w 6153"/>
                      <a:gd name="T7" fmla="*/ 0 h 623"/>
                      <a:gd name="T8" fmla="*/ 3076 w 6153"/>
                      <a:gd name="T9" fmla="*/ 0 h 623"/>
                      <a:gd name="T10" fmla="*/ 6153 w 6153"/>
                      <a:gd name="T11" fmla="*/ 0 h 6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53" h="623">
                        <a:moveTo>
                          <a:pt x="6153" y="0"/>
                        </a:moveTo>
                        <a:lnTo>
                          <a:pt x="5543" y="623"/>
                        </a:lnTo>
                        <a:lnTo>
                          <a:pt x="0" y="623"/>
                        </a:lnTo>
                        <a:lnTo>
                          <a:pt x="621" y="0"/>
                        </a:lnTo>
                        <a:lnTo>
                          <a:pt x="3076" y="0"/>
                        </a:lnTo>
                        <a:lnTo>
                          <a:pt x="6153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8" name="Freeform 617"/>
                  <p:cNvSpPr>
                    <a:spLocks/>
                  </p:cNvSpPr>
                  <p:nvPr/>
                </p:nvSpPr>
                <p:spPr bwMode="auto">
                  <a:xfrm>
                    <a:off x="4519371" y="3658075"/>
                    <a:ext cx="508378" cy="491501"/>
                  </a:xfrm>
                  <a:custGeom>
                    <a:avLst/>
                    <a:gdLst>
                      <a:gd name="T0" fmla="*/ 5543 w 5543"/>
                      <a:gd name="T1" fmla="*/ 5359 h 5359"/>
                      <a:gd name="T2" fmla="*/ 3076 w 5543"/>
                      <a:gd name="T3" fmla="*/ 5359 h 5359"/>
                      <a:gd name="T4" fmla="*/ 0 w 5543"/>
                      <a:gd name="T5" fmla="*/ 5359 h 5359"/>
                      <a:gd name="T6" fmla="*/ 0 w 5543"/>
                      <a:gd name="T7" fmla="*/ 2370 h 5359"/>
                      <a:gd name="T8" fmla="*/ 0 w 5543"/>
                      <a:gd name="T9" fmla="*/ 0 h 5359"/>
                      <a:gd name="T10" fmla="*/ 5543 w 5543"/>
                      <a:gd name="T11" fmla="*/ 0 h 5359"/>
                      <a:gd name="T12" fmla="*/ 5543 w 5543"/>
                      <a:gd name="T13" fmla="*/ 5359 h 53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543" h="5359">
                        <a:moveTo>
                          <a:pt x="5543" y="5359"/>
                        </a:moveTo>
                        <a:lnTo>
                          <a:pt x="3076" y="5359"/>
                        </a:lnTo>
                        <a:lnTo>
                          <a:pt x="0" y="5359"/>
                        </a:lnTo>
                        <a:lnTo>
                          <a:pt x="0" y="2370"/>
                        </a:lnTo>
                        <a:lnTo>
                          <a:pt x="0" y="0"/>
                        </a:lnTo>
                        <a:lnTo>
                          <a:pt x="5543" y="0"/>
                        </a:lnTo>
                        <a:lnTo>
                          <a:pt x="5543" y="5359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9" name="Freeform 618"/>
                  <p:cNvSpPr>
                    <a:spLocks/>
                  </p:cNvSpPr>
                  <p:nvPr/>
                </p:nvSpPr>
                <p:spPr bwMode="auto">
                  <a:xfrm>
                    <a:off x="5027749" y="3600936"/>
                    <a:ext cx="55946" cy="548640"/>
                  </a:xfrm>
                  <a:custGeom>
                    <a:avLst/>
                    <a:gdLst>
                      <a:gd name="T0" fmla="*/ 0 w 610"/>
                      <a:gd name="T1" fmla="*/ 5982 h 5982"/>
                      <a:gd name="T2" fmla="*/ 610 w 610"/>
                      <a:gd name="T3" fmla="*/ 5360 h 5982"/>
                      <a:gd name="T4" fmla="*/ 610 w 610"/>
                      <a:gd name="T5" fmla="*/ 2993 h 5982"/>
                      <a:gd name="T6" fmla="*/ 610 w 610"/>
                      <a:gd name="T7" fmla="*/ 0 h 5982"/>
                      <a:gd name="T8" fmla="*/ 0 w 610"/>
                      <a:gd name="T9" fmla="*/ 623 h 5982"/>
                      <a:gd name="T10" fmla="*/ 0 w 610"/>
                      <a:gd name="T11" fmla="*/ 5982 h 59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0" h="5982">
                        <a:moveTo>
                          <a:pt x="0" y="5982"/>
                        </a:moveTo>
                        <a:lnTo>
                          <a:pt x="610" y="5360"/>
                        </a:lnTo>
                        <a:lnTo>
                          <a:pt x="610" y="2993"/>
                        </a:lnTo>
                        <a:lnTo>
                          <a:pt x="610" y="0"/>
                        </a:lnTo>
                        <a:lnTo>
                          <a:pt x="0" y="623"/>
                        </a:lnTo>
                        <a:lnTo>
                          <a:pt x="0" y="5982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15" name="TextBox 614"/>
                <p:cNvSpPr txBox="1"/>
                <p:nvPr/>
              </p:nvSpPr>
              <p:spPr>
                <a:xfrm>
                  <a:off x="8779009" y="1965119"/>
                  <a:ext cx="982154" cy="21260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400" b="1" err="1"/>
                    <a:t>vSwitch</a:t>
                  </a:r>
                  <a:endParaRPr lang="en-US" sz="1400" b="1"/>
                </a:p>
              </p:txBody>
            </p:sp>
          </p:grpSp>
          <p:grpSp>
            <p:nvGrpSpPr>
              <p:cNvPr id="598" name="Group 597"/>
              <p:cNvGrpSpPr>
                <a:grpSpLocks noChangeAspect="1"/>
              </p:cNvGrpSpPr>
              <p:nvPr/>
            </p:nvGrpSpPr>
            <p:grpSpPr>
              <a:xfrm>
                <a:off x="3742884" y="4741517"/>
                <a:ext cx="263915" cy="214145"/>
                <a:chOff x="15084425" y="-6992938"/>
                <a:chExt cx="9767888" cy="9496426"/>
              </a:xfrm>
            </p:grpSpPr>
            <p:sp>
              <p:nvSpPr>
                <p:cNvPr id="608" name="Freeform 607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496426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9" name="Freeform 608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89013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0" name="Freeform 609"/>
                <p:cNvSpPr>
                  <a:spLocks/>
                </p:cNvSpPr>
                <p:nvPr/>
              </p:nvSpPr>
              <p:spPr bwMode="auto">
                <a:xfrm>
                  <a:off x="15084425" y="-6003925"/>
                  <a:ext cx="8799513" cy="8507413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1" name="Freeform 610"/>
                <p:cNvSpPr>
                  <a:spLocks/>
                </p:cNvSpPr>
                <p:nvPr/>
              </p:nvSpPr>
              <p:spPr bwMode="auto">
                <a:xfrm>
                  <a:off x="23883938" y="-6992938"/>
                  <a:ext cx="968375" cy="9496426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rgbClr val="9D9D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2" name="Freeform 611"/>
                <p:cNvSpPr>
                  <a:spLocks/>
                </p:cNvSpPr>
                <p:nvPr/>
              </p:nvSpPr>
              <p:spPr bwMode="auto">
                <a:xfrm>
                  <a:off x="16668750" y="-3030538"/>
                  <a:ext cx="2597150" cy="2609850"/>
                </a:xfrm>
                <a:custGeom>
                  <a:avLst/>
                  <a:gdLst>
                    <a:gd name="T0" fmla="*/ 0 w 1636"/>
                    <a:gd name="T1" fmla="*/ 0 h 1644"/>
                    <a:gd name="T2" fmla="*/ 397 w 1636"/>
                    <a:gd name="T3" fmla="*/ 0 h 1644"/>
                    <a:gd name="T4" fmla="*/ 823 w 1636"/>
                    <a:gd name="T5" fmla="*/ 1149 h 1644"/>
                    <a:gd name="T6" fmla="*/ 1248 w 1636"/>
                    <a:gd name="T7" fmla="*/ 0 h 1644"/>
                    <a:gd name="T8" fmla="*/ 1636 w 1636"/>
                    <a:gd name="T9" fmla="*/ 0 h 1644"/>
                    <a:gd name="T10" fmla="*/ 976 w 1636"/>
                    <a:gd name="T11" fmla="*/ 1644 h 1644"/>
                    <a:gd name="T12" fmla="*/ 659 w 1636"/>
                    <a:gd name="T13" fmla="*/ 1644 h 1644"/>
                    <a:gd name="T14" fmla="*/ 0 w 1636"/>
                    <a:gd name="T15" fmla="*/ 0 h 16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36" h="1644">
                      <a:moveTo>
                        <a:pt x="0" y="0"/>
                      </a:moveTo>
                      <a:lnTo>
                        <a:pt x="397" y="0"/>
                      </a:lnTo>
                      <a:lnTo>
                        <a:pt x="823" y="1149"/>
                      </a:lnTo>
                      <a:lnTo>
                        <a:pt x="1248" y="0"/>
                      </a:lnTo>
                      <a:lnTo>
                        <a:pt x="1636" y="0"/>
                      </a:lnTo>
                      <a:lnTo>
                        <a:pt x="976" y="1644"/>
                      </a:lnTo>
                      <a:lnTo>
                        <a:pt x="659" y="1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3" name="Freeform 612"/>
                <p:cNvSpPr>
                  <a:spLocks/>
                </p:cNvSpPr>
                <p:nvPr/>
              </p:nvSpPr>
              <p:spPr bwMode="auto">
                <a:xfrm>
                  <a:off x="19664363" y="-3030538"/>
                  <a:ext cx="2586038" cy="2590800"/>
                </a:xfrm>
                <a:custGeom>
                  <a:avLst/>
                  <a:gdLst>
                    <a:gd name="T0" fmla="*/ 0 w 1629"/>
                    <a:gd name="T1" fmla="*/ 0 h 1632"/>
                    <a:gd name="T2" fmla="*/ 385 w 1629"/>
                    <a:gd name="T3" fmla="*/ 0 h 1632"/>
                    <a:gd name="T4" fmla="*/ 816 w 1629"/>
                    <a:gd name="T5" fmla="*/ 691 h 1632"/>
                    <a:gd name="T6" fmla="*/ 1244 w 1629"/>
                    <a:gd name="T7" fmla="*/ 0 h 1632"/>
                    <a:gd name="T8" fmla="*/ 1629 w 1629"/>
                    <a:gd name="T9" fmla="*/ 0 h 1632"/>
                    <a:gd name="T10" fmla="*/ 1629 w 1629"/>
                    <a:gd name="T11" fmla="*/ 1632 h 1632"/>
                    <a:gd name="T12" fmla="*/ 1277 w 1629"/>
                    <a:gd name="T13" fmla="*/ 1632 h 1632"/>
                    <a:gd name="T14" fmla="*/ 1277 w 1629"/>
                    <a:gd name="T15" fmla="*/ 568 h 1632"/>
                    <a:gd name="T16" fmla="*/ 818 w 1629"/>
                    <a:gd name="T17" fmla="*/ 1263 h 1632"/>
                    <a:gd name="T18" fmla="*/ 809 w 1629"/>
                    <a:gd name="T19" fmla="*/ 1263 h 1632"/>
                    <a:gd name="T20" fmla="*/ 354 w 1629"/>
                    <a:gd name="T21" fmla="*/ 575 h 1632"/>
                    <a:gd name="T22" fmla="*/ 354 w 1629"/>
                    <a:gd name="T23" fmla="*/ 1632 h 1632"/>
                    <a:gd name="T24" fmla="*/ 0 w 1629"/>
                    <a:gd name="T25" fmla="*/ 1632 h 1632"/>
                    <a:gd name="T26" fmla="*/ 0 w 1629"/>
                    <a:gd name="T27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29" h="1632">
                      <a:moveTo>
                        <a:pt x="0" y="0"/>
                      </a:moveTo>
                      <a:lnTo>
                        <a:pt x="385" y="0"/>
                      </a:lnTo>
                      <a:lnTo>
                        <a:pt x="816" y="691"/>
                      </a:lnTo>
                      <a:lnTo>
                        <a:pt x="1244" y="0"/>
                      </a:lnTo>
                      <a:lnTo>
                        <a:pt x="1629" y="0"/>
                      </a:lnTo>
                      <a:lnTo>
                        <a:pt x="1629" y="1632"/>
                      </a:lnTo>
                      <a:lnTo>
                        <a:pt x="1277" y="1632"/>
                      </a:lnTo>
                      <a:lnTo>
                        <a:pt x="1277" y="568"/>
                      </a:lnTo>
                      <a:lnTo>
                        <a:pt x="818" y="1263"/>
                      </a:lnTo>
                      <a:lnTo>
                        <a:pt x="809" y="1263"/>
                      </a:lnTo>
                      <a:lnTo>
                        <a:pt x="354" y="575"/>
                      </a:lnTo>
                      <a:lnTo>
                        <a:pt x="354" y="1632"/>
                      </a:lnTo>
                      <a:lnTo>
                        <a:pt x="0" y="16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99" name="Group 598"/>
              <p:cNvGrpSpPr>
                <a:grpSpLocks noChangeAspect="1"/>
              </p:cNvGrpSpPr>
              <p:nvPr/>
            </p:nvGrpSpPr>
            <p:grpSpPr>
              <a:xfrm>
                <a:off x="4321500" y="4741517"/>
                <a:ext cx="263915" cy="214145"/>
                <a:chOff x="15084425" y="-6992938"/>
                <a:chExt cx="9767888" cy="9496426"/>
              </a:xfrm>
            </p:grpSpPr>
            <p:sp>
              <p:nvSpPr>
                <p:cNvPr id="602" name="Freeform 601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496426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3" name="Freeform 602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89013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4" name="Freeform 603"/>
                <p:cNvSpPr>
                  <a:spLocks/>
                </p:cNvSpPr>
                <p:nvPr/>
              </p:nvSpPr>
              <p:spPr bwMode="auto">
                <a:xfrm>
                  <a:off x="15084425" y="-6003925"/>
                  <a:ext cx="8799513" cy="8507413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5" name="Freeform 604"/>
                <p:cNvSpPr>
                  <a:spLocks/>
                </p:cNvSpPr>
                <p:nvPr/>
              </p:nvSpPr>
              <p:spPr bwMode="auto">
                <a:xfrm>
                  <a:off x="23883938" y="-6992938"/>
                  <a:ext cx="968375" cy="9496426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rgbClr val="9D9D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6" name="Freeform 605"/>
                <p:cNvSpPr>
                  <a:spLocks/>
                </p:cNvSpPr>
                <p:nvPr/>
              </p:nvSpPr>
              <p:spPr bwMode="auto">
                <a:xfrm>
                  <a:off x="16668750" y="-3030538"/>
                  <a:ext cx="2597150" cy="2609850"/>
                </a:xfrm>
                <a:custGeom>
                  <a:avLst/>
                  <a:gdLst>
                    <a:gd name="T0" fmla="*/ 0 w 1636"/>
                    <a:gd name="T1" fmla="*/ 0 h 1644"/>
                    <a:gd name="T2" fmla="*/ 397 w 1636"/>
                    <a:gd name="T3" fmla="*/ 0 h 1644"/>
                    <a:gd name="T4" fmla="*/ 823 w 1636"/>
                    <a:gd name="T5" fmla="*/ 1149 h 1644"/>
                    <a:gd name="T6" fmla="*/ 1248 w 1636"/>
                    <a:gd name="T7" fmla="*/ 0 h 1644"/>
                    <a:gd name="T8" fmla="*/ 1636 w 1636"/>
                    <a:gd name="T9" fmla="*/ 0 h 1644"/>
                    <a:gd name="T10" fmla="*/ 976 w 1636"/>
                    <a:gd name="T11" fmla="*/ 1644 h 1644"/>
                    <a:gd name="T12" fmla="*/ 659 w 1636"/>
                    <a:gd name="T13" fmla="*/ 1644 h 1644"/>
                    <a:gd name="T14" fmla="*/ 0 w 1636"/>
                    <a:gd name="T15" fmla="*/ 0 h 16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36" h="1644">
                      <a:moveTo>
                        <a:pt x="0" y="0"/>
                      </a:moveTo>
                      <a:lnTo>
                        <a:pt x="397" y="0"/>
                      </a:lnTo>
                      <a:lnTo>
                        <a:pt x="823" y="1149"/>
                      </a:lnTo>
                      <a:lnTo>
                        <a:pt x="1248" y="0"/>
                      </a:lnTo>
                      <a:lnTo>
                        <a:pt x="1636" y="0"/>
                      </a:lnTo>
                      <a:lnTo>
                        <a:pt x="976" y="1644"/>
                      </a:lnTo>
                      <a:lnTo>
                        <a:pt x="659" y="1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7" name="Freeform 606"/>
                <p:cNvSpPr>
                  <a:spLocks/>
                </p:cNvSpPr>
                <p:nvPr/>
              </p:nvSpPr>
              <p:spPr bwMode="auto">
                <a:xfrm>
                  <a:off x="19664363" y="-3030538"/>
                  <a:ext cx="2586038" cy="2590800"/>
                </a:xfrm>
                <a:custGeom>
                  <a:avLst/>
                  <a:gdLst>
                    <a:gd name="T0" fmla="*/ 0 w 1629"/>
                    <a:gd name="T1" fmla="*/ 0 h 1632"/>
                    <a:gd name="T2" fmla="*/ 385 w 1629"/>
                    <a:gd name="T3" fmla="*/ 0 h 1632"/>
                    <a:gd name="T4" fmla="*/ 816 w 1629"/>
                    <a:gd name="T5" fmla="*/ 691 h 1632"/>
                    <a:gd name="T6" fmla="*/ 1244 w 1629"/>
                    <a:gd name="T7" fmla="*/ 0 h 1632"/>
                    <a:gd name="T8" fmla="*/ 1629 w 1629"/>
                    <a:gd name="T9" fmla="*/ 0 h 1632"/>
                    <a:gd name="T10" fmla="*/ 1629 w 1629"/>
                    <a:gd name="T11" fmla="*/ 1632 h 1632"/>
                    <a:gd name="T12" fmla="*/ 1277 w 1629"/>
                    <a:gd name="T13" fmla="*/ 1632 h 1632"/>
                    <a:gd name="T14" fmla="*/ 1277 w 1629"/>
                    <a:gd name="T15" fmla="*/ 568 h 1632"/>
                    <a:gd name="T16" fmla="*/ 818 w 1629"/>
                    <a:gd name="T17" fmla="*/ 1263 h 1632"/>
                    <a:gd name="T18" fmla="*/ 809 w 1629"/>
                    <a:gd name="T19" fmla="*/ 1263 h 1632"/>
                    <a:gd name="T20" fmla="*/ 354 w 1629"/>
                    <a:gd name="T21" fmla="*/ 575 h 1632"/>
                    <a:gd name="T22" fmla="*/ 354 w 1629"/>
                    <a:gd name="T23" fmla="*/ 1632 h 1632"/>
                    <a:gd name="T24" fmla="*/ 0 w 1629"/>
                    <a:gd name="T25" fmla="*/ 1632 h 1632"/>
                    <a:gd name="T26" fmla="*/ 0 w 1629"/>
                    <a:gd name="T27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29" h="1632">
                      <a:moveTo>
                        <a:pt x="0" y="0"/>
                      </a:moveTo>
                      <a:lnTo>
                        <a:pt x="385" y="0"/>
                      </a:lnTo>
                      <a:lnTo>
                        <a:pt x="816" y="691"/>
                      </a:lnTo>
                      <a:lnTo>
                        <a:pt x="1244" y="0"/>
                      </a:lnTo>
                      <a:lnTo>
                        <a:pt x="1629" y="0"/>
                      </a:lnTo>
                      <a:lnTo>
                        <a:pt x="1629" y="1632"/>
                      </a:lnTo>
                      <a:lnTo>
                        <a:pt x="1277" y="1632"/>
                      </a:lnTo>
                      <a:lnTo>
                        <a:pt x="1277" y="568"/>
                      </a:lnTo>
                      <a:lnTo>
                        <a:pt x="818" y="1263"/>
                      </a:lnTo>
                      <a:lnTo>
                        <a:pt x="809" y="1263"/>
                      </a:lnTo>
                      <a:lnTo>
                        <a:pt x="354" y="575"/>
                      </a:lnTo>
                      <a:lnTo>
                        <a:pt x="354" y="1632"/>
                      </a:lnTo>
                      <a:lnTo>
                        <a:pt x="0" y="16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600" name="Straight Connector 599"/>
              <p:cNvCxnSpPr/>
              <p:nvPr/>
            </p:nvCxnSpPr>
            <p:spPr>
              <a:xfrm flipH="1" flipV="1">
                <a:off x="3872302" y="4642086"/>
                <a:ext cx="2517" cy="99432"/>
              </a:xfrm>
              <a:prstGeom prst="line">
                <a:avLst/>
              </a:prstGeom>
              <a:ln w="12700">
                <a:solidFill>
                  <a:schemeClr val="tx2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/>
              <p:cNvCxnSpPr/>
              <p:nvPr/>
            </p:nvCxnSpPr>
            <p:spPr>
              <a:xfrm flipH="1" flipV="1">
                <a:off x="4463229" y="4642086"/>
                <a:ext cx="2517" cy="99432"/>
              </a:xfrm>
              <a:prstGeom prst="line">
                <a:avLst/>
              </a:prstGeom>
              <a:ln w="12700">
                <a:solidFill>
                  <a:schemeClr val="tx2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2" name="Straight Connector 591"/>
            <p:cNvCxnSpPr/>
            <p:nvPr/>
          </p:nvCxnSpPr>
          <p:spPr>
            <a:xfrm>
              <a:off x="4599622" y="4494949"/>
              <a:ext cx="2463" cy="257544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Straight Connector 592"/>
            <p:cNvCxnSpPr/>
            <p:nvPr/>
          </p:nvCxnSpPr>
          <p:spPr>
            <a:xfrm>
              <a:off x="11017200" y="4494949"/>
              <a:ext cx="2463" cy="257544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4" name="Shape 670"/>
            <p:cNvSpPr/>
            <p:nvPr/>
          </p:nvSpPr>
          <p:spPr>
            <a:xfrm>
              <a:off x="5480053" y="4768010"/>
              <a:ext cx="1272018" cy="246221"/>
            </a:xfrm>
            <a:prstGeom prst="rect">
              <a:avLst/>
            </a:prstGeom>
            <a:noFill/>
            <a:ln w="9525"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6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Hypervisor H1</a:t>
              </a:r>
              <a:endParaRPr lang="en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Shape 670"/>
            <p:cNvSpPr/>
            <p:nvPr/>
          </p:nvSpPr>
          <p:spPr>
            <a:xfrm>
              <a:off x="8777659" y="4768010"/>
              <a:ext cx="1272018" cy="246221"/>
            </a:xfrm>
            <a:prstGeom prst="rect">
              <a:avLst/>
            </a:prstGeom>
            <a:noFill/>
            <a:ln w="9525"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6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Hypervisor H2</a:t>
              </a:r>
              <a:endParaRPr lang="en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8" name="Oval Callout 697"/>
          <p:cNvSpPr/>
          <p:nvPr/>
        </p:nvSpPr>
        <p:spPr>
          <a:xfrm flipH="1">
            <a:off x="3530860" y="4000061"/>
            <a:ext cx="2345808" cy="858472"/>
          </a:xfrm>
          <a:prstGeom prst="wedgeEllipseCallout">
            <a:avLst>
              <a:gd name="adj1" fmla="val 66418"/>
              <a:gd name="adj2" fmla="val 72124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1. </a:t>
            </a:r>
            <a:r>
              <a:rPr lang="en-US" sz="1400" err="1"/>
              <a:t>Src</a:t>
            </a:r>
            <a:r>
              <a:rPr lang="en-US" sz="1400"/>
              <a:t> </a:t>
            </a:r>
            <a:r>
              <a:rPr lang="en-US" sz="1400" err="1">
                <a:solidFill>
                  <a:srgbClr val="FF0000"/>
                </a:solidFill>
              </a:rPr>
              <a:t>vSwitch</a:t>
            </a:r>
            <a:r>
              <a:rPr lang="en-US" sz="1400">
                <a:solidFill>
                  <a:srgbClr val="FF0000"/>
                </a:solidFill>
              </a:rPr>
              <a:t> adds INT instructions </a:t>
            </a:r>
            <a:r>
              <a:rPr lang="en-US" sz="1400"/>
              <a:t>to </a:t>
            </a:r>
            <a:r>
              <a:rPr lang="en-US" sz="1400" err="1"/>
              <a:t>flowlets</a:t>
            </a:r>
            <a:endParaRPr lang="en-US" sz="1400"/>
          </a:p>
        </p:txBody>
      </p:sp>
      <p:sp>
        <p:nvSpPr>
          <p:cNvPr id="699" name="Oval Callout 698"/>
          <p:cNvSpPr/>
          <p:nvPr/>
        </p:nvSpPr>
        <p:spPr>
          <a:xfrm>
            <a:off x="9614782" y="4132429"/>
            <a:ext cx="2208918" cy="1224410"/>
          </a:xfrm>
          <a:prstGeom prst="wedgeEllipseCallout">
            <a:avLst>
              <a:gd name="adj1" fmla="val -65628"/>
              <a:gd name="adj2" fmla="val 9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3. </a:t>
            </a:r>
            <a:r>
              <a:rPr lang="en-US" sz="1400" dirty="0" err="1"/>
              <a:t>Dst</a:t>
            </a:r>
            <a:r>
              <a:rPr lang="en-US" sz="1400" dirty="0"/>
              <a:t> </a:t>
            </a:r>
            <a:r>
              <a:rPr lang="en-US" sz="1400" dirty="0" err="1"/>
              <a:t>vSwitch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FF0000"/>
                </a:solidFill>
              </a:rPr>
              <a:t>relays path utilization and </a:t>
            </a:r>
            <a:r>
              <a:rPr lang="en-US" sz="1400" dirty="0" err="1">
                <a:solidFill>
                  <a:srgbClr val="FF0000"/>
                </a:solidFill>
              </a:rPr>
              <a:t>src</a:t>
            </a:r>
            <a:r>
              <a:rPr lang="en-US" sz="1400" dirty="0">
                <a:solidFill>
                  <a:srgbClr val="FF0000"/>
                </a:solidFill>
              </a:rPr>
              <a:t> port</a:t>
            </a:r>
            <a:r>
              <a:rPr lang="en-US" sz="1400" dirty="0"/>
              <a:t> to </a:t>
            </a:r>
            <a:r>
              <a:rPr lang="en-US" sz="1400" dirty="0" err="1"/>
              <a:t>src</a:t>
            </a:r>
            <a:r>
              <a:rPr lang="en-US" sz="1400" dirty="0"/>
              <a:t> </a:t>
            </a:r>
            <a:r>
              <a:rPr lang="en-US" sz="1400" dirty="0" err="1"/>
              <a:t>vSwitch</a:t>
            </a:r>
            <a:endParaRPr lang="en-US" sz="1400" dirty="0"/>
          </a:p>
        </p:txBody>
      </p:sp>
      <p:sp>
        <p:nvSpPr>
          <p:cNvPr id="700" name="Oval Callout 699"/>
          <p:cNvSpPr/>
          <p:nvPr/>
        </p:nvSpPr>
        <p:spPr>
          <a:xfrm>
            <a:off x="4074052" y="5060292"/>
            <a:ext cx="2094378" cy="752538"/>
          </a:xfrm>
          <a:prstGeom prst="wedgeEllipseCallout">
            <a:avLst>
              <a:gd name="adj1" fmla="val -95170"/>
              <a:gd name="adj2" fmla="val -47844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5. </a:t>
            </a:r>
            <a:r>
              <a:rPr lang="en-US" sz="1400" dirty="0" err="1"/>
              <a:t>Src</a:t>
            </a:r>
            <a:r>
              <a:rPr lang="en-US" sz="1400" dirty="0"/>
              <a:t> </a:t>
            </a:r>
            <a:r>
              <a:rPr lang="en-US" sz="1400" dirty="0" err="1"/>
              <a:t>vSwitch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FF0000"/>
                </a:solidFill>
              </a:rPr>
              <a:t>updates path utilizations</a:t>
            </a:r>
          </a:p>
        </p:txBody>
      </p:sp>
      <p:sp>
        <p:nvSpPr>
          <p:cNvPr id="701" name="Oval Callout 700"/>
          <p:cNvSpPr/>
          <p:nvPr/>
        </p:nvSpPr>
        <p:spPr>
          <a:xfrm>
            <a:off x="6027563" y="4099132"/>
            <a:ext cx="1961615" cy="899259"/>
          </a:xfrm>
          <a:prstGeom prst="wedgeEllipseCallout">
            <a:avLst>
              <a:gd name="adj1" fmla="val 14421"/>
              <a:gd name="adj2" fmla="val -64673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4. </a:t>
            </a:r>
            <a:r>
              <a:rPr lang="en-US" sz="1400" dirty="0">
                <a:solidFill>
                  <a:schemeClr val="tx1"/>
                </a:solidFill>
              </a:rPr>
              <a:t>Return packet  </a:t>
            </a:r>
            <a:r>
              <a:rPr lang="en-US" sz="1400" dirty="0">
                <a:solidFill>
                  <a:srgbClr val="FF0000"/>
                </a:solidFill>
              </a:rPr>
              <a:t>carries path utilization</a:t>
            </a:r>
            <a:r>
              <a:rPr lang="en-US" sz="1400" dirty="0"/>
              <a:t> for forward path</a:t>
            </a:r>
          </a:p>
        </p:txBody>
      </p:sp>
      <p:sp>
        <p:nvSpPr>
          <p:cNvPr id="702" name="Freeform 334"/>
          <p:cNvSpPr>
            <a:spLocks/>
          </p:cNvSpPr>
          <p:nvPr/>
        </p:nvSpPr>
        <p:spPr bwMode="auto">
          <a:xfrm>
            <a:off x="3941526" y="1950028"/>
            <a:ext cx="441022" cy="101195"/>
          </a:xfrm>
          <a:custGeom>
            <a:avLst/>
            <a:gdLst>
              <a:gd name="T0" fmla="*/ 156 w 1143"/>
              <a:gd name="T1" fmla="*/ 105 h 313"/>
              <a:gd name="T2" fmla="*/ 1143 w 1143"/>
              <a:gd name="T3" fmla="*/ 105 h 313"/>
              <a:gd name="T4" fmla="*/ 1143 w 1143"/>
              <a:gd name="T5" fmla="*/ 209 h 313"/>
              <a:gd name="T6" fmla="*/ 156 w 1143"/>
              <a:gd name="T7" fmla="*/ 209 h 313"/>
              <a:gd name="T8" fmla="*/ 156 w 1143"/>
              <a:gd name="T9" fmla="*/ 313 h 313"/>
              <a:gd name="T10" fmla="*/ 0 w 1143"/>
              <a:gd name="T11" fmla="*/ 157 h 313"/>
              <a:gd name="T12" fmla="*/ 156 w 1143"/>
              <a:gd name="T13" fmla="*/ 0 h 313"/>
              <a:gd name="T14" fmla="*/ 156 w 1143"/>
              <a:gd name="T15" fmla="*/ 105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3" h="313">
                <a:moveTo>
                  <a:pt x="156" y="105"/>
                </a:moveTo>
                <a:lnTo>
                  <a:pt x="1143" y="105"/>
                </a:lnTo>
                <a:lnTo>
                  <a:pt x="1143" y="209"/>
                </a:lnTo>
                <a:lnTo>
                  <a:pt x="156" y="209"/>
                </a:lnTo>
                <a:lnTo>
                  <a:pt x="156" y="313"/>
                </a:lnTo>
                <a:lnTo>
                  <a:pt x="0" y="157"/>
                </a:lnTo>
                <a:lnTo>
                  <a:pt x="156" y="0"/>
                </a:lnTo>
                <a:lnTo>
                  <a:pt x="156" y="1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3" name="Freeform 334"/>
          <p:cNvSpPr>
            <a:spLocks/>
          </p:cNvSpPr>
          <p:nvPr/>
        </p:nvSpPr>
        <p:spPr bwMode="auto">
          <a:xfrm>
            <a:off x="3927944" y="2139240"/>
            <a:ext cx="441022" cy="101195"/>
          </a:xfrm>
          <a:custGeom>
            <a:avLst/>
            <a:gdLst>
              <a:gd name="T0" fmla="*/ 156 w 1143"/>
              <a:gd name="T1" fmla="*/ 105 h 313"/>
              <a:gd name="T2" fmla="*/ 1143 w 1143"/>
              <a:gd name="T3" fmla="*/ 105 h 313"/>
              <a:gd name="T4" fmla="*/ 1143 w 1143"/>
              <a:gd name="T5" fmla="*/ 209 h 313"/>
              <a:gd name="T6" fmla="*/ 156 w 1143"/>
              <a:gd name="T7" fmla="*/ 209 h 313"/>
              <a:gd name="T8" fmla="*/ 156 w 1143"/>
              <a:gd name="T9" fmla="*/ 313 h 313"/>
              <a:gd name="T10" fmla="*/ 0 w 1143"/>
              <a:gd name="T11" fmla="*/ 157 h 313"/>
              <a:gd name="T12" fmla="*/ 156 w 1143"/>
              <a:gd name="T13" fmla="*/ 0 h 313"/>
              <a:gd name="T14" fmla="*/ 156 w 1143"/>
              <a:gd name="T15" fmla="*/ 105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3" h="313">
                <a:moveTo>
                  <a:pt x="156" y="105"/>
                </a:moveTo>
                <a:lnTo>
                  <a:pt x="1143" y="105"/>
                </a:lnTo>
                <a:lnTo>
                  <a:pt x="1143" y="209"/>
                </a:lnTo>
                <a:lnTo>
                  <a:pt x="156" y="209"/>
                </a:lnTo>
                <a:lnTo>
                  <a:pt x="156" y="313"/>
                </a:lnTo>
                <a:lnTo>
                  <a:pt x="0" y="157"/>
                </a:lnTo>
                <a:lnTo>
                  <a:pt x="156" y="0"/>
                </a:lnTo>
                <a:lnTo>
                  <a:pt x="156" y="1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4" name="Oval Callout 703"/>
          <p:cNvSpPr/>
          <p:nvPr/>
        </p:nvSpPr>
        <p:spPr>
          <a:xfrm>
            <a:off x="2992820" y="5832586"/>
            <a:ext cx="2046514" cy="791673"/>
          </a:xfrm>
          <a:prstGeom prst="wedgeEllipseCallout">
            <a:avLst>
              <a:gd name="adj1" fmla="val -41272"/>
              <a:gd name="adj2" fmla="val -14552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6. </a:t>
            </a:r>
            <a:r>
              <a:rPr lang="en-US" sz="1400" err="1"/>
              <a:t>Src</a:t>
            </a:r>
            <a:r>
              <a:rPr lang="en-US" sz="1400"/>
              <a:t> </a:t>
            </a:r>
            <a:r>
              <a:rPr lang="en-US" sz="1400" err="1"/>
              <a:t>vSwitch</a:t>
            </a:r>
            <a:r>
              <a:rPr lang="en-US" sz="1400"/>
              <a:t> </a:t>
            </a:r>
            <a:r>
              <a:rPr lang="en-US" sz="1400">
                <a:solidFill>
                  <a:srgbClr val="FF0000"/>
                </a:solidFill>
              </a:rPr>
              <a:t>forwards </a:t>
            </a:r>
            <a:r>
              <a:rPr lang="en-US" sz="1400" err="1">
                <a:solidFill>
                  <a:srgbClr val="FF0000"/>
                </a:solidFill>
              </a:rPr>
              <a:t>flowlets</a:t>
            </a:r>
            <a:r>
              <a:rPr lang="en-US" sz="1400">
                <a:solidFill>
                  <a:srgbClr val="FF0000"/>
                </a:solidFill>
              </a:rPr>
              <a:t> on least utilized paths</a:t>
            </a:r>
          </a:p>
        </p:txBody>
      </p:sp>
      <p:sp>
        <p:nvSpPr>
          <p:cNvPr id="705" name="Freeform 329"/>
          <p:cNvSpPr>
            <a:spLocks/>
          </p:cNvSpPr>
          <p:nvPr/>
        </p:nvSpPr>
        <p:spPr bwMode="auto">
          <a:xfrm>
            <a:off x="3880913" y="1950951"/>
            <a:ext cx="691822" cy="531143"/>
          </a:xfrm>
          <a:custGeom>
            <a:avLst/>
            <a:gdLst>
              <a:gd name="T0" fmla="*/ 180 w 1793"/>
              <a:gd name="T1" fmla="*/ 0 h 1744"/>
              <a:gd name="T2" fmla="*/ 0 w 1793"/>
              <a:gd name="T3" fmla="*/ 183 h 1744"/>
              <a:gd name="T4" fmla="*/ 0 w 1793"/>
              <a:gd name="T5" fmla="*/ 1744 h 1744"/>
              <a:gd name="T6" fmla="*/ 1615 w 1793"/>
              <a:gd name="T7" fmla="*/ 1744 h 1744"/>
              <a:gd name="T8" fmla="*/ 1793 w 1793"/>
              <a:gd name="T9" fmla="*/ 1564 h 1744"/>
              <a:gd name="T10" fmla="*/ 1793 w 1793"/>
              <a:gd name="T11" fmla="*/ 0 h 1744"/>
              <a:gd name="T12" fmla="*/ 180 w 1793"/>
              <a:gd name="T13" fmla="*/ 0 h 1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3" h="1744">
                <a:moveTo>
                  <a:pt x="180" y="0"/>
                </a:moveTo>
                <a:lnTo>
                  <a:pt x="0" y="183"/>
                </a:lnTo>
                <a:lnTo>
                  <a:pt x="0" y="1744"/>
                </a:lnTo>
                <a:lnTo>
                  <a:pt x="1615" y="1744"/>
                </a:lnTo>
                <a:lnTo>
                  <a:pt x="1793" y="1564"/>
                </a:lnTo>
                <a:lnTo>
                  <a:pt x="1793" y="0"/>
                </a:lnTo>
                <a:lnTo>
                  <a:pt x="180" y="0"/>
                </a:lnTo>
                <a:close/>
              </a:path>
            </a:pathLst>
          </a:custGeom>
          <a:solidFill>
            <a:srgbClr val="289AD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" name="Freeform 331"/>
          <p:cNvSpPr>
            <a:spLocks/>
          </p:cNvSpPr>
          <p:nvPr/>
        </p:nvSpPr>
        <p:spPr bwMode="auto">
          <a:xfrm>
            <a:off x="3880913" y="2006685"/>
            <a:ext cx="623141" cy="475409"/>
          </a:xfrm>
          <a:custGeom>
            <a:avLst/>
            <a:gdLst>
              <a:gd name="T0" fmla="*/ 1615 w 1615"/>
              <a:gd name="T1" fmla="*/ 1561 h 1561"/>
              <a:gd name="T2" fmla="*/ 875 w 1615"/>
              <a:gd name="T3" fmla="*/ 1561 h 1561"/>
              <a:gd name="T4" fmla="*/ 0 w 1615"/>
              <a:gd name="T5" fmla="*/ 1561 h 1561"/>
              <a:gd name="T6" fmla="*/ 0 w 1615"/>
              <a:gd name="T7" fmla="*/ 766 h 1561"/>
              <a:gd name="T8" fmla="*/ 0 w 1615"/>
              <a:gd name="T9" fmla="*/ 0 h 1561"/>
              <a:gd name="T10" fmla="*/ 1615 w 1615"/>
              <a:gd name="T11" fmla="*/ 0 h 1561"/>
              <a:gd name="T12" fmla="*/ 1615 w 1615"/>
              <a:gd name="T13" fmla="*/ 1561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15" h="1561">
                <a:moveTo>
                  <a:pt x="1615" y="1561"/>
                </a:moveTo>
                <a:lnTo>
                  <a:pt x="875" y="1561"/>
                </a:lnTo>
                <a:lnTo>
                  <a:pt x="0" y="1561"/>
                </a:lnTo>
                <a:lnTo>
                  <a:pt x="0" y="766"/>
                </a:lnTo>
                <a:lnTo>
                  <a:pt x="0" y="0"/>
                </a:lnTo>
                <a:lnTo>
                  <a:pt x="1615" y="0"/>
                </a:lnTo>
                <a:lnTo>
                  <a:pt x="1615" y="1561"/>
                </a:lnTo>
                <a:close/>
              </a:path>
            </a:pathLst>
          </a:custGeom>
          <a:solidFill>
            <a:srgbClr val="289AD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7" name="Freeform 334"/>
          <p:cNvSpPr>
            <a:spLocks/>
          </p:cNvSpPr>
          <p:nvPr/>
        </p:nvSpPr>
        <p:spPr bwMode="auto">
          <a:xfrm>
            <a:off x="3978602" y="2135546"/>
            <a:ext cx="441022" cy="95326"/>
          </a:xfrm>
          <a:custGeom>
            <a:avLst/>
            <a:gdLst>
              <a:gd name="T0" fmla="*/ 156 w 1143"/>
              <a:gd name="T1" fmla="*/ 105 h 313"/>
              <a:gd name="T2" fmla="*/ 1143 w 1143"/>
              <a:gd name="T3" fmla="*/ 105 h 313"/>
              <a:gd name="T4" fmla="*/ 1143 w 1143"/>
              <a:gd name="T5" fmla="*/ 209 h 313"/>
              <a:gd name="T6" fmla="*/ 156 w 1143"/>
              <a:gd name="T7" fmla="*/ 209 h 313"/>
              <a:gd name="T8" fmla="*/ 156 w 1143"/>
              <a:gd name="T9" fmla="*/ 313 h 313"/>
              <a:gd name="T10" fmla="*/ 0 w 1143"/>
              <a:gd name="T11" fmla="*/ 157 h 313"/>
              <a:gd name="T12" fmla="*/ 156 w 1143"/>
              <a:gd name="T13" fmla="*/ 0 h 313"/>
              <a:gd name="T14" fmla="*/ 156 w 1143"/>
              <a:gd name="T15" fmla="*/ 105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3" h="313">
                <a:moveTo>
                  <a:pt x="156" y="105"/>
                </a:moveTo>
                <a:lnTo>
                  <a:pt x="1143" y="105"/>
                </a:lnTo>
                <a:lnTo>
                  <a:pt x="1143" y="209"/>
                </a:lnTo>
                <a:lnTo>
                  <a:pt x="156" y="209"/>
                </a:lnTo>
                <a:lnTo>
                  <a:pt x="156" y="313"/>
                </a:lnTo>
                <a:lnTo>
                  <a:pt x="0" y="157"/>
                </a:lnTo>
                <a:lnTo>
                  <a:pt x="156" y="0"/>
                </a:lnTo>
                <a:lnTo>
                  <a:pt x="156" y="1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8" name="Freeform 334"/>
          <p:cNvSpPr>
            <a:spLocks/>
          </p:cNvSpPr>
          <p:nvPr/>
        </p:nvSpPr>
        <p:spPr bwMode="auto">
          <a:xfrm>
            <a:off x="3965902" y="2338746"/>
            <a:ext cx="441022" cy="95326"/>
          </a:xfrm>
          <a:custGeom>
            <a:avLst/>
            <a:gdLst>
              <a:gd name="T0" fmla="*/ 156 w 1143"/>
              <a:gd name="T1" fmla="*/ 105 h 313"/>
              <a:gd name="T2" fmla="*/ 1143 w 1143"/>
              <a:gd name="T3" fmla="*/ 105 h 313"/>
              <a:gd name="T4" fmla="*/ 1143 w 1143"/>
              <a:gd name="T5" fmla="*/ 209 h 313"/>
              <a:gd name="T6" fmla="*/ 156 w 1143"/>
              <a:gd name="T7" fmla="*/ 209 h 313"/>
              <a:gd name="T8" fmla="*/ 156 w 1143"/>
              <a:gd name="T9" fmla="*/ 313 h 313"/>
              <a:gd name="T10" fmla="*/ 0 w 1143"/>
              <a:gd name="T11" fmla="*/ 157 h 313"/>
              <a:gd name="T12" fmla="*/ 156 w 1143"/>
              <a:gd name="T13" fmla="*/ 0 h 313"/>
              <a:gd name="T14" fmla="*/ 156 w 1143"/>
              <a:gd name="T15" fmla="*/ 105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3" h="313">
                <a:moveTo>
                  <a:pt x="156" y="105"/>
                </a:moveTo>
                <a:lnTo>
                  <a:pt x="1143" y="105"/>
                </a:lnTo>
                <a:lnTo>
                  <a:pt x="1143" y="209"/>
                </a:lnTo>
                <a:lnTo>
                  <a:pt x="156" y="209"/>
                </a:lnTo>
                <a:lnTo>
                  <a:pt x="156" y="313"/>
                </a:lnTo>
                <a:lnTo>
                  <a:pt x="0" y="157"/>
                </a:lnTo>
                <a:lnTo>
                  <a:pt x="156" y="0"/>
                </a:lnTo>
                <a:lnTo>
                  <a:pt x="156" y="1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9" name="Freeform 333"/>
          <p:cNvSpPr>
            <a:spLocks/>
          </p:cNvSpPr>
          <p:nvPr/>
        </p:nvSpPr>
        <p:spPr bwMode="auto">
          <a:xfrm>
            <a:off x="3978602" y="2054083"/>
            <a:ext cx="441022" cy="95935"/>
          </a:xfrm>
          <a:custGeom>
            <a:avLst/>
            <a:gdLst>
              <a:gd name="T0" fmla="*/ 984 w 1143"/>
              <a:gd name="T1" fmla="*/ 211 h 315"/>
              <a:gd name="T2" fmla="*/ 0 w 1143"/>
              <a:gd name="T3" fmla="*/ 211 h 315"/>
              <a:gd name="T4" fmla="*/ 0 w 1143"/>
              <a:gd name="T5" fmla="*/ 104 h 315"/>
              <a:gd name="T6" fmla="*/ 984 w 1143"/>
              <a:gd name="T7" fmla="*/ 104 h 315"/>
              <a:gd name="T8" fmla="*/ 984 w 1143"/>
              <a:gd name="T9" fmla="*/ 0 h 315"/>
              <a:gd name="T10" fmla="*/ 1143 w 1143"/>
              <a:gd name="T11" fmla="*/ 159 h 315"/>
              <a:gd name="T12" fmla="*/ 984 w 1143"/>
              <a:gd name="T13" fmla="*/ 315 h 315"/>
              <a:gd name="T14" fmla="*/ 984 w 1143"/>
              <a:gd name="T15" fmla="*/ 211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3" h="315">
                <a:moveTo>
                  <a:pt x="984" y="211"/>
                </a:moveTo>
                <a:lnTo>
                  <a:pt x="0" y="211"/>
                </a:lnTo>
                <a:lnTo>
                  <a:pt x="0" y="104"/>
                </a:lnTo>
                <a:lnTo>
                  <a:pt x="984" y="104"/>
                </a:lnTo>
                <a:lnTo>
                  <a:pt x="984" y="0"/>
                </a:lnTo>
                <a:lnTo>
                  <a:pt x="1143" y="159"/>
                </a:lnTo>
                <a:lnTo>
                  <a:pt x="984" y="315"/>
                </a:lnTo>
                <a:lnTo>
                  <a:pt x="984" y="2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0" name="Freeform 333"/>
          <p:cNvSpPr>
            <a:spLocks/>
          </p:cNvSpPr>
          <p:nvPr/>
        </p:nvSpPr>
        <p:spPr bwMode="auto">
          <a:xfrm>
            <a:off x="3978602" y="2234069"/>
            <a:ext cx="441022" cy="95935"/>
          </a:xfrm>
          <a:custGeom>
            <a:avLst/>
            <a:gdLst>
              <a:gd name="T0" fmla="*/ 984 w 1143"/>
              <a:gd name="T1" fmla="*/ 211 h 315"/>
              <a:gd name="T2" fmla="*/ 0 w 1143"/>
              <a:gd name="T3" fmla="*/ 211 h 315"/>
              <a:gd name="T4" fmla="*/ 0 w 1143"/>
              <a:gd name="T5" fmla="*/ 104 h 315"/>
              <a:gd name="T6" fmla="*/ 984 w 1143"/>
              <a:gd name="T7" fmla="*/ 104 h 315"/>
              <a:gd name="T8" fmla="*/ 984 w 1143"/>
              <a:gd name="T9" fmla="*/ 0 h 315"/>
              <a:gd name="T10" fmla="*/ 1143 w 1143"/>
              <a:gd name="T11" fmla="*/ 159 h 315"/>
              <a:gd name="T12" fmla="*/ 984 w 1143"/>
              <a:gd name="T13" fmla="*/ 315 h 315"/>
              <a:gd name="T14" fmla="*/ 984 w 1143"/>
              <a:gd name="T15" fmla="*/ 211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3" h="315">
                <a:moveTo>
                  <a:pt x="984" y="211"/>
                </a:moveTo>
                <a:lnTo>
                  <a:pt x="0" y="211"/>
                </a:lnTo>
                <a:lnTo>
                  <a:pt x="0" y="104"/>
                </a:lnTo>
                <a:lnTo>
                  <a:pt x="984" y="104"/>
                </a:lnTo>
                <a:lnTo>
                  <a:pt x="984" y="0"/>
                </a:lnTo>
                <a:lnTo>
                  <a:pt x="1143" y="159"/>
                </a:lnTo>
                <a:lnTo>
                  <a:pt x="984" y="315"/>
                </a:lnTo>
                <a:lnTo>
                  <a:pt x="984" y="2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" name="Freeform 330"/>
          <p:cNvSpPr>
            <a:spLocks/>
          </p:cNvSpPr>
          <p:nvPr/>
        </p:nvSpPr>
        <p:spPr bwMode="auto">
          <a:xfrm>
            <a:off x="3868504" y="1950951"/>
            <a:ext cx="691822" cy="55734"/>
          </a:xfrm>
          <a:custGeom>
            <a:avLst/>
            <a:gdLst>
              <a:gd name="T0" fmla="*/ 1793 w 1793"/>
              <a:gd name="T1" fmla="*/ 0 h 183"/>
              <a:gd name="T2" fmla="*/ 1615 w 1793"/>
              <a:gd name="T3" fmla="*/ 183 h 183"/>
              <a:gd name="T4" fmla="*/ 0 w 1793"/>
              <a:gd name="T5" fmla="*/ 183 h 183"/>
              <a:gd name="T6" fmla="*/ 180 w 1793"/>
              <a:gd name="T7" fmla="*/ 0 h 183"/>
              <a:gd name="T8" fmla="*/ 873 w 1793"/>
              <a:gd name="T9" fmla="*/ 0 h 183"/>
              <a:gd name="T10" fmla="*/ 1793 w 1793"/>
              <a:gd name="T11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93" h="183">
                <a:moveTo>
                  <a:pt x="1793" y="0"/>
                </a:moveTo>
                <a:lnTo>
                  <a:pt x="1615" y="183"/>
                </a:lnTo>
                <a:lnTo>
                  <a:pt x="0" y="183"/>
                </a:lnTo>
                <a:lnTo>
                  <a:pt x="180" y="0"/>
                </a:lnTo>
                <a:lnTo>
                  <a:pt x="873" y="0"/>
                </a:lnTo>
                <a:lnTo>
                  <a:pt x="1793" y="0"/>
                </a:lnTo>
                <a:close/>
              </a:path>
            </a:pathLst>
          </a:custGeom>
          <a:solidFill>
            <a:srgbClr val="4FBA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2" name="Freeform 332"/>
          <p:cNvSpPr>
            <a:spLocks/>
          </p:cNvSpPr>
          <p:nvPr/>
        </p:nvSpPr>
        <p:spPr bwMode="auto">
          <a:xfrm>
            <a:off x="4492587" y="1938246"/>
            <a:ext cx="68681" cy="531143"/>
          </a:xfrm>
          <a:custGeom>
            <a:avLst/>
            <a:gdLst>
              <a:gd name="T0" fmla="*/ 0 w 178"/>
              <a:gd name="T1" fmla="*/ 1744 h 1744"/>
              <a:gd name="T2" fmla="*/ 178 w 178"/>
              <a:gd name="T3" fmla="*/ 1564 h 1744"/>
              <a:gd name="T4" fmla="*/ 178 w 178"/>
              <a:gd name="T5" fmla="*/ 947 h 1744"/>
              <a:gd name="T6" fmla="*/ 178 w 178"/>
              <a:gd name="T7" fmla="*/ 0 h 1744"/>
              <a:gd name="T8" fmla="*/ 0 w 178"/>
              <a:gd name="T9" fmla="*/ 183 h 1744"/>
              <a:gd name="T10" fmla="*/ 0 w 178"/>
              <a:gd name="T11" fmla="*/ 1744 h 1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8" h="1744">
                <a:moveTo>
                  <a:pt x="0" y="1744"/>
                </a:moveTo>
                <a:lnTo>
                  <a:pt x="178" y="1564"/>
                </a:lnTo>
                <a:lnTo>
                  <a:pt x="178" y="947"/>
                </a:lnTo>
                <a:lnTo>
                  <a:pt x="178" y="0"/>
                </a:lnTo>
                <a:lnTo>
                  <a:pt x="0" y="183"/>
                </a:lnTo>
                <a:lnTo>
                  <a:pt x="0" y="1744"/>
                </a:lnTo>
                <a:close/>
              </a:path>
            </a:pathLst>
          </a:custGeom>
          <a:solidFill>
            <a:srgbClr val="2481B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3" name="TextBox 712"/>
          <p:cNvSpPr txBox="1"/>
          <p:nvPr/>
        </p:nvSpPr>
        <p:spPr>
          <a:xfrm>
            <a:off x="779416" y="1167340"/>
            <a:ext cx="97869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600">
                <a:solidFill>
                  <a:srgbClr val="FF0000"/>
                </a:solidFill>
              </a:rPr>
              <a:t>Utilization-aware</a:t>
            </a:r>
            <a:r>
              <a:rPr lang="en-US" sz="2600"/>
              <a:t> balancing based on </a:t>
            </a:r>
            <a:r>
              <a:rPr lang="en-US" sz="2600">
                <a:solidFill>
                  <a:srgbClr val="FF0000"/>
                </a:solidFill>
              </a:rPr>
              <a:t>INT feedback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E1B4EE-65CB-4BF1-BFB2-C0DDEC15D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96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21"/>
    </mc:Choice>
    <mc:Fallback xmlns="">
      <p:transition spd="slow" advTm="610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" grpId="0" animBg="1"/>
      <p:bldP spid="477" grpId="1" animBg="1"/>
      <p:bldP spid="575" grpId="0" animBg="1"/>
      <p:bldP spid="575" grpId="1" animBg="1"/>
      <p:bldP spid="698" grpId="0" animBg="1"/>
      <p:bldP spid="698" grpId="1" animBg="1"/>
      <p:bldP spid="699" grpId="0" animBg="1"/>
      <p:bldP spid="699" grpId="1" animBg="1"/>
      <p:bldP spid="699" grpId="2" animBg="1"/>
      <p:bldP spid="700" grpId="0" animBg="1"/>
      <p:bldP spid="700" grpId="1" animBg="1"/>
      <p:bldP spid="701" grpId="0" animBg="1"/>
      <p:bldP spid="701" grpId="1" animBg="1"/>
      <p:bldP spid="70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441" y="241300"/>
            <a:ext cx="10969943" cy="812800"/>
          </a:xfrm>
        </p:spPr>
        <p:txBody>
          <a:bodyPr/>
          <a:lstStyle/>
          <a:p>
            <a:pPr algn="ctr"/>
            <a:r>
              <a:rPr lang="en-US" u="sng"/>
              <a:t>Performance evaluation setup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061395" y="1689100"/>
            <a:ext cx="4920073" cy="466725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200" dirty="0"/>
              <a:t>2-tier leaf-spine symmetric topology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200" dirty="0"/>
              <a:t>Web Search Workload 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200" dirty="0"/>
              <a:t>Client on Leaf1 &lt;-&gt; server on Leaf2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200" dirty="0"/>
              <a:t>Measure Average Flow Completion Time (FCT)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200" dirty="0"/>
              <a:t>Compare Edge-</a:t>
            </a:r>
            <a:r>
              <a:rPr lang="en-US" sz="2200" dirty="0" err="1"/>
              <a:t>Flowlet</a:t>
            </a:r>
            <a:r>
              <a:rPr lang="en-US" sz="2200" dirty="0"/>
              <a:t> and Clove-ECN to ECMP, MPTCP and Presto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0812" y="1586827"/>
            <a:ext cx="6309404" cy="3970130"/>
            <a:chOff x="5617684" y="1383627"/>
            <a:chExt cx="6309404" cy="3970130"/>
          </a:xfrm>
        </p:grpSpPr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7222023" y="4065345"/>
              <a:ext cx="853473" cy="220623"/>
              <a:chOff x="12968288" y="2754313"/>
              <a:chExt cx="11533187" cy="2981326"/>
            </a:xfrm>
          </p:grpSpPr>
          <p:sp>
            <p:nvSpPr>
              <p:cNvPr id="138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8247937" y="1656208"/>
              <a:ext cx="564054" cy="548640"/>
              <a:chOff x="12615863" y="2703513"/>
              <a:chExt cx="2846387" cy="2768601"/>
            </a:xfrm>
          </p:grpSpPr>
          <p:sp>
            <p:nvSpPr>
              <p:cNvPr id="130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10282782" y="1658762"/>
              <a:ext cx="564054" cy="548640"/>
              <a:chOff x="12615863" y="2703513"/>
              <a:chExt cx="2846387" cy="2768601"/>
            </a:xfrm>
          </p:grpSpPr>
          <p:sp>
            <p:nvSpPr>
              <p:cNvPr id="122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1"/>
            <p:cNvGrpSpPr>
              <a:grpSpLocks noChangeAspect="1"/>
            </p:cNvGrpSpPr>
            <p:nvPr/>
          </p:nvGrpSpPr>
          <p:grpSpPr>
            <a:xfrm>
              <a:off x="11073615" y="4065345"/>
              <a:ext cx="853473" cy="220623"/>
              <a:chOff x="12968288" y="2754313"/>
              <a:chExt cx="11533187" cy="2981326"/>
            </a:xfrm>
          </p:grpSpPr>
          <p:sp>
            <p:nvSpPr>
              <p:cNvPr id="111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7189134" y="4751145"/>
              <a:ext cx="886362" cy="586354"/>
              <a:chOff x="2480135" y="635795"/>
              <a:chExt cx="1163586" cy="769747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2480135" y="1104903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100" name="Freeform 5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Rectangle 6"/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7"/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8"/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9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Rectangle 10"/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11"/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Rectangle 12"/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Rectangle 13"/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Rectangle 14"/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Rectangle 15"/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2480135" y="870349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89" name="Freeform 5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Rectangle 6"/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7"/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8"/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9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10"/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1"/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Rectangle 12"/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Rectangle 13"/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Rectangle 14"/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Rectangle 15"/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2480135" y="635795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78" name="Freeform 77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Rectangle 78"/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79"/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80"/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81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Rectangle 82"/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83"/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Rectangle 84"/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Rectangle 85"/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Rectangle 86"/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Rectangle 87"/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4" name="Group 13"/>
            <p:cNvGrpSpPr/>
            <p:nvPr/>
          </p:nvGrpSpPr>
          <p:grpSpPr>
            <a:xfrm>
              <a:off x="11040726" y="4751145"/>
              <a:ext cx="886362" cy="586354"/>
              <a:chOff x="2480135" y="635795"/>
              <a:chExt cx="1163586" cy="769747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2480135" y="1104903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64" name="Freeform 5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Rectangle 6"/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7"/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8"/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9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Rectangle 10"/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1"/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Rectangle 12"/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Rectangle 13"/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Rectangle 14"/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Rectangle 15"/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2480135" y="870349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53" name="Freeform 5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Rectangle 6"/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7"/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8"/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9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Rectangle 10"/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1"/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Rectangle 12"/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Rectangle 13"/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Rectangle 14"/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Rectangle 15"/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2480135" y="635795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42" name="Freeform 41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Rectangle 42"/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43"/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44"/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45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Rectangle 46"/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47"/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Rectangle 48"/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Rectangle 49"/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Rectangle 50"/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Rectangle 51"/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cxnSp>
          <p:nvCxnSpPr>
            <p:cNvPr id="15" name="Straight Connector 14"/>
            <p:cNvCxnSpPr/>
            <p:nvPr/>
          </p:nvCxnSpPr>
          <p:spPr>
            <a:xfrm>
              <a:off x="7374423" y="4285968"/>
              <a:ext cx="0" cy="465177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880609" y="4285968"/>
              <a:ext cx="0" cy="465177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1209686" y="4285968"/>
              <a:ext cx="0" cy="465177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1715872" y="4285968"/>
              <a:ext cx="0" cy="465177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503694" y="4277930"/>
              <a:ext cx="460438" cy="1563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is-IS" sz="2400"/>
                <a:t>…</a:t>
              </a:r>
              <a:endParaRPr lang="en-US" sz="24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306299" y="4277930"/>
              <a:ext cx="460438" cy="1563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is-IS" sz="2400"/>
                <a:t>…</a:t>
              </a:r>
              <a:endParaRPr lang="en-US" sz="2400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7603108" y="2197896"/>
              <a:ext cx="843360" cy="185554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7603108" y="2218241"/>
              <a:ext cx="2844581" cy="182877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417833" y="2185526"/>
              <a:ext cx="2864481" cy="186415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0439460" y="2196740"/>
              <a:ext cx="842854" cy="1856702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084109" y="4822257"/>
              <a:ext cx="1211603" cy="5315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/>
                <a:t>16 Clients</a:t>
              </a:r>
            </a:p>
            <a:p>
              <a:pPr>
                <a:lnSpc>
                  <a:spcPct val="90000"/>
                </a:lnSpc>
              </a:pPr>
              <a:r>
                <a:rPr lang="en-US"/>
                <a:t> 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7791789" y="2191950"/>
              <a:ext cx="819805" cy="1848641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7782742" y="2219305"/>
              <a:ext cx="2833389" cy="1825218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600072" y="2204721"/>
              <a:ext cx="2842593" cy="185258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0621581" y="2209173"/>
              <a:ext cx="817411" cy="1850711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8193581" y="1383627"/>
              <a:ext cx="336885" cy="2970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/>
                <a:t>Spine1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182549" y="1383971"/>
              <a:ext cx="336885" cy="2970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/>
                <a:t>Spine2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176582" y="4056362"/>
              <a:ext cx="336885" cy="2970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/>
                <a:t>Leaf1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50389" y="3061988"/>
              <a:ext cx="1488809" cy="27258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/>
                <a:t>4 x 40 </a:t>
              </a:r>
              <a:r>
                <a:rPr lang="en-US" err="1"/>
                <a:t>Gbps</a:t>
              </a:r>
              <a:endParaRPr lang="en-US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7405091" y="3180737"/>
              <a:ext cx="454632" cy="235147"/>
            </a:xfrm>
            <a:prstGeom prst="straightConnector1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617684" y="4387037"/>
              <a:ext cx="1488809" cy="27258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/>
                <a:t>16 x 10 </a:t>
              </a:r>
              <a:r>
                <a:rPr lang="en-US" err="1"/>
                <a:t>Gbps</a:t>
              </a:r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>
              <a:off x="7036977" y="4518556"/>
              <a:ext cx="288020" cy="7234"/>
            </a:xfrm>
            <a:prstGeom prst="straightConnector1">
              <a:avLst/>
            </a:prstGeom>
            <a:ln w="19050">
              <a:solidFill>
                <a:schemeClr val="tx1"/>
              </a:solidFill>
              <a:miter lim="800000"/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0005035" y="4822257"/>
              <a:ext cx="1211603" cy="5315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/>
                <a:t>16 Servers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447689" y="4056362"/>
              <a:ext cx="336885" cy="2970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/>
                <a:t>Leaf2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92664" y="3010258"/>
            <a:ext cx="254269" cy="411779"/>
            <a:chOff x="5379964" y="3010258"/>
            <a:chExt cx="254269" cy="411779"/>
          </a:xfrm>
        </p:grpSpPr>
        <p:cxnSp>
          <p:nvCxnSpPr>
            <p:cNvPr id="150" name="Straight Connector 149"/>
            <p:cNvCxnSpPr/>
            <p:nvPr/>
          </p:nvCxnSpPr>
          <p:spPr>
            <a:xfrm>
              <a:off x="5379964" y="3164804"/>
              <a:ext cx="254269" cy="1384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>
              <a:off x="5481813" y="3010258"/>
              <a:ext cx="30672" cy="41177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012B4A-7C06-441E-A358-F9C5FDF1E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14</a:t>
            </a:fld>
            <a:endParaRPr lang="en-US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8A8332C-A097-44A1-BD16-CE001875E530}"/>
              </a:ext>
            </a:extLst>
          </p:cNvPr>
          <p:cNvSpPr/>
          <p:nvPr/>
        </p:nvSpPr>
        <p:spPr>
          <a:xfrm>
            <a:off x="5889511" y="1118767"/>
            <a:ext cx="1445487" cy="678527"/>
          </a:xfrm>
          <a:prstGeom prst="wedgeRoundRectCallout">
            <a:avLst>
              <a:gd name="adj1" fmla="val -67910"/>
              <a:gd name="adj2" fmla="val 2529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Asymmetric Setup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69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31"/>
    </mc:Choice>
    <mc:Fallback xmlns="">
      <p:transition spd="slow" advTm="51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1" y="1162883"/>
            <a:ext cx="8313374" cy="519346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1325563"/>
          </a:xfrm>
        </p:spPr>
        <p:txBody>
          <a:bodyPr/>
          <a:lstStyle/>
          <a:p>
            <a:pPr algn="ctr"/>
            <a:r>
              <a:rPr lang="en-US" u="sng"/>
              <a:t>Symmetric topology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39EDE-4B55-406A-AF91-3B23F23F3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15</a:t>
            </a:fld>
            <a:endParaRPr lang="en-US"/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148C07AB-60F2-4A4B-B226-9F668D1DC243}"/>
              </a:ext>
            </a:extLst>
          </p:cNvPr>
          <p:cNvSpPr/>
          <p:nvPr/>
        </p:nvSpPr>
        <p:spPr>
          <a:xfrm rot="5400000">
            <a:off x="-707085" y="3107899"/>
            <a:ext cx="3680681" cy="40957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Better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7D953D-A625-4A67-921D-B0926507F58C}"/>
              </a:ext>
            </a:extLst>
          </p:cNvPr>
          <p:cNvCxnSpPr>
            <a:cxnSpLocks/>
          </p:cNvCxnSpPr>
          <p:nvPr/>
        </p:nvCxnSpPr>
        <p:spPr>
          <a:xfrm>
            <a:off x="8271483" y="3020496"/>
            <a:ext cx="0" cy="981075"/>
          </a:xfrm>
          <a:prstGeom prst="straightConnector1">
            <a:avLst/>
          </a:prstGeom>
          <a:ln w="635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D5071D8-BD5A-4364-8A06-354536BBBDF0}"/>
              </a:ext>
            </a:extLst>
          </p:cNvPr>
          <p:cNvCxnSpPr>
            <a:cxnSpLocks/>
          </p:cNvCxnSpPr>
          <p:nvPr/>
        </p:nvCxnSpPr>
        <p:spPr>
          <a:xfrm>
            <a:off x="8477250" y="3020496"/>
            <a:ext cx="0" cy="1608654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8BEB614-C607-4BDA-A3FB-D7474C47E390}"/>
              </a:ext>
            </a:extLst>
          </p:cNvPr>
          <p:cNvSpPr txBox="1"/>
          <p:nvPr/>
        </p:nvSpPr>
        <p:spPr>
          <a:xfrm>
            <a:off x="8466238" y="3820596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2.5x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16089E-9B6D-4D70-A066-B3ED41A97D0A}"/>
              </a:ext>
            </a:extLst>
          </p:cNvPr>
          <p:cNvSpPr txBox="1"/>
          <p:nvPr/>
        </p:nvSpPr>
        <p:spPr>
          <a:xfrm>
            <a:off x="7371878" y="3306971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1.8x</a:t>
            </a:r>
            <a:endParaRPr lang="en-US" sz="3200" dirty="0">
              <a:solidFill>
                <a:schemeClr val="accent2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DA34A0B-99EE-4423-8FB3-D63DC6AA6107}"/>
              </a:ext>
            </a:extLst>
          </p:cNvPr>
          <p:cNvGrpSpPr/>
          <p:nvPr/>
        </p:nvGrpSpPr>
        <p:grpSpPr>
          <a:xfrm>
            <a:off x="9726707" y="258517"/>
            <a:ext cx="2060342" cy="1296450"/>
            <a:chOff x="5617684" y="1383627"/>
            <a:chExt cx="6309404" cy="397013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1951156-E1C7-4193-B03C-97959553FEC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22023" y="4065345"/>
              <a:ext cx="853473" cy="220623"/>
              <a:chOff x="12968288" y="2754313"/>
              <a:chExt cx="11533187" cy="2981326"/>
            </a:xfrm>
          </p:grpSpPr>
          <p:sp>
            <p:nvSpPr>
              <p:cNvPr id="155" name="Freeform 367">
                <a:extLst>
                  <a:ext uri="{FF2B5EF4-FFF2-40B4-BE49-F238E27FC236}">
                    <a16:creationId xmlns:a16="http://schemas.microsoft.com/office/drawing/2014/main" id="{762B5142-9526-4B6C-8E0B-7FBC42F7A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368">
                <a:extLst>
                  <a:ext uri="{FF2B5EF4-FFF2-40B4-BE49-F238E27FC236}">
                    <a16:creationId xmlns:a16="http://schemas.microsoft.com/office/drawing/2014/main" id="{7EDF4E41-5D63-409F-B86C-1D19EBBAD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369">
                <a:extLst>
                  <a:ext uri="{FF2B5EF4-FFF2-40B4-BE49-F238E27FC236}">
                    <a16:creationId xmlns:a16="http://schemas.microsoft.com/office/drawing/2014/main" id="{CCA43304-D6E9-4AD1-A862-12115BC36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370">
                <a:extLst>
                  <a:ext uri="{FF2B5EF4-FFF2-40B4-BE49-F238E27FC236}">
                    <a16:creationId xmlns:a16="http://schemas.microsoft.com/office/drawing/2014/main" id="{464D01C7-FC4A-45B0-89AF-A7371E790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371">
                <a:extLst>
                  <a:ext uri="{FF2B5EF4-FFF2-40B4-BE49-F238E27FC236}">
                    <a16:creationId xmlns:a16="http://schemas.microsoft.com/office/drawing/2014/main" id="{AEBF2955-72DE-4813-AD85-8E6A0C552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Rectangle 372">
                <a:extLst>
                  <a:ext uri="{FF2B5EF4-FFF2-40B4-BE49-F238E27FC236}">
                    <a16:creationId xmlns:a16="http://schemas.microsoft.com/office/drawing/2014/main" id="{D40DDA84-582A-4045-9050-FF1AE6F7A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373">
                <a:extLst>
                  <a:ext uri="{FF2B5EF4-FFF2-40B4-BE49-F238E27FC236}">
                    <a16:creationId xmlns:a16="http://schemas.microsoft.com/office/drawing/2014/main" id="{18E6459F-97AE-4349-A160-641EB8344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Rectangle 374">
                <a:extLst>
                  <a:ext uri="{FF2B5EF4-FFF2-40B4-BE49-F238E27FC236}">
                    <a16:creationId xmlns:a16="http://schemas.microsoft.com/office/drawing/2014/main" id="{B17EAB1E-9C33-4416-8D6C-F3E71F65E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Rectangle 375">
                <a:extLst>
                  <a:ext uri="{FF2B5EF4-FFF2-40B4-BE49-F238E27FC236}">
                    <a16:creationId xmlns:a16="http://schemas.microsoft.com/office/drawing/2014/main" id="{4695E296-2513-4FED-8DFA-587A69B95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Rectangle 376">
                <a:extLst>
                  <a:ext uri="{FF2B5EF4-FFF2-40B4-BE49-F238E27FC236}">
                    <a16:creationId xmlns:a16="http://schemas.microsoft.com/office/drawing/2014/main" id="{DFA5D97C-1BA3-436C-8DBA-4DD900A6C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Rectangle 377">
                <a:extLst>
                  <a:ext uri="{FF2B5EF4-FFF2-40B4-BE49-F238E27FC236}">
                    <a16:creationId xmlns:a16="http://schemas.microsoft.com/office/drawing/2014/main" id="{C680911C-A27F-4F4D-822E-EA80F2D85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5A8C2FF-CB14-4161-8CC4-DBF33215163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47937" y="1656208"/>
              <a:ext cx="564054" cy="548640"/>
              <a:chOff x="12615863" y="2703513"/>
              <a:chExt cx="2846387" cy="2768601"/>
            </a:xfrm>
          </p:grpSpPr>
          <p:sp>
            <p:nvSpPr>
              <p:cNvPr id="147" name="Freeform 329">
                <a:extLst>
                  <a:ext uri="{FF2B5EF4-FFF2-40B4-BE49-F238E27FC236}">
                    <a16:creationId xmlns:a16="http://schemas.microsoft.com/office/drawing/2014/main" id="{A3A3D33C-BCC1-41A5-A36F-6458186D6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330">
                <a:extLst>
                  <a:ext uri="{FF2B5EF4-FFF2-40B4-BE49-F238E27FC236}">
                    <a16:creationId xmlns:a16="http://schemas.microsoft.com/office/drawing/2014/main" id="{F5ECAAAA-9706-482D-8F34-784A3FD7E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331">
                <a:extLst>
                  <a:ext uri="{FF2B5EF4-FFF2-40B4-BE49-F238E27FC236}">
                    <a16:creationId xmlns:a16="http://schemas.microsoft.com/office/drawing/2014/main" id="{BC8BC0E5-1972-4397-914F-C0DFF0AF1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332">
                <a:extLst>
                  <a:ext uri="{FF2B5EF4-FFF2-40B4-BE49-F238E27FC236}">
                    <a16:creationId xmlns:a16="http://schemas.microsoft.com/office/drawing/2014/main" id="{7A997C70-B719-42DC-9398-A8041E0EB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333">
                <a:extLst>
                  <a:ext uri="{FF2B5EF4-FFF2-40B4-BE49-F238E27FC236}">
                    <a16:creationId xmlns:a16="http://schemas.microsoft.com/office/drawing/2014/main" id="{EF651C19-569F-46AD-B8A5-7CFB21587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334">
                <a:extLst>
                  <a:ext uri="{FF2B5EF4-FFF2-40B4-BE49-F238E27FC236}">
                    <a16:creationId xmlns:a16="http://schemas.microsoft.com/office/drawing/2014/main" id="{2E2B5C68-898F-4C50-8FB8-CCD5CB57D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335">
                <a:extLst>
                  <a:ext uri="{FF2B5EF4-FFF2-40B4-BE49-F238E27FC236}">
                    <a16:creationId xmlns:a16="http://schemas.microsoft.com/office/drawing/2014/main" id="{247A4F91-4F54-4279-BD73-B8FE45C73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336">
                <a:extLst>
                  <a:ext uri="{FF2B5EF4-FFF2-40B4-BE49-F238E27FC236}">
                    <a16:creationId xmlns:a16="http://schemas.microsoft.com/office/drawing/2014/main" id="{01E6C08C-49DB-4AA3-B83A-046322167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BF633F9-C3F9-45CF-A787-E67D53E26B9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282782" y="1658762"/>
              <a:ext cx="564054" cy="548640"/>
              <a:chOff x="12615863" y="2703513"/>
              <a:chExt cx="2846387" cy="2768601"/>
            </a:xfrm>
          </p:grpSpPr>
          <p:sp>
            <p:nvSpPr>
              <p:cNvPr id="139" name="Freeform 329">
                <a:extLst>
                  <a:ext uri="{FF2B5EF4-FFF2-40B4-BE49-F238E27FC236}">
                    <a16:creationId xmlns:a16="http://schemas.microsoft.com/office/drawing/2014/main" id="{C8C68997-256E-4969-AFFB-023A8B465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330">
                <a:extLst>
                  <a:ext uri="{FF2B5EF4-FFF2-40B4-BE49-F238E27FC236}">
                    <a16:creationId xmlns:a16="http://schemas.microsoft.com/office/drawing/2014/main" id="{143D7DA9-171D-4E3A-8146-B97208390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331">
                <a:extLst>
                  <a:ext uri="{FF2B5EF4-FFF2-40B4-BE49-F238E27FC236}">
                    <a16:creationId xmlns:a16="http://schemas.microsoft.com/office/drawing/2014/main" id="{A0B0261A-E607-438F-AC54-9E63E6CE7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332">
                <a:extLst>
                  <a:ext uri="{FF2B5EF4-FFF2-40B4-BE49-F238E27FC236}">
                    <a16:creationId xmlns:a16="http://schemas.microsoft.com/office/drawing/2014/main" id="{1586C952-8038-44F6-B1A7-306596194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333">
                <a:extLst>
                  <a:ext uri="{FF2B5EF4-FFF2-40B4-BE49-F238E27FC236}">
                    <a16:creationId xmlns:a16="http://schemas.microsoft.com/office/drawing/2014/main" id="{522D5EA5-D5DC-41D3-B9A0-A73AD1C6C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334">
                <a:extLst>
                  <a:ext uri="{FF2B5EF4-FFF2-40B4-BE49-F238E27FC236}">
                    <a16:creationId xmlns:a16="http://schemas.microsoft.com/office/drawing/2014/main" id="{9AF44F70-5148-4B58-91CD-55B1DF8C3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335">
                <a:extLst>
                  <a:ext uri="{FF2B5EF4-FFF2-40B4-BE49-F238E27FC236}">
                    <a16:creationId xmlns:a16="http://schemas.microsoft.com/office/drawing/2014/main" id="{AFD6286E-57D5-42B2-8D92-D37A8A9C2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336">
                <a:extLst>
                  <a:ext uri="{FF2B5EF4-FFF2-40B4-BE49-F238E27FC236}">
                    <a16:creationId xmlns:a16="http://schemas.microsoft.com/office/drawing/2014/main" id="{8E0ADA2E-4878-4847-AB8D-FB04A12822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EE85B9C-2953-439C-AEE4-6F0BF65AB68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073615" y="4065345"/>
              <a:ext cx="853473" cy="220623"/>
              <a:chOff x="12968288" y="2754313"/>
              <a:chExt cx="11533187" cy="2981326"/>
            </a:xfrm>
          </p:grpSpPr>
          <p:sp>
            <p:nvSpPr>
              <p:cNvPr id="128" name="Freeform 367">
                <a:extLst>
                  <a:ext uri="{FF2B5EF4-FFF2-40B4-BE49-F238E27FC236}">
                    <a16:creationId xmlns:a16="http://schemas.microsoft.com/office/drawing/2014/main" id="{7A9A1BB0-C11B-4B94-AB98-8DD73C405E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68">
                <a:extLst>
                  <a:ext uri="{FF2B5EF4-FFF2-40B4-BE49-F238E27FC236}">
                    <a16:creationId xmlns:a16="http://schemas.microsoft.com/office/drawing/2014/main" id="{D773B80C-BC53-4405-8712-55FDA116F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69">
                <a:extLst>
                  <a:ext uri="{FF2B5EF4-FFF2-40B4-BE49-F238E27FC236}">
                    <a16:creationId xmlns:a16="http://schemas.microsoft.com/office/drawing/2014/main" id="{897EE50A-1C43-4182-847D-F2016333D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70">
                <a:extLst>
                  <a:ext uri="{FF2B5EF4-FFF2-40B4-BE49-F238E27FC236}">
                    <a16:creationId xmlns:a16="http://schemas.microsoft.com/office/drawing/2014/main" id="{DCE0078E-608D-447C-9C0C-C5020AD05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71">
                <a:extLst>
                  <a:ext uri="{FF2B5EF4-FFF2-40B4-BE49-F238E27FC236}">
                    <a16:creationId xmlns:a16="http://schemas.microsoft.com/office/drawing/2014/main" id="{C880D5EF-3512-48D4-9158-52BC9375D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Rectangle 372">
                <a:extLst>
                  <a:ext uri="{FF2B5EF4-FFF2-40B4-BE49-F238E27FC236}">
                    <a16:creationId xmlns:a16="http://schemas.microsoft.com/office/drawing/2014/main" id="{7EE674C0-1C4E-47EA-890B-6353491E31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373">
                <a:extLst>
                  <a:ext uri="{FF2B5EF4-FFF2-40B4-BE49-F238E27FC236}">
                    <a16:creationId xmlns:a16="http://schemas.microsoft.com/office/drawing/2014/main" id="{351F4234-4AF5-41F3-9BDE-B2D8BA20E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374">
                <a:extLst>
                  <a:ext uri="{FF2B5EF4-FFF2-40B4-BE49-F238E27FC236}">
                    <a16:creationId xmlns:a16="http://schemas.microsoft.com/office/drawing/2014/main" id="{965FAB07-CA55-48E6-A2A8-83CB2FCF3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Rectangle 375">
                <a:extLst>
                  <a:ext uri="{FF2B5EF4-FFF2-40B4-BE49-F238E27FC236}">
                    <a16:creationId xmlns:a16="http://schemas.microsoft.com/office/drawing/2014/main" id="{7ACDD015-56A6-40CE-8897-593E4623F7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Rectangle 376">
                <a:extLst>
                  <a:ext uri="{FF2B5EF4-FFF2-40B4-BE49-F238E27FC236}">
                    <a16:creationId xmlns:a16="http://schemas.microsoft.com/office/drawing/2014/main" id="{D96D4092-F0E0-4AC5-B5F5-4715A2510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Rectangle 377">
                <a:extLst>
                  <a:ext uri="{FF2B5EF4-FFF2-40B4-BE49-F238E27FC236}">
                    <a16:creationId xmlns:a16="http://schemas.microsoft.com/office/drawing/2014/main" id="{719EAB99-EB90-4AA6-9907-39F595073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EDFEB07-E675-433E-A616-8F7B796CDB45}"/>
                </a:ext>
              </a:extLst>
            </p:cNvPr>
            <p:cNvGrpSpPr/>
            <p:nvPr/>
          </p:nvGrpSpPr>
          <p:grpSpPr>
            <a:xfrm>
              <a:off x="7189134" y="4751145"/>
              <a:ext cx="886362" cy="586354"/>
              <a:chOff x="2480135" y="635795"/>
              <a:chExt cx="1163586" cy="769747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7AD1D3BF-8DF1-48E3-ACD2-7A10F5D6E914}"/>
                  </a:ext>
                </a:extLst>
              </p:cNvPr>
              <p:cNvGrpSpPr/>
              <p:nvPr/>
            </p:nvGrpSpPr>
            <p:grpSpPr>
              <a:xfrm>
                <a:off x="2480135" y="1104903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117" name="Freeform 5">
                  <a:extLst>
                    <a:ext uri="{FF2B5EF4-FFF2-40B4-BE49-F238E27FC236}">
                      <a16:creationId xmlns:a16="http://schemas.microsoft.com/office/drawing/2014/main" id="{560718E9-8A13-4495-9919-8601555F9D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Rectangle 6">
                  <a:extLst>
                    <a:ext uri="{FF2B5EF4-FFF2-40B4-BE49-F238E27FC236}">
                      <a16:creationId xmlns:a16="http://schemas.microsoft.com/office/drawing/2014/main" id="{DBC24344-A49C-4516-9617-D26989A6FF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7">
                  <a:extLst>
                    <a:ext uri="{FF2B5EF4-FFF2-40B4-BE49-F238E27FC236}">
                      <a16:creationId xmlns:a16="http://schemas.microsoft.com/office/drawing/2014/main" id="{4817F74E-99E7-4CA9-9DA6-1FB9509AAD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8">
                  <a:extLst>
                    <a:ext uri="{FF2B5EF4-FFF2-40B4-BE49-F238E27FC236}">
                      <a16:creationId xmlns:a16="http://schemas.microsoft.com/office/drawing/2014/main" id="{34EECA06-A5B1-4047-A784-5F54C0ECB2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9">
                  <a:extLst>
                    <a:ext uri="{FF2B5EF4-FFF2-40B4-BE49-F238E27FC236}">
                      <a16:creationId xmlns:a16="http://schemas.microsoft.com/office/drawing/2014/main" id="{2381B1B2-BD8E-46C2-9A59-E9B3E8CC56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Rectangle 10">
                  <a:extLst>
                    <a:ext uri="{FF2B5EF4-FFF2-40B4-BE49-F238E27FC236}">
                      <a16:creationId xmlns:a16="http://schemas.microsoft.com/office/drawing/2014/main" id="{A5C73299-1BEF-4D60-BAE6-B9D1CF3C49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11">
                  <a:extLst>
                    <a:ext uri="{FF2B5EF4-FFF2-40B4-BE49-F238E27FC236}">
                      <a16:creationId xmlns:a16="http://schemas.microsoft.com/office/drawing/2014/main" id="{52C0C15C-23D4-456B-9FCC-C3A8FE5EEA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Rectangle 12">
                  <a:extLst>
                    <a:ext uri="{FF2B5EF4-FFF2-40B4-BE49-F238E27FC236}">
                      <a16:creationId xmlns:a16="http://schemas.microsoft.com/office/drawing/2014/main" id="{96E207A1-1F50-4126-9B0D-A89B6A3257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Rectangle 13">
                  <a:extLst>
                    <a:ext uri="{FF2B5EF4-FFF2-40B4-BE49-F238E27FC236}">
                      <a16:creationId xmlns:a16="http://schemas.microsoft.com/office/drawing/2014/main" id="{E4DD6972-87B6-4B9E-9B1D-F6DA256ECC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Rectangle 14">
                  <a:extLst>
                    <a:ext uri="{FF2B5EF4-FFF2-40B4-BE49-F238E27FC236}">
                      <a16:creationId xmlns:a16="http://schemas.microsoft.com/office/drawing/2014/main" id="{293BEF9C-DEF0-4FDA-9D2A-EA6CD3594B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Rectangle 15">
                  <a:extLst>
                    <a:ext uri="{FF2B5EF4-FFF2-40B4-BE49-F238E27FC236}">
                      <a16:creationId xmlns:a16="http://schemas.microsoft.com/office/drawing/2014/main" id="{10278396-10FB-4DB2-8AA0-38A9FDC690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1E5EF146-352C-420F-B6E5-EFDF3DAA7EC0}"/>
                  </a:ext>
                </a:extLst>
              </p:cNvPr>
              <p:cNvGrpSpPr/>
              <p:nvPr/>
            </p:nvGrpSpPr>
            <p:grpSpPr>
              <a:xfrm>
                <a:off x="2480135" y="870349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106" name="Freeform 5">
                  <a:extLst>
                    <a:ext uri="{FF2B5EF4-FFF2-40B4-BE49-F238E27FC236}">
                      <a16:creationId xmlns:a16="http://schemas.microsoft.com/office/drawing/2014/main" id="{DF1EF523-1DC6-475C-88C4-3C356552ED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Rectangle 6">
                  <a:extLst>
                    <a:ext uri="{FF2B5EF4-FFF2-40B4-BE49-F238E27FC236}">
                      <a16:creationId xmlns:a16="http://schemas.microsoft.com/office/drawing/2014/main" id="{FD9BB4A8-E3B0-4D3C-822A-ACD4CCDACA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7">
                  <a:extLst>
                    <a:ext uri="{FF2B5EF4-FFF2-40B4-BE49-F238E27FC236}">
                      <a16:creationId xmlns:a16="http://schemas.microsoft.com/office/drawing/2014/main" id="{F3C3B1AB-42C7-4893-90AA-272936B2E7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8">
                  <a:extLst>
                    <a:ext uri="{FF2B5EF4-FFF2-40B4-BE49-F238E27FC236}">
                      <a16:creationId xmlns:a16="http://schemas.microsoft.com/office/drawing/2014/main" id="{3838C509-90D6-4079-986F-2E7EAF0AE9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9">
                  <a:extLst>
                    <a:ext uri="{FF2B5EF4-FFF2-40B4-BE49-F238E27FC236}">
                      <a16:creationId xmlns:a16="http://schemas.microsoft.com/office/drawing/2014/main" id="{5841ED7E-38DB-4C80-A788-909D6FAFEC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Rectangle 10">
                  <a:extLst>
                    <a:ext uri="{FF2B5EF4-FFF2-40B4-BE49-F238E27FC236}">
                      <a16:creationId xmlns:a16="http://schemas.microsoft.com/office/drawing/2014/main" id="{DEDD4746-75BF-40B3-A103-B4143DDF28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11">
                  <a:extLst>
                    <a:ext uri="{FF2B5EF4-FFF2-40B4-BE49-F238E27FC236}">
                      <a16:creationId xmlns:a16="http://schemas.microsoft.com/office/drawing/2014/main" id="{3090281D-302E-4350-8689-38C66EE584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Rectangle 12">
                  <a:extLst>
                    <a:ext uri="{FF2B5EF4-FFF2-40B4-BE49-F238E27FC236}">
                      <a16:creationId xmlns:a16="http://schemas.microsoft.com/office/drawing/2014/main" id="{95DC7DCB-0E69-4F01-8D65-6F69FEAB2F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Rectangle 13">
                  <a:extLst>
                    <a:ext uri="{FF2B5EF4-FFF2-40B4-BE49-F238E27FC236}">
                      <a16:creationId xmlns:a16="http://schemas.microsoft.com/office/drawing/2014/main" id="{B05304E0-3EC9-44B6-B8AD-A3A61ADBDF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Rectangle 14">
                  <a:extLst>
                    <a:ext uri="{FF2B5EF4-FFF2-40B4-BE49-F238E27FC236}">
                      <a16:creationId xmlns:a16="http://schemas.microsoft.com/office/drawing/2014/main" id="{8AF2A490-E9C5-4D94-8A53-FED2FAFF01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Rectangle 15">
                  <a:extLst>
                    <a:ext uri="{FF2B5EF4-FFF2-40B4-BE49-F238E27FC236}">
                      <a16:creationId xmlns:a16="http://schemas.microsoft.com/office/drawing/2014/main" id="{F2F5366D-2414-48D3-AA4D-EEA03B6AE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43A0A10E-6AD1-4C74-9C8D-CB12FBA74F6F}"/>
                  </a:ext>
                </a:extLst>
              </p:cNvPr>
              <p:cNvGrpSpPr/>
              <p:nvPr/>
            </p:nvGrpSpPr>
            <p:grpSpPr>
              <a:xfrm>
                <a:off x="2480135" y="635795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95" name="Freeform 77">
                  <a:extLst>
                    <a:ext uri="{FF2B5EF4-FFF2-40B4-BE49-F238E27FC236}">
                      <a16:creationId xmlns:a16="http://schemas.microsoft.com/office/drawing/2014/main" id="{C9AD6012-836E-4545-B52E-613C409444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9059D63D-C195-4D5D-9BBC-A9B9258DAC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79">
                  <a:extLst>
                    <a:ext uri="{FF2B5EF4-FFF2-40B4-BE49-F238E27FC236}">
                      <a16:creationId xmlns:a16="http://schemas.microsoft.com/office/drawing/2014/main" id="{D3F11124-3817-4A15-90D5-4320B3E795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80">
                  <a:extLst>
                    <a:ext uri="{FF2B5EF4-FFF2-40B4-BE49-F238E27FC236}">
                      <a16:creationId xmlns:a16="http://schemas.microsoft.com/office/drawing/2014/main" id="{FA9E4F42-6FBE-46DB-AFE6-D7E536A64E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81">
                  <a:extLst>
                    <a:ext uri="{FF2B5EF4-FFF2-40B4-BE49-F238E27FC236}">
                      <a16:creationId xmlns:a16="http://schemas.microsoft.com/office/drawing/2014/main" id="{BABC435C-8A2A-42B4-BD2B-AE87D650C1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8CEB0A7C-48BC-4949-98EA-157B14D5B8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83">
                  <a:extLst>
                    <a:ext uri="{FF2B5EF4-FFF2-40B4-BE49-F238E27FC236}">
                      <a16:creationId xmlns:a16="http://schemas.microsoft.com/office/drawing/2014/main" id="{FDC6C262-59DB-4E54-9EF2-67C51E160E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4536D462-AEE5-4A34-AA96-DE66F6D390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BB9BD2F6-1EFE-4D61-907E-B88A7A56B0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829EF55B-BCE0-4BFE-AF9B-F7C29D910C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E2A85721-715F-4AC3-8BFB-7A2A33C7B3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CF3A9D4-728E-45F5-8CC1-0CEF0D67A80C}"/>
                </a:ext>
              </a:extLst>
            </p:cNvPr>
            <p:cNvGrpSpPr/>
            <p:nvPr/>
          </p:nvGrpSpPr>
          <p:grpSpPr>
            <a:xfrm>
              <a:off x="11040726" y="4751145"/>
              <a:ext cx="886362" cy="586354"/>
              <a:chOff x="2480135" y="635795"/>
              <a:chExt cx="1163586" cy="769747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73B4A78B-32B3-40C0-A53D-2C3B4432510F}"/>
                  </a:ext>
                </a:extLst>
              </p:cNvPr>
              <p:cNvGrpSpPr/>
              <p:nvPr/>
            </p:nvGrpSpPr>
            <p:grpSpPr>
              <a:xfrm>
                <a:off x="2480135" y="1104903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81" name="Freeform 5">
                  <a:extLst>
                    <a:ext uri="{FF2B5EF4-FFF2-40B4-BE49-F238E27FC236}">
                      <a16:creationId xmlns:a16="http://schemas.microsoft.com/office/drawing/2014/main" id="{4131C28A-94AB-460C-A901-E6C20F8263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Rectangle 6">
                  <a:extLst>
                    <a:ext uri="{FF2B5EF4-FFF2-40B4-BE49-F238E27FC236}">
                      <a16:creationId xmlns:a16="http://schemas.microsoft.com/office/drawing/2014/main" id="{8E295685-3315-4595-AEE4-ECC3983D59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7">
                  <a:extLst>
                    <a:ext uri="{FF2B5EF4-FFF2-40B4-BE49-F238E27FC236}">
                      <a16:creationId xmlns:a16="http://schemas.microsoft.com/office/drawing/2014/main" id="{7D003580-9593-4F29-9621-215E8FB06C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8">
                  <a:extLst>
                    <a:ext uri="{FF2B5EF4-FFF2-40B4-BE49-F238E27FC236}">
                      <a16:creationId xmlns:a16="http://schemas.microsoft.com/office/drawing/2014/main" id="{F7569B89-B7C1-4E3B-BAD3-B19D2FDF36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9">
                  <a:extLst>
                    <a:ext uri="{FF2B5EF4-FFF2-40B4-BE49-F238E27FC236}">
                      <a16:creationId xmlns:a16="http://schemas.microsoft.com/office/drawing/2014/main" id="{73191DDA-4A4E-4A3E-8000-54120C40FF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Rectangle 10">
                  <a:extLst>
                    <a:ext uri="{FF2B5EF4-FFF2-40B4-BE49-F238E27FC236}">
                      <a16:creationId xmlns:a16="http://schemas.microsoft.com/office/drawing/2014/main" id="{29268090-89F5-4F69-8047-B065BF19F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1">
                  <a:extLst>
                    <a:ext uri="{FF2B5EF4-FFF2-40B4-BE49-F238E27FC236}">
                      <a16:creationId xmlns:a16="http://schemas.microsoft.com/office/drawing/2014/main" id="{14B35961-1A7B-4CBB-9D7E-623C421E7F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Rectangle 12">
                  <a:extLst>
                    <a:ext uri="{FF2B5EF4-FFF2-40B4-BE49-F238E27FC236}">
                      <a16:creationId xmlns:a16="http://schemas.microsoft.com/office/drawing/2014/main" id="{6E7BF9D2-B15B-4473-83EC-0817739696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Rectangle 13">
                  <a:extLst>
                    <a:ext uri="{FF2B5EF4-FFF2-40B4-BE49-F238E27FC236}">
                      <a16:creationId xmlns:a16="http://schemas.microsoft.com/office/drawing/2014/main" id="{6DF3F306-CAF5-41DE-8D05-DB68A441B8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Rectangle 14">
                  <a:extLst>
                    <a:ext uri="{FF2B5EF4-FFF2-40B4-BE49-F238E27FC236}">
                      <a16:creationId xmlns:a16="http://schemas.microsoft.com/office/drawing/2014/main" id="{48A2B0BA-A8EC-4916-A8AD-126B3B2938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5">
                  <a:extLst>
                    <a:ext uri="{FF2B5EF4-FFF2-40B4-BE49-F238E27FC236}">
                      <a16:creationId xmlns:a16="http://schemas.microsoft.com/office/drawing/2014/main" id="{FEDB7E46-3277-425E-A1C4-6D3AD00A90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8E8E6D53-BA63-4690-A9D8-9F9A1A0BFA9C}"/>
                  </a:ext>
                </a:extLst>
              </p:cNvPr>
              <p:cNvGrpSpPr/>
              <p:nvPr/>
            </p:nvGrpSpPr>
            <p:grpSpPr>
              <a:xfrm>
                <a:off x="2480135" y="870349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70" name="Freeform 5">
                  <a:extLst>
                    <a:ext uri="{FF2B5EF4-FFF2-40B4-BE49-F238E27FC236}">
                      <a16:creationId xmlns:a16="http://schemas.microsoft.com/office/drawing/2014/main" id="{AA18199E-C976-4A60-932F-9EB53165B0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Rectangle 6">
                  <a:extLst>
                    <a:ext uri="{FF2B5EF4-FFF2-40B4-BE49-F238E27FC236}">
                      <a16:creationId xmlns:a16="http://schemas.microsoft.com/office/drawing/2014/main" id="{5C5207FC-1F2A-4F74-A6F3-130037B67D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7">
                  <a:extLst>
                    <a:ext uri="{FF2B5EF4-FFF2-40B4-BE49-F238E27FC236}">
                      <a16:creationId xmlns:a16="http://schemas.microsoft.com/office/drawing/2014/main" id="{183024D4-1D2B-48CE-A31B-111FE69D28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8">
                  <a:extLst>
                    <a:ext uri="{FF2B5EF4-FFF2-40B4-BE49-F238E27FC236}">
                      <a16:creationId xmlns:a16="http://schemas.microsoft.com/office/drawing/2014/main" id="{71097D89-ADC7-4696-B9C3-44A6DD079B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9">
                  <a:extLst>
                    <a:ext uri="{FF2B5EF4-FFF2-40B4-BE49-F238E27FC236}">
                      <a16:creationId xmlns:a16="http://schemas.microsoft.com/office/drawing/2014/main" id="{3B000018-C154-45F6-A083-90025A72DD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Rectangle 10">
                  <a:extLst>
                    <a:ext uri="{FF2B5EF4-FFF2-40B4-BE49-F238E27FC236}">
                      <a16:creationId xmlns:a16="http://schemas.microsoft.com/office/drawing/2014/main" id="{78639460-EB39-4563-A66F-D66E7E2514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11">
                  <a:extLst>
                    <a:ext uri="{FF2B5EF4-FFF2-40B4-BE49-F238E27FC236}">
                      <a16:creationId xmlns:a16="http://schemas.microsoft.com/office/drawing/2014/main" id="{01079E1C-8085-4BFF-8A30-9F1CF3E514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Rectangle 12">
                  <a:extLst>
                    <a:ext uri="{FF2B5EF4-FFF2-40B4-BE49-F238E27FC236}">
                      <a16:creationId xmlns:a16="http://schemas.microsoft.com/office/drawing/2014/main" id="{653DFC2A-8AB2-496B-983F-C0DEC64A20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Rectangle 13">
                  <a:extLst>
                    <a:ext uri="{FF2B5EF4-FFF2-40B4-BE49-F238E27FC236}">
                      <a16:creationId xmlns:a16="http://schemas.microsoft.com/office/drawing/2014/main" id="{0EB448F7-55AF-4AF9-85C1-3656FD2D0C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Rectangle 14">
                  <a:extLst>
                    <a:ext uri="{FF2B5EF4-FFF2-40B4-BE49-F238E27FC236}">
                      <a16:creationId xmlns:a16="http://schemas.microsoft.com/office/drawing/2014/main" id="{1DB56CEC-68A1-4EA4-84AF-B221249C6A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Rectangle 15">
                  <a:extLst>
                    <a:ext uri="{FF2B5EF4-FFF2-40B4-BE49-F238E27FC236}">
                      <a16:creationId xmlns:a16="http://schemas.microsoft.com/office/drawing/2014/main" id="{3EEA49CB-0DB0-4FB1-A683-CE5C953A3B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4F567406-0526-4CC4-A12F-A0D2194DC32A}"/>
                  </a:ext>
                </a:extLst>
              </p:cNvPr>
              <p:cNvGrpSpPr/>
              <p:nvPr/>
            </p:nvGrpSpPr>
            <p:grpSpPr>
              <a:xfrm>
                <a:off x="2480135" y="635795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59" name="Freeform 41">
                  <a:extLst>
                    <a:ext uri="{FF2B5EF4-FFF2-40B4-BE49-F238E27FC236}">
                      <a16:creationId xmlns:a16="http://schemas.microsoft.com/office/drawing/2014/main" id="{6BC64F04-39E4-4F51-B11E-1DD5CC570A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AE01BAAB-32D2-4880-9837-C6810C3153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43">
                  <a:extLst>
                    <a:ext uri="{FF2B5EF4-FFF2-40B4-BE49-F238E27FC236}">
                      <a16:creationId xmlns:a16="http://schemas.microsoft.com/office/drawing/2014/main" id="{ED8772C6-A201-4C9B-9E35-1D63372B49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44">
                  <a:extLst>
                    <a:ext uri="{FF2B5EF4-FFF2-40B4-BE49-F238E27FC236}">
                      <a16:creationId xmlns:a16="http://schemas.microsoft.com/office/drawing/2014/main" id="{00BA7FCD-0E5B-4BC3-A5CC-52D93E3994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45">
                  <a:extLst>
                    <a:ext uri="{FF2B5EF4-FFF2-40B4-BE49-F238E27FC236}">
                      <a16:creationId xmlns:a16="http://schemas.microsoft.com/office/drawing/2014/main" id="{366BAC4F-90C6-48C1-B139-19845E15C3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7E356E6D-DA5B-434A-8A82-53698FFDBD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47">
                  <a:extLst>
                    <a:ext uri="{FF2B5EF4-FFF2-40B4-BE49-F238E27FC236}">
                      <a16:creationId xmlns:a16="http://schemas.microsoft.com/office/drawing/2014/main" id="{DAABD2B0-E68B-427E-AA65-944935A761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844F220A-2479-4D12-8B99-DDDF7BE526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7A14A787-3E6A-469E-BC1F-09076D83F5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883E2E17-27A2-401F-BC22-F92596B4B6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97395914-9EBA-4239-A8FC-6A61C34004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416EBD0-037E-43AE-8436-9B33C64728B7}"/>
                </a:ext>
              </a:extLst>
            </p:cNvPr>
            <p:cNvCxnSpPr/>
            <p:nvPr/>
          </p:nvCxnSpPr>
          <p:spPr>
            <a:xfrm>
              <a:off x="7374423" y="4285968"/>
              <a:ext cx="0" cy="465177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9DA942B-282F-44B9-AC0B-B033EBD61B93}"/>
                </a:ext>
              </a:extLst>
            </p:cNvPr>
            <p:cNvCxnSpPr/>
            <p:nvPr/>
          </p:nvCxnSpPr>
          <p:spPr>
            <a:xfrm>
              <a:off x="7880609" y="4285968"/>
              <a:ext cx="0" cy="465177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9751CB3-4D36-4409-B01A-8D2BEC3D2C5A}"/>
                </a:ext>
              </a:extLst>
            </p:cNvPr>
            <p:cNvCxnSpPr/>
            <p:nvPr/>
          </p:nvCxnSpPr>
          <p:spPr>
            <a:xfrm>
              <a:off x="11209686" y="4285968"/>
              <a:ext cx="0" cy="465177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1C0AD8B-9E10-475D-BBA7-6406C2D83BB6}"/>
                </a:ext>
              </a:extLst>
            </p:cNvPr>
            <p:cNvCxnSpPr/>
            <p:nvPr/>
          </p:nvCxnSpPr>
          <p:spPr>
            <a:xfrm>
              <a:off x="11715872" y="4285968"/>
              <a:ext cx="0" cy="465177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44C7211-78B8-4C2B-A3C8-DEDAF8B15DFE}"/>
                </a:ext>
              </a:extLst>
            </p:cNvPr>
            <p:cNvSpPr txBox="1"/>
            <p:nvPr/>
          </p:nvSpPr>
          <p:spPr>
            <a:xfrm>
              <a:off x="7503694" y="4277930"/>
              <a:ext cx="460438" cy="1563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is-IS" sz="2400"/>
                <a:t>…</a:t>
              </a:r>
              <a:endParaRPr lang="en-US" sz="240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06ACF76-B72C-4556-A1BE-4E8D948BA68F}"/>
                </a:ext>
              </a:extLst>
            </p:cNvPr>
            <p:cNvSpPr txBox="1"/>
            <p:nvPr/>
          </p:nvSpPr>
          <p:spPr>
            <a:xfrm>
              <a:off x="11306299" y="4277930"/>
              <a:ext cx="460438" cy="1563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is-IS" sz="2400"/>
                <a:t>…</a:t>
              </a:r>
              <a:endParaRPr lang="en-US" sz="240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6FEE5DF-5ACD-4017-880A-9A135A041BAF}"/>
                </a:ext>
              </a:extLst>
            </p:cNvPr>
            <p:cNvCxnSpPr/>
            <p:nvPr/>
          </p:nvCxnSpPr>
          <p:spPr>
            <a:xfrm flipV="1">
              <a:off x="7603108" y="2197896"/>
              <a:ext cx="843360" cy="185554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8226EBA-A4FF-4683-8EF4-D1BCE156AF7F}"/>
                </a:ext>
              </a:extLst>
            </p:cNvPr>
            <p:cNvCxnSpPr/>
            <p:nvPr/>
          </p:nvCxnSpPr>
          <p:spPr>
            <a:xfrm flipV="1">
              <a:off x="7603108" y="2218241"/>
              <a:ext cx="2844581" cy="182877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5F55869-6CD3-4FBC-887D-C59A00F402DC}"/>
                </a:ext>
              </a:extLst>
            </p:cNvPr>
            <p:cNvCxnSpPr/>
            <p:nvPr/>
          </p:nvCxnSpPr>
          <p:spPr>
            <a:xfrm>
              <a:off x="8417833" y="2185526"/>
              <a:ext cx="2864481" cy="186415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73F8E33-7301-478B-99F7-0B1E14A1A793}"/>
                </a:ext>
              </a:extLst>
            </p:cNvPr>
            <p:cNvCxnSpPr/>
            <p:nvPr/>
          </p:nvCxnSpPr>
          <p:spPr>
            <a:xfrm>
              <a:off x="10439460" y="2196740"/>
              <a:ext cx="842854" cy="1856702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016E0C6-5263-4785-B90E-C740883A7934}"/>
                </a:ext>
              </a:extLst>
            </p:cNvPr>
            <p:cNvCxnSpPr/>
            <p:nvPr/>
          </p:nvCxnSpPr>
          <p:spPr>
            <a:xfrm flipV="1">
              <a:off x="7791789" y="2191950"/>
              <a:ext cx="819805" cy="1848641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552A6F0-7A76-4B79-B051-4C77A2E3EB3E}"/>
                </a:ext>
              </a:extLst>
            </p:cNvPr>
            <p:cNvCxnSpPr/>
            <p:nvPr/>
          </p:nvCxnSpPr>
          <p:spPr>
            <a:xfrm flipV="1">
              <a:off x="7782742" y="2219305"/>
              <a:ext cx="2833389" cy="1825218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C476875-E784-4148-9F41-0915EBDBA5AD}"/>
                </a:ext>
              </a:extLst>
            </p:cNvPr>
            <p:cNvCxnSpPr/>
            <p:nvPr/>
          </p:nvCxnSpPr>
          <p:spPr>
            <a:xfrm>
              <a:off x="8600072" y="2204721"/>
              <a:ext cx="2842593" cy="185258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088D921-D75F-4334-9FC5-5334C49E2A75}"/>
                </a:ext>
              </a:extLst>
            </p:cNvPr>
            <p:cNvCxnSpPr/>
            <p:nvPr/>
          </p:nvCxnSpPr>
          <p:spPr>
            <a:xfrm>
              <a:off x="10621581" y="2209173"/>
              <a:ext cx="817411" cy="1850711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0996FBB-288E-4B3E-A800-6ADE34A040E0}"/>
                </a:ext>
              </a:extLst>
            </p:cNvPr>
            <p:cNvSpPr txBox="1"/>
            <p:nvPr/>
          </p:nvSpPr>
          <p:spPr>
            <a:xfrm>
              <a:off x="8193581" y="1383627"/>
              <a:ext cx="336885" cy="2970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3193092-96E9-45FB-A7A7-99D1085BA174}"/>
                </a:ext>
              </a:extLst>
            </p:cNvPr>
            <p:cNvSpPr txBox="1"/>
            <p:nvPr/>
          </p:nvSpPr>
          <p:spPr>
            <a:xfrm>
              <a:off x="10182549" y="1383971"/>
              <a:ext cx="336885" cy="2970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52E65EE-88D8-482B-9779-99E04210863B}"/>
                </a:ext>
              </a:extLst>
            </p:cNvPr>
            <p:cNvSpPr txBox="1"/>
            <p:nvPr/>
          </p:nvSpPr>
          <p:spPr>
            <a:xfrm>
              <a:off x="8176582" y="4056362"/>
              <a:ext cx="336885" cy="2970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2BE0883-531B-4E67-9EC6-E988E70D1C5A}"/>
                </a:ext>
              </a:extLst>
            </p:cNvPr>
            <p:cNvSpPr txBox="1"/>
            <p:nvPr/>
          </p:nvSpPr>
          <p:spPr>
            <a:xfrm>
              <a:off x="5617684" y="4387037"/>
              <a:ext cx="1488809" cy="27258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77914D8-8AA2-46AC-8A1B-C778A910DA73}"/>
                </a:ext>
              </a:extLst>
            </p:cNvPr>
            <p:cNvSpPr txBox="1"/>
            <p:nvPr/>
          </p:nvSpPr>
          <p:spPr>
            <a:xfrm>
              <a:off x="10005035" y="4822257"/>
              <a:ext cx="1211603" cy="5315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ED3959D-7649-4926-84D2-F6CD174309D6}"/>
                </a:ext>
              </a:extLst>
            </p:cNvPr>
            <p:cNvSpPr txBox="1"/>
            <p:nvPr/>
          </p:nvSpPr>
          <p:spPr>
            <a:xfrm>
              <a:off x="10447689" y="4056362"/>
              <a:ext cx="336885" cy="2970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599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202"/>
    </mc:Choice>
    <mc:Fallback xmlns="">
      <p:transition spd="slow" advTm="88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847" y="530760"/>
            <a:ext cx="7685503" cy="525310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9525"/>
            <a:ext cx="10874646" cy="1325563"/>
          </a:xfrm>
        </p:spPr>
        <p:txBody>
          <a:bodyPr/>
          <a:lstStyle/>
          <a:p>
            <a:pPr algn="ctr"/>
            <a:r>
              <a:rPr lang="en-US" u="sng"/>
              <a:t>Asymmetric topology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7E3D1-8BF3-4820-9D41-C9EDD9AD3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16</a:t>
            </a:fld>
            <a:endParaRPr lang="en-US"/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D98558D6-31B7-4EFE-9020-7BD3E7122A5C}"/>
              </a:ext>
            </a:extLst>
          </p:cNvPr>
          <p:cNvSpPr/>
          <p:nvPr/>
        </p:nvSpPr>
        <p:spPr>
          <a:xfrm rot="5400000">
            <a:off x="-506645" y="3099757"/>
            <a:ext cx="3639814" cy="40957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Better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C64E9FC-FC57-48F3-8EF7-D4918143D753}"/>
              </a:ext>
            </a:extLst>
          </p:cNvPr>
          <p:cNvCxnSpPr>
            <a:cxnSpLocks/>
          </p:cNvCxnSpPr>
          <p:nvPr/>
        </p:nvCxnSpPr>
        <p:spPr>
          <a:xfrm>
            <a:off x="8802082" y="2416710"/>
            <a:ext cx="0" cy="2002890"/>
          </a:xfrm>
          <a:prstGeom prst="straightConnector1">
            <a:avLst/>
          </a:prstGeom>
          <a:ln w="635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DC13239-D1DB-4B6B-B0FB-395980A22D65}"/>
              </a:ext>
            </a:extLst>
          </p:cNvPr>
          <p:cNvSpPr txBox="1"/>
          <p:nvPr/>
        </p:nvSpPr>
        <p:spPr>
          <a:xfrm>
            <a:off x="8219871" y="3125767"/>
            <a:ext cx="582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5x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AC29883-EAA9-42F8-B8D1-357FC546C2A8}"/>
              </a:ext>
            </a:extLst>
          </p:cNvPr>
          <p:cNvCxnSpPr>
            <a:cxnSpLocks/>
          </p:cNvCxnSpPr>
          <p:nvPr/>
        </p:nvCxnSpPr>
        <p:spPr>
          <a:xfrm>
            <a:off x="9095758" y="2416710"/>
            <a:ext cx="0" cy="2393415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320A690-02F8-4D97-A143-9D1F8EFCD7E4}"/>
              </a:ext>
            </a:extLst>
          </p:cNvPr>
          <p:cNvSpPr txBox="1"/>
          <p:nvPr/>
        </p:nvSpPr>
        <p:spPr>
          <a:xfrm>
            <a:off x="9288721" y="3109058"/>
            <a:ext cx="790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12x</a:t>
            </a:r>
            <a:endParaRPr lang="en-US" sz="3200" dirty="0">
              <a:solidFill>
                <a:schemeClr val="accent6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F2F71C-90A3-411E-B9CF-224093625A3D}"/>
              </a:ext>
            </a:extLst>
          </p:cNvPr>
          <p:cNvGrpSpPr/>
          <p:nvPr/>
        </p:nvGrpSpPr>
        <p:grpSpPr>
          <a:xfrm>
            <a:off x="9293458" y="434167"/>
            <a:ext cx="2060342" cy="1296450"/>
            <a:chOff x="5617684" y="1383627"/>
            <a:chExt cx="6309404" cy="397013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258E589-9BB5-46AF-A389-4A7B0D43FE2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22023" y="4065345"/>
              <a:ext cx="853473" cy="220623"/>
              <a:chOff x="12968288" y="2754313"/>
              <a:chExt cx="11533187" cy="2981326"/>
            </a:xfrm>
          </p:grpSpPr>
          <p:sp>
            <p:nvSpPr>
              <p:cNvPr id="151" name="Freeform 367">
                <a:extLst>
                  <a:ext uri="{FF2B5EF4-FFF2-40B4-BE49-F238E27FC236}">
                    <a16:creationId xmlns:a16="http://schemas.microsoft.com/office/drawing/2014/main" id="{E444B2DD-7C84-497F-A017-9B329069E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368">
                <a:extLst>
                  <a:ext uri="{FF2B5EF4-FFF2-40B4-BE49-F238E27FC236}">
                    <a16:creationId xmlns:a16="http://schemas.microsoft.com/office/drawing/2014/main" id="{DDDE2CE3-B883-4694-A3D1-E16D0D9A2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369">
                <a:extLst>
                  <a:ext uri="{FF2B5EF4-FFF2-40B4-BE49-F238E27FC236}">
                    <a16:creationId xmlns:a16="http://schemas.microsoft.com/office/drawing/2014/main" id="{EFA32FD9-A0A1-4A54-ABC0-21222ED4F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370">
                <a:extLst>
                  <a:ext uri="{FF2B5EF4-FFF2-40B4-BE49-F238E27FC236}">
                    <a16:creationId xmlns:a16="http://schemas.microsoft.com/office/drawing/2014/main" id="{C20D9F6A-73F1-49D2-85B3-802BA7FEF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371">
                <a:extLst>
                  <a:ext uri="{FF2B5EF4-FFF2-40B4-BE49-F238E27FC236}">
                    <a16:creationId xmlns:a16="http://schemas.microsoft.com/office/drawing/2014/main" id="{B21086CF-0481-4472-B3E4-C133DB1FB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Rectangle 372">
                <a:extLst>
                  <a:ext uri="{FF2B5EF4-FFF2-40B4-BE49-F238E27FC236}">
                    <a16:creationId xmlns:a16="http://schemas.microsoft.com/office/drawing/2014/main" id="{B0AA7CBD-39BD-40C0-B376-93A958E93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373">
                <a:extLst>
                  <a:ext uri="{FF2B5EF4-FFF2-40B4-BE49-F238E27FC236}">
                    <a16:creationId xmlns:a16="http://schemas.microsoft.com/office/drawing/2014/main" id="{1A6583CD-7EB5-498A-8C25-88792DFDF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Rectangle 374">
                <a:extLst>
                  <a:ext uri="{FF2B5EF4-FFF2-40B4-BE49-F238E27FC236}">
                    <a16:creationId xmlns:a16="http://schemas.microsoft.com/office/drawing/2014/main" id="{15F31E8E-C6F3-4875-B330-2CC1E996D6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Rectangle 375">
                <a:extLst>
                  <a:ext uri="{FF2B5EF4-FFF2-40B4-BE49-F238E27FC236}">
                    <a16:creationId xmlns:a16="http://schemas.microsoft.com/office/drawing/2014/main" id="{5BD0EA1C-D3D7-4933-AEC5-6C2D4C3BA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Rectangle 376">
                <a:extLst>
                  <a:ext uri="{FF2B5EF4-FFF2-40B4-BE49-F238E27FC236}">
                    <a16:creationId xmlns:a16="http://schemas.microsoft.com/office/drawing/2014/main" id="{12FE94E0-EAB4-4742-BD40-C36EADA10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Rectangle 377">
                <a:extLst>
                  <a:ext uri="{FF2B5EF4-FFF2-40B4-BE49-F238E27FC236}">
                    <a16:creationId xmlns:a16="http://schemas.microsoft.com/office/drawing/2014/main" id="{02428B04-3173-43FA-B24C-AEECB3939E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CB145B1-CB3C-40DE-9824-495DA23BDCD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47937" y="1656208"/>
              <a:ext cx="564054" cy="548640"/>
              <a:chOff x="12615863" y="2703513"/>
              <a:chExt cx="2846387" cy="2768601"/>
            </a:xfrm>
          </p:grpSpPr>
          <p:sp>
            <p:nvSpPr>
              <p:cNvPr id="143" name="Freeform 329">
                <a:extLst>
                  <a:ext uri="{FF2B5EF4-FFF2-40B4-BE49-F238E27FC236}">
                    <a16:creationId xmlns:a16="http://schemas.microsoft.com/office/drawing/2014/main" id="{4B74A93E-D491-4D4A-B213-EE203C756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330">
                <a:extLst>
                  <a:ext uri="{FF2B5EF4-FFF2-40B4-BE49-F238E27FC236}">
                    <a16:creationId xmlns:a16="http://schemas.microsoft.com/office/drawing/2014/main" id="{0888CA7E-865C-4878-8323-9BE2C50DD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331">
                <a:extLst>
                  <a:ext uri="{FF2B5EF4-FFF2-40B4-BE49-F238E27FC236}">
                    <a16:creationId xmlns:a16="http://schemas.microsoft.com/office/drawing/2014/main" id="{2F224858-23E3-4B57-82CE-330C1AE0D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332">
                <a:extLst>
                  <a:ext uri="{FF2B5EF4-FFF2-40B4-BE49-F238E27FC236}">
                    <a16:creationId xmlns:a16="http://schemas.microsoft.com/office/drawing/2014/main" id="{067A566C-4DA2-4835-9487-95162CDFE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333">
                <a:extLst>
                  <a:ext uri="{FF2B5EF4-FFF2-40B4-BE49-F238E27FC236}">
                    <a16:creationId xmlns:a16="http://schemas.microsoft.com/office/drawing/2014/main" id="{972630F7-4309-427E-92E7-1510B4C89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334">
                <a:extLst>
                  <a:ext uri="{FF2B5EF4-FFF2-40B4-BE49-F238E27FC236}">
                    <a16:creationId xmlns:a16="http://schemas.microsoft.com/office/drawing/2014/main" id="{6D0938AA-914D-4C16-A571-90417897C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335">
                <a:extLst>
                  <a:ext uri="{FF2B5EF4-FFF2-40B4-BE49-F238E27FC236}">
                    <a16:creationId xmlns:a16="http://schemas.microsoft.com/office/drawing/2014/main" id="{21B9471B-A7E3-43F4-BB5C-43DEAAD97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336">
                <a:extLst>
                  <a:ext uri="{FF2B5EF4-FFF2-40B4-BE49-F238E27FC236}">
                    <a16:creationId xmlns:a16="http://schemas.microsoft.com/office/drawing/2014/main" id="{2877D35D-33E7-44BB-8FDF-5110B9565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3B0BF09-A223-42D2-9BF9-0BBF91900F1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282782" y="1658762"/>
              <a:ext cx="564054" cy="548640"/>
              <a:chOff x="12615863" y="2703513"/>
              <a:chExt cx="2846387" cy="2768601"/>
            </a:xfrm>
          </p:grpSpPr>
          <p:sp>
            <p:nvSpPr>
              <p:cNvPr id="135" name="Freeform 329">
                <a:extLst>
                  <a:ext uri="{FF2B5EF4-FFF2-40B4-BE49-F238E27FC236}">
                    <a16:creationId xmlns:a16="http://schemas.microsoft.com/office/drawing/2014/main" id="{EEE1AF7B-E908-4785-852F-9F265A832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330">
                <a:extLst>
                  <a:ext uri="{FF2B5EF4-FFF2-40B4-BE49-F238E27FC236}">
                    <a16:creationId xmlns:a16="http://schemas.microsoft.com/office/drawing/2014/main" id="{B180B79D-46F3-4D5C-BC95-68D55A01E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331">
                <a:extLst>
                  <a:ext uri="{FF2B5EF4-FFF2-40B4-BE49-F238E27FC236}">
                    <a16:creationId xmlns:a16="http://schemas.microsoft.com/office/drawing/2014/main" id="{C1DAC258-F133-46B3-B8E0-D16D0561F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332">
                <a:extLst>
                  <a:ext uri="{FF2B5EF4-FFF2-40B4-BE49-F238E27FC236}">
                    <a16:creationId xmlns:a16="http://schemas.microsoft.com/office/drawing/2014/main" id="{13007777-4F41-4DD8-BC9F-EDFC88388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333">
                <a:extLst>
                  <a:ext uri="{FF2B5EF4-FFF2-40B4-BE49-F238E27FC236}">
                    <a16:creationId xmlns:a16="http://schemas.microsoft.com/office/drawing/2014/main" id="{2649232C-4157-4836-A1A4-3BA01116E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334">
                <a:extLst>
                  <a:ext uri="{FF2B5EF4-FFF2-40B4-BE49-F238E27FC236}">
                    <a16:creationId xmlns:a16="http://schemas.microsoft.com/office/drawing/2014/main" id="{4A90F9E5-E9B1-4833-8380-982A09C3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335">
                <a:extLst>
                  <a:ext uri="{FF2B5EF4-FFF2-40B4-BE49-F238E27FC236}">
                    <a16:creationId xmlns:a16="http://schemas.microsoft.com/office/drawing/2014/main" id="{A4F7D8B3-0733-409E-B196-7E5F9B437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336">
                <a:extLst>
                  <a:ext uri="{FF2B5EF4-FFF2-40B4-BE49-F238E27FC236}">
                    <a16:creationId xmlns:a16="http://schemas.microsoft.com/office/drawing/2014/main" id="{AEDB299F-46EE-4859-9DDE-362A4D7EA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B9A8FA9-19CA-4F82-AA67-452DC051E20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073615" y="4065345"/>
              <a:ext cx="853473" cy="220623"/>
              <a:chOff x="12968288" y="2754313"/>
              <a:chExt cx="11533187" cy="2981326"/>
            </a:xfrm>
          </p:grpSpPr>
          <p:sp>
            <p:nvSpPr>
              <p:cNvPr id="124" name="Freeform 367">
                <a:extLst>
                  <a:ext uri="{FF2B5EF4-FFF2-40B4-BE49-F238E27FC236}">
                    <a16:creationId xmlns:a16="http://schemas.microsoft.com/office/drawing/2014/main" id="{CD50E0F8-7E24-4F7E-89BB-A84D26E3E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368">
                <a:extLst>
                  <a:ext uri="{FF2B5EF4-FFF2-40B4-BE49-F238E27FC236}">
                    <a16:creationId xmlns:a16="http://schemas.microsoft.com/office/drawing/2014/main" id="{09C4047D-B1B2-49B0-9358-A4E224AA5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69">
                <a:extLst>
                  <a:ext uri="{FF2B5EF4-FFF2-40B4-BE49-F238E27FC236}">
                    <a16:creationId xmlns:a16="http://schemas.microsoft.com/office/drawing/2014/main" id="{F9C9B643-933F-463D-9251-1B8048F1F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70">
                <a:extLst>
                  <a:ext uri="{FF2B5EF4-FFF2-40B4-BE49-F238E27FC236}">
                    <a16:creationId xmlns:a16="http://schemas.microsoft.com/office/drawing/2014/main" id="{80116030-82F2-4085-A910-8A0D31B7D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71">
                <a:extLst>
                  <a:ext uri="{FF2B5EF4-FFF2-40B4-BE49-F238E27FC236}">
                    <a16:creationId xmlns:a16="http://schemas.microsoft.com/office/drawing/2014/main" id="{679EE0CF-BE63-470C-8C66-3232453CD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372">
                <a:extLst>
                  <a:ext uri="{FF2B5EF4-FFF2-40B4-BE49-F238E27FC236}">
                    <a16:creationId xmlns:a16="http://schemas.microsoft.com/office/drawing/2014/main" id="{C57906C6-DFA8-40EF-A492-6FF0A0E9D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73">
                <a:extLst>
                  <a:ext uri="{FF2B5EF4-FFF2-40B4-BE49-F238E27FC236}">
                    <a16:creationId xmlns:a16="http://schemas.microsoft.com/office/drawing/2014/main" id="{19E74C6B-865E-4C4F-ABF8-3128E7B63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Rectangle 374">
                <a:extLst>
                  <a:ext uri="{FF2B5EF4-FFF2-40B4-BE49-F238E27FC236}">
                    <a16:creationId xmlns:a16="http://schemas.microsoft.com/office/drawing/2014/main" id="{8BA159E5-9EF6-4DEF-840A-FBA99E5A38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Rectangle 375">
                <a:extLst>
                  <a:ext uri="{FF2B5EF4-FFF2-40B4-BE49-F238E27FC236}">
                    <a16:creationId xmlns:a16="http://schemas.microsoft.com/office/drawing/2014/main" id="{934E0B03-AF13-4797-953C-27AE24B7F6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Rectangle 376">
                <a:extLst>
                  <a:ext uri="{FF2B5EF4-FFF2-40B4-BE49-F238E27FC236}">
                    <a16:creationId xmlns:a16="http://schemas.microsoft.com/office/drawing/2014/main" id="{4040D607-FD6E-4E79-83A1-4A8C3815FA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Rectangle 377">
                <a:extLst>
                  <a:ext uri="{FF2B5EF4-FFF2-40B4-BE49-F238E27FC236}">
                    <a16:creationId xmlns:a16="http://schemas.microsoft.com/office/drawing/2014/main" id="{682C9739-21F3-488C-ACD9-377B4FB4D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CE758A8-384B-49BA-AD56-96759FC5401B}"/>
                </a:ext>
              </a:extLst>
            </p:cNvPr>
            <p:cNvGrpSpPr/>
            <p:nvPr/>
          </p:nvGrpSpPr>
          <p:grpSpPr>
            <a:xfrm>
              <a:off x="7189134" y="4751145"/>
              <a:ext cx="886362" cy="586354"/>
              <a:chOff x="2480135" y="635795"/>
              <a:chExt cx="1163586" cy="769747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1B0E095A-8661-45E4-A40A-474F7D2AE085}"/>
                  </a:ext>
                </a:extLst>
              </p:cNvPr>
              <p:cNvGrpSpPr/>
              <p:nvPr/>
            </p:nvGrpSpPr>
            <p:grpSpPr>
              <a:xfrm>
                <a:off x="2480135" y="1104903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113" name="Freeform 5">
                  <a:extLst>
                    <a:ext uri="{FF2B5EF4-FFF2-40B4-BE49-F238E27FC236}">
                      <a16:creationId xmlns:a16="http://schemas.microsoft.com/office/drawing/2014/main" id="{904862C0-0AF8-44E1-8092-0581D2D5F4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Rectangle 6">
                  <a:extLst>
                    <a:ext uri="{FF2B5EF4-FFF2-40B4-BE49-F238E27FC236}">
                      <a16:creationId xmlns:a16="http://schemas.microsoft.com/office/drawing/2014/main" id="{34A86322-0C67-43BF-959B-2627068FA3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7">
                  <a:extLst>
                    <a:ext uri="{FF2B5EF4-FFF2-40B4-BE49-F238E27FC236}">
                      <a16:creationId xmlns:a16="http://schemas.microsoft.com/office/drawing/2014/main" id="{83174291-3780-47AA-976B-9B86C27E34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8">
                  <a:extLst>
                    <a:ext uri="{FF2B5EF4-FFF2-40B4-BE49-F238E27FC236}">
                      <a16:creationId xmlns:a16="http://schemas.microsoft.com/office/drawing/2014/main" id="{EE74340A-1D6A-475A-A7D9-0DE37AB21C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9">
                  <a:extLst>
                    <a:ext uri="{FF2B5EF4-FFF2-40B4-BE49-F238E27FC236}">
                      <a16:creationId xmlns:a16="http://schemas.microsoft.com/office/drawing/2014/main" id="{17EA0D43-3261-4AB9-BD82-1B54DC1F18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Rectangle 10">
                  <a:extLst>
                    <a:ext uri="{FF2B5EF4-FFF2-40B4-BE49-F238E27FC236}">
                      <a16:creationId xmlns:a16="http://schemas.microsoft.com/office/drawing/2014/main" id="{11F43CA4-E3C6-455B-9AE6-DEE1DAE1C1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1">
                  <a:extLst>
                    <a:ext uri="{FF2B5EF4-FFF2-40B4-BE49-F238E27FC236}">
                      <a16:creationId xmlns:a16="http://schemas.microsoft.com/office/drawing/2014/main" id="{4F040772-5277-466D-ADC4-762CD80192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Rectangle 12">
                  <a:extLst>
                    <a:ext uri="{FF2B5EF4-FFF2-40B4-BE49-F238E27FC236}">
                      <a16:creationId xmlns:a16="http://schemas.microsoft.com/office/drawing/2014/main" id="{B06DC267-4C1F-4451-A2E2-EA63D3B1F6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Rectangle 13">
                  <a:extLst>
                    <a:ext uri="{FF2B5EF4-FFF2-40B4-BE49-F238E27FC236}">
                      <a16:creationId xmlns:a16="http://schemas.microsoft.com/office/drawing/2014/main" id="{B878B7EE-7448-42F4-9195-ABFC5067D1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Rectangle 14">
                  <a:extLst>
                    <a:ext uri="{FF2B5EF4-FFF2-40B4-BE49-F238E27FC236}">
                      <a16:creationId xmlns:a16="http://schemas.microsoft.com/office/drawing/2014/main" id="{BA10B599-B5F9-49AD-94C9-85A2EF6AA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Rectangle 15">
                  <a:extLst>
                    <a:ext uri="{FF2B5EF4-FFF2-40B4-BE49-F238E27FC236}">
                      <a16:creationId xmlns:a16="http://schemas.microsoft.com/office/drawing/2014/main" id="{33F3592E-4041-4CDF-80B9-42EC2ED03F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FFE8751E-CE83-4411-9511-56670C6EFEAE}"/>
                  </a:ext>
                </a:extLst>
              </p:cNvPr>
              <p:cNvGrpSpPr/>
              <p:nvPr/>
            </p:nvGrpSpPr>
            <p:grpSpPr>
              <a:xfrm>
                <a:off x="2480135" y="870349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102" name="Freeform 5">
                  <a:extLst>
                    <a:ext uri="{FF2B5EF4-FFF2-40B4-BE49-F238E27FC236}">
                      <a16:creationId xmlns:a16="http://schemas.microsoft.com/office/drawing/2014/main" id="{CD18B9BE-4DC2-442B-9D13-C06DF67B5E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Rectangle 6">
                  <a:extLst>
                    <a:ext uri="{FF2B5EF4-FFF2-40B4-BE49-F238E27FC236}">
                      <a16:creationId xmlns:a16="http://schemas.microsoft.com/office/drawing/2014/main" id="{367F8CF2-733C-4CD6-A64A-D09F1DE9C4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7">
                  <a:extLst>
                    <a:ext uri="{FF2B5EF4-FFF2-40B4-BE49-F238E27FC236}">
                      <a16:creationId xmlns:a16="http://schemas.microsoft.com/office/drawing/2014/main" id="{FA7A0024-C78F-4ED6-BA28-6A3DAE7F47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8">
                  <a:extLst>
                    <a:ext uri="{FF2B5EF4-FFF2-40B4-BE49-F238E27FC236}">
                      <a16:creationId xmlns:a16="http://schemas.microsoft.com/office/drawing/2014/main" id="{BC5018E0-8B81-4A80-80B0-AF7866566C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9">
                  <a:extLst>
                    <a:ext uri="{FF2B5EF4-FFF2-40B4-BE49-F238E27FC236}">
                      <a16:creationId xmlns:a16="http://schemas.microsoft.com/office/drawing/2014/main" id="{B460E9CA-2069-4F06-A282-9F1BF6B159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Rectangle 10">
                  <a:extLst>
                    <a:ext uri="{FF2B5EF4-FFF2-40B4-BE49-F238E27FC236}">
                      <a16:creationId xmlns:a16="http://schemas.microsoft.com/office/drawing/2014/main" id="{C1418705-8D75-46CA-88AF-0198C341D0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11">
                  <a:extLst>
                    <a:ext uri="{FF2B5EF4-FFF2-40B4-BE49-F238E27FC236}">
                      <a16:creationId xmlns:a16="http://schemas.microsoft.com/office/drawing/2014/main" id="{8B4EBF40-1A2E-4B1D-ADAA-9365878A85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Rectangle 12">
                  <a:extLst>
                    <a:ext uri="{FF2B5EF4-FFF2-40B4-BE49-F238E27FC236}">
                      <a16:creationId xmlns:a16="http://schemas.microsoft.com/office/drawing/2014/main" id="{45FA8D33-56E6-4868-966A-3568E71C47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Rectangle 13">
                  <a:extLst>
                    <a:ext uri="{FF2B5EF4-FFF2-40B4-BE49-F238E27FC236}">
                      <a16:creationId xmlns:a16="http://schemas.microsoft.com/office/drawing/2014/main" id="{8615EBAF-A6BA-4F8B-BE0D-59443F952D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Rectangle 14">
                  <a:extLst>
                    <a:ext uri="{FF2B5EF4-FFF2-40B4-BE49-F238E27FC236}">
                      <a16:creationId xmlns:a16="http://schemas.microsoft.com/office/drawing/2014/main" id="{283C38D4-0330-4661-9318-7D90DAEB66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Rectangle 15">
                  <a:extLst>
                    <a:ext uri="{FF2B5EF4-FFF2-40B4-BE49-F238E27FC236}">
                      <a16:creationId xmlns:a16="http://schemas.microsoft.com/office/drawing/2014/main" id="{48029FD6-D70B-4620-B35D-1426CDF76E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25297F7D-A897-400F-B39A-29B2C6013336}"/>
                  </a:ext>
                </a:extLst>
              </p:cNvPr>
              <p:cNvGrpSpPr/>
              <p:nvPr/>
            </p:nvGrpSpPr>
            <p:grpSpPr>
              <a:xfrm>
                <a:off x="2480135" y="635795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91" name="Freeform 77">
                  <a:extLst>
                    <a:ext uri="{FF2B5EF4-FFF2-40B4-BE49-F238E27FC236}">
                      <a16:creationId xmlns:a16="http://schemas.microsoft.com/office/drawing/2014/main" id="{CBB9602E-6D17-4797-90B7-EC502E51B8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9D066530-7A7E-4096-8366-970758C30F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79">
                  <a:extLst>
                    <a:ext uri="{FF2B5EF4-FFF2-40B4-BE49-F238E27FC236}">
                      <a16:creationId xmlns:a16="http://schemas.microsoft.com/office/drawing/2014/main" id="{842C577B-9D19-4D82-B90B-3DD67B1973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80">
                  <a:extLst>
                    <a:ext uri="{FF2B5EF4-FFF2-40B4-BE49-F238E27FC236}">
                      <a16:creationId xmlns:a16="http://schemas.microsoft.com/office/drawing/2014/main" id="{22D8FD17-53EB-4F11-A24C-581A9C2251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81">
                  <a:extLst>
                    <a:ext uri="{FF2B5EF4-FFF2-40B4-BE49-F238E27FC236}">
                      <a16:creationId xmlns:a16="http://schemas.microsoft.com/office/drawing/2014/main" id="{AA9DC6D3-9D46-4508-A875-CBF1063A8D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DF5748CF-C0DC-440B-BE89-4A191FE135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83">
                  <a:extLst>
                    <a:ext uri="{FF2B5EF4-FFF2-40B4-BE49-F238E27FC236}">
                      <a16:creationId xmlns:a16="http://schemas.microsoft.com/office/drawing/2014/main" id="{0188AF9F-175D-48BA-9849-11E83B54C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B0B826AF-CBD3-4DB7-AAC4-B123B81D03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BE94BC88-FEE1-47A7-B5D4-1422F6929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7104F6A1-06C7-40A4-B13C-70620FBB9E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6B4480CE-63E8-43A6-B282-F2B285DB98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40D337B-DE72-45C1-8530-49D3042B7922}"/>
                </a:ext>
              </a:extLst>
            </p:cNvPr>
            <p:cNvGrpSpPr/>
            <p:nvPr/>
          </p:nvGrpSpPr>
          <p:grpSpPr>
            <a:xfrm>
              <a:off x="11040726" y="4751145"/>
              <a:ext cx="886362" cy="586354"/>
              <a:chOff x="2480135" y="635795"/>
              <a:chExt cx="1163586" cy="769747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224B75BA-FADF-4C51-A151-F7C6EBF8A2EF}"/>
                  </a:ext>
                </a:extLst>
              </p:cNvPr>
              <p:cNvGrpSpPr/>
              <p:nvPr/>
            </p:nvGrpSpPr>
            <p:grpSpPr>
              <a:xfrm>
                <a:off x="2480135" y="1104903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77" name="Freeform 5">
                  <a:extLst>
                    <a:ext uri="{FF2B5EF4-FFF2-40B4-BE49-F238E27FC236}">
                      <a16:creationId xmlns:a16="http://schemas.microsoft.com/office/drawing/2014/main" id="{09380CEC-3825-4454-B997-D7672E2CB5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Rectangle 6">
                  <a:extLst>
                    <a:ext uri="{FF2B5EF4-FFF2-40B4-BE49-F238E27FC236}">
                      <a16:creationId xmlns:a16="http://schemas.microsoft.com/office/drawing/2014/main" id="{7F6826CD-322D-4C9A-9D62-13F106157F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7">
                  <a:extLst>
                    <a:ext uri="{FF2B5EF4-FFF2-40B4-BE49-F238E27FC236}">
                      <a16:creationId xmlns:a16="http://schemas.microsoft.com/office/drawing/2014/main" id="{3CC767E4-C4B2-4D62-B334-AC00178641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8">
                  <a:extLst>
                    <a:ext uri="{FF2B5EF4-FFF2-40B4-BE49-F238E27FC236}">
                      <a16:creationId xmlns:a16="http://schemas.microsoft.com/office/drawing/2014/main" id="{0E69702D-8765-4439-AA9E-276251217F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9">
                  <a:extLst>
                    <a:ext uri="{FF2B5EF4-FFF2-40B4-BE49-F238E27FC236}">
                      <a16:creationId xmlns:a16="http://schemas.microsoft.com/office/drawing/2014/main" id="{B33D0105-960A-4D91-A030-2D56F9C81D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Rectangle 10">
                  <a:extLst>
                    <a:ext uri="{FF2B5EF4-FFF2-40B4-BE49-F238E27FC236}">
                      <a16:creationId xmlns:a16="http://schemas.microsoft.com/office/drawing/2014/main" id="{486FEEDF-F996-435B-B1EE-4A0561C7B2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11">
                  <a:extLst>
                    <a:ext uri="{FF2B5EF4-FFF2-40B4-BE49-F238E27FC236}">
                      <a16:creationId xmlns:a16="http://schemas.microsoft.com/office/drawing/2014/main" id="{C1BD2154-A87C-4D98-98B1-EE77F12F25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Rectangle 12">
                  <a:extLst>
                    <a:ext uri="{FF2B5EF4-FFF2-40B4-BE49-F238E27FC236}">
                      <a16:creationId xmlns:a16="http://schemas.microsoft.com/office/drawing/2014/main" id="{E2751DC4-CFDD-44E4-8820-0053A66C37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Rectangle 13">
                  <a:extLst>
                    <a:ext uri="{FF2B5EF4-FFF2-40B4-BE49-F238E27FC236}">
                      <a16:creationId xmlns:a16="http://schemas.microsoft.com/office/drawing/2014/main" id="{15FAF169-42EC-4370-A677-D2F7AF1FF0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Rectangle 14">
                  <a:extLst>
                    <a:ext uri="{FF2B5EF4-FFF2-40B4-BE49-F238E27FC236}">
                      <a16:creationId xmlns:a16="http://schemas.microsoft.com/office/drawing/2014/main" id="{CEE9C7DD-43F4-415E-95CC-2FBBC5EA50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Rectangle 15">
                  <a:extLst>
                    <a:ext uri="{FF2B5EF4-FFF2-40B4-BE49-F238E27FC236}">
                      <a16:creationId xmlns:a16="http://schemas.microsoft.com/office/drawing/2014/main" id="{AA74BFCD-5E04-4190-B14A-2DE243B3C2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F190AC6D-4AD1-40A1-8393-84324B85FDEC}"/>
                  </a:ext>
                </a:extLst>
              </p:cNvPr>
              <p:cNvGrpSpPr/>
              <p:nvPr/>
            </p:nvGrpSpPr>
            <p:grpSpPr>
              <a:xfrm>
                <a:off x="2480135" y="870349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66" name="Freeform 5">
                  <a:extLst>
                    <a:ext uri="{FF2B5EF4-FFF2-40B4-BE49-F238E27FC236}">
                      <a16:creationId xmlns:a16="http://schemas.microsoft.com/office/drawing/2014/main" id="{138449DD-A11D-4F90-BF42-7623F2F2FE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Rectangle 6">
                  <a:extLst>
                    <a:ext uri="{FF2B5EF4-FFF2-40B4-BE49-F238E27FC236}">
                      <a16:creationId xmlns:a16="http://schemas.microsoft.com/office/drawing/2014/main" id="{52706286-7659-44EB-BBC3-EF69AB2E16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7">
                  <a:extLst>
                    <a:ext uri="{FF2B5EF4-FFF2-40B4-BE49-F238E27FC236}">
                      <a16:creationId xmlns:a16="http://schemas.microsoft.com/office/drawing/2014/main" id="{8EFC5E64-2768-4C34-829D-0D25FC6372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8">
                  <a:extLst>
                    <a:ext uri="{FF2B5EF4-FFF2-40B4-BE49-F238E27FC236}">
                      <a16:creationId xmlns:a16="http://schemas.microsoft.com/office/drawing/2014/main" id="{62E6B2B0-9815-4305-8F5C-2C5734AD3D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9">
                  <a:extLst>
                    <a:ext uri="{FF2B5EF4-FFF2-40B4-BE49-F238E27FC236}">
                      <a16:creationId xmlns:a16="http://schemas.microsoft.com/office/drawing/2014/main" id="{D040739E-0951-426E-BFC2-A050BB98C4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Rectangle 10">
                  <a:extLst>
                    <a:ext uri="{FF2B5EF4-FFF2-40B4-BE49-F238E27FC236}">
                      <a16:creationId xmlns:a16="http://schemas.microsoft.com/office/drawing/2014/main" id="{E7EB55A0-CAD4-4C60-97F9-06CFF29055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1">
                  <a:extLst>
                    <a:ext uri="{FF2B5EF4-FFF2-40B4-BE49-F238E27FC236}">
                      <a16:creationId xmlns:a16="http://schemas.microsoft.com/office/drawing/2014/main" id="{B266445B-D61B-42D0-A035-EF8B427F54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Rectangle 12">
                  <a:extLst>
                    <a:ext uri="{FF2B5EF4-FFF2-40B4-BE49-F238E27FC236}">
                      <a16:creationId xmlns:a16="http://schemas.microsoft.com/office/drawing/2014/main" id="{5FF50DC0-AB6C-49DD-A7DC-7E1AE4213F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Rectangle 13">
                  <a:extLst>
                    <a:ext uri="{FF2B5EF4-FFF2-40B4-BE49-F238E27FC236}">
                      <a16:creationId xmlns:a16="http://schemas.microsoft.com/office/drawing/2014/main" id="{59703121-FEF8-4847-8E43-A9DFEC3775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Rectangle 14">
                  <a:extLst>
                    <a:ext uri="{FF2B5EF4-FFF2-40B4-BE49-F238E27FC236}">
                      <a16:creationId xmlns:a16="http://schemas.microsoft.com/office/drawing/2014/main" id="{EED1F5D5-83B9-455A-B1EA-EEF1400E71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Rectangle 15">
                  <a:extLst>
                    <a:ext uri="{FF2B5EF4-FFF2-40B4-BE49-F238E27FC236}">
                      <a16:creationId xmlns:a16="http://schemas.microsoft.com/office/drawing/2014/main" id="{14BD1B03-80B7-4FD5-A474-34AB639BAF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3476000F-C2DC-422F-805B-0E5C5573321B}"/>
                  </a:ext>
                </a:extLst>
              </p:cNvPr>
              <p:cNvGrpSpPr/>
              <p:nvPr/>
            </p:nvGrpSpPr>
            <p:grpSpPr>
              <a:xfrm>
                <a:off x="2480135" y="635795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55" name="Freeform 41">
                  <a:extLst>
                    <a:ext uri="{FF2B5EF4-FFF2-40B4-BE49-F238E27FC236}">
                      <a16:creationId xmlns:a16="http://schemas.microsoft.com/office/drawing/2014/main" id="{C0E2123A-711A-4496-BFF1-42CEA7BFF7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C73DB896-F8E7-44E2-9DB4-4A253A58C4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43">
                  <a:extLst>
                    <a:ext uri="{FF2B5EF4-FFF2-40B4-BE49-F238E27FC236}">
                      <a16:creationId xmlns:a16="http://schemas.microsoft.com/office/drawing/2014/main" id="{AC409676-C95F-47E0-9661-AFFEA3E43A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44">
                  <a:extLst>
                    <a:ext uri="{FF2B5EF4-FFF2-40B4-BE49-F238E27FC236}">
                      <a16:creationId xmlns:a16="http://schemas.microsoft.com/office/drawing/2014/main" id="{095D4343-C0E1-4F10-8086-714ADA148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45">
                  <a:extLst>
                    <a:ext uri="{FF2B5EF4-FFF2-40B4-BE49-F238E27FC236}">
                      <a16:creationId xmlns:a16="http://schemas.microsoft.com/office/drawing/2014/main" id="{C3DEEF65-67A3-409D-BD46-7453A5B764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A5AFD174-EF91-49AF-A75D-59512A302E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47">
                  <a:extLst>
                    <a:ext uri="{FF2B5EF4-FFF2-40B4-BE49-F238E27FC236}">
                      <a16:creationId xmlns:a16="http://schemas.microsoft.com/office/drawing/2014/main" id="{31A95CA4-E0A8-499B-8490-EA33583CCD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2E0EE64F-B787-4A65-81F2-F68AA3684D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1E53AA19-49C4-490D-9416-3FF1DDF71F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B5500C59-7F6E-4A39-BE69-AB9CAB2766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9D588E2D-9C20-465A-A1DE-511F2A1223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8E47E26-516E-4FDC-B95D-3AEA03E61ADB}"/>
                </a:ext>
              </a:extLst>
            </p:cNvPr>
            <p:cNvCxnSpPr/>
            <p:nvPr/>
          </p:nvCxnSpPr>
          <p:spPr>
            <a:xfrm>
              <a:off x="7374423" y="4285968"/>
              <a:ext cx="0" cy="465177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5AAD45B-B978-4597-8C3E-4EB01EFBC308}"/>
                </a:ext>
              </a:extLst>
            </p:cNvPr>
            <p:cNvCxnSpPr/>
            <p:nvPr/>
          </p:nvCxnSpPr>
          <p:spPr>
            <a:xfrm>
              <a:off x="7880609" y="4285968"/>
              <a:ext cx="0" cy="465177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E7F4AB1-2FC9-4B05-9982-E9197E7E5B5A}"/>
                </a:ext>
              </a:extLst>
            </p:cNvPr>
            <p:cNvCxnSpPr/>
            <p:nvPr/>
          </p:nvCxnSpPr>
          <p:spPr>
            <a:xfrm>
              <a:off x="11209686" y="4285968"/>
              <a:ext cx="0" cy="465177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DCDBC5A-ED49-44CE-9FE1-93A9BF4E632C}"/>
                </a:ext>
              </a:extLst>
            </p:cNvPr>
            <p:cNvCxnSpPr/>
            <p:nvPr/>
          </p:nvCxnSpPr>
          <p:spPr>
            <a:xfrm>
              <a:off x="11715872" y="4285968"/>
              <a:ext cx="0" cy="465177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4B0359E-C56C-444E-9709-F394F7DB7F98}"/>
                </a:ext>
              </a:extLst>
            </p:cNvPr>
            <p:cNvSpPr txBox="1"/>
            <p:nvPr/>
          </p:nvSpPr>
          <p:spPr>
            <a:xfrm>
              <a:off x="7503694" y="4277930"/>
              <a:ext cx="460438" cy="1563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is-IS" sz="2400"/>
                <a:t>…</a:t>
              </a:r>
              <a:endParaRPr lang="en-US" sz="240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31CE8AB-F50F-4565-93E7-F5A89FB06495}"/>
                </a:ext>
              </a:extLst>
            </p:cNvPr>
            <p:cNvSpPr txBox="1"/>
            <p:nvPr/>
          </p:nvSpPr>
          <p:spPr>
            <a:xfrm>
              <a:off x="11306299" y="4277930"/>
              <a:ext cx="460438" cy="1563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is-IS" sz="2400"/>
                <a:t>…</a:t>
              </a:r>
              <a:endParaRPr lang="en-US" sz="240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01FC930-F1F3-4457-817D-31D647538857}"/>
                </a:ext>
              </a:extLst>
            </p:cNvPr>
            <p:cNvCxnSpPr/>
            <p:nvPr/>
          </p:nvCxnSpPr>
          <p:spPr>
            <a:xfrm flipV="1">
              <a:off x="7603108" y="2197896"/>
              <a:ext cx="843360" cy="185554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DE8725C-C9B2-4D18-AACD-2AAE3B556AA8}"/>
                </a:ext>
              </a:extLst>
            </p:cNvPr>
            <p:cNvCxnSpPr/>
            <p:nvPr/>
          </p:nvCxnSpPr>
          <p:spPr>
            <a:xfrm flipV="1">
              <a:off x="7603108" y="2218241"/>
              <a:ext cx="2844581" cy="182877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8F5B44C-DE9B-42A3-BD12-7A2BC953F862}"/>
                </a:ext>
              </a:extLst>
            </p:cNvPr>
            <p:cNvCxnSpPr/>
            <p:nvPr/>
          </p:nvCxnSpPr>
          <p:spPr>
            <a:xfrm>
              <a:off x="8417833" y="2185526"/>
              <a:ext cx="2864481" cy="186415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4D1C769-1668-4349-B2FE-A59AC11879DF}"/>
                </a:ext>
              </a:extLst>
            </p:cNvPr>
            <p:cNvCxnSpPr/>
            <p:nvPr/>
          </p:nvCxnSpPr>
          <p:spPr>
            <a:xfrm>
              <a:off x="10439460" y="2196740"/>
              <a:ext cx="842854" cy="1856702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8DA6DC1-7DCD-4549-B81F-A5C60B27EFF1}"/>
                </a:ext>
              </a:extLst>
            </p:cNvPr>
            <p:cNvCxnSpPr/>
            <p:nvPr/>
          </p:nvCxnSpPr>
          <p:spPr>
            <a:xfrm flipV="1">
              <a:off x="7791789" y="2191950"/>
              <a:ext cx="819805" cy="1848641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B05BF40-3A78-44D1-A3EE-D804EA4A0992}"/>
                </a:ext>
              </a:extLst>
            </p:cNvPr>
            <p:cNvCxnSpPr/>
            <p:nvPr/>
          </p:nvCxnSpPr>
          <p:spPr>
            <a:xfrm flipV="1">
              <a:off x="7782742" y="2219305"/>
              <a:ext cx="2833389" cy="1825218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D29AC4E-A749-4E6D-8C22-1C0325A1657F}"/>
                </a:ext>
              </a:extLst>
            </p:cNvPr>
            <p:cNvCxnSpPr/>
            <p:nvPr/>
          </p:nvCxnSpPr>
          <p:spPr>
            <a:xfrm>
              <a:off x="8600072" y="2204721"/>
              <a:ext cx="2842593" cy="185258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3F6E05B-F2E3-4339-979C-970A60CCCABC}"/>
                </a:ext>
              </a:extLst>
            </p:cNvPr>
            <p:cNvCxnSpPr/>
            <p:nvPr/>
          </p:nvCxnSpPr>
          <p:spPr>
            <a:xfrm>
              <a:off x="10621581" y="2209173"/>
              <a:ext cx="817411" cy="1850711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2D0D3EA-C280-4EB7-8E8A-ECDC313B0FCE}"/>
                </a:ext>
              </a:extLst>
            </p:cNvPr>
            <p:cNvSpPr txBox="1"/>
            <p:nvPr/>
          </p:nvSpPr>
          <p:spPr>
            <a:xfrm>
              <a:off x="8193581" y="1383627"/>
              <a:ext cx="336885" cy="2970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BB3977B-A55B-43C4-9438-276D0E22EF60}"/>
                </a:ext>
              </a:extLst>
            </p:cNvPr>
            <p:cNvSpPr txBox="1"/>
            <p:nvPr/>
          </p:nvSpPr>
          <p:spPr>
            <a:xfrm>
              <a:off x="10182549" y="1383971"/>
              <a:ext cx="336885" cy="2970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CBAF711-0302-4278-994F-C733FD59C9E6}"/>
                </a:ext>
              </a:extLst>
            </p:cNvPr>
            <p:cNvSpPr txBox="1"/>
            <p:nvPr/>
          </p:nvSpPr>
          <p:spPr>
            <a:xfrm>
              <a:off x="8176582" y="4056362"/>
              <a:ext cx="336885" cy="2970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D242C84-42E9-48FA-B88F-66DF44489433}"/>
                </a:ext>
              </a:extLst>
            </p:cNvPr>
            <p:cNvSpPr txBox="1"/>
            <p:nvPr/>
          </p:nvSpPr>
          <p:spPr>
            <a:xfrm>
              <a:off x="5617684" y="4387037"/>
              <a:ext cx="1488809" cy="27258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7809752-6DE2-426E-8E1A-9BC11B02FD77}"/>
                </a:ext>
              </a:extLst>
            </p:cNvPr>
            <p:cNvSpPr txBox="1"/>
            <p:nvPr/>
          </p:nvSpPr>
          <p:spPr>
            <a:xfrm>
              <a:off x="10005035" y="4822257"/>
              <a:ext cx="1211603" cy="5315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ED7528D-77FA-4CD6-A7DD-10F7552F6BA8}"/>
                </a:ext>
              </a:extLst>
            </p:cNvPr>
            <p:cNvSpPr txBox="1"/>
            <p:nvPr/>
          </p:nvSpPr>
          <p:spPr>
            <a:xfrm>
              <a:off x="10447689" y="4056362"/>
              <a:ext cx="336885" cy="2970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dirty="0"/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B3ECF921-8392-4AA0-9406-A60CDFC9176F}"/>
              </a:ext>
            </a:extLst>
          </p:cNvPr>
          <p:cNvGrpSpPr/>
          <p:nvPr/>
        </p:nvGrpSpPr>
        <p:grpSpPr>
          <a:xfrm>
            <a:off x="10960362" y="773165"/>
            <a:ext cx="254269" cy="411779"/>
            <a:chOff x="5379964" y="3010258"/>
            <a:chExt cx="254269" cy="411779"/>
          </a:xfrm>
        </p:grpSpPr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AB04B1B0-8FE6-4689-A00D-953DD1BAA3E9}"/>
                </a:ext>
              </a:extLst>
            </p:cNvPr>
            <p:cNvCxnSpPr/>
            <p:nvPr/>
          </p:nvCxnSpPr>
          <p:spPr>
            <a:xfrm>
              <a:off x="5379964" y="3164804"/>
              <a:ext cx="254269" cy="1384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0797CEF7-8ADD-454E-AAE0-71B3D35BD032}"/>
                </a:ext>
              </a:extLst>
            </p:cNvPr>
            <p:cNvCxnSpPr/>
            <p:nvPr/>
          </p:nvCxnSpPr>
          <p:spPr>
            <a:xfrm flipH="1">
              <a:off x="5481813" y="3010258"/>
              <a:ext cx="30672" cy="41177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9158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90"/>
    </mc:Choice>
    <mc:Fallback xmlns="">
      <p:transition spd="slow" advTm="33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9525"/>
            <a:ext cx="10874646" cy="1325563"/>
          </a:xfrm>
        </p:spPr>
        <p:txBody>
          <a:bodyPr/>
          <a:lstStyle/>
          <a:p>
            <a:pPr algn="ctr"/>
            <a:r>
              <a:rPr lang="en-US" u="sng" dirty="0" err="1"/>
              <a:t>Incast</a:t>
            </a:r>
            <a:r>
              <a:rPr lang="en-US" u="sng" dirty="0"/>
              <a:t> Workload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5400" y="5310267"/>
            <a:ext cx="9334500" cy="11176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/>
              <a:t>       CLOVE-ECN outperforms MPTCP on </a:t>
            </a:r>
            <a:r>
              <a:rPr lang="en-US" sz="2800" b="1" err="1"/>
              <a:t>Incast</a:t>
            </a:r>
            <a:r>
              <a:rPr lang="en-US" sz="2800" b="1"/>
              <a:t> Workloads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838" y="1206501"/>
            <a:ext cx="5955624" cy="38735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2A4C84-2C04-437C-8F96-7555D437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17</a:t>
            </a:fld>
            <a:endParaRPr lang="en-US"/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D16D3057-4AD0-4961-BE6B-528D728B5560}"/>
              </a:ext>
            </a:extLst>
          </p:cNvPr>
          <p:cNvSpPr/>
          <p:nvPr/>
        </p:nvSpPr>
        <p:spPr>
          <a:xfrm rot="16200000">
            <a:off x="483564" y="2663031"/>
            <a:ext cx="2855913" cy="40957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Better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371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74"/>
    </mc:Choice>
    <mc:Fallback xmlns="">
      <p:transition spd="slow" advTm="373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Screen Shot 2017-12-11 at 4.47.33 PM.png">
            <a:extLst>
              <a:ext uri="{FF2B5EF4-FFF2-40B4-BE49-F238E27FC236}">
                <a16:creationId xmlns:a16="http://schemas.microsoft.com/office/drawing/2014/main" id="{1F7E2EB4-D5DC-4C20-AA53-EF2BB93C4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225" y="990600"/>
            <a:ext cx="6592899" cy="4118029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 flipH="1">
            <a:off x="7493000" y="3334623"/>
            <a:ext cx="3048000" cy="499210"/>
          </a:xfrm>
          <a:prstGeom prst="homePlat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1.2x higher FCT than CONGA</a:t>
            </a:r>
          </a:p>
        </p:txBody>
      </p:sp>
      <p:sp>
        <p:nvSpPr>
          <p:cNvPr id="24" name="Pentagon 23"/>
          <p:cNvSpPr/>
          <p:nvPr/>
        </p:nvSpPr>
        <p:spPr>
          <a:xfrm flipH="1">
            <a:off x="7239000" y="2327712"/>
            <a:ext cx="3568700" cy="685800"/>
          </a:xfrm>
          <a:prstGeom prst="homePlat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9525"/>
            <a:ext cx="10874646" cy="1325563"/>
          </a:xfrm>
        </p:spPr>
        <p:txBody>
          <a:bodyPr/>
          <a:lstStyle/>
          <a:p>
            <a:pPr algn="ctr"/>
            <a:r>
              <a:rPr lang="en-US" u="sng" dirty="0"/>
              <a:t>NS2 Simulation with CONGA – Asymmetric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95400" y="5310267"/>
            <a:ext cx="9334500" cy="11176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/>
              <a:t>CLOVE-ECN captures 80% of the performance gain between ECMP and CONGA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079079" y="1838325"/>
            <a:ext cx="1409700" cy="1270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083300" y="3385344"/>
            <a:ext cx="1409700" cy="1270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097723" y="3690659"/>
            <a:ext cx="1409700" cy="1270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289800" y="2449790"/>
            <a:ext cx="3938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3x lower FCT than  ECMP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152975" y="1845503"/>
            <a:ext cx="24965" cy="146460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404100" y="3385344"/>
            <a:ext cx="0" cy="318015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7E3D1-8BF3-4820-9D41-C9EDD9AD3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18</a:t>
            </a:fld>
            <a:endParaRPr lang="en-US"/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0E4DF14-FD14-4689-9842-B54FB7814CE0}"/>
              </a:ext>
            </a:extLst>
          </p:cNvPr>
          <p:cNvSpPr/>
          <p:nvPr/>
        </p:nvSpPr>
        <p:spPr>
          <a:xfrm rot="5400000">
            <a:off x="-384968" y="2706665"/>
            <a:ext cx="2855913" cy="40957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Better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BA30300-789D-48F0-A8AD-4282E538DB71}"/>
              </a:ext>
            </a:extLst>
          </p:cNvPr>
          <p:cNvGrpSpPr/>
          <p:nvPr/>
        </p:nvGrpSpPr>
        <p:grpSpPr>
          <a:xfrm>
            <a:off x="9366301" y="938482"/>
            <a:ext cx="2060342" cy="1296450"/>
            <a:chOff x="5617684" y="1383627"/>
            <a:chExt cx="6309404" cy="397013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F70DF6A-703C-4DFE-99D5-D84EEA90196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22023" y="4065345"/>
              <a:ext cx="853473" cy="220623"/>
              <a:chOff x="12968288" y="2754313"/>
              <a:chExt cx="11533187" cy="2981326"/>
            </a:xfrm>
          </p:grpSpPr>
          <p:sp>
            <p:nvSpPr>
              <p:cNvPr id="144" name="Freeform 367">
                <a:extLst>
                  <a:ext uri="{FF2B5EF4-FFF2-40B4-BE49-F238E27FC236}">
                    <a16:creationId xmlns:a16="http://schemas.microsoft.com/office/drawing/2014/main" id="{49B7F3CB-D052-4ECD-A098-E1B01D0C5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368">
                <a:extLst>
                  <a:ext uri="{FF2B5EF4-FFF2-40B4-BE49-F238E27FC236}">
                    <a16:creationId xmlns:a16="http://schemas.microsoft.com/office/drawing/2014/main" id="{A0036617-625C-47E8-9F21-050D0C0B5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369">
                <a:extLst>
                  <a:ext uri="{FF2B5EF4-FFF2-40B4-BE49-F238E27FC236}">
                    <a16:creationId xmlns:a16="http://schemas.microsoft.com/office/drawing/2014/main" id="{C2BB7017-E7D5-4690-A477-C442DB4C1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370">
                <a:extLst>
                  <a:ext uri="{FF2B5EF4-FFF2-40B4-BE49-F238E27FC236}">
                    <a16:creationId xmlns:a16="http://schemas.microsoft.com/office/drawing/2014/main" id="{0239C708-57BD-4E48-853B-267427A73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371">
                <a:extLst>
                  <a:ext uri="{FF2B5EF4-FFF2-40B4-BE49-F238E27FC236}">
                    <a16:creationId xmlns:a16="http://schemas.microsoft.com/office/drawing/2014/main" id="{FD76EE77-1751-4CDA-93DF-1CB4657D7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Rectangle 372">
                <a:extLst>
                  <a:ext uri="{FF2B5EF4-FFF2-40B4-BE49-F238E27FC236}">
                    <a16:creationId xmlns:a16="http://schemas.microsoft.com/office/drawing/2014/main" id="{140AA3A5-A876-490B-A465-0AC043472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373">
                <a:extLst>
                  <a:ext uri="{FF2B5EF4-FFF2-40B4-BE49-F238E27FC236}">
                    <a16:creationId xmlns:a16="http://schemas.microsoft.com/office/drawing/2014/main" id="{79438B1B-BD1D-4E8B-A15A-F055B7B09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Rectangle 374">
                <a:extLst>
                  <a:ext uri="{FF2B5EF4-FFF2-40B4-BE49-F238E27FC236}">
                    <a16:creationId xmlns:a16="http://schemas.microsoft.com/office/drawing/2014/main" id="{C9BA1B7C-A047-4942-8B68-B2D69595A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Rectangle 375">
                <a:extLst>
                  <a:ext uri="{FF2B5EF4-FFF2-40B4-BE49-F238E27FC236}">
                    <a16:creationId xmlns:a16="http://schemas.microsoft.com/office/drawing/2014/main" id="{6CD5436A-018A-4A8F-B31C-DCA3F0CF8D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Rectangle 376">
                <a:extLst>
                  <a:ext uri="{FF2B5EF4-FFF2-40B4-BE49-F238E27FC236}">
                    <a16:creationId xmlns:a16="http://schemas.microsoft.com/office/drawing/2014/main" id="{5294AE6D-7709-4515-9F58-D1C20B1A2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Rectangle 377">
                <a:extLst>
                  <a:ext uri="{FF2B5EF4-FFF2-40B4-BE49-F238E27FC236}">
                    <a16:creationId xmlns:a16="http://schemas.microsoft.com/office/drawing/2014/main" id="{A8DA0E5E-01DC-4ACF-9F40-607DCD0DA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66D9F76-CC78-40B3-BFC0-CB585A08966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47937" y="1656208"/>
              <a:ext cx="564054" cy="548640"/>
              <a:chOff x="12615863" y="2703513"/>
              <a:chExt cx="2846387" cy="2768601"/>
            </a:xfrm>
          </p:grpSpPr>
          <p:sp>
            <p:nvSpPr>
              <p:cNvPr id="136" name="Freeform 329">
                <a:extLst>
                  <a:ext uri="{FF2B5EF4-FFF2-40B4-BE49-F238E27FC236}">
                    <a16:creationId xmlns:a16="http://schemas.microsoft.com/office/drawing/2014/main" id="{AE393302-2424-480E-963B-995E6FF0C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330">
                <a:extLst>
                  <a:ext uri="{FF2B5EF4-FFF2-40B4-BE49-F238E27FC236}">
                    <a16:creationId xmlns:a16="http://schemas.microsoft.com/office/drawing/2014/main" id="{BC16D41F-93C1-4DE6-87AE-77124097D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331">
                <a:extLst>
                  <a:ext uri="{FF2B5EF4-FFF2-40B4-BE49-F238E27FC236}">
                    <a16:creationId xmlns:a16="http://schemas.microsoft.com/office/drawing/2014/main" id="{F8369AE6-3065-47AE-9CC5-1D8C857E1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332">
                <a:extLst>
                  <a:ext uri="{FF2B5EF4-FFF2-40B4-BE49-F238E27FC236}">
                    <a16:creationId xmlns:a16="http://schemas.microsoft.com/office/drawing/2014/main" id="{B973D095-03E2-4728-958D-CB98C62CA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333">
                <a:extLst>
                  <a:ext uri="{FF2B5EF4-FFF2-40B4-BE49-F238E27FC236}">
                    <a16:creationId xmlns:a16="http://schemas.microsoft.com/office/drawing/2014/main" id="{A82B4F82-FF1B-46F2-B7E9-015406853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334">
                <a:extLst>
                  <a:ext uri="{FF2B5EF4-FFF2-40B4-BE49-F238E27FC236}">
                    <a16:creationId xmlns:a16="http://schemas.microsoft.com/office/drawing/2014/main" id="{DEA6ECD7-EE2B-4642-B66E-F70DD7C34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335">
                <a:extLst>
                  <a:ext uri="{FF2B5EF4-FFF2-40B4-BE49-F238E27FC236}">
                    <a16:creationId xmlns:a16="http://schemas.microsoft.com/office/drawing/2014/main" id="{563B28CB-DE0E-4F30-9CCC-61B5A50A0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336">
                <a:extLst>
                  <a:ext uri="{FF2B5EF4-FFF2-40B4-BE49-F238E27FC236}">
                    <a16:creationId xmlns:a16="http://schemas.microsoft.com/office/drawing/2014/main" id="{1B5EF5BB-D46D-4AC9-8BA8-302F065B7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EF05943-E09A-41E1-BDD9-C66DB5BDA41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282782" y="1658762"/>
              <a:ext cx="564054" cy="548640"/>
              <a:chOff x="12615863" y="2703513"/>
              <a:chExt cx="2846387" cy="2768601"/>
            </a:xfrm>
          </p:grpSpPr>
          <p:sp>
            <p:nvSpPr>
              <p:cNvPr id="128" name="Freeform 329">
                <a:extLst>
                  <a:ext uri="{FF2B5EF4-FFF2-40B4-BE49-F238E27FC236}">
                    <a16:creationId xmlns:a16="http://schemas.microsoft.com/office/drawing/2014/main" id="{DBA19814-42BA-4BDC-A286-43C0ACB77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30">
                <a:extLst>
                  <a:ext uri="{FF2B5EF4-FFF2-40B4-BE49-F238E27FC236}">
                    <a16:creationId xmlns:a16="http://schemas.microsoft.com/office/drawing/2014/main" id="{7523344A-97B7-4224-BCBA-90DA47107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31">
                <a:extLst>
                  <a:ext uri="{FF2B5EF4-FFF2-40B4-BE49-F238E27FC236}">
                    <a16:creationId xmlns:a16="http://schemas.microsoft.com/office/drawing/2014/main" id="{5B7C6F6C-B373-44C8-9A7A-D047B763C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32">
                <a:extLst>
                  <a:ext uri="{FF2B5EF4-FFF2-40B4-BE49-F238E27FC236}">
                    <a16:creationId xmlns:a16="http://schemas.microsoft.com/office/drawing/2014/main" id="{17B5BFC5-F0EE-4D8B-9117-29615D6FF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33">
                <a:extLst>
                  <a:ext uri="{FF2B5EF4-FFF2-40B4-BE49-F238E27FC236}">
                    <a16:creationId xmlns:a16="http://schemas.microsoft.com/office/drawing/2014/main" id="{937059F2-6DAE-43E5-9566-997A59D67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334">
                <a:extLst>
                  <a:ext uri="{FF2B5EF4-FFF2-40B4-BE49-F238E27FC236}">
                    <a16:creationId xmlns:a16="http://schemas.microsoft.com/office/drawing/2014/main" id="{699324E0-65A6-444E-B351-7EFF65D5C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335">
                <a:extLst>
                  <a:ext uri="{FF2B5EF4-FFF2-40B4-BE49-F238E27FC236}">
                    <a16:creationId xmlns:a16="http://schemas.microsoft.com/office/drawing/2014/main" id="{C0D4AB32-0604-4076-8A66-0231A9678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336">
                <a:extLst>
                  <a:ext uri="{FF2B5EF4-FFF2-40B4-BE49-F238E27FC236}">
                    <a16:creationId xmlns:a16="http://schemas.microsoft.com/office/drawing/2014/main" id="{605F5213-D786-45B9-B65A-B7193D3BC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0A9A250-C6C5-4134-8C7B-0C294A2A3BE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073615" y="4065345"/>
              <a:ext cx="853473" cy="220623"/>
              <a:chOff x="12968288" y="2754313"/>
              <a:chExt cx="11533187" cy="2981326"/>
            </a:xfrm>
          </p:grpSpPr>
          <p:sp>
            <p:nvSpPr>
              <p:cNvPr id="117" name="Freeform 367">
                <a:extLst>
                  <a:ext uri="{FF2B5EF4-FFF2-40B4-BE49-F238E27FC236}">
                    <a16:creationId xmlns:a16="http://schemas.microsoft.com/office/drawing/2014/main" id="{28536CAA-3DCF-4AAE-8894-D544F8F00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368">
                <a:extLst>
                  <a:ext uri="{FF2B5EF4-FFF2-40B4-BE49-F238E27FC236}">
                    <a16:creationId xmlns:a16="http://schemas.microsoft.com/office/drawing/2014/main" id="{B554E056-36E1-4582-922F-A47369986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369">
                <a:extLst>
                  <a:ext uri="{FF2B5EF4-FFF2-40B4-BE49-F238E27FC236}">
                    <a16:creationId xmlns:a16="http://schemas.microsoft.com/office/drawing/2014/main" id="{3BEF93E1-AE7F-4A3A-81BE-A9F9A8822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370">
                <a:extLst>
                  <a:ext uri="{FF2B5EF4-FFF2-40B4-BE49-F238E27FC236}">
                    <a16:creationId xmlns:a16="http://schemas.microsoft.com/office/drawing/2014/main" id="{60778658-E9D7-4DE2-B0A1-F189AE7F8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371">
                <a:extLst>
                  <a:ext uri="{FF2B5EF4-FFF2-40B4-BE49-F238E27FC236}">
                    <a16:creationId xmlns:a16="http://schemas.microsoft.com/office/drawing/2014/main" id="{1AC08BAE-6F63-489A-B139-C1FD8A194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Rectangle 372">
                <a:extLst>
                  <a:ext uri="{FF2B5EF4-FFF2-40B4-BE49-F238E27FC236}">
                    <a16:creationId xmlns:a16="http://schemas.microsoft.com/office/drawing/2014/main" id="{1672C1A7-8BFF-47B7-9DA0-E1D97E2FD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373">
                <a:extLst>
                  <a:ext uri="{FF2B5EF4-FFF2-40B4-BE49-F238E27FC236}">
                    <a16:creationId xmlns:a16="http://schemas.microsoft.com/office/drawing/2014/main" id="{F12A4862-2C67-4318-A793-ECA7A47F0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Rectangle 374">
                <a:extLst>
                  <a:ext uri="{FF2B5EF4-FFF2-40B4-BE49-F238E27FC236}">
                    <a16:creationId xmlns:a16="http://schemas.microsoft.com/office/drawing/2014/main" id="{7C410F2F-C67B-4C9E-8530-A0797ACD2F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Rectangle 375">
                <a:extLst>
                  <a:ext uri="{FF2B5EF4-FFF2-40B4-BE49-F238E27FC236}">
                    <a16:creationId xmlns:a16="http://schemas.microsoft.com/office/drawing/2014/main" id="{AC955179-57DF-4389-999D-3DACA83FA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Rectangle 376">
                <a:extLst>
                  <a:ext uri="{FF2B5EF4-FFF2-40B4-BE49-F238E27FC236}">
                    <a16:creationId xmlns:a16="http://schemas.microsoft.com/office/drawing/2014/main" id="{E2649C1F-9DAF-4509-A320-3B6E35DCFF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Rectangle 377">
                <a:extLst>
                  <a:ext uri="{FF2B5EF4-FFF2-40B4-BE49-F238E27FC236}">
                    <a16:creationId xmlns:a16="http://schemas.microsoft.com/office/drawing/2014/main" id="{3380B839-3610-4D57-80BF-ABC04378FD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2C508B1-03E4-4385-A5B8-C52FF459F420}"/>
                </a:ext>
              </a:extLst>
            </p:cNvPr>
            <p:cNvGrpSpPr/>
            <p:nvPr/>
          </p:nvGrpSpPr>
          <p:grpSpPr>
            <a:xfrm>
              <a:off x="7189134" y="4751145"/>
              <a:ext cx="886362" cy="586354"/>
              <a:chOff x="2480135" y="635795"/>
              <a:chExt cx="1163586" cy="769747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DA10307A-B42C-4B2E-9483-97FF8A9959E7}"/>
                  </a:ext>
                </a:extLst>
              </p:cNvPr>
              <p:cNvGrpSpPr/>
              <p:nvPr/>
            </p:nvGrpSpPr>
            <p:grpSpPr>
              <a:xfrm>
                <a:off x="2480135" y="1104903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106" name="Freeform 5">
                  <a:extLst>
                    <a:ext uri="{FF2B5EF4-FFF2-40B4-BE49-F238E27FC236}">
                      <a16:creationId xmlns:a16="http://schemas.microsoft.com/office/drawing/2014/main" id="{1AE15267-CAF8-4073-9B5C-8013D4226A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Rectangle 6">
                  <a:extLst>
                    <a:ext uri="{FF2B5EF4-FFF2-40B4-BE49-F238E27FC236}">
                      <a16:creationId xmlns:a16="http://schemas.microsoft.com/office/drawing/2014/main" id="{17C755D1-5005-4D2A-B88D-B686513274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7">
                  <a:extLst>
                    <a:ext uri="{FF2B5EF4-FFF2-40B4-BE49-F238E27FC236}">
                      <a16:creationId xmlns:a16="http://schemas.microsoft.com/office/drawing/2014/main" id="{F3D78610-6AAD-4A3D-90A8-9464D88C7C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8">
                  <a:extLst>
                    <a:ext uri="{FF2B5EF4-FFF2-40B4-BE49-F238E27FC236}">
                      <a16:creationId xmlns:a16="http://schemas.microsoft.com/office/drawing/2014/main" id="{A594593F-6A19-48AF-92BB-EB7252FDA6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9">
                  <a:extLst>
                    <a:ext uri="{FF2B5EF4-FFF2-40B4-BE49-F238E27FC236}">
                      <a16:creationId xmlns:a16="http://schemas.microsoft.com/office/drawing/2014/main" id="{D72E6FF6-A5E7-4D2B-A11B-81652EA9D3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Rectangle 10">
                  <a:extLst>
                    <a:ext uri="{FF2B5EF4-FFF2-40B4-BE49-F238E27FC236}">
                      <a16:creationId xmlns:a16="http://schemas.microsoft.com/office/drawing/2014/main" id="{783613E8-0B54-4389-BBEF-A3ECBE8C4E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11">
                  <a:extLst>
                    <a:ext uri="{FF2B5EF4-FFF2-40B4-BE49-F238E27FC236}">
                      <a16:creationId xmlns:a16="http://schemas.microsoft.com/office/drawing/2014/main" id="{048156BD-6B33-451F-B2FC-3B4DBAAE66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Rectangle 12">
                  <a:extLst>
                    <a:ext uri="{FF2B5EF4-FFF2-40B4-BE49-F238E27FC236}">
                      <a16:creationId xmlns:a16="http://schemas.microsoft.com/office/drawing/2014/main" id="{BB554E99-A791-4CC9-84D0-6A77652ED5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Rectangle 13">
                  <a:extLst>
                    <a:ext uri="{FF2B5EF4-FFF2-40B4-BE49-F238E27FC236}">
                      <a16:creationId xmlns:a16="http://schemas.microsoft.com/office/drawing/2014/main" id="{7DBD6663-0509-4767-8AE1-20E695C24F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Rectangle 14">
                  <a:extLst>
                    <a:ext uri="{FF2B5EF4-FFF2-40B4-BE49-F238E27FC236}">
                      <a16:creationId xmlns:a16="http://schemas.microsoft.com/office/drawing/2014/main" id="{F50CD22C-CDF7-4245-9B82-5CD4B64C6B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Rectangle 15">
                  <a:extLst>
                    <a:ext uri="{FF2B5EF4-FFF2-40B4-BE49-F238E27FC236}">
                      <a16:creationId xmlns:a16="http://schemas.microsoft.com/office/drawing/2014/main" id="{5D9B2A04-31BA-4FC6-9D37-E6A4C585B7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30329F8C-AFDE-470B-9329-C2AD13BB8898}"/>
                  </a:ext>
                </a:extLst>
              </p:cNvPr>
              <p:cNvGrpSpPr/>
              <p:nvPr/>
            </p:nvGrpSpPr>
            <p:grpSpPr>
              <a:xfrm>
                <a:off x="2480135" y="870349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95" name="Freeform 5">
                  <a:extLst>
                    <a:ext uri="{FF2B5EF4-FFF2-40B4-BE49-F238E27FC236}">
                      <a16:creationId xmlns:a16="http://schemas.microsoft.com/office/drawing/2014/main" id="{9E43D3A5-FB64-4714-BB31-D94107BFBE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Rectangle 6">
                  <a:extLst>
                    <a:ext uri="{FF2B5EF4-FFF2-40B4-BE49-F238E27FC236}">
                      <a16:creationId xmlns:a16="http://schemas.microsoft.com/office/drawing/2014/main" id="{F9398E39-5A04-48FA-A76E-14112D8491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7">
                  <a:extLst>
                    <a:ext uri="{FF2B5EF4-FFF2-40B4-BE49-F238E27FC236}">
                      <a16:creationId xmlns:a16="http://schemas.microsoft.com/office/drawing/2014/main" id="{7A32E622-8307-4287-A4BD-1E4D5F8FD6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8">
                  <a:extLst>
                    <a:ext uri="{FF2B5EF4-FFF2-40B4-BE49-F238E27FC236}">
                      <a16:creationId xmlns:a16="http://schemas.microsoft.com/office/drawing/2014/main" id="{A1A66854-1A74-4E81-A491-418E93F859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9">
                  <a:extLst>
                    <a:ext uri="{FF2B5EF4-FFF2-40B4-BE49-F238E27FC236}">
                      <a16:creationId xmlns:a16="http://schemas.microsoft.com/office/drawing/2014/main" id="{F64C92F0-7246-49E4-A855-CA873DC9E4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Rectangle 10">
                  <a:extLst>
                    <a:ext uri="{FF2B5EF4-FFF2-40B4-BE49-F238E27FC236}">
                      <a16:creationId xmlns:a16="http://schemas.microsoft.com/office/drawing/2014/main" id="{885EA942-6B07-43B0-B676-CE02803D04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11">
                  <a:extLst>
                    <a:ext uri="{FF2B5EF4-FFF2-40B4-BE49-F238E27FC236}">
                      <a16:creationId xmlns:a16="http://schemas.microsoft.com/office/drawing/2014/main" id="{227571B2-6BA0-46F4-9470-5DB57FF732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Rectangle 12">
                  <a:extLst>
                    <a:ext uri="{FF2B5EF4-FFF2-40B4-BE49-F238E27FC236}">
                      <a16:creationId xmlns:a16="http://schemas.microsoft.com/office/drawing/2014/main" id="{4041018C-27AC-445C-88E7-43438C52A4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Rectangle 13">
                  <a:extLst>
                    <a:ext uri="{FF2B5EF4-FFF2-40B4-BE49-F238E27FC236}">
                      <a16:creationId xmlns:a16="http://schemas.microsoft.com/office/drawing/2014/main" id="{84032B6E-AD19-4D60-83A2-A613A2AC7E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Rectangle 14">
                  <a:extLst>
                    <a:ext uri="{FF2B5EF4-FFF2-40B4-BE49-F238E27FC236}">
                      <a16:creationId xmlns:a16="http://schemas.microsoft.com/office/drawing/2014/main" id="{C3FB749A-5668-4BDF-8F3E-7E0263272C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Rectangle 15">
                  <a:extLst>
                    <a:ext uri="{FF2B5EF4-FFF2-40B4-BE49-F238E27FC236}">
                      <a16:creationId xmlns:a16="http://schemas.microsoft.com/office/drawing/2014/main" id="{8FAA5580-424D-426C-8DFA-E90B5095D5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DFF9E6F5-D201-40E0-9CB3-A56AF1068960}"/>
                  </a:ext>
                </a:extLst>
              </p:cNvPr>
              <p:cNvGrpSpPr/>
              <p:nvPr/>
            </p:nvGrpSpPr>
            <p:grpSpPr>
              <a:xfrm>
                <a:off x="2480135" y="635795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84" name="Freeform 77">
                  <a:extLst>
                    <a:ext uri="{FF2B5EF4-FFF2-40B4-BE49-F238E27FC236}">
                      <a16:creationId xmlns:a16="http://schemas.microsoft.com/office/drawing/2014/main" id="{21350FDC-6754-4C0B-8185-E9B6D9546B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08637C2B-62A9-443B-96FA-3B750773FC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79">
                  <a:extLst>
                    <a:ext uri="{FF2B5EF4-FFF2-40B4-BE49-F238E27FC236}">
                      <a16:creationId xmlns:a16="http://schemas.microsoft.com/office/drawing/2014/main" id="{10CAEC5C-BC06-444A-91B3-52EC51CB22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80">
                  <a:extLst>
                    <a:ext uri="{FF2B5EF4-FFF2-40B4-BE49-F238E27FC236}">
                      <a16:creationId xmlns:a16="http://schemas.microsoft.com/office/drawing/2014/main" id="{F6FD6857-4707-45AF-81D3-5046CD6BFB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81">
                  <a:extLst>
                    <a:ext uri="{FF2B5EF4-FFF2-40B4-BE49-F238E27FC236}">
                      <a16:creationId xmlns:a16="http://schemas.microsoft.com/office/drawing/2014/main" id="{7A1325EB-6E55-4F0B-9DD9-C99933E8FD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E54E7E7A-535A-4424-A627-35EC3DBB1F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83">
                  <a:extLst>
                    <a:ext uri="{FF2B5EF4-FFF2-40B4-BE49-F238E27FC236}">
                      <a16:creationId xmlns:a16="http://schemas.microsoft.com/office/drawing/2014/main" id="{8C89EE37-2269-4E79-ADBD-6A28BA5B95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931702C4-F22E-447C-8491-59842CD639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98DE8F15-D4E5-4306-AA1B-A79C57EF4D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B2A00A19-9A2B-4160-A8D2-341C23E94F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E3649BE6-46ED-45E8-A3E7-AA13B25654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CB141FD-A982-4A96-946D-2CF176C16898}"/>
                </a:ext>
              </a:extLst>
            </p:cNvPr>
            <p:cNvGrpSpPr/>
            <p:nvPr/>
          </p:nvGrpSpPr>
          <p:grpSpPr>
            <a:xfrm>
              <a:off x="11040726" y="4751145"/>
              <a:ext cx="886362" cy="586354"/>
              <a:chOff x="2480135" y="635795"/>
              <a:chExt cx="1163586" cy="769747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7CA04660-F6B6-4F21-AA15-609EBCF90AF8}"/>
                  </a:ext>
                </a:extLst>
              </p:cNvPr>
              <p:cNvGrpSpPr/>
              <p:nvPr/>
            </p:nvGrpSpPr>
            <p:grpSpPr>
              <a:xfrm>
                <a:off x="2480135" y="1104903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70" name="Freeform 5">
                  <a:extLst>
                    <a:ext uri="{FF2B5EF4-FFF2-40B4-BE49-F238E27FC236}">
                      <a16:creationId xmlns:a16="http://schemas.microsoft.com/office/drawing/2014/main" id="{F1A135C6-465F-4F61-AB70-AC70EACBF1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Rectangle 6">
                  <a:extLst>
                    <a:ext uri="{FF2B5EF4-FFF2-40B4-BE49-F238E27FC236}">
                      <a16:creationId xmlns:a16="http://schemas.microsoft.com/office/drawing/2014/main" id="{AF53121D-377D-440B-8902-BC5B7FA614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7">
                  <a:extLst>
                    <a:ext uri="{FF2B5EF4-FFF2-40B4-BE49-F238E27FC236}">
                      <a16:creationId xmlns:a16="http://schemas.microsoft.com/office/drawing/2014/main" id="{396F0AE2-8735-4061-AF3B-8CC4FA926C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8">
                  <a:extLst>
                    <a:ext uri="{FF2B5EF4-FFF2-40B4-BE49-F238E27FC236}">
                      <a16:creationId xmlns:a16="http://schemas.microsoft.com/office/drawing/2014/main" id="{91B6F6C7-CBDB-4F43-B0B7-C15553605C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9">
                  <a:extLst>
                    <a:ext uri="{FF2B5EF4-FFF2-40B4-BE49-F238E27FC236}">
                      <a16:creationId xmlns:a16="http://schemas.microsoft.com/office/drawing/2014/main" id="{1A2D1B34-FEF0-4BAC-9BC2-84B0686982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Rectangle 10">
                  <a:extLst>
                    <a:ext uri="{FF2B5EF4-FFF2-40B4-BE49-F238E27FC236}">
                      <a16:creationId xmlns:a16="http://schemas.microsoft.com/office/drawing/2014/main" id="{2AC11E2C-312B-4642-8E18-2F4BAC27F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11">
                  <a:extLst>
                    <a:ext uri="{FF2B5EF4-FFF2-40B4-BE49-F238E27FC236}">
                      <a16:creationId xmlns:a16="http://schemas.microsoft.com/office/drawing/2014/main" id="{BAA3C050-28D8-4A01-84F5-7E9CA008BF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Rectangle 12">
                  <a:extLst>
                    <a:ext uri="{FF2B5EF4-FFF2-40B4-BE49-F238E27FC236}">
                      <a16:creationId xmlns:a16="http://schemas.microsoft.com/office/drawing/2014/main" id="{3E53179A-AF73-446C-B8FE-632BF9DBD7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Rectangle 13">
                  <a:extLst>
                    <a:ext uri="{FF2B5EF4-FFF2-40B4-BE49-F238E27FC236}">
                      <a16:creationId xmlns:a16="http://schemas.microsoft.com/office/drawing/2014/main" id="{1954A65A-24AF-4795-A0C2-8D9E3E82C6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Rectangle 14">
                  <a:extLst>
                    <a:ext uri="{FF2B5EF4-FFF2-40B4-BE49-F238E27FC236}">
                      <a16:creationId xmlns:a16="http://schemas.microsoft.com/office/drawing/2014/main" id="{B494168C-2C16-4360-B751-3BA05570E2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Rectangle 15">
                  <a:extLst>
                    <a:ext uri="{FF2B5EF4-FFF2-40B4-BE49-F238E27FC236}">
                      <a16:creationId xmlns:a16="http://schemas.microsoft.com/office/drawing/2014/main" id="{5DA2B1A8-4AEA-43A2-9BF6-E0ECA356F2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D57C1FC9-CB1E-47BF-B94B-474CD6C7F706}"/>
                  </a:ext>
                </a:extLst>
              </p:cNvPr>
              <p:cNvGrpSpPr/>
              <p:nvPr/>
            </p:nvGrpSpPr>
            <p:grpSpPr>
              <a:xfrm>
                <a:off x="2480135" y="870349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59" name="Freeform 5">
                  <a:extLst>
                    <a:ext uri="{FF2B5EF4-FFF2-40B4-BE49-F238E27FC236}">
                      <a16:creationId xmlns:a16="http://schemas.microsoft.com/office/drawing/2014/main" id="{E944ABA5-015F-4A56-BF93-EB094DC9BF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Rectangle 6">
                  <a:extLst>
                    <a:ext uri="{FF2B5EF4-FFF2-40B4-BE49-F238E27FC236}">
                      <a16:creationId xmlns:a16="http://schemas.microsoft.com/office/drawing/2014/main" id="{CFD77464-C42B-4344-A7EA-E0C36B6DF3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7">
                  <a:extLst>
                    <a:ext uri="{FF2B5EF4-FFF2-40B4-BE49-F238E27FC236}">
                      <a16:creationId xmlns:a16="http://schemas.microsoft.com/office/drawing/2014/main" id="{8D314957-6B0B-4820-9444-F7DE931A1A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8">
                  <a:extLst>
                    <a:ext uri="{FF2B5EF4-FFF2-40B4-BE49-F238E27FC236}">
                      <a16:creationId xmlns:a16="http://schemas.microsoft.com/office/drawing/2014/main" id="{89FBD032-2A01-4A93-84A5-661B206322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9">
                  <a:extLst>
                    <a:ext uri="{FF2B5EF4-FFF2-40B4-BE49-F238E27FC236}">
                      <a16:creationId xmlns:a16="http://schemas.microsoft.com/office/drawing/2014/main" id="{F8C25CE4-204E-47F1-9FA2-418564BE31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Rectangle 10">
                  <a:extLst>
                    <a:ext uri="{FF2B5EF4-FFF2-40B4-BE49-F238E27FC236}">
                      <a16:creationId xmlns:a16="http://schemas.microsoft.com/office/drawing/2014/main" id="{141FBF52-DD8D-43FF-994A-D52ED2A4F6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1">
                  <a:extLst>
                    <a:ext uri="{FF2B5EF4-FFF2-40B4-BE49-F238E27FC236}">
                      <a16:creationId xmlns:a16="http://schemas.microsoft.com/office/drawing/2014/main" id="{5DCC8B48-0E6D-46E6-A006-269207FC37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Rectangle 12">
                  <a:extLst>
                    <a:ext uri="{FF2B5EF4-FFF2-40B4-BE49-F238E27FC236}">
                      <a16:creationId xmlns:a16="http://schemas.microsoft.com/office/drawing/2014/main" id="{C49B6449-2A98-4B8E-8F5F-E07D984DF7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Rectangle 13">
                  <a:extLst>
                    <a:ext uri="{FF2B5EF4-FFF2-40B4-BE49-F238E27FC236}">
                      <a16:creationId xmlns:a16="http://schemas.microsoft.com/office/drawing/2014/main" id="{8955DC4D-5288-407C-BDA1-340062A6B3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Rectangle 14">
                  <a:extLst>
                    <a:ext uri="{FF2B5EF4-FFF2-40B4-BE49-F238E27FC236}">
                      <a16:creationId xmlns:a16="http://schemas.microsoft.com/office/drawing/2014/main" id="{64912B88-DC9A-4B13-B24F-6BDF116A10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Rectangle 15">
                  <a:extLst>
                    <a:ext uri="{FF2B5EF4-FFF2-40B4-BE49-F238E27FC236}">
                      <a16:creationId xmlns:a16="http://schemas.microsoft.com/office/drawing/2014/main" id="{B4767E6C-C493-4495-BFD6-5D102D67B6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89758B45-EC1D-4D4C-B2F7-D908CA7B1482}"/>
                  </a:ext>
                </a:extLst>
              </p:cNvPr>
              <p:cNvGrpSpPr/>
              <p:nvPr/>
            </p:nvGrpSpPr>
            <p:grpSpPr>
              <a:xfrm>
                <a:off x="2480135" y="635795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48" name="Freeform 41">
                  <a:extLst>
                    <a:ext uri="{FF2B5EF4-FFF2-40B4-BE49-F238E27FC236}">
                      <a16:creationId xmlns:a16="http://schemas.microsoft.com/office/drawing/2014/main" id="{3D00D68D-9FE4-4975-BAB9-AC7A28DED7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06DFEBA-2C9A-402C-B57C-DBA9FE0DE1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43">
                  <a:extLst>
                    <a:ext uri="{FF2B5EF4-FFF2-40B4-BE49-F238E27FC236}">
                      <a16:creationId xmlns:a16="http://schemas.microsoft.com/office/drawing/2014/main" id="{00AA93C0-1A14-4F3E-A003-49E34638C3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44">
                  <a:extLst>
                    <a:ext uri="{FF2B5EF4-FFF2-40B4-BE49-F238E27FC236}">
                      <a16:creationId xmlns:a16="http://schemas.microsoft.com/office/drawing/2014/main" id="{386C49BA-7043-4842-BAD0-6D05B4F79F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45">
                  <a:extLst>
                    <a:ext uri="{FF2B5EF4-FFF2-40B4-BE49-F238E27FC236}">
                      <a16:creationId xmlns:a16="http://schemas.microsoft.com/office/drawing/2014/main" id="{1EECB476-F269-4726-9074-4B0D501105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2367E692-CFEE-4B26-9F80-0A2133C832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47">
                  <a:extLst>
                    <a:ext uri="{FF2B5EF4-FFF2-40B4-BE49-F238E27FC236}">
                      <a16:creationId xmlns:a16="http://schemas.microsoft.com/office/drawing/2014/main" id="{0DEE9FC9-7694-4F37-B309-ADE416E3A0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7148A61-584D-436D-AD0B-8E53D4CD9F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FD056D94-4BF1-4114-9E70-90651B86B2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93031441-C0AC-4887-942C-8C432B04FF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2B7C67F-EA12-4E96-99C8-1C9D4B1B48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E5CAE38-7147-4FA6-B59E-686C913B7F46}"/>
                </a:ext>
              </a:extLst>
            </p:cNvPr>
            <p:cNvCxnSpPr/>
            <p:nvPr/>
          </p:nvCxnSpPr>
          <p:spPr>
            <a:xfrm>
              <a:off x="7374423" y="4285968"/>
              <a:ext cx="0" cy="465177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CA41A46-9199-4E05-8FEE-F39246DB3ADC}"/>
                </a:ext>
              </a:extLst>
            </p:cNvPr>
            <p:cNvCxnSpPr/>
            <p:nvPr/>
          </p:nvCxnSpPr>
          <p:spPr>
            <a:xfrm>
              <a:off x="7880609" y="4285968"/>
              <a:ext cx="0" cy="465177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E742BBF-48C7-46B5-85DD-458858778AC1}"/>
                </a:ext>
              </a:extLst>
            </p:cNvPr>
            <p:cNvCxnSpPr/>
            <p:nvPr/>
          </p:nvCxnSpPr>
          <p:spPr>
            <a:xfrm>
              <a:off x="11209686" y="4285968"/>
              <a:ext cx="0" cy="465177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C38BD30-4F64-4CA1-B29E-202DFC734B8B}"/>
                </a:ext>
              </a:extLst>
            </p:cNvPr>
            <p:cNvCxnSpPr/>
            <p:nvPr/>
          </p:nvCxnSpPr>
          <p:spPr>
            <a:xfrm>
              <a:off x="11715872" y="4285968"/>
              <a:ext cx="0" cy="465177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431FB1E-7313-409E-BAA5-09250032AEED}"/>
                </a:ext>
              </a:extLst>
            </p:cNvPr>
            <p:cNvSpPr txBox="1"/>
            <p:nvPr/>
          </p:nvSpPr>
          <p:spPr>
            <a:xfrm>
              <a:off x="7503694" y="4277930"/>
              <a:ext cx="460438" cy="1563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is-IS" sz="2400"/>
                <a:t>…</a:t>
              </a:r>
              <a:endParaRPr lang="en-US" sz="24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87557B0-8263-476E-B5F7-EB38B7D78064}"/>
                </a:ext>
              </a:extLst>
            </p:cNvPr>
            <p:cNvSpPr txBox="1"/>
            <p:nvPr/>
          </p:nvSpPr>
          <p:spPr>
            <a:xfrm>
              <a:off x="11306299" y="4277930"/>
              <a:ext cx="460438" cy="1563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is-IS" sz="2400"/>
                <a:t>…</a:t>
              </a:r>
              <a:endParaRPr lang="en-US" sz="240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2EDFE35-FB51-4E7C-9871-E3D1EF214E5E}"/>
                </a:ext>
              </a:extLst>
            </p:cNvPr>
            <p:cNvCxnSpPr/>
            <p:nvPr/>
          </p:nvCxnSpPr>
          <p:spPr>
            <a:xfrm flipV="1">
              <a:off x="7603108" y="2197896"/>
              <a:ext cx="843360" cy="185554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720CFBA-CBA8-4BDB-9A0D-41D64038541E}"/>
                </a:ext>
              </a:extLst>
            </p:cNvPr>
            <p:cNvCxnSpPr/>
            <p:nvPr/>
          </p:nvCxnSpPr>
          <p:spPr>
            <a:xfrm flipV="1">
              <a:off x="7603108" y="2218241"/>
              <a:ext cx="2844581" cy="182877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2DF4028-AC01-41FB-9E11-41734296F762}"/>
                </a:ext>
              </a:extLst>
            </p:cNvPr>
            <p:cNvCxnSpPr/>
            <p:nvPr/>
          </p:nvCxnSpPr>
          <p:spPr>
            <a:xfrm>
              <a:off x="8417833" y="2185526"/>
              <a:ext cx="2864481" cy="186415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782AE46-915C-422B-B9FC-157813F44093}"/>
                </a:ext>
              </a:extLst>
            </p:cNvPr>
            <p:cNvCxnSpPr/>
            <p:nvPr/>
          </p:nvCxnSpPr>
          <p:spPr>
            <a:xfrm>
              <a:off x="10439460" y="2196740"/>
              <a:ext cx="842854" cy="1856702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5DB9702-B896-4BFA-B823-2A9AAD4BCFC9}"/>
                </a:ext>
              </a:extLst>
            </p:cNvPr>
            <p:cNvCxnSpPr/>
            <p:nvPr/>
          </p:nvCxnSpPr>
          <p:spPr>
            <a:xfrm flipV="1">
              <a:off x="7791789" y="2191950"/>
              <a:ext cx="819805" cy="1848641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EEDB18A-B038-483D-9392-DDB9B6B78E46}"/>
                </a:ext>
              </a:extLst>
            </p:cNvPr>
            <p:cNvCxnSpPr/>
            <p:nvPr/>
          </p:nvCxnSpPr>
          <p:spPr>
            <a:xfrm flipV="1">
              <a:off x="7782742" y="2219305"/>
              <a:ext cx="2833389" cy="1825218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B0DDBE5-71C3-48EB-A727-BE2D45560C17}"/>
                </a:ext>
              </a:extLst>
            </p:cNvPr>
            <p:cNvCxnSpPr/>
            <p:nvPr/>
          </p:nvCxnSpPr>
          <p:spPr>
            <a:xfrm>
              <a:off x="8600072" y="2204721"/>
              <a:ext cx="2842593" cy="185258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EF32337-9FE9-4694-97F3-017F703EA4D9}"/>
                </a:ext>
              </a:extLst>
            </p:cNvPr>
            <p:cNvCxnSpPr/>
            <p:nvPr/>
          </p:nvCxnSpPr>
          <p:spPr>
            <a:xfrm>
              <a:off x="10621581" y="2209173"/>
              <a:ext cx="817411" cy="1850711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E5AA6D7-29D5-4829-AC79-011EAD1973C0}"/>
                </a:ext>
              </a:extLst>
            </p:cNvPr>
            <p:cNvSpPr txBox="1"/>
            <p:nvPr/>
          </p:nvSpPr>
          <p:spPr>
            <a:xfrm>
              <a:off x="8193581" y="1383627"/>
              <a:ext cx="336885" cy="2970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189A02F-66CB-4B60-A08A-8F132374F079}"/>
                </a:ext>
              </a:extLst>
            </p:cNvPr>
            <p:cNvSpPr txBox="1"/>
            <p:nvPr/>
          </p:nvSpPr>
          <p:spPr>
            <a:xfrm>
              <a:off x="10182549" y="1383971"/>
              <a:ext cx="336885" cy="2970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5B901BA-F071-4BED-8454-DC4506AD5B82}"/>
                </a:ext>
              </a:extLst>
            </p:cNvPr>
            <p:cNvSpPr txBox="1"/>
            <p:nvPr/>
          </p:nvSpPr>
          <p:spPr>
            <a:xfrm>
              <a:off x="8176582" y="4056362"/>
              <a:ext cx="336885" cy="2970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B467350-0DAB-485D-9D61-E8A509FA2D24}"/>
                </a:ext>
              </a:extLst>
            </p:cNvPr>
            <p:cNvSpPr txBox="1"/>
            <p:nvPr/>
          </p:nvSpPr>
          <p:spPr>
            <a:xfrm>
              <a:off x="5617684" y="4387037"/>
              <a:ext cx="1488809" cy="27258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587080E-82AB-4FBD-8326-AB90166DD631}"/>
                </a:ext>
              </a:extLst>
            </p:cNvPr>
            <p:cNvSpPr txBox="1"/>
            <p:nvPr/>
          </p:nvSpPr>
          <p:spPr>
            <a:xfrm>
              <a:off x="10005035" y="4822257"/>
              <a:ext cx="1211603" cy="5315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6EFAB82-CD53-4555-9C43-B177589148EB}"/>
                </a:ext>
              </a:extLst>
            </p:cNvPr>
            <p:cNvSpPr txBox="1"/>
            <p:nvPr/>
          </p:nvSpPr>
          <p:spPr>
            <a:xfrm>
              <a:off x="10447689" y="4056362"/>
              <a:ext cx="336885" cy="2970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dirty="0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3B751A0-6144-4683-A0BA-526E609B4AEF}"/>
              </a:ext>
            </a:extLst>
          </p:cNvPr>
          <p:cNvGrpSpPr/>
          <p:nvPr/>
        </p:nvGrpSpPr>
        <p:grpSpPr>
          <a:xfrm>
            <a:off x="11033205" y="1277480"/>
            <a:ext cx="254269" cy="411779"/>
            <a:chOff x="5379964" y="3010258"/>
            <a:chExt cx="254269" cy="411779"/>
          </a:xfrm>
        </p:grpSpPr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D9CF3C7-41CF-4BFD-B082-658F25A251CE}"/>
                </a:ext>
              </a:extLst>
            </p:cNvPr>
            <p:cNvCxnSpPr/>
            <p:nvPr/>
          </p:nvCxnSpPr>
          <p:spPr>
            <a:xfrm>
              <a:off x="5379964" y="3164804"/>
              <a:ext cx="254269" cy="1384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1A93299D-B620-47BB-BAD2-C8F52D0CD538}"/>
                </a:ext>
              </a:extLst>
            </p:cNvPr>
            <p:cNvCxnSpPr/>
            <p:nvPr/>
          </p:nvCxnSpPr>
          <p:spPr>
            <a:xfrm flipH="1">
              <a:off x="5481813" y="3010258"/>
              <a:ext cx="30672" cy="41177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7024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05"/>
    </mc:Choice>
    <mc:Fallback xmlns="">
      <p:transition spd="slow" advTm="513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CLOVE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6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  <a:buFont typeface="Wingdings" charset="2"/>
              <a:buChar char="§"/>
            </a:pPr>
            <a:r>
              <a:rPr lang="en-US" dirty="0"/>
              <a:t>Captures 80% of the performance gain of CONGA</a:t>
            </a:r>
          </a:p>
          <a:p>
            <a:pPr>
              <a:lnSpc>
                <a:spcPct val="200000"/>
              </a:lnSpc>
              <a:buFont typeface="Wingdings" charset="2"/>
              <a:buChar char="§"/>
            </a:pPr>
            <a:r>
              <a:rPr lang="en-US" dirty="0"/>
              <a:t>No changes to network hardware, VMs, applications </a:t>
            </a:r>
          </a:p>
          <a:p>
            <a:pPr>
              <a:lnSpc>
                <a:spcPct val="200000"/>
              </a:lnSpc>
              <a:buFont typeface="Wingdings" charset="2"/>
              <a:buChar char="§"/>
            </a:pPr>
            <a:r>
              <a:rPr lang="en-US" dirty="0"/>
              <a:t>Adapts to asymmetry within the data plane</a:t>
            </a:r>
          </a:p>
          <a:p>
            <a:pPr>
              <a:lnSpc>
                <a:spcPct val="200000"/>
              </a:lnSpc>
              <a:buFont typeface="Wingdings" charset="2"/>
              <a:buChar char="§"/>
            </a:pPr>
            <a:r>
              <a:rPr lang="en-US" dirty="0"/>
              <a:t>Scalable due to distributed state</a:t>
            </a:r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CD93B-29A5-4E6A-8AB6-5D9ACCF82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5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3"/>
    </mc:Choice>
    <mc:Fallback xmlns="">
      <p:transition spd="slow" advTm="2243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138"/>
            <a:ext cx="10515600" cy="958550"/>
          </a:xfrm>
        </p:spPr>
        <p:txBody>
          <a:bodyPr/>
          <a:lstStyle/>
          <a:p>
            <a:pPr algn="ctr"/>
            <a:r>
              <a:rPr lang="en-US" u="sng"/>
              <a:t>Data center load balancing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041400"/>
            <a:ext cx="11595100" cy="550767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E</a:t>
            </a:r>
            <a:r>
              <a:rPr lang="en-US" dirty="0"/>
              <a:t>qual-</a:t>
            </a:r>
            <a:r>
              <a:rPr lang="en-US" b="1" dirty="0"/>
              <a:t>C</a:t>
            </a:r>
            <a:r>
              <a:rPr lang="en-US" dirty="0"/>
              <a:t>ost </a:t>
            </a:r>
            <a:r>
              <a:rPr lang="en-US" b="1" dirty="0"/>
              <a:t>M</a:t>
            </a:r>
            <a:r>
              <a:rPr lang="en-US" dirty="0"/>
              <a:t>ulti-</a:t>
            </a:r>
            <a:r>
              <a:rPr lang="en-US" b="1" dirty="0"/>
              <a:t>P</a:t>
            </a:r>
            <a:r>
              <a:rPr lang="en-US" dirty="0"/>
              <a:t>ath (</a:t>
            </a:r>
            <a:r>
              <a:rPr lang="en-US" b="1" dirty="0"/>
              <a:t>ECMP</a:t>
            </a:r>
            <a:r>
              <a:rPr lang="en-US" dirty="0"/>
              <a:t>) routing:</a:t>
            </a:r>
          </a:p>
          <a:p>
            <a:pPr lvl="1">
              <a:lnSpc>
                <a:spcPct val="150000"/>
              </a:lnSpc>
              <a:buFont typeface="Wingdings" charset="2"/>
              <a:buChar char="§"/>
            </a:pPr>
            <a:r>
              <a:rPr lang="en-US" dirty="0"/>
              <a:t>Path(packet) = hash(packet’s 5-tuple)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47000" y="2870200"/>
            <a:ext cx="4305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Coarse-grained 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Elephant Hash collisions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Congestion-oblivious</a:t>
            </a:r>
          </a:p>
        </p:txBody>
      </p:sp>
      <p:grpSp>
        <p:nvGrpSpPr>
          <p:cNvPr id="223" name="Group 222"/>
          <p:cNvGrpSpPr/>
          <p:nvPr/>
        </p:nvGrpSpPr>
        <p:grpSpPr>
          <a:xfrm>
            <a:off x="1740081" y="2794000"/>
            <a:ext cx="4635319" cy="3367703"/>
            <a:chOff x="1032323" y="1767840"/>
            <a:chExt cx="5817591" cy="3695314"/>
          </a:xfrm>
        </p:grpSpPr>
        <p:grpSp>
          <p:nvGrpSpPr>
            <p:cNvPr id="233" name="Group 232"/>
            <p:cNvGrpSpPr>
              <a:grpSpLocks noChangeAspect="1"/>
            </p:cNvGrpSpPr>
            <p:nvPr/>
          </p:nvGrpSpPr>
          <p:grpSpPr>
            <a:xfrm>
              <a:off x="1065212" y="4191000"/>
              <a:ext cx="853473" cy="220623"/>
              <a:chOff x="12968288" y="2754313"/>
              <a:chExt cx="11533187" cy="2981326"/>
            </a:xfrm>
          </p:grpSpPr>
          <p:sp>
            <p:nvSpPr>
              <p:cNvPr id="427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4" name="Group 233"/>
            <p:cNvGrpSpPr>
              <a:grpSpLocks noChangeAspect="1"/>
            </p:cNvGrpSpPr>
            <p:nvPr/>
          </p:nvGrpSpPr>
          <p:grpSpPr>
            <a:xfrm>
              <a:off x="2334039" y="1767840"/>
              <a:ext cx="564054" cy="548640"/>
              <a:chOff x="12615863" y="2703513"/>
              <a:chExt cx="2846387" cy="2768601"/>
            </a:xfrm>
          </p:grpSpPr>
          <p:sp>
            <p:nvSpPr>
              <p:cNvPr id="419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5" name="Group 234"/>
            <p:cNvGrpSpPr>
              <a:grpSpLocks noChangeAspect="1"/>
            </p:cNvGrpSpPr>
            <p:nvPr/>
          </p:nvGrpSpPr>
          <p:grpSpPr>
            <a:xfrm>
              <a:off x="3457347" y="1767840"/>
              <a:ext cx="564054" cy="548640"/>
              <a:chOff x="12615863" y="2703513"/>
              <a:chExt cx="2846387" cy="2768601"/>
            </a:xfrm>
          </p:grpSpPr>
          <p:sp>
            <p:nvSpPr>
              <p:cNvPr id="411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6" name="Group 235"/>
            <p:cNvGrpSpPr>
              <a:grpSpLocks noChangeAspect="1"/>
            </p:cNvGrpSpPr>
            <p:nvPr/>
          </p:nvGrpSpPr>
          <p:grpSpPr>
            <a:xfrm>
              <a:off x="4535032" y="1767840"/>
              <a:ext cx="564054" cy="548640"/>
              <a:chOff x="12615863" y="2703513"/>
              <a:chExt cx="2846387" cy="2768601"/>
            </a:xfrm>
          </p:grpSpPr>
          <p:sp>
            <p:nvSpPr>
              <p:cNvPr id="403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7" name="Group 236"/>
            <p:cNvGrpSpPr>
              <a:grpSpLocks noChangeAspect="1"/>
            </p:cNvGrpSpPr>
            <p:nvPr/>
          </p:nvGrpSpPr>
          <p:grpSpPr>
            <a:xfrm>
              <a:off x="5653540" y="1767840"/>
              <a:ext cx="564054" cy="548640"/>
              <a:chOff x="12615863" y="2703513"/>
              <a:chExt cx="2846387" cy="2768601"/>
            </a:xfrm>
          </p:grpSpPr>
          <p:sp>
            <p:nvSpPr>
              <p:cNvPr id="395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8" name="Group 237"/>
            <p:cNvGrpSpPr>
              <a:grpSpLocks noChangeAspect="1"/>
            </p:cNvGrpSpPr>
            <p:nvPr/>
          </p:nvGrpSpPr>
          <p:grpSpPr>
            <a:xfrm>
              <a:off x="2526619" y="4191000"/>
              <a:ext cx="853473" cy="220623"/>
              <a:chOff x="12968288" y="2754313"/>
              <a:chExt cx="11533187" cy="2981326"/>
            </a:xfrm>
          </p:grpSpPr>
          <p:sp>
            <p:nvSpPr>
              <p:cNvPr id="384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9" name="Group 238"/>
            <p:cNvGrpSpPr>
              <a:grpSpLocks noChangeAspect="1"/>
            </p:cNvGrpSpPr>
            <p:nvPr/>
          </p:nvGrpSpPr>
          <p:grpSpPr>
            <a:xfrm>
              <a:off x="5996441" y="4191000"/>
              <a:ext cx="853473" cy="220623"/>
              <a:chOff x="12968288" y="2754313"/>
              <a:chExt cx="11533187" cy="2981326"/>
            </a:xfrm>
          </p:grpSpPr>
          <p:sp>
            <p:nvSpPr>
              <p:cNvPr id="373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40" name="TextBox 239"/>
            <p:cNvSpPr txBox="1"/>
            <p:nvPr/>
          </p:nvSpPr>
          <p:spPr>
            <a:xfrm>
              <a:off x="4223419" y="4089179"/>
              <a:ext cx="1187279" cy="1207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/>
                <a:t>. . . . . . </a:t>
              </a:r>
            </a:p>
          </p:txBody>
        </p:sp>
        <p:grpSp>
          <p:nvGrpSpPr>
            <p:cNvPr id="241" name="Group 240"/>
            <p:cNvGrpSpPr/>
            <p:nvPr/>
          </p:nvGrpSpPr>
          <p:grpSpPr>
            <a:xfrm>
              <a:off x="1032323" y="4876800"/>
              <a:ext cx="886362" cy="586354"/>
              <a:chOff x="2480135" y="635795"/>
              <a:chExt cx="1163586" cy="769747"/>
            </a:xfrm>
          </p:grpSpPr>
          <p:grpSp>
            <p:nvGrpSpPr>
              <p:cNvPr id="337" name="Group 336"/>
              <p:cNvGrpSpPr/>
              <p:nvPr/>
            </p:nvGrpSpPr>
            <p:grpSpPr>
              <a:xfrm>
                <a:off x="2480135" y="1104903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362" name="Freeform 5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3" name="Rectangle 6"/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4" name="Freeform 7"/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5" name="Freeform 8"/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6" name="Freeform 9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7" name="Rectangle 10"/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8" name="Freeform 11"/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9" name="Rectangle 12"/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0" name="Rectangle 13"/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1" name="Rectangle 14"/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2" name="Rectangle 15"/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38" name="Group 337"/>
              <p:cNvGrpSpPr/>
              <p:nvPr/>
            </p:nvGrpSpPr>
            <p:grpSpPr>
              <a:xfrm>
                <a:off x="2480135" y="870349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351" name="Freeform 5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2" name="Rectangle 6"/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3" name="Freeform 7"/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4" name="Freeform 8"/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5" name="Freeform 9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6" name="Rectangle 10"/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" name="Freeform 11"/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8" name="Rectangle 12"/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" name="Rectangle 13"/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0" name="Rectangle 14"/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1" name="Rectangle 15"/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39" name="Group 338"/>
              <p:cNvGrpSpPr/>
              <p:nvPr/>
            </p:nvGrpSpPr>
            <p:grpSpPr>
              <a:xfrm>
                <a:off x="2480135" y="635795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340" name="Freeform 339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1" name="Rectangle 340"/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2" name="Freeform 341"/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3" name="Freeform 342"/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4" name="Freeform 343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5" name="Rectangle 344"/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" name="Freeform 345"/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7" name="Rectangle 346"/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" name="Rectangle 347"/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9" name="Rectangle 348"/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0" name="Rectangle 349"/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42" name="Group 241"/>
            <p:cNvGrpSpPr/>
            <p:nvPr/>
          </p:nvGrpSpPr>
          <p:grpSpPr>
            <a:xfrm>
              <a:off x="2477402" y="4876800"/>
              <a:ext cx="886362" cy="586354"/>
              <a:chOff x="2480135" y="635795"/>
              <a:chExt cx="1163586" cy="769747"/>
            </a:xfrm>
          </p:grpSpPr>
          <p:grpSp>
            <p:nvGrpSpPr>
              <p:cNvPr id="301" name="Group 300"/>
              <p:cNvGrpSpPr/>
              <p:nvPr/>
            </p:nvGrpSpPr>
            <p:grpSpPr>
              <a:xfrm>
                <a:off x="2480135" y="1104903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326" name="Freeform 5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7" name="Rectangle 6"/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8" name="Freeform 7"/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9" name="Freeform 8"/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0" name="Freeform 9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1" name="Rectangle 10"/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" name="Freeform 11"/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3" name="Rectangle 12"/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4" name="Rectangle 13"/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5" name="Rectangle 14"/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6" name="Rectangle 15"/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02" name="Group 301"/>
              <p:cNvGrpSpPr/>
              <p:nvPr/>
            </p:nvGrpSpPr>
            <p:grpSpPr>
              <a:xfrm>
                <a:off x="2480135" y="870349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315" name="Freeform 5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6" name="Rectangle 6"/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" name="Freeform 7"/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" name="Freeform 8"/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" name="Freeform 9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" name="Rectangle 10"/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1" name="Freeform 11"/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2" name="Rectangle 12"/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3" name="Rectangle 13"/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4" name="Rectangle 14"/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5" name="Rectangle 15"/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03" name="Group 302"/>
              <p:cNvGrpSpPr/>
              <p:nvPr/>
            </p:nvGrpSpPr>
            <p:grpSpPr>
              <a:xfrm>
                <a:off x="2480135" y="635795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304" name="Freeform 303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" name="Rectangle 304"/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6" name="Freeform 305"/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" name="Freeform 306"/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8" name="Freeform 307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9" name="Rectangle 308"/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0" name="Freeform 309"/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1" name="Rectangle 310"/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2" name="Rectangle 311"/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3" name="Rectangle 312"/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4" name="Rectangle 313"/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43" name="Group 242"/>
            <p:cNvGrpSpPr/>
            <p:nvPr/>
          </p:nvGrpSpPr>
          <p:grpSpPr>
            <a:xfrm>
              <a:off x="5963552" y="4876800"/>
              <a:ext cx="886362" cy="586354"/>
              <a:chOff x="2480135" y="635795"/>
              <a:chExt cx="1163586" cy="769747"/>
            </a:xfrm>
          </p:grpSpPr>
          <p:grpSp>
            <p:nvGrpSpPr>
              <p:cNvPr id="265" name="Group 264"/>
              <p:cNvGrpSpPr/>
              <p:nvPr/>
            </p:nvGrpSpPr>
            <p:grpSpPr>
              <a:xfrm>
                <a:off x="2480135" y="1104903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290" name="Freeform 5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1" name="Rectangle 6"/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2" name="Freeform 7"/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3" name="Freeform 8"/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" name="Freeform 9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" name="Rectangle 10"/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" name="Freeform 11"/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" name="Rectangle 12"/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8" name="Rectangle 13"/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9" name="Rectangle 14"/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0" name="Rectangle 15"/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6" name="Group 265"/>
              <p:cNvGrpSpPr/>
              <p:nvPr/>
            </p:nvGrpSpPr>
            <p:grpSpPr>
              <a:xfrm>
                <a:off x="2480135" y="870349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279" name="Freeform 5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" name="Rectangle 6"/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Freeform 7"/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2" name="Freeform 8"/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Freeform 9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Rectangle 10"/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Freeform 11"/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6" name="Rectangle 12"/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Rectangle 13"/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" name="Rectangle 14"/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9" name="Rectangle 15"/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7" name="Group 266"/>
              <p:cNvGrpSpPr/>
              <p:nvPr/>
            </p:nvGrpSpPr>
            <p:grpSpPr>
              <a:xfrm>
                <a:off x="2480135" y="635795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268" name="Freeform 267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9" name="Rectangle 268"/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0" name="Freeform 269"/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Freeform 270"/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" name="Freeform 271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Rectangle 272"/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" name="Freeform 273"/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" name="Rectangle 274"/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" name="Rectangle 275"/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" name="Rectangle 276"/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8" name="Rectangle 277"/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cxnSp>
          <p:nvCxnSpPr>
            <p:cNvPr id="244" name="Straight Connector 243"/>
            <p:cNvCxnSpPr/>
            <p:nvPr/>
          </p:nvCxnSpPr>
          <p:spPr>
            <a:xfrm>
              <a:off x="1217612" y="4411623"/>
              <a:ext cx="0" cy="465177"/>
            </a:xfrm>
            <a:prstGeom prst="line">
              <a:avLst/>
            </a:prstGeom>
            <a:ln w="19050">
              <a:solidFill>
                <a:schemeClr val="bg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>
              <a:off x="1723798" y="4411623"/>
              <a:ext cx="0" cy="465177"/>
            </a:xfrm>
            <a:prstGeom prst="line">
              <a:avLst/>
            </a:prstGeom>
            <a:ln w="19050">
              <a:solidFill>
                <a:schemeClr val="bg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>
              <a:off x="2670855" y="4411623"/>
              <a:ext cx="0" cy="465177"/>
            </a:xfrm>
            <a:prstGeom prst="line">
              <a:avLst/>
            </a:prstGeom>
            <a:ln w="19050">
              <a:solidFill>
                <a:schemeClr val="bg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3177041" y="4411623"/>
              <a:ext cx="0" cy="465177"/>
            </a:xfrm>
            <a:prstGeom prst="line">
              <a:avLst/>
            </a:prstGeom>
            <a:ln w="19050">
              <a:solidFill>
                <a:schemeClr val="bg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>
              <a:off x="6132512" y="4411623"/>
              <a:ext cx="0" cy="465177"/>
            </a:xfrm>
            <a:prstGeom prst="line">
              <a:avLst/>
            </a:prstGeom>
            <a:ln w="19050">
              <a:solidFill>
                <a:schemeClr val="bg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6638698" y="4411623"/>
              <a:ext cx="0" cy="465177"/>
            </a:xfrm>
            <a:prstGeom prst="line">
              <a:avLst/>
            </a:prstGeom>
            <a:ln w="19050">
              <a:solidFill>
                <a:schemeClr val="bg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TextBox 249"/>
            <p:cNvSpPr txBox="1"/>
            <p:nvPr/>
          </p:nvSpPr>
          <p:spPr>
            <a:xfrm>
              <a:off x="1346883" y="4403585"/>
              <a:ext cx="460438" cy="1563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is-IS" sz="2400"/>
                <a:t>…</a:t>
              </a:r>
              <a:endParaRPr lang="en-US" sz="2400"/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2751140" y="4403585"/>
              <a:ext cx="460438" cy="1563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is-IS" sz="2400"/>
                <a:t>…</a:t>
              </a:r>
              <a:endParaRPr lang="en-US" sz="2400"/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6229125" y="4403585"/>
              <a:ext cx="460438" cy="1563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is-IS" sz="2400"/>
                <a:t>…</a:t>
              </a:r>
              <a:endParaRPr lang="en-US" sz="2400"/>
            </a:p>
          </p:txBody>
        </p:sp>
        <p:cxnSp>
          <p:nvCxnSpPr>
            <p:cNvPr id="253" name="Straight Connector 252"/>
            <p:cNvCxnSpPr/>
            <p:nvPr/>
          </p:nvCxnSpPr>
          <p:spPr>
            <a:xfrm flipV="1">
              <a:off x="1491948" y="2316480"/>
              <a:ext cx="1096120" cy="1874520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262" idx="4"/>
            </p:cNvCxnSpPr>
            <p:nvPr/>
          </p:nvCxnSpPr>
          <p:spPr>
            <a:xfrm flipV="1">
              <a:off x="1491890" y="2316480"/>
              <a:ext cx="2219486" cy="1874520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flipV="1">
              <a:off x="1489665" y="2316480"/>
              <a:ext cx="3251443" cy="1865329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flipV="1">
              <a:off x="1475504" y="2316480"/>
              <a:ext cx="4432065" cy="1865329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>
              <a:endCxn id="310" idx="4"/>
            </p:cNvCxnSpPr>
            <p:nvPr/>
          </p:nvCxnSpPr>
          <p:spPr>
            <a:xfrm>
              <a:off x="2588068" y="2316480"/>
              <a:ext cx="365229" cy="1874520"/>
            </a:xfrm>
            <a:prstGeom prst="line">
              <a:avLst/>
            </a:prstGeom>
            <a:ln w="19050">
              <a:solidFill>
                <a:schemeClr val="bg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>
              <a:stCxn id="310" idx="4"/>
            </p:cNvCxnSpPr>
            <p:nvPr/>
          </p:nvCxnSpPr>
          <p:spPr>
            <a:xfrm flipV="1">
              <a:off x="2953297" y="2316480"/>
              <a:ext cx="758079" cy="1874520"/>
            </a:xfrm>
            <a:prstGeom prst="line">
              <a:avLst/>
            </a:prstGeom>
            <a:ln w="19050">
              <a:solidFill>
                <a:schemeClr val="bg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flipV="1">
              <a:off x="2959542" y="2319441"/>
              <a:ext cx="1781566" cy="1862368"/>
            </a:xfrm>
            <a:prstGeom prst="line">
              <a:avLst/>
            </a:prstGeom>
            <a:ln w="19050">
              <a:solidFill>
                <a:schemeClr val="bg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stCxn id="310" idx="4"/>
              <a:endCxn id="299" idx="1"/>
            </p:cNvCxnSpPr>
            <p:nvPr/>
          </p:nvCxnSpPr>
          <p:spPr>
            <a:xfrm flipV="1">
              <a:off x="2953297" y="2316480"/>
              <a:ext cx="2975507" cy="1874520"/>
            </a:xfrm>
            <a:prstGeom prst="line">
              <a:avLst/>
            </a:prstGeom>
            <a:ln w="19050">
              <a:solidFill>
                <a:schemeClr val="bg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>
              <a:endCxn id="322" idx="4"/>
            </p:cNvCxnSpPr>
            <p:nvPr/>
          </p:nvCxnSpPr>
          <p:spPr>
            <a:xfrm>
              <a:off x="3711376" y="2316480"/>
              <a:ext cx="2711743" cy="1874520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>
              <a:endCxn id="322" idx="4"/>
            </p:cNvCxnSpPr>
            <p:nvPr/>
          </p:nvCxnSpPr>
          <p:spPr>
            <a:xfrm>
              <a:off x="4741108" y="2316480"/>
              <a:ext cx="1682011" cy="1874520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>
              <a:endCxn id="322" idx="4"/>
            </p:cNvCxnSpPr>
            <p:nvPr/>
          </p:nvCxnSpPr>
          <p:spPr>
            <a:xfrm>
              <a:off x="2588068" y="2316480"/>
              <a:ext cx="3835051" cy="1874520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>
              <a:endCxn id="322" idx="4"/>
            </p:cNvCxnSpPr>
            <p:nvPr/>
          </p:nvCxnSpPr>
          <p:spPr>
            <a:xfrm>
              <a:off x="5907569" y="2316480"/>
              <a:ext cx="515550" cy="1874520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1" name="Picture 2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85933">
            <a:off x="1895949" y="3366210"/>
            <a:ext cx="830914" cy="550104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grpSp>
        <p:nvGrpSpPr>
          <p:cNvPr id="225" name="Group 224"/>
          <p:cNvGrpSpPr/>
          <p:nvPr/>
        </p:nvGrpSpPr>
        <p:grpSpPr>
          <a:xfrm>
            <a:off x="3461160" y="4244827"/>
            <a:ext cx="1267617" cy="523664"/>
            <a:chOff x="3192376" y="3359804"/>
            <a:chExt cx="1590932" cy="574606"/>
          </a:xfrm>
        </p:grpSpPr>
        <p:pic>
          <p:nvPicPr>
            <p:cNvPr id="229" name="Picture 2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460">
              <a:off x="4043657" y="3359804"/>
              <a:ext cx="739651" cy="277237"/>
            </a:xfrm>
            <a:prstGeom prst="rect">
              <a:avLst/>
            </a:prstGeom>
          </p:spPr>
        </p:pic>
        <p:pic>
          <p:nvPicPr>
            <p:cNvPr id="230" name="Picture 2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5660">
              <a:off x="3192376" y="3657173"/>
              <a:ext cx="739651" cy="277237"/>
            </a:xfrm>
            <a:prstGeom prst="rect">
              <a:avLst/>
            </a:prstGeom>
          </p:spPr>
        </p:pic>
      </p:grpSp>
      <p:sp>
        <p:nvSpPr>
          <p:cNvPr id="226" name="TextBox 225"/>
          <p:cNvSpPr txBox="1"/>
          <p:nvPr/>
        </p:nvSpPr>
        <p:spPr>
          <a:xfrm>
            <a:off x="1102251" y="6106454"/>
            <a:ext cx="1080862" cy="30704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>
                <a:solidFill>
                  <a:schemeClr val="tx2"/>
                </a:solidFill>
              </a:rPr>
              <a:t>Servers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798490" y="4921559"/>
            <a:ext cx="836273" cy="28183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chemeClr val="tx2"/>
                </a:solidFill>
              </a:rPr>
              <a:t>Leaf </a:t>
            </a:r>
          </a:p>
          <a:p>
            <a:pPr algn="ctr">
              <a:lnSpc>
                <a:spcPct val="90000"/>
              </a:lnSpc>
            </a:pPr>
            <a:r>
              <a:rPr lang="en-US" sz="1200">
                <a:solidFill>
                  <a:schemeClr val="tx2"/>
                </a:solidFill>
              </a:rPr>
              <a:t>Switches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1779053" y="2852688"/>
            <a:ext cx="1080862" cy="30704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chemeClr val="tx2"/>
                </a:solidFill>
              </a:rPr>
              <a:t>Spine </a:t>
            </a:r>
          </a:p>
          <a:p>
            <a:pPr algn="ctr">
              <a:lnSpc>
                <a:spcPct val="90000"/>
              </a:lnSpc>
            </a:pPr>
            <a:r>
              <a:rPr lang="en-US" sz="1200">
                <a:solidFill>
                  <a:schemeClr val="tx2"/>
                </a:solidFill>
              </a:rPr>
              <a:t>Switches</a:t>
            </a:r>
          </a:p>
        </p:txBody>
      </p:sp>
      <p:pic>
        <p:nvPicPr>
          <p:cNvPr id="655" name="Picture 6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85933">
            <a:off x="1479016" y="4157464"/>
            <a:ext cx="830913" cy="550104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224" name="Picture 2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80">
            <a:off x="4615111" y="4569300"/>
            <a:ext cx="830914" cy="550104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67B41-96BA-4E6E-B282-F7E4F4941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2</a:t>
            </a:fld>
            <a:endParaRPr lang="en-US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D5081FD6-312B-4A22-925E-99BA232B4B2C}"/>
              </a:ext>
            </a:extLst>
          </p:cNvPr>
          <p:cNvSpPr/>
          <p:nvPr/>
        </p:nvSpPr>
        <p:spPr>
          <a:xfrm>
            <a:off x="6601435" y="1104440"/>
            <a:ext cx="3416639" cy="820403"/>
          </a:xfrm>
          <a:prstGeom prst="wedgeRoundRectCallout">
            <a:avLst>
              <a:gd name="adj1" fmla="val -92637"/>
              <a:gd name="adj2" fmla="val 606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src,dst</a:t>
            </a:r>
            <a:r>
              <a:rPr lang="en-US" sz="2000" dirty="0"/>
              <a:t> IP + </a:t>
            </a:r>
            <a:r>
              <a:rPr lang="en-US" sz="2000" dirty="0" err="1"/>
              <a:t>src,dst</a:t>
            </a:r>
            <a:r>
              <a:rPr lang="en-US" sz="2000" dirty="0"/>
              <a:t> port + protocol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173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332"/>
    </mc:Choice>
    <mc:Fallback xmlns="">
      <p:transition spd="slow" advTm="693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9400"/>
            <a:ext cx="10515600" cy="5897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6600" dirty="0"/>
              <a:t>THANK YOU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/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9E53FD-DD81-42E9-93F6-F1D8E17FC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22"/>
    </mc:Choice>
    <mc:Fallback xmlns="">
      <p:transition spd="slow" advTm="1252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F0B2E-EA63-4F0A-89FC-6DBBD26BA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B4AF3-00EB-4C23-9A6E-38D8BB305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ED81D-4917-4673-9B61-3AA7DA1C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70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9525"/>
            <a:ext cx="10874646" cy="1325563"/>
          </a:xfrm>
        </p:spPr>
        <p:txBody>
          <a:bodyPr/>
          <a:lstStyle/>
          <a:p>
            <a:pPr algn="ctr"/>
            <a:r>
              <a:rPr lang="en-US" u="sng"/>
              <a:t>Parameter Sweeping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95400" y="5310267"/>
            <a:ext cx="9334500" cy="11176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/>
              <a:t>Empirical values for (</a:t>
            </a:r>
            <a:r>
              <a:rPr lang="en-US" sz="2200" b="1" err="1"/>
              <a:t>flowlet</a:t>
            </a:r>
            <a:r>
              <a:rPr lang="en-US" sz="2200" b="1"/>
              <a:t>-threshold, ECN-threshold) are 1RTT, 20pkts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0" y="1112878"/>
            <a:ext cx="5994400" cy="394197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479379-0BE3-4277-92F6-EF0974603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2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647" y="82798"/>
            <a:ext cx="10515600" cy="999207"/>
          </a:xfrm>
        </p:spPr>
        <p:txBody>
          <a:bodyPr/>
          <a:lstStyle/>
          <a:p>
            <a:pPr algn="ctr"/>
            <a:r>
              <a:rPr lang="en-US" u="sng"/>
              <a:t>Previously proposed load balancing schemes 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1567218" y="6323271"/>
            <a:ext cx="142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Hypervisors</a:t>
            </a:r>
          </a:p>
        </p:txBody>
      </p:sp>
      <p:grpSp>
        <p:nvGrpSpPr>
          <p:cNvPr id="398" name="Group 397"/>
          <p:cNvGrpSpPr/>
          <p:nvPr/>
        </p:nvGrpSpPr>
        <p:grpSpPr>
          <a:xfrm>
            <a:off x="742674" y="2636126"/>
            <a:ext cx="3218286" cy="1452928"/>
            <a:chOff x="3318080" y="1610286"/>
            <a:chExt cx="4826197" cy="2546122"/>
          </a:xfrm>
        </p:grpSpPr>
        <p:grpSp>
          <p:nvGrpSpPr>
            <p:cNvPr id="399" name="Group 398"/>
            <p:cNvGrpSpPr>
              <a:grpSpLocks noChangeAspect="1"/>
            </p:cNvGrpSpPr>
            <p:nvPr/>
          </p:nvGrpSpPr>
          <p:grpSpPr>
            <a:xfrm>
              <a:off x="3318080" y="3932696"/>
              <a:ext cx="871752" cy="212447"/>
              <a:chOff x="12968288" y="2754313"/>
              <a:chExt cx="11533187" cy="2981326"/>
            </a:xfrm>
          </p:grpSpPr>
          <p:sp>
            <p:nvSpPr>
              <p:cNvPr id="456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0" name="Group 399"/>
            <p:cNvGrpSpPr>
              <a:grpSpLocks noChangeAspect="1"/>
            </p:cNvGrpSpPr>
            <p:nvPr/>
          </p:nvGrpSpPr>
          <p:grpSpPr>
            <a:xfrm>
              <a:off x="3810799" y="1610286"/>
              <a:ext cx="576134" cy="528307"/>
              <a:chOff x="12615863" y="2703513"/>
              <a:chExt cx="2846387" cy="2768601"/>
            </a:xfrm>
          </p:grpSpPr>
          <p:sp>
            <p:nvSpPr>
              <p:cNvPr id="448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1" name="Group 400"/>
            <p:cNvGrpSpPr>
              <a:grpSpLocks noChangeAspect="1"/>
            </p:cNvGrpSpPr>
            <p:nvPr/>
          </p:nvGrpSpPr>
          <p:grpSpPr>
            <a:xfrm>
              <a:off x="4958165" y="1610286"/>
              <a:ext cx="576134" cy="528307"/>
              <a:chOff x="12615863" y="2703513"/>
              <a:chExt cx="2846387" cy="2768601"/>
            </a:xfrm>
          </p:grpSpPr>
          <p:sp>
            <p:nvSpPr>
              <p:cNvPr id="440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2" name="Group 401"/>
            <p:cNvGrpSpPr>
              <a:grpSpLocks noChangeAspect="1"/>
            </p:cNvGrpSpPr>
            <p:nvPr/>
          </p:nvGrpSpPr>
          <p:grpSpPr>
            <a:xfrm>
              <a:off x="6058930" y="1610286"/>
              <a:ext cx="576134" cy="528307"/>
              <a:chOff x="12615863" y="2703513"/>
              <a:chExt cx="2846387" cy="2768601"/>
            </a:xfrm>
          </p:grpSpPr>
          <p:sp>
            <p:nvSpPr>
              <p:cNvPr id="432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3" name="Group 402"/>
            <p:cNvGrpSpPr>
              <a:grpSpLocks noChangeAspect="1"/>
            </p:cNvGrpSpPr>
            <p:nvPr/>
          </p:nvGrpSpPr>
          <p:grpSpPr>
            <a:xfrm>
              <a:off x="7201392" y="1610286"/>
              <a:ext cx="576134" cy="528307"/>
              <a:chOff x="12615863" y="2703513"/>
              <a:chExt cx="2846387" cy="2768601"/>
            </a:xfrm>
          </p:grpSpPr>
          <p:sp>
            <p:nvSpPr>
              <p:cNvPr id="424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4" name="Group 403"/>
            <p:cNvGrpSpPr>
              <a:grpSpLocks noChangeAspect="1"/>
            </p:cNvGrpSpPr>
            <p:nvPr/>
          </p:nvGrpSpPr>
          <p:grpSpPr>
            <a:xfrm>
              <a:off x="7272525" y="3943961"/>
              <a:ext cx="871752" cy="212447"/>
              <a:chOff x="12968288" y="2754313"/>
              <a:chExt cx="11533187" cy="2981326"/>
            </a:xfrm>
          </p:grpSpPr>
          <p:sp>
            <p:nvSpPr>
              <p:cNvPr id="413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405" name="Straight Connector 404"/>
            <p:cNvCxnSpPr/>
            <p:nvPr/>
          </p:nvCxnSpPr>
          <p:spPr>
            <a:xfrm flipV="1">
              <a:off x="3713907" y="2142182"/>
              <a:ext cx="338062" cy="1794103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 flipV="1">
              <a:off x="3770810" y="2142182"/>
              <a:ext cx="1428525" cy="1758435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/>
          </p:nvCxnSpPr>
          <p:spPr>
            <a:xfrm flipV="1">
              <a:off x="3713907" y="2142181"/>
              <a:ext cx="2546408" cy="179410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 flipV="1">
              <a:off x="3713907" y="2142181"/>
              <a:ext cx="3706966" cy="179410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>
              <a:off x="5213776" y="2131684"/>
              <a:ext cx="2454576" cy="178248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>
              <a:off x="6260688" y="2118327"/>
              <a:ext cx="1419653" cy="1824579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4051969" y="2142182"/>
              <a:ext cx="3616383" cy="1805368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7445142" y="2131249"/>
              <a:ext cx="223209" cy="1769368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67" name="Straight Connector 466"/>
          <p:cNvCxnSpPr/>
          <p:nvPr/>
        </p:nvCxnSpPr>
        <p:spPr>
          <a:xfrm>
            <a:off x="996674" y="4066635"/>
            <a:ext cx="1322" cy="757943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/>
          <p:cNvCxnSpPr/>
          <p:nvPr/>
        </p:nvCxnSpPr>
        <p:spPr>
          <a:xfrm flipH="1">
            <a:off x="3638584" y="4082438"/>
            <a:ext cx="2322" cy="759950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9" name="Group 468"/>
          <p:cNvGrpSpPr/>
          <p:nvPr/>
        </p:nvGrpSpPr>
        <p:grpSpPr>
          <a:xfrm>
            <a:off x="98359" y="4824980"/>
            <a:ext cx="1857441" cy="1446956"/>
            <a:chOff x="5524318" y="4220558"/>
            <a:chExt cx="2786687" cy="1367180"/>
          </a:xfrm>
        </p:grpSpPr>
        <p:grpSp>
          <p:nvGrpSpPr>
            <p:cNvPr id="470" name="Group 469"/>
            <p:cNvGrpSpPr/>
            <p:nvPr/>
          </p:nvGrpSpPr>
          <p:grpSpPr>
            <a:xfrm>
              <a:off x="5524318" y="4220558"/>
              <a:ext cx="2786687" cy="1367180"/>
              <a:chOff x="4519371" y="3600936"/>
              <a:chExt cx="564324" cy="548640"/>
            </a:xfrm>
          </p:grpSpPr>
          <p:sp>
            <p:nvSpPr>
              <p:cNvPr id="492" name="Freeform 491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492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493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494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71" name="Group 470"/>
            <p:cNvGrpSpPr>
              <a:grpSpLocks noChangeAspect="1"/>
            </p:cNvGrpSpPr>
            <p:nvPr/>
          </p:nvGrpSpPr>
          <p:grpSpPr>
            <a:xfrm>
              <a:off x="5602918" y="5090401"/>
              <a:ext cx="444310" cy="401132"/>
              <a:chOff x="15084425" y="-6992940"/>
              <a:chExt cx="9767954" cy="9496428"/>
            </a:xfrm>
          </p:grpSpPr>
          <p:sp>
            <p:nvSpPr>
              <p:cNvPr id="486" name="Freeform 485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486"/>
              <p:cNvSpPr>
                <a:spLocks/>
              </p:cNvSpPr>
              <p:nvPr/>
            </p:nvSpPr>
            <p:spPr bwMode="auto">
              <a:xfrm>
                <a:off x="15084491" y="-6992917"/>
                <a:ext cx="9767888" cy="989006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487"/>
              <p:cNvSpPr>
                <a:spLocks/>
              </p:cNvSpPr>
              <p:nvPr/>
            </p:nvSpPr>
            <p:spPr bwMode="auto">
              <a:xfrm>
                <a:off x="15084513" y="-6003935"/>
                <a:ext cx="8799513" cy="850742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488"/>
              <p:cNvSpPr>
                <a:spLocks/>
              </p:cNvSpPr>
              <p:nvPr/>
            </p:nvSpPr>
            <p:spPr bwMode="auto">
              <a:xfrm>
                <a:off x="23883938" y="-6992940"/>
                <a:ext cx="968375" cy="9496428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489"/>
              <p:cNvSpPr>
                <a:spLocks/>
              </p:cNvSpPr>
              <p:nvPr/>
            </p:nvSpPr>
            <p:spPr bwMode="auto">
              <a:xfrm>
                <a:off x="16668785" y="-3030539"/>
                <a:ext cx="2597145" cy="2609853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490"/>
              <p:cNvSpPr>
                <a:spLocks/>
              </p:cNvSpPr>
              <p:nvPr/>
            </p:nvSpPr>
            <p:spPr bwMode="auto">
              <a:xfrm>
                <a:off x="19664356" y="-3030550"/>
                <a:ext cx="2586042" cy="2590789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72" name="Group 471"/>
            <p:cNvGrpSpPr>
              <a:grpSpLocks noChangeAspect="1"/>
            </p:cNvGrpSpPr>
            <p:nvPr/>
          </p:nvGrpSpPr>
          <p:grpSpPr>
            <a:xfrm>
              <a:off x="7432566" y="5090401"/>
              <a:ext cx="444307" cy="401132"/>
              <a:chOff x="15084425" y="-6992938"/>
              <a:chExt cx="9767888" cy="9496426"/>
            </a:xfrm>
          </p:grpSpPr>
          <p:sp>
            <p:nvSpPr>
              <p:cNvPr id="480" name="Freeform 479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480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481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482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483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484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473" name="Straight Connector 472"/>
            <p:cNvCxnSpPr/>
            <p:nvPr/>
          </p:nvCxnSpPr>
          <p:spPr>
            <a:xfrm flipH="1" flipV="1">
              <a:off x="5825037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flipH="1" flipV="1">
              <a:off x="7675411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5" name="Group 474"/>
            <p:cNvGrpSpPr/>
            <p:nvPr/>
          </p:nvGrpSpPr>
          <p:grpSpPr>
            <a:xfrm>
              <a:off x="5694089" y="4509477"/>
              <a:ext cx="2267094" cy="378906"/>
              <a:chOff x="8697277" y="5840957"/>
              <a:chExt cx="1475404" cy="378906"/>
            </a:xfrm>
          </p:grpSpPr>
          <p:sp>
            <p:nvSpPr>
              <p:cNvPr id="476" name="Freeform 475"/>
              <p:cNvSpPr>
                <a:spLocks/>
              </p:cNvSpPr>
              <p:nvPr/>
            </p:nvSpPr>
            <p:spPr bwMode="auto">
              <a:xfrm>
                <a:off x="8697277" y="5840957"/>
                <a:ext cx="1475404" cy="39462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476"/>
              <p:cNvSpPr>
                <a:spLocks/>
              </p:cNvSpPr>
              <p:nvPr/>
            </p:nvSpPr>
            <p:spPr bwMode="auto">
              <a:xfrm>
                <a:off x="8697277" y="5880417"/>
                <a:ext cx="1329135" cy="339444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477"/>
              <p:cNvSpPr>
                <a:spLocks/>
              </p:cNvSpPr>
              <p:nvPr/>
            </p:nvSpPr>
            <p:spPr bwMode="auto">
              <a:xfrm>
                <a:off x="10025576" y="5840957"/>
                <a:ext cx="146269" cy="37890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8764559" y="5943234"/>
                <a:ext cx="1228883" cy="24036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err="1"/>
                  <a:t>vSwitch</a:t>
                </a:r>
                <a:endParaRPr lang="en-US" sz="1400" b="1"/>
              </a:p>
            </p:txBody>
          </p:sp>
        </p:grpSp>
      </p:grpSp>
      <p:grpSp>
        <p:nvGrpSpPr>
          <p:cNvPr id="496" name="Group 495"/>
          <p:cNvGrpSpPr/>
          <p:nvPr/>
        </p:nvGrpSpPr>
        <p:grpSpPr>
          <a:xfrm>
            <a:off x="2658530" y="4824980"/>
            <a:ext cx="1966849" cy="1453638"/>
            <a:chOff x="5524318" y="4220558"/>
            <a:chExt cx="2786687" cy="1367180"/>
          </a:xfrm>
        </p:grpSpPr>
        <p:grpSp>
          <p:nvGrpSpPr>
            <p:cNvPr id="497" name="Group 496"/>
            <p:cNvGrpSpPr/>
            <p:nvPr/>
          </p:nvGrpSpPr>
          <p:grpSpPr>
            <a:xfrm>
              <a:off x="5524318" y="4220558"/>
              <a:ext cx="2786687" cy="1367180"/>
              <a:chOff x="4519371" y="3600936"/>
              <a:chExt cx="564324" cy="548640"/>
            </a:xfrm>
          </p:grpSpPr>
          <p:sp>
            <p:nvSpPr>
              <p:cNvPr id="519" name="Freeform 518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519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520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521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98" name="Group 497"/>
            <p:cNvGrpSpPr>
              <a:grpSpLocks noChangeAspect="1"/>
            </p:cNvGrpSpPr>
            <p:nvPr/>
          </p:nvGrpSpPr>
          <p:grpSpPr>
            <a:xfrm>
              <a:off x="5602918" y="5090401"/>
              <a:ext cx="444310" cy="401132"/>
              <a:chOff x="15084425" y="-6992940"/>
              <a:chExt cx="9767954" cy="9496428"/>
            </a:xfrm>
          </p:grpSpPr>
          <p:sp>
            <p:nvSpPr>
              <p:cNvPr id="513" name="Freeform 512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513"/>
              <p:cNvSpPr>
                <a:spLocks/>
              </p:cNvSpPr>
              <p:nvPr/>
            </p:nvSpPr>
            <p:spPr bwMode="auto">
              <a:xfrm>
                <a:off x="15084491" y="-6992917"/>
                <a:ext cx="9767888" cy="989006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514"/>
              <p:cNvSpPr>
                <a:spLocks/>
              </p:cNvSpPr>
              <p:nvPr/>
            </p:nvSpPr>
            <p:spPr bwMode="auto">
              <a:xfrm>
                <a:off x="15084513" y="-6003935"/>
                <a:ext cx="8799513" cy="850742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515"/>
              <p:cNvSpPr>
                <a:spLocks/>
              </p:cNvSpPr>
              <p:nvPr/>
            </p:nvSpPr>
            <p:spPr bwMode="auto">
              <a:xfrm>
                <a:off x="23883938" y="-6992940"/>
                <a:ext cx="968375" cy="9496428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516"/>
              <p:cNvSpPr>
                <a:spLocks/>
              </p:cNvSpPr>
              <p:nvPr/>
            </p:nvSpPr>
            <p:spPr bwMode="auto">
              <a:xfrm>
                <a:off x="16668785" y="-3030539"/>
                <a:ext cx="2597145" cy="2609853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517"/>
              <p:cNvSpPr>
                <a:spLocks/>
              </p:cNvSpPr>
              <p:nvPr/>
            </p:nvSpPr>
            <p:spPr bwMode="auto">
              <a:xfrm>
                <a:off x="19664348" y="-3030549"/>
                <a:ext cx="2586057" cy="2590783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99" name="Group 498"/>
            <p:cNvGrpSpPr>
              <a:grpSpLocks noChangeAspect="1"/>
            </p:cNvGrpSpPr>
            <p:nvPr/>
          </p:nvGrpSpPr>
          <p:grpSpPr>
            <a:xfrm>
              <a:off x="7432566" y="5090401"/>
              <a:ext cx="444307" cy="401132"/>
              <a:chOff x="15084425" y="-6992938"/>
              <a:chExt cx="9767888" cy="9496426"/>
            </a:xfrm>
          </p:grpSpPr>
          <p:sp>
            <p:nvSpPr>
              <p:cNvPr id="507" name="Freeform 506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507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508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509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510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511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cxnSp>
          <p:nvCxnSpPr>
            <p:cNvPr id="500" name="Straight Connector 499"/>
            <p:cNvCxnSpPr/>
            <p:nvPr/>
          </p:nvCxnSpPr>
          <p:spPr>
            <a:xfrm flipH="1" flipV="1">
              <a:off x="5825037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/>
            <p:cNvCxnSpPr/>
            <p:nvPr/>
          </p:nvCxnSpPr>
          <p:spPr>
            <a:xfrm flipH="1" flipV="1">
              <a:off x="7675411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2" name="Group 501"/>
            <p:cNvGrpSpPr/>
            <p:nvPr/>
          </p:nvGrpSpPr>
          <p:grpSpPr>
            <a:xfrm>
              <a:off x="5713412" y="4496580"/>
              <a:ext cx="2267094" cy="378906"/>
              <a:chOff x="8709852" y="5828060"/>
              <a:chExt cx="1475404" cy="378906"/>
            </a:xfrm>
          </p:grpSpPr>
          <p:sp>
            <p:nvSpPr>
              <p:cNvPr id="503" name="Freeform 502"/>
              <p:cNvSpPr>
                <a:spLocks/>
              </p:cNvSpPr>
              <p:nvPr/>
            </p:nvSpPr>
            <p:spPr bwMode="auto">
              <a:xfrm>
                <a:off x="8709852" y="5828060"/>
                <a:ext cx="1475404" cy="39462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503"/>
              <p:cNvSpPr>
                <a:spLocks/>
              </p:cNvSpPr>
              <p:nvPr/>
            </p:nvSpPr>
            <p:spPr bwMode="auto">
              <a:xfrm>
                <a:off x="8709852" y="5867521"/>
                <a:ext cx="1329135" cy="339444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504"/>
              <p:cNvSpPr>
                <a:spLocks/>
              </p:cNvSpPr>
              <p:nvPr/>
            </p:nvSpPr>
            <p:spPr bwMode="auto">
              <a:xfrm>
                <a:off x="10038151" y="5828060"/>
                <a:ext cx="146269" cy="37890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TextBox 505"/>
              <p:cNvSpPr txBox="1"/>
              <p:nvPr/>
            </p:nvSpPr>
            <p:spPr>
              <a:xfrm>
                <a:off x="8777136" y="5942450"/>
                <a:ext cx="1228883" cy="24036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err="1"/>
                  <a:t>vSwitch</a:t>
                </a:r>
                <a:endParaRPr lang="en-US" sz="1400" b="1"/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7F4F17-A08D-4B6D-A1E7-8DEC69306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4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59"/>
    </mc:Choice>
    <mc:Fallback xmlns="">
      <p:transition spd="slow" advTm="1175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647" y="82798"/>
            <a:ext cx="10515600" cy="999207"/>
          </a:xfrm>
        </p:spPr>
        <p:txBody>
          <a:bodyPr/>
          <a:lstStyle/>
          <a:p>
            <a:pPr algn="ctr"/>
            <a:r>
              <a:rPr lang="en-US" u="sng"/>
              <a:t>Previously proposed load balancing schemes 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1567218" y="6323271"/>
            <a:ext cx="142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Hypervisors</a:t>
            </a:r>
          </a:p>
        </p:txBody>
      </p:sp>
      <p:sp>
        <p:nvSpPr>
          <p:cNvPr id="396" name="TextBox 395"/>
          <p:cNvSpPr txBox="1"/>
          <p:nvPr/>
        </p:nvSpPr>
        <p:spPr>
          <a:xfrm>
            <a:off x="5512060" y="943658"/>
            <a:ext cx="635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Centralized load balancing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Hedera, </a:t>
            </a:r>
            <a:r>
              <a:rPr lang="en-US" sz="2400" dirty="0" err="1"/>
              <a:t>Fastpass</a:t>
            </a:r>
            <a:r>
              <a:rPr lang="en-US" sz="2400" dirty="0"/>
              <a:t>, </a:t>
            </a:r>
            <a:r>
              <a:rPr lang="en-US" sz="2400" dirty="0" err="1"/>
              <a:t>MicroTE</a:t>
            </a:r>
            <a:r>
              <a:rPr lang="en-US" sz="2400" dirty="0"/>
              <a:t>, SWAN 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Control-driven feedback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Slow reaction time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Routes computation overhead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Scalability Issues</a:t>
            </a:r>
          </a:p>
        </p:txBody>
      </p:sp>
      <p:grpSp>
        <p:nvGrpSpPr>
          <p:cNvPr id="398" name="Group 397"/>
          <p:cNvGrpSpPr/>
          <p:nvPr/>
        </p:nvGrpSpPr>
        <p:grpSpPr>
          <a:xfrm>
            <a:off x="742674" y="2636126"/>
            <a:ext cx="3218286" cy="1452928"/>
            <a:chOff x="3318080" y="1610286"/>
            <a:chExt cx="4826197" cy="2546122"/>
          </a:xfrm>
        </p:grpSpPr>
        <p:grpSp>
          <p:nvGrpSpPr>
            <p:cNvPr id="399" name="Group 398"/>
            <p:cNvGrpSpPr>
              <a:grpSpLocks noChangeAspect="1"/>
            </p:cNvGrpSpPr>
            <p:nvPr/>
          </p:nvGrpSpPr>
          <p:grpSpPr>
            <a:xfrm>
              <a:off x="3318080" y="3932696"/>
              <a:ext cx="871752" cy="212447"/>
              <a:chOff x="12968288" y="2754313"/>
              <a:chExt cx="11533187" cy="2981326"/>
            </a:xfrm>
          </p:grpSpPr>
          <p:sp>
            <p:nvSpPr>
              <p:cNvPr id="456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0" name="Group 399"/>
            <p:cNvGrpSpPr>
              <a:grpSpLocks noChangeAspect="1"/>
            </p:cNvGrpSpPr>
            <p:nvPr/>
          </p:nvGrpSpPr>
          <p:grpSpPr>
            <a:xfrm>
              <a:off x="3810799" y="1610286"/>
              <a:ext cx="576134" cy="528307"/>
              <a:chOff x="12615863" y="2703513"/>
              <a:chExt cx="2846387" cy="2768601"/>
            </a:xfrm>
          </p:grpSpPr>
          <p:sp>
            <p:nvSpPr>
              <p:cNvPr id="448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1" name="Group 400"/>
            <p:cNvGrpSpPr>
              <a:grpSpLocks noChangeAspect="1"/>
            </p:cNvGrpSpPr>
            <p:nvPr/>
          </p:nvGrpSpPr>
          <p:grpSpPr>
            <a:xfrm>
              <a:off x="4958165" y="1610286"/>
              <a:ext cx="576134" cy="528307"/>
              <a:chOff x="12615863" y="2703513"/>
              <a:chExt cx="2846387" cy="2768601"/>
            </a:xfrm>
          </p:grpSpPr>
          <p:sp>
            <p:nvSpPr>
              <p:cNvPr id="440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2" name="Group 401"/>
            <p:cNvGrpSpPr>
              <a:grpSpLocks noChangeAspect="1"/>
            </p:cNvGrpSpPr>
            <p:nvPr/>
          </p:nvGrpSpPr>
          <p:grpSpPr>
            <a:xfrm>
              <a:off x="6058930" y="1610286"/>
              <a:ext cx="576134" cy="528307"/>
              <a:chOff x="12615863" y="2703513"/>
              <a:chExt cx="2846387" cy="2768601"/>
            </a:xfrm>
          </p:grpSpPr>
          <p:sp>
            <p:nvSpPr>
              <p:cNvPr id="432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3" name="Group 402"/>
            <p:cNvGrpSpPr>
              <a:grpSpLocks noChangeAspect="1"/>
            </p:cNvGrpSpPr>
            <p:nvPr/>
          </p:nvGrpSpPr>
          <p:grpSpPr>
            <a:xfrm>
              <a:off x="7201392" y="1610286"/>
              <a:ext cx="576134" cy="528307"/>
              <a:chOff x="12615863" y="2703513"/>
              <a:chExt cx="2846387" cy="2768601"/>
            </a:xfrm>
          </p:grpSpPr>
          <p:sp>
            <p:nvSpPr>
              <p:cNvPr id="424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4" name="Group 403"/>
            <p:cNvGrpSpPr>
              <a:grpSpLocks noChangeAspect="1"/>
            </p:cNvGrpSpPr>
            <p:nvPr/>
          </p:nvGrpSpPr>
          <p:grpSpPr>
            <a:xfrm>
              <a:off x="7272525" y="3943961"/>
              <a:ext cx="871752" cy="212447"/>
              <a:chOff x="12968288" y="2754313"/>
              <a:chExt cx="11533187" cy="2981326"/>
            </a:xfrm>
          </p:grpSpPr>
          <p:sp>
            <p:nvSpPr>
              <p:cNvPr id="413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405" name="Straight Connector 404"/>
            <p:cNvCxnSpPr/>
            <p:nvPr/>
          </p:nvCxnSpPr>
          <p:spPr>
            <a:xfrm flipV="1">
              <a:off x="3713907" y="2142182"/>
              <a:ext cx="338062" cy="1794103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 flipV="1">
              <a:off x="3770810" y="2142182"/>
              <a:ext cx="1428525" cy="1758435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/>
          </p:nvCxnSpPr>
          <p:spPr>
            <a:xfrm flipV="1">
              <a:off x="3713907" y="2142181"/>
              <a:ext cx="2546408" cy="179410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 flipV="1">
              <a:off x="3713907" y="2142181"/>
              <a:ext cx="3706966" cy="179410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>
              <a:off x="5213776" y="2131684"/>
              <a:ext cx="2454576" cy="178248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>
              <a:off x="6260688" y="2118327"/>
              <a:ext cx="1419653" cy="1824579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4051969" y="2142182"/>
              <a:ext cx="3616383" cy="1805368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7445142" y="2131249"/>
              <a:ext cx="223209" cy="1769368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67" name="Straight Connector 466"/>
          <p:cNvCxnSpPr/>
          <p:nvPr/>
        </p:nvCxnSpPr>
        <p:spPr>
          <a:xfrm>
            <a:off x="996674" y="4066635"/>
            <a:ext cx="1322" cy="757943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/>
          <p:cNvCxnSpPr/>
          <p:nvPr/>
        </p:nvCxnSpPr>
        <p:spPr>
          <a:xfrm flipH="1">
            <a:off x="3638584" y="4082438"/>
            <a:ext cx="2322" cy="759950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9" name="Group 468"/>
          <p:cNvGrpSpPr/>
          <p:nvPr/>
        </p:nvGrpSpPr>
        <p:grpSpPr>
          <a:xfrm>
            <a:off x="98359" y="4824980"/>
            <a:ext cx="1857441" cy="1446956"/>
            <a:chOff x="5524318" y="4220558"/>
            <a:chExt cx="2786687" cy="1367180"/>
          </a:xfrm>
        </p:grpSpPr>
        <p:grpSp>
          <p:nvGrpSpPr>
            <p:cNvPr id="470" name="Group 469"/>
            <p:cNvGrpSpPr/>
            <p:nvPr/>
          </p:nvGrpSpPr>
          <p:grpSpPr>
            <a:xfrm>
              <a:off x="5524318" y="4220558"/>
              <a:ext cx="2786687" cy="1367180"/>
              <a:chOff x="4519371" y="3600936"/>
              <a:chExt cx="564324" cy="548640"/>
            </a:xfrm>
          </p:grpSpPr>
          <p:sp>
            <p:nvSpPr>
              <p:cNvPr id="492" name="Freeform 491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492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493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494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71" name="Group 470"/>
            <p:cNvGrpSpPr>
              <a:grpSpLocks noChangeAspect="1"/>
            </p:cNvGrpSpPr>
            <p:nvPr/>
          </p:nvGrpSpPr>
          <p:grpSpPr>
            <a:xfrm>
              <a:off x="5602918" y="5090401"/>
              <a:ext cx="444310" cy="401132"/>
              <a:chOff x="15084425" y="-6992940"/>
              <a:chExt cx="9767954" cy="9496428"/>
            </a:xfrm>
          </p:grpSpPr>
          <p:sp>
            <p:nvSpPr>
              <p:cNvPr id="486" name="Freeform 485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486"/>
              <p:cNvSpPr>
                <a:spLocks/>
              </p:cNvSpPr>
              <p:nvPr/>
            </p:nvSpPr>
            <p:spPr bwMode="auto">
              <a:xfrm>
                <a:off x="15084491" y="-6992917"/>
                <a:ext cx="9767888" cy="989006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487"/>
              <p:cNvSpPr>
                <a:spLocks/>
              </p:cNvSpPr>
              <p:nvPr/>
            </p:nvSpPr>
            <p:spPr bwMode="auto">
              <a:xfrm>
                <a:off x="15084513" y="-6003935"/>
                <a:ext cx="8799513" cy="850742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488"/>
              <p:cNvSpPr>
                <a:spLocks/>
              </p:cNvSpPr>
              <p:nvPr/>
            </p:nvSpPr>
            <p:spPr bwMode="auto">
              <a:xfrm>
                <a:off x="23883938" y="-6992940"/>
                <a:ext cx="968375" cy="9496428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489"/>
              <p:cNvSpPr>
                <a:spLocks/>
              </p:cNvSpPr>
              <p:nvPr/>
            </p:nvSpPr>
            <p:spPr bwMode="auto">
              <a:xfrm>
                <a:off x="16668785" y="-3030539"/>
                <a:ext cx="2597145" cy="2609853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490"/>
              <p:cNvSpPr>
                <a:spLocks/>
              </p:cNvSpPr>
              <p:nvPr/>
            </p:nvSpPr>
            <p:spPr bwMode="auto">
              <a:xfrm>
                <a:off x="19664356" y="-3030550"/>
                <a:ext cx="2586042" cy="2590789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72" name="Group 471"/>
            <p:cNvGrpSpPr>
              <a:grpSpLocks noChangeAspect="1"/>
            </p:cNvGrpSpPr>
            <p:nvPr/>
          </p:nvGrpSpPr>
          <p:grpSpPr>
            <a:xfrm>
              <a:off x="7432566" y="5090401"/>
              <a:ext cx="444307" cy="401132"/>
              <a:chOff x="15084425" y="-6992938"/>
              <a:chExt cx="9767888" cy="9496426"/>
            </a:xfrm>
          </p:grpSpPr>
          <p:sp>
            <p:nvSpPr>
              <p:cNvPr id="480" name="Freeform 479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480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481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482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483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484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473" name="Straight Connector 472"/>
            <p:cNvCxnSpPr/>
            <p:nvPr/>
          </p:nvCxnSpPr>
          <p:spPr>
            <a:xfrm flipH="1" flipV="1">
              <a:off x="5825037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flipH="1" flipV="1">
              <a:off x="7675411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5" name="Group 474"/>
            <p:cNvGrpSpPr/>
            <p:nvPr/>
          </p:nvGrpSpPr>
          <p:grpSpPr>
            <a:xfrm>
              <a:off x="5694089" y="4509477"/>
              <a:ext cx="2267094" cy="378906"/>
              <a:chOff x="8697277" y="5840957"/>
              <a:chExt cx="1475404" cy="378906"/>
            </a:xfrm>
          </p:grpSpPr>
          <p:sp>
            <p:nvSpPr>
              <p:cNvPr id="476" name="Freeform 475"/>
              <p:cNvSpPr>
                <a:spLocks/>
              </p:cNvSpPr>
              <p:nvPr/>
            </p:nvSpPr>
            <p:spPr bwMode="auto">
              <a:xfrm>
                <a:off x="8697277" y="5840957"/>
                <a:ext cx="1475404" cy="39462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476"/>
              <p:cNvSpPr>
                <a:spLocks/>
              </p:cNvSpPr>
              <p:nvPr/>
            </p:nvSpPr>
            <p:spPr bwMode="auto">
              <a:xfrm>
                <a:off x="8697277" y="5880417"/>
                <a:ext cx="1329135" cy="339444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477"/>
              <p:cNvSpPr>
                <a:spLocks/>
              </p:cNvSpPr>
              <p:nvPr/>
            </p:nvSpPr>
            <p:spPr bwMode="auto">
              <a:xfrm>
                <a:off x="10025576" y="5840957"/>
                <a:ext cx="146269" cy="37890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8764559" y="5943234"/>
                <a:ext cx="1228883" cy="24036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err="1"/>
                  <a:t>vSwitch</a:t>
                </a:r>
                <a:endParaRPr lang="en-US" sz="1400" b="1"/>
              </a:p>
            </p:txBody>
          </p:sp>
        </p:grpSp>
      </p:grpSp>
      <p:grpSp>
        <p:nvGrpSpPr>
          <p:cNvPr id="496" name="Group 495"/>
          <p:cNvGrpSpPr/>
          <p:nvPr/>
        </p:nvGrpSpPr>
        <p:grpSpPr>
          <a:xfrm>
            <a:off x="2658530" y="4824980"/>
            <a:ext cx="1966849" cy="1453638"/>
            <a:chOff x="5524318" y="4220558"/>
            <a:chExt cx="2786687" cy="1367180"/>
          </a:xfrm>
        </p:grpSpPr>
        <p:grpSp>
          <p:nvGrpSpPr>
            <p:cNvPr id="497" name="Group 496"/>
            <p:cNvGrpSpPr/>
            <p:nvPr/>
          </p:nvGrpSpPr>
          <p:grpSpPr>
            <a:xfrm>
              <a:off x="5524318" y="4220558"/>
              <a:ext cx="2786687" cy="1367180"/>
              <a:chOff x="4519371" y="3600936"/>
              <a:chExt cx="564324" cy="548640"/>
            </a:xfrm>
          </p:grpSpPr>
          <p:sp>
            <p:nvSpPr>
              <p:cNvPr id="519" name="Freeform 518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519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520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521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98" name="Group 497"/>
            <p:cNvGrpSpPr>
              <a:grpSpLocks noChangeAspect="1"/>
            </p:cNvGrpSpPr>
            <p:nvPr/>
          </p:nvGrpSpPr>
          <p:grpSpPr>
            <a:xfrm>
              <a:off x="5602918" y="5090401"/>
              <a:ext cx="444310" cy="401132"/>
              <a:chOff x="15084425" y="-6992940"/>
              <a:chExt cx="9767954" cy="9496428"/>
            </a:xfrm>
          </p:grpSpPr>
          <p:sp>
            <p:nvSpPr>
              <p:cNvPr id="513" name="Freeform 512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513"/>
              <p:cNvSpPr>
                <a:spLocks/>
              </p:cNvSpPr>
              <p:nvPr/>
            </p:nvSpPr>
            <p:spPr bwMode="auto">
              <a:xfrm>
                <a:off x="15084491" y="-6992917"/>
                <a:ext cx="9767888" cy="989006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514"/>
              <p:cNvSpPr>
                <a:spLocks/>
              </p:cNvSpPr>
              <p:nvPr/>
            </p:nvSpPr>
            <p:spPr bwMode="auto">
              <a:xfrm>
                <a:off x="15084513" y="-6003935"/>
                <a:ext cx="8799513" cy="850742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515"/>
              <p:cNvSpPr>
                <a:spLocks/>
              </p:cNvSpPr>
              <p:nvPr/>
            </p:nvSpPr>
            <p:spPr bwMode="auto">
              <a:xfrm>
                <a:off x="23883938" y="-6992940"/>
                <a:ext cx="968375" cy="9496428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516"/>
              <p:cNvSpPr>
                <a:spLocks/>
              </p:cNvSpPr>
              <p:nvPr/>
            </p:nvSpPr>
            <p:spPr bwMode="auto">
              <a:xfrm>
                <a:off x="16668785" y="-3030539"/>
                <a:ext cx="2597145" cy="2609853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517"/>
              <p:cNvSpPr>
                <a:spLocks/>
              </p:cNvSpPr>
              <p:nvPr/>
            </p:nvSpPr>
            <p:spPr bwMode="auto">
              <a:xfrm>
                <a:off x="19664348" y="-3030549"/>
                <a:ext cx="2586057" cy="2590783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99" name="Group 498"/>
            <p:cNvGrpSpPr>
              <a:grpSpLocks noChangeAspect="1"/>
            </p:cNvGrpSpPr>
            <p:nvPr/>
          </p:nvGrpSpPr>
          <p:grpSpPr>
            <a:xfrm>
              <a:off x="7432566" y="5090401"/>
              <a:ext cx="444307" cy="401132"/>
              <a:chOff x="15084425" y="-6992938"/>
              <a:chExt cx="9767888" cy="9496426"/>
            </a:xfrm>
          </p:grpSpPr>
          <p:sp>
            <p:nvSpPr>
              <p:cNvPr id="507" name="Freeform 506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507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508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509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510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511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cxnSp>
          <p:nvCxnSpPr>
            <p:cNvPr id="500" name="Straight Connector 499"/>
            <p:cNvCxnSpPr/>
            <p:nvPr/>
          </p:nvCxnSpPr>
          <p:spPr>
            <a:xfrm flipH="1" flipV="1">
              <a:off x="5825037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/>
            <p:cNvCxnSpPr/>
            <p:nvPr/>
          </p:nvCxnSpPr>
          <p:spPr>
            <a:xfrm flipH="1" flipV="1">
              <a:off x="7675411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2" name="Group 501"/>
            <p:cNvGrpSpPr/>
            <p:nvPr/>
          </p:nvGrpSpPr>
          <p:grpSpPr>
            <a:xfrm>
              <a:off x="5713412" y="4496580"/>
              <a:ext cx="2267094" cy="378906"/>
              <a:chOff x="8709852" y="5828060"/>
              <a:chExt cx="1475404" cy="378906"/>
            </a:xfrm>
          </p:grpSpPr>
          <p:sp>
            <p:nvSpPr>
              <p:cNvPr id="503" name="Freeform 502"/>
              <p:cNvSpPr>
                <a:spLocks/>
              </p:cNvSpPr>
              <p:nvPr/>
            </p:nvSpPr>
            <p:spPr bwMode="auto">
              <a:xfrm>
                <a:off x="8709852" y="5828060"/>
                <a:ext cx="1475404" cy="39462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503"/>
              <p:cNvSpPr>
                <a:spLocks/>
              </p:cNvSpPr>
              <p:nvPr/>
            </p:nvSpPr>
            <p:spPr bwMode="auto">
              <a:xfrm>
                <a:off x="8709852" y="5867521"/>
                <a:ext cx="1329135" cy="339444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504"/>
              <p:cNvSpPr>
                <a:spLocks/>
              </p:cNvSpPr>
              <p:nvPr/>
            </p:nvSpPr>
            <p:spPr bwMode="auto">
              <a:xfrm>
                <a:off x="10038151" y="5828060"/>
                <a:ext cx="146269" cy="37890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TextBox 505"/>
              <p:cNvSpPr txBox="1"/>
              <p:nvPr/>
            </p:nvSpPr>
            <p:spPr>
              <a:xfrm>
                <a:off x="8777136" y="5942450"/>
                <a:ext cx="1228883" cy="24036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err="1"/>
                  <a:t>vSwitch</a:t>
                </a:r>
                <a:endParaRPr lang="en-US" sz="1400" b="1"/>
              </a:p>
            </p:txBody>
          </p:sp>
        </p:grpSp>
      </p:grpSp>
      <p:grpSp>
        <p:nvGrpSpPr>
          <p:cNvPr id="534" name="Group 533"/>
          <p:cNvGrpSpPr/>
          <p:nvPr/>
        </p:nvGrpSpPr>
        <p:grpSpPr>
          <a:xfrm>
            <a:off x="1554052" y="1223214"/>
            <a:ext cx="1924516" cy="933595"/>
            <a:chOff x="1264967" y="1433914"/>
            <a:chExt cx="1924516" cy="933595"/>
          </a:xfrm>
        </p:grpSpPr>
        <p:grpSp>
          <p:nvGrpSpPr>
            <p:cNvPr id="535" name="Group 534"/>
            <p:cNvGrpSpPr>
              <a:grpSpLocks noChangeAspect="1"/>
            </p:cNvGrpSpPr>
            <p:nvPr/>
          </p:nvGrpSpPr>
          <p:grpSpPr>
            <a:xfrm>
              <a:off x="1801505" y="1433914"/>
              <a:ext cx="548874" cy="548640"/>
              <a:chOff x="13246100" y="-547688"/>
              <a:chExt cx="7408863" cy="7405688"/>
            </a:xfrm>
          </p:grpSpPr>
          <p:sp>
            <p:nvSpPr>
              <p:cNvPr id="537" name="Freeform 80"/>
              <p:cNvSpPr>
                <a:spLocks/>
              </p:cNvSpPr>
              <p:nvPr/>
            </p:nvSpPr>
            <p:spPr bwMode="auto">
              <a:xfrm>
                <a:off x="13249272" y="-547688"/>
                <a:ext cx="7405691" cy="7405688"/>
              </a:xfrm>
              <a:custGeom>
                <a:avLst/>
                <a:gdLst>
                  <a:gd name="T0" fmla="*/ 1709 w 1972"/>
                  <a:gd name="T1" fmla="*/ 269 h 1972"/>
                  <a:gd name="T2" fmla="*/ 1066 w 1972"/>
                  <a:gd name="T3" fmla="*/ 0 h 1972"/>
                  <a:gd name="T4" fmla="*/ 427 w 1972"/>
                  <a:gd name="T5" fmla="*/ 263 h 1972"/>
                  <a:gd name="T6" fmla="*/ 426 w 1972"/>
                  <a:gd name="T7" fmla="*/ 263 h 1972"/>
                  <a:gd name="T8" fmla="*/ 262 w 1972"/>
                  <a:gd name="T9" fmla="*/ 427 h 1972"/>
                  <a:gd name="T10" fmla="*/ 263 w 1972"/>
                  <a:gd name="T11" fmla="*/ 427 h 1972"/>
                  <a:gd name="T12" fmla="*/ 0 w 1972"/>
                  <a:gd name="T13" fmla="*/ 1066 h 1972"/>
                  <a:gd name="T14" fmla="*/ 268 w 1972"/>
                  <a:gd name="T15" fmla="*/ 1710 h 1972"/>
                  <a:gd name="T16" fmla="*/ 906 w 1972"/>
                  <a:gd name="T17" fmla="*/ 1972 h 1972"/>
                  <a:gd name="T18" fmla="*/ 1553 w 1972"/>
                  <a:gd name="T19" fmla="*/ 1700 h 1972"/>
                  <a:gd name="T20" fmla="*/ 1740 w 1972"/>
                  <a:gd name="T21" fmla="*/ 1510 h 1972"/>
                  <a:gd name="T22" fmla="*/ 1972 w 1972"/>
                  <a:gd name="T23" fmla="*/ 906 h 1972"/>
                  <a:gd name="T24" fmla="*/ 1709 w 1972"/>
                  <a:gd name="T25" fmla="*/ 269 h 1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72" h="1972">
                    <a:moveTo>
                      <a:pt x="1709" y="269"/>
                    </a:moveTo>
                    <a:cubicBezTo>
                      <a:pt x="1545" y="103"/>
                      <a:pt x="1318" y="0"/>
                      <a:pt x="1066" y="0"/>
                    </a:cubicBezTo>
                    <a:cubicBezTo>
                      <a:pt x="816" y="0"/>
                      <a:pt x="591" y="101"/>
                      <a:pt x="427" y="263"/>
                    </a:cubicBezTo>
                    <a:cubicBezTo>
                      <a:pt x="426" y="263"/>
                      <a:pt x="426" y="263"/>
                      <a:pt x="426" y="263"/>
                    </a:cubicBezTo>
                    <a:cubicBezTo>
                      <a:pt x="262" y="427"/>
                      <a:pt x="262" y="427"/>
                      <a:pt x="262" y="427"/>
                    </a:cubicBezTo>
                    <a:cubicBezTo>
                      <a:pt x="263" y="427"/>
                      <a:pt x="263" y="427"/>
                      <a:pt x="263" y="427"/>
                    </a:cubicBezTo>
                    <a:cubicBezTo>
                      <a:pt x="100" y="591"/>
                      <a:pt x="0" y="817"/>
                      <a:pt x="0" y="1066"/>
                    </a:cubicBezTo>
                    <a:cubicBezTo>
                      <a:pt x="0" y="1318"/>
                      <a:pt x="102" y="1546"/>
                      <a:pt x="268" y="1710"/>
                    </a:cubicBezTo>
                    <a:cubicBezTo>
                      <a:pt x="432" y="1872"/>
                      <a:pt x="657" y="1972"/>
                      <a:pt x="906" y="1972"/>
                    </a:cubicBezTo>
                    <a:cubicBezTo>
                      <a:pt x="1159" y="1972"/>
                      <a:pt x="1388" y="1868"/>
                      <a:pt x="1553" y="1700"/>
                    </a:cubicBezTo>
                    <a:cubicBezTo>
                      <a:pt x="1740" y="1510"/>
                      <a:pt x="1740" y="1510"/>
                      <a:pt x="1740" y="1510"/>
                    </a:cubicBezTo>
                    <a:cubicBezTo>
                      <a:pt x="1884" y="1350"/>
                      <a:pt x="1972" y="1139"/>
                      <a:pt x="1972" y="906"/>
                    </a:cubicBezTo>
                    <a:cubicBezTo>
                      <a:pt x="1972" y="658"/>
                      <a:pt x="1872" y="432"/>
                      <a:pt x="1709" y="269"/>
                    </a:cubicBezTo>
                    <a:close/>
                  </a:path>
                </a:pathLst>
              </a:custGeom>
              <a:solidFill>
                <a:srgbClr val="1A6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Freeform 81"/>
              <p:cNvSpPr>
                <a:spLocks/>
              </p:cNvSpPr>
              <p:nvPr/>
            </p:nvSpPr>
            <p:spPr bwMode="auto">
              <a:xfrm>
                <a:off x="13246100" y="-547688"/>
                <a:ext cx="6421438" cy="6421438"/>
              </a:xfrm>
              <a:custGeom>
                <a:avLst/>
                <a:gdLst>
                  <a:gd name="T0" fmla="*/ 1067 w 1710"/>
                  <a:gd name="T1" fmla="*/ 0 h 1710"/>
                  <a:gd name="T2" fmla="*/ 428 w 1710"/>
                  <a:gd name="T3" fmla="*/ 263 h 1710"/>
                  <a:gd name="T4" fmla="*/ 427 w 1710"/>
                  <a:gd name="T5" fmla="*/ 263 h 1710"/>
                  <a:gd name="T6" fmla="*/ 263 w 1710"/>
                  <a:gd name="T7" fmla="*/ 427 h 1710"/>
                  <a:gd name="T8" fmla="*/ 264 w 1710"/>
                  <a:gd name="T9" fmla="*/ 427 h 1710"/>
                  <a:gd name="T10" fmla="*/ 0 w 1710"/>
                  <a:gd name="T11" fmla="*/ 1066 h 1710"/>
                  <a:gd name="T12" fmla="*/ 269 w 1710"/>
                  <a:gd name="T13" fmla="*/ 1710 h 1710"/>
                  <a:gd name="T14" fmla="*/ 1710 w 1710"/>
                  <a:gd name="T15" fmla="*/ 269 h 1710"/>
                  <a:gd name="T16" fmla="*/ 1067 w 1710"/>
                  <a:gd name="T17" fmla="*/ 0 h 1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10" h="1710">
                    <a:moveTo>
                      <a:pt x="1067" y="0"/>
                    </a:moveTo>
                    <a:cubicBezTo>
                      <a:pt x="817" y="0"/>
                      <a:pt x="592" y="101"/>
                      <a:pt x="428" y="263"/>
                    </a:cubicBezTo>
                    <a:cubicBezTo>
                      <a:pt x="427" y="263"/>
                      <a:pt x="427" y="263"/>
                      <a:pt x="427" y="263"/>
                    </a:cubicBezTo>
                    <a:cubicBezTo>
                      <a:pt x="263" y="427"/>
                      <a:pt x="263" y="427"/>
                      <a:pt x="263" y="427"/>
                    </a:cubicBezTo>
                    <a:cubicBezTo>
                      <a:pt x="264" y="427"/>
                      <a:pt x="264" y="427"/>
                      <a:pt x="264" y="427"/>
                    </a:cubicBezTo>
                    <a:cubicBezTo>
                      <a:pt x="101" y="591"/>
                      <a:pt x="0" y="817"/>
                      <a:pt x="0" y="1066"/>
                    </a:cubicBezTo>
                    <a:cubicBezTo>
                      <a:pt x="0" y="1318"/>
                      <a:pt x="103" y="1546"/>
                      <a:pt x="269" y="1710"/>
                    </a:cubicBezTo>
                    <a:cubicBezTo>
                      <a:pt x="1710" y="269"/>
                      <a:pt x="1710" y="269"/>
                      <a:pt x="1710" y="269"/>
                    </a:cubicBezTo>
                    <a:cubicBezTo>
                      <a:pt x="1546" y="103"/>
                      <a:pt x="1319" y="0"/>
                      <a:pt x="1067" y="0"/>
                    </a:cubicBezTo>
                    <a:close/>
                  </a:path>
                </a:pathLst>
              </a:custGeom>
              <a:solidFill>
                <a:srgbClr val="2878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Freeform 82"/>
              <p:cNvSpPr>
                <a:spLocks/>
              </p:cNvSpPr>
              <p:nvPr/>
            </p:nvSpPr>
            <p:spPr bwMode="auto">
              <a:xfrm>
                <a:off x="14255750" y="461962"/>
                <a:ext cx="6399213" cy="6396038"/>
              </a:xfrm>
              <a:custGeom>
                <a:avLst/>
                <a:gdLst>
                  <a:gd name="T0" fmla="*/ 0 w 1704"/>
                  <a:gd name="T1" fmla="*/ 1441 h 1703"/>
                  <a:gd name="T2" fmla="*/ 638 w 1704"/>
                  <a:gd name="T3" fmla="*/ 1703 h 1703"/>
                  <a:gd name="T4" fmla="*/ 1285 w 1704"/>
                  <a:gd name="T5" fmla="*/ 1431 h 1703"/>
                  <a:gd name="T6" fmla="*/ 1472 w 1704"/>
                  <a:gd name="T7" fmla="*/ 1241 h 1703"/>
                  <a:gd name="T8" fmla="*/ 1704 w 1704"/>
                  <a:gd name="T9" fmla="*/ 637 h 1703"/>
                  <a:gd name="T10" fmla="*/ 1441 w 1704"/>
                  <a:gd name="T11" fmla="*/ 0 h 1703"/>
                  <a:gd name="T12" fmla="*/ 0 w 1704"/>
                  <a:gd name="T13" fmla="*/ 1441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4" h="1703">
                    <a:moveTo>
                      <a:pt x="0" y="1441"/>
                    </a:moveTo>
                    <a:cubicBezTo>
                      <a:pt x="164" y="1603"/>
                      <a:pt x="389" y="1703"/>
                      <a:pt x="638" y="1703"/>
                    </a:cubicBezTo>
                    <a:cubicBezTo>
                      <a:pt x="891" y="1703"/>
                      <a:pt x="1120" y="1599"/>
                      <a:pt x="1285" y="1431"/>
                    </a:cubicBezTo>
                    <a:cubicBezTo>
                      <a:pt x="1472" y="1241"/>
                      <a:pt x="1472" y="1241"/>
                      <a:pt x="1472" y="1241"/>
                    </a:cubicBezTo>
                    <a:cubicBezTo>
                      <a:pt x="1616" y="1081"/>
                      <a:pt x="1704" y="870"/>
                      <a:pt x="1704" y="637"/>
                    </a:cubicBezTo>
                    <a:cubicBezTo>
                      <a:pt x="1704" y="389"/>
                      <a:pt x="1604" y="163"/>
                      <a:pt x="1441" y="0"/>
                    </a:cubicBezTo>
                    <a:lnTo>
                      <a:pt x="0" y="1441"/>
                    </a:lnTo>
                    <a:close/>
                  </a:path>
                </a:pathLst>
              </a:custGeom>
              <a:solidFill>
                <a:srgbClr val="1455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Oval 83"/>
              <p:cNvSpPr>
                <a:spLocks noChangeArrowheads="1"/>
              </p:cNvSpPr>
              <p:nvPr/>
            </p:nvSpPr>
            <p:spPr bwMode="auto">
              <a:xfrm>
                <a:off x="13246100" y="52387"/>
                <a:ext cx="6808788" cy="6805613"/>
              </a:xfrm>
              <a:prstGeom prst="ellipse">
                <a:avLst/>
              </a:prstGeom>
              <a:solidFill>
                <a:srgbClr val="1A6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84"/>
              <p:cNvSpPr>
                <a:spLocks noEditPoints="1"/>
              </p:cNvSpPr>
              <p:nvPr/>
            </p:nvSpPr>
            <p:spPr bwMode="auto">
              <a:xfrm>
                <a:off x="14481175" y="1231900"/>
                <a:ext cx="2084388" cy="2087563"/>
              </a:xfrm>
              <a:custGeom>
                <a:avLst/>
                <a:gdLst>
                  <a:gd name="T0" fmla="*/ 457 w 555"/>
                  <a:gd name="T1" fmla="*/ 99 h 556"/>
                  <a:gd name="T2" fmla="*/ 98 w 555"/>
                  <a:gd name="T3" fmla="*/ 99 h 556"/>
                  <a:gd name="T4" fmla="*/ 98 w 555"/>
                  <a:gd name="T5" fmla="*/ 457 h 556"/>
                  <a:gd name="T6" fmla="*/ 457 w 555"/>
                  <a:gd name="T7" fmla="*/ 457 h 556"/>
                  <a:gd name="T8" fmla="*/ 457 w 555"/>
                  <a:gd name="T9" fmla="*/ 99 h 556"/>
                  <a:gd name="T10" fmla="*/ 381 w 555"/>
                  <a:gd name="T11" fmla="*/ 381 h 556"/>
                  <a:gd name="T12" fmla="*/ 174 w 555"/>
                  <a:gd name="T13" fmla="*/ 381 h 556"/>
                  <a:gd name="T14" fmla="*/ 174 w 555"/>
                  <a:gd name="T15" fmla="*/ 174 h 556"/>
                  <a:gd name="T16" fmla="*/ 381 w 555"/>
                  <a:gd name="T17" fmla="*/ 174 h 556"/>
                  <a:gd name="T18" fmla="*/ 381 w 555"/>
                  <a:gd name="T19" fmla="*/ 381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5" h="556">
                    <a:moveTo>
                      <a:pt x="457" y="99"/>
                    </a:moveTo>
                    <a:cubicBezTo>
                      <a:pt x="358" y="0"/>
                      <a:pt x="197" y="0"/>
                      <a:pt x="98" y="99"/>
                    </a:cubicBezTo>
                    <a:cubicBezTo>
                      <a:pt x="0" y="197"/>
                      <a:pt x="0" y="358"/>
                      <a:pt x="98" y="457"/>
                    </a:cubicBezTo>
                    <a:cubicBezTo>
                      <a:pt x="197" y="556"/>
                      <a:pt x="358" y="556"/>
                      <a:pt x="457" y="457"/>
                    </a:cubicBezTo>
                    <a:cubicBezTo>
                      <a:pt x="555" y="358"/>
                      <a:pt x="555" y="197"/>
                      <a:pt x="457" y="99"/>
                    </a:cubicBezTo>
                    <a:close/>
                    <a:moveTo>
                      <a:pt x="381" y="381"/>
                    </a:moveTo>
                    <a:cubicBezTo>
                      <a:pt x="324" y="438"/>
                      <a:pt x="231" y="438"/>
                      <a:pt x="174" y="381"/>
                    </a:cubicBezTo>
                    <a:cubicBezTo>
                      <a:pt x="117" y="324"/>
                      <a:pt x="117" y="231"/>
                      <a:pt x="174" y="174"/>
                    </a:cubicBezTo>
                    <a:cubicBezTo>
                      <a:pt x="231" y="117"/>
                      <a:pt x="324" y="117"/>
                      <a:pt x="381" y="174"/>
                    </a:cubicBezTo>
                    <a:cubicBezTo>
                      <a:pt x="438" y="231"/>
                      <a:pt x="438" y="324"/>
                      <a:pt x="381" y="3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Freeform 85"/>
              <p:cNvSpPr>
                <a:spLocks/>
              </p:cNvSpPr>
              <p:nvPr/>
            </p:nvSpPr>
            <p:spPr bwMode="auto">
              <a:xfrm>
                <a:off x="17054509" y="3808418"/>
                <a:ext cx="1166820" cy="1163631"/>
              </a:xfrm>
              <a:custGeom>
                <a:avLst/>
                <a:gdLst>
                  <a:gd name="T0" fmla="*/ 256 w 311"/>
                  <a:gd name="T1" fmla="*/ 55 h 310"/>
                  <a:gd name="T2" fmla="*/ 56 w 311"/>
                  <a:gd name="T3" fmla="*/ 55 h 310"/>
                  <a:gd name="T4" fmla="*/ 56 w 311"/>
                  <a:gd name="T5" fmla="*/ 55 h 310"/>
                  <a:gd name="T6" fmla="*/ 56 w 311"/>
                  <a:gd name="T7" fmla="*/ 55 h 310"/>
                  <a:gd name="T8" fmla="*/ 56 w 311"/>
                  <a:gd name="T9" fmla="*/ 255 h 310"/>
                  <a:gd name="T10" fmla="*/ 256 w 311"/>
                  <a:gd name="T11" fmla="*/ 255 h 310"/>
                  <a:gd name="T12" fmla="*/ 256 w 311"/>
                  <a:gd name="T13" fmla="*/ 255 h 310"/>
                  <a:gd name="T14" fmla="*/ 256 w 311"/>
                  <a:gd name="T15" fmla="*/ 255 h 310"/>
                  <a:gd name="T16" fmla="*/ 256 w 311"/>
                  <a:gd name="T17" fmla="*/ 5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" h="310">
                    <a:moveTo>
                      <a:pt x="256" y="55"/>
                    </a:moveTo>
                    <a:cubicBezTo>
                      <a:pt x="201" y="0"/>
                      <a:pt x="111" y="0"/>
                      <a:pt x="56" y="55"/>
                    </a:cubicBezTo>
                    <a:cubicBezTo>
                      <a:pt x="56" y="55"/>
                      <a:pt x="56" y="55"/>
                      <a:pt x="56" y="55"/>
                    </a:cubicBezTo>
                    <a:cubicBezTo>
                      <a:pt x="56" y="55"/>
                      <a:pt x="56" y="55"/>
                      <a:pt x="56" y="55"/>
                    </a:cubicBezTo>
                    <a:cubicBezTo>
                      <a:pt x="0" y="110"/>
                      <a:pt x="0" y="200"/>
                      <a:pt x="56" y="255"/>
                    </a:cubicBezTo>
                    <a:cubicBezTo>
                      <a:pt x="111" y="310"/>
                      <a:pt x="201" y="310"/>
                      <a:pt x="256" y="255"/>
                    </a:cubicBezTo>
                    <a:cubicBezTo>
                      <a:pt x="256" y="255"/>
                      <a:pt x="256" y="255"/>
                      <a:pt x="256" y="255"/>
                    </a:cubicBezTo>
                    <a:cubicBezTo>
                      <a:pt x="256" y="255"/>
                      <a:pt x="256" y="255"/>
                      <a:pt x="256" y="255"/>
                    </a:cubicBezTo>
                    <a:cubicBezTo>
                      <a:pt x="311" y="200"/>
                      <a:pt x="311" y="110"/>
                      <a:pt x="256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Rectangle 86"/>
              <p:cNvSpPr>
                <a:spLocks noChangeArrowheads="1"/>
              </p:cNvSpPr>
              <p:nvPr/>
            </p:nvSpPr>
            <p:spPr bwMode="auto">
              <a:xfrm>
                <a:off x="16846550" y="2095500"/>
                <a:ext cx="654050" cy="3571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Rectangle 87"/>
              <p:cNvSpPr>
                <a:spLocks noChangeArrowheads="1"/>
              </p:cNvSpPr>
              <p:nvPr/>
            </p:nvSpPr>
            <p:spPr bwMode="auto">
              <a:xfrm>
                <a:off x="15344775" y="3616325"/>
                <a:ext cx="357188" cy="6397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Freeform 88"/>
              <p:cNvSpPr>
                <a:spLocks/>
              </p:cNvSpPr>
              <p:nvPr/>
            </p:nvSpPr>
            <p:spPr bwMode="auto">
              <a:xfrm>
                <a:off x="16348075" y="3101975"/>
                <a:ext cx="769938" cy="766763"/>
              </a:xfrm>
              <a:custGeom>
                <a:avLst/>
                <a:gdLst>
                  <a:gd name="T0" fmla="*/ 326 w 485"/>
                  <a:gd name="T1" fmla="*/ 483 h 483"/>
                  <a:gd name="T2" fmla="*/ 485 w 485"/>
                  <a:gd name="T3" fmla="*/ 324 h 483"/>
                  <a:gd name="T4" fmla="*/ 158 w 485"/>
                  <a:gd name="T5" fmla="*/ 0 h 483"/>
                  <a:gd name="T6" fmla="*/ 0 w 485"/>
                  <a:gd name="T7" fmla="*/ 156 h 483"/>
                  <a:gd name="T8" fmla="*/ 326 w 485"/>
                  <a:gd name="T9" fmla="*/ 483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5" h="483">
                    <a:moveTo>
                      <a:pt x="326" y="483"/>
                    </a:moveTo>
                    <a:lnTo>
                      <a:pt x="485" y="324"/>
                    </a:lnTo>
                    <a:lnTo>
                      <a:pt x="158" y="0"/>
                    </a:lnTo>
                    <a:lnTo>
                      <a:pt x="0" y="156"/>
                    </a:lnTo>
                    <a:lnTo>
                      <a:pt x="326" y="4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Freeform 89"/>
              <p:cNvSpPr>
                <a:spLocks/>
              </p:cNvSpPr>
              <p:nvPr/>
            </p:nvSpPr>
            <p:spPr bwMode="auto">
              <a:xfrm>
                <a:off x="17770475" y="1690687"/>
                <a:ext cx="1165225" cy="1166813"/>
              </a:xfrm>
              <a:custGeom>
                <a:avLst/>
                <a:gdLst>
                  <a:gd name="T0" fmla="*/ 55 w 310"/>
                  <a:gd name="T1" fmla="*/ 256 h 311"/>
                  <a:gd name="T2" fmla="*/ 255 w 310"/>
                  <a:gd name="T3" fmla="*/ 256 h 311"/>
                  <a:gd name="T4" fmla="*/ 255 w 310"/>
                  <a:gd name="T5" fmla="*/ 56 h 311"/>
                  <a:gd name="T6" fmla="*/ 55 w 310"/>
                  <a:gd name="T7" fmla="*/ 56 h 311"/>
                  <a:gd name="T8" fmla="*/ 55 w 310"/>
                  <a:gd name="T9" fmla="*/ 256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311">
                    <a:moveTo>
                      <a:pt x="55" y="256"/>
                    </a:moveTo>
                    <a:cubicBezTo>
                      <a:pt x="110" y="311"/>
                      <a:pt x="200" y="311"/>
                      <a:pt x="255" y="256"/>
                    </a:cubicBezTo>
                    <a:cubicBezTo>
                      <a:pt x="310" y="200"/>
                      <a:pt x="310" y="111"/>
                      <a:pt x="255" y="56"/>
                    </a:cubicBezTo>
                    <a:cubicBezTo>
                      <a:pt x="200" y="0"/>
                      <a:pt x="110" y="0"/>
                      <a:pt x="55" y="56"/>
                    </a:cubicBezTo>
                    <a:cubicBezTo>
                      <a:pt x="0" y="111"/>
                      <a:pt x="0" y="200"/>
                      <a:pt x="55" y="2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90"/>
              <p:cNvSpPr>
                <a:spLocks/>
              </p:cNvSpPr>
              <p:nvPr/>
            </p:nvSpPr>
            <p:spPr bwMode="auto">
              <a:xfrm>
                <a:off x="14939963" y="4521200"/>
                <a:ext cx="1166813" cy="1168400"/>
              </a:xfrm>
              <a:custGeom>
                <a:avLst/>
                <a:gdLst>
                  <a:gd name="T0" fmla="*/ 256 w 311"/>
                  <a:gd name="T1" fmla="*/ 55 h 311"/>
                  <a:gd name="T2" fmla="*/ 55 w 311"/>
                  <a:gd name="T3" fmla="*/ 55 h 311"/>
                  <a:gd name="T4" fmla="*/ 55 w 311"/>
                  <a:gd name="T5" fmla="*/ 255 h 311"/>
                  <a:gd name="T6" fmla="*/ 256 w 311"/>
                  <a:gd name="T7" fmla="*/ 255 h 311"/>
                  <a:gd name="T8" fmla="*/ 256 w 311"/>
                  <a:gd name="T9" fmla="*/ 55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1" h="311">
                    <a:moveTo>
                      <a:pt x="256" y="55"/>
                    </a:moveTo>
                    <a:cubicBezTo>
                      <a:pt x="200" y="0"/>
                      <a:pt x="111" y="0"/>
                      <a:pt x="55" y="55"/>
                    </a:cubicBezTo>
                    <a:cubicBezTo>
                      <a:pt x="0" y="110"/>
                      <a:pt x="0" y="200"/>
                      <a:pt x="55" y="255"/>
                    </a:cubicBezTo>
                    <a:cubicBezTo>
                      <a:pt x="111" y="311"/>
                      <a:pt x="200" y="311"/>
                      <a:pt x="256" y="255"/>
                    </a:cubicBezTo>
                    <a:cubicBezTo>
                      <a:pt x="311" y="200"/>
                      <a:pt x="311" y="110"/>
                      <a:pt x="256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36" name="TextBox 535"/>
            <p:cNvSpPr txBox="1"/>
            <p:nvPr/>
          </p:nvSpPr>
          <p:spPr>
            <a:xfrm>
              <a:off x="1264967" y="2070416"/>
              <a:ext cx="1924516" cy="2970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/>
                <a:t>Central Controller</a:t>
              </a:r>
            </a:p>
          </p:txBody>
        </p:sp>
      </p:grpSp>
      <p:sp>
        <p:nvSpPr>
          <p:cNvPr id="5" name="Right Brace 4"/>
          <p:cNvSpPr/>
          <p:nvPr/>
        </p:nvSpPr>
        <p:spPr>
          <a:xfrm>
            <a:off x="4830029" y="1223214"/>
            <a:ext cx="186642" cy="129138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7F4F17-A08D-4B6D-A1E7-8DEC69306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9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26"/>
    </mc:Choice>
    <mc:Fallback xmlns="">
      <p:transition spd="slow" advTm="4402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647" y="88243"/>
            <a:ext cx="10515600" cy="999207"/>
          </a:xfrm>
        </p:spPr>
        <p:txBody>
          <a:bodyPr/>
          <a:lstStyle/>
          <a:p>
            <a:pPr algn="ctr"/>
            <a:r>
              <a:rPr lang="en-US" u="sng"/>
              <a:t>Previously proposed load balancing schemes 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1567218" y="6145471"/>
            <a:ext cx="142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Hypervisors</a:t>
            </a:r>
          </a:p>
        </p:txBody>
      </p:sp>
      <p:sp>
        <p:nvSpPr>
          <p:cNvPr id="392" name="TextBox 391"/>
          <p:cNvSpPr txBox="1"/>
          <p:nvPr/>
        </p:nvSpPr>
        <p:spPr>
          <a:xfrm>
            <a:off x="5509866" y="2701406"/>
            <a:ext cx="57178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CONGA, HULA, </a:t>
            </a:r>
            <a:r>
              <a:rPr lang="en-US" sz="2400" dirty="0" err="1"/>
              <a:t>LetFlow</a:t>
            </a:r>
            <a:r>
              <a:rPr lang="en-US" sz="2400" dirty="0"/>
              <a:t>, DRILL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Needs custom ASIC data center fabric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High capital cost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Controller Involvement may still be required</a:t>
            </a:r>
          </a:p>
        </p:txBody>
      </p:sp>
      <p:grpSp>
        <p:nvGrpSpPr>
          <p:cNvPr id="398" name="Group 397"/>
          <p:cNvGrpSpPr/>
          <p:nvPr/>
        </p:nvGrpSpPr>
        <p:grpSpPr>
          <a:xfrm>
            <a:off x="742674" y="2496426"/>
            <a:ext cx="3218286" cy="1452928"/>
            <a:chOff x="3318080" y="1610286"/>
            <a:chExt cx="4826197" cy="2546122"/>
          </a:xfrm>
        </p:grpSpPr>
        <p:grpSp>
          <p:nvGrpSpPr>
            <p:cNvPr id="399" name="Group 398"/>
            <p:cNvGrpSpPr>
              <a:grpSpLocks noChangeAspect="1"/>
            </p:cNvGrpSpPr>
            <p:nvPr/>
          </p:nvGrpSpPr>
          <p:grpSpPr>
            <a:xfrm>
              <a:off x="3318080" y="3932696"/>
              <a:ext cx="871752" cy="212447"/>
              <a:chOff x="12968288" y="2754313"/>
              <a:chExt cx="11533187" cy="2981326"/>
            </a:xfrm>
          </p:grpSpPr>
          <p:sp>
            <p:nvSpPr>
              <p:cNvPr id="456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0" name="Group 399"/>
            <p:cNvGrpSpPr>
              <a:grpSpLocks noChangeAspect="1"/>
            </p:cNvGrpSpPr>
            <p:nvPr/>
          </p:nvGrpSpPr>
          <p:grpSpPr>
            <a:xfrm>
              <a:off x="3810799" y="1610286"/>
              <a:ext cx="576134" cy="528307"/>
              <a:chOff x="12615863" y="2703513"/>
              <a:chExt cx="2846387" cy="2768601"/>
            </a:xfrm>
          </p:grpSpPr>
          <p:sp>
            <p:nvSpPr>
              <p:cNvPr id="448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1" name="Group 400"/>
            <p:cNvGrpSpPr>
              <a:grpSpLocks noChangeAspect="1"/>
            </p:cNvGrpSpPr>
            <p:nvPr/>
          </p:nvGrpSpPr>
          <p:grpSpPr>
            <a:xfrm>
              <a:off x="4958165" y="1610286"/>
              <a:ext cx="576134" cy="528307"/>
              <a:chOff x="12615863" y="2703513"/>
              <a:chExt cx="2846387" cy="2768601"/>
            </a:xfrm>
          </p:grpSpPr>
          <p:sp>
            <p:nvSpPr>
              <p:cNvPr id="440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2" name="Group 401"/>
            <p:cNvGrpSpPr>
              <a:grpSpLocks noChangeAspect="1"/>
            </p:cNvGrpSpPr>
            <p:nvPr/>
          </p:nvGrpSpPr>
          <p:grpSpPr>
            <a:xfrm>
              <a:off x="6058930" y="1610286"/>
              <a:ext cx="576134" cy="528307"/>
              <a:chOff x="12615863" y="2703513"/>
              <a:chExt cx="2846387" cy="2768601"/>
            </a:xfrm>
          </p:grpSpPr>
          <p:sp>
            <p:nvSpPr>
              <p:cNvPr id="432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3" name="Group 402"/>
            <p:cNvGrpSpPr>
              <a:grpSpLocks noChangeAspect="1"/>
            </p:cNvGrpSpPr>
            <p:nvPr/>
          </p:nvGrpSpPr>
          <p:grpSpPr>
            <a:xfrm>
              <a:off x="7201392" y="1610286"/>
              <a:ext cx="576134" cy="528307"/>
              <a:chOff x="12615863" y="2703513"/>
              <a:chExt cx="2846387" cy="2768601"/>
            </a:xfrm>
          </p:grpSpPr>
          <p:sp>
            <p:nvSpPr>
              <p:cNvPr id="424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4" name="Group 403"/>
            <p:cNvGrpSpPr>
              <a:grpSpLocks noChangeAspect="1"/>
            </p:cNvGrpSpPr>
            <p:nvPr/>
          </p:nvGrpSpPr>
          <p:grpSpPr>
            <a:xfrm>
              <a:off x="7272525" y="3943961"/>
              <a:ext cx="871752" cy="212447"/>
              <a:chOff x="12968288" y="2754313"/>
              <a:chExt cx="11533187" cy="2981326"/>
            </a:xfrm>
          </p:grpSpPr>
          <p:sp>
            <p:nvSpPr>
              <p:cNvPr id="413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405" name="Straight Connector 404"/>
            <p:cNvCxnSpPr/>
            <p:nvPr/>
          </p:nvCxnSpPr>
          <p:spPr>
            <a:xfrm flipV="1">
              <a:off x="3713907" y="2142182"/>
              <a:ext cx="338062" cy="1794103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 flipV="1">
              <a:off x="3770810" y="2142182"/>
              <a:ext cx="1428525" cy="1758435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/>
          </p:nvCxnSpPr>
          <p:spPr>
            <a:xfrm flipV="1">
              <a:off x="3713907" y="2142181"/>
              <a:ext cx="2546408" cy="179410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 flipV="1">
              <a:off x="3713907" y="2142181"/>
              <a:ext cx="3706966" cy="179410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>
              <a:off x="5213776" y="2131684"/>
              <a:ext cx="2454576" cy="178248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>
              <a:off x="6260688" y="2118327"/>
              <a:ext cx="1419653" cy="1824579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4051969" y="2142182"/>
              <a:ext cx="3616383" cy="1805368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7445142" y="2131249"/>
              <a:ext cx="223209" cy="1769368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67" name="Straight Connector 466"/>
          <p:cNvCxnSpPr/>
          <p:nvPr/>
        </p:nvCxnSpPr>
        <p:spPr>
          <a:xfrm>
            <a:off x="996674" y="3939635"/>
            <a:ext cx="1322" cy="757943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/>
          <p:cNvCxnSpPr/>
          <p:nvPr/>
        </p:nvCxnSpPr>
        <p:spPr>
          <a:xfrm flipH="1">
            <a:off x="3638584" y="3942738"/>
            <a:ext cx="2322" cy="759950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9" name="Group 468"/>
          <p:cNvGrpSpPr/>
          <p:nvPr/>
        </p:nvGrpSpPr>
        <p:grpSpPr>
          <a:xfrm>
            <a:off x="98359" y="4685280"/>
            <a:ext cx="1857441" cy="1446956"/>
            <a:chOff x="5524318" y="4220558"/>
            <a:chExt cx="2786687" cy="1367180"/>
          </a:xfrm>
        </p:grpSpPr>
        <p:grpSp>
          <p:nvGrpSpPr>
            <p:cNvPr id="470" name="Group 469"/>
            <p:cNvGrpSpPr/>
            <p:nvPr/>
          </p:nvGrpSpPr>
          <p:grpSpPr>
            <a:xfrm>
              <a:off x="5524318" y="4220558"/>
              <a:ext cx="2786687" cy="1367180"/>
              <a:chOff x="4519371" y="3600936"/>
              <a:chExt cx="564324" cy="548640"/>
            </a:xfrm>
          </p:grpSpPr>
          <p:sp>
            <p:nvSpPr>
              <p:cNvPr id="492" name="Freeform 491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492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493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494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71" name="Group 470"/>
            <p:cNvGrpSpPr>
              <a:grpSpLocks noChangeAspect="1"/>
            </p:cNvGrpSpPr>
            <p:nvPr/>
          </p:nvGrpSpPr>
          <p:grpSpPr>
            <a:xfrm>
              <a:off x="5602918" y="5090401"/>
              <a:ext cx="444310" cy="401132"/>
              <a:chOff x="15084425" y="-6992940"/>
              <a:chExt cx="9767954" cy="9496428"/>
            </a:xfrm>
          </p:grpSpPr>
          <p:sp>
            <p:nvSpPr>
              <p:cNvPr id="486" name="Freeform 485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486"/>
              <p:cNvSpPr>
                <a:spLocks/>
              </p:cNvSpPr>
              <p:nvPr/>
            </p:nvSpPr>
            <p:spPr bwMode="auto">
              <a:xfrm>
                <a:off x="15084491" y="-6992917"/>
                <a:ext cx="9767888" cy="989006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487"/>
              <p:cNvSpPr>
                <a:spLocks/>
              </p:cNvSpPr>
              <p:nvPr/>
            </p:nvSpPr>
            <p:spPr bwMode="auto">
              <a:xfrm>
                <a:off x="15084513" y="-6003935"/>
                <a:ext cx="8799513" cy="850742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488"/>
              <p:cNvSpPr>
                <a:spLocks/>
              </p:cNvSpPr>
              <p:nvPr/>
            </p:nvSpPr>
            <p:spPr bwMode="auto">
              <a:xfrm>
                <a:off x="23883938" y="-6992940"/>
                <a:ext cx="968375" cy="9496428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489"/>
              <p:cNvSpPr>
                <a:spLocks/>
              </p:cNvSpPr>
              <p:nvPr/>
            </p:nvSpPr>
            <p:spPr bwMode="auto">
              <a:xfrm>
                <a:off x="16668785" y="-3030539"/>
                <a:ext cx="2597145" cy="2609853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490"/>
              <p:cNvSpPr>
                <a:spLocks/>
              </p:cNvSpPr>
              <p:nvPr/>
            </p:nvSpPr>
            <p:spPr bwMode="auto">
              <a:xfrm>
                <a:off x="19664356" y="-3030550"/>
                <a:ext cx="2586042" cy="2590789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72" name="Group 471"/>
            <p:cNvGrpSpPr>
              <a:grpSpLocks noChangeAspect="1"/>
            </p:cNvGrpSpPr>
            <p:nvPr/>
          </p:nvGrpSpPr>
          <p:grpSpPr>
            <a:xfrm>
              <a:off x="7432566" y="5090401"/>
              <a:ext cx="444307" cy="401132"/>
              <a:chOff x="15084425" y="-6992938"/>
              <a:chExt cx="9767888" cy="9496426"/>
            </a:xfrm>
          </p:grpSpPr>
          <p:sp>
            <p:nvSpPr>
              <p:cNvPr id="480" name="Freeform 479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480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481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482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483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484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473" name="Straight Connector 472"/>
            <p:cNvCxnSpPr/>
            <p:nvPr/>
          </p:nvCxnSpPr>
          <p:spPr>
            <a:xfrm flipH="1" flipV="1">
              <a:off x="5825037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flipH="1" flipV="1">
              <a:off x="7675411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5" name="Group 474"/>
            <p:cNvGrpSpPr/>
            <p:nvPr/>
          </p:nvGrpSpPr>
          <p:grpSpPr>
            <a:xfrm>
              <a:off x="5694089" y="4509477"/>
              <a:ext cx="2267094" cy="378906"/>
              <a:chOff x="8697277" y="5840957"/>
              <a:chExt cx="1475404" cy="378906"/>
            </a:xfrm>
          </p:grpSpPr>
          <p:sp>
            <p:nvSpPr>
              <p:cNvPr id="476" name="Freeform 475"/>
              <p:cNvSpPr>
                <a:spLocks/>
              </p:cNvSpPr>
              <p:nvPr/>
            </p:nvSpPr>
            <p:spPr bwMode="auto">
              <a:xfrm>
                <a:off x="8697277" y="5840957"/>
                <a:ext cx="1475404" cy="39462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476"/>
              <p:cNvSpPr>
                <a:spLocks/>
              </p:cNvSpPr>
              <p:nvPr/>
            </p:nvSpPr>
            <p:spPr bwMode="auto">
              <a:xfrm>
                <a:off x="8697277" y="5880417"/>
                <a:ext cx="1329135" cy="339444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477"/>
              <p:cNvSpPr>
                <a:spLocks/>
              </p:cNvSpPr>
              <p:nvPr/>
            </p:nvSpPr>
            <p:spPr bwMode="auto">
              <a:xfrm>
                <a:off x="10025576" y="5840957"/>
                <a:ext cx="146269" cy="37890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8764559" y="5943234"/>
                <a:ext cx="1228883" cy="24036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err="1"/>
                  <a:t>vSwitch</a:t>
                </a:r>
                <a:endParaRPr lang="en-US" sz="1400" b="1"/>
              </a:p>
            </p:txBody>
          </p:sp>
        </p:grpSp>
      </p:grpSp>
      <p:grpSp>
        <p:nvGrpSpPr>
          <p:cNvPr id="496" name="Group 495"/>
          <p:cNvGrpSpPr/>
          <p:nvPr/>
        </p:nvGrpSpPr>
        <p:grpSpPr>
          <a:xfrm>
            <a:off x="2658530" y="4685280"/>
            <a:ext cx="1966849" cy="1453638"/>
            <a:chOff x="5524318" y="4220558"/>
            <a:chExt cx="2786687" cy="1367180"/>
          </a:xfrm>
        </p:grpSpPr>
        <p:grpSp>
          <p:nvGrpSpPr>
            <p:cNvPr id="497" name="Group 496"/>
            <p:cNvGrpSpPr/>
            <p:nvPr/>
          </p:nvGrpSpPr>
          <p:grpSpPr>
            <a:xfrm>
              <a:off x="5524318" y="4220558"/>
              <a:ext cx="2786687" cy="1367180"/>
              <a:chOff x="4519371" y="3600936"/>
              <a:chExt cx="564324" cy="548640"/>
            </a:xfrm>
          </p:grpSpPr>
          <p:sp>
            <p:nvSpPr>
              <p:cNvPr id="519" name="Freeform 518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519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520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521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98" name="Group 497"/>
            <p:cNvGrpSpPr>
              <a:grpSpLocks noChangeAspect="1"/>
            </p:cNvGrpSpPr>
            <p:nvPr/>
          </p:nvGrpSpPr>
          <p:grpSpPr>
            <a:xfrm>
              <a:off x="5602918" y="5090401"/>
              <a:ext cx="444310" cy="401132"/>
              <a:chOff x="15084425" y="-6992940"/>
              <a:chExt cx="9767954" cy="9496428"/>
            </a:xfrm>
          </p:grpSpPr>
          <p:sp>
            <p:nvSpPr>
              <p:cNvPr id="513" name="Freeform 512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513"/>
              <p:cNvSpPr>
                <a:spLocks/>
              </p:cNvSpPr>
              <p:nvPr/>
            </p:nvSpPr>
            <p:spPr bwMode="auto">
              <a:xfrm>
                <a:off x="15084491" y="-6992917"/>
                <a:ext cx="9767888" cy="989006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514"/>
              <p:cNvSpPr>
                <a:spLocks/>
              </p:cNvSpPr>
              <p:nvPr/>
            </p:nvSpPr>
            <p:spPr bwMode="auto">
              <a:xfrm>
                <a:off x="15084513" y="-6003935"/>
                <a:ext cx="8799513" cy="850742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515"/>
              <p:cNvSpPr>
                <a:spLocks/>
              </p:cNvSpPr>
              <p:nvPr/>
            </p:nvSpPr>
            <p:spPr bwMode="auto">
              <a:xfrm>
                <a:off x="23883938" y="-6992940"/>
                <a:ext cx="968375" cy="9496428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516"/>
              <p:cNvSpPr>
                <a:spLocks/>
              </p:cNvSpPr>
              <p:nvPr/>
            </p:nvSpPr>
            <p:spPr bwMode="auto">
              <a:xfrm>
                <a:off x="16668785" y="-3030539"/>
                <a:ext cx="2597145" cy="2609853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517"/>
              <p:cNvSpPr>
                <a:spLocks/>
              </p:cNvSpPr>
              <p:nvPr/>
            </p:nvSpPr>
            <p:spPr bwMode="auto">
              <a:xfrm>
                <a:off x="19664348" y="-3030549"/>
                <a:ext cx="2586057" cy="2590783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99" name="Group 498"/>
            <p:cNvGrpSpPr>
              <a:grpSpLocks noChangeAspect="1"/>
            </p:cNvGrpSpPr>
            <p:nvPr/>
          </p:nvGrpSpPr>
          <p:grpSpPr>
            <a:xfrm>
              <a:off x="7432566" y="5090401"/>
              <a:ext cx="444307" cy="401132"/>
              <a:chOff x="15084425" y="-6992938"/>
              <a:chExt cx="9767888" cy="9496426"/>
            </a:xfrm>
          </p:grpSpPr>
          <p:sp>
            <p:nvSpPr>
              <p:cNvPr id="507" name="Freeform 506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507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508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509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510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511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cxnSp>
          <p:nvCxnSpPr>
            <p:cNvPr id="500" name="Straight Connector 499"/>
            <p:cNvCxnSpPr/>
            <p:nvPr/>
          </p:nvCxnSpPr>
          <p:spPr>
            <a:xfrm flipH="1" flipV="1">
              <a:off x="5825037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/>
            <p:cNvCxnSpPr/>
            <p:nvPr/>
          </p:nvCxnSpPr>
          <p:spPr>
            <a:xfrm flipH="1" flipV="1">
              <a:off x="7675411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2" name="Group 501"/>
            <p:cNvGrpSpPr/>
            <p:nvPr/>
          </p:nvGrpSpPr>
          <p:grpSpPr>
            <a:xfrm>
              <a:off x="5713412" y="4496580"/>
              <a:ext cx="2267094" cy="378906"/>
              <a:chOff x="8709852" y="5828060"/>
              <a:chExt cx="1475404" cy="378906"/>
            </a:xfrm>
          </p:grpSpPr>
          <p:sp>
            <p:nvSpPr>
              <p:cNvPr id="503" name="Freeform 502"/>
              <p:cNvSpPr>
                <a:spLocks/>
              </p:cNvSpPr>
              <p:nvPr/>
            </p:nvSpPr>
            <p:spPr bwMode="auto">
              <a:xfrm>
                <a:off x="8709852" y="5828060"/>
                <a:ext cx="1475404" cy="39462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503"/>
              <p:cNvSpPr>
                <a:spLocks/>
              </p:cNvSpPr>
              <p:nvPr/>
            </p:nvSpPr>
            <p:spPr bwMode="auto">
              <a:xfrm>
                <a:off x="8709852" y="5867521"/>
                <a:ext cx="1329135" cy="339444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504"/>
              <p:cNvSpPr>
                <a:spLocks/>
              </p:cNvSpPr>
              <p:nvPr/>
            </p:nvSpPr>
            <p:spPr bwMode="auto">
              <a:xfrm>
                <a:off x="10038151" y="5828060"/>
                <a:ext cx="146269" cy="37890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TextBox 505"/>
              <p:cNvSpPr txBox="1"/>
              <p:nvPr/>
            </p:nvSpPr>
            <p:spPr>
              <a:xfrm>
                <a:off x="8777136" y="5942450"/>
                <a:ext cx="1228883" cy="24036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err="1"/>
                  <a:t>vSwitch</a:t>
                </a:r>
                <a:endParaRPr lang="en-US" sz="1400" b="1"/>
              </a:p>
            </p:txBody>
          </p:sp>
        </p:grpSp>
      </p:grpSp>
      <p:sp>
        <p:nvSpPr>
          <p:cNvPr id="529" name="TextBox 528"/>
          <p:cNvSpPr txBox="1"/>
          <p:nvPr/>
        </p:nvSpPr>
        <p:spPr>
          <a:xfrm>
            <a:off x="5512440" y="2311892"/>
            <a:ext cx="6361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In-network load balancing</a:t>
            </a:r>
            <a:endParaRPr lang="en-US" sz="2400"/>
          </a:p>
        </p:txBody>
      </p:sp>
      <p:sp>
        <p:nvSpPr>
          <p:cNvPr id="155" name="Right Brace 154"/>
          <p:cNvSpPr/>
          <p:nvPr/>
        </p:nvSpPr>
        <p:spPr>
          <a:xfrm>
            <a:off x="4873473" y="2528060"/>
            <a:ext cx="249892" cy="136974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15F0C9-3C51-49DE-90F5-879119951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7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92"/>
    </mc:Choice>
    <mc:Fallback xmlns="">
      <p:transition spd="slow" advTm="3349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647" y="88243"/>
            <a:ext cx="10515600" cy="999207"/>
          </a:xfrm>
        </p:spPr>
        <p:txBody>
          <a:bodyPr/>
          <a:lstStyle/>
          <a:p>
            <a:pPr algn="ctr"/>
            <a:r>
              <a:rPr lang="en-US" u="sng"/>
              <a:t>Previously proposed load balancing schemes 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1567218" y="6145471"/>
            <a:ext cx="142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Hypervisors</a:t>
            </a:r>
          </a:p>
        </p:txBody>
      </p:sp>
      <p:grpSp>
        <p:nvGrpSpPr>
          <p:cNvPr id="398" name="Group 397"/>
          <p:cNvGrpSpPr/>
          <p:nvPr/>
        </p:nvGrpSpPr>
        <p:grpSpPr>
          <a:xfrm>
            <a:off x="742674" y="2496426"/>
            <a:ext cx="3218286" cy="1452928"/>
            <a:chOff x="3318080" y="1610286"/>
            <a:chExt cx="4826197" cy="2546122"/>
          </a:xfrm>
        </p:grpSpPr>
        <p:grpSp>
          <p:nvGrpSpPr>
            <p:cNvPr id="399" name="Group 398"/>
            <p:cNvGrpSpPr>
              <a:grpSpLocks noChangeAspect="1"/>
            </p:cNvGrpSpPr>
            <p:nvPr/>
          </p:nvGrpSpPr>
          <p:grpSpPr>
            <a:xfrm>
              <a:off x="3318080" y="3932696"/>
              <a:ext cx="871752" cy="212447"/>
              <a:chOff x="12968288" y="2754313"/>
              <a:chExt cx="11533187" cy="2981326"/>
            </a:xfrm>
          </p:grpSpPr>
          <p:sp>
            <p:nvSpPr>
              <p:cNvPr id="456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0" name="Group 399"/>
            <p:cNvGrpSpPr>
              <a:grpSpLocks noChangeAspect="1"/>
            </p:cNvGrpSpPr>
            <p:nvPr/>
          </p:nvGrpSpPr>
          <p:grpSpPr>
            <a:xfrm>
              <a:off x="3810799" y="1610286"/>
              <a:ext cx="576134" cy="528307"/>
              <a:chOff x="12615863" y="2703513"/>
              <a:chExt cx="2846387" cy="2768601"/>
            </a:xfrm>
          </p:grpSpPr>
          <p:sp>
            <p:nvSpPr>
              <p:cNvPr id="448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1" name="Group 400"/>
            <p:cNvGrpSpPr>
              <a:grpSpLocks noChangeAspect="1"/>
            </p:cNvGrpSpPr>
            <p:nvPr/>
          </p:nvGrpSpPr>
          <p:grpSpPr>
            <a:xfrm>
              <a:off x="4958165" y="1610286"/>
              <a:ext cx="576134" cy="528307"/>
              <a:chOff x="12615863" y="2703513"/>
              <a:chExt cx="2846387" cy="2768601"/>
            </a:xfrm>
          </p:grpSpPr>
          <p:sp>
            <p:nvSpPr>
              <p:cNvPr id="440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2" name="Group 401"/>
            <p:cNvGrpSpPr>
              <a:grpSpLocks noChangeAspect="1"/>
            </p:cNvGrpSpPr>
            <p:nvPr/>
          </p:nvGrpSpPr>
          <p:grpSpPr>
            <a:xfrm>
              <a:off x="6058930" y="1610286"/>
              <a:ext cx="576134" cy="528307"/>
              <a:chOff x="12615863" y="2703513"/>
              <a:chExt cx="2846387" cy="2768601"/>
            </a:xfrm>
          </p:grpSpPr>
          <p:sp>
            <p:nvSpPr>
              <p:cNvPr id="432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3" name="Group 402"/>
            <p:cNvGrpSpPr>
              <a:grpSpLocks noChangeAspect="1"/>
            </p:cNvGrpSpPr>
            <p:nvPr/>
          </p:nvGrpSpPr>
          <p:grpSpPr>
            <a:xfrm>
              <a:off x="7201392" y="1610286"/>
              <a:ext cx="576134" cy="528307"/>
              <a:chOff x="12615863" y="2703513"/>
              <a:chExt cx="2846387" cy="2768601"/>
            </a:xfrm>
          </p:grpSpPr>
          <p:sp>
            <p:nvSpPr>
              <p:cNvPr id="424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4" name="Group 403"/>
            <p:cNvGrpSpPr>
              <a:grpSpLocks noChangeAspect="1"/>
            </p:cNvGrpSpPr>
            <p:nvPr/>
          </p:nvGrpSpPr>
          <p:grpSpPr>
            <a:xfrm>
              <a:off x="7272525" y="3943961"/>
              <a:ext cx="871752" cy="212447"/>
              <a:chOff x="12968288" y="2754313"/>
              <a:chExt cx="11533187" cy="2981326"/>
            </a:xfrm>
          </p:grpSpPr>
          <p:sp>
            <p:nvSpPr>
              <p:cNvPr id="413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405" name="Straight Connector 404"/>
            <p:cNvCxnSpPr/>
            <p:nvPr/>
          </p:nvCxnSpPr>
          <p:spPr>
            <a:xfrm flipV="1">
              <a:off x="3713907" y="2142182"/>
              <a:ext cx="338062" cy="1794103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 flipV="1">
              <a:off x="3770810" y="2142182"/>
              <a:ext cx="1428525" cy="1758435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/>
          </p:nvCxnSpPr>
          <p:spPr>
            <a:xfrm flipV="1">
              <a:off x="3713907" y="2142181"/>
              <a:ext cx="2546408" cy="179410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 flipV="1">
              <a:off x="3713907" y="2142181"/>
              <a:ext cx="3706966" cy="179410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>
              <a:off x="5213776" y="2131684"/>
              <a:ext cx="2454576" cy="178248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>
              <a:off x="6260688" y="2118327"/>
              <a:ext cx="1419653" cy="1824579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4051969" y="2142182"/>
              <a:ext cx="3616383" cy="1805368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7445142" y="2131249"/>
              <a:ext cx="223209" cy="1769368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67" name="Straight Connector 466"/>
          <p:cNvCxnSpPr/>
          <p:nvPr/>
        </p:nvCxnSpPr>
        <p:spPr>
          <a:xfrm>
            <a:off x="996674" y="3939635"/>
            <a:ext cx="1322" cy="757943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/>
          <p:cNvCxnSpPr/>
          <p:nvPr/>
        </p:nvCxnSpPr>
        <p:spPr>
          <a:xfrm flipH="1">
            <a:off x="3638584" y="3942738"/>
            <a:ext cx="2322" cy="759950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9" name="Group 468"/>
          <p:cNvGrpSpPr/>
          <p:nvPr/>
        </p:nvGrpSpPr>
        <p:grpSpPr>
          <a:xfrm>
            <a:off x="98359" y="4685280"/>
            <a:ext cx="1857441" cy="1446956"/>
            <a:chOff x="5524318" y="4220558"/>
            <a:chExt cx="2786687" cy="1367180"/>
          </a:xfrm>
        </p:grpSpPr>
        <p:grpSp>
          <p:nvGrpSpPr>
            <p:cNvPr id="470" name="Group 469"/>
            <p:cNvGrpSpPr/>
            <p:nvPr/>
          </p:nvGrpSpPr>
          <p:grpSpPr>
            <a:xfrm>
              <a:off x="5524318" y="4220558"/>
              <a:ext cx="2786687" cy="1367180"/>
              <a:chOff x="4519371" y="3600936"/>
              <a:chExt cx="564324" cy="548640"/>
            </a:xfrm>
          </p:grpSpPr>
          <p:sp>
            <p:nvSpPr>
              <p:cNvPr id="492" name="Freeform 491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492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493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494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71" name="Group 470"/>
            <p:cNvGrpSpPr>
              <a:grpSpLocks noChangeAspect="1"/>
            </p:cNvGrpSpPr>
            <p:nvPr/>
          </p:nvGrpSpPr>
          <p:grpSpPr>
            <a:xfrm>
              <a:off x="5602918" y="5090401"/>
              <a:ext cx="444310" cy="401132"/>
              <a:chOff x="15084425" y="-6992940"/>
              <a:chExt cx="9767954" cy="9496428"/>
            </a:xfrm>
          </p:grpSpPr>
          <p:sp>
            <p:nvSpPr>
              <p:cNvPr id="486" name="Freeform 485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486"/>
              <p:cNvSpPr>
                <a:spLocks/>
              </p:cNvSpPr>
              <p:nvPr/>
            </p:nvSpPr>
            <p:spPr bwMode="auto">
              <a:xfrm>
                <a:off x="15084491" y="-6992917"/>
                <a:ext cx="9767888" cy="989006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487"/>
              <p:cNvSpPr>
                <a:spLocks/>
              </p:cNvSpPr>
              <p:nvPr/>
            </p:nvSpPr>
            <p:spPr bwMode="auto">
              <a:xfrm>
                <a:off x="15084513" y="-6003935"/>
                <a:ext cx="8799513" cy="850742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488"/>
              <p:cNvSpPr>
                <a:spLocks/>
              </p:cNvSpPr>
              <p:nvPr/>
            </p:nvSpPr>
            <p:spPr bwMode="auto">
              <a:xfrm>
                <a:off x="23883938" y="-6992940"/>
                <a:ext cx="968375" cy="9496428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489"/>
              <p:cNvSpPr>
                <a:spLocks/>
              </p:cNvSpPr>
              <p:nvPr/>
            </p:nvSpPr>
            <p:spPr bwMode="auto">
              <a:xfrm>
                <a:off x="16668785" y="-3030539"/>
                <a:ext cx="2597145" cy="2609853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490"/>
              <p:cNvSpPr>
                <a:spLocks/>
              </p:cNvSpPr>
              <p:nvPr/>
            </p:nvSpPr>
            <p:spPr bwMode="auto">
              <a:xfrm>
                <a:off x="19664356" y="-3030550"/>
                <a:ext cx="2586042" cy="2590789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72" name="Group 471"/>
            <p:cNvGrpSpPr>
              <a:grpSpLocks noChangeAspect="1"/>
            </p:cNvGrpSpPr>
            <p:nvPr/>
          </p:nvGrpSpPr>
          <p:grpSpPr>
            <a:xfrm>
              <a:off x="7432566" y="5090401"/>
              <a:ext cx="444307" cy="401132"/>
              <a:chOff x="15084425" y="-6992938"/>
              <a:chExt cx="9767888" cy="9496426"/>
            </a:xfrm>
          </p:grpSpPr>
          <p:sp>
            <p:nvSpPr>
              <p:cNvPr id="480" name="Freeform 479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480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481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482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483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484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473" name="Straight Connector 472"/>
            <p:cNvCxnSpPr/>
            <p:nvPr/>
          </p:nvCxnSpPr>
          <p:spPr>
            <a:xfrm flipH="1" flipV="1">
              <a:off x="5825037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flipH="1" flipV="1">
              <a:off x="7675411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5" name="Group 474"/>
            <p:cNvGrpSpPr/>
            <p:nvPr/>
          </p:nvGrpSpPr>
          <p:grpSpPr>
            <a:xfrm>
              <a:off x="5694089" y="4509477"/>
              <a:ext cx="2267094" cy="378906"/>
              <a:chOff x="8697277" y="5840957"/>
              <a:chExt cx="1475404" cy="378906"/>
            </a:xfrm>
          </p:grpSpPr>
          <p:sp>
            <p:nvSpPr>
              <p:cNvPr id="476" name="Freeform 475"/>
              <p:cNvSpPr>
                <a:spLocks/>
              </p:cNvSpPr>
              <p:nvPr/>
            </p:nvSpPr>
            <p:spPr bwMode="auto">
              <a:xfrm>
                <a:off x="8697277" y="5840957"/>
                <a:ext cx="1475404" cy="39462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476"/>
              <p:cNvSpPr>
                <a:spLocks/>
              </p:cNvSpPr>
              <p:nvPr/>
            </p:nvSpPr>
            <p:spPr bwMode="auto">
              <a:xfrm>
                <a:off x="8697277" y="5880417"/>
                <a:ext cx="1329135" cy="339444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477"/>
              <p:cNvSpPr>
                <a:spLocks/>
              </p:cNvSpPr>
              <p:nvPr/>
            </p:nvSpPr>
            <p:spPr bwMode="auto">
              <a:xfrm>
                <a:off x="10025576" y="5840957"/>
                <a:ext cx="146269" cy="37890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8764559" y="5943234"/>
                <a:ext cx="1228883" cy="24036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err="1"/>
                  <a:t>vSwitch</a:t>
                </a:r>
                <a:endParaRPr lang="en-US" sz="1400" b="1"/>
              </a:p>
            </p:txBody>
          </p:sp>
        </p:grpSp>
      </p:grpSp>
      <p:grpSp>
        <p:nvGrpSpPr>
          <p:cNvPr id="496" name="Group 495"/>
          <p:cNvGrpSpPr/>
          <p:nvPr/>
        </p:nvGrpSpPr>
        <p:grpSpPr>
          <a:xfrm>
            <a:off x="2658530" y="4685280"/>
            <a:ext cx="1931921" cy="1453638"/>
            <a:chOff x="5524318" y="4220558"/>
            <a:chExt cx="2786687" cy="1367180"/>
          </a:xfrm>
        </p:grpSpPr>
        <p:grpSp>
          <p:nvGrpSpPr>
            <p:cNvPr id="497" name="Group 496"/>
            <p:cNvGrpSpPr/>
            <p:nvPr/>
          </p:nvGrpSpPr>
          <p:grpSpPr>
            <a:xfrm>
              <a:off x="5524318" y="4220558"/>
              <a:ext cx="2786687" cy="1367180"/>
              <a:chOff x="4519371" y="3600936"/>
              <a:chExt cx="564324" cy="548640"/>
            </a:xfrm>
          </p:grpSpPr>
          <p:sp>
            <p:nvSpPr>
              <p:cNvPr id="519" name="Freeform 518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519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520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521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98" name="Group 497"/>
            <p:cNvGrpSpPr>
              <a:grpSpLocks noChangeAspect="1"/>
            </p:cNvGrpSpPr>
            <p:nvPr/>
          </p:nvGrpSpPr>
          <p:grpSpPr>
            <a:xfrm>
              <a:off x="5602918" y="5090401"/>
              <a:ext cx="444310" cy="401132"/>
              <a:chOff x="15084425" y="-6992940"/>
              <a:chExt cx="9767954" cy="9496428"/>
            </a:xfrm>
          </p:grpSpPr>
          <p:sp>
            <p:nvSpPr>
              <p:cNvPr id="513" name="Freeform 512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513"/>
              <p:cNvSpPr>
                <a:spLocks/>
              </p:cNvSpPr>
              <p:nvPr/>
            </p:nvSpPr>
            <p:spPr bwMode="auto">
              <a:xfrm>
                <a:off x="15084491" y="-6992917"/>
                <a:ext cx="9767888" cy="989006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514"/>
              <p:cNvSpPr>
                <a:spLocks/>
              </p:cNvSpPr>
              <p:nvPr/>
            </p:nvSpPr>
            <p:spPr bwMode="auto">
              <a:xfrm>
                <a:off x="15084513" y="-6003935"/>
                <a:ext cx="8799513" cy="850742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515"/>
              <p:cNvSpPr>
                <a:spLocks/>
              </p:cNvSpPr>
              <p:nvPr/>
            </p:nvSpPr>
            <p:spPr bwMode="auto">
              <a:xfrm>
                <a:off x="23883938" y="-6992940"/>
                <a:ext cx="968375" cy="9496428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516"/>
              <p:cNvSpPr>
                <a:spLocks/>
              </p:cNvSpPr>
              <p:nvPr/>
            </p:nvSpPr>
            <p:spPr bwMode="auto">
              <a:xfrm>
                <a:off x="16668785" y="-3030539"/>
                <a:ext cx="2597145" cy="2609853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517"/>
              <p:cNvSpPr>
                <a:spLocks/>
              </p:cNvSpPr>
              <p:nvPr/>
            </p:nvSpPr>
            <p:spPr bwMode="auto">
              <a:xfrm>
                <a:off x="19664348" y="-3030549"/>
                <a:ext cx="2586057" cy="2590783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99" name="Group 498"/>
            <p:cNvGrpSpPr>
              <a:grpSpLocks noChangeAspect="1"/>
            </p:cNvGrpSpPr>
            <p:nvPr/>
          </p:nvGrpSpPr>
          <p:grpSpPr>
            <a:xfrm>
              <a:off x="7432566" y="5090401"/>
              <a:ext cx="444307" cy="401132"/>
              <a:chOff x="15084425" y="-6992938"/>
              <a:chExt cx="9767888" cy="9496426"/>
            </a:xfrm>
          </p:grpSpPr>
          <p:sp>
            <p:nvSpPr>
              <p:cNvPr id="507" name="Freeform 506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507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508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509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510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511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cxnSp>
          <p:nvCxnSpPr>
            <p:cNvPr id="500" name="Straight Connector 499"/>
            <p:cNvCxnSpPr/>
            <p:nvPr/>
          </p:nvCxnSpPr>
          <p:spPr>
            <a:xfrm flipH="1" flipV="1">
              <a:off x="5825037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/>
            <p:cNvCxnSpPr/>
            <p:nvPr/>
          </p:nvCxnSpPr>
          <p:spPr>
            <a:xfrm flipH="1" flipV="1">
              <a:off x="7675411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2" name="Group 501"/>
            <p:cNvGrpSpPr/>
            <p:nvPr/>
          </p:nvGrpSpPr>
          <p:grpSpPr>
            <a:xfrm>
              <a:off x="5713412" y="4496580"/>
              <a:ext cx="2267094" cy="378906"/>
              <a:chOff x="8709852" y="5828060"/>
              <a:chExt cx="1475404" cy="378906"/>
            </a:xfrm>
          </p:grpSpPr>
          <p:sp>
            <p:nvSpPr>
              <p:cNvPr id="503" name="Freeform 502"/>
              <p:cNvSpPr>
                <a:spLocks/>
              </p:cNvSpPr>
              <p:nvPr/>
            </p:nvSpPr>
            <p:spPr bwMode="auto">
              <a:xfrm>
                <a:off x="8709852" y="5828060"/>
                <a:ext cx="1475404" cy="39462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503"/>
              <p:cNvSpPr>
                <a:spLocks/>
              </p:cNvSpPr>
              <p:nvPr/>
            </p:nvSpPr>
            <p:spPr bwMode="auto">
              <a:xfrm>
                <a:off x="8709852" y="5867521"/>
                <a:ext cx="1329135" cy="339444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504"/>
              <p:cNvSpPr>
                <a:spLocks/>
              </p:cNvSpPr>
              <p:nvPr/>
            </p:nvSpPr>
            <p:spPr bwMode="auto">
              <a:xfrm>
                <a:off x="10038151" y="5828060"/>
                <a:ext cx="146269" cy="37890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TextBox 505"/>
              <p:cNvSpPr txBox="1"/>
              <p:nvPr/>
            </p:nvSpPr>
            <p:spPr>
              <a:xfrm>
                <a:off x="8777136" y="5942450"/>
                <a:ext cx="1228883" cy="24036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err="1"/>
                  <a:t>vSwitch</a:t>
                </a:r>
                <a:endParaRPr lang="en-US" sz="1400" b="1"/>
              </a:p>
            </p:txBody>
          </p:sp>
        </p:grpSp>
      </p:grpSp>
      <p:sp>
        <p:nvSpPr>
          <p:cNvPr id="530" name="TextBox 529"/>
          <p:cNvSpPr txBox="1"/>
          <p:nvPr/>
        </p:nvSpPr>
        <p:spPr>
          <a:xfrm>
            <a:off x="5627010" y="2960549"/>
            <a:ext cx="6122686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/>
              <a:t>Presto 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Congestion Oblivious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Controller intervention in case of topology asymmetry</a:t>
            </a:r>
          </a:p>
          <a:p>
            <a:r>
              <a:rPr lang="en-US" sz="2400" dirty="0"/>
              <a:t>MPTCP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400" dirty="0" err="1">
                <a:solidFill>
                  <a:srgbClr val="FF0000"/>
                </a:solidFill>
              </a:rPr>
              <a:t>Incast</a:t>
            </a:r>
            <a:r>
              <a:rPr lang="en-US" sz="2400" dirty="0">
                <a:solidFill>
                  <a:srgbClr val="FF0000"/>
                </a:solidFill>
              </a:rPr>
              <a:t> collapse 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Guest VM network stack changes</a:t>
            </a:r>
            <a:endParaRPr lang="en-US" sz="2400" dirty="0"/>
          </a:p>
          <a:p>
            <a:r>
              <a:rPr lang="en-US" sz="2400" dirty="0"/>
              <a:t>Hermes (SIGCOMM’17)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Concurrent effort</a:t>
            </a:r>
          </a:p>
          <a:p>
            <a:endParaRPr lang="en-US" sz="2400" dirty="0"/>
          </a:p>
        </p:txBody>
      </p:sp>
      <p:sp>
        <p:nvSpPr>
          <p:cNvPr id="153" name="TextBox 152"/>
          <p:cNvSpPr txBox="1"/>
          <p:nvPr/>
        </p:nvSpPr>
        <p:spPr>
          <a:xfrm>
            <a:off x="5627390" y="2580740"/>
            <a:ext cx="618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End-host load balancing</a:t>
            </a:r>
            <a:endParaRPr lang="en-US" sz="2400"/>
          </a:p>
        </p:txBody>
      </p:sp>
      <p:sp>
        <p:nvSpPr>
          <p:cNvPr id="156" name="Right Brace 155"/>
          <p:cNvSpPr/>
          <p:nvPr/>
        </p:nvSpPr>
        <p:spPr>
          <a:xfrm>
            <a:off x="5087427" y="4158325"/>
            <a:ext cx="263854" cy="210824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73B8BF-0685-4E21-9090-4EEBE10B6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4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08"/>
    </mc:Choice>
    <mc:Fallback xmlns="">
      <p:transition spd="slow" advTm="4360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175"/>
            <a:ext cx="10515600" cy="1325563"/>
          </a:xfrm>
        </p:spPr>
        <p:txBody>
          <a:bodyPr/>
          <a:lstStyle/>
          <a:p>
            <a:pPr algn="ctr"/>
            <a:r>
              <a:rPr lang="en-US" u="sng" dirty="0" err="1"/>
              <a:t>vSwitch</a:t>
            </a:r>
            <a:r>
              <a:rPr lang="en-US" u="sng" dirty="0"/>
              <a:t> as the sweet spot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230461" y="2152812"/>
            <a:ext cx="4014499" cy="1937417"/>
            <a:chOff x="3318080" y="1610286"/>
            <a:chExt cx="4826197" cy="2546122"/>
          </a:xfrm>
        </p:grpSpPr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3318080" y="3932696"/>
              <a:ext cx="871752" cy="212447"/>
              <a:chOff x="12968288" y="2754313"/>
              <a:chExt cx="11533187" cy="2981326"/>
            </a:xfrm>
          </p:grpSpPr>
          <p:sp>
            <p:nvSpPr>
              <p:cNvPr id="65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3810799" y="1610286"/>
              <a:ext cx="576134" cy="528307"/>
              <a:chOff x="12615863" y="2703513"/>
              <a:chExt cx="2846387" cy="2768601"/>
            </a:xfrm>
          </p:grpSpPr>
          <p:sp>
            <p:nvSpPr>
              <p:cNvPr id="57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4958165" y="1610286"/>
              <a:ext cx="576134" cy="528307"/>
              <a:chOff x="12615863" y="2703513"/>
              <a:chExt cx="2846387" cy="2768601"/>
            </a:xfrm>
          </p:grpSpPr>
          <p:sp>
            <p:nvSpPr>
              <p:cNvPr id="49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6058930" y="1610286"/>
              <a:ext cx="576134" cy="528307"/>
              <a:chOff x="12615863" y="2703513"/>
              <a:chExt cx="2846387" cy="2768601"/>
            </a:xfrm>
          </p:grpSpPr>
          <p:sp>
            <p:nvSpPr>
              <p:cNvPr id="41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1"/>
            <p:cNvGrpSpPr>
              <a:grpSpLocks noChangeAspect="1"/>
            </p:cNvGrpSpPr>
            <p:nvPr/>
          </p:nvGrpSpPr>
          <p:grpSpPr>
            <a:xfrm>
              <a:off x="7201392" y="1610286"/>
              <a:ext cx="576134" cy="528307"/>
              <a:chOff x="12615863" y="2703513"/>
              <a:chExt cx="2846387" cy="2768601"/>
            </a:xfrm>
          </p:grpSpPr>
          <p:sp>
            <p:nvSpPr>
              <p:cNvPr id="33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7272525" y="3943961"/>
              <a:ext cx="871752" cy="212447"/>
              <a:chOff x="12968288" y="2754313"/>
              <a:chExt cx="11533187" cy="2981326"/>
            </a:xfrm>
          </p:grpSpPr>
          <p:sp>
            <p:nvSpPr>
              <p:cNvPr id="22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 flipV="1">
              <a:off x="3713907" y="2142182"/>
              <a:ext cx="338062" cy="1794103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3770810" y="2142182"/>
              <a:ext cx="1428525" cy="1758435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713907" y="2142181"/>
              <a:ext cx="2546408" cy="179410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713907" y="2142181"/>
              <a:ext cx="3706966" cy="179410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213776" y="2131684"/>
              <a:ext cx="2454576" cy="178248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260688" y="2118327"/>
              <a:ext cx="1419653" cy="1824579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051969" y="2142182"/>
              <a:ext cx="3616383" cy="1805368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45142" y="2131249"/>
              <a:ext cx="223209" cy="1769368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>
            <a:cxnSpLocks/>
          </p:cNvCxnSpPr>
          <p:nvPr/>
        </p:nvCxnSpPr>
        <p:spPr>
          <a:xfrm>
            <a:off x="6545836" y="4081658"/>
            <a:ext cx="1984" cy="807220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cxnSpLocks/>
          </p:cNvCxnSpPr>
          <p:nvPr/>
        </p:nvCxnSpPr>
        <p:spPr>
          <a:xfrm flipH="1">
            <a:off x="9847327" y="4089880"/>
            <a:ext cx="6962" cy="809358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5232242" y="4895922"/>
            <a:ext cx="2786687" cy="1367180"/>
            <a:chOff x="5524318" y="4220558"/>
            <a:chExt cx="2786687" cy="1367180"/>
          </a:xfrm>
        </p:grpSpPr>
        <p:grpSp>
          <p:nvGrpSpPr>
            <p:cNvPr id="79" name="Group 78"/>
            <p:cNvGrpSpPr/>
            <p:nvPr/>
          </p:nvGrpSpPr>
          <p:grpSpPr>
            <a:xfrm>
              <a:off x="5524318" y="4220558"/>
              <a:ext cx="2786687" cy="1367180"/>
              <a:chOff x="4519371" y="3600936"/>
              <a:chExt cx="564324" cy="548640"/>
            </a:xfrm>
          </p:grpSpPr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0" name="Group 79"/>
            <p:cNvGrpSpPr>
              <a:grpSpLocks noChangeAspect="1"/>
            </p:cNvGrpSpPr>
            <p:nvPr/>
          </p:nvGrpSpPr>
          <p:grpSpPr>
            <a:xfrm>
              <a:off x="5602918" y="5090401"/>
              <a:ext cx="444310" cy="401132"/>
              <a:chOff x="15084425" y="-6992940"/>
              <a:chExt cx="9767954" cy="9496428"/>
            </a:xfrm>
          </p:grpSpPr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15084491" y="-6992917"/>
                <a:ext cx="9767888" cy="989006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15084513" y="-6003935"/>
                <a:ext cx="8799513" cy="850742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23883938" y="-6992940"/>
                <a:ext cx="968375" cy="9496428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16668785" y="-3030539"/>
                <a:ext cx="2597145" cy="2609853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19664356" y="-3030550"/>
                <a:ext cx="2586042" cy="2590789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1" name="Group 80"/>
            <p:cNvGrpSpPr>
              <a:grpSpLocks noChangeAspect="1"/>
            </p:cNvGrpSpPr>
            <p:nvPr/>
          </p:nvGrpSpPr>
          <p:grpSpPr>
            <a:xfrm>
              <a:off x="7432566" y="5090401"/>
              <a:ext cx="444307" cy="401132"/>
              <a:chOff x="15084425" y="-6992938"/>
              <a:chExt cx="9767888" cy="9496426"/>
            </a:xfrm>
          </p:grpSpPr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82" name="Straight Connector 81"/>
            <p:cNvCxnSpPr/>
            <p:nvPr/>
          </p:nvCxnSpPr>
          <p:spPr>
            <a:xfrm flipH="1" flipV="1">
              <a:off x="5825037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 flipV="1">
              <a:off x="7675411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/>
            <p:cNvGrpSpPr/>
            <p:nvPr/>
          </p:nvGrpSpPr>
          <p:grpSpPr>
            <a:xfrm>
              <a:off x="5713412" y="4339111"/>
              <a:ext cx="2267094" cy="378906"/>
              <a:chOff x="8709852" y="5670591"/>
              <a:chExt cx="1475404" cy="378906"/>
            </a:xfrm>
          </p:grpSpPr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8709852" y="5670591"/>
                <a:ext cx="1475404" cy="39462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8709852" y="5710052"/>
                <a:ext cx="1329135" cy="339444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>
                <a:off x="10038151" y="5670591"/>
                <a:ext cx="146269" cy="37890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8777136" y="5772868"/>
                <a:ext cx="1228883" cy="24036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err="1"/>
                  <a:t>vSwitch</a:t>
                </a:r>
                <a:endParaRPr lang="en-US" sz="1400" b="1"/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8567113" y="4895922"/>
            <a:ext cx="2786687" cy="1367180"/>
            <a:chOff x="5524318" y="4220558"/>
            <a:chExt cx="2786687" cy="1367180"/>
          </a:xfrm>
        </p:grpSpPr>
        <p:grpSp>
          <p:nvGrpSpPr>
            <p:cNvPr id="106" name="Group 105"/>
            <p:cNvGrpSpPr/>
            <p:nvPr/>
          </p:nvGrpSpPr>
          <p:grpSpPr>
            <a:xfrm>
              <a:off x="5524318" y="4220558"/>
              <a:ext cx="2786687" cy="1367180"/>
              <a:chOff x="4519371" y="3600936"/>
              <a:chExt cx="564324" cy="548640"/>
            </a:xfrm>
          </p:grpSpPr>
          <p:sp>
            <p:nvSpPr>
              <p:cNvPr id="128" name="Freeform 127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28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129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7" name="Group 106"/>
            <p:cNvGrpSpPr>
              <a:grpSpLocks noChangeAspect="1"/>
            </p:cNvGrpSpPr>
            <p:nvPr/>
          </p:nvGrpSpPr>
          <p:grpSpPr>
            <a:xfrm>
              <a:off x="5602918" y="5090401"/>
              <a:ext cx="444310" cy="401132"/>
              <a:chOff x="15084425" y="-6992940"/>
              <a:chExt cx="9767954" cy="9496428"/>
            </a:xfrm>
          </p:grpSpPr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22"/>
              <p:cNvSpPr>
                <a:spLocks/>
              </p:cNvSpPr>
              <p:nvPr/>
            </p:nvSpPr>
            <p:spPr bwMode="auto">
              <a:xfrm>
                <a:off x="15084491" y="-6992917"/>
                <a:ext cx="9767888" cy="989006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23"/>
              <p:cNvSpPr>
                <a:spLocks/>
              </p:cNvSpPr>
              <p:nvPr/>
            </p:nvSpPr>
            <p:spPr bwMode="auto">
              <a:xfrm>
                <a:off x="15084513" y="-6003935"/>
                <a:ext cx="8799513" cy="850742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24"/>
              <p:cNvSpPr>
                <a:spLocks/>
              </p:cNvSpPr>
              <p:nvPr/>
            </p:nvSpPr>
            <p:spPr bwMode="auto">
              <a:xfrm>
                <a:off x="23883938" y="-6992940"/>
                <a:ext cx="968375" cy="9496428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25"/>
              <p:cNvSpPr>
                <a:spLocks/>
              </p:cNvSpPr>
              <p:nvPr/>
            </p:nvSpPr>
            <p:spPr bwMode="auto">
              <a:xfrm>
                <a:off x="16668785" y="-3030539"/>
                <a:ext cx="2597145" cy="2609853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26"/>
              <p:cNvSpPr>
                <a:spLocks/>
              </p:cNvSpPr>
              <p:nvPr/>
            </p:nvSpPr>
            <p:spPr bwMode="auto">
              <a:xfrm>
                <a:off x="19664356" y="-3030550"/>
                <a:ext cx="2586042" cy="2590789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8" name="Group 107"/>
            <p:cNvGrpSpPr>
              <a:grpSpLocks noChangeAspect="1"/>
            </p:cNvGrpSpPr>
            <p:nvPr/>
          </p:nvGrpSpPr>
          <p:grpSpPr>
            <a:xfrm>
              <a:off x="7432566" y="5090401"/>
              <a:ext cx="444307" cy="401132"/>
              <a:chOff x="15084425" y="-6992938"/>
              <a:chExt cx="9767888" cy="9496426"/>
            </a:xfrm>
          </p:grpSpPr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09" name="Straight Connector 108"/>
            <p:cNvCxnSpPr/>
            <p:nvPr/>
          </p:nvCxnSpPr>
          <p:spPr>
            <a:xfrm flipH="1" flipV="1">
              <a:off x="5825037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 flipV="1">
              <a:off x="7675411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1" name="Group 110"/>
            <p:cNvGrpSpPr/>
            <p:nvPr/>
          </p:nvGrpSpPr>
          <p:grpSpPr>
            <a:xfrm>
              <a:off x="5713412" y="4339111"/>
              <a:ext cx="2267094" cy="378906"/>
              <a:chOff x="8709852" y="5670591"/>
              <a:chExt cx="1475404" cy="378906"/>
            </a:xfrm>
          </p:grpSpPr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8709852" y="5670591"/>
                <a:ext cx="1475404" cy="39462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8709852" y="5710052"/>
                <a:ext cx="1329135" cy="339444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10038151" y="5670591"/>
                <a:ext cx="146269" cy="37890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8777136" y="5772868"/>
                <a:ext cx="1228883" cy="24036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err="1"/>
                  <a:t>vSwitch</a:t>
                </a:r>
                <a:endParaRPr lang="en-US" sz="1400" b="1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9950609" y="2118795"/>
            <a:ext cx="719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Spine</a:t>
            </a:r>
          </a:p>
          <a:p>
            <a:pPr algn="ctr"/>
            <a:r>
              <a:rPr lang="en-US" sz="1200" dirty="0"/>
              <a:t>switches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9950609" y="3466105"/>
            <a:ext cx="719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Leaf</a:t>
            </a:r>
          </a:p>
          <a:p>
            <a:pPr algn="ctr"/>
            <a:r>
              <a:rPr lang="en-US" sz="1200" dirty="0"/>
              <a:t>switches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6306F-A226-4C6A-96B4-9C133E6CF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1181D12-670C-1A4F-86DF-0AA6B4E6FD28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27ED82-D277-46A4-AFE8-51D842ACF5EC}"/>
              </a:ext>
            </a:extLst>
          </p:cNvPr>
          <p:cNvSpPr txBox="1"/>
          <p:nvPr/>
        </p:nvSpPr>
        <p:spPr>
          <a:xfrm>
            <a:off x="513371" y="1297562"/>
            <a:ext cx="51043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Easy to implement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No Switch HW changes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No guest VM changes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62ECE9AC-C1BE-48A9-BAF6-10F7E7D1F6F7}"/>
              </a:ext>
            </a:extLst>
          </p:cNvPr>
          <p:cNvSpPr/>
          <p:nvPr/>
        </p:nvSpPr>
        <p:spPr>
          <a:xfrm>
            <a:off x="5232242" y="4767881"/>
            <a:ext cx="2575086" cy="76423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1A3FBCCA-FC21-4114-9DC7-9ECE5D95E128}"/>
              </a:ext>
            </a:extLst>
          </p:cNvPr>
          <p:cNvSpPr/>
          <p:nvPr/>
        </p:nvSpPr>
        <p:spPr>
          <a:xfrm>
            <a:off x="8546505" y="4748425"/>
            <a:ext cx="2575086" cy="76423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817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75"/>
    </mc:Choice>
    <mc:Fallback xmlns="">
      <p:transition spd="slow" advTm="25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175"/>
            <a:ext cx="10515600" cy="1325563"/>
          </a:xfrm>
        </p:spPr>
        <p:txBody>
          <a:bodyPr/>
          <a:lstStyle/>
          <a:p>
            <a:pPr algn="ctr"/>
            <a:r>
              <a:rPr lang="en-US" u="sng" dirty="0"/>
              <a:t>CLOVE assumptions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55689" y="2235688"/>
            <a:ext cx="4014499" cy="1937417"/>
            <a:chOff x="3318080" y="1610286"/>
            <a:chExt cx="4826197" cy="2546122"/>
          </a:xfrm>
        </p:grpSpPr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3318080" y="3932696"/>
              <a:ext cx="871752" cy="212447"/>
              <a:chOff x="12968288" y="2754313"/>
              <a:chExt cx="11533187" cy="2981326"/>
            </a:xfrm>
          </p:grpSpPr>
          <p:sp>
            <p:nvSpPr>
              <p:cNvPr id="65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3810799" y="1610286"/>
              <a:ext cx="576134" cy="528307"/>
              <a:chOff x="12615863" y="2703513"/>
              <a:chExt cx="2846387" cy="2768601"/>
            </a:xfrm>
          </p:grpSpPr>
          <p:sp>
            <p:nvSpPr>
              <p:cNvPr id="57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4958165" y="1610286"/>
              <a:ext cx="576134" cy="528307"/>
              <a:chOff x="12615863" y="2703513"/>
              <a:chExt cx="2846387" cy="2768601"/>
            </a:xfrm>
          </p:grpSpPr>
          <p:sp>
            <p:nvSpPr>
              <p:cNvPr id="49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6058930" y="1610286"/>
              <a:ext cx="576134" cy="528307"/>
              <a:chOff x="12615863" y="2703513"/>
              <a:chExt cx="2846387" cy="2768601"/>
            </a:xfrm>
          </p:grpSpPr>
          <p:sp>
            <p:nvSpPr>
              <p:cNvPr id="41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1"/>
            <p:cNvGrpSpPr>
              <a:grpSpLocks noChangeAspect="1"/>
            </p:cNvGrpSpPr>
            <p:nvPr/>
          </p:nvGrpSpPr>
          <p:grpSpPr>
            <a:xfrm>
              <a:off x="7201392" y="1610286"/>
              <a:ext cx="576134" cy="528307"/>
              <a:chOff x="12615863" y="2703513"/>
              <a:chExt cx="2846387" cy="2768601"/>
            </a:xfrm>
          </p:grpSpPr>
          <p:sp>
            <p:nvSpPr>
              <p:cNvPr id="33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7272525" y="3943961"/>
              <a:ext cx="871752" cy="212447"/>
              <a:chOff x="12968288" y="2754313"/>
              <a:chExt cx="11533187" cy="2981326"/>
            </a:xfrm>
          </p:grpSpPr>
          <p:sp>
            <p:nvSpPr>
              <p:cNvPr id="22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 flipV="1">
              <a:off x="3713907" y="2142182"/>
              <a:ext cx="338062" cy="1794103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3770810" y="2142182"/>
              <a:ext cx="1428525" cy="1758435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713907" y="2142181"/>
              <a:ext cx="2546408" cy="179410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713907" y="2142181"/>
              <a:ext cx="3706966" cy="179410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213776" y="2131684"/>
              <a:ext cx="2454576" cy="178248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260688" y="2118327"/>
              <a:ext cx="1419653" cy="1824579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051969" y="2142182"/>
              <a:ext cx="3616383" cy="1805368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45142" y="2131249"/>
              <a:ext cx="223209" cy="1769368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>
            <a:off x="4171064" y="4164534"/>
            <a:ext cx="1984" cy="807220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7472555" y="4172756"/>
            <a:ext cx="6962" cy="809358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2857470" y="4978798"/>
            <a:ext cx="2786687" cy="1367180"/>
            <a:chOff x="5524318" y="4220558"/>
            <a:chExt cx="2786687" cy="1367180"/>
          </a:xfrm>
        </p:grpSpPr>
        <p:grpSp>
          <p:nvGrpSpPr>
            <p:cNvPr id="79" name="Group 78"/>
            <p:cNvGrpSpPr/>
            <p:nvPr/>
          </p:nvGrpSpPr>
          <p:grpSpPr>
            <a:xfrm>
              <a:off x="5524318" y="4220558"/>
              <a:ext cx="2786687" cy="1367180"/>
              <a:chOff x="4519371" y="3600936"/>
              <a:chExt cx="564324" cy="548640"/>
            </a:xfrm>
          </p:grpSpPr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0" name="Group 79"/>
            <p:cNvGrpSpPr>
              <a:grpSpLocks noChangeAspect="1"/>
            </p:cNvGrpSpPr>
            <p:nvPr/>
          </p:nvGrpSpPr>
          <p:grpSpPr>
            <a:xfrm>
              <a:off x="5602918" y="5090401"/>
              <a:ext cx="444310" cy="401132"/>
              <a:chOff x="15084425" y="-6992940"/>
              <a:chExt cx="9767954" cy="9496428"/>
            </a:xfrm>
          </p:grpSpPr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15084491" y="-6992917"/>
                <a:ext cx="9767888" cy="989006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15084513" y="-6003935"/>
                <a:ext cx="8799513" cy="850742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23883938" y="-6992940"/>
                <a:ext cx="968375" cy="9496428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16668785" y="-3030539"/>
                <a:ext cx="2597145" cy="2609853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19664356" y="-3030550"/>
                <a:ext cx="2586042" cy="2590789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1" name="Group 80"/>
            <p:cNvGrpSpPr>
              <a:grpSpLocks noChangeAspect="1"/>
            </p:cNvGrpSpPr>
            <p:nvPr/>
          </p:nvGrpSpPr>
          <p:grpSpPr>
            <a:xfrm>
              <a:off x="7432566" y="5090401"/>
              <a:ext cx="444307" cy="401132"/>
              <a:chOff x="15084425" y="-6992938"/>
              <a:chExt cx="9767888" cy="9496426"/>
            </a:xfrm>
          </p:grpSpPr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82" name="Straight Connector 81"/>
            <p:cNvCxnSpPr/>
            <p:nvPr/>
          </p:nvCxnSpPr>
          <p:spPr>
            <a:xfrm flipH="1" flipV="1">
              <a:off x="5825037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 flipV="1">
              <a:off x="7675411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/>
            <p:cNvGrpSpPr/>
            <p:nvPr/>
          </p:nvGrpSpPr>
          <p:grpSpPr>
            <a:xfrm>
              <a:off x="5713412" y="4339111"/>
              <a:ext cx="2267094" cy="378906"/>
              <a:chOff x="8709852" y="5670591"/>
              <a:chExt cx="1475404" cy="378906"/>
            </a:xfrm>
          </p:grpSpPr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8709852" y="5670591"/>
                <a:ext cx="1475404" cy="39462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8709852" y="5710052"/>
                <a:ext cx="1329135" cy="339444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>
                <a:off x="10038151" y="5670591"/>
                <a:ext cx="146269" cy="37890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8777136" y="5772868"/>
                <a:ext cx="1228883" cy="24036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err="1"/>
                  <a:t>vSwitch</a:t>
                </a:r>
                <a:endParaRPr lang="en-US" sz="1400" b="1"/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6192341" y="4978798"/>
            <a:ext cx="2786687" cy="1367180"/>
            <a:chOff x="5524318" y="4220558"/>
            <a:chExt cx="2786687" cy="1367180"/>
          </a:xfrm>
        </p:grpSpPr>
        <p:grpSp>
          <p:nvGrpSpPr>
            <p:cNvPr id="106" name="Group 105"/>
            <p:cNvGrpSpPr/>
            <p:nvPr/>
          </p:nvGrpSpPr>
          <p:grpSpPr>
            <a:xfrm>
              <a:off x="5524318" y="4220558"/>
              <a:ext cx="2786687" cy="1367180"/>
              <a:chOff x="4519371" y="3600936"/>
              <a:chExt cx="564324" cy="548640"/>
            </a:xfrm>
          </p:grpSpPr>
          <p:sp>
            <p:nvSpPr>
              <p:cNvPr id="128" name="Freeform 127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28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129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7" name="Group 106"/>
            <p:cNvGrpSpPr>
              <a:grpSpLocks noChangeAspect="1"/>
            </p:cNvGrpSpPr>
            <p:nvPr/>
          </p:nvGrpSpPr>
          <p:grpSpPr>
            <a:xfrm>
              <a:off x="5602918" y="5090401"/>
              <a:ext cx="444310" cy="401132"/>
              <a:chOff x="15084425" y="-6992940"/>
              <a:chExt cx="9767954" cy="9496428"/>
            </a:xfrm>
          </p:grpSpPr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22"/>
              <p:cNvSpPr>
                <a:spLocks/>
              </p:cNvSpPr>
              <p:nvPr/>
            </p:nvSpPr>
            <p:spPr bwMode="auto">
              <a:xfrm>
                <a:off x="15084491" y="-6992917"/>
                <a:ext cx="9767888" cy="989006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23"/>
              <p:cNvSpPr>
                <a:spLocks/>
              </p:cNvSpPr>
              <p:nvPr/>
            </p:nvSpPr>
            <p:spPr bwMode="auto">
              <a:xfrm>
                <a:off x="15084513" y="-6003935"/>
                <a:ext cx="8799513" cy="850742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24"/>
              <p:cNvSpPr>
                <a:spLocks/>
              </p:cNvSpPr>
              <p:nvPr/>
            </p:nvSpPr>
            <p:spPr bwMode="auto">
              <a:xfrm>
                <a:off x="23883938" y="-6992940"/>
                <a:ext cx="968375" cy="9496428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25"/>
              <p:cNvSpPr>
                <a:spLocks/>
              </p:cNvSpPr>
              <p:nvPr/>
            </p:nvSpPr>
            <p:spPr bwMode="auto">
              <a:xfrm>
                <a:off x="16668785" y="-3030539"/>
                <a:ext cx="2597145" cy="2609853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26"/>
              <p:cNvSpPr>
                <a:spLocks/>
              </p:cNvSpPr>
              <p:nvPr/>
            </p:nvSpPr>
            <p:spPr bwMode="auto">
              <a:xfrm>
                <a:off x="19664356" y="-3030550"/>
                <a:ext cx="2586042" cy="2590789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8" name="Group 107"/>
            <p:cNvGrpSpPr>
              <a:grpSpLocks noChangeAspect="1"/>
            </p:cNvGrpSpPr>
            <p:nvPr/>
          </p:nvGrpSpPr>
          <p:grpSpPr>
            <a:xfrm>
              <a:off x="7432566" y="5090401"/>
              <a:ext cx="444307" cy="401132"/>
              <a:chOff x="15084425" y="-6992938"/>
              <a:chExt cx="9767888" cy="9496426"/>
            </a:xfrm>
          </p:grpSpPr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09" name="Straight Connector 108"/>
            <p:cNvCxnSpPr/>
            <p:nvPr/>
          </p:nvCxnSpPr>
          <p:spPr>
            <a:xfrm flipH="1" flipV="1">
              <a:off x="5825037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 flipV="1">
              <a:off x="7675411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1" name="Group 110"/>
            <p:cNvGrpSpPr/>
            <p:nvPr/>
          </p:nvGrpSpPr>
          <p:grpSpPr>
            <a:xfrm>
              <a:off x="5713412" y="4339111"/>
              <a:ext cx="2267094" cy="378906"/>
              <a:chOff x="8709852" y="5670591"/>
              <a:chExt cx="1475404" cy="378906"/>
            </a:xfrm>
          </p:grpSpPr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8709852" y="5670591"/>
                <a:ext cx="1475404" cy="39462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8709852" y="5710052"/>
                <a:ext cx="1329135" cy="339444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10038151" y="5670591"/>
                <a:ext cx="146269" cy="37890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8777136" y="5772868"/>
                <a:ext cx="1228883" cy="24036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err="1"/>
                  <a:t>vSwitch</a:t>
                </a:r>
                <a:endParaRPr lang="en-US" sz="1400" b="1"/>
              </a:p>
            </p:txBody>
          </p:sp>
        </p:grpSp>
      </p:grpSp>
      <p:grpSp>
        <p:nvGrpSpPr>
          <p:cNvPr id="132" name="Group 131"/>
          <p:cNvGrpSpPr/>
          <p:nvPr/>
        </p:nvGrpSpPr>
        <p:grpSpPr>
          <a:xfrm>
            <a:off x="2394353" y="5508639"/>
            <a:ext cx="1676946" cy="307812"/>
            <a:chOff x="8760866" y="3617001"/>
            <a:chExt cx="1676946" cy="307812"/>
          </a:xfrm>
        </p:grpSpPr>
        <p:sp>
          <p:nvSpPr>
            <p:cNvPr id="133" name="Shape 665"/>
            <p:cNvSpPr/>
            <p:nvPr/>
          </p:nvSpPr>
          <p:spPr>
            <a:xfrm>
              <a:off x="9475755" y="3617001"/>
              <a:ext cx="962057" cy="301752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395E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" sz="1800" b="0" i="0" u="none" strike="noStrike" cap="none" baseline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Payload</a:t>
              </a:r>
            </a:p>
          </p:txBody>
        </p:sp>
        <p:sp>
          <p:nvSpPr>
            <p:cNvPr id="134" name="Shape 666"/>
            <p:cNvSpPr/>
            <p:nvPr/>
          </p:nvSpPr>
          <p:spPr>
            <a:xfrm>
              <a:off x="9141866" y="3620014"/>
              <a:ext cx="333887" cy="304799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395E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" sz="1800" b="0" i="0" u="none" strike="noStrike" cap="none" baseline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IP</a:t>
              </a:r>
            </a:p>
          </p:txBody>
        </p:sp>
        <p:sp>
          <p:nvSpPr>
            <p:cNvPr id="135" name="Shape 667"/>
            <p:cNvSpPr/>
            <p:nvPr/>
          </p:nvSpPr>
          <p:spPr>
            <a:xfrm>
              <a:off x="8760866" y="3620014"/>
              <a:ext cx="381000" cy="301752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395E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800" b="0" i="0" u="none" strike="noStrike" cap="none" baseline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Eth</a:t>
              </a:r>
              <a:endParaRPr lang="en" sz="18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1272568" y="4544178"/>
            <a:ext cx="3092968" cy="276999"/>
            <a:chOff x="1338644" y="3976733"/>
            <a:chExt cx="3092968" cy="276999"/>
          </a:xfrm>
        </p:grpSpPr>
        <p:sp>
          <p:nvSpPr>
            <p:cNvPr id="137" name="Shape 670"/>
            <p:cNvSpPr/>
            <p:nvPr/>
          </p:nvSpPr>
          <p:spPr>
            <a:xfrm>
              <a:off x="1338644" y="3976733"/>
              <a:ext cx="512546" cy="276999"/>
            </a:xfrm>
            <a:prstGeom prst="rect">
              <a:avLst/>
            </a:prstGeom>
            <a:solidFill>
              <a:schemeClr val="accent6"/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800" b="0" i="0" u="none" strike="noStrike" cap="none" baseline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Eth</a:t>
              </a:r>
            </a:p>
          </p:txBody>
        </p:sp>
        <p:sp>
          <p:nvSpPr>
            <p:cNvPr id="138" name="Shape 671"/>
            <p:cNvSpPr/>
            <p:nvPr/>
          </p:nvSpPr>
          <p:spPr>
            <a:xfrm>
              <a:off x="1851190" y="3976733"/>
              <a:ext cx="464758" cy="276999"/>
            </a:xfrm>
            <a:prstGeom prst="rect">
              <a:avLst/>
            </a:prstGeom>
            <a:solidFill>
              <a:schemeClr val="accent6"/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800" b="0" i="0" u="none" strike="noStrike" cap="none" baseline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IP</a:t>
              </a:r>
              <a:endParaRPr lang="en" sz="18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Shape 672"/>
            <p:cNvSpPr/>
            <p:nvPr/>
          </p:nvSpPr>
          <p:spPr>
            <a:xfrm>
              <a:off x="2315948" y="3976733"/>
              <a:ext cx="1124504" cy="276999"/>
            </a:xfrm>
            <a:prstGeom prst="rect">
              <a:avLst/>
            </a:prstGeom>
            <a:solidFill>
              <a:schemeClr val="accent6"/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800" b="0" i="0" u="none" strike="noStrike" cap="none" baseline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TCP</a:t>
              </a:r>
              <a:endParaRPr lang="en" sz="18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Shape 673"/>
            <p:cNvSpPr/>
            <p:nvPr/>
          </p:nvSpPr>
          <p:spPr>
            <a:xfrm>
              <a:off x="3440452" y="3976733"/>
              <a:ext cx="991160" cy="276999"/>
            </a:xfrm>
            <a:prstGeom prst="rect">
              <a:avLst/>
            </a:prstGeom>
            <a:solidFill>
              <a:schemeClr val="accent6"/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800" b="0" i="0" u="none" strike="noStrike" cap="none" baseline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Overlay</a:t>
              </a:r>
              <a:endParaRPr lang="en" sz="18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437537" y="2091445"/>
            <a:ext cx="8471447" cy="2209800"/>
            <a:chOff x="3503613" y="1524000"/>
            <a:chExt cx="7019830" cy="2209800"/>
          </a:xfrm>
        </p:grpSpPr>
        <p:sp>
          <p:nvSpPr>
            <p:cNvPr id="142" name="Rectangle 141"/>
            <p:cNvSpPr/>
            <p:nvPr/>
          </p:nvSpPr>
          <p:spPr>
            <a:xfrm>
              <a:off x="3503613" y="1524000"/>
              <a:ext cx="4673885" cy="2209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Shape 691"/>
            <p:cNvSpPr txBox="1"/>
            <p:nvPr/>
          </p:nvSpPr>
          <p:spPr>
            <a:xfrm>
              <a:off x="8513472" y="2040148"/>
              <a:ext cx="2009971" cy="6462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spAutoFit/>
            </a:bodyPr>
            <a:lstStyle/>
            <a:p>
              <a:pPr marL="0" marR="0" lvl="0" indent="0" rtl="0">
                <a:buSzPct val="25000"/>
                <a:buNone/>
              </a:pPr>
              <a:r>
                <a:rPr lang="en" b="0" i="0" u="none" strike="noStrike" cap="none" baseline="0" dirty="0">
                  <a:latin typeface="Calibri"/>
                  <a:ea typeface="Calibri"/>
                  <a:cs typeface="Calibri"/>
                  <a:sym typeface="Calibri"/>
                </a:rPr>
                <a:t>Network </a:t>
              </a:r>
              <a:r>
                <a:rPr lang="en-US" dirty="0">
                  <a:latin typeface="Calibri"/>
                  <a:ea typeface="Calibri"/>
                  <a:cs typeface="Calibri"/>
                  <a:sym typeface="Calibri"/>
                </a:rPr>
                <a:t>switches with ECMP using 5-tuple</a:t>
              </a:r>
            </a:p>
          </p:txBody>
        </p:sp>
        <p:cxnSp>
          <p:nvCxnSpPr>
            <p:cNvPr id="144" name="Straight Arrow Connector 143"/>
            <p:cNvCxnSpPr/>
            <p:nvPr/>
          </p:nvCxnSpPr>
          <p:spPr>
            <a:xfrm flipH="1" flipV="1">
              <a:off x="8172692" y="2411896"/>
              <a:ext cx="307469" cy="1639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/>
          <p:cNvGrpSpPr/>
          <p:nvPr/>
        </p:nvGrpSpPr>
        <p:grpSpPr>
          <a:xfrm>
            <a:off x="760179" y="3320840"/>
            <a:ext cx="2563865" cy="1223338"/>
            <a:chOff x="826255" y="2753395"/>
            <a:chExt cx="2563865" cy="1223338"/>
          </a:xfrm>
        </p:grpSpPr>
        <p:sp>
          <p:nvSpPr>
            <p:cNvPr id="145" name="TextBox 144"/>
            <p:cNvSpPr txBox="1"/>
            <p:nvPr/>
          </p:nvSpPr>
          <p:spPr>
            <a:xfrm>
              <a:off x="826255" y="2753395"/>
              <a:ext cx="25638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Outer transport header is used for ECMP traffic distribution</a:t>
              </a:r>
            </a:p>
          </p:txBody>
        </p:sp>
        <p:cxnSp>
          <p:nvCxnSpPr>
            <p:cNvPr id="149" name="Straight Arrow Connector 148"/>
            <p:cNvCxnSpPr/>
            <p:nvPr/>
          </p:nvCxnSpPr>
          <p:spPr>
            <a:xfrm>
              <a:off x="2315948" y="3605311"/>
              <a:ext cx="414552" cy="3714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7575837" y="2201671"/>
            <a:ext cx="719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Spine</a:t>
            </a:r>
          </a:p>
          <a:p>
            <a:pPr algn="ctr"/>
            <a:r>
              <a:rPr lang="en-US" sz="1200" dirty="0"/>
              <a:t>switches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7575837" y="3548981"/>
            <a:ext cx="719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Leaf</a:t>
            </a:r>
          </a:p>
          <a:p>
            <a:pPr algn="ctr"/>
            <a:r>
              <a:rPr lang="en-US" sz="1200" dirty="0"/>
              <a:t>switches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6306F-A226-4C6A-96B4-9C133E6CF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1181D12-670C-1A4F-86DF-0AA6B4E6FD28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27ED82-D277-46A4-AFE8-51D842ACF5EC}"/>
              </a:ext>
            </a:extLst>
          </p:cNvPr>
          <p:cNvSpPr txBox="1"/>
          <p:nvPr/>
        </p:nvSpPr>
        <p:spPr>
          <a:xfrm>
            <a:off x="513371" y="1297563"/>
            <a:ext cx="11582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Clove operates over a DC Overlay –	 e.g., Stateless Transport Tunneling (STT)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198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34"/>
    </mc:Choice>
    <mc:Fallback xmlns="">
      <p:transition spd="slow" advTm="49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0.003 L 0.16176 -0.142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3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76 -0.14259 L 0.25202 -0.38402 C 0.27104 -0.43842 0.2993 -0.46736 0.329 -0.46736 C 0.36273 -0.46736 0.38982 -0.43842 0.4087 -0.38402 L 0.49935 -0.14259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9" y="-1625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9315E-7 1.11022E-16 L 0.09013 -0.24074 C 0.10901 -0.29491 0.13728 -0.32361 0.16723 -0.32361 C 0.20083 -0.32361 0.22805 -0.29491 0.24681 -0.24074 L 0.33811 1.11022E-16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5" y="-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714 -0.14467 L 0.36745 -0.00763 " pathEditMode="relative" ptsTypes="AA">
                                      <p:cBhvr>
                                        <p:cTn id="3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CLOVE in 1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charset="2"/>
              <a:buChar char="§"/>
            </a:pPr>
            <a:r>
              <a:rPr lang="en-US" sz="3200" b="1" dirty="0"/>
              <a:t>Path discovery using traceroute probes</a:t>
            </a:r>
          </a:p>
          <a:p>
            <a:pPr>
              <a:lnSpc>
                <a:spcPct val="120000"/>
              </a:lnSpc>
              <a:buFont typeface="Wingdings" charset="2"/>
              <a:buChar char="§"/>
            </a:pPr>
            <a:r>
              <a:rPr lang="en-US" sz="3200" b="1" dirty="0"/>
              <a:t>Load-balancing </a:t>
            </a:r>
            <a:r>
              <a:rPr lang="en-US" sz="3200" b="1" dirty="0" err="1"/>
              <a:t>flowlets</a:t>
            </a:r>
            <a:r>
              <a:rPr lang="en-US" sz="3200" b="1" dirty="0"/>
              <a:t> [FLARE ‘05] </a:t>
            </a:r>
            <a:endParaRPr lang="en-US" sz="3200" dirty="0"/>
          </a:p>
          <a:p>
            <a:pPr>
              <a:lnSpc>
                <a:spcPct val="120000"/>
              </a:lnSpc>
              <a:buFont typeface="Wingdings" charset="2"/>
              <a:buChar char="§"/>
            </a:pPr>
            <a:r>
              <a:rPr lang="en-US" sz="3200" b="1" dirty="0" err="1"/>
              <a:t>vSwitch</a:t>
            </a:r>
            <a:r>
              <a:rPr lang="en-US" sz="3200" b="1" dirty="0"/>
              <a:t> switching between paths based on RTT-scale feedback</a:t>
            </a:r>
          </a:p>
          <a:p>
            <a:pPr lvl="1">
              <a:lnSpc>
                <a:spcPct val="120000"/>
              </a:lnSpc>
              <a:buFont typeface="Wingdings" charset="2"/>
              <a:buChar char="§"/>
            </a:pPr>
            <a:r>
              <a:rPr lang="en-US" sz="2800" b="1" dirty="0"/>
              <a:t>E</a:t>
            </a:r>
            <a:r>
              <a:rPr lang="en-US" sz="2800" dirty="0"/>
              <a:t>xplicit</a:t>
            </a:r>
            <a:r>
              <a:rPr lang="en-US" sz="2800" b="1" dirty="0"/>
              <a:t> C</a:t>
            </a:r>
            <a:r>
              <a:rPr lang="en-US" sz="2800" dirty="0"/>
              <a:t>ongestion</a:t>
            </a:r>
            <a:r>
              <a:rPr lang="en-US" sz="2800" b="1" dirty="0"/>
              <a:t> N</a:t>
            </a:r>
            <a:r>
              <a:rPr lang="en-US" sz="2800" dirty="0"/>
              <a:t>otification</a:t>
            </a:r>
            <a:r>
              <a:rPr lang="en-US" sz="2800" b="1" dirty="0"/>
              <a:t> - ECN</a:t>
            </a:r>
          </a:p>
          <a:p>
            <a:pPr lvl="1">
              <a:lnSpc>
                <a:spcPct val="120000"/>
              </a:lnSpc>
              <a:buFont typeface="Wingdings" charset="2"/>
              <a:buChar char="§"/>
            </a:pPr>
            <a:r>
              <a:rPr lang="en-US" sz="2800" b="1" dirty="0"/>
              <a:t>I</a:t>
            </a:r>
            <a:r>
              <a:rPr lang="en-US" sz="2800" dirty="0"/>
              <a:t>n-band </a:t>
            </a:r>
            <a:r>
              <a:rPr lang="en-US" sz="2800" b="1" dirty="0"/>
              <a:t>N</a:t>
            </a:r>
            <a:r>
              <a:rPr lang="en-US" sz="2800" dirty="0"/>
              <a:t>etwork</a:t>
            </a:r>
            <a:r>
              <a:rPr lang="en-US" sz="2800" b="1" dirty="0"/>
              <a:t> T</a:t>
            </a:r>
            <a:r>
              <a:rPr lang="en-US" sz="2800" dirty="0"/>
              <a:t>elemetry</a:t>
            </a:r>
            <a:r>
              <a:rPr lang="en-US" sz="2800" b="1" dirty="0"/>
              <a:t> - INT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D793E-ACC8-4955-B09B-4AB0DA57A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640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37"/>
    </mc:Choice>
    <mc:Fallback xmlns="">
      <p:transition spd="slow" advTm="619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26.2|10.2|9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|45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7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7.1|4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3.1|8|2.3|7.1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7.6|17.9|1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|2.8|1.8|2.7|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5.7|6.6|6.3|1.6|1.6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8.6|6.4|1.3|4.9|5.2|1.8|6|5.8|8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8.1|7.8|8|3.2|3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2242</TotalTime>
  <Words>820</Words>
  <Application>Microsoft Office PowerPoint</Application>
  <PresentationFormat>Widescreen</PresentationFormat>
  <Paragraphs>347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 Theme</vt:lpstr>
      <vt:lpstr> Congestion-Aware Load Balancing at the Virtual Edge</vt:lpstr>
      <vt:lpstr>Data center load balancing today</vt:lpstr>
      <vt:lpstr>Previously proposed load balancing schemes </vt:lpstr>
      <vt:lpstr>Previously proposed load balancing schemes </vt:lpstr>
      <vt:lpstr>Previously proposed load balancing schemes </vt:lpstr>
      <vt:lpstr>Previously proposed load balancing schemes </vt:lpstr>
      <vt:lpstr>vSwitch as the sweet spot</vt:lpstr>
      <vt:lpstr>CLOVE assumptions</vt:lpstr>
      <vt:lpstr>CLOVE in 1 slide</vt:lpstr>
      <vt:lpstr>PowerPoint Presentation</vt:lpstr>
      <vt:lpstr>PowerPoint Presentation</vt:lpstr>
      <vt:lpstr>PowerPoint Presentation</vt:lpstr>
      <vt:lpstr>PowerPoint Presentation</vt:lpstr>
      <vt:lpstr>Performance evaluation setup</vt:lpstr>
      <vt:lpstr>Symmetric topology</vt:lpstr>
      <vt:lpstr>Asymmetric topology</vt:lpstr>
      <vt:lpstr>Incast Workload</vt:lpstr>
      <vt:lpstr>NS2 Simulation with CONGA – Asymmetric </vt:lpstr>
      <vt:lpstr>CLOVE highlights</vt:lpstr>
      <vt:lpstr>PowerPoint Presentation</vt:lpstr>
      <vt:lpstr>PowerPoint Presentation</vt:lpstr>
      <vt:lpstr>Parameter Sweeping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Congestion-Aware Load Balancing at the Virtual Edge</dc:title>
  <cp:lastModifiedBy>Aran Bergman</cp:lastModifiedBy>
  <cp:revision>5</cp:revision>
  <cp:lastPrinted>2017-12-14T05:48:34Z</cp:lastPrinted>
  <dcterms:modified xsi:type="dcterms:W3CDTF">2017-12-17T11:25:37Z</dcterms:modified>
</cp:coreProperties>
</file>