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9" r:id="rId3"/>
    <p:sldId id="282" r:id="rId4"/>
    <p:sldId id="283" r:id="rId5"/>
    <p:sldId id="277" r:id="rId6"/>
    <p:sldId id="261" r:id="rId7"/>
    <p:sldId id="287" r:id="rId8"/>
    <p:sldId id="291" r:id="rId9"/>
    <p:sldId id="299" r:id="rId10"/>
    <p:sldId id="285" r:id="rId11"/>
    <p:sldId id="300" r:id="rId12"/>
    <p:sldId id="301" r:id="rId13"/>
    <p:sldId id="267" r:id="rId14"/>
    <p:sldId id="271" r:id="rId15"/>
    <p:sldId id="276" r:id="rId16"/>
    <p:sldId id="272" r:id="rId17"/>
    <p:sldId id="274" r:id="rId18"/>
    <p:sldId id="298" r:id="rId19"/>
    <p:sldId id="288" r:id="rId20"/>
    <p:sldId id="292" r:id="rId21"/>
    <p:sldId id="294" r:id="rId22"/>
    <p:sldId id="297" r:id="rId23"/>
    <p:sldId id="302" r:id="rId24"/>
    <p:sldId id="303" r:id="rId25"/>
    <p:sldId id="305" r:id="rId26"/>
    <p:sldId id="304" r:id="rId27"/>
    <p:sldId id="30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8"/>
    <p:restoredTop sz="84709"/>
  </p:normalViewPr>
  <p:slideViewPr>
    <p:cSldViewPr snapToGrid="0" snapToObjects="1">
      <p:cViewPr>
        <p:scale>
          <a:sx n="100" d="100"/>
          <a:sy n="100" d="100"/>
        </p:scale>
        <p:origin x="1168" y="-3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D6EA8-3065-C242-8AC0-8D9862E2886A}" type="datetimeFigureOut">
              <a:rPr lang="en-US" smtClean="0"/>
              <a:t>11/6/16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4D5D8-4C93-3D45-815F-D7ADBCFE3CDF}" type="slidenum">
              <a:rPr lang="en-US" smtClean="0"/>
              <a:t>‹#›</a:t>
            </a:fld>
            <a:endParaRPr lang="en-US"/>
          </a:p>
        </p:txBody>
      </p:sp>
    </p:spTree>
    <p:extLst>
      <p:ext uri="{BB962C8B-B14F-4D97-AF65-F5344CB8AC3E}">
        <p14:creationId xmlns:p14="http://schemas.microsoft.com/office/powerpoint/2010/main" val="93482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Hi, I’m Aditi. I’m a software engineer in the networking</a:t>
            </a:r>
            <a:r>
              <a:rPr lang="en-US" sz="2000" baseline="0" dirty="0" smtClean="0"/>
              <a:t> </a:t>
            </a:r>
            <a:r>
              <a:rPr lang="en-US" sz="2000" dirty="0" smtClean="0"/>
              <a:t>team at VMware. Today I’ll be talking about CLOVE which stands for Congestion-aware load-balancing from the virtual edge. CLOVE is designed to balance network traffic in data centers effectively and in a congestion-adaptive manner. The primary author of this paper is Naga, but he is not here to present today.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a:r>
            <a:br>
              <a:rPr lang="en-US" sz="2000" dirty="0" smtClean="0"/>
            </a:br>
            <a:endParaRPr lang="en-US" sz="2000" dirty="0" smtClean="0"/>
          </a:p>
          <a:p>
            <a:endParaRPr lang="en-US" sz="2000" baseline="0" dirty="0">
              <a:latin typeface="Calibri" charset="0"/>
            </a:endParaRPr>
          </a:p>
        </p:txBody>
      </p:sp>
      <p:sp>
        <p:nvSpPr>
          <p:cNvPr id="4" name="Slide Number Placeholder 3"/>
          <p:cNvSpPr>
            <a:spLocks noGrp="1"/>
          </p:cNvSpPr>
          <p:nvPr>
            <p:ph type="sldNum" sz="quarter" idx="10"/>
          </p:nvPr>
        </p:nvSpPr>
        <p:spPr/>
        <p:txBody>
          <a:bodyPr/>
          <a:lstStyle/>
          <a:p>
            <a:fld id="{53E4D5D8-4C93-3D45-815F-D7ADBCFE3CDF}" type="slidenum">
              <a:rPr lang="en-US" smtClean="0"/>
              <a:t>1</a:t>
            </a:fld>
            <a:endParaRPr lang="en-US"/>
          </a:p>
        </p:txBody>
      </p:sp>
    </p:spTree>
    <p:extLst>
      <p:ext uri="{BB962C8B-B14F-4D97-AF65-F5344CB8AC3E}">
        <p14:creationId xmlns:p14="http://schemas.microsoft.com/office/powerpoint/2010/main" val="1496346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Let me take a quick detour</a:t>
            </a:r>
            <a:r>
              <a:rPr lang="en-US" sz="1200" b="0" i="0" u="none" strike="noStrike" kern="1200" baseline="0" dirty="0" smtClean="0">
                <a:solidFill>
                  <a:schemeClr val="tx1"/>
                </a:solidFill>
                <a:effectLst/>
                <a:latin typeface="+mn-lt"/>
                <a:ea typeface="+mn-ea"/>
                <a:cs typeface="+mn-cs"/>
              </a:rPr>
              <a:t> and talk about Edge-</a:t>
            </a:r>
            <a:r>
              <a:rPr lang="en-US" sz="1200" b="0" i="0" u="none" strike="noStrike" kern="1200" baseline="0" dirty="0" err="1" smtClean="0">
                <a:solidFill>
                  <a:schemeClr val="tx1"/>
                </a:solidFill>
                <a:effectLst/>
                <a:latin typeface="+mn-lt"/>
                <a:ea typeface="+mn-ea"/>
                <a:cs typeface="+mn-cs"/>
              </a:rPr>
              <a:t>flowlet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Edge-</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allocates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to paths in a congestion-oblivious manner. The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are then routed over different paths using ECMP routing. </a:t>
            </a:r>
            <a:endParaRPr lang="en-US" b="0" dirty="0" smtClean="0">
              <a:effectLst/>
            </a:endParaRPr>
          </a:p>
        </p:txBody>
      </p:sp>
      <p:sp>
        <p:nvSpPr>
          <p:cNvPr id="4" name="Slide Number Placeholder 3"/>
          <p:cNvSpPr>
            <a:spLocks noGrp="1"/>
          </p:cNvSpPr>
          <p:nvPr>
            <p:ph type="sldNum" sz="quarter" idx="10"/>
          </p:nvPr>
        </p:nvSpPr>
        <p:spPr/>
        <p:txBody>
          <a:bodyPr/>
          <a:lstStyle/>
          <a:p>
            <a:fld id="{53E4D5D8-4C93-3D45-815F-D7ADBCFE3CDF}" type="slidenum">
              <a:rPr lang="en-US" smtClean="0"/>
              <a:t>10</a:t>
            </a:fld>
            <a:endParaRPr lang="en-US"/>
          </a:p>
        </p:txBody>
      </p:sp>
    </p:spTree>
    <p:extLst>
      <p:ext uri="{BB962C8B-B14F-4D97-AF65-F5344CB8AC3E}">
        <p14:creationId xmlns:p14="http://schemas.microsoft.com/office/powerpoint/2010/main" val="1944254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third and important component in the CLOVE design is </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distribution based on network state. We call our first algorithm CLOVE-ECN. CLOVE-ECN uses standard ECN functionality to learn about congestion on the network paths. It then does weighted round robin (WRR) to load balance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on network paths. Let’s walk through the congestion-management algorithm of CLOVE-ECN.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on the left equally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spreads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in a flow over the 4 paths in the topology. When the physical switches experience congestion, they</a:t>
            </a:r>
            <a:r>
              <a:rPr lang="en-US" sz="1200" b="0" i="0" u="none" strike="noStrike" kern="1200" baseline="0" dirty="0" smtClean="0">
                <a:solidFill>
                  <a:schemeClr val="tx1"/>
                </a:solidFill>
                <a:effectLst/>
                <a:latin typeface="+mn-lt"/>
                <a:ea typeface="+mn-ea"/>
                <a:cs typeface="+mn-cs"/>
              </a:rPr>
              <a:t> mark</a:t>
            </a:r>
            <a:r>
              <a:rPr lang="en-US" sz="1200" b="0" i="0" u="none" strike="noStrike" kern="1200" dirty="0" smtClean="0">
                <a:solidFill>
                  <a:schemeClr val="tx1"/>
                </a:solidFill>
                <a:effectLst/>
                <a:latin typeface="+mn-lt"/>
                <a:ea typeface="+mn-ea"/>
                <a:cs typeface="+mn-cs"/>
              </a:rPr>
              <a:t> the ECN bits in the packet. When this packet reaches the destination  hypervisor, it is intercepted by the receiving hypervisor and then the ECN bits are relayed back to the sender on the return packet. In addition to the ECN bits, the receiving hypervisor also conveys the source port of the packet that was forwarded on the congested path. When the packet carrying this congestion information is received by the source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the switch will adjust the path weights for the source ports.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11</a:t>
            </a:fld>
            <a:endParaRPr lang="en-US"/>
          </a:p>
        </p:txBody>
      </p:sp>
    </p:spTree>
    <p:extLst>
      <p:ext uri="{BB962C8B-B14F-4D97-AF65-F5344CB8AC3E}">
        <p14:creationId xmlns:p14="http://schemas.microsoft.com/office/powerpoint/2010/main" val="133585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 devised another variant of CLOVE called CLOVE-INT that </a:t>
            </a:r>
            <a:r>
              <a:rPr lang="en-US" sz="1200" b="0" i="0" u="none" strike="noStrike" kern="1200" dirty="0" smtClean="0">
                <a:solidFill>
                  <a:schemeClr val="tx1"/>
                </a:solidFill>
                <a:effectLst/>
                <a:latin typeface="+mn-lt"/>
                <a:ea typeface="+mn-ea"/>
                <a:cs typeface="+mn-cs"/>
              </a:rPr>
              <a:t>uses INT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to</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balance network traffic. INT</a:t>
            </a:r>
            <a:r>
              <a:rPr lang="en-US" sz="1200" b="0" i="0" u="none" strike="noStrike" kern="1200" baseline="0" dirty="0" smtClean="0">
                <a:solidFill>
                  <a:schemeClr val="tx1"/>
                </a:solidFill>
                <a:effectLst/>
                <a:latin typeface="+mn-lt"/>
                <a:ea typeface="+mn-ea"/>
                <a:cs typeface="+mn-cs"/>
              </a:rPr>
              <a:t> is a newly introduced framework that allows collecting</a:t>
            </a:r>
            <a:r>
              <a:rPr lang="en-US" sz="1200" b="0" i="0" u="none" strike="noStrike" kern="1200" dirty="0" smtClean="0">
                <a:solidFill>
                  <a:schemeClr val="tx1"/>
                </a:solidFill>
                <a:effectLst/>
                <a:latin typeface="+mn-lt"/>
                <a:ea typeface="+mn-ea"/>
                <a:cs typeface="+mn-cs"/>
              </a:rPr>
              <a:t> real-time network state in the data plane</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In  the interest of time, I’ll gloss over some of the differences between CLOVE-ECN and CLOVE-INT which are highlighted in red. </a:t>
            </a:r>
            <a:r>
              <a:rPr lang="en-US" sz="1200" b="0" i="0" u="none" strike="noStrike" kern="1200" dirty="0" smtClean="0">
                <a:solidFill>
                  <a:schemeClr val="tx1"/>
                </a:solidFill>
                <a:effectLst/>
                <a:latin typeface="+mn-lt"/>
                <a:ea typeface="+mn-ea"/>
                <a:cs typeface="+mn-cs"/>
              </a:rPr>
              <a:t>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embeds INT instructions to the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The physical switches in the network add link utilization as requested by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the receiving hypervisor feeds this information along with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port in the packet back to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hypervisor.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hypervisor then updates the link utilization values for the ports. CLOVE-INT then forwards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on the least utilized paths. So</a:t>
            </a:r>
            <a:r>
              <a:rPr lang="en-US" sz="1200" b="0" i="0" u="none" strike="noStrike" kern="1200" baseline="0" dirty="0" smtClean="0">
                <a:solidFill>
                  <a:schemeClr val="tx1"/>
                </a:solidFill>
                <a:effectLst/>
                <a:latin typeface="+mn-lt"/>
                <a:ea typeface="+mn-ea"/>
                <a:cs typeface="+mn-cs"/>
              </a:rPr>
              <a:t> CLOVE-INT </a:t>
            </a:r>
            <a:r>
              <a:rPr lang="en-US" sz="1200" b="0" i="0" u="none" strike="noStrike" kern="1200" dirty="0" smtClean="0">
                <a:solidFill>
                  <a:schemeClr val="tx1"/>
                </a:solidFill>
                <a:effectLst/>
                <a:latin typeface="+mn-lt"/>
                <a:ea typeface="+mn-ea"/>
                <a:cs typeface="+mn-cs"/>
              </a:rPr>
              <a:t>can proactively route traffic</a:t>
            </a:r>
            <a:r>
              <a:rPr lang="en-US" sz="1200" b="0" i="0" u="none" strike="noStrike" kern="1200" baseline="0" dirty="0" smtClean="0">
                <a:solidFill>
                  <a:schemeClr val="tx1"/>
                </a:solidFill>
                <a:effectLst/>
                <a:latin typeface="+mn-lt"/>
                <a:ea typeface="+mn-ea"/>
                <a:cs typeface="+mn-cs"/>
              </a:rPr>
              <a:t> in a utilization-aware manner.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12</a:t>
            </a:fld>
            <a:endParaRPr lang="en-US"/>
          </a:p>
        </p:txBody>
      </p:sp>
    </p:spTree>
    <p:extLst>
      <p:ext uri="{BB962C8B-B14F-4D97-AF65-F5344CB8AC3E}">
        <p14:creationId xmlns:p14="http://schemas.microsoft.com/office/powerpoint/2010/main" val="129813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a:t>
            </a:r>
            <a:r>
              <a:rPr lang="en-US" sz="1200" b="0" i="0" u="none" strike="noStrike" kern="1200" baseline="0" dirty="0" smtClean="0">
                <a:solidFill>
                  <a:schemeClr val="tx1"/>
                </a:solidFill>
                <a:effectLst/>
                <a:latin typeface="+mn-lt"/>
                <a:ea typeface="+mn-ea"/>
                <a:cs typeface="+mn-cs"/>
              </a:rPr>
              <a:t> compare our 3 load-balancing schemes</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edge-</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CLOVE-ECN and </a:t>
            </a:r>
            <a:r>
              <a:rPr lang="en-US" sz="1200" b="0" i="0" u="none" strike="noStrike" kern="1200" dirty="0" smtClean="0">
                <a:solidFill>
                  <a:schemeClr val="tx1"/>
                </a:solidFill>
                <a:effectLst/>
                <a:latin typeface="+mn-lt"/>
                <a:ea typeface="+mn-ea"/>
                <a:cs typeface="+mn-cs"/>
              </a:rPr>
              <a:t>CLOVE-INT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against </a:t>
            </a:r>
            <a:r>
              <a:rPr lang="en-US" sz="1200" b="0" i="0" u="none" strike="noStrike" kern="1200" dirty="0" smtClean="0">
                <a:solidFill>
                  <a:schemeClr val="tx1"/>
                </a:solidFill>
                <a:effectLst/>
                <a:latin typeface="+mn-lt"/>
                <a:ea typeface="+mn-ea"/>
                <a:cs typeface="+mn-cs"/>
              </a:rPr>
              <a:t>the two extremes on the spectrum- ECMP and CONGA. For the performance evaluation, we use a 2-tier Clos topology with two spines (S1 and S2) connecting two leaf switches (L1 and L2). Each leaf switch is connected to spines by two 4Gbps links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giving total bisection bandwidth of 16Gbps. At the edge, each leaf is connected to 16 servers with 1G links. To generate traffic for our experiments, we use a realistic web search workload obtained from production datacenters. Each client on </a:t>
            </a:r>
            <a:r>
              <a:rPr lang="en-US" sz="1200" b="0" i="0" u="none" strike="noStrike" kern="1200" dirty="0" smtClean="0">
                <a:solidFill>
                  <a:schemeClr val="tx1"/>
                </a:solidFill>
                <a:effectLst/>
                <a:latin typeface="+mn-lt"/>
                <a:ea typeface="+mn-ea"/>
                <a:cs typeface="+mn-cs"/>
              </a:rPr>
              <a:t>leaf1</a:t>
            </a:r>
            <a:r>
              <a:rPr lang="en-US" sz="1200" b="0" i="0" u="none" strike="noStrike" kern="1200" baseline="0" dirty="0" smtClean="0">
                <a:solidFill>
                  <a:schemeClr val="tx1"/>
                </a:solidFill>
                <a:effectLst/>
                <a:latin typeface="+mn-lt"/>
                <a:ea typeface="+mn-ea"/>
                <a:cs typeface="+mn-cs"/>
              </a:rPr>
              <a:t> requests </a:t>
            </a:r>
            <a:r>
              <a:rPr lang="en-US" sz="1200" b="0" i="0" u="none" strike="noStrike" kern="1200" baseline="0" dirty="0" smtClean="0">
                <a:solidFill>
                  <a:schemeClr val="tx1"/>
                </a:solidFill>
                <a:effectLst/>
                <a:latin typeface="+mn-lt"/>
                <a:ea typeface="+mn-ea"/>
                <a:cs typeface="+mn-cs"/>
              </a:rPr>
              <a:t>a series of flows of size drawn from the empirical CDF of the workload over a persistent TCP connection to a server on leaf2. </a:t>
            </a:r>
            <a:r>
              <a:rPr lang="en-US" sz="1200" b="0" i="0" u="none" strike="noStrike" kern="1200" dirty="0" smtClean="0">
                <a:solidFill>
                  <a:schemeClr val="tx1"/>
                </a:solidFill>
                <a:effectLst/>
                <a:latin typeface="+mn-lt"/>
                <a:ea typeface="+mn-ea"/>
                <a:cs typeface="+mn-cs"/>
              </a:rPr>
              <a:t>In order to simulate asymmetry, we bring down one of the links between spine2 and leaf2.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13</a:t>
            </a:fld>
            <a:endParaRPr lang="en-US"/>
          </a:p>
        </p:txBody>
      </p:sp>
    </p:spTree>
    <p:extLst>
      <p:ext uri="{BB962C8B-B14F-4D97-AF65-F5344CB8AC3E}">
        <p14:creationId xmlns:p14="http://schemas.microsoft.com/office/powerpoint/2010/main" val="167930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sz="1200" b="0" i="0" u="none" strike="noStrike" kern="1200" dirty="0" smtClean="0">
                <a:solidFill>
                  <a:schemeClr val="tx1"/>
                </a:solidFill>
                <a:effectLst/>
                <a:latin typeface="+mn-lt"/>
                <a:ea typeface="+mn-ea"/>
                <a:cs typeface="+mn-cs"/>
              </a:rPr>
              <a:t>We use </a:t>
            </a:r>
            <a:r>
              <a:rPr lang="en-US" sz="1200" b="0" i="0" u="none" strike="noStrike" kern="1200" dirty="0" err="1" smtClean="0">
                <a:solidFill>
                  <a:schemeClr val="tx1"/>
                </a:solidFill>
                <a:effectLst/>
                <a:latin typeface="+mn-lt"/>
                <a:ea typeface="+mn-ea"/>
                <a:cs typeface="+mn-cs"/>
              </a:rPr>
              <a:t>avg</a:t>
            </a:r>
            <a:r>
              <a:rPr lang="en-US" sz="1200" b="0" i="0" u="none" strike="noStrike" kern="1200" dirty="0" smtClean="0">
                <a:solidFill>
                  <a:schemeClr val="tx1"/>
                </a:solidFill>
                <a:effectLst/>
                <a:latin typeface="+mn-lt"/>
                <a:ea typeface="+mn-ea"/>
                <a:cs typeface="+mn-cs"/>
              </a:rPr>
              <a:t> flow completion time as the performance metric for all the schemes. So lower the FCT,</a:t>
            </a:r>
            <a:r>
              <a:rPr lang="en-US" sz="1200" b="0" i="0" u="none" strike="noStrike" kern="1200" baseline="0" dirty="0" smtClean="0">
                <a:solidFill>
                  <a:schemeClr val="tx1"/>
                </a:solidFill>
                <a:effectLst/>
                <a:latin typeface="+mn-lt"/>
                <a:ea typeface="+mn-ea"/>
                <a:cs typeface="+mn-cs"/>
              </a:rPr>
              <a:t> better is the load-balancing scheme. </a:t>
            </a:r>
            <a:endParaRPr lang="en-US" sz="1200" b="0" i="0" u="none" strike="noStrike" kern="1200" baseline="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On </a:t>
            </a:r>
            <a:r>
              <a:rPr lang="en-US" sz="1200" b="0" i="0" u="none" strike="noStrike" kern="1200" dirty="0" smtClean="0">
                <a:solidFill>
                  <a:schemeClr val="tx1"/>
                </a:solidFill>
                <a:effectLst/>
                <a:latin typeface="+mn-lt"/>
                <a:ea typeface="+mn-ea"/>
                <a:cs typeface="+mn-cs"/>
              </a:rPr>
              <a:t>the x axis we have the percentage of traffic generated as compared to the available bandwidth. CLOVE-ECN does 1.4X better than ECMP at higher </a:t>
            </a:r>
            <a:r>
              <a:rPr lang="en-US" sz="1200" b="0" i="0" u="none" strike="noStrike" kern="1200" dirty="0" smtClean="0">
                <a:solidFill>
                  <a:schemeClr val="tx1"/>
                </a:solidFill>
                <a:effectLst/>
                <a:latin typeface="+mn-lt"/>
                <a:ea typeface="+mn-ea"/>
                <a:cs typeface="+mn-cs"/>
              </a:rPr>
              <a:t>loads because of it’s intelligent and fine-grained</a:t>
            </a:r>
            <a:r>
              <a:rPr lang="en-US" sz="1200" b="0" i="0" u="none" strike="noStrike" kern="1200" baseline="0" dirty="0" smtClean="0">
                <a:solidFill>
                  <a:schemeClr val="tx1"/>
                </a:solidFill>
                <a:effectLst/>
                <a:latin typeface="+mn-lt"/>
                <a:ea typeface="+mn-ea"/>
                <a:cs typeface="+mn-cs"/>
              </a:rPr>
              <a:t> load-balancing</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As compared to CONGA and CLOVE-INT which proactively</a:t>
            </a:r>
            <a:r>
              <a:rPr lang="en-US" sz="1200" b="0" i="0" u="none" strike="noStrike" kern="1200" baseline="0" dirty="0" smtClean="0">
                <a:solidFill>
                  <a:schemeClr val="tx1"/>
                </a:solidFill>
                <a:effectLst/>
                <a:latin typeface="+mn-lt"/>
                <a:ea typeface="+mn-ea"/>
                <a:cs typeface="+mn-cs"/>
              </a:rPr>
              <a:t> route </a:t>
            </a:r>
            <a:r>
              <a:rPr lang="en-US" sz="1200" b="0" i="0" u="none" strike="noStrike" kern="1200" baseline="0" dirty="0" err="1" smtClean="0">
                <a:solidFill>
                  <a:schemeClr val="tx1"/>
                </a:solidFill>
                <a:effectLst/>
                <a:latin typeface="+mn-lt"/>
                <a:ea typeface="+mn-ea"/>
                <a:cs typeface="+mn-cs"/>
              </a:rPr>
              <a:t>flowlets</a:t>
            </a:r>
            <a:r>
              <a:rPr lang="en-US" sz="1200" b="0" i="0" u="none" strike="noStrike" kern="1200" baseline="0" dirty="0" smtClean="0">
                <a:solidFill>
                  <a:schemeClr val="tx1"/>
                </a:solidFill>
                <a:effectLst/>
                <a:latin typeface="+mn-lt"/>
                <a:ea typeface="+mn-ea"/>
                <a:cs typeface="+mn-cs"/>
              </a:rPr>
              <a:t> based on network state</a:t>
            </a:r>
            <a:r>
              <a:rPr lang="en-US" sz="1200" b="0" i="0" u="none" strike="noStrike" kern="1200" dirty="0" smtClean="0">
                <a:solidFill>
                  <a:schemeClr val="tx1"/>
                </a:solidFill>
                <a:effectLst/>
                <a:latin typeface="+mn-lt"/>
                <a:ea typeface="+mn-ea"/>
                <a:cs typeface="+mn-cs"/>
              </a:rPr>
              <a:t>, CLOVE-ECN make flow last 1.1X longer. The main highlight in the slide is that CLOVE-ECN captures 82% of the gain between ECMP and CONGA</a:t>
            </a:r>
            <a:r>
              <a:rPr lang="en-US" sz="1200" b="0" i="0" u="none" strike="noStrike" kern="1200" baseline="0" dirty="0" smtClean="0">
                <a:solidFill>
                  <a:schemeClr val="tx1"/>
                </a:solidFill>
                <a:effectLst/>
                <a:latin typeface="+mn-lt"/>
                <a:ea typeface="+mn-ea"/>
                <a:cs typeface="+mn-cs"/>
              </a:rPr>
              <a:t> using commodity switches. </a:t>
            </a:r>
            <a:endParaRPr lang="en-US" sz="1200" b="0" i="0" u="none" strike="noStrike" kern="1200" dirty="0" smtClean="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14</a:t>
            </a:fld>
            <a:endParaRPr lang="en-US"/>
          </a:p>
        </p:txBody>
      </p:sp>
    </p:spTree>
    <p:extLst>
      <p:ext uri="{BB962C8B-B14F-4D97-AF65-F5344CB8AC3E}">
        <p14:creationId xmlns:p14="http://schemas.microsoft.com/office/powerpoint/2010/main" val="412043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Let’s look at results for more realistic asymmetric topology. To recap, in</a:t>
            </a:r>
            <a:r>
              <a:rPr lang="en-US" sz="1200" b="0" i="0" u="none" strike="noStrike" kern="1200" baseline="0" dirty="0" smtClean="0">
                <a:solidFill>
                  <a:schemeClr val="tx1"/>
                </a:solidFill>
                <a:effectLst/>
                <a:latin typeface="+mn-lt"/>
                <a:ea typeface="+mn-ea"/>
                <a:cs typeface="+mn-cs"/>
              </a:rPr>
              <a:t> asymmetric topology, since one of the links in the network is down the load-balancing schemes need to re-distribute traffic across the available paths. </a:t>
            </a:r>
            <a:r>
              <a:rPr lang="en-US" sz="1200" b="0" i="0" u="none" strike="noStrike" kern="1200" dirty="0" smtClean="0">
                <a:solidFill>
                  <a:schemeClr val="tx1"/>
                </a:solidFill>
                <a:effectLst/>
                <a:latin typeface="+mn-lt"/>
                <a:ea typeface="+mn-ea"/>
                <a:cs typeface="+mn-cs"/>
              </a:rPr>
              <a:t>Edge-</a:t>
            </a:r>
            <a:r>
              <a:rPr lang="en-US" sz="1200" b="0" i="0" u="none" strike="noStrike" kern="1200" dirty="0" err="1" smtClean="0">
                <a:solidFill>
                  <a:schemeClr val="tx1"/>
                </a:solidFill>
                <a:effectLst/>
                <a:latin typeface="+mn-lt"/>
                <a:ea typeface="+mn-ea"/>
                <a:cs typeface="+mn-cs"/>
              </a:rPr>
              <a:t>flowlet</a:t>
            </a:r>
            <a:r>
              <a:rPr lang="en-US" sz="1200" b="0" i="0" u="none" strike="noStrike" kern="1200" baseline="0" dirty="0" smtClean="0">
                <a:solidFill>
                  <a:schemeClr val="tx1"/>
                </a:solidFill>
                <a:effectLst/>
                <a:latin typeface="+mn-lt"/>
                <a:ea typeface="+mn-ea"/>
                <a:cs typeface="+mn-cs"/>
              </a:rPr>
              <a:t> does </a:t>
            </a:r>
            <a:r>
              <a:rPr lang="en-US" sz="1200" b="0" i="0" u="none" strike="noStrike" kern="1200" baseline="0" dirty="0" err="1" smtClean="0">
                <a:solidFill>
                  <a:schemeClr val="tx1"/>
                </a:solidFill>
                <a:effectLst/>
                <a:latin typeface="+mn-lt"/>
                <a:ea typeface="+mn-ea"/>
                <a:cs typeface="+mn-cs"/>
              </a:rPr>
              <a:t>flowlet</a:t>
            </a:r>
            <a:r>
              <a:rPr lang="en-US" sz="1200" b="0" i="0" u="none" strike="noStrike" kern="1200" baseline="0" dirty="0" smtClean="0">
                <a:solidFill>
                  <a:schemeClr val="tx1"/>
                </a:solidFill>
                <a:effectLst/>
                <a:latin typeface="+mn-lt"/>
                <a:ea typeface="+mn-ea"/>
                <a:cs typeface="+mn-cs"/>
              </a:rPr>
              <a:t>-splitting in </a:t>
            </a:r>
            <a:r>
              <a:rPr lang="en-US" sz="1200" b="0" i="0" u="none" strike="noStrike" kern="1200" baseline="0" dirty="0" err="1" smtClean="0">
                <a:solidFill>
                  <a:schemeClr val="tx1"/>
                </a:solidFill>
                <a:effectLst/>
                <a:latin typeface="+mn-lt"/>
                <a:ea typeface="+mn-ea"/>
                <a:cs typeface="+mn-cs"/>
              </a:rPr>
              <a:t>vSwitch</a:t>
            </a:r>
            <a:r>
              <a:rPr lang="en-US" sz="1200" b="0" i="0" u="none" strike="noStrike" kern="1200" baseline="0" dirty="0" smtClean="0">
                <a:solidFill>
                  <a:schemeClr val="tx1"/>
                </a:solidFill>
                <a:effectLst/>
                <a:latin typeface="+mn-lt"/>
                <a:ea typeface="+mn-ea"/>
                <a:cs typeface="+mn-cs"/>
              </a:rPr>
              <a:t> and in spite of doing congestion-oblivious distribution does close to 1.8X better than ECMP.   </a:t>
            </a:r>
            <a:r>
              <a:rPr lang="en-US" sz="1200" b="0" i="0" u="none" strike="noStrike" kern="1200" dirty="0" smtClean="0">
                <a:solidFill>
                  <a:schemeClr val="tx1"/>
                </a:solidFill>
                <a:effectLst/>
                <a:latin typeface="+mn-lt"/>
                <a:ea typeface="+mn-ea"/>
                <a:cs typeface="+mn-cs"/>
              </a:rPr>
              <a:t>CLOVE-ECN gives 3X performance gain as compared to </a:t>
            </a:r>
            <a:r>
              <a:rPr lang="en-US" sz="1200" b="0" i="0" u="none" strike="noStrike" kern="1200" dirty="0" smtClean="0">
                <a:solidFill>
                  <a:schemeClr val="tx1"/>
                </a:solidFill>
                <a:effectLst/>
                <a:latin typeface="+mn-lt"/>
                <a:ea typeface="+mn-ea"/>
                <a:cs typeface="+mn-cs"/>
              </a:rPr>
              <a:t>ECMP because of it’s congestion-aware</a:t>
            </a:r>
            <a:r>
              <a:rPr lang="en-US" sz="1200" b="0" i="0" u="none" strike="noStrike" kern="1200" baseline="0" dirty="0" smtClean="0">
                <a:solidFill>
                  <a:schemeClr val="tx1"/>
                </a:solidFill>
                <a:effectLst/>
                <a:latin typeface="+mn-lt"/>
                <a:ea typeface="+mn-ea"/>
                <a:cs typeface="+mn-cs"/>
              </a:rPr>
              <a:t> load-balancing</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Due to it’s reactive nature, it lags behind utilization-aware schemes like CLOVE-INT and CONGA by a factor of 20%. Additionally,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CLOVE-INT closely tracks the performance of CONGA without requiring any switches</a:t>
            </a:r>
            <a:r>
              <a:rPr lang="en-US" sz="1200" b="0" i="0" u="none" strike="noStrike" kern="1200" baseline="0" dirty="0" smtClean="0">
                <a:solidFill>
                  <a:schemeClr val="tx1"/>
                </a:solidFill>
                <a:effectLst/>
                <a:latin typeface="+mn-lt"/>
                <a:ea typeface="+mn-ea"/>
                <a:cs typeface="+mn-cs"/>
              </a:rPr>
              <a:t> running proprietary algorithm. The</a:t>
            </a:r>
            <a:r>
              <a:rPr lang="en-US" sz="1200" b="0" i="0" u="none" strike="noStrike" kern="1200" dirty="0" smtClean="0">
                <a:solidFill>
                  <a:schemeClr val="tx1"/>
                </a:solidFill>
                <a:effectLst/>
                <a:latin typeface="+mn-lt"/>
                <a:ea typeface="+mn-ea"/>
                <a:cs typeface="+mn-cs"/>
              </a:rPr>
              <a:t> important take-away from the slide is that CLOVE-ECN gives significant performance gain in the existing data centers with off-the-shelf switches and </a:t>
            </a:r>
            <a:r>
              <a:rPr lang="en-US" sz="1200" b="0" i="0" u="none" strike="noStrike" kern="1200" dirty="0" smtClean="0">
                <a:solidFill>
                  <a:schemeClr val="tx1"/>
                </a:solidFill>
                <a:effectLst/>
                <a:latin typeface="+mn-lt"/>
                <a:ea typeface="+mn-ea"/>
                <a:cs typeface="+mn-cs"/>
              </a:rPr>
              <a:t>with</a:t>
            </a:r>
            <a:r>
              <a:rPr lang="en-US" sz="1200" b="0" i="0" u="none" strike="noStrike" kern="1200" baseline="0" dirty="0" smtClean="0">
                <a:solidFill>
                  <a:schemeClr val="tx1"/>
                </a:solidFill>
                <a:effectLst/>
                <a:latin typeface="+mn-lt"/>
                <a:ea typeface="+mn-ea"/>
                <a:cs typeface="+mn-cs"/>
              </a:rPr>
              <a:t> no changes to transport layer.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15</a:t>
            </a:fld>
            <a:endParaRPr lang="en-US"/>
          </a:p>
        </p:txBody>
      </p:sp>
    </p:spTree>
    <p:extLst>
      <p:ext uri="{BB962C8B-B14F-4D97-AF65-F5344CB8AC3E}">
        <p14:creationId xmlns:p14="http://schemas.microsoft.com/office/powerpoint/2010/main" val="104252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To </a:t>
            </a:r>
            <a:r>
              <a:rPr lang="en-US" sz="1200" b="0" i="0" u="none" strike="noStrike" kern="1200" dirty="0" err="1" smtClean="0">
                <a:solidFill>
                  <a:schemeClr val="tx1"/>
                </a:solidFill>
                <a:effectLst/>
                <a:latin typeface="+mn-lt"/>
                <a:ea typeface="+mn-ea"/>
                <a:cs typeface="+mn-cs"/>
              </a:rPr>
              <a:t>convlude</a:t>
            </a:r>
            <a:r>
              <a:rPr lang="en-US" sz="1200" b="0" i="0" u="none" strike="noStrike" kern="1200" smtClean="0">
                <a:solidFill>
                  <a:schemeClr val="tx1"/>
                </a:solidFill>
                <a:effectLst/>
                <a:latin typeface="+mn-lt"/>
                <a:ea typeface="+mn-ea"/>
                <a:cs typeface="+mn-cs"/>
              </a:rPr>
              <a:t>, here</a:t>
            </a:r>
            <a:r>
              <a:rPr lang="en-US" sz="1200" b="0" i="0" u="none" strike="noStrike" kern="1200" baseline="0" smtClean="0">
                <a:solidFill>
                  <a:schemeClr val="tx1"/>
                </a:solidFill>
                <a:effectLst/>
                <a:latin typeface="+mn-lt"/>
                <a:ea typeface="+mn-ea"/>
                <a:cs typeface="+mn-cs"/>
              </a:rPr>
              <a:t> are some of </a:t>
            </a:r>
            <a:r>
              <a:rPr lang="en-US" sz="1200" b="0" i="0" u="none" strike="noStrike" kern="120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rPr>
              <a:t>highlights of CLOVE, it captures 80% of the performance gain of CONGA</a:t>
            </a:r>
            <a:r>
              <a:rPr lang="en-US" sz="1200" b="0" i="0" u="none" strike="noStrike" kern="1200" baseline="0" dirty="0" smtClean="0">
                <a:solidFill>
                  <a:schemeClr val="tx1"/>
                </a:solidFill>
                <a:effectLst/>
                <a:latin typeface="+mn-lt"/>
                <a:ea typeface="+mn-ea"/>
                <a:cs typeface="+mn-cs"/>
              </a:rPr>
              <a:t> w</a:t>
            </a:r>
            <a:r>
              <a:rPr lang="en-US" sz="1200" b="0" i="0" u="none" strike="noStrike" kern="1200" dirty="0" smtClean="0">
                <a:solidFill>
                  <a:schemeClr val="tx1"/>
                </a:solidFill>
                <a:effectLst/>
                <a:latin typeface="+mn-lt"/>
                <a:ea typeface="+mn-ea"/>
                <a:cs typeface="+mn-cs"/>
              </a:rPr>
              <a:t>ith no changes to data center infrastructure or guest VM kernel.</a:t>
            </a:r>
            <a:r>
              <a:rPr lang="en-US" sz="1200" b="0" i="0" u="none" strike="noStrike" kern="1200" baseline="0" dirty="0" smtClean="0">
                <a:solidFill>
                  <a:schemeClr val="tx1"/>
                </a:solidFill>
                <a:effectLst/>
                <a:latin typeface="+mn-lt"/>
                <a:ea typeface="+mn-ea"/>
                <a:cs typeface="+mn-cs"/>
              </a:rPr>
              <a:t> It </a:t>
            </a:r>
            <a:r>
              <a:rPr lang="en-US" sz="1200" b="0" i="0" u="none" strike="noStrike" kern="1200" dirty="0" smtClean="0">
                <a:solidFill>
                  <a:schemeClr val="tx1"/>
                </a:solidFill>
                <a:effectLst/>
                <a:latin typeface="+mn-lt"/>
                <a:ea typeface="+mn-ea"/>
                <a:cs typeface="+mn-cs"/>
              </a:rPr>
              <a:t>adapts to asymmetry without any controller input. CLOVE is highly scalable</a:t>
            </a:r>
            <a:r>
              <a:rPr lang="en-US" sz="1200" b="0" i="0" u="none" strike="noStrike" kern="1200" baseline="0" dirty="0" smtClean="0">
                <a:solidFill>
                  <a:schemeClr val="tx1"/>
                </a:solidFill>
                <a:effectLst/>
                <a:latin typeface="+mn-lt"/>
                <a:ea typeface="+mn-ea"/>
                <a:cs typeface="+mn-cs"/>
              </a:rPr>
              <a:t> the network state for paths is distributed across the hypervisors. F</a:t>
            </a:r>
            <a:r>
              <a:rPr lang="en-US" sz="1200" b="0" i="0" u="none" strike="noStrike" kern="1200" dirty="0" smtClean="0">
                <a:solidFill>
                  <a:schemeClr val="tx1"/>
                </a:solidFill>
                <a:effectLst/>
                <a:latin typeface="+mn-lt"/>
                <a:ea typeface="+mn-ea"/>
                <a:cs typeface="+mn-cs"/>
              </a:rPr>
              <a:t>inally,</a:t>
            </a:r>
            <a:r>
              <a:rPr lang="en-US" sz="1200" b="0" i="0" u="none" strike="noStrike" kern="1200" baseline="0" dirty="0" smtClean="0">
                <a:solidFill>
                  <a:schemeClr val="tx1"/>
                </a:solidFill>
                <a:effectLst/>
                <a:latin typeface="+mn-lt"/>
                <a:ea typeface="+mn-ea"/>
                <a:cs typeface="+mn-cs"/>
              </a:rPr>
              <a:t> it </a:t>
            </a:r>
            <a:r>
              <a:rPr lang="en-US" sz="1200" b="0" i="0" u="none" strike="noStrike" kern="1200" dirty="0" smtClean="0">
                <a:solidFill>
                  <a:schemeClr val="tx1"/>
                </a:solidFill>
                <a:effectLst/>
                <a:latin typeface="+mn-lt"/>
                <a:ea typeface="+mn-ea"/>
                <a:cs typeface="+mn-cs"/>
              </a:rPr>
              <a:t>offers implementation modularity,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being entirely implemented in the software virtual switch.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16</a:t>
            </a:fld>
            <a:endParaRPr lang="en-US"/>
          </a:p>
        </p:txBody>
      </p:sp>
    </p:spTree>
    <p:extLst>
      <p:ext uri="{BB962C8B-B14F-4D97-AF65-F5344CB8AC3E}">
        <p14:creationId xmlns:p14="http://schemas.microsoft.com/office/powerpoint/2010/main" val="1379455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Even</a:t>
            </a:r>
            <a:r>
              <a:rPr lang="en-US" sz="1200" b="0" i="0" u="none" strike="noStrike" kern="1200" baseline="0" dirty="0" smtClean="0">
                <a:solidFill>
                  <a:schemeClr val="tx1"/>
                </a:solidFill>
                <a:effectLst/>
                <a:latin typeface="+mn-lt"/>
                <a:ea typeface="+mn-ea"/>
                <a:cs typeface="+mn-cs"/>
              </a:rPr>
              <a:t> though the results look really good, we are continuing to explore improvements to CLOVE. W</a:t>
            </a:r>
            <a:r>
              <a:rPr lang="en-US" sz="1200" b="0" i="0" u="none" strike="noStrike" kern="1200" dirty="0" smtClean="0">
                <a:solidFill>
                  <a:schemeClr val="tx1"/>
                </a:solidFill>
                <a:effectLst/>
                <a:latin typeface="+mn-lt"/>
                <a:ea typeface="+mn-ea"/>
                <a:cs typeface="+mn-cs"/>
              </a:rPr>
              <a:t>e can</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use packet latency as opposed to ECN to infer congestion in the network. For better resilience to re-ordering, we need to make the </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-gap adaptive to the network conditions. We currently use empirical results to reduce the path weights in case of congestion and need to fine-tune it further. CLOVE</a:t>
            </a:r>
            <a:r>
              <a:rPr lang="en-US" sz="1200" b="0" i="0" u="none" strike="noStrike" kern="1200" baseline="0" dirty="0" smtClean="0">
                <a:solidFill>
                  <a:schemeClr val="tx1"/>
                </a:solidFill>
                <a:effectLst/>
                <a:latin typeface="+mn-lt"/>
                <a:ea typeface="+mn-ea"/>
                <a:cs typeface="+mn-cs"/>
              </a:rPr>
              <a:t> collects network state directly in the data plane and makes load-balancing as close to real-time as possible. </a:t>
            </a:r>
            <a:r>
              <a:rPr lang="en-US" sz="1200" b="0" i="0" u="none" strike="noStrike" kern="1200" dirty="0" smtClean="0">
                <a:solidFill>
                  <a:schemeClr val="tx1"/>
                </a:solidFill>
                <a:effectLst/>
                <a:latin typeface="+mn-lt"/>
                <a:ea typeface="+mn-ea"/>
                <a:cs typeface="+mn-cs"/>
              </a:rPr>
              <a:t>We</a:t>
            </a:r>
            <a:r>
              <a:rPr lang="en-US" sz="1200" b="0" i="0" u="none" strike="noStrike" kern="1200" baseline="0" dirty="0" smtClean="0">
                <a:solidFill>
                  <a:schemeClr val="tx1"/>
                </a:solidFill>
                <a:effectLst/>
                <a:latin typeface="+mn-lt"/>
                <a:ea typeface="+mn-ea"/>
                <a:cs typeface="+mn-cs"/>
              </a:rPr>
              <a:t> still need to rigorously validate stability of CLOVE. </a:t>
            </a:r>
            <a:r>
              <a:rPr lang="en-US" sz="1200" b="0" i="0" u="none" strike="noStrike" kern="1200" dirty="0" smtClean="0">
                <a:solidFill>
                  <a:schemeClr val="tx1"/>
                </a:solidFill>
                <a:effectLst/>
                <a:latin typeface="+mn-lt"/>
                <a:ea typeface="+mn-ea"/>
                <a:cs typeface="+mn-cs"/>
              </a:rPr>
              <a:t>Finally, we want to analyze the processing overhead for various load-balancing schemes to quantify their</a:t>
            </a:r>
            <a:r>
              <a:rPr lang="en-US" sz="1200" b="0" i="0" u="none" strike="noStrike" kern="1200" baseline="0" dirty="0" smtClean="0">
                <a:solidFill>
                  <a:schemeClr val="tx1"/>
                </a:solidFill>
                <a:effectLst/>
                <a:latin typeface="+mn-lt"/>
                <a:ea typeface="+mn-ea"/>
                <a:cs typeface="+mn-cs"/>
              </a:rPr>
              <a:t> resource utilization.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17</a:t>
            </a:fld>
            <a:endParaRPr lang="en-US"/>
          </a:p>
        </p:txBody>
      </p:sp>
    </p:spTree>
    <p:extLst>
      <p:ext uri="{BB962C8B-B14F-4D97-AF65-F5344CB8AC3E}">
        <p14:creationId xmlns:p14="http://schemas.microsoft.com/office/powerpoint/2010/main" val="8259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Now that we have empowered the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to dictate paths for flows, let’s look at the second component in the design that is how to distribute flows in the network. A naive way to distribute traffic in a flow is to choose a new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port from the set of the learnt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ports for every packet in the flow. But this would lead to significant packets reordering for the flow which could interfere with TCP congestion mechanism. Hence, we use the well-known </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splitting concept to divide a flow at the granularity of a </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To map every new </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in a flow to a separate path, we select a new learnt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port.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20</a:t>
            </a:fld>
            <a:endParaRPr lang="en-US"/>
          </a:p>
        </p:txBody>
      </p:sp>
    </p:spTree>
    <p:extLst>
      <p:ext uri="{BB962C8B-B14F-4D97-AF65-F5344CB8AC3E}">
        <p14:creationId xmlns:p14="http://schemas.microsoft.com/office/powerpoint/2010/main" val="44251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third and important component in the CLOVE design is </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distribution based on network state. We call our first algorithm CLOVE-ECN. CLOVE-ECN uses standard ECN functionality to learn about congestion on the network paths. It does weighted round robin (WRR) to load balance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on network paths. Let’s walk through the congestion-management algorithm of CLOVE-ECN.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on the left forwards spreads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in a flow over the 4 paths in the topology. When the physical switches experience congestion, they set the ECN bits in the packet. When this packet reaches the destination  hypervisor, it is intercepted by the receiving hypervisor and then the ECN bits are relayed back to the sender on the return packet. In addition to the ECN bits, the receiving hypervisor also conveys the source port of the packet that was forwarded on the congested path. When the packet carrying this congestion information is received by the source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the switch will adjust the path weights for the source ports.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21</a:t>
            </a:fld>
            <a:endParaRPr lang="en-US"/>
          </a:p>
        </p:txBody>
      </p:sp>
    </p:spTree>
    <p:extLst>
      <p:ext uri="{BB962C8B-B14F-4D97-AF65-F5344CB8AC3E}">
        <p14:creationId xmlns:p14="http://schemas.microsoft.com/office/powerpoint/2010/main" val="8693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smtClean="0">
                <a:solidFill>
                  <a:schemeClr val="tx1"/>
                </a:solidFill>
                <a:effectLst/>
                <a:latin typeface="+mn-lt"/>
                <a:ea typeface="+mn-ea"/>
                <a:cs typeface="+mn-cs"/>
              </a:rPr>
              <a:t>To set the stage for CLOVE, </a:t>
            </a:r>
            <a:r>
              <a:rPr lang="en-US" sz="2000" b="0" i="0" u="none" strike="noStrike" kern="1200" baseline="0" dirty="0" smtClean="0">
                <a:solidFill>
                  <a:schemeClr val="tx1"/>
                </a:solidFill>
                <a:effectLst/>
                <a:latin typeface="+mn-lt"/>
                <a:ea typeface="+mn-ea"/>
                <a:cs typeface="+mn-cs"/>
              </a:rPr>
              <a:t>I’ll briefly go over the shortcomings of current as well as the proposed load-balancing schemes. </a:t>
            </a:r>
          </a:p>
          <a:p>
            <a:pPr rtl="0"/>
            <a:endParaRPr lang="en-US" sz="2000" b="0" i="0" u="none" strike="noStrike" kern="1200" dirty="0" smtClean="0">
              <a:solidFill>
                <a:schemeClr val="tx1"/>
              </a:solidFill>
              <a:effectLst/>
              <a:latin typeface="+mn-lt"/>
              <a:ea typeface="+mn-ea"/>
              <a:cs typeface="+mn-cs"/>
            </a:endParaRPr>
          </a:p>
          <a:p>
            <a:pPr rtl="0"/>
            <a:r>
              <a:rPr lang="en-US" sz="2000" b="0" i="0" u="none" strike="noStrike" kern="1200" dirty="0" smtClean="0">
                <a:solidFill>
                  <a:schemeClr val="tx1"/>
                </a:solidFill>
                <a:effectLst/>
                <a:latin typeface="+mn-lt"/>
                <a:ea typeface="+mn-ea"/>
                <a:cs typeface="+mn-cs"/>
              </a:rPr>
              <a:t>Let’s </a:t>
            </a:r>
            <a:r>
              <a:rPr lang="en-US" sz="2000" b="0" i="0" u="none" strike="noStrike" kern="1200" dirty="0" smtClean="0">
                <a:solidFill>
                  <a:schemeClr val="tx1"/>
                </a:solidFill>
                <a:effectLst/>
                <a:latin typeface="+mn-lt"/>
                <a:ea typeface="+mn-ea"/>
                <a:cs typeface="+mn-cs"/>
              </a:rPr>
              <a:t>start by looking at ECMP</a:t>
            </a:r>
            <a:r>
              <a:rPr lang="en-US" sz="2000" b="0" i="0" u="none" strike="noStrike" kern="1200" baseline="0" dirty="0" smtClean="0">
                <a:solidFill>
                  <a:schemeClr val="tx1"/>
                </a:solidFill>
                <a:effectLst/>
                <a:latin typeface="+mn-lt"/>
                <a:ea typeface="+mn-ea"/>
                <a:cs typeface="+mn-cs"/>
              </a:rPr>
              <a:t> routing which is pre-dominantly used for </a:t>
            </a:r>
            <a:r>
              <a:rPr lang="en-US" sz="2000" b="0" i="0" u="none" strike="noStrike" kern="1200" dirty="0" smtClean="0">
                <a:solidFill>
                  <a:schemeClr val="tx1"/>
                </a:solidFill>
                <a:effectLst/>
                <a:latin typeface="+mn-lt"/>
                <a:ea typeface="+mn-ea"/>
                <a:cs typeface="+mn-cs"/>
              </a:rPr>
              <a:t>traffic distribution in</a:t>
            </a:r>
            <a:r>
              <a:rPr lang="en-US" sz="2000" b="0" i="0" u="none" strike="noStrike" kern="1200" baseline="0" dirty="0" smtClean="0">
                <a:solidFill>
                  <a:schemeClr val="tx1"/>
                </a:solidFill>
                <a:effectLst/>
                <a:latin typeface="+mn-lt"/>
                <a:ea typeface="+mn-ea"/>
                <a:cs typeface="+mn-cs"/>
              </a:rPr>
              <a:t> data centers today</a:t>
            </a:r>
            <a:r>
              <a:rPr lang="en-US" sz="2000" b="0" i="0" u="none" strike="noStrike" kern="1200" dirty="0" smtClean="0">
                <a:solidFill>
                  <a:schemeClr val="tx1"/>
                </a:solidFill>
                <a:effectLst/>
                <a:latin typeface="+mn-lt"/>
                <a:ea typeface="+mn-ea"/>
                <a:cs typeface="+mn-cs"/>
              </a:rPr>
              <a:t>.  </a:t>
            </a:r>
          </a:p>
          <a:p>
            <a:pPr rtl="0"/>
            <a:r>
              <a:rPr lang="en-US" sz="2000" b="0" i="0" u="none" strike="noStrike" kern="1200" dirty="0" smtClean="0">
                <a:solidFill>
                  <a:schemeClr val="tx1"/>
                </a:solidFill>
                <a:effectLst/>
                <a:latin typeface="+mn-lt"/>
                <a:ea typeface="+mn-ea"/>
                <a:cs typeface="+mn-cs"/>
              </a:rPr>
              <a:t>Essentially, a switch in the network hashes some of the packet fields to decide which path out of equal-cost paths to take. </a:t>
            </a:r>
            <a:r>
              <a:rPr lang="en-US" sz="2000" b="0" i="0" u="none" strike="noStrike" kern="1200" dirty="0" smtClean="0">
                <a:solidFill>
                  <a:schemeClr val="tx1"/>
                </a:solidFill>
                <a:effectLst/>
                <a:latin typeface="+mn-lt"/>
                <a:ea typeface="+mn-ea"/>
                <a:cs typeface="+mn-cs"/>
              </a:rPr>
              <a:t>But </a:t>
            </a:r>
            <a:r>
              <a:rPr lang="en-US" sz="2000" b="0" i="0" u="none" strike="noStrike" kern="1200" dirty="0" smtClean="0">
                <a:solidFill>
                  <a:schemeClr val="tx1"/>
                </a:solidFill>
                <a:effectLst/>
                <a:latin typeface="+mn-lt"/>
                <a:ea typeface="+mn-ea"/>
                <a:cs typeface="+mn-cs"/>
              </a:rPr>
              <a:t>hash collisions and congestion-oblivious distribution lead to uneven traffic distribution. Under high </a:t>
            </a:r>
            <a:r>
              <a:rPr lang="en-US" sz="2000" b="0" i="0" u="none" strike="noStrike" kern="1200" dirty="0" smtClean="0">
                <a:solidFill>
                  <a:schemeClr val="tx1"/>
                </a:solidFill>
                <a:effectLst/>
                <a:latin typeface="+mn-lt"/>
                <a:ea typeface="+mn-ea"/>
                <a:cs typeface="+mn-cs"/>
              </a:rPr>
              <a:t>load</a:t>
            </a:r>
            <a:r>
              <a:rPr lang="en-US" sz="2000" b="0" i="0" u="none" strike="noStrike" kern="1200" baseline="0" dirty="0" smtClean="0">
                <a:solidFill>
                  <a:schemeClr val="tx1"/>
                </a:solidFill>
                <a:effectLst/>
                <a:latin typeface="+mn-lt"/>
                <a:ea typeface="+mn-ea"/>
                <a:cs typeface="+mn-cs"/>
              </a:rPr>
              <a:t> when long-lived throughput intensive flows collide with each other or with latency-sensitive mice flows, and the performance for both types of flows suffers.</a:t>
            </a:r>
            <a:endParaRPr lang="en-US" sz="2000" dirty="0"/>
          </a:p>
        </p:txBody>
      </p:sp>
      <p:sp>
        <p:nvSpPr>
          <p:cNvPr id="4" name="Slide Number Placeholder 3"/>
          <p:cNvSpPr>
            <a:spLocks noGrp="1"/>
          </p:cNvSpPr>
          <p:nvPr>
            <p:ph type="sldNum" sz="quarter" idx="10"/>
          </p:nvPr>
        </p:nvSpPr>
        <p:spPr/>
        <p:txBody>
          <a:bodyPr/>
          <a:lstStyle/>
          <a:p>
            <a:fld id="{53E4D5D8-4C93-3D45-815F-D7ADBCFE3CDF}" type="slidenum">
              <a:rPr lang="en-US" smtClean="0"/>
              <a:t>2</a:t>
            </a:fld>
            <a:endParaRPr lang="en-US"/>
          </a:p>
        </p:txBody>
      </p:sp>
    </p:spTree>
    <p:extLst>
      <p:ext uri="{BB962C8B-B14F-4D97-AF65-F5344CB8AC3E}">
        <p14:creationId xmlns:p14="http://schemas.microsoft.com/office/powerpoint/2010/main" val="1263765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 devised another variant of CLOVE called CLOVE-INT that uses the In-band Network Telemetry framework to get real-time network state and balance network traffic accordingly. INT which stands for In-band Network telemetry is a framework that involves collecting real-time network state in the data plane. Essentially, a source entity which could be a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adds certain header fields to data packets which are called as INT instructions. These INT instructions dictate the INT-</a:t>
            </a:r>
            <a:r>
              <a:rPr lang="en-US" sz="1200" b="0" i="0" u="none" strike="noStrike" kern="1200" dirty="0" err="1" smtClean="0">
                <a:solidFill>
                  <a:schemeClr val="tx1"/>
                </a:solidFill>
                <a:effectLst/>
                <a:latin typeface="+mn-lt"/>
                <a:ea typeface="+mn-ea"/>
                <a:cs typeface="+mn-cs"/>
              </a:rPr>
              <a:t>capables</a:t>
            </a:r>
            <a:r>
              <a:rPr lang="en-US" sz="1200" b="0" i="0" u="none" strike="noStrike" kern="1200" dirty="0" smtClean="0">
                <a:solidFill>
                  <a:schemeClr val="tx1"/>
                </a:solidFill>
                <a:effectLst/>
                <a:latin typeface="+mn-lt"/>
                <a:ea typeface="+mn-ea"/>
                <a:cs typeface="+mn-cs"/>
              </a:rPr>
              <a:t> devices what network state needs to be reported in the data packets. Using such a framework, a load-balancer can proactively route traffic on least utilized paths by collecting egress link utilization from physical switches instead of merely reacting to congestion like CLOVE-ECN.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embeds INT instructions to the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The physical switches in the network add link utilization as requested by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the receiving hypervisor feeds this information along with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port in the packet back to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hypervisor.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hypervisor then updates the link utilization values for the ports. CLOVE-INT then forwards packets on the least utilized paths. I want to highlight that even though INT requires an advanced capability in the network devices, it doesn’t require proprietary network switches as in CONGA.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22</a:t>
            </a:fld>
            <a:endParaRPr lang="en-US"/>
          </a:p>
        </p:txBody>
      </p:sp>
    </p:spTree>
    <p:extLst>
      <p:ext uri="{BB962C8B-B14F-4D97-AF65-F5344CB8AC3E}">
        <p14:creationId xmlns:p14="http://schemas.microsoft.com/office/powerpoint/2010/main" val="83925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third and important component in the CLOVE design is </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distribution based on network state. We call our first algorithm CLOVE-ECN. CLOVE-ECN uses standard ECN functionality to learn about congestion on the network paths. It then does weighted round robin (WRR) to load balance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on network paths. Let’s walk through the congestion-management algorithm of CLOVE-ECN.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on the left equally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spreads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in a flow over the 4 paths in the topology. When the physical switches experience congestion, they set the ECN bits in the packet. When this packet reaches the destination  hypervisor, it is intercepted by the receiving hypervisor and then the ECN bits are relayed back to the sender on the return packet. In addition to the ECN bits, the receiving hypervisor also conveys the source port of the packet that was forwarded on the congested path. When the packet carrying this congestion information is received by the source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the switch will adjust the path weights for the source ports.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23</a:t>
            </a:fld>
            <a:endParaRPr lang="en-US"/>
          </a:p>
        </p:txBody>
      </p:sp>
    </p:spTree>
    <p:extLst>
      <p:ext uri="{BB962C8B-B14F-4D97-AF65-F5344CB8AC3E}">
        <p14:creationId xmlns:p14="http://schemas.microsoft.com/office/powerpoint/2010/main" val="1335939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 devised another variant of CLOVE called CLOVE-INT that uses the In-band Network Telemetry framework to get real-time network state to</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balance network traffic. INT involves collecting real-time network state in the data plane. Using INT, a load-balancer can proactively route traffic on least utilized paths by collecting egress link utilization from physical switches instead of merely reacting to congestion like CLOVE-ECN does.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embeds INT instructions to the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The physical switches in the network add link utilization as requested by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the receiving hypervisor feeds this information along with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port in the packet back to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hypervisor.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hypervisor then updates the link utilization values for the ports. CLOVE-INT then forwards packets on the least utilized paths.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24</a:t>
            </a:fld>
            <a:endParaRPr lang="en-US"/>
          </a:p>
        </p:txBody>
      </p:sp>
    </p:spTree>
    <p:extLst>
      <p:ext uri="{BB962C8B-B14F-4D97-AF65-F5344CB8AC3E}">
        <p14:creationId xmlns:p14="http://schemas.microsoft.com/office/powerpoint/2010/main" val="555764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 devised another variant of CLOVE called CLOVE-INT that uses the In-band Network Telemetry framework to get real-time network state to</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balance network traffic. INT</a:t>
            </a:r>
            <a:r>
              <a:rPr lang="en-US" sz="1200" b="0" i="0" u="none" strike="noStrike" kern="1200" baseline="0" dirty="0" smtClean="0">
                <a:solidFill>
                  <a:schemeClr val="tx1"/>
                </a:solidFill>
                <a:effectLst/>
                <a:latin typeface="+mn-lt"/>
                <a:ea typeface="+mn-ea"/>
                <a:cs typeface="+mn-cs"/>
              </a:rPr>
              <a:t> allows collecting</a:t>
            </a:r>
            <a:r>
              <a:rPr lang="en-US" sz="1200" b="0" i="0" u="none" strike="noStrike" kern="1200" dirty="0" smtClean="0">
                <a:solidFill>
                  <a:schemeClr val="tx1"/>
                </a:solidFill>
                <a:effectLst/>
                <a:latin typeface="+mn-lt"/>
                <a:ea typeface="+mn-ea"/>
                <a:cs typeface="+mn-cs"/>
              </a:rPr>
              <a:t> real-time network state in the data plane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embeds INT instructions to the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The physical switches in the network add link utilization as requested by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the receiving hypervisor feeds this information along with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port in the packet back to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hypervisor.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hypervisor then updates the link utilization values for the ports. CLOVE-INT then forwards packets on the least utilized paths. So</a:t>
            </a:r>
            <a:r>
              <a:rPr lang="en-US" sz="1200" b="0" i="0" u="none" strike="noStrike" kern="1200" baseline="0" dirty="0" smtClean="0">
                <a:solidFill>
                  <a:schemeClr val="tx1"/>
                </a:solidFill>
                <a:effectLst/>
                <a:latin typeface="+mn-lt"/>
                <a:ea typeface="+mn-ea"/>
                <a:cs typeface="+mn-cs"/>
              </a:rPr>
              <a:t> CLOVE-INT </a:t>
            </a:r>
            <a:r>
              <a:rPr lang="en-US" sz="1200" b="0" i="0" u="none" strike="noStrike" kern="1200" dirty="0" smtClean="0">
                <a:solidFill>
                  <a:schemeClr val="tx1"/>
                </a:solidFill>
                <a:effectLst/>
                <a:latin typeface="+mn-lt"/>
                <a:ea typeface="+mn-ea"/>
                <a:cs typeface="+mn-cs"/>
              </a:rPr>
              <a:t>can proactively route traffic</a:t>
            </a:r>
            <a:r>
              <a:rPr lang="en-US" sz="1200" b="0" i="0" u="none" strike="noStrike" kern="1200" baseline="0" dirty="0" smtClean="0">
                <a:solidFill>
                  <a:schemeClr val="tx1"/>
                </a:solidFill>
                <a:effectLst/>
                <a:latin typeface="+mn-lt"/>
                <a:ea typeface="+mn-ea"/>
                <a:cs typeface="+mn-cs"/>
              </a:rPr>
              <a:t> in a utilization-aware manner.  (Reuse last slide for animations)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25</a:t>
            </a:fld>
            <a:endParaRPr lang="en-US"/>
          </a:p>
        </p:txBody>
      </p:sp>
    </p:spTree>
    <p:extLst>
      <p:ext uri="{BB962C8B-B14F-4D97-AF65-F5344CB8AC3E}">
        <p14:creationId xmlns:p14="http://schemas.microsoft.com/office/powerpoint/2010/main" val="361568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third and important component in the CLOVE design is </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distribution based on network state. We call our first algorithm CLOVE-ECN. CLOVE-ECN uses standard ECN functionality to learn about congestion on the network paths. It then does weighted round robin (WRR) to load balance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on network paths. Let’s walk through the congestion-management algorithm of CLOVE-ECN.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on the left equally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spreads </a:t>
            </a:r>
            <a:r>
              <a:rPr lang="en-US" sz="1200" b="0" i="0" u="none" strike="noStrike" kern="1200" dirty="0" err="1" smtClean="0">
                <a:solidFill>
                  <a:schemeClr val="tx1"/>
                </a:solidFill>
                <a:effectLst/>
                <a:latin typeface="+mn-lt"/>
                <a:ea typeface="+mn-ea"/>
                <a:cs typeface="+mn-cs"/>
              </a:rPr>
              <a:t>flowlets</a:t>
            </a:r>
            <a:r>
              <a:rPr lang="en-US" sz="1200" b="0" i="0" u="none" strike="noStrike" kern="1200" dirty="0" smtClean="0">
                <a:solidFill>
                  <a:schemeClr val="tx1"/>
                </a:solidFill>
                <a:effectLst/>
                <a:latin typeface="+mn-lt"/>
                <a:ea typeface="+mn-ea"/>
                <a:cs typeface="+mn-cs"/>
              </a:rPr>
              <a:t> in a flow over the 4 paths in the topology. When the physical switches experience congestion, they</a:t>
            </a:r>
            <a:r>
              <a:rPr lang="en-US" sz="1200" b="0" i="0" u="none" strike="noStrike" kern="1200" baseline="0" dirty="0" smtClean="0">
                <a:solidFill>
                  <a:schemeClr val="tx1"/>
                </a:solidFill>
                <a:effectLst/>
                <a:latin typeface="+mn-lt"/>
                <a:ea typeface="+mn-ea"/>
                <a:cs typeface="+mn-cs"/>
              </a:rPr>
              <a:t> mark</a:t>
            </a:r>
            <a:r>
              <a:rPr lang="en-US" sz="1200" b="0" i="0" u="none" strike="noStrike" kern="1200" dirty="0" smtClean="0">
                <a:solidFill>
                  <a:schemeClr val="tx1"/>
                </a:solidFill>
                <a:effectLst/>
                <a:latin typeface="+mn-lt"/>
                <a:ea typeface="+mn-ea"/>
                <a:cs typeface="+mn-cs"/>
              </a:rPr>
              <a:t> the ECN bits in the packet. When this packet reaches the destination  hypervisor, it is intercepted by the receiving hypervisor and then the ECN bits are relayed back to the sender on the return packet. In addition to the ECN bits, the receiving hypervisor also conveys the source port of the packet that was forwarded on the congested path. When the packet carrying this congestion information is received by the source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the switch will adjust the path weights for the source ports.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27</a:t>
            </a:fld>
            <a:endParaRPr lang="en-US"/>
          </a:p>
        </p:txBody>
      </p:sp>
    </p:spTree>
    <p:extLst>
      <p:ext uri="{BB962C8B-B14F-4D97-AF65-F5344CB8AC3E}">
        <p14:creationId xmlns:p14="http://schemas.microsoft.com/office/powerpoint/2010/main" val="169212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b="0" i="0" u="none" strike="noStrike" kern="1200" dirty="0" smtClean="0">
                <a:solidFill>
                  <a:schemeClr val="tx1"/>
                </a:solidFill>
                <a:effectLst/>
                <a:latin typeface="+mn-lt"/>
                <a:ea typeface="+mn-ea"/>
                <a:cs typeface="+mn-cs"/>
              </a:rPr>
              <a:t>Alternate load-balancing schemes have been proposed to overcome the shortcomings of ECMP routing</a:t>
            </a:r>
            <a:r>
              <a:rPr lang="en-US" sz="4000" b="0" i="0" u="none" strike="noStrike" kern="1200" dirty="0" smtClean="0">
                <a:solidFill>
                  <a:schemeClr val="tx1"/>
                </a:solidFill>
                <a:effectLst/>
                <a:latin typeface="+mn-lt"/>
                <a:ea typeface="+mn-ea"/>
                <a:cs typeface="+mn-cs"/>
              </a:rPr>
              <a:t>.</a:t>
            </a:r>
            <a:r>
              <a:rPr lang="en-US" sz="4000" b="0" i="0" u="none" strike="noStrike" kern="1200" dirty="0" smtClean="0">
                <a:solidFill>
                  <a:schemeClr val="tx1"/>
                </a:solidFill>
                <a:effectLst/>
                <a:latin typeface="+mn-lt"/>
                <a:ea typeface="+mn-ea"/>
                <a:cs typeface="+mn-cs"/>
              </a:rPr>
              <a:t> The</a:t>
            </a:r>
            <a:r>
              <a:rPr lang="en-US" sz="4000" b="0" i="0" u="none" strike="noStrike" kern="1200" baseline="0" dirty="0" smtClean="0">
                <a:solidFill>
                  <a:schemeClr val="tx1"/>
                </a:solidFill>
                <a:effectLst/>
                <a:latin typeface="+mn-lt"/>
                <a:ea typeface="+mn-ea"/>
                <a:cs typeface="+mn-cs"/>
              </a:rPr>
              <a:t> </a:t>
            </a:r>
            <a:r>
              <a:rPr lang="en-US" sz="4000" b="0" i="0" u="none" strike="noStrike" kern="1200" dirty="0" smtClean="0">
                <a:solidFill>
                  <a:schemeClr val="tx1"/>
                </a:solidFill>
                <a:effectLst/>
                <a:latin typeface="+mn-lt"/>
                <a:ea typeface="+mn-ea"/>
                <a:cs typeface="+mn-cs"/>
              </a:rPr>
              <a:t>centralized load-balancing schemes use a central controller that traffic engineers flows in the network. The route processing overhead involved in such schemes can adversely affect small flows and reaction time to the traffic volatility is slow.</a:t>
            </a:r>
            <a:endParaRPr lang="en-US" sz="4000" dirty="0"/>
          </a:p>
        </p:txBody>
      </p:sp>
      <p:sp>
        <p:nvSpPr>
          <p:cNvPr id="4" name="Slide Number Placeholder 3"/>
          <p:cNvSpPr>
            <a:spLocks noGrp="1"/>
          </p:cNvSpPr>
          <p:nvPr>
            <p:ph type="sldNum" sz="quarter" idx="10"/>
          </p:nvPr>
        </p:nvSpPr>
        <p:spPr/>
        <p:txBody>
          <a:bodyPr/>
          <a:lstStyle/>
          <a:p>
            <a:fld id="{53E4D5D8-4C93-3D45-815F-D7ADBCFE3CDF}" type="slidenum">
              <a:rPr lang="en-US" smtClean="0"/>
              <a:t>3</a:t>
            </a:fld>
            <a:endParaRPr lang="en-US"/>
          </a:p>
        </p:txBody>
      </p:sp>
    </p:spTree>
    <p:extLst>
      <p:ext uri="{BB962C8B-B14F-4D97-AF65-F5344CB8AC3E}">
        <p14:creationId xmlns:p14="http://schemas.microsoft.com/office/powerpoint/2010/main" val="79430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the In-network load-balancing methods, physical switches in the network utilize real-time network state to distribute traffic. But</a:t>
            </a:r>
            <a:r>
              <a:rPr lang="en-US" sz="1200" b="0" i="0" u="none" strike="noStrike" kern="1200" baseline="0" dirty="0" smtClean="0">
                <a:solidFill>
                  <a:schemeClr val="tx1"/>
                </a:solidFill>
                <a:effectLst/>
                <a:latin typeface="+mn-lt"/>
                <a:ea typeface="+mn-ea"/>
                <a:cs typeface="+mn-cs"/>
              </a:rPr>
              <a:t> these solutions are costly</a:t>
            </a:r>
            <a:r>
              <a:rPr lang="en-US" sz="1200" b="0" i="0" u="none" strike="noStrike" kern="1200" dirty="0" smtClean="0">
                <a:solidFill>
                  <a:schemeClr val="tx1"/>
                </a:solidFill>
                <a:effectLst/>
                <a:latin typeface="+mn-lt"/>
                <a:ea typeface="+mn-ea"/>
                <a:cs typeface="+mn-cs"/>
              </a:rPr>
              <a:t> since the entire physical network fabric needs to be upgraded. </a:t>
            </a: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4</a:t>
            </a:fld>
            <a:endParaRPr lang="en-US"/>
          </a:p>
        </p:txBody>
      </p:sp>
    </p:spTree>
    <p:extLst>
      <p:ext uri="{BB962C8B-B14F-4D97-AF65-F5344CB8AC3E}">
        <p14:creationId xmlns:p14="http://schemas.microsoft.com/office/powerpoint/2010/main" val="207046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PRESTO</a:t>
            </a:r>
            <a:r>
              <a:rPr lang="en-US" sz="1200" b="0" i="0" u="none" strike="noStrike" kern="1200" dirty="0" smtClean="0">
                <a:solidFill>
                  <a:schemeClr val="tx1"/>
                </a:solidFill>
                <a:effectLst/>
                <a:latin typeface="+mn-lt"/>
                <a:ea typeface="+mn-ea"/>
                <a:cs typeface="+mn-cs"/>
              </a:rPr>
              <a:t>, where virtual switch in the hypervisor spreads TSO-sized segments in a flow on multiple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paths in the network. However, Presto cannot adapt to network asymmetry without </a:t>
            </a:r>
            <a:r>
              <a:rPr lang="en-US" sz="1200" b="0" i="0" u="none" strike="noStrike" kern="1200" dirty="0" smtClean="0">
                <a:solidFill>
                  <a:schemeClr val="tx1"/>
                </a:solidFill>
                <a:effectLst/>
                <a:latin typeface="+mn-lt"/>
                <a:ea typeface="+mn-ea"/>
                <a:cs typeface="+mn-cs"/>
              </a:rPr>
              <a:t>centralized controller intervention. </a:t>
            </a:r>
            <a:r>
              <a:rPr lang="en-US" sz="1200" b="0" i="0" u="none" strike="noStrike" kern="1200" dirty="0" smtClean="0">
                <a:solidFill>
                  <a:schemeClr val="tx1"/>
                </a:solidFill>
                <a:effectLst/>
                <a:latin typeface="+mn-lt"/>
                <a:ea typeface="+mn-ea"/>
                <a:cs typeface="+mn-cs"/>
              </a:rPr>
              <a:t>Presto also uses shadow MAC addresses </a:t>
            </a:r>
            <a:r>
              <a:rPr lang="en-US" sz="1200" b="0" i="0" u="none" strike="noStrike" kern="1200" dirty="0" smtClean="0">
                <a:solidFill>
                  <a:schemeClr val="tx1"/>
                </a:solidFill>
                <a:effectLst/>
                <a:latin typeface="+mn-lt"/>
                <a:ea typeface="+mn-ea"/>
                <a:cs typeface="+mn-cs"/>
              </a:rPr>
              <a:t>based</a:t>
            </a:r>
            <a:r>
              <a:rPr lang="en-US" sz="1200" b="0" i="0" u="none" strike="noStrike" kern="1200" baseline="0" dirty="0" smtClean="0">
                <a:solidFill>
                  <a:schemeClr val="tx1"/>
                </a:solidFill>
                <a:effectLst/>
                <a:latin typeface="+mn-lt"/>
                <a:ea typeface="+mn-ea"/>
                <a:cs typeface="+mn-cs"/>
              </a:rPr>
              <a:t> forwarding </a:t>
            </a:r>
            <a:r>
              <a:rPr lang="en-US" sz="1200" b="0" i="0" u="none" strike="noStrike" kern="1200" dirty="0" smtClean="0">
                <a:solidFill>
                  <a:schemeClr val="tx1"/>
                </a:solidFill>
                <a:effectLst/>
                <a:latin typeface="+mn-lt"/>
                <a:ea typeface="+mn-ea"/>
                <a:cs typeface="+mn-cs"/>
              </a:rPr>
              <a:t>while </a:t>
            </a:r>
            <a:r>
              <a:rPr lang="en-US" sz="1200" b="0" i="0" u="none" strike="noStrike" kern="1200" dirty="0" smtClean="0">
                <a:solidFill>
                  <a:schemeClr val="tx1"/>
                </a:solidFill>
                <a:effectLst/>
                <a:latin typeface="+mn-lt"/>
                <a:ea typeface="+mn-ea"/>
                <a:cs typeface="+mn-cs"/>
              </a:rPr>
              <a:t>most data center networks use IP addresses based ECMP routing. The second end-host load-balancing method uses MPTCP which splits a TCP flow into multiple sub-flows by modifying transport layer in the guest VM network stack. It suffers from the </a:t>
            </a:r>
            <a:r>
              <a:rPr lang="en-US" sz="1200" b="0" i="0" u="none" strike="noStrike" kern="1200" dirty="0" err="1" smtClean="0">
                <a:solidFill>
                  <a:schemeClr val="tx1"/>
                </a:solidFill>
                <a:effectLst/>
                <a:latin typeface="+mn-lt"/>
                <a:ea typeface="+mn-ea"/>
                <a:cs typeface="+mn-cs"/>
              </a:rPr>
              <a:t>incast</a:t>
            </a:r>
            <a:r>
              <a:rPr lang="en-US" sz="1200" b="0" i="0" u="none" strike="noStrike" kern="1200" dirty="0" smtClean="0">
                <a:solidFill>
                  <a:schemeClr val="tx1"/>
                </a:solidFill>
                <a:effectLst/>
                <a:latin typeface="+mn-lt"/>
                <a:ea typeface="+mn-ea"/>
                <a:cs typeface="+mn-cs"/>
              </a:rPr>
              <a:t> problems and has deployment challenges</a:t>
            </a:r>
            <a:r>
              <a:rPr lang="en-US" sz="1200" b="0" i="0" u="none" strike="noStrike" kern="1200" baseline="0" dirty="0" smtClean="0">
                <a:solidFill>
                  <a:schemeClr val="tx1"/>
                </a:solidFill>
                <a:effectLst/>
                <a:latin typeface="+mn-lt"/>
                <a:ea typeface="+mn-ea"/>
                <a:cs typeface="+mn-cs"/>
              </a:rPr>
              <a:t> since operators don’t control guest VM network stacks.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5</a:t>
            </a:fld>
            <a:endParaRPr lang="en-US"/>
          </a:p>
        </p:txBody>
      </p:sp>
    </p:spTree>
    <p:extLst>
      <p:ext uri="{BB962C8B-B14F-4D97-AF65-F5344CB8AC3E}">
        <p14:creationId xmlns:p14="http://schemas.microsoft.com/office/powerpoint/2010/main" val="186606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This brings me</a:t>
            </a:r>
            <a:r>
              <a:rPr lang="en-US" sz="1200" b="0" i="0" u="none" strike="noStrike" kern="1200" baseline="0" dirty="0" smtClean="0">
                <a:solidFill>
                  <a:schemeClr val="tx1"/>
                </a:solidFill>
                <a:effectLst/>
                <a:latin typeface="+mn-lt"/>
                <a:ea typeface="+mn-ea"/>
                <a:cs typeface="+mn-cs"/>
              </a:rPr>
              <a:t> to the second part of my presentation to show how CLOVE can help you stop worrying about the network core and love the edge. </a:t>
            </a:r>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a:t>
            </a:r>
            <a:r>
              <a:rPr lang="en-US" sz="1200" b="0" i="0" u="none" strike="noStrike" kern="1200" dirty="0" smtClean="0">
                <a:solidFill>
                  <a:schemeClr val="tx1"/>
                </a:solidFill>
                <a:effectLst/>
                <a:latin typeface="+mn-lt"/>
                <a:ea typeface="+mn-ea"/>
                <a:cs typeface="+mn-cs"/>
              </a:rPr>
              <a:t>believe using network overlays technology, the virtual switch in the hypervisor provides a unique opportunity to influence paths for flows. The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in the</a:t>
            </a:r>
            <a:r>
              <a:rPr lang="en-US" sz="1200" b="0" i="0" u="none" strike="noStrike" kern="1200" baseline="0" dirty="0" smtClean="0">
                <a:solidFill>
                  <a:schemeClr val="tx1"/>
                </a:solidFill>
                <a:effectLst/>
                <a:latin typeface="+mn-lt"/>
                <a:ea typeface="+mn-ea"/>
                <a:cs typeface="+mn-cs"/>
              </a:rPr>
              <a:t> hypervisor </a:t>
            </a:r>
            <a:r>
              <a:rPr lang="en-US" sz="1200" b="0" i="0" u="none" strike="noStrike" kern="1200" dirty="0" smtClean="0">
                <a:solidFill>
                  <a:schemeClr val="tx1"/>
                </a:solidFill>
                <a:effectLst/>
                <a:latin typeface="+mn-lt"/>
                <a:ea typeface="+mn-ea"/>
                <a:cs typeface="+mn-cs"/>
              </a:rPr>
              <a:t>encapsulates packets coming from a VM using an encapsulation protocol,</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where the outer IP </a:t>
            </a:r>
            <a:r>
              <a:rPr lang="en-US" sz="1200" b="0" i="0" u="none" strike="noStrike" kern="1200" dirty="0" smtClean="0">
                <a:solidFill>
                  <a:schemeClr val="tx1"/>
                </a:solidFill>
                <a:effectLst/>
                <a:latin typeface="+mn-lt"/>
                <a:ea typeface="+mn-ea"/>
                <a:cs typeface="+mn-cs"/>
              </a:rPr>
              <a:t>header</a:t>
            </a:r>
            <a:r>
              <a:rPr lang="en-US" sz="1200" b="0" i="0" u="none" strike="noStrike" kern="1200" baseline="0" dirty="0" smtClean="0">
                <a:solidFill>
                  <a:schemeClr val="tx1"/>
                </a:solidFill>
                <a:effectLst/>
                <a:latin typeface="+mn-lt"/>
                <a:ea typeface="+mn-ea"/>
                <a:cs typeface="+mn-cs"/>
              </a:rPr>
              <a:t> has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ip</a:t>
            </a:r>
            <a:r>
              <a:rPr lang="en-US" sz="1200" b="0" i="0" u="none" strike="noStrike" kern="1200" baseline="0" dirty="0" smtClean="0">
                <a:solidFill>
                  <a:schemeClr val="tx1"/>
                </a:solidFill>
                <a:effectLst/>
                <a:latin typeface="+mn-lt"/>
                <a:ea typeface="+mn-ea"/>
                <a:cs typeface="+mn-cs"/>
              </a:rPr>
              <a:t> of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hypervisor and</a:t>
            </a:r>
            <a:r>
              <a:rPr lang="en-US" sz="1200" b="0" i="0" u="none" strike="noStrike" kern="1200" baseline="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dst</a:t>
            </a:r>
            <a:r>
              <a:rPr lang="en-US" sz="1200" b="0" i="0" u="none" strike="noStrike" kern="1200" dirty="0" smtClean="0">
                <a:solidFill>
                  <a:schemeClr val="tx1"/>
                </a:solidFill>
                <a:effectLst/>
                <a:latin typeface="+mn-lt"/>
                <a:ea typeface="+mn-ea"/>
                <a:cs typeface="+mn-cs"/>
              </a:rPr>
              <a:t> hypervisor. The</a:t>
            </a:r>
            <a:r>
              <a:rPr lang="en-US" sz="1200" b="0" i="0" u="none" strike="noStrike" kern="1200" baseline="0" dirty="0" smtClean="0">
                <a:solidFill>
                  <a:schemeClr val="tx1"/>
                </a:solidFill>
                <a:effectLst/>
                <a:latin typeface="+mn-lt"/>
                <a:ea typeface="+mn-ea"/>
                <a:cs typeface="+mn-cs"/>
              </a:rPr>
              <a:t> overlay encapsulation protocols use </a:t>
            </a:r>
            <a:r>
              <a:rPr lang="en-US" sz="1200" b="0" i="0" u="none" strike="noStrike" kern="1200" baseline="0" dirty="0" smtClean="0">
                <a:solidFill>
                  <a:schemeClr val="tx1"/>
                </a:solidFill>
                <a:effectLst/>
                <a:latin typeface="+mn-lt"/>
                <a:ea typeface="+mn-ea"/>
                <a:cs typeface="+mn-cs"/>
              </a:rPr>
              <a:t>their own fixed </a:t>
            </a:r>
            <a:r>
              <a:rPr lang="en-US" sz="1200" b="0" i="0" u="none" strike="noStrike" kern="1200" baseline="0" dirty="0" err="1" smtClean="0">
                <a:solidFill>
                  <a:schemeClr val="tx1"/>
                </a:solidFill>
                <a:effectLst/>
                <a:latin typeface="+mn-lt"/>
                <a:ea typeface="+mn-ea"/>
                <a:cs typeface="+mn-cs"/>
              </a:rPr>
              <a:t>dst</a:t>
            </a:r>
            <a:r>
              <a:rPr lang="en-US" sz="1200" b="0" i="0" u="none" strike="noStrike" kern="1200" baseline="0" dirty="0" smtClean="0">
                <a:solidFill>
                  <a:schemeClr val="tx1"/>
                </a:solidFill>
                <a:effectLst/>
                <a:latin typeface="+mn-lt"/>
                <a:ea typeface="+mn-ea"/>
                <a:cs typeface="+mn-cs"/>
              </a:rPr>
              <a:t> port in the outer transport </a:t>
            </a:r>
            <a:r>
              <a:rPr lang="en-US" sz="1200" b="0" i="0" u="none" strike="noStrike" kern="1200" baseline="0" dirty="0" smtClean="0">
                <a:solidFill>
                  <a:schemeClr val="tx1"/>
                </a:solidFill>
                <a:effectLst/>
                <a:latin typeface="+mn-lt"/>
                <a:ea typeface="+mn-ea"/>
                <a:cs typeface="+mn-cs"/>
              </a:rPr>
              <a:t>header. </a:t>
            </a:r>
            <a:r>
              <a:rPr lang="en-US" sz="1200" b="0" i="0" u="none" strike="noStrike" kern="1200" baseline="0" dirty="0" smtClean="0">
                <a:solidFill>
                  <a:schemeClr val="tx1"/>
                </a:solidFill>
                <a:effectLst/>
                <a:latin typeface="+mn-lt"/>
                <a:ea typeface="+mn-ea"/>
                <a:cs typeface="+mn-cs"/>
              </a:rPr>
              <a:t>So the </a:t>
            </a:r>
            <a:r>
              <a:rPr lang="en-US" sz="1200" b="0" i="0" u="none" strike="noStrike" kern="1200" baseline="0" dirty="0" err="1" smtClean="0">
                <a:solidFill>
                  <a:schemeClr val="tx1"/>
                </a:solidFill>
                <a:effectLst/>
                <a:latin typeface="+mn-lt"/>
                <a:ea typeface="+mn-ea"/>
                <a:cs typeface="+mn-cs"/>
              </a:rPr>
              <a:t>src</a:t>
            </a:r>
            <a:r>
              <a:rPr lang="en-US" sz="1200" b="0" i="0" u="none" strike="noStrike" kern="1200" baseline="0" dirty="0" smtClean="0">
                <a:solidFill>
                  <a:schemeClr val="tx1"/>
                </a:solidFill>
                <a:effectLst/>
                <a:latin typeface="+mn-lt"/>
                <a:ea typeface="+mn-ea"/>
                <a:cs typeface="+mn-cs"/>
              </a:rPr>
              <a:t> port in the transport layer can be randomized for ECMP traffic distribution. The</a:t>
            </a:r>
            <a:r>
              <a:rPr lang="en-US" sz="1200" b="0" i="0" u="none" strike="noStrike" kern="1200" dirty="0" smtClean="0">
                <a:solidFill>
                  <a:schemeClr val="tx1"/>
                </a:solidFill>
                <a:effectLst/>
                <a:latin typeface="+mn-lt"/>
                <a:ea typeface="+mn-ea"/>
                <a:cs typeface="+mn-cs"/>
              </a:rPr>
              <a:t> encapsulated packets are routed using ECMP.  </a:t>
            </a:r>
            <a:r>
              <a:rPr lang="en-US" sz="1200" b="0" i="0" u="none" strike="noStrike" kern="1200" baseline="0" dirty="0" smtClean="0">
                <a:solidFill>
                  <a:schemeClr val="tx1"/>
                </a:solidFill>
                <a:effectLst/>
                <a:latin typeface="+mn-lt"/>
                <a:ea typeface="+mn-ea"/>
                <a:cs typeface="+mn-cs"/>
              </a:rPr>
              <a:t> Since the </a:t>
            </a:r>
            <a:r>
              <a:rPr lang="en-US" sz="1200" b="0" i="0" u="none" strike="noStrike" kern="1200" baseline="0" dirty="0" err="1" smtClean="0">
                <a:solidFill>
                  <a:schemeClr val="tx1"/>
                </a:solidFill>
                <a:effectLst/>
                <a:latin typeface="+mn-lt"/>
                <a:ea typeface="+mn-ea"/>
                <a:cs typeface="+mn-cs"/>
              </a:rPr>
              <a:t>vswitch</a:t>
            </a:r>
            <a:r>
              <a:rPr lang="en-US" sz="1200" b="0" i="0" u="none" strike="noStrike" kern="1200" baseline="0" dirty="0" smtClean="0">
                <a:solidFill>
                  <a:schemeClr val="tx1"/>
                </a:solidFill>
                <a:effectLst/>
                <a:latin typeface="+mn-lt"/>
                <a:ea typeface="+mn-ea"/>
                <a:cs typeface="+mn-cs"/>
              </a:rPr>
              <a:t> at the edge intercepts packets going to and from VMs, it</a:t>
            </a:r>
            <a:r>
              <a:rPr lang="en-US" sz="1200" b="0" i="0" u="none" strike="noStrike" kern="1200" dirty="0" smtClean="0">
                <a:solidFill>
                  <a:schemeClr val="tx1"/>
                </a:solidFill>
                <a:effectLst/>
                <a:latin typeface="+mn-lt"/>
                <a:ea typeface="+mn-ea"/>
                <a:cs typeface="+mn-cs"/>
              </a:rPr>
              <a:t> is a sweet spot to  influence path selection in the core</a:t>
            </a:r>
            <a:r>
              <a:rPr lang="en-US" sz="1200" b="0" i="0" u="none" strike="noStrike" kern="1200" baseline="0" dirty="0" smtClean="0">
                <a:solidFill>
                  <a:schemeClr val="tx1"/>
                </a:solidFill>
                <a:effectLst/>
                <a:latin typeface="+mn-lt"/>
                <a:ea typeface="+mn-ea"/>
                <a:cs typeface="+mn-cs"/>
              </a:rPr>
              <a:t> by varying the </a:t>
            </a:r>
            <a:r>
              <a:rPr lang="en-US" sz="1200" b="0" i="0" u="none" strike="noStrike" kern="1200" baseline="0" dirty="0" err="1" smtClean="0">
                <a:solidFill>
                  <a:schemeClr val="tx1"/>
                </a:solidFill>
                <a:effectLst/>
                <a:latin typeface="+mn-lt"/>
                <a:ea typeface="+mn-ea"/>
                <a:cs typeface="+mn-cs"/>
              </a:rPr>
              <a:t>src</a:t>
            </a:r>
            <a:r>
              <a:rPr lang="en-US" sz="1200" b="0" i="0" u="none" strike="noStrike" kern="1200" baseline="0" dirty="0" smtClean="0">
                <a:solidFill>
                  <a:schemeClr val="tx1"/>
                </a:solidFill>
                <a:effectLst/>
                <a:latin typeface="+mn-lt"/>
                <a:ea typeface="+mn-ea"/>
                <a:cs typeface="+mn-cs"/>
              </a:rPr>
              <a:t> port without modifying guest VM traffic. </a:t>
            </a: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6</a:t>
            </a:fld>
            <a:endParaRPr lang="en-US"/>
          </a:p>
        </p:txBody>
      </p:sp>
    </p:spTree>
    <p:extLst>
      <p:ext uri="{BB962C8B-B14F-4D97-AF65-F5344CB8AC3E}">
        <p14:creationId xmlns:p14="http://schemas.microsoft.com/office/powerpoint/2010/main" val="18188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smtClean="0">
              <a:effectLst/>
            </a:endParaRPr>
          </a:p>
          <a:p>
            <a:r>
              <a:rPr lang="en-US" sz="1200" b="0" i="0" u="none" strike="noStrike" kern="1200" dirty="0" smtClean="0">
                <a:solidFill>
                  <a:schemeClr val="tx1"/>
                </a:solidFill>
                <a:effectLst/>
                <a:latin typeface="+mn-lt"/>
                <a:ea typeface="+mn-ea"/>
                <a:cs typeface="+mn-cs"/>
              </a:rPr>
              <a:t>With this background,</a:t>
            </a:r>
            <a:r>
              <a:rPr lang="en-US" sz="1200" b="0" i="0" u="none" strike="noStrike" kern="1200" baseline="0" dirty="0" smtClean="0">
                <a:solidFill>
                  <a:schemeClr val="tx1"/>
                </a:solidFill>
                <a:effectLst/>
                <a:latin typeface="+mn-lt"/>
                <a:ea typeface="+mn-ea"/>
                <a:cs typeface="+mn-cs"/>
              </a:rPr>
              <a:t> I would like to present CLOVE</a:t>
            </a:r>
            <a:r>
              <a:rPr lang="en-US" sz="1200" b="0" i="0" u="none" strike="noStrike" kern="1200" baseline="0" dirty="0" smtClean="0">
                <a:solidFill>
                  <a:schemeClr val="tx1"/>
                </a:solidFill>
                <a:effectLst/>
                <a:latin typeface="+mn-lt"/>
                <a:ea typeface="+mn-ea"/>
                <a:cs typeface="+mn-cs"/>
              </a:rPr>
              <a:t>, a </a:t>
            </a:r>
            <a:r>
              <a:rPr lang="en-US" sz="1200" b="0" i="0" u="none" strike="noStrike" kern="1200" baseline="0" dirty="0" smtClean="0">
                <a:solidFill>
                  <a:schemeClr val="tx1"/>
                </a:solidFill>
                <a:effectLst/>
                <a:latin typeface="+mn-lt"/>
                <a:ea typeface="+mn-ea"/>
                <a:cs typeface="+mn-cs"/>
              </a:rPr>
              <a:t>viable and effective solution for today’s data </a:t>
            </a:r>
            <a:r>
              <a:rPr lang="en-US" sz="1200" b="0" i="0" u="none" strike="noStrike" kern="1200" baseline="0" dirty="0" smtClean="0">
                <a:solidFill>
                  <a:schemeClr val="tx1"/>
                </a:solidFill>
                <a:effectLst/>
                <a:latin typeface="+mn-lt"/>
                <a:ea typeface="+mn-ea"/>
                <a:cs typeface="+mn-cs"/>
              </a:rPr>
              <a:t>centers</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There are 3 primary components in the design -</a:t>
            </a: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7</a:t>
            </a:fld>
            <a:endParaRPr lang="en-US"/>
          </a:p>
        </p:txBody>
      </p:sp>
    </p:spTree>
    <p:extLst>
      <p:ext uri="{BB962C8B-B14F-4D97-AF65-F5344CB8AC3E}">
        <p14:creationId xmlns:p14="http://schemas.microsoft.com/office/powerpoint/2010/main" val="395024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Path</a:t>
            </a:r>
            <a:r>
              <a:rPr lang="en-US" sz="1200" b="0" i="0" u="none" strike="noStrike" kern="1200" baseline="0" dirty="0" smtClean="0">
                <a:solidFill>
                  <a:schemeClr val="tx1"/>
                </a:solidFill>
                <a:effectLst/>
                <a:latin typeface="+mn-lt"/>
                <a:ea typeface="+mn-ea"/>
                <a:cs typeface="+mn-cs"/>
              </a:rPr>
              <a:t> discovery mechanism tells the </a:t>
            </a:r>
            <a:r>
              <a:rPr lang="en-US" sz="1200" b="0" i="0" u="none" strike="noStrike" kern="1200" baseline="0" dirty="0" err="1" smtClean="0">
                <a:solidFill>
                  <a:schemeClr val="tx1"/>
                </a:solidFill>
                <a:effectLst/>
                <a:latin typeface="+mn-lt"/>
                <a:ea typeface="+mn-ea"/>
                <a:cs typeface="+mn-cs"/>
              </a:rPr>
              <a:t>vswitch</a:t>
            </a:r>
            <a:r>
              <a:rPr lang="en-US" sz="1200" b="0" i="0" u="none" strike="noStrike" kern="1200" baseline="0" dirty="0" smtClean="0">
                <a:solidFill>
                  <a:schemeClr val="tx1"/>
                </a:solidFill>
                <a:effectLst/>
                <a:latin typeface="+mn-lt"/>
                <a:ea typeface="+mn-ea"/>
                <a:cs typeface="+mn-cs"/>
              </a:rPr>
              <a:t> what source ports to use to influence path selection for packets</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 path discovery daemon runs a </a:t>
            </a:r>
            <a:r>
              <a:rPr lang="en-US" sz="1200" b="0" i="0" u="none" strike="noStrike" kern="1200" dirty="0" err="1" smtClean="0">
                <a:solidFill>
                  <a:schemeClr val="tx1"/>
                </a:solidFill>
                <a:effectLst/>
                <a:latin typeface="+mn-lt"/>
                <a:ea typeface="+mn-ea"/>
                <a:cs typeface="+mn-cs"/>
              </a:rPr>
              <a:t>traceroute</a:t>
            </a:r>
            <a:r>
              <a:rPr lang="en-US" sz="1200" b="0" i="0" u="none" strike="noStrike" kern="1200" dirty="0" smtClean="0">
                <a:solidFill>
                  <a:schemeClr val="tx1"/>
                </a:solidFill>
                <a:effectLst/>
                <a:latin typeface="+mn-lt"/>
                <a:ea typeface="+mn-ea"/>
                <a:cs typeface="+mn-cs"/>
              </a:rPr>
              <a:t> style mechanism to send probes with </a:t>
            </a:r>
            <a:r>
              <a:rPr lang="en-US" sz="1200" b="0" i="0" u="none" strike="noStrike" kern="1200" dirty="0" smtClean="0">
                <a:solidFill>
                  <a:schemeClr val="tx1"/>
                </a:solidFill>
                <a:effectLst/>
                <a:latin typeface="+mn-lt"/>
                <a:ea typeface="+mn-ea"/>
                <a:cs typeface="+mn-cs"/>
              </a:rPr>
              <a:t>varying </a:t>
            </a:r>
            <a:r>
              <a:rPr lang="en-US" sz="1200" b="0" i="0" u="none" strike="noStrike" kern="1200" dirty="0" smtClean="0">
                <a:solidFill>
                  <a:schemeClr val="tx1"/>
                </a:solidFill>
                <a:effectLst/>
                <a:latin typeface="+mn-lt"/>
                <a:ea typeface="+mn-ea"/>
                <a:cs typeface="+mn-cs"/>
              </a:rPr>
              <a:t>source ports in the outer transport header. When the probes are routed over the equal-cost paths using ECMP routing in the network, CLOVE can discover the link-distant multiple paths. The path discovery daemon sends periodic probes in order to keep the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ports-paths mapping up-to-date and also detect link changes/failures.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8</a:t>
            </a:fld>
            <a:endParaRPr lang="en-US"/>
          </a:p>
        </p:txBody>
      </p:sp>
    </p:spTree>
    <p:extLst>
      <p:ext uri="{BB962C8B-B14F-4D97-AF65-F5344CB8AC3E}">
        <p14:creationId xmlns:p14="http://schemas.microsoft.com/office/powerpoint/2010/main" val="2127887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Now that we have empowered the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to dictate paths for flows, let’s understand how it distributes flows in the network. That’s the second component in the design.  CLOVE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uses the well-known </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splitting concept to divide a flow at the granularity of a </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Flowlets</a:t>
            </a:r>
            <a:r>
              <a:rPr lang="en-US" sz="1200" b="0" i="0" kern="1200" dirty="0" smtClean="0">
                <a:solidFill>
                  <a:schemeClr val="tx1"/>
                </a:solidFill>
                <a:effectLst/>
                <a:latin typeface="+mn-lt"/>
                <a:ea typeface="+mn-ea"/>
                <a:cs typeface="+mn-cs"/>
              </a:rPr>
              <a:t> are bursts of packets from a flow that are separated by large</a:t>
            </a:r>
            <a:r>
              <a:rPr lang="en-US" sz="1200" b="0" i="0" kern="1200" baseline="0" dirty="0" smtClean="0">
                <a:solidFill>
                  <a:schemeClr val="tx1"/>
                </a:solidFill>
                <a:effectLst/>
                <a:latin typeface="+mn-lt"/>
                <a:ea typeface="+mn-ea"/>
                <a:cs typeface="+mn-cs"/>
              </a:rPr>
              <a:t> enough gap in time so that they can be routed independently without causing re-</a:t>
            </a:r>
            <a:r>
              <a:rPr lang="en-US" sz="1200" b="0" i="0" kern="1200" baseline="0" dirty="0" err="1" smtClean="0">
                <a:solidFill>
                  <a:schemeClr val="tx1"/>
                </a:solidFill>
                <a:effectLst/>
                <a:latin typeface="+mn-lt"/>
                <a:ea typeface="+mn-ea"/>
                <a:cs typeface="+mn-cs"/>
              </a:rPr>
              <a:t>ordering</a:t>
            </a:r>
            <a:r>
              <a:rPr lang="en-US" sz="1200" b="0" i="0" kern="1200" dirty="0" err="1"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To</a:t>
            </a:r>
            <a:r>
              <a:rPr lang="en-US" sz="1200" b="0" i="0" u="none" strike="noStrike" kern="1200" dirty="0" smtClean="0">
                <a:solidFill>
                  <a:schemeClr val="tx1"/>
                </a:solidFill>
                <a:effectLst/>
                <a:latin typeface="+mn-lt"/>
                <a:ea typeface="+mn-ea"/>
                <a:cs typeface="+mn-cs"/>
              </a:rPr>
              <a:t> map</a:t>
            </a:r>
            <a:r>
              <a:rPr lang="en-US" sz="1200" b="0" i="0" u="none" strike="noStrike" kern="1200" baseline="0" dirty="0" smtClean="0">
                <a:solidFill>
                  <a:schemeClr val="tx1"/>
                </a:solidFill>
                <a:effectLst/>
                <a:latin typeface="+mn-lt"/>
                <a:ea typeface="+mn-ea"/>
                <a:cs typeface="+mn-cs"/>
              </a:rPr>
              <a:t> every</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in a flow to a separate path, </a:t>
            </a:r>
            <a:r>
              <a:rPr lang="en-US" sz="1200" b="0" i="0" u="none" strike="noStrike" kern="1200" dirty="0" err="1" smtClean="0">
                <a:solidFill>
                  <a:schemeClr val="tx1"/>
                </a:solidFill>
                <a:effectLst/>
                <a:latin typeface="+mn-lt"/>
                <a:ea typeface="+mn-ea"/>
                <a:cs typeface="+mn-cs"/>
              </a:rPr>
              <a:t>vSwitch</a:t>
            </a:r>
            <a:r>
              <a:rPr lang="en-US" sz="1200" b="0" i="0" u="none" strike="noStrike" kern="1200" dirty="0" smtClean="0">
                <a:solidFill>
                  <a:schemeClr val="tx1"/>
                </a:solidFill>
                <a:effectLst/>
                <a:latin typeface="+mn-lt"/>
                <a:ea typeface="+mn-ea"/>
                <a:cs typeface="+mn-cs"/>
              </a:rPr>
              <a:t> rotates</a:t>
            </a:r>
            <a:r>
              <a:rPr lang="en-US" sz="1200" b="0" i="0" u="none" strike="noStrike" kern="1200" baseline="0" dirty="0" smtClean="0">
                <a:solidFill>
                  <a:schemeClr val="tx1"/>
                </a:solidFill>
                <a:effectLst/>
                <a:latin typeface="+mn-lt"/>
                <a:ea typeface="+mn-ea"/>
                <a:cs typeface="+mn-cs"/>
              </a:rPr>
              <a:t> through the </a:t>
            </a:r>
            <a:r>
              <a:rPr lang="en-US" sz="1200" b="0" i="0" u="none" strike="noStrike" kern="1200" dirty="0" smtClean="0">
                <a:solidFill>
                  <a:schemeClr val="tx1"/>
                </a:solidFill>
                <a:effectLst/>
                <a:latin typeface="+mn-lt"/>
                <a:ea typeface="+mn-ea"/>
                <a:cs typeface="+mn-cs"/>
              </a:rPr>
              <a:t>learnt </a:t>
            </a:r>
            <a:r>
              <a:rPr lang="en-US" sz="1200" b="0" i="0" u="none" strike="noStrike" kern="1200" dirty="0" err="1" smtClean="0">
                <a:solidFill>
                  <a:schemeClr val="tx1"/>
                </a:solidFill>
                <a:effectLst/>
                <a:latin typeface="+mn-lt"/>
                <a:ea typeface="+mn-ea"/>
                <a:cs typeface="+mn-cs"/>
              </a:rPr>
              <a:t>src</a:t>
            </a:r>
            <a:r>
              <a:rPr lang="en-US" sz="1200" b="0" i="0" u="none" strike="noStrike" kern="1200" dirty="0" smtClean="0">
                <a:solidFill>
                  <a:schemeClr val="tx1"/>
                </a:solidFill>
                <a:effectLst/>
                <a:latin typeface="+mn-lt"/>
                <a:ea typeface="+mn-ea"/>
                <a:cs typeface="+mn-cs"/>
              </a:rPr>
              <a:t> ports. By combining path discovery and </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 load-balancing, we devised our</a:t>
            </a:r>
            <a:r>
              <a:rPr lang="en-US" sz="1200" b="0" i="0" u="none" strike="noStrike" kern="1200" baseline="0" dirty="0" smtClean="0">
                <a:solidFill>
                  <a:schemeClr val="tx1"/>
                </a:solidFill>
                <a:effectLst/>
                <a:latin typeface="+mn-lt"/>
                <a:ea typeface="+mn-ea"/>
                <a:cs typeface="+mn-cs"/>
              </a:rPr>
              <a:t> 1st</a:t>
            </a:r>
            <a:r>
              <a:rPr lang="en-US" sz="1200" b="0" i="0" u="none" strike="noStrike" kern="1200" dirty="0" smtClean="0">
                <a:solidFill>
                  <a:schemeClr val="tx1"/>
                </a:solidFill>
                <a:effectLst/>
                <a:latin typeface="+mn-lt"/>
                <a:ea typeface="+mn-ea"/>
                <a:cs typeface="+mn-cs"/>
              </a:rPr>
              <a:t> load-balancing scheme called as “edge-</a:t>
            </a:r>
            <a:r>
              <a:rPr lang="en-US" sz="1200" b="0" i="0" u="none" strike="noStrike" kern="1200" dirty="0" err="1" smtClean="0">
                <a:solidFill>
                  <a:schemeClr val="tx1"/>
                </a:solidFill>
                <a:effectLst/>
                <a:latin typeface="+mn-lt"/>
                <a:ea typeface="+mn-ea"/>
                <a:cs typeface="+mn-cs"/>
              </a:rPr>
              <a:t>flowlet</a:t>
            </a:r>
            <a:r>
              <a:rPr lang="en-US" sz="1200" b="0" i="0" u="none" strike="noStrike" kern="1200" dirty="0" smtClean="0">
                <a:solidFill>
                  <a:schemeClr val="tx1"/>
                </a:solidFill>
                <a:effectLst/>
                <a:latin typeface="+mn-lt"/>
                <a:ea typeface="+mn-ea"/>
                <a:cs typeface="+mn-cs"/>
              </a:rPr>
              <a:t>”.</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3E4D5D8-4C93-3D45-815F-D7ADBCFE3CDF}" type="slidenum">
              <a:rPr lang="en-US" smtClean="0"/>
              <a:t>9</a:t>
            </a:fld>
            <a:endParaRPr lang="en-US"/>
          </a:p>
        </p:txBody>
      </p:sp>
    </p:spTree>
    <p:extLst>
      <p:ext uri="{BB962C8B-B14F-4D97-AF65-F5344CB8AC3E}">
        <p14:creationId xmlns:p14="http://schemas.microsoft.com/office/powerpoint/2010/main" val="43760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0F3428-D897-EE49-904D-B2F747EE7822}"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81D12-670C-1A4F-86DF-0AA6B4E6FD28}" type="slidenum">
              <a:rPr lang="en-US" smtClean="0"/>
              <a:t>‹#›</a:t>
            </a:fld>
            <a:endParaRPr lang="en-US"/>
          </a:p>
        </p:txBody>
      </p:sp>
    </p:spTree>
    <p:extLst>
      <p:ext uri="{BB962C8B-B14F-4D97-AF65-F5344CB8AC3E}">
        <p14:creationId xmlns:p14="http://schemas.microsoft.com/office/powerpoint/2010/main" val="1917532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0F3428-D897-EE49-904D-B2F747EE7822}"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81D12-670C-1A4F-86DF-0AA6B4E6FD28}" type="slidenum">
              <a:rPr lang="en-US" smtClean="0"/>
              <a:t>‹#›</a:t>
            </a:fld>
            <a:endParaRPr lang="en-US"/>
          </a:p>
        </p:txBody>
      </p:sp>
    </p:spTree>
    <p:extLst>
      <p:ext uri="{BB962C8B-B14F-4D97-AF65-F5344CB8AC3E}">
        <p14:creationId xmlns:p14="http://schemas.microsoft.com/office/powerpoint/2010/main" val="140917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0F3428-D897-EE49-904D-B2F747EE7822}"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81D12-670C-1A4F-86DF-0AA6B4E6FD28}" type="slidenum">
              <a:rPr lang="en-US" smtClean="0"/>
              <a:t>‹#›</a:t>
            </a:fld>
            <a:endParaRPr lang="en-US"/>
          </a:p>
        </p:txBody>
      </p:sp>
    </p:spTree>
    <p:extLst>
      <p:ext uri="{BB962C8B-B14F-4D97-AF65-F5344CB8AC3E}">
        <p14:creationId xmlns:p14="http://schemas.microsoft.com/office/powerpoint/2010/main" val="160786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0F3428-D897-EE49-904D-B2F747EE7822}"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81D12-670C-1A4F-86DF-0AA6B4E6FD28}" type="slidenum">
              <a:rPr lang="en-US" smtClean="0"/>
              <a:t>‹#›</a:t>
            </a:fld>
            <a:endParaRPr lang="en-US"/>
          </a:p>
        </p:txBody>
      </p:sp>
    </p:spTree>
    <p:extLst>
      <p:ext uri="{BB962C8B-B14F-4D97-AF65-F5344CB8AC3E}">
        <p14:creationId xmlns:p14="http://schemas.microsoft.com/office/powerpoint/2010/main" val="114433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0F3428-D897-EE49-904D-B2F747EE7822}"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81D12-670C-1A4F-86DF-0AA6B4E6FD28}" type="slidenum">
              <a:rPr lang="en-US" smtClean="0"/>
              <a:t>‹#›</a:t>
            </a:fld>
            <a:endParaRPr lang="en-US"/>
          </a:p>
        </p:txBody>
      </p:sp>
    </p:spTree>
    <p:extLst>
      <p:ext uri="{BB962C8B-B14F-4D97-AF65-F5344CB8AC3E}">
        <p14:creationId xmlns:p14="http://schemas.microsoft.com/office/powerpoint/2010/main" val="205598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0F3428-D897-EE49-904D-B2F747EE7822}"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81D12-670C-1A4F-86DF-0AA6B4E6FD28}" type="slidenum">
              <a:rPr lang="en-US" smtClean="0"/>
              <a:t>‹#›</a:t>
            </a:fld>
            <a:endParaRPr lang="en-US"/>
          </a:p>
        </p:txBody>
      </p:sp>
    </p:spTree>
    <p:extLst>
      <p:ext uri="{BB962C8B-B14F-4D97-AF65-F5344CB8AC3E}">
        <p14:creationId xmlns:p14="http://schemas.microsoft.com/office/powerpoint/2010/main" val="188599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0F3428-D897-EE49-904D-B2F747EE7822}" type="datetimeFigureOut">
              <a:rPr lang="en-US" smtClean="0"/>
              <a:t>11/6/16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81D12-670C-1A4F-86DF-0AA6B4E6FD28}" type="slidenum">
              <a:rPr lang="en-US" smtClean="0"/>
              <a:t>‹#›</a:t>
            </a:fld>
            <a:endParaRPr lang="en-US"/>
          </a:p>
        </p:txBody>
      </p:sp>
    </p:spTree>
    <p:extLst>
      <p:ext uri="{BB962C8B-B14F-4D97-AF65-F5344CB8AC3E}">
        <p14:creationId xmlns:p14="http://schemas.microsoft.com/office/powerpoint/2010/main" val="109748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0F3428-D897-EE49-904D-B2F747EE7822}" type="datetimeFigureOut">
              <a:rPr lang="en-US" smtClean="0"/>
              <a:t>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81D12-670C-1A4F-86DF-0AA6B4E6FD28}" type="slidenum">
              <a:rPr lang="en-US" smtClean="0"/>
              <a:t>‹#›</a:t>
            </a:fld>
            <a:endParaRPr lang="en-US"/>
          </a:p>
        </p:txBody>
      </p:sp>
    </p:spTree>
    <p:extLst>
      <p:ext uri="{BB962C8B-B14F-4D97-AF65-F5344CB8AC3E}">
        <p14:creationId xmlns:p14="http://schemas.microsoft.com/office/powerpoint/2010/main" val="72982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F3428-D897-EE49-904D-B2F747EE7822}" type="datetimeFigureOut">
              <a:rPr lang="en-US" smtClean="0"/>
              <a:t>11/6/16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81D12-670C-1A4F-86DF-0AA6B4E6FD28}" type="slidenum">
              <a:rPr lang="en-US" smtClean="0"/>
              <a:t>‹#›</a:t>
            </a:fld>
            <a:endParaRPr lang="en-US"/>
          </a:p>
        </p:txBody>
      </p:sp>
    </p:spTree>
    <p:extLst>
      <p:ext uri="{BB962C8B-B14F-4D97-AF65-F5344CB8AC3E}">
        <p14:creationId xmlns:p14="http://schemas.microsoft.com/office/powerpoint/2010/main" val="184104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0F3428-D897-EE49-904D-B2F747EE7822}"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81D12-670C-1A4F-86DF-0AA6B4E6FD28}" type="slidenum">
              <a:rPr lang="en-US" smtClean="0"/>
              <a:t>‹#›</a:t>
            </a:fld>
            <a:endParaRPr lang="en-US"/>
          </a:p>
        </p:txBody>
      </p:sp>
    </p:spTree>
    <p:extLst>
      <p:ext uri="{BB962C8B-B14F-4D97-AF65-F5344CB8AC3E}">
        <p14:creationId xmlns:p14="http://schemas.microsoft.com/office/powerpoint/2010/main" val="148770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0F3428-D897-EE49-904D-B2F747EE7822}"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81D12-670C-1A4F-86DF-0AA6B4E6FD28}" type="slidenum">
              <a:rPr lang="en-US" smtClean="0"/>
              <a:t>‹#›</a:t>
            </a:fld>
            <a:endParaRPr lang="en-US"/>
          </a:p>
        </p:txBody>
      </p:sp>
    </p:spTree>
    <p:extLst>
      <p:ext uri="{BB962C8B-B14F-4D97-AF65-F5344CB8AC3E}">
        <p14:creationId xmlns:p14="http://schemas.microsoft.com/office/powerpoint/2010/main" val="654538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F3428-D897-EE49-904D-B2F747EE7822}" type="datetimeFigureOut">
              <a:rPr lang="en-US" smtClean="0"/>
              <a:t>11/6/16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81D12-670C-1A4F-86DF-0AA6B4E6FD28}" type="slidenum">
              <a:rPr lang="en-US" smtClean="0"/>
              <a:t>‹#›</a:t>
            </a:fld>
            <a:endParaRPr lang="en-US"/>
          </a:p>
        </p:txBody>
      </p:sp>
    </p:spTree>
    <p:extLst>
      <p:ext uri="{BB962C8B-B14F-4D97-AF65-F5344CB8AC3E}">
        <p14:creationId xmlns:p14="http://schemas.microsoft.com/office/powerpoint/2010/main" val="1337132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0700" y="1028699"/>
            <a:ext cx="9385300" cy="1579563"/>
          </a:xfrm>
        </p:spPr>
        <p:txBody>
          <a:bodyPr>
            <a:noAutofit/>
          </a:bodyPr>
          <a:lstStyle/>
          <a:p>
            <a:pPr algn="l"/>
            <a:r>
              <a:rPr lang="en-US" sz="4800" dirty="0" smtClean="0"/>
              <a:t/>
            </a:r>
            <a:br>
              <a:rPr lang="en-US" sz="4800" dirty="0" smtClean="0"/>
            </a:br>
            <a:r>
              <a:rPr lang="en-US" sz="4800" dirty="0" smtClean="0"/>
              <a:t>How I Learned to Stop Worrying 		   About the Core and Love the Edge</a:t>
            </a:r>
            <a:endParaRPr lang="en-US" sz="4800" dirty="0"/>
          </a:p>
        </p:txBody>
      </p:sp>
      <p:sp>
        <p:nvSpPr>
          <p:cNvPr id="5" name="Subtitle 4"/>
          <p:cNvSpPr>
            <a:spLocks noGrp="1"/>
          </p:cNvSpPr>
          <p:nvPr>
            <p:ph type="subTitle" idx="1"/>
          </p:nvPr>
        </p:nvSpPr>
        <p:spPr>
          <a:xfrm>
            <a:off x="533400" y="3530600"/>
            <a:ext cx="11188700" cy="2400300"/>
          </a:xfrm>
        </p:spPr>
        <p:txBody>
          <a:bodyPr>
            <a:normAutofit fontScale="92500"/>
          </a:bodyPr>
          <a:lstStyle/>
          <a:p>
            <a:r>
              <a:rPr lang="en-US" sz="3200" dirty="0" smtClean="0"/>
              <a:t>Aditi Ghag</a:t>
            </a:r>
            <a:r>
              <a:rPr lang="en-US" sz="3200" baseline="30000" dirty="0" smtClean="0"/>
              <a:t>2</a:t>
            </a:r>
            <a:endParaRPr lang="en-US" sz="3200" dirty="0" smtClean="0"/>
          </a:p>
          <a:p>
            <a:endParaRPr lang="en-US" dirty="0"/>
          </a:p>
          <a:p>
            <a:r>
              <a:rPr lang="en-US" sz="2800" dirty="0" smtClean="0"/>
              <a:t>Naga Katta</a:t>
            </a:r>
            <a:r>
              <a:rPr lang="en-US" sz="2800" baseline="30000" dirty="0" smtClean="0"/>
              <a:t>1,2</a:t>
            </a:r>
            <a:r>
              <a:rPr lang="en-US" sz="2800" dirty="0" smtClean="0"/>
              <a:t>, </a:t>
            </a:r>
            <a:r>
              <a:rPr lang="en-US" sz="2800" dirty="0" err="1" smtClean="0"/>
              <a:t>Mukesh</a:t>
            </a:r>
            <a:r>
              <a:rPr lang="en-US" sz="2800" dirty="0" smtClean="0"/>
              <a:t> Hira</a:t>
            </a:r>
            <a:r>
              <a:rPr lang="en-US" sz="2800" baseline="30000" dirty="0" smtClean="0"/>
              <a:t>2</a:t>
            </a:r>
            <a:r>
              <a:rPr lang="en-US" sz="2800" dirty="0" smtClean="0"/>
              <a:t>,  </a:t>
            </a:r>
            <a:r>
              <a:rPr lang="en-US" sz="2800" dirty="0" err="1" smtClean="0"/>
              <a:t>Changhoon</a:t>
            </a:r>
            <a:r>
              <a:rPr lang="en-US" sz="2800" dirty="0" smtClean="0"/>
              <a:t> Kim</a:t>
            </a:r>
            <a:r>
              <a:rPr lang="en-US" sz="2800" baseline="30000" dirty="0" smtClean="0"/>
              <a:t>3</a:t>
            </a:r>
            <a:r>
              <a:rPr lang="en-US" sz="2800" dirty="0" smtClean="0"/>
              <a:t>, Isaac Keslassy</a:t>
            </a:r>
            <a:r>
              <a:rPr lang="en-US" sz="2800" baseline="30000" dirty="0" smtClean="0"/>
              <a:t>2,4</a:t>
            </a:r>
            <a:r>
              <a:rPr lang="en-US" sz="2800" dirty="0" smtClean="0"/>
              <a:t>, Jennifer Rexford</a:t>
            </a:r>
            <a:r>
              <a:rPr lang="en-US" sz="2800" baseline="30000" dirty="0" smtClean="0"/>
              <a:t>1       </a:t>
            </a:r>
          </a:p>
          <a:p>
            <a:endParaRPr lang="en-US" sz="2800" dirty="0" smtClean="0"/>
          </a:p>
          <a:p>
            <a:r>
              <a:rPr lang="en-US" sz="2200" baseline="30000" dirty="0" smtClean="0"/>
              <a:t>1</a:t>
            </a:r>
            <a:r>
              <a:rPr lang="en-US" sz="2200" dirty="0" smtClean="0"/>
              <a:t>Princeton University, </a:t>
            </a:r>
            <a:r>
              <a:rPr lang="en-US" sz="2200" baseline="30000" dirty="0" smtClean="0"/>
              <a:t>2</a:t>
            </a:r>
            <a:r>
              <a:rPr lang="en-US" sz="2200" dirty="0" smtClean="0"/>
              <a:t>VMware, </a:t>
            </a:r>
            <a:r>
              <a:rPr lang="en-US" sz="2200" baseline="30000" dirty="0" smtClean="0"/>
              <a:t>3</a:t>
            </a:r>
            <a:r>
              <a:rPr lang="en-US" sz="2200" dirty="0" smtClean="0"/>
              <a:t>Barefoot Networks, </a:t>
            </a:r>
            <a:r>
              <a:rPr lang="en-US" sz="2200" baseline="30000" dirty="0" smtClean="0"/>
              <a:t>4</a:t>
            </a:r>
            <a:r>
              <a:rPr lang="en-US" sz="2200" dirty="0" smtClean="0"/>
              <a:t>Technion</a:t>
            </a:r>
          </a:p>
          <a:p>
            <a:endParaRPr lang="en-US" sz="2200" dirty="0"/>
          </a:p>
        </p:txBody>
      </p:sp>
      <p:sp>
        <p:nvSpPr>
          <p:cNvPr id="3" name="TextBox 2"/>
          <p:cNvSpPr txBox="1"/>
          <p:nvPr/>
        </p:nvSpPr>
        <p:spPr>
          <a:xfrm>
            <a:off x="4883150" y="203200"/>
            <a:ext cx="3238500" cy="984885"/>
          </a:xfrm>
          <a:prstGeom prst="rect">
            <a:avLst/>
          </a:prstGeom>
          <a:noFill/>
        </p:spPr>
        <p:txBody>
          <a:bodyPr wrap="square" rtlCol="0">
            <a:spAutoFit/>
          </a:bodyPr>
          <a:lstStyle/>
          <a:p>
            <a:r>
              <a:rPr lang="en-US" sz="5800" b="1" dirty="0" smtClean="0"/>
              <a:t>CLOVE</a:t>
            </a:r>
            <a:endParaRPr lang="en-US" sz="5800" b="1" dirty="0"/>
          </a:p>
        </p:txBody>
      </p:sp>
    </p:spTree>
    <p:extLst>
      <p:ext uri="{BB962C8B-B14F-4D97-AF65-F5344CB8AC3E}">
        <p14:creationId xmlns:p14="http://schemas.microsoft.com/office/powerpoint/2010/main" val="684914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Edge-</a:t>
            </a:r>
            <a:r>
              <a:rPr lang="en-US" u="sng" dirty="0" err="1"/>
              <a:t>F</a:t>
            </a:r>
            <a:r>
              <a:rPr lang="en-US" u="sng" dirty="0" err="1" smtClean="0"/>
              <a:t>lowlet</a:t>
            </a:r>
            <a:endParaRPr lang="en-US" u="sng" dirty="0"/>
          </a:p>
        </p:txBody>
      </p:sp>
      <p:sp>
        <p:nvSpPr>
          <p:cNvPr id="4" name="Content Placeholder 2"/>
          <p:cNvSpPr>
            <a:spLocks noGrp="1"/>
          </p:cNvSpPr>
          <p:nvPr>
            <p:ph idx="1"/>
          </p:nvPr>
        </p:nvSpPr>
        <p:spPr>
          <a:xfrm>
            <a:off x="838200" y="1736725"/>
            <a:ext cx="10515600" cy="4351338"/>
          </a:xfrm>
        </p:spPr>
        <p:txBody>
          <a:bodyPr>
            <a:normAutofit/>
          </a:bodyPr>
          <a:lstStyle/>
          <a:p>
            <a:pPr>
              <a:lnSpc>
                <a:spcPct val="300000"/>
              </a:lnSpc>
              <a:buFont typeface="Wingdings" charset="2"/>
              <a:buChar char="§"/>
            </a:pPr>
            <a:r>
              <a:rPr lang="en-US" dirty="0" err="1" smtClean="0"/>
              <a:t>Flowlet</a:t>
            </a:r>
            <a:r>
              <a:rPr lang="en-US" dirty="0" smtClean="0"/>
              <a:t> splitting in </a:t>
            </a:r>
            <a:r>
              <a:rPr lang="en-US" dirty="0" err="1" smtClean="0"/>
              <a:t>vSwitch</a:t>
            </a:r>
            <a:endParaRPr lang="en-US" dirty="0" smtClean="0"/>
          </a:p>
          <a:p>
            <a:pPr>
              <a:lnSpc>
                <a:spcPct val="300000"/>
              </a:lnSpc>
              <a:buFont typeface="Wingdings" charset="2"/>
              <a:buChar char="§"/>
            </a:pPr>
            <a:r>
              <a:rPr lang="en-US" dirty="0" smtClean="0"/>
              <a:t>Select learnt source port for </a:t>
            </a:r>
            <a:r>
              <a:rPr lang="en-US" dirty="0" err="1" smtClean="0"/>
              <a:t>flowlets</a:t>
            </a:r>
            <a:r>
              <a:rPr lang="en-US" dirty="0" smtClean="0"/>
              <a:t> at random</a:t>
            </a:r>
          </a:p>
          <a:p>
            <a:pPr>
              <a:lnSpc>
                <a:spcPct val="300000"/>
              </a:lnSpc>
              <a:buFont typeface="Wingdings" charset="2"/>
              <a:buChar char="§"/>
            </a:pPr>
            <a:r>
              <a:rPr lang="en-US" dirty="0"/>
              <a:t>P</a:t>
            </a:r>
            <a:r>
              <a:rPr lang="en-US" dirty="0" smtClean="0"/>
              <a:t>hysical switches forward </a:t>
            </a:r>
            <a:r>
              <a:rPr lang="en-US" dirty="0" err="1" smtClean="0"/>
              <a:t>flowlets</a:t>
            </a:r>
            <a:r>
              <a:rPr lang="en-US" dirty="0" smtClean="0"/>
              <a:t> using ECMP</a:t>
            </a:r>
          </a:p>
          <a:p>
            <a:pPr>
              <a:lnSpc>
                <a:spcPct val="300000"/>
              </a:lnSpc>
              <a:buFont typeface="Wingdings" charset="2"/>
              <a:buChar char="§"/>
            </a:pPr>
            <a:endParaRPr lang="en-US" dirty="0"/>
          </a:p>
        </p:txBody>
      </p:sp>
    </p:spTree>
    <p:extLst>
      <p:ext uri="{BB962C8B-B14F-4D97-AF65-F5344CB8AC3E}">
        <p14:creationId xmlns:p14="http://schemas.microsoft.com/office/powerpoint/2010/main" val="1526372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Freeform 254"/>
          <p:cNvSpPr/>
          <p:nvPr/>
        </p:nvSpPr>
        <p:spPr>
          <a:xfrm>
            <a:off x="215900" y="63500"/>
            <a:ext cx="11785600" cy="6616700"/>
          </a:xfrm>
          <a:custGeom>
            <a:avLst/>
            <a:gdLst/>
            <a:ahLst/>
            <a:cxnLst/>
            <a:rect l="l" t="t" r="r" b="b"/>
            <a:pathLst>
              <a:path w="11887200" h="6616700">
                <a:moveTo>
                  <a:pt x="7287687" y="0"/>
                </a:moveTo>
                <a:lnTo>
                  <a:pt x="11698813" y="0"/>
                </a:lnTo>
                <a:cubicBezTo>
                  <a:pt x="11802856" y="0"/>
                  <a:pt x="11887200" y="84344"/>
                  <a:pt x="11887200" y="188387"/>
                </a:cubicBezTo>
                <a:lnTo>
                  <a:pt x="11887200" y="1016000"/>
                </a:lnTo>
                <a:lnTo>
                  <a:pt x="11887200" y="1130300"/>
                </a:lnTo>
                <a:lnTo>
                  <a:pt x="11887200" y="6616700"/>
                </a:lnTo>
                <a:lnTo>
                  <a:pt x="0" y="6616700"/>
                </a:lnTo>
                <a:lnTo>
                  <a:pt x="0" y="1016000"/>
                </a:lnTo>
                <a:lnTo>
                  <a:pt x="7099300" y="1016000"/>
                </a:lnTo>
                <a:lnTo>
                  <a:pt x="7099300" y="188387"/>
                </a:lnTo>
                <a:cubicBezTo>
                  <a:pt x="7099300" y="84344"/>
                  <a:pt x="7183644" y="0"/>
                  <a:pt x="7287687" y="0"/>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81938991"/>
              </p:ext>
            </p:extLst>
          </p:nvPr>
        </p:nvGraphicFramePr>
        <p:xfrm>
          <a:off x="479868" y="4685376"/>
          <a:ext cx="1532871" cy="1264920"/>
        </p:xfrm>
        <a:graphic>
          <a:graphicData uri="http://schemas.openxmlformats.org/drawingml/2006/table">
            <a:tbl>
              <a:tblPr firstRow="1" bandRow="1">
                <a:tableStyleId>{5940675A-B579-460E-94D1-54222C63F5DA}</a:tableStyleId>
              </a:tblPr>
              <a:tblGrid>
                <a:gridCol w="466071"/>
                <a:gridCol w="609600"/>
                <a:gridCol w="4572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c>
                  <a:txBody>
                    <a:bodyPr/>
                    <a:lstStyle/>
                    <a:p>
                      <a:r>
                        <a:rPr lang="en-US" sz="1100" b="1" i="0" dirty="0" err="1" smtClean="0"/>
                        <a:t>Wt</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5001</a:t>
                      </a:r>
                      <a:endParaRPr lang="en-US" sz="1050" dirty="0"/>
                    </a:p>
                  </a:txBody>
                  <a:tcPr/>
                </a:tc>
                <a:tc>
                  <a:txBody>
                    <a:bodyPr/>
                    <a:lstStyle/>
                    <a:p>
                      <a:r>
                        <a:rPr lang="en-US" sz="1050" dirty="0" smtClean="0"/>
                        <a:t>0.25</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5002</a:t>
                      </a:r>
                      <a:endParaRPr lang="en-US" sz="1050" dirty="0"/>
                    </a:p>
                  </a:txBody>
                  <a:tcPr/>
                </a:tc>
                <a:tc>
                  <a:txBody>
                    <a:bodyPr/>
                    <a:lstStyle/>
                    <a:p>
                      <a:r>
                        <a:rPr lang="en-US" sz="1050" dirty="0" smtClean="0"/>
                        <a:t>0.25</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5003</a:t>
                      </a:r>
                      <a:endParaRPr lang="en-US" sz="1050" dirty="0"/>
                    </a:p>
                  </a:txBody>
                  <a:tcPr/>
                </a:tc>
                <a:tc>
                  <a:txBody>
                    <a:bodyPr/>
                    <a:lstStyle/>
                    <a:p>
                      <a:r>
                        <a:rPr lang="en-US" sz="1050" dirty="0" smtClean="0"/>
                        <a:t>0.25</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5004</a:t>
                      </a:r>
                      <a:endParaRPr lang="en-US" sz="1050" dirty="0"/>
                    </a:p>
                  </a:txBody>
                  <a:tcPr/>
                </a:tc>
                <a:tc>
                  <a:txBody>
                    <a:bodyPr/>
                    <a:lstStyle/>
                    <a:p>
                      <a:r>
                        <a:rPr lang="en-US" sz="1050" dirty="0" smtClean="0"/>
                        <a:t>0.25</a:t>
                      </a:r>
                    </a:p>
                  </a:txBody>
                  <a:tcPr/>
                </a:tc>
              </a:tr>
            </a:tbl>
          </a:graphicData>
        </a:graphic>
      </p:graphicFrame>
      <p:sp>
        <p:nvSpPr>
          <p:cNvPr id="11" name="TextBox 10"/>
          <p:cNvSpPr txBox="1"/>
          <p:nvPr/>
        </p:nvSpPr>
        <p:spPr>
          <a:xfrm>
            <a:off x="374850" y="4337206"/>
            <a:ext cx="2063119" cy="369332"/>
          </a:xfrm>
          <a:prstGeom prst="rect">
            <a:avLst/>
          </a:prstGeom>
          <a:noFill/>
        </p:spPr>
        <p:txBody>
          <a:bodyPr wrap="square" rtlCol="0">
            <a:spAutoFit/>
          </a:bodyPr>
          <a:lstStyle/>
          <a:p>
            <a:r>
              <a:rPr lang="en-US" dirty="0" smtClean="0"/>
              <a:t>Path weight table</a:t>
            </a:r>
            <a:endParaRPr lang="en-US" dirty="0"/>
          </a:p>
        </p:txBody>
      </p:sp>
      <p:sp>
        <p:nvSpPr>
          <p:cNvPr id="12" name="TextBox 11"/>
          <p:cNvSpPr txBox="1"/>
          <p:nvPr/>
        </p:nvSpPr>
        <p:spPr>
          <a:xfrm>
            <a:off x="2445459" y="4191408"/>
            <a:ext cx="559517" cy="307777"/>
          </a:xfrm>
          <a:prstGeom prst="rect">
            <a:avLst/>
          </a:prstGeom>
          <a:noFill/>
          <a:ln>
            <a:solidFill>
              <a:schemeClr val="accent6"/>
            </a:solidFill>
          </a:ln>
        </p:spPr>
        <p:txBody>
          <a:bodyPr wrap="square" rtlCol="0">
            <a:spAutoFit/>
          </a:bodyPr>
          <a:lstStyle/>
          <a:p>
            <a:r>
              <a:rPr lang="en-US" sz="1400" b="1" dirty="0" smtClean="0">
                <a:solidFill>
                  <a:schemeClr val="accent6"/>
                </a:solidFill>
              </a:rPr>
              <a:t>Data</a:t>
            </a:r>
            <a:endParaRPr lang="en-US" sz="1400" b="1" dirty="0">
              <a:solidFill>
                <a:schemeClr val="accent6"/>
              </a:solidFill>
            </a:endParaRPr>
          </a:p>
        </p:txBody>
      </p:sp>
      <p:grpSp>
        <p:nvGrpSpPr>
          <p:cNvPr id="13" name="Group 12"/>
          <p:cNvGrpSpPr/>
          <p:nvPr/>
        </p:nvGrpSpPr>
        <p:grpSpPr>
          <a:xfrm rot="1452156">
            <a:off x="3275014" y="3524393"/>
            <a:ext cx="207255" cy="778431"/>
            <a:chOff x="2866286" y="3586970"/>
            <a:chExt cx="207255" cy="778431"/>
          </a:xfrm>
        </p:grpSpPr>
        <p:sp>
          <p:nvSpPr>
            <p:cNvPr id="14" name="Right Arrow 13"/>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5" name="Group 14"/>
            <p:cNvGrpSpPr/>
            <p:nvPr/>
          </p:nvGrpSpPr>
          <p:grpSpPr>
            <a:xfrm rot="16894807">
              <a:off x="2719493" y="4078209"/>
              <a:ext cx="433985" cy="140399"/>
              <a:chOff x="10958134" y="2172850"/>
              <a:chExt cx="433985" cy="140399"/>
            </a:xfrm>
          </p:grpSpPr>
          <p:sp>
            <p:nvSpPr>
              <p:cNvPr id="16" name="Rounded Rectangle 15"/>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7" name="Rectangle 16"/>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19" name="Group 18"/>
          <p:cNvGrpSpPr/>
          <p:nvPr/>
        </p:nvGrpSpPr>
        <p:grpSpPr>
          <a:xfrm rot="972131">
            <a:off x="3741566" y="3499594"/>
            <a:ext cx="378770" cy="690389"/>
            <a:chOff x="3168176" y="3509610"/>
            <a:chExt cx="378770" cy="690389"/>
          </a:xfrm>
        </p:grpSpPr>
        <p:grpSp>
          <p:nvGrpSpPr>
            <p:cNvPr id="20" name="Group 19"/>
            <p:cNvGrpSpPr/>
            <p:nvPr/>
          </p:nvGrpSpPr>
          <p:grpSpPr>
            <a:xfrm rot="18537117">
              <a:off x="3021383" y="3912807"/>
              <a:ext cx="433985" cy="140399"/>
              <a:chOff x="10958134" y="2172850"/>
              <a:chExt cx="433985" cy="140399"/>
            </a:xfrm>
          </p:grpSpPr>
          <p:sp>
            <p:nvSpPr>
              <p:cNvPr id="22" name="Rounded Rectangle 21"/>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3" name="Rectangle 22"/>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Rectangle 23"/>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1" name="Right Arrow 20"/>
            <p:cNvSpPr/>
            <p:nvPr/>
          </p:nvSpPr>
          <p:spPr>
            <a:xfrm rot="18538330">
              <a:off x="3329790" y="362713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5" name="Group 24"/>
          <p:cNvGrpSpPr/>
          <p:nvPr/>
        </p:nvGrpSpPr>
        <p:grpSpPr>
          <a:xfrm rot="604564">
            <a:off x="4101772" y="3657567"/>
            <a:ext cx="705730" cy="342698"/>
            <a:chOff x="3576284" y="3474323"/>
            <a:chExt cx="705730" cy="342698"/>
          </a:xfrm>
        </p:grpSpPr>
        <p:grpSp>
          <p:nvGrpSpPr>
            <p:cNvPr id="26" name="Group 25"/>
            <p:cNvGrpSpPr/>
            <p:nvPr/>
          </p:nvGrpSpPr>
          <p:grpSpPr>
            <a:xfrm rot="19392710">
              <a:off x="3576284" y="3676622"/>
              <a:ext cx="433985" cy="140399"/>
              <a:chOff x="10958134" y="2172850"/>
              <a:chExt cx="433985" cy="140399"/>
            </a:xfrm>
          </p:grpSpPr>
          <p:sp>
            <p:nvSpPr>
              <p:cNvPr id="28" name="Rounded Rectangle 27"/>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9" name="Rectangle 28"/>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0" name="Rectangle 29"/>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7" name="Right Arrow 26"/>
            <p:cNvSpPr/>
            <p:nvPr/>
          </p:nvSpPr>
          <p:spPr>
            <a:xfrm rot="19515680">
              <a:off x="3947333" y="3474323"/>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1" name="Group 30"/>
          <p:cNvGrpSpPr/>
          <p:nvPr/>
        </p:nvGrpSpPr>
        <p:grpSpPr>
          <a:xfrm rot="291646">
            <a:off x="4371070" y="3993312"/>
            <a:ext cx="737359" cy="294770"/>
            <a:chOff x="3610035" y="3913291"/>
            <a:chExt cx="737359" cy="294770"/>
          </a:xfrm>
        </p:grpSpPr>
        <p:grpSp>
          <p:nvGrpSpPr>
            <p:cNvPr id="32" name="Group 31"/>
            <p:cNvGrpSpPr/>
            <p:nvPr/>
          </p:nvGrpSpPr>
          <p:grpSpPr>
            <a:xfrm rot="20145917">
              <a:off x="3610035" y="4067662"/>
              <a:ext cx="433985" cy="140399"/>
              <a:chOff x="10958134" y="2172850"/>
              <a:chExt cx="433985" cy="140399"/>
            </a:xfrm>
          </p:grpSpPr>
          <p:sp>
            <p:nvSpPr>
              <p:cNvPr id="34" name="Rounded Rectangle 33"/>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35" name="Rectangle 34"/>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6" name="Rectangle 35"/>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33" name="Right Arrow 32"/>
            <p:cNvSpPr/>
            <p:nvPr/>
          </p:nvSpPr>
          <p:spPr>
            <a:xfrm rot="19972589">
              <a:off x="4012713" y="3913291"/>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7" name="Group 36"/>
          <p:cNvGrpSpPr/>
          <p:nvPr/>
        </p:nvGrpSpPr>
        <p:grpSpPr>
          <a:xfrm rot="396750">
            <a:off x="7320895" y="2599640"/>
            <a:ext cx="739388" cy="290562"/>
            <a:chOff x="6946206" y="2982406"/>
            <a:chExt cx="739388" cy="290562"/>
          </a:xfrm>
        </p:grpSpPr>
        <p:grpSp>
          <p:nvGrpSpPr>
            <p:cNvPr id="38" name="Group 37"/>
            <p:cNvGrpSpPr/>
            <p:nvPr/>
          </p:nvGrpSpPr>
          <p:grpSpPr>
            <a:xfrm rot="20015516">
              <a:off x="7251609" y="2982406"/>
              <a:ext cx="433985" cy="140399"/>
              <a:chOff x="10958134" y="2172850"/>
              <a:chExt cx="433985" cy="140399"/>
            </a:xfrm>
          </p:grpSpPr>
          <p:sp>
            <p:nvSpPr>
              <p:cNvPr id="40" name="Rounded Rectangle 39"/>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1" name="Rectangle 40"/>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2" name="Rectangle 41"/>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39" name="Right Arrow 38"/>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3" name="Group 42"/>
          <p:cNvGrpSpPr/>
          <p:nvPr/>
        </p:nvGrpSpPr>
        <p:grpSpPr>
          <a:xfrm>
            <a:off x="5969330" y="2730562"/>
            <a:ext cx="739388" cy="290562"/>
            <a:chOff x="6946206" y="2982406"/>
            <a:chExt cx="739388" cy="290562"/>
          </a:xfrm>
        </p:grpSpPr>
        <p:grpSp>
          <p:nvGrpSpPr>
            <p:cNvPr id="44" name="Group 43"/>
            <p:cNvGrpSpPr/>
            <p:nvPr/>
          </p:nvGrpSpPr>
          <p:grpSpPr>
            <a:xfrm rot="20015516">
              <a:off x="7251609" y="2982406"/>
              <a:ext cx="433985" cy="140399"/>
              <a:chOff x="10958134" y="2172850"/>
              <a:chExt cx="433985" cy="140399"/>
            </a:xfrm>
          </p:grpSpPr>
          <p:sp>
            <p:nvSpPr>
              <p:cNvPr id="46" name="Rounded Rectangle 45"/>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7" name="Rectangle 46"/>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8" name="Rectangle 47"/>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5" name="Right Arrow 44"/>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49" name="Group 48"/>
          <p:cNvGrpSpPr/>
          <p:nvPr/>
        </p:nvGrpSpPr>
        <p:grpSpPr>
          <a:xfrm rot="21027623">
            <a:off x="4748995" y="2828459"/>
            <a:ext cx="739388" cy="290562"/>
            <a:chOff x="6946206" y="2982406"/>
            <a:chExt cx="739388" cy="290562"/>
          </a:xfrm>
        </p:grpSpPr>
        <p:grpSp>
          <p:nvGrpSpPr>
            <p:cNvPr id="50" name="Group 49"/>
            <p:cNvGrpSpPr/>
            <p:nvPr/>
          </p:nvGrpSpPr>
          <p:grpSpPr>
            <a:xfrm rot="20015516">
              <a:off x="7251609" y="2982406"/>
              <a:ext cx="433985" cy="140399"/>
              <a:chOff x="10958134" y="2172850"/>
              <a:chExt cx="433985" cy="140399"/>
            </a:xfrm>
          </p:grpSpPr>
          <p:sp>
            <p:nvSpPr>
              <p:cNvPr id="52" name="Rounded Rectangle 51"/>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3" name="Rectangle 52"/>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4" name="Rectangle 53"/>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1" name="Right Arrow 50"/>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5" name="Group 54"/>
          <p:cNvGrpSpPr/>
          <p:nvPr/>
        </p:nvGrpSpPr>
        <p:grpSpPr>
          <a:xfrm rot="19910669">
            <a:off x="3578198" y="2949041"/>
            <a:ext cx="739388" cy="290562"/>
            <a:chOff x="6946206" y="2982406"/>
            <a:chExt cx="739388" cy="290562"/>
          </a:xfrm>
        </p:grpSpPr>
        <p:grpSp>
          <p:nvGrpSpPr>
            <p:cNvPr id="56" name="Group 55"/>
            <p:cNvGrpSpPr/>
            <p:nvPr/>
          </p:nvGrpSpPr>
          <p:grpSpPr>
            <a:xfrm rot="20015516">
              <a:off x="7251609" y="2982406"/>
              <a:ext cx="433985" cy="140399"/>
              <a:chOff x="10958134" y="2172850"/>
              <a:chExt cx="433985" cy="140399"/>
            </a:xfrm>
          </p:grpSpPr>
          <p:sp>
            <p:nvSpPr>
              <p:cNvPr id="58" name="Rounded Rectangle 57"/>
              <p:cNvSpPr/>
              <p:nvPr/>
            </p:nvSpPr>
            <p:spPr>
              <a:xfrm>
                <a:off x="10958134" y="2172850"/>
                <a:ext cx="433985" cy="140399"/>
              </a:xfrm>
              <a:prstGeom prst="round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9" name="Rectangle 58"/>
              <p:cNvSpPr/>
              <p:nvPr/>
            </p:nvSpPr>
            <p:spPr>
              <a:xfrm>
                <a:off x="11059159" y="2179232"/>
                <a:ext cx="45719" cy="127368"/>
              </a:xfrm>
              <a:prstGeom prst="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0" name="Rectangle 59"/>
              <p:cNvSpPr/>
              <p:nvPr/>
            </p:nvSpPr>
            <p:spPr>
              <a:xfrm>
                <a:off x="11109447" y="2178464"/>
                <a:ext cx="45719" cy="127368"/>
              </a:xfrm>
              <a:prstGeom prst="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7" name="Right Arrow 56"/>
            <p:cNvSpPr/>
            <p:nvPr/>
          </p:nvSpPr>
          <p:spPr>
            <a:xfrm rot="9342690">
              <a:off x="6946206" y="3173338"/>
              <a:ext cx="334681" cy="99630"/>
            </a:xfrm>
            <a:prstGeom prst="rightArrow">
              <a:avLst/>
            </a:prstGeom>
            <a:solidFill>
              <a:srgbClr val="9E3039"/>
            </a:solidFill>
            <a:ln>
              <a:solidFill>
                <a:srgbClr val="9E303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1" name="Group 60"/>
          <p:cNvGrpSpPr/>
          <p:nvPr/>
        </p:nvGrpSpPr>
        <p:grpSpPr>
          <a:xfrm rot="6038231">
            <a:off x="5491326" y="2908580"/>
            <a:ext cx="207255" cy="778431"/>
            <a:chOff x="2866286" y="3586970"/>
            <a:chExt cx="207255" cy="778431"/>
          </a:xfrm>
        </p:grpSpPr>
        <p:sp>
          <p:nvSpPr>
            <p:cNvPr id="62" name="Right Arrow 61"/>
            <p:cNvSpPr/>
            <p:nvPr/>
          </p:nvSpPr>
          <p:spPr>
            <a:xfrm rot="16845218">
              <a:off x="2856385" y="3704496"/>
              <a:ext cx="334681" cy="99630"/>
            </a:xfrm>
            <a:prstGeom prst="rightArrow">
              <a:avLst/>
            </a:prstGeom>
            <a:solidFill>
              <a:srgbClr val="9E3039"/>
            </a:solidFill>
            <a:ln>
              <a:solidFill>
                <a:srgbClr val="9E303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63" name="Group 62"/>
            <p:cNvGrpSpPr/>
            <p:nvPr/>
          </p:nvGrpSpPr>
          <p:grpSpPr>
            <a:xfrm rot="16894807">
              <a:off x="2719493" y="4078209"/>
              <a:ext cx="433985" cy="140399"/>
              <a:chOff x="10958134" y="2172850"/>
              <a:chExt cx="433985" cy="140399"/>
            </a:xfrm>
          </p:grpSpPr>
          <p:sp>
            <p:nvSpPr>
              <p:cNvPr id="64" name="Rounded Rectangle 63"/>
              <p:cNvSpPr/>
              <p:nvPr/>
            </p:nvSpPr>
            <p:spPr>
              <a:xfrm>
                <a:off x="10958134" y="2172850"/>
                <a:ext cx="433985" cy="140399"/>
              </a:xfrm>
              <a:prstGeom prst="round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65" name="Rectangle 64"/>
              <p:cNvSpPr/>
              <p:nvPr/>
            </p:nvSpPr>
            <p:spPr>
              <a:xfrm>
                <a:off x="11059159" y="2179232"/>
                <a:ext cx="45719" cy="127368"/>
              </a:xfrm>
              <a:prstGeom prst="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6" name="Rectangle 65"/>
              <p:cNvSpPr/>
              <p:nvPr/>
            </p:nvSpPr>
            <p:spPr>
              <a:xfrm>
                <a:off x="11109447" y="2178464"/>
                <a:ext cx="45719" cy="127368"/>
              </a:xfrm>
              <a:prstGeom prst="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67" name="Group 66"/>
          <p:cNvGrpSpPr/>
          <p:nvPr/>
        </p:nvGrpSpPr>
        <p:grpSpPr>
          <a:xfrm rot="6455435">
            <a:off x="6476979" y="2895856"/>
            <a:ext cx="207255" cy="778431"/>
            <a:chOff x="2866286" y="3586970"/>
            <a:chExt cx="207255" cy="778431"/>
          </a:xfrm>
        </p:grpSpPr>
        <p:sp>
          <p:nvSpPr>
            <p:cNvPr id="68" name="Right Arrow 67"/>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69" name="Group 68"/>
            <p:cNvGrpSpPr/>
            <p:nvPr/>
          </p:nvGrpSpPr>
          <p:grpSpPr>
            <a:xfrm rot="16894807">
              <a:off x="2719493" y="4078209"/>
              <a:ext cx="433985" cy="140399"/>
              <a:chOff x="10958134" y="2172850"/>
              <a:chExt cx="433985" cy="140399"/>
            </a:xfrm>
          </p:grpSpPr>
          <p:sp>
            <p:nvSpPr>
              <p:cNvPr id="70" name="Rounded Rectangle 69"/>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71" name="Rectangle 70"/>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2" name="Rectangle 71"/>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73" name="Group 72"/>
          <p:cNvGrpSpPr/>
          <p:nvPr/>
        </p:nvGrpSpPr>
        <p:grpSpPr>
          <a:xfrm rot="7285340">
            <a:off x="7310736" y="2845715"/>
            <a:ext cx="207255" cy="778431"/>
            <a:chOff x="2866286" y="3586970"/>
            <a:chExt cx="207255" cy="778431"/>
          </a:xfrm>
        </p:grpSpPr>
        <p:sp>
          <p:nvSpPr>
            <p:cNvPr id="74" name="Right Arrow 73"/>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75" name="Group 74"/>
            <p:cNvGrpSpPr/>
            <p:nvPr/>
          </p:nvGrpSpPr>
          <p:grpSpPr>
            <a:xfrm rot="16894807">
              <a:off x="2719493" y="4078209"/>
              <a:ext cx="433985" cy="140399"/>
              <a:chOff x="10958134" y="2172850"/>
              <a:chExt cx="433985" cy="140399"/>
            </a:xfrm>
          </p:grpSpPr>
          <p:sp>
            <p:nvSpPr>
              <p:cNvPr id="76" name="Rounded Rectangle 75"/>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77" name="Rectangle 76"/>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8" name="Rectangle 77"/>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79" name="Group 78"/>
          <p:cNvGrpSpPr/>
          <p:nvPr/>
        </p:nvGrpSpPr>
        <p:grpSpPr>
          <a:xfrm rot="9036819">
            <a:off x="8599125" y="2733315"/>
            <a:ext cx="207255" cy="778431"/>
            <a:chOff x="2866286" y="3586970"/>
            <a:chExt cx="207255" cy="778431"/>
          </a:xfrm>
        </p:grpSpPr>
        <p:sp>
          <p:nvSpPr>
            <p:cNvPr id="80" name="Right Arrow 79"/>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81" name="Group 80"/>
            <p:cNvGrpSpPr/>
            <p:nvPr/>
          </p:nvGrpSpPr>
          <p:grpSpPr>
            <a:xfrm rot="16894807">
              <a:off x="2719493" y="4078209"/>
              <a:ext cx="433985" cy="140399"/>
              <a:chOff x="10958134" y="2172850"/>
              <a:chExt cx="433985" cy="140399"/>
            </a:xfrm>
          </p:grpSpPr>
          <p:sp>
            <p:nvSpPr>
              <p:cNvPr id="82" name="Rounded Rectangle 81"/>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83" name="Rectangle 82"/>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4" name="Rectangle 83"/>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85" name="Group 84"/>
          <p:cNvGrpSpPr/>
          <p:nvPr/>
        </p:nvGrpSpPr>
        <p:grpSpPr>
          <a:xfrm rot="3469908">
            <a:off x="7527793" y="3859507"/>
            <a:ext cx="739388" cy="290562"/>
            <a:chOff x="6946206" y="2982406"/>
            <a:chExt cx="739388" cy="290562"/>
          </a:xfrm>
        </p:grpSpPr>
        <p:grpSp>
          <p:nvGrpSpPr>
            <p:cNvPr id="86" name="Group 85"/>
            <p:cNvGrpSpPr/>
            <p:nvPr/>
          </p:nvGrpSpPr>
          <p:grpSpPr>
            <a:xfrm rot="20015516">
              <a:off x="7251609" y="2982406"/>
              <a:ext cx="433985" cy="140399"/>
              <a:chOff x="10958134" y="2172850"/>
              <a:chExt cx="433985" cy="140399"/>
            </a:xfrm>
          </p:grpSpPr>
          <p:sp>
            <p:nvSpPr>
              <p:cNvPr id="88" name="Rounded Rectangle 87"/>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89" name="Rectangle 88"/>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0" name="Rectangle 89"/>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87" name="Right Arrow 86"/>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1" name="Group 90"/>
          <p:cNvGrpSpPr/>
          <p:nvPr/>
        </p:nvGrpSpPr>
        <p:grpSpPr>
          <a:xfrm rot="4169127">
            <a:off x="8100705" y="3729197"/>
            <a:ext cx="739388" cy="290562"/>
            <a:chOff x="6946206" y="2982406"/>
            <a:chExt cx="739388" cy="290562"/>
          </a:xfrm>
        </p:grpSpPr>
        <p:grpSp>
          <p:nvGrpSpPr>
            <p:cNvPr id="92" name="Group 91"/>
            <p:cNvGrpSpPr/>
            <p:nvPr/>
          </p:nvGrpSpPr>
          <p:grpSpPr>
            <a:xfrm rot="20015516">
              <a:off x="7251609" y="2982406"/>
              <a:ext cx="433985" cy="140399"/>
              <a:chOff x="10958134" y="2172850"/>
              <a:chExt cx="433985" cy="140399"/>
            </a:xfrm>
          </p:grpSpPr>
          <p:sp>
            <p:nvSpPr>
              <p:cNvPr id="94" name="Rounded Rectangle 93"/>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95" name="Rectangle 94"/>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6" name="Rectangle 95"/>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93" name="Right Arrow 92"/>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7" name="Group 96"/>
          <p:cNvGrpSpPr/>
          <p:nvPr/>
        </p:nvGrpSpPr>
        <p:grpSpPr>
          <a:xfrm rot="5859323">
            <a:off x="8718334" y="3937817"/>
            <a:ext cx="739388" cy="290562"/>
            <a:chOff x="6946206" y="2982406"/>
            <a:chExt cx="739388" cy="290562"/>
          </a:xfrm>
        </p:grpSpPr>
        <p:grpSp>
          <p:nvGrpSpPr>
            <p:cNvPr id="98" name="Group 97"/>
            <p:cNvGrpSpPr/>
            <p:nvPr/>
          </p:nvGrpSpPr>
          <p:grpSpPr>
            <a:xfrm rot="20015516">
              <a:off x="7251609" y="2982406"/>
              <a:ext cx="433985" cy="140399"/>
              <a:chOff x="10958134" y="2172850"/>
              <a:chExt cx="433985" cy="140399"/>
            </a:xfrm>
          </p:grpSpPr>
          <p:sp>
            <p:nvSpPr>
              <p:cNvPr id="100" name="Rounded Rectangle 99"/>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01" name="Rectangle 100"/>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2" name="Rectangle 101"/>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99" name="Right Arrow 98"/>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3" name="Group 102"/>
          <p:cNvGrpSpPr/>
          <p:nvPr/>
        </p:nvGrpSpPr>
        <p:grpSpPr>
          <a:xfrm rot="2963110">
            <a:off x="7791223" y="4257321"/>
            <a:ext cx="739388" cy="290562"/>
            <a:chOff x="6946206" y="2982406"/>
            <a:chExt cx="739388" cy="290562"/>
          </a:xfrm>
        </p:grpSpPr>
        <p:grpSp>
          <p:nvGrpSpPr>
            <p:cNvPr id="104" name="Group 103"/>
            <p:cNvGrpSpPr/>
            <p:nvPr/>
          </p:nvGrpSpPr>
          <p:grpSpPr>
            <a:xfrm rot="20015516">
              <a:off x="7251609" y="2982406"/>
              <a:ext cx="433985" cy="140399"/>
              <a:chOff x="10958134" y="2172850"/>
              <a:chExt cx="433985" cy="140399"/>
            </a:xfrm>
          </p:grpSpPr>
          <p:sp>
            <p:nvSpPr>
              <p:cNvPr id="106" name="Rounded Rectangle 105"/>
              <p:cNvSpPr/>
              <p:nvPr/>
            </p:nvSpPr>
            <p:spPr>
              <a:xfrm>
                <a:off x="10958134" y="2172850"/>
                <a:ext cx="433985" cy="140399"/>
              </a:xfrm>
              <a:prstGeom prst="round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solidFill>
                    <a:srgbClr val="FF0000"/>
                  </a:solidFill>
                </a:endParaRPr>
              </a:p>
            </p:txBody>
          </p:sp>
          <p:sp>
            <p:nvSpPr>
              <p:cNvPr id="107" name="Rectangle 106"/>
              <p:cNvSpPr/>
              <p:nvPr/>
            </p:nvSpPr>
            <p:spPr>
              <a:xfrm>
                <a:off x="11059159" y="2179232"/>
                <a:ext cx="45719" cy="127368"/>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8" name="Rectangle 107"/>
              <p:cNvSpPr/>
              <p:nvPr/>
            </p:nvSpPr>
            <p:spPr>
              <a:xfrm>
                <a:off x="11109447" y="2178464"/>
                <a:ext cx="45719" cy="127368"/>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05" name="Right Arrow 104"/>
            <p:cNvSpPr/>
            <p:nvPr/>
          </p:nvSpPr>
          <p:spPr>
            <a:xfrm rot="9342690">
              <a:off x="6946206" y="3173338"/>
              <a:ext cx="334681" cy="99630"/>
            </a:xfrm>
            <a:prstGeom prst="rightArrow">
              <a:avLst/>
            </a:prstGeom>
            <a:solidFill>
              <a:srgbClr val="9E3039"/>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9" name="Group 108"/>
          <p:cNvGrpSpPr/>
          <p:nvPr/>
        </p:nvGrpSpPr>
        <p:grpSpPr>
          <a:xfrm>
            <a:off x="4045402" y="2109225"/>
            <a:ext cx="691822" cy="563844"/>
            <a:chOff x="10290959" y="2264149"/>
            <a:chExt cx="691822" cy="563844"/>
          </a:xfrm>
        </p:grpSpPr>
        <p:sp>
          <p:nvSpPr>
            <p:cNvPr id="110" name="Freeform 330"/>
            <p:cNvSpPr>
              <a:spLocks/>
            </p:cNvSpPr>
            <p:nvPr/>
          </p:nvSpPr>
          <p:spPr bwMode="auto">
            <a:xfrm>
              <a:off x="10290959" y="2264149"/>
              <a:ext cx="691822" cy="59165"/>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9E3039"/>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1" name="Freeform 331"/>
            <p:cNvSpPr>
              <a:spLocks/>
            </p:cNvSpPr>
            <p:nvPr/>
          </p:nvSpPr>
          <p:spPr bwMode="auto">
            <a:xfrm>
              <a:off x="10290959" y="2323314"/>
              <a:ext cx="623141" cy="504679"/>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8200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2" name="Freeform 332"/>
            <p:cNvSpPr>
              <a:spLocks/>
            </p:cNvSpPr>
            <p:nvPr/>
          </p:nvSpPr>
          <p:spPr bwMode="auto">
            <a:xfrm>
              <a:off x="10914100" y="2264149"/>
              <a:ext cx="68681" cy="563844"/>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9E3039"/>
            </a:solidFill>
            <a:ln>
              <a:noFill/>
            </a:ln>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113" name="Table 112"/>
          <p:cNvGraphicFramePr>
            <a:graphicFrameLocks noGrp="1"/>
          </p:cNvGraphicFramePr>
          <p:nvPr>
            <p:extLst>
              <p:ext uri="{D42A27DB-BD31-4B8C-83A1-F6EECF244321}">
                <p14:modId xmlns:p14="http://schemas.microsoft.com/office/powerpoint/2010/main" val="243651421"/>
              </p:ext>
            </p:extLst>
          </p:nvPr>
        </p:nvGraphicFramePr>
        <p:xfrm>
          <a:off x="488314" y="4684414"/>
          <a:ext cx="1532871" cy="1264920"/>
        </p:xfrm>
        <a:graphic>
          <a:graphicData uri="http://schemas.openxmlformats.org/drawingml/2006/table">
            <a:tbl>
              <a:tblPr firstRow="1" bandRow="1">
                <a:tableStyleId>{5940675A-B579-460E-94D1-54222C63F5DA}</a:tableStyleId>
              </a:tblPr>
              <a:tblGrid>
                <a:gridCol w="466071"/>
                <a:gridCol w="609600"/>
                <a:gridCol w="4572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c>
                  <a:txBody>
                    <a:bodyPr/>
                    <a:lstStyle/>
                    <a:p>
                      <a:r>
                        <a:rPr lang="en-US" sz="1100" b="1" i="0" dirty="0" err="1" smtClean="0"/>
                        <a:t>Wt</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5001</a:t>
                      </a:r>
                      <a:endParaRPr lang="en-US" sz="1050" dirty="0"/>
                    </a:p>
                  </a:txBody>
                  <a:tcPr/>
                </a:tc>
                <a:tc>
                  <a:txBody>
                    <a:bodyPr/>
                    <a:lstStyle/>
                    <a:p>
                      <a:r>
                        <a:rPr lang="en-US" sz="1050" dirty="0" smtClean="0"/>
                        <a:t>0.1</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5002</a:t>
                      </a:r>
                      <a:endParaRPr lang="en-US" sz="1050" dirty="0"/>
                    </a:p>
                  </a:txBody>
                  <a:tcPr/>
                </a:tc>
                <a:tc>
                  <a:txBody>
                    <a:bodyPr/>
                    <a:lstStyle/>
                    <a:p>
                      <a:r>
                        <a:rPr lang="en-US" sz="1050" dirty="0" smtClean="0"/>
                        <a:t>0.3</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5003</a:t>
                      </a:r>
                      <a:endParaRPr lang="en-US" sz="1050" dirty="0"/>
                    </a:p>
                  </a:txBody>
                  <a:tcPr/>
                </a:tc>
                <a:tc>
                  <a:txBody>
                    <a:bodyPr/>
                    <a:lstStyle/>
                    <a:p>
                      <a:r>
                        <a:rPr lang="en-US" sz="1050" dirty="0" smtClean="0"/>
                        <a:t>0.3</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5004</a:t>
                      </a:r>
                      <a:endParaRPr lang="en-US" sz="1050" dirty="0"/>
                    </a:p>
                  </a:txBody>
                  <a:tcPr/>
                </a:tc>
                <a:tc>
                  <a:txBody>
                    <a:bodyPr/>
                    <a:lstStyle/>
                    <a:p>
                      <a:r>
                        <a:rPr lang="en-US" sz="1050" dirty="0" smtClean="0"/>
                        <a:t>0.3</a:t>
                      </a:r>
                    </a:p>
                  </a:txBody>
                  <a:tcPr/>
                </a:tc>
              </a:tr>
            </a:tbl>
          </a:graphicData>
        </a:graphic>
      </p:graphicFrame>
      <p:sp>
        <p:nvSpPr>
          <p:cNvPr id="114" name="Oval Callout 113"/>
          <p:cNvSpPr/>
          <p:nvPr/>
        </p:nvSpPr>
        <p:spPr>
          <a:xfrm flipH="1">
            <a:off x="1682164" y="1923406"/>
            <a:ext cx="2022993" cy="735692"/>
          </a:xfrm>
          <a:prstGeom prst="wedgeEllipseCallout">
            <a:avLst>
              <a:gd name="adj1" fmla="val -65419"/>
              <a:gd name="adj2" fmla="val 1242"/>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2. Switches mark ECN on data packets</a:t>
            </a:r>
          </a:p>
        </p:txBody>
      </p:sp>
      <p:grpSp>
        <p:nvGrpSpPr>
          <p:cNvPr id="115" name="Group 114"/>
          <p:cNvGrpSpPr/>
          <p:nvPr/>
        </p:nvGrpSpPr>
        <p:grpSpPr>
          <a:xfrm>
            <a:off x="2233560" y="2082971"/>
            <a:ext cx="7448725" cy="3629468"/>
            <a:chOff x="3810994" y="1600200"/>
            <a:chExt cx="7988966" cy="3859673"/>
          </a:xfrm>
        </p:grpSpPr>
        <p:grpSp>
          <p:nvGrpSpPr>
            <p:cNvPr id="116" name="Group 115"/>
            <p:cNvGrpSpPr>
              <a:grpSpLocks noChangeAspect="1"/>
            </p:cNvGrpSpPr>
            <p:nvPr/>
          </p:nvGrpSpPr>
          <p:grpSpPr>
            <a:xfrm>
              <a:off x="4080277" y="4248466"/>
              <a:ext cx="1122721" cy="241118"/>
              <a:chOff x="12968288" y="2754313"/>
              <a:chExt cx="11533187" cy="2981326"/>
            </a:xfrm>
          </p:grpSpPr>
          <p:sp>
            <p:nvSpPr>
              <p:cNvPr id="226"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7" name="Group 116"/>
            <p:cNvGrpSpPr>
              <a:grpSpLocks noChangeAspect="1"/>
            </p:cNvGrpSpPr>
            <p:nvPr/>
          </p:nvGrpSpPr>
          <p:grpSpPr>
            <a:xfrm>
              <a:off x="7227068" y="1600200"/>
              <a:ext cx="741998" cy="599607"/>
              <a:chOff x="12615863" y="2703513"/>
              <a:chExt cx="2846387" cy="2768601"/>
            </a:xfrm>
          </p:grpSpPr>
          <p:sp>
            <p:nvSpPr>
              <p:cNvPr id="218"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8" name="Group 117"/>
            <p:cNvGrpSpPr>
              <a:grpSpLocks noChangeAspect="1"/>
            </p:cNvGrpSpPr>
            <p:nvPr/>
          </p:nvGrpSpPr>
          <p:grpSpPr>
            <a:xfrm>
              <a:off x="8644734" y="1600200"/>
              <a:ext cx="741998" cy="599607"/>
              <a:chOff x="12615863" y="2703513"/>
              <a:chExt cx="2846387" cy="2768601"/>
            </a:xfrm>
          </p:grpSpPr>
          <p:sp>
            <p:nvSpPr>
              <p:cNvPr id="210"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118"/>
            <p:cNvGrpSpPr>
              <a:grpSpLocks noChangeAspect="1"/>
            </p:cNvGrpSpPr>
            <p:nvPr/>
          </p:nvGrpSpPr>
          <p:grpSpPr>
            <a:xfrm>
              <a:off x="10116102" y="1600200"/>
              <a:ext cx="741998" cy="599607"/>
              <a:chOff x="12615863" y="2703513"/>
              <a:chExt cx="2846387" cy="2768601"/>
            </a:xfrm>
          </p:grpSpPr>
          <p:sp>
            <p:nvSpPr>
              <p:cNvPr id="202"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0" name="Group 119"/>
            <p:cNvGrpSpPr>
              <a:grpSpLocks noChangeAspect="1"/>
            </p:cNvGrpSpPr>
            <p:nvPr/>
          </p:nvGrpSpPr>
          <p:grpSpPr>
            <a:xfrm>
              <a:off x="10567180" y="4248466"/>
              <a:ext cx="1122721" cy="241118"/>
              <a:chOff x="12968288" y="2754313"/>
              <a:chExt cx="11533187" cy="2981326"/>
            </a:xfrm>
          </p:grpSpPr>
          <p:sp>
            <p:nvSpPr>
              <p:cNvPr id="191"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21" name="Straight Connector 120"/>
            <p:cNvCxnSpPr/>
            <p:nvPr/>
          </p:nvCxnSpPr>
          <p:spPr>
            <a:xfrm flipV="1">
              <a:off x="4641637" y="2199807"/>
              <a:ext cx="144191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4656203" y="2186238"/>
              <a:ext cx="2919676" cy="2048658"/>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4638633" y="2199807"/>
              <a:ext cx="4277188" cy="2038614"/>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4620005" y="2199807"/>
              <a:ext cx="5830266" cy="2038614"/>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195" idx="4"/>
            </p:cNvCxnSpPr>
            <p:nvPr/>
          </p:nvCxnSpPr>
          <p:spPr>
            <a:xfrm>
              <a:off x="7561236" y="2199807"/>
              <a:ext cx="3567227" cy="204866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195" idx="4"/>
            </p:cNvCxnSpPr>
            <p:nvPr/>
          </p:nvCxnSpPr>
          <p:spPr>
            <a:xfrm>
              <a:off x="8915822" y="2199807"/>
              <a:ext cx="2212641" cy="204866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083554" y="2199807"/>
              <a:ext cx="5044909"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0450271" y="2199807"/>
              <a:ext cx="678193"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3810994" y="4730004"/>
              <a:ext cx="1655278" cy="729869"/>
              <a:chOff x="3377733" y="4277151"/>
              <a:chExt cx="1655278" cy="729869"/>
            </a:xfrm>
          </p:grpSpPr>
          <p:grpSp>
            <p:nvGrpSpPr>
              <p:cNvPr id="163" name="Group 162"/>
              <p:cNvGrpSpPr/>
              <p:nvPr/>
            </p:nvGrpSpPr>
            <p:grpSpPr>
              <a:xfrm>
                <a:off x="3377733" y="4277151"/>
                <a:ext cx="1655278" cy="729869"/>
                <a:chOff x="4519371" y="3600936"/>
                <a:chExt cx="564324" cy="548640"/>
              </a:xfrm>
            </p:grpSpPr>
            <p:sp>
              <p:nvSpPr>
                <p:cNvPr id="187" name="Freeform 186"/>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89"/>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4" name="Group 163"/>
              <p:cNvGrpSpPr/>
              <p:nvPr/>
            </p:nvGrpSpPr>
            <p:grpSpPr>
              <a:xfrm>
                <a:off x="3508559" y="4344842"/>
                <a:ext cx="1253384" cy="324539"/>
                <a:chOff x="8725233" y="1874652"/>
                <a:chExt cx="1179179" cy="335148"/>
              </a:xfrm>
            </p:grpSpPr>
            <p:grpSp>
              <p:nvGrpSpPr>
                <p:cNvPr id="181" name="Group 180"/>
                <p:cNvGrpSpPr/>
                <p:nvPr/>
              </p:nvGrpSpPr>
              <p:grpSpPr>
                <a:xfrm>
                  <a:off x="8725233" y="1874652"/>
                  <a:ext cx="1179179" cy="335148"/>
                  <a:chOff x="4519371" y="3600936"/>
                  <a:chExt cx="564324" cy="548640"/>
                </a:xfrm>
              </p:grpSpPr>
              <p:sp>
                <p:nvSpPr>
                  <p:cNvPr id="183" name="Freeform 182"/>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2" name="TextBox 181"/>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165" name="Group 164"/>
              <p:cNvGrpSpPr>
                <a:grpSpLocks noChangeAspect="1"/>
              </p:cNvGrpSpPr>
              <p:nvPr/>
            </p:nvGrpSpPr>
            <p:grpSpPr>
              <a:xfrm>
                <a:off x="3742884" y="4741517"/>
                <a:ext cx="263915" cy="214145"/>
                <a:chOff x="15084425" y="-6992938"/>
                <a:chExt cx="9767888" cy="9496426"/>
              </a:xfrm>
            </p:grpSpPr>
            <p:sp>
              <p:nvSpPr>
                <p:cNvPr id="175" name="Freeform 174"/>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5"/>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6"/>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7"/>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8"/>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79"/>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 name="Group 165"/>
              <p:cNvGrpSpPr>
                <a:grpSpLocks noChangeAspect="1"/>
              </p:cNvGrpSpPr>
              <p:nvPr/>
            </p:nvGrpSpPr>
            <p:grpSpPr>
              <a:xfrm>
                <a:off x="4321500" y="4741517"/>
                <a:ext cx="263915" cy="214145"/>
                <a:chOff x="15084425" y="-6992938"/>
                <a:chExt cx="9767888" cy="9496426"/>
              </a:xfrm>
            </p:grpSpPr>
            <p:sp>
              <p:nvSpPr>
                <p:cNvPr id="169" name="Freeform 168"/>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9"/>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70"/>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71"/>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72"/>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3"/>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67" name="Straight Connector 166"/>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0144682" y="4730004"/>
              <a:ext cx="1655278" cy="729869"/>
              <a:chOff x="3377733" y="4277151"/>
              <a:chExt cx="1655278" cy="729869"/>
            </a:xfrm>
          </p:grpSpPr>
          <p:grpSp>
            <p:nvGrpSpPr>
              <p:cNvPr id="135" name="Group 134"/>
              <p:cNvGrpSpPr/>
              <p:nvPr/>
            </p:nvGrpSpPr>
            <p:grpSpPr>
              <a:xfrm>
                <a:off x="3377733" y="4277151"/>
                <a:ext cx="1655278" cy="729869"/>
                <a:chOff x="4519371" y="3600936"/>
                <a:chExt cx="564324" cy="548640"/>
              </a:xfrm>
            </p:grpSpPr>
            <p:sp>
              <p:nvSpPr>
                <p:cNvPr id="159" name="Freeform 158"/>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9"/>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0"/>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1"/>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6" name="Group 135"/>
              <p:cNvGrpSpPr/>
              <p:nvPr/>
            </p:nvGrpSpPr>
            <p:grpSpPr>
              <a:xfrm>
                <a:off x="3508559" y="4344842"/>
                <a:ext cx="1253384" cy="324539"/>
                <a:chOff x="8725233" y="1874652"/>
                <a:chExt cx="1179179" cy="335148"/>
              </a:xfrm>
            </p:grpSpPr>
            <p:grpSp>
              <p:nvGrpSpPr>
                <p:cNvPr id="153" name="Group 152"/>
                <p:cNvGrpSpPr/>
                <p:nvPr/>
              </p:nvGrpSpPr>
              <p:grpSpPr>
                <a:xfrm>
                  <a:off x="8725233" y="1874652"/>
                  <a:ext cx="1179179" cy="335148"/>
                  <a:chOff x="4519371" y="3600936"/>
                  <a:chExt cx="564324" cy="548640"/>
                </a:xfrm>
              </p:grpSpPr>
              <p:sp>
                <p:nvSpPr>
                  <p:cNvPr id="155" name="Freeform 154"/>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5"/>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7"/>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4" name="TextBox 153"/>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137" name="Group 136"/>
              <p:cNvGrpSpPr>
                <a:grpSpLocks noChangeAspect="1"/>
              </p:cNvGrpSpPr>
              <p:nvPr/>
            </p:nvGrpSpPr>
            <p:grpSpPr>
              <a:xfrm>
                <a:off x="3742884" y="4741517"/>
                <a:ext cx="263915" cy="214145"/>
                <a:chOff x="15084425" y="-6992938"/>
                <a:chExt cx="9767888" cy="9496426"/>
              </a:xfrm>
            </p:grpSpPr>
            <p:sp>
              <p:nvSpPr>
                <p:cNvPr id="147" name="Freeform 146"/>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7"/>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9"/>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50"/>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1"/>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8" name="Group 137"/>
              <p:cNvGrpSpPr>
                <a:grpSpLocks noChangeAspect="1"/>
              </p:cNvGrpSpPr>
              <p:nvPr/>
            </p:nvGrpSpPr>
            <p:grpSpPr>
              <a:xfrm>
                <a:off x="4321500" y="4741517"/>
                <a:ext cx="263915" cy="214145"/>
                <a:chOff x="15084425" y="-6992938"/>
                <a:chExt cx="9767888" cy="9496426"/>
              </a:xfrm>
            </p:grpSpPr>
            <p:sp>
              <p:nvSpPr>
                <p:cNvPr id="141" name="Freeform 140"/>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39" name="Straight Connector 138"/>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4599622"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1017200"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Shape 670"/>
            <p:cNvSpPr/>
            <p:nvPr/>
          </p:nvSpPr>
          <p:spPr>
            <a:xfrm>
              <a:off x="5480053"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dirty="0" smtClean="0">
                  <a:solidFill>
                    <a:schemeClr val="lt1"/>
                  </a:solidFill>
                  <a:latin typeface="Calibri"/>
                  <a:ea typeface="Calibri"/>
                  <a:cs typeface="Calibri"/>
                  <a:sym typeface="Calibri"/>
                </a:rPr>
                <a:t>Hypervisor H1</a:t>
              </a:r>
              <a:endParaRPr lang="en" sz="1600" b="0" i="0" u="none" strike="noStrike" cap="none" baseline="0" dirty="0">
                <a:solidFill>
                  <a:schemeClr val="lt1"/>
                </a:solidFill>
                <a:latin typeface="Calibri"/>
                <a:ea typeface="Calibri"/>
                <a:cs typeface="Calibri"/>
                <a:sym typeface="Calibri"/>
              </a:endParaRPr>
            </a:p>
          </p:txBody>
        </p:sp>
        <p:sp>
          <p:nvSpPr>
            <p:cNvPr id="134" name="Shape 670"/>
            <p:cNvSpPr/>
            <p:nvPr/>
          </p:nvSpPr>
          <p:spPr>
            <a:xfrm>
              <a:off x="8777659"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smtClean="0">
                  <a:solidFill>
                    <a:schemeClr val="lt1"/>
                  </a:solidFill>
                  <a:latin typeface="Calibri"/>
                  <a:ea typeface="Calibri"/>
                  <a:cs typeface="Calibri"/>
                  <a:sym typeface="Calibri"/>
                </a:rPr>
                <a:t>Hypervisor H2</a:t>
              </a:r>
              <a:endParaRPr lang="en" sz="1600" b="0" i="0" u="none" strike="noStrike" cap="none" baseline="0" dirty="0">
                <a:solidFill>
                  <a:schemeClr val="lt1"/>
                </a:solidFill>
                <a:latin typeface="Calibri"/>
                <a:ea typeface="Calibri"/>
                <a:cs typeface="Calibri"/>
                <a:sym typeface="Calibri"/>
              </a:endParaRPr>
            </a:p>
          </p:txBody>
        </p:sp>
      </p:grpSp>
      <p:sp>
        <p:nvSpPr>
          <p:cNvPr id="237" name="Oval Callout 236"/>
          <p:cNvSpPr/>
          <p:nvPr/>
        </p:nvSpPr>
        <p:spPr>
          <a:xfrm flipH="1">
            <a:off x="3695960" y="4355661"/>
            <a:ext cx="2345808" cy="858472"/>
          </a:xfrm>
          <a:prstGeom prst="wedgeEllipseCallout">
            <a:avLst>
              <a:gd name="adj1" fmla="val 66418"/>
              <a:gd name="adj2" fmla="val 7212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1. </a:t>
            </a:r>
            <a:r>
              <a:rPr lang="en-US" sz="1400" dirty="0" err="1" smtClean="0"/>
              <a:t>Src</a:t>
            </a:r>
            <a:r>
              <a:rPr lang="en-US" sz="1400" dirty="0" smtClean="0"/>
              <a:t> </a:t>
            </a:r>
            <a:r>
              <a:rPr lang="en-US" sz="1400" dirty="0" err="1"/>
              <a:t>vSwitch</a:t>
            </a:r>
            <a:r>
              <a:rPr lang="en-US" sz="1400" dirty="0"/>
              <a:t> </a:t>
            </a:r>
            <a:r>
              <a:rPr lang="en-US" sz="1400" dirty="0" smtClean="0"/>
              <a:t>detects and forwards </a:t>
            </a:r>
            <a:r>
              <a:rPr lang="en-US" sz="1400" dirty="0" err="1" smtClean="0"/>
              <a:t>flowlets</a:t>
            </a:r>
            <a:endParaRPr lang="en-US" sz="1400" dirty="0" smtClean="0"/>
          </a:p>
        </p:txBody>
      </p:sp>
      <p:sp>
        <p:nvSpPr>
          <p:cNvPr id="238" name="Oval Callout 237"/>
          <p:cNvSpPr/>
          <p:nvPr/>
        </p:nvSpPr>
        <p:spPr>
          <a:xfrm>
            <a:off x="9741782" y="4535983"/>
            <a:ext cx="2155585" cy="1176456"/>
          </a:xfrm>
          <a:prstGeom prst="wedgeEllipseCallout">
            <a:avLst>
              <a:gd name="adj1" fmla="val -65628"/>
              <a:gd name="adj2" fmla="val 9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3. </a:t>
            </a:r>
            <a:r>
              <a:rPr lang="en-US" sz="1400" dirty="0" err="1"/>
              <a:t>Dst</a:t>
            </a:r>
            <a:r>
              <a:rPr lang="en-US" sz="1400" dirty="0"/>
              <a:t> </a:t>
            </a:r>
            <a:r>
              <a:rPr lang="en-US" sz="1400" dirty="0" err="1"/>
              <a:t>vSwitch</a:t>
            </a:r>
            <a:r>
              <a:rPr lang="en-US" sz="1400" dirty="0"/>
              <a:t> </a:t>
            </a:r>
            <a:r>
              <a:rPr lang="en-US" sz="1400" dirty="0" smtClean="0"/>
              <a:t>relays </a:t>
            </a:r>
            <a:r>
              <a:rPr lang="en-US" sz="1400" dirty="0"/>
              <a:t>ECN </a:t>
            </a:r>
            <a:r>
              <a:rPr lang="en-US" sz="1400" dirty="0" smtClean="0"/>
              <a:t>and </a:t>
            </a:r>
            <a:r>
              <a:rPr lang="en-US" sz="1400" dirty="0" err="1" smtClean="0"/>
              <a:t>src</a:t>
            </a:r>
            <a:r>
              <a:rPr lang="en-US" sz="1400" dirty="0" smtClean="0"/>
              <a:t> port to </a:t>
            </a:r>
            <a:r>
              <a:rPr lang="en-US" sz="1400" dirty="0" err="1" smtClean="0"/>
              <a:t>src</a:t>
            </a:r>
            <a:r>
              <a:rPr lang="en-US" sz="1400" dirty="0" smtClean="0"/>
              <a:t> </a:t>
            </a:r>
            <a:r>
              <a:rPr lang="en-US" sz="1400" dirty="0" err="1" smtClean="0"/>
              <a:t>vSwitch</a:t>
            </a:r>
            <a:endParaRPr lang="en-US" sz="1400" dirty="0" smtClean="0"/>
          </a:p>
        </p:txBody>
      </p:sp>
      <p:sp>
        <p:nvSpPr>
          <p:cNvPr id="239" name="Oval Callout 238"/>
          <p:cNvSpPr/>
          <p:nvPr/>
        </p:nvSpPr>
        <p:spPr>
          <a:xfrm>
            <a:off x="4239152" y="5530191"/>
            <a:ext cx="2094378" cy="999353"/>
          </a:xfrm>
          <a:prstGeom prst="wedgeEllipseCallout">
            <a:avLst>
              <a:gd name="adj1" fmla="val -95170"/>
              <a:gd name="adj2" fmla="val -5797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5. </a:t>
            </a:r>
            <a:r>
              <a:rPr lang="en-US" sz="1400" dirty="0" err="1"/>
              <a:t>Src</a:t>
            </a:r>
            <a:r>
              <a:rPr lang="en-US" sz="1400" dirty="0"/>
              <a:t> </a:t>
            </a:r>
            <a:r>
              <a:rPr lang="en-US" sz="1400" dirty="0" err="1"/>
              <a:t>vSwitch</a:t>
            </a:r>
            <a:r>
              <a:rPr lang="en-US" sz="1400" dirty="0"/>
              <a:t> </a:t>
            </a:r>
            <a:r>
              <a:rPr lang="en-US" sz="1400" dirty="0" smtClean="0"/>
              <a:t>adjusts path weights for the </a:t>
            </a:r>
            <a:r>
              <a:rPr lang="en-US" sz="1400" dirty="0" err="1" smtClean="0"/>
              <a:t>src</a:t>
            </a:r>
            <a:r>
              <a:rPr lang="en-US" sz="1400" dirty="0" smtClean="0"/>
              <a:t> port</a:t>
            </a:r>
            <a:endParaRPr lang="en-US" sz="1400" dirty="0"/>
          </a:p>
        </p:txBody>
      </p:sp>
      <p:sp>
        <p:nvSpPr>
          <p:cNvPr id="240" name="Oval Callout 239"/>
          <p:cNvSpPr/>
          <p:nvPr/>
        </p:nvSpPr>
        <p:spPr>
          <a:xfrm>
            <a:off x="6229391" y="4365705"/>
            <a:ext cx="1961615" cy="848428"/>
          </a:xfrm>
          <a:prstGeom prst="wedgeEllipseCallout">
            <a:avLst>
              <a:gd name="adj1" fmla="val 46145"/>
              <a:gd name="adj2" fmla="val -5055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4. Return packet  carries ECN </a:t>
            </a:r>
            <a:r>
              <a:rPr lang="en-US" sz="1400" dirty="0" smtClean="0"/>
              <a:t>and </a:t>
            </a:r>
            <a:r>
              <a:rPr lang="en-US" sz="1400" dirty="0" err="1" smtClean="0"/>
              <a:t>src</a:t>
            </a:r>
            <a:r>
              <a:rPr lang="en-US" sz="1400" dirty="0" smtClean="0"/>
              <a:t> port for </a:t>
            </a:r>
            <a:r>
              <a:rPr lang="en-US" sz="1400" dirty="0"/>
              <a:t>forward path</a:t>
            </a:r>
          </a:p>
        </p:txBody>
      </p:sp>
      <p:sp>
        <p:nvSpPr>
          <p:cNvPr id="241" name="Freeform 329"/>
          <p:cNvSpPr>
            <a:spLocks/>
          </p:cNvSpPr>
          <p:nvPr/>
        </p:nvSpPr>
        <p:spPr bwMode="auto">
          <a:xfrm>
            <a:off x="4045402" y="2109225"/>
            <a:ext cx="691822" cy="563844"/>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330"/>
          <p:cNvSpPr>
            <a:spLocks/>
          </p:cNvSpPr>
          <p:nvPr/>
        </p:nvSpPr>
        <p:spPr bwMode="auto">
          <a:xfrm>
            <a:off x="4045402" y="2109225"/>
            <a:ext cx="691822" cy="59165"/>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331"/>
          <p:cNvSpPr>
            <a:spLocks/>
          </p:cNvSpPr>
          <p:nvPr/>
        </p:nvSpPr>
        <p:spPr bwMode="auto">
          <a:xfrm>
            <a:off x="4045402" y="2168390"/>
            <a:ext cx="623141" cy="504679"/>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333"/>
          <p:cNvSpPr>
            <a:spLocks/>
          </p:cNvSpPr>
          <p:nvPr/>
        </p:nvSpPr>
        <p:spPr bwMode="auto">
          <a:xfrm>
            <a:off x="4131931" y="2218128"/>
            <a:ext cx="441022" cy="101841"/>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335"/>
          <p:cNvSpPr>
            <a:spLocks/>
          </p:cNvSpPr>
          <p:nvPr/>
        </p:nvSpPr>
        <p:spPr bwMode="auto">
          <a:xfrm>
            <a:off x="4131931" y="2416637"/>
            <a:ext cx="441022" cy="102164"/>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334"/>
          <p:cNvSpPr>
            <a:spLocks/>
          </p:cNvSpPr>
          <p:nvPr/>
        </p:nvSpPr>
        <p:spPr bwMode="auto">
          <a:xfrm>
            <a:off x="4118928" y="2317474"/>
            <a:ext cx="441022" cy="101195"/>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336"/>
          <p:cNvSpPr>
            <a:spLocks/>
          </p:cNvSpPr>
          <p:nvPr/>
        </p:nvSpPr>
        <p:spPr bwMode="auto">
          <a:xfrm>
            <a:off x="4118928" y="2516306"/>
            <a:ext cx="441022" cy="101195"/>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567737" y="90122"/>
            <a:ext cx="4141247" cy="1077218"/>
          </a:xfrm>
          <a:prstGeom prst="rect">
            <a:avLst/>
          </a:prstGeom>
          <a:noFill/>
        </p:spPr>
        <p:txBody>
          <a:bodyPr wrap="square" rtlCol="0">
            <a:spAutoFit/>
          </a:bodyPr>
          <a:lstStyle/>
          <a:p>
            <a:pPr algn="ctr"/>
            <a:r>
              <a:rPr lang="en-US" sz="3200" dirty="0" err="1" smtClean="0"/>
              <a:t>vSwitch</a:t>
            </a:r>
            <a:r>
              <a:rPr lang="en-US" sz="3200" dirty="0" smtClean="0"/>
              <a:t> Load balancing</a:t>
            </a:r>
          </a:p>
          <a:p>
            <a:pPr algn="ctr"/>
            <a:r>
              <a:rPr lang="en-US" sz="3200" dirty="0" smtClean="0"/>
              <a:t>CLOVE-ECN</a:t>
            </a:r>
          </a:p>
        </p:txBody>
      </p:sp>
      <p:sp>
        <p:nvSpPr>
          <p:cNvPr id="487" name="TextBox 486"/>
          <p:cNvSpPr txBox="1"/>
          <p:nvPr/>
        </p:nvSpPr>
        <p:spPr>
          <a:xfrm>
            <a:off x="779416" y="275987"/>
            <a:ext cx="2392949" cy="492443"/>
          </a:xfrm>
          <a:prstGeom prst="rect">
            <a:avLst/>
          </a:prstGeom>
          <a:noFill/>
        </p:spPr>
        <p:txBody>
          <a:bodyPr wrap="square" rtlCol="0">
            <a:spAutoFit/>
          </a:bodyPr>
          <a:lstStyle/>
          <a:p>
            <a:r>
              <a:rPr lang="en-US" sz="2600" dirty="0" smtClean="0">
                <a:solidFill>
                  <a:schemeClr val="bg1">
                    <a:lumMod val="65000"/>
                  </a:schemeClr>
                </a:solidFill>
              </a:rPr>
              <a:t>Path Discovery</a:t>
            </a:r>
            <a:endParaRPr lang="en-US" sz="2600" dirty="0">
              <a:solidFill>
                <a:schemeClr val="bg1">
                  <a:lumMod val="65000"/>
                </a:schemeClr>
              </a:solidFill>
            </a:endParaRPr>
          </a:p>
        </p:txBody>
      </p:sp>
      <p:sp>
        <p:nvSpPr>
          <p:cNvPr id="488" name="TextBox 487"/>
          <p:cNvSpPr txBox="1"/>
          <p:nvPr/>
        </p:nvSpPr>
        <p:spPr>
          <a:xfrm>
            <a:off x="3623898" y="264833"/>
            <a:ext cx="3499162" cy="492443"/>
          </a:xfrm>
          <a:prstGeom prst="rect">
            <a:avLst/>
          </a:prstGeom>
          <a:noFill/>
        </p:spPr>
        <p:txBody>
          <a:bodyPr wrap="square" rtlCol="0">
            <a:spAutoFit/>
          </a:bodyPr>
          <a:lstStyle/>
          <a:p>
            <a:r>
              <a:rPr lang="en-US" sz="2600" dirty="0" smtClean="0">
                <a:solidFill>
                  <a:schemeClr val="bg1">
                    <a:lumMod val="65000"/>
                  </a:schemeClr>
                </a:solidFill>
              </a:rPr>
              <a:t>Load balancing </a:t>
            </a:r>
            <a:r>
              <a:rPr lang="en-US" sz="2600" dirty="0" err="1">
                <a:solidFill>
                  <a:schemeClr val="bg1">
                    <a:lumMod val="65000"/>
                  </a:schemeClr>
                </a:solidFill>
              </a:rPr>
              <a:t>f</a:t>
            </a:r>
            <a:r>
              <a:rPr lang="en-US" sz="2600" dirty="0" err="1" smtClean="0">
                <a:solidFill>
                  <a:schemeClr val="bg1">
                    <a:lumMod val="65000"/>
                  </a:schemeClr>
                </a:solidFill>
              </a:rPr>
              <a:t>lowlets</a:t>
            </a:r>
            <a:endParaRPr lang="en-US" sz="2600" dirty="0">
              <a:solidFill>
                <a:schemeClr val="bg1">
                  <a:lumMod val="65000"/>
                </a:schemeClr>
              </a:solidFill>
            </a:endParaRPr>
          </a:p>
        </p:txBody>
      </p:sp>
      <p:grpSp>
        <p:nvGrpSpPr>
          <p:cNvPr id="251" name="Group 250"/>
          <p:cNvGrpSpPr/>
          <p:nvPr/>
        </p:nvGrpSpPr>
        <p:grpSpPr>
          <a:xfrm>
            <a:off x="4045402" y="2109284"/>
            <a:ext cx="691822" cy="563844"/>
            <a:chOff x="10290959" y="2264149"/>
            <a:chExt cx="691822" cy="563844"/>
          </a:xfrm>
        </p:grpSpPr>
        <p:sp>
          <p:nvSpPr>
            <p:cNvPr id="252" name="Freeform 330"/>
            <p:cNvSpPr>
              <a:spLocks/>
            </p:cNvSpPr>
            <p:nvPr/>
          </p:nvSpPr>
          <p:spPr bwMode="auto">
            <a:xfrm>
              <a:off x="10290959" y="2264149"/>
              <a:ext cx="691822" cy="59165"/>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9E3039"/>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3" name="Freeform 331"/>
            <p:cNvSpPr>
              <a:spLocks/>
            </p:cNvSpPr>
            <p:nvPr/>
          </p:nvSpPr>
          <p:spPr bwMode="auto">
            <a:xfrm>
              <a:off x="10290959" y="2323314"/>
              <a:ext cx="623141" cy="504679"/>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8200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4" name="Freeform 332"/>
            <p:cNvSpPr>
              <a:spLocks/>
            </p:cNvSpPr>
            <p:nvPr/>
          </p:nvSpPr>
          <p:spPr bwMode="auto">
            <a:xfrm>
              <a:off x="10914100" y="2264149"/>
              <a:ext cx="68681" cy="563844"/>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9E3039"/>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779416" y="1167340"/>
            <a:ext cx="9786984" cy="492443"/>
          </a:xfrm>
          <a:prstGeom prst="rect">
            <a:avLst/>
          </a:prstGeom>
          <a:noFill/>
        </p:spPr>
        <p:txBody>
          <a:bodyPr wrap="square" rtlCol="0">
            <a:spAutoFit/>
          </a:bodyPr>
          <a:lstStyle/>
          <a:p>
            <a:pPr marL="285750" indent="-285750">
              <a:buFont typeface="Wingdings" charset="2"/>
              <a:buChar char="§"/>
            </a:pPr>
            <a:r>
              <a:rPr lang="en-US" sz="2600" dirty="0" smtClean="0"/>
              <a:t>Congestion-aware balancing based on ECN feedback</a:t>
            </a:r>
            <a:endParaRPr lang="en-US" sz="2600" dirty="0"/>
          </a:p>
        </p:txBody>
      </p:sp>
    </p:spTree>
    <p:extLst>
      <p:ext uri="{BB962C8B-B14F-4D97-AF65-F5344CB8AC3E}">
        <p14:creationId xmlns:p14="http://schemas.microsoft.com/office/powerpoint/2010/main" val="97524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39"/>
                                        </p:tgtEl>
                                        <p:attrNameLst>
                                          <p:attrName>style.visibility</p:attrName>
                                        </p:attrNameLst>
                                      </p:cBhvr>
                                      <p:to>
                                        <p:strVal val="visible"/>
                                      </p:to>
                                    </p:set>
                                  </p:childTnLst>
                                </p:cTn>
                              </p:par>
                            </p:childTnLst>
                          </p:cTn>
                        </p:par>
                        <p:par>
                          <p:cTn id="73" fill="hold">
                            <p:stCondLst>
                              <p:cond delay="0"/>
                            </p:stCondLst>
                            <p:childTnLst>
                              <p:par>
                                <p:cTn id="74" presetID="3" presetClass="exit" presetSubtype="10" fill="hold" nodeType="afterEffect">
                                  <p:stCondLst>
                                    <p:cond delay="0"/>
                                  </p:stCondLst>
                                  <p:childTnLst>
                                    <p:animEffect transition="out" filter="blinds(horizontal)">
                                      <p:cBhvr>
                                        <p:cTn id="75" dur="2000"/>
                                        <p:tgtEl>
                                          <p:spTgt spid="10"/>
                                        </p:tgtEl>
                                      </p:cBhvr>
                                    </p:animEffect>
                                    <p:set>
                                      <p:cBhvr>
                                        <p:cTn id="76" dur="1" fill="hold">
                                          <p:stCondLst>
                                            <p:cond delay="1999"/>
                                          </p:stCondLst>
                                        </p:cTn>
                                        <p:tgtEl>
                                          <p:spTgt spid="10"/>
                                        </p:tgtEl>
                                        <p:attrNameLst>
                                          <p:attrName>style.visibility</p:attrName>
                                        </p:attrNameLst>
                                      </p:cBhvr>
                                      <p:to>
                                        <p:strVal val="hidden"/>
                                      </p:to>
                                    </p:set>
                                  </p:childTnLst>
                                </p:cTn>
                              </p:par>
                            </p:childTnLst>
                          </p:cTn>
                        </p:par>
                        <p:par>
                          <p:cTn id="77" fill="hold">
                            <p:stCondLst>
                              <p:cond delay="2000"/>
                            </p:stCondLst>
                            <p:childTnLst>
                              <p:par>
                                <p:cTn id="78" presetID="3" presetClass="entr" presetSubtype="10" fill="hold" nodeType="afterEffect">
                                  <p:stCondLst>
                                    <p:cond delay="0"/>
                                  </p:stCondLst>
                                  <p:childTnLst>
                                    <p:set>
                                      <p:cBhvr>
                                        <p:cTn id="79" dur="1" fill="hold">
                                          <p:stCondLst>
                                            <p:cond delay="0"/>
                                          </p:stCondLst>
                                        </p:cTn>
                                        <p:tgtEl>
                                          <p:spTgt spid="113"/>
                                        </p:tgtEl>
                                        <p:attrNameLst>
                                          <p:attrName>style.visibility</p:attrName>
                                        </p:attrNameLst>
                                      </p:cBhvr>
                                      <p:to>
                                        <p:strVal val="visible"/>
                                      </p:to>
                                    </p:set>
                                    <p:animEffect transition="in" filter="blinds(horizontal)">
                                      <p:cBhvr>
                                        <p:cTn id="80" dur="2000"/>
                                        <p:tgtEl>
                                          <p:spTgt spid="113"/>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14" grpId="0" animBg="1"/>
      <p:bldP spid="237" grpId="0" animBg="1"/>
      <p:bldP spid="238" grpId="0" animBg="1"/>
      <p:bldP spid="239" grpId="0" animBg="1"/>
      <p:bldP spid="240" grpId="0" animBg="1"/>
      <p:bldP spid="2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 name="Freeform 1425"/>
          <p:cNvSpPr/>
          <p:nvPr/>
        </p:nvSpPr>
        <p:spPr>
          <a:xfrm>
            <a:off x="155799" y="77370"/>
            <a:ext cx="11887200" cy="6691730"/>
          </a:xfrm>
          <a:custGeom>
            <a:avLst/>
            <a:gdLst/>
            <a:ahLst/>
            <a:cxnLst/>
            <a:rect l="l" t="t" r="r" b="b"/>
            <a:pathLst>
              <a:path w="11887200" h="6616700">
                <a:moveTo>
                  <a:pt x="7287687" y="0"/>
                </a:moveTo>
                <a:lnTo>
                  <a:pt x="11698813" y="0"/>
                </a:lnTo>
                <a:cubicBezTo>
                  <a:pt x="11802856" y="0"/>
                  <a:pt x="11887200" y="84344"/>
                  <a:pt x="11887200" y="188387"/>
                </a:cubicBezTo>
                <a:lnTo>
                  <a:pt x="11887200" y="1016000"/>
                </a:lnTo>
                <a:lnTo>
                  <a:pt x="11887200" y="1130300"/>
                </a:lnTo>
                <a:lnTo>
                  <a:pt x="11887200" y="6616700"/>
                </a:lnTo>
                <a:lnTo>
                  <a:pt x="0" y="6616700"/>
                </a:lnTo>
                <a:lnTo>
                  <a:pt x="0" y="1016000"/>
                </a:lnTo>
                <a:lnTo>
                  <a:pt x="7099300" y="1016000"/>
                </a:lnTo>
                <a:lnTo>
                  <a:pt x="7099300" y="188387"/>
                </a:lnTo>
                <a:cubicBezTo>
                  <a:pt x="7099300" y="84344"/>
                  <a:pt x="7183644" y="0"/>
                  <a:pt x="7287687" y="0"/>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7099301" y="115470"/>
            <a:ext cx="5065028" cy="1077218"/>
          </a:xfrm>
          <a:prstGeom prst="rect">
            <a:avLst/>
          </a:prstGeom>
          <a:noFill/>
        </p:spPr>
        <p:txBody>
          <a:bodyPr wrap="square" rtlCol="0">
            <a:spAutoFit/>
          </a:bodyPr>
          <a:lstStyle/>
          <a:p>
            <a:pPr algn="ctr"/>
            <a:r>
              <a:rPr lang="en-US" sz="3200" dirty="0" err="1" smtClean="0"/>
              <a:t>vSwitch</a:t>
            </a:r>
            <a:r>
              <a:rPr lang="en-US" sz="3200" dirty="0" smtClean="0"/>
              <a:t> Load balancing</a:t>
            </a:r>
          </a:p>
          <a:p>
            <a:pPr algn="ctr"/>
            <a:r>
              <a:rPr lang="en-US" sz="3200" dirty="0" smtClean="0"/>
              <a:t>CLOVE-INT</a:t>
            </a:r>
            <a:endParaRPr lang="en-US" sz="3200" dirty="0"/>
          </a:p>
        </p:txBody>
      </p:sp>
      <p:sp>
        <p:nvSpPr>
          <p:cNvPr id="1662" name="TextBox 1661"/>
          <p:cNvSpPr txBox="1"/>
          <p:nvPr/>
        </p:nvSpPr>
        <p:spPr>
          <a:xfrm>
            <a:off x="3339631" y="332336"/>
            <a:ext cx="3773891" cy="523220"/>
          </a:xfrm>
          <a:prstGeom prst="rect">
            <a:avLst/>
          </a:prstGeom>
          <a:noFill/>
        </p:spPr>
        <p:txBody>
          <a:bodyPr wrap="square" rtlCol="0">
            <a:spAutoFit/>
          </a:bodyPr>
          <a:lstStyle/>
          <a:p>
            <a:r>
              <a:rPr lang="en-US" sz="2800" dirty="0" smtClean="0">
                <a:solidFill>
                  <a:schemeClr val="bg1">
                    <a:lumMod val="65000"/>
                  </a:schemeClr>
                </a:solidFill>
              </a:rPr>
              <a:t>Load balancing </a:t>
            </a:r>
            <a:r>
              <a:rPr lang="en-US" sz="2800" dirty="0" err="1">
                <a:solidFill>
                  <a:schemeClr val="bg1">
                    <a:lumMod val="65000"/>
                  </a:schemeClr>
                </a:solidFill>
              </a:rPr>
              <a:t>f</a:t>
            </a:r>
            <a:r>
              <a:rPr lang="en-US" sz="2800" dirty="0" err="1" smtClean="0">
                <a:solidFill>
                  <a:schemeClr val="bg1">
                    <a:lumMod val="65000"/>
                  </a:schemeClr>
                </a:solidFill>
              </a:rPr>
              <a:t>lowlets</a:t>
            </a:r>
            <a:endParaRPr lang="en-US" sz="2800" dirty="0">
              <a:solidFill>
                <a:schemeClr val="bg1">
                  <a:lumMod val="65000"/>
                </a:schemeClr>
              </a:solidFill>
            </a:endParaRPr>
          </a:p>
        </p:txBody>
      </p:sp>
      <p:sp>
        <p:nvSpPr>
          <p:cNvPr id="1663" name="TextBox 1662"/>
          <p:cNvSpPr txBox="1"/>
          <p:nvPr/>
        </p:nvSpPr>
        <p:spPr>
          <a:xfrm>
            <a:off x="477060" y="332336"/>
            <a:ext cx="2392949" cy="523220"/>
          </a:xfrm>
          <a:prstGeom prst="rect">
            <a:avLst/>
          </a:prstGeom>
          <a:noFill/>
        </p:spPr>
        <p:txBody>
          <a:bodyPr wrap="square" rtlCol="0">
            <a:spAutoFit/>
          </a:bodyPr>
          <a:lstStyle/>
          <a:p>
            <a:r>
              <a:rPr lang="en-US" sz="2800" dirty="0" smtClean="0">
                <a:solidFill>
                  <a:schemeClr val="bg1">
                    <a:lumMod val="65000"/>
                  </a:schemeClr>
                </a:solidFill>
              </a:rPr>
              <a:t>Path Discovery</a:t>
            </a:r>
            <a:endParaRPr lang="en-US" sz="2800" dirty="0">
              <a:solidFill>
                <a:schemeClr val="bg1">
                  <a:lumMod val="65000"/>
                </a:schemeClr>
              </a:solidFill>
            </a:endParaRPr>
          </a:p>
        </p:txBody>
      </p:sp>
      <p:sp>
        <p:nvSpPr>
          <p:cNvPr id="477" name="TextBox 476"/>
          <p:cNvSpPr txBox="1"/>
          <p:nvPr/>
        </p:nvSpPr>
        <p:spPr>
          <a:xfrm>
            <a:off x="2280359" y="3835808"/>
            <a:ext cx="559517" cy="307777"/>
          </a:xfrm>
          <a:prstGeom prst="rect">
            <a:avLst/>
          </a:prstGeom>
          <a:noFill/>
          <a:ln>
            <a:solidFill>
              <a:schemeClr val="accent6"/>
            </a:solidFill>
          </a:ln>
        </p:spPr>
        <p:txBody>
          <a:bodyPr wrap="square" rtlCol="0">
            <a:spAutoFit/>
          </a:bodyPr>
          <a:lstStyle/>
          <a:p>
            <a:r>
              <a:rPr lang="en-US" sz="1400" b="1" dirty="0" smtClean="0">
                <a:solidFill>
                  <a:schemeClr val="accent6"/>
                </a:solidFill>
              </a:rPr>
              <a:t>Data</a:t>
            </a:r>
            <a:endParaRPr lang="en-US" sz="1400" b="1" dirty="0">
              <a:solidFill>
                <a:schemeClr val="accent6"/>
              </a:solidFill>
            </a:endParaRPr>
          </a:p>
        </p:txBody>
      </p:sp>
      <p:grpSp>
        <p:nvGrpSpPr>
          <p:cNvPr id="478" name="Group 477"/>
          <p:cNvGrpSpPr/>
          <p:nvPr/>
        </p:nvGrpSpPr>
        <p:grpSpPr>
          <a:xfrm rot="1452156">
            <a:off x="3109914" y="3168793"/>
            <a:ext cx="207255" cy="778431"/>
            <a:chOff x="2866286" y="3586970"/>
            <a:chExt cx="207255" cy="778431"/>
          </a:xfrm>
        </p:grpSpPr>
        <p:sp>
          <p:nvSpPr>
            <p:cNvPr id="479" name="Right Arrow 478"/>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480" name="Group 479"/>
            <p:cNvGrpSpPr/>
            <p:nvPr/>
          </p:nvGrpSpPr>
          <p:grpSpPr>
            <a:xfrm rot="16894807">
              <a:off x="2719493" y="4078209"/>
              <a:ext cx="433985" cy="140399"/>
              <a:chOff x="10958134" y="2172850"/>
              <a:chExt cx="433985" cy="140399"/>
            </a:xfrm>
          </p:grpSpPr>
          <p:sp>
            <p:nvSpPr>
              <p:cNvPr id="481" name="Rounded Rectangle 480"/>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82" name="Rectangle 481"/>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83" name="Rectangle 482"/>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484" name="Group 483"/>
          <p:cNvGrpSpPr/>
          <p:nvPr/>
        </p:nvGrpSpPr>
        <p:grpSpPr>
          <a:xfrm rot="972131">
            <a:off x="3576466" y="3143994"/>
            <a:ext cx="378770" cy="690389"/>
            <a:chOff x="3168176" y="3509610"/>
            <a:chExt cx="378770" cy="690389"/>
          </a:xfrm>
        </p:grpSpPr>
        <p:grpSp>
          <p:nvGrpSpPr>
            <p:cNvPr id="485" name="Group 484"/>
            <p:cNvGrpSpPr/>
            <p:nvPr/>
          </p:nvGrpSpPr>
          <p:grpSpPr>
            <a:xfrm rot="18537117">
              <a:off x="3021383" y="3912807"/>
              <a:ext cx="433985" cy="140399"/>
              <a:chOff x="10958134" y="2172850"/>
              <a:chExt cx="433985" cy="140399"/>
            </a:xfrm>
          </p:grpSpPr>
          <p:sp>
            <p:nvSpPr>
              <p:cNvPr id="487" name="Rounded Rectangle 486"/>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88" name="Rectangle 487"/>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89" name="Rectangle 488"/>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86" name="Right Arrow 485"/>
            <p:cNvSpPr/>
            <p:nvPr/>
          </p:nvSpPr>
          <p:spPr>
            <a:xfrm rot="18538330">
              <a:off x="3329790" y="362713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90" name="Group 489"/>
          <p:cNvGrpSpPr/>
          <p:nvPr/>
        </p:nvGrpSpPr>
        <p:grpSpPr>
          <a:xfrm rot="604564">
            <a:off x="3936672" y="3301967"/>
            <a:ext cx="705730" cy="342698"/>
            <a:chOff x="3576284" y="3474323"/>
            <a:chExt cx="705730" cy="342698"/>
          </a:xfrm>
        </p:grpSpPr>
        <p:grpSp>
          <p:nvGrpSpPr>
            <p:cNvPr id="491" name="Group 490"/>
            <p:cNvGrpSpPr/>
            <p:nvPr/>
          </p:nvGrpSpPr>
          <p:grpSpPr>
            <a:xfrm rot="19392710">
              <a:off x="3576284" y="3676622"/>
              <a:ext cx="433985" cy="140399"/>
              <a:chOff x="10958134" y="2172850"/>
              <a:chExt cx="433985" cy="140399"/>
            </a:xfrm>
          </p:grpSpPr>
          <p:sp>
            <p:nvSpPr>
              <p:cNvPr id="493" name="Rounded Rectangle 492"/>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94" name="Rectangle 493"/>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95" name="Rectangle 494"/>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92" name="Right Arrow 491"/>
            <p:cNvSpPr/>
            <p:nvPr/>
          </p:nvSpPr>
          <p:spPr>
            <a:xfrm rot="19515680">
              <a:off x="3947333" y="3474323"/>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96" name="Group 495"/>
          <p:cNvGrpSpPr/>
          <p:nvPr/>
        </p:nvGrpSpPr>
        <p:grpSpPr>
          <a:xfrm rot="291646">
            <a:off x="3875770" y="3739312"/>
            <a:ext cx="737359" cy="294770"/>
            <a:chOff x="3610035" y="3913291"/>
            <a:chExt cx="737359" cy="294770"/>
          </a:xfrm>
        </p:grpSpPr>
        <p:grpSp>
          <p:nvGrpSpPr>
            <p:cNvPr id="497" name="Group 496"/>
            <p:cNvGrpSpPr/>
            <p:nvPr/>
          </p:nvGrpSpPr>
          <p:grpSpPr>
            <a:xfrm rot="20145917">
              <a:off x="3610035" y="4067662"/>
              <a:ext cx="433985" cy="140399"/>
              <a:chOff x="10958134" y="2172850"/>
              <a:chExt cx="433985" cy="140399"/>
            </a:xfrm>
          </p:grpSpPr>
          <p:sp>
            <p:nvSpPr>
              <p:cNvPr id="499" name="Rounded Rectangle 498"/>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00" name="Rectangle 499"/>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1" name="Rectangle 500"/>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98" name="Right Arrow 497"/>
            <p:cNvSpPr/>
            <p:nvPr/>
          </p:nvSpPr>
          <p:spPr>
            <a:xfrm rot="19972589">
              <a:off x="4012713" y="3913291"/>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2" name="Group 501"/>
          <p:cNvGrpSpPr/>
          <p:nvPr/>
        </p:nvGrpSpPr>
        <p:grpSpPr>
          <a:xfrm rot="396750">
            <a:off x="7066895" y="2459940"/>
            <a:ext cx="739388" cy="290562"/>
            <a:chOff x="6946206" y="2982406"/>
            <a:chExt cx="739388" cy="290562"/>
          </a:xfrm>
        </p:grpSpPr>
        <p:grpSp>
          <p:nvGrpSpPr>
            <p:cNvPr id="503" name="Group 502"/>
            <p:cNvGrpSpPr/>
            <p:nvPr/>
          </p:nvGrpSpPr>
          <p:grpSpPr>
            <a:xfrm rot="20015516">
              <a:off x="7251609" y="2982406"/>
              <a:ext cx="433985" cy="140399"/>
              <a:chOff x="10958134" y="2172850"/>
              <a:chExt cx="433985" cy="140399"/>
            </a:xfrm>
          </p:grpSpPr>
          <p:sp>
            <p:nvSpPr>
              <p:cNvPr id="505" name="Rounded Rectangle 504"/>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06" name="Rectangle 505"/>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7" name="Rectangle 506"/>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04" name="Right Arrow 503"/>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8" name="Group 507"/>
          <p:cNvGrpSpPr/>
          <p:nvPr/>
        </p:nvGrpSpPr>
        <p:grpSpPr>
          <a:xfrm>
            <a:off x="5740730" y="2438462"/>
            <a:ext cx="739388" cy="290562"/>
            <a:chOff x="6946206" y="2982406"/>
            <a:chExt cx="739388" cy="290562"/>
          </a:xfrm>
        </p:grpSpPr>
        <p:grpSp>
          <p:nvGrpSpPr>
            <p:cNvPr id="509" name="Group 508"/>
            <p:cNvGrpSpPr/>
            <p:nvPr/>
          </p:nvGrpSpPr>
          <p:grpSpPr>
            <a:xfrm rot="20015516">
              <a:off x="7251609" y="2982406"/>
              <a:ext cx="433985" cy="140399"/>
              <a:chOff x="10958134" y="2172850"/>
              <a:chExt cx="433985" cy="140399"/>
            </a:xfrm>
          </p:grpSpPr>
          <p:sp>
            <p:nvSpPr>
              <p:cNvPr id="511" name="Rounded Rectangle 510"/>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12" name="Rectangle 511"/>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13" name="Rectangle 512"/>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10" name="Right Arrow 509"/>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514" name="Group 513"/>
          <p:cNvGrpSpPr/>
          <p:nvPr/>
        </p:nvGrpSpPr>
        <p:grpSpPr>
          <a:xfrm rot="21027623">
            <a:off x="4380695" y="2663359"/>
            <a:ext cx="739388" cy="290562"/>
            <a:chOff x="6946206" y="2982406"/>
            <a:chExt cx="739388" cy="290562"/>
          </a:xfrm>
        </p:grpSpPr>
        <p:grpSp>
          <p:nvGrpSpPr>
            <p:cNvPr id="515" name="Group 514"/>
            <p:cNvGrpSpPr/>
            <p:nvPr/>
          </p:nvGrpSpPr>
          <p:grpSpPr>
            <a:xfrm rot="20015516">
              <a:off x="7251609" y="2982406"/>
              <a:ext cx="433985" cy="140399"/>
              <a:chOff x="10958134" y="2172850"/>
              <a:chExt cx="433985" cy="140399"/>
            </a:xfrm>
          </p:grpSpPr>
          <p:sp>
            <p:nvSpPr>
              <p:cNvPr id="517" name="Rounded Rectangle 516"/>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18" name="Rectangle 517"/>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19" name="Rectangle 518"/>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16" name="Right Arrow 515"/>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0" name="Group 519"/>
          <p:cNvGrpSpPr/>
          <p:nvPr/>
        </p:nvGrpSpPr>
        <p:grpSpPr>
          <a:xfrm rot="19910669">
            <a:off x="3374998" y="2707741"/>
            <a:ext cx="739388" cy="290562"/>
            <a:chOff x="6946206" y="2982406"/>
            <a:chExt cx="739388" cy="290562"/>
          </a:xfrm>
        </p:grpSpPr>
        <p:grpSp>
          <p:nvGrpSpPr>
            <p:cNvPr id="521" name="Group 520"/>
            <p:cNvGrpSpPr/>
            <p:nvPr/>
          </p:nvGrpSpPr>
          <p:grpSpPr>
            <a:xfrm rot="20015516">
              <a:off x="7251609" y="2982406"/>
              <a:ext cx="433985" cy="140399"/>
              <a:chOff x="10958134" y="2172850"/>
              <a:chExt cx="433985" cy="140399"/>
            </a:xfrm>
          </p:grpSpPr>
          <p:sp>
            <p:nvSpPr>
              <p:cNvPr id="523" name="Rounded Rectangle 522"/>
              <p:cNvSpPr/>
              <p:nvPr/>
            </p:nvSpPr>
            <p:spPr>
              <a:xfrm>
                <a:off x="10958134" y="2172850"/>
                <a:ext cx="433985" cy="14039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24" name="Rectangle 523"/>
              <p:cNvSpPr/>
              <p:nvPr/>
            </p:nvSpPr>
            <p:spPr>
              <a:xfrm>
                <a:off x="11059159" y="2179232"/>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25" name="Rectangle 524"/>
              <p:cNvSpPr/>
              <p:nvPr/>
            </p:nvSpPr>
            <p:spPr>
              <a:xfrm>
                <a:off x="11109447" y="2178464"/>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22" name="Right Arrow 521"/>
            <p:cNvSpPr/>
            <p:nvPr/>
          </p:nvSpPr>
          <p:spPr>
            <a:xfrm rot="9342690">
              <a:off x="6946206" y="3173338"/>
              <a:ext cx="334681" cy="99630"/>
            </a:xfrm>
            <a:prstGeom prst="rightArrow">
              <a:avLst/>
            </a:prstGeom>
            <a:solidFill>
              <a:schemeClr val="accent6"/>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6" name="Group 525"/>
          <p:cNvGrpSpPr/>
          <p:nvPr/>
        </p:nvGrpSpPr>
        <p:grpSpPr>
          <a:xfrm rot="6038231">
            <a:off x="5326226" y="2756180"/>
            <a:ext cx="207255" cy="778431"/>
            <a:chOff x="2866286" y="3586970"/>
            <a:chExt cx="207255" cy="778431"/>
          </a:xfrm>
        </p:grpSpPr>
        <p:sp>
          <p:nvSpPr>
            <p:cNvPr id="527" name="Right Arrow 526"/>
            <p:cNvSpPr/>
            <p:nvPr/>
          </p:nvSpPr>
          <p:spPr>
            <a:xfrm rot="16845218">
              <a:off x="2856385" y="3704496"/>
              <a:ext cx="334681" cy="99630"/>
            </a:xfrm>
            <a:prstGeom prst="rightArrow">
              <a:avLst/>
            </a:prstGeom>
            <a:solidFill>
              <a:schemeClr val="accent6"/>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28" name="Group 527"/>
            <p:cNvGrpSpPr/>
            <p:nvPr/>
          </p:nvGrpSpPr>
          <p:grpSpPr>
            <a:xfrm rot="16894807">
              <a:off x="2719493" y="4078209"/>
              <a:ext cx="433985" cy="140399"/>
              <a:chOff x="10958134" y="2172850"/>
              <a:chExt cx="433985" cy="140399"/>
            </a:xfrm>
          </p:grpSpPr>
          <p:sp>
            <p:nvSpPr>
              <p:cNvPr id="529" name="Rounded Rectangle 528"/>
              <p:cNvSpPr/>
              <p:nvPr/>
            </p:nvSpPr>
            <p:spPr>
              <a:xfrm>
                <a:off x="10958134" y="2172850"/>
                <a:ext cx="433985" cy="14039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30" name="Rectangle 529"/>
              <p:cNvSpPr/>
              <p:nvPr/>
            </p:nvSpPr>
            <p:spPr>
              <a:xfrm>
                <a:off x="11059159" y="2179232"/>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31" name="Rectangle 530"/>
              <p:cNvSpPr/>
              <p:nvPr/>
            </p:nvSpPr>
            <p:spPr>
              <a:xfrm>
                <a:off x="11109447" y="2178464"/>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532" name="Group 531"/>
          <p:cNvGrpSpPr/>
          <p:nvPr/>
        </p:nvGrpSpPr>
        <p:grpSpPr>
          <a:xfrm rot="6455435">
            <a:off x="6311879" y="2705356"/>
            <a:ext cx="207255" cy="778431"/>
            <a:chOff x="2866286" y="3586970"/>
            <a:chExt cx="207255" cy="778431"/>
          </a:xfrm>
        </p:grpSpPr>
        <p:sp>
          <p:nvSpPr>
            <p:cNvPr id="533" name="Right Arrow 532"/>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34" name="Group 533"/>
            <p:cNvGrpSpPr/>
            <p:nvPr/>
          </p:nvGrpSpPr>
          <p:grpSpPr>
            <a:xfrm rot="16894807">
              <a:off x="2719493" y="4078209"/>
              <a:ext cx="433985" cy="140399"/>
              <a:chOff x="10958134" y="2172850"/>
              <a:chExt cx="433985" cy="140399"/>
            </a:xfrm>
          </p:grpSpPr>
          <p:sp>
            <p:nvSpPr>
              <p:cNvPr id="535" name="Rounded Rectangle 534"/>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36" name="Rectangle 535"/>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37" name="Rectangle 536"/>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538" name="Group 537"/>
          <p:cNvGrpSpPr/>
          <p:nvPr/>
        </p:nvGrpSpPr>
        <p:grpSpPr>
          <a:xfrm rot="7285340">
            <a:off x="7574483" y="2695384"/>
            <a:ext cx="199771" cy="698935"/>
            <a:chOff x="2866286" y="3666466"/>
            <a:chExt cx="199771" cy="698935"/>
          </a:xfrm>
        </p:grpSpPr>
        <p:sp>
          <p:nvSpPr>
            <p:cNvPr id="539" name="Right Arrow 538"/>
            <p:cNvSpPr/>
            <p:nvPr/>
          </p:nvSpPr>
          <p:spPr>
            <a:xfrm rot="16845218">
              <a:off x="2895655" y="3751927"/>
              <a:ext cx="255864" cy="84941"/>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40" name="Group 539"/>
            <p:cNvGrpSpPr/>
            <p:nvPr/>
          </p:nvGrpSpPr>
          <p:grpSpPr>
            <a:xfrm rot="16894807">
              <a:off x="2719493" y="4078209"/>
              <a:ext cx="433985" cy="140399"/>
              <a:chOff x="10958134" y="2172850"/>
              <a:chExt cx="433985" cy="140399"/>
            </a:xfrm>
          </p:grpSpPr>
          <p:sp>
            <p:nvSpPr>
              <p:cNvPr id="541" name="Rounded Rectangle 540"/>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42" name="Rectangle 541"/>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43" name="Rectangle 542"/>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544" name="Group 543"/>
          <p:cNvGrpSpPr/>
          <p:nvPr/>
        </p:nvGrpSpPr>
        <p:grpSpPr>
          <a:xfrm rot="9036819">
            <a:off x="8472125" y="2517415"/>
            <a:ext cx="207255" cy="778431"/>
            <a:chOff x="2866286" y="3586970"/>
            <a:chExt cx="207255" cy="778431"/>
          </a:xfrm>
        </p:grpSpPr>
        <p:sp>
          <p:nvSpPr>
            <p:cNvPr id="545" name="Right Arrow 544"/>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46" name="Group 545"/>
            <p:cNvGrpSpPr/>
            <p:nvPr/>
          </p:nvGrpSpPr>
          <p:grpSpPr>
            <a:xfrm rot="16894807">
              <a:off x="2719493" y="4078209"/>
              <a:ext cx="433985" cy="140399"/>
              <a:chOff x="10958134" y="2172850"/>
              <a:chExt cx="433985" cy="140399"/>
            </a:xfrm>
          </p:grpSpPr>
          <p:sp>
            <p:nvSpPr>
              <p:cNvPr id="547" name="Rounded Rectangle 546"/>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48" name="Rectangle 547"/>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49" name="Rectangle 548"/>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550" name="Group 549"/>
          <p:cNvGrpSpPr/>
          <p:nvPr/>
        </p:nvGrpSpPr>
        <p:grpSpPr>
          <a:xfrm rot="3469908">
            <a:off x="7438625" y="3441057"/>
            <a:ext cx="739388" cy="290562"/>
            <a:chOff x="6946206" y="2982406"/>
            <a:chExt cx="739388" cy="290562"/>
          </a:xfrm>
        </p:grpSpPr>
        <p:grpSp>
          <p:nvGrpSpPr>
            <p:cNvPr id="551" name="Group 550"/>
            <p:cNvGrpSpPr/>
            <p:nvPr/>
          </p:nvGrpSpPr>
          <p:grpSpPr>
            <a:xfrm rot="20015516">
              <a:off x="7251609" y="2982406"/>
              <a:ext cx="433985" cy="140399"/>
              <a:chOff x="10958134" y="2172850"/>
              <a:chExt cx="433985" cy="140399"/>
            </a:xfrm>
          </p:grpSpPr>
          <p:sp>
            <p:nvSpPr>
              <p:cNvPr id="553" name="Rounded Rectangle 552"/>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54" name="Rectangle 553"/>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55" name="Rectangle 554"/>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52" name="Right Arrow 551"/>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56" name="Group 555"/>
          <p:cNvGrpSpPr/>
          <p:nvPr/>
        </p:nvGrpSpPr>
        <p:grpSpPr>
          <a:xfrm rot="4169127">
            <a:off x="7948507" y="3464203"/>
            <a:ext cx="739388" cy="290562"/>
            <a:chOff x="6946206" y="2982406"/>
            <a:chExt cx="739388" cy="290562"/>
          </a:xfrm>
        </p:grpSpPr>
        <p:grpSp>
          <p:nvGrpSpPr>
            <p:cNvPr id="557" name="Group 556"/>
            <p:cNvGrpSpPr/>
            <p:nvPr/>
          </p:nvGrpSpPr>
          <p:grpSpPr>
            <a:xfrm rot="20015516">
              <a:off x="7251609" y="2982406"/>
              <a:ext cx="433985" cy="140399"/>
              <a:chOff x="10958134" y="2172850"/>
              <a:chExt cx="433985" cy="140399"/>
            </a:xfrm>
          </p:grpSpPr>
          <p:sp>
            <p:nvSpPr>
              <p:cNvPr id="559" name="Rounded Rectangle 558"/>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60" name="Rectangle 559"/>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61" name="Rectangle 560"/>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58" name="Right Arrow 557"/>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2" name="Group 561"/>
          <p:cNvGrpSpPr/>
          <p:nvPr/>
        </p:nvGrpSpPr>
        <p:grpSpPr>
          <a:xfrm rot="5859323">
            <a:off x="8489734" y="3683817"/>
            <a:ext cx="739388" cy="290562"/>
            <a:chOff x="6946206" y="2982406"/>
            <a:chExt cx="739388" cy="290562"/>
          </a:xfrm>
        </p:grpSpPr>
        <p:grpSp>
          <p:nvGrpSpPr>
            <p:cNvPr id="563" name="Group 562"/>
            <p:cNvGrpSpPr/>
            <p:nvPr/>
          </p:nvGrpSpPr>
          <p:grpSpPr>
            <a:xfrm rot="20015516">
              <a:off x="7251609" y="2982406"/>
              <a:ext cx="433985" cy="140399"/>
              <a:chOff x="10958134" y="2172850"/>
              <a:chExt cx="433985" cy="140399"/>
            </a:xfrm>
          </p:grpSpPr>
          <p:sp>
            <p:nvSpPr>
              <p:cNvPr id="565" name="Rounded Rectangle 564"/>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66" name="Rectangle 565"/>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67" name="Rectangle 566"/>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64" name="Right Arrow 563"/>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8" name="Group 567"/>
          <p:cNvGrpSpPr/>
          <p:nvPr/>
        </p:nvGrpSpPr>
        <p:grpSpPr>
          <a:xfrm rot="2963110">
            <a:off x="6889645" y="3660195"/>
            <a:ext cx="739388" cy="290562"/>
            <a:chOff x="6946206" y="2982406"/>
            <a:chExt cx="739388" cy="290562"/>
          </a:xfrm>
        </p:grpSpPr>
        <p:grpSp>
          <p:nvGrpSpPr>
            <p:cNvPr id="569" name="Group 568"/>
            <p:cNvGrpSpPr/>
            <p:nvPr/>
          </p:nvGrpSpPr>
          <p:grpSpPr>
            <a:xfrm rot="20015516">
              <a:off x="7251609" y="2982406"/>
              <a:ext cx="433985" cy="140399"/>
              <a:chOff x="10958134" y="2172850"/>
              <a:chExt cx="433985" cy="140399"/>
            </a:xfrm>
          </p:grpSpPr>
          <p:sp>
            <p:nvSpPr>
              <p:cNvPr id="571" name="Rounded Rectangle 570"/>
              <p:cNvSpPr/>
              <p:nvPr/>
            </p:nvSpPr>
            <p:spPr>
              <a:xfrm>
                <a:off x="10958134" y="2172850"/>
                <a:ext cx="433985" cy="14039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solidFill>
                    <a:srgbClr val="FF0000"/>
                  </a:solidFill>
                </a:endParaRPr>
              </a:p>
            </p:txBody>
          </p:sp>
          <p:sp>
            <p:nvSpPr>
              <p:cNvPr id="572" name="Rectangle 571"/>
              <p:cNvSpPr/>
              <p:nvPr/>
            </p:nvSpPr>
            <p:spPr>
              <a:xfrm>
                <a:off x="11059159" y="2179232"/>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73" name="Rectangle 572"/>
              <p:cNvSpPr/>
              <p:nvPr/>
            </p:nvSpPr>
            <p:spPr>
              <a:xfrm>
                <a:off x="11109447" y="2178464"/>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70" name="Right Arrow 569"/>
            <p:cNvSpPr/>
            <p:nvPr/>
          </p:nvSpPr>
          <p:spPr>
            <a:xfrm rot="9342690">
              <a:off x="6946206" y="3173338"/>
              <a:ext cx="334681" cy="99630"/>
            </a:xfrm>
            <a:prstGeom prst="rightArrow">
              <a:avLst/>
            </a:prstGeom>
            <a:solidFill>
              <a:schemeClr val="accent6"/>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aphicFrame>
        <p:nvGraphicFramePr>
          <p:cNvPr id="574" name="Table 573"/>
          <p:cNvGraphicFramePr>
            <a:graphicFrameLocks noGrp="1"/>
          </p:cNvGraphicFramePr>
          <p:nvPr>
            <p:extLst>
              <p:ext uri="{D42A27DB-BD31-4B8C-83A1-F6EECF244321}">
                <p14:modId xmlns:p14="http://schemas.microsoft.com/office/powerpoint/2010/main" val="311432026"/>
              </p:ext>
            </p:extLst>
          </p:nvPr>
        </p:nvGraphicFramePr>
        <p:xfrm>
          <a:off x="471419" y="4873141"/>
          <a:ext cx="1532871" cy="1264920"/>
        </p:xfrm>
        <a:graphic>
          <a:graphicData uri="http://schemas.openxmlformats.org/drawingml/2006/table">
            <a:tbl>
              <a:tblPr firstRow="1" bandRow="1">
                <a:tableStyleId>{5940675A-B579-460E-94D1-54222C63F5DA}</a:tableStyleId>
              </a:tblPr>
              <a:tblGrid>
                <a:gridCol w="466071"/>
                <a:gridCol w="609600"/>
                <a:gridCol w="4572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c>
                  <a:txBody>
                    <a:bodyPr/>
                    <a:lstStyle/>
                    <a:p>
                      <a:r>
                        <a:rPr lang="en-US" sz="1100" b="1" i="0" dirty="0" err="1" smtClean="0">
                          <a:solidFill>
                            <a:srgbClr val="FF0000"/>
                          </a:solidFill>
                        </a:rPr>
                        <a:t>Util</a:t>
                      </a:r>
                      <a:endParaRPr lang="en-US" sz="1100" b="1" i="0" dirty="0">
                        <a:solidFill>
                          <a:srgbClr val="FF0000"/>
                        </a:solidFill>
                      </a:endParaRPr>
                    </a:p>
                  </a:txBody>
                  <a:tcPr/>
                </a:tc>
              </a:tr>
              <a:tr h="217149">
                <a:tc>
                  <a:txBody>
                    <a:bodyPr/>
                    <a:lstStyle/>
                    <a:p>
                      <a:r>
                        <a:rPr lang="en-US" sz="1050" dirty="0" smtClean="0"/>
                        <a:t>H2</a:t>
                      </a:r>
                      <a:endParaRPr lang="en-US" sz="1050" dirty="0"/>
                    </a:p>
                  </a:txBody>
                  <a:tcPr/>
                </a:tc>
                <a:tc>
                  <a:txBody>
                    <a:bodyPr/>
                    <a:lstStyle/>
                    <a:p>
                      <a:r>
                        <a:rPr lang="en-US" sz="1050" dirty="0" smtClean="0"/>
                        <a:t>5001</a:t>
                      </a:r>
                      <a:endParaRPr lang="en-US" sz="1050" dirty="0"/>
                    </a:p>
                  </a:txBody>
                  <a:tcPr/>
                </a:tc>
                <a:tc>
                  <a:txBody>
                    <a:bodyPr/>
                    <a:lstStyle/>
                    <a:p>
                      <a:r>
                        <a:rPr lang="en-US" sz="1050" dirty="0" smtClean="0">
                          <a:solidFill>
                            <a:srgbClr val="FF0000"/>
                          </a:solidFill>
                        </a:rPr>
                        <a:t>40</a:t>
                      </a:r>
                      <a:endParaRPr lang="en-US" sz="1050" dirty="0">
                        <a:solidFill>
                          <a:srgbClr val="FF0000"/>
                        </a:solidFill>
                      </a:endParaRP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5002</a:t>
                      </a:r>
                      <a:endParaRPr lang="en-US" sz="1050" dirty="0"/>
                    </a:p>
                  </a:txBody>
                  <a:tcPr/>
                </a:tc>
                <a:tc>
                  <a:txBody>
                    <a:bodyPr/>
                    <a:lstStyle/>
                    <a:p>
                      <a:r>
                        <a:rPr lang="en-US" sz="1050" dirty="0" smtClean="0">
                          <a:solidFill>
                            <a:srgbClr val="FF0000"/>
                          </a:solidFill>
                        </a:rPr>
                        <a:t>30</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5003</a:t>
                      </a:r>
                      <a:endParaRPr lang="en-US" sz="1050" dirty="0"/>
                    </a:p>
                  </a:txBody>
                  <a:tcPr/>
                </a:tc>
                <a:tc>
                  <a:txBody>
                    <a:bodyPr/>
                    <a:lstStyle/>
                    <a:p>
                      <a:r>
                        <a:rPr lang="en-US" sz="1050" dirty="0" smtClean="0">
                          <a:solidFill>
                            <a:srgbClr val="FF0000"/>
                          </a:solidFill>
                        </a:rPr>
                        <a:t>50</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5004</a:t>
                      </a:r>
                      <a:endParaRPr lang="en-US" sz="1050" dirty="0"/>
                    </a:p>
                  </a:txBody>
                  <a:tcPr/>
                </a:tc>
                <a:tc>
                  <a:txBody>
                    <a:bodyPr/>
                    <a:lstStyle/>
                    <a:p>
                      <a:r>
                        <a:rPr lang="en-US" sz="1050" dirty="0" smtClean="0">
                          <a:solidFill>
                            <a:srgbClr val="FF0000"/>
                          </a:solidFill>
                        </a:rPr>
                        <a:t>10</a:t>
                      </a:r>
                    </a:p>
                  </a:txBody>
                  <a:tcPr/>
                </a:tc>
              </a:tr>
            </a:tbl>
          </a:graphicData>
        </a:graphic>
      </p:graphicFrame>
      <p:sp>
        <p:nvSpPr>
          <p:cNvPr id="575" name="Oval Callout 574"/>
          <p:cNvSpPr/>
          <p:nvPr/>
        </p:nvSpPr>
        <p:spPr>
          <a:xfrm flipH="1">
            <a:off x="1465359" y="1847695"/>
            <a:ext cx="2022993" cy="735692"/>
          </a:xfrm>
          <a:prstGeom prst="wedgeEllipseCallout">
            <a:avLst>
              <a:gd name="adj1" fmla="val -65419"/>
              <a:gd name="adj2" fmla="val 1242"/>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2. </a:t>
            </a:r>
            <a:r>
              <a:rPr lang="en-US" sz="1400" dirty="0" smtClean="0">
                <a:solidFill>
                  <a:srgbClr val="FF0000"/>
                </a:solidFill>
              </a:rPr>
              <a:t>Switches add </a:t>
            </a:r>
            <a:r>
              <a:rPr lang="en-US" sz="1400" dirty="0" smtClean="0"/>
              <a:t>requested </a:t>
            </a:r>
            <a:r>
              <a:rPr lang="en-US" sz="1400" dirty="0" smtClean="0">
                <a:solidFill>
                  <a:srgbClr val="FF0000"/>
                </a:solidFill>
              </a:rPr>
              <a:t>link utilization</a:t>
            </a:r>
            <a:endParaRPr lang="en-US" sz="1400" dirty="0">
              <a:solidFill>
                <a:srgbClr val="FF0000"/>
              </a:solidFill>
            </a:endParaRPr>
          </a:p>
        </p:txBody>
      </p:sp>
      <p:grpSp>
        <p:nvGrpSpPr>
          <p:cNvPr id="576" name="Group 575"/>
          <p:cNvGrpSpPr/>
          <p:nvPr/>
        </p:nvGrpSpPr>
        <p:grpSpPr>
          <a:xfrm>
            <a:off x="2068460" y="1937871"/>
            <a:ext cx="7448725" cy="3418967"/>
            <a:chOff x="3810994" y="1600200"/>
            <a:chExt cx="7988966" cy="3859673"/>
          </a:xfrm>
        </p:grpSpPr>
        <p:grpSp>
          <p:nvGrpSpPr>
            <p:cNvPr id="577" name="Group 576"/>
            <p:cNvGrpSpPr>
              <a:grpSpLocks noChangeAspect="1"/>
            </p:cNvGrpSpPr>
            <p:nvPr/>
          </p:nvGrpSpPr>
          <p:grpSpPr>
            <a:xfrm>
              <a:off x="4080277" y="4248466"/>
              <a:ext cx="1122721" cy="241118"/>
              <a:chOff x="12968288" y="2754313"/>
              <a:chExt cx="11533187" cy="2981326"/>
            </a:xfrm>
          </p:grpSpPr>
          <p:sp>
            <p:nvSpPr>
              <p:cNvPr id="687"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8" name="Group 577"/>
            <p:cNvGrpSpPr>
              <a:grpSpLocks noChangeAspect="1"/>
            </p:cNvGrpSpPr>
            <p:nvPr/>
          </p:nvGrpSpPr>
          <p:grpSpPr>
            <a:xfrm>
              <a:off x="7227068" y="1600200"/>
              <a:ext cx="741998" cy="599607"/>
              <a:chOff x="12615863" y="2703513"/>
              <a:chExt cx="2846387" cy="2768601"/>
            </a:xfrm>
          </p:grpSpPr>
          <p:sp>
            <p:nvSpPr>
              <p:cNvPr id="679"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9" name="Group 578"/>
            <p:cNvGrpSpPr>
              <a:grpSpLocks noChangeAspect="1"/>
            </p:cNvGrpSpPr>
            <p:nvPr/>
          </p:nvGrpSpPr>
          <p:grpSpPr>
            <a:xfrm>
              <a:off x="8644734" y="1600200"/>
              <a:ext cx="741998" cy="599607"/>
              <a:chOff x="12615863" y="2703513"/>
              <a:chExt cx="2846387" cy="2768601"/>
            </a:xfrm>
          </p:grpSpPr>
          <p:sp>
            <p:nvSpPr>
              <p:cNvPr id="671"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0" name="Group 579"/>
            <p:cNvGrpSpPr>
              <a:grpSpLocks noChangeAspect="1"/>
            </p:cNvGrpSpPr>
            <p:nvPr/>
          </p:nvGrpSpPr>
          <p:grpSpPr>
            <a:xfrm>
              <a:off x="10116102" y="1600200"/>
              <a:ext cx="741998" cy="599607"/>
              <a:chOff x="12615863" y="2703513"/>
              <a:chExt cx="2846387" cy="2768601"/>
            </a:xfrm>
          </p:grpSpPr>
          <p:sp>
            <p:nvSpPr>
              <p:cNvPr id="663"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1" name="Group 580"/>
            <p:cNvGrpSpPr>
              <a:grpSpLocks noChangeAspect="1"/>
            </p:cNvGrpSpPr>
            <p:nvPr/>
          </p:nvGrpSpPr>
          <p:grpSpPr>
            <a:xfrm>
              <a:off x="10567180" y="4248466"/>
              <a:ext cx="1122721" cy="241118"/>
              <a:chOff x="12968288" y="2754313"/>
              <a:chExt cx="11533187" cy="2981326"/>
            </a:xfrm>
          </p:grpSpPr>
          <p:sp>
            <p:nvSpPr>
              <p:cNvPr id="652"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582" name="Straight Connector 581"/>
            <p:cNvCxnSpPr/>
            <p:nvPr/>
          </p:nvCxnSpPr>
          <p:spPr>
            <a:xfrm flipV="1">
              <a:off x="4641637" y="2199807"/>
              <a:ext cx="144191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flipV="1">
              <a:off x="4628612" y="2200655"/>
              <a:ext cx="2919676" cy="2048658"/>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flipV="1">
              <a:off x="4638633" y="2199807"/>
              <a:ext cx="4277188" cy="2038614"/>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p:nvPr/>
          </p:nvCxnSpPr>
          <p:spPr>
            <a:xfrm flipV="1">
              <a:off x="4633626" y="2199808"/>
              <a:ext cx="5830266" cy="2038615"/>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a:off x="7561236" y="2199807"/>
              <a:ext cx="356722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8915822" y="2199807"/>
              <a:ext cx="2212642"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6083554" y="2214145"/>
              <a:ext cx="5044909"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a:off x="10450271" y="2199807"/>
              <a:ext cx="678193"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90" name="Group 589"/>
            <p:cNvGrpSpPr/>
            <p:nvPr/>
          </p:nvGrpSpPr>
          <p:grpSpPr>
            <a:xfrm>
              <a:off x="3810994" y="4730004"/>
              <a:ext cx="1655278" cy="729869"/>
              <a:chOff x="3377733" y="4277151"/>
              <a:chExt cx="1655278" cy="729869"/>
            </a:xfrm>
          </p:grpSpPr>
          <p:grpSp>
            <p:nvGrpSpPr>
              <p:cNvPr id="624" name="Group 623"/>
              <p:cNvGrpSpPr/>
              <p:nvPr/>
            </p:nvGrpSpPr>
            <p:grpSpPr>
              <a:xfrm>
                <a:off x="3377733" y="4277151"/>
                <a:ext cx="1655278" cy="729869"/>
                <a:chOff x="4519371" y="3600936"/>
                <a:chExt cx="564324" cy="548640"/>
              </a:xfrm>
            </p:grpSpPr>
            <p:sp>
              <p:nvSpPr>
                <p:cNvPr id="648" name="Freeform 647"/>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648"/>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649"/>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Freeform 650"/>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5" name="Group 624"/>
              <p:cNvGrpSpPr/>
              <p:nvPr/>
            </p:nvGrpSpPr>
            <p:grpSpPr>
              <a:xfrm>
                <a:off x="3508559" y="4344842"/>
                <a:ext cx="1253384" cy="324539"/>
                <a:chOff x="8725233" y="1874652"/>
                <a:chExt cx="1179179" cy="335148"/>
              </a:xfrm>
            </p:grpSpPr>
            <p:grpSp>
              <p:nvGrpSpPr>
                <p:cNvPr id="642" name="Group 641"/>
                <p:cNvGrpSpPr/>
                <p:nvPr/>
              </p:nvGrpSpPr>
              <p:grpSpPr>
                <a:xfrm>
                  <a:off x="8725233" y="1874652"/>
                  <a:ext cx="1179179" cy="335148"/>
                  <a:chOff x="4519371" y="3600936"/>
                  <a:chExt cx="564324" cy="548640"/>
                </a:xfrm>
              </p:grpSpPr>
              <p:sp>
                <p:nvSpPr>
                  <p:cNvPr id="644" name="Freeform 643"/>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Freeform 644"/>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Freeform 645"/>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646"/>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43" name="TextBox 642"/>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626" name="Group 625"/>
              <p:cNvGrpSpPr>
                <a:grpSpLocks noChangeAspect="1"/>
              </p:cNvGrpSpPr>
              <p:nvPr/>
            </p:nvGrpSpPr>
            <p:grpSpPr>
              <a:xfrm>
                <a:off x="3742884" y="4741517"/>
                <a:ext cx="263915" cy="214145"/>
                <a:chOff x="15084425" y="-6992938"/>
                <a:chExt cx="9767888" cy="9496426"/>
              </a:xfrm>
            </p:grpSpPr>
            <p:sp>
              <p:nvSpPr>
                <p:cNvPr id="636" name="Freeform 635"/>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636"/>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637"/>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638"/>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639"/>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640"/>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7" name="Group 626"/>
              <p:cNvGrpSpPr>
                <a:grpSpLocks noChangeAspect="1"/>
              </p:cNvGrpSpPr>
              <p:nvPr/>
            </p:nvGrpSpPr>
            <p:grpSpPr>
              <a:xfrm>
                <a:off x="4321500" y="4741517"/>
                <a:ext cx="263915" cy="214145"/>
                <a:chOff x="15084425" y="-6992938"/>
                <a:chExt cx="9767888" cy="9496426"/>
              </a:xfrm>
            </p:grpSpPr>
            <p:sp>
              <p:nvSpPr>
                <p:cNvPr id="630" name="Freeform 629"/>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630"/>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631"/>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632"/>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633"/>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Freeform 634"/>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8" name="Straight Connector 627"/>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91" name="Group 590"/>
            <p:cNvGrpSpPr/>
            <p:nvPr/>
          </p:nvGrpSpPr>
          <p:grpSpPr>
            <a:xfrm>
              <a:off x="10144682" y="4730004"/>
              <a:ext cx="1655278" cy="729869"/>
              <a:chOff x="3377733" y="4277151"/>
              <a:chExt cx="1655278" cy="729869"/>
            </a:xfrm>
          </p:grpSpPr>
          <p:grpSp>
            <p:nvGrpSpPr>
              <p:cNvPr id="596" name="Group 595"/>
              <p:cNvGrpSpPr/>
              <p:nvPr/>
            </p:nvGrpSpPr>
            <p:grpSpPr>
              <a:xfrm>
                <a:off x="3377733" y="4277151"/>
                <a:ext cx="1655278" cy="729869"/>
                <a:chOff x="4519371" y="3600936"/>
                <a:chExt cx="564324" cy="548640"/>
              </a:xfrm>
            </p:grpSpPr>
            <p:sp>
              <p:nvSpPr>
                <p:cNvPr id="620" name="Freeform 619"/>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620"/>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621"/>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622"/>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7" name="Group 596"/>
              <p:cNvGrpSpPr/>
              <p:nvPr/>
            </p:nvGrpSpPr>
            <p:grpSpPr>
              <a:xfrm>
                <a:off x="3508559" y="4344842"/>
                <a:ext cx="1253384" cy="324539"/>
                <a:chOff x="8725233" y="1874652"/>
                <a:chExt cx="1179179" cy="335148"/>
              </a:xfrm>
            </p:grpSpPr>
            <p:grpSp>
              <p:nvGrpSpPr>
                <p:cNvPr id="614" name="Group 613"/>
                <p:cNvGrpSpPr/>
                <p:nvPr/>
              </p:nvGrpSpPr>
              <p:grpSpPr>
                <a:xfrm>
                  <a:off x="8725233" y="1874652"/>
                  <a:ext cx="1179179" cy="335148"/>
                  <a:chOff x="4519371" y="3600936"/>
                  <a:chExt cx="564324" cy="548640"/>
                </a:xfrm>
              </p:grpSpPr>
              <p:sp>
                <p:nvSpPr>
                  <p:cNvPr id="616" name="Freeform 615"/>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616"/>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617"/>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618"/>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5" name="TextBox 614"/>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598" name="Group 597"/>
              <p:cNvGrpSpPr>
                <a:grpSpLocks noChangeAspect="1"/>
              </p:cNvGrpSpPr>
              <p:nvPr/>
            </p:nvGrpSpPr>
            <p:grpSpPr>
              <a:xfrm>
                <a:off x="3742884" y="4741517"/>
                <a:ext cx="263915" cy="214145"/>
                <a:chOff x="15084425" y="-6992938"/>
                <a:chExt cx="9767888" cy="9496426"/>
              </a:xfrm>
            </p:grpSpPr>
            <p:sp>
              <p:nvSpPr>
                <p:cNvPr id="608" name="Freeform 607"/>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608"/>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609"/>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610"/>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611"/>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612"/>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9" name="Group 598"/>
              <p:cNvGrpSpPr>
                <a:grpSpLocks noChangeAspect="1"/>
              </p:cNvGrpSpPr>
              <p:nvPr/>
            </p:nvGrpSpPr>
            <p:grpSpPr>
              <a:xfrm>
                <a:off x="4321500" y="4741517"/>
                <a:ext cx="263915" cy="214145"/>
                <a:chOff x="15084425" y="-6992938"/>
                <a:chExt cx="9767888" cy="9496426"/>
              </a:xfrm>
            </p:grpSpPr>
            <p:sp>
              <p:nvSpPr>
                <p:cNvPr id="602" name="Freeform 601"/>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602"/>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603"/>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604"/>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605"/>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606"/>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00" name="Straight Connector 599"/>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92" name="Straight Connector 591"/>
            <p:cNvCxnSpPr/>
            <p:nvPr/>
          </p:nvCxnSpPr>
          <p:spPr>
            <a:xfrm>
              <a:off x="4599622"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a:off x="11017200"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4" name="Shape 670"/>
            <p:cNvSpPr/>
            <p:nvPr/>
          </p:nvSpPr>
          <p:spPr>
            <a:xfrm>
              <a:off x="5480053"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dirty="0" smtClean="0">
                  <a:solidFill>
                    <a:schemeClr val="lt1"/>
                  </a:solidFill>
                  <a:latin typeface="Calibri"/>
                  <a:ea typeface="Calibri"/>
                  <a:cs typeface="Calibri"/>
                  <a:sym typeface="Calibri"/>
                </a:rPr>
                <a:t>Hypervisor H1</a:t>
              </a:r>
              <a:endParaRPr lang="en" sz="1600" b="0" i="0" u="none" strike="noStrike" cap="none" baseline="0" dirty="0">
                <a:solidFill>
                  <a:schemeClr val="lt1"/>
                </a:solidFill>
                <a:latin typeface="Calibri"/>
                <a:ea typeface="Calibri"/>
                <a:cs typeface="Calibri"/>
                <a:sym typeface="Calibri"/>
              </a:endParaRPr>
            </a:p>
          </p:txBody>
        </p:sp>
        <p:sp>
          <p:nvSpPr>
            <p:cNvPr id="595" name="Shape 670"/>
            <p:cNvSpPr/>
            <p:nvPr/>
          </p:nvSpPr>
          <p:spPr>
            <a:xfrm>
              <a:off x="8777659"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smtClean="0">
                  <a:solidFill>
                    <a:schemeClr val="lt1"/>
                  </a:solidFill>
                  <a:latin typeface="Calibri"/>
                  <a:ea typeface="Calibri"/>
                  <a:cs typeface="Calibri"/>
                  <a:sym typeface="Calibri"/>
                </a:rPr>
                <a:t>Hypervisor H2</a:t>
              </a:r>
              <a:endParaRPr lang="en" sz="1600" b="0" i="0" u="none" strike="noStrike" cap="none" baseline="0" dirty="0">
                <a:solidFill>
                  <a:schemeClr val="lt1"/>
                </a:solidFill>
                <a:latin typeface="Calibri"/>
                <a:ea typeface="Calibri"/>
                <a:cs typeface="Calibri"/>
                <a:sym typeface="Calibri"/>
              </a:endParaRPr>
            </a:p>
          </p:txBody>
        </p:sp>
      </p:grpSp>
      <p:sp>
        <p:nvSpPr>
          <p:cNvPr id="698" name="Oval Callout 697"/>
          <p:cNvSpPr/>
          <p:nvPr/>
        </p:nvSpPr>
        <p:spPr>
          <a:xfrm flipH="1">
            <a:off x="3530860" y="4000061"/>
            <a:ext cx="2345808" cy="858472"/>
          </a:xfrm>
          <a:prstGeom prst="wedgeEllipseCallout">
            <a:avLst>
              <a:gd name="adj1" fmla="val 66418"/>
              <a:gd name="adj2" fmla="val 7212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1. </a:t>
            </a:r>
            <a:r>
              <a:rPr lang="en-US" sz="1400" dirty="0" err="1" smtClean="0"/>
              <a:t>Src</a:t>
            </a:r>
            <a:r>
              <a:rPr lang="en-US" sz="1400" dirty="0" smtClean="0"/>
              <a:t> </a:t>
            </a:r>
            <a:r>
              <a:rPr lang="en-US" sz="1400" dirty="0" err="1">
                <a:solidFill>
                  <a:srgbClr val="FF0000"/>
                </a:solidFill>
              </a:rPr>
              <a:t>vSwitch</a:t>
            </a:r>
            <a:r>
              <a:rPr lang="en-US" sz="1400" dirty="0">
                <a:solidFill>
                  <a:srgbClr val="FF0000"/>
                </a:solidFill>
              </a:rPr>
              <a:t> </a:t>
            </a:r>
            <a:r>
              <a:rPr lang="en-US" sz="1400" dirty="0" smtClean="0">
                <a:solidFill>
                  <a:srgbClr val="FF0000"/>
                </a:solidFill>
              </a:rPr>
              <a:t>adds INT instructions </a:t>
            </a:r>
            <a:r>
              <a:rPr lang="en-US" sz="1400" dirty="0" smtClean="0"/>
              <a:t>to </a:t>
            </a:r>
            <a:r>
              <a:rPr lang="en-US" sz="1400" dirty="0" err="1" smtClean="0"/>
              <a:t>flowlets</a:t>
            </a:r>
            <a:endParaRPr lang="en-US" sz="1400" dirty="0" smtClean="0"/>
          </a:p>
        </p:txBody>
      </p:sp>
      <p:sp>
        <p:nvSpPr>
          <p:cNvPr id="699" name="Oval Callout 698"/>
          <p:cNvSpPr/>
          <p:nvPr/>
        </p:nvSpPr>
        <p:spPr>
          <a:xfrm>
            <a:off x="9614782" y="4132429"/>
            <a:ext cx="2208918" cy="1224410"/>
          </a:xfrm>
          <a:prstGeom prst="wedgeEllipseCallout">
            <a:avLst>
              <a:gd name="adj1" fmla="val -65628"/>
              <a:gd name="adj2" fmla="val 9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3. </a:t>
            </a:r>
            <a:r>
              <a:rPr lang="en-US" sz="1400" dirty="0" err="1"/>
              <a:t>Dst</a:t>
            </a:r>
            <a:r>
              <a:rPr lang="en-US" sz="1400" dirty="0"/>
              <a:t> </a:t>
            </a:r>
            <a:r>
              <a:rPr lang="en-US" sz="1400" dirty="0" err="1"/>
              <a:t>vSwitch</a:t>
            </a:r>
            <a:r>
              <a:rPr lang="en-US" sz="1400" dirty="0"/>
              <a:t> </a:t>
            </a:r>
            <a:r>
              <a:rPr lang="en-US" sz="1400" dirty="0" smtClean="0">
                <a:solidFill>
                  <a:srgbClr val="FF0000"/>
                </a:solidFill>
              </a:rPr>
              <a:t>relays link utilization and </a:t>
            </a:r>
            <a:r>
              <a:rPr lang="en-US" sz="1400" dirty="0" err="1" smtClean="0">
                <a:solidFill>
                  <a:srgbClr val="FF0000"/>
                </a:solidFill>
              </a:rPr>
              <a:t>src</a:t>
            </a:r>
            <a:r>
              <a:rPr lang="en-US" sz="1400" dirty="0" smtClean="0">
                <a:solidFill>
                  <a:srgbClr val="FF0000"/>
                </a:solidFill>
              </a:rPr>
              <a:t> port</a:t>
            </a:r>
            <a:r>
              <a:rPr lang="en-US" sz="1400" dirty="0" smtClean="0"/>
              <a:t> to </a:t>
            </a:r>
            <a:r>
              <a:rPr lang="en-US" sz="1400" dirty="0" err="1"/>
              <a:t>s</a:t>
            </a:r>
            <a:r>
              <a:rPr lang="en-US" sz="1400" dirty="0" err="1" smtClean="0"/>
              <a:t>rc</a:t>
            </a:r>
            <a:r>
              <a:rPr lang="en-US" sz="1400" dirty="0" smtClean="0"/>
              <a:t> </a:t>
            </a:r>
            <a:r>
              <a:rPr lang="en-US" sz="1400" dirty="0" err="1" smtClean="0"/>
              <a:t>vSwitch</a:t>
            </a:r>
            <a:endParaRPr lang="en-US" sz="1400" dirty="0" smtClean="0"/>
          </a:p>
        </p:txBody>
      </p:sp>
      <p:sp>
        <p:nvSpPr>
          <p:cNvPr id="700" name="Oval Callout 699"/>
          <p:cNvSpPr/>
          <p:nvPr/>
        </p:nvSpPr>
        <p:spPr>
          <a:xfrm>
            <a:off x="4074052" y="5060292"/>
            <a:ext cx="2094378" cy="752538"/>
          </a:xfrm>
          <a:prstGeom prst="wedgeEllipseCallout">
            <a:avLst>
              <a:gd name="adj1" fmla="val -95170"/>
              <a:gd name="adj2" fmla="val -4784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5. </a:t>
            </a:r>
            <a:r>
              <a:rPr lang="en-US" sz="1400" dirty="0" err="1"/>
              <a:t>Src</a:t>
            </a:r>
            <a:r>
              <a:rPr lang="en-US" sz="1400" dirty="0"/>
              <a:t> </a:t>
            </a:r>
            <a:r>
              <a:rPr lang="en-US" sz="1400" dirty="0" err="1" smtClean="0"/>
              <a:t>vSwitch</a:t>
            </a:r>
            <a:r>
              <a:rPr lang="en-US" sz="1400" dirty="0"/>
              <a:t> </a:t>
            </a:r>
            <a:r>
              <a:rPr lang="en-US" sz="1400" dirty="0" smtClean="0">
                <a:solidFill>
                  <a:srgbClr val="FF0000"/>
                </a:solidFill>
              </a:rPr>
              <a:t>updates link utilizations</a:t>
            </a:r>
          </a:p>
        </p:txBody>
      </p:sp>
      <p:sp>
        <p:nvSpPr>
          <p:cNvPr id="701" name="Oval Callout 700"/>
          <p:cNvSpPr/>
          <p:nvPr/>
        </p:nvSpPr>
        <p:spPr>
          <a:xfrm>
            <a:off x="6027563" y="4099132"/>
            <a:ext cx="1961615" cy="899259"/>
          </a:xfrm>
          <a:prstGeom prst="wedgeEllipseCallout">
            <a:avLst>
              <a:gd name="adj1" fmla="val 14421"/>
              <a:gd name="adj2" fmla="val -64673"/>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4. </a:t>
            </a:r>
            <a:r>
              <a:rPr lang="en-US" sz="1400" dirty="0">
                <a:solidFill>
                  <a:schemeClr val="tx1"/>
                </a:solidFill>
              </a:rPr>
              <a:t>Return packet  </a:t>
            </a:r>
            <a:r>
              <a:rPr lang="en-US" sz="1400" dirty="0" smtClean="0">
                <a:solidFill>
                  <a:srgbClr val="FF0000"/>
                </a:solidFill>
              </a:rPr>
              <a:t>carries link utilization</a:t>
            </a:r>
            <a:r>
              <a:rPr lang="en-US" sz="1400" dirty="0" smtClean="0"/>
              <a:t> </a:t>
            </a:r>
            <a:r>
              <a:rPr lang="en-US" sz="1400" dirty="0"/>
              <a:t>for forward path</a:t>
            </a:r>
          </a:p>
        </p:txBody>
      </p:sp>
      <p:sp>
        <p:nvSpPr>
          <p:cNvPr id="702" name="Freeform 334"/>
          <p:cNvSpPr>
            <a:spLocks/>
          </p:cNvSpPr>
          <p:nvPr/>
        </p:nvSpPr>
        <p:spPr bwMode="auto">
          <a:xfrm>
            <a:off x="3941526" y="1950028"/>
            <a:ext cx="441022" cy="101195"/>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334"/>
          <p:cNvSpPr>
            <a:spLocks/>
          </p:cNvSpPr>
          <p:nvPr/>
        </p:nvSpPr>
        <p:spPr bwMode="auto">
          <a:xfrm>
            <a:off x="3927944" y="2139240"/>
            <a:ext cx="441022" cy="101195"/>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Oval Callout 703"/>
          <p:cNvSpPr/>
          <p:nvPr/>
        </p:nvSpPr>
        <p:spPr>
          <a:xfrm>
            <a:off x="2992820" y="5832586"/>
            <a:ext cx="2046514" cy="791673"/>
          </a:xfrm>
          <a:prstGeom prst="wedgeEllipseCallout">
            <a:avLst>
              <a:gd name="adj1" fmla="val -41272"/>
              <a:gd name="adj2" fmla="val -14552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6</a:t>
            </a:r>
            <a:r>
              <a:rPr lang="en-US" sz="1400" dirty="0" smtClean="0"/>
              <a:t>. </a:t>
            </a:r>
            <a:r>
              <a:rPr lang="en-US" sz="1400" dirty="0" err="1"/>
              <a:t>Src</a:t>
            </a:r>
            <a:r>
              <a:rPr lang="en-US" sz="1400" dirty="0"/>
              <a:t> </a:t>
            </a:r>
            <a:r>
              <a:rPr lang="en-US" sz="1400" dirty="0" err="1" smtClean="0"/>
              <a:t>vSwitch</a:t>
            </a:r>
            <a:r>
              <a:rPr lang="en-US" sz="1400" dirty="0" smtClean="0"/>
              <a:t> </a:t>
            </a:r>
            <a:r>
              <a:rPr lang="en-US" sz="1400" dirty="0" smtClean="0">
                <a:solidFill>
                  <a:srgbClr val="FF0000"/>
                </a:solidFill>
              </a:rPr>
              <a:t>forwards </a:t>
            </a:r>
            <a:r>
              <a:rPr lang="en-US" sz="1400" dirty="0" err="1" smtClean="0">
                <a:solidFill>
                  <a:srgbClr val="FF0000"/>
                </a:solidFill>
              </a:rPr>
              <a:t>flowlets</a:t>
            </a:r>
            <a:r>
              <a:rPr lang="en-US" sz="1400" dirty="0" smtClean="0">
                <a:solidFill>
                  <a:srgbClr val="FF0000"/>
                </a:solidFill>
              </a:rPr>
              <a:t> on least utilized paths</a:t>
            </a:r>
          </a:p>
        </p:txBody>
      </p:sp>
      <p:sp>
        <p:nvSpPr>
          <p:cNvPr id="705" name="Freeform 329"/>
          <p:cNvSpPr>
            <a:spLocks/>
          </p:cNvSpPr>
          <p:nvPr/>
        </p:nvSpPr>
        <p:spPr bwMode="auto">
          <a:xfrm>
            <a:off x="3880913" y="1950951"/>
            <a:ext cx="691822" cy="531143"/>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331"/>
          <p:cNvSpPr>
            <a:spLocks/>
          </p:cNvSpPr>
          <p:nvPr/>
        </p:nvSpPr>
        <p:spPr bwMode="auto">
          <a:xfrm>
            <a:off x="3880913" y="2006685"/>
            <a:ext cx="623141" cy="475409"/>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334"/>
          <p:cNvSpPr>
            <a:spLocks/>
          </p:cNvSpPr>
          <p:nvPr/>
        </p:nvSpPr>
        <p:spPr bwMode="auto">
          <a:xfrm>
            <a:off x="3978602" y="2135546"/>
            <a:ext cx="441022" cy="95326"/>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Freeform 334"/>
          <p:cNvSpPr>
            <a:spLocks/>
          </p:cNvSpPr>
          <p:nvPr/>
        </p:nvSpPr>
        <p:spPr bwMode="auto">
          <a:xfrm>
            <a:off x="3965902" y="2338746"/>
            <a:ext cx="441022" cy="95326"/>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Freeform 333"/>
          <p:cNvSpPr>
            <a:spLocks/>
          </p:cNvSpPr>
          <p:nvPr/>
        </p:nvSpPr>
        <p:spPr bwMode="auto">
          <a:xfrm>
            <a:off x="3978602" y="2054083"/>
            <a:ext cx="441022" cy="95935"/>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Freeform 333"/>
          <p:cNvSpPr>
            <a:spLocks/>
          </p:cNvSpPr>
          <p:nvPr/>
        </p:nvSpPr>
        <p:spPr bwMode="auto">
          <a:xfrm>
            <a:off x="3978602" y="2234069"/>
            <a:ext cx="441022" cy="95935"/>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330"/>
          <p:cNvSpPr>
            <a:spLocks/>
          </p:cNvSpPr>
          <p:nvPr/>
        </p:nvSpPr>
        <p:spPr bwMode="auto">
          <a:xfrm>
            <a:off x="3868504" y="1950951"/>
            <a:ext cx="691822" cy="55734"/>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Freeform 332"/>
          <p:cNvSpPr>
            <a:spLocks/>
          </p:cNvSpPr>
          <p:nvPr/>
        </p:nvSpPr>
        <p:spPr bwMode="auto">
          <a:xfrm>
            <a:off x="4492587" y="1938246"/>
            <a:ext cx="68681" cy="531143"/>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TextBox 712"/>
          <p:cNvSpPr txBox="1"/>
          <p:nvPr/>
        </p:nvSpPr>
        <p:spPr>
          <a:xfrm>
            <a:off x="779416" y="1167340"/>
            <a:ext cx="9786984" cy="492443"/>
          </a:xfrm>
          <a:prstGeom prst="rect">
            <a:avLst/>
          </a:prstGeom>
          <a:noFill/>
        </p:spPr>
        <p:txBody>
          <a:bodyPr wrap="square" rtlCol="0">
            <a:spAutoFit/>
          </a:bodyPr>
          <a:lstStyle/>
          <a:p>
            <a:pPr marL="285750" indent="-285750">
              <a:buFont typeface="Wingdings" charset="2"/>
              <a:buChar char="§"/>
            </a:pPr>
            <a:r>
              <a:rPr lang="en-US" sz="2600" dirty="0" smtClean="0">
                <a:solidFill>
                  <a:srgbClr val="FF0000"/>
                </a:solidFill>
              </a:rPr>
              <a:t>Utilization-aware</a:t>
            </a:r>
            <a:r>
              <a:rPr lang="en-US" sz="2600" dirty="0" smtClean="0"/>
              <a:t> balancing based on </a:t>
            </a:r>
            <a:r>
              <a:rPr lang="en-US" sz="2600" dirty="0" smtClean="0">
                <a:solidFill>
                  <a:srgbClr val="FF0000"/>
                </a:solidFill>
              </a:rPr>
              <a:t>INT feedback</a:t>
            </a:r>
            <a:endParaRPr lang="en-US" sz="2600" dirty="0">
              <a:solidFill>
                <a:srgbClr val="FF0000"/>
              </a:solidFill>
            </a:endParaRPr>
          </a:p>
        </p:txBody>
      </p:sp>
    </p:spTree>
    <p:extLst>
      <p:ext uri="{BB962C8B-B14F-4D97-AF65-F5344CB8AC3E}">
        <p14:creationId xmlns:p14="http://schemas.microsoft.com/office/powerpoint/2010/main" val="115967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241300"/>
            <a:ext cx="10969943" cy="812800"/>
          </a:xfrm>
        </p:spPr>
        <p:txBody>
          <a:bodyPr/>
          <a:lstStyle/>
          <a:p>
            <a:pPr algn="ctr"/>
            <a:r>
              <a:rPr lang="en-US" u="sng" dirty="0" smtClean="0"/>
              <a:t>Performance evaluation setup</a:t>
            </a:r>
            <a:endParaRPr lang="en-US" u="sng" dirty="0"/>
          </a:p>
        </p:txBody>
      </p:sp>
      <p:sp>
        <p:nvSpPr>
          <p:cNvPr id="7" name="Content Placeholder 2"/>
          <p:cNvSpPr>
            <a:spLocks noGrp="1"/>
          </p:cNvSpPr>
          <p:nvPr>
            <p:ph idx="1"/>
          </p:nvPr>
        </p:nvSpPr>
        <p:spPr>
          <a:xfrm>
            <a:off x="7272799" y="1689100"/>
            <a:ext cx="4461617" cy="3872293"/>
          </a:xfrm>
        </p:spPr>
        <p:txBody>
          <a:bodyPr>
            <a:noAutofit/>
          </a:bodyPr>
          <a:lstStyle/>
          <a:p>
            <a:pPr>
              <a:lnSpc>
                <a:spcPct val="200000"/>
              </a:lnSpc>
              <a:buFont typeface="Wingdings" charset="2"/>
              <a:buChar char="§"/>
            </a:pPr>
            <a:r>
              <a:rPr lang="en-US" sz="2200" dirty="0"/>
              <a:t>Implementation in ns-2 </a:t>
            </a:r>
            <a:r>
              <a:rPr lang="en-US" sz="2200" dirty="0" smtClean="0"/>
              <a:t>simulator</a:t>
            </a:r>
          </a:p>
          <a:p>
            <a:pPr>
              <a:lnSpc>
                <a:spcPct val="200000"/>
              </a:lnSpc>
              <a:buFont typeface="Wingdings" charset="2"/>
              <a:buChar char="§"/>
            </a:pPr>
            <a:r>
              <a:rPr lang="en-US" sz="2200" dirty="0"/>
              <a:t>Realistic Web Search Workload </a:t>
            </a:r>
            <a:endParaRPr lang="en-US" sz="2200" dirty="0" smtClean="0"/>
          </a:p>
          <a:p>
            <a:pPr>
              <a:lnSpc>
                <a:spcPct val="200000"/>
              </a:lnSpc>
              <a:buFont typeface="Wingdings" charset="2"/>
              <a:buChar char="§"/>
            </a:pPr>
            <a:r>
              <a:rPr lang="en-US" sz="2200" dirty="0" smtClean="0"/>
              <a:t>Client </a:t>
            </a:r>
            <a:r>
              <a:rPr lang="en-US" sz="2200" dirty="0" smtClean="0"/>
              <a:t>on Leaf1 &lt;-&gt; server on </a:t>
            </a:r>
            <a:r>
              <a:rPr lang="en-US" sz="2200" dirty="0" smtClean="0"/>
              <a:t>Leaf2</a:t>
            </a:r>
            <a:endParaRPr lang="en-US" sz="2200" dirty="0" smtClean="0"/>
          </a:p>
        </p:txBody>
      </p:sp>
      <p:grpSp>
        <p:nvGrpSpPr>
          <p:cNvPr id="8" name="Group 7"/>
          <p:cNvGrpSpPr/>
          <p:nvPr/>
        </p:nvGrpSpPr>
        <p:grpSpPr>
          <a:xfrm>
            <a:off x="150812" y="1586827"/>
            <a:ext cx="6309404" cy="3970130"/>
            <a:chOff x="5617684" y="1383627"/>
            <a:chExt cx="6309404" cy="3970130"/>
          </a:xfrm>
        </p:grpSpPr>
        <p:grpSp>
          <p:nvGrpSpPr>
            <p:cNvPr id="9" name="Group 8"/>
            <p:cNvGrpSpPr>
              <a:grpSpLocks noChangeAspect="1"/>
            </p:cNvGrpSpPr>
            <p:nvPr/>
          </p:nvGrpSpPr>
          <p:grpSpPr>
            <a:xfrm>
              <a:off x="7222023" y="4065345"/>
              <a:ext cx="853473" cy="220623"/>
              <a:chOff x="12968288" y="2754313"/>
              <a:chExt cx="11533187" cy="2981326"/>
            </a:xfrm>
          </p:grpSpPr>
          <p:sp>
            <p:nvSpPr>
              <p:cNvPr id="138"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a:grpSpLocks noChangeAspect="1"/>
            </p:cNvGrpSpPr>
            <p:nvPr/>
          </p:nvGrpSpPr>
          <p:grpSpPr>
            <a:xfrm>
              <a:off x="8247937" y="1656208"/>
              <a:ext cx="564054" cy="548640"/>
              <a:chOff x="12615863" y="2703513"/>
              <a:chExt cx="2846387" cy="2768601"/>
            </a:xfrm>
          </p:grpSpPr>
          <p:sp>
            <p:nvSpPr>
              <p:cNvPr id="130"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a:grpSpLocks noChangeAspect="1"/>
            </p:cNvGrpSpPr>
            <p:nvPr/>
          </p:nvGrpSpPr>
          <p:grpSpPr>
            <a:xfrm>
              <a:off x="10282782" y="1658762"/>
              <a:ext cx="564054" cy="548640"/>
              <a:chOff x="12615863" y="2703513"/>
              <a:chExt cx="2846387" cy="2768601"/>
            </a:xfrm>
          </p:grpSpPr>
          <p:sp>
            <p:nvSpPr>
              <p:cNvPr id="122"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a:grpSpLocks noChangeAspect="1"/>
            </p:cNvGrpSpPr>
            <p:nvPr/>
          </p:nvGrpSpPr>
          <p:grpSpPr>
            <a:xfrm>
              <a:off x="11073615" y="4065345"/>
              <a:ext cx="853473" cy="220623"/>
              <a:chOff x="12968288" y="2754313"/>
              <a:chExt cx="11533187" cy="2981326"/>
            </a:xfrm>
          </p:grpSpPr>
          <p:sp>
            <p:nvSpPr>
              <p:cNvPr id="111"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7189134" y="4751145"/>
              <a:ext cx="886362" cy="586354"/>
              <a:chOff x="2480135" y="635795"/>
              <a:chExt cx="1163586" cy="769747"/>
            </a:xfrm>
          </p:grpSpPr>
          <p:grpSp>
            <p:nvGrpSpPr>
              <p:cNvPr id="75" name="Group 74"/>
              <p:cNvGrpSpPr/>
              <p:nvPr/>
            </p:nvGrpSpPr>
            <p:grpSpPr>
              <a:xfrm>
                <a:off x="2480135" y="1104903"/>
                <a:ext cx="1163586" cy="300639"/>
                <a:chOff x="-25298400" y="-9566275"/>
                <a:chExt cx="15643225" cy="4041775"/>
              </a:xfrm>
            </p:grpSpPr>
            <p:sp>
              <p:nvSpPr>
                <p:cNvPr id="100"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2480135" y="870349"/>
                <a:ext cx="1163586" cy="300639"/>
                <a:chOff x="-25298400" y="-9566275"/>
                <a:chExt cx="15643225" cy="4041775"/>
              </a:xfrm>
            </p:grpSpPr>
            <p:sp>
              <p:nvSpPr>
                <p:cNvPr id="89"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 name="Group 76"/>
              <p:cNvGrpSpPr/>
              <p:nvPr/>
            </p:nvGrpSpPr>
            <p:grpSpPr>
              <a:xfrm>
                <a:off x="2480135" y="635795"/>
                <a:ext cx="1163586" cy="300639"/>
                <a:chOff x="-25298400" y="-9566275"/>
                <a:chExt cx="15643225" cy="4041775"/>
              </a:xfrm>
            </p:grpSpPr>
            <p:sp>
              <p:nvSpPr>
                <p:cNvPr id="78" name="Freeform 77"/>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8"/>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82"/>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5"/>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6"/>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7"/>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 name="Group 13"/>
            <p:cNvGrpSpPr/>
            <p:nvPr/>
          </p:nvGrpSpPr>
          <p:grpSpPr>
            <a:xfrm>
              <a:off x="11040726" y="4751145"/>
              <a:ext cx="886362" cy="586354"/>
              <a:chOff x="2480135" y="635795"/>
              <a:chExt cx="1163586" cy="769747"/>
            </a:xfrm>
          </p:grpSpPr>
          <p:grpSp>
            <p:nvGrpSpPr>
              <p:cNvPr id="39" name="Group 38"/>
              <p:cNvGrpSpPr/>
              <p:nvPr/>
            </p:nvGrpSpPr>
            <p:grpSpPr>
              <a:xfrm>
                <a:off x="2480135" y="1104903"/>
                <a:ext cx="1163586" cy="300639"/>
                <a:chOff x="-25298400" y="-9566275"/>
                <a:chExt cx="15643225" cy="4041775"/>
              </a:xfrm>
            </p:grpSpPr>
            <p:sp>
              <p:nvSpPr>
                <p:cNvPr id="64"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p:cNvGrpSpPr/>
              <p:nvPr/>
            </p:nvGrpSpPr>
            <p:grpSpPr>
              <a:xfrm>
                <a:off x="2480135" y="870349"/>
                <a:ext cx="1163586" cy="300639"/>
                <a:chOff x="-25298400" y="-9566275"/>
                <a:chExt cx="15643225" cy="4041775"/>
              </a:xfrm>
            </p:grpSpPr>
            <p:sp>
              <p:nvSpPr>
                <p:cNvPr id="53"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2480135" y="635795"/>
                <a:ext cx="1163586" cy="300639"/>
                <a:chOff x="-25298400" y="-9566275"/>
                <a:chExt cx="15643225" cy="4041775"/>
              </a:xfrm>
            </p:grpSpPr>
            <p:sp>
              <p:nvSpPr>
                <p:cNvPr id="42" name="Freeform 41"/>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0"/>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5" name="Straight Connector 14"/>
            <p:cNvCxnSpPr/>
            <p:nvPr/>
          </p:nvCxnSpPr>
          <p:spPr>
            <a:xfrm>
              <a:off x="7374423" y="4285968"/>
              <a:ext cx="0" cy="46517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80609" y="4285968"/>
              <a:ext cx="0" cy="46517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209686" y="4285968"/>
              <a:ext cx="0" cy="46517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715872" y="4285968"/>
              <a:ext cx="0" cy="46517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03694" y="4277930"/>
              <a:ext cx="460438" cy="156389"/>
            </a:xfrm>
            <a:prstGeom prst="rect">
              <a:avLst/>
            </a:prstGeom>
            <a:noFill/>
          </p:spPr>
          <p:txBody>
            <a:bodyPr wrap="square" lIns="0" tIns="0" rIns="0" bIns="0" rtlCol="0">
              <a:noAutofit/>
            </a:bodyPr>
            <a:lstStyle/>
            <a:p>
              <a:pPr>
                <a:lnSpc>
                  <a:spcPct val="90000"/>
                </a:lnSpc>
              </a:pPr>
              <a:r>
                <a:rPr lang="is-IS" sz="2400" dirty="0" smtClean="0"/>
                <a:t>…</a:t>
              </a:r>
              <a:endParaRPr lang="en-US" sz="2400" dirty="0" smtClean="0"/>
            </a:p>
          </p:txBody>
        </p:sp>
        <p:sp>
          <p:nvSpPr>
            <p:cNvPr id="20" name="TextBox 19"/>
            <p:cNvSpPr txBox="1"/>
            <p:nvPr/>
          </p:nvSpPr>
          <p:spPr>
            <a:xfrm>
              <a:off x="11306299" y="4277930"/>
              <a:ext cx="460438" cy="156389"/>
            </a:xfrm>
            <a:prstGeom prst="rect">
              <a:avLst/>
            </a:prstGeom>
            <a:noFill/>
          </p:spPr>
          <p:txBody>
            <a:bodyPr wrap="square" lIns="0" tIns="0" rIns="0" bIns="0" rtlCol="0">
              <a:noAutofit/>
            </a:bodyPr>
            <a:lstStyle/>
            <a:p>
              <a:pPr>
                <a:lnSpc>
                  <a:spcPct val="90000"/>
                </a:lnSpc>
              </a:pPr>
              <a:r>
                <a:rPr lang="is-IS" sz="2400" smtClean="0"/>
                <a:t>…</a:t>
              </a:r>
              <a:endParaRPr lang="en-US" sz="2400" dirty="0" smtClean="0"/>
            </a:p>
          </p:txBody>
        </p:sp>
        <p:cxnSp>
          <p:nvCxnSpPr>
            <p:cNvPr id="21" name="Straight Connector 20"/>
            <p:cNvCxnSpPr/>
            <p:nvPr/>
          </p:nvCxnSpPr>
          <p:spPr>
            <a:xfrm flipV="1">
              <a:off x="7603108" y="2197896"/>
              <a:ext cx="843360" cy="1855546"/>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603108" y="2218241"/>
              <a:ext cx="2844581" cy="182877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417833" y="2185526"/>
              <a:ext cx="2864481" cy="1864156"/>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439460" y="2196740"/>
              <a:ext cx="842854" cy="1856702"/>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84109" y="4822257"/>
              <a:ext cx="1211603" cy="531500"/>
            </a:xfrm>
            <a:prstGeom prst="rect">
              <a:avLst/>
            </a:prstGeom>
            <a:noFill/>
          </p:spPr>
          <p:txBody>
            <a:bodyPr wrap="none" lIns="0" tIns="0" rIns="0" bIns="0" rtlCol="0">
              <a:noAutofit/>
            </a:bodyPr>
            <a:lstStyle/>
            <a:p>
              <a:pPr>
                <a:lnSpc>
                  <a:spcPct val="90000"/>
                </a:lnSpc>
              </a:pPr>
              <a:r>
                <a:rPr lang="en-US" dirty="0" smtClean="0"/>
                <a:t>16 Clients</a:t>
              </a:r>
            </a:p>
            <a:p>
              <a:pPr>
                <a:lnSpc>
                  <a:spcPct val="90000"/>
                </a:lnSpc>
              </a:pPr>
              <a:r>
                <a:rPr lang="en-US" dirty="0" smtClean="0"/>
                <a:t> </a:t>
              </a:r>
            </a:p>
          </p:txBody>
        </p:sp>
        <p:cxnSp>
          <p:nvCxnSpPr>
            <p:cNvPr id="26" name="Straight Connector 25"/>
            <p:cNvCxnSpPr/>
            <p:nvPr/>
          </p:nvCxnSpPr>
          <p:spPr>
            <a:xfrm flipV="1">
              <a:off x="7791789" y="2191950"/>
              <a:ext cx="819805" cy="1848641"/>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782742" y="2219305"/>
              <a:ext cx="2833389" cy="182521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600072" y="2204721"/>
              <a:ext cx="2842593" cy="1852586"/>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21581" y="2209173"/>
              <a:ext cx="817411" cy="1850711"/>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193581" y="1383627"/>
              <a:ext cx="336885" cy="297093"/>
            </a:xfrm>
            <a:prstGeom prst="rect">
              <a:avLst/>
            </a:prstGeom>
            <a:noFill/>
          </p:spPr>
          <p:txBody>
            <a:bodyPr wrap="none" lIns="0" tIns="0" rIns="0" bIns="0" rtlCol="0">
              <a:noAutofit/>
            </a:bodyPr>
            <a:lstStyle/>
            <a:p>
              <a:pPr>
                <a:lnSpc>
                  <a:spcPct val="90000"/>
                </a:lnSpc>
              </a:pPr>
              <a:r>
                <a:rPr lang="en-US" smtClean="0"/>
                <a:t>Spine1</a:t>
              </a:r>
              <a:endParaRPr lang="en-US" dirty="0" smtClean="0"/>
            </a:p>
          </p:txBody>
        </p:sp>
        <p:sp>
          <p:nvSpPr>
            <p:cNvPr id="31" name="TextBox 30"/>
            <p:cNvSpPr txBox="1"/>
            <p:nvPr/>
          </p:nvSpPr>
          <p:spPr>
            <a:xfrm>
              <a:off x="10182549" y="1383971"/>
              <a:ext cx="336885" cy="297093"/>
            </a:xfrm>
            <a:prstGeom prst="rect">
              <a:avLst/>
            </a:prstGeom>
            <a:noFill/>
          </p:spPr>
          <p:txBody>
            <a:bodyPr wrap="none" lIns="0" tIns="0" rIns="0" bIns="0" rtlCol="0">
              <a:noAutofit/>
            </a:bodyPr>
            <a:lstStyle/>
            <a:p>
              <a:pPr>
                <a:lnSpc>
                  <a:spcPct val="90000"/>
                </a:lnSpc>
              </a:pPr>
              <a:r>
                <a:rPr lang="en-US" smtClean="0"/>
                <a:t>Spine2</a:t>
              </a:r>
              <a:endParaRPr lang="en-US" dirty="0" smtClean="0"/>
            </a:p>
          </p:txBody>
        </p:sp>
        <p:sp>
          <p:nvSpPr>
            <p:cNvPr id="32" name="TextBox 31"/>
            <p:cNvSpPr txBox="1"/>
            <p:nvPr/>
          </p:nvSpPr>
          <p:spPr>
            <a:xfrm>
              <a:off x="8176582" y="4056362"/>
              <a:ext cx="336885" cy="297093"/>
            </a:xfrm>
            <a:prstGeom prst="rect">
              <a:avLst/>
            </a:prstGeom>
            <a:noFill/>
          </p:spPr>
          <p:txBody>
            <a:bodyPr wrap="none" lIns="0" tIns="0" rIns="0" bIns="0" rtlCol="0">
              <a:noAutofit/>
            </a:bodyPr>
            <a:lstStyle/>
            <a:p>
              <a:pPr>
                <a:lnSpc>
                  <a:spcPct val="90000"/>
                </a:lnSpc>
              </a:pPr>
              <a:r>
                <a:rPr lang="en-US" dirty="0" smtClean="0"/>
                <a:t>Leaf1</a:t>
              </a:r>
            </a:p>
          </p:txBody>
        </p:sp>
        <p:sp>
          <p:nvSpPr>
            <p:cNvPr id="33" name="TextBox 32"/>
            <p:cNvSpPr txBox="1"/>
            <p:nvPr/>
          </p:nvSpPr>
          <p:spPr>
            <a:xfrm>
              <a:off x="6150389" y="3061988"/>
              <a:ext cx="1488809" cy="272582"/>
            </a:xfrm>
            <a:prstGeom prst="rect">
              <a:avLst/>
            </a:prstGeom>
            <a:noFill/>
          </p:spPr>
          <p:txBody>
            <a:bodyPr wrap="none" lIns="0" tIns="0" rIns="0" bIns="0" rtlCol="0">
              <a:noAutofit/>
            </a:bodyPr>
            <a:lstStyle/>
            <a:p>
              <a:pPr>
                <a:lnSpc>
                  <a:spcPct val="90000"/>
                </a:lnSpc>
              </a:pPr>
              <a:r>
                <a:rPr lang="en-US" dirty="0" smtClean="0"/>
                <a:t>4 x 4 </a:t>
              </a:r>
              <a:r>
                <a:rPr lang="en-US" dirty="0" err="1" smtClean="0"/>
                <a:t>Gbps</a:t>
              </a:r>
              <a:endParaRPr lang="en-US" dirty="0" smtClean="0"/>
            </a:p>
          </p:txBody>
        </p:sp>
        <p:cxnSp>
          <p:nvCxnSpPr>
            <p:cNvPr id="34" name="Straight Arrow Connector 33"/>
            <p:cNvCxnSpPr/>
            <p:nvPr/>
          </p:nvCxnSpPr>
          <p:spPr>
            <a:xfrm>
              <a:off x="7405091" y="3180737"/>
              <a:ext cx="454632" cy="235147"/>
            </a:xfrm>
            <a:prstGeom prst="straightConnector1">
              <a:avLst/>
            </a:prstGeom>
            <a:ln w="19050">
              <a:solidFill>
                <a:schemeClr val="tx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617684" y="4387037"/>
              <a:ext cx="1488809" cy="272582"/>
            </a:xfrm>
            <a:prstGeom prst="rect">
              <a:avLst/>
            </a:prstGeom>
            <a:noFill/>
          </p:spPr>
          <p:txBody>
            <a:bodyPr wrap="none" lIns="0" tIns="0" rIns="0" bIns="0" rtlCol="0">
              <a:noAutofit/>
            </a:bodyPr>
            <a:lstStyle/>
            <a:p>
              <a:pPr>
                <a:lnSpc>
                  <a:spcPct val="90000"/>
                </a:lnSpc>
              </a:pPr>
              <a:r>
                <a:rPr lang="en-US" dirty="0" smtClean="0"/>
                <a:t>16 x 1 </a:t>
              </a:r>
              <a:r>
                <a:rPr lang="en-US" dirty="0" err="1" smtClean="0"/>
                <a:t>Gbps</a:t>
              </a:r>
              <a:endParaRPr lang="en-US" dirty="0" smtClean="0"/>
            </a:p>
          </p:txBody>
        </p:sp>
        <p:cxnSp>
          <p:nvCxnSpPr>
            <p:cNvPr id="36" name="Straight Arrow Connector 35"/>
            <p:cNvCxnSpPr/>
            <p:nvPr/>
          </p:nvCxnSpPr>
          <p:spPr>
            <a:xfrm flipH="1">
              <a:off x="7036977" y="4518556"/>
              <a:ext cx="288020" cy="7234"/>
            </a:xfrm>
            <a:prstGeom prst="straightConnector1">
              <a:avLst/>
            </a:prstGeom>
            <a:ln w="19050">
              <a:solidFill>
                <a:schemeClr val="tx1"/>
              </a:solidFill>
              <a:miter lim="800000"/>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005035" y="4822257"/>
              <a:ext cx="1211603" cy="531500"/>
            </a:xfrm>
            <a:prstGeom prst="rect">
              <a:avLst/>
            </a:prstGeom>
            <a:noFill/>
          </p:spPr>
          <p:txBody>
            <a:bodyPr wrap="none" lIns="0" tIns="0" rIns="0" bIns="0" rtlCol="0">
              <a:noAutofit/>
            </a:bodyPr>
            <a:lstStyle/>
            <a:p>
              <a:pPr>
                <a:lnSpc>
                  <a:spcPct val="90000"/>
                </a:lnSpc>
              </a:pPr>
              <a:r>
                <a:rPr lang="en-US" dirty="0" smtClean="0"/>
                <a:t>16 Servers</a:t>
              </a:r>
            </a:p>
          </p:txBody>
        </p:sp>
        <p:sp>
          <p:nvSpPr>
            <p:cNvPr id="38" name="TextBox 37"/>
            <p:cNvSpPr txBox="1"/>
            <p:nvPr/>
          </p:nvSpPr>
          <p:spPr>
            <a:xfrm>
              <a:off x="10447689" y="4056362"/>
              <a:ext cx="336885" cy="297093"/>
            </a:xfrm>
            <a:prstGeom prst="rect">
              <a:avLst/>
            </a:prstGeom>
            <a:noFill/>
          </p:spPr>
          <p:txBody>
            <a:bodyPr wrap="none" lIns="0" tIns="0" rIns="0" bIns="0" rtlCol="0">
              <a:noAutofit/>
            </a:bodyPr>
            <a:lstStyle/>
            <a:p>
              <a:pPr>
                <a:lnSpc>
                  <a:spcPct val="90000"/>
                </a:lnSpc>
              </a:pPr>
              <a:r>
                <a:rPr lang="en-US" smtClean="0"/>
                <a:t>Leaf2</a:t>
              </a:r>
              <a:endParaRPr lang="en-US" dirty="0" smtClean="0"/>
            </a:p>
          </p:txBody>
        </p:sp>
      </p:grpSp>
      <p:grpSp>
        <p:nvGrpSpPr>
          <p:cNvPr id="2" name="Group 1"/>
          <p:cNvGrpSpPr/>
          <p:nvPr/>
        </p:nvGrpSpPr>
        <p:grpSpPr>
          <a:xfrm>
            <a:off x="5392664" y="3010258"/>
            <a:ext cx="254269" cy="411779"/>
            <a:chOff x="5379964" y="3010258"/>
            <a:chExt cx="254269" cy="411779"/>
          </a:xfrm>
        </p:grpSpPr>
        <p:cxnSp>
          <p:nvCxnSpPr>
            <p:cNvPr id="150" name="Straight Connector 149"/>
            <p:cNvCxnSpPr/>
            <p:nvPr/>
          </p:nvCxnSpPr>
          <p:spPr>
            <a:xfrm>
              <a:off x="5379964" y="3164804"/>
              <a:ext cx="254269" cy="13848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3" name="Straight Connector 152"/>
            <p:cNvCxnSpPr/>
            <p:nvPr/>
          </p:nvCxnSpPr>
          <p:spPr>
            <a:xfrm flipH="1">
              <a:off x="5481813" y="3010258"/>
              <a:ext cx="30672" cy="41177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4069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143000" y="1166728"/>
            <a:ext cx="6726705" cy="4274073"/>
          </a:xfrm>
          <a:prstGeom prst="rect">
            <a:avLst/>
          </a:prstGeom>
        </p:spPr>
      </p:pic>
      <p:sp>
        <p:nvSpPr>
          <p:cNvPr id="12" name="Title 1"/>
          <p:cNvSpPr>
            <a:spLocks noGrp="1"/>
          </p:cNvSpPr>
          <p:nvPr>
            <p:ph type="title"/>
          </p:nvPr>
        </p:nvSpPr>
        <p:spPr>
          <a:xfrm>
            <a:off x="838200" y="60325"/>
            <a:ext cx="10515600" cy="1325563"/>
          </a:xfrm>
        </p:spPr>
        <p:txBody>
          <a:bodyPr/>
          <a:lstStyle/>
          <a:p>
            <a:pPr algn="ctr"/>
            <a:r>
              <a:rPr lang="en-US" u="sng" dirty="0" smtClean="0"/>
              <a:t>Symmetric topology</a:t>
            </a:r>
            <a:endParaRPr lang="en-US" u="sng" dirty="0"/>
          </a:p>
        </p:txBody>
      </p:sp>
      <p:sp>
        <p:nvSpPr>
          <p:cNvPr id="15" name="Rectangle 14"/>
          <p:cNvSpPr/>
          <p:nvPr/>
        </p:nvSpPr>
        <p:spPr>
          <a:xfrm>
            <a:off x="1257300" y="5382242"/>
            <a:ext cx="9334500" cy="1117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n-US" sz="2200" b="1" dirty="0" smtClean="0"/>
              <a:t>CLOVE-ECN captures 82% of the performance gain between ECMP and CONGA</a:t>
            </a:r>
            <a:endParaRPr lang="en-US" sz="2200" b="1" dirty="0"/>
          </a:p>
        </p:txBody>
      </p:sp>
      <p:cxnSp>
        <p:nvCxnSpPr>
          <p:cNvPr id="3" name="Straight Connector 2"/>
          <p:cNvCxnSpPr/>
          <p:nvPr/>
        </p:nvCxnSpPr>
        <p:spPr>
          <a:xfrm>
            <a:off x="6858000" y="2844800"/>
            <a:ext cx="1202205"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6870700" y="3581400"/>
            <a:ext cx="1409700" cy="1270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V="1">
            <a:off x="6883400" y="3345042"/>
            <a:ext cx="1265704" cy="12700"/>
          </a:xfrm>
          <a:prstGeom prst="line">
            <a:avLst/>
          </a:prstGeom>
          <a:ln>
            <a:prstDash val="sysDot"/>
          </a:ln>
        </p:spPr>
        <p:style>
          <a:lnRef idx="2">
            <a:schemeClr val="dk1"/>
          </a:lnRef>
          <a:fillRef idx="0">
            <a:schemeClr val="dk1"/>
          </a:fillRef>
          <a:effectRef idx="1">
            <a:schemeClr val="dk1"/>
          </a:effectRef>
          <a:fontRef idx="minor">
            <a:schemeClr val="tx1"/>
          </a:fontRef>
        </p:style>
      </p:cxnSp>
      <p:grpSp>
        <p:nvGrpSpPr>
          <p:cNvPr id="36" name="Group 35"/>
          <p:cNvGrpSpPr/>
          <p:nvPr/>
        </p:nvGrpSpPr>
        <p:grpSpPr>
          <a:xfrm>
            <a:off x="7907805" y="3319642"/>
            <a:ext cx="3111500" cy="350910"/>
            <a:chOff x="8758705" y="3332342"/>
            <a:chExt cx="3111500" cy="350910"/>
          </a:xfrm>
        </p:grpSpPr>
        <p:cxnSp>
          <p:nvCxnSpPr>
            <p:cNvPr id="16" name="Straight Arrow Connector 15"/>
            <p:cNvCxnSpPr/>
            <p:nvPr/>
          </p:nvCxnSpPr>
          <p:spPr>
            <a:xfrm>
              <a:off x="8758705" y="3332342"/>
              <a:ext cx="0" cy="24425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32" name="Pentagon 31"/>
            <p:cNvSpPr/>
            <p:nvPr/>
          </p:nvSpPr>
          <p:spPr>
            <a:xfrm flipH="1">
              <a:off x="8822205" y="3370442"/>
              <a:ext cx="3048000" cy="312810"/>
            </a:xfrm>
            <a:prstGeom prst="homePlat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1.1x higher FCT than CONGA</a:t>
              </a:r>
              <a:endParaRPr lang="en-US" dirty="0"/>
            </a:p>
          </p:txBody>
        </p:sp>
      </p:grpSp>
      <p:grpSp>
        <p:nvGrpSpPr>
          <p:cNvPr id="35" name="Group 34"/>
          <p:cNvGrpSpPr/>
          <p:nvPr/>
        </p:nvGrpSpPr>
        <p:grpSpPr>
          <a:xfrm>
            <a:off x="7632700" y="2738875"/>
            <a:ext cx="3822699" cy="606167"/>
            <a:chOff x="8305800" y="2738875"/>
            <a:chExt cx="3822699" cy="606167"/>
          </a:xfrm>
        </p:grpSpPr>
        <p:cxnSp>
          <p:nvCxnSpPr>
            <p:cNvPr id="5" name="Straight Arrow Connector 4"/>
            <p:cNvCxnSpPr/>
            <p:nvPr/>
          </p:nvCxnSpPr>
          <p:spPr>
            <a:xfrm>
              <a:off x="8305800" y="2844800"/>
              <a:ext cx="0" cy="50024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33" name="Pentagon 32"/>
            <p:cNvSpPr/>
            <p:nvPr/>
          </p:nvSpPr>
          <p:spPr>
            <a:xfrm flipH="1">
              <a:off x="8432799" y="2772398"/>
              <a:ext cx="3695699" cy="480284"/>
            </a:xfrm>
            <a:prstGeom prst="homePlat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4" name="TextBox 33"/>
            <p:cNvSpPr txBox="1"/>
            <p:nvPr/>
          </p:nvSpPr>
          <p:spPr>
            <a:xfrm>
              <a:off x="8636000" y="2738875"/>
              <a:ext cx="3492499" cy="461665"/>
            </a:xfrm>
            <a:prstGeom prst="rect">
              <a:avLst/>
            </a:prstGeom>
            <a:noFill/>
          </p:spPr>
          <p:txBody>
            <a:bodyPr wrap="square" rtlCol="0">
              <a:spAutoFit/>
            </a:bodyPr>
            <a:lstStyle/>
            <a:p>
              <a:r>
                <a:rPr lang="en-US" sz="2400" dirty="0" smtClean="0"/>
                <a:t>1.4x lower FCT than ECMP</a:t>
              </a:r>
              <a:endParaRPr lang="en-US" sz="2400" dirty="0"/>
            </a:p>
          </p:txBody>
        </p:sp>
      </p:grpSp>
    </p:spTree>
    <p:extLst>
      <p:ext uri="{BB962C8B-B14F-4D97-AF65-F5344CB8AC3E}">
        <p14:creationId xmlns:p14="http://schemas.microsoft.com/office/powerpoint/2010/main" val="24599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entagon 24"/>
          <p:cNvSpPr/>
          <p:nvPr/>
        </p:nvSpPr>
        <p:spPr>
          <a:xfrm flipH="1">
            <a:off x="7493000" y="3334623"/>
            <a:ext cx="3048000" cy="499210"/>
          </a:xfrm>
          <a:prstGeom prst="homePlat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mtClean="0"/>
              <a:t>1.2x higher FCT than CONGA</a:t>
            </a:r>
            <a:endParaRPr lang="en-US" dirty="0"/>
          </a:p>
        </p:txBody>
      </p:sp>
      <p:sp>
        <p:nvSpPr>
          <p:cNvPr id="24" name="Pentagon 23"/>
          <p:cNvSpPr/>
          <p:nvPr/>
        </p:nvSpPr>
        <p:spPr>
          <a:xfrm flipH="1">
            <a:off x="7239000" y="2327712"/>
            <a:ext cx="3568700" cy="685800"/>
          </a:xfrm>
          <a:prstGeom prst="homePlat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050654" y="1251577"/>
            <a:ext cx="5947046" cy="3624866"/>
          </a:xfrm>
          <a:prstGeom prst="rect">
            <a:avLst/>
          </a:prstGeom>
        </p:spPr>
      </p:pic>
      <p:sp>
        <p:nvSpPr>
          <p:cNvPr id="12" name="Title 1"/>
          <p:cNvSpPr>
            <a:spLocks noGrp="1"/>
          </p:cNvSpPr>
          <p:nvPr>
            <p:ph type="title"/>
          </p:nvPr>
        </p:nvSpPr>
        <p:spPr>
          <a:xfrm>
            <a:off x="838200" y="9525"/>
            <a:ext cx="10874646" cy="1325563"/>
          </a:xfrm>
        </p:spPr>
        <p:txBody>
          <a:bodyPr/>
          <a:lstStyle/>
          <a:p>
            <a:pPr algn="ctr"/>
            <a:r>
              <a:rPr lang="en-US" u="sng" dirty="0" smtClean="0"/>
              <a:t>Asymmetric topology</a:t>
            </a:r>
            <a:endParaRPr lang="en-US" u="sng" dirty="0"/>
          </a:p>
        </p:txBody>
      </p:sp>
      <p:sp>
        <p:nvSpPr>
          <p:cNvPr id="8" name="Rectangle 7"/>
          <p:cNvSpPr/>
          <p:nvPr/>
        </p:nvSpPr>
        <p:spPr>
          <a:xfrm>
            <a:off x="1295400" y="5310267"/>
            <a:ext cx="9334500" cy="1117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n-US" sz="2200" b="1" dirty="0" smtClean="0"/>
              <a:t>CLOVE-ECN captures 80% of the performance gain between ECMP and CONGA</a:t>
            </a:r>
            <a:endParaRPr lang="en-US" sz="2200" b="1" dirty="0"/>
          </a:p>
        </p:txBody>
      </p:sp>
      <p:cxnSp>
        <p:nvCxnSpPr>
          <p:cNvPr id="6" name="Straight Connector 5"/>
          <p:cNvCxnSpPr/>
          <p:nvPr/>
        </p:nvCxnSpPr>
        <p:spPr>
          <a:xfrm flipV="1">
            <a:off x="6083300" y="1993900"/>
            <a:ext cx="1409700" cy="1270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6083300" y="3385344"/>
            <a:ext cx="1409700" cy="1270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6097723" y="3690659"/>
            <a:ext cx="1409700" cy="12700"/>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7289800" y="2449790"/>
            <a:ext cx="3938723" cy="461665"/>
          </a:xfrm>
          <a:prstGeom prst="rect">
            <a:avLst/>
          </a:prstGeom>
          <a:noFill/>
        </p:spPr>
        <p:txBody>
          <a:bodyPr wrap="square" rtlCol="0">
            <a:spAutoFit/>
          </a:bodyPr>
          <a:lstStyle/>
          <a:p>
            <a:r>
              <a:rPr lang="en-US" sz="2400" dirty="0" smtClean="0"/>
              <a:t>3x lower FCT than  ECMP</a:t>
            </a:r>
            <a:endParaRPr lang="en-US" sz="2400" dirty="0"/>
          </a:p>
        </p:txBody>
      </p:sp>
      <p:cxnSp>
        <p:nvCxnSpPr>
          <p:cNvPr id="4" name="Straight Arrow Connector 3"/>
          <p:cNvCxnSpPr/>
          <p:nvPr/>
        </p:nvCxnSpPr>
        <p:spPr>
          <a:xfrm>
            <a:off x="7162800" y="2006600"/>
            <a:ext cx="12700" cy="137874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404100" y="3385344"/>
            <a:ext cx="0" cy="31801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58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CLOVE highlights</a:t>
            </a:r>
            <a:endParaRPr lang="en-US" u="sng" dirty="0"/>
          </a:p>
        </p:txBody>
      </p:sp>
      <p:sp>
        <p:nvSpPr>
          <p:cNvPr id="3" name="Content Placeholder 2"/>
          <p:cNvSpPr>
            <a:spLocks noGrp="1"/>
          </p:cNvSpPr>
          <p:nvPr>
            <p:ph idx="1"/>
          </p:nvPr>
        </p:nvSpPr>
        <p:spPr>
          <a:xfrm>
            <a:off x="838200" y="1825625"/>
            <a:ext cx="10769600" cy="4351338"/>
          </a:xfrm>
        </p:spPr>
        <p:txBody>
          <a:bodyPr>
            <a:normAutofit fontScale="92500" lnSpcReduction="20000"/>
          </a:bodyPr>
          <a:lstStyle/>
          <a:p>
            <a:pPr>
              <a:lnSpc>
                <a:spcPct val="200000"/>
              </a:lnSpc>
              <a:buFont typeface="Wingdings" charset="2"/>
              <a:buChar char="§"/>
            </a:pPr>
            <a:r>
              <a:rPr lang="en-US" dirty="0"/>
              <a:t>C</a:t>
            </a:r>
            <a:r>
              <a:rPr lang="en-US" dirty="0" smtClean="0"/>
              <a:t>aptures 80% of the performance gain of CONGA</a:t>
            </a:r>
          </a:p>
          <a:p>
            <a:pPr>
              <a:lnSpc>
                <a:spcPct val="200000"/>
              </a:lnSpc>
              <a:buFont typeface="Wingdings" charset="2"/>
              <a:buChar char="§"/>
            </a:pPr>
            <a:r>
              <a:rPr lang="en-US" dirty="0"/>
              <a:t>N</a:t>
            </a:r>
            <a:r>
              <a:rPr lang="en-US" dirty="0" smtClean="0"/>
              <a:t>o changes to data center infrastructure or guest VM </a:t>
            </a:r>
          </a:p>
          <a:p>
            <a:pPr>
              <a:lnSpc>
                <a:spcPct val="200000"/>
              </a:lnSpc>
              <a:buFont typeface="Wingdings" charset="2"/>
              <a:buChar char="§"/>
            </a:pPr>
            <a:r>
              <a:rPr lang="en-US" dirty="0"/>
              <a:t>A</a:t>
            </a:r>
            <a:r>
              <a:rPr lang="en-US" dirty="0" smtClean="0"/>
              <a:t>dapts to asymmetry without any controller input</a:t>
            </a:r>
          </a:p>
          <a:p>
            <a:pPr>
              <a:lnSpc>
                <a:spcPct val="200000"/>
              </a:lnSpc>
              <a:buFont typeface="Wingdings" charset="2"/>
              <a:buChar char="§"/>
            </a:pPr>
            <a:r>
              <a:rPr lang="en-US" dirty="0" smtClean="0"/>
              <a:t>Scalable due to distributed state</a:t>
            </a:r>
          </a:p>
          <a:p>
            <a:pPr>
              <a:lnSpc>
                <a:spcPct val="200000"/>
              </a:lnSpc>
              <a:buFont typeface="Wingdings" charset="2"/>
              <a:buChar char="§"/>
            </a:pPr>
            <a:r>
              <a:rPr lang="en-US" dirty="0" smtClean="0"/>
              <a:t>Modular implementation</a:t>
            </a:r>
          </a:p>
        </p:txBody>
      </p:sp>
    </p:spTree>
    <p:extLst>
      <p:ext uri="{BB962C8B-B14F-4D97-AF65-F5344CB8AC3E}">
        <p14:creationId xmlns:p14="http://schemas.microsoft.com/office/powerpoint/2010/main" val="1039258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Future work</a:t>
            </a:r>
            <a:endParaRPr lang="en-US" u="sng" dirty="0"/>
          </a:p>
        </p:txBody>
      </p:sp>
      <p:sp>
        <p:nvSpPr>
          <p:cNvPr id="3" name="Content Placeholder 2"/>
          <p:cNvSpPr>
            <a:spLocks noGrp="1"/>
          </p:cNvSpPr>
          <p:nvPr>
            <p:ph idx="1"/>
          </p:nvPr>
        </p:nvSpPr>
        <p:spPr>
          <a:xfrm>
            <a:off x="838200" y="1825625"/>
            <a:ext cx="9093200" cy="4257675"/>
          </a:xfrm>
        </p:spPr>
        <p:txBody>
          <a:bodyPr>
            <a:normAutofit fontScale="92500" lnSpcReduction="20000"/>
          </a:bodyPr>
          <a:lstStyle/>
          <a:p>
            <a:pPr>
              <a:lnSpc>
                <a:spcPct val="200000"/>
              </a:lnSpc>
              <a:buFont typeface="Wingdings" charset="2"/>
              <a:buChar char="§"/>
            </a:pPr>
            <a:r>
              <a:rPr lang="en-US" dirty="0" smtClean="0"/>
              <a:t>Use packet latency to infer congestion</a:t>
            </a:r>
          </a:p>
          <a:p>
            <a:pPr>
              <a:lnSpc>
                <a:spcPct val="200000"/>
              </a:lnSpc>
              <a:buFont typeface="Wingdings" charset="2"/>
              <a:buChar char="§"/>
            </a:pPr>
            <a:r>
              <a:rPr lang="en-US" dirty="0"/>
              <a:t>Adapt </a:t>
            </a:r>
            <a:r>
              <a:rPr lang="en-US" dirty="0" err="1"/>
              <a:t>flowlet</a:t>
            </a:r>
            <a:r>
              <a:rPr lang="en-US" dirty="0"/>
              <a:t>-gap to network </a:t>
            </a:r>
            <a:r>
              <a:rPr lang="en-US" dirty="0" smtClean="0"/>
              <a:t>conditions</a:t>
            </a:r>
          </a:p>
          <a:p>
            <a:pPr>
              <a:lnSpc>
                <a:spcPct val="200000"/>
              </a:lnSpc>
              <a:buFont typeface="Wingdings" charset="2"/>
              <a:buChar char="§"/>
            </a:pPr>
            <a:r>
              <a:rPr lang="en-US" dirty="0" smtClean="0"/>
              <a:t>Fine-tune congestion-management algorithm</a:t>
            </a:r>
          </a:p>
          <a:p>
            <a:pPr>
              <a:lnSpc>
                <a:spcPct val="200000"/>
              </a:lnSpc>
              <a:buFont typeface="Wingdings" charset="2"/>
              <a:buChar char="§"/>
            </a:pPr>
            <a:r>
              <a:rPr lang="en-US" dirty="0" smtClean="0"/>
              <a:t>Stability</a:t>
            </a:r>
          </a:p>
          <a:p>
            <a:pPr>
              <a:lnSpc>
                <a:spcPct val="200000"/>
              </a:lnSpc>
              <a:buFont typeface="Wingdings" charset="2"/>
              <a:buChar char="§"/>
            </a:pPr>
            <a:r>
              <a:rPr lang="en-US" dirty="0"/>
              <a:t>Analyze processing overhead</a:t>
            </a:r>
          </a:p>
          <a:p>
            <a:pPr>
              <a:lnSpc>
                <a:spcPct val="200000"/>
              </a:lnSpc>
              <a:buFont typeface="Wingdings" charset="2"/>
              <a:buChar char="§"/>
            </a:pPr>
            <a:endParaRPr lang="en-US" dirty="0" smtClean="0"/>
          </a:p>
        </p:txBody>
      </p:sp>
    </p:spTree>
    <p:extLst>
      <p:ext uri="{BB962C8B-B14F-4D97-AF65-F5344CB8AC3E}">
        <p14:creationId xmlns:p14="http://schemas.microsoft.com/office/powerpoint/2010/main" val="491858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9400"/>
            <a:ext cx="10515600" cy="5897563"/>
          </a:xfrm>
        </p:spPr>
        <p:txBody>
          <a:bodyPr>
            <a:normAutofit/>
          </a:bodyPr>
          <a:lstStyle/>
          <a:p>
            <a:pPr marL="0" indent="0" algn="ctr">
              <a:buNone/>
            </a:pPr>
            <a:endParaRPr lang="en-US" sz="5400" dirty="0" smtClean="0"/>
          </a:p>
          <a:p>
            <a:pPr marL="0" indent="0" algn="ctr">
              <a:lnSpc>
                <a:spcPct val="150000"/>
              </a:lnSpc>
              <a:buNone/>
            </a:pPr>
            <a:r>
              <a:rPr lang="en-US" sz="5400" dirty="0" smtClean="0"/>
              <a:t>THANK YOU</a:t>
            </a:r>
          </a:p>
          <a:p>
            <a:pPr marL="0" indent="0" algn="ctr">
              <a:lnSpc>
                <a:spcPct val="150000"/>
              </a:lnSpc>
              <a:buNone/>
            </a:pPr>
            <a:r>
              <a:rPr lang="en-US" sz="5400" dirty="0" smtClean="0"/>
              <a:t>Questions?</a:t>
            </a:r>
          </a:p>
        </p:txBody>
      </p:sp>
    </p:spTree>
    <p:extLst>
      <p:ext uri="{BB962C8B-B14F-4D97-AF65-F5344CB8AC3E}">
        <p14:creationId xmlns:p14="http://schemas.microsoft.com/office/powerpoint/2010/main" val="32860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5600" y="698500"/>
            <a:ext cx="2743200" cy="584775"/>
          </a:xfrm>
          <a:prstGeom prst="rect">
            <a:avLst/>
          </a:prstGeom>
          <a:noFill/>
        </p:spPr>
        <p:txBody>
          <a:bodyPr wrap="square" rtlCol="0">
            <a:spAutoFit/>
          </a:bodyPr>
          <a:lstStyle/>
          <a:p>
            <a:r>
              <a:rPr lang="en-US" sz="3200" dirty="0" smtClean="0"/>
              <a:t>Path Discovery</a:t>
            </a:r>
            <a:endParaRPr lang="en-US" sz="3200" dirty="0"/>
          </a:p>
        </p:txBody>
      </p:sp>
      <p:sp>
        <p:nvSpPr>
          <p:cNvPr id="25" name="Content Placeholder 2"/>
          <p:cNvSpPr>
            <a:spLocks noGrp="1"/>
          </p:cNvSpPr>
          <p:nvPr>
            <p:ph idx="1"/>
          </p:nvPr>
        </p:nvSpPr>
        <p:spPr>
          <a:xfrm>
            <a:off x="3679790" y="1797333"/>
            <a:ext cx="1605285" cy="583582"/>
          </a:xfrm>
        </p:spPr>
        <p:txBody>
          <a:bodyPr>
            <a:normAutofit fontScale="55000" lnSpcReduction="20000"/>
          </a:bodyPr>
          <a:lstStyle/>
          <a:p>
            <a:pPr marL="0" indent="0">
              <a:buNone/>
            </a:pPr>
            <a:r>
              <a:rPr lang="en-US" b="1" dirty="0" smtClean="0"/>
              <a:t>Standard ECMP in the physical network</a:t>
            </a:r>
          </a:p>
          <a:p>
            <a:pPr marL="0" indent="0" algn="ctr">
              <a:buNone/>
            </a:pPr>
            <a:endParaRPr lang="en-US" b="1" dirty="0" smtClean="0"/>
          </a:p>
        </p:txBody>
      </p:sp>
      <p:grpSp>
        <p:nvGrpSpPr>
          <p:cNvPr id="26" name="Group 25"/>
          <p:cNvGrpSpPr/>
          <p:nvPr/>
        </p:nvGrpSpPr>
        <p:grpSpPr>
          <a:xfrm>
            <a:off x="3532993" y="4757187"/>
            <a:ext cx="1655278" cy="729869"/>
            <a:chOff x="3377733" y="4277151"/>
            <a:chExt cx="1655278" cy="729869"/>
          </a:xfrm>
        </p:grpSpPr>
        <p:grpSp>
          <p:nvGrpSpPr>
            <p:cNvPr id="27" name="Group 26"/>
            <p:cNvGrpSpPr/>
            <p:nvPr/>
          </p:nvGrpSpPr>
          <p:grpSpPr>
            <a:xfrm>
              <a:off x="3377733" y="4277151"/>
              <a:ext cx="1655278" cy="729869"/>
              <a:chOff x="4519371" y="3600936"/>
              <a:chExt cx="564324" cy="548640"/>
            </a:xfrm>
          </p:grpSpPr>
          <p:sp>
            <p:nvSpPr>
              <p:cNvPr id="51" name="Freeform 50"/>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7"/>
            <p:cNvGrpSpPr/>
            <p:nvPr/>
          </p:nvGrpSpPr>
          <p:grpSpPr>
            <a:xfrm>
              <a:off x="3508559" y="4344842"/>
              <a:ext cx="1253384" cy="324539"/>
              <a:chOff x="8725233" y="1874652"/>
              <a:chExt cx="1179179" cy="335148"/>
            </a:xfrm>
          </p:grpSpPr>
          <p:grpSp>
            <p:nvGrpSpPr>
              <p:cNvPr id="45" name="Group 44"/>
              <p:cNvGrpSpPr/>
              <p:nvPr/>
            </p:nvGrpSpPr>
            <p:grpSpPr>
              <a:xfrm>
                <a:off x="8725233" y="1874652"/>
                <a:ext cx="1179179" cy="335148"/>
                <a:chOff x="4519371" y="3600936"/>
                <a:chExt cx="564324" cy="548640"/>
              </a:xfrm>
            </p:grpSpPr>
            <p:sp>
              <p:nvSpPr>
                <p:cNvPr id="47" name="Freeform 46"/>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TextBox 45"/>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29" name="Group 28"/>
            <p:cNvGrpSpPr>
              <a:grpSpLocks noChangeAspect="1"/>
            </p:cNvGrpSpPr>
            <p:nvPr/>
          </p:nvGrpSpPr>
          <p:grpSpPr>
            <a:xfrm>
              <a:off x="3742884" y="4741517"/>
              <a:ext cx="263915" cy="214145"/>
              <a:chOff x="15084425" y="-6992938"/>
              <a:chExt cx="9767888" cy="9496426"/>
            </a:xfrm>
          </p:grpSpPr>
          <p:sp>
            <p:nvSpPr>
              <p:cNvPr id="39" name="Freeform 38"/>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15084425" y="-6575023"/>
                <a:ext cx="8799519" cy="8507426"/>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p:cNvGrpSpPr>
              <a:grpSpLocks noChangeAspect="1"/>
            </p:cNvGrpSpPr>
            <p:nvPr/>
          </p:nvGrpSpPr>
          <p:grpSpPr>
            <a:xfrm>
              <a:off x="4321500" y="4741517"/>
              <a:ext cx="263915" cy="214145"/>
              <a:chOff x="15084425" y="-6992938"/>
              <a:chExt cx="9767888" cy="9496426"/>
            </a:xfrm>
          </p:grpSpPr>
          <p:sp>
            <p:nvSpPr>
              <p:cNvPr id="33" name="Freeform 32"/>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1" name="Straight Connector 30"/>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9076118" y="4756639"/>
            <a:ext cx="1655278" cy="729869"/>
            <a:chOff x="3377733" y="4277151"/>
            <a:chExt cx="1655278" cy="729869"/>
          </a:xfrm>
        </p:grpSpPr>
        <p:grpSp>
          <p:nvGrpSpPr>
            <p:cNvPr id="56" name="Group 55"/>
            <p:cNvGrpSpPr/>
            <p:nvPr/>
          </p:nvGrpSpPr>
          <p:grpSpPr>
            <a:xfrm>
              <a:off x="3377733" y="4277151"/>
              <a:ext cx="1655278" cy="729869"/>
              <a:chOff x="4519371" y="3600936"/>
              <a:chExt cx="564324" cy="548640"/>
            </a:xfrm>
          </p:grpSpPr>
          <p:sp>
            <p:nvSpPr>
              <p:cNvPr id="80" name="Freeform 79"/>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56"/>
            <p:cNvGrpSpPr/>
            <p:nvPr/>
          </p:nvGrpSpPr>
          <p:grpSpPr>
            <a:xfrm>
              <a:off x="3508559" y="4344842"/>
              <a:ext cx="1253384" cy="324539"/>
              <a:chOff x="8725233" y="1874652"/>
              <a:chExt cx="1179179" cy="335148"/>
            </a:xfrm>
          </p:grpSpPr>
          <p:grpSp>
            <p:nvGrpSpPr>
              <p:cNvPr id="74" name="Group 73"/>
              <p:cNvGrpSpPr/>
              <p:nvPr/>
            </p:nvGrpSpPr>
            <p:grpSpPr>
              <a:xfrm>
                <a:off x="8725233" y="1874652"/>
                <a:ext cx="1179179" cy="335148"/>
                <a:chOff x="4519371" y="3600936"/>
                <a:chExt cx="564324" cy="548640"/>
              </a:xfrm>
            </p:grpSpPr>
            <p:sp>
              <p:nvSpPr>
                <p:cNvPr id="76" name="Freeform 75"/>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5" name="TextBox 74"/>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58" name="Group 57"/>
            <p:cNvGrpSpPr>
              <a:grpSpLocks noChangeAspect="1"/>
            </p:cNvGrpSpPr>
            <p:nvPr/>
          </p:nvGrpSpPr>
          <p:grpSpPr>
            <a:xfrm>
              <a:off x="3742884" y="4741517"/>
              <a:ext cx="263915" cy="214145"/>
              <a:chOff x="15084425" y="-6992938"/>
              <a:chExt cx="9767888" cy="9496426"/>
            </a:xfrm>
          </p:grpSpPr>
          <p:sp>
            <p:nvSpPr>
              <p:cNvPr id="68" name="Freeform 67"/>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p:cNvGrpSpPr>
              <a:grpSpLocks noChangeAspect="1"/>
            </p:cNvGrpSpPr>
            <p:nvPr/>
          </p:nvGrpSpPr>
          <p:grpSpPr>
            <a:xfrm>
              <a:off x="4321500" y="4741517"/>
              <a:ext cx="263915" cy="214145"/>
              <a:chOff x="15084425" y="-6992938"/>
              <a:chExt cx="9767888" cy="9496426"/>
            </a:xfrm>
          </p:grpSpPr>
          <p:sp>
            <p:nvSpPr>
              <p:cNvPr id="62" name="Freeform 61"/>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0" name="Straight Connector 59"/>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4" name="Shape 670"/>
          <p:cNvSpPr/>
          <p:nvPr/>
        </p:nvSpPr>
        <p:spPr>
          <a:xfrm>
            <a:off x="3554053" y="5570539"/>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dirty="0" smtClean="0">
                <a:solidFill>
                  <a:schemeClr val="lt1"/>
                </a:solidFill>
                <a:latin typeface="Calibri"/>
                <a:ea typeface="Calibri"/>
                <a:cs typeface="Calibri"/>
                <a:sym typeface="Calibri"/>
              </a:rPr>
              <a:t>Hypervisor H1</a:t>
            </a:r>
            <a:endParaRPr lang="en" sz="1600" b="0" i="0" u="none" strike="noStrike" cap="none" baseline="0" dirty="0">
              <a:solidFill>
                <a:schemeClr val="lt1"/>
              </a:solidFill>
              <a:latin typeface="Calibri"/>
              <a:ea typeface="Calibri"/>
              <a:cs typeface="Calibri"/>
              <a:sym typeface="Calibri"/>
            </a:endParaRPr>
          </a:p>
        </p:txBody>
      </p:sp>
      <p:sp>
        <p:nvSpPr>
          <p:cNvPr id="85" name="Shape 670"/>
          <p:cNvSpPr/>
          <p:nvPr/>
        </p:nvSpPr>
        <p:spPr>
          <a:xfrm>
            <a:off x="6906755" y="5570539"/>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dirty="0" smtClean="0">
                <a:solidFill>
                  <a:schemeClr val="lt1"/>
                </a:solidFill>
                <a:latin typeface="Calibri"/>
                <a:ea typeface="Calibri"/>
                <a:cs typeface="Calibri"/>
                <a:sym typeface="Calibri"/>
              </a:rPr>
              <a:t>Hypervisor H2</a:t>
            </a:r>
            <a:endParaRPr lang="en" sz="1600" b="0" i="0" u="none" strike="noStrike" cap="none" baseline="0" dirty="0">
              <a:solidFill>
                <a:schemeClr val="lt1"/>
              </a:solidFill>
              <a:latin typeface="Calibri"/>
              <a:ea typeface="Calibri"/>
              <a:cs typeface="Calibri"/>
              <a:sym typeface="Calibri"/>
            </a:endParaRPr>
          </a:p>
        </p:txBody>
      </p:sp>
      <p:sp>
        <p:nvSpPr>
          <p:cNvPr id="86" name="Content Placeholder 2"/>
          <p:cNvSpPr txBox="1">
            <a:spLocks/>
          </p:cNvSpPr>
          <p:nvPr/>
        </p:nvSpPr>
        <p:spPr>
          <a:xfrm>
            <a:off x="1041105" y="3227931"/>
            <a:ext cx="1925032" cy="79026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Hypervisor learns source </a:t>
            </a:r>
            <a:r>
              <a:rPr lang="en-US" sz="1800" dirty="0"/>
              <a:t>p</a:t>
            </a:r>
            <a:r>
              <a:rPr lang="en-US" sz="1800" dirty="0" smtClean="0"/>
              <a:t>ort to path mapping</a:t>
            </a:r>
            <a:endParaRPr lang="en-US" sz="1800" dirty="0"/>
          </a:p>
        </p:txBody>
      </p:sp>
      <p:grpSp>
        <p:nvGrpSpPr>
          <p:cNvPr id="87" name="Group 86"/>
          <p:cNvGrpSpPr/>
          <p:nvPr/>
        </p:nvGrpSpPr>
        <p:grpSpPr>
          <a:xfrm>
            <a:off x="1523935" y="5688263"/>
            <a:ext cx="2522338" cy="430887"/>
            <a:chOff x="6387032" y="5281153"/>
            <a:chExt cx="2522338" cy="430887"/>
          </a:xfrm>
        </p:grpSpPr>
        <p:sp>
          <p:nvSpPr>
            <p:cNvPr id="88" name="Shape 670"/>
            <p:cNvSpPr/>
            <p:nvPr/>
          </p:nvSpPr>
          <p:spPr>
            <a:xfrm>
              <a:off x="6387032" y="5404041"/>
              <a:ext cx="743060"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H1 to H2</a:t>
              </a:r>
              <a:endParaRPr lang="en" sz="1200" b="0" i="0" u="none" strike="noStrike" cap="none" baseline="0" dirty="0">
                <a:solidFill>
                  <a:schemeClr val="lt1"/>
                </a:solidFill>
                <a:latin typeface="Calibri"/>
                <a:ea typeface="Calibri"/>
                <a:cs typeface="Calibri"/>
                <a:sym typeface="Calibri"/>
              </a:endParaRPr>
            </a:p>
          </p:txBody>
        </p:sp>
        <p:sp>
          <p:nvSpPr>
            <p:cNvPr id="89" name="Shape 672"/>
            <p:cNvSpPr/>
            <p:nvPr/>
          </p:nvSpPr>
          <p:spPr>
            <a:xfrm>
              <a:off x="7123773" y="5281153"/>
              <a:ext cx="870923" cy="430887"/>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err="1" smtClean="0">
                  <a:solidFill>
                    <a:schemeClr val="lt1"/>
                  </a:solidFill>
                  <a:latin typeface="Calibri"/>
                  <a:ea typeface="Calibri"/>
                  <a:cs typeface="Calibri"/>
                  <a:sym typeface="Calibri"/>
                </a:rPr>
                <a:t>DPort</a:t>
              </a:r>
              <a:r>
                <a:rPr lang="en-US" sz="1200" dirty="0" smtClean="0">
                  <a:solidFill>
                    <a:schemeClr val="lt1"/>
                  </a:solidFill>
                  <a:latin typeface="Calibri"/>
                  <a:ea typeface="Calibri"/>
                  <a:cs typeface="Calibri"/>
                  <a:sym typeface="Calibri"/>
                </a:rPr>
                <a:t>: </a:t>
              </a:r>
              <a:r>
                <a:rPr lang="en-US" sz="1200" b="0" i="0" u="none" strike="noStrike" cap="none" dirty="0" smtClean="0">
                  <a:solidFill>
                    <a:schemeClr val="lt1"/>
                  </a:solidFill>
                  <a:latin typeface="Calibri"/>
                  <a:ea typeface="Calibri"/>
                  <a:cs typeface="Calibri"/>
                  <a:sym typeface="Calibri"/>
                </a:rPr>
                <a:t>Fixed</a:t>
              </a:r>
            </a:p>
            <a:p>
              <a:pPr marL="0" marR="0" lvl="0" indent="0" algn="ctr" rtl="0">
                <a:buSzPct val="25000"/>
                <a:buNone/>
              </a:pPr>
              <a:r>
                <a:rPr lang="en-US" sz="1600" b="1" baseline="0" dirty="0" err="1" smtClean="0">
                  <a:solidFill>
                    <a:schemeClr val="lt1"/>
                  </a:solidFill>
                  <a:latin typeface="Calibri"/>
                  <a:ea typeface="Calibri"/>
                  <a:cs typeface="Calibri"/>
                  <a:sym typeface="Calibri"/>
                </a:rPr>
                <a:t>SPort</a:t>
              </a:r>
              <a:r>
                <a:rPr lang="en-US" sz="1600" b="1" dirty="0" smtClean="0">
                  <a:solidFill>
                    <a:schemeClr val="lt1"/>
                  </a:solidFill>
                  <a:latin typeface="Calibri"/>
                  <a:ea typeface="Calibri"/>
                  <a:cs typeface="Calibri"/>
                  <a:sym typeface="Calibri"/>
                </a:rPr>
                <a:t>: </a:t>
              </a:r>
              <a:r>
                <a:rPr lang="en-US" sz="1600" b="1" baseline="0" dirty="0" smtClean="0">
                  <a:solidFill>
                    <a:schemeClr val="lt1"/>
                  </a:solidFill>
                  <a:latin typeface="Calibri"/>
                  <a:ea typeface="Calibri"/>
                  <a:cs typeface="Calibri"/>
                  <a:sym typeface="Calibri"/>
                </a:rPr>
                <a:t>P1</a:t>
              </a:r>
              <a:endParaRPr lang="en" sz="1600" b="1" i="0" u="none" strike="noStrike" cap="none" baseline="0" dirty="0">
                <a:solidFill>
                  <a:schemeClr val="lt1"/>
                </a:solidFill>
                <a:latin typeface="Calibri"/>
                <a:ea typeface="Calibri"/>
                <a:cs typeface="Calibri"/>
                <a:sym typeface="Calibri"/>
              </a:endParaRPr>
            </a:p>
          </p:txBody>
        </p:sp>
        <p:sp>
          <p:nvSpPr>
            <p:cNvPr id="90" name="Shape 673"/>
            <p:cNvSpPr/>
            <p:nvPr/>
          </p:nvSpPr>
          <p:spPr>
            <a:xfrm>
              <a:off x="7995118" y="5404041"/>
              <a:ext cx="530599"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p>
          </p:txBody>
        </p:sp>
        <p:sp>
          <p:nvSpPr>
            <p:cNvPr id="91" name="Shape 673"/>
            <p:cNvSpPr/>
            <p:nvPr/>
          </p:nvSpPr>
          <p:spPr>
            <a:xfrm>
              <a:off x="8525717" y="5404041"/>
              <a:ext cx="383653"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p>
          </p:txBody>
        </p:sp>
      </p:grpSp>
      <p:grpSp>
        <p:nvGrpSpPr>
          <p:cNvPr id="92" name="Group 91"/>
          <p:cNvGrpSpPr/>
          <p:nvPr/>
        </p:nvGrpSpPr>
        <p:grpSpPr>
          <a:xfrm>
            <a:off x="1523935" y="5684523"/>
            <a:ext cx="2522338" cy="430887"/>
            <a:chOff x="6387032" y="5281153"/>
            <a:chExt cx="2522338" cy="430887"/>
          </a:xfrm>
        </p:grpSpPr>
        <p:sp>
          <p:nvSpPr>
            <p:cNvPr id="93" name="Shape 670"/>
            <p:cNvSpPr/>
            <p:nvPr/>
          </p:nvSpPr>
          <p:spPr>
            <a:xfrm>
              <a:off x="6387032" y="5404041"/>
              <a:ext cx="743060"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H1 to H2</a:t>
              </a:r>
              <a:endParaRPr lang="en" sz="1200" b="0" i="0" u="none" strike="noStrike" cap="none" baseline="0" dirty="0">
                <a:solidFill>
                  <a:schemeClr val="lt1"/>
                </a:solidFill>
                <a:latin typeface="Calibri"/>
                <a:ea typeface="Calibri"/>
                <a:cs typeface="Calibri"/>
                <a:sym typeface="Calibri"/>
              </a:endParaRPr>
            </a:p>
          </p:txBody>
        </p:sp>
        <p:sp>
          <p:nvSpPr>
            <p:cNvPr id="94" name="Shape 672"/>
            <p:cNvSpPr/>
            <p:nvPr/>
          </p:nvSpPr>
          <p:spPr>
            <a:xfrm>
              <a:off x="7123773" y="5281153"/>
              <a:ext cx="870923" cy="430887"/>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err="1" smtClean="0">
                  <a:solidFill>
                    <a:schemeClr val="lt1"/>
                  </a:solidFill>
                  <a:latin typeface="Calibri"/>
                  <a:ea typeface="Calibri"/>
                  <a:cs typeface="Calibri"/>
                  <a:sym typeface="Calibri"/>
                </a:rPr>
                <a:t>DPort</a:t>
              </a:r>
              <a:r>
                <a:rPr lang="en-US" sz="1200" dirty="0" smtClean="0">
                  <a:solidFill>
                    <a:schemeClr val="lt1"/>
                  </a:solidFill>
                  <a:latin typeface="Calibri"/>
                  <a:ea typeface="Calibri"/>
                  <a:cs typeface="Calibri"/>
                  <a:sym typeface="Calibri"/>
                </a:rPr>
                <a:t>: </a:t>
              </a:r>
              <a:r>
                <a:rPr lang="en-US" sz="1200" b="0" i="0" u="none" strike="noStrike" cap="none" dirty="0" smtClean="0">
                  <a:solidFill>
                    <a:schemeClr val="lt1"/>
                  </a:solidFill>
                  <a:latin typeface="Calibri"/>
                  <a:ea typeface="Calibri"/>
                  <a:cs typeface="Calibri"/>
                  <a:sym typeface="Calibri"/>
                </a:rPr>
                <a:t>Fixed</a:t>
              </a:r>
            </a:p>
            <a:p>
              <a:pPr marL="0" marR="0" lvl="0" indent="0" algn="ctr" rtl="0">
                <a:buSzPct val="25000"/>
                <a:buNone/>
              </a:pPr>
              <a:r>
                <a:rPr lang="en-US" sz="1600" b="1" baseline="0" dirty="0" err="1" smtClean="0">
                  <a:solidFill>
                    <a:schemeClr val="lt1"/>
                  </a:solidFill>
                  <a:latin typeface="Calibri"/>
                  <a:ea typeface="Calibri"/>
                  <a:cs typeface="Calibri"/>
                  <a:sym typeface="Calibri"/>
                </a:rPr>
                <a:t>SPort</a:t>
              </a:r>
              <a:r>
                <a:rPr lang="en-US" sz="1600" b="1" dirty="0" smtClean="0">
                  <a:solidFill>
                    <a:schemeClr val="lt1"/>
                  </a:solidFill>
                  <a:latin typeface="Calibri"/>
                  <a:ea typeface="Calibri"/>
                  <a:cs typeface="Calibri"/>
                  <a:sym typeface="Calibri"/>
                </a:rPr>
                <a:t>: </a:t>
              </a:r>
              <a:r>
                <a:rPr lang="en-US" sz="1600" b="1" baseline="0" dirty="0" smtClean="0">
                  <a:solidFill>
                    <a:schemeClr val="lt1"/>
                  </a:solidFill>
                  <a:latin typeface="Calibri"/>
                  <a:ea typeface="Calibri"/>
                  <a:cs typeface="Calibri"/>
                  <a:sym typeface="Calibri"/>
                </a:rPr>
                <a:t>P2</a:t>
              </a:r>
              <a:endParaRPr lang="en" sz="1600" b="1" i="0" u="none" strike="noStrike" cap="none" baseline="0" dirty="0">
                <a:solidFill>
                  <a:schemeClr val="lt1"/>
                </a:solidFill>
                <a:latin typeface="Calibri"/>
                <a:ea typeface="Calibri"/>
                <a:cs typeface="Calibri"/>
                <a:sym typeface="Calibri"/>
              </a:endParaRPr>
            </a:p>
          </p:txBody>
        </p:sp>
        <p:sp>
          <p:nvSpPr>
            <p:cNvPr id="95" name="Shape 673"/>
            <p:cNvSpPr/>
            <p:nvPr/>
          </p:nvSpPr>
          <p:spPr>
            <a:xfrm>
              <a:off x="7995118" y="5404041"/>
              <a:ext cx="530599"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p>
          </p:txBody>
        </p:sp>
        <p:sp>
          <p:nvSpPr>
            <p:cNvPr id="96" name="Shape 673"/>
            <p:cNvSpPr/>
            <p:nvPr/>
          </p:nvSpPr>
          <p:spPr>
            <a:xfrm>
              <a:off x="8525717" y="5404041"/>
              <a:ext cx="383653"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p>
          </p:txBody>
        </p:sp>
      </p:grpSp>
      <p:grpSp>
        <p:nvGrpSpPr>
          <p:cNvPr id="97" name="Group 96"/>
          <p:cNvGrpSpPr/>
          <p:nvPr/>
        </p:nvGrpSpPr>
        <p:grpSpPr>
          <a:xfrm>
            <a:off x="1523513" y="5689350"/>
            <a:ext cx="2522338" cy="430887"/>
            <a:chOff x="6387032" y="5281153"/>
            <a:chExt cx="2522338" cy="430887"/>
          </a:xfrm>
        </p:grpSpPr>
        <p:sp>
          <p:nvSpPr>
            <p:cNvPr id="98" name="Shape 670"/>
            <p:cNvSpPr/>
            <p:nvPr/>
          </p:nvSpPr>
          <p:spPr>
            <a:xfrm>
              <a:off x="6387032" y="5404041"/>
              <a:ext cx="743060"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H1 to H2</a:t>
              </a:r>
              <a:endParaRPr lang="en" sz="1200" b="0" i="0" u="none" strike="noStrike" cap="none" baseline="0" dirty="0">
                <a:solidFill>
                  <a:schemeClr val="lt1"/>
                </a:solidFill>
                <a:latin typeface="Calibri"/>
                <a:ea typeface="Calibri"/>
                <a:cs typeface="Calibri"/>
                <a:sym typeface="Calibri"/>
              </a:endParaRPr>
            </a:p>
          </p:txBody>
        </p:sp>
        <p:sp>
          <p:nvSpPr>
            <p:cNvPr id="99" name="Shape 672"/>
            <p:cNvSpPr/>
            <p:nvPr/>
          </p:nvSpPr>
          <p:spPr>
            <a:xfrm>
              <a:off x="7123773" y="5281153"/>
              <a:ext cx="870923" cy="430887"/>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err="1" smtClean="0">
                  <a:solidFill>
                    <a:schemeClr val="lt1"/>
                  </a:solidFill>
                  <a:latin typeface="Calibri"/>
                  <a:ea typeface="Calibri"/>
                  <a:cs typeface="Calibri"/>
                  <a:sym typeface="Calibri"/>
                </a:rPr>
                <a:t>DPort</a:t>
              </a:r>
              <a:r>
                <a:rPr lang="en-US" sz="1200" dirty="0" smtClean="0">
                  <a:solidFill>
                    <a:schemeClr val="lt1"/>
                  </a:solidFill>
                  <a:latin typeface="Calibri"/>
                  <a:ea typeface="Calibri"/>
                  <a:cs typeface="Calibri"/>
                  <a:sym typeface="Calibri"/>
                </a:rPr>
                <a:t>: </a:t>
              </a:r>
              <a:r>
                <a:rPr lang="en-US" sz="1200" b="0" i="0" u="none" strike="noStrike" cap="none" dirty="0" smtClean="0">
                  <a:solidFill>
                    <a:schemeClr val="lt1"/>
                  </a:solidFill>
                  <a:latin typeface="Calibri"/>
                  <a:ea typeface="Calibri"/>
                  <a:cs typeface="Calibri"/>
                  <a:sym typeface="Calibri"/>
                </a:rPr>
                <a:t>Fixed</a:t>
              </a:r>
            </a:p>
            <a:p>
              <a:pPr marL="0" marR="0" lvl="0" indent="0" algn="ctr" rtl="0">
                <a:buSzPct val="25000"/>
                <a:buNone/>
              </a:pPr>
              <a:r>
                <a:rPr lang="en-US" sz="1600" b="1" baseline="0" dirty="0" err="1" smtClean="0">
                  <a:solidFill>
                    <a:schemeClr val="lt1"/>
                  </a:solidFill>
                  <a:latin typeface="Calibri"/>
                  <a:ea typeface="Calibri"/>
                  <a:cs typeface="Calibri"/>
                  <a:sym typeface="Calibri"/>
                </a:rPr>
                <a:t>SPort</a:t>
              </a:r>
              <a:r>
                <a:rPr lang="en-US" sz="1600" b="1" dirty="0" smtClean="0">
                  <a:solidFill>
                    <a:schemeClr val="lt1"/>
                  </a:solidFill>
                  <a:latin typeface="Calibri"/>
                  <a:ea typeface="Calibri"/>
                  <a:cs typeface="Calibri"/>
                  <a:sym typeface="Calibri"/>
                </a:rPr>
                <a:t>: </a:t>
              </a:r>
              <a:r>
                <a:rPr lang="en-US" sz="1600" b="1" baseline="0" dirty="0" smtClean="0">
                  <a:solidFill>
                    <a:schemeClr val="lt1"/>
                  </a:solidFill>
                  <a:latin typeface="Calibri"/>
                  <a:ea typeface="Calibri"/>
                  <a:cs typeface="Calibri"/>
                  <a:sym typeface="Calibri"/>
                </a:rPr>
                <a:t>P3</a:t>
              </a:r>
              <a:endParaRPr lang="en" sz="1600" b="1" i="0" u="none" strike="noStrike" cap="none" baseline="0" dirty="0">
                <a:solidFill>
                  <a:schemeClr val="lt1"/>
                </a:solidFill>
                <a:latin typeface="Calibri"/>
                <a:ea typeface="Calibri"/>
                <a:cs typeface="Calibri"/>
                <a:sym typeface="Calibri"/>
              </a:endParaRPr>
            </a:p>
          </p:txBody>
        </p:sp>
        <p:sp>
          <p:nvSpPr>
            <p:cNvPr id="100" name="Shape 673"/>
            <p:cNvSpPr/>
            <p:nvPr/>
          </p:nvSpPr>
          <p:spPr>
            <a:xfrm>
              <a:off x="7995118" y="5404041"/>
              <a:ext cx="530599"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p>
          </p:txBody>
        </p:sp>
        <p:sp>
          <p:nvSpPr>
            <p:cNvPr id="101" name="Shape 673"/>
            <p:cNvSpPr/>
            <p:nvPr/>
          </p:nvSpPr>
          <p:spPr>
            <a:xfrm>
              <a:off x="8525717" y="5404041"/>
              <a:ext cx="383653"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p>
          </p:txBody>
        </p:sp>
      </p:grpSp>
      <p:grpSp>
        <p:nvGrpSpPr>
          <p:cNvPr id="102" name="Group 101"/>
          <p:cNvGrpSpPr/>
          <p:nvPr/>
        </p:nvGrpSpPr>
        <p:grpSpPr>
          <a:xfrm>
            <a:off x="1521785" y="5685839"/>
            <a:ext cx="2522338" cy="430887"/>
            <a:chOff x="6387032" y="5281153"/>
            <a:chExt cx="2522338" cy="430887"/>
          </a:xfrm>
        </p:grpSpPr>
        <p:sp>
          <p:nvSpPr>
            <p:cNvPr id="103" name="Shape 670"/>
            <p:cNvSpPr/>
            <p:nvPr/>
          </p:nvSpPr>
          <p:spPr>
            <a:xfrm>
              <a:off x="6387032" y="5404041"/>
              <a:ext cx="743060"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H1 to H2</a:t>
              </a:r>
              <a:endParaRPr lang="en" sz="1200" b="0" i="0" u="none" strike="noStrike" cap="none" baseline="0" dirty="0">
                <a:solidFill>
                  <a:schemeClr val="lt1"/>
                </a:solidFill>
                <a:latin typeface="Calibri"/>
                <a:ea typeface="Calibri"/>
                <a:cs typeface="Calibri"/>
                <a:sym typeface="Calibri"/>
              </a:endParaRPr>
            </a:p>
          </p:txBody>
        </p:sp>
        <p:sp>
          <p:nvSpPr>
            <p:cNvPr id="104" name="Shape 672"/>
            <p:cNvSpPr/>
            <p:nvPr/>
          </p:nvSpPr>
          <p:spPr>
            <a:xfrm>
              <a:off x="7123773" y="5281153"/>
              <a:ext cx="870923" cy="430887"/>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err="1" smtClean="0">
                  <a:solidFill>
                    <a:schemeClr val="lt1"/>
                  </a:solidFill>
                  <a:latin typeface="Calibri"/>
                  <a:ea typeface="Calibri"/>
                  <a:cs typeface="Calibri"/>
                  <a:sym typeface="Calibri"/>
                </a:rPr>
                <a:t>DPort</a:t>
              </a:r>
              <a:r>
                <a:rPr lang="en-US" sz="1200" dirty="0" smtClean="0">
                  <a:solidFill>
                    <a:schemeClr val="lt1"/>
                  </a:solidFill>
                  <a:latin typeface="Calibri"/>
                  <a:ea typeface="Calibri"/>
                  <a:cs typeface="Calibri"/>
                  <a:sym typeface="Calibri"/>
                </a:rPr>
                <a:t>: </a:t>
              </a:r>
              <a:r>
                <a:rPr lang="en-US" sz="1200" b="0" i="0" u="none" strike="noStrike" cap="none" dirty="0" smtClean="0">
                  <a:solidFill>
                    <a:schemeClr val="lt1"/>
                  </a:solidFill>
                  <a:latin typeface="Calibri"/>
                  <a:ea typeface="Calibri"/>
                  <a:cs typeface="Calibri"/>
                  <a:sym typeface="Calibri"/>
                </a:rPr>
                <a:t>Fixed</a:t>
              </a:r>
            </a:p>
            <a:p>
              <a:pPr marL="0" marR="0" lvl="0" indent="0" algn="ctr" rtl="0">
                <a:buSzPct val="25000"/>
                <a:buNone/>
              </a:pPr>
              <a:r>
                <a:rPr lang="en-US" sz="1600" b="1" baseline="0" dirty="0" err="1" smtClean="0">
                  <a:solidFill>
                    <a:schemeClr val="lt1"/>
                  </a:solidFill>
                  <a:latin typeface="Calibri"/>
                  <a:ea typeface="Calibri"/>
                  <a:cs typeface="Calibri"/>
                  <a:sym typeface="Calibri"/>
                </a:rPr>
                <a:t>SPort</a:t>
              </a:r>
              <a:r>
                <a:rPr lang="en-US" sz="1600" b="1" dirty="0" smtClean="0">
                  <a:solidFill>
                    <a:schemeClr val="lt1"/>
                  </a:solidFill>
                  <a:latin typeface="Calibri"/>
                  <a:ea typeface="Calibri"/>
                  <a:cs typeface="Calibri"/>
                  <a:sym typeface="Calibri"/>
                </a:rPr>
                <a:t>: </a:t>
              </a:r>
              <a:r>
                <a:rPr lang="en-US" sz="1600" b="1" baseline="0" dirty="0" smtClean="0">
                  <a:solidFill>
                    <a:schemeClr val="lt1"/>
                  </a:solidFill>
                  <a:latin typeface="Calibri"/>
                  <a:ea typeface="Calibri"/>
                  <a:cs typeface="Calibri"/>
                  <a:sym typeface="Calibri"/>
                </a:rPr>
                <a:t>P4</a:t>
              </a:r>
              <a:endParaRPr lang="en" sz="1600" b="1" i="0" u="none" strike="noStrike" cap="none" baseline="0" dirty="0">
                <a:solidFill>
                  <a:schemeClr val="lt1"/>
                </a:solidFill>
                <a:latin typeface="Calibri"/>
                <a:ea typeface="Calibri"/>
                <a:cs typeface="Calibri"/>
                <a:sym typeface="Calibri"/>
              </a:endParaRPr>
            </a:p>
          </p:txBody>
        </p:sp>
        <p:sp>
          <p:nvSpPr>
            <p:cNvPr id="105" name="Shape 673"/>
            <p:cNvSpPr/>
            <p:nvPr/>
          </p:nvSpPr>
          <p:spPr>
            <a:xfrm>
              <a:off x="7995118" y="5404041"/>
              <a:ext cx="530599"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p>
          </p:txBody>
        </p:sp>
        <p:sp>
          <p:nvSpPr>
            <p:cNvPr id="106" name="Shape 673"/>
            <p:cNvSpPr/>
            <p:nvPr/>
          </p:nvSpPr>
          <p:spPr>
            <a:xfrm>
              <a:off x="8525717" y="5404041"/>
              <a:ext cx="383653"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p>
          </p:txBody>
        </p:sp>
      </p:grpSp>
      <p:graphicFrame>
        <p:nvGraphicFramePr>
          <p:cNvPr id="107" name="Table 106"/>
          <p:cNvGraphicFramePr>
            <a:graphicFrameLocks noGrp="1"/>
          </p:cNvGraphicFramePr>
          <p:nvPr>
            <p:extLst>
              <p:ext uri="{D42A27DB-BD31-4B8C-83A1-F6EECF244321}">
                <p14:modId xmlns:p14="http://schemas.microsoft.com/office/powerpoint/2010/main" val="2119265046"/>
              </p:ext>
            </p:extLst>
          </p:nvPr>
        </p:nvGraphicFramePr>
        <p:xfrm>
          <a:off x="1357231" y="4153251"/>
          <a:ext cx="1075671" cy="1264920"/>
        </p:xfrm>
        <a:graphic>
          <a:graphicData uri="http://schemas.openxmlformats.org/drawingml/2006/table">
            <a:tbl>
              <a:tblPr firstRow="1" bandRow="1">
                <a:tableStyleId>{5940675A-B579-460E-94D1-54222C63F5DA}</a:tableStyleId>
              </a:tblPr>
              <a:tblGrid>
                <a:gridCol w="466071"/>
                <a:gridCol w="6096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50001</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50002</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50003</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50004</a:t>
                      </a:r>
                      <a:endParaRPr lang="en-US" sz="1050" dirty="0"/>
                    </a:p>
                  </a:txBody>
                  <a:tcPr/>
                </a:tc>
              </a:tr>
            </a:tbl>
          </a:graphicData>
        </a:graphic>
      </p:graphicFrame>
      <p:grpSp>
        <p:nvGrpSpPr>
          <p:cNvPr id="108" name="Group 107"/>
          <p:cNvGrpSpPr/>
          <p:nvPr/>
        </p:nvGrpSpPr>
        <p:grpSpPr>
          <a:xfrm rot="18276389">
            <a:off x="3485703" y="3056567"/>
            <a:ext cx="2260907" cy="383478"/>
            <a:chOff x="6387032" y="5281153"/>
            <a:chExt cx="2522338" cy="430887"/>
          </a:xfrm>
        </p:grpSpPr>
        <p:sp>
          <p:nvSpPr>
            <p:cNvPr id="109" name="Shape 670"/>
            <p:cNvSpPr/>
            <p:nvPr/>
          </p:nvSpPr>
          <p:spPr>
            <a:xfrm>
              <a:off x="6387032" y="5404041"/>
              <a:ext cx="743060"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H1 to H2</a:t>
              </a:r>
              <a:endParaRPr lang="en" sz="1200" b="0" i="0" u="none" strike="noStrike" cap="none" baseline="0" dirty="0">
                <a:solidFill>
                  <a:schemeClr val="lt1"/>
                </a:solidFill>
                <a:latin typeface="Calibri"/>
                <a:ea typeface="Calibri"/>
                <a:cs typeface="Calibri"/>
                <a:sym typeface="Calibri"/>
              </a:endParaRPr>
            </a:p>
          </p:txBody>
        </p:sp>
        <p:sp>
          <p:nvSpPr>
            <p:cNvPr id="110" name="Shape 672"/>
            <p:cNvSpPr/>
            <p:nvPr/>
          </p:nvSpPr>
          <p:spPr>
            <a:xfrm>
              <a:off x="7123774" y="5281153"/>
              <a:ext cx="870923" cy="430887"/>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err="1" smtClean="0">
                  <a:solidFill>
                    <a:schemeClr val="lt1"/>
                  </a:solidFill>
                  <a:latin typeface="Calibri"/>
                  <a:ea typeface="Calibri"/>
                  <a:cs typeface="Calibri"/>
                  <a:sym typeface="Calibri"/>
                </a:rPr>
                <a:t>DPort</a:t>
              </a:r>
              <a:r>
                <a:rPr lang="en-US" sz="1200" dirty="0" smtClean="0">
                  <a:solidFill>
                    <a:schemeClr val="lt1"/>
                  </a:solidFill>
                  <a:latin typeface="Calibri"/>
                  <a:ea typeface="Calibri"/>
                  <a:cs typeface="Calibri"/>
                  <a:sym typeface="Calibri"/>
                </a:rPr>
                <a:t>: </a:t>
              </a:r>
              <a:r>
                <a:rPr lang="en-US" sz="1200" b="0" i="0" u="none" strike="noStrike" cap="none" dirty="0" smtClean="0">
                  <a:solidFill>
                    <a:schemeClr val="lt1"/>
                  </a:solidFill>
                  <a:latin typeface="Calibri"/>
                  <a:ea typeface="Calibri"/>
                  <a:cs typeface="Calibri"/>
                  <a:sym typeface="Calibri"/>
                </a:rPr>
                <a:t>Fixed</a:t>
              </a:r>
            </a:p>
            <a:p>
              <a:pPr marL="0" marR="0" lvl="0" indent="0" algn="ctr" rtl="0">
                <a:buSzPct val="25000"/>
                <a:buNone/>
              </a:pPr>
              <a:r>
                <a:rPr lang="en-US" sz="1600" b="1" baseline="0" dirty="0" err="1" smtClean="0">
                  <a:solidFill>
                    <a:schemeClr val="lt1"/>
                  </a:solidFill>
                  <a:latin typeface="Calibri"/>
                  <a:ea typeface="Calibri"/>
                  <a:cs typeface="Calibri"/>
                  <a:sym typeface="Calibri"/>
                </a:rPr>
                <a:t>SPort</a:t>
              </a:r>
              <a:r>
                <a:rPr lang="en-US" sz="1600" b="1" dirty="0" smtClean="0">
                  <a:solidFill>
                    <a:schemeClr val="lt1"/>
                  </a:solidFill>
                  <a:latin typeface="Calibri"/>
                  <a:ea typeface="Calibri"/>
                  <a:cs typeface="Calibri"/>
                  <a:sym typeface="Calibri"/>
                </a:rPr>
                <a:t>: </a:t>
              </a:r>
              <a:r>
                <a:rPr lang="en-US" sz="1600" b="1" baseline="0" dirty="0" smtClean="0">
                  <a:solidFill>
                    <a:schemeClr val="lt1"/>
                  </a:solidFill>
                  <a:latin typeface="Calibri"/>
                  <a:ea typeface="Calibri"/>
                  <a:cs typeface="Calibri"/>
                  <a:sym typeface="Calibri"/>
                </a:rPr>
                <a:t>P1</a:t>
              </a:r>
              <a:endParaRPr lang="en" sz="1600" b="1" i="0" u="none" strike="noStrike" cap="none" baseline="0" dirty="0">
                <a:solidFill>
                  <a:schemeClr val="lt1"/>
                </a:solidFill>
                <a:latin typeface="Calibri"/>
                <a:ea typeface="Calibri"/>
                <a:cs typeface="Calibri"/>
                <a:sym typeface="Calibri"/>
              </a:endParaRPr>
            </a:p>
          </p:txBody>
        </p:sp>
        <p:sp>
          <p:nvSpPr>
            <p:cNvPr id="111" name="Shape 673"/>
            <p:cNvSpPr/>
            <p:nvPr/>
          </p:nvSpPr>
          <p:spPr>
            <a:xfrm>
              <a:off x="7995118" y="5404041"/>
              <a:ext cx="530599"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p>
          </p:txBody>
        </p:sp>
        <p:sp>
          <p:nvSpPr>
            <p:cNvPr id="112" name="Shape 673"/>
            <p:cNvSpPr/>
            <p:nvPr/>
          </p:nvSpPr>
          <p:spPr>
            <a:xfrm>
              <a:off x="8525717" y="5404041"/>
              <a:ext cx="383653"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p>
          </p:txBody>
        </p:sp>
      </p:grpSp>
      <p:grpSp>
        <p:nvGrpSpPr>
          <p:cNvPr id="113" name="Group 112"/>
          <p:cNvGrpSpPr>
            <a:grpSpLocks noChangeAspect="1"/>
          </p:cNvGrpSpPr>
          <p:nvPr/>
        </p:nvGrpSpPr>
        <p:grpSpPr>
          <a:xfrm>
            <a:off x="3792373" y="4154669"/>
            <a:ext cx="999193" cy="216127"/>
            <a:chOff x="12968288" y="2754313"/>
            <a:chExt cx="11533187" cy="2981326"/>
          </a:xfrm>
        </p:grpSpPr>
        <p:sp>
          <p:nvSpPr>
            <p:cNvPr id="114"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5" name="Group 124"/>
          <p:cNvGrpSpPr>
            <a:grpSpLocks noChangeAspect="1"/>
          </p:cNvGrpSpPr>
          <p:nvPr/>
        </p:nvGrpSpPr>
        <p:grpSpPr>
          <a:xfrm>
            <a:off x="5277836" y="1780885"/>
            <a:ext cx="660359" cy="537460"/>
            <a:chOff x="12615863" y="2703513"/>
            <a:chExt cx="2846387" cy="2768601"/>
          </a:xfrm>
        </p:grpSpPr>
        <p:sp>
          <p:nvSpPr>
            <p:cNvPr id="126"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4" name="Group 133"/>
          <p:cNvGrpSpPr>
            <a:grpSpLocks noChangeAspect="1"/>
          </p:cNvGrpSpPr>
          <p:nvPr/>
        </p:nvGrpSpPr>
        <p:grpSpPr>
          <a:xfrm>
            <a:off x="6592936" y="1780885"/>
            <a:ext cx="660359" cy="537460"/>
            <a:chOff x="12615863" y="2703513"/>
            <a:chExt cx="2846387" cy="2768601"/>
          </a:xfrm>
        </p:grpSpPr>
        <p:sp>
          <p:nvSpPr>
            <p:cNvPr id="135"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3" name="Group 142"/>
          <p:cNvGrpSpPr>
            <a:grpSpLocks noChangeAspect="1"/>
          </p:cNvGrpSpPr>
          <p:nvPr/>
        </p:nvGrpSpPr>
        <p:grpSpPr>
          <a:xfrm>
            <a:off x="7854622" y="1780885"/>
            <a:ext cx="660359" cy="537460"/>
            <a:chOff x="12615863" y="2703513"/>
            <a:chExt cx="2846387" cy="2768601"/>
          </a:xfrm>
        </p:grpSpPr>
        <p:sp>
          <p:nvSpPr>
            <p:cNvPr id="144"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2" name="Group 151"/>
          <p:cNvGrpSpPr>
            <a:grpSpLocks noChangeAspect="1"/>
          </p:cNvGrpSpPr>
          <p:nvPr/>
        </p:nvGrpSpPr>
        <p:grpSpPr>
          <a:xfrm>
            <a:off x="9164102" y="1780885"/>
            <a:ext cx="660359" cy="537460"/>
            <a:chOff x="12615863" y="2703513"/>
            <a:chExt cx="2846387" cy="2768601"/>
          </a:xfrm>
        </p:grpSpPr>
        <p:sp>
          <p:nvSpPr>
            <p:cNvPr id="153"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1" name="Group 160"/>
          <p:cNvGrpSpPr>
            <a:grpSpLocks noChangeAspect="1"/>
          </p:cNvGrpSpPr>
          <p:nvPr/>
        </p:nvGrpSpPr>
        <p:grpSpPr>
          <a:xfrm>
            <a:off x="9565550" y="4154669"/>
            <a:ext cx="999193" cy="216127"/>
            <a:chOff x="12968288" y="2754313"/>
            <a:chExt cx="11533187" cy="2981326"/>
          </a:xfrm>
        </p:grpSpPr>
        <p:sp>
          <p:nvSpPr>
            <p:cNvPr id="162"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73" name="Straight Connector 172"/>
          <p:cNvCxnSpPr/>
          <p:nvPr/>
        </p:nvCxnSpPr>
        <p:spPr>
          <a:xfrm flipV="1">
            <a:off x="4291969" y="2318345"/>
            <a:ext cx="1283269" cy="1836323"/>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39" idx="4"/>
          </p:cNvCxnSpPr>
          <p:nvPr/>
        </p:nvCxnSpPr>
        <p:spPr>
          <a:xfrm flipV="1">
            <a:off x="4291901" y="2318345"/>
            <a:ext cx="2598436" cy="1836323"/>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4289296" y="2318345"/>
            <a:ext cx="3806587" cy="182731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4272717" y="2318345"/>
            <a:ext cx="5188786" cy="182731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endCxn id="99" idx="4"/>
          </p:cNvCxnSpPr>
          <p:nvPr/>
        </p:nvCxnSpPr>
        <p:spPr>
          <a:xfrm>
            <a:off x="6890337" y="2318345"/>
            <a:ext cx="3174740" cy="1836323"/>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endCxn id="99" idx="4"/>
          </p:cNvCxnSpPr>
          <p:nvPr/>
        </p:nvCxnSpPr>
        <p:spPr>
          <a:xfrm>
            <a:off x="8095884" y="2318345"/>
            <a:ext cx="1969194" cy="1836323"/>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endCxn id="99" idx="4"/>
          </p:cNvCxnSpPr>
          <p:nvPr/>
        </p:nvCxnSpPr>
        <p:spPr>
          <a:xfrm>
            <a:off x="5575238" y="2318345"/>
            <a:ext cx="4489839" cy="1836323"/>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endCxn id="99" idx="4"/>
          </p:cNvCxnSpPr>
          <p:nvPr/>
        </p:nvCxnSpPr>
        <p:spPr>
          <a:xfrm>
            <a:off x="9461504" y="2318345"/>
            <a:ext cx="603574" cy="1836323"/>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4254577" y="4349846"/>
            <a:ext cx="0" cy="410683"/>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9966056" y="4349845"/>
            <a:ext cx="0" cy="418143"/>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rot="19499569">
            <a:off x="4474630" y="2879477"/>
            <a:ext cx="2244816" cy="386227"/>
            <a:chOff x="6387032" y="5281153"/>
            <a:chExt cx="2522338" cy="430887"/>
          </a:xfrm>
        </p:grpSpPr>
        <p:sp>
          <p:nvSpPr>
            <p:cNvPr id="184" name="Shape 670"/>
            <p:cNvSpPr/>
            <p:nvPr/>
          </p:nvSpPr>
          <p:spPr>
            <a:xfrm>
              <a:off x="6387032" y="5404041"/>
              <a:ext cx="743060"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H1 to H2</a:t>
              </a:r>
              <a:endParaRPr lang="en" sz="1200" b="0" i="0" u="none" strike="noStrike" cap="none" baseline="0" dirty="0">
                <a:solidFill>
                  <a:schemeClr val="lt1"/>
                </a:solidFill>
                <a:latin typeface="Calibri"/>
                <a:ea typeface="Calibri"/>
                <a:cs typeface="Calibri"/>
                <a:sym typeface="Calibri"/>
              </a:endParaRPr>
            </a:p>
          </p:txBody>
        </p:sp>
        <p:sp>
          <p:nvSpPr>
            <p:cNvPr id="185" name="Shape 672"/>
            <p:cNvSpPr/>
            <p:nvPr/>
          </p:nvSpPr>
          <p:spPr>
            <a:xfrm>
              <a:off x="7123773" y="5281153"/>
              <a:ext cx="870923" cy="430887"/>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err="1" smtClean="0">
                  <a:solidFill>
                    <a:schemeClr val="lt1"/>
                  </a:solidFill>
                  <a:latin typeface="Calibri"/>
                  <a:ea typeface="Calibri"/>
                  <a:cs typeface="Calibri"/>
                  <a:sym typeface="Calibri"/>
                </a:rPr>
                <a:t>DPort</a:t>
              </a:r>
              <a:r>
                <a:rPr lang="en-US" sz="1200" dirty="0" smtClean="0">
                  <a:solidFill>
                    <a:schemeClr val="lt1"/>
                  </a:solidFill>
                  <a:latin typeface="Calibri"/>
                  <a:ea typeface="Calibri"/>
                  <a:cs typeface="Calibri"/>
                  <a:sym typeface="Calibri"/>
                </a:rPr>
                <a:t>: </a:t>
              </a:r>
              <a:r>
                <a:rPr lang="en-US" sz="1200" b="0" i="0" u="none" strike="noStrike" cap="none" dirty="0" smtClean="0">
                  <a:solidFill>
                    <a:schemeClr val="lt1"/>
                  </a:solidFill>
                  <a:latin typeface="Calibri"/>
                  <a:ea typeface="Calibri"/>
                  <a:cs typeface="Calibri"/>
                  <a:sym typeface="Calibri"/>
                </a:rPr>
                <a:t>Fixed</a:t>
              </a:r>
            </a:p>
            <a:p>
              <a:pPr marL="0" marR="0" lvl="0" indent="0" algn="ctr" rtl="0">
                <a:buSzPct val="25000"/>
                <a:buNone/>
              </a:pPr>
              <a:r>
                <a:rPr lang="en-US" sz="1600" b="1" baseline="0" dirty="0" err="1" smtClean="0">
                  <a:solidFill>
                    <a:schemeClr val="lt1"/>
                  </a:solidFill>
                  <a:latin typeface="Calibri"/>
                  <a:ea typeface="Calibri"/>
                  <a:cs typeface="Calibri"/>
                  <a:sym typeface="Calibri"/>
                </a:rPr>
                <a:t>SPort</a:t>
              </a:r>
              <a:r>
                <a:rPr lang="en-US" sz="1600" b="1" dirty="0" smtClean="0">
                  <a:solidFill>
                    <a:schemeClr val="lt1"/>
                  </a:solidFill>
                  <a:latin typeface="Calibri"/>
                  <a:ea typeface="Calibri"/>
                  <a:cs typeface="Calibri"/>
                  <a:sym typeface="Calibri"/>
                </a:rPr>
                <a:t>: </a:t>
              </a:r>
              <a:r>
                <a:rPr lang="en-US" sz="1600" b="1" baseline="0" dirty="0" smtClean="0">
                  <a:solidFill>
                    <a:schemeClr val="lt1"/>
                  </a:solidFill>
                  <a:latin typeface="Calibri"/>
                  <a:ea typeface="Calibri"/>
                  <a:cs typeface="Calibri"/>
                  <a:sym typeface="Calibri"/>
                </a:rPr>
                <a:t>P2</a:t>
              </a:r>
              <a:endParaRPr lang="en" sz="1600" b="1" i="0" u="none" strike="noStrike" cap="none" baseline="0" dirty="0">
                <a:solidFill>
                  <a:schemeClr val="lt1"/>
                </a:solidFill>
                <a:latin typeface="Calibri"/>
                <a:ea typeface="Calibri"/>
                <a:cs typeface="Calibri"/>
                <a:sym typeface="Calibri"/>
              </a:endParaRPr>
            </a:p>
          </p:txBody>
        </p:sp>
        <p:sp>
          <p:nvSpPr>
            <p:cNvPr id="186" name="Shape 673"/>
            <p:cNvSpPr/>
            <p:nvPr/>
          </p:nvSpPr>
          <p:spPr>
            <a:xfrm>
              <a:off x="7995118" y="5404041"/>
              <a:ext cx="530599"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p>
          </p:txBody>
        </p:sp>
        <p:sp>
          <p:nvSpPr>
            <p:cNvPr id="187" name="Shape 673"/>
            <p:cNvSpPr/>
            <p:nvPr/>
          </p:nvSpPr>
          <p:spPr>
            <a:xfrm>
              <a:off x="8525717" y="5404041"/>
              <a:ext cx="383653"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p>
          </p:txBody>
        </p:sp>
      </p:grpSp>
      <p:grpSp>
        <p:nvGrpSpPr>
          <p:cNvPr id="188" name="Group 187"/>
          <p:cNvGrpSpPr/>
          <p:nvPr/>
        </p:nvGrpSpPr>
        <p:grpSpPr>
          <a:xfrm rot="20028126">
            <a:off x="5567002" y="2665403"/>
            <a:ext cx="2244816" cy="386227"/>
            <a:chOff x="6387032" y="5281153"/>
            <a:chExt cx="2522338" cy="430887"/>
          </a:xfrm>
        </p:grpSpPr>
        <p:sp>
          <p:nvSpPr>
            <p:cNvPr id="189" name="Shape 670"/>
            <p:cNvSpPr/>
            <p:nvPr/>
          </p:nvSpPr>
          <p:spPr>
            <a:xfrm>
              <a:off x="6387032" y="5404041"/>
              <a:ext cx="743060"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H1 to H2</a:t>
              </a:r>
              <a:endParaRPr lang="en" sz="1200" b="0" i="0" u="none" strike="noStrike" cap="none" baseline="0" dirty="0">
                <a:solidFill>
                  <a:schemeClr val="lt1"/>
                </a:solidFill>
                <a:latin typeface="Calibri"/>
                <a:ea typeface="Calibri"/>
                <a:cs typeface="Calibri"/>
                <a:sym typeface="Calibri"/>
              </a:endParaRPr>
            </a:p>
          </p:txBody>
        </p:sp>
        <p:sp>
          <p:nvSpPr>
            <p:cNvPr id="190" name="Shape 672"/>
            <p:cNvSpPr/>
            <p:nvPr/>
          </p:nvSpPr>
          <p:spPr>
            <a:xfrm>
              <a:off x="7123773" y="5281153"/>
              <a:ext cx="870923" cy="430887"/>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err="1" smtClean="0">
                  <a:solidFill>
                    <a:schemeClr val="lt1"/>
                  </a:solidFill>
                  <a:latin typeface="Calibri"/>
                  <a:ea typeface="Calibri"/>
                  <a:cs typeface="Calibri"/>
                  <a:sym typeface="Calibri"/>
                </a:rPr>
                <a:t>DPort</a:t>
              </a:r>
              <a:r>
                <a:rPr lang="en-US" sz="1200" dirty="0" smtClean="0">
                  <a:solidFill>
                    <a:schemeClr val="lt1"/>
                  </a:solidFill>
                  <a:latin typeface="Calibri"/>
                  <a:ea typeface="Calibri"/>
                  <a:cs typeface="Calibri"/>
                  <a:sym typeface="Calibri"/>
                </a:rPr>
                <a:t>: </a:t>
              </a:r>
              <a:r>
                <a:rPr lang="en-US" sz="1200" b="0" i="0" u="none" strike="noStrike" cap="none" dirty="0" smtClean="0">
                  <a:solidFill>
                    <a:schemeClr val="lt1"/>
                  </a:solidFill>
                  <a:latin typeface="Calibri"/>
                  <a:ea typeface="Calibri"/>
                  <a:cs typeface="Calibri"/>
                  <a:sym typeface="Calibri"/>
                </a:rPr>
                <a:t>Fixed</a:t>
              </a:r>
            </a:p>
            <a:p>
              <a:pPr marL="0" marR="0" lvl="0" indent="0" algn="ctr" rtl="0">
                <a:buSzPct val="25000"/>
                <a:buNone/>
              </a:pPr>
              <a:r>
                <a:rPr lang="en-US" sz="1600" b="1" baseline="0" dirty="0" err="1" smtClean="0">
                  <a:solidFill>
                    <a:schemeClr val="lt1"/>
                  </a:solidFill>
                  <a:latin typeface="Calibri"/>
                  <a:ea typeface="Calibri"/>
                  <a:cs typeface="Calibri"/>
                  <a:sym typeface="Calibri"/>
                </a:rPr>
                <a:t>SPort</a:t>
              </a:r>
              <a:r>
                <a:rPr lang="en-US" sz="1600" b="1" dirty="0" smtClean="0">
                  <a:solidFill>
                    <a:schemeClr val="lt1"/>
                  </a:solidFill>
                  <a:latin typeface="Calibri"/>
                  <a:ea typeface="Calibri"/>
                  <a:cs typeface="Calibri"/>
                  <a:sym typeface="Calibri"/>
                </a:rPr>
                <a:t>: </a:t>
              </a:r>
              <a:r>
                <a:rPr lang="en-US" sz="1600" b="1" baseline="0" dirty="0" smtClean="0">
                  <a:solidFill>
                    <a:schemeClr val="lt1"/>
                  </a:solidFill>
                  <a:latin typeface="Calibri"/>
                  <a:ea typeface="Calibri"/>
                  <a:cs typeface="Calibri"/>
                  <a:sym typeface="Calibri"/>
                </a:rPr>
                <a:t>P3</a:t>
              </a:r>
              <a:endParaRPr lang="en" sz="1600" b="1" i="0" u="none" strike="noStrike" cap="none" baseline="0" dirty="0">
                <a:solidFill>
                  <a:schemeClr val="lt1"/>
                </a:solidFill>
                <a:latin typeface="Calibri"/>
                <a:ea typeface="Calibri"/>
                <a:cs typeface="Calibri"/>
                <a:sym typeface="Calibri"/>
              </a:endParaRPr>
            </a:p>
          </p:txBody>
        </p:sp>
        <p:sp>
          <p:nvSpPr>
            <p:cNvPr id="191" name="Shape 673"/>
            <p:cNvSpPr/>
            <p:nvPr/>
          </p:nvSpPr>
          <p:spPr>
            <a:xfrm>
              <a:off x="7995118" y="5404041"/>
              <a:ext cx="530599"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p>
          </p:txBody>
        </p:sp>
        <p:sp>
          <p:nvSpPr>
            <p:cNvPr id="192" name="Shape 673"/>
            <p:cNvSpPr/>
            <p:nvPr/>
          </p:nvSpPr>
          <p:spPr>
            <a:xfrm>
              <a:off x="8525717" y="5404041"/>
              <a:ext cx="383653"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smtClean="0">
                  <a:solidFill>
                    <a:schemeClr val="lt1"/>
                  </a:solidFill>
                  <a:latin typeface="Calibri"/>
                  <a:ea typeface="Calibri"/>
                  <a:cs typeface="Calibri"/>
                  <a:sym typeface="Calibri"/>
                </a:rPr>
                <a:t>Data</a:t>
              </a:r>
              <a:endParaRPr lang="en-US" sz="1200" b="0" i="0" u="none" strike="noStrike" cap="none" baseline="0" dirty="0" smtClean="0">
                <a:solidFill>
                  <a:schemeClr val="lt1"/>
                </a:solidFill>
                <a:latin typeface="Calibri"/>
                <a:ea typeface="Calibri"/>
                <a:cs typeface="Calibri"/>
                <a:sym typeface="Calibri"/>
              </a:endParaRPr>
            </a:p>
          </p:txBody>
        </p:sp>
      </p:grpSp>
      <p:grpSp>
        <p:nvGrpSpPr>
          <p:cNvPr id="193" name="Group 192"/>
          <p:cNvGrpSpPr/>
          <p:nvPr/>
        </p:nvGrpSpPr>
        <p:grpSpPr>
          <a:xfrm rot="20431430">
            <a:off x="6106400" y="3046203"/>
            <a:ext cx="2244816" cy="386227"/>
            <a:chOff x="6387032" y="5281153"/>
            <a:chExt cx="2522338" cy="430887"/>
          </a:xfrm>
        </p:grpSpPr>
        <p:sp>
          <p:nvSpPr>
            <p:cNvPr id="194" name="Shape 670"/>
            <p:cNvSpPr/>
            <p:nvPr/>
          </p:nvSpPr>
          <p:spPr>
            <a:xfrm>
              <a:off x="6387032" y="5404041"/>
              <a:ext cx="743060"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H1 to H2</a:t>
              </a:r>
              <a:endParaRPr lang="en" sz="1200" b="0" i="0" u="none" strike="noStrike" cap="none" baseline="0" dirty="0">
                <a:solidFill>
                  <a:schemeClr val="lt1"/>
                </a:solidFill>
                <a:latin typeface="Calibri"/>
                <a:ea typeface="Calibri"/>
                <a:cs typeface="Calibri"/>
                <a:sym typeface="Calibri"/>
              </a:endParaRPr>
            </a:p>
          </p:txBody>
        </p:sp>
        <p:sp>
          <p:nvSpPr>
            <p:cNvPr id="195" name="Shape 672"/>
            <p:cNvSpPr/>
            <p:nvPr/>
          </p:nvSpPr>
          <p:spPr>
            <a:xfrm>
              <a:off x="7123773" y="5281153"/>
              <a:ext cx="870923" cy="430887"/>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err="1" smtClean="0">
                  <a:solidFill>
                    <a:schemeClr val="lt1"/>
                  </a:solidFill>
                  <a:latin typeface="Calibri"/>
                  <a:ea typeface="Calibri"/>
                  <a:cs typeface="Calibri"/>
                  <a:sym typeface="Calibri"/>
                </a:rPr>
                <a:t>DPort</a:t>
              </a:r>
              <a:r>
                <a:rPr lang="en-US" sz="1200" dirty="0" smtClean="0">
                  <a:solidFill>
                    <a:schemeClr val="lt1"/>
                  </a:solidFill>
                  <a:latin typeface="Calibri"/>
                  <a:ea typeface="Calibri"/>
                  <a:cs typeface="Calibri"/>
                  <a:sym typeface="Calibri"/>
                </a:rPr>
                <a:t>: </a:t>
              </a:r>
              <a:r>
                <a:rPr lang="en-US" sz="1200" b="0" i="0" u="none" strike="noStrike" cap="none" dirty="0" smtClean="0">
                  <a:solidFill>
                    <a:schemeClr val="lt1"/>
                  </a:solidFill>
                  <a:latin typeface="Calibri"/>
                  <a:ea typeface="Calibri"/>
                  <a:cs typeface="Calibri"/>
                  <a:sym typeface="Calibri"/>
                </a:rPr>
                <a:t>Fixed</a:t>
              </a:r>
            </a:p>
            <a:p>
              <a:pPr marL="0" marR="0" lvl="0" indent="0" algn="ctr" rtl="0">
                <a:buSzPct val="25000"/>
                <a:buNone/>
              </a:pPr>
              <a:r>
                <a:rPr lang="en-US" sz="1600" b="1" baseline="0" dirty="0" err="1" smtClean="0">
                  <a:solidFill>
                    <a:schemeClr val="lt1"/>
                  </a:solidFill>
                  <a:latin typeface="Calibri"/>
                  <a:ea typeface="Calibri"/>
                  <a:cs typeface="Calibri"/>
                  <a:sym typeface="Calibri"/>
                </a:rPr>
                <a:t>SPort</a:t>
              </a:r>
              <a:r>
                <a:rPr lang="en-US" sz="1600" b="1" dirty="0" smtClean="0">
                  <a:solidFill>
                    <a:schemeClr val="lt1"/>
                  </a:solidFill>
                  <a:latin typeface="Calibri"/>
                  <a:ea typeface="Calibri"/>
                  <a:cs typeface="Calibri"/>
                  <a:sym typeface="Calibri"/>
                </a:rPr>
                <a:t>: </a:t>
              </a:r>
              <a:r>
                <a:rPr lang="en-US" sz="1600" b="1" baseline="0" dirty="0" smtClean="0">
                  <a:solidFill>
                    <a:schemeClr val="lt1"/>
                  </a:solidFill>
                  <a:latin typeface="Calibri"/>
                  <a:ea typeface="Calibri"/>
                  <a:cs typeface="Calibri"/>
                  <a:sym typeface="Calibri"/>
                </a:rPr>
                <a:t>P4</a:t>
              </a:r>
              <a:endParaRPr lang="en" sz="1600" b="1" i="0" u="none" strike="noStrike" cap="none" baseline="0" dirty="0">
                <a:solidFill>
                  <a:schemeClr val="lt1"/>
                </a:solidFill>
                <a:latin typeface="Calibri"/>
                <a:ea typeface="Calibri"/>
                <a:cs typeface="Calibri"/>
                <a:sym typeface="Calibri"/>
              </a:endParaRPr>
            </a:p>
          </p:txBody>
        </p:sp>
        <p:sp>
          <p:nvSpPr>
            <p:cNvPr id="196" name="Shape 673"/>
            <p:cNvSpPr/>
            <p:nvPr/>
          </p:nvSpPr>
          <p:spPr>
            <a:xfrm>
              <a:off x="7995118" y="5404041"/>
              <a:ext cx="530599"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p>
          </p:txBody>
        </p:sp>
        <p:sp>
          <p:nvSpPr>
            <p:cNvPr id="197" name="Shape 673"/>
            <p:cNvSpPr/>
            <p:nvPr/>
          </p:nvSpPr>
          <p:spPr>
            <a:xfrm>
              <a:off x="8525717" y="5404041"/>
              <a:ext cx="383653"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smtClean="0">
                  <a:solidFill>
                    <a:schemeClr val="lt1"/>
                  </a:solidFill>
                  <a:latin typeface="Calibri"/>
                  <a:ea typeface="Calibri"/>
                  <a:cs typeface="Calibri"/>
                  <a:sym typeface="Calibri"/>
                </a:rPr>
                <a:t>Data</a:t>
              </a:r>
              <a:endParaRPr lang="en-US" sz="1200" b="0" i="0" u="none" strike="noStrike" cap="none" baseline="0" dirty="0" smtClean="0">
                <a:solidFill>
                  <a:schemeClr val="lt1"/>
                </a:solidFill>
                <a:latin typeface="Calibri"/>
                <a:ea typeface="Calibri"/>
                <a:cs typeface="Calibri"/>
                <a:sym typeface="Calibri"/>
              </a:endParaRPr>
            </a:p>
          </p:txBody>
        </p:sp>
      </p:grpSp>
      <p:sp>
        <p:nvSpPr>
          <p:cNvPr id="198" name="Rectangle 197"/>
          <p:cNvSpPr/>
          <p:nvPr/>
        </p:nvSpPr>
        <p:spPr>
          <a:xfrm>
            <a:off x="3588790" y="1518518"/>
            <a:ext cx="7144681" cy="2912940"/>
          </a:xfrm>
          <a:prstGeom prst="rect">
            <a:avLst/>
          </a:prstGeom>
          <a:noFill/>
          <a:ln w="254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99" name="TextBox 198"/>
          <p:cNvSpPr txBox="1"/>
          <p:nvPr/>
        </p:nvSpPr>
        <p:spPr>
          <a:xfrm>
            <a:off x="4090782" y="5508983"/>
            <a:ext cx="476007" cy="369332"/>
          </a:xfrm>
          <a:prstGeom prst="rect">
            <a:avLst/>
          </a:prstGeom>
          <a:noFill/>
        </p:spPr>
        <p:txBody>
          <a:bodyPr wrap="square" rtlCol="0">
            <a:spAutoFit/>
          </a:bodyPr>
          <a:lstStyle/>
          <a:p>
            <a:r>
              <a:rPr lang="en-US" dirty="0" smtClean="0"/>
              <a:t>H1</a:t>
            </a:r>
            <a:endParaRPr lang="en-US" dirty="0"/>
          </a:p>
        </p:txBody>
      </p:sp>
      <p:sp>
        <p:nvSpPr>
          <p:cNvPr id="200" name="TextBox 199"/>
          <p:cNvSpPr txBox="1"/>
          <p:nvPr/>
        </p:nvSpPr>
        <p:spPr>
          <a:xfrm>
            <a:off x="9560144" y="5494830"/>
            <a:ext cx="476007" cy="369332"/>
          </a:xfrm>
          <a:prstGeom prst="rect">
            <a:avLst/>
          </a:prstGeom>
          <a:noFill/>
        </p:spPr>
        <p:txBody>
          <a:bodyPr wrap="square" rtlCol="0">
            <a:spAutoFit/>
          </a:bodyPr>
          <a:lstStyle/>
          <a:p>
            <a:r>
              <a:rPr lang="en-US" smtClean="0"/>
              <a:t>H2</a:t>
            </a:r>
            <a:endParaRPr lang="en-US"/>
          </a:p>
        </p:txBody>
      </p:sp>
    </p:spTree>
    <p:extLst>
      <p:ext uri="{BB962C8B-B14F-4D97-AF65-F5344CB8AC3E}">
        <p14:creationId xmlns:p14="http://schemas.microsoft.com/office/powerpoint/2010/main" val="213686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138"/>
            <a:ext cx="10515600" cy="958550"/>
          </a:xfrm>
        </p:spPr>
        <p:txBody>
          <a:bodyPr/>
          <a:lstStyle/>
          <a:p>
            <a:pPr algn="ctr"/>
            <a:r>
              <a:rPr lang="en-US" u="sng" dirty="0" smtClean="0"/>
              <a:t>Data center load balancing today</a:t>
            </a:r>
            <a:endParaRPr lang="en-US" u="sng" dirty="0"/>
          </a:p>
        </p:txBody>
      </p:sp>
      <p:sp>
        <p:nvSpPr>
          <p:cNvPr id="3" name="Content Placeholder 2"/>
          <p:cNvSpPr>
            <a:spLocks noGrp="1"/>
          </p:cNvSpPr>
          <p:nvPr>
            <p:ph idx="1"/>
          </p:nvPr>
        </p:nvSpPr>
        <p:spPr>
          <a:xfrm>
            <a:off x="368300" y="1041400"/>
            <a:ext cx="11595100" cy="5507677"/>
          </a:xfrm>
        </p:spPr>
        <p:txBody>
          <a:bodyPr>
            <a:normAutofit/>
          </a:bodyPr>
          <a:lstStyle/>
          <a:p>
            <a:pPr marL="0" indent="0">
              <a:lnSpc>
                <a:spcPct val="150000"/>
              </a:lnSpc>
              <a:buNone/>
            </a:pPr>
            <a:r>
              <a:rPr lang="en-US" b="1" dirty="0" smtClean="0"/>
              <a:t>E</a:t>
            </a:r>
            <a:r>
              <a:rPr lang="en-US" dirty="0" smtClean="0"/>
              <a:t>qual-</a:t>
            </a:r>
            <a:r>
              <a:rPr lang="en-US" b="1" dirty="0"/>
              <a:t>C</a:t>
            </a:r>
            <a:r>
              <a:rPr lang="en-US" dirty="0" smtClean="0"/>
              <a:t>ost </a:t>
            </a:r>
            <a:r>
              <a:rPr lang="en-US" b="1" dirty="0" smtClean="0"/>
              <a:t>M</a:t>
            </a:r>
            <a:r>
              <a:rPr lang="en-US" dirty="0" smtClean="0"/>
              <a:t>ulti-</a:t>
            </a:r>
            <a:r>
              <a:rPr lang="en-US" b="1" dirty="0" smtClean="0"/>
              <a:t>P</a:t>
            </a:r>
            <a:r>
              <a:rPr lang="en-US" dirty="0" smtClean="0"/>
              <a:t>ath </a:t>
            </a:r>
            <a:r>
              <a:rPr lang="en-US" dirty="0" smtClean="0"/>
              <a:t>(</a:t>
            </a:r>
            <a:r>
              <a:rPr lang="en-US" b="1" dirty="0" smtClean="0"/>
              <a:t>ECMP</a:t>
            </a:r>
            <a:r>
              <a:rPr lang="en-US" dirty="0" smtClean="0"/>
              <a:t>) routing:</a:t>
            </a:r>
          </a:p>
          <a:p>
            <a:pPr>
              <a:lnSpc>
                <a:spcPct val="150000"/>
              </a:lnSpc>
              <a:buFont typeface="Wingdings" charset="2"/>
              <a:buChar char="§"/>
            </a:pPr>
            <a:r>
              <a:rPr lang="en-US" dirty="0" smtClean="0"/>
              <a:t>Path(packet) = hash(5-tuple{</a:t>
            </a:r>
            <a:r>
              <a:rPr lang="en-US" dirty="0" err="1" smtClean="0"/>
              <a:t>src,dst</a:t>
            </a:r>
            <a:r>
              <a:rPr lang="en-US" dirty="0" smtClean="0"/>
              <a:t> IP + </a:t>
            </a:r>
            <a:r>
              <a:rPr lang="en-US" dirty="0" err="1" smtClean="0"/>
              <a:t>src,dst</a:t>
            </a:r>
            <a:r>
              <a:rPr lang="en-US" dirty="0" smtClean="0"/>
              <a:t> port + protocol number})</a:t>
            </a:r>
          </a:p>
          <a:p>
            <a:pPr marL="0" indent="0">
              <a:lnSpc>
                <a:spcPct val="150000"/>
              </a:lnSpc>
              <a:buNone/>
            </a:pPr>
            <a:r>
              <a:rPr lang="en-US" dirty="0" smtClean="0">
                <a:solidFill>
                  <a:srgbClr val="FF0000"/>
                </a:solidFill>
              </a:rPr>
              <a:t>		</a:t>
            </a:r>
            <a:endParaRPr lang="en-US" dirty="0" smtClean="0"/>
          </a:p>
          <a:p>
            <a:pPr>
              <a:lnSpc>
                <a:spcPct val="150000"/>
              </a:lnSpc>
            </a:pPr>
            <a:endParaRPr lang="en-US" dirty="0" smtClean="0"/>
          </a:p>
        </p:txBody>
      </p:sp>
      <p:sp>
        <p:nvSpPr>
          <p:cNvPr id="4" name="TextBox 3"/>
          <p:cNvSpPr txBox="1"/>
          <p:nvPr/>
        </p:nvSpPr>
        <p:spPr>
          <a:xfrm>
            <a:off x="7747000" y="2870200"/>
            <a:ext cx="4305300" cy="2677656"/>
          </a:xfrm>
          <a:prstGeom prst="rect">
            <a:avLst/>
          </a:prstGeom>
          <a:noFill/>
        </p:spPr>
        <p:txBody>
          <a:bodyPr wrap="square" rtlCol="0">
            <a:spAutoFit/>
          </a:bodyPr>
          <a:lstStyle/>
          <a:p>
            <a:pPr marL="285750" indent="-285750">
              <a:lnSpc>
                <a:spcPct val="200000"/>
              </a:lnSpc>
              <a:buFont typeface="Wingdings" charset="2"/>
              <a:buChar char="§"/>
            </a:pPr>
            <a:r>
              <a:rPr lang="en-US" sz="2800" dirty="0" smtClean="0">
                <a:solidFill>
                  <a:srgbClr val="FF0000"/>
                </a:solidFill>
              </a:rPr>
              <a:t>Hash collisions</a:t>
            </a:r>
          </a:p>
          <a:p>
            <a:pPr marL="285750" indent="-285750">
              <a:lnSpc>
                <a:spcPct val="200000"/>
              </a:lnSpc>
              <a:buFont typeface="Wingdings" charset="2"/>
              <a:buChar char="§"/>
            </a:pPr>
            <a:r>
              <a:rPr lang="en-US" sz="2800" dirty="0" smtClean="0">
                <a:solidFill>
                  <a:srgbClr val="FF0000"/>
                </a:solidFill>
              </a:rPr>
              <a:t>Coarse-grained </a:t>
            </a:r>
          </a:p>
          <a:p>
            <a:pPr marL="285750" indent="-285750">
              <a:lnSpc>
                <a:spcPct val="200000"/>
              </a:lnSpc>
              <a:buFont typeface="Wingdings" charset="2"/>
              <a:buChar char="§"/>
            </a:pPr>
            <a:r>
              <a:rPr lang="en-US" sz="2800" dirty="0" smtClean="0">
                <a:solidFill>
                  <a:srgbClr val="FF0000"/>
                </a:solidFill>
              </a:rPr>
              <a:t>Congestion-oblivious</a:t>
            </a:r>
            <a:endParaRPr lang="en-US" sz="2800" dirty="0">
              <a:solidFill>
                <a:srgbClr val="FF0000"/>
              </a:solidFill>
            </a:endParaRPr>
          </a:p>
        </p:txBody>
      </p:sp>
      <p:grpSp>
        <p:nvGrpSpPr>
          <p:cNvPr id="5" name="Group 4"/>
          <p:cNvGrpSpPr/>
          <p:nvPr/>
        </p:nvGrpSpPr>
        <p:grpSpPr>
          <a:xfrm>
            <a:off x="798490" y="2794000"/>
            <a:ext cx="5576910" cy="3619500"/>
            <a:chOff x="798490" y="2654300"/>
            <a:chExt cx="5576910" cy="3619500"/>
          </a:xfrm>
        </p:grpSpPr>
        <p:grpSp>
          <p:nvGrpSpPr>
            <p:cNvPr id="658" name="Group 657"/>
            <p:cNvGrpSpPr/>
            <p:nvPr/>
          </p:nvGrpSpPr>
          <p:grpSpPr>
            <a:xfrm>
              <a:off x="798490" y="2654300"/>
              <a:ext cx="5576910" cy="3619500"/>
              <a:chOff x="7168587" y="2551029"/>
              <a:chExt cx="4928987" cy="3625934"/>
            </a:xfrm>
          </p:grpSpPr>
          <p:grpSp>
            <p:nvGrpSpPr>
              <p:cNvPr id="222" name="Group 221"/>
              <p:cNvGrpSpPr/>
              <p:nvPr/>
            </p:nvGrpSpPr>
            <p:grpSpPr>
              <a:xfrm>
                <a:off x="7168587" y="2551029"/>
                <a:ext cx="4928987" cy="3625934"/>
                <a:chOff x="-149427" y="1767840"/>
                <a:chExt cx="6999341" cy="3971606"/>
              </a:xfrm>
            </p:grpSpPr>
            <p:grpSp>
              <p:nvGrpSpPr>
                <p:cNvPr id="223" name="Group 222"/>
                <p:cNvGrpSpPr/>
                <p:nvPr/>
              </p:nvGrpSpPr>
              <p:grpSpPr>
                <a:xfrm>
                  <a:off x="1032323" y="1767840"/>
                  <a:ext cx="5817591" cy="3695314"/>
                  <a:chOff x="1032323" y="1767840"/>
                  <a:chExt cx="5817591" cy="3695314"/>
                </a:xfrm>
              </p:grpSpPr>
              <p:grpSp>
                <p:nvGrpSpPr>
                  <p:cNvPr id="233" name="Group 232"/>
                  <p:cNvGrpSpPr>
                    <a:grpSpLocks noChangeAspect="1"/>
                  </p:cNvGrpSpPr>
                  <p:nvPr/>
                </p:nvGrpSpPr>
                <p:grpSpPr>
                  <a:xfrm>
                    <a:off x="1065212" y="4191000"/>
                    <a:ext cx="853473" cy="220623"/>
                    <a:chOff x="12968288" y="2754313"/>
                    <a:chExt cx="11533187" cy="2981326"/>
                  </a:xfrm>
                </p:grpSpPr>
                <p:sp>
                  <p:nvSpPr>
                    <p:cNvPr id="427"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4" name="Group 233"/>
                  <p:cNvGrpSpPr>
                    <a:grpSpLocks noChangeAspect="1"/>
                  </p:cNvGrpSpPr>
                  <p:nvPr/>
                </p:nvGrpSpPr>
                <p:grpSpPr>
                  <a:xfrm>
                    <a:off x="2334039" y="1767840"/>
                    <a:ext cx="564054" cy="548640"/>
                    <a:chOff x="12615863" y="2703513"/>
                    <a:chExt cx="2846387" cy="2768601"/>
                  </a:xfrm>
                </p:grpSpPr>
                <p:sp>
                  <p:nvSpPr>
                    <p:cNvPr id="419"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5" name="Group 234"/>
                  <p:cNvGrpSpPr>
                    <a:grpSpLocks noChangeAspect="1"/>
                  </p:cNvGrpSpPr>
                  <p:nvPr/>
                </p:nvGrpSpPr>
                <p:grpSpPr>
                  <a:xfrm>
                    <a:off x="3457347" y="1767840"/>
                    <a:ext cx="564054" cy="548640"/>
                    <a:chOff x="12615863" y="2703513"/>
                    <a:chExt cx="2846387" cy="2768601"/>
                  </a:xfrm>
                </p:grpSpPr>
                <p:sp>
                  <p:nvSpPr>
                    <p:cNvPr id="411"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6" name="Group 235"/>
                  <p:cNvGrpSpPr>
                    <a:grpSpLocks noChangeAspect="1"/>
                  </p:cNvGrpSpPr>
                  <p:nvPr/>
                </p:nvGrpSpPr>
                <p:grpSpPr>
                  <a:xfrm>
                    <a:off x="4535032" y="1767840"/>
                    <a:ext cx="564054" cy="548640"/>
                    <a:chOff x="12615863" y="2703513"/>
                    <a:chExt cx="2846387" cy="2768601"/>
                  </a:xfrm>
                </p:grpSpPr>
                <p:sp>
                  <p:nvSpPr>
                    <p:cNvPr id="403"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7" name="Group 236"/>
                  <p:cNvGrpSpPr>
                    <a:grpSpLocks noChangeAspect="1"/>
                  </p:cNvGrpSpPr>
                  <p:nvPr/>
                </p:nvGrpSpPr>
                <p:grpSpPr>
                  <a:xfrm>
                    <a:off x="5653540" y="1767840"/>
                    <a:ext cx="564054" cy="548640"/>
                    <a:chOff x="12615863" y="2703513"/>
                    <a:chExt cx="2846387" cy="2768601"/>
                  </a:xfrm>
                </p:grpSpPr>
                <p:sp>
                  <p:nvSpPr>
                    <p:cNvPr id="395"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8" name="Group 237"/>
                  <p:cNvGrpSpPr>
                    <a:grpSpLocks noChangeAspect="1"/>
                  </p:cNvGrpSpPr>
                  <p:nvPr/>
                </p:nvGrpSpPr>
                <p:grpSpPr>
                  <a:xfrm>
                    <a:off x="2526619" y="4191000"/>
                    <a:ext cx="853473" cy="220623"/>
                    <a:chOff x="12968288" y="2754313"/>
                    <a:chExt cx="11533187" cy="2981326"/>
                  </a:xfrm>
                </p:grpSpPr>
                <p:sp>
                  <p:nvSpPr>
                    <p:cNvPr id="384"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9" name="Group 238"/>
                  <p:cNvGrpSpPr>
                    <a:grpSpLocks noChangeAspect="1"/>
                  </p:cNvGrpSpPr>
                  <p:nvPr/>
                </p:nvGrpSpPr>
                <p:grpSpPr>
                  <a:xfrm>
                    <a:off x="5996441" y="4191000"/>
                    <a:ext cx="853473" cy="220623"/>
                    <a:chOff x="12968288" y="2754313"/>
                    <a:chExt cx="11533187" cy="2981326"/>
                  </a:xfrm>
                </p:grpSpPr>
                <p:sp>
                  <p:nvSpPr>
                    <p:cNvPr id="373"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0" name="TextBox 239"/>
                  <p:cNvSpPr txBox="1"/>
                  <p:nvPr/>
                </p:nvSpPr>
                <p:spPr>
                  <a:xfrm>
                    <a:off x="4223419" y="4089179"/>
                    <a:ext cx="1187279" cy="120730"/>
                  </a:xfrm>
                  <a:prstGeom prst="rect">
                    <a:avLst/>
                  </a:prstGeom>
                  <a:noFill/>
                </p:spPr>
                <p:txBody>
                  <a:bodyPr wrap="square" lIns="0" tIns="0" rIns="0" bIns="0" rtlCol="0">
                    <a:noAutofit/>
                  </a:bodyPr>
                  <a:lstStyle/>
                  <a:p>
                    <a:pPr>
                      <a:lnSpc>
                        <a:spcPct val="90000"/>
                      </a:lnSpc>
                    </a:pPr>
                    <a:r>
                      <a:rPr lang="en-US" sz="2400" dirty="0" smtClean="0"/>
                      <a:t>. . . . . . </a:t>
                    </a:r>
                  </a:p>
                </p:txBody>
              </p:sp>
              <p:grpSp>
                <p:nvGrpSpPr>
                  <p:cNvPr id="241" name="Group 240"/>
                  <p:cNvGrpSpPr/>
                  <p:nvPr/>
                </p:nvGrpSpPr>
                <p:grpSpPr>
                  <a:xfrm>
                    <a:off x="1032323" y="4876800"/>
                    <a:ext cx="886362" cy="586354"/>
                    <a:chOff x="2480135" y="635795"/>
                    <a:chExt cx="1163586" cy="769747"/>
                  </a:xfrm>
                </p:grpSpPr>
                <p:grpSp>
                  <p:nvGrpSpPr>
                    <p:cNvPr id="337" name="Group 336"/>
                    <p:cNvGrpSpPr/>
                    <p:nvPr/>
                  </p:nvGrpSpPr>
                  <p:grpSpPr>
                    <a:xfrm>
                      <a:off x="2480135" y="1104903"/>
                      <a:ext cx="1163586" cy="300639"/>
                      <a:chOff x="-25298400" y="-9566275"/>
                      <a:chExt cx="15643225" cy="4041775"/>
                    </a:xfrm>
                  </p:grpSpPr>
                  <p:sp>
                    <p:nvSpPr>
                      <p:cNvPr id="362"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8" name="Group 337"/>
                    <p:cNvGrpSpPr/>
                    <p:nvPr/>
                  </p:nvGrpSpPr>
                  <p:grpSpPr>
                    <a:xfrm>
                      <a:off x="2480135" y="870349"/>
                      <a:ext cx="1163586" cy="300639"/>
                      <a:chOff x="-25298400" y="-9566275"/>
                      <a:chExt cx="15643225" cy="4041775"/>
                    </a:xfrm>
                  </p:grpSpPr>
                  <p:sp>
                    <p:nvSpPr>
                      <p:cNvPr id="351"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9" name="Group 338"/>
                    <p:cNvGrpSpPr/>
                    <p:nvPr/>
                  </p:nvGrpSpPr>
                  <p:grpSpPr>
                    <a:xfrm>
                      <a:off x="2480135" y="635795"/>
                      <a:ext cx="1163586" cy="300639"/>
                      <a:chOff x="-25298400" y="-9566275"/>
                      <a:chExt cx="15643225" cy="4041775"/>
                    </a:xfrm>
                  </p:grpSpPr>
                  <p:sp>
                    <p:nvSpPr>
                      <p:cNvPr id="340" name="Freeform 339"/>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340"/>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341"/>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342"/>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343"/>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344"/>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345"/>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346"/>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347"/>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348"/>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349"/>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42" name="Group 241"/>
                  <p:cNvGrpSpPr/>
                  <p:nvPr/>
                </p:nvGrpSpPr>
                <p:grpSpPr>
                  <a:xfrm>
                    <a:off x="2477402" y="4876800"/>
                    <a:ext cx="886362" cy="586354"/>
                    <a:chOff x="2480135" y="635795"/>
                    <a:chExt cx="1163586" cy="769747"/>
                  </a:xfrm>
                </p:grpSpPr>
                <p:grpSp>
                  <p:nvGrpSpPr>
                    <p:cNvPr id="301" name="Group 300"/>
                    <p:cNvGrpSpPr/>
                    <p:nvPr/>
                  </p:nvGrpSpPr>
                  <p:grpSpPr>
                    <a:xfrm>
                      <a:off x="2480135" y="1104903"/>
                      <a:ext cx="1163586" cy="300639"/>
                      <a:chOff x="-25298400" y="-9566275"/>
                      <a:chExt cx="15643225" cy="4041775"/>
                    </a:xfrm>
                  </p:grpSpPr>
                  <p:sp>
                    <p:nvSpPr>
                      <p:cNvPr id="326"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2" name="Group 301"/>
                    <p:cNvGrpSpPr/>
                    <p:nvPr/>
                  </p:nvGrpSpPr>
                  <p:grpSpPr>
                    <a:xfrm>
                      <a:off x="2480135" y="870349"/>
                      <a:ext cx="1163586" cy="300639"/>
                      <a:chOff x="-25298400" y="-9566275"/>
                      <a:chExt cx="15643225" cy="4041775"/>
                    </a:xfrm>
                  </p:grpSpPr>
                  <p:sp>
                    <p:nvSpPr>
                      <p:cNvPr id="315"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3" name="Group 302"/>
                    <p:cNvGrpSpPr/>
                    <p:nvPr/>
                  </p:nvGrpSpPr>
                  <p:grpSpPr>
                    <a:xfrm>
                      <a:off x="2480135" y="635795"/>
                      <a:ext cx="1163586" cy="300639"/>
                      <a:chOff x="-25298400" y="-9566275"/>
                      <a:chExt cx="15643225" cy="4041775"/>
                    </a:xfrm>
                  </p:grpSpPr>
                  <p:sp>
                    <p:nvSpPr>
                      <p:cNvPr id="304" name="Freeform 303"/>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304"/>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305"/>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306"/>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307"/>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308"/>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309"/>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310"/>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311"/>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312"/>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313"/>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43" name="Group 242"/>
                  <p:cNvGrpSpPr/>
                  <p:nvPr/>
                </p:nvGrpSpPr>
                <p:grpSpPr>
                  <a:xfrm>
                    <a:off x="5963552" y="4876800"/>
                    <a:ext cx="886362" cy="586354"/>
                    <a:chOff x="2480135" y="635795"/>
                    <a:chExt cx="1163586" cy="769747"/>
                  </a:xfrm>
                </p:grpSpPr>
                <p:grpSp>
                  <p:nvGrpSpPr>
                    <p:cNvPr id="265" name="Group 264"/>
                    <p:cNvGrpSpPr/>
                    <p:nvPr/>
                  </p:nvGrpSpPr>
                  <p:grpSpPr>
                    <a:xfrm>
                      <a:off x="2480135" y="1104903"/>
                      <a:ext cx="1163586" cy="300639"/>
                      <a:chOff x="-25298400" y="-9566275"/>
                      <a:chExt cx="15643225" cy="4041775"/>
                    </a:xfrm>
                  </p:grpSpPr>
                  <p:sp>
                    <p:nvSpPr>
                      <p:cNvPr id="290"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6" name="Group 265"/>
                    <p:cNvGrpSpPr/>
                    <p:nvPr/>
                  </p:nvGrpSpPr>
                  <p:grpSpPr>
                    <a:xfrm>
                      <a:off x="2480135" y="870349"/>
                      <a:ext cx="1163586" cy="300639"/>
                      <a:chOff x="-25298400" y="-9566275"/>
                      <a:chExt cx="15643225" cy="4041775"/>
                    </a:xfrm>
                  </p:grpSpPr>
                  <p:sp>
                    <p:nvSpPr>
                      <p:cNvPr id="279" name="Freeform 5"/>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6"/>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7"/>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8"/>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9"/>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10"/>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1"/>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12"/>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13"/>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14"/>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15"/>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7" name="Group 266"/>
                    <p:cNvGrpSpPr/>
                    <p:nvPr/>
                  </p:nvGrpSpPr>
                  <p:grpSpPr>
                    <a:xfrm>
                      <a:off x="2480135" y="635795"/>
                      <a:ext cx="1163586" cy="300639"/>
                      <a:chOff x="-25298400" y="-9566275"/>
                      <a:chExt cx="15643225" cy="4041775"/>
                    </a:xfrm>
                  </p:grpSpPr>
                  <p:sp>
                    <p:nvSpPr>
                      <p:cNvPr id="268" name="Freeform 267"/>
                      <p:cNvSpPr>
                        <a:spLocks/>
                      </p:cNvSpPr>
                      <p:nvPr/>
                    </p:nvSpPr>
                    <p:spPr bwMode="auto">
                      <a:xfrm>
                        <a:off x="-25298400" y="-9566275"/>
                        <a:ext cx="15643225" cy="4041775"/>
                      </a:xfrm>
                      <a:custGeom>
                        <a:avLst/>
                        <a:gdLst>
                          <a:gd name="T0" fmla="*/ 9854 w 9854"/>
                          <a:gd name="T1" fmla="*/ 0 h 2546"/>
                          <a:gd name="T2" fmla="*/ 903 w 9854"/>
                          <a:gd name="T3" fmla="*/ 0 h 2546"/>
                          <a:gd name="T4" fmla="*/ 0 w 9854"/>
                          <a:gd name="T5" fmla="*/ 904 h 2546"/>
                          <a:gd name="T6" fmla="*/ 0 w 9854"/>
                          <a:gd name="T7" fmla="*/ 2546 h 2546"/>
                          <a:gd name="T8" fmla="*/ 8958 w 9854"/>
                          <a:gd name="T9" fmla="*/ 2546 h 2546"/>
                          <a:gd name="T10" fmla="*/ 9854 w 9854"/>
                          <a:gd name="T11" fmla="*/ 1641 h 2546"/>
                          <a:gd name="T12" fmla="*/ 9854 w 9854"/>
                          <a:gd name="T13" fmla="*/ 0 h 2546"/>
                        </a:gdLst>
                        <a:ahLst/>
                        <a:cxnLst>
                          <a:cxn ang="0">
                            <a:pos x="T0" y="T1"/>
                          </a:cxn>
                          <a:cxn ang="0">
                            <a:pos x="T2" y="T3"/>
                          </a:cxn>
                          <a:cxn ang="0">
                            <a:pos x="T4" y="T5"/>
                          </a:cxn>
                          <a:cxn ang="0">
                            <a:pos x="T6" y="T7"/>
                          </a:cxn>
                          <a:cxn ang="0">
                            <a:pos x="T8" y="T9"/>
                          </a:cxn>
                          <a:cxn ang="0">
                            <a:pos x="T10" y="T11"/>
                          </a:cxn>
                          <a:cxn ang="0">
                            <a:pos x="T12" y="T13"/>
                          </a:cxn>
                        </a:cxnLst>
                        <a:rect l="0" t="0" r="r" b="b"/>
                        <a:pathLst>
                          <a:path w="9854" h="2546">
                            <a:moveTo>
                              <a:pt x="9854" y="0"/>
                            </a:moveTo>
                            <a:lnTo>
                              <a:pt x="903" y="0"/>
                            </a:lnTo>
                            <a:lnTo>
                              <a:pt x="0" y="904"/>
                            </a:lnTo>
                            <a:lnTo>
                              <a:pt x="0" y="2546"/>
                            </a:lnTo>
                            <a:lnTo>
                              <a:pt x="8958" y="2546"/>
                            </a:lnTo>
                            <a:lnTo>
                              <a:pt x="9854" y="1641"/>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268"/>
                      <p:cNvSpPr>
                        <a:spLocks noChangeArrowheads="1"/>
                      </p:cNvSpPr>
                      <p:nvPr/>
                    </p:nvSpPr>
                    <p:spPr bwMode="auto">
                      <a:xfrm>
                        <a:off x="-25298400" y="-8131175"/>
                        <a:ext cx="14220825" cy="2606675"/>
                      </a:xfrm>
                      <a:prstGeom prst="rect">
                        <a:avLst/>
                      </a:prstGeom>
                      <a:solidFill>
                        <a:srgbClr val="63636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20115213" y="-8131175"/>
                        <a:ext cx="9037638" cy="2606675"/>
                      </a:xfrm>
                      <a:custGeom>
                        <a:avLst/>
                        <a:gdLst>
                          <a:gd name="T0" fmla="*/ 5693 w 5693"/>
                          <a:gd name="T1" fmla="*/ 1642 h 1642"/>
                          <a:gd name="T2" fmla="*/ 1662 w 5693"/>
                          <a:gd name="T3" fmla="*/ 1642 h 1642"/>
                          <a:gd name="T4" fmla="*/ 0 w 5693"/>
                          <a:gd name="T5" fmla="*/ 1642 h 1642"/>
                          <a:gd name="T6" fmla="*/ 1596 w 5693"/>
                          <a:gd name="T7" fmla="*/ 0 h 1642"/>
                          <a:gd name="T8" fmla="*/ 5693 w 5693"/>
                          <a:gd name="T9" fmla="*/ 0 h 1642"/>
                          <a:gd name="T10" fmla="*/ 5693 w 5693"/>
                          <a:gd name="T11" fmla="*/ 1642 h 1642"/>
                        </a:gdLst>
                        <a:ahLst/>
                        <a:cxnLst>
                          <a:cxn ang="0">
                            <a:pos x="T0" y="T1"/>
                          </a:cxn>
                          <a:cxn ang="0">
                            <a:pos x="T2" y="T3"/>
                          </a:cxn>
                          <a:cxn ang="0">
                            <a:pos x="T4" y="T5"/>
                          </a:cxn>
                          <a:cxn ang="0">
                            <a:pos x="T6" y="T7"/>
                          </a:cxn>
                          <a:cxn ang="0">
                            <a:pos x="T8" y="T9"/>
                          </a:cxn>
                          <a:cxn ang="0">
                            <a:pos x="T10" y="T11"/>
                          </a:cxn>
                        </a:cxnLst>
                        <a:rect l="0" t="0" r="r" b="b"/>
                        <a:pathLst>
                          <a:path w="5693" h="1642">
                            <a:moveTo>
                              <a:pt x="5693" y="1642"/>
                            </a:moveTo>
                            <a:lnTo>
                              <a:pt x="1662" y="1642"/>
                            </a:lnTo>
                            <a:lnTo>
                              <a:pt x="0" y="1642"/>
                            </a:lnTo>
                            <a:lnTo>
                              <a:pt x="1596" y="0"/>
                            </a:lnTo>
                            <a:lnTo>
                              <a:pt x="5693" y="0"/>
                            </a:lnTo>
                            <a:lnTo>
                              <a:pt x="5693" y="1642"/>
                            </a:lnTo>
                            <a:close/>
                          </a:path>
                        </a:pathLst>
                      </a:custGeom>
                      <a:solidFill>
                        <a:srgbClr val="5C5C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70"/>
                      <p:cNvSpPr>
                        <a:spLocks/>
                      </p:cNvSpPr>
                      <p:nvPr/>
                    </p:nvSpPr>
                    <p:spPr bwMode="auto">
                      <a:xfrm>
                        <a:off x="-11077575" y="-9566275"/>
                        <a:ext cx="1422400" cy="4041775"/>
                      </a:xfrm>
                      <a:custGeom>
                        <a:avLst/>
                        <a:gdLst>
                          <a:gd name="T0" fmla="*/ 0 w 896"/>
                          <a:gd name="T1" fmla="*/ 2546 h 2546"/>
                          <a:gd name="T2" fmla="*/ 896 w 896"/>
                          <a:gd name="T3" fmla="*/ 1641 h 2546"/>
                          <a:gd name="T4" fmla="*/ 896 w 896"/>
                          <a:gd name="T5" fmla="*/ 822 h 2546"/>
                          <a:gd name="T6" fmla="*/ 896 w 896"/>
                          <a:gd name="T7" fmla="*/ 0 h 2546"/>
                          <a:gd name="T8" fmla="*/ 0 w 896"/>
                          <a:gd name="T9" fmla="*/ 904 h 2546"/>
                          <a:gd name="T10" fmla="*/ 0 w 896"/>
                          <a:gd name="T11" fmla="*/ 2546 h 2546"/>
                        </a:gdLst>
                        <a:ahLst/>
                        <a:cxnLst>
                          <a:cxn ang="0">
                            <a:pos x="T0" y="T1"/>
                          </a:cxn>
                          <a:cxn ang="0">
                            <a:pos x="T2" y="T3"/>
                          </a:cxn>
                          <a:cxn ang="0">
                            <a:pos x="T4" y="T5"/>
                          </a:cxn>
                          <a:cxn ang="0">
                            <a:pos x="T6" y="T7"/>
                          </a:cxn>
                          <a:cxn ang="0">
                            <a:pos x="T8" y="T9"/>
                          </a:cxn>
                          <a:cxn ang="0">
                            <a:pos x="T10" y="T11"/>
                          </a:cxn>
                        </a:cxnLst>
                        <a:rect l="0" t="0" r="r" b="b"/>
                        <a:pathLst>
                          <a:path w="896" h="2546">
                            <a:moveTo>
                              <a:pt x="0" y="2546"/>
                            </a:moveTo>
                            <a:lnTo>
                              <a:pt x="896" y="1641"/>
                            </a:lnTo>
                            <a:lnTo>
                              <a:pt x="896" y="822"/>
                            </a:lnTo>
                            <a:lnTo>
                              <a:pt x="896" y="0"/>
                            </a:lnTo>
                            <a:lnTo>
                              <a:pt x="0" y="904"/>
                            </a:lnTo>
                            <a:lnTo>
                              <a:pt x="0" y="2546"/>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71"/>
                      <p:cNvSpPr>
                        <a:spLocks/>
                      </p:cNvSpPr>
                      <p:nvPr/>
                    </p:nvSpPr>
                    <p:spPr bwMode="auto">
                      <a:xfrm>
                        <a:off x="-25298400" y="-9566275"/>
                        <a:ext cx="15643225" cy="1435100"/>
                      </a:xfrm>
                      <a:custGeom>
                        <a:avLst/>
                        <a:gdLst>
                          <a:gd name="T0" fmla="*/ 9854 w 9854"/>
                          <a:gd name="T1" fmla="*/ 0 h 904"/>
                          <a:gd name="T2" fmla="*/ 8958 w 9854"/>
                          <a:gd name="T3" fmla="*/ 904 h 904"/>
                          <a:gd name="T4" fmla="*/ 0 w 9854"/>
                          <a:gd name="T5" fmla="*/ 904 h 904"/>
                          <a:gd name="T6" fmla="*/ 83 w 9854"/>
                          <a:gd name="T7" fmla="*/ 822 h 904"/>
                          <a:gd name="T8" fmla="*/ 903 w 9854"/>
                          <a:gd name="T9" fmla="*/ 0 h 904"/>
                          <a:gd name="T10" fmla="*/ 4927 w 9854"/>
                          <a:gd name="T11" fmla="*/ 0 h 904"/>
                          <a:gd name="T12" fmla="*/ 9854 w 9854"/>
                          <a:gd name="T13" fmla="*/ 0 h 904"/>
                        </a:gdLst>
                        <a:ahLst/>
                        <a:cxnLst>
                          <a:cxn ang="0">
                            <a:pos x="T0" y="T1"/>
                          </a:cxn>
                          <a:cxn ang="0">
                            <a:pos x="T2" y="T3"/>
                          </a:cxn>
                          <a:cxn ang="0">
                            <a:pos x="T4" y="T5"/>
                          </a:cxn>
                          <a:cxn ang="0">
                            <a:pos x="T6" y="T7"/>
                          </a:cxn>
                          <a:cxn ang="0">
                            <a:pos x="T8" y="T9"/>
                          </a:cxn>
                          <a:cxn ang="0">
                            <a:pos x="T10" y="T11"/>
                          </a:cxn>
                          <a:cxn ang="0">
                            <a:pos x="T12" y="T13"/>
                          </a:cxn>
                        </a:cxnLst>
                        <a:rect l="0" t="0" r="r" b="b"/>
                        <a:pathLst>
                          <a:path w="9854" h="904">
                            <a:moveTo>
                              <a:pt x="9854" y="0"/>
                            </a:moveTo>
                            <a:lnTo>
                              <a:pt x="8958" y="904"/>
                            </a:lnTo>
                            <a:lnTo>
                              <a:pt x="0" y="904"/>
                            </a:lnTo>
                            <a:lnTo>
                              <a:pt x="83" y="822"/>
                            </a:lnTo>
                            <a:lnTo>
                              <a:pt x="903" y="0"/>
                            </a:lnTo>
                            <a:lnTo>
                              <a:pt x="4927" y="0"/>
                            </a:lnTo>
                            <a:lnTo>
                              <a:pt x="9854"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272"/>
                      <p:cNvSpPr>
                        <a:spLocks noChangeArrowheads="1"/>
                      </p:cNvSpPr>
                      <p:nvPr/>
                    </p:nvSpPr>
                    <p:spPr bwMode="auto">
                      <a:xfrm>
                        <a:off x="-24790400" y="-7543800"/>
                        <a:ext cx="13171488" cy="1503363"/>
                      </a:xfrm>
                      <a:prstGeom prst="rect">
                        <a:avLst/>
                      </a:prstGeom>
                      <a:solidFill>
                        <a:srgbClr val="3D3D3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73"/>
                      <p:cNvSpPr>
                        <a:spLocks/>
                      </p:cNvSpPr>
                      <p:nvPr/>
                    </p:nvSpPr>
                    <p:spPr bwMode="auto">
                      <a:xfrm>
                        <a:off x="-24790400" y="-7543800"/>
                        <a:ext cx="6642100" cy="1503363"/>
                      </a:xfrm>
                      <a:custGeom>
                        <a:avLst/>
                        <a:gdLst>
                          <a:gd name="T0" fmla="*/ 3262 w 4184"/>
                          <a:gd name="T1" fmla="*/ 947 h 947"/>
                          <a:gd name="T2" fmla="*/ 0 w 4184"/>
                          <a:gd name="T3" fmla="*/ 947 h 947"/>
                          <a:gd name="T4" fmla="*/ 0 w 4184"/>
                          <a:gd name="T5" fmla="*/ 0 h 947"/>
                          <a:gd name="T6" fmla="*/ 4184 w 4184"/>
                          <a:gd name="T7" fmla="*/ 0 h 947"/>
                          <a:gd name="T8" fmla="*/ 3262 w 4184"/>
                          <a:gd name="T9" fmla="*/ 947 h 947"/>
                        </a:gdLst>
                        <a:ahLst/>
                        <a:cxnLst>
                          <a:cxn ang="0">
                            <a:pos x="T0" y="T1"/>
                          </a:cxn>
                          <a:cxn ang="0">
                            <a:pos x="T2" y="T3"/>
                          </a:cxn>
                          <a:cxn ang="0">
                            <a:pos x="T4" y="T5"/>
                          </a:cxn>
                          <a:cxn ang="0">
                            <a:pos x="T6" y="T7"/>
                          </a:cxn>
                          <a:cxn ang="0">
                            <a:pos x="T8" y="T9"/>
                          </a:cxn>
                        </a:cxnLst>
                        <a:rect l="0" t="0" r="r" b="b"/>
                        <a:pathLst>
                          <a:path w="4184" h="947">
                            <a:moveTo>
                              <a:pt x="3262" y="947"/>
                            </a:moveTo>
                            <a:lnTo>
                              <a:pt x="0" y="947"/>
                            </a:lnTo>
                            <a:lnTo>
                              <a:pt x="0" y="0"/>
                            </a:lnTo>
                            <a:lnTo>
                              <a:pt x="4184" y="0"/>
                            </a:lnTo>
                            <a:lnTo>
                              <a:pt x="3262" y="947"/>
                            </a:lnTo>
                            <a:close/>
                          </a:path>
                        </a:pathLst>
                      </a:custGeom>
                      <a:solidFill>
                        <a:srgbClr val="4A4A4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274"/>
                      <p:cNvSpPr>
                        <a:spLocks noChangeArrowheads="1"/>
                      </p:cNvSpPr>
                      <p:nvPr/>
                    </p:nvSpPr>
                    <p:spPr bwMode="auto">
                      <a:xfrm>
                        <a:off x="-1599088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275"/>
                      <p:cNvSpPr>
                        <a:spLocks noChangeArrowheads="1"/>
                      </p:cNvSpPr>
                      <p:nvPr/>
                    </p:nvSpPr>
                    <p:spPr bwMode="auto">
                      <a:xfrm>
                        <a:off x="-15019338" y="-7032625"/>
                        <a:ext cx="477838"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276"/>
                      <p:cNvSpPr>
                        <a:spLocks noChangeArrowheads="1"/>
                      </p:cNvSpPr>
                      <p:nvPr/>
                    </p:nvSpPr>
                    <p:spPr bwMode="auto">
                      <a:xfrm>
                        <a:off x="-14054138"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277"/>
                      <p:cNvSpPr>
                        <a:spLocks noChangeArrowheads="1"/>
                      </p:cNvSpPr>
                      <p:nvPr/>
                    </p:nvSpPr>
                    <p:spPr bwMode="auto">
                      <a:xfrm>
                        <a:off x="-13055600" y="-7032625"/>
                        <a:ext cx="476250" cy="477838"/>
                      </a:xfrm>
                      <a:prstGeom prst="rect">
                        <a:avLst/>
                      </a:prstGeom>
                      <a:solidFill>
                        <a:srgbClr val="289A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244" name="Straight Connector 243"/>
                  <p:cNvCxnSpPr/>
                  <p:nvPr/>
                </p:nvCxnSpPr>
                <p:spPr>
                  <a:xfrm>
                    <a:off x="1217612" y="4411623"/>
                    <a:ext cx="0" cy="465177"/>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1723798" y="4411623"/>
                    <a:ext cx="0" cy="465177"/>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2670855" y="4411623"/>
                    <a:ext cx="0" cy="465177"/>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3177041" y="4411623"/>
                    <a:ext cx="0" cy="465177"/>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6132512" y="4411623"/>
                    <a:ext cx="0" cy="465177"/>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6638698" y="4411623"/>
                    <a:ext cx="0" cy="465177"/>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1346883" y="4403585"/>
                    <a:ext cx="460438" cy="156389"/>
                  </a:xfrm>
                  <a:prstGeom prst="rect">
                    <a:avLst/>
                  </a:prstGeom>
                  <a:noFill/>
                </p:spPr>
                <p:txBody>
                  <a:bodyPr wrap="square" lIns="0" tIns="0" rIns="0" bIns="0" rtlCol="0">
                    <a:noAutofit/>
                  </a:bodyPr>
                  <a:lstStyle/>
                  <a:p>
                    <a:pPr>
                      <a:lnSpc>
                        <a:spcPct val="90000"/>
                      </a:lnSpc>
                    </a:pPr>
                    <a:r>
                      <a:rPr lang="is-IS" sz="2400" smtClean="0"/>
                      <a:t>…</a:t>
                    </a:r>
                    <a:endParaRPr lang="en-US" sz="2400" dirty="0" smtClean="0"/>
                  </a:p>
                </p:txBody>
              </p:sp>
              <p:sp>
                <p:nvSpPr>
                  <p:cNvPr id="251" name="TextBox 250"/>
                  <p:cNvSpPr txBox="1"/>
                  <p:nvPr/>
                </p:nvSpPr>
                <p:spPr>
                  <a:xfrm>
                    <a:off x="2751140" y="4403585"/>
                    <a:ext cx="460438" cy="156389"/>
                  </a:xfrm>
                  <a:prstGeom prst="rect">
                    <a:avLst/>
                  </a:prstGeom>
                  <a:noFill/>
                </p:spPr>
                <p:txBody>
                  <a:bodyPr wrap="square" lIns="0" tIns="0" rIns="0" bIns="0" rtlCol="0">
                    <a:noAutofit/>
                  </a:bodyPr>
                  <a:lstStyle/>
                  <a:p>
                    <a:pPr>
                      <a:lnSpc>
                        <a:spcPct val="90000"/>
                      </a:lnSpc>
                    </a:pPr>
                    <a:r>
                      <a:rPr lang="is-IS" sz="2400" smtClean="0"/>
                      <a:t>…</a:t>
                    </a:r>
                    <a:endParaRPr lang="en-US" sz="2400" dirty="0" smtClean="0"/>
                  </a:p>
                </p:txBody>
              </p:sp>
              <p:sp>
                <p:nvSpPr>
                  <p:cNvPr id="252" name="TextBox 251"/>
                  <p:cNvSpPr txBox="1"/>
                  <p:nvPr/>
                </p:nvSpPr>
                <p:spPr>
                  <a:xfrm>
                    <a:off x="6229125" y="4403585"/>
                    <a:ext cx="460438" cy="156389"/>
                  </a:xfrm>
                  <a:prstGeom prst="rect">
                    <a:avLst/>
                  </a:prstGeom>
                  <a:noFill/>
                </p:spPr>
                <p:txBody>
                  <a:bodyPr wrap="square" lIns="0" tIns="0" rIns="0" bIns="0" rtlCol="0">
                    <a:noAutofit/>
                  </a:bodyPr>
                  <a:lstStyle/>
                  <a:p>
                    <a:pPr>
                      <a:lnSpc>
                        <a:spcPct val="90000"/>
                      </a:lnSpc>
                    </a:pPr>
                    <a:r>
                      <a:rPr lang="is-IS" sz="2400" smtClean="0"/>
                      <a:t>…</a:t>
                    </a:r>
                    <a:endParaRPr lang="en-US" sz="2400" dirty="0" smtClean="0"/>
                  </a:p>
                </p:txBody>
              </p:sp>
              <p:cxnSp>
                <p:nvCxnSpPr>
                  <p:cNvPr id="253" name="Straight Connector 252"/>
                  <p:cNvCxnSpPr/>
                  <p:nvPr/>
                </p:nvCxnSpPr>
                <p:spPr>
                  <a:xfrm flipV="1">
                    <a:off x="1491948" y="2316480"/>
                    <a:ext cx="1096120" cy="187452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262" idx="4"/>
                  </p:cNvCxnSpPr>
                  <p:nvPr/>
                </p:nvCxnSpPr>
                <p:spPr>
                  <a:xfrm flipV="1">
                    <a:off x="1491890" y="2316480"/>
                    <a:ext cx="2219486" cy="187452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V="1">
                    <a:off x="1489665" y="2316480"/>
                    <a:ext cx="3251443" cy="186532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1475504" y="2316480"/>
                    <a:ext cx="4432065" cy="186532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endCxn id="310" idx="4"/>
                  </p:cNvCxnSpPr>
                  <p:nvPr/>
                </p:nvCxnSpPr>
                <p:spPr>
                  <a:xfrm>
                    <a:off x="2588068" y="2316480"/>
                    <a:ext cx="365229" cy="187452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310" idx="4"/>
                  </p:cNvCxnSpPr>
                  <p:nvPr/>
                </p:nvCxnSpPr>
                <p:spPr>
                  <a:xfrm flipV="1">
                    <a:off x="2953297" y="2316480"/>
                    <a:ext cx="758079" cy="187452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2959542" y="2319441"/>
                    <a:ext cx="1781566" cy="1862368"/>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310" idx="4"/>
                    <a:endCxn id="299" idx="1"/>
                  </p:cNvCxnSpPr>
                  <p:nvPr/>
                </p:nvCxnSpPr>
                <p:spPr>
                  <a:xfrm flipV="1">
                    <a:off x="2953297" y="2316480"/>
                    <a:ext cx="2975507" cy="187452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endCxn id="322" idx="4"/>
                  </p:cNvCxnSpPr>
                  <p:nvPr/>
                </p:nvCxnSpPr>
                <p:spPr>
                  <a:xfrm>
                    <a:off x="3711376" y="2316480"/>
                    <a:ext cx="2711743" cy="187452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endCxn id="322" idx="4"/>
                  </p:cNvCxnSpPr>
                  <p:nvPr/>
                </p:nvCxnSpPr>
                <p:spPr>
                  <a:xfrm>
                    <a:off x="4741108" y="2316480"/>
                    <a:ext cx="1682011" cy="187452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endCxn id="322" idx="4"/>
                  </p:cNvCxnSpPr>
                  <p:nvPr/>
                </p:nvCxnSpPr>
                <p:spPr>
                  <a:xfrm>
                    <a:off x="2588068" y="2316480"/>
                    <a:ext cx="3835051" cy="187452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endCxn id="322" idx="4"/>
                  </p:cNvCxnSpPr>
                  <p:nvPr/>
                </p:nvCxnSpPr>
                <p:spPr>
                  <a:xfrm>
                    <a:off x="5907569" y="2316480"/>
                    <a:ext cx="515550" cy="187452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31" name="Picture 2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585933">
                  <a:off x="1293496" y="2352318"/>
                  <a:ext cx="911746" cy="690412"/>
                </a:xfrm>
                <a:prstGeom prst="rect">
                  <a:avLst/>
                </a:prstGeom>
                <a:solidFill>
                  <a:schemeClr val="bg1">
                    <a:alpha val="0"/>
                  </a:schemeClr>
                </a:solidFill>
              </p:spPr>
            </p:pic>
            <p:grpSp>
              <p:nvGrpSpPr>
                <p:cNvPr id="225" name="Group 224"/>
                <p:cNvGrpSpPr/>
                <p:nvPr/>
              </p:nvGrpSpPr>
              <p:grpSpPr>
                <a:xfrm>
                  <a:off x="3192376" y="3359804"/>
                  <a:ext cx="1590932" cy="574606"/>
                  <a:chOff x="3192376" y="3359804"/>
                  <a:chExt cx="1590932" cy="574606"/>
                </a:xfrm>
              </p:grpSpPr>
              <p:pic>
                <p:nvPicPr>
                  <p:cNvPr id="229" name="Picture 2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47460">
                    <a:off x="4043657" y="3359804"/>
                    <a:ext cx="739651" cy="277237"/>
                  </a:xfrm>
                  <a:prstGeom prst="rect">
                    <a:avLst/>
                  </a:prstGeom>
                </p:spPr>
              </p:pic>
              <p:pic>
                <p:nvPicPr>
                  <p:cNvPr id="230" name="Picture 2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85660">
                    <a:off x="3192376" y="3657173"/>
                    <a:ext cx="739651" cy="277237"/>
                  </a:xfrm>
                  <a:prstGeom prst="rect">
                    <a:avLst/>
                  </a:prstGeom>
                </p:spPr>
              </p:pic>
            </p:grpSp>
            <p:sp>
              <p:nvSpPr>
                <p:cNvPr id="226" name="TextBox 225"/>
                <p:cNvSpPr txBox="1"/>
                <p:nvPr/>
              </p:nvSpPr>
              <p:spPr>
                <a:xfrm>
                  <a:off x="231810" y="5402530"/>
                  <a:ext cx="1356544" cy="336916"/>
                </a:xfrm>
                <a:prstGeom prst="rect">
                  <a:avLst/>
                </a:prstGeom>
                <a:noFill/>
              </p:spPr>
              <p:txBody>
                <a:bodyPr wrap="none" lIns="0" tIns="0" rIns="0" bIns="0" rtlCol="0">
                  <a:noAutofit/>
                </a:bodyPr>
                <a:lstStyle/>
                <a:p>
                  <a:pPr>
                    <a:lnSpc>
                      <a:spcPct val="90000"/>
                    </a:lnSpc>
                  </a:pPr>
                  <a:r>
                    <a:rPr lang="en-US" sz="1200" dirty="0" smtClean="0">
                      <a:solidFill>
                        <a:schemeClr val="tx2"/>
                      </a:solidFill>
                    </a:rPr>
                    <a:t>Servers</a:t>
                  </a:r>
                </a:p>
              </p:txBody>
            </p:sp>
            <p:sp>
              <p:nvSpPr>
                <p:cNvPr id="227" name="TextBox 226"/>
                <p:cNvSpPr txBox="1"/>
                <p:nvPr/>
              </p:nvSpPr>
              <p:spPr>
                <a:xfrm>
                  <a:off x="-149427" y="4102369"/>
                  <a:ext cx="1049570" cy="309254"/>
                </a:xfrm>
                <a:prstGeom prst="rect">
                  <a:avLst/>
                </a:prstGeom>
                <a:noFill/>
              </p:spPr>
              <p:txBody>
                <a:bodyPr wrap="none" lIns="0" tIns="0" rIns="0" bIns="0" rtlCol="0">
                  <a:noAutofit/>
                </a:bodyPr>
                <a:lstStyle/>
                <a:p>
                  <a:pPr algn="ctr">
                    <a:lnSpc>
                      <a:spcPct val="90000"/>
                    </a:lnSpc>
                  </a:pPr>
                  <a:r>
                    <a:rPr lang="en-US" sz="1200" dirty="0" smtClean="0">
                      <a:solidFill>
                        <a:schemeClr val="tx2"/>
                      </a:solidFill>
                    </a:rPr>
                    <a:t>Leaf </a:t>
                  </a:r>
                </a:p>
                <a:p>
                  <a:pPr algn="ctr">
                    <a:lnSpc>
                      <a:spcPct val="90000"/>
                    </a:lnSpc>
                  </a:pPr>
                  <a:r>
                    <a:rPr lang="en-US" sz="1200" dirty="0" smtClean="0">
                      <a:solidFill>
                        <a:schemeClr val="tx2"/>
                      </a:solidFill>
                    </a:rPr>
                    <a:t>Switches</a:t>
                  </a:r>
                </a:p>
              </p:txBody>
            </p:sp>
            <p:sp>
              <p:nvSpPr>
                <p:cNvPr id="228" name="TextBox 227"/>
                <p:cNvSpPr txBox="1"/>
                <p:nvPr/>
              </p:nvSpPr>
              <p:spPr>
                <a:xfrm>
                  <a:off x="1081236" y="1832237"/>
                  <a:ext cx="1356543" cy="336916"/>
                </a:xfrm>
                <a:prstGeom prst="rect">
                  <a:avLst/>
                </a:prstGeom>
                <a:noFill/>
              </p:spPr>
              <p:txBody>
                <a:bodyPr wrap="none" lIns="0" tIns="0" rIns="0" bIns="0" rtlCol="0">
                  <a:noAutofit/>
                </a:bodyPr>
                <a:lstStyle/>
                <a:p>
                  <a:pPr algn="ctr">
                    <a:lnSpc>
                      <a:spcPct val="90000"/>
                    </a:lnSpc>
                  </a:pPr>
                  <a:r>
                    <a:rPr lang="en-US" sz="1200" dirty="0" smtClean="0">
                      <a:solidFill>
                        <a:schemeClr val="tx2"/>
                      </a:solidFill>
                    </a:rPr>
                    <a:t>Spine </a:t>
                  </a:r>
                </a:p>
                <a:p>
                  <a:pPr algn="ctr">
                    <a:lnSpc>
                      <a:spcPct val="90000"/>
                    </a:lnSpc>
                  </a:pPr>
                  <a:r>
                    <a:rPr lang="en-US" sz="1200" dirty="0" smtClean="0">
                      <a:solidFill>
                        <a:schemeClr val="tx2"/>
                      </a:solidFill>
                    </a:rPr>
                    <a:t>Switches</a:t>
                  </a:r>
                </a:p>
              </p:txBody>
            </p:sp>
          </p:grpSp>
          <p:pic>
            <p:nvPicPr>
              <p:cNvPr id="655" name="Picture 6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585933">
                <a:off x="7721044" y="3949361"/>
                <a:ext cx="832390" cy="486193"/>
              </a:xfrm>
              <a:prstGeom prst="rect">
                <a:avLst/>
              </a:prstGeom>
              <a:solidFill>
                <a:schemeClr val="bg1">
                  <a:alpha val="0"/>
                </a:schemeClr>
              </a:solidFill>
            </p:spPr>
          </p:pic>
        </p:grpSp>
        <p:pic>
          <p:nvPicPr>
            <p:cNvPr id="224" name="Picture 2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680">
              <a:off x="4615111" y="4429600"/>
              <a:ext cx="830914" cy="550104"/>
            </a:xfrm>
            <a:prstGeom prst="rect">
              <a:avLst/>
            </a:prstGeom>
            <a:solidFill>
              <a:schemeClr val="bg1">
                <a:alpha val="0"/>
              </a:schemeClr>
            </a:solidFill>
          </p:spPr>
        </p:pic>
      </p:grpSp>
    </p:spTree>
    <p:extLst>
      <p:ext uri="{BB962C8B-B14F-4D97-AF65-F5344CB8AC3E}">
        <p14:creationId xmlns:p14="http://schemas.microsoft.com/office/powerpoint/2010/main" val="1241733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itle 1"/>
          <p:cNvSpPr>
            <a:spLocks noGrp="1"/>
          </p:cNvSpPr>
          <p:nvPr>
            <p:ph type="title"/>
          </p:nvPr>
        </p:nvSpPr>
        <p:spPr>
          <a:xfrm>
            <a:off x="1320800" y="164590"/>
            <a:ext cx="9906000" cy="812800"/>
          </a:xfrm>
        </p:spPr>
        <p:txBody>
          <a:bodyPr/>
          <a:lstStyle/>
          <a:p>
            <a:pPr algn="ctr"/>
            <a:r>
              <a:rPr lang="en-US" u="sng" dirty="0" smtClean="0"/>
              <a:t>Load-balancing </a:t>
            </a:r>
            <a:r>
              <a:rPr lang="en-US" u="sng" dirty="0" err="1"/>
              <a:t>F</a:t>
            </a:r>
            <a:r>
              <a:rPr lang="en-US" u="sng" dirty="0" err="1" smtClean="0"/>
              <a:t>lowlets</a:t>
            </a:r>
            <a:endParaRPr lang="en-US" u="sng" dirty="0"/>
          </a:p>
        </p:txBody>
      </p:sp>
      <p:grpSp>
        <p:nvGrpSpPr>
          <p:cNvPr id="375" name="Group 374"/>
          <p:cNvGrpSpPr/>
          <p:nvPr/>
        </p:nvGrpSpPr>
        <p:grpSpPr>
          <a:xfrm>
            <a:off x="4049289" y="1397000"/>
            <a:ext cx="5217960" cy="3324515"/>
            <a:chOff x="6481786" y="1401417"/>
            <a:chExt cx="4826197" cy="2812097"/>
          </a:xfrm>
        </p:grpSpPr>
        <p:grpSp>
          <p:nvGrpSpPr>
            <p:cNvPr id="376" name="Group 375"/>
            <p:cNvGrpSpPr>
              <a:grpSpLocks noChangeAspect="1"/>
            </p:cNvGrpSpPr>
            <p:nvPr/>
          </p:nvGrpSpPr>
          <p:grpSpPr>
            <a:xfrm>
              <a:off x="6481786" y="3723827"/>
              <a:ext cx="871752" cy="212447"/>
              <a:chOff x="12968288" y="2754313"/>
              <a:chExt cx="11533187" cy="2981326"/>
            </a:xfrm>
          </p:grpSpPr>
          <p:sp>
            <p:nvSpPr>
              <p:cNvPr id="489"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7" name="Group 376"/>
            <p:cNvGrpSpPr>
              <a:grpSpLocks noChangeAspect="1"/>
            </p:cNvGrpSpPr>
            <p:nvPr/>
          </p:nvGrpSpPr>
          <p:grpSpPr>
            <a:xfrm>
              <a:off x="6974505" y="1401417"/>
              <a:ext cx="576134" cy="528307"/>
              <a:chOff x="12615863" y="2703513"/>
              <a:chExt cx="2846387" cy="2768601"/>
            </a:xfrm>
          </p:grpSpPr>
          <p:sp>
            <p:nvSpPr>
              <p:cNvPr id="481"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8" name="Group 377"/>
            <p:cNvGrpSpPr>
              <a:grpSpLocks noChangeAspect="1"/>
            </p:cNvGrpSpPr>
            <p:nvPr/>
          </p:nvGrpSpPr>
          <p:grpSpPr>
            <a:xfrm>
              <a:off x="8121871" y="1401417"/>
              <a:ext cx="576134" cy="528307"/>
              <a:chOff x="12615863" y="2703513"/>
              <a:chExt cx="2846387" cy="2768601"/>
            </a:xfrm>
          </p:grpSpPr>
          <p:sp>
            <p:nvSpPr>
              <p:cNvPr id="473"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9" name="Group 378"/>
            <p:cNvGrpSpPr>
              <a:grpSpLocks noChangeAspect="1"/>
            </p:cNvGrpSpPr>
            <p:nvPr/>
          </p:nvGrpSpPr>
          <p:grpSpPr>
            <a:xfrm>
              <a:off x="9222636" y="1401417"/>
              <a:ext cx="576134" cy="528307"/>
              <a:chOff x="12615863" y="2703513"/>
              <a:chExt cx="2846387" cy="2768601"/>
            </a:xfrm>
          </p:grpSpPr>
          <p:sp>
            <p:nvSpPr>
              <p:cNvPr id="465"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0" name="Group 379"/>
            <p:cNvGrpSpPr>
              <a:grpSpLocks noChangeAspect="1"/>
            </p:cNvGrpSpPr>
            <p:nvPr/>
          </p:nvGrpSpPr>
          <p:grpSpPr>
            <a:xfrm>
              <a:off x="10365098" y="1401417"/>
              <a:ext cx="576134" cy="528307"/>
              <a:chOff x="12615863" y="2703513"/>
              <a:chExt cx="2846387" cy="2768601"/>
            </a:xfrm>
          </p:grpSpPr>
          <p:sp>
            <p:nvSpPr>
              <p:cNvPr id="457"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1" name="Group 380"/>
            <p:cNvGrpSpPr>
              <a:grpSpLocks noChangeAspect="1"/>
            </p:cNvGrpSpPr>
            <p:nvPr/>
          </p:nvGrpSpPr>
          <p:grpSpPr>
            <a:xfrm>
              <a:off x="10436231" y="3735092"/>
              <a:ext cx="871752" cy="212447"/>
              <a:chOff x="12968288" y="2754313"/>
              <a:chExt cx="11533187" cy="2981326"/>
            </a:xfrm>
          </p:grpSpPr>
          <p:sp>
            <p:nvSpPr>
              <p:cNvPr id="446"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82" name="Straight Connector 381"/>
            <p:cNvCxnSpPr/>
            <p:nvPr/>
          </p:nvCxnSpPr>
          <p:spPr>
            <a:xfrm flipV="1">
              <a:off x="6877613" y="1933313"/>
              <a:ext cx="338062" cy="1794103"/>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6934516" y="1933313"/>
              <a:ext cx="1428525" cy="1758435"/>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V="1">
              <a:off x="6877613" y="1933312"/>
              <a:ext cx="2546408" cy="179410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flipV="1">
              <a:off x="6877613" y="1933312"/>
              <a:ext cx="3706966" cy="179410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a:off x="8365736" y="1934711"/>
              <a:ext cx="2454576" cy="1782486"/>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9424394" y="1909458"/>
              <a:ext cx="1419653" cy="1824579"/>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7215675" y="1933313"/>
              <a:ext cx="3616383" cy="180536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10608848" y="1933122"/>
              <a:ext cx="223209" cy="1769368"/>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6836997" y="3912826"/>
              <a:ext cx="2899" cy="300688"/>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10819578" y="3951935"/>
              <a:ext cx="1847" cy="260346"/>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09" name="Group 508"/>
          <p:cNvGrpSpPr/>
          <p:nvPr/>
        </p:nvGrpSpPr>
        <p:grpSpPr>
          <a:xfrm>
            <a:off x="7865971" y="4699914"/>
            <a:ext cx="1655278" cy="729869"/>
            <a:chOff x="3377733" y="4277151"/>
            <a:chExt cx="1655278" cy="729869"/>
          </a:xfrm>
        </p:grpSpPr>
        <p:grpSp>
          <p:nvGrpSpPr>
            <p:cNvPr id="510" name="Group 509"/>
            <p:cNvGrpSpPr/>
            <p:nvPr/>
          </p:nvGrpSpPr>
          <p:grpSpPr>
            <a:xfrm>
              <a:off x="3377733" y="4277151"/>
              <a:ext cx="1655278" cy="729869"/>
              <a:chOff x="4519371" y="3600936"/>
              <a:chExt cx="564324" cy="548640"/>
            </a:xfrm>
          </p:grpSpPr>
          <p:sp>
            <p:nvSpPr>
              <p:cNvPr id="534" name="Freeform 533"/>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534"/>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535"/>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536"/>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1" name="Group 510"/>
            <p:cNvGrpSpPr/>
            <p:nvPr/>
          </p:nvGrpSpPr>
          <p:grpSpPr>
            <a:xfrm>
              <a:off x="3508559" y="4344842"/>
              <a:ext cx="1253384" cy="324539"/>
              <a:chOff x="8725233" y="1874652"/>
              <a:chExt cx="1179179" cy="335148"/>
            </a:xfrm>
          </p:grpSpPr>
          <p:grpSp>
            <p:nvGrpSpPr>
              <p:cNvPr id="528" name="Group 527"/>
              <p:cNvGrpSpPr/>
              <p:nvPr/>
            </p:nvGrpSpPr>
            <p:grpSpPr>
              <a:xfrm>
                <a:off x="8725233" y="1874652"/>
                <a:ext cx="1179179" cy="335148"/>
                <a:chOff x="4519371" y="3600936"/>
                <a:chExt cx="564324" cy="548640"/>
              </a:xfrm>
            </p:grpSpPr>
            <p:sp>
              <p:nvSpPr>
                <p:cNvPr id="530" name="Freeform 529"/>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530"/>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531"/>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532"/>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9" name="TextBox 528"/>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512" name="Group 511"/>
            <p:cNvGrpSpPr>
              <a:grpSpLocks noChangeAspect="1"/>
            </p:cNvGrpSpPr>
            <p:nvPr/>
          </p:nvGrpSpPr>
          <p:grpSpPr>
            <a:xfrm>
              <a:off x="3742884" y="4741517"/>
              <a:ext cx="263915" cy="214145"/>
              <a:chOff x="15084425" y="-6992938"/>
              <a:chExt cx="9767888" cy="9496426"/>
            </a:xfrm>
          </p:grpSpPr>
          <p:sp>
            <p:nvSpPr>
              <p:cNvPr id="522" name="Freeform 521"/>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522"/>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523"/>
              <p:cNvSpPr>
                <a:spLocks/>
              </p:cNvSpPr>
              <p:nvPr/>
            </p:nvSpPr>
            <p:spPr bwMode="auto">
              <a:xfrm>
                <a:off x="15084425" y="-6575023"/>
                <a:ext cx="8799519" cy="8507426"/>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524"/>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525"/>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526"/>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3" name="Group 512"/>
            <p:cNvGrpSpPr>
              <a:grpSpLocks noChangeAspect="1"/>
            </p:cNvGrpSpPr>
            <p:nvPr/>
          </p:nvGrpSpPr>
          <p:grpSpPr>
            <a:xfrm>
              <a:off x="4321500" y="4741517"/>
              <a:ext cx="263915" cy="214145"/>
              <a:chOff x="15084425" y="-6992938"/>
              <a:chExt cx="9767888" cy="9496426"/>
            </a:xfrm>
          </p:grpSpPr>
          <p:sp>
            <p:nvSpPr>
              <p:cNvPr id="516" name="Freeform 515"/>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516"/>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517"/>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518"/>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519"/>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520"/>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514" name="Straight Connector 513"/>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38" name="Group 537"/>
          <p:cNvGrpSpPr/>
          <p:nvPr/>
        </p:nvGrpSpPr>
        <p:grpSpPr>
          <a:xfrm>
            <a:off x="3657526" y="4738014"/>
            <a:ext cx="1655278" cy="729869"/>
            <a:chOff x="3377733" y="4277151"/>
            <a:chExt cx="1655278" cy="729869"/>
          </a:xfrm>
        </p:grpSpPr>
        <p:grpSp>
          <p:nvGrpSpPr>
            <p:cNvPr id="539" name="Group 538"/>
            <p:cNvGrpSpPr/>
            <p:nvPr/>
          </p:nvGrpSpPr>
          <p:grpSpPr>
            <a:xfrm>
              <a:off x="3377733" y="4277151"/>
              <a:ext cx="1655278" cy="729869"/>
              <a:chOff x="4519371" y="3600936"/>
              <a:chExt cx="564324" cy="548640"/>
            </a:xfrm>
          </p:grpSpPr>
          <p:sp>
            <p:nvSpPr>
              <p:cNvPr id="563" name="Freeform 562"/>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563"/>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564"/>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565"/>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0" name="Group 539"/>
            <p:cNvGrpSpPr/>
            <p:nvPr/>
          </p:nvGrpSpPr>
          <p:grpSpPr>
            <a:xfrm>
              <a:off x="3508559" y="4344842"/>
              <a:ext cx="1253384" cy="324539"/>
              <a:chOff x="8725233" y="1874652"/>
              <a:chExt cx="1179179" cy="335148"/>
            </a:xfrm>
          </p:grpSpPr>
          <p:grpSp>
            <p:nvGrpSpPr>
              <p:cNvPr id="557" name="Group 556"/>
              <p:cNvGrpSpPr/>
              <p:nvPr/>
            </p:nvGrpSpPr>
            <p:grpSpPr>
              <a:xfrm>
                <a:off x="8725233" y="1874652"/>
                <a:ext cx="1179179" cy="335148"/>
                <a:chOff x="4519371" y="3600936"/>
                <a:chExt cx="564324" cy="548640"/>
              </a:xfrm>
            </p:grpSpPr>
            <p:sp>
              <p:nvSpPr>
                <p:cNvPr id="559" name="Freeform 558"/>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559"/>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560"/>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561"/>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8" name="TextBox 557"/>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541" name="Group 540"/>
            <p:cNvGrpSpPr>
              <a:grpSpLocks noChangeAspect="1"/>
            </p:cNvGrpSpPr>
            <p:nvPr/>
          </p:nvGrpSpPr>
          <p:grpSpPr>
            <a:xfrm>
              <a:off x="3742884" y="4741517"/>
              <a:ext cx="263915" cy="214145"/>
              <a:chOff x="15084425" y="-6992938"/>
              <a:chExt cx="9767888" cy="9496426"/>
            </a:xfrm>
          </p:grpSpPr>
          <p:sp>
            <p:nvSpPr>
              <p:cNvPr id="551" name="Freeform 550"/>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551"/>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552"/>
              <p:cNvSpPr>
                <a:spLocks/>
              </p:cNvSpPr>
              <p:nvPr/>
            </p:nvSpPr>
            <p:spPr bwMode="auto">
              <a:xfrm>
                <a:off x="15084425" y="-6575023"/>
                <a:ext cx="8799519" cy="8507426"/>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553"/>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554"/>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555"/>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2" name="Group 541"/>
            <p:cNvGrpSpPr>
              <a:grpSpLocks noChangeAspect="1"/>
            </p:cNvGrpSpPr>
            <p:nvPr/>
          </p:nvGrpSpPr>
          <p:grpSpPr>
            <a:xfrm>
              <a:off x="4321500" y="4741517"/>
              <a:ext cx="263915" cy="214145"/>
              <a:chOff x="15084425" y="-6992938"/>
              <a:chExt cx="9767888" cy="9496426"/>
            </a:xfrm>
          </p:grpSpPr>
          <p:sp>
            <p:nvSpPr>
              <p:cNvPr id="545" name="Freeform 544"/>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545"/>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546"/>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547"/>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548"/>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549"/>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543" name="Straight Connector 542"/>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4" name="Group 633"/>
          <p:cNvGrpSpPr/>
          <p:nvPr/>
        </p:nvGrpSpPr>
        <p:grpSpPr>
          <a:xfrm rot="16801966">
            <a:off x="3366871" y="2938410"/>
            <a:ext cx="1859427" cy="369332"/>
            <a:chOff x="4968543" y="5337023"/>
            <a:chExt cx="3872850" cy="228545"/>
          </a:xfrm>
        </p:grpSpPr>
        <p:grpSp>
          <p:nvGrpSpPr>
            <p:cNvPr id="635" name="Group 634"/>
            <p:cNvGrpSpPr/>
            <p:nvPr/>
          </p:nvGrpSpPr>
          <p:grpSpPr>
            <a:xfrm>
              <a:off x="4968543" y="5337023"/>
              <a:ext cx="3092968" cy="228545"/>
              <a:chOff x="1338645" y="4000960"/>
              <a:chExt cx="3092968" cy="228545"/>
            </a:xfrm>
          </p:grpSpPr>
          <p:sp>
            <p:nvSpPr>
              <p:cNvPr id="640" name="Shape 670"/>
              <p:cNvSpPr/>
              <p:nvPr/>
            </p:nvSpPr>
            <p:spPr>
              <a:xfrm>
                <a:off x="1338645" y="4022899"/>
                <a:ext cx="512546"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Eth</a:t>
                </a:r>
              </a:p>
            </p:txBody>
          </p:sp>
          <p:sp>
            <p:nvSpPr>
              <p:cNvPr id="641" name="Shape 671"/>
              <p:cNvSpPr/>
              <p:nvPr/>
            </p:nvSpPr>
            <p:spPr>
              <a:xfrm>
                <a:off x="1851191" y="4022899"/>
                <a:ext cx="464757"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IP</a:t>
                </a:r>
                <a:endParaRPr lang="en" sz="1200" b="0" i="0" u="none" strike="noStrike" cap="none" baseline="0" dirty="0">
                  <a:solidFill>
                    <a:schemeClr val="lt1"/>
                  </a:solidFill>
                  <a:latin typeface="Calibri"/>
                  <a:ea typeface="Calibri"/>
                  <a:cs typeface="Calibri"/>
                  <a:sym typeface="Calibri"/>
                </a:endParaRPr>
              </a:p>
            </p:txBody>
          </p:sp>
          <p:sp>
            <p:nvSpPr>
              <p:cNvPr id="642" name="Shape 672"/>
              <p:cNvSpPr/>
              <p:nvPr/>
            </p:nvSpPr>
            <p:spPr>
              <a:xfrm>
                <a:off x="2315948" y="4000960"/>
                <a:ext cx="1124504" cy="228545"/>
              </a:xfrm>
              <a:prstGeom prst="rect">
                <a:avLst/>
              </a:prstGeom>
              <a:solidFill>
                <a:schemeClr val="accent6"/>
              </a:solidFill>
              <a:ln w="9525" cap="flat">
                <a:solidFill>
                  <a:schemeClr val="tx1"/>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TCP </a:t>
                </a:r>
                <a:r>
                  <a:rPr lang="en-US" sz="1200" b="0" i="0" u="none" strike="noStrike" cap="none" baseline="0" dirty="0" err="1" smtClean="0">
                    <a:solidFill>
                      <a:schemeClr val="lt1"/>
                    </a:solidFill>
                    <a:latin typeface="Calibri"/>
                    <a:ea typeface="Calibri"/>
                    <a:cs typeface="Calibri"/>
                    <a:sym typeface="Calibri"/>
                  </a:rPr>
                  <a:t>src</a:t>
                </a:r>
                <a:r>
                  <a:rPr lang="en-US" sz="1200" b="0" i="0" u="none" strike="noStrike" cap="none" baseline="0" dirty="0" smtClean="0">
                    <a:solidFill>
                      <a:schemeClr val="lt1"/>
                    </a:solidFill>
                    <a:latin typeface="Calibri"/>
                    <a:ea typeface="Calibri"/>
                    <a:cs typeface="Calibri"/>
                    <a:sym typeface="Calibri"/>
                  </a:rPr>
                  <a:t> </a:t>
                </a:r>
                <a:r>
                  <a:rPr lang="en-US" sz="1200" b="1" dirty="0" smtClean="0">
                    <a:latin typeface="Calibri"/>
                    <a:ea typeface="Calibri"/>
                    <a:cs typeface="Calibri"/>
                    <a:sym typeface="Calibri"/>
                  </a:rPr>
                  <a:t>50001</a:t>
                </a:r>
                <a:endParaRPr lang="en" sz="1200" b="1" i="0" u="none" strike="noStrike" cap="none" baseline="0" dirty="0">
                  <a:latin typeface="Calibri"/>
                  <a:ea typeface="Calibri"/>
                  <a:cs typeface="Calibri"/>
                  <a:sym typeface="Calibri"/>
                </a:endParaRPr>
              </a:p>
            </p:txBody>
          </p:sp>
          <p:sp>
            <p:nvSpPr>
              <p:cNvPr id="643" name="Shape 673"/>
              <p:cNvSpPr/>
              <p:nvPr/>
            </p:nvSpPr>
            <p:spPr>
              <a:xfrm>
                <a:off x="3440453" y="4022900"/>
                <a:ext cx="991160" cy="184666"/>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endParaRPr lang="en" sz="1200" b="0" i="0" u="none" strike="noStrike" cap="none" baseline="0" dirty="0">
                  <a:solidFill>
                    <a:schemeClr val="lt1"/>
                  </a:solidFill>
                  <a:latin typeface="Calibri"/>
                  <a:ea typeface="Calibri"/>
                  <a:cs typeface="Calibri"/>
                  <a:sym typeface="Calibri"/>
                </a:endParaRPr>
              </a:p>
            </p:txBody>
          </p:sp>
        </p:grpSp>
        <p:sp>
          <p:nvSpPr>
            <p:cNvPr id="639" name="Shape 667"/>
            <p:cNvSpPr/>
            <p:nvPr/>
          </p:nvSpPr>
          <p:spPr>
            <a:xfrm>
              <a:off x="8061513" y="5361263"/>
              <a:ext cx="779880" cy="184666"/>
            </a:xfrm>
            <a:prstGeom prst="rect">
              <a:avLst/>
            </a:prstGeom>
            <a:solidFill>
              <a:schemeClr val="accent1"/>
            </a:solidFill>
            <a:ln w="9525" cap="flat">
              <a:solidFill>
                <a:srgbClr val="395E8A"/>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endParaRPr lang="en" sz="1200" b="0" i="0" u="none" strike="noStrike" cap="none" baseline="0" dirty="0">
                <a:solidFill>
                  <a:schemeClr val="lt1"/>
                </a:solidFill>
                <a:latin typeface="Calibri"/>
                <a:ea typeface="Calibri"/>
                <a:cs typeface="Calibri"/>
                <a:sym typeface="Calibri"/>
              </a:endParaRPr>
            </a:p>
          </p:txBody>
        </p:sp>
      </p:grpSp>
      <p:grpSp>
        <p:nvGrpSpPr>
          <p:cNvPr id="651" name="Group 650"/>
          <p:cNvGrpSpPr/>
          <p:nvPr/>
        </p:nvGrpSpPr>
        <p:grpSpPr>
          <a:xfrm rot="18352520">
            <a:off x="4321092" y="2597141"/>
            <a:ext cx="1859427" cy="369333"/>
            <a:chOff x="4968543" y="5335026"/>
            <a:chExt cx="3872850" cy="232541"/>
          </a:xfrm>
        </p:grpSpPr>
        <p:grpSp>
          <p:nvGrpSpPr>
            <p:cNvPr id="652" name="Group 651"/>
            <p:cNvGrpSpPr/>
            <p:nvPr/>
          </p:nvGrpSpPr>
          <p:grpSpPr>
            <a:xfrm>
              <a:off x="4968543" y="5335026"/>
              <a:ext cx="3092968" cy="232541"/>
              <a:chOff x="1338645" y="3998963"/>
              <a:chExt cx="3092968" cy="232541"/>
            </a:xfrm>
          </p:grpSpPr>
          <p:sp>
            <p:nvSpPr>
              <p:cNvPr id="654" name="Shape 670"/>
              <p:cNvSpPr/>
              <p:nvPr/>
            </p:nvSpPr>
            <p:spPr>
              <a:xfrm>
                <a:off x="1338645" y="4022899"/>
                <a:ext cx="512546"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Eth</a:t>
                </a:r>
              </a:p>
            </p:txBody>
          </p:sp>
          <p:sp>
            <p:nvSpPr>
              <p:cNvPr id="655" name="Shape 671"/>
              <p:cNvSpPr/>
              <p:nvPr/>
            </p:nvSpPr>
            <p:spPr>
              <a:xfrm>
                <a:off x="1851191" y="4022899"/>
                <a:ext cx="464757"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IP</a:t>
                </a:r>
                <a:endParaRPr lang="en" sz="1200" b="0" i="0" u="none" strike="noStrike" cap="none" baseline="0" dirty="0">
                  <a:solidFill>
                    <a:schemeClr val="lt1"/>
                  </a:solidFill>
                  <a:latin typeface="Calibri"/>
                  <a:ea typeface="Calibri"/>
                  <a:cs typeface="Calibri"/>
                  <a:sym typeface="Calibri"/>
                </a:endParaRPr>
              </a:p>
            </p:txBody>
          </p:sp>
          <p:sp>
            <p:nvSpPr>
              <p:cNvPr id="656" name="Shape 672"/>
              <p:cNvSpPr/>
              <p:nvPr/>
            </p:nvSpPr>
            <p:spPr>
              <a:xfrm>
                <a:off x="2315947" y="3998963"/>
                <a:ext cx="1124504" cy="232541"/>
              </a:xfrm>
              <a:prstGeom prst="rect">
                <a:avLst/>
              </a:prstGeom>
              <a:solidFill>
                <a:schemeClr val="accent6"/>
              </a:solidFill>
              <a:ln w="9525" cap="flat">
                <a:solidFill>
                  <a:schemeClr val="tx1"/>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TCP </a:t>
                </a:r>
                <a:r>
                  <a:rPr lang="en-US" sz="1200" b="0" i="0" u="none" strike="noStrike" cap="none" baseline="0" dirty="0" err="1" smtClean="0">
                    <a:solidFill>
                      <a:schemeClr val="lt1"/>
                    </a:solidFill>
                    <a:latin typeface="Calibri"/>
                    <a:ea typeface="Calibri"/>
                    <a:cs typeface="Calibri"/>
                    <a:sym typeface="Calibri"/>
                  </a:rPr>
                  <a:t>src</a:t>
                </a:r>
                <a:r>
                  <a:rPr lang="en-US" sz="1200" b="0" i="0" u="none" strike="noStrike" cap="none" baseline="0" dirty="0" smtClean="0">
                    <a:solidFill>
                      <a:schemeClr val="lt1"/>
                    </a:solidFill>
                    <a:latin typeface="Calibri"/>
                    <a:ea typeface="Calibri"/>
                    <a:cs typeface="Calibri"/>
                    <a:sym typeface="Calibri"/>
                  </a:rPr>
                  <a:t> </a:t>
                </a:r>
                <a:r>
                  <a:rPr lang="en-US" sz="1200" b="1" dirty="0" smtClean="0">
                    <a:latin typeface="Calibri"/>
                    <a:ea typeface="Calibri"/>
                    <a:cs typeface="Calibri"/>
                    <a:sym typeface="Calibri"/>
                  </a:rPr>
                  <a:t>5000</a:t>
                </a:r>
                <a:r>
                  <a:rPr lang="en-US" sz="1200" b="1" i="0" u="none" strike="noStrike" cap="none" baseline="0" dirty="0" smtClean="0">
                    <a:latin typeface="Calibri"/>
                    <a:ea typeface="Calibri"/>
                    <a:cs typeface="Calibri"/>
                    <a:sym typeface="Calibri"/>
                  </a:rPr>
                  <a:t>2</a:t>
                </a:r>
                <a:endParaRPr lang="en" sz="1200" b="1" i="0" u="none" strike="noStrike" cap="none" baseline="0" dirty="0">
                  <a:latin typeface="Calibri"/>
                  <a:ea typeface="Calibri"/>
                  <a:cs typeface="Calibri"/>
                  <a:sym typeface="Calibri"/>
                </a:endParaRPr>
              </a:p>
            </p:txBody>
          </p:sp>
          <p:sp>
            <p:nvSpPr>
              <p:cNvPr id="657" name="Shape 673"/>
              <p:cNvSpPr/>
              <p:nvPr/>
            </p:nvSpPr>
            <p:spPr>
              <a:xfrm>
                <a:off x="3440453" y="4022900"/>
                <a:ext cx="991160" cy="184666"/>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endParaRPr lang="en" sz="1200" b="0" i="0" u="none" strike="noStrike" cap="none" baseline="0" dirty="0">
                  <a:solidFill>
                    <a:schemeClr val="lt1"/>
                  </a:solidFill>
                  <a:latin typeface="Calibri"/>
                  <a:ea typeface="Calibri"/>
                  <a:cs typeface="Calibri"/>
                  <a:sym typeface="Calibri"/>
                </a:endParaRPr>
              </a:p>
            </p:txBody>
          </p:sp>
        </p:grpSp>
        <p:sp>
          <p:nvSpPr>
            <p:cNvPr id="653" name="Shape 667"/>
            <p:cNvSpPr/>
            <p:nvPr/>
          </p:nvSpPr>
          <p:spPr>
            <a:xfrm>
              <a:off x="8061513" y="5361263"/>
              <a:ext cx="779880" cy="184666"/>
            </a:xfrm>
            <a:prstGeom prst="rect">
              <a:avLst/>
            </a:prstGeom>
            <a:solidFill>
              <a:schemeClr val="accent1"/>
            </a:solidFill>
            <a:ln w="9525" cap="flat">
              <a:solidFill>
                <a:srgbClr val="395E8A"/>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endParaRPr lang="en" sz="1200" b="0" i="0" u="none" strike="noStrike" cap="none" baseline="0" dirty="0">
                <a:solidFill>
                  <a:schemeClr val="lt1"/>
                </a:solidFill>
                <a:latin typeface="Calibri"/>
                <a:ea typeface="Calibri"/>
                <a:cs typeface="Calibri"/>
                <a:sym typeface="Calibri"/>
              </a:endParaRPr>
            </a:p>
          </p:txBody>
        </p:sp>
      </p:grpSp>
      <p:graphicFrame>
        <p:nvGraphicFramePr>
          <p:cNvPr id="665" name="Table 664"/>
          <p:cNvGraphicFramePr>
            <a:graphicFrameLocks noGrp="1"/>
          </p:cNvGraphicFramePr>
          <p:nvPr>
            <p:extLst>
              <p:ext uri="{D42A27DB-BD31-4B8C-83A1-F6EECF244321}">
                <p14:modId xmlns:p14="http://schemas.microsoft.com/office/powerpoint/2010/main" val="295099656"/>
              </p:ext>
            </p:extLst>
          </p:nvPr>
        </p:nvGraphicFramePr>
        <p:xfrm>
          <a:off x="756735" y="4330421"/>
          <a:ext cx="1075671" cy="1264920"/>
        </p:xfrm>
        <a:graphic>
          <a:graphicData uri="http://schemas.openxmlformats.org/drawingml/2006/table">
            <a:tbl>
              <a:tblPr firstRow="1" bandRow="1">
                <a:tableStyleId>{5940675A-B579-460E-94D1-54222C63F5DA}</a:tableStyleId>
              </a:tblPr>
              <a:tblGrid>
                <a:gridCol w="466071"/>
                <a:gridCol w="6096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50001</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50002</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50003</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50004</a:t>
                      </a:r>
                      <a:endParaRPr lang="en-US" sz="1050" dirty="0"/>
                    </a:p>
                  </a:txBody>
                  <a:tcPr/>
                </a:tc>
              </a:tr>
            </a:tbl>
          </a:graphicData>
        </a:graphic>
      </p:graphicFrame>
      <p:sp>
        <p:nvSpPr>
          <p:cNvPr id="666" name="TextBox 665"/>
          <p:cNvSpPr txBox="1"/>
          <p:nvPr/>
        </p:nvSpPr>
        <p:spPr>
          <a:xfrm>
            <a:off x="8276004" y="5597533"/>
            <a:ext cx="476007" cy="369332"/>
          </a:xfrm>
          <a:prstGeom prst="rect">
            <a:avLst/>
          </a:prstGeom>
          <a:noFill/>
        </p:spPr>
        <p:txBody>
          <a:bodyPr wrap="square" rtlCol="0">
            <a:spAutoFit/>
          </a:bodyPr>
          <a:lstStyle/>
          <a:p>
            <a:r>
              <a:rPr lang="en-US" smtClean="0"/>
              <a:t>H2</a:t>
            </a:r>
            <a:endParaRPr lang="en-US"/>
          </a:p>
        </p:txBody>
      </p:sp>
      <p:sp>
        <p:nvSpPr>
          <p:cNvPr id="667" name="TextBox 666"/>
          <p:cNvSpPr txBox="1"/>
          <p:nvPr/>
        </p:nvSpPr>
        <p:spPr>
          <a:xfrm>
            <a:off x="4203177" y="5597533"/>
            <a:ext cx="476007" cy="369332"/>
          </a:xfrm>
          <a:prstGeom prst="rect">
            <a:avLst/>
          </a:prstGeom>
          <a:noFill/>
        </p:spPr>
        <p:txBody>
          <a:bodyPr wrap="square" rtlCol="0">
            <a:spAutoFit/>
          </a:bodyPr>
          <a:lstStyle/>
          <a:p>
            <a:r>
              <a:rPr lang="en-US" dirty="0" smtClean="0"/>
              <a:t>H1</a:t>
            </a:r>
            <a:endParaRPr lang="en-US" dirty="0"/>
          </a:p>
        </p:txBody>
      </p:sp>
      <p:grpSp>
        <p:nvGrpSpPr>
          <p:cNvPr id="198" name="Group 197"/>
          <p:cNvGrpSpPr/>
          <p:nvPr/>
        </p:nvGrpSpPr>
        <p:grpSpPr>
          <a:xfrm rot="19286618">
            <a:off x="5297578" y="2340630"/>
            <a:ext cx="1859427" cy="369332"/>
            <a:chOff x="4968543" y="5337023"/>
            <a:chExt cx="3872850" cy="228545"/>
          </a:xfrm>
        </p:grpSpPr>
        <p:grpSp>
          <p:nvGrpSpPr>
            <p:cNvPr id="199" name="Group 198"/>
            <p:cNvGrpSpPr/>
            <p:nvPr/>
          </p:nvGrpSpPr>
          <p:grpSpPr>
            <a:xfrm>
              <a:off x="4968543" y="5337023"/>
              <a:ext cx="3092968" cy="228545"/>
              <a:chOff x="1338645" y="4000960"/>
              <a:chExt cx="3092968" cy="228545"/>
            </a:xfrm>
          </p:grpSpPr>
          <p:sp>
            <p:nvSpPr>
              <p:cNvPr id="201" name="Shape 670"/>
              <p:cNvSpPr/>
              <p:nvPr/>
            </p:nvSpPr>
            <p:spPr>
              <a:xfrm>
                <a:off x="1338645" y="4022899"/>
                <a:ext cx="512546"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Eth</a:t>
                </a:r>
              </a:p>
            </p:txBody>
          </p:sp>
          <p:sp>
            <p:nvSpPr>
              <p:cNvPr id="202" name="Shape 671"/>
              <p:cNvSpPr/>
              <p:nvPr/>
            </p:nvSpPr>
            <p:spPr>
              <a:xfrm>
                <a:off x="1851191" y="4022899"/>
                <a:ext cx="464757"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IP</a:t>
                </a:r>
                <a:endParaRPr lang="en" sz="1200" b="0" i="0" u="none" strike="noStrike" cap="none" baseline="0" dirty="0">
                  <a:solidFill>
                    <a:schemeClr val="lt1"/>
                  </a:solidFill>
                  <a:latin typeface="Calibri"/>
                  <a:ea typeface="Calibri"/>
                  <a:cs typeface="Calibri"/>
                  <a:sym typeface="Calibri"/>
                </a:endParaRPr>
              </a:p>
            </p:txBody>
          </p:sp>
          <p:sp>
            <p:nvSpPr>
              <p:cNvPr id="203" name="Shape 672"/>
              <p:cNvSpPr/>
              <p:nvPr/>
            </p:nvSpPr>
            <p:spPr>
              <a:xfrm>
                <a:off x="2315948" y="4000960"/>
                <a:ext cx="1124504" cy="228545"/>
              </a:xfrm>
              <a:prstGeom prst="rect">
                <a:avLst/>
              </a:prstGeom>
              <a:solidFill>
                <a:schemeClr val="accent6"/>
              </a:solidFill>
              <a:ln w="9525" cap="flat">
                <a:solidFill>
                  <a:schemeClr val="tx1"/>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TCP </a:t>
                </a:r>
                <a:r>
                  <a:rPr lang="en-US" sz="1200" b="0" i="0" u="none" strike="noStrike" cap="none" baseline="0" dirty="0" err="1" smtClean="0">
                    <a:solidFill>
                      <a:schemeClr val="lt1"/>
                    </a:solidFill>
                    <a:latin typeface="Calibri"/>
                    <a:ea typeface="Calibri"/>
                    <a:cs typeface="Calibri"/>
                    <a:sym typeface="Calibri"/>
                  </a:rPr>
                  <a:t>src</a:t>
                </a:r>
                <a:r>
                  <a:rPr lang="en-US" sz="1200" b="0" i="0" u="none" strike="noStrike" cap="none" baseline="0" dirty="0" smtClean="0">
                    <a:solidFill>
                      <a:schemeClr val="lt1"/>
                    </a:solidFill>
                    <a:latin typeface="Calibri"/>
                    <a:ea typeface="Calibri"/>
                    <a:cs typeface="Calibri"/>
                    <a:sym typeface="Calibri"/>
                  </a:rPr>
                  <a:t> </a:t>
                </a:r>
                <a:r>
                  <a:rPr lang="en-US" sz="1200" b="1" dirty="0" smtClean="0">
                    <a:latin typeface="Calibri"/>
                    <a:ea typeface="Calibri"/>
                    <a:cs typeface="Calibri"/>
                    <a:sym typeface="Calibri"/>
                  </a:rPr>
                  <a:t>50003</a:t>
                </a:r>
                <a:endParaRPr lang="en" sz="1200" b="1" i="0" u="none" strike="noStrike" cap="none" baseline="0" dirty="0">
                  <a:latin typeface="Calibri"/>
                  <a:ea typeface="Calibri"/>
                  <a:cs typeface="Calibri"/>
                  <a:sym typeface="Calibri"/>
                </a:endParaRPr>
              </a:p>
            </p:txBody>
          </p:sp>
          <p:sp>
            <p:nvSpPr>
              <p:cNvPr id="204" name="Shape 673"/>
              <p:cNvSpPr/>
              <p:nvPr/>
            </p:nvSpPr>
            <p:spPr>
              <a:xfrm>
                <a:off x="3440453" y="4022900"/>
                <a:ext cx="991160" cy="184666"/>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endParaRPr lang="en" sz="1200" b="0" i="0" u="none" strike="noStrike" cap="none" baseline="0" dirty="0">
                  <a:solidFill>
                    <a:schemeClr val="lt1"/>
                  </a:solidFill>
                  <a:latin typeface="Calibri"/>
                  <a:ea typeface="Calibri"/>
                  <a:cs typeface="Calibri"/>
                  <a:sym typeface="Calibri"/>
                </a:endParaRPr>
              </a:p>
            </p:txBody>
          </p:sp>
        </p:grpSp>
        <p:sp>
          <p:nvSpPr>
            <p:cNvPr id="200" name="Shape 667"/>
            <p:cNvSpPr/>
            <p:nvPr/>
          </p:nvSpPr>
          <p:spPr>
            <a:xfrm>
              <a:off x="8061513" y="5361263"/>
              <a:ext cx="779880" cy="184666"/>
            </a:xfrm>
            <a:prstGeom prst="rect">
              <a:avLst/>
            </a:prstGeom>
            <a:solidFill>
              <a:schemeClr val="accent1"/>
            </a:solidFill>
            <a:ln w="9525" cap="flat">
              <a:solidFill>
                <a:srgbClr val="395E8A"/>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endParaRPr lang="en" sz="1200" b="0" i="0" u="none" strike="noStrike" cap="none" baseline="0" dirty="0">
                <a:solidFill>
                  <a:schemeClr val="lt1"/>
                </a:solidFill>
                <a:latin typeface="Calibri"/>
                <a:ea typeface="Calibri"/>
                <a:cs typeface="Calibri"/>
                <a:sym typeface="Calibri"/>
              </a:endParaRPr>
            </a:p>
          </p:txBody>
        </p:sp>
      </p:grpSp>
      <p:grpSp>
        <p:nvGrpSpPr>
          <p:cNvPr id="205" name="Group 204"/>
          <p:cNvGrpSpPr/>
          <p:nvPr/>
        </p:nvGrpSpPr>
        <p:grpSpPr>
          <a:xfrm rot="19869845">
            <a:off x="6095890" y="2382631"/>
            <a:ext cx="1859427" cy="369332"/>
            <a:chOff x="4968543" y="5337023"/>
            <a:chExt cx="3872850" cy="228545"/>
          </a:xfrm>
        </p:grpSpPr>
        <p:grpSp>
          <p:nvGrpSpPr>
            <p:cNvPr id="206" name="Group 205"/>
            <p:cNvGrpSpPr/>
            <p:nvPr/>
          </p:nvGrpSpPr>
          <p:grpSpPr>
            <a:xfrm>
              <a:off x="4968543" y="5337023"/>
              <a:ext cx="3092968" cy="228545"/>
              <a:chOff x="1338645" y="4000960"/>
              <a:chExt cx="3092968" cy="228545"/>
            </a:xfrm>
          </p:grpSpPr>
          <p:sp>
            <p:nvSpPr>
              <p:cNvPr id="208" name="Shape 670"/>
              <p:cNvSpPr/>
              <p:nvPr/>
            </p:nvSpPr>
            <p:spPr>
              <a:xfrm>
                <a:off x="1338645" y="4022899"/>
                <a:ext cx="512546"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Eth</a:t>
                </a:r>
              </a:p>
            </p:txBody>
          </p:sp>
          <p:sp>
            <p:nvSpPr>
              <p:cNvPr id="209" name="Shape 671"/>
              <p:cNvSpPr/>
              <p:nvPr/>
            </p:nvSpPr>
            <p:spPr>
              <a:xfrm>
                <a:off x="1851191" y="4022899"/>
                <a:ext cx="464757"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IP</a:t>
                </a:r>
                <a:endParaRPr lang="en" sz="1200" b="0" i="0" u="none" strike="noStrike" cap="none" baseline="0" dirty="0">
                  <a:solidFill>
                    <a:schemeClr val="lt1"/>
                  </a:solidFill>
                  <a:latin typeface="Calibri"/>
                  <a:ea typeface="Calibri"/>
                  <a:cs typeface="Calibri"/>
                  <a:sym typeface="Calibri"/>
                </a:endParaRPr>
              </a:p>
            </p:txBody>
          </p:sp>
          <p:sp>
            <p:nvSpPr>
              <p:cNvPr id="210" name="Shape 672"/>
              <p:cNvSpPr/>
              <p:nvPr/>
            </p:nvSpPr>
            <p:spPr>
              <a:xfrm>
                <a:off x="2315948" y="4000960"/>
                <a:ext cx="1124504" cy="228545"/>
              </a:xfrm>
              <a:prstGeom prst="rect">
                <a:avLst/>
              </a:prstGeom>
              <a:solidFill>
                <a:schemeClr val="accent6"/>
              </a:solidFill>
              <a:ln w="9525" cap="flat">
                <a:solidFill>
                  <a:schemeClr val="tx1"/>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TCP </a:t>
                </a:r>
                <a:r>
                  <a:rPr lang="en-US" sz="1200" b="0" i="0" u="none" strike="noStrike" cap="none" baseline="0" dirty="0" err="1" smtClean="0">
                    <a:solidFill>
                      <a:schemeClr val="lt1"/>
                    </a:solidFill>
                    <a:latin typeface="Calibri"/>
                    <a:ea typeface="Calibri"/>
                    <a:cs typeface="Calibri"/>
                    <a:sym typeface="Calibri"/>
                  </a:rPr>
                  <a:t>src</a:t>
                </a:r>
                <a:r>
                  <a:rPr lang="en-US" sz="1200" b="0" i="0" u="none" strike="noStrike" cap="none" baseline="0" dirty="0" smtClean="0">
                    <a:solidFill>
                      <a:schemeClr val="lt1"/>
                    </a:solidFill>
                    <a:latin typeface="Calibri"/>
                    <a:ea typeface="Calibri"/>
                    <a:cs typeface="Calibri"/>
                    <a:sym typeface="Calibri"/>
                  </a:rPr>
                  <a:t> </a:t>
                </a:r>
                <a:r>
                  <a:rPr lang="en-US" sz="1200" b="1" dirty="0" smtClean="0">
                    <a:latin typeface="Calibri"/>
                    <a:ea typeface="Calibri"/>
                    <a:cs typeface="Calibri"/>
                    <a:sym typeface="Calibri"/>
                  </a:rPr>
                  <a:t>50004</a:t>
                </a:r>
                <a:endParaRPr lang="en" sz="1200" b="1" i="0" u="none" strike="noStrike" cap="none" baseline="0" dirty="0">
                  <a:latin typeface="Calibri"/>
                  <a:ea typeface="Calibri"/>
                  <a:cs typeface="Calibri"/>
                  <a:sym typeface="Calibri"/>
                </a:endParaRPr>
              </a:p>
            </p:txBody>
          </p:sp>
          <p:sp>
            <p:nvSpPr>
              <p:cNvPr id="211" name="Shape 673"/>
              <p:cNvSpPr/>
              <p:nvPr/>
            </p:nvSpPr>
            <p:spPr>
              <a:xfrm>
                <a:off x="3440453" y="4022900"/>
                <a:ext cx="991160" cy="184666"/>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endParaRPr lang="en" sz="1200" b="0" i="0" u="none" strike="noStrike" cap="none" baseline="0" dirty="0">
                  <a:solidFill>
                    <a:schemeClr val="lt1"/>
                  </a:solidFill>
                  <a:latin typeface="Calibri"/>
                  <a:ea typeface="Calibri"/>
                  <a:cs typeface="Calibri"/>
                  <a:sym typeface="Calibri"/>
                </a:endParaRPr>
              </a:p>
            </p:txBody>
          </p:sp>
        </p:grpSp>
        <p:sp>
          <p:nvSpPr>
            <p:cNvPr id="207" name="Shape 667"/>
            <p:cNvSpPr/>
            <p:nvPr/>
          </p:nvSpPr>
          <p:spPr>
            <a:xfrm>
              <a:off x="8061513" y="5361263"/>
              <a:ext cx="779880" cy="184666"/>
            </a:xfrm>
            <a:prstGeom prst="rect">
              <a:avLst/>
            </a:prstGeom>
            <a:solidFill>
              <a:schemeClr val="accent1"/>
            </a:solidFill>
            <a:ln w="9525" cap="flat">
              <a:solidFill>
                <a:srgbClr val="395E8A"/>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endParaRPr lang="en" sz="1200" b="0" i="0" u="none" strike="noStrike" cap="none" baseline="0" dirty="0">
                <a:solidFill>
                  <a:schemeClr val="lt1"/>
                </a:solidFill>
                <a:latin typeface="Calibri"/>
                <a:ea typeface="Calibri"/>
                <a:cs typeface="Calibri"/>
                <a:sym typeface="Calibri"/>
              </a:endParaRPr>
            </a:p>
          </p:txBody>
        </p:sp>
      </p:grpSp>
      <p:sp>
        <p:nvSpPr>
          <p:cNvPr id="169" name="Rectangle 168"/>
          <p:cNvSpPr/>
          <p:nvPr/>
        </p:nvSpPr>
        <p:spPr>
          <a:xfrm>
            <a:off x="2387817" y="4329112"/>
            <a:ext cx="152400" cy="190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0" name="Rectangle 169"/>
          <p:cNvSpPr/>
          <p:nvPr/>
        </p:nvSpPr>
        <p:spPr>
          <a:xfrm>
            <a:off x="2654517" y="4329112"/>
            <a:ext cx="190500" cy="190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1" name="Rectangle 170"/>
          <p:cNvSpPr/>
          <p:nvPr/>
        </p:nvSpPr>
        <p:spPr>
          <a:xfrm>
            <a:off x="2959317" y="4329112"/>
            <a:ext cx="190500" cy="190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2" name="Rectangle 171"/>
          <p:cNvSpPr/>
          <p:nvPr/>
        </p:nvSpPr>
        <p:spPr>
          <a:xfrm>
            <a:off x="3264117" y="4329112"/>
            <a:ext cx="304800" cy="190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3" name="Left Brace 172"/>
          <p:cNvSpPr/>
          <p:nvPr/>
        </p:nvSpPr>
        <p:spPr>
          <a:xfrm rot="16200000">
            <a:off x="2488332" y="4594725"/>
            <a:ext cx="215899" cy="21807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TextBox 173"/>
          <p:cNvSpPr txBox="1"/>
          <p:nvPr/>
        </p:nvSpPr>
        <p:spPr>
          <a:xfrm>
            <a:off x="2121117" y="4760912"/>
            <a:ext cx="1435026" cy="369332"/>
          </a:xfrm>
          <a:prstGeom prst="rect">
            <a:avLst/>
          </a:prstGeom>
          <a:noFill/>
        </p:spPr>
        <p:txBody>
          <a:bodyPr wrap="square" rtlCol="0">
            <a:spAutoFit/>
          </a:bodyPr>
          <a:lstStyle/>
          <a:p>
            <a:r>
              <a:rPr lang="en-US" dirty="0" err="1" smtClean="0"/>
              <a:t>Flowlet</a:t>
            </a:r>
            <a:r>
              <a:rPr lang="en-US" dirty="0" smtClean="0"/>
              <a:t> gap</a:t>
            </a:r>
            <a:endParaRPr lang="en-US" dirty="0"/>
          </a:p>
        </p:txBody>
      </p:sp>
    </p:spTree>
    <p:extLst>
      <p:ext uri="{BB962C8B-B14F-4D97-AF65-F5344CB8AC3E}">
        <p14:creationId xmlns:p14="http://schemas.microsoft.com/office/powerpoint/2010/main" val="131046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4"/>
                                        </p:tgtEl>
                                        <p:attrNameLst>
                                          <p:attrName>style.visibility</p:attrName>
                                        </p:attrNameLst>
                                      </p:cBhvr>
                                      <p:to>
                                        <p:strVal val="visible"/>
                                      </p:to>
                                    </p:set>
                                  </p:childTnLst>
                                  <p:subTnLst>
                                    <p:set>
                                      <p:cBhvr override="childStyle">
                                        <p:cTn dur="1" fill="hold" display="0" masterRel="nextClick" afterEffect="1"/>
                                        <p:tgtEl>
                                          <p:spTgt spid="634"/>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651"/>
                                        </p:tgtEl>
                                        <p:attrNameLst>
                                          <p:attrName>style.visibility</p:attrName>
                                        </p:attrNameLst>
                                      </p:cBhvr>
                                      <p:to>
                                        <p:strVal val="visible"/>
                                      </p:to>
                                    </p:set>
                                  </p:childTnLst>
                                  <p:subTnLst>
                                    <p:set>
                                      <p:cBhvr override="childStyle">
                                        <p:cTn dur="1" fill="hold" display="0" masterRel="nextClick" afterEffect="1"/>
                                        <p:tgtEl>
                                          <p:spTgt spid="651"/>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98"/>
                                        </p:tgtEl>
                                        <p:attrNameLst>
                                          <p:attrName>style.visibility</p:attrName>
                                        </p:attrNameLst>
                                      </p:cBhvr>
                                      <p:to>
                                        <p:strVal val="visible"/>
                                      </p:to>
                                    </p:set>
                                  </p:childTnLst>
                                  <p:subTnLst>
                                    <p:set>
                                      <p:cBhvr override="childStyle">
                                        <p:cTn dur="1" fill="hold" display="0" masterRel="nextClick" afterEffect="1"/>
                                        <p:tgtEl>
                                          <p:spTgt spid="198"/>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205"/>
                                        </p:tgtEl>
                                        <p:attrNameLst>
                                          <p:attrName>style.visibility</p:attrName>
                                        </p:attrNameLst>
                                      </p:cBhvr>
                                      <p:to>
                                        <p:strVal val="visible"/>
                                      </p:to>
                                    </p:set>
                                  </p:childTnLst>
                                  <p:subTnLst>
                                    <p:set>
                                      <p:cBhvr override="childStyle">
                                        <p:cTn dur="1" fill="hold" display="0" masterRel="nextClick" afterEffect="1"/>
                                        <p:tgtEl>
                                          <p:spTgt spid="20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16" dur="1000" autoRev="1" fill="remove"/>
                                        <p:tgtEl>
                                          <p:spTgt spid="169"/>
                                        </p:tgtEl>
                                        <p:attrNameLst>
                                          <p:attrName>style.color</p:attrName>
                                        </p:attrNameLst>
                                      </p:cBhvr>
                                      <p:to>
                                        <a:schemeClr val="folHlink"/>
                                      </p:to>
                                    </p:animClr>
                                    <p:animClr clrSpc="rgb" dir="cw">
                                      <p:cBhvr>
                                        <p:cTn id="17" dur="1000" autoRev="1" fill="remove"/>
                                        <p:tgtEl>
                                          <p:spTgt spid="169"/>
                                        </p:tgtEl>
                                        <p:attrNameLst>
                                          <p:attrName>fillcolor</p:attrName>
                                        </p:attrNameLst>
                                      </p:cBhvr>
                                      <p:to>
                                        <a:schemeClr val="folHlink"/>
                                      </p:to>
                                    </p:animClr>
                                    <p:set>
                                      <p:cBhvr>
                                        <p:cTn id="18" dur="1000" autoRev="1" fill="remove"/>
                                        <p:tgtEl>
                                          <p:spTgt spid="169"/>
                                        </p:tgtEl>
                                        <p:attrNameLst>
                                          <p:attrName>fill.type</p:attrName>
                                        </p:attrNameLst>
                                      </p:cBhvr>
                                      <p:to>
                                        <p:strVal val="solid"/>
                                      </p:to>
                                    </p:set>
                                    <p:set>
                                      <p:cBhvr>
                                        <p:cTn id="19" dur="1000" autoRev="1" fill="remove"/>
                                        <p:tgtEl>
                                          <p:spTgt spid="169"/>
                                        </p:tgtEl>
                                        <p:attrNameLst>
                                          <p:attrName>fill.on</p:attrName>
                                        </p:attrNameLst>
                                      </p:cBhvr>
                                      <p:to>
                                        <p:strVal val="true"/>
                                      </p:to>
                                    </p:set>
                                  </p:childTnLst>
                                  <p:subTnLst>
                                    <p:set>
                                      <p:cBhvr override="childStyle">
                                        <p:cTn dur="1" fill="hold" display="0" masterRel="nextClick" afterEffect="1"/>
                                        <p:tgtEl>
                                          <p:spTgt spid="169"/>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23" dur="1000" autoRev="1" fill="remove"/>
                                        <p:tgtEl>
                                          <p:spTgt spid="170"/>
                                        </p:tgtEl>
                                        <p:attrNameLst>
                                          <p:attrName>style.color</p:attrName>
                                        </p:attrNameLst>
                                      </p:cBhvr>
                                      <p:to>
                                        <a:schemeClr val="folHlink"/>
                                      </p:to>
                                    </p:animClr>
                                    <p:animClr clrSpc="rgb" dir="cw">
                                      <p:cBhvr>
                                        <p:cTn id="24" dur="1000" autoRev="1" fill="remove"/>
                                        <p:tgtEl>
                                          <p:spTgt spid="170"/>
                                        </p:tgtEl>
                                        <p:attrNameLst>
                                          <p:attrName>fillcolor</p:attrName>
                                        </p:attrNameLst>
                                      </p:cBhvr>
                                      <p:to>
                                        <a:schemeClr val="folHlink"/>
                                      </p:to>
                                    </p:animClr>
                                    <p:set>
                                      <p:cBhvr>
                                        <p:cTn id="25" dur="1000" autoRev="1" fill="remove"/>
                                        <p:tgtEl>
                                          <p:spTgt spid="170"/>
                                        </p:tgtEl>
                                        <p:attrNameLst>
                                          <p:attrName>fill.type</p:attrName>
                                        </p:attrNameLst>
                                      </p:cBhvr>
                                      <p:to>
                                        <p:strVal val="solid"/>
                                      </p:to>
                                    </p:set>
                                    <p:set>
                                      <p:cBhvr>
                                        <p:cTn id="26" dur="1000" autoRev="1" fill="remove"/>
                                        <p:tgtEl>
                                          <p:spTgt spid="170"/>
                                        </p:tgtEl>
                                        <p:attrNameLst>
                                          <p:attrName>fill.on</p:attrName>
                                        </p:attrNameLst>
                                      </p:cBhvr>
                                      <p:to>
                                        <p:strVal val="true"/>
                                      </p:to>
                                    </p:set>
                                  </p:childTnLst>
                                  <p:subTnLst>
                                    <p:set>
                                      <p:cBhvr override="childStyle">
                                        <p:cTn dur="1" fill="hold" display="0" masterRel="nextClick" afterEffect="1"/>
                                        <p:tgtEl>
                                          <p:spTgt spid="17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7" presetClass="emph" presetSubtype="0" fill="remove" grpId="0" nodeType="clickEffect">
                                  <p:stCondLst>
                                    <p:cond delay="0"/>
                                  </p:stCondLst>
                                  <p:childTnLst>
                                    <p:animClr clrSpc="rgb" dir="cw">
                                      <p:cBhvr override="childStyle">
                                        <p:cTn id="30" dur="1000" autoRev="1" fill="remove"/>
                                        <p:tgtEl>
                                          <p:spTgt spid="171"/>
                                        </p:tgtEl>
                                        <p:attrNameLst>
                                          <p:attrName>style.color</p:attrName>
                                        </p:attrNameLst>
                                      </p:cBhvr>
                                      <p:to>
                                        <a:schemeClr val="folHlink"/>
                                      </p:to>
                                    </p:animClr>
                                    <p:animClr clrSpc="rgb" dir="cw">
                                      <p:cBhvr>
                                        <p:cTn id="31" dur="1000" autoRev="1" fill="remove"/>
                                        <p:tgtEl>
                                          <p:spTgt spid="171"/>
                                        </p:tgtEl>
                                        <p:attrNameLst>
                                          <p:attrName>fillcolor</p:attrName>
                                        </p:attrNameLst>
                                      </p:cBhvr>
                                      <p:to>
                                        <a:schemeClr val="folHlink"/>
                                      </p:to>
                                    </p:animClr>
                                    <p:set>
                                      <p:cBhvr>
                                        <p:cTn id="32" dur="1000" autoRev="1" fill="remove"/>
                                        <p:tgtEl>
                                          <p:spTgt spid="171"/>
                                        </p:tgtEl>
                                        <p:attrNameLst>
                                          <p:attrName>fill.type</p:attrName>
                                        </p:attrNameLst>
                                      </p:cBhvr>
                                      <p:to>
                                        <p:strVal val="solid"/>
                                      </p:to>
                                    </p:set>
                                    <p:set>
                                      <p:cBhvr>
                                        <p:cTn id="33" dur="1000" autoRev="1" fill="remove"/>
                                        <p:tgtEl>
                                          <p:spTgt spid="171"/>
                                        </p:tgtEl>
                                        <p:attrNameLst>
                                          <p:attrName>fill.on</p:attrName>
                                        </p:attrNameLst>
                                      </p:cBhvr>
                                      <p:to>
                                        <p:strVal val="true"/>
                                      </p:to>
                                    </p:set>
                                  </p:childTnLst>
                                  <p:subTnLst>
                                    <p:set>
                                      <p:cBhvr override="childStyle">
                                        <p:cTn dur="1" fill="hold" display="0" masterRel="nextClick" afterEffect="1"/>
                                        <p:tgtEl>
                                          <p:spTgt spid="171"/>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7" presetClass="emph" presetSubtype="0" fill="remove" grpId="0" nodeType="clickEffect">
                                  <p:stCondLst>
                                    <p:cond delay="0"/>
                                  </p:stCondLst>
                                  <p:childTnLst>
                                    <p:animClr clrSpc="rgb" dir="cw">
                                      <p:cBhvr override="childStyle">
                                        <p:cTn id="37" dur="1000" autoRev="1" fill="remove"/>
                                        <p:tgtEl>
                                          <p:spTgt spid="172"/>
                                        </p:tgtEl>
                                        <p:attrNameLst>
                                          <p:attrName>style.color</p:attrName>
                                        </p:attrNameLst>
                                      </p:cBhvr>
                                      <p:to>
                                        <a:schemeClr val="folHlink"/>
                                      </p:to>
                                    </p:animClr>
                                    <p:animClr clrSpc="rgb" dir="cw">
                                      <p:cBhvr>
                                        <p:cTn id="38" dur="1000" autoRev="1" fill="remove"/>
                                        <p:tgtEl>
                                          <p:spTgt spid="172"/>
                                        </p:tgtEl>
                                        <p:attrNameLst>
                                          <p:attrName>fillcolor</p:attrName>
                                        </p:attrNameLst>
                                      </p:cBhvr>
                                      <p:to>
                                        <a:schemeClr val="folHlink"/>
                                      </p:to>
                                    </p:animClr>
                                    <p:set>
                                      <p:cBhvr>
                                        <p:cTn id="39" dur="1000" autoRev="1" fill="remove"/>
                                        <p:tgtEl>
                                          <p:spTgt spid="172"/>
                                        </p:tgtEl>
                                        <p:attrNameLst>
                                          <p:attrName>fill.type</p:attrName>
                                        </p:attrNameLst>
                                      </p:cBhvr>
                                      <p:to>
                                        <p:strVal val="solid"/>
                                      </p:to>
                                    </p:set>
                                    <p:set>
                                      <p:cBhvr>
                                        <p:cTn id="40" dur="1000" autoRev="1" fill="remove"/>
                                        <p:tgtEl>
                                          <p:spTgt spid="172"/>
                                        </p:tgtEl>
                                        <p:attrNameLst>
                                          <p:attrName>fill.on</p:attrName>
                                        </p:attrNameLst>
                                      </p:cBhvr>
                                      <p:to>
                                        <p:strVal val="true"/>
                                      </p:to>
                                    </p:set>
                                  </p:childTnLst>
                                  <p:subTnLst>
                                    <p:set>
                                      <p:cBhvr override="childStyle">
                                        <p:cTn dur="1" fill="hold" display="0" masterRel="nextClick" afterEffect="1"/>
                                        <p:tgtEl>
                                          <p:spTgt spid="17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70" grpId="0" animBg="1"/>
      <p:bldP spid="171" grpId="0" animBg="1"/>
      <p:bldP spid="1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330200"/>
            <a:ext cx="10969943" cy="812800"/>
          </a:xfrm>
        </p:spPr>
        <p:txBody>
          <a:bodyPr/>
          <a:lstStyle/>
          <a:p>
            <a:pPr algn="ctr"/>
            <a:r>
              <a:rPr lang="en-US" u="sng" dirty="0" smtClean="0"/>
              <a:t>CLOVE-ECN</a:t>
            </a:r>
            <a:endParaRPr lang="en-US" u="sng" dirty="0"/>
          </a:p>
        </p:txBody>
      </p:sp>
      <p:graphicFrame>
        <p:nvGraphicFramePr>
          <p:cNvPr id="8" name="Table 7"/>
          <p:cNvGraphicFramePr>
            <a:graphicFrameLocks noGrp="1"/>
          </p:cNvGraphicFramePr>
          <p:nvPr>
            <p:extLst/>
          </p:nvPr>
        </p:nvGraphicFramePr>
        <p:xfrm>
          <a:off x="517968" y="4367876"/>
          <a:ext cx="1532871" cy="1264920"/>
        </p:xfrm>
        <a:graphic>
          <a:graphicData uri="http://schemas.openxmlformats.org/drawingml/2006/table">
            <a:tbl>
              <a:tblPr firstRow="1" bandRow="1">
                <a:tableStyleId>{5940675A-B579-460E-94D1-54222C63F5DA}</a:tableStyleId>
              </a:tblPr>
              <a:tblGrid>
                <a:gridCol w="466071"/>
                <a:gridCol w="609600"/>
                <a:gridCol w="4572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c>
                  <a:txBody>
                    <a:bodyPr/>
                    <a:lstStyle/>
                    <a:p>
                      <a:r>
                        <a:rPr lang="en-US" sz="1100" b="1" i="0" dirty="0" err="1" smtClean="0"/>
                        <a:t>Wt</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50001</a:t>
                      </a:r>
                      <a:endParaRPr lang="en-US" sz="1050" dirty="0"/>
                    </a:p>
                  </a:txBody>
                  <a:tcPr/>
                </a:tc>
                <a:tc>
                  <a:txBody>
                    <a:bodyPr/>
                    <a:lstStyle/>
                    <a:p>
                      <a:r>
                        <a:rPr lang="en-US" sz="1050" dirty="0" smtClean="0"/>
                        <a:t>0.25</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50002</a:t>
                      </a:r>
                      <a:endParaRPr lang="en-US" sz="1050" dirty="0"/>
                    </a:p>
                  </a:txBody>
                  <a:tcPr/>
                </a:tc>
                <a:tc>
                  <a:txBody>
                    <a:bodyPr/>
                    <a:lstStyle/>
                    <a:p>
                      <a:r>
                        <a:rPr lang="en-US" sz="1050" dirty="0" smtClean="0"/>
                        <a:t>0.25</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50003</a:t>
                      </a:r>
                      <a:endParaRPr lang="en-US" sz="1050" dirty="0"/>
                    </a:p>
                  </a:txBody>
                  <a:tcPr/>
                </a:tc>
                <a:tc>
                  <a:txBody>
                    <a:bodyPr/>
                    <a:lstStyle/>
                    <a:p>
                      <a:r>
                        <a:rPr lang="en-US" sz="1050" dirty="0" smtClean="0"/>
                        <a:t>0.25</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50004</a:t>
                      </a:r>
                      <a:endParaRPr lang="en-US" sz="1050" dirty="0"/>
                    </a:p>
                  </a:txBody>
                  <a:tcPr/>
                </a:tc>
                <a:tc>
                  <a:txBody>
                    <a:bodyPr/>
                    <a:lstStyle/>
                    <a:p>
                      <a:r>
                        <a:rPr lang="en-US" sz="1050" dirty="0" smtClean="0"/>
                        <a:t>0.25</a:t>
                      </a:r>
                    </a:p>
                  </a:txBody>
                  <a:tcPr/>
                </a:tc>
              </a:tr>
            </a:tbl>
          </a:graphicData>
        </a:graphic>
      </p:graphicFrame>
      <p:sp>
        <p:nvSpPr>
          <p:cNvPr id="12" name="TextBox 11"/>
          <p:cNvSpPr txBox="1"/>
          <p:nvPr/>
        </p:nvSpPr>
        <p:spPr>
          <a:xfrm>
            <a:off x="412950" y="4019706"/>
            <a:ext cx="2063119" cy="369332"/>
          </a:xfrm>
          <a:prstGeom prst="rect">
            <a:avLst/>
          </a:prstGeom>
          <a:noFill/>
        </p:spPr>
        <p:txBody>
          <a:bodyPr wrap="square" rtlCol="0">
            <a:spAutoFit/>
          </a:bodyPr>
          <a:lstStyle/>
          <a:p>
            <a:r>
              <a:rPr lang="en-US" dirty="0" smtClean="0"/>
              <a:t>Path weight table</a:t>
            </a:r>
            <a:endParaRPr lang="en-US" dirty="0"/>
          </a:p>
        </p:txBody>
      </p:sp>
      <p:sp>
        <p:nvSpPr>
          <p:cNvPr id="14" name="TextBox 13"/>
          <p:cNvSpPr txBox="1"/>
          <p:nvPr/>
        </p:nvSpPr>
        <p:spPr>
          <a:xfrm>
            <a:off x="2483559" y="3873908"/>
            <a:ext cx="559517" cy="307777"/>
          </a:xfrm>
          <a:prstGeom prst="rect">
            <a:avLst/>
          </a:prstGeom>
          <a:noFill/>
          <a:ln>
            <a:solidFill>
              <a:schemeClr val="accent6"/>
            </a:solidFill>
          </a:ln>
        </p:spPr>
        <p:txBody>
          <a:bodyPr wrap="square" rtlCol="0">
            <a:spAutoFit/>
          </a:bodyPr>
          <a:lstStyle/>
          <a:p>
            <a:r>
              <a:rPr lang="en-US" sz="1400" b="1" dirty="0" smtClean="0">
                <a:solidFill>
                  <a:schemeClr val="accent6"/>
                </a:solidFill>
              </a:rPr>
              <a:t>Data</a:t>
            </a:r>
            <a:endParaRPr lang="en-US" sz="1400" b="1" dirty="0">
              <a:solidFill>
                <a:schemeClr val="accent6"/>
              </a:solidFill>
            </a:endParaRPr>
          </a:p>
        </p:txBody>
      </p:sp>
      <p:grpSp>
        <p:nvGrpSpPr>
          <p:cNvPr id="15" name="Group 14"/>
          <p:cNvGrpSpPr/>
          <p:nvPr/>
        </p:nvGrpSpPr>
        <p:grpSpPr>
          <a:xfrm rot="1452156">
            <a:off x="3313114" y="3206893"/>
            <a:ext cx="207255" cy="778431"/>
            <a:chOff x="2866286" y="3586970"/>
            <a:chExt cx="207255" cy="778431"/>
          </a:xfrm>
        </p:grpSpPr>
        <p:sp>
          <p:nvSpPr>
            <p:cNvPr id="16" name="Right Arrow 15"/>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7" name="Group 16"/>
            <p:cNvGrpSpPr/>
            <p:nvPr/>
          </p:nvGrpSpPr>
          <p:grpSpPr>
            <a:xfrm rot="16894807">
              <a:off x="2719493" y="4078209"/>
              <a:ext cx="433985" cy="140399"/>
              <a:chOff x="10958134" y="2172850"/>
              <a:chExt cx="433985" cy="140399"/>
            </a:xfrm>
          </p:grpSpPr>
          <p:sp>
            <p:nvSpPr>
              <p:cNvPr id="18" name="Rounded Rectangle 17"/>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9" name="Rectangle 18"/>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Rectangle 19"/>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21" name="Group 20"/>
          <p:cNvGrpSpPr/>
          <p:nvPr/>
        </p:nvGrpSpPr>
        <p:grpSpPr>
          <a:xfrm rot="972131">
            <a:off x="3779666" y="3182094"/>
            <a:ext cx="378770" cy="690389"/>
            <a:chOff x="3168176" y="3509610"/>
            <a:chExt cx="378770" cy="690389"/>
          </a:xfrm>
        </p:grpSpPr>
        <p:grpSp>
          <p:nvGrpSpPr>
            <p:cNvPr id="22" name="Group 21"/>
            <p:cNvGrpSpPr/>
            <p:nvPr/>
          </p:nvGrpSpPr>
          <p:grpSpPr>
            <a:xfrm rot="18537117">
              <a:off x="3021383" y="3912807"/>
              <a:ext cx="433985" cy="140399"/>
              <a:chOff x="10958134" y="2172850"/>
              <a:chExt cx="433985" cy="140399"/>
            </a:xfrm>
          </p:grpSpPr>
          <p:sp>
            <p:nvSpPr>
              <p:cNvPr id="24" name="Rounded Rectangle 23"/>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5" name="Rectangle 24"/>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6" name="Rectangle 25"/>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3" name="Right Arrow 22"/>
            <p:cNvSpPr/>
            <p:nvPr/>
          </p:nvSpPr>
          <p:spPr>
            <a:xfrm rot="18538330">
              <a:off x="3329790" y="362713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7" name="Group 26"/>
          <p:cNvGrpSpPr/>
          <p:nvPr/>
        </p:nvGrpSpPr>
        <p:grpSpPr>
          <a:xfrm rot="604564">
            <a:off x="4139872" y="3340067"/>
            <a:ext cx="705730" cy="342698"/>
            <a:chOff x="3576284" y="3474323"/>
            <a:chExt cx="705730" cy="342698"/>
          </a:xfrm>
        </p:grpSpPr>
        <p:grpSp>
          <p:nvGrpSpPr>
            <p:cNvPr id="28" name="Group 27"/>
            <p:cNvGrpSpPr/>
            <p:nvPr/>
          </p:nvGrpSpPr>
          <p:grpSpPr>
            <a:xfrm rot="19392710">
              <a:off x="3576284" y="3676622"/>
              <a:ext cx="433985" cy="140399"/>
              <a:chOff x="10958134" y="2172850"/>
              <a:chExt cx="433985" cy="140399"/>
            </a:xfrm>
          </p:grpSpPr>
          <p:sp>
            <p:nvSpPr>
              <p:cNvPr id="30" name="Rounded Rectangle 29"/>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31" name="Rectangle 30"/>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2" name="Rectangle 31"/>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9" name="Right Arrow 28"/>
            <p:cNvSpPr/>
            <p:nvPr/>
          </p:nvSpPr>
          <p:spPr>
            <a:xfrm rot="19515680">
              <a:off x="3947333" y="3474323"/>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3" name="Group 32"/>
          <p:cNvGrpSpPr/>
          <p:nvPr/>
        </p:nvGrpSpPr>
        <p:grpSpPr>
          <a:xfrm rot="291646">
            <a:off x="4078970" y="3726612"/>
            <a:ext cx="737359" cy="294770"/>
            <a:chOff x="3610035" y="3913291"/>
            <a:chExt cx="737359" cy="294770"/>
          </a:xfrm>
        </p:grpSpPr>
        <p:grpSp>
          <p:nvGrpSpPr>
            <p:cNvPr id="34" name="Group 33"/>
            <p:cNvGrpSpPr/>
            <p:nvPr/>
          </p:nvGrpSpPr>
          <p:grpSpPr>
            <a:xfrm rot="20145917">
              <a:off x="3610035" y="4067662"/>
              <a:ext cx="433985" cy="140399"/>
              <a:chOff x="10958134" y="2172850"/>
              <a:chExt cx="433985" cy="140399"/>
            </a:xfrm>
          </p:grpSpPr>
          <p:sp>
            <p:nvSpPr>
              <p:cNvPr id="36" name="Rounded Rectangle 35"/>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37" name="Rectangle 36"/>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8" name="Rectangle 37"/>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35" name="Right Arrow 34"/>
            <p:cNvSpPr/>
            <p:nvPr/>
          </p:nvSpPr>
          <p:spPr>
            <a:xfrm rot="19972589">
              <a:off x="4012713" y="3913291"/>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9" name="Group 38"/>
          <p:cNvGrpSpPr/>
          <p:nvPr/>
        </p:nvGrpSpPr>
        <p:grpSpPr>
          <a:xfrm rot="396750">
            <a:off x="7397095" y="2371040"/>
            <a:ext cx="739388" cy="290562"/>
            <a:chOff x="6946206" y="2982406"/>
            <a:chExt cx="739388" cy="290562"/>
          </a:xfrm>
        </p:grpSpPr>
        <p:grpSp>
          <p:nvGrpSpPr>
            <p:cNvPr id="40" name="Group 39"/>
            <p:cNvGrpSpPr/>
            <p:nvPr/>
          </p:nvGrpSpPr>
          <p:grpSpPr>
            <a:xfrm rot="20015516">
              <a:off x="7251609" y="2982406"/>
              <a:ext cx="433985" cy="140399"/>
              <a:chOff x="10958134" y="2172850"/>
              <a:chExt cx="433985" cy="140399"/>
            </a:xfrm>
          </p:grpSpPr>
          <p:sp>
            <p:nvSpPr>
              <p:cNvPr id="42" name="Rounded Rectangle 41"/>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3" name="Rectangle 42"/>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4" name="Rectangle 43"/>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1" name="Right Arrow 40"/>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5" name="Group 44"/>
          <p:cNvGrpSpPr/>
          <p:nvPr/>
        </p:nvGrpSpPr>
        <p:grpSpPr>
          <a:xfrm>
            <a:off x="6007430" y="2413062"/>
            <a:ext cx="739388" cy="290562"/>
            <a:chOff x="6946206" y="2982406"/>
            <a:chExt cx="739388" cy="290562"/>
          </a:xfrm>
        </p:grpSpPr>
        <p:grpSp>
          <p:nvGrpSpPr>
            <p:cNvPr id="46" name="Group 45"/>
            <p:cNvGrpSpPr/>
            <p:nvPr/>
          </p:nvGrpSpPr>
          <p:grpSpPr>
            <a:xfrm rot="20015516">
              <a:off x="7251609" y="2982406"/>
              <a:ext cx="433985" cy="140399"/>
              <a:chOff x="10958134" y="2172850"/>
              <a:chExt cx="433985" cy="140399"/>
            </a:xfrm>
          </p:grpSpPr>
          <p:sp>
            <p:nvSpPr>
              <p:cNvPr id="48" name="Rounded Rectangle 47"/>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9" name="Rectangle 48"/>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 name="Rectangle 49"/>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7" name="Right Arrow 46"/>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51" name="Group 50"/>
          <p:cNvGrpSpPr/>
          <p:nvPr/>
        </p:nvGrpSpPr>
        <p:grpSpPr>
          <a:xfrm rot="21027623">
            <a:off x="4787095" y="2510959"/>
            <a:ext cx="739388" cy="290562"/>
            <a:chOff x="6946206" y="2982406"/>
            <a:chExt cx="739388" cy="290562"/>
          </a:xfrm>
        </p:grpSpPr>
        <p:grpSp>
          <p:nvGrpSpPr>
            <p:cNvPr id="52" name="Group 51"/>
            <p:cNvGrpSpPr/>
            <p:nvPr/>
          </p:nvGrpSpPr>
          <p:grpSpPr>
            <a:xfrm rot="20015516">
              <a:off x="7251609" y="2982406"/>
              <a:ext cx="433985" cy="140399"/>
              <a:chOff x="10958134" y="2172850"/>
              <a:chExt cx="433985" cy="140399"/>
            </a:xfrm>
          </p:grpSpPr>
          <p:sp>
            <p:nvSpPr>
              <p:cNvPr id="54" name="Rounded Rectangle 53"/>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5" name="Rectangle 54"/>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6" name="Rectangle 55"/>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3" name="Right Arrow 52"/>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7" name="Group 56"/>
          <p:cNvGrpSpPr/>
          <p:nvPr/>
        </p:nvGrpSpPr>
        <p:grpSpPr>
          <a:xfrm rot="19910669">
            <a:off x="3616298" y="2631541"/>
            <a:ext cx="739388" cy="290562"/>
            <a:chOff x="6946206" y="2982406"/>
            <a:chExt cx="739388" cy="290562"/>
          </a:xfrm>
        </p:grpSpPr>
        <p:grpSp>
          <p:nvGrpSpPr>
            <p:cNvPr id="58" name="Group 57"/>
            <p:cNvGrpSpPr/>
            <p:nvPr/>
          </p:nvGrpSpPr>
          <p:grpSpPr>
            <a:xfrm rot="20015516">
              <a:off x="7251609" y="2982406"/>
              <a:ext cx="433985" cy="140399"/>
              <a:chOff x="10958134" y="2172850"/>
              <a:chExt cx="433985" cy="140399"/>
            </a:xfrm>
          </p:grpSpPr>
          <p:sp>
            <p:nvSpPr>
              <p:cNvPr id="60" name="Rounded Rectangle 59"/>
              <p:cNvSpPr/>
              <p:nvPr/>
            </p:nvSpPr>
            <p:spPr>
              <a:xfrm>
                <a:off x="10958134" y="2172850"/>
                <a:ext cx="433985" cy="140399"/>
              </a:xfrm>
              <a:prstGeom prst="round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61" name="Rectangle 60"/>
              <p:cNvSpPr/>
              <p:nvPr/>
            </p:nvSpPr>
            <p:spPr>
              <a:xfrm>
                <a:off x="11059159" y="2179232"/>
                <a:ext cx="45719" cy="127368"/>
              </a:xfrm>
              <a:prstGeom prst="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2" name="Rectangle 61"/>
              <p:cNvSpPr/>
              <p:nvPr/>
            </p:nvSpPr>
            <p:spPr>
              <a:xfrm>
                <a:off x="11109447" y="2178464"/>
                <a:ext cx="45719" cy="127368"/>
              </a:xfrm>
              <a:prstGeom prst="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9" name="Right Arrow 58"/>
            <p:cNvSpPr/>
            <p:nvPr/>
          </p:nvSpPr>
          <p:spPr>
            <a:xfrm rot="9342690">
              <a:off x="6946206" y="3173338"/>
              <a:ext cx="334681" cy="99630"/>
            </a:xfrm>
            <a:prstGeom prst="rightArrow">
              <a:avLst/>
            </a:prstGeom>
            <a:solidFill>
              <a:srgbClr val="9E3039"/>
            </a:solidFill>
            <a:ln>
              <a:solidFill>
                <a:srgbClr val="9E303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97" name="Group 196"/>
          <p:cNvGrpSpPr/>
          <p:nvPr/>
        </p:nvGrpSpPr>
        <p:grpSpPr>
          <a:xfrm rot="6038231">
            <a:off x="5529426" y="2591080"/>
            <a:ext cx="207255" cy="778431"/>
            <a:chOff x="2866286" y="3586970"/>
            <a:chExt cx="207255" cy="778431"/>
          </a:xfrm>
        </p:grpSpPr>
        <p:sp>
          <p:nvSpPr>
            <p:cNvPr id="198" name="Right Arrow 197"/>
            <p:cNvSpPr/>
            <p:nvPr/>
          </p:nvSpPr>
          <p:spPr>
            <a:xfrm rot="16845218">
              <a:off x="2856385" y="3704496"/>
              <a:ext cx="334681" cy="99630"/>
            </a:xfrm>
            <a:prstGeom prst="rightArrow">
              <a:avLst/>
            </a:prstGeom>
            <a:solidFill>
              <a:srgbClr val="9E3039"/>
            </a:solidFill>
            <a:ln>
              <a:solidFill>
                <a:srgbClr val="9E303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99" name="Group 198"/>
            <p:cNvGrpSpPr/>
            <p:nvPr/>
          </p:nvGrpSpPr>
          <p:grpSpPr>
            <a:xfrm rot="16894807">
              <a:off x="2719493" y="4078209"/>
              <a:ext cx="433985" cy="140399"/>
              <a:chOff x="10958134" y="2172850"/>
              <a:chExt cx="433985" cy="140399"/>
            </a:xfrm>
          </p:grpSpPr>
          <p:sp>
            <p:nvSpPr>
              <p:cNvPr id="200" name="Rounded Rectangle 199"/>
              <p:cNvSpPr/>
              <p:nvPr/>
            </p:nvSpPr>
            <p:spPr>
              <a:xfrm>
                <a:off x="10958134" y="2172850"/>
                <a:ext cx="433985" cy="140399"/>
              </a:xfrm>
              <a:prstGeom prst="round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01" name="Rectangle 200"/>
              <p:cNvSpPr/>
              <p:nvPr/>
            </p:nvSpPr>
            <p:spPr>
              <a:xfrm>
                <a:off x="11059159" y="2179232"/>
                <a:ext cx="45719" cy="127368"/>
              </a:xfrm>
              <a:prstGeom prst="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2" name="Rectangle 201"/>
              <p:cNvSpPr/>
              <p:nvPr/>
            </p:nvSpPr>
            <p:spPr>
              <a:xfrm>
                <a:off x="11109447" y="2178464"/>
                <a:ext cx="45719" cy="127368"/>
              </a:xfrm>
              <a:prstGeom prst="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203" name="Group 202"/>
          <p:cNvGrpSpPr/>
          <p:nvPr/>
        </p:nvGrpSpPr>
        <p:grpSpPr>
          <a:xfrm rot="6455435">
            <a:off x="6515079" y="2578356"/>
            <a:ext cx="207255" cy="778431"/>
            <a:chOff x="2866286" y="3586970"/>
            <a:chExt cx="207255" cy="778431"/>
          </a:xfrm>
        </p:grpSpPr>
        <p:sp>
          <p:nvSpPr>
            <p:cNvPr id="204" name="Right Arrow 203"/>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05" name="Group 204"/>
            <p:cNvGrpSpPr/>
            <p:nvPr/>
          </p:nvGrpSpPr>
          <p:grpSpPr>
            <a:xfrm rot="16894807">
              <a:off x="2719493" y="4078209"/>
              <a:ext cx="433985" cy="140399"/>
              <a:chOff x="10958134" y="2172850"/>
              <a:chExt cx="433985" cy="140399"/>
            </a:xfrm>
          </p:grpSpPr>
          <p:sp>
            <p:nvSpPr>
              <p:cNvPr id="206" name="Rounded Rectangle 205"/>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07" name="Rectangle 206"/>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8" name="Rectangle 207"/>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209" name="Group 208"/>
          <p:cNvGrpSpPr/>
          <p:nvPr/>
        </p:nvGrpSpPr>
        <p:grpSpPr>
          <a:xfrm rot="7285340">
            <a:off x="7565498" y="2730284"/>
            <a:ext cx="207255" cy="778431"/>
            <a:chOff x="2866286" y="3586970"/>
            <a:chExt cx="207255" cy="778431"/>
          </a:xfrm>
        </p:grpSpPr>
        <p:sp>
          <p:nvSpPr>
            <p:cNvPr id="210" name="Right Arrow 209"/>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11" name="Group 210"/>
            <p:cNvGrpSpPr/>
            <p:nvPr/>
          </p:nvGrpSpPr>
          <p:grpSpPr>
            <a:xfrm rot="16894807">
              <a:off x="2719493" y="4078209"/>
              <a:ext cx="433985" cy="140399"/>
              <a:chOff x="10958134" y="2172850"/>
              <a:chExt cx="433985" cy="140399"/>
            </a:xfrm>
          </p:grpSpPr>
          <p:sp>
            <p:nvSpPr>
              <p:cNvPr id="212" name="Rounded Rectangle 211"/>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13" name="Rectangle 212"/>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4" name="Rectangle 213"/>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215" name="Group 214"/>
          <p:cNvGrpSpPr/>
          <p:nvPr/>
        </p:nvGrpSpPr>
        <p:grpSpPr>
          <a:xfrm rot="9036819">
            <a:off x="8637225" y="2415815"/>
            <a:ext cx="207255" cy="778431"/>
            <a:chOff x="2866286" y="3586970"/>
            <a:chExt cx="207255" cy="778431"/>
          </a:xfrm>
        </p:grpSpPr>
        <p:sp>
          <p:nvSpPr>
            <p:cNvPr id="216" name="Right Arrow 215"/>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17" name="Group 216"/>
            <p:cNvGrpSpPr/>
            <p:nvPr/>
          </p:nvGrpSpPr>
          <p:grpSpPr>
            <a:xfrm rot="16894807">
              <a:off x="2719493" y="4078209"/>
              <a:ext cx="433985" cy="140399"/>
              <a:chOff x="10958134" y="2172850"/>
              <a:chExt cx="433985" cy="140399"/>
            </a:xfrm>
          </p:grpSpPr>
          <p:sp>
            <p:nvSpPr>
              <p:cNvPr id="218" name="Rounded Rectangle 217"/>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19" name="Rectangle 218"/>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0" name="Rectangle 219"/>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221" name="Group 220"/>
          <p:cNvGrpSpPr/>
          <p:nvPr/>
        </p:nvGrpSpPr>
        <p:grpSpPr>
          <a:xfrm rot="3469908">
            <a:off x="7768527" y="3656939"/>
            <a:ext cx="739388" cy="290562"/>
            <a:chOff x="6946206" y="2982406"/>
            <a:chExt cx="739388" cy="290562"/>
          </a:xfrm>
        </p:grpSpPr>
        <p:grpSp>
          <p:nvGrpSpPr>
            <p:cNvPr id="222" name="Group 221"/>
            <p:cNvGrpSpPr/>
            <p:nvPr/>
          </p:nvGrpSpPr>
          <p:grpSpPr>
            <a:xfrm rot="20015516">
              <a:off x="7251609" y="2982406"/>
              <a:ext cx="433985" cy="140399"/>
              <a:chOff x="10958134" y="2172850"/>
              <a:chExt cx="433985" cy="140399"/>
            </a:xfrm>
          </p:grpSpPr>
          <p:sp>
            <p:nvSpPr>
              <p:cNvPr id="224" name="Rounded Rectangle 223"/>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25" name="Rectangle 224"/>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6" name="Rectangle 225"/>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23" name="Right Arrow 222"/>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27" name="Group 226"/>
          <p:cNvGrpSpPr/>
          <p:nvPr/>
        </p:nvGrpSpPr>
        <p:grpSpPr>
          <a:xfrm rot="4169127">
            <a:off x="8100907" y="3451503"/>
            <a:ext cx="739388" cy="290562"/>
            <a:chOff x="6946206" y="2982406"/>
            <a:chExt cx="739388" cy="290562"/>
          </a:xfrm>
        </p:grpSpPr>
        <p:grpSp>
          <p:nvGrpSpPr>
            <p:cNvPr id="228" name="Group 227"/>
            <p:cNvGrpSpPr/>
            <p:nvPr/>
          </p:nvGrpSpPr>
          <p:grpSpPr>
            <a:xfrm rot="20015516">
              <a:off x="7251609" y="2982406"/>
              <a:ext cx="433985" cy="140399"/>
              <a:chOff x="10958134" y="2172850"/>
              <a:chExt cx="433985" cy="140399"/>
            </a:xfrm>
          </p:grpSpPr>
          <p:sp>
            <p:nvSpPr>
              <p:cNvPr id="230" name="Rounded Rectangle 229"/>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31" name="Rectangle 230"/>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2" name="Rectangle 231"/>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29" name="Right Arrow 228"/>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3" name="Group 232"/>
          <p:cNvGrpSpPr/>
          <p:nvPr/>
        </p:nvGrpSpPr>
        <p:grpSpPr>
          <a:xfrm rot="5859323">
            <a:off x="8692934" y="3721917"/>
            <a:ext cx="739388" cy="290562"/>
            <a:chOff x="6946206" y="2982406"/>
            <a:chExt cx="739388" cy="290562"/>
          </a:xfrm>
        </p:grpSpPr>
        <p:grpSp>
          <p:nvGrpSpPr>
            <p:cNvPr id="234" name="Group 233"/>
            <p:cNvGrpSpPr/>
            <p:nvPr/>
          </p:nvGrpSpPr>
          <p:grpSpPr>
            <a:xfrm rot="20015516">
              <a:off x="7251609" y="2982406"/>
              <a:ext cx="433985" cy="140399"/>
              <a:chOff x="10958134" y="2172850"/>
              <a:chExt cx="433985" cy="140399"/>
            </a:xfrm>
          </p:grpSpPr>
          <p:sp>
            <p:nvSpPr>
              <p:cNvPr id="236" name="Rounded Rectangle 235"/>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37" name="Rectangle 236"/>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8" name="Rectangle 237"/>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35" name="Right Arrow 234"/>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9" name="Group 238"/>
          <p:cNvGrpSpPr/>
          <p:nvPr/>
        </p:nvGrpSpPr>
        <p:grpSpPr>
          <a:xfrm rot="2963110">
            <a:off x="7930923" y="3927121"/>
            <a:ext cx="739388" cy="290562"/>
            <a:chOff x="6946206" y="2982406"/>
            <a:chExt cx="739388" cy="290562"/>
          </a:xfrm>
        </p:grpSpPr>
        <p:grpSp>
          <p:nvGrpSpPr>
            <p:cNvPr id="240" name="Group 239"/>
            <p:cNvGrpSpPr/>
            <p:nvPr/>
          </p:nvGrpSpPr>
          <p:grpSpPr>
            <a:xfrm rot="20015516">
              <a:off x="7251609" y="2982406"/>
              <a:ext cx="433985" cy="140399"/>
              <a:chOff x="10958134" y="2172850"/>
              <a:chExt cx="433985" cy="140399"/>
            </a:xfrm>
          </p:grpSpPr>
          <p:sp>
            <p:nvSpPr>
              <p:cNvPr id="242" name="Rounded Rectangle 241"/>
              <p:cNvSpPr/>
              <p:nvPr/>
            </p:nvSpPr>
            <p:spPr>
              <a:xfrm>
                <a:off x="10958134" y="2172850"/>
                <a:ext cx="433985" cy="140399"/>
              </a:xfrm>
              <a:prstGeom prst="round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solidFill>
                    <a:srgbClr val="FF0000"/>
                  </a:solidFill>
                </a:endParaRPr>
              </a:p>
            </p:txBody>
          </p:sp>
          <p:sp>
            <p:nvSpPr>
              <p:cNvPr id="243" name="Rectangle 242"/>
              <p:cNvSpPr/>
              <p:nvPr/>
            </p:nvSpPr>
            <p:spPr>
              <a:xfrm>
                <a:off x="11059159" y="2179232"/>
                <a:ext cx="45719" cy="127368"/>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4" name="Rectangle 243"/>
              <p:cNvSpPr/>
              <p:nvPr/>
            </p:nvSpPr>
            <p:spPr>
              <a:xfrm>
                <a:off x="11109447" y="2178464"/>
                <a:ext cx="45719" cy="127368"/>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41" name="Right Arrow 240"/>
            <p:cNvSpPr/>
            <p:nvPr/>
          </p:nvSpPr>
          <p:spPr>
            <a:xfrm rot="9342690">
              <a:off x="6946206" y="3173338"/>
              <a:ext cx="334681" cy="99630"/>
            </a:xfrm>
            <a:prstGeom prst="rightArrow">
              <a:avLst/>
            </a:prstGeom>
            <a:solidFill>
              <a:srgbClr val="9E3039"/>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45" name="Group 244"/>
          <p:cNvGrpSpPr/>
          <p:nvPr/>
        </p:nvGrpSpPr>
        <p:grpSpPr>
          <a:xfrm>
            <a:off x="4083502" y="1791725"/>
            <a:ext cx="691822" cy="563844"/>
            <a:chOff x="10290959" y="2264149"/>
            <a:chExt cx="691822" cy="563844"/>
          </a:xfrm>
        </p:grpSpPr>
        <p:sp>
          <p:nvSpPr>
            <p:cNvPr id="246" name="Freeform 330"/>
            <p:cNvSpPr>
              <a:spLocks/>
            </p:cNvSpPr>
            <p:nvPr/>
          </p:nvSpPr>
          <p:spPr bwMode="auto">
            <a:xfrm>
              <a:off x="10290959" y="2264149"/>
              <a:ext cx="691822" cy="59165"/>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9E3039"/>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7" name="Freeform 331"/>
            <p:cNvSpPr>
              <a:spLocks/>
            </p:cNvSpPr>
            <p:nvPr/>
          </p:nvSpPr>
          <p:spPr bwMode="auto">
            <a:xfrm>
              <a:off x="10290959" y="2323314"/>
              <a:ext cx="623141" cy="504679"/>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8200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8" name="Freeform 332"/>
            <p:cNvSpPr>
              <a:spLocks/>
            </p:cNvSpPr>
            <p:nvPr/>
          </p:nvSpPr>
          <p:spPr bwMode="auto">
            <a:xfrm>
              <a:off x="10914100" y="2264149"/>
              <a:ext cx="68681" cy="563844"/>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9E3039"/>
            </a:solidFill>
            <a:ln>
              <a:noFill/>
            </a:ln>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249" name="Table 248"/>
          <p:cNvGraphicFramePr>
            <a:graphicFrameLocks noGrp="1"/>
          </p:cNvGraphicFramePr>
          <p:nvPr>
            <p:extLst/>
          </p:nvPr>
        </p:nvGraphicFramePr>
        <p:xfrm>
          <a:off x="513463" y="4367876"/>
          <a:ext cx="1532871" cy="1264920"/>
        </p:xfrm>
        <a:graphic>
          <a:graphicData uri="http://schemas.openxmlformats.org/drawingml/2006/table">
            <a:tbl>
              <a:tblPr firstRow="1" bandRow="1">
                <a:tableStyleId>{5940675A-B579-460E-94D1-54222C63F5DA}</a:tableStyleId>
              </a:tblPr>
              <a:tblGrid>
                <a:gridCol w="466071"/>
                <a:gridCol w="609600"/>
                <a:gridCol w="4572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c>
                  <a:txBody>
                    <a:bodyPr/>
                    <a:lstStyle/>
                    <a:p>
                      <a:r>
                        <a:rPr lang="en-US" sz="1100" b="1" i="0" dirty="0" err="1" smtClean="0"/>
                        <a:t>Wt</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50001</a:t>
                      </a:r>
                      <a:endParaRPr lang="en-US" sz="1050" dirty="0"/>
                    </a:p>
                  </a:txBody>
                  <a:tcPr/>
                </a:tc>
                <a:tc>
                  <a:txBody>
                    <a:bodyPr/>
                    <a:lstStyle/>
                    <a:p>
                      <a:r>
                        <a:rPr lang="en-US" sz="1050" dirty="0" smtClean="0"/>
                        <a:t>0.2</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50002</a:t>
                      </a:r>
                      <a:endParaRPr lang="en-US" sz="1050" dirty="0"/>
                    </a:p>
                  </a:txBody>
                  <a:tcPr/>
                </a:tc>
                <a:tc>
                  <a:txBody>
                    <a:bodyPr/>
                    <a:lstStyle/>
                    <a:p>
                      <a:r>
                        <a:rPr lang="en-US" sz="1050" dirty="0" smtClean="0"/>
                        <a:t>0.2</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50003</a:t>
                      </a:r>
                      <a:endParaRPr lang="en-US" sz="1050" dirty="0"/>
                    </a:p>
                  </a:txBody>
                  <a:tcPr/>
                </a:tc>
                <a:tc>
                  <a:txBody>
                    <a:bodyPr/>
                    <a:lstStyle/>
                    <a:p>
                      <a:r>
                        <a:rPr lang="en-US" sz="1050" dirty="0" smtClean="0"/>
                        <a:t>0.2</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50004</a:t>
                      </a:r>
                      <a:endParaRPr lang="en-US" sz="1050" dirty="0"/>
                    </a:p>
                  </a:txBody>
                  <a:tcPr/>
                </a:tc>
                <a:tc>
                  <a:txBody>
                    <a:bodyPr/>
                    <a:lstStyle/>
                    <a:p>
                      <a:r>
                        <a:rPr lang="en-US" sz="1050" dirty="0" smtClean="0"/>
                        <a:t>0.2</a:t>
                      </a:r>
                    </a:p>
                  </a:txBody>
                  <a:tcPr/>
                </a:tc>
              </a:tr>
            </a:tbl>
          </a:graphicData>
        </a:graphic>
      </p:graphicFrame>
      <p:sp>
        <p:nvSpPr>
          <p:cNvPr id="13" name="Oval Callout 12"/>
          <p:cNvSpPr/>
          <p:nvPr/>
        </p:nvSpPr>
        <p:spPr>
          <a:xfrm flipH="1">
            <a:off x="1720264" y="1605906"/>
            <a:ext cx="2022993" cy="735692"/>
          </a:xfrm>
          <a:prstGeom prst="wedgeEllipseCallout">
            <a:avLst>
              <a:gd name="adj1" fmla="val -65419"/>
              <a:gd name="adj2" fmla="val 1242"/>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2. Switches mark ECN on data packets</a:t>
            </a:r>
          </a:p>
        </p:txBody>
      </p:sp>
      <p:grpSp>
        <p:nvGrpSpPr>
          <p:cNvPr id="67" name="Group 66"/>
          <p:cNvGrpSpPr/>
          <p:nvPr/>
        </p:nvGrpSpPr>
        <p:grpSpPr>
          <a:xfrm>
            <a:off x="2271660" y="1765471"/>
            <a:ext cx="7448725" cy="3629468"/>
            <a:chOff x="3810994" y="1600200"/>
            <a:chExt cx="7988966" cy="3859673"/>
          </a:xfrm>
        </p:grpSpPr>
        <p:grpSp>
          <p:nvGrpSpPr>
            <p:cNvPr id="68" name="Group 67"/>
            <p:cNvGrpSpPr>
              <a:grpSpLocks noChangeAspect="1"/>
            </p:cNvGrpSpPr>
            <p:nvPr/>
          </p:nvGrpSpPr>
          <p:grpSpPr>
            <a:xfrm>
              <a:off x="4080277" y="4248466"/>
              <a:ext cx="1122721" cy="241118"/>
              <a:chOff x="12968288" y="2754313"/>
              <a:chExt cx="11533187" cy="2981326"/>
            </a:xfrm>
          </p:grpSpPr>
          <p:sp>
            <p:nvSpPr>
              <p:cNvPr id="183"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p:cNvGrpSpPr>
              <a:grpSpLocks noChangeAspect="1"/>
            </p:cNvGrpSpPr>
            <p:nvPr/>
          </p:nvGrpSpPr>
          <p:grpSpPr>
            <a:xfrm>
              <a:off x="7227068" y="1600200"/>
              <a:ext cx="741998" cy="599607"/>
              <a:chOff x="12615863" y="2703513"/>
              <a:chExt cx="2846387" cy="2768601"/>
            </a:xfrm>
          </p:grpSpPr>
          <p:sp>
            <p:nvSpPr>
              <p:cNvPr id="171"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a:grpSpLocks noChangeAspect="1"/>
            </p:cNvGrpSpPr>
            <p:nvPr/>
          </p:nvGrpSpPr>
          <p:grpSpPr>
            <a:xfrm>
              <a:off x="8644734" y="1600200"/>
              <a:ext cx="741998" cy="599607"/>
              <a:chOff x="12615863" y="2703513"/>
              <a:chExt cx="2846387" cy="2768601"/>
            </a:xfrm>
          </p:grpSpPr>
          <p:sp>
            <p:nvSpPr>
              <p:cNvPr id="163"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a:grpSpLocks noChangeAspect="1"/>
            </p:cNvGrpSpPr>
            <p:nvPr/>
          </p:nvGrpSpPr>
          <p:grpSpPr>
            <a:xfrm>
              <a:off x="10116102" y="1600200"/>
              <a:ext cx="741998" cy="599607"/>
              <a:chOff x="12615863" y="2703513"/>
              <a:chExt cx="2846387" cy="2768601"/>
            </a:xfrm>
          </p:grpSpPr>
          <p:sp>
            <p:nvSpPr>
              <p:cNvPr id="155"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a:grpSpLocks noChangeAspect="1"/>
            </p:cNvGrpSpPr>
            <p:nvPr/>
          </p:nvGrpSpPr>
          <p:grpSpPr>
            <a:xfrm>
              <a:off x="10567180" y="4248466"/>
              <a:ext cx="1122721" cy="241118"/>
              <a:chOff x="12968288" y="2754313"/>
              <a:chExt cx="11533187" cy="2981326"/>
            </a:xfrm>
          </p:grpSpPr>
          <p:sp>
            <p:nvSpPr>
              <p:cNvPr id="144"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4" name="Straight Connector 73"/>
            <p:cNvCxnSpPr/>
            <p:nvPr/>
          </p:nvCxnSpPr>
          <p:spPr>
            <a:xfrm flipV="1">
              <a:off x="4641637" y="2199807"/>
              <a:ext cx="144191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656203" y="2186238"/>
              <a:ext cx="2919676" cy="2048658"/>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638633" y="2199807"/>
              <a:ext cx="4277188" cy="2038614"/>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620005" y="2199807"/>
              <a:ext cx="5830266" cy="2038614"/>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561236" y="2199807"/>
              <a:ext cx="356722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915822" y="2199807"/>
              <a:ext cx="2212642"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083554" y="2199807"/>
              <a:ext cx="5044909"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450271" y="2199807"/>
              <a:ext cx="678193"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3810994" y="4730004"/>
              <a:ext cx="1655278" cy="729869"/>
              <a:chOff x="3377733" y="4277151"/>
              <a:chExt cx="1655278" cy="729869"/>
            </a:xfrm>
          </p:grpSpPr>
          <p:grpSp>
            <p:nvGrpSpPr>
              <p:cNvPr id="116" name="Group 115"/>
              <p:cNvGrpSpPr/>
              <p:nvPr/>
            </p:nvGrpSpPr>
            <p:grpSpPr>
              <a:xfrm>
                <a:off x="3377733" y="4277151"/>
                <a:ext cx="1655278" cy="729869"/>
                <a:chOff x="4519371" y="3600936"/>
                <a:chExt cx="564324" cy="548640"/>
              </a:xfrm>
            </p:grpSpPr>
            <p:sp>
              <p:nvSpPr>
                <p:cNvPr id="140" name="Freeform 139"/>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7" name="Group 116"/>
              <p:cNvGrpSpPr/>
              <p:nvPr/>
            </p:nvGrpSpPr>
            <p:grpSpPr>
              <a:xfrm>
                <a:off x="3508559" y="4344842"/>
                <a:ext cx="1253384" cy="324539"/>
                <a:chOff x="8725233" y="1874652"/>
                <a:chExt cx="1179179" cy="335148"/>
              </a:xfrm>
            </p:grpSpPr>
            <p:grpSp>
              <p:nvGrpSpPr>
                <p:cNvPr id="134" name="Group 133"/>
                <p:cNvGrpSpPr/>
                <p:nvPr/>
              </p:nvGrpSpPr>
              <p:grpSpPr>
                <a:xfrm>
                  <a:off x="8725233" y="1874652"/>
                  <a:ext cx="1179179" cy="335148"/>
                  <a:chOff x="4519371" y="3600936"/>
                  <a:chExt cx="564324" cy="548640"/>
                </a:xfrm>
              </p:grpSpPr>
              <p:sp>
                <p:nvSpPr>
                  <p:cNvPr id="136" name="Freeform 135"/>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7"/>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TextBox 134"/>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118" name="Group 117"/>
              <p:cNvGrpSpPr>
                <a:grpSpLocks noChangeAspect="1"/>
              </p:cNvGrpSpPr>
              <p:nvPr/>
            </p:nvGrpSpPr>
            <p:grpSpPr>
              <a:xfrm>
                <a:off x="3742884" y="4741517"/>
                <a:ext cx="263915" cy="214145"/>
                <a:chOff x="15084425" y="-6992938"/>
                <a:chExt cx="9767888" cy="9496426"/>
              </a:xfrm>
            </p:grpSpPr>
            <p:sp>
              <p:nvSpPr>
                <p:cNvPr id="128" name="Freeform 127"/>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30"/>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31"/>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2"/>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118"/>
              <p:cNvGrpSpPr>
                <a:grpSpLocks noChangeAspect="1"/>
              </p:cNvGrpSpPr>
              <p:nvPr/>
            </p:nvGrpSpPr>
            <p:grpSpPr>
              <a:xfrm>
                <a:off x="4321500" y="4741517"/>
                <a:ext cx="263915" cy="214145"/>
                <a:chOff x="15084425" y="-6992938"/>
                <a:chExt cx="9767888" cy="9496426"/>
              </a:xfrm>
            </p:grpSpPr>
            <p:sp>
              <p:nvSpPr>
                <p:cNvPr id="122" name="Freeform 121"/>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20" name="Straight Connector 119"/>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10144682" y="4730004"/>
              <a:ext cx="1655278" cy="729869"/>
              <a:chOff x="3377733" y="4277151"/>
              <a:chExt cx="1655278" cy="729869"/>
            </a:xfrm>
          </p:grpSpPr>
          <p:grpSp>
            <p:nvGrpSpPr>
              <p:cNvPr id="88" name="Group 87"/>
              <p:cNvGrpSpPr/>
              <p:nvPr/>
            </p:nvGrpSpPr>
            <p:grpSpPr>
              <a:xfrm>
                <a:off x="3377733" y="4277151"/>
                <a:ext cx="1655278" cy="729869"/>
                <a:chOff x="4519371" y="3600936"/>
                <a:chExt cx="564324" cy="548640"/>
              </a:xfrm>
            </p:grpSpPr>
            <p:sp>
              <p:nvSpPr>
                <p:cNvPr id="112" name="Freeform 111"/>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2"/>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3"/>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4"/>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88"/>
              <p:cNvGrpSpPr/>
              <p:nvPr/>
            </p:nvGrpSpPr>
            <p:grpSpPr>
              <a:xfrm>
                <a:off x="3508559" y="4344842"/>
                <a:ext cx="1253384" cy="324539"/>
                <a:chOff x="8725233" y="1874652"/>
                <a:chExt cx="1179179" cy="335148"/>
              </a:xfrm>
            </p:grpSpPr>
            <p:grpSp>
              <p:nvGrpSpPr>
                <p:cNvPr id="106" name="Group 105"/>
                <p:cNvGrpSpPr/>
                <p:nvPr/>
              </p:nvGrpSpPr>
              <p:grpSpPr>
                <a:xfrm>
                  <a:off x="8725233" y="1874652"/>
                  <a:ext cx="1179179" cy="335148"/>
                  <a:chOff x="4519371" y="3600936"/>
                  <a:chExt cx="564324" cy="548640"/>
                </a:xfrm>
              </p:grpSpPr>
              <p:sp>
                <p:nvSpPr>
                  <p:cNvPr id="108" name="Freeform 107"/>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0"/>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7" name="TextBox 106"/>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90" name="Group 89"/>
              <p:cNvGrpSpPr>
                <a:grpSpLocks noChangeAspect="1"/>
              </p:cNvGrpSpPr>
              <p:nvPr/>
            </p:nvGrpSpPr>
            <p:grpSpPr>
              <a:xfrm>
                <a:off x="3742884" y="4741517"/>
                <a:ext cx="263915" cy="214145"/>
                <a:chOff x="15084425" y="-6992938"/>
                <a:chExt cx="9767888" cy="9496426"/>
              </a:xfrm>
            </p:grpSpPr>
            <p:sp>
              <p:nvSpPr>
                <p:cNvPr id="100" name="Freeform 99"/>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3"/>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a:grpSpLocks noChangeAspect="1"/>
              </p:cNvGrpSpPr>
              <p:nvPr/>
            </p:nvGrpSpPr>
            <p:grpSpPr>
              <a:xfrm>
                <a:off x="4321500" y="4741517"/>
                <a:ext cx="263915" cy="214145"/>
                <a:chOff x="15084425" y="-6992938"/>
                <a:chExt cx="9767888" cy="9496426"/>
              </a:xfrm>
            </p:grpSpPr>
            <p:sp>
              <p:nvSpPr>
                <p:cNvPr id="94" name="Freeform 93"/>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2" name="Straight Connector 91"/>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4599622"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1017200"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Shape 670"/>
            <p:cNvSpPr/>
            <p:nvPr/>
          </p:nvSpPr>
          <p:spPr>
            <a:xfrm>
              <a:off x="5480053"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dirty="0" smtClean="0">
                  <a:solidFill>
                    <a:schemeClr val="lt1"/>
                  </a:solidFill>
                  <a:latin typeface="Calibri"/>
                  <a:ea typeface="Calibri"/>
                  <a:cs typeface="Calibri"/>
                  <a:sym typeface="Calibri"/>
                </a:rPr>
                <a:t>Hypervisor H1</a:t>
              </a:r>
              <a:endParaRPr lang="en" sz="1600" b="0" i="0" u="none" strike="noStrike" cap="none" baseline="0" dirty="0">
                <a:solidFill>
                  <a:schemeClr val="lt1"/>
                </a:solidFill>
                <a:latin typeface="Calibri"/>
                <a:ea typeface="Calibri"/>
                <a:cs typeface="Calibri"/>
                <a:sym typeface="Calibri"/>
              </a:endParaRPr>
            </a:p>
          </p:txBody>
        </p:sp>
        <p:sp>
          <p:nvSpPr>
            <p:cNvPr id="87" name="Shape 670"/>
            <p:cNvSpPr/>
            <p:nvPr/>
          </p:nvSpPr>
          <p:spPr>
            <a:xfrm>
              <a:off x="8777659"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smtClean="0">
                  <a:solidFill>
                    <a:schemeClr val="lt1"/>
                  </a:solidFill>
                  <a:latin typeface="Calibri"/>
                  <a:ea typeface="Calibri"/>
                  <a:cs typeface="Calibri"/>
                  <a:sym typeface="Calibri"/>
                </a:rPr>
                <a:t>Hypervisor H2</a:t>
              </a:r>
              <a:endParaRPr lang="en" sz="1600" b="0" i="0" u="none" strike="noStrike" cap="none" baseline="0" dirty="0">
                <a:solidFill>
                  <a:schemeClr val="lt1"/>
                </a:solidFill>
                <a:latin typeface="Calibri"/>
                <a:ea typeface="Calibri"/>
                <a:cs typeface="Calibri"/>
                <a:sym typeface="Calibri"/>
              </a:endParaRPr>
            </a:p>
          </p:txBody>
        </p:sp>
      </p:grpSp>
      <p:sp>
        <p:nvSpPr>
          <p:cNvPr id="194" name="Oval Callout 193"/>
          <p:cNvSpPr/>
          <p:nvPr/>
        </p:nvSpPr>
        <p:spPr>
          <a:xfrm flipH="1">
            <a:off x="3734060" y="4038161"/>
            <a:ext cx="2345808" cy="858472"/>
          </a:xfrm>
          <a:prstGeom prst="wedgeEllipseCallout">
            <a:avLst>
              <a:gd name="adj1" fmla="val 66418"/>
              <a:gd name="adj2" fmla="val 7212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1. </a:t>
            </a:r>
            <a:r>
              <a:rPr lang="en-US" sz="1400" dirty="0" err="1" smtClean="0"/>
              <a:t>Src</a:t>
            </a:r>
            <a:r>
              <a:rPr lang="en-US" sz="1400" dirty="0" smtClean="0"/>
              <a:t> </a:t>
            </a:r>
            <a:r>
              <a:rPr lang="en-US" sz="1400" dirty="0" err="1"/>
              <a:t>vSwitch</a:t>
            </a:r>
            <a:r>
              <a:rPr lang="en-US" sz="1400" dirty="0"/>
              <a:t> </a:t>
            </a:r>
            <a:r>
              <a:rPr lang="en-US" sz="1400" dirty="0" smtClean="0"/>
              <a:t>detects and forwards </a:t>
            </a:r>
            <a:r>
              <a:rPr lang="en-US" sz="1400" dirty="0" err="1" smtClean="0"/>
              <a:t>flowlets</a:t>
            </a:r>
            <a:endParaRPr lang="en-US" sz="1400" dirty="0" smtClean="0"/>
          </a:p>
        </p:txBody>
      </p:sp>
      <p:sp>
        <p:nvSpPr>
          <p:cNvPr id="195" name="Oval Callout 194"/>
          <p:cNvSpPr/>
          <p:nvPr/>
        </p:nvSpPr>
        <p:spPr>
          <a:xfrm>
            <a:off x="9779882" y="4218483"/>
            <a:ext cx="2155585" cy="1176456"/>
          </a:xfrm>
          <a:prstGeom prst="wedgeEllipseCallout">
            <a:avLst>
              <a:gd name="adj1" fmla="val -65628"/>
              <a:gd name="adj2" fmla="val 9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3. </a:t>
            </a:r>
            <a:r>
              <a:rPr lang="en-US" sz="1400" dirty="0" err="1"/>
              <a:t>Dst</a:t>
            </a:r>
            <a:r>
              <a:rPr lang="en-US" sz="1400" dirty="0"/>
              <a:t> </a:t>
            </a:r>
            <a:r>
              <a:rPr lang="en-US" sz="1400" dirty="0" err="1"/>
              <a:t>vSwitch</a:t>
            </a:r>
            <a:r>
              <a:rPr lang="en-US" sz="1400" dirty="0"/>
              <a:t> </a:t>
            </a:r>
            <a:r>
              <a:rPr lang="en-US" sz="1400" dirty="0" smtClean="0"/>
              <a:t>relays </a:t>
            </a:r>
            <a:r>
              <a:rPr lang="en-US" sz="1400" dirty="0"/>
              <a:t>ECN </a:t>
            </a:r>
            <a:r>
              <a:rPr lang="en-US" sz="1400" dirty="0" smtClean="0"/>
              <a:t>and </a:t>
            </a:r>
            <a:r>
              <a:rPr lang="en-US" sz="1400" dirty="0" err="1" smtClean="0"/>
              <a:t>src</a:t>
            </a:r>
            <a:r>
              <a:rPr lang="en-US" sz="1400" dirty="0" smtClean="0"/>
              <a:t> port back to </a:t>
            </a:r>
            <a:r>
              <a:rPr lang="en-US" sz="1400" dirty="0" err="1" smtClean="0"/>
              <a:t>src</a:t>
            </a:r>
            <a:r>
              <a:rPr lang="en-US" sz="1400" dirty="0" smtClean="0"/>
              <a:t> </a:t>
            </a:r>
            <a:r>
              <a:rPr lang="en-US" sz="1400" dirty="0" err="1" smtClean="0"/>
              <a:t>vSwitch</a:t>
            </a:r>
            <a:endParaRPr lang="en-US" sz="1400" dirty="0" smtClean="0"/>
          </a:p>
        </p:txBody>
      </p:sp>
      <p:sp>
        <p:nvSpPr>
          <p:cNvPr id="196" name="Oval Callout 195"/>
          <p:cNvSpPr/>
          <p:nvPr/>
        </p:nvSpPr>
        <p:spPr>
          <a:xfrm>
            <a:off x="4277252" y="5212691"/>
            <a:ext cx="2094378" cy="999353"/>
          </a:xfrm>
          <a:prstGeom prst="wedgeEllipseCallout">
            <a:avLst>
              <a:gd name="adj1" fmla="val -95170"/>
              <a:gd name="adj2" fmla="val -5797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5. </a:t>
            </a:r>
            <a:r>
              <a:rPr lang="en-US" sz="1400" dirty="0" err="1"/>
              <a:t>Src</a:t>
            </a:r>
            <a:r>
              <a:rPr lang="en-US" sz="1400" dirty="0"/>
              <a:t> </a:t>
            </a:r>
            <a:r>
              <a:rPr lang="en-US" sz="1400" dirty="0" err="1"/>
              <a:t>vSwitch</a:t>
            </a:r>
            <a:r>
              <a:rPr lang="en-US" sz="1400" dirty="0"/>
              <a:t> </a:t>
            </a:r>
            <a:r>
              <a:rPr lang="en-US" sz="1400" dirty="0" smtClean="0"/>
              <a:t>adjusts path weights for the </a:t>
            </a:r>
            <a:r>
              <a:rPr lang="en-US" sz="1400" dirty="0" err="1" smtClean="0"/>
              <a:t>src</a:t>
            </a:r>
            <a:r>
              <a:rPr lang="en-US" sz="1400" dirty="0" smtClean="0"/>
              <a:t> port</a:t>
            </a:r>
            <a:endParaRPr lang="en-US" sz="1400" dirty="0"/>
          </a:p>
        </p:txBody>
      </p:sp>
      <p:sp>
        <p:nvSpPr>
          <p:cNvPr id="251" name="Oval Callout 250"/>
          <p:cNvSpPr/>
          <p:nvPr/>
        </p:nvSpPr>
        <p:spPr>
          <a:xfrm>
            <a:off x="6267491" y="4048205"/>
            <a:ext cx="1961615" cy="848428"/>
          </a:xfrm>
          <a:prstGeom prst="wedgeEllipseCallout">
            <a:avLst>
              <a:gd name="adj1" fmla="val 46145"/>
              <a:gd name="adj2" fmla="val -5055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4. Return packet  carries ECN for forward path</a:t>
            </a:r>
          </a:p>
        </p:txBody>
      </p:sp>
      <p:sp>
        <p:nvSpPr>
          <p:cNvPr id="250" name="Freeform 329"/>
          <p:cNvSpPr>
            <a:spLocks/>
          </p:cNvSpPr>
          <p:nvPr/>
        </p:nvSpPr>
        <p:spPr bwMode="auto">
          <a:xfrm>
            <a:off x="4083502" y="1791725"/>
            <a:ext cx="691822" cy="563844"/>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330"/>
          <p:cNvSpPr>
            <a:spLocks/>
          </p:cNvSpPr>
          <p:nvPr/>
        </p:nvSpPr>
        <p:spPr bwMode="auto">
          <a:xfrm>
            <a:off x="4083502" y="1791725"/>
            <a:ext cx="691822" cy="59165"/>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331"/>
          <p:cNvSpPr>
            <a:spLocks/>
          </p:cNvSpPr>
          <p:nvPr/>
        </p:nvSpPr>
        <p:spPr bwMode="auto">
          <a:xfrm>
            <a:off x="4083502" y="1850890"/>
            <a:ext cx="623141" cy="504679"/>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333"/>
          <p:cNvSpPr>
            <a:spLocks/>
          </p:cNvSpPr>
          <p:nvPr/>
        </p:nvSpPr>
        <p:spPr bwMode="auto">
          <a:xfrm>
            <a:off x="4170031" y="1900628"/>
            <a:ext cx="441022" cy="101841"/>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335"/>
          <p:cNvSpPr>
            <a:spLocks/>
          </p:cNvSpPr>
          <p:nvPr/>
        </p:nvSpPr>
        <p:spPr bwMode="auto">
          <a:xfrm>
            <a:off x="4170031" y="2099137"/>
            <a:ext cx="441022" cy="102164"/>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334"/>
          <p:cNvSpPr>
            <a:spLocks/>
          </p:cNvSpPr>
          <p:nvPr/>
        </p:nvSpPr>
        <p:spPr bwMode="auto">
          <a:xfrm>
            <a:off x="4157028" y="1999974"/>
            <a:ext cx="441022" cy="101195"/>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336"/>
          <p:cNvSpPr>
            <a:spLocks/>
          </p:cNvSpPr>
          <p:nvPr/>
        </p:nvSpPr>
        <p:spPr bwMode="auto">
          <a:xfrm>
            <a:off x="4157028" y="2198806"/>
            <a:ext cx="441022" cy="101195"/>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943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0" presetClass="path" presetSubtype="0" repeatCount="indefinite" accel="50000" decel="50000" fill="hold" nodeType="withEffect">
                                  <p:stCondLst>
                                    <p:cond delay="0"/>
                                  </p:stCondLst>
                                  <p:endCondLst>
                                    <p:cond evt="onNext" delay="0">
                                      <p:tgtEl>
                                        <p:sldTgt/>
                                      </p:tgtEl>
                                    </p:cond>
                                  </p:endCondLst>
                                  <p:childTnLst>
                                    <p:animMotion origin="layout" path="M -0.00873 0.02222 L 0.02213 -0.05533 " pathEditMode="relative" rAng="0" ptsTypes="AA">
                                      <p:cBhvr>
                                        <p:cTn id="28" dur="2000" fill="hold"/>
                                        <p:tgtEl>
                                          <p:spTgt spid="15"/>
                                        </p:tgtEl>
                                        <p:attrNameLst>
                                          <p:attrName>ppt_x</p:attrName>
                                          <p:attrName>ppt_y</p:attrName>
                                        </p:attrNameLst>
                                      </p:cBhvr>
                                      <p:rCtr x="1536" y="-3889"/>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0.01276 0.01412 L 0.01706 -0.02037 " pathEditMode="relative" rAng="0" ptsTypes="AA">
                                      <p:cBhvr>
                                        <p:cTn id="30" dur="2000" fill="hold"/>
                                        <p:tgtEl>
                                          <p:spTgt spid="21"/>
                                        </p:tgtEl>
                                        <p:attrNameLst>
                                          <p:attrName>ppt_x</p:attrName>
                                          <p:attrName>ppt_y</p:attrName>
                                        </p:attrNameLst>
                                      </p:cBhvr>
                                      <p:rCtr x="1484" y="-1736"/>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1354 0.0125 L 0.01654 -0.01204 " pathEditMode="relative" rAng="0" ptsTypes="AA">
                                      <p:cBhvr>
                                        <p:cTn id="32" dur="2000" fill="hold"/>
                                        <p:tgtEl>
                                          <p:spTgt spid="27"/>
                                        </p:tgtEl>
                                        <p:attrNameLst>
                                          <p:attrName>ppt_x</p:attrName>
                                          <p:attrName>ppt_y</p:attrName>
                                        </p:attrNameLst>
                                      </p:cBhvr>
                                      <p:rCtr x="1497" y="-1227"/>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1406 0.0095 L 0.01628 -0.01111 " pathEditMode="relative" rAng="0" ptsTypes="AA">
                                      <p:cBhvr>
                                        <p:cTn id="34" dur="2000" fill="hold"/>
                                        <p:tgtEl>
                                          <p:spTgt spid="33"/>
                                        </p:tgtEl>
                                        <p:attrNameLst>
                                          <p:attrName>ppt_x</p:attrName>
                                          <p:attrName>ppt_y</p:attrName>
                                        </p:attrNameLst>
                                      </p:cBhvr>
                                      <p:rCtr x="1510" y="-104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5"/>
                                        </p:tgtEl>
                                        <p:attrNameLst>
                                          <p:attrName>style.visibility</p:attrName>
                                        </p:attrNameLst>
                                      </p:cBhvr>
                                      <p:to>
                                        <p:strVal val="visible"/>
                                      </p:to>
                                    </p:set>
                                  </p:childTnLst>
                                </p:cTn>
                              </p:par>
                              <p:par>
                                <p:cTn id="47" presetID="0" presetClass="path" presetSubtype="0" repeatCount="indefinite" accel="50000" decel="50000" fill="hold" nodeType="withEffect">
                                  <p:stCondLst>
                                    <p:cond delay="0"/>
                                  </p:stCondLst>
                                  <p:endCondLst>
                                    <p:cond evt="onNext" delay="0">
                                      <p:tgtEl>
                                        <p:sldTgt/>
                                      </p:tgtEl>
                                    </p:cond>
                                  </p:endCondLst>
                                  <p:childTnLst>
                                    <p:animMotion origin="layout" path="M -0.01445 -0.00903 L 0.01575 0.01088 " pathEditMode="relative" rAng="0" ptsTypes="AA">
                                      <p:cBhvr>
                                        <p:cTn id="48" dur="2000" fill="hold"/>
                                        <p:tgtEl>
                                          <p:spTgt spid="197"/>
                                        </p:tgtEl>
                                        <p:attrNameLst>
                                          <p:attrName>ppt_x</p:attrName>
                                          <p:attrName>ppt_y</p:attrName>
                                        </p:attrNameLst>
                                      </p:cBhvr>
                                      <p:rCtr x="1510" y="995"/>
                                    </p:animMotion>
                                  </p:childTnLst>
                                </p:cTn>
                              </p:par>
                              <p:par>
                                <p:cTn id="49" presetID="0" presetClass="path" presetSubtype="0" repeatCount="indefinite" accel="50000" decel="50000" fill="hold" nodeType="withEffect">
                                  <p:stCondLst>
                                    <p:cond delay="0"/>
                                  </p:stCondLst>
                                  <p:endCondLst>
                                    <p:cond evt="onNext" delay="0">
                                      <p:tgtEl>
                                        <p:sldTgt/>
                                      </p:tgtEl>
                                    </p:cond>
                                  </p:endCondLst>
                                  <p:childTnLst>
                                    <p:animMotion origin="layout" path="M -0.01354 -0.01273 L 0.01654 0.01805 " pathEditMode="relative" rAng="0" ptsTypes="AA">
                                      <p:cBhvr>
                                        <p:cTn id="50" dur="2000" fill="hold"/>
                                        <p:tgtEl>
                                          <p:spTgt spid="203"/>
                                        </p:tgtEl>
                                        <p:attrNameLst>
                                          <p:attrName>ppt_x</p:attrName>
                                          <p:attrName>ppt_y</p:attrName>
                                        </p:attrNameLst>
                                      </p:cBhvr>
                                      <p:rCtr x="1497" y="1528"/>
                                    </p:animMotion>
                                  </p:childTnLst>
                                </p:cTn>
                              </p:par>
                              <p:par>
                                <p:cTn id="51" presetID="0" presetClass="path" presetSubtype="0" repeatCount="indefinite" accel="50000" decel="50000" fill="hold" nodeType="withEffect">
                                  <p:stCondLst>
                                    <p:cond delay="0"/>
                                  </p:stCondLst>
                                  <p:endCondLst>
                                    <p:cond evt="onNext" delay="0">
                                      <p:tgtEl>
                                        <p:sldTgt/>
                                      </p:tgtEl>
                                    </p:cond>
                                  </p:endCondLst>
                                  <p:childTnLst>
                                    <p:animMotion origin="layout" path="M -0.01107 -0.01852 L 3.54167E-6 -1.11111E-6 " pathEditMode="relative" rAng="0" ptsTypes="AA">
                                      <p:cBhvr>
                                        <p:cTn id="52" dur="2000" fill="hold"/>
                                        <p:tgtEl>
                                          <p:spTgt spid="209"/>
                                        </p:tgtEl>
                                        <p:attrNameLst>
                                          <p:attrName>ppt_x</p:attrName>
                                          <p:attrName>ppt_y</p:attrName>
                                        </p:attrNameLst>
                                      </p:cBhvr>
                                      <p:rCtr x="547" y="926"/>
                                    </p:animMotion>
                                  </p:childTnLst>
                                </p:cTn>
                              </p:par>
                              <p:par>
                                <p:cTn id="53" presetID="0" presetClass="path" presetSubtype="0" repeatCount="indefinite" accel="50000" decel="50000" fill="hold" nodeType="withEffect">
                                  <p:stCondLst>
                                    <p:cond delay="0"/>
                                  </p:stCondLst>
                                  <p:endCondLst>
                                    <p:cond evt="onNext" delay="0">
                                      <p:tgtEl>
                                        <p:sldTgt/>
                                      </p:tgtEl>
                                    </p:cond>
                                  </p:endCondLst>
                                  <p:childTnLst>
                                    <p:animMotion origin="layout" path="M -0.00469 -0.02732 L 0.00703 0.04074 " pathEditMode="relative" rAng="0" ptsTypes="AA">
                                      <p:cBhvr>
                                        <p:cTn id="54" dur="2000" fill="hold"/>
                                        <p:tgtEl>
                                          <p:spTgt spid="215"/>
                                        </p:tgtEl>
                                        <p:attrNameLst>
                                          <p:attrName>ppt_x</p:attrName>
                                          <p:attrName>ppt_y</p:attrName>
                                        </p:attrNameLst>
                                      </p:cBhvr>
                                      <p:rCtr x="586" y="3403"/>
                                    </p:animMotion>
                                  </p:childTnLst>
                                </p:cTn>
                              </p:par>
                              <p:par>
                                <p:cTn id="55" presetID="1"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0" presetClass="path" presetSubtype="0" repeatCount="indefinite" accel="50000" decel="50000" fill="hold" nodeType="withEffect">
                                  <p:stCondLst>
                                    <p:cond delay="0"/>
                                  </p:stCondLst>
                                  <p:endCondLst>
                                    <p:cond evt="onNext" delay="0">
                                      <p:tgtEl>
                                        <p:sldTgt/>
                                      </p:tgtEl>
                                    </p:cond>
                                  </p:endCondLst>
                                  <p:childTnLst>
                                    <p:animMotion origin="layout" path="M 0.00261 -0.00671 L -0.01627 0.03843 " pathEditMode="relative" rAng="0" ptsTypes="AA">
                                      <p:cBhvr>
                                        <p:cTn id="64" dur="2000" fill="hold"/>
                                        <p:tgtEl>
                                          <p:spTgt spid="57"/>
                                        </p:tgtEl>
                                        <p:attrNameLst>
                                          <p:attrName>ppt_x</p:attrName>
                                          <p:attrName>ppt_y</p:attrName>
                                        </p:attrNameLst>
                                      </p:cBhvr>
                                      <p:rCtr x="-951" y="2245"/>
                                    </p:animMotion>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0" presetClass="path" presetSubtype="0" repeatCount="indefinite" accel="50000" decel="50000" fill="hold" nodeType="withEffect">
                                  <p:stCondLst>
                                    <p:cond delay="0"/>
                                  </p:stCondLst>
                                  <p:endCondLst>
                                    <p:cond evt="onNext" delay="0">
                                      <p:tgtEl>
                                        <p:sldTgt/>
                                      </p:tgtEl>
                                    </p:cond>
                                  </p:endCondLst>
                                  <p:childTnLst>
                                    <p:animMotion origin="layout" path="M 0.00325 -0.00463 L -0.01537 0.01643 " pathEditMode="relative" rAng="0" ptsTypes="AA">
                                      <p:cBhvr>
                                        <p:cTn id="70" dur="2000" fill="hold"/>
                                        <p:tgtEl>
                                          <p:spTgt spid="51"/>
                                        </p:tgtEl>
                                        <p:attrNameLst>
                                          <p:attrName>ppt_x</p:attrName>
                                          <p:attrName>ppt_y</p:attrName>
                                        </p:attrNameLst>
                                      </p:cBhvr>
                                      <p:rCtr x="-938" y="1042"/>
                                    </p:animMotion>
                                  </p:childTnLst>
                                </p:cTn>
                              </p:par>
                              <p:par>
                                <p:cTn id="71" presetID="0" presetClass="path" presetSubtype="0" repeatCount="indefinite" accel="50000" decel="50000" fill="hold" nodeType="withEffect">
                                  <p:stCondLst>
                                    <p:cond delay="0"/>
                                  </p:stCondLst>
                                  <p:endCondLst>
                                    <p:cond evt="onNext" delay="0">
                                      <p:tgtEl>
                                        <p:sldTgt/>
                                      </p:tgtEl>
                                    </p:cond>
                                  </p:endCondLst>
                                  <p:childTnLst>
                                    <p:animMotion origin="layout" path="M 0.00234 -0.00093 L -0.01667 0.01389 " pathEditMode="relative" rAng="0" ptsTypes="AA">
                                      <p:cBhvr>
                                        <p:cTn id="72" dur="2000" fill="hold"/>
                                        <p:tgtEl>
                                          <p:spTgt spid="45"/>
                                        </p:tgtEl>
                                        <p:attrNameLst>
                                          <p:attrName>ppt_x</p:attrName>
                                          <p:attrName>ppt_y</p:attrName>
                                        </p:attrNameLst>
                                      </p:cBhvr>
                                      <p:rCtr x="-951" y="741"/>
                                    </p:animMotion>
                                  </p:childTnLst>
                                </p:cTn>
                              </p:par>
                              <p:par>
                                <p:cTn id="73" presetID="0" presetClass="path" presetSubtype="0" repeatCount="indefinite" accel="50000" decel="50000" fill="hold" nodeType="withEffect">
                                  <p:stCondLst>
                                    <p:cond delay="0"/>
                                  </p:stCondLst>
                                  <p:endCondLst>
                                    <p:cond evt="onNext" delay="0">
                                      <p:tgtEl>
                                        <p:sldTgt/>
                                      </p:tgtEl>
                                    </p:cond>
                                  </p:endCondLst>
                                  <p:childTnLst>
                                    <p:animMotion origin="layout" path="M 0.00404 -0.00232 L -0.01563 0.00972 " pathEditMode="relative" rAng="0" ptsTypes="AA">
                                      <p:cBhvr>
                                        <p:cTn id="74" dur="2000" fill="hold"/>
                                        <p:tgtEl>
                                          <p:spTgt spid="39"/>
                                        </p:tgtEl>
                                        <p:attrNameLst>
                                          <p:attrName>ppt_x</p:attrName>
                                          <p:attrName>ppt_y</p:attrName>
                                        </p:attrNameLst>
                                      </p:cBhvr>
                                      <p:rCtr x="-990" y="602"/>
                                    </p:animMotion>
                                  </p:childTnLst>
                                </p:cTn>
                              </p:par>
                              <p:par>
                                <p:cTn id="75" presetID="1" presetClass="entr" presetSubtype="0" fill="hold" nodeType="withEffect">
                                  <p:stCondLst>
                                    <p:cond delay="0"/>
                                  </p:stCondLst>
                                  <p:childTnLst>
                                    <p:set>
                                      <p:cBhvr>
                                        <p:cTn id="76" dur="1" fill="hold">
                                          <p:stCondLst>
                                            <p:cond delay="0"/>
                                          </p:stCondLst>
                                        </p:cTn>
                                        <p:tgtEl>
                                          <p:spTgt spid="22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2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39"/>
                                        </p:tgtEl>
                                        <p:attrNameLst>
                                          <p:attrName>style.visibility</p:attrName>
                                        </p:attrNameLst>
                                      </p:cBhvr>
                                      <p:to>
                                        <p:strVal val="visible"/>
                                      </p:to>
                                    </p:set>
                                  </p:childTnLst>
                                </p:cTn>
                              </p:par>
                              <p:par>
                                <p:cTn id="83" presetID="0" presetClass="path" presetSubtype="0" repeatCount="indefinite" accel="50000" decel="50000" fill="hold" nodeType="withEffect">
                                  <p:stCondLst>
                                    <p:cond delay="0"/>
                                  </p:stCondLst>
                                  <p:endCondLst>
                                    <p:cond evt="onNext" delay="0">
                                      <p:tgtEl>
                                        <p:sldTgt/>
                                      </p:tgtEl>
                                    </p:cond>
                                  </p:endCondLst>
                                  <p:childTnLst>
                                    <p:animMotion origin="layout" path="M 0.00261 0.00578 L -0.01992 -0.03588 " pathEditMode="relative" rAng="0" ptsTypes="AA">
                                      <p:cBhvr>
                                        <p:cTn id="84" dur="2000" fill="hold"/>
                                        <p:tgtEl>
                                          <p:spTgt spid="227"/>
                                        </p:tgtEl>
                                        <p:attrNameLst>
                                          <p:attrName>ppt_x</p:attrName>
                                          <p:attrName>ppt_y</p:attrName>
                                        </p:attrNameLst>
                                      </p:cBhvr>
                                      <p:rCtr x="-1133" y="-2083"/>
                                    </p:animMotion>
                                  </p:childTnLst>
                                </p:cTn>
                              </p:par>
                              <p:par>
                                <p:cTn id="85" presetID="0" presetClass="path" presetSubtype="0" repeatCount="indefinite" accel="50000" decel="50000" fill="hold" nodeType="withEffect">
                                  <p:stCondLst>
                                    <p:cond delay="0"/>
                                  </p:stCondLst>
                                  <p:endCondLst>
                                    <p:cond evt="onNext" delay="0">
                                      <p:tgtEl>
                                        <p:sldTgt/>
                                      </p:tgtEl>
                                    </p:cond>
                                  </p:endCondLst>
                                  <p:childTnLst>
                                    <p:animMotion origin="layout" path="M 0.00404 0.00347 L -0.0263 -0.0206 " pathEditMode="relative" rAng="0" ptsTypes="AA">
                                      <p:cBhvr>
                                        <p:cTn id="86" dur="2000" fill="hold"/>
                                        <p:tgtEl>
                                          <p:spTgt spid="239"/>
                                        </p:tgtEl>
                                        <p:attrNameLst>
                                          <p:attrName>ppt_x</p:attrName>
                                          <p:attrName>ppt_y</p:attrName>
                                        </p:attrNameLst>
                                      </p:cBhvr>
                                      <p:rCtr x="-1523" y="-1204"/>
                                    </p:animMotion>
                                  </p:childTnLst>
                                </p:cTn>
                              </p:par>
                              <p:par>
                                <p:cTn id="87" presetID="0" presetClass="path" presetSubtype="0" repeatCount="indefinite" accel="50000" decel="50000" fill="hold" nodeType="withEffect">
                                  <p:stCondLst>
                                    <p:cond delay="0"/>
                                  </p:stCondLst>
                                  <p:endCondLst>
                                    <p:cond evt="onNext" delay="0">
                                      <p:tgtEl>
                                        <p:sldTgt/>
                                      </p:tgtEl>
                                    </p:cond>
                                  </p:endCondLst>
                                  <p:childTnLst>
                                    <p:animMotion origin="layout" path="M 0.00169 0.00717 L -0.00885 -0.05185 " pathEditMode="relative" rAng="0" ptsTypes="AA">
                                      <p:cBhvr>
                                        <p:cTn id="88" dur="2000" fill="hold"/>
                                        <p:tgtEl>
                                          <p:spTgt spid="233"/>
                                        </p:tgtEl>
                                        <p:attrNameLst>
                                          <p:attrName>ppt_x</p:attrName>
                                          <p:attrName>ppt_y</p:attrName>
                                        </p:attrNameLst>
                                      </p:cBhvr>
                                      <p:rCtr x="-534" y="-2963"/>
                                    </p:animMotion>
                                  </p:childTnLst>
                                </p:cTn>
                              </p:par>
                              <p:par>
                                <p:cTn id="89" presetID="0" presetClass="path" presetSubtype="0" repeatCount="indefinite" accel="50000" decel="50000" fill="hold" nodeType="withEffect">
                                  <p:stCondLst>
                                    <p:cond delay="0"/>
                                  </p:stCondLst>
                                  <p:endCondLst>
                                    <p:cond evt="onNext" delay="0">
                                      <p:tgtEl>
                                        <p:sldTgt/>
                                      </p:tgtEl>
                                    </p:cond>
                                  </p:endCondLst>
                                  <p:childTnLst>
                                    <p:animMotion origin="layout" path="M 0.00416 0.00393 L -0.01953 -0.02014 " pathEditMode="relative" rAng="0" ptsTypes="AA">
                                      <p:cBhvr>
                                        <p:cTn id="90" dur="2000" fill="hold"/>
                                        <p:tgtEl>
                                          <p:spTgt spid="221"/>
                                        </p:tgtEl>
                                        <p:attrNameLst>
                                          <p:attrName>ppt_x</p:attrName>
                                          <p:attrName>ppt_y</p:attrName>
                                        </p:attrNameLst>
                                      </p:cBhvr>
                                      <p:rCtr x="-1185" y="-1204"/>
                                    </p:animMotion>
                                  </p:childTnLst>
                                </p:cTn>
                              </p:par>
                            </p:childTnLst>
                          </p:cTn>
                        </p:par>
                        <p:par>
                          <p:cTn id="91" fill="hold">
                            <p:stCondLst>
                              <p:cond delay="2000"/>
                            </p:stCondLst>
                            <p:childTnLst>
                              <p:par>
                                <p:cTn id="92" presetID="3" presetClass="exit" presetSubtype="10" fill="hold" nodeType="afterEffect">
                                  <p:stCondLst>
                                    <p:cond delay="0"/>
                                  </p:stCondLst>
                                  <p:childTnLst>
                                    <p:animEffect transition="out" filter="blinds(horizontal)">
                                      <p:cBhvr>
                                        <p:cTn id="93" dur="2000"/>
                                        <p:tgtEl>
                                          <p:spTgt spid="8"/>
                                        </p:tgtEl>
                                      </p:cBhvr>
                                    </p:animEffect>
                                    <p:set>
                                      <p:cBhvr>
                                        <p:cTn id="94" dur="1" fill="hold">
                                          <p:stCondLst>
                                            <p:cond delay="1999"/>
                                          </p:stCondLst>
                                        </p:cTn>
                                        <p:tgtEl>
                                          <p:spTgt spid="8"/>
                                        </p:tgtEl>
                                        <p:attrNameLst>
                                          <p:attrName>style.visibility</p:attrName>
                                        </p:attrNameLst>
                                      </p:cBhvr>
                                      <p:to>
                                        <p:strVal val="hidden"/>
                                      </p:to>
                                    </p:set>
                                  </p:childTnLst>
                                </p:cTn>
                              </p:par>
                            </p:childTnLst>
                          </p:cTn>
                        </p:par>
                        <p:par>
                          <p:cTn id="95" fill="hold">
                            <p:stCondLst>
                              <p:cond delay="4000"/>
                            </p:stCondLst>
                            <p:childTnLst>
                              <p:par>
                                <p:cTn id="96" presetID="3" presetClass="entr" presetSubtype="10" fill="hold" nodeType="afterEffect">
                                  <p:stCondLst>
                                    <p:cond delay="0"/>
                                  </p:stCondLst>
                                  <p:childTnLst>
                                    <p:set>
                                      <p:cBhvr>
                                        <p:cTn id="97" dur="1" fill="hold">
                                          <p:stCondLst>
                                            <p:cond delay="0"/>
                                          </p:stCondLst>
                                        </p:cTn>
                                        <p:tgtEl>
                                          <p:spTgt spid="249"/>
                                        </p:tgtEl>
                                        <p:attrNameLst>
                                          <p:attrName>style.visibility</p:attrName>
                                        </p:attrNameLst>
                                      </p:cBhvr>
                                      <p:to>
                                        <p:strVal val="visible"/>
                                      </p:to>
                                    </p:set>
                                    <p:animEffect transition="in" filter="blinds(horizontal)">
                                      <p:cBhvr>
                                        <p:cTn id="98" dur="2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3" grpId="0" animBg="1"/>
      <p:bldP spid="194" grpId="0" animBg="1"/>
      <p:bldP spid="2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330200"/>
            <a:ext cx="10969943" cy="812800"/>
          </a:xfrm>
        </p:spPr>
        <p:txBody>
          <a:bodyPr/>
          <a:lstStyle/>
          <a:p>
            <a:pPr algn="ctr"/>
            <a:r>
              <a:rPr lang="en-US" u="sng" dirty="0" smtClean="0"/>
              <a:t>CLOVE-INT (In-band Network Telemetry)</a:t>
            </a:r>
            <a:endParaRPr lang="en-US" u="sng" dirty="0"/>
          </a:p>
        </p:txBody>
      </p:sp>
      <p:sp>
        <p:nvSpPr>
          <p:cNvPr id="14" name="TextBox 13"/>
          <p:cNvSpPr txBox="1"/>
          <p:nvPr/>
        </p:nvSpPr>
        <p:spPr>
          <a:xfrm>
            <a:off x="2369259" y="3937408"/>
            <a:ext cx="559517" cy="307777"/>
          </a:xfrm>
          <a:prstGeom prst="rect">
            <a:avLst/>
          </a:prstGeom>
          <a:noFill/>
          <a:ln>
            <a:solidFill>
              <a:schemeClr val="accent6"/>
            </a:solidFill>
          </a:ln>
        </p:spPr>
        <p:txBody>
          <a:bodyPr wrap="square" rtlCol="0">
            <a:spAutoFit/>
          </a:bodyPr>
          <a:lstStyle/>
          <a:p>
            <a:r>
              <a:rPr lang="en-US" sz="1400" b="1" dirty="0" smtClean="0">
                <a:solidFill>
                  <a:schemeClr val="accent6"/>
                </a:solidFill>
              </a:rPr>
              <a:t>Data</a:t>
            </a:r>
            <a:endParaRPr lang="en-US" sz="1400" b="1" dirty="0">
              <a:solidFill>
                <a:schemeClr val="accent6"/>
              </a:solidFill>
            </a:endParaRPr>
          </a:p>
        </p:txBody>
      </p:sp>
      <p:grpSp>
        <p:nvGrpSpPr>
          <p:cNvPr id="15" name="Group 14"/>
          <p:cNvGrpSpPr/>
          <p:nvPr/>
        </p:nvGrpSpPr>
        <p:grpSpPr>
          <a:xfrm rot="1452156">
            <a:off x="3198814" y="3270393"/>
            <a:ext cx="207255" cy="778431"/>
            <a:chOff x="2866286" y="3586970"/>
            <a:chExt cx="207255" cy="778431"/>
          </a:xfrm>
        </p:grpSpPr>
        <p:sp>
          <p:nvSpPr>
            <p:cNvPr id="16" name="Right Arrow 15"/>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7" name="Group 16"/>
            <p:cNvGrpSpPr/>
            <p:nvPr/>
          </p:nvGrpSpPr>
          <p:grpSpPr>
            <a:xfrm rot="16894807">
              <a:off x="2719493" y="4078209"/>
              <a:ext cx="433985" cy="140399"/>
              <a:chOff x="10958134" y="2172850"/>
              <a:chExt cx="433985" cy="140399"/>
            </a:xfrm>
          </p:grpSpPr>
          <p:sp>
            <p:nvSpPr>
              <p:cNvPr id="18" name="Rounded Rectangle 17"/>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9" name="Rectangle 18"/>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Rectangle 19"/>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21" name="Group 20"/>
          <p:cNvGrpSpPr/>
          <p:nvPr/>
        </p:nvGrpSpPr>
        <p:grpSpPr>
          <a:xfrm rot="972131">
            <a:off x="3665366" y="3245594"/>
            <a:ext cx="378770" cy="690389"/>
            <a:chOff x="3168176" y="3509610"/>
            <a:chExt cx="378770" cy="690389"/>
          </a:xfrm>
        </p:grpSpPr>
        <p:grpSp>
          <p:nvGrpSpPr>
            <p:cNvPr id="22" name="Group 21"/>
            <p:cNvGrpSpPr/>
            <p:nvPr/>
          </p:nvGrpSpPr>
          <p:grpSpPr>
            <a:xfrm rot="18537117">
              <a:off x="3021383" y="3912807"/>
              <a:ext cx="433985" cy="140399"/>
              <a:chOff x="10958134" y="2172850"/>
              <a:chExt cx="433985" cy="140399"/>
            </a:xfrm>
          </p:grpSpPr>
          <p:sp>
            <p:nvSpPr>
              <p:cNvPr id="24" name="Rounded Rectangle 23"/>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5" name="Rectangle 24"/>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6" name="Rectangle 25"/>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3" name="Right Arrow 22"/>
            <p:cNvSpPr/>
            <p:nvPr/>
          </p:nvSpPr>
          <p:spPr>
            <a:xfrm rot="18538330">
              <a:off x="3329790" y="362713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7" name="Group 26"/>
          <p:cNvGrpSpPr/>
          <p:nvPr/>
        </p:nvGrpSpPr>
        <p:grpSpPr>
          <a:xfrm rot="604564">
            <a:off x="4025572" y="3403567"/>
            <a:ext cx="705730" cy="342698"/>
            <a:chOff x="3576284" y="3474323"/>
            <a:chExt cx="705730" cy="342698"/>
          </a:xfrm>
        </p:grpSpPr>
        <p:grpSp>
          <p:nvGrpSpPr>
            <p:cNvPr id="28" name="Group 27"/>
            <p:cNvGrpSpPr/>
            <p:nvPr/>
          </p:nvGrpSpPr>
          <p:grpSpPr>
            <a:xfrm rot="19392710">
              <a:off x="3576284" y="3676622"/>
              <a:ext cx="433985" cy="140399"/>
              <a:chOff x="10958134" y="2172850"/>
              <a:chExt cx="433985" cy="140399"/>
            </a:xfrm>
          </p:grpSpPr>
          <p:sp>
            <p:nvSpPr>
              <p:cNvPr id="30" name="Rounded Rectangle 29"/>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31" name="Rectangle 30"/>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2" name="Rectangle 31"/>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9" name="Right Arrow 28"/>
            <p:cNvSpPr/>
            <p:nvPr/>
          </p:nvSpPr>
          <p:spPr>
            <a:xfrm rot="19515680">
              <a:off x="3947333" y="3474323"/>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3" name="Group 32"/>
          <p:cNvGrpSpPr/>
          <p:nvPr/>
        </p:nvGrpSpPr>
        <p:grpSpPr>
          <a:xfrm rot="291646">
            <a:off x="3964670" y="3840912"/>
            <a:ext cx="737359" cy="294770"/>
            <a:chOff x="3610035" y="3913291"/>
            <a:chExt cx="737359" cy="294770"/>
          </a:xfrm>
        </p:grpSpPr>
        <p:grpSp>
          <p:nvGrpSpPr>
            <p:cNvPr id="34" name="Group 33"/>
            <p:cNvGrpSpPr/>
            <p:nvPr/>
          </p:nvGrpSpPr>
          <p:grpSpPr>
            <a:xfrm rot="20145917">
              <a:off x="3610035" y="4067662"/>
              <a:ext cx="433985" cy="140399"/>
              <a:chOff x="10958134" y="2172850"/>
              <a:chExt cx="433985" cy="140399"/>
            </a:xfrm>
          </p:grpSpPr>
          <p:sp>
            <p:nvSpPr>
              <p:cNvPr id="36" name="Rounded Rectangle 35"/>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37" name="Rectangle 36"/>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8" name="Rectangle 37"/>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35" name="Right Arrow 34"/>
            <p:cNvSpPr/>
            <p:nvPr/>
          </p:nvSpPr>
          <p:spPr>
            <a:xfrm rot="19972589">
              <a:off x="4012713" y="3913291"/>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9" name="Group 38"/>
          <p:cNvGrpSpPr/>
          <p:nvPr/>
        </p:nvGrpSpPr>
        <p:grpSpPr>
          <a:xfrm rot="396750">
            <a:off x="7155795" y="2561540"/>
            <a:ext cx="739388" cy="290562"/>
            <a:chOff x="6946206" y="2982406"/>
            <a:chExt cx="739388" cy="290562"/>
          </a:xfrm>
        </p:grpSpPr>
        <p:grpSp>
          <p:nvGrpSpPr>
            <p:cNvPr id="40" name="Group 39"/>
            <p:cNvGrpSpPr/>
            <p:nvPr/>
          </p:nvGrpSpPr>
          <p:grpSpPr>
            <a:xfrm rot="20015516">
              <a:off x="7251609" y="2982406"/>
              <a:ext cx="433985" cy="140399"/>
              <a:chOff x="10958134" y="2172850"/>
              <a:chExt cx="433985" cy="140399"/>
            </a:xfrm>
          </p:grpSpPr>
          <p:sp>
            <p:nvSpPr>
              <p:cNvPr id="42" name="Rounded Rectangle 41"/>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3" name="Rectangle 42"/>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4" name="Rectangle 43"/>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1" name="Right Arrow 40"/>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5" name="Group 44"/>
          <p:cNvGrpSpPr/>
          <p:nvPr/>
        </p:nvGrpSpPr>
        <p:grpSpPr>
          <a:xfrm>
            <a:off x="5829630" y="2540062"/>
            <a:ext cx="739388" cy="290562"/>
            <a:chOff x="6946206" y="2982406"/>
            <a:chExt cx="739388" cy="290562"/>
          </a:xfrm>
        </p:grpSpPr>
        <p:grpSp>
          <p:nvGrpSpPr>
            <p:cNvPr id="46" name="Group 45"/>
            <p:cNvGrpSpPr/>
            <p:nvPr/>
          </p:nvGrpSpPr>
          <p:grpSpPr>
            <a:xfrm rot="20015516">
              <a:off x="7251609" y="2982406"/>
              <a:ext cx="433985" cy="140399"/>
              <a:chOff x="10958134" y="2172850"/>
              <a:chExt cx="433985" cy="140399"/>
            </a:xfrm>
          </p:grpSpPr>
          <p:sp>
            <p:nvSpPr>
              <p:cNvPr id="48" name="Rounded Rectangle 47"/>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9" name="Rectangle 48"/>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 name="Rectangle 49"/>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7" name="Right Arrow 46"/>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51" name="Group 50"/>
          <p:cNvGrpSpPr/>
          <p:nvPr/>
        </p:nvGrpSpPr>
        <p:grpSpPr>
          <a:xfrm rot="21027623">
            <a:off x="4469595" y="2764959"/>
            <a:ext cx="739388" cy="290562"/>
            <a:chOff x="6946206" y="2982406"/>
            <a:chExt cx="739388" cy="290562"/>
          </a:xfrm>
        </p:grpSpPr>
        <p:grpSp>
          <p:nvGrpSpPr>
            <p:cNvPr id="52" name="Group 51"/>
            <p:cNvGrpSpPr/>
            <p:nvPr/>
          </p:nvGrpSpPr>
          <p:grpSpPr>
            <a:xfrm rot="20015516">
              <a:off x="7251609" y="2982406"/>
              <a:ext cx="433985" cy="140399"/>
              <a:chOff x="10958134" y="2172850"/>
              <a:chExt cx="433985" cy="140399"/>
            </a:xfrm>
          </p:grpSpPr>
          <p:sp>
            <p:nvSpPr>
              <p:cNvPr id="54" name="Rounded Rectangle 53"/>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5" name="Rectangle 54"/>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6" name="Rectangle 55"/>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3" name="Right Arrow 52"/>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7" name="Group 56"/>
          <p:cNvGrpSpPr/>
          <p:nvPr/>
        </p:nvGrpSpPr>
        <p:grpSpPr>
          <a:xfrm rot="19910669">
            <a:off x="3463898" y="2809341"/>
            <a:ext cx="739388" cy="290562"/>
            <a:chOff x="6946206" y="2982406"/>
            <a:chExt cx="739388" cy="290562"/>
          </a:xfrm>
        </p:grpSpPr>
        <p:grpSp>
          <p:nvGrpSpPr>
            <p:cNvPr id="58" name="Group 57"/>
            <p:cNvGrpSpPr/>
            <p:nvPr/>
          </p:nvGrpSpPr>
          <p:grpSpPr>
            <a:xfrm rot="20015516">
              <a:off x="7251609" y="2982406"/>
              <a:ext cx="433985" cy="140399"/>
              <a:chOff x="10958134" y="2172850"/>
              <a:chExt cx="433985" cy="140399"/>
            </a:xfrm>
          </p:grpSpPr>
          <p:sp>
            <p:nvSpPr>
              <p:cNvPr id="60" name="Rounded Rectangle 59"/>
              <p:cNvSpPr/>
              <p:nvPr/>
            </p:nvSpPr>
            <p:spPr>
              <a:xfrm>
                <a:off x="10958134" y="2172850"/>
                <a:ext cx="433985" cy="14039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61" name="Rectangle 60"/>
              <p:cNvSpPr/>
              <p:nvPr/>
            </p:nvSpPr>
            <p:spPr>
              <a:xfrm>
                <a:off x="11059159" y="2179232"/>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2" name="Rectangle 61"/>
              <p:cNvSpPr/>
              <p:nvPr/>
            </p:nvSpPr>
            <p:spPr>
              <a:xfrm>
                <a:off x="11109447" y="2178464"/>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9" name="Right Arrow 58"/>
            <p:cNvSpPr/>
            <p:nvPr/>
          </p:nvSpPr>
          <p:spPr>
            <a:xfrm rot="9342690">
              <a:off x="6946206" y="3173338"/>
              <a:ext cx="334681" cy="99630"/>
            </a:xfrm>
            <a:prstGeom prst="rightArrow">
              <a:avLst/>
            </a:prstGeom>
            <a:solidFill>
              <a:schemeClr val="accent6"/>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97" name="Group 196"/>
          <p:cNvGrpSpPr/>
          <p:nvPr/>
        </p:nvGrpSpPr>
        <p:grpSpPr>
          <a:xfrm rot="6038231">
            <a:off x="5415126" y="2857780"/>
            <a:ext cx="207255" cy="778431"/>
            <a:chOff x="2866286" y="3586970"/>
            <a:chExt cx="207255" cy="778431"/>
          </a:xfrm>
        </p:grpSpPr>
        <p:sp>
          <p:nvSpPr>
            <p:cNvPr id="198" name="Right Arrow 197"/>
            <p:cNvSpPr/>
            <p:nvPr/>
          </p:nvSpPr>
          <p:spPr>
            <a:xfrm rot="16845218">
              <a:off x="2856385" y="3704496"/>
              <a:ext cx="334681" cy="99630"/>
            </a:xfrm>
            <a:prstGeom prst="rightArrow">
              <a:avLst/>
            </a:prstGeom>
            <a:solidFill>
              <a:schemeClr val="accent6"/>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99" name="Group 198"/>
            <p:cNvGrpSpPr/>
            <p:nvPr/>
          </p:nvGrpSpPr>
          <p:grpSpPr>
            <a:xfrm rot="16894807">
              <a:off x="2719493" y="4078209"/>
              <a:ext cx="433985" cy="140399"/>
              <a:chOff x="10958134" y="2172850"/>
              <a:chExt cx="433985" cy="140399"/>
            </a:xfrm>
          </p:grpSpPr>
          <p:sp>
            <p:nvSpPr>
              <p:cNvPr id="200" name="Rounded Rectangle 199"/>
              <p:cNvSpPr/>
              <p:nvPr/>
            </p:nvSpPr>
            <p:spPr>
              <a:xfrm>
                <a:off x="10958134" y="2172850"/>
                <a:ext cx="433985" cy="14039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01" name="Rectangle 200"/>
              <p:cNvSpPr/>
              <p:nvPr/>
            </p:nvSpPr>
            <p:spPr>
              <a:xfrm>
                <a:off x="11059159" y="2179232"/>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2" name="Rectangle 201"/>
              <p:cNvSpPr/>
              <p:nvPr/>
            </p:nvSpPr>
            <p:spPr>
              <a:xfrm>
                <a:off x="11109447" y="2178464"/>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203" name="Group 202"/>
          <p:cNvGrpSpPr/>
          <p:nvPr/>
        </p:nvGrpSpPr>
        <p:grpSpPr>
          <a:xfrm rot="6455435">
            <a:off x="6400779" y="2806956"/>
            <a:ext cx="207255" cy="778431"/>
            <a:chOff x="2866286" y="3586970"/>
            <a:chExt cx="207255" cy="778431"/>
          </a:xfrm>
        </p:grpSpPr>
        <p:sp>
          <p:nvSpPr>
            <p:cNvPr id="204" name="Right Arrow 203"/>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05" name="Group 204"/>
            <p:cNvGrpSpPr/>
            <p:nvPr/>
          </p:nvGrpSpPr>
          <p:grpSpPr>
            <a:xfrm rot="16894807">
              <a:off x="2719493" y="4078209"/>
              <a:ext cx="433985" cy="140399"/>
              <a:chOff x="10958134" y="2172850"/>
              <a:chExt cx="433985" cy="140399"/>
            </a:xfrm>
          </p:grpSpPr>
          <p:sp>
            <p:nvSpPr>
              <p:cNvPr id="206" name="Rounded Rectangle 205"/>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07" name="Rectangle 206"/>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8" name="Rectangle 207"/>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209" name="Group 208"/>
          <p:cNvGrpSpPr/>
          <p:nvPr/>
        </p:nvGrpSpPr>
        <p:grpSpPr>
          <a:xfrm rot="7285340">
            <a:off x="7663383" y="2796984"/>
            <a:ext cx="199771" cy="698935"/>
            <a:chOff x="2866286" y="3666466"/>
            <a:chExt cx="199771" cy="698935"/>
          </a:xfrm>
        </p:grpSpPr>
        <p:sp>
          <p:nvSpPr>
            <p:cNvPr id="210" name="Right Arrow 209"/>
            <p:cNvSpPr/>
            <p:nvPr/>
          </p:nvSpPr>
          <p:spPr>
            <a:xfrm rot="16845218">
              <a:off x="2895655" y="3751927"/>
              <a:ext cx="255864" cy="84941"/>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11" name="Group 210"/>
            <p:cNvGrpSpPr/>
            <p:nvPr/>
          </p:nvGrpSpPr>
          <p:grpSpPr>
            <a:xfrm rot="16894807">
              <a:off x="2719493" y="4078209"/>
              <a:ext cx="433985" cy="140399"/>
              <a:chOff x="10958134" y="2172850"/>
              <a:chExt cx="433985" cy="140399"/>
            </a:xfrm>
          </p:grpSpPr>
          <p:sp>
            <p:nvSpPr>
              <p:cNvPr id="212" name="Rounded Rectangle 211"/>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13" name="Rectangle 212"/>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4" name="Rectangle 213"/>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215" name="Group 214"/>
          <p:cNvGrpSpPr/>
          <p:nvPr/>
        </p:nvGrpSpPr>
        <p:grpSpPr>
          <a:xfrm rot="9036819">
            <a:off x="8561025" y="2619015"/>
            <a:ext cx="207255" cy="778431"/>
            <a:chOff x="2866286" y="3586970"/>
            <a:chExt cx="207255" cy="778431"/>
          </a:xfrm>
        </p:grpSpPr>
        <p:sp>
          <p:nvSpPr>
            <p:cNvPr id="216" name="Right Arrow 215"/>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17" name="Group 216"/>
            <p:cNvGrpSpPr/>
            <p:nvPr/>
          </p:nvGrpSpPr>
          <p:grpSpPr>
            <a:xfrm rot="16894807">
              <a:off x="2719493" y="4078209"/>
              <a:ext cx="433985" cy="140399"/>
              <a:chOff x="10958134" y="2172850"/>
              <a:chExt cx="433985" cy="140399"/>
            </a:xfrm>
          </p:grpSpPr>
          <p:sp>
            <p:nvSpPr>
              <p:cNvPr id="218" name="Rounded Rectangle 217"/>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19" name="Rectangle 218"/>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0" name="Rectangle 219"/>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221" name="Group 220"/>
          <p:cNvGrpSpPr/>
          <p:nvPr/>
        </p:nvGrpSpPr>
        <p:grpSpPr>
          <a:xfrm rot="3469908">
            <a:off x="7489425" y="3491857"/>
            <a:ext cx="739388" cy="290562"/>
            <a:chOff x="6946206" y="2982406"/>
            <a:chExt cx="739388" cy="290562"/>
          </a:xfrm>
        </p:grpSpPr>
        <p:grpSp>
          <p:nvGrpSpPr>
            <p:cNvPr id="222" name="Group 221"/>
            <p:cNvGrpSpPr/>
            <p:nvPr/>
          </p:nvGrpSpPr>
          <p:grpSpPr>
            <a:xfrm rot="20015516">
              <a:off x="7251609" y="2982406"/>
              <a:ext cx="433985" cy="140399"/>
              <a:chOff x="10958134" y="2172850"/>
              <a:chExt cx="433985" cy="140399"/>
            </a:xfrm>
          </p:grpSpPr>
          <p:sp>
            <p:nvSpPr>
              <p:cNvPr id="224" name="Rounded Rectangle 223"/>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25" name="Rectangle 224"/>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6" name="Rectangle 225"/>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23" name="Right Arrow 222"/>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27" name="Group 226"/>
          <p:cNvGrpSpPr/>
          <p:nvPr/>
        </p:nvGrpSpPr>
        <p:grpSpPr>
          <a:xfrm rot="4169127">
            <a:off x="8012007" y="3476903"/>
            <a:ext cx="739388" cy="290562"/>
            <a:chOff x="6946206" y="2982406"/>
            <a:chExt cx="739388" cy="290562"/>
          </a:xfrm>
        </p:grpSpPr>
        <p:grpSp>
          <p:nvGrpSpPr>
            <p:cNvPr id="228" name="Group 227"/>
            <p:cNvGrpSpPr/>
            <p:nvPr/>
          </p:nvGrpSpPr>
          <p:grpSpPr>
            <a:xfrm rot="20015516">
              <a:off x="7251609" y="2982406"/>
              <a:ext cx="433985" cy="140399"/>
              <a:chOff x="10958134" y="2172850"/>
              <a:chExt cx="433985" cy="140399"/>
            </a:xfrm>
          </p:grpSpPr>
          <p:sp>
            <p:nvSpPr>
              <p:cNvPr id="230" name="Rounded Rectangle 229"/>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31" name="Rectangle 230"/>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2" name="Rectangle 231"/>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29" name="Right Arrow 228"/>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3" name="Group 232"/>
          <p:cNvGrpSpPr/>
          <p:nvPr/>
        </p:nvGrpSpPr>
        <p:grpSpPr>
          <a:xfrm rot="5859323">
            <a:off x="8578634" y="3785417"/>
            <a:ext cx="739388" cy="290562"/>
            <a:chOff x="6946206" y="2982406"/>
            <a:chExt cx="739388" cy="290562"/>
          </a:xfrm>
        </p:grpSpPr>
        <p:grpSp>
          <p:nvGrpSpPr>
            <p:cNvPr id="234" name="Group 233"/>
            <p:cNvGrpSpPr/>
            <p:nvPr/>
          </p:nvGrpSpPr>
          <p:grpSpPr>
            <a:xfrm rot="20015516">
              <a:off x="7251609" y="2982406"/>
              <a:ext cx="433985" cy="140399"/>
              <a:chOff x="10958134" y="2172850"/>
              <a:chExt cx="433985" cy="140399"/>
            </a:xfrm>
          </p:grpSpPr>
          <p:sp>
            <p:nvSpPr>
              <p:cNvPr id="236" name="Rounded Rectangle 235"/>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37" name="Rectangle 236"/>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8" name="Rectangle 237"/>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35" name="Right Arrow 234"/>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9" name="Group 238"/>
          <p:cNvGrpSpPr/>
          <p:nvPr/>
        </p:nvGrpSpPr>
        <p:grpSpPr>
          <a:xfrm rot="2963110">
            <a:off x="6978545" y="3761795"/>
            <a:ext cx="739388" cy="290562"/>
            <a:chOff x="6946206" y="2982406"/>
            <a:chExt cx="739388" cy="290562"/>
          </a:xfrm>
        </p:grpSpPr>
        <p:grpSp>
          <p:nvGrpSpPr>
            <p:cNvPr id="240" name="Group 239"/>
            <p:cNvGrpSpPr/>
            <p:nvPr/>
          </p:nvGrpSpPr>
          <p:grpSpPr>
            <a:xfrm rot="20015516">
              <a:off x="7251609" y="2982406"/>
              <a:ext cx="433985" cy="140399"/>
              <a:chOff x="10958134" y="2172850"/>
              <a:chExt cx="433985" cy="140399"/>
            </a:xfrm>
          </p:grpSpPr>
          <p:sp>
            <p:nvSpPr>
              <p:cNvPr id="242" name="Rounded Rectangle 241"/>
              <p:cNvSpPr/>
              <p:nvPr/>
            </p:nvSpPr>
            <p:spPr>
              <a:xfrm>
                <a:off x="10958134" y="2172850"/>
                <a:ext cx="433985" cy="14039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solidFill>
                    <a:srgbClr val="FF0000"/>
                  </a:solidFill>
                </a:endParaRPr>
              </a:p>
            </p:txBody>
          </p:sp>
          <p:sp>
            <p:nvSpPr>
              <p:cNvPr id="243" name="Rectangle 242"/>
              <p:cNvSpPr/>
              <p:nvPr/>
            </p:nvSpPr>
            <p:spPr>
              <a:xfrm>
                <a:off x="11059159" y="2179232"/>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4" name="Rectangle 243"/>
              <p:cNvSpPr/>
              <p:nvPr/>
            </p:nvSpPr>
            <p:spPr>
              <a:xfrm>
                <a:off x="11109447" y="2178464"/>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41" name="Right Arrow 240"/>
            <p:cNvSpPr/>
            <p:nvPr/>
          </p:nvSpPr>
          <p:spPr>
            <a:xfrm rot="9342690">
              <a:off x="6946206" y="3173338"/>
              <a:ext cx="334681" cy="99630"/>
            </a:xfrm>
            <a:prstGeom prst="rightArrow">
              <a:avLst/>
            </a:prstGeom>
            <a:solidFill>
              <a:schemeClr val="accent6"/>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aphicFrame>
        <p:nvGraphicFramePr>
          <p:cNvPr id="249" name="Table 248"/>
          <p:cNvGraphicFramePr>
            <a:graphicFrameLocks noGrp="1"/>
          </p:cNvGraphicFramePr>
          <p:nvPr>
            <p:extLst/>
          </p:nvPr>
        </p:nvGraphicFramePr>
        <p:xfrm>
          <a:off x="375863" y="4813823"/>
          <a:ext cx="1532871" cy="1264920"/>
        </p:xfrm>
        <a:graphic>
          <a:graphicData uri="http://schemas.openxmlformats.org/drawingml/2006/table">
            <a:tbl>
              <a:tblPr firstRow="1" bandRow="1">
                <a:tableStyleId>{5940675A-B579-460E-94D1-54222C63F5DA}</a:tableStyleId>
              </a:tblPr>
              <a:tblGrid>
                <a:gridCol w="466071"/>
                <a:gridCol w="609600"/>
                <a:gridCol w="4572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c>
                  <a:txBody>
                    <a:bodyPr/>
                    <a:lstStyle/>
                    <a:p>
                      <a:r>
                        <a:rPr lang="en-US" sz="1100" b="1" i="0" dirty="0" err="1" smtClean="0"/>
                        <a:t>Util</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50001</a:t>
                      </a:r>
                      <a:endParaRPr lang="en-US" sz="1050" dirty="0"/>
                    </a:p>
                  </a:txBody>
                  <a:tcPr/>
                </a:tc>
                <a:tc>
                  <a:txBody>
                    <a:bodyPr/>
                    <a:lstStyle/>
                    <a:p>
                      <a:r>
                        <a:rPr lang="en-US" sz="1050" dirty="0" smtClean="0"/>
                        <a:t>40</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50002</a:t>
                      </a:r>
                      <a:endParaRPr lang="en-US" sz="1050" dirty="0"/>
                    </a:p>
                  </a:txBody>
                  <a:tcPr/>
                </a:tc>
                <a:tc>
                  <a:txBody>
                    <a:bodyPr/>
                    <a:lstStyle/>
                    <a:p>
                      <a:r>
                        <a:rPr lang="en-US" sz="1050" dirty="0" smtClean="0"/>
                        <a:t>30</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50003</a:t>
                      </a:r>
                      <a:endParaRPr lang="en-US" sz="1050" dirty="0"/>
                    </a:p>
                  </a:txBody>
                  <a:tcPr/>
                </a:tc>
                <a:tc>
                  <a:txBody>
                    <a:bodyPr/>
                    <a:lstStyle/>
                    <a:p>
                      <a:r>
                        <a:rPr lang="en-US" sz="1050" dirty="0" smtClean="0"/>
                        <a:t>50</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50004</a:t>
                      </a:r>
                      <a:endParaRPr lang="en-US" sz="1050" dirty="0"/>
                    </a:p>
                  </a:txBody>
                  <a:tcPr/>
                </a:tc>
                <a:tc>
                  <a:txBody>
                    <a:bodyPr/>
                    <a:lstStyle/>
                    <a:p>
                      <a:r>
                        <a:rPr lang="en-US" sz="1050" dirty="0" smtClean="0"/>
                        <a:t>10</a:t>
                      </a:r>
                    </a:p>
                  </a:txBody>
                  <a:tcPr/>
                </a:tc>
              </a:tr>
            </a:tbl>
          </a:graphicData>
        </a:graphic>
      </p:graphicFrame>
      <p:sp>
        <p:nvSpPr>
          <p:cNvPr id="13" name="Oval Callout 12"/>
          <p:cNvSpPr/>
          <p:nvPr/>
        </p:nvSpPr>
        <p:spPr>
          <a:xfrm flipH="1">
            <a:off x="1554259" y="1949295"/>
            <a:ext cx="2022993" cy="735692"/>
          </a:xfrm>
          <a:prstGeom prst="wedgeEllipseCallout">
            <a:avLst>
              <a:gd name="adj1" fmla="val -65419"/>
              <a:gd name="adj2" fmla="val 1242"/>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2. </a:t>
            </a:r>
            <a:r>
              <a:rPr lang="en-US" sz="1400" dirty="0" smtClean="0"/>
              <a:t>Switches add requested link utilization</a:t>
            </a:r>
            <a:endParaRPr lang="en-US" sz="1400" dirty="0"/>
          </a:p>
        </p:txBody>
      </p:sp>
      <p:grpSp>
        <p:nvGrpSpPr>
          <p:cNvPr id="67" name="Group 66"/>
          <p:cNvGrpSpPr/>
          <p:nvPr/>
        </p:nvGrpSpPr>
        <p:grpSpPr>
          <a:xfrm>
            <a:off x="2157360" y="2039471"/>
            <a:ext cx="7448725" cy="3418967"/>
            <a:chOff x="3810994" y="1600200"/>
            <a:chExt cx="7988966" cy="3859673"/>
          </a:xfrm>
        </p:grpSpPr>
        <p:grpSp>
          <p:nvGrpSpPr>
            <p:cNvPr id="68" name="Group 67"/>
            <p:cNvGrpSpPr>
              <a:grpSpLocks noChangeAspect="1"/>
            </p:cNvGrpSpPr>
            <p:nvPr/>
          </p:nvGrpSpPr>
          <p:grpSpPr>
            <a:xfrm>
              <a:off x="4080277" y="4248466"/>
              <a:ext cx="1122721" cy="241118"/>
              <a:chOff x="12968288" y="2754313"/>
              <a:chExt cx="11533187" cy="2981326"/>
            </a:xfrm>
          </p:grpSpPr>
          <p:sp>
            <p:nvSpPr>
              <p:cNvPr id="183"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p:cNvGrpSpPr>
              <a:grpSpLocks noChangeAspect="1"/>
            </p:cNvGrpSpPr>
            <p:nvPr/>
          </p:nvGrpSpPr>
          <p:grpSpPr>
            <a:xfrm>
              <a:off x="7227068" y="1600200"/>
              <a:ext cx="741998" cy="599607"/>
              <a:chOff x="12615863" y="2703513"/>
              <a:chExt cx="2846387" cy="2768601"/>
            </a:xfrm>
          </p:grpSpPr>
          <p:sp>
            <p:nvSpPr>
              <p:cNvPr id="171"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a:grpSpLocks noChangeAspect="1"/>
            </p:cNvGrpSpPr>
            <p:nvPr/>
          </p:nvGrpSpPr>
          <p:grpSpPr>
            <a:xfrm>
              <a:off x="8644734" y="1600200"/>
              <a:ext cx="741998" cy="599607"/>
              <a:chOff x="12615863" y="2703513"/>
              <a:chExt cx="2846387" cy="2768601"/>
            </a:xfrm>
          </p:grpSpPr>
          <p:sp>
            <p:nvSpPr>
              <p:cNvPr id="163"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a:grpSpLocks noChangeAspect="1"/>
            </p:cNvGrpSpPr>
            <p:nvPr/>
          </p:nvGrpSpPr>
          <p:grpSpPr>
            <a:xfrm>
              <a:off x="10116102" y="1600200"/>
              <a:ext cx="741998" cy="599607"/>
              <a:chOff x="12615863" y="2703513"/>
              <a:chExt cx="2846387" cy="2768601"/>
            </a:xfrm>
          </p:grpSpPr>
          <p:sp>
            <p:nvSpPr>
              <p:cNvPr id="155"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a:grpSpLocks noChangeAspect="1"/>
            </p:cNvGrpSpPr>
            <p:nvPr/>
          </p:nvGrpSpPr>
          <p:grpSpPr>
            <a:xfrm>
              <a:off x="10567180" y="4248466"/>
              <a:ext cx="1122721" cy="241118"/>
              <a:chOff x="12968288" y="2754313"/>
              <a:chExt cx="11533187" cy="2981326"/>
            </a:xfrm>
          </p:grpSpPr>
          <p:sp>
            <p:nvSpPr>
              <p:cNvPr id="144"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4" name="Straight Connector 73"/>
            <p:cNvCxnSpPr/>
            <p:nvPr/>
          </p:nvCxnSpPr>
          <p:spPr>
            <a:xfrm flipV="1">
              <a:off x="4641637" y="2199807"/>
              <a:ext cx="144191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628612" y="2200655"/>
              <a:ext cx="2919676" cy="2048658"/>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638633" y="2199807"/>
              <a:ext cx="4277188" cy="2038614"/>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620005" y="2199807"/>
              <a:ext cx="5830266" cy="2038614"/>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561236" y="2199807"/>
              <a:ext cx="356722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915822" y="2199807"/>
              <a:ext cx="2212642"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083554" y="2214145"/>
              <a:ext cx="5044909"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450271" y="2199807"/>
              <a:ext cx="678193"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3810994" y="4730004"/>
              <a:ext cx="1655278" cy="729869"/>
              <a:chOff x="3377733" y="4277151"/>
              <a:chExt cx="1655278" cy="729869"/>
            </a:xfrm>
          </p:grpSpPr>
          <p:grpSp>
            <p:nvGrpSpPr>
              <p:cNvPr id="116" name="Group 115"/>
              <p:cNvGrpSpPr/>
              <p:nvPr/>
            </p:nvGrpSpPr>
            <p:grpSpPr>
              <a:xfrm>
                <a:off x="3377733" y="4277151"/>
                <a:ext cx="1655278" cy="729869"/>
                <a:chOff x="4519371" y="3600936"/>
                <a:chExt cx="564324" cy="548640"/>
              </a:xfrm>
            </p:grpSpPr>
            <p:sp>
              <p:nvSpPr>
                <p:cNvPr id="140" name="Freeform 139"/>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7" name="Group 116"/>
              <p:cNvGrpSpPr/>
              <p:nvPr/>
            </p:nvGrpSpPr>
            <p:grpSpPr>
              <a:xfrm>
                <a:off x="3508559" y="4344842"/>
                <a:ext cx="1253384" cy="324539"/>
                <a:chOff x="8725233" y="1874652"/>
                <a:chExt cx="1179179" cy="335148"/>
              </a:xfrm>
            </p:grpSpPr>
            <p:grpSp>
              <p:nvGrpSpPr>
                <p:cNvPr id="134" name="Group 133"/>
                <p:cNvGrpSpPr/>
                <p:nvPr/>
              </p:nvGrpSpPr>
              <p:grpSpPr>
                <a:xfrm>
                  <a:off x="8725233" y="1874652"/>
                  <a:ext cx="1179179" cy="335148"/>
                  <a:chOff x="4519371" y="3600936"/>
                  <a:chExt cx="564324" cy="548640"/>
                </a:xfrm>
              </p:grpSpPr>
              <p:sp>
                <p:nvSpPr>
                  <p:cNvPr id="136" name="Freeform 135"/>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7"/>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TextBox 134"/>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118" name="Group 117"/>
              <p:cNvGrpSpPr>
                <a:grpSpLocks noChangeAspect="1"/>
              </p:cNvGrpSpPr>
              <p:nvPr/>
            </p:nvGrpSpPr>
            <p:grpSpPr>
              <a:xfrm>
                <a:off x="3742884" y="4741517"/>
                <a:ext cx="263915" cy="214145"/>
                <a:chOff x="15084425" y="-6992938"/>
                <a:chExt cx="9767888" cy="9496426"/>
              </a:xfrm>
            </p:grpSpPr>
            <p:sp>
              <p:nvSpPr>
                <p:cNvPr id="128" name="Freeform 127"/>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30"/>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31"/>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2"/>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118"/>
              <p:cNvGrpSpPr>
                <a:grpSpLocks noChangeAspect="1"/>
              </p:cNvGrpSpPr>
              <p:nvPr/>
            </p:nvGrpSpPr>
            <p:grpSpPr>
              <a:xfrm>
                <a:off x="4321500" y="4741517"/>
                <a:ext cx="263915" cy="214145"/>
                <a:chOff x="15084425" y="-6992938"/>
                <a:chExt cx="9767888" cy="9496426"/>
              </a:xfrm>
            </p:grpSpPr>
            <p:sp>
              <p:nvSpPr>
                <p:cNvPr id="122" name="Freeform 121"/>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20" name="Straight Connector 119"/>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10144682" y="4730004"/>
              <a:ext cx="1655278" cy="729869"/>
              <a:chOff x="3377733" y="4277151"/>
              <a:chExt cx="1655278" cy="729869"/>
            </a:xfrm>
          </p:grpSpPr>
          <p:grpSp>
            <p:nvGrpSpPr>
              <p:cNvPr id="88" name="Group 87"/>
              <p:cNvGrpSpPr/>
              <p:nvPr/>
            </p:nvGrpSpPr>
            <p:grpSpPr>
              <a:xfrm>
                <a:off x="3377733" y="4277151"/>
                <a:ext cx="1655278" cy="729869"/>
                <a:chOff x="4519371" y="3600936"/>
                <a:chExt cx="564324" cy="548640"/>
              </a:xfrm>
            </p:grpSpPr>
            <p:sp>
              <p:nvSpPr>
                <p:cNvPr id="112" name="Freeform 111"/>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2"/>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3"/>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4"/>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88"/>
              <p:cNvGrpSpPr/>
              <p:nvPr/>
            </p:nvGrpSpPr>
            <p:grpSpPr>
              <a:xfrm>
                <a:off x="3508559" y="4344842"/>
                <a:ext cx="1253384" cy="324539"/>
                <a:chOff x="8725233" y="1874652"/>
                <a:chExt cx="1179179" cy="335148"/>
              </a:xfrm>
            </p:grpSpPr>
            <p:grpSp>
              <p:nvGrpSpPr>
                <p:cNvPr id="106" name="Group 105"/>
                <p:cNvGrpSpPr/>
                <p:nvPr/>
              </p:nvGrpSpPr>
              <p:grpSpPr>
                <a:xfrm>
                  <a:off x="8725233" y="1874652"/>
                  <a:ext cx="1179179" cy="335148"/>
                  <a:chOff x="4519371" y="3600936"/>
                  <a:chExt cx="564324" cy="548640"/>
                </a:xfrm>
              </p:grpSpPr>
              <p:sp>
                <p:nvSpPr>
                  <p:cNvPr id="108" name="Freeform 107"/>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0"/>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7" name="TextBox 106"/>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90" name="Group 89"/>
              <p:cNvGrpSpPr>
                <a:grpSpLocks noChangeAspect="1"/>
              </p:cNvGrpSpPr>
              <p:nvPr/>
            </p:nvGrpSpPr>
            <p:grpSpPr>
              <a:xfrm>
                <a:off x="3742884" y="4741517"/>
                <a:ext cx="263915" cy="214145"/>
                <a:chOff x="15084425" y="-6992938"/>
                <a:chExt cx="9767888" cy="9496426"/>
              </a:xfrm>
            </p:grpSpPr>
            <p:sp>
              <p:nvSpPr>
                <p:cNvPr id="100" name="Freeform 99"/>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3"/>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a:grpSpLocks noChangeAspect="1"/>
              </p:cNvGrpSpPr>
              <p:nvPr/>
            </p:nvGrpSpPr>
            <p:grpSpPr>
              <a:xfrm>
                <a:off x="4321500" y="4741517"/>
                <a:ext cx="263915" cy="214145"/>
                <a:chOff x="15084425" y="-6992938"/>
                <a:chExt cx="9767888" cy="9496426"/>
              </a:xfrm>
            </p:grpSpPr>
            <p:sp>
              <p:nvSpPr>
                <p:cNvPr id="94" name="Freeform 93"/>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2" name="Straight Connector 91"/>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4599622"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1017200"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Shape 670"/>
            <p:cNvSpPr/>
            <p:nvPr/>
          </p:nvSpPr>
          <p:spPr>
            <a:xfrm>
              <a:off x="5480053"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dirty="0" smtClean="0">
                  <a:solidFill>
                    <a:schemeClr val="lt1"/>
                  </a:solidFill>
                  <a:latin typeface="Calibri"/>
                  <a:ea typeface="Calibri"/>
                  <a:cs typeface="Calibri"/>
                  <a:sym typeface="Calibri"/>
                </a:rPr>
                <a:t>Hypervisor H1</a:t>
              </a:r>
              <a:endParaRPr lang="en" sz="1600" b="0" i="0" u="none" strike="noStrike" cap="none" baseline="0" dirty="0">
                <a:solidFill>
                  <a:schemeClr val="lt1"/>
                </a:solidFill>
                <a:latin typeface="Calibri"/>
                <a:ea typeface="Calibri"/>
                <a:cs typeface="Calibri"/>
                <a:sym typeface="Calibri"/>
              </a:endParaRPr>
            </a:p>
          </p:txBody>
        </p:sp>
        <p:sp>
          <p:nvSpPr>
            <p:cNvPr id="87" name="Shape 670"/>
            <p:cNvSpPr/>
            <p:nvPr/>
          </p:nvSpPr>
          <p:spPr>
            <a:xfrm>
              <a:off x="8777659"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smtClean="0">
                  <a:solidFill>
                    <a:schemeClr val="lt1"/>
                  </a:solidFill>
                  <a:latin typeface="Calibri"/>
                  <a:ea typeface="Calibri"/>
                  <a:cs typeface="Calibri"/>
                  <a:sym typeface="Calibri"/>
                </a:rPr>
                <a:t>Hypervisor H2</a:t>
              </a:r>
              <a:endParaRPr lang="en" sz="1600" b="0" i="0" u="none" strike="noStrike" cap="none" baseline="0" dirty="0">
                <a:solidFill>
                  <a:schemeClr val="lt1"/>
                </a:solidFill>
                <a:latin typeface="Calibri"/>
                <a:ea typeface="Calibri"/>
                <a:cs typeface="Calibri"/>
                <a:sym typeface="Calibri"/>
              </a:endParaRPr>
            </a:p>
          </p:txBody>
        </p:sp>
      </p:grpSp>
      <p:sp>
        <p:nvSpPr>
          <p:cNvPr id="194" name="Oval Callout 193"/>
          <p:cNvSpPr/>
          <p:nvPr/>
        </p:nvSpPr>
        <p:spPr>
          <a:xfrm flipH="1">
            <a:off x="3619760" y="4101661"/>
            <a:ext cx="2345808" cy="858472"/>
          </a:xfrm>
          <a:prstGeom prst="wedgeEllipseCallout">
            <a:avLst>
              <a:gd name="adj1" fmla="val 66418"/>
              <a:gd name="adj2" fmla="val 7212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1. </a:t>
            </a:r>
            <a:r>
              <a:rPr lang="en-US" sz="1400" dirty="0" err="1" smtClean="0"/>
              <a:t>Src</a:t>
            </a:r>
            <a:r>
              <a:rPr lang="en-US" sz="1400" dirty="0" smtClean="0"/>
              <a:t> </a:t>
            </a:r>
            <a:r>
              <a:rPr lang="en-US" sz="1400" dirty="0" err="1"/>
              <a:t>vSwitch</a:t>
            </a:r>
            <a:r>
              <a:rPr lang="en-US" sz="1400" dirty="0"/>
              <a:t> </a:t>
            </a:r>
            <a:r>
              <a:rPr lang="en-US" sz="1400" dirty="0" smtClean="0"/>
              <a:t>adds INT instructions to </a:t>
            </a:r>
            <a:r>
              <a:rPr lang="en-US" sz="1400" dirty="0" err="1" smtClean="0"/>
              <a:t>flowlets</a:t>
            </a:r>
            <a:endParaRPr lang="en-US" sz="1400" dirty="0" smtClean="0"/>
          </a:p>
        </p:txBody>
      </p:sp>
      <p:sp>
        <p:nvSpPr>
          <p:cNvPr id="195" name="Oval Callout 194"/>
          <p:cNvSpPr/>
          <p:nvPr/>
        </p:nvSpPr>
        <p:spPr>
          <a:xfrm>
            <a:off x="9614782" y="4234029"/>
            <a:ext cx="2462918" cy="1224410"/>
          </a:xfrm>
          <a:prstGeom prst="wedgeEllipseCallout">
            <a:avLst>
              <a:gd name="adj1" fmla="val -65628"/>
              <a:gd name="adj2" fmla="val 9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3. </a:t>
            </a:r>
            <a:r>
              <a:rPr lang="en-US" sz="1400" dirty="0" err="1"/>
              <a:t>Dst</a:t>
            </a:r>
            <a:r>
              <a:rPr lang="en-US" sz="1400" dirty="0"/>
              <a:t> </a:t>
            </a:r>
            <a:r>
              <a:rPr lang="en-US" sz="1400" dirty="0" err="1"/>
              <a:t>vSwitch</a:t>
            </a:r>
            <a:r>
              <a:rPr lang="en-US" sz="1400" dirty="0"/>
              <a:t> </a:t>
            </a:r>
            <a:r>
              <a:rPr lang="en-US" sz="1400" dirty="0" smtClean="0"/>
              <a:t>relays link utilization and </a:t>
            </a:r>
            <a:r>
              <a:rPr lang="en-US" sz="1400" dirty="0" err="1" smtClean="0"/>
              <a:t>src</a:t>
            </a:r>
            <a:r>
              <a:rPr lang="en-US" sz="1400" dirty="0" smtClean="0"/>
              <a:t> port to </a:t>
            </a:r>
            <a:r>
              <a:rPr lang="en-US" sz="1400" dirty="0" err="1"/>
              <a:t>Src</a:t>
            </a:r>
            <a:r>
              <a:rPr lang="en-US" sz="1400" dirty="0"/>
              <a:t> </a:t>
            </a:r>
            <a:r>
              <a:rPr lang="en-US" sz="1400" dirty="0" err="1" smtClean="0"/>
              <a:t>vSwitch</a:t>
            </a:r>
            <a:endParaRPr lang="en-US" sz="1400" dirty="0" smtClean="0"/>
          </a:p>
        </p:txBody>
      </p:sp>
      <p:sp>
        <p:nvSpPr>
          <p:cNvPr id="196" name="Oval Callout 195"/>
          <p:cNvSpPr/>
          <p:nvPr/>
        </p:nvSpPr>
        <p:spPr>
          <a:xfrm>
            <a:off x="4162952" y="5161892"/>
            <a:ext cx="2094378" cy="752538"/>
          </a:xfrm>
          <a:prstGeom prst="wedgeEllipseCallout">
            <a:avLst>
              <a:gd name="adj1" fmla="val -95170"/>
              <a:gd name="adj2" fmla="val -4784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5. </a:t>
            </a:r>
            <a:r>
              <a:rPr lang="en-US" sz="1400" dirty="0" err="1"/>
              <a:t>Src</a:t>
            </a:r>
            <a:r>
              <a:rPr lang="en-US" sz="1400" dirty="0"/>
              <a:t> </a:t>
            </a:r>
            <a:r>
              <a:rPr lang="en-US" sz="1400" dirty="0" err="1" smtClean="0"/>
              <a:t>vSwitch</a:t>
            </a:r>
            <a:r>
              <a:rPr lang="en-US" sz="1400" dirty="0"/>
              <a:t> </a:t>
            </a:r>
            <a:r>
              <a:rPr lang="en-US" sz="1400" dirty="0" smtClean="0"/>
              <a:t>updates link utilizations</a:t>
            </a:r>
          </a:p>
        </p:txBody>
      </p:sp>
      <p:sp>
        <p:nvSpPr>
          <p:cNvPr id="251" name="Oval Callout 250"/>
          <p:cNvSpPr/>
          <p:nvPr/>
        </p:nvSpPr>
        <p:spPr>
          <a:xfrm>
            <a:off x="6116463" y="4200732"/>
            <a:ext cx="1961615" cy="899259"/>
          </a:xfrm>
          <a:prstGeom prst="wedgeEllipseCallout">
            <a:avLst>
              <a:gd name="adj1" fmla="val 14421"/>
              <a:gd name="adj2" fmla="val -64673"/>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4. Return packet  </a:t>
            </a:r>
            <a:r>
              <a:rPr lang="en-US" sz="1400" dirty="0" smtClean="0"/>
              <a:t>carries link </a:t>
            </a:r>
            <a:r>
              <a:rPr lang="en-US" sz="1400" dirty="0" err="1" smtClean="0"/>
              <a:t>utilzation</a:t>
            </a:r>
            <a:r>
              <a:rPr lang="en-US" sz="1400" dirty="0" smtClean="0"/>
              <a:t> </a:t>
            </a:r>
            <a:r>
              <a:rPr lang="en-US" sz="1400" dirty="0"/>
              <a:t>for forward path</a:t>
            </a:r>
          </a:p>
        </p:txBody>
      </p:sp>
      <p:sp>
        <p:nvSpPr>
          <p:cNvPr id="255" name="Freeform 334"/>
          <p:cNvSpPr>
            <a:spLocks/>
          </p:cNvSpPr>
          <p:nvPr/>
        </p:nvSpPr>
        <p:spPr bwMode="auto">
          <a:xfrm>
            <a:off x="4030426" y="2051628"/>
            <a:ext cx="441022" cy="101195"/>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334"/>
          <p:cNvSpPr>
            <a:spLocks/>
          </p:cNvSpPr>
          <p:nvPr/>
        </p:nvSpPr>
        <p:spPr bwMode="auto">
          <a:xfrm>
            <a:off x="4016844" y="2240840"/>
            <a:ext cx="441022" cy="101195"/>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Callout 258"/>
          <p:cNvSpPr/>
          <p:nvPr/>
        </p:nvSpPr>
        <p:spPr>
          <a:xfrm>
            <a:off x="3081720" y="5934186"/>
            <a:ext cx="2046514" cy="791673"/>
          </a:xfrm>
          <a:prstGeom prst="wedgeEllipseCallout">
            <a:avLst>
              <a:gd name="adj1" fmla="val -41272"/>
              <a:gd name="adj2" fmla="val -15354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6</a:t>
            </a:r>
            <a:r>
              <a:rPr lang="en-US" sz="1400" dirty="0" smtClean="0"/>
              <a:t>. </a:t>
            </a:r>
            <a:r>
              <a:rPr lang="en-US" sz="1400" dirty="0" err="1"/>
              <a:t>Src</a:t>
            </a:r>
            <a:r>
              <a:rPr lang="en-US" sz="1400" dirty="0"/>
              <a:t> </a:t>
            </a:r>
            <a:r>
              <a:rPr lang="en-US" sz="1400" dirty="0" err="1" smtClean="0"/>
              <a:t>vSwitch</a:t>
            </a:r>
            <a:r>
              <a:rPr lang="en-US" sz="1400" dirty="0" smtClean="0"/>
              <a:t> forwards </a:t>
            </a:r>
            <a:r>
              <a:rPr lang="en-US" sz="1400" dirty="0" err="1" smtClean="0"/>
              <a:t>flowlets</a:t>
            </a:r>
            <a:r>
              <a:rPr lang="en-US" sz="1400" dirty="0" smtClean="0"/>
              <a:t> on least utilized paths</a:t>
            </a:r>
          </a:p>
        </p:txBody>
      </p:sp>
      <p:sp>
        <p:nvSpPr>
          <p:cNvPr id="245" name="Freeform 329"/>
          <p:cNvSpPr>
            <a:spLocks/>
          </p:cNvSpPr>
          <p:nvPr/>
        </p:nvSpPr>
        <p:spPr bwMode="auto">
          <a:xfrm>
            <a:off x="3969813" y="2052551"/>
            <a:ext cx="691822" cy="531143"/>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331"/>
          <p:cNvSpPr>
            <a:spLocks/>
          </p:cNvSpPr>
          <p:nvPr/>
        </p:nvSpPr>
        <p:spPr bwMode="auto">
          <a:xfrm>
            <a:off x="3969813" y="2108285"/>
            <a:ext cx="623141" cy="475409"/>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334"/>
          <p:cNvSpPr>
            <a:spLocks/>
          </p:cNvSpPr>
          <p:nvPr/>
        </p:nvSpPr>
        <p:spPr bwMode="auto">
          <a:xfrm>
            <a:off x="4067502" y="2237146"/>
            <a:ext cx="441022" cy="95326"/>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334"/>
          <p:cNvSpPr>
            <a:spLocks/>
          </p:cNvSpPr>
          <p:nvPr/>
        </p:nvSpPr>
        <p:spPr bwMode="auto">
          <a:xfrm>
            <a:off x="4054802" y="2440346"/>
            <a:ext cx="441022" cy="95326"/>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333"/>
          <p:cNvSpPr>
            <a:spLocks/>
          </p:cNvSpPr>
          <p:nvPr/>
        </p:nvSpPr>
        <p:spPr bwMode="auto">
          <a:xfrm>
            <a:off x="4067502" y="2155683"/>
            <a:ext cx="441022" cy="95935"/>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333"/>
          <p:cNvSpPr>
            <a:spLocks/>
          </p:cNvSpPr>
          <p:nvPr/>
        </p:nvSpPr>
        <p:spPr bwMode="auto">
          <a:xfrm>
            <a:off x="4067502" y="2335669"/>
            <a:ext cx="441022" cy="95935"/>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330"/>
          <p:cNvSpPr>
            <a:spLocks/>
          </p:cNvSpPr>
          <p:nvPr/>
        </p:nvSpPr>
        <p:spPr bwMode="auto">
          <a:xfrm>
            <a:off x="3957404" y="2052551"/>
            <a:ext cx="691822" cy="55734"/>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332"/>
          <p:cNvSpPr>
            <a:spLocks/>
          </p:cNvSpPr>
          <p:nvPr/>
        </p:nvSpPr>
        <p:spPr bwMode="auto">
          <a:xfrm>
            <a:off x="4581487" y="2039846"/>
            <a:ext cx="68681" cy="531143"/>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113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0" presetClass="path" presetSubtype="0" repeatCount="indefinite" accel="50000" decel="50000" fill="hold" nodeType="withEffect">
                                  <p:stCondLst>
                                    <p:cond delay="0"/>
                                  </p:stCondLst>
                                  <p:endCondLst>
                                    <p:cond evt="onNext" delay="0">
                                      <p:tgtEl>
                                        <p:sldTgt/>
                                      </p:tgtEl>
                                    </p:cond>
                                  </p:endCondLst>
                                  <p:childTnLst>
                                    <p:animMotion origin="layout" path="M -0.00872 0.02223 L 0.02214 -0.05532 " pathEditMode="relative" rAng="0" ptsTypes="AA">
                                      <p:cBhvr>
                                        <p:cTn id="16" dur="2000" fill="hold"/>
                                        <p:tgtEl>
                                          <p:spTgt spid="15"/>
                                        </p:tgtEl>
                                        <p:attrNameLst>
                                          <p:attrName>ppt_x</p:attrName>
                                          <p:attrName>ppt_y</p:attrName>
                                        </p:attrNameLst>
                                      </p:cBhvr>
                                      <p:rCtr x="1536" y="-3889"/>
                                    </p:animMotion>
                                  </p:childTnLst>
                                </p:cTn>
                              </p:par>
                              <p:par>
                                <p:cTn id="17" presetID="0" presetClass="path" presetSubtype="0" repeatCount="indefinite" accel="50000" decel="50000" fill="hold" nodeType="withEffect">
                                  <p:stCondLst>
                                    <p:cond delay="0"/>
                                  </p:stCondLst>
                                  <p:endCondLst>
                                    <p:cond evt="onNext" delay="0">
                                      <p:tgtEl>
                                        <p:sldTgt/>
                                      </p:tgtEl>
                                    </p:cond>
                                  </p:endCondLst>
                                  <p:childTnLst>
                                    <p:animMotion origin="layout" path="M -0.01276 0.01412 L 0.01705 -0.02037 " pathEditMode="relative" rAng="0" ptsTypes="AA">
                                      <p:cBhvr>
                                        <p:cTn id="18" dur="2000" fill="hold"/>
                                        <p:tgtEl>
                                          <p:spTgt spid="21"/>
                                        </p:tgtEl>
                                        <p:attrNameLst>
                                          <p:attrName>ppt_x</p:attrName>
                                          <p:attrName>ppt_y</p:attrName>
                                        </p:attrNameLst>
                                      </p:cBhvr>
                                      <p:rCtr x="1484" y="-1736"/>
                                    </p:animMotion>
                                  </p:childTnLst>
                                </p:cTn>
                              </p:par>
                              <p:par>
                                <p:cTn id="19" presetID="0" presetClass="path" presetSubtype="0" repeatCount="indefinite" accel="50000" decel="50000" fill="hold" nodeType="withEffect">
                                  <p:stCondLst>
                                    <p:cond delay="0"/>
                                  </p:stCondLst>
                                  <p:endCondLst>
                                    <p:cond evt="onNext" delay="0">
                                      <p:tgtEl>
                                        <p:sldTgt/>
                                      </p:tgtEl>
                                    </p:cond>
                                  </p:endCondLst>
                                  <p:childTnLst>
                                    <p:animMotion origin="layout" path="M -0.01354 0.0125 L 0.01654 -0.01204 " pathEditMode="relative" rAng="0" ptsTypes="AA">
                                      <p:cBhvr>
                                        <p:cTn id="20" dur="2000" fill="hold"/>
                                        <p:tgtEl>
                                          <p:spTgt spid="27"/>
                                        </p:tgtEl>
                                        <p:attrNameLst>
                                          <p:attrName>ppt_x</p:attrName>
                                          <p:attrName>ppt_y</p:attrName>
                                        </p:attrNameLst>
                                      </p:cBhvr>
                                      <p:rCtr x="1497" y="-1227"/>
                                    </p:animMotion>
                                  </p:childTnLst>
                                </p:cTn>
                              </p:par>
                              <p:par>
                                <p:cTn id="21" presetID="0" presetClass="path" presetSubtype="0" repeatCount="indefinite" accel="50000" decel="50000" fill="hold" nodeType="withEffect">
                                  <p:stCondLst>
                                    <p:cond delay="0"/>
                                  </p:stCondLst>
                                  <p:endCondLst>
                                    <p:cond evt="onNext" delay="0">
                                      <p:tgtEl>
                                        <p:sldTgt/>
                                      </p:tgtEl>
                                    </p:cond>
                                  </p:endCondLst>
                                  <p:childTnLst>
                                    <p:animMotion origin="layout" path="M -0.01406 0.00949 L 0.01627 -0.01111 " pathEditMode="relative" rAng="0" ptsTypes="AA">
                                      <p:cBhvr>
                                        <p:cTn id="22" dur="2000" fill="hold"/>
                                        <p:tgtEl>
                                          <p:spTgt spid="33"/>
                                        </p:tgtEl>
                                        <p:attrNameLst>
                                          <p:attrName>ppt_x</p:attrName>
                                          <p:attrName>ppt_y</p:attrName>
                                        </p:attrNameLst>
                                      </p:cBhvr>
                                      <p:rCtr x="1510" y="-1042"/>
                                    </p:animMotion>
                                  </p:childTnLst>
                                </p:cTn>
                              </p:par>
                              <p:par>
                                <p:cTn id="23" presetID="1" presetClass="entr" presetSubtype="0" fill="hold" nodeType="withEffect">
                                  <p:stCondLst>
                                    <p:cond delay="0"/>
                                  </p:stCondLst>
                                  <p:childTnLst>
                                    <p:set>
                                      <p:cBhvr>
                                        <p:cTn id="24" dur="1" fill="hold">
                                          <p:stCondLst>
                                            <p:cond delay="0"/>
                                          </p:stCondLst>
                                        </p:cTn>
                                        <p:tgtEl>
                                          <p:spTgt spid="1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5"/>
                                        </p:tgtEl>
                                        <p:attrNameLst>
                                          <p:attrName>style.visibility</p:attrName>
                                        </p:attrNameLst>
                                      </p:cBhvr>
                                      <p:to>
                                        <p:strVal val="visible"/>
                                      </p:to>
                                    </p:set>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1445 -0.00903 L 0.01576 0.01088 " pathEditMode="relative" rAng="0" ptsTypes="AA">
                                      <p:cBhvr>
                                        <p:cTn id="32" dur="2000" fill="hold"/>
                                        <p:tgtEl>
                                          <p:spTgt spid="197"/>
                                        </p:tgtEl>
                                        <p:attrNameLst>
                                          <p:attrName>ppt_x</p:attrName>
                                          <p:attrName>ppt_y</p:attrName>
                                        </p:attrNameLst>
                                      </p:cBhvr>
                                      <p:rCtr x="1510" y="995"/>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1354 -0.01273 L 0.01654 0.01806 " pathEditMode="relative" rAng="0" ptsTypes="AA">
                                      <p:cBhvr>
                                        <p:cTn id="34" dur="2000" fill="hold"/>
                                        <p:tgtEl>
                                          <p:spTgt spid="203"/>
                                        </p:tgtEl>
                                        <p:attrNameLst>
                                          <p:attrName>ppt_x</p:attrName>
                                          <p:attrName>ppt_y</p:attrName>
                                        </p:attrNameLst>
                                      </p:cBhvr>
                                      <p:rCtr x="1497" y="1528"/>
                                    </p:animMotion>
                                  </p:childTnLst>
                                </p:cTn>
                              </p:par>
                              <p:par>
                                <p:cTn id="35" presetID="0" presetClass="path" presetSubtype="0" repeatCount="indefinite" accel="50000" decel="50000" fill="hold" nodeType="withEffect">
                                  <p:stCondLst>
                                    <p:cond delay="0"/>
                                  </p:stCondLst>
                                  <p:endCondLst>
                                    <p:cond evt="onNext" delay="0">
                                      <p:tgtEl>
                                        <p:sldTgt/>
                                      </p:tgtEl>
                                    </p:cond>
                                  </p:endCondLst>
                                  <p:childTnLst>
                                    <p:animMotion origin="layout" path="M -0.01107 -0.01852 L 1.25E-6 3.7037E-6 " pathEditMode="relative" rAng="0" ptsTypes="AA">
                                      <p:cBhvr>
                                        <p:cTn id="36" dur="2000" fill="hold"/>
                                        <p:tgtEl>
                                          <p:spTgt spid="209"/>
                                        </p:tgtEl>
                                        <p:attrNameLst>
                                          <p:attrName>ppt_x</p:attrName>
                                          <p:attrName>ppt_y</p:attrName>
                                        </p:attrNameLst>
                                      </p:cBhvr>
                                      <p:rCtr x="547" y="926"/>
                                    </p:animMotion>
                                  </p:childTnLst>
                                </p:cTn>
                              </p:par>
                              <p:par>
                                <p:cTn id="37" presetID="0" presetClass="path" presetSubtype="0" repeatCount="indefinite" accel="50000" decel="50000" fill="hold" nodeType="withEffect">
                                  <p:stCondLst>
                                    <p:cond delay="0"/>
                                  </p:stCondLst>
                                  <p:endCondLst>
                                    <p:cond evt="onNext" delay="0">
                                      <p:tgtEl>
                                        <p:sldTgt/>
                                      </p:tgtEl>
                                    </p:cond>
                                  </p:endCondLst>
                                  <p:childTnLst>
                                    <p:animMotion origin="layout" path="M -0.00469 -0.02732 L 0.00703 0.04074 " pathEditMode="relative" rAng="0" ptsTypes="AA">
                                      <p:cBhvr>
                                        <p:cTn id="38" dur="2000" fill="hold"/>
                                        <p:tgtEl>
                                          <p:spTgt spid="215"/>
                                        </p:tgtEl>
                                        <p:attrNameLst>
                                          <p:attrName>ppt_x</p:attrName>
                                          <p:attrName>ppt_y</p:attrName>
                                        </p:attrNameLst>
                                      </p:cBhvr>
                                      <p:rCtr x="586" y="3403"/>
                                    </p:animMotion>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0" presetClass="path" presetSubtype="0" repeatCount="indefinite" accel="50000" decel="50000" fill="hold" nodeType="withEffect">
                                  <p:stCondLst>
                                    <p:cond delay="0"/>
                                  </p:stCondLst>
                                  <p:endCondLst>
                                    <p:cond evt="onNext" delay="0">
                                      <p:tgtEl>
                                        <p:sldTgt/>
                                      </p:tgtEl>
                                    </p:cond>
                                  </p:endCondLst>
                                  <p:childTnLst>
                                    <p:animMotion origin="layout" path="M 0.00261 -0.00672 L -0.01627 0.03842 " pathEditMode="relative" rAng="0" ptsTypes="AA">
                                      <p:cBhvr>
                                        <p:cTn id="48" dur="2000" fill="hold"/>
                                        <p:tgtEl>
                                          <p:spTgt spid="57"/>
                                        </p:tgtEl>
                                        <p:attrNameLst>
                                          <p:attrName>ppt_x</p:attrName>
                                          <p:attrName>ppt_y</p:attrName>
                                        </p:attrNameLst>
                                      </p:cBhvr>
                                      <p:rCtr x="-951" y="2245"/>
                                    </p:animMotion>
                                  </p:childTnLst>
                                </p:cTn>
                              </p:par>
                              <p:par>
                                <p:cTn id="49" presetID="0" presetClass="path" presetSubtype="0" repeatCount="indefinite" accel="50000" decel="50000" fill="hold" nodeType="withEffect">
                                  <p:stCondLst>
                                    <p:cond delay="0"/>
                                  </p:stCondLst>
                                  <p:endCondLst>
                                    <p:cond evt="onNext" delay="0">
                                      <p:tgtEl>
                                        <p:sldTgt/>
                                      </p:tgtEl>
                                    </p:cond>
                                  </p:endCondLst>
                                  <p:childTnLst>
                                    <p:animMotion origin="layout" path="M 0.00326 -0.00463 L -0.01536 0.01643 " pathEditMode="relative" rAng="0" ptsTypes="AA">
                                      <p:cBhvr>
                                        <p:cTn id="50" dur="2000" fill="hold"/>
                                        <p:tgtEl>
                                          <p:spTgt spid="51"/>
                                        </p:tgtEl>
                                        <p:attrNameLst>
                                          <p:attrName>ppt_x</p:attrName>
                                          <p:attrName>ppt_y</p:attrName>
                                        </p:attrNameLst>
                                      </p:cBhvr>
                                      <p:rCtr x="-938" y="1042"/>
                                    </p:animMotion>
                                  </p:childTnLst>
                                </p:cTn>
                              </p:par>
                              <p:par>
                                <p:cTn id="51" presetID="0" presetClass="path" presetSubtype="0" repeatCount="indefinite" accel="50000" decel="50000" fill="hold" nodeType="withEffect">
                                  <p:stCondLst>
                                    <p:cond delay="0"/>
                                  </p:stCondLst>
                                  <p:endCondLst>
                                    <p:cond evt="onNext" delay="0">
                                      <p:tgtEl>
                                        <p:sldTgt/>
                                      </p:tgtEl>
                                    </p:cond>
                                  </p:endCondLst>
                                  <p:childTnLst>
                                    <p:animMotion origin="layout" path="M 0.00235 -0.00093 L -0.01666 0.01388 " pathEditMode="relative" rAng="0" ptsTypes="AA">
                                      <p:cBhvr>
                                        <p:cTn id="52" dur="2000" fill="hold"/>
                                        <p:tgtEl>
                                          <p:spTgt spid="45"/>
                                        </p:tgtEl>
                                        <p:attrNameLst>
                                          <p:attrName>ppt_x</p:attrName>
                                          <p:attrName>ppt_y</p:attrName>
                                        </p:attrNameLst>
                                      </p:cBhvr>
                                      <p:rCtr x="-951" y="741"/>
                                    </p:animMotion>
                                  </p:childTnLst>
                                </p:cTn>
                              </p:par>
                              <p:par>
                                <p:cTn id="53" presetID="0" presetClass="path" presetSubtype="0" repeatCount="indefinite" accel="50000" decel="50000" fill="hold" nodeType="withEffect">
                                  <p:stCondLst>
                                    <p:cond delay="0"/>
                                  </p:stCondLst>
                                  <p:endCondLst>
                                    <p:cond evt="onNext" delay="0">
                                      <p:tgtEl>
                                        <p:sldTgt/>
                                      </p:tgtEl>
                                    </p:cond>
                                  </p:endCondLst>
                                  <p:childTnLst>
                                    <p:animMotion origin="layout" path="M 0.00403 -0.00232 L -0.01563 0.00972 " pathEditMode="relative" rAng="0" ptsTypes="AA">
                                      <p:cBhvr>
                                        <p:cTn id="54" dur="2000" fill="hold"/>
                                        <p:tgtEl>
                                          <p:spTgt spid="39"/>
                                        </p:tgtEl>
                                        <p:attrNameLst>
                                          <p:attrName>ppt_x</p:attrName>
                                          <p:attrName>ppt_y</p:attrName>
                                        </p:attrNameLst>
                                      </p:cBhvr>
                                      <p:rCtr x="-990" y="602"/>
                                    </p:animMotion>
                                  </p:childTnLst>
                                </p:cTn>
                              </p:par>
                              <p:par>
                                <p:cTn id="55" presetID="1" presetClass="entr" presetSubtype="0" fill="hold" nodeType="withEffect">
                                  <p:stCondLst>
                                    <p:cond delay="0"/>
                                  </p:stCondLst>
                                  <p:childTnLst>
                                    <p:set>
                                      <p:cBhvr>
                                        <p:cTn id="56" dur="1" fill="hold">
                                          <p:stCondLst>
                                            <p:cond delay="0"/>
                                          </p:stCondLst>
                                        </p:cTn>
                                        <p:tgtEl>
                                          <p:spTgt spid="2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9"/>
                                        </p:tgtEl>
                                        <p:attrNameLst>
                                          <p:attrName>style.visibility</p:attrName>
                                        </p:attrNameLst>
                                      </p:cBhvr>
                                      <p:to>
                                        <p:strVal val="visible"/>
                                      </p:to>
                                    </p:set>
                                  </p:childTnLst>
                                </p:cTn>
                              </p:par>
                              <p:par>
                                <p:cTn id="63" presetID="0" presetClass="path" presetSubtype="0" repeatCount="indefinite" accel="50000" decel="50000" fill="hold" nodeType="withEffect">
                                  <p:stCondLst>
                                    <p:cond delay="0"/>
                                  </p:stCondLst>
                                  <p:endCondLst>
                                    <p:cond evt="onNext" delay="0">
                                      <p:tgtEl>
                                        <p:sldTgt/>
                                      </p:tgtEl>
                                    </p:cond>
                                  </p:endCondLst>
                                  <p:childTnLst>
                                    <p:animMotion origin="layout" path="M 0.0026 0.00579 L -0.01992 -0.03588 " pathEditMode="relative" rAng="0" ptsTypes="AA">
                                      <p:cBhvr>
                                        <p:cTn id="64" dur="2000" fill="hold"/>
                                        <p:tgtEl>
                                          <p:spTgt spid="227"/>
                                        </p:tgtEl>
                                        <p:attrNameLst>
                                          <p:attrName>ppt_x</p:attrName>
                                          <p:attrName>ppt_y</p:attrName>
                                        </p:attrNameLst>
                                      </p:cBhvr>
                                      <p:rCtr x="-1133" y="-2083"/>
                                    </p:animMotion>
                                  </p:childTnLst>
                                </p:cTn>
                              </p:par>
                              <p:par>
                                <p:cTn id="65" presetID="0" presetClass="path" presetSubtype="0" repeatCount="indefinite" accel="50000" decel="50000" fill="hold" nodeType="withEffect">
                                  <p:stCondLst>
                                    <p:cond delay="0"/>
                                  </p:stCondLst>
                                  <p:endCondLst>
                                    <p:cond evt="onNext" delay="0">
                                      <p:tgtEl>
                                        <p:sldTgt/>
                                      </p:tgtEl>
                                    </p:cond>
                                  </p:endCondLst>
                                  <p:childTnLst>
                                    <p:animMotion origin="layout" path="M 0.00404 0.00347 L -0.0263 -0.02061 " pathEditMode="relative" rAng="0" ptsTypes="AA">
                                      <p:cBhvr>
                                        <p:cTn id="66" dur="2000" fill="hold"/>
                                        <p:tgtEl>
                                          <p:spTgt spid="239"/>
                                        </p:tgtEl>
                                        <p:attrNameLst>
                                          <p:attrName>ppt_x</p:attrName>
                                          <p:attrName>ppt_y</p:attrName>
                                        </p:attrNameLst>
                                      </p:cBhvr>
                                      <p:rCtr x="-1523" y="-1204"/>
                                    </p:animMotion>
                                  </p:childTnLst>
                                </p:cTn>
                              </p:par>
                              <p:par>
                                <p:cTn id="67" presetID="0" presetClass="path" presetSubtype="0" repeatCount="indefinite" accel="50000" decel="50000" fill="hold" nodeType="withEffect">
                                  <p:stCondLst>
                                    <p:cond delay="0"/>
                                  </p:stCondLst>
                                  <p:endCondLst>
                                    <p:cond evt="onNext" delay="0">
                                      <p:tgtEl>
                                        <p:sldTgt/>
                                      </p:tgtEl>
                                    </p:cond>
                                  </p:endCondLst>
                                  <p:childTnLst>
                                    <p:animMotion origin="layout" path="M 0.0017 0.00717 L -0.00885 -0.05185 " pathEditMode="relative" rAng="0" ptsTypes="AA">
                                      <p:cBhvr>
                                        <p:cTn id="68" dur="2000" fill="hold"/>
                                        <p:tgtEl>
                                          <p:spTgt spid="233"/>
                                        </p:tgtEl>
                                        <p:attrNameLst>
                                          <p:attrName>ppt_x</p:attrName>
                                          <p:attrName>ppt_y</p:attrName>
                                        </p:attrNameLst>
                                      </p:cBhvr>
                                      <p:rCtr x="-534" y="-2963"/>
                                    </p:animMotion>
                                  </p:childTnLst>
                                </p:cTn>
                              </p:par>
                              <p:par>
                                <p:cTn id="69" presetID="0" presetClass="path" presetSubtype="0" repeatCount="indefinite" accel="50000" decel="50000" fill="hold" nodeType="withEffect">
                                  <p:stCondLst>
                                    <p:cond delay="0"/>
                                  </p:stCondLst>
                                  <p:endCondLst>
                                    <p:cond evt="onNext" delay="0">
                                      <p:tgtEl>
                                        <p:sldTgt/>
                                      </p:tgtEl>
                                    </p:cond>
                                  </p:endCondLst>
                                  <p:childTnLst>
                                    <p:animMotion origin="layout" path="M 0.00417 0.00394 L -0.01953 -0.02013 " pathEditMode="relative" rAng="0" ptsTypes="AA">
                                      <p:cBhvr>
                                        <p:cTn id="70" dur="2000" fill="hold"/>
                                        <p:tgtEl>
                                          <p:spTgt spid="221"/>
                                        </p:tgtEl>
                                        <p:attrNameLst>
                                          <p:attrName>ppt_x</p:attrName>
                                          <p:attrName>ppt_y</p:attrName>
                                        </p:attrNameLst>
                                      </p:cBhvr>
                                      <p:rCtr x="-1185" y="-1204"/>
                                    </p:animMotion>
                                  </p:childTnLst>
                                </p:cTn>
                              </p:par>
                            </p:childTnLst>
                          </p:cTn>
                        </p:par>
                        <p:par>
                          <p:cTn id="71" fill="hold">
                            <p:stCondLst>
                              <p:cond delay="2000"/>
                            </p:stCondLst>
                            <p:childTnLst>
                              <p:par>
                                <p:cTn id="72" presetID="3" presetClass="entr" presetSubtype="10" fill="hold" nodeType="afterEffect">
                                  <p:stCondLst>
                                    <p:cond delay="0"/>
                                  </p:stCondLst>
                                  <p:childTnLst>
                                    <p:set>
                                      <p:cBhvr>
                                        <p:cTn id="73" dur="1" fill="hold">
                                          <p:stCondLst>
                                            <p:cond delay="0"/>
                                          </p:stCondLst>
                                        </p:cTn>
                                        <p:tgtEl>
                                          <p:spTgt spid="249"/>
                                        </p:tgtEl>
                                        <p:attrNameLst>
                                          <p:attrName>style.visibility</p:attrName>
                                        </p:attrNameLst>
                                      </p:cBhvr>
                                      <p:to>
                                        <p:strVal val="visible"/>
                                      </p:to>
                                    </p:set>
                                    <p:animEffect transition="in" filter="blinds(horizontal)">
                                      <p:cBhvr>
                                        <p:cTn id="74" dur="2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479868" y="4228176"/>
          <a:ext cx="1532871" cy="1264920"/>
        </p:xfrm>
        <a:graphic>
          <a:graphicData uri="http://schemas.openxmlformats.org/drawingml/2006/table">
            <a:tbl>
              <a:tblPr firstRow="1" bandRow="1">
                <a:tableStyleId>{5940675A-B579-460E-94D1-54222C63F5DA}</a:tableStyleId>
              </a:tblPr>
              <a:tblGrid>
                <a:gridCol w="466071"/>
                <a:gridCol w="609600"/>
                <a:gridCol w="4572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c>
                  <a:txBody>
                    <a:bodyPr/>
                    <a:lstStyle/>
                    <a:p>
                      <a:r>
                        <a:rPr lang="en-US" sz="1100" b="1" i="0" dirty="0" err="1" smtClean="0"/>
                        <a:t>Wt</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50001</a:t>
                      </a:r>
                      <a:endParaRPr lang="en-US" sz="1050" dirty="0"/>
                    </a:p>
                  </a:txBody>
                  <a:tcPr/>
                </a:tc>
                <a:tc>
                  <a:txBody>
                    <a:bodyPr/>
                    <a:lstStyle/>
                    <a:p>
                      <a:r>
                        <a:rPr lang="en-US" sz="1050" dirty="0" smtClean="0"/>
                        <a:t>0.25</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50002</a:t>
                      </a:r>
                      <a:endParaRPr lang="en-US" sz="1050" dirty="0"/>
                    </a:p>
                  </a:txBody>
                  <a:tcPr/>
                </a:tc>
                <a:tc>
                  <a:txBody>
                    <a:bodyPr/>
                    <a:lstStyle/>
                    <a:p>
                      <a:r>
                        <a:rPr lang="en-US" sz="1050" dirty="0" smtClean="0"/>
                        <a:t>0.25</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50003</a:t>
                      </a:r>
                      <a:endParaRPr lang="en-US" sz="1050" dirty="0"/>
                    </a:p>
                  </a:txBody>
                  <a:tcPr/>
                </a:tc>
                <a:tc>
                  <a:txBody>
                    <a:bodyPr/>
                    <a:lstStyle/>
                    <a:p>
                      <a:r>
                        <a:rPr lang="en-US" sz="1050" dirty="0" smtClean="0"/>
                        <a:t>0.25</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50004</a:t>
                      </a:r>
                      <a:endParaRPr lang="en-US" sz="1050" dirty="0"/>
                    </a:p>
                  </a:txBody>
                  <a:tcPr/>
                </a:tc>
                <a:tc>
                  <a:txBody>
                    <a:bodyPr/>
                    <a:lstStyle/>
                    <a:p>
                      <a:r>
                        <a:rPr lang="en-US" sz="1050" dirty="0" smtClean="0"/>
                        <a:t>0.25</a:t>
                      </a:r>
                    </a:p>
                  </a:txBody>
                  <a:tcPr/>
                </a:tc>
              </a:tr>
            </a:tbl>
          </a:graphicData>
        </a:graphic>
      </p:graphicFrame>
      <p:sp>
        <p:nvSpPr>
          <p:cNvPr id="11" name="TextBox 10"/>
          <p:cNvSpPr txBox="1"/>
          <p:nvPr/>
        </p:nvSpPr>
        <p:spPr>
          <a:xfrm>
            <a:off x="374850" y="3880006"/>
            <a:ext cx="2063119" cy="369332"/>
          </a:xfrm>
          <a:prstGeom prst="rect">
            <a:avLst/>
          </a:prstGeom>
          <a:noFill/>
        </p:spPr>
        <p:txBody>
          <a:bodyPr wrap="square" rtlCol="0">
            <a:spAutoFit/>
          </a:bodyPr>
          <a:lstStyle/>
          <a:p>
            <a:r>
              <a:rPr lang="en-US" dirty="0" smtClean="0"/>
              <a:t>Path weight table</a:t>
            </a:r>
            <a:endParaRPr lang="en-US" dirty="0"/>
          </a:p>
        </p:txBody>
      </p:sp>
      <p:sp>
        <p:nvSpPr>
          <p:cNvPr id="12" name="TextBox 11"/>
          <p:cNvSpPr txBox="1"/>
          <p:nvPr/>
        </p:nvSpPr>
        <p:spPr>
          <a:xfrm>
            <a:off x="2445459" y="3734208"/>
            <a:ext cx="559517" cy="307777"/>
          </a:xfrm>
          <a:prstGeom prst="rect">
            <a:avLst/>
          </a:prstGeom>
          <a:noFill/>
          <a:ln>
            <a:solidFill>
              <a:schemeClr val="accent6"/>
            </a:solidFill>
          </a:ln>
        </p:spPr>
        <p:txBody>
          <a:bodyPr wrap="square" rtlCol="0">
            <a:spAutoFit/>
          </a:bodyPr>
          <a:lstStyle/>
          <a:p>
            <a:r>
              <a:rPr lang="en-US" sz="1400" b="1" dirty="0" smtClean="0">
                <a:solidFill>
                  <a:schemeClr val="accent6"/>
                </a:solidFill>
              </a:rPr>
              <a:t>Data</a:t>
            </a:r>
            <a:endParaRPr lang="en-US" sz="1400" b="1" dirty="0">
              <a:solidFill>
                <a:schemeClr val="accent6"/>
              </a:solidFill>
            </a:endParaRPr>
          </a:p>
        </p:txBody>
      </p:sp>
      <p:grpSp>
        <p:nvGrpSpPr>
          <p:cNvPr id="13" name="Group 12"/>
          <p:cNvGrpSpPr/>
          <p:nvPr/>
        </p:nvGrpSpPr>
        <p:grpSpPr>
          <a:xfrm rot="1452156">
            <a:off x="3275014" y="3067193"/>
            <a:ext cx="207255" cy="778431"/>
            <a:chOff x="2866286" y="3586970"/>
            <a:chExt cx="207255" cy="778431"/>
          </a:xfrm>
        </p:grpSpPr>
        <p:sp>
          <p:nvSpPr>
            <p:cNvPr id="14" name="Right Arrow 13"/>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5" name="Group 14"/>
            <p:cNvGrpSpPr/>
            <p:nvPr/>
          </p:nvGrpSpPr>
          <p:grpSpPr>
            <a:xfrm rot="16894807">
              <a:off x="2719493" y="4078209"/>
              <a:ext cx="433985" cy="140399"/>
              <a:chOff x="10958134" y="2172850"/>
              <a:chExt cx="433985" cy="140399"/>
            </a:xfrm>
          </p:grpSpPr>
          <p:sp>
            <p:nvSpPr>
              <p:cNvPr id="16" name="Rounded Rectangle 15"/>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7" name="Rectangle 16"/>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19" name="Group 18"/>
          <p:cNvGrpSpPr/>
          <p:nvPr/>
        </p:nvGrpSpPr>
        <p:grpSpPr>
          <a:xfrm rot="972131">
            <a:off x="3741566" y="3042394"/>
            <a:ext cx="378770" cy="690389"/>
            <a:chOff x="3168176" y="3509610"/>
            <a:chExt cx="378770" cy="690389"/>
          </a:xfrm>
        </p:grpSpPr>
        <p:grpSp>
          <p:nvGrpSpPr>
            <p:cNvPr id="20" name="Group 19"/>
            <p:cNvGrpSpPr/>
            <p:nvPr/>
          </p:nvGrpSpPr>
          <p:grpSpPr>
            <a:xfrm rot="18537117">
              <a:off x="3021383" y="3912807"/>
              <a:ext cx="433985" cy="140399"/>
              <a:chOff x="10958134" y="2172850"/>
              <a:chExt cx="433985" cy="140399"/>
            </a:xfrm>
          </p:grpSpPr>
          <p:sp>
            <p:nvSpPr>
              <p:cNvPr id="22" name="Rounded Rectangle 21"/>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3" name="Rectangle 22"/>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Rectangle 23"/>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1" name="Right Arrow 20"/>
            <p:cNvSpPr/>
            <p:nvPr/>
          </p:nvSpPr>
          <p:spPr>
            <a:xfrm rot="18538330">
              <a:off x="3329790" y="362713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5" name="Group 24"/>
          <p:cNvGrpSpPr/>
          <p:nvPr/>
        </p:nvGrpSpPr>
        <p:grpSpPr>
          <a:xfrm rot="604564">
            <a:off x="4101772" y="3200367"/>
            <a:ext cx="705730" cy="342698"/>
            <a:chOff x="3576284" y="3474323"/>
            <a:chExt cx="705730" cy="342698"/>
          </a:xfrm>
        </p:grpSpPr>
        <p:grpSp>
          <p:nvGrpSpPr>
            <p:cNvPr id="26" name="Group 25"/>
            <p:cNvGrpSpPr/>
            <p:nvPr/>
          </p:nvGrpSpPr>
          <p:grpSpPr>
            <a:xfrm rot="19392710">
              <a:off x="3576284" y="3676622"/>
              <a:ext cx="433985" cy="140399"/>
              <a:chOff x="10958134" y="2172850"/>
              <a:chExt cx="433985" cy="140399"/>
            </a:xfrm>
          </p:grpSpPr>
          <p:sp>
            <p:nvSpPr>
              <p:cNvPr id="28" name="Rounded Rectangle 27"/>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29" name="Rectangle 28"/>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0" name="Rectangle 29"/>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27" name="Right Arrow 26"/>
            <p:cNvSpPr/>
            <p:nvPr/>
          </p:nvSpPr>
          <p:spPr>
            <a:xfrm rot="19515680">
              <a:off x="3947333" y="3474323"/>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1" name="Group 30"/>
          <p:cNvGrpSpPr/>
          <p:nvPr/>
        </p:nvGrpSpPr>
        <p:grpSpPr>
          <a:xfrm rot="291646">
            <a:off x="4040870" y="3586912"/>
            <a:ext cx="737359" cy="294770"/>
            <a:chOff x="3610035" y="3913291"/>
            <a:chExt cx="737359" cy="294770"/>
          </a:xfrm>
        </p:grpSpPr>
        <p:grpSp>
          <p:nvGrpSpPr>
            <p:cNvPr id="32" name="Group 31"/>
            <p:cNvGrpSpPr/>
            <p:nvPr/>
          </p:nvGrpSpPr>
          <p:grpSpPr>
            <a:xfrm rot="20145917">
              <a:off x="3610035" y="4067662"/>
              <a:ext cx="433985" cy="140399"/>
              <a:chOff x="10958134" y="2172850"/>
              <a:chExt cx="433985" cy="140399"/>
            </a:xfrm>
          </p:grpSpPr>
          <p:sp>
            <p:nvSpPr>
              <p:cNvPr id="34" name="Rounded Rectangle 33"/>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35" name="Rectangle 34"/>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6" name="Rectangle 35"/>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33" name="Right Arrow 32"/>
            <p:cNvSpPr/>
            <p:nvPr/>
          </p:nvSpPr>
          <p:spPr>
            <a:xfrm rot="19972589">
              <a:off x="4012713" y="3913291"/>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7" name="Group 36"/>
          <p:cNvGrpSpPr/>
          <p:nvPr/>
        </p:nvGrpSpPr>
        <p:grpSpPr>
          <a:xfrm rot="396750">
            <a:off x="7358995" y="2231340"/>
            <a:ext cx="739388" cy="290562"/>
            <a:chOff x="6946206" y="2982406"/>
            <a:chExt cx="739388" cy="290562"/>
          </a:xfrm>
        </p:grpSpPr>
        <p:grpSp>
          <p:nvGrpSpPr>
            <p:cNvPr id="38" name="Group 37"/>
            <p:cNvGrpSpPr/>
            <p:nvPr/>
          </p:nvGrpSpPr>
          <p:grpSpPr>
            <a:xfrm rot="20015516">
              <a:off x="7251609" y="2982406"/>
              <a:ext cx="433985" cy="140399"/>
              <a:chOff x="10958134" y="2172850"/>
              <a:chExt cx="433985" cy="140399"/>
            </a:xfrm>
          </p:grpSpPr>
          <p:sp>
            <p:nvSpPr>
              <p:cNvPr id="40" name="Rounded Rectangle 39"/>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1" name="Rectangle 40"/>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2" name="Rectangle 41"/>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39" name="Right Arrow 38"/>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3" name="Group 42"/>
          <p:cNvGrpSpPr/>
          <p:nvPr/>
        </p:nvGrpSpPr>
        <p:grpSpPr>
          <a:xfrm>
            <a:off x="5969330" y="2273362"/>
            <a:ext cx="739388" cy="290562"/>
            <a:chOff x="6946206" y="2982406"/>
            <a:chExt cx="739388" cy="290562"/>
          </a:xfrm>
        </p:grpSpPr>
        <p:grpSp>
          <p:nvGrpSpPr>
            <p:cNvPr id="44" name="Group 43"/>
            <p:cNvGrpSpPr/>
            <p:nvPr/>
          </p:nvGrpSpPr>
          <p:grpSpPr>
            <a:xfrm rot="20015516">
              <a:off x="7251609" y="2982406"/>
              <a:ext cx="433985" cy="140399"/>
              <a:chOff x="10958134" y="2172850"/>
              <a:chExt cx="433985" cy="140399"/>
            </a:xfrm>
          </p:grpSpPr>
          <p:sp>
            <p:nvSpPr>
              <p:cNvPr id="46" name="Rounded Rectangle 45"/>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7" name="Rectangle 46"/>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8" name="Rectangle 47"/>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5" name="Right Arrow 44"/>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49" name="Group 48"/>
          <p:cNvGrpSpPr/>
          <p:nvPr/>
        </p:nvGrpSpPr>
        <p:grpSpPr>
          <a:xfrm rot="21027623">
            <a:off x="4748995" y="2371259"/>
            <a:ext cx="739388" cy="290562"/>
            <a:chOff x="6946206" y="2982406"/>
            <a:chExt cx="739388" cy="290562"/>
          </a:xfrm>
        </p:grpSpPr>
        <p:grpSp>
          <p:nvGrpSpPr>
            <p:cNvPr id="50" name="Group 49"/>
            <p:cNvGrpSpPr/>
            <p:nvPr/>
          </p:nvGrpSpPr>
          <p:grpSpPr>
            <a:xfrm rot="20015516">
              <a:off x="7251609" y="2982406"/>
              <a:ext cx="433985" cy="140399"/>
              <a:chOff x="10958134" y="2172850"/>
              <a:chExt cx="433985" cy="140399"/>
            </a:xfrm>
          </p:grpSpPr>
          <p:sp>
            <p:nvSpPr>
              <p:cNvPr id="52" name="Rounded Rectangle 51"/>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3" name="Rectangle 52"/>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4" name="Rectangle 53"/>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1" name="Right Arrow 50"/>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5" name="Group 54"/>
          <p:cNvGrpSpPr/>
          <p:nvPr/>
        </p:nvGrpSpPr>
        <p:grpSpPr>
          <a:xfrm rot="19910669">
            <a:off x="3578198" y="2491841"/>
            <a:ext cx="739388" cy="290562"/>
            <a:chOff x="6946206" y="2982406"/>
            <a:chExt cx="739388" cy="290562"/>
          </a:xfrm>
        </p:grpSpPr>
        <p:grpSp>
          <p:nvGrpSpPr>
            <p:cNvPr id="56" name="Group 55"/>
            <p:cNvGrpSpPr/>
            <p:nvPr/>
          </p:nvGrpSpPr>
          <p:grpSpPr>
            <a:xfrm rot="20015516">
              <a:off x="7251609" y="2982406"/>
              <a:ext cx="433985" cy="140399"/>
              <a:chOff x="10958134" y="2172850"/>
              <a:chExt cx="433985" cy="140399"/>
            </a:xfrm>
          </p:grpSpPr>
          <p:sp>
            <p:nvSpPr>
              <p:cNvPr id="58" name="Rounded Rectangle 57"/>
              <p:cNvSpPr/>
              <p:nvPr/>
            </p:nvSpPr>
            <p:spPr>
              <a:xfrm>
                <a:off x="10958134" y="2172850"/>
                <a:ext cx="433985" cy="140399"/>
              </a:xfrm>
              <a:prstGeom prst="round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9" name="Rectangle 58"/>
              <p:cNvSpPr/>
              <p:nvPr/>
            </p:nvSpPr>
            <p:spPr>
              <a:xfrm>
                <a:off x="11059159" y="2179232"/>
                <a:ext cx="45719" cy="127368"/>
              </a:xfrm>
              <a:prstGeom prst="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0" name="Rectangle 59"/>
              <p:cNvSpPr/>
              <p:nvPr/>
            </p:nvSpPr>
            <p:spPr>
              <a:xfrm>
                <a:off x="11109447" y="2178464"/>
                <a:ext cx="45719" cy="127368"/>
              </a:xfrm>
              <a:prstGeom prst="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7" name="Right Arrow 56"/>
            <p:cNvSpPr/>
            <p:nvPr/>
          </p:nvSpPr>
          <p:spPr>
            <a:xfrm rot="9342690">
              <a:off x="6946206" y="3173338"/>
              <a:ext cx="334681" cy="99630"/>
            </a:xfrm>
            <a:prstGeom prst="rightArrow">
              <a:avLst/>
            </a:prstGeom>
            <a:solidFill>
              <a:srgbClr val="9E3039"/>
            </a:solidFill>
            <a:ln>
              <a:solidFill>
                <a:srgbClr val="9E303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1" name="Group 60"/>
          <p:cNvGrpSpPr/>
          <p:nvPr/>
        </p:nvGrpSpPr>
        <p:grpSpPr>
          <a:xfrm rot="6038231">
            <a:off x="5491326" y="2451380"/>
            <a:ext cx="207255" cy="778431"/>
            <a:chOff x="2866286" y="3586970"/>
            <a:chExt cx="207255" cy="778431"/>
          </a:xfrm>
        </p:grpSpPr>
        <p:sp>
          <p:nvSpPr>
            <p:cNvPr id="62" name="Right Arrow 61"/>
            <p:cNvSpPr/>
            <p:nvPr/>
          </p:nvSpPr>
          <p:spPr>
            <a:xfrm rot="16845218">
              <a:off x="2856385" y="3704496"/>
              <a:ext cx="334681" cy="99630"/>
            </a:xfrm>
            <a:prstGeom prst="rightArrow">
              <a:avLst/>
            </a:prstGeom>
            <a:solidFill>
              <a:srgbClr val="9E3039"/>
            </a:solidFill>
            <a:ln>
              <a:solidFill>
                <a:srgbClr val="9E303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63" name="Group 62"/>
            <p:cNvGrpSpPr/>
            <p:nvPr/>
          </p:nvGrpSpPr>
          <p:grpSpPr>
            <a:xfrm rot="16894807">
              <a:off x="2719493" y="4078209"/>
              <a:ext cx="433985" cy="140399"/>
              <a:chOff x="10958134" y="2172850"/>
              <a:chExt cx="433985" cy="140399"/>
            </a:xfrm>
          </p:grpSpPr>
          <p:sp>
            <p:nvSpPr>
              <p:cNvPr id="64" name="Rounded Rectangle 63"/>
              <p:cNvSpPr/>
              <p:nvPr/>
            </p:nvSpPr>
            <p:spPr>
              <a:xfrm>
                <a:off x="10958134" y="2172850"/>
                <a:ext cx="433985" cy="140399"/>
              </a:xfrm>
              <a:prstGeom prst="round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65" name="Rectangle 64"/>
              <p:cNvSpPr/>
              <p:nvPr/>
            </p:nvSpPr>
            <p:spPr>
              <a:xfrm>
                <a:off x="11059159" y="2179232"/>
                <a:ext cx="45719" cy="127368"/>
              </a:xfrm>
              <a:prstGeom prst="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6" name="Rectangle 65"/>
              <p:cNvSpPr/>
              <p:nvPr/>
            </p:nvSpPr>
            <p:spPr>
              <a:xfrm>
                <a:off x="11109447" y="2178464"/>
                <a:ext cx="45719" cy="127368"/>
              </a:xfrm>
              <a:prstGeom prst="rect">
                <a:avLst/>
              </a:prstGeom>
              <a:ln>
                <a:solidFill>
                  <a:srgbClr val="9E303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67" name="Group 66"/>
          <p:cNvGrpSpPr/>
          <p:nvPr/>
        </p:nvGrpSpPr>
        <p:grpSpPr>
          <a:xfrm rot="6455435">
            <a:off x="6476979" y="2438656"/>
            <a:ext cx="207255" cy="778431"/>
            <a:chOff x="2866286" y="3586970"/>
            <a:chExt cx="207255" cy="778431"/>
          </a:xfrm>
        </p:grpSpPr>
        <p:sp>
          <p:nvSpPr>
            <p:cNvPr id="68" name="Right Arrow 67"/>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69" name="Group 68"/>
            <p:cNvGrpSpPr/>
            <p:nvPr/>
          </p:nvGrpSpPr>
          <p:grpSpPr>
            <a:xfrm rot="16894807">
              <a:off x="2719493" y="4078209"/>
              <a:ext cx="433985" cy="140399"/>
              <a:chOff x="10958134" y="2172850"/>
              <a:chExt cx="433985" cy="140399"/>
            </a:xfrm>
          </p:grpSpPr>
          <p:sp>
            <p:nvSpPr>
              <p:cNvPr id="70" name="Rounded Rectangle 69"/>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71" name="Rectangle 70"/>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2" name="Rectangle 71"/>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73" name="Group 72"/>
          <p:cNvGrpSpPr/>
          <p:nvPr/>
        </p:nvGrpSpPr>
        <p:grpSpPr>
          <a:xfrm rot="7285340">
            <a:off x="7527398" y="2590584"/>
            <a:ext cx="207255" cy="778431"/>
            <a:chOff x="2866286" y="3586970"/>
            <a:chExt cx="207255" cy="778431"/>
          </a:xfrm>
        </p:grpSpPr>
        <p:sp>
          <p:nvSpPr>
            <p:cNvPr id="74" name="Right Arrow 73"/>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75" name="Group 74"/>
            <p:cNvGrpSpPr/>
            <p:nvPr/>
          </p:nvGrpSpPr>
          <p:grpSpPr>
            <a:xfrm rot="16894807">
              <a:off x="2719493" y="4078209"/>
              <a:ext cx="433985" cy="140399"/>
              <a:chOff x="10958134" y="2172850"/>
              <a:chExt cx="433985" cy="140399"/>
            </a:xfrm>
          </p:grpSpPr>
          <p:sp>
            <p:nvSpPr>
              <p:cNvPr id="76" name="Rounded Rectangle 75"/>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77" name="Rectangle 76"/>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8" name="Rectangle 77"/>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79" name="Group 78"/>
          <p:cNvGrpSpPr/>
          <p:nvPr/>
        </p:nvGrpSpPr>
        <p:grpSpPr>
          <a:xfrm rot="9036819">
            <a:off x="8599125" y="2276115"/>
            <a:ext cx="207255" cy="778431"/>
            <a:chOff x="2866286" y="3586970"/>
            <a:chExt cx="207255" cy="778431"/>
          </a:xfrm>
        </p:grpSpPr>
        <p:sp>
          <p:nvSpPr>
            <p:cNvPr id="80" name="Right Arrow 79"/>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81" name="Group 80"/>
            <p:cNvGrpSpPr/>
            <p:nvPr/>
          </p:nvGrpSpPr>
          <p:grpSpPr>
            <a:xfrm rot="16894807">
              <a:off x="2719493" y="4078209"/>
              <a:ext cx="433985" cy="140399"/>
              <a:chOff x="10958134" y="2172850"/>
              <a:chExt cx="433985" cy="140399"/>
            </a:xfrm>
          </p:grpSpPr>
          <p:sp>
            <p:nvSpPr>
              <p:cNvPr id="82" name="Rounded Rectangle 81"/>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83" name="Rectangle 82"/>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4" name="Rectangle 83"/>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85" name="Group 84"/>
          <p:cNvGrpSpPr/>
          <p:nvPr/>
        </p:nvGrpSpPr>
        <p:grpSpPr>
          <a:xfrm rot="3469908">
            <a:off x="7730427" y="3517239"/>
            <a:ext cx="739388" cy="290562"/>
            <a:chOff x="6946206" y="2982406"/>
            <a:chExt cx="739388" cy="290562"/>
          </a:xfrm>
        </p:grpSpPr>
        <p:grpSp>
          <p:nvGrpSpPr>
            <p:cNvPr id="86" name="Group 85"/>
            <p:cNvGrpSpPr/>
            <p:nvPr/>
          </p:nvGrpSpPr>
          <p:grpSpPr>
            <a:xfrm rot="20015516">
              <a:off x="7251609" y="2982406"/>
              <a:ext cx="433985" cy="140399"/>
              <a:chOff x="10958134" y="2172850"/>
              <a:chExt cx="433985" cy="140399"/>
            </a:xfrm>
          </p:grpSpPr>
          <p:sp>
            <p:nvSpPr>
              <p:cNvPr id="88" name="Rounded Rectangle 87"/>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89" name="Rectangle 88"/>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0" name="Rectangle 89"/>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87" name="Right Arrow 86"/>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1" name="Group 90"/>
          <p:cNvGrpSpPr/>
          <p:nvPr/>
        </p:nvGrpSpPr>
        <p:grpSpPr>
          <a:xfrm rot="4169127">
            <a:off x="8062807" y="3311803"/>
            <a:ext cx="739388" cy="290562"/>
            <a:chOff x="6946206" y="2982406"/>
            <a:chExt cx="739388" cy="290562"/>
          </a:xfrm>
        </p:grpSpPr>
        <p:grpSp>
          <p:nvGrpSpPr>
            <p:cNvPr id="92" name="Group 91"/>
            <p:cNvGrpSpPr/>
            <p:nvPr/>
          </p:nvGrpSpPr>
          <p:grpSpPr>
            <a:xfrm rot="20015516">
              <a:off x="7251609" y="2982406"/>
              <a:ext cx="433985" cy="140399"/>
              <a:chOff x="10958134" y="2172850"/>
              <a:chExt cx="433985" cy="140399"/>
            </a:xfrm>
          </p:grpSpPr>
          <p:sp>
            <p:nvSpPr>
              <p:cNvPr id="94" name="Rounded Rectangle 93"/>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95" name="Rectangle 94"/>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6" name="Rectangle 95"/>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93" name="Right Arrow 92"/>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7" name="Group 96"/>
          <p:cNvGrpSpPr/>
          <p:nvPr/>
        </p:nvGrpSpPr>
        <p:grpSpPr>
          <a:xfrm rot="5859323">
            <a:off x="8654834" y="3582217"/>
            <a:ext cx="739388" cy="290562"/>
            <a:chOff x="6946206" y="2982406"/>
            <a:chExt cx="739388" cy="290562"/>
          </a:xfrm>
        </p:grpSpPr>
        <p:grpSp>
          <p:nvGrpSpPr>
            <p:cNvPr id="98" name="Group 97"/>
            <p:cNvGrpSpPr/>
            <p:nvPr/>
          </p:nvGrpSpPr>
          <p:grpSpPr>
            <a:xfrm rot="20015516">
              <a:off x="7251609" y="2982406"/>
              <a:ext cx="433985" cy="140399"/>
              <a:chOff x="10958134" y="2172850"/>
              <a:chExt cx="433985" cy="140399"/>
            </a:xfrm>
          </p:grpSpPr>
          <p:sp>
            <p:nvSpPr>
              <p:cNvPr id="100" name="Rounded Rectangle 99"/>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01" name="Rectangle 100"/>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2" name="Rectangle 101"/>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99" name="Right Arrow 98"/>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3" name="Group 102"/>
          <p:cNvGrpSpPr/>
          <p:nvPr/>
        </p:nvGrpSpPr>
        <p:grpSpPr>
          <a:xfrm rot="2963110">
            <a:off x="7892823" y="3787421"/>
            <a:ext cx="739388" cy="290562"/>
            <a:chOff x="6946206" y="2982406"/>
            <a:chExt cx="739388" cy="290562"/>
          </a:xfrm>
        </p:grpSpPr>
        <p:grpSp>
          <p:nvGrpSpPr>
            <p:cNvPr id="104" name="Group 103"/>
            <p:cNvGrpSpPr/>
            <p:nvPr/>
          </p:nvGrpSpPr>
          <p:grpSpPr>
            <a:xfrm rot="20015516">
              <a:off x="7251609" y="2982406"/>
              <a:ext cx="433985" cy="140399"/>
              <a:chOff x="10958134" y="2172850"/>
              <a:chExt cx="433985" cy="140399"/>
            </a:xfrm>
          </p:grpSpPr>
          <p:sp>
            <p:nvSpPr>
              <p:cNvPr id="106" name="Rounded Rectangle 105"/>
              <p:cNvSpPr/>
              <p:nvPr/>
            </p:nvSpPr>
            <p:spPr>
              <a:xfrm>
                <a:off x="10958134" y="2172850"/>
                <a:ext cx="433985" cy="140399"/>
              </a:xfrm>
              <a:prstGeom prst="round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solidFill>
                    <a:srgbClr val="FF0000"/>
                  </a:solidFill>
                </a:endParaRPr>
              </a:p>
            </p:txBody>
          </p:sp>
          <p:sp>
            <p:nvSpPr>
              <p:cNvPr id="107" name="Rectangle 106"/>
              <p:cNvSpPr/>
              <p:nvPr/>
            </p:nvSpPr>
            <p:spPr>
              <a:xfrm>
                <a:off x="11059159" y="2179232"/>
                <a:ext cx="45719" cy="127368"/>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8" name="Rectangle 107"/>
              <p:cNvSpPr/>
              <p:nvPr/>
            </p:nvSpPr>
            <p:spPr>
              <a:xfrm>
                <a:off x="11109447" y="2178464"/>
                <a:ext cx="45719" cy="127368"/>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05" name="Right Arrow 104"/>
            <p:cNvSpPr/>
            <p:nvPr/>
          </p:nvSpPr>
          <p:spPr>
            <a:xfrm rot="9342690">
              <a:off x="6946206" y="3173338"/>
              <a:ext cx="334681" cy="99630"/>
            </a:xfrm>
            <a:prstGeom prst="rightArrow">
              <a:avLst/>
            </a:prstGeom>
            <a:solidFill>
              <a:srgbClr val="9E3039"/>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9" name="Group 108"/>
          <p:cNvGrpSpPr/>
          <p:nvPr/>
        </p:nvGrpSpPr>
        <p:grpSpPr>
          <a:xfrm>
            <a:off x="4045402" y="1652025"/>
            <a:ext cx="691822" cy="563844"/>
            <a:chOff x="10290959" y="2264149"/>
            <a:chExt cx="691822" cy="563844"/>
          </a:xfrm>
        </p:grpSpPr>
        <p:sp>
          <p:nvSpPr>
            <p:cNvPr id="110" name="Freeform 330"/>
            <p:cNvSpPr>
              <a:spLocks/>
            </p:cNvSpPr>
            <p:nvPr/>
          </p:nvSpPr>
          <p:spPr bwMode="auto">
            <a:xfrm>
              <a:off x="10290959" y="2264149"/>
              <a:ext cx="691822" cy="59165"/>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9E3039"/>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1" name="Freeform 331"/>
            <p:cNvSpPr>
              <a:spLocks/>
            </p:cNvSpPr>
            <p:nvPr/>
          </p:nvSpPr>
          <p:spPr bwMode="auto">
            <a:xfrm>
              <a:off x="10290959" y="2323314"/>
              <a:ext cx="623141" cy="504679"/>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82002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2" name="Freeform 332"/>
            <p:cNvSpPr>
              <a:spLocks/>
            </p:cNvSpPr>
            <p:nvPr/>
          </p:nvSpPr>
          <p:spPr bwMode="auto">
            <a:xfrm>
              <a:off x="10914100" y="2264149"/>
              <a:ext cx="68681" cy="563844"/>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9E3039"/>
            </a:solidFill>
            <a:ln>
              <a:noFill/>
            </a:ln>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113" name="Table 112"/>
          <p:cNvGraphicFramePr>
            <a:graphicFrameLocks noGrp="1"/>
          </p:cNvGraphicFramePr>
          <p:nvPr>
            <p:extLst/>
          </p:nvPr>
        </p:nvGraphicFramePr>
        <p:xfrm>
          <a:off x="475897" y="4227987"/>
          <a:ext cx="1532871" cy="1264920"/>
        </p:xfrm>
        <a:graphic>
          <a:graphicData uri="http://schemas.openxmlformats.org/drawingml/2006/table">
            <a:tbl>
              <a:tblPr firstRow="1" bandRow="1">
                <a:tableStyleId>{5940675A-B579-460E-94D1-54222C63F5DA}</a:tableStyleId>
              </a:tblPr>
              <a:tblGrid>
                <a:gridCol w="466071"/>
                <a:gridCol w="609600"/>
                <a:gridCol w="4572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c>
                  <a:txBody>
                    <a:bodyPr/>
                    <a:lstStyle/>
                    <a:p>
                      <a:r>
                        <a:rPr lang="en-US" sz="1100" b="1" i="0" dirty="0" err="1" smtClean="0"/>
                        <a:t>Wt</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50001</a:t>
                      </a:r>
                      <a:endParaRPr lang="en-US" sz="1050" dirty="0"/>
                    </a:p>
                  </a:txBody>
                  <a:tcPr/>
                </a:tc>
                <a:tc>
                  <a:txBody>
                    <a:bodyPr/>
                    <a:lstStyle/>
                    <a:p>
                      <a:r>
                        <a:rPr lang="en-US" sz="1050" dirty="0" smtClean="0"/>
                        <a:t>0.1</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50002</a:t>
                      </a:r>
                      <a:endParaRPr lang="en-US" sz="1050" dirty="0"/>
                    </a:p>
                  </a:txBody>
                  <a:tcPr/>
                </a:tc>
                <a:tc>
                  <a:txBody>
                    <a:bodyPr/>
                    <a:lstStyle/>
                    <a:p>
                      <a:r>
                        <a:rPr lang="en-US" sz="1050" dirty="0" smtClean="0"/>
                        <a:t>0.3</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50003</a:t>
                      </a:r>
                      <a:endParaRPr lang="en-US" sz="1050" dirty="0"/>
                    </a:p>
                  </a:txBody>
                  <a:tcPr/>
                </a:tc>
                <a:tc>
                  <a:txBody>
                    <a:bodyPr/>
                    <a:lstStyle/>
                    <a:p>
                      <a:r>
                        <a:rPr lang="en-US" sz="1050" dirty="0" smtClean="0"/>
                        <a:t>0.3</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50004</a:t>
                      </a:r>
                      <a:endParaRPr lang="en-US" sz="1050" dirty="0"/>
                    </a:p>
                  </a:txBody>
                  <a:tcPr/>
                </a:tc>
                <a:tc>
                  <a:txBody>
                    <a:bodyPr/>
                    <a:lstStyle/>
                    <a:p>
                      <a:r>
                        <a:rPr lang="en-US" sz="1050" dirty="0" smtClean="0"/>
                        <a:t>0.3</a:t>
                      </a:r>
                    </a:p>
                  </a:txBody>
                  <a:tcPr/>
                </a:tc>
              </a:tr>
            </a:tbl>
          </a:graphicData>
        </a:graphic>
      </p:graphicFrame>
      <p:sp>
        <p:nvSpPr>
          <p:cNvPr id="114" name="Oval Callout 113"/>
          <p:cNvSpPr/>
          <p:nvPr/>
        </p:nvSpPr>
        <p:spPr>
          <a:xfrm flipH="1">
            <a:off x="1682164" y="1466206"/>
            <a:ext cx="2022993" cy="735692"/>
          </a:xfrm>
          <a:prstGeom prst="wedgeEllipseCallout">
            <a:avLst>
              <a:gd name="adj1" fmla="val -65419"/>
              <a:gd name="adj2" fmla="val 1242"/>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2. Switches mark ECN on data packets</a:t>
            </a:r>
          </a:p>
        </p:txBody>
      </p:sp>
      <p:grpSp>
        <p:nvGrpSpPr>
          <p:cNvPr id="115" name="Group 114"/>
          <p:cNvGrpSpPr/>
          <p:nvPr/>
        </p:nvGrpSpPr>
        <p:grpSpPr>
          <a:xfrm>
            <a:off x="2233560" y="1625771"/>
            <a:ext cx="7448725" cy="3629468"/>
            <a:chOff x="3810994" y="1600200"/>
            <a:chExt cx="7988966" cy="3859673"/>
          </a:xfrm>
        </p:grpSpPr>
        <p:grpSp>
          <p:nvGrpSpPr>
            <p:cNvPr id="116" name="Group 115"/>
            <p:cNvGrpSpPr>
              <a:grpSpLocks noChangeAspect="1"/>
            </p:cNvGrpSpPr>
            <p:nvPr/>
          </p:nvGrpSpPr>
          <p:grpSpPr>
            <a:xfrm>
              <a:off x="4080277" y="4248466"/>
              <a:ext cx="1122721" cy="241118"/>
              <a:chOff x="12968288" y="2754313"/>
              <a:chExt cx="11533187" cy="2981326"/>
            </a:xfrm>
          </p:grpSpPr>
          <p:sp>
            <p:nvSpPr>
              <p:cNvPr id="226"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7" name="Group 116"/>
            <p:cNvGrpSpPr>
              <a:grpSpLocks noChangeAspect="1"/>
            </p:cNvGrpSpPr>
            <p:nvPr/>
          </p:nvGrpSpPr>
          <p:grpSpPr>
            <a:xfrm>
              <a:off x="7227068" y="1600200"/>
              <a:ext cx="741998" cy="599607"/>
              <a:chOff x="12615863" y="2703513"/>
              <a:chExt cx="2846387" cy="2768601"/>
            </a:xfrm>
          </p:grpSpPr>
          <p:sp>
            <p:nvSpPr>
              <p:cNvPr id="218"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8" name="Group 117"/>
            <p:cNvGrpSpPr>
              <a:grpSpLocks noChangeAspect="1"/>
            </p:cNvGrpSpPr>
            <p:nvPr/>
          </p:nvGrpSpPr>
          <p:grpSpPr>
            <a:xfrm>
              <a:off x="8644734" y="1600200"/>
              <a:ext cx="741998" cy="599607"/>
              <a:chOff x="12615863" y="2703513"/>
              <a:chExt cx="2846387" cy="2768601"/>
            </a:xfrm>
          </p:grpSpPr>
          <p:sp>
            <p:nvSpPr>
              <p:cNvPr id="210"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118"/>
            <p:cNvGrpSpPr>
              <a:grpSpLocks noChangeAspect="1"/>
            </p:cNvGrpSpPr>
            <p:nvPr/>
          </p:nvGrpSpPr>
          <p:grpSpPr>
            <a:xfrm>
              <a:off x="10116102" y="1600200"/>
              <a:ext cx="741998" cy="599607"/>
              <a:chOff x="12615863" y="2703513"/>
              <a:chExt cx="2846387" cy="2768601"/>
            </a:xfrm>
          </p:grpSpPr>
          <p:sp>
            <p:nvSpPr>
              <p:cNvPr id="202"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0" name="Group 119"/>
            <p:cNvGrpSpPr>
              <a:grpSpLocks noChangeAspect="1"/>
            </p:cNvGrpSpPr>
            <p:nvPr/>
          </p:nvGrpSpPr>
          <p:grpSpPr>
            <a:xfrm>
              <a:off x="10567180" y="4248466"/>
              <a:ext cx="1122721" cy="241118"/>
              <a:chOff x="12968288" y="2754313"/>
              <a:chExt cx="11533187" cy="2981326"/>
            </a:xfrm>
          </p:grpSpPr>
          <p:sp>
            <p:nvSpPr>
              <p:cNvPr id="191"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21" name="Straight Connector 120"/>
            <p:cNvCxnSpPr/>
            <p:nvPr/>
          </p:nvCxnSpPr>
          <p:spPr>
            <a:xfrm flipV="1">
              <a:off x="4641637" y="2199807"/>
              <a:ext cx="144191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4656203" y="2186238"/>
              <a:ext cx="2919676" cy="2048658"/>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4638633" y="2199807"/>
              <a:ext cx="4277188" cy="2038614"/>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4620005" y="2199807"/>
              <a:ext cx="5830266" cy="2038614"/>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561236" y="2199807"/>
              <a:ext cx="356722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915822" y="2199807"/>
              <a:ext cx="2212642"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083554" y="2199807"/>
              <a:ext cx="5044909"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0450271" y="2199807"/>
              <a:ext cx="678193"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3810994" y="4730004"/>
              <a:ext cx="1655278" cy="729869"/>
              <a:chOff x="3377733" y="4277151"/>
              <a:chExt cx="1655278" cy="729869"/>
            </a:xfrm>
          </p:grpSpPr>
          <p:grpSp>
            <p:nvGrpSpPr>
              <p:cNvPr id="163" name="Group 162"/>
              <p:cNvGrpSpPr/>
              <p:nvPr/>
            </p:nvGrpSpPr>
            <p:grpSpPr>
              <a:xfrm>
                <a:off x="3377733" y="4277151"/>
                <a:ext cx="1655278" cy="729869"/>
                <a:chOff x="4519371" y="3600936"/>
                <a:chExt cx="564324" cy="548640"/>
              </a:xfrm>
            </p:grpSpPr>
            <p:sp>
              <p:nvSpPr>
                <p:cNvPr id="187" name="Freeform 186"/>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89"/>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4" name="Group 163"/>
              <p:cNvGrpSpPr/>
              <p:nvPr/>
            </p:nvGrpSpPr>
            <p:grpSpPr>
              <a:xfrm>
                <a:off x="3508559" y="4344842"/>
                <a:ext cx="1253384" cy="324539"/>
                <a:chOff x="8725233" y="1874652"/>
                <a:chExt cx="1179179" cy="335148"/>
              </a:xfrm>
            </p:grpSpPr>
            <p:grpSp>
              <p:nvGrpSpPr>
                <p:cNvPr id="181" name="Group 180"/>
                <p:cNvGrpSpPr/>
                <p:nvPr/>
              </p:nvGrpSpPr>
              <p:grpSpPr>
                <a:xfrm>
                  <a:off x="8725233" y="1874652"/>
                  <a:ext cx="1179179" cy="335148"/>
                  <a:chOff x="4519371" y="3600936"/>
                  <a:chExt cx="564324" cy="548640"/>
                </a:xfrm>
              </p:grpSpPr>
              <p:sp>
                <p:nvSpPr>
                  <p:cNvPr id="183" name="Freeform 182"/>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2" name="TextBox 181"/>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165" name="Group 164"/>
              <p:cNvGrpSpPr>
                <a:grpSpLocks noChangeAspect="1"/>
              </p:cNvGrpSpPr>
              <p:nvPr/>
            </p:nvGrpSpPr>
            <p:grpSpPr>
              <a:xfrm>
                <a:off x="3742884" y="4741517"/>
                <a:ext cx="263915" cy="214145"/>
                <a:chOff x="15084425" y="-6992938"/>
                <a:chExt cx="9767888" cy="9496426"/>
              </a:xfrm>
            </p:grpSpPr>
            <p:sp>
              <p:nvSpPr>
                <p:cNvPr id="175" name="Freeform 174"/>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5"/>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6"/>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7"/>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8"/>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79"/>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 name="Group 165"/>
              <p:cNvGrpSpPr>
                <a:grpSpLocks noChangeAspect="1"/>
              </p:cNvGrpSpPr>
              <p:nvPr/>
            </p:nvGrpSpPr>
            <p:grpSpPr>
              <a:xfrm>
                <a:off x="4321500" y="4741517"/>
                <a:ext cx="263915" cy="214145"/>
                <a:chOff x="15084425" y="-6992938"/>
                <a:chExt cx="9767888" cy="9496426"/>
              </a:xfrm>
            </p:grpSpPr>
            <p:sp>
              <p:nvSpPr>
                <p:cNvPr id="169" name="Freeform 168"/>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9"/>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70"/>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71"/>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72"/>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3"/>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67" name="Straight Connector 166"/>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0144682" y="4730004"/>
              <a:ext cx="1655278" cy="729869"/>
              <a:chOff x="3377733" y="4277151"/>
              <a:chExt cx="1655278" cy="729869"/>
            </a:xfrm>
          </p:grpSpPr>
          <p:grpSp>
            <p:nvGrpSpPr>
              <p:cNvPr id="135" name="Group 134"/>
              <p:cNvGrpSpPr/>
              <p:nvPr/>
            </p:nvGrpSpPr>
            <p:grpSpPr>
              <a:xfrm>
                <a:off x="3377733" y="4277151"/>
                <a:ext cx="1655278" cy="729869"/>
                <a:chOff x="4519371" y="3600936"/>
                <a:chExt cx="564324" cy="548640"/>
              </a:xfrm>
            </p:grpSpPr>
            <p:sp>
              <p:nvSpPr>
                <p:cNvPr id="159" name="Freeform 158"/>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9"/>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0"/>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1"/>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6" name="Group 135"/>
              <p:cNvGrpSpPr/>
              <p:nvPr/>
            </p:nvGrpSpPr>
            <p:grpSpPr>
              <a:xfrm>
                <a:off x="3508559" y="4344842"/>
                <a:ext cx="1253384" cy="324539"/>
                <a:chOff x="8725233" y="1874652"/>
                <a:chExt cx="1179179" cy="335148"/>
              </a:xfrm>
            </p:grpSpPr>
            <p:grpSp>
              <p:nvGrpSpPr>
                <p:cNvPr id="153" name="Group 152"/>
                <p:cNvGrpSpPr/>
                <p:nvPr/>
              </p:nvGrpSpPr>
              <p:grpSpPr>
                <a:xfrm>
                  <a:off x="8725233" y="1874652"/>
                  <a:ext cx="1179179" cy="335148"/>
                  <a:chOff x="4519371" y="3600936"/>
                  <a:chExt cx="564324" cy="548640"/>
                </a:xfrm>
              </p:grpSpPr>
              <p:sp>
                <p:nvSpPr>
                  <p:cNvPr id="155" name="Freeform 154"/>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5"/>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7"/>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4" name="TextBox 153"/>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137" name="Group 136"/>
              <p:cNvGrpSpPr>
                <a:grpSpLocks noChangeAspect="1"/>
              </p:cNvGrpSpPr>
              <p:nvPr/>
            </p:nvGrpSpPr>
            <p:grpSpPr>
              <a:xfrm>
                <a:off x="3742884" y="4741517"/>
                <a:ext cx="263915" cy="214145"/>
                <a:chOff x="15084425" y="-6992938"/>
                <a:chExt cx="9767888" cy="9496426"/>
              </a:xfrm>
            </p:grpSpPr>
            <p:sp>
              <p:nvSpPr>
                <p:cNvPr id="147" name="Freeform 146"/>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7"/>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9"/>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50"/>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1"/>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8" name="Group 137"/>
              <p:cNvGrpSpPr>
                <a:grpSpLocks noChangeAspect="1"/>
              </p:cNvGrpSpPr>
              <p:nvPr/>
            </p:nvGrpSpPr>
            <p:grpSpPr>
              <a:xfrm>
                <a:off x="4321500" y="4741517"/>
                <a:ext cx="263915" cy="214145"/>
                <a:chOff x="15084425" y="-6992938"/>
                <a:chExt cx="9767888" cy="9496426"/>
              </a:xfrm>
            </p:grpSpPr>
            <p:sp>
              <p:nvSpPr>
                <p:cNvPr id="141" name="Freeform 140"/>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39" name="Straight Connector 138"/>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4599622"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1017200"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Shape 670"/>
            <p:cNvSpPr/>
            <p:nvPr/>
          </p:nvSpPr>
          <p:spPr>
            <a:xfrm>
              <a:off x="5480053"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dirty="0" smtClean="0">
                  <a:solidFill>
                    <a:schemeClr val="lt1"/>
                  </a:solidFill>
                  <a:latin typeface="Calibri"/>
                  <a:ea typeface="Calibri"/>
                  <a:cs typeface="Calibri"/>
                  <a:sym typeface="Calibri"/>
                </a:rPr>
                <a:t>Hypervisor H1</a:t>
              </a:r>
              <a:endParaRPr lang="en" sz="1600" b="0" i="0" u="none" strike="noStrike" cap="none" baseline="0" dirty="0">
                <a:solidFill>
                  <a:schemeClr val="lt1"/>
                </a:solidFill>
                <a:latin typeface="Calibri"/>
                <a:ea typeface="Calibri"/>
                <a:cs typeface="Calibri"/>
                <a:sym typeface="Calibri"/>
              </a:endParaRPr>
            </a:p>
          </p:txBody>
        </p:sp>
        <p:sp>
          <p:nvSpPr>
            <p:cNvPr id="134" name="Shape 670"/>
            <p:cNvSpPr/>
            <p:nvPr/>
          </p:nvSpPr>
          <p:spPr>
            <a:xfrm>
              <a:off x="8777659"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smtClean="0">
                  <a:solidFill>
                    <a:schemeClr val="lt1"/>
                  </a:solidFill>
                  <a:latin typeface="Calibri"/>
                  <a:ea typeface="Calibri"/>
                  <a:cs typeface="Calibri"/>
                  <a:sym typeface="Calibri"/>
                </a:rPr>
                <a:t>Hypervisor H2</a:t>
              </a:r>
              <a:endParaRPr lang="en" sz="1600" b="0" i="0" u="none" strike="noStrike" cap="none" baseline="0" dirty="0">
                <a:solidFill>
                  <a:schemeClr val="lt1"/>
                </a:solidFill>
                <a:latin typeface="Calibri"/>
                <a:ea typeface="Calibri"/>
                <a:cs typeface="Calibri"/>
                <a:sym typeface="Calibri"/>
              </a:endParaRPr>
            </a:p>
          </p:txBody>
        </p:sp>
      </p:grpSp>
      <p:sp>
        <p:nvSpPr>
          <p:cNvPr id="237" name="Oval Callout 236"/>
          <p:cNvSpPr/>
          <p:nvPr/>
        </p:nvSpPr>
        <p:spPr>
          <a:xfrm flipH="1">
            <a:off x="3695960" y="3898461"/>
            <a:ext cx="2345808" cy="858472"/>
          </a:xfrm>
          <a:prstGeom prst="wedgeEllipseCallout">
            <a:avLst>
              <a:gd name="adj1" fmla="val 66418"/>
              <a:gd name="adj2" fmla="val 7212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1. </a:t>
            </a:r>
            <a:r>
              <a:rPr lang="en-US" sz="1400" dirty="0" err="1" smtClean="0"/>
              <a:t>Src</a:t>
            </a:r>
            <a:r>
              <a:rPr lang="en-US" sz="1400" dirty="0" smtClean="0"/>
              <a:t> </a:t>
            </a:r>
            <a:r>
              <a:rPr lang="en-US" sz="1400" dirty="0" err="1"/>
              <a:t>vSwitch</a:t>
            </a:r>
            <a:r>
              <a:rPr lang="en-US" sz="1400" dirty="0"/>
              <a:t> </a:t>
            </a:r>
            <a:r>
              <a:rPr lang="en-US" sz="1400" dirty="0" smtClean="0"/>
              <a:t>detects and forwards </a:t>
            </a:r>
            <a:r>
              <a:rPr lang="en-US" sz="1400" dirty="0" err="1" smtClean="0"/>
              <a:t>flowlets</a:t>
            </a:r>
            <a:endParaRPr lang="en-US" sz="1400" dirty="0" smtClean="0"/>
          </a:p>
        </p:txBody>
      </p:sp>
      <p:sp>
        <p:nvSpPr>
          <p:cNvPr id="238" name="Oval Callout 237"/>
          <p:cNvSpPr/>
          <p:nvPr/>
        </p:nvSpPr>
        <p:spPr>
          <a:xfrm>
            <a:off x="9741782" y="4078783"/>
            <a:ext cx="2155585" cy="1176456"/>
          </a:xfrm>
          <a:prstGeom prst="wedgeEllipseCallout">
            <a:avLst>
              <a:gd name="adj1" fmla="val -65628"/>
              <a:gd name="adj2" fmla="val 9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3. </a:t>
            </a:r>
            <a:r>
              <a:rPr lang="en-US" sz="1400" dirty="0" err="1"/>
              <a:t>Dst</a:t>
            </a:r>
            <a:r>
              <a:rPr lang="en-US" sz="1400" dirty="0"/>
              <a:t> </a:t>
            </a:r>
            <a:r>
              <a:rPr lang="en-US" sz="1400" dirty="0" err="1"/>
              <a:t>vSwitch</a:t>
            </a:r>
            <a:r>
              <a:rPr lang="en-US" sz="1400" dirty="0"/>
              <a:t> </a:t>
            </a:r>
            <a:r>
              <a:rPr lang="en-US" sz="1400" dirty="0" smtClean="0"/>
              <a:t>relays </a:t>
            </a:r>
            <a:r>
              <a:rPr lang="en-US" sz="1400" dirty="0"/>
              <a:t>ECN </a:t>
            </a:r>
            <a:r>
              <a:rPr lang="en-US" sz="1400" dirty="0" smtClean="0"/>
              <a:t>and </a:t>
            </a:r>
            <a:r>
              <a:rPr lang="en-US" sz="1400" dirty="0" err="1" smtClean="0"/>
              <a:t>src</a:t>
            </a:r>
            <a:r>
              <a:rPr lang="en-US" sz="1400" dirty="0" smtClean="0"/>
              <a:t> port to </a:t>
            </a:r>
            <a:r>
              <a:rPr lang="en-US" sz="1400" dirty="0" err="1" smtClean="0"/>
              <a:t>src</a:t>
            </a:r>
            <a:r>
              <a:rPr lang="en-US" sz="1400" dirty="0" smtClean="0"/>
              <a:t> </a:t>
            </a:r>
            <a:r>
              <a:rPr lang="en-US" sz="1400" dirty="0" err="1" smtClean="0"/>
              <a:t>vSwitch</a:t>
            </a:r>
            <a:endParaRPr lang="en-US" sz="1400" dirty="0" smtClean="0"/>
          </a:p>
        </p:txBody>
      </p:sp>
      <p:sp>
        <p:nvSpPr>
          <p:cNvPr id="239" name="Oval Callout 238"/>
          <p:cNvSpPr/>
          <p:nvPr/>
        </p:nvSpPr>
        <p:spPr>
          <a:xfrm>
            <a:off x="4239152" y="5072991"/>
            <a:ext cx="2094378" cy="999353"/>
          </a:xfrm>
          <a:prstGeom prst="wedgeEllipseCallout">
            <a:avLst>
              <a:gd name="adj1" fmla="val -95170"/>
              <a:gd name="adj2" fmla="val -5797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5. </a:t>
            </a:r>
            <a:r>
              <a:rPr lang="en-US" sz="1400" dirty="0" err="1"/>
              <a:t>Src</a:t>
            </a:r>
            <a:r>
              <a:rPr lang="en-US" sz="1400" dirty="0"/>
              <a:t> </a:t>
            </a:r>
            <a:r>
              <a:rPr lang="en-US" sz="1400" dirty="0" err="1"/>
              <a:t>vSwitch</a:t>
            </a:r>
            <a:r>
              <a:rPr lang="en-US" sz="1400" dirty="0"/>
              <a:t> </a:t>
            </a:r>
            <a:r>
              <a:rPr lang="en-US" sz="1400" dirty="0" smtClean="0"/>
              <a:t>adjusts path weights for the </a:t>
            </a:r>
            <a:r>
              <a:rPr lang="en-US" sz="1400" dirty="0" err="1" smtClean="0"/>
              <a:t>src</a:t>
            </a:r>
            <a:r>
              <a:rPr lang="en-US" sz="1400" dirty="0" smtClean="0"/>
              <a:t> port</a:t>
            </a:r>
            <a:endParaRPr lang="en-US" sz="1400" dirty="0"/>
          </a:p>
        </p:txBody>
      </p:sp>
      <p:sp>
        <p:nvSpPr>
          <p:cNvPr id="240" name="Oval Callout 239"/>
          <p:cNvSpPr/>
          <p:nvPr/>
        </p:nvSpPr>
        <p:spPr>
          <a:xfrm>
            <a:off x="6229391" y="3908505"/>
            <a:ext cx="1961615" cy="848428"/>
          </a:xfrm>
          <a:prstGeom prst="wedgeEllipseCallout">
            <a:avLst>
              <a:gd name="adj1" fmla="val 46145"/>
              <a:gd name="adj2" fmla="val -5055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4. Return packet  carries ECN for forward path</a:t>
            </a:r>
          </a:p>
        </p:txBody>
      </p:sp>
      <p:sp>
        <p:nvSpPr>
          <p:cNvPr id="241" name="Freeform 329"/>
          <p:cNvSpPr>
            <a:spLocks/>
          </p:cNvSpPr>
          <p:nvPr/>
        </p:nvSpPr>
        <p:spPr bwMode="auto">
          <a:xfrm>
            <a:off x="4045402" y="1652025"/>
            <a:ext cx="691822" cy="563844"/>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330"/>
          <p:cNvSpPr>
            <a:spLocks/>
          </p:cNvSpPr>
          <p:nvPr/>
        </p:nvSpPr>
        <p:spPr bwMode="auto">
          <a:xfrm>
            <a:off x="4045402" y="1652025"/>
            <a:ext cx="691822" cy="59165"/>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331"/>
          <p:cNvSpPr>
            <a:spLocks/>
          </p:cNvSpPr>
          <p:nvPr/>
        </p:nvSpPr>
        <p:spPr bwMode="auto">
          <a:xfrm>
            <a:off x="4045402" y="1711190"/>
            <a:ext cx="623141" cy="504679"/>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333"/>
          <p:cNvSpPr>
            <a:spLocks/>
          </p:cNvSpPr>
          <p:nvPr/>
        </p:nvSpPr>
        <p:spPr bwMode="auto">
          <a:xfrm>
            <a:off x="4131931" y="1760928"/>
            <a:ext cx="441022" cy="101841"/>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335"/>
          <p:cNvSpPr>
            <a:spLocks/>
          </p:cNvSpPr>
          <p:nvPr/>
        </p:nvSpPr>
        <p:spPr bwMode="auto">
          <a:xfrm>
            <a:off x="4131931" y="1959437"/>
            <a:ext cx="441022" cy="102164"/>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334"/>
          <p:cNvSpPr>
            <a:spLocks/>
          </p:cNvSpPr>
          <p:nvPr/>
        </p:nvSpPr>
        <p:spPr bwMode="auto">
          <a:xfrm>
            <a:off x="4118928" y="1860274"/>
            <a:ext cx="441022" cy="101195"/>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336"/>
          <p:cNvSpPr>
            <a:spLocks/>
          </p:cNvSpPr>
          <p:nvPr/>
        </p:nvSpPr>
        <p:spPr bwMode="auto">
          <a:xfrm>
            <a:off x="4118928" y="2059106"/>
            <a:ext cx="441022" cy="101195"/>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605837" y="90122"/>
            <a:ext cx="4141247" cy="1077218"/>
          </a:xfrm>
          <a:prstGeom prst="rect">
            <a:avLst/>
          </a:prstGeom>
          <a:noFill/>
        </p:spPr>
        <p:txBody>
          <a:bodyPr wrap="square" rtlCol="0">
            <a:spAutoFit/>
          </a:bodyPr>
          <a:lstStyle/>
          <a:p>
            <a:pPr algn="ctr"/>
            <a:r>
              <a:rPr lang="en-US" sz="3200" dirty="0" err="1" smtClean="0"/>
              <a:t>vSwitch</a:t>
            </a:r>
            <a:r>
              <a:rPr lang="en-US" sz="3200" dirty="0" smtClean="0"/>
              <a:t> Load balancing</a:t>
            </a:r>
          </a:p>
          <a:p>
            <a:pPr algn="ctr"/>
            <a:r>
              <a:rPr lang="en-US" sz="3200" dirty="0" smtClean="0"/>
              <a:t>CLOVE-ECN</a:t>
            </a:r>
          </a:p>
        </p:txBody>
      </p:sp>
      <p:sp>
        <p:nvSpPr>
          <p:cNvPr id="487" name="TextBox 486"/>
          <p:cNvSpPr txBox="1"/>
          <p:nvPr/>
        </p:nvSpPr>
        <p:spPr>
          <a:xfrm>
            <a:off x="779416" y="275987"/>
            <a:ext cx="2392949" cy="492443"/>
          </a:xfrm>
          <a:prstGeom prst="rect">
            <a:avLst/>
          </a:prstGeom>
          <a:noFill/>
        </p:spPr>
        <p:txBody>
          <a:bodyPr wrap="square" rtlCol="0">
            <a:spAutoFit/>
          </a:bodyPr>
          <a:lstStyle/>
          <a:p>
            <a:r>
              <a:rPr lang="en-US" sz="2600" dirty="0" smtClean="0">
                <a:solidFill>
                  <a:schemeClr val="bg1">
                    <a:lumMod val="65000"/>
                  </a:schemeClr>
                </a:solidFill>
              </a:rPr>
              <a:t>Path Discovery</a:t>
            </a:r>
            <a:endParaRPr lang="en-US" sz="2600" dirty="0">
              <a:solidFill>
                <a:schemeClr val="bg1">
                  <a:lumMod val="65000"/>
                </a:schemeClr>
              </a:solidFill>
            </a:endParaRPr>
          </a:p>
        </p:txBody>
      </p:sp>
      <p:sp>
        <p:nvSpPr>
          <p:cNvPr id="488" name="TextBox 487"/>
          <p:cNvSpPr txBox="1"/>
          <p:nvPr/>
        </p:nvSpPr>
        <p:spPr>
          <a:xfrm>
            <a:off x="3623898" y="264833"/>
            <a:ext cx="3499162" cy="492443"/>
          </a:xfrm>
          <a:prstGeom prst="rect">
            <a:avLst/>
          </a:prstGeom>
          <a:noFill/>
        </p:spPr>
        <p:txBody>
          <a:bodyPr wrap="square" rtlCol="0">
            <a:spAutoFit/>
          </a:bodyPr>
          <a:lstStyle/>
          <a:p>
            <a:r>
              <a:rPr lang="en-US" sz="2600" dirty="0" smtClean="0">
                <a:solidFill>
                  <a:schemeClr val="bg1">
                    <a:lumMod val="65000"/>
                  </a:schemeClr>
                </a:solidFill>
              </a:rPr>
              <a:t>Load balancing </a:t>
            </a:r>
            <a:r>
              <a:rPr lang="en-US" sz="2600" dirty="0" err="1" smtClean="0">
                <a:solidFill>
                  <a:schemeClr val="bg1">
                    <a:lumMod val="65000"/>
                  </a:schemeClr>
                </a:solidFill>
              </a:rPr>
              <a:t>Flowlets</a:t>
            </a:r>
            <a:endParaRPr lang="en-US" sz="2600" dirty="0">
              <a:solidFill>
                <a:schemeClr val="bg1">
                  <a:lumMod val="65000"/>
                </a:schemeClr>
              </a:solidFill>
            </a:endParaRPr>
          </a:p>
        </p:txBody>
      </p:sp>
    </p:spTree>
    <p:extLst>
      <p:ext uri="{BB962C8B-B14F-4D97-AF65-F5344CB8AC3E}">
        <p14:creationId xmlns:p14="http://schemas.microsoft.com/office/powerpoint/2010/main" val="19161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8"/>
                                        </p:tgtEl>
                                        <p:attrNameLst>
                                          <p:attrName>style.visibility</p:attrName>
                                        </p:attrNameLst>
                                      </p:cBhvr>
                                      <p:to>
                                        <p:strVal val="visible"/>
                                      </p:to>
                                    </p:set>
                                  </p:childTnLst>
                                </p:cTn>
                              </p:par>
                              <p:par>
                                <p:cTn id="47" presetID="0" presetClass="path" presetSubtype="0" repeatCount="indefinite" accel="50000" decel="50000" fill="hold" nodeType="withEffect">
                                  <p:stCondLst>
                                    <p:cond delay="0"/>
                                  </p:stCondLst>
                                  <p:endCondLst>
                                    <p:cond evt="onNext" delay="0">
                                      <p:tgtEl>
                                        <p:sldTgt/>
                                      </p:tgtEl>
                                    </p:cond>
                                  </p:endCondLst>
                                  <p:childTnLst>
                                    <p:animMotion origin="layout" path="M -0.01445 -0.00903 L 0.01576 0.01088 " pathEditMode="relative" rAng="0" ptsTypes="AA">
                                      <p:cBhvr>
                                        <p:cTn id="48" dur="2000" fill="hold"/>
                                        <p:tgtEl>
                                          <p:spTgt spid="61"/>
                                        </p:tgtEl>
                                        <p:attrNameLst>
                                          <p:attrName>ppt_x</p:attrName>
                                          <p:attrName>ppt_y</p:attrName>
                                        </p:attrNameLst>
                                      </p:cBhvr>
                                      <p:rCtr x="1510" y="995"/>
                                    </p:animMotion>
                                  </p:childTnLst>
                                </p:cTn>
                              </p:par>
                              <p:par>
                                <p:cTn id="49" presetID="0" presetClass="path" presetSubtype="0" repeatCount="indefinite" accel="50000" decel="50000" fill="hold" nodeType="withEffect">
                                  <p:stCondLst>
                                    <p:cond delay="0"/>
                                  </p:stCondLst>
                                  <p:endCondLst>
                                    <p:cond evt="onNext" delay="0">
                                      <p:tgtEl>
                                        <p:sldTgt/>
                                      </p:tgtEl>
                                    </p:cond>
                                  </p:endCondLst>
                                  <p:childTnLst>
                                    <p:animMotion origin="layout" path="M -0.01354 -0.01273 L 0.01654 0.01805 " pathEditMode="relative" rAng="0" ptsTypes="AA">
                                      <p:cBhvr>
                                        <p:cTn id="50" dur="2000" fill="hold"/>
                                        <p:tgtEl>
                                          <p:spTgt spid="67"/>
                                        </p:tgtEl>
                                        <p:attrNameLst>
                                          <p:attrName>ppt_x</p:attrName>
                                          <p:attrName>ppt_y</p:attrName>
                                        </p:attrNameLst>
                                      </p:cBhvr>
                                      <p:rCtr x="1497" y="1528"/>
                                    </p:animMotion>
                                  </p:childTnLst>
                                </p:cTn>
                              </p:par>
                              <p:par>
                                <p:cTn id="51" presetID="0" presetClass="path" presetSubtype="0" repeatCount="indefinite" accel="50000" decel="50000" fill="hold" nodeType="withEffect">
                                  <p:stCondLst>
                                    <p:cond delay="0"/>
                                  </p:stCondLst>
                                  <p:endCondLst>
                                    <p:cond evt="onNext" delay="0">
                                      <p:tgtEl>
                                        <p:sldTgt/>
                                      </p:tgtEl>
                                    </p:cond>
                                  </p:endCondLst>
                                  <p:childTnLst>
                                    <p:animMotion origin="layout" path="M -0.01107 -0.01852 L -1.45833E-6 -7.40741E-7 " pathEditMode="relative" rAng="0" ptsTypes="AA">
                                      <p:cBhvr>
                                        <p:cTn id="52" dur="2000" fill="hold"/>
                                        <p:tgtEl>
                                          <p:spTgt spid="73"/>
                                        </p:tgtEl>
                                        <p:attrNameLst>
                                          <p:attrName>ppt_x</p:attrName>
                                          <p:attrName>ppt_y</p:attrName>
                                        </p:attrNameLst>
                                      </p:cBhvr>
                                      <p:rCtr x="547" y="926"/>
                                    </p:animMotion>
                                  </p:childTnLst>
                                </p:cTn>
                              </p:par>
                              <p:par>
                                <p:cTn id="53" presetID="0" presetClass="path" presetSubtype="0" repeatCount="indefinite" accel="50000" decel="50000" fill="hold" nodeType="withEffect">
                                  <p:stCondLst>
                                    <p:cond delay="0"/>
                                  </p:stCondLst>
                                  <p:endCondLst>
                                    <p:cond evt="onNext" delay="0">
                                      <p:tgtEl>
                                        <p:sldTgt/>
                                      </p:tgtEl>
                                    </p:cond>
                                  </p:endCondLst>
                                  <p:childTnLst>
                                    <p:animMotion origin="layout" path="M -0.00469 -0.02732 L 0.00703 0.04074 " pathEditMode="relative" rAng="0" ptsTypes="AA">
                                      <p:cBhvr>
                                        <p:cTn id="54" dur="2000" fill="hold"/>
                                        <p:tgtEl>
                                          <p:spTgt spid="79"/>
                                        </p:tgtEl>
                                        <p:attrNameLst>
                                          <p:attrName>ppt_x</p:attrName>
                                          <p:attrName>ppt_y</p:attrName>
                                        </p:attrNameLst>
                                      </p:cBhvr>
                                      <p:rCtr x="586" y="3403"/>
                                    </p:animMotion>
                                  </p:childTnLst>
                                </p:cTn>
                              </p:par>
                              <p:par>
                                <p:cTn id="55" presetID="1"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9"/>
                                        </p:tgtEl>
                                        <p:attrNameLst>
                                          <p:attrName>style.visibility</p:attrName>
                                        </p:attrNameLst>
                                      </p:cBhvr>
                                      <p:to>
                                        <p:strVal val="visible"/>
                                      </p:to>
                                    </p:set>
                                  </p:childTnLst>
                                </p:cTn>
                              </p:par>
                            </p:childTnLst>
                          </p:cTn>
                        </p:par>
                        <p:par>
                          <p:cTn id="79" fill="hold">
                            <p:stCondLst>
                              <p:cond delay="0"/>
                            </p:stCondLst>
                            <p:childTnLst>
                              <p:par>
                                <p:cTn id="80" presetID="3" presetClass="exit" presetSubtype="10" fill="hold" nodeType="afterEffect">
                                  <p:stCondLst>
                                    <p:cond delay="0"/>
                                  </p:stCondLst>
                                  <p:childTnLst>
                                    <p:animEffect transition="out" filter="blinds(horizontal)">
                                      <p:cBhvr>
                                        <p:cTn id="81" dur="2000"/>
                                        <p:tgtEl>
                                          <p:spTgt spid="10"/>
                                        </p:tgtEl>
                                      </p:cBhvr>
                                    </p:animEffect>
                                    <p:set>
                                      <p:cBhvr>
                                        <p:cTn id="82" dur="1" fill="hold">
                                          <p:stCondLst>
                                            <p:cond delay="1999"/>
                                          </p:stCondLst>
                                        </p:cTn>
                                        <p:tgtEl>
                                          <p:spTgt spid="10"/>
                                        </p:tgtEl>
                                        <p:attrNameLst>
                                          <p:attrName>style.visibility</p:attrName>
                                        </p:attrNameLst>
                                      </p:cBhvr>
                                      <p:to>
                                        <p:strVal val="hidden"/>
                                      </p:to>
                                    </p:set>
                                  </p:childTnLst>
                                </p:cTn>
                              </p:par>
                            </p:childTnLst>
                          </p:cTn>
                        </p:par>
                        <p:par>
                          <p:cTn id="83" fill="hold">
                            <p:stCondLst>
                              <p:cond delay="2000"/>
                            </p:stCondLst>
                            <p:childTnLst>
                              <p:par>
                                <p:cTn id="84" presetID="3" presetClass="entr" presetSubtype="10" fill="hold" nodeType="afterEffect">
                                  <p:stCondLst>
                                    <p:cond delay="0"/>
                                  </p:stCondLst>
                                  <p:childTnLst>
                                    <p:set>
                                      <p:cBhvr>
                                        <p:cTn id="85" dur="1" fill="hold">
                                          <p:stCondLst>
                                            <p:cond delay="0"/>
                                          </p:stCondLst>
                                        </p:cTn>
                                        <p:tgtEl>
                                          <p:spTgt spid="113"/>
                                        </p:tgtEl>
                                        <p:attrNameLst>
                                          <p:attrName>style.visibility</p:attrName>
                                        </p:attrNameLst>
                                      </p:cBhvr>
                                      <p:to>
                                        <p:strVal val="visible"/>
                                      </p:to>
                                    </p:set>
                                    <p:animEffect transition="in" filter="blinds(horizontal)">
                                      <p:cBhvr>
                                        <p:cTn id="86" dur="2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14" grpId="0" animBg="1"/>
      <p:bldP spid="237" grpId="0" animBg="1"/>
      <p:bldP spid="238" grpId="0" animBg="1"/>
      <p:bldP spid="239" grpId="0" animBg="1"/>
      <p:bldP spid="240" grpId="0" animBg="1"/>
      <p:bldP spid="2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 name="Freeform 1425"/>
          <p:cNvSpPr/>
          <p:nvPr/>
        </p:nvSpPr>
        <p:spPr>
          <a:xfrm>
            <a:off x="114300" y="101600"/>
            <a:ext cx="11887200" cy="6616700"/>
          </a:xfrm>
          <a:custGeom>
            <a:avLst/>
            <a:gdLst/>
            <a:ahLst/>
            <a:cxnLst/>
            <a:rect l="l" t="t" r="r" b="b"/>
            <a:pathLst>
              <a:path w="11887200" h="6616700">
                <a:moveTo>
                  <a:pt x="7287687" y="0"/>
                </a:moveTo>
                <a:lnTo>
                  <a:pt x="11698813" y="0"/>
                </a:lnTo>
                <a:cubicBezTo>
                  <a:pt x="11802856" y="0"/>
                  <a:pt x="11887200" y="84344"/>
                  <a:pt x="11887200" y="188387"/>
                </a:cubicBezTo>
                <a:lnTo>
                  <a:pt x="11887200" y="1016000"/>
                </a:lnTo>
                <a:lnTo>
                  <a:pt x="11887200" y="1130300"/>
                </a:lnTo>
                <a:lnTo>
                  <a:pt x="11887200" y="6616700"/>
                </a:lnTo>
                <a:lnTo>
                  <a:pt x="0" y="6616700"/>
                </a:lnTo>
                <a:lnTo>
                  <a:pt x="0" y="1016000"/>
                </a:lnTo>
                <a:lnTo>
                  <a:pt x="7099300" y="1016000"/>
                </a:lnTo>
                <a:lnTo>
                  <a:pt x="7099300" y="188387"/>
                </a:lnTo>
                <a:cubicBezTo>
                  <a:pt x="7099300" y="84344"/>
                  <a:pt x="7183644" y="0"/>
                  <a:pt x="7287687" y="0"/>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7099301" y="115470"/>
            <a:ext cx="5065028" cy="1077218"/>
          </a:xfrm>
          <a:prstGeom prst="rect">
            <a:avLst/>
          </a:prstGeom>
          <a:noFill/>
        </p:spPr>
        <p:txBody>
          <a:bodyPr wrap="square" rtlCol="0">
            <a:spAutoFit/>
          </a:bodyPr>
          <a:lstStyle/>
          <a:p>
            <a:pPr algn="ctr"/>
            <a:r>
              <a:rPr lang="en-US" sz="3200" dirty="0" err="1" smtClean="0"/>
              <a:t>vSwitch</a:t>
            </a:r>
            <a:r>
              <a:rPr lang="en-US" sz="3200" dirty="0" smtClean="0"/>
              <a:t> Load balancing</a:t>
            </a:r>
          </a:p>
          <a:p>
            <a:pPr algn="ctr"/>
            <a:r>
              <a:rPr lang="en-US" sz="3200" dirty="0" smtClean="0"/>
              <a:t>CLOVE-INT</a:t>
            </a:r>
            <a:endParaRPr lang="en-US" sz="3200" dirty="0"/>
          </a:p>
        </p:txBody>
      </p:sp>
      <p:sp>
        <p:nvSpPr>
          <p:cNvPr id="1427" name="TextBox 1426"/>
          <p:cNvSpPr txBox="1"/>
          <p:nvPr/>
        </p:nvSpPr>
        <p:spPr>
          <a:xfrm>
            <a:off x="2216859" y="3683408"/>
            <a:ext cx="559517" cy="307777"/>
          </a:xfrm>
          <a:prstGeom prst="rect">
            <a:avLst/>
          </a:prstGeom>
          <a:noFill/>
          <a:ln>
            <a:solidFill>
              <a:schemeClr val="accent6"/>
            </a:solidFill>
          </a:ln>
        </p:spPr>
        <p:txBody>
          <a:bodyPr wrap="square" rtlCol="0">
            <a:spAutoFit/>
          </a:bodyPr>
          <a:lstStyle/>
          <a:p>
            <a:r>
              <a:rPr lang="en-US" sz="1400" b="1" dirty="0" smtClean="0">
                <a:solidFill>
                  <a:schemeClr val="accent6"/>
                </a:solidFill>
              </a:rPr>
              <a:t>Data</a:t>
            </a:r>
            <a:endParaRPr lang="en-US" sz="1400" b="1" dirty="0">
              <a:solidFill>
                <a:schemeClr val="accent6"/>
              </a:solidFill>
            </a:endParaRPr>
          </a:p>
        </p:txBody>
      </p:sp>
      <p:grpSp>
        <p:nvGrpSpPr>
          <p:cNvPr id="1428" name="Group 1427"/>
          <p:cNvGrpSpPr/>
          <p:nvPr/>
        </p:nvGrpSpPr>
        <p:grpSpPr>
          <a:xfrm rot="1452156">
            <a:off x="3046414" y="3016393"/>
            <a:ext cx="207255" cy="778431"/>
            <a:chOff x="2866286" y="3586970"/>
            <a:chExt cx="207255" cy="778431"/>
          </a:xfrm>
        </p:grpSpPr>
        <p:sp>
          <p:nvSpPr>
            <p:cNvPr id="1429" name="Right Arrow 1428"/>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430" name="Group 1429"/>
            <p:cNvGrpSpPr/>
            <p:nvPr/>
          </p:nvGrpSpPr>
          <p:grpSpPr>
            <a:xfrm rot="16894807">
              <a:off x="2719493" y="4078209"/>
              <a:ext cx="433985" cy="140399"/>
              <a:chOff x="10958134" y="2172850"/>
              <a:chExt cx="433985" cy="140399"/>
            </a:xfrm>
          </p:grpSpPr>
          <p:sp>
            <p:nvSpPr>
              <p:cNvPr id="1431" name="Rounded Rectangle 1430"/>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432" name="Rectangle 1431"/>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33" name="Rectangle 1432"/>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1434" name="Group 1433"/>
          <p:cNvGrpSpPr/>
          <p:nvPr/>
        </p:nvGrpSpPr>
        <p:grpSpPr>
          <a:xfrm rot="972131">
            <a:off x="3512966" y="2991594"/>
            <a:ext cx="378770" cy="690389"/>
            <a:chOff x="3168176" y="3509610"/>
            <a:chExt cx="378770" cy="690389"/>
          </a:xfrm>
        </p:grpSpPr>
        <p:grpSp>
          <p:nvGrpSpPr>
            <p:cNvPr id="1435" name="Group 1434"/>
            <p:cNvGrpSpPr/>
            <p:nvPr/>
          </p:nvGrpSpPr>
          <p:grpSpPr>
            <a:xfrm rot="18537117">
              <a:off x="3021383" y="3912807"/>
              <a:ext cx="433985" cy="140399"/>
              <a:chOff x="10958134" y="2172850"/>
              <a:chExt cx="433985" cy="140399"/>
            </a:xfrm>
          </p:grpSpPr>
          <p:sp>
            <p:nvSpPr>
              <p:cNvPr id="1437" name="Rounded Rectangle 1436"/>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438" name="Rectangle 1437"/>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39" name="Rectangle 1438"/>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436" name="Right Arrow 1435"/>
            <p:cNvSpPr/>
            <p:nvPr/>
          </p:nvSpPr>
          <p:spPr>
            <a:xfrm rot="18538330">
              <a:off x="3329790" y="362713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40" name="Group 1439"/>
          <p:cNvGrpSpPr/>
          <p:nvPr/>
        </p:nvGrpSpPr>
        <p:grpSpPr>
          <a:xfrm rot="604564">
            <a:off x="3873172" y="3149567"/>
            <a:ext cx="705730" cy="342698"/>
            <a:chOff x="3576284" y="3474323"/>
            <a:chExt cx="705730" cy="342698"/>
          </a:xfrm>
        </p:grpSpPr>
        <p:grpSp>
          <p:nvGrpSpPr>
            <p:cNvPr id="1441" name="Group 1440"/>
            <p:cNvGrpSpPr/>
            <p:nvPr/>
          </p:nvGrpSpPr>
          <p:grpSpPr>
            <a:xfrm rot="19392710">
              <a:off x="3576284" y="3676622"/>
              <a:ext cx="433985" cy="140399"/>
              <a:chOff x="10958134" y="2172850"/>
              <a:chExt cx="433985" cy="140399"/>
            </a:xfrm>
          </p:grpSpPr>
          <p:sp>
            <p:nvSpPr>
              <p:cNvPr id="1443" name="Rounded Rectangle 1442"/>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444" name="Rectangle 1443"/>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45" name="Rectangle 1444"/>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442" name="Right Arrow 1441"/>
            <p:cNvSpPr/>
            <p:nvPr/>
          </p:nvSpPr>
          <p:spPr>
            <a:xfrm rot="19515680">
              <a:off x="3947333" y="3474323"/>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46" name="Group 1445"/>
          <p:cNvGrpSpPr/>
          <p:nvPr/>
        </p:nvGrpSpPr>
        <p:grpSpPr>
          <a:xfrm rot="291646">
            <a:off x="3812270" y="3536112"/>
            <a:ext cx="737359" cy="294770"/>
            <a:chOff x="3610035" y="3913291"/>
            <a:chExt cx="737359" cy="294770"/>
          </a:xfrm>
        </p:grpSpPr>
        <p:grpSp>
          <p:nvGrpSpPr>
            <p:cNvPr id="1447" name="Group 1446"/>
            <p:cNvGrpSpPr/>
            <p:nvPr/>
          </p:nvGrpSpPr>
          <p:grpSpPr>
            <a:xfrm rot="20145917">
              <a:off x="3610035" y="4067662"/>
              <a:ext cx="433985" cy="140399"/>
              <a:chOff x="10958134" y="2172850"/>
              <a:chExt cx="433985" cy="140399"/>
            </a:xfrm>
          </p:grpSpPr>
          <p:sp>
            <p:nvSpPr>
              <p:cNvPr id="1449" name="Rounded Rectangle 1448"/>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450" name="Rectangle 1449"/>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51" name="Rectangle 1450"/>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448" name="Right Arrow 1447"/>
            <p:cNvSpPr/>
            <p:nvPr/>
          </p:nvSpPr>
          <p:spPr>
            <a:xfrm rot="19972589">
              <a:off x="4012713" y="3913291"/>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52" name="Group 1451"/>
          <p:cNvGrpSpPr/>
          <p:nvPr/>
        </p:nvGrpSpPr>
        <p:grpSpPr>
          <a:xfrm rot="396750">
            <a:off x="7130395" y="2180540"/>
            <a:ext cx="739388" cy="290562"/>
            <a:chOff x="6946206" y="2982406"/>
            <a:chExt cx="739388" cy="290562"/>
          </a:xfrm>
        </p:grpSpPr>
        <p:grpSp>
          <p:nvGrpSpPr>
            <p:cNvPr id="1453" name="Group 1452"/>
            <p:cNvGrpSpPr/>
            <p:nvPr/>
          </p:nvGrpSpPr>
          <p:grpSpPr>
            <a:xfrm rot="20015516">
              <a:off x="7251609" y="2982406"/>
              <a:ext cx="433985" cy="140399"/>
              <a:chOff x="10958134" y="2172850"/>
              <a:chExt cx="433985" cy="140399"/>
            </a:xfrm>
          </p:grpSpPr>
          <p:sp>
            <p:nvSpPr>
              <p:cNvPr id="1455" name="Rounded Rectangle 1454"/>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456" name="Rectangle 1455"/>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57" name="Rectangle 1456"/>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454" name="Right Arrow 1453"/>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58" name="Group 1457"/>
          <p:cNvGrpSpPr/>
          <p:nvPr/>
        </p:nvGrpSpPr>
        <p:grpSpPr>
          <a:xfrm>
            <a:off x="5740730" y="2222562"/>
            <a:ext cx="739388" cy="290562"/>
            <a:chOff x="6946206" y="2982406"/>
            <a:chExt cx="739388" cy="290562"/>
          </a:xfrm>
        </p:grpSpPr>
        <p:grpSp>
          <p:nvGrpSpPr>
            <p:cNvPr id="1459" name="Group 1458"/>
            <p:cNvGrpSpPr/>
            <p:nvPr/>
          </p:nvGrpSpPr>
          <p:grpSpPr>
            <a:xfrm rot="20015516">
              <a:off x="7251609" y="2982406"/>
              <a:ext cx="433985" cy="140399"/>
              <a:chOff x="10958134" y="2172850"/>
              <a:chExt cx="433985" cy="140399"/>
            </a:xfrm>
          </p:grpSpPr>
          <p:sp>
            <p:nvSpPr>
              <p:cNvPr id="1461" name="Rounded Rectangle 1460"/>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462" name="Rectangle 1461"/>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63" name="Rectangle 1462"/>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460" name="Right Arrow 1459"/>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1464" name="Group 1463"/>
          <p:cNvGrpSpPr/>
          <p:nvPr/>
        </p:nvGrpSpPr>
        <p:grpSpPr>
          <a:xfrm rot="21027623">
            <a:off x="4520395" y="2320459"/>
            <a:ext cx="739388" cy="290562"/>
            <a:chOff x="6946206" y="2982406"/>
            <a:chExt cx="739388" cy="290562"/>
          </a:xfrm>
        </p:grpSpPr>
        <p:grpSp>
          <p:nvGrpSpPr>
            <p:cNvPr id="1465" name="Group 1464"/>
            <p:cNvGrpSpPr/>
            <p:nvPr/>
          </p:nvGrpSpPr>
          <p:grpSpPr>
            <a:xfrm rot="20015516">
              <a:off x="7251609" y="2982406"/>
              <a:ext cx="433985" cy="140399"/>
              <a:chOff x="10958134" y="2172850"/>
              <a:chExt cx="433985" cy="140399"/>
            </a:xfrm>
          </p:grpSpPr>
          <p:sp>
            <p:nvSpPr>
              <p:cNvPr id="1467" name="Rounded Rectangle 1466"/>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468" name="Rectangle 1467"/>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69" name="Rectangle 1468"/>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466" name="Right Arrow 1465"/>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70" name="Group 1469"/>
          <p:cNvGrpSpPr/>
          <p:nvPr/>
        </p:nvGrpSpPr>
        <p:grpSpPr>
          <a:xfrm rot="19910669">
            <a:off x="3349598" y="2441041"/>
            <a:ext cx="739388" cy="290562"/>
            <a:chOff x="6946206" y="2982406"/>
            <a:chExt cx="739388" cy="290562"/>
          </a:xfrm>
        </p:grpSpPr>
        <p:grpSp>
          <p:nvGrpSpPr>
            <p:cNvPr id="1471" name="Group 1470"/>
            <p:cNvGrpSpPr/>
            <p:nvPr/>
          </p:nvGrpSpPr>
          <p:grpSpPr>
            <a:xfrm rot="20015516">
              <a:off x="7251609" y="2982406"/>
              <a:ext cx="433985" cy="140399"/>
              <a:chOff x="10958134" y="2172850"/>
              <a:chExt cx="433985" cy="140399"/>
            </a:xfrm>
          </p:grpSpPr>
          <p:sp>
            <p:nvSpPr>
              <p:cNvPr id="1473" name="Rounded Rectangle 1472"/>
              <p:cNvSpPr/>
              <p:nvPr/>
            </p:nvSpPr>
            <p:spPr>
              <a:xfrm>
                <a:off x="10958134" y="2172850"/>
                <a:ext cx="433985" cy="14039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474" name="Rectangle 1473"/>
              <p:cNvSpPr/>
              <p:nvPr/>
            </p:nvSpPr>
            <p:spPr>
              <a:xfrm>
                <a:off x="11059159" y="2179232"/>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75" name="Rectangle 1474"/>
              <p:cNvSpPr/>
              <p:nvPr/>
            </p:nvSpPr>
            <p:spPr>
              <a:xfrm>
                <a:off x="11109447" y="2178464"/>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472" name="Right Arrow 1471"/>
            <p:cNvSpPr/>
            <p:nvPr/>
          </p:nvSpPr>
          <p:spPr>
            <a:xfrm rot="9342690">
              <a:off x="6946206" y="3173338"/>
              <a:ext cx="334681" cy="99630"/>
            </a:xfrm>
            <a:prstGeom prst="rightArrow">
              <a:avLst/>
            </a:prstGeom>
            <a:solidFill>
              <a:schemeClr val="accent6"/>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76" name="Group 1475"/>
          <p:cNvGrpSpPr/>
          <p:nvPr/>
        </p:nvGrpSpPr>
        <p:grpSpPr>
          <a:xfrm rot="6038231">
            <a:off x="5262726" y="2400580"/>
            <a:ext cx="207255" cy="778431"/>
            <a:chOff x="2866286" y="3586970"/>
            <a:chExt cx="207255" cy="778431"/>
          </a:xfrm>
        </p:grpSpPr>
        <p:sp>
          <p:nvSpPr>
            <p:cNvPr id="1477" name="Right Arrow 1476"/>
            <p:cNvSpPr/>
            <p:nvPr/>
          </p:nvSpPr>
          <p:spPr>
            <a:xfrm rot="16845218">
              <a:off x="2856385" y="3704496"/>
              <a:ext cx="334681" cy="99630"/>
            </a:xfrm>
            <a:prstGeom prst="rightArrow">
              <a:avLst/>
            </a:prstGeom>
            <a:solidFill>
              <a:schemeClr val="accent6"/>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478" name="Group 1477"/>
            <p:cNvGrpSpPr/>
            <p:nvPr/>
          </p:nvGrpSpPr>
          <p:grpSpPr>
            <a:xfrm rot="16894807">
              <a:off x="2719493" y="4078209"/>
              <a:ext cx="433985" cy="140399"/>
              <a:chOff x="10958134" y="2172850"/>
              <a:chExt cx="433985" cy="140399"/>
            </a:xfrm>
          </p:grpSpPr>
          <p:sp>
            <p:nvSpPr>
              <p:cNvPr id="1479" name="Rounded Rectangle 1478"/>
              <p:cNvSpPr/>
              <p:nvPr/>
            </p:nvSpPr>
            <p:spPr>
              <a:xfrm>
                <a:off x="10958134" y="2172850"/>
                <a:ext cx="433985" cy="14039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480" name="Rectangle 1479"/>
              <p:cNvSpPr/>
              <p:nvPr/>
            </p:nvSpPr>
            <p:spPr>
              <a:xfrm>
                <a:off x="11059159" y="2179232"/>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81" name="Rectangle 1480"/>
              <p:cNvSpPr/>
              <p:nvPr/>
            </p:nvSpPr>
            <p:spPr>
              <a:xfrm>
                <a:off x="11109447" y="2178464"/>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1482" name="Group 1481"/>
          <p:cNvGrpSpPr/>
          <p:nvPr/>
        </p:nvGrpSpPr>
        <p:grpSpPr>
          <a:xfrm rot="6455435">
            <a:off x="6248379" y="2387856"/>
            <a:ext cx="207255" cy="778431"/>
            <a:chOff x="2866286" y="3586970"/>
            <a:chExt cx="207255" cy="778431"/>
          </a:xfrm>
        </p:grpSpPr>
        <p:sp>
          <p:nvSpPr>
            <p:cNvPr id="1483" name="Right Arrow 1482"/>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484" name="Group 1483"/>
            <p:cNvGrpSpPr/>
            <p:nvPr/>
          </p:nvGrpSpPr>
          <p:grpSpPr>
            <a:xfrm rot="16894807">
              <a:off x="2719493" y="4078209"/>
              <a:ext cx="433985" cy="140399"/>
              <a:chOff x="10958134" y="2172850"/>
              <a:chExt cx="433985" cy="140399"/>
            </a:xfrm>
          </p:grpSpPr>
          <p:sp>
            <p:nvSpPr>
              <p:cNvPr id="1485" name="Rounded Rectangle 1484"/>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486" name="Rectangle 1485"/>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87" name="Rectangle 1486"/>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1488" name="Group 1487"/>
          <p:cNvGrpSpPr/>
          <p:nvPr/>
        </p:nvGrpSpPr>
        <p:grpSpPr>
          <a:xfrm rot="7285340">
            <a:off x="7298798" y="2539784"/>
            <a:ext cx="207255" cy="778431"/>
            <a:chOff x="2866286" y="3586970"/>
            <a:chExt cx="207255" cy="778431"/>
          </a:xfrm>
        </p:grpSpPr>
        <p:sp>
          <p:nvSpPr>
            <p:cNvPr id="1489" name="Right Arrow 1488"/>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490" name="Group 1489"/>
            <p:cNvGrpSpPr/>
            <p:nvPr/>
          </p:nvGrpSpPr>
          <p:grpSpPr>
            <a:xfrm rot="16894807">
              <a:off x="2719493" y="4078209"/>
              <a:ext cx="433985" cy="140399"/>
              <a:chOff x="10958134" y="2172850"/>
              <a:chExt cx="433985" cy="140399"/>
            </a:xfrm>
          </p:grpSpPr>
          <p:sp>
            <p:nvSpPr>
              <p:cNvPr id="1491" name="Rounded Rectangle 1490"/>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492" name="Rectangle 1491"/>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93" name="Rectangle 1492"/>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1494" name="Group 1493"/>
          <p:cNvGrpSpPr/>
          <p:nvPr/>
        </p:nvGrpSpPr>
        <p:grpSpPr>
          <a:xfrm rot="9036819">
            <a:off x="8370525" y="2225315"/>
            <a:ext cx="207255" cy="778431"/>
            <a:chOff x="2866286" y="3586970"/>
            <a:chExt cx="207255" cy="778431"/>
          </a:xfrm>
        </p:grpSpPr>
        <p:sp>
          <p:nvSpPr>
            <p:cNvPr id="1495" name="Right Arrow 1494"/>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496" name="Group 1495"/>
            <p:cNvGrpSpPr/>
            <p:nvPr/>
          </p:nvGrpSpPr>
          <p:grpSpPr>
            <a:xfrm rot="16894807">
              <a:off x="2719493" y="4078209"/>
              <a:ext cx="433985" cy="140399"/>
              <a:chOff x="10958134" y="2172850"/>
              <a:chExt cx="433985" cy="140399"/>
            </a:xfrm>
          </p:grpSpPr>
          <p:sp>
            <p:nvSpPr>
              <p:cNvPr id="1497" name="Rounded Rectangle 1496"/>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498" name="Rectangle 1497"/>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99" name="Rectangle 1498"/>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1500" name="Group 1499"/>
          <p:cNvGrpSpPr/>
          <p:nvPr/>
        </p:nvGrpSpPr>
        <p:grpSpPr>
          <a:xfrm rot="3469908">
            <a:off x="7501827" y="3466439"/>
            <a:ext cx="739388" cy="290562"/>
            <a:chOff x="6946206" y="2982406"/>
            <a:chExt cx="739388" cy="290562"/>
          </a:xfrm>
        </p:grpSpPr>
        <p:grpSp>
          <p:nvGrpSpPr>
            <p:cNvPr id="1501" name="Group 1500"/>
            <p:cNvGrpSpPr/>
            <p:nvPr/>
          </p:nvGrpSpPr>
          <p:grpSpPr>
            <a:xfrm rot="20015516">
              <a:off x="7251609" y="2982406"/>
              <a:ext cx="433985" cy="140399"/>
              <a:chOff x="10958134" y="2172850"/>
              <a:chExt cx="433985" cy="140399"/>
            </a:xfrm>
          </p:grpSpPr>
          <p:sp>
            <p:nvSpPr>
              <p:cNvPr id="1503" name="Rounded Rectangle 1502"/>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504" name="Rectangle 1503"/>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05" name="Rectangle 1504"/>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502" name="Right Arrow 1501"/>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06" name="Group 1505"/>
          <p:cNvGrpSpPr/>
          <p:nvPr/>
        </p:nvGrpSpPr>
        <p:grpSpPr>
          <a:xfrm rot="4169127">
            <a:off x="7834207" y="3261003"/>
            <a:ext cx="739388" cy="290562"/>
            <a:chOff x="6946206" y="2982406"/>
            <a:chExt cx="739388" cy="290562"/>
          </a:xfrm>
        </p:grpSpPr>
        <p:grpSp>
          <p:nvGrpSpPr>
            <p:cNvPr id="1507" name="Group 1506"/>
            <p:cNvGrpSpPr/>
            <p:nvPr/>
          </p:nvGrpSpPr>
          <p:grpSpPr>
            <a:xfrm rot="20015516">
              <a:off x="7251609" y="2982406"/>
              <a:ext cx="433985" cy="140399"/>
              <a:chOff x="10958134" y="2172850"/>
              <a:chExt cx="433985" cy="140399"/>
            </a:xfrm>
          </p:grpSpPr>
          <p:sp>
            <p:nvSpPr>
              <p:cNvPr id="1509" name="Rounded Rectangle 1508"/>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510" name="Rectangle 1509"/>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11" name="Rectangle 1510"/>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508" name="Right Arrow 1507"/>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12" name="Group 1511"/>
          <p:cNvGrpSpPr/>
          <p:nvPr/>
        </p:nvGrpSpPr>
        <p:grpSpPr>
          <a:xfrm rot="5859323">
            <a:off x="8426234" y="3531417"/>
            <a:ext cx="739388" cy="290562"/>
            <a:chOff x="6946206" y="2982406"/>
            <a:chExt cx="739388" cy="290562"/>
          </a:xfrm>
        </p:grpSpPr>
        <p:grpSp>
          <p:nvGrpSpPr>
            <p:cNvPr id="1513" name="Group 1512"/>
            <p:cNvGrpSpPr/>
            <p:nvPr/>
          </p:nvGrpSpPr>
          <p:grpSpPr>
            <a:xfrm rot="20015516">
              <a:off x="7251609" y="2982406"/>
              <a:ext cx="433985" cy="140399"/>
              <a:chOff x="10958134" y="2172850"/>
              <a:chExt cx="433985" cy="140399"/>
            </a:xfrm>
          </p:grpSpPr>
          <p:sp>
            <p:nvSpPr>
              <p:cNvPr id="1515" name="Rounded Rectangle 1514"/>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1516" name="Rectangle 1515"/>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17" name="Rectangle 1516"/>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514" name="Right Arrow 1513"/>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18" name="Group 1517"/>
          <p:cNvGrpSpPr/>
          <p:nvPr/>
        </p:nvGrpSpPr>
        <p:grpSpPr>
          <a:xfrm rot="2963110">
            <a:off x="7664223" y="3736621"/>
            <a:ext cx="739388" cy="290562"/>
            <a:chOff x="6946206" y="2982406"/>
            <a:chExt cx="739388" cy="290562"/>
          </a:xfrm>
        </p:grpSpPr>
        <p:grpSp>
          <p:nvGrpSpPr>
            <p:cNvPr id="1519" name="Group 1518"/>
            <p:cNvGrpSpPr/>
            <p:nvPr/>
          </p:nvGrpSpPr>
          <p:grpSpPr>
            <a:xfrm rot="20015516">
              <a:off x="7251609" y="2982406"/>
              <a:ext cx="433985" cy="140399"/>
              <a:chOff x="10958134" y="2172850"/>
              <a:chExt cx="433985" cy="140399"/>
            </a:xfrm>
          </p:grpSpPr>
          <p:sp>
            <p:nvSpPr>
              <p:cNvPr id="1521" name="Rounded Rectangle 1520"/>
              <p:cNvSpPr/>
              <p:nvPr/>
            </p:nvSpPr>
            <p:spPr>
              <a:xfrm>
                <a:off x="10958134" y="2172850"/>
                <a:ext cx="433985" cy="14039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solidFill>
                    <a:srgbClr val="FF0000"/>
                  </a:solidFill>
                </a:endParaRPr>
              </a:p>
            </p:txBody>
          </p:sp>
          <p:sp>
            <p:nvSpPr>
              <p:cNvPr id="1522" name="Rectangle 1521"/>
              <p:cNvSpPr/>
              <p:nvPr/>
            </p:nvSpPr>
            <p:spPr>
              <a:xfrm>
                <a:off x="11059159" y="2179232"/>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23" name="Rectangle 1522"/>
              <p:cNvSpPr/>
              <p:nvPr/>
            </p:nvSpPr>
            <p:spPr>
              <a:xfrm>
                <a:off x="11109447" y="2178464"/>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520" name="Right Arrow 1519"/>
            <p:cNvSpPr/>
            <p:nvPr/>
          </p:nvSpPr>
          <p:spPr>
            <a:xfrm rot="9342690">
              <a:off x="6946206" y="3173338"/>
              <a:ext cx="334681" cy="99630"/>
            </a:xfrm>
            <a:prstGeom prst="rightArrow">
              <a:avLst/>
            </a:prstGeom>
            <a:solidFill>
              <a:schemeClr val="accent6"/>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aphicFrame>
        <p:nvGraphicFramePr>
          <p:cNvPr id="1524" name="Table 1523"/>
          <p:cNvGraphicFramePr>
            <a:graphicFrameLocks noGrp="1"/>
          </p:cNvGraphicFramePr>
          <p:nvPr>
            <p:extLst/>
          </p:nvPr>
        </p:nvGraphicFramePr>
        <p:xfrm>
          <a:off x="223463" y="4559823"/>
          <a:ext cx="1532871" cy="1264920"/>
        </p:xfrm>
        <a:graphic>
          <a:graphicData uri="http://schemas.openxmlformats.org/drawingml/2006/table">
            <a:tbl>
              <a:tblPr firstRow="1" bandRow="1">
                <a:tableStyleId>{5940675A-B579-460E-94D1-54222C63F5DA}</a:tableStyleId>
              </a:tblPr>
              <a:tblGrid>
                <a:gridCol w="466071"/>
                <a:gridCol w="609600"/>
                <a:gridCol w="4572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c>
                  <a:txBody>
                    <a:bodyPr/>
                    <a:lstStyle/>
                    <a:p>
                      <a:r>
                        <a:rPr lang="en-US" sz="1100" b="1" i="0" dirty="0" err="1" smtClean="0"/>
                        <a:t>Util</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50001</a:t>
                      </a:r>
                      <a:endParaRPr lang="en-US" sz="1050" dirty="0"/>
                    </a:p>
                  </a:txBody>
                  <a:tcPr/>
                </a:tc>
                <a:tc>
                  <a:txBody>
                    <a:bodyPr/>
                    <a:lstStyle/>
                    <a:p>
                      <a:r>
                        <a:rPr lang="en-US" sz="1050" dirty="0" smtClean="0"/>
                        <a:t>40</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50002</a:t>
                      </a:r>
                      <a:endParaRPr lang="en-US" sz="1050" dirty="0"/>
                    </a:p>
                  </a:txBody>
                  <a:tcPr/>
                </a:tc>
                <a:tc>
                  <a:txBody>
                    <a:bodyPr/>
                    <a:lstStyle/>
                    <a:p>
                      <a:r>
                        <a:rPr lang="en-US" sz="1050" dirty="0" smtClean="0"/>
                        <a:t>30</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50003</a:t>
                      </a:r>
                      <a:endParaRPr lang="en-US" sz="1050" dirty="0"/>
                    </a:p>
                  </a:txBody>
                  <a:tcPr/>
                </a:tc>
                <a:tc>
                  <a:txBody>
                    <a:bodyPr/>
                    <a:lstStyle/>
                    <a:p>
                      <a:r>
                        <a:rPr lang="en-US" sz="1050" dirty="0" smtClean="0"/>
                        <a:t>50</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50004</a:t>
                      </a:r>
                      <a:endParaRPr lang="en-US" sz="1050" dirty="0"/>
                    </a:p>
                  </a:txBody>
                  <a:tcPr/>
                </a:tc>
                <a:tc>
                  <a:txBody>
                    <a:bodyPr/>
                    <a:lstStyle/>
                    <a:p>
                      <a:r>
                        <a:rPr lang="en-US" sz="1050" dirty="0" smtClean="0"/>
                        <a:t>10</a:t>
                      </a:r>
                    </a:p>
                  </a:txBody>
                  <a:tcPr/>
                </a:tc>
              </a:tr>
            </a:tbl>
          </a:graphicData>
        </a:graphic>
      </p:graphicFrame>
      <p:sp>
        <p:nvSpPr>
          <p:cNvPr id="1525" name="Oval Callout 1524"/>
          <p:cNvSpPr/>
          <p:nvPr/>
        </p:nvSpPr>
        <p:spPr>
          <a:xfrm flipH="1">
            <a:off x="1453564" y="1415406"/>
            <a:ext cx="2022993" cy="735692"/>
          </a:xfrm>
          <a:prstGeom prst="wedgeEllipseCallout">
            <a:avLst>
              <a:gd name="adj1" fmla="val -65419"/>
              <a:gd name="adj2" fmla="val 1242"/>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2. </a:t>
            </a:r>
            <a:r>
              <a:rPr lang="en-US" sz="1400" dirty="0" smtClean="0"/>
              <a:t>Switches add requested link utilization</a:t>
            </a:r>
            <a:endParaRPr lang="en-US" sz="1400" dirty="0"/>
          </a:p>
        </p:txBody>
      </p:sp>
      <p:grpSp>
        <p:nvGrpSpPr>
          <p:cNvPr id="1526" name="Group 1525"/>
          <p:cNvGrpSpPr/>
          <p:nvPr/>
        </p:nvGrpSpPr>
        <p:grpSpPr>
          <a:xfrm>
            <a:off x="2004960" y="1574971"/>
            <a:ext cx="7448725" cy="3629468"/>
            <a:chOff x="3810994" y="1600200"/>
            <a:chExt cx="7988966" cy="3859673"/>
          </a:xfrm>
        </p:grpSpPr>
        <p:grpSp>
          <p:nvGrpSpPr>
            <p:cNvPr id="1527" name="Group 1526"/>
            <p:cNvGrpSpPr>
              <a:grpSpLocks noChangeAspect="1"/>
            </p:cNvGrpSpPr>
            <p:nvPr/>
          </p:nvGrpSpPr>
          <p:grpSpPr>
            <a:xfrm>
              <a:off x="4080277" y="4248466"/>
              <a:ext cx="1122721" cy="241118"/>
              <a:chOff x="12968288" y="2754313"/>
              <a:chExt cx="11533187" cy="2981326"/>
            </a:xfrm>
          </p:grpSpPr>
          <p:sp>
            <p:nvSpPr>
              <p:cNvPr id="1637"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8"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9"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0"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1"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2"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3"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4"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5"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6"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7"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28" name="Group 1527"/>
            <p:cNvGrpSpPr>
              <a:grpSpLocks noChangeAspect="1"/>
            </p:cNvGrpSpPr>
            <p:nvPr/>
          </p:nvGrpSpPr>
          <p:grpSpPr>
            <a:xfrm>
              <a:off x="7227068" y="1600200"/>
              <a:ext cx="741998" cy="599607"/>
              <a:chOff x="12615863" y="2703513"/>
              <a:chExt cx="2846387" cy="2768601"/>
            </a:xfrm>
          </p:grpSpPr>
          <p:sp>
            <p:nvSpPr>
              <p:cNvPr id="1629"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0"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1"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2"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3"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4"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5"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6"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29" name="Group 1528"/>
            <p:cNvGrpSpPr>
              <a:grpSpLocks noChangeAspect="1"/>
            </p:cNvGrpSpPr>
            <p:nvPr/>
          </p:nvGrpSpPr>
          <p:grpSpPr>
            <a:xfrm>
              <a:off x="8644734" y="1600200"/>
              <a:ext cx="741998" cy="599607"/>
              <a:chOff x="12615863" y="2703513"/>
              <a:chExt cx="2846387" cy="2768601"/>
            </a:xfrm>
          </p:grpSpPr>
          <p:sp>
            <p:nvSpPr>
              <p:cNvPr id="1621"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2"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3"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4"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5"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6"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7"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8"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30" name="Group 1529"/>
            <p:cNvGrpSpPr>
              <a:grpSpLocks noChangeAspect="1"/>
            </p:cNvGrpSpPr>
            <p:nvPr/>
          </p:nvGrpSpPr>
          <p:grpSpPr>
            <a:xfrm>
              <a:off x="10116102" y="1600200"/>
              <a:ext cx="741998" cy="599607"/>
              <a:chOff x="12615863" y="2703513"/>
              <a:chExt cx="2846387" cy="2768601"/>
            </a:xfrm>
          </p:grpSpPr>
          <p:sp>
            <p:nvSpPr>
              <p:cNvPr id="1613"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6"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7"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8"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9"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0"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31" name="Group 1530"/>
            <p:cNvGrpSpPr>
              <a:grpSpLocks noChangeAspect="1"/>
            </p:cNvGrpSpPr>
            <p:nvPr/>
          </p:nvGrpSpPr>
          <p:grpSpPr>
            <a:xfrm>
              <a:off x="10567180" y="4248466"/>
              <a:ext cx="1122721" cy="241118"/>
              <a:chOff x="12968288" y="2754313"/>
              <a:chExt cx="11533187" cy="2981326"/>
            </a:xfrm>
          </p:grpSpPr>
          <p:sp>
            <p:nvSpPr>
              <p:cNvPr id="1602"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3"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8"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9"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0"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2"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32" name="Straight Connector 1531"/>
            <p:cNvCxnSpPr/>
            <p:nvPr/>
          </p:nvCxnSpPr>
          <p:spPr>
            <a:xfrm flipV="1">
              <a:off x="4641637" y="2199807"/>
              <a:ext cx="144191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3" name="Straight Connector 1532"/>
            <p:cNvCxnSpPr/>
            <p:nvPr/>
          </p:nvCxnSpPr>
          <p:spPr>
            <a:xfrm flipV="1">
              <a:off x="4628612" y="2200655"/>
              <a:ext cx="2919676" cy="2048658"/>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4" name="Straight Connector 1533"/>
            <p:cNvCxnSpPr/>
            <p:nvPr/>
          </p:nvCxnSpPr>
          <p:spPr>
            <a:xfrm flipV="1">
              <a:off x="4638633" y="2199807"/>
              <a:ext cx="4277188" cy="2038614"/>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5" name="Straight Connector 1534"/>
            <p:cNvCxnSpPr/>
            <p:nvPr/>
          </p:nvCxnSpPr>
          <p:spPr>
            <a:xfrm flipV="1">
              <a:off x="4620005" y="2199807"/>
              <a:ext cx="5830266" cy="2038614"/>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6" name="Straight Connector 1535"/>
            <p:cNvCxnSpPr/>
            <p:nvPr/>
          </p:nvCxnSpPr>
          <p:spPr>
            <a:xfrm>
              <a:off x="7561236" y="2199807"/>
              <a:ext cx="356722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7" name="Straight Connector 1536"/>
            <p:cNvCxnSpPr/>
            <p:nvPr/>
          </p:nvCxnSpPr>
          <p:spPr>
            <a:xfrm>
              <a:off x="8915822" y="2199807"/>
              <a:ext cx="2212642"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8" name="Straight Connector 1537"/>
            <p:cNvCxnSpPr/>
            <p:nvPr/>
          </p:nvCxnSpPr>
          <p:spPr>
            <a:xfrm>
              <a:off x="6083554" y="2199807"/>
              <a:ext cx="5044909"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9" name="Straight Connector 1538"/>
            <p:cNvCxnSpPr/>
            <p:nvPr/>
          </p:nvCxnSpPr>
          <p:spPr>
            <a:xfrm>
              <a:off x="10450271" y="2199807"/>
              <a:ext cx="678193"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40" name="Group 1539"/>
            <p:cNvGrpSpPr/>
            <p:nvPr/>
          </p:nvGrpSpPr>
          <p:grpSpPr>
            <a:xfrm>
              <a:off x="3810994" y="4730004"/>
              <a:ext cx="1655278" cy="729869"/>
              <a:chOff x="3377733" y="4277151"/>
              <a:chExt cx="1655278" cy="729869"/>
            </a:xfrm>
          </p:grpSpPr>
          <p:grpSp>
            <p:nvGrpSpPr>
              <p:cNvPr id="1574" name="Group 1573"/>
              <p:cNvGrpSpPr/>
              <p:nvPr/>
            </p:nvGrpSpPr>
            <p:grpSpPr>
              <a:xfrm>
                <a:off x="3377733" y="4277151"/>
                <a:ext cx="1655278" cy="729869"/>
                <a:chOff x="4519371" y="3600936"/>
                <a:chExt cx="564324" cy="548640"/>
              </a:xfrm>
            </p:grpSpPr>
            <p:sp>
              <p:nvSpPr>
                <p:cNvPr id="1598" name="Freeform 1597"/>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Freeform 1598"/>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0" name="Freeform 1599"/>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Freeform 1600"/>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75" name="Group 1574"/>
              <p:cNvGrpSpPr/>
              <p:nvPr/>
            </p:nvGrpSpPr>
            <p:grpSpPr>
              <a:xfrm>
                <a:off x="3508559" y="4344842"/>
                <a:ext cx="1253384" cy="324539"/>
                <a:chOff x="8725233" y="1874652"/>
                <a:chExt cx="1179179" cy="335148"/>
              </a:xfrm>
            </p:grpSpPr>
            <p:grpSp>
              <p:nvGrpSpPr>
                <p:cNvPr id="1592" name="Group 1591"/>
                <p:cNvGrpSpPr/>
                <p:nvPr/>
              </p:nvGrpSpPr>
              <p:grpSpPr>
                <a:xfrm>
                  <a:off x="8725233" y="1874652"/>
                  <a:ext cx="1179179" cy="335148"/>
                  <a:chOff x="4519371" y="3600936"/>
                  <a:chExt cx="564324" cy="548640"/>
                </a:xfrm>
              </p:grpSpPr>
              <p:sp>
                <p:nvSpPr>
                  <p:cNvPr id="1594" name="Freeform 1593"/>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Freeform 1594"/>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6" name="Freeform 1595"/>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Freeform 1596"/>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93" name="TextBox 1592"/>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1576" name="Group 1575"/>
              <p:cNvGrpSpPr>
                <a:grpSpLocks noChangeAspect="1"/>
              </p:cNvGrpSpPr>
              <p:nvPr/>
            </p:nvGrpSpPr>
            <p:grpSpPr>
              <a:xfrm>
                <a:off x="3742884" y="4741517"/>
                <a:ext cx="263915" cy="214145"/>
                <a:chOff x="15084425" y="-6992938"/>
                <a:chExt cx="9767888" cy="9496426"/>
              </a:xfrm>
            </p:grpSpPr>
            <p:sp>
              <p:nvSpPr>
                <p:cNvPr id="1586" name="Freeform 1585"/>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Freeform 1586"/>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8" name="Freeform 1587"/>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9" name="Freeform 1588"/>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0" name="Freeform 1589"/>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1" name="Freeform 1590"/>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77" name="Group 1576"/>
              <p:cNvGrpSpPr>
                <a:grpSpLocks noChangeAspect="1"/>
              </p:cNvGrpSpPr>
              <p:nvPr/>
            </p:nvGrpSpPr>
            <p:grpSpPr>
              <a:xfrm>
                <a:off x="4321500" y="4741517"/>
                <a:ext cx="263915" cy="214145"/>
                <a:chOff x="15084425" y="-6992938"/>
                <a:chExt cx="9767888" cy="9496426"/>
              </a:xfrm>
            </p:grpSpPr>
            <p:sp>
              <p:nvSpPr>
                <p:cNvPr id="1580" name="Freeform 1579"/>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Freeform 1580"/>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 name="Freeform 1581"/>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Freeform 1582"/>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4" name="Freeform 1583"/>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Freeform 1584"/>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78" name="Straight Connector 1577"/>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9" name="Straight Connector 1578"/>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41" name="Group 1540"/>
            <p:cNvGrpSpPr/>
            <p:nvPr/>
          </p:nvGrpSpPr>
          <p:grpSpPr>
            <a:xfrm>
              <a:off x="10144682" y="4730004"/>
              <a:ext cx="1655278" cy="729869"/>
              <a:chOff x="3377733" y="4277151"/>
              <a:chExt cx="1655278" cy="729869"/>
            </a:xfrm>
          </p:grpSpPr>
          <p:grpSp>
            <p:nvGrpSpPr>
              <p:cNvPr id="1546" name="Group 1545"/>
              <p:cNvGrpSpPr/>
              <p:nvPr/>
            </p:nvGrpSpPr>
            <p:grpSpPr>
              <a:xfrm>
                <a:off x="3377733" y="4277151"/>
                <a:ext cx="1655278" cy="729869"/>
                <a:chOff x="4519371" y="3600936"/>
                <a:chExt cx="564324" cy="548640"/>
              </a:xfrm>
            </p:grpSpPr>
            <p:sp>
              <p:nvSpPr>
                <p:cNvPr id="1570" name="Freeform 1569"/>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Freeform 1570"/>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Freeform 1571"/>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Freeform 1572"/>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47" name="Group 1546"/>
              <p:cNvGrpSpPr/>
              <p:nvPr/>
            </p:nvGrpSpPr>
            <p:grpSpPr>
              <a:xfrm>
                <a:off x="3508559" y="4344842"/>
                <a:ext cx="1253384" cy="324539"/>
                <a:chOff x="8725233" y="1874652"/>
                <a:chExt cx="1179179" cy="335148"/>
              </a:xfrm>
            </p:grpSpPr>
            <p:grpSp>
              <p:nvGrpSpPr>
                <p:cNvPr id="1564" name="Group 1563"/>
                <p:cNvGrpSpPr/>
                <p:nvPr/>
              </p:nvGrpSpPr>
              <p:grpSpPr>
                <a:xfrm>
                  <a:off x="8725233" y="1874652"/>
                  <a:ext cx="1179179" cy="335148"/>
                  <a:chOff x="4519371" y="3600936"/>
                  <a:chExt cx="564324" cy="548640"/>
                </a:xfrm>
              </p:grpSpPr>
              <p:sp>
                <p:nvSpPr>
                  <p:cNvPr id="1566" name="Freeform 1565"/>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Freeform 1566"/>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Freeform 1567"/>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Freeform 1568"/>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65" name="TextBox 1564"/>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1548" name="Group 1547"/>
              <p:cNvGrpSpPr>
                <a:grpSpLocks noChangeAspect="1"/>
              </p:cNvGrpSpPr>
              <p:nvPr/>
            </p:nvGrpSpPr>
            <p:grpSpPr>
              <a:xfrm>
                <a:off x="3742884" y="4741517"/>
                <a:ext cx="263915" cy="214145"/>
                <a:chOff x="15084425" y="-6992938"/>
                <a:chExt cx="9767888" cy="9496426"/>
              </a:xfrm>
            </p:grpSpPr>
            <p:sp>
              <p:nvSpPr>
                <p:cNvPr id="1558" name="Freeform 1557"/>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Freeform 1558"/>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Freeform 1559"/>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1" name="Freeform 1560"/>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2" name="Freeform 1561"/>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Freeform 1562"/>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49" name="Group 1548"/>
              <p:cNvGrpSpPr>
                <a:grpSpLocks noChangeAspect="1"/>
              </p:cNvGrpSpPr>
              <p:nvPr/>
            </p:nvGrpSpPr>
            <p:grpSpPr>
              <a:xfrm>
                <a:off x="4321500" y="4741517"/>
                <a:ext cx="263915" cy="214145"/>
                <a:chOff x="15084425" y="-6992938"/>
                <a:chExt cx="9767888" cy="9496426"/>
              </a:xfrm>
            </p:grpSpPr>
            <p:sp>
              <p:nvSpPr>
                <p:cNvPr id="1552" name="Freeform 1551"/>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Freeform 1552"/>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4" name="Freeform 1553"/>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Freeform 1554"/>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6" name="Freeform 1555"/>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Freeform 1556"/>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50" name="Straight Connector 1549"/>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1" name="Straight Connector 1550"/>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42" name="Straight Connector 1541"/>
            <p:cNvCxnSpPr/>
            <p:nvPr/>
          </p:nvCxnSpPr>
          <p:spPr>
            <a:xfrm>
              <a:off x="4599622"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3" name="Straight Connector 1542"/>
            <p:cNvCxnSpPr/>
            <p:nvPr/>
          </p:nvCxnSpPr>
          <p:spPr>
            <a:xfrm>
              <a:off x="11017200"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44" name="Shape 670"/>
            <p:cNvSpPr/>
            <p:nvPr/>
          </p:nvSpPr>
          <p:spPr>
            <a:xfrm>
              <a:off x="5480053"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dirty="0" smtClean="0">
                  <a:solidFill>
                    <a:schemeClr val="lt1"/>
                  </a:solidFill>
                  <a:latin typeface="Calibri"/>
                  <a:ea typeface="Calibri"/>
                  <a:cs typeface="Calibri"/>
                  <a:sym typeface="Calibri"/>
                </a:rPr>
                <a:t>Hypervisor H1</a:t>
              </a:r>
              <a:endParaRPr lang="en" sz="1600" b="0" i="0" u="none" strike="noStrike" cap="none" baseline="0" dirty="0">
                <a:solidFill>
                  <a:schemeClr val="lt1"/>
                </a:solidFill>
                <a:latin typeface="Calibri"/>
                <a:ea typeface="Calibri"/>
                <a:cs typeface="Calibri"/>
                <a:sym typeface="Calibri"/>
              </a:endParaRPr>
            </a:p>
          </p:txBody>
        </p:sp>
        <p:sp>
          <p:nvSpPr>
            <p:cNvPr id="1545" name="Shape 670"/>
            <p:cNvSpPr/>
            <p:nvPr/>
          </p:nvSpPr>
          <p:spPr>
            <a:xfrm>
              <a:off x="8777659"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smtClean="0">
                  <a:solidFill>
                    <a:schemeClr val="lt1"/>
                  </a:solidFill>
                  <a:latin typeface="Calibri"/>
                  <a:ea typeface="Calibri"/>
                  <a:cs typeface="Calibri"/>
                  <a:sym typeface="Calibri"/>
                </a:rPr>
                <a:t>Hypervisor H2</a:t>
              </a:r>
              <a:endParaRPr lang="en" sz="1600" b="0" i="0" u="none" strike="noStrike" cap="none" baseline="0" dirty="0">
                <a:solidFill>
                  <a:schemeClr val="lt1"/>
                </a:solidFill>
                <a:latin typeface="Calibri"/>
                <a:ea typeface="Calibri"/>
                <a:cs typeface="Calibri"/>
                <a:sym typeface="Calibri"/>
              </a:endParaRPr>
            </a:p>
          </p:txBody>
        </p:sp>
      </p:grpSp>
      <p:sp>
        <p:nvSpPr>
          <p:cNvPr id="1648" name="Oval Callout 1647"/>
          <p:cNvSpPr/>
          <p:nvPr/>
        </p:nvSpPr>
        <p:spPr>
          <a:xfrm flipH="1">
            <a:off x="3467360" y="3847661"/>
            <a:ext cx="2345808" cy="858472"/>
          </a:xfrm>
          <a:prstGeom prst="wedgeEllipseCallout">
            <a:avLst>
              <a:gd name="adj1" fmla="val 66418"/>
              <a:gd name="adj2" fmla="val 7212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1. </a:t>
            </a:r>
            <a:r>
              <a:rPr lang="en-US" sz="1400" dirty="0" err="1" smtClean="0"/>
              <a:t>Src</a:t>
            </a:r>
            <a:r>
              <a:rPr lang="en-US" sz="1400" dirty="0" smtClean="0"/>
              <a:t> </a:t>
            </a:r>
            <a:r>
              <a:rPr lang="en-US" sz="1400" dirty="0" err="1"/>
              <a:t>vSwitch</a:t>
            </a:r>
            <a:r>
              <a:rPr lang="en-US" sz="1400" dirty="0"/>
              <a:t> </a:t>
            </a:r>
            <a:r>
              <a:rPr lang="en-US" sz="1400" dirty="0" smtClean="0"/>
              <a:t>adds INT instructions to </a:t>
            </a:r>
            <a:r>
              <a:rPr lang="en-US" sz="1400" dirty="0" err="1" smtClean="0"/>
              <a:t>flowlets</a:t>
            </a:r>
            <a:endParaRPr lang="en-US" sz="1400" dirty="0" smtClean="0"/>
          </a:p>
        </p:txBody>
      </p:sp>
      <p:sp>
        <p:nvSpPr>
          <p:cNvPr id="1649" name="Oval Callout 1648"/>
          <p:cNvSpPr/>
          <p:nvPr/>
        </p:nvSpPr>
        <p:spPr>
          <a:xfrm>
            <a:off x="9462382" y="3980029"/>
            <a:ext cx="2462918" cy="1224410"/>
          </a:xfrm>
          <a:prstGeom prst="wedgeEllipseCallout">
            <a:avLst>
              <a:gd name="adj1" fmla="val -65628"/>
              <a:gd name="adj2" fmla="val 9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3. </a:t>
            </a:r>
            <a:r>
              <a:rPr lang="en-US" sz="1400" dirty="0" err="1"/>
              <a:t>Dst</a:t>
            </a:r>
            <a:r>
              <a:rPr lang="en-US" sz="1400" dirty="0"/>
              <a:t> </a:t>
            </a:r>
            <a:r>
              <a:rPr lang="en-US" sz="1400" dirty="0" err="1"/>
              <a:t>vSwitch</a:t>
            </a:r>
            <a:r>
              <a:rPr lang="en-US" sz="1400" dirty="0"/>
              <a:t> </a:t>
            </a:r>
            <a:r>
              <a:rPr lang="en-US" sz="1400" dirty="0" smtClean="0"/>
              <a:t>relays link utilization and </a:t>
            </a:r>
            <a:r>
              <a:rPr lang="en-US" sz="1400" dirty="0" err="1" smtClean="0"/>
              <a:t>src</a:t>
            </a:r>
            <a:r>
              <a:rPr lang="en-US" sz="1400" dirty="0" smtClean="0"/>
              <a:t> port to </a:t>
            </a:r>
            <a:r>
              <a:rPr lang="en-US" sz="1400" dirty="0" err="1"/>
              <a:t>Src</a:t>
            </a:r>
            <a:r>
              <a:rPr lang="en-US" sz="1400" dirty="0"/>
              <a:t> </a:t>
            </a:r>
            <a:r>
              <a:rPr lang="en-US" sz="1400" dirty="0" err="1" smtClean="0"/>
              <a:t>vSwitch</a:t>
            </a:r>
            <a:endParaRPr lang="en-US" sz="1400" dirty="0" smtClean="0"/>
          </a:p>
        </p:txBody>
      </p:sp>
      <p:sp>
        <p:nvSpPr>
          <p:cNvPr id="1650" name="Oval Callout 1649"/>
          <p:cNvSpPr/>
          <p:nvPr/>
        </p:nvSpPr>
        <p:spPr>
          <a:xfrm>
            <a:off x="4010552" y="4907892"/>
            <a:ext cx="2094378" cy="752538"/>
          </a:xfrm>
          <a:prstGeom prst="wedgeEllipseCallout">
            <a:avLst>
              <a:gd name="adj1" fmla="val -95170"/>
              <a:gd name="adj2" fmla="val -4784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5. </a:t>
            </a:r>
            <a:r>
              <a:rPr lang="en-US" sz="1400" dirty="0" err="1"/>
              <a:t>Src</a:t>
            </a:r>
            <a:r>
              <a:rPr lang="en-US" sz="1400" dirty="0"/>
              <a:t> </a:t>
            </a:r>
            <a:r>
              <a:rPr lang="en-US" sz="1400" dirty="0" err="1" smtClean="0"/>
              <a:t>vSwitch</a:t>
            </a:r>
            <a:r>
              <a:rPr lang="en-US" sz="1400" dirty="0"/>
              <a:t> </a:t>
            </a:r>
            <a:r>
              <a:rPr lang="en-US" sz="1400" dirty="0" smtClean="0"/>
              <a:t>updates link utilizations</a:t>
            </a:r>
          </a:p>
        </p:txBody>
      </p:sp>
      <p:sp>
        <p:nvSpPr>
          <p:cNvPr id="1651" name="Oval Callout 1650"/>
          <p:cNvSpPr/>
          <p:nvPr/>
        </p:nvSpPr>
        <p:spPr>
          <a:xfrm>
            <a:off x="6000791" y="3806874"/>
            <a:ext cx="1961615" cy="899259"/>
          </a:xfrm>
          <a:prstGeom prst="wedgeEllipseCallout">
            <a:avLst>
              <a:gd name="adj1" fmla="val 46145"/>
              <a:gd name="adj2" fmla="val -5055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4. Return packet  </a:t>
            </a:r>
            <a:r>
              <a:rPr lang="en-US" sz="1400" dirty="0" smtClean="0"/>
              <a:t>carries link utilization </a:t>
            </a:r>
            <a:r>
              <a:rPr lang="en-US" sz="1400" dirty="0"/>
              <a:t>for forward path</a:t>
            </a:r>
          </a:p>
        </p:txBody>
      </p:sp>
      <p:grpSp>
        <p:nvGrpSpPr>
          <p:cNvPr id="1652" name="Group 1651"/>
          <p:cNvGrpSpPr/>
          <p:nvPr/>
        </p:nvGrpSpPr>
        <p:grpSpPr>
          <a:xfrm>
            <a:off x="3785520" y="1573707"/>
            <a:ext cx="691822" cy="563844"/>
            <a:chOff x="4014120" y="1434007"/>
            <a:chExt cx="691822" cy="563844"/>
          </a:xfrm>
        </p:grpSpPr>
        <p:sp>
          <p:nvSpPr>
            <p:cNvPr id="1653" name="Freeform 329"/>
            <p:cNvSpPr>
              <a:spLocks/>
            </p:cNvSpPr>
            <p:nvPr/>
          </p:nvSpPr>
          <p:spPr bwMode="auto">
            <a:xfrm>
              <a:off x="4014120" y="1434007"/>
              <a:ext cx="691822" cy="563844"/>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4" name="Freeform 331"/>
            <p:cNvSpPr>
              <a:spLocks/>
            </p:cNvSpPr>
            <p:nvPr/>
          </p:nvSpPr>
          <p:spPr bwMode="auto">
            <a:xfrm>
              <a:off x="4014120" y="1493172"/>
              <a:ext cx="623141" cy="504679"/>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5" name="Freeform 333"/>
            <p:cNvSpPr>
              <a:spLocks/>
            </p:cNvSpPr>
            <p:nvPr/>
          </p:nvSpPr>
          <p:spPr bwMode="auto">
            <a:xfrm>
              <a:off x="4112125" y="1543931"/>
              <a:ext cx="441022" cy="101841"/>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6" name="Freeform 335"/>
            <p:cNvSpPr>
              <a:spLocks/>
            </p:cNvSpPr>
            <p:nvPr/>
          </p:nvSpPr>
          <p:spPr bwMode="auto">
            <a:xfrm>
              <a:off x="4112125" y="1742440"/>
              <a:ext cx="441022" cy="102164"/>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57" name="Freeform 334"/>
          <p:cNvSpPr>
            <a:spLocks/>
          </p:cNvSpPr>
          <p:nvPr/>
        </p:nvSpPr>
        <p:spPr bwMode="auto">
          <a:xfrm>
            <a:off x="3878026" y="1772228"/>
            <a:ext cx="441022" cy="101195"/>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8" name="Freeform 334"/>
          <p:cNvSpPr>
            <a:spLocks/>
          </p:cNvSpPr>
          <p:nvPr/>
        </p:nvSpPr>
        <p:spPr bwMode="auto">
          <a:xfrm>
            <a:off x="3864444" y="1986840"/>
            <a:ext cx="441022" cy="101195"/>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9" name="Freeform 330"/>
          <p:cNvSpPr>
            <a:spLocks/>
          </p:cNvSpPr>
          <p:nvPr/>
        </p:nvSpPr>
        <p:spPr bwMode="auto">
          <a:xfrm>
            <a:off x="3794389" y="1574971"/>
            <a:ext cx="691822" cy="59165"/>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0" name="Freeform 332"/>
          <p:cNvSpPr>
            <a:spLocks/>
          </p:cNvSpPr>
          <p:nvPr/>
        </p:nvSpPr>
        <p:spPr bwMode="auto">
          <a:xfrm>
            <a:off x="4417530" y="1574971"/>
            <a:ext cx="68681" cy="563844"/>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Oval Callout 1660"/>
          <p:cNvSpPr/>
          <p:nvPr/>
        </p:nvSpPr>
        <p:spPr>
          <a:xfrm>
            <a:off x="2877819" y="5736630"/>
            <a:ext cx="2046514" cy="826464"/>
          </a:xfrm>
          <a:prstGeom prst="wedgeEllipseCallout">
            <a:avLst>
              <a:gd name="adj1" fmla="val -41272"/>
              <a:gd name="adj2" fmla="val -15354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6</a:t>
            </a:r>
            <a:r>
              <a:rPr lang="en-US" sz="1400" dirty="0" smtClean="0"/>
              <a:t>. </a:t>
            </a:r>
            <a:r>
              <a:rPr lang="en-US" sz="1400" dirty="0" err="1"/>
              <a:t>Src</a:t>
            </a:r>
            <a:r>
              <a:rPr lang="en-US" sz="1400" dirty="0"/>
              <a:t> </a:t>
            </a:r>
            <a:r>
              <a:rPr lang="en-US" sz="1400" dirty="0" err="1" smtClean="0"/>
              <a:t>vSwitch</a:t>
            </a:r>
            <a:r>
              <a:rPr lang="en-US" sz="1400" dirty="0" smtClean="0"/>
              <a:t> forwards </a:t>
            </a:r>
            <a:r>
              <a:rPr lang="en-US" sz="1400" dirty="0" err="1" smtClean="0"/>
              <a:t>flowlets</a:t>
            </a:r>
            <a:r>
              <a:rPr lang="en-US" sz="1400" dirty="0" smtClean="0"/>
              <a:t> on least utilized paths</a:t>
            </a:r>
          </a:p>
        </p:txBody>
      </p:sp>
      <p:sp>
        <p:nvSpPr>
          <p:cNvPr id="1662" name="TextBox 1661"/>
          <p:cNvSpPr txBox="1"/>
          <p:nvPr/>
        </p:nvSpPr>
        <p:spPr>
          <a:xfrm>
            <a:off x="3339631" y="332336"/>
            <a:ext cx="3773891" cy="523220"/>
          </a:xfrm>
          <a:prstGeom prst="rect">
            <a:avLst/>
          </a:prstGeom>
          <a:noFill/>
        </p:spPr>
        <p:txBody>
          <a:bodyPr wrap="square" rtlCol="0">
            <a:spAutoFit/>
          </a:bodyPr>
          <a:lstStyle/>
          <a:p>
            <a:r>
              <a:rPr lang="en-US" sz="2800" dirty="0" smtClean="0">
                <a:solidFill>
                  <a:schemeClr val="bg1">
                    <a:lumMod val="65000"/>
                  </a:schemeClr>
                </a:solidFill>
              </a:rPr>
              <a:t>Load balancing </a:t>
            </a:r>
            <a:r>
              <a:rPr lang="en-US" sz="2800" dirty="0" err="1" smtClean="0">
                <a:solidFill>
                  <a:schemeClr val="bg1">
                    <a:lumMod val="65000"/>
                  </a:schemeClr>
                </a:solidFill>
              </a:rPr>
              <a:t>Flowlets</a:t>
            </a:r>
            <a:endParaRPr lang="en-US" sz="2800" dirty="0">
              <a:solidFill>
                <a:schemeClr val="bg1">
                  <a:lumMod val="65000"/>
                </a:schemeClr>
              </a:solidFill>
            </a:endParaRPr>
          </a:p>
        </p:txBody>
      </p:sp>
      <p:sp>
        <p:nvSpPr>
          <p:cNvPr id="1663" name="TextBox 1662"/>
          <p:cNvSpPr txBox="1"/>
          <p:nvPr/>
        </p:nvSpPr>
        <p:spPr>
          <a:xfrm>
            <a:off x="299260" y="332336"/>
            <a:ext cx="2392949" cy="523220"/>
          </a:xfrm>
          <a:prstGeom prst="rect">
            <a:avLst/>
          </a:prstGeom>
          <a:noFill/>
        </p:spPr>
        <p:txBody>
          <a:bodyPr wrap="square" rtlCol="0">
            <a:spAutoFit/>
          </a:bodyPr>
          <a:lstStyle/>
          <a:p>
            <a:r>
              <a:rPr lang="en-US" sz="2800" dirty="0" smtClean="0">
                <a:solidFill>
                  <a:schemeClr val="bg1">
                    <a:lumMod val="65000"/>
                  </a:schemeClr>
                </a:solidFill>
              </a:rPr>
              <a:t>Path Discovery</a:t>
            </a:r>
            <a:endParaRPr lang="en-US" sz="2800" dirty="0">
              <a:solidFill>
                <a:schemeClr val="bg1">
                  <a:lumMod val="65000"/>
                </a:schemeClr>
              </a:solidFill>
            </a:endParaRPr>
          </a:p>
        </p:txBody>
      </p:sp>
      <p:graphicFrame>
        <p:nvGraphicFramePr>
          <p:cNvPr id="241" name="Table 240"/>
          <p:cNvGraphicFramePr>
            <a:graphicFrameLocks noGrp="1"/>
          </p:cNvGraphicFramePr>
          <p:nvPr>
            <p:extLst/>
          </p:nvPr>
        </p:nvGraphicFramePr>
        <p:xfrm>
          <a:off x="274263" y="4775723"/>
          <a:ext cx="1532871" cy="1264920"/>
        </p:xfrm>
        <a:graphic>
          <a:graphicData uri="http://schemas.openxmlformats.org/drawingml/2006/table">
            <a:tbl>
              <a:tblPr firstRow="1" bandRow="1">
                <a:tableStyleId>{5940675A-B579-460E-94D1-54222C63F5DA}</a:tableStyleId>
              </a:tblPr>
              <a:tblGrid>
                <a:gridCol w="466071"/>
                <a:gridCol w="609600"/>
                <a:gridCol w="4572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c>
                  <a:txBody>
                    <a:bodyPr/>
                    <a:lstStyle/>
                    <a:p>
                      <a:r>
                        <a:rPr lang="en-US" sz="1100" b="1" i="0" dirty="0" err="1" smtClean="0"/>
                        <a:t>Util</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50001</a:t>
                      </a:r>
                      <a:endParaRPr lang="en-US" sz="1050" dirty="0"/>
                    </a:p>
                  </a:txBody>
                  <a:tcPr/>
                </a:tc>
                <a:tc>
                  <a:txBody>
                    <a:bodyPr/>
                    <a:lstStyle/>
                    <a:p>
                      <a:r>
                        <a:rPr lang="en-US" sz="1050" dirty="0" smtClean="0"/>
                        <a:t>40</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50002</a:t>
                      </a:r>
                      <a:endParaRPr lang="en-US" sz="1050" dirty="0"/>
                    </a:p>
                  </a:txBody>
                  <a:tcPr/>
                </a:tc>
                <a:tc>
                  <a:txBody>
                    <a:bodyPr/>
                    <a:lstStyle/>
                    <a:p>
                      <a:r>
                        <a:rPr lang="en-US" sz="1050" dirty="0" smtClean="0"/>
                        <a:t>30</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50003</a:t>
                      </a:r>
                      <a:endParaRPr lang="en-US" sz="1050" dirty="0"/>
                    </a:p>
                  </a:txBody>
                  <a:tcPr/>
                </a:tc>
                <a:tc>
                  <a:txBody>
                    <a:bodyPr/>
                    <a:lstStyle/>
                    <a:p>
                      <a:r>
                        <a:rPr lang="en-US" sz="1050" dirty="0" smtClean="0"/>
                        <a:t>50</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50004</a:t>
                      </a:r>
                      <a:endParaRPr lang="en-US" sz="1050" dirty="0"/>
                    </a:p>
                  </a:txBody>
                  <a:tcPr/>
                </a:tc>
                <a:tc>
                  <a:txBody>
                    <a:bodyPr/>
                    <a:lstStyle/>
                    <a:p>
                      <a:r>
                        <a:rPr lang="en-US" sz="1050" dirty="0" smtClean="0"/>
                        <a:t>10</a:t>
                      </a:r>
                    </a:p>
                  </a:txBody>
                  <a:tcPr/>
                </a:tc>
              </a:tr>
            </a:tbl>
          </a:graphicData>
        </a:graphic>
      </p:graphicFrame>
    </p:spTree>
    <p:extLst>
      <p:ext uri="{BB962C8B-B14F-4D97-AF65-F5344CB8AC3E}">
        <p14:creationId xmlns:p14="http://schemas.microsoft.com/office/powerpoint/2010/main" val="118551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27"/>
                                        </p:tgtEl>
                                        <p:attrNameLst>
                                          <p:attrName>style.visibility</p:attrName>
                                        </p:attrNameLst>
                                      </p:cBhvr>
                                      <p:to>
                                        <p:strVal val="visible"/>
                                      </p:to>
                                    </p:set>
                                  </p:childTnLst>
                                </p:cTn>
                              </p:par>
                              <p:par>
                                <p:cTn id="15" presetID="0" presetClass="path" presetSubtype="0" repeatCount="indefinite" accel="50000" decel="50000" fill="hold" nodeType="withEffect">
                                  <p:stCondLst>
                                    <p:cond delay="0"/>
                                  </p:stCondLst>
                                  <p:endCondLst>
                                    <p:cond evt="onNext" delay="0">
                                      <p:tgtEl>
                                        <p:sldTgt/>
                                      </p:tgtEl>
                                    </p:cond>
                                  </p:endCondLst>
                                  <p:childTnLst>
                                    <p:animMotion origin="layout" path="M -0.00872 0.02222 L 0.02214 -0.05533 " pathEditMode="relative" rAng="0" ptsTypes="AA">
                                      <p:cBhvr>
                                        <p:cTn id="16" dur="2000" fill="hold"/>
                                        <p:tgtEl>
                                          <p:spTgt spid="1428"/>
                                        </p:tgtEl>
                                        <p:attrNameLst>
                                          <p:attrName>ppt_x</p:attrName>
                                          <p:attrName>ppt_y</p:attrName>
                                        </p:attrNameLst>
                                      </p:cBhvr>
                                      <p:rCtr x="1536" y="-3889"/>
                                    </p:animMotion>
                                  </p:childTnLst>
                                </p:cTn>
                              </p:par>
                              <p:par>
                                <p:cTn id="17" presetID="0" presetClass="path" presetSubtype="0" repeatCount="indefinite" accel="50000" decel="50000" fill="hold" nodeType="withEffect">
                                  <p:stCondLst>
                                    <p:cond delay="0"/>
                                  </p:stCondLst>
                                  <p:endCondLst>
                                    <p:cond evt="onNext" delay="0">
                                      <p:tgtEl>
                                        <p:sldTgt/>
                                      </p:tgtEl>
                                    </p:cond>
                                  </p:endCondLst>
                                  <p:childTnLst>
                                    <p:animMotion origin="layout" path="M -0.01276 0.01412 L 0.01705 -0.02037 " pathEditMode="relative" rAng="0" ptsTypes="AA">
                                      <p:cBhvr>
                                        <p:cTn id="18" dur="2000" fill="hold"/>
                                        <p:tgtEl>
                                          <p:spTgt spid="1434"/>
                                        </p:tgtEl>
                                        <p:attrNameLst>
                                          <p:attrName>ppt_x</p:attrName>
                                          <p:attrName>ppt_y</p:attrName>
                                        </p:attrNameLst>
                                      </p:cBhvr>
                                      <p:rCtr x="1484" y="-1736"/>
                                    </p:animMotion>
                                  </p:childTnLst>
                                </p:cTn>
                              </p:par>
                              <p:par>
                                <p:cTn id="19" presetID="0" presetClass="path" presetSubtype="0" repeatCount="indefinite" accel="50000" decel="50000" fill="hold" nodeType="withEffect">
                                  <p:stCondLst>
                                    <p:cond delay="0"/>
                                  </p:stCondLst>
                                  <p:endCondLst>
                                    <p:cond evt="onNext" delay="0">
                                      <p:tgtEl>
                                        <p:sldTgt/>
                                      </p:tgtEl>
                                    </p:cond>
                                  </p:endCondLst>
                                  <p:childTnLst>
                                    <p:animMotion origin="layout" path="M -0.01354 0.0125 L 0.01654 -0.01204 " pathEditMode="relative" rAng="0" ptsTypes="AA">
                                      <p:cBhvr>
                                        <p:cTn id="20" dur="2000" fill="hold"/>
                                        <p:tgtEl>
                                          <p:spTgt spid="1440"/>
                                        </p:tgtEl>
                                        <p:attrNameLst>
                                          <p:attrName>ppt_x</p:attrName>
                                          <p:attrName>ppt_y</p:attrName>
                                        </p:attrNameLst>
                                      </p:cBhvr>
                                      <p:rCtr x="1497" y="-1227"/>
                                    </p:animMotion>
                                  </p:childTnLst>
                                </p:cTn>
                              </p:par>
                              <p:par>
                                <p:cTn id="21" presetID="0" presetClass="path" presetSubtype="0" repeatCount="indefinite" accel="50000" decel="50000" fill="hold" nodeType="withEffect">
                                  <p:stCondLst>
                                    <p:cond delay="0"/>
                                  </p:stCondLst>
                                  <p:endCondLst>
                                    <p:cond evt="onNext" delay="0">
                                      <p:tgtEl>
                                        <p:sldTgt/>
                                      </p:tgtEl>
                                    </p:cond>
                                  </p:endCondLst>
                                  <p:childTnLst>
                                    <p:animMotion origin="layout" path="M -0.01406 0.00949 L 0.01627 -0.01111 " pathEditMode="relative" rAng="0" ptsTypes="AA">
                                      <p:cBhvr>
                                        <p:cTn id="22" dur="2000" fill="hold"/>
                                        <p:tgtEl>
                                          <p:spTgt spid="1446"/>
                                        </p:tgtEl>
                                        <p:attrNameLst>
                                          <p:attrName>ppt_x</p:attrName>
                                          <p:attrName>ppt_y</p:attrName>
                                        </p:attrNameLst>
                                      </p:cBhvr>
                                      <p:rCtr x="1510" y="-1042"/>
                                    </p:animMotion>
                                  </p:childTnLst>
                                </p:cTn>
                              </p:par>
                              <p:par>
                                <p:cTn id="23" presetID="1" presetClass="entr" presetSubtype="0" fill="hold" nodeType="withEffect">
                                  <p:stCondLst>
                                    <p:cond delay="0"/>
                                  </p:stCondLst>
                                  <p:childTnLst>
                                    <p:set>
                                      <p:cBhvr>
                                        <p:cTn id="24" dur="1" fill="hold">
                                          <p:stCondLst>
                                            <p:cond delay="0"/>
                                          </p:stCondLst>
                                        </p:cTn>
                                        <p:tgtEl>
                                          <p:spTgt spid="14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8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94"/>
                                        </p:tgtEl>
                                        <p:attrNameLst>
                                          <p:attrName>style.visibility</p:attrName>
                                        </p:attrNameLst>
                                      </p:cBhvr>
                                      <p:to>
                                        <p:strVal val="visible"/>
                                      </p:to>
                                    </p:set>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1445 -0.00902 L 0.01576 0.01088 " pathEditMode="relative" rAng="0" ptsTypes="AA">
                                      <p:cBhvr>
                                        <p:cTn id="32" dur="2000" fill="hold"/>
                                        <p:tgtEl>
                                          <p:spTgt spid="1476"/>
                                        </p:tgtEl>
                                        <p:attrNameLst>
                                          <p:attrName>ppt_x</p:attrName>
                                          <p:attrName>ppt_y</p:attrName>
                                        </p:attrNameLst>
                                      </p:cBhvr>
                                      <p:rCtr x="1510" y="995"/>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1354 -0.01273 L 0.01654 0.01806 " pathEditMode="relative" rAng="0" ptsTypes="AA">
                                      <p:cBhvr>
                                        <p:cTn id="34" dur="2000" fill="hold"/>
                                        <p:tgtEl>
                                          <p:spTgt spid="1482"/>
                                        </p:tgtEl>
                                        <p:attrNameLst>
                                          <p:attrName>ppt_x</p:attrName>
                                          <p:attrName>ppt_y</p:attrName>
                                        </p:attrNameLst>
                                      </p:cBhvr>
                                      <p:rCtr x="1497" y="1528"/>
                                    </p:animMotion>
                                  </p:childTnLst>
                                </p:cTn>
                              </p:par>
                              <p:par>
                                <p:cTn id="35" presetID="0" presetClass="path" presetSubtype="0" repeatCount="indefinite" accel="50000" decel="50000" fill="hold" nodeType="withEffect">
                                  <p:stCondLst>
                                    <p:cond delay="0"/>
                                  </p:stCondLst>
                                  <p:endCondLst>
                                    <p:cond evt="onNext" delay="0">
                                      <p:tgtEl>
                                        <p:sldTgt/>
                                      </p:tgtEl>
                                    </p:cond>
                                  </p:endCondLst>
                                  <p:childTnLst>
                                    <p:animMotion origin="layout" path="M -0.01107 -0.01852 L -1.45833E-6 -3.33333E-6 " pathEditMode="relative" rAng="0" ptsTypes="AA">
                                      <p:cBhvr>
                                        <p:cTn id="36" dur="2000" fill="hold"/>
                                        <p:tgtEl>
                                          <p:spTgt spid="1488"/>
                                        </p:tgtEl>
                                        <p:attrNameLst>
                                          <p:attrName>ppt_x</p:attrName>
                                          <p:attrName>ppt_y</p:attrName>
                                        </p:attrNameLst>
                                      </p:cBhvr>
                                      <p:rCtr x="547" y="926"/>
                                    </p:animMotion>
                                  </p:childTnLst>
                                </p:cTn>
                              </p:par>
                              <p:par>
                                <p:cTn id="37" presetID="0" presetClass="path" presetSubtype="0" repeatCount="indefinite" accel="50000" decel="50000" fill="hold" nodeType="withEffect">
                                  <p:stCondLst>
                                    <p:cond delay="0"/>
                                  </p:stCondLst>
                                  <p:endCondLst>
                                    <p:cond evt="onNext" delay="0">
                                      <p:tgtEl>
                                        <p:sldTgt/>
                                      </p:tgtEl>
                                    </p:cond>
                                  </p:endCondLst>
                                  <p:childTnLst>
                                    <p:animMotion origin="layout" path="M -0.00469 -0.02731 L 0.00703 0.04074 " pathEditMode="relative" rAng="0" ptsTypes="AA">
                                      <p:cBhvr>
                                        <p:cTn id="38" dur="2000" fill="hold"/>
                                        <p:tgtEl>
                                          <p:spTgt spid="1494"/>
                                        </p:tgtEl>
                                        <p:attrNameLst>
                                          <p:attrName>ppt_x</p:attrName>
                                          <p:attrName>ppt_y</p:attrName>
                                        </p:attrNameLst>
                                      </p:cBhvr>
                                      <p:rCtr x="586" y="3403"/>
                                    </p:animMotion>
                                  </p:childTnLst>
                                </p:cTn>
                              </p:par>
                              <p:par>
                                <p:cTn id="39" presetID="1" presetClass="entr" presetSubtype="0" fill="hold" nodeType="withEffect">
                                  <p:stCondLst>
                                    <p:cond delay="0"/>
                                  </p:stCondLst>
                                  <p:childTnLst>
                                    <p:set>
                                      <p:cBhvr>
                                        <p:cTn id="40" dur="1" fill="hold">
                                          <p:stCondLst>
                                            <p:cond delay="0"/>
                                          </p:stCondLst>
                                        </p:cTn>
                                        <p:tgtEl>
                                          <p:spTgt spid="14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52"/>
                                        </p:tgtEl>
                                        <p:attrNameLst>
                                          <p:attrName>style.visibility</p:attrName>
                                        </p:attrNameLst>
                                      </p:cBhvr>
                                      <p:to>
                                        <p:strVal val="visible"/>
                                      </p:to>
                                    </p:set>
                                  </p:childTnLst>
                                </p:cTn>
                              </p:par>
                              <p:par>
                                <p:cTn id="47" presetID="0" presetClass="path" presetSubtype="0" repeatCount="indefinite" accel="50000" decel="50000" fill="hold" nodeType="withEffect">
                                  <p:stCondLst>
                                    <p:cond delay="0"/>
                                  </p:stCondLst>
                                  <p:endCondLst>
                                    <p:cond evt="onNext" delay="0">
                                      <p:tgtEl>
                                        <p:sldTgt/>
                                      </p:tgtEl>
                                    </p:cond>
                                  </p:endCondLst>
                                  <p:childTnLst>
                                    <p:animMotion origin="layout" path="M 0.0026 -0.00671 L -0.01628 0.03843 " pathEditMode="relative" rAng="0" ptsTypes="AA">
                                      <p:cBhvr>
                                        <p:cTn id="48" dur="2000" fill="hold"/>
                                        <p:tgtEl>
                                          <p:spTgt spid="1470"/>
                                        </p:tgtEl>
                                        <p:attrNameLst>
                                          <p:attrName>ppt_x</p:attrName>
                                          <p:attrName>ppt_y</p:attrName>
                                        </p:attrNameLst>
                                      </p:cBhvr>
                                      <p:rCtr x="-951" y="2245"/>
                                    </p:animMotion>
                                  </p:childTnLst>
                                </p:cTn>
                              </p:par>
                              <p:par>
                                <p:cTn id="49" presetID="0" presetClass="path" presetSubtype="0" repeatCount="indefinite" accel="50000" decel="50000" fill="hold" nodeType="withEffect">
                                  <p:stCondLst>
                                    <p:cond delay="0"/>
                                  </p:stCondLst>
                                  <p:endCondLst>
                                    <p:cond evt="onNext" delay="0">
                                      <p:tgtEl>
                                        <p:sldTgt/>
                                      </p:tgtEl>
                                    </p:cond>
                                  </p:endCondLst>
                                  <p:childTnLst>
                                    <p:animMotion origin="layout" path="M 0.00326 -0.00463 L -0.01536 0.01644 " pathEditMode="relative" rAng="0" ptsTypes="AA">
                                      <p:cBhvr>
                                        <p:cTn id="50" dur="2000" fill="hold"/>
                                        <p:tgtEl>
                                          <p:spTgt spid="1464"/>
                                        </p:tgtEl>
                                        <p:attrNameLst>
                                          <p:attrName>ppt_x</p:attrName>
                                          <p:attrName>ppt_y</p:attrName>
                                        </p:attrNameLst>
                                      </p:cBhvr>
                                      <p:rCtr x="-938" y="1042"/>
                                    </p:animMotion>
                                  </p:childTnLst>
                                </p:cTn>
                              </p:par>
                              <p:par>
                                <p:cTn id="51" presetID="0" presetClass="path" presetSubtype="0" repeatCount="indefinite" accel="50000" decel="50000" fill="hold" nodeType="withEffect">
                                  <p:stCondLst>
                                    <p:cond delay="0"/>
                                  </p:stCondLst>
                                  <p:endCondLst>
                                    <p:cond evt="onNext" delay="0">
                                      <p:tgtEl>
                                        <p:sldTgt/>
                                      </p:tgtEl>
                                    </p:cond>
                                  </p:endCondLst>
                                  <p:childTnLst>
                                    <p:animMotion origin="layout" path="M 0.00235 -0.00093 L -0.01666 0.01389 " pathEditMode="relative" rAng="0" ptsTypes="AA">
                                      <p:cBhvr>
                                        <p:cTn id="52" dur="2000" fill="hold"/>
                                        <p:tgtEl>
                                          <p:spTgt spid="1458"/>
                                        </p:tgtEl>
                                        <p:attrNameLst>
                                          <p:attrName>ppt_x</p:attrName>
                                          <p:attrName>ppt_y</p:attrName>
                                        </p:attrNameLst>
                                      </p:cBhvr>
                                      <p:rCtr x="-951" y="741"/>
                                    </p:animMotion>
                                  </p:childTnLst>
                                </p:cTn>
                              </p:par>
                              <p:par>
                                <p:cTn id="53" presetID="0" presetClass="path" presetSubtype="0" repeatCount="indefinite" accel="50000" decel="50000" fill="hold" nodeType="withEffect">
                                  <p:stCondLst>
                                    <p:cond delay="0"/>
                                  </p:stCondLst>
                                  <p:endCondLst>
                                    <p:cond evt="onNext" delay="0">
                                      <p:tgtEl>
                                        <p:sldTgt/>
                                      </p:tgtEl>
                                    </p:cond>
                                  </p:endCondLst>
                                  <p:childTnLst>
                                    <p:animMotion origin="layout" path="M 0.00404 -0.00231 L -0.01562 0.00972 " pathEditMode="relative" rAng="0" ptsTypes="AA">
                                      <p:cBhvr>
                                        <p:cTn id="54" dur="2000" fill="hold"/>
                                        <p:tgtEl>
                                          <p:spTgt spid="1452"/>
                                        </p:tgtEl>
                                        <p:attrNameLst>
                                          <p:attrName>ppt_x</p:attrName>
                                          <p:attrName>ppt_y</p:attrName>
                                        </p:attrNameLst>
                                      </p:cBhvr>
                                      <p:rCtr x="-990" y="602"/>
                                    </p:animMotion>
                                  </p:childTnLst>
                                </p:cTn>
                              </p:par>
                              <p:par>
                                <p:cTn id="55" presetID="1" presetClass="entr" presetSubtype="0" fill="hold" nodeType="withEffect">
                                  <p:stCondLst>
                                    <p:cond delay="0"/>
                                  </p:stCondLst>
                                  <p:childTnLst>
                                    <p:set>
                                      <p:cBhvr>
                                        <p:cTn id="56" dur="1" fill="hold">
                                          <p:stCondLst>
                                            <p:cond delay="0"/>
                                          </p:stCondLst>
                                        </p:cTn>
                                        <p:tgtEl>
                                          <p:spTgt spid="150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0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18"/>
                                        </p:tgtEl>
                                        <p:attrNameLst>
                                          <p:attrName>style.visibility</p:attrName>
                                        </p:attrNameLst>
                                      </p:cBhvr>
                                      <p:to>
                                        <p:strVal val="visible"/>
                                      </p:to>
                                    </p:set>
                                  </p:childTnLst>
                                </p:cTn>
                              </p:par>
                              <p:par>
                                <p:cTn id="63" presetID="0" presetClass="path" presetSubtype="0" repeatCount="indefinite" accel="50000" decel="50000" fill="hold" nodeType="withEffect">
                                  <p:stCondLst>
                                    <p:cond delay="0"/>
                                  </p:stCondLst>
                                  <p:endCondLst>
                                    <p:cond evt="onNext" delay="0">
                                      <p:tgtEl>
                                        <p:sldTgt/>
                                      </p:tgtEl>
                                    </p:cond>
                                  </p:endCondLst>
                                  <p:childTnLst>
                                    <p:animMotion origin="layout" path="M 0.0026 0.00578 L -0.01993 -0.03588 " pathEditMode="relative" rAng="0" ptsTypes="AA">
                                      <p:cBhvr>
                                        <p:cTn id="64" dur="2000" fill="hold"/>
                                        <p:tgtEl>
                                          <p:spTgt spid="1506"/>
                                        </p:tgtEl>
                                        <p:attrNameLst>
                                          <p:attrName>ppt_x</p:attrName>
                                          <p:attrName>ppt_y</p:attrName>
                                        </p:attrNameLst>
                                      </p:cBhvr>
                                      <p:rCtr x="-1133" y="-2083"/>
                                    </p:animMotion>
                                  </p:childTnLst>
                                </p:cTn>
                              </p:par>
                              <p:par>
                                <p:cTn id="65" presetID="0" presetClass="path" presetSubtype="0" repeatCount="indefinite" accel="50000" decel="50000" fill="hold" nodeType="withEffect">
                                  <p:stCondLst>
                                    <p:cond delay="0"/>
                                  </p:stCondLst>
                                  <p:endCondLst>
                                    <p:cond evt="onNext" delay="0">
                                      <p:tgtEl>
                                        <p:sldTgt/>
                                      </p:tgtEl>
                                    </p:cond>
                                  </p:endCondLst>
                                  <p:childTnLst>
                                    <p:animMotion origin="layout" path="M 0.00404 0.00347 L -0.0263 -0.0206 " pathEditMode="relative" rAng="0" ptsTypes="AA">
                                      <p:cBhvr>
                                        <p:cTn id="66" dur="2000" fill="hold"/>
                                        <p:tgtEl>
                                          <p:spTgt spid="1518"/>
                                        </p:tgtEl>
                                        <p:attrNameLst>
                                          <p:attrName>ppt_x</p:attrName>
                                          <p:attrName>ppt_y</p:attrName>
                                        </p:attrNameLst>
                                      </p:cBhvr>
                                      <p:rCtr x="-1523" y="-1204"/>
                                    </p:animMotion>
                                  </p:childTnLst>
                                </p:cTn>
                              </p:par>
                              <p:par>
                                <p:cTn id="67" presetID="0" presetClass="path" presetSubtype="0" repeatCount="indefinite" accel="50000" decel="50000" fill="hold" nodeType="withEffect">
                                  <p:stCondLst>
                                    <p:cond delay="0"/>
                                  </p:stCondLst>
                                  <p:endCondLst>
                                    <p:cond evt="onNext" delay="0">
                                      <p:tgtEl>
                                        <p:sldTgt/>
                                      </p:tgtEl>
                                    </p:cond>
                                  </p:endCondLst>
                                  <p:childTnLst>
                                    <p:animMotion origin="layout" path="M 0.0017 0.00718 L -0.00885 -0.05185 " pathEditMode="relative" rAng="0" ptsTypes="AA">
                                      <p:cBhvr>
                                        <p:cTn id="68" dur="2000" fill="hold"/>
                                        <p:tgtEl>
                                          <p:spTgt spid="1512"/>
                                        </p:tgtEl>
                                        <p:attrNameLst>
                                          <p:attrName>ppt_x</p:attrName>
                                          <p:attrName>ppt_y</p:attrName>
                                        </p:attrNameLst>
                                      </p:cBhvr>
                                      <p:rCtr x="-534" y="-2963"/>
                                    </p:animMotion>
                                  </p:childTnLst>
                                </p:cTn>
                              </p:par>
                              <p:par>
                                <p:cTn id="69" presetID="0" presetClass="path" presetSubtype="0" repeatCount="indefinite" accel="50000" decel="50000" fill="hold" nodeType="withEffect">
                                  <p:stCondLst>
                                    <p:cond delay="0"/>
                                  </p:stCondLst>
                                  <p:endCondLst>
                                    <p:cond evt="onNext" delay="0">
                                      <p:tgtEl>
                                        <p:sldTgt/>
                                      </p:tgtEl>
                                    </p:cond>
                                  </p:endCondLst>
                                  <p:childTnLst>
                                    <p:animMotion origin="layout" path="M 0.00417 0.00394 L -0.01953 -0.02014 " pathEditMode="relative" rAng="0" ptsTypes="AA">
                                      <p:cBhvr>
                                        <p:cTn id="70" dur="2000" fill="hold"/>
                                        <p:tgtEl>
                                          <p:spTgt spid="1500"/>
                                        </p:tgtEl>
                                        <p:attrNameLst>
                                          <p:attrName>ppt_x</p:attrName>
                                          <p:attrName>ppt_y</p:attrName>
                                        </p:attrNameLst>
                                      </p:cBhvr>
                                      <p:rCtr x="-1185" y="-1204"/>
                                    </p:animMotion>
                                  </p:childTnLst>
                                </p:cTn>
                              </p:par>
                            </p:childTnLst>
                          </p:cTn>
                        </p:par>
                        <p:par>
                          <p:cTn id="71" fill="hold">
                            <p:stCondLst>
                              <p:cond delay="2000"/>
                            </p:stCondLst>
                            <p:childTnLst>
                              <p:par>
                                <p:cTn id="72" presetID="3" presetClass="entr" presetSubtype="10" fill="hold" nodeType="afterEffect">
                                  <p:stCondLst>
                                    <p:cond delay="0"/>
                                  </p:stCondLst>
                                  <p:childTnLst>
                                    <p:set>
                                      <p:cBhvr>
                                        <p:cTn id="73" dur="1" fill="hold">
                                          <p:stCondLst>
                                            <p:cond delay="0"/>
                                          </p:stCondLst>
                                        </p:cTn>
                                        <p:tgtEl>
                                          <p:spTgt spid="1524"/>
                                        </p:tgtEl>
                                        <p:attrNameLst>
                                          <p:attrName>style.visibility</p:attrName>
                                        </p:attrNameLst>
                                      </p:cBhvr>
                                      <p:to>
                                        <p:strVal val="visible"/>
                                      </p:to>
                                    </p:set>
                                    <p:animEffect transition="in" filter="blinds(horizontal)">
                                      <p:cBhvr>
                                        <p:cTn id="74" dur="2000"/>
                                        <p:tgtEl>
                                          <p:spTgt spid="1524"/>
                                        </p:tgtEl>
                                      </p:cBhvr>
                                    </p:animEffect>
                                  </p:childTnLst>
                                </p:cTn>
                              </p:par>
                            </p:childTnLst>
                          </p:cTn>
                        </p:par>
                        <p:par>
                          <p:cTn id="75" fill="hold">
                            <p:stCondLst>
                              <p:cond delay="4000"/>
                            </p:stCondLst>
                            <p:childTnLst>
                              <p:par>
                                <p:cTn id="76" presetID="3" presetClass="entr" presetSubtype="10" fill="hold" nodeType="afterEffect">
                                  <p:stCondLst>
                                    <p:cond delay="0"/>
                                  </p:stCondLst>
                                  <p:childTnLst>
                                    <p:set>
                                      <p:cBhvr>
                                        <p:cTn id="77" dur="1" fill="hold">
                                          <p:stCondLst>
                                            <p:cond delay="0"/>
                                          </p:stCondLst>
                                        </p:cTn>
                                        <p:tgtEl>
                                          <p:spTgt spid="241"/>
                                        </p:tgtEl>
                                        <p:attrNameLst>
                                          <p:attrName>style.visibility</p:attrName>
                                        </p:attrNameLst>
                                      </p:cBhvr>
                                      <p:to>
                                        <p:strVal val="visible"/>
                                      </p:to>
                                    </p:set>
                                    <p:animEffect transition="in" filter="blinds(horizontal)">
                                      <p:cBhvr>
                                        <p:cTn id="78" dur="2000"/>
                                        <p:tgtEl>
                                          <p:spTgt spid="241"/>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 name="Freeform 1425"/>
          <p:cNvSpPr/>
          <p:nvPr/>
        </p:nvSpPr>
        <p:spPr>
          <a:xfrm>
            <a:off x="155799" y="77370"/>
            <a:ext cx="11887200" cy="6691730"/>
          </a:xfrm>
          <a:custGeom>
            <a:avLst/>
            <a:gdLst/>
            <a:ahLst/>
            <a:cxnLst/>
            <a:rect l="l" t="t" r="r" b="b"/>
            <a:pathLst>
              <a:path w="11887200" h="6616700">
                <a:moveTo>
                  <a:pt x="7287687" y="0"/>
                </a:moveTo>
                <a:lnTo>
                  <a:pt x="11698813" y="0"/>
                </a:lnTo>
                <a:cubicBezTo>
                  <a:pt x="11802856" y="0"/>
                  <a:pt x="11887200" y="84344"/>
                  <a:pt x="11887200" y="188387"/>
                </a:cubicBezTo>
                <a:lnTo>
                  <a:pt x="11887200" y="1016000"/>
                </a:lnTo>
                <a:lnTo>
                  <a:pt x="11887200" y="1130300"/>
                </a:lnTo>
                <a:lnTo>
                  <a:pt x="11887200" y="6616700"/>
                </a:lnTo>
                <a:lnTo>
                  <a:pt x="0" y="6616700"/>
                </a:lnTo>
                <a:lnTo>
                  <a:pt x="0" y="1016000"/>
                </a:lnTo>
                <a:lnTo>
                  <a:pt x="7099300" y="1016000"/>
                </a:lnTo>
                <a:lnTo>
                  <a:pt x="7099300" y="188387"/>
                </a:lnTo>
                <a:cubicBezTo>
                  <a:pt x="7099300" y="84344"/>
                  <a:pt x="7183644" y="0"/>
                  <a:pt x="7287687" y="0"/>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7099301" y="115470"/>
            <a:ext cx="5065028" cy="1077218"/>
          </a:xfrm>
          <a:prstGeom prst="rect">
            <a:avLst/>
          </a:prstGeom>
          <a:noFill/>
        </p:spPr>
        <p:txBody>
          <a:bodyPr wrap="square" rtlCol="0">
            <a:spAutoFit/>
          </a:bodyPr>
          <a:lstStyle/>
          <a:p>
            <a:pPr algn="ctr"/>
            <a:r>
              <a:rPr lang="en-US" sz="3200" dirty="0" err="1" smtClean="0"/>
              <a:t>vSwitch</a:t>
            </a:r>
            <a:r>
              <a:rPr lang="en-US" sz="3200" dirty="0" smtClean="0"/>
              <a:t> Load balancing</a:t>
            </a:r>
          </a:p>
          <a:p>
            <a:pPr algn="ctr"/>
            <a:r>
              <a:rPr lang="en-US" sz="3200" dirty="0" smtClean="0"/>
              <a:t>CLOVE-INT</a:t>
            </a:r>
            <a:endParaRPr lang="en-US" sz="3200" dirty="0"/>
          </a:p>
        </p:txBody>
      </p:sp>
      <p:sp>
        <p:nvSpPr>
          <p:cNvPr id="1662" name="TextBox 1661"/>
          <p:cNvSpPr txBox="1"/>
          <p:nvPr/>
        </p:nvSpPr>
        <p:spPr>
          <a:xfrm>
            <a:off x="3339631" y="332336"/>
            <a:ext cx="3773891" cy="523220"/>
          </a:xfrm>
          <a:prstGeom prst="rect">
            <a:avLst/>
          </a:prstGeom>
          <a:noFill/>
        </p:spPr>
        <p:txBody>
          <a:bodyPr wrap="square" rtlCol="0">
            <a:spAutoFit/>
          </a:bodyPr>
          <a:lstStyle/>
          <a:p>
            <a:r>
              <a:rPr lang="en-US" sz="2800" dirty="0" smtClean="0">
                <a:solidFill>
                  <a:schemeClr val="bg1">
                    <a:lumMod val="65000"/>
                  </a:schemeClr>
                </a:solidFill>
              </a:rPr>
              <a:t>Load balancing </a:t>
            </a:r>
            <a:r>
              <a:rPr lang="en-US" sz="2800" dirty="0" err="1">
                <a:solidFill>
                  <a:schemeClr val="bg1">
                    <a:lumMod val="65000"/>
                  </a:schemeClr>
                </a:solidFill>
              </a:rPr>
              <a:t>f</a:t>
            </a:r>
            <a:r>
              <a:rPr lang="en-US" sz="2800" dirty="0" err="1" smtClean="0">
                <a:solidFill>
                  <a:schemeClr val="bg1">
                    <a:lumMod val="65000"/>
                  </a:schemeClr>
                </a:solidFill>
              </a:rPr>
              <a:t>lowlets</a:t>
            </a:r>
            <a:endParaRPr lang="en-US" sz="2800" dirty="0">
              <a:solidFill>
                <a:schemeClr val="bg1">
                  <a:lumMod val="65000"/>
                </a:schemeClr>
              </a:solidFill>
            </a:endParaRPr>
          </a:p>
        </p:txBody>
      </p:sp>
      <p:sp>
        <p:nvSpPr>
          <p:cNvPr id="1663" name="TextBox 1662"/>
          <p:cNvSpPr txBox="1"/>
          <p:nvPr/>
        </p:nvSpPr>
        <p:spPr>
          <a:xfrm>
            <a:off x="477060" y="332336"/>
            <a:ext cx="2392949" cy="523220"/>
          </a:xfrm>
          <a:prstGeom prst="rect">
            <a:avLst/>
          </a:prstGeom>
          <a:noFill/>
        </p:spPr>
        <p:txBody>
          <a:bodyPr wrap="square" rtlCol="0">
            <a:spAutoFit/>
          </a:bodyPr>
          <a:lstStyle/>
          <a:p>
            <a:r>
              <a:rPr lang="en-US" sz="2800" dirty="0" smtClean="0">
                <a:solidFill>
                  <a:schemeClr val="bg1">
                    <a:lumMod val="65000"/>
                  </a:schemeClr>
                </a:solidFill>
              </a:rPr>
              <a:t>Path Discovery</a:t>
            </a:r>
            <a:endParaRPr lang="en-US" sz="2800" dirty="0">
              <a:solidFill>
                <a:schemeClr val="bg1">
                  <a:lumMod val="65000"/>
                </a:schemeClr>
              </a:solidFill>
            </a:endParaRPr>
          </a:p>
        </p:txBody>
      </p:sp>
      <p:sp>
        <p:nvSpPr>
          <p:cNvPr id="477" name="TextBox 476"/>
          <p:cNvSpPr txBox="1"/>
          <p:nvPr/>
        </p:nvSpPr>
        <p:spPr>
          <a:xfrm>
            <a:off x="2280359" y="3835808"/>
            <a:ext cx="559517" cy="307777"/>
          </a:xfrm>
          <a:prstGeom prst="rect">
            <a:avLst/>
          </a:prstGeom>
          <a:noFill/>
          <a:ln>
            <a:solidFill>
              <a:schemeClr val="accent6"/>
            </a:solidFill>
          </a:ln>
        </p:spPr>
        <p:txBody>
          <a:bodyPr wrap="square" rtlCol="0">
            <a:spAutoFit/>
          </a:bodyPr>
          <a:lstStyle/>
          <a:p>
            <a:r>
              <a:rPr lang="en-US" sz="1400" b="1" dirty="0" smtClean="0">
                <a:solidFill>
                  <a:schemeClr val="accent6"/>
                </a:solidFill>
              </a:rPr>
              <a:t>Data</a:t>
            </a:r>
            <a:endParaRPr lang="en-US" sz="1400" b="1" dirty="0">
              <a:solidFill>
                <a:schemeClr val="accent6"/>
              </a:solidFill>
            </a:endParaRPr>
          </a:p>
        </p:txBody>
      </p:sp>
      <p:grpSp>
        <p:nvGrpSpPr>
          <p:cNvPr id="478" name="Group 477"/>
          <p:cNvGrpSpPr/>
          <p:nvPr/>
        </p:nvGrpSpPr>
        <p:grpSpPr>
          <a:xfrm rot="1452156">
            <a:off x="3109914" y="3168793"/>
            <a:ext cx="207255" cy="778431"/>
            <a:chOff x="2866286" y="3586970"/>
            <a:chExt cx="207255" cy="778431"/>
          </a:xfrm>
        </p:grpSpPr>
        <p:sp>
          <p:nvSpPr>
            <p:cNvPr id="479" name="Right Arrow 478"/>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480" name="Group 479"/>
            <p:cNvGrpSpPr/>
            <p:nvPr/>
          </p:nvGrpSpPr>
          <p:grpSpPr>
            <a:xfrm rot="16894807">
              <a:off x="2719493" y="4078209"/>
              <a:ext cx="433985" cy="140399"/>
              <a:chOff x="10958134" y="2172850"/>
              <a:chExt cx="433985" cy="140399"/>
            </a:xfrm>
          </p:grpSpPr>
          <p:sp>
            <p:nvSpPr>
              <p:cNvPr id="481" name="Rounded Rectangle 480"/>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82" name="Rectangle 481"/>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83" name="Rectangle 482"/>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484" name="Group 483"/>
          <p:cNvGrpSpPr/>
          <p:nvPr/>
        </p:nvGrpSpPr>
        <p:grpSpPr>
          <a:xfrm rot="972131">
            <a:off x="3576466" y="3143994"/>
            <a:ext cx="378770" cy="690389"/>
            <a:chOff x="3168176" y="3509610"/>
            <a:chExt cx="378770" cy="690389"/>
          </a:xfrm>
        </p:grpSpPr>
        <p:grpSp>
          <p:nvGrpSpPr>
            <p:cNvPr id="485" name="Group 484"/>
            <p:cNvGrpSpPr/>
            <p:nvPr/>
          </p:nvGrpSpPr>
          <p:grpSpPr>
            <a:xfrm rot="18537117">
              <a:off x="3021383" y="3912807"/>
              <a:ext cx="433985" cy="140399"/>
              <a:chOff x="10958134" y="2172850"/>
              <a:chExt cx="433985" cy="140399"/>
            </a:xfrm>
          </p:grpSpPr>
          <p:sp>
            <p:nvSpPr>
              <p:cNvPr id="487" name="Rounded Rectangle 486"/>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88" name="Rectangle 487"/>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89" name="Rectangle 488"/>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86" name="Right Arrow 485"/>
            <p:cNvSpPr/>
            <p:nvPr/>
          </p:nvSpPr>
          <p:spPr>
            <a:xfrm rot="18538330">
              <a:off x="3329790" y="362713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90" name="Group 489"/>
          <p:cNvGrpSpPr/>
          <p:nvPr/>
        </p:nvGrpSpPr>
        <p:grpSpPr>
          <a:xfrm rot="604564">
            <a:off x="3936672" y="3301967"/>
            <a:ext cx="705730" cy="342698"/>
            <a:chOff x="3576284" y="3474323"/>
            <a:chExt cx="705730" cy="342698"/>
          </a:xfrm>
        </p:grpSpPr>
        <p:grpSp>
          <p:nvGrpSpPr>
            <p:cNvPr id="491" name="Group 490"/>
            <p:cNvGrpSpPr/>
            <p:nvPr/>
          </p:nvGrpSpPr>
          <p:grpSpPr>
            <a:xfrm rot="19392710">
              <a:off x="3576284" y="3676622"/>
              <a:ext cx="433985" cy="140399"/>
              <a:chOff x="10958134" y="2172850"/>
              <a:chExt cx="433985" cy="140399"/>
            </a:xfrm>
          </p:grpSpPr>
          <p:sp>
            <p:nvSpPr>
              <p:cNvPr id="493" name="Rounded Rectangle 492"/>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494" name="Rectangle 493"/>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95" name="Rectangle 494"/>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92" name="Right Arrow 491"/>
            <p:cNvSpPr/>
            <p:nvPr/>
          </p:nvSpPr>
          <p:spPr>
            <a:xfrm rot="19515680">
              <a:off x="3947333" y="3474323"/>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96" name="Group 495"/>
          <p:cNvGrpSpPr/>
          <p:nvPr/>
        </p:nvGrpSpPr>
        <p:grpSpPr>
          <a:xfrm rot="291646">
            <a:off x="3875770" y="3739312"/>
            <a:ext cx="737359" cy="294770"/>
            <a:chOff x="3610035" y="3913291"/>
            <a:chExt cx="737359" cy="294770"/>
          </a:xfrm>
        </p:grpSpPr>
        <p:grpSp>
          <p:nvGrpSpPr>
            <p:cNvPr id="497" name="Group 496"/>
            <p:cNvGrpSpPr/>
            <p:nvPr/>
          </p:nvGrpSpPr>
          <p:grpSpPr>
            <a:xfrm rot="20145917">
              <a:off x="3610035" y="4067662"/>
              <a:ext cx="433985" cy="140399"/>
              <a:chOff x="10958134" y="2172850"/>
              <a:chExt cx="433985" cy="140399"/>
            </a:xfrm>
          </p:grpSpPr>
          <p:sp>
            <p:nvSpPr>
              <p:cNvPr id="499" name="Rounded Rectangle 498"/>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00" name="Rectangle 499"/>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1" name="Rectangle 500"/>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498" name="Right Arrow 497"/>
            <p:cNvSpPr/>
            <p:nvPr/>
          </p:nvSpPr>
          <p:spPr>
            <a:xfrm rot="19972589">
              <a:off x="4012713" y="3913291"/>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2" name="Group 501"/>
          <p:cNvGrpSpPr/>
          <p:nvPr/>
        </p:nvGrpSpPr>
        <p:grpSpPr>
          <a:xfrm rot="396750">
            <a:off x="7066895" y="2459940"/>
            <a:ext cx="739388" cy="290562"/>
            <a:chOff x="6946206" y="2982406"/>
            <a:chExt cx="739388" cy="290562"/>
          </a:xfrm>
        </p:grpSpPr>
        <p:grpSp>
          <p:nvGrpSpPr>
            <p:cNvPr id="503" name="Group 502"/>
            <p:cNvGrpSpPr/>
            <p:nvPr/>
          </p:nvGrpSpPr>
          <p:grpSpPr>
            <a:xfrm rot="20015516">
              <a:off x="7251609" y="2982406"/>
              <a:ext cx="433985" cy="140399"/>
              <a:chOff x="10958134" y="2172850"/>
              <a:chExt cx="433985" cy="140399"/>
            </a:xfrm>
          </p:grpSpPr>
          <p:sp>
            <p:nvSpPr>
              <p:cNvPr id="505" name="Rounded Rectangle 504"/>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06" name="Rectangle 505"/>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7" name="Rectangle 506"/>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04" name="Right Arrow 503"/>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8" name="Group 507"/>
          <p:cNvGrpSpPr/>
          <p:nvPr/>
        </p:nvGrpSpPr>
        <p:grpSpPr>
          <a:xfrm>
            <a:off x="5740730" y="2438462"/>
            <a:ext cx="739388" cy="290562"/>
            <a:chOff x="6946206" y="2982406"/>
            <a:chExt cx="739388" cy="290562"/>
          </a:xfrm>
        </p:grpSpPr>
        <p:grpSp>
          <p:nvGrpSpPr>
            <p:cNvPr id="509" name="Group 508"/>
            <p:cNvGrpSpPr/>
            <p:nvPr/>
          </p:nvGrpSpPr>
          <p:grpSpPr>
            <a:xfrm rot="20015516">
              <a:off x="7251609" y="2982406"/>
              <a:ext cx="433985" cy="140399"/>
              <a:chOff x="10958134" y="2172850"/>
              <a:chExt cx="433985" cy="140399"/>
            </a:xfrm>
          </p:grpSpPr>
          <p:sp>
            <p:nvSpPr>
              <p:cNvPr id="511" name="Rounded Rectangle 510"/>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12" name="Rectangle 511"/>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13" name="Rectangle 512"/>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10" name="Right Arrow 509"/>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514" name="Group 513"/>
          <p:cNvGrpSpPr/>
          <p:nvPr/>
        </p:nvGrpSpPr>
        <p:grpSpPr>
          <a:xfrm rot="21027623">
            <a:off x="4380695" y="2663359"/>
            <a:ext cx="739388" cy="290562"/>
            <a:chOff x="6946206" y="2982406"/>
            <a:chExt cx="739388" cy="290562"/>
          </a:xfrm>
        </p:grpSpPr>
        <p:grpSp>
          <p:nvGrpSpPr>
            <p:cNvPr id="515" name="Group 514"/>
            <p:cNvGrpSpPr/>
            <p:nvPr/>
          </p:nvGrpSpPr>
          <p:grpSpPr>
            <a:xfrm rot="20015516">
              <a:off x="7251609" y="2982406"/>
              <a:ext cx="433985" cy="140399"/>
              <a:chOff x="10958134" y="2172850"/>
              <a:chExt cx="433985" cy="140399"/>
            </a:xfrm>
          </p:grpSpPr>
          <p:sp>
            <p:nvSpPr>
              <p:cNvPr id="517" name="Rounded Rectangle 516"/>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18" name="Rectangle 517"/>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19" name="Rectangle 518"/>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16" name="Right Arrow 515"/>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0" name="Group 519"/>
          <p:cNvGrpSpPr/>
          <p:nvPr/>
        </p:nvGrpSpPr>
        <p:grpSpPr>
          <a:xfrm rot="19910669">
            <a:off x="3374998" y="2707741"/>
            <a:ext cx="739388" cy="290562"/>
            <a:chOff x="6946206" y="2982406"/>
            <a:chExt cx="739388" cy="290562"/>
          </a:xfrm>
        </p:grpSpPr>
        <p:grpSp>
          <p:nvGrpSpPr>
            <p:cNvPr id="521" name="Group 520"/>
            <p:cNvGrpSpPr/>
            <p:nvPr/>
          </p:nvGrpSpPr>
          <p:grpSpPr>
            <a:xfrm rot="20015516">
              <a:off x="7251609" y="2982406"/>
              <a:ext cx="433985" cy="140399"/>
              <a:chOff x="10958134" y="2172850"/>
              <a:chExt cx="433985" cy="140399"/>
            </a:xfrm>
          </p:grpSpPr>
          <p:sp>
            <p:nvSpPr>
              <p:cNvPr id="523" name="Rounded Rectangle 522"/>
              <p:cNvSpPr/>
              <p:nvPr/>
            </p:nvSpPr>
            <p:spPr>
              <a:xfrm>
                <a:off x="10958134" y="2172850"/>
                <a:ext cx="433985" cy="14039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24" name="Rectangle 523"/>
              <p:cNvSpPr/>
              <p:nvPr/>
            </p:nvSpPr>
            <p:spPr>
              <a:xfrm>
                <a:off x="11059159" y="2179232"/>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25" name="Rectangle 524"/>
              <p:cNvSpPr/>
              <p:nvPr/>
            </p:nvSpPr>
            <p:spPr>
              <a:xfrm>
                <a:off x="11109447" y="2178464"/>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22" name="Right Arrow 521"/>
            <p:cNvSpPr/>
            <p:nvPr/>
          </p:nvSpPr>
          <p:spPr>
            <a:xfrm rot="9342690">
              <a:off x="6946206" y="3173338"/>
              <a:ext cx="334681" cy="99630"/>
            </a:xfrm>
            <a:prstGeom prst="rightArrow">
              <a:avLst/>
            </a:prstGeom>
            <a:solidFill>
              <a:schemeClr val="accent6"/>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6" name="Group 525"/>
          <p:cNvGrpSpPr/>
          <p:nvPr/>
        </p:nvGrpSpPr>
        <p:grpSpPr>
          <a:xfrm rot="6038231">
            <a:off x="5326226" y="2756180"/>
            <a:ext cx="207255" cy="778431"/>
            <a:chOff x="2866286" y="3586970"/>
            <a:chExt cx="207255" cy="778431"/>
          </a:xfrm>
        </p:grpSpPr>
        <p:sp>
          <p:nvSpPr>
            <p:cNvPr id="527" name="Right Arrow 526"/>
            <p:cNvSpPr/>
            <p:nvPr/>
          </p:nvSpPr>
          <p:spPr>
            <a:xfrm rot="16845218">
              <a:off x="2856385" y="3704496"/>
              <a:ext cx="334681" cy="99630"/>
            </a:xfrm>
            <a:prstGeom prst="rightArrow">
              <a:avLst/>
            </a:prstGeom>
            <a:solidFill>
              <a:schemeClr val="accent6"/>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28" name="Group 527"/>
            <p:cNvGrpSpPr/>
            <p:nvPr/>
          </p:nvGrpSpPr>
          <p:grpSpPr>
            <a:xfrm rot="16894807">
              <a:off x="2719493" y="4078209"/>
              <a:ext cx="433985" cy="140399"/>
              <a:chOff x="10958134" y="2172850"/>
              <a:chExt cx="433985" cy="140399"/>
            </a:xfrm>
          </p:grpSpPr>
          <p:sp>
            <p:nvSpPr>
              <p:cNvPr id="529" name="Rounded Rectangle 528"/>
              <p:cNvSpPr/>
              <p:nvPr/>
            </p:nvSpPr>
            <p:spPr>
              <a:xfrm>
                <a:off x="10958134" y="2172850"/>
                <a:ext cx="433985" cy="14039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30" name="Rectangle 529"/>
              <p:cNvSpPr/>
              <p:nvPr/>
            </p:nvSpPr>
            <p:spPr>
              <a:xfrm>
                <a:off x="11059159" y="2179232"/>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31" name="Rectangle 530"/>
              <p:cNvSpPr/>
              <p:nvPr/>
            </p:nvSpPr>
            <p:spPr>
              <a:xfrm>
                <a:off x="11109447" y="2178464"/>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532" name="Group 531"/>
          <p:cNvGrpSpPr/>
          <p:nvPr/>
        </p:nvGrpSpPr>
        <p:grpSpPr>
          <a:xfrm rot="6455435">
            <a:off x="6311879" y="2705356"/>
            <a:ext cx="207255" cy="778431"/>
            <a:chOff x="2866286" y="3586970"/>
            <a:chExt cx="207255" cy="778431"/>
          </a:xfrm>
        </p:grpSpPr>
        <p:sp>
          <p:nvSpPr>
            <p:cNvPr id="533" name="Right Arrow 532"/>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34" name="Group 533"/>
            <p:cNvGrpSpPr/>
            <p:nvPr/>
          </p:nvGrpSpPr>
          <p:grpSpPr>
            <a:xfrm rot="16894807">
              <a:off x="2719493" y="4078209"/>
              <a:ext cx="433985" cy="140399"/>
              <a:chOff x="10958134" y="2172850"/>
              <a:chExt cx="433985" cy="140399"/>
            </a:xfrm>
          </p:grpSpPr>
          <p:sp>
            <p:nvSpPr>
              <p:cNvPr id="535" name="Rounded Rectangle 534"/>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36" name="Rectangle 535"/>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37" name="Rectangle 536"/>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538" name="Group 537"/>
          <p:cNvGrpSpPr/>
          <p:nvPr/>
        </p:nvGrpSpPr>
        <p:grpSpPr>
          <a:xfrm rot="7285340">
            <a:off x="7574483" y="2695384"/>
            <a:ext cx="199771" cy="698935"/>
            <a:chOff x="2866286" y="3666466"/>
            <a:chExt cx="199771" cy="698935"/>
          </a:xfrm>
        </p:grpSpPr>
        <p:sp>
          <p:nvSpPr>
            <p:cNvPr id="539" name="Right Arrow 538"/>
            <p:cNvSpPr/>
            <p:nvPr/>
          </p:nvSpPr>
          <p:spPr>
            <a:xfrm rot="16845218">
              <a:off x="2895655" y="3751927"/>
              <a:ext cx="255864" cy="84941"/>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40" name="Group 539"/>
            <p:cNvGrpSpPr/>
            <p:nvPr/>
          </p:nvGrpSpPr>
          <p:grpSpPr>
            <a:xfrm rot="16894807">
              <a:off x="2719493" y="4078209"/>
              <a:ext cx="433985" cy="140399"/>
              <a:chOff x="10958134" y="2172850"/>
              <a:chExt cx="433985" cy="140399"/>
            </a:xfrm>
          </p:grpSpPr>
          <p:sp>
            <p:nvSpPr>
              <p:cNvPr id="541" name="Rounded Rectangle 540"/>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42" name="Rectangle 541"/>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43" name="Rectangle 542"/>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544" name="Group 543"/>
          <p:cNvGrpSpPr/>
          <p:nvPr/>
        </p:nvGrpSpPr>
        <p:grpSpPr>
          <a:xfrm rot="9036819">
            <a:off x="8472125" y="2517415"/>
            <a:ext cx="207255" cy="778431"/>
            <a:chOff x="2866286" y="3586970"/>
            <a:chExt cx="207255" cy="778431"/>
          </a:xfrm>
        </p:grpSpPr>
        <p:sp>
          <p:nvSpPr>
            <p:cNvPr id="545" name="Right Arrow 544"/>
            <p:cNvSpPr/>
            <p:nvPr/>
          </p:nvSpPr>
          <p:spPr>
            <a:xfrm rot="16845218">
              <a:off x="2856385" y="3704496"/>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46" name="Group 545"/>
            <p:cNvGrpSpPr/>
            <p:nvPr/>
          </p:nvGrpSpPr>
          <p:grpSpPr>
            <a:xfrm rot="16894807">
              <a:off x="2719493" y="4078209"/>
              <a:ext cx="433985" cy="140399"/>
              <a:chOff x="10958134" y="2172850"/>
              <a:chExt cx="433985" cy="140399"/>
            </a:xfrm>
          </p:grpSpPr>
          <p:sp>
            <p:nvSpPr>
              <p:cNvPr id="547" name="Rounded Rectangle 546"/>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48" name="Rectangle 547"/>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49" name="Rectangle 548"/>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grpSp>
        <p:nvGrpSpPr>
          <p:cNvPr id="550" name="Group 549"/>
          <p:cNvGrpSpPr/>
          <p:nvPr/>
        </p:nvGrpSpPr>
        <p:grpSpPr>
          <a:xfrm rot="3469908">
            <a:off x="7438625" y="3441057"/>
            <a:ext cx="739388" cy="290562"/>
            <a:chOff x="6946206" y="2982406"/>
            <a:chExt cx="739388" cy="290562"/>
          </a:xfrm>
        </p:grpSpPr>
        <p:grpSp>
          <p:nvGrpSpPr>
            <p:cNvPr id="551" name="Group 550"/>
            <p:cNvGrpSpPr/>
            <p:nvPr/>
          </p:nvGrpSpPr>
          <p:grpSpPr>
            <a:xfrm rot="20015516">
              <a:off x="7251609" y="2982406"/>
              <a:ext cx="433985" cy="140399"/>
              <a:chOff x="10958134" y="2172850"/>
              <a:chExt cx="433985" cy="140399"/>
            </a:xfrm>
          </p:grpSpPr>
          <p:sp>
            <p:nvSpPr>
              <p:cNvPr id="553" name="Rounded Rectangle 552"/>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54" name="Rectangle 553"/>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55" name="Rectangle 554"/>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52" name="Right Arrow 551"/>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56" name="Group 555"/>
          <p:cNvGrpSpPr/>
          <p:nvPr/>
        </p:nvGrpSpPr>
        <p:grpSpPr>
          <a:xfrm rot="4169127">
            <a:off x="7948507" y="3464203"/>
            <a:ext cx="739388" cy="290562"/>
            <a:chOff x="6946206" y="2982406"/>
            <a:chExt cx="739388" cy="290562"/>
          </a:xfrm>
        </p:grpSpPr>
        <p:grpSp>
          <p:nvGrpSpPr>
            <p:cNvPr id="557" name="Group 556"/>
            <p:cNvGrpSpPr/>
            <p:nvPr/>
          </p:nvGrpSpPr>
          <p:grpSpPr>
            <a:xfrm rot="20015516">
              <a:off x="7251609" y="2982406"/>
              <a:ext cx="433985" cy="140399"/>
              <a:chOff x="10958134" y="2172850"/>
              <a:chExt cx="433985" cy="140399"/>
            </a:xfrm>
          </p:grpSpPr>
          <p:sp>
            <p:nvSpPr>
              <p:cNvPr id="559" name="Rounded Rectangle 558"/>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60" name="Rectangle 559"/>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61" name="Rectangle 560"/>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58" name="Right Arrow 557"/>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2" name="Group 561"/>
          <p:cNvGrpSpPr/>
          <p:nvPr/>
        </p:nvGrpSpPr>
        <p:grpSpPr>
          <a:xfrm rot="5859323">
            <a:off x="8489734" y="3683817"/>
            <a:ext cx="739388" cy="290562"/>
            <a:chOff x="6946206" y="2982406"/>
            <a:chExt cx="739388" cy="290562"/>
          </a:xfrm>
        </p:grpSpPr>
        <p:grpSp>
          <p:nvGrpSpPr>
            <p:cNvPr id="563" name="Group 562"/>
            <p:cNvGrpSpPr/>
            <p:nvPr/>
          </p:nvGrpSpPr>
          <p:grpSpPr>
            <a:xfrm rot="20015516">
              <a:off x="7251609" y="2982406"/>
              <a:ext cx="433985" cy="140399"/>
              <a:chOff x="10958134" y="2172850"/>
              <a:chExt cx="433985" cy="140399"/>
            </a:xfrm>
          </p:grpSpPr>
          <p:sp>
            <p:nvSpPr>
              <p:cNvPr id="565" name="Rounded Rectangle 564"/>
              <p:cNvSpPr/>
              <p:nvPr/>
            </p:nvSpPr>
            <p:spPr>
              <a:xfrm>
                <a:off x="10958134" y="2172850"/>
                <a:ext cx="433985" cy="140399"/>
              </a:xfrm>
              <a:prstGeom prst="round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p>
            </p:txBody>
          </p:sp>
          <p:sp>
            <p:nvSpPr>
              <p:cNvPr id="566" name="Rectangle 565"/>
              <p:cNvSpPr/>
              <p:nvPr/>
            </p:nvSpPr>
            <p:spPr>
              <a:xfrm>
                <a:off x="11059159" y="2179232"/>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67" name="Rectangle 566"/>
              <p:cNvSpPr/>
              <p:nvPr/>
            </p:nvSpPr>
            <p:spPr>
              <a:xfrm>
                <a:off x="11109447" y="2178464"/>
                <a:ext cx="45719" cy="127368"/>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64" name="Right Arrow 563"/>
            <p:cNvSpPr/>
            <p:nvPr/>
          </p:nvSpPr>
          <p:spPr>
            <a:xfrm rot="9342690">
              <a:off x="6946206" y="3173338"/>
              <a:ext cx="334681" cy="99630"/>
            </a:xfrm>
            <a:prstGeom prst="rightArrow">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8" name="Group 567"/>
          <p:cNvGrpSpPr/>
          <p:nvPr/>
        </p:nvGrpSpPr>
        <p:grpSpPr>
          <a:xfrm rot="2963110">
            <a:off x="6889645" y="3660195"/>
            <a:ext cx="739388" cy="290562"/>
            <a:chOff x="6946206" y="2982406"/>
            <a:chExt cx="739388" cy="290562"/>
          </a:xfrm>
        </p:grpSpPr>
        <p:grpSp>
          <p:nvGrpSpPr>
            <p:cNvPr id="569" name="Group 568"/>
            <p:cNvGrpSpPr/>
            <p:nvPr/>
          </p:nvGrpSpPr>
          <p:grpSpPr>
            <a:xfrm rot="20015516">
              <a:off x="7251609" y="2982406"/>
              <a:ext cx="433985" cy="140399"/>
              <a:chOff x="10958134" y="2172850"/>
              <a:chExt cx="433985" cy="140399"/>
            </a:xfrm>
          </p:grpSpPr>
          <p:sp>
            <p:nvSpPr>
              <p:cNvPr id="571" name="Rounded Rectangle 570"/>
              <p:cNvSpPr/>
              <p:nvPr/>
            </p:nvSpPr>
            <p:spPr>
              <a:xfrm>
                <a:off x="10958134" y="2172850"/>
                <a:ext cx="433985" cy="140399"/>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800" dirty="0">
                  <a:solidFill>
                    <a:srgbClr val="FF0000"/>
                  </a:solidFill>
                </a:endParaRPr>
              </a:p>
            </p:txBody>
          </p:sp>
          <p:sp>
            <p:nvSpPr>
              <p:cNvPr id="572" name="Rectangle 571"/>
              <p:cNvSpPr/>
              <p:nvPr/>
            </p:nvSpPr>
            <p:spPr>
              <a:xfrm>
                <a:off x="11059159" y="2179232"/>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73" name="Rectangle 572"/>
              <p:cNvSpPr/>
              <p:nvPr/>
            </p:nvSpPr>
            <p:spPr>
              <a:xfrm>
                <a:off x="11109447" y="2178464"/>
                <a:ext cx="45719" cy="127368"/>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570" name="Right Arrow 569"/>
            <p:cNvSpPr/>
            <p:nvPr/>
          </p:nvSpPr>
          <p:spPr>
            <a:xfrm rot="9342690">
              <a:off x="6946206" y="3173338"/>
              <a:ext cx="334681" cy="99630"/>
            </a:xfrm>
            <a:prstGeom prst="rightArrow">
              <a:avLst/>
            </a:prstGeom>
            <a:solidFill>
              <a:schemeClr val="accent6"/>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aphicFrame>
        <p:nvGraphicFramePr>
          <p:cNvPr id="574" name="Table 573"/>
          <p:cNvGraphicFramePr>
            <a:graphicFrameLocks noGrp="1"/>
          </p:cNvGraphicFramePr>
          <p:nvPr>
            <p:extLst/>
          </p:nvPr>
        </p:nvGraphicFramePr>
        <p:xfrm>
          <a:off x="471419" y="4873141"/>
          <a:ext cx="1532871" cy="1264920"/>
        </p:xfrm>
        <a:graphic>
          <a:graphicData uri="http://schemas.openxmlformats.org/drawingml/2006/table">
            <a:tbl>
              <a:tblPr firstRow="1" bandRow="1">
                <a:tableStyleId>{5940675A-B579-460E-94D1-54222C63F5DA}</a:tableStyleId>
              </a:tblPr>
              <a:tblGrid>
                <a:gridCol w="466071"/>
                <a:gridCol w="609600"/>
                <a:gridCol w="4572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c>
                  <a:txBody>
                    <a:bodyPr/>
                    <a:lstStyle/>
                    <a:p>
                      <a:r>
                        <a:rPr lang="en-US" sz="1100" b="1" i="0" dirty="0" err="1" smtClean="0"/>
                        <a:t>Util</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50001</a:t>
                      </a:r>
                      <a:endParaRPr lang="en-US" sz="1050" dirty="0"/>
                    </a:p>
                  </a:txBody>
                  <a:tcPr/>
                </a:tc>
                <a:tc>
                  <a:txBody>
                    <a:bodyPr/>
                    <a:lstStyle/>
                    <a:p>
                      <a:r>
                        <a:rPr lang="en-US" sz="1050" dirty="0" smtClean="0"/>
                        <a:t>40</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50002</a:t>
                      </a:r>
                      <a:endParaRPr lang="en-US" sz="1050" dirty="0"/>
                    </a:p>
                  </a:txBody>
                  <a:tcPr/>
                </a:tc>
                <a:tc>
                  <a:txBody>
                    <a:bodyPr/>
                    <a:lstStyle/>
                    <a:p>
                      <a:r>
                        <a:rPr lang="en-US" sz="1050" dirty="0" smtClean="0"/>
                        <a:t>30</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50003</a:t>
                      </a:r>
                      <a:endParaRPr lang="en-US" sz="1050" dirty="0"/>
                    </a:p>
                  </a:txBody>
                  <a:tcPr/>
                </a:tc>
                <a:tc>
                  <a:txBody>
                    <a:bodyPr/>
                    <a:lstStyle/>
                    <a:p>
                      <a:r>
                        <a:rPr lang="en-US" sz="1050" dirty="0" smtClean="0"/>
                        <a:t>50</a:t>
                      </a:r>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50004</a:t>
                      </a:r>
                      <a:endParaRPr lang="en-US" sz="1050" dirty="0"/>
                    </a:p>
                  </a:txBody>
                  <a:tcPr/>
                </a:tc>
                <a:tc>
                  <a:txBody>
                    <a:bodyPr/>
                    <a:lstStyle/>
                    <a:p>
                      <a:r>
                        <a:rPr lang="en-US" sz="1050" dirty="0" smtClean="0"/>
                        <a:t>10</a:t>
                      </a:r>
                    </a:p>
                  </a:txBody>
                  <a:tcPr/>
                </a:tc>
              </a:tr>
            </a:tbl>
          </a:graphicData>
        </a:graphic>
      </p:graphicFrame>
      <p:sp>
        <p:nvSpPr>
          <p:cNvPr id="575" name="Oval Callout 574"/>
          <p:cNvSpPr/>
          <p:nvPr/>
        </p:nvSpPr>
        <p:spPr>
          <a:xfrm flipH="1">
            <a:off x="1465359" y="1847695"/>
            <a:ext cx="2022993" cy="735692"/>
          </a:xfrm>
          <a:prstGeom prst="wedgeEllipseCallout">
            <a:avLst>
              <a:gd name="adj1" fmla="val -65419"/>
              <a:gd name="adj2" fmla="val 1242"/>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2. </a:t>
            </a:r>
            <a:r>
              <a:rPr lang="en-US" sz="1400" dirty="0" smtClean="0"/>
              <a:t>Switches add requested link utilization</a:t>
            </a:r>
            <a:endParaRPr lang="en-US" sz="1400" dirty="0"/>
          </a:p>
        </p:txBody>
      </p:sp>
      <p:grpSp>
        <p:nvGrpSpPr>
          <p:cNvPr id="576" name="Group 575"/>
          <p:cNvGrpSpPr/>
          <p:nvPr/>
        </p:nvGrpSpPr>
        <p:grpSpPr>
          <a:xfrm>
            <a:off x="2068460" y="1937871"/>
            <a:ext cx="7448725" cy="3418967"/>
            <a:chOff x="3810994" y="1600200"/>
            <a:chExt cx="7988966" cy="3859673"/>
          </a:xfrm>
        </p:grpSpPr>
        <p:grpSp>
          <p:nvGrpSpPr>
            <p:cNvPr id="577" name="Group 576"/>
            <p:cNvGrpSpPr>
              <a:grpSpLocks noChangeAspect="1"/>
            </p:cNvGrpSpPr>
            <p:nvPr/>
          </p:nvGrpSpPr>
          <p:grpSpPr>
            <a:xfrm>
              <a:off x="4080277" y="4248466"/>
              <a:ext cx="1122721" cy="241118"/>
              <a:chOff x="12968288" y="2754313"/>
              <a:chExt cx="11533187" cy="2981326"/>
            </a:xfrm>
          </p:grpSpPr>
          <p:sp>
            <p:nvSpPr>
              <p:cNvPr id="687"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8" name="Group 577"/>
            <p:cNvGrpSpPr>
              <a:grpSpLocks noChangeAspect="1"/>
            </p:cNvGrpSpPr>
            <p:nvPr/>
          </p:nvGrpSpPr>
          <p:grpSpPr>
            <a:xfrm>
              <a:off x="7227068" y="1600200"/>
              <a:ext cx="741998" cy="599607"/>
              <a:chOff x="12615863" y="2703513"/>
              <a:chExt cx="2846387" cy="2768601"/>
            </a:xfrm>
          </p:grpSpPr>
          <p:sp>
            <p:nvSpPr>
              <p:cNvPr id="679"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9" name="Group 578"/>
            <p:cNvGrpSpPr>
              <a:grpSpLocks noChangeAspect="1"/>
            </p:cNvGrpSpPr>
            <p:nvPr/>
          </p:nvGrpSpPr>
          <p:grpSpPr>
            <a:xfrm>
              <a:off x="8644734" y="1600200"/>
              <a:ext cx="741998" cy="599607"/>
              <a:chOff x="12615863" y="2703513"/>
              <a:chExt cx="2846387" cy="2768601"/>
            </a:xfrm>
          </p:grpSpPr>
          <p:sp>
            <p:nvSpPr>
              <p:cNvPr id="671"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0" name="Group 579"/>
            <p:cNvGrpSpPr>
              <a:grpSpLocks noChangeAspect="1"/>
            </p:cNvGrpSpPr>
            <p:nvPr/>
          </p:nvGrpSpPr>
          <p:grpSpPr>
            <a:xfrm>
              <a:off x="10116102" y="1600200"/>
              <a:ext cx="741998" cy="599607"/>
              <a:chOff x="12615863" y="2703513"/>
              <a:chExt cx="2846387" cy="2768601"/>
            </a:xfrm>
          </p:grpSpPr>
          <p:sp>
            <p:nvSpPr>
              <p:cNvPr id="663"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1" name="Group 580"/>
            <p:cNvGrpSpPr>
              <a:grpSpLocks noChangeAspect="1"/>
            </p:cNvGrpSpPr>
            <p:nvPr/>
          </p:nvGrpSpPr>
          <p:grpSpPr>
            <a:xfrm>
              <a:off x="10567180" y="4248466"/>
              <a:ext cx="1122721" cy="241118"/>
              <a:chOff x="12968288" y="2754313"/>
              <a:chExt cx="11533187" cy="2981326"/>
            </a:xfrm>
          </p:grpSpPr>
          <p:sp>
            <p:nvSpPr>
              <p:cNvPr id="652"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582" name="Straight Connector 581"/>
            <p:cNvCxnSpPr/>
            <p:nvPr/>
          </p:nvCxnSpPr>
          <p:spPr>
            <a:xfrm flipV="1">
              <a:off x="4641637" y="2199807"/>
              <a:ext cx="144191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flipV="1">
              <a:off x="4628612" y="2200655"/>
              <a:ext cx="2919676" cy="2048658"/>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flipV="1">
              <a:off x="4638633" y="2199807"/>
              <a:ext cx="4277188" cy="2038614"/>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p:nvPr/>
          </p:nvCxnSpPr>
          <p:spPr>
            <a:xfrm flipV="1">
              <a:off x="4633626" y="2199808"/>
              <a:ext cx="5830266" cy="2038615"/>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a:off x="7561236" y="2199807"/>
              <a:ext cx="3567227"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8915822" y="2199807"/>
              <a:ext cx="2212642"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a:off x="6083554" y="2214145"/>
              <a:ext cx="5044909"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a:off x="10450271" y="2199807"/>
              <a:ext cx="678193" cy="204865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90" name="Group 589"/>
            <p:cNvGrpSpPr/>
            <p:nvPr/>
          </p:nvGrpSpPr>
          <p:grpSpPr>
            <a:xfrm>
              <a:off x="3810994" y="4730004"/>
              <a:ext cx="1655278" cy="729869"/>
              <a:chOff x="3377733" y="4277151"/>
              <a:chExt cx="1655278" cy="729869"/>
            </a:xfrm>
          </p:grpSpPr>
          <p:grpSp>
            <p:nvGrpSpPr>
              <p:cNvPr id="624" name="Group 623"/>
              <p:cNvGrpSpPr/>
              <p:nvPr/>
            </p:nvGrpSpPr>
            <p:grpSpPr>
              <a:xfrm>
                <a:off x="3377733" y="4277151"/>
                <a:ext cx="1655278" cy="729869"/>
                <a:chOff x="4519371" y="3600936"/>
                <a:chExt cx="564324" cy="548640"/>
              </a:xfrm>
            </p:grpSpPr>
            <p:sp>
              <p:nvSpPr>
                <p:cNvPr id="648" name="Freeform 647"/>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648"/>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649"/>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Freeform 650"/>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5" name="Group 624"/>
              <p:cNvGrpSpPr/>
              <p:nvPr/>
            </p:nvGrpSpPr>
            <p:grpSpPr>
              <a:xfrm>
                <a:off x="3508559" y="4344842"/>
                <a:ext cx="1253384" cy="324539"/>
                <a:chOff x="8725233" y="1874652"/>
                <a:chExt cx="1179179" cy="335148"/>
              </a:xfrm>
            </p:grpSpPr>
            <p:grpSp>
              <p:nvGrpSpPr>
                <p:cNvPr id="642" name="Group 641"/>
                <p:cNvGrpSpPr/>
                <p:nvPr/>
              </p:nvGrpSpPr>
              <p:grpSpPr>
                <a:xfrm>
                  <a:off x="8725233" y="1874652"/>
                  <a:ext cx="1179179" cy="335148"/>
                  <a:chOff x="4519371" y="3600936"/>
                  <a:chExt cx="564324" cy="548640"/>
                </a:xfrm>
              </p:grpSpPr>
              <p:sp>
                <p:nvSpPr>
                  <p:cNvPr id="644" name="Freeform 643"/>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Freeform 644"/>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Freeform 645"/>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646"/>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43" name="TextBox 642"/>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626" name="Group 625"/>
              <p:cNvGrpSpPr>
                <a:grpSpLocks noChangeAspect="1"/>
              </p:cNvGrpSpPr>
              <p:nvPr/>
            </p:nvGrpSpPr>
            <p:grpSpPr>
              <a:xfrm>
                <a:off x="3742884" y="4741517"/>
                <a:ext cx="263915" cy="214145"/>
                <a:chOff x="15084425" y="-6992938"/>
                <a:chExt cx="9767888" cy="9496426"/>
              </a:xfrm>
            </p:grpSpPr>
            <p:sp>
              <p:nvSpPr>
                <p:cNvPr id="636" name="Freeform 635"/>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636"/>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637"/>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638"/>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639"/>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640"/>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7" name="Group 626"/>
              <p:cNvGrpSpPr>
                <a:grpSpLocks noChangeAspect="1"/>
              </p:cNvGrpSpPr>
              <p:nvPr/>
            </p:nvGrpSpPr>
            <p:grpSpPr>
              <a:xfrm>
                <a:off x="4321500" y="4741517"/>
                <a:ext cx="263915" cy="214145"/>
                <a:chOff x="15084425" y="-6992938"/>
                <a:chExt cx="9767888" cy="9496426"/>
              </a:xfrm>
            </p:grpSpPr>
            <p:sp>
              <p:nvSpPr>
                <p:cNvPr id="630" name="Freeform 629"/>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630"/>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631"/>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632"/>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633"/>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Freeform 634"/>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8" name="Straight Connector 627"/>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91" name="Group 590"/>
            <p:cNvGrpSpPr/>
            <p:nvPr/>
          </p:nvGrpSpPr>
          <p:grpSpPr>
            <a:xfrm>
              <a:off x="10144682" y="4730004"/>
              <a:ext cx="1655278" cy="729869"/>
              <a:chOff x="3377733" y="4277151"/>
              <a:chExt cx="1655278" cy="729869"/>
            </a:xfrm>
          </p:grpSpPr>
          <p:grpSp>
            <p:nvGrpSpPr>
              <p:cNvPr id="596" name="Group 595"/>
              <p:cNvGrpSpPr/>
              <p:nvPr/>
            </p:nvGrpSpPr>
            <p:grpSpPr>
              <a:xfrm>
                <a:off x="3377733" y="4277151"/>
                <a:ext cx="1655278" cy="729869"/>
                <a:chOff x="4519371" y="3600936"/>
                <a:chExt cx="564324" cy="548640"/>
              </a:xfrm>
            </p:grpSpPr>
            <p:sp>
              <p:nvSpPr>
                <p:cNvPr id="620" name="Freeform 619"/>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620"/>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621"/>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622"/>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7" name="Group 596"/>
              <p:cNvGrpSpPr/>
              <p:nvPr/>
            </p:nvGrpSpPr>
            <p:grpSpPr>
              <a:xfrm>
                <a:off x="3508559" y="4344842"/>
                <a:ext cx="1253384" cy="324539"/>
                <a:chOff x="8725233" y="1874652"/>
                <a:chExt cx="1179179" cy="335148"/>
              </a:xfrm>
            </p:grpSpPr>
            <p:grpSp>
              <p:nvGrpSpPr>
                <p:cNvPr id="614" name="Group 613"/>
                <p:cNvGrpSpPr/>
                <p:nvPr/>
              </p:nvGrpSpPr>
              <p:grpSpPr>
                <a:xfrm>
                  <a:off x="8725233" y="1874652"/>
                  <a:ext cx="1179179" cy="335148"/>
                  <a:chOff x="4519371" y="3600936"/>
                  <a:chExt cx="564324" cy="548640"/>
                </a:xfrm>
              </p:grpSpPr>
              <p:sp>
                <p:nvSpPr>
                  <p:cNvPr id="616" name="Freeform 615"/>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616"/>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617"/>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618"/>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5" name="TextBox 614"/>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598" name="Group 597"/>
              <p:cNvGrpSpPr>
                <a:grpSpLocks noChangeAspect="1"/>
              </p:cNvGrpSpPr>
              <p:nvPr/>
            </p:nvGrpSpPr>
            <p:grpSpPr>
              <a:xfrm>
                <a:off x="3742884" y="4741517"/>
                <a:ext cx="263915" cy="214145"/>
                <a:chOff x="15084425" y="-6992938"/>
                <a:chExt cx="9767888" cy="9496426"/>
              </a:xfrm>
            </p:grpSpPr>
            <p:sp>
              <p:nvSpPr>
                <p:cNvPr id="608" name="Freeform 607"/>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608"/>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609"/>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610"/>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611"/>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612"/>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9" name="Group 598"/>
              <p:cNvGrpSpPr>
                <a:grpSpLocks noChangeAspect="1"/>
              </p:cNvGrpSpPr>
              <p:nvPr/>
            </p:nvGrpSpPr>
            <p:grpSpPr>
              <a:xfrm>
                <a:off x="4321500" y="4741517"/>
                <a:ext cx="263915" cy="214145"/>
                <a:chOff x="15084425" y="-6992938"/>
                <a:chExt cx="9767888" cy="9496426"/>
              </a:xfrm>
            </p:grpSpPr>
            <p:sp>
              <p:nvSpPr>
                <p:cNvPr id="602" name="Freeform 601"/>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602"/>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603"/>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604"/>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605"/>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606"/>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00" name="Straight Connector 599"/>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92" name="Straight Connector 591"/>
            <p:cNvCxnSpPr/>
            <p:nvPr/>
          </p:nvCxnSpPr>
          <p:spPr>
            <a:xfrm>
              <a:off x="4599622"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a:off x="11017200" y="4494949"/>
              <a:ext cx="2463" cy="25754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4" name="Shape 670"/>
            <p:cNvSpPr/>
            <p:nvPr/>
          </p:nvSpPr>
          <p:spPr>
            <a:xfrm>
              <a:off x="5480053"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dirty="0" smtClean="0">
                  <a:solidFill>
                    <a:schemeClr val="lt1"/>
                  </a:solidFill>
                  <a:latin typeface="Calibri"/>
                  <a:ea typeface="Calibri"/>
                  <a:cs typeface="Calibri"/>
                  <a:sym typeface="Calibri"/>
                </a:rPr>
                <a:t>Hypervisor H1</a:t>
              </a:r>
              <a:endParaRPr lang="en" sz="1600" b="0" i="0" u="none" strike="noStrike" cap="none" baseline="0" dirty="0">
                <a:solidFill>
                  <a:schemeClr val="lt1"/>
                </a:solidFill>
                <a:latin typeface="Calibri"/>
                <a:ea typeface="Calibri"/>
                <a:cs typeface="Calibri"/>
                <a:sym typeface="Calibri"/>
              </a:endParaRPr>
            </a:p>
          </p:txBody>
        </p:sp>
        <p:sp>
          <p:nvSpPr>
            <p:cNvPr id="595" name="Shape 670"/>
            <p:cNvSpPr/>
            <p:nvPr/>
          </p:nvSpPr>
          <p:spPr>
            <a:xfrm>
              <a:off x="8777659" y="4768010"/>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smtClean="0">
                  <a:solidFill>
                    <a:schemeClr val="lt1"/>
                  </a:solidFill>
                  <a:latin typeface="Calibri"/>
                  <a:ea typeface="Calibri"/>
                  <a:cs typeface="Calibri"/>
                  <a:sym typeface="Calibri"/>
                </a:rPr>
                <a:t>Hypervisor H2</a:t>
              </a:r>
              <a:endParaRPr lang="en" sz="1600" b="0" i="0" u="none" strike="noStrike" cap="none" baseline="0" dirty="0">
                <a:solidFill>
                  <a:schemeClr val="lt1"/>
                </a:solidFill>
                <a:latin typeface="Calibri"/>
                <a:ea typeface="Calibri"/>
                <a:cs typeface="Calibri"/>
                <a:sym typeface="Calibri"/>
              </a:endParaRPr>
            </a:p>
          </p:txBody>
        </p:sp>
      </p:grpSp>
      <p:sp>
        <p:nvSpPr>
          <p:cNvPr id="698" name="Oval Callout 697"/>
          <p:cNvSpPr/>
          <p:nvPr/>
        </p:nvSpPr>
        <p:spPr>
          <a:xfrm flipH="1">
            <a:off x="3530860" y="4000061"/>
            <a:ext cx="2345808" cy="858472"/>
          </a:xfrm>
          <a:prstGeom prst="wedgeEllipseCallout">
            <a:avLst>
              <a:gd name="adj1" fmla="val 66418"/>
              <a:gd name="adj2" fmla="val 7212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1. </a:t>
            </a:r>
            <a:r>
              <a:rPr lang="en-US" sz="1400" dirty="0" err="1" smtClean="0"/>
              <a:t>Src</a:t>
            </a:r>
            <a:r>
              <a:rPr lang="en-US" sz="1400" dirty="0" smtClean="0"/>
              <a:t> </a:t>
            </a:r>
            <a:r>
              <a:rPr lang="en-US" sz="1400" dirty="0" err="1"/>
              <a:t>vSwitch</a:t>
            </a:r>
            <a:r>
              <a:rPr lang="en-US" sz="1400" dirty="0"/>
              <a:t> </a:t>
            </a:r>
            <a:r>
              <a:rPr lang="en-US" sz="1400" dirty="0" smtClean="0"/>
              <a:t>adds INT instructions to </a:t>
            </a:r>
            <a:r>
              <a:rPr lang="en-US" sz="1400" dirty="0" err="1" smtClean="0"/>
              <a:t>flowlets</a:t>
            </a:r>
            <a:endParaRPr lang="en-US" sz="1400" dirty="0" smtClean="0"/>
          </a:p>
        </p:txBody>
      </p:sp>
      <p:sp>
        <p:nvSpPr>
          <p:cNvPr id="699" name="Oval Callout 698"/>
          <p:cNvSpPr/>
          <p:nvPr/>
        </p:nvSpPr>
        <p:spPr>
          <a:xfrm>
            <a:off x="9614782" y="4132429"/>
            <a:ext cx="2208918" cy="1224410"/>
          </a:xfrm>
          <a:prstGeom prst="wedgeEllipseCallout">
            <a:avLst>
              <a:gd name="adj1" fmla="val -65628"/>
              <a:gd name="adj2" fmla="val 957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3. </a:t>
            </a:r>
            <a:r>
              <a:rPr lang="en-US" sz="1400" dirty="0" err="1"/>
              <a:t>Dst</a:t>
            </a:r>
            <a:r>
              <a:rPr lang="en-US" sz="1400" dirty="0"/>
              <a:t> </a:t>
            </a:r>
            <a:r>
              <a:rPr lang="en-US" sz="1400" dirty="0" err="1"/>
              <a:t>vSwitch</a:t>
            </a:r>
            <a:r>
              <a:rPr lang="en-US" sz="1400" dirty="0"/>
              <a:t> </a:t>
            </a:r>
            <a:r>
              <a:rPr lang="en-US" sz="1400" dirty="0" smtClean="0"/>
              <a:t>relays link utilization and </a:t>
            </a:r>
            <a:r>
              <a:rPr lang="en-US" sz="1400" dirty="0" err="1" smtClean="0"/>
              <a:t>src</a:t>
            </a:r>
            <a:r>
              <a:rPr lang="en-US" sz="1400" dirty="0" smtClean="0"/>
              <a:t> port to </a:t>
            </a:r>
            <a:r>
              <a:rPr lang="en-US" sz="1400" dirty="0" err="1"/>
              <a:t>s</a:t>
            </a:r>
            <a:r>
              <a:rPr lang="en-US" sz="1400" dirty="0" err="1" smtClean="0"/>
              <a:t>rc</a:t>
            </a:r>
            <a:r>
              <a:rPr lang="en-US" sz="1400" dirty="0" smtClean="0"/>
              <a:t> </a:t>
            </a:r>
            <a:r>
              <a:rPr lang="en-US" sz="1400" dirty="0" err="1" smtClean="0"/>
              <a:t>vSwitch</a:t>
            </a:r>
            <a:endParaRPr lang="en-US" sz="1400" dirty="0" smtClean="0"/>
          </a:p>
        </p:txBody>
      </p:sp>
      <p:sp>
        <p:nvSpPr>
          <p:cNvPr id="700" name="Oval Callout 699"/>
          <p:cNvSpPr/>
          <p:nvPr/>
        </p:nvSpPr>
        <p:spPr>
          <a:xfrm>
            <a:off x="4074052" y="5060292"/>
            <a:ext cx="2094378" cy="752538"/>
          </a:xfrm>
          <a:prstGeom prst="wedgeEllipseCallout">
            <a:avLst>
              <a:gd name="adj1" fmla="val -95170"/>
              <a:gd name="adj2" fmla="val -4784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5. </a:t>
            </a:r>
            <a:r>
              <a:rPr lang="en-US" sz="1400" dirty="0" err="1"/>
              <a:t>Src</a:t>
            </a:r>
            <a:r>
              <a:rPr lang="en-US" sz="1400" dirty="0"/>
              <a:t> </a:t>
            </a:r>
            <a:r>
              <a:rPr lang="en-US" sz="1400" dirty="0" err="1" smtClean="0"/>
              <a:t>vSwitch</a:t>
            </a:r>
            <a:r>
              <a:rPr lang="en-US" sz="1400" dirty="0"/>
              <a:t> </a:t>
            </a:r>
            <a:r>
              <a:rPr lang="en-US" sz="1400" dirty="0" smtClean="0"/>
              <a:t>updates link utilizations</a:t>
            </a:r>
          </a:p>
        </p:txBody>
      </p:sp>
      <p:sp>
        <p:nvSpPr>
          <p:cNvPr id="701" name="Oval Callout 700"/>
          <p:cNvSpPr/>
          <p:nvPr/>
        </p:nvSpPr>
        <p:spPr>
          <a:xfrm>
            <a:off x="6027563" y="4099132"/>
            <a:ext cx="1961615" cy="899259"/>
          </a:xfrm>
          <a:prstGeom prst="wedgeEllipseCallout">
            <a:avLst>
              <a:gd name="adj1" fmla="val 14421"/>
              <a:gd name="adj2" fmla="val -64673"/>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4. Return packet  </a:t>
            </a:r>
            <a:r>
              <a:rPr lang="en-US" sz="1400" dirty="0" smtClean="0"/>
              <a:t>carries link utilization </a:t>
            </a:r>
            <a:r>
              <a:rPr lang="en-US" sz="1400" dirty="0"/>
              <a:t>for forward path</a:t>
            </a:r>
          </a:p>
        </p:txBody>
      </p:sp>
      <p:sp>
        <p:nvSpPr>
          <p:cNvPr id="702" name="Freeform 334"/>
          <p:cNvSpPr>
            <a:spLocks/>
          </p:cNvSpPr>
          <p:nvPr/>
        </p:nvSpPr>
        <p:spPr bwMode="auto">
          <a:xfrm>
            <a:off x="3941526" y="1950028"/>
            <a:ext cx="441022" cy="101195"/>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334"/>
          <p:cNvSpPr>
            <a:spLocks/>
          </p:cNvSpPr>
          <p:nvPr/>
        </p:nvSpPr>
        <p:spPr bwMode="auto">
          <a:xfrm>
            <a:off x="3927944" y="2139240"/>
            <a:ext cx="441022" cy="101195"/>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Oval Callout 703"/>
          <p:cNvSpPr/>
          <p:nvPr/>
        </p:nvSpPr>
        <p:spPr>
          <a:xfrm>
            <a:off x="2992820" y="5832586"/>
            <a:ext cx="2046514" cy="791673"/>
          </a:xfrm>
          <a:prstGeom prst="wedgeEllipseCallout">
            <a:avLst>
              <a:gd name="adj1" fmla="val -41272"/>
              <a:gd name="adj2" fmla="val -145526"/>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6</a:t>
            </a:r>
            <a:r>
              <a:rPr lang="en-US" sz="1400" dirty="0" smtClean="0"/>
              <a:t>. </a:t>
            </a:r>
            <a:r>
              <a:rPr lang="en-US" sz="1400" dirty="0" err="1"/>
              <a:t>Src</a:t>
            </a:r>
            <a:r>
              <a:rPr lang="en-US" sz="1400" dirty="0"/>
              <a:t> </a:t>
            </a:r>
            <a:r>
              <a:rPr lang="en-US" sz="1400" dirty="0" err="1" smtClean="0"/>
              <a:t>vSwitch</a:t>
            </a:r>
            <a:r>
              <a:rPr lang="en-US" sz="1400" dirty="0" smtClean="0"/>
              <a:t> forwards </a:t>
            </a:r>
            <a:r>
              <a:rPr lang="en-US" sz="1400" dirty="0" err="1" smtClean="0"/>
              <a:t>flowlets</a:t>
            </a:r>
            <a:r>
              <a:rPr lang="en-US" sz="1400" dirty="0" smtClean="0"/>
              <a:t> on least utilized paths</a:t>
            </a:r>
          </a:p>
        </p:txBody>
      </p:sp>
      <p:sp>
        <p:nvSpPr>
          <p:cNvPr id="705" name="Freeform 329"/>
          <p:cNvSpPr>
            <a:spLocks/>
          </p:cNvSpPr>
          <p:nvPr/>
        </p:nvSpPr>
        <p:spPr bwMode="auto">
          <a:xfrm>
            <a:off x="3880913" y="1950951"/>
            <a:ext cx="691822" cy="531143"/>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331"/>
          <p:cNvSpPr>
            <a:spLocks/>
          </p:cNvSpPr>
          <p:nvPr/>
        </p:nvSpPr>
        <p:spPr bwMode="auto">
          <a:xfrm>
            <a:off x="3880913" y="2006685"/>
            <a:ext cx="623141" cy="475409"/>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334"/>
          <p:cNvSpPr>
            <a:spLocks/>
          </p:cNvSpPr>
          <p:nvPr/>
        </p:nvSpPr>
        <p:spPr bwMode="auto">
          <a:xfrm>
            <a:off x="3978602" y="2135546"/>
            <a:ext cx="441022" cy="95326"/>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Freeform 334"/>
          <p:cNvSpPr>
            <a:spLocks/>
          </p:cNvSpPr>
          <p:nvPr/>
        </p:nvSpPr>
        <p:spPr bwMode="auto">
          <a:xfrm>
            <a:off x="3965902" y="2338746"/>
            <a:ext cx="441022" cy="95326"/>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Freeform 333"/>
          <p:cNvSpPr>
            <a:spLocks/>
          </p:cNvSpPr>
          <p:nvPr/>
        </p:nvSpPr>
        <p:spPr bwMode="auto">
          <a:xfrm>
            <a:off x="3978602" y="2054083"/>
            <a:ext cx="441022" cy="95935"/>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Freeform 333"/>
          <p:cNvSpPr>
            <a:spLocks/>
          </p:cNvSpPr>
          <p:nvPr/>
        </p:nvSpPr>
        <p:spPr bwMode="auto">
          <a:xfrm>
            <a:off x="3978602" y="2234069"/>
            <a:ext cx="441022" cy="95935"/>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330"/>
          <p:cNvSpPr>
            <a:spLocks/>
          </p:cNvSpPr>
          <p:nvPr/>
        </p:nvSpPr>
        <p:spPr bwMode="auto">
          <a:xfrm>
            <a:off x="3868504" y="1950951"/>
            <a:ext cx="691822" cy="55734"/>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Freeform 332"/>
          <p:cNvSpPr>
            <a:spLocks/>
          </p:cNvSpPr>
          <p:nvPr/>
        </p:nvSpPr>
        <p:spPr bwMode="auto">
          <a:xfrm>
            <a:off x="4492587" y="1938246"/>
            <a:ext cx="68681" cy="531143"/>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TextBox 712"/>
          <p:cNvSpPr txBox="1"/>
          <p:nvPr/>
        </p:nvSpPr>
        <p:spPr>
          <a:xfrm>
            <a:off x="779416" y="1167340"/>
            <a:ext cx="9786984" cy="492443"/>
          </a:xfrm>
          <a:prstGeom prst="rect">
            <a:avLst/>
          </a:prstGeom>
          <a:noFill/>
        </p:spPr>
        <p:txBody>
          <a:bodyPr wrap="square" rtlCol="0">
            <a:spAutoFit/>
          </a:bodyPr>
          <a:lstStyle/>
          <a:p>
            <a:pPr marL="285750" indent="-285750">
              <a:buFont typeface="Wingdings" charset="2"/>
              <a:buChar char="§"/>
            </a:pPr>
            <a:r>
              <a:rPr lang="en-US" sz="2600" dirty="0" smtClean="0"/>
              <a:t>Utilization-aware balancing based on INT feedback</a:t>
            </a:r>
            <a:endParaRPr lang="en-US" sz="2600" dirty="0"/>
          </a:p>
        </p:txBody>
      </p:sp>
      <p:graphicFrame>
        <p:nvGraphicFramePr>
          <p:cNvPr id="714" name="Table 713"/>
          <p:cNvGraphicFramePr>
            <a:graphicFrameLocks noGrp="1"/>
          </p:cNvGraphicFramePr>
          <p:nvPr>
            <p:extLst/>
          </p:nvPr>
        </p:nvGraphicFramePr>
        <p:xfrm>
          <a:off x="467072" y="4876137"/>
          <a:ext cx="1075671" cy="1264920"/>
        </p:xfrm>
        <a:graphic>
          <a:graphicData uri="http://schemas.openxmlformats.org/drawingml/2006/table">
            <a:tbl>
              <a:tblPr firstRow="1" bandRow="1">
                <a:tableStyleId>{5940675A-B579-460E-94D1-54222C63F5DA}</a:tableStyleId>
              </a:tblPr>
              <a:tblGrid>
                <a:gridCol w="466071"/>
                <a:gridCol w="6096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50001</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50002</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50003</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50004</a:t>
                      </a:r>
                      <a:endParaRPr lang="en-US" sz="1050" dirty="0"/>
                    </a:p>
                  </a:txBody>
                  <a:tcPr/>
                </a:tc>
              </a:tr>
            </a:tbl>
          </a:graphicData>
        </a:graphic>
      </p:graphicFrame>
    </p:spTree>
    <p:extLst>
      <p:ext uri="{BB962C8B-B14F-4D97-AF65-F5344CB8AC3E}">
        <p14:creationId xmlns:p14="http://schemas.microsoft.com/office/powerpoint/2010/main" val="866323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85900" y="533400"/>
            <a:ext cx="7429500" cy="4801314"/>
          </a:xfrm>
          <a:prstGeom prst="rect">
            <a:avLst/>
          </a:prstGeom>
          <a:noFill/>
        </p:spPr>
        <p:txBody>
          <a:bodyPr wrap="square" rtlCol="0">
            <a:spAutoFit/>
          </a:bodyPr>
          <a:lstStyle/>
          <a:p>
            <a:r>
              <a:rPr lang="en-US" dirty="0" smtClean="0"/>
              <a:t>viable</a:t>
            </a:r>
          </a:p>
          <a:p>
            <a:r>
              <a:rPr lang="en-US" dirty="0" smtClean="0"/>
              <a:t>Leap-of-faith hardware</a:t>
            </a:r>
          </a:p>
          <a:p>
            <a:r>
              <a:rPr lang="en-US" dirty="0" smtClean="0"/>
              <a:t>Strike a balance between performance and viability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278949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67737" y="90122"/>
            <a:ext cx="4141247" cy="1077218"/>
          </a:xfrm>
          <a:prstGeom prst="rect">
            <a:avLst/>
          </a:prstGeom>
          <a:noFill/>
        </p:spPr>
        <p:txBody>
          <a:bodyPr wrap="square" rtlCol="0">
            <a:spAutoFit/>
          </a:bodyPr>
          <a:lstStyle/>
          <a:p>
            <a:pPr algn="ctr"/>
            <a:r>
              <a:rPr lang="en-US" sz="3200" dirty="0" err="1" smtClean="0"/>
              <a:t>vSwitch</a:t>
            </a:r>
            <a:r>
              <a:rPr lang="en-US" sz="3200" dirty="0" smtClean="0"/>
              <a:t> Load balancing</a:t>
            </a:r>
          </a:p>
          <a:p>
            <a:pPr algn="ctr"/>
            <a:r>
              <a:rPr lang="en-US" sz="3200" dirty="0" smtClean="0"/>
              <a:t>CLOVE-ECN</a:t>
            </a:r>
          </a:p>
        </p:txBody>
      </p:sp>
      <p:sp>
        <p:nvSpPr>
          <p:cNvPr id="487" name="TextBox 486"/>
          <p:cNvSpPr txBox="1"/>
          <p:nvPr/>
        </p:nvSpPr>
        <p:spPr>
          <a:xfrm>
            <a:off x="779416" y="275987"/>
            <a:ext cx="2392949" cy="492443"/>
          </a:xfrm>
          <a:prstGeom prst="rect">
            <a:avLst/>
          </a:prstGeom>
          <a:noFill/>
        </p:spPr>
        <p:txBody>
          <a:bodyPr wrap="square" rtlCol="0">
            <a:spAutoFit/>
          </a:bodyPr>
          <a:lstStyle/>
          <a:p>
            <a:r>
              <a:rPr lang="en-US" sz="2600" dirty="0" smtClean="0">
                <a:solidFill>
                  <a:schemeClr val="bg1">
                    <a:lumMod val="65000"/>
                  </a:schemeClr>
                </a:solidFill>
              </a:rPr>
              <a:t>Path Discovery</a:t>
            </a:r>
            <a:endParaRPr lang="en-US" sz="2600" dirty="0">
              <a:solidFill>
                <a:schemeClr val="bg1">
                  <a:lumMod val="65000"/>
                </a:schemeClr>
              </a:solidFill>
            </a:endParaRPr>
          </a:p>
        </p:txBody>
      </p:sp>
      <p:sp>
        <p:nvSpPr>
          <p:cNvPr id="488" name="TextBox 487"/>
          <p:cNvSpPr txBox="1"/>
          <p:nvPr/>
        </p:nvSpPr>
        <p:spPr>
          <a:xfrm>
            <a:off x="3623898" y="264833"/>
            <a:ext cx="3499162" cy="492443"/>
          </a:xfrm>
          <a:prstGeom prst="rect">
            <a:avLst/>
          </a:prstGeom>
          <a:noFill/>
        </p:spPr>
        <p:txBody>
          <a:bodyPr wrap="square" rtlCol="0">
            <a:spAutoFit/>
          </a:bodyPr>
          <a:lstStyle/>
          <a:p>
            <a:r>
              <a:rPr lang="en-US" sz="2600" dirty="0" smtClean="0">
                <a:solidFill>
                  <a:schemeClr val="bg1">
                    <a:lumMod val="65000"/>
                  </a:schemeClr>
                </a:solidFill>
              </a:rPr>
              <a:t>Load balancing </a:t>
            </a:r>
            <a:r>
              <a:rPr lang="en-US" sz="2600" dirty="0" err="1">
                <a:solidFill>
                  <a:schemeClr val="bg1">
                    <a:lumMod val="65000"/>
                  </a:schemeClr>
                </a:solidFill>
              </a:rPr>
              <a:t>f</a:t>
            </a:r>
            <a:r>
              <a:rPr lang="en-US" sz="2600" dirty="0" err="1" smtClean="0">
                <a:solidFill>
                  <a:schemeClr val="bg1">
                    <a:lumMod val="65000"/>
                  </a:schemeClr>
                </a:solidFill>
              </a:rPr>
              <a:t>lowlets</a:t>
            </a:r>
            <a:endParaRPr lang="en-US" sz="2600" dirty="0">
              <a:solidFill>
                <a:schemeClr val="bg1">
                  <a:lumMod val="65000"/>
                </a:schemeClr>
              </a:solidFill>
            </a:endParaRPr>
          </a:p>
        </p:txBody>
      </p:sp>
      <p:sp>
        <p:nvSpPr>
          <p:cNvPr id="256" name="Freeform 255"/>
          <p:cNvSpPr/>
          <p:nvPr/>
        </p:nvSpPr>
        <p:spPr>
          <a:xfrm>
            <a:off x="215900" y="63500"/>
            <a:ext cx="11785600" cy="6616700"/>
          </a:xfrm>
          <a:custGeom>
            <a:avLst/>
            <a:gdLst/>
            <a:ahLst/>
            <a:cxnLst/>
            <a:rect l="l" t="t" r="r" b="b"/>
            <a:pathLst>
              <a:path w="11887200" h="6616700">
                <a:moveTo>
                  <a:pt x="7287687" y="0"/>
                </a:moveTo>
                <a:lnTo>
                  <a:pt x="11698813" y="0"/>
                </a:lnTo>
                <a:cubicBezTo>
                  <a:pt x="11802856" y="0"/>
                  <a:pt x="11887200" y="84344"/>
                  <a:pt x="11887200" y="188387"/>
                </a:cubicBezTo>
                <a:lnTo>
                  <a:pt x="11887200" y="1016000"/>
                </a:lnTo>
                <a:lnTo>
                  <a:pt x="11887200" y="1130300"/>
                </a:lnTo>
                <a:lnTo>
                  <a:pt x="11887200" y="6616700"/>
                </a:lnTo>
                <a:lnTo>
                  <a:pt x="0" y="6616700"/>
                </a:lnTo>
                <a:lnTo>
                  <a:pt x="0" y="1016000"/>
                </a:lnTo>
                <a:lnTo>
                  <a:pt x="7099300" y="1016000"/>
                </a:lnTo>
                <a:lnTo>
                  <a:pt x="7099300" y="188387"/>
                </a:lnTo>
                <a:cubicBezTo>
                  <a:pt x="7099300" y="84344"/>
                  <a:pt x="7183644" y="0"/>
                  <a:pt x="7287687" y="0"/>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7" name="Content Placeholder 2"/>
          <p:cNvSpPr>
            <a:spLocks noGrp="1"/>
          </p:cNvSpPr>
          <p:nvPr>
            <p:ph idx="1"/>
          </p:nvPr>
        </p:nvSpPr>
        <p:spPr>
          <a:xfrm>
            <a:off x="838200" y="1736725"/>
            <a:ext cx="10515600" cy="4351338"/>
          </a:xfrm>
        </p:spPr>
        <p:txBody>
          <a:bodyPr>
            <a:normAutofit/>
          </a:bodyPr>
          <a:lstStyle/>
          <a:p>
            <a:pPr>
              <a:lnSpc>
                <a:spcPct val="300000"/>
              </a:lnSpc>
              <a:buFont typeface="Wingdings" charset="2"/>
              <a:buChar char="§"/>
            </a:pPr>
            <a:r>
              <a:rPr lang="en-US" dirty="0" err="1" smtClean="0"/>
              <a:t>Flowlet</a:t>
            </a:r>
            <a:r>
              <a:rPr lang="en-US" dirty="0" smtClean="0"/>
              <a:t> splitting in </a:t>
            </a:r>
            <a:r>
              <a:rPr lang="en-US" dirty="0" err="1" smtClean="0"/>
              <a:t>vSwitch</a:t>
            </a:r>
            <a:endParaRPr lang="en-US" dirty="0" smtClean="0"/>
          </a:p>
          <a:p>
            <a:pPr>
              <a:lnSpc>
                <a:spcPct val="300000"/>
              </a:lnSpc>
              <a:buFont typeface="Wingdings" charset="2"/>
              <a:buChar char="§"/>
            </a:pPr>
            <a:r>
              <a:rPr lang="en-US" dirty="0" smtClean="0"/>
              <a:t>Select learnt source port for </a:t>
            </a:r>
            <a:r>
              <a:rPr lang="en-US" dirty="0" err="1" smtClean="0"/>
              <a:t>flowlets</a:t>
            </a:r>
            <a:r>
              <a:rPr lang="en-US" dirty="0" smtClean="0"/>
              <a:t> at random</a:t>
            </a:r>
          </a:p>
          <a:p>
            <a:pPr>
              <a:lnSpc>
                <a:spcPct val="300000"/>
              </a:lnSpc>
              <a:buFont typeface="Wingdings" charset="2"/>
              <a:buChar char="§"/>
            </a:pPr>
            <a:r>
              <a:rPr lang="en-US" dirty="0"/>
              <a:t>P</a:t>
            </a:r>
            <a:r>
              <a:rPr lang="en-US" dirty="0" smtClean="0"/>
              <a:t>hysical switches forward </a:t>
            </a:r>
            <a:r>
              <a:rPr lang="en-US" dirty="0" err="1" smtClean="0"/>
              <a:t>flowlets</a:t>
            </a:r>
            <a:r>
              <a:rPr lang="en-US" dirty="0" smtClean="0"/>
              <a:t> using ECMP</a:t>
            </a:r>
          </a:p>
          <a:p>
            <a:pPr>
              <a:lnSpc>
                <a:spcPct val="300000"/>
              </a:lnSpc>
              <a:buFont typeface="Wingdings" charset="2"/>
              <a:buChar char="§"/>
            </a:pPr>
            <a:endParaRPr lang="en-US" dirty="0"/>
          </a:p>
        </p:txBody>
      </p:sp>
      <p:sp>
        <p:nvSpPr>
          <p:cNvPr id="258" name="TextBox 257"/>
          <p:cNvSpPr txBox="1"/>
          <p:nvPr/>
        </p:nvSpPr>
        <p:spPr>
          <a:xfrm>
            <a:off x="7720137" y="242522"/>
            <a:ext cx="4141247" cy="1077218"/>
          </a:xfrm>
          <a:prstGeom prst="rect">
            <a:avLst/>
          </a:prstGeom>
          <a:noFill/>
        </p:spPr>
        <p:txBody>
          <a:bodyPr wrap="square" rtlCol="0">
            <a:spAutoFit/>
          </a:bodyPr>
          <a:lstStyle/>
          <a:p>
            <a:pPr algn="ctr"/>
            <a:r>
              <a:rPr lang="en-US" sz="3200" dirty="0" err="1" smtClean="0"/>
              <a:t>vSwitch</a:t>
            </a:r>
            <a:r>
              <a:rPr lang="en-US" sz="3200" dirty="0" smtClean="0"/>
              <a:t> Load balancing</a:t>
            </a:r>
          </a:p>
          <a:p>
            <a:pPr algn="ctr"/>
            <a:r>
              <a:rPr lang="en-US" sz="3200" dirty="0" smtClean="0"/>
              <a:t>Edge-</a:t>
            </a:r>
            <a:r>
              <a:rPr lang="en-US" sz="3200" dirty="0" err="1" smtClean="0"/>
              <a:t>Flowlet</a:t>
            </a:r>
            <a:endParaRPr lang="en-US" sz="3200" dirty="0" smtClean="0"/>
          </a:p>
        </p:txBody>
      </p:sp>
    </p:spTree>
    <p:extLst>
      <p:ext uri="{BB962C8B-B14F-4D97-AF65-F5344CB8AC3E}">
        <p14:creationId xmlns:p14="http://schemas.microsoft.com/office/powerpoint/2010/main" val="151639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647" y="-4292"/>
            <a:ext cx="10515600" cy="999207"/>
          </a:xfrm>
        </p:spPr>
        <p:txBody>
          <a:bodyPr/>
          <a:lstStyle/>
          <a:p>
            <a:pPr algn="ctr"/>
            <a:r>
              <a:rPr lang="en-US" u="sng" dirty="0" smtClean="0"/>
              <a:t>Proposed load balancing schemes </a:t>
            </a:r>
            <a:endParaRPr lang="en-US" u="sng" dirty="0"/>
          </a:p>
        </p:txBody>
      </p:sp>
      <p:sp>
        <p:nvSpPr>
          <p:cNvPr id="151" name="TextBox 150"/>
          <p:cNvSpPr txBox="1"/>
          <p:nvPr/>
        </p:nvSpPr>
        <p:spPr>
          <a:xfrm>
            <a:off x="1567218" y="6323271"/>
            <a:ext cx="1429128" cy="369332"/>
          </a:xfrm>
          <a:prstGeom prst="rect">
            <a:avLst/>
          </a:prstGeom>
          <a:noFill/>
        </p:spPr>
        <p:txBody>
          <a:bodyPr wrap="square" rtlCol="0">
            <a:spAutoFit/>
          </a:bodyPr>
          <a:lstStyle/>
          <a:p>
            <a:r>
              <a:rPr lang="en-US" dirty="0" smtClean="0"/>
              <a:t>Hypervisors</a:t>
            </a:r>
            <a:endParaRPr lang="en-US" dirty="0"/>
          </a:p>
        </p:txBody>
      </p:sp>
      <p:sp>
        <p:nvSpPr>
          <p:cNvPr id="396" name="TextBox 395"/>
          <p:cNvSpPr txBox="1"/>
          <p:nvPr/>
        </p:nvSpPr>
        <p:spPr>
          <a:xfrm>
            <a:off x="5512060" y="943658"/>
            <a:ext cx="6350000" cy="1754326"/>
          </a:xfrm>
          <a:prstGeom prst="rect">
            <a:avLst/>
          </a:prstGeom>
          <a:noFill/>
        </p:spPr>
        <p:txBody>
          <a:bodyPr wrap="square" rtlCol="0">
            <a:spAutoFit/>
          </a:bodyPr>
          <a:lstStyle/>
          <a:p>
            <a:pPr>
              <a:lnSpc>
                <a:spcPct val="150000"/>
              </a:lnSpc>
            </a:pPr>
            <a:r>
              <a:rPr lang="en-US" b="1" dirty="0" smtClean="0"/>
              <a:t>Centralized load balancing</a:t>
            </a:r>
          </a:p>
          <a:p>
            <a:pPr>
              <a:lnSpc>
                <a:spcPct val="150000"/>
              </a:lnSpc>
            </a:pPr>
            <a:r>
              <a:rPr lang="en-US" dirty="0" err="1" smtClean="0"/>
              <a:t>Hedera</a:t>
            </a:r>
            <a:r>
              <a:rPr lang="en-US" dirty="0" smtClean="0"/>
              <a:t>, </a:t>
            </a:r>
            <a:r>
              <a:rPr lang="en-US" dirty="0" err="1" smtClean="0"/>
              <a:t>MicroTE</a:t>
            </a:r>
            <a:r>
              <a:rPr lang="en-US" dirty="0" smtClean="0"/>
              <a:t>, SWAN, </a:t>
            </a:r>
            <a:r>
              <a:rPr lang="en-US" dirty="0" err="1" smtClean="0"/>
              <a:t>Fastpass</a:t>
            </a:r>
            <a:endParaRPr lang="en-US" dirty="0" smtClean="0"/>
          </a:p>
          <a:p>
            <a:pPr marL="285750" indent="-285750">
              <a:lnSpc>
                <a:spcPct val="150000"/>
              </a:lnSpc>
              <a:buFont typeface="Wingdings" charset="2"/>
              <a:buChar char="§"/>
            </a:pPr>
            <a:r>
              <a:rPr lang="en-US" dirty="0" smtClean="0">
                <a:solidFill>
                  <a:srgbClr val="FF0000"/>
                </a:solidFill>
              </a:rPr>
              <a:t>Slow reaction time</a:t>
            </a:r>
          </a:p>
          <a:p>
            <a:pPr marL="285750" indent="-285750">
              <a:lnSpc>
                <a:spcPct val="150000"/>
              </a:lnSpc>
              <a:buFont typeface="Wingdings" charset="2"/>
              <a:buChar char="§"/>
            </a:pPr>
            <a:r>
              <a:rPr lang="en-US" dirty="0" smtClean="0">
                <a:solidFill>
                  <a:srgbClr val="FF0000"/>
                </a:solidFill>
              </a:rPr>
              <a:t>Routes computation overhead</a:t>
            </a:r>
          </a:p>
        </p:txBody>
      </p:sp>
      <p:grpSp>
        <p:nvGrpSpPr>
          <p:cNvPr id="398" name="Group 397"/>
          <p:cNvGrpSpPr/>
          <p:nvPr/>
        </p:nvGrpSpPr>
        <p:grpSpPr>
          <a:xfrm>
            <a:off x="742674" y="2636126"/>
            <a:ext cx="3218286" cy="1452928"/>
            <a:chOff x="3318080" y="1610286"/>
            <a:chExt cx="4826197" cy="2546122"/>
          </a:xfrm>
        </p:grpSpPr>
        <p:grpSp>
          <p:nvGrpSpPr>
            <p:cNvPr id="399" name="Group 398"/>
            <p:cNvGrpSpPr>
              <a:grpSpLocks noChangeAspect="1"/>
            </p:cNvGrpSpPr>
            <p:nvPr/>
          </p:nvGrpSpPr>
          <p:grpSpPr>
            <a:xfrm>
              <a:off x="3318080" y="3932696"/>
              <a:ext cx="871752" cy="212447"/>
              <a:chOff x="12968288" y="2754313"/>
              <a:chExt cx="11533187" cy="2981326"/>
            </a:xfrm>
          </p:grpSpPr>
          <p:sp>
            <p:nvSpPr>
              <p:cNvPr id="456"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0" name="Group 399"/>
            <p:cNvGrpSpPr>
              <a:grpSpLocks noChangeAspect="1"/>
            </p:cNvGrpSpPr>
            <p:nvPr/>
          </p:nvGrpSpPr>
          <p:grpSpPr>
            <a:xfrm>
              <a:off x="3810799" y="1610286"/>
              <a:ext cx="576134" cy="528307"/>
              <a:chOff x="12615863" y="2703513"/>
              <a:chExt cx="2846387" cy="2768601"/>
            </a:xfrm>
          </p:grpSpPr>
          <p:sp>
            <p:nvSpPr>
              <p:cNvPr id="448"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1" name="Group 400"/>
            <p:cNvGrpSpPr>
              <a:grpSpLocks noChangeAspect="1"/>
            </p:cNvGrpSpPr>
            <p:nvPr/>
          </p:nvGrpSpPr>
          <p:grpSpPr>
            <a:xfrm>
              <a:off x="4958165" y="1610286"/>
              <a:ext cx="576134" cy="528307"/>
              <a:chOff x="12615863" y="2703513"/>
              <a:chExt cx="2846387" cy="2768601"/>
            </a:xfrm>
          </p:grpSpPr>
          <p:sp>
            <p:nvSpPr>
              <p:cNvPr id="440"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2" name="Group 401"/>
            <p:cNvGrpSpPr>
              <a:grpSpLocks noChangeAspect="1"/>
            </p:cNvGrpSpPr>
            <p:nvPr/>
          </p:nvGrpSpPr>
          <p:grpSpPr>
            <a:xfrm>
              <a:off x="6058930" y="1610286"/>
              <a:ext cx="576134" cy="528307"/>
              <a:chOff x="12615863" y="2703513"/>
              <a:chExt cx="2846387" cy="2768601"/>
            </a:xfrm>
          </p:grpSpPr>
          <p:sp>
            <p:nvSpPr>
              <p:cNvPr id="432"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3" name="Group 402"/>
            <p:cNvGrpSpPr>
              <a:grpSpLocks noChangeAspect="1"/>
            </p:cNvGrpSpPr>
            <p:nvPr/>
          </p:nvGrpSpPr>
          <p:grpSpPr>
            <a:xfrm>
              <a:off x="7201392" y="1610286"/>
              <a:ext cx="576134" cy="528307"/>
              <a:chOff x="12615863" y="2703513"/>
              <a:chExt cx="2846387" cy="2768601"/>
            </a:xfrm>
          </p:grpSpPr>
          <p:sp>
            <p:nvSpPr>
              <p:cNvPr id="424"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4" name="Group 403"/>
            <p:cNvGrpSpPr>
              <a:grpSpLocks noChangeAspect="1"/>
            </p:cNvGrpSpPr>
            <p:nvPr/>
          </p:nvGrpSpPr>
          <p:grpSpPr>
            <a:xfrm>
              <a:off x="7272525" y="3943961"/>
              <a:ext cx="871752" cy="212447"/>
              <a:chOff x="12968288" y="2754313"/>
              <a:chExt cx="11533187" cy="2981326"/>
            </a:xfrm>
          </p:grpSpPr>
          <p:sp>
            <p:nvSpPr>
              <p:cNvPr id="413"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05" name="Straight Connector 404"/>
            <p:cNvCxnSpPr/>
            <p:nvPr/>
          </p:nvCxnSpPr>
          <p:spPr>
            <a:xfrm flipV="1">
              <a:off x="3713907" y="2142182"/>
              <a:ext cx="338062" cy="1794103"/>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flipV="1">
              <a:off x="3770810" y="2142182"/>
              <a:ext cx="1428525" cy="1758435"/>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V="1">
              <a:off x="3713907" y="2142181"/>
              <a:ext cx="2546408" cy="179410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V="1">
              <a:off x="3713907" y="2142181"/>
              <a:ext cx="3706966" cy="179410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5213776" y="2131684"/>
              <a:ext cx="2454576" cy="1782486"/>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6260688" y="2118327"/>
              <a:ext cx="1419653" cy="1824579"/>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4051969" y="2142182"/>
              <a:ext cx="3616383" cy="180536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7445142" y="2131249"/>
              <a:ext cx="223209" cy="1769368"/>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467" name="Straight Connector 466"/>
          <p:cNvCxnSpPr/>
          <p:nvPr/>
        </p:nvCxnSpPr>
        <p:spPr>
          <a:xfrm>
            <a:off x="996674" y="4066635"/>
            <a:ext cx="1322" cy="757943"/>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flipH="1">
            <a:off x="3638584" y="4082438"/>
            <a:ext cx="2322" cy="75995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69" name="Group 468"/>
          <p:cNvGrpSpPr/>
          <p:nvPr/>
        </p:nvGrpSpPr>
        <p:grpSpPr>
          <a:xfrm>
            <a:off x="98359" y="4824980"/>
            <a:ext cx="1857441" cy="1446956"/>
            <a:chOff x="5524318" y="4220558"/>
            <a:chExt cx="2786687" cy="1367180"/>
          </a:xfrm>
        </p:grpSpPr>
        <p:grpSp>
          <p:nvGrpSpPr>
            <p:cNvPr id="470" name="Group 469"/>
            <p:cNvGrpSpPr/>
            <p:nvPr/>
          </p:nvGrpSpPr>
          <p:grpSpPr>
            <a:xfrm>
              <a:off x="5524318" y="4220558"/>
              <a:ext cx="2786687" cy="1367180"/>
              <a:chOff x="4519371" y="3600936"/>
              <a:chExt cx="564324" cy="548640"/>
            </a:xfrm>
          </p:grpSpPr>
          <p:sp>
            <p:nvSpPr>
              <p:cNvPr id="492" name="Freeform 491"/>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492"/>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493"/>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494"/>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1" name="Group 470"/>
            <p:cNvGrpSpPr>
              <a:grpSpLocks noChangeAspect="1"/>
            </p:cNvGrpSpPr>
            <p:nvPr/>
          </p:nvGrpSpPr>
          <p:grpSpPr>
            <a:xfrm>
              <a:off x="5602918" y="5090401"/>
              <a:ext cx="444310" cy="401132"/>
              <a:chOff x="15084425" y="-6992940"/>
              <a:chExt cx="9767954" cy="9496428"/>
            </a:xfrm>
          </p:grpSpPr>
          <p:sp>
            <p:nvSpPr>
              <p:cNvPr id="486" name="Freeform 485"/>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86"/>
              <p:cNvSpPr>
                <a:spLocks/>
              </p:cNvSpPr>
              <p:nvPr/>
            </p:nvSpPr>
            <p:spPr bwMode="auto">
              <a:xfrm>
                <a:off x="15084491" y="-6992917"/>
                <a:ext cx="9767888" cy="989006"/>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487"/>
              <p:cNvSpPr>
                <a:spLocks/>
              </p:cNvSpPr>
              <p:nvPr/>
            </p:nvSpPr>
            <p:spPr bwMode="auto">
              <a:xfrm>
                <a:off x="15084513" y="-6003935"/>
                <a:ext cx="8799513" cy="850742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488"/>
              <p:cNvSpPr>
                <a:spLocks/>
              </p:cNvSpPr>
              <p:nvPr/>
            </p:nvSpPr>
            <p:spPr bwMode="auto">
              <a:xfrm>
                <a:off x="23883938" y="-6992940"/>
                <a:ext cx="968375" cy="9496428"/>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489"/>
              <p:cNvSpPr>
                <a:spLocks/>
              </p:cNvSpPr>
              <p:nvPr/>
            </p:nvSpPr>
            <p:spPr bwMode="auto">
              <a:xfrm>
                <a:off x="16668785" y="-3030539"/>
                <a:ext cx="2597145" cy="2609853"/>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90"/>
              <p:cNvSpPr>
                <a:spLocks/>
              </p:cNvSpPr>
              <p:nvPr/>
            </p:nvSpPr>
            <p:spPr bwMode="auto">
              <a:xfrm>
                <a:off x="19664356" y="-3030550"/>
                <a:ext cx="2586042" cy="2590789"/>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2" name="Group 471"/>
            <p:cNvGrpSpPr>
              <a:grpSpLocks noChangeAspect="1"/>
            </p:cNvGrpSpPr>
            <p:nvPr/>
          </p:nvGrpSpPr>
          <p:grpSpPr>
            <a:xfrm>
              <a:off x="7432566" y="5090401"/>
              <a:ext cx="444307" cy="401132"/>
              <a:chOff x="15084425" y="-6992938"/>
              <a:chExt cx="9767888" cy="9496426"/>
            </a:xfrm>
          </p:grpSpPr>
          <p:sp>
            <p:nvSpPr>
              <p:cNvPr id="480" name="Freeform 479"/>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480"/>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481"/>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482"/>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483"/>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84"/>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73" name="Straight Connector 472"/>
            <p:cNvCxnSpPr/>
            <p:nvPr/>
          </p:nvCxnSpPr>
          <p:spPr>
            <a:xfrm flipH="1" flipV="1">
              <a:off x="5825037"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flipH="1" flipV="1">
              <a:off x="7675411"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5" name="Group 474"/>
            <p:cNvGrpSpPr/>
            <p:nvPr/>
          </p:nvGrpSpPr>
          <p:grpSpPr>
            <a:xfrm>
              <a:off x="5694089" y="4509477"/>
              <a:ext cx="2267094" cy="378906"/>
              <a:chOff x="8697277" y="5840957"/>
              <a:chExt cx="1475404" cy="378906"/>
            </a:xfrm>
          </p:grpSpPr>
          <p:sp>
            <p:nvSpPr>
              <p:cNvPr id="476" name="Freeform 475"/>
              <p:cNvSpPr>
                <a:spLocks/>
              </p:cNvSpPr>
              <p:nvPr/>
            </p:nvSpPr>
            <p:spPr bwMode="auto">
              <a:xfrm>
                <a:off x="8697277" y="5840957"/>
                <a:ext cx="1475404" cy="39462"/>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476"/>
              <p:cNvSpPr>
                <a:spLocks/>
              </p:cNvSpPr>
              <p:nvPr/>
            </p:nvSpPr>
            <p:spPr bwMode="auto">
              <a:xfrm>
                <a:off x="8697277" y="5880417"/>
                <a:ext cx="1329135" cy="339444"/>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477"/>
              <p:cNvSpPr>
                <a:spLocks/>
              </p:cNvSpPr>
              <p:nvPr/>
            </p:nvSpPr>
            <p:spPr bwMode="auto">
              <a:xfrm>
                <a:off x="10025576" y="5840957"/>
                <a:ext cx="146269" cy="37890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TextBox 478"/>
              <p:cNvSpPr txBox="1"/>
              <p:nvPr/>
            </p:nvSpPr>
            <p:spPr>
              <a:xfrm>
                <a:off x="8764559" y="5943234"/>
                <a:ext cx="1228883" cy="240364"/>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grpSp>
        <p:nvGrpSpPr>
          <p:cNvPr id="496" name="Group 495"/>
          <p:cNvGrpSpPr/>
          <p:nvPr/>
        </p:nvGrpSpPr>
        <p:grpSpPr>
          <a:xfrm>
            <a:off x="2658530" y="4824980"/>
            <a:ext cx="1966849" cy="1453638"/>
            <a:chOff x="5524318" y="4220558"/>
            <a:chExt cx="2786687" cy="1367180"/>
          </a:xfrm>
        </p:grpSpPr>
        <p:grpSp>
          <p:nvGrpSpPr>
            <p:cNvPr id="497" name="Group 496"/>
            <p:cNvGrpSpPr/>
            <p:nvPr/>
          </p:nvGrpSpPr>
          <p:grpSpPr>
            <a:xfrm>
              <a:off x="5524318" y="4220558"/>
              <a:ext cx="2786687" cy="1367180"/>
              <a:chOff x="4519371" y="3600936"/>
              <a:chExt cx="564324" cy="548640"/>
            </a:xfrm>
          </p:grpSpPr>
          <p:sp>
            <p:nvSpPr>
              <p:cNvPr id="519" name="Freeform 518"/>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519"/>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520"/>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521"/>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8" name="Group 497"/>
            <p:cNvGrpSpPr>
              <a:grpSpLocks noChangeAspect="1"/>
            </p:cNvGrpSpPr>
            <p:nvPr/>
          </p:nvGrpSpPr>
          <p:grpSpPr>
            <a:xfrm>
              <a:off x="5602918" y="5090401"/>
              <a:ext cx="444310" cy="401132"/>
              <a:chOff x="15084425" y="-6992940"/>
              <a:chExt cx="9767954" cy="9496428"/>
            </a:xfrm>
          </p:grpSpPr>
          <p:sp>
            <p:nvSpPr>
              <p:cNvPr id="513" name="Freeform 512"/>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513"/>
              <p:cNvSpPr>
                <a:spLocks/>
              </p:cNvSpPr>
              <p:nvPr/>
            </p:nvSpPr>
            <p:spPr bwMode="auto">
              <a:xfrm>
                <a:off x="15084491" y="-6992917"/>
                <a:ext cx="9767888" cy="989006"/>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514"/>
              <p:cNvSpPr>
                <a:spLocks/>
              </p:cNvSpPr>
              <p:nvPr/>
            </p:nvSpPr>
            <p:spPr bwMode="auto">
              <a:xfrm>
                <a:off x="15084513" y="-6003935"/>
                <a:ext cx="8799513" cy="850742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515"/>
              <p:cNvSpPr>
                <a:spLocks/>
              </p:cNvSpPr>
              <p:nvPr/>
            </p:nvSpPr>
            <p:spPr bwMode="auto">
              <a:xfrm>
                <a:off x="23883938" y="-6992940"/>
                <a:ext cx="968375" cy="9496428"/>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516"/>
              <p:cNvSpPr>
                <a:spLocks/>
              </p:cNvSpPr>
              <p:nvPr/>
            </p:nvSpPr>
            <p:spPr bwMode="auto">
              <a:xfrm>
                <a:off x="16668785" y="-3030539"/>
                <a:ext cx="2597145" cy="2609853"/>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517"/>
              <p:cNvSpPr>
                <a:spLocks/>
              </p:cNvSpPr>
              <p:nvPr/>
            </p:nvSpPr>
            <p:spPr bwMode="auto">
              <a:xfrm>
                <a:off x="19664348" y="-3030549"/>
                <a:ext cx="2586057" cy="2590783"/>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9" name="Group 498"/>
            <p:cNvGrpSpPr>
              <a:grpSpLocks noChangeAspect="1"/>
            </p:cNvGrpSpPr>
            <p:nvPr/>
          </p:nvGrpSpPr>
          <p:grpSpPr>
            <a:xfrm>
              <a:off x="7432566" y="5090401"/>
              <a:ext cx="444307" cy="401132"/>
              <a:chOff x="15084425" y="-6992938"/>
              <a:chExt cx="9767888" cy="9496426"/>
            </a:xfrm>
          </p:grpSpPr>
          <p:sp>
            <p:nvSpPr>
              <p:cNvPr id="507" name="Freeform 506"/>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507"/>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508"/>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509"/>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510"/>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511"/>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n w="0"/>
                  <a:effectLst>
                    <a:outerShdw blurRad="38100" dist="19050" dir="2700000" algn="tl" rotWithShape="0">
                      <a:schemeClr val="dk1">
                        <a:alpha val="40000"/>
                      </a:schemeClr>
                    </a:outerShdw>
                  </a:effectLst>
                </a:endParaRPr>
              </a:p>
            </p:txBody>
          </p:sp>
        </p:grpSp>
        <p:cxnSp>
          <p:nvCxnSpPr>
            <p:cNvPr id="500" name="Straight Connector 499"/>
            <p:cNvCxnSpPr/>
            <p:nvPr/>
          </p:nvCxnSpPr>
          <p:spPr>
            <a:xfrm flipH="1" flipV="1">
              <a:off x="5825037"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flipH="1" flipV="1">
              <a:off x="7675411"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02" name="Group 501"/>
            <p:cNvGrpSpPr/>
            <p:nvPr/>
          </p:nvGrpSpPr>
          <p:grpSpPr>
            <a:xfrm>
              <a:off x="5713412" y="4496580"/>
              <a:ext cx="2267094" cy="378906"/>
              <a:chOff x="8709852" y="5828060"/>
              <a:chExt cx="1475404" cy="378906"/>
            </a:xfrm>
          </p:grpSpPr>
          <p:sp>
            <p:nvSpPr>
              <p:cNvPr id="503" name="Freeform 502"/>
              <p:cNvSpPr>
                <a:spLocks/>
              </p:cNvSpPr>
              <p:nvPr/>
            </p:nvSpPr>
            <p:spPr bwMode="auto">
              <a:xfrm>
                <a:off x="8709852" y="5828060"/>
                <a:ext cx="1475404" cy="39462"/>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503"/>
              <p:cNvSpPr>
                <a:spLocks/>
              </p:cNvSpPr>
              <p:nvPr/>
            </p:nvSpPr>
            <p:spPr bwMode="auto">
              <a:xfrm>
                <a:off x="8709852" y="5867521"/>
                <a:ext cx="1329135" cy="339444"/>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504"/>
              <p:cNvSpPr>
                <a:spLocks/>
              </p:cNvSpPr>
              <p:nvPr/>
            </p:nvSpPr>
            <p:spPr bwMode="auto">
              <a:xfrm>
                <a:off x="10038151" y="5828060"/>
                <a:ext cx="146269" cy="37890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TextBox 505"/>
              <p:cNvSpPr txBox="1"/>
              <p:nvPr/>
            </p:nvSpPr>
            <p:spPr>
              <a:xfrm>
                <a:off x="8777136" y="5942450"/>
                <a:ext cx="1228883" cy="240364"/>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grpSp>
        <p:nvGrpSpPr>
          <p:cNvPr id="534" name="Group 533"/>
          <p:cNvGrpSpPr/>
          <p:nvPr/>
        </p:nvGrpSpPr>
        <p:grpSpPr>
          <a:xfrm>
            <a:off x="1554052" y="1223214"/>
            <a:ext cx="1924516" cy="933595"/>
            <a:chOff x="1264967" y="1433914"/>
            <a:chExt cx="1924516" cy="933595"/>
          </a:xfrm>
        </p:grpSpPr>
        <p:grpSp>
          <p:nvGrpSpPr>
            <p:cNvPr id="535" name="Group 534"/>
            <p:cNvGrpSpPr>
              <a:grpSpLocks noChangeAspect="1"/>
            </p:cNvGrpSpPr>
            <p:nvPr/>
          </p:nvGrpSpPr>
          <p:grpSpPr>
            <a:xfrm>
              <a:off x="1801505" y="1433914"/>
              <a:ext cx="548874" cy="548640"/>
              <a:chOff x="13246100" y="-547688"/>
              <a:chExt cx="7408863" cy="7405688"/>
            </a:xfrm>
          </p:grpSpPr>
          <p:sp>
            <p:nvSpPr>
              <p:cNvPr id="537" name="Freeform 80"/>
              <p:cNvSpPr>
                <a:spLocks/>
              </p:cNvSpPr>
              <p:nvPr/>
            </p:nvSpPr>
            <p:spPr bwMode="auto">
              <a:xfrm>
                <a:off x="13249272" y="-547688"/>
                <a:ext cx="7405691" cy="7405688"/>
              </a:xfrm>
              <a:custGeom>
                <a:avLst/>
                <a:gdLst>
                  <a:gd name="T0" fmla="*/ 1709 w 1972"/>
                  <a:gd name="T1" fmla="*/ 269 h 1972"/>
                  <a:gd name="T2" fmla="*/ 1066 w 1972"/>
                  <a:gd name="T3" fmla="*/ 0 h 1972"/>
                  <a:gd name="T4" fmla="*/ 427 w 1972"/>
                  <a:gd name="T5" fmla="*/ 263 h 1972"/>
                  <a:gd name="T6" fmla="*/ 426 w 1972"/>
                  <a:gd name="T7" fmla="*/ 263 h 1972"/>
                  <a:gd name="T8" fmla="*/ 262 w 1972"/>
                  <a:gd name="T9" fmla="*/ 427 h 1972"/>
                  <a:gd name="T10" fmla="*/ 263 w 1972"/>
                  <a:gd name="T11" fmla="*/ 427 h 1972"/>
                  <a:gd name="T12" fmla="*/ 0 w 1972"/>
                  <a:gd name="T13" fmla="*/ 1066 h 1972"/>
                  <a:gd name="T14" fmla="*/ 268 w 1972"/>
                  <a:gd name="T15" fmla="*/ 1710 h 1972"/>
                  <a:gd name="T16" fmla="*/ 906 w 1972"/>
                  <a:gd name="T17" fmla="*/ 1972 h 1972"/>
                  <a:gd name="T18" fmla="*/ 1553 w 1972"/>
                  <a:gd name="T19" fmla="*/ 1700 h 1972"/>
                  <a:gd name="T20" fmla="*/ 1740 w 1972"/>
                  <a:gd name="T21" fmla="*/ 1510 h 1972"/>
                  <a:gd name="T22" fmla="*/ 1972 w 1972"/>
                  <a:gd name="T23" fmla="*/ 906 h 1972"/>
                  <a:gd name="T24" fmla="*/ 1709 w 1972"/>
                  <a:gd name="T25" fmla="*/ 269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2" h="1972">
                    <a:moveTo>
                      <a:pt x="1709" y="269"/>
                    </a:moveTo>
                    <a:cubicBezTo>
                      <a:pt x="1545" y="103"/>
                      <a:pt x="1318" y="0"/>
                      <a:pt x="1066" y="0"/>
                    </a:cubicBezTo>
                    <a:cubicBezTo>
                      <a:pt x="816" y="0"/>
                      <a:pt x="591" y="101"/>
                      <a:pt x="427" y="263"/>
                    </a:cubicBezTo>
                    <a:cubicBezTo>
                      <a:pt x="426" y="263"/>
                      <a:pt x="426" y="263"/>
                      <a:pt x="426" y="263"/>
                    </a:cubicBezTo>
                    <a:cubicBezTo>
                      <a:pt x="262" y="427"/>
                      <a:pt x="262" y="427"/>
                      <a:pt x="262" y="427"/>
                    </a:cubicBezTo>
                    <a:cubicBezTo>
                      <a:pt x="263" y="427"/>
                      <a:pt x="263" y="427"/>
                      <a:pt x="263" y="427"/>
                    </a:cubicBezTo>
                    <a:cubicBezTo>
                      <a:pt x="100" y="591"/>
                      <a:pt x="0" y="817"/>
                      <a:pt x="0" y="1066"/>
                    </a:cubicBezTo>
                    <a:cubicBezTo>
                      <a:pt x="0" y="1318"/>
                      <a:pt x="102" y="1546"/>
                      <a:pt x="268" y="1710"/>
                    </a:cubicBezTo>
                    <a:cubicBezTo>
                      <a:pt x="432" y="1872"/>
                      <a:pt x="657" y="1972"/>
                      <a:pt x="906" y="1972"/>
                    </a:cubicBezTo>
                    <a:cubicBezTo>
                      <a:pt x="1159" y="1972"/>
                      <a:pt x="1388" y="1868"/>
                      <a:pt x="1553" y="1700"/>
                    </a:cubicBezTo>
                    <a:cubicBezTo>
                      <a:pt x="1740" y="1510"/>
                      <a:pt x="1740" y="1510"/>
                      <a:pt x="1740" y="1510"/>
                    </a:cubicBezTo>
                    <a:cubicBezTo>
                      <a:pt x="1884" y="1350"/>
                      <a:pt x="1972" y="1139"/>
                      <a:pt x="1972" y="906"/>
                    </a:cubicBezTo>
                    <a:cubicBezTo>
                      <a:pt x="1972" y="658"/>
                      <a:pt x="1872" y="432"/>
                      <a:pt x="1709" y="269"/>
                    </a:cubicBezTo>
                    <a:close/>
                  </a:path>
                </a:pathLst>
              </a:custGeom>
              <a:solidFill>
                <a:srgbClr val="1A6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81"/>
              <p:cNvSpPr>
                <a:spLocks/>
              </p:cNvSpPr>
              <p:nvPr/>
            </p:nvSpPr>
            <p:spPr bwMode="auto">
              <a:xfrm>
                <a:off x="13246100" y="-547688"/>
                <a:ext cx="6421438" cy="6421438"/>
              </a:xfrm>
              <a:custGeom>
                <a:avLst/>
                <a:gdLst>
                  <a:gd name="T0" fmla="*/ 1067 w 1710"/>
                  <a:gd name="T1" fmla="*/ 0 h 1710"/>
                  <a:gd name="T2" fmla="*/ 428 w 1710"/>
                  <a:gd name="T3" fmla="*/ 263 h 1710"/>
                  <a:gd name="T4" fmla="*/ 427 w 1710"/>
                  <a:gd name="T5" fmla="*/ 263 h 1710"/>
                  <a:gd name="T6" fmla="*/ 263 w 1710"/>
                  <a:gd name="T7" fmla="*/ 427 h 1710"/>
                  <a:gd name="T8" fmla="*/ 264 w 1710"/>
                  <a:gd name="T9" fmla="*/ 427 h 1710"/>
                  <a:gd name="T10" fmla="*/ 0 w 1710"/>
                  <a:gd name="T11" fmla="*/ 1066 h 1710"/>
                  <a:gd name="T12" fmla="*/ 269 w 1710"/>
                  <a:gd name="T13" fmla="*/ 1710 h 1710"/>
                  <a:gd name="T14" fmla="*/ 1710 w 1710"/>
                  <a:gd name="T15" fmla="*/ 269 h 1710"/>
                  <a:gd name="T16" fmla="*/ 1067 w 1710"/>
                  <a:gd name="T17"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0" h="1710">
                    <a:moveTo>
                      <a:pt x="1067" y="0"/>
                    </a:moveTo>
                    <a:cubicBezTo>
                      <a:pt x="817" y="0"/>
                      <a:pt x="592" y="101"/>
                      <a:pt x="428" y="263"/>
                    </a:cubicBezTo>
                    <a:cubicBezTo>
                      <a:pt x="427" y="263"/>
                      <a:pt x="427" y="263"/>
                      <a:pt x="427" y="263"/>
                    </a:cubicBezTo>
                    <a:cubicBezTo>
                      <a:pt x="263" y="427"/>
                      <a:pt x="263" y="427"/>
                      <a:pt x="263" y="427"/>
                    </a:cubicBezTo>
                    <a:cubicBezTo>
                      <a:pt x="264" y="427"/>
                      <a:pt x="264" y="427"/>
                      <a:pt x="264" y="427"/>
                    </a:cubicBezTo>
                    <a:cubicBezTo>
                      <a:pt x="101" y="591"/>
                      <a:pt x="0" y="817"/>
                      <a:pt x="0" y="1066"/>
                    </a:cubicBezTo>
                    <a:cubicBezTo>
                      <a:pt x="0" y="1318"/>
                      <a:pt x="103" y="1546"/>
                      <a:pt x="269" y="1710"/>
                    </a:cubicBezTo>
                    <a:cubicBezTo>
                      <a:pt x="1710" y="269"/>
                      <a:pt x="1710" y="269"/>
                      <a:pt x="1710" y="269"/>
                    </a:cubicBezTo>
                    <a:cubicBezTo>
                      <a:pt x="1546" y="103"/>
                      <a:pt x="1319" y="0"/>
                      <a:pt x="1067" y="0"/>
                    </a:cubicBezTo>
                    <a:close/>
                  </a:path>
                </a:pathLst>
              </a:custGeom>
              <a:solidFill>
                <a:srgbClr val="287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82"/>
              <p:cNvSpPr>
                <a:spLocks/>
              </p:cNvSpPr>
              <p:nvPr/>
            </p:nvSpPr>
            <p:spPr bwMode="auto">
              <a:xfrm>
                <a:off x="14255750" y="461962"/>
                <a:ext cx="6399213" cy="6396038"/>
              </a:xfrm>
              <a:custGeom>
                <a:avLst/>
                <a:gdLst>
                  <a:gd name="T0" fmla="*/ 0 w 1704"/>
                  <a:gd name="T1" fmla="*/ 1441 h 1703"/>
                  <a:gd name="T2" fmla="*/ 638 w 1704"/>
                  <a:gd name="T3" fmla="*/ 1703 h 1703"/>
                  <a:gd name="T4" fmla="*/ 1285 w 1704"/>
                  <a:gd name="T5" fmla="*/ 1431 h 1703"/>
                  <a:gd name="T6" fmla="*/ 1472 w 1704"/>
                  <a:gd name="T7" fmla="*/ 1241 h 1703"/>
                  <a:gd name="T8" fmla="*/ 1704 w 1704"/>
                  <a:gd name="T9" fmla="*/ 637 h 1703"/>
                  <a:gd name="T10" fmla="*/ 1441 w 1704"/>
                  <a:gd name="T11" fmla="*/ 0 h 1703"/>
                  <a:gd name="T12" fmla="*/ 0 w 1704"/>
                  <a:gd name="T13" fmla="*/ 1441 h 1703"/>
                </a:gdLst>
                <a:ahLst/>
                <a:cxnLst>
                  <a:cxn ang="0">
                    <a:pos x="T0" y="T1"/>
                  </a:cxn>
                  <a:cxn ang="0">
                    <a:pos x="T2" y="T3"/>
                  </a:cxn>
                  <a:cxn ang="0">
                    <a:pos x="T4" y="T5"/>
                  </a:cxn>
                  <a:cxn ang="0">
                    <a:pos x="T6" y="T7"/>
                  </a:cxn>
                  <a:cxn ang="0">
                    <a:pos x="T8" y="T9"/>
                  </a:cxn>
                  <a:cxn ang="0">
                    <a:pos x="T10" y="T11"/>
                  </a:cxn>
                  <a:cxn ang="0">
                    <a:pos x="T12" y="T13"/>
                  </a:cxn>
                </a:cxnLst>
                <a:rect l="0" t="0" r="r" b="b"/>
                <a:pathLst>
                  <a:path w="1704" h="1703">
                    <a:moveTo>
                      <a:pt x="0" y="1441"/>
                    </a:moveTo>
                    <a:cubicBezTo>
                      <a:pt x="164" y="1603"/>
                      <a:pt x="389" y="1703"/>
                      <a:pt x="638" y="1703"/>
                    </a:cubicBezTo>
                    <a:cubicBezTo>
                      <a:pt x="891" y="1703"/>
                      <a:pt x="1120" y="1599"/>
                      <a:pt x="1285" y="1431"/>
                    </a:cubicBezTo>
                    <a:cubicBezTo>
                      <a:pt x="1472" y="1241"/>
                      <a:pt x="1472" y="1241"/>
                      <a:pt x="1472" y="1241"/>
                    </a:cubicBezTo>
                    <a:cubicBezTo>
                      <a:pt x="1616" y="1081"/>
                      <a:pt x="1704" y="870"/>
                      <a:pt x="1704" y="637"/>
                    </a:cubicBezTo>
                    <a:cubicBezTo>
                      <a:pt x="1704" y="389"/>
                      <a:pt x="1604" y="163"/>
                      <a:pt x="1441" y="0"/>
                    </a:cubicBezTo>
                    <a:lnTo>
                      <a:pt x="0" y="1441"/>
                    </a:lnTo>
                    <a:close/>
                  </a:path>
                </a:pathLst>
              </a:custGeom>
              <a:solidFill>
                <a:srgbClr val="1455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Oval 83"/>
              <p:cNvSpPr>
                <a:spLocks noChangeArrowheads="1"/>
              </p:cNvSpPr>
              <p:nvPr/>
            </p:nvSpPr>
            <p:spPr bwMode="auto">
              <a:xfrm>
                <a:off x="13246100" y="52387"/>
                <a:ext cx="6808788" cy="6805613"/>
              </a:xfrm>
              <a:prstGeom prst="ellipse">
                <a:avLst/>
              </a:prstGeom>
              <a:solidFill>
                <a:srgbClr val="1A6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84"/>
              <p:cNvSpPr>
                <a:spLocks noEditPoints="1"/>
              </p:cNvSpPr>
              <p:nvPr/>
            </p:nvSpPr>
            <p:spPr bwMode="auto">
              <a:xfrm>
                <a:off x="14481175" y="1231900"/>
                <a:ext cx="2084388" cy="2087563"/>
              </a:xfrm>
              <a:custGeom>
                <a:avLst/>
                <a:gdLst>
                  <a:gd name="T0" fmla="*/ 457 w 555"/>
                  <a:gd name="T1" fmla="*/ 99 h 556"/>
                  <a:gd name="T2" fmla="*/ 98 w 555"/>
                  <a:gd name="T3" fmla="*/ 99 h 556"/>
                  <a:gd name="T4" fmla="*/ 98 w 555"/>
                  <a:gd name="T5" fmla="*/ 457 h 556"/>
                  <a:gd name="T6" fmla="*/ 457 w 555"/>
                  <a:gd name="T7" fmla="*/ 457 h 556"/>
                  <a:gd name="T8" fmla="*/ 457 w 555"/>
                  <a:gd name="T9" fmla="*/ 99 h 556"/>
                  <a:gd name="T10" fmla="*/ 381 w 555"/>
                  <a:gd name="T11" fmla="*/ 381 h 556"/>
                  <a:gd name="T12" fmla="*/ 174 w 555"/>
                  <a:gd name="T13" fmla="*/ 381 h 556"/>
                  <a:gd name="T14" fmla="*/ 174 w 555"/>
                  <a:gd name="T15" fmla="*/ 174 h 556"/>
                  <a:gd name="T16" fmla="*/ 381 w 555"/>
                  <a:gd name="T17" fmla="*/ 174 h 556"/>
                  <a:gd name="T18" fmla="*/ 381 w 555"/>
                  <a:gd name="T19" fmla="*/ 381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556">
                    <a:moveTo>
                      <a:pt x="457" y="99"/>
                    </a:moveTo>
                    <a:cubicBezTo>
                      <a:pt x="358" y="0"/>
                      <a:pt x="197" y="0"/>
                      <a:pt x="98" y="99"/>
                    </a:cubicBezTo>
                    <a:cubicBezTo>
                      <a:pt x="0" y="197"/>
                      <a:pt x="0" y="358"/>
                      <a:pt x="98" y="457"/>
                    </a:cubicBezTo>
                    <a:cubicBezTo>
                      <a:pt x="197" y="556"/>
                      <a:pt x="358" y="556"/>
                      <a:pt x="457" y="457"/>
                    </a:cubicBezTo>
                    <a:cubicBezTo>
                      <a:pt x="555" y="358"/>
                      <a:pt x="555" y="197"/>
                      <a:pt x="457" y="99"/>
                    </a:cubicBezTo>
                    <a:close/>
                    <a:moveTo>
                      <a:pt x="381" y="381"/>
                    </a:moveTo>
                    <a:cubicBezTo>
                      <a:pt x="324" y="438"/>
                      <a:pt x="231" y="438"/>
                      <a:pt x="174" y="381"/>
                    </a:cubicBezTo>
                    <a:cubicBezTo>
                      <a:pt x="117" y="324"/>
                      <a:pt x="117" y="231"/>
                      <a:pt x="174" y="174"/>
                    </a:cubicBezTo>
                    <a:cubicBezTo>
                      <a:pt x="231" y="117"/>
                      <a:pt x="324" y="117"/>
                      <a:pt x="381" y="174"/>
                    </a:cubicBezTo>
                    <a:cubicBezTo>
                      <a:pt x="438" y="231"/>
                      <a:pt x="438" y="324"/>
                      <a:pt x="381" y="3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85"/>
              <p:cNvSpPr>
                <a:spLocks/>
              </p:cNvSpPr>
              <p:nvPr/>
            </p:nvSpPr>
            <p:spPr bwMode="auto">
              <a:xfrm>
                <a:off x="17054509" y="3808418"/>
                <a:ext cx="1166820" cy="1163631"/>
              </a:xfrm>
              <a:custGeom>
                <a:avLst/>
                <a:gdLst>
                  <a:gd name="T0" fmla="*/ 256 w 311"/>
                  <a:gd name="T1" fmla="*/ 55 h 310"/>
                  <a:gd name="T2" fmla="*/ 56 w 311"/>
                  <a:gd name="T3" fmla="*/ 55 h 310"/>
                  <a:gd name="T4" fmla="*/ 56 w 311"/>
                  <a:gd name="T5" fmla="*/ 55 h 310"/>
                  <a:gd name="T6" fmla="*/ 56 w 311"/>
                  <a:gd name="T7" fmla="*/ 55 h 310"/>
                  <a:gd name="T8" fmla="*/ 56 w 311"/>
                  <a:gd name="T9" fmla="*/ 255 h 310"/>
                  <a:gd name="T10" fmla="*/ 256 w 311"/>
                  <a:gd name="T11" fmla="*/ 255 h 310"/>
                  <a:gd name="T12" fmla="*/ 256 w 311"/>
                  <a:gd name="T13" fmla="*/ 255 h 310"/>
                  <a:gd name="T14" fmla="*/ 256 w 311"/>
                  <a:gd name="T15" fmla="*/ 255 h 310"/>
                  <a:gd name="T16" fmla="*/ 256 w 311"/>
                  <a:gd name="T17" fmla="*/ 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10">
                    <a:moveTo>
                      <a:pt x="256" y="55"/>
                    </a:moveTo>
                    <a:cubicBezTo>
                      <a:pt x="201" y="0"/>
                      <a:pt x="111" y="0"/>
                      <a:pt x="56" y="55"/>
                    </a:cubicBezTo>
                    <a:cubicBezTo>
                      <a:pt x="56" y="55"/>
                      <a:pt x="56" y="55"/>
                      <a:pt x="56" y="55"/>
                    </a:cubicBezTo>
                    <a:cubicBezTo>
                      <a:pt x="56" y="55"/>
                      <a:pt x="56" y="55"/>
                      <a:pt x="56" y="55"/>
                    </a:cubicBezTo>
                    <a:cubicBezTo>
                      <a:pt x="0" y="110"/>
                      <a:pt x="0" y="200"/>
                      <a:pt x="56" y="255"/>
                    </a:cubicBezTo>
                    <a:cubicBezTo>
                      <a:pt x="111" y="310"/>
                      <a:pt x="201" y="310"/>
                      <a:pt x="256" y="255"/>
                    </a:cubicBezTo>
                    <a:cubicBezTo>
                      <a:pt x="256" y="255"/>
                      <a:pt x="256" y="255"/>
                      <a:pt x="256" y="255"/>
                    </a:cubicBezTo>
                    <a:cubicBezTo>
                      <a:pt x="256" y="255"/>
                      <a:pt x="256" y="255"/>
                      <a:pt x="256" y="255"/>
                    </a:cubicBezTo>
                    <a:cubicBezTo>
                      <a:pt x="311" y="200"/>
                      <a:pt x="311" y="110"/>
                      <a:pt x="256"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Rectangle 86"/>
              <p:cNvSpPr>
                <a:spLocks noChangeArrowheads="1"/>
              </p:cNvSpPr>
              <p:nvPr/>
            </p:nvSpPr>
            <p:spPr bwMode="auto">
              <a:xfrm>
                <a:off x="16846550" y="2095500"/>
                <a:ext cx="654050" cy="357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Rectangle 87"/>
              <p:cNvSpPr>
                <a:spLocks noChangeArrowheads="1"/>
              </p:cNvSpPr>
              <p:nvPr/>
            </p:nvSpPr>
            <p:spPr bwMode="auto">
              <a:xfrm>
                <a:off x="15344775" y="3616325"/>
                <a:ext cx="357188" cy="639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88"/>
              <p:cNvSpPr>
                <a:spLocks/>
              </p:cNvSpPr>
              <p:nvPr/>
            </p:nvSpPr>
            <p:spPr bwMode="auto">
              <a:xfrm>
                <a:off x="16348075" y="3101975"/>
                <a:ext cx="769938" cy="766763"/>
              </a:xfrm>
              <a:custGeom>
                <a:avLst/>
                <a:gdLst>
                  <a:gd name="T0" fmla="*/ 326 w 485"/>
                  <a:gd name="T1" fmla="*/ 483 h 483"/>
                  <a:gd name="T2" fmla="*/ 485 w 485"/>
                  <a:gd name="T3" fmla="*/ 324 h 483"/>
                  <a:gd name="T4" fmla="*/ 158 w 485"/>
                  <a:gd name="T5" fmla="*/ 0 h 483"/>
                  <a:gd name="T6" fmla="*/ 0 w 485"/>
                  <a:gd name="T7" fmla="*/ 156 h 483"/>
                  <a:gd name="T8" fmla="*/ 326 w 485"/>
                  <a:gd name="T9" fmla="*/ 483 h 483"/>
                </a:gdLst>
                <a:ahLst/>
                <a:cxnLst>
                  <a:cxn ang="0">
                    <a:pos x="T0" y="T1"/>
                  </a:cxn>
                  <a:cxn ang="0">
                    <a:pos x="T2" y="T3"/>
                  </a:cxn>
                  <a:cxn ang="0">
                    <a:pos x="T4" y="T5"/>
                  </a:cxn>
                  <a:cxn ang="0">
                    <a:pos x="T6" y="T7"/>
                  </a:cxn>
                  <a:cxn ang="0">
                    <a:pos x="T8" y="T9"/>
                  </a:cxn>
                </a:cxnLst>
                <a:rect l="0" t="0" r="r" b="b"/>
                <a:pathLst>
                  <a:path w="485" h="483">
                    <a:moveTo>
                      <a:pt x="326" y="483"/>
                    </a:moveTo>
                    <a:lnTo>
                      <a:pt x="485" y="324"/>
                    </a:lnTo>
                    <a:lnTo>
                      <a:pt x="158" y="0"/>
                    </a:lnTo>
                    <a:lnTo>
                      <a:pt x="0" y="156"/>
                    </a:lnTo>
                    <a:lnTo>
                      <a:pt x="326"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89"/>
              <p:cNvSpPr>
                <a:spLocks/>
              </p:cNvSpPr>
              <p:nvPr/>
            </p:nvSpPr>
            <p:spPr bwMode="auto">
              <a:xfrm>
                <a:off x="17770475" y="1690687"/>
                <a:ext cx="1165225" cy="1166813"/>
              </a:xfrm>
              <a:custGeom>
                <a:avLst/>
                <a:gdLst>
                  <a:gd name="T0" fmla="*/ 55 w 310"/>
                  <a:gd name="T1" fmla="*/ 256 h 311"/>
                  <a:gd name="T2" fmla="*/ 255 w 310"/>
                  <a:gd name="T3" fmla="*/ 256 h 311"/>
                  <a:gd name="T4" fmla="*/ 255 w 310"/>
                  <a:gd name="T5" fmla="*/ 56 h 311"/>
                  <a:gd name="T6" fmla="*/ 55 w 310"/>
                  <a:gd name="T7" fmla="*/ 56 h 311"/>
                  <a:gd name="T8" fmla="*/ 55 w 310"/>
                  <a:gd name="T9" fmla="*/ 256 h 311"/>
                </a:gdLst>
                <a:ahLst/>
                <a:cxnLst>
                  <a:cxn ang="0">
                    <a:pos x="T0" y="T1"/>
                  </a:cxn>
                  <a:cxn ang="0">
                    <a:pos x="T2" y="T3"/>
                  </a:cxn>
                  <a:cxn ang="0">
                    <a:pos x="T4" y="T5"/>
                  </a:cxn>
                  <a:cxn ang="0">
                    <a:pos x="T6" y="T7"/>
                  </a:cxn>
                  <a:cxn ang="0">
                    <a:pos x="T8" y="T9"/>
                  </a:cxn>
                </a:cxnLst>
                <a:rect l="0" t="0" r="r" b="b"/>
                <a:pathLst>
                  <a:path w="310" h="311">
                    <a:moveTo>
                      <a:pt x="55" y="256"/>
                    </a:moveTo>
                    <a:cubicBezTo>
                      <a:pt x="110" y="311"/>
                      <a:pt x="200" y="311"/>
                      <a:pt x="255" y="256"/>
                    </a:cubicBezTo>
                    <a:cubicBezTo>
                      <a:pt x="310" y="200"/>
                      <a:pt x="310" y="111"/>
                      <a:pt x="255" y="56"/>
                    </a:cubicBezTo>
                    <a:cubicBezTo>
                      <a:pt x="200" y="0"/>
                      <a:pt x="110" y="0"/>
                      <a:pt x="55" y="56"/>
                    </a:cubicBezTo>
                    <a:cubicBezTo>
                      <a:pt x="0" y="111"/>
                      <a:pt x="0" y="200"/>
                      <a:pt x="55" y="2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90"/>
              <p:cNvSpPr>
                <a:spLocks/>
              </p:cNvSpPr>
              <p:nvPr/>
            </p:nvSpPr>
            <p:spPr bwMode="auto">
              <a:xfrm>
                <a:off x="14939963" y="4521200"/>
                <a:ext cx="1166813" cy="1168400"/>
              </a:xfrm>
              <a:custGeom>
                <a:avLst/>
                <a:gdLst>
                  <a:gd name="T0" fmla="*/ 256 w 311"/>
                  <a:gd name="T1" fmla="*/ 55 h 311"/>
                  <a:gd name="T2" fmla="*/ 55 w 311"/>
                  <a:gd name="T3" fmla="*/ 55 h 311"/>
                  <a:gd name="T4" fmla="*/ 55 w 311"/>
                  <a:gd name="T5" fmla="*/ 255 h 311"/>
                  <a:gd name="T6" fmla="*/ 256 w 311"/>
                  <a:gd name="T7" fmla="*/ 255 h 311"/>
                  <a:gd name="T8" fmla="*/ 256 w 311"/>
                  <a:gd name="T9" fmla="*/ 55 h 311"/>
                </a:gdLst>
                <a:ahLst/>
                <a:cxnLst>
                  <a:cxn ang="0">
                    <a:pos x="T0" y="T1"/>
                  </a:cxn>
                  <a:cxn ang="0">
                    <a:pos x="T2" y="T3"/>
                  </a:cxn>
                  <a:cxn ang="0">
                    <a:pos x="T4" y="T5"/>
                  </a:cxn>
                  <a:cxn ang="0">
                    <a:pos x="T6" y="T7"/>
                  </a:cxn>
                  <a:cxn ang="0">
                    <a:pos x="T8" y="T9"/>
                  </a:cxn>
                </a:cxnLst>
                <a:rect l="0" t="0" r="r" b="b"/>
                <a:pathLst>
                  <a:path w="311" h="311">
                    <a:moveTo>
                      <a:pt x="256" y="55"/>
                    </a:moveTo>
                    <a:cubicBezTo>
                      <a:pt x="200" y="0"/>
                      <a:pt x="111" y="0"/>
                      <a:pt x="55" y="55"/>
                    </a:cubicBezTo>
                    <a:cubicBezTo>
                      <a:pt x="0" y="110"/>
                      <a:pt x="0" y="200"/>
                      <a:pt x="55" y="255"/>
                    </a:cubicBezTo>
                    <a:cubicBezTo>
                      <a:pt x="111" y="311"/>
                      <a:pt x="200" y="311"/>
                      <a:pt x="256" y="255"/>
                    </a:cubicBezTo>
                    <a:cubicBezTo>
                      <a:pt x="311" y="200"/>
                      <a:pt x="311" y="110"/>
                      <a:pt x="256"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6" name="TextBox 535"/>
            <p:cNvSpPr txBox="1"/>
            <p:nvPr/>
          </p:nvSpPr>
          <p:spPr>
            <a:xfrm>
              <a:off x="1264967" y="2070416"/>
              <a:ext cx="1924516" cy="297093"/>
            </a:xfrm>
            <a:prstGeom prst="rect">
              <a:avLst/>
            </a:prstGeom>
            <a:noFill/>
          </p:spPr>
          <p:txBody>
            <a:bodyPr wrap="none" lIns="0" tIns="0" rIns="0" bIns="0" rtlCol="0">
              <a:noAutofit/>
            </a:bodyPr>
            <a:lstStyle/>
            <a:p>
              <a:pPr>
                <a:lnSpc>
                  <a:spcPct val="90000"/>
                </a:lnSpc>
              </a:pPr>
              <a:r>
                <a:rPr lang="en-US" dirty="0" smtClean="0"/>
                <a:t>Central Controller</a:t>
              </a:r>
            </a:p>
          </p:txBody>
        </p:sp>
      </p:grpSp>
      <p:sp>
        <p:nvSpPr>
          <p:cNvPr id="5" name="Right Brace 4"/>
          <p:cNvSpPr/>
          <p:nvPr/>
        </p:nvSpPr>
        <p:spPr>
          <a:xfrm>
            <a:off x="4830029" y="1223214"/>
            <a:ext cx="186642" cy="129138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84690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647" y="-42392"/>
            <a:ext cx="10515600" cy="999207"/>
          </a:xfrm>
        </p:spPr>
        <p:txBody>
          <a:bodyPr/>
          <a:lstStyle/>
          <a:p>
            <a:pPr algn="ctr"/>
            <a:r>
              <a:rPr lang="en-US" u="sng" dirty="0" smtClean="0"/>
              <a:t>Proposed load balancing schemes </a:t>
            </a:r>
            <a:endParaRPr lang="en-US" u="sng" dirty="0"/>
          </a:p>
        </p:txBody>
      </p:sp>
      <p:sp>
        <p:nvSpPr>
          <p:cNvPr id="151" name="TextBox 150"/>
          <p:cNvSpPr txBox="1"/>
          <p:nvPr/>
        </p:nvSpPr>
        <p:spPr>
          <a:xfrm>
            <a:off x="1567218" y="6145471"/>
            <a:ext cx="1429128" cy="369332"/>
          </a:xfrm>
          <a:prstGeom prst="rect">
            <a:avLst/>
          </a:prstGeom>
          <a:noFill/>
        </p:spPr>
        <p:txBody>
          <a:bodyPr wrap="square" rtlCol="0">
            <a:spAutoFit/>
          </a:bodyPr>
          <a:lstStyle/>
          <a:p>
            <a:r>
              <a:rPr lang="en-US" dirty="0" smtClean="0"/>
              <a:t>Hypervisors</a:t>
            </a:r>
            <a:endParaRPr lang="en-US" dirty="0"/>
          </a:p>
        </p:txBody>
      </p:sp>
      <p:sp>
        <p:nvSpPr>
          <p:cNvPr id="392" name="TextBox 391"/>
          <p:cNvSpPr txBox="1"/>
          <p:nvPr/>
        </p:nvSpPr>
        <p:spPr>
          <a:xfrm>
            <a:off x="5509866" y="2701406"/>
            <a:ext cx="5717862" cy="1477328"/>
          </a:xfrm>
          <a:prstGeom prst="rect">
            <a:avLst/>
          </a:prstGeom>
          <a:noFill/>
        </p:spPr>
        <p:txBody>
          <a:bodyPr wrap="square" rtlCol="0">
            <a:spAutoFit/>
          </a:bodyPr>
          <a:lstStyle/>
          <a:p>
            <a:pPr>
              <a:lnSpc>
                <a:spcPct val="150000"/>
              </a:lnSpc>
            </a:pPr>
            <a:r>
              <a:rPr lang="en-US" sz="2000" dirty="0" smtClean="0"/>
              <a:t>CONGA, HULA</a:t>
            </a:r>
          </a:p>
          <a:p>
            <a:pPr marL="285750" indent="-285750">
              <a:lnSpc>
                <a:spcPct val="150000"/>
              </a:lnSpc>
              <a:buFont typeface="Wingdings" charset="2"/>
              <a:buChar char="§"/>
            </a:pPr>
            <a:r>
              <a:rPr lang="en-US" sz="2000" dirty="0" smtClean="0">
                <a:solidFill>
                  <a:srgbClr val="FF0000"/>
                </a:solidFill>
              </a:rPr>
              <a:t>Needs custom ASIC data center fabric</a:t>
            </a:r>
          </a:p>
          <a:p>
            <a:pPr marL="285750" indent="-285750">
              <a:lnSpc>
                <a:spcPct val="150000"/>
              </a:lnSpc>
              <a:buFont typeface="Wingdings" charset="2"/>
              <a:buChar char="§"/>
            </a:pPr>
            <a:r>
              <a:rPr lang="en-US" sz="2000" dirty="0" smtClean="0">
                <a:solidFill>
                  <a:srgbClr val="FF0000"/>
                </a:solidFill>
              </a:rPr>
              <a:t>High capital cost</a:t>
            </a:r>
          </a:p>
        </p:txBody>
      </p:sp>
      <p:grpSp>
        <p:nvGrpSpPr>
          <p:cNvPr id="398" name="Group 397"/>
          <p:cNvGrpSpPr/>
          <p:nvPr/>
        </p:nvGrpSpPr>
        <p:grpSpPr>
          <a:xfrm>
            <a:off x="742674" y="2496426"/>
            <a:ext cx="3218286" cy="1452928"/>
            <a:chOff x="3318080" y="1610286"/>
            <a:chExt cx="4826197" cy="2546122"/>
          </a:xfrm>
        </p:grpSpPr>
        <p:grpSp>
          <p:nvGrpSpPr>
            <p:cNvPr id="399" name="Group 398"/>
            <p:cNvGrpSpPr>
              <a:grpSpLocks noChangeAspect="1"/>
            </p:cNvGrpSpPr>
            <p:nvPr/>
          </p:nvGrpSpPr>
          <p:grpSpPr>
            <a:xfrm>
              <a:off x="3318080" y="3932696"/>
              <a:ext cx="871752" cy="212447"/>
              <a:chOff x="12968288" y="2754313"/>
              <a:chExt cx="11533187" cy="2981326"/>
            </a:xfrm>
          </p:grpSpPr>
          <p:sp>
            <p:nvSpPr>
              <p:cNvPr id="456"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0" name="Group 399"/>
            <p:cNvGrpSpPr>
              <a:grpSpLocks noChangeAspect="1"/>
            </p:cNvGrpSpPr>
            <p:nvPr/>
          </p:nvGrpSpPr>
          <p:grpSpPr>
            <a:xfrm>
              <a:off x="3810799" y="1610286"/>
              <a:ext cx="576134" cy="528307"/>
              <a:chOff x="12615863" y="2703513"/>
              <a:chExt cx="2846387" cy="2768601"/>
            </a:xfrm>
          </p:grpSpPr>
          <p:sp>
            <p:nvSpPr>
              <p:cNvPr id="448"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1" name="Group 400"/>
            <p:cNvGrpSpPr>
              <a:grpSpLocks noChangeAspect="1"/>
            </p:cNvGrpSpPr>
            <p:nvPr/>
          </p:nvGrpSpPr>
          <p:grpSpPr>
            <a:xfrm>
              <a:off x="4958165" y="1610286"/>
              <a:ext cx="576134" cy="528307"/>
              <a:chOff x="12615863" y="2703513"/>
              <a:chExt cx="2846387" cy="2768601"/>
            </a:xfrm>
          </p:grpSpPr>
          <p:sp>
            <p:nvSpPr>
              <p:cNvPr id="440"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2" name="Group 401"/>
            <p:cNvGrpSpPr>
              <a:grpSpLocks noChangeAspect="1"/>
            </p:cNvGrpSpPr>
            <p:nvPr/>
          </p:nvGrpSpPr>
          <p:grpSpPr>
            <a:xfrm>
              <a:off x="6058930" y="1610286"/>
              <a:ext cx="576134" cy="528307"/>
              <a:chOff x="12615863" y="2703513"/>
              <a:chExt cx="2846387" cy="2768601"/>
            </a:xfrm>
          </p:grpSpPr>
          <p:sp>
            <p:nvSpPr>
              <p:cNvPr id="432"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3" name="Group 402"/>
            <p:cNvGrpSpPr>
              <a:grpSpLocks noChangeAspect="1"/>
            </p:cNvGrpSpPr>
            <p:nvPr/>
          </p:nvGrpSpPr>
          <p:grpSpPr>
            <a:xfrm>
              <a:off x="7201392" y="1610286"/>
              <a:ext cx="576134" cy="528307"/>
              <a:chOff x="12615863" y="2703513"/>
              <a:chExt cx="2846387" cy="2768601"/>
            </a:xfrm>
          </p:grpSpPr>
          <p:sp>
            <p:nvSpPr>
              <p:cNvPr id="424"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4" name="Group 403"/>
            <p:cNvGrpSpPr>
              <a:grpSpLocks noChangeAspect="1"/>
            </p:cNvGrpSpPr>
            <p:nvPr/>
          </p:nvGrpSpPr>
          <p:grpSpPr>
            <a:xfrm>
              <a:off x="7272525" y="3943961"/>
              <a:ext cx="871752" cy="212447"/>
              <a:chOff x="12968288" y="2754313"/>
              <a:chExt cx="11533187" cy="2981326"/>
            </a:xfrm>
          </p:grpSpPr>
          <p:sp>
            <p:nvSpPr>
              <p:cNvPr id="413"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05" name="Straight Connector 404"/>
            <p:cNvCxnSpPr/>
            <p:nvPr/>
          </p:nvCxnSpPr>
          <p:spPr>
            <a:xfrm flipV="1">
              <a:off x="3713907" y="2142182"/>
              <a:ext cx="338062" cy="1794103"/>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flipV="1">
              <a:off x="3770810" y="2142182"/>
              <a:ext cx="1428525" cy="1758435"/>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V="1">
              <a:off x="3713907" y="2142181"/>
              <a:ext cx="2546408" cy="179410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V="1">
              <a:off x="3713907" y="2142181"/>
              <a:ext cx="3706966" cy="179410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5213776" y="2131684"/>
              <a:ext cx="2454576" cy="1782486"/>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6260688" y="2118327"/>
              <a:ext cx="1419653" cy="1824579"/>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4051969" y="2142182"/>
              <a:ext cx="3616383" cy="180536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7445142" y="2131249"/>
              <a:ext cx="223209" cy="1769368"/>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467" name="Straight Connector 466"/>
          <p:cNvCxnSpPr/>
          <p:nvPr/>
        </p:nvCxnSpPr>
        <p:spPr>
          <a:xfrm>
            <a:off x="996674" y="3939635"/>
            <a:ext cx="1322" cy="757943"/>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flipH="1">
            <a:off x="3638584" y="3942738"/>
            <a:ext cx="2322" cy="75995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69" name="Group 468"/>
          <p:cNvGrpSpPr/>
          <p:nvPr/>
        </p:nvGrpSpPr>
        <p:grpSpPr>
          <a:xfrm>
            <a:off x="98359" y="4685280"/>
            <a:ext cx="1857441" cy="1446956"/>
            <a:chOff x="5524318" y="4220558"/>
            <a:chExt cx="2786687" cy="1367180"/>
          </a:xfrm>
        </p:grpSpPr>
        <p:grpSp>
          <p:nvGrpSpPr>
            <p:cNvPr id="470" name="Group 469"/>
            <p:cNvGrpSpPr/>
            <p:nvPr/>
          </p:nvGrpSpPr>
          <p:grpSpPr>
            <a:xfrm>
              <a:off x="5524318" y="4220558"/>
              <a:ext cx="2786687" cy="1367180"/>
              <a:chOff x="4519371" y="3600936"/>
              <a:chExt cx="564324" cy="548640"/>
            </a:xfrm>
          </p:grpSpPr>
          <p:sp>
            <p:nvSpPr>
              <p:cNvPr id="492" name="Freeform 491"/>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492"/>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493"/>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494"/>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1" name="Group 470"/>
            <p:cNvGrpSpPr>
              <a:grpSpLocks noChangeAspect="1"/>
            </p:cNvGrpSpPr>
            <p:nvPr/>
          </p:nvGrpSpPr>
          <p:grpSpPr>
            <a:xfrm>
              <a:off x="5602918" y="5090401"/>
              <a:ext cx="444310" cy="401132"/>
              <a:chOff x="15084425" y="-6992940"/>
              <a:chExt cx="9767954" cy="9496428"/>
            </a:xfrm>
          </p:grpSpPr>
          <p:sp>
            <p:nvSpPr>
              <p:cNvPr id="486" name="Freeform 485"/>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86"/>
              <p:cNvSpPr>
                <a:spLocks/>
              </p:cNvSpPr>
              <p:nvPr/>
            </p:nvSpPr>
            <p:spPr bwMode="auto">
              <a:xfrm>
                <a:off x="15084491" y="-6992917"/>
                <a:ext cx="9767888" cy="989006"/>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487"/>
              <p:cNvSpPr>
                <a:spLocks/>
              </p:cNvSpPr>
              <p:nvPr/>
            </p:nvSpPr>
            <p:spPr bwMode="auto">
              <a:xfrm>
                <a:off x="15084513" y="-6003935"/>
                <a:ext cx="8799513" cy="850742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488"/>
              <p:cNvSpPr>
                <a:spLocks/>
              </p:cNvSpPr>
              <p:nvPr/>
            </p:nvSpPr>
            <p:spPr bwMode="auto">
              <a:xfrm>
                <a:off x="23883938" y="-6992940"/>
                <a:ext cx="968375" cy="9496428"/>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489"/>
              <p:cNvSpPr>
                <a:spLocks/>
              </p:cNvSpPr>
              <p:nvPr/>
            </p:nvSpPr>
            <p:spPr bwMode="auto">
              <a:xfrm>
                <a:off x="16668785" y="-3030539"/>
                <a:ext cx="2597145" cy="2609853"/>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90"/>
              <p:cNvSpPr>
                <a:spLocks/>
              </p:cNvSpPr>
              <p:nvPr/>
            </p:nvSpPr>
            <p:spPr bwMode="auto">
              <a:xfrm>
                <a:off x="19664356" y="-3030550"/>
                <a:ext cx="2586042" cy="2590789"/>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2" name="Group 471"/>
            <p:cNvGrpSpPr>
              <a:grpSpLocks noChangeAspect="1"/>
            </p:cNvGrpSpPr>
            <p:nvPr/>
          </p:nvGrpSpPr>
          <p:grpSpPr>
            <a:xfrm>
              <a:off x="7432566" y="5090401"/>
              <a:ext cx="444307" cy="401132"/>
              <a:chOff x="15084425" y="-6992938"/>
              <a:chExt cx="9767888" cy="9496426"/>
            </a:xfrm>
          </p:grpSpPr>
          <p:sp>
            <p:nvSpPr>
              <p:cNvPr id="480" name="Freeform 479"/>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480"/>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481"/>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482"/>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483"/>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84"/>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73" name="Straight Connector 472"/>
            <p:cNvCxnSpPr/>
            <p:nvPr/>
          </p:nvCxnSpPr>
          <p:spPr>
            <a:xfrm flipH="1" flipV="1">
              <a:off x="5825037"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flipH="1" flipV="1">
              <a:off x="7675411"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5" name="Group 474"/>
            <p:cNvGrpSpPr/>
            <p:nvPr/>
          </p:nvGrpSpPr>
          <p:grpSpPr>
            <a:xfrm>
              <a:off x="5694089" y="4509477"/>
              <a:ext cx="2267094" cy="378906"/>
              <a:chOff x="8697277" y="5840957"/>
              <a:chExt cx="1475404" cy="378906"/>
            </a:xfrm>
          </p:grpSpPr>
          <p:sp>
            <p:nvSpPr>
              <p:cNvPr id="476" name="Freeform 475"/>
              <p:cNvSpPr>
                <a:spLocks/>
              </p:cNvSpPr>
              <p:nvPr/>
            </p:nvSpPr>
            <p:spPr bwMode="auto">
              <a:xfrm>
                <a:off x="8697277" y="5840957"/>
                <a:ext cx="1475404" cy="39462"/>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476"/>
              <p:cNvSpPr>
                <a:spLocks/>
              </p:cNvSpPr>
              <p:nvPr/>
            </p:nvSpPr>
            <p:spPr bwMode="auto">
              <a:xfrm>
                <a:off x="8697277" y="5880417"/>
                <a:ext cx="1329135" cy="339444"/>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477"/>
              <p:cNvSpPr>
                <a:spLocks/>
              </p:cNvSpPr>
              <p:nvPr/>
            </p:nvSpPr>
            <p:spPr bwMode="auto">
              <a:xfrm>
                <a:off x="10025576" y="5840957"/>
                <a:ext cx="146269" cy="37890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TextBox 478"/>
              <p:cNvSpPr txBox="1"/>
              <p:nvPr/>
            </p:nvSpPr>
            <p:spPr>
              <a:xfrm>
                <a:off x="8764559" y="5943234"/>
                <a:ext cx="1228883" cy="240364"/>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grpSp>
        <p:nvGrpSpPr>
          <p:cNvPr id="496" name="Group 495"/>
          <p:cNvGrpSpPr/>
          <p:nvPr/>
        </p:nvGrpSpPr>
        <p:grpSpPr>
          <a:xfrm>
            <a:off x="2658530" y="4685280"/>
            <a:ext cx="1966849" cy="1453638"/>
            <a:chOff x="5524318" y="4220558"/>
            <a:chExt cx="2786687" cy="1367180"/>
          </a:xfrm>
        </p:grpSpPr>
        <p:grpSp>
          <p:nvGrpSpPr>
            <p:cNvPr id="497" name="Group 496"/>
            <p:cNvGrpSpPr/>
            <p:nvPr/>
          </p:nvGrpSpPr>
          <p:grpSpPr>
            <a:xfrm>
              <a:off x="5524318" y="4220558"/>
              <a:ext cx="2786687" cy="1367180"/>
              <a:chOff x="4519371" y="3600936"/>
              <a:chExt cx="564324" cy="548640"/>
            </a:xfrm>
          </p:grpSpPr>
          <p:sp>
            <p:nvSpPr>
              <p:cNvPr id="519" name="Freeform 518"/>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519"/>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520"/>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521"/>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8" name="Group 497"/>
            <p:cNvGrpSpPr>
              <a:grpSpLocks noChangeAspect="1"/>
            </p:cNvGrpSpPr>
            <p:nvPr/>
          </p:nvGrpSpPr>
          <p:grpSpPr>
            <a:xfrm>
              <a:off x="5602918" y="5090401"/>
              <a:ext cx="444310" cy="401132"/>
              <a:chOff x="15084425" y="-6992940"/>
              <a:chExt cx="9767954" cy="9496428"/>
            </a:xfrm>
          </p:grpSpPr>
          <p:sp>
            <p:nvSpPr>
              <p:cNvPr id="513" name="Freeform 512"/>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513"/>
              <p:cNvSpPr>
                <a:spLocks/>
              </p:cNvSpPr>
              <p:nvPr/>
            </p:nvSpPr>
            <p:spPr bwMode="auto">
              <a:xfrm>
                <a:off x="15084491" y="-6992917"/>
                <a:ext cx="9767888" cy="989006"/>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514"/>
              <p:cNvSpPr>
                <a:spLocks/>
              </p:cNvSpPr>
              <p:nvPr/>
            </p:nvSpPr>
            <p:spPr bwMode="auto">
              <a:xfrm>
                <a:off x="15084513" y="-6003935"/>
                <a:ext cx="8799513" cy="850742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515"/>
              <p:cNvSpPr>
                <a:spLocks/>
              </p:cNvSpPr>
              <p:nvPr/>
            </p:nvSpPr>
            <p:spPr bwMode="auto">
              <a:xfrm>
                <a:off x="23883938" y="-6992940"/>
                <a:ext cx="968375" cy="9496428"/>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516"/>
              <p:cNvSpPr>
                <a:spLocks/>
              </p:cNvSpPr>
              <p:nvPr/>
            </p:nvSpPr>
            <p:spPr bwMode="auto">
              <a:xfrm>
                <a:off x="16668785" y="-3030539"/>
                <a:ext cx="2597145" cy="2609853"/>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517"/>
              <p:cNvSpPr>
                <a:spLocks/>
              </p:cNvSpPr>
              <p:nvPr/>
            </p:nvSpPr>
            <p:spPr bwMode="auto">
              <a:xfrm>
                <a:off x="19664348" y="-3030549"/>
                <a:ext cx="2586057" cy="2590783"/>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9" name="Group 498"/>
            <p:cNvGrpSpPr>
              <a:grpSpLocks noChangeAspect="1"/>
            </p:cNvGrpSpPr>
            <p:nvPr/>
          </p:nvGrpSpPr>
          <p:grpSpPr>
            <a:xfrm>
              <a:off x="7432566" y="5090401"/>
              <a:ext cx="444307" cy="401132"/>
              <a:chOff x="15084425" y="-6992938"/>
              <a:chExt cx="9767888" cy="9496426"/>
            </a:xfrm>
          </p:grpSpPr>
          <p:sp>
            <p:nvSpPr>
              <p:cNvPr id="507" name="Freeform 506"/>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507"/>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508"/>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509"/>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510"/>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511"/>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n w="0"/>
                  <a:effectLst>
                    <a:outerShdw blurRad="38100" dist="19050" dir="2700000" algn="tl" rotWithShape="0">
                      <a:schemeClr val="dk1">
                        <a:alpha val="40000"/>
                      </a:schemeClr>
                    </a:outerShdw>
                  </a:effectLst>
                </a:endParaRPr>
              </a:p>
            </p:txBody>
          </p:sp>
        </p:grpSp>
        <p:cxnSp>
          <p:nvCxnSpPr>
            <p:cNvPr id="500" name="Straight Connector 499"/>
            <p:cNvCxnSpPr/>
            <p:nvPr/>
          </p:nvCxnSpPr>
          <p:spPr>
            <a:xfrm flipH="1" flipV="1">
              <a:off x="5825037"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flipH="1" flipV="1">
              <a:off x="7675411"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02" name="Group 501"/>
            <p:cNvGrpSpPr/>
            <p:nvPr/>
          </p:nvGrpSpPr>
          <p:grpSpPr>
            <a:xfrm>
              <a:off x="5713412" y="4496580"/>
              <a:ext cx="2267094" cy="378906"/>
              <a:chOff x="8709852" y="5828060"/>
              <a:chExt cx="1475404" cy="378906"/>
            </a:xfrm>
          </p:grpSpPr>
          <p:sp>
            <p:nvSpPr>
              <p:cNvPr id="503" name="Freeform 502"/>
              <p:cNvSpPr>
                <a:spLocks/>
              </p:cNvSpPr>
              <p:nvPr/>
            </p:nvSpPr>
            <p:spPr bwMode="auto">
              <a:xfrm>
                <a:off x="8709852" y="5828060"/>
                <a:ext cx="1475404" cy="39462"/>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503"/>
              <p:cNvSpPr>
                <a:spLocks/>
              </p:cNvSpPr>
              <p:nvPr/>
            </p:nvSpPr>
            <p:spPr bwMode="auto">
              <a:xfrm>
                <a:off x="8709852" y="5867521"/>
                <a:ext cx="1329135" cy="339444"/>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504"/>
              <p:cNvSpPr>
                <a:spLocks/>
              </p:cNvSpPr>
              <p:nvPr/>
            </p:nvSpPr>
            <p:spPr bwMode="auto">
              <a:xfrm>
                <a:off x="10038151" y="5828060"/>
                <a:ext cx="146269" cy="37890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TextBox 505"/>
              <p:cNvSpPr txBox="1"/>
              <p:nvPr/>
            </p:nvSpPr>
            <p:spPr>
              <a:xfrm>
                <a:off x="8777136" y="5942450"/>
                <a:ext cx="1228883" cy="240364"/>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sp>
        <p:nvSpPr>
          <p:cNvPr id="529" name="TextBox 528"/>
          <p:cNvSpPr txBox="1"/>
          <p:nvPr/>
        </p:nvSpPr>
        <p:spPr>
          <a:xfrm>
            <a:off x="5512440" y="2468653"/>
            <a:ext cx="6361076" cy="400110"/>
          </a:xfrm>
          <a:prstGeom prst="rect">
            <a:avLst/>
          </a:prstGeom>
          <a:noFill/>
        </p:spPr>
        <p:txBody>
          <a:bodyPr wrap="square" rtlCol="0">
            <a:spAutoFit/>
          </a:bodyPr>
          <a:lstStyle/>
          <a:p>
            <a:r>
              <a:rPr lang="en-US" sz="2000" b="1" dirty="0" smtClean="0"/>
              <a:t>In-network load balancing</a:t>
            </a:r>
            <a:endParaRPr lang="en-US" sz="2000" dirty="0"/>
          </a:p>
        </p:txBody>
      </p:sp>
      <p:sp>
        <p:nvSpPr>
          <p:cNvPr id="155" name="Right Brace 154"/>
          <p:cNvSpPr/>
          <p:nvPr/>
        </p:nvSpPr>
        <p:spPr>
          <a:xfrm>
            <a:off x="4873473" y="2528060"/>
            <a:ext cx="249892" cy="136974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91375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647" y="-42392"/>
            <a:ext cx="10515600" cy="999207"/>
          </a:xfrm>
        </p:spPr>
        <p:txBody>
          <a:bodyPr/>
          <a:lstStyle/>
          <a:p>
            <a:pPr algn="ctr"/>
            <a:r>
              <a:rPr lang="en-US" u="sng" dirty="0" smtClean="0"/>
              <a:t>Proposed load balancing schemes </a:t>
            </a:r>
            <a:endParaRPr lang="en-US" u="sng" dirty="0"/>
          </a:p>
        </p:txBody>
      </p:sp>
      <p:sp>
        <p:nvSpPr>
          <p:cNvPr id="151" name="TextBox 150"/>
          <p:cNvSpPr txBox="1"/>
          <p:nvPr/>
        </p:nvSpPr>
        <p:spPr>
          <a:xfrm>
            <a:off x="1567218" y="6145471"/>
            <a:ext cx="1429128" cy="369332"/>
          </a:xfrm>
          <a:prstGeom prst="rect">
            <a:avLst/>
          </a:prstGeom>
          <a:noFill/>
        </p:spPr>
        <p:txBody>
          <a:bodyPr wrap="square" rtlCol="0">
            <a:spAutoFit/>
          </a:bodyPr>
          <a:lstStyle/>
          <a:p>
            <a:r>
              <a:rPr lang="en-US" dirty="0" smtClean="0"/>
              <a:t>Hypervisors</a:t>
            </a:r>
            <a:endParaRPr lang="en-US" dirty="0"/>
          </a:p>
        </p:txBody>
      </p:sp>
      <p:grpSp>
        <p:nvGrpSpPr>
          <p:cNvPr id="398" name="Group 397"/>
          <p:cNvGrpSpPr/>
          <p:nvPr/>
        </p:nvGrpSpPr>
        <p:grpSpPr>
          <a:xfrm>
            <a:off x="742674" y="2496426"/>
            <a:ext cx="3218286" cy="1452928"/>
            <a:chOff x="3318080" y="1610286"/>
            <a:chExt cx="4826197" cy="2546122"/>
          </a:xfrm>
        </p:grpSpPr>
        <p:grpSp>
          <p:nvGrpSpPr>
            <p:cNvPr id="399" name="Group 398"/>
            <p:cNvGrpSpPr>
              <a:grpSpLocks noChangeAspect="1"/>
            </p:cNvGrpSpPr>
            <p:nvPr/>
          </p:nvGrpSpPr>
          <p:grpSpPr>
            <a:xfrm>
              <a:off x="3318080" y="3932696"/>
              <a:ext cx="871752" cy="212447"/>
              <a:chOff x="12968288" y="2754313"/>
              <a:chExt cx="11533187" cy="2981326"/>
            </a:xfrm>
          </p:grpSpPr>
          <p:sp>
            <p:nvSpPr>
              <p:cNvPr id="456"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0" name="Group 399"/>
            <p:cNvGrpSpPr>
              <a:grpSpLocks noChangeAspect="1"/>
            </p:cNvGrpSpPr>
            <p:nvPr/>
          </p:nvGrpSpPr>
          <p:grpSpPr>
            <a:xfrm>
              <a:off x="3810799" y="1610286"/>
              <a:ext cx="576134" cy="528307"/>
              <a:chOff x="12615863" y="2703513"/>
              <a:chExt cx="2846387" cy="2768601"/>
            </a:xfrm>
          </p:grpSpPr>
          <p:sp>
            <p:nvSpPr>
              <p:cNvPr id="448"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1" name="Group 400"/>
            <p:cNvGrpSpPr>
              <a:grpSpLocks noChangeAspect="1"/>
            </p:cNvGrpSpPr>
            <p:nvPr/>
          </p:nvGrpSpPr>
          <p:grpSpPr>
            <a:xfrm>
              <a:off x="4958165" y="1610286"/>
              <a:ext cx="576134" cy="528307"/>
              <a:chOff x="12615863" y="2703513"/>
              <a:chExt cx="2846387" cy="2768601"/>
            </a:xfrm>
          </p:grpSpPr>
          <p:sp>
            <p:nvSpPr>
              <p:cNvPr id="440"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2" name="Group 401"/>
            <p:cNvGrpSpPr>
              <a:grpSpLocks noChangeAspect="1"/>
            </p:cNvGrpSpPr>
            <p:nvPr/>
          </p:nvGrpSpPr>
          <p:grpSpPr>
            <a:xfrm>
              <a:off x="6058930" y="1610286"/>
              <a:ext cx="576134" cy="528307"/>
              <a:chOff x="12615863" y="2703513"/>
              <a:chExt cx="2846387" cy="2768601"/>
            </a:xfrm>
          </p:grpSpPr>
          <p:sp>
            <p:nvSpPr>
              <p:cNvPr id="432"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3" name="Group 402"/>
            <p:cNvGrpSpPr>
              <a:grpSpLocks noChangeAspect="1"/>
            </p:cNvGrpSpPr>
            <p:nvPr/>
          </p:nvGrpSpPr>
          <p:grpSpPr>
            <a:xfrm>
              <a:off x="7201392" y="1610286"/>
              <a:ext cx="576134" cy="528307"/>
              <a:chOff x="12615863" y="2703513"/>
              <a:chExt cx="2846387" cy="2768601"/>
            </a:xfrm>
          </p:grpSpPr>
          <p:sp>
            <p:nvSpPr>
              <p:cNvPr id="424"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4" name="Group 403"/>
            <p:cNvGrpSpPr>
              <a:grpSpLocks noChangeAspect="1"/>
            </p:cNvGrpSpPr>
            <p:nvPr/>
          </p:nvGrpSpPr>
          <p:grpSpPr>
            <a:xfrm>
              <a:off x="7272525" y="3943961"/>
              <a:ext cx="871752" cy="212447"/>
              <a:chOff x="12968288" y="2754313"/>
              <a:chExt cx="11533187" cy="2981326"/>
            </a:xfrm>
          </p:grpSpPr>
          <p:sp>
            <p:nvSpPr>
              <p:cNvPr id="413"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05" name="Straight Connector 404"/>
            <p:cNvCxnSpPr/>
            <p:nvPr/>
          </p:nvCxnSpPr>
          <p:spPr>
            <a:xfrm flipV="1">
              <a:off x="3713907" y="2142182"/>
              <a:ext cx="338062" cy="1794103"/>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flipV="1">
              <a:off x="3770810" y="2142182"/>
              <a:ext cx="1428525" cy="1758435"/>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V="1">
              <a:off x="3713907" y="2142181"/>
              <a:ext cx="2546408" cy="179410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V="1">
              <a:off x="3713907" y="2142181"/>
              <a:ext cx="3706966" cy="179410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5213776" y="2131684"/>
              <a:ext cx="2454576" cy="1782486"/>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6260688" y="2118327"/>
              <a:ext cx="1419653" cy="1824579"/>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4051969" y="2142182"/>
              <a:ext cx="3616383" cy="180536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7445142" y="2131249"/>
              <a:ext cx="223209" cy="1769368"/>
            </a:xfrm>
            <a:prstGeom prst="line">
              <a:avLst/>
            </a:prstGeom>
            <a:ln w="28575">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467" name="Straight Connector 466"/>
          <p:cNvCxnSpPr/>
          <p:nvPr/>
        </p:nvCxnSpPr>
        <p:spPr>
          <a:xfrm>
            <a:off x="996674" y="3939635"/>
            <a:ext cx="1322" cy="757943"/>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flipH="1">
            <a:off x="3638584" y="3942738"/>
            <a:ext cx="2322" cy="75995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69" name="Group 468"/>
          <p:cNvGrpSpPr/>
          <p:nvPr/>
        </p:nvGrpSpPr>
        <p:grpSpPr>
          <a:xfrm>
            <a:off x="98359" y="4685280"/>
            <a:ext cx="1857441" cy="1446956"/>
            <a:chOff x="5524318" y="4220558"/>
            <a:chExt cx="2786687" cy="1367180"/>
          </a:xfrm>
        </p:grpSpPr>
        <p:grpSp>
          <p:nvGrpSpPr>
            <p:cNvPr id="470" name="Group 469"/>
            <p:cNvGrpSpPr/>
            <p:nvPr/>
          </p:nvGrpSpPr>
          <p:grpSpPr>
            <a:xfrm>
              <a:off x="5524318" y="4220558"/>
              <a:ext cx="2786687" cy="1367180"/>
              <a:chOff x="4519371" y="3600936"/>
              <a:chExt cx="564324" cy="548640"/>
            </a:xfrm>
          </p:grpSpPr>
          <p:sp>
            <p:nvSpPr>
              <p:cNvPr id="492" name="Freeform 491"/>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492"/>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493"/>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494"/>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1" name="Group 470"/>
            <p:cNvGrpSpPr>
              <a:grpSpLocks noChangeAspect="1"/>
            </p:cNvGrpSpPr>
            <p:nvPr/>
          </p:nvGrpSpPr>
          <p:grpSpPr>
            <a:xfrm>
              <a:off x="5602918" y="5090401"/>
              <a:ext cx="444310" cy="401132"/>
              <a:chOff x="15084425" y="-6992940"/>
              <a:chExt cx="9767954" cy="9496428"/>
            </a:xfrm>
          </p:grpSpPr>
          <p:sp>
            <p:nvSpPr>
              <p:cNvPr id="486" name="Freeform 485"/>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86"/>
              <p:cNvSpPr>
                <a:spLocks/>
              </p:cNvSpPr>
              <p:nvPr/>
            </p:nvSpPr>
            <p:spPr bwMode="auto">
              <a:xfrm>
                <a:off x="15084491" y="-6992917"/>
                <a:ext cx="9767888" cy="989006"/>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487"/>
              <p:cNvSpPr>
                <a:spLocks/>
              </p:cNvSpPr>
              <p:nvPr/>
            </p:nvSpPr>
            <p:spPr bwMode="auto">
              <a:xfrm>
                <a:off x="15084513" y="-6003935"/>
                <a:ext cx="8799513" cy="850742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488"/>
              <p:cNvSpPr>
                <a:spLocks/>
              </p:cNvSpPr>
              <p:nvPr/>
            </p:nvSpPr>
            <p:spPr bwMode="auto">
              <a:xfrm>
                <a:off x="23883938" y="-6992940"/>
                <a:ext cx="968375" cy="9496428"/>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489"/>
              <p:cNvSpPr>
                <a:spLocks/>
              </p:cNvSpPr>
              <p:nvPr/>
            </p:nvSpPr>
            <p:spPr bwMode="auto">
              <a:xfrm>
                <a:off x="16668785" y="-3030539"/>
                <a:ext cx="2597145" cy="2609853"/>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90"/>
              <p:cNvSpPr>
                <a:spLocks/>
              </p:cNvSpPr>
              <p:nvPr/>
            </p:nvSpPr>
            <p:spPr bwMode="auto">
              <a:xfrm>
                <a:off x="19664356" y="-3030550"/>
                <a:ext cx="2586042" cy="2590789"/>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2" name="Group 471"/>
            <p:cNvGrpSpPr>
              <a:grpSpLocks noChangeAspect="1"/>
            </p:cNvGrpSpPr>
            <p:nvPr/>
          </p:nvGrpSpPr>
          <p:grpSpPr>
            <a:xfrm>
              <a:off x="7432566" y="5090401"/>
              <a:ext cx="444307" cy="401132"/>
              <a:chOff x="15084425" y="-6992938"/>
              <a:chExt cx="9767888" cy="9496426"/>
            </a:xfrm>
          </p:grpSpPr>
          <p:sp>
            <p:nvSpPr>
              <p:cNvPr id="480" name="Freeform 479"/>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480"/>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481"/>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482"/>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483"/>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84"/>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73" name="Straight Connector 472"/>
            <p:cNvCxnSpPr/>
            <p:nvPr/>
          </p:nvCxnSpPr>
          <p:spPr>
            <a:xfrm flipH="1" flipV="1">
              <a:off x="5825037"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flipH="1" flipV="1">
              <a:off x="7675411"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5" name="Group 474"/>
            <p:cNvGrpSpPr/>
            <p:nvPr/>
          </p:nvGrpSpPr>
          <p:grpSpPr>
            <a:xfrm>
              <a:off x="5694089" y="4509477"/>
              <a:ext cx="2267094" cy="378906"/>
              <a:chOff x="8697277" y="5840957"/>
              <a:chExt cx="1475404" cy="378906"/>
            </a:xfrm>
          </p:grpSpPr>
          <p:sp>
            <p:nvSpPr>
              <p:cNvPr id="476" name="Freeform 475"/>
              <p:cNvSpPr>
                <a:spLocks/>
              </p:cNvSpPr>
              <p:nvPr/>
            </p:nvSpPr>
            <p:spPr bwMode="auto">
              <a:xfrm>
                <a:off x="8697277" y="5840957"/>
                <a:ext cx="1475404" cy="39462"/>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476"/>
              <p:cNvSpPr>
                <a:spLocks/>
              </p:cNvSpPr>
              <p:nvPr/>
            </p:nvSpPr>
            <p:spPr bwMode="auto">
              <a:xfrm>
                <a:off x="8697277" y="5880417"/>
                <a:ext cx="1329135" cy="339444"/>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477"/>
              <p:cNvSpPr>
                <a:spLocks/>
              </p:cNvSpPr>
              <p:nvPr/>
            </p:nvSpPr>
            <p:spPr bwMode="auto">
              <a:xfrm>
                <a:off x="10025576" y="5840957"/>
                <a:ext cx="146269" cy="37890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TextBox 478"/>
              <p:cNvSpPr txBox="1"/>
              <p:nvPr/>
            </p:nvSpPr>
            <p:spPr>
              <a:xfrm>
                <a:off x="8764559" y="5943234"/>
                <a:ext cx="1228883" cy="240364"/>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grpSp>
        <p:nvGrpSpPr>
          <p:cNvPr id="496" name="Group 495"/>
          <p:cNvGrpSpPr/>
          <p:nvPr/>
        </p:nvGrpSpPr>
        <p:grpSpPr>
          <a:xfrm>
            <a:off x="2658530" y="4685280"/>
            <a:ext cx="1931921" cy="1453638"/>
            <a:chOff x="5524318" y="4220558"/>
            <a:chExt cx="2786687" cy="1367180"/>
          </a:xfrm>
        </p:grpSpPr>
        <p:grpSp>
          <p:nvGrpSpPr>
            <p:cNvPr id="497" name="Group 496"/>
            <p:cNvGrpSpPr/>
            <p:nvPr/>
          </p:nvGrpSpPr>
          <p:grpSpPr>
            <a:xfrm>
              <a:off x="5524318" y="4220558"/>
              <a:ext cx="2786687" cy="1367180"/>
              <a:chOff x="4519371" y="3600936"/>
              <a:chExt cx="564324" cy="548640"/>
            </a:xfrm>
          </p:grpSpPr>
          <p:sp>
            <p:nvSpPr>
              <p:cNvPr id="519" name="Freeform 518"/>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519"/>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520"/>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521"/>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8" name="Group 497"/>
            <p:cNvGrpSpPr>
              <a:grpSpLocks noChangeAspect="1"/>
            </p:cNvGrpSpPr>
            <p:nvPr/>
          </p:nvGrpSpPr>
          <p:grpSpPr>
            <a:xfrm>
              <a:off x="5602918" y="5090401"/>
              <a:ext cx="444310" cy="401132"/>
              <a:chOff x="15084425" y="-6992940"/>
              <a:chExt cx="9767954" cy="9496428"/>
            </a:xfrm>
          </p:grpSpPr>
          <p:sp>
            <p:nvSpPr>
              <p:cNvPr id="513" name="Freeform 512"/>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513"/>
              <p:cNvSpPr>
                <a:spLocks/>
              </p:cNvSpPr>
              <p:nvPr/>
            </p:nvSpPr>
            <p:spPr bwMode="auto">
              <a:xfrm>
                <a:off x="15084491" y="-6992917"/>
                <a:ext cx="9767888" cy="989006"/>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514"/>
              <p:cNvSpPr>
                <a:spLocks/>
              </p:cNvSpPr>
              <p:nvPr/>
            </p:nvSpPr>
            <p:spPr bwMode="auto">
              <a:xfrm>
                <a:off x="15084513" y="-6003935"/>
                <a:ext cx="8799513" cy="850742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515"/>
              <p:cNvSpPr>
                <a:spLocks/>
              </p:cNvSpPr>
              <p:nvPr/>
            </p:nvSpPr>
            <p:spPr bwMode="auto">
              <a:xfrm>
                <a:off x="23883938" y="-6992940"/>
                <a:ext cx="968375" cy="9496428"/>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516"/>
              <p:cNvSpPr>
                <a:spLocks/>
              </p:cNvSpPr>
              <p:nvPr/>
            </p:nvSpPr>
            <p:spPr bwMode="auto">
              <a:xfrm>
                <a:off x="16668785" y="-3030539"/>
                <a:ext cx="2597145" cy="2609853"/>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517"/>
              <p:cNvSpPr>
                <a:spLocks/>
              </p:cNvSpPr>
              <p:nvPr/>
            </p:nvSpPr>
            <p:spPr bwMode="auto">
              <a:xfrm>
                <a:off x="19664348" y="-3030549"/>
                <a:ext cx="2586057" cy="2590783"/>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9" name="Group 498"/>
            <p:cNvGrpSpPr>
              <a:grpSpLocks noChangeAspect="1"/>
            </p:cNvGrpSpPr>
            <p:nvPr/>
          </p:nvGrpSpPr>
          <p:grpSpPr>
            <a:xfrm>
              <a:off x="7432566" y="5090401"/>
              <a:ext cx="444307" cy="401132"/>
              <a:chOff x="15084425" y="-6992938"/>
              <a:chExt cx="9767888" cy="9496426"/>
            </a:xfrm>
          </p:grpSpPr>
          <p:sp>
            <p:nvSpPr>
              <p:cNvPr id="507" name="Freeform 506"/>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507"/>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508"/>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509"/>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510"/>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511"/>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n w="0"/>
                  <a:effectLst>
                    <a:outerShdw blurRad="38100" dist="19050" dir="2700000" algn="tl" rotWithShape="0">
                      <a:schemeClr val="dk1">
                        <a:alpha val="40000"/>
                      </a:schemeClr>
                    </a:outerShdw>
                  </a:effectLst>
                </a:endParaRPr>
              </a:p>
            </p:txBody>
          </p:sp>
        </p:grpSp>
        <p:cxnSp>
          <p:nvCxnSpPr>
            <p:cNvPr id="500" name="Straight Connector 499"/>
            <p:cNvCxnSpPr/>
            <p:nvPr/>
          </p:nvCxnSpPr>
          <p:spPr>
            <a:xfrm flipH="1" flipV="1">
              <a:off x="5825037"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flipH="1" flipV="1">
              <a:off x="7675411"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02" name="Group 501"/>
            <p:cNvGrpSpPr/>
            <p:nvPr/>
          </p:nvGrpSpPr>
          <p:grpSpPr>
            <a:xfrm>
              <a:off x="5713412" y="4496580"/>
              <a:ext cx="2267094" cy="378906"/>
              <a:chOff x="8709852" y="5828060"/>
              <a:chExt cx="1475404" cy="378906"/>
            </a:xfrm>
          </p:grpSpPr>
          <p:sp>
            <p:nvSpPr>
              <p:cNvPr id="503" name="Freeform 502"/>
              <p:cNvSpPr>
                <a:spLocks/>
              </p:cNvSpPr>
              <p:nvPr/>
            </p:nvSpPr>
            <p:spPr bwMode="auto">
              <a:xfrm>
                <a:off x="8709852" y="5828060"/>
                <a:ext cx="1475404" cy="39462"/>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503"/>
              <p:cNvSpPr>
                <a:spLocks/>
              </p:cNvSpPr>
              <p:nvPr/>
            </p:nvSpPr>
            <p:spPr bwMode="auto">
              <a:xfrm>
                <a:off x="8709852" y="5867521"/>
                <a:ext cx="1329135" cy="339444"/>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504"/>
              <p:cNvSpPr>
                <a:spLocks/>
              </p:cNvSpPr>
              <p:nvPr/>
            </p:nvSpPr>
            <p:spPr bwMode="auto">
              <a:xfrm>
                <a:off x="10038151" y="5828060"/>
                <a:ext cx="146269" cy="37890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TextBox 505"/>
              <p:cNvSpPr txBox="1"/>
              <p:nvPr/>
            </p:nvSpPr>
            <p:spPr>
              <a:xfrm>
                <a:off x="8777136" y="5942450"/>
                <a:ext cx="1228883" cy="240364"/>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sp>
        <p:nvSpPr>
          <p:cNvPr id="530" name="TextBox 529"/>
          <p:cNvSpPr txBox="1"/>
          <p:nvPr/>
        </p:nvSpPr>
        <p:spPr>
          <a:xfrm>
            <a:off x="5512060" y="4627116"/>
            <a:ext cx="6122686" cy="1938992"/>
          </a:xfrm>
          <a:prstGeom prst="rect">
            <a:avLst/>
          </a:prstGeom>
          <a:noFill/>
        </p:spPr>
        <p:txBody>
          <a:bodyPr wrap="square" rtlCol="0">
            <a:spAutoFit/>
          </a:bodyPr>
          <a:lstStyle/>
          <a:p>
            <a:r>
              <a:rPr lang="en-US" sz="2000" dirty="0" smtClean="0"/>
              <a:t>PRESTO </a:t>
            </a:r>
          </a:p>
          <a:p>
            <a:pPr marL="285750" indent="-285750">
              <a:buFont typeface="Wingdings" charset="2"/>
              <a:buChar char="§"/>
            </a:pPr>
            <a:r>
              <a:rPr lang="en-US" sz="2000" dirty="0">
                <a:solidFill>
                  <a:srgbClr val="FF0000"/>
                </a:solidFill>
              </a:rPr>
              <a:t>N</a:t>
            </a:r>
            <a:r>
              <a:rPr lang="en-US" sz="2000" dirty="0" smtClean="0">
                <a:solidFill>
                  <a:srgbClr val="FF0000"/>
                </a:solidFill>
              </a:rPr>
              <a:t>on-standard shadow mac labels based forwarding</a:t>
            </a:r>
          </a:p>
          <a:p>
            <a:pPr marL="285750" indent="-285750">
              <a:buFont typeface="Wingdings" charset="2"/>
              <a:buChar char="§"/>
            </a:pPr>
            <a:r>
              <a:rPr lang="en-US" sz="2000" dirty="0">
                <a:solidFill>
                  <a:srgbClr val="FF0000"/>
                </a:solidFill>
              </a:rPr>
              <a:t>C</a:t>
            </a:r>
            <a:r>
              <a:rPr lang="en-US" sz="2000" dirty="0" smtClean="0">
                <a:solidFill>
                  <a:srgbClr val="FF0000"/>
                </a:solidFill>
              </a:rPr>
              <a:t>ontroller intervention in case of asymmetry</a:t>
            </a:r>
            <a:endParaRPr lang="en-US" sz="2000" dirty="0">
              <a:solidFill>
                <a:srgbClr val="FF0000"/>
              </a:solidFill>
            </a:endParaRPr>
          </a:p>
          <a:p>
            <a:r>
              <a:rPr lang="en-US" sz="2000" dirty="0" smtClean="0"/>
              <a:t>MPTCP</a:t>
            </a:r>
          </a:p>
          <a:p>
            <a:pPr marL="285750" indent="-285750">
              <a:buFont typeface="Wingdings" charset="2"/>
              <a:buChar char="§"/>
            </a:pPr>
            <a:r>
              <a:rPr lang="en-US" sz="2000" dirty="0" err="1" smtClean="0">
                <a:solidFill>
                  <a:srgbClr val="FF0000"/>
                </a:solidFill>
              </a:rPr>
              <a:t>Incast</a:t>
            </a:r>
            <a:r>
              <a:rPr lang="en-US" sz="2000" dirty="0" smtClean="0">
                <a:solidFill>
                  <a:srgbClr val="FF0000"/>
                </a:solidFill>
              </a:rPr>
              <a:t> collapse </a:t>
            </a:r>
          </a:p>
          <a:p>
            <a:pPr marL="285750" indent="-285750">
              <a:buFont typeface="Wingdings" charset="2"/>
              <a:buChar char="§"/>
            </a:pPr>
            <a:r>
              <a:rPr lang="en-US" sz="2000" dirty="0" smtClean="0">
                <a:solidFill>
                  <a:srgbClr val="FF0000"/>
                </a:solidFill>
              </a:rPr>
              <a:t>Guest VM network stack changes</a:t>
            </a:r>
            <a:endParaRPr lang="en-US" sz="2000" dirty="0">
              <a:solidFill>
                <a:srgbClr val="FF0000"/>
              </a:solidFill>
            </a:endParaRPr>
          </a:p>
        </p:txBody>
      </p:sp>
      <p:sp>
        <p:nvSpPr>
          <p:cNvPr id="153" name="TextBox 152"/>
          <p:cNvSpPr txBox="1"/>
          <p:nvPr/>
        </p:nvSpPr>
        <p:spPr>
          <a:xfrm>
            <a:off x="5512440" y="4247307"/>
            <a:ext cx="6184520" cy="400110"/>
          </a:xfrm>
          <a:prstGeom prst="rect">
            <a:avLst/>
          </a:prstGeom>
          <a:noFill/>
        </p:spPr>
        <p:txBody>
          <a:bodyPr wrap="square" rtlCol="0">
            <a:spAutoFit/>
          </a:bodyPr>
          <a:lstStyle/>
          <a:p>
            <a:r>
              <a:rPr lang="en-US" sz="2000" b="1" dirty="0" smtClean="0"/>
              <a:t>End-host load balancing</a:t>
            </a:r>
            <a:endParaRPr lang="en-US" sz="2000" dirty="0"/>
          </a:p>
        </p:txBody>
      </p:sp>
      <p:sp>
        <p:nvSpPr>
          <p:cNvPr id="156" name="Right Brace 155"/>
          <p:cNvSpPr/>
          <p:nvPr/>
        </p:nvSpPr>
        <p:spPr>
          <a:xfrm>
            <a:off x="4958705" y="4406563"/>
            <a:ext cx="263854" cy="210824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42043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5"/>
            <a:ext cx="10515600" cy="1325563"/>
          </a:xfrm>
        </p:spPr>
        <p:txBody>
          <a:bodyPr/>
          <a:lstStyle/>
          <a:p>
            <a:pPr algn="ctr"/>
            <a:r>
              <a:rPr lang="en-US" u="sng" dirty="0" err="1" smtClean="0"/>
              <a:t>vSwitch</a:t>
            </a:r>
            <a:r>
              <a:rPr lang="en-US" u="sng" dirty="0"/>
              <a:t> </a:t>
            </a:r>
            <a:r>
              <a:rPr lang="en-US" u="sng" dirty="0" smtClean="0"/>
              <a:t>as the sweet spot</a:t>
            </a:r>
            <a:endParaRPr lang="en-US" u="sng" dirty="0"/>
          </a:p>
        </p:txBody>
      </p:sp>
      <p:grpSp>
        <p:nvGrpSpPr>
          <p:cNvPr id="7" name="Group 6"/>
          <p:cNvGrpSpPr/>
          <p:nvPr/>
        </p:nvGrpSpPr>
        <p:grpSpPr>
          <a:xfrm>
            <a:off x="3921767" y="1668243"/>
            <a:ext cx="4014503" cy="1937418"/>
            <a:chOff x="3318080" y="1610286"/>
            <a:chExt cx="4826197" cy="2546122"/>
          </a:xfrm>
        </p:grpSpPr>
        <p:grpSp>
          <p:nvGrpSpPr>
            <p:cNvPr id="8" name="Group 7"/>
            <p:cNvGrpSpPr>
              <a:grpSpLocks noChangeAspect="1"/>
            </p:cNvGrpSpPr>
            <p:nvPr/>
          </p:nvGrpSpPr>
          <p:grpSpPr>
            <a:xfrm>
              <a:off x="3318080" y="3932696"/>
              <a:ext cx="871752" cy="212447"/>
              <a:chOff x="12968288" y="2754313"/>
              <a:chExt cx="11533187" cy="2981326"/>
            </a:xfrm>
          </p:grpSpPr>
          <p:sp>
            <p:nvSpPr>
              <p:cNvPr id="65"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a:grpSpLocks noChangeAspect="1"/>
            </p:cNvGrpSpPr>
            <p:nvPr/>
          </p:nvGrpSpPr>
          <p:grpSpPr>
            <a:xfrm>
              <a:off x="3810799" y="1610286"/>
              <a:ext cx="576134" cy="528307"/>
              <a:chOff x="12615863" y="2703513"/>
              <a:chExt cx="2846387" cy="2768601"/>
            </a:xfrm>
          </p:grpSpPr>
          <p:sp>
            <p:nvSpPr>
              <p:cNvPr id="57"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a:grpSpLocks noChangeAspect="1"/>
            </p:cNvGrpSpPr>
            <p:nvPr/>
          </p:nvGrpSpPr>
          <p:grpSpPr>
            <a:xfrm>
              <a:off x="4958165" y="1610286"/>
              <a:ext cx="576134" cy="528307"/>
              <a:chOff x="12615863" y="2703513"/>
              <a:chExt cx="2846387" cy="2768601"/>
            </a:xfrm>
          </p:grpSpPr>
          <p:sp>
            <p:nvSpPr>
              <p:cNvPr id="49"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a:grpSpLocks noChangeAspect="1"/>
            </p:cNvGrpSpPr>
            <p:nvPr/>
          </p:nvGrpSpPr>
          <p:grpSpPr>
            <a:xfrm>
              <a:off x="6058930" y="1610286"/>
              <a:ext cx="576134" cy="528307"/>
              <a:chOff x="12615863" y="2703513"/>
              <a:chExt cx="2846387" cy="2768601"/>
            </a:xfrm>
          </p:grpSpPr>
          <p:sp>
            <p:nvSpPr>
              <p:cNvPr id="41"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a:grpSpLocks noChangeAspect="1"/>
            </p:cNvGrpSpPr>
            <p:nvPr/>
          </p:nvGrpSpPr>
          <p:grpSpPr>
            <a:xfrm>
              <a:off x="7201392" y="1610286"/>
              <a:ext cx="576134" cy="528307"/>
              <a:chOff x="12615863" y="2703513"/>
              <a:chExt cx="2846387" cy="2768601"/>
            </a:xfrm>
          </p:grpSpPr>
          <p:sp>
            <p:nvSpPr>
              <p:cNvPr id="33"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a:grpSpLocks noChangeAspect="1"/>
            </p:cNvGrpSpPr>
            <p:nvPr/>
          </p:nvGrpSpPr>
          <p:grpSpPr>
            <a:xfrm>
              <a:off x="7272525" y="3943961"/>
              <a:ext cx="871752" cy="212447"/>
              <a:chOff x="12968288" y="2754313"/>
              <a:chExt cx="11533187" cy="2981326"/>
            </a:xfrm>
          </p:grpSpPr>
          <p:sp>
            <p:nvSpPr>
              <p:cNvPr id="22"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p:nvCxnSpPr>
          <p:spPr>
            <a:xfrm flipV="1">
              <a:off x="3713907" y="2142182"/>
              <a:ext cx="338062" cy="1794103"/>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770810" y="2142182"/>
              <a:ext cx="1428525" cy="1758435"/>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13907" y="2142181"/>
              <a:ext cx="2546408" cy="179410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713907" y="2142181"/>
              <a:ext cx="3706966" cy="179410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13776" y="2131684"/>
              <a:ext cx="2454576" cy="1782486"/>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60688" y="2118327"/>
              <a:ext cx="1419653" cy="1824579"/>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51969" y="2142182"/>
              <a:ext cx="3616383" cy="180536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45142" y="2131249"/>
              <a:ext cx="223209" cy="1769368"/>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4237140" y="3597089"/>
            <a:ext cx="1984" cy="80722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7538631" y="3605311"/>
            <a:ext cx="6962" cy="809358"/>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2923546" y="4411353"/>
            <a:ext cx="2786687" cy="1367180"/>
            <a:chOff x="5524318" y="4220558"/>
            <a:chExt cx="2786687" cy="1367180"/>
          </a:xfrm>
        </p:grpSpPr>
        <p:grpSp>
          <p:nvGrpSpPr>
            <p:cNvPr id="79" name="Group 78"/>
            <p:cNvGrpSpPr/>
            <p:nvPr/>
          </p:nvGrpSpPr>
          <p:grpSpPr>
            <a:xfrm>
              <a:off x="5524318" y="4220558"/>
              <a:ext cx="2786687" cy="1367180"/>
              <a:chOff x="4519371" y="3600936"/>
              <a:chExt cx="564324" cy="548640"/>
            </a:xfrm>
          </p:grpSpPr>
          <p:sp>
            <p:nvSpPr>
              <p:cNvPr id="101" name="Freeform 100"/>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3"/>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79"/>
            <p:cNvGrpSpPr>
              <a:grpSpLocks noChangeAspect="1"/>
            </p:cNvGrpSpPr>
            <p:nvPr/>
          </p:nvGrpSpPr>
          <p:grpSpPr>
            <a:xfrm>
              <a:off x="5602918" y="5090401"/>
              <a:ext cx="444310" cy="401132"/>
              <a:chOff x="15084425" y="-6992940"/>
              <a:chExt cx="9767954" cy="9496428"/>
            </a:xfrm>
          </p:grpSpPr>
          <p:sp>
            <p:nvSpPr>
              <p:cNvPr id="95" name="Freeform 94"/>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15084491" y="-6992917"/>
                <a:ext cx="9767888" cy="989006"/>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15084513" y="-6003935"/>
                <a:ext cx="8799513" cy="850742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23883938" y="-6992940"/>
                <a:ext cx="968375" cy="9496428"/>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16668785" y="-3030539"/>
                <a:ext cx="2597145" cy="2609853"/>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19664356" y="-3030550"/>
                <a:ext cx="2586042" cy="2590789"/>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a:grpSpLocks noChangeAspect="1"/>
            </p:cNvGrpSpPr>
            <p:nvPr/>
          </p:nvGrpSpPr>
          <p:grpSpPr>
            <a:xfrm>
              <a:off x="7432566" y="5090401"/>
              <a:ext cx="444307" cy="401132"/>
              <a:chOff x="15084425" y="-6992938"/>
              <a:chExt cx="9767888" cy="9496426"/>
            </a:xfrm>
          </p:grpSpPr>
          <p:sp>
            <p:nvSpPr>
              <p:cNvPr id="89" name="Freeform 88"/>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2" name="Straight Connector 81"/>
            <p:cNvCxnSpPr/>
            <p:nvPr/>
          </p:nvCxnSpPr>
          <p:spPr>
            <a:xfrm flipH="1" flipV="1">
              <a:off x="5825037"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7675411"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5713412" y="4339111"/>
              <a:ext cx="2267094" cy="378906"/>
              <a:chOff x="8709852" y="5670591"/>
              <a:chExt cx="1475404" cy="378906"/>
            </a:xfrm>
          </p:grpSpPr>
          <p:sp>
            <p:nvSpPr>
              <p:cNvPr id="85" name="Freeform 84"/>
              <p:cNvSpPr>
                <a:spLocks/>
              </p:cNvSpPr>
              <p:nvPr/>
            </p:nvSpPr>
            <p:spPr bwMode="auto">
              <a:xfrm>
                <a:off x="8709852" y="5670591"/>
                <a:ext cx="1475404" cy="39462"/>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p:cNvSpPr>
              <p:nvPr/>
            </p:nvSpPr>
            <p:spPr bwMode="auto">
              <a:xfrm>
                <a:off x="8709852" y="5710052"/>
                <a:ext cx="1329135" cy="339444"/>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10038151" y="5670591"/>
                <a:ext cx="146269" cy="37890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TextBox 87"/>
              <p:cNvSpPr txBox="1"/>
              <p:nvPr/>
            </p:nvSpPr>
            <p:spPr>
              <a:xfrm>
                <a:off x="8777136" y="5772868"/>
                <a:ext cx="1228883" cy="240364"/>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grpSp>
        <p:nvGrpSpPr>
          <p:cNvPr id="105" name="Group 104"/>
          <p:cNvGrpSpPr/>
          <p:nvPr/>
        </p:nvGrpSpPr>
        <p:grpSpPr>
          <a:xfrm>
            <a:off x="6258417" y="4411353"/>
            <a:ext cx="2786687" cy="1367180"/>
            <a:chOff x="5524318" y="4220558"/>
            <a:chExt cx="2786687" cy="1367180"/>
          </a:xfrm>
        </p:grpSpPr>
        <p:grpSp>
          <p:nvGrpSpPr>
            <p:cNvPr id="106" name="Group 105"/>
            <p:cNvGrpSpPr/>
            <p:nvPr/>
          </p:nvGrpSpPr>
          <p:grpSpPr>
            <a:xfrm>
              <a:off x="5524318" y="4220558"/>
              <a:ext cx="2786687" cy="1367180"/>
              <a:chOff x="4519371" y="3600936"/>
              <a:chExt cx="564324" cy="548640"/>
            </a:xfrm>
          </p:grpSpPr>
          <p:sp>
            <p:nvSpPr>
              <p:cNvPr id="128" name="Freeform 127"/>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30"/>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a:grpSpLocks noChangeAspect="1"/>
            </p:cNvGrpSpPr>
            <p:nvPr/>
          </p:nvGrpSpPr>
          <p:grpSpPr>
            <a:xfrm>
              <a:off x="5602918" y="5090401"/>
              <a:ext cx="444310" cy="401132"/>
              <a:chOff x="15084425" y="-6992940"/>
              <a:chExt cx="9767954" cy="9496428"/>
            </a:xfrm>
          </p:grpSpPr>
          <p:sp>
            <p:nvSpPr>
              <p:cNvPr id="122" name="Freeform 121"/>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p:cNvSpPr>
              <p:nvPr/>
            </p:nvSpPr>
            <p:spPr bwMode="auto">
              <a:xfrm>
                <a:off x="15084491" y="-6992917"/>
                <a:ext cx="9767888" cy="989006"/>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p:cNvSpPr>
              <p:nvPr/>
            </p:nvSpPr>
            <p:spPr bwMode="auto">
              <a:xfrm>
                <a:off x="15084513" y="-6003935"/>
                <a:ext cx="8799513" cy="850742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p:cNvSpPr>
              <p:nvPr/>
            </p:nvSpPr>
            <p:spPr bwMode="auto">
              <a:xfrm>
                <a:off x="23883938" y="-6992940"/>
                <a:ext cx="968375" cy="9496428"/>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16668785" y="-3030539"/>
                <a:ext cx="2597145" cy="2609853"/>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p:cNvSpPr>
              <p:nvPr/>
            </p:nvSpPr>
            <p:spPr bwMode="auto">
              <a:xfrm>
                <a:off x="19664356" y="-3030550"/>
                <a:ext cx="2586042" cy="2590789"/>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8" name="Group 107"/>
            <p:cNvGrpSpPr>
              <a:grpSpLocks noChangeAspect="1"/>
            </p:cNvGrpSpPr>
            <p:nvPr/>
          </p:nvGrpSpPr>
          <p:grpSpPr>
            <a:xfrm>
              <a:off x="7432566" y="5090401"/>
              <a:ext cx="444307" cy="401132"/>
              <a:chOff x="15084425" y="-6992938"/>
              <a:chExt cx="9767888" cy="9496426"/>
            </a:xfrm>
          </p:grpSpPr>
          <p:sp>
            <p:nvSpPr>
              <p:cNvPr id="116" name="Freeform 115"/>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6"/>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7"/>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8"/>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9"/>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09" name="Straight Connector 108"/>
            <p:cNvCxnSpPr/>
            <p:nvPr/>
          </p:nvCxnSpPr>
          <p:spPr>
            <a:xfrm flipH="1" flipV="1">
              <a:off x="5825037"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7675411" y="4725058"/>
              <a:ext cx="2" cy="365343"/>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5713412" y="4339111"/>
              <a:ext cx="2267094" cy="378906"/>
              <a:chOff x="8709852" y="5670591"/>
              <a:chExt cx="1475404" cy="378906"/>
            </a:xfrm>
          </p:grpSpPr>
          <p:sp>
            <p:nvSpPr>
              <p:cNvPr id="112" name="Freeform 111"/>
              <p:cNvSpPr>
                <a:spLocks/>
              </p:cNvSpPr>
              <p:nvPr/>
            </p:nvSpPr>
            <p:spPr bwMode="auto">
              <a:xfrm>
                <a:off x="8709852" y="5670591"/>
                <a:ext cx="1475404" cy="39462"/>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2"/>
              <p:cNvSpPr>
                <a:spLocks/>
              </p:cNvSpPr>
              <p:nvPr/>
            </p:nvSpPr>
            <p:spPr bwMode="auto">
              <a:xfrm>
                <a:off x="8709852" y="5710052"/>
                <a:ext cx="1329135" cy="339444"/>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3"/>
              <p:cNvSpPr>
                <a:spLocks/>
              </p:cNvSpPr>
              <p:nvPr/>
            </p:nvSpPr>
            <p:spPr bwMode="auto">
              <a:xfrm>
                <a:off x="10038151" y="5670591"/>
                <a:ext cx="146269" cy="37890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TextBox 114"/>
              <p:cNvSpPr txBox="1"/>
              <p:nvPr/>
            </p:nvSpPr>
            <p:spPr>
              <a:xfrm>
                <a:off x="8777136" y="5772868"/>
                <a:ext cx="1228883" cy="240364"/>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grpSp>
        <p:nvGrpSpPr>
          <p:cNvPr id="132" name="Group 131"/>
          <p:cNvGrpSpPr/>
          <p:nvPr/>
        </p:nvGrpSpPr>
        <p:grpSpPr>
          <a:xfrm>
            <a:off x="2460429" y="4941194"/>
            <a:ext cx="1676946" cy="307812"/>
            <a:chOff x="8760866" y="3617001"/>
            <a:chExt cx="1676946" cy="307812"/>
          </a:xfrm>
        </p:grpSpPr>
        <p:sp>
          <p:nvSpPr>
            <p:cNvPr id="133" name="Shape 665"/>
            <p:cNvSpPr/>
            <p:nvPr/>
          </p:nvSpPr>
          <p:spPr>
            <a:xfrm>
              <a:off x="9475755" y="3617001"/>
              <a:ext cx="962057" cy="301752"/>
            </a:xfrm>
            <a:prstGeom prst="rect">
              <a:avLst/>
            </a:prstGeom>
            <a:solidFill>
              <a:schemeClr val="accent1"/>
            </a:solidFill>
            <a:ln w="9525" cap="flat">
              <a:solidFill>
                <a:srgbClr val="395E8A"/>
              </a:solidFill>
              <a:prstDash val="solid"/>
              <a:round/>
              <a:headEnd type="none" w="med" len="med"/>
              <a:tailEnd type="none" w="med" len="med"/>
            </a:ln>
          </p:spPr>
          <p:txBody>
            <a:bodyPr wrap="square" lIns="91425" tIns="45700" rIns="91425" bIns="45700" anchor="ctr" anchorCtr="0">
              <a:spAutoFit/>
            </a:bodyPr>
            <a:lstStyle/>
            <a:p>
              <a:pPr marL="0" marR="0" lvl="0" indent="0" algn="ctr" rtl="0">
                <a:buSzPct val="25000"/>
                <a:buNone/>
              </a:pPr>
              <a:r>
                <a:rPr lang="en" sz="1800" b="0" i="0" u="none" strike="noStrike" cap="none" baseline="0" dirty="0">
                  <a:solidFill>
                    <a:schemeClr val="lt1"/>
                  </a:solidFill>
                  <a:latin typeface="Calibri"/>
                  <a:ea typeface="Calibri"/>
                  <a:cs typeface="Calibri"/>
                  <a:sym typeface="Calibri"/>
                </a:rPr>
                <a:t>Payload</a:t>
              </a:r>
            </a:p>
          </p:txBody>
        </p:sp>
        <p:sp>
          <p:nvSpPr>
            <p:cNvPr id="134" name="Shape 666"/>
            <p:cNvSpPr/>
            <p:nvPr/>
          </p:nvSpPr>
          <p:spPr>
            <a:xfrm>
              <a:off x="9141866" y="3620014"/>
              <a:ext cx="333887" cy="304799"/>
            </a:xfrm>
            <a:prstGeom prst="rect">
              <a:avLst/>
            </a:prstGeom>
            <a:solidFill>
              <a:schemeClr val="accent1"/>
            </a:solidFill>
            <a:ln w="9525" cap="flat">
              <a:solidFill>
                <a:srgbClr val="395E8A"/>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 sz="1800" b="0" i="0" u="none" strike="noStrike" cap="none" baseline="0" dirty="0">
                  <a:solidFill>
                    <a:schemeClr val="lt1"/>
                  </a:solidFill>
                  <a:latin typeface="Calibri"/>
                  <a:ea typeface="Calibri"/>
                  <a:cs typeface="Calibri"/>
                  <a:sym typeface="Calibri"/>
                </a:rPr>
                <a:t>IP</a:t>
              </a:r>
            </a:p>
          </p:txBody>
        </p:sp>
        <p:sp>
          <p:nvSpPr>
            <p:cNvPr id="135" name="Shape 667"/>
            <p:cNvSpPr/>
            <p:nvPr/>
          </p:nvSpPr>
          <p:spPr>
            <a:xfrm>
              <a:off x="8760866" y="3620014"/>
              <a:ext cx="381000" cy="301752"/>
            </a:xfrm>
            <a:prstGeom prst="rect">
              <a:avLst/>
            </a:prstGeom>
            <a:solidFill>
              <a:schemeClr val="accent1"/>
            </a:solidFill>
            <a:ln w="9525" cap="flat">
              <a:solidFill>
                <a:srgbClr val="395E8A"/>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800" b="0" i="0" u="none" strike="noStrike" cap="none" baseline="0" dirty="0" smtClean="0">
                  <a:solidFill>
                    <a:schemeClr val="lt1"/>
                  </a:solidFill>
                  <a:latin typeface="Calibri"/>
                  <a:ea typeface="Calibri"/>
                  <a:cs typeface="Calibri"/>
                  <a:sym typeface="Calibri"/>
                </a:rPr>
                <a:t>Eth</a:t>
              </a:r>
              <a:endParaRPr lang="en" sz="1800" b="0" i="0" u="none" strike="noStrike" cap="none" baseline="0" dirty="0">
                <a:solidFill>
                  <a:schemeClr val="lt1"/>
                </a:solidFill>
                <a:latin typeface="Calibri"/>
                <a:ea typeface="Calibri"/>
                <a:cs typeface="Calibri"/>
                <a:sym typeface="Calibri"/>
              </a:endParaRPr>
            </a:p>
          </p:txBody>
        </p:sp>
      </p:grpSp>
      <p:grpSp>
        <p:nvGrpSpPr>
          <p:cNvPr id="136" name="Group 135"/>
          <p:cNvGrpSpPr/>
          <p:nvPr/>
        </p:nvGrpSpPr>
        <p:grpSpPr>
          <a:xfrm>
            <a:off x="1338644" y="3976733"/>
            <a:ext cx="3092968" cy="276999"/>
            <a:chOff x="1338644" y="3976733"/>
            <a:chExt cx="3092968" cy="276999"/>
          </a:xfrm>
        </p:grpSpPr>
        <p:sp>
          <p:nvSpPr>
            <p:cNvPr id="137" name="Shape 670"/>
            <p:cNvSpPr/>
            <p:nvPr/>
          </p:nvSpPr>
          <p:spPr>
            <a:xfrm>
              <a:off x="1338644" y="3976733"/>
              <a:ext cx="512546" cy="276999"/>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800" b="0" i="0" u="none" strike="noStrike" cap="none" baseline="0" dirty="0" smtClean="0">
                  <a:solidFill>
                    <a:schemeClr val="lt1"/>
                  </a:solidFill>
                  <a:latin typeface="Calibri"/>
                  <a:ea typeface="Calibri"/>
                  <a:cs typeface="Calibri"/>
                  <a:sym typeface="Calibri"/>
                </a:rPr>
                <a:t>Eth</a:t>
              </a:r>
            </a:p>
          </p:txBody>
        </p:sp>
        <p:sp>
          <p:nvSpPr>
            <p:cNvPr id="138" name="Shape 671"/>
            <p:cNvSpPr/>
            <p:nvPr/>
          </p:nvSpPr>
          <p:spPr>
            <a:xfrm>
              <a:off x="1851190" y="3976733"/>
              <a:ext cx="464758" cy="276999"/>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800" b="0" i="0" u="none" strike="noStrike" cap="none" baseline="0" dirty="0" smtClean="0">
                  <a:solidFill>
                    <a:schemeClr val="lt1"/>
                  </a:solidFill>
                  <a:latin typeface="Calibri"/>
                  <a:ea typeface="Calibri"/>
                  <a:cs typeface="Calibri"/>
                  <a:sym typeface="Calibri"/>
                </a:rPr>
                <a:t>IP</a:t>
              </a:r>
              <a:endParaRPr lang="en" sz="1800" b="0" i="0" u="none" strike="noStrike" cap="none" baseline="0" dirty="0">
                <a:solidFill>
                  <a:schemeClr val="lt1"/>
                </a:solidFill>
                <a:latin typeface="Calibri"/>
                <a:ea typeface="Calibri"/>
                <a:cs typeface="Calibri"/>
                <a:sym typeface="Calibri"/>
              </a:endParaRPr>
            </a:p>
          </p:txBody>
        </p:sp>
        <p:sp>
          <p:nvSpPr>
            <p:cNvPr id="139" name="Shape 672"/>
            <p:cNvSpPr/>
            <p:nvPr/>
          </p:nvSpPr>
          <p:spPr>
            <a:xfrm>
              <a:off x="2315948" y="3976733"/>
              <a:ext cx="1124504" cy="276999"/>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800" b="0" i="0" u="none" strike="noStrike" cap="none" baseline="0" dirty="0" smtClean="0">
                  <a:solidFill>
                    <a:schemeClr val="lt1"/>
                  </a:solidFill>
                  <a:latin typeface="Calibri"/>
                  <a:ea typeface="Calibri"/>
                  <a:cs typeface="Calibri"/>
                  <a:sym typeface="Calibri"/>
                </a:rPr>
                <a:t>TCP</a:t>
              </a:r>
              <a:endParaRPr lang="en" sz="1800" b="0" i="0" u="none" strike="noStrike" cap="none" baseline="0" dirty="0">
                <a:solidFill>
                  <a:schemeClr val="lt1"/>
                </a:solidFill>
                <a:latin typeface="Calibri"/>
                <a:ea typeface="Calibri"/>
                <a:cs typeface="Calibri"/>
                <a:sym typeface="Calibri"/>
              </a:endParaRPr>
            </a:p>
          </p:txBody>
        </p:sp>
        <p:sp>
          <p:nvSpPr>
            <p:cNvPr id="140" name="Shape 673"/>
            <p:cNvSpPr/>
            <p:nvPr/>
          </p:nvSpPr>
          <p:spPr>
            <a:xfrm>
              <a:off x="3440452" y="3976733"/>
              <a:ext cx="991160" cy="276999"/>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800" b="0" i="0" u="none" strike="noStrike" cap="none" baseline="0" dirty="0" smtClean="0">
                  <a:solidFill>
                    <a:schemeClr val="lt1"/>
                  </a:solidFill>
                  <a:latin typeface="Calibri"/>
                  <a:ea typeface="Calibri"/>
                  <a:cs typeface="Calibri"/>
                  <a:sym typeface="Calibri"/>
                </a:rPr>
                <a:t>Overlay</a:t>
              </a:r>
              <a:endParaRPr lang="en" sz="1800" b="0" i="0" u="none" strike="noStrike" cap="none" baseline="0" dirty="0">
                <a:solidFill>
                  <a:schemeClr val="lt1"/>
                </a:solidFill>
                <a:latin typeface="Calibri"/>
                <a:ea typeface="Calibri"/>
                <a:cs typeface="Calibri"/>
                <a:sym typeface="Calibri"/>
              </a:endParaRPr>
            </a:p>
          </p:txBody>
        </p:sp>
      </p:grpSp>
      <p:grpSp>
        <p:nvGrpSpPr>
          <p:cNvPr id="141" name="Group 140"/>
          <p:cNvGrpSpPr/>
          <p:nvPr/>
        </p:nvGrpSpPr>
        <p:grpSpPr>
          <a:xfrm>
            <a:off x="3503613" y="1524000"/>
            <a:ext cx="8471447" cy="2209800"/>
            <a:chOff x="3503613" y="1524000"/>
            <a:chExt cx="7019830" cy="2209800"/>
          </a:xfrm>
        </p:grpSpPr>
        <p:sp>
          <p:nvSpPr>
            <p:cNvPr id="142" name="Rectangle 141"/>
            <p:cNvSpPr/>
            <p:nvPr/>
          </p:nvSpPr>
          <p:spPr>
            <a:xfrm>
              <a:off x="3503613" y="1524000"/>
              <a:ext cx="4673885" cy="2209800"/>
            </a:xfrm>
            <a:prstGeom prst="rect">
              <a:avLst/>
            </a:prstGeom>
            <a:noFill/>
            <a:ln w="254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43" name="Shape 691"/>
            <p:cNvSpPr txBox="1"/>
            <p:nvPr/>
          </p:nvSpPr>
          <p:spPr>
            <a:xfrm>
              <a:off x="8513472" y="2040148"/>
              <a:ext cx="2009971" cy="646290"/>
            </a:xfrm>
            <a:prstGeom prst="rect">
              <a:avLst/>
            </a:prstGeom>
            <a:noFill/>
            <a:ln>
              <a:noFill/>
            </a:ln>
          </p:spPr>
          <p:txBody>
            <a:bodyPr wrap="square" lIns="91425" tIns="45700" rIns="91425" bIns="45700" anchor="t" anchorCtr="0">
              <a:spAutoFit/>
            </a:bodyPr>
            <a:lstStyle/>
            <a:p>
              <a:pPr marL="0" marR="0" lvl="0" indent="0" rtl="0">
                <a:buSzPct val="25000"/>
                <a:buNone/>
              </a:pPr>
              <a:r>
                <a:rPr lang="en" b="0" i="0" u="none" strike="noStrike" cap="none" baseline="0" dirty="0" smtClean="0">
                  <a:latin typeface="Calibri"/>
                  <a:ea typeface="Calibri"/>
                  <a:cs typeface="Calibri"/>
                  <a:sym typeface="Calibri"/>
                </a:rPr>
                <a:t>Network </a:t>
              </a:r>
              <a:r>
                <a:rPr lang="en-US" dirty="0">
                  <a:latin typeface="Calibri"/>
                  <a:ea typeface="Calibri"/>
                  <a:cs typeface="Calibri"/>
                  <a:sym typeface="Calibri"/>
                </a:rPr>
                <a:t>s</a:t>
              </a:r>
              <a:r>
                <a:rPr lang="en-US" dirty="0" smtClean="0">
                  <a:latin typeface="Calibri"/>
                  <a:ea typeface="Calibri"/>
                  <a:cs typeface="Calibri"/>
                  <a:sym typeface="Calibri"/>
                </a:rPr>
                <a:t>witches with ECMP using </a:t>
              </a:r>
              <a:r>
                <a:rPr lang="en-US" dirty="0" smtClean="0">
                  <a:latin typeface="Calibri"/>
                  <a:ea typeface="Calibri"/>
                  <a:cs typeface="Calibri"/>
                  <a:sym typeface="Calibri"/>
                </a:rPr>
                <a:t>5-tuple</a:t>
              </a:r>
              <a:endParaRPr lang="en-US" dirty="0" smtClean="0">
                <a:latin typeface="Calibri"/>
                <a:ea typeface="Calibri"/>
                <a:cs typeface="Calibri"/>
                <a:sym typeface="Calibri"/>
              </a:endParaRPr>
            </a:p>
          </p:txBody>
        </p:sp>
        <p:cxnSp>
          <p:nvCxnSpPr>
            <p:cNvPr id="144" name="Straight Arrow Connector 143"/>
            <p:cNvCxnSpPr/>
            <p:nvPr/>
          </p:nvCxnSpPr>
          <p:spPr>
            <a:xfrm flipH="1" flipV="1">
              <a:off x="8172692" y="2411896"/>
              <a:ext cx="307469" cy="1639"/>
            </a:xfrm>
            <a:prstGeom prst="straightConnector1">
              <a:avLst/>
            </a:prstGeom>
            <a:ln w="25400">
              <a:solidFill>
                <a:schemeClr val="tx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826255" y="2753395"/>
            <a:ext cx="2563865" cy="1223338"/>
            <a:chOff x="826255" y="2753395"/>
            <a:chExt cx="2563865" cy="1223338"/>
          </a:xfrm>
        </p:grpSpPr>
        <p:sp>
          <p:nvSpPr>
            <p:cNvPr id="145" name="TextBox 144"/>
            <p:cNvSpPr txBox="1"/>
            <p:nvPr/>
          </p:nvSpPr>
          <p:spPr>
            <a:xfrm>
              <a:off x="826255" y="2753395"/>
              <a:ext cx="2563865" cy="923330"/>
            </a:xfrm>
            <a:prstGeom prst="rect">
              <a:avLst/>
            </a:prstGeom>
            <a:noFill/>
          </p:spPr>
          <p:txBody>
            <a:bodyPr wrap="square" rtlCol="0">
              <a:spAutoFit/>
            </a:bodyPr>
            <a:lstStyle/>
            <a:p>
              <a:r>
                <a:rPr lang="en-US" dirty="0" smtClean="0"/>
                <a:t>Outer transport source ports are used for ECMP traffic distribution</a:t>
              </a:r>
              <a:endParaRPr lang="en-US" dirty="0"/>
            </a:p>
          </p:txBody>
        </p:sp>
        <p:cxnSp>
          <p:nvCxnSpPr>
            <p:cNvPr id="149" name="Straight Arrow Connector 148"/>
            <p:cNvCxnSpPr/>
            <p:nvPr/>
          </p:nvCxnSpPr>
          <p:spPr>
            <a:xfrm>
              <a:off x="2315948" y="3605311"/>
              <a:ext cx="414552" cy="3714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641913" y="1634226"/>
            <a:ext cx="719660" cy="461665"/>
          </a:xfrm>
          <a:prstGeom prst="rect">
            <a:avLst/>
          </a:prstGeom>
          <a:noFill/>
        </p:spPr>
        <p:txBody>
          <a:bodyPr wrap="square" rtlCol="0">
            <a:spAutoFit/>
          </a:bodyPr>
          <a:lstStyle/>
          <a:p>
            <a:pPr algn="ctr"/>
            <a:r>
              <a:rPr lang="en-US" sz="1200" dirty="0" smtClean="0"/>
              <a:t>Spine</a:t>
            </a:r>
          </a:p>
          <a:p>
            <a:pPr algn="ctr"/>
            <a:r>
              <a:rPr lang="en-US" sz="1200" dirty="0" smtClean="0"/>
              <a:t>switches</a:t>
            </a:r>
            <a:endParaRPr lang="en-US" sz="1200" dirty="0"/>
          </a:p>
        </p:txBody>
      </p:sp>
      <p:sp>
        <p:nvSpPr>
          <p:cNvPr id="146" name="TextBox 145"/>
          <p:cNvSpPr txBox="1"/>
          <p:nvPr/>
        </p:nvSpPr>
        <p:spPr>
          <a:xfrm>
            <a:off x="7641913" y="2981536"/>
            <a:ext cx="719660" cy="461665"/>
          </a:xfrm>
          <a:prstGeom prst="rect">
            <a:avLst/>
          </a:prstGeom>
          <a:noFill/>
        </p:spPr>
        <p:txBody>
          <a:bodyPr wrap="square" rtlCol="0">
            <a:spAutoFit/>
          </a:bodyPr>
          <a:lstStyle/>
          <a:p>
            <a:pPr algn="ctr"/>
            <a:r>
              <a:rPr lang="en-US" sz="1200" dirty="0" smtClean="0"/>
              <a:t>Leaf</a:t>
            </a:r>
          </a:p>
          <a:p>
            <a:pPr algn="ctr"/>
            <a:r>
              <a:rPr lang="en-US" sz="1200" dirty="0" smtClean="0"/>
              <a:t>switches</a:t>
            </a:r>
            <a:endParaRPr lang="en-US" sz="1200" dirty="0"/>
          </a:p>
        </p:txBody>
      </p:sp>
    </p:spTree>
    <p:extLst>
      <p:ext uri="{BB962C8B-B14F-4D97-AF65-F5344CB8AC3E}">
        <p14:creationId xmlns:p14="http://schemas.microsoft.com/office/powerpoint/2010/main" val="16245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729 0.003 L 0.16176 -0.1426 " pathEditMode="relative" rAng="0" ptsTypes="AA">
                                      <p:cBhvr>
                                        <p:cTn id="10" dur="1000" fill="hold"/>
                                        <p:tgtEl>
                                          <p:spTgt spid="132"/>
                                        </p:tgtEl>
                                        <p:attrNameLst>
                                          <p:attrName>ppt_x</p:attrName>
                                          <p:attrName>ppt_y</p:attrName>
                                        </p:attrNameLst>
                                      </p:cBhvr>
                                      <p:rCtr x="8453" y="-7292"/>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3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2000"/>
                                        <p:tgtEl>
                                          <p:spTgt spid="151"/>
                                        </p:tgtEl>
                                      </p:cBhvr>
                                    </p:animEffect>
                                    <p:set>
                                      <p:cBhvr>
                                        <p:cTn id="22" dur="1" fill="hold">
                                          <p:stCondLst>
                                            <p:cond delay="1999"/>
                                          </p:stCondLst>
                                        </p:cTn>
                                        <p:tgtEl>
                                          <p:spTgt spid="151"/>
                                        </p:tgtEl>
                                        <p:attrNameLst>
                                          <p:attrName>style.visibility</p:attrName>
                                        </p:attrNameLst>
                                      </p:cBhvr>
                                      <p:to>
                                        <p:strVal val="hidden"/>
                                      </p:to>
                                    </p:set>
                                  </p:childTnLst>
                                  <p:subTnLst>
                                    <p:set>
                                      <p:cBhvr override="childStyle">
                                        <p:cTn dur="1" fill="hold" display="0" masterRel="sameClick" afterEffect="1">
                                          <p:stCondLst>
                                            <p:cond evt="end" delay="0">
                                              <p:tn val="20"/>
                                            </p:cond>
                                          </p:stCondLst>
                                        </p:cTn>
                                        <p:tgtEl>
                                          <p:spTgt spid="151"/>
                                        </p:tgtEl>
                                        <p:attrNameLst>
                                          <p:attrName>style.visibility</p:attrName>
                                        </p:attrNameLst>
                                      </p:cBhvr>
                                      <p:to>
                                        <p:strVal val="hidden"/>
                                      </p:to>
                                    </p:set>
                                  </p:subTnLst>
                                </p:cTn>
                              </p:par>
                              <p:par>
                                <p:cTn id="23" presetID="37" presetClass="path" presetSubtype="0" accel="50000" decel="50000" fill="hold" nodeType="withEffect">
                                  <p:stCondLst>
                                    <p:cond delay="0"/>
                                  </p:stCondLst>
                                  <p:childTnLst>
                                    <p:animMotion origin="layout" path="M 0.16176 -0.14259 L 0.25202 -0.38402 C 0.27104 -0.43842 0.2993 -0.46736 0.329 -0.46736 C 0.36273 -0.46736 0.38982 -0.43842 0.4087 -0.38402 L 0.49935 -0.14259 " pathEditMode="relative" rAng="0" ptsTypes="AAAAA">
                                      <p:cBhvr>
                                        <p:cTn id="24" dur="2000" fill="hold"/>
                                        <p:tgtEl>
                                          <p:spTgt spid="132"/>
                                        </p:tgtEl>
                                        <p:attrNameLst>
                                          <p:attrName>ppt_x</p:attrName>
                                          <p:attrName>ppt_y</p:attrName>
                                        </p:attrNameLst>
                                      </p:cBhvr>
                                      <p:rCtr x="16879" y="-16250"/>
                                    </p:animMotion>
                                  </p:childTnLst>
                                </p:cTn>
                              </p:par>
                              <p:par>
                                <p:cTn id="25" presetID="37" presetClass="path" presetSubtype="0" accel="50000" decel="50000" fill="hold" nodeType="withEffect">
                                  <p:stCondLst>
                                    <p:cond delay="0"/>
                                  </p:stCondLst>
                                  <p:childTnLst>
                                    <p:animMotion origin="layout" path="M -1.69315E-7 1.11022E-16 L 0.09013 -0.24074 C 0.10901 -0.29491 0.13728 -0.32361 0.16723 -0.32361 C 0.20083 -0.32361 0.22805 -0.29491 0.24681 -0.24074 L 0.33811 1.11022E-16 " pathEditMode="relative" rAng="0" ptsTypes="AAAAA">
                                      <p:cBhvr>
                                        <p:cTn id="26" dur="2000" fill="hold"/>
                                        <p:tgtEl>
                                          <p:spTgt spid="136"/>
                                        </p:tgtEl>
                                        <p:attrNameLst>
                                          <p:attrName>ppt_x</p:attrName>
                                          <p:attrName>ppt_y</p:attrName>
                                        </p:attrNameLst>
                                      </p:cBhvr>
                                      <p:rCtr x="16905" y="-16181"/>
                                    </p:animMotion>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nodeType="clickEffect">
                                  <p:stCondLst>
                                    <p:cond delay="0"/>
                                  </p:stCondLst>
                                  <p:childTnLst>
                                    <p:animEffect transition="out" filter="dissolve">
                                      <p:cBhvr>
                                        <p:cTn id="30" dur="500"/>
                                        <p:tgtEl>
                                          <p:spTgt spid="136"/>
                                        </p:tgtEl>
                                      </p:cBhvr>
                                    </p:animEffect>
                                    <p:set>
                                      <p:cBhvr>
                                        <p:cTn id="31" dur="1" fill="hold">
                                          <p:stCondLst>
                                            <p:cond delay="499"/>
                                          </p:stCondLst>
                                        </p:cTn>
                                        <p:tgtEl>
                                          <p:spTgt spid="13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49714 -0.14467 L 0.36745 -0.00763 " pathEditMode="relative" ptsTypes="AA">
                                      <p:cBhvr>
                                        <p:cTn id="35" dur="1000" fill="hold"/>
                                        <p:tgtEl>
                                          <p:spTgt spid="1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CLOVE design</a:t>
            </a:r>
            <a:endParaRPr lang="en-US" b="1" u="sng" dirty="0"/>
          </a:p>
        </p:txBody>
      </p:sp>
      <p:sp>
        <p:nvSpPr>
          <p:cNvPr id="3" name="Content Placeholder 2"/>
          <p:cNvSpPr>
            <a:spLocks noGrp="1"/>
          </p:cNvSpPr>
          <p:nvPr>
            <p:ph idx="1"/>
          </p:nvPr>
        </p:nvSpPr>
        <p:spPr/>
        <p:txBody>
          <a:bodyPr>
            <a:normAutofit/>
          </a:bodyPr>
          <a:lstStyle/>
          <a:p>
            <a:pPr>
              <a:lnSpc>
                <a:spcPct val="250000"/>
              </a:lnSpc>
              <a:buFont typeface="Wingdings" charset="2"/>
              <a:buChar char="§"/>
            </a:pPr>
            <a:r>
              <a:rPr lang="en-US" b="1" dirty="0" smtClean="0"/>
              <a:t>Path discovery</a:t>
            </a:r>
          </a:p>
          <a:p>
            <a:pPr>
              <a:lnSpc>
                <a:spcPct val="250000"/>
              </a:lnSpc>
              <a:buFont typeface="Wingdings" charset="2"/>
              <a:buChar char="§"/>
            </a:pPr>
            <a:r>
              <a:rPr lang="en-US" b="1" dirty="0" smtClean="0"/>
              <a:t>Load-balancing </a:t>
            </a:r>
            <a:r>
              <a:rPr lang="en-US" b="1" dirty="0" err="1" smtClean="0"/>
              <a:t>flowlets</a:t>
            </a:r>
            <a:r>
              <a:rPr lang="en-US" b="1" dirty="0" smtClean="0"/>
              <a:t> </a:t>
            </a:r>
            <a:endParaRPr lang="en-US" dirty="0" smtClean="0"/>
          </a:p>
          <a:p>
            <a:pPr>
              <a:lnSpc>
                <a:spcPct val="250000"/>
              </a:lnSpc>
              <a:buFont typeface="Wingdings" charset="2"/>
              <a:buChar char="§"/>
            </a:pPr>
            <a:r>
              <a:rPr lang="en-US" b="1" dirty="0" err="1" smtClean="0"/>
              <a:t>vSwitch</a:t>
            </a:r>
            <a:r>
              <a:rPr lang="en-US" b="1" dirty="0" smtClean="0"/>
              <a:t> load-balancing</a:t>
            </a:r>
          </a:p>
        </p:txBody>
      </p:sp>
    </p:spTree>
    <p:extLst>
      <p:ext uri="{BB962C8B-B14F-4D97-AF65-F5344CB8AC3E}">
        <p14:creationId xmlns:p14="http://schemas.microsoft.com/office/powerpoint/2010/main" val="1877522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Freeform 190"/>
          <p:cNvSpPr/>
          <p:nvPr/>
        </p:nvSpPr>
        <p:spPr>
          <a:xfrm>
            <a:off x="482600" y="215900"/>
            <a:ext cx="11442700" cy="6480303"/>
          </a:xfrm>
          <a:custGeom>
            <a:avLst/>
            <a:gdLst>
              <a:gd name="connsiteX0" fmla="*/ 152403 w 11417300"/>
              <a:gd name="connsiteY0" fmla="*/ 0 h 6350000"/>
              <a:gd name="connsiteX1" fmla="*/ 2501897 w 11417300"/>
              <a:gd name="connsiteY1" fmla="*/ 0 h 6350000"/>
              <a:gd name="connsiteX2" fmla="*/ 2654300 w 11417300"/>
              <a:gd name="connsiteY2" fmla="*/ 152403 h 6350000"/>
              <a:gd name="connsiteX3" fmla="*/ 2654300 w 11417300"/>
              <a:gd name="connsiteY3" fmla="*/ 914400 h 6350000"/>
              <a:gd name="connsiteX4" fmla="*/ 11417300 w 11417300"/>
              <a:gd name="connsiteY4" fmla="*/ 914400 h 6350000"/>
              <a:gd name="connsiteX5" fmla="*/ 11417300 w 11417300"/>
              <a:gd name="connsiteY5" fmla="*/ 6350000 h 6350000"/>
              <a:gd name="connsiteX6" fmla="*/ 0 w 11417300"/>
              <a:gd name="connsiteY6" fmla="*/ 6350000 h 6350000"/>
              <a:gd name="connsiteX7" fmla="*/ 0 w 11417300"/>
              <a:gd name="connsiteY7" fmla="*/ 914400 h 6350000"/>
              <a:gd name="connsiteX8" fmla="*/ 0 w 11417300"/>
              <a:gd name="connsiteY8" fmla="*/ 152403 h 6350000"/>
              <a:gd name="connsiteX9" fmla="*/ 152403 w 11417300"/>
              <a:gd name="connsiteY9" fmla="*/ 0 h 63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7300" h="6350000">
                <a:moveTo>
                  <a:pt x="152403" y="0"/>
                </a:moveTo>
                <a:lnTo>
                  <a:pt x="2501897" y="0"/>
                </a:lnTo>
                <a:cubicBezTo>
                  <a:pt x="2586067" y="0"/>
                  <a:pt x="2654300" y="68233"/>
                  <a:pt x="2654300" y="152403"/>
                </a:cubicBezTo>
                <a:lnTo>
                  <a:pt x="2654300" y="914400"/>
                </a:lnTo>
                <a:lnTo>
                  <a:pt x="11417300" y="914400"/>
                </a:lnTo>
                <a:lnTo>
                  <a:pt x="11417300" y="6350000"/>
                </a:lnTo>
                <a:lnTo>
                  <a:pt x="0" y="6350000"/>
                </a:lnTo>
                <a:lnTo>
                  <a:pt x="0" y="914400"/>
                </a:lnTo>
                <a:lnTo>
                  <a:pt x="0" y="152403"/>
                </a:lnTo>
                <a:cubicBezTo>
                  <a:pt x="0" y="68233"/>
                  <a:pt x="68233" y="0"/>
                  <a:pt x="152403" y="0"/>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p:cNvSpPr txBox="1"/>
          <p:nvPr/>
        </p:nvSpPr>
        <p:spPr>
          <a:xfrm>
            <a:off x="533400" y="330200"/>
            <a:ext cx="2806700" cy="584775"/>
          </a:xfrm>
          <a:prstGeom prst="rect">
            <a:avLst/>
          </a:prstGeom>
          <a:noFill/>
        </p:spPr>
        <p:txBody>
          <a:bodyPr wrap="square" rtlCol="0">
            <a:spAutoFit/>
          </a:bodyPr>
          <a:lstStyle/>
          <a:p>
            <a:r>
              <a:rPr lang="en-US" sz="3200" dirty="0" smtClean="0"/>
              <a:t>Path Discovery</a:t>
            </a:r>
            <a:endParaRPr lang="en-US" sz="3200" dirty="0"/>
          </a:p>
        </p:txBody>
      </p:sp>
      <p:sp>
        <p:nvSpPr>
          <p:cNvPr id="12" name="Content Placeholder 2"/>
          <p:cNvSpPr>
            <a:spLocks noGrp="1"/>
          </p:cNvSpPr>
          <p:nvPr>
            <p:ph idx="1"/>
          </p:nvPr>
        </p:nvSpPr>
        <p:spPr>
          <a:xfrm>
            <a:off x="3679790" y="2178333"/>
            <a:ext cx="1605285" cy="583582"/>
          </a:xfrm>
        </p:spPr>
        <p:txBody>
          <a:bodyPr>
            <a:normAutofit fontScale="55000" lnSpcReduction="20000"/>
          </a:bodyPr>
          <a:lstStyle/>
          <a:p>
            <a:pPr marL="0" indent="0">
              <a:buNone/>
            </a:pPr>
            <a:r>
              <a:rPr lang="en-US" b="1" dirty="0" smtClean="0"/>
              <a:t>Standard ECMP in the physical network</a:t>
            </a:r>
          </a:p>
          <a:p>
            <a:pPr marL="0" indent="0" algn="ctr">
              <a:buNone/>
            </a:pPr>
            <a:endParaRPr lang="en-US" b="1" dirty="0" smtClean="0"/>
          </a:p>
        </p:txBody>
      </p:sp>
      <p:grpSp>
        <p:nvGrpSpPr>
          <p:cNvPr id="13" name="Group 12"/>
          <p:cNvGrpSpPr/>
          <p:nvPr/>
        </p:nvGrpSpPr>
        <p:grpSpPr>
          <a:xfrm>
            <a:off x="3532993" y="5138187"/>
            <a:ext cx="1655278" cy="729869"/>
            <a:chOff x="3377733" y="4277151"/>
            <a:chExt cx="1655278" cy="729869"/>
          </a:xfrm>
        </p:grpSpPr>
        <p:grpSp>
          <p:nvGrpSpPr>
            <p:cNvPr id="14" name="Group 13"/>
            <p:cNvGrpSpPr/>
            <p:nvPr/>
          </p:nvGrpSpPr>
          <p:grpSpPr>
            <a:xfrm>
              <a:off x="3377733" y="4277151"/>
              <a:ext cx="1655278" cy="729869"/>
              <a:chOff x="4519371" y="3600936"/>
              <a:chExt cx="564324" cy="548640"/>
            </a:xfrm>
          </p:grpSpPr>
          <p:sp>
            <p:nvSpPr>
              <p:cNvPr id="38" name="Freeform 37"/>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3508559" y="4344842"/>
              <a:ext cx="1253384" cy="324539"/>
              <a:chOff x="8725233" y="1874652"/>
              <a:chExt cx="1179179" cy="335148"/>
            </a:xfrm>
          </p:grpSpPr>
          <p:grpSp>
            <p:nvGrpSpPr>
              <p:cNvPr id="32" name="Group 31"/>
              <p:cNvGrpSpPr/>
              <p:nvPr/>
            </p:nvGrpSpPr>
            <p:grpSpPr>
              <a:xfrm>
                <a:off x="8725233" y="1874652"/>
                <a:ext cx="1179179" cy="335148"/>
                <a:chOff x="4519371" y="3600936"/>
                <a:chExt cx="564324" cy="548640"/>
              </a:xfrm>
            </p:grpSpPr>
            <p:sp>
              <p:nvSpPr>
                <p:cNvPr id="34" name="Freeform 33"/>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TextBox 32"/>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16" name="Group 15"/>
            <p:cNvGrpSpPr>
              <a:grpSpLocks noChangeAspect="1"/>
            </p:cNvGrpSpPr>
            <p:nvPr/>
          </p:nvGrpSpPr>
          <p:grpSpPr>
            <a:xfrm>
              <a:off x="3742884" y="4741517"/>
              <a:ext cx="263915" cy="214145"/>
              <a:chOff x="15084425" y="-6992938"/>
              <a:chExt cx="9767888" cy="9496426"/>
            </a:xfrm>
          </p:grpSpPr>
          <p:sp>
            <p:nvSpPr>
              <p:cNvPr id="26" name="Freeform 25"/>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15084425" y="-6575023"/>
                <a:ext cx="8799519" cy="8507426"/>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a:grpSpLocks noChangeAspect="1"/>
            </p:cNvGrpSpPr>
            <p:nvPr/>
          </p:nvGrpSpPr>
          <p:grpSpPr>
            <a:xfrm>
              <a:off x="4321500" y="4741517"/>
              <a:ext cx="263915" cy="214145"/>
              <a:chOff x="15084425" y="-6992938"/>
              <a:chExt cx="9767888" cy="9496426"/>
            </a:xfrm>
          </p:grpSpPr>
          <p:sp>
            <p:nvSpPr>
              <p:cNvPr id="20" name="Freeform 19"/>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8" name="Straight Connector 17"/>
            <p:cNvCxnSpPr/>
            <p:nvPr/>
          </p:nvCxnSpPr>
          <p:spPr>
            <a:xfrm flipH="1" flipV="1">
              <a:off x="3872302" y="46547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463229" y="46547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9076118" y="5137639"/>
            <a:ext cx="1655278" cy="729869"/>
            <a:chOff x="3377733" y="4277151"/>
            <a:chExt cx="1655278" cy="729869"/>
          </a:xfrm>
        </p:grpSpPr>
        <p:grpSp>
          <p:nvGrpSpPr>
            <p:cNvPr id="43" name="Group 42"/>
            <p:cNvGrpSpPr/>
            <p:nvPr/>
          </p:nvGrpSpPr>
          <p:grpSpPr>
            <a:xfrm>
              <a:off x="3377733" y="4277151"/>
              <a:ext cx="1655278" cy="729869"/>
              <a:chOff x="4519371" y="3600936"/>
              <a:chExt cx="564324" cy="548640"/>
            </a:xfrm>
          </p:grpSpPr>
          <p:sp>
            <p:nvSpPr>
              <p:cNvPr id="67" name="Freeform 66"/>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43"/>
            <p:cNvGrpSpPr/>
            <p:nvPr/>
          </p:nvGrpSpPr>
          <p:grpSpPr>
            <a:xfrm>
              <a:off x="3508559" y="4344842"/>
              <a:ext cx="1253384" cy="324539"/>
              <a:chOff x="8725233" y="1874652"/>
              <a:chExt cx="1179179" cy="335148"/>
            </a:xfrm>
          </p:grpSpPr>
          <p:grpSp>
            <p:nvGrpSpPr>
              <p:cNvPr id="61" name="Group 60"/>
              <p:cNvGrpSpPr/>
              <p:nvPr/>
            </p:nvGrpSpPr>
            <p:grpSpPr>
              <a:xfrm>
                <a:off x="8725233" y="1874652"/>
                <a:ext cx="1179179" cy="335148"/>
                <a:chOff x="4519371" y="3600936"/>
                <a:chExt cx="564324" cy="548640"/>
              </a:xfrm>
            </p:grpSpPr>
            <p:sp>
              <p:nvSpPr>
                <p:cNvPr id="63" name="Freeform 62"/>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TextBox 61"/>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45" name="Group 44"/>
            <p:cNvGrpSpPr>
              <a:grpSpLocks noChangeAspect="1"/>
            </p:cNvGrpSpPr>
            <p:nvPr/>
          </p:nvGrpSpPr>
          <p:grpSpPr>
            <a:xfrm>
              <a:off x="3742884" y="4741517"/>
              <a:ext cx="263915" cy="214145"/>
              <a:chOff x="15084425" y="-6992938"/>
              <a:chExt cx="9767888" cy="9496426"/>
            </a:xfrm>
          </p:grpSpPr>
          <p:sp>
            <p:nvSpPr>
              <p:cNvPr id="55" name="Freeform 54"/>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p:cNvGrpSpPr>
              <a:grpSpLocks noChangeAspect="1"/>
            </p:cNvGrpSpPr>
            <p:nvPr/>
          </p:nvGrpSpPr>
          <p:grpSpPr>
            <a:xfrm>
              <a:off x="4321500" y="4741517"/>
              <a:ext cx="263915" cy="214145"/>
              <a:chOff x="15084425" y="-6992938"/>
              <a:chExt cx="9767888" cy="9496426"/>
            </a:xfrm>
          </p:grpSpPr>
          <p:sp>
            <p:nvSpPr>
              <p:cNvPr id="49" name="Freeform 48"/>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7" name="Straight Connector 46"/>
            <p:cNvCxnSpPr/>
            <p:nvPr/>
          </p:nvCxnSpPr>
          <p:spPr>
            <a:xfrm flipH="1" flipV="1">
              <a:off x="3859602" y="46547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63229" y="46547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1" name="Shape 670"/>
          <p:cNvSpPr/>
          <p:nvPr/>
        </p:nvSpPr>
        <p:spPr>
          <a:xfrm>
            <a:off x="3554053" y="5951539"/>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dirty="0" smtClean="0">
                <a:solidFill>
                  <a:schemeClr val="lt1"/>
                </a:solidFill>
                <a:latin typeface="Calibri"/>
                <a:ea typeface="Calibri"/>
                <a:cs typeface="Calibri"/>
                <a:sym typeface="Calibri"/>
              </a:rPr>
              <a:t>Hypervisor H1</a:t>
            </a:r>
            <a:endParaRPr lang="en" sz="1600" b="0" i="0" u="none" strike="noStrike" cap="none" baseline="0" dirty="0">
              <a:solidFill>
                <a:schemeClr val="lt1"/>
              </a:solidFill>
              <a:latin typeface="Calibri"/>
              <a:ea typeface="Calibri"/>
              <a:cs typeface="Calibri"/>
              <a:sym typeface="Calibri"/>
            </a:endParaRPr>
          </a:p>
        </p:txBody>
      </p:sp>
      <p:sp>
        <p:nvSpPr>
          <p:cNvPr id="72" name="Shape 670"/>
          <p:cNvSpPr/>
          <p:nvPr/>
        </p:nvSpPr>
        <p:spPr>
          <a:xfrm>
            <a:off x="6906755" y="5951539"/>
            <a:ext cx="1272018" cy="246221"/>
          </a:xfrm>
          <a:prstGeom prst="rect">
            <a:avLst/>
          </a:prstGeom>
          <a:noFill/>
          <a:ln w="9525" cap="flat">
            <a:no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600" b="0" i="0" u="none" strike="noStrike" cap="none" baseline="0" dirty="0" smtClean="0">
                <a:solidFill>
                  <a:schemeClr val="lt1"/>
                </a:solidFill>
                <a:latin typeface="Calibri"/>
                <a:ea typeface="Calibri"/>
                <a:cs typeface="Calibri"/>
                <a:sym typeface="Calibri"/>
              </a:rPr>
              <a:t>Hypervisor H2</a:t>
            </a:r>
            <a:endParaRPr lang="en" sz="1600" b="0" i="0" u="none" strike="noStrike" cap="none" baseline="0" dirty="0">
              <a:solidFill>
                <a:schemeClr val="lt1"/>
              </a:solidFill>
              <a:latin typeface="Calibri"/>
              <a:ea typeface="Calibri"/>
              <a:cs typeface="Calibri"/>
              <a:sym typeface="Calibri"/>
            </a:endParaRPr>
          </a:p>
        </p:txBody>
      </p:sp>
      <p:sp>
        <p:nvSpPr>
          <p:cNvPr id="73" name="Content Placeholder 2"/>
          <p:cNvSpPr txBox="1">
            <a:spLocks/>
          </p:cNvSpPr>
          <p:nvPr/>
        </p:nvSpPr>
        <p:spPr>
          <a:xfrm>
            <a:off x="1041105" y="3608931"/>
            <a:ext cx="1925032" cy="79026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Hypervisor learns source </a:t>
            </a:r>
            <a:r>
              <a:rPr lang="en-US" sz="1800" dirty="0"/>
              <a:t>p</a:t>
            </a:r>
            <a:r>
              <a:rPr lang="en-US" sz="1800" dirty="0" smtClean="0"/>
              <a:t>ort to path mapping</a:t>
            </a:r>
            <a:endParaRPr lang="en-US" sz="1800" dirty="0"/>
          </a:p>
        </p:txBody>
      </p:sp>
      <p:graphicFrame>
        <p:nvGraphicFramePr>
          <p:cNvPr id="94" name="Table 93"/>
          <p:cNvGraphicFramePr>
            <a:graphicFrameLocks noGrp="1"/>
          </p:cNvGraphicFramePr>
          <p:nvPr>
            <p:extLst>
              <p:ext uri="{D42A27DB-BD31-4B8C-83A1-F6EECF244321}">
                <p14:modId xmlns:p14="http://schemas.microsoft.com/office/powerpoint/2010/main" val="1844744641"/>
              </p:ext>
            </p:extLst>
          </p:nvPr>
        </p:nvGraphicFramePr>
        <p:xfrm>
          <a:off x="1357231" y="4534251"/>
          <a:ext cx="1075671" cy="1264920"/>
        </p:xfrm>
        <a:graphic>
          <a:graphicData uri="http://schemas.openxmlformats.org/drawingml/2006/table">
            <a:tbl>
              <a:tblPr firstRow="1" bandRow="1">
                <a:tableStyleId>{5940675A-B579-460E-94D1-54222C63F5DA}</a:tableStyleId>
              </a:tblPr>
              <a:tblGrid>
                <a:gridCol w="466071"/>
                <a:gridCol w="609600"/>
              </a:tblGrid>
              <a:tr h="141696">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5001</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5002</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5003</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5004</a:t>
                      </a:r>
                      <a:endParaRPr lang="en-US" sz="1050" dirty="0"/>
                    </a:p>
                  </a:txBody>
                  <a:tcPr/>
                </a:tc>
              </a:tr>
            </a:tbl>
          </a:graphicData>
        </a:graphic>
      </p:graphicFrame>
      <p:grpSp>
        <p:nvGrpSpPr>
          <p:cNvPr id="95" name="Group 94"/>
          <p:cNvGrpSpPr/>
          <p:nvPr/>
        </p:nvGrpSpPr>
        <p:grpSpPr>
          <a:xfrm rot="18276389">
            <a:off x="3485702" y="3437566"/>
            <a:ext cx="2260907" cy="383478"/>
            <a:chOff x="6387032" y="5281152"/>
            <a:chExt cx="2522338" cy="430887"/>
          </a:xfrm>
        </p:grpSpPr>
        <p:sp>
          <p:nvSpPr>
            <p:cNvPr id="96" name="Shape 670"/>
            <p:cNvSpPr/>
            <p:nvPr/>
          </p:nvSpPr>
          <p:spPr>
            <a:xfrm>
              <a:off x="6387032" y="5404041"/>
              <a:ext cx="743060"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H1 to H2</a:t>
              </a:r>
              <a:endParaRPr lang="en" sz="1200" b="0" i="0" u="none" strike="noStrike" cap="none" baseline="0" dirty="0">
                <a:solidFill>
                  <a:schemeClr val="lt1"/>
                </a:solidFill>
                <a:latin typeface="Calibri"/>
                <a:ea typeface="Calibri"/>
                <a:cs typeface="Calibri"/>
                <a:sym typeface="Calibri"/>
              </a:endParaRPr>
            </a:p>
          </p:txBody>
        </p:sp>
        <p:sp>
          <p:nvSpPr>
            <p:cNvPr id="97" name="Shape 672"/>
            <p:cNvSpPr/>
            <p:nvPr/>
          </p:nvSpPr>
          <p:spPr>
            <a:xfrm>
              <a:off x="7123773" y="5281152"/>
              <a:ext cx="870923" cy="430887"/>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err="1" smtClean="0">
                  <a:solidFill>
                    <a:schemeClr val="lt1"/>
                  </a:solidFill>
                  <a:latin typeface="Calibri"/>
                  <a:ea typeface="Calibri"/>
                  <a:cs typeface="Calibri"/>
                  <a:sym typeface="Calibri"/>
                </a:rPr>
                <a:t>DPort</a:t>
              </a:r>
              <a:r>
                <a:rPr lang="en-US" sz="1200" dirty="0" smtClean="0">
                  <a:solidFill>
                    <a:schemeClr val="lt1"/>
                  </a:solidFill>
                  <a:latin typeface="Calibri"/>
                  <a:ea typeface="Calibri"/>
                  <a:cs typeface="Calibri"/>
                  <a:sym typeface="Calibri"/>
                </a:rPr>
                <a:t>: </a:t>
              </a:r>
              <a:r>
                <a:rPr lang="en-US" sz="1200" b="0" i="0" u="none" strike="noStrike" cap="none" dirty="0" smtClean="0">
                  <a:solidFill>
                    <a:schemeClr val="lt1"/>
                  </a:solidFill>
                  <a:latin typeface="Calibri"/>
                  <a:ea typeface="Calibri"/>
                  <a:cs typeface="Calibri"/>
                  <a:sym typeface="Calibri"/>
                </a:rPr>
                <a:t>Fixed</a:t>
              </a:r>
            </a:p>
            <a:p>
              <a:pPr marL="0" marR="0" lvl="0" indent="0" algn="ctr" rtl="0">
                <a:buSzPct val="25000"/>
                <a:buNone/>
              </a:pPr>
              <a:r>
                <a:rPr lang="en-US" sz="1600" b="1" baseline="0" dirty="0" err="1" smtClean="0">
                  <a:solidFill>
                    <a:schemeClr val="lt1"/>
                  </a:solidFill>
                  <a:latin typeface="Calibri"/>
                  <a:ea typeface="Calibri"/>
                  <a:cs typeface="Calibri"/>
                  <a:sym typeface="Calibri"/>
                </a:rPr>
                <a:t>SPort</a:t>
              </a:r>
              <a:r>
                <a:rPr lang="en-US" sz="1600" b="1" dirty="0" smtClean="0">
                  <a:solidFill>
                    <a:schemeClr val="lt1"/>
                  </a:solidFill>
                  <a:latin typeface="Calibri"/>
                  <a:ea typeface="Calibri"/>
                  <a:cs typeface="Calibri"/>
                  <a:sym typeface="Calibri"/>
                </a:rPr>
                <a:t>: </a:t>
              </a:r>
              <a:r>
                <a:rPr lang="en-US" sz="1600" b="1" baseline="0" dirty="0" smtClean="0">
                  <a:solidFill>
                    <a:schemeClr val="lt1"/>
                  </a:solidFill>
                  <a:latin typeface="Calibri"/>
                  <a:ea typeface="Calibri"/>
                  <a:cs typeface="Calibri"/>
                  <a:sym typeface="Calibri"/>
                </a:rPr>
                <a:t>P1</a:t>
              </a:r>
              <a:endParaRPr lang="en" sz="1600" b="1" i="0" u="none" strike="noStrike" cap="none" baseline="0" dirty="0">
                <a:solidFill>
                  <a:schemeClr val="lt1"/>
                </a:solidFill>
                <a:latin typeface="Calibri"/>
                <a:ea typeface="Calibri"/>
                <a:cs typeface="Calibri"/>
                <a:sym typeface="Calibri"/>
              </a:endParaRPr>
            </a:p>
          </p:txBody>
        </p:sp>
        <p:sp>
          <p:nvSpPr>
            <p:cNvPr id="98" name="Shape 673"/>
            <p:cNvSpPr/>
            <p:nvPr/>
          </p:nvSpPr>
          <p:spPr>
            <a:xfrm>
              <a:off x="7995118" y="5404041"/>
              <a:ext cx="530599"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p>
          </p:txBody>
        </p:sp>
        <p:sp>
          <p:nvSpPr>
            <p:cNvPr id="99" name="Shape 673"/>
            <p:cNvSpPr/>
            <p:nvPr/>
          </p:nvSpPr>
          <p:spPr>
            <a:xfrm>
              <a:off x="8525717" y="5404041"/>
              <a:ext cx="383653"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p>
          </p:txBody>
        </p:sp>
      </p:grpSp>
      <p:grpSp>
        <p:nvGrpSpPr>
          <p:cNvPr id="100" name="Group 99"/>
          <p:cNvGrpSpPr>
            <a:grpSpLocks noChangeAspect="1"/>
          </p:cNvGrpSpPr>
          <p:nvPr/>
        </p:nvGrpSpPr>
        <p:grpSpPr>
          <a:xfrm>
            <a:off x="3792373" y="4535669"/>
            <a:ext cx="999193" cy="216127"/>
            <a:chOff x="12968288" y="2754313"/>
            <a:chExt cx="11533187" cy="2981326"/>
          </a:xfrm>
        </p:grpSpPr>
        <p:sp>
          <p:nvSpPr>
            <p:cNvPr id="101"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a:grpSpLocks noChangeAspect="1"/>
          </p:cNvGrpSpPr>
          <p:nvPr/>
        </p:nvGrpSpPr>
        <p:grpSpPr>
          <a:xfrm>
            <a:off x="5277836" y="2161885"/>
            <a:ext cx="660359" cy="537460"/>
            <a:chOff x="12615863" y="2703513"/>
            <a:chExt cx="2846387" cy="2768601"/>
          </a:xfrm>
        </p:grpSpPr>
        <p:sp>
          <p:nvSpPr>
            <p:cNvPr id="113"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1" name="Group 120"/>
          <p:cNvGrpSpPr>
            <a:grpSpLocks noChangeAspect="1"/>
          </p:cNvGrpSpPr>
          <p:nvPr/>
        </p:nvGrpSpPr>
        <p:grpSpPr>
          <a:xfrm>
            <a:off x="6592936" y="2161885"/>
            <a:ext cx="660359" cy="537460"/>
            <a:chOff x="12615863" y="2703513"/>
            <a:chExt cx="2846387" cy="2768601"/>
          </a:xfrm>
        </p:grpSpPr>
        <p:sp>
          <p:nvSpPr>
            <p:cNvPr id="122"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0" name="Group 129"/>
          <p:cNvGrpSpPr>
            <a:grpSpLocks noChangeAspect="1"/>
          </p:cNvGrpSpPr>
          <p:nvPr/>
        </p:nvGrpSpPr>
        <p:grpSpPr>
          <a:xfrm>
            <a:off x="7854622" y="2161885"/>
            <a:ext cx="660359" cy="537460"/>
            <a:chOff x="12615863" y="2703513"/>
            <a:chExt cx="2846387" cy="2768601"/>
          </a:xfrm>
        </p:grpSpPr>
        <p:sp>
          <p:nvSpPr>
            <p:cNvPr id="131"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9" name="Group 138"/>
          <p:cNvGrpSpPr>
            <a:grpSpLocks noChangeAspect="1"/>
          </p:cNvGrpSpPr>
          <p:nvPr/>
        </p:nvGrpSpPr>
        <p:grpSpPr>
          <a:xfrm>
            <a:off x="9164102" y="2161885"/>
            <a:ext cx="660359" cy="537460"/>
            <a:chOff x="12615863" y="2703513"/>
            <a:chExt cx="2846387" cy="2768601"/>
          </a:xfrm>
        </p:grpSpPr>
        <p:sp>
          <p:nvSpPr>
            <p:cNvPr id="140"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8" name="Group 147"/>
          <p:cNvGrpSpPr>
            <a:grpSpLocks noChangeAspect="1"/>
          </p:cNvGrpSpPr>
          <p:nvPr/>
        </p:nvGrpSpPr>
        <p:grpSpPr>
          <a:xfrm>
            <a:off x="9565550" y="4535669"/>
            <a:ext cx="999193" cy="216127"/>
            <a:chOff x="12968288" y="2754313"/>
            <a:chExt cx="11533187" cy="2981326"/>
          </a:xfrm>
        </p:grpSpPr>
        <p:sp>
          <p:nvSpPr>
            <p:cNvPr id="149"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60" name="Straight Connector 159"/>
          <p:cNvCxnSpPr/>
          <p:nvPr/>
        </p:nvCxnSpPr>
        <p:spPr>
          <a:xfrm flipV="1">
            <a:off x="4291969" y="2699345"/>
            <a:ext cx="1283269" cy="1836323"/>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49" idx="4"/>
          </p:cNvCxnSpPr>
          <p:nvPr/>
        </p:nvCxnSpPr>
        <p:spPr>
          <a:xfrm flipV="1">
            <a:off x="4291901" y="2699345"/>
            <a:ext cx="2598436" cy="1836323"/>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289296" y="2699345"/>
            <a:ext cx="3806587" cy="182731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272717" y="2699345"/>
            <a:ext cx="5188786" cy="1827319"/>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109" idx="4"/>
          </p:cNvCxnSpPr>
          <p:nvPr/>
        </p:nvCxnSpPr>
        <p:spPr>
          <a:xfrm>
            <a:off x="6890337" y="2699345"/>
            <a:ext cx="3174740" cy="1836323"/>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endCxn id="109" idx="4"/>
          </p:cNvCxnSpPr>
          <p:nvPr/>
        </p:nvCxnSpPr>
        <p:spPr>
          <a:xfrm>
            <a:off x="8095884" y="2699345"/>
            <a:ext cx="1969194" cy="1836323"/>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endCxn id="109" idx="4"/>
          </p:cNvCxnSpPr>
          <p:nvPr/>
        </p:nvCxnSpPr>
        <p:spPr>
          <a:xfrm>
            <a:off x="5575238" y="2699345"/>
            <a:ext cx="4489839" cy="1836323"/>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109" idx="4"/>
          </p:cNvCxnSpPr>
          <p:nvPr/>
        </p:nvCxnSpPr>
        <p:spPr>
          <a:xfrm>
            <a:off x="9461504" y="2699345"/>
            <a:ext cx="603574" cy="1836323"/>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254577" y="4730846"/>
            <a:ext cx="0" cy="410683"/>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9966056" y="4730845"/>
            <a:ext cx="0" cy="418143"/>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0" name="Group 169"/>
          <p:cNvGrpSpPr/>
          <p:nvPr/>
        </p:nvGrpSpPr>
        <p:grpSpPr>
          <a:xfrm rot="19499569">
            <a:off x="4474630" y="3260477"/>
            <a:ext cx="2244816" cy="386227"/>
            <a:chOff x="6387032" y="5281153"/>
            <a:chExt cx="2522338" cy="430887"/>
          </a:xfrm>
        </p:grpSpPr>
        <p:sp>
          <p:nvSpPr>
            <p:cNvPr id="171" name="Shape 670"/>
            <p:cNvSpPr/>
            <p:nvPr/>
          </p:nvSpPr>
          <p:spPr>
            <a:xfrm>
              <a:off x="6387032" y="5404041"/>
              <a:ext cx="743060"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H1 to H2</a:t>
              </a:r>
              <a:endParaRPr lang="en" sz="1200" b="0" i="0" u="none" strike="noStrike" cap="none" baseline="0" dirty="0">
                <a:solidFill>
                  <a:schemeClr val="lt1"/>
                </a:solidFill>
                <a:latin typeface="Calibri"/>
                <a:ea typeface="Calibri"/>
                <a:cs typeface="Calibri"/>
                <a:sym typeface="Calibri"/>
              </a:endParaRPr>
            </a:p>
          </p:txBody>
        </p:sp>
        <p:sp>
          <p:nvSpPr>
            <p:cNvPr id="172" name="Shape 672"/>
            <p:cNvSpPr/>
            <p:nvPr/>
          </p:nvSpPr>
          <p:spPr>
            <a:xfrm>
              <a:off x="7123773" y="5281153"/>
              <a:ext cx="870923" cy="430887"/>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err="1" smtClean="0">
                  <a:solidFill>
                    <a:schemeClr val="lt1"/>
                  </a:solidFill>
                  <a:latin typeface="Calibri"/>
                  <a:ea typeface="Calibri"/>
                  <a:cs typeface="Calibri"/>
                  <a:sym typeface="Calibri"/>
                </a:rPr>
                <a:t>DPort</a:t>
              </a:r>
              <a:r>
                <a:rPr lang="en-US" sz="1200" dirty="0" smtClean="0">
                  <a:solidFill>
                    <a:schemeClr val="lt1"/>
                  </a:solidFill>
                  <a:latin typeface="Calibri"/>
                  <a:ea typeface="Calibri"/>
                  <a:cs typeface="Calibri"/>
                  <a:sym typeface="Calibri"/>
                </a:rPr>
                <a:t>: </a:t>
              </a:r>
              <a:r>
                <a:rPr lang="en-US" sz="1200" b="0" i="0" u="none" strike="noStrike" cap="none" dirty="0" smtClean="0">
                  <a:solidFill>
                    <a:schemeClr val="lt1"/>
                  </a:solidFill>
                  <a:latin typeface="Calibri"/>
                  <a:ea typeface="Calibri"/>
                  <a:cs typeface="Calibri"/>
                  <a:sym typeface="Calibri"/>
                </a:rPr>
                <a:t>Fixed</a:t>
              </a:r>
            </a:p>
            <a:p>
              <a:pPr marL="0" marR="0" lvl="0" indent="0" algn="ctr" rtl="0">
                <a:buSzPct val="25000"/>
                <a:buNone/>
              </a:pPr>
              <a:r>
                <a:rPr lang="en-US" sz="1600" b="1" baseline="0" dirty="0" err="1" smtClean="0">
                  <a:solidFill>
                    <a:schemeClr val="lt1"/>
                  </a:solidFill>
                  <a:latin typeface="Calibri"/>
                  <a:ea typeface="Calibri"/>
                  <a:cs typeface="Calibri"/>
                  <a:sym typeface="Calibri"/>
                </a:rPr>
                <a:t>SPort</a:t>
              </a:r>
              <a:r>
                <a:rPr lang="en-US" sz="1600" b="1" dirty="0" smtClean="0">
                  <a:solidFill>
                    <a:schemeClr val="lt1"/>
                  </a:solidFill>
                  <a:latin typeface="Calibri"/>
                  <a:ea typeface="Calibri"/>
                  <a:cs typeface="Calibri"/>
                  <a:sym typeface="Calibri"/>
                </a:rPr>
                <a:t>: </a:t>
              </a:r>
              <a:r>
                <a:rPr lang="en-US" sz="1600" b="1" baseline="0" dirty="0" smtClean="0">
                  <a:solidFill>
                    <a:schemeClr val="lt1"/>
                  </a:solidFill>
                  <a:latin typeface="Calibri"/>
                  <a:ea typeface="Calibri"/>
                  <a:cs typeface="Calibri"/>
                  <a:sym typeface="Calibri"/>
                </a:rPr>
                <a:t>P2</a:t>
              </a:r>
              <a:endParaRPr lang="en" sz="1600" b="1" i="0" u="none" strike="noStrike" cap="none" baseline="0" dirty="0">
                <a:solidFill>
                  <a:schemeClr val="lt1"/>
                </a:solidFill>
                <a:latin typeface="Calibri"/>
                <a:ea typeface="Calibri"/>
                <a:cs typeface="Calibri"/>
                <a:sym typeface="Calibri"/>
              </a:endParaRPr>
            </a:p>
          </p:txBody>
        </p:sp>
        <p:sp>
          <p:nvSpPr>
            <p:cNvPr id="173" name="Shape 673"/>
            <p:cNvSpPr/>
            <p:nvPr/>
          </p:nvSpPr>
          <p:spPr>
            <a:xfrm>
              <a:off x="7995118" y="5404041"/>
              <a:ext cx="530599"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p>
          </p:txBody>
        </p:sp>
        <p:sp>
          <p:nvSpPr>
            <p:cNvPr id="174" name="Shape 673"/>
            <p:cNvSpPr/>
            <p:nvPr/>
          </p:nvSpPr>
          <p:spPr>
            <a:xfrm>
              <a:off x="8525717" y="5404041"/>
              <a:ext cx="383653"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p>
          </p:txBody>
        </p:sp>
      </p:grpSp>
      <p:grpSp>
        <p:nvGrpSpPr>
          <p:cNvPr id="175" name="Group 174"/>
          <p:cNvGrpSpPr/>
          <p:nvPr/>
        </p:nvGrpSpPr>
        <p:grpSpPr>
          <a:xfrm rot="20028126">
            <a:off x="5567002" y="3046403"/>
            <a:ext cx="2244816" cy="386227"/>
            <a:chOff x="6387032" y="5281153"/>
            <a:chExt cx="2522338" cy="430887"/>
          </a:xfrm>
        </p:grpSpPr>
        <p:sp>
          <p:nvSpPr>
            <p:cNvPr id="176" name="Shape 670"/>
            <p:cNvSpPr/>
            <p:nvPr/>
          </p:nvSpPr>
          <p:spPr>
            <a:xfrm>
              <a:off x="6387032" y="5404041"/>
              <a:ext cx="743060"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H1 to H2</a:t>
              </a:r>
              <a:endParaRPr lang="en" sz="1200" b="0" i="0" u="none" strike="noStrike" cap="none" baseline="0" dirty="0">
                <a:solidFill>
                  <a:schemeClr val="lt1"/>
                </a:solidFill>
                <a:latin typeface="Calibri"/>
                <a:ea typeface="Calibri"/>
                <a:cs typeface="Calibri"/>
                <a:sym typeface="Calibri"/>
              </a:endParaRPr>
            </a:p>
          </p:txBody>
        </p:sp>
        <p:sp>
          <p:nvSpPr>
            <p:cNvPr id="177" name="Shape 672"/>
            <p:cNvSpPr/>
            <p:nvPr/>
          </p:nvSpPr>
          <p:spPr>
            <a:xfrm>
              <a:off x="7123773" y="5281153"/>
              <a:ext cx="870923" cy="430887"/>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err="1" smtClean="0">
                  <a:solidFill>
                    <a:schemeClr val="lt1"/>
                  </a:solidFill>
                  <a:latin typeface="Calibri"/>
                  <a:ea typeface="Calibri"/>
                  <a:cs typeface="Calibri"/>
                  <a:sym typeface="Calibri"/>
                </a:rPr>
                <a:t>DPort</a:t>
              </a:r>
              <a:r>
                <a:rPr lang="en-US" sz="1200" dirty="0" smtClean="0">
                  <a:solidFill>
                    <a:schemeClr val="lt1"/>
                  </a:solidFill>
                  <a:latin typeface="Calibri"/>
                  <a:ea typeface="Calibri"/>
                  <a:cs typeface="Calibri"/>
                  <a:sym typeface="Calibri"/>
                </a:rPr>
                <a:t>: </a:t>
              </a:r>
              <a:r>
                <a:rPr lang="en-US" sz="1200" b="0" i="0" u="none" strike="noStrike" cap="none" dirty="0" smtClean="0">
                  <a:solidFill>
                    <a:schemeClr val="lt1"/>
                  </a:solidFill>
                  <a:latin typeface="Calibri"/>
                  <a:ea typeface="Calibri"/>
                  <a:cs typeface="Calibri"/>
                  <a:sym typeface="Calibri"/>
                </a:rPr>
                <a:t>Fixed</a:t>
              </a:r>
            </a:p>
            <a:p>
              <a:pPr marL="0" marR="0" lvl="0" indent="0" algn="ctr" rtl="0">
                <a:buSzPct val="25000"/>
                <a:buNone/>
              </a:pPr>
              <a:r>
                <a:rPr lang="en-US" sz="1600" b="1" baseline="0" dirty="0" err="1" smtClean="0">
                  <a:solidFill>
                    <a:schemeClr val="lt1"/>
                  </a:solidFill>
                  <a:latin typeface="Calibri"/>
                  <a:ea typeface="Calibri"/>
                  <a:cs typeface="Calibri"/>
                  <a:sym typeface="Calibri"/>
                </a:rPr>
                <a:t>SPort</a:t>
              </a:r>
              <a:r>
                <a:rPr lang="en-US" sz="1600" b="1" dirty="0" smtClean="0">
                  <a:solidFill>
                    <a:schemeClr val="lt1"/>
                  </a:solidFill>
                  <a:latin typeface="Calibri"/>
                  <a:ea typeface="Calibri"/>
                  <a:cs typeface="Calibri"/>
                  <a:sym typeface="Calibri"/>
                </a:rPr>
                <a:t>: </a:t>
              </a:r>
              <a:r>
                <a:rPr lang="en-US" sz="1600" b="1" baseline="0" dirty="0" smtClean="0">
                  <a:solidFill>
                    <a:schemeClr val="lt1"/>
                  </a:solidFill>
                  <a:latin typeface="Calibri"/>
                  <a:ea typeface="Calibri"/>
                  <a:cs typeface="Calibri"/>
                  <a:sym typeface="Calibri"/>
                </a:rPr>
                <a:t>P3</a:t>
              </a:r>
              <a:endParaRPr lang="en" sz="1600" b="1" i="0" u="none" strike="noStrike" cap="none" baseline="0" dirty="0">
                <a:solidFill>
                  <a:schemeClr val="lt1"/>
                </a:solidFill>
                <a:latin typeface="Calibri"/>
                <a:ea typeface="Calibri"/>
                <a:cs typeface="Calibri"/>
                <a:sym typeface="Calibri"/>
              </a:endParaRPr>
            </a:p>
          </p:txBody>
        </p:sp>
        <p:sp>
          <p:nvSpPr>
            <p:cNvPr id="178" name="Shape 673"/>
            <p:cNvSpPr/>
            <p:nvPr/>
          </p:nvSpPr>
          <p:spPr>
            <a:xfrm>
              <a:off x="7995118" y="5404041"/>
              <a:ext cx="530599"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p>
          </p:txBody>
        </p:sp>
        <p:sp>
          <p:nvSpPr>
            <p:cNvPr id="179" name="Shape 673"/>
            <p:cNvSpPr/>
            <p:nvPr/>
          </p:nvSpPr>
          <p:spPr>
            <a:xfrm>
              <a:off x="8525717" y="5404041"/>
              <a:ext cx="383653"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smtClean="0">
                  <a:solidFill>
                    <a:schemeClr val="lt1"/>
                  </a:solidFill>
                  <a:latin typeface="Calibri"/>
                  <a:ea typeface="Calibri"/>
                  <a:cs typeface="Calibri"/>
                  <a:sym typeface="Calibri"/>
                </a:rPr>
                <a:t>Data</a:t>
              </a:r>
              <a:endParaRPr lang="en-US" sz="1200" b="0" i="0" u="none" strike="noStrike" cap="none" baseline="0" dirty="0" smtClean="0">
                <a:solidFill>
                  <a:schemeClr val="lt1"/>
                </a:solidFill>
                <a:latin typeface="Calibri"/>
                <a:ea typeface="Calibri"/>
                <a:cs typeface="Calibri"/>
                <a:sym typeface="Calibri"/>
              </a:endParaRPr>
            </a:p>
          </p:txBody>
        </p:sp>
      </p:grpSp>
      <p:grpSp>
        <p:nvGrpSpPr>
          <p:cNvPr id="180" name="Group 179"/>
          <p:cNvGrpSpPr/>
          <p:nvPr/>
        </p:nvGrpSpPr>
        <p:grpSpPr>
          <a:xfrm rot="20431430">
            <a:off x="6106400" y="3427203"/>
            <a:ext cx="2244816" cy="386227"/>
            <a:chOff x="6387032" y="5281153"/>
            <a:chExt cx="2522338" cy="430887"/>
          </a:xfrm>
        </p:grpSpPr>
        <p:sp>
          <p:nvSpPr>
            <p:cNvPr id="181" name="Shape 670"/>
            <p:cNvSpPr/>
            <p:nvPr/>
          </p:nvSpPr>
          <p:spPr>
            <a:xfrm>
              <a:off x="6387032" y="5404041"/>
              <a:ext cx="743060"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H1 to H2</a:t>
              </a:r>
              <a:endParaRPr lang="en" sz="1200" b="0" i="0" u="none" strike="noStrike" cap="none" baseline="0" dirty="0">
                <a:solidFill>
                  <a:schemeClr val="lt1"/>
                </a:solidFill>
                <a:latin typeface="Calibri"/>
                <a:ea typeface="Calibri"/>
                <a:cs typeface="Calibri"/>
                <a:sym typeface="Calibri"/>
              </a:endParaRPr>
            </a:p>
          </p:txBody>
        </p:sp>
        <p:sp>
          <p:nvSpPr>
            <p:cNvPr id="182" name="Shape 672"/>
            <p:cNvSpPr/>
            <p:nvPr/>
          </p:nvSpPr>
          <p:spPr>
            <a:xfrm>
              <a:off x="7123773" y="5281153"/>
              <a:ext cx="870923" cy="430887"/>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err="1" smtClean="0">
                  <a:solidFill>
                    <a:schemeClr val="lt1"/>
                  </a:solidFill>
                  <a:latin typeface="Calibri"/>
                  <a:ea typeface="Calibri"/>
                  <a:cs typeface="Calibri"/>
                  <a:sym typeface="Calibri"/>
                </a:rPr>
                <a:t>DPort</a:t>
              </a:r>
              <a:r>
                <a:rPr lang="en-US" sz="1200" dirty="0" smtClean="0">
                  <a:solidFill>
                    <a:schemeClr val="lt1"/>
                  </a:solidFill>
                  <a:latin typeface="Calibri"/>
                  <a:ea typeface="Calibri"/>
                  <a:cs typeface="Calibri"/>
                  <a:sym typeface="Calibri"/>
                </a:rPr>
                <a:t>: </a:t>
              </a:r>
              <a:r>
                <a:rPr lang="en-US" sz="1200" b="0" i="0" u="none" strike="noStrike" cap="none" dirty="0" smtClean="0">
                  <a:solidFill>
                    <a:schemeClr val="lt1"/>
                  </a:solidFill>
                  <a:latin typeface="Calibri"/>
                  <a:ea typeface="Calibri"/>
                  <a:cs typeface="Calibri"/>
                  <a:sym typeface="Calibri"/>
                </a:rPr>
                <a:t>Fixed</a:t>
              </a:r>
            </a:p>
            <a:p>
              <a:pPr marL="0" marR="0" lvl="0" indent="0" algn="ctr" rtl="0">
                <a:buSzPct val="25000"/>
                <a:buNone/>
              </a:pPr>
              <a:r>
                <a:rPr lang="en-US" sz="1600" b="1" baseline="0" dirty="0" err="1" smtClean="0">
                  <a:solidFill>
                    <a:schemeClr val="lt1"/>
                  </a:solidFill>
                  <a:latin typeface="Calibri"/>
                  <a:ea typeface="Calibri"/>
                  <a:cs typeface="Calibri"/>
                  <a:sym typeface="Calibri"/>
                </a:rPr>
                <a:t>SPort</a:t>
              </a:r>
              <a:r>
                <a:rPr lang="en-US" sz="1600" b="1" dirty="0" smtClean="0">
                  <a:solidFill>
                    <a:schemeClr val="lt1"/>
                  </a:solidFill>
                  <a:latin typeface="Calibri"/>
                  <a:ea typeface="Calibri"/>
                  <a:cs typeface="Calibri"/>
                  <a:sym typeface="Calibri"/>
                </a:rPr>
                <a:t>: </a:t>
              </a:r>
              <a:r>
                <a:rPr lang="en-US" sz="1600" b="1" baseline="0" dirty="0" smtClean="0">
                  <a:solidFill>
                    <a:schemeClr val="lt1"/>
                  </a:solidFill>
                  <a:latin typeface="Calibri"/>
                  <a:ea typeface="Calibri"/>
                  <a:cs typeface="Calibri"/>
                  <a:sym typeface="Calibri"/>
                </a:rPr>
                <a:t>P4</a:t>
              </a:r>
              <a:endParaRPr lang="en" sz="1600" b="1" i="0" u="none" strike="noStrike" cap="none" baseline="0" dirty="0">
                <a:solidFill>
                  <a:schemeClr val="lt1"/>
                </a:solidFill>
                <a:latin typeface="Calibri"/>
                <a:ea typeface="Calibri"/>
                <a:cs typeface="Calibri"/>
                <a:sym typeface="Calibri"/>
              </a:endParaRPr>
            </a:p>
          </p:txBody>
        </p:sp>
        <p:sp>
          <p:nvSpPr>
            <p:cNvPr id="183" name="Shape 673"/>
            <p:cNvSpPr/>
            <p:nvPr/>
          </p:nvSpPr>
          <p:spPr>
            <a:xfrm>
              <a:off x="7995118" y="5404041"/>
              <a:ext cx="530599"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p>
          </p:txBody>
        </p:sp>
        <p:sp>
          <p:nvSpPr>
            <p:cNvPr id="184" name="Shape 673"/>
            <p:cNvSpPr/>
            <p:nvPr/>
          </p:nvSpPr>
          <p:spPr>
            <a:xfrm>
              <a:off x="8525717" y="5404041"/>
              <a:ext cx="383653" cy="184666"/>
            </a:xfrm>
            <a:prstGeom prst="rect">
              <a:avLst/>
            </a:prstGeom>
            <a:solidFill>
              <a:schemeClr val="accent2">
                <a:lumMod val="75000"/>
              </a:schemeClr>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smtClean="0">
                  <a:solidFill>
                    <a:schemeClr val="lt1"/>
                  </a:solidFill>
                  <a:latin typeface="Calibri"/>
                  <a:ea typeface="Calibri"/>
                  <a:cs typeface="Calibri"/>
                  <a:sym typeface="Calibri"/>
                </a:rPr>
                <a:t>Data</a:t>
              </a:r>
              <a:endParaRPr lang="en-US" sz="1200" b="0" i="0" u="none" strike="noStrike" cap="none" baseline="0" dirty="0" smtClean="0">
                <a:solidFill>
                  <a:schemeClr val="lt1"/>
                </a:solidFill>
                <a:latin typeface="Calibri"/>
                <a:ea typeface="Calibri"/>
                <a:cs typeface="Calibri"/>
                <a:sym typeface="Calibri"/>
              </a:endParaRPr>
            </a:p>
          </p:txBody>
        </p:sp>
      </p:grpSp>
      <p:sp>
        <p:nvSpPr>
          <p:cNvPr id="185" name="Rectangle 184"/>
          <p:cNvSpPr/>
          <p:nvPr/>
        </p:nvSpPr>
        <p:spPr>
          <a:xfrm>
            <a:off x="3576090" y="2026518"/>
            <a:ext cx="7144681" cy="2912940"/>
          </a:xfrm>
          <a:prstGeom prst="rect">
            <a:avLst/>
          </a:prstGeom>
          <a:noFill/>
          <a:ln w="254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86" name="TextBox 185"/>
          <p:cNvSpPr txBox="1"/>
          <p:nvPr/>
        </p:nvSpPr>
        <p:spPr>
          <a:xfrm>
            <a:off x="4090782" y="5889983"/>
            <a:ext cx="476007" cy="369332"/>
          </a:xfrm>
          <a:prstGeom prst="rect">
            <a:avLst/>
          </a:prstGeom>
          <a:noFill/>
        </p:spPr>
        <p:txBody>
          <a:bodyPr wrap="square" rtlCol="0">
            <a:spAutoFit/>
          </a:bodyPr>
          <a:lstStyle/>
          <a:p>
            <a:r>
              <a:rPr lang="en-US" dirty="0" smtClean="0"/>
              <a:t>H1</a:t>
            </a:r>
            <a:endParaRPr lang="en-US" dirty="0"/>
          </a:p>
        </p:txBody>
      </p:sp>
      <p:sp>
        <p:nvSpPr>
          <p:cNvPr id="187" name="TextBox 186"/>
          <p:cNvSpPr txBox="1"/>
          <p:nvPr/>
        </p:nvSpPr>
        <p:spPr>
          <a:xfrm>
            <a:off x="9560144" y="5875830"/>
            <a:ext cx="476007" cy="369332"/>
          </a:xfrm>
          <a:prstGeom prst="rect">
            <a:avLst/>
          </a:prstGeom>
          <a:noFill/>
        </p:spPr>
        <p:txBody>
          <a:bodyPr wrap="square" rtlCol="0">
            <a:spAutoFit/>
          </a:bodyPr>
          <a:lstStyle/>
          <a:p>
            <a:r>
              <a:rPr lang="en-US" smtClean="0"/>
              <a:t>H2</a:t>
            </a:r>
            <a:endParaRPr lang="en-US"/>
          </a:p>
        </p:txBody>
      </p:sp>
      <p:sp>
        <p:nvSpPr>
          <p:cNvPr id="188" name="TextBox 187"/>
          <p:cNvSpPr txBox="1"/>
          <p:nvPr/>
        </p:nvSpPr>
        <p:spPr>
          <a:xfrm>
            <a:off x="4041470" y="382246"/>
            <a:ext cx="4224076" cy="523220"/>
          </a:xfrm>
          <a:prstGeom prst="rect">
            <a:avLst/>
          </a:prstGeom>
          <a:noFill/>
        </p:spPr>
        <p:txBody>
          <a:bodyPr wrap="square" rtlCol="0">
            <a:spAutoFit/>
          </a:bodyPr>
          <a:lstStyle/>
          <a:p>
            <a:r>
              <a:rPr lang="en-US" sz="2800" dirty="0" smtClean="0">
                <a:solidFill>
                  <a:schemeClr val="bg1">
                    <a:lumMod val="65000"/>
                  </a:schemeClr>
                </a:solidFill>
              </a:rPr>
              <a:t>Load balancing </a:t>
            </a:r>
            <a:r>
              <a:rPr lang="en-US" sz="2800" dirty="0" err="1" smtClean="0">
                <a:solidFill>
                  <a:schemeClr val="bg1">
                    <a:lumMod val="65000"/>
                  </a:schemeClr>
                </a:solidFill>
              </a:rPr>
              <a:t>flowlets</a:t>
            </a:r>
            <a:endParaRPr lang="en-US" sz="2800" dirty="0">
              <a:solidFill>
                <a:schemeClr val="bg1">
                  <a:lumMod val="65000"/>
                </a:schemeClr>
              </a:solidFill>
            </a:endParaRPr>
          </a:p>
        </p:txBody>
      </p:sp>
      <p:sp>
        <p:nvSpPr>
          <p:cNvPr id="190" name="TextBox 189"/>
          <p:cNvSpPr txBox="1"/>
          <p:nvPr/>
        </p:nvSpPr>
        <p:spPr>
          <a:xfrm>
            <a:off x="7937427" y="397275"/>
            <a:ext cx="3898973" cy="523220"/>
          </a:xfrm>
          <a:prstGeom prst="rect">
            <a:avLst/>
          </a:prstGeom>
          <a:noFill/>
        </p:spPr>
        <p:txBody>
          <a:bodyPr wrap="square" rtlCol="0">
            <a:spAutoFit/>
          </a:bodyPr>
          <a:lstStyle/>
          <a:p>
            <a:pPr algn="ctr"/>
            <a:r>
              <a:rPr lang="en-US" sz="2800" dirty="0" err="1" smtClean="0">
                <a:solidFill>
                  <a:schemeClr val="bg1">
                    <a:lumMod val="65000"/>
                  </a:schemeClr>
                </a:solidFill>
              </a:rPr>
              <a:t>vSwitch</a:t>
            </a:r>
            <a:r>
              <a:rPr lang="en-US" sz="2800" dirty="0" smtClean="0">
                <a:solidFill>
                  <a:schemeClr val="bg1">
                    <a:lumMod val="65000"/>
                  </a:schemeClr>
                </a:solidFill>
              </a:rPr>
              <a:t> Load balancing</a:t>
            </a:r>
            <a:endParaRPr lang="en-US" sz="2800" dirty="0">
              <a:solidFill>
                <a:schemeClr val="bg1">
                  <a:lumMod val="65000"/>
                </a:schemeClr>
              </a:solidFill>
            </a:endParaRPr>
          </a:p>
        </p:txBody>
      </p:sp>
      <p:sp>
        <p:nvSpPr>
          <p:cNvPr id="4" name="TextBox 3"/>
          <p:cNvSpPr txBox="1"/>
          <p:nvPr/>
        </p:nvSpPr>
        <p:spPr>
          <a:xfrm>
            <a:off x="762000" y="1295400"/>
            <a:ext cx="9574070" cy="523220"/>
          </a:xfrm>
          <a:prstGeom prst="rect">
            <a:avLst/>
          </a:prstGeom>
          <a:noFill/>
        </p:spPr>
        <p:txBody>
          <a:bodyPr wrap="square" rtlCol="0">
            <a:spAutoFit/>
          </a:bodyPr>
          <a:lstStyle/>
          <a:p>
            <a:pPr marL="285750" indent="-285750">
              <a:buFont typeface="Wingdings" charset="2"/>
              <a:buChar char="§"/>
            </a:pPr>
            <a:r>
              <a:rPr lang="en-US" sz="2800" dirty="0" smtClean="0"/>
              <a:t>Outer transport source port maps to network path</a:t>
            </a:r>
            <a:endParaRPr lang="en-US" sz="2800" dirty="0"/>
          </a:p>
        </p:txBody>
      </p:sp>
    </p:spTree>
    <p:extLst>
      <p:ext uri="{BB962C8B-B14F-4D97-AF65-F5344CB8AC3E}">
        <p14:creationId xmlns:p14="http://schemas.microsoft.com/office/powerpoint/2010/main" val="20791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Freeform 180"/>
          <p:cNvSpPr/>
          <p:nvPr/>
        </p:nvSpPr>
        <p:spPr>
          <a:xfrm>
            <a:off x="165101" y="124442"/>
            <a:ext cx="11568487" cy="6502400"/>
          </a:xfrm>
          <a:custGeom>
            <a:avLst/>
            <a:gdLst>
              <a:gd name="connsiteX0" fmla="*/ 2861736 w 11379200"/>
              <a:gd name="connsiteY0" fmla="*/ 0 h 6324600"/>
              <a:gd name="connsiteX1" fmla="*/ 7044264 w 11379200"/>
              <a:gd name="connsiteY1" fmla="*/ 0 h 6324600"/>
              <a:gd name="connsiteX2" fmla="*/ 7175500 w 11379200"/>
              <a:gd name="connsiteY2" fmla="*/ 131236 h 6324600"/>
              <a:gd name="connsiteX3" fmla="*/ 7175500 w 11379200"/>
              <a:gd name="connsiteY3" fmla="*/ 787400 h 6324600"/>
              <a:gd name="connsiteX4" fmla="*/ 11379200 w 11379200"/>
              <a:gd name="connsiteY4" fmla="*/ 787400 h 6324600"/>
              <a:gd name="connsiteX5" fmla="*/ 11379200 w 11379200"/>
              <a:gd name="connsiteY5" fmla="*/ 6324600 h 6324600"/>
              <a:gd name="connsiteX6" fmla="*/ 0 w 11379200"/>
              <a:gd name="connsiteY6" fmla="*/ 6324600 h 6324600"/>
              <a:gd name="connsiteX7" fmla="*/ 0 w 11379200"/>
              <a:gd name="connsiteY7" fmla="*/ 787400 h 6324600"/>
              <a:gd name="connsiteX8" fmla="*/ 2730500 w 11379200"/>
              <a:gd name="connsiteY8" fmla="*/ 787400 h 6324600"/>
              <a:gd name="connsiteX9" fmla="*/ 2730500 w 11379200"/>
              <a:gd name="connsiteY9" fmla="*/ 131236 h 6324600"/>
              <a:gd name="connsiteX10" fmla="*/ 2861736 w 11379200"/>
              <a:gd name="connsiteY10"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9200" h="6324600">
                <a:moveTo>
                  <a:pt x="2861736" y="0"/>
                </a:moveTo>
                <a:lnTo>
                  <a:pt x="7044264" y="0"/>
                </a:lnTo>
                <a:cubicBezTo>
                  <a:pt x="7116744" y="0"/>
                  <a:pt x="7175500" y="58756"/>
                  <a:pt x="7175500" y="131236"/>
                </a:cubicBezTo>
                <a:lnTo>
                  <a:pt x="7175500" y="787400"/>
                </a:lnTo>
                <a:lnTo>
                  <a:pt x="11379200" y="787400"/>
                </a:lnTo>
                <a:lnTo>
                  <a:pt x="11379200" y="6324600"/>
                </a:lnTo>
                <a:lnTo>
                  <a:pt x="0" y="6324600"/>
                </a:lnTo>
                <a:lnTo>
                  <a:pt x="0" y="787400"/>
                </a:lnTo>
                <a:lnTo>
                  <a:pt x="2730500" y="787400"/>
                </a:lnTo>
                <a:lnTo>
                  <a:pt x="2730500" y="131236"/>
                </a:lnTo>
                <a:cubicBezTo>
                  <a:pt x="2730500" y="58756"/>
                  <a:pt x="2789256" y="0"/>
                  <a:pt x="2861736" y="0"/>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3200484" y="177691"/>
            <a:ext cx="4279900" cy="584775"/>
          </a:xfrm>
          <a:prstGeom prst="rect">
            <a:avLst/>
          </a:prstGeom>
          <a:noFill/>
        </p:spPr>
        <p:txBody>
          <a:bodyPr wrap="square" rtlCol="0">
            <a:spAutoFit/>
          </a:bodyPr>
          <a:lstStyle/>
          <a:p>
            <a:r>
              <a:rPr lang="en-US" sz="3200" dirty="0" smtClean="0"/>
              <a:t>Load balancing </a:t>
            </a:r>
            <a:r>
              <a:rPr lang="en-US" sz="3200" dirty="0" err="1"/>
              <a:t>f</a:t>
            </a:r>
            <a:r>
              <a:rPr lang="en-US" sz="3200" dirty="0" err="1" smtClean="0"/>
              <a:t>lowlets</a:t>
            </a:r>
            <a:endParaRPr lang="en-US" sz="3200" dirty="0"/>
          </a:p>
        </p:txBody>
      </p:sp>
      <p:grpSp>
        <p:nvGrpSpPr>
          <p:cNvPr id="12" name="Group 11"/>
          <p:cNvGrpSpPr/>
          <p:nvPr/>
        </p:nvGrpSpPr>
        <p:grpSpPr>
          <a:xfrm>
            <a:off x="3655588" y="1447800"/>
            <a:ext cx="6212311" cy="3349917"/>
            <a:chOff x="6481786" y="1401417"/>
            <a:chExt cx="4826197" cy="2833583"/>
          </a:xfrm>
        </p:grpSpPr>
        <p:grpSp>
          <p:nvGrpSpPr>
            <p:cNvPr id="13" name="Group 12"/>
            <p:cNvGrpSpPr>
              <a:grpSpLocks noChangeAspect="1"/>
            </p:cNvGrpSpPr>
            <p:nvPr/>
          </p:nvGrpSpPr>
          <p:grpSpPr>
            <a:xfrm>
              <a:off x="6481786" y="3723827"/>
              <a:ext cx="871752" cy="212447"/>
              <a:chOff x="12968288" y="2754313"/>
              <a:chExt cx="11533187" cy="2981326"/>
            </a:xfrm>
          </p:grpSpPr>
          <p:sp>
            <p:nvSpPr>
              <p:cNvPr id="72"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a:grpSpLocks noChangeAspect="1"/>
            </p:cNvGrpSpPr>
            <p:nvPr/>
          </p:nvGrpSpPr>
          <p:grpSpPr>
            <a:xfrm>
              <a:off x="6974505" y="1401417"/>
              <a:ext cx="576134" cy="528307"/>
              <a:chOff x="12615863" y="2703513"/>
              <a:chExt cx="2846387" cy="2768601"/>
            </a:xfrm>
          </p:grpSpPr>
          <p:sp>
            <p:nvSpPr>
              <p:cNvPr id="64"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a:grpSpLocks noChangeAspect="1"/>
            </p:cNvGrpSpPr>
            <p:nvPr/>
          </p:nvGrpSpPr>
          <p:grpSpPr>
            <a:xfrm>
              <a:off x="8121871" y="1401417"/>
              <a:ext cx="576134" cy="528307"/>
              <a:chOff x="12615863" y="2703513"/>
              <a:chExt cx="2846387" cy="2768601"/>
            </a:xfrm>
          </p:grpSpPr>
          <p:sp>
            <p:nvSpPr>
              <p:cNvPr id="56"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a:grpSpLocks noChangeAspect="1"/>
            </p:cNvGrpSpPr>
            <p:nvPr/>
          </p:nvGrpSpPr>
          <p:grpSpPr>
            <a:xfrm>
              <a:off x="9222636" y="1401417"/>
              <a:ext cx="576134" cy="528307"/>
              <a:chOff x="12615863" y="2703513"/>
              <a:chExt cx="2846387" cy="2768601"/>
            </a:xfrm>
          </p:grpSpPr>
          <p:sp>
            <p:nvSpPr>
              <p:cNvPr id="48"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a:grpSpLocks noChangeAspect="1"/>
            </p:cNvGrpSpPr>
            <p:nvPr/>
          </p:nvGrpSpPr>
          <p:grpSpPr>
            <a:xfrm>
              <a:off x="10365098" y="1401417"/>
              <a:ext cx="576134" cy="528307"/>
              <a:chOff x="12615863" y="2703513"/>
              <a:chExt cx="2846387" cy="2768601"/>
            </a:xfrm>
          </p:grpSpPr>
          <p:sp>
            <p:nvSpPr>
              <p:cNvPr id="40" name="Freeform 329"/>
              <p:cNvSpPr>
                <a:spLocks/>
              </p:cNvSpPr>
              <p:nvPr/>
            </p:nvSpPr>
            <p:spPr bwMode="auto">
              <a:xfrm>
                <a:off x="12615863" y="2703513"/>
                <a:ext cx="2846387" cy="2768600"/>
              </a:xfrm>
              <a:custGeom>
                <a:avLst/>
                <a:gdLst>
                  <a:gd name="T0" fmla="*/ 180 w 1793"/>
                  <a:gd name="T1" fmla="*/ 0 h 1744"/>
                  <a:gd name="T2" fmla="*/ 0 w 1793"/>
                  <a:gd name="T3" fmla="*/ 183 h 1744"/>
                  <a:gd name="T4" fmla="*/ 0 w 1793"/>
                  <a:gd name="T5" fmla="*/ 1744 h 1744"/>
                  <a:gd name="T6" fmla="*/ 1615 w 1793"/>
                  <a:gd name="T7" fmla="*/ 1744 h 1744"/>
                  <a:gd name="T8" fmla="*/ 1793 w 1793"/>
                  <a:gd name="T9" fmla="*/ 1564 h 1744"/>
                  <a:gd name="T10" fmla="*/ 1793 w 1793"/>
                  <a:gd name="T11" fmla="*/ 0 h 1744"/>
                  <a:gd name="T12" fmla="*/ 180 w 1793"/>
                  <a:gd name="T13" fmla="*/ 0 h 1744"/>
                </a:gdLst>
                <a:ahLst/>
                <a:cxnLst>
                  <a:cxn ang="0">
                    <a:pos x="T0" y="T1"/>
                  </a:cxn>
                  <a:cxn ang="0">
                    <a:pos x="T2" y="T3"/>
                  </a:cxn>
                  <a:cxn ang="0">
                    <a:pos x="T4" y="T5"/>
                  </a:cxn>
                  <a:cxn ang="0">
                    <a:pos x="T6" y="T7"/>
                  </a:cxn>
                  <a:cxn ang="0">
                    <a:pos x="T8" y="T9"/>
                  </a:cxn>
                  <a:cxn ang="0">
                    <a:pos x="T10" y="T11"/>
                  </a:cxn>
                  <a:cxn ang="0">
                    <a:pos x="T12" y="T13"/>
                  </a:cxn>
                </a:cxnLst>
                <a:rect l="0" t="0" r="r" b="b"/>
                <a:pathLst>
                  <a:path w="1793" h="1744">
                    <a:moveTo>
                      <a:pt x="180" y="0"/>
                    </a:moveTo>
                    <a:lnTo>
                      <a:pt x="0" y="183"/>
                    </a:lnTo>
                    <a:lnTo>
                      <a:pt x="0" y="1744"/>
                    </a:lnTo>
                    <a:lnTo>
                      <a:pt x="1615" y="1744"/>
                    </a:lnTo>
                    <a:lnTo>
                      <a:pt x="1793" y="1564"/>
                    </a:lnTo>
                    <a:lnTo>
                      <a:pt x="1793" y="0"/>
                    </a:lnTo>
                    <a:lnTo>
                      <a:pt x="180" y="0"/>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0"/>
              <p:cNvSpPr>
                <a:spLocks/>
              </p:cNvSpPr>
              <p:nvPr/>
            </p:nvSpPr>
            <p:spPr bwMode="auto">
              <a:xfrm>
                <a:off x="12615863" y="2703513"/>
                <a:ext cx="2846387" cy="290513"/>
              </a:xfrm>
              <a:custGeom>
                <a:avLst/>
                <a:gdLst>
                  <a:gd name="T0" fmla="*/ 1793 w 1793"/>
                  <a:gd name="T1" fmla="*/ 0 h 183"/>
                  <a:gd name="T2" fmla="*/ 1615 w 1793"/>
                  <a:gd name="T3" fmla="*/ 183 h 183"/>
                  <a:gd name="T4" fmla="*/ 0 w 1793"/>
                  <a:gd name="T5" fmla="*/ 183 h 183"/>
                  <a:gd name="T6" fmla="*/ 180 w 1793"/>
                  <a:gd name="T7" fmla="*/ 0 h 183"/>
                  <a:gd name="T8" fmla="*/ 873 w 1793"/>
                  <a:gd name="T9" fmla="*/ 0 h 183"/>
                  <a:gd name="T10" fmla="*/ 1793 w 1793"/>
                  <a:gd name="T11" fmla="*/ 0 h 183"/>
                </a:gdLst>
                <a:ahLst/>
                <a:cxnLst>
                  <a:cxn ang="0">
                    <a:pos x="T0" y="T1"/>
                  </a:cxn>
                  <a:cxn ang="0">
                    <a:pos x="T2" y="T3"/>
                  </a:cxn>
                  <a:cxn ang="0">
                    <a:pos x="T4" y="T5"/>
                  </a:cxn>
                  <a:cxn ang="0">
                    <a:pos x="T6" y="T7"/>
                  </a:cxn>
                  <a:cxn ang="0">
                    <a:pos x="T8" y="T9"/>
                  </a:cxn>
                  <a:cxn ang="0">
                    <a:pos x="T10" y="T11"/>
                  </a:cxn>
                </a:cxnLst>
                <a:rect l="0" t="0" r="r" b="b"/>
                <a:pathLst>
                  <a:path w="1793" h="183">
                    <a:moveTo>
                      <a:pt x="1793" y="0"/>
                    </a:moveTo>
                    <a:lnTo>
                      <a:pt x="1615" y="183"/>
                    </a:lnTo>
                    <a:lnTo>
                      <a:pt x="0" y="183"/>
                    </a:lnTo>
                    <a:lnTo>
                      <a:pt x="180" y="0"/>
                    </a:lnTo>
                    <a:lnTo>
                      <a:pt x="873" y="0"/>
                    </a:lnTo>
                    <a:lnTo>
                      <a:pt x="1793" y="0"/>
                    </a:lnTo>
                    <a:close/>
                  </a:path>
                </a:pathLst>
              </a:custGeom>
              <a:solidFill>
                <a:srgbClr val="4FB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1"/>
              <p:cNvSpPr>
                <a:spLocks/>
              </p:cNvSpPr>
              <p:nvPr/>
            </p:nvSpPr>
            <p:spPr bwMode="auto">
              <a:xfrm>
                <a:off x="12615863" y="2994026"/>
                <a:ext cx="2563812" cy="2478088"/>
              </a:xfrm>
              <a:custGeom>
                <a:avLst/>
                <a:gdLst>
                  <a:gd name="T0" fmla="*/ 1615 w 1615"/>
                  <a:gd name="T1" fmla="*/ 1561 h 1561"/>
                  <a:gd name="T2" fmla="*/ 875 w 1615"/>
                  <a:gd name="T3" fmla="*/ 1561 h 1561"/>
                  <a:gd name="T4" fmla="*/ 0 w 1615"/>
                  <a:gd name="T5" fmla="*/ 1561 h 1561"/>
                  <a:gd name="T6" fmla="*/ 0 w 1615"/>
                  <a:gd name="T7" fmla="*/ 766 h 1561"/>
                  <a:gd name="T8" fmla="*/ 0 w 1615"/>
                  <a:gd name="T9" fmla="*/ 0 h 1561"/>
                  <a:gd name="T10" fmla="*/ 1615 w 1615"/>
                  <a:gd name="T11" fmla="*/ 0 h 1561"/>
                  <a:gd name="T12" fmla="*/ 1615 w 1615"/>
                  <a:gd name="T13" fmla="*/ 1561 h 1561"/>
                </a:gdLst>
                <a:ahLst/>
                <a:cxnLst>
                  <a:cxn ang="0">
                    <a:pos x="T0" y="T1"/>
                  </a:cxn>
                  <a:cxn ang="0">
                    <a:pos x="T2" y="T3"/>
                  </a:cxn>
                  <a:cxn ang="0">
                    <a:pos x="T4" y="T5"/>
                  </a:cxn>
                  <a:cxn ang="0">
                    <a:pos x="T6" y="T7"/>
                  </a:cxn>
                  <a:cxn ang="0">
                    <a:pos x="T8" y="T9"/>
                  </a:cxn>
                  <a:cxn ang="0">
                    <a:pos x="T10" y="T11"/>
                  </a:cxn>
                  <a:cxn ang="0">
                    <a:pos x="T12" y="T13"/>
                  </a:cxn>
                </a:cxnLst>
                <a:rect l="0" t="0" r="r" b="b"/>
                <a:pathLst>
                  <a:path w="1615" h="1561">
                    <a:moveTo>
                      <a:pt x="1615" y="1561"/>
                    </a:moveTo>
                    <a:lnTo>
                      <a:pt x="875" y="1561"/>
                    </a:lnTo>
                    <a:lnTo>
                      <a:pt x="0" y="1561"/>
                    </a:lnTo>
                    <a:lnTo>
                      <a:pt x="0" y="766"/>
                    </a:lnTo>
                    <a:lnTo>
                      <a:pt x="0" y="0"/>
                    </a:lnTo>
                    <a:lnTo>
                      <a:pt x="1615" y="0"/>
                    </a:lnTo>
                    <a:lnTo>
                      <a:pt x="1615" y="1561"/>
                    </a:lnTo>
                    <a:close/>
                  </a:path>
                </a:pathLst>
              </a:custGeom>
              <a:solidFill>
                <a:srgbClr val="289A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2"/>
              <p:cNvSpPr>
                <a:spLocks/>
              </p:cNvSpPr>
              <p:nvPr/>
            </p:nvSpPr>
            <p:spPr bwMode="auto">
              <a:xfrm>
                <a:off x="15179675" y="2703513"/>
                <a:ext cx="282575" cy="2768600"/>
              </a:xfrm>
              <a:custGeom>
                <a:avLst/>
                <a:gdLst>
                  <a:gd name="T0" fmla="*/ 0 w 178"/>
                  <a:gd name="T1" fmla="*/ 1744 h 1744"/>
                  <a:gd name="T2" fmla="*/ 178 w 178"/>
                  <a:gd name="T3" fmla="*/ 1564 h 1744"/>
                  <a:gd name="T4" fmla="*/ 178 w 178"/>
                  <a:gd name="T5" fmla="*/ 947 h 1744"/>
                  <a:gd name="T6" fmla="*/ 178 w 178"/>
                  <a:gd name="T7" fmla="*/ 0 h 1744"/>
                  <a:gd name="T8" fmla="*/ 0 w 178"/>
                  <a:gd name="T9" fmla="*/ 183 h 1744"/>
                  <a:gd name="T10" fmla="*/ 0 w 178"/>
                  <a:gd name="T11" fmla="*/ 1744 h 1744"/>
                </a:gdLst>
                <a:ahLst/>
                <a:cxnLst>
                  <a:cxn ang="0">
                    <a:pos x="T0" y="T1"/>
                  </a:cxn>
                  <a:cxn ang="0">
                    <a:pos x="T2" y="T3"/>
                  </a:cxn>
                  <a:cxn ang="0">
                    <a:pos x="T4" y="T5"/>
                  </a:cxn>
                  <a:cxn ang="0">
                    <a:pos x="T6" y="T7"/>
                  </a:cxn>
                  <a:cxn ang="0">
                    <a:pos x="T8" y="T9"/>
                  </a:cxn>
                  <a:cxn ang="0">
                    <a:pos x="T10" y="T11"/>
                  </a:cxn>
                </a:cxnLst>
                <a:rect l="0" t="0" r="r" b="b"/>
                <a:pathLst>
                  <a:path w="178" h="1744">
                    <a:moveTo>
                      <a:pt x="0" y="1744"/>
                    </a:moveTo>
                    <a:lnTo>
                      <a:pt x="178" y="1564"/>
                    </a:lnTo>
                    <a:lnTo>
                      <a:pt x="178" y="947"/>
                    </a:lnTo>
                    <a:lnTo>
                      <a:pt x="178" y="0"/>
                    </a:lnTo>
                    <a:lnTo>
                      <a:pt x="0" y="183"/>
                    </a:lnTo>
                    <a:lnTo>
                      <a:pt x="0" y="1744"/>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3"/>
              <p:cNvSpPr>
                <a:spLocks/>
              </p:cNvSpPr>
              <p:nvPr/>
            </p:nvSpPr>
            <p:spPr bwMode="auto">
              <a:xfrm>
                <a:off x="13019088" y="3243263"/>
                <a:ext cx="1814512" cy="500063"/>
              </a:xfrm>
              <a:custGeom>
                <a:avLst/>
                <a:gdLst>
                  <a:gd name="T0" fmla="*/ 984 w 1143"/>
                  <a:gd name="T1" fmla="*/ 211 h 315"/>
                  <a:gd name="T2" fmla="*/ 0 w 1143"/>
                  <a:gd name="T3" fmla="*/ 211 h 315"/>
                  <a:gd name="T4" fmla="*/ 0 w 1143"/>
                  <a:gd name="T5" fmla="*/ 104 h 315"/>
                  <a:gd name="T6" fmla="*/ 984 w 1143"/>
                  <a:gd name="T7" fmla="*/ 104 h 315"/>
                  <a:gd name="T8" fmla="*/ 984 w 1143"/>
                  <a:gd name="T9" fmla="*/ 0 h 315"/>
                  <a:gd name="T10" fmla="*/ 1143 w 1143"/>
                  <a:gd name="T11" fmla="*/ 159 h 315"/>
                  <a:gd name="T12" fmla="*/ 984 w 1143"/>
                  <a:gd name="T13" fmla="*/ 315 h 315"/>
                  <a:gd name="T14" fmla="*/ 984 w 1143"/>
                  <a:gd name="T15" fmla="*/ 21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5">
                    <a:moveTo>
                      <a:pt x="984" y="211"/>
                    </a:moveTo>
                    <a:lnTo>
                      <a:pt x="0" y="211"/>
                    </a:lnTo>
                    <a:lnTo>
                      <a:pt x="0" y="104"/>
                    </a:lnTo>
                    <a:lnTo>
                      <a:pt x="984" y="104"/>
                    </a:lnTo>
                    <a:lnTo>
                      <a:pt x="984" y="0"/>
                    </a:lnTo>
                    <a:lnTo>
                      <a:pt x="1143" y="159"/>
                    </a:lnTo>
                    <a:lnTo>
                      <a:pt x="984" y="315"/>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4"/>
              <p:cNvSpPr>
                <a:spLocks/>
              </p:cNvSpPr>
              <p:nvPr/>
            </p:nvSpPr>
            <p:spPr bwMode="auto">
              <a:xfrm>
                <a:off x="13019088" y="3732213"/>
                <a:ext cx="1814512" cy="496888"/>
              </a:xfrm>
              <a:custGeom>
                <a:avLst/>
                <a:gdLst>
                  <a:gd name="T0" fmla="*/ 156 w 1143"/>
                  <a:gd name="T1" fmla="*/ 105 h 313"/>
                  <a:gd name="T2" fmla="*/ 1143 w 1143"/>
                  <a:gd name="T3" fmla="*/ 105 h 313"/>
                  <a:gd name="T4" fmla="*/ 1143 w 1143"/>
                  <a:gd name="T5" fmla="*/ 209 h 313"/>
                  <a:gd name="T6" fmla="*/ 156 w 1143"/>
                  <a:gd name="T7" fmla="*/ 209 h 313"/>
                  <a:gd name="T8" fmla="*/ 156 w 1143"/>
                  <a:gd name="T9" fmla="*/ 313 h 313"/>
                  <a:gd name="T10" fmla="*/ 0 w 1143"/>
                  <a:gd name="T11" fmla="*/ 157 h 313"/>
                  <a:gd name="T12" fmla="*/ 156 w 1143"/>
                  <a:gd name="T13" fmla="*/ 0 h 313"/>
                  <a:gd name="T14" fmla="*/ 156 w 1143"/>
                  <a:gd name="T15" fmla="*/ 105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5"/>
                    </a:moveTo>
                    <a:lnTo>
                      <a:pt x="1143" y="105"/>
                    </a:lnTo>
                    <a:lnTo>
                      <a:pt x="1143" y="209"/>
                    </a:lnTo>
                    <a:lnTo>
                      <a:pt x="156" y="209"/>
                    </a:lnTo>
                    <a:lnTo>
                      <a:pt x="156" y="313"/>
                    </a:lnTo>
                    <a:lnTo>
                      <a:pt x="0" y="157"/>
                    </a:lnTo>
                    <a:lnTo>
                      <a:pt x="156" y="0"/>
                    </a:lnTo>
                    <a:lnTo>
                      <a:pt x="156"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5"/>
              <p:cNvSpPr>
                <a:spLocks/>
              </p:cNvSpPr>
              <p:nvPr/>
            </p:nvSpPr>
            <p:spPr bwMode="auto">
              <a:xfrm>
                <a:off x="13019088" y="4217988"/>
                <a:ext cx="1814512" cy="501650"/>
              </a:xfrm>
              <a:custGeom>
                <a:avLst/>
                <a:gdLst>
                  <a:gd name="T0" fmla="*/ 984 w 1143"/>
                  <a:gd name="T1" fmla="*/ 211 h 316"/>
                  <a:gd name="T2" fmla="*/ 0 w 1143"/>
                  <a:gd name="T3" fmla="*/ 211 h 316"/>
                  <a:gd name="T4" fmla="*/ 0 w 1143"/>
                  <a:gd name="T5" fmla="*/ 105 h 316"/>
                  <a:gd name="T6" fmla="*/ 984 w 1143"/>
                  <a:gd name="T7" fmla="*/ 105 h 316"/>
                  <a:gd name="T8" fmla="*/ 984 w 1143"/>
                  <a:gd name="T9" fmla="*/ 0 h 316"/>
                  <a:gd name="T10" fmla="*/ 1143 w 1143"/>
                  <a:gd name="T11" fmla="*/ 159 h 316"/>
                  <a:gd name="T12" fmla="*/ 984 w 1143"/>
                  <a:gd name="T13" fmla="*/ 316 h 316"/>
                  <a:gd name="T14" fmla="*/ 984 w 1143"/>
                  <a:gd name="T15" fmla="*/ 211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6">
                    <a:moveTo>
                      <a:pt x="984" y="211"/>
                    </a:moveTo>
                    <a:lnTo>
                      <a:pt x="0" y="211"/>
                    </a:lnTo>
                    <a:lnTo>
                      <a:pt x="0" y="105"/>
                    </a:lnTo>
                    <a:lnTo>
                      <a:pt x="984" y="105"/>
                    </a:lnTo>
                    <a:lnTo>
                      <a:pt x="984" y="0"/>
                    </a:lnTo>
                    <a:lnTo>
                      <a:pt x="1143" y="159"/>
                    </a:lnTo>
                    <a:lnTo>
                      <a:pt x="984" y="316"/>
                    </a:lnTo>
                    <a:lnTo>
                      <a:pt x="984" y="2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36"/>
              <p:cNvSpPr>
                <a:spLocks/>
              </p:cNvSpPr>
              <p:nvPr/>
            </p:nvSpPr>
            <p:spPr bwMode="auto">
              <a:xfrm>
                <a:off x="13019088" y="4708526"/>
                <a:ext cx="1814512" cy="496888"/>
              </a:xfrm>
              <a:custGeom>
                <a:avLst/>
                <a:gdLst>
                  <a:gd name="T0" fmla="*/ 156 w 1143"/>
                  <a:gd name="T1" fmla="*/ 104 h 313"/>
                  <a:gd name="T2" fmla="*/ 1143 w 1143"/>
                  <a:gd name="T3" fmla="*/ 104 h 313"/>
                  <a:gd name="T4" fmla="*/ 1143 w 1143"/>
                  <a:gd name="T5" fmla="*/ 209 h 313"/>
                  <a:gd name="T6" fmla="*/ 156 w 1143"/>
                  <a:gd name="T7" fmla="*/ 209 h 313"/>
                  <a:gd name="T8" fmla="*/ 156 w 1143"/>
                  <a:gd name="T9" fmla="*/ 313 h 313"/>
                  <a:gd name="T10" fmla="*/ 0 w 1143"/>
                  <a:gd name="T11" fmla="*/ 156 h 313"/>
                  <a:gd name="T12" fmla="*/ 156 w 1143"/>
                  <a:gd name="T13" fmla="*/ 0 h 313"/>
                  <a:gd name="T14" fmla="*/ 156 w 1143"/>
                  <a:gd name="T15" fmla="*/ 104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13">
                    <a:moveTo>
                      <a:pt x="156" y="104"/>
                    </a:moveTo>
                    <a:lnTo>
                      <a:pt x="1143" y="104"/>
                    </a:lnTo>
                    <a:lnTo>
                      <a:pt x="1143" y="209"/>
                    </a:lnTo>
                    <a:lnTo>
                      <a:pt x="156" y="209"/>
                    </a:lnTo>
                    <a:lnTo>
                      <a:pt x="156" y="313"/>
                    </a:lnTo>
                    <a:lnTo>
                      <a:pt x="0" y="156"/>
                    </a:lnTo>
                    <a:lnTo>
                      <a:pt x="156" y="0"/>
                    </a:lnTo>
                    <a:lnTo>
                      <a:pt x="15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a:grpSpLocks noChangeAspect="1"/>
            </p:cNvGrpSpPr>
            <p:nvPr/>
          </p:nvGrpSpPr>
          <p:grpSpPr>
            <a:xfrm>
              <a:off x="10436231" y="3735092"/>
              <a:ext cx="871752" cy="212447"/>
              <a:chOff x="12968288" y="2754313"/>
              <a:chExt cx="11533187" cy="2981326"/>
            </a:xfrm>
          </p:grpSpPr>
          <p:sp>
            <p:nvSpPr>
              <p:cNvPr id="29" name="Freeform 367"/>
              <p:cNvSpPr>
                <a:spLocks/>
              </p:cNvSpPr>
              <p:nvPr/>
            </p:nvSpPr>
            <p:spPr bwMode="auto">
              <a:xfrm>
                <a:off x="12968288" y="2754313"/>
                <a:ext cx="11533187" cy="2981325"/>
              </a:xfrm>
              <a:custGeom>
                <a:avLst/>
                <a:gdLst>
                  <a:gd name="T0" fmla="*/ 664 w 7265"/>
                  <a:gd name="T1" fmla="*/ 0 h 1878"/>
                  <a:gd name="T2" fmla="*/ 0 w 7265"/>
                  <a:gd name="T3" fmla="*/ 667 h 1878"/>
                  <a:gd name="T4" fmla="*/ 0 w 7265"/>
                  <a:gd name="T5" fmla="*/ 1878 h 1878"/>
                  <a:gd name="T6" fmla="*/ 6603 w 7265"/>
                  <a:gd name="T7" fmla="*/ 1878 h 1878"/>
                  <a:gd name="T8" fmla="*/ 7265 w 7265"/>
                  <a:gd name="T9" fmla="*/ 1212 h 1878"/>
                  <a:gd name="T10" fmla="*/ 7265 w 7265"/>
                  <a:gd name="T11" fmla="*/ 0 h 1878"/>
                  <a:gd name="T12" fmla="*/ 664 w 7265"/>
                  <a:gd name="T13" fmla="*/ 0 h 1878"/>
                </a:gdLst>
                <a:ahLst/>
                <a:cxnLst>
                  <a:cxn ang="0">
                    <a:pos x="T0" y="T1"/>
                  </a:cxn>
                  <a:cxn ang="0">
                    <a:pos x="T2" y="T3"/>
                  </a:cxn>
                  <a:cxn ang="0">
                    <a:pos x="T4" y="T5"/>
                  </a:cxn>
                  <a:cxn ang="0">
                    <a:pos x="T6" y="T7"/>
                  </a:cxn>
                  <a:cxn ang="0">
                    <a:pos x="T8" y="T9"/>
                  </a:cxn>
                  <a:cxn ang="0">
                    <a:pos x="T10" y="T11"/>
                  </a:cxn>
                  <a:cxn ang="0">
                    <a:pos x="T12" y="T13"/>
                  </a:cxn>
                </a:cxnLst>
                <a:rect l="0" t="0" r="r" b="b"/>
                <a:pathLst>
                  <a:path w="7265" h="1878">
                    <a:moveTo>
                      <a:pt x="664" y="0"/>
                    </a:moveTo>
                    <a:lnTo>
                      <a:pt x="0" y="667"/>
                    </a:lnTo>
                    <a:lnTo>
                      <a:pt x="0" y="1878"/>
                    </a:lnTo>
                    <a:lnTo>
                      <a:pt x="6603" y="1878"/>
                    </a:lnTo>
                    <a:lnTo>
                      <a:pt x="7265" y="1212"/>
                    </a:lnTo>
                    <a:lnTo>
                      <a:pt x="7265" y="0"/>
                    </a:lnTo>
                    <a:lnTo>
                      <a:pt x="664" y="0"/>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8"/>
              <p:cNvSpPr>
                <a:spLocks/>
              </p:cNvSpPr>
              <p:nvPr/>
            </p:nvSpPr>
            <p:spPr bwMode="auto">
              <a:xfrm>
                <a:off x="12968288" y="3813176"/>
                <a:ext cx="10482262" cy="1922463"/>
              </a:xfrm>
              <a:custGeom>
                <a:avLst/>
                <a:gdLst>
                  <a:gd name="T0" fmla="*/ 6603 w 6603"/>
                  <a:gd name="T1" fmla="*/ 1211 h 1211"/>
                  <a:gd name="T2" fmla="*/ 0 w 6603"/>
                  <a:gd name="T3" fmla="*/ 1211 h 1211"/>
                  <a:gd name="T4" fmla="*/ 0 w 6603"/>
                  <a:gd name="T5" fmla="*/ 272 h 1211"/>
                  <a:gd name="T6" fmla="*/ 0 w 6603"/>
                  <a:gd name="T7" fmla="*/ 0 h 1211"/>
                  <a:gd name="T8" fmla="*/ 6603 w 6603"/>
                  <a:gd name="T9" fmla="*/ 0 h 1211"/>
                  <a:gd name="T10" fmla="*/ 6603 w 6603"/>
                  <a:gd name="T11" fmla="*/ 1211 h 1211"/>
                </a:gdLst>
                <a:ahLst/>
                <a:cxnLst>
                  <a:cxn ang="0">
                    <a:pos x="T0" y="T1"/>
                  </a:cxn>
                  <a:cxn ang="0">
                    <a:pos x="T2" y="T3"/>
                  </a:cxn>
                  <a:cxn ang="0">
                    <a:pos x="T4" y="T5"/>
                  </a:cxn>
                  <a:cxn ang="0">
                    <a:pos x="T6" y="T7"/>
                  </a:cxn>
                  <a:cxn ang="0">
                    <a:pos x="T8" y="T9"/>
                  </a:cxn>
                  <a:cxn ang="0">
                    <a:pos x="T10" y="T11"/>
                  </a:cxn>
                </a:cxnLst>
                <a:rect l="0" t="0" r="r" b="b"/>
                <a:pathLst>
                  <a:path w="6603" h="1211">
                    <a:moveTo>
                      <a:pt x="6603" y="1211"/>
                    </a:moveTo>
                    <a:lnTo>
                      <a:pt x="0" y="1211"/>
                    </a:lnTo>
                    <a:lnTo>
                      <a:pt x="0" y="272"/>
                    </a:lnTo>
                    <a:lnTo>
                      <a:pt x="0" y="0"/>
                    </a:lnTo>
                    <a:lnTo>
                      <a:pt x="6603" y="0"/>
                    </a:lnTo>
                    <a:lnTo>
                      <a:pt x="6603" y="12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69"/>
              <p:cNvSpPr>
                <a:spLocks/>
              </p:cNvSpPr>
              <p:nvPr/>
            </p:nvSpPr>
            <p:spPr bwMode="auto">
              <a:xfrm>
                <a:off x="16789400" y="3813176"/>
                <a:ext cx="6661150" cy="1922463"/>
              </a:xfrm>
              <a:custGeom>
                <a:avLst/>
                <a:gdLst>
                  <a:gd name="T0" fmla="*/ 4196 w 4196"/>
                  <a:gd name="T1" fmla="*/ 1211 h 1211"/>
                  <a:gd name="T2" fmla="*/ 1241 w 4196"/>
                  <a:gd name="T3" fmla="*/ 1211 h 1211"/>
                  <a:gd name="T4" fmla="*/ 0 w 4196"/>
                  <a:gd name="T5" fmla="*/ 1211 h 1211"/>
                  <a:gd name="T6" fmla="*/ 1177 w 4196"/>
                  <a:gd name="T7" fmla="*/ 0 h 1211"/>
                  <a:gd name="T8" fmla="*/ 4196 w 4196"/>
                  <a:gd name="T9" fmla="*/ 0 h 1211"/>
                  <a:gd name="T10" fmla="*/ 4196 w 4196"/>
                  <a:gd name="T11" fmla="*/ 1211 h 1211"/>
                </a:gdLst>
                <a:ahLst/>
                <a:cxnLst>
                  <a:cxn ang="0">
                    <a:pos x="T0" y="T1"/>
                  </a:cxn>
                  <a:cxn ang="0">
                    <a:pos x="T2" y="T3"/>
                  </a:cxn>
                  <a:cxn ang="0">
                    <a:pos x="T4" y="T5"/>
                  </a:cxn>
                  <a:cxn ang="0">
                    <a:pos x="T6" y="T7"/>
                  </a:cxn>
                  <a:cxn ang="0">
                    <a:pos x="T8" y="T9"/>
                  </a:cxn>
                  <a:cxn ang="0">
                    <a:pos x="T10" y="T11"/>
                  </a:cxn>
                </a:cxnLst>
                <a:rect l="0" t="0" r="r" b="b"/>
                <a:pathLst>
                  <a:path w="4196" h="1211">
                    <a:moveTo>
                      <a:pt x="4196" y="1211"/>
                    </a:moveTo>
                    <a:lnTo>
                      <a:pt x="1241" y="1211"/>
                    </a:lnTo>
                    <a:lnTo>
                      <a:pt x="0" y="1211"/>
                    </a:lnTo>
                    <a:lnTo>
                      <a:pt x="1177" y="0"/>
                    </a:lnTo>
                    <a:lnTo>
                      <a:pt x="4196" y="0"/>
                    </a:lnTo>
                    <a:lnTo>
                      <a:pt x="4196" y="1211"/>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70"/>
              <p:cNvSpPr>
                <a:spLocks/>
              </p:cNvSpPr>
              <p:nvPr/>
            </p:nvSpPr>
            <p:spPr bwMode="auto">
              <a:xfrm>
                <a:off x="23450550" y="2754313"/>
                <a:ext cx="1050925" cy="2981325"/>
              </a:xfrm>
              <a:custGeom>
                <a:avLst/>
                <a:gdLst>
                  <a:gd name="T0" fmla="*/ 0 w 662"/>
                  <a:gd name="T1" fmla="*/ 1878 h 1878"/>
                  <a:gd name="T2" fmla="*/ 662 w 662"/>
                  <a:gd name="T3" fmla="*/ 1212 h 1878"/>
                  <a:gd name="T4" fmla="*/ 662 w 662"/>
                  <a:gd name="T5" fmla="*/ 939 h 1878"/>
                  <a:gd name="T6" fmla="*/ 662 w 662"/>
                  <a:gd name="T7" fmla="*/ 0 h 1878"/>
                  <a:gd name="T8" fmla="*/ 0 w 662"/>
                  <a:gd name="T9" fmla="*/ 667 h 1878"/>
                  <a:gd name="T10" fmla="*/ 0 w 662"/>
                  <a:gd name="T11" fmla="*/ 1878 h 1878"/>
                </a:gdLst>
                <a:ahLst/>
                <a:cxnLst>
                  <a:cxn ang="0">
                    <a:pos x="T0" y="T1"/>
                  </a:cxn>
                  <a:cxn ang="0">
                    <a:pos x="T2" y="T3"/>
                  </a:cxn>
                  <a:cxn ang="0">
                    <a:pos x="T4" y="T5"/>
                  </a:cxn>
                  <a:cxn ang="0">
                    <a:pos x="T6" y="T7"/>
                  </a:cxn>
                  <a:cxn ang="0">
                    <a:pos x="T8" y="T9"/>
                  </a:cxn>
                  <a:cxn ang="0">
                    <a:pos x="T10" y="T11"/>
                  </a:cxn>
                </a:cxnLst>
                <a:rect l="0" t="0" r="r" b="b"/>
                <a:pathLst>
                  <a:path w="662" h="1878">
                    <a:moveTo>
                      <a:pt x="0" y="1878"/>
                    </a:moveTo>
                    <a:lnTo>
                      <a:pt x="662" y="1212"/>
                    </a:lnTo>
                    <a:lnTo>
                      <a:pt x="662" y="939"/>
                    </a:lnTo>
                    <a:lnTo>
                      <a:pt x="662" y="0"/>
                    </a:lnTo>
                    <a:lnTo>
                      <a:pt x="0" y="667"/>
                    </a:lnTo>
                    <a:lnTo>
                      <a:pt x="0" y="18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71"/>
              <p:cNvSpPr>
                <a:spLocks/>
              </p:cNvSpPr>
              <p:nvPr/>
            </p:nvSpPr>
            <p:spPr bwMode="auto">
              <a:xfrm>
                <a:off x="12968288" y="2754313"/>
                <a:ext cx="11533187" cy="1058863"/>
              </a:xfrm>
              <a:custGeom>
                <a:avLst/>
                <a:gdLst>
                  <a:gd name="T0" fmla="*/ 7265 w 7265"/>
                  <a:gd name="T1" fmla="*/ 0 h 667"/>
                  <a:gd name="T2" fmla="*/ 6603 w 7265"/>
                  <a:gd name="T3" fmla="*/ 667 h 667"/>
                  <a:gd name="T4" fmla="*/ 0 w 7265"/>
                  <a:gd name="T5" fmla="*/ 667 h 667"/>
                  <a:gd name="T6" fmla="*/ 664 w 7265"/>
                  <a:gd name="T7" fmla="*/ 0 h 667"/>
                  <a:gd name="T8" fmla="*/ 3632 w 7265"/>
                  <a:gd name="T9" fmla="*/ 0 h 667"/>
                  <a:gd name="T10" fmla="*/ 7265 w 7265"/>
                  <a:gd name="T11" fmla="*/ 0 h 667"/>
                </a:gdLst>
                <a:ahLst/>
                <a:cxnLst>
                  <a:cxn ang="0">
                    <a:pos x="T0" y="T1"/>
                  </a:cxn>
                  <a:cxn ang="0">
                    <a:pos x="T2" y="T3"/>
                  </a:cxn>
                  <a:cxn ang="0">
                    <a:pos x="T4" y="T5"/>
                  </a:cxn>
                  <a:cxn ang="0">
                    <a:pos x="T6" y="T7"/>
                  </a:cxn>
                  <a:cxn ang="0">
                    <a:pos x="T8" y="T9"/>
                  </a:cxn>
                  <a:cxn ang="0">
                    <a:pos x="T10" y="T11"/>
                  </a:cxn>
                </a:cxnLst>
                <a:rect l="0" t="0" r="r" b="b"/>
                <a:pathLst>
                  <a:path w="7265" h="667">
                    <a:moveTo>
                      <a:pt x="7265" y="0"/>
                    </a:moveTo>
                    <a:lnTo>
                      <a:pt x="6603" y="667"/>
                    </a:lnTo>
                    <a:lnTo>
                      <a:pt x="0" y="667"/>
                    </a:lnTo>
                    <a:lnTo>
                      <a:pt x="664" y="0"/>
                    </a:lnTo>
                    <a:lnTo>
                      <a:pt x="3632" y="0"/>
                    </a:lnTo>
                    <a:lnTo>
                      <a:pt x="726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72"/>
              <p:cNvSpPr>
                <a:spLocks noChangeArrowheads="1"/>
              </p:cNvSpPr>
              <p:nvPr/>
            </p:nvSpPr>
            <p:spPr bwMode="auto">
              <a:xfrm>
                <a:off x="13339763" y="4244976"/>
                <a:ext cx="9713912" cy="111125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73"/>
              <p:cNvSpPr>
                <a:spLocks/>
              </p:cNvSpPr>
              <p:nvPr/>
            </p:nvSpPr>
            <p:spPr bwMode="auto">
              <a:xfrm>
                <a:off x="13339763" y="4244976"/>
                <a:ext cx="4897437" cy="1111250"/>
              </a:xfrm>
              <a:custGeom>
                <a:avLst/>
                <a:gdLst>
                  <a:gd name="T0" fmla="*/ 2412 w 3085"/>
                  <a:gd name="T1" fmla="*/ 700 h 700"/>
                  <a:gd name="T2" fmla="*/ 0 w 3085"/>
                  <a:gd name="T3" fmla="*/ 700 h 700"/>
                  <a:gd name="T4" fmla="*/ 0 w 3085"/>
                  <a:gd name="T5" fmla="*/ 0 h 700"/>
                  <a:gd name="T6" fmla="*/ 3085 w 3085"/>
                  <a:gd name="T7" fmla="*/ 0 h 700"/>
                  <a:gd name="T8" fmla="*/ 2412 w 3085"/>
                  <a:gd name="T9" fmla="*/ 700 h 700"/>
                </a:gdLst>
                <a:ahLst/>
                <a:cxnLst>
                  <a:cxn ang="0">
                    <a:pos x="T0" y="T1"/>
                  </a:cxn>
                  <a:cxn ang="0">
                    <a:pos x="T2" y="T3"/>
                  </a:cxn>
                  <a:cxn ang="0">
                    <a:pos x="T4" y="T5"/>
                  </a:cxn>
                  <a:cxn ang="0">
                    <a:pos x="T6" y="T7"/>
                  </a:cxn>
                  <a:cxn ang="0">
                    <a:pos x="T8" y="T9"/>
                  </a:cxn>
                </a:cxnLst>
                <a:rect l="0" t="0" r="r" b="b"/>
                <a:pathLst>
                  <a:path w="3085" h="700">
                    <a:moveTo>
                      <a:pt x="2412" y="700"/>
                    </a:moveTo>
                    <a:lnTo>
                      <a:pt x="0" y="700"/>
                    </a:lnTo>
                    <a:lnTo>
                      <a:pt x="0" y="0"/>
                    </a:lnTo>
                    <a:lnTo>
                      <a:pt x="3085" y="0"/>
                    </a:lnTo>
                    <a:lnTo>
                      <a:pt x="2412" y="70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74"/>
              <p:cNvSpPr>
                <a:spLocks noChangeArrowheads="1"/>
              </p:cNvSpPr>
              <p:nvPr/>
            </p:nvSpPr>
            <p:spPr bwMode="auto">
              <a:xfrm>
                <a:off x="19829463" y="4625976"/>
                <a:ext cx="352425"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75"/>
              <p:cNvSpPr>
                <a:spLocks noChangeArrowheads="1"/>
              </p:cNvSpPr>
              <p:nvPr/>
            </p:nvSpPr>
            <p:spPr bwMode="auto">
              <a:xfrm>
                <a:off x="20545425"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6"/>
              <p:cNvSpPr>
                <a:spLocks noChangeArrowheads="1"/>
              </p:cNvSpPr>
              <p:nvPr/>
            </p:nvSpPr>
            <p:spPr bwMode="auto">
              <a:xfrm>
                <a:off x="21255038" y="4625976"/>
                <a:ext cx="354012"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77"/>
              <p:cNvSpPr>
                <a:spLocks noChangeArrowheads="1"/>
              </p:cNvSpPr>
              <p:nvPr/>
            </p:nvSpPr>
            <p:spPr bwMode="auto">
              <a:xfrm>
                <a:off x="21994813" y="4625976"/>
                <a:ext cx="349250" cy="349250"/>
              </a:xfrm>
              <a:prstGeom prst="rect">
                <a:avLst/>
              </a:prstGeom>
              <a:solidFill>
                <a:srgbClr val="289A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9" name="Straight Connector 18"/>
            <p:cNvCxnSpPr/>
            <p:nvPr/>
          </p:nvCxnSpPr>
          <p:spPr>
            <a:xfrm flipV="1">
              <a:off x="6877613" y="1933313"/>
              <a:ext cx="338062" cy="1794103"/>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934516" y="1933313"/>
              <a:ext cx="1428525" cy="1758435"/>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877613" y="1933312"/>
              <a:ext cx="2546408" cy="179410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877613" y="1933312"/>
              <a:ext cx="3706966" cy="1794104"/>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65736" y="1934711"/>
              <a:ext cx="2454576" cy="1782486"/>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424394" y="1909458"/>
              <a:ext cx="1419653" cy="1824579"/>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15675" y="1933313"/>
              <a:ext cx="3616383" cy="1805368"/>
            </a:xfrm>
            <a:prstGeom prst="line">
              <a:avLst/>
            </a:prstGeom>
            <a:ln w="285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608848" y="1933122"/>
              <a:ext cx="223209" cy="1769368"/>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66595" y="3934312"/>
              <a:ext cx="2899" cy="300688"/>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19578" y="3951935"/>
              <a:ext cx="1847" cy="260346"/>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8310470" y="4763414"/>
            <a:ext cx="1970713" cy="729869"/>
            <a:chOff x="3377733" y="4277151"/>
            <a:chExt cx="1655278" cy="729869"/>
          </a:xfrm>
        </p:grpSpPr>
        <p:grpSp>
          <p:nvGrpSpPr>
            <p:cNvPr id="84" name="Group 83"/>
            <p:cNvGrpSpPr/>
            <p:nvPr/>
          </p:nvGrpSpPr>
          <p:grpSpPr>
            <a:xfrm>
              <a:off x="3377733" y="4277151"/>
              <a:ext cx="1655278" cy="729869"/>
              <a:chOff x="4519371" y="3600936"/>
              <a:chExt cx="564324" cy="548640"/>
            </a:xfrm>
          </p:grpSpPr>
          <p:sp>
            <p:nvSpPr>
              <p:cNvPr id="108" name="Freeform 107"/>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0"/>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84"/>
            <p:cNvGrpSpPr/>
            <p:nvPr/>
          </p:nvGrpSpPr>
          <p:grpSpPr>
            <a:xfrm>
              <a:off x="3508559" y="4344842"/>
              <a:ext cx="1253384" cy="324539"/>
              <a:chOff x="8725233" y="1874652"/>
              <a:chExt cx="1179179" cy="335148"/>
            </a:xfrm>
          </p:grpSpPr>
          <p:grpSp>
            <p:nvGrpSpPr>
              <p:cNvPr id="102" name="Group 101"/>
              <p:cNvGrpSpPr/>
              <p:nvPr/>
            </p:nvGrpSpPr>
            <p:grpSpPr>
              <a:xfrm>
                <a:off x="8725233" y="1874652"/>
                <a:ext cx="1179179" cy="335148"/>
                <a:chOff x="4519371" y="3600936"/>
                <a:chExt cx="564324" cy="548640"/>
              </a:xfrm>
            </p:grpSpPr>
            <p:sp>
              <p:nvSpPr>
                <p:cNvPr id="104" name="Freeform 103"/>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3" name="TextBox 102"/>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86" name="Group 85"/>
            <p:cNvGrpSpPr>
              <a:grpSpLocks noChangeAspect="1"/>
            </p:cNvGrpSpPr>
            <p:nvPr/>
          </p:nvGrpSpPr>
          <p:grpSpPr>
            <a:xfrm>
              <a:off x="3742884" y="4741517"/>
              <a:ext cx="263915" cy="214145"/>
              <a:chOff x="15084425" y="-6992938"/>
              <a:chExt cx="9767888" cy="9496426"/>
            </a:xfrm>
          </p:grpSpPr>
          <p:sp>
            <p:nvSpPr>
              <p:cNvPr id="96" name="Freeform 95"/>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15084425" y="-6575023"/>
                <a:ext cx="8799519" cy="8507426"/>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a:grpSpLocks noChangeAspect="1"/>
            </p:cNvGrpSpPr>
            <p:nvPr/>
          </p:nvGrpSpPr>
          <p:grpSpPr>
            <a:xfrm>
              <a:off x="4321500" y="4741517"/>
              <a:ext cx="263915" cy="214145"/>
              <a:chOff x="15084425" y="-6992938"/>
              <a:chExt cx="9767888" cy="9496426"/>
            </a:xfrm>
          </p:grpSpPr>
          <p:sp>
            <p:nvSpPr>
              <p:cNvPr id="90" name="Freeform 89"/>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8" name="Straight Connector 87"/>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3314625" y="4776114"/>
            <a:ext cx="1970713" cy="729869"/>
            <a:chOff x="3377733" y="4277151"/>
            <a:chExt cx="1655278" cy="729869"/>
          </a:xfrm>
        </p:grpSpPr>
        <p:grpSp>
          <p:nvGrpSpPr>
            <p:cNvPr id="113" name="Group 112"/>
            <p:cNvGrpSpPr/>
            <p:nvPr/>
          </p:nvGrpSpPr>
          <p:grpSpPr>
            <a:xfrm>
              <a:off x="3377733" y="4277151"/>
              <a:ext cx="1655278" cy="729869"/>
              <a:chOff x="4519371" y="3600936"/>
              <a:chExt cx="564324" cy="548640"/>
            </a:xfrm>
          </p:grpSpPr>
          <p:sp>
            <p:nvSpPr>
              <p:cNvPr id="137" name="Freeform 136"/>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7"/>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4" name="Group 113"/>
            <p:cNvGrpSpPr/>
            <p:nvPr/>
          </p:nvGrpSpPr>
          <p:grpSpPr>
            <a:xfrm>
              <a:off x="3508559" y="4344842"/>
              <a:ext cx="1253384" cy="324539"/>
              <a:chOff x="8725233" y="1874652"/>
              <a:chExt cx="1179179" cy="335148"/>
            </a:xfrm>
          </p:grpSpPr>
          <p:grpSp>
            <p:nvGrpSpPr>
              <p:cNvPr id="131" name="Group 130"/>
              <p:cNvGrpSpPr/>
              <p:nvPr/>
            </p:nvGrpSpPr>
            <p:grpSpPr>
              <a:xfrm>
                <a:off x="8725233" y="1874652"/>
                <a:ext cx="1179179" cy="335148"/>
                <a:chOff x="4519371" y="3600936"/>
                <a:chExt cx="564324" cy="548640"/>
              </a:xfrm>
            </p:grpSpPr>
            <p:sp>
              <p:nvSpPr>
                <p:cNvPr id="133" name="Freeform 132"/>
                <p:cNvSpPr>
                  <a:spLocks/>
                </p:cNvSpPr>
                <p:nvPr/>
              </p:nvSpPr>
              <p:spPr bwMode="auto">
                <a:xfrm>
                  <a:off x="4519371" y="3600936"/>
                  <a:ext cx="564324" cy="548640"/>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p:nvSpPr>
              <p:spPr bwMode="auto">
                <a:xfrm>
                  <a:off x="4519371" y="3600936"/>
                  <a:ext cx="564324" cy="57139"/>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4"/>
                <p:cNvSpPr>
                  <a:spLocks/>
                </p:cNvSpPr>
                <p:nvPr/>
              </p:nvSpPr>
              <p:spPr bwMode="auto">
                <a:xfrm>
                  <a:off x="4519371" y="3658075"/>
                  <a:ext cx="508378" cy="491501"/>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5"/>
                <p:cNvSpPr>
                  <a:spLocks/>
                </p:cNvSpPr>
                <p:nvPr/>
              </p:nvSpPr>
              <p:spPr bwMode="auto">
                <a:xfrm>
                  <a:off x="5027749" y="3600936"/>
                  <a:ext cx="55946" cy="548640"/>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2" name="TextBox 131"/>
              <p:cNvSpPr txBox="1"/>
              <p:nvPr/>
            </p:nvSpPr>
            <p:spPr>
              <a:xfrm>
                <a:off x="8779009" y="1965119"/>
                <a:ext cx="982154" cy="212605"/>
              </a:xfrm>
              <a:prstGeom prst="rect">
                <a:avLst/>
              </a:prstGeom>
              <a:solidFill>
                <a:schemeClr val="accent2">
                  <a:lumMod val="60000"/>
                  <a:lumOff val="40000"/>
                </a:schemeClr>
              </a:solidFill>
              <a:ln>
                <a:noFill/>
              </a:ln>
            </p:spPr>
            <p:txBody>
              <a:bodyPr wrap="square" lIns="0" tIns="0" rIns="0" bIns="0" rtlCol="0">
                <a:noAutofit/>
              </a:bodyPr>
              <a:lstStyle/>
              <a:p>
                <a:pPr algn="ctr">
                  <a:lnSpc>
                    <a:spcPct val="90000"/>
                  </a:lnSpc>
                </a:pPr>
                <a:r>
                  <a:rPr lang="en-US" sz="1400" b="1" dirty="0" err="1" smtClean="0"/>
                  <a:t>vSwitch</a:t>
                </a:r>
                <a:endParaRPr lang="en-US" sz="1400" b="1" dirty="0" smtClean="0"/>
              </a:p>
            </p:txBody>
          </p:sp>
        </p:grpSp>
        <p:grpSp>
          <p:nvGrpSpPr>
            <p:cNvPr id="115" name="Group 114"/>
            <p:cNvGrpSpPr>
              <a:grpSpLocks noChangeAspect="1"/>
            </p:cNvGrpSpPr>
            <p:nvPr/>
          </p:nvGrpSpPr>
          <p:grpSpPr>
            <a:xfrm>
              <a:off x="3742884" y="4741517"/>
              <a:ext cx="263915" cy="214145"/>
              <a:chOff x="15084425" y="-6992938"/>
              <a:chExt cx="9767888" cy="9496426"/>
            </a:xfrm>
          </p:grpSpPr>
          <p:sp>
            <p:nvSpPr>
              <p:cNvPr id="125" name="Freeform 124"/>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p:cNvSpPr>
              <p:nvPr/>
            </p:nvSpPr>
            <p:spPr bwMode="auto">
              <a:xfrm>
                <a:off x="15084425" y="-6575023"/>
                <a:ext cx="8799519" cy="8507426"/>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7"/>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115"/>
            <p:cNvGrpSpPr>
              <a:grpSpLocks noChangeAspect="1"/>
            </p:cNvGrpSpPr>
            <p:nvPr/>
          </p:nvGrpSpPr>
          <p:grpSpPr>
            <a:xfrm>
              <a:off x="4321500" y="4741517"/>
              <a:ext cx="263915" cy="214145"/>
              <a:chOff x="15084425" y="-6992938"/>
              <a:chExt cx="9767888" cy="9496426"/>
            </a:xfrm>
          </p:grpSpPr>
          <p:sp>
            <p:nvSpPr>
              <p:cNvPr id="119" name="Freeform 118"/>
              <p:cNvSpPr>
                <a:spLocks/>
              </p:cNvSpPr>
              <p:nvPr/>
            </p:nvSpPr>
            <p:spPr bwMode="auto">
              <a:xfrm>
                <a:off x="15084425" y="-6992938"/>
                <a:ext cx="9767888" cy="9496426"/>
              </a:xfrm>
              <a:custGeom>
                <a:avLst/>
                <a:gdLst>
                  <a:gd name="T0" fmla="*/ 3076 w 6153"/>
                  <a:gd name="T1" fmla="*/ 0 h 5982"/>
                  <a:gd name="T2" fmla="*/ 621 w 6153"/>
                  <a:gd name="T3" fmla="*/ 0 h 5982"/>
                  <a:gd name="T4" fmla="*/ 0 w 6153"/>
                  <a:gd name="T5" fmla="*/ 623 h 5982"/>
                  <a:gd name="T6" fmla="*/ 0 w 6153"/>
                  <a:gd name="T7" fmla="*/ 2993 h 5982"/>
                  <a:gd name="T8" fmla="*/ 0 w 6153"/>
                  <a:gd name="T9" fmla="*/ 5982 h 5982"/>
                  <a:gd name="T10" fmla="*/ 3076 w 6153"/>
                  <a:gd name="T11" fmla="*/ 5982 h 5982"/>
                  <a:gd name="T12" fmla="*/ 5543 w 6153"/>
                  <a:gd name="T13" fmla="*/ 5982 h 5982"/>
                  <a:gd name="T14" fmla="*/ 6153 w 6153"/>
                  <a:gd name="T15" fmla="*/ 5360 h 5982"/>
                  <a:gd name="T16" fmla="*/ 6153 w 6153"/>
                  <a:gd name="T17" fmla="*/ 2993 h 5982"/>
                  <a:gd name="T18" fmla="*/ 6153 w 6153"/>
                  <a:gd name="T19" fmla="*/ 0 h 5982"/>
                  <a:gd name="T20" fmla="*/ 3076 w 6153"/>
                  <a:gd name="T21" fmla="*/ 0 h 5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3" h="5982">
                    <a:moveTo>
                      <a:pt x="3076" y="0"/>
                    </a:moveTo>
                    <a:lnTo>
                      <a:pt x="621" y="0"/>
                    </a:lnTo>
                    <a:lnTo>
                      <a:pt x="0" y="623"/>
                    </a:lnTo>
                    <a:lnTo>
                      <a:pt x="0" y="2993"/>
                    </a:lnTo>
                    <a:lnTo>
                      <a:pt x="0" y="5982"/>
                    </a:lnTo>
                    <a:lnTo>
                      <a:pt x="3076" y="5982"/>
                    </a:lnTo>
                    <a:lnTo>
                      <a:pt x="5543" y="5982"/>
                    </a:lnTo>
                    <a:lnTo>
                      <a:pt x="6153" y="5360"/>
                    </a:lnTo>
                    <a:lnTo>
                      <a:pt x="6153" y="2993"/>
                    </a:lnTo>
                    <a:lnTo>
                      <a:pt x="6153" y="0"/>
                    </a:lnTo>
                    <a:lnTo>
                      <a:pt x="307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9"/>
              <p:cNvSpPr>
                <a:spLocks/>
              </p:cNvSpPr>
              <p:nvPr/>
            </p:nvSpPr>
            <p:spPr bwMode="auto">
              <a:xfrm>
                <a:off x="15084425" y="-6992938"/>
                <a:ext cx="9767888" cy="989013"/>
              </a:xfrm>
              <a:custGeom>
                <a:avLst/>
                <a:gdLst>
                  <a:gd name="T0" fmla="*/ 6153 w 6153"/>
                  <a:gd name="T1" fmla="*/ 0 h 623"/>
                  <a:gd name="T2" fmla="*/ 5543 w 6153"/>
                  <a:gd name="T3" fmla="*/ 623 h 623"/>
                  <a:gd name="T4" fmla="*/ 0 w 6153"/>
                  <a:gd name="T5" fmla="*/ 623 h 623"/>
                  <a:gd name="T6" fmla="*/ 621 w 6153"/>
                  <a:gd name="T7" fmla="*/ 0 h 623"/>
                  <a:gd name="T8" fmla="*/ 3076 w 6153"/>
                  <a:gd name="T9" fmla="*/ 0 h 623"/>
                  <a:gd name="T10" fmla="*/ 6153 w 6153"/>
                  <a:gd name="T11" fmla="*/ 0 h 623"/>
                </a:gdLst>
                <a:ahLst/>
                <a:cxnLst>
                  <a:cxn ang="0">
                    <a:pos x="T0" y="T1"/>
                  </a:cxn>
                  <a:cxn ang="0">
                    <a:pos x="T2" y="T3"/>
                  </a:cxn>
                  <a:cxn ang="0">
                    <a:pos x="T4" y="T5"/>
                  </a:cxn>
                  <a:cxn ang="0">
                    <a:pos x="T6" y="T7"/>
                  </a:cxn>
                  <a:cxn ang="0">
                    <a:pos x="T8" y="T9"/>
                  </a:cxn>
                  <a:cxn ang="0">
                    <a:pos x="T10" y="T11"/>
                  </a:cxn>
                </a:cxnLst>
                <a:rect l="0" t="0" r="r" b="b"/>
                <a:pathLst>
                  <a:path w="6153" h="623">
                    <a:moveTo>
                      <a:pt x="6153" y="0"/>
                    </a:moveTo>
                    <a:lnTo>
                      <a:pt x="5543" y="623"/>
                    </a:lnTo>
                    <a:lnTo>
                      <a:pt x="0" y="623"/>
                    </a:lnTo>
                    <a:lnTo>
                      <a:pt x="621" y="0"/>
                    </a:lnTo>
                    <a:lnTo>
                      <a:pt x="3076" y="0"/>
                    </a:lnTo>
                    <a:lnTo>
                      <a:pt x="6153"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p:cNvSpPr>
              <p:nvPr/>
            </p:nvSpPr>
            <p:spPr bwMode="auto">
              <a:xfrm>
                <a:off x="15084425" y="-6003925"/>
                <a:ext cx="8799513" cy="8507413"/>
              </a:xfrm>
              <a:custGeom>
                <a:avLst/>
                <a:gdLst>
                  <a:gd name="T0" fmla="*/ 5543 w 5543"/>
                  <a:gd name="T1" fmla="*/ 5359 h 5359"/>
                  <a:gd name="T2" fmla="*/ 3076 w 5543"/>
                  <a:gd name="T3" fmla="*/ 5359 h 5359"/>
                  <a:gd name="T4" fmla="*/ 0 w 5543"/>
                  <a:gd name="T5" fmla="*/ 5359 h 5359"/>
                  <a:gd name="T6" fmla="*/ 0 w 5543"/>
                  <a:gd name="T7" fmla="*/ 2370 h 5359"/>
                  <a:gd name="T8" fmla="*/ 0 w 5543"/>
                  <a:gd name="T9" fmla="*/ 0 h 5359"/>
                  <a:gd name="T10" fmla="*/ 5543 w 5543"/>
                  <a:gd name="T11" fmla="*/ 0 h 5359"/>
                  <a:gd name="T12" fmla="*/ 5543 w 5543"/>
                  <a:gd name="T13" fmla="*/ 5359 h 5359"/>
                </a:gdLst>
                <a:ahLst/>
                <a:cxnLst>
                  <a:cxn ang="0">
                    <a:pos x="T0" y="T1"/>
                  </a:cxn>
                  <a:cxn ang="0">
                    <a:pos x="T2" y="T3"/>
                  </a:cxn>
                  <a:cxn ang="0">
                    <a:pos x="T4" y="T5"/>
                  </a:cxn>
                  <a:cxn ang="0">
                    <a:pos x="T6" y="T7"/>
                  </a:cxn>
                  <a:cxn ang="0">
                    <a:pos x="T8" y="T9"/>
                  </a:cxn>
                  <a:cxn ang="0">
                    <a:pos x="T10" y="T11"/>
                  </a:cxn>
                  <a:cxn ang="0">
                    <a:pos x="T12" y="T13"/>
                  </a:cxn>
                </a:cxnLst>
                <a:rect l="0" t="0" r="r" b="b"/>
                <a:pathLst>
                  <a:path w="5543" h="5359">
                    <a:moveTo>
                      <a:pt x="5543" y="5359"/>
                    </a:moveTo>
                    <a:lnTo>
                      <a:pt x="3076" y="5359"/>
                    </a:lnTo>
                    <a:lnTo>
                      <a:pt x="0" y="5359"/>
                    </a:lnTo>
                    <a:lnTo>
                      <a:pt x="0" y="2370"/>
                    </a:lnTo>
                    <a:lnTo>
                      <a:pt x="0" y="0"/>
                    </a:lnTo>
                    <a:lnTo>
                      <a:pt x="5543" y="0"/>
                    </a:lnTo>
                    <a:lnTo>
                      <a:pt x="5543" y="535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p:cNvSpPr>
              <p:nvPr/>
            </p:nvSpPr>
            <p:spPr bwMode="auto">
              <a:xfrm>
                <a:off x="23883938" y="-6992938"/>
                <a:ext cx="968375" cy="9496426"/>
              </a:xfrm>
              <a:custGeom>
                <a:avLst/>
                <a:gdLst>
                  <a:gd name="T0" fmla="*/ 0 w 610"/>
                  <a:gd name="T1" fmla="*/ 5982 h 5982"/>
                  <a:gd name="T2" fmla="*/ 610 w 610"/>
                  <a:gd name="T3" fmla="*/ 5360 h 5982"/>
                  <a:gd name="T4" fmla="*/ 610 w 610"/>
                  <a:gd name="T5" fmla="*/ 2993 h 5982"/>
                  <a:gd name="T6" fmla="*/ 610 w 610"/>
                  <a:gd name="T7" fmla="*/ 0 h 5982"/>
                  <a:gd name="T8" fmla="*/ 0 w 610"/>
                  <a:gd name="T9" fmla="*/ 623 h 5982"/>
                  <a:gd name="T10" fmla="*/ 0 w 610"/>
                  <a:gd name="T11" fmla="*/ 5982 h 5982"/>
                </a:gdLst>
                <a:ahLst/>
                <a:cxnLst>
                  <a:cxn ang="0">
                    <a:pos x="T0" y="T1"/>
                  </a:cxn>
                  <a:cxn ang="0">
                    <a:pos x="T2" y="T3"/>
                  </a:cxn>
                  <a:cxn ang="0">
                    <a:pos x="T4" y="T5"/>
                  </a:cxn>
                  <a:cxn ang="0">
                    <a:pos x="T6" y="T7"/>
                  </a:cxn>
                  <a:cxn ang="0">
                    <a:pos x="T8" y="T9"/>
                  </a:cxn>
                  <a:cxn ang="0">
                    <a:pos x="T10" y="T11"/>
                  </a:cxn>
                </a:cxnLst>
                <a:rect l="0" t="0" r="r" b="b"/>
                <a:pathLst>
                  <a:path w="610" h="5982">
                    <a:moveTo>
                      <a:pt x="0" y="5982"/>
                    </a:moveTo>
                    <a:lnTo>
                      <a:pt x="610" y="5360"/>
                    </a:lnTo>
                    <a:lnTo>
                      <a:pt x="610" y="2993"/>
                    </a:lnTo>
                    <a:lnTo>
                      <a:pt x="610" y="0"/>
                    </a:lnTo>
                    <a:lnTo>
                      <a:pt x="0" y="623"/>
                    </a:lnTo>
                    <a:lnTo>
                      <a:pt x="0" y="5982"/>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p:cNvSpPr>
              <p:nvPr/>
            </p:nvSpPr>
            <p:spPr bwMode="auto">
              <a:xfrm>
                <a:off x="16668750" y="-3030538"/>
                <a:ext cx="2597150" cy="2609850"/>
              </a:xfrm>
              <a:custGeom>
                <a:avLst/>
                <a:gdLst>
                  <a:gd name="T0" fmla="*/ 0 w 1636"/>
                  <a:gd name="T1" fmla="*/ 0 h 1644"/>
                  <a:gd name="T2" fmla="*/ 397 w 1636"/>
                  <a:gd name="T3" fmla="*/ 0 h 1644"/>
                  <a:gd name="T4" fmla="*/ 823 w 1636"/>
                  <a:gd name="T5" fmla="*/ 1149 h 1644"/>
                  <a:gd name="T6" fmla="*/ 1248 w 1636"/>
                  <a:gd name="T7" fmla="*/ 0 h 1644"/>
                  <a:gd name="T8" fmla="*/ 1636 w 1636"/>
                  <a:gd name="T9" fmla="*/ 0 h 1644"/>
                  <a:gd name="T10" fmla="*/ 976 w 1636"/>
                  <a:gd name="T11" fmla="*/ 1644 h 1644"/>
                  <a:gd name="T12" fmla="*/ 659 w 1636"/>
                  <a:gd name="T13" fmla="*/ 1644 h 1644"/>
                  <a:gd name="T14" fmla="*/ 0 w 1636"/>
                  <a:gd name="T15" fmla="*/ 0 h 1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6" h="1644">
                    <a:moveTo>
                      <a:pt x="0" y="0"/>
                    </a:moveTo>
                    <a:lnTo>
                      <a:pt x="397" y="0"/>
                    </a:lnTo>
                    <a:lnTo>
                      <a:pt x="823" y="1149"/>
                    </a:lnTo>
                    <a:lnTo>
                      <a:pt x="1248" y="0"/>
                    </a:lnTo>
                    <a:lnTo>
                      <a:pt x="1636" y="0"/>
                    </a:lnTo>
                    <a:lnTo>
                      <a:pt x="976" y="1644"/>
                    </a:lnTo>
                    <a:lnTo>
                      <a:pt x="659" y="1644"/>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p:cNvSpPr>
              <p:nvPr/>
            </p:nvSpPr>
            <p:spPr bwMode="auto">
              <a:xfrm>
                <a:off x="19664363" y="-3030538"/>
                <a:ext cx="2586038" cy="2590800"/>
              </a:xfrm>
              <a:custGeom>
                <a:avLst/>
                <a:gdLst>
                  <a:gd name="T0" fmla="*/ 0 w 1629"/>
                  <a:gd name="T1" fmla="*/ 0 h 1632"/>
                  <a:gd name="T2" fmla="*/ 385 w 1629"/>
                  <a:gd name="T3" fmla="*/ 0 h 1632"/>
                  <a:gd name="T4" fmla="*/ 816 w 1629"/>
                  <a:gd name="T5" fmla="*/ 691 h 1632"/>
                  <a:gd name="T6" fmla="*/ 1244 w 1629"/>
                  <a:gd name="T7" fmla="*/ 0 h 1632"/>
                  <a:gd name="T8" fmla="*/ 1629 w 1629"/>
                  <a:gd name="T9" fmla="*/ 0 h 1632"/>
                  <a:gd name="T10" fmla="*/ 1629 w 1629"/>
                  <a:gd name="T11" fmla="*/ 1632 h 1632"/>
                  <a:gd name="T12" fmla="*/ 1277 w 1629"/>
                  <a:gd name="T13" fmla="*/ 1632 h 1632"/>
                  <a:gd name="T14" fmla="*/ 1277 w 1629"/>
                  <a:gd name="T15" fmla="*/ 568 h 1632"/>
                  <a:gd name="T16" fmla="*/ 818 w 1629"/>
                  <a:gd name="T17" fmla="*/ 1263 h 1632"/>
                  <a:gd name="T18" fmla="*/ 809 w 1629"/>
                  <a:gd name="T19" fmla="*/ 1263 h 1632"/>
                  <a:gd name="T20" fmla="*/ 354 w 1629"/>
                  <a:gd name="T21" fmla="*/ 575 h 1632"/>
                  <a:gd name="T22" fmla="*/ 354 w 1629"/>
                  <a:gd name="T23" fmla="*/ 1632 h 1632"/>
                  <a:gd name="T24" fmla="*/ 0 w 1629"/>
                  <a:gd name="T25" fmla="*/ 1632 h 1632"/>
                  <a:gd name="T26" fmla="*/ 0 w 1629"/>
                  <a:gd name="T27"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9" h="1632">
                    <a:moveTo>
                      <a:pt x="0" y="0"/>
                    </a:moveTo>
                    <a:lnTo>
                      <a:pt x="385" y="0"/>
                    </a:lnTo>
                    <a:lnTo>
                      <a:pt x="816" y="691"/>
                    </a:lnTo>
                    <a:lnTo>
                      <a:pt x="1244" y="0"/>
                    </a:lnTo>
                    <a:lnTo>
                      <a:pt x="1629" y="0"/>
                    </a:lnTo>
                    <a:lnTo>
                      <a:pt x="1629" y="1632"/>
                    </a:lnTo>
                    <a:lnTo>
                      <a:pt x="1277" y="1632"/>
                    </a:lnTo>
                    <a:lnTo>
                      <a:pt x="1277" y="568"/>
                    </a:lnTo>
                    <a:lnTo>
                      <a:pt x="818" y="1263"/>
                    </a:lnTo>
                    <a:lnTo>
                      <a:pt x="809" y="1263"/>
                    </a:lnTo>
                    <a:lnTo>
                      <a:pt x="354" y="575"/>
                    </a:lnTo>
                    <a:lnTo>
                      <a:pt x="354" y="1632"/>
                    </a:lnTo>
                    <a:lnTo>
                      <a:pt x="0" y="1632"/>
                    </a:lnTo>
                    <a:lnTo>
                      <a:pt x="0" y="0"/>
                    </a:lnTo>
                    <a:close/>
                  </a:path>
                </a:pathLst>
              </a:custGeom>
              <a:solidFill>
                <a:srgbClr val="2481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17" name="Straight Connector 116"/>
            <p:cNvCxnSpPr/>
            <p:nvPr/>
          </p:nvCxnSpPr>
          <p:spPr>
            <a:xfrm flipH="1" flipV="1">
              <a:off x="3872302"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4463229" y="4642086"/>
              <a:ext cx="2517" cy="99432"/>
            </a:xfrm>
            <a:prstGeom prst="line">
              <a:avLst/>
            </a:prstGeom>
            <a:ln w="1270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rot="16801966">
            <a:off x="3147510" y="2906438"/>
            <a:ext cx="1859427" cy="369332"/>
            <a:chOff x="4968543" y="5355312"/>
            <a:chExt cx="3872850" cy="191964"/>
          </a:xfrm>
        </p:grpSpPr>
        <p:grpSp>
          <p:nvGrpSpPr>
            <p:cNvPr id="142" name="Group 141"/>
            <p:cNvGrpSpPr/>
            <p:nvPr/>
          </p:nvGrpSpPr>
          <p:grpSpPr>
            <a:xfrm>
              <a:off x="4968543" y="5355312"/>
              <a:ext cx="3092967" cy="191964"/>
              <a:chOff x="1338645" y="4019249"/>
              <a:chExt cx="3092967" cy="191964"/>
            </a:xfrm>
          </p:grpSpPr>
          <p:sp>
            <p:nvSpPr>
              <p:cNvPr id="144" name="Shape 670"/>
              <p:cNvSpPr/>
              <p:nvPr/>
            </p:nvSpPr>
            <p:spPr>
              <a:xfrm>
                <a:off x="1338645" y="4022899"/>
                <a:ext cx="512546"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Eth</a:t>
                </a:r>
              </a:p>
            </p:txBody>
          </p:sp>
          <p:sp>
            <p:nvSpPr>
              <p:cNvPr id="145" name="Shape 671"/>
              <p:cNvSpPr/>
              <p:nvPr/>
            </p:nvSpPr>
            <p:spPr>
              <a:xfrm>
                <a:off x="1851191" y="4022899"/>
                <a:ext cx="464757"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IP</a:t>
                </a:r>
                <a:endParaRPr lang="en" sz="1200" b="0" i="0" u="none" strike="noStrike" cap="none" baseline="0" dirty="0">
                  <a:solidFill>
                    <a:schemeClr val="lt1"/>
                  </a:solidFill>
                  <a:latin typeface="Calibri"/>
                  <a:ea typeface="Calibri"/>
                  <a:cs typeface="Calibri"/>
                  <a:sym typeface="Calibri"/>
                </a:endParaRPr>
              </a:p>
            </p:txBody>
          </p:sp>
          <p:sp>
            <p:nvSpPr>
              <p:cNvPr id="146" name="Shape 672"/>
              <p:cNvSpPr/>
              <p:nvPr/>
            </p:nvSpPr>
            <p:spPr>
              <a:xfrm>
                <a:off x="2315949" y="4019249"/>
                <a:ext cx="1124503" cy="191964"/>
              </a:xfrm>
              <a:prstGeom prst="rect">
                <a:avLst/>
              </a:prstGeom>
              <a:solidFill>
                <a:schemeClr val="accent6"/>
              </a:solidFill>
              <a:ln w="9525" cap="flat">
                <a:solidFill>
                  <a:schemeClr val="tx1"/>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TCP </a:t>
                </a:r>
                <a:r>
                  <a:rPr lang="en-US" sz="1200" b="0" i="0" u="none" strike="noStrike" cap="none" baseline="0" dirty="0" err="1" smtClean="0">
                    <a:solidFill>
                      <a:schemeClr val="lt1"/>
                    </a:solidFill>
                    <a:latin typeface="Calibri"/>
                    <a:ea typeface="Calibri"/>
                    <a:cs typeface="Calibri"/>
                    <a:sym typeface="Calibri"/>
                  </a:rPr>
                  <a:t>src</a:t>
                </a:r>
                <a:r>
                  <a:rPr lang="en-US" sz="1200" b="0" i="0" u="none" strike="noStrike" cap="none" baseline="0" dirty="0" smtClean="0">
                    <a:solidFill>
                      <a:schemeClr val="lt1"/>
                    </a:solidFill>
                    <a:latin typeface="Calibri"/>
                    <a:ea typeface="Calibri"/>
                    <a:cs typeface="Calibri"/>
                    <a:sym typeface="Calibri"/>
                  </a:rPr>
                  <a:t> </a:t>
                </a:r>
                <a:r>
                  <a:rPr lang="en-US" sz="1200" b="1" dirty="0" smtClean="0">
                    <a:latin typeface="Calibri"/>
                    <a:ea typeface="Calibri"/>
                    <a:cs typeface="Calibri"/>
                    <a:sym typeface="Calibri"/>
                  </a:rPr>
                  <a:t>5001</a:t>
                </a:r>
                <a:endParaRPr lang="en" sz="1200" b="1" i="0" u="none" strike="noStrike" cap="none" baseline="0" dirty="0">
                  <a:latin typeface="Calibri"/>
                  <a:ea typeface="Calibri"/>
                  <a:cs typeface="Calibri"/>
                  <a:sym typeface="Calibri"/>
                </a:endParaRPr>
              </a:p>
            </p:txBody>
          </p:sp>
          <p:sp>
            <p:nvSpPr>
              <p:cNvPr id="147" name="Shape 673"/>
              <p:cNvSpPr/>
              <p:nvPr/>
            </p:nvSpPr>
            <p:spPr>
              <a:xfrm>
                <a:off x="3440453" y="4022900"/>
                <a:ext cx="991159" cy="184666"/>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endParaRPr lang="en" sz="1200" b="0" i="0" u="none" strike="noStrike" cap="none" baseline="0" dirty="0">
                  <a:solidFill>
                    <a:schemeClr val="lt1"/>
                  </a:solidFill>
                  <a:latin typeface="Calibri"/>
                  <a:ea typeface="Calibri"/>
                  <a:cs typeface="Calibri"/>
                  <a:sym typeface="Calibri"/>
                </a:endParaRPr>
              </a:p>
            </p:txBody>
          </p:sp>
        </p:grpSp>
        <p:sp>
          <p:nvSpPr>
            <p:cNvPr id="143" name="Shape 667"/>
            <p:cNvSpPr/>
            <p:nvPr/>
          </p:nvSpPr>
          <p:spPr>
            <a:xfrm>
              <a:off x="8061513" y="5361263"/>
              <a:ext cx="779880" cy="184666"/>
            </a:xfrm>
            <a:prstGeom prst="rect">
              <a:avLst/>
            </a:prstGeom>
            <a:solidFill>
              <a:schemeClr val="accent1"/>
            </a:solidFill>
            <a:ln w="9525" cap="flat">
              <a:solidFill>
                <a:srgbClr val="395E8A"/>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endParaRPr lang="en" sz="1200" b="0" i="0" u="none" strike="noStrike" cap="none" baseline="0" dirty="0">
                <a:solidFill>
                  <a:schemeClr val="lt1"/>
                </a:solidFill>
                <a:latin typeface="Calibri"/>
                <a:ea typeface="Calibri"/>
                <a:cs typeface="Calibri"/>
                <a:sym typeface="Calibri"/>
              </a:endParaRPr>
            </a:p>
          </p:txBody>
        </p:sp>
      </p:grpSp>
      <p:grpSp>
        <p:nvGrpSpPr>
          <p:cNvPr id="148" name="Group 147"/>
          <p:cNvGrpSpPr/>
          <p:nvPr/>
        </p:nvGrpSpPr>
        <p:grpSpPr>
          <a:xfrm rot="18549078">
            <a:off x="4120995" y="2592354"/>
            <a:ext cx="1859427" cy="369332"/>
            <a:chOff x="4968543" y="5353636"/>
            <a:chExt cx="3872850" cy="195320"/>
          </a:xfrm>
        </p:grpSpPr>
        <p:grpSp>
          <p:nvGrpSpPr>
            <p:cNvPr id="149" name="Group 148"/>
            <p:cNvGrpSpPr/>
            <p:nvPr/>
          </p:nvGrpSpPr>
          <p:grpSpPr>
            <a:xfrm>
              <a:off x="4968543" y="5353636"/>
              <a:ext cx="3092968" cy="195320"/>
              <a:chOff x="1338645" y="4017573"/>
              <a:chExt cx="3092968" cy="195320"/>
            </a:xfrm>
          </p:grpSpPr>
          <p:sp>
            <p:nvSpPr>
              <p:cNvPr id="151" name="Shape 670"/>
              <p:cNvSpPr/>
              <p:nvPr/>
            </p:nvSpPr>
            <p:spPr>
              <a:xfrm>
                <a:off x="1338645" y="4022899"/>
                <a:ext cx="512546"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Eth</a:t>
                </a:r>
              </a:p>
            </p:txBody>
          </p:sp>
          <p:sp>
            <p:nvSpPr>
              <p:cNvPr id="152" name="Shape 671"/>
              <p:cNvSpPr/>
              <p:nvPr/>
            </p:nvSpPr>
            <p:spPr>
              <a:xfrm>
                <a:off x="1851191" y="4022899"/>
                <a:ext cx="464757"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IP</a:t>
                </a:r>
                <a:endParaRPr lang="en" sz="1200" b="0" i="0" u="none" strike="noStrike" cap="none" baseline="0" dirty="0">
                  <a:solidFill>
                    <a:schemeClr val="lt1"/>
                  </a:solidFill>
                  <a:latin typeface="Calibri"/>
                  <a:ea typeface="Calibri"/>
                  <a:cs typeface="Calibri"/>
                  <a:sym typeface="Calibri"/>
                </a:endParaRPr>
              </a:p>
            </p:txBody>
          </p:sp>
          <p:sp>
            <p:nvSpPr>
              <p:cNvPr id="153" name="Shape 672"/>
              <p:cNvSpPr/>
              <p:nvPr/>
            </p:nvSpPr>
            <p:spPr>
              <a:xfrm>
                <a:off x="2315947" y="4017573"/>
                <a:ext cx="1124504" cy="195320"/>
              </a:xfrm>
              <a:prstGeom prst="rect">
                <a:avLst/>
              </a:prstGeom>
              <a:solidFill>
                <a:schemeClr val="accent6"/>
              </a:solidFill>
              <a:ln w="9525" cap="flat">
                <a:solidFill>
                  <a:schemeClr val="tx1"/>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TCP </a:t>
                </a:r>
                <a:r>
                  <a:rPr lang="en-US" sz="1200" b="0" i="0" u="none" strike="noStrike" cap="none" baseline="0" dirty="0" err="1" smtClean="0">
                    <a:solidFill>
                      <a:schemeClr val="lt1"/>
                    </a:solidFill>
                    <a:latin typeface="Calibri"/>
                    <a:ea typeface="Calibri"/>
                    <a:cs typeface="Calibri"/>
                    <a:sym typeface="Calibri"/>
                  </a:rPr>
                  <a:t>src</a:t>
                </a:r>
                <a:r>
                  <a:rPr lang="en-US" sz="1200" b="0" i="0" u="none" strike="noStrike" cap="none" baseline="0" dirty="0" smtClean="0">
                    <a:solidFill>
                      <a:schemeClr val="lt1"/>
                    </a:solidFill>
                    <a:latin typeface="Calibri"/>
                    <a:ea typeface="Calibri"/>
                    <a:cs typeface="Calibri"/>
                    <a:sym typeface="Calibri"/>
                  </a:rPr>
                  <a:t> </a:t>
                </a:r>
                <a:r>
                  <a:rPr lang="en-US" sz="1200" b="1" dirty="0" smtClean="0">
                    <a:latin typeface="Calibri"/>
                    <a:ea typeface="Calibri"/>
                    <a:cs typeface="Calibri"/>
                    <a:sym typeface="Calibri"/>
                  </a:rPr>
                  <a:t>500</a:t>
                </a:r>
                <a:r>
                  <a:rPr lang="en-US" sz="1200" b="1" i="0" u="none" strike="noStrike" cap="none" baseline="0" dirty="0" smtClean="0">
                    <a:latin typeface="Calibri"/>
                    <a:ea typeface="Calibri"/>
                    <a:cs typeface="Calibri"/>
                    <a:sym typeface="Calibri"/>
                  </a:rPr>
                  <a:t>2</a:t>
                </a:r>
                <a:endParaRPr lang="en" sz="1200" b="1" i="0" u="none" strike="noStrike" cap="none" baseline="0" dirty="0">
                  <a:latin typeface="Calibri"/>
                  <a:ea typeface="Calibri"/>
                  <a:cs typeface="Calibri"/>
                  <a:sym typeface="Calibri"/>
                </a:endParaRPr>
              </a:p>
            </p:txBody>
          </p:sp>
          <p:sp>
            <p:nvSpPr>
              <p:cNvPr id="154" name="Shape 673"/>
              <p:cNvSpPr/>
              <p:nvPr/>
            </p:nvSpPr>
            <p:spPr>
              <a:xfrm>
                <a:off x="3440453" y="4022900"/>
                <a:ext cx="991160" cy="184666"/>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endParaRPr lang="en" sz="1200" b="0" i="0" u="none" strike="noStrike" cap="none" baseline="0" dirty="0">
                  <a:solidFill>
                    <a:schemeClr val="lt1"/>
                  </a:solidFill>
                  <a:latin typeface="Calibri"/>
                  <a:ea typeface="Calibri"/>
                  <a:cs typeface="Calibri"/>
                  <a:sym typeface="Calibri"/>
                </a:endParaRPr>
              </a:p>
            </p:txBody>
          </p:sp>
        </p:grpSp>
        <p:sp>
          <p:nvSpPr>
            <p:cNvPr id="150" name="Shape 667"/>
            <p:cNvSpPr/>
            <p:nvPr/>
          </p:nvSpPr>
          <p:spPr>
            <a:xfrm>
              <a:off x="8061513" y="5361263"/>
              <a:ext cx="779880" cy="184666"/>
            </a:xfrm>
            <a:prstGeom prst="rect">
              <a:avLst/>
            </a:prstGeom>
            <a:solidFill>
              <a:schemeClr val="accent1"/>
            </a:solidFill>
            <a:ln w="9525" cap="flat">
              <a:solidFill>
                <a:srgbClr val="395E8A"/>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endParaRPr lang="en" sz="1200" b="0" i="0" u="none" strike="noStrike" cap="none" baseline="0" dirty="0">
                <a:solidFill>
                  <a:schemeClr val="lt1"/>
                </a:solidFill>
                <a:latin typeface="Calibri"/>
                <a:ea typeface="Calibri"/>
                <a:cs typeface="Calibri"/>
                <a:sym typeface="Calibri"/>
              </a:endParaRPr>
            </a:p>
          </p:txBody>
        </p:sp>
      </p:grpSp>
      <p:graphicFrame>
        <p:nvGraphicFramePr>
          <p:cNvPr id="155" name="Table 154"/>
          <p:cNvGraphicFramePr>
            <a:graphicFrameLocks noGrp="1"/>
          </p:cNvGraphicFramePr>
          <p:nvPr>
            <p:extLst>
              <p:ext uri="{D42A27DB-BD31-4B8C-83A1-F6EECF244321}">
                <p14:modId xmlns:p14="http://schemas.microsoft.com/office/powerpoint/2010/main" val="794421176"/>
              </p:ext>
            </p:extLst>
          </p:nvPr>
        </p:nvGraphicFramePr>
        <p:xfrm>
          <a:off x="290796" y="4740239"/>
          <a:ext cx="1280654" cy="1264920"/>
        </p:xfrm>
        <a:graphic>
          <a:graphicData uri="http://schemas.openxmlformats.org/drawingml/2006/table">
            <a:tbl>
              <a:tblPr firstRow="1" bandRow="1">
                <a:tableStyleId>{5940675A-B579-460E-94D1-54222C63F5DA}</a:tableStyleId>
              </a:tblPr>
              <a:tblGrid>
                <a:gridCol w="580662"/>
                <a:gridCol w="699992"/>
              </a:tblGrid>
              <a:tr h="238662">
                <a:tc>
                  <a:txBody>
                    <a:bodyPr/>
                    <a:lstStyle/>
                    <a:p>
                      <a:r>
                        <a:rPr lang="en-US" sz="1100" b="1" i="0" dirty="0" err="1" smtClean="0"/>
                        <a:t>Dst</a:t>
                      </a:r>
                      <a:endParaRPr lang="en-US" sz="1100" b="1" i="0" dirty="0"/>
                    </a:p>
                  </a:txBody>
                  <a:tcPr/>
                </a:tc>
                <a:tc>
                  <a:txBody>
                    <a:bodyPr/>
                    <a:lstStyle/>
                    <a:p>
                      <a:r>
                        <a:rPr lang="en-US" sz="1100" b="1" i="0" dirty="0" err="1" smtClean="0"/>
                        <a:t>SPort</a:t>
                      </a:r>
                      <a:endParaRPr lang="en-US" sz="1100" b="1" i="0" dirty="0"/>
                    </a:p>
                  </a:txBody>
                  <a:tcPr/>
                </a:tc>
              </a:tr>
              <a:tr h="217149">
                <a:tc>
                  <a:txBody>
                    <a:bodyPr/>
                    <a:lstStyle/>
                    <a:p>
                      <a:r>
                        <a:rPr lang="en-US" sz="1050" dirty="0" smtClean="0"/>
                        <a:t>H2</a:t>
                      </a:r>
                      <a:endParaRPr lang="en-US" sz="1050" dirty="0"/>
                    </a:p>
                  </a:txBody>
                  <a:tcPr/>
                </a:tc>
                <a:tc>
                  <a:txBody>
                    <a:bodyPr/>
                    <a:lstStyle/>
                    <a:p>
                      <a:r>
                        <a:rPr lang="en-US" sz="1050" dirty="0" smtClean="0"/>
                        <a:t>5001</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5002</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5003</a:t>
                      </a:r>
                      <a:endParaRPr lang="en-US" sz="1050" dirty="0"/>
                    </a:p>
                  </a:txBody>
                  <a:tcPr/>
                </a:tc>
              </a:tr>
              <a:tr h="2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H2</a:t>
                      </a:r>
                    </a:p>
                  </a:txBody>
                  <a:tcPr/>
                </a:tc>
                <a:tc>
                  <a:txBody>
                    <a:bodyPr/>
                    <a:lstStyle/>
                    <a:p>
                      <a:r>
                        <a:rPr lang="en-US" sz="1050" dirty="0" smtClean="0"/>
                        <a:t>5004</a:t>
                      </a:r>
                      <a:endParaRPr lang="en-US" sz="1050" dirty="0"/>
                    </a:p>
                  </a:txBody>
                  <a:tcPr/>
                </a:tc>
              </a:tr>
            </a:tbl>
          </a:graphicData>
        </a:graphic>
      </p:graphicFrame>
      <p:sp>
        <p:nvSpPr>
          <p:cNvPr id="156" name="TextBox 155"/>
          <p:cNvSpPr txBox="1"/>
          <p:nvPr/>
        </p:nvSpPr>
        <p:spPr>
          <a:xfrm>
            <a:off x="8923333" y="5627990"/>
            <a:ext cx="566716" cy="369332"/>
          </a:xfrm>
          <a:prstGeom prst="rect">
            <a:avLst/>
          </a:prstGeom>
          <a:noFill/>
        </p:spPr>
        <p:txBody>
          <a:bodyPr wrap="square" rtlCol="0">
            <a:spAutoFit/>
          </a:bodyPr>
          <a:lstStyle/>
          <a:p>
            <a:r>
              <a:rPr lang="en-US" smtClean="0"/>
              <a:t>H2</a:t>
            </a:r>
            <a:endParaRPr lang="en-US"/>
          </a:p>
        </p:txBody>
      </p:sp>
      <p:sp>
        <p:nvSpPr>
          <p:cNvPr id="157" name="TextBox 156"/>
          <p:cNvSpPr txBox="1"/>
          <p:nvPr/>
        </p:nvSpPr>
        <p:spPr>
          <a:xfrm>
            <a:off x="3960276" y="5635676"/>
            <a:ext cx="566716" cy="369332"/>
          </a:xfrm>
          <a:prstGeom prst="rect">
            <a:avLst/>
          </a:prstGeom>
          <a:noFill/>
        </p:spPr>
        <p:txBody>
          <a:bodyPr wrap="square" rtlCol="0">
            <a:spAutoFit/>
          </a:bodyPr>
          <a:lstStyle/>
          <a:p>
            <a:r>
              <a:rPr lang="en-US" dirty="0" smtClean="0"/>
              <a:t>H1</a:t>
            </a:r>
            <a:endParaRPr lang="en-US" dirty="0"/>
          </a:p>
        </p:txBody>
      </p:sp>
      <p:sp>
        <p:nvSpPr>
          <p:cNvPr id="158" name="Rectangle 157"/>
          <p:cNvSpPr/>
          <p:nvPr/>
        </p:nvSpPr>
        <p:spPr>
          <a:xfrm>
            <a:off x="1854008" y="4864252"/>
            <a:ext cx="181442" cy="190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9" name="Rectangle 158"/>
          <p:cNvSpPr/>
          <p:nvPr/>
        </p:nvSpPr>
        <p:spPr>
          <a:xfrm>
            <a:off x="2120708" y="4864252"/>
            <a:ext cx="226802" cy="190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0" name="Rectangle 159"/>
          <p:cNvSpPr/>
          <p:nvPr/>
        </p:nvSpPr>
        <p:spPr>
          <a:xfrm>
            <a:off x="2438208" y="4864252"/>
            <a:ext cx="226802" cy="190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1" name="Rectangle 160"/>
          <p:cNvSpPr/>
          <p:nvPr/>
        </p:nvSpPr>
        <p:spPr>
          <a:xfrm>
            <a:off x="2755708" y="4864252"/>
            <a:ext cx="362884" cy="190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84" name="Group 183"/>
          <p:cNvGrpSpPr/>
          <p:nvPr/>
        </p:nvGrpSpPr>
        <p:grpSpPr>
          <a:xfrm>
            <a:off x="1587307" y="5130950"/>
            <a:ext cx="1708489" cy="503656"/>
            <a:chOff x="1739899" y="5575298"/>
            <a:chExt cx="1708489" cy="503656"/>
          </a:xfrm>
        </p:grpSpPr>
        <p:sp>
          <p:nvSpPr>
            <p:cNvPr id="162" name="Left Brace 161"/>
            <p:cNvSpPr/>
            <p:nvPr/>
          </p:nvSpPr>
          <p:spPr>
            <a:xfrm rot="16200000">
              <a:off x="2127893" y="5553434"/>
              <a:ext cx="215899" cy="25962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TextBox 162"/>
            <p:cNvSpPr txBox="1"/>
            <p:nvPr/>
          </p:nvSpPr>
          <p:spPr>
            <a:xfrm>
              <a:off x="1739899" y="5740400"/>
              <a:ext cx="1708489" cy="338554"/>
            </a:xfrm>
            <a:prstGeom prst="rect">
              <a:avLst/>
            </a:prstGeom>
            <a:noFill/>
          </p:spPr>
          <p:txBody>
            <a:bodyPr wrap="square" rtlCol="0">
              <a:spAutoFit/>
            </a:bodyPr>
            <a:lstStyle/>
            <a:p>
              <a:r>
                <a:rPr lang="en-US" sz="1600" dirty="0" err="1" smtClean="0"/>
                <a:t>Flowlet</a:t>
              </a:r>
              <a:r>
                <a:rPr lang="en-US" sz="1600" dirty="0" smtClean="0"/>
                <a:t> gap</a:t>
              </a:r>
              <a:endParaRPr lang="en-US" sz="1600" dirty="0"/>
            </a:p>
          </p:txBody>
        </p:sp>
      </p:grpSp>
      <p:grpSp>
        <p:nvGrpSpPr>
          <p:cNvPr id="164" name="Group 163"/>
          <p:cNvGrpSpPr/>
          <p:nvPr/>
        </p:nvGrpSpPr>
        <p:grpSpPr>
          <a:xfrm rot="19654428">
            <a:off x="5030354" y="2471504"/>
            <a:ext cx="2213765" cy="369332"/>
            <a:chOff x="4968543" y="5337023"/>
            <a:chExt cx="3872850" cy="228545"/>
          </a:xfrm>
        </p:grpSpPr>
        <p:grpSp>
          <p:nvGrpSpPr>
            <p:cNvPr id="165" name="Group 164"/>
            <p:cNvGrpSpPr/>
            <p:nvPr/>
          </p:nvGrpSpPr>
          <p:grpSpPr>
            <a:xfrm>
              <a:off x="4968543" y="5337023"/>
              <a:ext cx="3092968" cy="228545"/>
              <a:chOff x="1338645" y="4000960"/>
              <a:chExt cx="3092968" cy="228545"/>
            </a:xfrm>
          </p:grpSpPr>
          <p:sp>
            <p:nvSpPr>
              <p:cNvPr id="167" name="Shape 670"/>
              <p:cNvSpPr/>
              <p:nvPr/>
            </p:nvSpPr>
            <p:spPr>
              <a:xfrm>
                <a:off x="1338645" y="4022899"/>
                <a:ext cx="512546"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Eth</a:t>
                </a:r>
              </a:p>
            </p:txBody>
          </p:sp>
          <p:sp>
            <p:nvSpPr>
              <p:cNvPr id="168" name="Shape 671"/>
              <p:cNvSpPr/>
              <p:nvPr/>
            </p:nvSpPr>
            <p:spPr>
              <a:xfrm>
                <a:off x="1851191" y="4022899"/>
                <a:ext cx="464757"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IP</a:t>
                </a:r>
                <a:endParaRPr lang="en" sz="1200" b="0" i="0" u="none" strike="noStrike" cap="none" baseline="0" dirty="0">
                  <a:solidFill>
                    <a:schemeClr val="lt1"/>
                  </a:solidFill>
                  <a:latin typeface="Calibri"/>
                  <a:ea typeface="Calibri"/>
                  <a:cs typeface="Calibri"/>
                  <a:sym typeface="Calibri"/>
                </a:endParaRPr>
              </a:p>
            </p:txBody>
          </p:sp>
          <p:sp>
            <p:nvSpPr>
              <p:cNvPr id="169" name="Shape 672"/>
              <p:cNvSpPr/>
              <p:nvPr/>
            </p:nvSpPr>
            <p:spPr>
              <a:xfrm>
                <a:off x="2315948" y="4000960"/>
                <a:ext cx="1124504" cy="228545"/>
              </a:xfrm>
              <a:prstGeom prst="rect">
                <a:avLst/>
              </a:prstGeom>
              <a:solidFill>
                <a:schemeClr val="accent6"/>
              </a:solidFill>
              <a:ln w="9525" cap="flat">
                <a:solidFill>
                  <a:schemeClr val="tx1"/>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TCP </a:t>
                </a:r>
                <a:r>
                  <a:rPr lang="en-US" sz="1200" b="0" i="0" u="none" strike="noStrike" cap="none" baseline="0" dirty="0" err="1" smtClean="0">
                    <a:solidFill>
                      <a:schemeClr val="lt1"/>
                    </a:solidFill>
                    <a:latin typeface="Calibri"/>
                    <a:ea typeface="Calibri"/>
                    <a:cs typeface="Calibri"/>
                    <a:sym typeface="Calibri"/>
                  </a:rPr>
                  <a:t>src</a:t>
                </a:r>
                <a:r>
                  <a:rPr lang="en-US" sz="1200" b="0" i="0" u="none" strike="noStrike" cap="none" baseline="0" dirty="0" smtClean="0">
                    <a:solidFill>
                      <a:schemeClr val="lt1"/>
                    </a:solidFill>
                    <a:latin typeface="Calibri"/>
                    <a:ea typeface="Calibri"/>
                    <a:cs typeface="Calibri"/>
                    <a:sym typeface="Calibri"/>
                  </a:rPr>
                  <a:t> </a:t>
                </a:r>
                <a:r>
                  <a:rPr lang="en-US" sz="1200" b="1" dirty="0" smtClean="0">
                    <a:latin typeface="Calibri"/>
                    <a:ea typeface="Calibri"/>
                    <a:cs typeface="Calibri"/>
                    <a:sym typeface="Calibri"/>
                  </a:rPr>
                  <a:t>5003</a:t>
                </a:r>
                <a:endParaRPr lang="en" sz="1200" b="1" i="0" u="none" strike="noStrike" cap="none" baseline="0" dirty="0">
                  <a:latin typeface="Calibri"/>
                  <a:ea typeface="Calibri"/>
                  <a:cs typeface="Calibri"/>
                  <a:sym typeface="Calibri"/>
                </a:endParaRPr>
              </a:p>
            </p:txBody>
          </p:sp>
          <p:sp>
            <p:nvSpPr>
              <p:cNvPr id="170" name="Shape 673"/>
              <p:cNvSpPr/>
              <p:nvPr/>
            </p:nvSpPr>
            <p:spPr>
              <a:xfrm>
                <a:off x="3440453" y="4022900"/>
                <a:ext cx="991160" cy="184666"/>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endParaRPr lang="en" sz="1200" b="0" i="0" u="none" strike="noStrike" cap="none" baseline="0" dirty="0">
                  <a:solidFill>
                    <a:schemeClr val="lt1"/>
                  </a:solidFill>
                  <a:latin typeface="Calibri"/>
                  <a:ea typeface="Calibri"/>
                  <a:cs typeface="Calibri"/>
                  <a:sym typeface="Calibri"/>
                </a:endParaRPr>
              </a:p>
            </p:txBody>
          </p:sp>
        </p:grpSp>
        <p:sp>
          <p:nvSpPr>
            <p:cNvPr id="166" name="Shape 667"/>
            <p:cNvSpPr/>
            <p:nvPr/>
          </p:nvSpPr>
          <p:spPr>
            <a:xfrm>
              <a:off x="8061513" y="5361263"/>
              <a:ext cx="779880" cy="184666"/>
            </a:xfrm>
            <a:prstGeom prst="rect">
              <a:avLst/>
            </a:prstGeom>
            <a:solidFill>
              <a:schemeClr val="accent1"/>
            </a:solidFill>
            <a:ln w="9525" cap="flat">
              <a:solidFill>
                <a:srgbClr val="395E8A"/>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endParaRPr lang="en" sz="1200" b="0" i="0" u="none" strike="noStrike" cap="none" baseline="0" dirty="0">
                <a:solidFill>
                  <a:schemeClr val="lt1"/>
                </a:solidFill>
                <a:latin typeface="Calibri"/>
                <a:ea typeface="Calibri"/>
                <a:cs typeface="Calibri"/>
                <a:sym typeface="Calibri"/>
              </a:endParaRPr>
            </a:p>
          </p:txBody>
        </p:sp>
      </p:grpSp>
      <p:grpSp>
        <p:nvGrpSpPr>
          <p:cNvPr id="171" name="Group 170"/>
          <p:cNvGrpSpPr/>
          <p:nvPr/>
        </p:nvGrpSpPr>
        <p:grpSpPr>
          <a:xfrm rot="20121223">
            <a:off x="5921521" y="2513082"/>
            <a:ext cx="2213765" cy="369332"/>
            <a:chOff x="4968543" y="5337023"/>
            <a:chExt cx="3872850" cy="228545"/>
          </a:xfrm>
        </p:grpSpPr>
        <p:grpSp>
          <p:nvGrpSpPr>
            <p:cNvPr id="172" name="Group 171"/>
            <p:cNvGrpSpPr/>
            <p:nvPr/>
          </p:nvGrpSpPr>
          <p:grpSpPr>
            <a:xfrm>
              <a:off x="4968543" y="5337023"/>
              <a:ext cx="3092968" cy="228545"/>
              <a:chOff x="1338645" y="4000960"/>
              <a:chExt cx="3092968" cy="228545"/>
            </a:xfrm>
          </p:grpSpPr>
          <p:sp>
            <p:nvSpPr>
              <p:cNvPr id="174" name="Shape 670"/>
              <p:cNvSpPr/>
              <p:nvPr/>
            </p:nvSpPr>
            <p:spPr>
              <a:xfrm>
                <a:off x="1338645" y="4022899"/>
                <a:ext cx="512546"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Eth</a:t>
                </a:r>
              </a:p>
            </p:txBody>
          </p:sp>
          <p:sp>
            <p:nvSpPr>
              <p:cNvPr id="175" name="Shape 671"/>
              <p:cNvSpPr/>
              <p:nvPr/>
            </p:nvSpPr>
            <p:spPr>
              <a:xfrm>
                <a:off x="1851191" y="4022899"/>
                <a:ext cx="464757" cy="184666"/>
              </a:xfrm>
              <a:prstGeom prst="rect">
                <a:avLst/>
              </a:prstGeom>
              <a:solidFill>
                <a:schemeClr val="accent6"/>
              </a:solidFill>
              <a:ln w="9525" cap="flat">
                <a:solidFill>
                  <a:srgbClr val="B56E33"/>
                </a:solidFill>
                <a:prstDash val="solid"/>
                <a:round/>
                <a:headEnd type="none" w="med" len="med"/>
                <a:tailEnd type="none" w="med" len="med"/>
              </a:ln>
            </p:spPr>
            <p:txBody>
              <a:bodyPr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IP</a:t>
                </a:r>
                <a:endParaRPr lang="en" sz="1200" b="0" i="0" u="none" strike="noStrike" cap="none" baseline="0" dirty="0">
                  <a:solidFill>
                    <a:schemeClr val="lt1"/>
                  </a:solidFill>
                  <a:latin typeface="Calibri"/>
                  <a:ea typeface="Calibri"/>
                  <a:cs typeface="Calibri"/>
                  <a:sym typeface="Calibri"/>
                </a:endParaRPr>
              </a:p>
            </p:txBody>
          </p:sp>
          <p:sp>
            <p:nvSpPr>
              <p:cNvPr id="176" name="Shape 672"/>
              <p:cNvSpPr/>
              <p:nvPr/>
            </p:nvSpPr>
            <p:spPr>
              <a:xfrm>
                <a:off x="2315948" y="4000960"/>
                <a:ext cx="1124504" cy="228545"/>
              </a:xfrm>
              <a:prstGeom prst="rect">
                <a:avLst/>
              </a:prstGeom>
              <a:solidFill>
                <a:schemeClr val="accent6"/>
              </a:solidFill>
              <a:ln w="9525" cap="flat">
                <a:solidFill>
                  <a:schemeClr val="tx1"/>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TCP </a:t>
                </a:r>
                <a:r>
                  <a:rPr lang="en-US" sz="1200" b="0" i="0" u="none" strike="noStrike" cap="none" baseline="0" dirty="0" err="1" smtClean="0">
                    <a:solidFill>
                      <a:schemeClr val="lt1"/>
                    </a:solidFill>
                    <a:latin typeface="Calibri"/>
                    <a:ea typeface="Calibri"/>
                    <a:cs typeface="Calibri"/>
                    <a:sym typeface="Calibri"/>
                  </a:rPr>
                  <a:t>src</a:t>
                </a:r>
                <a:r>
                  <a:rPr lang="en-US" sz="1200" b="0" i="0" u="none" strike="noStrike" cap="none" baseline="0" dirty="0" smtClean="0">
                    <a:solidFill>
                      <a:schemeClr val="lt1"/>
                    </a:solidFill>
                    <a:latin typeface="Calibri"/>
                    <a:ea typeface="Calibri"/>
                    <a:cs typeface="Calibri"/>
                    <a:sym typeface="Calibri"/>
                  </a:rPr>
                  <a:t> </a:t>
                </a:r>
                <a:r>
                  <a:rPr lang="en-US" sz="1200" b="1" dirty="0" smtClean="0">
                    <a:latin typeface="Calibri"/>
                    <a:ea typeface="Calibri"/>
                    <a:cs typeface="Calibri"/>
                    <a:sym typeface="Calibri"/>
                  </a:rPr>
                  <a:t>5004</a:t>
                </a:r>
                <a:endParaRPr lang="en" sz="1200" b="1" i="0" u="none" strike="noStrike" cap="none" baseline="0" dirty="0">
                  <a:latin typeface="Calibri"/>
                  <a:ea typeface="Calibri"/>
                  <a:cs typeface="Calibri"/>
                  <a:sym typeface="Calibri"/>
                </a:endParaRPr>
              </a:p>
            </p:txBody>
          </p:sp>
          <p:sp>
            <p:nvSpPr>
              <p:cNvPr id="177" name="Shape 673"/>
              <p:cNvSpPr/>
              <p:nvPr/>
            </p:nvSpPr>
            <p:spPr>
              <a:xfrm>
                <a:off x="3440453" y="4022900"/>
                <a:ext cx="991160" cy="184666"/>
              </a:xfrm>
              <a:prstGeom prst="rect">
                <a:avLst/>
              </a:prstGeom>
              <a:solidFill>
                <a:schemeClr val="accent6"/>
              </a:solidFill>
              <a:ln w="9525" cap="flat">
                <a:solidFill>
                  <a:srgbClr val="B56E33"/>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Overlay</a:t>
                </a:r>
                <a:endParaRPr lang="en" sz="1200" b="0" i="0" u="none" strike="noStrike" cap="none" baseline="0" dirty="0">
                  <a:solidFill>
                    <a:schemeClr val="lt1"/>
                  </a:solidFill>
                  <a:latin typeface="Calibri"/>
                  <a:ea typeface="Calibri"/>
                  <a:cs typeface="Calibri"/>
                  <a:sym typeface="Calibri"/>
                </a:endParaRPr>
              </a:p>
            </p:txBody>
          </p:sp>
        </p:grpSp>
        <p:sp>
          <p:nvSpPr>
            <p:cNvPr id="173" name="Shape 667"/>
            <p:cNvSpPr/>
            <p:nvPr/>
          </p:nvSpPr>
          <p:spPr>
            <a:xfrm>
              <a:off x="8061513" y="5361263"/>
              <a:ext cx="779880" cy="184666"/>
            </a:xfrm>
            <a:prstGeom prst="rect">
              <a:avLst/>
            </a:prstGeom>
            <a:solidFill>
              <a:schemeClr val="accent1"/>
            </a:solidFill>
            <a:ln w="9525" cap="flat">
              <a:solidFill>
                <a:srgbClr val="395E8A"/>
              </a:solidFill>
              <a:prstDash val="solid"/>
              <a:round/>
              <a:headEnd type="none" w="med" len="med"/>
              <a:tailEnd type="none" w="med" len="med"/>
            </a:ln>
          </p:spPr>
          <p:txBody>
            <a:bodyPr wrap="square" lIns="0" tIns="0" rIns="0" bIns="0" anchor="ctr" anchorCtr="0">
              <a:spAutoFit/>
            </a:bodyPr>
            <a:lstStyle/>
            <a:p>
              <a:pPr marL="0" marR="0" lvl="0" indent="0" algn="ctr" rtl="0">
                <a:buSzPct val="25000"/>
                <a:buNone/>
              </a:pPr>
              <a:r>
                <a:rPr lang="en-US" sz="1200" b="0" i="0" u="none" strike="noStrike" cap="none" baseline="0" dirty="0" smtClean="0">
                  <a:solidFill>
                    <a:schemeClr val="lt1"/>
                  </a:solidFill>
                  <a:latin typeface="Calibri"/>
                  <a:ea typeface="Calibri"/>
                  <a:cs typeface="Calibri"/>
                  <a:sym typeface="Calibri"/>
                </a:rPr>
                <a:t>Data</a:t>
              </a:r>
              <a:endParaRPr lang="en" sz="1200" b="0" i="0" u="none" strike="noStrike" cap="none" baseline="0" dirty="0">
                <a:solidFill>
                  <a:schemeClr val="lt1"/>
                </a:solidFill>
                <a:latin typeface="Calibri"/>
                <a:ea typeface="Calibri"/>
                <a:cs typeface="Calibri"/>
                <a:sym typeface="Calibri"/>
              </a:endParaRPr>
            </a:p>
          </p:txBody>
        </p:sp>
      </p:grpSp>
      <p:sp>
        <p:nvSpPr>
          <p:cNvPr id="178" name="TextBox 177"/>
          <p:cNvSpPr txBox="1"/>
          <p:nvPr/>
        </p:nvSpPr>
        <p:spPr>
          <a:xfrm>
            <a:off x="516951" y="215034"/>
            <a:ext cx="2327849" cy="523220"/>
          </a:xfrm>
          <a:prstGeom prst="rect">
            <a:avLst/>
          </a:prstGeom>
          <a:noFill/>
        </p:spPr>
        <p:txBody>
          <a:bodyPr wrap="square" rtlCol="0">
            <a:spAutoFit/>
          </a:bodyPr>
          <a:lstStyle/>
          <a:p>
            <a:r>
              <a:rPr lang="en-US" sz="2800" dirty="0" smtClean="0">
                <a:solidFill>
                  <a:schemeClr val="bg1">
                    <a:lumMod val="65000"/>
                  </a:schemeClr>
                </a:solidFill>
              </a:rPr>
              <a:t>Path Discovery</a:t>
            </a:r>
            <a:endParaRPr lang="en-US" sz="2800" dirty="0">
              <a:solidFill>
                <a:schemeClr val="bg1">
                  <a:lumMod val="65000"/>
                </a:schemeClr>
              </a:solidFill>
            </a:endParaRPr>
          </a:p>
        </p:txBody>
      </p:sp>
      <p:sp>
        <p:nvSpPr>
          <p:cNvPr id="179" name="TextBox 178"/>
          <p:cNvSpPr txBox="1"/>
          <p:nvPr/>
        </p:nvSpPr>
        <p:spPr>
          <a:xfrm>
            <a:off x="7723340" y="215034"/>
            <a:ext cx="4010248" cy="523220"/>
          </a:xfrm>
          <a:prstGeom prst="rect">
            <a:avLst/>
          </a:prstGeom>
          <a:noFill/>
        </p:spPr>
        <p:txBody>
          <a:bodyPr wrap="square" rtlCol="0">
            <a:spAutoFit/>
          </a:bodyPr>
          <a:lstStyle/>
          <a:p>
            <a:pPr algn="ctr"/>
            <a:r>
              <a:rPr lang="en-US" sz="2800" dirty="0" err="1" smtClean="0">
                <a:solidFill>
                  <a:schemeClr val="bg1">
                    <a:lumMod val="65000"/>
                  </a:schemeClr>
                </a:solidFill>
              </a:rPr>
              <a:t>vSwitch</a:t>
            </a:r>
            <a:r>
              <a:rPr lang="en-US" sz="2800" dirty="0" smtClean="0">
                <a:solidFill>
                  <a:schemeClr val="bg1">
                    <a:lumMod val="65000"/>
                  </a:schemeClr>
                </a:solidFill>
              </a:rPr>
              <a:t> Load balancing</a:t>
            </a:r>
            <a:endParaRPr lang="en-US" sz="2800" dirty="0">
              <a:solidFill>
                <a:schemeClr val="bg1">
                  <a:lumMod val="65000"/>
                </a:schemeClr>
              </a:solidFill>
            </a:endParaRPr>
          </a:p>
        </p:txBody>
      </p:sp>
    </p:spTree>
    <p:extLst>
      <p:ext uri="{BB962C8B-B14F-4D97-AF65-F5344CB8AC3E}">
        <p14:creationId xmlns:p14="http://schemas.microsoft.com/office/powerpoint/2010/main" val="65241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6" dur="1000" autoRev="1" fill="remove"/>
                                        <p:tgtEl>
                                          <p:spTgt spid="158"/>
                                        </p:tgtEl>
                                        <p:attrNameLst>
                                          <p:attrName>style.color</p:attrName>
                                        </p:attrNameLst>
                                      </p:cBhvr>
                                      <p:to>
                                        <a:schemeClr val="folHlink"/>
                                      </p:to>
                                    </p:animClr>
                                    <p:animClr clrSpc="rgb" dir="cw">
                                      <p:cBhvr>
                                        <p:cTn id="7" dur="1000" autoRev="1" fill="remove"/>
                                        <p:tgtEl>
                                          <p:spTgt spid="158"/>
                                        </p:tgtEl>
                                        <p:attrNameLst>
                                          <p:attrName>fillcolor</p:attrName>
                                        </p:attrNameLst>
                                      </p:cBhvr>
                                      <p:to>
                                        <a:schemeClr val="folHlink"/>
                                      </p:to>
                                    </p:animClr>
                                    <p:set>
                                      <p:cBhvr>
                                        <p:cTn id="8" dur="1000" autoRev="1" fill="remove"/>
                                        <p:tgtEl>
                                          <p:spTgt spid="158"/>
                                        </p:tgtEl>
                                        <p:attrNameLst>
                                          <p:attrName>fill.type</p:attrName>
                                        </p:attrNameLst>
                                      </p:cBhvr>
                                      <p:to>
                                        <p:strVal val="solid"/>
                                      </p:to>
                                    </p:set>
                                    <p:set>
                                      <p:cBhvr>
                                        <p:cTn id="9" dur="1000" autoRev="1" fill="remove"/>
                                        <p:tgtEl>
                                          <p:spTgt spid="158"/>
                                        </p:tgtEl>
                                        <p:attrNameLst>
                                          <p:attrName>fill.on</p:attrName>
                                        </p:attrNameLst>
                                      </p:cBhvr>
                                      <p:to>
                                        <p:strVal val="true"/>
                                      </p:to>
                                    </p:set>
                                  </p:childTnLst>
                                  <p:subTnLst>
                                    <p:set>
                                      <p:cBhvr override="childStyle">
                                        <p:cTn dur="1" fill="hold" display="0" masterRel="nextClick" afterEffect="1"/>
                                        <p:tgtEl>
                                          <p:spTgt spid="158"/>
                                        </p:tgtEl>
                                        <p:attrNameLst>
                                          <p:attrName>style.visibility</p:attrName>
                                        </p:attrNameLst>
                                      </p:cBhvr>
                                      <p:to>
                                        <p:strVal val="hidden"/>
                                      </p:to>
                                    </p:set>
                                  </p:subTnLst>
                                </p:cTn>
                              </p:par>
                              <p:par>
                                <p:cTn id="10" presetID="1" presetClass="entr" presetSubtype="0" fill="hold" nodeType="withEffect">
                                  <p:stCondLst>
                                    <p:cond delay="0"/>
                                  </p:stCondLst>
                                  <p:childTnLst>
                                    <p:set>
                                      <p:cBhvr>
                                        <p:cTn id="11" dur="1" fill="hold">
                                          <p:stCondLst>
                                            <p:cond delay="0"/>
                                          </p:stCondLst>
                                        </p:cTn>
                                        <p:tgtEl>
                                          <p:spTgt spid="141"/>
                                        </p:tgtEl>
                                        <p:attrNameLst>
                                          <p:attrName>style.visibility</p:attrName>
                                        </p:attrNameLst>
                                      </p:cBhvr>
                                      <p:to>
                                        <p:strVal val="visible"/>
                                      </p:to>
                                    </p:set>
                                  </p:childTnLst>
                                  <p:subTnLst>
                                    <p:set>
                                      <p:cBhvr override="childStyle">
                                        <p:cTn dur="1" fill="hold" display="0" masterRel="nextClick" afterEffect="1"/>
                                        <p:tgtEl>
                                          <p:spTgt spid="141"/>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4.16667E-7 -2.22222E-6 L 0.0237 -2.22222E-6 " pathEditMode="relative" rAng="0" ptsTypes="AA">
                                      <p:cBhvr>
                                        <p:cTn id="15" dur="2000" fill="hold"/>
                                        <p:tgtEl>
                                          <p:spTgt spid="184"/>
                                        </p:tgtEl>
                                        <p:attrNameLst>
                                          <p:attrName>ppt_x</p:attrName>
                                          <p:attrName>ppt_y</p:attrName>
                                        </p:attrNameLst>
                                      </p:cBhvr>
                                      <p:rCtr x="1185" y="0"/>
                                    </p:animMotion>
                                  </p:childTnLst>
                                </p:cTn>
                              </p:par>
                            </p:childTnLst>
                          </p:cTn>
                        </p:par>
                      </p:childTnLst>
                    </p:cTn>
                  </p:par>
                  <p:par>
                    <p:cTn id="16" fill="hold">
                      <p:stCondLst>
                        <p:cond delay="indefinite"/>
                      </p:stCondLst>
                      <p:childTnLst>
                        <p:par>
                          <p:cTn id="17" fill="hold">
                            <p:stCondLst>
                              <p:cond delay="0"/>
                            </p:stCondLst>
                            <p:childTnLst>
                              <p:par>
                                <p:cTn id="18"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19" dur="1000" autoRev="1" fill="remove"/>
                                        <p:tgtEl>
                                          <p:spTgt spid="159"/>
                                        </p:tgtEl>
                                        <p:attrNameLst>
                                          <p:attrName>style.color</p:attrName>
                                        </p:attrNameLst>
                                      </p:cBhvr>
                                      <p:to>
                                        <a:schemeClr val="folHlink"/>
                                      </p:to>
                                    </p:animClr>
                                    <p:animClr clrSpc="rgb" dir="cw">
                                      <p:cBhvr>
                                        <p:cTn id="20" dur="1000" autoRev="1" fill="remove"/>
                                        <p:tgtEl>
                                          <p:spTgt spid="159"/>
                                        </p:tgtEl>
                                        <p:attrNameLst>
                                          <p:attrName>fillcolor</p:attrName>
                                        </p:attrNameLst>
                                      </p:cBhvr>
                                      <p:to>
                                        <a:schemeClr val="folHlink"/>
                                      </p:to>
                                    </p:animClr>
                                    <p:set>
                                      <p:cBhvr>
                                        <p:cTn id="21" dur="1000" autoRev="1" fill="remove"/>
                                        <p:tgtEl>
                                          <p:spTgt spid="159"/>
                                        </p:tgtEl>
                                        <p:attrNameLst>
                                          <p:attrName>fill.type</p:attrName>
                                        </p:attrNameLst>
                                      </p:cBhvr>
                                      <p:to>
                                        <p:strVal val="solid"/>
                                      </p:to>
                                    </p:set>
                                    <p:set>
                                      <p:cBhvr>
                                        <p:cTn id="22" dur="1000" autoRev="1" fill="remove"/>
                                        <p:tgtEl>
                                          <p:spTgt spid="159"/>
                                        </p:tgtEl>
                                        <p:attrNameLst>
                                          <p:attrName>fill.on</p:attrName>
                                        </p:attrNameLst>
                                      </p:cBhvr>
                                      <p:to>
                                        <p:strVal val="true"/>
                                      </p:to>
                                    </p:set>
                                  </p:childTnLst>
                                  <p:subTnLst>
                                    <p:set>
                                      <p:cBhvr override="childStyle">
                                        <p:cTn dur="1" fill="hold" display="0" masterRel="nextClick" afterEffect="1"/>
                                        <p:tgtEl>
                                          <p:spTgt spid="159"/>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48"/>
                                        </p:tgtEl>
                                        <p:attrNameLst>
                                          <p:attrName>style.visibility</p:attrName>
                                        </p:attrNameLst>
                                      </p:cBhvr>
                                      <p:to>
                                        <p:strVal val="visible"/>
                                      </p:to>
                                    </p:set>
                                  </p:childTnLst>
                                  <p:subTnLst>
                                    <p:set>
                                      <p:cBhvr override="childStyle">
                                        <p:cTn dur="1" fill="hold" display="0" masterRel="nextClick" afterEffect="1"/>
                                        <p:tgtEl>
                                          <p:spTgt spid="14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237 0.00185 L 0.05352 0.00185 " pathEditMode="relative" rAng="0" ptsTypes="AA">
                                      <p:cBhvr>
                                        <p:cTn id="28" dur="2000" fill="hold"/>
                                        <p:tgtEl>
                                          <p:spTgt spid="184"/>
                                        </p:tgtEl>
                                        <p:attrNameLst>
                                          <p:attrName>ppt_x</p:attrName>
                                          <p:attrName>ppt_y</p:attrName>
                                        </p:attrNameLst>
                                      </p:cBhvr>
                                      <p:rCtr x="1484" y="0"/>
                                    </p:animMotion>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1000" autoRev="1" fill="remove"/>
                                        <p:tgtEl>
                                          <p:spTgt spid="160"/>
                                        </p:tgtEl>
                                        <p:attrNameLst>
                                          <p:attrName>style.color</p:attrName>
                                        </p:attrNameLst>
                                      </p:cBhvr>
                                      <p:to>
                                        <a:schemeClr val="folHlink"/>
                                      </p:to>
                                    </p:animClr>
                                    <p:animClr clrSpc="rgb" dir="cw">
                                      <p:cBhvr>
                                        <p:cTn id="33" dur="1000" autoRev="1" fill="remove"/>
                                        <p:tgtEl>
                                          <p:spTgt spid="160"/>
                                        </p:tgtEl>
                                        <p:attrNameLst>
                                          <p:attrName>fillcolor</p:attrName>
                                        </p:attrNameLst>
                                      </p:cBhvr>
                                      <p:to>
                                        <a:schemeClr val="folHlink"/>
                                      </p:to>
                                    </p:animClr>
                                    <p:set>
                                      <p:cBhvr>
                                        <p:cTn id="34" dur="1000" autoRev="1" fill="remove"/>
                                        <p:tgtEl>
                                          <p:spTgt spid="160"/>
                                        </p:tgtEl>
                                        <p:attrNameLst>
                                          <p:attrName>fill.type</p:attrName>
                                        </p:attrNameLst>
                                      </p:cBhvr>
                                      <p:to>
                                        <p:strVal val="solid"/>
                                      </p:to>
                                    </p:set>
                                    <p:set>
                                      <p:cBhvr>
                                        <p:cTn id="35" dur="1000" autoRev="1" fill="remove"/>
                                        <p:tgtEl>
                                          <p:spTgt spid="160"/>
                                        </p:tgtEl>
                                        <p:attrNameLst>
                                          <p:attrName>fill.on</p:attrName>
                                        </p:attrNameLst>
                                      </p:cBhvr>
                                      <p:to>
                                        <p:strVal val="true"/>
                                      </p:to>
                                    </p:set>
                                  </p:childTnLst>
                                  <p:subTnLst>
                                    <p:set>
                                      <p:cBhvr override="childStyle">
                                        <p:cTn dur="1" fill="hold" display="0" masterRel="nextClick" afterEffect="1"/>
                                        <p:tgtEl>
                                          <p:spTgt spid="160"/>
                                        </p:tgtEl>
                                        <p:attrNameLst>
                                          <p:attrName>style.visibility</p:attrName>
                                        </p:attrNameLst>
                                      </p:cBhvr>
                                      <p:to>
                                        <p:strVal val="hidden"/>
                                      </p:to>
                                    </p:set>
                                  </p:subTnLst>
                                </p:cTn>
                              </p:par>
                              <p:par>
                                <p:cTn id="36" presetID="1" presetClass="entr" presetSubtype="0" fill="hold" nodeType="withEffect">
                                  <p:stCondLst>
                                    <p:cond delay="0"/>
                                  </p:stCondLst>
                                  <p:childTnLst>
                                    <p:set>
                                      <p:cBhvr>
                                        <p:cTn id="37" dur="1" fill="hold">
                                          <p:stCondLst>
                                            <p:cond delay="0"/>
                                          </p:stCondLst>
                                        </p:cTn>
                                        <p:tgtEl>
                                          <p:spTgt spid="164"/>
                                        </p:tgtEl>
                                        <p:attrNameLst>
                                          <p:attrName>style.visibility</p:attrName>
                                        </p:attrNameLst>
                                      </p:cBhvr>
                                      <p:to>
                                        <p:strVal val="visible"/>
                                      </p:to>
                                    </p:set>
                                  </p:childTnLst>
                                  <p:subTnLst>
                                    <p:set>
                                      <p:cBhvr override="childStyle">
                                        <p:cTn dur="1" fill="hold" display="0" masterRel="nextClick" afterEffect="1"/>
                                        <p:tgtEl>
                                          <p:spTgt spid="16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1000" autoRev="1" fill="remove"/>
                                        <p:tgtEl>
                                          <p:spTgt spid="161"/>
                                        </p:tgtEl>
                                        <p:attrNameLst>
                                          <p:attrName>style.color</p:attrName>
                                        </p:attrNameLst>
                                      </p:cBhvr>
                                      <p:to>
                                        <a:schemeClr val="folHlink"/>
                                      </p:to>
                                    </p:animClr>
                                    <p:animClr clrSpc="rgb" dir="cw">
                                      <p:cBhvr>
                                        <p:cTn id="42" dur="1000" autoRev="1" fill="remove"/>
                                        <p:tgtEl>
                                          <p:spTgt spid="161"/>
                                        </p:tgtEl>
                                        <p:attrNameLst>
                                          <p:attrName>fillcolor</p:attrName>
                                        </p:attrNameLst>
                                      </p:cBhvr>
                                      <p:to>
                                        <a:schemeClr val="folHlink"/>
                                      </p:to>
                                    </p:animClr>
                                    <p:set>
                                      <p:cBhvr>
                                        <p:cTn id="43" dur="1000" autoRev="1" fill="remove"/>
                                        <p:tgtEl>
                                          <p:spTgt spid="161"/>
                                        </p:tgtEl>
                                        <p:attrNameLst>
                                          <p:attrName>fill.type</p:attrName>
                                        </p:attrNameLst>
                                      </p:cBhvr>
                                      <p:to>
                                        <p:strVal val="solid"/>
                                      </p:to>
                                    </p:set>
                                    <p:set>
                                      <p:cBhvr>
                                        <p:cTn id="44" dur="1000" autoRev="1" fill="remove"/>
                                        <p:tgtEl>
                                          <p:spTgt spid="161"/>
                                        </p:tgtEl>
                                        <p:attrNameLst>
                                          <p:attrName>fill.on</p:attrName>
                                        </p:attrNameLst>
                                      </p:cBhvr>
                                      <p:to>
                                        <p:strVal val="true"/>
                                      </p:to>
                                    </p:set>
                                  </p:childTnLst>
                                  <p:subTnLst>
                                    <p:set>
                                      <p:cBhvr override="childStyle">
                                        <p:cTn dur="1" fill="hold" display="0" masterRel="nextClick" afterEffect="1"/>
                                        <p:tgtEl>
                                          <p:spTgt spid="161"/>
                                        </p:tgtEl>
                                        <p:attrNameLst>
                                          <p:attrName>style.visibility</p:attrName>
                                        </p:attrNameLst>
                                      </p:cBhvr>
                                      <p:to>
                                        <p:strVal val="hidden"/>
                                      </p:to>
                                    </p:set>
                                  </p:subTnLst>
                                </p:cTn>
                              </p:par>
                              <p:par>
                                <p:cTn id="45" presetID="9" presetClass="emph" presetSubtype="0" nodeType="withEffect">
                                  <p:stCondLst>
                                    <p:cond delay="0"/>
                                  </p:stCondLst>
                                  <p:childTnLst>
                                    <p:set>
                                      <p:cBhvr rctx="PPT">
                                        <p:cTn id="46" dur="indefinite"/>
                                        <p:tgtEl>
                                          <p:spTgt spid="184"/>
                                        </p:tgtEl>
                                        <p:attrNameLst>
                                          <p:attrName>style.opacity</p:attrName>
                                        </p:attrNameLst>
                                      </p:cBhvr>
                                      <p:to>
                                        <p:strVal val="0"/>
                                      </p:to>
                                    </p:set>
                                    <p:animEffect filter="image" prLst="opacity: 0">
                                      <p:cBhvr rctx="IE">
                                        <p:cTn id="47" dur="indefinite"/>
                                        <p:tgtEl>
                                          <p:spTgt spid="184"/>
                                        </p:tgtEl>
                                      </p:cBhvr>
                                    </p:animEffect>
                                  </p:childTnLst>
                                </p:cTn>
                              </p:par>
                              <p:par>
                                <p:cTn id="48" presetID="1" presetClass="entr" presetSubtype="0" fill="hold" nodeType="withEffect">
                                  <p:stCondLst>
                                    <p:cond delay="0"/>
                                  </p:stCondLst>
                                  <p:childTnLst>
                                    <p:set>
                                      <p:cBhvr>
                                        <p:cTn id="49" dur="1" fill="hold">
                                          <p:stCondLst>
                                            <p:cond delay="0"/>
                                          </p:stCondLst>
                                        </p:cTn>
                                        <p:tgtEl>
                                          <p:spTgt spid="171"/>
                                        </p:tgtEl>
                                        <p:attrNameLst>
                                          <p:attrName>style.visibility</p:attrName>
                                        </p:attrNameLst>
                                      </p:cBhvr>
                                      <p:to>
                                        <p:strVal val="visible"/>
                                      </p:to>
                                    </p:set>
                                  </p:childTnLst>
                                  <p:subTnLst>
                                    <p:set>
                                      <p:cBhvr override="childStyle">
                                        <p:cTn dur="1" fill="hold" display="0" masterRel="nextClick" afterEffect="1"/>
                                        <p:tgtEl>
                                          <p:spTgt spid="17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9" grpId="0" animBg="1"/>
      <p:bldP spid="160" grpId="0" animBg="1"/>
      <p:bldP spid="1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22780</TotalTime>
  <Words>3711</Words>
  <Application>Microsoft Macintosh PowerPoint</Application>
  <PresentationFormat>Widescreen</PresentationFormat>
  <Paragraphs>656</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Calibri Light</vt:lpstr>
      <vt:lpstr>Wingdings</vt:lpstr>
      <vt:lpstr>Arial</vt:lpstr>
      <vt:lpstr>Office Theme</vt:lpstr>
      <vt:lpstr> How I Learned to Stop Worrying      About the Core and Love the Edge</vt:lpstr>
      <vt:lpstr>Data center load balancing today</vt:lpstr>
      <vt:lpstr>Proposed load balancing schemes </vt:lpstr>
      <vt:lpstr>Proposed load balancing schemes </vt:lpstr>
      <vt:lpstr>Proposed load balancing schemes </vt:lpstr>
      <vt:lpstr>vSwitch as the sweet spot</vt:lpstr>
      <vt:lpstr>CLOVE design</vt:lpstr>
      <vt:lpstr>PowerPoint Presentation</vt:lpstr>
      <vt:lpstr>PowerPoint Presentation</vt:lpstr>
      <vt:lpstr>Edge-Flowlet</vt:lpstr>
      <vt:lpstr>PowerPoint Presentation</vt:lpstr>
      <vt:lpstr>PowerPoint Presentation</vt:lpstr>
      <vt:lpstr>Performance evaluation setup</vt:lpstr>
      <vt:lpstr>Symmetric topology</vt:lpstr>
      <vt:lpstr>Asymmetric topology</vt:lpstr>
      <vt:lpstr>CLOVE highlights</vt:lpstr>
      <vt:lpstr>Future work</vt:lpstr>
      <vt:lpstr>PowerPoint Presentation</vt:lpstr>
      <vt:lpstr>PowerPoint Presentation</vt:lpstr>
      <vt:lpstr>Load-balancing Flowlets</vt:lpstr>
      <vt:lpstr>CLOVE-ECN</vt:lpstr>
      <vt:lpstr>CLOVE-INT (In-band Network Telemetry)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CLOVE: Congestion-aware load balancing from the virtual edge</dc:title>
  <dc:creator>Microsoft Office User</dc:creator>
  <cp:lastModifiedBy>Microsoft Office User</cp:lastModifiedBy>
  <cp:revision>875</cp:revision>
  <dcterms:created xsi:type="dcterms:W3CDTF">2016-10-24T01:33:34Z</dcterms:created>
  <dcterms:modified xsi:type="dcterms:W3CDTF">2016-11-08T21:33:25Z</dcterms:modified>
</cp:coreProperties>
</file>