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7" r:id="rId1"/>
  </p:sldMasterIdLst>
  <p:notesMasterIdLst>
    <p:notesMasterId r:id="rId54"/>
  </p:notesMasterIdLst>
  <p:handoutMasterIdLst>
    <p:handoutMasterId r:id="rId55"/>
  </p:handoutMasterIdLst>
  <p:sldIdLst>
    <p:sldId id="257" r:id="rId2"/>
    <p:sldId id="428" r:id="rId3"/>
    <p:sldId id="422" r:id="rId4"/>
    <p:sldId id="417" r:id="rId5"/>
    <p:sldId id="405" r:id="rId6"/>
    <p:sldId id="403" r:id="rId7"/>
    <p:sldId id="404" r:id="rId8"/>
    <p:sldId id="406" r:id="rId9"/>
    <p:sldId id="407" r:id="rId10"/>
    <p:sldId id="399" r:id="rId11"/>
    <p:sldId id="369" r:id="rId12"/>
    <p:sldId id="420" r:id="rId13"/>
    <p:sldId id="410" r:id="rId14"/>
    <p:sldId id="418" r:id="rId15"/>
    <p:sldId id="423" r:id="rId16"/>
    <p:sldId id="412" r:id="rId17"/>
    <p:sldId id="387" r:id="rId18"/>
    <p:sldId id="367" r:id="rId19"/>
    <p:sldId id="371" r:id="rId20"/>
    <p:sldId id="419" r:id="rId21"/>
    <p:sldId id="421" r:id="rId22"/>
    <p:sldId id="380" r:id="rId23"/>
    <p:sldId id="432" r:id="rId24"/>
    <p:sldId id="433" r:id="rId25"/>
    <p:sldId id="434" r:id="rId26"/>
    <p:sldId id="435" r:id="rId27"/>
    <p:sldId id="436" r:id="rId28"/>
    <p:sldId id="437" r:id="rId29"/>
    <p:sldId id="438" r:id="rId30"/>
    <p:sldId id="439" r:id="rId31"/>
    <p:sldId id="440" r:id="rId32"/>
    <p:sldId id="442" r:id="rId33"/>
    <p:sldId id="425" r:id="rId34"/>
    <p:sldId id="431" r:id="rId35"/>
    <p:sldId id="430" r:id="rId36"/>
    <p:sldId id="447" r:id="rId37"/>
    <p:sldId id="384" r:id="rId38"/>
    <p:sldId id="416" r:id="rId39"/>
    <p:sldId id="415" r:id="rId40"/>
    <p:sldId id="390" r:id="rId41"/>
    <p:sldId id="427" r:id="rId42"/>
    <p:sldId id="443" r:id="rId43"/>
    <p:sldId id="424" r:id="rId44"/>
    <p:sldId id="385" r:id="rId45"/>
    <p:sldId id="397" r:id="rId46"/>
    <p:sldId id="414" r:id="rId47"/>
    <p:sldId id="413" r:id="rId48"/>
    <p:sldId id="320" r:id="rId49"/>
    <p:sldId id="448" r:id="rId50"/>
    <p:sldId id="445" r:id="rId51"/>
    <p:sldId id="446" r:id="rId52"/>
    <p:sldId id="44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55A656-7267-C145-9768-C105B2438ECE}" type="datetimeFigureOut">
              <a:rPr lang="en-US" smtClean="0"/>
              <a:t>3/17/16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65C0DC-BCA2-6C45-99F1-4C8AE770D025}" type="slidenum">
              <a:rPr lang="en-US" smtClean="0"/>
              <a:t>‹#›</a:t>
            </a:fld>
            <a:endParaRPr lang="en-US"/>
          </a:p>
        </p:txBody>
      </p:sp>
    </p:spTree>
    <p:extLst>
      <p:ext uri="{BB962C8B-B14F-4D97-AF65-F5344CB8AC3E}">
        <p14:creationId xmlns:p14="http://schemas.microsoft.com/office/powerpoint/2010/main" val="637162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05F71-AFFE-2D4B-8499-922321542B64}" type="datetimeFigureOut">
              <a:rPr lang="en-US" smtClean="0"/>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FE030-EC1E-0C4D-987C-33A6B972F1A7}" type="slidenum">
              <a:rPr lang="en-US" smtClean="0"/>
              <a:t>‹#›</a:t>
            </a:fld>
            <a:endParaRPr lang="en-US"/>
          </a:p>
        </p:txBody>
      </p:sp>
    </p:spTree>
    <p:extLst>
      <p:ext uri="{BB962C8B-B14F-4D97-AF65-F5344CB8AC3E}">
        <p14:creationId xmlns:p14="http://schemas.microsoft.com/office/powerpoint/2010/main" val="26190908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can categorize</a:t>
            </a:r>
            <a:r>
              <a:rPr lang="en-US" baseline="0" dirty="0" smtClean="0"/>
              <a:t> switches available today into two broad categories – hardware switches that have TCAM based ASIC and software switches that run on generic x86 architectures. While hardware switches have high throughput and high port density, software switches have practically infinite rule space and are relatively cheaper.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10</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scenario our aim is to bring the best of both worlds into a solution where the TCAM acts as a cache and a bunch of software switches are used to process the cache-misses. By storing a small number of heavy-hitting rules in the TCAM, we have high-throughput and by making sure we store all the rules in the software switches, we provide high-rule space to implement large rule-tables. This leads to the desirable mixture of high-throughput and large-rule space.</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11</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scenario our aim is to bring the best of both worlds into a solution where the TCAM acts as a cache and a bunch of software switches are used to process the cache-misses. By storing a small number of heavy-hitting rules in the TCAM, we have high-throughput and by making sure we store all the rules in the software switches, we provide high-rule space to implement large rule-tables. This leads to the desirable mixture of high-throughput and large-rule space.</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12</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13</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14</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interesting thing is that our system design allows flexible deployment options in that the software switches can either be on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local processor in the data plane (as many switches have), (ii) local agent in the hardware switch, (iii) separate software switches attached to or near the HW switch, or (iv) the controller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15</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the idea of rule caching itself is not new, in the context of SDN where you have rules which are markedly different from typical IP prefix rules, we wanted to ensure that our abstraction can still provide potentially infinite rule space and processes packets correctly while maintaining high throughput. Our solution works with unmodified control applications and switches. Thus we aim for a correct, efficient and transparent caching system.</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16</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 see</a:t>
            </a:r>
            <a:r>
              <a:rPr lang="en-US" baseline="0" dirty="0" smtClean="0"/>
              <a:t> why correctness is tricky compared to say traditional IP rule caching.</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17</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Caching rules that match the</a:t>
            </a:r>
            <a:r>
              <a:rPr lang="en-US" baseline="0" dirty="0" smtClean="0"/>
              <a:t> packet header bits exactly like the ones shown here is easy. We greedily cache the rules that hit the most traffic – in this case R2 will be cached if there is space for one rule in the TCAM.</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18</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a:t>
            </a:r>
            <a:r>
              <a:rPr lang="en-US" baseline="0" dirty="0" smtClean="0"/>
              <a:t> if the rules have ternary rules which have don’t care bits, then greedily caching rule R2 in this rule table is going to break the rule table semantics – by that we mean that the packets will be processed incorrectly in the TCAM. This is because the matches of R1 and R2 overlap and hence packets that are supposed to hit R1 will hit R2 in the TCAM. Therefore, we need to take care of such dependencies across rules. A dependency usually dictates which rules should be cached together.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19</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begin with some news – We have seen recently how when network</a:t>
            </a:r>
            <a:r>
              <a:rPr lang="en-US" baseline="0" dirty="0" smtClean="0"/>
              <a:t> devices </a:t>
            </a:r>
            <a:r>
              <a:rPr lang="en-US" dirty="0" smtClean="0"/>
              <a:t>run out</a:t>
            </a:r>
            <a:r>
              <a:rPr lang="en-US" baseline="0" dirty="0" smtClean="0"/>
              <a:t> of data-plane memory, really bad things can happen. In this particular case, </a:t>
            </a:r>
            <a:r>
              <a:rPr lang="en-US" dirty="0" smtClean="0"/>
              <a:t>the</a:t>
            </a:r>
            <a:r>
              <a:rPr lang="en-US" baseline="0" dirty="0" smtClean="0"/>
              <a:t> entire internet was effected adversely because of too many routes being pushed to routers. SDN is no exception.</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2</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20</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21</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paper, we describe an</a:t>
            </a:r>
            <a:r>
              <a:rPr lang="en-US" baseline="0" dirty="0" smtClean="0"/>
              <a:t> algorithm to compute a compact data structure that depicts the dependencies across all the rules in a given rue table. I do not have time to get into detail but we look at the symbolic set of packets that match a rule and track all the rules that these symbolic packets may hit if that rule is removed from the rule table. The DAG that you see to your right is what you get after such an analysis. An arrow between two rules means that there is a direct dependency between the two rules – in that they should be cached together.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22</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see how to get this dependency graph. Supposing you have a rule table that looks like this in the order of priority and you want to find all the rules that the rule R depends on. We then do the following. We first see if R intersects with R1. suppose it does, then we find what is left out of the packet space defined by R. let’s call it R’. Then we proceed to the next rule to see if R’ intersects with R2. If it doesn’t, we just keep moving on. Let’s say R’ does intersect R3. Then we find the rest of R’ that will flow down the table. If it is empty, then we are done!. This process is done for each rule in the rule table to get all the dependencies like the one shown on the right. </a:t>
            </a:r>
          </a:p>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23</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24</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25</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26</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27</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28</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29</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a:t>
            </a:r>
            <a:r>
              <a:rPr lang="en-US" dirty="0" smtClean="0"/>
              <a:t>SDN promises implementation</a:t>
            </a:r>
            <a:r>
              <a:rPr lang="en-US" baseline="0" dirty="0" smtClean="0"/>
              <a:t> of </a:t>
            </a:r>
            <a:r>
              <a:rPr lang="en-US" dirty="0" smtClean="0"/>
              <a:t>flexible network policies, this involves the controller sending a lot of fine-grained</a:t>
            </a:r>
            <a:r>
              <a:rPr lang="en-US" baseline="0" dirty="0" smtClean="0"/>
              <a:t> rules to the switches in the network. However, limited rule space in the ASIC means that the programs break when they are faced with small rule table space or we need to fall back to coarse-grained policies. In this scenario, we ask if there is a way to get around the problem of limited switch rule-table space.</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30</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paper, we describe an</a:t>
            </a:r>
            <a:r>
              <a:rPr lang="en-US" baseline="0" dirty="0" smtClean="0"/>
              <a:t> algorithm to compute a compact data structure that depicts the dependencies across all the rules in a given rue table. I do not have time to get into detail but we look at the symbolic set of packets that match a rule and track all the rules that these symbolic packets may hit if that rule is removed from the rule table. The DAG that you see to your right is what you get after such an analysis. An arrow between two rules means that there is a direct dependency between the two rules – in that they should be cached together.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31</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paper, we describe an</a:t>
            </a:r>
            <a:r>
              <a:rPr lang="en-US" baseline="0" dirty="0" smtClean="0"/>
              <a:t> algorithm to compute a compact data structure that depicts the dependencies across all the rules in a given rue table. I do not have time to get into detail but we look at the symbolic set of packets that match a rule and track all the rules that these symbolic packets may hit if that rule is removed from the rule table. The DAG that you see to your right is what you get after such an analysis. An arrow between two rules means that there is a direct dependency between the two rules – in that they should be cached together.</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32</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addition, we also discuss ways to incrementally add and delete rules from a given dependency graph without the need to calculate the DAG from scratch. This means crawling the DAG efficiently in order to make the necessary changes instead of having to touch all the nodes in the graph. The key idea is to crawl the edges whose packet metadata overlaps with the rule that is being added or deleted. </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33</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Where</a:t>
            </a:r>
            <a:r>
              <a:rPr lang="en-US" baseline="0" dirty="0" smtClean="0"/>
              <a:t> do you see these complex dependency graphs in the wild? The first graph here shows the dependencies in part of the OF policy that was deployed in the software defined exchange point of the </a:t>
            </a:r>
            <a:r>
              <a:rPr lang="en-US" baseline="0" dirty="0" err="1" smtClean="0"/>
              <a:t>Reanzz</a:t>
            </a:r>
            <a:r>
              <a:rPr lang="en-US" baseline="0" dirty="0" smtClean="0"/>
              <a:t> educational network in New Zealand. These were typically rules that had fine grained matches on packet headers as part of their ACL policy. The second is the result of policy composition in the </a:t>
            </a:r>
            <a:r>
              <a:rPr lang="en-US" baseline="0" dirty="0" err="1" smtClean="0"/>
              <a:t>CoVisor</a:t>
            </a:r>
            <a:r>
              <a:rPr lang="en-US" baseline="0" dirty="0" smtClean="0"/>
              <a:t> paper from last year NSDI where two policies – one monitoring and one routing, where both had simple dependencies when composed gave rise to complex dependencies like these.  </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34</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given</a:t>
            </a:r>
            <a:r>
              <a:rPr lang="en-US" baseline="0" dirty="0" smtClean="0"/>
              <a:t> such a dependency graph, when you want to cache a rule, you need to cache all the descendants as well to maintain correctness. In this case, if you want to cache R6, we also need to cache $R4$ and $R5$ along with it to process packets correctly in the TCAM. We call this the dependent-set caching algorithm.</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35</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given</a:t>
            </a:r>
            <a:r>
              <a:rPr lang="en-US" baseline="0" dirty="0" smtClean="0"/>
              <a:t> such a dependency graph, when you want to cache a rule, you need to cache all the descendants as well to maintain correctness. In this case, if you want to cache R6, we also need to cache $R4$ and $R5$ along with it to process packets correctly in the TCAM. We call this the dependent-set caching algorithm.</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36</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if we can make this caching algorithm more efficient in</a:t>
            </a:r>
            <a:r>
              <a:rPr lang="en-US" baseline="0" dirty="0" smtClean="0"/>
              <a:t> terms of rule space.</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37</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dependent-set</a:t>
            </a:r>
            <a:r>
              <a:rPr lang="en-US" baseline="0" dirty="0" smtClean="0"/>
              <a:t> caching is correct, we have to incur the extra rule space cost for all the dependents of a heavy-hitting rule. For example, as we discussed, in order to cache the heavy-hitting rule R6, we need to incur rule space cost of 3 for rules R4, R5 and R6. This could prove to be very costly if we have long dependency chains where the large number of dependents hit near zero traffic.</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38</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Fortunately, given the way we construct</a:t>
            </a:r>
            <a:r>
              <a:rPr lang="en-US" baseline="0" dirty="0" smtClean="0"/>
              <a:t> the dependency graph, we can splice the long dependency chains easily into smaller chains by creating dummy rules that sort of cover all the unimportant dependents. For example, to cache rule $R6$ we create a dummy rule R5* that is a clone of R5 and sends all the packets hitting dependent rules to the software-switch. This reduces the cost we pay for caching a rule. We call this algorithm the cover-set algorithm.</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39</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a</a:t>
            </a:r>
            <a:r>
              <a:rPr lang="en-US" baseline="0" dirty="0" smtClean="0"/>
              <a:t> cover-set is formed by the immediate dependents of a heavy-hitter rule while the dependent set is formed by all the dependent rules. This is why the cover-set algorithm which splices long dependency chains utilizes the TCAM space more efficiently compared to the dependent set.</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40</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a:t>
            </a:r>
            <a:r>
              <a:rPr lang="en-US" baseline="0" dirty="0" smtClean="0"/>
              <a:t> there is still the overhead of these dummy rules that we made up and they are not even processing traffic in the hardware as the case was in dependent set. They are simply punting traffic to the software switches. </a:t>
            </a:r>
            <a:r>
              <a:rPr lang="en-US" dirty="0" smtClean="0"/>
              <a:t>Therefore, sometimes</a:t>
            </a:r>
            <a:r>
              <a:rPr lang="en-US" baseline="0" dirty="0" smtClean="0"/>
              <a:t> you may want to combine both – this is what we call the mixed set algorithm. In this algorithm, where it makes sense to just cache the dependent set of one rule makes more sense than caching the cover set of another – because the dependent set hits more traffic together than the cover set, we will pick the dependent set. In this case, for example, If the combination of R1 and R2 hits more traffic than R6 alone, we cache the dependent set of rule R2. </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41</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demonstrate the effectiveness of our caching algorithms, we ran our prototype on a CAIDA packet trace taken from the equinox datacenter in Chicago. The packet trace had a total of 610 million packets sent over 30 minutes. Since CAIDA does not publish the corresponding policy, we created a routing policy that matches this traffic and then composed it with a small ACL policy of depth 5. This resulted in 70K OF rules. The mixed-set and cover-set algorithms have </a:t>
            </a:r>
            <a:r>
              <a:rPr lang="en-US" sz="1200" kern="1200" dirty="0" err="1" smtClean="0">
                <a:solidFill>
                  <a:schemeClr val="tx1"/>
                </a:solidFill>
                <a:latin typeface="+mn-lt"/>
                <a:ea typeface="+mn-ea"/>
                <a:cs typeface="+mn-cs"/>
              </a:rPr>
              <a:t>sim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ilar</a:t>
            </a:r>
            <a:r>
              <a:rPr lang="en-US" sz="1200" kern="1200" dirty="0" smtClean="0">
                <a:solidFill>
                  <a:schemeClr val="tx1"/>
                </a:solidFill>
                <a:latin typeface="+mn-lt"/>
                <a:ea typeface="+mn-ea"/>
                <a:cs typeface="+mn-cs"/>
              </a:rPr>
              <a:t> cache-hit rates and do much better than the dependent- set algorithm consistently because they splice every single dependency chain in the policy. But more importantly, all three algorithms achieve at least an 85% cache-hit rate at 2000 rules (3% of the rule table) which is the capacity of the Pica8 switch used here.</a:t>
            </a:r>
          </a:p>
        </p:txBody>
      </p:sp>
      <p:sp>
        <p:nvSpPr>
          <p:cNvPr id="4" name="Slide Number Placeholder 3"/>
          <p:cNvSpPr>
            <a:spLocks noGrp="1"/>
          </p:cNvSpPr>
          <p:nvPr>
            <p:ph type="sldNum" sz="quarter" idx="10"/>
          </p:nvPr>
        </p:nvSpPr>
        <p:spPr/>
        <p:txBody>
          <a:bodyPr/>
          <a:lstStyle/>
          <a:p>
            <a:fld id="{66E9BABB-D4D8-1445-AAD7-7EE53A3E1494}" type="slidenum">
              <a:rPr lang="en-US" smtClean="0"/>
              <a:t>42</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also ran other experiments, for example to see the effectiveness of the incremental algorithms. Here is an experiment where the CAIDA packet trace is replayed and two algorithms were studied. One is the nuclear option, where whenever there is a change in the traffic counters, the rules in the TCAM were deleted and the updated cache is installed. The other uses our incremental way of updating the dependent and cover sets in the TCAM. As you can see, the incremental algorithm achieves 95% cache-hit rate in less than 3 minutes while the nuclear option hits near zero traffic whenever its cache has to be updated. </a:t>
            </a:r>
          </a:p>
        </p:txBody>
      </p:sp>
      <p:sp>
        <p:nvSpPr>
          <p:cNvPr id="4" name="Slide Number Placeholder 3"/>
          <p:cNvSpPr>
            <a:spLocks noGrp="1"/>
          </p:cNvSpPr>
          <p:nvPr>
            <p:ph type="sldNum" sz="quarter" idx="10"/>
          </p:nvPr>
        </p:nvSpPr>
        <p:spPr/>
        <p:txBody>
          <a:bodyPr/>
          <a:lstStyle/>
          <a:p>
            <a:fld id="{66E9BABB-D4D8-1445-AAD7-7EE53A3E1494}" type="slidenum">
              <a:rPr lang="en-US" smtClean="0"/>
              <a:t>43</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44</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CacheFlow</a:t>
            </a:r>
            <a:r>
              <a:rPr lang="en-US" dirty="0" smtClean="0"/>
              <a:t> is designed</a:t>
            </a:r>
            <a:r>
              <a:rPr lang="en-US" baseline="0" dirty="0" smtClean="0"/>
              <a:t> so that it can work with unmodified controller applications. The </a:t>
            </a:r>
            <a:r>
              <a:rPr lang="en-US" baseline="0" dirty="0" err="1" smtClean="0"/>
              <a:t>CacheFlow</a:t>
            </a:r>
            <a:r>
              <a:rPr lang="en-US" baseline="0" dirty="0" smtClean="0"/>
              <a:t> layer provides the abstraction of one big virtual switch to the controller. The controller sends the rules to the virtual switch which are then intercepted by </a:t>
            </a:r>
            <a:r>
              <a:rPr lang="en-US" baseline="0" dirty="0" err="1" smtClean="0"/>
              <a:t>CacheFlow</a:t>
            </a:r>
            <a:r>
              <a:rPr lang="en-US" baseline="0" dirty="0" smtClean="0"/>
              <a:t> and distributed among the underlying physical switches appropriately. In order to preserve the semantics of the entire </a:t>
            </a:r>
            <a:r>
              <a:rPr lang="en-US" baseline="0" dirty="0" err="1" smtClean="0"/>
              <a:t>OpenFlow</a:t>
            </a:r>
            <a:r>
              <a:rPr lang="en-US" baseline="0" dirty="0" smtClean="0"/>
              <a:t> specification, </a:t>
            </a:r>
            <a:r>
              <a:rPr lang="en-US" baseline="0" dirty="0" err="1" smtClean="0"/>
              <a:t>CacheFlow</a:t>
            </a:r>
            <a:r>
              <a:rPr lang="en-US" baseline="0" dirty="0" smtClean="0"/>
              <a:t> also simulates packet counters, barriers and rule timeouts for the virtual switch abstraction. </a:t>
            </a: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45</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46</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47</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we describe a rule-caching solution for Software-Defined Networking that implements large rule tables correctly and efficiently. Our system also preserves the semantics of </a:t>
            </a:r>
            <a:r>
              <a:rPr lang="en-US" baseline="0" dirty="0" err="1" smtClean="0"/>
              <a:t>Openflow</a:t>
            </a:r>
            <a:r>
              <a:rPr lang="en-US" baseline="0" dirty="0" smtClean="0"/>
              <a:t> so that it can work with unmodified control applications.</a:t>
            </a:r>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48</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we describe a rule-caching solution for Software-Defined Networking that implements large rule tables correctly and efficiently. Our system also preserves the semantics of </a:t>
            </a:r>
            <a:r>
              <a:rPr lang="en-US" baseline="0" dirty="0" err="1" smtClean="0"/>
              <a:t>Openflow</a:t>
            </a:r>
            <a:r>
              <a:rPr lang="en-US" baseline="0" dirty="0" smtClean="0"/>
              <a:t> so that it can work with unmodified control applications.</a:t>
            </a:r>
            <a:endParaRPr lang="en-US" dirty="0"/>
          </a:p>
        </p:txBody>
      </p:sp>
      <p:sp>
        <p:nvSpPr>
          <p:cNvPr id="4" name="Slide Number Placeholder 3"/>
          <p:cNvSpPr>
            <a:spLocks noGrp="1"/>
          </p:cNvSpPr>
          <p:nvPr>
            <p:ph type="sldNum" sz="quarter" idx="10"/>
          </p:nvPr>
        </p:nvSpPr>
        <p:spPr/>
        <p:txBody>
          <a:bodyPr/>
          <a:lstStyle/>
          <a:p>
            <a:fld id="{66E9BABB-D4D8-1445-AAD7-7EE53A3E1494}" type="slidenum">
              <a:rPr lang="en-US" smtClean="0"/>
              <a:t>49</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5</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50</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51</a:t>
            </a:fld>
            <a:endParaRPr lang="en-US"/>
          </a:p>
        </p:txBody>
      </p:sp>
    </p:spTree>
    <p:extLst>
      <p:ext uri="{BB962C8B-B14F-4D97-AF65-F5344CB8AC3E}">
        <p14:creationId xmlns:p14="http://schemas.microsoft.com/office/powerpoint/2010/main" val="86589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E9BABB-D4D8-1445-AAD7-7EE53A3E1494}" type="slidenum">
              <a:rPr lang="en-US" smtClean="0"/>
              <a:t>52</a:t>
            </a:fld>
            <a:endParaRPr lang="en-US"/>
          </a:p>
        </p:txBody>
      </p:sp>
    </p:spTree>
    <p:extLst>
      <p:ext uri="{BB962C8B-B14F-4D97-AF65-F5344CB8AC3E}">
        <p14:creationId xmlns:p14="http://schemas.microsoft.com/office/powerpoint/2010/main" val="389248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6</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7</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8</a:t>
            </a:fld>
            <a:endParaRPr lang="en-US"/>
          </a:p>
        </p:txBody>
      </p:sp>
    </p:spTree>
    <p:extLst>
      <p:ext uri="{BB962C8B-B14F-4D97-AF65-F5344CB8AC3E}">
        <p14:creationId xmlns:p14="http://schemas.microsoft.com/office/powerpoint/2010/main" val="166469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4FE030-EC1E-0C4D-987C-33A6B972F1A7}" type="slidenum">
              <a:rPr lang="en-US" smtClean="0"/>
              <a:t>9</a:t>
            </a:fld>
            <a:endParaRPr lang="en-US"/>
          </a:p>
        </p:txBody>
      </p:sp>
    </p:spTree>
    <p:extLst>
      <p:ext uri="{BB962C8B-B14F-4D97-AF65-F5344CB8AC3E}">
        <p14:creationId xmlns:p14="http://schemas.microsoft.com/office/powerpoint/2010/main" val="166469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2D0706-7D30-444C-BA3A-80001BFFD37D}" type="datetime1">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424707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A557B-14C4-204F-BF06-5FDE27D4FBDC}" type="datetime1">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7883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C9B05-BBA3-9640-9BE5-B1EEE6DDBA97}" type="datetime1">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41991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C1E26-08EF-ED4D-8BBF-D43F33C48367}" type="datetime1">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83330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203D3-F9DE-8942-A983-F6675F30EE73}" type="datetime1">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92431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1609BC-0BE8-BD4D-A4A8-8FF2E1956FE6}" type="datetime1">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335731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C1A15-E6F3-9D47-A1A8-07FB5A10B1E4}" type="datetime1">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155064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F96E8-F4C6-5147-A40A-22B77E1DA70F}" type="datetime1">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406488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9510-6E9B-854D-BC6B-A7DD65580DB5}" type="datetime1">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29235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18435-5D3E-3E45-BD1F-FC81743F8202}" type="datetime1">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1814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17694-C4AC-864B-A394-0B9CA80E090B}" type="datetime1">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E2D9-F1AE-3A42-ADCF-BA1BF8DE6898}" type="slidenum">
              <a:rPr lang="en-US" smtClean="0"/>
              <a:t>‹#›</a:t>
            </a:fld>
            <a:endParaRPr lang="en-US"/>
          </a:p>
        </p:txBody>
      </p:sp>
    </p:spTree>
    <p:extLst>
      <p:ext uri="{BB962C8B-B14F-4D97-AF65-F5344CB8AC3E}">
        <p14:creationId xmlns:p14="http://schemas.microsoft.com/office/powerpoint/2010/main" val="233367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26356"/>
            <a:ext cx="6195786" cy="680533"/>
          </a:xfrm>
          <a:prstGeom prst="rect">
            <a:avLst/>
          </a:prstGeom>
          <a:solidFill>
            <a:srgbClr val="FF66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883BF-3040-984E-833B-BDB08088D734}" type="datetime1">
              <a:rPr lang="en-US" smtClean="0"/>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E2D9-F1AE-3A42-ADCF-BA1BF8DE6898}" type="slidenum">
              <a:rPr lang="en-US" smtClean="0"/>
              <a:t>‹#›</a:t>
            </a:fld>
            <a:endParaRPr lang="en-US"/>
          </a:p>
        </p:txBody>
      </p:sp>
    </p:spTree>
    <p:extLst>
      <p:ext uri="{BB962C8B-B14F-4D97-AF65-F5344CB8AC3E}">
        <p14:creationId xmlns:p14="http://schemas.microsoft.com/office/powerpoint/2010/main" val="51581440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b="1" kern="1200">
          <a:solidFill>
            <a:schemeClr val="tx1"/>
          </a:solidFill>
          <a:latin typeface="Segoe UI Light"/>
          <a:ea typeface="+mj-ea"/>
          <a:cs typeface="Segoe UI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Light"/>
          <a:ea typeface="+mn-ea"/>
          <a:cs typeface="Segoe UI Light"/>
        </a:defRPr>
      </a:lvl1pPr>
      <a:lvl2pPr marL="742950" indent="-285750" algn="l" defTabSz="457200" rtl="0" eaLnBrk="1" latinLnBrk="0" hangingPunct="1">
        <a:spcBef>
          <a:spcPct val="20000"/>
        </a:spcBef>
        <a:buFont typeface="Arial"/>
        <a:buChar char="–"/>
        <a:defRPr sz="2800" kern="1200">
          <a:solidFill>
            <a:schemeClr val="tx1"/>
          </a:solidFill>
          <a:latin typeface="Segoe UI Light"/>
          <a:ea typeface="+mn-ea"/>
          <a:cs typeface="Segoe UI Light"/>
        </a:defRPr>
      </a:lvl2pPr>
      <a:lvl3pPr marL="1143000" indent="-228600" algn="l" defTabSz="457200" rtl="0" eaLnBrk="1" latinLnBrk="0" hangingPunct="1">
        <a:spcBef>
          <a:spcPct val="20000"/>
        </a:spcBef>
        <a:buFont typeface="Arial"/>
        <a:buChar char="•"/>
        <a:defRPr sz="2400" kern="1200">
          <a:solidFill>
            <a:schemeClr val="tx1"/>
          </a:solidFill>
          <a:latin typeface="Segoe UI Light"/>
          <a:ea typeface="+mn-ea"/>
          <a:cs typeface="Segoe UI Light"/>
        </a:defRPr>
      </a:lvl3pPr>
      <a:lvl4pPr marL="1600200" indent="-228600" algn="l" defTabSz="457200" rtl="0" eaLnBrk="1" latinLnBrk="0" hangingPunct="1">
        <a:spcBef>
          <a:spcPct val="20000"/>
        </a:spcBef>
        <a:buFont typeface="Arial"/>
        <a:buChar char="–"/>
        <a:defRPr sz="2000" kern="1200">
          <a:solidFill>
            <a:schemeClr val="tx1"/>
          </a:solidFill>
          <a:latin typeface="Segoe UI Light"/>
          <a:ea typeface="+mn-ea"/>
          <a:cs typeface="Segoe UI Light"/>
        </a:defRPr>
      </a:lvl4pPr>
      <a:lvl5pPr marL="2057400" indent="-228600" algn="l" defTabSz="457200" rtl="0" eaLnBrk="1" latinLnBrk="0" hangingPunct="1">
        <a:spcBef>
          <a:spcPct val="20000"/>
        </a:spcBef>
        <a:buFont typeface="Arial"/>
        <a:buChar char="»"/>
        <a:defRPr sz="2000" kern="1200">
          <a:solidFill>
            <a:schemeClr val="tx1"/>
          </a:solidFill>
          <a:latin typeface="Segoe UI Light"/>
          <a:ea typeface="+mn-ea"/>
          <a:cs typeface="Segoe U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pPr algn="ctr"/>
            <a:r>
              <a:rPr lang="en-US" sz="2800" dirty="0" err="1" smtClean="0">
                <a:latin typeface="Segoe UI Symbol"/>
                <a:cs typeface="Segoe UI Symbol"/>
              </a:rPr>
              <a:t>CacheFlow</a:t>
            </a:r>
            <a:r>
              <a:rPr lang="en-US" sz="2800" dirty="0" smtClean="0">
                <a:latin typeface="Segoe UI Symbol"/>
                <a:cs typeface="Segoe UI Symbol"/>
              </a:rPr>
              <a:t>: Dependency-Aware Rule-Caching for Software-Defined Networks</a:t>
            </a:r>
            <a:endParaRPr lang="en-US" sz="2800" dirty="0">
              <a:latin typeface="Segoe UI Symbol"/>
              <a:cs typeface="Segoe UI Symbol"/>
            </a:endParaRPr>
          </a:p>
        </p:txBody>
      </p:sp>
      <p:sp>
        <p:nvSpPr>
          <p:cNvPr id="5" name="Subtitle 2"/>
          <p:cNvSpPr txBox="1">
            <a:spLocks/>
          </p:cNvSpPr>
          <p:nvPr/>
        </p:nvSpPr>
        <p:spPr>
          <a:xfrm>
            <a:off x="919376" y="3484199"/>
            <a:ext cx="6853024" cy="175260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000000"/>
                </a:solidFill>
                <a:latin typeface="Segoe UI Light"/>
                <a:cs typeface="Segoe UI Light"/>
              </a:rPr>
              <a:t>Naga Katta</a:t>
            </a:r>
          </a:p>
          <a:p>
            <a:r>
              <a:rPr lang="en-US" sz="2400" dirty="0" err="1" smtClean="0">
                <a:solidFill>
                  <a:srgbClr val="000000"/>
                </a:solidFill>
                <a:latin typeface="Segoe UI Light"/>
                <a:cs typeface="Segoe UI Light"/>
              </a:rPr>
              <a:t>Omid</a:t>
            </a:r>
            <a:r>
              <a:rPr lang="en-US" sz="2400" dirty="0" smtClean="0">
                <a:solidFill>
                  <a:srgbClr val="000000"/>
                </a:solidFill>
                <a:latin typeface="Segoe UI Light"/>
                <a:cs typeface="Segoe UI Light"/>
              </a:rPr>
              <a:t> </a:t>
            </a:r>
            <a:r>
              <a:rPr lang="en-US" sz="2400" dirty="0" err="1" smtClean="0">
                <a:solidFill>
                  <a:srgbClr val="000000"/>
                </a:solidFill>
                <a:latin typeface="Segoe UI Light"/>
                <a:cs typeface="Segoe UI Light"/>
              </a:rPr>
              <a:t>Alipourfard</a:t>
            </a:r>
            <a:r>
              <a:rPr lang="en-US" sz="2400" dirty="0" smtClean="0">
                <a:solidFill>
                  <a:srgbClr val="000000"/>
                </a:solidFill>
                <a:latin typeface="Segoe UI Light"/>
                <a:cs typeface="Segoe UI Light"/>
              </a:rPr>
              <a:t>*, Jennifer Rexford, David Walker</a:t>
            </a:r>
          </a:p>
          <a:p>
            <a:endParaRPr lang="en-US" sz="2400" dirty="0" smtClean="0">
              <a:solidFill>
                <a:srgbClr val="000000"/>
              </a:solidFill>
              <a:latin typeface="Segoe UI Light"/>
              <a:cs typeface="Segoe UI Light"/>
            </a:endParaRPr>
          </a:p>
          <a:p>
            <a:r>
              <a:rPr lang="en-US" sz="2400" b="1" dirty="0" smtClean="0">
                <a:solidFill>
                  <a:srgbClr val="000000"/>
                </a:solidFill>
                <a:latin typeface="Segoe UI Light"/>
                <a:cs typeface="Segoe UI Light"/>
              </a:rPr>
              <a:t>Princeton University, *USC</a:t>
            </a:r>
            <a:endParaRPr lang="en-US" sz="2400" b="1" dirty="0">
              <a:solidFill>
                <a:srgbClr val="000000"/>
              </a:solidFill>
              <a:latin typeface="Segoe UI Light"/>
              <a:cs typeface="Segoe UI Light"/>
            </a:endParaRPr>
          </a:p>
        </p:txBody>
      </p:sp>
      <p:pic>
        <p:nvPicPr>
          <p:cNvPr id="4" name="图片 2" descr="pu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37" y="5313703"/>
            <a:ext cx="681710" cy="868420"/>
          </a:xfrm>
          <a:prstGeom prst="rect">
            <a:avLst/>
          </a:prstGeom>
        </p:spPr>
      </p:pic>
      <p:pic>
        <p:nvPicPr>
          <p:cNvPr id="6" name="图片 3" descr="pu_nam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749" y="5560033"/>
            <a:ext cx="1474297" cy="410300"/>
          </a:xfrm>
          <a:prstGeom prst="rect">
            <a:avLst/>
          </a:prstGeom>
        </p:spPr>
      </p:pic>
      <p:sp>
        <p:nvSpPr>
          <p:cNvPr id="3" name="Slide Number Placeholder 2"/>
          <p:cNvSpPr>
            <a:spLocks noGrp="1"/>
          </p:cNvSpPr>
          <p:nvPr>
            <p:ph type="sldNum" sz="quarter" idx="12"/>
          </p:nvPr>
        </p:nvSpPr>
        <p:spPr/>
        <p:txBody>
          <a:bodyPr/>
          <a:lstStyle/>
          <a:p>
            <a:fld id="{B9D2C864-9362-43C7-A136-D9C41D93A96D}" type="slidenum">
              <a:rPr lang="en-US" smtClean="0"/>
              <a:t>1</a:t>
            </a:fld>
            <a:endParaRPr lang="en-US"/>
          </a:p>
        </p:txBody>
      </p:sp>
    </p:spTree>
    <p:extLst>
      <p:ext uri="{BB962C8B-B14F-4D97-AF65-F5344CB8AC3E}">
        <p14:creationId xmlns:p14="http://schemas.microsoft.com/office/powerpoint/2010/main" val="27727238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State of the Art</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46020806"/>
              </p:ext>
            </p:extLst>
          </p:nvPr>
        </p:nvGraphicFramePr>
        <p:xfrm>
          <a:off x="1099460" y="2050933"/>
          <a:ext cx="6520540" cy="1854200"/>
        </p:xfrm>
        <a:graphic>
          <a:graphicData uri="http://schemas.openxmlformats.org/drawingml/2006/table">
            <a:tbl>
              <a:tblPr firstRow="1" bandRow="1">
                <a:tableStyleId>{B301B821-A1FF-4177-AEE7-76D212191A09}</a:tableStyleId>
              </a:tblPr>
              <a:tblGrid>
                <a:gridCol w="2456540"/>
                <a:gridCol w="2032000"/>
                <a:gridCol w="2032000"/>
              </a:tblGrid>
              <a:tr h="370840">
                <a:tc>
                  <a:txBody>
                    <a:bodyPr/>
                    <a:lstStyle/>
                    <a:p>
                      <a:endParaRPr lang="en-US" dirty="0"/>
                    </a:p>
                  </a:txBody>
                  <a:tcPr/>
                </a:tc>
                <a:tc>
                  <a:txBody>
                    <a:bodyPr/>
                    <a:lstStyle/>
                    <a:p>
                      <a:r>
                        <a:rPr lang="en-US" dirty="0" smtClean="0"/>
                        <a:t>Hardware Switch</a:t>
                      </a:r>
                      <a:endParaRPr lang="en-US" dirty="0"/>
                    </a:p>
                  </a:txBody>
                  <a:tcPr/>
                </a:tc>
                <a:tc>
                  <a:txBody>
                    <a:bodyPr/>
                    <a:lstStyle/>
                    <a:p>
                      <a:r>
                        <a:rPr lang="en-US" dirty="0" smtClean="0"/>
                        <a:t>Software Switch</a:t>
                      </a:r>
                      <a:endParaRPr lang="en-US" dirty="0"/>
                    </a:p>
                  </a:txBody>
                  <a:tcPr/>
                </a:tc>
              </a:tr>
              <a:tr h="370840">
                <a:tc>
                  <a:txBody>
                    <a:bodyPr/>
                    <a:lstStyle/>
                    <a:p>
                      <a:r>
                        <a:rPr lang="en-US" b="1" dirty="0" smtClean="0"/>
                        <a:t>Rule Capacity</a:t>
                      </a:r>
                      <a:endParaRPr lang="en-US" b="1" dirty="0"/>
                    </a:p>
                  </a:txBody>
                  <a:tcPr/>
                </a:tc>
                <a:tc>
                  <a:txBody>
                    <a:bodyPr/>
                    <a:lstStyle/>
                    <a:p>
                      <a:r>
                        <a:rPr lang="en-US" dirty="0" smtClean="0"/>
                        <a:t>Low</a:t>
                      </a:r>
                      <a:r>
                        <a:rPr lang="en-US" baseline="0" dirty="0" smtClean="0"/>
                        <a:t> (~2K-10K)</a:t>
                      </a:r>
                      <a:endParaRPr lang="en-US" dirty="0"/>
                    </a:p>
                  </a:txBody>
                  <a:tcPr/>
                </a:tc>
                <a:tc>
                  <a:txBody>
                    <a:bodyPr/>
                    <a:lstStyle/>
                    <a:p>
                      <a:r>
                        <a:rPr lang="en-US" dirty="0" smtClean="0">
                          <a:solidFill>
                            <a:schemeClr val="tx1"/>
                          </a:solidFill>
                        </a:rPr>
                        <a:t>High</a:t>
                      </a:r>
                      <a:endParaRPr lang="en-US" dirty="0">
                        <a:solidFill>
                          <a:schemeClr val="tx1"/>
                        </a:solidFill>
                      </a:endParaRPr>
                    </a:p>
                  </a:txBody>
                  <a:tcPr>
                    <a:solidFill>
                      <a:schemeClr val="accent3"/>
                    </a:solidFill>
                  </a:tcPr>
                </a:tc>
              </a:tr>
              <a:tr h="370840">
                <a:tc>
                  <a:txBody>
                    <a:bodyPr/>
                    <a:lstStyle/>
                    <a:p>
                      <a:r>
                        <a:rPr lang="en-US" b="1" dirty="0" smtClean="0"/>
                        <a:t>Lookup Throughput</a:t>
                      </a:r>
                      <a:endParaRPr lang="en-US" b="1" dirty="0"/>
                    </a:p>
                  </a:txBody>
                  <a:tcPr/>
                </a:tc>
                <a:tc>
                  <a:txBody>
                    <a:bodyPr/>
                    <a:lstStyle/>
                    <a:p>
                      <a:r>
                        <a:rPr lang="en-US" dirty="0" smtClean="0"/>
                        <a:t>High</a:t>
                      </a:r>
                      <a:r>
                        <a:rPr lang="en-US" baseline="0" dirty="0" smtClean="0"/>
                        <a:t> (&gt;400Gbps)</a:t>
                      </a:r>
                      <a:endParaRPr lang="en-US" dirty="0"/>
                    </a:p>
                  </a:txBody>
                  <a:tcPr>
                    <a:solidFill>
                      <a:srgbClr val="9BBB59"/>
                    </a:solidFill>
                  </a:tcPr>
                </a:tc>
                <a:tc>
                  <a:txBody>
                    <a:bodyPr/>
                    <a:lstStyle/>
                    <a:p>
                      <a:r>
                        <a:rPr lang="en-US" dirty="0" smtClean="0"/>
                        <a:t>Low (~40Gbps)</a:t>
                      </a:r>
                      <a:endParaRPr lang="en-US" dirty="0"/>
                    </a:p>
                  </a:txBody>
                  <a:tcPr/>
                </a:tc>
              </a:tr>
              <a:tr h="370840">
                <a:tc>
                  <a:txBody>
                    <a:bodyPr/>
                    <a:lstStyle/>
                    <a:p>
                      <a:r>
                        <a:rPr lang="en-US" b="1" dirty="0" smtClean="0"/>
                        <a:t>Port Density</a:t>
                      </a:r>
                      <a:endParaRPr lang="en-US" b="1" dirty="0"/>
                    </a:p>
                  </a:txBody>
                  <a:tcPr/>
                </a:tc>
                <a:tc>
                  <a:txBody>
                    <a:bodyPr/>
                    <a:lstStyle/>
                    <a:p>
                      <a:r>
                        <a:rPr lang="en-US" dirty="0" smtClean="0"/>
                        <a:t>High </a:t>
                      </a:r>
                      <a:endParaRPr lang="en-US" dirty="0"/>
                    </a:p>
                  </a:txBody>
                  <a:tcPr>
                    <a:solidFill>
                      <a:srgbClr val="9BBB59"/>
                    </a:solidFill>
                  </a:tcPr>
                </a:tc>
                <a:tc>
                  <a:txBody>
                    <a:bodyPr/>
                    <a:lstStyle/>
                    <a:p>
                      <a:r>
                        <a:rPr lang="en-US" dirty="0" smtClean="0"/>
                        <a:t>Low</a:t>
                      </a:r>
                      <a:endParaRPr lang="en-US" dirty="0"/>
                    </a:p>
                  </a:txBody>
                  <a:tcPr/>
                </a:tc>
              </a:tr>
              <a:tr h="370840">
                <a:tc>
                  <a:txBody>
                    <a:bodyPr/>
                    <a:lstStyle/>
                    <a:p>
                      <a:r>
                        <a:rPr lang="en-US" b="1" dirty="0" smtClean="0"/>
                        <a:t>Cost</a:t>
                      </a:r>
                      <a:endParaRPr lang="en-US" b="1" dirty="0"/>
                    </a:p>
                  </a:txBody>
                  <a:tcPr/>
                </a:tc>
                <a:tc>
                  <a:txBody>
                    <a:bodyPr/>
                    <a:lstStyle/>
                    <a:p>
                      <a:r>
                        <a:rPr lang="en-US" dirty="0" smtClean="0"/>
                        <a:t>Expensive</a:t>
                      </a:r>
                      <a:endParaRPr lang="en-US" dirty="0"/>
                    </a:p>
                  </a:txBody>
                  <a:tcPr/>
                </a:tc>
                <a:tc>
                  <a:txBody>
                    <a:bodyPr/>
                    <a:lstStyle/>
                    <a:p>
                      <a:r>
                        <a:rPr lang="en-US" dirty="0" smtClean="0"/>
                        <a:t>Relatively cheap</a:t>
                      </a:r>
                      <a:endParaRPr lang="en-US" dirty="0"/>
                    </a:p>
                  </a:txBody>
                  <a:tcPr>
                    <a:solidFill>
                      <a:srgbClr val="9BBB59"/>
                    </a:solidFill>
                  </a:tcPr>
                </a:tc>
              </a:tr>
            </a:tbl>
          </a:graphicData>
        </a:graphic>
      </p:graphicFrame>
    </p:spTree>
    <p:extLst>
      <p:ext uri="{BB962C8B-B14F-4D97-AF65-F5344CB8AC3E}">
        <p14:creationId xmlns:p14="http://schemas.microsoft.com/office/powerpoint/2010/main" val="2631488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11</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5" name="Bevel 34"/>
          <p:cNvSpPr/>
          <p:nvPr/>
        </p:nvSpPr>
        <p:spPr>
          <a:xfrm>
            <a:off x="1819796" y="6126163"/>
            <a:ext cx="274865" cy="21797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Callout 22"/>
          <p:cNvSpPr/>
          <p:nvPr/>
        </p:nvSpPr>
        <p:spPr>
          <a:xfrm>
            <a:off x="6013856" y="4063638"/>
            <a:ext cx="2303180" cy="1277246"/>
          </a:xfrm>
          <a:prstGeom prst="wedgeEllipseCallout">
            <a:avLst>
              <a:gd name="adj1" fmla="val -70946"/>
              <a:gd name="adj2" fmla="val 262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Software Switches</a:t>
            </a:r>
            <a:endParaRPr lang="en-US" sz="2400" dirty="0">
              <a:solidFill>
                <a:schemeClr val="tx1"/>
              </a:solidFill>
            </a:endParaRPr>
          </a:p>
        </p:txBody>
      </p:sp>
    </p:spTree>
    <p:extLst>
      <p:ext uri="{BB962C8B-B14F-4D97-AF65-F5344CB8AC3E}">
        <p14:creationId xmlns:p14="http://schemas.microsoft.com/office/powerpoint/2010/main" val="3077067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56 0.00023 L 0.5749 0.00439 " pathEditMode="relative" ptsTypes="AA">
                                      <p:cBhvr>
                                        <p:cTn id="6" dur="1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12</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5" name="Bevel 34"/>
          <p:cNvSpPr/>
          <p:nvPr/>
        </p:nvSpPr>
        <p:spPr>
          <a:xfrm>
            <a:off x="1819796" y="6126163"/>
            <a:ext cx="274865" cy="21797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Callout 22"/>
          <p:cNvSpPr/>
          <p:nvPr/>
        </p:nvSpPr>
        <p:spPr>
          <a:xfrm>
            <a:off x="6013856" y="4063638"/>
            <a:ext cx="2303180" cy="1277246"/>
          </a:xfrm>
          <a:prstGeom prst="wedgeEllipseCallout">
            <a:avLst>
              <a:gd name="adj1" fmla="val -64313"/>
              <a:gd name="adj2" fmla="val 1062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&lt;5% rules cached</a:t>
            </a:r>
            <a:endParaRPr lang="en-US" sz="2400" dirty="0">
              <a:solidFill>
                <a:schemeClr val="tx1"/>
              </a:solidFill>
            </a:endParaRPr>
          </a:p>
        </p:txBody>
      </p:sp>
    </p:spTree>
    <p:extLst>
      <p:ext uri="{BB962C8B-B14F-4D97-AF65-F5344CB8AC3E}">
        <p14:creationId xmlns:p14="http://schemas.microsoft.com/office/powerpoint/2010/main" val="75209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56 0.00023 L 0.5749 0.00439 " pathEditMode="relative" ptsTypes="AA">
                                      <p:cBhvr>
                                        <p:cTn id="6" dur="1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13</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5" name="Bevel 34"/>
          <p:cNvSpPr/>
          <p:nvPr/>
        </p:nvSpPr>
        <p:spPr>
          <a:xfrm>
            <a:off x="1819796" y="6126163"/>
            <a:ext cx="274865" cy="217977"/>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Callout 7"/>
          <p:cNvSpPr/>
          <p:nvPr/>
        </p:nvSpPr>
        <p:spPr>
          <a:xfrm>
            <a:off x="246431" y="4063638"/>
            <a:ext cx="2303180" cy="1277246"/>
          </a:xfrm>
          <a:prstGeom prst="wedgeEllipseCallout">
            <a:avLst>
              <a:gd name="adj1" fmla="val 102364"/>
              <a:gd name="adj2" fmla="val 766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low expected cache-misses</a:t>
            </a:r>
            <a:endParaRPr lang="en-US" sz="2000" dirty="0">
              <a:solidFill>
                <a:schemeClr val="tx1"/>
              </a:solidFill>
            </a:endParaRPr>
          </a:p>
        </p:txBody>
      </p:sp>
    </p:spTree>
    <p:extLst>
      <p:ext uri="{BB962C8B-B14F-4D97-AF65-F5344CB8AC3E}">
        <p14:creationId xmlns:p14="http://schemas.microsoft.com/office/powerpoint/2010/main" val="3407283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552 0.00162 C 0.05173 0.00115 0.07794 0.00139 0.10432 0.00023 C 0.12081 -0.0007 0.14147 -0.0162 0.14789 -0.03702 C 0.15119 -0.04859 0.15432 -0.06109 0.15918 -0.0715 C 0.16091 -0.08353 0.16299 -0.0944 0.16542 -0.10597 C 0.16751 -0.12911 0.1774 -0.16058 0.1965 -0.16544 C 0.19962 -0.16497 0.20274 -0.16544 0.20587 -0.16405 C 0.20934 -0.16266 0.21177 -0.15178 0.21316 -0.14762 C 0.21958 -0.12772 0.21108 -0.15433 0.21733 -0.1379 C 0.22149 -0.12656 0.22392 -0.11407 0.22965 -0.10343 C 0.23312 -0.08954 0.22965 -0.10019 0.23694 -0.08677 C 0.23902 -0.08283 0.23972 -0.07659 0.24319 -0.07427 C 0.2484 -0.0708 0.24597 -0.07265 0.25048 -0.06872 C 0.25395 -0.06178 0.25898 -0.05785 0.26384 -0.05229 C 0.26818 -0.0472 0.27391 -0.03517 0.27947 -0.03147 C 0.28589 -0.02731 0.29266 -0.0236 0.29908 -0.01898 C 0.31262 -0.00926 0.3272 0.00185 0.34265 0.00717 C 0.36747 0.01527 0.39611 0.01573 0.42146 0.01689 C 0.45183 0.02082 0.43569 0.0192 0.4961 0.01689 C 0.5105 0.01619 0.52578 0.0074 0.54053 0.00578 C 0.54643 0.0037 0.55373 0.0037 0.55928 0.00023 " pathEditMode="relative" ptsTypes="ffffffffffffffffffffA">
                                      <p:cBhvr>
                                        <p:cTn id="6" dur="2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buFont typeface="Arial"/>
              <a:buChar char="•"/>
            </a:pPr>
            <a:r>
              <a:rPr lang="en-US" dirty="0" smtClean="0">
                <a:solidFill>
                  <a:schemeClr val="tx1"/>
                </a:solidFill>
              </a:rPr>
              <a:t>High throughput + high rule space</a:t>
            </a: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14</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34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0" lvl="1" indent="-457200" algn="l">
              <a:buFont typeface="Arial"/>
              <a:buChar char="•"/>
            </a:pPr>
            <a:r>
              <a:rPr lang="en-US" dirty="0" smtClean="0">
                <a:solidFill>
                  <a:schemeClr val="tx1"/>
                </a:solidFill>
              </a:rPr>
              <a:t>High throughput + high rule space</a:t>
            </a:r>
            <a:endParaRPr lang="en-US" dirty="0">
              <a:solidFill>
                <a:schemeClr val="tx1"/>
              </a:solidFill>
            </a:endParaRPr>
          </a:p>
        </p:txBody>
      </p:sp>
      <p:sp>
        <p:nvSpPr>
          <p:cNvPr id="6" name="Title 5"/>
          <p:cNvSpPr>
            <a:spLocks noGrp="1"/>
          </p:cNvSpPr>
          <p:nvPr>
            <p:ph type="title"/>
          </p:nvPr>
        </p:nvSpPr>
        <p:spPr>
          <a:xfrm>
            <a:off x="-1" y="426356"/>
            <a:ext cx="7165447" cy="872200"/>
          </a:xfrm>
        </p:spPr>
        <p:txBody>
          <a:bodyPr>
            <a:normAutofit/>
          </a:bodyPr>
          <a:lstStyle/>
          <a:p>
            <a:r>
              <a:rPr lang="en-US" dirty="0" smtClean="0"/>
              <a:t>TCAM as cache</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15</a:t>
            </a:fld>
            <a:endParaRPr lang="en-US"/>
          </a:p>
        </p:txBody>
      </p:sp>
      <p:sp>
        <p:nvSpPr>
          <p:cNvPr id="9" name="Cube 8"/>
          <p:cNvSpPr/>
          <p:nvPr/>
        </p:nvSpPr>
        <p:spPr>
          <a:xfrm>
            <a:off x="3979904" y="3339394"/>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t>CacheFlow</a:t>
            </a:r>
            <a:endParaRPr lang="en-US" b="1" dirty="0"/>
          </a:p>
        </p:txBody>
      </p:sp>
      <p:cxnSp>
        <p:nvCxnSpPr>
          <p:cNvPr id="10" name="Straight Arrow Connector 9"/>
          <p:cNvCxnSpPr>
            <a:stCxn id="9" idx="3"/>
            <a:endCxn id="15" idx="0"/>
          </p:cNvCxnSpPr>
          <p:nvPr/>
        </p:nvCxnSpPr>
        <p:spPr>
          <a:xfrm flipH="1">
            <a:off x="4618643" y="4063638"/>
            <a:ext cx="33795"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794457" y="5340884"/>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a:stCxn id="9" idx="3"/>
            <a:endCxn id="17" idx="0"/>
          </p:cNvCxnSpPr>
          <p:nvPr/>
        </p:nvCxnSpPr>
        <p:spPr>
          <a:xfrm>
            <a:off x="4652438" y="4063638"/>
            <a:ext cx="677263"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652438" y="2919760"/>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3260626" y="5972282"/>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TCAM</a:t>
            </a:r>
            <a:endParaRPr lang="en-US" dirty="0"/>
          </a:p>
        </p:txBody>
      </p:sp>
      <p:sp>
        <p:nvSpPr>
          <p:cNvPr id="16" name="Rounded Rectangle 15"/>
          <p:cNvSpPr/>
          <p:nvPr/>
        </p:nvSpPr>
        <p:spPr>
          <a:xfrm>
            <a:off x="3999725" y="2530733"/>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003544" y="4894734"/>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18" name="Straight Arrow Connector 17"/>
          <p:cNvCxnSpPr>
            <a:stCxn id="17" idx="3"/>
          </p:cNvCxnSpPr>
          <p:nvPr/>
        </p:nvCxnSpPr>
        <p:spPr>
          <a:xfrm flipH="1">
            <a:off x="5211186" y="5340884"/>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743513" y="6263716"/>
            <a:ext cx="1175502"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375131" y="6263716"/>
            <a:ext cx="88549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587034" y="4894734"/>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905994" y="4063638"/>
            <a:ext cx="74644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3" name="Oval Callout 22"/>
          <p:cNvSpPr/>
          <p:nvPr/>
        </p:nvSpPr>
        <p:spPr>
          <a:xfrm>
            <a:off x="246431" y="3339394"/>
            <a:ext cx="2303180" cy="1277246"/>
          </a:xfrm>
          <a:prstGeom prst="wedgeEllipseCallout">
            <a:avLst>
              <a:gd name="adj1" fmla="val 102364"/>
              <a:gd name="adj2" fmla="val 766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Flexible Deployment</a:t>
            </a:r>
            <a:endParaRPr lang="en-US" sz="2000" dirty="0">
              <a:solidFill>
                <a:schemeClr val="tx1"/>
              </a:solidFill>
            </a:endParaRPr>
          </a:p>
        </p:txBody>
      </p:sp>
    </p:spTree>
    <p:extLst>
      <p:ext uri="{BB962C8B-B14F-4D97-AF65-F5344CB8AC3E}">
        <p14:creationId xmlns:p14="http://schemas.microsoft.com/office/powerpoint/2010/main" val="2188260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342900" indent="-342900" algn="l">
              <a:buFont typeface="Arial"/>
              <a:buChar char="•"/>
            </a:pPr>
            <a:r>
              <a:rPr lang="en-US" sz="2800" dirty="0" smtClean="0">
                <a:solidFill>
                  <a:schemeClr val="tx1"/>
                </a:solidFill>
              </a:rPr>
              <a:t>Abstraction of an “infinite” switch</a:t>
            </a:r>
            <a:endParaRPr lang="en-US" sz="2400" dirty="0" smtClean="0">
              <a:solidFill>
                <a:schemeClr val="tx1"/>
              </a:solidFill>
            </a:endParaRPr>
          </a:p>
          <a:p>
            <a:pPr marL="914400" lvl="1" indent="-457200" algn="l">
              <a:buFont typeface="Wingdings" charset="2"/>
              <a:buChar char="Ø"/>
            </a:pPr>
            <a:r>
              <a:rPr lang="en-US" sz="2400" dirty="0" smtClean="0">
                <a:solidFill>
                  <a:schemeClr val="tx1"/>
                </a:solidFill>
              </a:rPr>
              <a:t>Correct: realizes the policy</a:t>
            </a:r>
          </a:p>
          <a:p>
            <a:pPr marL="914400" lvl="1" indent="-457200" algn="l">
              <a:buFont typeface="Wingdings" charset="2"/>
              <a:buChar char="Ø"/>
            </a:pPr>
            <a:r>
              <a:rPr lang="en-US" sz="2400" dirty="0" smtClean="0">
                <a:solidFill>
                  <a:schemeClr val="tx1"/>
                </a:solidFill>
              </a:rPr>
              <a:t>Efficient: </a:t>
            </a:r>
            <a:r>
              <a:rPr lang="en-US" sz="2400" dirty="0">
                <a:solidFill>
                  <a:schemeClr val="tx1"/>
                </a:solidFill>
              </a:rPr>
              <a:t>h</a:t>
            </a:r>
            <a:r>
              <a:rPr lang="en-US" sz="2400" dirty="0" smtClean="0">
                <a:solidFill>
                  <a:schemeClr val="tx1"/>
                </a:solidFill>
              </a:rPr>
              <a:t>igh throughput &amp; large tables</a:t>
            </a:r>
          </a:p>
          <a:p>
            <a:pPr marL="914400" lvl="1" indent="-457200" algn="l">
              <a:buFont typeface="Wingdings" charset="2"/>
              <a:buChar char="Ø"/>
            </a:pPr>
            <a:r>
              <a:rPr lang="en-US" sz="2400" dirty="0" smtClean="0">
                <a:solidFill>
                  <a:schemeClr val="tx1"/>
                </a:solidFill>
              </a:rPr>
              <a:t>Transparent: unmodified applications/switches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16</a:t>
            </a:fld>
            <a:endParaRPr lang="en-US"/>
          </a:p>
        </p:txBody>
      </p:sp>
      <p:sp>
        <p:nvSpPr>
          <p:cNvPr id="3" name="Title 2"/>
          <p:cNvSpPr>
            <a:spLocks noGrp="1"/>
          </p:cNvSpPr>
          <p:nvPr>
            <p:ph type="title"/>
          </p:nvPr>
        </p:nvSpPr>
        <p:spPr/>
        <p:txBody>
          <a:bodyPr/>
          <a:lstStyle/>
          <a:p>
            <a:endParaRPr lang="en-US"/>
          </a:p>
        </p:txBody>
      </p:sp>
      <p:sp>
        <p:nvSpPr>
          <p:cNvPr id="7" name="Title 5"/>
          <p:cNvSpPr txBox="1">
            <a:spLocks/>
          </p:cNvSpPr>
          <p:nvPr/>
        </p:nvSpPr>
        <p:spPr>
          <a:xfrm>
            <a:off x="-1" y="426355"/>
            <a:ext cx="7319079" cy="979419"/>
          </a:xfrm>
          <a:prstGeom prst="rect">
            <a:avLst/>
          </a:prstGeom>
          <a:solidFill>
            <a:srgbClr val="FF6600"/>
          </a:solidFill>
        </p:spPr>
        <p:txBody>
          <a:bodyPr vert="horz" lIns="91440" tIns="45720" rIns="91440" bIns="45720" rtlCol="0" anchor="ctr">
            <a:normAutofit fontScale="97500" lnSpcReduction="10000"/>
          </a:bodyPr>
          <a:lstStyle>
            <a:lvl1pPr algn="l" defTabSz="457200" rtl="0" eaLnBrk="1" latinLnBrk="0" hangingPunct="1">
              <a:spcBef>
                <a:spcPct val="0"/>
              </a:spcBef>
              <a:buNone/>
              <a:defRPr sz="3200" kern="1200">
                <a:solidFill>
                  <a:schemeClr val="tx1"/>
                </a:solidFill>
                <a:latin typeface="+mj-lt"/>
                <a:ea typeface="+mj-ea"/>
                <a:cs typeface="+mj-cs"/>
              </a:defRPr>
            </a:lvl1pPr>
          </a:lstStyle>
          <a:p>
            <a:r>
              <a:rPr lang="en-US" smtClean="0"/>
              <a:t> A </a:t>
            </a:r>
            <a:r>
              <a:rPr lang="en-US" b="1" i="1" smtClean="0"/>
              <a:t>Correct</a:t>
            </a:r>
            <a:r>
              <a:rPr lang="en-US" smtClean="0"/>
              <a:t>, </a:t>
            </a:r>
            <a:r>
              <a:rPr lang="en-US" b="1" i="1" smtClean="0"/>
              <a:t>Efficient</a:t>
            </a:r>
            <a:r>
              <a:rPr lang="en-US" smtClean="0"/>
              <a:t> and </a:t>
            </a:r>
            <a:r>
              <a:rPr lang="en-US" b="1" i="1" smtClean="0"/>
              <a:t>Transparent</a:t>
            </a:r>
            <a:r>
              <a:rPr lang="en-US" smtClean="0"/>
              <a:t>    				Caching System</a:t>
            </a:r>
            <a:endParaRPr lang="en-US" dirty="0"/>
          </a:p>
        </p:txBody>
      </p:sp>
    </p:spTree>
    <p:extLst>
      <p:ext uri="{BB962C8B-B14F-4D97-AF65-F5344CB8AC3E}">
        <p14:creationId xmlns:p14="http://schemas.microsoft.com/office/powerpoint/2010/main" val="38435156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smtClean="0">
                <a:latin typeface="Segoe UI Symbol"/>
                <a:cs typeface="Segoe UI Symbol"/>
              </a:rPr>
              <a:t>1. Correct Caching</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17</a:t>
            </a:fld>
            <a:endParaRPr lang="en-US"/>
          </a:p>
        </p:txBody>
      </p:sp>
    </p:spTree>
    <p:extLst>
      <p:ext uri="{BB962C8B-B14F-4D97-AF65-F5344CB8AC3E}">
        <p14:creationId xmlns:p14="http://schemas.microsoft.com/office/powerpoint/2010/main" val="1321821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Caching under constraints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18</a:t>
            </a:fld>
            <a:endParaRPr lang="en-US"/>
          </a:p>
        </p:txBody>
      </p:sp>
      <p:sp>
        <p:nvSpPr>
          <p:cNvPr id="3" name="TextBox 2"/>
          <p:cNvSpPr txBox="1"/>
          <p:nvPr/>
        </p:nvSpPr>
        <p:spPr>
          <a:xfrm>
            <a:off x="815117" y="4861847"/>
            <a:ext cx="4198800" cy="461665"/>
          </a:xfrm>
          <a:prstGeom prst="rect">
            <a:avLst/>
          </a:prstGeom>
          <a:noFill/>
        </p:spPr>
        <p:txBody>
          <a:bodyPr wrap="square" rtlCol="0">
            <a:spAutoFit/>
          </a:bodyPr>
          <a:lstStyle/>
          <a:p>
            <a:r>
              <a:rPr lang="en-US" sz="2400" dirty="0" smtClean="0"/>
              <a:t>Easy: Cache rules greedily</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76175849"/>
              </p:ext>
            </p:extLst>
          </p:nvPr>
        </p:nvGraphicFramePr>
        <p:xfrm>
          <a:off x="2527905" y="2043975"/>
          <a:ext cx="4049899" cy="1357124"/>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110</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60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101</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30</a:t>
                      </a:r>
                      <a:endParaRPr lang="en-US" sz="1600" b="0" dirty="0"/>
                    </a:p>
                  </a:txBody>
                  <a:tcPr/>
                </a:tc>
              </a:tr>
            </a:tbl>
          </a:graphicData>
        </a:graphic>
      </p:graphicFrame>
      <p:sp>
        <p:nvSpPr>
          <p:cNvPr id="9" name="Donut 8"/>
          <p:cNvSpPr/>
          <p:nvPr/>
        </p:nvSpPr>
        <p:spPr>
          <a:xfrm>
            <a:off x="2987078" y="1914411"/>
            <a:ext cx="1092237" cy="1659523"/>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Right Arrow 3"/>
          <p:cNvSpPr/>
          <p:nvPr/>
        </p:nvSpPr>
        <p:spPr>
          <a:xfrm>
            <a:off x="1900176" y="2835818"/>
            <a:ext cx="525174" cy="105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28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Caching Ternary </a:t>
            </a:r>
            <a:r>
              <a:rPr lang="en-US" dirty="0"/>
              <a:t>R</a:t>
            </a:r>
            <a:r>
              <a:rPr lang="en-US" dirty="0" smtClean="0"/>
              <a:t>ules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37822145"/>
              </p:ext>
            </p:extLst>
          </p:nvPr>
        </p:nvGraphicFramePr>
        <p:xfrm>
          <a:off x="2527905" y="2043975"/>
          <a:ext cx="4049899" cy="1357124"/>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60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30</a:t>
                      </a:r>
                      <a:endParaRPr lang="en-US" sz="1600" b="0" dirty="0"/>
                    </a:p>
                  </a:txBody>
                  <a:tcPr/>
                </a:tc>
              </a:tr>
            </a:tbl>
          </a:graphicData>
        </a:graphic>
      </p:graphicFrame>
      <p:sp>
        <p:nvSpPr>
          <p:cNvPr id="9" name="Donut 8"/>
          <p:cNvSpPr/>
          <p:nvPr/>
        </p:nvSpPr>
        <p:spPr>
          <a:xfrm>
            <a:off x="2987078" y="1914411"/>
            <a:ext cx="1092237" cy="1659523"/>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815117" y="4861847"/>
            <a:ext cx="6056508" cy="461665"/>
          </a:xfrm>
          <a:prstGeom prst="rect">
            <a:avLst/>
          </a:prstGeom>
          <a:noFill/>
        </p:spPr>
        <p:txBody>
          <a:bodyPr wrap="square" rtlCol="0">
            <a:spAutoFit/>
          </a:bodyPr>
          <a:lstStyle/>
          <a:p>
            <a:pPr marL="342900" indent="-342900">
              <a:buFont typeface="Arial"/>
              <a:buChar char="•"/>
            </a:pPr>
            <a:r>
              <a:rPr lang="en-US" sz="2400" dirty="0" smtClean="0"/>
              <a:t>Greedy strategy breaks rule-table semantics</a:t>
            </a:r>
            <a:endParaRPr lang="en-US" sz="2400" dirty="0"/>
          </a:p>
        </p:txBody>
      </p:sp>
      <p:sp>
        <p:nvSpPr>
          <p:cNvPr id="8" name="Right Arrow 7"/>
          <p:cNvSpPr/>
          <p:nvPr/>
        </p:nvSpPr>
        <p:spPr>
          <a:xfrm>
            <a:off x="1900176" y="2835818"/>
            <a:ext cx="525174" cy="105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722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Inadequate Switching Gear</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2</a:t>
            </a:fld>
            <a:endParaRPr lang="en-US"/>
          </a:p>
        </p:txBody>
      </p:sp>
      <p:pic>
        <p:nvPicPr>
          <p:cNvPr id="5" name="Picture 4" descr="Screen Shot 2014-08-18 at 12.00.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1" y="1601453"/>
            <a:ext cx="8800250" cy="3882962"/>
          </a:xfrm>
          <a:prstGeom prst="rect">
            <a:avLst/>
          </a:prstGeom>
        </p:spPr>
      </p:pic>
      <p:sp>
        <p:nvSpPr>
          <p:cNvPr id="3" name="Rectangle 2"/>
          <p:cNvSpPr/>
          <p:nvPr/>
        </p:nvSpPr>
        <p:spPr>
          <a:xfrm>
            <a:off x="200521" y="2187034"/>
            <a:ext cx="8800250" cy="87011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420844" y="3962531"/>
            <a:ext cx="3579928" cy="168143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7067088" y="3821432"/>
            <a:ext cx="705532" cy="23516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848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Caching Ternary </a:t>
            </a:r>
            <a:r>
              <a:rPr lang="en-US" dirty="0"/>
              <a:t>R</a:t>
            </a:r>
            <a:r>
              <a:rPr lang="en-US" dirty="0" smtClean="0"/>
              <a:t>ules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75289378"/>
              </p:ext>
            </p:extLst>
          </p:nvPr>
        </p:nvGraphicFramePr>
        <p:xfrm>
          <a:off x="2527905" y="2043975"/>
          <a:ext cx="4049899" cy="1357124"/>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60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30</a:t>
                      </a:r>
                      <a:endParaRPr lang="en-US" sz="1600" b="0" dirty="0"/>
                    </a:p>
                  </a:txBody>
                  <a:tcPr/>
                </a:tc>
              </a:tr>
            </a:tbl>
          </a:graphicData>
        </a:graphic>
      </p:graphicFrame>
      <p:sp>
        <p:nvSpPr>
          <p:cNvPr id="8" name="TextBox 7"/>
          <p:cNvSpPr txBox="1"/>
          <p:nvPr/>
        </p:nvSpPr>
        <p:spPr>
          <a:xfrm>
            <a:off x="815117" y="4861847"/>
            <a:ext cx="6056508" cy="461665"/>
          </a:xfrm>
          <a:prstGeom prst="rect">
            <a:avLst/>
          </a:prstGeom>
          <a:noFill/>
        </p:spPr>
        <p:txBody>
          <a:bodyPr wrap="square" rtlCol="0">
            <a:spAutoFit/>
          </a:bodyPr>
          <a:lstStyle/>
          <a:p>
            <a:pPr marL="342900" indent="-342900">
              <a:buFont typeface="Arial"/>
              <a:buChar char="•"/>
            </a:pPr>
            <a:r>
              <a:rPr lang="en-US" sz="2400" dirty="0" smtClean="0"/>
              <a:t>Greedy strategy breaks rule-table semantics</a:t>
            </a:r>
            <a:endParaRPr lang="en-US" sz="2400" dirty="0"/>
          </a:p>
        </p:txBody>
      </p:sp>
      <p:sp>
        <p:nvSpPr>
          <p:cNvPr id="9" name="Donut 8"/>
          <p:cNvSpPr/>
          <p:nvPr/>
        </p:nvSpPr>
        <p:spPr>
          <a:xfrm>
            <a:off x="2987078" y="1914411"/>
            <a:ext cx="1092237" cy="1659523"/>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Oval Callout 6"/>
          <p:cNvSpPr/>
          <p:nvPr/>
        </p:nvSpPr>
        <p:spPr>
          <a:xfrm>
            <a:off x="5399637" y="3595729"/>
            <a:ext cx="3053655" cy="728241"/>
          </a:xfrm>
          <a:prstGeom prst="wedgeEllipseCallout">
            <a:avLst>
              <a:gd name="adj1" fmla="val -103171"/>
              <a:gd name="adj2" fmla="val -63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Rules Overlap!</a:t>
            </a:r>
            <a:endParaRPr lang="en-US" sz="2000" dirty="0">
              <a:solidFill>
                <a:schemeClr val="tx1"/>
              </a:solidFill>
            </a:endParaRPr>
          </a:p>
        </p:txBody>
      </p:sp>
      <p:sp>
        <p:nvSpPr>
          <p:cNvPr id="10" name="Right Arrow 9"/>
          <p:cNvSpPr/>
          <p:nvPr/>
        </p:nvSpPr>
        <p:spPr>
          <a:xfrm>
            <a:off x="1900176" y="2835818"/>
            <a:ext cx="525174" cy="105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104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Caching Ternary </a:t>
            </a:r>
            <a:r>
              <a:rPr lang="en-US" dirty="0"/>
              <a:t>R</a:t>
            </a:r>
            <a:r>
              <a:rPr lang="en-US" dirty="0" smtClean="0"/>
              <a:t>ules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34191617"/>
              </p:ext>
            </p:extLst>
          </p:nvPr>
        </p:nvGraphicFramePr>
        <p:xfrm>
          <a:off x="2527905" y="2043975"/>
          <a:ext cx="4049899" cy="1357124"/>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60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30</a:t>
                      </a:r>
                      <a:endParaRPr lang="en-US" sz="1600" b="0" dirty="0"/>
                    </a:p>
                  </a:txBody>
                  <a:tcPr/>
                </a:tc>
              </a:tr>
            </a:tbl>
          </a:graphicData>
        </a:graphic>
      </p:graphicFrame>
      <p:sp>
        <p:nvSpPr>
          <p:cNvPr id="8" name="TextBox 7"/>
          <p:cNvSpPr txBox="1"/>
          <p:nvPr/>
        </p:nvSpPr>
        <p:spPr>
          <a:xfrm>
            <a:off x="815116" y="4861847"/>
            <a:ext cx="6842879" cy="830997"/>
          </a:xfrm>
          <a:prstGeom prst="rect">
            <a:avLst/>
          </a:prstGeom>
          <a:noFill/>
        </p:spPr>
        <p:txBody>
          <a:bodyPr wrap="square" rtlCol="0">
            <a:spAutoFit/>
          </a:bodyPr>
          <a:lstStyle/>
          <a:p>
            <a:pPr marL="342900" indent="-342900">
              <a:buFont typeface="Arial"/>
              <a:buChar char="•"/>
            </a:pPr>
            <a:r>
              <a:rPr lang="en-US" sz="2400" dirty="0" smtClean="0"/>
              <a:t>Greedy strategy breaks rule-table semantics</a:t>
            </a:r>
          </a:p>
          <a:p>
            <a:pPr marL="342900" indent="-342900">
              <a:buFont typeface="Arial"/>
              <a:buChar char="•"/>
            </a:pPr>
            <a:r>
              <a:rPr lang="en-US" sz="2400" dirty="0" smtClean="0">
                <a:solidFill>
                  <a:srgbClr val="FF0000"/>
                </a:solidFill>
              </a:rPr>
              <a:t>Beware of switches that claim large rule tables</a:t>
            </a:r>
            <a:endParaRPr lang="en-US" sz="2400" dirty="0">
              <a:solidFill>
                <a:srgbClr val="FF0000"/>
              </a:solidFill>
            </a:endParaRPr>
          </a:p>
        </p:txBody>
      </p:sp>
      <p:sp>
        <p:nvSpPr>
          <p:cNvPr id="9" name="Donut 8"/>
          <p:cNvSpPr/>
          <p:nvPr/>
        </p:nvSpPr>
        <p:spPr>
          <a:xfrm>
            <a:off x="2987078" y="1914411"/>
            <a:ext cx="1092237" cy="1659523"/>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Oval Callout 6"/>
          <p:cNvSpPr/>
          <p:nvPr/>
        </p:nvSpPr>
        <p:spPr>
          <a:xfrm>
            <a:off x="5399637" y="3595729"/>
            <a:ext cx="3053655" cy="728241"/>
          </a:xfrm>
          <a:prstGeom prst="wedgeEllipseCallout">
            <a:avLst>
              <a:gd name="adj1" fmla="val -103171"/>
              <a:gd name="adj2" fmla="val -638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Rules Overlap!</a:t>
            </a:r>
            <a:endParaRPr lang="en-US" sz="2000" dirty="0">
              <a:solidFill>
                <a:schemeClr val="tx1"/>
              </a:solidFill>
            </a:endParaRPr>
          </a:p>
        </p:txBody>
      </p:sp>
      <p:sp>
        <p:nvSpPr>
          <p:cNvPr id="10" name="Right Arrow 9"/>
          <p:cNvSpPr/>
          <p:nvPr/>
        </p:nvSpPr>
        <p:spPr>
          <a:xfrm>
            <a:off x="1900176" y="2835818"/>
            <a:ext cx="525174" cy="105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0855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Dependency Graph</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22</a:t>
            </a:fld>
            <a:endParaRPr lang="en-US"/>
          </a:p>
        </p:txBody>
      </p:sp>
      <p:sp>
        <p:nvSpPr>
          <p:cNvPr id="7" name="TextBox 6"/>
          <p:cNvSpPr txBox="1"/>
          <p:nvPr/>
        </p:nvSpPr>
        <p:spPr>
          <a:xfrm>
            <a:off x="6306745" y="3400435"/>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R3</a:t>
            </a:r>
            <a:endParaRPr lang="en-US" dirty="0"/>
          </a:p>
        </p:txBody>
      </p:sp>
      <p:sp>
        <p:nvSpPr>
          <p:cNvPr id="8" name="TextBox 7"/>
          <p:cNvSpPr txBox="1"/>
          <p:nvPr/>
        </p:nvSpPr>
        <p:spPr>
          <a:xfrm>
            <a:off x="6306745" y="2822282"/>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R2</a:t>
            </a:r>
            <a:endParaRPr lang="en-US" dirty="0"/>
          </a:p>
        </p:txBody>
      </p:sp>
      <p:sp>
        <p:nvSpPr>
          <p:cNvPr id="9" name="TextBox 8"/>
          <p:cNvSpPr txBox="1"/>
          <p:nvPr/>
        </p:nvSpPr>
        <p:spPr>
          <a:xfrm>
            <a:off x="6306745" y="2298740"/>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tx1"/>
                </a:solidFill>
              </a:rPr>
              <a:t>R1</a:t>
            </a:r>
            <a:endParaRPr lang="en-US" dirty="0">
              <a:solidFill>
                <a:schemeClr val="tx1"/>
              </a:solidFill>
            </a:endParaRPr>
          </a:p>
        </p:txBody>
      </p:sp>
      <p:cxnSp>
        <p:nvCxnSpPr>
          <p:cNvPr id="10" name="Straight Arrow Connector 9"/>
          <p:cNvCxnSpPr>
            <a:stCxn id="9" idx="2"/>
            <a:endCxn id="8" idx="0"/>
          </p:cNvCxnSpPr>
          <p:nvPr/>
        </p:nvCxnSpPr>
        <p:spPr>
          <a:xfrm>
            <a:off x="6583619" y="2668072"/>
            <a:ext cx="0" cy="15421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a:endCxn id="7" idx="0"/>
          </p:cNvCxnSpPr>
          <p:nvPr/>
        </p:nvCxnSpPr>
        <p:spPr>
          <a:xfrm>
            <a:off x="6583619" y="3191614"/>
            <a:ext cx="0" cy="20882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44262" y="3435079"/>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R6</a:t>
            </a:r>
            <a:endParaRPr lang="en-US" dirty="0">
              <a:solidFill>
                <a:srgbClr val="000000"/>
              </a:solidFill>
            </a:endParaRPr>
          </a:p>
        </p:txBody>
      </p:sp>
      <p:sp>
        <p:nvSpPr>
          <p:cNvPr id="13" name="TextBox 12"/>
          <p:cNvSpPr txBox="1"/>
          <p:nvPr/>
        </p:nvSpPr>
        <p:spPr>
          <a:xfrm>
            <a:off x="7244262" y="2833916"/>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R5</a:t>
            </a:r>
            <a:endParaRPr lang="en-US" dirty="0">
              <a:solidFill>
                <a:srgbClr val="000000"/>
              </a:solidFill>
            </a:endParaRPr>
          </a:p>
        </p:txBody>
      </p:sp>
      <p:sp>
        <p:nvSpPr>
          <p:cNvPr id="14" name="TextBox 13"/>
          <p:cNvSpPr txBox="1"/>
          <p:nvPr/>
        </p:nvSpPr>
        <p:spPr>
          <a:xfrm>
            <a:off x="7244262" y="2298740"/>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R4</a:t>
            </a:r>
            <a:endParaRPr lang="en-US" dirty="0">
              <a:solidFill>
                <a:srgbClr val="000000"/>
              </a:solidFill>
            </a:endParaRPr>
          </a:p>
        </p:txBody>
      </p:sp>
      <p:cxnSp>
        <p:nvCxnSpPr>
          <p:cNvPr id="15" name="Straight Arrow Connector 14"/>
          <p:cNvCxnSpPr>
            <a:stCxn id="14" idx="2"/>
            <a:endCxn id="13" idx="0"/>
          </p:cNvCxnSpPr>
          <p:nvPr/>
        </p:nvCxnSpPr>
        <p:spPr>
          <a:xfrm>
            <a:off x="7521136" y="2668072"/>
            <a:ext cx="0" cy="16584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a:endCxn id="12" idx="0"/>
          </p:cNvCxnSpPr>
          <p:nvPr/>
        </p:nvCxnSpPr>
        <p:spPr>
          <a:xfrm>
            <a:off x="7521136" y="3203248"/>
            <a:ext cx="0" cy="23183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02597" y="4259064"/>
            <a:ext cx="56852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18" name="Straight Arrow Connector 17"/>
          <p:cNvCxnSpPr>
            <a:stCxn id="7" idx="2"/>
            <a:endCxn id="17" idx="0"/>
          </p:cNvCxnSpPr>
          <p:nvPr/>
        </p:nvCxnSpPr>
        <p:spPr>
          <a:xfrm>
            <a:off x="6583619" y="3769767"/>
            <a:ext cx="503241" cy="48929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2"/>
            <a:endCxn id="17" idx="0"/>
          </p:cNvCxnSpPr>
          <p:nvPr/>
        </p:nvCxnSpPr>
        <p:spPr>
          <a:xfrm flipH="1">
            <a:off x="7086860" y="3804411"/>
            <a:ext cx="434276" cy="454653"/>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024148212"/>
              </p:ext>
            </p:extLst>
          </p:nvPr>
        </p:nvGraphicFramePr>
        <p:xfrm>
          <a:off x="997002" y="2324053"/>
          <a:ext cx="4049899" cy="2374967"/>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0000</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6</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000*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5</a:t>
                      </a:r>
                      <a:endParaRPr lang="en-US" sz="1600" b="0" dirty="0"/>
                    </a:p>
                  </a:txBody>
                  <a:tcPr/>
                </a:tc>
                <a:tc>
                  <a:txBody>
                    <a:bodyPr/>
                    <a:lstStyle/>
                    <a:p>
                      <a:r>
                        <a:rPr lang="en-US" sz="1600" b="0" dirty="0" smtClean="0"/>
                        <a:t>20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00**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4</a:t>
                      </a:r>
                      <a:endParaRPr lang="en-US" sz="1600" b="0" dirty="0"/>
                    </a:p>
                  </a:txBody>
                  <a:tcPr/>
                </a:tc>
                <a:tc>
                  <a:txBody>
                    <a:bodyPr/>
                    <a:lstStyle/>
                    <a:p>
                      <a:r>
                        <a:rPr lang="en-US" sz="1600" b="0" dirty="0" smtClean="0"/>
                        <a:t>90</a:t>
                      </a:r>
                      <a:endParaRPr lang="en-US" sz="1600" b="0" dirty="0"/>
                    </a:p>
                  </a:txBody>
                  <a:tcPr/>
                </a:tc>
              </a:tr>
              <a:tr h="339281">
                <a:tc>
                  <a:txBody>
                    <a:bodyPr/>
                    <a:lstStyle/>
                    <a:p>
                      <a:r>
                        <a:rPr lang="en-US" sz="1600" b="0" dirty="0" smtClean="0"/>
                        <a:t>R4</a:t>
                      </a:r>
                      <a:endParaRPr lang="en-US" sz="1600" b="0" dirty="0"/>
                    </a:p>
                  </a:txBody>
                  <a:tcPr/>
                </a:tc>
                <a:tc>
                  <a:txBody>
                    <a:bodyPr/>
                    <a:lstStyle/>
                    <a:p>
                      <a:r>
                        <a:rPr lang="en-US" sz="1600" b="0" dirty="0" smtClean="0"/>
                        <a:t>111*</a:t>
                      </a:r>
                      <a:endParaRPr lang="en-US" sz="1600" b="0" dirty="0"/>
                    </a:p>
                  </a:txBody>
                  <a:tcPr/>
                </a:tc>
                <a:tc>
                  <a:txBody>
                    <a:bodyPr/>
                    <a:lstStyle/>
                    <a:p>
                      <a:r>
                        <a:rPr lang="en-US" sz="1600" b="0" dirty="0" err="1" smtClean="0"/>
                        <a:t>Fwd</a:t>
                      </a:r>
                      <a:r>
                        <a:rPr lang="en-US" sz="1600" b="0" dirty="0" smtClean="0"/>
                        <a:t> 4</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5</a:t>
                      </a:r>
                      <a:endParaRPr lang="en-US" sz="1600" b="0" dirty="0"/>
                    </a:p>
                  </a:txBody>
                  <a:tcPr/>
                </a:tc>
              </a:tr>
              <a:tr h="339281">
                <a:tc>
                  <a:txBody>
                    <a:bodyPr/>
                    <a:lstStyle/>
                    <a:p>
                      <a:r>
                        <a:rPr lang="en-US" sz="1600" b="0" dirty="0" smtClean="0"/>
                        <a:t>R5</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5</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R6</a:t>
                      </a:r>
                      <a:endParaRPr lang="en-US" sz="1600" b="0" dirty="0"/>
                    </a:p>
                  </a:txBody>
                  <a:tcPr/>
                </a:tc>
                <a:tc>
                  <a:txBody>
                    <a:bodyPr/>
                    <a:lstStyle/>
                    <a:p>
                      <a:r>
                        <a:rPr lang="en-US" sz="1600" b="0" dirty="0" smtClean="0"/>
                        <a:t>1***</a:t>
                      </a:r>
                      <a:endParaRPr lang="en-US" sz="1600" b="0" dirty="0"/>
                    </a:p>
                  </a:txBody>
                  <a:tcPr/>
                </a:tc>
                <a:tc>
                  <a:txBody>
                    <a:bodyPr/>
                    <a:lstStyle/>
                    <a:p>
                      <a:r>
                        <a:rPr lang="en-US" sz="1600" b="0" dirty="0" err="1" smtClean="0"/>
                        <a:t>Fwd</a:t>
                      </a:r>
                      <a:r>
                        <a:rPr lang="en-US" sz="1600" b="0" dirty="0" smtClean="0"/>
                        <a:t> 6</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120</a:t>
                      </a:r>
                      <a:endParaRPr lang="en-US" sz="1600" b="0" dirty="0"/>
                    </a:p>
                  </a:txBody>
                  <a:tcPr/>
                </a:tc>
              </a:tr>
            </a:tbl>
          </a:graphicData>
        </a:graphic>
      </p:graphicFrame>
    </p:spTree>
    <p:extLst>
      <p:ext uri="{BB962C8B-B14F-4D97-AF65-F5344CB8AC3E}">
        <p14:creationId xmlns:p14="http://schemas.microsoft.com/office/powerpoint/2010/main" val="1359917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04581260"/>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8" name="TextBox 7"/>
          <p:cNvSpPr txBox="1"/>
          <p:nvPr/>
        </p:nvSpPr>
        <p:spPr>
          <a:xfrm>
            <a:off x="3211550" y="3358806"/>
            <a:ext cx="142735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R1 != </a:t>
            </a:r>
            <a:r>
              <a:rPr lang="en-US" dirty="0" err="1" smtClean="0"/>
              <a:t>φ</a:t>
            </a:r>
            <a:endParaRPr lang="en-US" dirty="0"/>
          </a:p>
        </p:txBody>
      </p:sp>
      <p:cxnSp>
        <p:nvCxnSpPr>
          <p:cNvPr id="10" name="Straight Arrow Connector 9"/>
          <p:cNvCxnSpPr>
            <a:stCxn id="8" idx="1"/>
          </p:cNvCxnSpPr>
          <p:nvPr/>
        </p:nvCxnSpPr>
        <p:spPr>
          <a:xfrm flipH="1">
            <a:off x="2984810" y="3543472"/>
            <a:ext cx="226740" cy="4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181915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87685896"/>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3358806"/>
            <a:ext cx="142735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R1 != </a:t>
            </a:r>
            <a:r>
              <a:rPr lang="en-US" dirty="0" err="1"/>
              <a:t>φ</a:t>
            </a:r>
            <a:endParaRPr lang="en-US" dirty="0"/>
          </a:p>
        </p:txBody>
      </p:sp>
      <p:cxnSp>
        <p:nvCxnSpPr>
          <p:cNvPr id="11" name="Straight Arrow Connector 10"/>
          <p:cNvCxnSpPr>
            <a:stCxn id="10" idx="1"/>
          </p:cNvCxnSpPr>
          <p:nvPr/>
        </p:nvCxnSpPr>
        <p:spPr>
          <a:xfrm flipH="1">
            <a:off x="2984810" y="3543472"/>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269144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59701688"/>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11550" y="3358806"/>
            <a:ext cx="142735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 R – R1</a:t>
            </a:r>
            <a:endParaRPr lang="en-US" dirty="0"/>
          </a:p>
        </p:txBody>
      </p:sp>
      <p:cxnSp>
        <p:nvCxnSpPr>
          <p:cNvPr id="10" name="Straight Arrow Connector 9"/>
          <p:cNvCxnSpPr>
            <a:stCxn id="9" idx="1"/>
          </p:cNvCxnSpPr>
          <p:nvPr/>
        </p:nvCxnSpPr>
        <p:spPr>
          <a:xfrm flipH="1">
            <a:off x="2984810" y="3543472"/>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411659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734991962"/>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3728138"/>
            <a:ext cx="17742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R2 </a:t>
            </a:r>
            <a:r>
              <a:rPr lang="en-US" dirty="0"/>
              <a:t>=</a:t>
            </a:r>
            <a:r>
              <a:rPr lang="en-US" dirty="0" smtClean="0"/>
              <a:t>= </a:t>
            </a:r>
            <a:r>
              <a:rPr lang="en-US" dirty="0" err="1"/>
              <a:t>φ</a:t>
            </a:r>
            <a:endParaRPr lang="en-US" dirty="0"/>
          </a:p>
        </p:txBody>
      </p:sp>
      <p:cxnSp>
        <p:nvCxnSpPr>
          <p:cNvPr id="11" name="Straight Arrow Connector 10"/>
          <p:cNvCxnSpPr>
            <a:stCxn id="10" idx="1"/>
          </p:cNvCxnSpPr>
          <p:nvPr/>
        </p:nvCxnSpPr>
        <p:spPr>
          <a:xfrm flipH="1">
            <a:off x="2984810" y="3912804"/>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205458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449262304"/>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211550" y="4041064"/>
            <a:ext cx="17066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R3 != </a:t>
            </a:r>
            <a:r>
              <a:rPr lang="en-US" dirty="0" err="1"/>
              <a:t>φ</a:t>
            </a:r>
            <a:endParaRPr lang="en-US" dirty="0"/>
          </a:p>
        </p:txBody>
      </p:sp>
      <p:cxnSp>
        <p:nvCxnSpPr>
          <p:cNvPr id="10" name="Straight Arrow Connector 9"/>
          <p:cNvCxnSpPr>
            <a:stCxn id="8" idx="1"/>
          </p:cNvCxnSpPr>
          <p:nvPr/>
        </p:nvCxnSpPr>
        <p:spPr>
          <a:xfrm flipH="1">
            <a:off x="2984810" y="4225730"/>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407988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08629250"/>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390842" y="3054823"/>
            <a:ext cx="487811" cy="1290633"/>
          </a:xfrm>
          <a:prstGeom prst="curvedRightArrow">
            <a:avLst>
              <a:gd name="adj1" fmla="val 8745"/>
              <a:gd name="adj2" fmla="val 50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4041064"/>
            <a:ext cx="170668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a:t>
            </a:r>
            <a:r>
              <a:rPr lang="en-US" dirty="0">
                <a:latin typeface="ＭＳ ゴシック"/>
                <a:ea typeface="ＭＳ ゴシック"/>
                <a:cs typeface="ＭＳ ゴシック"/>
              </a:rPr>
              <a:t>∧</a:t>
            </a:r>
            <a:r>
              <a:rPr lang="en-US" dirty="0" smtClean="0"/>
              <a:t> R3 != </a:t>
            </a:r>
            <a:r>
              <a:rPr lang="en-US" dirty="0" err="1"/>
              <a:t>φ</a:t>
            </a:r>
            <a:endParaRPr lang="en-US" dirty="0"/>
          </a:p>
        </p:txBody>
      </p:sp>
      <p:cxnSp>
        <p:nvCxnSpPr>
          <p:cNvPr id="11" name="Straight Arrow Connector 10"/>
          <p:cNvCxnSpPr>
            <a:stCxn id="10" idx="1"/>
          </p:cNvCxnSpPr>
          <p:nvPr/>
        </p:nvCxnSpPr>
        <p:spPr>
          <a:xfrm flipH="1">
            <a:off x="2984810" y="4225730"/>
            <a:ext cx="226740" cy="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281995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29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26250774"/>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390842" y="3054823"/>
            <a:ext cx="487811" cy="1290633"/>
          </a:xfrm>
          <a:prstGeom prst="curvedRightArrow">
            <a:avLst>
              <a:gd name="adj1" fmla="val 8745"/>
              <a:gd name="adj2" fmla="val 50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4041064"/>
            <a:ext cx="142735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 R’ – R3</a:t>
            </a:r>
            <a:endParaRPr lang="en-US" dirty="0"/>
          </a:p>
        </p:txBody>
      </p:sp>
      <p:cxnSp>
        <p:nvCxnSpPr>
          <p:cNvPr id="11" name="Straight Arrow Connector 10"/>
          <p:cNvCxnSpPr>
            <a:stCxn id="10" idx="1"/>
          </p:cNvCxnSpPr>
          <p:nvPr/>
        </p:nvCxnSpPr>
        <p:spPr>
          <a:xfrm flipH="1">
            <a:off x="2984810" y="4225730"/>
            <a:ext cx="226740" cy="4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209976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3" name="TextBox 2"/>
          <p:cNvSpPr txBox="1"/>
          <p:nvPr/>
        </p:nvSpPr>
        <p:spPr>
          <a:xfrm>
            <a:off x="3696461" y="4789142"/>
            <a:ext cx="1307978" cy="338554"/>
          </a:xfrm>
          <a:prstGeom prst="rect">
            <a:avLst/>
          </a:prstGeom>
          <a:noFill/>
        </p:spPr>
        <p:txBody>
          <a:bodyPr wrap="square" rtlCol="0">
            <a:spAutoFit/>
          </a:bodyPr>
          <a:lstStyle/>
          <a:p>
            <a:r>
              <a:rPr lang="en-US" sz="1600" dirty="0"/>
              <a:t>S</a:t>
            </a:r>
            <a:r>
              <a:rPr lang="en-US" sz="1600" dirty="0" smtClean="0"/>
              <a:t>witch</a:t>
            </a:r>
            <a:endParaRPr lang="en-US" sz="1600" dirty="0"/>
          </a:p>
        </p:txBody>
      </p:sp>
      <p:sp>
        <p:nvSpPr>
          <p:cNvPr id="21" name="TextBox 20"/>
          <p:cNvSpPr txBox="1"/>
          <p:nvPr/>
        </p:nvSpPr>
        <p:spPr>
          <a:xfrm>
            <a:off x="3630115" y="5371897"/>
            <a:ext cx="871899" cy="338554"/>
          </a:xfrm>
          <a:prstGeom prst="rect">
            <a:avLst/>
          </a:prstGeom>
          <a:noFill/>
        </p:spPr>
        <p:txBody>
          <a:bodyPr wrap="square" rtlCol="0">
            <a:spAutoFit/>
          </a:bodyPr>
          <a:lstStyle/>
          <a:p>
            <a:r>
              <a:rPr lang="en-US" sz="1600" dirty="0" smtClean="0"/>
              <a:t>TCAM</a:t>
            </a:r>
            <a:endParaRPr lang="en-US" sz="1600" dirty="0"/>
          </a:p>
        </p:txBody>
      </p:sp>
    </p:spTree>
    <p:extLst>
      <p:ext uri="{BB962C8B-B14F-4D97-AF65-F5344CB8AC3E}">
        <p14:creationId xmlns:p14="http://schemas.microsoft.com/office/powerpoint/2010/main" val="33990404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632917"/>
            <a:ext cx="7867196" cy="923330"/>
          </a:xfrm>
          <a:prstGeom prst="rect">
            <a:avLst/>
          </a:prstGeom>
          <a:noFill/>
        </p:spPr>
        <p:txBody>
          <a:bodyPr wrap="square" rtlCol="0">
            <a:spAutoFit/>
          </a:bodyPr>
          <a:lstStyle/>
          <a:p>
            <a:pPr marL="285750" indent="-285750">
              <a:buFont typeface="Arial"/>
              <a:buChar char="•"/>
            </a:pPr>
            <a:r>
              <a:rPr lang="en-US" dirty="0" smtClean="0">
                <a:latin typeface="Segoe UI Symbol"/>
                <a:cs typeface="Segoe UI Symbol"/>
              </a:rPr>
              <a:t>For a given rule R</a:t>
            </a:r>
          </a:p>
          <a:p>
            <a:pPr marL="742950" lvl="1" indent="-285750">
              <a:buFont typeface="Arial"/>
              <a:buChar char="•"/>
            </a:pPr>
            <a:r>
              <a:rPr lang="en-US" b="1" dirty="0" smtClean="0">
                <a:latin typeface="Segoe UI Symbol"/>
                <a:cs typeface="Segoe UI Symbol"/>
              </a:rPr>
              <a:t>Find all the rules that its packets may hit if R is removed</a:t>
            </a:r>
          </a:p>
          <a:p>
            <a:pPr lvl="1"/>
            <a:endParaRPr lang="en-US" dirty="0" smtClean="0">
              <a:latin typeface="Segoe UI Symbol"/>
              <a:cs typeface="Segoe UI Symbo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30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91463257"/>
              </p:ext>
            </p:extLst>
          </p:nvPr>
        </p:nvGraphicFramePr>
        <p:xfrm>
          <a:off x="2010936" y="2950448"/>
          <a:ext cx="973873" cy="1854200"/>
        </p:xfrm>
        <a:graphic>
          <a:graphicData uri="http://schemas.openxmlformats.org/drawingml/2006/table">
            <a:tbl>
              <a:tblPr firstRow="1" bandRow="1">
                <a:tableStyleId>{1FECB4D8-DB02-4DC6-A0A2-4F2EBAE1DC90}</a:tableStyleId>
              </a:tblPr>
              <a:tblGrid>
                <a:gridCol w="973873"/>
              </a:tblGrid>
              <a:tr h="370840">
                <a:tc>
                  <a:txBody>
                    <a:bodyPr/>
                    <a:lstStyle/>
                    <a:p>
                      <a:r>
                        <a:rPr lang="en-US" dirty="0" smtClean="0"/>
                        <a:t>R</a:t>
                      </a:r>
                      <a:endParaRPr lang="en-US" dirty="0"/>
                    </a:p>
                  </a:txBody>
                  <a:tcPr/>
                </a:tc>
              </a:tr>
              <a:tr h="370840">
                <a:tc>
                  <a:txBody>
                    <a:bodyPr/>
                    <a:lstStyle/>
                    <a:p>
                      <a:r>
                        <a:rPr lang="en-US" dirty="0" smtClean="0"/>
                        <a:t>R1</a:t>
                      </a:r>
                      <a:endParaRPr lang="en-US" dirty="0"/>
                    </a:p>
                  </a:txBody>
                  <a:tcPr/>
                </a:tc>
              </a:tr>
              <a:tr h="370840">
                <a:tc>
                  <a:txBody>
                    <a:bodyPr/>
                    <a:lstStyle/>
                    <a:p>
                      <a:r>
                        <a:rPr lang="en-US" dirty="0" smtClean="0"/>
                        <a:t>R2</a:t>
                      </a:r>
                      <a:endParaRPr lang="en-US" dirty="0"/>
                    </a:p>
                  </a:txBody>
                  <a:tcPr/>
                </a:tc>
              </a:tr>
              <a:tr h="370840">
                <a:tc>
                  <a:txBody>
                    <a:bodyPr/>
                    <a:lstStyle/>
                    <a:p>
                      <a:r>
                        <a:rPr lang="en-US" dirty="0" smtClean="0"/>
                        <a:t>R3</a:t>
                      </a:r>
                      <a:endParaRPr lang="en-US" dirty="0"/>
                    </a:p>
                  </a:txBody>
                  <a:tcPr/>
                </a:tc>
              </a:tr>
              <a:tr h="370840">
                <a:tc>
                  <a:txBody>
                    <a:bodyPr/>
                    <a:lstStyle/>
                    <a:p>
                      <a:r>
                        <a:rPr lang="en-US" dirty="0" smtClean="0"/>
                        <a:t>R4</a:t>
                      </a:r>
                      <a:endParaRPr lang="en-US" dirty="0"/>
                    </a:p>
                  </a:txBody>
                  <a:tcPr/>
                </a:tc>
              </a:tr>
            </a:tbl>
          </a:graphicData>
        </a:graphic>
      </p:graphicFrame>
      <p:sp>
        <p:nvSpPr>
          <p:cNvPr id="5" name="Curved Right Arrow 4"/>
          <p:cNvSpPr/>
          <p:nvPr/>
        </p:nvSpPr>
        <p:spPr>
          <a:xfrm>
            <a:off x="1763205" y="3117392"/>
            <a:ext cx="247731" cy="4513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390842" y="3054823"/>
            <a:ext cx="487811" cy="1290633"/>
          </a:xfrm>
          <a:prstGeom prst="curvedRightArrow">
            <a:avLst>
              <a:gd name="adj1" fmla="val 8745"/>
              <a:gd name="adj2" fmla="val 50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211550" y="4041064"/>
            <a:ext cx="115270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 == </a:t>
            </a:r>
            <a:r>
              <a:rPr lang="en-US" dirty="0" err="1"/>
              <a:t>φ</a:t>
            </a:r>
            <a:endParaRPr lang="en-US" dirty="0"/>
          </a:p>
        </p:txBody>
      </p:sp>
      <p:cxnSp>
        <p:nvCxnSpPr>
          <p:cNvPr id="11" name="Straight Arrow Connector 10"/>
          <p:cNvCxnSpPr>
            <a:stCxn id="10" idx="1"/>
          </p:cNvCxnSpPr>
          <p:nvPr/>
        </p:nvCxnSpPr>
        <p:spPr>
          <a:xfrm flipH="1">
            <a:off x="2984812" y="4225730"/>
            <a:ext cx="226738" cy="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98463" y="5195653"/>
            <a:ext cx="455494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(End of dependencies originating from R</a:t>
            </a:r>
            <a:r>
              <a:rPr lang="en-US" dirty="0" smtClean="0"/>
              <a:t>)</a:t>
            </a:r>
            <a:endParaRPr lang="en-US" dirty="0"/>
          </a:p>
        </p:txBody>
      </p:sp>
      <p:sp>
        <p:nvSpPr>
          <p:cNvPr id="13" name="Title 5"/>
          <p:cNvSpPr txBox="1">
            <a:spLocks/>
          </p:cNvSpPr>
          <p:nvPr/>
        </p:nvSpPr>
        <p:spPr>
          <a:xfrm>
            <a:off x="0" y="426356"/>
            <a:ext cx="6553200" cy="680533"/>
          </a:xfrm>
          <a:prstGeom prst="rect">
            <a:avLst/>
          </a:prstGeom>
          <a:solidFill>
            <a:srgbClr val="FF6600"/>
          </a:solidFill>
        </p:spPr>
        <p:txBody>
          <a:bodyPr vert="horz" lIns="91440" tIns="45720" rIns="91440" bIns="45720" rtlCol="0" anchor="ctr">
            <a:normAutofit/>
          </a:bodyPr>
          <a:lstStyle>
            <a:lvl1pPr algn="l" defTabSz="457200" rtl="0" eaLnBrk="1" latinLnBrk="0" hangingPunct="1">
              <a:spcBef>
                <a:spcPct val="0"/>
              </a:spcBef>
              <a:buNone/>
              <a:defRPr sz="3200" b="1" kern="1200">
                <a:solidFill>
                  <a:schemeClr val="tx1"/>
                </a:solidFill>
                <a:latin typeface="Segoe UI Light"/>
                <a:ea typeface="+mj-ea"/>
                <a:cs typeface="Segoe UI Light"/>
              </a:defRPr>
            </a:lvl1pPr>
          </a:lstStyle>
          <a:p>
            <a:r>
              <a:rPr lang="en-US" dirty="0" smtClean="0"/>
              <a:t>How to get the dependency graph?</a:t>
            </a:r>
            <a:endParaRPr lang="en-US" dirty="0"/>
          </a:p>
        </p:txBody>
      </p:sp>
    </p:spTree>
    <p:extLst>
      <p:ext uri="{BB962C8B-B14F-4D97-AF65-F5344CB8AC3E}">
        <p14:creationId xmlns:p14="http://schemas.microsoft.com/office/powerpoint/2010/main" val="95646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Dependency Graph</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31</a:t>
            </a:fld>
            <a:endParaRPr lang="en-US"/>
          </a:p>
        </p:txBody>
      </p:sp>
      <p:sp>
        <p:nvSpPr>
          <p:cNvPr id="7" name="TextBox 6"/>
          <p:cNvSpPr txBox="1"/>
          <p:nvPr/>
        </p:nvSpPr>
        <p:spPr>
          <a:xfrm>
            <a:off x="6306745" y="3400435"/>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R3</a:t>
            </a:r>
            <a:endParaRPr lang="en-US" dirty="0"/>
          </a:p>
        </p:txBody>
      </p:sp>
      <p:sp>
        <p:nvSpPr>
          <p:cNvPr id="8" name="TextBox 7"/>
          <p:cNvSpPr txBox="1"/>
          <p:nvPr/>
        </p:nvSpPr>
        <p:spPr>
          <a:xfrm>
            <a:off x="6306745" y="2822282"/>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R2</a:t>
            </a:r>
            <a:endParaRPr lang="en-US" dirty="0"/>
          </a:p>
        </p:txBody>
      </p:sp>
      <p:sp>
        <p:nvSpPr>
          <p:cNvPr id="9" name="TextBox 8"/>
          <p:cNvSpPr txBox="1"/>
          <p:nvPr/>
        </p:nvSpPr>
        <p:spPr>
          <a:xfrm>
            <a:off x="6306745" y="2298740"/>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tx1"/>
                </a:solidFill>
              </a:rPr>
              <a:t>R1</a:t>
            </a:r>
            <a:endParaRPr lang="en-US" dirty="0">
              <a:solidFill>
                <a:schemeClr val="tx1"/>
              </a:solidFill>
            </a:endParaRPr>
          </a:p>
        </p:txBody>
      </p:sp>
      <p:cxnSp>
        <p:nvCxnSpPr>
          <p:cNvPr id="10" name="Straight Arrow Connector 9"/>
          <p:cNvCxnSpPr>
            <a:stCxn id="9" idx="2"/>
            <a:endCxn id="8" idx="0"/>
          </p:cNvCxnSpPr>
          <p:nvPr/>
        </p:nvCxnSpPr>
        <p:spPr>
          <a:xfrm>
            <a:off x="6583619" y="2668072"/>
            <a:ext cx="0" cy="15421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a:endCxn id="7" idx="0"/>
          </p:cNvCxnSpPr>
          <p:nvPr/>
        </p:nvCxnSpPr>
        <p:spPr>
          <a:xfrm>
            <a:off x="6583619" y="3191614"/>
            <a:ext cx="0" cy="20882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244262" y="3435079"/>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R6</a:t>
            </a:r>
            <a:endParaRPr lang="en-US" dirty="0">
              <a:solidFill>
                <a:srgbClr val="000000"/>
              </a:solidFill>
            </a:endParaRPr>
          </a:p>
        </p:txBody>
      </p:sp>
      <p:sp>
        <p:nvSpPr>
          <p:cNvPr id="13" name="TextBox 12"/>
          <p:cNvSpPr txBox="1"/>
          <p:nvPr/>
        </p:nvSpPr>
        <p:spPr>
          <a:xfrm>
            <a:off x="7244262" y="2833916"/>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R5</a:t>
            </a:r>
            <a:endParaRPr lang="en-US" dirty="0">
              <a:solidFill>
                <a:srgbClr val="000000"/>
              </a:solidFill>
            </a:endParaRPr>
          </a:p>
        </p:txBody>
      </p:sp>
      <p:sp>
        <p:nvSpPr>
          <p:cNvPr id="14" name="TextBox 13"/>
          <p:cNvSpPr txBox="1"/>
          <p:nvPr/>
        </p:nvSpPr>
        <p:spPr>
          <a:xfrm>
            <a:off x="7244262" y="2298740"/>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R4</a:t>
            </a:r>
            <a:endParaRPr lang="en-US" dirty="0">
              <a:solidFill>
                <a:srgbClr val="000000"/>
              </a:solidFill>
            </a:endParaRPr>
          </a:p>
        </p:txBody>
      </p:sp>
      <p:cxnSp>
        <p:nvCxnSpPr>
          <p:cNvPr id="15" name="Straight Arrow Connector 14"/>
          <p:cNvCxnSpPr>
            <a:stCxn id="14" idx="2"/>
            <a:endCxn id="13" idx="0"/>
          </p:cNvCxnSpPr>
          <p:nvPr/>
        </p:nvCxnSpPr>
        <p:spPr>
          <a:xfrm>
            <a:off x="7521136" y="2668072"/>
            <a:ext cx="0" cy="16584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a:endCxn id="12" idx="0"/>
          </p:cNvCxnSpPr>
          <p:nvPr/>
        </p:nvCxnSpPr>
        <p:spPr>
          <a:xfrm>
            <a:off x="7521136" y="3203248"/>
            <a:ext cx="0" cy="23183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02597" y="4259064"/>
            <a:ext cx="56852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18" name="Straight Arrow Connector 17"/>
          <p:cNvCxnSpPr>
            <a:stCxn id="7" idx="2"/>
            <a:endCxn id="17" idx="0"/>
          </p:cNvCxnSpPr>
          <p:nvPr/>
        </p:nvCxnSpPr>
        <p:spPr>
          <a:xfrm>
            <a:off x="6583619" y="3769767"/>
            <a:ext cx="503241" cy="48929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2"/>
            <a:endCxn id="17" idx="0"/>
          </p:cNvCxnSpPr>
          <p:nvPr/>
        </p:nvCxnSpPr>
        <p:spPr>
          <a:xfrm flipH="1">
            <a:off x="7086860" y="3804411"/>
            <a:ext cx="434276" cy="454653"/>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598390135"/>
              </p:ext>
            </p:extLst>
          </p:nvPr>
        </p:nvGraphicFramePr>
        <p:xfrm>
          <a:off x="997002" y="2324053"/>
          <a:ext cx="4049899" cy="2374967"/>
        </p:xfrm>
        <a:graphic>
          <a:graphicData uri="http://schemas.openxmlformats.org/drawingml/2006/table">
            <a:tbl>
              <a:tblPr firstRow="1" bandRow="1">
                <a:tableStyleId>{F5AB1C69-6EDB-4FF4-983F-18BD219EF322}</a:tableStyleId>
              </a:tblPr>
              <a:tblGrid>
                <a:gridCol w="666215"/>
                <a:gridCol w="786683"/>
                <a:gridCol w="834073"/>
                <a:gridCol w="938333"/>
                <a:gridCol w="824595"/>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c>
                  <a:txBody>
                    <a:bodyPr/>
                    <a:lstStyle/>
                    <a:p>
                      <a:r>
                        <a:rPr lang="en-US" sz="1600" dirty="0" smtClean="0">
                          <a:solidFill>
                            <a:srgbClr val="000000"/>
                          </a:solidFill>
                        </a:rPr>
                        <a:t>Traffic</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0000</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6</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000*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5</a:t>
                      </a:r>
                      <a:endParaRPr lang="en-US" sz="1600" b="0" dirty="0"/>
                    </a:p>
                  </a:txBody>
                  <a:tcPr/>
                </a:tc>
                <a:tc>
                  <a:txBody>
                    <a:bodyPr/>
                    <a:lstStyle/>
                    <a:p>
                      <a:r>
                        <a:rPr lang="en-US" sz="1600" b="0" dirty="0" smtClean="0"/>
                        <a:t>20</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00**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4</a:t>
                      </a:r>
                      <a:endParaRPr lang="en-US" sz="1600" b="0" dirty="0"/>
                    </a:p>
                  </a:txBody>
                  <a:tcPr/>
                </a:tc>
                <a:tc>
                  <a:txBody>
                    <a:bodyPr/>
                    <a:lstStyle/>
                    <a:p>
                      <a:r>
                        <a:rPr lang="en-US" sz="1600" b="0" dirty="0" smtClean="0"/>
                        <a:t>90</a:t>
                      </a:r>
                      <a:endParaRPr lang="en-US" sz="1600" b="0" dirty="0"/>
                    </a:p>
                  </a:txBody>
                  <a:tcPr/>
                </a:tc>
              </a:tr>
              <a:tr h="339281">
                <a:tc>
                  <a:txBody>
                    <a:bodyPr/>
                    <a:lstStyle/>
                    <a:p>
                      <a:r>
                        <a:rPr lang="en-US" sz="1600" b="0" dirty="0" smtClean="0"/>
                        <a:t>R4</a:t>
                      </a:r>
                      <a:endParaRPr lang="en-US" sz="1600" b="0" dirty="0"/>
                    </a:p>
                  </a:txBody>
                  <a:tcPr/>
                </a:tc>
                <a:tc>
                  <a:txBody>
                    <a:bodyPr/>
                    <a:lstStyle/>
                    <a:p>
                      <a:r>
                        <a:rPr lang="en-US" sz="1600" b="0" dirty="0" smtClean="0"/>
                        <a:t>111*</a:t>
                      </a:r>
                      <a:endParaRPr lang="en-US" sz="1600" b="0" dirty="0"/>
                    </a:p>
                  </a:txBody>
                  <a:tcPr/>
                </a:tc>
                <a:tc>
                  <a:txBody>
                    <a:bodyPr/>
                    <a:lstStyle/>
                    <a:p>
                      <a:r>
                        <a:rPr lang="en-US" sz="1600" b="0" dirty="0" err="1" smtClean="0"/>
                        <a:t>Fwd</a:t>
                      </a:r>
                      <a:r>
                        <a:rPr lang="en-US" sz="1600" b="0" dirty="0" smtClean="0"/>
                        <a:t> 4</a:t>
                      </a:r>
                      <a:endParaRPr lang="en-US" sz="1600" b="0" dirty="0"/>
                    </a:p>
                  </a:txBody>
                  <a:tcPr/>
                </a:tc>
                <a:tc>
                  <a:txBody>
                    <a:bodyPr/>
                    <a:lstStyle/>
                    <a:p>
                      <a:r>
                        <a:rPr lang="en-US" sz="1600" b="0" dirty="0" smtClean="0"/>
                        <a:t>3</a:t>
                      </a:r>
                      <a:endParaRPr lang="en-US" sz="1600" b="0" dirty="0"/>
                    </a:p>
                  </a:txBody>
                  <a:tcPr/>
                </a:tc>
                <a:tc>
                  <a:txBody>
                    <a:bodyPr/>
                    <a:lstStyle/>
                    <a:p>
                      <a:r>
                        <a:rPr lang="en-US" sz="1600" b="0" dirty="0" smtClean="0"/>
                        <a:t>5</a:t>
                      </a:r>
                      <a:endParaRPr lang="en-US" sz="1600" b="0" dirty="0"/>
                    </a:p>
                  </a:txBody>
                  <a:tcPr/>
                </a:tc>
              </a:tr>
              <a:tr h="339281">
                <a:tc>
                  <a:txBody>
                    <a:bodyPr/>
                    <a:lstStyle/>
                    <a:p>
                      <a:r>
                        <a:rPr lang="en-US" sz="1600" b="0" dirty="0" smtClean="0"/>
                        <a:t>R5</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5</a:t>
                      </a:r>
                      <a:endParaRPr lang="en-US" sz="1600" b="0" dirty="0"/>
                    </a:p>
                  </a:txBody>
                  <a:tcPr/>
                </a:tc>
                <a:tc>
                  <a:txBody>
                    <a:bodyPr/>
                    <a:lstStyle/>
                    <a:p>
                      <a:r>
                        <a:rPr lang="en-US" sz="1600" b="0" dirty="0" smtClean="0"/>
                        <a:t>2</a:t>
                      </a:r>
                      <a:endParaRPr lang="en-US" sz="1600" b="0" dirty="0"/>
                    </a:p>
                  </a:txBody>
                  <a:tcPr/>
                </a:tc>
                <a:tc>
                  <a:txBody>
                    <a:bodyPr/>
                    <a:lstStyle/>
                    <a:p>
                      <a:r>
                        <a:rPr lang="en-US" sz="1600" b="0" dirty="0" smtClean="0"/>
                        <a:t>10</a:t>
                      </a:r>
                      <a:endParaRPr lang="en-US" sz="1600" b="0" dirty="0"/>
                    </a:p>
                  </a:txBody>
                  <a:tcPr/>
                </a:tc>
              </a:tr>
              <a:tr h="339281">
                <a:tc>
                  <a:txBody>
                    <a:bodyPr/>
                    <a:lstStyle/>
                    <a:p>
                      <a:r>
                        <a:rPr lang="en-US" sz="1600" b="0" dirty="0" smtClean="0"/>
                        <a:t>R6</a:t>
                      </a:r>
                      <a:endParaRPr lang="en-US" sz="1600" b="0" dirty="0"/>
                    </a:p>
                  </a:txBody>
                  <a:tcPr/>
                </a:tc>
                <a:tc>
                  <a:txBody>
                    <a:bodyPr/>
                    <a:lstStyle/>
                    <a:p>
                      <a:r>
                        <a:rPr lang="en-US" sz="1600" b="0" dirty="0" smtClean="0"/>
                        <a:t>1***</a:t>
                      </a:r>
                      <a:endParaRPr lang="en-US" sz="1600" b="0" dirty="0"/>
                    </a:p>
                  </a:txBody>
                  <a:tcPr/>
                </a:tc>
                <a:tc>
                  <a:txBody>
                    <a:bodyPr/>
                    <a:lstStyle/>
                    <a:p>
                      <a:r>
                        <a:rPr lang="en-US" sz="1600" b="0" dirty="0" err="1" smtClean="0"/>
                        <a:t>Fwd</a:t>
                      </a:r>
                      <a:r>
                        <a:rPr lang="en-US" sz="1600" b="0" dirty="0" smtClean="0"/>
                        <a:t> 6</a:t>
                      </a:r>
                      <a:endParaRPr lang="en-US" sz="1600" b="0" dirty="0"/>
                    </a:p>
                  </a:txBody>
                  <a:tcPr/>
                </a:tc>
                <a:tc>
                  <a:txBody>
                    <a:bodyPr/>
                    <a:lstStyle/>
                    <a:p>
                      <a:r>
                        <a:rPr lang="en-US" sz="1600" b="0" dirty="0" smtClean="0"/>
                        <a:t>1</a:t>
                      </a:r>
                      <a:endParaRPr lang="en-US" sz="1600" b="0" dirty="0"/>
                    </a:p>
                  </a:txBody>
                  <a:tcPr/>
                </a:tc>
                <a:tc>
                  <a:txBody>
                    <a:bodyPr/>
                    <a:lstStyle/>
                    <a:p>
                      <a:r>
                        <a:rPr lang="en-US" sz="1600" b="0" dirty="0" smtClean="0"/>
                        <a:t>120</a:t>
                      </a:r>
                      <a:endParaRPr lang="en-US" sz="1600" b="0" dirty="0"/>
                    </a:p>
                  </a:txBody>
                  <a:tcPr/>
                </a:tc>
              </a:tr>
            </a:tbl>
          </a:graphicData>
        </a:graphic>
      </p:graphicFrame>
    </p:spTree>
    <p:extLst>
      <p:ext uri="{BB962C8B-B14F-4D97-AF65-F5344CB8AC3E}">
        <p14:creationId xmlns:p14="http://schemas.microsoft.com/office/powerpoint/2010/main" val="18481271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26356"/>
            <a:ext cx="6717138" cy="680533"/>
          </a:xfrm>
        </p:spPr>
        <p:txBody>
          <a:bodyPr>
            <a:normAutofit fontScale="90000"/>
          </a:bodyPr>
          <a:lstStyle/>
          <a:p>
            <a:r>
              <a:rPr lang="en-US" dirty="0" smtClean="0"/>
              <a:t>Multi-field ternary match -&gt; complex DAG</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32</a:t>
            </a:fld>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3821387444"/>
              </p:ext>
            </p:extLst>
          </p:nvPr>
        </p:nvGraphicFramePr>
        <p:xfrm>
          <a:off x="456649" y="2361374"/>
          <a:ext cx="5234649" cy="2614806"/>
        </p:xfrm>
        <a:graphic>
          <a:graphicData uri="http://schemas.openxmlformats.org/drawingml/2006/table">
            <a:tbl>
              <a:tblPr firstRow="1" bandRow="1">
                <a:tableStyleId>{F5AB1C69-6EDB-4FF4-983F-18BD219EF322}</a:tableStyleId>
              </a:tblPr>
              <a:tblGrid>
                <a:gridCol w="616678"/>
                <a:gridCol w="2013811"/>
                <a:gridCol w="892450"/>
                <a:gridCol w="796144"/>
                <a:gridCol w="915566"/>
              </a:tblGrid>
              <a:tr h="339281">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a:t>
                      </a:r>
                      <a:r>
                        <a:rPr lang="en-US" sz="1600" dirty="0" err="1" smtClean="0">
                          <a:solidFill>
                            <a:srgbClr val="000000"/>
                          </a:solidFill>
                        </a:rPr>
                        <a:t>dst_ip</a:t>
                      </a:r>
                      <a:r>
                        <a:rPr lang="en-US" sz="1600" dirty="0" smtClean="0">
                          <a:solidFill>
                            <a:srgbClr val="000000"/>
                          </a:solidFill>
                        </a:rPr>
                        <a:t>, </a:t>
                      </a:r>
                      <a:r>
                        <a:rPr lang="en-US" sz="1600" dirty="0" err="1" smtClean="0">
                          <a:solidFill>
                            <a:srgbClr val="000000"/>
                          </a:solidFill>
                        </a:rPr>
                        <a:t>dst_port</a:t>
                      </a:r>
                      <a:r>
                        <a:rPr lang="en-US" sz="1600" dirty="0" smtClean="0">
                          <a:solidFill>
                            <a:srgbClr val="000000"/>
                          </a:solidFill>
                        </a:rPr>
                        <a:t>)</a:t>
                      </a:r>
                      <a:endParaRPr lang="en-US" sz="1600" dirty="0">
                        <a:solidFill>
                          <a:srgbClr val="000000"/>
                        </a:solidFill>
                      </a:endParaRPr>
                    </a:p>
                  </a:txBody>
                  <a:tcPr/>
                </a:tc>
                <a:tc>
                  <a:txBody>
                    <a:bodyPr/>
                    <a:lstStyle/>
                    <a:p>
                      <a:r>
                        <a:rPr lang="en-US" sz="1600" dirty="0" smtClean="0">
                          <a:solidFill>
                            <a:srgbClr val="000000"/>
                          </a:solidFill>
                        </a:rPr>
                        <a:t>Ternary 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c>
                  <a:txBody>
                    <a:bodyPr/>
                    <a:lstStyle/>
                    <a:p>
                      <a:r>
                        <a:rPr lang="en-US" sz="1600" dirty="0" smtClean="0">
                          <a:solidFill>
                            <a:srgbClr val="000000"/>
                          </a:solidFill>
                        </a:rPr>
                        <a:t>Priority</a:t>
                      </a:r>
                      <a:endParaRPr lang="en-US" sz="1600" dirty="0">
                        <a:solidFill>
                          <a:srgbClr val="000000"/>
                        </a:solidFill>
                      </a:endParaRPr>
                    </a:p>
                  </a:txBody>
                  <a:tcPr/>
                </a:tc>
              </a:tr>
              <a:tr h="339281">
                <a:tc>
                  <a:txBody>
                    <a:bodyPr/>
                    <a:lstStyle/>
                    <a:p>
                      <a:r>
                        <a:rPr lang="en-US" sz="1600" b="0" dirty="0" smtClean="0"/>
                        <a:t>R1</a:t>
                      </a:r>
                      <a:endParaRPr lang="en-US" sz="1600" b="0" dirty="0"/>
                    </a:p>
                  </a:txBody>
                  <a:tcPr/>
                </a:tc>
                <a:tc>
                  <a:txBody>
                    <a:bodyPr/>
                    <a:lstStyle/>
                    <a:p>
                      <a:r>
                        <a:rPr lang="en-US" sz="1600" b="0" dirty="0" smtClean="0"/>
                        <a:t>(10.10.10.10/32, 10)</a:t>
                      </a:r>
                      <a:endParaRPr lang="en-US" sz="1600" b="0" dirty="0"/>
                    </a:p>
                  </a:txBody>
                  <a:tcPr/>
                </a:tc>
                <a:tc>
                  <a:txBody>
                    <a:bodyPr/>
                    <a:lstStyle/>
                    <a:p>
                      <a:r>
                        <a:rPr lang="en-US" sz="1600" b="0" dirty="0" smtClean="0"/>
                        <a:t>000</a:t>
                      </a:r>
                      <a:endParaRPr lang="en-US" sz="1600" b="0" dirty="0"/>
                    </a:p>
                  </a:txBody>
                  <a:tcPr/>
                </a:tc>
                <a:tc>
                  <a:txBody>
                    <a:bodyPr/>
                    <a:lstStyle/>
                    <a:p>
                      <a:r>
                        <a:rPr lang="en-US" sz="1600" b="0" dirty="0" err="1" smtClean="0"/>
                        <a:t>Fwd</a:t>
                      </a:r>
                      <a:r>
                        <a:rPr lang="en-US" sz="1600" b="0" dirty="0" smtClean="0"/>
                        <a:t> 1</a:t>
                      </a:r>
                      <a:endParaRPr lang="en-US" sz="1600" b="0" dirty="0"/>
                    </a:p>
                  </a:txBody>
                  <a:tcPr/>
                </a:tc>
                <a:tc>
                  <a:txBody>
                    <a:bodyPr/>
                    <a:lstStyle/>
                    <a:p>
                      <a:r>
                        <a:rPr lang="en-US" sz="1600" b="0" dirty="0" smtClean="0"/>
                        <a:t>6</a:t>
                      </a:r>
                      <a:endParaRPr lang="en-US" sz="1600" b="0" dirty="0"/>
                    </a:p>
                  </a:txBody>
                  <a:tcPr/>
                </a:tc>
              </a:tr>
              <a:tr h="339281">
                <a:tc>
                  <a:txBody>
                    <a:bodyPr/>
                    <a:lstStyle/>
                    <a:p>
                      <a:r>
                        <a:rPr lang="en-US" sz="1600" b="0" dirty="0" smtClean="0"/>
                        <a:t>R2</a:t>
                      </a:r>
                      <a:endParaRPr lang="en-US" sz="1600" b="0" dirty="0"/>
                    </a:p>
                  </a:txBody>
                  <a:tcPr/>
                </a:tc>
                <a:tc>
                  <a:txBody>
                    <a:bodyPr/>
                    <a:lstStyle/>
                    <a:p>
                      <a:r>
                        <a:rPr lang="en-US" sz="1600" b="0" dirty="0" smtClean="0"/>
                        <a:t>(10.10.10.10/32, *)</a:t>
                      </a:r>
                      <a:endParaRPr lang="en-US" sz="1600" b="0" dirty="0"/>
                    </a:p>
                  </a:txBody>
                  <a:tcPr/>
                </a:tc>
                <a:tc>
                  <a:txBody>
                    <a:bodyPr/>
                    <a:lstStyle/>
                    <a:p>
                      <a:r>
                        <a:rPr lang="en-US" sz="1600" b="0" dirty="0" smtClean="0"/>
                        <a:t>00*</a:t>
                      </a:r>
                      <a:endParaRPr lang="en-US" sz="1600" b="0" dirty="0"/>
                    </a:p>
                  </a:txBody>
                  <a:tcPr/>
                </a:tc>
                <a:tc>
                  <a:txBody>
                    <a:bodyPr/>
                    <a:lstStyle/>
                    <a:p>
                      <a:r>
                        <a:rPr lang="en-US" sz="1600" b="0" dirty="0" err="1" smtClean="0"/>
                        <a:t>Fwd</a:t>
                      </a:r>
                      <a:r>
                        <a:rPr lang="en-US" sz="1600" b="0" baseline="0" dirty="0" smtClean="0"/>
                        <a:t> 2</a:t>
                      </a:r>
                      <a:endParaRPr lang="en-US" sz="1600" b="0" dirty="0"/>
                    </a:p>
                  </a:txBody>
                  <a:tcPr/>
                </a:tc>
                <a:tc>
                  <a:txBody>
                    <a:bodyPr/>
                    <a:lstStyle/>
                    <a:p>
                      <a:r>
                        <a:rPr lang="en-US" sz="1600" b="0" dirty="0" smtClean="0"/>
                        <a:t>5</a:t>
                      </a:r>
                      <a:endParaRPr lang="en-US" sz="1600" b="0" dirty="0"/>
                    </a:p>
                  </a:txBody>
                  <a:tcPr/>
                </a:tc>
              </a:tr>
              <a:tr h="339281">
                <a:tc>
                  <a:txBody>
                    <a:bodyPr/>
                    <a:lstStyle/>
                    <a:p>
                      <a:r>
                        <a:rPr lang="en-US" sz="1600" b="0" dirty="0" smtClean="0"/>
                        <a:t>R3</a:t>
                      </a:r>
                      <a:endParaRPr lang="en-US" sz="1600" b="0" dirty="0"/>
                    </a:p>
                  </a:txBody>
                  <a:tcPr/>
                </a:tc>
                <a:tc>
                  <a:txBody>
                    <a:bodyPr/>
                    <a:lstStyle/>
                    <a:p>
                      <a:r>
                        <a:rPr lang="en-US" sz="1600" b="0" dirty="0" smtClean="0"/>
                        <a:t>(10.10.0.0/16, *)</a:t>
                      </a:r>
                      <a:endParaRPr lang="en-US" sz="1600" b="0" dirty="0"/>
                    </a:p>
                  </a:txBody>
                  <a:tcPr/>
                </a:tc>
                <a:tc>
                  <a:txBody>
                    <a:bodyPr/>
                    <a:lstStyle/>
                    <a:p>
                      <a:r>
                        <a:rPr lang="en-US" sz="1600" b="0" dirty="0" smtClean="0"/>
                        <a:t>0**</a:t>
                      </a:r>
                      <a:endParaRPr lang="en-US" sz="1600" b="0" dirty="0"/>
                    </a:p>
                  </a:txBody>
                  <a:tcPr/>
                </a:tc>
                <a:tc>
                  <a:txBody>
                    <a:bodyPr/>
                    <a:lstStyle/>
                    <a:p>
                      <a:r>
                        <a:rPr lang="en-US" sz="1600" b="0" dirty="0" err="1" smtClean="0"/>
                        <a:t>Fwd</a:t>
                      </a:r>
                      <a:r>
                        <a:rPr lang="en-US" sz="1600" b="0" dirty="0" smtClean="0"/>
                        <a:t> 3</a:t>
                      </a:r>
                      <a:endParaRPr lang="en-US" sz="1600" b="0" dirty="0"/>
                    </a:p>
                  </a:txBody>
                  <a:tcPr/>
                </a:tc>
                <a:tc>
                  <a:txBody>
                    <a:bodyPr/>
                    <a:lstStyle/>
                    <a:p>
                      <a:r>
                        <a:rPr lang="en-US" sz="1600" b="0" dirty="0" smtClean="0"/>
                        <a:t>4</a:t>
                      </a:r>
                      <a:endParaRPr lang="en-US" sz="1600" b="0" dirty="0"/>
                    </a:p>
                  </a:txBody>
                  <a:tcPr/>
                </a:tc>
              </a:tr>
              <a:tr h="339281">
                <a:tc>
                  <a:txBody>
                    <a:bodyPr/>
                    <a:lstStyle/>
                    <a:p>
                      <a:r>
                        <a:rPr lang="en-US" sz="1600" b="0" dirty="0" smtClean="0"/>
                        <a:t>R4</a:t>
                      </a:r>
                      <a:endParaRPr lang="en-US" sz="1600" b="0" dirty="0"/>
                    </a:p>
                  </a:txBody>
                  <a:tcPr/>
                </a:tc>
                <a:tc>
                  <a:txBody>
                    <a:bodyPr/>
                    <a:lstStyle/>
                    <a:p>
                      <a:r>
                        <a:rPr lang="en-US" sz="1600" b="0" dirty="0" smtClean="0"/>
                        <a:t>(11.11.11.11/32, *)</a:t>
                      </a:r>
                      <a:endParaRPr lang="en-US" sz="1600" b="0" dirty="0"/>
                    </a:p>
                  </a:txBody>
                  <a:tcPr/>
                </a:tc>
                <a:tc>
                  <a:txBody>
                    <a:bodyPr/>
                    <a:lstStyle/>
                    <a:p>
                      <a:r>
                        <a:rPr lang="en-US" sz="1600" b="0" dirty="0" smtClean="0"/>
                        <a:t>11*</a:t>
                      </a:r>
                      <a:endParaRPr lang="en-US" sz="1600" b="0" dirty="0"/>
                    </a:p>
                  </a:txBody>
                  <a:tcPr/>
                </a:tc>
                <a:tc>
                  <a:txBody>
                    <a:bodyPr/>
                    <a:lstStyle/>
                    <a:p>
                      <a:r>
                        <a:rPr lang="en-US" sz="1600" b="0" dirty="0" err="1" smtClean="0"/>
                        <a:t>Fwd</a:t>
                      </a:r>
                      <a:r>
                        <a:rPr lang="en-US" sz="1600" b="0" dirty="0" smtClean="0"/>
                        <a:t> 4</a:t>
                      </a:r>
                      <a:endParaRPr lang="en-US" sz="1600" b="0" dirty="0"/>
                    </a:p>
                  </a:txBody>
                  <a:tcPr/>
                </a:tc>
                <a:tc>
                  <a:txBody>
                    <a:bodyPr/>
                    <a:lstStyle/>
                    <a:p>
                      <a:r>
                        <a:rPr lang="en-US" sz="1600" b="0" dirty="0" smtClean="0"/>
                        <a:t>3</a:t>
                      </a:r>
                      <a:endParaRPr lang="en-US" sz="1600" b="0" dirty="0"/>
                    </a:p>
                  </a:txBody>
                  <a:tcPr/>
                </a:tc>
              </a:tr>
              <a:tr h="339281">
                <a:tc>
                  <a:txBody>
                    <a:bodyPr/>
                    <a:lstStyle/>
                    <a:p>
                      <a:r>
                        <a:rPr lang="en-US" sz="1600" b="0" dirty="0" smtClean="0"/>
                        <a:t>R5</a:t>
                      </a:r>
                      <a:endParaRPr lang="en-US" sz="1600" b="0" dirty="0"/>
                    </a:p>
                  </a:txBody>
                  <a:tcPr/>
                </a:tc>
                <a:tc>
                  <a:txBody>
                    <a:bodyPr/>
                    <a:lstStyle/>
                    <a:p>
                      <a:r>
                        <a:rPr lang="en-US" sz="1600" b="0" dirty="0" smtClean="0"/>
                        <a:t>(11.11.0.0/16, 10)</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5</a:t>
                      </a:r>
                      <a:endParaRPr lang="en-US" sz="1600" b="0" dirty="0"/>
                    </a:p>
                  </a:txBody>
                  <a:tcPr/>
                </a:tc>
                <a:tc>
                  <a:txBody>
                    <a:bodyPr/>
                    <a:lstStyle/>
                    <a:p>
                      <a:r>
                        <a:rPr lang="en-US" sz="1600" b="0" dirty="0" smtClean="0"/>
                        <a:t>2</a:t>
                      </a:r>
                      <a:endParaRPr lang="en-US" sz="1600" b="0" dirty="0"/>
                    </a:p>
                  </a:txBody>
                  <a:tcPr/>
                </a:tc>
              </a:tr>
              <a:tr h="339281">
                <a:tc>
                  <a:txBody>
                    <a:bodyPr/>
                    <a:lstStyle/>
                    <a:p>
                      <a:r>
                        <a:rPr lang="en-US" sz="1600" b="0" dirty="0" smtClean="0"/>
                        <a:t>R6</a:t>
                      </a:r>
                      <a:endParaRPr lang="en-US" sz="1600" b="0" dirty="0"/>
                    </a:p>
                  </a:txBody>
                  <a:tcPr/>
                </a:tc>
                <a:tc>
                  <a:txBody>
                    <a:bodyPr/>
                    <a:lstStyle/>
                    <a:p>
                      <a:r>
                        <a:rPr lang="en-US" sz="1600" b="0" dirty="0" smtClean="0"/>
                        <a:t>(11.11.10.10/32, *)</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6</a:t>
                      </a:r>
                      <a:endParaRPr lang="en-US" sz="1600" b="0" dirty="0"/>
                    </a:p>
                  </a:txBody>
                  <a:tcPr/>
                </a:tc>
                <a:tc>
                  <a:txBody>
                    <a:bodyPr/>
                    <a:lstStyle/>
                    <a:p>
                      <a:r>
                        <a:rPr lang="en-US" sz="1600" b="0" dirty="0" smtClean="0"/>
                        <a:t>1</a:t>
                      </a:r>
                      <a:endParaRPr lang="en-US" sz="1600" b="0" dirty="0"/>
                    </a:p>
                  </a:txBody>
                  <a:tcPr/>
                </a:tc>
              </a:tr>
            </a:tbl>
          </a:graphicData>
        </a:graphic>
      </p:graphicFrame>
      <p:sp>
        <p:nvSpPr>
          <p:cNvPr id="21" name="TextBox 20"/>
          <p:cNvSpPr txBox="1"/>
          <p:nvPr/>
        </p:nvSpPr>
        <p:spPr>
          <a:xfrm>
            <a:off x="6295423" y="3944394"/>
            <a:ext cx="56000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R3</a:t>
            </a:r>
            <a:endParaRPr lang="en-US" b="1" dirty="0"/>
          </a:p>
        </p:txBody>
      </p:sp>
      <p:sp>
        <p:nvSpPr>
          <p:cNvPr id="23" name="TextBox 22"/>
          <p:cNvSpPr txBox="1"/>
          <p:nvPr/>
        </p:nvSpPr>
        <p:spPr>
          <a:xfrm>
            <a:off x="6301189" y="3181575"/>
            <a:ext cx="55423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R2</a:t>
            </a:r>
            <a:endParaRPr lang="en-US" b="1" dirty="0"/>
          </a:p>
        </p:txBody>
      </p:sp>
      <p:sp>
        <p:nvSpPr>
          <p:cNvPr id="24" name="TextBox 23"/>
          <p:cNvSpPr txBox="1"/>
          <p:nvPr/>
        </p:nvSpPr>
        <p:spPr>
          <a:xfrm>
            <a:off x="6301189" y="2337743"/>
            <a:ext cx="55423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000000"/>
                </a:solidFill>
              </a:rPr>
              <a:t>R1</a:t>
            </a:r>
            <a:endParaRPr lang="en-US" b="1" dirty="0">
              <a:solidFill>
                <a:srgbClr val="000000"/>
              </a:solidFill>
            </a:endParaRPr>
          </a:p>
        </p:txBody>
      </p:sp>
      <p:cxnSp>
        <p:nvCxnSpPr>
          <p:cNvPr id="25" name="Straight Arrow Connector 24"/>
          <p:cNvCxnSpPr>
            <a:stCxn id="24" idx="2"/>
            <a:endCxn id="23" idx="0"/>
          </p:cNvCxnSpPr>
          <p:nvPr/>
        </p:nvCxnSpPr>
        <p:spPr>
          <a:xfrm>
            <a:off x="6578309" y="2707075"/>
            <a:ext cx="0" cy="47450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2"/>
            <a:endCxn id="21" idx="0"/>
          </p:cNvCxnSpPr>
          <p:nvPr/>
        </p:nvCxnSpPr>
        <p:spPr>
          <a:xfrm flipH="1">
            <a:off x="6575426" y="3550907"/>
            <a:ext cx="2883" cy="39348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099349" y="3944394"/>
            <a:ext cx="57947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000000"/>
                </a:solidFill>
              </a:rPr>
              <a:t>R6</a:t>
            </a:r>
            <a:endParaRPr lang="en-US" b="1" dirty="0">
              <a:solidFill>
                <a:srgbClr val="000000"/>
              </a:solidFill>
            </a:endParaRPr>
          </a:p>
        </p:txBody>
      </p:sp>
      <p:sp>
        <p:nvSpPr>
          <p:cNvPr id="28" name="TextBox 27"/>
          <p:cNvSpPr txBox="1"/>
          <p:nvPr/>
        </p:nvSpPr>
        <p:spPr>
          <a:xfrm>
            <a:off x="8095369" y="3075914"/>
            <a:ext cx="58345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000000"/>
                </a:solidFill>
              </a:rPr>
              <a:t>R5</a:t>
            </a:r>
            <a:endParaRPr lang="en-US" b="1" dirty="0">
              <a:solidFill>
                <a:srgbClr val="000000"/>
              </a:solidFill>
            </a:endParaRPr>
          </a:p>
        </p:txBody>
      </p:sp>
      <p:sp>
        <p:nvSpPr>
          <p:cNvPr id="29" name="TextBox 28"/>
          <p:cNvSpPr txBox="1"/>
          <p:nvPr/>
        </p:nvSpPr>
        <p:spPr>
          <a:xfrm>
            <a:off x="7769972" y="2344760"/>
            <a:ext cx="49019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chemeClr val="tx1"/>
                </a:solidFill>
              </a:rPr>
              <a:t>R4</a:t>
            </a:r>
            <a:endParaRPr lang="en-US" b="1" dirty="0">
              <a:solidFill>
                <a:schemeClr val="tx1"/>
              </a:solidFill>
            </a:endParaRPr>
          </a:p>
        </p:txBody>
      </p:sp>
      <p:cxnSp>
        <p:nvCxnSpPr>
          <p:cNvPr id="30" name="Straight Arrow Connector 29"/>
          <p:cNvCxnSpPr>
            <a:stCxn id="29" idx="2"/>
            <a:endCxn id="28" idx="0"/>
          </p:cNvCxnSpPr>
          <p:nvPr/>
        </p:nvCxnSpPr>
        <p:spPr>
          <a:xfrm>
            <a:off x="8015071" y="2714092"/>
            <a:ext cx="372026" cy="361822"/>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2"/>
            <a:endCxn id="27" idx="0"/>
          </p:cNvCxnSpPr>
          <p:nvPr/>
        </p:nvCxnSpPr>
        <p:spPr>
          <a:xfrm>
            <a:off x="8387097" y="3445246"/>
            <a:ext cx="1990" cy="499148"/>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053811" y="4987751"/>
            <a:ext cx="58521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a:t>
            </a:r>
            <a:endParaRPr lang="en-US" b="1" dirty="0"/>
          </a:p>
        </p:txBody>
      </p:sp>
      <p:cxnSp>
        <p:nvCxnSpPr>
          <p:cNvPr id="33" name="Straight Arrow Connector 32"/>
          <p:cNvCxnSpPr>
            <a:stCxn id="21" idx="2"/>
            <a:endCxn id="32" idx="0"/>
          </p:cNvCxnSpPr>
          <p:nvPr/>
        </p:nvCxnSpPr>
        <p:spPr>
          <a:xfrm>
            <a:off x="6575426" y="4313726"/>
            <a:ext cx="770993" cy="674025"/>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2"/>
            <a:endCxn id="32" idx="0"/>
          </p:cNvCxnSpPr>
          <p:nvPr/>
        </p:nvCxnSpPr>
        <p:spPr>
          <a:xfrm flipH="1">
            <a:off x="7346419" y="4313726"/>
            <a:ext cx="1042668" cy="674025"/>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8" idx="1"/>
            <a:endCxn id="32" idx="0"/>
          </p:cNvCxnSpPr>
          <p:nvPr/>
        </p:nvCxnSpPr>
        <p:spPr>
          <a:xfrm flipH="1">
            <a:off x="7346419" y="3260580"/>
            <a:ext cx="748950" cy="172717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7274644" y="2520326"/>
            <a:ext cx="495328" cy="2458325"/>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091862" y="2798915"/>
            <a:ext cx="418654" cy="276999"/>
          </a:xfrm>
          <a:prstGeom prst="rect">
            <a:avLst/>
          </a:prstGeom>
          <a:noFill/>
        </p:spPr>
        <p:txBody>
          <a:bodyPr wrap="none" rtlCol="0">
            <a:spAutoFit/>
          </a:bodyPr>
          <a:lstStyle/>
          <a:p>
            <a:r>
              <a:rPr lang="en-US" sz="1200" dirty="0" smtClean="0"/>
              <a:t>000</a:t>
            </a:r>
            <a:endParaRPr lang="en-US" sz="1200" dirty="0"/>
          </a:p>
        </p:txBody>
      </p:sp>
      <p:sp>
        <p:nvSpPr>
          <p:cNvPr id="38" name="TextBox 37"/>
          <p:cNvSpPr txBox="1"/>
          <p:nvPr/>
        </p:nvSpPr>
        <p:spPr>
          <a:xfrm>
            <a:off x="6097628" y="3596487"/>
            <a:ext cx="417302" cy="276999"/>
          </a:xfrm>
          <a:prstGeom prst="rect">
            <a:avLst/>
          </a:prstGeom>
          <a:noFill/>
        </p:spPr>
        <p:txBody>
          <a:bodyPr wrap="none" rtlCol="0">
            <a:spAutoFit/>
          </a:bodyPr>
          <a:lstStyle/>
          <a:p>
            <a:r>
              <a:rPr lang="en-US" sz="1200" dirty="0" smtClean="0"/>
              <a:t>00*</a:t>
            </a:r>
            <a:endParaRPr lang="en-US" sz="1200" dirty="0"/>
          </a:p>
        </p:txBody>
      </p:sp>
      <p:sp>
        <p:nvSpPr>
          <p:cNvPr id="39" name="TextBox 38"/>
          <p:cNvSpPr txBox="1"/>
          <p:nvPr/>
        </p:nvSpPr>
        <p:spPr>
          <a:xfrm>
            <a:off x="6301189" y="4446927"/>
            <a:ext cx="415949" cy="276999"/>
          </a:xfrm>
          <a:prstGeom prst="rect">
            <a:avLst/>
          </a:prstGeom>
          <a:noFill/>
        </p:spPr>
        <p:txBody>
          <a:bodyPr wrap="none" rtlCol="0">
            <a:spAutoFit/>
          </a:bodyPr>
          <a:lstStyle/>
          <a:p>
            <a:r>
              <a:rPr lang="en-US" sz="1200" dirty="0" smtClean="0"/>
              <a:t>0**</a:t>
            </a:r>
            <a:endParaRPr lang="en-US" sz="1200" dirty="0"/>
          </a:p>
        </p:txBody>
      </p:sp>
      <p:sp>
        <p:nvSpPr>
          <p:cNvPr id="40" name="TextBox 39"/>
          <p:cNvSpPr txBox="1"/>
          <p:nvPr/>
        </p:nvSpPr>
        <p:spPr>
          <a:xfrm>
            <a:off x="8179760" y="2714092"/>
            <a:ext cx="418654" cy="276999"/>
          </a:xfrm>
          <a:prstGeom prst="rect">
            <a:avLst/>
          </a:prstGeom>
          <a:noFill/>
        </p:spPr>
        <p:txBody>
          <a:bodyPr wrap="none" rtlCol="0">
            <a:spAutoFit/>
          </a:bodyPr>
          <a:lstStyle/>
          <a:p>
            <a:r>
              <a:rPr lang="en-US" sz="1200" dirty="0" smtClean="0"/>
              <a:t>110</a:t>
            </a:r>
            <a:endParaRPr lang="en-US" sz="1200" dirty="0"/>
          </a:p>
        </p:txBody>
      </p:sp>
      <p:sp>
        <p:nvSpPr>
          <p:cNvPr id="41" name="TextBox 40"/>
          <p:cNvSpPr txBox="1"/>
          <p:nvPr/>
        </p:nvSpPr>
        <p:spPr>
          <a:xfrm>
            <a:off x="8294336" y="3550907"/>
            <a:ext cx="418654" cy="276999"/>
          </a:xfrm>
          <a:prstGeom prst="rect">
            <a:avLst/>
          </a:prstGeom>
          <a:noFill/>
        </p:spPr>
        <p:txBody>
          <a:bodyPr wrap="none" rtlCol="0">
            <a:spAutoFit/>
          </a:bodyPr>
          <a:lstStyle/>
          <a:p>
            <a:r>
              <a:rPr lang="en-US" sz="1200" dirty="0" smtClean="0"/>
              <a:t>100</a:t>
            </a:r>
            <a:endParaRPr lang="en-US" sz="1200" dirty="0"/>
          </a:p>
        </p:txBody>
      </p:sp>
      <p:sp>
        <p:nvSpPr>
          <p:cNvPr id="42" name="TextBox 41"/>
          <p:cNvSpPr txBox="1"/>
          <p:nvPr/>
        </p:nvSpPr>
        <p:spPr>
          <a:xfrm>
            <a:off x="8042516" y="4489883"/>
            <a:ext cx="417302" cy="276999"/>
          </a:xfrm>
          <a:prstGeom prst="rect">
            <a:avLst/>
          </a:prstGeom>
          <a:noFill/>
        </p:spPr>
        <p:txBody>
          <a:bodyPr wrap="none" rtlCol="0">
            <a:spAutoFit/>
          </a:bodyPr>
          <a:lstStyle/>
          <a:p>
            <a:r>
              <a:rPr lang="en-US" sz="1200" dirty="0" smtClean="0"/>
              <a:t>10*</a:t>
            </a:r>
            <a:endParaRPr lang="en-US" sz="1200" dirty="0"/>
          </a:p>
        </p:txBody>
      </p:sp>
      <p:sp>
        <p:nvSpPr>
          <p:cNvPr id="43" name="TextBox 42"/>
          <p:cNvSpPr txBox="1"/>
          <p:nvPr/>
        </p:nvSpPr>
        <p:spPr>
          <a:xfrm>
            <a:off x="7647597" y="4056088"/>
            <a:ext cx="418654" cy="276999"/>
          </a:xfrm>
          <a:prstGeom prst="rect">
            <a:avLst/>
          </a:prstGeom>
          <a:noFill/>
        </p:spPr>
        <p:txBody>
          <a:bodyPr wrap="none" rtlCol="0">
            <a:spAutoFit/>
          </a:bodyPr>
          <a:lstStyle/>
          <a:p>
            <a:r>
              <a:rPr lang="en-US" sz="1200" dirty="0" smtClean="0"/>
              <a:t>110</a:t>
            </a:r>
            <a:endParaRPr lang="en-US" sz="1200" dirty="0"/>
          </a:p>
        </p:txBody>
      </p:sp>
      <p:sp>
        <p:nvSpPr>
          <p:cNvPr id="44" name="TextBox 43"/>
          <p:cNvSpPr txBox="1"/>
          <p:nvPr/>
        </p:nvSpPr>
        <p:spPr>
          <a:xfrm>
            <a:off x="7220372" y="3197303"/>
            <a:ext cx="418654" cy="276999"/>
          </a:xfrm>
          <a:prstGeom prst="rect">
            <a:avLst/>
          </a:prstGeom>
          <a:noFill/>
        </p:spPr>
        <p:txBody>
          <a:bodyPr wrap="none" rtlCol="0">
            <a:spAutoFit/>
          </a:bodyPr>
          <a:lstStyle/>
          <a:p>
            <a:r>
              <a:rPr lang="en-US" sz="1200" dirty="0" smtClean="0"/>
              <a:t>111</a:t>
            </a:r>
            <a:endParaRPr lang="en-US" sz="1200" dirty="0"/>
          </a:p>
        </p:txBody>
      </p:sp>
      <p:sp>
        <p:nvSpPr>
          <p:cNvPr id="74" name="Down Arrow 73"/>
          <p:cNvSpPr/>
          <p:nvPr/>
        </p:nvSpPr>
        <p:spPr>
          <a:xfrm>
            <a:off x="1940216" y="1669672"/>
            <a:ext cx="258695" cy="57615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82105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Incremental Updates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33</a:t>
            </a:fld>
            <a:endParaRPr lang="en-US"/>
          </a:p>
        </p:txBody>
      </p:sp>
      <p:pic>
        <p:nvPicPr>
          <p:cNvPr id="7" name="Picture 6" descr="Screen Shot 2016-03-02 at 1.01.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20" y="2044579"/>
            <a:ext cx="7406324" cy="2841079"/>
          </a:xfrm>
          <a:prstGeom prst="rect">
            <a:avLst/>
          </a:prstGeom>
        </p:spPr>
      </p:pic>
    </p:spTree>
    <p:extLst>
      <p:ext uri="{BB962C8B-B14F-4D97-AF65-F5344CB8AC3E}">
        <p14:creationId xmlns:p14="http://schemas.microsoft.com/office/powerpoint/2010/main" val="37653418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Complex dependencies in the wild</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34</a:t>
            </a:fld>
            <a:endParaRPr lang="en-US"/>
          </a:p>
        </p:txBody>
      </p:sp>
      <p:pic>
        <p:nvPicPr>
          <p:cNvPr id="3" name="Picture 2" descr="Screen Shot 2016-03-02 at 12.58.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26" y="1888358"/>
            <a:ext cx="3629236" cy="2953034"/>
          </a:xfrm>
          <a:prstGeom prst="rect">
            <a:avLst/>
          </a:prstGeom>
        </p:spPr>
      </p:pic>
      <p:pic>
        <p:nvPicPr>
          <p:cNvPr id="4" name="Picture 3" descr="Screen Shot 2016-03-02 at 12.58.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960" y="2008878"/>
            <a:ext cx="2579423" cy="2744506"/>
          </a:xfrm>
          <a:prstGeom prst="rect">
            <a:avLst/>
          </a:prstGeom>
        </p:spPr>
      </p:pic>
      <p:sp>
        <p:nvSpPr>
          <p:cNvPr id="5" name="TextBox 4"/>
          <p:cNvSpPr txBox="1"/>
          <p:nvPr/>
        </p:nvSpPr>
        <p:spPr>
          <a:xfrm>
            <a:off x="1446168" y="5293569"/>
            <a:ext cx="216925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latin typeface="Segoe UI Light"/>
                <a:cs typeface="Segoe UI Light"/>
              </a:rPr>
              <a:t>Reanzz</a:t>
            </a:r>
            <a:r>
              <a:rPr lang="en-US" sz="2000" b="1" dirty="0" smtClean="0">
                <a:latin typeface="Segoe UI Light"/>
                <a:cs typeface="Segoe UI Light"/>
              </a:rPr>
              <a:t> Network</a:t>
            </a:r>
            <a:endParaRPr lang="en-US" sz="2000" b="1" dirty="0">
              <a:latin typeface="Segoe UI Light"/>
              <a:cs typeface="Segoe UI Light"/>
            </a:endParaRPr>
          </a:p>
        </p:txBody>
      </p:sp>
      <p:sp>
        <p:nvSpPr>
          <p:cNvPr id="35" name="TextBox 34"/>
          <p:cNvSpPr txBox="1"/>
          <p:nvPr/>
        </p:nvSpPr>
        <p:spPr>
          <a:xfrm>
            <a:off x="5766131" y="5293569"/>
            <a:ext cx="216925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latin typeface="Segoe UI Light"/>
                <a:cs typeface="Segoe UI Light"/>
              </a:rPr>
              <a:t>CoVisor</a:t>
            </a:r>
            <a:r>
              <a:rPr lang="en-US" sz="2000" b="1" dirty="0" smtClean="0">
                <a:latin typeface="Segoe UI Light"/>
                <a:cs typeface="Segoe UI Light"/>
              </a:rPr>
              <a:t> (NSDI’15)</a:t>
            </a:r>
            <a:endParaRPr lang="en-US" sz="2000" b="1" dirty="0">
              <a:latin typeface="Segoe UI Light"/>
              <a:cs typeface="Segoe UI Light"/>
            </a:endParaRPr>
          </a:p>
        </p:txBody>
      </p:sp>
    </p:spTree>
    <p:extLst>
      <p:ext uri="{BB962C8B-B14F-4D97-AF65-F5344CB8AC3E}">
        <p14:creationId xmlns:p14="http://schemas.microsoft.com/office/powerpoint/2010/main" val="3099572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Dependency-aware Caching</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35</a:t>
            </a:fld>
            <a:endParaRPr lang="en-US"/>
          </a:p>
        </p:txBody>
      </p:sp>
    </p:spTree>
    <p:extLst>
      <p:ext uri="{BB962C8B-B14F-4D97-AF65-F5344CB8AC3E}">
        <p14:creationId xmlns:p14="http://schemas.microsoft.com/office/powerpoint/2010/main" val="18042645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Dependent-Set Caching</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36</a:t>
            </a:fld>
            <a:endParaRPr lang="en-US"/>
          </a:p>
        </p:txBody>
      </p:sp>
      <p:sp>
        <p:nvSpPr>
          <p:cNvPr id="22" name="TextBox 21"/>
          <p:cNvSpPr txBox="1"/>
          <p:nvPr/>
        </p:nvSpPr>
        <p:spPr>
          <a:xfrm>
            <a:off x="3485993" y="4379318"/>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R3</a:t>
            </a:r>
            <a:endParaRPr lang="en-US" dirty="0"/>
          </a:p>
        </p:txBody>
      </p:sp>
      <p:sp>
        <p:nvSpPr>
          <p:cNvPr id="23" name="TextBox 22"/>
          <p:cNvSpPr txBox="1"/>
          <p:nvPr/>
        </p:nvSpPr>
        <p:spPr>
          <a:xfrm>
            <a:off x="3485993" y="3801165"/>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R2</a:t>
            </a:r>
            <a:endParaRPr lang="en-US" dirty="0"/>
          </a:p>
        </p:txBody>
      </p:sp>
      <p:sp>
        <p:nvSpPr>
          <p:cNvPr id="24" name="TextBox 23"/>
          <p:cNvSpPr txBox="1"/>
          <p:nvPr/>
        </p:nvSpPr>
        <p:spPr>
          <a:xfrm>
            <a:off x="3485993" y="3277623"/>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R1</a:t>
            </a:r>
            <a:endParaRPr lang="en-US" dirty="0">
              <a:solidFill>
                <a:srgbClr val="000000"/>
              </a:solidFill>
            </a:endParaRPr>
          </a:p>
        </p:txBody>
      </p:sp>
      <p:cxnSp>
        <p:nvCxnSpPr>
          <p:cNvPr id="25" name="Straight Arrow Connector 24"/>
          <p:cNvCxnSpPr>
            <a:stCxn id="24" idx="2"/>
            <a:endCxn id="23" idx="0"/>
          </p:cNvCxnSpPr>
          <p:nvPr/>
        </p:nvCxnSpPr>
        <p:spPr>
          <a:xfrm>
            <a:off x="3762867" y="3646955"/>
            <a:ext cx="0" cy="15421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2"/>
            <a:endCxn id="22" idx="0"/>
          </p:cNvCxnSpPr>
          <p:nvPr/>
        </p:nvCxnSpPr>
        <p:spPr>
          <a:xfrm>
            <a:off x="3762867" y="4170497"/>
            <a:ext cx="0" cy="20882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423510" y="4413962"/>
            <a:ext cx="55374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rgbClr val="000000"/>
                </a:solidFill>
              </a:rPr>
              <a:t>R6</a:t>
            </a:r>
            <a:endParaRPr lang="en-US" b="1" dirty="0">
              <a:solidFill>
                <a:srgbClr val="000000"/>
              </a:solidFill>
            </a:endParaRPr>
          </a:p>
        </p:txBody>
      </p:sp>
      <p:sp>
        <p:nvSpPr>
          <p:cNvPr id="28" name="TextBox 27"/>
          <p:cNvSpPr txBox="1"/>
          <p:nvPr/>
        </p:nvSpPr>
        <p:spPr>
          <a:xfrm>
            <a:off x="4423510" y="3812799"/>
            <a:ext cx="553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00"/>
                </a:solidFill>
              </a:rPr>
              <a:t>R5</a:t>
            </a:r>
            <a:endParaRPr lang="en-US" b="1" dirty="0">
              <a:solidFill>
                <a:srgbClr val="000000"/>
              </a:solidFill>
            </a:endParaRPr>
          </a:p>
        </p:txBody>
      </p:sp>
      <p:sp>
        <p:nvSpPr>
          <p:cNvPr id="29" name="TextBox 28"/>
          <p:cNvSpPr txBox="1"/>
          <p:nvPr/>
        </p:nvSpPr>
        <p:spPr>
          <a:xfrm>
            <a:off x="4423510" y="3277623"/>
            <a:ext cx="553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00"/>
                </a:solidFill>
              </a:rPr>
              <a:t>R4</a:t>
            </a:r>
            <a:endParaRPr lang="en-US" b="1" dirty="0">
              <a:solidFill>
                <a:srgbClr val="000000"/>
              </a:solidFill>
            </a:endParaRPr>
          </a:p>
        </p:txBody>
      </p:sp>
      <p:cxnSp>
        <p:nvCxnSpPr>
          <p:cNvPr id="30" name="Straight Arrow Connector 29"/>
          <p:cNvCxnSpPr>
            <a:stCxn id="29" idx="2"/>
            <a:endCxn id="28" idx="0"/>
          </p:cNvCxnSpPr>
          <p:nvPr/>
        </p:nvCxnSpPr>
        <p:spPr>
          <a:xfrm>
            <a:off x="4700384" y="3646955"/>
            <a:ext cx="0" cy="16584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2"/>
            <a:endCxn id="27" idx="0"/>
          </p:cNvCxnSpPr>
          <p:nvPr/>
        </p:nvCxnSpPr>
        <p:spPr>
          <a:xfrm>
            <a:off x="4700384" y="4182131"/>
            <a:ext cx="0" cy="23183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981845" y="5237947"/>
            <a:ext cx="56852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33" name="Straight Arrow Connector 32"/>
          <p:cNvCxnSpPr>
            <a:stCxn id="22" idx="2"/>
            <a:endCxn id="32" idx="0"/>
          </p:cNvCxnSpPr>
          <p:nvPr/>
        </p:nvCxnSpPr>
        <p:spPr>
          <a:xfrm>
            <a:off x="3762867" y="4748650"/>
            <a:ext cx="503241" cy="48929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2"/>
            <a:endCxn id="32" idx="0"/>
          </p:cNvCxnSpPr>
          <p:nvPr/>
        </p:nvCxnSpPr>
        <p:spPr>
          <a:xfrm flipH="1">
            <a:off x="4266108" y="4783294"/>
            <a:ext cx="434276" cy="454653"/>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68686" y="1421593"/>
            <a:ext cx="7574394" cy="954107"/>
          </a:xfrm>
          <a:prstGeom prst="rect">
            <a:avLst/>
          </a:prstGeom>
          <a:noFill/>
        </p:spPr>
        <p:txBody>
          <a:bodyPr wrap="square" rtlCol="0">
            <a:spAutoFit/>
          </a:bodyPr>
          <a:lstStyle/>
          <a:p>
            <a:pPr marL="800100" lvl="1" indent="-342900">
              <a:buFont typeface="Arial"/>
              <a:buChar char="•"/>
            </a:pPr>
            <a:r>
              <a:rPr lang="en-US" sz="2800" dirty="0" smtClean="0"/>
              <a:t> All descendants </a:t>
            </a:r>
            <a:r>
              <a:rPr lang="en-US" sz="2800" dirty="0"/>
              <a:t>in DAG </a:t>
            </a:r>
            <a:r>
              <a:rPr lang="en-US" sz="2800" dirty="0" smtClean="0"/>
              <a:t>are dependents</a:t>
            </a:r>
          </a:p>
          <a:p>
            <a:pPr marL="914400" lvl="1" indent="-457200">
              <a:buFont typeface="Arial"/>
              <a:buChar char="•"/>
            </a:pPr>
            <a:r>
              <a:rPr lang="en-US" sz="2800" dirty="0" smtClean="0"/>
              <a:t>Cache dependent rules for correctness</a:t>
            </a:r>
            <a:r>
              <a:rPr lang="en-US" sz="2800" dirty="0"/>
              <a:t>	</a:t>
            </a:r>
          </a:p>
        </p:txBody>
      </p:sp>
    </p:spTree>
    <p:extLst>
      <p:ext uri="{BB962C8B-B14F-4D97-AF65-F5344CB8AC3E}">
        <p14:creationId xmlns:p14="http://schemas.microsoft.com/office/powerpoint/2010/main" val="36308720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a:latin typeface="Segoe UI Symbol"/>
                <a:cs typeface="Segoe UI Symbol"/>
              </a:rPr>
              <a:t>2</a:t>
            </a:r>
            <a:r>
              <a:rPr lang="en-US" dirty="0" smtClean="0">
                <a:latin typeface="Segoe UI Symbol"/>
                <a:cs typeface="Segoe UI Symbol"/>
              </a:rPr>
              <a:t>. Efficient Caching</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37</a:t>
            </a:fld>
            <a:endParaRPr lang="en-US"/>
          </a:p>
        </p:txBody>
      </p:sp>
    </p:spTree>
    <p:extLst>
      <p:ext uri="{BB962C8B-B14F-4D97-AF65-F5344CB8AC3E}">
        <p14:creationId xmlns:p14="http://schemas.microsoft.com/office/powerpoint/2010/main" val="38258471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Dependent-Set Overhead</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38</a:t>
            </a:fld>
            <a:endParaRPr lang="en-US"/>
          </a:p>
        </p:txBody>
      </p:sp>
      <p:sp>
        <p:nvSpPr>
          <p:cNvPr id="22" name="TextBox 21"/>
          <p:cNvSpPr txBox="1"/>
          <p:nvPr/>
        </p:nvSpPr>
        <p:spPr>
          <a:xfrm>
            <a:off x="3197545" y="3534594"/>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R3</a:t>
            </a:r>
            <a:endParaRPr lang="en-US" dirty="0"/>
          </a:p>
        </p:txBody>
      </p:sp>
      <p:sp>
        <p:nvSpPr>
          <p:cNvPr id="23" name="TextBox 22"/>
          <p:cNvSpPr txBox="1"/>
          <p:nvPr/>
        </p:nvSpPr>
        <p:spPr>
          <a:xfrm>
            <a:off x="3197545" y="2956441"/>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R2</a:t>
            </a:r>
            <a:endParaRPr lang="en-US" dirty="0"/>
          </a:p>
        </p:txBody>
      </p:sp>
      <p:sp>
        <p:nvSpPr>
          <p:cNvPr id="24" name="TextBox 23"/>
          <p:cNvSpPr txBox="1"/>
          <p:nvPr/>
        </p:nvSpPr>
        <p:spPr>
          <a:xfrm>
            <a:off x="3197545" y="2432899"/>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R1</a:t>
            </a:r>
            <a:endParaRPr lang="en-US" dirty="0">
              <a:solidFill>
                <a:srgbClr val="000000"/>
              </a:solidFill>
            </a:endParaRPr>
          </a:p>
        </p:txBody>
      </p:sp>
      <p:cxnSp>
        <p:nvCxnSpPr>
          <p:cNvPr id="25" name="Straight Arrow Connector 24"/>
          <p:cNvCxnSpPr>
            <a:stCxn id="24" idx="2"/>
            <a:endCxn id="23" idx="0"/>
          </p:cNvCxnSpPr>
          <p:nvPr/>
        </p:nvCxnSpPr>
        <p:spPr>
          <a:xfrm>
            <a:off x="3474419" y="2802231"/>
            <a:ext cx="0" cy="15421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3" idx="2"/>
            <a:endCxn id="22" idx="0"/>
          </p:cNvCxnSpPr>
          <p:nvPr/>
        </p:nvCxnSpPr>
        <p:spPr>
          <a:xfrm>
            <a:off x="3474419" y="3325773"/>
            <a:ext cx="0" cy="20882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135062" y="3569238"/>
            <a:ext cx="55374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rgbClr val="000000"/>
                </a:solidFill>
              </a:rPr>
              <a:t>R6</a:t>
            </a:r>
            <a:endParaRPr lang="en-US" b="1" dirty="0">
              <a:solidFill>
                <a:srgbClr val="000000"/>
              </a:solidFill>
            </a:endParaRPr>
          </a:p>
        </p:txBody>
      </p:sp>
      <p:sp>
        <p:nvSpPr>
          <p:cNvPr id="28" name="TextBox 27"/>
          <p:cNvSpPr txBox="1"/>
          <p:nvPr/>
        </p:nvSpPr>
        <p:spPr>
          <a:xfrm>
            <a:off x="4135062" y="2968075"/>
            <a:ext cx="553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00"/>
                </a:solidFill>
              </a:rPr>
              <a:t>R5</a:t>
            </a:r>
            <a:endParaRPr lang="en-US" b="1" dirty="0">
              <a:solidFill>
                <a:srgbClr val="000000"/>
              </a:solidFill>
            </a:endParaRPr>
          </a:p>
        </p:txBody>
      </p:sp>
      <p:sp>
        <p:nvSpPr>
          <p:cNvPr id="29" name="TextBox 28"/>
          <p:cNvSpPr txBox="1"/>
          <p:nvPr/>
        </p:nvSpPr>
        <p:spPr>
          <a:xfrm>
            <a:off x="4135062" y="2432899"/>
            <a:ext cx="553747"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00"/>
                </a:solidFill>
              </a:rPr>
              <a:t>R4</a:t>
            </a:r>
            <a:endParaRPr lang="en-US" b="1" dirty="0">
              <a:solidFill>
                <a:srgbClr val="000000"/>
              </a:solidFill>
            </a:endParaRPr>
          </a:p>
        </p:txBody>
      </p:sp>
      <p:cxnSp>
        <p:nvCxnSpPr>
          <p:cNvPr id="30" name="Straight Arrow Connector 29"/>
          <p:cNvCxnSpPr>
            <a:stCxn id="29" idx="2"/>
            <a:endCxn id="28" idx="0"/>
          </p:cNvCxnSpPr>
          <p:nvPr/>
        </p:nvCxnSpPr>
        <p:spPr>
          <a:xfrm>
            <a:off x="4411936" y="2802231"/>
            <a:ext cx="0" cy="165844"/>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2"/>
            <a:endCxn id="27" idx="0"/>
          </p:cNvCxnSpPr>
          <p:nvPr/>
        </p:nvCxnSpPr>
        <p:spPr>
          <a:xfrm>
            <a:off x="4411936" y="3337407"/>
            <a:ext cx="0" cy="23183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693397" y="4393223"/>
            <a:ext cx="56852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33" name="Straight Arrow Connector 32"/>
          <p:cNvCxnSpPr>
            <a:stCxn id="22" idx="2"/>
            <a:endCxn id="32" idx="0"/>
          </p:cNvCxnSpPr>
          <p:nvPr/>
        </p:nvCxnSpPr>
        <p:spPr>
          <a:xfrm>
            <a:off x="3474419" y="3903926"/>
            <a:ext cx="503241" cy="48929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2"/>
            <a:endCxn id="32" idx="0"/>
          </p:cNvCxnSpPr>
          <p:nvPr/>
        </p:nvCxnSpPr>
        <p:spPr>
          <a:xfrm flipH="1">
            <a:off x="3977660" y="3938570"/>
            <a:ext cx="434276" cy="454653"/>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14308" y="1483335"/>
            <a:ext cx="2879089" cy="461665"/>
          </a:xfrm>
          <a:prstGeom prst="rect">
            <a:avLst/>
          </a:prstGeom>
          <a:noFill/>
        </p:spPr>
        <p:txBody>
          <a:bodyPr wrap="square" rtlCol="0">
            <a:spAutoFit/>
          </a:bodyPr>
          <a:lstStyle/>
          <a:p>
            <a:r>
              <a:rPr lang="en-US" sz="2400" dirty="0" smtClean="0"/>
              <a:t>Too Costly?</a:t>
            </a:r>
            <a:endParaRPr lang="en-US" sz="2400" dirty="0"/>
          </a:p>
        </p:txBody>
      </p:sp>
    </p:spTree>
    <p:extLst>
      <p:ext uri="{BB962C8B-B14F-4D97-AF65-F5344CB8AC3E}">
        <p14:creationId xmlns:p14="http://schemas.microsoft.com/office/powerpoint/2010/main" val="40404984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Cover-Set</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39</a:t>
            </a:fld>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3804237563"/>
              </p:ext>
            </p:extLst>
          </p:nvPr>
        </p:nvGraphicFramePr>
        <p:xfrm>
          <a:off x="4595295" y="2386507"/>
          <a:ext cx="3167270" cy="3104987"/>
        </p:xfrm>
        <a:graphic>
          <a:graphicData uri="http://schemas.openxmlformats.org/drawingml/2006/table">
            <a:tbl>
              <a:tblPr firstRow="1" bandRow="1">
                <a:tableStyleId>{F5AB1C69-6EDB-4FF4-983F-18BD219EF322}</a:tableStyleId>
              </a:tblPr>
              <a:tblGrid>
                <a:gridCol w="880320"/>
                <a:gridCol w="1094551"/>
                <a:gridCol w="1192399"/>
              </a:tblGrid>
              <a:tr h="312715">
                <a:tc>
                  <a:txBody>
                    <a:bodyPr/>
                    <a:lstStyle/>
                    <a:p>
                      <a:r>
                        <a:rPr lang="en-US" sz="1600" dirty="0" smtClean="0">
                          <a:solidFill>
                            <a:srgbClr val="000000"/>
                          </a:solidFill>
                        </a:rPr>
                        <a:t>Rule </a:t>
                      </a:r>
                      <a:endParaRPr lang="en-US" sz="1600" dirty="0">
                        <a:solidFill>
                          <a:srgbClr val="000000"/>
                        </a:solidFill>
                      </a:endParaRPr>
                    </a:p>
                  </a:txBody>
                  <a:tcPr/>
                </a:tc>
                <a:tc>
                  <a:txBody>
                    <a:bodyPr/>
                    <a:lstStyle/>
                    <a:p>
                      <a:r>
                        <a:rPr lang="en-US" sz="1600" dirty="0" smtClean="0">
                          <a:solidFill>
                            <a:srgbClr val="000000"/>
                          </a:solidFill>
                        </a:rPr>
                        <a:t>Match</a:t>
                      </a:r>
                      <a:endParaRPr lang="en-US" sz="1600" dirty="0">
                        <a:solidFill>
                          <a:srgbClr val="000000"/>
                        </a:solidFill>
                      </a:endParaRPr>
                    </a:p>
                  </a:txBody>
                  <a:tcPr/>
                </a:tc>
                <a:tc>
                  <a:txBody>
                    <a:bodyPr/>
                    <a:lstStyle/>
                    <a:p>
                      <a:r>
                        <a:rPr lang="en-US" sz="1600" dirty="0" smtClean="0">
                          <a:solidFill>
                            <a:srgbClr val="000000"/>
                          </a:solidFill>
                        </a:rPr>
                        <a:t>Action</a:t>
                      </a:r>
                      <a:endParaRPr lang="en-US" sz="1600" dirty="0">
                        <a:solidFill>
                          <a:srgbClr val="000000"/>
                        </a:solidFill>
                      </a:endParaRPr>
                    </a:p>
                  </a:txBody>
                  <a:tcPr/>
                </a:tc>
              </a:tr>
              <a:tr h="312715">
                <a:tc>
                  <a:txBody>
                    <a:bodyPr/>
                    <a:lstStyle/>
                    <a:p>
                      <a:r>
                        <a:rPr lang="en-US" sz="1600" dirty="0" smtClean="0"/>
                        <a:t>R1</a:t>
                      </a:r>
                      <a:endParaRPr lang="en-US" sz="1600" dirty="0"/>
                    </a:p>
                  </a:txBody>
                  <a:tcPr/>
                </a:tc>
                <a:tc>
                  <a:txBody>
                    <a:bodyPr/>
                    <a:lstStyle/>
                    <a:p>
                      <a:r>
                        <a:rPr lang="en-US" sz="1600" b="0" dirty="0" smtClean="0"/>
                        <a:t>000</a:t>
                      </a:r>
                      <a:endParaRPr lang="en-US" sz="1600" b="0" dirty="0"/>
                    </a:p>
                  </a:txBody>
                  <a:tcPr/>
                </a:tc>
                <a:tc>
                  <a:txBody>
                    <a:bodyPr/>
                    <a:lstStyle/>
                    <a:p>
                      <a:r>
                        <a:rPr lang="en-US" sz="1600" dirty="0" err="1" smtClean="0"/>
                        <a:t>Fwd</a:t>
                      </a:r>
                      <a:r>
                        <a:rPr lang="en-US" sz="1600" dirty="0" smtClean="0"/>
                        <a:t> 1</a:t>
                      </a:r>
                      <a:endParaRPr lang="en-US" sz="1600" dirty="0"/>
                    </a:p>
                  </a:txBody>
                  <a:tcPr/>
                </a:tc>
              </a:tr>
              <a:tr h="312715">
                <a:tc>
                  <a:txBody>
                    <a:bodyPr/>
                    <a:lstStyle/>
                    <a:p>
                      <a:r>
                        <a:rPr lang="en-US" sz="1600" dirty="0" smtClean="0"/>
                        <a:t>R2</a:t>
                      </a:r>
                      <a:endParaRPr lang="en-US" sz="1600" dirty="0"/>
                    </a:p>
                  </a:txBody>
                  <a:tcPr/>
                </a:tc>
                <a:tc>
                  <a:txBody>
                    <a:bodyPr/>
                    <a:lstStyle/>
                    <a:p>
                      <a:r>
                        <a:rPr lang="en-US" sz="1600" b="0" dirty="0" smtClean="0"/>
                        <a:t>00*</a:t>
                      </a:r>
                      <a:endParaRPr lang="en-US" sz="1600" b="0" dirty="0"/>
                    </a:p>
                  </a:txBody>
                  <a:tcPr/>
                </a:tc>
                <a:tc>
                  <a:txBody>
                    <a:bodyPr/>
                    <a:lstStyle/>
                    <a:p>
                      <a:r>
                        <a:rPr lang="en-US" sz="1600" dirty="0" err="1" smtClean="0"/>
                        <a:t>Fwd</a:t>
                      </a:r>
                      <a:r>
                        <a:rPr lang="en-US" sz="1600" baseline="0" dirty="0" smtClean="0"/>
                        <a:t> 2</a:t>
                      </a:r>
                      <a:endParaRPr lang="en-US" sz="1600" dirty="0"/>
                    </a:p>
                  </a:txBody>
                  <a:tcPr/>
                </a:tc>
              </a:tr>
              <a:tr h="312715">
                <a:tc>
                  <a:txBody>
                    <a:bodyPr/>
                    <a:lstStyle/>
                    <a:p>
                      <a:r>
                        <a:rPr lang="en-US" sz="1600" b="0" dirty="0" smtClean="0">
                          <a:solidFill>
                            <a:srgbClr val="000000"/>
                          </a:solidFill>
                        </a:rPr>
                        <a:t>R3</a:t>
                      </a:r>
                      <a:endParaRPr lang="en-US" sz="1600" b="0" dirty="0">
                        <a:solidFill>
                          <a:srgbClr val="000000"/>
                        </a:solidFill>
                      </a:endParaRPr>
                    </a:p>
                  </a:txBody>
                  <a:tcPr/>
                </a:tc>
                <a:tc>
                  <a:txBody>
                    <a:bodyPr/>
                    <a:lstStyle/>
                    <a:p>
                      <a:r>
                        <a:rPr lang="en-US" sz="1600" b="0" dirty="0" smtClean="0">
                          <a:solidFill>
                            <a:srgbClr val="000000"/>
                          </a:solidFill>
                        </a:rPr>
                        <a:t>0**</a:t>
                      </a:r>
                      <a:endParaRPr lang="en-US" sz="1600" b="0" dirty="0">
                        <a:solidFill>
                          <a:srgbClr val="000000"/>
                        </a:solidFill>
                      </a:endParaRPr>
                    </a:p>
                  </a:txBody>
                  <a:tcPr/>
                </a:tc>
                <a:tc>
                  <a:txBody>
                    <a:bodyPr/>
                    <a:lstStyle/>
                    <a:p>
                      <a:r>
                        <a:rPr lang="en-US" sz="1600" b="0" dirty="0" err="1" smtClean="0">
                          <a:solidFill>
                            <a:srgbClr val="000000"/>
                          </a:solidFill>
                        </a:rPr>
                        <a:t>Fwd</a:t>
                      </a:r>
                      <a:r>
                        <a:rPr lang="en-US" sz="1600" b="0" dirty="0" smtClean="0">
                          <a:solidFill>
                            <a:srgbClr val="000000"/>
                          </a:solidFill>
                        </a:rPr>
                        <a:t> 3</a:t>
                      </a:r>
                    </a:p>
                  </a:txBody>
                  <a:tcPr/>
                </a:tc>
              </a:tr>
              <a:tr h="312715">
                <a:tc>
                  <a:txBody>
                    <a:bodyPr/>
                    <a:lstStyle/>
                    <a:p>
                      <a:r>
                        <a:rPr lang="en-US" sz="1600" dirty="0" smtClean="0"/>
                        <a:t>R4</a:t>
                      </a:r>
                      <a:endParaRPr lang="en-US" sz="1600" dirty="0"/>
                    </a:p>
                  </a:txBody>
                  <a:tcPr/>
                </a:tc>
                <a:tc>
                  <a:txBody>
                    <a:bodyPr/>
                    <a:lstStyle/>
                    <a:p>
                      <a:r>
                        <a:rPr lang="en-US" sz="1600" b="0" dirty="0" smtClean="0"/>
                        <a:t>11*</a:t>
                      </a:r>
                      <a:endParaRPr lang="en-US" sz="1600" b="0" dirty="0"/>
                    </a:p>
                  </a:txBody>
                  <a:tcPr/>
                </a:tc>
                <a:tc>
                  <a:txBody>
                    <a:bodyPr/>
                    <a:lstStyle/>
                    <a:p>
                      <a:r>
                        <a:rPr lang="en-US" sz="1600" dirty="0" err="1" smtClean="0"/>
                        <a:t>Fwd</a:t>
                      </a:r>
                      <a:r>
                        <a:rPr lang="en-US" sz="1600" baseline="0" dirty="0" smtClean="0"/>
                        <a:t> 4</a:t>
                      </a:r>
                      <a:endParaRPr lang="en-US" sz="1600" dirty="0"/>
                    </a:p>
                  </a:txBody>
                  <a:tcPr/>
                </a:tc>
              </a:tr>
              <a:tr h="312715">
                <a:tc>
                  <a:txBody>
                    <a:bodyPr/>
                    <a:lstStyle/>
                    <a:p>
                      <a:r>
                        <a:rPr lang="en-US" sz="1600" b="0" dirty="0" smtClean="0"/>
                        <a:t>R5</a:t>
                      </a:r>
                      <a:endParaRPr lang="en-US" sz="1600" b="0" dirty="0"/>
                    </a:p>
                  </a:txBody>
                  <a:tcPr/>
                </a:tc>
                <a:tc>
                  <a:txBody>
                    <a:bodyPr/>
                    <a:lstStyle/>
                    <a:p>
                      <a:r>
                        <a:rPr lang="en-US" sz="1600" b="0" dirty="0" smtClean="0"/>
                        <a:t>1*0</a:t>
                      </a:r>
                      <a:endParaRPr lang="en-US" sz="1600" b="0" dirty="0"/>
                    </a:p>
                  </a:txBody>
                  <a:tcPr/>
                </a:tc>
                <a:tc>
                  <a:txBody>
                    <a:bodyPr/>
                    <a:lstStyle/>
                    <a:p>
                      <a:r>
                        <a:rPr lang="en-US" sz="1600" b="0" dirty="0" err="1" smtClean="0"/>
                        <a:t>Fwd</a:t>
                      </a:r>
                      <a:r>
                        <a:rPr lang="en-US" sz="1600" b="0" dirty="0" smtClean="0"/>
                        <a:t> 5</a:t>
                      </a:r>
                      <a:endParaRPr lang="en-US" sz="1600" b="0" dirty="0"/>
                    </a:p>
                  </a:txBody>
                  <a:tcPr/>
                </a:tc>
              </a:tr>
              <a:tr h="422747">
                <a:tc>
                  <a:txBody>
                    <a:bodyPr/>
                    <a:lstStyle/>
                    <a:p>
                      <a:r>
                        <a:rPr lang="en-US" sz="1600" b="1" dirty="0" smtClean="0">
                          <a:solidFill>
                            <a:srgbClr val="FF0000"/>
                          </a:solidFill>
                        </a:rPr>
                        <a:t>R5^</a:t>
                      </a:r>
                      <a:endParaRPr lang="en-US" sz="1600" b="1" dirty="0">
                        <a:solidFill>
                          <a:srgbClr val="FF0000"/>
                        </a:solidFill>
                      </a:endParaRPr>
                    </a:p>
                  </a:txBody>
                  <a:tcPr/>
                </a:tc>
                <a:tc>
                  <a:txBody>
                    <a:bodyPr/>
                    <a:lstStyle/>
                    <a:p>
                      <a:r>
                        <a:rPr lang="en-US" sz="1600" b="1" dirty="0" smtClean="0">
                          <a:solidFill>
                            <a:srgbClr val="FF0000"/>
                          </a:solidFill>
                        </a:rPr>
                        <a:t>1*0</a:t>
                      </a:r>
                      <a:endParaRPr lang="en-US" sz="1600" b="1" dirty="0">
                        <a:solidFill>
                          <a:srgbClr val="FF0000"/>
                        </a:solidFill>
                      </a:endParaRPr>
                    </a:p>
                  </a:txBody>
                  <a:tcPr/>
                </a:tc>
                <a:tc>
                  <a:txBody>
                    <a:bodyPr/>
                    <a:lstStyle/>
                    <a:p>
                      <a:r>
                        <a:rPr lang="en-US" sz="1600" b="1" dirty="0" err="1" smtClean="0">
                          <a:solidFill>
                            <a:srgbClr val="FF0000"/>
                          </a:solidFill>
                        </a:rPr>
                        <a:t>To_SW</a:t>
                      </a:r>
                      <a:endParaRPr lang="en-US" sz="1600" b="1" dirty="0" smtClean="0">
                        <a:solidFill>
                          <a:srgbClr val="FF0000"/>
                        </a:solidFill>
                      </a:endParaRPr>
                    </a:p>
                  </a:txBody>
                  <a:tcPr/>
                </a:tc>
              </a:tr>
              <a:tr h="312715">
                <a:tc>
                  <a:txBody>
                    <a:bodyPr/>
                    <a:lstStyle/>
                    <a:p>
                      <a:r>
                        <a:rPr lang="en-US" sz="1600" b="0" dirty="0" smtClean="0">
                          <a:solidFill>
                            <a:srgbClr val="000000"/>
                          </a:solidFill>
                        </a:rPr>
                        <a:t>R6</a:t>
                      </a:r>
                      <a:endParaRPr lang="en-US" sz="1600" b="0" dirty="0">
                        <a:solidFill>
                          <a:srgbClr val="000000"/>
                        </a:solidFill>
                      </a:endParaRPr>
                    </a:p>
                  </a:txBody>
                  <a:tcPr/>
                </a:tc>
                <a:tc>
                  <a:txBody>
                    <a:bodyPr/>
                    <a:lstStyle/>
                    <a:p>
                      <a:r>
                        <a:rPr lang="en-US" sz="1600" b="0" dirty="0" smtClean="0">
                          <a:solidFill>
                            <a:srgbClr val="000000"/>
                          </a:solidFill>
                        </a:rPr>
                        <a:t>10*</a:t>
                      </a:r>
                      <a:endParaRPr lang="en-US" sz="1600" b="0" dirty="0">
                        <a:solidFill>
                          <a:srgbClr val="000000"/>
                        </a:solidFill>
                      </a:endParaRPr>
                    </a:p>
                  </a:txBody>
                  <a:tcPr/>
                </a:tc>
                <a:tc>
                  <a:txBody>
                    <a:bodyPr/>
                    <a:lstStyle/>
                    <a:p>
                      <a:r>
                        <a:rPr lang="en-US" sz="1600" b="0" dirty="0" err="1" smtClean="0">
                          <a:solidFill>
                            <a:srgbClr val="000000"/>
                          </a:solidFill>
                        </a:rPr>
                        <a:t>Fwd</a:t>
                      </a:r>
                      <a:r>
                        <a:rPr lang="en-US" sz="1600" b="0" dirty="0" smtClean="0">
                          <a:solidFill>
                            <a:srgbClr val="000000"/>
                          </a:solidFill>
                        </a:rPr>
                        <a:t> 6</a:t>
                      </a:r>
                    </a:p>
                  </a:txBody>
                  <a:tcPr/>
                </a:tc>
              </a:tr>
              <a:tr h="312715">
                <a:tc>
                  <a:txBody>
                    <a:bodyPr/>
                    <a:lstStyle/>
                    <a:p>
                      <a:r>
                        <a:rPr lang="en-US" sz="1600" b="0" dirty="0" smtClean="0">
                          <a:solidFill>
                            <a:srgbClr val="000000"/>
                          </a:solidFill>
                        </a:rPr>
                        <a:t>(*)</a:t>
                      </a:r>
                      <a:endParaRPr lang="en-US" sz="1600" b="0" dirty="0">
                        <a:solidFill>
                          <a:srgbClr val="000000"/>
                        </a:solidFill>
                      </a:endParaRPr>
                    </a:p>
                  </a:txBody>
                  <a:tcPr/>
                </a:tc>
                <a:tc>
                  <a:txBody>
                    <a:bodyPr/>
                    <a:lstStyle/>
                    <a:p>
                      <a:r>
                        <a:rPr lang="en-US" sz="1600" b="0" dirty="0" smtClean="0">
                          <a:solidFill>
                            <a:srgbClr val="000000"/>
                          </a:solidFill>
                        </a:rPr>
                        <a:t>***</a:t>
                      </a:r>
                      <a:endParaRPr lang="en-US" sz="1600" b="0" dirty="0">
                        <a:solidFill>
                          <a:srgbClr val="000000"/>
                        </a:solidFill>
                      </a:endParaRPr>
                    </a:p>
                  </a:txBody>
                  <a:tcPr/>
                </a:tc>
                <a:tc>
                  <a:txBody>
                    <a:bodyPr/>
                    <a:lstStyle/>
                    <a:p>
                      <a:r>
                        <a:rPr lang="en-US" sz="1600" b="0" dirty="0" err="1" smtClean="0">
                          <a:solidFill>
                            <a:srgbClr val="000000"/>
                          </a:solidFill>
                        </a:rPr>
                        <a:t>To_SW</a:t>
                      </a:r>
                      <a:endParaRPr lang="en-US" sz="1600" b="0" dirty="0">
                        <a:solidFill>
                          <a:srgbClr val="000000"/>
                        </a:solidFill>
                      </a:endParaRPr>
                    </a:p>
                  </a:txBody>
                  <a:tcPr/>
                </a:tc>
              </a:tr>
            </a:tbl>
          </a:graphicData>
        </a:graphic>
      </p:graphicFrame>
      <p:sp>
        <p:nvSpPr>
          <p:cNvPr id="37" name="TextBox 36"/>
          <p:cNvSpPr txBox="1"/>
          <p:nvPr/>
        </p:nvSpPr>
        <p:spPr>
          <a:xfrm>
            <a:off x="2583481" y="4280405"/>
            <a:ext cx="505425" cy="37084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solidFill>
                  <a:srgbClr val="000000"/>
                </a:solidFill>
              </a:rPr>
              <a:t>R6</a:t>
            </a:r>
            <a:endParaRPr lang="en-US" b="1" dirty="0">
              <a:solidFill>
                <a:srgbClr val="000000"/>
              </a:solidFill>
            </a:endParaRPr>
          </a:p>
        </p:txBody>
      </p:sp>
      <p:sp>
        <p:nvSpPr>
          <p:cNvPr id="38" name="TextBox 37"/>
          <p:cNvSpPr txBox="1"/>
          <p:nvPr/>
        </p:nvSpPr>
        <p:spPr>
          <a:xfrm>
            <a:off x="2561759" y="3088323"/>
            <a:ext cx="505425" cy="3708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R5</a:t>
            </a:r>
            <a:endParaRPr lang="en-US" dirty="0"/>
          </a:p>
        </p:txBody>
      </p:sp>
      <p:sp>
        <p:nvSpPr>
          <p:cNvPr id="39" name="TextBox 38"/>
          <p:cNvSpPr txBox="1"/>
          <p:nvPr/>
        </p:nvSpPr>
        <p:spPr>
          <a:xfrm>
            <a:off x="2561759" y="2534325"/>
            <a:ext cx="505425" cy="3708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R4</a:t>
            </a:r>
            <a:endParaRPr lang="en-US" dirty="0"/>
          </a:p>
        </p:txBody>
      </p:sp>
      <p:cxnSp>
        <p:nvCxnSpPr>
          <p:cNvPr id="40" name="Straight Arrow Connector 39"/>
          <p:cNvCxnSpPr>
            <a:stCxn id="39" idx="2"/>
            <a:endCxn id="38" idx="0"/>
          </p:cNvCxnSpPr>
          <p:nvPr/>
        </p:nvCxnSpPr>
        <p:spPr>
          <a:xfrm>
            <a:off x="2814472" y="2905167"/>
            <a:ext cx="0" cy="18315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6" idx="2"/>
            <a:endCxn id="37" idx="0"/>
          </p:cNvCxnSpPr>
          <p:nvPr/>
        </p:nvCxnSpPr>
        <p:spPr>
          <a:xfrm>
            <a:off x="2819423" y="4092918"/>
            <a:ext cx="16771" cy="18748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976122" y="4922783"/>
            <a:ext cx="518913" cy="3708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44" name="Straight Arrow Connector 43"/>
          <p:cNvCxnSpPr>
            <a:stCxn id="37" idx="2"/>
            <a:endCxn id="42" idx="0"/>
          </p:cNvCxnSpPr>
          <p:nvPr/>
        </p:nvCxnSpPr>
        <p:spPr>
          <a:xfrm flipH="1">
            <a:off x="2235579" y="4651247"/>
            <a:ext cx="600615" cy="27153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504360" y="3722076"/>
            <a:ext cx="630126" cy="37084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smtClean="0">
                <a:solidFill>
                  <a:srgbClr val="000000"/>
                </a:solidFill>
              </a:rPr>
              <a:t>R5^</a:t>
            </a:r>
            <a:endParaRPr lang="en-US" b="1" dirty="0">
              <a:solidFill>
                <a:srgbClr val="000000"/>
              </a:solidFill>
            </a:endParaRPr>
          </a:p>
        </p:txBody>
      </p:sp>
      <p:cxnSp>
        <p:nvCxnSpPr>
          <p:cNvPr id="48" name="Straight Arrow Connector 47"/>
          <p:cNvCxnSpPr>
            <a:stCxn id="38" idx="2"/>
            <a:endCxn id="46" idx="0"/>
          </p:cNvCxnSpPr>
          <p:nvPr/>
        </p:nvCxnSpPr>
        <p:spPr>
          <a:xfrm>
            <a:off x="2814472" y="3459165"/>
            <a:ext cx="4951" cy="262911"/>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422375" y="4225133"/>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R3</a:t>
            </a:r>
            <a:endParaRPr lang="en-US" dirty="0"/>
          </a:p>
        </p:txBody>
      </p:sp>
      <p:sp>
        <p:nvSpPr>
          <p:cNvPr id="56" name="TextBox 55"/>
          <p:cNvSpPr txBox="1"/>
          <p:nvPr/>
        </p:nvSpPr>
        <p:spPr>
          <a:xfrm>
            <a:off x="1422375" y="3646980"/>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R2</a:t>
            </a:r>
            <a:endParaRPr lang="en-US" dirty="0"/>
          </a:p>
        </p:txBody>
      </p:sp>
      <p:sp>
        <p:nvSpPr>
          <p:cNvPr id="57" name="TextBox 56"/>
          <p:cNvSpPr txBox="1"/>
          <p:nvPr/>
        </p:nvSpPr>
        <p:spPr>
          <a:xfrm>
            <a:off x="1422375" y="3123438"/>
            <a:ext cx="55374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rgbClr val="000000"/>
                </a:solidFill>
              </a:rPr>
              <a:t>R1</a:t>
            </a:r>
            <a:endParaRPr lang="en-US" dirty="0">
              <a:solidFill>
                <a:srgbClr val="000000"/>
              </a:solidFill>
            </a:endParaRPr>
          </a:p>
        </p:txBody>
      </p:sp>
      <p:cxnSp>
        <p:nvCxnSpPr>
          <p:cNvPr id="58" name="Straight Arrow Connector 57"/>
          <p:cNvCxnSpPr>
            <a:stCxn id="57" idx="2"/>
            <a:endCxn id="56" idx="0"/>
          </p:cNvCxnSpPr>
          <p:nvPr/>
        </p:nvCxnSpPr>
        <p:spPr>
          <a:xfrm>
            <a:off x="1699249" y="3492770"/>
            <a:ext cx="0" cy="15421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6" idx="2"/>
            <a:endCxn id="55" idx="0"/>
          </p:cNvCxnSpPr>
          <p:nvPr/>
        </p:nvCxnSpPr>
        <p:spPr>
          <a:xfrm>
            <a:off x="1699249" y="4016312"/>
            <a:ext cx="0" cy="208821"/>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2"/>
            <a:endCxn id="42" idx="0"/>
          </p:cNvCxnSpPr>
          <p:nvPr/>
        </p:nvCxnSpPr>
        <p:spPr>
          <a:xfrm>
            <a:off x="1699249" y="4594465"/>
            <a:ext cx="536330" cy="328318"/>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63" name="Oval Callout 62"/>
          <p:cNvSpPr/>
          <p:nvPr/>
        </p:nvSpPr>
        <p:spPr>
          <a:xfrm>
            <a:off x="2583481" y="5799628"/>
            <a:ext cx="2011814" cy="728241"/>
          </a:xfrm>
          <a:prstGeom prst="wedgeEllipseCallout">
            <a:avLst>
              <a:gd name="adj1" fmla="val -23360"/>
              <a:gd name="adj2" fmla="val -2869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Cover rule</a:t>
            </a:r>
            <a:endParaRPr lang="en-US" sz="2000" dirty="0">
              <a:solidFill>
                <a:schemeClr val="tx1"/>
              </a:solidFill>
            </a:endParaRPr>
          </a:p>
        </p:txBody>
      </p:sp>
    </p:spTree>
    <p:extLst>
      <p:ext uri="{BB962C8B-B14F-4D97-AF65-F5344CB8AC3E}">
        <p14:creationId xmlns:p14="http://schemas.microsoft.com/office/powerpoint/2010/main" val="26445918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3" name="TextBox 2"/>
          <p:cNvSpPr txBox="1"/>
          <p:nvPr/>
        </p:nvSpPr>
        <p:spPr>
          <a:xfrm>
            <a:off x="3696461" y="4789142"/>
            <a:ext cx="1307978" cy="338554"/>
          </a:xfrm>
          <a:prstGeom prst="rect">
            <a:avLst/>
          </a:prstGeom>
          <a:noFill/>
        </p:spPr>
        <p:txBody>
          <a:bodyPr wrap="square" rtlCol="0">
            <a:spAutoFit/>
          </a:bodyPr>
          <a:lstStyle/>
          <a:p>
            <a:r>
              <a:rPr lang="en-US" sz="1600" dirty="0"/>
              <a:t>S</a:t>
            </a:r>
            <a:r>
              <a:rPr lang="en-US" sz="1600" dirty="0" smtClean="0"/>
              <a:t>witch</a:t>
            </a:r>
            <a:endParaRPr lang="en-US" sz="1600" dirty="0"/>
          </a:p>
        </p:txBody>
      </p:sp>
      <p:sp>
        <p:nvSpPr>
          <p:cNvPr id="21" name="TextBox 20"/>
          <p:cNvSpPr txBox="1"/>
          <p:nvPr/>
        </p:nvSpPr>
        <p:spPr>
          <a:xfrm>
            <a:off x="3630115" y="5371897"/>
            <a:ext cx="871899" cy="338554"/>
          </a:xfrm>
          <a:prstGeom prst="rect">
            <a:avLst/>
          </a:prstGeom>
          <a:noFill/>
        </p:spPr>
        <p:txBody>
          <a:bodyPr wrap="square" rtlCol="0">
            <a:spAutoFit/>
          </a:bodyPr>
          <a:lstStyle/>
          <a:p>
            <a:r>
              <a:rPr lang="en-US" sz="1600" dirty="0" smtClean="0"/>
              <a:t>TCAM</a:t>
            </a:r>
            <a:endParaRPr lang="en-US" sz="1600" dirty="0"/>
          </a:p>
        </p:txBody>
      </p:sp>
      <p:sp>
        <p:nvSpPr>
          <p:cNvPr id="12" name="Oval Callout 11"/>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Tree>
    <p:extLst>
      <p:ext uri="{BB962C8B-B14F-4D97-AF65-F5344CB8AC3E}">
        <p14:creationId xmlns:p14="http://schemas.microsoft.com/office/powerpoint/2010/main" val="3094495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618 -0.00393 L 0.04409 0.31374 " pathEditMode="relative" rAng="0" ptsTypes="AA">
                                      <p:cBhvr>
                                        <p:cTn id="6" dur="1000" fill="hold"/>
                                        <p:tgtEl>
                                          <p:spTgt spid="14"/>
                                        </p:tgtEl>
                                        <p:attrNameLst>
                                          <p:attrName>ppt_x</p:attrName>
                                          <p:attrName>ppt_y</p:attrName>
                                        </p:attrNameLst>
                                      </p:cBhvr>
                                      <p:rCtr x="-104" y="158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26356"/>
            <a:ext cx="7213395" cy="680533"/>
          </a:xfrm>
        </p:spPr>
        <p:txBody>
          <a:bodyPr>
            <a:normAutofit/>
          </a:bodyPr>
          <a:lstStyle/>
          <a:p>
            <a:r>
              <a:rPr lang="en-US" dirty="0" smtClean="0"/>
              <a:t>Dependency</a:t>
            </a:r>
            <a:r>
              <a:rPr lang="en-US" b="1" dirty="0" smtClean="0"/>
              <a:t> Splicing</a:t>
            </a:r>
            <a:r>
              <a:rPr lang="en-US" dirty="0" smtClean="0"/>
              <a:t> </a:t>
            </a:r>
            <a:r>
              <a:rPr lang="en-US" dirty="0"/>
              <a:t>reduces </a:t>
            </a:r>
            <a:r>
              <a:rPr lang="en-US" dirty="0" smtClean="0"/>
              <a:t>rule cost!</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40</a:t>
            </a:fld>
            <a:endParaRPr lang="en-US"/>
          </a:p>
        </p:txBody>
      </p:sp>
      <p:sp>
        <p:nvSpPr>
          <p:cNvPr id="37" name="TextBox 36"/>
          <p:cNvSpPr txBox="1"/>
          <p:nvPr/>
        </p:nvSpPr>
        <p:spPr>
          <a:xfrm>
            <a:off x="1845293" y="4720354"/>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sp>
        <p:nvSpPr>
          <p:cNvPr id="38" name="TextBox 37"/>
          <p:cNvSpPr txBox="1"/>
          <p:nvPr/>
        </p:nvSpPr>
        <p:spPr>
          <a:xfrm>
            <a:off x="1823571" y="3499163"/>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39" name="TextBox 38"/>
          <p:cNvSpPr txBox="1"/>
          <p:nvPr/>
        </p:nvSpPr>
        <p:spPr>
          <a:xfrm>
            <a:off x="1823571" y="2945165"/>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40" name="Straight Arrow Connector 39"/>
          <p:cNvCxnSpPr>
            <a:stCxn id="39" idx="2"/>
            <a:endCxn id="38" idx="0"/>
          </p:cNvCxnSpPr>
          <p:nvPr/>
        </p:nvCxnSpPr>
        <p:spPr>
          <a:xfrm>
            <a:off x="2038664" y="3314497"/>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41" name="Straight Arrow Connector 40"/>
          <p:cNvCxnSpPr>
            <a:stCxn id="46" idx="2"/>
            <a:endCxn id="37" idx="0"/>
          </p:cNvCxnSpPr>
          <p:nvPr/>
        </p:nvCxnSpPr>
        <p:spPr>
          <a:xfrm>
            <a:off x="2034333" y="4502248"/>
            <a:ext cx="26053" cy="21810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766172" y="4132916"/>
            <a:ext cx="53632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b="1" dirty="0">
              <a:solidFill>
                <a:schemeClr val="bg1"/>
              </a:solidFill>
            </a:endParaRPr>
          </a:p>
        </p:txBody>
      </p:sp>
      <p:cxnSp>
        <p:nvCxnSpPr>
          <p:cNvPr id="48" name="Straight Arrow Connector 47"/>
          <p:cNvCxnSpPr>
            <a:stCxn id="38" idx="2"/>
            <a:endCxn id="46" idx="0"/>
          </p:cNvCxnSpPr>
          <p:nvPr/>
        </p:nvCxnSpPr>
        <p:spPr>
          <a:xfrm flipH="1">
            <a:off x="2034333" y="3868495"/>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9" name="TextBox 48"/>
          <p:cNvSpPr txBox="1"/>
          <p:nvPr/>
        </p:nvSpPr>
        <p:spPr>
          <a:xfrm>
            <a:off x="2567194" y="338034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50" name="TextBox 49"/>
          <p:cNvSpPr txBox="1"/>
          <p:nvPr/>
        </p:nvSpPr>
        <p:spPr>
          <a:xfrm>
            <a:off x="2545472" y="2159150"/>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51" name="TextBox 50"/>
          <p:cNvSpPr txBox="1"/>
          <p:nvPr/>
        </p:nvSpPr>
        <p:spPr>
          <a:xfrm>
            <a:off x="2545472" y="160515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52" name="Straight Arrow Connector 51"/>
          <p:cNvCxnSpPr>
            <a:stCxn id="51" idx="2"/>
            <a:endCxn id="50" idx="0"/>
          </p:cNvCxnSpPr>
          <p:nvPr/>
        </p:nvCxnSpPr>
        <p:spPr>
          <a:xfrm>
            <a:off x="2760565" y="197448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3" name="Straight Arrow Connector 52"/>
          <p:cNvCxnSpPr>
            <a:stCxn id="54" idx="2"/>
            <a:endCxn id="49" idx="0"/>
          </p:cNvCxnSpPr>
          <p:nvPr/>
        </p:nvCxnSpPr>
        <p:spPr>
          <a:xfrm>
            <a:off x="2756234" y="316223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4" name="TextBox 53"/>
          <p:cNvSpPr txBox="1"/>
          <p:nvPr/>
        </p:nvSpPr>
        <p:spPr>
          <a:xfrm>
            <a:off x="2488073" y="2792903"/>
            <a:ext cx="53632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cxnSp>
        <p:nvCxnSpPr>
          <p:cNvPr id="55" name="Straight Arrow Connector 54"/>
          <p:cNvCxnSpPr>
            <a:stCxn id="50" idx="2"/>
            <a:endCxn id="54" idx="0"/>
          </p:cNvCxnSpPr>
          <p:nvPr/>
        </p:nvCxnSpPr>
        <p:spPr>
          <a:xfrm flipH="1">
            <a:off x="2756234" y="252848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6" name="TextBox 55"/>
          <p:cNvSpPr txBox="1"/>
          <p:nvPr/>
        </p:nvSpPr>
        <p:spPr>
          <a:xfrm>
            <a:off x="1036409" y="316327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57" name="TextBox 56"/>
          <p:cNvSpPr txBox="1"/>
          <p:nvPr/>
        </p:nvSpPr>
        <p:spPr>
          <a:xfrm>
            <a:off x="1014687" y="1942080"/>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58" name="TextBox 57"/>
          <p:cNvSpPr txBox="1"/>
          <p:nvPr/>
        </p:nvSpPr>
        <p:spPr>
          <a:xfrm>
            <a:off x="1014687" y="138808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cxnSp>
        <p:nvCxnSpPr>
          <p:cNvPr id="59" name="Straight Arrow Connector 58"/>
          <p:cNvCxnSpPr>
            <a:stCxn id="58" idx="2"/>
            <a:endCxn id="57" idx="0"/>
          </p:cNvCxnSpPr>
          <p:nvPr/>
        </p:nvCxnSpPr>
        <p:spPr>
          <a:xfrm>
            <a:off x="1229780" y="175741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0" name="Straight Arrow Connector 59"/>
          <p:cNvCxnSpPr>
            <a:stCxn id="61" idx="2"/>
            <a:endCxn id="56" idx="0"/>
          </p:cNvCxnSpPr>
          <p:nvPr/>
        </p:nvCxnSpPr>
        <p:spPr>
          <a:xfrm>
            <a:off x="1225449" y="294516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61" name="TextBox 60"/>
          <p:cNvSpPr txBox="1"/>
          <p:nvPr/>
        </p:nvSpPr>
        <p:spPr>
          <a:xfrm>
            <a:off x="957288" y="2575833"/>
            <a:ext cx="53632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cxnSp>
        <p:nvCxnSpPr>
          <p:cNvPr id="62" name="Straight Arrow Connector 61"/>
          <p:cNvCxnSpPr>
            <a:stCxn id="57" idx="2"/>
            <a:endCxn id="61" idx="0"/>
          </p:cNvCxnSpPr>
          <p:nvPr/>
        </p:nvCxnSpPr>
        <p:spPr>
          <a:xfrm flipH="1">
            <a:off x="1225449" y="231141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0" name="Straight Arrow Connector 69"/>
          <p:cNvCxnSpPr>
            <a:stCxn id="49" idx="2"/>
            <a:endCxn id="46" idx="3"/>
          </p:cNvCxnSpPr>
          <p:nvPr/>
        </p:nvCxnSpPr>
        <p:spPr>
          <a:xfrm flipH="1">
            <a:off x="2302494" y="3749673"/>
            <a:ext cx="479793" cy="56790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1" name="Straight Arrow Connector 70"/>
          <p:cNvCxnSpPr>
            <a:stCxn id="56" idx="2"/>
            <a:endCxn id="46" idx="1"/>
          </p:cNvCxnSpPr>
          <p:nvPr/>
        </p:nvCxnSpPr>
        <p:spPr>
          <a:xfrm>
            <a:off x="1251502" y="3532603"/>
            <a:ext cx="514670" cy="78497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79" name="TextBox 78"/>
          <p:cNvSpPr txBox="1"/>
          <p:nvPr/>
        </p:nvSpPr>
        <p:spPr>
          <a:xfrm>
            <a:off x="6099934" y="4720354"/>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sp>
        <p:nvSpPr>
          <p:cNvPr id="80" name="TextBox 79"/>
          <p:cNvSpPr txBox="1"/>
          <p:nvPr/>
        </p:nvSpPr>
        <p:spPr>
          <a:xfrm>
            <a:off x="6078212" y="3499163"/>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dirty="0"/>
          </a:p>
        </p:txBody>
      </p:sp>
      <p:sp>
        <p:nvSpPr>
          <p:cNvPr id="81" name="TextBox 80"/>
          <p:cNvSpPr txBox="1"/>
          <p:nvPr/>
        </p:nvSpPr>
        <p:spPr>
          <a:xfrm>
            <a:off x="6078212" y="2945165"/>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82" name="Straight Arrow Connector 81"/>
          <p:cNvCxnSpPr>
            <a:stCxn id="81" idx="2"/>
            <a:endCxn id="80" idx="0"/>
          </p:cNvCxnSpPr>
          <p:nvPr/>
        </p:nvCxnSpPr>
        <p:spPr>
          <a:xfrm>
            <a:off x="6293305" y="3314497"/>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83" name="Straight Arrow Connector 82"/>
          <p:cNvCxnSpPr>
            <a:stCxn id="88" idx="2"/>
            <a:endCxn id="79" idx="0"/>
          </p:cNvCxnSpPr>
          <p:nvPr/>
        </p:nvCxnSpPr>
        <p:spPr>
          <a:xfrm>
            <a:off x="6288974" y="4502248"/>
            <a:ext cx="26053" cy="21810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020813" y="4132916"/>
            <a:ext cx="53632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b="1" dirty="0"/>
          </a:p>
        </p:txBody>
      </p:sp>
      <p:cxnSp>
        <p:nvCxnSpPr>
          <p:cNvPr id="90" name="Straight Arrow Connector 89"/>
          <p:cNvCxnSpPr>
            <a:stCxn id="80" idx="2"/>
            <a:endCxn id="88" idx="0"/>
          </p:cNvCxnSpPr>
          <p:nvPr/>
        </p:nvCxnSpPr>
        <p:spPr>
          <a:xfrm flipH="1">
            <a:off x="6288974" y="3868495"/>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1" name="TextBox 90"/>
          <p:cNvSpPr txBox="1"/>
          <p:nvPr/>
        </p:nvSpPr>
        <p:spPr>
          <a:xfrm>
            <a:off x="6821835" y="338034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92" name="TextBox 91"/>
          <p:cNvSpPr txBox="1"/>
          <p:nvPr/>
        </p:nvSpPr>
        <p:spPr>
          <a:xfrm>
            <a:off x="6800113" y="2159150"/>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
        <p:nvSpPr>
          <p:cNvPr id="93" name="TextBox 92"/>
          <p:cNvSpPr txBox="1"/>
          <p:nvPr/>
        </p:nvSpPr>
        <p:spPr>
          <a:xfrm>
            <a:off x="6800113" y="1605152"/>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94" name="Straight Arrow Connector 93"/>
          <p:cNvCxnSpPr>
            <a:stCxn id="93" idx="2"/>
            <a:endCxn id="92" idx="0"/>
          </p:cNvCxnSpPr>
          <p:nvPr/>
        </p:nvCxnSpPr>
        <p:spPr>
          <a:xfrm>
            <a:off x="7015206" y="197448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95" name="Straight Arrow Connector 94"/>
          <p:cNvCxnSpPr>
            <a:stCxn id="96" idx="2"/>
            <a:endCxn id="91" idx="0"/>
          </p:cNvCxnSpPr>
          <p:nvPr/>
        </p:nvCxnSpPr>
        <p:spPr>
          <a:xfrm>
            <a:off x="7010875" y="316223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6" name="TextBox 95"/>
          <p:cNvSpPr txBox="1"/>
          <p:nvPr/>
        </p:nvSpPr>
        <p:spPr>
          <a:xfrm>
            <a:off x="6742714" y="2792903"/>
            <a:ext cx="5363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cxnSp>
        <p:nvCxnSpPr>
          <p:cNvPr id="97" name="Straight Arrow Connector 96"/>
          <p:cNvCxnSpPr>
            <a:stCxn id="92" idx="2"/>
            <a:endCxn id="96" idx="0"/>
          </p:cNvCxnSpPr>
          <p:nvPr/>
        </p:nvCxnSpPr>
        <p:spPr>
          <a:xfrm flipH="1">
            <a:off x="7010875" y="252848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98" name="TextBox 97"/>
          <p:cNvSpPr txBox="1"/>
          <p:nvPr/>
        </p:nvSpPr>
        <p:spPr>
          <a:xfrm>
            <a:off x="5291050" y="3163271"/>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99" name="TextBox 98"/>
          <p:cNvSpPr txBox="1"/>
          <p:nvPr/>
        </p:nvSpPr>
        <p:spPr>
          <a:xfrm>
            <a:off x="5269328" y="1942080"/>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
        <p:nvSpPr>
          <p:cNvPr id="100" name="TextBox 99"/>
          <p:cNvSpPr txBox="1"/>
          <p:nvPr/>
        </p:nvSpPr>
        <p:spPr>
          <a:xfrm>
            <a:off x="5269328" y="1388082"/>
            <a:ext cx="43018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cxnSp>
        <p:nvCxnSpPr>
          <p:cNvPr id="101" name="Straight Arrow Connector 100"/>
          <p:cNvCxnSpPr>
            <a:stCxn id="100" idx="2"/>
            <a:endCxn id="99" idx="0"/>
          </p:cNvCxnSpPr>
          <p:nvPr/>
        </p:nvCxnSpPr>
        <p:spPr>
          <a:xfrm>
            <a:off x="5484421" y="1757414"/>
            <a:ext cx="0" cy="18466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02" name="Straight Arrow Connector 101"/>
          <p:cNvCxnSpPr>
            <a:stCxn id="103" idx="2"/>
            <a:endCxn id="98" idx="0"/>
          </p:cNvCxnSpPr>
          <p:nvPr/>
        </p:nvCxnSpPr>
        <p:spPr>
          <a:xfrm>
            <a:off x="5480090" y="2945165"/>
            <a:ext cx="26053" cy="218106"/>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03" name="TextBox 102"/>
          <p:cNvSpPr txBox="1"/>
          <p:nvPr/>
        </p:nvSpPr>
        <p:spPr>
          <a:xfrm>
            <a:off x="5211929" y="2575833"/>
            <a:ext cx="53632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b="1" dirty="0"/>
          </a:p>
        </p:txBody>
      </p:sp>
      <p:cxnSp>
        <p:nvCxnSpPr>
          <p:cNvPr id="104" name="Straight Arrow Connector 103"/>
          <p:cNvCxnSpPr>
            <a:stCxn id="99" idx="2"/>
            <a:endCxn id="103" idx="0"/>
          </p:cNvCxnSpPr>
          <p:nvPr/>
        </p:nvCxnSpPr>
        <p:spPr>
          <a:xfrm flipH="1">
            <a:off x="5480090" y="2311412"/>
            <a:ext cx="4331" cy="264421"/>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12" name="Straight Arrow Connector 111"/>
          <p:cNvCxnSpPr>
            <a:stCxn id="91" idx="2"/>
            <a:endCxn id="88" idx="3"/>
          </p:cNvCxnSpPr>
          <p:nvPr/>
        </p:nvCxnSpPr>
        <p:spPr>
          <a:xfrm flipH="1">
            <a:off x="6557135" y="3749673"/>
            <a:ext cx="479793" cy="56790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13" name="Straight Arrow Connector 112"/>
          <p:cNvCxnSpPr>
            <a:stCxn id="98" idx="2"/>
            <a:endCxn id="88" idx="1"/>
          </p:cNvCxnSpPr>
          <p:nvPr/>
        </p:nvCxnSpPr>
        <p:spPr>
          <a:xfrm>
            <a:off x="5506143" y="3532603"/>
            <a:ext cx="514670" cy="784979"/>
          </a:xfrm>
          <a:prstGeom prst="straightConnector1">
            <a:avLst/>
          </a:prstGeom>
          <a:ln>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 name="TextBox 2"/>
          <p:cNvSpPr txBox="1"/>
          <p:nvPr/>
        </p:nvSpPr>
        <p:spPr>
          <a:xfrm>
            <a:off x="995913" y="5277411"/>
            <a:ext cx="2171079" cy="461665"/>
          </a:xfrm>
          <a:prstGeom prst="rect">
            <a:avLst/>
          </a:prstGeom>
          <a:noFill/>
        </p:spPr>
        <p:txBody>
          <a:bodyPr wrap="square" rtlCol="0">
            <a:spAutoFit/>
          </a:bodyPr>
          <a:lstStyle/>
          <a:p>
            <a:r>
              <a:rPr lang="en-US" sz="2400" dirty="0" smtClean="0"/>
              <a:t>Dependent-Set</a:t>
            </a:r>
            <a:endParaRPr lang="en-US" sz="2400" dirty="0"/>
          </a:p>
        </p:txBody>
      </p:sp>
      <p:sp>
        <p:nvSpPr>
          <p:cNvPr id="116" name="TextBox 115"/>
          <p:cNvSpPr txBox="1"/>
          <p:nvPr/>
        </p:nvSpPr>
        <p:spPr>
          <a:xfrm>
            <a:off x="5622687" y="5252105"/>
            <a:ext cx="1876664" cy="461665"/>
          </a:xfrm>
          <a:prstGeom prst="rect">
            <a:avLst/>
          </a:prstGeom>
          <a:noFill/>
        </p:spPr>
        <p:txBody>
          <a:bodyPr wrap="square" rtlCol="0">
            <a:spAutoFit/>
          </a:bodyPr>
          <a:lstStyle/>
          <a:p>
            <a:r>
              <a:rPr lang="en-US" sz="2400" dirty="0" smtClean="0"/>
              <a:t>Cover-Set</a:t>
            </a:r>
            <a:endParaRPr lang="en-US" sz="2400" dirty="0"/>
          </a:p>
        </p:txBody>
      </p:sp>
      <p:sp>
        <p:nvSpPr>
          <p:cNvPr id="73" name="TextBox 72"/>
          <p:cNvSpPr txBox="1"/>
          <p:nvPr/>
        </p:nvSpPr>
        <p:spPr>
          <a:xfrm>
            <a:off x="3188020" y="6140812"/>
            <a:ext cx="43018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endParaRPr lang="en-US" b="1" dirty="0"/>
          </a:p>
        </p:txBody>
      </p:sp>
      <p:sp>
        <p:nvSpPr>
          <p:cNvPr id="12" name="TextBox 11"/>
          <p:cNvSpPr txBox="1"/>
          <p:nvPr/>
        </p:nvSpPr>
        <p:spPr>
          <a:xfrm>
            <a:off x="3705964" y="6140812"/>
            <a:ext cx="1916723" cy="369332"/>
          </a:xfrm>
          <a:prstGeom prst="rect">
            <a:avLst/>
          </a:prstGeom>
          <a:noFill/>
        </p:spPr>
        <p:txBody>
          <a:bodyPr wrap="square" rtlCol="0">
            <a:spAutoFit/>
          </a:bodyPr>
          <a:lstStyle/>
          <a:p>
            <a:r>
              <a:rPr lang="en-US" dirty="0" smtClean="0"/>
              <a:t>Rule Space Cost</a:t>
            </a:r>
            <a:endParaRPr lang="en-US" dirty="0"/>
          </a:p>
        </p:txBody>
      </p:sp>
    </p:spTree>
    <p:extLst>
      <p:ext uri="{BB962C8B-B14F-4D97-AF65-F5344CB8AC3E}">
        <p14:creationId xmlns:p14="http://schemas.microsoft.com/office/powerpoint/2010/main" val="10652108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426356"/>
            <a:ext cx="7213395" cy="680533"/>
          </a:xfrm>
        </p:spPr>
        <p:txBody>
          <a:bodyPr>
            <a:normAutofit/>
          </a:bodyPr>
          <a:lstStyle/>
          <a:p>
            <a:r>
              <a:rPr lang="en-US" dirty="0" smtClean="0"/>
              <a:t>Mixed Set: Best of both worlds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41</a:t>
            </a:fld>
            <a:endParaRPr lang="en-US"/>
          </a:p>
        </p:txBody>
      </p:sp>
      <p:sp>
        <p:nvSpPr>
          <p:cNvPr id="5" name="Rounded Rectangle 4"/>
          <p:cNvSpPr/>
          <p:nvPr/>
        </p:nvSpPr>
        <p:spPr>
          <a:xfrm>
            <a:off x="3233725" y="2041559"/>
            <a:ext cx="2363502" cy="30190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err="1" smtClean="0">
                <a:solidFill>
                  <a:srgbClr val="000000"/>
                </a:solidFill>
              </a:rPr>
              <a:t>CacheFlow</a:t>
            </a:r>
            <a:endParaRPr lang="en-US" sz="2000" b="1" dirty="0">
              <a:solidFill>
                <a:srgbClr val="000000"/>
              </a:solidFill>
            </a:endParaRPr>
          </a:p>
        </p:txBody>
      </p:sp>
      <p:sp>
        <p:nvSpPr>
          <p:cNvPr id="7" name="TextBox 6"/>
          <p:cNvSpPr txBox="1"/>
          <p:nvPr/>
        </p:nvSpPr>
        <p:spPr>
          <a:xfrm>
            <a:off x="3335297" y="4522503"/>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tx1"/>
                </a:solidFill>
              </a:rPr>
              <a:t>R3</a:t>
            </a:r>
            <a:endParaRPr lang="en-US" dirty="0">
              <a:solidFill>
                <a:schemeClr val="tx1"/>
              </a:solidFill>
            </a:endParaRPr>
          </a:p>
        </p:txBody>
      </p:sp>
      <p:sp>
        <p:nvSpPr>
          <p:cNvPr id="8" name="TextBox 7"/>
          <p:cNvSpPr txBox="1"/>
          <p:nvPr/>
        </p:nvSpPr>
        <p:spPr>
          <a:xfrm>
            <a:off x="3335297" y="3962664"/>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FF0000"/>
                </a:solidFill>
              </a:rPr>
              <a:t>R2</a:t>
            </a:r>
            <a:endParaRPr lang="en-US" b="1" dirty="0">
              <a:solidFill>
                <a:srgbClr val="FF0000"/>
              </a:solidFill>
            </a:endParaRPr>
          </a:p>
        </p:txBody>
      </p:sp>
      <p:sp>
        <p:nvSpPr>
          <p:cNvPr id="9" name="TextBox 8"/>
          <p:cNvSpPr txBox="1"/>
          <p:nvPr/>
        </p:nvSpPr>
        <p:spPr>
          <a:xfrm>
            <a:off x="3335297" y="3380010"/>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FF0000"/>
                </a:solidFill>
              </a:rPr>
              <a:t>R1</a:t>
            </a:r>
            <a:endParaRPr lang="en-US" b="1" dirty="0">
              <a:solidFill>
                <a:srgbClr val="FF0000"/>
              </a:solidFill>
            </a:endParaRPr>
          </a:p>
        </p:txBody>
      </p:sp>
      <p:cxnSp>
        <p:nvCxnSpPr>
          <p:cNvPr id="10" name="Straight Arrow Connector 9"/>
          <p:cNvCxnSpPr>
            <a:stCxn id="9" idx="2"/>
            <a:endCxn id="8" idx="0"/>
          </p:cNvCxnSpPr>
          <p:nvPr/>
        </p:nvCxnSpPr>
        <p:spPr>
          <a:xfrm>
            <a:off x="3574391" y="3749342"/>
            <a:ext cx="0" cy="213322"/>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0781" y="4520993"/>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FF0000"/>
                </a:solidFill>
              </a:rPr>
              <a:t>R6</a:t>
            </a:r>
            <a:endParaRPr lang="en-US" b="1" dirty="0">
              <a:solidFill>
                <a:srgbClr val="FF0000"/>
              </a:solidFill>
            </a:endParaRPr>
          </a:p>
        </p:txBody>
      </p:sp>
      <p:sp>
        <p:nvSpPr>
          <p:cNvPr id="12" name="TextBox 11"/>
          <p:cNvSpPr txBox="1"/>
          <p:nvPr/>
        </p:nvSpPr>
        <p:spPr>
          <a:xfrm>
            <a:off x="4549059" y="3328911"/>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R5</a:t>
            </a:r>
            <a:endParaRPr lang="en-US" dirty="0"/>
          </a:p>
        </p:txBody>
      </p:sp>
      <p:sp>
        <p:nvSpPr>
          <p:cNvPr id="13" name="TextBox 12"/>
          <p:cNvSpPr txBox="1"/>
          <p:nvPr/>
        </p:nvSpPr>
        <p:spPr>
          <a:xfrm>
            <a:off x="4549059" y="2774913"/>
            <a:ext cx="47818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R4</a:t>
            </a:r>
            <a:endParaRPr lang="en-US" dirty="0"/>
          </a:p>
        </p:txBody>
      </p:sp>
      <p:cxnSp>
        <p:nvCxnSpPr>
          <p:cNvPr id="14" name="Straight Arrow Connector 13"/>
          <p:cNvCxnSpPr>
            <a:stCxn id="13" idx="2"/>
            <a:endCxn id="12" idx="0"/>
          </p:cNvCxnSpPr>
          <p:nvPr/>
        </p:nvCxnSpPr>
        <p:spPr>
          <a:xfrm>
            <a:off x="4788153" y="3144245"/>
            <a:ext cx="0" cy="18466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9" idx="2"/>
            <a:endCxn id="11" idx="0"/>
          </p:cNvCxnSpPr>
          <p:nvPr/>
        </p:nvCxnSpPr>
        <p:spPr>
          <a:xfrm>
            <a:off x="4789743" y="4331996"/>
            <a:ext cx="20132" cy="188997"/>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63422" y="5163371"/>
            <a:ext cx="49094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t>
            </a:r>
            <a:endParaRPr lang="en-US" dirty="0"/>
          </a:p>
        </p:txBody>
      </p:sp>
      <p:cxnSp>
        <p:nvCxnSpPr>
          <p:cNvPr id="17" name="Straight Arrow Connector 16"/>
          <p:cNvCxnSpPr>
            <a:stCxn id="7" idx="2"/>
            <a:endCxn id="16" idx="0"/>
          </p:cNvCxnSpPr>
          <p:nvPr/>
        </p:nvCxnSpPr>
        <p:spPr>
          <a:xfrm>
            <a:off x="3574391" y="4891835"/>
            <a:ext cx="634505" cy="27153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1" idx="2"/>
            <a:endCxn id="16" idx="0"/>
          </p:cNvCxnSpPr>
          <p:nvPr/>
        </p:nvCxnSpPr>
        <p:spPr>
          <a:xfrm flipH="1">
            <a:off x="4208896" y="4890325"/>
            <a:ext cx="600979" cy="273046"/>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91659" y="3962664"/>
            <a:ext cx="59616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FF0000"/>
                </a:solidFill>
              </a:rPr>
              <a:t>R5^</a:t>
            </a:r>
            <a:endParaRPr lang="en-US" b="1" dirty="0">
              <a:solidFill>
                <a:srgbClr val="FF0000"/>
              </a:solidFill>
            </a:endParaRPr>
          </a:p>
        </p:txBody>
      </p:sp>
      <p:cxnSp>
        <p:nvCxnSpPr>
          <p:cNvPr id="20" name="Straight Arrow Connector 19"/>
          <p:cNvCxnSpPr>
            <a:stCxn id="8" idx="2"/>
            <a:endCxn id="7" idx="0"/>
          </p:cNvCxnSpPr>
          <p:nvPr/>
        </p:nvCxnSpPr>
        <p:spPr>
          <a:xfrm>
            <a:off x="3574391" y="4331996"/>
            <a:ext cx="0" cy="190507"/>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2"/>
            <a:endCxn id="19" idx="0"/>
          </p:cNvCxnSpPr>
          <p:nvPr/>
        </p:nvCxnSpPr>
        <p:spPr>
          <a:xfrm>
            <a:off x="4788153" y="3698243"/>
            <a:ext cx="1590" cy="264421"/>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Donut 21"/>
          <p:cNvSpPr/>
          <p:nvPr/>
        </p:nvSpPr>
        <p:spPr>
          <a:xfrm>
            <a:off x="4296849" y="2626907"/>
            <a:ext cx="1008430" cy="1201460"/>
          </a:xfrm>
          <a:prstGeom prst="donut">
            <a:avLst>
              <a:gd name="adj" fmla="val 2770"/>
            </a:avLst>
          </a:prstGeom>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Arrow Connector 22"/>
          <p:cNvCxnSpPr>
            <a:stCxn id="22" idx="0"/>
            <a:endCxn id="5" idx="2"/>
          </p:cNvCxnSpPr>
          <p:nvPr/>
        </p:nvCxnSpPr>
        <p:spPr>
          <a:xfrm flipH="1" flipV="1">
            <a:off x="4415476" y="2343464"/>
            <a:ext cx="385588" cy="2834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2913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Dependency Chains </a:t>
            </a:r>
            <a:r>
              <a:rPr lang="en-US" sz="2800" dirty="0"/>
              <a:t>– </a:t>
            </a:r>
            <a:r>
              <a:rPr lang="en-US" sz="2800" dirty="0" smtClean="0"/>
              <a:t>Clear Gain</a:t>
            </a:r>
            <a:endParaRPr lang="en-US" sz="2800" dirty="0"/>
          </a:p>
        </p:txBody>
      </p:sp>
      <p:sp>
        <p:nvSpPr>
          <p:cNvPr id="2" name="Slide Number Placeholder 1"/>
          <p:cNvSpPr>
            <a:spLocks noGrp="1"/>
          </p:cNvSpPr>
          <p:nvPr>
            <p:ph type="sldNum" sz="quarter" idx="12"/>
          </p:nvPr>
        </p:nvSpPr>
        <p:spPr/>
        <p:txBody>
          <a:bodyPr/>
          <a:lstStyle/>
          <a:p>
            <a:fld id="{761BCE44-F7D1-1440-8983-84CD1BF4A2E9}" type="slidenum">
              <a:rPr lang="en-US" smtClean="0"/>
              <a:t>42</a:t>
            </a:fld>
            <a:endParaRPr lang="en-US"/>
          </a:p>
        </p:txBody>
      </p:sp>
      <p:sp>
        <p:nvSpPr>
          <p:cNvPr id="11" name="TextBox 10"/>
          <p:cNvSpPr txBox="1"/>
          <p:nvPr/>
        </p:nvSpPr>
        <p:spPr>
          <a:xfrm>
            <a:off x="805638" y="1535320"/>
            <a:ext cx="6283983" cy="461665"/>
          </a:xfrm>
          <a:prstGeom prst="rect">
            <a:avLst/>
          </a:prstGeom>
          <a:noFill/>
        </p:spPr>
        <p:txBody>
          <a:bodyPr wrap="square" rtlCol="0">
            <a:spAutoFit/>
          </a:bodyPr>
          <a:lstStyle/>
          <a:p>
            <a:pPr marL="342900" indent="-342900">
              <a:buFont typeface="Arial"/>
              <a:buChar char="•"/>
            </a:pPr>
            <a:r>
              <a:rPr lang="en-US" sz="2400" dirty="0" smtClean="0">
                <a:latin typeface="Segoe UI Symbol"/>
                <a:cs typeface="Segoe UI Symbol"/>
              </a:rPr>
              <a:t>CAIDA packet trace</a:t>
            </a:r>
            <a:endParaRPr lang="en-US" sz="2400" dirty="0"/>
          </a:p>
        </p:txBody>
      </p:sp>
      <p:pic>
        <p:nvPicPr>
          <p:cNvPr id="4" name="Picture 3" descr="Screen Shot 2016-03-13 at 12.03.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5" y="2350382"/>
            <a:ext cx="7937500" cy="3378200"/>
          </a:xfrm>
          <a:prstGeom prst="rect">
            <a:avLst/>
          </a:prstGeom>
        </p:spPr>
      </p:pic>
      <p:sp>
        <p:nvSpPr>
          <p:cNvPr id="5" name="Oval Callout 4"/>
          <p:cNvSpPr/>
          <p:nvPr/>
        </p:nvSpPr>
        <p:spPr>
          <a:xfrm>
            <a:off x="6195786" y="1535320"/>
            <a:ext cx="1771145" cy="920919"/>
          </a:xfrm>
          <a:prstGeom prst="wedgeEllipseCallout">
            <a:avLst>
              <a:gd name="adj1" fmla="val 53446"/>
              <a:gd name="adj2" fmla="val 1199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3% rules</a:t>
            </a:r>
          </a:p>
          <a:p>
            <a:pPr algn="ctr"/>
            <a:r>
              <a:rPr lang="en-US" dirty="0" smtClean="0">
                <a:solidFill>
                  <a:schemeClr val="tx1"/>
                </a:solidFill>
              </a:rPr>
              <a:t>85% traffic</a:t>
            </a:r>
            <a:endParaRPr lang="en-US" dirty="0">
              <a:solidFill>
                <a:schemeClr val="tx1"/>
              </a:solidFill>
            </a:endParaRPr>
          </a:p>
        </p:txBody>
      </p:sp>
    </p:spTree>
    <p:extLst>
      <p:ext uri="{BB962C8B-B14F-4D97-AF65-F5344CB8AC3E}">
        <p14:creationId xmlns:p14="http://schemas.microsoft.com/office/powerpoint/2010/main" val="38422334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Incremental update is more stable</a:t>
            </a:r>
            <a:endParaRPr lang="en-US" sz="2800" dirty="0"/>
          </a:p>
        </p:txBody>
      </p:sp>
      <p:sp>
        <p:nvSpPr>
          <p:cNvPr id="2" name="Slide Number Placeholder 1"/>
          <p:cNvSpPr>
            <a:spLocks noGrp="1"/>
          </p:cNvSpPr>
          <p:nvPr>
            <p:ph type="sldNum" sz="quarter" idx="12"/>
          </p:nvPr>
        </p:nvSpPr>
        <p:spPr/>
        <p:txBody>
          <a:bodyPr/>
          <a:lstStyle/>
          <a:p>
            <a:fld id="{761BCE44-F7D1-1440-8983-84CD1BF4A2E9}" type="slidenum">
              <a:rPr lang="en-US" smtClean="0"/>
              <a:t>43</a:t>
            </a:fld>
            <a:endParaRPr lang="en-US"/>
          </a:p>
        </p:txBody>
      </p:sp>
      <p:pic>
        <p:nvPicPr>
          <p:cNvPr id="4" name="Picture 3" descr="Screen Shot 2016-03-02 at 12.54.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32437"/>
            <a:ext cx="7663935" cy="4371021"/>
          </a:xfrm>
          <a:prstGeom prst="rect">
            <a:avLst/>
          </a:prstGeom>
        </p:spPr>
      </p:pic>
    </p:spTree>
    <p:extLst>
      <p:ext uri="{BB962C8B-B14F-4D97-AF65-F5344CB8AC3E}">
        <p14:creationId xmlns:p14="http://schemas.microsoft.com/office/powerpoint/2010/main" val="41550644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a:latin typeface="Segoe UI Symbol"/>
                <a:cs typeface="Segoe UI Symbol"/>
              </a:rPr>
              <a:t>3</a:t>
            </a:r>
            <a:r>
              <a:rPr lang="en-US" dirty="0" smtClean="0">
                <a:latin typeface="Segoe UI Symbol"/>
                <a:cs typeface="Segoe UI Symbol"/>
              </a:rPr>
              <a:t>. Transparent Caching</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44</a:t>
            </a:fld>
            <a:endParaRPr lang="en-US"/>
          </a:p>
        </p:txBody>
      </p:sp>
    </p:spTree>
    <p:extLst>
      <p:ext uri="{BB962C8B-B14F-4D97-AF65-F5344CB8AC3E}">
        <p14:creationId xmlns:p14="http://schemas.microsoft.com/office/powerpoint/2010/main" val="15261674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45</a:t>
            </a:fld>
            <a:endParaRPr lang="en-US"/>
          </a:p>
        </p:txBody>
      </p:sp>
      <p:sp>
        <p:nvSpPr>
          <p:cNvPr id="9" name="Cube 8"/>
          <p:cNvSpPr/>
          <p:nvPr/>
        </p:nvSpPr>
        <p:spPr>
          <a:xfrm>
            <a:off x="3767746" y="3108062"/>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CacheFlow</a:t>
            </a:r>
            <a:endParaRPr lang="en-US" b="1" dirty="0"/>
          </a:p>
        </p:txBody>
      </p:sp>
      <p:cxnSp>
        <p:nvCxnSpPr>
          <p:cNvPr id="10" name="Straight Arrow Connector 9"/>
          <p:cNvCxnSpPr>
            <a:stCxn id="9" idx="3"/>
            <a:endCxn id="15" idx="0"/>
          </p:cNvCxnSpPr>
          <p:nvPr/>
        </p:nvCxnSpPr>
        <p:spPr>
          <a:xfrm flipH="1">
            <a:off x="4334560" y="3832306"/>
            <a:ext cx="105720"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263339"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9" idx="3"/>
            <a:endCxn id="25" idx="0"/>
          </p:cNvCxnSpPr>
          <p:nvPr/>
        </p:nvCxnSpPr>
        <p:spPr>
          <a:xfrm flipH="1">
            <a:off x="3974842" y="3832306"/>
            <a:ext cx="46543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3"/>
            <a:endCxn id="17" idx="0"/>
          </p:cNvCxnSpPr>
          <p:nvPr/>
        </p:nvCxnSpPr>
        <p:spPr>
          <a:xfrm>
            <a:off x="4440280" y="3832306"/>
            <a:ext cx="101039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440280" y="2688428"/>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2976543" y="5740950"/>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HW_Cache</a:t>
            </a:r>
            <a:r>
              <a:rPr lang="en-US" b="1" dirty="0" smtClean="0"/>
              <a:t> </a:t>
            </a:r>
            <a:r>
              <a:rPr lang="en-US" dirty="0" smtClean="0"/>
              <a:t>(</a:t>
            </a:r>
            <a:r>
              <a:rPr lang="en-US" b="1" dirty="0" smtClean="0"/>
              <a:t>TCAM</a:t>
            </a:r>
            <a:r>
              <a:rPr lang="en-US" dirty="0" smtClean="0"/>
              <a:t>)</a:t>
            </a:r>
            <a:endParaRPr lang="en-US" dirty="0"/>
          </a:p>
        </p:txBody>
      </p:sp>
      <p:sp>
        <p:nvSpPr>
          <p:cNvPr id="16" name="Rounded Rectangle 15"/>
          <p:cNvSpPr/>
          <p:nvPr/>
        </p:nvSpPr>
        <p:spPr>
          <a:xfrm>
            <a:off x="3510099" y="2310768"/>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124521" y="4663402"/>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4</a:t>
            </a:r>
          </a:p>
        </p:txBody>
      </p:sp>
      <p:cxnSp>
        <p:nvCxnSpPr>
          <p:cNvPr id="18" name="Straight Arrow Connector 17"/>
          <p:cNvCxnSpPr>
            <a:stCxn id="17" idx="3"/>
          </p:cNvCxnSpPr>
          <p:nvPr/>
        </p:nvCxnSpPr>
        <p:spPr>
          <a:xfrm flipH="1">
            <a:off x="5332163" y="5109552"/>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459430" y="6032384"/>
            <a:ext cx="120672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031362" y="6032384"/>
            <a:ext cx="945181"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055916" y="4663402"/>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374876" y="3832306"/>
            <a:ext cx="106540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5" name="Cube 24"/>
          <p:cNvSpPr/>
          <p:nvPr/>
        </p:nvSpPr>
        <p:spPr>
          <a:xfrm>
            <a:off x="3631370" y="4663402"/>
            <a:ext cx="575406"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26" name="Straight Arrow Connector 25"/>
          <p:cNvCxnSpPr>
            <a:stCxn id="25" idx="3"/>
          </p:cNvCxnSpPr>
          <p:nvPr/>
        </p:nvCxnSpPr>
        <p:spPr>
          <a:xfrm>
            <a:off x="3863304"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7" name="Cube 26"/>
          <p:cNvSpPr/>
          <p:nvPr/>
        </p:nvSpPr>
        <p:spPr>
          <a:xfrm>
            <a:off x="4478569" y="4663402"/>
            <a:ext cx="516400"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3</a:t>
            </a:r>
          </a:p>
        </p:txBody>
      </p:sp>
      <p:cxnSp>
        <p:nvCxnSpPr>
          <p:cNvPr id="28" name="Straight Arrow Connector 27"/>
          <p:cNvCxnSpPr>
            <a:stCxn id="27" idx="3"/>
          </p:cNvCxnSpPr>
          <p:nvPr/>
        </p:nvCxnSpPr>
        <p:spPr>
          <a:xfrm>
            <a:off x="4681000"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9" idx="3"/>
            <a:endCxn id="27" idx="0"/>
          </p:cNvCxnSpPr>
          <p:nvPr/>
        </p:nvCxnSpPr>
        <p:spPr>
          <a:xfrm>
            <a:off x="4440280" y="3832306"/>
            <a:ext cx="35225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7000901" y="2487734"/>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383443" y="2555646"/>
            <a:ext cx="1459628" cy="369332"/>
          </a:xfrm>
          <a:prstGeom prst="rect">
            <a:avLst/>
          </a:prstGeom>
          <a:noFill/>
        </p:spPr>
        <p:txBody>
          <a:bodyPr wrap="square" rtlCol="0">
            <a:spAutoFit/>
          </a:bodyPr>
          <a:lstStyle/>
          <a:p>
            <a:r>
              <a:rPr lang="en-US" dirty="0" err="1" smtClean="0"/>
              <a:t>OpenFlow</a:t>
            </a:r>
            <a:endParaRPr lang="en-US" dirty="0"/>
          </a:p>
        </p:txBody>
      </p:sp>
      <p:cxnSp>
        <p:nvCxnSpPr>
          <p:cNvPr id="40" name="Straight Arrow Connector 39"/>
          <p:cNvCxnSpPr/>
          <p:nvPr/>
        </p:nvCxnSpPr>
        <p:spPr>
          <a:xfrm flipH="1">
            <a:off x="6700553" y="3108062"/>
            <a:ext cx="606598"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7383443" y="2892712"/>
            <a:ext cx="1459628" cy="369332"/>
          </a:xfrm>
          <a:prstGeom prst="rect">
            <a:avLst/>
          </a:prstGeom>
          <a:noFill/>
        </p:spPr>
        <p:txBody>
          <a:bodyPr wrap="square" rtlCol="0">
            <a:spAutoFit/>
          </a:bodyPr>
          <a:lstStyle/>
          <a:p>
            <a:r>
              <a:rPr lang="en-US" dirty="0" err="1" smtClean="0"/>
              <a:t>Datapath</a:t>
            </a:r>
            <a:endParaRPr lang="en-US" dirty="0"/>
          </a:p>
        </p:txBody>
      </p:sp>
      <p:sp>
        <p:nvSpPr>
          <p:cNvPr id="45" name="Title 44"/>
          <p:cNvSpPr>
            <a:spLocks noGrp="1"/>
          </p:cNvSpPr>
          <p:nvPr>
            <p:ph type="title"/>
          </p:nvPr>
        </p:nvSpPr>
        <p:spPr/>
        <p:txBody>
          <a:bodyPr/>
          <a:lstStyle/>
          <a:p>
            <a:r>
              <a:rPr lang="en-US" dirty="0" smtClean="0"/>
              <a:t>3. Transparent Design</a:t>
            </a:r>
            <a:endParaRPr lang="en-US" dirty="0"/>
          </a:p>
        </p:txBody>
      </p:sp>
    </p:spTree>
    <p:extLst>
      <p:ext uri="{BB962C8B-B14F-4D97-AF65-F5344CB8AC3E}">
        <p14:creationId xmlns:p14="http://schemas.microsoft.com/office/powerpoint/2010/main" val="3042142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649190" y="3462974"/>
            <a:ext cx="1178639" cy="646331"/>
          </a:xfrm>
          <a:prstGeom prst="wedgeEllipseCallout">
            <a:avLst>
              <a:gd name="adj1" fmla="val 48325"/>
              <a:gd name="adj2" fmla="val 727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46</a:t>
            </a:fld>
            <a:endParaRPr lang="en-US"/>
          </a:p>
        </p:txBody>
      </p:sp>
      <p:sp>
        <p:nvSpPr>
          <p:cNvPr id="7" name="Rounded Rectangle 6"/>
          <p:cNvSpPr/>
          <p:nvPr/>
        </p:nvSpPr>
        <p:spPr>
          <a:xfrm>
            <a:off x="2688125" y="4241313"/>
            <a:ext cx="3353502" cy="2267950"/>
          </a:xfrm>
          <a:prstGeom prst="roundRect">
            <a:avLst>
              <a:gd name="adj" fmla="val 1110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Cube 8"/>
          <p:cNvSpPr/>
          <p:nvPr/>
        </p:nvSpPr>
        <p:spPr>
          <a:xfrm>
            <a:off x="3767746" y="3108062"/>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CacheFlow</a:t>
            </a:r>
            <a:endParaRPr lang="en-US" b="1" dirty="0"/>
          </a:p>
        </p:txBody>
      </p:sp>
      <p:cxnSp>
        <p:nvCxnSpPr>
          <p:cNvPr id="10" name="Straight Arrow Connector 9"/>
          <p:cNvCxnSpPr>
            <a:stCxn id="9" idx="3"/>
            <a:endCxn id="15" idx="0"/>
          </p:cNvCxnSpPr>
          <p:nvPr/>
        </p:nvCxnSpPr>
        <p:spPr>
          <a:xfrm flipH="1">
            <a:off x="4334560" y="3832306"/>
            <a:ext cx="105720"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263339"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9" idx="3"/>
            <a:endCxn id="25" idx="0"/>
          </p:cNvCxnSpPr>
          <p:nvPr/>
        </p:nvCxnSpPr>
        <p:spPr>
          <a:xfrm flipH="1">
            <a:off x="3974842" y="3832306"/>
            <a:ext cx="46543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3"/>
            <a:endCxn id="17" idx="0"/>
          </p:cNvCxnSpPr>
          <p:nvPr/>
        </p:nvCxnSpPr>
        <p:spPr>
          <a:xfrm>
            <a:off x="4440280" y="3832306"/>
            <a:ext cx="101039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440280" y="2688428"/>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2976543" y="5740950"/>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HW_Cache</a:t>
            </a:r>
            <a:r>
              <a:rPr lang="en-US" b="1" dirty="0" smtClean="0"/>
              <a:t> </a:t>
            </a:r>
            <a:r>
              <a:rPr lang="en-US" dirty="0" smtClean="0"/>
              <a:t>(</a:t>
            </a:r>
            <a:r>
              <a:rPr lang="en-US" b="1" dirty="0" smtClean="0"/>
              <a:t>TCAM</a:t>
            </a:r>
            <a:r>
              <a:rPr lang="en-US" dirty="0" smtClean="0"/>
              <a:t>)</a:t>
            </a:r>
            <a:endParaRPr lang="en-US" dirty="0"/>
          </a:p>
        </p:txBody>
      </p:sp>
      <p:sp>
        <p:nvSpPr>
          <p:cNvPr id="16" name="Rounded Rectangle 15"/>
          <p:cNvSpPr/>
          <p:nvPr/>
        </p:nvSpPr>
        <p:spPr>
          <a:xfrm>
            <a:off x="3510099" y="2310768"/>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124521" y="4663402"/>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4</a:t>
            </a:r>
          </a:p>
        </p:txBody>
      </p:sp>
      <p:cxnSp>
        <p:nvCxnSpPr>
          <p:cNvPr id="18" name="Straight Arrow Connector 17"/>
          <p:cNvCxnSpPr>
            <a:stCxn id="17" idx="3"/>
          </p:cNvCxnSpPr>
          <p:nvPr/>
        </p:nvCxnSpPr>
        <p:spPr>
          <a:xfrm flipH="1">
            <a:off x="5332163" y="5109552"/>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459430" y="6032384"/>
            <a:ext cx="120672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031362" y="6032384"/>
            <a:ext cx="945181"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055916" y="4663402"/>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374876" y="3832306"/>
            <a:ext cx="106540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5" name="Cube 24"/>
          <p:cNvSpPr/>
          <p:nvPr/>
        </p:nvSpPr>
        <p:spPr>
          <a:xfrm>
            <a:off x="3631370" y="4663402"/>
            <a:ext cx="575406"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26" name="Straight Arrow Connector 25"/>
          <p:cNvCxnSpPr>
            <a:stCxn id="25" idx="3"/>
          </p:cNvCxnSpPr>
          <p:nvPr/>
        </p:nvCxnSpPr>
        <p:spPr>
          <a:xfrm>
            <a:off x="3863304"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7" name="Cube 26"/>
          <p:cNvSpPr/>
          <p:nvPr/>
        </p:nvSpPr>
        <p:spPr>
          <a:xfrm>
            <a:off x="4478569" y="4663402"/>
            <a:ext cx="516400"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3</a:t>
            </a:r>
          </a:p>
        </p:txBody>
      </p:sp>
      <p:cxnSp>
        <p:nvCxnSpPr>
          <p:cNvPr id="28" name="Straight Arrow Connector 27"/>
          <p:cNvCxnSpPr>
            <a:stCxn id="27" idx="3"/>
          </p:cNvCxnSpPr>
          <p:nvPr/>
        </p:nvCxnSpPr>
        <p:spPr>
          <a:xfrm>
            <a:off x="4681000"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9" idx="3"/>
            <a:endCxn id="27" idx="0"/>
          </p:cNvCxnSpPr>
          <p:nvPr/>
        </p:nvCxnSpPr>
        <p:spPr>
          <a:xfrm>
            <a:off x="4440280" y="3832306"/>
            <a:ext cx="35225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854584" y="3462974"/>
            <a:ext cx="973245" cy="646331"/>
          </a:xfrm>
          <a:prstGeom prst="rect">
            <a:avLst/>
          </a:prstGeom>
          <a:noFill/>
        </p:spPr>
        <p:txBody>
          <a:bodyPr wrap="square" rtlCol="0">
            <a:spAutoFit/>
          </a:bodyPr>
          <a:lstStyle/>
          <a:p>
            <a:r>
              <a:rPr lang="en-US" b="1" dirty="0" smtClean="0"/>
              <a:t>Virtual switch</a:t>
            </a:r>
            <a:endParaRPr lang="en-US" b="1" dirty="0"/>
          </a:p>
        </p:txBody>
      </p:sp>
      <p:cxnSp>
        <p:nvCxnSpPr>
          <p:cNvPr id="38" name="Straight Arrow Connector 37"/>
          <p:cNvCxnSpPr/>
          <p:nvPr/>
        </p:nvCxnSpPr>
        <p:spPr>
          <a:xfrm rot="5400000">
            <a:off x="7000901" y="2487734"/>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383443" y="2555646"/>
            <a:ext cx="1459628" cy="369332"/>
          </a:xfrm>
          <a:prstGeom prst="rect">
            <a:avLst/>
          </a:prstGeom>
          <a:noFill/>
        </p:spPr>
        <p:txBody>
          <a:bodyPr wrap="square" rtlCol="0">
            <a:spAutoFit/>
          </a:bodyPr>
          <a:lstStyle/>
          <a:p>
            <a:r>
              <a:rPr lang="en-US" dirty="0" err="1" smtClean="0"/>
              <a:t>OpenFlow</a:t>
            </a:r>
            <a:endParaRPr lang="en-US" dirty="0"/>
          </a:p>
        </p:txBody>
      </p:sp>
      <p:cxnSp>
        <p:nvCxnSpPr>
          <p:cNvPr id="40" name="Straight Arrow Connector 39"/>
          <p:cNvCxnSpPr/>
          <p:nvPr/>
        </p:nvCxnSpPr>
        <p:spPr>
          <a:xfrm flipH="1">
            <a:off x="6700553" y="3108062"/>
            <a:ext cx="606598"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7383443" y="2892712"/>
            <a:ext cx="1459628" cy="369332"/>
          </a:xfrm>
          <a:prstGeom prst="rect">
            <a:avLst/>
          </a:prstGeom>
          <a:noFill/>
        </p:spPr>
        <p:txBody>
          <a:bodyPr wrap="square" rtlCol="0">
            <a:spAutoFit/>
          </a:bodyPr>
          <a:lstStyle/>
          <a:p>
            <a:r>
              <a:rPr lang="en-US" dirty="0" err="1" smtClean="0"/>
              <a:t>Datapath</a:t>
            </a:r>
            <a:endParaRPr lang="en-US" dirty="0"/>
          </a:p>
        </p:txBody>
      </p:sp>
      <p:sp>
        <p:nvSpPr>
          <p:cNvPr id="45" name="Title 44"/>
          <p:cNvSpPr>
            <a:spLocks noGrp="1"/>
          </p:cNvSpPr>
          <p:nvPr>
            <p:ph type="title"/>
          </p:nvPr>
        </p:nvSpPr>
        <p:spPr/>
        <p:txBody>
          <a:bodyPr/>
          <a:lstStyle/>
          <a:p>
            <a:r>
              <a:rPr lang="en-US" dirty="0" smtClean="0"/>
              <a:t>3. Transparent Design</a:t>
            </a:r>
            <a:endParaRPr lang="en-US" dirty="0"/>
          </a:p>
        </p:txBody>
      </p:sp>
    </p:spTree>
    <p:extLst>
      <p:ext uri="{BB962C8B-B14F-4D97-AF65-F5344CB8AC3E}">
        <p14:creationId xmlns:p14="http://schemas.microsoft.com/office/powerpoint/2010/main" val="29831099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85303" y="1298556"/>
            <a:ext cx="6189201" cy="581944"/>
          </a:xfrm>
          <a:prstGeom prst="wedgeEllipseCallout">
            <a:avLst>
              <a:gd name="adj1" fmla="val 82"/>
              <a:gd name="adj2" fmla="val 445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57200" y="1298556"/>
            <a:ext cx="8229600" cy="48276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800" dirty="0" smtClean="0">
              <a:solidFill>
                <a:schemeClr val="tx1"/>
              </a:solidFill>
            </a:endParaRPr>
          </a:p>
          <a:p>
            <a:pPr marL="800100" lvl="1" indent="-342900" algn="l">
              <a:buFont typeface="Arial"/>
              <a:buChar char="•"/>
            </a:pPr>
            <a:endParaRPr lang="en-US" dirty="0">
              <a:solidFill>
                <a:schemeClr val="tx1"/>
              </a:solidFill>
            </a:endParaRPr>
          </a:p>
        </p:txBody>
      </p:sp>
      <p:sp>
        <p:nvSpPr>
          <p:cNvPr id="2" name="Slide Number Placeholder 1"/>
          <p:cNvSpPr>
            <a:spLocks noGrp="1"/>
          </p:cNvSpPr>
          <p:nvPr>
            <p:ph type="sldNum" sz="quarter" idx="12"/>
          </p:nvPr>
        </p:nvSpPr>
        <p:spPr/>
        <p:txBody>
          <a:bodyPr/>
          <a:lstStyle/>
          <a:p>
            <a:fld id="{761BCE44-F7D1-1440-8983-84CD1BF4A2E9}" type="slidenum">
              <a:rPr lang="en-US" smtClean="0"/>
              <a:t>47</a:t>
            </a:fld>
            <a:endParaRPr lang="en-US"/>
          </a:p>
        </p:txBody>
      </p:sp>
      <p:sp>
        <p:nvSpPr>
          <p:cNvPr id="7" name="Rounded Rectangle 6"/>
          <p:cNvSpPr/>
          <p:nvPr/>
        </p:nvSpPr>
        <p:spPr>
          <a:xfrm>
            <a:off x="2688125" y="4241313"/>
            <a:ext cx="3353502" cy="2267950"/>
          </a:xfrm>
          <a:prstGeom prst="roundRect">
            <a:avLst>
              <a:gd name="adj" fmla="val 1110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Cube 8"/>
          <p:cNvSpPr/>
          <p:nvPr/>
        </p:nvSpPr>
        <p:spPr>
          <a:xfrm>
            <a:off x="3767746" y="3108062"/>
            <a:ext cx="1526128" cy="72424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CacheFlow</a:t>
            </a:r>
            <a:endParaRPr lang="en-US" b="1" dirty="0"/>
          </a:p>
        </p:txBody>
      </p:sp>
      <p:cxnSp>
        <p:nvCxnSpPr>
          <p:cNvPr id="10" name="Straight Arrow Connector 9"/>
          <p:cNvCxnSpPr>
            <a:stCxn id="9" idx="3"/>
            <a:endCxn id="15" idx="0"/>
          </p:cNvCxnSpPr>
          <p:nvPr/>
        </p:nvCxnSpPr>
        <p:spPr>
          <a:xfrm flipH="1">
            <a:off x="4334560" y="3832306"/>
            <a:ext cx="105720" cy="1908644"/>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1" idx="3"/>
          </p:cNvCxnSpPr>
          <p:nvPr/>
        </p:nvCxnSpPr>
        <p:spPr>
          <a:xfrm>
            <a:off x="3263339"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a:stCxn id="9" idx="3"/>
            <a:endCxn id="25" idx="0"/>
          </p:cNvCxnSpPr>
          <p:nvPr/>
        </p:nvCxnSpPr>
        <p:spPr>
          <a:xfrm flipH="1">
            <a:off x="3974842" y="3832306"/>
            <a:ext cx="46543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3"/>
            <a:endCxn id="17" idx="0"/>
          </p:cNvCxnSpPr>
          <p:nvPr/>
        </p:nvCxnSpPr>
        <p:spPr>
          <a:xfrm>
            <a:off x="4440280" y="3832306"/>
            <a:ext cx="101039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9" idx="1"/>
          </p:cNvCxnSpPr>
          <p:nvPr/>
        </p:nvCxnSpPr>
        <p:spPr>
          <a:xfrm>
            <a:off x="4440280" y="2688428"/>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5" name="Cube 14"/>
          <p:cNvSpPr/>
          <p:nvPr/>
        </p:nvSpPr>
        <p:spPr>
          <a:xfrm>
            <a:off x="2976543" y="5740950"/>
            <a:ext cx="2599460" cy="466294"/>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smtClean="0"/>
              <a:t>HW_Cache</a:t>
            </a:r>
            <a:r>
              <a:rPr lang="en-US" b="1" dirty="0" smtClean="0"/>
              <a:t> </a:t>
            </a:r>
            <a:r>
              <a:rPr lang="en-US" dirty="0" smtClean="0"/>
              <a:t>(</a:t>
            </a:r>
            <a:r>
              <a:rPr lang="en-US" b="1" dirty="0" smtClean="0"/>
              <a:t>TCAM</a:t>
            </a:r>
            <a:r>
              <a:rPr lang="en-US" dirty="0" smtClean="0"/>
              <a:t>)</a:t>
            </a:r>
            <a:endParaRPr lang="en-US" dirty="0"/>
          </a:p>
        </p:txBody>
      </p:sp>
      <p:sp>
        <p:nvSpPr>
          <p:cNvPr id="16" name="Rounded Rectangle 15"/>
          <p:cNvSpPr/>
          <p:nvPr/>
        </p:nvSpPr>
        <p:spPr>
          <a:xfrm>
            <a:off x="3510099" y="2310768"/>
            <a:ext cx="1860361" cy="38902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rgbClr val="000000"/>
                </a:solidFill>
              </a:rPr>
              <a:t>Controller</a:t>
            </a:r>
            <a:endParaRPr lang="en-US" b="1" dirty="0">
              <a:solidFill>
                <a:srgbClr val="000000"/>
              </a:solidFill>
            </a:endParaRPr>
          </a:p>
        </p:txBody>
      </p:sp>
      <p:sp>
        <p:nvSpPr>
          <p:cNvPr id="17" name="Cube 16"/>
          <p:cNvSpPr/>
          <p:nvPr/>
        </p:nvSpPr>
        <p:spPr>
          <a:xfrm>
            <a:off x="5124521" y="4663402"/>
            <a:ext cx="540777"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4</a:t>
            </a:r>
          </a:p>
        </p:txBody>
      </p:sp>
      <p:cxnSp>
        <p:nvCxnSpPr>
          <p:cNvPr id="18" name="Straight Arrow Connector 17"/>
          <p:cNvCxnSpPr>
            <a:stCxn id="17" idx="3"/>
          </p:cNvCxnSpPr>
          <p:nvPr/>
        </p:nvCxnSpPr>
        <p:spPr>
          <a:xfrm flipH="1">
            <a:off x="5332163" y="5109552"/>
            <a:ext cx="6978"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5" idx="4"/>
          </p:cNvCxnSpPr>
          <p:nvPr/>
        </p:nvCxnSpPr>
        <p:spPr>
          <a:xfrm flipH="1">
            <a:off x="5459430" y="6032384"/>
            <a:ext cx="1206725"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5" idx="2"/>
          </p:cNvCxnSpPr>
          <p:nvPr/>
        </p:nvCxnSpPr>
        <p:spPr>
          <a:xfrm flipH="1">
            <a:off x="2031362" y="6032384"/>
            <a:ext cx="945181"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1" name="Cube 20"/>
          <p:cNvSpPr/>
          <p:nvPr/>
        </p:nvSpPr>
        <p:spPr>
          <a:xfrm>
            <a:off x="3055916" y="4663402"/>
            <a:ext cx="526383"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rPr>
              <a:t>S</a:t>
            </a:r>
            <a:r>
              <a:rPr lang="en-US" sz="2000" b="1" baseline="-25000" dirty="0" smtClean="0">
                <a:solidFill>
                  <a:schemeClr val="tx1"/>
                </a:solidFill>
              </a:rPr>
              <a:t>1</a:t>
            </a:r>
            <a:endParaRPr lang="en-US" sz="2000" b="1" baseline="-25000" dirty="0">
              <a:solidFill>
                <a:schemeClr val="tx1"/>
              </a:solidFill>
            </a:endParaRPr>
          </a:p>
        </p:txBody>
      </p:sp>
      <p:cxnSp>
        <p:nvCxnSpPr>
          <p:cNvPr id="22" name="Straight Arrow Connector 21"/>
          <p:cNvCxnSpPr>
            <a:stCxn id="9" idx="3"/>
            <a:endCxn id="21" idx="0"/>
          </p:cNvCxnSpPr>
          <p:nvPr/>
        </p:nvCxnSpPr>
        <p:spPr>
          <a:xfrm flipH="1">
            <a:off x="3374876" y="3832306"/>
            <a:ext cx="1065404"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5" name="Cube 24"/>
          <p:cNvSpPr/>
          <p:nvPr/>
        </p:nvSpPr>
        <p:spPr>
          <a:xfrm>
            <a:off x="3631370" y="4663402"/>
            <a:ext cx="575406"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2</a:t>
            </a:r>
          </a:p>
        </p:txBody>
      </p:sp>
      <p:cxnSp>
        <p:nvCxnSpPr>
          <p:cNvPr id="26" name="Straight Arrow Connector 25"/>
          <p:cNvCxnSpPr>
            <a:stCxn id="25" idx="3"/>
          </p:cNvCxnSpPr>
          <p:nvPr/>
        </p:nvCxnSpPr>
        <p:spPr>
          <a:xfrm>
            <a:off x="3863304"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27" name="Cube 26"/>
          <p:cNvSpPr/>
          <p:nvPr/>
        </p:nvSpPr>
        <p:spPr>
          <a:xfrm>
            <a:off x="4478569" y="4663402"/>
            <a:ext cx="516400" cy="44615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a:t>
            </a:r>
            <a:r>
              <a:rPr lang="en-US" sz="2000" b="1" baseline="-25000" dirty="0">
                <a:solidFill>
                  <a:schemeClr val="tx1"/>
                </a:solidFill>
              </a:rPr>
              <a:t>3</a:t>
            </a:r>
          </a:p>
        </p:txBody>
      </p:sp>
      <p:cxnSp>
        <p:nvCxnSpPr>
          <p:cNvPr id="28" name="Straight Arrow Connector 27"/>
          <p:cNvCxnSpPr>
            <a:stCxn id="27" idx="3"/>
          </p:cNvCxnSpPr>
          <p:nvPr/>
        </p:nvCxnSpPr>
        <p:spPr>
          <a:xfrm>
            <a:off x="4681000" y="5109552"/>
            <a:ext cx="0" cy="631398"/>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9" idx="3"/>
            <a:endCxn id="27" idx="0"/>
          </p:cNvCxnSpPr>
          <p:nvPr/>
        </p:nvCxnSpPr>
        <p:spPr>
          <a:xfrm>
            <a:off x="4440280" y="3832306"/>
            <a:ext cx="352258" cy="831096"/>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7000901" y="2487734"/>
            <a:ext cx="0" cy="600695"/>
          </a:xfrm>
          <a:prstGeom prst="straightConnector1">
            <a:avLst/>
          </a:prstGeom>
          <a:ln>
            <a:solidFill>
              <a:srgbClr val="FF0000"/>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383443" y="2555646"/>
            <a:ext cx="1459628" cy="369332"/>
          </a:xfrm>
          <a:prstGeom prst="rect">
            <a:avLst/>
          </a:prstGeom>
          <a:noFill/>
        </p:spPr>
        <p:txBody>
          <a:bodyPr wrap="square" rtlCol="0">
            <a:spAutoFit/>
          </a:bodyPr>
          <a:lstStyle/>
          <a:p>
            <a:r>
              <a:rPr lang="en-US" dirty="0" err="1" smtClean="0"/>
              <a:t>OpenFlow</a:t>
            </a:r>
            <a:endParaRPr lang="en-US" dirty="0"/>
          </a:p>
        </p:txBody>
      </p:sp>
      <p:cxnSp>
        <p:nvCxnSpPr>
          <p:cNvPr id="40" name="Straight Arrow Connector 39"/>
          <p:cNvCxnSpPr/>
          <p:nvPr/>
        </p:nvCxnSpPr>
        <p:spPr>
          <a:xfrm flipH="1">
            <a:off x="6700553" y="3108062"/>
            <a:ext cx="606598" cy="0"/>
          </a:xfrm>
          <a:prstGeom prst="straightConnector1">
            <a:avLst/>
          </a:prstGeom>
          <a:ln w="19050" cmpd="sng">
            <a:solidFill>
              <a:schemeClr val="tx2">
                <a:lumMod val="75000"/>
              </a:schemeClr>
            </a:solidFill>
            <a:prstDash val="solid"/>
            <a:headEnd type="arrow"/>
            <a:tailEnd type="arrow"/>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7383443" y="2892712"/>
            <a:ext cx="1459628" cy="369332"/>
          </a:xfrm>
          <a:prstGeom prst="rect">
            <a:avLst/>
          </a:prstGeom>
          <a:noFill/>
        </p:spPr>
        <p:txBody>
          <a:bodyPr wrap="square" rtlCol="0">
            <a:spAutoFit/>
          </a:bodyPr>
          <a:lstStyle/>
          <a:p>
            <a:r>
              <a:rPr lang="en-US" dirty="0" err="1" smtClean="0"/>
              <a:t>Datapath</a:t>
            </a:r>
            <a:endParaRPr lang="en-US" dirty="0"/>
          </a:p>
        </p:txBody>
      </p:sp>
      <p:sp>
        <p:nvSpPr>
          <p:cNvPr id="44" name="Rectangle 43"/>
          <p:cNvSpPr/>
          <p:nvPr/>
        </p:nvSpPr>
        <p:spPr>
          <a:xfrm>
            <a:off x="457200" y="1298556"/>
            <a:ext cx="5406498" cy="461665"/>
          </a:xfrm>
          <a:prstGeom prst="rect">
            <a:avLst/>
          </a:prstGeom>
        </p:spPr>
        <p:txBody>
          <a:bodyPr wrap="none">
            <a:spAutoFit/>
          </a:bodyPr>
          <a:lstStyle/>
          <a:p>
            <a:r>
              <a:rPr lang="en-US" sz="2400" dirty="0" smtClean="0"/>
              <a:t>Emulates counters, barriers, timeouts etc.</a:t>
            </a:r>
            <a:endParaRPr lang="en-US" sz="2400" dirty="0"/>
          </a:p>
        </p:txBody>
      </p:sp>
      <p:sp>
        <p:nvSpPr>
          <p:cNvPr id="45" name="Title 44"/>
          <p:cNvSpPr>
            <a:spLocks noGrp="1"/>
          </p:cNvSpPr>
          <p:nvPr>
            <p:ph type="title"/>
          </p:nvPr>
        </p:nvSpPr>
        <p:spPr/>
        <p:txBody>
          <a:bodyPr/>
          <a:lstStyle/>
          <a:p>
            <a:r>
              <a:rPr lang="en-US" dirty="0" smtClean="0"/>
              <a:t>3. Transparent Design</a:t>
            </a:r>
            <a:endParaRPr lang="en-US" dirty="0"/>
          </a:p>
        </p:txBody>
      </p:sp>
      <p:cxnSp>
        <p:nvCxnSpPr>
          <p:cNvPr id="6" name="Straight Arrow Connector 5"/>
          <p:cNvCxnSpPr/>
          <p:nvPr/>
        </p:nvCxnSpPr>
        <p:spPr>
          <a:xfrm>
            <a:off x="1854584" y="1760221"/>
            <a:ext cx="1776786" cy="152890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1" name="Oval Callout 40"/>
          <p:cNvSpPr/>
          <p:nvPr/>
        </p:nvSpPr>
        <p:spPr>
          <a:xfrm>
            <a:off x="1649190" y="3462974"/>
            <a:ext cx="1178639" cy="646331"/>
          </a:xfrm>
          <a:prstGeom prst="wedgeEllipseCallout">
            <a:avLst>
              <a:gd name="adj1" fmla="val 48325"/>
              <a:gd name="adj2" fmla="val 727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854584" y="3462974"/>
            <a:ext cx="973245" cy="646331"/>
          </a:xfrm>
          <a:prstGeom prst="rect">
            <a:avLst/>
          </a:prstGeom>
          <a:noFill/>
        </p:spPr>
        <p:txBody>
          <a:bodyPr wrap="square" rtlCol="0">
            <a:spAutoFit/>
          </a:bodyPr>
          <a:lstStyle/>
          <a:p>
            <a:r>
              <a:rPr lang="en-US" b="1" dirty="0" smtClean="0"/>
              <a:t>Virtual switch</a:t>
            </a:r>
            <a:endParaRPr lang="en-US" b="1" dirty="0"/>
          </a:p>
        </p:txBody>
      </p:sp>
    </p:spTree>
    <p:extLst>
      <p:ext uri="{BB962C8B-B14F-4D97-AF65-F5344CB8AC3E}">
        <p14:creationId xmlns:p14="http://schemas.microsoft.com/office/powerpoint/2010/main" val="15355942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479294"/>
            <a:ext cx="7867196" cy="2677656"/>
          </a:xfrm>
          <a:prstGeom prst="rect">
            <a:avLst/>
          </a:prstGeom>
          <a:noFill/>
        </p:spPr>
        <p:txBody>
          <a:bodyPr wrap="square" rtlCol="0">
            <a:spAutoFit/>
          </a:bodyPr>
          <a:lstStyle/>
          <a:p>
            <a:endParaRPr lang="en-US" sz="2800" dirty="0" smtClean="0">
              <a:latin typeface="Times New Roman"/>
              <a:cs typeface="Times New Roman"/>
            </a:endParaRPr>
          </a:p>
          <a:p>
            <a:pPr marL="457200" indent="-457200">
              <a:buFont typeface="Arial"/>
              <a:buChar char="•"/>
            </a:pPr>
            <a:r>
              <a:rPr lang="en-US" sz="2800" dirty="0" smtClean="0">
                <a:latin typeface="Times New Roman"/>
                <a:cs typeface="Times New Roman"/>
              </a:rPr>
              <a:t>Rule caching for </a:t>
            </a:r>
            <a:r>
              <a:rPr lang="en-US" sz="2800" dirty="0" err="1" smtClean="0">
                <a:latin typeface="Times New Roman"/>
                <a:cs typeface="Times New Roman"/>
              </a:rPr>
              <a:t>OpenFlow</a:t>
            </a:r>
            <a:r>
              <a:rPr lang="en-US" sz="2800" dirty="0" smtClean="0">
                <a:latin typeface="Times New Roman"/>
                <a:cs typeface="Times New Roman"/>
              </a:rPr>
              <a:t> rules</a:t>
            </a:r>
          </a:p>
          <a:p>
            <a:pPr marL="914400" lvl="1" indent="-457200">
              <a:buFont typeface="Wingdings" charset="2"/>
              <a:buChar char="Ø"/>
            </a:pPr>
            <a:r>
              <a:rPr lang="en-US" sz="2800" dirty="0" smtClean="0">
                <a:latin typeface="Times New Roman"/>
                <a:cs typeface="Times New Roman"/>
              </a:rPr>
              <a:t>Dependency analysis for </a:t>
            </a:r>
            <a:r>
              <a:rPr lang="en-US" sz="2800" b="1" i="1" dirty="0" smtClean="0">
                <a:latin typeface="Times New Roman"/>
                <a:cs typeface="Times New Roman"/>
              </a:rPr>
              <a:t>correctness</a:t>
            </a:r>
          </a:p>
          <a:p>
            <a:pPr marL="914400" lvl="1" indent="-457200">
              <a:buFont typeface="Wingdings" charset="2"/>
              <a:buChar char="Ø"/>
            </a:pPr>
            <a:r>
              <a:rPr lang="en-US" sz="2800" dirty="0" smtClean="0">
                <a:latin typeface="Times New Roman"/>
                <a:cs typeface="Times New Roman"/>
              </a:rPr>
              <a:t>Splicing dependency chains for </a:t>
            </a:r>
            <a:r>
              <a:rPr lang="en-US" sz="2800" b="1" i="1" dirty="0" smtClean="0">
                <a:latin typeface="Times New Roman"/>
                <a:cs typeface="Times New Roman"/>
              </a:rPr>
              <a:t>efficiency</a:t>
            </a:r>
          </a:p>
          <a:p>
            <a:pPr marL="914400" lvl="1" indent="-457200">
              <a:buFont typeface="Wingdings" charset="2"/>
              <a:buChar char="Ø"/>
            </a:pPr>
            <a:r>
              <a:rPr lang="en-US" sz="2800" b="1" i="1" dirty="0" smtClean="0">
                <a:latin typeface="Times New Roman"/>
                <a:cs typeface="Times New Roman"/>
              </a:rPr>
              <a:t>Transparent</a:t>
            </a:r>
            <a:r>
              <a:rPr lang="en-US" sz="2800" dirty="0" smtClean="0">
                <a:latin typeface="Times New Roman"/>
                <a:cs typeface="Times New Roman"/>
              </a:rPr>
              <a:t> design</a:t>
            </a:r>
          </a:p>
          <a:p>
            <a:pPr marL="914400" lvl="1" indent="-457200">
              <a:buFont typeface="Wingdings" charset="2"/>
              <a:buChar char="Ø"/>
            </a:pPr>
            <a:endParaRPr lang="en-US" sz="2800" dirty="0" smtClean="0">
              <a:latin typeface="Times New Roman"/>
              <a:cs typeface="Times New Roman"/>
            </a:endParaRPr>
          </a:p>
        </p:txBody>
      </p:sp>
      <p:sp>
        <p:nvSpPr>
          <p:cNvPr id="3" name="Title 2"/>
          <p:cNvSpPr>
            <a:spLocks noGrp="1"/>
          </p:cNvSpPr>
          <p:nvPr>
            <p:ph type="title"/>
          </p:nvPr>
        </p:nvSpPr>
        <p:spPr/>
        <p:txBody>
          <a:bodyPr>
            <a:normAutofit/>
          </a:bodyPr>
          <a:lstStyle/>
          <a:p>
            <a:r>
              <a:rPr lang="en-US" sz="3600" dirty="0" smtClean="0">
                <a:latin typeface="Segoe UI Symbol"/>
                <a:cs typeface="Segoe UI Symbol"/>
              </a:rPr>
              <a:t>Conclusion</a:t>
            </a:r>
            <a:endParaRPr lang="en-US" sz="3600" dirty="0"/>
          </a:p>
        </p:txBody>
      </p:sp>
      <p:sp>
        <p:nvSpPr>
          <p:cNvPr id="2" name="Slide Number Placeholder 1"/>
          <p:cNvSpPr>
            <a:spLocks noGrp="1"/>
          </p:cNvSpPr>
          <p:nvPr>
            <p:ph type="sldNum" sz="quarter" idx="12"/>
          </p:nvPr>
        </p:nvSpPr>
        <p:spPr/>
        <p:txBody>
          <a:bodyPr/>
          <a:lstStyle/>
          <a:p>
            <a:fld id="{761BCE44-F7D1-1440-8983-84CD1BF4A2E9}" type="slidenum">
              <a:rPr lang="en-US" smtClean="0"/>
              <a:t>48</a:t>
            </a:fld>
            <a:endParaRPr lang="en-US"/>
          </a:p>
        </p:txBody>
      </p:sp>
    </p:spTree>
    <p:extLst>
      <p:ext uri="{BB962C8B-B14F-4D97-AF65-F5344CB8AC3E}">
        <p14:creationId xmlns:p14="http://schemas.microsoft.com/office/powerpoint/2010/main" val="11125738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240" y="1479294"/>
            <a:ext cx="7867196" cy="3970318"/>
          </a:xfrm>
          <a:prstGeom prst="rect">
            <a:avLst/>
          </a:prstGeom>
          <a:noFill/>
        </p:spPr>
        <p:txBody>
          <a:bodyPr wrap="square" rtlCol="0">
            <a:spAutoFit/>
          </a:bodyPr>
          <a:lstStyle/>
          <a:p>
            <a:endParaRPr lang="en-US" sz="2800" dirty="0" smtClean="0">
              <a:latin typeface="Times New Roman"/>
              <a:cs typeface="Times New Roman"/>
            </a:endParaRPr>
          </a:p>
          <a:p>
            <a:pPr marL="457200" indent="-457200">
              <a:buFont typeface="Arial"/>
              <a:buChar char="•"/>
            </a:pPr>
            <a:r>
              <a:rPr lang="en-US" sz="2800" dirty="0" smtClean="0">
                <a:latin typeface="Times New Roman"/>
                <a:cs typeface="Times New Roman"/>
              </a:rPr>
              <a:t>Rule caching for </a:t>
            </a:r>
            <a:r>
              <a:rPr lang="en-US" sz="2800" dirty="0" err="1" smtClean="0">
                <a:latin typeface="Times New Roman"/>
                <a:cs typeface="Times New Roman"/>
              </a:rPr>
              <a:t>OpenFlow</a:t>
            </a:r>
            <a:r>
              <a:rPr lang="en-US" sz="2800" dirty="0" smtClean="0">
                <a:latin typeface="Times New Roman"/>
                <a:cs typeface="Times New Roman"/>
              </a:rPr>
              <a:t> rules</a:t>
            </a:r>
          </a:p>
          <a:p>
            <a:pPr marL="914400" lvl="1" indent="-457200">
              <a:buFont typeface="Wingdings" charset="2"/>
              <a:buChar char="Ø"/>
            </a:pPr>
            <a:r>
              <a:rPr lang="en-US" sz="2800" dirty="0" smtClean="0">
                <a:latin typeface="Times New Roman"/>
                <a:cs typeface="Times New Roman"/>
              </a:rPr>
              <a:t>Dependency analysis for </a:t>
            </a:r>
            <a:r>
              <a:rPr lang="en-US" sz="2800" b="1" i="1" dirty="0" smtClean="0">
                <a:latin typeface="Times New Roman"/>
                <a:cs typeface="Times New Roman"/>
              </a:rPr>
              <a:t>correctness</a:t>
            </a:r>
          </a:p>
          <a:p>
            <a:pPr marL="914400" lvl="1" indent="-457200">
              <a:buFont typeface="Wingdings" charset="2"/>
              <a:buChar char="Ø"/>
            </a:pPr>
            <a:r>
              <a:rPr lang="en-US" sz="2800" dirty="0" smtClean="0">
                <a:latin typeface="Times New Roman"/>
                <a:cs typeface="Times New Roman"/>
              </a:rPr>
              <a:t>Splicing dependency chains for </a:t>
            </a:r>
            <a:r>
              <a:rPr lang="en-US" sz="2800" b="1" i="1" dirty="0" smtClean="0">
                <a:latin typeface="Times New Roman"/>
                <a:cs typeface="Times New Roman"/>
              </a:rPr>
              <a:t>efficiency</a:t>
            </a:r>
          </a:p>
          <a:p>
            <a:pPr marL="914400" lvl="1" indent="-457200">
              <a:buFont typeface="Wingdings" charset="2"/>
              <a:buChar char="Ø"/>
            </a:pPr>
            <a:r>
              <a:rPr lang="en-US" sz="2800" b="1" i="1" dirty="0" smtClean="0">
                <a:latin typeface="Times New Roman"/>
                <a:cs typeface="Times New Roman"/>
              </a:rPr>
              <a:t>Transparent</a:t>
            </a:r>
            <a:r>
              <a:rPr lang="en-US" sz="2800" dirty="0" smtClean="0">
                <a:latin typeface="Times New Roman"/>
                <a:cs typeface="Times New Roman"/>
              </a:rPr>
              <a:t> design</a:t>
            </a:r>
          </a:p>
          <a:p>
            <a:pPr marL="914400" lvl="1" indent="-457200">
              <a:buFont typeface="Wingdings" charset="2"/>
              <a:buChar char="Ø"/>
            </a:pPr>
            <a:endParaRPr lang="en-US" sz="2800" dirty="0">
              <a:latin typeface="Times New Roman"/>
              <a:cs typeface="Times New Roman"/>
            </a:endParaRPr>
          </a:p>
          <a:p>
            <a:pPr marL="914400" lvl="1" indent="-457200">
              <a:buFont typeface="Wingdings" charset="2"/>
              <a:buChar char="Ø"/>
            </a:pPr>
            <a:endParaRPr lang="en-US" sz="2800" dirty="0" smtClean="0">
              <a:latin typeface="Times New Roman"/>
              <a:cs typeface="Times New Roman"/>
            </a:endParaRPr>
          </a:p>
          <a:p>
            <a:pPr marL="457200" indent="-457200">
              <a:buFont typeface="Wingdings" charset="2"/>
              <a:buChar char="Ø"/>
            </a:pPr>
            <a:r>
              <a:rPr lang="en-US" sz="2800" dirty="0" smtClean="0">
                <a:latin typeface="Times New Roman"/>
                <a:cs typeface="Times New Roman"/>
              </a:rPr>
              <a:t>Get ready for infinite </a:t>
            </a:r>
            <a:r>
              <a:rPr lang="en-US" sz="2800" dirty="0" err="1" smtClean="0">
                <a:latin typeface="Times New Roman"/>
                <a:cs typeface="Times New Roman"/>
              </a:rPr>
              <a:t>Ca$hflow</a:t>
            </a:r>
            <a:r>
              <a:rPr lang="en-US" sz="2800" dirty="0" smtClean="0">
                <a:latin typeface="Times New Roman"/>
                <a:cs typeface="Times New Roman"/>
              </a:rPr>
              <a:t>!</a:t>
            </a:r>
          </a:p>
          <a:p>
            <a:pPr marL="914400" lvl="1" indent="-457200">
              <a:buFont typeface="Wingdings" charset="2"/>
              <a:buChar char="Ø"/>
            </a:pPr>
            <a:endParaRPr lang="en-US" sz="2800" dirty="0" smtClean="0">
              <a:latin typeface="Times New Roman"/>
              <a:cs typeface="Times New Roman"/>
            </a:endParaRPr>
          </a:p>
        </p:txBody>
      </p:sp>
      <p:sp>
        <p:nvSpPr>
          <p:cNvPr id="3" name="Title 2"/>
          <p:cNvSpPr>
            <a:spLocks noGrp="1"/>
          </p:cNvSpPr>
          <p:nvPr>
            <p:ph type="title"/>
          </p:nvPr>
        </p:nvSpPr>
        <p:spPr/>
        <p:txBody>
          <a:bodyPr>
            <a:normAutofit/>
          </a:bodyPr>
          <a:lstStyle/>
          <a:p>
            <a:r>
              <a:rPr lang="en-US" sz="3600" dirty="0" smtClean="0">
                <a:latin typeface="Segoe UI Symbol"/>
                <a:cs typeface="Segoe UI Symbol"/>
              </a:rPr>
              <a:t>Conclusion</a:t>
            </a:r>
            <a:endParaRPr lang="en-US" sz="3600" dirty="0"/>
          </a:p>
        </p:txBody>
      </p:sp>
      <p:sp>
        <p:nvSpPr>
          <p:cNvPr id="2" name="Slide Number Placeholder 1"/>
          <p:cNvSpPr>
            <a:spLocks noGrp="1"/>
          </p:cNvSpPr>
          <p:nvPr>
            <p:ph type="sldNum" sz="quarter" idx="12"/>
          </p:nvPr>
        </p:nvSpPr>
        <p:spPr/>
        <p:txBody>
          <a:bodyPr/>
          <a:lstStyle/>
          <a:p>
            <a:fld id="{761BCE44-F7D1-1440-8983-84CD1BF4A2E9}" type="slidenum">
              <a:rPr lang="en-US" smtClean="0"/>
              <a:t>49</a:t>
            </a:fld>
            <a:endParaRPr lang="en-US"/>
          </a:p>
        </p:txBody>
      </p:sp>
    </p:spTree>
    <p:extLst>
      <p:ext uri="{BB962C8B-B14F-4D97-AF65-F5344CB8AC3E}">
        <p14:creationId xmlns:p14="http://schemas.microsoft.com/office/powerpoint/2010/main" val="2965905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5</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20" name="TextBox 19"/>
          <p:cNvSpPr txBox="1"/>
          <p:nvPr/>
        </p:nvSpPr>
        <p:spPr>
          <a:xfrm>
            <a:off x="3696461" y="5645614"/>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2" name="Oval Callout 11"/>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Tree>
    <p:extLst>
      <p:ext uri="{BB962C8B-B14F-4D97-AF65-F5344CB8AC3E}">
        <p14:creationId xmlns:p14="http://schemas.microsoft.com/office/powerpoint/2010/main" val="1363352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4618 -0.00393 L 0.04305 0.27765 " pathEditMode="relative" rAng="0" ptsTypes="AA">
                                      <p:cBhvr>
                                        <p:cTn id="6" dur="1000" fill="hold"/>
                                        <p:tgtEl>
                                          <p:spTgt spid="14"/>
                                        </p:tgtEl>
                                        <p:attrNameLst>
                                          <p:attrName>ppt_x</p:attrName>
                                          <p:attrName>ppt_y</p:attrName>
                                        </p:attrNameLst>
                                      </p:cBhvr>
                                      <p:rCtr x="-156" y="140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smtClean="0">
                <a:latin typeface="Segoe UI Symbol"/>
                <a:cs typeface="Segoe UI Symbol"/>
              </a:rPr>
              <a:t>Thank You</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50</a:t>
            </a:fld>
            <a:endParaRPr lang="en-US"/>
          </a:p>
        </p:txBody>
      </p:sp>
    </p:spTree>
    <p:extLst>
      <p:ext uri="{BB962C8B-B14F-4D97-AF65-F5344CB8AC3E}">
        <p14:creationId xmlns:p14="http://schemas.microsoft.com/office/powerpoint/2010/main" val="8619933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9344"/>
            <a:ext cx="7772400" cy="1470025"/>
          </a:xfrm>
        </p:spPr>
        <p:txBody>
          <a:bodyPr>
            <a:normAutofit/>
          </a:bodyPr>
          <a:lstStyle/>
          <a:p>
            <a:pPr algn="ctr"/>
            <a:r>
              <a:rPr lang="en-US" dirty="0" smtClean="0">
                <a:latin typeface="Segoe UI Symbol"/>
                <a:cs typeface="Segoe UI Symbol"/>
              </a:rPr>
              <a:t>Backup Slides</a:t>
            </a:r>
            <a:endParaRPr lang="en-US" dirty="0">
              <a:latin typeface="Segoe UI Symbol"/>
              <a:cs typeface="Segoe UI Symbol"/>
            </a:endParaRPr>
          </a:p>
        </p:txBody>
      </p:sp>
      <p:sp>
        <p:nvSpPr>
          <p:cNvPr id="3" name="Slide Number Placeholder 2"/>
          <p:cNvSpPr>
            <a:spLocks noGrp="1"/>
          </p:cNvSpPr>
          <p:nvPr>
            <p:ph type="sldNum" sz="quarter" idx="12"/>
          </p:nvPr>
        </p:nvSpPr>
        <p:spPr/>
        <p:txBody>
          <a:bodyPr/>
          <a:lstStyle/>
          <a:p>
            <a:fld id="{B9D2C864-9362-43C7-A136-D9C41D93A96D}" type="slidenum">
              <a:rPr lang="en-US" smtClean="0"/>
              <a:t>51</a:t>
            </a:fld>
            <a:endParaRPr lang="en-US"/>
          </a:p>
        </p:txBody>
      </p:sp>
    </p:spTree>
    <p:extLst>
      <p:ext uri="{BB962C8B-B14F-4D97-AF65-F5344CB8AC3E}">
        <p14:creationId xmlns:p14="http://schemas.microsoft.com/office/powerpoint/2010/main" val="5194606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Dependency Chains </a:t>
            </a:r>
            <a:r>
              <a:rPr lang="en-US" sz="2800" dirty="0"/>
              <a:t>– </a:t>
            </a:r>
            <a:r>
              <a:rPr lang="en-US" sz="2800" dirty="0" smtClean="0"/>
              <a:t>Clear Gain</a:t>
            </a:r>
            <a:endParaRPr lang="en-US" sz="2800" dirty="0"/>
          </a:p>
        </p:txBody>
      </p:sp>
      <p:sp>
        <p:nvSpPr>
          <p:cNvPr id="2" name="Slide Number Placeholder 1"/>
          <p:cNvSpPr>
            <a:spLocks noGrp="1"/>
          </p:cNvSpPr>
          <p:nvPr>
            <p:ph type="sldNum" sz="quarter" idx="12"/>
          </p:nvPr>
        </p:nvSpPr>
        <p:spPr/>
        <p:txBody>
          <a:bodyPr/>
          <a:lstStyle/>
          <a:p>
            <a:fld id="{761BCE44-F7D1-1440-8983-84CD1BF4A2E9}" type="slidenum">
              <a:rPr lang="en-US" smtClean="0"/>
              <a:t>52</a:t>
            </a:fld>
            <a:endParaRPr lang="en-US"/>
          </a:p>
        </p:txBody>
      </p:sp>
      <p:sp>
        <p:nvSpPr>
          <p:cNvPr id="11" name="TextBox 10"/>
          <p:cNvSpPr txBox="1"/>
          <p:nvPr/>
        </p:nvSpPr>
        <p:spPr>
          <a:xfrm>
            <a:off x="805638" y="1535320"/>
            <a:ext cx="6283983" cy="461665"/>
          </a:xfrm>
          <a:prstGeom prst="rect">
            <a:avLst/>
          </a:prstGeom>
          <a:noFill/>
        </p:spPr>
        <p:txBody>
          <a:bodyPr wrap="square" rtlCol="0">
            <a:spAutoFit/>
          </a:bodyPr>
          <a:lstStyle/>
          <a:p>
            <a:pPr marL="342900" indent="-342900">
              <a:buFont typeface="Arial"/>
              <a:buChar char="•"/>
            </a:pPr>
            <a:r>
              <a:rPr lang="en-US" sz="2400" dirty="0" smtClean="0">
                <a:latin typeface="Segoe UI Symbol"/>
                <a:cs typeface="Segoe UI Symbol"/>
              </a:rPr>
              <a:t>Stanford Backbone Router </a:t>
            </a:r>
            <a:r>
              <a:rPr lang="en-US" sz="2400" dirty="0" err="1" smtClean="0">
                <a:latin typeface="Segoe UI Symbol"/>
                <a:cs typeface="Segoe UI Symbol"/>
              </a:rPr>
              <a:t>Config</a:t>
            </a:r>
            <a:endParaRPr lang="en-US" sz="2400" dirty="0"/>
          </a:p>
        </p:txBody>
      </p:sp>
      <p:pic>
        <p:nvPicPr>
          <p:cNvPr id="6" name="Picture 5" descr="Screen Shot 2016-03-02 at 12.48.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74" y="2180067"/>
            <a:ext cx="8029828" cy="3893618"/>
          </a:xfrm>
          <a:prstGeom prst="rect">
            <a:avLst/>
          </a:prstGeom>
        </p:spPr>
      </p:pic>
    </p:spTree>
    <p:extLst>
      <p:ext uri="{BB962C8B-B14F-4D97-AF65-F5344CB8AC3E}">
        <p14:creationId xmlns:p14="http://schemas.microsoft.com/office/powerpoint/2010/main" val="2884967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6</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19" name="TextBox 18"/>
          <p:cNvSpPr txBox="1"/>
          <p:nvPr/>
        </p:nvSpPr>
        <p:spPr>
          <a:xfrm>
            <a:off x="3696461" y="5403684"/>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20" name="TextBox 19"/>
          <p:cNvSpPr txBox="1"/>
          <p:nvPr/>
        </p:nvSpPr>
        <p:spPr>
          <a:xfrm>
            <a:off x="3696461" y="5645614"/>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2" name="Oval Callout 11"/>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Tree>
    <p:extLst>
      <p:ext uri="{BB962C8B-B14F-4D97-AF65-F5344CB8AC3E}">
        <p14:creationId xmlns:p14="http://schemas.microsoft.com/office/powerpoint/2010/main" val="871946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4618 -0.00393 L 0.04409 0.23785 " pathEditMode="relative" rAng="0" ptsTypes="AA">
                                      <p:cBhvr>
                                        <p:cTn id="6" dur="1000" fill="hold"/>
                                        <p:tgtEl>
                                          <p:spTgt spid="14"/>
                                        </p:tgtEl>
                                        <p:attrNameLst>
                                          <p:attrName>ppt_x</p:attrName>
                                          <p:attrName>ppt_y</p:attrName>
                                        </p:attrNameLst>
                                      </p:cBhvr>
                                      <p:rCtr x="-104" y="12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7</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smtClean="0"/>
          </a:p>
          <a:p>
            <a:endParaRPr lang="en-US" dirty="0"/>
          </a:p>
        </p:txBody>
      </p:sp>
      <p:sp>
        <p:nvSpPr>
          <p:cNvPr id="18" name="TextBox 17"/>
          <p:cNvSpPr txBox="1"/>
          <p:nvPr/>
        </p:nvSpPr>
        <p:spPr>
          <a:xfrm>
            <a:off x="3696461" y="5183949"/>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9" name="TextBox 18"/>
          <p:cNvSpPr txBox="1"/>
          <p:nvPr/>
        </p:nvSpPr>
        <p:spPr>
          <a:xfrm>
            <a:off x="3696461" y="5403684"/>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20" name="TextBox 19"/>
          <p:cNvSpPr txBox="1"/>
          <p:nvPr/>
        </p:nvSpPr>
        <p:spPr>
          <a:xfrm>
            <a:off x="3696461" y="5645614"/>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4" name="TextBox 13"/>
          <p:cNvSpPr txBox="1"/>
          <p:nvPr/>
        </p:nvSpPr>
        <p:spPr>
          <a:xfrm>
            <a:off x="3279424" y="3544505"/>
            <a:ext cx="616077" cy="18466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sz="600" dirty="0"/>
          </a:p>
        </p:txBody>
      </p:sp>
      <p:sp>
        <p:nvSpPr>
          <p:cNvPr id="13" name="Oval Callout 12"/>
          <p:cNvSpPr/>
          <p:nvPr/>
        </p:nvSpPr>
        <p:spPr>
          <a:xfrm>
            <a:off x="859422" y="1788485"/>
            <a:ext cx="2837039" cy="684544"/>
          </a:xfrm>
          <a:prstGeom prst="wedgeEllipseCallout">
            <a:avLst>
              <a:gd name="adj1" fmla="val 48681"/>
              <a:gd name="adj2" fmla="val 231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Lot of fine-grained rules</a:t>
            </a:r>
            <a:endParaRPr lang="en-US" b="1" dirty="0">
              <a:solidFill>
                <a:schemeClr val="tx1"/>
              </a:solidFill>
            </a:endParaRPr>
          </a:p>
        </p:txBody>
      </p:sp>
    </p:spTree>
    <p:extLst>
      <p:ext uri="{BB962C8B-B14F-4D97-AF65-F5344CB8AC3E}">
        <p14:creationId xmlns:p14="http://schemas.microsoft.com/office/powerpoint/2010/main" val="871946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4618 -0.00393 L 0.04409 0.22813 " pathEditMode="relative" rAng="0" ptsTypes="AA">
                                      <p:cBhvr>
                                        <p:cTn id="6" dur="1000" fill="hold"/>
                                        <p:tgtEl>
                                          <p:spTgt spid="14"/>
                                        </p:tgtEl>
                                        <p:attrNameLst>
                                          <p:attrName>ppt_x</p:attrName>
                                          <p:attrName>ppt_y</p:attrName>
                                        </p:attrNameLst>
                                      </p:cBhvr>
                                      <p:rCtr x="-104" y="115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8</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smtClean="0"/>
          </a:p>
          <a:p>
            <a:endParaRPr lang="en-US" dirty="0"/>
          </a:p>
        </p:txBody>
      </p:sp>
      <p:sp>
        <p:nvSpPr>
          <p:cNvPr id="18" name="TextBox 17"/>
          <p:cNvSpPr txBox="1"/>
          <p:nvPr/>
        </p:nvSpPr>
        <p:spPr>
          <a:xfrm>
            <a:off x="3696461" y="5183949"/>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19" name="TextBox 18"/>
          <p:cNvSpPr txBox="1"/>
          <p:nvPr/>
        </p:nvSpPr>
        <p:spPr>
          <a:xfrm>
            <a:off x="3696461" y="540368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20" name="TextBox 19"/>
          <p:cNvSpPr txBox="1"/>
          <p:nvPr/>
        </p:nvSpPr>
        <p:spPr>
          <a:xfrm>
            <a:off x="3696461" y="564561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3" name="Oval Callout 2"/>
          <p:cNvSpPr/>
          <p:nvPr/>
        </p:nvSpPr>
        <p:spPr>
          <a:xfrm>
            <a:off x="5250869" y="4499405"/>
            <a:ext cx="1857707" cy="684544"/>
          </a:xfrm>
          <a:prstGeom prst="wedgeEllipseCallout">
            <a:avLst>
              <a:gd name="adj1" fmla="val -98493"/>
              <a:gd name="adj2" fmla="val 546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Limited rule space!</a:t>
            </a:r>
            <a:endParaRPr lang="en-US" b="1" dirty="0">
              <a:solidFill>
                <a:schemeClr val="tx1"/>
              </a:solidFill>
            </a:endParaRPr>
          </a:p>
        </p:txBody>
      </p:sp>
    </p:spTree>
    <p:extLst>
      <p:ext uri="{BB962C8B-B14F-4D97-AF65-F5344CB8AC3E}">
        <p14:creationId xmlns:p14="http://schemas.microsoft.com/office/powerpoint/2010/main" val="1767493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SDN Promises Flexible Policies</a:t>
            </a:r>
            <a:endParaRPr lang="en-US" dirty="0"/>
          </a:p>
        </p:txBody>
      </p:sp>
      <p:sp>
        <p:nvSpPr>
          <p:cNvPr id="2" name="Slide Number Placeholder 1"/>
          <p:cNvSpPr>
            <a:spLocks noGrp="1"/>
          </p:cNvSpPr>
          <p:nvPr>
            <p:ph type="sldNum" sz="quarter" idx="12"/>
          </p:nvPr>
        </p:nvSpPr>
        <p:spPr/>
        <p:txBody>
          <a:bodyPr/>
          <a:lstStyle/>
          <a:p>
            <a:fld id="{761BCE44-F7D1-1440-8983-84CD1BF4A2E9}" type="slidenum">
              <a:rPr lang="en-US" smtClean="0"/>
              <a:t>9</a:t>
            </a:fld>
            <a:endParaRPr lang="en-US"/>
          </a:p>
        </p:txBody>
      </p:sp>
      <p:sp>
        <p:nvSpPr>
          <p:cNvPr id="10" name="Cube 9"/>
          <p:cNvSpPr/>
          <p:nvPr/>
        </p:nvSpPr>
        <p:spPr>
          <a:xfrm>
            <a:off x="3412084" y="2670029"/>
            <a:ext cx="1526128" cy="724244"/>
          </a:xfrm>
          <a:prstGeom prst="cub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rgbClr val="000000"/>
                </a:solidFill>
              </a:rPr>
              <a:t>Controller</a:t>
            </a:r>
            <a:endParaRPr lang="en-US" sz="2000" b="1" dirty="0">
              <a:solidFill>
                <a:srgbClr val="000000"/>
              </a:solidFill>
            </a:endParaRPr>
          </a:p>
        </p:txBody>
      </p:sp>
      <p:cxnSp>
        <p:nvCxnSpPr>
          <p:cNvPr id="11" name="Straight Arrow Connector 10"/>
          <p:cNvCxnSpPr>
            <a:stCxn id="10" idx="3"/>
          </p:cNvCxnSpPr>
          <p:nvPr/>
        </p:nvCxnSpPr>
        <p:spPr>
          <a:xfrm>
            <a:off x="4084618" y="3394273"/>
            <a:ext cx="0" cy="1394869"/>
          </a:xfrm>
          <a:prstGeom prst="straightConnector1">
            <a:avLst/>
          </a:prstGeom>
          <a:ln>
            <a:solidFill>
              <a:srgbClr val="FF0000"/>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7" name="Cube 16"/>
          <p:cNvSpPr/>
          <p:nvPr/>
        </p:nvSpPr>
        <p:spPr>
          <a:xfrm>
            <a:off x="3188701" y="4841142"/>
            <a:ext cx="1749511" cy="1064956"/>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TextBox 15"/>
          <p:cNvSpPr txBox="1"/>
          <p:nvPr/>
        </p:nvSpPr>
        <p:spPr>
          <a:xfrm>
            <a:off x="3696461" y="5183949"/>
            <a:ext cx="61607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smtClean="0"/>
          </a:p>
          <a:p>
            <a:endParaRPr lang="en-US" dirty="0"/>
          </a:p>
        </p:txBody>
      </p:sp>
      <p:sp>
        <p:nvSpPr>
          <p:cNvPr id="18" name="TextBox 17"/>
          <p:cNvSpPr txBox="1"/>
          <p:nvPr/>
        </p:nvSpPr>
        <p:spPr>
          <a:xfrm>
            <a:off x="3696461" y="5183949"/>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19" name="TextBox 18"/>
          <p:cNvSpPr txBox="1"/>
          <p:nvPr/>
        </p:nvSpPr>
        <p:spPr>
          <a:xfrm>
            <a:off x="3696461" y="540368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20" name="TextBox 19"/>
          <p:cNvSpPr txBox="1"/>
          <p:nvPr/>
        </p:nvSpPr>
        <p:spPr>
          <a:xfrm>
            <a:off x="3696461" y="5645614"/>
            <a:ext cx="616077" cy="1846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600" dirty="0"/>
          </a:p>
        </p:txBody>
      </p:sp>
      <p:sp>
        <p:nvSpPr>
          <p:cNvPr id="3" name="Oval Callout 2"/>
          <p:cNvSpPr/>
          <p:nvPr/>
        </p:nvSpPr>
        <p:spPr>
          <a:xfrm>
            <a:off x="5250869" y="4499405"/>
            <a:ext cx="1857707" cy="684544"/>
          </a:xfrm>
          <a:prstGeom prst="wedgeEllipseCallout">
            <a:avLst>
              <a:gd name="adj1" fmla="val -98493"/>
              <a:gd name="adj2" fmla="val 546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Limited rule space!</a:t>
            </a:r>
            <a:endParaRPr lang="en-US" b="1" dirty="0">
              <a:solidFill>
                <a:schemeClr val="tx1"/>
              </a:solidFill>
            </a:endParaRPr>
          </a:p>
        </p:txBody>
      </p:sp>
      <p:sp>
        <p:nvSpPr>
          <p:cNvPr id="13" name="Oval Callout 12"/>
          <p:cNvSpPr/>
          <p:nvPr/>
        </p:nvSpPr>
        <p:spPr>
          <a:xfrm>
            <a:off x="5877174" y="2073984"/>
            <a:ext cx="1847479" cy="596045"/>
          </a:xfrm>
          <a:prstGeom prst="wedgeEllipseCallout">
            <a:avLst>
              <a:gd name="adj1" fmla="val -98493"/>
              <a:gd name="adj2" fmla="val 546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What now?</a:t>
            </a:r>
            <a:endParaRPr lang="en-US" b="1" dirty="0">
              <a:solidFill>
                <a:schemeClr val="tx1"/>
              </a:solidFill>
            </a:endParaRPr>
          </a:p>
        </p:txBody>
      </p:sp>
    </p:spTree>
    <p:extLst>
      <p:ext uri="{BB962C8B-B14F-4D97-AF65-F5344CB8AC3E}">
        <p14:creationId xmlns:p14="http://schemas.microsoft.com/office/powerpoint/2010/main" val="2055446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44612</TotalTime>
  <Words>3663</Words>
  <Application>Microsoft Macintosh PowerPoint</Application>
  <PresentationFormat>On-screen Show (4:3)</PresentationFormat>
  <Paragraphs>656</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CacheFlow: Dependency-Aware Rule-Caching for Software-Defined Networks</vt:lpstr>
      <vt:lpstr>Inadequate Switching Gear</vt:lpstr>
      <vt:lpstr>SDN Promises Flexible Policies</vt:lpstr>
      <vt:lpstr>SDN Promises Flexible Policies</vt:lpstr>
      <vt:lpstr>SDN Promises Flexible Policies</vt:lpstr>
      <vt:lpstr>SDN Promises Flexible Policies</vt:lpstr>
      <vt:lpstr>SDN Promises Flexible Policies</vt:lpstr>
      <vt:lpstr>SDN Promises Flexible Policies</vt:lpstr>
      <vt:lpstr>SDN Promises Flexible Policies</vt:lpstr>
      <vt:lpstr>State of the Art</vt:lpstr>
      <vt:lpstr>TCAM as cache</vt:lpstr>
      <vt:lpstr>TCAM as cache</vt:lpstr>
      <vt:lpstr>TCAM as cache</vt:lpstr>
      <vt:lpstr>TCAM as cache</vt:lpstr>
      <vt:lpstr>TCAM as cache</vt:lpstr>
      <vt:lpstr>PowerPoint Presentation</vt:lpstr>
      <vt:lpstr>1. Correct Caching</vt:lpstr>
      <vt:lpstr>Caching under constraints</vt:lpstr>
      <vt:lpstr>Caching Ternary Rules</vt:lpstr>
      <vt:lpstr>Caching Ternary Rules</vt:lpstr>
      <vt:lpstr>Caching Ternary Rules</vt:lpstr>
      <vt:lpstr>Dependency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Dependency Graph</vt:lpstr>
      <vt:lpstr>Multi-field ternary match -&gt; complex DAG</vt:lpstr>
      <vt:lpstr>Incremental Updates</vt:lpstr>
      <vt:lpstr>Complex dependencies in the wild</vt:lpstr>
      <vt:lpstr>Dependency-aware Caching</vt:lpstr>
      <vt:lpstr>Dependent-Set Caching</vt:lpstr>
      <vt:lpstr>2. Efficient Caching</vt:lpstr>
      <vt:lpstr>Dependent-Set Overhead</vt:lpstr>
      <vt:lpstr>Cover-Set</vt:lpstr>
      <vt:lpstr>Dependency Splicing reduces rule cost!</vt:lpstr>
      <vt:lpstr>Mixed Set: Best of both worlds</vt:lpstr>
      <vt:lpstr>Dependency Chains – Clear Gain</vt:lpstr>
      <vt:lpstr>Incremental update is more stable</vt:lpstr>
      <vt:lpstr>3. Transparent Caching</vt:lpstr>
      <vt:lpstr>3. Transparent Design</vt:lpstr>
      <vt:lpstr>3. Transparent Design</vt:lpstr>
      <vt:lpstr>3. Transparent Design</vt:lpstr>
      <vt:lpstr>Conclusion</vt:lpstr>
      <vt:lpstr>Conclusion</vt:lpstr>
      <vt:lpstr>Thank You</vt:lpstr>
      <vt:lpstr>Backup Slides</vt:lpstr>
      <vt:lpstr>Dependency Chains – Clear Gain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Naga Praveen Katta</dc:creator>
  <cp:lastModifiedBy>Naga Praveen Katta</cp:lastModifiedBy>
  <cp:revision>1733</cp:revision>
  <cp:lastPrinted>2013-08-06T16:35:54Z</cp:lastPrinted>
  <dcterms:created xsi:type="dcterms:W3CDTF">2013-07-29T05:17:50Z</dcterms:created>
  <dcterms:modified xsi:type="dcterms:W3CDTF">2016-03-17T17:54:37Z</dcterms:modified>
</cp:coreProperties>
</file>