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4" r:id="rId2"/>
    <p:sldId id="266" r:id="rId3"/>
    <p:sldId id="267" r:id="rId4"/>
    <p:sldId id="268" r:id="rId5"/>
    <p:sldId id="270" r:id="rId6"/>
    <p:sldId id="271" r:id="rId7"/>
    <p:sldId id="274" r:id="rId8"/>
    <p:sldId id="258" r:id="rId9"/>
    <p:sldId id="277" r:id="rId10"/>
    <p:sldId id="285" r:id="rId11"/>
    <p:sldId id="259" r:id="rId12"/>
    <p:sldId id="291" r:id="rId13"/>
    <p:sldId id="272" r:id="rId14"/>
    <p:sldId id="278" r:id="rId15"/>
    <p:sldId id="279" r:id="rId16"/>
    <p:sldId id="280" r:id="rId17"/>
    <p:sldId id="282" r:id="rId18"/>
    <p:sldId id="260" r:id="rId19"/>
    <p:sldId id="284" r:id="rId20"/>
    <p:sldId id="292" r:id="rId21"/>
    <p:sldId id="261" r:id="rId22"/>
    <p:sldId id="283" r:id="rId23"/>
    <p:sldId id="286" r:id="rId24"/>
    <p:sldId id="275" r:id="rId25"/>
    <p:sldId id="276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ended talk version" id="{D2944460-9DCE-314A-849A-F62B5AEC4A54}">
          <p14:sldIdLst>
            <p14:sldId id="264"/>
          </p14:sldIdLst>
        </p14:section>
        <p14:section name="Intro" id="{5433FD6E-9FBB-E148-A693-EB1826028034}">
          <p14:sldIdLst>
            <p14:sldId id="266"/>
            <p14:sldId id="267"/>
            <p14:sldId id="268"/>
            <p14:sldId id="270"/>
            <p14:sldId id="271"/>
          </p14:sldIdLst>
        </p14:section>
        <p14:section name="Coupon Collectors" id="{993D02BB-872A-4C4B-9F1B-363337B9DD8A}">
          <p14:sldIdLst>
            <p14:sldId id="274"/>
            <p14:sldId id="258"/>
            <p14:sldId id="277"/>
          </p14:sldIdLst>
        </p14:section>
        <p14:section name="System Arch" id="{4339ACFE-C46B-8641-BAFD-F2B13DB34612}">
          <p14:sldIdLst>
            <p14:sldId id="285"/>
            <p14:sldId id="259"/>
            <p14:sldId id="291"/>
            <p14:sldId id="272"/>
            <p14:sldId id="278"/>
            <p14:sldId id="279"/>
            <p14:sldId id="280"/>
            <p14:sldId id="282"/>
          </p14:sldIdLst>
        </p14:section>
        <p14:section name="Evaluation and Summary" id="{45FEC161-6494-4C4A-AF1A-83523ADAAF15}">
          <p14:sldIdLst>
            <p14:sldId id="260"/>
            <p14:sldId id="284"/>
            <p14:sldId id="292"/>
            <p14:sldId id="261"/>
            <p14:sldId id="283"/>
            <p14:sldId id="286"/>
            <p14:sldId id="275"/>
            <p14:sldId id="276"/>
          </p14:sldIdLst>
        </p14:section>
        <p14:section name="Aligning" id="{28246E80-9EE7-E746-B032-60B7DD55E765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DD2"/>
    <a:srgbClr val="FF9900"/>
    <a:srgbClr val="41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6259"/>
  </p:normalViewPr>
  <p:slideViewPr>
    <p:cSldViewPr snapToGrid="0" snapToObjects="1">
      <p:cViewPr varScale="1">
        <p:scale>
          <a:sx n="82" d="100"/>
          <a:sy n="82" d="100"/>
        </p:scale>
        <p:origin x="1232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21E5-EC9D-974A-AC97-67E9EF94887D}" type="datetimeFigureOut">
              <a:rPr lang="en-US" smtClean="0"/>
              <a:t>11/22/20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3332-2C6B-F148-AD2E-E427C41EE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2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5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5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1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04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2D8-0B1A-E444-B289-791726253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9FEDE-694E-C64D-80FE-5AA74D1F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A1C4-E9A0-FB40-A658-1B12F806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EF06-9BFF-E24D-8BD3-1B949FC56B19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08B46-1271-4240-8BA5-9D7CA9B2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E1B8-DD5B-964B-ABBC-440F4B74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8A84-CD68-514C-A20A-5B06C2DD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8AC5A-4BA8-1D46-A28F-ACE66A543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13ED-BA8D-3040-B5DF-8A46D95F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45DF-F3A2-BD4E-9C52-DA66355EF894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B5B6-3141-4247-9CA7-51CE5D47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892B-8F96-E848-81F8-0D1BB06B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7B08A-9478-D94E-91B1-F04655670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19CAE-47A3-0D4F-A953-8DF59CE13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C704-A0BC-724D-B11C-D4A5A09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E44-55A1-A54D-ABEF-823B9914604A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67AA-DBE6-984F-964D-F3F176CE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4623-FC1B-0C40-B235-5A1C7FB9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5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89AB-D61F-BC4A-8CEB-A8B2FC6D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B926-5367-E44B-BCEB-4B10604E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763A7-D469-4647-ADA4-7A9DD91C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5F0-35FF-2540-8848-DD34D2656767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E42C-5A02-094E-9AF6-F5396245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4292-8930-6644-9035-C2CB023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D2BB-FB49-7C4A-9349-76902586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4D019-3B80-0C45-982E-22C32278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A106C-8E44-0642-92F9-72B8714B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0473-4A6F-1F46-AE79-AB37F3E7D990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F748-BBCA-D944-A6E8-677403A4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BD58-1676-9645-8513-65E019B2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9B76-33CD-2648-A128-3D867F2D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C9A1-5477-214C-BC1A-04CA40169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57C-B2C6-804C-A503-32159F4D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DA1A0-D543-444B-B3DC-778DBF8D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88E-E866-F349-91FF-213245916E28}" type="datetime1">
              <a:rPr lang="en-US" smtClean="0"/>
              <a:t>11/22/20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E513-4770-5848-B9EF-EFE62871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6128F-D0E6-CA4D-958F-E48DF252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303A-4FA3-D34A-A0B0-8C5DC51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E7977-33FD-4F40-B84D-CA1606EB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3678B-D0DE-2C47-838C-6A9FCEA22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25BBC-26F0-C943-A1EE-B78236DB7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B7DBD-F502-4A4D-A053-1CCA3AA71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B0880-ECB6-AB4A-9327-D04334DF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9D87-78A9-2A47-97C2-53A112BBFDCD}" type="datetime1">
              <a:rPr lang="en-US" smtClean="0"/>
              <a:t>11/22/20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162AE-47B2-E44E-BD99-E5D21639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C8352-FF3E-4D44-A06E-E1ABE1B7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A84F-B08B-F44D-8FB0-D9E7ECD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1148C-E5BF-DC4A-B2E3-EAAC77DA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AFE-B91B-054C-8A3F-11F262541250}" type="datetime1">
              <a:rPr lang="en-US" smtClean="0"/>
              <a:t>11/22/20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4E266-8075-FD4B-8D32-4964FD67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1D0FA-217A-1044-BDFB-5B727EF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2ACD2-CF4D-0947-888B-FE3EFD36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330-817D-D14A-A195-370900522D65}" type="datetime1">
              <a:rPr lang="en-US" smtClean="0"/>
              <a:t>11/22/20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F700A-BBF1-4945-8361-4735EE52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C4F7F-9ECA-254C-9740-72CF87C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7DE4-E63A-154E-8F81-139DE3FF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0A1E-B6AD-994F-8AAC-CA741EAB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F56A-2E1A-1A43-9799-8F027EB4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26B-0241-7649-95A1-9ADF515B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E588-ED28-8E40-A745-118695B4DB42}" type="datetime1">
              <a:rPr lang="en-US" smtClean="0"/>
              <a:t>11/22/20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1222B-94EF-9C41-9537-4B13351E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1015-1974-BD41-B7B2-E802AE25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4951-885F-EC45-A3F8-675ABB9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5C176-17CC-9F4B-AFFF-6E65A72D6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AD6B1-DFF8-024E-9276-BD6ED9F0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036DE-D74C-EA49-8887-9A1E8364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A67-C05E-554A-A281-98CC2EC8950E}" type="datetime1">
              <a:rPr lang="en-US" smtClean="0"/>
              <a:t>11/22/20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2F9A4-2868-254D-84F0-FEF50918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FCD74-E888-2B44-90A0-41167C2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F392E-4735-C24F-A8A2-AE9A6CE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F7C9D-C9E0-964B-9883-2A358FF9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463F9-1FCA-8F4A-B9E7-5019E0DFE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56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A0BA-D9D7-9C48-9DF2-CED04E3743F7}" type="datetime1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E8C-C611-CE44-89CA-212EEF4FF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B77F-3DBE-1E45-B189-54B7C230A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2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D0C3-84DB-6944-AA19-4869232E3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github.com/Princeton-Cabernet/BeauCou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CC7386-8229-8942-BADE-91400C72D492}"/>
              </a:ext>
            </a:extLst>
          </p:cNvPr>
          <p:cNvSpPr/>
          <p:nvPr/>
        </p:nvSpPr>
        <p:spPr>
          <a:xfrm>
            <a:off x="0" y="1670112"/>
            <a:ext cx="12192000" cy="3567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C56C9-AD7B-CF45-B16C-CCA172EDCE9A}"/>
              </a:ext>
            </a:extLst>
          </p:cNvPr>
          <p:cNvSpPr txBox="1"/>
          <p:nvPr/>
        </p:nvSpPr>
        <p:spPr>
          <a:xfrm>
            <a:off x="153721" y="1968412"/>
            <a:ext cx="8373937" cy="304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sz="7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en-US" altLang="zh-CN" sz="60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36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Answering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network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traffic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queries,</a:t>
            </a:r>
            <a:br>
              <a:rPr lang="en-US" altLang="zh-CN" sz="3200" dirty="0">
                <a:solidFill>
                  <a:schemeClr val="bg1"/>
                </a:solidFill>
              </a:rPr>
            </a:br>
            <a:r>
              <a:rPr lang="en-US" altLang="zh-CN" sz="5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memory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update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time!</a:t>
            </a:r>
            <a:r>
              <a:rPr lang="zh-CN" altLang="en-US" sz="3200" dirty="0">
                <a:solidFill>
                  <a:schemeClr val="bg1"/>
                </a:solidFill>
              </a:rPr>
              <a:t>  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6" name="Picture 4" descr="“princeton university logo”的图片搜索结果">
            <a:extLst>
              <a:ext uri="{FF2B5EF4-FFF2-40B4-BE49-F238E27FC236}">
                <a16:creationId xmlns:a16="http://schemas.microsoft.com/office/drawing/2014/main" id="{F1A658E8-49AE-BD46-A5B8-B9FBA8282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8" b="20527"/>
          <a:stretch/>
        </p:blipFill>
        <p:spPr bwMode="auto">
          <a:xfrm>
            <a:off x="5708700" y="6093515"/>
            <a:ext cx="2095380" cy="6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0E877-1EBC-A748-9D78-159DB2DD5184}"/>
              </a:ext>
            </a:extLst>
          </p:cNvPr>
          <p:cNvSpPr txBox="1"/>
          <p:nvPr/>
        </p:nvSpPr>
        <p:spPr>
          <a:xfrm>
            <a:off x="0" y="5316551"/>
            <a:ext cx="7964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err="1"/>
              <a:t>Xiaoqi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Chen,</a:t>
            </a:r>
            <a:r>
              <a:rPr lang="zh-CN" altLang="en-US" sz="2200" b="1" dirty="0"/>
              <a:t> </a:t>
            </a:r>
            <a:r>
              <a:rPr lang="en-US" altLang="zh-CN" sz="2200" dirty="0" err="1"/>
              <a:t>Shir</a:t>
            </a:r>
            <a:r>
              <a:rPr lang="zh-CN" altLang="en-US" sz="2200" dirty="0"/>
              <a:t> </a:t>
            </a:r>
            <a:r>
              <a:rPr lang="en-US" altLang="zh-CN" sz="2200" dirty="0"/>
              <a:t>Landau-</a:t>
            </a:r>
            <a:r>
              <a:rPr lang="en-US" altLang="zh-CN" sz="2200" dirty="0" err="1"/>
              <a:t>Feibish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Mark</a:t>
            </a:r>
            <a:r>
              <a:rPr lang="zh-CN" altLang="en-US" sz="2200" dirty="0"/>
              <a:t> </a:t>
            </a:r>
            <a:r>
              <a:rPr lang="en-US" altLang="zh-CN" sz="2200" dirty="0"/>
              <a:t>Braverman,</a:t>
            </a:r>
            <a:r>
              <a:rPr lang="zh-CN" altLang="en-US" sz="2200" dirty="0"/>
              <a:t> </a:t>
            </a:r>
            <a:r>
              <a:rPr lang="en-US" altLang="zh-CN" sz="2200" dirty="0"/>
              <a:t>Jennifer</a:t>
            </a:r>
            <a:r>
              <a:rPr lang="zh-CN" altLang="en-US" sz="2200" dirty="0"/>
              <a:t> </a:t>
            </a:r>
            <a:r>
              <a:rPr lang="en-US" altLang="zh-CN" sz="2200" dirty="0"/>
              <a:t>Rexford</a:t>
            </a:r>
            <a:endParaRPr lang="en-US" sz="2200" dirty="0"/>
          </a:p>
        </p:txBody>
      </p:sp>
      <p:pic>
        <p:nvPicPr>
          <p:cNvPr id="1026" name="Picture 2" descr="ACM SIGCOMM 2020, New York City, USA">
            <a:extLst>
              <a:ext uri="{FF2B5EF4-FFF2-40B4-BE49-F238E27FC236}">
                <a16:creationId xmlns:a16="http://schemas.microsoft.com/office/drawing/2014/main" id="{7355FB31-4A52-6347-8080-6E2C68A4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5" y="5991564"/>
            <a:ext cx="2300909" cy="8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F0C1FE-2030-7E43-B93C-27153BBD14BF}"/>
              </a:ext>
            </a:extLst>
          </p:cNvPr>
          <p:cNvSpPr txBox="1"/>
          <p:nvPr/>
        </p:nvSpPr>
        <p:spPr>
          <a:xfrm>
            <a:off x="5255177" y="1308263"/>
            <a:ext cx="272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/>
              <a:t>1</a:t>
            </a:r>
            <a:r>
              <a:rPr lang="en-US" altLang="zh-CN" dirty="0"/>
              <a:t>[</a:t>
            </a:r>
            <a:r>
              <a:rPr lang="en-US" altLang="zh-CN" dirty="0" err="1"/>
              <a:t>bo’ku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i="1" dirty="0"/>
              <a:t>Adv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many,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8A614-A1A2-1C45-8483-CB2E33DE06FE}"/>
              </a:ext>
            </a:extLst>
          </p:cNvPr>
          <p:cNvSpPr txBox="1"/>
          <p:nvPr/>
        </p:nvSpPr>
        <p:spPr>
          <a:xfrm>
            <a:off x="4157329" y="2160278"/>
            <a:ext cx="46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1F31F9-CD5D-BF4E-B9CE-219374E45F18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0571-146D-7E49-903C-53CFA7C6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System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73B4-6D9C-B94F-B2A1-AD5B2B01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30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Query compiler:</a:t>
            </a:r>
            <a:br>
              <a:rPr lang="en-US" sz="3600" dirty="0"/>
            </a:br>
            <a:r>
              <a:rPr lang="en-US" sz="3600" dirty="0"/>
              <a:t>finds coupon collector configurations</a:t>
            </a:r>
            <a:endParaRPr lang="en-US" sz="2800" dirty="0"/>
          </a:p>
          <a:p>
            <a:pPr lvl="1"/>
            <a:r>
              <a:rPr lang="en-US" sz="2800" dirty="0"/>
              <a:t>Stops near query thresholds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minimize</a:t>
            </a:r>
            <a:r>
              <a:rPr lang="zh-CN" altLang="en-US" sz="2800" dirty="0"/>
              <a:t> </a:t>
            </a:r>
            <a:r>
              <a:rPr lang="en-US" altLang="zh-CN" sz="2800" dirty="0"/>
              <a:t>error</a:t>
            </a:r>
            <a:endParaRPr lang="en-US" sz="2800" dirty="0"/>
          </a:p>
          <a:p>
            <a:pPr lvl="1"/>
            <a:r>
              <a:rPr lang="en-US" sz="2800" dirty="0"/>
              <a:t>Hardware limits (e.g., memory access limit)</a:t>
            </a:r>
          </a:p>
          <a:p>
            <a:pPr lvl="1"/>
            <a:r>
              <a:rPr lang="en-US" sz="2800" dirty="0"/>
              <a:t>Fairness across queries</a:t>
            </a:r>
          </a:p>
          <a:p>
            <a:r>
              <a:rPr lang="en-US" sz="3600" dirty="0"/>
              <a:t>Data plane program: </a:t>
            </a:r>
            <a:br>
              <a:rPr lang="en-US" sz="3600" dirty="0"/>
            </a:br>
            <a:r>
              <a:rPr lang="en-US" sz="3600" dirty="0"/>
              <a:t>collect coupons into in-memory table</a:t>
            </a:r>
          </a:p>
          <a:p>
            <a:pPr lvl="1"/>
            <a:r>
              <a:rPr lang="en-US" sz="2800" dirty="0"/>
              <a:t>Simultaneously run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800" dirty="0"/>
              <a:t> queries</a:t>
            </a:r>
          </a:p>
          <a:p>
            <a:pPr lvl="1"/>
            <a:r>
              <a:rPr lang="en-US" sz="2800" dirty="0"/>
              <a:t>At most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en-US" sz="2800" dirty="0"/>
              <a:t> coupon per packet</a:t>
            </a:r>
          </a:p>
          <a:p>
            <a:pPr lvl="1"/>
            <a:r>
              <a:rPr lang="en-US" sz="2800" dirty="0"/>
              <a:t>Update queries on-the-fly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3220-91EA-B549-87DF-9DFC43A6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E490-3DCF-6F43-BCC3-7B77D322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compiler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798D-E69B-4847-8F70-C9B07EB2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944" y="5333166"/>
            <a:ext cx="2855678" cy="1023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γ</a:t>
            </a:r>
            <a:r>
              <a:rPr lang="en-US" altLang="zh-CN" b="1" i="1" baseline="-25000" dirty="0"/>
              <a:t>q</a:t>
            </a:r>
            <a:r>
              <a:rPr lang="en-US" altLang="zh-CN" b="1" i="1" dirty="0"/>
              <a:t>=</a:t>
            </a:r>
            <a:r>
              <a:rPr lang="zh-CN" altLang="en-US" dirty="0"/>
              <a:t> </a:t>
            </a:r>
            <a:r>
              <a:rPr lang="el-GR" b="1" i="1" dirty="0"/>
              <a:t>Γ</a:t>
            </a:r>
            <a:r>
              <a:rPr lang="zh-CN" altLang="en-US" b="1" i="1" dirty="0"/>
              <a:t> </a:t>
            </a:r>
            <a:r>
              <a:rPr lang="en-US" altLang="zh-CN" b="1" i="1" dirty="0"/>
              <a:t>/</a:t>
            </a:r>
            <a:r>
              <a:rPr lang="zh-CN" altLang="en-US" b="1" i="1" dirty="0"/>
              <a:t> </a:t>
            </a:r>
            <a:r>
              <a:rPr lang="en-US" altLang="zh-CN" b="1" i="1" dirty="0"/>
              <a:t>|Q|</a:t>
            </a:r>
            <a:br>
              <a:rPr lang="en-US" altLang="zh-CN" dirty="0"/>
            </a:br>
            <a:r>
              <a:rPr lang="en-US" altLang="zh-CN" dirty="0"/>
              <a:t>(fair</a:t>
            </a:r>
            <a:r>
              <a:rPr lang="zh-CN" altLang="en-US" dirty="0"/>
              <a:t> </a:t>
            </a:r>
            <a:r>
              <a:rPr lang="en-US" altLang="zh-CN" dirty="0"/>
              <a:t>allocation)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l-GR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14E86-52B2-FF40-9DAF-D7922527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5E6D333-52E5-BC4F-834A-93F7F38FA2C0}"/>
              </a:ext>
            </a:extLst>
          </p:cNvPr>
          <p:cNvSpPr/>
          <p:nvPr/>
        </p:nvSpPr>
        <p:spPr>
          <a:xfrm>
            <a:off x="3019218" y="4415855"/>
            <a:ext cx="2061695" cy="780588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Compiler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2A15F-E83C-6240-B280-F93505C8080C}"/>
              </a:ext>
            </a:extLst>
          </p:cNvPr>
          <p:cNvSpPr txBox="1"/>
          <p:nvPr/>
        </p:nvSpPr>
        <p:spPr>
          <a:xfrm>
            <a:off x="1212297" y="1859010"/>
            <a:ext cx="25600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set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b="1" i="1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=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{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…}</a:t>
            </a:r>
            <a:r>
              <a:rPr lang="zh-CN" altLang="en-US" sz="3200" i="1" dirty="0"/>
              <a:t> </a:t>
            </a:r>
            <a:endParaRPr lang="en-US" altLang="zh-CN" sz="3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849F8-D2D0-994E-BFC1-E9128D26B20D}"/>
              </a:ext>
            </a:extLst>
          </p:cNvPr>
          <p:cNvSpPr txBox="1"/>
          <p:nvPr/>
        </p:nvSpPr>
        <p:spPr>
          <a:xfrm>
            <a:off x="4398235" y="1859010"/>
            <a:ext cx="39501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Total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limit:</a:t>
            </a:r>
            <a:r>
              <a:rPr lang="zh-CN" altLang="en-US" sz="3200" dirty="0"/>
              <a:t> </a:t>
            </a:r>
            <a:r>
              <a:rPr lang="el-GR" sz="3200" b="1" i="1" dirty="0"/>
              <a:t>Γ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per</a:t>
            </a:r>
            <a:r>
              <a:rPr lang="zh-CN" altLang="en-US" sz="3200" i="1" dirty="0"/>
              <a:t> </a:t>
            </a:r>
            <a:r>
              <a:rPr lang="en-US" altLang="zh-CN" sz="3200" i="1" dirty="0"/>
              <a:t>packet</a:t>
            </a:r>
            <a:endParaRPr lang="en-US" altLang="zh-CN" sz="320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8C2DE0F-908B-B74E-A4DE-AFE71098FB58}"/>
              </a:ext>
            </a:extLst>
          </p:cNvPr>
          <p:cNvSpPr/>
          <p:nvPr/>
        </p:nvSpPr>
        <p:spPr>
          <a:xfrm rot="1800000">
            <a:off x="3024368" y="3062862"/>
            <a:ext cx="787078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55702F-45DB-404E-88F1-5D2952F1579F}"/>
              </a:ext>
            </a:extLst>
          </p:cNvPr>
          <p:cNvSpPr/>
          <p:nvPr/>
        </p:nvSpPr>
        <p:spPr>
          <a:xfrm rot="9000000">
            <a:off x="4288685" y="3062864"/>
            <a:ext cx="787078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5F22B-82B7-DA4B-B8F8-3AA5A2B640CA}"/>
              </a:ext>
            </a:extLst>
          </p:cNvPr>
          <p:cNvSpPr txBox="1"/>
          <p:nvPr/>
        </p:nvSpPr>
        <p:spPr>
          <a:xfrm>
            <a:off x="2614265" y="3379178"/>
            <a:ext cx="28250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Per-query</a:t>
            </a:r>
            <a:r>
              <a:rPr lang="zh-CN" altLang="en-US" sz="3200" dirty="0"/>
              <a:t> </a:t>
            </a:r>
            <a:r>
              <a:rPr lang="en-US" altLang="zh-CN" sz="3200" dirty="0"/>
              <a:t>limit: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l-GR" sz="3200" b="1" dirty="0"/>
              <a:t>γ</a:t>
            </a:r>
            <a:r>
              <a:rPr lang="en-US" altLang="zh-CN" sz="3200" b="1" i="1" baseline="-25000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per</a:t>
            </a:r>
            <a:r>
              <a:rPr lang="zh-CN" altLang="en-US" sz="3200" i="1" dirty="0"/>
              <a:t> </a:t>
            </a:r>
            <a:r>
              <a:rPr lang="en-US" altLang="zh-CN" sz="3200" i="1" dirty="0"/>
              <a:t>packet</a:t>
            </a:r>
            <a:endParaRPr lang="en-US" altLang="zh-CN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5C728-7499-8941-B432-CAE2BDB2292B}"/>
              </a:ext>
            </a:extLst>
          </p:cNvPr>
          <p:cNvSpPr txBox="1"/>
          <p:nvPr/>
        </p:nvSpPr>
        <p:spPr>
          <a:xfrm>
            <a:off x="293590" y="3921536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7963B4-2BCC-1C47-8EEC-641EE770F7E7}"/>
              </a:ext>
            </a:extLst>
          </p:cNvPr>
          <p:cNvSpPr/>
          <p:nvPr/>
        </p:nvSpPr>
        <p:spPr>
          <a:xfrm>
            <a:off x="2621693" y="4687264"/>
            <a:ext cx="342262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27F4DE6-D86A-F54B-AE56-1FDB23A088CA}"/>
              </a:ext>
            </a:extLst>
          </p:cNvPr>
          <p:cNvSpPr/>
          <p:nvPr/>
        </p:nvSpPr>
        <p:spPr>
          <a:xfrm>
            <a:off x="5136176" y="4687264"/>
            <a:ext cx="342262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E8DF7-34D5-D44D-ADE3-91804DA07A53}"/>
              </a:ext>
            </a:extLst>
          </p:cNvPr>
          <p:cNvSpPr txBox="1"/>
          <p:nvPr/>
        </p:nvSpPr>
        <p:spPr>
          <a:xfrm>
            <a:off x="5888006" y="3935398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D002B-8CC4-7843-BD88-74B7BCB2CE07}"/>
              </a:ext>
            </a:extLst>
          </p:cNvPr>
          <p:cNvSpPr txBox="1"/>
          <p:nvPr/>
        </p:nvSpPr>
        <p:spPr>
          <a:xfrm>
            <a:off x="176584" y="4120064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EE0C92-94E9-EF4C-A8CE-8D435D481232}"/>
              </a:ext>
            </a:extLst>
          </p:cNvPr>
          <p:cNvSpPr txBox="1"/>
          <p:nvPr/>
        </p:nvSpPr>
        <p:spPr>
          <a:xfrm>
            <a:off x="40271" y="4318592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5983F-E0E1-2E4F-AE0C-48D7AB91EC01}"/>
              </a:ext>
            </a:extLst>
          </p:cNvPr>
          <p:cNvSpPr txBox="1"/>
          <p:nvPr/>
        </p:nvSpPr>
        <p:spPr>
          <a:xfrm>
            <a:off x="5726969" y="4120064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8BF119-AEEC-BA4B-946C-D13226A76E1A}"/>
              </a:ext>
            </a:extLst>
          </p:cNvPr>
          <p:cNvSpPr txBox="1"/>
          <p:nvPr/>
        </p:nvSpPr>
        <p:spPr>
          <a:xfrm>
            <a:off x="5579042" y="4321259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047945-CAE1-6D46-9A6D-186DBDBDD7F5}"/>
              </a:ext>
            </a:extLst>
          </p:cNvPr>
          <p:cNvSpPr txBox="1"/>
          <p:nvPr/>
        </p:nvSpPr>
        <p:spPr>
          <a:xfrm>
            <a:off x="8964082" y="3924915"/>
            <a:ext cx="33574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Goal: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Stop</a:t>
            </a:r>
            <a:r>
              <a:rPr lang="zh-CN" altLang="en-US" sz="2400" dirty="0"/>
              <a:t> </a:t>
            </a:r>
            <a:r>
              <a:rPr lang="en-US" altLang="zh-CN" sz="2400" dirty="0"/>
              <a:t>near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altLang="zh-CN" sz="2400" dirty="0"/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Update</a:t>
            </a:r>
            <a:r>
              <a:rPr lang="zh-CN" altLang="en-US" sz="2400" dirty="0"/>
              <a:t> </a:t>
            </a:r>
            <a:r>
              <a:rPr lang="en-US" altLang="zh-CN" sz="2400" dirty="0"/>
              <a:t>limit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m</a:t>
            </a:r>
            <a:r>
              <a:rPr lang="zh-CN" altLang="en-US" sz="2400" b="1" i="1" dirty="0"/>
              <a:t>*</a:t>
            </a:r>
            <a:r>
              <a:rPr lang="en-US" altLang="zh-CN" sz="2400" b="1" i="1" dirty="0"/>
              <a:t>p</a:t>
            </a:r>
            <a:r>
              <a:rPr lang="en-US" sz="2400" b="1" dirty="0"/>
              <a:t>≤</a:t>
            </a:r>
            <a:r>
              <a:rPr lang="el-GR" sz="2400" b="1" dirty="0"/>
              <a:t>γ</a:t>
            </a:r>
            <a:r>
              <a:rPr lang="en-US" altLang="zh-CN" sz="2400" b="1" i="1" baseline="-25000" dirty="0"/>
              <a:t>q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HW</a:t>
            </a:r>
            <a:r>
              <a:rPr lang="zh-CN" altLang="en-US" sz="2400" dirty="0"/>
              <a:t> </a:t>
            </a:r>
            <a:r>
              <a:rPr lang="en-US" altLang="zh-CN" sz="2400" dirty="0"/>
              <a:t>limit,</a:t>
            </a:r>
            <a:r>
              <a:rPr lang="zh-CN" altLang="en-US" sz="2400" dirty="0"/>
              <a:t> </a:t>
            </a:r>
            <a:r>
              <a:rPr lang="en-US" altLang="zh-CN" sz="2400" dirty="0"/>
              <a:t>e.g.,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m</a:t>
            </a:r>
            <a:r>
              <a:rPr lang="en-US" sz="2400" b="1" dirty="0"/>
              <a:t>≤</a:t>
            </a:r>
            <a:r>
              <a:rPr lang="en-US" altLang="zh-CN" sz="2400" i="1" dirty="0"/>
              <a:t>32</a:t>
            </a:r>
          </a:p>
          <a:p>
            <a:endParaRPr lang="en-US" sz="2400" i="1" dirty="0"/>
          </a:p>
          <a:p>
            <a:r>
              <a:rPr lang="en-US" sz="1600" i="1" dirty="0"/>
              <a:t>For more detail on compiler heuristics, please refer to our paper.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3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40B0A-BEE2-CF4D-A860-7682313DF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3" t="9295" r="7327"/>
          <a:stretch/>
        </p:blipFill>
        <p:spPr>
          <a:xfrm>
            <a:off x="7298213" y="4450156"/>
            <a:ext cx="2264730" cy="2486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39D5B-8734-314D-9983-A4E2FAB3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compiler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B4DF8-E907-F343-BC01-360B0B13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12367-E4F7-E74B-BFAF-349F0726327D}"/>
              </a:ext>
            </a:extLst>
          </p:cNvPr>
          <p:cNvSpPr txBox="1"/>
          <p:nvPr/>
        </p:nvSpPr>
        <p:spPr>
          <a:xfrm>
            <a:off x="400852" y="3201261"/>
            <a:ext cx="25600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set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b="1" i="1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=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{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…}</a:t>
            </a:r>
            <a:r>
              <a:rPr lang="zh-CN" altLang="en-US" sz="3200" i="1" dirty="0"/>
              <a:t> </a:t>
            </a:r>
            <a:endParaRPr lang="en-US" altLang="zh-CN" sz="3200" i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B9EDD51-9CFF-8C4C-89AA-2EEF066B6AEA}"/>
              </a:ext>
            </a:extLst>
          </p:cNvPr>
          <p:cNvSpPr/>
          <p:nvPr/>
        </p:nvSpPr>
        <p:spPr>
          <a:xfrm>
            <a:off x="2946986" y="2929973"/>
            <a:ext cx="1765690" cy="1521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Query</a:t>
            </a:r>
            <a:br>
              <a:rPr lang="en-US" altLang="zh-CN" sz="2400" dirty="0"/>
            </a:br>
            <a:r>
              <a:rPr lang="en-US" sz="2400" dirty="0"/>
              <a:t>Compiler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DED73-B80F-274A-8745-B6FD4F68F7B0}"/>
              </a:ext>
            </a:extLst>
          </p:cNvPr>
          <p:cNvSpPr txBox="1"/>
          <p:nvPr/>
        </p:nvSpPr>
        <p:spPr>
          <a:xfrm>
            <a:off x="4823637" y="3059406"/>
            <a:ext cx="28626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AA54436-87E3-4143-A8A3-000D0E3555F6}"/>
              </a:ext>
            </a:extLst>
          </p:cNvPr>
          <p:cNvSpPr/>
          <p:nvPr/>
        </p:nvSpPr>
        <p:spPr>
          <a:xfrm>
            <a:off x="7797253" y="2905795"/>
            <a:ext cx="1765690" cy="1521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P4</a:t>
            </a:r>
            <a:r>
              <a:rPr lang="zh-CN" altLang="en-US" sz="2400" dirty="0"/>
              <a:t> </a:t>
            </a:r>
            <a:r>
              <a:rPr lang="en-US" altLang="zh-CN" sz="2400" dirty="0"/>
              <a:t>Program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5B5799-B86B-1A4F-83E6-1E1472B6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320" y="3210311"/>
            <a:ext cx="2147243" cy="960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39D81F-5033-EE45-AF2C-6192B504FADA}"/>
              </a:ext>
            </a:extLst>
          </p:cNvPr>
          <p:cNvSpPr txBox="1"/>
          <p:nvPr/>
        </p:nvSpPr>
        <p:spPr>
          <a:xfrm>
            <a:off x="9125209" y="4285207"/>
            <a:ext cx="33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Plane</a:t>
            </a:r>
            <a:endParaRPr lang="en-US" sz="1600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8D9E32EA-F748-5441-8866-AE642387EDE8}"/>
              </a:ext>
            </a:extLst>
          </p:cNvPr>
          <p:cNvSpPr/>
          <p:nvPr/>
        </p:nvSpPr>
        <p:spPr>
          <a:xfrm>
            <a:off x="3406437" y="5108609"/>
            <a:ext cx="3803482" cy="880122"/>
          </a:xfrm>
          <a:prstGeom prst="wedgeRectCallout">
            <a:avLst>
              <a:gd name="adj1" fmla="val -2550"/>
              <a:gd name="adj2" fmla="val -1167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Threshold=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l-GR" sz="2400" b="1" dirty="0"/>
              <a:t>γ</a:t>
            </a:r>
            <a:r>
              <a:rPr lang="en-US" altLang="zh-CN" sz="2400" b="1" i="1" baseline="-25000" dirty="0"/>
              <a:t>q </a:t>
            </a:r>
            <a:r>
              <a:rPr lang="en-US" altLang="zh-CN" sz="2400" dirty="0"/>
              <a:t>=0.01</a:t>
            </a:r>
          </a:p>
          <a:p>
            <a:pPr algn="ctr"/>
            <a:r>
              <a:rPr lang="zh-CN" altLang="en-US" sz="2400" dirty="0"/>
              <a:t>   </a:t>
            </a:r>
            <a:r>
              <a:rPr lang="en-US" altLang="zh-CN" sz="2400" dirty="0"/>
              <a:t>(</a:t>
            </a:r>
            <a:r>
              <a:rPr lang="en-US" altLang="zh-CN" sz="2400" b="1" i="1" dirty="0"/>
              <a:t>m</a:t>
            </a:r>
            <a:r>
              <a:rPr lang="en-US" altLang="zh-CN" sz="2400" dirty="0"/>
              <a:t>=20,</a:t>
            </a:r>
            <a:r>
              <a:rPr lang="en-US" altLang="zh-CN" sz="2400" b="1" i="1" dirty="0"/>
              <a:t>p</a:t>
            </a:r>
            <a:r>
              <a:rPr lang="en-US" altLang="zh-CN" sz="2400" dirty="0"/>
              <a:t>=1/2048,</a:t>
            </a:r>
            <a:r>
              <a:rPr lang="en-US" altLang="zh-CN" sz="2400" b="1" i="1" dirty="0"/>
              <a:t>n</a:t>
            </a:r>
            <a:r>
              <a:rPr lang="en-US" altLang="zh-CN" sz="2400" dirty="0"/>
              <a:t>=8)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03C21-03DD-794E-B9C5-06E1301BA5A7}"/>
              </a:ext>
            </a:extLst>
          </p:cNvPr>
          <p:cNvSpPr txBox="1"/>
          <p:nvPr/>
        </p:nvSpPr>
        <p:spPr>
          <a:xfrm>
            <a:off x="9485906" y="2894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45CCDFB-9A9C-7D41-854D-71EBF1B0BD01}"/>
              </a:ext>
            </a:extLst>
          </p:cNvPr>
          <p:cNvSpPr/>
          <p:nvPr/>
        </p:nvSpPr>
        <p:spPr>
          <a:xfrm>
            <a:off x="3690850" y="5586155"/>
            <a:ext cx="315883" cy="2992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0C5BF-FA4A-2948-8E99-C65AAACA07B5}"/>
              </a:ext>
            </a:extLst>
          </p:cNvPr>
          <p:cNvGrpSpPr/>
          <p:nvPr/>
        </p:nvGrpSpPr>
        <p:grpSpPr>
          <a:xfrm>
            <a:off x="8048121" y="4483266"/>
            <a:ext cx="1817774" cy="2113913"/>
            <a:chOff x="8048121" y="4483266"/>
            <a:chExt cx="1817774" cy="211391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D0B2DE-2A6E-A640-861F-40ED753221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8123" y="4544291"/>
              <a:ext cx="0" cy="20528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BB4D00-D097-1F45-BB5A-F11E3A42269F}"/>
                </a:ext>
              </a:extLst>
            </p:cNvPr>
            <p:cNvSpPr txBox="1"/>
            <p:nvPr/>
          </p:nvSpPr>
          <p:spPr>
            <a:xfrm>
              <a:off x="8048121" y="4483266"/>
              <a:ext cx="1817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B0F0"/>
                  </a:solidFill>
                </a:rPr>
                <a:t>Threshold=1000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8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A880-9D89-BA45-B622-7CD641D7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Stacking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queries: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D444-C372-CA42-976C-9801C05A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13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02FD44-A4EB-F142-BA80-766AFCB7C8A8}"/>
              </a:ext>
            </a:extLst>
          </p:cNvPr>
          <p:cNvGrpSpPr/>
          <p:nvPr/>
        </p:nvGrpSpPr>
        <p:grpSpPr>
          <a:xfrm>
            <a:off x="1019332" y="1511608"/>
            <a:ext cx="7078104" cy="1289073"/>
            <a:chOff x="1019332" y="1443028"/>
            <a:chExt cx="7078104" cy="12890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D389AF-76B6-164C-82FE-396CEE9C3110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11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4400" b="1" i="1" dirty="0"/>
                <a:t>m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dirty="0"/>
                <a:t>=4,</a:t>
              </a:r>
              <a:r>
                <a:rPr lang="zh-CN" altLang="en-US" sz="4400" dirty="0"/>
                <a:t> </a:t>
              </a:r>
              <a:r>
                <a:rPr lang="en-US" altLang="zh-CN" sz="4400" b="1" i="1" dirty="0"/>
                <a:t>p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dirty="0"/>
                <a:t>=1/8</a:t>
              </a:r>
              <a:endParaRPr lang="en-US" sz="4400" dirty="0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4D757553-7277-B847-91F5-18906A4B410A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5E8ED-DB9E-4545-9FC6-7B33A72CB5AE}"/>
              </a:ext>
            </a:extLst>
          </p:cNvPr>
          <p:cNvSpPr txBox="1"/>
          <p:nvPr/>
        </p:nvSpPr>
        <p:spPr>
          <a:xfrm>
            <a:off x="218805" y="4973984"/>
            <a:ext cx="288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Hash</a:t>
            </a:r>
            <a:r>
              <a:rPr lang="zh-CN" altLang="en-US" sz="3200" dirty="0"/>
              <a:t> </a:t>
            </a:r>
            <a:r>
              <a:rPr lang="en-US" altLang="zh-CN" sz="3200" dirty="0"/>
              <a:t>function</a:t>
            </a:r>
          </a:p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r>
              <a:rPr lang="zh-CN" altLang="en-US" sz="3200" dirty="0"/>
              <a:t> </a:t>
            </a:r>
            <a:r>
              <a:rPr lang="en-US" altLang="zh-CN" sz="3200" dirty="0"/>
              <a:t>[0,1)</a:t>
            </a:r>
            <a:endParaRPr lang="en-US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87F640-D73D-0E48-9925-7D9A1FCDBA48}"/>
              </a:ext>
            </a:extLst>
          </p:cNvPr>
          <p:cNvGrpSpPr/>
          <p:nvPr/>
        </p:nvGrpSpPr>
        <p:grpSpPr>
          <a:xfrm>
            <a:off x="2628944" y="5263099"/>
            <a:ext cx="9502426" cy="646332"/>
            <a:chOff x="2628944" y="5374779"/>
            <a:chExt cx="9502426" cy="646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928782-DEF7-0B4C-B28B-FC83915042A9}"/>
                </a:ext>
              </a:extLst>
            </p:cNvPr>
            <p:cNvSpPr txBox="1"/>
            <p:nvPr/>
          </p:nvSpPr>
          <p:spPr>
            <a:xfrm>
              <a:off x="10630987" y="5374781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</a:t>
              </a:r>
              <a:endParaRPr lang="en-US" sz="3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496E62-DB83-664F-83D3-585B4B96AFDA}"/>
                </a:ext>
              </a:extLst>
            </p:cNvPr>
            <p:cNvGrpSpPr/>
            <p:nvPr/>
          </p:nvGrpSpPr>
          <p:grpSpPr>
            <a:xfrm flipV="1">
              <a:off x="3379136" y="5405772"/>
              <a:ext cx="8002043" cy="127030"/>
              <a:chOff x="900000" y="216069"/>
              <a:chExt cx="2880000" cy="540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EDBAB20-EC30-5A46-ADD4-278A2C53CC59}"/>
                  </a:ext>
                </a:extLst>
              </p:cNvPr>
              <p:cNvCxnSpPr/>
              <p:nvPr/>
            </p:nvCxnSpPr>
            <p:spPr>
              <a:xfrm>
                <a:off x="900002" y="270069"/>
                <a:ext cx="2879075" cy="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D6FEED-8ADD-E947-8C6C-4B5F95C7A009}"/>
                  </a:ext>
                </a:extLst>
              </p:cNvPr>
              <p:cNvCxnSpPr/>
              <p:nvPr/>
            </p:nvCxnSpPr>
            <p:spPr>
              <a:xfrm>
                <a:off x="90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FFB21AA-A4FE-2641-A22C-EF6FE37D139E}"/>
                  </a:ext>
                </a:extLst>
              </p:cNvPr>
              <p:cNvCxnSpPr/>
              <p:nvPr/>
            </p:nvCxnSpPr>
            <p:spPr>
              <a:xfrm>
                <a:off x="126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58F679C-8843-5B49-957F-44CFBA40F024}"/>
                  </a:ext>
                </a:extLst>
              </p:cNvPr>
              <p:cNvCxnSpPr/>
              <p:nvPr/>
            </p:nvCxnSpPr>
            <p:spPr>
              <a:xfrm>
                <a:off x="162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AC36DA6-7907-7248-AF9F-8D1A5666D4EF}"/>
                  </a:ext>
                </a:extLst>
              </p:cNvPr>
              <p:cNvCxnSpPr/>
              <p:nvPr/>
            </p:nvCxnSpPr>
            <p:spPr>
              <a:xfrm>
                <a:off x="1983652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FFB5162-7B28-A94F-9CAC-1EC321ED99C9}"/>
                  </a:ext>
                </a:extLst>
              </p:cNvPr>
              <p:cNvCxnSpPr/>
              <p:nvPr/>
            </p:nvCxnSpPr>
            <p:spPr>
              <a:xfrm>
                <a:off x="270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021BE45-72E4-DF4C-9821-9B071ACA043B}"/>
                  </a:ext>
                </a:extLst>
              </p:cNvPr>
              <p:cNvCxnSpPr/>
              <p:nvPr/>
            </p:nvCxnSpPr>
            <p:spPr>
              <a:xfrm>
                <a:off x="234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800C05D-3C5C-9940-AE7A-CF3D99213ABD}"/>
                  </a:ext>
                </a:extLst>
              </p:cNvPr>
              <p:cNvCxnSpPr/>
              <p:nvPr/>
            </p:nvCxnSpPr>
            <p:spPr>
              <a:xfrm>
                <a:off x="306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24104B-4290-454F-81F3-3EEB6983BF5A}"/>
                  </a:ext>
                </a:extLst>
              </p:cNvPr>
              <p:cNvCxnSpPr/>
              <p:nvPr/>
            </p:nvCxnSpPr>
            <p:spPr>
              <a:xfrm>
                <a:off x="342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F21ABC-34EC-504E-82C8-635F42D4881F}"/>
                  </a:ext>
                </a:extLst>
              </p:cNvPr>
              <p:cNvCxnSpPr/>
              <p:nvPr/>
            </p:nvCxnSpPr>
            <p:spPr>
              <a:xfrm>
                <a:off x="378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8A90E3-DD93-414A-B2B8-0DE9C4025F14}"/>
                </a:ext>
              </a:extLst>
            </p:cNvPr>
            <p:cNvSpPr txBox="1"/>
            <p:nvPr/>
          </p:nvSpPr>
          <p:spPr>
            <a:xfrm>
              <a:off x="4629455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1/4</a:t>
              </a:r>
              <a:endParaRPr lang="en-US" sz="3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859F3E-EA58-4140-926B-770DD4BD3960}"/>
                </a:ext>
              </a:extLst>
            </p:cNvPr>
            <p:cNvSpPr txBox="1"/>
            <p:nvPr/>
          </p:nvSpPr>
          <p:spPr>
            <a:xfrm>
              <a:off x="6629966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1/2</a:t>
              </a:r>
              <a:endParaRPr lang="en-US" sz="3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7650F3-195F-0649-BB91-A0F5A1ECAEB9}"/>
                </a:ext>
              </a:extLst>
            </p:cNvPr>
            <p:cNvSpPr txBox="1"/>
            <p:nvPr/>
          </p:nvSpPr>
          <p:spPr>
            <a:xfrm>
              <a:off x="8630476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3/4</a:t>
              </a:r>
              <a:endParaRPr lang="en-US" sz="3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9F396-7698-5D44-BBAF-B9C28F94A6BD}"/>
                </a:ext>
              </a:extLst>
            </p:cNvPr>
            <p:cNvSpPr txBox="1"/>
            <p:nvPr/>
          </p:nvSpPr>
          <p:spPr>
            <a:xfrm>
              <a:off x="2628944" y="5374781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0</a:t>
              </a:r>
              <a:endParaRPr lang="en-US" sz="3600" dirty="0"/>
            </a:p>
          </p:txBody>
        </p:sp>
      </p:grp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4DA99647-6A27-9947-91BA-3D3D2E87A8BC}"/>
              </a:ext>
            </a:extLst>
          </p:cNvPr>
          <p:cNvSpPr/>
          <p:nvPr/>
        </p:nvSpPr>
        <p:spPr>
          <a:xfrm>
            <a:off x="3379135" y="4678754"/>
            <a:ext cx="973129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Folded Corner 48">
            <a:extLst>
              <a:ext uri="{FF2B5EF4-FFF2-40B4-BE49-F238E27FC236}">
                <a16:creationId xmlns:a16="http://schemas.microsoft.com/office/drawing/2014/main" id="{57A96304-9F7D-9741-BBF7-D190C644AC6B}"/>
              </a:ext>
            </a:extLst>
          </p:cNvPr>
          <p:cNvSpPr/>
          <p:nvPr/>
        </p:nvSpPr>
        <p:spPr>
          <a:xfrm>
            <a:off x="4379391" y="4678754"/>
            <a:ext cx="1000256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Folded Corner 49">
            <a:extLst>
              <a:ext uri="{FF2B5EF4-FFF2-40B4-BE49-F238E27FC236}">
                <a16:creationId xmlns:a16="http://schemas.microsoft.com/office/drawing/2014/main" id="{32B02AD1-51B3-8D4A-AE0D-3C466EFEAE7A}"/>
              </a:ext>
            </a:extLst>
          </p:cNvPr>
          <p:cNvSpPr/>
          <p:nvPr/>
        </p:nvSpPr>
        <p:spPr>
          <a:xfrm>
            <a:off x="5406774" y="4678754"/>
            <a:ext cx="983275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Folded Corner 50">
            <a:extLst>
              <a:ext uri="{FF2B5EF4-FFF2-40B4-BE49-F238E27FC236}">
                <a16:creationId xmlns:a16="http://schemas.microsoft.com/office/drawing/2014/main" id="{BD0F39CD-4BB5-9646-81BA-51340ED19C09}"/>
              </a:ext>
            </a:extLst>
          </p:cNvPr>
          <p:cNvSpPr/>
          <p:nvPr/>
        </p:nvSpPr>
        <p:spPr>
          <a:xfrm>
            <a:off x="6417177" y="4678754"/>
            <a:ext cx="962982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28698D8F-5B1C-CF47-8CB8-2827715A26E8}"/>
              </a:ext>
            </a:extLst>
          </p:cNvPr>
          <p:cNvSpPr/>
          <p:nvPr/>
        </p:nvSpPr>
        <p:spPr>
          <a:xfrm rot="16200000">
            <a:off x="5307487" y="3897320"/>
            <a:ext cx="144317" cy="400102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81971D-D510-6F43-B405-C514454BF7AD}"/>
              </a:ext>
            </a:extLst>
          </p:cNvPr>
          <p:cNvSpPr txBox="1"/>
          <p:nvPr/>
        </p:nvSpPr>
        <p:spPr>
          <a:xfrm>
            <a:off x="3570509" y="5909166"/>
            <a:ext cx="361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1</a:t>
            </a:r>
            <a:endParaRPr lang="en-US" sz="2400" baseline="-250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592C74-745C-5540-AC35-DF9E9AA93274}"/>
              </a:ext>
            </a:extLst>
          </p:cNvPr>
          <p:cNvGrpSpPr/>
          <p:nvPr/>
        </p:nvGrpSpPr>
        <p:grpSpPr>
          <a:xfrm>
            <a:off x="1019332" y="2706126"/>
            <a:ext cx="7078104" cy="1289073"/>
            <a:chOff x="1019332" y="1443028"/>
            <a:chExt cx="7078104" cy="128907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140230-CB55-CD40-B144-23982287DE5E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11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4400" b="1" i="1" dirty="0"/>
                <a:t>m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dirty="0"/>
                <a:t>=3,</a:t>
              </a:r>
              <a:r>
                <a:rPr lang="zh-CN" altLang="en-US" sz="4400" dirty="0"/>
                <a:t> </a:t>
              </a:r>
              <a:r>
                <a:rPr lang="en-US" altLang="zh-CN" sz="4400" b="1" i="1" dirty="0"/>
                <a:t>p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dirty="0"/>
                <a:t>=1/16</a:t>
              </a:r>
              <a:endParaRPr lang="en-US" sz="4400" dirty="0"/>
            </a:p>
          </p:txBody>
        </p:sp>
        <p:sp>
          <p:nvSpPr>
            <p:cNvPr id="56" name="Folded Corner 55">
              <a:extLst>
                <a:ext uri="{FF2B5EF4-FFF2-40B4-BE49-F238E27FC236}">
                  <a16:creationId xmlns:a16="http://schemas.microsoft.com/office/drawing/2014/main" id="{8B6ED5B4-5ECF-DF4E-857F-FB92D90A2896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Folded Corner 56">
            <a:extLst>
              <a:ext uri="{FF2B5EF4-FFF2-40B4-BE49-F238E27FC236}">
                <a16:creationId xmlns:a16="http://schemas.microsoft.com/office/drawing/2014/main" id="{6B71B55A-BFB0-C549-987E-50C434FB16B2}"/>
              </a:ext>
            </a:extLst>
          </p:cNvPr>
          <p:cNvSpPr/>
          <p:nvPr/>
        </p:nvSpPr>
        <p:spPr>
          <a:xfrm>
            <a:off x="7407284" y="4669573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" name="Folded Corner 61">
            <a:extLst>
              <a:ext uri="{FF2B5EF4-FFF2-40B4-BE49-F238E27FC236}">
                <a16:creationId xmlns:a16="http://schemas.microsoft.com/office/drawing/2014/main" id="{9C276341-E843-9D4F-B3C9-F7DB4AF58145}"/>
              </a:ext>
            </a:extLst>
          </p:cNvPr>
          <p:cNvSpPr/>
          <p:nvPr/>
        </p:nvSpPr>
        <p:spPr>
          <a:xfrm>
            <a:off x="7904033" y="4666709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" name="Folded Corner 62">
            <a:extLst>
              <a:ext uri="{FF2B5EF4-FFF2-40B4-BE49-F238E27FC236}">
                <a16:creationId xmlns:a16="http://schemas.microsoft.com/office/drawing/2014/main" id="{A75E3762-BBED-354F-9A7E-0A8B652DDD43}"/>
              </a:ext>
            </a:extLst>
          </p:cNvPr>
          <p:cNvSpPr/>
          <p:nvPr/>
        </p:nvSpPr>
        <p:spPr>
          <a:xfrm>
            <a:off x="8400782" y="4660393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2B4FBD31-8EE7-EC4D-9F1B-296DC42F66BA}"/>
              </a:ext>
            </a:extLst>
          </p:cNvPr>
          <p:cNvSpPr/>
          <p:nvPr/>
        </p:nvSpPr>
        <p:spPr>
          <a:xfrm rot="16200000">
            <a:off x="8059062" y="5165318"/>
            <a:ext cx="144317" cy="145789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DB761F-098A-5247-8811-DA5905B6FADE}"/>
              </a:ext>
            </a:extLst>
          </p:cNvPr>
          <p:cNvSpPr txBox="1"/>
          <p:nvPr/>
        </p:nvSpPr>
        <p:spPr>
          <a:xfrm>
            <a:off x="6953579" y="5903542"/>
            <a:ext cx="23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3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2</a:t>
            </a:r>
            <a:endParaRPr lang="en-US" sz="2400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098F58-F9C2-534D-9C76-F0BA83695EDC}"/>
              </a:ext>
            </a:extLst>
          </p:cNvPr>
          <p:cNvSpPr txBox="1"/>
          <p:nvPr/>
        </p:nvSpPr>
        <p:spPr>
          <a:xfrm rot="5400000">
            <a:off x="3737670" y="3806734"/>
            <a:ext cx="135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…</a:t>
            </a:r>
            <a:endParaRPr lang="en-US" sz="4800" baseline="-25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C56807-2449-714C-A4BC-804DB1D58899}"/>
              </a:ext>
            </a:extLst>
          </p:cNvPr>
          <p:cNvSpPr txBox="1"/>
          <p:nvPr/>
        </p:nvSpPr>
        <p:spPr>
          <a:xfrm>
            <a:off x="8593904" y="4343734"/>
            <a:ext cx="135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…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4934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 animBg="1"/>
      <p:bldP spid="49" grpId="0" animBg="1"/>
      <p:bldP spid="50" grpId="0" animBg="1"/>
      <p:bldP spid="51" grpId="0" animBg="1"/>
      <p:bldP spid="52" grpId="1" animBg="1"/>
      <p:bldP spid="53" grpId="1"/>
      <p:bldP spid="57" grpId="0" animBg="1"/>
      <p:bldP spid="62" grpId="0" animBg="1"/>
      <p:bldP spid="63" grpId="0" animBg="1"/>
      <p:bldP spid="64" grpId="1" animBg="1"/>
      <p:bldP spid="65" grpId="1"/>
      <p:bldP spid="66" grpId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2AF-D90F-C94B-AB97-C91C5CFC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51309-1476-0D49-8C41-459CDFEE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6CCEBD-7063-7143-99BF-F52D5028708F}"/>
              </a:ext>
            </a:extLst>
          </p:cNvPr>
          <p:cNvGrpSpPr/>
          <p:nvPr/>
        </p:nvGrpSpPr>
        <p:grpSpPr>
          <a:xfrm>
            <a:off x="1019332" y="1511608"/>
            <a:ext cx="7078104" cy="1036697"/>
            <a:chOff x="1019332" y="1443028"/>
            <a:chExt cx="7078104" cy="10366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0A5EC-0AB6-7848-91A9-0BE9C5C090FC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93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2400" b="1" i="1" dirty="0"/>
                <a:t>m</a:t>
              </a:r>
              <a:r>
                <a:rPr lang="en-US" altLang="zh-CN" sz="2400" b="1" i="1" baseline="-25000" dirty="0"/>
                <a:t>1</a:t>
              </a:r>
              <a:r>
                <a:rPr lang="en-US" altLang="zh-CN" sz="2400" dirty="0"/>
                <a:t>=4,</a:t>
              </a:r>
              <a:r>
                <a:rPr lang="zh-CN" altLang="en-US" sz="2400" dirty="0"/>
                <a:t> </a:t>
              </a:r>
              <a:r>
                <a:rPr lang="en-US" altLang="zh-CN" sz="2400" b="1" i="1" dirty="0"/>
                <a:t>p</a:t>
              </a:r>
              <a:r>
                <a:rPr lang="en-US" altLang="zh-CN" sz="2400" b="1" i="1" baseline="-25000" dirty="0"/>
                <a:t>1</a:t>
              </a:r>
              <a:r>
                <a:rPr lang="en-US" altLang="zh-CN" sz="2400" dirty="0"/>
                <a:t>=1/8</a:t>
              </a:r>
              <a:endParaRPr lang="en-US" sz="2400" dirty="0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107E32D4-469D-F442-A148-DB6E14B9229A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E63D30-CBD1-8D47-B7D9-47439899C3A8}"/>
              </a:ext>
            </a:extLst>
          </p:cNvPr>
          <p:cNvGrpSpPr/>
          <p:nvPr/>
        </p:nvGrpSpPr>
        <p:grpSpPr>
          <a:xfrm>
            <a:off x="1019332" y="2625720"/>
            <a:ext cx="7078104" cy="1036697"/>
            <a:chOff x="1019332" y="1443028"/>
            <a:chExt cx="7078104" cy="10366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0684EE-AB4F-3D49-99C6-86DFAFEFDC36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93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6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g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DstIP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2400" b="1" i="1" dirty="0"/>
                <a:t>m</a:t>
              </a:r>
              <a:r>
                <a:rPr lang="en-US" altLang="zh-CN" sz="2400" b="1" i="1" baseline="-25000" dirty="0"/>
                <a:t>6</a:t>
              </a:r>
              <a:r>
                <a:rPr lang="en-US" altLang="zh-CN" sz="2400" dirty="0"/>
                <a:t>=3,</a:t>
              </a:r>
              <a:r>
                <a:rPr lang="zh-CN" altLang="en-US" sz="2400" dirty="0"/>
                <a:t> </a:t>
              </a:r>
              <a:r>
                <a:rPr lang="en-US" altLang="zh-CN" sz="2400" b="1" i="1" dirty="0"/>
                <a:t>p</a:t>
              </a:r>
              <a:r>
                <a:rPr lang="en-US" altLang="zh-CN" sz="2400" b="1" i="1" baseline="-25000" dirty="0"/>
                <a:t>6</a:t>
              </a:r>
              <a:r>
                <a:rPr lang="en-US" altLang="zh-CN" sz="2400" dirty="0"/>
                <a:t>=1/8</a:t>
              </a:r>
              <a:endParaRPr lang="en-US" sz="2400" dirty="0"/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184061F8-7D8D-EF40-92F8-A1017E389E69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57FC098-CF88-0D4E-8BDE-D2FDA3826373}"/>
              </a:ext>
            </a:extLst>
          </p:cNvPr>
          <p:cNvSpPr txBox="1"/>
          <p:nvPr/>
        </p:nvSpPr>
        <p:spPr>
          <a:xfrm>
            <a:off x="500907" y="4308133"/>
            <a:ext cx="268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endParaRPr lang="en-US" sz="3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D4EB7F-EE53-B04D-8584-BD73A911B2D1}"/>
              </a:ext>
            </a:extLst>
          </p:cNvPr>
          <p:cNvGrpSpPr/>
          <p:nvPr/>
        </p:nvGrpSpPr>
        <p:grpSpPr>
          <a:xfrm>
            <a:off x="2341702" y="3862319"/>
            <a:ext cx="8582112" cy="1364009"/>
            <a:chOff x="2628944" y="4291752"/>
            <a:chExt cx="9502426" cy="16176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74697F-BB54-6240-A2C0-AB9A1181AD62}"/>
                </a:ext>
              </a:extLst>
            </p:cNvPr>
            <p:cNvGrpSpPr/>
            <p:nvPr/>
          </p:nvGrpSpPr>
          <p:grpSpPr>
            <a:xfrm>
              <a:off x="2628944" y="5263099"/>
              <a:ext cx="9502426" cy="646332"/>
              <a:chOff x="2628944" y="5374779"/>
              <a:chExt cx="9502426" cy="64633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4C562F-C48F-F144-9D89-0B3648D34529}"/>
                  </a:ext>
                </a:extLst>
              </p:cNvPr>
              <p:cNvSpPr txBox="1"/>
              <p:nvPr/>
            </p:nvSpPr>
            <p:spPr>
              <a:xfrm>
                <a:off x="10630987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</a:t>
                </a:r>
                <a:endParaRPr lang="en-US" sz="3600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FB393B-42F1-FF41-B949-A2F57D16C695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8002043" cy="127030"/>
                <a:chOff x="900000" y="216069"/>
                <a:chExt cx="2880000" cy="54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B22FC43-52D2-784E-A66C-CF9622180767}"/>
                    </a:ext>
                  </a:extLst>
                </p:cNvPr>
                <p:cNvCxnSpPr/>
                <p:nvPr/>
              </p:nvCxnSpPr>
              <p:spPr>
                <a:xfrm>
                  <a:off x="900002" y="270069"/>
                  <a:ext cx="2879075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0C8F705-83D0-B242-AA5E-9934D7749F57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F037C2E-117F-BD4C-B0C4-D85B23949AC7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13F8328-B753-924E-A208-617D10215D00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7F024C3-7BE6-5B47-90E1-F5FCD51C7E9B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432FCE0-D6CC-B547-B2C2-4B5FF78BB9E1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CD4192E-485D-104F-8E63-AF56D1BBC7BF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995EEE0-0B2C-724F-8E48-868791C093A3}"/>
                    </a:ext>
                  </a:extLst>
                </p:cNvPr>
                <p:cNvCxnSpPr/>
                <p:nvPr/>
              </p:nvCxnSpPr>
              <p:spPr>
                <a:xfrm>
                  <a:off x="30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2BA1F42-7D55-784E-9F3B-852EC47CA93A}"/>
                    </a:ext>
                  </a:extLst>
                </p:cNvPr>
                <p:cNvCxnSpPr/>
                <p:nvPr/>
              </p:nvCxnSpPr>
              <p:spPr>
                <a:xfrm>
                  <a:off x="34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F7EFDB8-8C15-6243-BD62-26D85C3411F3}"/>
                    </a:ext>
                  </a:extLst>
                </p:cNvPr>
                <p:cNvCxnSpPr/>
                <p:nvPr/>
              </p:nvCxnSpPr>
              <p:spPr>
                <a:xfrm>
                  <a:off x="378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CCFA10-665B-5D49-BA79-61E209F4B5BC}"/>
                  </a:ext>
                </a:extLst>
              </p:cNvPr>
              <p:cNvSpPr txBox="1"/>
              <p:nvPr/>
            </p:nvSpPr>
            <p:spPr>
              <a:xfrm>
                <a:off x="4629455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1/4</a:t>
                </a:r>
                <a:endParaRPr lang="en-US" sz="36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2E44D1-F591-D04A-95AF-00BAB3144DD5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1/2</a:t>
                </a:r>
                <a:endParaRPr lang="en-US" sz="36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F400F9-C7BA-B64C-A2F9-861DA84D597E}"/>
                  </a:ext>
                </a:extLst>
              </p:cNvPr>
              <p:cNvSpPr txBox="1"/>
              <p:nvPr/>
            </p:nvSpPr>
            <p:spPr>
              <a:xfrm>
                <a:off x="863047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3/4</a:t>
                </a:r>
                <a:endParaRPr lang="en-US" sz="36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56707E-0CC3-3146-B31E-CE2F49A41153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0</a:t>
                </a:r>
                <a:endParaRPr lang="en-US" sz="3600" dirty="0"/>
              </a:p>
            </p:txBody>
          </p:sp>
        </p:grpSp>
        <p:sp>
          <p:nvSpPr>
            <p:cNvPr id="46" name="Folded Corner 45">
              <a:extLst>
                <a:ext uri="{FF2B5EF4-FFF2-40B4-BE49-F238E27FC236}">
                  <a16:creationId xmlns:a16="http://schemas.microsoft.com/office/drawing/2014/main" id="{AF6B06FB-0B3B-ED4F-9080-E227D7D78368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Folded Corner 46">
              <a:extLst>
                <a:ext uri="{FF2B5EF4-FFF2-40B4-BE49-F238E27FC236}">
                  <a16:creationId xmlns:a16="http://schemas.microsoft.com/office/drawing/2014/main" id="{8C1FB4EE-79A7-B749-8B33-D7ADA877CA85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Folded Corner 47">
              <a:extLst>
                <a:ext uri="{FF2B5EF4-FFF2-40B4-BE49-F238E27FC236}">
                  <a16:creationId xmlns:a16="http://schemas.microsoft.com/office/drawing/2014/main" id="{E5158409-CFD9-004A-8619-120E7D494B2E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olded Corner 48">
              <a:extLst>
                <a:ext uri="{FF2B5EF4-FFF2-40B4-BE49-F238E27FC236}">
                  <a16:creationId xmlns:a16="http://schemas.microsoft.com/office/drawing/2014/main" id="{FF6DC138-279C-574C-84D6-99186ED58C0D}"/>
                </a:ext>
              </a:extLst>
            </p:cNvPr>
            <p:cNvSpPr/>
            <p:nvPr/>
          </p:nvSpPr>
          <p:spPr>
            <a:xfrm>
              <a:off x="6417177" y="4678754"/>
              <a:ext cx="962982" cy="571713"/>
            </a:xfrm>
            <a:prstGeom prst="foldedCorner">
              <a:avLst>
                <a:gd name="adj" fmla="val 14764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AFA9ED-2EBB-1343-BD1E-DED59D3E52B4}"/>
                </a:ext>
              </a:extLst>
            </p:cNvPr>
            <p:cNvSpPr txBox="1"/>
            <p:nvPr/>
          </p:nvSpPr>
          <p:spPr>
            <a:xfrm>
              <a:off x="7277190" y="4291752"/>
              <a:ext cx="1353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/>
                <a:t>…</a:t>
              </a:r>
              <a:endParaRPr lang="en-US" sz="4800" baseline="-250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36DEBDA-FBA6-0F4E-A0EB-51C7469F6727}"/>
              </a:ext>
            </a:extLst>
          </p:cNvPr>
          <p:cNvSpPr txBox="1"/>
          <p:nvPr/>
        </p:nvSpPr>
        <p:spPr>
          <a:xfrm>
            <a:off x="500907" y="5438155"/>
            <a:ext cx="268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DstIP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endParaRPr lang="en-US" sz="32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D97C4B-9C34-0A47-A524-D75484397317}"/>
              </a:ext>
            </a:extLst>
          </p:cNvPr>
          <p:cNvGrpSpPr/>
          <p:nvPr/>
        </p:nvGrpSpPr>
        <p:grpSpPr>
          <a:xfrm>
            <a:off x="2341702" y="4992341"/>
            <a:ext cx="8582112" cy="1364010"/>
            <a:chOff x="2628944" y="4291751"/>
            <a:chExt cx="9502426" cy="161768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6655326-E130-3846-9BD3-7D311060A60B}"/>
                </a:ext>
              </a:extLst>
            </p:cNvPr>
            <p:cNvGrpSpPr/>
            <p:nvPr/>
          </p:nvGrpSpPr>
          <p:grpSpPr>
            <a:xfrm>
              <a:off x="2628944" y="5263099"/>
              <a:ext cx="9502426" cy="646332"/>
              <a:chOff x="2628944" y="5374779"/>
              <a:chExt cx="9502426" cy="64633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17A803-D025-C845-B11E-0DC584D7844B}"/>
                  </a:ext>
                </a:extLst>
              </p:cNvPr>
              <p:cNvSpPr txBox="1"/>
              <p:nvPr/>
            </p:nvSpPr>
            <p:spPr>
              <a:xfrm>
                <a:off x="10630987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</a:t>
                </a:r>
                <a:endParaRPr lang="en-US" sz="3600" dirty="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F4E480E-6C26-844D-8EE0-EAD08F005449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8002043" cy="127030"/>
                <a:chOff x="900000" y="216069"/>
                <a:chExt cx="2880000" cy="54000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C4B2DB4-C652-CC4C-8071-D67F6ABAC48B}"/>
                    </a:ext>
                  </a:extLst>
                </p:cNvPr>
                <p:cNvCxnSpPr/>
                <p:nvPr/>
              </p:nvCxnSpPr>
              <p:spPr>
                <a:xfrm>
                  <a:off x="900002" y="270069"/>
                  <a:ext cx="2879075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FEE6713-F3AC-5F42-876D-576620005BE1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7154C6E-D122-D642-AA84-2A54A805704F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F4FF1B8-1509-7F49-9623-5BE194018F57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DB0951B-FBC6-7943-9A19-D6E6DB3BB95E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8DCF43D4-CC81-874C-B2D2-2942932EBFFB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04D68140-D033-E44A-9F62-4A55916FB4AD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86F10E7-8B20-6E4A-9023-79C8A0F68F7D}"/>
                    </a:ext>
                  </a:extLst>
                </p:cNvPr>
                <p:cNvCxnSpPr/>
                <p:nvPr/>
              </p:nvCxnSpPr>
              <p:spPr>
                <a:xfrm>
                  <a:off x="30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9761318-8A2F-FB4E-94EF-D2C529C6D9D5}"/>
                    </a:ext>
                  </a:extLst>
                </p:cNvPr>
                <p:cNvCxnSpPr/>
                <p:nvPr/>
              </p:nvCxnSpPr>
              <p:spPr>
                <a:xfrm>
                  <a:off x="34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B3B236A-BD76-4048-A09D-24681094D193}"/>
                    </a:ext>
                  </a:extLst>
                </p:cNvPr>
                <p:cNvCxnSpPr/>
                <p:nvPr/>
              </p:nvCxnSpPr>
              <p:spPr>
                <a:xfrm>
                  <a:off x="378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205C2C-B257-874D-91F5-821E92E64949}"/>
                  </a:ext>
                </a:extLst>
              </p:cNvPr>
              <p:cNvSpPr txBox="1"/>
              <p:nvPr/>
            </p:nvSpPr>
            <p:spPr>
              <a:xfrm>
                <a:off x="4629455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1/4</a:t>
                </a:r>
                <a:endParaRPr lang="en-US" sz="36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5391D46-B665-374D-98FF-0E52CD84BEC4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1/2</a:t>
                </a:r>
                <a:endParaRPr lang="en-US" sz="36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9D85C5B-7CB1-FD49-AE30-6DB52FD5ADCB}"/>
                  </a:ext>
                </a:extLst>
              </p:cNvPr>
              <p:cNvSpPr txBox="1"/>
              <p:nvPr/>
            </p:nvSpPr>
            <p:spPr>
              <a:xfrm>
                <a:off x="863047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3/4</a:t>
                </a:r>
                <a:endParaRPr lang="en-US" sz="36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835667-7335-2846-9DF9-55FC23B302F0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0</a:t>
                </a:r>
                <a:endParaRPr lang="en-US" sz="3600" dirty="0"/>
              </a:p>
            </p:txBody>
          </p:sp>
        </p:grpSp>
        <p:sp>
          <p:nvSpPr>
            <p:cNvPr id="62" name="Folded Corner 61">
              <a:extLst>
                <a:ext uri="{FF2B5EF4-FFF2-40B4-BE49-F238E27FC236}">
                  <a16:creationId xmlns:a16="http://schemas.microsoft.com/office/drawing/2014/main" id="{5364FC05-7027-DB46-B276-132A457E9A9A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olded Corner 62">
              <a:extLst>
                <a:ext uri="{FF2B5EF4-FFF2-40B4-BE49-F238E27FC236}">
                  <a16:creationId xmlns:a16="http://schemas.microsoft.com/office/drawing/2014/main" id="{ADA19CFF-F279-AF40-B804-F929D5FB6739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olded Corner 63">
              <a:extLst>
                <a:ext uri="{FF2B5EF4-FFF2-40B4-BE49-F238E27FC236}">
                  <a16:creationId xmlns:a16="http://schemas.microsoft.com/office/drawing/2014/main" id="{D6A300EA-5E9D-5A44-BB09-ED17FBA89D59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3E7372-D13E-6847-A099-AF3784A45BAC}"/>
                </a:ext>
              </a:extLst>
            </p:cNvPr>
            <p:cNvSpPr txBox="1"/>
            <p:nvPr/>
          </p:nvSpPr>
          <p:spPr>
            <a:xfrm>
              <a:off x="6217450" y="4291751"/>
              <a:ext cx="135328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/>
                <a:t>…</a:t>
              </a:r>
              <a:endParaRPr lang="en-US" sz="4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9671-1D4C-864B-9695-6B36820F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TCAM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selecting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38A6-27CF-7B41-98CF-B4C4DCA4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15</a:t>
            </a:fld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A12C6E7-3F80-764C-848A-41F090F86B80}"/>
              </a:ext>
            </a:extLst>
          </p:cNvPr>
          <p:cNvSpPr/>
          <p:nvPr/>
        </p:nvSpPr>
        <p:spPr>
          <a:xfrm>
            <a:off x="80968" y="5065698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25012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10.0.1.15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162.249.4.107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95EC625-B96F-1848-AB81-CF51251720BA}"/>
              </a:ext>
            </a:extLst>
          </p:cNvPr>
          <p:cNvSpPr/>
          <p:nvPr/>
        </p:nvSpPr>
        <p:spPr>
          <a:xfrm>
            <a:off x="2531810" y="4866630"/>
            <a:ext cx="344556" cy="184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C4E14-BBB8-4942-AF4D-7D704E0060F0}"/>
              </a:ext>
            </a:extLst>
          </p:cNvPr>
          <p:cNvSpPr txBox="1"/>
          <p:nvPr/>
        </p:nvSpPr>
        <p:spPr>
          <a:xfrm>
            <a:off x="2876366" y="4743638"/>
            <a:ext cx="38365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A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SrcPort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101010…</a:t>
            </a: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B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DstPort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111010…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C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1010111…</a:t>
            </a: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D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DstIP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0101011…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137ADE-4943-7C40-9F25-AA2A3BD3C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51096"/>
              </p:ext>
            </p:extLst>
          </p:nvPr>
        </p:nvGraphicFramePr>
        <p:xfrm>
          <a:off x="2217614" y="1425277"/>
          <a:ext cx="4378187" cy="2152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A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i="1" dirty="0" err="1">
                          <a:solidFill>
                            <a:srgbClr val="903DD2"/>
                          </a:solidFill>
                        </a:rPr>
                        <a:t>SrcPort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(5,1)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(5,2)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(5,3)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(9,1)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…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01C8EC-5700-2949-B93A-39252938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44544"/>
              </p:ext>
            </p:extLst>
          </p:nvPr>
        </p:nvGraphicFramePr>
        <p:xfrm>
          <a:off x="2473200" y="1788656"/>
          <a:ext cx="4378187" cy="2152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B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i="1" dirty="0" err="1">
                          <a:solidFill>
                            <a:srgbClr val="903DD2"/>
                          </a:solidFill>
                        </a:rPr>
                        <a:t>DstPort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ABE44D-915A-C54F-866F-4625DC43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9864"/>
              </p:ext>
            </p:extLst>
          </p:nvPr>
        </p:nvGraphicFramePr>
        <p:xfrm>
          <a:off x="2725200" y="2169608"/>
          <a:ext cx="4378187" cy="2152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C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b="1" i="1" dirty="0" err="1">
                          <a:solidFill>
                            <a:srgbClr val="903DD2"/>
                          </a:solidFill>
                        </a:rPr>
                        <a:t>SrcIP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30D92A4-8C1D-D445-8475-32D6E7BB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76473"/>
              </p:ext>
            </p:extLst>
          </p:nvPr>
        </p:nvGraphicFramePr>
        <p:xfrm>
          <a:off x="2979767" y="2553129"/>
          <a:ext cx="4378187" cy="2152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D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b="1" i="1" dirty="0" err="1">
                          <a:solidFill>
                            <a:srgbClr val="903DD2"/>
                          </a:solidFill>
                        </a:rPr>
                        <a:t>DstIP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(6,1)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(6,2)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r>
                        <a:rPr lang="zh-CN" altLang="en-US" sz="2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/>
                        <a:t>(6,3)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(8,1)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…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25959EEB-C3C5-B045-AC2C-60980E8B65CD}"/>
              </a:ext>
            </a:extLst>
          </p:cNvPr>
          <p:cNvGrpSpPr/>
          <p:nvPr/>
        </p:nvGrpSpPr>
        <p:grpSpPr>
          <a:xfrm>
            <a:off x="4845542" y="5792406"/>
            <a:ext cx="2348420" cy="433158"/>
            <a:chOff x="6938662" y="1523976"/>
            <a:chExt cx="2348420" cy="433158"/>
          </a:xfrm>
        </p:grpSpPr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6BFB9BAF-8114-EB4F-9930-C15317C4005F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B6764E-9245-1146-8B3F-CB8CCAD020F2}"/>
                </a:ext>
              </a:extLst>
            </p:cNvPr>
            <p:cNvSpPr txBox="1"/>
            <p:nvPr/>
          </p:nvSpPr>
          <p:spPr>
            <a:xfrm>
              <a:off x="7764174" y="1523976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61" name="Folded Corner 60">
              <a:extLst>
                <a:ext uri="{FF2B5EF4-FFF2-40B4-BE49-F238E27FC236}">
                  <a16:creationId xmlns:a16="http://schemas.microsoft.com/office/drawing/2014/main" id="{9258976E-B4FA-A34C-B2E9-14F77B0F060C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F4BB03-66A8-624A-89C2-315681D4E100}"/>
              </a:ext>
            </a:extLst>
          </p:cNvPr>
          <p:cNvGrpSpPr/>
          <p:nvPr/>
        </p:nvGrpSpPr>
        <p:grpSpPr>
          <a:xfrm>
            <a:off x="4845542" y="6284703"/>
            <a:ext cx="3988631" cy="430887"/>
            <a:chOff x="6938662" y="1543375"/>
            <a:chExt cx="3988631" cy="430887"/>
          </a:xfrm>
        </p:grpSpPr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661904C2-B0E4-2347-ACC3-E404D8D4CA1D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olded Corner 64">
              <a:extLst>
                <a:ext uri="{FF2B5EF4-FFF2-40B4-BE49-F238E27FC236}">
                  <a16:creationId xmlns:a16="http://schemas.microsoft.com/office/drawing/2014/main" id="{32F37053-66F4-0D41-A582-AB608EF20FC2}"/>
                </a:ext>
              </a:extLst>
            </p:cNvPr>
            <p:cNvSpPr/>
            <p:nvPr/>
          </p:nvSpPr>
          <p:spPr>
            <a:xfrm>
              <a:off x="7345980" y="1557576"/>
              <a:ext cx="418195" cy="399558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 i="1" dirty="0">
                  <a:solidFill>
                    <a:schemeClr val="tx1"/>
                  </a:solidFill>
                </a:rPr>
                <a:t>q</a:t>
              </a:r>
              <a:r>
                <a:rPr lang="en-US" altLang="zh-CN" sz="1600" b="1" i="1" baseline="-25000" dirty="0">
                  <a:solidFill>
                    <a:schemeClr val="tx1"/>
                  </a:solidFill>
                </a:rPr>
                <a:t>6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#3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8E2B91-4927-F041-B7FA-25012D810719}"/>
                </a:ext>
              </a:extLst>
            </p:cNvPr>
            <p:cNvSpPr txBox="1"/>
            <p:nvPr/>
          </p:nvSpPr>
          <p:spPr>
            <a:xfrm>
              <a:off x="7767257" y="1543375"/>
              <a:ext cx="3160036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Collect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r>
                <a:rPr lang="zh-CN" altLang="en-US" sz="2200" dirty="0"/>
                <a:t> </a:t>
              </a:r>
              <a:r>
                <a:rPr lang="en-US" altLang="zh-CN" sz="2200" b="1" dirty="0"/>
                <a:t>(q</a:t>
              </a:r>
              <a:r>
                <a:rPr lang="en-US" altLang="zh-CN" sz="2200" b="1" baseline="-25000" dirty="0"/>
                <a:t>6</a:t>
              </a:r>
              <a:r>
                <a:rPr lang="en-US" altLang="zh-CN" sz="2200" b="1" dirty="0"/>
                <a:t>,</a:t>
              </a:r>
              <a:r>
                <a:rPr lang="zh-CN" altLang="en-US" sz="2200" b="1" dirty="0"/>
                <a:t> </a:t>
              </a:r>
              <a:r>
                <a:rPr lang="en-US" altLang="zh-CN" sz="2200" b="1" dirty="0"/>
                <a:t>#3)</a:t>
              </a:r>
              <a:endParaRPr lang="en-US" sz="2200" b="1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2840A49-3BDA-5D4D-B6DB-C59C778FFF7C}"/>
              </a:ext>
            </a:extLst>
          </p:cNvPr>
          <p:cNvGrpSpPr/>
          <p:nvPr/>
        </p:nvGrpSpPr>
        <p:grpSpPr>
          <a:xfrm>
            <a:off x="4845542" y="5308887"/>
            <a:ext cx="2348420" cy="438945"/>
            <a:chOff x="6938662" y="1518189"/>
            <a:chExt cx="2348420" cy="438945"/>
          </a:xfrm>
        </p:grpSpPr>
        <p:sp>
          <p:nvSpPr>
            <p:cNvPr id="68" name="Right Arrow 67">
              <a:extLst>
                <a:ext uri="{FF2B5EF4-FFF2-40B4-BE49-F238E27FC236}">
                  <a16:creationId xmlns:a16="http://schemas.microsoft.com/office/drawing/2014/main" id="{86436482-1AAF-BA4C-901A-0F9F894746D3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C31FCFA-4E96-434A-A6CF-42BBE8E1FD80}"/>
                </a:ext>
              </a:extLst>
            </p:cNvPr>
            <p:cNvSpPr txBox="1"/>
            <p:nvPr/>
          </p:nvSpPr>
          <p:spPr>
            <a:xfrm>
              <a:off x="7764174" y="1518189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70" name="Folded Corner 69">
              <a:extLst>
                <a:ext uri="{FF2B5EF4-FFF2-40B4-BE49-F238E27FC236}">
                  <a16:creationId xmlns:a16="http://schemas.microsoft.com/office/drawing/2014/main" id="{E0EFE23F-50C2-BA46-80C2-166F8E6AA38D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D2B918-F211-1E4A-8778-63E07436104C}"/>
              </a:ext>
            </a:extLst>
          </p:cNvPr>
          <p:cNvGrpSpPr/>
          <p:nvPr/>
        </p:nvGrpSpPr>
        <p:grpSpPr>
          <a:xfrm>
            <a:off x="4845542" y="4821456"/>
            <a:ext cx="2348420" cy="444732"/>
            <a:chOff x="6938662" y="1512402"/>
            <a:chExt cx="2348420" cy="444732"/>
          </a:xfrm>
        </p:grpSpPr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84FDBDE3-366A-914F-B670-F7375A73BF37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93B9D9-D396-5841-BD86-7233532D939B}"/>
                </a:ext>
              </a:extLst>
            </p:cNvPr>
            <p:cNvSpPr txBox="1"/>
            <p:nvPr/>
          </p:nvSpPr>
          <p:spPr>
            <a:xfrm>
              <a:off x="7764174" y="1512402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74" name="Folded Corner 73">
              <a:extLst>
                <a:ext uri="{FF2B5EF4-FFF2-40B4-BE49-F238E27FC236}">
                  <a16:creationId xmlns:a16="http://schemas.microsoft.com/office/drawing/2014/main" id="{4DCE85DE-C2D1-7743-8999-5BA154594319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Left Brace 74">
            <a:extLst>
              <a:ext uri="{FF2B5EF4-FFF2-40B4-BE49-F238E27FC236}">
                <a16:creationId xmlns:a16="http://schemas.microsoft.com/office/drawing/2014/main" id="{EDF6430B-38A9-0948-881F-A80BDF973D1C}"/>
              </a:ext>
            </a:extLst>
          </p:cNvPr>
          <p:cNvSpPr/>
          <p:nvPr/>
        </p:nvSpPr>
        <p:spPr>
          <a:xfrm rot="10800000">
            <a:off x="8473919" y="4863351"/>
            <a:ext cx="344556" cy="184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4FBBE-1B67-5140-A3A4-094BD6B390F4}"/>
              </a:ext>
            </a:extLst>
          </p:cNvPr>
          <p:cNvSpPr txBox="1"/>
          <p:nvPr/>
        </p:nvSpPr>
        <p:spPr>
          <a:xfrm>
            <a:off x="8761794" y="5453852"/>
            <a:ext cx="2281344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Random</a:t>
            </a:r>
            <a:r>
              <a:rPr lang="zh-CN" altLang="en-US" sz="2200" dirty="0"/>
              <a:t> </a:t>
            </a:r>
            <a:r>
              <a:rPr lang="en-US" altLang="zh-CN" sz="2200" dirty="0"/>
              <a:t>tiebreak</a:t>
            </a:r>
            <a:br>
              <a:rPr lang="en-US" altLang="zh-CN" sz="2200" dirty="0"/>
            </a:br>
            <a:r>
              <a:rPr lang="en-US" altLang="zh-CN" sz="2200" dirty="0"/>
              <a:t>if</a:t>
            </a:r>
            <a:r>
              <a:rPr lang="zh-CN" altLang="en-US" sz="2200" dirty="0"/>
              <a:t> </a:t>
            </a:r>
            <a:r>
              <a:rPr lang="en-US" altLang="zh-CN" sz="2200" dirty="0"/>
              <a:t>&gt;1</a:t>
            </a:r>
            <a:r>
              <a:rPr lang="zh-CN" altLang="en-US" sz="2200" dirty="0"/>
              <a:t> </a:t>
            </a:r>
            <a:r>
              <a:rPr lang="en-US" altLang="zh-CN" sz="2200" dirty="0"/>
              <a:t>coupons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82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272C07-9136-A04F-86F7-57224BC0C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87305"/>
              </p:ext>
            </p:extLst>
          </p:nvPr>
        </p:nvGraphicFramePr>
        <p:xfrm>
          <a:off x="6174051" y="1965942"/>
          <a:ext cx="3726064" cy="251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234">
                  <a:extLst>
                    <a:ext uri="{9D8B030D-6E8A-4147-A177-3AD203B41FA5}">
                      <a16:colId xmlns:a16="http://schemas.microsoft.com/office/drawing/2014/main" val="1432357801"/>
                    </a:ext>
                  </a:extLst>
                </a:gridCol>
                <a:gridCol w="1844830">
                  <a:extLst>
                    <a:ext uri="{9D8B030D-6E8A-4147-A177-3AD203B41FA5}">
                      <a16:colId xmlns:a16="http://schemas.microsoft.com/office/drawing/2014/main" val="3090430961"/>
                    </a:ext>
                  </a:extLst>
                </a:gridCol>
              </a:tblGrid>
              <a:tr h="215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,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Key</a:t>
                      </a:r>
                      <a:endParaRPr lang="en-US" sz="2400" dirty="0"/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Coupons</a:t>
                      </a:r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405590907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4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8.8.8.8:53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878091448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4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1.1.1.1:53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40444308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5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10.0.0.1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155762716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6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10.0.1.33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19987561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6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10.0.1.15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2463984375"/>
                  </a:ext>
                </a:extLst>
              </a:tr>
            </a:tbl>
          </a:graphicData>
        </a:graphic>
      </p:graphicFrame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E0622C7-ECA0-DB4E-8FC7-387D4B794A34}"/>
              </a:ext>
            </a:extLst>
          </p:cNvPr>
          <p:cNvGrpSpPr/>
          <p:nvPr/>
        </p:nvGrpSpPr>
        <p:grpSpPr>
          <a:xfrm>
            <a:off x="8119961" y="2434926"/>
            <a:ext cx="1685924" cy="1950807"/>
            <a:chOff x="8477156" y="2434926"/>
            <a:chExt cx="1685924" cy="195080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6D383AFB-697F-EC42-B654-5A0D3DFDAD48}"/>
                </a:ext>
              </a:extLst>
            </p:cNvPr>
            <p:cNvGrpSpPr/>
            <p:nvPr/>
          </p:nvGrpSpPr>
          <p:grpSpPr>
            <a:xfrm>
              <a:off x="8477156" y="2434926"/>
              <a:ext cx="1685924" cy="1950807"/>
              <a:chOff x="8477156" y="2434926"/>
              <a:chExt cx="1685924" cy="1950807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1E6A943-DDDA-8246-8576-ABC6FC391942}"/>
                  </a:ext>
                </a:extLst>
              </p:cNvPr>
              <p:cNvGrpSpPr/>
              <p:nvPr/>
            </p:nvGrpSpPr>
            <p:grpSpPr>
              <a:xfrm>
                <a:off x="8481939" y="2462964"/>
                <a:ext cx="1681141" cy="266360"/>
                <a:chOff x="7329448" y="-24548"/>
                <a:chExt cx="1458037" cy="390463"/>
              </a:xfrm>
            </p:grpSpPr>
            <p:sp>
              <p:nvSpPr>
                <p:cNvPr id="92" name="Folded Corner 91">
                  <a:extLst>
                    <a:ext uri="{FF2B5EF4-FFF2-40B4-BE49-F238E27FC236}">
                      <a16:creationId xmlns:a16="http://schemas.microsoft.com/office/drawing/2014/main" id="{510E85A1-5BC0-CD4A-A9C9-C0EDE5D7A3AF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Folded Corner 93">
                  <a:extLst>
                    <a:ext uri="{FF2B5EF4-FFF2-40B4-BE49-F238E27FC236}">
                      <a16:creationId xmlns:a16="http://schemas.microsoft.com/office/drawing/2014/main" id="{A346282D-A4D1-1F47-8973-8E5C6A484A4C}"/>
                    </a:ext>
                  </a:extLst>
                </p:cNvPr>
                <p:cNvSpPr/>
                <p:nvPr/>
              </p:nvSpPr>
              <p:spPr>
                <a:xfrm>
                  <a:off x="8469699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4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Folded Corner 95">
                  <a:extLst>
                    <a:ext uri="{FF2B5EF4-FFF2-40B4-BE49-F238E27FC236}">
                      <a16:creationId xmlns:a16="http://schemas.microsoft.com/office/drawing/2014/main" id="{07985CA8-DC38-CF4F-B3BF-DD6A0151ADDD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Folded Corner 96">
                  <a:extLst>
                    <a:ext uri="{FF2B5EF4-FFF2-40B4-BE49-F238E27FC236}">
                      <a16:creationId xmlns:a16="http://schemas.microsoft.com/office/drawing/2014/main" id="{31805E88-7CC1-6C4A-AAE9-204FF2B74249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EF2B819-5E7C-C54E-B7D6-2688D9C7F0E3}"/>
                  </a:ext>
                </a:extLst>
              </p:cNvPr>
              <p:cNvGrpSpPr/>
              <p:nvPr/>
            </p:nvGrpSpPr>
            <p:grpSpPr>
              <a:xfrm>
                <a:off x="8481939" y="2862924"/>
                <a:ext cx="1681141" cy="266360"/>
                <a:chOff x="7329448" y="-24548"/>
                <a:chExt cx="1458037" cy="390463"/>
              </a:xfrm>
            </p:grpSpPr>
            <p:sp>
              <p:nvSpPr>
                <p:cNvPr id="100" name="Folded Corner 99">
                  <a:extLst>
                    <a:ext uri="{FF2B5EF4-FFF2-40B4-BE49-F238E27FC236}">
                      <a16:creationId xmlns:a16="http://schemas.microsoft.com/office/drawing/2014/main" id="{EE63F0AF-C64E-0F47-9005-FA4DAEF88A9B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Folded Corner 100">
                  <a:extLst>
                    <a:ext uri="{FF2B5EF4-FFF2-40B4-BE49-F238E27FC236}">
                      <a16:creationId xmlns:a16="http://schemas.microsoft.com/office/drawing/2014/main" id="{7BBE05A5-964D-4246-92C8-E204D928C491}"/>
                    </a:ext>
                  </a:extLst>
                </p:cNvPr>
                <p:cNvSpPr/>
                <p:nvPr/>
              </p:nvSpPr>
              <p:spPr>
                <a:xfrm>
                  <a:off x="8469699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4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Folded Corner 101">
                  <a:extLst>
                    <a:ext uri="{FF2B5EF4-FFF2-40B4-BE49-F238E27FC236}">
                      <a16:creationId xmlns:a16="http://schemas.microsoft.com/office/drawing/2014/main" id="{8362FA5C-1D1A-1C47-8630-65B0A152351B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olded Corner 102">
                  <a:extLst>
                    <a:ext uri="{FF2B5EF4-FFF2-40B4-BE49-F238E27FC236}">
                      <a16:creationId xmlns:a16="http://schemas.microsoft.com/office/drawing/2014/main" id="{0786ACE3-E101-D747-AAAA-68F50E7D9BE9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7127A7A-34D7-3B45-9E1D-4AA9FEF230E4}"/>
                  </a:ext>
                </a:extLst>
              </p:cNvPr>
              <p:cNvGrpSpPr/>
              <p:nvPr/>
            </p:nvGrpSpPr>
            <p:grpSpPr>
              <a:xfrm>
                <a:off x="8477156" y="328533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05" name="Folded Corner 104">
                  <a:extLst>
                    <a:ext uri="{FF2B5EF4-FFF2-40B4-BE49-F238E27FC236}">
                      <a16:creationId xmlns:a16="http://schemas.microsoft.com/office/drawing/2014/main" id="{61CAAD63-4F15-F842-9FC7-13020551A1A7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Folded Corner 106">
                  <a:extLst>
                    <a:ext uri="{FF2B5EF4-FFF2-40B4-BE49-F238E27FC236}">
                      <a16:creationId xmlns:a16="http://schemas.microsoft.com/office/drawing/2014/main" id="{104FBA3B-6283-D240-AF0D-55454758ABE7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Folded Corner 107">
                  <a:extLst>
                    <a:ext uri="{FF2B5EF4-FFF2-40B4-BE49-F238E27FC236}">
                      <a16:creationId xmlns:a16="http://schemas.microsoft.com/office/drawing/2014/main" id="{F0368562-33FE-3846-8D1C-CE90CA44FF62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4" name="Folded Corner 113">
                <a:extLst>
                  <a:ext uri="{FF2B5EF4-FFF2-40B4-BE49-F238E27FC236}">
                    <a16:creationId xmlns:a16="http://schemas.microsoft.com/office/drawing/2014/main" id="{291B1A1B-C12C-EA44-980D-CD6A1BC2671C}"/>
                  </a:ext>
                </a:extLst>
              </p:cNvPr>
              <p:cNvSpPr/>
              <p:nvPr/>
            </p:nvSpPr>
            <p:spPr>
              <a:xfrm>
                <a:off x="9758312" y="2839516"/>
                <a:ext cx="366413" cy="263236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4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olded Corner 114">
                <a:extLst>
                  <a:ext uri="{FF2B5EF4-FFF2-40B4-BE49-F238E27FC236}">
                    <a16:creationId xmlns:a16="http://schemas.microsoft.com/office/drawing/2014/main" id="{4E8A7745-792C-0949-BA5F-7BA4A9398888}"/>
                  </a:ext>
                </a:extLst>
              </p:cNvPr>
              <p:cNvSpPr/>
              <p:nvPr/>
            </p:nvSpPr>
            <p:spPr>
              <a:xfrm>
                <a:off x="9332750" y="2434926"/>
                <a:ext cx="366413" cy="263236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3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3BB35FE-4248-144E-B76A-C3804B7EBBD8}"/>
                  </a:ext>
                </a:extLst>
              </p:cNvPr>
              <p:cNvGrpSpPr/>
              <p:nvPr/>
            </p:nvGrpSpPr>
            <p:grpSpPr>
              <a:xfrm>
                <a:off x="8477156" y="370235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17" name="Folded Corner 116">
                  <a:extLst>
                    <a:ext uri="{FF2B5EF4-FFF2-40B4-BE49-F238E27FC236}">
                      <a16:creationId xmlns:a16="http://schemas.microsoft.com/office/drawing/2014/main" id="{A63643AD-8B03-3745-8A30-4D0FC5804E57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olded Corner 117">
                  <a:extLst>
                    <a:ext uri="{FF2B5EF4-FFF2-40B4-BE49-F238E27FC236}">
                      <a16:creationId xmlns:a16="http://schemas.microsoft.com/office/drawing/2014/main" id="{84CFADD5-9AAB-274D-9B1B-22C655DCFE4A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Folded Corner 118">
                  <a:extLst>
                    <a:ext uri="{FF2B5EF4-FFF2-40B4-BE49-F238E27FC236}">
                      <a16:creationId xmlns:a16="http://schemas.microsoft.com/office/drawing/2014/main" id="{1FCC78F9-2746-1D41-B2B6-FB691AE541A5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CA3A7C5-F62C-1640-869B-BACA9A14FFF9}"/>
                  </a:ext>
                </a:extLst>
              </p:cNvPr>
              <p:cNvGrpSpPr/>
              <p:nvPr/>
            </p:nvGrpSpPr>
            <p:grpSpPr>
              <a:xfrm>
                <a:off x="8477156" y="411937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21" name="Folded Corner 120">
                  <a:extLst>
                    <a:ext uri="{FF2B5EF4-FFF2-40B4-BE49-F238E27FC236}">
                      <a16:creationId xmlns:a16="http://schemas.microsoft.com/office/drawing/2014/main" id="{BA9BD9A9-8A03-4747-8C40-3060BF670F99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olded Corner 121">
                  <a:extLst>
                    <a:ext uri="{FF2B5EF4-FFF2-40B4-BE49-F238E27FC236}">
                      <a16:creationId xmlns:a16="http://schemas.microsoft.com/office/drawing/2014/main" id="{85BFF256-869D-C34E-B5C5-B04026C9ACA6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Folded Corner 122">
                  <a:extLst>
                    <a:ext uri="{FF2B5EF4-FFF2-40B4-BE49-F238E27FC236}">
                      <a16:creationId xmlns:a16="http://schemas.microsoft.com/office/drawing/2014/main" id="{3674DC7A-D454-CB4D-B020-C73FF37D0440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3" name="Folded Corner 142">
              <a:extLst>
                <a:ext uri="{FF2B5EF4-FFF2-40B4-BE49-F238E27FC236}">
                  <a16:creationId xmlns:a16="http://schemas.microsoft.com/office/drawing/2014/main" id="{1A2E60E7-7297-A24A-8915-D625AF10E33A}"/>
                </a:ext>
              </a:extLst>
            </p:cNvPr>
            <p:cNvSpPr/>
            <p:nvPr/>
          </p:nvSpPr>
          <p:spPr>
            <a:xfrm>
              <a:off x="8922983" y="3667419"/>
              <a:ext cx="366413" cy="263236"/>
            </a:xfrm>
            <a:prstGeom prst="foldedCorner">
              <a:avLst>
                <a:gd name="adj" fmla="val 3584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D1C18E-2235-F241-87FF-97BB8835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19355" cy="1325563"/>
          </a:xfrm>
        </p:spPr>
        <p:txBody>
          <a:bodyPr/>
          <a:lstStyle/>
          <a:p>
            <a:r>
              <a:rPr lang="en-US" altLang="zh-CN" dirty="0"/>
              <a:t>Coupon</a:t>
            </a:r>
            <a:r>
              <a:rPr lang="zh-CN" altLang="en-US" dirty="0"/>
              <a:t> </a:t>
            </a:r>
            <a:r>
              <a:rPr lang="en-US" altLang="zh-CN" dirty="0"/>
              <a:t>collector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04D4E-0A0F-4140-B178-6D1B79B8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5A409-27D7-CC44-AC0D-BAE3D8A7AE33}"/>
              </a:ext>
            </a:extLst>
          </p:cNvPr>
          <p:cNvSpPr/>
          <p:nvPr/>
        </p:nvSpPr>
        <p:spPr>
          <a:xfrm>
            <a:off x="151306" y="3647119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25012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10.0.1.15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162.249.4.107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37719DF4-A77A-0F4D-8940-FF8E5B532A71}"/>
              </a:ext>
            </a:extLst>
          </p:cNvPr>
          <p:cNvSpPr/>
          <p:nvPr/>
        </p:nvSpPr>
        <p:spPr>
          <a:xfrm>
            <a:off x="2876697" y="4009395"/>
            <a:ext cx="541753" cy="693430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9F4763-0C34-664C-9BDA-638165723E8C}"/>
              </a:ext>
            </a:extLst>
          </p:cNvPr>
          <p:cNvSpPr/>
          <p:nvPr/>
        </p:nvSpPr>
        <p:spPr>
          <a:xfrm>
            <a:off x="2569376" y="41801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768ACC33-1684-F84E-AECC-1E38A1A88623}"/>
              </a:ext>
            </a:extLst>
          </p:cNvPr>
          <p:cNvSpPr/>
          <p:nvPr/>
        </p:nvSpPr>
        <p:spPr>
          <a:xfrm>
            <a:off x="2669404" y="5048101"/>
            <a:ext cx="1356800" cy="991552"/>
          </a:xfrm>
          <a:prstGeom prst="cloudCallout">
            <a:avLst>
              <a:gd name="adj1" fmla="val -9750"/>
              <a:gd name="adj2" fmla="val -75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i="1" dirty="0" err="1">
                <a:solidFill>
                  <a:srgbClr val="FF0000"/>
                </a:solidFill>
              </a:rPr>
              <a:t>SrcIP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9BAAECA-16F3-B248-89E8-3D8C30725E38}"/>
              </a:ext>
            </a:extLst>
          </p:cNvPr>
          <p:cNvSpPr/>
          <p:nvPr/>
        </p:nvSpPr>
        <p:spPr>
          <a:xfrm>
            <a:off x="3464195" y="41801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736E55A3-F8D2-9F48-B8EA-E1954DF78FE5}"/>
              </a:ext>
            </a:extLst>
          </p:cNvPr>
          <p:cNvSpPr/>
          <p:nvPr/>
        </p:nvSpPr>
        <p:spPr>
          <a:xfrm>
            <a:off x="3796163" y="3892168"/>
            <a:ext cx="1963789" cy="917756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baseline="-250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Coupon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#3</a:t>
            </a: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Key: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10.0.1.15</a:t>
            </a:r>
            <a:r>
              <a:rPr lang="zh-CN" alt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D6F0F-1BEB-E548-BB27-FEB09DAA7F0D}"/>
              </a:ext>
            </a:extLst>
          </p:cNvPr>
          <p:cNvSpPr txBox="1"/>
          <p:nvPr/>
        </p:nvSpPr>
        <p:spPr>
          <a:xfrm>
            <a:off x="10106104" y="3507447"/>
            <a:ext cx="1615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endParaRPr lang="en-US" altLang="zh-CN" sz="2000" b="1" i="1" baseline="-25000" dirty="0"/>
          </a:p>
          <a:p>
            <a:pPr algn="ctr"/>
            <a:r>
              <a:rPr lang="en-US" altLang="zh-CN" sz="2000" dirty="0"/>
              <a:t>Key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10.0.1.33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F54B213-6D27-7B47-A73B-4733FAE20654}"/>
              </a:ext>
            </a:extLst>
          </p:cNvPr>
          <p:cNvSpPr/>
          <p:nvPr/>
        </p:nvSpPr>
        <p:spPr>
          <a:xfrm>
            <a:off x="6160165" y="4082799"/>
            <a:ext cx="3776126" cy="4493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olded Corner 127">
            <a:extLst>
              <a:ext uri="{FF2B5EF4-FFF2-40B4-BE49-F238E27FC236}">
                <a16:creationId xmlns:a16="http://schemas.microsoft.com/office/drawing/2014/main" id="{CE920015-A75A-144A-928E-AF158B43D71E}"/>
              </a:ext>
            </a:extLst>
          </p:cNvPr>
          <p:cNvSpPr/>
          <p:nvPr/>
        </p:nvSpPr>
        <p:spPr>
          <a:xfrm>
            <a:off x="9013191" y="4109910"/>
            <a:ext cx="366413" cy="263236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76D02634-C9EC-E448-8DCE-D0F6E50D724C}"/>
              </a:ext>
            </a:extLst>
          </p:cNvPr>
          <p:cNvSpPr/>
          <p:nvPr/>
        </p:nvSpPr>
        <p:spPr>
          <a:xfrm>
            <a:off x="5827971" y="41159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09E5387E-49C8-E04F-8F6D-4F82710FD4C4}"/>
              </a:ext>
            </a:extLst>
          </p:cNvPr>
          <p:cNvSpPr/>
          <p:nvPr/>
        </p:nvSpPr>
        <p:spPr>
          <a:xfrm>
            <a:off x="152389" y="2040175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27000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10.0.1.33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4.3.2.1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Folded Corner 136">
            <a:extLst>
              <a:ext uri="{FF2B5EF4-FFF2-40B4-BE49-F238E27FC236}">
                <a16:creationId xmlns:a16="http://schemas.microsoft.com/office/drawing/2014/main" id="{E0F26592-5ECB-FE44-965A-0FA61B290ECD}"/>
              </a:ext>
            </a:extLst>
          </p:cNvPr>
          <p:cNvSpPr/>
          <p:nvPr/>
        </p:nvSpPr>
        <p:spPr>
          <a:xfrm>
            <a:off x="2877780" y="2402451"/>
            <a:ext cx="541753" cy="693430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F65FBC84-0465-4746-BB2E-7AB9F93CCAE2}"/>
              </a:ext>
            </a:extLst>
          </p:cNvPr>
          <p:cNvSpPr/>
          <p:nvPr/>
        </p:nvSpPr>
        <p:spPr>
          <a:xfrm>
            <a:off x="2570459" y="2573189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E6B0B159-2D40-E84F-A53E-2CCB74709ADC}"/>
              </a:ext>
            </a:extLst>
          </p:cNvPr>
          <p:cNvSpPr/>
          <p:nvPr/>
        </p:nvSpPr>
        <p:spPr>
          <a:xfrm>
            <a:off x="3465278" y="2573189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olded Corner 139">
            <a:extLst>
              <a:ext uri="{FF2B5EF4-FFF2-40B4-BE49-F238E27FC236}">
                <a16:creationId xmlns:a16="http://schemas.microsoft.com/office/drawing/2014/main" id="{121500B2-5CC4-A74C-83C4-57EF8CCEC293}"/>
              </a:ext>
            </a:extLst>
          </p:cNvPr>
          <p:cNvSpPr/>
          <p:nvPr/>
        </p:nvSpPr>
        <p:spPr>
          <a:xfrm>
            <a:off x="3797246" y="2285224"/>
            <a:ext cx="1963789" cy="917756"/>
          </a:xfrm>
          <a:prstGeom prst="foldedCorner">
            <a:avLst>
              <a:gd name="adj" fmla="val 2785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baseline="-250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Coupon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#1</a:t>
            </a: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Key: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10.0.1.33</a:t>
            </a:r>
            <a:r>
              <a:rPr lang="zh-CN" alt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8DCBF70A-6ADA-C74B-8154-20BA6B7228A6}"/>
              </a:ext>
            </a:extLst>
          </p:cNvPr>
          <p:cNvSpPr/>
          <p:nvPr/>
        </p:nvSpPr>
        <p:spPr>
          <a:xfrm rot="1800000">
            <a:off x="5056158" y="3413511"/>
            <a:ext cx="1177688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olded Corner 141">
            <a:extLst>
              <a:ext uri="{FF2B5EF4-FFF2-40B4-BE49-F238E27FC236}">
                <a16:creationId xmlns:a16="http://schemas.microsoft.com/office/drawing/2014/main" id="{1BD00A42-1514-2B4A-B472-6259B6474254}"/>
              </a:ext>
            </a:extLst>
          </p:cNvPr>
          <p:cNvSpPr/>
          <p:nvPr/>
        </p:nvSpPr>
        <p:spPr>
          <a:xfrm>
            <a:off x="8119961" y="3702353"/>
            <a:ext cx="366413" cy="263236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EB23BE6A-42CE-0148-8456-82DF9D9A8436}"/>
              </a:ext>
            </a:extLst>
          </p:cNvPr>
          <p:cNvSpPr/>
          <p:nvPr/>
        </p:nvSpPr>
        <p:spPr>
          <a:xfrm>
            <a:off x="9936291" y="3737895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loud Callout 147">
            <a:extLst>
              <a:ext uri="{FF2B5EF4-FFF2-40B4-BE49-F238E27FC236}">
                <a16:creationId xmlns:a16="http://schemas.microsoft.com/office/drawing/2014/main" id="{8F71F03E-74D2-D541-B3BF-BD6DD38F8171}"/>
              </a:ext>
            </a:extLst>
          </p:cNvPr>
          <p:cNvSpPr/>
          <p:nvPr/>
        </p:nvSpPr>
        <p:spPr>
          <a:xfrm>
            <a:off x="9900115" y="4995553"/>
            <a:ext cx="1952584" cy="1046432"/>
          </a:xfrm>
          <a:prstGeom prst="cloudCallout">
            <a:avLst>
              <a:gd name="adj1" fmla="val -4139"/>
              <a:gd name="adj2" fmla="val -110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i="1" dirty="0" err="1">
                <a:solidFill>
                  <a:srgbClr val="7030A0"/>
                </a:solidFill>
              </a:rPr>
              <a:t>DstIP</a:t>
            </a:r>
            <a:r>
              <a:rPr lang="en-US" altLang="zh-CN" sz="2400" dirty="0">
                <a:solidFill>
                  <a:srgbClr val="7030A0"/>
                </a:solidFill>
              </a:rPr>
              <a:t>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7" name="Rectangular Callout 146">
            <a:extLst>
              <a:ext uri="{FF2B5EF4-FFF2-40B4-BE49-F238E27FC236}">
                <a16:creationId xmlns:a16="http://schemas.microsoft.com/office/drawing/2014/main" id="{1B5E3559-1C5C-2A4E-BAD1-BC75FC0A9CA2}"/>
              </a:ext>
            </a:extLst>
          </p:cNvPr>
          <p:cNvSpPr/>
          <p:nvPr/>
        </p:nvSpPr>
        <p:spPr>
          <a:xfrm>
            <a:off x="8687633" y="4965135"/>
            <a:ext cx="3315946" cy="1094109"/>
          </a:xfrm>
          <a:prstGeom prst="wedgeRectCallout">
            <a:avLst>
              <a:gd name="adj1" fmla="val 13078"/>
              <a:gd name="adj2" fmla="val -1146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400" i="1" dirty="0" err="1">
                <a:solidFill>
                  <a:srgbClr val="FF0000"/>
                </a:solidFill>
              </a:rPr>
              <a:t>SrcIP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10.0.1.33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is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sending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to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&gt;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r>
              <a:rPr lang="zh-CN" altLang="en-US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distinct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i="1" dirty="0" err="1">
                <a:solidFill>
                  <a:srgbClr val="7030A0"/>
                </a:solidFill>
              </a:rPr>
              <a:t>DstIP</a:t>
            </a:r>
            <a:r>
              <a:rPr lang="en-US" altLang="zh-CN" sz="2400" dirty="0" err="1">
                <a:solidFill>
                  <a:prstClr val="black"/>
                </a:solidFill>
              </a:rPr>
              <a:t>s</a:t>
            </a:r>
            <a:r>
              <a:rPr lang="en-US" altLang="zh-CN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000BD-DF5B-BC4B-826A-2815C1ABA11E}"/>
              </a:ext>
            </a:extLst>
          </p:cNvPr>
          <p:cNvSpPr txBox="1"/>
          <p:nvPr/>
        </p:nvSpPr>
        <p:spPr>
          <a:xfrm>
            <a:off x="4824296" y="4847862"/>
            <a:ext cx="3997389" cy="204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efficiency: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Keys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queries</a:t>
            </a:r>
            <a:r>
              <a:rPr lang="zh-CN" altLang="en-US" sz="2400" dirty="0"/>
              <a:t> </a:t>
            </a:r>
            <a:r>
              <a:rPr lang="en-US" altLang="zh-CN" sz="2400" dirty="0"/>
              <a:t>multiplexed into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table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keep</a:t>
            </a:r>
            <a:r>
              <a:rPr lang="zh-CN" altLang="en-US" sz="2400" dirty="0"/>
              <a:t> </a:t>
            </a:r>
            <a:r>
              <a:rPr lang="en-US" altLang="zh-CN" sz="2400" dirty="0"/>
              <a:t>rows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“active</a:t>
            </a:r>
            <a:r>
              <a:rPr lang="zh-CN" altLang="en-US" sz="2400" dirty="0"/>
              <a:t> </a:t>
            </a:r>
            <a:r>
              <a:rPr lang="en-US" altLang="zh-CN" sz="2400" dirty="0"/>
              <a:t>keys”</a:t>
            </a:r>
            <a:r>
              <a:rPr lang="zh-CN" altLang="en-US" sz="2400" dirty="0"/>
              <a:t> </a:t>
            </a:r>
            <a:r>
              <a:rPr lang="en-US" altLang="zh-CN" sz="2400" dirty="0"/>
              <a:t>(at</a:t>
            </a:r>
            <a:r>
              <a:rPr lang="zh-CN" altLang="en-US" sz="2400" dirty="0"/>
              <a:t> </a:t>
            </a:r>
            <a:r>
              <a:rPr lang="en-US" altLang="zh-CN" sz="2400" dirty="0"/>
              <a:t>least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coupon)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Clear</a:t>
            </a:r>
            <a:r>
              <a:rPr lang="zh-CN" altLang="en-US" sz="2400" dirty="0"/>
              <a:t> </a:t>
            </a:r>
            <a:r>
              <a:rPr lang="en-US" altLang="zh-CN" sz="2400" dirty="0"/>
              <a:t>rows</a:t>
            </a:r>
            <a:r>
              <a:rPr lang="zh-CN" altLang="en-US" sz="2400" dirty="0"/>
              <a:t> </a:t>
            </a:r>
            <a:r>
              <a:rPr lang="en-US" altLang="zh-CN" sz="2400" dirty="0"/>
              <a:t>after</a:t>
            </a:r>
            <a:r>
              <a:rPr lang="zh-CN" altLang="en-US" sz="2400" dirty="0"/>
              <a:t> </a:t>
            </a:r>
            <a:r>
              <a:rPr lang="en-US" altLang="zh-CN" sz="2400" dirty="0"/>
              <a:t>timeout</a:t>
            </a:r>
            <a:r>
              <a:rPr lang="zh-CN" altLang="en-U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2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6" grpId="0" animBg="1"/>
      <p:bldP spid="126" grpId="1" animBg="1"/>
      <p:bldP spid="128" grpId="0" animBg="1"/>
      <p:bldP spid="129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8" grpId="0" animBg="1"/>
      <p:bldP spid="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FD17-A48D-4348-9D3D-0D25A961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Installing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A284-66B0-5944-B2FC-BEB87D9E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890" y="4539668"/>
            <a:ext cx="4132144" cy="2259525"/>
          </a:xfrm>
        </p:spPr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installed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b="1" i="1" dirty="0"/>
              <a:t>Q</a:t>
            </a:r>
          </a:p>
          <a:p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b="1" i="1" dirty="0"/>
              <a:t>on</a:t>
            </a:r>
            <a:r>
              <a:rPr lang="zh-CN" altLang="en-US" b="1" i="1" dirty="0"/>
              <a:t> </a:t>
            </a:r>
            <a:r>
              <a:rPr lang="en-US" altLang="zh-CN" b="1" i="1" dirty="0"/>
              <a:t>the</a:t>
            </a:r>
            <a:r>
              <a:rPr lang="zh-CN" altLang="en-US" b="1" i="1" dirty="0"/>
              <a:t> </a:t>
            </a:r>
            <a:r>
              <a:rPr lang="en-US" altLang="zh-CN" b="1" i="1" dirty="0"/>
              <a:t>fly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recompiling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D138-ED18-124E-960C-2DBE2CCE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53F2C-8AA7-A442-8AAC-B7FC8A24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189" y="5055165"/>
            <a:ext cx="2891016" cy="129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2776E-8D7D-FE46-9A74-1203391170E4}"/>
              </a:ext>
            </a:extLst>
          </p:cNvPr>
          <p:cNvSpPr txBox="1"/>
          <p:nvPr/>
        </p:nvSpPr>
        <p:spPr>
          <a:xfrm>
            <a:off x="4764594" y="4652182"/>
            <a:ext cx="220444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Table</a:t>
            </a:r>
            <a:r>
              <a:rPr lang="zh-CN" altLang="en-US" sz="2400" dirty="0"/>
              <a:t> </a:t>
            </a:r>
            <a:r>
              <a:rPr lang="en-US" altLang="zh-CN" sz="2400" dirty="0"/>
              <a:t>rules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FA974-B5F3-5C47-AEE9-8B3259C6117E}"/>
              </a:ext>
            </a:extLst>
          </p:cNvPr>
          <p:cNvSpPr/>
          <p:nvPr/>
        </p:nvSpPr>
        <p:spPr>
          <a:xfrm>
            <a:off x="361942" y="2227398"/>
            <a:ext cx="7607201" cy="2312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EC8AA-281A-8541-A0ED-C61243A3E2CA}"/>
              </a:ext>
            </a:extLst>
          </p:cNvPr>
          <p:cNvSpPr/>
          <p:nvPr/>
        </p:nvSpPr>
        <p:spPr>
          <a:xfrm>
            <a:off x="471348" y="2332342"/>
            <a:ext cx="3624344" cy="210911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7C711-6CA3-C74D-A521-FF8784F9E5B2}"/>
              </a:ext>
            </a:extLst>
          </p:cNvPr>
          <p:cNvSpPr/>
          <p:nvPr/>
        </p:nvSpPr>
        <p:spPr>
          <a:xfrm>
            <a:off x="4234657" y="2332342"/>
            <a:ext cx="3622600" cy="2109113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8313C-F45F-0B4D-AB0B-36C2F7CEA9B1}"/>
              </a:ext>
            </a:extLst>
          </p:cNvPr>
          <p:cNvSpPr txBox="1"/>
          <p:nvPr/>
        </p:nvSpPr>
        <p:spPr>
          <a:xfrm>
            <a:off x="729791" y="1864537"/>
            <a:ext cx="24380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400" dirty="0"/>
              <a:t>Header</a:t>
            </a:r>
            <a:r>
              <a:rPr lang="zh-CN" altLang="en-US" sz="2400" dirty="0"/>
              <a:t> </a:t>
            </a:r>
            <a:r>
              <a:rPr lang="en-US" altLang="zh-CN" sz="2400" dirty="0"/>
              <a:t>field</a:t>
            </a:r>
            <a:r>
              <a:rPr lang="zh-CN" altLang="en-US" sz="2400" dirty="0"/>
              <a:t> </a:t>
            </a:r>
            <a:r>
              <a:rPr lang="en-US" altLang="zh-CN" sz="2400" dirty="0"/>
              <a:t>tuples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B2C106-A16D-0944-8723-5BB8D62573DA}"/>
              </a:ext>
            </a:extLst>
          </p:cNvPr>
          <p:cNvSpPr txBox="1"/>
          <p:nvPr/>
        </p:nvSpPr>
        <p:spPr>
          <a:xfrm>
            <a:off x="4635961" y="1890373"/>
            <a:ext cx="3661739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F874D5-E2CE-8444-BC1A-C488DC9DBF18}"/>
              </a:ext>
            </a:extLst>
          </p:cNvPr>
          <p:cNvSpPr/>
          <p:nvPr/>
        </p:nvSpPr>
        <p:spPr>
          <a:xfrm>
            <a:off x="1870268" y="2611378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Code</a:t>
            </a:r>
            <a:br>
              <a:rPr lang="en-US" altLang="zh-CN" sz="2800" dirty="0"/>
            </a:br>
            <a:r>
              <a:rPr lang="en-US" altLang="zh-CN" sz="2800" dirty="0"/>
              <a:t>Generator</a:t>
            </a:r>
            <a:endParaRPr lang="en-US" sz="2800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A8419A9-3CDE-FF45-BDF7-CDEB282AFA0A}"/>
              </a:ext>
            </a:extLst>
          </p:cNvPr>
          <p:cNvSpPr/>
          <p:nvPr/>
        </p:nvSpPr>
        <p:spPr>
          <a:xfrm rot="2700000">
            <a:off x="3021181" y="1770908"/>
            <a:ext cx="280088" cy="94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AC487F-8D8D-3046-AF63-654D19542FAA}"/>
              </a:ext>
            </a:extLst>
          </p:cNvPr>
          <p:cNvSpPr/>
          <p:nvPr/>
        </p:nvSpPr>
        <p:spPr>
          <a:xfrm>
            <a:off x="4732918" y="2611378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Query</a:t>
            </a:r>
            <a:r>
              <a:rPr lang="zh-CN" altLang="en-US" sz="2800" dirty="0"/>
              <a:t> </a:t>
            </a:r>
            <a:r>
              <a:rPr lang="en-US" altLang="zh-CN" sz="2800" dirty="0"/>
              <a:t>Compiler</a:t>
            </a:r>
            <a:endParaRPr lang="en-US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6B3613-019A-FB43-BEB2-26D1BE8A49F0}"/>
              </a:ext>
            </a:extLst>
          </p:cNvPr>
          <p:cNvGrpSpPr/>
          <p:nvPr/>
        </p:nvGrpSpPr>
        <p:grpSpPr>
          <a:xfrm>
            <a:off x="4989706" y="3241577"/>
            <a:ext cx="2308017" cy="461665"/>
            <a:chOff x="5138296" y="3241577"/>
            <a:chExt cx="2308017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D000A4-8F65-854A-ABA7-4A9F766E19C5}"/>
                </a:ext>
              </a:extLst>
            </p:cNvPr>
            <p:cNvSpPr txBox="1"/>
            <p:nvPr/>
          </p:nvSpPr>
          <p:spPr>
            <a:xfrm>
              <a:off x="5518052" y="3241577"/>
              <a:ext cx="1928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(</a:t>
              </a:r>
              <a:r>
                <a:rPr lang="en-US" altLang="zh-CN" sz="2400" b="1" i="1" dirty="0" err="1"/>
                <a:t>m</a:t>
              </a:r>
              <a:r>
                <a:rPr lang="en-US" altLang="zh-CN" sz="2400" dirty="0" err="1"/>
                <a:t>,</a:t>
              </a:r>
              <a:r>
                <a:rPr lang="en-US" altLang="zh-CN" sz="2400" b="1" i="1" dirty="0" err="1"/>
                <a:t>p</a:t>
              </a:r>
              <a:r>
                <a:rPr lang="en-US" altLang="zh-CN" sz="2400" dirty="0" err="1"/>
                <a:t>,</a:t>
              </a:r>
              <a:r>
                <a:rPr lang="en-US" altLang="zh-CN" sz="2400" b="1" i="1" dirty="0" err="1"/>
                <a:t>n</a:t>
              </a:r>
              <a:r>
                <a:rPr lang="en-US" altLang="zh-CN" sz="2400" dirty="0"/>
                <a:t>)</a:t>
              </a:r>
              <a:endParaRPr lang="en-US" sz="2400" dirty="0"/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48160731-E298-B84E-84BE-5CAE59B23617}"/>
                </a:ext>
              </a:extLst>
            </p:cNvPr>
            <p:cNvSpPr/>
            <p:nvPr/>
          </p:nvSpPr>
          <p:spPr>
            <a:xfrm>
              <a:off x="5138296" y="3328428"/>
              <a:ext cx="280088" cy="3259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89FD16-7E6C-B64E-B54B-5F8DC9CFD70C}"/>
              </a:ext>
            </a:extLst>
          </p:cNvPr>
          <p:cNvSpPr/>
          <p:nvPr/>
        </p:nvSpPr>
        <p:spPr>
          <a:xfrm>
            <a:off x="4732918" y="3688619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Rules</a:t>
            </a:r>
            <a:r>
              <a:rPr lang="zh-CN" altLang="en-US" sz="2800" dirty="0"/>
              <a:t> </a:t>
            </a:r>
            <a:r>
              <a:rPr lang="en-US" altLang="zh-CN" sz="2800" dirty="0"/>
              <a:t>Generator</a:t>
            </a:r>
            <a:endParaRPr lang="en-US" sz="28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68068FF-1D83-864B-870F-3C2241F0DFF1}"/>
              </a:ext>
            </a:extLst>
          </p:cNvPr>
          <p:cNvSpPr/>
          <p:nvPr/>
        </p:nvSpPr>
        <p:spPr>
          <a:xfrm>
            <a:off x="1870794" y="3681571"/>
            <a:ext cx="1763541" cy="685591"/>
          </a:xfrm>
          <a:prstGeom prst="roundRect">
            <a:avLst/>
          </a:prstGeom>
          <a:ln w="254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P4</a:t>
            </a:r>
            <a:br>
              <a:rPr lang="en-US" altLang="zh-CN" sz="2800" dirty="0"/>
            </a:br>
            <a:r>
              <a:rPr lang="en-US" altLang="zh-CN" sz="2800" dirty="0"/>
              <a:t>Compiler</a:t>
            </a:r>
            <a:endParaRPr lang="en-US" sz="2800" dirty="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41410660-9958-8847-A177-02684FB6BFC9}"/>
              </a:ext>
            </a:extLst>
          </p:cNvPr>
          <p:cNvSpPr/>
          <p:nvPr/>
        </p:nvSpPr>
        <p:spPr>
          <a:xfrm rot="18000000">
            <a:off x="3091845" y="4176764"/>
            <a:ext cx="261569" cy="1092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22ACEBC1-C24C-F84D-A174-17DAC5A1F73E}"/>
              </a:ext>
            </a:extLst>
          </p:cNvPr>
          <p:cNvSpPr/>
          <p:nvPr/>
        </p:nvSpPr>
        <p:spPr>
          <a:xfrm rot="3600000">
            <a:off x="4895168" y="4174170"/>
            <a:ext cx="261569" cy="1092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8ECED7-47C8-0C41-A989-0EF7D987CEED}"/>
              </a:ext>
            </a:extLst>
          </p:cNvPr>
          <p:cNvSpPr txBox="1"/>
          <p:nvPr/>
        </p:nvSpPr>
        <p:spPr>
          <a:xfrm>
            <a:off x="1387392" y="4590348"/>
            <a:ext cx="194238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plane</a:t>
            </a:r>
            <a:br>
              <a:rPr lang="en-US" altLang="zh-CN" sz="2400" dirty="0"/>
            </a:br>
            <a:r>
              <a:rPr lang="en-US" altLang="zh-CN" sz="2400" dirty="0"/>
              <a:t>program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F56C6E-0A81-7542-BA8B-E690A759FCF0}"/>
              </a:ext>
            </a:extLst>
          </p:cNvPr>
          <p:cNvSpPr txBox="1"/>
          <p:nvPr/>
        </p:nvSpPr>
        <p:spPr>
          <a:xfrm>
            <a:off x="471366" y="2349744"/>
            <a:ext cx="1500323" cy="69801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Static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program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D2EAA6-9C9F-114F-BE07-8F34DB0D5E98}"/>
              </a:ext>
            </a:extLst>
          </p:cNvPr>
          <p:cNvSpPr txBox="1"/>
          <p:nvPr/>
        </p:nvSpPr>
        <p:spPr>
          <a:xfrm>
            <a:off x="6267842" y="2345828"/>
            <a:ext cx="1589399" cy="69801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Dynamic</a:t>
            </a:r>
          </a:p>
          <a:p>
            <a:pPr algn="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rules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A5C6E3-4AB5-6542-8753-2896F599A18E}"/>
              </a:ext>
            </a:extLst>
          </p:cNvPr>
          <p:cNvSpPr txBox="1"/>
          <p:nvPr/>
        </p:nvSpPr>
        <p:spPr>
          <a:xfrm>
            <a:off x="843070" y="1530194"/>
            <a:ext cx="66449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=</a:t>
            </a:r>
            <a:r>
              <a:rPr lang="zh-CN" altLang="en-US" sz="2400" b="1" i="1" dirty="0"/>
              <a:t> </a:t>
            </a:r>
            <a:r>
              <a:rPr lang="en-US" altLang="zh-CN" sz="2400" i="1" dirty="0"/>
              <a:t>{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1</a:t>
            </a:r>
            <a:r>
              <a:rPr lang="en-US" altLang="zh-CN" sz="2400" dirty="0"/>
              <a:t>,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2</a:t>
            </a:r>
            <a:r>
              <a:rPr lang="en-US" altLang="zh-CN" sz="2400" dirty="0"/>
              <a:t>,</a:t>
            </a:r>
            <a:r>
              <a:rPr lang="zh-CN" altLang="en-US" sz="2400" b="1" i="1" dirty="0"/>
              <a:t> </a:t>
            </a:r>
            <a:r>
              <a:rPr lang="en-US" altLang="zh-CN" sz="2400" i="1" dirty="0"/>
              <a:t>…}</a:t>
            </a:r>
            <a:r>
              <a:rPr lang="zh-CN" altLang="en-US" sz="2400" i="1" dirty="0"/>
              <a:t> </a:t>
            </a:r>
            <a:endParaRPr lang="en-US" altLang="zh-CN" sz="2400" i="1" dirty="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F84D0E2-B074-5B4B-AA2A-2C1FE63F7102}"/>
              </a:ext>
            </a:extLst>
          </p:cNvPr>
          <p:cNvSpPr/>
          <p:nvPr/>
        </p:nvSpPr>
        <p:spPr>
          <a:xfrm rot="18900000">
            <a:off x="4757894" y="1770909"/>
            <a:ext cx="280088" cy="94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E1547-99F9-964A-AED6-125847D19776}"/>
              </a:ext>
            </a:extLst>
          </p:cNvPr>
          <p:cNvGrpSpPr/>
          <p:nvPr/>
        </p:nvGrpSpPr>
        <p:grpSpPr>
          <a:xfrm>
            <a:off x="2109012" y="3218717"/>
            <a:ext cx="1986680" cy="504160"/>
            <a:chOff x="2109012" y="3218717"/>
            <a:chExt cx="1986680" cy="504160"/>
          </a:xfrm>
        </p:grpSpPr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158376BA-6157-8C47-93C6-8839490A52ED}"/>
                </a:ext>
              </a:extLst>
            </p:cNvPr>
            <p:cNvSpPr/>
            <p:nvPr/>
          </p:nvSpPr>
          <p:spPr>
            <a:xfrm>
              <a:off x="2109012" y="3328428"/>
              <a:ext cx="280088" cy="3259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95FFFC-16BA-424A-B85F-F40B996C0CBE}"/>
                </a:ext>
              </a:extLst>
            </p:cNvPr>
            <p:cNvSpPr txBox="1"/>
            <p:nvPr/>
          </p:nvSpPr>
          <p:spPr>
            <a:xfrm>
              <a:off x="2457680" y="3218717"/>
              <a:ext cx="163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    </a:t>
              </a:r>
              <a:r>
                <a:rPr lang="en-US" altLang="zh-CN" sz="2400" dirty="0"/>
                <a:t>code</a:t>
              </a:r>
              <a:endParaRPr lang="en-US" sz="2400" dirty="0"/>
            </a:p>
          </p:txBody>
        </p:sp>
        <p:pic>
          <p:nvPicPr>
            <p:cNvPr id="1028" name="Picture 4" descr="File:P4-programming-language-logo.png - Wikimedia Commons">
              <a:extLst>
                <a:ext uri="{FF2B5EF4-FFF2-40B4-BE49-F238E27FC236}">
                  <a16:creationId xmlns:a16="http://schemas.microsoft.com/office/drawing/2014/main" id="{8D4DFD2B-B492-5342-B601-1C0159985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742" y="3223465"/>
              <a:ext cx="499412" cy="49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A56EA1-C133-A64B-853F-ECA8576FA44E}"/>
              </a:ext>
            </a:extLst>
          </p:cNvPr>
          <p:cNvSpPr txBox="1"/>
          <p:nvPr/>
        </p:nvSpPr>
        <p:spPr>
          <a:xfrm>
            <a:off x="2464264" y="6400775"/>
            <a:ext cx="3402553" cy="35330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Programmable</a:t>
            </a:r>
            <a:r>
              <a:rPr lang="zh-CN" altLang="en-US" sz="2800" b="1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Switch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A205D6E5-BBC0-6342-814B-20E1631EE4BB}"/>
              </a:ext>
            </a:extLst>
          </p:cNvPr>
          <p:cNvSpPr/>
          <p:nvPr/>
        </p:nvSpPr>
        <p:spPr>
          <a:xfrm>
            <a:off x="5623118" y="5409629"/>
            <a:ext cx="2234123" cy="515814"/>
          </a:xfrm>
          <a:prstGeom prst="rightArrow">
            <a:avLst>
              <a:gd name="adj1" fmla="val 50000"/>
              <a:gd name="adj2" fmla="val 105123"/>
            </a:avLst>
          </a:prstGeom>
          <a:solidFill>
            <a:schemeClr val="accent2">
              <a:lumMod val="75000"/>
              <a:alpha val="80000"/>
            </a:schemeClr>
          </a:solidFill>
          <a:ln w="508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71CDF5B6-B8AF-5845-99AC-72D78ABF3CDC}"/>
              </a:ext>
            </a:extLst>
          </p:cNvPr>
          <p:cNvSpPr/>
          <p:nvPr/>
        </p:nvSpPr>
        <p:spPr>
          <a:xfrm>
            <a:off x="231035" y="5409470"/>
            <a:ext cx="2444045" cy="515814"/>
          </a:xfrm>
          <a:prstGeom prst="rightArrow">
            <a:avLst>
              <a:gd name="adj1" fmla="val 50000"/>
              <a:gd name="adj2" fmla="val 105123"/>
            </a:avLst>
          </a:prstGeom>
          <a:solidFill>
            <a:schemeClr val="accent2">
              <a:lumMod val="75000"/>
              <a:alpha val="80000"/>
            </a:schemeClr>
          </a:solidFill>
          <a:ln w="508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bg1"/>
                </a:solidFill>
              </a:rPr>
              <a:t>Packets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434C598B-92B3-5F42-928C-012A00F5A7AD}"/>
              </a:ext>
            </a:extLst>
          </p:cNvPr>
          <p:cNvSpPr/>
          <p:nvPr/>
        </p:nvSpPr>
        <p:spPr>
          <a:xfrm>
            <a:off x="2131793" y="5455708"/>
            <a:ext cx="378363" cy="423337"/>
          </a:xfrm>
          <a:prstGeom prst="cube">
            <a:avLst>
              <a:gd name="adj" fmla="val 292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9E11BD68-7731-BE42-906D-97F17CD109FA}"/>
              </a:ext>
            </a:extLst>
          </p:cNvPr>
          <p:cNvSpPr/>
          <p:nvPr/>
        </p:nvSpPr>
        <p:spPr>
          <a:xfrm>
            <a:off x="1724003" y="5460251"/>
            <a:ext cx="378363" cy="423337"/>
          </a:xfrm>
          <a:prstGeom prst="cube">
            <a:avLst>
              <a:gd name="adj" fmla="val 292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6233A5A6-82CF-7443-800A-10ED2384D1E5}"/>
              </a:ext>
            </a:extLst>
          </p:cNvPr>
          <p:cNvSpPr/>
          <p:nvPr/>
        </p:nvSpPr>
        <p:spPr>
          <a:xfrm flipV="1">
            <a:off x="5540022" y="6051385"/>
            <a:ext cx="727820" cy="246634"/>
          </a:xfrm>
          <a:custGeom>
            <a:avLst/>
            <a:gdLst>
              <a:gd name="connsiteX0" fmla="*/ 0 w 1512000"/>
              <a:gd name="connsiteY0" fmla="*/ 172800 h 196750"/>
              <a:gd name="connsiteX1" fmla="*/ 943200 w 1512000"/>
              <a:gd name="connsiteY1" fmla="*/ 151200 h 196750"/>
              <a:gd name="connsiteX2" fmla="*/ 1202400 w 1512000"/>
              <a:gd name="connsiteY2" fmla="*/ 93600 h 196750"/>
              <a:gd name="connsiteX3" fmla="*/ 1267200 w 1512000"/>
              <a:gd name="connsiteY3" fmla="*/ 79200 h 196750"/>
              <a:gd name="connsiteX4" fmla="*/ 1440000 w 1512000"/>
              <a:gd name="connsiteY4" fmla="*/ 21600 h 196750"/>
              <a:gd name="connsiteX5" fmla="*/ 1476000 w 1512000"/>
              <a:gd name="connsiteY5" fmla="*/ 7200 h 196750"/>
              <a:gd name="connsiteX6" fmla="*/ 1512000 w 1512000"/>
              <a:gd name="connsiteY6" fmla="*/ 0 h 196750"/>
              <a:gd name="connsiteX0" fmla="*/ 0 w 1512000"/>
              <a:gd name="connsiteY0" fmla="*/ 172800 h 196750"/>
              <a:gd name="connsiteX1" fmla="*/ 943200 w 1512000"/>
              <a:gd name="connsiteY1" fmla="*/ 151200 h 196750"/>
              <a:gd name="connsiteX2" fmla="*/ 1202400 w 1512000"/>
              <a:gd name="connsiteY2" fmla="*/ 93600 h 196750"/>
              <a:gd name="connsiteX3" fmla="*/ 1440000 w 1512000"/>
              <a:gd name="connsiteY3" fmla="*/ 21600 h 196750"/>
              <a:gd name="connsiteX4" fmla="*/ 1476000 w 1512000"/>
              <a:gd name="connsiteY4" fmla="*/ 7200 h 196750"/>
              <a:gd name="connsiteX5" fmla="*/ 1512000 w 1512000"/>
              <a:gd name="connsiteY5" fmla="*/ 0 h 196750"/>
              <a:gd name="connsiteX0" fmla="*/ 0 w 1512000"/>
              <a:gd name="connsiteY0" fmla="*/ 172800 h 189641"/>
              <a:gd name="connsiteX1" fmla="*/ 943200 w 1512000"/>
              <a:gd name="connsiteY1" fmla="*/ 151200 h 189641"/>
              <a:gd name="connsiteX2" fmla="*/ 1440000 w 1512000"/>
              <a:gd name="connsiteY2" fmla="*/ 21600 h 189641"/>
              <a:gd name="connsiteX3" fmla="*/ 1476000 w 1512000"/>
              <a:gd name="connsiteY3" fmla="*/ 7200 h 189641"/>
              <a:gd name="connsiteX4" fmla="*/ 1512000 w 1512000"/>
              <a:gd name="connsiteY4" fmla="*/ 0 h 189641"/>
              <a:gd name="connsiteX0" fmla="*/ 0 w 1556379"/>
              <a:gd name="connsiteY0" fmla="*/ 172800 h 172800"/>
              <a:gd name="connsiteX1" fmla="*/ 1440000 w 1556379"/>
              <a:gd name="connsiteY1" fmla="*/ 21600 h 172800"/>
              <a:gd name="connsiteX2" fmla="*/ 1476000 w 1556379"/>
              <a:gd name="connsiteY2" fmla="*/ 7200 h 172800"/>
              <a:gd name="connsiteX3" fmla="*/ 1512000 w 1556379"/>
              <a:gd name="connsiteY3" fmla="*/ 0 h 172800"/>
              <a:gd name="connsiteX0" fmla="*/ 0 w 1680077"/>
              <a:gd name="connsiteY0" fmla="*/ 230400 h 230400"/>
              <a:gd name="connsiteX1" fmla="*/ 1555200 w 1680077"/>
              <a:gd name="connsiteY1" fmla="*/ 21600 h 230400"/>
              <a:gd name="connsiteX2" fmla="*/ 1591200 w 1680077"/>
              <a:gd name="connsiteY2" fmla="*/ 7200 h 230400"/>
              <a:gd name="connsiteX3" fmla="*/ 1627200 w 1680077"/>
              <a:gd name="connsiteY3" fmla="*/ 0 h 230400"/>
              <a:gd name="connsiteX0" fmla="*/ 0 w 1680077"/>
              <a:gd name="connsiteY0" fmla="*/ 230400 h 230400"/>
              <a:gd name="connsiteX1" fmla="*/ 1555200 w 1680077"/>
              <a:gd name="connsiteY1" fmla="*/ 21600 h 230400"/>
              <a:gd name="connsiteX2" fmla="*/ 1591200 w 1680077"/>
              <a:gd name="connsiteY2" fmla="*/ 7200 h 230400"/>
              <a:gd name="connsiteX3" fmla="*/ 1627200 w 1680077"/>
              <a:gd name="connsiteY3" fmla="*/ 0 h 230400"/>
              <a:gd name="connsiteX0" fmla="*/ 0 w 1680077"/>
              <a:gd name="connsiteY0" fmla="*/ 228917 h 228917"/>
              <a:gd name="connsiteX1" fmla="*/ 1555200 w 1680077"/>
              <a:gd name="connsiteY1" fmla="*/ 20117 h 228917"/>
              <a:gd name="connsiteX2" fmla="*/ 1591200 w 1680077"/>
              <a:gd name="connsiteY2" fmla="*/ 5717 h 228917"/>
              <a:gd name="connsiteX0" fmla="*/ 0 w 1555200"/>
              <a:gd name="connsiteY0" fmla="*/ 208800 h 208800"/>
              <a:gd name="connsiteX1" fmla="*/ 1555200 w 1555200"/>
              <a:gd name="connsiteY1" fmla="*/ 0 h 208800"/>
              <a:gd name="connsiteX0" fmla="*/ 0 w 1641600"/>
              <a:gd name="connsiteY0" fmla="*/ 302400 h 302400"/>
              <a:gd name="connsiteX1" fmla="*/ 1641600 w 1641600"/>
              <a:gd name="connsiteY1" fmla="*/ 0 h 302400"/>
              <a:gd name="connsiteX0" fmla="*/ 0 w 1641600"/>
              <a:gd name="connsiteY0" fmla="*/ 302400 h 302400"/>
              <a:gd name="connsiteX1" fmla="*/ 1641600 w 1641600"/>
              <a:gd name="connsiteY1" fmla="*/ 0 h 302400"/>
              <a:gd name="connsiteX0" fmla="*/ 0 w 1540800"/>
              <a:gd name="connsiteY0" fmla="*/ 208800 h 208800"/>
              <a:gd name="connsiteX1" fmla="*/ 1540800 w 1540800"/>
              <a:gd name="connsiteY1" fmla="*/ 0 h 2088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94477"/>
              <a:gd name="connsiteY0" fmla="*/ 226591 h 226591"/>
              <a:gd name="connsiteX1" fmla="*/ 1694477 w 1694477"/>
              <a:gd name="connsiteY1" fmla="*/ 0 h 226591"/>
              <a:gd name="connsiteX0" fmla="*/ 0 w 1694477"/>
              <a:gd name="connsiteY0" fmla="*/ 229261 h 229261"/>
              <a:gd name="connsiteX1" fmla="*/ 1694477 w 1694477"/>
              <a:gd name="connsiteY1" fmla="*/ 2670 h 229261"/>
              <a:gd name="connsiteX0" fmla="*/ 0 w 1397079"/>
              <a:gd name="connsiteY0" fmla="*/ 352885 h 352885"/>
              <a:gd name="connsiteX1" fmla="*/ 1397079 w 1397079"/>
              <a:gd name="connsiteY1" fmla="*/ 0 h 35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79" h="352885">
                <a:moveTo>
                  <a:pt x="0" y="352885"/>
                </a:moveTo>
                <a:cubicBezTo>
                  <a:pt x="575938" y="-52308"/>
                  <a:pt x="703837" y="97814"/>
                  <a:pt x="1397079" y="0"/>
                </a:cubicBezTo>
              </a:path>
            </a:pathLst>
          </a:custGeom>
          <a:noFill/>
          <a:ln w="50800">
            <a:solidFill>
              <a:srgbClr val="FF0000"/>
            </a:solidFill>
            <a:headEnd w="lg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CF976E-26D3-8847-A676-1340E9EBD9D0}"/>
              </a:ext>
            </a:extLst>
          </p:cNvPr>
          <p:cNvSpPr txBox="1"/>
          <p:nvPr/>
        </p:nvSpPr>
        <p:spPr>
          <a:xfrm>
            <a:off x="5813515" y="6104765"/>
            <a:ext cx="176457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Alerts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2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43399 1.11111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43399 -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 animBg="1"/>
      <p:bldP spid="14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/>
      <p:bldP spid="36" grpId="0" animBg="1"/>
      <p:bldP spid="36" grpId="1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2" grpId="0" animBg="1"/>
      <p:bldP spid="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8F5EF-7A2A-5149-993D-FDE31DDD54CF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68F19-CE65-1642-A8BB-5D537D3E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Evaluation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highlights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60CA-F408-9142-A273-6BF0485B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76460" cy="4530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accent1"/>
                </a:solidFill>
              </a:rPr>
              <a:t>How </a:t>
            </a:r>
            <a:r>
              <a:rPr lang="en-US" altLang="zh-CN" dirty="0">
                <a:solidFill>
                  <a:schemeClr val="accent1"/>
                </a:solidFill>
              </a:rPr>
              <a:t>efficient</a:t>
            </a:r>
            <a:r>
              <a:rPr lang="en-US" dirty="0">
                <a:solidFill>
                  <a:schemeClr val="accent1"/>
                </a:solidFill>
              </a:rPr>
              <a:t> is </a:t>
            </a:r>
            <a:r>
              <a:rPr lang="en-US" dirty="0" err="1">
                <a:solidFill>
                  <a:schemeClr val="accent1"/>
                </a:solidFill>
              </a:rPr>
              <a:t>BeauCoup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dirty="0"/>
              <a:t>uses </a:t>
            </a:r>
            <a:r>
              <a:rPr lang="en-US" b="1" dirty="0"/>
              <a:t>4x~10x fewer memory access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accuracy.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dirty="0">
                <a:solidFill>
                  <a:schemeClr val="accent1"/>
                </a:solidFill>
              </a:rPr>
              <a:t>What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about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fairness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Equalized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same-threshold</a:t>
            </a:r>
            <a:r>
              <a:rPr lang="zh-CN" altLang="en-US" dirty="0"/>
              <a:t> </a:t>
            </a:r>
            <a:r>
              <a:rPr lang="en-US" altLang="zh-CN" dirty="0"/>
              <a:t>queries.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accent1"/>
                </a:solidFill>
              </a:rPr>
              <a:t>How much hardware resource?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switch,</a:t>
            </a:r>
            <a:r>
              <a:rPr lang="zh-CN" altLang="en-US" dirty="0"/>
              <a:t> </a:t>
            </a:r>
            <a:r>
              <a:rPr lang="en-US" dirty="0" err="1"/>
              <a:t>BeauCoup</a:t>
            </a:r>
            <a:r>
              <a:rPr lang="zh-CN" altLang="en-US" dirty="0"/>
              <a:t> </a:t>
            </a:r>
            <a:r>
              <a:rPr lang="en-US" altLang="zh-CN" dirty="0"/>
              <a:t>occupies</a:t>
            </a:r>
            <a:r>
              <a:rPr lang="zh-CN" altLang="en-US" dirty="0"/>
              <a:t> </a:t>
            </a:r>
            <a:r>
              <a:rPr lang="en-US" altLang="zh-CN" b="1" dirty="0"/>
              <a:t>&lt;50%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each</a:t>
            </a:r>
            <a:r>
              <a:rPr lang="zh-CN" altLang="en-US" b="1" dirty="0"/>
              <a:t> </a:t>
            </a:r>
            <a:r>
              <a:rPr lang="en-US" altLang="zh-CN" b="1" dirty="0"/>
              <a:t>resource</a:t>
            </a:r>
            <a:r>
              <a:rPr lang="zh-CN" alt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2538-224C-464A-8E63-7D381FDF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855AC3-BC20-0D45-8777-5692AB49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337" y="4048246"/>
            <a:ext cx="8429262" cy="2809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0F175-BA79-E946-A8E7-CD89D5C5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metric:</a:t>
            </a:r>
            <a:r>
              <a:rPr lang="zh-CN" altLang="en-US" dirty="0"/>
              <a:t> </a:t>
            </a:r>
            <a:r>
              <a:rPr lang="en-US" altLang="zh-CN" i="1" dirty="0"/>
              <a:t>Mean</a:t>
            </a:r>
            <a:r>
              <a:rPr lang="zh-CN" altLang="en-US" i="1" dirty="0"/>
              <a:t> </a:t>
            </a:r>
            <a:r>
              <a:rPr lang="en-US" altLang="zh-CN" i="1" dirty="0"/>
              <a:t>Relative</a:t>
            </a:r>
            <a:r>
              <a:rPr lang="zh-CN" altLang="en-US" i="1" dirty="0"/>
              <a:t> </a:t>
            </a:r>
            <a:r>
              <a:rPr lang="en-US" altLang="zh-CN" i="1" dirty="0"/>
              <a:t>Error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F0204-0971-5A4F-BAB0-61C492E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788B00-FDFE-EA46-8B7C-E452395E99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471" y="1518642"/>
            <a:ext cx="8429263" cy="280975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ED59FE-CBE5-DC4D-8331-3F0540E853DC}"/>
              </a:ext>
            </a:extLst>
          </p:cNvPr>
          <p:cNvCxnSpPr>
            <a:cxnSpLocks/>
          </p:cNvCxnSpPr>
          <p:nvPr/>
        </p:nvCxnSpPr>
        <p:spPr>
          <a:xfrm>
            <a:off x="4056105" y="1597306"/>
            <a:ext cx="1" cy="526069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9B8AE3-B820-2D48-808C-45F05EE61F42}"/>
              </a:ext>
            </a:extLst>
          </p:cNvPr>
          <p:cNvSpPr txBox="1"/>
          <p:nvPr/>
        </p:nvSpPr>
        <p:spPr>
          <a:xfrm>
            <a:off x="4056105" y="1440706"/>
            <a:ext cx="177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922EEC1D-232E-0640-8F0F-E6BE910AD1D9}"/>
              </a:ext>
            </a:extLst>
          </p:cNvPr>
          <p:cNvSpPr/>
          <p:nvPr/>
        </p:nvSpPr>
        <p:spPr>
          <a:xfrm>
            <a:off x="3174274" y="3405088"/>
            <a:ext cx="1567543" cy="510139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Wider</a:t>
            </a:r>
            <a:endParaRPr lang="en-US" sz="1600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6E791FCB-67BE-6542-8E1A-0F3A5994756A}"/>
              </a:ext>
            </a:extLst>
          </p:cNvPr>
          <p:cNvSpPr/>
          <p:nvPr/>
        </p:nvSpPr>
        <p:spPr>
          <a:xfrm>
            <a:off x="3615277" y="5884256"/>
            <a:ext cx="933907" cy="510139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dirty="0"/>
              <a:t>Narrow</a:t>
            </a:r>
            <a:endParaRPr lang="en-US" sz="16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71D582-22CD-FB4A-A35B-D6243DD04F33}"/>
              </a:ext>
            </a:extLst>
          </p:cNvPr>
          <p:cNvCxnSpPr/>
          <p:nvPr/>
        </p:nvCxnSpPr>
        <p:spPr>
          <a:xfrm>
            <a:off x="731520" y="4206240"/>
            <a:ext cx="757645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F2B466-386D-004A-A5D6-9CCFCEEF0481}"/>
              </a:ext>
            </a:extLst>
          </p:cNvPr>
          <p:cNvSpPr txBox="1"/>
          <p:nvPr/>
        </p:nvSpPr>
        <p:spPr>
          <a:xfrm>
            <a:off x="8366462" y="3995630"/>
            <a:ext cx="298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x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=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Actual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#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of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distinct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DB6ED0-5004-4A42-9298-29EA95E9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125" y="4735286"/>
            <a:ext cx="4208876" cy="1856755"/>
          </a:xfrm>
        </p:spPr>
        <p:txBody>
          <a:bodyPr>
            <a:normAutofit/>
          </a:bodyPr>
          <a:lstStyle/>
          <a:p>
            <a:r>
              <a:rPr lang="en-US" altLang="zh-CN" i="1" dirty="0"/>
              <a:t>Error</a:t>
            </a:r>
            <a:r>
              <a:rPr lang="en-US" altLang="zh-CN" dirty="0"/>
              <a:t>=|</a:t>
            </a:r>
            <a:r>
              <a:rPr lang="en-US" altLang="zh-CN" dirty="0">
                <a:solidFill>
                  <a:schemeClr val="accent1"/>
                </a:solidFill>
              </a:rPr>
              <a:t>x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Threshold</a:t>
            </a:r>
            <a:r>
              <a:rPr lang="en-US" altLang="zh-CN" dirty="0"/>
              <a:t>|</a:t>
            </a:r>
            <a:endParaRPr lang="en-US" dirty="0"/>
          </a:p>
          <a:p>
            <a:r>
              <a:rPr lang="en-US" altLang="zh-CN" i="1" dirty="0"/>
              <a:t>MRE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i="1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Threshold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FFAEFF-67D6-4D48-8993-DAFB38095501}"/>
              </a:ext>
            </a:extLst>
          </p:cNvPr>
          <p:cNvCxnSpPr>
            <a:cxnSpLocks/>
          </p:cNvCxnSpPr>
          <p:nvPr/>
        </p:nvCxnSpPr>
        <p:spPr>
          <a:xfrm>
            <a:off x="9222377" y="5299840"/>
            <a:ext cx="724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9623-246A-8F4A-9E86-CB5FF2AD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C8878-9E73-084A-A127-D2C5774E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A75B9-E73A-8244-8168-EB3549197BDC}"/>
              </a:ext>
            </a:extLst>
          </p:cNvPr>
          <p:cNvGrpSpPr/>
          <p:nvPr/>
        </p:nvGrpSpPr>
        <p:grpSpPr>
          <a:xfrm>
            <a:off x="974125" y="1620263"/>
            <a:ext cx="7910383" cy="4736087"/>
            <a:chOff x="2828145" y="1142175"/>
            <a:chExt cx="7741588" cy="51508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F22FF9-EBB4-4041-A20F-18064302706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 flipV="1">
              <a:off x="7442063" y="3882045"/>
              <a:ext cx="1348498" cy="1029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111CD8-DEFC-EB4A-AD9E-90F64D541AEF}"/>
                </a:ext>
              </a:extLst>
            </p:cNvPr>
            <p:cNvGrpSpPr/>
            <p:nvPr/>
          </p:nvGrpSpPr>
          <p:grpSpPr>
            <a:xfrm>
              <a:off x="2828145" y="1142175"/>
              <a:ext cx="4686617" cy="5150864"/>
              <a:chOff x="4407108" y="1159995"/>
              <a:chExt cx="4686617" cy="515086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9A7FC59-4556-9547-898C-2A263C443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8569" y="4008868"/>
                <a:ext cx="1595641" cy="73268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B7D088E-A6C4-C240-8F6F-60E2F57E1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6268" y="2920588"/>
                <a:ext cx="1292100" cy="9337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4FBE96-6D59-FF43-A347-D323DA2B6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142" y="2976385"/>
                <a:ext cx="205859" cy="16209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D19AF1-BFB3-6849-A4EF-EF21B9E97598}"/>
                  </a:ext>
                </a:extLst>
              </p:cNvPr>
              <p:cNvGrpSpPr/>
              <p:nvPr/>
            </p:nvGrpSpPr>
            <p:grpSpPr>
              <a:xfrm>
                <a:off x="4940996" y="3712993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D50C09B-59A2-1D43-B098-FC61E37B0109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5B0C4A3-8935-9548-917B-F3F578128149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56" name="Picture 2" descr="Image result for router icon">
                  <a:extLst>
                    <a:ext uri="{FF2B5EF4-FFF2-40B4-BE49-F238E27FC236}">
                      <a16:creationId xmlns:a16="http://schemas.microsoft.com/office/drawing/2014/main" id="{4D4946FE-D79F-C24E-B277-336FBDE769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37F7B20F-9611-2046-8DEE-802B6537D8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DE2087E-0C18-1D41-844F-115E0F16E6D1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02FE5E2-64D1-B64D-9C3D-4EBEDFD62F95}"/>
                      </a:ext>
                    </a:extLst>
                  </p:cNvPr>
                  <p:cNvCxnSpPr>
                    <a:cxnSpLocks/>
                    <a:endCxn id="87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Smiley Face 86">
                    <a:extLst>
                      <a:ext uri="{FF2B5EF4-FFF2-40B4-BE49-F238E27FC236}">
                        <a16:creationId xmlns:a16="http://schemas.microsoft.com/office/drawing/2014/main" id="{A7B1324F-55E6-5E41-86AA-7CEB28F1C90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BA6C529-4BB9-DB4A-B561-597CCEE17488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ACF91614-5C48-A447-9797-EBE856DD3E43}"/>
                      </a:ext>
                    </a:extLst>
                  </p:cNvPr>
                  <p:cNvCxnSpPr>
                    <a:cxnSpLocks/>
                    <a:endCxn id="85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Smiley Face 84">
                    <a:extLst>
                      <a:ext uri="{FF2B5EF4-FFF2-40B4-BE49-F238E27FC236}">
                        <a16:creationId xmlns:a16="http://schemas.microsoft.com/office/drawing/2014/main" id="{401C585B-2C82-524B-BF46-271FE46EDF47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53BEC35-A4D4-E945-97B4-D37991CCC9D0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4CEB174-A94A-484D-B59F-D54F7ECE4772}"/>
                      </a:ext>
                    </a:extLst>
                  </p:cNvPr>
                  <p:cNvCxnSpPr>
                    <a:cxnSpLocks/>
                    <a:stCxn id="56" idx="0"/>
                    <a:endCxn id="83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Smiley Face 82">
                    <a:extLst>
                      <a:ext uri="{FF2B5EF4-FFF2-40B4-BE49-F238E27FC236}">
                        <a16:creationId xmlns:a16="http://schemas.microsoft.com/office/drawing/2014/main" id="{27142426-C99A-B748-81D6-0A7C02773902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A801D6BE-D209-C949-BAAF-6D5B43809CBD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C68BAF29-F074-2A42-AEAD-0A4DA39C1086}"/>
                      </a:ext>
                    </a:extLst>
                  </p:cNvPr>
                  <p:cNvCxnSpPr>
                    <a:cxnSpLocks/>
                    <a:endCxn id="81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Smiley Face 80">
                    <a:extLst>
                      <a:ext uri="{FF2B5EF4-FFF2-40B4-BE49-F238E27FC236}">
                        <a16:creationId xmlns:a16="http://schemas.microsoft.com/office/drawing/2014/main" id="{07D56491-E304-DE4D-8511-6FCECDF1315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B2F3317-1C54-1F45-B0C8-5373E6AD5A19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C1074CE6-6A98-D746-8891-2BFF063D04E1}"/>
                      </a:ext>
                    </a:extLst>
                  </p:cNvPr>
                  <p:cNvCxnSpPr>
                    <a:cxnSpLocks/>
                    <a:endCxn id="79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Smiley Face 78">
                    <a:extLst>
                      <a:ext uri="{FF2B5EF4-FFF2-40B4-BE49-F238E27FC236}">
                        <a16:creationId xmlns:a16="http://schemas.microsoft.com/office/drawing/2014/main" id="{91FD0472-1B1A-2840-B24F-6F4C7A5D92BE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33BD721-75AC-AA44-8546-3088E27F5588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E6DF390-2115-2944-85F2-8B702FDFC959}"/>
                      </a:ext>
                    </a:extLst>
                  </p:cNvPr>
                  <p:cNvCxnSpPr>
                    <a:cxnSpLocks/>
                    <a:endCxn id="77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Smiley Face 76">
                    <a:extLst>
                      <a:ext uri="{FF2B5EF4-FFF2-40B4-BE49-F238E27FC236}">
                        <a16:creationId xmlns:a16="http://schemas.microsoft.com/office/drawing/2014/main" id="{8D794DEC-F366-EB44-90CE-E59284DE3B69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F654C6B1-8DC3-4143-AF66-5C7F87FEC02B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736079A-B948-0348-8907-D25253F3512C}"/>
                      </a:ext>
                    </a:extLst>
                  </p:cNvPr>
                  <p:cNvCxnSpPr>
                    <a:cxnSpLocks/>
                    <a:endCxn id="75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Smiley Face 74">
                    <a:extLst>
                      <a:ext uri="{FF2B5EF4-FFF2-40B4-BE49-F238E27FC236}">
                        <a16:creationId xmlns:a16="http://schemas.microsoft.com/office/drawing/2014/main" id="{60F6B60D-6225-3946-B58D-AC0AB5818E5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2D2AD0B-E5B1-B742-8525-62EB874C212C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3C55663F-1DE7-A34D-B5EE-BD688A471D86}"/>
                      </a:ext>
                    </a:extLst>
                  </p:cNvPr>
                  <p:cNvCxnSpPr>
                    <a:cxnSpLocks/>
                    <a:endCxn id="73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Smiley Face 72">
                    <a:extLst>
                      <a:ext uri="{FF2B5EF4-FFF2-40B4-BE49-F238E27FC236}">
                        <a16:creationId xmlns:a16="http://schemas.microsoft.com/office/drawing/2014/main" id="{9234600A-02A4-A745-98C9-D61F7C061DE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B929A1D-3E44-0B4C-AACE-B785E976470C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DF19AD28-D855-984A-B3DA-AFBE90BED59B}"/>
                      </a:ext>
                    </a:extLst>
                  </p:cNvPr>
                  <p:cNvCxnSpPr>
                    <a:cxnSpLocks/>
                    <a:endCxn id="71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Smiley Face 70">
                    <a:extLst>
                      <a:ext uri="{FF2B5EF4-FFF2-40B4-BE49-F238E27FC236}">
                        <a16:creationId xmlns:a16="http://schemas.microsoft.com/office/drawing/2014/main" id="{D8F1CB1C-9EAA-2C49-BE3F-858152D0554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3AD9E6B-0480-4D4F-95CE-3DCBE915C639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F71FAC0-6CC6-124B-91DB-D7AD615421E9}"/>
                      </a:ext>
                    </a:extLst>
                  </p:cNvPr>
                  <p:cNvCxnSpPr>
                    <a:cxnSpLocks/>
                    <a:endCxn id="69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Smiley Face 68">
                    <a:extLst>
                      <a:ext uri="{FF2B5EF4-FFF2-40B4-BE49-F238E27FC236}">
                        <a16:creationId xmlns:a16="http://schemas.microsoft.com/office/drawing/2014/main" id="{4251C3ED-137E-5B46-8782-6B4C6D98ECF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2E2AD3-3C40-C246-B642-8F9409E3C472}"/>
                  </a:ext>
                </a:extLst>
              </p:cNvPr>
              <p:cNvGrpSpPr/>
              <p:nvPr/>
            </p:nvGrpSpPr>
            <p:grpSpPr>
              <a:xfrm>
                <a:off x="5468054" y="1643271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0AF2C4F-FC85-8447-8BD9-825738CD2250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73AD855-4968-BF49-8D13-EB3C8D3FD683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22" name="Picture 2" descr="Image result for router icon">
                  <a:extLst>
                    <a:ext uri="{FF2B5EF4-FFF2-40B4-BE49-F238E27FC236}">
                      <a16:creationId xmlns:a16="http://schemas.microsoft.com/office/drawing/2014/main" id="{77B83018-B8D7-0C40-91CE-E100A0A199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E306878D-CDB3-E248-A3D0-5371412EE7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9430C0-4780-0641-A3F7-598F9364286A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5F8FB5E-0A54-E74C-B21F-B3771D6F5C8C}"/>
                      </a:ext>
                    </a:extLst>
                  </p:cNvPr>
                  <p:cNvCxnSpPr>
                    <a:cxnSpLocks/>
                    <a:endCxn id="53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Smiley Face 52">
                    <a:extLst>
                      <a:ext uri="{FF2B5EF4-FFF2-40B4-BE49-F238E27FC236}">
                        <a16:creationId xmlns:a16="http://schemas.microsoft.com/office/drawing/2014/main" id="{22C8149A-2BB9-F246-8496-E3D467A4E8C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8811663-012F-7B44-9F4C-3F6C3DAF64D2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75D7C7C-523E-284F-974B-657CCB8B39A0}"/>
                      </a:ext>
                    </a:extLst>
                  </p:cNvPr>
                  <p:cNvCxnSpPr>
                    <a:cxnSpLocks/>
                    <a:endCxn id="51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Smiley Face 50">
                    <a:extLst>
                      <a:ext uri="{FF2B5EF4-FFF2-40B4-BE49-F238E27FC236}">
                        <a16:creationId xmlns:a16="http://schemas.microsoft.com/office/drawing/2014/main" id="{BA10933C-D95B-A743-9A03-6E7CB1EF435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8300C33-F4E3-E945-96A9-75424B0DA08E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F9510B27-92E3-1A4F-A706-365A7DE66BDC}"/>
                      </a:ext>
                    </a:extLst>
                  </p:cNvPr>
                  <p:cNvCxnSpPr>
                    <a:cxnSpLocks/>
                    <a:stCxn id="22" idx="0"/>
                    <a:endCxn id="49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Smiley Face 48">
                    <a:extLst>
                      <a:ext uri="{FF2B5EF4-FFF2-40B4-BE49-F238E27FC236}">
                        <a16:creationId xmlns:a16="http://schemas.microsoft.com/office/drawing/2014/main" id="{3DE530A5-4DCF-554D-A6A9-1FB32075E272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AA50E5A-F96E-B14C-B5BD-6E02537F470F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72936B1E-E3A1-B84B-B7DA-164A4393E82F}"/>
                      </a:ext>
                    </a:extLst>
                  </p:cNvPr>
                  <p:cNvCxnSpPr>
                    <a:cxnSpLocks/>
                    <a:endCxn id="47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Smiley Face 46">
                    <a:extLst>
                      <a:ext uri="{FF2B5EF4-FFF2-40B4-BE49-F238E27FC236}">
                        <a16:creationId xmlns:a16="http://schemas.microsoft.com/office/drawing/2014/main" id="{4D4DBF8F-8DBF-BC46-8D2E-9FFDBBCAF78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06E0793-D3E1-D942-9FFA-E4008BBEFC2D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35E8019-D3D9-0041-8BB9-724C05FFFB1E}"/>
                      </a:ext>
                    </a:extLst>
                  </p:cNvPr>
                  <p:cNvCxnSpPr>
                    <a:cxnSpLocks/>
                    <a:endCxn id="45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Smiley Face 44">
                    <a:extLst>
                      <a:ext uri="{FF2B5EF4-FFF2-40B4-BE49-F238E27FC236}">
                        <a16:creationId xmlns:a16="http://schemas.microsoft.com/office/drawing/2014/main" id="{80CF7633-4CCE-A048-A362-0C57CC7605DF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9C8BA25-A267-2441-B821-1109F6B1ACDA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04F4D736-2F58-E44E-AAF1-2746865C12EA}"/>
                      </a:ext>
                    </a:extLst>
                  </p:cNvPr>
                  <p:cNvCxnSpPr>
                    <a:cxnSpLocks/>
                    <a:endCxn id="43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Smiley Face 42">
                    <a:extLst>
                      <a:ext uri="{FF2B5EF4-FFF2-40B4-BE49-F238E27FC236}">
                        <a16:creationId xmlns:a16="http://schemas.microsoft.com/office/drawing/2014/main" id="{6B3B789D-D190-024E-9913-D97047FB1B0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7BCDE74-9D16-5449-9C69-D909EF142D4F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9D9A6C8C-C7D0-5648-BA0D-372C2C23A597}"/>
                      </a:ext>
                    </a:extLst>
                  </p:cNvPr>
                  <p:cNvCxnSpPr>
                    <a:cxnSpLocks/>
                    <a:endCxn id="41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Smiley Face 40">
                    <a:extLst>
                      <a:ext uri="{FF2B5EF4-FFF2-40B4-BE49-F238E27FC236}">
                        <a16:creationId xmlns:a16="http://schemas.microsoft.com/office/drawing/2014/main" id="{E39A58F6-EBDC-EF42-AFCA-0D73150471D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2FC833B-57A5-554E-93C3-560B7EBFE1E5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0D44F713-5941-C843-8401-33145A2F59EB}"/>
                      </a:ext>
                    </a:extLst>
                  </p:cNvPr>
                  <p:cNvCxnSpPr>
                    <a:cxnSpLocks/>
                    <a:endCxn id="39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Smiley Face 38">
                    <a:extLst>
                      <a:ext uri="{FF2B5EF4-FFF2-40B4-BE49-F238E27FC236}">
                        <a16:creationId xmlns:a16="http://schemas.microsoft.com/office/drawing/2014/main" id="{2BA9B213-DEE8-3340-B93A-F3B64A71862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66E1A686-4336-7449-822E-350D8AF2CAC7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65016A8-31F1-C94E-80A3-1AF7C02A8FB9}"/>
                      </a:ext>
                    </a:extLst>
                  </p:cNvPr>
                  <p:cNvCxnSpPr>
                    <a:cxnSpLocks/>
                    <a:endCxn id="37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Smiley Face 36">
                    <a:extLst>
                      <a:ext uri="{FF2B5EF4-FFF2-40B4-BE49-F238E27FC236}">
                        <a16:creationId xmlns:a16="http://schemas.microsoft.com/office/drawing/2014/main" id="{03F4A127-8108-6744-8F2C-744E1077276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E380A49-4F22-7D41-8F02-D50D4906B80F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910A17C0-150D-9B4A-B8BF-86BC12C0CF73}"/>
                      </a:ext>
                    </a:extLst>
                  </p:cNvPr>
                  <p:cNvCxnSpPr>
                    <a:cxnSpLocks/>
                    <a:endCxn id="35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Smiley Face 34">
                    <a:extLst>
                      <a:ext uri="{FF2B5EF4-FFF2-40B4-BE49-F238E27FC236}">
                        <a16:creationId xmlns:a16="http://schemas.microsoft.com/office/drawing/2014/main" id="{9F0EEDDA-0F48-5641-A8FC-0DA43109239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" name="Cloud 17">
                <a:extLst>
                  <a:ext uri="{FF2B5EF4-FFF2-40B4-BE49-F238E27FC236}">
                    <a16:creationId xmlns:a16="http://schemas.microsoft.com/office/drawing/2014/main" id="{19852F3D-67F0-AB46-81C0-099CC2ADF867}"/>
                  </a:ext>
                </a:extLst>
              </p:cNvPr>
              <p:cNvSpPr/>
              <p:nvPr/>
            </p:nvSpPr>
            <p:spPr>
              <a:xfrm>
                <a:off x="4407108" y="1159995"/>
                <a:ext cx="4445418" cy="5150864"/>
              </a:xfrm>
              <a:prstGeom prst="clou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19" name="Picture 2" descr="Image result for router icon">
                <a:extLst>
                  <a:ext uri="{FF2B5EF4-FFF2-40B4-BE49-F238E27FC236}">
                    <a16:creationId xmlns:a16="http://schemas.microsoft.com/office/drawing/2014/main" id="{DE4D582A-B724-BD4C-B404-887DECA75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9397" y="3678290"/>
                <a:ext cx="884328" cy="590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469BB14-5B4D-3542-B32D-D261AE68FEE8}"/>
                </a:ext>
              </a:extLst>
            </p:cNvPr>
            <p:cNvSpPr/>
            <p:nvPr/>
          </p:nvSpPr>
          <p:spPr>
            <a:xfrm>
              <a:off x="8785026" y="3228661"/>
              <a:ext cx="1784707" cy="1327348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8D3B9E-4BC4-C842-9A1B-B8D2D77CEEC3}"/>
                </a:ext>
              </a:extLst>
            </p:cNvPr>
            <p:cNvSpPr txBox="1"/>
            <p:nvPr/>
          </p:nvSpPr>
          <p:spPr>
            <a:xfrm>
              <a:off x="8885937" y="3678017"/>
              <a:ext cx="1582882" cy="5854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defRPr/>
              </a:pPr>
              <a:r>
                <a:rPr lang="en-US" sz="2000" dirty="0"/>
                <a:t>Internet</a:t>
              </a:r>
            </a:p>
          </p:txBody>
        </p:sp>
        <p:pic>
          <p:nvPicPr>
            <p:cNvPr id="12" name="Picture 2" descr="Image result for router icon">
              <a:extLst>
                <a:ext uri="{FF2B5EF4-FFF2-40B4-BE49-F238E27FC236}">
                  <a16:creationId xmlns:a16="http://schemas.microsoft.com/office/drawing/2014/main" id="{7EAF7BD6-662D-F34E-BCF3-1250030FC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33" y="3652750"/>
              <a:ext cx="884328" cy="590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4" name="Picture 2" descr="🤔 Thinking Face Emoji">
            <a:extLst>
              <a:ext uri="{FF2B5EF4-FFF2-40B4-BE49-F238E27FC236}">
                <a16:creationId xmlns:a16="http://schemas.microsoft.com/office/drawing/2014/main" id="{186A5616-6696-DA4C-B280-43D93555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2E7429AE-065C-D544-8EED-310DAD3F54F5}"/>
              </a:ext>
            </a:extLst>
          </p:cNvPr>
          <p:cNvSpPr/>
          <p:nvPr/>
        </p:nvSpPr>
        <p:spPr>
          <a:xfrm>
            <a:off x="5774783" y="1277068"/>
            <a:ext cx="3574170" cy="1212116"/>
          </a:xfrm>
          <a:prstGeom prst="wedgeRoundRectCallout">
            <a:avLst>
              <a:gd name="adj1" fmla="val -27743"/>
              <a:gd name="adj2" fmla="val 60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800" dirty="0"/>
              <a:t>DDoS:</a:t>
            </a:r>
          </a:p>
          <a:p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b="1" i="1" dirty="0"/>
              <a:t>Source</a:t>
            </a:r>
            <a:r>
              <a:rPr lang="zh-CN" altLang="en-US" b="1" i="1" dirty="0"/>
              <a:t> </a:t>
            </a:r>
            <a:r>
              <a:rPr lang="en-US" altLang="zh-CN" b="1" i="1" dirty="0"/>
              <a:t>IPs</a:t>
            </a:r>
            <a:r>
              <a:rPr lang="zh-CN" altLang="en-US" b="1" i="1" dirty="0"/>
              <a:t> </a:t>
            </a:r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b="1" dirty="0"/>
              <a:t>Destination</a:t>
            </a:r>
            <a:r>
              <a:rPr lang="zh-CN" altLang="en-US" b="1" dirty="0"/>
              <a:t> </a:t>
            </a:r>
            <a:r>
              <a:rPr lang="en-US" altLang="zh-CN" b="1" dirty="0"/>
              <a:t>IP</a:t>
            </a:r>
            <a:r>
              <a:rPr lang="en-US" altLang="zh-CN" dirty="0"/>
              <a:t>?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9E6A4C82-5A9C-7245-8686-EE15CDDA1C80}"/>
              </a:ext>
            </a:extLst>
          </p:cNvPr>
          <p:cNvSpPr/>
          <p:nvPr/>
        </p:nvSpPr>
        <p:spPr>
          <a:xfrm>
            <a:off x="5475643" y="5294213"/>
            <a:ext cx="3342033" cy="852942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Select</a:t>
            </a:r>
            <a:r>
              <a:rPr lang="zh-CN" altLang="en-US" sz="2800" dirty="0"/>
              <a:t> </a:t>
            </a:r>
            <a:r>
              <a:rPr lang="en-US" altLang="zh-CN" sz="28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800" dirty="0"/>
              <a:t> </a:t>
            </a:r>
            <a:r>
              <a:rPr lang="en-US" altLang="zh-CN" sz="2800" dirty="0"/>
              <a:t>where</a:t>
            </a:r>
            <a:r>
              <a:rPr lang="zh-CN" altLang="en-US" sz="2800" dirty="0"/>
              <a:t> </a:t>
            </a:r>
            <a:r>
              <a:rPr lang="en-US" altLang="zh-CN" sz="2800" dirty="0"/>
              <a:t>distinct(</a:t>
            </a:r>
            <a:r>
              <a:rPr lang="en-US" altLang="zh-CN" sz="28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800" dirty="0"/>
              <a:t>)&gt;</a:t>
            </a:r>
            <a:r>
              <a:rPr lang="en-US" altLang="zh-CN" sz="2800" dirty="0">
                <a:solidFill>
                  <a:srgbClr val="00B0F0"/>
                </a:solidFill>
              </a:rPr>
              <a:t>1000</a:t>
            </a:r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3F05A97B-8D63-AA43-B405-BF643896E255}"/>
              </a:ext>
            </a:extLst>
          </p:cNvPr>
          <p:cNvSpPr/>
          <p:nvPr/>
        </p:nvSpPr>
        <p:spPr>
          <a:xfrm>
            <a:off x="6274595" y="4706954"/>
            <a:ext cx="805739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Key</a:t>
            </a:r>
            <a:endParaRPr lang="en-US" altLang="zh-CN" sz="2800" dirty="0">
              <a:solidFill>
                <a:srgbClr val="00B0F0"/>
              </a:solidFill>
            </a:endParaRPr>
          </a:p>
        </p:txBody>
      </p: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A5EF2723-9375-4B42-869C-028DB5114E26}"/>
              </a:ext>
            </a:extLst>
          </p:cNvPr>
          <p:cNvSpPr/>
          <p:nvPr/>
        </p:nvSpPr>
        <p:spPr>
          <a:xfrm>
            <a:off x="5688643" y="6306775"/>
            <a:ext cx="1665209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rgbClr val="7030A0"/>
                </a:solidFill>
              </a:rPr>
              <a:t>Attribute</a:t>
            </a:r>
            <a:endParaRPr lang="en-US" altLang="zh-CN" sz="2800" dirty="0">
              <a:solidFill>
                <a:srgbClr val="00B0F0"/>
              </a:solidFill>
            </a:endParaRPr>
          </a:p>
        </p:txBody>
      </p: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4F6D5213-5CD6-D14A-8C29-38FB2157A93B}"/>
              </a:ext>
            </a:extLst>
          </p:cNvPr>
          <p:cNvSpPr/>
          <p:nvPr/>
        </p:nvSpPr>
        <p:spPr>
          <a:xfrm>
            <a:off x="7759267" y="6283822"/>
            <a:ext cx="1756397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5510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5196-D231-BB4E-A94F-78DC7DBF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accuracy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A8B060-E445-7F4C-9847-FC8023373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21811"/>
              </p:ext>
            </p:extLst>
          </p:nvPr>
        </p:nvGraphicFramePr>
        <p:xfrm>
          <a:off x="635606" y="2665551"/>
          <a:ext cx="11052000" cy="257011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155161256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013371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70906342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514172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241293700"/>
                    </a:ext>
                  </a:extLst>
                </a:gridCol>
              </a:tblGrid>
              <a:tr h="8014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 Access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700" dirty="0"/>
                        <a:t>Word</a:t>
                      </a:r>
                      <a:r>
                        <a:rPr lang="zh-CN" altLang="en-US" sz="1700" dirty="0"/>
                        <a:t> </a:t>
                      </a:r>
                      <a:r>
                        <a:rPr lang="en-US" sz="1700" dirty="0"/>
                        <a:t>Per Packet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Sampling</a:t>
                      </a:r>
                      <a:r>
                        <a:rPr lang="en-US" sz="2800" baseline="30000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NitroSketch</a:t>
                      </a:r>
                      <a:r>
                        <a:rPr lang="en-US" altLang="zh-CN" sz="2800" baseline="30000" dirty="0"/>
                        <a:t>2</a:t>
                      </a:r>
                      <a:br>
                        <a:rPr lang="en-US" altLang="zh-CN" sz="2800" baseline="30000" dirty="0"/>
                      </a:br>
                      <a:r>
                        <a:rPr lang="en-US" altLang="zh-CN" sz="2800" dirty="0"/>
                        <a:t>+</a:t>
                      </a:r>
                      <a:r>
                        <a:rPr lang="en-US" sz="2800" dirty="0"/>
                        <a:t>UnivMon</a:t>
                      </a:r>
                      <a:r>
                        <a:rPr lang="en-US" altLang="zh-CN" sz="2800" baseline="30000" dirty="0"/>
                        <a:t>3</a:t>
                      </a:r>
                      <a:endParaRPr lang="en-US" sz="2800" baseline="30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HyperLogLog</a:t>
                      </a:r>
                      <a:endParaRPr lang="en-US" sz="2800" baseline="30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BeauCoup</a:t>
                      </a:r>
                      <a:endParaRPr lang="en-US" sz="28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005337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γ</a:t>
                      </a:r>
                      <a:r>
                        <a:rPr lang="en-US" altLang="zh-CN" sz="2800" b="1" i="1" baseline="-25000" dirty="0"/>
                        <a:t>q</a:t>
                      </a:r>
                      <a:r>
                        <a:rPr lang="en-US" altLang="zh-CN" sz="2800" b="0" i="0" baseline="0" dirty="0"/>
                        <a:t>=1/10</a:t>
                      </a:r>
                      <a:endParaRPr lang="en-US" sz="28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860784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γ</a:t>
                      </a:r>
                      <a:r>
                        <a:rPr lang="en-US" altLang="zh-CN" sz="2800" b="1" i="1" baseline="-25000" dirty="0"/>
                        <a:t>q</a:t>
                      </a:r>
                      <a:r>
                        <a:rPr lang="en-US" altLang="zh-CN" sz="2800" b="0" i="0" baseline="0" dirty="0"/>
                        <a:t>=1/42</a:t>
                      </a:r>
                      <a:endParaRPr lang="en-US" sz="28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9361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0369-4C68-444C-B887-DC6696F8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5B8D-E074-4A4D-B60F-3C67FDAC1B0E}"/>
              </a:ext>
            </a:extLst>
          </p:cNvPr>
          <p:cNvSpPr txBox="1"/>
          <p:nvPr/>
        </p:nvSpPr>
        <p:spPr>
          <a:xfrm>
            <a:off x="635606" y="2011942"/>
            <a:ext cx="1092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Mean Relative Error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distinct(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SrcIP,DstIP</a:t>
            </a:r>
            <a:r>
              <a:rPr lang="en-US" altLang="zh-CN" sz="3200" dirty="0"/>
              <a:t>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82802-1118-3542-BBD1-DA319995D39D}"/>
              </a:ext>
            </a:extLst>
          </p:cNvPr>
          <p:cNvSpPr txBox="1"/>
          <p:nvPr/>
        </p:nvSpPr>
        <p:spPr>
          <a:xfrm>
            <a:off x="7274363" y="5506590"/>
            <a:ext cx="5075297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aseline="30000" dirty="0"/>
              <a:t>1</a:t>
            </a:r>
            <a:r>
              <a:rPr lang="en-US" sz="1600" i="1" dirty="0"/>
              <a:t>On estimating the number of flows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 err="1"/>
              <a:t>Spang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McKeown,</a:t>
            </a:r>
            <a:r>
              <a:rPr lang="zh-CN" altLang="en-US" sz="1600" dirty="0"/>
              <a:t> </a:t>
            </a:r>
            <a:r>
              <a:rPr lang="en-US" altLang="zh-CN" sz="1600" dirty="0"/>
              <a:t>Buffer</a:t>
            </a:r>
            <a:r>
              <a:rPr lang="zh-CN" altLang="en-US" sz="1600" dirty="0"/>
              <a:t> </a:t>
            </a:r>
            <a:r>
              <a:rPr lang="en-US" altLang="zh-CN" sz="1600" dirty="0"/>
              <a:t>Sizing</a:t>
            </a:r>
            <a:r>
              <a:rPr lang="zh-CN" altLang="en-US" sz="1600" dirty="0"/>
              <a:t> </a:t>
            </a:r>
            <a:r>
              <a:rPr lang="en-US" altLang="zh-CN" sz="1600" dirty="0"/>
              <a:t>Workshop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  <a:endParaRPr lang="en-US" altLang="zh-CN" sz="1600" baseline="30000" dirty="0"/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2</a:t>
            </a:r>
            <a:r>
              <a:rPr lang="en-US" sz="1600" i="1" dirty="0"/>
              <a:t>NitroSketch: Robust and General Sketch-based Monitoring</a:t>
            </a:r>
            <a:r>
              <a:rPr lang="zh-CN" altLang="en-US" sz="1600" i="1" dirty="0"/>
              <a:t> </a:t>
            </a:r>
            <a:r>
              <a:rPr lang="en-US" sz="1600" i="1" dirty="0"/>
              <a:t>in Software Switches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3</a:t>
            </a:r>
            <a:r>
              <a:rPr lang="en-US" altLang="zh-CN" sz="1600" i="1" dirty="0"/>
              <a:t>One Sketch to Rule Them All: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Rethinking Network Flow Monitoring with </a:t>
            </a:r>
            <a:r>
              <a:rPr lang="en-US" altLang="zh-CN" sz="1600" i="1" dirty="0" err="1"/>
              <a:t>UnivMon</a:t>
            </a:r>
            <a:r>
              <a:rPr lang="en-US" altLang="zh-CN" sz="1600" i="1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822D4-8186-7448-B105-0F4227AF7C40}"/>
              </a:ext>
            </a:extLst>
          </p:cNvPr>
          <p:cNvSpPr/>
          <p:nvPr/>
        </p:nvSpPr>
        <p:spPr>
          <a:xfrm>
            <a:off x="4666597" y="7006391"/>
            <a:ext cx="2538247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7D9FE-E527-FE40-801C-02836CCD83E1}"/>
              </a:ext>
            </a:extLst>
          </p:cNvPr>
          <p:cNvSpPr/>
          <p:nvPr/>
        </p:nvSpPr>
        <p:spPr>
          <a:xfrm>
            <a:off x="7016720" y="7013681"/>
            <a:ext cx="2489892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96EA6-1A62-5840-A91F-1F64EF34E7A4}"/>
              </a:ext>
            </a:extLst>
          </p:cNvPr>
          <p:cNvSpPr/>
          <p:nvPr/>
        </p:nvSpPr>
        <p:spPr>
          <a:xfrm>
            <a:off x="9348957" y="6982151"/>
            <a:ext cx="3000703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A1BBA-0225-BD46-9DC1-FE06D18F3867}"/>
              </a:ext>
            </a:extLst>
          </p:cNvPr>
          <p:cNvSpPr/>
          <p:nvPr/>
        </p:nvSpPr>
        <p:spPr>
          <a:xfrm>
            <a:off x="2334360" y="7056652"/>
            <a:ext cx="2538247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3473 L 1.04167E-6 -0.64583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72 L -4.16667E-6 -0.64583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3472 L -3.75E-6 -0.64583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3472 L -2.70833E-6 -0.64583 " pathEditMode="relative" rAng="0" ptsTypes="AA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087B-2487-EB40-81B9-92FAFAA9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Single-query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73DA6-E02E-CB4C-9C56-20430949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" y="1400374"/>
            <a:ext cx="8376283" cy="52351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7EB68-A85A-D14D-806A-34202B3C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" y="1400373"/>
            <a:ext cx="8376283" cy="523517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5B6F72B-55C3-074E-BD0A-8F5C77E03839}"/>
              </a:ext>
            </a:extLst>
          </p:cNvPr>
          <p:cNvSpPr/>
          <p:nvPr/>
        </p:nvSpPr>
        <p:spPr>
          <a:xfrm>
            <a:off x="6396451" y="5093288"/>
            <a:ext cx="190767" cy="1907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ED8A54-5AD6-7647-92FC-31C77C87CAB5}"/>
              </a:ext>
            </a:extLst>
          </p:cNvPr>
          <p:cNvGrpSpPr/>
          <p:nvPr/>
        </p:nvGrpSpPr>
        <p:grpSpPr>
          <a:xfrm>
            <a:off x="1584380" y="1831970"/>
            <a:ext cx="3758345" cy="3072964"/>
            <a:chOff x="2186320" y="2015562"/>
            <a:chExt cx="3304663" cy="2683691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91C49F7-985B-3C46-888F-E0BB9C61F70A}"/>
                </a:ext>
              </a:extLst>
            </p:cNvPr>
            <p:cNvSpPr/>
            <p:nvPr/>
          </p:nvSpPr>
          <p:spPr>
            <a:xfrm>
              <a:off x="2313164" y="2027523"/>
              <a:ext cx="3177819" cy="2671730"/>
            </a:xfrm>
            <a:custGeom>
              <a:avLst/>
              <a:gdLst>
                <a:gd name="connsiteX0" fmla="*/ 0 w 3066585"/>
                <a:gd name="connsiteY0" fmla="*/ 0 h 2814297"/>
                <a:gd name="connsiteX1" fmla="*/ 211873 w 3066585"/>
                <a:gd name="connsiteY1" fmla="*/ 947854 h 2814297"/>
                <a:gd name="connsiteX2" fmla="*/ 602166 w 3066585"/>
                <a:gd name="connsiteY2" fmla="*/ 1505415 h 2814297"/>
                <a:gd name="connsiteX3" fmla="*/ 1349298 w 3066585"/>
                <a:gd name="connsiteY3" fmla="*/ 2129883 h 2814297"/>
                <a:gd name="connsiteX4" fmla="*/ 2609385 w 3066585"/>
                <a:gd name="connsiteY4" fmla="*/ 2743200 h 2814297"/>
                <a:gd name="connsiteX5" fmla="*/ 3066585 w 3066585"/>
                <a:gd name="connsiteY5" fmla="*/ 2776654 h 2814297"/>
                <a:gd name="connsiteX0" fmla="*/ 0 w 3066585"/>
                <a:gd name="connsiteY0" fmla="*/ 0 h 2784762"/>
                <a:gd name="connsiteX1" fmla="*/ 211873 w 3066585"/>
                <a:gd name="connsiteY1" fmla="*/ 947854 h 2784762"/>
                <a:gd name="connsiteX2" fmla="*/ 602166 w 3066585"/>
                <a:gd name="connsiteY2" fmla="*/ 1505415 h 2784762"/>
                <a:gd name="connsiteX3" fmla="*/ 1349298 w 3066585"/>
                <a:gd name="connsiteY3" fmla="*/ 2129883 h 2784762"/>
                <a:gd name="connsiteX4" fmla="*/ 2163336 w 3066585"/>
                <a:gd name="connsiteY4" fmla="*/ 2609385 h 2784762"/>
                <a:gd name="connsiteX5" fmla="*/ 3066585 w 3066585"/>
                <a:gd name="connsiteY5" fmla="*/ 2776654 h 278476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204983"/>
                <a:gd name="connsiteY0" fmla="*/ 0 h 2758921"/>
                <a:gd name="connsiteX1" fmla="*/ 211873 w 3204983"/>
                <a:gd name="connsiteY1" fmla="*/ 947854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177820"/>
                <a:gd name="connsiteY0" fmla="*/ 0 h 2662146"/>
                <a:gd name="connsiteX1" fmla="*/ 184710 w 3177820"/>
                <a:gd name="connsiteY1" fmla="*/ 851079 h 2662146"/>
                <a:gd name="connsiteX2" fmla="*/ 575003 w 3177820"/>
                <a:gd name="connsiteY2" fmla="*/ 1408640 h 2662146"/>
                <a:gd name="connsiteX3" fmla="*/ 1322135 w 3177820"/>
                <a:gd name="connsiteY3" fmla="*/ 2033108 h 2662146"/>
                <a:gd name="connsiteX4" fmla="*/ 2136173 w 3177820"/>
                <a:gd name="connsiteY4" fmla="*/ 2512610 h 2662146"/>
                <a:gd name="connsiteX5" fmla="*/ 3177820 w 3177820"/>
                <a:gd name="connsiteY5" fmla="*/ 2652379 h 266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7820" h="2662146">
                  <a:moveTo>
                    <a:pt x="0" y="0"/>
                  </a:moveTo>
                  <a:cubicBezTo>
                    <a:pt x="55756" y="348476"/>
                    <a:pt x="88876" y="616306"/>
                    <a:pt x="184710" y="851079"/>
                  </a:cubicBezTo>
                  <a:cubicBezTo>
                    <a:pt x="280544" y="1085852"/>
                    <a:pt x="385432" y="1211635"/>
                    <a:pt x="575003" y="1408640"/>
                  </a:cubicBezTo>
                  <a:cubicBezTo>
                    <a:pt x="764574" y="1605645"/>
                    <a:pt x="1061940" y="1849113"/>
                    <a:pt x="1322135" y="2033108"/>
                  </a:cubicBezTo>
                  <a:cubicBezTo>
                    <a:pt x="1582330" y="2217103"/>
                    <a:pt x="1826892" y="2409398"/>
                    <a:pt x="2136173" y="2512610"/>
                  </a:cubicBezTo>
                  <a:cubicBezTo>
                    <a:pt x="2445454" y="2615822"/>
                    <a:pt x="2735488" y="2689549"/>
                    <a:pt x="3177820" y="2652379"/>
                  </a:cubicBezTo>
                </a:path>
              </a:pathLst>
            </a:cu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5EF40C-1C60-1C46-A04B-2FAC6B0DF9EA}"/>
                </a:ext>
              </a:extLst>
            </p:cNvPr>
            <p:cNvSpPr/>
            <p:nvPr/>
          </p:nvSpPr>
          <p:spPr>
            <a:xfrm>
              <a:off x="2186320" y="2015562"/>
              <a:ext cx="260350" cy="39927"/>
            </a:xfrm>
            <a:prstGeom prst="rect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17221A9-EB89-5949-9376-4C6494BCF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21923" r="63809" b="72723"/>
          <a:stretch/>
        </p:blipFill>
        <p:spPr>
          <a:xfrm>
            <a:off x="8094101" y="4498215"/>
            <a:ext cx="1394233" cy="697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D92B1-60AD-4846-B8EB-7D7DA7242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5579" r="63809" b="90883"/>
          <a:stretch/>
        </p:blipFill>
        <p:spPr>
          <a:xfrm>
            <a:off x="8094102" y="4037058"/>
            <a:ext cx="1394233" cy="46115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D996EA-09D2-1448-93DC-123F8382E8A6}"/>
              </a:ext>
            </a:extLst>
          </p:cNvPr>
          <p:cNvGrpSpPr/>
          <p:nvPr/>
        </p:nvGrpSpPr>
        <p:grpSpPr>
          <a:xfrm>
            <a:off x="3165247" y="1802436"/>
            <a:ext cx="4895058" cy="3200876"/>
            <a:chOff x="2171700" y="1989770"/>
            <a:chExt cx="4304157" cy="27953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AC00D4B-C90B-604A-A8C1-A1D07D9EFD53}"/>
                </a:ext>
              </a:extLst>
            </p:cNvPr>
            <p:cNvSpPr/>
            <p:nvPr/>
          </p:nvSpPr>
          <p:spPr>
            <a:xfrm>
              <a:off x="2307929" y="2032036"/>
              <a:ext cx="4167928" cy="2753132"/>
            </a:xfrm>
            <a:custGeom>
              <a:avLst/>
              <a:gdLst>
                <a:gd name="connsiteX0" fmla="*/ 0 w 3066585"/>
                <a:gd name="connsiteY0" fmla="*/ 0 h 2814297"/>
                <a:gd name="connsiteX1" fmla="*/ 211873 w 3066585"/>
                <a:gd name="connsiteY1" fmla="*/ 947854 h 2814297"/>
                <a:gd name="connsiteX2" fmla="*/ 602166 w 3066585"/>
                <a:gd name="connsiteY2" fmla="*/ 1505415 h 2814297"/>
                <a:gd name="connsiteX3" fmla="*/ 1349298 w 3066585"/>
                <a:gd name="connsiteY3" fmla="*/ 2129883 h 2814297"/>
                <a:gd name="connsiteX4" fmla="*/ 2609385 w 3066585"/>
                <a:gd name="connsiteY4" fmla="*/ 2743200 h 2814297"/>
                <a:gd name="connsiteX5" fmla="*/ 3066585 w 3066585"/>
                <a:gd name="connsiteY5" fmla="*/ 2776654 h 2814297"/>
                <a:gd name="connsiteX0" fmla="*/ 0 w 3066585"/>
                <a:gd name="connsiteY0" fmla="*/ 0 h 2784762"/>
                <a:gd name="connsiteX1" fmla="*/ 211873 w 3066585"/>
                <a:gd name="connsiteY1" fmla="*/ 947854 h 2784762"/>
                <a:gd name="connsiteX2" fmla="*/ 602166 w 3066585"/>
                <a:gd name="connsiteY2" fmla="*/ 1505415 h 2784762"/>
                <a:gd name="connsiteX3" fmla="*/ 1349298 w 3066585"/>
                <a:gd name="connsiteY3" fmla="*/ 2129883 h 2784762"/>
                <a:gd name="connsiteX4" fmla="*/ 2163336 w 3066585"/>
                <a:gd name="connsiteY4" fmla="*/ 2609385 h 2784762"/>
                <a:gd name="connsiteX5" fmla="*/ 3066585 w 3066585"/>
                <a:gd name="connsiteY5" fmla="*/ 2776654 h 278476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204983"/>
                <a:gd name="connsiteY0" fmla="*/ 0 h 2758921"/>
                <a:gd name="connsiteX1" fmla="*/ 211873 w 3204983"/>
                <a:gd name="connsiteY1" fmla="*/ 947854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8921"/>
                <a:gd name="connsiteX1" fmla="*/ 292162 w 3204983"/>
                <a:gd name="connsiteY1" fmla="*/ 963746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8921"/>
                <a:gd name="connsiteX1" fmla="*/ 292162 w 3204983"/>
                <a:gd name="connsiteY1" fmla="*/ 963746 h 2758921"/>
                <a:gd name="connsiteX2" fmla="*/ 907264 w 3204983"/>
                <a:gd name="connsiteY2" fmla="*/ 190270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802567"/>
                <a:gd name="connsiteX1" fmla="*/ 292162 w 3204983"/>
                <a:gd name="connsiteY1" fmla="*/ 963746 h 2802567"/>
                <a:gd name="connsiteX2" fmla="*/ 907264 w 3204983"/>
                <a:gd name="connsiteY2" fmla="*/ 1902705 h 2802567"/>
                <a:gd name="connsiteX3" fmla="*/ 1472407 w 3204983"/>
                <a:gd name="connsiteY3" fmla="*/ 2437121 h 2802567"/>
                <a:gd name="connsiteX4" fmla="*/ 2184746 w 3204983"/>
                <a:gd name="connsiteY4" fmla="*/ 2778896 h 2802567"/>
                <a:gd name="connsiteX5" fmla="*/ 3204983 w 3204983"/>
                <a:gd name="connsiteY5" fmla="*/ 2749154 h 2802567"/>
                <a:gd name="connsiteX0" fmla="*/ 0 w 4200564"/>
                <a:gd name="connsiteY0" fmla="*/ 0 h 2864116"/>
                <a:gd name="connsiteX1" fmla="*/ 292162 w 4200564"/>
                <a:gd name="connsiteY1" fmla="*/ 963746 h 2864116"/>
                <a:gd name="connsiteX2" fmla="*/ 907264 w 4200564"/>
                <a:gd name="connsiteY2" fmla="*/ 1902705 h 2864116"/>
                <a:gd name="connsiteX3" fmla="*/ 1472407 w 4200564"/>
                <a:gd name="connsiteY3" fmla="*/ 2437121 h 2864116"/>
                <a:gd name="connsiteX4" fmla="*/ 2184746 w 4200564"/>
                <a:gd name="connsiteY4" fmla="*/ 2778896 h 2864116"/>
                <a:gd name="connsiteX5" fmla="*/ 4200564 w 4200564"/>
                <a:gd name="connsiteY5" fmla="*/ 2849801 h 2864116"/>
                <a:gd name="connsiteX0" fmla="*/ 0 w 4200564"/>
                <a:gd name="connsiteY0" fmla="*/ 0 h 2849803"/>
                <a:gd name="connsiteX1" fmla="*/ 292162 w 4200564"/>
                <a:gd name="connsiteY1" fmla="*/ 963746 h 2849803"/>
                <a:gd name="connsiteX2" fmla="*/ 907264 w 4200564"/>
                <a:gd name="connsiteY2" fmla="*/ 1902705 h 2849803"/>
                <a:gd name="connsiteX3" fmla="*/ 1472407 w 4200564"/>
                <a:gd name="connsiteY3" fmla="*/ 2437121 h 2849803"/>
                <a:gd name="connsiteX4" fmla="*/ 2184746 w 4200564"/>
                <a:gd name="connsiteY4" fmla="*/ 2778896 h 2849803"/>
                <a:gd name="connsiteX5" fmla="*/ 4200564 w 4200564"/>
                <a:gd name="connsiteY5" fmla="*/ 2849801 h 2849803"/>
                <a:gd name="connsiteX0" fmla="*/ 0 w 4157744"/>
                <a:gd name="connsiteY0" fmla="*/ 0 h 2855098"/>
                <a:gd name="connsiteX1" fmla="*/ 292162 w 4157744"/>
                <a:gd name="connsiteY1" fmla="*/ 963746 h 2855098"/>
                <a:gd name="connsiteX2" fmla="*/ 907264 w 4157744"/>
                <a:gd name="connsiteY2" fmla="*/ 1902705 h 2855098"/>
                <a:gd name="connsiteX3" fmla="*/ 1472407 w 4157744"/>
                <a:gd name="connsiteY3" fmla="*/ 2437121 h 2855098"/>
                <a:gd name="connsiteX4" fmla="*/ 2184746 w 4157744"/>
                <a:gd name="connsiteY4" fmla="*/ 2778896 h 2855098"/>
                <a:gd name="connsiteX5" fmla="*/ 4157744 w 4157744"/>
                <a:gd name="connsiteY5" fmla="*/ 2855098 h 2855098"/>
                <a:gd name="connsiteX0" fmla="*/ 0 w 4189859"/>
                <a:gd name="connsiteY0" fmla="*/ 0 h 2844528"/>
                <a:gd name="connsiteX1" fmla="*/ 292162 w 4189859"/>
                <a:gd name="connsiteY1" fmla="*/ 963746 h 2844528"/>
                <a:gd name="connsiteX2" fmla="*/ 907264 w 4189859"/>
                <a:gd name="connsiteY2" fmla="*/ 1902705 h 2844528"/>
                <a:gd name="connsiteX3" fmla="*/ 1472407 w 4189859"/>
                <a:gd name="connsiteY3" fmla="*/ 2437121 h 2844528"/>
                <a:gd name="connsiteX4" fmla="*/ 2184746 w 4189859"/>
                <a:gd name="connsiteY4" fmla="*/ 2778896 h 2844528"/>
                <a:gd name="connsiteX5" fmla="*/ 4189859 w 4189859"/>
                <a:gd name="connsiteY5" fmla="*/ 2844503 h 2844528"/>
                <a:gd name="connsiteX0" fmla="*/ 0 w 4167931"/>
                <a:gd name="connsiteY0" fmla="*/ 0 h 2743256"/>
                <a:gd name="connsiteX1" fmla="*/ 270234 w 4167931"/>
                <a:gd name="connsiteY1" fmla="*/ 862474 h 2743256"/>
                <a:gd name="connsiteX2" fmla="*/ 885336 w 4167931"/>
                <a:gd name="connsiteY2" fmla="*/ 1801433 h 2743256"/>
                <a:gd name="connsiteX3" fmla="*/ 1450479 w 4167931"/>
                <a:gd name="connsiteY3" fmla="*/ 2335849 h 2743256"/>
                <a:gd name="connsiteX4" fmla="*/ 2162818 w 4167931"/>
                <a:gd name="connsiteY4" fmla="*/ 2677624 h 2743256"/>
                <a:gd name="connsiteX5" fmla="*/ 4167931 w 4167931"/>
                <a:gd name="connsiteY5" fmla="*/ 2743231 h 27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7931" h="2743256">
                  <a:moveTo>
                    <a:pt x="0" y="0"/>
                  </a:moveTo>
                  <a:cubicBezTo>
                    <a:pt x="55756" y="348476"/>
                    <a:pt x="122678" y="562235"/>
                    <a:pt x="270234" y="862474"/>
                  </a:cubicBezTo>
                  <a:cubicBezTo>
                    <a:pt x="417790" y="1162713"/>
                    <a:pt x="688629" y="1555871"/>
                    <a:pt x="885336" y="1801433"/>
                  </a:cubicBezTo>
                  <a:cubicBezTo>
                    <a:pt x="1082043" y="2046995"/>
                    <a:pt x="1237565" y="2189817"/>
                    <a:pt x="1450479" y="2335849"/>
                  </a:cubicBezTo>
                  <a:cubicBezTo>
                    <a:pt x="1663393" y="2481881"/>
                    <a:pt x="1709909" y="2609727"/>
                    <a:pt x="2162818" y="2677624"/>
                  </a:cubicBezTo>
                  <a:cubicBezTo>
                    <a:pt x="2615727" y="2745521"/>
                    <a:pt x="3661368" y="2743320"/>
                    <a:pt x="4167931" y="2743231"/>
                  </a:cubicBezTo>
                </a:path>
              </a:pathLst>
            </a:custGeom>
            <a:noFill/>
            <a:ln w="317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AD236C-8FD6-6B47-969C-C27169E7A130}"/>
                </a:ext>
              </a:extLst>
            </p:cNvPr>
            <p:cNvSpPr/>
            <p:nvPr/>
          </p:nvSpPr>
          <p:spPr>
            <a:xfrm>
              <a:off x="2171700" y="1989770"/>
              <a:ext cx="260350" cy="6032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CA2BD45-CAB6-AB45-9848-7D90BEDB2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10827" r="63809" b="84721"/>
          <a:stretch/>
        </p:blipFill>
        <p:spPr>
          <a:xfrm>
            <a:off x="8104902" y="2884788"/>
            <a:ext cx="1394233" cy="5802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2BBEED-9CF7-144E-8412-FB7D44800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16827" r="63809" b="79686"/>
          <a:stretch/>
        </p:blipFill>
        <p:spPr>
          <a:xfrm>
            <a:off x="8104902" y="3445669"/>
            <a:ext cx="1394233" cy="4544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0A260C6-E828-E841-9CCF-B862EFFABD0E}"/>
              </a:ext>
            </a:extLst>
          </p:cNvPr>
          <p:cNvSpPr txBox="1"/>
          <p:nvPr/>
        </p:nvSpPr>
        <p:spPr>
          <a:xfrm>
            <a:off x="9268431" y="2825104"/>
            <a:ext cx="311017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NitroSketch-Univmon</a:t>
            </a:r>
            <a:r>
              <a:rPr lang="en-US" altLang="zh-CN" sz="2400" baseline="30000" dirty="0"/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BeauCoup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Sampling</a:t>
            </a:r>
            <a:r>
              <a:rPr lang="en-US" altLang="zh-CN" sz="2400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HyperLogLog</a:t>
            </a:r>
            <a:endParaRPr lang="en-US" altLang="zh-CN" sz="2400" dirty="0"/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id="{E2F645A3-E9F0-AD4A-95E2-F7B249F08771}"/>
              </a:ext>
            </a:extLst>
          </p:cNvPr>
          <p:cNvSpPr/>
          <p:nvPr/>
        </p:nvSpPr>
        <p:spPr>
          <a:xfrm>
            <a:off x="489171" y="5914972"/>
            <a:ext cx="1391302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Stricter</a:t>
            </a:r>
            <a:endParaRPr lang="en-US" dirty="0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5BE7DC4D-6032-2D40-91C5-FEF0AF1AFE9F}"/>
              </a:ext>
            </a:extLst>
          </p:cNvPr>
          <p:cNvSpPr/>
          <p:nvPr/>
        </p:nvSpPr>
        <p:spPr>
          <a:xfrm rot="16200000">
            <a:off x="-86376" y="5346596"/>
            <a:ext cx="1021103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Better</a:t>
            </a:r>
            <a:endParaRPr lang="en-US" dirty="0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8B4A0A8F-50DC-B146-AE13-2D4A8DDF97CD}"/>
              </a:ext>
            </a:extLst>
          </p:cNvPr>
          <p:cNvSpPr/>
          <p:nvPr/>
        </p:nvSpPr>
        <p:spPr>
          <a:xfrm rot="18900000">
            <a:off x="1430553" y="4811153"/>
            <a:ext cx="1013497" cy="63077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Better</a:t>
            </a:r>
            <a:endParaRPr lang="en-US" dirty="0"/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391FB68E-439A-9349-A9C8-01D5796BD640}"/>
              </a:ext>
            </a:extLst>
          </p:cNvPr>
          <p:cNvSpPr/>
          <p:nvPr/>
        </p:nvSpPr>
        <p:spPr>
          <a:xfrm>
            <a:off x="3292468" y="3954196"/>
            <a:ext cx="1130971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4x~10x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470C3-4435-4F49-B88E-D883247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BF187-F77B-2748-8EF3-8F5A8002210E}"/>
              </a:ext>
            </a:extLst>
          </p:cNvPr>
          <p:cNvSpPr txBox="1"/>
          <p:nvPr/>
        </p:nvSpPr>
        <p:spPr>
          <a:xfrm>
            <a:off x="8411964" y="5732166"/>
            <a:ext cx="3799088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aseline="30000" dirty="0"/>
              <a:t>1</a:t>
            </a:r>
            <a:r>
              <a:rPr lang="en-US" sz="1600" i="1" dirty="0"/>
              <a:t>NitroSketch: Robust and General Sketch-based Monitoring</a:t>
            </a:r>
            <a:r>
              <a:rPr lang="zh-CN" altLang="en-US" sz="1600" i="1" dirty="0"/>
              <a:t> </a:t>
            </a:r>
            <a:r>
              <a:rPr lang="en-US" sz="1600" i="1" dirty="0"/>
              <a:t>in Software Switches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br>
              <a:rPr lang="en-US" altLang="zh-CN" sz="1600" i="1" dirty="0"/>
            </a:b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2</a:t>
            </a:r>
            <a:r>
              <a:rPr lang="en-US" sz="1600" i="1" dirty="0"/>
              <a:t>On estimating the number of flows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 err="1"/>
              <a:t>Spang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McKeown,</a:t>
            </a:r>
            <a:r>
              <a:rPr lang="zh-CN" altLang="en-US" sz="1600" dirty="0"/>
              <a:t> </a:t>
            </a:r>
            <a:r>
              <a:rPr lang="en-US" altLang="zh-CN" sz="1600" dirty="0"/>
              <a:t>Buffer</a:t>
            </a:r>
            <a:r>
              <a:rPr lang="zh-CN" altLang="en-US" sz="1600" dirty="0"/>
              <a:t> </a:t>
            </a:r>
            <a:r>
              <a:rPr lang="en-US" altLang="zh-CN" sz="1600" dirty="0"/>
              <a:t>Sizing</a:t>
            </a:r>
            <a:r>
              <a:rPr lang="zh-CN" altLang="en-US" sz="1600" dirty="0"/>
              <a:t> </a:t>
            </a:r>
            <a:r>
              <a:rPr lang="en-US" altLang="zh-CN" sz="1600" dirty="0"/>
              <a:t>Workshop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0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BFF8-63F9-FC44-85B4-6B520B5B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C0CBBB-FD17-7143-8C9E-C7C8F424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93" t="16956" b="6267"/>
          <a:stretch/>
        </p:blipFill>
        <p:spPr>
          <a:xfrm>
            <a:off x="340308" y="4148185"/>
            <a:ext cx="11851692" cy="21024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FEEB-E857-FC42-BE66-D33F5507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933DE-4337-9D49-9602-BEB9251DD3B4}"/>
              </a:ext>
            </a:extLst>
          </p:cNvPr>
          <p:cNvSpPr txBox="1"/>
          <p:nvPr/>
        </p:nvSpPr>
        <p:spPr>
          <a:xfrm>
            <a:off x="4152861" y="6250586"/>
            <a:ext cx="422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EA01B-91AA-9C48-AD75-AF49244A706E}"/>
              </a:ext>
            </a:extLst>
          </p:cNvPr>
          <p:cNvSpPr txBox="1"/>
          <p:nvPr/>
        </p:nvSpPr>
        <p:spPr>
          <a:xfrm rot="16200000">
            <a:off x="-1310501" y="4920749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E0F31-CFC8-F345-9798-3F42832A5FBF}"/>
              </a:ext>
            </a:extLst>
          </p:cNvPr>
          <p:cNvSpPr txBox="1"/>
          <p:nvPr/>
        </p:nvSpPr>
        <p:spPr>
          <a:xfrm>
            <a:off x="877390" y="3243954"/>
            <a:ext cx="202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SrcIP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DstIP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CD7C6-DC29-9143-9B35-60B5E20C7B43}"/>
              </a:ext>
            </a:extLst>
          </p:cNvPr>
          <p:cNvSpPr txBox="1"/>
          <p:nvPr/>
        </p:nvSpPr>
        <p:spPr>
          <a:xfrm>
            <a:off x="3825242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SrcIP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DstIP+DstPort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A87E5-060A-C243-8219-7056028C82E9}"/>
              </a:ext>
            </a:extLst>
          </p:cNvPr>
          <p:cNvSpPr txBox="1"/>
          <p:nvPr/>
        </p:nvSpPr>
        <p:spPr>
          <a:xfrm>
            <a:off x="6760031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DstIP+DstPort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SrcIP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D25AB-399F-9E4A-A7A0-E27900F7E8DC}"/>
              </a:ext>
            </a:extLst>
          </p:cNvPr>
          <p:cNvSpPr txBox="1"/>
          <p:nvPr/>
        </p:nvSpPr>
        <p:spPr>
          <a:xfrm>
            <a:off x="9756868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DstIP+DstPort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SrcIP+SrcPort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899DBF-C3C7-0A43-B51B-D9204325E2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en-US" altLang="zh-CN" b="1" i="1" dirty="0"/>
              <a:t>Q</a:t>
            </a:r>
            <a:r>
              <a:rPr lang="en-US" altLang="zh-CN" dirty="0"/>
              <a:t>|=26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</a:p>
          <a:p>
            <a:pPr marL="342900" indent="-342900"/>
            <a:r>
              <a:rPr lang="en-US" altLang="zh-CN" dirty="0"/>
              <a:t>Fairness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queries: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1CDE-E81B-2F40-BA23-8D0E286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FB85-1869-EC48-BB14-099DD28E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en-US" altLang="zh-CN" b="1" i="1" dirty="0"/>
              <a:t>Q</a:t>
            </a:r>
            <a:r>
              <a:rPr lang="en-US" altLang="zh-CN" dirty="0"/>
              <a:t>|=26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</a:p>
          <a:p>
            <a:pPr marL="342900" indent="-342900"/>
            <a:r>
              <a:rPr lang="en-US" altLang="zh-CN" dirty="0"/>
              <a:t>Intuition: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high-threshold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”easier”,</a:t>
            </a:r>
            <a:br>
              <a:rPr lang="en-US" altLang="zh-CN" dirty="0"/>
            </a:br>
            <a:r>
              <a:rPr lang="en-US" altLang="zh-CN" dirty="0"/>
              <a:t>low-threshold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benefits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DAFB-6092-2E44-9F86-5D28769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E1EB3-E240-5B47-9570-C959DF05C763}"/>
              </a:ext>
            </a:extLst>
          </p:cNvPr>
          <p:cNvSpPr txBox="1"/>
          <p:nvPr/>
        </p:nvSpPr>
        <p:spPr>
          <a:xfrm>
            <a:off x="4152861" y="6250586"/>
            <a:ext cx="422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06B5-B3EE-FC49-9408-08FCF30E26A6}"/>
              </a:ext>
            </a:extLst>
          </p:cNvPr>
          <p:cNvSpPr txBox="1"/>
          <p:nvPr/>
        </p:nvSpPr>
        <p:spPr>
          <a:xfrm rot="16200000">
            <a:off x="-1310501" y="4920749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79A7-0232-AC4E-A0B3-664633DFC416}"/>
              </a:ext>
            </a:extLst>
          </p:cNvPr>
          <p:cNvSpPr txBox="1"/>
          <p:nvPr/>
        </p:nvSpPr>
        <p:spPr>
          <a:xfrm>
            <a:off x="877390" y="3243954"/>
            <a:ext cx="202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0E247-992E-804E-82A0-E883AE612952}"/>
              </a:ext>
            </a:extLst>
          </p:cNvPr>
          <p:cNvSpPr txBox="1"/>
          <p:nvPr/>
        </p:nvSpPr>
        <p:spPr>
          <a:xfrm>
            <a:off x="3825242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Threshold=500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D84EA-6BD8-EA4F-AA80-ED81D3F80A4D}"/>
              </a:ext>
            </a:extLst>
          </p:cNvPr>
          <p:cNvSpPr txBox="1"/>
          <p:nvPr/>
        </p:nvSpPr>
        <p:spPr>
          <a:xfrm>
            <a:off x="6760031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Threshold=5000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6AC95-5939-474B-B8E8-E2F9DBEB9903}"/>
              </a:ext>
            </a:extLst>
          </p:cNvPr>
          <p:cNvSpPr txBox="1"/>
          <p:nvPr/>
        </p:nvSpPr>
        <p:spPr>
          <a:xfrm>
            <a:off x="9756868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solidFill>
                <a:srgbClr val="00B0F0"/>
              </a:solidFill>
            </a:endParaRPr>
          </a:p>
          <a:p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Threshold=10000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EE10FF-C188-F240-A110-68867E95E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" t="12318" r="1251" b="6831"/>
          <a:stretch/>
        </p:blipFill>
        <p:spPr>
          <a:xfrm>
            <a:off x="337612" y="4138727"/>
            <a:ext cx="11516775" cy="21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5E96-102F-DE4A-AFC9-5E72824C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resource utilization</a:t>
            </a:r>
            <a:br>
              <a:rPr lang="en-US" altLang="zh-CN" dirty="0"/>
            </a:br>
            <a:r>
              <a:rPr lang="en-US" altLang="zh-CN" sz="2400" dirty="0"/>
              <a:t>(Tofino v1)</a:t>
            </a:r>
            <a:r>
              <a:rPr lang="zh-CN" altLang="en-US" sz="2400" dirty="0"/>
              <a:t> 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A32268-6C8D-894E-8E09-4CB976AF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12128"/>
              </p:ext>
            </p:extLst>
          </p:nvPr>
        </p:nvGraphicFramePr>
        <p:xfrm>
          <a:off x="25189" y="1838896"/>
          <a:ext cx="11158300" cy="4552240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310776714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27890963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32189748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65037131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70399627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3891324981"/>
                    </a:ext>
                  </a:extLst>
                </a:gridCol>
              </a:tblGrid>
              <a:tr h="19602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Matching Coupons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Extracting Query Key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Collecting Coupons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Teardown</a:t>
                      </a:r>
                      <a:br>
                        <a:rPr lang="en-US" sz="2800" dirty="0"/>
                      </a:b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Overall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1833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TCAM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13.2%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4917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SRAM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26.3%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12.3%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769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Instruction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12.8%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675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Hash Unit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61.1%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41.7%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899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D84649-80BF-CA4D-BEF5-8BCB8F883584}"/>
              </a:ext>
            </a:extLst>
          </p:cNvPr>
          <p:cNvSpPr txBox="1"/>
          <p:nvPr/>
        </p:nvSpPr>
        <p:spPr>
          <a:xfrm>
            <a:off x="1792542" y="1962609"/>
            <a:ext cx="178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1" dirty="0"/>
              <a:t>h</a:t>
            </a:r>
            <a:r>
              <a:rPr lang="en-US" altLang="zh-CN" sz="1600" dirty="0"/>
              <a:t>(</a:t>
            </a:r>
            <a:r>
              <a:rPr lang="en-US" altLang="zh-CN" sz="1600" i="1" dirty="0">
                <a:solidFill>
                  <a:srgbClr val="7030A0"/>
                </a:solidFill>
              </a:rPr>
              <a:t>Attribute</a:t>
            </a:r>
            <a:r>
              <a:rPr lang="en-US" altLang="zh-CN" sz="1600" dirty="0"/>
              <a:t>)-&gt;</a:t>
            </a: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B10AD3-2E33-6E49-88E2-1D5E59FECF97}"/>
              </a:ext>
            </a:extLst>
          </p:cNvPr>
          <p:cNvGrpSpPr/>
          <p:nvPr/>
        </p:nvGrpSpPr>
        <p:grpSpPr>
          <a:xfrm>
            <a:off x="1820154" y="2080008"/>
            <a:ext cx="1791542" cy="737261"/>
            <a:chOff x="2628944" y="4225323"/>
            <a:chExt cx="6006445" cy="17814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A96177-1C3F-6948-9956-E0B1722D30D9}"/>
                </a:ext>
              </a:extLst>
            </p:cNvPr>
            <p:cNvGrpSpPr/>
            <p:nvPr/>
          </p:nvGrpSpPr>
          <p:grpSpPr>
            <a:xfrm>
              <a:off x="2628944" y="5263099"/>
              <a:ext cx="6001530" cy="743697"/>
              <a:chOff x="2628944" y="5374779"/>
              <a:chExt cx="6001530" cy="74369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2C69283-5865-8444-B340-B74DF3A76577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5251338" cy="127030"/>
                <a:chOff x="900000" y="216069"/>
                <a:chExt cx="1889999" cy="54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FAA6DDA-FE0C-714A-BE13-048831444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0002" y="270069"/>
                  <a:ext cx="1889997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464BE93-FDFC-8145-A7E1-0C34DF17F6C1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08B6EEB-C554-5540-9942-BAE5184F1B61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4E94646-6F32-8A48-B5F8-228A48D96A2F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7D165E1-0B5D-4A49-BDEA-2A45F771C61C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7839C3C-8717-A845-8CE2-6D24D1499EF1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083693D-14D3-AC48-93E6-D4F635EEA26C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69ABF-1433-E941-B7E6-1E1F610C4D08}"/>
                  </a:ext>
                </a:extLst>
              </p:cNvPr>
              <p:cNvSpPr txBox="1"/>
              <p:nvPr/>
            </p:nvSpPr>
            <p:spPr>
              <a:xfrm>
                <a:off x="4629453" y="5374779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1/4</a:t>
                </a:r>
                <a:endParaRPr lang="en-US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C0D1F5-12CB-2D4F-92F6-F4643D75AE00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1/2</a:t>
                </a:r>
                <a:endParaRPr lang="en-US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632E61-79D8-8846-8AFF-5544D5C0C79E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0</a:t>
                </a:r>
                <a:endParaRPr lang="en-US" sz="1400" dirty="0"/>
              </a:p>
            </p:txBody>
          </p:sp>
        </p:grpSp>
        <p:sp>
          <p:nvSpPr>
            <p:cNvPr id="14" name="Folded Corner 13">
              <a:extLst>
                <a:ext uri="{FF2B5EF4-FFF2-40B4-BE49-F238E27FC236}">
                  <a16:creationId xmlns:a16="http://schemas.microsoft.com/office/drawing/2014/main" id="{75A5B812-962D-B049-BBD1-4420D472DE33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Folded Corner 14">
              <a:extLst>
                <a:ext uri="{FF2B5EF4-FFF2-40B4-BE49-F238E27FC236}">
                  <a16:creationId xmlns:a16="http://schemas.microsoft.com/office/drawing/2014/main" id="{B27DF308-9B64-664D-A0E5-3F688792954A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D6B96B1A-8E51-8F42-84E5-0A7C27BD64E6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Folded Corner 16">
              <a:extLst>
                <a:ext uri="{FF2B5EF4-FFF2-40B4-BE49-F238E27FC236}">
                  <a16:creationId xmlns:a16="http://schemas.microsoft.com/office/drawing/2014/main" id="{3D8E0ED5-B177-2147-9377-9BD8E544548A}"/>
                </a:ext>
              </a:extLst>
            </p:cNvPr>
            <p:cNvSpPr/>
            <p:nvPr/>
          </p:nvSpPr>
          <p:spPr>
            <a:xfrm>
              <a:off x="6417177" y="4678754"/>
              <a:ext cx="962982" cy="571713"/>
            </a:xfrm>
            <a:prstGeom prst="foldedCorner">
              <a:avLst>
                <a:gd name="adj" fmla="val 14764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C04604-E33B-DA4E-BB50-8EFA50E964D9}"/>
                </a:ext>
              </a:extLst>
            </p:cNvPr>
            <p:cNvSpPr txBox="1"/>
            <p:nvPr/>
          </p:nvSpPr>
          <p:spPr>
            <a:xfrm>
              <a:off x="7282105" y="4225323"/>
              <a:ext cx="1353284" cy="111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…</a:t>
              </a:r>
              <a:endParaRPr lang="en-US" sz="2400" baseline="-250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C4386D-BA5F-3647-AB0D-15BAF94F7104}"/>
              </a:ext>
            </a:extLst>
          </p:cNvPr>
          <p:cNvGrpSpPr/>
          <p:nvPr/>
        </p:nvGrpSpPr>
        <p:grpSpPr>
          <a:xfrm>
            <a:off x="3840441" y="1898280"/>
            <a:ext cx="1638365" cy="871399"/>
            <a:chOff x="329879" y="1362630"/>
            <a:chExt cx="1638365" cy="871399"/>
          </a:xfrm>
        </p:grpSpPr>
        <p:sp>
          <p:nvSpPr>
            <p:cNvPr id="36" name="Folded Corner 35">
              <a:extLst>
                <a:ext uri="{FF2B5EF4-FFF2-40B4-BE49-F238E27FC236}">
                  <a16:creationId xmlns:a16="http://schemas.microsoft.com/office/drawing/2014/main" id="{0A635A8B-8F04-8647-B6F8-6446C6623BC8}"/>
                </a:ext>
              </a:extLst>
            </p:cNvPr>
            <p:cNvSpPr/>
            <p:nvPr/>
          </p:nvSpPr>
          <p:spPr>
            <a:xfrm>
              <a:off x="362605" y="1367881"/>
              <a:ext cx="388993" cy="429279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 i="1" dirty="0">
                  <a:solidFill>
                    <a:schemeClr val="tx1"/>
                  </a:solidFill>
                </a:rPr>
                <a:t>q</a:t>
              </a:r>
              <a:r>
                <a:rPr lang="en-US" altLang="zh-CN" sz="1600" b="1" i="1" baseline="-25000" dirty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Cloud Callout 36">
              <a:extLst>
                <a:ext uri="{FF2B5EF4-FFF2-40B4-BE49-F238E27FC236}">
                  <a16:creationId xmlns:a16="http://schemas.microsoft.com/office/drawing/2014/main" id="{AE28C63F-27BF-8841-9735-E599FF7B0363}"/>
                </a:ext>
              </a:extLst>
            </p:cNvPr>
            <p:cNvSpPr/>
            <p:nvPr/>
          </p:nvSpPr>
          <p:spPr>
            <a:xfrm>
              <a:off x="329879" y="1826557"/>
              <a:ext cx="967619" cy="407472"/>
            </a:xfrm>
            <a:prstGeom prst="cloudCallout">
              <a:avLst>
                <a:gd name="adj1" fmla="val -17770"/>
                <a:gd name="adj2" fmla="val -8106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i="1" dirty="0"/>
                <a:t>q</a:t>
              </a:r>
              <a:r>
                <a:rPr lang="en-US" altLang="zh-CN" sz="1600" b="1" i="1" baseline="-25000" dirty="0"/>
                <a:t>6</a:t>
              </a:r>
              <a:r>
                <a:rPr lang="en-US" altLang="zh-CN" sz="1600" dirty="0"/>
                <a:t>:</a:t>
              </a:r>
              <a:r>
                <a:rPr lang="zh-CN" altLang="en-US" sz="1600" dirty="0"/>
                <a:t> </a:t>
              </a:r>
              <a:r>
                <a:rPr lang="en-US" altLang="zh-CN" sz="1600" i="1" dirty="0" err="1">
                  <a:solidFill>
                    <a:srgbClr val="FF0000"/>
                  </a:solidFill>
                </a:rPr>
                <a:t>SrcIP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C4962E78-1686-BF42-8600-92AB64721183}"/>
                </a:ext>
              </a:extLst>
            </p:cNvPr>
            <p:cNvSpPr/>
            <p:nvPr/>
          </p:nvSpPr>
          <p:spPr>
            <a:xfrm>
              <a:off x="750321" y="1447462"/>
              <a:ext cx="281354" cy="270116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ACC00A18-8633-EF48-9D9A-AD9F016EA427}"/>
                </a:ext>
              </a:extLst>
            </p:cNvPr>
            <p:cNvSpPr/>
            <p:nvPr/>
          </p:nvSpPr>
          <p:spPr>
            <a:xfrm>
              <a:off x="1008627" y="1362630"/>
              <a:ext cx="959617" cy="446105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>
                  <a:solidFill>
                    <a:schemeClr val="tx1"/>
                  </a:solidFill>
                </a:rPr>
                <a:t>Key: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10.0.1.15</a:t>
              </a:r>
              <a:r>
                <a:rPr lang="zh-CN" altLang="en-US" sz="1600" dirty="0">
                  <a:solidFill>
                    <a:schemeClr val="tx1"/>
                  </a:solidFill>
                </a:rPr>
                <a:t> 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F6DC6F3-8AB3-4C4F-985B-659AD30C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7032"/>
              </p:ext>
            </p:extLst>
          </p:nvPr>
        </p:nvGraphicFramePr>
        <p:xfrm>
          <a:off x="5735193" y="1880149"/>
          <a:ext cx="1641370" cy="96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03">
                  <a:extLst>
                    <a:ext uri="{9D8B030D-6E8A-4147-A177-3AD203B41FA5}">
                      <a16:colId xmlns:a16="http://schemas.microsoft.com/office/drawing/2014/main" val="1432357801"/>
                    </a:ext>
                  </a:extLst>
                </a:gridCol>
                <a:gridCol w="812667">
                  <a:extLst>
                    <a:ext uri="{9D8B030D-6E8A-4147-A177-3AD203B41FA5}">
                      <a16:colId xmlns:a16="http://schemas.microsoft.com/office/drawing/2014/main" val="3090430961"/>
                    </a:ext>
                  </a:extLst>
                </a:gridCol>
              </a:tblGrid>
              <a:tr h="164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Key</a:t>
                      </a:r>
                      <a:endParaRPr lang="en-US" sz="1400" dirty="0"/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Coupons</a:t>
                      </a:r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4055909079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/>
                        <a:t>q</a:t>
                      </a:r>
                      <a:r>
                        <a:rPr lang="en-US" altLang="zh-CN" sz="1400" b="1" i="1" baseline="-25000" dirty="0"/>
                        <a:t>1</a:t>
                      </a:r>
                      <a:r>
                        <a:rPr lang="en-US" altLang="zh-CN" sz="1400" dirty="0"/>
                        <a:t>: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8.8.8.8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878091448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dirty="0"/>
                        <a:t>q</a:t>
                      </a:r>
                      <a:r>
                        <a:rPr lang="en-US" altLang="zh-CN" sz="1400" b="1" i="1" baseline="-25000" dirty="0"/>
                        <a:t>1</a:t>
                      </a:r>
                      <a:r>
                        <a:rPr lang="en-US" altLang="zh-CN" sz="1400" dirty="0"/>
                        <a:t>: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1.1.1.1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404443089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05B923A1-CDA7-0C44-B294-35E2CD9219B7}"/>
              </a:ext>
            </a:extLst>
          </p:cNvPr>
          <p:cNvGrpSpPr/>
          <p:nvPr/>
        </p:nvGrpSpPr>
        <p:grpSpPr>
          <a:xfrm>
            <a:off x="6590441" y="2197280"/>
            <a:ext cx="745930" cy="598096"/>
            <a:chOff x="8481942" y="2434926"/>
            <a:chExt cx="1248563" cy="6943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BC806B4-69C0-4B4F-AE9F-426368E8C07B}"/>
                </a:ext>
              </a:extLst>
            </p:cNvPr>
            <p:cNvGrpSpPr/>
            <p:nvPr/>
          </p:nvGrpSpPr>
          <p:grpSpPr>
            <a:xfrm>
              <a:off x="8481942" y="2462964"/>
              <a:ext cx="1248563" cy="266360"/>
              <a:chOff x="7329448" y="-24548"/>
              <a:chExt cx="1082866" cy="390463"/>
            </a:xfrm>
          </p:grpSpPr>
          <p:sp>
            <p:nvSpPr>
              <p:cNvPr id="65" name="Folded Corner 64">
                <a:extLst>
                  <a:ext uri="{FF2B5EF4-FFF2-40B4-BE49-F238E27FC236}">
                    <a16:creationId xmlns:a16="http://schemas.microsoft.com/office/drawing/2014/main" id="{0405A715-478F-DE43-B0F2-42122F7F85A7}"/>
                  </a:ext>
                </a:extLst>
              </p:cNvPr>
              <p:cNvSpPr/>
              <p:nvPr/>
            </p:nvSpPr>
            <p:spPr>
              <a:xfrm>
                <a:off x="7329448" y="-22674"/>
                <a:ext cx="317786" cy="385883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olded Corner 66">
                <a:extLst>
                  <a:ext uri="{FF2B5EF4-FFF2-40B4-BE49-F238E27FC236}">
                    <a16:creationId xmlns:a16="http://schemas.microsoft.com/office/drawing/2014/main" id="{B3ACD36C-5F65-B44B-A8FF-C341A27B5D0A}"/>
                  </a:ext>
                </a:extLst>
              </p:cNvPr>
              <p:cNvSpPr/>
              <p:nvPr/>
            </p:nvSpPr>
            <p:spPr>
              <a:xfrm>
                <a:off x="7714722" y="-2454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olded Corner 67">
                <a:extLst>
                  <a:ext uri="{FF2B5EF4-FFF2-40B4-BE49-F238E27FC236}">
                    <a16:creationId xmlns:a16="http://schemas.microsoft.com/office/drawing/2014/main" id="{97631081-66F0-644F-ADD1-57436026F6D3}"/>
                  </a:ext>
                </a:extLst>
              </p:cNvPr>
              <p:cNvSpPr/>
              <p:nvPr/>
            </p:nvSpPr>
            <p:spPr>
              <a:xfrm>
                <a:off x="8094528" y="-19968"/>
                <a:ext cx="317786" cy="385883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C30BA6-3361-D44E-80A1-89EF3044E79A}"/>
                </a:ext>
              </a:extLst>
            </p:cNvPr>
            <p:cNvGrpSpPr/>
            <p:nvPr/>
          </p:nvGrpSpPr>
          <p:grpSpPr>
            <a:xfrm>
              <a:off x="8481942" y="2862924"/>
              <a:ext cx="1248563" cy="266360"/>
              <a:chOff x="7329448" y="-24548"/>
              <a:chExt cx="1082866" cy="390463"/>
            </a:xfrm>
          </p:grpSpPr>
          <p:sp>
            <p:nvSpPr>
              <p:cNvPr id="61" name="Folded Corner 60">
                <a:extLst>
                  <a:ext uri="{FF2B5EF4-FFF2-40B4-BE49-F238E27FC236}">
                    <a16:creationId xmlns:a16="http://schemas.microsoft.com/office/drawing/2014/main" id="{6CD43C77-6B5E-DD46-A267-09AD44649DF7}"/>
                  </a:ext>
                </a:extLst>
              </p:cNvPr>
              <p:cNvSpPr/>
              <p:nvPr/>
            </p:nvSpPr>
            <p:spPr>
              <a:xfrm>
                <a:off x="7329448" y="-22674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olded Corner 62">
                <a:extLst>
                  <a:ext uri="{FF2B5EF4-FFF2-40B4-BE49-F238E27FC236}">
                    <a16:creationId xmlns:a16="http://schemas.microsoft.com/office/drawing/2014/main" id="{91556265-42C7-6948-B82F-AB3FAB514FB0}"/>
                  </a:ext>
                </a:extLst>
              </p:cNvPr>
              <p:cNvSpPr/>
              <p:nvPr/>
            </p:nvSpPr>
            <p:spPr>
              <a:xfrm>
                <a:off x="7714722" y="-2454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olded Corner 63">
                <a:extLst>
                  <a:ext uri="{FF2B5EF4-FFF2-40B4-BE49-F238E27FC236}">
                    <a16:creationId xmlns:a16="http://schemas.microsoft.com/office/drawing/2014/main" id="{BA8F30DF-96BB-844C-9D81-FA871CD81F1D}"/>
                  </a:ext>
                </a:extLst>
              </p:cNvPr>
              <p:cNvSpPr/>
              <p:nvPr/>
            </p:nvSpPr>
            <p:spPr>
              <a:xfrm>
                <a:off x="8094528" y="-1996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olded Corner 48">
              <a:extLst>
                <a:ext uri="{FF2B5EF4-FFF2-40B4-BE49-F238E27FC236}">
                  <a16:creationId xmlns:a16="http://schemas.microsoft.com/office/drawing/2014/main" id="{9420AE42-43F0-2F47-B6A0-6C5B493C2CCD}"/>
                </a:ext>
              </a:extLst>
            </p:cNvPr>
            <p:cNvSpPr/>
            <p:nvPr/>
          </p:nvSpPr>
          <p:spPr>
            <a:xfrm>
              <a:off x="9332750" y="2434926"/>
              <a:ext cx="366413" cy="263236"/>
            </a:xfrm>
            <a:prstGeom prst="foldedCorner">
              <a:avLst>
                <a:gd name="adj" fmla="val 35840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E7414A-31B2-4D4E-BA40-65D46AC45236}"/>
              </a:ext>
            </a:extLst>
          </p:cNvPr>
          <p:cNvGrpSpPr/>
          <p:nvPr/>
        </p:nvGrpSpPr>
        <p:grpSpPr>
          <a:xfrm>
            <a:off x="7579168" y="2069816"/>
            <a:ext cx="2120811" cy="610982"/>
            <a:chOff x="6550967" y="-688953"/>
            <a:chExt cx="2120811" cy="61098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3C8CF3E-50BD-9A40-8EB5-113DB20D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967" y="-688953"/>
              <a:ext cx="758002" cy="339113"/>
            </a:xfrm>
            <a:prstGeom prst="rect">
              <a:avLst/>
            </a:prstGeom>
          </p:spPr>
        </p:pic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DF995A0-B0EF-7442-B705-CE96C7A9A2E1}"/>
                </a:ext>
              </a:extLst>
            </p:cNvPr>
            <p:cNvSpPr/>
            <p:nvPr/>
          </p:nvSpPr>
          <p:spPr>
            <a:xfrm rot="21214568" flipV="1">
              <a:off x="6941481" y="-418378"/>
              <a:ext cx="727820" cy="246634"/>
            </a:xfrm>
            <a:custGeom>
              <a:avLst/>
              <a:gdLst>
                <a:gd name="connsiteX0" fmla="*/ 0 w 1512000"/>
                <a:gd name="connsiteY0" fmla="*/ 172800 h 196750"/>
                <a:gd name="connsiteX1" fmla="*/ 943200 w 1512000"/>
                <a:gd name="connsiteY1" fmla="*/ 151200 h 196750"/>
                <a:gd name="connsiteX2" fmla="*/ 1202400 w 1512000"/>
                <a:gd name="connsiteY2" fmla="*/ 93600 h 196750"/>
                <a:gd name="connsiteX3" fmla="*/ 1267200 w 1512000"/>
                <a:gd name="connsiteY3" fmla="*/ 79200 h 196750"/>
                <a:gd name="connsiteX4" fmla="*/ 1440000 w 1512000"/>
                <a:gd name="connsiteY4" fmla="*/ 21600 h 196750"/>
                <a:gd name="connsiteX5" fmla="*/ 1476000 w 1512000"/>
                <a:gd name="connsiteY5" fmla="*/ 7200 h 196750"/>
                <a:gd name="connsiteX6" fmla="*/ 1512000 w 1512000"/>
                <a:gd name="connsiteY6" fmla="*/ 0 h 196750"/>
                <a:gd name="connsiteX0" fmla="*/ 0 w 1512000"/>
                <a:gd name="connsiteY0" fmla="*/ 172800 h 196750"/>
                <a:gd name="connsiteX1" fmla="*/ 943200 w 1512000"/>
                <a:gd name="connsiteY1" fmla="*/ 151200 h 196750"/>
                <a:gd name="connsiteX2" fmla="*/ 1202400 w 1512000"/>
                <a:gd name="connsiteY2" fmla="*/ 93600 h 196750"/>
                <a:gd name="connsiteX3" fmla="*/ 1440000 w 1512000"/>
                <a:gd name="connsiteY3" fmla="*/ 21600 h 196750"/>
                <a:gd name="connsiteX4" fmla="*/ 1476000 w 1512000"/>
                <a:gd name="connsiteY4" fmla="*/ 7200 h 196750"/>
                <a:gd name="connsiteX5" fmla="*/ 1512000 w 1512000"/>
                <a:gd name="connsiteY5" fmla="*/ 0 h 196750"/>
                <a:gd name="connsiteX0" fmla="*/ 0 w 1512000"/>
                <a:gd name="connsiteY0" fmla="*/ 172800 h 189641"/>
                <a:gd name="connsiteX1" fmla="*/ 943200 w 1512000"/>
                <a:gd name="connsiteY1" fmla="*/ 151200 h 189641"/>
                <a:gd name="connsiteX2" fmla="*/ 1440000 w 1512000"/>
                <a:gd name="connsiteY2" fmla="*/ 21600 h 189641"/>
                <a:gd name="connsiteX3" fmla="*/ 1476000 w 1512000"/>
                <a:gd name="connsiteY3" fmla="*/ 7200 h 189641"/>
                <a:gd name="connsiteX4" fmla="*/ 1512000 w 1512000"/>
                <a:gd name="connsiteY4" fmla="*/ 0 h 189641"/>
                <a:gd name="connsiteX0" fmla="*/ 0 w 1556379"/>
                <a:gd name="connsiteY0" fmla="*/ 172800 h 172800"/>
                <a:gd name="connsiteX1" fmla="*/ 1440000 w 1556379"/>
                <a:gd name="connsiteY1" fmla="*/ 21600 h 172800"/>
                <a:gd name="connsiteX2" fmla="*/ 1476000 w 1556379"/>
                <a:gd name="connsiteY2" fmla="*/ 7200 h 172800"/>
                <a:gd name="connsiteX3" fmla="*/ 1512000 w 1556379"/>
                <a:gd name="connsiteY3" fmla="*/ 0 h 172800"/>
                <a:gd name="connsiteX0" fmla="*/ 0 w 1680077"/>
                <a:gd name="connsiteY0" fmla="*/ 230400 h 230400"/>
                <a:gd name="connsiteX1" fmla="*/ 1555200 w 1680077"/>
                <a:gd name="connsiteY1" fmla="*/ 21600 h 230400"/>
                <a:gd name="connsiteX2" fmla="*/ 1591200 w 1680077"/>
                <a:gd name="connsiteY2" fmla="*/ 7200 h 230400"/>
                <a:gd name="connsiteX3" fmla="*/ 1627200 w 1680077"/>
                <a:gd name="connsiteY3" fmla="*/ 0 h 230400"/>
                <a:gd name="connsiteX0" fmla="*/ 0 w 1680077"/>
                <a:gd name="connsiteY0" fmla="*/ 230400 h 230400"/>
                <a:gd name="connsiteX1" fmla="*/ 1555200 w 1680077"/>
                <a:gd name="connsiteY1" fmla="*/ 21600 h 230400"/>
                <a:gd name="connsiteX2" fmla="*/ 1591200 w 1680077"/>
                <a:gd name="connsiteY2" fmla="*/ 7200 h 230400"/>
                <a:gd name="connsiteX3" fmla="*/ 1627200 w 1680077"/>
                <a:gd name="connsiteY3" fmla="*/ 0 h 230400"/>
                <a:gd name="connsiteX0" fmla="*/ 0 w 1680077"/>
                <a:gd name="connsiteY0" fmla="*/ 228917 h 228917"/>
                <a:gd name="connsiteX1" fmla="*/ 1555200 w 1680077"/>
                <a:gd name="connsiteY1" fmla="*/ 20117 h 228917"/>
                <a:gd name="connsiteX2" fmla="*/ 1591200 w 1680077"/>
                <a:gd name="connsiteY2" fmla="*/ 5717 h 228917"/>
                <a:gd name="connsiteX0" fmla="*/ 0 w 1555200"/>
                <a:gd name="connsiteY0" fmla="*/ 208800 h 208800"/>
                <a:gd name="connsiteX1" fmla="*/ 1555200 w 1555200"/>
                <a:gd name="connsiteY1" fmla="*/ 0 h 208800"/>
                <a:gd name="connsiteX0" fmla="*/ 0 w 1641600"/>
                <a:gd name="connsiteY0" fmla="*/ 302400 h 302400"/>
                <a:gd name="connsiteX1" fmla="*/ 1641600 w 1641600"/>
                <a:gd name="connsiteY1" fmla="*/ 0 h 302400"/>
                <a:gd name="connsiteX0" fmla="*/ 0 w 1641600"/>
                <a:gd name="connsiteY0" fmla="*/ 302400 h 302400"/>
                <a:gd name="connsiteX1" fmla="*/ 1641600 w 1641600"/>
                <a:gd name="connsiteY1" fmla="*/ 0 h 302400"/>
                <a:gd name="connsiteX0" fmla="*/ 0 w 1540800"/>
                <a:gd name="connsiteY0" fmla="*/ 208800 h 208800"/>
                <a:gd name="connsiteX1" fmla="*/ 1540800 w 1540800"/>
                <a:gd name="connsiteY1" fmla="*/ 0 h 2088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94477"/>
                <a:gd name="connsiteY0" fmla="*/ 226591 h 226591"/>
                <a:gd name="connsiteX1" fmla="*/ 1694477 w 1694477"/>
                <a:gd name="connsiteY1" fmla="*/ 0 h 226591"/>
                <a:gd name="connsiteX0" fmla="*/ 0 w 1694477"/>
                <a:gd name="connsiteY0" fmla="*/ 229261 h 229261"/>
                <a:gd name="connsiteX1" fmla="*/ 1694477 w 1694477"/>
                <a:gd name="connsiteY1" fmla="*/ 2670 h 229261"/>
                <a:gd name="connsiteX0" fmla="*/ 0 w 1397079"/>
                <a:gd name="connsiteY0" fmla="*/ 352885 h 352885"/>
                <a:gd name="connsiteX1" fmla="*/ 1397079 w 1397079"/>
                <a:gd name="connsiteY1" fmla="*/ 0 h 35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79" h="352885">
                  <a:moveTo>
                    <a:pt x="0" y="352885"/>
                  </a:moveTo>
                  <a:cubicBezTo>
                    <a:pt x="575938" y="-52308"/>
                    <a:pt x="703837" y="97814"/>
                    <a:pt x="1397079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AE24E4C-9D24-AD48-B7BD-62CB0435793D}"/>
                </a:ext>
              </a:extLst>
            </p:cNvPr>
            <p:cNvSpPr txBox="1"/>
            <p:nvPr/>
          </p:nvSpPr>
          <p:spPr>
            <a:xfrm>
              <a:off x="7296661" y="-372219"/>
              <a:ext cx="1375117" cy="29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/>
                <a:t>Alerts!</a:t>
              </a:r>
              <a:endParaRPr lang="en-US" sz="16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19CAD7-C790-C546-9915-9A2776F926E7}"/>
              </a:ext>
            </a:extLst>
          </p:cNvPr>
          <p:cNvGrpSpPr/>
          <p:nvPr/>
        </p:nvGrpSpPr>
        <p:grpSpPr>
          <a:xfrm>
            <a:off x="2997954" y="3809444"/>
            <a:ext cx="612000" cy="2557547"/>
            <a:chOff x="3240000" y="3908053"/>
            <a:chExt cx="612000" cy="255754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ED1FF56-D037-8040-B8A9-CF42F3B7129E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E4F2858-24FB-D548-94E4-C45D121B3B6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ie 74">
                <a:extLst>
                  <a:ext uri="{FF2B5EF4-FFF2-40B4-BE49-F238E27FC236}">
                    <a16:creationId xmlns:a16="http://schemas.microsoft.com/office/drawing/2014/main" id="{E30A17C0-757A-AC4B-A87E-9CA4EDE0CAEF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7167613"/>
                  <a:gd name="adj2" fmla="val 1620000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55CB26-DB3A-5746-AD8A-8C95B6521B09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25EBD10-E42F-744E-8A48-9FCE2D0C836A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Pie 92">
                <a:extLst>
                  <a:ext uri="{FF2B5EF4-FFF2-40B4-BE49-F238E27FC236}">
                    <a16:creationId xmlns:a16="http://schemas.microsoft.com/office/drawing/2014/main" id="{72DB644B-A5E6-9941-9764-7402AB3AE78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4988478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4909093-7FBA-0440-BB3B-1A2020566E5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CB1996F-206B-9246-A002-5EC36716DBA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91D6BE5F-CFAD-FF47-B5C2-EF9DDB0AC70D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74422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9D2A6EB-3AC5-3E46-9478-FE93468D295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4304A56-B3B2-0440-B8B4-71E056001709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Pie 99">
                <a:extLst>
                  <a:ext uri="{FF2B5EF4-FFF2-40B4-BE49-F238E27FC236}">
                    <a16:creationId xmlns:a16="http://schemas.microsoft.com/office/drawing/2014/main" id="{D30C6479-D836-3240-A870-E7739F956E60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5437345"/>
                  <a:gd name="adj2" fmla="val 162000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D453A96-689D-CA4C-A206-BE82DFD2668C}"/>
              </a:ext>
            </a:extLst>
          </p:cNvPr>
          <p:cNvGrpSpPr/>
          <p:nvPr/>
        </p:nvGrpSpPr>
        <p:grpSpPr>
          <a:xfrm>
            <a:off x="4869954" y="3810991"/>
            <a:ext cx="612000" cy="2557547"/>
            <a:chOff x="3240000" y="3908053"/>
            <a:chExt cx="612000" cy="255754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D52F5-53EC-854D-914D-C5EE1CF8BBA2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4135FCF-542B-3F49-834C-C3D55C93F527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ie 113">
                <a:extLst>
                  <a:ext uri="{FF2B5EF4-FFF2-40B4-BE49-F238E27FC236}">
                    <a16:creationId xmlns:a16="http://schemas.microsoft.com/office/drawing/2014/main" id="{AF2DA106-B449-AC44-8B8A-34B1683BB74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76881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9D449E2-6B52-104F-9556-7B0EB41EDBFC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C7DA088-072D-1F4C-8219-E26A842E13E1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Pie 111">
                <a:extLst>
                  <a:ext uri="{FF2B5EF4-FFF2-40B4-BE49-F238E27FC236}">
                    <a16:creationId xmlns:a16="http://schemas.microsoft.com/office/drawing/2014/main" id="{AD4ECD8D-F1E3-3E4C-B5AA-00CD686CBC2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70618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8924B1C-DAA2-B74C-B0D6-A28B10AC7AE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EB085CC-E22B-D249-88B6-809FA4DFEA8B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ie 109">
                <a:extLst>
                  <a:ext uri="{FF2B5EF4-FFF2-40B4-BE49-F238E27FC236}">
                    <a16:creationId xmlns:a16="http://schemas.microsoft.com/office/drawing/2014/main" id="{DAC93D0D-56BD-4A40-B0DD-B49D3832C190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516406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54AB0B8-1D83-6142-8531-2FCD9ECFC202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513E736-1976-7241-872F-71C9D109C4E8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ie 107">
                <a:extLst>
                  <a:ext uri="{FF2B5EF4-FFF2-40B4-BE49-F238E27FC236}">
                    <a16:creationId xmlns:a16="http://schemas.microsoft.com/office/drawing/2014/main" id="{CD5A7070-CE65-2340-8AA9-60AD4404BBDF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4158309"/>
                  <a:gd name="adj2" fmla="val 16200000"/>
                </a:avLst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D5D845E-CC41-CD45-A12E-374D7D83C0B2}"/>
              </a:ext>
            </a:extLst>
          </p:cNvPr>
          <p:cNvGrpSpPr/>
          <p:nvPr/>
        </p:nvGrpSpPr>
        <p:grpSpPr>
          <a:xfrm>
            <a:off x="6741954" y="3810991"/>
            <a:ext cx="612000" cy="2557547"/>
            <a:chOff x="3240000" y="3908053"/>
            <a:chExt cx="612000" cy="255754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4B88A7D-2C3B-A941-BD21-498323385E39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368B05E-FFC0-5E4B-B810-861FAD3E4D9A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49EF9297-905F-5F44-BCD8-B647FEA7D838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98712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B06980F-463C-6A4E-91D2-8927CA3FD048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A0BCA36-5204-DC42-9B67-337575F5A129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DAF47624-DD53-0844-B8EB-CF2FFA8B7613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61328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BCE23CC-1240-0F42-900E-6829936DD28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1B53CEB-F196-A547-9D37-2FE5EF71BB7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ie 122">
                <a:extLst>
                  <a:ext uri="{FF2B5EF4-FFF2-40B4-BE49-F238E27FC236}">
                    <a16:creationId xmlns:a16="http://schemas.microsoft.com/office/drawing/2014/main" id="{6CE56290-D47B-3946-82C1-B9D4EB6DFC49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06732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3D566E-1D88-CF48-BEFD-BFFE93D73E1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DB65F6F-134E-5540-808D-3759FA2F9F1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ie 120">
                <a:extLst>
                  <a:ext uri="{FF2B5EF4-FFF2-40B4-BE49-F238E27FC236}">
                    <a16:creationId xmlns:a16="http://schemas.microsoft.com/office/drawing/2014/main" id="{9961B3D7-170B-0E40-B8F0-B9FB69D83CDC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227749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295DCAE-935B-854F-B4B9-CCD3FFDF6338}"/>
              </a:ext>
            </a:extLst>
          </p:cNvPr>
          <p:cNvGrpSpPr/>
          <p:nvPr/>
        </p:nvGrpSpPr>
        <p:grpSpPr>
          <a:xfrm>
            <a:off x="8613954" y="3810991"/>
            <a:ext cx="612000" cy="2557547"/>
            <a:chOff x="3240000" y="3908053"/>
            <a:chExt cx="612000" cy="255754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B2A84B2-BC87-264C-A68A-DF1DC6380FC7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84922E1-AC96-3444-950F-63E662EA50D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E2E19D79-2979-8948-892B-822FA495072B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65849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EA2AC8-7713-1A43-AC60-AC617C419041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F06B14A-B407-F642-9871-BBA5E7B5122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ie 150">
                <a:extLst>
                  <a:ext uri="{FF2B5EF4-FFF2-40B4-BE49-F238E27FC236}">
                    <a16:creationId xmlns:a16="http://schemas.microsoft.com/office/drawing/2014/main" id="{3154981D-F8F0-8541-839B-962CCE8AF83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89616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021FCDD-DCF8-534B-8807-DE98C7DA9DDF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A077A84-03D6-DD4C-9803-4ED67E3DA86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Pie 148">
                <a:extLst>
                  <a:ext uri="{FF2B5EF4-FFF2-40B4-BE49-F238E27FC236}">
                    <a16:creationId xmlns:a16="http://schemas.microsoft.com/office/drawing/2014/main" id="{C9A5F544-0D19-6447-B3C3-07152E3DFFC7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50880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995A659-7DD5-EC49-9D21-88EC938B499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4A99EDE-22D5-5744-B871-D718D5B8C305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Pie 146">
                <a:extLst>
                  <a:ext uri="{FF2B5EF4-FFF2-40B4-BE49-F238E27FC236}">
                    <a16:creationId xmlns:a16="http://schemas.microsoft.com/office/drawing/2014/main" id="{B44975C8-9255-9946-AF2B-63A3154CD4B6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9055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7261D34-85EC-0B4B-92C9-9336E66FDC1A}"/>
              </a:ext>
            </a:extLst>
          </p:cNvPr>
          <p:cNvGrpSpPr/>
          <p:nvPr/>
        </p:nvGrpSpPr>
        <p:grpSpPr>
          <a:xfrm>
            <a:off x="10485954" y="3810991"/>
            <a:ext cx="612000" cy="2557547"/>
            <a:chOff x="3240000" y="3908053"/>
            <a:chExt cx="612000" cy="2557547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BD54A97-E936-C144-9EBC-12757A103696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48C691F-12D1-8C48-90D2-EA6D82C89416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ie 165">
                <a:extLst>
                  <a:ext uri="{FF2B5EF4-FFF2-40B4-BE49-F238E27FC236}">
                    <a16:creationId xmlns:a16="http://schemas.microsoft.com/office/drawing/2014/main" id="{ACC9E6AC-2717-B34F-A1C6-095218D2A159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202811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7BC1A5C-FD6F-2543-B727-D5DBCA17B67F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1B95FD6-23FA-9E4C-AE14-77CBF01A4CB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>
                <a:extLst>
                  <a:ext uri="{FF2B5EF4-FFF2-40B4-BE49-F238E27FC236}">
                    <a16:creationId xmlns:a16="http://schemas.microsoft.com/office/drawing/2014/main" id="{D9E63A98-4BC0-F448-9DB5-1EE69FCEFEA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341769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AB2F9BA-7198-A74F-85BC-D2524669C328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77450C15-13FA-6248-86AE-1E96FD6562A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Pie 161">
                <a:extLst>
                  <a:ext uri="{FF2B5EF4-FFF2-40B4-BE49-F238E27FC236}">
                    <a16:creationId xmlns:a16="http://schemas.microsoft.com/office/drawing/2014/main" id="{A92A5136-E641-6F43-94BB-5D46370824D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488354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A93F414-2576-014B-A4E7-97E6F9CB2E76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FBFBE7D-025A-C44D-BD79-F1F3798B55DB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ie 159">
                <a:extLst>
                  <a:ext uri="{FF2B5EF4-FFF2-40B4-BE49-F238E27FC236}">
                    <a16:creationId xmlns:a16="http://schemas.microsoft.com/office/drawing/2014/main" id="{862B54D1-6153-AB42-95A0-F177F6E5EA4D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7055408"/>
                  <a:gd name="adj2" fmla="val 1620000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01AF434-ED4F-1043-9A2F-5A5E239345DC}"/>
              </a:ext>
            </a:extLst>
          </p:cNvPr>
          <p:cNvSpPr/>
          <p:nvPr/>
        </p:nvSpPr>
        <p:spPr>
          <a:xfrm>
            <a:off x="-524435" y="7064390"/>
            <a:ext cx="13299141" cy="297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lide Number Placeholder 167">
            <a:extLst>
              <a:ext uri="{FF2B5EF4-FFF2-40B4-BE49-F238E27FC236}">
                <a16:creationId xmlns:a16="http://schemas.microsoft.com/office/drawing/2014/main" id="{BC662E54-BD5E-2542-BDA4-B1A87A8C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393 L -0.01588 -0.4794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7" grpId="0" animBg="1"/>
      <p:bldP spid="16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9E50A6-136B-D34B-A1EE-B7EFD1B73D06}"/>
              </a:ext>
            </a:extLst>
          </p:cNvPr>
          <p:cNvSpPr/>
          <p:nvPr/>
        </p:nvSpPr>
        <p:spPr>
          <a:xfrm>
            <a:off x="0" y="0"/>
            <a:ext cx="12192000" cy="2037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71C7-6B4B-5348-AF66-9F0DF608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61" y="2136470"/>
            <a:ext cx="6997700" cy="3193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/>
              <a:t>Scalable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built</a:t>
            </a:r>
            <a:r>
              <a:rPr lang="zh-CN" altLang="en-US" sz="3600" dirty="0"/>
              <a:t> </a:t>
            </a:r>
            <a:r>
              <a:rPr lang="en-US" altLang="zh-CN" sz="3600" dirty="0"/>
              <a:t>upon</a:t>
            </a:r>
            <a:r>
              <a:rPr lang="zh-CN" altLang="en-US" sz="3600" dirty="0"/>
              <a:t> </a:t>
            </a:r>
            <a:r>
              <a:rPr lang="en-US" altLang="zh-CN" sz="3600" i="1" dirty="0"/>
              <a:t>coupon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collectors,</a:t>
            </a:r>
            <a:r>
              <a:rPr lang="zh-CN" altLang="en-US" sz="3600" i="1" dirty="0"/>
              <a:t> </a:t>
            </a:r>
            <a:r>
              <a:rPr lang="en-US" altLang="zh-CN" sz="3600" dirty="0"/>
              <a:t>runs</a:t>
            </a:r>
            <a:r>
              <a:rPr lang="en-US" altLang="zh-CN" sz="3600" i="1" dirty="0"/>
              <a:t> </a:t>
            </a:r>
            <a:r>
              <a:rPr lang="en-US" altLang="zh-CN" sz="3600" dirty="0"/>
              <a:t>many</a:t>
            </a:r>
            <a:r>
              <a:rPr lang="zh-CN" altLang="en-US" sz="3600" dirty="0"/>
              <a:t> </a:t>
            </a:r>
            <a:r>
              <a:rPr lang="en-US" altLang="zh-CN" sz="3600" dirty="0"/>
              <a:t>queries simultaneously</a:t>
            </a:r>
          </a:p>
          <a:p>
            <a:pPr>
              <a:lnSpc>
                <a:spcPct val="100000"/>
              </a:lnSpc>
            </a:pPr>
            <a:r>
              <a:rPr lang="en-US" altLang="zh-CN" sz="3600" b="1" dirty="0"/>
              <a:t>Versatile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r>
              <a:rPr lang="zh-CN" altLang="en-US" sz="3600" dirty="0"/>
              <a:t> </a:t>
            </a:r>
            <a:r>
              <a:rPr lang="en-US" altLang="zh-CN" sz="3600" dirty="0"/>
              <a:t>queries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fly,</a:t>
            </a:r>
            <a:r>
              <a:rPr lang="zh-CN" altLang="en-US" sz="3600" dirty="0"/>
              <a:t> </a:t>
            </a:r>
            <a:r>
              <a:rPr lang="en-US" altLang="zh-CN" sz="3600" dirty="0"/>
              <a:t>without</a:t>
            </a:r>
            <a:r>
              <a:rPr lang="zh-CN" altLang="en-US" sz="3600" dirty="0"/>
              <a:t> </a:t>
            </a:r>
            <a:r>
              <a:rPr lang="en-US" altLang="zh-CN" sz="3600" dirty="0"/>
              <a:t>recompiling</a:t>
            </a:r>
            <a:r>
              <a:rPr lang="zh-CN" altLang="en-US" sz="3600" dirty="0"/>
              <a:t> </a:t>
            </a:r>
            <a:r>
              <a:rPr lang="en-US" altLang="zh-CN" sz="3600" dirty="0"/>
              <a:t>P4</a:t>
            </a:r>
            <a:r>
              <a:rPr lang="zh-CN" altLang="en-US" sz="3600" dirty="0"/>
              <a:t> </a:t>
            </a:r>
            <a:r>
              <a:rPr lang="en-US" altLang="zh-CN" sz="3600" dirty="0"/>
              <a:t>program</a:t>
            </a:r>
          </a:p>
          <a:p>
            <a:pPr>
              <a:lnSpc>
                <a:spcPct val="100000"/>
              </a:lnSpc>
            </a:pPr>
            <a:r>
              <a:rPr lang="en-US" altLang="zh-CN" sz="3600" b="1" dirty="0"/>
              <a:t>Efficient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achieve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same</a:t>
            </a:r>
            <a:r>
              <a:rPr lang="zh-CN" altLang="en-US" sz="3600" dirty="0"/>
              <a:t> </a:t>
            </a:r>
            <a:r>
              <a:rPr lang="en-US" altLang="zh-CN" sz="3600" dirty="0"/>
              <a:t>accuracy</a:t>
            </a:r>
            <a:r>
              <a:rPr lang="zh-CN" altLang="en-US" sz="3600" dirty="0"/>
              <a:t> </a:t>
            </a:r>
            <a:r>
              <a:rPr lang="en-US" altLang="zh-CN" sz="3600" dirty="0"/>
              <a:t>using</a:t>
            </a:r>
            <a:r>
              <a:rPr lang="zh-CN" altLang="en-US" sz="3600" dirty="0"/>
              <a:t> </a:t>
            </a:r>
            <a:r>
              <a:rPr lang="en-US" altLang="zh-CN" sz="3600" dirty="0"/>
              <a:t>4x-10x</a:t>
            </a:r>
            <a:r>
              <a:rPr lang="zh-CN" altLang="en-US" sz="3600" dirty="0"/>
              <a:t> </a:t>
            </a:r>
            <a:r>
              <a:rPr lang="en-US" altLang="zh-CN" sz="3600" dirty="0"/>
              <a:t>fewer</a:t>
            </a:r>
            <a:r>
              <a:rPr lang="zh-CN" altLang="en-US" sz="3600" dirty="0"/>
              <a:t> </a:t>
            </a:r>
            <a:r>
              <a:rPr lang="en-US" altLang="zh-CN" sz="3600" dirty="0"/>
              <a:t>memory</a:t>
            </a:r>
            <a:r>
              <a:rPr lang="zh-CN" altLang="en-US" sz="3600" dirty="0"/>
              <a:t> </a:t>
            </a:r>
            <a:r>
              <a:rPr lang="en-US" altLang="zh-CN" sz="3600" dirty="0"/>
              <a:t>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ED5A-2EEF-7E46-A3FE-15E67A52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66BE3E-5014-2D41-810C-8FD97CB74E94}"/>
              </a:ext>
            </a:extLst>
          </p:cNvPr>
          <p:cNvGrpSpPr/>
          <p:nvPr/>
        </p:nvGrpSpPr>
        <p:grpSpPr>
          <a:xfrm>
            <a:off x="6621522" y="5861953"/>
            <a:ext cx="5310379" cy="988794"/>
            <a:chOff x="3247694" y="5861953"/>
            <a:chExt cx="5310379" cy="988794"/>
          </a:xfrm>
        </p:grpSpPr>
        <p:pic>
          <p:nvPicPr>
            <p:cNvPr id="3078" name="Picture 6" descr="GitHub Logomark">
              <a:extLst>
                <a:ext uri="{FF2B5EF4-FFF2-40B4-BE49-F238E27FC236}">
                  <a16:creationId xmlns:a16="http://schemas.microsoft.com/office/drawing/2014/main" id="{44295784-7D35-3A4E-BAA0-9372E8027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694" y="5861953"/>
              <a:ext cx="988794" cy="98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E3A304-FC7F-8C41-9C58-296ED83AC0DC}"/>
                </a:ext>
              </a:extLst>
            </p:cNvPr>
            <p:cNvSpPr txBox="1"/>
            <p:nvPr/>
          </p:nvSpPr>
          <p:spPr>
            <a:xfrm>
              <a:off x="4118153" y="6033184"/>
              <a:ext cx="4439920" cy="64633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altLang="zh-CN" dirty="0"/>
                <a:t>Our</a:t>
              </a:r>
              <a:r>
                <a:rPr lang="zh-CN" altLang="en-US" dirty="0"/>
                <a:t> </a:t>
              </a:r>
              <a:r>
                <a:rPr lang="en-US" altLang="zh-CN" dirty="0"/>
                <a:t>code</a:t>
              </a:r>
              <a:r>
                <a:rPr lang="zh-CN" altLang="en-US" dirty="0"/>
                <a:t> </a:t>
              </a:r>
              <a:r>
                <a:rPr lang="en-US" altLang="zh-CN" dirty="0"/>
                <a:t>is</a:t>
              </a:r>
              <a:r>
                <a:rPr lang="zh-CN" altLang="en-US" dirty="0"/>
                <a:t> </a:t>
              </a:r>
              <a:r>
                <a:rPr lang="en-US" altLang="zh-CN" dirty="0"/>
                <a:t>open-source!</a:t>
              </a:r>
              <a:r>
                <a:rPr lang="zh-CN" altLang="en-US" dirty="0"/>
                <a:t> </a:t>
              </a:r>
              <a:r>
                <a:rPr lang="en-US" altLang="zh-CN" dirty="0">
                  <a:hlinkClick r:id="rId4"/>
                </a:rPr>
                <a:t>github.com/Princeton-Cabernet/BeauCoup</a:t>
              </a:r>
              <a:endParaRPr lang="en-US" altLang="zh-CN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96B39E-99D7-344C-A310-5E7641244353}"/>
              </a:ext>
            </a:extLst>
          </p:cNvPr>
          <p:cNvSpPr txBox="1"/>
          <p:nvPr/>
        </p:nvSpPr>
        <p:spPr>
          <a:xfrm>
            <a:off x="309296" y="293149"/>
            <a:ext cx="7654794" cy="1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6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sz="6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en-US" altLang="zh-CN" sz="54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32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Answering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network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traffic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queries,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memory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update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time!</a:t>
            </a:r>
            <a:r>
              <a:rPr lang="zh-CN" altLang="en-US" sz="3200" dirty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F7931A-F9CB-7E4D-A700-A31A48618C9D}"/>
              </a:ext>
            </a:extLst>
          </p:cNvPr>
          <p:cNvGrpSpPr/>
          <p:nvPr/>
        </p:nvGrpSpPr>
        <p:grpSpPr>
          <a:xfrm>
            <a:off x="1079090" y="5933858"/>
            <a:ext cx="1715443" cy="844984"/>
            <a:chOff x="952964" y="5933858"/>
            <a:chExt cx="1715443" cy="844984"/>
          </a:xfrm>
        </p:grpSpPr>
        <p:pic>
          <p:nvPicPr>
            <p:cNvPr id="1026" name="Picture 2" descr="Contattaci - Agile For Italy">
              <a:extLst>
                <a:ext uri="{FF2B5EF4-FFF2-40B4-BE49-F238E27FC236}">
                  <a16:creationId xmlns:a16="http://schemas.microsoft.com/office/drawing/2014/main" id="{9C1ECD7F-0F88-494E-AC1F-D4F1C9489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64" y="5933858"/>
              <a:ext cx="844984" cy="84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718B7C-71DD-5041-9D80-D7D5443B35BA}"/>
                </a:ext>
              </a:extLst>
            </p:cNvPr>
            <p:cNvSpPr txBox="1"/>
            <p:nvPr/>
          </p:nvSpPr>
          <p:spPr>
            <a:xfrm>
              <a:off x="1754917" y="6033183"/>
              <a:ext cx="913490" cy="64633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altLang="zh-CN" dirty="0"/>
                <a:t>Q&amp;A on </a:t>
              </a:r>
            </a:p>
            <a:p>
              <a:r>
                <a:rPr lang="en-US" altLang="zh-CN" dirty="0">
                  <a:hlinkClick r:id="rId6" invalidUrl="http:///"/>
                </a:rPr>
                <a:t>Slack</a:t>
              </a:r>
              <a:endParaRPr lang="en-US" altLang="zh-CN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452BB9-7B04-204D-AB33-D3201095B29B}"/>
              </a:ext>
            </a:extLst>
          </p:cNvPr>
          <p:cNvSpPr txBox="1"/>
          <p:nvPr/>
        </p:nvSpPr>
        <p:spPr>
          <a:xfrm>
            <a:off x="0" y="546027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Merci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Beaucoup!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Thank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you!</a:t>
            </a:r>
            <a:endParaRPr lang="en-US" sz="2000" i="1" dirty="0">
              <a:latin typeface="Wawati TC" pitchFamily="82" charset="-120"/>
              <a:ea typeface="Wawati TC" pitchFamily="82" charset="-12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5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A496-D588-5A4B-A096-2ACC7B83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4C953-16EA-8A4E-A3D5-7C6E7E85FAA8}"/>
              </a:ext>
            </a:extLst>
          </p:cNvPr>
          <p:cNvSpPr/>
          <p:nvPr/>
        </p:nvSpPr>
        <p:spPr>
          <a:xfrm>
            <a:off x="7964089" y="0"/>
            <a:ext cx="4227911" cy="48873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1">
                    <a:lumMod val="75000"/>
                  </a:schemeClr>
                </a:solidFill>
              </a:rPr>
              <a:t>Face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6F0BC-A8AF-B940-A922-4BCBF8DE60A1}"/>
              </a:ext>
            </a:extLst>
          </p:cNvPr>
          <p:cNvSpPr/>
          <p:nvPr/>
        </p:nvSpPr>
        <p:spPr>
          <a:xfrm>
            <a:off x="9947189" y="0"/>
            <a:ext cx="2244811" cy="25949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1">
                    <a:lumMod val="75000"/>
                  </a:schemeClr>
                </a:solidFill>
              </a:rPr>
              <a:t>Face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87629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6AD027D3-195A-7842-95F0-25C14D6FD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27618"/>
              </p:ext>
            </p:extLst>
          </p:nvPr>
        </p:nvGraphicFramePr>
        <p:xfrm>
          <a:off x="4919899" y="4899695"/>
          <a:ext cx="4534067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8234">
                  <a:extLst>
                    <a:ext uri="{9D8B030D-6E8A-4147-A177-3AD203B41FA5}">
                      <a16:colId xmlns:a16="http://schemas.microsoft.com/office/drawing/2014/main" val="2189020949"/>
                    </a:ext>
                  </a:extLst>
                </a:gridCol>
                <a:gridCol w="1231288">
                  <a:extLst>
                    <a:ext uri="{9D8B030D-6E8A-4147-A177-3AD203B41FA5}">
                      <a16:colId xmlns:a16="http://schemas.microsoft.com/office/drawing/2014/main" val="914603246"/>
                    </a:ext>
                  </a:extLst>
                </a:gridCol>
                <a:gridCol w="1121028">
                  <a:extLst>
                    <a:ext uri="{9D8B030D-6E8A-4147-A177-3AD203B41FA5}">
                      <a16:colId xmlns:a16="http://schemas.microsoft.com/office/drawing/2014/main" val="502714882"/>
                    </a:ext>
                  </a:extLst>
                </a:gridCol>
                <a:gridCol w="1133517">
                  <a:extLst>
                    <a:ext uri="{9D8B030D-6E8A-4147-A177-3AD203B41FA5}">
                      <a16:colId xmlns:a16="http://schemas.microsoft.com/office/drawing/2014/main" val="1392741735"/>
                    </a:ext>
                  </a:extLst>
                </a:gridCol>
              </a:tblGrid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Query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Threshold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8533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DDoS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DstIP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SrcIP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1000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00930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Worm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SrcIP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DstIP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300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580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PortScan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SrcIP,DstIP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DstPort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66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91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088FF5-0A63-B74C-92C0-D7E6726C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0DBCB-9781-B04B-8C2E-8413AC9F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C5DBC-D1CD-2744-BA83-A812A3DB48C9}"/>
              </a:ext>
            </a:extLst>
          </p:cNvPr>
          <p:cNvGrpSpPr/>
          <p:nvPr/>
        </p:nvGrpSpPr>
        <p:grpSpPr>
          <a:xfrm>
            <a:off x="974125" y="1620263"/>
            <a:ext cx="7910383" cy="4736087"/>
            <a:chOff x="2828145" y="1142175"/>
            <a:chExt cx="7741588" cy="51508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FAB5C9-FE49-974B-9864-553F41D2C75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 flipV="1">
              <a:off x="7442063" y="3882045"/>
              <a:ext cx="1348498" cy="1029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6E8896-EC91-844A-9DCF-2C505C37C6AA}"/>
                </a:ext>
              </a:extLst>
            </p:cNvPr>
            <p:cNvGrpSpPr/>
            <p:nvPr/>
          </p:nvGrpSpPr>
          <p:grpSpPr>
            <a:xfrm>
              <a:off x="2828145" y="1142175"/>
              <a:ext cx="4686617" cy="5150864"/>
              <a:chOff x="4407108" y="1159995"/>
              <a:chExt cx="4686617" cy="515086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5E907FC-25B3-F446-BB1C-DD25D53C2C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8569" y="4008868"/>
                <a:ext cx="1595641" cy="73268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B09BE1-3469-B342-809C-E023971B2C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6268" y="2920588"/>
                <a:ext cx="1292100" cy="9337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97B0887-7A68-8245-BFB0-460639368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142" y="2976385"/>
                <a:ext cx="205859" cy="16209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141CF77-A6D5-794F-920A-982804212AE2}"/>
                  </a:ext>
                </a:extLst>
              </p:cNvPr>
              <p:cNvGrpSpPr/>
              <p:nvPr/>
            </p:nvGrpSpPr>
            <p:grpSpPr>
              <a:xfrm>
                <a:off x="4940996" y="3712993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17C2EDD-66F5-C14F-9120-BDD875C88439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D350AB3-B5E0-3543-A5F5-64F5D1C4AE91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55" name="Picture 2" descr="Image result for router icon">
                  <a:extLst>
                    <a:ext uri="{FF2B5EF4-FFF2-40B4-BE49-F238E27FC236}">
                      <a16:creationId xmlns:a16="http://schemas.microsoft.com/office/drawing/2014/main" id="{ED47B468-1FC6-674E-8260-AF1014AB06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89B2A374-84A0-2D4D-9E03-52F1D6DE82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1032A3C-92D9-7D46-A8D5-97B57B822D8A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719E54A7-94BB-D748-97DC-9C31ADB7000D}"/>
                      </a:ext>
                    </a:extLst>
                  </p:cNvPr>
                  <p:cNvCxnSpPr>
                    <a:cxnSpLocks/>
                    <a:endCxn id="86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Smiley Face 85">
                    <a:extLst>
                      <a:ext uri="{FF2B5EF4-FFF2-40B4-BE49-F238E27FC236}">
                        <a16:creationId xmlns:a16="http://schemas.microsoft.com/office/drawing/2014/main" id="{05229D0F-5810-9A46-A48A-A883C30A115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B60FBC8-9DC0-4C48-A42D-D3AD081E4215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A95259C8-CEC3-B047-9B72-CB91CB55B35B}"/>
                      </a:ext>
                    </a:extLst>
                  </p:cNvPr>
                  <p:cNvCxnSpPr>
                    <a:cxnSpLocks/>
                    <a:endCxn id="84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Smiley Face 83">
                    <a:extLst>
                      <a:ext uri="{FF2B5EF4-FFF2-40B4-BE49-F238E27FC236}">
                        <a16:creationId xmlns:a16="http://schemas.microsoft.com/office/drawing/2014/main" id="{3E96CE28-5C67-8C40-BF29-E6F2FDA5605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C261883-AC06-EF46-8E14-03AB11D68CEA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A701B328-891E-2641-A5E7-9D45F5FA2472}"/>
                      </a:ext>
                    </a:extLst>
                  </p:cNvPr>
                  <p:cNvCxnSpPr>
                    <a:cxnSpLocks/>
                    <a:stCxn id="55" idx="0"/>
                    <a:endCxn id="82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Smiley Face 81">
                    <a:extLst>
                      <a:ext uri="{FF2B5EF4-FFF2-40B4-BE49-F238E27FC236}">
                        <a16:creationId xmlns:a16="http://schemas.microsoft.com/office/drawing/2014/main" id="{6D3594C4-DEBF-054F-9AE3-8E4598E437B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D14AE86-3219-9045-9390-66BEEEF22EDD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CB07AFFC-E68F-2A4C-A263-59B35D811953}"/>
                      </a:ext>
                    </a:extLst>
                  </p:cNvPr>
                  <p:cNvCxnSpPr>
                    <a:cxnSpLocks/>
                    <a:endCxn id="80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Smiley Face 79">
                    <a:extLst>
                      <a:ext uri="{FF2B5EF4-FFF2-40B4-BE49-F238E27FC236}">
                        <a16:creationId xmlns:a16="http://schemas.microsoft.com/office/drawing/2014/main" id="{53B4E047-5B70-524F-A43D-66B45B187A7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8C71139-ACE8-BA47-8649-2046AD9D01D3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0FF5E66-4CFC-5741-BA9F-E9727D397F97}"/>
                      </a:ext>
                    </a:extLst>
                  </p:cNvPr>
                  <p:cNvCxnSpPr>
                    <a:cxnSpLocks/>
                    <a:endCxn id="78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Smiley Face 77">
                    <a:extLst>
                      <a:ext uri="{FF2B5EF4-FFF2-40B4-BE49-F238E27FC236}">
                        <a16:creationId xmlns:a16="http://schemas.microsoft.com/office/drawing/2014/main" id="{02872AB3-05F0-9848-BD75-FE4EB6DEDC08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3301CB4-509F-0C4B-9FF1-DA7A27D05F15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DB1EC738-EF23-CF4F-B889-2C5623D41143}"/>
                      </a:ext>
                    </a:extLst>
                  </p:cNvPr>
                  <p:cNvCxnSpPr>
                    <a:cxnSpLocks/>
                    <a:endCxn id="76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Smiley Face 75">
                    <a:extLst>
                      <a:ext uri="{FF2B5EF4-FFF2-40B4-BE49-F238E27FC236}">
                        <a16:creationId xmlns:a16="http://schemas.microsoft.com/office/drawing/2014/main" id="{C0C1E833-F0FC-A342-9508-814B15357AE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095B92D4-B16F-6848-8282-F1DCF7176B1E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64B98DD-19B9-F240-9832-2D1FED27492F}"/>
                      </a:ext>
                    </a:extLst>
                  </p:cNvPr>
                  <p:cNvCxnSpPr>
                    <a:cxnSpLocks/>
                    <a:endCxn id="74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Smiley Face 73">
                    <a:extLst>
                      <a:ext uri="{FF2B5EF4-FFF2-40B4-BE49-F238E27FC236}">
                        <a16:creationId xmlns:a16="http://schemas.microsoft.com/office/drawing/2014/main" id="{FF6C9F88-6730-A94B-ABE5-2AA79B6C705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31BD77B-E3BE-0D40-9FC5-C42F8F500074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FCE4BE9-9EC6-B04E-BE9D-8502D3FBC14D}"/>
                      </a:ext>
                    </a:extLst>
                  </p:cNvPr>
                  <p:cNvCxnSpPr>
                    <a:cxnSpLocks/>
                    <a:endCxn id="72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Smiley Face 71">
                    <a:extLst>
                      <a:ext uri="{FF2B5EF4-FFF2-40B4-BE49-F238E27FC236}">
                        <a16:creationId xmlns:a16="http://schemas.microsoft.com/office/drawing/2014/main" id="{46FA4FE6-024A-E449-A71C-E1C51D69FB65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B41A0A06-0989-FE44-90DD-42E1B0B14318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CD5D35A-4541-AC43-8487-99192783CF09}"/>
                      </a:ext>
                    </a:extLst>
                  </p:cNvPr>
                  <p:cNvCxnSpPr>
                    <a:cxnSpLocks/>
                    <a:endCxn id="70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Smiley Face 69">
                    <a:extLst>
                      <a:ext uri="{FF2B5EF4-FFF2-40B4-BE49-F238E27FC236}">
                        <a16:creationId xmlns:a16="http://schemas.microsoft.com/office/drawing/2014/main" id="{B6E69ED6-D1C3-BA46-A615-FA1BED4185D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3470546-3E00-E143-8B4C-F9059B7C4BE6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360FAB54-D78D-E146-A070-0B760D7886A4}"/>
                      </a:ext>
                    </a:extLst>
                  </p:cNvPr>
                  <p:cNvCxnSpPr>
                    <a:cxnSpLocks/>
                    <a:endCxn id="68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Smiley Face 67">
                    <a:extLst>
                      <a:ext uri="{FF2B5EF4-FFF2-40B4-BE49-F238E27FC236}">
                        <a16:creationId xmlns:a16="http://schemas.microsoft.com/office/drawing/2014/main" id="{0635669C-3A07-D747-BB0B-8A2260DB1D7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A517E78-F4DF-6444-8004-D47CABB162B4}"/>
                  </a:ext>
                </a:extLst>
              </p:cNvPr>
              <p:cNvGrpSpPr/>
              <p:nvPr/>
            </p:nvGrpSpPr>
            <p:grpSpPr>
              <a:xfrm>
                <a:off x="5468054" y="1643271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6938144-5B81-DF49-BF2D-59DE60A3B546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211AF9C-2927-914F-960D-96D4A08F13F3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21" name="Picture 2" descr="Image result for router icon">
                  <a:extLst>
                    <a:ext uri="{FF2B5EF4-FFF2-40B4-BE49-F238E27FC236}">
                      <a16:creationId xmlns:a16="http://schemas.microsoft.com/office/drawing/2014/main" id="{F2B40ABF-5CD8-934B-932F-0403114669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0DCE8415-766E-524A-8705-BF0859706D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22161E6-B26D-8449-9434-8BE6B19A5915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A496DB8B-7FA2-4946-BD71-F410CA5CDCDF}"/>
                      </a:ext>
                    </a:extLst>
                  </p:cNvPr>
                  <p:cNvCxnSpPr>
                    <a:cxnSpLocks/>
                    <a:endCxn id="52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Smiley Face 51">
                    <a:extLst>
                      <a:ext uri="{FF2B5EF4-FFF2-40B4-BE49-F238E27FC236}">
                        <a16:creationId xmlns:a16="http://schemas.microsoft.com/office/drawing/2014/main" id="{D1300929-F294-1141-8A28-42556B154E4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48FF0-1459-B941-ABC7-BFF0E0A81673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C2587CC-1775-004F-834E-33A9D21DD7C5}"/>
                      </a:ext>
                    </a:extLst>
                  </p:cNvPr>
                  <p:cNvCxnSpPr>
                    <a:cxnSpLocks/>
                    <a:endCxn id="50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Smiley Face 49">
                    <a:extLst>
                      <a:ext uri="{FF2B5EF4-FFF2-40B4-BE49-F238E27FC236}">
                        <a16:creationId xmlns:a16="http://schemas.microsoft.com/office/drawing/2014/main" id="{D81A2E83-4DB6-894A-902B-F3DBEECE33C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014E012-8EE4-B54E-8AC9-9038639AE804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6D953956-F99D-D843-827D-DBE581944B62}"/>
                      </a:ext>
                    </a:extLst>
                  </p:cNvPr>
                  <p:cNvCxnSpPr>
                    <a:cxnSpLocks/>
                    <a:stCxn id="21" idx="0"/>
                    <a:endCxn id="48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Smiley Face 47">
                    <a:extLst>
                      <a:ext uri="{FF2B5EF4-FFF2-40B4-BE49-F238E27FC236}">
                        <a16:creationId xmlns:a16="http://schemas.microsoft.com/office/drawing/2014/main" id="{E3CBEDC3-4A0E-CD48-8C4C-5281810FDC7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876B94D-7E1C-C843-9A27-D998F680E8C2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87F49288-5165-4548-9F98-4A7B3E29F4E9}"/>
                      </a:ext>
                    </a:extLst>
                  </p:cNvPr>
                  <p:cNvCxnSpPr>
                    <a:cxnSpLocks/>
                    <a:endCxn id="46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Smiley Face 45">
                    <a:extLst>
                      <a:ext uri="{FF2B5EF4-FFF2-40B4-BE49-F238E27FC236}">
                        <a16:creationId xmlns:a16="http://schemas.microsoft.com/office/drawing/2014/main" id="{DB93788F-026F-9C46-ADFD-509380D5FFC9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142871F-AFDB-1942-929F-E83F7727BD9D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C95AEC1-77BD-934B-AE8E-38FFA3BDFD48}"/>
                      </a:ext>
                    </a:extLst>
                  </p:cNvPr>
                  <p:cNvCxnSpPr>
                    <a:cxnSpLocks/>
                    <a:endCxn id="44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Smiley Face 43">
                    <a:extLst>
                      <a:ext uri="{FF2B5EF4-FFF2-40B4-BE49-F238E27FC236}">
                        <a16:creationId xmlns:a16="http://schemas.microsoft.com/office/drawing/2014/main" id="{022E35BA-5C9F-4842-9A65-D01A7A028F73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D56720C-8507-F84D-A919-5C40E8D8E7AE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EDBB5692-89DD-B244-A9FF-83C3FCABB1FE}"/>
                      </a:ext>
                    </a:extLst>
                  </p:cNvPr>
                  <p:cNvCxnSpPr>
                    <a:cxnSpLocks/>
                    <a:endCxn id="42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Smiley Face 41">
                    <a:extLst>
                      <a:ext uri="{FF2B5EF4-FFF2-40B4-BE49-F238E27FC236}">
                        <a16:creationId xmlns:a16="http://schemas.microsoft.com/office/drawing/2014/main" id="{480607F9-7BF7-944D-8E1A-3DCEB099FC4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F76499E-BDA3-D242-9869-255A03582BEC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7EAAC4C-CC44-C848-934E-05084AB81267}"/>
                      </a:ext>
                    </a:extLst>
                  </p:cNvPr>
                  <p:cNvCxnSpPr>
                    <a:cxnSpLocks/>
                    <a:endCxn id="40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Smiley Face 39">
                    <a:extLst>
                      <a:ext uri="{FF2B5EF4-FFF2-40B4-BE49-F238E27FC236}">
                        <a16:creationId xmlns:a16="http://schemas.microsoft.com/office/drawing/2014/main" id="{01736C7C-4B19-CC44-A64A-A21AC781B1A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B82F93F-25B5-CC47-99FE-C4DBA595288D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CF23D445-04F2-F54B-9A8B-CA8F087F444D}"/>
                      </a:ext>
                    </a:extLst>
                  </p:cNvPr>
                  <p:cNvCxnSpPr>
                    <a:cxnSpLocks/>
                    <a:endCxn id="38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Smiley Face 37">
                    <a:extLst>
                      <a:ext uri="{FF2B5EF4-FFF2-40B4-BE49-F238E27FC236}">
                        <a16:creationId xmlns:a16="http://schemas.microsoft.com/office/drawing/2014/main" id="{9E45C2C7-C618-3E43-B950-0D44D0B22FE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8120E8C-4ECD-B04B-8D11-114E5FE20B0E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935EAAF-62E3-E943-9F98-18791A3880B5}"/>
                      </a:ext>
                    </a:extLst>
                  </p:cNvPr>
                  <p:cNvCxnSpPr>
                    <a:cxnSpLocks/>
                    <a:endCxn id="36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Smiley Face 35">
                    <a:extLst>
                      <a:ext uri="{FF2B5EF4-FFF2-40B4-BE49-F238E27FC236}">
                        <a16:creationId xmlns:a16="http://schemas.microsoft.com/office/drawing/2014/main" id="{127DD710-C976-CC46-8A21-9157EA1D6BB5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3DDACFE-E84A-5E4F-AEA0-F7105EEA009F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FEFAA4D-4218-B441-B981-138758B5B87A}"/>
                      </a:ext>
                    </a:extLst>
                  </p:cNvPr>
                  <p:cNvCxnSpPr>
                    <a:cxnSpLocks/>
                    <a:endCxn id="34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Smiley Face 33">
                    <a:extLst>
                      <a:ext uri="{FF2B5EF4-FFF2-40B4-BE49-F238E27FC236}">
                        <a16:creationId xmlns:a16="http://schemas.microsoft.com/office/drawing/2014/main" id="{5DA8BB89-12B6-DF4C-A385-778054934AA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2472F397-59A6-5F4A-9073-EC0F155ADDB2}"/>
                  </a:ext>
                </a:extLst>
              </p:cNvPr>
              <p:cNvSpPr/>
              <p:nvPr/>
            </p:nvSpPr>
            <p:spPr>
              <a:xfrm>
                <a:off x="4407108" y="1159995"/>
                <a:ext cx="4445418" cy="5150864"/>
              </a:xfrm>
              <a:prstGeom prst="clou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18" name="Picture 2" descr="Image result for router icon">
                <a:extLst>
                  <a:ext uri="{FF2B5EF4-FFF2-40B4-BE49-F238E27FC236}">
                    <a16:creationId xmlns:a16="http://schemas.microsoft.com/office/drawing/2014/main" id="{134A0CE9-AFF4-4141-915D-012CE9E86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9397" y="3678290"/>
                <a:ext cx="884328" cy="590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1FEE72A4-1608-784E-90AC-5DC9EE484E82}"/>
                </a:ext>
              </a:extLst>
            </p:cNvPr>
            <p:cNvSpPr/>
            <p:nvPr/>
          </p:nvSpPr>
          <p:spPr>
            <a:xfrm>
              <a:off x="8785026" y="3228661"/>
              <a:ext cx="1784707" cy="1327348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AB7048-28B6-6043-9F8B-BE581A73119D}"/>
                </a:ext>
              </a:extLst>
            </p:cNvPr>
            <p:cNvSpPr txBox="1"/>
            <p:nvPr/>
          </p:nvSpPr>
          <p:spPr>
            <a:xfrm>
              <a:off x="8885937" y="3678017"/>
              <a:ext cx="1582882" cy="5854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defRPr/>
              </a:pPr>
              <a:r>
                <a:rPr lang="en-US" sz="2000" dirty="0"/>
                <a:t>Internet</a:t>
              </a:r>
            </a:p>
          </p:txBody>
        </p:sp>
        <p:pic>
          <p:nvPicPr>
            <p:cNvPr id="11" name="Picture 2" descr="Image result for router icon">
              <a:extLst>
                <a:ext uri="{FF2B5EF4-FFF2-40B4-BE49-F238E27FC236}">
                  <a16:creationId xmlns:a16="http://schemas.microsoft.com/office/drawing/2014/main" id="{2374B993-3997-134D-82C2-9AD5A8773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33" y="3652750"/>
              <a:ext cx="884328" cy="590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E980426A-628F-914F-91AB-AA561683CD42}"/>
              </a:ext>
            </a:extLst>
          </p:cNvPr>
          <p:cNvSpPr/>
          <p:nvPr/>
        </p:nvSpPr>
        <p:spPr>
          <a:xfrm>
            <a:off x="7486766" y="1400545"/>
            <a:ext cx="1397742" cy="413019"/>
          </a:xfrm>
          <a:prstGeom prst="wedgeRoundRectCallout">
            <a:avLst>
              <a:gd name="adj1" fmla="val -105194"/>
              <a:gd name="adj2" fmla="val 217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DDoS?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62976B34-40CA-574A-947B-FAD4058C291D}"/>
              </a:ext>
            </a:extLst>
          </p:cNvPr>
          <p:cNvSpPr/>
          <p:nvPr/>
        </p:nvSpPr>
        <p:spPr>
          <a:xfrm>
            <a:off x="7486766" y="1877221"/>
            <a:ext cx="1397742" cy="413019"/>
          </a:xfrm>
          <a:prstGeom prst="wedgeRoundRectCallout">
            <a:avLst>
              <a:gd name="adj1" fmla="val -99982"/>
              <a:gd name="adj2" fmla="val 127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Worm?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B3167FA6-9834-2A49-9E04-D2F6B0CB5225}"/>
              </a:ext>
            </a:extLst>
          </p:cNvPr>
          <p:cNvSpPr/>
          <p:nvPr/>
        </p:nvSpPr>
        <p:spPr>
          <a:xfrm>
            <a:off x="7486766" y="2353333"/>
            <a:ext cx="1397742" cy="413019"/>
          </a:xfrm>
          <a:prstGeom prst="wedgeRoundRectCallout">
            <a:avLst>
              <a:gd name="adj1" fmla="val -95562"/>
              <a:gd name="adj2" fmla="val 31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Port</a:t>
            </a:r>
            <a:r>
              <a:rPr lang="zh-CN" altLang="en-US" sz="2000" dirty="0"/>
              <a:t> </a:t>
            </a:r>
            <a:r>
              <a:rPr lang="en-US" altLang="zh-CN" sz="2000" dirty="0"/>
              <a:t>Scan?</a:t>
            </a:r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A2900100-08EF-BC42-A0B0-B4AC103E8F64}"/>
              </a:ext>
            </a:extLst>
          </p:cNvPr>
          <p:cNvSpPr/>
          <p:nvPr/>
        </p:nvSpPr>
        <p:spPr>
          <a:xfrm>
            <a:off x="7486766" y="2840709"/>
            <a:ext cx="1397742" cy="413019"/>
          </a:xfrm>
          <a:prstGeom prst="wedgeRoundRectCallout">
            <a:avLst>
              <a:gd name="adj1" fmla="val -93793"/>
              <a:gd name="adj2" fmla="val -63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…</a:t>
            </a:r>
          </a:p>
        </p:txBody>
      </p:sp>
      <p:pic>
        <p:nvPicPr>
          <p:cNvPr id="93" name="Picture 2" descr="🤔 Thinking Face Emoji">
            <a:extLst>
              <a:ext uri="{FF2B5EF4-FFF2-40B4-BE49-F238E27FC236}">
                <a16:creationId xmlns:a16="http://schemas.microsoft.com/office/drawing/2014/main" id="{C9FB1188-484B-824F-9A0B-E032DE6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>
            <a:extLst>
              <a:ext uri="{FF2B5EF4-FFF2-40B4-BE49-F238E27FC236}">
                <a16:creationId xmlns:a16="http://schemas.microsoft.com/office/drawing/2014/main" id="{D8C10B13-38AB-484A-BBE3-B467AFD73973}"/>
              </a:ext>
            </a:extLst>
          </p:cNvPr>
          <p:cNvSpPr/>
          <p:nvPr/>
        </p:nvSpPr>
        <p:spPr>
          <a:xfrm>
            <a:off x="9198644" y="3824985"/>
            <a:ext cx="2798284" cy="860745"/>
          </a:xfrm>
          <a:prstGeom prst="wedgeRoundRectCallout">
            <a:avLst>
              <a:gd name="adj1" fmla="val -39190"/>
              <a:gd name="adj2" fmla="val 716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0" rIns="18000" bIns="0" rtlCol="0" anchor="ctr"/>
          <a:lstStyle/>
          <a:p>
            <a:pPr algn="ctr"/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keys/</a:t>
            </a:r>
            <a:r>
              <a:rPr lang="en-US" altLang="zh-CN" sz="2000" dirty="0" err="1"/>
              <a:t>attrs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multiple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structures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7DDBA4-7A2A-4049-B828-8742944BEDE6}"/>
              </a:ext>
            </a:extLst>
          </p:cNvPr>
          <p:cNvSpPr/>
          <p:nvPr/>
        </p:nvSpPr>
        <p:spPr>
          <a:xfrm>
            <a:off x="4963495" y="6329114"/>
            <a:ext cx="4507597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3B09076-C942-854C-AD05-1DE939B9228D}"/>
              </a:ext>
            </a:extLst>
          </p:cNvPr>
          <p:cNvSpPr/>
          <p:nvPr/>
        </p:nvSpPr>
        <p:spPr>
          <a:xfrm>
            <a:off x="4976633" y="5993779"/>
            <a:ext cx="4507597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37FA017-F3F5-5B4F-AC3A-6BCA2DDC5E29}"/>
              </a:ext>
            </a:extLst>
          </p:cNvPr>
          <p:cNvSpPr/>
          <p:nvPr/>
        </p:nvSpPr>
        <p:spPr>
          <a:xfrm>
            <a:off x="5020231" y="5608054"/>
            <a:ext cx="4464000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8FF5-0A63-B74C-92C0-D7E6726C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0DBCB-9781-B04B-8C2E-8413AC9F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2" descr="Image result for router icon">
            <a:extLst>
              <a:ext uri="{FF2B5EF4-FFF2-40B4-BE49-F238E27FC236}">
                <a16:creationId xmlns:a16="http://schemas.microsoft.com/office/drawing/2014/main" id="{2374B993-3997-134D-82C2-9AD5A87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7" y="3928672"/>
            <a:ext cx="903610" cy="54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🤔 Thinking Face Emoji">
            <a:extLst>
              <a:ext uri="{FF2B5EF4-FFF2-40B4-BE49-F238E27FC236}">
                <a16:creationId xmlns:a16="http://schemas.microsoft.com/office/drawing/2014/main" id="{C9FB1188-484B-824F-9A0B-E032DE6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8F6B38E-3156-EA47-8CD6-0031D5F9B0C1}"/>
              </a:ext>
            </a:extLst>
          </p:cNvPr>
          <p:cNvSpPr/>
          <p:nvPr/>
        </p:nvSpPr>
        <p:spPr>
          <a:xfrm>
            <a:off x="6206672" y="1492123"/>
            <a:ext cx="3126512" cy="976227"/>
          </a:xfrm>
          <a:prstGeom prst="wedgeRoundRectCallout">
            <a:avLst>
              <a:gd name="adj1" fmla="val -33341"/>
              <a:gd name="adj2" fmla="val 713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</a:t>
            </a:r>
            <a:r>
              <a:rPr lang="zh-CN" altLang="en-US" sz="3200" dirty="0"/>
              <a:t> </a:t>
            </a:r>
            <a:r>
              <a:rPr lang="en-US" altLang="zh-CN" sz="3200" dirty="0"/>
              <a:t>have</a:t>
            </a:r>
            <a:r>
              <a:rPr lang="zh-CN" altLang="en-US" sz="3200" dirty="0"/>
              <a:t> </a:t>
            </a:r>
            <a:r>
              <a:rPr lang="en-US" altLang="zh-CN" sz="3200" dirty="0"/>
              <a:t>42</a:t>
            </a:r>
            <a:r>
              <a:rPr lang="zh-CN" altLang="en-US" sz="3200" dirty="0"/>
              <a:t> </a:t>
            </a:r>
            <a:r>
              <a:rPr lang="en-US" altLang="zh-CN" sz="3200" dirty="0"/>
              <a:t>queries</a:t>
            </a:r>
            <a:endParaRPr lang="en-US" sz="3200" dirty="0"/>
          </a:p>
        </p:txBody>
      </p:sp>
      <p:sp>
        <p:nvSpPr>
          <p:cNvPr id="94" name="Rounded Rectangular Callout 93">
            <a:extLst>
              <a:ext uri="{FF2B5EF4-FFF2-40B4-BE49-F238E27FC236}">
                <a16:creationId xmlns:a16="http://schemas.microsoft.com/office/drawing/2014/main" id="{DE424BA4-24FF-F244-902B-2DC65DCA55E4}"/>
              </a:ext>
            </a:extLst>
          </p:cNvPr>
          <p:cNvSpPr/>
          <p:nvPr/>
        </p:nvSpPr>
        <p:spPr>
          <a:xfrm>
            <a:off x="1021976" y="2662896"/>
            <a:ext cx="4094407" cy="976227"/>
          </a:xfrm>
          <a:prstGeom prst="wedgeRoundRectCallout">
            <a:avLst>
              <a:gd name="adj1" fmla="val 48585"/>
              <a:gd name="adj2" fmla="val 7515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Run</a:t>
            </a:r>
            <a:r>
              <a:rPr lang="zh-CN" altLang="en-US" sz="3200" dirty="0"/>
              <a:t> </a:t>
            </a:r>
            <a:r>
              <a:rPr lang="en-US" altLang="zh-CN" sz="3200" dirty="0"/>
              <a:t>42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structures?</a:t>
            </a:r>
            <a:endParaRPr lang="en-US" sz="3200" dirty="0"/>
          </a:p>
        </p:txBody>
      </p:sp>
      <p:sp>
        <p:nvSpPr>
          <p:cNvPr id="87" name="Cloud Callout 86">
            <a:extLst>
              <a:ext uri="{FF2B5EF4-FFF2-40B4-BE49-F238E27FC236}">
                <a16:creationId xmlns:a16="http://schemas.microsoft.com/office/drawing/2014/main" id="{E6016ED1-213D-2149-9AEF-E6FCAE20C4F2}"/>
              </a:ext>
            </a:extLst>
          </p:cNvPr>
          <p:cNvSpPr/>
          <p:nvPr/>
        </p:nvSpPr>
        <p:spPr>
          <a:xfrm>
            <a:off x="1722074" y="4475730"/>
            <a:ext cx="3394309" cy="1186249"/>
          </a:xfrm>
          <a:prstGeom prst="cloudCallout">
            <a:avLst>
              <a:gd name="adj1" fmla="val 45023"/>
              <a:gd name="adj2" fmla="val -739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</a:t>
            </a:r>
            <a:r>
              <a:rPr lang="zh-CN" altLang="en-US" sz="3200" dirty="0"/>
              <a:t> </a:t>
            </a:r>
            <a:r>
              <a:rPr lang="en-US" altLang="zh-CN" sz="3200" dirty="0"/>
              <a:t>can’t…</a:t>
            </a:r>
            <a:endParaRPr lang="en-US" sz="3200" dirty="0"/>
          </a:p>
        </p:txBody>
      </p:sp>
      <p:pic>
        <p:nvPicPr>
          <p:cNvPr id="5126" name="Picture 6" descr="Emoticon Crying">
            <a:extLst>
              <a:ext uri="{FF2B5EF4-FFF2-40B4-BE49-F238E27FC236}">
                <a16:creationId xmlns:a16="http://schemas.microsoft.com/office/drawing/2014/main" id="{D3EEDDE7-A84F-4443-9A49-88CF7695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60" y="3705973"/>
            <a:ext cx="779526" cy="7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Vertical Scroll 95">
            <a:extLst>
              <a:ext uri="{FF2B5EF4-FFF2-40B4-BE49-F238E27FC236}">
                <a16:creationId xmlns:a16="http://schemas.microsoft.com/office/drawing/2014/main" id="{F1DE3F49-965D-2842-BF3B-4C55EBEA2336}"/>
              </a:ext>
            </a:extLst>
          </p:cNvPr>
          <p:cNvSpPr/>
          <p:nvPr/>
        </p:nvSpPr>
        <p:spPr>
          <a:xfrm>
            <a:off x="5921017" y="3967421"/>
            <a:ext cx="6136000" cy="215613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i="1" dirty="0"/>
              <a:t>Spec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for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today’s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commodity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programmable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switch: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XX</a:t>
            </a:r>
            <a:r>
              <a:rPr lang="zh-CN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b="1" dirty="0" err="1">
                <a:solidFill>
                  <a:srgbClr val="00B050"/>
                </a:solidFill>
              </a:rPr>
              <a:t>Tbps</a:t>
            </a:r>
            <a:r>
              <a:rPr lang="zh-CN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dirty="0"/>
              <a:t>aggregated</a:t>
            </a:r>
            <a:r>
              <a:rPr lang="zh-CN" altLang="en-US" sz="2000" dirty="0"/>
              <a:t> </a:t>
            </a:r>
            <a:r>
              <a:rPr lang="en-US" altLang="zh-CN" sz="2000" dirty="0"/>
              <a:t>throughput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YY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MB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/>
              <a:t>data-plane</a:t>
            </a:r>
            <a:r>
              <a:rPr lang="zh-CN" altLang="en-US" sz="2000" dirty="0"/>
              <a:t> </a:t>
            </a:r>
            <a:r>
              <a:rPr lang="en-US" altLang="zh-CN" sz="2000" dirty="0"/>
              <a:t>memory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Can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only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access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ZZ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bytes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memory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per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packet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28697C3-0AE0-F841-AB05-FCC911C8B88F}"/>
              </a:ext>
            </a:extLst>
          </p:cNvPr>
          <p:cNvSpPr txBox="1"/>
          <p:nvPr/>
        </p:nvSpPr>
        <p:spPr>
          <a:xfrm>
            <a:off x="6454616" y="6156295"/>
            <a:ext cx="522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(True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CPU,</a:t>
            </a:r>
            <a:r>
              <a:rPr lang="zh-CN" altLang="en-US" sz="2000" dirty="0"/>
              <a:t> </a:t>
            </a:r>
            <a:r>
              <a:rPr lang="en-US" altLang="zh-CN" sz="2000" dirty="0"/>
              <a:t>FPGA,</a:t>
            </a:r>
            <a:r>
              <a:rPr lang="zh-CN" altLang="en-US" sz="2000" dirty="0"/>
              <a:t> </a:t>
            </a:r>
            <a:r>
              <a:rPr lang="en-US" altLang="zh-CN" sz="2000" dirty="0"/>
              <a:t>etc.,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well…</a:t>
            </a:r>
            <a:r>
              <a:rPr lang="zh-CN" altLang="en-US" sz="2000" dirty="0"/>
              <a:t> </a:t>
            </a:r>
            <a:r>
              <a:rPr lang="en-US" altLang="zh-CN" sz="2000" dirty="0"/>
              <a:t>Moore’s</a:t>
            </a:r>
            <a:r>
              <a:rPr lang="zh-CN" altLang="en-US" sz="2000" dirty="0"/>
              <a:t> </a:t>
            </a:r>
            <a:r>
              <a:rPr lang="en-US" altLang="zh-CN" sz="2000" dirty="0"/>
              <a:t>law!)</a:t>
            </a:r>
            <a:endParaRPr lang="en-US" sz="20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5E63AE-B8B3-1344-9752-9BD2F37479AD}"/>
              </a:ext>
            </a:extLst>
          </p:cNvPr>
          <p:cNvCxnSpPr>
            <a:cxnSpLocks/>
          </p:cNvCxnSpPr>
          <p:nvPr/>
        </p:nvCxnSpPr>
        <p:spPr>
          <a:xfrm>
            <a:off x="7970108" y="4485499"/>
            <a:ext cx="34722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  <p:bldP spid="87" grpId="0" animBg="1"/>
      <p:bldP spid="96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48A7-D021-2C46-8B53-53CCC658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sz="4000" dirty="0"/>
              <a:t> </a:t>
            </a:r>
            <a:r>
              <a:rPr lang="en-US" altLang="zh-CN" sz="4000" dirty="0"/>
              <a:t>memory</a:t>
            </a:r>
            <a:r>
              <a:rPr lang="zh-CN" altLang="en-US" sz="4000" dirty="0"/>
              <a:t> </a:t>
            </a:r>
            <a:r>
              <a:rPr lang="en-US" altLang="zh-CN" sz="4000" dirty="0"/>
              <a:t>update</a:t>
            </a:r>
            <a:r>
              <a:rPr lang="zh-CN" altLang="en-US" sz="4000" dirty="0"/>
              <a:t> </a:t>
            </a:r>
            <a:r>
              <a:rPr lang="en-US" altLang="zh-CN" sz="4000" dirty="0"/>
              <a:t>at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time?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75B3-0B6B-9946-9069-CC479E11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460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Constant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packet,</a:t>
            </a:r>
            <a:r>
              <a:rPr lang="zh-CN" altLang="en-US" sz="3200" dirty="0"/>
              <a:t> </a:t>
            </a:r>
            <a:r>
              <a:rPr lang="en-US" altLang="zh-CN" sz="3200" dirty="0"/>
              <a:t>regardless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number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queries?</a:t>
            </a:r>
          </a:p>
          <a:p>
            <a:r>
              <a:rPr lang="en-US" altLang="zh-CN" sz="3200" dirty="0"/>
              <a:t>Game</a:t>
            </a:r>
            <a:r>
              <a:rPr lang="zh-CN" altLang="en-US" sz="3200" dirty="0"/>
              <a:t> </a:t>
            </a:r>
            <a:r>
              <a:rPr lang="en-US" altLang="zh-CN" sz="3200" dirty="0"/>
              <a:t>plan: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uses</a:t>
            </a:r>
            <a:r>
              <a:rPr lang="zh-CN" altLang="en-US" sz="3200" dirty="0"/>
              <a:t> </a:t>
            </a:r>
            <a:r>
              <a:rPr lang="en-US" altLang="zh-CN" sz="3200" dirty="0"/>
              <a:t>only</a:t>
            </a:r>
            <a:r>
              <a:rPr lang="zh-CN" altLang="en-US" sz="3200" dirty="0"/>
              <a:t> </a:t>
            </a:r>
            <a:r>
              <a:rPr lang="en-US" altLang="zh-CN" sz="3200" b="1" dirty="0"/>
              <a:t>o(1)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on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average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Combine</a:t>
            </a:r>
            <a:r>
              <a:rPr lang="zh-CN" altLang="en-US" sz="3200" dirty="0"/>
              <a:t> </a:t>
            </a:r>
            <a:r>
              <a:rPr lang="en-US" altLang="zh-CN" sz="3200" dirty="0"/>
              <a:t>many</a:t>
            </a:r>
            <a:r>
              <a:rPr lang="zh-CN" altLang="en-US" sz="3200" dirty="0"/>
              <a:t> </a:t>
            </a:r>
            <a:r>
              <a:rPr lang="en-US" altLang="zh-CN" sz="3200" dirty="0"/>
              <a:t>different</a:t>
            </a:r>
            <a:r>
              <a:rPr lang="zh-CN" altLang="en-US" sz="3200" dirty="0"/>
              <a:t> </a:t>
            </a:r>
            <a:r>
              <a:rPr lang="en-US" altLang="zh-CN" sz="3200" dirty="0"/>
              <a:t>queries,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average</a:t>
            </a:r>
            <a:r>
              <a:rPr lang="zh-CN" altLang="en-US" sz="3200" dirty="0"/>
              <a:t> </a:t>
            </a:r>
            <a:r>
              <a:rPr lang="en-US" altLang="zh-CN" sz="3200" dirty="0"/>
              <a:t>uses</a:t>
            </a:r>
            <a:r>
              <a:rPr lang="zh-CN" altLang="en-US" sz="3200" dirty="0"/>
              <a:t> </a:t>
            </a:r>
            <a:r>
              <a:rPr lang="en-US" altLang="zh-CN" sz="3200" b="1" dirty="0"/>
              <a:t>O(1)</a:t>
            </a:r>
            <a:endParaRPr lang="en-US" altLang="zh-CN" sz="32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Coordinate,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at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most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O(1)</a:t>
            </a:r>
            <a:r>
              <a:rPr lang="zh-CN" altLang="en-US" sz="3200" b="1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6329-F1CB-8749-9561-D3D04F8A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51E246-7E1D-9F4F-9D34-ECDE705C4D9C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332B5-CD94-9E48-B68D-09A6E8EA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Today’s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30D1-C701-6140-AD9D-1FCDD2A4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Challenge: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queries,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few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memory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updates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Achieving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</a:rPr>
              <a:t>o(1)</a:t>
            </a:r>
            <a:r>
              <a:rPr lang="zh-CN" altLang="en-US" sz="3600" b="1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memory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access:</a:t>
            </a:r>
            <a:br>
              <a:rPr lang="en-US" altLang="zh-CN" sz="3600" dirty="0">
                <a:solidFill>
                  <a:schemeClr val="accent1"/>
                </a:solidFill>
              </a:rPr>
            </a:br>
            <a:r>
              <a:rPr lang="en-US" altLang="zh-CN" sz="3600" dirty="0"/>
              <a:t>coupon</a:t>
            </a:r>
            <a:r>
              <a:rPr lang="zh-CN" altLang="en-US" sz="3600" dirty="0"/>
              <a:t> </a:t>
            </a:r>
            <a:r>
              <a:rPr lang="en-US" altLang="zh-CN" sz="3600" dirty="0"/>
              <a:t>collectors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System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design:</a:t>
            </a:r>
            <a:br>
              <a:rPr lang="en-US" altLang="zh-CN" sz="3600" dirty="0"/>
            </a:br>
            <a:r>
              <a:rPr lang="en-US" altLang="zh-CN" sz="3600" dirty="0"/>
              <a:t>query</a:t>
            </a:r>
            <a:r>
              <a:rPr lang="zh-CN" altLang="en-US" sz="3600" dirty="0"/>
              <a:t> </a:t>
            </a:r>
            <a:r>
              <a:rPr lang="en-US" altLang="zh-CN" sz="3600" dirty="0"/>
              <a:t>compiler</a:t>
            </a:r>
            <a:r>
              <a:rPr lang="zh-CN" altLang="en-US" sz="3600" dirty="0"/>
              <a:t> </a:t>
            </a:r>
            <a:r>
              <a:rPr lang="en-US" altLang="zh-CN" sz="3600" dirty="0"/>
              <a:t>+</a:t>
            </a:r>
            <a:r>
              <a:rPr lang="zh-CN" altLang="en-US" sz="3600" dirty="0"/>
              <a:t> </a:t>
            </a:r>
            <a:r>
              <a:rPr lang="en-US" altLang="zh-CN" sz="3600" dirty="0"/>
              <a:t>data</a:t>
            </a:r>
            <a:r>
              <a:rPr lang="zh-CN" altLang="en-US" sz="3600" dirty="0"/>
              <a:t> </a:t>
            </a:r>
            <a:r>
              <a:rPr lang="en-US" altLang="zh-CN" sz="3600" dirty="0"/>
              <a:t>plane</a:t>
            </a:r>
            <a:r>
              <a:rPr lang="zh-CN" altLang="en-US" sz="3600" dirty="0"/>
              <a:t> </a:t>
            </a:r>
            <a:r>
              <a:rPr lang="en-US" altLang="zh-CN" sz="3600" dirty="0"/>
              <a:t>program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A9674-D1CA-7946-9B52-6286A54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D55F5FE-2432-7645-A2E1-AB02E684CA2D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035DBA69-1DE9-D946-8AA0-6E22A49AF92C}"/>
              </a:ext>
            </a:extLst>
          </p:cNvPr>
          <p:cNvSpPr/>
          <p:nvPr/>
        </p:nvSpPr>
        <p:spPr>
          <a:xfrm>
            <a:off x="3024300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C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EEF606A3-460A-474D-B697-BA112CB2F7A6}"/>
              </a:ext>
            </a:extLst>
          </p:cNvPr>
          <p:cNvSpPr/>
          <p:nvPr/>
        </p:nvSpPr>
        <p:spPr>
          <a:xfrm>
            <a:off x="3034028" y="4304219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5832F142-3612-BE4F-89A1-467166946762}"/>
              </a:ext>
            </a:extLst>
          </p:cNvPr>
          <p:cNvSpPr/>
          <p:nvPr/>
        </p:nvSpPr>
        <p:spPr>
          <a:xfrm>
            <a:off x="3935656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D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FB53D10A-19D1-2F4C-A1B3-008198438010}"/>
              </a:ext>
            </a:extLst>
          </p:cNvPr>
          <p:cNvSpPr/>
          <p:nvPr/>
        </p:nvSpPr>
        <p:spPr>
          <a:xfrm>
            <a:off x="3916200" y="4304219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008AA8F3-49E2-EF42-88BA-A479D6673AA2}"/>
              </a:ext>
            </a:extLst>
          </p:cNvPr>
          <p:cNvSpPr/>
          <p:nvPr/>
        </p:nvSpPr>
        <p:spPr>
          <a:xfrm>
            <a:off x="1201588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A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9E8DF-B670-8848-B42B-AC1BB911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The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coupon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collector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E74D-9448-FF48-9885-A848BCD8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6975" cy="2046288"/>
          </a:xfr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coupons,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draws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draws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required?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6C35E-D2DC-EF4B-8CED-05DB5C68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7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8EA80D2C-41FE-444E-A2F2-ED3A75B892F5}"/>
              </a:ext>
            </a:extLst>
          </p:cNvPr>
          <p:cNvSpPr/>
          <p:nvPr/>
        </p:nvSpPr>
        <p:spPr>
          <a:xfrm>
            <a:off x="5748640" y="3513862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17C0AA7F-476A-E240-92FD-7F0BB2A2CB88}"/>
              </a:ext>
            </a:extLst>
          </p:cNvPr>
          <p:cNvSpPr/>
          <p:nvPr/>
        </p:nvSpPr>
        <p:spPr>
          <a:xfrm>
            <a:off x="2112944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B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876F3D75-F73F-A34F-AF58-83F174E1633E}"/>
              </a:ext>
            </a:extLst>
          </p:cNvPr>
          <p:cNvSpPr/>
          <p:nvPr/>
        </p:nvSpPr>
        <p:spPr>
          <a:xfrm>
            <a:off x="5758368" y="3513862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/>
              <a:t>?</a:t>
            </a:r>
            <a:endParaRPr lang="en-US" sz="5400" dirty="0"/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58A8714D-E0B5-0443-8265-86251D05AD8D}"/>
              </a:ext>
            </a:extLst>
          </p:cNvPr>
          <p:cNvSpPr/>
          <p:nvPr/>
        </p:nvSpPr>
        <p:spPr>
          <a:xfrm>
            <a:off x="5758368" y="3513862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D7E0F1AF-9991-3646-A8DE-0EBA77E61257}"/>
              </a:ext>
            </a:extLst>
          </p:cNvPr>
          <p:cNvSpPr/>
          <p:nvPr/>
        </p:nvSpPr>
        <p:spPr>
          <a:xfrm>
            <a:off x="5753424" y="3545687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9766 0.1208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37265 0.11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9882 0.0974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B8CF-F5F4-1043-8F47-4D63EB79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zh-CN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collector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1D4C-6336-664F-81AD-FA047CC8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812" y="4189960"/>
            <a:ext cx="4317451" cy="1962150"/>
          </a:xfrm>
        </p:spPr>
        <p:txBody>
          <a:bodyPr>
            <a:normAutofit lnSpcReduction="10000"/>
          </a:bodyPr>
          <a:lstStyle/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10.0.1.33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10.0.1.42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01D00-08E9-4C4E-9382-4C6E2AB244BD}"/>
              </a:ext>
            </a:extLst>
          </p:cNvPr>
          <p:cNvSpPr txBox="1"/>
          <p:nvPr/>
        </p:nvSpPr>
        <p:spPr>
          <a:xfrm>
            <a:off x="1700213" y="1960918"/>
            <a:ext cx="534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/>
              <a:t>f</a:t>
            </a:r>
            <a:r>
              <a:rPr lang="en-US" altLang="zh-CN" sz="5400" dirty="0"/>
              <a:t>(</a:t>
            </a:r>
            <a:r>
              <a:rPr lang="en-US" altLang="zh-CN" sz="5400" i="1" dirty="0" err="1">
                <a:solidFill>
                  <a:srgbClr val="7030A0"/>
                </a:solidFill>
              </a:rPr>
              <a:t>SrcIP</a:t>
            </a:r>
            <a:r>
              <a:rPr lang="en-US" altLang="zh-CN" sz="5400" dirty="0"/>
              <a:t>)</a:t>
            </a:r>
            <a:r>
              <a:rPr lang="zh-CN" altLang="en-US" sz="5400" dirty="0"/>
              <a:t> </a:t>
            </a:r>
            <a:r>
              <a:rPr lang="en-US" altLang="zh-CN" sz="5400" dirty="0"/>
              <a:t>-&gt;</a:t>
            </a:r>
            <a:r>
              <a:rPr lang="zh-CN" altLang="en-US" sz="5400" dirty="0"/>
              <a:t> </a:t>
            </a:r>
            <a:r>
              <a:rPr lang="en-US" altLang="zh-CN" sz="5400" dirty="0"/>
              <a:t>Coupon</a:t>
            </a:r>
            <a:endParaRPr lang="en-US" sz="5400" dirty="0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BD04B333-5687-1145-B3BF-623C18E1AB7C}"/>
              </a:ext>
            </a:extLst>
          </p:cNvPr>
          <p:cNvSpPr/>
          <p:nvPr/>
        </p:nvSpPr>
        <p:spPr>
          <a:xfrm>
            <a:off x="6924675" y="2040246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A33DF67-8C20-7B4F-B42D-1ED263A69E11}"/>
              </a:ext>
            </a:extLst>
          </p:cNvPr>
          <p:cNvSpPr/>
          <p:nvPr/>
        </p:nvSpPr>
        <p:spPr>
          <a:xfrm>
            <a:off x="575311" y="2986088"/>
            <a:ext cx="2461031" cy="858365"/>
          </a:xfrm>
          <a:prstGeom prst="wedgeRectCallout">
            <a:avLst>
              <a:gd name="adj1" fmla="val -1079"/>
              <a:gd name="adj2" fmla="val -77004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Mapping</a:t>
            </a:r>
            <a:endParaRPr lang="en-US" sz="24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C1FD6B6B-D5B1-2242-81CF-5CB65A7E27E0}"/>
              </a:ext>
            </a:extLst>
          </p:cNvPr>
          <p:cNvSpPr/>
          <p:nvPr/>
        </p:nvSpPr>
        <p:spPr>
          <a:xfrm>
            <a:off x="3322781" y="3004098"/>
            <a:ext cx="2461031" cy="858365"/>
          </a:xfrm>
          <a:prstGeom prst="wedgeRectCallout">
            <a:avLst>
              <a:gd name="adj1" fmla="val -59093"/>
              <a:gd name="adj2" fmla="val -76168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Select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2000" dirty="0"/>
              <a:t>distinct(</a:t>
            </a:r>
            <a:r>
              <a:rPr lang="en-US" altLang="zh-CN" sz="28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&gt;100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23A43AD-F486-AF48-84E3-52114DD0C5C9}"/>
              </a:ext>
            </a:extLst>
          </p:cNvPr>
          <p:cNvSpPr/>
          <p:nvPr/>
        </p:nvSpPr>
        <p:spPr>
          <a:xfrm>
            <a:off x="6070252" y="3001679"/>
            <a:ext cx="2461031" cy="858365"/>
          </a:xfrm>
          <a:prstGeom prst="wedgeRectCallout">
            <a:avLst>
              <a:gd name="adj1" fmla="val 4375"/>
              <a:gd name="adj2" fmla="val -67912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Collect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endParaRPr lang="en-US" sz="2400" dirty="0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6C6BB8D0-EC29-A443-8203-50A39AD2EE83}"/>
              </a:ext>
            </a:extLst>
          </p:cNvPr>
          <p:cNvSpPr/>
          <p:nvPr/>
        </p:nvSpPr>
        <p:spPr>
          <a:xfrm>
            <a:off x="9442084" y="4195844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A2E67A28-0991-9E49-BC09-5AD5DE427C07}"/>
              </a:ext>
            </a:extLst>
          </p:cNvPr>
          <p:cNvSpPr/>
          <p:nvPr/>
        </p:nvSpPr>
        <p:spPr>
          <a:xfrm>
            <a:off x="9442084" y="4655463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8F9DD4C8-89DF-E543-BCA3-1651E462EE5A}"/>
              </a:ext>
            </a:extLst>
          </p:cNvPr>
          <p:cNvSpPr/>
          <p:nvPr/>
        </p:nvSpPr>
        <p:spPr>
          <a:xfrm>
            <a:off x="9442084" y="5119165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pic>
        <p:nvPicPr>
          <p:cNvPr id="15" name="Picture 2" descr="Image result for router icon">
            <a:extLst>
              <a:ext uri="{FF2B5EF4-FFF2-40B4-BE49-F238E27FC236}">
                <a16:creationId xmlns:a16="http://schemas.microsoft.com/office/drawing/2014/main" id="{D6A9EF9A-2B8B-EF4C-BEC4-7BEFE692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93" y="5076488"/>
            <a:ext cx="2809157" cy="1688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5C8F1-BB64-3247-9813-6D6D24B5031B}"/>
              </a:ext>
            </a:extLst>
          </p:cNvPr>
          <p:cNvGrpSpPr/>
          <p:nvPr/>
        </p:nvGrpSpPr>
        <p:grpSpPr>
          <a:xfrm>
            <a:off x="3098189" y="4564012"/>
            <a:ext cx="1472195" cy="383811"/>
            <a:chOff x="2205725" y="4292600"/>
            <a:chExt cx="2585721" cy="674114"/>
          </a:xfrm>
        </p:grpSpPr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BA5F1C09-0B10-B044-946B-2D36E4A9C1FE}"/>
                </a:ext>
              </a:extLst>
            </p:cNvPr>
            <p:cNvSpPr/>
            <p:nvPr/>
          </p:nvSpPr>
          <p:spPr>
            <a:xfrm>
              <a:off x="3559437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id="{91B34EB7-2623-464A-A6E9-7A32CD894BD1}"/>
                </a:ext>
              </a:extLst>
            </p:cNvPr>
            <p:cNvSpPr/>
            <p:nvPr/>
          </p:nvSpPr>
          <p:spPr>
            <a:xfrm>
              <a:off x="4236293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Folded Corner 19">
              <a:extLst>
                <a:ext uri="{FF2B5EF4-FFF2-40B4-BE49-F238E27FC236}">
                  <a16:creationId xmlns:a16="http://schemas.microsoft.com/office/drawing/2014/main" id="{166F94CA-F5AC-754B-A28C-3F86FBBCC23B}"/>
                </a:ext>
              </a:extLst>
            </p:cNvPr>
            <p:cNvSpPr/>
            <p:nvPr/>
          </p:nvSpPr>
          <p:spPr>
            <a:xfrm>
              <a:off x="2205725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665E0EC1-C217-534A-87B5-8B71C2A24FA3}"/>
                </a:ext>
              </a:extLst>
            </p:cNvPr>
            <p:cNvSpPr/>
            <p:nvPr/>
          </p:nvSpPr>
          <p:spPr>
            <a:xfrm>
              <a:off x="2882581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ube 21">
            <a:extLst>
              <a:ext uri="{FF2B5EF4-FFF2-40B4-BE49-F238E27FC236}">
                <a16:creationId xmlns:a16="http://schemas.microsoft.com/office/drawing/2014/main" id="{2069331D-4815-A949-B93B-3AA400B9D3CB}"/>
              </a:ext>
            </a:extLst>
          </p:cNvPr>
          <p:cNvSpPr/>
          <p:nvPr/>
        </p:nvSpPr>
        <p:spPr>
          <a:xfrm>
            <a:off x="-2543064" y="3929019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FEC1030F-663F-3A4C-BA77-C91DDAB6AC17}"/>
              </a:ext>
            </a:extLst>
          </p:cNvPr>
          <p:cNvSpPr/>
          <p:nvPr/>
        </p:nvSpPr>
        <p:spPr>
          <a:xfrm>
            <a:off x="-2543065" y="5050341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10.0.1.33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C340DF6-0925-3949-9D08-0FE282622799}"/>
              </a:ext>
            </a:extLst>
          </p:cNvPr>
          <p:cNvSpPr/>
          <p:nvPr/>
        </p:nvSpPr>
        <p:spPr>
          <a:xfrm>
            <a:off x="-2543064" y="6171663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10.0.1.42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7A4C1B-093A-B940-A86C-C669893B6FFD}"/>
              </a:ext>
            </a:extLst>
          </p:cNvPr>
          <p:cNvSpPr txBox="1"/>
          <p:nvPr/>
        </p:nvSpPr>
        <p:spPr>
          <a:xfrm>
            <a:off x="1752053" y="4123820"/>
            <a:ext cx="318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Key:</a:t>
            </a:r>
            <a:r>
              <a:rPr lang="zh-CN" altLang="en-US" sz="2400" dirty="0"/>
              <a:t>         </a:t>
            </a:r>
            <a:r>
              <a:rPr lang="en-US" altLang="zh-CN" sz="2400" dirty="0">
                <a:solidFill>
                  <a:srgbClr val="FF0000"/>
                </a:solidFill>
              </a:rPr>
              <a:t>162.249.4.107</a:t>
            </a:r>
          </a:p>
          <a:p>
            <a:r>
              <a:rPr lang="en-US" altLang="zh-CN" sz="2400" dirty="0"/>
              <a:t>Coupons:</a:t>
            </a:r>
            <a:endParaRPr lang="en-US" sz="2400" dirty="0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EB57504D-5442-EE47-BB2E-F94DF44A3C35}"/>
              </a:ext>
            </a:extLst>
          </p:cNvPr>
          <p:cNvSpPr/>
          <p:nvPr/>
        </p:nvSpPr>
        <p:spPr>
          <a:xfrm>
            <a:off x="3868932" y="4557018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D68CF779-AA19-4149-B938-660E18AB86B3}"/>
              </a:ext>
            </a:extLst>
          </p:cNvPr>
          <p:cNvSpPr/>
          <p:nvPr/>
        </p:nvSpPr>
        <p:spPr>
          <a:xfrm>
            <a:off x="3840087" y="4492671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5173B91C-D0AC-8A4D-B471-EDB8CF4F373B}"/>
              </a:ext>
            </a:extLst>
          </p:cNvPr>
          <p:cNvSpPr/>
          <p:nvPr/>
        </p:nvSpPr>
        <p:spPr>
          <a:xfrm>
            <a:off x="3466258" y="4557017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32284-88A9-B14B-B097-944794F9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0.19121 L 0.33463 0.1912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2199 L 0.33294 0.02199 " pathEditMode="relative" ptsTypes="AA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2 0.20139 L 0.33489 0.2013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-0.14444 L 0.33489 -0.14444 " pathEditMode="relative" ptsTypes="AA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7" grpId="0"/>
      <p:bldP spid="17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9C54-F027-F143-A2C3-8AC1541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zh-CN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collector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2262-9423-C149-B62C-399C9F9A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8320"/>
            <a:ext cx="10515600" cy="1005970"/>
          </a:xfrm>
        </p:spPr>
        <p:txBody>
          <a:bodyPr/>
          <a:lstStyle/>
          <a:p>
            <a:r>
              <a:rPr lang="en-US" altLang="zh-CN" dirty="0"/>
              <a:t>Generalization:</a:t>
            </a:r>
            <a:r>
              <a:rPr lang="zh-CN" altLang="en-US" dirty="0"/>
              <a:t> </a:t>
            </a:r>
            <a:r>
              <a:rPr lang="en-US" altLang="zh-CN" i="1" dirty="0"/>
              <a:t>(</a:t>
            </a:r>
            <a:r>
              <a:rPr lang="en-US" altLang="zh-CN" b="1" i="1" dirty="0"/>
              <a:t>m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b="1" i="1" dirty="0"/>
              <a:t>p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b="1" i="1" dirty="0"/>
              <a:t>n</a:t>
            </a:r>
            <a:r>
              <a:rPr lang="en-US" altLang="zh-CN" i="1" dirty="0"/>
              <a:t>)</a:t>
            </a:r>
            <a:r>
              <a:rPr lang="en-US" altLang="zh-CN" dirty="0"/>
              <a:t>-coupon</a:t>
            </a:r>
            <a:r>
              <a:rPr lang="zh-CN" altLang="en-US" dirty="0"/>
              <a:t> </a:t>
            </a:r>
            <a:r>
              <a:rPr lang="en-US" altLang="zh-CN" dirty="0"/>
              <a:t>collector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b="1" i="1" dirty="0"/>
              <a:t>m</a:t>
            </a:r>
            <a:r>
              <a:rPr lang="zh-CN" altLang="en-US" b="1" i="1" dirty="0"/>
              <a:t>*</a:t>
            </a:r>
            <a:r>
              <a:rPr lang="en-US" altLang="zh-CN" b="1" i="1" dirty="0"/>
              <a:t>p</a:t>
            </a:r>
            <a:r>
              <a:rPr lang="en-US" altLang="zh-CN" dirty="0"/>
              <a:t>&lt;1,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6565-376B-7A41-9FAB-60F112EA3D59}"/>
              </a:ext>
            </a:extLst>
          </p:cNvPr>
          <p:cNvSpPr txBox="1"/>
          <p:nvPr/>
        </p:nvSpPr>
        <p:spPr>
          <a:xfrm>
            <a:off x="1700213" y="1960918"/>
            <a:ext cx="534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/>
              <a:t>f</a:t>
            </a:r>
            <a:r>
              <a:rPr lang="en-US" altLang="zh-CN" sz="5400" dirty="0"/>
              <a:t>(</a:t>
            </a:r>
            <a:r>
              <a:rPr lang="en-US" altLang="zh-CN" sz="5400" i="1" dirty="0" err="1">
                <a:solidFill>
                  <a:srgbClr val="7030A0"/>
                </a:solidFill>
              </a:rPr>
              <a:t>SrcIP</a:t>
            </a:r>
            <a:r>
              <a:rPr lang="en-US" altLang="zh-CN" sz="5400" dirty="0"/>
              <a:t>)</a:t>
            </a:r>
            <a:r>
              <a:rPr lang="zh-CN" altLang="en-US" sz="5400" dirty="0"/>
              <a:t> </a:t>
            </a:r>
            <a:r>
              <a:rPr lang="en-US" altLang="zh-CN" sz="5400" dirty="0"/>
              <a:t>-&gt;</a:t>
            </a:r>
            <a:r>
              <a:rPr lang="zh-CN" altLang="en-US" sz="5400" dirty="0"/>
              <a:t> </a:t>
            </a:r>
            <a:r>
              <a:rPr lang="en-US" altLang="zh-CN" sz="5400" dirty="0"/>
              <a:t>Coupon</a:t>
            </a:r>
            <a:endParaRPr lang="en-US" sz="5400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4040E49D-96EF-F244-B58D-DABC16727AB4}"/>
              </a:ext>
            </a:extLst>
          </p:cNvPr>
          <p:cNvSpPr/>
          <p:nvPr/>
        </p:nvSpPr>
        <p:spPr>
          <a:xfrm>
            <a:off x="6924675" y="2040246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B09D9-679C-8540-B827-9F162060A5FC}"/>
              </a:ext>
            </a:extLst>
          </p:cNvPr>
          <p:cNvGrpSpPr/>
          <p:nvPr/>
        </p:nvGrpSpPr>
        <p:grpSpPr>
          <a:xfrm>
            <a:off x="3739531" y="5091501"/>
            <a:ext cx="6396677" cy="720841"/>
            <a:chOff x="3098189" y="4564013"/>
            <a:chExt cx="2973558" cy="335090"/>
          </a:xfrm>
        </p:grpSpPr>
        <p:sp>
          <p:nvSpPr>
            <p:cNvPr id="8" name="Folded Corner 7">
              <a:extLst>
                <a:ext uri="{FF2B5EF4-FFF2-40B4-BE49-F238E27FC236}">
                  <a16:creationId xmlns:a16="http://schemas.microsoft.com/office/drawing/2014/main" id="{622797D6-EFE8-A240-8942-C8A7496AE00B}"/>
                </a:ext>
              </a:extLst>
            </p:cNvPr>
            <p:cNvSpPr/>
            <p:nvPr/>
          </p:nvSpPr>
          <p:spPr>
            <a:xfrm>
              <a:off x="3868933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33BDE4E4-CC26-A249-A029-12994ABEA64E}"/>
                </a:ext>
              </a:extLst>
            </p:cNvPr>
            <p:cNvSpPr/>
            <p:nvPr/>
          </p:nvSpPr>
          <p:spPr>
            <a:xfrm>
              <a:off x="4254304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50D16DD2-FD8B-0142-885B-B10E6328A888}"/>
                </a:ext>
              </a:extLst>
            </p:cNvPr>
            <p:cNvSpPr/>
            <p:nvPr/>
          </p:nvSpPr>
          <p:spPr>
            <a:xfrm>
              <a:off x="3098189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Folded Corner 10">
              <a:extLst>
                <a:ext uri="{FF2B5EF4-FFF2-40B4-BE49-F238E27FC236}">
                  <a16:creationId xmlns:a16="http://schemas.microsoft.com/office/drawing/2014/main" id="{7D9E2503-F89C-2041-B756-9BF8A210784C}"/>
                </a:ext>
              </a:extLst>
            </p:cNvPr>
            <p:cNvSpPr/>
            <p:nvPr/>
          </p:nvSpPr>
          <p:spPr>
            <a:xfrm>
              <a:off x="3483561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Folded Corner 16">
              <a:extLst>
                <a:ext uri="{FF2B5EF4-FFF2-40B4-BE49-F238E27FC236}">
                  <a16:creationId xmlns:a16="http://schemas.microsoft.com/office/drawing/2014/main" id="{D240B4AD-E459-C04F-B2F7-393BA134A509}"/>
                </a:ext>
              </a:extLst>
            </p:cNvPr>
            <p:cNvSpPr/>
            <p:nvPr/>
          </p:nvSpPr>
          <p:spPr>
            <a:xfrm>
              <a:off x="5410419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id="{CEB420D4-2D6C-3941-8E74-2B79DAB213BA}"/>
                </a:ext>
              </a:extLst>
            </p:cNvPr>
            <p:cNvSpPr/>
            <p:nvPr/>
          </p:nvSpPr>
          <p:spPr>
            <a:xfrm>
              <a:off x="5795790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25B2FF65-E1AF-7F4B-9AF4-10DC569A3579}"/>
                </a:ext>
              </a:extLst>
            </p:cNvPr>
            <p:cNvSpPr/>
            <p:nvPr/>
          </p:nvSpPr>
          <p:spPr>
            <a:xfrm>
              <a:off x="4639675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Folded Corner 19">
              <a:extLst>
                <a:ext uri="{FF2B5EF4-FFF2-40B4-BE49-F238E27FC236}">
                  <a16:creationId xmlns:a16="http://schemas.microsoft.com/office/drawing/2014/main" id="{6F432C89-E859-8449-8122-DD6CBFDFB818}"/>
                </a:ext>
              </a:extLst>
            </p:cNvPr>
            <p:cNvSpPr/>
            <p:nvPr/>
          </p:nvSpPr>
          <p:spPr>
            <a:xfrm>
              <a:off x="5025047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CDAF37B-D916-0B44-955E-C4DD780E2603}"/>
              </a:ext>
            </a:extLst>
          </p:cNvPr>
          <p:cNvSpPr/>
          <p:nvPr/>
        </p:nvSpPr>
        <p:spPr>
          <a:xfrm rot="5400000">
            <a:off x="6838212" y="1666592"/>
            <a:ext cx="199316" cy="6396679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286A6-D338-DB49-A495-43FA0D6B7397}"/>
              </a:ext>
            </a:extLst>
          </p:cNvPr>
          <p:cNvSpPr txBox="1"/>
          <p:nvPr/>
        </p:nvSpPr>
        <p:spPr>
          <a:xfrm>
            <a:off x="5128734" y="4382020"/>
            <a:ext cx="361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m=8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total</a:t>
            </a:r>
            <a:endParaRPr lang="en-US" sz="24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164BDE4A-A738-0149-9D0F-AB00EB59C321}"/>
              </a:ext>
            </a:extLst>
          </p:cNvPr>
          <p:cNvSpPr/>
          <p:nvPr/>
        </p:nvSpPr>
        <p:spPr>
          <a:xfrm rot="16200000">
            <a:off x="6838213" y="3669578"/>
            <a:ext cx="199316" cy="473866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17869-FFB5-0E4F-B170-8DA2CE3F406C}"/>
              </a:ext>
            </a:extLst>
          </p:cNvPr>
          <p:cNvSpPr txBox="1"/>
          <p:nvPr/>
        </p:nvSpPr>
        <p:spPr>
          <a:xfrm>
            <a:off x="3739530" y="6038909"/>
            <a:ext cx="639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stop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n=4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0EC56-D4A8-2C41-830B-CE7D94970D99}"/>
              </a:ext>
            </a:extLst>
          </p:cNvPr>
          <p:cNvSpPr txBox="1"/>
          <p:nvPr/>
        </p:nvSpPr>
        <p:spPr>
          <a:xfrm>
            <a:off x="978699" y="4594030"/>
            <a:ext cx="22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Example:</a:t>
            </a:r>
          </a:p>
          <a:p>
            <a:r>
              <a:rPr lang="en-US" altLang="zh-CN" sz="2400" i="1" dirty="0"/>
              <a:t>(</a:t>
            </a:r>
            <a:r>
              <a:rPr lang="en-US" altLang="zh-CN" sz="2400" b="1" i="1" dirty="0"/>
              <a:t>m</a:t>
            </a:r>
            <a:r>
              <a:rPr lang="en-US" altLang="zh-CN" sz="2400" i="1" dirty="0"/>
              <a:t>=8,</a:t>
            </a:r>
            <a:r>
              <a:rPr lang="zh-CN" altLang="en-US" sz="2400" i="1" dirty="0"/>
              <a:t> </a:t>
            </a:r>
            <a:r>
              <a:rPr lang="en-US" altLang="zh-CN" sz="2400" b="1" i="1" dirty="0"/>
              <a:t>p</a:t>
            </a:r>
            <a:r>
              <a:rPr lang="en-US" altLang="zh-CN" sz="2400" i="1" dirty="0"/>
              <a:t>=1%,</a:t>
            </a:r>
            <a:r>
              <a:rPr lang="zh-CN" altLang="en-US" sz="2400" i="1" dirty="0"/>
              <a:t> </a:t>
            </a:r>
            <a:r>
              <a:rPr lang="en-US" altLang="zh-CN" sz="2400" b="1" i="1" dirty="0"/>
              <a:t>n</a:t>
            </a:r>
            <a:r>
              <a:rPr lang="en-US" altLang="zh-CN" sz="2400" i="1" dirty="0"/>
              <a:t>=4)</a:t>
            </a:r>
            <a:endParaRPr lang="en-US" sz="2400" i="1" dirty="0"/>
          </a:p>
        </p:txBody>
      </p: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20CE2195-2B02-BD42-ACFA-5B93A5A524C0}"/>
              </a:ext>
            </a:extLst>
          </p:cNvPr>
          <p:cNvSpPr/>
          <p:nvPr/>
        </p:nvSpPr>
        <p:spPr>
          <a:xfrm>
            <a:off x="6226550" y="5091499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Folded Corner 28">
            <a:extLst>
              <a:ext uri="{FF2B5EF4-FFF2-40B4-BE49-F238E27FC236}">
                <a16:creationId xmlns:a16="http://schemas.microsoft.com/office/drawing/2014/main" id="{72E13EF2-49C7-9947-9EEE-FA0781DC71FA}"/>
              </a:ext>
            </a:extLst>
          </p:cNvPr>
          <p:cNvSpPr/>
          <p:nvPr/>
        </p:nvSpPr>
        <p:spPr>
          <a:xfrm>
            <a:off x="4568538" y="5091499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Folded Corner 29">
            <a:extLst>
              <a:ext uri="{FF2B5EF4-FFF2-40B4-BE49-F238E27FC236}">
                <a16:creationId xmlns:a16="http://schemas.microsoft.com/office/drawing/2014/main" id="{4AAF031C-5F6C-3A46-809C-A74CE843DE94}"/>
              </a:ext>
            </a:extLst>
          </p:cNvPr>
          <p:cNvSpPr/>
          <p:nvPr/>
        </p:nvSpPr>
        <p:spPr>
          <a:xfrm>
            <a:off x="8713568" y="5091499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olded Corner 30">
            <a:extLst>
              <a:ext uri="{FF2B5EF4-FFF2-40B4-BE49-F238E27FC236}">
                <a16:creationId xmlns:a16="http://schemas.microsoft.com/office/drawing/2014/main" id="{A7D904A3-0E12-5446-A6DD-7213F234E316}"/>
              </a:ext>
            </a:extLst>
          </p:cNvPr>
          <p:cNvSpPr/>
          <p:nvPr/>
        </p:nvSpPr>
        <p:spPr>
          <a:xfrm>
            <a:off x="7055554" y="5091499"/>
            <a:ext cx="593635" cy="720841"/>
          </a:xfrm>
          <a:prstGeom prst="foldedCorner">
            <a:avLst>
              <a:gd name="adj" fmla="val 35840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Folded Corner 33">
            <a:extLst>
              <a:ext uri="{FF2B5EF4-FFF2-40B4-BE49-F238E27FC236}">
                <a16:creationId xmlns:a16="http://schemas.microsoft.com/office/drawing/2014/main" id="{CFC0036B-5F3F-9C42-8FF4-BBA0215BF813}"/>
              </a:ext>
            </a:extLst>
          </p:cNvPr>
          <p:cNvSpPr/>
          <p:nvPr/>
        </p:nvSpPr>
        <p:spPr>
          <a:xfrm>
            <a:off x="6226547" y="4951291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Folded Corner 35">
            <a:extLst>
              <a:ext uri="{FF2B5EF4-FFF2-40B4-BE49-F238E27FC236}">
                <a16:creationId xmlns:a16="http://schemas.microsoft.com/office/drawing/2014/main" id="{7C68FFB9-DE33-7F4E-BF98-4254DE5EE6F7}"/>
              </a:ext>
            </a:extLst>
          </p:cNvPr>
          <p:cNvSpPr/>
          <p:nvPr/>
        </p:nvSpPr>
        <p:spPr>
          <a:xfrm>
            <a:off x="8709449" y="4951291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Folded Corner 37">
            <a:extLst>
              <a:ext uri="{FF2B5EF4-FFF2-40B4-BE49-F238E27FC236}">
                <a16:creationId xmlns:a16="http://schemas.microsoft.com/office/drawing/2014/main" id="{CA6A8484-8DDD-034C-AE21-FBC31A020A66}"/>
              </a:ext>
            </a:extLst>
          </p:cNvPr>
          <p:cNvSpPr/>
          <p:nvPr/>
        </p:nvSpPr>
        <p:spPr>
          <a:xfrm>
            <a:off x="8713568" y="4811083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D80BD909-B94A-4941-B944-A2DD9CD19763}"/>
              </a:ext>
            </a:extLst>
          </p:cNvPr>
          <p:cNvSpPr/>
          <p:nvPr/>
        </p:nvSpPr>
        <p:spPr>
          <a:xfrm>
            <a:off x="105421" y="5607443"/>
            <a:ext cx="4055165" cy="782224"/>
          </a:xfrm>
          <a:prstGeom prst="wedgeRectCallout">
            <a:avLst>
              <a:gd name="adj1" fmla="val 43571"/>
              <a:gd name="adj2" fmla="val -738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 err="1">
                <a:solidFill>
                  <a:srgbClr val="7030A0"/>
                </a:solidFill>
              </a:rPr>
              <a:t>SrcIP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coupon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drawn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  <a:r>
              <a:rPr lang="zh-CN" altLang="en-US" sz="2400" dirty="0"/>
              <a:t> </a:t>
            </a:r>
            <a:r>
              <a:rPr lang="en-US" altLang="zh-CN" sz="2400" i="1" dirty="0"/>
              <a:t>1%</a:t>
            </a:r>
            <a:endParaRPr lang="en-US" sz="24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5E4C-474E-4E49-AA2E-98A58AE2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8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24083</TotalTime>
  <Words>1804</Words>
  <Application>Microsoft Macintosh PowerPoint</Application>
  <PresentationFormat>Widescreen</PresentationFormat>
  <Paragraphs>524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Helvetica Neue</vt:lpstr>
      <vt:lpstr>Wawati TC</vt:lpstr>
      <vt:lpstr>Office Theme</vt:lpstr>
      <vt:lpstr>PowerPoint Presentation</vt:lpstr>
      <vt:lpstr>Network traffic query</vt:lpstr>
      <vt:lpstr>Many network traffic queries</vt:lpstr>
      <vt:lpstr>Many network traffic queries</vt:lpstr>
      <vt:lpstr>One memory update at a time?</vt:lpstr>
      <vt:lpstr>Today’s talk</vt:lpstr>
      <vt:lpstr>The coupon collector problem</vt:lpstr>
      <vt:lpstr>BeauCoup coupon collector</vt:lpstr>
      <vt:lpstr>BeauCoup coupon collector</vt:lpstr>
      <vt:lpstr>System design</vt:lpstr>
      <vt:lpstr>Query compiler</vt:lpstr>
      <vt:lpstr>Query compiler</vt:lpstr>
      <vt:lpstr>Stacking queries: same attribute</vt:lpstr>
      <vt:lpstr>One hash function for each attribute</vt:lpstr>
      <vt:lpstr>TCAM for selecting a coupon</vt:lpstr>
      <vt:lpstr>Coupon collector table</vt:lpstr>
      <vt:lpstr>Installing queries into switches</vt:lpstr>
      <vt:lpstr>Evaluation highlights</vt:lpstr>
      <vt:lpstr>Accuracy metric: Mean Relative Error</vt:lpstr>
      <vt:lpstr>Comparing accuracy</vt:lpstr>
      <vt:lpstr>Single-query accuracy</vt:lpstr>
      <vt:lpstr>Across multiple queries</vt:lpstr>
      <vt:lpstr>Across multiple queries</vt:lpstr>
      <vt:lpstr>Hardware resource utilization (Tofino v1)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BeauCoup: Answering many queries, One memory update at a time</dc:title>
  <dc:creator>Microsoft Office User</dc:creator>
  <cp:lastModifiedBy>Jennifer L. Rexford</cp:lastModifiedBy>
  <cp:revision>377</cp:revision>
  <dcterms:created xsi:type="dcterms:W3CDTF">2020-06-08T22:39:44Z</dcterms:created>
  <dcterms:modified xsi:type="dcterms:W3CDTF">2020-11-22T22:23:33Z</dcterms:modified>
</cp:coreProperties>
</file>