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5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4" r:id="rId3"/>
    <p:sldId id="293" r:id="rId4"/>
    <p:sldId id="334" r:id="rId5"/>
    <p:sldId id="332" r:id="rId6"/>
    <p:sldId id="333" r:id="rId7"/>
    <p:sldId id="335" r:id="rId8"/>
    <p:sldId id="311" r:id="rId9"/>
    <p:sldId id="327" r:id="rId10"/>
    <p:sldId id="337" r:id="rId11"/>
    <p:sldId id="338" r:id="rId12"/>
    <p:sldId id="326" r:id="rId13"/>
    <p:sldId id="339" r:id="rId14"/>
    <p:sldId id="329" r:id="rId15"/>
    <p:sldId id="330" r:id="rId16"/>
    <p:sldId id="328" r:id="rId17"/>
    <p:sldId id="1176" r:id="rId18"/>
    <p:sldId id="340" r:id="rId19"/>
    <p:sldId id="1177" r:id="rId20"/>
    <p:sldId id="1178" r:id="rId21"/>
    <p:sldId id="1175" r:id="rId22"/>
    <p:sldId id="1197" r:id="rId23"/>
    <p:sldId id="278" r:id="rId24"/>
    <p:sldId id="1198" r:id="rId25"/>
    <p:sldId id="280" r:id="rId26"/>
  </p:sldIdLst>
  <p:sldSz cx="9144000" cy="5143500" type="screen16x9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143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28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3429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5715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685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8001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2C55A8-FF22-4962-9BAF-3CBE197EBF0E}">
  <a:tblStyle styleId="{622C55A8-FF22-4962-9BAF-3CBE197EBF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DF8B395-39AA-456C-992B-4ACF3959CD2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9"/>
    <p:restoredTop sz="76650"/>
  </p:normalViewPr>
  <p:slideViewPr>
    <p:cSldViewPr snapToGrid="0" snapToObjects="1">
      <p:cViewPr varScale="1">
        <p:scale>
          <a:sx n="144" d="100"/>
          <a:sy n="144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28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933E6B-641B-EB4D-A14B-EA93EA5C9B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3CC68-9047-8C48-8781-D78092E3B7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56A50-0905-B34F-BBF3-794237CAD95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F531E-0621-E246-BFEB-D88B86A66C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E9B48-182F-3B49-8ADB-63C0224FD5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5594-FF78-704A-9923-D48131DA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6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c887627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c887627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3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69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37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99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87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61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1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5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76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3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91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89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4b08b957f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4b08b957f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4b08b957f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4b08b957f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906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3c887627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33c887627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4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5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5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5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84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3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3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0070C0"/>
                </a:solidFill>
                <a:latin typeface="Raleway Medium" panose="020B0503030101060003" pitchFamily="34" charset="77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>
                <a:latin typeface="Raleway" panose="020B0503030101060003" pitchFamily="34" charset="77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1650">
                <a:latin typeface="Raleway" panose="020B0503030101060003" pitchFamily="34" charset="77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1650">
                <a:latin typeface="Raleway" panose="020B0503030101060003" pitchFamily="34" charset="77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1650">
                <a:latin typeface="Raleway" panose="020B0503030101060003" pitchFamily="34" charset="77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1650">
                <a:latin typeface="Raleway" panose="020B0503030101060003" pitchFamily="34" charset="77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461252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4D9A-EF19-9947-A8BD-83641C1C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70C0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203C9B-137B-6940-A3AF-16E8FC85C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994302"/>
            <a:ext cx="3821392" cy="3672948"/>
          </a:xfr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  <a:lvl2pPr>
              <a:defRPr>
                <a:latin typeface="Raleway" panose="020B0503030101060003" pitchFamily="34" charset="77"/>
              </a:defRPr>
            </a:lvl2pPr>
            <a:lvl3pPr>
              <a:defRPr>
                <a:latin typeface="Raleway" panose="020B0503030101060003" pitchFamily="34" charset="77"/>
              </a:defRPr>
            </a:lvl3pPr>
            <a:lvl4pPr>
              <a:defRPr>
                <a:latin typeface="Raleway" panose="020B0503030101060003" pitchFamily="34" charset="77"/>
              </a:defRPr>
            </a:lvl4pPr>
            <a:lvl5pPr>
              <a:defRPr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279DF6-0715-8E43-BD76-7120DDA1D6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84434" y="994302"/>
            <a:ext cx="3826153" cy="3672948"/>
          </a:xfr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  <a:lvl2pPr>
              <a:defRPr>
                <a:latin typeface="Raleway" panose="020B0503030101060003" pitchFamily="34" charset="77"/>
              </a:defRPr>
            </a:lvl2pPr>
            <a:lvl3pPr>
              <a:defRPr>
                <a:latin typeface="Raleway" panose="020B0503030101060003" pitchFamily="34" charset="77"/>
              </a:defRPr>
            </a:lvl3pPr>
            <a:lvl4pPr>
              <a:defRPr>
                <a:latin typeface="Raleway" panose="020B0503030101060003" pitchFamily="34" charset="77"/>
              </a:defRPr>
            </a:lvl4pPr>
            <a:lvl5pPr>
              <a:defRPr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36E3AF4-B4B8-114D-9E9B-85D2ACF83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BFF01206-8078-D04A-AD89-87956AD8AB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911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70C0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CBFC383-ACE8-7049-9301-7799A136EAB3}"/>
              </a:ext>
            </a:extLst>
          </p:cNvPr>
          <p:cNvSpPr txBox="1">
            <a:spLocks/>
          </p:cNvSpPr>
          <p:nvPr userDrawn="1"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FF01206-8078-D04A-AD89-87956AD8AB46}" type="slidenum">
              <a:rPr lang="en-US" sz="1400" smtClean="0">
                <a:latin typeface="Raleway" panose="020B0503030101060003" pitchFamily="34" charset="77"/>
              </a:rPr>
              <a:pPr/>
              <a:t>‹#›</a:t>
            </a:fld>
            <a:endParaRPr lang="en-US" sz="1400" dirty="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356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052"/>
            <a:ext cx="8229600" cy="857250"/>
          </a:xfrm>
        </p:spPr>
        <p:txBody>
          <a:bodyPr/>
          <a:lstStyle>
            <a:lvl1pPr>
              <a:defRPr b="0" i="0">
                <a:solidFill>
                  <a:srgbClr val="0070C0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3962400" cy="342900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>
                <a:latin typeface="Raleway" panose="020B0503030101060003" pitchFamily="34" charset="77"/>
              </a:defRPr>
            </a:lvl1pPr>
            <a:lvl2pPr>
              <a:spcBef>
                <a:spcPts val="600"/>
              </a:spcBef>
              <a:defRPr sz="1650">
                <a:latin typeface="Raleway" panose="020B0503030101060003" pitchFamily="34" charset="77"/>
              </a:defRPr>
            </a:lvl2pPr>
            <a:lvl3pPr>
              <a:spcBef>
                <a:spcPts val="600"/>
              </a:spcBef>
              <a:defRPr sz="1500">
                <a:latin typeface="Raleway" panose="020B0503030101060003" pitchFamily="34" charset="77"/>
              </a:defRPr>
            </a:lvl3pPr>
            <a:lvl4pPr>
              <a:spcBef>
                <a:spcPts val="600"/>
              </a:spcBef>
              <a:defRPr sz="1350">
                <a:latin typeface="Raleway" panose="020B0503030101060003" pitchFamily="34" charset="77"/>
              </a:defRPr>
            </a:lvl4pPr>
            <a:lvl5pPr>
              <a:spcBef>
                <a:spcPts val="600"/>
              </a:spcBef>
              <a:defRPr sz="1200"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27448" y="1212300"/>
            <a:ext cx="3959352" cy="342900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>
                <a:latin typeface="Raleway" panose="020B0503030101060003" pitchFamily="34" charset="77"/>
              </a:defRPr>
            </a:lvl1pPr>
            <a:lvl2pPr>
              <a:spcBef>
                <a:spcPts val="600"/>
              </a:spcBef>
              <a:defRPr sz="1650">
                <a:latin typeface="Raleway" panose="020B0503030101060003" pitchFamily="34" charset="77"/>
              </a:defRPr>
            </a:lvl2pPr>
            <a:lvl3pPr>
              <a:spcBef>
                <a:spcPts val="600"/>
              </a:spcBef>
              <a:defRPr sz="1500">
                <a:latin typeface="Raleway" panose="020B0503030101060003" pitchFamily="34" charset="77"/>
              </a:defRPr>
            </a:lvl3pPr>
            <a:lvl4pPr>
              <a:spcBef>
                <a:spcPts val="600"/>
              </a:spcBef>
              <a:defRPr sz="1500">
                <a:latin typeface="Raleway" panose="020B0503030101060003" pitchFamily="34" charset="77"/>
              </a:defRPr>
            </a:lvl4pPr>
            <a:lvl5pPr>
              <a:spcBef>
                <a:spcPts val="600"/>
              </a:spcBef>
              <a:defRPr sz="1200"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34DC119-54BC-C847-94E4-3B05950EFFAE}"/>
              </a:ext>
            </a:extLst>
          </p:cNvPr>
          <p:cNvSpPr txBox="1">
            <a:spLocks/>
          </p:cNvSpPr>
          <p:nvPr userDrawn="1"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FF01206-8078-D04A-AD89-87956AD8AB46}" type="slidenum">
              <a:rPr lang="en-US" sz="1400" smtClean="0">
                <a:latin typeface="Raleway" panose="020B0503030101060003" pitchFamily="34" charset="77"/>
              </a:rPr>
              <a:pPr/>
              <a:t>‹#›</a:t>
            </a:fld>
            <a:endParaRPr lang="en-US" sz="140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033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537C-9D92-A948-83A5-A69DAC5F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70C0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FB5D46-5C85-9249-BEEC-19A4F7BFCB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413" y="1107831"/>
            <a:ext cx="7877175" cy="3502856"/>
          </a:xfr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  <a:lvl2pPr>
              <a:defRPr>
                <a:latin typeface="Raleway" panose="020B0503030101060003" pitchFamily="34" charset="77"/>
              </a:defRPr>
            </a:lvl2pPr>
            <a:lvl3pPr>
              <a:defRPr>
                <a:latin typeface="Raleway" panose="020B0503030101060003" pitchFamily="34" charset="77"/>
              </a:defRPr>
            </a:lvl3pPr>
            <a:lvl4pPr>
              <a:defRPr>
                <a:latin typeface="Raleway" panose="020B0503030101060003" pitchFamily="34" charset="77"/>
              </a:defRPr>
            </a:lvl4pPr>
            <a:lvl5pPr>
              <a:defRPr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603A909-DC95-434F-A52F-6B5AECF5A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BFF01206-8078-D04A-AD89-87956AD8AB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788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3413" y="137052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994302"/>
            <a:ext cx="7877175" cy="367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24CB0-7F6B-A147-A7CD-0A585295D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BFF01206-8078-D04A-AD89-87956AD8AB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5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 spd="med"/>
  <p:hf hdr="0" ftr="0" dt="0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70C0"/>
          </a:solidFill>
          <a:uFillTx/>
          <a:latin typeface="Raleway Medium" panose="020B0503030101060003" pitchFamily="34" charset="77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1050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 panose="020B0503030101060003" pitchFamily="34" charset="77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 panose="020B0503030101060003" pitchFamily="34" charset="77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75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 panose="020B0503030101060003" pitchFamily="34" charset="77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75000"/>
        <a:buFontTx/>
        <a:buChar char="•"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 panose="020B0503030101060003" pitchFamily="34" charset="77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 panose="020B0503030101060003" pitchFamily="34" charset="77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08372" y="757750"/>
            <a:ext cx="8327256" cy="993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Memory-Efficient Performance Monitoring on Programmable Switches with </a:t>
            </a:r>
            <a:r>
              <a:rPr lang="en-US" sz="28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Lean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Algorithms</a:t>
            </a:r>
            <a:endParaRPr sz="2800" b="0" dirty="0">
              <a:latin typeface="Raleway Medium" panose="020B0503030101060003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sz="quarter" idx="1"/>
          </p:nvPr>
        </p:nvSpPr>
        <p:spPr>
          <a:xfrm>
            <a:off x="910879" y="2709869"/>
            <a:ext cx="7322241" cy="465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Raleway" panose="020B0503030101060003" pitchFamily="34" charset="77"/>
                <a:cs typeface="Futura Medium" panose="020B0602020204020303" pitchFamily="34" charset="-79"/>
              </a:rPr>
              <a:t>Alan (</a:t>
            </a:r>
            <a:r>
              <a:rPr lang="en" sz="1600" b="1" dirty="0" err="1">
                <a:latin typeface="Raleway" panose="020B0503030101060003" pitchFamily="34" charset="77"/>
                <a:cs typeface="Futura Medium" panose="020B0602020204020303" pitchFamily="34" charset="-79"/>
              </a:rPr>
              <a:t>Zaoxing</a:t>
            </a:r>
            <a:r>
              <a:rPr lang="en" sz="1600" b="1" dirty="0">
                <a:latin typeface="Raleway" panose="020B0503030101060003" pitchFamily="34" charset="77"/>
                <a:cs typeface="Futura Medium" panose="020B0602020204020303" pitchFamily="34" charset="-79"/>
              </a:rPr>
              <a:t>) Liu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>
              <a:latin typeface="Raleway" panose="020B0503030101060003" pitchFamily="34" charset="77"/>
            </a:endParaRPr>
          </a:p>
          <a:p>
            <a:pPr lvl="0"/>
            <a:r>
              <a:rPr lang="en-US" sz="1600" dirty="0">
                <a:latin typeface="Raleway" panose="020B0503030101060003" pitchFamily="34" charset="77"/>
              </a:rPr>
              <a:t>Samson Zhou</a:t>
            </a:r>
            <a:r>
              <a:rPr lang="en-US" sz="1600" dirty="0"/>
              <a:t>, Ori </a:t>
            </a:r>
            <a:r>
              <a:rPr lang="en-US" sz="1600" dirty="0" err="1"/>
              <a:t>Rottenstreich</a:t>
            </a:r>
            <a:r>
              <a:rPr lang="en-US" sz="1600" dirty="0"/>
              <a:t>, Vladimir Braverman, Jennifer Rexford</a:t>
            </a:r>
            <a:endParaRPr lang="en" sz="1600" b="1" dirty="0">
              <a:latin typeface="Raleway" panose="020B05030301010600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865B-368F-164F-834B-DDCEF4E41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83" y="4203880"/>
            <a:ext cx="1707236" cy="377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349B1-8962-9847-9BB3-B35A69F27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96" y="4134171"/>
            <a:ext cx="2056986" cy="504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6B43BF-699A-954E-A745-50DDA1B7B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770" y="4175905"/>
            <a:ext cx="1038072" cy="419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3D709C-ACA9-EF47-8AD8-FB8B4FA3A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181" y="4181306"/>
            <a:ext cx="1340612" cy="36841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3381" y="4770749"/>
            <a:ext cx="449765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10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AC90E194-C53E-7A42-9C35-28FA35E2DCAB}"/>
              </a:ext>
            </a:extLst>
          </p:cNvPr>
          <p:cNvSpPr txBox="1"/>
          <p:nvPr/>
        </p:nvSpPr>
        <p:spPr>
          <a:xfrm>
            <a:off x="2346913" y="974787"/>
            <a:ext cx="494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Packet latency, loss, out-of-order, etc.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604962-77B9-3B42-A734-EA4464F3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40" y="1001009"/>
            <a:ext cx="776559" cy="40726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098C016-03B4-444A-9484-0305D6EEA742}"/>
              </a:ext>
            </a:extLst>
          </p:cNvPr>
          <p:cNvSpPr txBox="1"/>
          <p:nvPr/>
        </p:nvSpPr>
        <p:spPr>
          <a:xfrm>
            <a:off x="545175" y="4422165"/>
            <a:ext cx="87524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Sender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1F1610E1-1C06-BC4D-B58C-9C588630EEC5}"/>
              </a:ext>
            </a:extLst>
          </p:cNvPr>
          <p:cNvSpPr/>
          <p:nvPr/>
        </p:nvSpPr>
        <p:spPr>
          <a:xfrm>
            <a:off x="3387218" y="1596651"/>
            <a:ext cx="2166152" cy="1260630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7CC92D36-C2B3-6649-8D0D-0DE17F17A1BC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557" y="1851148"/>
            <a:ext cx="418739" cy="329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4D72E6C-397F-1B4C-93FA-279A3222157F}"/>
              </a:ext>
            </a:extLst>
          </p:cNvPr>
          <p:cNvCxnSpPr>
            <a:cxnSpLocks/>
            <a:stCxn id="39" idx="3"/>
            <a:endCxn id="37" idx="1"/>
          </p:cNvCxnSpPr>
          <p:nvPr/>
        </p:nvCxnSpPr>
        <p:spPr>
          <a:xfrm flipV="1">
            <a:off x="4101440" y="2015994"/>
            <a:ext cx="677117" cy="814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" name="Picture 3">
            <a:extLst>
              <a:ext uri="{FF2B5EF4-FFF2-40B4-BE49-F238E27FC236}">
                <a16:creationId xmlns:a16="http://schemas.microsoft.com/office/drawing/2014/main" id="{CFE07399-7AFA-054B-94E1-C34A6044F3B9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2701" y="1932556"/>
            <a:ext cx="418739" cy="329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51E61FB6-209D-4149-BF84-018E2E9DB62E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9627" y="2326639"/>
            <a:ext cx="418739" cy="298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EB55370-34F8-6B4E-A31C-8B9604D6212A}"/>
              </a:ext>
            </a:extLst>
          </p:cNvPr>
          <p:cNvCxnSpPr>
            <a:cxnSpLocks/>
            <a:stCxn id="44" idx="3"/>
            <a:endCxn id="37" idx="2"/>
          </p:cNvCxnSpPr>
          <p:nvPr/>
        </p:nvCxnSpPr>
        <p:spPr>
          <a:xfrm flipV="1">
            <a:off x="4688366" y="2180840"/>
            <a:ext cx="299561" cy="29487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93B236-69A7-3249-86CE-1E166C32E47A}"/>
              </a:ext>
            </a:extLst>
          </p:cNvPr>
          <p:cNvCxnSpPr>
            <a:cxnSpLocks/>
            <a:stCxn id="39" idx="2"/>
            <a:endCxn id="44" idx="1"/>
          </p:cNvCxnSpPr>
          <p:nvPr/>
        </p:nvCxnSpPr>
        <p:spPr>
          <a:xfrm>
            <a:off x="3892071" y="2262248"/>
            <a:ext cx="377556" cy="21346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DDE2F66-783F-F14F-B3BB-AD8D5D5ADB5A}"/>
              </a:ext>
            </a:extLst>
          </p:cNvPr>
          <p:cNvSpPr txBox="1"/>
          <p:nvPr/>
        </p:nvSpPr>
        <p:spPr>
          <a:xfrm>
            <a:off x="2496095" y="4427047"/>
            <a:ext cx="4060238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 Medium" panose="020B0503030101060003" pitchFamily="34" charset="77"/>
                <a:sym typeface="Helvetica Light"/>
              </a:rPr>
              <a:t>Per-flow storage: Marple </a:t>
            </a:r>
            <a:r>
              <a:rPr kumimoji="0" lang="en-US" sz="14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 Medium" panose="020B0503030101060003" pitchFamily="34" charset="77"/>
                <a:sym typeface="Helvetica Light"/>
              </a:rPr>
              <a:t>[SIGCOMM’16],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 Medium" panose="020B0503030101060003" pitchFamily="34" charset="77"/>
                <a:sym typeface="Helvetica Light"/>
              </a:rPr>
              <a:t>Dapper </a:t>
            </a:r>
            <a:r>
              <a:rPr kumimoji="0" lang="en-US" sz="14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 Medium" panose="020B0503030101060003" pitchFamily="34" charset="77"/>
                <a:sym typeface="Helvetica Light"/>
              </a:rPr>
              <a:t>[SOSR’17]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2EC39D-9C79-8044-B738-013AA246F41A}"/>
              </a:ext>
            </a:extLst>
          </p:cNvPr>
          <p:cNvSpPr txBox="1"/>
          <p:nvPr/>
        </p:nvSpPr>
        <p:spPr>
          <a:xfrm>
            <a:off x="7095930" y="4476990"/>
            <a:ext cx="104355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Receiver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03C304A-8978-6645-839E-55C5C1EB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8"/>
            <a:ext cx="9144000" cy="857250"/>
          </a:xfrm>
        </p:spPr>
        <p:txBody>
          <a:bodyPr>
            <a:noAutofit/>
          </a:bodyPr>
          <a:lstStyle/>
          <a:p>
            <a:r>
              <a:rPr lang="en-US" sz="2600" b="0" dirty="0">
                <a:latin typeface="Raleway Medium" panose="020B0503030101060003" pitchFamily="34" charset="77"/>
                <a:cs typeface="Futura Medium" panose="020B0602020204020303" pitchFamily="34" charset="-79"/>
              </a:rPr>
              <a:t>Existing </a:t>
            </a:r>
            <a:r>
              <a:rPr lang="en-US" dirty="0">
                <a:cs typeface="Futura Medium" panose="020B0602020204020303" pitchFamily="34" charset="-79"/>
              </a:rPr>
              <a:t>s</a:t>
            </a:r>
            <a:r>
              <a:rPr lang="en-US" sz="2600" b="0" dirty="0">
                <a:latin typeface="Raleway Medium" panose="020B0503030101060003" pitchFamily="34" charset="77"/>
                <a:cs typeface="Futura Medium" panose="020B0602020204020303" pitchFamily="34" charset="-79"/>
              </a:rPr>
              <a:t>olutions require per-flow information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645D23-A0B4-9146-8F07-18CEEB3EF4A3}"/>
              </a:ext>
            </a:extLst>
          </p:cNvPr>
          <p:cNvSpPr txBox="1"/>
          <p:nvPr/>
        </p:nvSpPr>
        <p:spPr>
          <a:xfrm>
            <a:off x="431334" y="173942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anose="020B0503030101060003" pitchFamily="34" charset="77"/>
              </a:rPr>
              <a:t>flow</a:t>
            </a:r>
            <a:r>
              <a:rPr lang="en-US" sz="1600" baseline="-25000" dirty="0">
                <a:latin typeface="Raleway" panose="020B0503030101060003" pitchFamily="34" charset="77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92DA67-D2D6-1544-BDC7-37B294C41C27}"/>
              </a:ext>
            </a:extLst>
          </p:cNvPr>
          <p:cNvSpPr txBox="1"/>
          <p:nvPr/>
        </p:nvSpPr>
        <p:spPr>
          <a:xfrm>
            <a:off x="425724" y="2317948"/>
            <a:ext cx="667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anose="020B0503030101060003" pitchFamily="34" charset="77"/>
              </a:rPr>
              <a:t>flow</a:t>
            </a:r>
            <a:r>
              <a:rPr lang="en-US" sz="1600" baseline="-25000" dirty="0">
                <a:latin typeface="Raleway" panose="020B0503030101060003" pitchFamily="34" charset="77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E4FDD5-6833-E54A-B2E5-27D56972C82A}"/>
              </a:ext>
            </a:extLst>
          </p:cNvPr>
          <p:cNvSpPr txBox="1"/>
          <p:nvPr/>
        </p:nvSpPr>
        <p:spPr>
          <a:xfrm>
            <a:off x="413060" y="2838579"/>
            <a:ext cx="670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anose="020B0503030101060003" pitchFamily="34" charset="77"/>
              </a:rPr>
              <a:t>flow</a:t>
            </a:r>
            <a:r>
              <a:rPr lang="en-US" sz="1600" baseline="-25000" dirty="0">
                <a:latin typeface="Raleway" panose="020B0503030101060003" pitchFamily="34" charset="77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C003A8-E30F-D443-BCEA-F117AA77BB5D}"/>
              </a:ext>
            </a:extLst>
          </p:cNvPr>
          <p:cNvSpPr txBox="1"/>
          <p:nvPr/>
        </p:nvSpPr>
        <p:spPr>
          <a:xfrm>
            <a:off x="405847" y="3716087"/>
            <a:ext cx="676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anose="020B0503030101060003" pitchFamily="34" charset="77"/>
              </a:rPr>
              <a:t>flow</a:t>
            </a:r>
            <a:r>
              <a:rPr lang="en-US" sz="1600" baseline="-25000" dirty="0">
                <a:latin typeface="Raleway" panose="020B0503030101060003" pitchFamily="34" charset="77"/>
              </a:rPr>
              <a:t>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AE379B-1ADC-ED41-B525-D1EDEACBA4AB}"/>
              </a:ext>
            </a:extLst>
          </p:cNvPr>
          <p:cNvCxnSpPr>
            <a:cxnSpLocks/>
          </p:cNvCxnSpPr>
          <p:nvPr/>
        </p:nvCxnSpPr>
        <p:spPr bwMode="auto">
          <a:xfrm>
            <a:off x="744240" y="3337901"/>
            <a:ext cx="0" cy="323598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Google Shape;223;p21">
            <a:extLst>
              <a:ext uri="{FF2B5EF4-FFF2-40B4-BE49-F238E27FC236}">
                <a16:creationId xmlns:a16="http://schemas.microsoft.com/office/drawing/2014/main" id="{2F1FF6F6-B269-D841-9118-DC6E09C7B476}"/>
              </a:ext>
            </a:extLst>
          </p:cNvPr>
          <p:cNvSpPr/>
          <p:nvPr/>
        </p:nvSpPr>
        <p:spPr>
          <a:xfrm flipH="1">
            <a:off x="1252374" y="189293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3" name="Google Shape;223;p21">
            <a:extLst>
              <a:ext uri="{FF2B5EF4-FFF2-40B4-BE49-F238E27FC236}">
                <a16:creationId xmlns:a16="http://schemas.microsoft.com/office/drawing/2014/main" id="{BFCA8321-5669-6948-B7C2-E26C3C78BD73}"/>
              </a:ext>
            </a:extLst>
          </p:cNvPr>
          <p:cNvSpPr/>
          <p:nvPr/>
        </p:nvSpPr>
        <p:spPr>
          <a:xfrm flipH="1">
            <a:off x="1252374" y="2438942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4" name="Google Shape;223;p21">
            <a:extLst>
              <a:ext uri="{FF2B5EF4-FFF2-40B4-BE49-F238E27FC236}">
                <a16:creationId xmlns:a16="http://schemas.microsoft.com/office/drawing/2014/main" id="{C56ED57E-EF7E-FB4B-A907-8374E8443022}"/>
              </a:ext>
            </a:extLst>
          </p:cNvPr>
          <p:cNvSpPr/>
          <p:nvPr/>
        </p:nvSpPr>
        <p:spPr>
          <a:xfrm flipH="1">
            <a:off x="1248044" y="2964965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5" name="Google Shape;223;p21">
            <a:extLst>
              <a:ext uri="{FF2B5EF4-FFF2-40B4-BE49-F238E27FC236}">
                <a16:creationId xmlns:a16="http://schemas.microsoft.com/office/drawing/2014/main" id="{5F66BBEA-E90F-6C48-B945-C1C8BE36A45B}"/>
              </a:ext>
            </a:extLst>
          </p:cNvPr>
          <p:cNvSpPr/>
          <p:nvPr/>
        </p:nvSpPr>
        <p:spPr>
          <a:xfrm flipH="1">
            <a:off x="1253402" y="3783084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D1CF86-B1AA-CA47-BD6B-82E5ADE4B925}"/>
              </a:ext>
            </a:extLst>
          </p:cNvPr>
          <p:cNvSpPr txBox="1"/>
          <p:nvPr/>
        </p:nvSpPr>
        <p:spPr>
          <a:xfrm>
            <a:off x="3043560" y="2991451"/>
            <a:ext cx="2855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anose="020B0503030101060003" pitchFamily="34" charset="77"/>
              </a:rPr>
              <a:t>Flow</a:t>
            </a:r>
            <a:r>
              <a:rPr lang="en-US" sz="1600" baseline="-25000" dirty="0">
                <a:latin typeface="Raleway" panose="020B0503030101060003" pitchFamily="34" charset="77"/>
              </a:rPr>
              <a:t>1</a:t>
            </a:r>
            <a:r>
              <a:rPr lang="en-US" sz="1600" dirty="0">
                <a:latin typeface="Raleway" panose="020B0503030101060003" pitchFamily="34" charset="77"/>
              </a:rPr>
              <a:t>: timestamps, counters</a:t>
            </a:r>
            <a:endParaRPr lang="en-US" sz="1600" baseline="-25000" dirty="0">
              <a:latin typeface="Raleway" panose="020B0503030101060003" pitchFamily="34" charset="77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3670FD2-E4D8-554A-B001-A767EB87A7AF}"/>
              </a:ext>
            </a:extLst>
          </p:cNvPr>
          <p:cNvCxnSpPr>
            <a:cxnSpLocks/>
          </p:cNvCxnSpPr>
          <p:nvPr/>
        </p:nvCxnSpPr>
        <p:spPr bwMode="auto">
          <a:xfrm>
            <a:off x="4442578" y="4001043"/>
            <a:ext cx="0" cy="323598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000002-74FA-2140-98C1-963A7514959C}"/>
              </a:ext>
            </a:extLst>
          </p:cNvPr>
          <p:cNvSpPr txBox="1"/>
          <p:nvPr/>
        </p:nvSpPr>
        <p:spPr>
          <a:xfrm>
            <a:off x="7103076" y="1847621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anose="020B0503030101060003" pitchFamily="34" charset="77"/>
              </a:rPr>
              <a:t>flow</a:t>
            </a:r>
            <a:r>
              <a:rPr lang="en-US" sz="1600" baseline="-25000" dirty="0">
                <a:latin typeface="Raleway" panose="020B0503030101060003" pitchFamily="34" charset="77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9DBCE75-CF83-3A44-A0E4-DACC8BEE6CCE}"/>
              </a:ext>
            </a:extLst>
          </p:cNvPr>
          <p:cNvSpPr txBox="1"/>
          <p:nvPr/>
        </p:nvSpPr>
        <p:spPr>
          <a:xfrm>
            <a:off x="7097466" y="2426149"/>
            <a:ext cx="667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anose="020B0503030101060003" pitchFamily="34" charset="77"/>
              </a:rPr>
              <a:t>flow</a:t>
            </a:r>
            <a:r>
              <a:rPr lang="en-US" sz="1600" baseline="-25000" dirty="0">
                <a:latin typeface="Raleway" panose="020B0503030101060003" pitchFamily="34" charset="77"/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2086E7F-7FF0-B945-BB35-B27FC57BB16D}"/>
              </a:ext>
            </a:extLst>
          </p:cNvPr>
          <p:cNvSpPr txBox="1"/>
          <p:nvPr/>
        </p:nvSpPr>
        <p:spPr>
          <a:xfrm>
            <a:off x="7084802" y="2946780"/>
            <a:ext cx="670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anose="020B0503030101060003" pitchFamily="34" charset="77"/>
              </a:rPr>
              <a:t>flow</a:t>
            </a:r>
            <a:r>
              <a:rPr lang="en-US" sz="1600" baseline="-25000" dirty="0">
                <a:latin typeface="Raleway" panose="020B0503030101060003" pitchFamily="34" charset="77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B35FAEB-368F-FC4B-B0E4-D9374A40DA52}"/>
              </a:ext>
            </a:extLst>
          </p:cNvPr>
          <p:cNvSpPr txBox="1"/>
          <p:nvPr/>
        </p:nvSpPr>
        <p:spPr>
          <a:xfrm>
            <a:off x="7077589" y="3824288"/>
            <a:ext cx="676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anose="020B0503030101060003" pitchFamily="34" charset="77"/>
              </a:rPr>
              <a:t>flow</a:t>
            </a:r>
            <a:r>
              <a:rPr lang="en-US" sz="1600" baseline="-25000" dirty="0">
                <a:latin typeface="Raleway" panose="020B0503030101060003" pitchFamily="34" charset="77"/>
              </a:rPr>
              <a:t>n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A142501-12FF-7E4F-BAF7-99C3A40434C1}"/>
              </a:ext>
            </a:extLst>
          </p:cNvPr>
          <p:cNvCxnSpPr>
            <a:cxnSpLocks/>
          </p:cNvCxnSpPr>
          <p:nvPr/>
        </p:nvCxnSpPr>
        <p:spPr bwMode="auto">
          <a:xfrm>
            <a:off x="7415982" y="3446102"/>
            <a:ext cx="0" cy="323598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Google Shape;223;p21">
            <a:extLst>
              <a:ext uri="{FF2B5EF4-FFF2-40B4-BE49-F238E27FC236}">
                <a16:creationId xmlns:a16="http://schemas.microsoft.com/office/drawing/2014/main" id="{99EBF43E-3551-F44B-BF49-755A70CF1FC1}"/>
              </a:ext>
            </a:extLst>
          </p:cNvPr>
          <p:cNvSpPr/>
          <p:nvPr/>
        </p:nvSpPr>
        <p:spPr>
          <a:xfrm flipH="1">
            <a:off x="7924116" y="2001131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86" name="Google Shape;223;p21">
            <a:extLst>
              <a:ext uri="{FF2B5EF4-FFF2-40B4-BE49-F238E27FC236}">
                <a16:creationId xmlns:a16="http://schemas.microsoft.com/office/drawing/2014/main" id="{2EB9C166-9A58-564F-87CC-20CDE0206C8B}"/>
              </a:ext>
            </a:extLst>
          </p:cNvPr>
          <p:cNvSpPr/>
          <p:nvPr/>
        </p:nvSpPr>
        <p:spPr>
          <a:xfrm flipH="1">
            <a:off x="7924116" y="254714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87" name="Google Shape;223;p21">
            <a:extLst>
              <a:ext uri="{FF2B5EF4-FFF2-40B4-BE49-F238E27FC236}">
                <a16:creationId xmlns:a16="http://schemas.microsoft.com/office/drawing/2014/main" id="{18659C19-67AC-824C-9A77-83D79737EF7B}"/>
              </a:ext>
            </a:extLst>
          </p:cNvPr>
          <p:cNvSpPr/>
          <p:nvPr/>
        </p:nvSpPr>
        <p:spPr>
          <a:xfrm flipH="1">
            <a:off x="7919786" y="3073166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62E0AB1-BD4F-6D48-AE73-54511B530AEC}"/>
              </a:ext>
            </a:extLst>
          </p:cNvPr>
          <p:cNvSpPr txBox="1"/>
          <p:nvPr/>
        </p:nvSpPr>
        <p:spPr>
          <a:xfrm>
            <a:off x="3037948" y="3307578"/>
            <a:ext cx="286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anose="020B0503030101060003" pitchFamily="34" charset="77"/>
              </a:rPr>
              <a:t>Flow</a:t>
            </a:r>
            <a:r>
              <a:rPr lang="en-US" sz="1600" baseline="-25000" dirty="0">
                <a:latin typeface="Raleway" panose="020B0503030101060003" pitchFamily="34" charset="77"/>
              </a:rPr>
              <a:t>2</a:t>
            </a:r>
            <a:r>
              <a:rPr lang="en-US" sz="1600" dirty="0">
                <a:latin typeface="Raleway" panose="020B0503030101060003" pitchFamily="34" charset="77"/>
              </a:rPr>
              <a:t>: timestamps, counters</a:t>
            </a:r>
            <a:endParaRPr lang="en-US" sz="1600" baseline="-25000" dirty="0">
              <a:latin typeface="Raleway" panose="020B0503030101060003" pitchFamily="34" charset="77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4FF47E-DFD6-FC40-B8D5-2710E496161A}"/>
              </a:ext>
            </a:extLst>
          </p:cNvPr>
          <p:cNvSpPr txBox="1"/>
          <p:nvPr/>
        </p:nvSpPr>
        <p:spPr>
          <a:xfrm>
            <a:off x="3036345" y="3615769"/>
            <a:ext cx="2869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anose="020B0503030101060003" pitchFamily="34" charset="77"/>
              </a:rPr>
              <a:t>Flow</a:t>
            </a:r>
            <a:r>
              <a:rPr lang="en-US" sz="1600" baseline="-25000" dirty="0">
                <a:latin typeface="Raleway" panose="020B0503030101060003" pitchFamily="34" charset="77"/>
              </a:rPr>
              <a:t>3</a:t>
            </a:r>
            <a:r>
              <a:rPr lang="en-US" sz="1600" dirty="0">
                <a:latin typeface="Raleway" panose="020B0503030101060003" pitchFamily="34" charset="77"/>
              </a:rPr>
              <a:t>: timestamps, counters</a:t>
            </a:r>
            <a:endParaRPr lang="en-US" sz="1600" baseline="-25000" dirty="0">
              <a:latin typeface="Raleway" panose="020B0503030101060003" pitchFamily="34" charset="77"/>
            </a:endParaRPr>
          </a:p>
        </p:txBody>
      </p:sp>
      <p:sp>
        <p:nvSpPr>
          <p:cNvPr id="106" name="Google Shape;223;p21">
            <a:extLst>
              <a:ext uri="{FF2B5EF4-FFF2-40B4-BE49-F238E27FC236}">
                <a16:creationId xmlns:a16="http://schemas.microsoft.com/office/drawing/2014/main" id="{23F6EC47-8CE4-1443-9CBB-8D3ECF14A76D}"/>
              </a:ext>
            </a:extLst>
          </p:cNvPr>
          <p:cNvSpPr/>
          <p:nvPr/>
        </p:nvSpPr>
        <p:spPr>
          <a:xfrm flipH="1">
            <a:off x="1557547" y="189293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223;p21">
            <a:extLst>
              <a:ext uri="{FF2B5EF4-FFF2-40B4-BE49-F238E27FC236}">
                <a16:creationId xmlns:a16="http://schemas.microsoft.com/office/drawing/2014/main" id="{5515A7A8-A903-6E4F-B640-1944AC7DBBE0}"/>
              </a:ext>
            </a:extLst>
          </p:cNvPr>
          <p:cNvSpPr/>
          <p:nvPr/>
        </p:nvSpPr>
        <p:spPr>
          <a:xfrm flipH="1">
            <a:off x="1862720" y="189293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223;p21">
            <a:extLst>
              <a:ext uri="{FF2B5EF4-FFF2-40B4-BE49-F238E27FC236}">
                <a16:creationId xmlns:a16="http://schemas.microsoft.com/office/drawing/2014/main" id="{0BCFFC55-527E-E047-B2FA-E1005E46B192}"/>
              </a:ext>
            </a:extLst>
          </p:cNvPr>
          <p:cNvSpPr/>
          <p:nvPr/>
        </p:nvSpPr>
        <p:spPr>
          <a:xfrm flipH="1">
            <a:off x="1557547" y="2438942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223;p21">
            <a:extLst>
              <a:ext uri="{FF2B5EF4-FFF2-40B4-BE49-F238E27FC236}">
                <a16:creationId xmlns:a16="http://schemas.microsoft.com/office/drawing/2014/main" id="{94DA7A5F-8DD0-DB4D-842A-D70BBB826B88}"/>
              </a:ext>
            </a:extLst>
          </p:cNvPr>
          <p:cNvSpPr/>
          <p:nvPr/>
        </p:nvSpPr>
        <p:spPr>
          <a:xfrm flipH="1">
            <a:off x="7914371" y="3930978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23;p21">
            <a:extLst>
              <a:ext uri="{FF2B5EF4-FFF2-40B4-BE49-F238E27FC236}">
                <a16:creationId xmlns:a16="http://schemas.microsoft.com/office/drawing/2014/main" id="{9759BE25-26AD-7047-846F-FA443E878940}"/>
              </a:ext>
            </a:extLst>
          </p:cNvPr>
          <p:cNvSpPr/>
          <p:nvPr/>
        </p:nvSpPr>
        <p:spPr>
          <a:xfrm flipH="1">
            <a:off x="8218553" y="2001131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9" name="Google Shape;223;p21">
            <a:extLst>
              <a:ext uri="{FF2B5EF4-FFF2-40B4-BE49-F238E27FC236}">
                <a16:creationId xmlns:a16="http://schemas.microsoft.com/office/drawing/2014/main" id="{4EFB22B4-9F93-2F4E-A44A-DD20505549BD}"/>
              </a:ext>
            </a:extLst>
          </p:cNvPr>
          <p:cNvSpPr/>
          <p:nvPr/>
        </p:nvSpPr>
        <p:spPr>
          <a:xfrm flipH="1">
            <a:off x="8523726" y="2001131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652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6" grpId="0"/>
      <p:bldP spid="104" grpId="0"/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006" y="4792319"/>
            <a:ext cx="414254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11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03C304A-8978-6645-839E-55C5C1EB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8"/>
            <a:ext cx="9144000" cy="857250"/>
          </a:xfrm>
        </p:spPr>
        <p:txBody>
          <a:bodyPr>
            <a:noAutofit/>
          </a:bodyPr>
          <a:lstStyle/>
          <a:p>
            <a:r>
              <a:rPr lang="en-US" sz="2600" b="0" dirty="0">
                <a:latin typeface="Raleway Medium" panose="020B0503030101060003" pitchFamily="34" charset="77"/>
                <a:cs typeface="Futura Medium" panose="020B0602020204020303" pitchFamily="34" charset="-79"/>
              </a:rPr>
              <a:t>Keeping per-flow information is not scalable</a:t>
            </a:r>
          </a:p>
        </p:txBody>
      </p:sp>
      <p:sp>
        <p:nvSpPr>
          <p:cNvPr id="48" name="文本框 6">
            <a:extLst>
              <a:ext uri="{FF2B5EF4-FFF2-40B4-BE49-F238E27FC236}">
                <a16:creationId xmlns:a16="http://schemas.microsoft.com/office/drawing/2014/main" id="{8F6150AD-6B55-304F-A364-419D7908D692}"/>
              </a:ext>
            </a:extLst>
          </p:cNvPr>
          <p:cNvSpPr txBox="1"/>
          <p:nvPr/>
        </p:nvSpPr>
        <p:spPr>
          <a:xfrm>
            <a:off x="1496364" y="2039678"/>
            <a:ext cx="465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Track latency: ~ 240MB memory </a:t>
            </a:r>
          </a:p>
        </p:txBody>
      </p:sp>
      <p:sp>
        <p:nvSpPr>
          <p:cNvPr id="50" name="文本框 6">
            <a:extLst>
              <a:ext uri="{FF2B5EF4-FFF2-40B4-BE49-F238E27FC236}">
                <a16:creationId xmlns:a16="http://schemas.microsoft.com/office/drawing/2014/main" id="{453E6C64-144C-F44A-9EC0-F56F84F631B8}"/>
              </a:ext>
            </a:extLst>
          </p:cNvPr>
          <p:cNvSpPr txBox="1"/>
          <p:nvPr/>
        </p:nvSpPr>
        <p:spPr>
          <a:xfrm>
            <a:off x="1785566" y="1192730"/>
            <a:ext cx="656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Raleway" panose="020B0503030101060003" pitchFamily="34" charset="77"/>
              </a:rPr>
              <a:t>Data center network with</a:t>
            </a:r>
            <a:r>
              <a:rPr lang="zh-CN" altLang="en-US" sz="2000" dirty="0">
                <a:solidFill>
                  <a:schemeClr val="tx1"/>
                </a:solidFill>
                <a:latin typeface="Raleway" panose="020B0503030101060003" pitchFamily="34" charset="77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Raleway" panose="020B0503030101060003" pitchFamily="34" charset="77"/>
              </a:rPr>
              <a:t>&gt;30 Million flows </a:t>
            </a:r>
            <a:r>
              <a:rPr lang="en-US" altLang="zh-CN" sz="1400" dirty="0">
                <a:solidFill>
                  <a:schemeClr val="tx1"/>
                </a:solidFill>
                <a:latin typeface="Raleway" panose="020B0503030101060003" pitchFamily="34" charset="77"/>
              </a:rPr>
              <a:t>[MACCDC’2012]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5346AA5-A04B-EF49-BE61-31F978717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65" y="1221564"/>
            <a:ext cx="776559" cy="407262"/>
          </a:xfrm>
          <a:prstGeom prst="rect">
            <a:avLst/>
          </a:prstGeom>
        </p:spPr>
      </p:pic>
      <p:sp>
        <p:nvSpPr>
          <p:cNvPr id="57" name="文本框 6">
            <a:extLst>
              <a:ext uri="{FF2B5EF4-FFF2-40B4-BE49-F238E27FC236}">
                <a16:creationId xmlns:a16="http://schemas.microsoft.com/office/drawing/2014/main" id="{DDE39A00-B580-DA46-A4D9-7B4A60378CB9}"/>
              </a:ext>
            </a:extLst>
          </p:cNvPr>
          <p:cNvSpPr txBox="1"/>
          <p:nvPr/>
        </p:nvSpPr>
        <p:spPr>
          <a:xfrm>
            <a:off x="1496364" y="2604510"/>
            <a:ext cx="5394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Track packet loss: &gt;&gt; 240MB memory </a:t>
            </a:r>
          </a:p>
        </p:txBody>
      </p:sp>
      <p:pic>
        <p:nvPicPr>
          <p:cNvPr id="58" name="Picture 3">
            <a:extLst>
              <a:ext uri="{FF2B5EF4-FFF2-40B4-BE49-F238E27FC236}">
                <a16:creationId xmlns:a16="http://schemas.microsoft.com/office/drawing/2014/main" id="{7C6EF550-F225-F644-A5A5-AE86C96E9166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8731" y="4037843"/>
            <a:ext cx="462626" cy="375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0" name="文本框 6">
            <a:extLst>
              <a:ext uri="{FF2B5EF4-FFF2-40B4-BE49-F238E27FC236}">
                <a16:creationId xmlns:a16="http://schemas.microsoft.com/office/drawing/2014/main" id="{183C740B-76B2-2344-B7E2-7B7A6BFF0998}"/>
              </a:ext>
            </a:extLst>
          </p:cNvPr>
          <p:cNvSpPr txBox="1"/>
          <p:nvPr/>
        </p:nvSpPr>
        <p:spPr>
          <a:xfrm>
            <a:off x="1958324" y="4025437"/>
            <a:ext cx="458291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Raleway" panose="020B0503030101060003" pitchFamily="34" charset="77"/>
              </a:rPr>
              <a:t>Hardware switch:  10s of MB memory</a:t>
            </a:r>
          </a:p>
        </p:txBody>
      </p:sp>
      <p:sp>
        <p:nvSpPr>
          <p:cNvPr id="67" name="文本框 6">
            <a:extLst>
              <a:ext uri="{FF2B5EF4-FFF2-40B4-BE49-F238E27FC236}">
                <a16:creationId xmlns:a16="http://schemas.microsoft.com/office/drawing/2014/main" id="{19CBF1FF-1B4C-7749-8227-22D1BB20BDFE}"/>
              </a:ext>
            </a:extLst>
          </p:cNvPr>
          <p:cNvSpPr txBox="1"/>
          <p:nvPr/>
        </p:nvSpPr>
        <p:spPr>
          <a:xfrm>
            <a:off x="1476268" y="3120739"/>
            <a:ext cx="618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Track out-of-order packets: ~ 240MB memory </a:t>
            </a:r>
          </a:p>
        </p:txBody>
      </p:sp>
    </p:spTree>
    <p:extLst>
      <p:ext uri="{BB962C8B-B14F-4D97-AF65-F5344CB8AC3E}">
        <p14:creationId xmlns:p14="http://schemas.microsoft.com/office/powerpoint/2010/main" val="4199385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2"/>
            <a:ext cx="9144000" cy="857250"/>
          </a:xfrm>
        </p:spPr>
        <p:txBody>
          <a:bodyPr>
            <a:noAutofit/>
          </a:bodyPr>
          <a:lstStyle/>
          <a:p>
            <a:r>
              <a:rPr lang="en-US" sz="2600" b="0" dirty="0">
                <a:latin typeface="Raleway Medium" panose="020B0503030101060003" pitchFamily="34" charset="77"/>
                <a:cs typeface="Futura Medium" panose="020B0602020204020303" pitchFamily="34" charset="-79"/>
              </a:rPr>
              <a:t>What we want: Lean algorithms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12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726F2-6D0F-044E-8F8E-C15DD27BE302}"/>
              </a:ext>
            </a:extLst>
          </p:cNvPr>
          <p:cNvSpPr/>
          <p:nvPr/>
        </p:nvSpPr>
        <p:spPr>
          <a:xfrm>
            <a:off x="-104026" y="351252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285750" algn="l">
              <a:buSzPts val="18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Raleway" panose="020B0503030101060003" pitchFamily="34" charset="77"/>
              </a:rPr>
              <a:t>Memory usage: </a:t>
            </a:r>
            <a:r>
              <a:rPr lang="en-US" sz="2000" dirty="0">
                <a:latin typeface="Raleway" panose="020B0503030101060003" pitchFamily="34" charset="77"/>
              </a:rPr>
              <a:t>Sublinear in the input size and the number of flows.</a:t>
            </a:r>
          </a:p>
          <a:p>
            <a:pPr marL="857250" lvl="1" indent="-285750" algn="l">
              <a:buSzPts val="18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Raleway" panose="020B0503030101060003" pitchFamily="34" charset="77"/>
              </a:rPr>
              <a:t>Practicality: </a:t>
            </a:r>
            <a:r>
              <a:rPr lang="en-US" sz="2000" dirty="0">
                <a:latin typeface="Raleway" panose="020B0503030101060003" pitchFamily="34" charset="77"/>
              </a:rPr>
              <a:t> A few memory accesses to process each packet.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C16D9DF-86E2-CE4C-8F2B-7CA8AD07F1AD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3224" y="2018849"/>
            <a:ext cx="746650" cy="551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4F2392-0319-9C45-9E2F-18E8BFBBFBD0}"/>
              </a:ext>
            </a:extLst>
          </p:cNvPr>
          <p:cNvSpPr/>
          <p:nvPr/>
        </p:nvSpPr>
        <p:spPr>
          <a:xfrm>
            <a:off x="4467974" y="2057236"/>
            <a:ext cx="417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0" algn="l">
              <a:buSzPts val="1800"/>
            </a:pPr>
            <a:r>
              <a:rPr lang="en-US" sz="1800" dirty="0">
                <a:latin typeface="Raleway" panose="020B0503030101060003" pitchFamily="34" charset="77"/>
              </a:rPr>
              <a:t>w/ several MBs of SRAM space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D40F74-4D04-3142-975F-B491AF6C5547}"/>
              </a:ext>
            </a:extLst>
          </p:cNvPr>
          <p:cNvCxnSpPr>
            <a:cxnSpLocks/>
          </p:cNvCxnSpPr>
          <p:nvPr/>
        </p:nvCxnSpPr>
        <p:spPr>
          <a:xfrm flipH="1">
            <a:off x="447256" y="2303506"/>
            <a:ext cx="3627654" cy="0"/>
          </a:xfrm>
          <a:prstGeom prst="straightConnector1">
            <a:avLst/>
          </a:prstGeom>
          <a:ln w="44450">
            <a:solidFill>
              <a:schemeClr val="accent1"/>
            </a:solidFill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B63E7F-1277-3241-B756-61BFB2C76B72}"/>
              </a:ext>
            </a:extLst>
          </p:cNvPr>
          <p:cNvSpPr txBox="1"/>
          <p:nvPr/>
        </p:nvSpPr>
        <p:spPr>
          <a:xfrm>
            <a:off x="712432" y="1759767"/>
            <a:ext cx="291906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" panose="020B0503030101060003" pitchFamily="34" charset="77"/>
              </a:rPr>
              <a:t>hundreds of millions flows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966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r>
              <a:rPr lang="en-US" sz="2600" b="0" dirty="0">
                <a:latin typeface="Raleway Medium" panose="020B0503030101060003" pitchFamily="34" charset="77"/>
                <a:cs typeface="Futura Medium" panose="020B0602020204020303" pitchFamily="34" charset="-79"/>
              </a:rPr>
              <a:t>So: Are lean algorithms achievable?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13</a:t>
            </a:fld>
            <a:endParaRPr lang="en-US" sz="1400" dirty="0">
              <a:latin typeface="Raleway" panose="020B0503030101060003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9271BE-2407-5546-A086-487FE2C13FF7}"/>
                  </a:ext>
                </a:extLst>
              </p:cNvPr>
              <p:cNvSpPr/>
              <p:nvPr/>
            </p:nvSpPr>
            <p:spPr>
              <a:xfrm>
                <a:off x="674703" y="1376038"/>
                <a:ext cx="7297445" cy="1935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1" indent="0" algn="l">
                  <a:buSzPts val="1800"/>
                </a:pPr>
                <a:r>
                  <a:rPr lang="en-US" sz="2000" dirty="0">
                    <a:solidFill>
                      <a:schemeClr val="tx1"/>
                    </a:solidFill>
                    <a:latin typeface="Raleway Medium" panose="020B0503030101060003" pitchFamily="34" charset="77"/>
                  </a:rPr>
                  <a:t>There exists a lean algorithm for a performance metric g(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Raleway Medium" panose="020B0503030101060003" pitchFamily="34" charset="77"/>
                  </a:rPr>
                  <a:t>) if and only if:</a:t>
                </a:r>
              </a:p>
              <a:p>
                <a:pPr marL="571500" lvl="1" indent="0" algn="l">
                  <a:buSzPts val="1800"/>
                </a:pPr>
                <a:endParaRPr lang="en-US" sz="2000" dirty="0">
                  <a:solidFill>
                    <a:schemeClr val="tx1"/>
                  </a:solidFill>
                  <a:latin typeface="Raleway Medium" panose="020B0503030101060003" pitchFamily="34" charset="77"/>
                </a:endParaRPr>
              </a:p>
              <a:p>
                <a:pPr marL="914400" lvl="1" indent="-342900" algn="l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Raleway Medium" panose="020B0503030101060003" pitchFamily="34" charset="77"/>
                  </a:rPr>
                  <a:t>g is a </a:t>
                </a:r>
                <a:r>
                  <a:rPr lang="en-US" sz="2000" b="1" dirty="0">
                    <a:solidFill>
                      <a:schemeClr val="tx1"/>
                    </a:solidFill>
                    <a:latin typeface="Raleway Medium" panose="020B0503030101060003" pitchFamily="34" charset="77"/>
                  </a:rPr>
                  <a:t>flow-additive</a:t>
                </a:r>
                <a:r>
                  <a:rPr lang="en-US" sz="2000" dirty="0">
                    <a:solidFill>
                      <a:schemeClr val="tx1"/>
                    </a:solidFill>
                    <a:latin typeface="Raleway Medium" panose="020B0503030101060003" pitchFamily="34" charset="77"/>
                  </a:rPr>
                  <a:t> function</a:t>
                </a:r>
              </a:p>
              <a:p>
                <a:pPr marL="914400" lvl="1" indent="-342900" algn="l">
                  <a:buSzPts val="1800"/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  <a:latin typeface="Raleway Medium" panose="020B0503030101060003" pitchFamily="34" charset="77"/>
                </a:endParaRPr>
              </a:p>
              <a:p>
                <a:pPr marL="914400" lvl="1" indent="-342900" algn="l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Raleway Medium" panose="020B0503030101060003" pitchFamily="34" charset="77"/>
                  </a:rPr>
                  <a:t>g is </a:t>
                </a:r>
                <a:r>
                  <a:rPr lang="en-US" sz="2000" b="1" dirty="0">
                    <a:solidFill>
                      <a:schemeClr val="tx1"/>
                    </a:solidFill>
                    <a:latin typeface="Raleway Medium" panose="020B0503030101060003" pitchFamily="34" charset="77"/>
                  </a:rPr>
                  <a:t>flow-sublinear</a:t>
                </a:r>
                <a:endParaRPr lang="en-US" sz="2000" b="1" dirty="0">
                  <a:latin typeface="Raleway Medium" panose="020B0503030101060003" pitchFamily="34" charset="77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9271BE-2407-5546-A086-487FE2C13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1376038"/>
                <a:ext cx="7297445" cy="1935551"/>
              </a:xfrm>
              <a:prstGeom prst="rect">
                <a:avLst/>
              </a:prstGeom>
              <a:blipFill>
                <a:blip r:embed="rId3"/>
                <a:stretch>
                  <a:fillRect t="-1961" r="-868" b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BE5BB1F-F4EC-ED47-99A9-ADDFD18C9CB2}"/>
              </a:ext>
            </a:extLst>
          </p:cNvPr>
          <p:cNvSpPr txBox="1"/>
          <p:nvPr/>
        </p:nvSpPr>
        <p:spPr>
          <a:xfrm>
            <a:off x="1186959" y="4302505"/>
            <a:ext cx="666570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Check out our paper for more</a:t>
            </a:r>
            <a:r>
              <a:rPr kumimoji="0" lang="en-US" sz="2000" b="1" i="1" u="none" strike="noStrike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 details!</a:t>
            </a:r>
            <a:endParaRPr kumimoji="0" lang="en-US" sz="2000" b="1" i="1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5532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826"/>
            <a:ext cx="9144000" cy="857250"/>
          </a:xfrm>
        </p:spPr>
        <p:txBody>
          <a:bodyPr>
            <a:noAutofit/>
          </a:bodyPr>
          <a:lstStyle/>
          <a:p>
            <a:r>
              <a:rPr lang="en-US" sz="2400" dirty="0">
                <a:cs typeface="Futura Medium" panose="020B0602020204020303" pitchFamily="34" charset="-79"/>
              </a:rPr>
              <a:t>Requirement 1: Flow-additive functions  </a:t>
            </a:r>
            <a:endParaRPr lang="en-US" sz="2400" b="0" dirty="0">
              <a:cs typeface="Futura Medium" panose="020B0602020204020303" pitchFamily="34" charset="-79"/>
            </a:endParaRP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/>
              <a:t>14</a:t>
            </a:fld>
            <a:endParaRPr lang="en-US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B78C01-18B0-3F4F-AE2F-61327E82BB5D}"/>
              </a:ext>
            </a:extLst>
          </p:cNvPr>
          <p:cNvCxnSpPr>
            <a:cxnSpLocks/>
          </p:cNvCxnSpPr>
          <p:nvPr/>
        </p:nvCxnSpPr>
        <p:spPr>
          <a:xfrm flipH="1">
            <a:off x="2174943" y="2448717"/>
            <a:ext cx="1988383" cy="0"/>
          </a:xfrm>
          <a:prstGeom prst="straightConnector1">
            <a:avLst/>
          </a:prstGeom>
          <a:ln w="44450">
            <a:solidFill>
              <a:schemeClr val="accent2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F875F9-12C0-DA45-AA7B-A2112D7EE075}"/>
              </a:ext>
            </a:extLst>
          </p:cNvPr>
          <p:cNvCxnSpPr>
            <a:cxnSpLocks/>
          </p:cNvCxnSpPr>
          <p:nvPr/>
        </p:nvCxnSpPr>
        <p:spPr>
          <a:xfrm flipH="1">
            <a:off x="2174940" y="2214055"/>
            <a:ext cx="1566408" cy="0"/>
          </a:xfrm>
          <a:prstGeom prst="straightConnector1">
            <a:avLst/>
          </a:prstGeom>
          <a:ln w="44450">
            <a:solidFill>
              <a:schemeClr val="accent2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36E1AD-8260-3E4F-B9B0-A66640BFF4AC}"/>
              </a:ext>
            </a:extLst>
          </p:cNvPr>
          <p:cNvCxnSpPr>
            <a:cxnSpLocks/>
          </p:cNvCxnSpPr>
          <p:nvPr/>
        </p:nvCxnSpPr>
        <p:spPr>
          <a:xfrm flipH="1" flipV="1">
            <a:off x="2174942" y="2689671"/>
            <a:ext cx="1682669" cy="2250"/>
          </a:xfrm>
          <a:prstGeom prst="straightConnector1">
            <a:avLst/>
          </a:prstGeom>
          <a:ln w="44450">
            <a:solidFill>
              <a:schemeClr val="accent2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8FE32B-DFEA-6249-B35C-E55AF21C6DE7}"/>
              </a:ext>
            </a:extLst>
          </p:cNvPr>
          <p:cNvCxnSpPr>
            <a:cxnSpLocks/>
          </p:cNvCxnSpPr>
          <p:nvPr/>
        </p:nvCxnSpPr>
        <p:spPr>
          <a:xfrm flipH="1">
            <a:off x="2174942" y="2922278"/>
            <a:ext cx="1866600" cy="8345"/>
          </a:xfrm>
          <a:prstGeom prst="straightConnector1">
            <a:avLst/>
          </a:prstGeom>
          <a:ln w="44450">
            <a:solidFill>
              <a:schemeClr val="accent2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3CBADA-37A8-9B4F-AECE-482CDD3DA6A5}"/>
              </a:ext>
            </a:extLst>
          </p:cNvPr>
          <p:cNvCxnSpPr>
            <a:cxnSpLocks/>
          </p:cNvCxnSpPr>
          <p:nvPr/>
        </p:nvCxnSpPr>
        <p:spPr>
          <a:xfrm flipH="1">
            <a:off x="2174940" y="3673873"/>
            <a:ext cx="1515067" cy="5724"/>
          </a:xfrm>
          <a:prstGeom prst="straightConnector1">
            <a:avLst/>
          </a:prstGeom>
          <a:ln w="44450">
            <a:solidFill>
              <a:schemeClr val="accent2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E405EE-9C61-F248-B70D-19660372013F}"/>
              </a:ext>
            </a:extLst>
          </p:cNvPr>
          <p:cNvSpPr txBox="1"/>
          <p:nvPr/>
        </p:nvSpPr>
        <p:spPr>
          <a:xfrm>
            <a:off x="1865238" y="199793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" panose="020B0503030101060003" pitchFamily="34" charset="77"/>
              </a:rPr>
              <a:t>f</a:t>
            </a:r>
            <a:r>
              <a:rPr lang="en-US" sz="1800" baseline="-25000" dirty="0">
                <a:latin typeface="Raleway" panose="020B0503030101060003" pitchFamily="34" charset="77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79687D-CEEE-AC4C-84FE-A6F6E4A39EC3}"/>
              </a:ext>
            </a:extLst>
          </p:cNvPr>
          <p:cNvSpPr txBox="1"/>
          <p:nvPr/>
        </p:nvSpPr>
        <p:spPr>
          <a:xfrm>
            <a:off x="1858026" y="224810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" panose="020B0503030101060003" pitchFamily="34" charset="77"/>
              </a:rPr>
              <a:t>f</a:t>
            </a:r>
            <a:r>
              <a:rPr lang="en-US" sz="1800" baseline="-25000" dirty="0">
                <a:latin typeface="Raleway" panose="020B0503030101060003" pitchFamily="34" charset="77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5E3644-ED39-DF4F-B809-EF6273416DDC}"/>
              </a:ext>
            </a:extLst>
          </p:cNvPr>
          <p:cNvSpPr txBox="1"/>
          <p:nvPr/>
        </p:nvSpPr>
        <p:spPr>
          <a:xfrm>
            <a:off x="1857224" y="24900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" panose="020B0503030101060003" pitchFamily="34" charset="77"/>
              </a:rPr>
              <a:t>f</a:t>
            </a:r>
            <a:r>
              <a:rPr lang="en-US" sz="1800" baseline="-25000" dirty="0">
                <a:latin typeface="Raleway" panose="020B0503030101060003" pitchFamily="34" charset="77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B2796E-3F86-4B49-9C22-C111035CB1A9}"/>
              </a:ext>
            </a:extLst>
          </p:cNvPr>
          <p:cNvSpPr txBox="1"/>
          <p:nvPr/>
        </p:nvSpPr>
        <p:spPr>
          <a:xfrm>
            <a:off x="1856422" y="2740234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" panose="020B0503030101060003" pitchFamily="34" charset="77"/>
              </a:rPr>
              <a:t>f</a:t>
            </a:r>
            <a:r>
              <a:rPr lang="en-US" sz="1800" baseline="-25000" dirty="0">
                <a:latin typeface="Raleway" panose="020B0503030101060003" pitchFamily="34" charset="77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C97C68-5822-0D46-9875-B56FC5539C95}"/>
              </a:ext>
            </a:extLst>
          </p:cNvPr>
          <p:cNvSpPr txBox="1"/>
          <p:nvPr/>
        </p:nvSpPr>
        <p:spPr>
          <a:xfrm>
            <a:off x="1851614" y="349493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Raleway" panose="020B0503030101060003" pitchFamily="34" charset="77"/>
              </a:rPr>
              <a:t>f</a:t>
            </a:r>
            <a:r>
              <a:rPr lang="en-US" sz="1800" baseline="-25000" dirty="0" err="1">
                <a:latin typeface="Raleway" panose="020B0503030101060003" pitchFamily="34" charset="77"/>
              </a:rPr>
              <a:t>N</a:t>
            </a:r>
            <a:endParaRPr lang="en-US" sz="1800" baseline="-25000" dirty="0">
              <a:latin typeface="Raleway" panose="020B0503030101060003" pitchFamily="34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8F8887-AA83-734B-AB6A-6C9AFE7F8419}"/>
              </a:ext>
            </a:extLst>
          </p:cNvPr>
          <p:cNvCxnSpPr>
            <a:cxnSpLocks/>
          </p:cNvCxnSpPr>
          <p:nvPr/>
        </p:nvCxnSpPr>
        <p:spPr bwMode="auto">
          <a:xfrm>
            <a:off x="2036280" y="3171369"/>
            <a:ext cx="0" cy="308758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A9B8251-7D0F-B448-AC14-F63694BE4D07}"/>
              </a:ext>
            </a:extLst>
          </p:cNvPr>
          <p:cNvSpPr txBox="1"/>
          <p:nvPr/>
        </p:nvSpPr>
        <p:spPr>
          <a:xfrm>
            <a:off x="2800261" y="126725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Raleway Medium" panose="020B0503030101060003" pitchFamily="34" charset="77"/>
              </a:rPr>
              <a:t>g(f</a:t>
            </a:r>
            <a:r>
              <a:rPr lang="en-US" sz="1800" baseline="-25000" dirty="0">
                <a:solidFill>
                  <a:schemeClr val="accent2"/>
                </a:solidFill>
                <a:latin typeface="Raleway Medium" panose="020B0503030101060003" pitchFamily="34" charset="77"/>
              </a:rPr>
              <a:t>i</a:t>
            </a:r>
            <a:r>
              <a:rPr lang="en-US" sz="1800" dirty="0">
                <a:solidFill>
                  <a:schemeClr val="accent2"/>
                </a:solidFill>
                <a:latin typeface="Raleway Medium" panose="020B0503030101060003" pitchFamily="34" charset="77"/>
              </a:rPr>
              <a:t>)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C4C3779E-472B-224D-B887-CE36B7B1653C}"/>
              </a:ext>
            </a:extLst>
          </p:cNvPr>
          <p:cNvSpPr/>
          <p:nvPr/>
        </p:nvSpPr>
        <p:spPr>
          <a:xfrm rot="16200000">
            <a:off x="2867666" y="851926"/>
            <a:ext cx="439387" cy="190836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latin typeface="Raleway" panose="020B0503030101060003" pitchFamily="34" charset="77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8139DFC-E120-8E44-9360-340D7CC63897}"/>
              </a:ext>
            </a:extLst>
          </p:cNvPr>
          <p:cNvSpPr/>
          <p:nvPr/>
        </p:nvSpPr>
        <p:spPr>
          <a:xfrm rot="10800000">
            <a:off x="1406013" y="2214055"/>
            <a:ext cx="439387" cy="146553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latin typeface="Raleway" panose="020B0503030101060003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20B2F2-377A-D842-9410-3049AD71B9FE}"/>
                  </a:ext>
                </a:extLst>
              </p:cNvPr>
              <p:cNvSpPr txBox="1"/>
              <p:nvPr/>
            </p:nvSpPr>
            <p:spPr>
              <a:xfrm>
                <a:off x="399567" y="2561291"/>
                <a:ext cx="102698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2"/>
                    </a:solidFill>
                    <a:latin typeface="Raleway Medium" panose="020B0503030101060003" pitchFamily="34" charset="77"/>
                  </a:rPr>
                  <a:t>g(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1800" dirty="0">
                    <a:solidFill>
                      <a:schemeClr val="accent2"/>
                    </a:solidFill>
                    <a:latin typeface="Raleway Medium" panose="020B0503030101060003" pitchFamily="34" charset="77"/>
                  </a:rPr>
                  <a:t>f</a:t>
                </a:r>
                <a:r>
                  <a:rPr lang="en-US" sz="1800" baseline="-25000" dirty="0">
                    <a:solidFill>
                      <a:schemeClr val="accent2"/>
                    </a:solidFill>
                    <a:latin typeface="Raleway Medium" panose="020B0503030101060003" pitchFamily="34" charset="77"/>
                  </a:rPr>
                  <a:t>i</a:t>
                </a:r>
                <a:r>
                  <a:rPr lang="en-US" sz="1800" dirty="0">
                    <a:solidFill>
                      <a:schemeClr val="accent2"/>
                    </a:solidFill>
                    <a:latin typeface="Raleway Medium" panose="020B0503030101060003" pitchFamily="34" charset="77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latin typeface="Raleway Medium" panose="020B0503030101060003" pitchFamily="34" charset="77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Raleway Medium" panose="020B0503030101060003" pitchFamily="34" charset="77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Raleway Medium" panose="020B0503030101060003" pitchFamily="34" charset="77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Raleway Medium" panose="020B0503030101060003" pitchFamily="34" charset="77"/>
                          </a:rPr>
                          <m:t>fi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Raleway Medium" panose="020B0503030101060003" pitchFamily="34" charset="77"/>
                          </a:rPr>
                          <m:t>) </m:t>
                        </m:r>
                      </m:e>
                    </m:nary>
                  </m:oMath>
                </a14:m>
                <a:endParaRPr lang="en-US" sz="1800" dirty="0">
                  <a:solidFill>
                    <a:schemeClr val="accent2"/>
                  </a:solidFill>
                  <a:latin typeface="Raleway Medium" panose="020B0503030101060003" pitchFamily="34" charset="77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20B2F2-377A-D842-9410-3049AD71B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7" y="2561291"/>
                <a:ext cx="1026981" cy="738664"/>
              </a:xfrm>
              <a:prstGeom prst="rect">
                <a:avLst/>
              </a:prstGeom>
              <a:blipFill>
                <a:blip r:embed="rId3"/>
                <a:stretch>
                  <a:fillRect l="-13415" t="-8475" b="-8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01EBFFF-A3FA-9C4C-9034-D50E415C07ED}"/>
              </a:ext>
            </a:extLst>
          </p:cNvPr>
          <p:cNvSpPr txBox="1"/>
          <p:nvPr/>
        </p:nvSpPr>
        <p:spPr>
          <a:xfrm>
            <a:off x="4695489" y="196469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" panose="020B0503030101060003" pitchFamily="34" charset="77"/>
              </a:rPr>
              <a:t>f</a:t>
            </a:r>
            <a:r>
              <a:rPr lang="en-US" sz="1800" baseline="-25000" dirty="0">
                <a:latin typeface="Raleway" panose="020B0503030101060003" pitchFamily="34" charset="77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27129-02F3-A242-87D0-BFAE62C143C8}"/>
              </a:ext>
            </a:extLst>
          </p:cNvPr>
          <p:cNvSpPr txBox="1"/>
          <p:nvPr/>
        </p:nvSpPr>
        <p:spPr>
          <a:xfrm>
            <a:off x="4688276" y="221486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" panose="020B0503030101060003" pitchFamily="34" charset="77"/>
              </a:rPr>
              <a:t>f</a:t>
            </a:r>
            <a:r>
              <a:rPr lang="en-US" sz="1800" baseline="-25000" dirty="0">
                <a:latin typeface="Raleway" panose="020B0503030101060003" pitchFamily="34" charset="77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7C481D-7B5D-D34F-BEF6-70F7EF9402C2}"/>
              </a:ext>
            </a:extLst>
          </p:cNvPr>
          <p:cNvSpPr txBox="1"/>
          <p:nvPr/>
        </p:nvSpPr>
        <p:spPr>
          <a:xfrm>
            <a:off x="4687474" y="245682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" panose="020B0503030101060003" pitchFamily="34" charset="77"/>
              </a:rPr>
              <a:t>f</a:t>
            </a:r>
            <a:r>
              <a:rPr lang="en-US" sz="1800" baseline="-25000" dirty="0">
                <a:latin typeface="Raleway" panose="020B0503030101060003" pitchFamily="34" charset="77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C32D8F-526D-1F4A-87F6-AF936AB37353}"/>
              </a:ext>
            </a:extLst>
          </p:cNvPr>
          <p:cNvSpPr txBox="1"/>
          <p:nvPr/>
        </p:nvSpPr>
        <p:spPr>
          <a:xfrm>
            <a:off x="4686673" y="2706993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" panose="020B0503030101060003" pitchFamily="34" charset="77"/>
              </a:rPr>
              <a:t>f</a:t>
            </a:r>
            <a:r>
              <a:rPr lang="en-US" sz="1800" baseline="-25000" dirty="0">
                <a:latin typeface="Raleway" panose="020B0503030101060003" pitchFamily="34" charset="77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81371-0A4B-8844-B023-EC31FCDD8142}"/>
              </a:ext>
            </a:extLst>
          </p:cNvPr>
          <p:cNvSpPr txBox="1"/>
          <p:nvPr/>
        </p:nvSpPr>
        <p:spPr>
          <a:xfrm>
            <a:off x="4681864" y="3461689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Raleway" panose="020B0503030101060003" pitchFamily="34" charset="77"/>
              </a:rPr>
              <a:t>f</a:t>
            </a:r>
            <a:r>
              <a:rPr lang="en-US" sz="1800" baseline="-25000" dirty="0" err="1">
                <a:latin typeface="Raleway" panose="020B0503030101060003" pitchFamily="34" charset="77"/>
              </a:rPr>
              <a:t>N</a:t>
            </a:r>
            <a:endParaRPr lang="en-US" sz="1800" baseline="-25000" dirty="0">
              <a:latin typeface="Raleway" panose="020B0503030101060003" pitchFamily="34" charset="77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478A14-3083-424B-A7CB-54957FEFD79D}"/>
              </a:ext>
            </a:extLst>
          </p:cNvPr>
          <p:cNvCxnSpPr>
            <a:cxnSpLocks/>
          </p:cNvCxnSpPr>
          <p:nvPr/>
        </p:nvCxnSpPr>
        <p:spPr bwMode="auto">
          <a:xfrm>
            <a:off x="4871980" y="3158057"/>
            <a:ext cx="0" cy="308758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A73B12-D506-FE42-A979-927E24D617F4}"/>
              </a:ext>
            </a:extLst>
          </p:cNvPr>
          <p:cNvSpPr txBox="1"/>
          <p:nvPr/>
        </p:nvSpPr>
        <p:spPr>
          <a:xfrm>
            <a:off x="5581243" y="1286743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>
                <a:solidFill>
                  <a:schemeClr val="accent6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g(f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0D3630FE-13E4-004A-85E8-F317EC07C4F3}"/>
              </a:ext>
            </a:extLst>
          </p:cNvPr>
          <p:cNvSpPr/>
          <p:nvPr/>
        </p:nvSpPr>
        <p:spPr>
          <a:xfrm rot="16200000">
            <a:off x="5626943" y="984342"/>
            <a:ext cx="439387" cy="168289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BE8463AF-27E2-3B43-A02D-E20749C08595}"/>
              </a:ext>
            </a:extLst>
          </p:cNvPr>
          <p:cNvSpPr/>
          <p:nvPr/>
        </p:nvSpPr>
        <p:spPr>
          <a:xfrm>
            <a:off x="6845843" y="2193499"/>
            <a:ext cx="439387" cy="146553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BFB6D9-FCE5-4C4F-892B-49348485EC2D}"/>
                  </a:ext>
                </a:extLst>
              </p:cNvPr>
              <p:cNvSpPr txBox="1"/>
              <p:nvPr/>
            </p:nvSpPr>
            <p:spPr>
              <a:xfrm>
                <a:off x="7259081" y="2523734"/>
                <a:ext cx="108613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defRPr sz="1800">
                    <a:solidFill>
                      <a:schemeClr val="accent6"/>
                    </a:solidFill>
                    <a:latin typeface="Raleway" panose="020B0503030101060003" pitchFamily="34" charset="77"/>
                  </a:defRPr>
                </a:lvl1pPr>
              </a:lstStyle>
              <a:p>
                <a:r>
                  <a:rPr lang="en-US" dirty="0"/>
                  <a:t>g(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fi)</a:t>
                </a:r>
              </a:p>
              <a:p>
                <a:r>
                  <a:rPr lang="en-US" sz="2400" dirty="0"/>
                  <a:t>≠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dirty="0"/>
                          <m:t>g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fi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BFB6D9-FCE5-4C4F-892B-49348485E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081" y="2523734"/>
                <a:ext cx="1086132" cy="738664"/>
              </a:xfrm>
              <a:prstGeom prst="rect">
                <a:avLst/>
              </a:prstGeom>
              <a:blipFill>
                <a:blip r:embed="rId4"/>
                <a:stretch>
                  <a:fillRect l="-10465" t="-8475" b="-8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4601506-372B-F640-B055-6C8F9E8C2D4F}"/>
              </a:ext>
            </a:extLst>
          </p:cNvPr>
          <p:cNvCxnSpPr>
            <a:cxnSpLocks/>
          </p:cNvCxnSpPr>
          <p:nvPr/>
        </p:nvCxnSpPr>
        <p:spPr>
          <a:xfrm>
            <a:off x="4405751" y="760056"/>
            <a:ext cx="0" cy="428803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9FDE59-7360-7B4E-BA61-663D122CAB1E}"/>
                  </a:ext>
                </a:extLst>
              </p:cNvPr>
              <p:cNvSpPr txBox="1"/>
              <p:nvPr/>
            </p:nvSpPr>
            <p:spPr>
              <a:xfrm>
                <a:off x="291227" y="4156977"/>
                <a:ext cx="40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  <a:latin typeface="Raleway" panose="020B0503030101060003" pitchFamily="34" charset="77"/>
                  </a:rPr>
                  <a:t>g(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600" b="1" dirty="0">
                    <a:solidFill>
                      <a:schemeClr val="accent2"/>
                    </a:solidFill>
                    <a:latin typeface="Raleway" panose="020B0503030101060003" pitchFamily="34" charset="77"/>
                  </a:rPr>
                  <a:t>): </a:t>
                </a:r>
                <a:r>
                  <a:rPr lang="en-US" sz="1600" b="1" dirty="0">
                    <a:latin typeface="Raleway" panose="020B0503030101060003" pitchFamily="34" charset="77"/>
                  </a:rPr>
                  <a:t>Total Packet Latency</a:t>
                </a:r>
                <a:r>
                  <a:rPr lang="en-US" sz="1600" dirty="0">
                    <a:latin typeface="Raleway" panose="020B0503030101060003" pitchFamily="34" charset="77"/>
                  </a:rPr>
                  <a:t>, </a:t>
                </a:r>
                <a:r>
                  <a:rPr lang="en-US" sz="1600" b="1" dirty="0">
                    <a:latin typeface="Raleway" panose="020B0503030101060003" pitchFamily="34" charset="77"/>
                  </a:rPr>
                  <a:t>Total Packet Loss</a:t>
                </a:r>
                <a:r>
                  <a:rPr lang="en-US" sz="1600" dirty="0">
                    <a:latin typeface="Raleway" panose="020B0503030101060003" pitchFamily="34" charset="77"/>
                  </a:rPr>
                  <a:t>, </a:t>
                </a:r>
                <a:r>
                  <a:rPr lang="en-US" sz="1600" b="1" dirty="0">
                    <a:latin typeface="Raleway" panose="020B0503030101060003" pitchFamily="34" charset="77"/>
                  </a:rPr>
                  <a:t>Total Retransmitted Packets.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9FDE59-7360-7B4E-BA61-663D122CA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27" y="4156977"/>
                <a:ext cx="4019200" cy="584775"/>
              </a:xfrm>
              <a:prstGeom prst="rect">
                <a:avLst/>
              </a:prstGeom>
              <a:blipFill>
                <a:blip r:embed="rId5"/>
                <a:stretch>
                  <a:fillRect t="-2128" r="-1577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1675130-510F-D24E-8FA6-F28C5C3A741E}"/>
              </a:ext>
            </a:extLst>
          </p:cNvPr>
          <p:cNvSpPr txBox="1"/>
          <p:nvPr/>
        </p:nvSpPr>
        <p:spPr>
          <a:xfrm>
            <a:off x="2678724" y="3720581"/>
            <a:ext cx="679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aleway Medium" panose="020B0503030101060003" pitchFamily="34" charset="77"/>
              </a:rPr>
              <a:t>Flows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E3A6BF-BF9B-3845-8778-8630FA85801E}"/>
              </a:ext>
            </a:extLst>
          </p:cNvPr>
          <p:cNvSpPr txBox="1"/>
          <p:nvPr/>
        </p:nvSpPr>
        <p:spPr>
          <a:xfrm>
            <a:off x="5506639" y="371037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aleway Medium" panose="020B0503030101060003" pitchFamily="34" charset="77"/>
              </a:rPr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1BF2EE9-1B8B-534D-82A4-9031B4EB359A}"/>
                  </a:ext>
                </a:extLst>
              </p:cNvPr>
              <p:cNvSpPr txBox="1"/>
              <p:nvPr/>
            </p:nvSpPr>
            <p:spPr>
              <a:xfrm>
                <a:off x="4562560" y="4184099"/>
                <a:ext cx="40286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chemeClr val="accent6"/>
                    </a:solidFill>
                    <a:latin typeface="Raleway" panose="020B0503030101060003" pitchFamily="34" charset="77"/>
                  </a:rPr>
                  <a:t>g(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600" b="1" dirty="0">
                    <a:solidFill>
                      <a:schemeClr val="accent6"/>
                    </a:solidFill>
                    <a:latin typeface="Raleway" panose="020B0503030101060003" pitchFamily="34" charset="77"/>
                  </a:rPr>
                  <a:t>): </a:t>
                </a:r>
                <a:r>
                  <a:rPr lang="en-US" sz="1600" b="1" dirty="0">
                    <a:latin typeface="Raleway" panose="020B0503030101060003" pitchFamily="34" charset="77"/>
                  </a:rPr>
                  <a:t>Max Packet Latency, Min Packet Loss Rate.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1BF2EE9-1B8B-534D-82A4-9031B4EB3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560" y="4184099"/>
                <a:ext cx="4028628" cy="584775"/>
              </a:xfrm>
              <a:prstGeom prst="rect">
                <a:avLst/>
              </a:prstGeom>
              <a:blipFill>
                <a:blip r:embed="rId6"/>
                <a:stretch>
                  <a:fillRect l="-629" t="-208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B62E4C65-F270-3B49-AD2F-3556E05044AC}"/>
              </a:ext>
            </a:extLst>
          </p:cNvPr>
          <p:cNvSpPr txBox="1"/>
          <p:nvPr/>
        </p:nvSpPr>
        <p:spPr>
          <a:xfrm>
            <a:off x="2173579" y="91606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 Medium" panose="020B0503030101060003" pitchFamily="34" charset="77"/>
              </a:rPr>
              <a:t>Flow-additive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29A7C7-D9EE-714B-AECF-7A2C01729AAC}"/>
              </a:ext>
            </a:extLst>
          </p:cNvPr>
          <p:cNvSpPr txBox="1"/>
          <p:nvPr/>
        </p:nvSpPr>
        <p:spPr>
          <a:xfrm>
            <a:off x="4782372" y="899018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 Medium" panose="020B0503030101060003" pitchFamily="34" charset="77"/>
              </a:rPr>
              <a:t>Non Flow-additive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3C934D-BD3B-8646-B2E1-5D7989765FEF}"/>
              </a:ext>
            </a:extLst>
          </p:cNvPr>
          <p:cNvCxnSpPr>
            <a:cxnSpLocks/>
          </p:cNvCxnSpPr>
          <p:nvPr/>
        </p:nvCxnSpPr>
        <p:spPr>
          <a:xfrm flipH="1">
            <a:off x="5005190" y="2404327"/>
            <a:ext cx="1988383" cy="0"/>
          </a:xfrm>
          <a:prstGeom prst="straightConnector1">
            <a:avLst/>
          </a:prstGeom>
          <a:ln w="44450">
            <a:solidFill>
              <a:schemeClr val="accent6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A64871-C3C7-A04F-8643-69936C557F63}"/>
              </a:ext>
            </a:extLst>
          </p:cNvPr>
          <p:cNvCxnSpPr>
            <a:cxnSpLocks/>
          </p:cNvCxnSpPr>
          <p:nvPr/>
        </p:nvCxnSpPr>
        <p:spPr>
          <a:xfrm flipH="1">
            <a:off x="5005190" y="2157987"/>
            <a:ext cx="1682892" cy="0"/>
          </a:xfrm>
          <a:prstGeom prst="straightConnector1">
            <a:avLst/>
          </a:prstGeom>
          <a:ln w="44450">
            <a:solidFill>
              <a:schemeClr val="accent6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6FCE92-BC0B-C04E-8B3A-BB4EC4E11765}"/>
              </a:ext>
            </a:extLst>
          </p:cNvPr>
          <p:cNvCxnSpPr>
            <a:cxnSpLocks/>
          </p:cNvCxnSpPr>
          <p:nvPr/>
        </p:nvCxnSpPr>
        <p:spPr>
          <a:xfrm flipH="1" flipV="1">
            <a:off x="5005190" y="2653126"/>
            <a:ext cx="1566406" cy="4147"/>
          </a:xfrm>
          <a:prstGeom prst="straightConnector1">
            <a:avLst/>
          </a:prstGeom>
          <a:ln w="44450">
            <a:solidFill>
              <a:schemeClr val="accent6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EEF0EC-88DA-7D41-B75C-2A140432421D}"/>
              </a:ext>
            </a:extLst>
          </p:cNvPr>
          <p:cNvCxnSpPr>
            <a:cxnSpLocks/>
          </p:cNvCxnSpPr>
          <p:nvPr/>
        </p:nvCxnSpPr>
        <p:spPr>
          <a:xfrm flipH="1">
            <a:off x="4995383" y="2904075"/>
            <a:ext cx="1866600" cy="8345"/>
          </a:xfrm>
          <a:prstGeom prst="straightConnector1">
            <a:avLst/>
          </a:prstGeom>
          <a:ln w="44450">
            <a:solidFill>
              <a:schemeClr val="accent6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4F93A7-9A08-3642-8547-1746D3821355}"/>
              </a:ext>
            </a:extLst>
          </p:cNvPr>
          <p:cNvCxnSpPr>
            <a:cxnSpLocks/>
          </p:cNvCxnSpPr>
          <p:nvPr/>
        </p:nvCxnSpPr>
        <p:spPr>
          <a:xfrm flipH="1">
            <a:off x="5002052" y="3646355"/>
            <a:ext cx="1515067" cy="5724"/>
          </a:xfrm>
          <a:prstGeom prst="straightConnector1">
            <a:avLst/>
          </a:prstGeom>
          <a:ln w="44450">
            <a:solidFill>
              <a:schemeClr val="accent6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78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 animBg="1"/>
      <p:bldP spid="34" grpId="0" animBg="1"/>
      <p:bldP spid="35" grpId="0"/>
      <p:bldP spid="39" grpId="0"/>
      <p:bldP spid="40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826"/>
            <a:ext cx="9144000" cy="857250"/>
          </a:xfrm>
        </p:spPr>
        <p:txBody>
          <a:bodyPr>
            <a:noAutofit/>
          </a:bodyPr>
          <a:lstStyle/>
          <a:p>
            <a:r>
              <a:rPr lang="en-US" sz="2400" dirty="0">
                <a:cs typeface="Futura Medium" panose="020B0602020204020303" pitchFamily="34" charset="-79"/>
              </a:rPr>
              <a:t>Requirement 2: Flow sublinear  </a:t>
            </a:r>
            <a:endParaRPr lang="en-US" sz="2400" b="0" dirty="0">
              <a:cs typeface="Futura Medium" panose="020B0602020204020303" pitchFamily="34" charset="-79"/>
            </a:endParaRP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/>
              <a:t>15</a:t>
            </a:fld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C5ECCC-E978-074F-AC11-02C6FAF3E9AA}"/>
              </a:ext>
            </a:extLst>
          </p:cNvPr>
          <p:cNvSpPr/>
          <p:nvPr/>
        </p:nvSpPr>
        <p:spPr>
          <a:xfrm>
            <a:off x="-239698" y="1061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0" algn="l">
              <a:buSzPts val="1800"/>
            </a:pPr>
            <a:r>
              <a:rPr lang="en-US" sz="2000" dirty="0">
                <a:solidFill>
                  <a:schemeClr val="tx1"/>
                </a:solidFill>
                <a:latin typeface="Raleway Medium" panose="020B0503030101060003" pitchFamily="34" charset="77"/>
              </a:rPr>
              <a:t>For a network flow </a:t>
            </a:r>
            <a:r>
              <a:rPr lang="en-US" sz="2000" dirty="0">
                <a:latin typeface="Raleway Medium" panose="020B0503030101060003" pitchFamily="34" charset="77"/>
              </a:rPr>
              <a:t>f</a:t>
            </a:r>
            <a:r>
              <a:rPr lang="en-US" sz="2000" baseline="-25000" dirty="0">
                <a:latin typeface="Raleway Medium" panose="020B0503030101060003" pitchFamily="34" charset="77"/>
              </a:rPr>
              <a:t>i </a:t>
            </a:r>
            <a:r>
              <a:rPr lang="en-US" sz="2000" dirty="0">
                <a:latin typeface="Raleway Medium" panose="020B0503030101060003" pitchFamily="34" charset="77"/>
              </a:rPr>
              <a:t>, </a:t>
            </a:r>
            <a:endParaRPr lang="en-US" sz="2000" baseline="-25000" dirty="0">
              <a:latin typeface="Raleway Medium" panose="020B0503030101060003" pitchFamily="34" charset="77"/>
            </a:endParaRPr>
          </a:p>
          <a:p>
            <a:pPr marL="571500" lvl="1" indent="0" algn="l">
              <a:buSzPts val="1800"/>
            </a:pPr>
            <a:endParaRPr lang="en-US" sz="2000" dirty="0">
              <a:solidFill>
                <a:schemeClr val="tx1"/>
              </a:solidFill>
              <a:latin typeface="Raleway Medium" panose="020B0503030101060003" pitchFamily="34" charset="77"/>
            </a:endParaRPr>
          </a:p>
          <a:p>
            <a:pPr marL="914400" lvl="1" indent="-342900" algn="l"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aleway Medium" panose="020B0503030101060003" pitchFamily="34" charset="77"/>
              </a:rPr>
              <a:t>if g( </a:t>
            </a:r>
            <a:r>
              <a:rPr lang="en-US" sz="2000" dirty="0">
                <a:latin typeface="Raleway Medium" panose="020B0503030101060003" pitchFamily="34" charset="77"/>
              </a:rPr>
              <a:t>f</a:t>
            </a:r>
            <a:r>
              <a:rPr lang="en-US" sz="2000" baseline="-25000" dirty="0">
                <a:latin typeface="Raleway Medium" panose="020B0503030101060003" pitchFamily="34" charset="77"/>
              </a:rPr>
              <a:t>i </a:t>
            </a:r>
            <a:r>
              <a:rPr lang="en-US" sz="2000" dirty="0">
                <a:solidFill>
                  <a:schemeClr val="tx1"/>
                </a:solidFill>
                <a:latin typeface="Raleway Medium" panose="020B0503030101060003" pitchFamily="34" charset="77"/>
              </a:rPr>
              <a:t>) can be estimated using space sublinear in M( </a:t>
            </a:r>
            <a:r>
              <a:rPr lang="en-US" sz="2000" dirty="0">
                <a:latin typeface="Raleway Medium" panose="020B0503030101060003" pitchFamily="34" charset="77"/>
              </a:rPr>
              <a:t>f</a:t>
            </a:r>
            <a:r>
              <a:rPr lang="en-US" sz="2000" baseline="-25000" dirty="0">
                <a:latin typeface="Raleway Medium" panose="020B0503030101060003" pitchFamily="34" charset="77"/>
              </a:rPr>
              <a:t>i </a:t>
            </a:r>
            <a:r>
              <a:rPr lang="en-US" sz="2000" dirty="0">
                <a:solidFill>
                  <a:schemeClr val="tx1"/>
                </a:solidFill>
                <a:latin typeface="Raleway Medium" panose="020B0503030101060003" pitchFamily="34" charset="77"/>
              </a:rPr>
              <a:t>), </a:t>
            </a:r>
          </a:p>
          <a:p>
            <a:pPr marL="571500" lvl="1" indent="0" algn="l">
              <a:buSzPts val="1800"/>
            </a:pPr>
            <a:r>
              <a:rPr lang="en-US" sz="2000" dirty="0">
                <a:solidFill>
                  <a:schemeClr val="tx1"/>
                </a:solidFill>
                <a:latin typeface="Raleway Medium" panose="020B0503030101060003" pitchFamily="34" charset="77"/>
              </a:rPr>
              <a:t>	 where M( </a:t>
            </a:r>
            <a:r>
              <a:rPr lang="en-US" sz="2000" dirty="0">
                <a:latin typeface="Raleway Medium" panose="020B0503030101060003" pitchFamily="34" charset="77"/>
              </a:rPr>
              <a:t>f</a:t>
            </a:r>
            <a:r>
              <a:rPr lang="en-US" sz="2000" baseline="-25000" dirty="0">
                <a:latin typeface="Raleway Medium" panose="020B0503030101060003" pitchFamily="34" charset="77"/>
              </a:rPr>
              <a:t>i </a:t>
            </a:r>
            <a:r>
              <a:rPr lang="en-US" sz="2000" dirty="0">
                <a:solidFill>
                  <a:schemeClr val="tx1"/>
                </a:solidFill>
                <a:latin typeface="Raleway Medium" panose="020B0503030101060003" pitchFamily="34" charset="77"/>
              </a:rPr>
              <a:t>) is the size of flow </a:t>
            </a:r>
            <a:r>
              <a:rPr lang="en-US" sz="2000" dirty="0">
                <a:latin typeface="Raleway Medium" panose="020B0503030101060003" pitchFamily="34" charset="77"/>
              </a:rPr>
              <a:t>f</a:t>
            </a:r>
            <a:r>
              <a:rPr lang="en-US" sz="2000" baseline="-25000" dirty="0">
                <a:latin typeface="Raleway Medium" panose="020B0503030101060003" pitchFamily="34" charset="77"/>
              </a:rPr>
              <a:t>i </a:t>
            </a:r>
            <a:r>
              <a:rPr lang="en-US" sz="2000" dirty="0">
                <a:latin typeface="Raleway Medium" panose="020B0503030101060003" pitchFamily="34" charset="77"/>
              </a:rPr>
              <a:t>,</a:t>
            </a:r>
          </a:p>
          <a:p>
            <a:pPr marL="914400" lvl="1" indent="-342900" algn="l">
              <a:buSzPts val="18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Raleway Medium" panose="020B0503030101060003" pitchFamily="34" charset="77"/>
            </a:endParaRPr>
          </a:p>
          <a:p>
            <a:pPr marL="571500" lvl="1" indent="0" algn="l">
              <a:buSzPts val="1800"/>
            </a:pPr>
            <a:r>
              <a:rPr lang="en-US" sz="2000" dirty="0">
                <a:solidFill>
                  <a:schemeClr val="tx1"/>
                </a:solidFill>
                <a:latin typeface="Raleway Medium" panose="020B0503030101060003" pitchFamily="34" charset="77"/>
              </a:rPr>
              <a:t>	 Then g is </a:t>
            </a:r>
            <a:r>
              <a:rPr lang="en-US" sz="2000" b="1" dirty="0">
                <a:solidFill>
                  <a:schemeClr val="tx1"/>
                </a:solidFill>
                <a:latin typeface="Raleway Medium" panose="020B0503030101060003" pitchFamily="34" charset="77"/>
              </a:rPr>
              <a:t>flow-sublinear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C6F832-6EDB-0841-9492-E7714919CB1C}"/>
              </a:ext>
            </a:extLst>
          </p:cNvPr>
          <p:cNvSpPr txBox="1"/>
          <p:nvPr/>
        </p:nvSpPr>
        <p:spPr>
          <a:xfrm>
            <a:off x="711046" y="3658843"/>
            <a:ext cx="7518554" cy="7181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2000" b="1" dirty="0">
                <a:solidFill>
                  <a:srgbClr val="000000"/>
                </a:solidFill>
                <a:latin typeface="Raleway" panose="020B0503030101060003" pitchFamily="34" charset="77"/>
              </a:rPr>
              <a:t>Take-away: </a:t>
            </a:r>
            <a:r>
              <a:rPr lang="en-US" sz="2000" dirty="0">
                <a:solidFill>
                  <a:schemeClr val="tx1"/>
                </a:solidFill>
                <a:latin typeface="Raleway" panose="020B0503030101060003" pitchFamily="34" charset="77"/>
              </a:rPr>
              <a:t>if g is not flow-sublinear, there is little hope g can be estimated across all flows.</a:t>
            </a: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496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826"/>
            <a:ext cx="9144000" cy="857250"/>
          </a:xfrm>
        </p:spPr>
        <p:txBody>
          <a:bodyPr>
            <a:noAutofit/>
          </a:bodyPr>
          <a:lstStyle/>
          <a:p>
            <a:r>
              <a:rPr lang="en-US" sz="2400" dirty="0">
                <a:cs typeface="Futura Medium" panose="020B0602020204020303" pitchFamily="34" charset="-79"/>
              </a:rPr>
              <a:t>Lean algorithm e</a:t>
            </a:r>
            <a:r>
              <a:rPr lang="en-US" sz="2400" b="0" dirty="0">
                <a:cs typeface="Futura Medium" panose="020B0602020204020303" pitchFamily="34" charset="-79"/>
              </a:rPr>
              <a:t>xample I: Round-trip latency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440888" cy="333425"/>
          </a:xfrm>
        </p:spPr>
        <p:txBody>
          <a:bodyPr/>
          <a:lstStyle/>
          <a:p>
            <a:fld id="{86CB4B4D-7CA3-9044-876B-883B54F8677D}" type="slidenum">
              <a:rPr lang="en-US" sz="1400" smtClean="0"/>
              <a:t>16</a:t>
            </a:fld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FD3A96A-1290-7E4C-B4DA-6CBADFCE20BC}"/>
                  </a:ext>
                </a:extLst>
              </p:cNvPr>
              <p:cNvSpPr/>
              <p:nvPr/>
            </p:nvSpPr>
            <p:spPr>
              <a:xfrm>
                <a:off x="-212626" y="802827"/>
                <a:ext cx="9143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0" lvl="1" indent="-285750" algn="l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Raleway Medium" panose="020B0503030101060003" pitchFamily="34" charset="77"/>
                  </a:rPr>
                  <a:t>RTT = total round trip latency for every packet in the traffic</a:t>
                </a:r>
              </a:p>
              <a:p>
                <a:pPr marL="857250" lvl="1" indent="-285750" algn="l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Raleway Medium" panose="020B0503030101060003" pitchFamily="34" charset="77"/>
                  </a:rPr>
                  <a:t>Objective: </a:t>
                </a:r>
                <a:r>
                  <a:rPr lang="en-US" sz="2000" dirty="0">
                    <a:latin typeface="Raleway Medium" panose="020B0503030101060003" pitchFamily="34" charset="77"/>
                  </a:rPr>
                  <a:t>Detect flows whose total round trip time exceeds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dirty="0">
                    <a:latin typeface="Raleway Medium" panose="020B0503030101060003" pitchFamily="34" charset="77"/>
                  </a:rPr>
                  <a:t> RTT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FD3A96A-1290-7E4C-B4DA-6CBADFCE2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626" y="802827"/>
                <a:ext cx="9143999" cy="707886"/>
              </a:xfrm>
              <a:prstGeom prst="rect">
                <a:avLst/>
              </a:prstGeom>
              <a:blipFill>
                <a:blip r:embed="rId3"/>
                <a:stretch>
                  <a:fillRect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154;p20">
            <a:extLst>
              <a:ext uri="{FF2B5EF4-FFF2-40B4-BE49-F238E27FC236}">
                <a16:creationId xmlns:a16="http://schemas.microsoft.com/office/drawing/2014/main" id="{4F1A9A03-5E80-0F41-88D0-E515F32D2DCF}"/>
              </a:ext>
            </a:extLst>
          </p:cNvPr>
          <p:cNvSpPr/>
          <p:nvPr/>
        </p:nvSpPr>
        <p:spPr>
          <a:xfrm>
            <a:off x="3986260" y="3562611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5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46;p20">
            <a:extLst>
              <a:ext uri="{FF2B5EF4-FFF2-40B4-BE49-F238E27FC236}">
                <a16:creationId xmlns:a16="http://schemas.microsoft.com/office/drawing/2014/main" id="{DFAD1100-BB9E-7F48-90C2-37D84DAB0D96}"/>
              </a:ext>
            </a:extLst>
          </p:cNvPr>
          <p:cNvSpPr/>
          <p:nvPr/>
        </p:nvSpPr>
        <p:spPr>
          <a:xfrm>
            <a:off x="3468552" y="3046556"/>
            <a:ext cx="519070" cy="5127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6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40;p20">
            <a:extLst>
              <a:ext uri="{FF2B5EF4-FFF2-40B4-BE49-F238E27FC236}">
                <a16:creationId xmlns:a16="http://schemas.microsoft.com/office/drawing/2014/main" id="{58523BBD-4950-5F4E-B302-0874A331A82F}"/>
              </a:ext>
            </a:extLst>
          </p:cNvPr>
          <p:cNvSpPr/>
          <p:nvPr/>
        </p:nvSpPr>
        <p:spPr>
          <a:xfrm>
            <a:off x="2948992" y="2521694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41;p20">
            <a:extLst>
              <a:ext uri="{FF2B5EF4-FFF2-40B4-BE49-F238E27FC236}">
                <a16:creationId xmlns:a16="http://schemas.microsoft.com/office/drawing/2014/main" id="{536AD248-F718-ED43-BE5A-58A1C44519F5}"/>
              </a:ext>
            </a:extLst>
          </p:cNvPr>
          <p:cNvSpPr/>
          <p:nvPr/>
        </p:nvSpPr>
        <p:spPr>
          <a:xfrm>
            <a:off x="3467975" y="2521694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4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142;p20">
            <a:extLst>
              <a:ext uri="{FF2B5EF4-FFF2-40B4-BE49-F238E27FC236}">
                <a16:creationId xmlns:a16="http://schemas.microsoft.com/office/drawing/2014/main" id="{1C82F9B0-E407-5E48-AD30-AFA3E5B93D70}"/>
              </a:ext>
            </a:extLst>
          </p:cNvPr>
          <p:cNvSpPr/>
          <p:nvPr/>
        </p:nvSpPr>
        <p:spPr>
          <a:xfrm>
            <a:off x="3990739" y="2521694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6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43;p20">
            <a:extLst>
              <a:ext uri="{FF2B5EF4-FFF2-40B4-BE49-F238E27FC236}">
                <a16:creationId xmlns:a16="http://schemas.microsoft.com/office/drawing/2014/main" id="{C1DB4A54-FC15-DA44-9B80-CAE5B8B66960}"/>
              </a:ext>
            </a:extLst>
          </p:cNvPr>
          <p:cNvSpPr/>
          <p:nvPr/>
        </p:nvSpPr>
        <p:spPr>
          <a:xfrm>
            <a:off x="5034323" y="2522353"/>
            <a:ext cx="513361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10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145;p20">
            <a:extLst>
              <a:ext uri="{FF2B5EF4-FFF2-40B4-BE49-F238E27FC236}">
                <a16:creationId xmlns:a16="http://schemas.microsoft.com/office/drawing/2014/main" id="{6B08B017-4FC1-F340-A248-9F49139EF513}"/>
              </a:ext>
            </a:extLst>
          </p:cNvPr>
          <p:cNvGrpSpPr/>
          <p:nvPr/>
        </p:nvGrpSpPr>
        <p:grpSpPr>
          <a:xfrm>
            <a:off x="2948990" y="3047320"/>
            <a:ext cx="2594786" cy="512713"/>
            <a:chOff x="5709295" y="4138610"/>
            <a:chExt cx="2143034" cy="564600"/>
          </a:xfrm>
        </p:grpSpPr>
        <p:sp>
          <p:nvSpPr>
            <p:cNvPr id="51" name="Google Shape;146;p20">
              <a:extLst>
                <a:ext uri="{FF2B5EF4-FFF2-40B4-BE49-F238E27FC236}">
                  <a16:creationId xmlns:a16="http://schemas.microsoft.com/office/drawing/2014/main" id="{42F60C82-ADED-684D-8628-FE45C6E2F07E}"/>
                </a:ext>
              </a:extLst>
            </p:cNvPr>
            <p:cNvSpPr/>
            <p:nvPr/>
          </p:nvSpPr>
          <p:spPr>
            <a:xfrm>
              <a:off x="5709295" y="4138610"/>
              <a:ext cx="4287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9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8;p20">
              <a:extLst>
                <a:ext uri="{FF2B5EF4-FFF2-40B4-BE49-F238E27FC236}">
                  <a16:creationId xmlns:a16="http://schemas.microsoft.com/office/drawing/2014/main" id="{6DE03047-FCF4-2E40-8821-84778EBFFB23}"/>
                </a:ext>
              </a:extLst>
            </p:cNvPr>
            <p:cNvSpPr/>
            <p:nvPr/>
          </p:nvSpPr>
          <p:spPr>
            <a:xfrm>
              <a:off x="6998302" y="4138610"/>
              <a:ext cx="4287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8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9;p20">
              <a:extLst>
                <a:ext uri="{FF2B5EF4-FFF2-40B4-BE49-F238E27FC236}">
                  <a16:creationId xmlns:a16="http://schemas.microsoft.com/office/drawing/2014/main" id="{1A538281-70F3-6F4C-8036-0B87B926EDB2}"/>
                </a:ext>
              </a:extLst>
            </p:cNvPr>
            <p:cNvSpPr/>
            <p:nvPr/>
          </p:nvSpPr>
          <p:spPr>
            <a:xfrm>
              <a:off x="7426929" y="4138610"/>
              <a:ext cx="4254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4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50;p20">
              <a:extLst>
                <a:ext uri="{FF2B5EF4-FFF2-40B4-BE49-F238E27FC236}">
                  <a16:creationId xmlns:a16="http://schemas.microsoft.com/office/drawing/2014/main" id="{47C696D5-7982-C541-822B-C208A4BA0276}"/>
                </a:ext>
              </a:extLst>
            </p:cNvPr>
            <p:cNvSpPr/>
            <p:nvPr/>
          </p:nvSpPr>
          <p:spPr>
            <a:xfrm>
              <a:off x="6134800" y="4138610"/>
              <a:ext cx="428700" cy="564600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152;p20">
            <a:extLst>
              <a:ext uri="{FF2B5EF4-FFF2-40B4-BE49-F238E27FC236}">
                <a16:creationId xmlns:a16="http://schemas.microsoft.com/office/drawing/2014/main" id="{DD58F97B-0502-E449-8EC5-D0805EED0A82}"/>
              </a:ext>
            </a:extLst>
          </p:cNvPr>
          <p:cNvSpPr/>
          <p:nvPr/>
        </p:nvSpPr>
        <p:spPr>
          <a:xfrm>
            <a:off x="2948990" y="3559296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7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153;p20">
            <a:extLst>
              <a:ext uri="{FF2B5EF4-FFF2-40B4-BE49-F238E27FC236}">
                <a16:creationId xmlns:a16="http://schemas.microsoft.com/office/drawing/2014/main" id="{F5A452D0-465F-B04E-8466-61414E9865D7}"/>
              </a:ext>
            </a:extLst>
          </p:cNvPr>
          <p:cNvSpPr/>
          <p:nvPr/>
        </p:nvSpPr>
        <p:spPr>
          <a:xfrm>
            <a:off x="3467973" y="3559296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9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54;p20">
            <a:extLst>
              <a:ext uri="{FF2B5EF4-FFF2-40B4-BE49-F238E27FC236}">
                <a16:creationId xmlns:a16="http://schemas.microsoft.com/office/drawing/2014/main" id="{3C604065-27FC-8446-96A5-265119A21BC7}"/>
              </a:ext>
            </a:extLst>
          </p:cNvPr>
          <p:cNvSpPr/>
          <p:nvPr/>
        </p:nvSpPr>
        <p:spPr>
          <a:xfrm>
            <a:off x="4509720" y="3559296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10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55;p20">
            <a:extLst>
              <a:ext uri="{FF2B5EF4-FFF2-40B4-BE49-F238E27FC236}">
                <a16:creationId xmlns:a16="http://schemas.microsoft.com/office/drawing/2014/main" id="{F6A3FAD6-F788-4341-843D-4DFEC01DB686}"/>
              </a:ext>
            </a:extLst>
          </p:cNvPr>
          <p:cNvSpPr/>
          <p:nvPr/>
        </p:nvSpPr>
        <p:spPr>
          <a:xfrm>
            <a:off x="5028702" y="3559296"/>
            <a:ext cx="515074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157;p20">
            <a:extLst>
              <a:ext uri="{FF2B5EF4-FFF2-40B4-BE49-F238E27FC236}">
                <a16:creationId xmlns:a16="http://schemas.microsoft.com/office/drawing/2014/main" id="{A5590222-4D68-E84E-835B-35519DE708DB}"/>
              </a:ext>
            </a:extLst>
          </p:cNvPr>
          <p:cNvGrpSpPr/>
          <p:nvPr/>
        </p:nvGrpSpPr>
        <p:grpSpPr>
          <a:xfrm>
            <a:off x="2948990" y="2015809"/>
            <a:ext cx="2598783" cy="505903"/>
            <a:chOff x="5706172" y="2033710"/>
            <a:chExt cx="2146335" cy="557100"/>
          </a:xfrm>
        </p:grpSpPr>
        <p:grpSp>
          <p:nvGrpSpPr>
            <p:cNvPr id="60" name="Google Shape;158;p20">
              <a:extLst>
                <a:ext uri="{FF2B5EF4-FFF2-40B4-BE49-F238E27FC236}">
                  <a16:creationId xmlns:a16="http://schemas.microsoft.com/office/drawing/2014/main" id="{2E445267-58F7-1443-A5CF-E86523DD9DA8}"/>
                </a:ext>
              </a:extLst>
            </p:cNvPr>
            <p:cNvGrpSpPr/>
            <p:nvPr/>
          </p:nvGrpSpPr>
          <p:grpSpPr>
            <a:xfrm>
              <a:off x="5706172" y="2033710"/>
              <a:ext cx="2146335" cy="557100"/>
              <a:chOff x="5706172" y="2033710"/>
              <a:chExt cx="2146335" cy="557100"/>
            </a:xfrm>
          </p:grpSpPr>
          <p:sp>
            <p:nvSpPr>
              <p:cNvPr id="62" name="Google Shape;159;p20">
                <a:extLst>
                  <a:ext uri="{FF2B5EF4-FFF2-40B4-BE49-F238E27FC236}">
                    <a16:creationId xmlns:a16="http://schemas.microsoft.com/office/drawing/2014/main" id="{4245D489-4142-D04C-82A3-4DB7B82BB0F6}"/>
                  </a:ext>
                </a:extLst>
              </p:cNvPr>
              <p:cNvSpPr/>
              <p:nvPr/>
            </p:nvSpPr>
            <p:spPr>
              <a:xfrm>
                <a:off x="5706172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5</a:t>
                </a:r>
                <a:endParaRPr sz="1900" dirty="0">
                  <a:solidFill>
                    <a:schemeClr val="tx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60;p20">
                <a:extLst>
                  <a:ext uri="{FF2B5EF4-FFF2-40B4-BE49-F238E27FC236}">
                    <a16:creationId xmlns:a16="http://schemas.microsoft.com/office/drawing/2014/main" id="{E1A3D30A-A23D-0E4A-A3B8-30952570764E}"/>
                  </a:ext>
                </a:extLst>
              </p:cNvPr>
              <p:cNvSpPr/>
              <p:nvPr/>
            </p:nvSpPr>
            <p:spPr>
              <a:xfrm>
                <a:off x="6566551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/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7</a:t>
                </a:r>
              </a:p>
            </p:txBody>
          </p:sp>
          <p:sp>
            <p:nvSpPr>
              <p:cNvPr id="64" name="Google Shape;161;p20">
                <a:extLst>
                  <a:ext uri="{FF2B5EF4-FFF2-40B4-BE49-F238E27FC236}">
                    <a16:creationId xmlns:a16="http://schemas.microsoft.com/office/drawing/2014/main" id="{6795B65B-818A-1349-ADF4-6B9A3B9FC268}"/>
                  </a:ext>
                </a:extLst>
              </p:cNvPr>
              <p:cNvSpPr/>
              <p:nvPr/>
            </p:nvSpPr>
            <p:spPr>
              <a:xfrm>
                <a:off x="6995179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9</a:t>
                </a:r>
                <a:endParaRPr sz="1900" dirty="0">
                  <a:solidFill>
                    <a:srgbClr val="00FFFF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62;p20">
                <a:extLst>
                  <a:ext uri="{FF2B5EF4-FFF2-40B4-BE49-F238E27FC236}">
                    <a16:creationId xmlns:a16="http://schemas.microsoft.com/office/drawing/2014/main" id="{FE3017B3-71E8-2F43-8B50-186DF246185F}"/>
                  </a:ext>
                </a:extLst>
              </p:cNvPr>
              <p:cNvSpPr/>
              <p:nvPr/>
            </p:nvSpPr>
            <p:spPr>
              <a:xfrm>
                <a:off x="7423807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11</a:t>
                </a:r>
                <a:endParaRPr sz="1900" dirty="0">
                  <a:solidFill>
                    <a:schemeClr val="tx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163;p20">
              <a:extLst>
                <a:ext uri="{FF2B5EF4-FFF2-40B4-BE49-F238E27FC236}">
                  <a16:creationId xmlns:a16="http://schemas.microsoft.com/office/drawing/2014/main" id="{18BAAB56-E681-454A-9CEB-20F021FEACB7}"/>
                </a:ext>
              </a:extLst>
            </p:cNvPr>
            <p:cNvSpPr/>
            <p:nvPr/>
          </p:nvSpPr>
          <p:spPr>
            <a:xfrm>
              <a:off x="6134800" y="2033710"/>
              <a:ext cx="428700" cy="557100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rgbClr val="00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166;p20">
            <a:extLst>
              <a:ext uri="{FF2B5EF4-FFF2-40B4-BE49-F238E27FC236}">
                <a16:creationId xmlns:a16="http://schemas.microsoft.com/office/drawing/2014/main" id="{34B7DE1C-6442-6440-BB94-B9C239E34CD2}"/>
              </a:ext>
            </a:extLst>
          </p:cNvPr>
          <p:cNvSpPr/>
          <p:nvPr/>
        </p:nvSpPr>
        <p:spPr>
          <a:xfrm>
            <a:off x="3984736" y="3577722"/>
            <a:ext cx="526500" cy="5127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+t</a:t>
            </a:r>
            <a:r>
              <a:rPr lang="en" sz="1920" baseline="-2500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167;p20">
            <a:extLst>
              <a:ext uri="{FF2B5EF4-FFF2-40B4-BE49-F238E27FC236}">
                <a16:creationId xmlns:a16="http://schemas.microsoft.com/office/drawing/2014/main" id="{E403ED59-2F8F-4A47-BE66-E5CE7F6B9544}"/>
              </a:ext>
            </a:extLst>
          </p:cNvPr>
          <p:cNvSpPr/>
          <p:nvPr/>
        </p:nvSpPr>
        <p:spPr>
          <a:xfrm>
            <a:off x="3463282" y="3045601"/>
            <a:ext cx="530400" cy="5319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+t</a:t>
            </a:r>
            <a:r>
              <a:rPr lang="en" sz="1920" baseline="-2500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68" name="Google Shape;168;p20">
            <a:extLst>
              <a:ext uri="{FF2B5EF4-FFF2-40B4-BE49-F238E27FC236}">
                <a16:creationId xmlns:a16="http://schemas.microsoft.com/office/drawing/2014/main" id="{04FAE88E-DCE4-6F49-9BB5-5F9CD74096D4}"/>
              </a:ext>
            </a:extLst>
          </p:cNvPr>
          <p:cNvCxnSpPr>
            <a:cxnSpLocks/>
            <a:stCxn id="72" idx="1"/>
            <a:endCxn id="94" idx="1"/>
          </p:cNvCxnSpPr>
          <p:nvPr/>
        </p:nvCxnSpPr>
        <p:spPr>
          <a:xfrm flipV="1">
            <a:off x="1103269" y="2261430"/>
            <a:ext cx="2365442" cy="84943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9" name="Google Shape;170;p20">
            <a:extLst>
              <a:ext uri="{FF2B5EF4-FFF2-40B4-BE49-F238E27FC236}">
                <a16:creationId xmlns:a16="http://schemas.microsoft.com/office/drawing/2014/main" id="{A3577FD2-887D-084D-9FD1-05667ECD8969}"/>
              </a:ext>
            </a:extLst>
          </p:cNvPr>
          <p:cNvCxnSpPr>
            <a:cxnSpLocks/>
            <a:stCxn id="72" idx="1"/>
            <a:endCxn id="92" idx="1"/>
          </p:cNvCxnSpPr>
          <p:nvPr/>
        </p:nvCxnSpPr>
        <p:spPr>
          <a:xfrm flipV="1">
            <a:off x="1103269" y="2794195"/>
            <a:ext cx="3407694" cy="316666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0" name="Google Shape;171;p20">
            <a:extLst>
              <a:ext uri="{FF2B5EF4-FFF2-40B4-BE49-F238E27FC236}">
                <a16:creationId xmlns:a16="http://schemas.microsoft.com/office/drawing/2014/main" id="{7C52DC8F-6895-994A-A324-ED201A13D647}"/>
              </a:ext>
            </a:extLst>
          </p:cNvPr>
          <p:cNvCxnSpPr>
            <a:cxnSpLocks/>
            <a:stCxn id="72" idx="1"/>
            <a:endCxn id="67" idx="1"/>
          </p:cNvCxnSpPr>
          <p:nvPr/>
        </p:nvCxnSpPr>
        <p:spPr>
          <a:xfrm>
            <a:off x="1103269" y="3110861"/>
            <a:ext cx="2360013" cy="20069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1" name="Google Shape;172;p20">
            <a:extLst>
              <a:ext uri="{FF2B5EF4-FFF2-40B4-BE49-F238E27FC236}">
                <a16:creationId xmlns:a16="http://schemas.microsoft.com/office/drawing/2014/main" id="{4F1C57AD-548E-F941-ADB1-B05718F86279}"/>
              </a:ext>
            </a:extLst>
          </p:cNvPr>
          <p:cNvCxnSpPr>
            <a:stCxn id="72" idx="1"/>
            <a:endCxn id="66" idx="1"/>
          </p:cNvCxnSpPr>
          <p:nvPr/>
        </p:nvCxnSpPr>
        <p:spPr>
          <a:xfrm>
            <a:off x="1103269" y="3110861"/>
            <a:ext cx="2881467" cy="72321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2" name="Google Shape;169;p20">
            <a:extLst>
              <a:ext uri="{FF2B5EF4-FFF2-40B4-BE49-F238E27FC236}">
                <a16:creationId xmlns:a16="http://schemas.microsoft.com/office/drawing/2014/main" id="{1C982818-FCC9-B04C-83D7-0549A150E546}"/>
              </a:ext>
            </a:extLst>
          </p:cNvPr>
          <p:cNvSpPr/>
          <p:nvPr/>
        </p:nvSpPr>
        <p:spPr>
          <a:xfrm flipH="1">
            <a:off x="740569" y="2981711"/>
            <a:ext cx="362700" cy="2583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3" name="Google Shape;173;p20">
            <a:extLst>
              <a:ext uri="{FF2B5EF4-FFF2-40B4-BE49-F238E27FC236}">
                <a16:creationId xmlns:a16="http://schemas.microsoft.com/office/drawing/2014/main" id="{D09C07FF-3C01-1140-8EA0-6BB7CD3A89D1}"/>
              </a:ext>
            </a:extLst>
          </p:cNvPr>
          <p:cNvSpPr txBox="1"/>
          <p:nvPr/>
        </p:nvSpPr>
        <p:spPr>
          <a:xfrm>
            <a:off x="249889" y="2345857"/>
            <a:ext cx="1336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Packet Sent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175;p20">
            <a:extLst>
              <a:ext uri="{FF2B5EF4-FFF2-40B4-BE49-F238E27FC236}">
                <a16:creationId xmlns:a16="http://schemas.microsoft.com/office/drawing/2014/main" id="{F0A2BBA2-8CDF-8144-9108-723C04534D92}"/>
              </a:ext>
            </a:extLst>
          </p:cNvPr>
          <p:cNvSpPr txBox="1"/>
          <p:nvPr/>
        </p:nvSpPr>
        <p:spPr>
          <a:xfrm>
            <a:off x="5502928" y="2621765"/>
            <a:ext cx="1110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Raleway" panose="020B0503030101060003" pitchFamily="34" charset="77"/>
              </a:rPr>
              <a:t>d</a:t>
            </a:r>
            <a:r>
              <a:rPr lang="en" sz="1600" dirty="0">
                <a:latin typeface="Raleway" panose="020B0503030101060003" pitchFamily="34" charset="77"/>
              </a:rPr>
              <a:t> arrays of 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counters</a:t>
            </a:r>
            <a:endParaRPr sz="1600" dirty="0">
              <a:latin typeface="Raleway" panose="020B0503030101060003" pitchFamily="34" charset="77"/>
            </a:endParaRPr>
          </a:p>
        </p:txBody>
      </p:sp>
      <p:cxnSp>
        <p:nvCxnSpPr>
          <p:cNvPr id="75" name="Google Shape;177;p20">
            <a:extLst>
              <a:ext uri="{FF2B5EF4-FFF2-40B4-BE49-F238E27FC236}">
                <a16:creationId xmlns:a16="http://schemas.microsoft.com/office/drawing/2014/main" id="{D1A4C251-4B03-DA47-BCE2-E3FB9F94EDA3}"/>
              </a:ext>
            </a:extLst>
          </p:cNvPr>
          <p:cNvCxnSpPr/>
          <p:nvPr/>
        </p:nvCxnSpPr>
        <p:spPr>
          <a:xfrm>
            <a:off x="5954535" y="2039462"/>
            <a:ext cx="0" cy="6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76" name="Google Shape;178;p20">
            <a:extLst>
              <a:ext uri="{FF2B5EF4-FFF2-40B4-BE49-F238E27FC236}">
                <a16:creationId xmlns:a16="http://schemas.microsoft.com/office/drawing/2014/main" id="{E9D85162-7A6B-AE48-A06E-F3E2944E1B23}"/>
              </a:ext>
            </a:extLst>
          </p:cNvPr>
          <p:cNvCxnSpPr/>
          <p:nvPr/>
        </p:nvCxnSpPr>
        <p:spPr>
          <a:xfrm>
            <a:off x="5959610" y="3483812"/>
            <a:ext cx="2700" cy="55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7" name="Google Shape;179;p20">
            <a:extLst>
              <a:ext uri="{FF2B5EF4-FFF2-40B4-BE49-F238E27FC236}">
                <a16:creationId xmlns:a16="http://schemas.microsoft.com/office/drawing/2014/main" id="{B8A70DC3-3B04-594B-8490-421A55C5D0F5}"/>
              </a:ext>
            </a:extLst>
          </p:cNvPr>
          <p:cNvCxnSpPr>
            <a:cxnSpLocks/>
          </p:cNvCxnSpPr>
          <p:nvPr/>
        </p:nvCxnSpPr>
        <p:spPr>
          <a:xfrm>
            <a:off x="2924913" y="4313437"/>
            <a:ext cx="3645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78" name="Google Shape;180;p20">
            <a:extLst>
              <a:ext uri="{FF2B5EF4-FFF2-40B4-BE49-F238E27FC236}">
                <a16:creationId xmlns:a16="http://schemas.microsoft.com/office/drawing/2014/main" id="{434EB57E-CEFE-EC46-828C-9B4617EB2248}"/>
              </a:ext>
            </a:extLst>
          </p:cNvPr>
          <p:cNvCxnSpPr>
            <a:cxnSpLocks/>
          </p:cNvCxnSpPr>
          <p:nvPr/>
        </p:nvCxnSpPr>
        <p:spPr>
          <a:xfrm flipH="1">
            <a:off x="5178808" y="4327040"/>
            <a:ext cx="36496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79" name="Google Shape;181;p20">
            <a:extLst>
              <a:ext uri="{FF2B5EF4-FFF2-40B4-BE49-F238E27FC236}">
                <a16:creationId xmlns:a16="http://schemas.microsoft.com/office/drawing/2014/main" id="{36584AE3-6D7E-6E41-B830-F7D2225174FA}"/>
              </a:ext>
            </a:extLst>
          </p:cNvPr>
          <p:cNvCxnSpPr/>
          <p:nvPr/>
        </p:nvCxnSpPr>
        <p:spPr>
          <a:xfrm>
            <a:off x="5757285" y="4091352"/>
            <a:ext cx="394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182;p20">
            <a:extLst>
              <a:ext uri="{FF2B5EF4-FFF2-40B4-BE49-F238E27FC236}">
                <a16:creationId xmlns:a16="http://schemas.microsoft.com/office/drawing/2014/main" id="{8A9351A3-A3B5-5B41-AF51-42CBDC48AB96}"/>
              </a:ext>
            </a:extLst>
          </p:cNvPr>
          <p:cNvCxnSpPr/>
          <p:nvPr/>
        </p:nvCxnSpPr>
        <p:spPr>
          <a:xfrm rot="10800000" flipH="1">
            <a:off x="2944083" y="4156612"/>
            <a:ext cx="7800" cy="32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183;p20">
            <a:extLst>
              <a:ext uri="{FF2B5EF4-FFF2-40B4-BE49-F238E27FC236}">
                <a16:creationId xmlns:a16="http://schemas.microsoft.com/office/drawing/2014/main" id="{08547AD5-06FA-D747-8BD6-5F3A9FDFB1EA}"/>
              </a:ext>
            </a:extLst>
          </p:cNvPr>
          <p:cNvCxnSpPr/>
          <p:nvPr/>
        </p:nvCxnSpPr>
        <p:spPr>
          <a:xfrm rot="10800000" flipH="1">
            <a:off x="5547783" y="4119869"/>
            <a:ext cx="7800" cy="32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184;p20">
            <a:extLst>
              <a:ext uri="{FF2B5EF4-FFF2-40B4-BE49-F238E27FC236}">
                <a16:creationId xmlns:a16="http://schemas.microsoft.com/office/drawing/2014/main" id="{1314D928-0E09-F347-90BD-AF454A3302C1}"/>
              </a:ext>
            </a:extLst>
          </p:cNvPr>
          <p:cNvSpPr/>
          <p:nvPr/>
        </p:nvSpPr>
        <p:spPr>
          <a:xfrm>
            <a:off x="7842827" y="2647881"/>
            <a:ext cx="1088546" cy="62063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Raleway" panose="020B0503030101060003" pitchFamily="34" charset="77"/>
              </a:rPr>
              <a:t>Detected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Raleway" panose="020B0503030101060003" pitchFamily="34" charset="77"/>
              </a:rPr>
              <a:t>flows</a:t>
            </a:r>
            <a:endParaRPr sz="14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Raleway" panose="020B0503030101060003" pitchFamily="34" charset="77"/>
            </a:endParaRPr>
          </a:p>
        </p:txBody>
      </p:sp>
      <p:cxnSp>
        <p:nvCxnSpPr>
          <p:cNvPr id="84" name="Google Shape;185;p20">
            <a:extLst>
              <a:ext uri="{FF2B5EF4-FFF2-40B4-BE49-F238E27FC236}">
                <a16:creationId xmlns:a16="http://schemas.microsoft.com/office/drawing/2014/main" id="{BE993DDB-D072-B84E-8D98-0C2868E7DD91}"/>
              </a:ext>
            </a:extLst>
          </p:cNvPr>
          <p:cNvCxnSpPr>
            <a:cxnSpLocks/>
          </p:cNvCxnSpPr>
          <p:nvPr/>
        </p:nvCxnSpPr>
        <p:spPr>
          <a:xfrm flipV="1">
            <a:off x="6588929" y="2954449"/>
            <a:ext cx="1240826" cy="7496"/>
          </a:xfrm>
          <a:prstGeom prst="straightConnector1">
            <a:avLst/>
          </a:prstGeom>
          <a:noFill/>
          <a:ln w="222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85" name="Google Shape;186;p20">
            <a:extLst>
              <a:ext uri="{FF2B5EF4-FFF2-40B4-BE49-F238E27FC236}">
                <a16:creationId xmlns:a16="http://schemas.microsoft.com/office/drawing/2014/main" id="{EDA0F944-6192-7F40-824D-97C0D29D1874}"/>
              </a:ext>
            </a:extLst>
          </p:cNvPr>
          <p:cNvSpPr txBox="1"/>
          <p:nvPr/>
        </p:nvSpPr>
        <p:spPr>
          <a:xfrm>
            <a:off x="2308944" y="2077334"/>
            <a:ext cx="775878" cy="30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H</a:t>
            </a:r>
            <a:r>
              <a:rPr lang="en" sz="1600" baseline="-25000" dirty="0">
                <a:latin typeface="Raleway" panose="020B0503030101060003" pitchFamily="34" charset="77"/>
              </a:rPr>
              <a:t>1</a:t>
            </a:r>
            <a:r>
              <a:rPr lang="en" sz="1600" dirty="0">
                <a:latin typeface="Raleway" panose="020B0503030101060003" pitchFamily="34" charset="77"/>
              </a:rPr>
              <a:t>(f)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86" name="Google Shape;187;p20">
            <a:extLst>
              <a:ext uri="{FF2B5EF4-FFF2-40B4-BE49-F238E27FC236}">
                <a16:creationId xmlns:a16="http://schemas.microsoft.com/office/drawing/2014/main" id="{20245165-BF27-5D40-9043-7C9AE85E3E85}"/>
              </a:ext>
            </a:extLst>
          </p:cNvPr>
          <p:cNvSpPr txBox="1"/>
          <p:nvPr/>
        </p:nvSpPr>
        <p:spPr>
          <a:xfrm>
            <a:off x="2267693" y="2570020"/>
            <a:ext cx="664348" cy="19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H</a:t>
            </a:r>
            <a:r>
              <a:rPr lang="en" sz="1600" baseline="-25000" dirty="0">
                <a:latin typeface="Raleway" panose="020B0503030101060003" pitchFamily="34" charset="77"/>
              </a:rPr>
              <a:t>2</a:t>
            </a:r>
            <a:r>
              <a:rPr lang="en" sz="1600" dirty="0">
                <a:latin typeface="Raleway" panose="020B0503030101060003" pitchFamily="34" charset="77"/>
              </a:rPr>
              <a:t>(f)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87" name="Google Shape;188;p20">
            <a:extLst>
              <a:ext uri="{FF2B5EF4-FFF2-40B4-BE49-F238E27FC236}">
                <a16:creationId xmlns:a16="http://schemas.microsoft.com/office/drawing/2014/main" id="{DF027609-E56A-BB4A-BD62-E1DB04D57FA0}"/>
              </a:ext>
            </a:extLst>
          </p:cNvPr>
          <p:cNvSpPr txBox="1"/>
          <p:nvPr/>
        </p:nvSpPr>
        <p:spPr>
          <a:xfrm>
            <a:off x="2280777" y="3663694"/>
            <a:ext cx="721013" cy="25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latin typeface="Raleway" panose="020B0503030101060003" pitchFamily="34" charset="77"/>
              </a:rPr>
              <a:t>H</a:t>
            </a:r>
            <a:r>
              <a:rPr lang="en" sz="1600" baseline="-25000" dirty="0" err="1">
                <a:latin typeface="Raleway" panose="020B0503030101060003" pitchFamily="34" charset="77"/>
              </a:rPr>
              <a:t>d</a:t>
            </a:r>
            <a:r>
              <a:rPr lang="en" sz="1600" dirty="0">
                <a:latin typeface="Raleway" panose="020B0503030101060003" pitchFamily="34" charset="77"/>
              </a:rPr>
              <a:t> (f)</a:t>
            </a:r>
            <a:endParaRPr sz="1600" dirty="0">
              <a:latin typeface="Raleway" panose="020B0503030101060003" pitchFamily="34" charset="77"/>
            </a:endParaRPr>
          </a:p>
        </p:txBody>
      </p:sp>
      <p:cxnSp>
        <p:nvCxnSpPr>
          <p:cNvPr id="88" name="Google Shape;181;p20">
            <a:extLst>
              <a:ext uri="{FF2B5EF4-FFF2-40B4-BE49-F238E27FC236}">
                <a16:creationId xmlns:a16="http://schemas.microsoft.com/office/drawing/2014/main" id="{041F00F1-7B13-6247-A606-1486D0D69364}"/>
              </a:ext>
            </a:extLst>
          </p:cNvPr>
          <p:cNvCxnSpPr/>
          <p:nvPr/>
        </p:nvCxnSpPr>
        <p:spPr>
          <a:xfrm>
            <a:off x="5757285" y="2039462"/>
            <a:ext cx="394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173;p20">
            <a:extLst>
              <a:ext uri="{FF2B5EF4-FFF2-40B4-BE49-F238E27FC236}">
                <a16:creationId xmlns:a16="http://schemas.microsoft.com/office/drawing/2014/main" id="{2A00A434-CE61-2F43-8D9D-DB77C6B43199}"/>
              </a:ext>
            </a:extLst>
          </p:cNvPr>
          <p:cNvSpPr txBox="1"/>
          <p:nvPr/>
        </p:nvSpPr>
        <p:spPr>
          <a:xfrm>
            <a:off x="1668470" y="1557021"/>
            <a:ext cx="1758797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Flow key f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BA030A4-C9BB-124B-A7ED-08CEB6DB6C83}"/>
              </a:ext>
            </a:extLst>
          </p:cNvPr>
          <p:cNvCxnSpPr>
            <a:cxnSpLocks/>
          </p:cNvCxnSpPr>
          <p:nvPr/>
        </p:nvCxnSpPr>
        <p:spPr>
          <a:xfrm>
            <a:off x="2585089" y="1908287"/>
            <a:ext cx="0" cy="26235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8DF1994A-2AEE-0142-AE0E-6128905C2900}"/>
              </a:ext>
            </a:extLst>
          </p:cNvPr>
          <p:cNvSpPr txBox="1"/>
          <p:nvPr/>
        </p:nvSpPr>
        <p:spPr>
          <a:xfrm>
            <a:off x="4666028" y="2586731"/>
            <a:ext cx="232436" cy="39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cs typeface="Calibri" panose="020F0502020204030204" pitchFamily="34" charset="0"/>
                <a:sym typeface="Helvetica Light"/>
              </a:rPr>
              <a:t>7</a:t>
            </a:r>
          </a:p>
        </p:txBody>
      </p:sp>
      <p:sp>
        <p:nvSpPr>
          <p:cNvPr id="92" name="Google Shape;165;p20">
            <a:extLst>
              <a:ext uri="{FF2B5EF4-FFF2-40B4-BE49-F238E27FC236}">
                <a16:creationId xmlns:a16="http://schemas.microsoft.com/office/drawing/2014/main" id="{B19112E5-1574-944F-A84B-AD9FAFAACF2F}"/>
              </a:ext>
            </a:extLst>
          </p:cNvPr>
          <p:cNvSpPr/>
          <p:nvPr/>
        </p:nvSpPr>
        <p:spPr>
          <a:xfrm>
            <a:off x="4510963" y="2531845"/>
            <a:ext cx="519000" cy="5247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+t</a:t>
            </a:r>
            <a:r>
              <a:rPr lang="en" sz="1920" baseline="-2500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1632AF2-6FFB-D74E-A9D3-DCF64C5431FA}"/>
              </a:ext>
            </a:extLst>
          </p:cNvPr>
          <p:cNvSpPr/>
          <p:nvPr/>
        </p:nvSpPr>
        <p:spPr>
          <a:xfrm>
            <a:off x="3585392" y="2083020"/>
            <a:ext cx="3145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94" name="Google Shape;164;p20">
            <a:extLst>
              <a:ext uri="{FF2B5EF4-FFF2-40B4-BE49-F238E27FC236}">
                <a16:creationId xmlns:a16="http://schemas.microsoft.com/office/drawing/2014/main" id="{0C258461-9456-A64E-91A7-704D3F699D13}"/>
              </a:ext>
            </a:extLst>
          </p:cNvPr>
          <p:cNvSpPr/>
          <p:nvPr/>
        </p:nvSpPr>
        <p:spPr>
          <a:xfrm>
            <a:off x="3468711" y="2008530"/>
            <a:ext cx="519000" cy="5058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+t</a:t>
            </a:r>
            <a:r>
              <a:rPr lang="en" sz="1920" baseline="-2500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E760A3F-05DC-4548-94EA-58073078B679}"/>
              </a:ext>
            </a:extLst>
          </p:cNvPr>
          <p:cNvSpPr/>
          <p:nvPr/>
        </p:nvSpPr>
        <p:spPr>
          <a:xfrm>
            <a:off x="4070533" y="3104301"/>
            <a:ext cx="3930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96" name="Google Shape;176;p20">
            <a:extLst>
              <a:ext uri="{FF2B5EF4-FFF2-40B4-BE49-F238E27FC236}">
                <a16:creationId xmlns:a16="http://schemas.microsoft.com/office/drawing/2014/main" id="{F5482772-23E8-A34D-B5F4-0C730D48DBB7}"/>
              </a:ext>
            </a:extLst>
          </p:cNvPr>
          <p:cNvSpPr txBox="1"/>
          <p:nvPr/>
        </p:nvSpPr>
        <p:spPr>
          <a:xfrm>
            <a:off x="3235186" y="4104999"/>
            <a:ext cx="2191208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Raleway" panose="020B0503030101060003" pitchFamily="34" charset="77"/>
              </a:rPr>
              <a:t>r</a:t>
            </a:r>
            <a:r>
              <a:rPr lang="en" sz="1600" dirty="0">
                <a:latin typeface="Raleway" panose="020B0503030101060003" pitchFamily="34" charset="77"/>
              </a:rPr>
              <a:t> counters per array</a:t>
            </a:r>
            <a:endParaRPr sz="1600" dirty="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0594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5" grpId="0" animBg="1"/>
      <p:bldP spid="56" grpId="0" animBg="1"/>
      <p:bldP spid="57" grpId="0" animBg="1"/>
      <p:bldP spid="58" grpId="0" animBg="1"/>
      <p:bldP spid="66" grpId="0" animBg="1"/>
      <p:bldP spid="67" grpId="0" animBg="1"/>
      <p:bldP spid="72" grpId="0" animBg="1"/>
      <p:bldP spid="73" grpId="0"/>
      <p:bldP spid="74" grpId="0"/>
      <p:bldP spid="83" grpId="0" animBg="1"/>
      <p:bldP spid="85" grpId="0"/>
      <p:bldP spid="86" grpId="0"/>
      <p:bldP spid="87" grpId="0"/>
      <p:bldP spid="89" grpId="0"/>
      <p:bldP spid="91" grpId="0"/>
      <p:bldP spid="92" grpId="0" animBg="1"/>
      <p:bldP spid="93" grpId="0"/>
      <p:bldP spid="94" grpId="0" animBg="1"/>
      <p:bldP spid="95" grpId="0"/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826"/>
            <a:ext cx="9144000" cy="857250"/>
          </a:xfrm>
        </p:spPr>
        <p:txBody>
          <a:bodyPr>
            <a:noAutofit/>
          </a:bodyPr>
          <a:lstStyle/>
          <a:p>
            <a:r>
              <a:rPr lang="en-US" sz="2400" dirty="0">
                <a:cs typeface="Futura Medium" panose="020B0602020204020303" pitchFamily="34" charset="-79"/>
              </a:rPr>
              <a:t>Lean algorithm example I</a:t>
            </a:r>
            <a:r>
              <a:rPr lang="en-US" sz="2400" b="0" dirty="0">
                <a:cs typeface="Futura Medium" panose="020B0602020204020303" pitchFamily="34" charset="-79"/>
              </a:rPr>
              <a:t>: Round-trip latency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440888" cy="333425"/>
          </a:xfrm>
        </p:spPr>
        <p:txBody>
          <a:bodyPr/>
          <a:lstStyle/>
          <a:p>
            <a:fld id="{86CB4B4D-7CA3-9044-876B-883B54F8677D}" type="slidenum">
              <a:rPr lang="en-US" sz="1400" smtClean="0"/>
              <a:t>17</a:t>
            </a:fld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FD3A96A-1290-7E4C-B4DA-6CBADFCE20BC}"/>
                  </a:ext>
                </a:extLst>
              </p:cNvPr>
              <p:cNvSpPr/>
              <p:nvPr/>
            </p:nvSpPr>
            <p:spPr>
              <a:xfrm>
                <a:off x="-212626" y="802827"/>
                <a:ext cx="9143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0" lvl="1" indent="-285750" algn="l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Raleway Medium" panose="020B0503030101060003" pitchFamily="34" charset="77"/>
                  </a:rPr>
                  <a:t>RTT = total round trip latency for every packet in the traffic</a:t>
                </a:r>
              </a:p>
              <a:p>
                <a:pPr marL="857250" lvl="1" indent="-285750" algn="l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Raleway Medium" panose="020B0503030101060003" pitchFamily="34" charset="77"/>
                  </a:rPr>
                  <a:t>Objective: </a:t>
                </a:r>
                <a:r>
                  <a:rPr lang="en-US" sz="2000" dirty="0">
                    <a:latin typeface="Raleway Medium" panose="020B0503030101060003" pitchFamily="34" charset="77"/>
                  </a:rPr>
                  <a:t>Detect flows whose total round trip time exceeds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dirty="0">
                    <a:latin typeface="Raleway Medium" panose="020B0503030101060003" pitchFamily="34" charset="77"/>
                  </a:rPr>
                  <a:t> RTT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FD3A96A-1290-7E4C-B4DA-6CBADFCE2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626" y="802827"/>
                <a:ext cx="9143999" cy="707886"/>
              </a:xfrm>
              <a:prstGeom prst="rect">
                <a:avLst/>
              </a:prstGeom>
              <a:blipFill>
                <a:blip r:embed="rId3"/>
                <a:stretch>
                  <a:fillRect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Google Shape;154;p20">
            <a:extLst>
              <a:ext uri="{FF2B5EF4-FFF2-40B4-BE49-F238E27FC236}">
                <a16:creationId xmlns:a16="http://schemas.microsoft.com/office/drawing/2014/main" id="{FA546CED-8E89-5C40-B371-4C602B241AD9}"/>
              </a:ext>
            </a:extLst>
          </p:cNvPr>
          <p:cNvSpPr/>
          <p:nvPr/>
        </p:nvSpPr>
        <p:spPr>
          <a:xfrm>
            <a:off x="3986260" y="3599187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5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146;p20">
            <a:extLst>
              <a:ext uri="{FF2B5EF4-FFF2-40B4-BE49-F238E27FC236}">
                <a16:creationId xmlns:a16="http://schemas.microsoft.com/office/drawing/2014/main" id="{B0394D67-3908-8B47-ACAB-3CE7243EC9BB}"/>
              </a:ext>
            </a:extLst>
          </p:cNvPr>
          <p:cNvSpPr/>
          <p:nvPr/>
        </p:nvSpPr>
        <p:spPr>
          <a:xfrm>
            <a:off x="3468552" y="3083132"/>
            <a:ext cx="519070" cy="5127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6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140;p20">
            <a:extLst>
              <a:ext uri="{FF2B5EF4-FFF2-40B4-BE49-F238E27FC236}">
                <a16:creationId xmlns:a16="http://schemas.microsoft.com/office/drawing/2014/main" id="{7493B6CA-C3B4-174E-8E18-78A364EA251A}"/>
              </a:ext>
            </a:extLst>
          </p:cNvPr>
          <p:cNvSpPr/>
          <p:nvPr/>
        </p:nvSpPr>
        <p:spPr>
          <a:xfrm>
            <a:off x="2948992" y="2558270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41;p20">
            <a:extLst>
              <a:ext uri="{FF2B5EF4-FFF2-40B4-BE49-F238E27FC236}">
                <a16:creationId xmlns:a16="http://schemas.microsoft.com/office/drawing/2014/main" id="{C22001F4-A03B-804A-9C61-36F2050FF568}"/>
              </a:ext>
            </a:extLst>
          </p:cNvPr>
          <p:cNvSpPr/>
          <p:nvPr/>
        </p:nvSpPr>
        <p:spPr>
          <a:xfrm>
            <a:off x="3467975" y="2558270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4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42;p20">
            <a:extLst>
              <a:ext uri="{FF2B5EF4-FFF2-40B4-BE49-F238E27FC236}">
                <a16:creationId xmlns:a16="http://schemas.microsoft.com/office/drawing/2014/main" id="{39460DFA-24CE-1D4A-91FB-CEAA631282D8}"/>
              </a:ext>
            </a:extLst>
          </p:cNvPr>
          <p:cNvSpPr/>
          <p:nvPr/>
        </p:nvSpPr>
        <p:spPr>
          <a:xfrm>
            <a:off x="3990739" y="2558270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6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43;p20">
            <a:extLst>
              <a:ext uri="{FF2B5EF4-FFF2-40B4-BE49-F238E27FC236}">
                <a16:creationId xmlns:a16="http://schemas.microsoft.com/office/drawing/2014/main" id="{4595BBAC-D3D5-324C-BF24-0396AE957BC3}"/>
              </a:ext>
            </a:extLst>
          </p:cNvPr>
          <p:cNvSpPr/>
          <p:nvPr/>
        </p:nvSpPr>
        <p:spPr>
          <a:xfrm>
            <a:off x="5034323" y="2558929"/>
            <a:ext cx="513361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10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45;p20">
            <a:extLst>
              <a:ext uri="{FF2B5EF4-FFF2-40B4-BE49-F238E27FC236}">
                <a16:creationId xmlns:a16="http://schemas.microsoft.com/office/drawing/2014/main" id="{433F14A3-CAB8-5546-95A8-433F415066D7}"/>
              </a:ext>
            </a:extLst>
          </p:cNvPr>
          <p:cNvGrpSpPr/>
          <p:nvPr/>
        </p:nvGrpSpPr>
        <p:grpSpPr>
          <a:xfrm>
            <a:off x="2948990" y="3083896"/>
            <a:ext cx="2594786" cy="512713"/>
            <a:chOff x="5709295" y="4138610"/>
            <a:chExt cx="2143034" cy="564600"/>
          </a:xfrm>
        </p:grpSpPr>
        <p:sp>
          <p:nvSpPr>
            <p:cNvPr id="104" name="Google Shape;146;p20">
              <a:extLst>
                <a:ext uri="{FF2B5EF4-FFF2-40B4-BE49-F238E27FC236}">
                  <a16:creationId xmlns:a16="http://schemas.microsoft.com/office/drawing/2014/main" id="{4E8C4483-37DB-5941-931F-65900BD6D3E4}"/>
                </a:ext>
              </a:extLst>
            </p:cNvPr>
            <p:cNvSpPr/>
            <p:nvPr/>
          </p:nvSpPr>
          <p:spPr>
            <a:xfrm>
              <a:off x="5709295" y="4138610"/>
              <a:ext cx="4287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9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48;p20">
              <a:extLst>
                <a:ext uri="{FF2B5EF4-FFF2-40B4-BE49-F238E27FC236}">
                  <a16:creationId xmlns:a16="http://schemas.microsoft.com/office/drawing/2014/main" id="{7C8F3ABE-8971-8D41-B4D7-E53315F1F0F6}"/>
                </a:ext>
              </a:extLst>
            </p:cNvPr>
            <p:cNvSpPr/>
            <p:nvPr/>
          </p:nvSpPr>
          <p:spPr>
            <a:xfrm>
              <a:off x="6998302" y="4138610"/>
              <a:ext cx="4287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8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49;p20">
              <a:extLst>
                <a:ext uri="{FF2B5EF4-FFF2-40B4-BE49-F238E27FC236}">
                  <a16:creationId xmlns:a16="http://schemas.microsoft.com/office/drawing/2014/main" id="{845C13D5-9ED1-BD4D-BD23-A34A1E1A20E5}"/>
                </a:ext>
              </a:extLst>
            </p:cNvPr>
            <p:cNvSpPr/>
            <p:nvPr/>
          </p:nvSpPr>
          <p:spPr>
            <a:xfrm>
              <a:off x="7426929" y="4138610"/>
              <a:ext cx="4254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4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50;p20">
              <a:extLst>
                <a:ext uri="{FF2B5EF4-FFF2-40B4-BE49-F238E27FC236}">
                  <a16:creationId xmlns:a16="http://schemas.microsoft.com/office/drawing/2014/main" id="{A2FFBC7A-1320-3F43-8EEF-29B0AAB89E20}"/>
                </a:ext>
              </a:extLst>
            </p:cNvPr>
            <p:cNvSpPr/>
            <p:nvPr/>
          </p:nvSpPr>
          <p:spPr>
            <a:xfrm>
              <a:off x="6134800" y="4138610"/>
              <a:ext cx="428700" cy="564600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52;p20">
            <a:extLst>
              <a:ext uri="{FF2B5EF4-FFF2-40B4-BE49-F238E27FC236}">
                <a16:creationId xmlns:a16="http://schemas.microsoft.com/office/drawing/2014/main" id="{35B51B8A-D76F-DB4C-A56E-B709DA7E3FDE}"/>
              </a:ext>
            </a:extLst>
          </p:cNvPr>
          <p:cNvSpPr/>
          <p:nvPr/>
        </p:nvSpPr>
        <p:spPr>
          <a:xfrm>
            <a:off x="2948990" y="3595872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7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53;p20">
            <a:extLst>
              <a:ext uri="{FF2B5EF4-FFF2-40B4-BE49-F238E27FC236}">
                <a16:creationId xmlns:a16="http://schemas.microsoft.com/office/drawing/2014/main" id="{BAE005B4-8B1A-0A48-8C7E-1213A557BA8C}"/>
              </a:ext>
            </a:extLst>
          </p:cNvPr>
          <p:cNvSpPr/>
          <p:nvPr/>
        </p:nvSpPr>
        <p:spPr>
          <a:xfrm>
            <a:off x="3467973" y="3595872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9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54;p20">
            <a:extLst>
              <a:ext uri="{FF2B5EF4-FFF2-40B4-BE49-F238E27FC236}">
                <a16:creationId xmlns:a16="http://schemas.microsoft.com/office/drawing/2014/main" id="{E7F906D3-7873-F743-9B38-602CFBBC6496}"/>
              </a:ext>
            </a:extLst>
          </p:cNvPr>
          <p:cNvSpPr/>
          <p:nvPr/>
        </p:nvSpPr>
        <p:spPr>
          <a:xfrm>
            <a:off x="4509720" y="3595872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10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55;p20">
            <a:extLst>
              <a:ext uri="{FF2B5EF4-FFF2-40B4-BE49-F238E27FC236}">
                <a16:creationId xmlns:a16="http://schemas.microsoft.com/office/drawing/2014/main" id="{46D7F5F0-842E-5347-B9D8-49F13AF09702}"/>
              </a:ext>
            </a:extLst>
          </p:cNvPr>
          <p:cNvSpPr/>
          <p:nvPr/>
        </p:nvSpPr>
        <p:spPr>
          <a:xfrm>
            <a:off x="5028702" y="3595872"/>
            <a:ext cx="515074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57;p20">
            <a:extLst>
              <a:ext uri="{FF2B5EF4-FFF2-40B4-BE49-F238E27FC236}">
                <a16:creationId xmlns:a16="http://schemas.microsoft.com/office/drawing/2014/main" id="{E765ACCC-CF64-0646-8225-90BF2193AC9F}"/>
              </a:ext>
            </a:extLst>
          </p:cNvPr>
          <p:cNvGrpSpPr/>
          <p:nvPr/>
        </p:nvGrpSpPr>
        <p:grpSpPr>
          <a:xfrm>
            <a:off x="2948990" y="2052385"/>
            <a:ext cx="2598783" cy="505903"/>
            <a:chOff x="5706172" y="2033710"/>
            <a:chExt cx="2146335" cy="557100"/>
          </a:xfrm>
        </p:grpSpPr>
        <p:grpSp>
          <p:nvGrpSpPr>
            <p:cNvPr id="113" name="Google Shape;158;p20">
              <a:extLst>
                <a:ext uri="{FF2B5EF4-FFF2-40B4-BE49-F238E27FC236}">
                  <a16:creationId xmlns:a16="http://schemas.microsoft.com/office/drawing/2014/main" id="{0947F496-92D8-204B-8F8F-3A2B145E9AEA}"/>
                </a:ext>
              </a:extLst>
            </p:cNvPr>
            <p:cNvGrpSpPr/>
            <p:nvPr/>
          </p:nvGrpSpPr>
          <p:grpSpPr>
            <a:xfrm>
              <a:off x="5706172" y="2033710"/>
              <a:ext cx="2146335" cy="557100"/>
              <a:chOff x="5706172" y="2033710"/>
              <a:chExt cx="2146335" cy="557100"/>
            </a:xfrm>
          </p:grpSpPr>
          <p:sp>
            <p:nvSpPr>
              <p:cNvPr id="115" name="Google Shape;159;p20">
                <a:extLst>
                  <a:ext uri="{FF2B5EF4-FFF2-40B4-BE49-F238E27FC236}">
                    <a16:creationId xmlns:a16="http://schemas.microsoft.com/office/drawing/2014/main" id="{E3F0E995-949F-184A-969D-B401521237C6}"/>
                  </a:ext>
                </a:extLst>
              </p:cNvPr>
              <p:cNvSpPr/>
              <p:nvPr/>
            </p:nvSpPr>
            <p:spPr>
              <a:xfrm>
                <a:off x="5706172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5</a:t>
                </a:r>
                <a:endParaRPr sz="1900" dirty="0">
                  <a:solidFill>
                    <a:schemeClr val="tx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60;p20">
                <a:extLst>
                  <a:ext uri="{FF2B5EF4-FFF2-40B4-BE49-F238E27FC236}">
                    <a16:creationId xmlns:a16="http://schemas.microsoft.com/office/drawing/2014/main" id="{E5641E63-F530-E945-8358-4664AFC41609}"/>
                  </a:ext>
                </a:extLst>
              </p:cNvPr>
              <p:cNvSpPr/>
              <p:nvPr/>
            </p:nvSpPr>
            <p:spPr>
              <a:xfrm>
                <a:off x="6566551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/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7</a:t>
                </a:r>
              </a:p>
            </p:txBody>
          </p:sp>
          <p:sp>
            <p:nvSpPr>
              <p:cNvPr id="117" name="Google Shape;161;p20">
                <a:extLst>
                  <a:ext uri="{FF2B5EF4-FFF2-40B4-BE49-F238E27FC236}">
                    <a16:creationId xmlns:a16="http://schemas.microsoft.com/office/drawing/2014/main" id="{D4A33F9E-2111-F94C-BB4B-CDC927CA30C7}"/>
                  </a:ext>
                </a:extLst>
              </p:cNvPr>
              <p:cNvSpPr/>
              <p:nvPr/>
            </p:nvSpPr>
            <p:spPr>
              <a:xfrm>
                <a:off x="6995179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9</a:t>
                </a:r>
                <a:endParaRPr sz="1900" dirty="0">
                  <a:solidFill>
                    <a:srgbClr val="00FFFF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62;p20">
                <a:extLst>
                  <a:ext uri="{FF2B5EF4-FFF2-40B4-BE49-F238E27FC236}">
                    <a16:creationId xmlns:a16="http://schemas.microsoft.com/office/drawing/2014/main" id="{16035123-0732-B944-91A7-4027E383A27B}"/>
                  </a:ext>
                </a:extLst>
              </p:cNvPr>
              <p:cNvSpPr/>
              <p:nvPr/>
            </p:nvSpPr>
            <p:spPr>
              <a:xfrm>
                <a:off x="7423807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11</a:t>
                </a:r>
                <a:endParaRPr sz="1900" dirty="0">
                  <a:solidFill>
                    <a:schemeClr val="tx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" name="Google Shape;163;p20">
              <a:extLst>
                <a:ext uri="{FF2B5EF4-FFF2-40B4-BE49-F238E27FC236}">
                  <a16:creationId xmlns:a16="http://schemas.microsoft.com/office/drawing/2014/main" id="{8C03D0B6-5AFC-0741-9355-93E1080D3941}"/>
                </a:ext>
              </a:extLst>
            </p:cNvPr>
            <p:cNvSpPr/>
            <p:nvPr/>
          </p:nvSpPr>
          <p:spPr>
            <a:xfrm>
              <a:off x="6134800" y="2033710"/>
              <a:ext cx="428700" cy="557100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rgbClr val="00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66;p20">
            <a:extLst>
              <a:ext uri="{FF2B5EF4-FFF2-40B4-BE49-F238E27FC236}">
                <a16:creationId xmlns:a16="http://schemas.microsoft.com/office/drawing/2014/main" id="{CEC4B77C-F5E8-7142-B47B-7EE6963747A4}"/>
              </a:ext>
            </a:extLst>
          </p:cNvPr>
          <p:cNvSpPr/>
          <p:nvPr/>
        </p:nvSpPr>
        <p:spPr>
          <a:xfrm>
            <a:off x="3984736" y="3614298"/>
            <a:ext cx="526500" cy="512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-t</a:t>
            </a:r>
            <a:r>
              <a:rPr lang="en" sz="1920" baseline="-2500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2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67;p20">
            <a:extLst>
              <a:ext uri="{FF2B5EF4-FFF2-40B4-BE49-F238E27FC236}">
                <a16:creationId xmlns:a16="http://schemas.microsoft.com/office/drawing/2014/main" id="{74360931-9FAA-7C42-97B8-966883FEAEC5}"/>
              </a:ext>
            </a:extLst>
          </p:cNvPr>
          <p:cNvSpPr/>
          <p:nvPr/>
        </p:nvSpPr>
        <p:spPr>
          <a:xfrm>
            <a:off x="3463282" y="3082177"/>
            <a:ext cx="530400" cy="531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-t</a:t>
            </a:r>
            <a:r>
              <a:rPr lang="en" sz="1920" baseline="-2500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2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68;p20">
            <a:extLst>
              <a:ext uri="{FF2B5EF4-FFF2-40B4-BE49-F238E27FC236}">
                <a16:creationId xmlns:a16="http://schemas.microsoft.com/office/drawing/2014/main" id="{03D2223C-77A6-1F42-925A-AD73C5789918}"/>
              </a:ext>
            </a:extLst>
          </p:cNvPr>
          <p:cNvCxnSpPr>
            <a:cxnSpLocks/>
            <a:stCxn id="125" idx="1"/>
            <a:endCxn id="146" idx="1"/>
          </p:cNvCxnSpPr>
          <p:nvPr/>
        </p:nvCxnSpPr>
        <p:spPr>
          <a:xfrm flipV="1">
            <a:off x="1103269" y="2297583"/>
            <a:ext cx="2373631" cy="84985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2" name="Google Shape;170;p20">
            <a:extLst>
              <a:ext uri="{FF2B5EF4-FFF2-40B4-BE49-F238E27FC236}">
                <a16:creationId xmlns:a16="http://schemas.microsoft.com/office/drawing/2014/main" id="{49FB8985-3F44-B145-BDA2-D3ADFC17921E}"/>
              </a:ext>
            </a:extLst>
          </p:cNvPr>
          <p:cNvCxnSpPr>
            <a:cxnSpLocks/>
            <a:stCxn id="125" idx="1"/>
            <a:endCxn id="144" idx="1"/>
          </p:cNvCxnSpPr>
          <p:nvPr/>
        </p:nvCxnSpPr>
        <p:spPr>
          <a:xfrm flipV="1">
            <a:off x="1103269" y="2830771"/>
            <a:ext cx="3407694" cy="31666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3" name="Google Shape;171;p20">
            <a:extLst>
              <a:ext uri="{FF2B5EF4-FFF2-40B4-BE49-F238E27FC236}">
                <a16:creationId xmlns:a16="http://schemas.microsoft.com/office/drawing/2014/main" id="{E28DB839-88C7-5C4B-937C-6526AF6AFD7E}"/>
              </a:ext>
            </a:extLst>
          </p:cNvPr>
          <p:cNvCxnSpPr>
            <a:cxnSpLocks/>
            <a:stCxn id="125" idx="1"/>
            <a:endCxn id="120" idx="1"/>
          </p:cNvCxnSpPr>
          <p:nvPr/>
        </p:nvCxnSpPr>
        <p:spPr>
          <a:xfrm>
            <a:off x="1103269" y="3147437"/>
            <a:ext cx="2360013" cy="20069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4" name="Google Shape;172;p20">
            <a:extLst>
              <a:ext uri="{FF2B5EF4-FFF2-40B4-BE49-F238E27FC236}">
                <a16:creationId xmlns:a16="http://schemas.microsoft.com/office/drawing/2014/main" id="{C2EFA73A-BBFF-AC41-BF0F-A7E214082D72}"/>
              </a:ext>
            </a:extLst>
          </p:cNvPr>
          <p:cNvCxnSpPr>
            <a:cxnSpLocks/>
            <a:stCxn id="125" idx="1"/>
            <a:endCxn id="119" idx="1"/>
          </p:cNvCxnSpPr>
          <p:nvPr/>
        </p:nvCxnSpPr>
        <p:spPr>
          <a:xfrm>
            <a:off x="1103269" y="3147437"/>
            <a:ext cx="2881467" cy="72321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5" name="Google Shape;169;p20">
            <a:extLst>
              <a:ext uri="{FF2B5EF4-FFF2-40B4-BE49-F238E27FC236}">
                <a16:creationId xmlns:a16="http://schemas.microsoft.com/office/drawing/2014/main" id="{CA5A323B-4C0F-484C-B717-9F7764D977F5}"/>
              </a:ext>
            </a:extLst>
          </p:cNvPr>
          <p:cNvSpPr/>
          <p:nvPr/>
        </p:nvSpPr>
        <p:spPr>
          <a:xfrm flipH="1">
            <a:off x="740569" y="3018287"/>
            <a:ext cx="362700" cy="2583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73;p20">
            <a:extLst>
              <a:ext uri="{FF2B5EF4-FFF2-40B4-BE49-F238E27FC236}">
                <a16:creationId xmlns:a16="http://schemas.microsoft.com/office/drawing/2014/main" id="{4741318E-0F49-3945-B111-9F570384D3BC}"/>
              </a:ext>
            </a:extLst>
          </p:cNvPr>
          <p:cNvSpPr txBox="1"/>
          <p:nvPr/>
        </p:nvSpPr>
        <p:spPr>
          <a:xfrm>
            <a:off x="249889" y="2382433"/>
            <a:ext cx="1336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ACK Received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75;p20">
            <a:extLst>
              <a:ext uri="{FF2B5EF4-FFF2-40B4-BE49-F238E27FC236}">
                <a16:creationId xmlns:a16="http://schemas.microsoft.com/office/drawing/2014/main" id="{596228C9-F13F-2F41-8B47-61031B963E6A}"/>
              </a:ext>
            </a:extLst>
          </p:cNvPr>
          <p:cNvSpPr txBox="1"/>
          <p:nvPr/>
        </p:nvSpPr>
        <p:spPr>
          <a:xfrm>
            <a:off x="5502928" y="2658341"/>
            <a:ext cx="1110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Raleway" panose="020B0503030101060003" pitchFamily="34" charset="77"/>
              </a:rPr>
              <a:t>d</a:t>
            </a:r>
            <a:r>
              <a:rPr lang="en" sz="1600" dirty="0">
                <a:latin typeface="Raleway" panose="020B0503030101060003" pitchFamily="34" charset="77"/>
              </a:rPr>
              <a:t> arrays of 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counters</a:t>
            </a:r>
            <a:endParaRPr sz="1600" dirty="0">
              <a:latin typeface="Raleway" panose="020B0503030101060003" pitchFamily="34" charset="77"/>
            </a:endParaRPr>
          </a:p>
        </p:txBody>
      </p:sp>
      <p:cxnSp>
        <p:nvCxnSpPr>
          <p:cNvPr id="128" name="Google Shape;177;p20">
            <a:extLst>
              <a:ext uri="{FF2B5EF4-FFF2-40B4-BE49-F238E27FC236}">
                <a16:creationId xmlns:a16="http://schemas.microsoft.com/office/drawing/2014/main" id="{4BEBDA89-DF46-B84A-A615-2C8989088F23}"/>
              </a:ext>
            </a:extLst>
          </p:cNvPr>
          <p:cNvCxnSpPr/>
          <p:nvPr/>
        </p:nvCxnSpPr>
        <p:spPr>
          <a:xfrm>
            <a:off x="5954535" y="2076038"/>
            <a:ext cx="0" cy="6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129" name="Google Shape;178;p20">
            <a:extLst>
              <a:ext uri="{FF2B5EF4-FFF2-40B4-BE49-F238E27FC236}">
                <a16:creationId xmlns:a16="http://schemas.microsoft.com/office/drawing/2014/main" id="{7EEDB00C-6C3B-E94C-803E-85ED001D9EE9}"/>
              </a:ext>
            </a:extLst>
          </p:cNvPr>
          <p:cNvCxnSpPr/>
          <p:nvPr/>
        </p:nvCxnSpPr>
        <p:spPr>
          <a:xfrm>
            <a:off x="5959610" y="3520388"/>
            <a:ext cx="2700" cy="55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0" name="Google Shape;179;p20">
            <a:extLst>
              <a:ext uri="{FF2B5EF4-FFF2-40B4-BE49-F238E27FC236}">
                <a16:creationId xmlns:a16="http://schemas.microsoft.com/office/drawing/2014/main" id="{D74352AB-2D74-2246-A0C3-97C8B3F4F6DE}"/>
              </a:ext>
            </a:extLst>
          </p:cNvPr>
          <p:cNvCxnSpPr>
            <a:cxnSpLocks/>
          </p:cNvCxnSpPr>
          <p:nvPr/>
        </p:nvCxnSpPr>
        <p:spPr>
          <a:xfrm>
            <a:off x="2924913" y="4350013"/>
            <a:ext cx="3645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131" name="Google Shape;180;p20">
            <a:extLst>
              <a:ext uri="{FF2B5EF4-FFF2-40B4-BE49-F238E27FC236}">
                <a16:creationId xmlns:a16="http://schemas.microsoft.com/office/drawing/2014/main" id="{4A6B5A6F-89F0-F148-B394-689962A9BC15}"/>
              </a:ext>
            </a:extLst>
          </p:cNvPr>
          <p:cNvCxnSpPr>
            <a:cxnSpLocks/>
          </p:cNvCxnSpPr>
          <p:nvPr/>
        </p:nvCxnSpPr>
        <p:spPr>
          <a:xfrm flipH="1">
            <a:off x="5178808" y="4363616"/>
            <a:ext cx="36496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132" name="Google Shape;181;p20">
            <a:extLst>
              <a:ext uri="{FF2B5EF4-FFF2-40B4-BE49-F238E27FC236}">
                <a16:creationId xmlns:a16="http://schemas.microsoft.com/office/drawing/2014/main" id="{F9469231-0986-5E4C-8B71-83EC06890BDC}"/>
              </a:ext>
            </a:extLst>
          </p:cNvPr>
          <p:cNvCxnSpPr/>
          <p:nvPr/>
        </p:nvCxnSpPr>
        <p:spPr>
          <a:xfrm>
            <a:off x="5757285" y="4127928"/>
            <a:ext cx="394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82;p20">
            <a:extLst>
              <a:ext uri="{FF2B5EF4-FFF2-40B4-BE49-F238E27FC236}">
                <a16:creationId xmlns:a16="http://schemas.microsoft.com/office/drawing/2014/main" id="{D3987686-FFE9-9542-9179-4DD100DC7349}"/>
              </a:ext>
            </a:extLst>
          </p:cNvPr>
          <p:cNvCxnSpPr/>
          <p:nvPr/>
        </p:nvCxnSpPr>
        <p:spPr>
          <a:xfrm rot="10800000" flipH="1">
            <a:off x="2944083" y="4193188"/>
            <a:ext cx="7800" cy="32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83;p20">
            <a:extLst>
              <a:ext uri="{FF2B5EF4-FFF2-40B4-BE49-F238E27FC236}">
                <a16:creationId xmlns:a16="http://schemas.microsoft.com/office/drawing/2014/main" id="{51A1AF15-11F7-F34D-A217-87C554B0D150}"/>
              </a:ext>
            </a:extLst>
          </p:cNvPr>
          <p:cNvCxnSpPr/>
          <p:nvPr/>
        </p:nvCxnSpPr>
        <p:spPr>
          <a:xfrm rot="10800000" flipH="1">
            <a:off x="5547783" y="4156445"/>
            <a:ext cx="7800" cy="32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84;p20">
            <a:extLst>
              <a:ext uri="{FF2B5EF4-FFF2-40B4-BE49-F238E27FC236}">
                <a16:creationId xmlns:a16="http://schemas.microsoft.com/office/drawing/2014/main" id="{EEF3BD94-8E5A-E54F-A2BD-B743DB024CBD}"/>
              </a:ext>
            </a:extLst>
          </p:cNvPr>
          <p:cNvSpPr/>
          <p:nvPr/>
        </p:nvSpPr>
        <p:spPr>
          <a:xfrm>
            <a:off x="7842827" y="2684457"/>
            <a:ext cx="1088546" cy="62063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Raleway" panose="020B0503030101060003" pitchFamily="34" charset="77"/>
              </a:rPr>
              <a:t>Detected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Raleway" panose="020B0503030101060003" pitchFamily="34" charset="77"/>
              </a:rPr>
              <a:t>flows</a:t>
            </a:r>
            <a:endParaRPr sz="14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Raleway" panose="020B0503030101060003" pitchFamily="34" charset="77"/>
            </a:endParaRPr>
          </a:p>
        </p:txBody>
      </p:sp>
      <p:cxnSp>
        <p:nvCxnSpPr>
          <p:cNvPr id="136" name="Google Shape;185;p20">
            <a:extLst>
              <a:ext uri="{FF2B5EF4-FFF2-40B4-BE49-F238E27FC236}">
                <a16:creationId xmlns:a16="http://schemas.microsoft.com/office/drawing/2014/main" id="{CE375355-9E6C-334D-8382-BD8A7A22EE6F}"/>
              </a:ext>
            </a:extLst>
          </p:cNvPr>
          <p:cNvCxnSpPr>
            <a:cxnSpLocks/>
          </p:cNvCxnSpPr>
          <p:nvPr/>
        </p:nvCxnSpPr>
        <p:spPr>
          <a:xfrm flipV="1">
            <a:off x="6588929" y="2991025"/>
            <a:ext cx="1240826" cy="7496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7" name="Google Shape;186;p20">
            <a:extLst>
              <a:ext uri="{FF2B5EF4-FFF2-40B4-BE49-F238E27FC236}">
                <a16:creationId xmlns:a16="http://schemas.microsoft.com/office/drawing/2014/main" id="{AC1EDBD3-5717-CB40-B9EB-1599BE734C4E}"/>
              </a:ext>
            </a:extLst>
          </p:cNvPr>
          <p:cNvSpPr txBox="1"/>
          <p:nvPr/>
        </p:nvSpPr>
        <p:spPr>
          <a:xfrm>
            <a:off x="2308944" y="2113910"/>
            <a:ext cx="775878" cy="30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H</a:t>
            </a:r>
            <a:r>
              <a:rPr lang="en" sz="1600" baseline="-25000" dirty="0">
                <a:latin typeface="Raleway" panose="020B0503030101060003" pitchFamily="34" charset="77"/>
              </a:rPr>
              <a:t>1</a:t>
            </a:r>
            <a:r>
              <a:rPr lang="en" sz="1600" dirty="0">
                <a:latin typeface="Raleway" panose="020B0503030101060003" pitchFamily="34" charset="77"/>
              </a:rPr>
              <a:t>(f)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138" name="Google Shape;187;p20">
            <a:extLst>
              <a:ext uri="{FF2B5EF4-FFF2-40B4-BE49-F238E27FC236}">
                <a16:creationId xmlns:a16="http://schemas.microsoft.com/office/drawing/2014/main" id="{F51DF9D8-8FDA-9347-B9E3-B73FFC9C7155}"/>
              </a:ext>
            </a:extLst>
          </p:cNvPr>
          <p:cNvSpPr txBox="1"/>
          <p:nvPr/>
        </p:nvSpPr>
        <p:spPr>
          <a:xfrm>
            <a:off x="2267693" y="2606596"/>
            <a:ext cx="664348" cy="19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H</a:t>
            </a:r>
            <a:r>
              <a:rPr lang="en" sz="1600" baseline="-25000" dirty="0">
                <a:latin typeface="Raleway" panose="020B0503030101060003" pitchFamily="34" charset="77"/>
              </a:rPr>
              <a:t>2</a:t>
            </a:r>
            <a:r>
              <a:rPr lang="en" sz="1600" dirty="0">
                <a:latin typeface="Raleway" panose="020B0503030101060003" pitchFamily="34" charset="77"/>
              </a:rPr>
              <a:t>(f)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139" name="Google Shape;188;p20">
            <a:extLst>
              <a:ext uri="{FF2B5EF4-FFF2-40B4-BE49-F238E27FC236}">
                <a16:creationId xmlns:a16="http://schemas.microsoft.com/office/drawing/2014/main" id="{8F03EEA2-B13A-6E46-8420-D8C69409476A}"/>
              </a:ext>
            </a:extLst>
          </p:cNvPr>
          <p:cNvSpPr txBox="1"/>
          <p:nvPr/>
        </p:nvSpPr>
        <p:spPr>
          <a:xfrm>
            <a:off x="2280777" y="3700270"/>
            <a:ext cx="721013" cy="25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latin typeface="Raleway" panose="020B0503030101060003" pitchFamily="34" charset="77"/>
              </a:rPr>
              <a:t>H</a:t>
            </a:r>
            <a:r>
              <a:rPr lang="en" sz="1600" baseline="-25000" dirty="0" err="1">
                <a:latin typeface="Raleway" panose="020B0503030101060003" pitchFamily="34" charset="77"/>
              </a:rPr>
              <a:t>d</a:t>
            </a:r>
            <a:r>
              <a:rPr lang="en" sz="1600" dirty="0">
                <a:latin typeface="Raleway" panose="020B0503030101060003" pitchFamily="34" charset="77"/>
              </a:rPr>
              <a:t> (f)</a:t>
            </a:r>
            <a:endParaRPr sz="1600" dirty="0">
              <a:latin typeface="Raleway" panose="020B0503030101060003" pitchFamily="34" charset="77"/>
            </a:endParaRPr>
          </a:p>
        </p:txBody>
      </p:sp>
      <p:cxnSp>
        <p:nvCxnSpPr>
          <p:cNvPr id="140" name="Google Shape;181;p20">
            <a:extLst>
              <a:ext uri="{FF2B5EF4-FFF2-40B4-BE49-F238E27FC236}">
                <a16:creationId xmlns:a16="http://schemas.microsoft.com/office/drawing/2014/main" id="{C0349349-DF52-2941-B481-C4C9B94A010A}"/>
              </a:ext>
            </a:extLst>
          </p:cNvPr>
          <p:cNvCxnSpPr/>
          <p:nvPr/>
        </p:nvCxnSpPr>
        <p:spPr>
          <a:xfrm>
            <a:off x="5757285" y="2076038"/>
            <a:ext cx="394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73;p20">
            <a:extLst>
              <a:ext uri="{FF2B5EF4-FFF2-40B4-BE49-F238E27FC236}">
                <a16:creationId xmlns:a16="http://schemas.microsoft.com/office/drawing/2014/main" id="{3F1ED613-8280-E746-84AF-2938058F214E}"/>
              </a:ext>
            </a:extLst>
          </p:cNvPr>
          <p:cNvSpPr txBox="1"/>
          <p:nvPr/>
        </p:nvSpPr>
        <p:spPr>
          <a:xfrm>
            <a:off x="1668470" y="1593597"/>
            <a:ext cx="1758797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Flow key f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29E60FF-D091-EB47-9CC7-CFAE9982FCC8}"/>
              </a:ext>
            </a:extLst>
          </p:cNvPr>
          <p:cNvCxnSpPr>
            <a:cxnSpLocks/>
          </p:cNvCxnSpPr>
          <p:nvPr/>
        </p:nvCxnSpPr>
        <p:spPr>
          <a:xfrm>
            <a:off x="2585089" y="1944863"/>
            <a:ext cx="0" cy="26235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4E29C707-3303-DD40-82D8-2C13D8DBED4C}"/>
              </a:ext>
            </a:extLst>
          </p:cNvPr>
          <p:cNvSpPr txBox="1"/>
          <p:nvPr/>
        </p:nvSpPr>
        <p:spPr>
          <a:xfrm>
            <a:off x="4666028" y="2623307"/>
            <a:ext cx="232436" cy="39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cs typeface="Calibri" panose="020F0502020204030204" pitchFamily="34" charset="0"/>
                <a:sym typeface="Helvetica Light"/>
              </a:rPr>
              <a:t>7</a:t>
            </a:r>
          </a:p>
        </p:txBody>
      </p:sp>
      <p:sp>
        <p:nvSpPr>
          <p:cNvPr id="144" name="Google Shape;165;p20">
            <a:extLst>
              <a:ext uri="{FF2B5EF4-FFF2-40B4-BE49-F238E27FC236}">
                <a16:creationId xmlns:a16="http://schemas.microsoft.com/office/drawing/2014/main" id="{3A0A7020-E9E3-4B40-88C9-EDEB79A984EC}"/>
              </a:ext>
            </a:extLst>
          </p:cNvPr>
          <p:cNvSpPr/>
          <p:nvPr/>
        </p:nvSpPr>
        <p:spPr>
          <a:xfrm>
            <a:off x="4510963" y="2568421"/>
            <a:ext cx="519000" cy="524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-t</a:t>
            </a:r>
            <a:r>
              <a:rPr lang="en" sz="1920" baseline="-2500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2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17EE3BC-5095-E149-82D8-A30A81B9C965}"/>
              </a:ext>
            </a:extLst>
          </p:cNvPr>
          <p:cNvSpPr/>
          <p:nvPr/>
        </p:nvSpPr>
        <p:spPr>
          <a:xfrm>
            <a:off x="3585392" y="2119596"/>
            <a:ext cx="3145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46" name="Google Shape;164;p20">
            <a:extLst>
              <a:ext uri="{FF2B5EF4-FFF2-40B4-BE49-F238E27FC236}">
                <a16:creationId xmlns:a16="http://schemas.microsoft.com/office/drawing/2014/main" id="{09E08ADD-3D10-CB45-B02D-6A9B24EC1249}"/>
              </a:ext>
            </a:extLst>
          </p:cNvPr>
          <p:cNvSpPr/>
          <p:nvPr/>
        </p:nvSpPr>
        <p:spPr>
          <a:xfrm>
            <a:off x="3476900" y="2044683"/>
            <a:ext cx="519000" cy="505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-t</a:t>
            </a:r>
            <a:r>
              <a:rPr lang="en" sz="1920" baseline="-2500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2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0218EA9-7682-894F-BD8F-5BA6DFEB9918}"/>
              </a:ext>
            </a:extLst>
          </p:cNvPr>
          <p:cNvSpPr/>
          <p:nvPr/>
        </p:nvSpPr>
        <p:spPr>
          <a:xfrm>
            <a:off x="4070533" y="3140877"/>
            <a:ext cx="3930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148" name="Google Shape;176;p20">
            <a:extLst>
              <a:ext uri="{FF2B5EF4-FFF2-40B4-BE49-F238E27FC236}">
                <a16:creationId xmlns:a16="http://schemas.microsoft.com/office/drawing/2014/main" id="{02DB0523-9702-7E4A-9311-690710929D20}"/>
              </a:ext>
            </a:extLst>
          </p:cNvPr>
          <p:cNvSpPr txBox="1"/>
          <p:nvPr/>
        </p:nvSpPr>
        <p:spPr>
          <a:xfrm>
            <a:off x="3235186" y="4141575"/>
            <a:ext cx="2191208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Raleway" panose="020B0503030101060003" pitchFamily="34" charset="77"/>
              </a:rPr>
              <a:t>r</a:t>
            </a:r>
            <a:r>
              <a:rPr lang="en" sz="1600" dirty="0">
                <a:latin typeface="Raleway" panose="020B0503030101060003" pitchFamily="34" charset="77"/>
              </a:rPr>
              <a:t> counters per array</a:t>
            </a:r>
            <a:endParaRPr sz="1600" dirty="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24987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35" grpId="1" animBg="1"/>
      <p:bldP spid="144" grpId="0" animBg="1"/>
      <p:bldP spid="1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826"/>
            <a:ext cx="9144000" cy="857250"/>
          </a:xfrm>
        </p:spPr>
        <p:txBody>
          <a:bodyPr>
            <a:noAutofit/>
          </a:bodyPr>
          <a:lstStyle/>
          <a:p>
            <a:r>
              <a:rPr lang="en-US" sz="2400" dirty="0">
                <a:cs typeface="Futura Medium" panose="020B0602020204020303" pitchFamily="34" charset="-79"/>
              </a:rPr>
              <a:t>Lean algorithm example </a:t>
            </a:r>
            <a:r>
              <a:rPr lang="en-US" sz="2400" b="0" dirty="0">
                <a:cs typeface="Futura Medium" panose="020B0602020204020303" pitchFamily="34" charset="-79"/>
              </a:rPr>
              <a:t>II: Packet loss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440888" cy="333425"/>
          </a:xfrm>
        </p:spPr>
        <p:txBody>
          <a:bodyPr/>
          <a:lstStyle/>
          <a:p>
            <a:fld id="{86CB4B4D-7CA3-9044-876B-883B54F8677D}" type="slidenum">
              <a:rPr lang="en-US" sz="1400" smtClean="0"/>
              <a:t>18</a:t>
            </a:fld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D3A96A-1290-7E4C-B4DA-6CBADFCE20BC}"/>
              </a:ext>
            </a:extLst>
          </p:cNvPr>
          <p:cNvSpPr/>
          <p:nvPr/>
        </p:nvSpPr>
        <p:spPr>
          <a:xfrm>
            <a:off x="730678" y="740740"/>
            <a:ext cx="8202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285750" algn="l">
              <a:buSzPts val="18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Raleway Medium" panose="020B0503030101060003" pitchFamily="34" charset="77"/>
              </a:rPr>
              <a:t>Objective: </a:t>
            </a:r>
            <a:r>
              <a:rPr lang="en-US" sz="2000" dirty="0">
                <a:latin typeface="Raleway Medium" panose="020B0503030101060003" pitchFamily="34" charset="77"/>
              </a:rPr>
              <a:t>Detect flows with high packet loss</a:t>
            </a:r>
          </a:p>
          <a:p>
            <a:pPr marL="857250" lvl="1" indent="-285750" algn="l">
              <a:buSzPts val="18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Raleway Medium" panose="020B0503030101060003" pitchFamily="34" charset="77"/>
              </a:rPr>
              <a:t>Assumption: </a:t>
            </a:r>
            <a:r>
              <a:rPr lang="en-US" sz="2000" dirty="0">
                <a:latin typeface="Raleway Medium" panose="020B0503030101060003" pitchFamily="34" charset="77"/>
              </a:rPr>
              <a:t>Random packet loss</a:t>
            </a:r>
          </a:p>
          <a:p>
            <a:pPr marL="857250" lvl="1" indent="-285750" algn="l">
              <a:buSzPts val="1800"/>
              <a:buFont typeface="Arial" panose="020B0604020202020204" pitchFamily="34" charset="0"/>
              <a:buChar char="•"/>
            </a:pPr>
            <a:endParaRPr lang="en-US" sz="2000" dirty="0">
              <a:latin typeface="Raleway Medium" panose="020B0503030101060003" pitchFamily="34" charset="77"/>
            </a:endParaRPr>
          </a:p>
          <a:p>
            <a:pPr marL="857250" lvl="1" indent="-285750" algn="l">
              <a:buSzPts val="1800"/>
              <a:buFont typeface="Arial" panose="020B0604020202020204" pitchFamily="34" charset="0"/>
              <a:buChar char="•"/>
            </a:pPr>
            <a:endParaRPr lang="en-US" sz="2000" dirty="0">
              <a:latin typeface="Raleway Medium" panose="020B0503030101060003" pitchFamily="34" charset="77"/>
            </a:endParaRPr>
          </a:p>
        </p:txBody>
      </p:sp>
      <p:sp>
        <p:nvSpPr>
          <p:cNvPr id="115" name="Google Shape;154;p20">
            <a:extLst>
              <a:ext uri="{FF2B5EF4-FFF2-40B4-BE49-F238E27FC236}">
                <a16:creationId xmlns:a16="http://schemas.microsoft.com/office/drawing/2014/main" id="{2252B992-CCA8-AE43-A709-8C0545D7F37F}"/>
              </a:ext>
            </a:extLst>
          </p:cNvPr>
          <p:cNvSpPr/>
          <p:nvPr/>
        </p:nvSpPr>
        <p:spPr>
          <a:xfrm>
            <a:off x="4393624" y="3685244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5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46;p20">
            <a:extLst>
              <a:ext uri="{FF2B5EF4-FFF2-40B4-BE49-F238E27FC236}">
                <a16:creationId xmlns:a16="http://schemas.microsoft.com/office/drawing/2014/main" id="{9C780CF7-3B82-304B-882E-12B3B4FE258D}"/>
              </a:ext>
            </a:extLst>
          </p:cNvPr>
          <p:cNvSpPr/>
          <p:nvPr/>
        </p:nvSpPr>
        <p:spPr>
          <a:xfrm>
            <a:off x="3875916" y="3169189"/>
            <a:ext cx="519070" cy="5127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6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40;p20">
            <a:extLst>
              <a:ext uri="{FF2B5EF4-FFF2-40B4-BE49-F238E27FC236}">
                <a16:creationId xmlns:a16="http://schemas.microsoft.com/office/drawing/2014/main" id="{88C87B12-500B-354C-AF6C-76D0277862B1}"/>
              </a:ext>
            </a:extLst>
          </p:cNvPr>
          <p:cNvSpPr/>
          <p:nvPr/>
        </p:nvSpPr>
        <p:spPr>
          <a:xfrm>
            <a:off x="3356356" y="2644327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41;p20">
            <a:extLst>
              <a:ext uri="{FF2B5EF4-FFF2-40B4-BE49-F238E27FC236}">
                <a16:creationId xmlns:a16="http://schemas.microsoft.com/office/drawing/2014/main" id="{C22CE292-16ED-1C4B-9AEC-B4309AC8E7DA}"/>
              </a:ext>
            </a:extLst>
          </p:cNvPr>
          <p:cNvSpPr/>
          <p:nvPr/>
        </p:nvSpPr>
        <p:spPr>
          <a:xfrm>
            <a:off x="3875339" y="2644327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4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42;p20">
            <a:extLst>
              <a:ext uri="{FF2B5EF4-FFF2-40B4-BE49-F238E27FC236}">
                <a16:creationId xmlns:a16="http://schemas.microsoft.com/office/drawing/2014/main" id="{0900FBE6-F646-AE49-A9FC-6427AC27466A}"/>
              </a:ext>
            </a:extLst>
          </p:cNvPr>
          <p:cNvSpPr/>
          <p:nvPr/>
        </p:nvSpPr>
        <p:spPr>
          <a:xfrm>
            <a:off x="4398103" y="2644327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6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43;p20">
            <a:extLst>
              <a:ext uri="{FF2B5EF4-FFF2-40B4-BE49-F238E27FC236}">
                <a16:creationId xmlns:a16="http://schemas.microsoft.com/office/drawing/2014/main" id="{16E09C77-9CB3-BD42-BFA1-705AC809BA1C}"/>
              </a:ext>
            </a:extLst>
          </p:cNvPr>
          <p:cNvSpPr/>
          <p:nvPr/>
        </p:nvSpPr>
        <p:spPr>
          <a:xfrm>
            <a:off x="5441687" y="2644986"/>
            <a:ext cx="513361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10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45;p20">
            <a:extLst>
              <a:ext uri="{FF2B5EF4-FFF2-40B4-BE49-F238E27FC236}">
                <a16:creationId xmlns:a16="http://schemas.microsoft.com/office/drawing/2014/main" id="{B511A812-9F2F-E848-BF4F-2BBC9FE87B0F}"/>
              </a:ext>
            </a:extLst>
          </p:cNvPr>
          <p:cNvGrpSpPr/>
          <p:nvPr/>
        </p:nvGrpSpPr>
        <p:grpSpPr>
          <a:xfrm>
            <a:off x="3356354" y="3169953"/>
            <a:ext cx="2594786" cy="512713"/>
            <a:chOff x="5709295" y="4138610"/>
            <a:chExt cx="2143034" cy="564600"/>
          </a:xfrm>
        </p:grpSpPr>
        <p:sp>
          <p:nvSpPr>
            <p:cNvPr id="122" name="Google Shape;146;p20">
              <a:extLst>
                <a:ext uri="{FF2B5EF4-FFF2-40B4-BE49-F238E27FC236}">
                  <a16:creationId xmlns:a16="http://schemas.microsoft.com/office/drawing/2014/main" id="{B530ABF7-95EE-0744-AEF8-8EE89A7CCCE9}"/>
                </a:ext>
              </a:extLst>
            </p:cNvPr>
            <p:cNvSpPr/>
            <p:nvPr/>
          </p:nvSpPr>
          <p:spPr>
            <a:xfrm>
              <a:off x="5709295" y="4138610"/>
              <a:ext cx="4287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9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48;p20">
              <a:extLst>
                <a:ext uri="{FF2B5EF4-FFF2-40B4-BE49-F238E27FC236}">
                  <a16:creationId xmlns:a16="http://schemas.microsoft.com/office/drawing/2014/main" id="{2AB92A43-7A7F-7645-9FF6-930B0268E625}"/>
                </a:ext>
              </a:extLst>
            </p:cNvPr>
            <p:cNvSpPr/>
            <p:nvPr/>
          </p:nvSpPr>
          <p:spPr>
            <a:xfrm>
              <a:off x="6998302" y="4138610"/>
              <a:ext cx="4287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8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49;p20">
              <a:extLst>
                <a:ext uri="{FF2B5EF4-FFF2-40B4-BE49-F238E27FC236}">
                  <a16:creationId xmlns:a16="http://schemas.microsoft.com/office/drawing/2014/main" id="{FAF6010F-533B-EE4F-8A53-4E465A761E90}"/>
                </a:ext>
              </a:extLst>
            </p:cNvPr>
            <p:cNvSpPr/>
            <p:nvPr/>
          </p:nvSpPr>
          <p:spPr>
            <a:xfrm>
              <a:off x="7426929" y="4138610"/>
              <a:ext cx="4254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4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50;p20">
              <a:extLst>
                <a:ext uri="{FF2B5EF4-FFF2-40B4-BE49-F238E27FC236}">
                  <a16:creationId xmlns:a16="http://schemas.microsoft.com/office/drawing/2014/main" id="{7E9C5665-6589-204C-9691-09300BF57C30}"/>
                </a:ext>
              </a:extLst>
            </p:cNvPr>
            <p:cNvSpPr/>
            <p:nvPr/>
          </p:nvSpPr>
          <p:spPr>
            <a:xfrm>
              <a:off x="6134800" y="4138610"/>
              <a:ext cx="428700" cy="564600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52;p20">
            <a:extLst>
              <a:ext uri="{FF2B5EF4-FFF2-40B4-BE49-F238E27FC236}">
                <a16:creationId xmlns:a16="http://schemas.microsoft.com/office/drawing/2014/main" id="{443669B9-87D3-3741-A5DA-9D6B18FDC849}"/>
              </a:ext>
            </a:extLst>
          </p:cNvPr>
          <p:cNvSpPr/>
          <p:nvPr/>
        </p:nvSpPr>
        <p:spPr>
          <a:xfrm>
            <a:off x="3356354" y="3681929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7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53;p20">
            <a:extLst>
              <a:ext uri="{FF2B5EF4-FFF2-40B4-BE49-F238E27FC236}">
                <a16:creationId xmlns:a16="http://schemas.microsoft.com/office/drawing/2014/main" id="{F4EC8DBC-DBC2-2142-BE63-C8D62B5097B0}"/>
              </a:ext>
            </a:extLst>
          </p:cNvPr>
          <p:cNvSpPr/>
          <p:nvPr/>
        </p:nvSpPr>
        <p:spPr>
          <a:xfrm>
            <a:off x="3875337" y="3681929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9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54;p20">
            <a:extLst>
              <a:ext uri="{FF2B5EF4-FFF2-40B4-BE49-F238E27FC236}">
                <a16:creationId xmlns:a16="http://schemas.microsoft.com/office/drawing/2014/main" id="{058E5682-90E0-1F4D-AC61-A959FF7DE2C4}"/>
              </a:ext>
            </a:extLst>
          </p:cNvPr>
          <p:cNvSpPr/>
          <p:nvPr/>
        </p:nvSpPr>
        <p:spPr>
          <a:xfrm>
            <a:off x="4917084" y="3681929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10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55;p20">
            <a:extLst>
              <a:ext uri="{FF2B5EF4-FFF2-40B4-BE49-F238E27FC236}">
                <a16:creationId xmlns:a16="http://schemas.microsoft.com/office/drawing/2014/main" id="{363BB6DD-1088-0B41-A7E6-A5C32DA106C7}"/>
              </a:ext>
            </a:extLst>
          </p:cNvPr>
          <p:cNvSpPr/>
          <p:nvPr/>
        </p:nvSpPr>
        <p:spPr>
          <a:xfrm>
            <a:off x="5436066" y="3681929"/>
            <a:ext cx="515074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57;p20">
            <a:extLst>
              <a:ext uri="{FF2B5EF4-FFF2-40B4-BE49-F238E27FC236}">
                <a16:creationId xmlns:a16="http://schemas.microsoft.com/office/drawing/2014/main" id="{CA6244BD-FC5C-514A-91B8-A5E933A38BEA}"/>
              </a:ext>
            </a:extLst>
          </p:cNvPr>
          <p:cNvGrpSpPr/>
          <p:nvPr/>
        </p:nvGrpSpPr>
        <p:grpSpPr>
          <a:xfrm>
            <a:off x="3356354" y="2138442"/>
            <a:ext cx="2598783" cy="505903"/>
            <a:chOff x="5706172" y="2033710"/>
            <a:chExt cx="2146335" cy="557100"/>
          </a:xfrm>
        </p:grpSpPr>
        <p:grpSp>
          <p:nvGrpSpPr>
            <p:cNvPr id="131" name="Google Shape;158;p20">
              <a:extLst>
                <a:ext uri="{FF2B5EF4-FFF2-40B4-BE49-F238E27FC236}">
                  <a16:creationId xmlns:a16="http://schemas.microsoft.com/office/drawing/2014/main" id="{10744692-1575-8E45-92C6-5910A5FB9DBA}"/>
                </a:ext>
              </a:extLst>
            </p:cNvPr>
            <p:cNvGrpSpPr/>
            <p:nvPr/>
          </p:nvGrpSpPr>
          <p:grpSpPr>
            <a:xfrm>
              <a:off x="5706172" y="2033710"/>
              <a:ext cx="2146335" cy="557100"/>
              <a:chOff x="5706172" y="2033710"/>
              <a:chExt cx="2146335" cy="557100"/>
            </a:xfrm>
          </p:grpSpPr>
          <p:sp>
            <p:nvSpPr>
              <p:cNvPr id="133" name="Google Shape;159;p20">
                <a:extLst>
                  <a:ext uri="{FF2B5EF4-FFF2-40B4-BE49-F238E27FC236}">
                    <a16:creationId xmlns:a16="http://schemas.microsoft.com/office/drawing/2014/main" id="{5E32B0A3-0F0B-8C41-AE39-3FB99DDAE4CA}"/>
                  </a:ext>
                </a:extLst>
              </p:cNvPr>
              <p:cNvSpPr/>
              <p:nvPr/>
            </p:nvSpPr>
            <p:spPr>
              <a:xfrm>
                <a:off x="5706172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5</a:t>
                </a:r>
                <a:endParaRPr sz="1900" dirty="0">
                  <a:solidFill>
                    <a:schemeClr val="tx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60;p20">
                <a:extLst>
                  <a:ext uri="{FF2B5EF4-FFF2-40B4-BE49-F238E27FC236}">
                    <a16:creationId xmlns:a16="http://schemas.microsoft.com/office/drawing/2014/main" id="{F942C28C-00E9-6D47-860D-EDA29F8F9883}"/>
                  </a:ext>
                </a:extLst>
              </p:cNvPr>
              <p:cNvSpPr/>
              <p:nvPr/>
            </p:nvSpPr>
            <p:spPr>
              <a:xfrm>
                <a:off x="6566551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/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7</a:t>
                </a:r>
              </a:p>
            </p:txBody>
          </p:sp>
          <p:sp>
            <p:nvSpPr>
              <p:cNvPr id="135" name="Google Shape;161;p20">
                <a:extLst>
                  <a:ext uri="{FF2B5EF4-FFF2-40B4-BE49-F238E27FC236}">
                    <a16:creationId xmlns:a16="http://schemas.microsoft.com/office/drawing/2014/main" id="{C802687D-33E3-7D46-AFE1-1FA083068EDD}"/>
                  </a:ext>
                </a:extLst>
              </p:cNvPr>
              <p:cNvSpPr/>
              <p:nvPr/>
            </p:nvSpPr>
            <p:spPr>
              <a:xfrm>
                <a:off x="6995179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9</a:t>
                </a:r>
                <a:endParaRPr sz="1900" dirty="0">
                  <a:solidFill>
                    <a:srgbClr val="00FFFF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62;p20">
                <a:extLst>
                  <a:ext uri="{FF2B5EF4-FFF2-40B4-BE49-F238E27FC236}">
                    <a16:creationId xmlns:a16="http://schemas.microsoft.com/office/drawing/2014/main" id="{C1CAD196-FCBF-F34F-A1DE-F807C09BC7BD}"/>
                  </a:ext>
                </a:extLst>
              </p:cNvPr>
              <p:cNvSpPr/>
              <p:nvPr/>
            </p:nvSpPr>
            <p:spPr>
              <a:xfrm>
                <a:off x="7423807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11</a:t>
                </a:r>
                <a:endParaRPr sz="1900" dirty="0">
                  <a:solidFill>
                    <a:schemeClr val="tx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63;p20">
              <a:extLst>
                <a:ext uri="{FF2B5EF4-FFF2-40B4-BE49-F238E27FC236}">
                  <a16:creationId xmlns:a16="http://schemas.microsoft.com/office/drawing/2014/main" id="{F37B8BCB-F499-DC45-B338-57B8DB94D26D}"/>
                </a:ext>
              </a:extLst>
            </p:cNvPr>
            <p:cNvSpPr/>
            <p:nvPr/>
          </p:nvSpPr>
          <p:spPr>
            <a:xfrm>
              <a:off x="6134800" y="2033710"/>
              <a:ext cx="428700" cy="557100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rgbClr val="00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66;p20">
            <a:extLst>
              <a:ext uri="{FF2B5EF4-FFF2-40B4-BE49-F238E27FC236}">
                <a16:creationId xmlns:a16="http://schemas.microsoft.com/office/drawing/2014/main" id="{585DBBC4-E4B7-9B43-8C84-71317500BB3E}"/>
              </a:ext>
            </a:extLst>
          </p:cNvPr>
          <p:cNvSpPr/>
          <p:nvPr/>
        </p:nvSpPr>
        <p:spPr>
          <a:xfrm>
            <a:off x="3878488" y="3162212"/>
            <a:ext cx="526500" cy="5127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67;p20">
            <a:extLst>
              <a:ext uri="{FF2B5EF4-FFF2-40B4-BE49-F238E27FC236}">
                <a16:creationId xmlns:a16="http://schemas.microsoft.com/office/drawing/2014/main" id="{E678E49F-DBA5-8243-BC8D-0D908468309E}"/>
              </a:ext>
            </a:extLst>
          </p:cNvPr>
          <p:cNvSpPr/>
          <p:nvPr/>
        </p:nvSpPr>
        <p:spPr>
          <a:xfrm>
            <a:off x="4392436" y="3687732"/>
            <a:ext cx="530400" cy="5319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68;p20">
            <a:extLst>
              <a:ext uri="{FF2B5EF4-FFF2-40B4-BE49-F238E27FC236}">
                <a16:creationId xmlns:a16="http://schemas.microsoft.com/office/drawing/2014/main" id="{ABE1EFB1-B449-A94E-9052-62BD88B0CB93}"/>
              </a:ext>
            </a:extLst>
          </p:cNvPr>
          <p:cNvCxnSpPr>
            <a:cxnSpLocks/>
            <a:stCxn id="143" idx="1"/>
            <a:endCxn id="164" idx="1"/>
          </p:cNvCxnSpPr>
          <p:nvPr/>
        </p:nvCxnSpPr>
        <p:spPr>
          <a:xfrm flipV="1">
            <a:off x="1510633" y="2396603"/>
            <a:ext cx="2374192" cy="83689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0" name="Google Shape;170;p20">
            <a:extLst>
              <a:ext uri="{FF2B5EF4-FFF2-40B4-BE49-F238E27FC236}">
                <a16:creationId xmlns:a16="http://schemas.microsoft.com/office/drawing/2014/main" id="{B63E1AA8-C084-674D-A3ED-C7DAEA071BAF}"/>
              </a:ext>
            </a:extLst>
          </p:cNvPr>
          <p:cNvCxnSpPr>
            <a:cxnSpLocks/>
            <a:stCxn id="143" idx="1"/>
            <a:endCxn id="162" idx="1"/>
          </p:cNvCxnSpPr>
          <p:nvPr/>
        </p:nvCxnSpPr>
        <p:spPr>
          <a:xfrm flipV="1">
            <a:off x="1510633" y="2914418"/>
            <a:ext cx="3408511" cy="319076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1" name="Google Shape;171;p20">
            <a:extLst>
              <a:ext uri="{FF2B5EF4-FFF2-40B4-BE49-F238E27FC236}">
                <a16:creationId xmlns:a16="http://schemas.microsoft.com/office/drawing/2014/main" id="{B0F60127-6638-0444-B152-11B11B62D398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>
            <a:off x="1510633" y="3233494"/>
            <a:ext cx="2883774" cy="714463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2" name="Google Shape;172;p20">
            <a:extLst>
              <a:ext uri="{FF2B5EF4-FFF2-40B4-BE49-F238E27FC236}">
                <a16:creationId xmlns:a16="http://schemas.microsoft.com/office/drawing/2014/main" id="{B1776D0E-574E-9A49-A96B-2DEBA3A19FBE}"/>
              </a:ext>
            </a:extLst>
          </p:cNvPr>
          <p:cNvCxnSpPr>
            <a:stCxn id="143" idx="1"/>
            <a:endCxn id="137" idx="1"/>
          </p:cNvCxnSpPr>
          <p:nvPr/>
        </p:nvCxnSpPr>
        <p:spPr>
          <a:xfrm>
            <a:off x="1510633" y="3233494"/>
            <a:ext cx="2367855" cy="18506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43" name="Google Shape;169;p20">
            <a:extLst>
              <a:ext uri="{FF2B5EF4-FFF2-40B4-BE49-F238E27FC236}">
                <a16:creationId xmlns:a16="http://schemas.microsoft.com/office/drawing/2014/main" id="{FB3684A2-3442-BC4E-8D19-4D2DA95D6608}"/>
              </a:ext>
            </a:extLst>
          </p:cNvPr>
          <p:cNvSpPr/>
          <p:nvPr/>
        </p:nvSpPr>
        <p:spPr>
          <a:xfrm flipH="1">
            <a:off x="1147933" y="3104344"/>
            <a:ext cx="362700" cy="2583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800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73;p20">
            <a:extLst>
              <a:ext uri="{FF2B5EF4-FFF2-40B4-BE49-F238E27FC236}">
                <a16:creationId xmlns:a16="http://schemas.microsoft.com/office/drawing/2014/main" id="{92AAAD6F-03F3-4048-A741-6AF4DC7316F6}"/>
              </a:ext>
            </a:extLst>
          </p:cNvPr>
          <p:cNvSpPr txBox="1"/>
          <p:nvPr/>
        </p:nvSpPr>
        <p:spPr>
          <a:xfrm>
            <a:off x="636551" y="2681961"/>
            <a:ext cx="1336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Packet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84;p20">
            <a:extLst>
              <a:ext uri="{FF2B5EF4-FFF2-40B4-BE49-F238E27FC236}">
                <a16:creationId xmlns:a16="http://schemas.microsoft.com/office/drawing/2014/main" id="{06CD949E-C416-744D-846F-742950201B2E}"/>
              </a:ext>
            </a:extLst>
          </p:cNvPr>
          <p:cNvSpPr/>
          <p:nvPr/>
        </p:nvSpPr>
        <p:spPr>
          <a:xfrm>
            <a:off x="7614571" y="2724786"/>
            <a:ext cx="1088546" cy="62063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Raleway" panose="020B0503030101060003" pitchFamily="34" charset="77"/>
              </a:rPr>
              <a:t>Detected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Raleway" panose="020B0503030101060003" pitchFamily="34" charset="77"/>
              </a:rPr>
              <a:t>flows</a:t>
            </a:r>
            <a:endParaRPr sz="14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Raleway" panose="020B0503030101060003" pitchFamily="34" charset="77"/>
            </a:endParaRPr>
          </a:p>
        </p:txBody>
      </p:sp>
      <p:cxnSp>
        <p:nvCxnSpPr>
          <p:cNvPr id="154" name="Google Shape;185;p20">
            <a:extLst>
              <a:ext uri="{FF2B5EF4-FFF2-40B4-BE49-F238E27FC236}">
                <a16:creationId xmlns:a16="http://schemas.microsoft.com/office/drawing/2014/main" id="{B4F67006-94B6-774F-A216-F231E0DB448B}"/>
              </a:ext>
            </a:extLst>
          </p:cNvPr>
          <p:cNvCxnSpPr>
            <a:cxnSpLocks/>
          </p:cNvCxnSpPr>
          <p:nvPr/>
        </p:nvCxnSpPr>
        <p:spPr>
          <a:xfrm flipV="1">
            <a:off x="6187806" y="3082025"/>
            <a:ext cx="1240826" cy="7496"/>
          </a:xfrm>
          <a:prstGeom prst="straightConnector1">
            <a:avLst/>
          </a:prstGeom>
          <a:noFill/>
          <a:ln w="222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5" name="Google Shape;186;p20">
            <a:extLst>
              <a:ext uri="{FF2B5EF4-FFF2-40B4-BE49-F238E27FC236}">
                <a16:creationId xmlns:a16="http://schemas.microsoft.com/office/drawing/2014/main" id="{15F76F9F-1E62-3748-8795-9626B8EE5FDC}"/>
              </a:ext>
            </a:extLst>
          </p:cNvPr>
          <p:cNvSpPr txBox="1"/>
          <p:nvPr/>
        </p:nvSpPr>
        <p:spPr>
          <a:xfrm>
            <a:off x="2701321" y="2208167"/>
            <a:ext cx="775878" cy="30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H</a:t>
            </a:r>
            <a:r>
              <a:rPr lang="en" sz="1600" baseline="-25000" dirty="0">
                <a:latin typeface="Raleway" panose="020B0503030101060003" pitchFamily="34" charset="77"/>
              </a:rPr>
              <a:t>1</a:t>
            </a:r>
            <a:r>
              <a:rPr lang="en" sz="1600" dirty="0">
                <a:latin typeface="Raleway" panose="020B0503030101060003" pitchFamily="34" charset="77"/>
              </a:rPr>
              <a:t>(f)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156" name="Google Shape;187;p20">
            <a:extLst>
              <a:ext uri="{FF2B5EF4-FFF2-40B4-BE49-F238E27FC236}">
                <a16:creationId xmlns:a16="http://schemas.microsoft.com/office/drawing/2014/main" id="{724EAE63-DCDD-7B45-AE30-8DFF79EA645F}"/>
              </a:ext>
            </a:extLst>
          </p:cNvPr>
          <p:cNvSpPr txBox="1"/>
          <p:nvPr/>
        </p:nvSpPr>
        <p:spPr>
          <a:xfrm>
            <a:off x="2670831" y="2695376"/>
            <a:ext cx="664348" cy="19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H</a:t>
            </a:r>
            <a:r>
              <a:rPr lang="en" sz="1600" baseline="-25000" dirty="0">
                <a:latin typeface="Raleway" panose="020B0503030101060003" pitchFamily="34" charset="77"/>
              </a:rPr>
              <a:t>2</a:t>
            </a:r>
            <a:r>
              <a:rPr lang="en" sz="1600" dirty="0">
                <a:latin typeface="Raleway" panose="020B0503030101060003" pitchFamily="34" charset="77"/>
              </a:rPr>
              <a:t>(f)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157" name="Google Shape;188;p20">
            <a:extLst>
              <a:ext uri="{FF2B5EF4-FFF2-40B4-BE49-F238E27FC236}">
                <a16:creationId xmlns:a16="http://schemas.microsoft.com/office/drawing/2014/main" id="{0A6516E9-C49C-2D41-A7F5-DCA7E6974AD6}"/>
              </a:ext>
            </a:extLst>
          </p:cNvPr>
          <p:cNvSpPr txBox="1"/>
          <p:nvPr/>
        </p:nvSpPr>
        <p:spPr>
          <a:xfrm>
            <a:off x="2681393" y="3744283"/>
            <a:ext cx="721013" cy="25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latin typeface="Raleway" panose="020B0503030101060003" pitchFamily="34" charset="77"/>
              </a:rPr>
              <a:t>H</a:t>
            </a:r>
            <a:r>
              <a:rPr lang="en" sz="1600" baseline="-25000" dirty="0" err="1">
                <a:latin typeface="Raleway" panose="020B0503030101060003" pitchFamily="34" charset="77"/>
              </a:rPr>
              <a:t>d</a:t>
            </a:r>
            <a:r>
              <a:rPr lang="en" sz="1600" dirty="0">
                <a:latin typeface="Raleway" panose="020B0503030101060003" pitchFamily="34" charset="77"/>
              </a:rPr>
              <a:t> (f)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159" name="Google Shape;173;p20">
            <a:extLst>
              <a:ext uri="{FF2B5EF4-FFF2-40B4-BE49-F238E27FC236}">
                <a16:creationId xmlns:a16="http://schemas.microsoft.com/office/drawing/2014/main" id="{05EBCB31-2831-2640-BEC5-5EDE28672ED9}"/>
              </a:ext>
            </a:extLst>
          </p:cNvPr>
          <p:cNvSpPr txBox="1"/>
          <p:nvPr/>
        </p:nvSpPr>
        <p:spPr>
          <a:xfrm>
            <a:off x="1921206" y="1717979"/>
            <a:ext cx="1758797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Flow key f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B1B2A83-829B-8542-995C-E421BFF68423}"/>
              </a:ext>
            </a:extLst>
          </p:cNvPr>
          <p:cNvCxnSpPr>
            <a:cxnSpLocks/>
          </p:cNvCxnSpPr>
          <p:nvPr/>
        </p:nvCxnSpPr>
        <p:spPr>
          <a:xfrm>
            <a:off x="2948341" y="2083130"/>
            <a:ext cx="0" cy="26235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27A7DED6-259D-3C41-B3A7-5DAD072D5964}"/>
              </a:ext>
            </a:extLst>
          </p:cNvPr>
          <p:cNvSpPr txBox="1"/>
          <p:nvPr/>
        </p:nvSpPr>
        <p:spPr>
          <a:xfrm>
            <a:off x="5073392" y="2709364"/>
            <a:ext cx="232436" cy="39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cs typeface="Calibri" panose="020F0502020204030204" pitchFamily="34" charset="0"/>
                <a:sym typeface="Helvetica Light"/>
              </a:rPr>
              <a:t>7</a:t>
            </a:r>
          </a:p>
        </p:txBody>
      </p:sp>
      <p:sp>
        <p:nvSpPr>
          <p:cNvPr id="162" name="Google Shape;165;p20">
            <a:extLst>
              <a:ext uri="{FF2B5EF4-FFF2-40B4-BE49-F238E27FC236}">
                <a16:creationId xmlns:a16="http://schemas.microsoft.com/office/drawing/2014/main" id="{FEEB3A51-579B-1A4E-A85F-29EBB1180F4D}"/>
              </a:ext>
            </a:extLst>
          </p:cNvPr>
          <p:cNvSpPr/>
          <p:nvPr/>
        </p:nvSpPr>
        <p:spPr>
          <a:xfrm>
            <a:off x="4919144" y="2652068"/>
            <a:ext cx="519000" cy="5247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EAF264D-E66F-2F4D-8BC5-27C5992B8712}"/>
              </a:ext>
            </a:extLst>
          </p:cNvPr>
          <p:cNvSpPr/>
          <p:nvPr/>
        </p:nvSpPr>
        <p:spPr>
          <a:xfrm>
            <a:off x="3992756" y="2205653"/>
            <a:ext cx="3145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64" name="Google Shape;164;p20">
            <a:extLst>
              <a:ext uri="{FF2B5EF4-FFF2-40B4-BE49-F238E27FC236}">
                <a16:creationId xmlns:a16="http://schemas.microsoft.com/office/drawing/2014/main" id="{7631DEE0-FA3F-8C44-AD6D-E08C46F35571}"/>
              </a:ext>
            </a:extLst>
          </p:cNvPr>
          <p:cNvSpPr/>
          <p:nvPr/>
        </p:nvSpPr>
        <p:spPr>
          <a:xfrm>
            <a:off x="3884825" y="2143703"/>
            <a:ext cx="519000" cy="5058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4FDE984-E7BB-6441-990E-1CDE887B1CE2}"/>
              </a:ext>
            </a:extLst>
          </p:cNvPr>
          <p:cNvSpPr/>
          <p:nvPr/>
        </p:nvSpPr>
        <p:spPr>
          <a:xfrm>
            <a:off x="4477897" y="3226934"/>
            <a:ext cx="3930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6192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55" grpId="0"/>
      <p:bldP spid="156" grpId="0"/>
      <p:bldP spid="157" grpId="0"/>
      <p:bldP spid="159" grpId="0"/>
      <p:bldP spid="162" grpId="0" animBg="1"/>
      <p:bldP spid="1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826"/>
            <a:ext cx="9144000" cy="857250"/>
          </a:xfrm>
        </p:spPr>
        <p:txBody>
          <a:bodyPr>
            <a:noAutofit/>
          </a:bodyPr>
          <a:lstStyle/>
          <a:p>
            <a:r>
              <a:rPr lang="en-US" sz="2400" dirty="0">
                <a:cs typeface="Futura Medium" panose="020B0602020204020303" pitchFamily="34" charset="-79"/>
              </a:rPr>
              <a:t>Lean algorithm example II: Packet loss</a:t>
            </a:r>
            <a:endParaRPr lang="en-US" sz="2400" b="0" dirty="0">
              <a:cs typeface="Futura Medium" panose="020B0602020204020303" pitchFamily="34" charset="-79"/>
            </a:endParaRP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440888" cy="333425"/>
          </a:xfrm>
        </p:spPr>
        <p:txBody>
          <a:bodyPr/>
          <a:lstStyle/>
          <a:p>
            <a:fld id="{86CB4B4D-7CA3-9044-876B-883B54F8677D}" type="slidenum">
              <a:rPr lang="en-US" sz="1400" smtClean="0"/>
              <a:t>19</a:t>
            </a:fld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D3A96A-1290-7E4C-B4DA-6CBADFCE20BC}"/>
              </a:ext>
            </a:extLst>
          </p:cNvPr>
          <p:cNvSpPr/>
          <p:nvPr/>
        </p:nvSpPr>
        <p:spPr>
          <a:xfrm>
            <a:off x="1662873" y="767708"/>
            <a:ext cx="4255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285750"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Raleway Medium" panose="020B0503030101060003" pitchFamily="34" charset="77"/>
              </a:rPr>
              <a:t>If there is no packet loss</a:t>
            </a:r>
          </a:p>
        </p:txBody>
      </p:sp>
      <p:sp>
        <p:nvSpPr>
          <p:cNvPr id="97" name="Google Shape;223;p21">
            <a:extLst>
              <a:ext uri="{FF2B5EF4-FFF2-40B4-BE49-F238E27FC236}">
                <a16:creationId xmlns:a16="http://schemas.microsoft.com/office/drawing/2014/main" id="{0DCEE15B-BBF7-844A-AB6A-2B25124A351F}"/>
              </a:ext>
            </a:extLst>
          </p:cNvPr>
          <p:cNvSpPr/>
          <p:nvPr/>
        </p:nvSpPr>
        <p:spPr>
          <a:xfrm flipH="1">
            <a:off x="3569379" y="394071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98" name="Google Shape;223;p21">
            <a:extLst>
              <a:ext uri="{FF2B5EF4-FFF2-40B4-BE49-F238E27FC236}">
                <a16:creationId xmlns:a16="http://schemas.microsoft.com/office/drawing/2014/main" id="{D4F374A7-3F1C-B247-B796-EB94F94F0382}"/>
              </a:ext>
            </a:extLst>
          </p:cNvPr>
          <p:cNvSpPr/>
          <p:nvPr/>
        </p:nvSpPr>
        <p:spPr>
          <a:xfrm flipH="1">
            <a:off x="3801677" y="3942188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99" name="Google Shape;223;p21">
            <a:extLst>
              <a:ext uri="{FF2B5EF4-FFF2-40B4-BE49-F238E27FC236}">
                <a16:creationId xmlns:a16="http://schemas.microsoft.com/office/drawing/2014/main" id="{DE01174D-1156-9E45-88D0-109C2E0FF9CC}"/>
              </a:ext>
            </a:extLst>
          </p:cNvPr>
          <p:cNvSpPr/>
          <p:nvPr/>
        </p:nvSpPr>
        <p:spPr>
          <a:xfrm flipH="1">
            <a:off x="4032500" y="3942187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223;p21">
            <a:extLst>
              <a:ext uri="{FF2B5EF4-FFF2-40B4-BE49-F238E27FC236}">
                <a16:creationId xmlns:a16="http://schemas.microsoft.com/office/drawing/2014/main" id="{4ED9D7A7-02E3-134F-8791-31BF9AF8732D}"/>
              </a:ext>
            </a:extLst>
          </p:cNvPr>
          <p:cNvSpPr/>
          <p:nvPr/>
        </p:nvSpPr>
        <p:spPr>
          <a:xfrm flipH="1">
            <a:off x="4264798" y="3943662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223;p21">
            <a:extLst>
              <a:ext uri="{FF2B5EF4-FFF2-40B4-BE49-F238E27FC236}">
                <a16:creationId xmlns:a16="http://schemas.microsoft.com/office/drawing/2014/main" id="{7A64E4AD-9DC9-BC4C-A882-33DD02C54A7C}"/>
              </a:ext>
            </a:extLst>
          </p:cNvPr>
          <p:cNvSpPr/>
          <p:nvPr/>
        </p:nvSpPr>
        <p:spPr>
          <a:xfrm flipH="1">
            <a:off x="4503016" y="3942187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5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223;p21">
            <a:extLst>
              <a:ext uri="{FF2B5EF4-FFF2-40B4-BE49-F238E27FC236}">
                <a16:creationId xmlns:a16="http://schemas.microsoft.com/office/drawing/2014/main" id="{843D3712-0681-694F-8BCA-5FF248078FD3}"/>
              </a:ext>
            </a:extLst>
          </p:cNvPr>
          <p:cNvSpPr/>
          <p:nvPr/>
        </p:nvSpPr>
        <p:spPr>
          <a:xfrm flipH="1">
            <a:off x="4735314" y="3943662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223;p21">
            <a:extLst>
              <a:ext uri="{FF2B5EF4-FFF2-40B4-BE49-F238E27FC236}">
                <a16:creationId xmlns:a16="http://schemas.microsoft.com/office/drawing/2014/main" id="{95C13914-05B3-2C4D-BF84-1F2702495C0B}"/>
              </a:ext>
            </a:extLst>
          </p:cNvPr>
          <p:cNvSpPr/>
          <p:nvPr/>
        </p:nvSpPr>
        <p:spPr>
          <a:xfrm flipH="1">
            <a:off x="4975015" y="3943661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7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223;p21">
            <a:extLst>
              <a:ext uri="{FF2B5EF4-FFF2-40B4-BE49-F238E27FC236}">
                <a16:creationId xmlns:a16="http://schemas.microsoft.com/office/drawing/2014/main" id="{419B62E4-24E7-1A41-9CDA-98C91AEF206B}"/>
              </a:ext>
            </a:extLst>
          </p:cNvPr>
          <p:cNvSpPr/>
          <p:nvPr/>
        </p:nvSpPr>
        <p:spPr>
          <a:xfrm flipH="1">
            <a:off x="5207313" y="3945136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223;p21">
            <a:extLst>
              <a:ext uri="{FF2B5EF4-FFF2-40B4-BE49-F238E27FC236}">
                <a16:creationId xmlns:a16="http://schemas.microsoft.com/office/drawing/2014/main" id="{C6ABAF9E-4DFF-274A-A727-1BF8434C14FE}"/>
              </a:ext>
            </a:extLst>
          </p:cNvPr>
          <p:cNvSpPr/>
          <p:nvPr/>
        </p:nvSpPr>
        <p:spPr>
          <a:xfrm flipH="1">
            <a:off x="5439613" y="394661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54;p20">
            <a:extLst>
              <a:ext uri="{FF2B5EF4-FFF2-40B4-BE49-F238E27FC236}">
                <a16:creationId xmlns:a16="http://schemas.microsoft.com/office/drawing/2014/main" id="{2252B992-CCA8-AE43-A709-8C0545D7F37F}"/>
              </a:ext>
            </a:extLst>
          </p:cNvPr>
          <p:cNvSpPr/>
          <p:nvPr/>
        </p:nvSpPr>
        <p:spPr>
          <a:xfrm>
            <a:off x="4214113" y="3121741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5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46;p20">
            <a:extLst>
              <a:ext uri="{FF2B5EF4-FFF2-40B4-BE49-F238E27FC236}">
                <a16:creationId xmlns:a16="http://schemas.microsoft.com/office/drawing/2014/main" id="{9C780CF7-3B82-304B-882E-12B3B4FE258D}"/>
              </a:ext>
            </a:extLst>
          </p:cNvPr>
          <p:cNvSpPr/>
          <p:nvPr/>
        </p:nvSpPr>
        <p:spPr>
          <a:xfrm>
            <a:off x="3696405" y="2605686"/>
            <a:ext cx="519070" cy="5127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6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40;p20">
            <a:extLst>
              <a:ext uri="{FF2B5EF4-FFF2-40B4-BE49-F238E27FC236}">
                <a16:creationId xmlns:a16="http://schemas.microsoft.com/office/drawing/2014/main" id="{88C87B12-500B-354C-AF6C-76D0277862B1}"/>
              </a:ext>
            </a:extLst>
          </p:cNvPr>
          <p:cNvSpPr/>
          <p:nvPr/>
        </p:nvSpPr>
        <p:spPr>
          <a:xfrm>
            <a:off x="3176845" y="2080824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41;p20">
            <a:extLst>
              <a:ext uri="{FF2B5EF4-FFF2-40B4-BE49-F238E27FC236}">
                <a16:creationId xmlns:a16="http://schemas.microsoft.com/office/drawing/2014/main" id="{C22CE292-16ED-1C4B-9AEC-B4309AC8E7DA}"/>
              </a:ext>
            </a:extLst>
          </p:cNvPr>
          <p:cNvSpPr/>
          <p:nvPr/>
        </p:nvSpPr>
        <p:spPr>
          <a:xfrm>
            <a:off x="3695828" y="2080824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4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42;p20">
            <a:extLst>
              <a:ext uri="{FF2B5EF4-FFF2-40B4-BE49-F238E27FC236}">
                <a16:creationId xmlns:a16="http://schemas.microsoft.com/office/drawing/2014/main" id="{0900FBE6-F646-AE49-A9FC-6427AC27466A}"/>
              </a:ext>
            </a:extLst>
          </p:cNvPr>
          <p:cNvSpPr/>
          <p:nvPr/>
        </p:nvSpPr>
        <p:spPr>
          <a:xfrm>
            <a:off x="4218592" y="2080824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6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43;p20">
            <a:extLst>
              <a:ext uri="{FF2B5EF4-FFF2-40B4-BE49-F238E27FC236}">
                <a16:creationId xmlns:a16="http://schemas.microsoft.com/office/drawing/2014/main" id="{16E09C77-9CB3-BD42-BFA1-705AC809BA1C}"/>
              </a:ext>
            </a:extLst>
          </p:cNvPr>
          <p:cNvSpPr/>
          <p:nvPr/>
        </p:nvSpPr>
        <p:spPr>
          <a:xfrm>
            <a:off x="5262176" y="2081483"/>
            <a:ext cx="513361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10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45;p20">
            <a:extLst>
              <a:ext uri="{FF2B5EF4-FFF2-40B4-BE49-F238E27FC236}">
                <a16:creationId xmlns:a16="http://schemas.microsoft.com/office/drawing/2014/main" id="{B511A812-9F2F-E848-BF4F-2BBC9FE87B0F}"/>
              </a:ext>
            </a:extLst>
          </p:cNvPr>
          <p:cNvGrpSpPr/>
          <p:nvPr/>
        </p:nvGrpSpPr>
        <p:grpSpPr>
          <a:xfrm>
            <a:off x="3176843" y="2606450"/>
            <a:ext cx="2594786" cy="512713"/>
            <a:chOff x="5709295" y="4138610"/>
            <a:chExt cx="2143034" cy="564600"/>
          </a:xfrm>
        </p:grpSpPr>
        <p:sp>
          <p:nvSpPr>
            <p:cNvPr id="122" name="Google Shape;146;p20">
              <a:extLst>
                <a:ext uri="{FF2B5EF4-FFF2-40B4-BE49-F238E27FC236}">
                  <a16:creationId xmlns:a16="http://schemas.microsoft.com/office/drawing/2014/main" id="{B530ABF7-95EE-0744-AEF8-8EE89A7CCCE9}"/>
                </a:ext>
              </a:extLst>
            </p:cNvPr>
            <p:cNvSpPr/>
            <p:nvPr/>
          </p:nvSpPr>
          <p:spPr>
            <a:xfrm>
              <a:off x="5709295" y="4138610"/>
              <a:ext cx="4287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9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48;p20">
              <a:extLst>
                <a:ext uri="{FF2B5EF4-FFF2-40B4-BE49-F238E27FC236}">
                  <a16:creationId xmlns:a16="http://schemas.microsoft.com/office/drawing/2014/main" id="{2AB92A43-7A7F-7645-9FF6-930B0268E625}"/>
                </a:ext>
              </a:extLst>
            </p:cNvPr>
            <p:cNvSpPr/>
            <p:nvPr/>
          </p:nvSpPr>
          <p:spPr>
            <a:xfrm>
              <a:off x="6998302" y="4138610"/>
              <a:ext cx="4287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8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49;p20">
              <a:extLst>
                <a:ext uri="{FF2B5EF4-FFF2-40B4-BE49-F238E27FC236}">
                  <a16:creationId xmlns:a16="http://schemas.microsoft.com/office/drawing/2014/main" id="{FAF6010F-533B-EE4F-8A53-4E465A761E90}"/>
                </a:ext>
              </a:extLst>
            </p:cNvPr>
            <p:cNvSpPr/>
            <p:nvPr/>
          </p:nvSpPr>
          <p:spPr>
            <a:xfrm>
              <a:off x="7426929" y="4138610"/>
              <a:ext cx="4254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4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50;p20">
              <a:extLst>
                <a:ext uri="{FF2B5EF4-FFF2-40B4-BE49-F238E27FC236}">
                  <a16:creationId xmlns:a16="http://schemas.microsoft.com/office/drawing/2014/main" id="{7E9C5665-6589-204C-9691-09300BF57C30}"/>
                </a:ext>
              </a:extLst>
            </p:cNvPr>
            <p:cNvSpPr/>
            <p:nvPr/>
          </p:nvSpPr>
          <p:spPr>
            <a:xfrm>
              <a:off x="6134800" y="4138610"/>
              <a:ext cx="428700" cy="564600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52;p20">
            <a:extLst>
              <a:ext uri="{FF2B5EF4-FFF2-40B4-BE49-F238E27FC236}">
                <a16:creationId xmlns:a16="http://schemas.microsoft.com/office/drawing/2014/main" id="{443669B9-87D3-3741-A5DA-9D6B18FDC849}"/>
              </a:ext>
            </a:extLst>
          </p:cNvPr>
          <p:cNvSpPr/>
          <p:nvPr/>
        </p:nvSpPr>
        <p:spPr>
          <a:xfrm>
            <a:off x="3176843" y="3118426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7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53;p20">
            <a:extLst>
              <a:ext uri="{FF2B5EF4-FFF2-40B4-BE49-F238E27FC236}">
                <a16:creationId xmlns:a16="http://schemas.microsoft.com/office/drawing/2014/main" id="{F4EC8DBC-DBC2-2142-BE63-C8D62B5097B0}"/>
              </a:ext>
            </a:extLst>
          </p:cNvPr>
          <p:cNvSpPr/>
          <p:nvPr/>
        </p:nvSpPr>
        <p:spPr>
          <a:xfrm>
            <a:off x="3695826" y="3118426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9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54;p20">
            <a:extLst>
              <a:ext uri="{FF2B5EF4-FFF2-40B4-BE49-F238E27FC236}">
                <a16:creationId xmlns:a16="http://schemas.microsoft.com/office/drawing/2014/main" id="{058E5682-90E0-1F4D-AC61-A959FF7DE2C4}"/>
              </a:ext>
            </a:extLst>
          </p:cNvPr>
          <p:cNvSpPr/>
          <p:nvPr/>
        </p:nvSpPr>
        <p:spPr>
          <a:xfrm>
            <a:off x="4737573" y="3118426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10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55;p20">
            <a:extLst>
              <a:ext uri="{FF2B5EF4-FFF2-40B4-BE49-F238E27FC236}">
                <a16:creationId xmlns:a16="http://schemas.microsoft.com/office/drawing/2014/main" id="{363BB6DD-1088-0B41-A7E6-A5C32DA106C7}"/>
              </a:ext>
            </a:extLst>
          </p:cNvPr>
          <p:cNvSpPr/>
          <p:nvPr/>
        </p:nvSpPr>
        <p:spPr>
          <a:xfrm>
            <a:off x="5256555" y="3118426"/>
            <a:ext cx="515074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57;p20">
            <a:extLst>
              <a:ext uri="{FF2B5EF4-FFF2-40B4-BE49-F238E27FC236}">
                <a16:creationId xmlns:a16="http://schemas.microsoft.com/office/drawing/2014/main" id="{CA6244BD-FC5C-514A-91B8-A5E933A38BEA}"/>
              </a:ext>
            </a:extLst>
          </p:cNvPr>
          <p:cNvGrpSpPr/>
          <p:nvPr/>
        </p:nvGrpSpPr>
        <p:grpSpPr>
          <a:xfrm>
            <a:off x="3176843" y="1574939"/>
            <a:ext cx="2598783" cy="505903"/>
            <a:chOff x="5706172" y="2033710"/>
            <a:chExt cx="2146335" cy="557100"/>
          </a:xfrm>
        </p:grpSpPr>
        <p:grpSp>
          <p:nvGrpSpPr>
            <p:cNvPr id="131" name="Google Shape;158;p20">
              <a:extLst>
                <a:ext uri="{FF2B5EF4-FFF2-40B4-BE49-F238E27FC236}">
                  <a16:creationId xmlns:a16="http://schemas.microsoft.com/office/drawing/2014/main" id="{10744692-1575-8E45-92C6-5910A5FB9DBA}"/>
                </a:ext>
              </a:extLst>
            </p:cNvPr>
            <p:cNvGrpSpPr/>
            <p:nvPr/>
          </p:nvGrpSpPr>
          <p:grpSpPr>
            <a:xfrm>
              <a:off x="5706172" y="2033710"/>
              <a:ext cx="2146335" cy="557100"/>
              <a:chOff x="5706172" y="2033710"/>
              <a:chExt cx="2146335" cy="557100"/>
            </a:xfrm>
          </p:grpSpPr>
          <p:sp>
            <p:nvSpPr>
              <p:cNvPr id="133" name="Google Shape;159;p20">
                <a:extLst>
                  <a:ext uri="{FF2B5EF4-FFF2-40B4-BE49-F238E27FC236}">
                    <a16:creationId xmlns:a16="http://schemas.microsoft.com/office/drawing/2014/main" id="{5E32B0A3-0F0B-8C41-AE39-3FB99DDAE4CA}"/>
                  </a:ext>
                </a:extLst>
              </p:cNvPr>
              <p:cNvSpPr/>
              <p:nvPr/>
            </p:nvSpPr>
            <p:spPr>
              <a:xfrm>
                <a:off x="5706172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5</a:t>
                </a:r>
                <a:endParaRPr sz="1900" dirty="0">
                  <a:solidFill>
                    <a:schemeClr val="tx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60;p20">
                <a:extLst>
                  <a:ext uri="{FF2B5EF4-FFF2-40B4-BE49-F238E27FC236}">
                    <a16:creationId xmlns:a16="http://schemas.microsoft.com/office/drawing/2014/main" id="{F942C28C-00E9-6D47-860D-EDA29F8F9883}"/>
                  </a:ext>
                </a:extLst>
              </p:cNvPr>
              <p:cNvSpPr/>
              <p:nvPr/>
            </p:nvSpPr>
            <p:spPr>
              <a:xfrm>
                <a:off x="6566551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/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7</a:t>
                </a:r>
              </a:p>
            </p:txBody>
          </p:sp>
          <p:sp>
            <p:nvSpPr>
              <p:cNvPr id="135" name="Google Shape;161;p20">
                <a:extLst>
                  <a:ext uri="{FF2B5EF4-FFF2-40B4-BE49-F238E27FC236}">
                    <a16:creationId xmlns:a16="http://schemas.microsoft.com/office/drawing/2014/main" id="{C802687D-33E3-7D46-AFE1-1FA083068EDD}"/>
                  </a:ext>
                </a:extLst>
              </p:cNvPr>
              <p:cNvSpPr/>
              <p:nvPr/>
            </p:nvSpPr>
            <p:spPr>
              <a:xfrm>
                <a:off x="6995179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9</a:t>
                </a:r>
                <a:endParaRPr sz="1900" dirty="0">
                  <a:solidFill>
                    <a:srgbClr val="00FFFF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62;p20">
                <a:extLst>
                  <a:ext uri="{FF2B5EF4-FFF2-40B4-BE49-F238E27FC236}">
                    <a16:creationId xmlns:a16="http://schemas.microsoft.com/office/drawing/2014/main" id="{C1CAD196-FCBF-F34F-A1DE-F807C09BC7BD}"/>
                  </a:ext>
                </a:extLst>
              </p:cNvPr>
              <p:cNvSpPr/>
              <p:nvPr/>
            </p:nvSpPr>
            <p:spPr>
              <a:xfrm>
                <a:off x="7423807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11</a:t>
                </a:r>
                <a:endParaRPr sz="1900" dirty="0">
                  <a:solidFill>
                    <a:schemeClr val="tx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63;p20">
              <a:extLst>
                <a:ext uri="{FF2B5EF4-FFF2-40B4-BE49-F238E27FC236}">
                  <a16:creationId xmlns:a16="http://schemas.microsoft.com/office/drawing/2014/main" id="{F37B8BCB-F499-DC45-B338-57B8DB94D26D}"/>
                </a:ext>
              </a:extLst>
            </p:cNvPr>
            <p:cNvSpPr/>
            <p:nvPr/>
          </p:nvSpPr>
          <p:spPr>
            <a:xfrm>
              <a:off x="6134800" y="2033710"/>
              <a:ext cx="428700" cy="557100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rgbClr val="00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66;p20">
            <a:extLst>
              <a:ext uri="{FF2B5EF4-FFF2-40B4-BE49-F238E27FC236}">
                <a16:creationId xmlns:a16="http://schemas.microsoft.com/office/drawing/2014/main" id="{585DBBC4-E4B7-9B43-8C84-71317500BB3E}"/>
              </a:ext>
            </a:extLst>
          </p:cNvPr>
          <p:cNvSpPr/>
          <p:nvPr/>
        </p:nvSpPr>
        <p:spPr>
          <a:xfrm>
            <a:off x="3698977" y="2598709"/>
            <a:ext cx="526500" cy="512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-1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67;p20">
            <a:extLst>
              <a:ext uri="{FF2B5EF4-FFF2-40B4-BE49-F238E27FC236}">
                <a16:creationId xmlns:a16="http://schemas.microsoft.com/office/drawing/2014/main" id="{E678E49F-DBA5-8243-BC8D-0D908468309E}"/>
              </a:ext>
            </a:extLst>
          </p:cNvPr>
          <p:cNvSpPr/>
          <p:nvPr/>
        </p:nvSpPr>
        <p:spPr>
          <a:xfrm>
            <a:off x="4212925" y="3124229"/>
            <a:ext cx="530400" cy="531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-1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68;p20">
            <a:extLst>
              <a:ext uri="{FF2B5EF4-FFF2-40B4-BE49-F238E27FC236}">
                <a16:creationId xmlns:a16="http://schemas.microsoft.com/office/drawing/2014/main" id="{ABE1EFB1-B449-A94E-9052-62BD88B0CB93}"/>
              </a:ext>
            </a:extLst>
          </p:cNvPr>
          <p:cNvCxnSpPr>
            <a:cxnSpLocks/>
            <a:stCxn id="143" idx="1"/>
            <a:endCxn id="164" idx="1"/>
          </p:cNvCxnSpPr>
          <p:nvPr/>
        </p:nvCxnSpPr>
        <p:spPr>
          <a:xfrm flipV="1">
            <a:off x="1331122" y="1833100"/>
            <a:ext cx="2374192" cy="8368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0" name="Google Shape;170;p20">
            <a:extLst>
              <a:ext uri="{FF2B5EF4-FFF2-40B4-BE49-F238E27FC236}">
                <a16:creationId xmlns:a16="http://schemas.microsoft.com/office/drawing/2014/main" id="{B63E1AA8-C084-674D-A3ED-C7DAEA071BAF}"/>
              </a:ext>
            </a:extLst>
          </p:cNvPr>
          <p:cNvCxnSpPr>
            <a:cxnSpLocks/>
            <a:stCxn id="143" idx="1"/>
            <a:endCxn id="162" idx="1"/>
          </p:cNvCxnSpPr>
          <p:nvPr/>
        </p:nvCxnSpPr>
        <p:spPr>
          <a:xfrm flipV="1">
            <a:off x="1331122" y="2350915"/>
            <a:ext cx="3408511" cy="31907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1" name="Google Shape;171;p20">
            <a:extLst>
              <a:ext uri="{FF2B5EF4-FFF2-40B4-BE49-F238E27FC236}">
                <a16:creationId xmlns:a16="http://schemas.microsoft.com/office/drawing/2014/main" id="{B0F60127-6638-0444-B152-11B11B62D398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>
            <a:off x="1331122" y="2669991"/>
            <a:ext cx="2883774" cy="71446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2" name="Google Shape;172;p20">
            <a:extLst>
              <a:ext uri="{FF2B5EF4-FFF2-40B4-BE49-F238E27FC236}">
                <a16:creationId xmlns:a16="http://schemas.microsoft.com/office/drawing/2014/main" id="{B1776D0E-574E-9A49-A96B-2DEBA3A19FBE}"/>
              </a:ext>
            </a:extLst>
          </p:cNvPr>
          <p:cNvCxnSpPr>
            <a:stCxn id="143" idx="1"/>
            <a:endCxn id="137" idx="1"/>
          </p:cNvCxnSpPr>
          <p:nvPr/>
        </p:nvCxnSpPr>
        <p:spPr>
          <a:xfrm>
            <a:off x="1331122" y="2669991"/>
            <a:ext cx="2367855" cy="18506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43" name="Google Shape;169;p20">
            <a:extLst>
              <a:ext uri="{FF2B5EF4-FFF2-40B4-BE49-F238E27FC236}">
                <a16:creationId xmlns:a16="http://schemas.microsoft.com/office/drawing/2014/main" id="{FB3684A2-3442-BC4E-8D19-4D2DA95D6608}"/>
              </a:ext>
            </a:extLst>
          </p:cNvPr>
          <p:cNvSpPr/>
          <p:nvPr/>
        </p:nvSpPr>
        <p:spPr>
          <a:xfrm flipH="1">
            <a:off x="968422" y="2540841"/>
            <a:ext cx="362700" cy="2583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800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73;p20">
            <a:extLst>
              <a:ext uri="{FF2B5EF4-FFF2-40B4-BE49-F238E27FC236}">
                <a16:creationId xmlns:a16="http://schemas.microsoft.com/office/drawing/2014/main" id="{92AAAD6F-03F3-4048-A741-6AF4DC7316F6}"/>
              </a:ext>
            </a:extLst>
          </p:cNvPr>
          <p:cNvSpPr txBox="1"/>
          <p:nvPr/>
        </p:nvSpPr>
        <p:spPr>
          <a:xfrm>
            <a:off x="457040" y="2118458"/>
            <a:ext cx="1336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Packet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84;p20">
            <a:extLst>
              <a:ext uri="{FF2B5EF4-FFF2-40B4-BE49-F238E27FC236}">
                <a16:creationId xmlns:a16="http://schemas.microsoft.com/office/drawing/2014/main" id="{06CD949E-C416-744D-846F-742950201B2E}"/>
              </a:ext>
            </a:extLst>
          </p:cNvPr>
          <p:cNvSpPr/>
          <p:nvPr/>
        </p:nvSpPr>
        <p:spPr>
          <a:xfrm>
            <a:off x="7435060" y="2161283"/>
            <a:ext cx="1088546" cy="62063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Raleway" panose="020B0503030101060003" pitchFamily="34" charset="77"/>
              </a:rPr>
              <a:t>Detected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Raleway" panose="020B0503030101060003" pitchFamily="34" charset="77"/>
              </a:rPr>
              <a:t>flows</a:t>
            </a:r>
            <a:endParaRPr sz="14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Raleway" panose="020B0503030101060003" pitchFamily="34" charset="77"/>
            </a:endParaRPr>
          </a:p>
        </p:txBody>
      </p:sp>
      <p:cxnSp>
        <p:nvCxnSpPr>
          <p:cNvPr id="154" name="Google Shape;185;p20">
            <a:extLst>
              <a:ext uri="{FF2B5EF4-FFF2-40B4-BE49-F238E27FC236}">
                <a16:creationId xmlns:a16="http://schemas.microsoft.com/office/drawing/2014/main" id="{B4F67006-94B6-774F-A216-F231E0DB448B}"/>
              </a:ext>
            </a:extLst>
          </p:cNvPr>
          <p:cNvCxnSpPr>
            <a:cxnSpLocks/>
          </p:cNvCxnSpPr>
          <p:nvPr/>
        </p:nvCxnSpPr>
        <p:spPr>
          <a:xfrm flipV="1">
            <a:off x="6008295" y="2518522"/>
            <a:ext cx="1240826" cy="7496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5" name="Google Shape;186;p20">
            <a:extLst>
              <a:ext uri="{FF2B5EF4-FFF2-40B4-BE49-F238E27FC236}">
                <a16:creationId xmlns:a16="http://schemas.microsoft.com/office/drawing/2014/main" id="{15F76F9F-1E62-3748-8795-9626B8EE5FDC}"/>
              </a:ext>
            </a:extLst>
          </p:cNvPr>
          <p:cNvSpPr txBox="1"/>
          <p:nvPr/>
        </p:nvSpPr>
        <p:spPr>
          <a:xfrm>
            <a:off x="2521810" y="1644664"/>
            <a:ext cx="775878" cy="30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H</a:t>
            </a:r>
            <a:r>
              <a:rPr lang="en" sz="1600" baseline="-25000" dirty="0">
                <a:latin typeface="Raleway" panose="020B0503030101060003" pitchFamily="34" charset="77"/>
              </a:rPr>
              <a:t>1</a:t>
            </a:r>
            <a:r>
              <a:rPr lang="en" sz="1600" dirty="0">
                <a:latin typeface="Raleway" panose="020B0503030101060003" pitchFamily="34" charset="77"/>
              </a:rPr>
              <a:t>(f)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156" name="Google Shape;187;p20">
            <a:extLst>
              <a:ext uri="{FF2B5EF4-FFF2-40B4-BE49-F238E27FC236}">
                <a16:creationId xmlns:a16="http://schemas.microsoft.com/office/drawing/2014/main" id="{724EAE63-DCDD-7B45-AE30-8DFF79EA645F}"/>
              </a:ext>
            </a:extLst>
          </p:cNvPr>
          <p:cNvSpPr txBox="1"/>
          <p:nvPr/>
        </p:nvSpPr>
        <p:spPr>
          <a:xfrm>
            <a:off x="2491320" y="2131873"/>
            <a:ext cx="664348" cy="19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H</a:t>
            </a:r>
            <a:r>
              <a:rPr lang="en" sz="1600" baseline="-25000" dirty="0">
                <a:latin typeface="Raleway" panose="020B0503030101060003" pitchFamily="34" charset="77"/>
              </a:rPr>
              <a:t>2</a:t>
            </a:r>
            <a:r>
              <a:rPr lang="en" sz="1600" dirty="0">
                <a:latin typeface="Raleway" panose="020B0503030101060003" pitchFamily="34" charset="77"/>
              </a:rPr>
              <a:t>(f)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157" name="Google Shape;188;p20">
            <a:extLst>
              <a:ext uri="{FF2B5EF4-FFF2-40B4-BE49-F238E27FC236}">
                <a16:creationId xmlns:a16="http://schemas.microsoft.com/office/drawing/2014/main" id="{0A6516E9-C49C-2D41-A7F5-DCA7E6974AD6}"/>
              </a:ext>
            </a:extLst>
          </p:cNvPr>
          <p:cNvSpPr txBox="1"/>
          <p:nvPr/>
        </p:nvSpPr>
        <p:spPr>
          <a:xfrm>
            <a:off x="2501882" y="3180780"/>
            <a:ext cx="721013" cy="25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latin typeface="Raleway" panose="020B0503030101060003" pitchFamily="34" charset="77"/>
              </a:rPr>
              <a:t>H</a:t>
            </a:r>
            <a:r>
              <a:rPr lang="en" sz="1600" baseline="-25000" dirty="0" err="1">
                <a:latin typeface="Raleway" panose="020B0503030101060003" pitchFamily="34" charset="77"/>
              </a:rPr>
              <a:t>d</a:t>
            </a:r>
            <a:r>
              <a:rPr lang="en" sz="1600" dirty="0">
                <a:latin typeface="Raleway" panose="020B0503030101060003" pitchFamily="34" charset="77"/>
              </a:rPr>
              <a:t> (f)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159" name="Google Shape;173;p20">
            <a:extLst>
              <a:ext uri="{FF2B5EF4-FFF2-40B4-BE49-F238E27FC236}">
                <a16:creationId xmlns:a16="http://schemas.microsoft.com/office/drawing/2014/main" id="{05EBCB31-2831-2640-BEC5-5EDE28672ED9}"/>
              </a:ext>
            </a:extLst>
          </p:cNvPr>
          <p:cNvSpPr txBox="1"/>
          <p:nvPr/>
        </p:nvSpPr>
        <p:spPr>
          <a:xfrm>
            <a:off x="1741695" y="1154476"/>
            <a:ext cx="1758797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Flow key f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B1B2A83-829B-8542-995C-E421BFF68423}"/>
              </a:ext>
            </a:extLst>
          </p:cNvPr>
          <p:cNvCxnSpPr>
            <a:cxnSpLocks/>
          </p:cNvCxnSpPr>
          <p:nvPr/>
        </p:nvCxnSpPr>
        <p:spPr>
          <a:xfrm>
            <a:off x="2768830" y="1519627"/>
            <a:ext cx="0" cy="26235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27A7DED6-259D-3C41-B3A7-5DAD072D5964}"/>
              </a:ext>
            </a:extLst>
          </p:cNvPr>
          <p:cNvSpPr txBox="1"/>
          <p:nvPr/>
        </p:nvSpPr>
        <p:spPr>
          <a:xfrm>
            <a:off x="4893881" y="2145861"/>
            <a:ext cx="232436" cy="39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cs typeface="Calibri" panose="020F0502020204030204" pitchFamily="34" charset="0"/>
                <a:sym typeface="Helvetica Light"/>
              </a:rPr>
              <a:t>7</a:t>
            </a:r>
          </a:p>
        </p:txBody>
      </p:sp>
      <p:sp>
        <p:nvSpPr>
          <p:cNvPr id="162" name="Google Shape;165;p20">
            <a:extLst>
              <a:ext uri="{FF2B5EF4-FFF2-40B4-BE49-F238E27FC236}">
                <a16:creationId xmlns:a16="http://schemas.microsoft.com/office/drawing/2014/main" id="{FEEB3A51-579B-1A4E-A85F-29EBB1180F4D}"/>
              </a:ext>
            </a:extLst>
          </p:cNvPr>
          <p:cNvSpPr/>
          <p:nvPr/>
        </p:nvSpPr>
        <p:spPr>
          <a:xfrm>
            <a:off x="4739633" y="2088565"/>
            <a:ext cx="519000" cy="524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-1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EAF264D-E66F-2F4D-8BC5-27C5992B8712}"/>
              </a:ext>
            </a:extLst>
          </p:cNvPr>
          <p:cNvSpPr/>
          <p:nvPr/>
        </p:nvSpPr>
        <p:spPr>
          <a:xfrm>
            <a:off x="3813245" y="1642150"/>
            <a:ext cx="3145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64" name="Google Shape;164;p20">
            <a:extLst>
              <a:ext uri="{FF2B5EF4-FFF2-40B4-BE49-F238E27FC236}">
                <a16:creationId xmlns:a16="http://schemas.microsoft.com/office/drawing/2014/main" id="{7631DEE0-FA3F-8C44-AD6D-E08C46F35571}"/>
              </a:ext>
            </a:extLst>
          </p:cNvPr>
          <p:cNvSpPr/>
          <p:nvPr/>
        </p:nvSpPr>
        <p:spPr>
          <a:xfrm>
            <a:off x="3705314" y="1580200"/>
            <a:ext cx="519000" cy="505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-1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4FDE984-E7BB-6441-990E-1CDE887B1CE2}"/>
              </a:ext>
            </a:extLst>
          </p:cNvPr>
          <p:cNvSpPr/>
          <p:nvPr/>
        </p:nvSpPr>
        <p:spPr>
          <a:xfrm>
            <a:off x="4298386" y="2663431"/>
            <a:ext cx="3930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66" name="Google Shape;173;p20">
            <a:extLst>
              <a:ext uri="{FF2B5EF4-FFF2-40B4-BE49-F238E27FC236}">
                <a16:creationId xmlns:a16="http://schemas.microsoft.com/office/drawing/2014/main" id="{C9EEAC58-D200-4944-B1E7-54F43095CEE0}"/>
              </a:ext>
            </a:extLst>
          </p:cNvPr>
          <p:cNvSpPr txBox="1"/>
          <p:nvPr/>
        </p:nvSpPr>
        <p:spPr>
          <a:xfrm>
            <a:off x="632965" y="4416867"/>
            <a:ext cx="1563695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Counters:</a:t>
            </a:r>
            <a:endParaRPr sz="1800" dirty="0">
              <a:solidFill>
                <a:schemeClr val="dk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67" name="Google Shape;168;p20">
            <a:extLst>
              <a:ext uri="{FF2B5EF4-FFF2-40B4-BE49-F238E27FC236}">
                <a16:creationId xmlns:a16="http://schemas.microsoft.com/office/drawing/2014/main" id="{B0478979-D2A1-1B4E-AC5D-2EE7906A3E2E}"/>
              </a:ext>
            </a:extLst>
          </p:cNvPr>
          <p:cNvCxnSpPr>
            <a:cxnSpLocks/>
          </p:cNvCxnSpPr>
          <p:nvPr/>
        </p:nvCxnSpPr>
        <p:spPr>
          <a:xfrm flipV="1">
            <a:off x="2542116" y="4615147"/>
            <a:ext cx="3969099" cy="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03BF3C-8DE4-3248-BEA7-AD398C3CC336}"/>
              </a:ext>
            </a:extLst>
          </p:cNvPr>
          <p:cNvCxnSpPr>
            <a:cxnSpLocks/>
          </p:cNvCxnSpPr>
          <p:nvPr/>
        </p:nvCxnSpPr>
        <p:spPr>
          <a:xfrm flipV="1">
            <a:off x="2809161" y="4350058"/>
            <a:ext cx="215569" cy="2479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AB71C8E-0761-FA48-81E6-E86639976411}"/>
              </a:ext>
            </a:extLst>
          </p:cNvPr>
          <p:cNvCxnSpPr>
            <a:cxnSpLocks/>
          </p:cNvCxnSpPr>
          <p:nvPr/>
        </p:nvCxnSpPr>
        <p:spPr>
          <a:xfrm flipH="1" flipV="1">
            <a:off x="3024730" y="4350058"/>
            <a:ext cx="247020" cy="26509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E65441F-1C62-2E4F-8C35-C234A2926037}"/>
              </a:ext>
            </a:extLst>
          </p:cNvPr>
          <p:cNvCxnSpPr>
            <a:cxnSpLocks/>
          </p:cNvCxnSpPr>
          <p:nvPr/>
        </p:nvCxnSpPr>
        <p:spPr>
          <a:xfrm flipH="1">
            <a:off x="3271750" y="4349121"/>
            <a:ext cx="266547" cy="26602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AC26C56-4C26-EC4A-A3E6-8BFF1D84658B}"/>
              </a:ext>
            </a:extLst>
          </p:cNvPr>
          <p:cNvCxnSpPr>
            <a:cxnSpLocks/>
          </p:cNvCxnSpPr>
          <p:nvPr/>
        </p:nvCxnSpPr>
        <p:spPr>
          <a:xfrm>
            <a:off x="3538297" y="4349120"/>
            <a:ext cx="247020" cy="26602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3" name="Google Shape;173;p20">
            <a:extLst>
              <a:ext uri="{FF2B5EF4-FFF2-40B4-BE49-F238E27FC236}">
                <a16:creationId xmlns:a16="http://schemas.microsoft.com/office/drawing/2014/main" id="{C004AB68-5450-A242-B833-61C1F9228256}"/>
              </a:ext>
            </a:extLst>
          </p:cNvPr>
          <p:cNvSpPr txBox="1"/>
          <p:nvPr/>
        </p:nvSpPr>
        <p:spPr>
          <a:xfrm>
            <a:off x="2010203" y="4416867"/>
            <a:ext cx="835051" cy="39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0</a:t>
            </a:r>
            <a:endParaRPr sz="1800" dirty="0">
              <a:solidFill>
                <a:schemeClr val="accent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65CA329-91FF-7D44-97CB-B87164DE0BF7}"/>
              </a:ext>
            </a:extLst>
          </p:cNvPr>
          <p:cNvCxnSpPr>
            <a:cxnSpLocks/>
          </p:cNvCxnSpPr>
          <p:nvPr/>
        </p:nvCxnSpPr>
        <p:spPr>
          <a:xfrm flipV="1">
            <a:off x="3786207" y="4351301"/>
            <a:ext cx="215569" cy="2479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8080B20-FA2B-BE49-95B0-D75C66E2626B}"/>
              </a:ext>
            </a:extLst>
          </p:cNvPr>
          <p:cNvCxnSpPr>
            <a:cxnSpLocks/>
          </p:cNvCxnSpPr>
          <p:nvPr/>
        </p:nvCxnSpPr>
        <p:spPr>
          <a:xfrm flipH="1" flipV="1">
            <a:off x="4001776" y="4351301"/>
            <a:ext cx="247020" cy="26509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93BE2B0-0442-9B4E-BBCF-24B937A24F38}"/>
              </a:ext>
            </a:extLst>
          </p:cNvPr>
          <p:cNvCxnSpPr>
            <a:cxnSpLocks/>
          </p:cNvCxnSpPr>
          <p:nvPr/>
        </p:nvCxnSpPr>
        <p:spPr>
          <a:xfrm flipH="1">
            <a:off x="4248796" y="4350364"/>
            <a:ext cx="266547" cy="26602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C0C9667-D72E-584C-B38E-53A4FE8AEBE5}"/>
              </a:ext>
            </a:extLst>
          </p:cNvPr>
          <p:cNvCxnSpPr>
            <a:cxnSpLocks/>
          </p:cNvCxnSpPr>
          <p:nvPr/>
        </p:nvCxnSpPr>
        <p:spPr>
          <a:xfrm>
            <a:off x="4515343" y="4350363"/>
            <a:ext cx="247020" cy="26602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328864-DB85-F347-AF68-DA161F62982F}"/>
              </a:ext>
            </a:extLst>
          </p:cNvPr>
          <p:cNvCxnSpPr>
            <a:cxnSpLocks/>
          </p:cNvCxnSpPr>
          <p:nvPr/>
        </p:nvCxnSpPr>
        <p:spPr>
          <a:xfrm flipV="1">
            <a:off x="4763253" y="4375490"/>
            <a:ext cx="215569" cy="2479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1" name="Google Shape;173;p20">
            <a:extLst>
              <a:ext uri="{FF2B5EF4-FFF2-40B4-BE49-F238E27FC236}">
                <a16:creationId xmlns:a16="http://schemas.microsoft.com/office/drawing/2014/main" id="{8469D2F5-1BC1-0F4C-88FF-DAFD3B0DB524}"/>
              </a:ext>
            </a:extLst>
          </p:cNvPr>
          <p:cNvSpPr txBox="1"/>
          <p:nvPr/>
        </p:nvSpPr>
        <p:spPr>
          <a:xfrm>
            <a:off x="2892922" y="4600071"/>
            <a:ext cx="2698401" cy="33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1   2   3  4   5  6   7   8  9</a:t>
            </a:r>
            <a:endParaRPr sz="1600" dirty="0">
              <a:solidFill>
                <a:schemeClr val="dk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168;p20">
            <a:extLst>
              <a:ext uri="{FF2B5EF4-FFF2-40B4-BE49-F238E27FC236}">
                <a16:creationId xmlns:a16="http://schemas.microsoft.com/office/drawing/2014/main" id="{E4A7CEAC-E5F3-CD4D-82A9-29CBDF2DF8C7}"/>
              </a:ext>
            </a:extLst>
          </p:cNvPr>
          <p:cNvCxnSpPr>
            <a:cxnSpLocks/>
          </p:cNvCxnSpPr>
          <p:nvPr/>
        </p:nvCxnSpPr>
        <p:spPr>
          <a:xfrm flipV="1">
            <a:off x="2542116" y="4032819"/>
            <a:ext cx="0" cy="102765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" name="Google Shape;173;p20">
            <a:extLst>
              <a:ext uri="{FF2B5EF4-FFF2-40B4-BE49-F238E27FC236}">
                <a16:creationId xmlns:a16="http://schemas.microsoft.com/office/drawing/2014/main" id="{65E04B04-48E1-C348-A233-846AC5E415E6}"/>
              </a:ext>
            </a:extLst>
          </p:cNvPr>
          <p:cNvSpPr txBox="1"/>
          <p:nvPr/>
        </p:nvSpPr>
        <p:spPr>
          <a:xfrm>
            <a:off x="2009313" y="4219421"/>
            <a:ext cx="835051" cy="39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accent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173;p20">
            <a:extLst>
              <a:ext uri="{FF2B5EF4-FFF2-40B4-BE49-F238E27FC236}">
                <a16:creationId xmlns:a16="http://schemas.microsoft.com/office/drawing/2014/main" id="{CBA53FD8-ACD7-B540-AC2B-C6AA80A6316F}"/>
              </a:ext>
            </a:extLst>
          </p:cNvPr>
          <p:cNvSpPr txBox="1"/>
          <p:nvPr/>
        </p:nvSpPr>
        <p:spPr>
          <a:xfrm>
            <a:off x="1962535" y="4633590"/>
            <a:ext cx="835051" cy="39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-1</a:t>
            </a:r>
            <a:endParaRPr sz="1800" dirty="0">
              <a:solidFill>
                <a:schemeClr val="accent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562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37" grpId="0" animBg="1"/>
      <p:bldP spid="138" grpId="0" animBg="1"/>
      <p:bldP spid="155" grpId="0"/>
      <p:bldP spid="156" grpId="0"/>
      <p:bldP spid="157" grpId="0"/>
      <p:bldP spid="159" grpId="0"/>
      <p:bldP spid="162" grpId="0" animBg="1"/>
      <p:bldP spid="164" grpId="0" animBg="1"/>
      <p:bldP spid="66" grpId="0"/>
      <p:bldP spid="83" grpId="0"/>
      <p:bldP spid="71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loud 42">
            <a:extLst>
              <a:ext uri="{FF2B5EF4-FFF2-40B4-BE49-F238E27FC236}">
                <a16:creationId xmlns:a16="http://schemas.microsoft.com/office/drawing/2014/main" id="{357D18C9-1619-BB4B-B7A7-2A6EB87EA3AD}"/>
              </a:ext>
            </a:extLst>
          </p:cNvPr>
          <p:cNvSpPr/>
          <p:nvPr/>
        </p:nvSpPr>
        <p:spPr>
          <a:xfrm>
            <a:off x="2187159" y="1508407"/>
            <a:ext cx="2964442" cy="1745873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F6968F-F605-7C44-9DAA-C6A0EAC6FF7D}"/>
              </a:ext>
            </a:extLst>
          </p:cNvPr>
          <p:cNvSpPr txBox="1"/>
          <p:nvPr/>
        </p:nvSpPr>
        <p:spPr>
          <a:xfrm>
            <a:off x="1514587" y="4083068"/>
            <a:ext cx="564396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Observations:</a:t>
            </a:r>
            <a:r>
              <a:rPr kumimoji="0" lang="en-US" sz="1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 Network</a:t>
            </a:r>
            <a:r>
              <a:rPr kumimoji="0" lang="en-US" sz="180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 performance issues can happen anytime, anywhere in the network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42873671-B703-794C-8268-495BC8658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01110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2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E4801EF-9085-B945-9084-D72C7E7A01B0}"/>
              </a:ext>
            </a:extLst>
          </p:cNvPr>
          <p:cNvSpPr txBox="1">
            <a:spLocks/>
          </p:cNvSpPr>
          <p:nvPr/>
        </p:nvSpPr>
        <p:spPr>
          <a:xfrm>
            <a:off x="0" y="19370"/>
            <a:ext cx="9144000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0070C0"/>
                </a:solidFill>
                <a:uFillTx/>
                <a:latin typeface="Raleway Medium" panose="020B0503030101060003" pitchFamily="34" charset="77"/>
                <a:ea typeface="+mn-ea"/>
                <a:cs typeface="+mn-cs"/>
                <a:sym typeface="Helvetica Light"/>
              </a:defRPr>
            </a:lvl1pPr>
            <a:lvl2pPr marL="0" marR="0" indent="8572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17145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25717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34290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42862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51435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60007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68580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cs typeface="Futura Medium" panose="020B0602020204020303" pitchFamily="34" charset="-79"/>
              </a:rPr>
              <a:t>Network performance issues</a:t>
            </a:r>
            <a:r>
              <a:rPr lang="zh-CN" altLang="en-US" dirty="0">
                <a:cs typeface="Futura Medium" panose="020B0602020204020303" pitchFamily="34" charset="-79"/>
              </a:rPr>
              <a:t> </a:t>
            </a:r>
            <a:r>
              <a:rPr lang="en-US" altLang="zh-CN" dirty="0">
                <a:cs typeface="Futura Medium" panose="020B0602020204020303" pitchFamily="34" charset="-79"/>
              </a:rPr>
              <a:t>are</a:t>
            </a:r>
            <a:r>
              <a:rPr lang="zh-CN" altLang="en-US" dirty="0">
                <a:cs typeface="Futura Medium" panose="020B0602020204020303" pitchFamily="34" charset="-79"/>
              </a:rPr>
              <a:t> </a:t>
            </a:r>
            <a:r>
              <a:rPr lang="en-US" altLang="zh-CN" dirty="0">
                <a:cs typeface="Futura Medium" panose="020B0602020204020303" pitchFamily="34" charset="-79"/>
              </a:rPr>
              <a:t>pervasive</a:t>
            </a:r>
            <a:endParaRPr lang="en-US" dirty="0">
              <a:cs typeface="Futura Medium" panose="020B0602020204020303" pitchFamily="34" charset="-79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D043B5E9-58C3-9F4D-8BDA-D6EE2DB3369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176" y="2132339"/>
            <a:ext cx="516756" cy="4110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D5AA17-BBFE-AD45-9EE9-B1E07A378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29" y="1913782"/>
            <a:ext cx="657724" cy="65772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452D50-5691-FE45-95F7-E4B33CD1C1B9}"/>
              </a:ext>
            </a:extLst>
          </p:cNvPr>
          <p:cNvCxnSpPr>
            <a:cxnSpLocks/>
            <a:stCxn id="38" idx="3"/>
            <a:endCxn id="17" idx="1"/>
          </p:cNvCxnSpPr>
          <p:nvPr/>
        </p:nvCxnSpPr>
        <p:spPr>
          <a:xfrm flipV="1">
            <a:off x="3407059" y="2337886"/>
            <a:ext cx="677117" cy="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BAF25F-B7AB-224A-8EF3-45572AF0631F}"/>
              </a:ext>
            </a:extLst>
          </p:cNvPr>
          <p:cNvCxnSpPr>
            <a:cxnSpLocks/>
            <a:stCxn id="17" idx="3"/>
            <a:endCxn id="28" idx="1"/>
          </p:cNvCxnSpPr>
          <p:nvPr/>
        </p:nvCxnSpPr>
        <p:spPr>
          <a:xfrm>
            <a:off x="4600932" y="2337886"/>
            <a:ext cx="1364137" cy="2925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8" name="Picture 2" descr="mage result for phones cartoon">
            <a:extLst>
              <a:ext uri="{FF2B5EF4-FFF2-40B4-BE49-F238E27FC236}">
                <a16:creationId xmlns:a16="http://schemas.microsoft.com/office/drawing/2014/main" id="{4011AAEA-7122-7C4B-BBA9-4AE3618F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69" y="2022639"/>
            <a:ext cx="452645" cy="6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51979B-2029-E742-A232-E769826626CB}"/>
              </a:ext>
            </a:extLst>
          </p:cNvPr>
          <p:cNvSpPr txBox="1"/>
          <p:nvPr/>
        </p:nvSpPr>
        <p:spPr>
          <a:xfrm>
            <a:off x="5216280" y="2789338"/>
            <a:ext cx="322220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Users experience: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Raleway" panose="020B0503030101060003" pitchFamily="34" charset="77"/>
              </a:rPr>
              <a:t>Lags in gaming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Interruptions</a:t>
            </a: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 in video streaming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ADA51-3DCF-1B46-BAA2-4E8B8F569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383" y="2043074"/>
            <a:ext cx="892466" cy="732187"/>
          </a:xfrm>
          <a:prstGeom prst="rect">
            <a:avLst/>
          </a:prstGeom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6E34B975-8D88-9B45-B96F-E2DF81FBBE7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0303" y="2132338"/>
            <a:ext cx="516756" cy="411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622AD3B-F9AC-E14C-946F-C5C58B195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8" y="1964078"/>
            <a:ext cx="657724" cy="6577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AC0F61D-23D2-FC4E-8206-8F8AA1300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" y="1998981"/>
            <a:ext cx="657724" cy="657724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612D8D5-244A-604B-927B-8D2D765D0EFE}"/>
              </a:ext>
            </a:extLst>
          </p:cNvPr>
          <p:cNvCxnSpPr>
            <a:cxnSpLocks/>
            <a:stCxn id="39" idx="3"/>
            <a:endCxn id="38" idx="1"/>
          </p:cNvCxnSpPr>
          <p:nvPr/>
        </p:nvCxnSpPr>
        <p:spPr>
          <a:xfrm>
            <a:off x="1510042" y="2292940"/>
            <a:ext cx="1380261" cy="4494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4" name="Picture 3">
            <a:extLst>
              <a:ext uri="{FF2B5EF4-FFF2-40B4-BE49-F238E27FC236}">
                <a16:creationId xmlns:a16="http://schemas.microsoft.com/office/drawing/2014/main" id="{A36273AC-E078-AA45-8E3D-5092F451E24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059" y="2607830"/>
            <a:ext cx="516756" cy="411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4D3FF5-1DA7-9E46-AF37-4C960C4CB00E}"/>
              </a:ext>
            </a:extLst>
          </p:cNvPr>
          <p:cNvCxnSpPr>
            <a:cxnSpLocks/>
            <a:stCxn id="54" idx="3"/>
            <a:endCxn id="17" idx="2"/>
          </p:cNvCxnSpPr>
          <p:nvPr/>
        </p:nvCxnSpPr>
        <p:spPr>
          <a:xfrm flipV="1">
            <a:off x="3923815" y="2543433"/>
            <a:ext cx="418739" cy="26994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9E45B77-0083-7940-95E2-B819AEEEA622}"/>
              </a:ext>
            </a:extLst>
          </p:cNvPr>
          <p:cNvCxnSpPr>
            <a:cxnSpLocks/>
            <a:stCxn id="38" idx="2"/>
            <a:endCxn id="54" idx="1"/>
          </p:cNvCxnSpPr>
          <p:nvPr/>
        </p:nvCxnSpPr>
        <p:spPr>
          <a:xfrm>
            <a:off x="3148681" y="2543439"/>
            <a:ext cx="258378" cy="26994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032247B-B550-E446-BCB8-ABE867C7509F}"/>
              </a:ext>
            </a:extLst>
          </p:cNvPr>
          <p:cNvSpPr txBox="1"/>
          <p:nvPr/>
        </p:nvSpPr>
        <p:spPr>
          <a:xfrm>
            <a:off x="2259465" y="3270028"/>
            <a:ext cx="277800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 Medium" panose="020B0503030101060003" pitchFamily="34" charset="77"/>
                <a:sym typeface="Helvetica Light"/>
              </a:rPr>
              <a:t>Interne</a:t>
            </a:r>
            <a:r>
              <a:rPr lang="en-US" sz="1800" dirty="0">
                <a:latin typeface="Raleway Medium" panose="020B0503030101060003" pitchFamily="34" charset="77"/>
              </a:rPr>
              <a:t>t </a:t>
            </a:r>
            <a:r>
              <a:rPr kumimoji="0" lang="en-US" sz="1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 Medium" panose="020B0503030101060003" pitchFamily="34" charset="77"/>
                <a:sym typeface="Helvetica Light"/>
              </a:rPr>
              <a:t>Service</a:t>
            </a:r>
            <a:r>
              <a:rPr kumimoji="0" lang="en-US" sz="180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 Medium" panose="020B0503030101060003" pitchFamily="34" charset="77"/>
                <a:sym typeface="Helvetica Light"/>
              </a:rPr>
              <a:t> </a:t>
            </a:r>
            <a:r>
              <a:rPr kumimoji="0" lang="en-US" sz="1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 Medium" panose="020B0503030101060003" pitchFamily="34" charset="77"/>
                <a:sym typeface="Helvetica Light"/>
              </a:rPr>
              <a:t>Provider</a:t>
            </a:r>
          </a:p>
        </p:txBody>
      </p:sp>
    </p:spTree>
    <p:extLst>
      <p:ext uri="{BB962C8B-B14F-4D97-AF65-F5344CB8AC3E}">
        <p14:creationId xmlns:p14="http://schemas.microsoft.com/office/powerpoint/2010/main" val="3155730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826"/>
            <a:ext cx="9144000" cy="857250"/>
          </a:xfrm>
        </p:spPr>
        <p:txBody>
          <a:bodyPr>
            <a:noAutofit/>
          </a:bodyPr>
          <a:lstStyle/>
          <a:p>
            <a:r>
              <a:rPr lang="en-US" sz="2400" b="0" dirty="0">
                <a:cs typeface="Futura Medium" panose="020B0602020204020303" pitchFamily="34" charset="-79"/>
              </a:rPr>
              <a:t>Flow-additive example II: Packet loss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440888" cy="333425"/>
          </a:xfrm>
        </p:spPr>
        <p:txBody>
          <a:bodyPr/>
          <a:lstStyle/>
          <a:p>
            <a:fld id="{86CB4B4D-7CA3-9044-876B-883B54F8677D}" type="slidenum">
              <a:rPr lang="en-US" sz="1400" smtClean="0"/>
              <a:t>20</a:t>
            </a:fld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D3A96A-1290-7E4C-B4DA-6CBADFCE20BC}"/>
              </a:ext>
            </a:extLst>
          </p:cNvPr>
          <p:cNvSpPr/>
          <p:nvPr/>
        </p:nvSpPr>
        <p:spPr>
          <a:xfrm>
            <a:off x="1563234" y="739503"/>
            <a:ext cx="5138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285750"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Raleway Medium" panose="020B0503030101060003" pitchFamily="34" charset="77"/>
              </a:rPr>
              <a:t>If there is random packet loss</a:t>
            </a:r>
          </a:p>
        </p:txBody>
      </p:sp>
      <p:sp>
        <p:nvSpPr>
          <p:cNvPr id="97" name="Google Shape;223;p21">
            <a:extLst>
              <a:ext uri="{FF2B5EF4-FFF2-40B4-BE49-F238E27FC236}">
                <a16:creationId xmlns:a16="http://schemas.microsoft.com/office/drawing/2014/main" id="{0DCEE15B-BBF7-844A-AB6A-2B25124A351F}"/>
              </a:ext>
            </a:extLst>
          </p:cNvPr>
          <p:cNvSpPr/>
          <p:nvPr/>
        </p:nvSpPr>
        <p:spPr>
          <a:xfrm flipH="1">
            <a:off x="3706539" y="3915774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98" name="Google Shape;223;p21">
            <a:extLst>
              <a:ext uri="{FF2B5EF4-FFF2-40B4-BE49-F238E27FC236}">
                <a16:creationId xmlns:a16="http://schemas.microsoft.com/office/drawing/2014/main" id="{D4F374A7-3F1C-B247-B796-EB94F94F0382}"/>
              </a:ext>
            </a:extLst>
          </p:cNvPr>
          <p:cNvSpPr/>
          <p:nvPr/>
        </p:nvSpPr>
        <p:spPr>
          <a:xfrm flipH="1">
            <a:off x="3938837" y="3917249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223;p21">
            <a:extLst>
              <a:ext uri="{FF2B5EF4-FFF2-40B4-BE49-F238E27FC236}">
                <a16:creationId xmlns:a16="http://schemas.microsoft.com/office/drawing/2014/main" id="{4ED9D7A7-02E3-134F-8791-31BF9AF8732D}"/>
              </a:ext>
            </a:extLst>
          </p:cNvPr>
          <p:cNvSpPr/>
          <p:nvPr/>
        </p:nvSpPr>
        <p:spPr>
          <a:xfrm flipH="1">
            <a:off x="4401958" y="391872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223;p21">
            <a:extLst>
              <a:ext uri="{FF2B5EF4-FFF2-40B4-BE49-F238E27FC236}">
                <a16:creationId xmlns:a16="http://schemas.microsoft.com/office/drawing/2014/main" id="{843D3712-0681-694F-8BCA-5FF248078FD3}"/>
              </a:ext>
            </a:extLst>
          </p:cNvPr>
          <p:cNvSpPr/>
          <p:nvPr/>
        </p:nvSpPr>
        <p:spPr>
          <a:xfrm flipH="1">
            <a:off x="4872474" y="391872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223;p21">
            <a:extLst>
              <a:ext uri="{FF2B5EF4-FFF2-40B4-BE49-F238E27FC236}">
                <a16:creationId xmlns:a16="http://schemas.microsoft.com/office/drawing/2014/main" id="{419B62E4-24E7-1A41-9CDA-98C91AEF206B}"/>
              </a:ext>
            </a:extLst>
          </p:cNvPr>
          <p:cNvSpPr/>
          <p:nvPr/>
        </p:nvSpPr>
        <p:spPr>
          <a:xfrm flipH="1">
            <a:off x="5344473" y="3920197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223;p21">
            <a:extLst>
              <a:ext uri="{FF2B5EF4-FFF2-40B4-BE49-F238E27FC236}">
                <a16:creationId xmlns:a16="http://schemas.microsoft.com/office/drawing/2014/main" id="{C6ABAF9E-4DFF-274A-A727-1BF8434C14FE}"/>
              </a:ext>
            </a:extLst>
          </p:cNvPr>
          <p:cNvSpPr/>
          <p:nvPr/>
        </p:nvSpPr>
        <p:spPr>
          <a:xfrm flipH="1">
            <a:off x="5585651" y="391279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54;p20">
            <a:extLst>
              <a:ext uri="{FF2B5EF4-FFF2-40B4-BE49-F238E27FC236}">
                <a16:creationId xmlns:a16="http://schemas.microsoft.com/office/drawing/2014/main" id="{2252B992-CCA8-AE43-A709-8C0545D7F37F}"/>
              </a:ext>
            </a:extLst>
          </p:cNvPr>
          <p:cNvSpPr/>
          <p:nvPr/>
        </p:nvSpPr>
        <p:spPr>
          <a:xfrm>
            <a:off x="4195825" y="3121741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5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46;p20">
            <a:extLst>
              <a:ext uri="{FF2B5EF4-FFF2-40B4-BE49-F238E27FC236}">
                <a16:creationId xmlns:a16="http://schemas.microsoft.com/office/drawing/2014/main" id="{9C780CF7-3B82-304B-882E-12B3B4FE258D}"/>
              </a:ext>
            </a:extLst>
          </p:cNvPr>
          <p:cNvSpPr/>
          <p:nvPr/>
        </p:nvSpPr>
        <p:spPr>
          <a:xfrm>
            <a:off x="3678117" y="2605686"/>
            <a:ext cx="519070" cy="5127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6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40;p20">
            <a:extLst>
              <a:ext uri="{FF2B5EF4-FFF2-40B4-BE49-F238E27FC236}">
                <a16:creationId xmlns:a16="http://schemas.microsoft.com/office/drawing/2014/main" id="{88C87B12-500B-354C-AF6C-76D0277862B1}"/>
              </a:ext>
            </a:extLst>
          </p:cNvPr>
          <p:cNvSpPr/>
          <p:nvPr/>
        </p:nvSpPr>
        <p:spPr>
          <a:xfrm>
            <a:off x="3158557" y="2080824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41;p20">
            <a:extLst>
              <a:ext uri="{FF2B5EF4-FFF2-40B4-BE49-F238E27FC236}">
                <a16:creationId xmlns:a16="http://schemas.microsoft.com/office/drawing/2014/main" id="{C22CE292-16ED-1C4B-9AEC-B4309AC8E7DA}"/>
              </a:ext>
            </a:extLst>
          </p:cNvPr>
          <p:cNvSpPr/>
          <p:nvPr/>
        </p:nvSpPr>
        <p:spPr>
          <a:xfrm>
            <a:off x="3677540" y="2080824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4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42;p20">
            <a:extLst>
              <a:ext uri="{FF2B5EF4-FFF2-40B4-BE49-F238E27FC236}">
                <a16:creationId xmlns:a16="http://schemas.microsoft.com/office/drawing/2014/main" id="{0900FBE6-F646-AE49-A9FC-6427AC27466A}"/>
              </a:ext>
            </a:extLst>
          </p:cNvPr>
          <p:cNvSpPr/>
          <p:nvPr/>
        </p:nvSpPr>
        <p:spPr>
          <a:xfrm>
            <a:off x="4200304" y="2080824"/>
            <a:ext cx="519070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6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43;p20">
            <a:extLst>
              <a:ext uri="{FF2B5EF4-FFF2-40B4-BE49-F238E27FC236}">
                <a16:creationId xmlns:a16="http://schemas.microsoft.com/office/drawing/2014/main" id="{16E09C77-9CB3-BD42-BFA1-705AC809BA1C}"/>
              </a:ext>
            </a:extLst>
          </p:cNvPr>
          <p:cNvSpPr/>
          <p:nvPr/>
        </p:nvSpPr>
        <p:spPr>
          <a:xfrm>
            <a:off x="5243888" y="2081483"/>
            <a:ext cx="513361" cy="524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10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45;p20">
            <a:extLst>
              <a:ext uri="{FF2B5EF4-FFF2-40B4-BE49-F238E27FC236}">
                <a16:creationId xmlns:a16="http://schemas.microsoft.com/office/drawing/2014/main" id="{B511A812-9F2F-E848-BF4F-2BBC9FE87B0F}"/>
              </a:ext>
            </a:extLst>
          </p:cNvPr>
          <p:cNvGrpSpPr/>
          <p:nvPr/>
        </p:nvGrpSpPr>
        <p:grpSpPr>
          <a:xfrm>
            <a:off x="3158555" y="2606450"/>
            <a:ext cx="2594786" cy="512713"/>
            <a:chOff x="5709295" y="4138610"/>
            <a:chExt cx="2143034" cy="564600"/>
          </a:xfrm>
        </p:grpSpPr>
        <p:sp>
          <p:nvSpPr>
            <p:cNvPr id="122" name="Google Shape;146;p20">
              <a:extLst>
                <a:ext uri="{FF2B5EF4-FFF2-40B4-BE49-F238E27FC236}">
                  <a16:creationId xmlns:a16="http://schemas.microsoft.com/office/drawing/2014/main" id="{B530ABF7-95EE-0744-AEF8-8EE89A7CCCE9}"/>
                </a:ext>
              </a:extLst>
            </p:cNvPr>
            <p:cNvSpPr/>
            <p:nvPr/>
          </p:nvSpPr>
          <p:spPr>
            <a:xfrm>
              <a:off x="5709295" y="4138610"/>
              <a:ext cx="4287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9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48;p20">
              <a:extLst>
                <a:ext uri="{FF2B5EF4-FFF2-40B4-BE49-F238E27FC236}">
                  <a16:creationId xmlns:a16="http://schemas.microsoft.com/office/drawing/2014/main" id="{2AB92A43-7A7F-7645-9FF6-930B0268E625}"/>
                </a:ext>
              </a:extLst>
            </p:cNvPr>
            <p:cNvSpPr/>
            <p:nvPr/>
          </p:nvSpPr>
          <p:spPr>
            <a:xfrm>
              <a:off x="6998302" y="4138610"/>
              <a:ext cx="4287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8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49;p20">
              <a:extLst>
                <a:ext uri="{FF2B5EF4-FFF2-40B4-BE49-F238E27FC236}">
                  <a16:creationId xmlns:a16="http://schemas.microsoft.com/office/drawing/2014/main" id="{FAF6010F-533B-EE4F-8A53-4E465A761E90}"/>
                </a:ext>
              </a:extLst>
            </p:cNvPr>
            <p:cNvSpPr/>
            <p:nvPr/>
          </p:nvSpPr>
          <p:spPr>
            <a:xfrm>
              <a:off x="7426929" y="4138610"/>
              <a:ext cx="425400" cy="56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rPr>
                <a:t>4</a:t>
              </a:r>
              <a:endParaRPr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50;p20">
              <a:extLst>
                <a:ext uri="{FF2B5EF4-FFF2-40B4-BE49-F238E27FC236}">
                  <a16:creationId xmlns:a16="http://schemas.microsoft.com/office/drawing/2014/main" id="{7E9C5665-6589-204C-9691-09300BF57C30}"/>
                </a:ext>
              </a:extLst>
            </p:cNvPr>
            <p:cNvSpPr/>
            <p:nvPr/>
          </p:nvSpPr>
          <p:spPr>
            <a:xfrm>
              <a:off x="6134800" y="4138610"/>
              <a:ext cx="428700" cy="564600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52;p20">
            <a:extLst>
              <a:ext uri="{FF2B5EF4-FFF2-40B4-BE49-F238E27FC236}">
                <a16:creationId xmlns:a16="http://schemas.microsoft.com/office/drawing/2014/main" id="{443669B9-87D3-3741-A5DA-9D6B18FDC849}"/>
              </a:ext>
            </a:extLst>
          </p:cNvPr>
          <p:cNvSpPr/>
          <p:nvPr/>
        </p:nvSpPr>
        <p:spPr>
          <a:xfrm>
            <a:off x="3158555" y="3118426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7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53;p20">
            <a:extLst>
              <a:ext uri="{FF2B5EF4-FFF2-40B4-BE49-F238E27FC236}">
                <a16:creationId xmlns:a16="http://schemas.microsoft.com/office/drawing/2014/main" id="{F4EC8DBC-DBC2-2142-BE63-C8D62B5097B0}"/>
              </a:ext>
            </a:extLst>
          </p:cNvPr>
          <p:cNvSpPr/>
          <p:nvPr/>
        </p:nvSpPr>
        <p:spPr>
          <a:xfrm>
            <a:off x="3677538" y="3118426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9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54;p20">
            <a:extLst>
              <a:ext uri="{FF2B5EF4-FFF2-40B4-BE49-F238E27FC236}">
                <a16:creationId xmlns:a16="http://schemas.microsoft.com/office/drawing/2014/main" id="{058E5682-90E0-1F4D-AC61-A959FF7DE2C4}"/>
              </a:ext>
            </a:extLst>
          </p:cNvPr>
          <p:cNvSpPr/>
          <p:nvPr/>
        </p:nvSpPr>
        <p:spPr>
          <a:xfrm>
            <a:off x="4719285" y="3118426"/>
            <a:ext cx="519070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10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55;p20">
            <a:extLst>
              <a:ext uri="{FF2B5EF4-FFF2-40B4-BE49-F238E27FC236}">
                <a16:creationId xmlns:a16="http://schemas.microsoft.com/office/drawing/2014/main" id="{363BB6DD-1088-0B41-A7E6-A5C32DA106C7}"/>
              </a:ext>
            </a:extLst>
          </p:cNvPr>
          <p:cNvSpPr/>
          <p:nvPr/>
        </p:nvSpPr>
        <p:spPr>
          <a:xfrm>
            <a:off x="5238267" y="3118426"/>
            <a:ext cx="515074" cy="5320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  <a:endParaRPr sz="19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57;p20">
            <a:extLst>
              <a:ext uri="{FF2B5EF4-FFF2-40B4-BE49-F238E27FC236}">
                <a16:creationId xmlns:a16="http://schemas.microsoft.com/office/drawing/2014/main" id="{CA6244BD-FC5C-514A-91B8-A5E933A38BEA}"/>
              </a:ext>
            </a:extLst>
          </p:cNvPr>
          <p:cNvGrpSpPr/>
          <p:nvPr/>
        </p:nvGrpSpPr>
        <p:grpSpPr>
          <a:xfrm>
            <a:off x="3158555" y="1574939"/>
            <a:ext cx="2598783" cy="505903"/>
            <a:chOff x="5706172" y="2033710"/>
            <a:chExt cx="2146335" cy="557100"/>
          </a:xfrm>
        </p:grpSpPr>
        <p:grpSp>
          <p:nvGrpSpPr>
            <p:cNvPr id="131" name="Google Shape;158;p20">
              <a:extLst>
                <a:ext uri="{FF2B5EF4-FFF2-40B4-BE49-F238E27FC236}">
                  <a16:creationId xmlns:a16="http://schemas.microsoft.com/office/drawing/2014/main" id="{10744692-1575-8E45-92C6-5910A5FB9DBA}"/>
                </a:ext>
              </a:extLst>
            </p:cNvPr>
            <p:cNvGrpSpPr/>
            <p:nvPr/>
          </p:nvGrpSpPr>
          <p:grpSpPr>
            <a:xfrm>
              <a:off x="5706172" y="2033710"/>
              <a:ext cx="2146335" cy="557100"/>
              <a:chOff x="5706172" y="2033710"/>
              <a:chExt cx="2146335" cy="557100"/>
            </a:xfrm>
          </p:grpSpPr>
          <p:sp>
            <p:nvSpPr>
              <p:cNvPr id="133" name="Google Shape;159;p20">
                <a:extLst>
                  <a:ext uri="{FF2B5EF4-FFF2-40B4-BE49-F238E27FC236}">
                    <a16:creationId xmlns:a16="http://schemas.microsoft.com/office/drawing/2014/main" id="{5E32B0A3-0F0B-8C41-AE39-3FB99DDAE4CA}"/>
                  </a:ext>
                </a:extLst>
              </p:cNvPr>
              <p:cNvSpPr/>
              <p:nvPr/>
            </p:nvSpPr>
            <p:spPr>
              <a:xfrm>
                <a:off x="5706172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5</a:t>
                </a:r>
                <a:endParaRPr sz="1900" dirty="0">
                  <a:solidFill>
                    <a:schemeClr val="tx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60;p20">
                <a:extLst>
                  <a:ext uri="{FF2B5EF4-FFF2-40B4-BE49-F238E27FC236}">
                    <a16:creationId xmlns:a16="http://schemas.microsoft.com/office/drawing/2014/main" id="{F942C28C-00E9-6D47-860D-EDA29F8F9883}"/>
                  </a:ext>
                </a:extLst>
              </p:cNvPr>
              <p:cNvSpPr/>
              <p:nvPr/>
            </p:nvSpPr>
            <p:spPr>
              <a:xfrm>
                <a:off x="6566551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/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7</a:t>
                </a:r>
              </a:p>
            </p:txBody>
          </p:sp>
          <p:sp>
            <p:nvSpPr>
              <p:cNvPr id="135" name="Google Shape;161;p20">
                <a:extLst>
                  <a:ext uri="{FF2B5EF4-FFF2-40B4-BE49-F238E27FC236}">
                    <a16:creationId xmlns:a16="http://schemas.microsoft.com/office/drawing/2014/main" id="{C802687D-33E3-7D46-AFE1-1FA083068EDD}"/>
                  </a:ext>
                </a:extLst>
              </p:cNvPr>
              <p:cNvSpPr/>
              <p:nvPr/>
            </p:nvSpPr>
            <p:spPr>
              <a:xfrm>
                <a:off x="6995179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9</a:t>
                </a:r>
                <a:endParaRPr sz="1900" dirty="0">
                  <a:solidFill>
                    <a:srgbClr val="00FFFF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62;p20">
                <a:extLst>
                  <a:ext uri="{FF2B5EF4-FFF2-40B4-BE49-F238E27FC236}">
                    <a16:creationId xmlns:a16="http://schemas.microsoft.com/office/drawing/2014/main" id="{C1CAD196-FCBF-F34F-A1DE-F807C09BC7BD}"/>
                  </a:ext>
                </a:extLst>
              </p:cNvPr>
              <p:cNvSpPr/>
              <p:nvPr/>
            </p:nvSpPr>
            <p:spPr>
              <a:xfrm>
                <a:off x="7423807" y="2033710"/>
                <a:ext cx="428700" cy="557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solidFill>
                      <a:schemeClr val="tx1"/>
                    </a:solidFill>
                    <a:latin typeface="Raleway" panose="020B0503030101060003" pitchFamily="34" charset="77"/>
                    <a:ea typeface="Calibri"/>
                    <a:cs typeface="Calibri"/>
                    <a:sym typeface="Calibri"/>
                  </a:rPr>
                  <a:t>11</a:t>
                </a:r>
                <a:endParaRPr sz="1900" dirty="0">
                  <a:solidFill>
                    <a:schemeClr val="tx1"/>
                  </a:solidFill>
                  <a:latin typeface="Raleway" panose="020B0503030101060003" pitchFamily="34" charset="77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63;p20">
              <a:extLst>
                <a:ext uri="{FF2B5EF4-FFF2-40B4-BE49-F238E27FC236}">
                  <a16:creationId xmlns:a16="http://schemas.microsoft.com/office/drawing/2014/main" id="{F37B8BCB-F499-DC45-B338-57B8DB94D26D}"/>
                </a:ext>
              </a:extLst>
            </p:cNvPr>
            <p:cNvSpPr/>
            <p:nvPr/>
          </p:nvSpPr>
          <p:spPr>
            <a:xfrm>
              <a:off x="6134800" y="2033710"/>
              <a:ext cx="428700" cy="557100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rgbClr val="00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66;p20">
            <a:extLst>
              <a:ext uri="{FF2B5EF4-FFF2-40B4-BE49-F238E27FC236}">
                <a16:creationId xmlns:a16="http://schemas.microsoft.com/office/drawing/2014/main" id="{585DBBC4-E4B7-9B43-8C84-71317500BB3E}"/>
              </a:ext>
            </a:extLst>
          </p:cNvPr>
          <p:cNvSpPr/>
          <p:nvPr/>
        </p:nvSpPr>
        <p:spPr>
          <a:xfrm>
            <a:off x="3680689" y="2598709"/>
            <a:ext cx="526500" cy="5127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67;p20">
            <a:extLst>
              <a:ext uri="{FF2B5EF4-FFF2-40B4-BE49-F238E27FC236}">
                <a16:creationId xmlns:a16="http://schemas.microsoft.com/office/drawing/2014/main" id="{E678E49F-DBA5-8243-BC8D-0D908468309E}"/>
              </a:ext>
            </a:extLst>
          </p:cNvPr>
          <p:cNvSpPr/>
          <p:nvPr/>
        </p:nvSpPr>
        <p:spPr>
          <a:xfrm>
            <a:off x="4194637" y="3124229"/>
            <a:ext cx="530400" cy="5319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68;p20">
            <a:extLst>
              <a:ext uri="{FF2B5EF4-FFF2-40B4-BE49-F238E27FC236}">
                <a16:creationId xmlns:a16="http://schemas.microsoft.com/office/drawing/2014/main" id="{ABE1EFB1-B449-A94E-9052-62BD88B0CB93}"/>
              </a:ext>
            </a:extLst>
          </p:cNvPr>
          <p:cNvCxnSpPr>
            <a:cxnSpLocks/>
            <a:stCxn id="143" idx="1"/>
            <a:endCxn id="164" idx="1"/>
          </p:cNvCxnSpPr>
          <p:nvPr/>
        </p:nvCxnSpPr>
        <p:spPr>
          <a:xfrm flipV="1">
            <a:off x="1312834" y="1833100"/>
            <a:ext cx="2374192" cy="83689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0" name="Google Shape;170;p20">
            <a:extLst>
              <a:ext uri="{FF2B5EF4-FFF2-40B4-BE49-F238E27FC236}">
                <a16:creationId xmlns:a16="http://schemas.microsoft.com/office/drawing/2014/main" id="{B63E1AA8-C084-674D-A3ED-C7DAEA071BAF}"/>
              </a:ext>
            </a:extLst>
          </p:cNvPr>
          <p:cNvCxnSpPr>
            <a:cxnSpLocks/>
            <a:stCxn id="143" idx="1"/>
            <a:endCxn id="162" idx="1"/>
          </p:cNvCxnSpPr>
          <p:nvPr/>
        </p:nvCxnSpPr>
        <p:spPr>
          <a:xfrm flipV="1">
            <a:off x="1312834" y="2350915"/>
            <a:ext cx="3408511" cy="319076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1" name="Google Shape;171;p20">
            <a:extLst>
              <a:ext uri="{FF2B5EF4-FFF2-40B4-BE49-F238E27FC236}">
                <a16:creationId xmlns:a16="http://schemas.microsoft.com/office/drawing/2014/main" id="{B0F60127-6638-0444-B152-11B11B62D398}"/>
              </a:ext>
            </a:extLst>
          </p:cNvPr>
          <p:cNvCxnSpPr>
            <a:cxnSpLocks/>
            <a:stCxn id="143" idx="1"/>
            <a:endCxn id="127" idx="3"/>
          </p:cNvCxnSpPr>
          <p:nvPr/>
        </p:nvCxnSpPr>
        <p:spPr>
          <a:xfrm>
            <a:off x="1312834" y="2669991"/>
            <a:ext cx="2883774" cy="714463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2" name="Google Shape;172;p20">
            <a:extLst>
              <a:ext uri="{FF2B5EF4-FFF2-40B4-BE49-F238E27FC236}">
                <a16:creationId xmlns:a16="http://schemas.microsoft.com/office/drawing/2014/main" id="{B1776D0E-574E-9A49-A96B-2DEBA3A19FBE}"/>
              </a:ext>
            </a:extLst>
          </p:cNvPr>
          <p:cNvCxnSpPr>
            <a:stCxn id="143" idx="1"/>
            <a:endCxn id="137" idx="1"/>
          </p:cNvCxnSpPr>
          <p:nvPr/>
        </p:nvCxnSpPr>
        <p:spPr>
          <a:xfrm>
            <a:off x="1312834" y="2669991"/>
            <a:ext cx="2367855" cy="18506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43" name="Google Shape;169;p20">
            <a:extLst>
              <a:ext uri="{FF2B5EF4-FFF2-40B4-BE49-F238E27FC236}">
                <a16:creationId xmlns:a16="http://schemas.microsoft.com/office/drawing/2014/main" id="{FB3684A2-3442-BC4E-8D19-4D2DA95D6608}"/>
              </a:ext>
            </a:extLst>
          </p:cNvPr>
          <p:cNvSpPr/>
          <p:nvPr/>
        </p:nvSpPr>
        <p:spPr>
          <a:xfrm flipH="1">
            <a:off x="950134" y="2540841"/>
            <a:ext cx="362700" cy="2583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800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73;p20">
            <a:extLst>
              <a:ext uri="{FF2B5EF4-FFF2-40B4-BE49-F238E27FC236}">
                <a16:creationId xmlns:a16="http://schemas.microsoft.com/office/drawing/2014/main" id="{92AAAD6F-03F3-4048-A741-6AF4DC7316F6}"/>
              </a:ext>
            </a:extLst>
          </p:cNvPr>
          <p:cNvSpPr txBox="1"/>
          <p:nvPr/>
        </p:nvSpPr>
        <p:spPr>
          <a:xfrm>
            <a:off x="438752" y="2118458"/>
            <a:ext cx="1336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Packet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84;p20">
            <a:extLst>
              <a:ext uri="{FF2B5EF4-FFF2-40B4-BE49-F238E27FC236}">
                <a16:creationId xmlns:a16="http://schemas.microsoft.com/office/drawing/2014/main" id="{06CD949E-C416-744D-846F-742950201B2E}"/>
              </a:ext>
            </a:extLst>
          </p:cNvPr>
          <p:cNvSpPr/>
          <p:nvPr/>
        </p:nvSpPr>
        <p:spPr>
          <a:xfrm>
            <a:off x="7416772" y="2161283"/>
            <a:ext cx="1088546" cy="62063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Raleway" panose="020B0503030101060003" pitchFamily="34" charset="77"/>
              </a:rPr>
              <a:t>Detected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Raleway" panose="020B0503030101060003" pitchFamily="34" charset="77"/>
              </a:rPr>
              <a:t>flows</a:t>
            </a:r>
            <a:endParaRPr sz="1400" dirty="0">
              <a:latin typeface="Raleway" panose="020B0503030101060003" pitchFamily="34" charset="7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Raleway" panose="020B0503030101060003" pitchFamily="34" charset="77"/>
            </a:endParaRPr>
          </a:p>
        </p:txBody>
      </p:sp>
      <p:cxnSp>
        <p:nvCxnSpPr>
          <p:cNvPr id="154" name="Google Shape;185;p20">
            <a:extLst>
              <a:ext uri="{FF2B5EF4-FFF2-40B4-BE49-F238E27FC236}">
                <a16:creationId xmlns:a16="http://schemas.microsoft.com/office/drawing/2014/main" id="{B4F67006-94B6-774F-A216-F231E0DB448B}"/>
              </a:ext>
            </a:extLst>
          </p:cNvPr>
          <p:cNvCxnSpPr>
            <a:cxnSpLocks/>
          </p:cNvCxnSpPr>
          <p:nvPr/>
        </p:nvCxnSpPr>
        <p:spPr>
          <a:xfrm flipV="1">
            <a:off x="5990007" y="2518522"/>
            <a:ext cx="1240826" cy="7496"/>
          </a:xfrm>
          <a:prstGeom prst="straightConnector1">
            <a:avLst/>
          </a:prstGeom>
          <a:noFill/>
          <a:ln w="222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5" name="Google Shape;186;p20">
            <a:extLst>
              <a:ext uri="{FF2B5EF4-FFF2-40B4-BE49-F238E27FC236}">
                <a16:creationId xmlns:a16="http://schemas.microsoft.com/office/drawing/2014/main" id="{15F76F9F-1E62-3748-8795-9626B8EE5FDC}"/>
              </a:ext>
            </a:extLst>
          </p:cNvPr>
          <p:cNvSpPr txBox="1"/>
          <p:nvPr/>
        </p:nvSpPr>
        <p:spPr>
          <a:xfrm>
            <a:off x="2503522" y="1644664"/>
            <a:ext cx="775878" cy="30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H</a:t>
            </a:r>
            <a:r>
              <a:rPr lang="en" sz="1600" baseline="-25000" dirty="0">
                <a:latin typeface="Raleway" panose="020B0503030101060003" pitchFamily="34" charset="77"/>
              </a:rPr>
              <a:t>1</a:t>
            </a:r>
            <a:r>
              <a:rPr lang="en" sz="1600" dirty="0">
                <a:latin typeface="Raleway" panose="020B0503030101060003" pitchFamily="34" charset="77"/>
              </a:rPr>
              <a:t>(f)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156" name="Google Shape;187;p20">
            <a:extLst>
              <a:ext uri="{FF2B5EF4-FFF2-40B4-BE49-F238E27FC236}">
                <a16:creationId xmlns:a16="http://schemas.microsoft.com/office/drawing/2014/main" id="{724EAE63-DCDD-7B45-AE30-8DFF79EA645F}"/>
              </a:ext>
            </a:extLst>
          </p:cNvPr>
          <p:cNvSpPr txBox="1"/>
          <p:nvPr/>
        </p:nvSpPr>
        <p:spPr>
          <a:xfrm>
            <a:off x="2473032" y="2131873"/>
            <a:ext cx="664348" cy="19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H</a:t>
            </a:r>
            <a:r>
              <a:rPr lang="en" sz="1600" baseline="-25000" dirty="0">
                <a:latin typeface="Raleway" panose="020B0503030101060003" pitchFamily="34" charset="77"/>
              </a:rPr>
              <a:t>2</a:t>
            </a:r>
            <a:r>
              <a:rPr lang="en" sz="1600" dirty="0">
                <a:latin typeface="Raleway" panose="020B0503030101060003" pitchFamily="34" charset="77"/>
              </a:rPr>
              <a:t>(f)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aleway" panose="020B0503030101060003" pitchFamily="34" charset="77"/>
              </a:rPr>
              <a:t>.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157" name="Google Shape;188;p20">
            <a:extLst>
              <a:ext uri="{FF2B5EF4-FFF2-40B4-BE49-F238E27FC236}">
                <a16:creationId xmlns:a16="http://schemas.microsoft.com/office/drawing/2014/main" id="{0A6516E9-C49C-2D41-A7F5-DCA7E6974AD6}"/>
              </a:ext>
            </a:extLst>
          </p:cNvPr>
          <p:cNvSpPr txBox="1"/>
          <p:nvPr/>
        </p:nvSpPr>
        <p:spPr>
          <a:xfrm>
            <a:off x="2483594" y="3180780"/>
            <a:ext cx="721013" cy="25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latin typeface="Raleway" panose="020B0503030101060003" pitchFamily="34" charset="77"/>
              </a:rPr>
              <a:t>H</a:t>
            </a:r>
            <a:r>
              <a:rPr lang="en" sz="1600" baseline="-25000" dirty="0" err="1">
                <a:latin typeface="Raleway" panose="020B0503030101060003" pitchFamily="34" charset="77"/>
              </a:rPr>
              <a:t>d</a:t>
            </a:r>
            <a:r>
              <a:rPr lang="en" sz="1600" dirty="0">
                <a:latin typeface="Raleway" panose="020B0503030101060003" pitchFamily="34" charset="77"/>
              </a:rPr>
              <a:t> (f)</a:t>
            </a:r>
            <a:endParaRPr sz="1600" dirty="0">
              <a:latin typeface="Raleway" panose="020B0503030101060003" pitchFamily="34" charset="77"/>
            </a:endParaRPr>
          </a:p>
        </p:txBody>
      </p:sp>
      <p:sp>
        <p:nvSpPr>
          <p:cNvPr id="159" name="Google Shape;173;p20">
            <a:extLst>
              <a:ext uri="{FF2B5EF4-FFF2-40B4-BE49-F238E27FC236}">
                <a16:creationId xmlns:a16="http://schemas.microsoft.com/office/drawing/2014/main" id="{05EBCB31-2831-2640-BEC5-5EDE28672ED9}"/>
              </a:ext>
            </a:extLst>
          </p:cNvPr>
          <p:cNvSpPr txBox="1"/>
          <p:nvPr/>
        </p:nvSpPr>
        <p:spPr>
          <a:xfrm>
            <a:off x="1723407" y="1154476"/>
            <a:ext cx="1758797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Flow key f</a:t>
            </a:r>
            <a:endParaRPr sz="1800" dirty="0">
              <a:solidFill>
                <a:schemeClr val="dk1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B1B2A83-829B-8542-995C-E421BFF68423}"/>
              </a:ext>
            </a:extLst>
          </p:cNvPr>
          <p:cNvCxnSpPr>
            <a:cxnSpLocks/>
          </p:cNvCxnSpPr>
          <p:nvPr/>
        </p:nvCxnSpPr>
        <p:spPr>
          <a:xfrm>
            <a:off x="2750542" y="1519627"/>
            <a:ext cx="0" cy="26235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27A7DED6-259D-3C41-B3A7-5DAD072D5964}"/>
              </a:ext>
            </a:extLst>
          </p:cNvPr>
          <p:cNvSpPr txBox="1"/>
          <p:nvPr/>
        </p:nvSpPr>
        <p:spPr>
          <a:xfrm>
            <a:off x="4875593" y="2145861"/>
            <a:ext cx="232436" cy="39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cs typeface="Calibri" panose="020F0502020204030204" pitchFamily="34" charset="0"/>
                <a:sym typeface="Helvetica Light"/>
              </a:rPr>
              <a:t>7</a:t>
            </a:r>
          </a:p>
        </p:txBody>
      </p:sp>
      <p:sp>
        <p:nvSpPr>
          <p:cNvPr id="162" name="Google Shape;165;p20">
            <a:extLst>
              <a:ext uri="{FF2B5EF4-FFF2-40B4-BE49-F238E27FC236}">
                <a16:creationId xmlns:a16="http://schemas.microsoft.com/office/drawing/2014/main" id="{FEEB3A51-579B-1A4E-A85F-29EBB1180F4D}"/>
              </a:ext>
            </a:extLst>
          </p:cNvPr>
          <p:cNvSpPr/>
          <p:nvPr/>
        </p:nvSpPr>
        <p:spPr>
          <a:xfrm>
            <a:off x="4721345" y="2088565"/>
            <a:ext cx="519000" cy="5247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EAF264D-E66F-2F4D-8BC5-27C5992B8712}"/>
              </a:ext>
            </a:extLst>
          </p:cNvPr>
          <p:cNvSpPr/>
          <p:nvPr/>
        </p:nvSpPr>
        <p:spPr>
          <a:xfrm>
            <a:off x="3794957" y="1642150"/>
            <a:ext cx="3145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64" name="Google Shape;164;p20">
            <a:extLst>
              <a:ext uri="{FF2B5EF4-FFF2-40B4-BE49-F238E27FC236}">
                <a16:creationId xmlns:a16="http://schemas.microsoft.com/office/drawing/2014/main" id="{7631DEE0-FA3F-8C44-AD6D-E08C46F35571}"/>
              </a:ext>
            </a:extLst>
          </p:cNvPr>
          <p:cNvSpPr/>
          <p:nvPr/>
        </p:nvSpPr>
        <p:spPr>
          <a:xfrm>
            <a:off x="3687026" y="1580200"/>
            <a:ext cx="519000" cy="5058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dirty="0">
                <a:solidFill>
                  <a:srgbClr val="FFFFFF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+1</a:t>
            </a:r>
            <a:endParaRPr sz="1920" baseline="-25000" dirty="0">
              <a:solidFill>
                <a:srgbClr val="FFFFFF"/>
              </a:solidFill>
              <a:latin typeface="Raleway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4FDE984-E7BB-6441-990E-1CDE887B1CE2}"/>
              </a:ext>
            </a:extLst>
          </p:cNvPr>
          <p:cNvSpPr/>
          <p:nvPr/>
        </p:nvSpPr>
        <p:spPr>
          <a:xfrm>
            <a:off x="4280098" y="2663431"/>
            <a:ext cx="3930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  <a:latin typeface="Raleway" panose="020B0503030101060003" pitchFamily="34" charset="77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66" name="Google Shape;173;p20">
            <a:extLst>
              <a:ext uri="{FF2B5EF4-FFF2-40B4-BE49-F238E27FC236}">
                <a16:creationId xmlns:a16="http://schemas.microsoft.com/office/drawing/2014/main" id="{C9EEAC58-D200-4944-B1E7-54F43095CEE0}"/>
              </a:ext>
            </a:extLst>
          </p:cNvPr>
          <p:cNvSpPr txBox="1"/>
          <p:nvPr/>
        </p:nvSpPr>
        <p:spPr>
          <a:xfrm>
            <a:off x="671514" y="4108441"/>
            <a:ext cx="1336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Counters:</a:t>
            </a:r>
            <a:endParaRPr sz="1800" dirty="0">
              <a:solidFill>
                <a:schemeClr val="dk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67" name="Google Shape;168;p20">
            <a:extLst>
              <a:ext uri="{FF2B5EF4-FFF2-40B4-BE49-F238E27FC236}">
                <a16:creationId xmlns:a16="http://schemas.microsoft.com/office/drawing/2014/main" id="{B0478979-D2A1-1B4E-AC5D-2EE7906A3E2E}"/>
              </a:ext>
            </a:extLst>
          </p:cNvPr>
          <p:cNvCxnSpPr>
            <a:cxnSpLocks/>
          </p:cNvCxnSpPr>
          <p:nvPr/>
        </p:nvCxnSpPr>
        <p:spPr>
          <a:xfrm>
            <a:off x="2615184" y="4285375"/>
            <a:ext cx="375818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F9C1000-0887-0144-8302-4B84BFD4D175}"/>
              </a:ext>
            </a:extLst>
          </p:cNvPr>
          <p:cNvCxnSpPr>
            <a:cxnSpLocks/>
          </p:cNvCxnSpPr>
          <p:nvPr/>
        </p:nvCxnSpPr>
        <p:spPr>
          <a:xfrm flipV="1">
            <a:off x="2819580" y="4020284"/>
            <a:ext cx="215569" cy="2479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0E77D2F-6D40-D744-83D7-8281B3A31537}"/>
              </a:ext>
            </a:extLst>
          </p:cNvPr>
          <p:cNvCxnSpPr>
            <a:cxnSpLocks/>
          </p:cNvCxnSpPr>
          <p:nvPr/>
        </p:nvCxnSpPr>
        <p:spPr>
          <a:xfrm flipH="1" flipV="1">
            <a:off x="3035149" y="4020284"/>
            <a:ext cx="247020" cy="26509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B62721D-E8D8-1443-950A-CBCD44281CD9}"/>
              </a:ext>
            </a:extLst>
          </p:cNvPr>
          <p:cNvCxnSpPr>
            <a:cxnSpLocks/>
          </p:cNvCxnSpPr>
          <p:nvPr/>
        </p:nvCxnSpPr>
        <p:spPr>
          <a:xfrm flipH="1" flipV="1">
            <a:off x="3282169" y="4277708"/>
            <a:ext cx="247020" cy="26509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9A89BFE-ABCC-404B-8F32-FB28C814B48A}"/>
              </a:ext>
            </a:extLst>
          </p:cNvPr>
          <p:cNvCxnSpPr>
            <a:cxnSpLocks/>
          </p:cNvCxnSpPr>
          <p:nvPr/>
        </p:nvCxnSpPr>
        <p:spPr>
          <a:xfrm flipH="1" flipV="1">
            <a:off x="3538333" y="4557253"/>
            <a:ext cx="247020" cy="26509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60210D2-BD75-0C43-9484-B71FDCF5FFB6}"/>
              </a:ext>
            </a:extLst>
          </p:cNvPr>
          <p:cNvCxnSpPr>
            <a:cxnSpLocks/>
          </p:cNvCxnSpPr>
          <p:nvPr/>
        </p:nvCxnSpPr>
        <p:spPr>
          <a:xfrm flipH="1" flipV="1">
            <a:off x="3794243" y="4822038"/>
            <a:ext cx="247020" cy="26509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767AE5D-903D-6B4D-9803-CBF11AC133CD}"/>
              </a:ext>
            </a:extLst>
          </p:cNvPr>
          <p:cNvCxnSpPr>
            <a:cxnSpLocks/>
          </p:cNvCxnSpPr>
          <p:nvPr/>
        </p:nvCxnSpPr>
        <p:spPr>
          <a:xfrm flipH="1">
            <a:off x="4057759" y="4822038"/>
            <a:ext cx="234995" cy="24875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Google Shape;173;p20">
            <a:extLst>
              <a:ext uri="{FF2B5EF4-FFF2-40B4-BE49-F238E27FC236}">
                <a16:creationId xmlns:a16="http://schemas.microsoft.com/office/drawing/2014/main" id="{F0C3857E-8087-0843-9961-10B6341EF6A7}"/>
              </a:ext>
            </a:extLst>
          </p:cNvPr>
          <p:cNvSpPr txBox="1"/>
          <p:nvPr/>
        </p:nvSpPr>
        <p:spPr>
          <a:xfrm>
            <a:off x="2085996" y="4098143"/>
            <a:ext cx="835051" cy="39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0</a:t>
            </a:r>
            <a:endParaRPr sz="1800" dirty="0">
              <a:solidFill>
                <a:schemeClr val="accent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26446-90F0-5D4A-9305-831A21D9D0DC}"/>
              </a:ext>
            </a:extLst>
          </p:cNvPr>
          <p:cNvSpPr txBox="1"/>
          <p:nvPr/>
        </p:nvSpPr>
        <p:spPr>
          <a:xfrm>
            <a:off x="4553391" y="4704319"/>
            <a:ext cx="158216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Random walk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sp>
        <p:nvSpPr>
          <p:cNvPr id="69" name="Google Shape;173;p20">
            <a:extLst>
              <a:ext uri="{FF2B5EF4-FFF2-40B4-BE49-F238E27FC236}">
                <a16:creationId xmlns:a16="http://schemas.microsoft.com/office/drawing/2014/main" id="{78E94801-435A-5B42-9467-D5808F444AB0}"/>
              </a:ext>
            </a:extLst>
          </p:cNvPr>
          <p:cNvSpPr txBox="1"/>
          <p:nvPr/>
        </p:nvSpPr>
        <p:spPr>
          <a:xfrm>
            <a:off x="2894063" y="4214728"/>
            <a:ext cx="1659328" cy="33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1   2   4   6  8  9 </a:t>
            </a:r>
            <a:endParaRPr sz="1600" dirty="0">
              <a:solidFill>
                <a:schemeClr val="dk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168;p20">
            <a:extLst>
              <a:ext uri="{FF2B5EF4-FFF2-40B4-BE49-F238E27FC236}">
                <a16:creationId xmlns:a16="http://schemas.microsoft.com/office/drawing/2014/main" id="{1EBD08B3-3C3F-1744-9E17-F761BC81E9F6}"/>
              </a:ext>
            </a:extLst>
          </p:cNvPr>
          <p:cNvCxnSpPr>
            <a:cxnSpLocks/>
          </p:cNvCxnSpPr>
          <p:nvPr/>
        </p:nvCxnSpPr>
        <p:spPr>
          <a:xfrm flipV="1">
            <a:off x="2624412" y="3754414"/>
            <a:ext cx="0" cy="132949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1" name="Google Shape;173;p20">
            <a:extLst>
              <a:ext uri="{FF2B5EF4-FFF2-40B4-BE49-F238E27FC236}">
                <a16:creationId xmlns:a16="http://schemas.microsoft.com/office/drawing/2014/main" id="{1EB1BA64-AED6-C646-8707-48272C0D7783}"/>
              </a:ext>
            </a:extLst>
          </p:cNvPr>
          <p:cNvSpPr txBox="1"/>
          <p:nvPr/>
        </p:nvSpPr>
        <p:spPr>
          <a:xfrm>
            <a:off x="2073721" y="3865209"/>
            <a:ext cx="835051" cy="39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accent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173;p20">
            <a:extLst>
              <a:ext uri="{FF2B5EF4-FFF2-40B4-BE49-F238E27FC236}">
                <a16:creationId xmlns:a16="http://schemas.microsoft.com/office/drawing/2014/main" id="{4F19C7F4-1F0F-7648-8822-37E8B7AA3390}"/>
              </a:ext>
            </a:extLst>
          </p:cNvPr>
          <p:cNvSpPr txBox="1"/>
          <p:nvPr/>
        </p:nvSpPr>
        <p:spPr>
          <a:xfrm>
            <a:off x="2063009" y="4327156"/>
            <a:ext cx="835051" cy="39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-1</a:t>
            </a:r>
            <a:endParaRPr sz="1800" dirty="0">
              <a:solidFill>
                <a:schemeClr val="accent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73;p20">
            <a:extLst>
              <a:ext uri="{FF2B5EF4-FFF2-40B4-BE49-F238E27FC236}">
                <a16:creationId xmlns:a16="http://schemas.microsoft.com/office/drawing/2014/main" id="{E016094B-F74E-D64B-821E-36335BF6A3DB}"/>
              </a:ext>
            </a:extLst>
          </p:cNvPr>
          <p:cNvSpPr txBox="1"/>
          <p:nvPr/>
        </p:nvSpPr>
        <p:spPr>
          <a:xfrm>
            <a:off x="2062113" y="4551047"/>
            <a:ext cx="835051" cy="39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-2</a:t>
            </a:r>
            <a:endParaRPr sz="1800" dirty="0">
              <a:solidFill>
                <a:schemeClr val="accent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173;p20">
            <a:extLst>
              <a:ext uri="{FF2B5EF4-FFF2-40B4-BE49-F238E27FC236}">
                <a16:creationId xmlns:a16="http://schemas.microsoft.com/office/drawing/2014/main" id="{4B3CC40D-C90D-C64C-BCE9-A3348EBEF0FB}"/>
              </a:ext>
            </a:extLst>
          </p:cNvPr>
          <p:cNvSpPr txBox="1"/>
          <p:nvPr/>
        </p:nvSpPr>
        <p:spPr>
          <a:xfrm>
            <a:off x="2058630" y="4776849"/>
            <a:ext cx="835051" cy="39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Raleway Medium" panose="020B0503030101060003" pitchFamily="34" charset="77"/>
                <a:ea typeface="Calibri"/>
                <a:cs typeface="Calibri"/>
                <a:sym typeface="Calibri"/>
              </a:rPr>
              <a:t>-3</a:t>
            </a:r>
            <a:endParaRPr sz="1800" dirty="0">
              <a:solidFill>
                <a:schemeClr val="accent1"/>
              </a:solidFill>
              <a:latin typeface="Raleway Medium" panose="020B0503030101060003" pitchFamily="34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788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0" grpId="0" animBg="1"/>
      <p:bldP spid="102" grpId="0" animBg="1"/>
      <p:bldP spid="104" grpId="0" animBg="1"/>
      <p:bldP spid="105" grpId="0" animBg="1"/>
      <p:bldP spid="66" grpId="0"/>
      <p:bldP spid="68" grpId="0"/>
      <p:bldP spid="4" grpId="0"/>
      <p:bldP spid="69" grpId="0"/>
      <p:bldP spid="71" grpId="0"/>
      <p:bldP spid="72" grpId="0"/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n-US" sz="2600" b="0" dirty="0">
                <a:latin typeface="Raleway Medium" panose="020B0503030101060003" pitchFamily="34" charset="77"/>
              </a:rPr>
              <a:t>Implementation on programmable switches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80C07-5E65-CC40-8E0C-EE1FFB07A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556298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21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C54A33-2E53-CB49-9531-592764B733C1}"/>
              </a:ext>
            </a:extLst>
          </p:cNvPr>
          <p:cNvSpPr txBox="1"/>
          <p:nvPr/>
        </p:nvSpPr>
        <p:spPr>
          <a:xfrm>
            <a:off x="787508" y="1082967"/>
            <a:ext cx="232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TCP Packet Format: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A0FF86BF-CE62-3549-AF18-4C0D80123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858994"/>
              </p:ext>
            </p:extLst>
          </p:nvPr>
        </p:nvGraphicFramePr>
        <p:xfrm>
          <a:off x="3218092" y="1106610"/>
          <a:ext cx="4146005" cy="3708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41376266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57297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770191229"/>
                    </a:ext>
                  </a:extLst>
                </a:gridCol>
                <a:gridCol w="1533434">
                  <a:extLst>
                    <a:ext uri="{9D8B030D-6E8A-4147-A177-3AD203B41FA5}">
                      <a16:colId xmlns:a16="http://schemas.microsoft.com/office/drawing/2014/main" val="4040437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Raleway Medium" panose="020B0503030101060003" pitchFamily="34" charset="77"/>
                        </a:rPr>
                        <a:t>ETH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Raleway Medium" panose="020B0503030101060003" pitchFamily="34" charset="77"/>
                        </a:rPr>
                        <a:t>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Raleway Medium" panose="020B0503030101060003" pitchFamily="34" charset="77"/>
                        </a:rPr>
                        <a:t>TCP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Raleway Medium" panose="020B0503030101060003" pitchFamily="34" charset="77"/>
                        </a:rPr>
                        <a:t>Payload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58187"/>
                  </a:ext>
                </a:extLst>
              </a:tr>
            </a:tbl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F519CB27-0768-5041-9C17-732E3665960E}"/>
              </a:ext>
            </a:extLst>
          </p:cNvPr>
          <p:cNvSpPr/>
          <p:nvPr/>
        </p:nvSpPr>
        <p:spPr>
          <a:xfrm>
            <a:off x="646123" y="2578219"/>
            <a:ext cx="589547" cy="21955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2000" dirty="0">
                <a:latin typeface="Raleway Medium" panose="020B0503030101060003" pitchFamily="34" charset="77"/>
              </a:rPr>
              <a:t>Parser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75BD479-3288-0743-916B-FF32FF156063}"/>
              </a:ext>
            </a:extLst>
          </p:cNvPr>
          <p:cNvSpPr/>
          <p:nvPr/>
        </p:nvSpPr>
        <p:spPr>
          <a:xfrm>
            <a:off x="7637574" y="2578220"/>
            <a:ext cx="589547" cy="21955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2000" dirty="0" err="1">
                <a:latin typeface="Raleway Medium" panose="020B0503030101060003" pitchFamily="34" charset="77"/>
              </a:rPr>
              <a:t>Deparser</a:t>
            </a:r>
            <a:endParaRPr lang="en-US" sz="2000" dirty="0">
              <a:latin typeface="Raleway Medium" panose="020B0503030101060003" pitchFamily="34" charset="77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FE87D-195C-1C43-9AE9-4A94153B76E5}"/>
              </a:ext>
            </a:extLst>
          </p:cNvPr>
          <p:cNvSpPr/>
          <p:nvPr/>
        </p:nvSpPr>
        <p:spPr>
          <a:xfrm>
            <a:off x="1235671" y="2578219"/>
            <a:ext cx="6401904" cy="46672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Raleway Medium" panose="020B0503030101060003" pitchFamily="34" charset="77"/>
              </a:rPr>
              <a:t>Header/Metadata in Shared Memory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709A5EA-6C17-7C40-A966-149AE9E0BCAF}"/>
              </a:ext>
            </a:extLst>
          </p:cNvPr>
          <p:cNvSpPr/>
          <p:nvPr/>
        </p:nvSpPr>
        <p:spPr>
          <a:xfrm>
            <a:off x="1505480" y="3053969"/>
            <a:ext cx="1761622" cy="17438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Raleway Medium" panose="020B0503030101060003" pitchFamily="34" charset="77"/>
              </a:rPr>
              <a:t>Match-Action</a:t>
            </a:r>
          </a:p>
          <a:p>
            <a:pPr algn="ctr"/>
            <a:r>
              <a:rPr lang="en-US" sz="1600" dirty="0">
                <a:latin typeface="Raleway Medium" panose="020B0503030101060003" pitchFamily="34" charset="77"/>
              </a:rPr>
              <a:t>Table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EB98E0C-679C-EE4E-986F-2E5C1494F380}"/>
              </a:ext>
            </a:extLst>
          </p:cNvPr>
          <p:cNvSpPr/>
          <p:nvPr/>
        </p:nvSpPr>
        <p:spPr>
          <a:xfrm>
            <a:off x="3594761" y="3056978"/>
            <a:ext cx="1761622" cy="17438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Raleway Medium" panose="020B0503030101060003" pitchFamily="34" charset="77"/>
              </a:rPr>
              <a:t>Match-Action</a:t>
            </a:r>
          </a:p>
          <a:p>
            <a:r>
              <a:rPr lang="en-US" sz="1600" dirty="0">
                <a:latin typeface="Raleway Medium" panose="020B0503030101060003" pitchFamily="34" charset="77"/>
              </a:rPr>
              <a:t>Table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846E61-0C73-5246-9A38-57173C98701B}"/>
              </a:ext>
            </a:extLst>
          </p:cNvPr>
          <p:cNvSpPr/>
          <p:nvPr/>
        </p:nvSpPr>
        <p:spPr>
          <a:xfrm>
            <a:off x="5596421" y="3055975"/>
            <a:ext cx="1761622" cy="17438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Raleway Medium" panose="020B0503030101060003" pitchFamily="34" charset="77"/>
              </a:rPr>
              <a:t>Match-Action</a:t>
            </a:r>
          </a:p>
          <a:p>
            <a:r>
              <a:rPr lang="en-US" sz="1600" dirty="0">
                <a:latin typeface="Raleway Medium" panose="020B0503030101060003" pitchFamily="34" charset="77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295018418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n-US" sz="2600" b="0" dirty="0">
                <a:latin typeface="Raleway Medium" panose="020B0503030101060003" pitchFamily="34" charset="77"/>
              </a:rPr>
              <a:t>Implementation on programmable switches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80C07-5E65-CC40-8E0C-EE1FFB07A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556298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22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C54A33-2E53-CB49-9531-592764B733C1}"/>
              </a:ext>
            </a:extLst>
          </p:cNvPr>
          <p:cNvSpPr txBox="1"/>
          <p:nvPr/>
        </p:nvSpPr>
        <p:spPr>
          <a:xfrm>
            <a:off x="787508" y="1082967"/>
            <a:ext cx="232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TCP Packet Format: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A0FF86BF-CE62-3549-AF18-4C0D801230B0}"/>
              </a:ext>
            </a:extLst>
          </p:cNvPr>
          <p:cNvGraphicFramePr>
            <a:graphicFrameLocks noGrp="1"/>
          </p:cNvGraphicFramePr>
          <p:nvPr/>
        </p:nvGraphicFramePr>
        <p:xfrm>
          <a:off x="3218092" y="1106610"/>
          <a:ext cx="4146005" cy="3708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41376266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57297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770191229"/>
                    </a:ext>
                  </a:extLst>
                </a:gridCol>
                <a:gridCol w="1533434">
                  <a:extLst>
                    <a:ext uri="{9D8B030D-6E8A-4147-A177-3AD203B41FA5}">
                      <a16:colId xmlns:a16="http://schemas.microsoft.com/office/drawing/2014/main" val="4040437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Raleway Medium" panose="020B0503030101060003" pitchFamily="34" charset="77"/>
                        </a:rPr>
                        <a:t>ETH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Raleway Medium" panose="020B0503030101060003" pitchFamily="34" charset="77"/>
                        </a:rPr>
                        <a:t>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Raleway Medium" panose="020B0503030101060003" pitchFamily="34" charset="77"/>
                        </a:rPr>
                        <a:t>TCP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Raleway Medium" panose="020B0503030101060003" pitchFamily="34" charset="77"/>
                        </a:rPr>
                        <a:t>Payload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58187"/>
                  </a:ext>
                </a:extLst>
              </a:tr>
            </a:tbl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F519CB27-0768-5041-9C17-732E3665960E}"/>
              </a:ext>
            </a:extLst>
          </p:cNvPr>
          <p:cNvSpPr/>
          <p:nvPr/>
        </p:nvSpPr>
        <p:spPr>
          <a:xfrm>
            <a:off x="646123" y="2578219"/>
            <a:ext cx="589547" cy="21955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2000" dirty="0">
                <a:latin typeface="Raleway Medium" panose="020B0503030101060003" pitchFamily="34" charset="77"/>
              </a:rPr>
              <a:t>Parser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75BD479-3288-0743-916B-FF32FF156063}"/>
              </a:ext>
            </a:extLst>
          </p:cNvPr>
          <p:cNvSpPr/>
          <p:nvPr/>
        </p:nvSpPr>
        <p:spPr>
          <a:xfrm>
            <a:off x="7637574" y="2578220"/>
            <a:ext cx="589547" cy="21955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2000" dirty="0" err="1">
                <a:latin typeface="Raleway Medium" panose="020B0503030101060003" pitchFamily="34" charset="77"/>
              </a:rPr>
              <a:t>Deparser</a:t>
            </a:r>
            <a:endParaRPr lang="en-US" sz="2000" dirty="0">
              <a:latin typeface="Raleway Medium" panose="020B0503030101060003" pitchFamily="34" charset="77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FE87D-195C-1C43-9AE9-4A94153B76E5}"/>
              </a:ext>
            </a:extLst>
          </p:cNvPr>
          <p:cNvSpPr/>
          <p:nvPr/>
        </p:nvSpPr>
        <p:spPr>
          <a:xfrm>
            <a:off x="1235671" y="2578219"/>
            <a:ext cx="6401904" cy="46672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Raleway Medium" panose="020B0503030101060003" pitchFamily="34" charset="77"/>
              </a:rPr>
              <a:t>Header/Metadata in Shared Memory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709A5EA-6C17-7C40-A966-149AE9E0BCAF}"/>
              </a:ext>
            </a:extLst>
          </p:cNvPr>
          <p:cNvSpPr/>
          <p:nvPr/>
        </p:nvSpPr>
        <p:spPr>
          <a:xfrm>
            <a:off x="1505480" y="3053969"/>
            <a:ext cx="1761622" cy="17438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Raleway Medium" panose="020B0503030101060003" pitchFamily="34" charset="77"/>
              </a:rPr>
              <a:t>Match:</a:t>
            </a:r>
          </a:p>
          <a:p>
            <a:r>
              <a:rPr lang="en-US" sz="1600" dirty="0" err="1">
                <a:latin typeface="Raleway Medium" panose="020B0503030101060003" pitchFamily="34" charset="77"/>
              </a:rPr>
              <a:t>Is_ACK</a:t>
            </a:r>
            <a:r>
              <a:rPr lang="en-US" sz="1600" dirty="0">
                <a:latin typeface="Raleway Medium" panose="020B0503030101060003" pitchFamily="34" charset="77"/>
              </a:rPr>
              <a:t>== 1</a:t>
            </a:r>
          </a:p>
          <a:p>
            <a:endParaRPr lang="en-US" sz="1600" dirty="0">
              <a:latin typeface="Raleway Medium" panose="020B0503030101060003" pitchFamily="34" charset="77"/>
            </a:endParaRPr>
          </a:p>
          <a:p>
            <a:r>
              <a:rPr lang="en-US" sz="1600" b="1" dirty="0">
                <a:latin typeface="Raleway Medium" panose="020B0503030101060003" pitchFamily="34" charset="77"/>
              </a:rPr>
              <a:t>Action: </a:t>
            </a:r>
          </a:p>
          <a:p>
            <a:r>
              <a:rPr lang="en-US" sz="1600" dirty="0">
                <a:latin typeface="Raleway Medium" panose="020B0503030101060003" pitchFamily="34" charset="77"/>
              </a:rPr>
              <a:t>Decrement counters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EB98E0C-679C-EE4E-986F-2E5C1494F380}"/>
              </a:ext>
            </a:extLst>
          </p:cNvPr>
          <p:cNvSpPr/>
          <p:nvPr/>
        </p:nvSpPr>
        <p:spPr>
          <a:xfrm>
            <a:off x="3497418" y="3053969"/>
            <a:ext cx="1761622" cy="17438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Raleway Medium" panose="020B0503030101060003" pitchFamily="34" charset="77"/>
              </a:rPr>
              <a:t>Match:</a:t>
            </a:r>
          </a:p>
          <a:p>
            <a:r>
              <a:rPr lang="en-US" sz="1600" dirty="0" err="1">
                <a:latin typeface="Raleway Medium" panose="020B0503030101060003" pitchFamily="34" charset="77"/>
              </a:rPr>
              <a:t>Is_ACK</a:t>
            </a:r>
            <a:r>
              <a:rPr lang="en-US" sz="1600" dirty="0">
                <a:latin typeface="Raleway Medium" panose="020B0503030101060003" pitchFamily="34" charset="77"/>
              </a:rPr>
              <a:t>== 0</a:t>
            </a:r>
          </a:p>
          <a:p>
            <a:endParaRPr lang="en-US" sz="1600" dirty="0">
              <a:latin typeface="Raleway Medium" panose="020B0503030101060003" pitchFamily="34" charset="77"/>
            </a:endParaRPr>
          </a:p>
          <a:p>
            <a:r>
              <a:rPr lang="en-US" sz="1600" b="1" dirty="0">
                <a:latin typeface="Raleway Medium" panose="020B0503030101060003" pitchFamily="34" charset="77"/>
              </a:rPr>
              <a:t>Action: </a:t>
            </a:r>
          </a:p>
          <a:p>
            <a:r>
              <a:rPr lang="en-US" sz="1600" dirty="0">
                <a:latin typeface="Raleway Medium" panose="020B0503030101060003" pitchFamily="34" charset="77"/>
              </a:rPr>
              <a:t>Increment counters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846E61-0C73-5246-9A38-57173C98701B}"/>
              </a:ext>
            </a:extLst>
          </p:cNvPr>
          <p:cNvSpPr/>
          <p:nvPr/>
        </p:nvSpPr>
        <p:spPr>
          <a:xfrm>
            <a:off x="5528850" y="3066247"/>
            <a:ext cx="1936256" cy="17438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Raleway Medium" panose="020B0503030101060003" pitchFamily="34" charset="77"/>
              </a:rPr>
              <a:t>Match:</a:t>
            </a:r>
          </a:p>
          <a:p>
            <a:r>
              <a:rPr lang="en-US" sz="1600" dirty="0" err="1">
                <a:latin typeface="Raleway Medium" panose="020B0503030101060003" pitchFamily="34" charset="77"/>
              </a:rPr>
              <a:t>Is_Heavy_hitter</a:t>
            </a:r>
            <a:r>
              <a:rPr lang="en-US" sz="1600" dirty="0">
                <a:latin typeface="Raleway Medium" panose="020B0503030101060003" pitchFamily="34" charset="77"/>
              </a:rPr>
              <a:t>==1</a:t>
            </a:r>
          </a:p>
          <a:p>
            <a:endParaRPr lang="en-US" sz="1600" dirty="0">
              <a:latin typeface="Raleway Medium" panose="020B0503030101060003" pitchFamily="34" charset="77"/>
            </a:endParaRPr>
          </a:p>
          <a:p>
            <a:r>
              <a:rPr lang="en-US" sz="1600" b="1" dirty="0">
                <a:latin typeface="Raleway Medium" panose="020B0503030101060003" pitchFamily="34" charset="77"/>
              </a:rPr>
              <a:t>Action: </a:t>
            </a:r>
          </a:p>
          <a:p>
            <a:r>
              <a:rPr lang="en-US" sz="1600" dirty="0">
                <a:latin typeface="Raleway Medium" panose="020B0503030101060003" pitchFamily="34" charset="77"/>
              </a:rPr>
              <a:t>Report to </a:t>
            </a:r>
          </a:p>
          <a:p>
            <a:r>
              <a:rPr lang="en-US" sz="1600" dirty="0">
                <a:latin typeface="Raleway Medium" panose="020B0503030101060003" pitchFamily="34" charset="77"/>
              </a:rPr>
              <a:t>CPU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BAAFAB-0AC0-244F-9436-98FE2431A17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62" y="3679351"/>
            <a:ext cx="312080" cy="423417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9A3876-0CBD-6C42-AA60-012D002BDEFD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0144" y="2630552"/>
            <a:ext cx="312080" cy="423417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006569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83951E-6 L 0.06441 -0.16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839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1 -0.15463 L 0.14462 -0.209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6"/>
          <p:cNvSpPr txBox="1"/>
          <p:nvPr/>
        </p:nvSpPr>
        <p:spPr>
          <a:xfrm>
            <a:off x="438266" y="805634"/>
            <a:ext cx="8267466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000" dirty="0">
                <a:latin typeface="Raleway" panose="020B0503030101060003" pitchFamily="34" charset="77"/>
              </a:rPr>
              <a:t>3,700,000 flows in a public Internet trace.</a:t>
            </a:r>
          </a:p>
          <a:p>
            <a:pPr marL="457200" lvl="0" indent="-342900" algn="l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000" dirty="0">
                <a:latin typeface="Raleway" panose="020B0503030101060003" pitchFamily="34" charset="77"/>
              </a:rPr>
              <a:t>Start with 5 rows of 2000 32-bit counters (40KB).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sz="2000" dirty="0">
              <a:latin typeface="Raleway" panose="020B05030301010600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6AE77-DBD7-B141-8642-EC5E31907E0E}"/>
              </a:ext>
            </a:extLst>
          </p:cNvPr>
          <p:cNvSpPr txBox="1"/>
          <p:nvPr/>
        </p:nvSpPr>
        <p:spPr>
          <a:xfrm>
            <a:off x="2380702" y="4666446"/>
            <a:ext cx="352873" cy="384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Raleway" panose="020B0503030101060003" pitchFamily="34" charset="77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ADE00554-32A0-6D45-9F25-43D1A8089B4D}"/>
              </a:ext>
            </a:extLst>
          </p:cNvPr>
          <p:cNvSpPr txBox="1">
            <a:spLocks/>
          </p:cNvSpPr>
          <p:nvPr/>
        </p:nvSpPr>
        <p:spPr>
          <a:xfrm>
            <a:off x="8360248" y="4808669"/>
            <a:ext cx="428749" cy="334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pPr/>
              <a:t>23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D1E773-42AC-E243-AAD1-9711425F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8843"/>
            <a:ext cx="9143999" cy="857250"/>
          </a:xfrm>
        </p:spPr>
        <p:txBody>
          <a:bodyPr anchor="ctr"/>
          <a:lstStyle/>
          <a:p>
            <a:r>
              <a:rPr lang="en-US" b="0" dirty="0"/>
              <a:t>Lean algorithms on detecting high latency flows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9BAD7-C660-DE4B-875B-0C6494C2726E}"/>
              </a:ext>
            </a:extLst>
          </p:cNvPr>
          <p:cNvSpPr txBox="1"/>
          <p:nvPr/>
        </p:nvSpPr>
        <p:spPr>
          <a:xfrm>
            <a:off x="6310197" y="1804855"/>
            <a:ext cx="899123" cy="2785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2C644-7955-0C4A-9160-86DC1DE82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202" y="1791415"/>
            <a:ext cx="3947126" cy="26131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930832-BC02-DE42-AC1E-C2BCD6E33D3C}"/>
              </a:ext>
            </a:extLst>
          </p:cNvPr>
          <p:cNvSpPr txBox="1"/>
          <p:nvPr/>
        </p:nvSpPr>
        <p:spPr>
          <a:xfrm>
            <a:off x="1292729" y="4565716"/>
            <a:ext cx="5948038" cy="4103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2000" dirty="0">
                <a:solidFill>
                  <a:srgbClr val="000000"/>
                </a:solidFill>
                <a:latin typeface="Raleway" panose="020B0503030101060003" pitchFamily="34" charset="77"/>
              </a:rPr>
              <a:t>Approximately detect top 100 high latency flows</a:t>
            </a: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6"/>
          <p:cNvSpPr txBox="1"/>
          <p:nvPr/>
        </p:nvSpPr>
        <p:spPr>
          <a:xfrm>
            <a:off x="438266" y="805634"/>
            <a:ext cx="8267466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000" dirty="0">
                <a:latin typeface="Raleway" panose="020B0503030101060003" pitchFamily="34" charset="77"/>
              </a:rPr>
              <a:t>3,700,000 flows in a public Internet trace.</a:t>
            </a:r>
          </a:p>
          <a:p>
            <a:pPr marL="457200" lvl="0" indent="-342900" algn="l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000" dirty="0">
                <a:latin typeface="Raleway" panose="020B0503030101060003" pitchFamily="34" charset="77"/>
              </a:rPr>
              <a:t>Start with 5 rows of 2000 32-bit counters (40KB).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sz="2000" dirty="0">
              <a:latin typeface="Raleway" panose="020B05030301010600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6AE77-DBD7-B141-8642-EC5E31907E0E}"/>
              </a:ext>
            </a:extLst>
          </p:cNvPr>
          <p:cNvSpPr txBox="1"/>
          <p:nvPr/>
        </p:nvSpPr>
        <p:spPr>
          <a:xfrm>
            <a:off x="2380702" y="4666446"/>
            <a:ext cx="352873" cy="384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Raleway" panose="020B0503030101060003" pitchFamily="34" charset="77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ADE00554-32A0-6D45-9F25-43D1A8089B4D}"/>
              </a:ext>
            </a:extLst>
          </p:cNvPr>
          <p:cNvSpPr txBox="1">
            <a:spLocks/>
          </p:cNvSpPr>
          <p:nvPr/>
        </p:nvSpPr>
        <p:spPr>
          <a:xfrm>
            <a:off x="8360248" y="4808669"/>
            <a:ext cx="428749" cy="334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pPr/>
              <a:t>24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D1E773-42AC-E243-AAD1-9711425F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8843"/>
            <a:ext cx="9143999" cy="857250"/>
          </a:xfrm>
        </p:spPr>
        <p:txBody>
          <a:bodyPr anchor="ctr"/>
          <a:lstStyle/>
          <a:p>
            <a:r>
              <a:rPr lang="en-US" b="0" dirty="0"/>
              <a:t>Lean algorithms on detecting lossy flows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9BAD7-C660-DE4B-875B-0C6494C2726E}"/>
              </a:ext>
            </a:extLst>
          </p:cNvPr>
          <p:cNvSpPr txBox="1"/>
          <p:nvPr/>
        </p:nvSpPr>
        <p:spPr>
          <a:xfrm>
            <a:off x="6310197" y="1804855"/>
            <a:ext cx="899123" cy="2785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  <a:p>
            <a:endParaRPr lang="en-US" dirty="0">
              <a:latin typeface="Raleway" panose="020B0503030101060003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30832-BC02-DE42-AC1E-C2BCD6E33D3C}"/>
              </a:ext>
            </a:extLst>
          </p:cNvPr>
          <p:cNvSpPr txBox="1"/>
          <p:nvPr/>
        </p:nvSpPr>
        <p:spPr>
          <a:xfrm>
            <a:off x="1261282" y="4559682"/>
            <a:ext cx="5948038" cy="4103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2000" dirty="0">
                <a:solidFill>
                  <a:srgbClr val="000000"/>
                </a:solidFill>
                <a:latin typeface="Raleway" panose="020B0503030101060003" pitchFamily="34" charset="77"/>
              </a:rPr>
              <a:t>Approximately detect top 100 lossy flows</a:t>
            </a: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6899A-082D-1B4D-A46F-A4EAA4BC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301" y="1756279"/>
            <a:ext cx="3899384" cy="258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98681D-C1B8-1E4D-9C48-704A4DAF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70" y="1804855"/>
            <a:ext cx="3581464" cy="237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26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8"/>
          <p:cNvSpPr txBox="1"/>
          <p:nvPr/>
        </p:nvSpPr>
        <p:spPr>
          <a:xfrm>
            <a:off x="174784" y="862244"/>
            <a:ext cx="8818296" cy="290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 dirty="0">
                <a:latin typeface="Raleway" panose="020B0503030101060003" pitchFamily="34" charset="77"/>
              </a:rPr>
              <a:t>Network performance statistics are important for network diagnosis.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endParaRPr lang="en" sz="1800" dirty="0">
              <a:latin typeface="Raleway" panose="020B0503030101060003" pitchFamily="34" charset="77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 dirty="0">
                <a:latin typeface="Raleway" panose="020B0503030101060003" pitchFamily="34" charset="77"/>
              </a:rPr>
              <a:t>Existing solutions require per-flow information to detect problematic flows.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endParaRPr lang="en" sz="1800" dirty="0">
              <a:latin typeface="Raleway" panose="020B0503030101060003" pitchFamily="34" charset="77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 dirty="0">
                <a:latin typeface="Raleway" panose="020B0503030101060003" pitchFamily="34" charset="77"/>
              </a:rPr>
              <a:t>Lean algorithms can be designed for a set of performance statistics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endParaRPr lang="en" sz="1800" dirty="0">
              <a:latin typeface="Raleway" panose="020B0503030101060003" pitchFamily="34" charset="77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 b="1" dirty="0">
                <a:latin typeface="Raleway" panose="020B0503030101060003" pitchFamily="34" charset="77"/>
              </a:rPr>
              <a:t>Future directions:</a:t>
            </a:r>
          </a:p>
          <a:p>
            <a:pPr marL="457200" lvl="1" indent="-342900" algn="l">
              <a:lnSpc>
                <a:spcPct val="115000"/>
              </a:lnSpc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 dirty="0">
                <a:latin typeface="Raleway" panose="020B0503030101060003" pitchFamily="34" charset="77"/>
              </a:rPr>
              <a:t>Other performance statistics: high and low TCP sending/receiving windows.</a:t>
            </a:r>
          </a:p>
          <a:p>
            <a:pPr marL="457200" lvl="1" indent="-342900" algn="l">
              <a:lnSpc>
                <a:spcPct val="115000"/>
              </a:lnSpc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 dirty="0">
                <a:latin typeface="Raleway" panose="020B0503030101060003" pitchFamily="34" charset="77"/>
              </a:rPr>
              <a:t>Explore real-world </a:t>
            </a:r>
            <a:r>
              <a:rPr lang="en-US" sz="1800" dirty="0">
                <a:latin typeface="Raleway" panose="020B0503030101060003" pitchFamily="34" charset="77"/>
              </a:rPr>
              <a:t>characteristics: Are packet loss random? </a:t>
            </a:r>
          </a:p>
          <a:p>
            <a:pPr marL="114300" lvl="1" indent="0" algn="l">
              <a:lnSpc>
                <a:spcPct val="115000"/>
              </a:lnSpc>
              <a:buClr>
                <a:schemeClr val="accent1"/>
              </a:buClr>
              <a:buSzPts val="1800"/>
            </a:pPr>
            <a:r>
              <a:rPr lang="en-US" sz="1800" dirty="0">
                <a:latin typeface="Raleway" panose="020B0503030101060003" pitchFamily="34" charset="77"/>
              </a:rPr>
              <a:t>	 Are retransmitted packets and packet losses correlated? </a:t>
            </a:r>
          </a:p>
          <a:p>
            <a:pPr marL="457200" lvl="1" indent="-342900" algn="l">
              <a:lnSpc>
                <a:spcPct val="115000"/>
              </a:lnSpc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-US" sz="1800" dirty="0">
                <a:latin typeface="Raleway" panose="020B0503030101060003" pitchFamily="34" charset="77"/>
              </a:rPr>
              <a:t>Build diagnosis tools using lean algorithms.</a:t>
            </a:r>
            <a:endParaRPr lang="en" sz="1800" dirty="0">
              <a:latin typeface="Raleway" panose="020B0503030101060003" pitchFamily="34" charset="77"/>
            </a:endParaRPr>
          </a:p>
          <a:p>
            <a:pPr marL="457200" lvl="1" indent="-342900" algn="l">
              <a:lnSpc>
                <a:spcPct val="115000"/>
              </a:lnSpc>
              <a:buClr>
                <a:schemeClr val="accent1"/>
              </a:buClr>
              <a:buSzPts val="1800"/>
              <a:buFont typeface="Lato"/>
              <a:buChar char="●"/>
            </a:pPr>
            <a:endParaRPr lang="en" sz="1800" dirty="0">
              <a:latin typeface="Raleway" panose="020B0503030101060003" pitchFamily="34" charset="77"/>
            </a:endParaRPr>
          </a:p>
          <a:p>
            <a:pPr marL="457200" lvl="1" indent="-342900" algn="l">
              <a:lnSpc>
                <a:spcPct val="115000"/>
              </a:lnSpc>
              <a:buClr>
                <a:schemeClr val="accent1"/>
              </a:buClr>
              <a:buSzPts val="1800"/>
              <a:buFont typeface="Lato"/>
              <a:buChar char="●"/>
            </a:pPr>
            <a:endParaRPr lang="en" sz="1800" b="1" dirty="0">
              <a:latin typeface="Raleway" panose="020B0503030101060003" pitchFamily="34" charset="77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endParaRPr lang="en" sz="1800" dirty="0">
              <a:latin typeface="Raleway" panose="020B0503030101060003" pitchFamily="34" charset="77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endParaRPr lang="en" sz="1800" dirty="0">
              <a:latin typeface="Raleway" panose="020B0503030101060003" pitchFamily="34" charset="77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27BA034-A079-AD4D-ACB2-413263080A49}"/>
              </a:ext>
            </a:extLst>
          </p:cNvPr>
          <p:cNvSpPr txBox="1">
            <a:spLocks/>
          </p:cNvSpPr>
          <p:nvPr/>
        </p:nvSpPr>
        <p:spPr>
          <a:xfrm>
            <a:off x="8360248" y="4763911"/>
            <a:ext cx="475801" cy="379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pPr/>
              <a:t>25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86FAF4-4C0D-CC47-ADE1-32E8FD5F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57250"/>
          </a:xfrm>
        </p:spPr>
        <p:txBody>
          <a:bodyPr anchor="ctr"/>
          <a:lstStyle/>
          <a:p>
            <a:r>
              <a:rPr lang="en-US" b="0" dirty="0">
                <a:latin typeface="Raleway Medium" panose="020B0503030101060003" pitchFamily="34" charset="77"/>
              </a:rPr>
              <a:t>Conclusions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D8257C-9245-E149-9519-83E0F324EFFF}"/>
              </a:ext>
            </a:extLst>
          </p:cNvPr>
          <p:cNvSpPr txBox="1">
            <a:spLocks/>
          </p:cNvSpPr>
          <p:nvPr/>
        </p:nvSpPr>
        <p:spPr>
          <a:xfrm>
            <a:off x="3519996" y="4678534"/>
            <a:ext cx="2104008" cy="42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 lnSpcReduction="20000"/>
          </a:bodyPr>
          <a:lstStyle>
            <a:lvl1pPr marL="0" marR="0" indent="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0070C0"/>
                </a:solidFill>
                <a:uFillTx/>
                <a:latin typeface="Raleway Medium" panose="020B0503030101060003" pitchFamily="34" charset="77"/>
                <a:ea typeface="+mn-ea"/>
                <a:cs typeface="+mn-cs"/>
                <a:sym typeface="Helvetica Light"/>
              </a:defRPr>
            </a:lvl1pPr>
            <a:lvl2pPr marL="0" marR="0" indent="8572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17145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25717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34290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42862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51435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60007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68580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/>
              <a:t>Thank you!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2"/>
            <a:ext cx="9144000" cy="857250"/>
          </a:xfrm>
        </p:spPr>
        <p:txBody>
          <a:bodyPr>
            <a:noAutofit/>
          </a:bodyPr>
          <a:lstStyle/>
          <a:p>
            <a:r>
              <a:rPr lang="en-US" sz="2600" b="0" dirty="0">
                <a:latin typeface="Raleway Medium" panose="020B0503030101060003" pitchFamily="34" charset="77"/>
                <a:cs typeface="Futura Medium" panose="020B0602020204020303" pitchFamily="34" charset="-79"/>
              </a:rPr>
              <a:t>Where to monitor network performance?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006" y="4792319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3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4BC01A5D-DEC6-9048-BED8-3D89052DCFCF}"/>
              </a:ext>
            </a:extLst>
          </p:cNvPr>
          <p:cNvSpPr/>
          <p:nvPr/>
        </p:nvSpPr>
        <p:spPr>
          <a:xfrm>
            <a:off x="2375585" y="1585298"/>
            <a:ext cx="2964442" cy="1745873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0DE38C3C-5366-954A-B99B-30FB69142ACD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2602" y="2209230"/>
            <a:ext cx="516756" cy="4110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6F6ADFD-37E4-E143-B507-C8C7016DE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55" y="1990673"/>
            <a:ext cx="657724" cy="657724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21F1A59-FA44-4D4D-B51C-FB8494591B9A}"/>
              </a:ext>
            </a:extLst>
          </p:cNvPr>
          <p:cNvCxnSpPr>
            <a:cxnSpLocks/>
            <a:stCxn id="46" idx="3"/>
            <a:endCxn id="34" idx="1"/>
          </p:cNvCxnSpPr>
          <p:nvPr/>
        </p:nvCxnSpPr>
        <p:spPr>
          <a:xfrm flipV="1">
            <a:off x="3595485" y="2414777"/>
            <a:ext cx="677117" cy="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B16A0BC-9829-0D4C-A298-C6F72B85BB57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4789358" y="2414777"/>
            <a:ext cx="1265683" cy="5850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3" name="Picture 2" descr="mage result for phones cartoon">
            <a:extLst>
              <a:ext uri="{FF2B5EF4-FFF2-40B4-BE49-F238E27FC236}">
                <a16:creationId xmlns:a16="http://schemas.microsoft.com/office/drawing/2014/main" id="{237E04B6-7B3F-EE44-9E43-439F5FD1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99" y="2099530"/>
            <a:ext cx="452645" cy="6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62D6FC6-EA48-2E48-B18E-D6EDA3D9F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513" y="2119965"/>
            <a:ext cx="892466" cy="732187"/>
          </a:xfrm>
          <a:prstGeom prst="rect">
            <a:avLst/>
          </a:prstGeom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A9667C98-CE46-FB44-8B44-6A224689A7C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729" y="2209229"/>
            <a:ext cx="516756" cy="411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DF2805-7441-A84D-AD3B-F13F8D322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4" y="2040969"/>
            <a:ext cx="657724" cy="65772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0B6B309-FECE-8F41-9C7F-B7E521D75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3" y="2075872"/>
            <a:ext cx="657724" cy="657724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E01A441-18A6-A549-916D-A362EE718E29}"/>
              </a:ext>
            </a:extLst>
          </p:cNvPr>
          <p:cNvCxnSpPr>
            <a:cxnSpLocks/>
            <a:stCxn id="47" idx="3"/>
            <a:endCxn id="46" idx="1"/>
          </p:cNvCxnSpPr>
          <p:nvPr/>
        </p:nvCxnSpPr>
        <p:spPr>
          <a:xfrm>
            <a:off x="1698468" y="2369831"/>
            <a:ext cx="1380261" cy="4494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0" name="Picture 3">
            <a:extLst>
              <a:ext uri="{FF2B5EF4-FFF2-40B4-BE49-F238E27FC236}">
                <a16:creationId xmlns:a16="http://schemas.microsoft.com/office/drawing/2014/main" id="{9138DB4B-B530-D743-AC60-23006DEB5E5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485" y="2684721"/>
            <a:ext cx="516756" cy="411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14D7E79-81EA-5744-B428-6D854B6DC3E0}"/>
              </a:ext>
            </a:extLst>
          </p:cNvPr>
          <p:cNvCxnSpPr>
            <a:cxnSpLocks/>
            <a:stCxn id="50" idx="3"/>
            <a:endCxn id="34" idx="2"/>
          </p:cNvCxnSpPr>
          <p:nvPr/>
        </p:nvCxnSpPr>
        <p:spPr>
          <a:xfrm flipV="1">
            <a:off x="4112241" y="2620324"/>
            <a:ext cx="418739" cy="26994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8576B13-D8EC-7949-B18C-3E817D05CA99}"/>
              </a:ext>
            </a:extLst>
          </p:cNvPr>
          <p:cNvCxnSpPr>
            <a:cxnSpLocks/>
            <a:stCxn id="46" idx="2"/>
            <a:endCxn id="50" idx="1"/>
          </p:cNvCxnSpPr>
          <p:nvPr/>
        </p:nvCxnSpPr>
        <p:spPr>
          <a:xfrm>
            <a:off x="3337107" y="2620330"/>
            <a:ext cx="258378" cy="26994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E702E3E-FCC6-0C49-92EE-A67B39D5F1B8}"/>
              </a:ext>
            </a:extLst>
          </p:cNvPr>
          <p:cNvSpPr txBox="1"/>
          <p:nvPr/>
        </p:nvSpPr>
        <p:spPr>
          <a:xfrm>
            <a:off x="3456967" y="3337237"/>
            <a:ext cx="102271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Network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99046C1-F4E6-D346-9C9F-310B95023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65" y="3621653"/>
            <a:ext cx="776559" cy="407262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82F3F38-279E-3D4E-8C7E-1F029DD7EB55}"/>
              </a:ext>
            </a:extLst>
          </p:cNvPr>
          <p:cNvCxnSpPr>
            <a:cxnSpLocks/>
          </p:cNvCxnSpPr>
          <p:nvPr/>
        </p:nvCxnSpPr>
        <p:spPr>
          <a:xfrm>
            <a:off x="2124104" y="995121"/>
            <a:ext cx="0" cy="283047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383B942-EE77-D848-8BF4-A91AA4F70F2B}"/>
              </a:ext>
            </a:extLst>
          </p:cNvPr>
          <p:cNvCxnSpPr>
            <a:cxnSpLocks/>
          </p:cNvCxnSpPr>
          <p:nvPr/>
        </p:nvCxnSpPr>
        <p:spPr>
          <a:xfrm>
            <a:off x="5774306" y="1004764"/>
            <a:ext cx="0" cy="27713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C7FEEEA-4FA8-B14F-9C6B-AD580FD37473}"/>
              </a:ext>
            </a:extLst>
          </p:cNvPr>
          <p:cNvSpPr txBox="1"/>
          <p:nvPr/>
        </p:nvSpPr>
        <p:spPr>
          <a:xfrm>
            <a:off x="600620" y="3194259"/>
            <a:ext cx="119423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" panose="020B0503030101060003" pitchFamily="34" charset="77"/>
              </a:rPr>
              <a:t>End-hosts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36F54C0-4F56-8D40-90A4-A1BF3A4C1077}"/>
              </a:ext>
            </a:extLst>
          </p:cNvPr>
          <p:cNvSpPr txBox="1"/>
          <p:nvPr/>
        </p:nvSpPr>
        <p:spPr>
          <a:xfrm>
            <a:off x="6432801" y="3293429"/>
            <a:ext cx="120064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" panose="020B0503030101060003" pitchFamily="34" charset="77"/>
              </a:rPr>
              <a:t>End-users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10D7FD-D4B9-F147-9912-E404372B1E59}"/>
              </a:ext>
            </a:extLst>
          </p:cNvPr>
          <p:cNvSpPr txBox="1"/>
          <p:nvPr/>
        </p:nvSpPr>
        <p:spPr>
          <a:xfrm>
            <a:off x="1257680" y="4258759"/>
            <a:ext cx="612786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1" dirty="0">
                <a:latin typeface="Raleway" panose="020B0503030101060003" pitchFamily="34" charset="77"/>
              </a:rPr>
              <a:t>End-hosts: </a:t>
            </a:r>
            <a:r>
              <a:rPr lang="en-US" sz="1800" dirty="0">
                <a:latin typeface="Raleway" panose="020B0503030101060003" pitchFamily="34" charset="77"/>
              </a:rPr>
              <a:t>Need to modify the OS’ network stack.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In</a:t>
            </a:r>
            <a:r>
              <a:rPr kumimoji="0" lang="en-US" sz="1800" b="1" u="none" strike="noStrike" cap="none" spc="0" normalizeH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 the </a:t>
            </a:r>
            <a:r>
              <a:rPr lang="en-US" sz="1800" b="1" dirty="0">
                <a:solidFill>
                  <a:schemeClr val="accent2"/>
                </a:solidFill>
                <a:latin typeface="Raleway" panose="020B0503030101060003" pitchFamily="34" charset="77"/>
              </a:rPr>
              <a:t>n</a:t>
            </a: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etwork: </a:t>
            </a:r>
            <a:r>
              <a:rPr lang="en-US" sz="1800" dirty="0">
                <a:solidFill>
                  <a:schemeClr val="accent2"/>
                </a:solidFill>
                <a:latin typeface="Raleway" panose="020B0503030101060003" pitchFamily="34" charset="77"/>
              </a:rPr>
              <a:t>No end-host access</a:t>
            </a:r>
            <a:endParaRPr kumimoji="0" lang="en-US" sz="1800" b="1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2E6AAD2-409A-5048-AA7A-F26EDD5BA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187" y="3660183"/>
            <a:ext cx="776559" cy="40726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AAD0393-B87D-4C46-8098-23D7B70A1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5763" y="3696674"/>
            <a:ext cx="776559" cy="4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74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2"/>
            <a:ext cx="9144000" cy="857250"/>
          </a:xfrm>
        </p:spPr>
        <p:txBody>
          <a:bodyPr>
            <a:noAutofit/>
          </a:bodyPr>
          <a:lstStyle/>
          <a:p>
            <a:r>
              <a:rPr lang="en-US" sz="2600" b="0" dirty="0">
                <a:latin typeface="Raleway Medium" panose="020B0503030101060003" pitchFamily="34" charset="77"/>
                <a:cs typeface="Futura Medium" panose="020B0602020204020303" pitchFamily="34" charset="-79"/>
              </a:rPr>
              <a:t>What performance statistics we care about?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006" y="4792319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4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AC90E194-C53E-7A42-9C35-28FA35E2DCAB}"/>
              </a:ext>
            </a:extLst>
          </p:cNvPr>
          <p:cNvSpPr txBox="1"/>
          <p:nvPr/>
        </p:nvSpPr>
        <p:spPr>
          <a:xfrm>
            <a:off x="3043232" y="1046202"/>
            <a:ext cx="352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Packet latency (TCP)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604962-77B9-3B42-A734-EA4464F3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897" y="1074226"/>
            <a:ext cx="776559" cy="407262"/>
          </a:xfrm>
          <a:prstGeom prst="rect">
            <a:avLst/>
          </a:prstGeom>
        </p:spPr>
      </p:pic>
      <p:sp>
        <p:nvSpPr>
          <p:cNvPr id="30" name="Google Shape;223;p21">
            <a:extLst>
              <a:ext uri="{FF2B5EF4-FFF2-40B4-BE49-F238E27FC236}">
                <a16:creationId xmlns:a16="http://schemas.microsoft.com/office/drawing/2014/main" id="{93D94A2E-1194-1244-B793-3CE0CBEEE525}"/>
              </a:ext>
            </a:extLst>
          </p:cNvPr>
          <p:cNvSpPr/>
          <p:nvPr/>
        </p:nvSpPr>
        <p:spPr>
          <a:xfrm flipH="1">
            <a:off x="543870" y="2679291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BC3118-A9F9-814F-8A70-3F4DDDAA8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04" y="3267349"/>
            <a:ext cx="657724" cy="657724"/>
          </a:xfrm>
          <a:prstGeom prst="rect">
            <a:avLst/>
          </a:prstGeom>
        </p:spPr>
      </p:pic>
      <p:sp>
        <p:nvSpPr>
          <p:cNvPr id="36" name="Cloud 35">
            <a:extLst>
              <a:ext uri="{FF2B5EF4-FFF2-40B4-BE49-F238E27FC236}">
                <a16:creationId xmlns:a16="http://schemas.microsoft.com/office/drawing/2014/main" id="{1F1610E1-1C06-BC4D-B58C-9C588630EEC5}"/>
              </a:ext>
            </a:extLst>
          </p:cNvPr>
          <p:cNvSpPr/>
          <p:nvPr/>
        </p:nvSpPr>
        <p:spPr>
          <a:xfrm>
            <a:off x="3559944" y="2103740"/>
            <a:ext cx="2166152" cy="1260630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7CC92D36-C2B3-6649-8D0D-0DE17F17A1BC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1283" y="2358237"/>
            <a:ext cx="418739" cy="329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4D72E6C-397F-1B4C-93FA-279A3222157F}"/>
              </a:ext>
            </a:extLst>
          </p:cNvPr>
          <p:cNvCxnSpPr>
            <a:cxnSpLocks/>
            <a:stCxn id="39" idx="3"/>
            <a:endCxn id="37" idx="1"/>
          </p:cNvCxnSpPr>
          <p:nvPr/>
        </p:nvCxnSpPr>
        <p:spPr>
          <a:xfrm flipV="1">
            <a:off x="4274166" y="2523083"/>
            <a:ext cx="677117" cy="814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" name="Picture 3">
            <a:extLst>
              <a:ext uri="{FF2B5EF4-FFF2-40B4-BE49-F238E27FC236}">
                <a16:creationId xmlns:a16="http://schemas.microsoft.com/office/drawing/2014/main" id="{CFE07399-7AFA-054B-94E1-C34A6044F3B9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5427" y="2439645"/>
            <a:ext cx="418739" cy="329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51E61FB6-209D-4149-BF84-018E2E9DB62E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2353" y="2833728"/>
            <a:ext cx="418739" cy="298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EB55370-34F8-6B4E-A31C-8B9604D6212A}"/>
              </a:ext>
            </a:extLst>
          </p:cNvPr>
          <p:cNvCxnSpPr>
            <a:cxnSpLocks/>
            <a:stCxn id="44" idx="3"/>
            <a:endCxn id="37" idx="2"/>
          </p:cNvCxnSpPr>
          <p:nvPr/>
        </p:nvCxnSpPr>
        <p:spPr>
          <a:xfrm flipV="1">
            <a:off x="4861092" y="2687929"/>
            <a:ext cx="299561" cy="29487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93B236-69A7-3249-86CE-1E166C32E47A}"/>
              </a:ext>
            </a:extLst>
          </p:cNvPr>
          <p:cNvCxnSpPr>
            <a:cxnSpLocks/>
            <a:stCxn id="39" idx="2"/>
            <a:endCxn id="44" idx="1"/>
          </p:cNvCxnSpPr>
          <p:nvPr/>
        </p:nvCxnSpPr>
        <p:spPr>
          <a:xfrm>
            <a:off x="4064797" y="2769337"/>
            <a:ext cx="377556" cy="21346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Google Shape;223;p21">
            <a:extLst>
              <a:ext uri="{FF2B5EF4-FFF2-40B4-BE49-F238E27FC236}">
                <a16:creationId xmlns:a16="http://schemas.microsoft.com/office/drawing/2014/main" id="{CD25E072-08F7-3E40-9408-945874B09B7F}"/>
              </a:ext>
            </a:extLst>
          </p:cNvPr>
          <p:cNvSpPr/>
          <p:nvPr/>
        </p:nvSpPr>
        <p:spPr>
          <a:xfrm flipH="1">
            <a:off x="776168" y="2680766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5F36575-BD4E-BA4B-BB4C-546300CC9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56" y="3446047"/>
            <a:ext cx="657724" cy="65772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92EC39D-9C79-8044-B738-013AA246F41A}"/>
              </a:ext>
            </a:extLst>
          </p:cNvPr>
          <p:cNvSpPr txBox="1"/>
          <p:nvPr/>
        </p:nvSpPr>
        <p:spPr>
          <a:xfrm>
            <a:off x="6938900" y="4204450"/>
            <a:ext cx="104355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Receiver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sp>
        <p:nvSpPr>
          <p:cNvPr id="67" name="Google Shape;223;p21">
            <a:extLst>
              <a:ext uri="{FF2B5EF4-FFF2-40B4-BE49-F238E27FC236}">
                <a16:creationId xmlns:a16="http://schemas.microsoft.com/office/drawing/2014/main" id="{82D1DA86-143B-7F4C-90E3-D2799A5202D5}"/>
              </a:ext>
            </a:extLst>
          </p:cNvPr>
          <p:cNvSpPr/>
          <p:nvPr/>
        </p:nvSpPr>
        <p:spPr>
          <a:xfrm flipH="1">
            <a:off x="1006991" y="2680765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68" name="Google Shape;223;p21">
            <a:extLst>
              <a:ext uri="{FF2B5EF4-FFF2-40B4-BE49-F238E27FC236}">
                <a16:creationId xmlns:a16="http://schemas.microsoft.com/office/drawing/2014/main" id="{8BEF5074-7F13-9242-A502-FF06828BE323}"/>
              </a:ext>
            </a:extLst>
          </p:cNvPr>
          <p:cNvSpPr/>
          <p:nvPr/>
        </p:nvSpPr>
        <p:spPr>
          <a:xfrm flipH="1">
            <a:off x="1239289" y="268224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23;p21">
            <a:extLst>
              <a:ext uri="{FF2B5EF4-FFF2-40B4-BE49-F238E27FC236}">
                <a16:creationId xmlns:a16="http://schemas.microsoft.com/office/drawing/2014/main" id="{F1661D85-4B99-9A49-996D-0E7E48A20A92}"/>
              </a:ext>
            </a:extLst>
          </p:cNvPr>
          <p:cNvSpPr/>
          <p:nvPr/>
        </p:nvSpPr>
        <p:spPr>
          <a:xfrm flipH="1">
            <a:off x="1477507" y="2680765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5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0" name="Google Shape;223;p21">
            <a:extLst>
              <a:ext uri="{FF2B5EF4-FFF2-40B4-BE49-F238E27FC236}">
                <a16:creationId xmlns:a16="http://schemas.microsoft.com/office/drawing/2014/main" id="{F3646EF4-D353-614B-B808-CF53C44C334A}"/>
              </a:ext>
            </a:extLst>
          </p:cNvPr>
          <p:cNvSpPr/>
          <p:nvPr/>
        </p:nvSpPr>
        <p:spPr>
          <a:xfrm flipH="1">
            <a:off x="1709805" y="268224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2" name="Google Shape;223;p21">
            <a:extLst>
              <a:ext uri="{FF2B5EF4-FFF2-40B4-BE49-F238E27FC236}">
                <a16:creationId xmlns:a16="http://schemas.microsoft.com/office/drawing/2014/main" id="{3740A7FF-B0AF-CB4F-835D-4A28A734792E}"/>
              </a:ext>
            </a:extLst>
          </p:cNvPr>
          <p:cNvSpPr/>
          <p:nvPr/>
        </p:nvSpPr>
        <p:spPr>
          <a:xfrm flipH="1">
            <a:off x="1949506" y="2682239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7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3" name="Google Shape;223;p21">
            <a:extLst>
              <a:ext uri="{FF2B5EF4-FFF2-40B4-BE49-F238E27FC236}">
                <a16:creationId xmlns:a16="http://schemas.microsoft.com/office/drawing/2014/main" id="{FF3D3A75-EF17-7849-B968-A9918CA158AF}"/>
              </a:ext>
            </a:extLst>
          </p:cNvPr>
          <p:cNvSpPr/>
          <p:nvPr/>
        </p:nvSpPr>
        <p:spPr>
          <a:xfrm flipH="1">
            <a:off x="2181804" y="2683714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83" name="Google Shape;223;p21">
            <a:extLst>
              <a:ext uri="{FF2B5EF4-FFF2-40B4-BE49-F238E27FC236}">
                <a16:creationId xmlns:a16="http://schemas.microsoft.com/office/drawing/2014/main" id="{C972CC9D-D008-5349-B875-0E87AED4FAD6}"/>
              </a:ext>
            </a:extLst>
          </p:cNvPr>
          <p:cNvSpPr/>
          <p:nvPr/>
        </p:nvSpPr>
        <p:spPr>
          <a:xfrm flipH="1">
            <a:off x="2414104" y="2685188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23;p21">
            <a:extLst>
              <a:ext uri="{FF2B5EF4-FFF2-40B4-BE49-F238E27FC236}">
                <a16:creationId xmlns:a16="http://schemas.microsoft.com/office/drawing/2014/main" id="{0DC1D722-41EE-7C4B-A1FA-0EB1F9944F9D}"/>
              </a:ext>
            </a:extLst>
          </p:cNvPr>
          <p:cNvSpPr/>
          <p:nvPr/>
        </p:nvSpPr>
        <p:spPr>
          <a:xfrm flipH="1">
            <a:off x="6470873" y="3077026"/>
            <a:ext cx="215369" cy="185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23;p21">
            <a:extLst>
              <a:ext uri="{FF2B5EF4-FFF2-40B4-BE49-F238E27FC236}">
                <a16:creationId xmlns:a16="http://schemas.microsoft.com/office/drawing/2014/main" id="{00BAFA00-71C6-2745-BE8B-514534ABB6CC}"/>
              </a:ext>
            </a:extLst>
          </p:cNvPr>
          <p:cNvSpPr/>
          <p:nvPr/>
        </p:nvSpPr>
        <p:spPr>
          <a:xfrm flipH="1">
            <a:off x="6712049" y="3069623"/>
            <a:ext cx="215369" cy="185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23;p21">
            <a:extLst>
              <a:ext uri="{FF2B5EF4-FFF2-40B4-BE49-F238E27FC236}">
                <a16:creationId xmlns:a16="http://schemas.microsoft.com/office/drawing/2014/main" id="{F5AF9E26-9705-6848-B182-8B97975D823A}"/>
              </a:ext>
            </a:extLst>
          </p:cNvPr>
          <p:cNvSpPr/>
          <p:nvPr/>
        </p:nvSpPr>
        <p:spPr>
          <a:xfrm flipH="1">
            <a:off x="6951750" y="3069622"/>
            <a:ext cx="215369" cy="185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23;p21">
            <a:extLst>
              <a:ext uri="{FF2B5EF4-FFF2-40B4-BE49-F238E27FC236}">
                <a16:creationId xmlns:a16="http://schemas.microsoft.com/office/drawing/2014/main" id="{6351D593-3D1C-BF43-9BD4-4F5B54286BD1}"/>
              </a:ext>
            </a:extLst>
          </p:cNvPr>
          <p:cNvSpPr/>
          <p:nvPr/>
        </p:nvSpPr>
        <p:spPr>
          <a:xfrm flipH="1">
            <a:off x="7184048" y="3071097"/>
            <a:ext cx="215369" cy="185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23;p21">
            <a:extLst>
              <a:ext uri="{FF2B5EF4-FFF2-40B4-BE49-F238E27FC236}">
                <a16:creationId xmlns:a16="http://schemas.microsoft.com/office/drawing/2014/main" id="{87E7E180-DA66-E649-BD57-8A61C70CB18B}"/>
              </a:ext>
            </a:extLst>
          </p:cNvPr>
          <p:cNvSpPr/>
          <p:nvPr/>
        </p:nvSpPr>
        <p:spPr>
          <a:xfrm flipH="1">
            <a:off x="7422266" y="3069622"/>
            <a:ext cx="215369" cy="185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5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23;p21">
            <a:extLst>
              <a:ext uri="{FF2B5EF4-FFF2-40B4-BE49-F238E27FC236}">
                <a16:creationId xmlns:a16="http://schemas.microsoft.com/office/drawing/2014/main" id="{50DD5FF1-21A6-874C-BC62-2332E2C194B2}"/>
              </a:ext>
            </a:extLst>
          </p:cNvPr>
          <p:cNvSpPr/>
          <p:nvPr/>
        </p:nvSpPr>
        <p:spPr>
          <a:xfrm flipH="1">
            <a:off x="7654564" y="3071097"/>
            <a:ext cx="215369" cy="185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23;p21">
            <a:extLst>
              <a:ext uri="{FF2B5EF4-FFF2-40B4-BE49-F238E27FC236}">
                <a16:creationId xmlns:a16="http://schemas.microsoft.com/office/drawing/2014/main" id="{B2867D2C-6DC6-9B4F-A3EC-BB2B8E7DF45B}"/>
              </a:ext>
            </a:extLst>
          </p:cNvPr>
          <p:cNvSpPr/>
          <p:nvPr/>
        </p:nvSpPr>
        <p:spPr>
          <a:xfrm flipH="1">
            <a:off x="7894265" y="3071096"/>
            <a:ext cx="215369" cy="185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7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23;p21">
            <a:extLst>
              <a:ext uri="{FF2B5EF4-FFF2-40B4-BE49-F238E27FC236}">
                <a16:creationId xmlns:a16="http://schemas.microsoft.com/office/drawing/2014/main" id="{53412A7B-25BA-EF41-95DE-389244235541}"/>
              </a:ext>
            </a:extLst>
          </p:cNvPr>
          <p:cNvSpPr/>
          <p:nvPr/>
        </p:nvSpPr>
        <p:spPr>
          <a:xfrm flipH="1">
            <a:off x="8126563" y="3072571"/>
            <a:ext cx="215369" cy="185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23;p21">
            <a:extLst>
              <a:ext uri="{FF2B5EF4-FFF2-40B4-BE49-F238E27FC236}">
                <a16:creationId xmlns:a16="http://schemas.microsoft.com/office/drawing/2014/main" id="{CDDB7AE8-832B-CD4B-B2FF-7F0796F50FC4}"/>
              </a:ext>
            </a:extLst>
          </p:cNvPr>
          <p:cNvSpPr/>
          <p:nvPr/>
        </p:nvSpPr>
        <p:spPr>
          <a:xfrm flipH="1">
            <a:off x="8358863" y="3074045"/>
            <a:ext cx="215369" cy="185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8593A5-1387-6C43-9AA0-3B558E33F524}"/>
              </a:ext>
            </a:extLst>
          </p:cNvPr>
          <p:cNvSpPr txBox="1"/>
          <p:nvPr/>
        </p:nvSpPr>
        <p:spPr>
          <a:xfrm>
            <a:off x="990109" y="4135036"/>
            <a:ext cx="87524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Sender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300D30-F4E3-2F46-8A1F-B39D9C22B30A}"/>
              </a:ext>
            </a:extLst>
          </p:cNvPr>
          <p:cNvSpPr txBox="1"/>
          <p:nvPr/>
        </p:nvSpPr>
        <p:spPr>
          <a:xfrm>
            <a:off x="852618" y="2143492"/>
            <a:ext cx="146514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" panose="020B0503030101060003" pitchFamily="34" charset="77"/>
              </a:rPr>
              <a:t>Packets sent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B5F0BF8-34A1-C540-A303-5D1FBC035045}"/>
              </a:ext>
            </a:extLst>
          </p:cNvPr>
          <p:cNvSpPr txBox="1"/>
          <p:nvPr/>
        </p:nvSpPr>
        <p:spPr>
          <a:xfrm>
            <a:off x="6109918" y="2714960"/>
            <a:ext cx="277960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" panose="020B0503030101060003" pitchFamily="34" charset="77"/>
              </a:rPr>
              <a:t>Acknowledgements sent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B2ACDC-723D-594F-AE77-C0038170C206}"/>
              </a:ext>
            </a:extLst>
          </p:cNvPr>
          <p:cNvGrpSpPr/>
          <p:nvPr/>
        </p:nvGrpSpPr>
        <p:grpSpPr>
          <a:xfrm>
            <a:off x="3513659" y="3737655"/>
            <a:ext cx="2276125" cy="656590"/>
            <a:chOff x="3594489" y="3375741"/>
            <a:chExt cx="2276125" cy="6565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DE2F66-783F-F14F-B3BB-AD8D5D5ADB5A}"/>
                </a:ext>
              </a:extLst>
            </p:cNvPr>
            <p:cNvSpPr txBox="1"/>
            <p:nvPr/>
          </p:nvSpPr>
          <p:spPr>
            <a:xfrm>
              <a:off x="3594489" y="3375741"/>
              <a:ext cx="227612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Raleway Medium" panose="020B0503030101060003" pitchFamily="34" charset="77"/>
                  <a:sym typeface="Helvetica Light"/>
                </a:rPr>
                <a:t>Latency: 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Raleway Medium" panose="020B0503030101060003" pitchFamily="34" charset="77"/>
                  <a:sym typeface="Helvetica Light"/>
                </a:rPr>
                <a:t>|time(    ) – time(    )| </a:t>
              </a:r>
            </a:p>
          </p:txBody>
        </p:sp>
        <p:sp>
          <p:nvSpPr>
            <p:cNvPr id="52" name="Google Shape;223;p21">
              <a:extLst>
                <a:ext uri="{FF2B5EF4-FFF2-40B4-BE49-F238E27FC236}">
                  <a16:creationId xmlns:a16="http://schemas.microsoft.com/office/drawing/2014/main" id="{30B0B855-7E15-A045-B70D-AC6B65E128CC}"/>
                </a:ext>
              </a:extLst>
            </p:cNvPr>
            <p:cNvSpPr/>
            <p:nvPr/>
          </p:nvSpPr>
          <p:spPr>
            <a:xfrm flipH="1">
              <a:off x="4253575" y="3755090"/>
              <a:ext cx="175188" cy="18535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275" tIns="41125" rIns="82275" bIns="41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bg1"/>
                </a:solidFill>
                <a:latin typeface="Raleway Medium" panose="020B0503030101060003" pitchFamily="34" charset="77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23;p21">
              <a:extLst>
                <a:ext uri="{FF2B5EF4-FFF2-40B4-BE49-F238E27FC236}">
                  <a16:creationId xmlns:a16="http://schemas.microsoft.com/office/drawing/2014/main" id="{60C0846F-3DDF-A647-ACFB-1F5F1F576B53}"/>
                </a:ext>
              </a:extLst>
            </p:cNvPr>
            <p:cNvSpPr/>
            <p:nvPr/>
          </p:nvSpPr>
          <p:spPr>
            <a:xfrm flipH="1">
              <a:off x="5352945" y="3757603"/>
              <a:ext cx="175188" cy="18535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275" tIns="41125" rIns="82275" bIns="41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bg1"/>
                </a:solidFill>
                <a:latin typeface="Raleway Medium" panose="020B0503030101060003" pitchFamily="34" charset="77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223;p21">
            <a:extLst>
              <a:ext uri="{FF2B5EF4-FFF2-40B4-BE49-F238E27FC236}">
                <a16:creationId xmlns:a16="http://schemas.microsoft.com/office/drawing/2014/main" id="{DB0E2DD8-2BAF-E643-976F-AEFB56C31D89}"/>
              </a:ext>
            </a:extLst>
          </p:cNvPr>
          <p:cNvSpPr/>
          <p:nvPr/>
        </p:nvSpPr>
        <p:spPr>
          <a:xfrm flipH="1">
            <a:off x="6486497" y="2492099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5" name="Google Shape;223;p21">
            <a:extLst>
              <a:ext uri="{FF2B5EF4-FFF2-40B4-BE49-F238E27FC236}">
                <a16:creationId xmlns:a16="http://schemas.microsoft.com/office/drawing/2014/main" id="{5730E1EE-BAEE-334E-9B86-0D7944F879FB}"/>
              </a:ext>
            </a:extLst>
          </p:cNvPr>
          <p:cNvSpPr/>
          <p:nvPr/>
        </p:nvSpPr>
        <p:spPr>
          <a:xfrm flipH="1">
            <a:off x="6718795" y="2493574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6" name="Google Shape;223;p21">
            <a:extLst>
              <a:ext uri="{FF2B5EF4-FFF2-40B4-BE49-F238E27FC236}">
                <a16:creationId xmlns:a16="http://schemas.microsoft.com/office/drawing/2014/main" id="{2BFF5C18-3F75-614A-B68A-5F4ED757774F}"/>
              </a:ext>
            </a:extLst>
          </p:cNvPr>
          <p:cNvSpPr/>
          <p:nvPr/>
        </p:nvSpPr>
        <p:spPr>
          <a:xfrm flipH="1">
            <a:off x="6949618" y="249357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7" name="Google Shape;223;p21">
            <a:extLst>
              <a:ext uri="{FF2B5EF4-FFF2-40B4-BE49-F238E27FC236}">
                <a16:creationId xmlns:a16="http://schemas.microsoft.com/office/drawing/2014/main" id="{AD01A7F4-A1B1-9340-8B9C-D2A6A71B56EB}"/>
              </a:ext>
            </a:extLst>
          </p:cNvPr>
          <p:cNvSpPr/>
          <p:nvPr/>
        </p:nvSpPr>
        <p:spPr>
          <a:xfrm flipH="1">
            <a:off x="7181916" y="2495048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8" name="Google Shape;223;p21">
            <a:extLst>
              <a:ext uri="{FF2B5EF4-FFF2-40B4-BE49-F238E27FC236}">
                <a16:creationId xmlns:a16="http://schemas.microsoft.com/office/drawing/2014/main" id="{900DA9A6-C2A4-654F-AB6D-E7EA7470B1F0}"/>
              </a:ext>
            </a:extLst>
          </p:cNvPr>
          <p:cNvSpPr/>
          <p:nvPr/>
        </p:nvSpPr>
        <p:spPr>
          <a:xfrm flipH="1">
            <a:off x="7420134" y="249357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5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60" name="Google Shape;223;p21">
            <a:extLst>
              <a:ext uri="{FF2B5EF4-FFF2-40B4-BE49-F238E27FC236}">
                <a16:creationId xmlns:a16="http://schemas.microsoft.com/office/drawing/2014/main" id="{D2193766-972F-ED48-B4DE-02097BC099B9}"/>
              </a:ext>
            </a:extLst>
          </p:cNvPr>
          <p:cNvSpPr/>
          <p:nvPr/>
        </p:nvSpPr>
        <p:spPr>
          <a:xfrm flipH="1">
            <a:off x="7652432" y="2495048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66" name="Google Shape;223;p21">
            <a:extLst>
              <a:ext uri="{FF2B5EF4-FFF2-40B4-BE49-F238E27FC236}">
                <a16:creationId xmlns:a16="http://schemas.microsoft.com/office/drawing/2014/main" id="{802C1551-DA22-7441-9A03-F1F2C8AE81D3}"/>
              </a:ext>
            </a:extLst>
          </p:cNvPr>
          <p:cNvSpPr/>
          <p:nvPr/>
        </p:nvSpPr>
        <p:spPr>
          <a:xfrm flipH="1">
            <a:off x="7892133" y="2495047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7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1" name="Google Shape;223;p21">
            <a:extLst>
              <a:ext uri="{FF2B5EF4-FFF2-40B4-BE49-F238E27FC236}">
                <a16:creationId xmlns:a16="http://schemas.microsoft.com/office/drawing/2014/main" id="{2C5911CA-B10A-B645-891D-9F73F8FBD412}"/>
              </a:ext>
            </a:extLst>
          </p:cNvPr>
          <p:cNvSpPr/>
          <p:nvPr/>
        </p:nvSpPr>
        <p:spPr>
          <a:xfrm flipH="1">
            <a:off x="8124431" y="2496522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4" name="Google Shape;223;p21">
            <a:extLst>
              <a:ext uri="{FF2B5EF4-FFF2-40B4-BE49-F238E27FC236}">
                <a16:creationId xmlns:a16="http://schemas.microsoft.com/office/drawing/2014/main" id="{6D24AAD1-BF13-ED41-8CFE-50A671D1B702}"/>
              </a:ext>
            </a:extLst>
          </p:cNvPr>
          <p:cNvSpPr/>
          <p:nvPr/>
        </p:nvSpPr>
        <p:spPr>
          <a:xfrm flipH="1">
            <a:off x="8356731" y="2497996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31F1264-75AA-114E-9EFA-9233B5D8A099}"/>
              </a:ext>
            </a:extLst>
          </p:cNvPr>
          <p:cNvSpPr txBox="1"/>
          <p:nvPr/>
        </p:nvSpPr>
        <p:spPr>
          <a:xfrm>
            <a:off x="6514084" y="1978645"/>
            <a:ext cx="193963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" panose="020B0503030101060003" pitchFamily="34" charset="77"/>
              </a:rPr>
              <a:t>Packets received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1210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63" grpId="0" animBg="1"/>
      <p:bldP spid="65" grpId="0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83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6" grpId="0" animBg="1"/>
      <p:bldP spid="71" grpId="0" animBg="1"/>
      <p:bldP spid="74" grpId="0" animBg="1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2"/>
            <a:ext cx="9144000" cy="857250"/>
          </a:xfrm>
        </p:spPr>
        <p:txBody>
          <a:bodyPr>
            <a:noAutofit/>
          </a:bodyPr>
          <a:lstStyle/>
          <a:p>
            <a:r>
              <a:rPr lang="en-US" sz="2600" b="0" dirty="0">
                <a:latin typeface="Raleway Medium" panose="020B0503030101060003" pitchFamily="34" charset="77"/>
                <a:cs typeface="Futura Medium" panose="020B0602020204020303" pitchFamily="34" charset="-79"/>
              </a:rPr>
              <a:t>What performance statistics we care about?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006" y="4792319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5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AC90E194-C53E-7A42-9C35-28FA35E2DCAB}"/>
              </a:ext>
            </a:extLst>
          </p:cNvPr>
          <p:cNvSpPr txBox="1"/>
          <p:nvPr/>
        </p:nvSpPr>
        <p:spPr>
          <a:xfrm>
            <a:off x="2922639" y="1083370"/>
            <a:ext cx="352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Packet loss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604962-77B9-3B42-A734-EA4464F3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380" y="1083370"/>
            <a:ext cx="776559" cy="407262"/>
          </a:xfrm>
          <a:prstGeom prst="rect">
            <a:avLst/>
          </a:prstGeom>
        </p:spPr>
      </p:pic>
      <p:sp>
        <p:nvSpPr>
          <p:cNvPr id="30" name="Google Shape;223;p21">
            <a:extLst>
              <a:ext uri="{FF2B5EF4-FFF2-40B4-BE49-F238E27FC236}">
                <a16:creationId xmlns:a16="http://schemas.microsoft.com/office/drawing/2014/main" id="{93D94A2E-1194-1244-B793-3CE0CBEEE525}"/>
              </a:ext>
            </a:extLst>
          </p:cNvPr>
          <p:cNvSpPr/>
          <p:nvPr/>
        </p:nvSpPr>
        <p:spPr>
          <a:xfrm flipH="1">
            <a:off x="547114" y="259021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BC3118-A9F9-814F-8A70-3F4DDDAA8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38" y="3215065"/>
            <a:ext cx="657724" cy="6577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098C016-03B4-444A-9484-0305D6EEA742}"/>
              </a:ext>
            </a:extLst>
          </p:cNvPr>
          <p:cNvSpPr txBox="1"/>
          <p:nvPr/>
        </p:nvSpPr>
        <p:spPr>
          <a:xfrm>
            <a:off x="1025566" y="3994362"/>
            <a:ext cx="87524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Sender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1F1610E1-1C06-BC4D-B58C-9C588630EEC5}"/>
              </a:ext>
            </a:extLst>
          </p:cNvPr>
          <p:cNvSpPr/>
          <p:nvPr/>
        </p:nvSpPr>
        <p:spPr>
          <a:xfrm>
            <a:off x="3551066" y="2317073"/>
            <a:ext cx="2166152" cy="1260630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7CC92D36-C2B3-6649-8D0D-0DE17F17A1BC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2405" y="2571570"/>
            <a:ext cx="418739" cy="329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4D72E6C-397F-1B4C-93FA-279A3222157F}"/>
              </a:ext>
            </a:extLst>
          </p:cNvPr>
          <p:cNvCxnSpPr>
            <a:cxnSpLocks/>
            <a:stCxn id="39" idx="3"/>
            <a:endCxn id="37" idx="1"/>
          </p:cNvCxnSpPr>
          <p:nvPr/>
        </p:nvCxnSpPr>
        <p:spPr>
          <a:xfrm flipV="1">
            <a:off x="4265288" y="2736416"/>
            <a:ext cx="677117" cy="814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" name="Picture 3">
            <a:extLst>
              <a:ext uri="{FF2B5EF4-FFF2-40B4-BE49-F238E27FC236}">
                <a16:creationId xmlns:a16="http://schemas.microsoft.com/office/drawing/2014/main" id="{CFE07399-7AFA-054B-94E1-C34A6044F3B9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6549" y="2652978"/>
            <a:ext cx="418739" cy="329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51E61FB6-209D-4149-BF84-018E2E9DB62E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3475" y="3047061"/>
            <a:ext cx="418739" cy="298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EB55370-34F8-6B4E-A31C-8B9604D6212A}"/>
              </a:ext>
            </a:extLst>
          </p:cNvPr>
          <p:cNvCxnSpPr>
            <a:cxnSpLocks/>
            <a:stCxn id="44" idx="3"/>
            <a:endCxn id="37" idx="2"/>
          </p:cNvCxnSpPr>
          <p:nvPr/>
        </p:nvCxnSpPr>
        <p:spPr>
          <a:xfrm flipV="1">
            <a:off x="4852214" y="2901262"/>
            <a:ext cx="299561" cy="29487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93B236-69A7-3249-86CE-1E166C32E47A}"/>
              </a:ext>
            </a:extLst>
          </p:cNvPr>
          <p:cNvCxnSpPr>
            <a:cxnSpLocks/>
            <a:stCxn id="39" idx="2"/>
            <a:endCxn id="44" idx="1"/>
          </p:cNvCxnSpPr>
          <p:nvPr/>
        </p:nvCxnSpPr>
        <p:spPr>
          <a:xfrm>
            <a:off x="4055919" y="2982670"/>
            <a:ext cx="377556" cy="21346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Google Shape;223;p21">
            <a:extLst>
              <a:ext uri="{FF2B5EF4-FFF2-40B4-BE49-F238E27FC236}">
                <a16:creationId xmlns:a16="http://schemas.microsoft.com/office/drawing/2014/main" id="{CD25E072-08F7-3E40-9408-945874B09B7F}"/>
              </a:ext>
            </a:extLst>
          </p:cNvPr>
          <p:cNvSpPr/>
          <p:nvPr/>
        </p:nvSpPr>
        <p:spPr>
          <a:xfrm flipH="1">
            <a:off x="779412" y="2591685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5F36575-BD4E-BA4B-BB4C-546300CC9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05" y="3133488"/>
            <a:ext cx="657724" cy="65772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92EC39D-9C79-8044-B738-013AA246F41A}"/>
              </a:ext>
            </a:extLst>
          </p:cNvPr>
          <p:cNvSpPr txBox="1"/>
          <p:nvPr/>
        </p:nvSpPr>
        <p:spPr>
          <a:xfrm>
            <a:off x="7156565" y="4032352"/>
            <a:ext cx="104355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Receiver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sp>
        <p:nvSpPr>
          <p:cNvPr id="67" name="Google Shape;223;p21">
            <a:extLst>
              <a:ext uri="{FF2B5EF4-FFF2-40B4-BE49-F238E27FC236}">
                <a16:creationId xmlns:a16="http://schemas.microsoft.com/office/drawing/2014/main" id="{82D1DA86-143B-7F4C-90E3-D2799A5202D5}"/>
              </a:ext>
            </a:extLst>
          </p:cNvPr>
          <p:cNvSpPr/>
          <p:nvPr/>
        </p:nvSpPr>
        <p:spPr>
          <a:xfrm flipH="1">
            <a:off x="1010235" y="2591684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68" name="Google Shape;223;p21">
            <a:extLst>
              <a:ext uri="{FF2B5EF4-FFF2-40B4-BE49-F238E27FC236}">
                <a16:creationId xmlns:a16="http://schemas.microsoft.com/office/drawing/2014/main" id="{8BEF5074-7F13-9242-A502-FF06828BE323}"/>
              </a:ext>
            </a:extLst>
          </p:cNvPr>
          <p:cNvSpPr/>
          <p:nvPr/>
        </p:nvSpPr>
        <p:spPr>
          <a:xfrm flipH="1">
            <a:off x="1242533" y="2593159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23;p21">
            <a:extLst>
              <a:ext uri="{FF2B5EF4-FFF2-40B4-BE49-F238E27FC236}">
                <a16:creationId xmlns:a16="http://schemas.microsoft.com/office/drawing/2014/main" id="{F1661D85-4B99-9A49-996D-0E7E48A20A92}"/>
              </a:ext>
            </a:extLst>
          </p:cNvPr>
          <p:cNvSpPr/>
          <p:nvPr/>
        </p:nvSpPr>
        <p:spPr>
          <a:xfrm flipH="1">
            <a:off x="1480751" y="2591684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5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0" name="Google Shape;223;p21">
            <a:extLst>
              <a:ext uri="{FF2B5EF4-FFF2-40B4-BE49-F238E27FC236}">
                <a16:creationId xmlns:a16="http://schemas.microsoft.com/office/drawing/2014/main" id="{F3646EF4-D353-614B-B808-CF53C44C334A}"/>
              </a:ext>
            </a:extLst>
          </p:cNvPr>
          <p:cNvSpPr/>
          <p:nvPr/>
        </p:nvSpPr>
        <p:spPr>
          <a:xfrm flipH="1">
            <a:off x="1713049" y="2593159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2" name="Google Shape;223;p21">
            <a:extLst>
              <a:ext uri="{FF2B5EF4-FFF2-40B4-BE49-F238E27FC236}">
                <a16:creationId xmlns:a16="http://schemas.microsoft.com/office/drawing/2014/main" id="{3740A7FF-B0AF-CB4F-835D-4A28A734792E}"/>
              </a:ext>
            </a:extLst>
          </p:cNvPr>
          <p:cNvSpPr/>
          <p:nvPr/>
        </p:nvSpPr>
        <p:spPr>
          <a:xfrm flipH="1">
            <a:off x="1952750" y="2593158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7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3" name="Google Shape;223;p21">
            <a:extLst>
              <a:ext uri="{FF2B5EF4-FFF2-40B4-BE49-F238E27FC236}">
                <a16:creationId xmlns:a16="http://schemas.microsoft.com/office/drawing/2014/main" id="{FF3D3A75-EF17-7849-B968-A9918CA158AF}"/>
              </a:ext>
            </a:extLst>
          </p:cNvPr>
          <p:cNvSpPr/>
          <p:nvPr/>
        </p:nvSpPr>
        <p:spPr>
          <a:xfrm flipH="1">
            <a:off x="2185048" y="259463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83" name="Google Shape;223;p21">
            <a:extLst>
              <a:ext uri="{FF2B5EF4-FFF2-40B4-BE49-F238E27FC236}">
                <a16:creationId xmlns:a16="http://schemas.microsoft.com/office/drawing/2014/main" id="{C972CC9D-D008-5349-B875-0E87AED4FAD6}"/>
              </a:ext>
            </a:extLst>
          </p:cNvPr>
          <p:cNvSpPr/>
          <p:nvPr/>
        </p:nvSpPr>
        <p:spPr>
          <a:xfrm flipH="1">
            <a:off x="2417348" y="2596107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93" name="Google Shape;223;p21">
            <a:extLst>
              <a:ext uri="{FF2B5EF4-FFF2-40B4-BE49-F238E27FC236}">
                <a16:creationId xmlns:a16="http://schemas.microsoft.com/office/drawing/2014/main" id="{7661887F-FFC0-C148-81A9-B4E8E99A4A5F}"/>
              </a:ext>
            </a:extLst>
          </p:cNvPr>
          <p:cNvSpPr/>
          <p:nvPr/>
        </p:nvSpPr>
        <p:spPr>
          <a:xfrm flipH="1">
            <a:off x="6941196" y="2548117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94" name="Google Shape;223;p21">
            <a:extLst>
              <a:ext uri="{FF2B5EF4-FFF2-40B4-BE49-F238E27FC236}">
                <a16:creationId xmlns:a16="http://schemas.microsoft.com/office/drawing/2014/main" id="{E7E54319-AE8E-6B4E-8447-5A4E4CD380EB}"/>
              </a:ext>
            </a:extLst>
          </p:cNvPr>
          <p:cNvSpPr/>
          <p:nvPr/>
        </p:nvSpPr>
        <p:spPr>
          <a:xfrm flipH="1">
            <a:off x="7173494" y="2549592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95" name="Google Shape;223;p21">
            <a:extLst>
              <a:ext uri="{FF2B5EF4-FFF2-40B4-BE49-F238E27FC236}">
                <a16:creationId xmlns:a16="http://schemas.microsoft.com/office/drawing/2014/main" id="{454D0AE3-B270-A045-A063-8EA2A0F9288B}"/>
              </a:ext>
            </a:extLst>
          </p:cNvPr>
          <p:cNvSpPr/>
          <p:nvPr/>
        </p:nvSpPr>
        <p:spPr>
          <a:xfrm flipH="1">
            <a:off x="7413195" y="2549591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96" name="Google Shape;223;p21">
            <a:extLst>
              <a:ext uri="{FF2B5EF4-FFF2-40B4-BE49-F238E27FC236}">
                <a16:creationId xmlns:a16="http://schemas.microsoft.com/office/drawing/2014/main" id="{5470F2C9-12FC-DF4D-8F48-E96F5F9B6344}"/>
              </a:ext>
            </a:extLst>
          </p:cNvPr>
          <p:cNvSpPr/>
          <p:nvPr/>
        </p:nvSpPr>
        <p:spPr>
          <a:xfrm flipH="1">
            <a:off x="7654371" y="2551066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97" name="Google Shape;223;p21">
            <a:extLst>
              <a:ext uri="{FF2B5EF4-FFF2-40B4-BE49-F238E27FC236}">
                <a16:creationId xmlns:a16="http://schemas.microsoft.com/office/drawing/2014/main" id="{14B0F375-3067-2D4D-B3C1-62D074F0FA0F}"/>
              </a:ext>
            </a:extLst>
          </p:cNvPr>
          <p:cNvSpPr/>
          <p:nvPr/>
        </p:nvSpPr>
        <p:spPr>
          <a:xfrm flipH="1">
            <a:off x="7892589" y="2549591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98" name="Google Shape;223;p21">
            <a:extLst>
              <a:ext uri="{FF2B5EF4-FFF2-40B4-BE49-F238E27FC236}">
                <a16:creationId xmlns:a16="http://schemas.microsoft.com/office/drawing/2014/main" id="{58FB7C8C-99D6-FA44-88F7-BFFFDEE8ADE5}"/>
              </a:ext>
            </a:extLst>
          </p:cNvPr>
          <p:cNvSpPr/>
          <p:nvPr/>
        </p:nvSpPr>
        <p:spPr>
          <a:xfrm flipH="1">
            <a:off x="8133765" y="2551066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982EF9F-B160-4E46-B8C5-00E1AA2952F9}"/>
              </a:ext>
            </a:extLst>
          </p:cNvPr>
          <p:cNvSpPr txBox="1"/>
          <p:nvPr/>
        </p:nvSpPr>
        <p:spPr>
          <a:xfrm>
            <a:off x="3474113" y="4024553"/>
            <a:ext cx="227612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Lost packets:  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0477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36" grpId="0" animBg="1"/>
      <p:bldP spid="63" grpId="0" animBg="1"/>
      <p:bldP spid="65" grpId="0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83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2"/>
            <a:ext cx="9144000" cy="857250"/>
          </a:xfrm>
        </p:spPr>
        <p:txBody>
          <a:bodyPr>
            <a:noAutofit/>
          </a:bodyPr>
          <a:lstStyle/>
          <a:p>
            <a:r>
              <a:rPr lang="en-US" sz="2600" b="0" dirty="0">
                <a:latin typeface="Raleway Medium" panose="020B0503030101060003" pitchFamily="34" charset="77"/>
                <a:cs typeface="Futura Medium" panose="020B0602020204020303" pitchFamily="34" charset="-79"/>
              </a:rPr>
              <a:t>What performance statistics we care about?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006" y="4792319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6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AC90E194-C53E-7A42-9C35-28FA35E2DCAB}"/>
              </a:ext>
            </a:extLst>
          </p:cNvPr>
          <p:cNvSpPr txBox="1"/>
          <p:nvPr/>
        </p:nvSpPr>
        <p:spPr>
          <a:xfrm>
            <a:off x="2966795" y="1093319"/>
            <a:ext cx="352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Out-of-order packets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604962-77B9-3B42-A734-EA4464F3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000" y="1093319"/>
            <a:ext cx="776559" cy="407262"/>
          </a:xfrm>
          <a:prstGeom prst="rect">
            <a:avLst/>
          </a:prstGeom>
        </p:spPr>
      </p:pic>
      <p:sp>
        <p:nvSpPr>
          <p:cNvPr id="30" name="Google Shape;223;p21">
            <a:extLst>
              <a:ext uri="{FF2B5EF4-FFF2-40B4-BE49-F238E27FC236}">
                <a16:creationId xmlns:a16="http://schemas.microsoft.com/office/drawing/2014/main" id="{93D94A2E-1194-1244-B793-3CE0CBEEE525}"/>
              </a:ext>
            </a:extLst>
          </p:cNvPr>
          <p:cNvSpPr/>
          <p:nvPr/>
        </p:nvSpPr>
        <p:spPr>
          <a:xfrm flipH="1">
            <a:off x="334457" y="2377555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BC3118-A9F9-814F-8A70-3F4DDDAA8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" y="3002410"/>
            <a:ext cx="657724" cy="6577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098C016-03B4-444A-9484-0305D6EEA742}"/>
              </a:ext>
            </a:extLst>
          </p:cNvPr>
          <p:cNvSpPr txBox="1"/>
          <p:nvPr/>
        </p:nvSpPr>
        <p:spPr>
          <a:xfrm>
            <a:off x="812909" y="3781707"/>
            <a:ext cx="87524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Sender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D61842-DA62-634E-A2F1-6CDD589DD2F1}"/>
              </a:ext>
            </a:extLst>
          </p:cNvPr>
          <p:cNvGrpSpPr/>
          <p:nvPr/>
        </p:nvGrpSpPr>
        <p:grpSpPr>
          <a:xfrm>
            <a:off x="3595456" y="2272683"/>
            <a:ext cx="2166152" cy="1260630"/>
            <a:chOff x="3595456" y="2272683"/>
            <a:chExt cx="2166152" cy="1260630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1F1610E1-1C06-BC4D-B58C-9C588630EEC5}"/>
                </a:ext>
              </a:extLst>
            </p:cNvPr>
            <p:cNvSpPr/>
            <p:nvPr/>
          </p:nvSpPr>
          <p:spPr>
            <a:xfrm>
              <a:off x="3595456" y="2272683"/>
              <a:ext cx="2166152" cy="1260630"/>
            </a:xfrm>
            <a:prstGeom prst="cloud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7CC92D36-C2B3-6649-8D0D-0DE17F17A1B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86795" y="2527180"/>
              <a:ext cx="418739" cy="3296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4D72E6C-397F-1B4C-93FA-279A3222157F}"/>
                </a:ext>
              </a:extLst>
            </p:cNvPr>
            <p:cNvCxnSpPr>
              <a:cxnSpLocks/>
              <a:stCxn id="39" idx="3"/>
              <a:endCxn id="37" idx="1"/>
            </p:cNvCxnSpPr>
            <p:nvPr/>
          </p:nvCxnSpPr>
          <p:spPr>
            <a:xfrm flipV="1">
              <a:off x="4309678" y="2692026"/>
              <a:ext cx="677117" cy="814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CFE07399-7AFA-054B-94E1-C34A6044F3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90939" y="2608588"/>
              <a:ext cx="418739" cy="3296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id="{51E61FB6-209D-4149-BF84-018E2E9DB62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77865" y="3002671"/>
              <a:ext cx="418739" cy="298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EB55370-34F8-6B4E-A31C-8B9604D6212A}"/>
                </a:ext>
              </a:extLst>
            </p:cNvPr>
            <p:cNvCxnSpPr>
              <a:cxnSpLocks/>
              <a:stCxn id="44" idx="3"/>
              <a:endCxn id="37" idx="2"/>
            </p:cNvCxnSpPr>
            <p:nvPr/>
          </p:nvCxnSpPr>
          <p:spPr>
            <a:xfrm flipV="1">
              <a:off x="4896604" y="2856872"/>
              <a:ext cx="299561" cy="2948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893B236-69A7-3249-86CE-1E166C32E47A}"/>
                </a:ext>
              </a:extLst>
            </p:cNvPr>
            <p:cNvCxnSpPr>
              <a:cxnSpLocks/>
              <a:stCxn id="39" idx="2"/>
              <a:endCxn id="44" idx="1"/>
            </p:cNvCxnSpPr>
            <p:nvPr/>
          </p:nvCxnSpPr>
          <p:spPr>
            <a:xfrm>
              <a:off x="4100309" y="2938280"/>
              <a:ext cx="377556" cy="21346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3" name="Google Shape;223;p21">
            <a:extLst>
              <a:ext uri="{FF2B5EF4-FFF2-40B4-BE49-F238E27FC236}">
                <a16:creationId xmlns:a16="http://schemas.microsoft.com/office/drawing/2014/main" id="{CD25E072-08F7-3E40-9408-945874B09B7F}"/>
              </a:ext>
            </a:extLst>
          </p:cNvPr>
          <p:cNvSpPr/>
          <p:nvPr/>
        </p:nvSpPr>
        <p:spPr>
          <a:xfrm flipH="1">
            <a:off x="566755" y="237903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5F36575-BD4E-BA4B-BB4C-546300CC9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95" y="2947954"/>
            <a:ext cx="657724" cy="65772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92EC39D-9C79-8044-B738-013AA246F41A}"/>
              </a:ext>
            </a:extLst>
          </p:cNvPr>
          <p:cNvSpPr txBox="1"/>
          <p:nvPr/>
        </p:nvSpPr>
        <p:spPr>
          <a:xfrm>
            <a:off x="7126223" y="3715235"/>
            <a:ext cx="104355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Receiver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sp>
        <p:nvSpPr>
          <p:cNvPr id="67" name="Google Shape;223;p21">
            <a:extLst>
              <a:ext uri="{FF2B5EF4-FFF2-40B4-BE49-F238E27FC236}">
                <a16:creationId xmlns:a16="http://schemas.microsoft.com/office/drawing/2014/main" id="{82D1DA86-143B-7F4C-90E3-D2799A5202D5}"/>
              </a:ext>
            </a:extLst>
          </p:cNvPr>
          <p:cNvSpPr/>
          <p:nvPr/>
        </p:nvSpPr>
        <p:spPr>
          <a:xfrm flipH="1">
            <a:off x="797578" y="2379029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68" name="Google Shape;223;p21">
            <a:extLst>
              <a:ext uri="{FF2B5EF4-FFF2-40B4-BE49-F238E27FC236}">
                <a16:creationId xmlns:a16="http://schemas.microsoft.com/office/drawing/2014/main" id="{8BEF5074-7F13-9242-A502-FF06828BE323}"/>
              </a:ext>
            </a:extLst>
          </p:cNvPr>
          <p:cNvSpPr/>
          <p:nvPr/>
        </p:nvSpPr>
        <p:spPr>
          <a:xfrm flipH="1">
            <a:off x="1029876" y="2380504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23;p21">
            <a:extLst>
              <a:ext uri="{FF2B5EF4-FFF2-40B4-BE49-F238E27FC236}">
                <a16:creationId xmlns:a16="http://schemas.microsoft.com/office/drawing/2014/main" id="{F1661D85-4B99-9A49-996D-0E7E48A20A92}"/>
              </a:ext>
            </a:extLst>
          </p:cNvPr>
          <p:cNvSpPr/>
          <p:nvPr/>
        </p:nvSpPr>
        <p:spPr>
          <a:xfrm flipH="1">
            <a:off x="1268094" y="2379029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5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0" name="Google Shape;223;p21">
            <a:extLst>
              <a:ext uri="{FF2B5EF4-FFF2-40B4-BE49-F238E27FC236}">
                <a16:creationId xmlns:a16="http://schemas.microsoft.com/office/drawing/2014/main" id="{F3646EF4-D353-614B-B808-CF53C44C334A}"/>
              </a:ext>
            </a:extLst>
          </p:cNvPr>
          <p:cNvSpPr/>
          <p:nvPr/>
        </p:nvSpPr>
        <p:spPr>
          <a:xfrm flipH="1">
            <a:off x="1500392" y="2380504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2" name="Google Shape;223;p21">
            <a:extLst>
              <a:ext uri="{FF2B5EF4-FFF2-40B4-BE49-F238E27FC236}">
                <a16:creationId xmlns:a16="http://schemas.microsoft.com/office/drawing/2014/main" id="{3740A7FF-B0AF-CB4F-835D-4A28A734792E}"/>
              </a:ext>
            </a:extLst>
          </p:cNvPr>
          <p:cNvSpPr/>
          <p:nvPr/>
        </p:nvSpPr>
        <p:spPr>
          <a:xfrm flipH="1">
            <a:off x="1740093" y="238050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7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3" name="Google Shape;223;p21">
            <a:extLst>
              <a:ext uri="{FF2B5EF4-FFF2-40B4-BE49-F238E27FC236}">
                <a16:creationId xmlns:a16="http://schemas.microsoft.com/office/drawing/2014/main" id="{FF3D3A75-EF17-7849-B968-A9918CA158AF}"/>
              </a:ext>
            </a:extLst>
          </p:cNvPr>
          <p:cNvSpPr/>
          <p:nvPr/>
        </p:nvSpPr>
        <p:spPr>
          <a:xfrm flipH="1">
            <a:off x="1972391" y="2381978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83" name="Google Shape;223;p21">
            <a:extLst>
              <a:ext uri="{FF2B5EF4-FFF2-40B4-BE49-F238E27FC236}">
                <a16:creationId xmlns:a16="http://schemas.microsoft.com/office/drawing/2014/main" id="{C972CC9D-D008-5349-B875-0E87AED4FAD6}"/>
              </a:ext>
            </a:extLst>
          </p:cNvPr>
          <p:cNvSpPr/>
          <p:nvPr/>
        </p:nvSpPr>
        <p:spPr>
          <a:xfrm flipH="1">
            <a:off x="2204691" y="2383452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23;p21">
            <a:extLst>
              <a:ext uri="{FF2B5EF4-FFF2-40B4-BE49-F238E27FC236}">
                <a16:creationId xmlns:a16="http://schemas.microsoft.com/office/drawing/2014/main" id="{43D9D08F-C598-5E43-9948-E22B497A16AC}"/>
              </a:ext>
            </a:extLst>
          </p:cNvPr>
          <p:cNvSpPr/>
          <p:nvPr/>
        </p:nvSpPr>
        <p:spPr>
          <a:xfrm flipH="1">
            <a:off x="6540421" y="2374606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23;p21">
            <a:extLst>
              <a:ext uri="{FF2B5EF4-FFF2-40B4-BE49-F238E27FC236}">
                <a16:creationId xmlns:a16="http://schemas.microsoft.com/office/drawing/2014/main" id="{A6837BC2-7A48-8B41-A947-B1CDF6CE30AA}"/>
              </a:ext>
            </a:extLst>
          </p:cNvPr>
          <p:cNvSpPr/>
          <p:nvPr/>
        </p:nvSpPr>
        <p:spPr>
          <a:xfrm flipH="1">
            <a:off x="6772719" y="2376081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23;p21">
            <a:extLst>
              <a:ext uri="{FF2B5EF4-FFF2-40B4-BE49-F238E27FC236}">
                <a16:creationId xmlns:a16="http://schemas.microsoft.com/office/drawing/2014/main" id="{A67296E4-95F1-E44A-8CAC-CE62CAFF703C}"/>
              </a:ext>
            </a:extLst>
          </p:cNvPr>
          <p:cNvSpPr/>
          <p:nvPr/>
        </p:nvSpPr>
        <p:spPr>
          <a:xfrm flipH="1">
            <a:off x="7003542" y="237608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23;p21">
            <a:extLst>
              <a:ext uri="{FF2B5EF4-FFF2-40B4-BE49-F238E27FC236}">
                <a16:creationId xmlns:a16="http://schemas.microsoft.com/office/drawing/2014/main" id="{4F44907E-7472-B04F-B9AA-2F62AC5BB21C}"/>
              </a:ext>
            </a:extLst>
          </p:cNvPr>
          <p:cNvSpPr/>
          <p:nvPr/>
        </p:nvSpPr>
        <p:spPr>
          <a:xfrm flipH="1">
            <a:off x="7235840" y="2377555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5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23;p21">
            <a:extLst>
              <a:ext uri="{FF2B5EF4-FFF2-40B4-BE49-F238E27FC236}">
                <a16:creationId xmlns:a16="http://schemas.microsoft.com/office/drawing/2014/main" id="{59361A25-4B0A-9344-853E-42A0E24E14D4}"/>
              </a:ext>
            </a:extLst>
          </p:cNvPr>
          <p:cNvSpPr/>
          <p:nvPr/>
        </p:nvSpPr>
        <p:spPr>
          <a:xfrm flipH="1">
            <a:off x="7474058" y="237608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23;p21">
            <a:extLst>
              <a:ext uri="{FF2B5EF4-FFF2-40B4-BE49-F238E27FC236}">
                <a16:creationId xmlns:a16="http://schemas.microsoft.com/office/drawing/2014/main" id="{275DFD34-063D-9142-881C-EE529938FA86}"/>
              </a:ext>
            </a:extLst>
          </p:cNvPr>
          <p:cNvSpPr/>
          <p:nvPr/>
        </p:nvSpPr>
        <p:spPr>
          <a:xfrm flipH="1">
            <a:off x="7706356" y="2377555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23;p21">
            <a:extLst>
              <a:ext uri="{FF2B5EF4-FFF2-40B4-BE49-F238E27FC236}">
                <a16:creationId xmlns:a16="http://schemas.microsoft.com/office/drawing/2014/main" id="{59761D24-376F-C94B-B834-4D25E368DC9C}"/>
              </a:ext>
            </a:extLst>
          </p:cNvPr>
          <p:cNvSpPr/>
          <p:nvPr/>
        </p:nvSpPr>
        <p:spPr>
          <a:xfrm flipH="1">
            <a:off x="7946057" y="2377554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7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23;p21">
            <a:extLst>
              <a:ext uri="{FF2B5EF4-FFF2-40B4-BE49-F238E27FC236}">
                <a16:creationId xmlns:a16="http://schemas.microsoft.com/office/drawing/2014/main" id="{EF902255-D485-A140-A5FC-AE21BF83ADF7}"/>
              </a:ext>
            </a:extLst>
          </p:cNvPr>
          <p:cNvSpPr/>
          <p:nvPr/>
        </p:nvSpPr>
        <p:spPr>
          <a:xfrm flipH="1">
            <a:off x="8178355" y="2379029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23;p21">
            <a:extLst>
              <a:ext uri="{FF2B5EF4-FFF2-40B4-BE49-F238E27FC236}">
                <a16:creationId xmlns:a16="http://schemas.microsoft.com/office/drawing/2014/main" id="{391E0223-80BE-824A-B720-0A23E4A52594}"/>
              </a:ext>
            </a:extLst>
          </p:cNvPr>
          <p:cNvSpPr/>
          <p:nvPr/>
        </p:nvSpPr>
        <p:spPr>
          <a:xfrm flipH="1">
            <a:off x="8410655" y="238050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85DE9C-8FAF-C949-A8F2-00A405A524AF}"/>
              </a:ext>
            </a:extLst>
          </p:cNvPr>
          <p:cNvSpPr txBox="1"/>
          <p:nvPr/>
        </p:nvSpPr>
        <p:spPr>
          <a:xfrm>
            <a:off x="3254442" y="3823130"/>
            <a:ext cx="278758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Out-of-order packets:  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435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63" grpId="0" animBg="1"/>
      <p:bldP spid="65" grpId="0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8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2"/>
            <a:ext cx="9144000" cy="857250"/>
          </a:xfrm>
        </p:spPr>
        <p:txBody>
          <a:bodyPr>
            <a:noAutofit/>
          </a:bodyPr>
          <a:lstStyle/>
          <a:p>
            <a:r>
              <a:rPr lang="en-US" sz="2600" b="0" dirty="0">
                <a:latin typeface="Raleway Medium" panose="020B0503030101060003" pitchFamily="34" charset="77"/>
                <a:cs typeface="Futura Medium" panose="020B0602020204020303" pitchFamily="34" charset="-79"/>
              </a:rPr>
              <a:t>What performance statistics we care about?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006" y="4792319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7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AC90E194-C53E-7A42-9C35-28FA35E2DCAB}"/>
              </a:ext>
            </a:extLst>
          </p:cNvPr>
          <p:cNvSpPr txBox="1"/>
          <p:nvPr/>
        </p:nvSpPr>
        <p:spPr>
          <a:xfrm>
            <a:off x="3044502" y="1066891"/>
            <a:ext cx="352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Retransmitted packets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604962-77B9-3B42-A734-EA4464F3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93" y="1074403"/>
            <a:ext cx="776559" cy="407262"/>
          </a:xfrm>
          <a:prstGeom prst="rect">
            <a:avLst/>
          </a:prstGeom>
        </p:spPr>
      </p:pic>
      <p:sp>
        <p:nvSpPr>
          <p:cNvPr id="30" name="Google Shape;223;p21">
            <a:extLst>
              <a:ext uri="{FF2B5EF4-FFF2-40B4-BE49-F238E27FC236}">
                <a16:creationId xmlns:a16="http://schemas.microsoft.com/office/drawing/2014/main" id="{93D94A2E-1194-1244-B793-3CE0CBEEE525}"/>
              </a:ext>
            </a:extLst>
          </p:cNvPr>
          <p:cNvSpPr/>
          <p:nvPr/>
        </p:nvSpPr>
        <p:spPr>
          <a:xfrm flipH="1">
            <a:off x="336064" y="250772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BC3118-A9F9-814F-8A70-3F4DDDAA8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88" y="3132578"/>
            <a:ext cx="657724" cy="6577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098C016-03B4-444A-9484-0305D6EEA742}"/>
              </a:ext>
            </a:extLst>
          </p:cNvPr>
          <p:cNvSpPr txBox="1"/>
          <p:nvPr/>
        </p:nvSpPr>
        <p:spPr>
          <a:xfrm>
            <a:off x="788543" y="3988111"/>
            <a:ext cx="91837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Sender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2A7841-906E-7949-BABF-24AA2A469903}"/>
              </a:ext>
            </a:extLst>
          </p:cNvPr>
          <p:cNvGrpSpPr/>
          <p:nvPr/>
        </p:nvGrpSpPr>
        <p:grpSpPr>
          <a:xfrm>
            <a:off x="3522122" y="2113307"/>
            <a:ext cx="2166152" cy="1260630"/>
            <a:chOff x="3522122" y="2113307"/>
            <a:chExt cx="2166152" cy="1260630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1F1610E1-1C06-BC4D-B58C-9C588630EEC5}"/>
                </a:ext>
              </a:extLst>
            </p:cNvPr>
            <p:cNvSpPr/>
            <p:nvPr/>
          </p:nvSpPr>
          <p:spPr>
            <a:xfrm>
              <a:off x="3522122" y="2113307"/>
              <a:ext cx="2166152" cy="1260630"/>
            </a:xfrm>
            <a:prstGeom prst="cloud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7CC92D36-C2B3-6649-8D0D-0DE17F17A1B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13461" y="2367804"/>
              <a:ext cx="418739" cy="3296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4D72E6C-397F-1B4C-93FA-279A3222157F}"/>
                </a:ext>
              </a:extLst>
            </p:cNvPr>
            <p:cNvCxnSpPr>
              <a:cxnSpLocks/>
              <a:stCxn id="39" idx="3"/>
              <a:endCxn id="37" idx="1"/>
            </p:cNvCxnSpPr>
            <p:nvPr/>
          </p:nvCxnSpPr>
          <p:spPr>
            <a:xfrm flipV="1">
              <a:off x="4236344" y="2532650"/>
              <a:ext cx="677117" cy="814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CFE07399-7AFA-054B-94E1-C34A6044F3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7605" y="2449212"/>
              <a:ext cx="418739" cy="3296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id="{51E61FB6-209D-4149-BF84-018E2E9DB62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04531" y="2843295"/>
              <a:ext cx="418739" cy="298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EB55370-34F8-6B4E-A31C-8B9604D6212A}"/>
                </a:ext>
              </a:extLst>
            </p:cNvPr>
            <p:cNvCxnSpPr>
              <a:cxnSpLocks/>
              <a:stCxn id="44" idx="3"/>
              <a:endCxn id="37" idx="2"/>
            </p:cNvCxnSpPr>
            <p:nvPr/>
          </p:nvCxnSpPr>
          <p:spPr>
            <a:xfrm flipV="1">
              <a:off x="4823270" y="2697496"/>
              <a:ext cx="299561" cy="2948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893B236-69A7-3249-86CE-1E166C32E47A}"/>
                </a:ext>
              </a:extLst>
            </p:cNvPr>
            <p:cNvCxnSpPr>
              <a:cxnSpLocks/>
              <a:stCxn id="39" idx="2"/>
              <a:endCxn id="44" idx="1"/>
            </p:cNvCxnSpPr>
            <p:nvPr/>
          </p:nvCxnSpPr>
          <p:spPr>
            <a:xfrm>
              <a:off x="4026975" y="2778904"/>
              <a:ext cx="377556" cy="21346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3" name="Google Shape;223;p21">
            <a:extLst>
              <a:ext uri="{FF2B5EF4-FFF2-40B4-BE49-F238E27FC236}">
                <a16:creationId xmlns:a16="http://schemas.microsoft.com/office/drawing/2014/main" id="{CD25E072-08F7-3E40-9408-945874B09B7F}"/>
              </a:ext>
            </a:extLst>
          </p:cNvPr>
          <p:cNvSpPr/>
          <p:nvPr/>
        </p:nvSpPr>
        <p:spPr>
          <a:xfrm flipH="1">
            <a:off x="568362" y="2509198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5F36575-BD4E-BA4B-BB4C-546300CC9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56" y="3068044"/>
            <a:ext cx="657724" cy="65772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92EC39D-9C79-8044-B738-013AA246F41A}"/>
              </a:ext>
            </a:extLst>
          </p:cNvPr>
          <p:cNvSpPr txBox="1"/>
          <p:nvPr/>
        </p:nvSpPr>
        <p:spPr>
          <a:xfrm>
            <a:off x="7150611" y="3911561"/>
            <a:ext cx="109498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Receiver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  <p:sp>
        <p:nvSpPr>
          <p:cNvPr id="67" name="Google Shape;223;p21">
            <a:extLst>
              <a:ext uri="{FF2B5EF4-FFF2-40B4-BE49-F238E27FC236}">
                <a16:creationId xmlns:a16="http://schemas.microsoft.com/office/drawing/2014/main" id="{82D1DA86-143B-7F4C-90E3-D2799A5202D5}"/>
              </a:ext>
            </a:extLst>
          </p:cNvPr>
          <p:cNvSpPr/>
          <p:nvPr/>
        </p:nvSpPr>
        <p:spPr>
          <a:xfrm flipH="1">
            <a:off x="799185" y="2509197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68" name="Google Shape;223;p21">
            <a:extLst>
              <a:ext uri="{FF2B5EF4-FFF2-40B4-BE49-F238E27FC236}">
                <a16:creationId xmlns:a16="http://schemas.microsoft.com/office/drawing/2014/main" id="{8BEF5074-7F13-9242-A502-FF06828BE323}"/>
              </a:ext>
            </a:extLst>
          </p:cNvPr>
          <p:cNvSpPr/>
          <p:nvPr/>
        </p:nvSpPr>
        <p:spPr>
          <a:xfrm flipH="1">
            <a:off x="1031483" y="2510672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23;p21">
            <a:extLst>
              <a:ext uri="{FF2B5EF4-FFF2-40B4-BE49-F238E27FC236}">
                <a16:creationId xmlns:a16="http://schemas.microsoft.com/office/drawing/2014/main" id="{F1661D85-4B99-9A49-996D-0E7E48A20A92}"/>
              </a:ext>
            </a:extLst>
          </p:cNvPr>
          <p:cNvSpPr/>
          <p:nvPr/>
        </p:nvSpPr>
        <p:spPr>
          <a:xfrm flipH="1">
            <a:off x="1269701" y="2509197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5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0" name="Google Shape;223;p21">
            <a:extLst>
              <a:ext uri="{FF2B5EF4-FFF2-40B4-BE49-F238E27FC236}">
                <a16:creationId xmlns:a16="http://schemas.microsoft.com/office/drawing/2014/main" id="{F3646EF4-D353-614B-B808-CF53C44C334A}"/>
              </a:ext>
            </a:extLst>
          </p:cNvPr>
          <p:cNvSpPr/>
          <p:nvPr/>
        </p:nvSpPr>
        <p:spPr>
          <a:xfrm flipH="1">
            <a:off x="1501999" y="2510672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2" name="Google Shape;223;p21">
            <a:extLst>
              <a:ext uri="{FF2B5EF4-FFF2-40B4-BE49-F238E27FC236}">
                <a16:creationId xmlns:a16="http://schemas.microsoft.com/office/drawing/2014/main" id="{3740A7FF-B0AF-CB4F-835D-4A28A734792E}"/>
              </a:ext>
            </a:extLst>
          </p:cNvPr>
          <p:cNvSpPr/>
          <p:nvPr/>
        </p:nvSpPr>
        <p:spPr>
          <a:xfrm flipH="1">
            <a:off x="1741700" y="2510671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7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3" name="Google Shape;223;p21">
            <a:extLst>
              <a:ext uri="{FF2B5EF4-FFF2-40B4-BE49-F238E27FC236}">
                <a16:creationId xmlns:a16="http://schemas.microsoft.com/office/drawing/2014/main" id="{FF3D3A75-EF17-7849-B968-A9918CA158AF}"/>
              </a:ext>
            </a:extLst>
          </p:cNvPr>
          <p:cNvSpPr/>
          <p:nvPr/>
        </p:nvSpPr>
        <p:spPr>
          <a:xfrm flipH="1">
            <a:off x="1973998" y="2512146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83" name="Google Shape;223;p21">
            <a:extLst>
              <a:ext uri="{FF2B5EF4-FFF2-40B4-BE49-F238E27FC236}">
                <a16:creationId xmlns:a16="http://schemas.microsoft.com/office/drawing/2014/main" id="{C972CC9D-D008-5349-B875-0E87AED4FAD6}"/>
              </a:ext>
            </a:extLst>
          </p:cNvPr>
          <p:cNvSpPr/>
          <p:nvPr/>
        </p:nvSpPr>
        <p:spPr>
          <a:xfrm flipH="1">
            <a:off x="2206298" y="251362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23;p21">
            <a:extLst>
              <a:ext uri="{FF2B5EF4-FFF2-40B4-BE49-F238E27FC236}">
                <a16:creationId xmlns:a16="http://schemas.microsoft.com/office/drawing/2014/main" id="{E86122D3-1D9F-8141-A5E4-8E5461078A21}"/>
              </a:ext>
            </a:extLst>
          </p:cNvPr>
          <p:cNvSpPr/>
          <p:nvPr/>
        </p:nvSpPr>
        <p:spPr>
          <a:xfrm flipH="1">
            <a:off x="6625189" y="2494696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23;p21">
            <a:extLst>
              <a:ext uri="{FF2B5EF4-FFF2-40B4-BE49-F238E27FC236}">
                <a16:creationId xmlns:a16="http://schemas.microsoft.com/office/drawing/2014/main" id="{4A62C3EC-56A6-164D-81C8-270F7549A3CF}"/>
              </a:ext>
            </a:extLst>
          </p:cNvPr>
          <p:cNvSpPr/>
          <p:nvPr/>
        </p:nvSpPr>
        <p:spPr>
          <a:xfrm flipH="1">
            <a:off x="6857487" y="2496171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23;p21">
            <a:extLst>
              <a:ext uri="{FF2B5EF4-FFF2-40B4-BE49-F238E27FC236}">
                <a16:creationId xmlns:a16="http://schemas.microsoft.com/office/drawing/2014/main" id="{60E75A4D-1863-A942-83E4-BB3CDF07A27C}"/>
              </a:ext>
            </a:extLst>
          </p:cNvPr>
          <p:cNvSpPr/>
          <p:nvPr/>
        </p:nvSpPr>
        <p:spPr>
          <a:xfrm flipH="1">
            <a:off x="7088310" y="249617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23;p21">
            <a:extLst>
              <a:ext uri="{FF2B5EF4-FFF2-40B4-BE49-F238E27FC236}">
                <a16:creationId xmlns:a16="http://schemas.microsoft.com/office/drawing/2014/main" id="{6124A240-DED3-6040-8D7E-195D272D2F62}"/>
              </a:ext>
            </a:extLst>
          </p:cNvPr>
          <p:cNvSpPr/>
          <p:nvPr/>
        </p:nvSpPr>
        <p:spPr>
          <a:xfrm flipH="1">
            <a:off x="7320608" y="2497645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23;p21">
            <a:extLst>
              <a:ext uri="{FF2B5EF4-FFF2-40B4-BE49-F238E27FC236}">
                <a16:creationId xmlns:a16="http://schemas.microsoft.com/office/drawing/2014/main" id="{F73D5BEB-8EC4-BA4E-A617-8B959FFA9828}"/>
              </a:ext>
            </a:extLst>
          </p:cNvPr>
          <p:cNvSpPr/>
          <p:nvPr/>
        </p:nvSpPr>
        <p:spPr>
          <a:xfrm flipH="1">
            <a:off x="7549399" y="2505597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5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23;p21">
            <a:extLst>
              <a:ext uri="{FF2B5EF4-FFF2-40B4-BE49-F238E27FC236}">
                <a16:creationId xmlns:a16="http://schemas.microsoft.com/office/drawing/2014/main" id="{CC0A4704-375A-914D-A611-4D60012D6027}"/>
              </a:ext>
            </a:extLst>
          </p:cNvPr>
          <p:cNvSpPr/>
          <p:nvPr/>
        </p:nvSpPr>
        <p:spPr>
          <a:xfrm flipH="1">
            <a:off x="7791124" y="2497645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23;p21">
            <a:extLst>
              <a:ext uri="{FF2B5EF4-FFF2-40B4-BE49-F238E27FC236}">
                <a16:creationId xmlns:a16="http://schemas.microsoft.com/office/drawing/2014/main" id="{91FB1F40-AA33-8A4F-BF62-A9307B39C578}"/>
              </a:ext>
            </a:extLst>
          </p:cNvPr>
          <p:cNvSpPr/>
          <p:nvPr/>
        </p:nvSpPr>
        <p:spPr>
          <a:xfrm flipH="1">
            <a:off x="8030825" y="2497644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7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23;p21">
            <a:extLst>
              <a:ext uri="{FF2B5EF4-FFF2-40B4-BE49-F238E27FC236}">
                <a16:creationId xmlns:a16="http://schemas.microsoft.com/office/drawing/2014/main" id="{08CAAA66-414D-2C46-BAEC-267E242E0870}"/>
              </a:ext>
            </a:extLst>
          </p:cNvPr>
          <p:cNvSpPr/>
          <p:nvPr/>
        </p:nvSpPr>
        <p:spPr>
          <a:xfrm flipH="1">
            <a:off x="8263123" y="2499119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23;p21">
            <a:extLst>
              <a:ext uri="{FF2B5EF4-FFF2-40B4-BE49-F238E27FC236}">
                <a16:creationId xmlns:a16="http://schemas.microsoft.com/office/drawing/2014/main" id="{6F50F1E0-69C8-4F48-91D4-E7175D4946FF}"/>
              </a:ext>
            </a:extLst>
          </p:cNvPr>
          <p:cNvSpPr/>
          <p:nvPr/>
        </p:nvSpPr>
        <p:spPr>
          <a:xfrm flipH="1">
            <a:off x="8495423" y="250059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23;p21">
            <a:extLst>
              <a:ext uri="{FF2B5EF4-FFF2-40B4-BE49-F238E27FC236}">
                <a16:creationId xmlns:a16="http://schemas.microsoft.com/office/drawing/2014/main" id="{470B4C80-8EA2-DD4D-8319-24A2985722C5}"/>
              </a:ext>
            </a:extLst>
          </p:cNvPr>
          <p:cNvSpPr/>
          <p:nvPr/>
        </p:nvSpPr>
        <p:spPr>
          <a:xfrm flipH="1">
            <a:off x="3298334" y="3696609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1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49" name="Google Shape;223;p21">
            <a:extLst>
              <a:ext uri="{FF2B5EF4-FFF2-40B4-BE49-F238E27FC236}">
                <a16:creationId xmlns:a16="http://schemas.microsoft.com/office/drawing/2014/main" id="{E6B82A92-C5B2-E345-8A18-8E0AD6BF3060}"/>
              </a:ext>
            </a:extLst>
          </p:cNvPr>
          <p:cNvSpPr/>
          <p:nvPr/>
        </p:nvSpPr>
        <p:spPr>
          <a:xfrm flipH="1">
            <a:off x="3530632" y="3698084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0" name="Google Shape;223;p21">
            <a:extLst>
              <a:ext uri="{FF2B5EF4-FFF2-40B4-BE49-F238E27FC236}">
                <a16:creationId xmlns:a16="http://schemas.microsoft.com/office/drawing/2014/main" id="{BA32E85F-F2C5-E644-B9F1-E3CBA801AE72}"/>
              </a:ext>
            </a:extLst>
          </p:cNvPr>
          <p:cNvSpPr/>
          <p:nvPr/>
        </p:nvSpPr>
        <p:spPr>
          <a:xfrm flipH="1">
            <a:off x="3761455" y="369808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2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1" name="Google Shape;223;p21">
            <a:extLst>
              <a:ext uri="{FF2B5EF4-FFF2-40B4-BE49-F238E27FC236}">
                <a16:creationId xmlns:a16="http://schemas.microsoft.com/office/drawing/2014/main" id="{AE001C60-83DC-8045-A7FB-87E1E8142E97}"/>
              </a:ext>
            </a:extLst>
          </p:cNvPr>
          <p:cNvSpPr/>
          <p:nvPr/>
        </p:nvSpPr>
        <p:spPr>
          <a:xfrm flipH="1">
            <a:off x="3993753" y="3699558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2" name="Google Shape;223;p21">
            <a:extLst>
              <a:ext uri="{FF2B5EF4-FFF2-40B4-BE49-F238E27FC236}">
                <a16:creationId xmlns:a16="http://schemas.microsoft.com/office/drawing/2014/main" id="{51A855E2-BEB5-7C4D-86F7-D47B2188A315}"/>
              </a:ext>
            </a:extLst>
          </p:cNvPr>
          <p:cNvSpPr/>
          <p:nvPr/>
        </p:nvSpPr>
        <p:spPr>
          <a:xfrm flipH="1">
            <a:off x="4231971" y="3698083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3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3" name="Google Shape;223;p21">
            <a:extLst>
              <a:ext uri="{FF2B5EF4-FFF2-40B4-BE49-F238E27FC236}">
                <a16:creationId xmlns:a16="http://schemas.microsoft.com/office/drawing/2014/main" id="{F2A399D9-B4D0-544C-9F70-676E536B06AB}"/>
              </a:ext>
            </a:extLst>
          </p:cNvPr>
          <p:cNvSpPr/>
          <p:nvPr/>
        </p:nvSpPr>
        <p:spPr>
          <a:xfrm flipH="1">
            <a:off x="4464269" y="3699558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4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4" name="Google Shape;223;p21">
            <a:extLst>
              <a:ext uri="{FF2B5EF4-FFF2-40B4-BE49-F238E27FC236}">
                <a16:creationId xmlns:a16="http://schemas.microsoft.com/office/drawing/2014/main" id="{599426AA-795B-484E-BCDA-1815410C965F}"/>
              </a:ext>
            </a:extLst>
          </p:cNvPr>
          <p:cNvSpPr/>
          <p:nvPr/>
        </p:nvSpPr>
        <p:spPr>
          <a:xfrm flipH="1">
            <a:off x="4703970" y="3699557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5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5" name="Google Shape;223;p21">
            <a:extLst>
              <a:ext uri="{FF2B5EF4-FFF2-40B4-BE49-F238E27FC236}">
                <a16:creationId xmlns:a16="http://schemas.microsoft.com/office/drawing/2014/main" id="{094B7DF5-D14A-8D47-8361-01EE58E5066B}"/>
              </a:ext>
            </a:extLst>
          </p:cNvPr>
          <p:cNvSpPr/>
          <p:nvPr/>
        </p:nvSpPr>
        <p:spPr>
          <a:xfrm flipH="1">
            <a:off x="4936268" y="3701032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6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6" name="Google Shape;223;p21">
            <a:extLst>
              <a:ext uri="{FF2B5EF4-FFF2-40B4-BE49-F238E27FC236}">
                <a16:creationId xmlns:a16="http://schemas.microsoft.com/office/drawing/2014/main" id="{8DF1074A-7C9A-DE48-B7A0-3C5F3BE613FF}"/>
              </a:ext>
            </a:extLst>
          </p:cNvPr>
          <p:cNvSpPr/>
          <p:nvPr/>
        </p:nvSpPr>
        <p:spPr>
          <a:xfrm flipH="1">
            <a:off x="5168568" y="3702506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7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7" name="Google Shape;223;p21">
            <a:extLst>
              <a:ext uri="{FF2B5EF4-FFF2-40B4-BE49-F238E27FC236}">
                <a16:creationId xmlns:a16="http://schemas.microsoft.com/office/drawing/2014/main" id="{7A3DD10F-E661-D744-8029-B3A44F414748}"/>
              </a:ext>
            </a:extLst>
          </p:cNvPr>
          <p:cNvSpPr/>
          <p:nvPr/>
        </p:nvSpPr>
        <p:spPr>
          <a:xfrm flipH="1">
            <a:off x="5397461" y="3695135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8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58" name="Google Shape;223;p21">
            <a:extLst>
              <a:ext uri="{FF2B5EF4-FFF2-40B4-BE49-F238E27FC236}">
                <a16:creationId xmlns:a16="http://schemas.microsoft.com/office/drawing/2014/main" id="{077C0EA2-44FF-5141-B276-834634D5959B}"/>
              </a:ext>
            </a:extLst>
          </p:cNvPr>
          <p:cNvSpPr/>
          <p:nvPr/>
        </p:nvSpPr>
        <p:spPr>
          <a:xfrm flipH="1">
            <a:off x="5629761" y="3696609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Raleway" panose="020B0503030101060003" pitchFamily="34" charset="77"/>
                <a:ea typeface="Arial"/>
                <a:cs typeface="Arial"/>
                <a:sym typeface="Arial"/>
              </a:rPr>
              <a:t>9</a:t>
            </a:r>
            <a:endParaRPr sz="1400" b="1" dirty="0">
              <a:solidFill>
                <a:schemeClr val="bg1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07A5C4C-3F86-D244-8F18-E7DB5EB53DC5}"/>
              </a:ext>
            </a:extLst>
          </p:cNvPr>
          <p:cNvSpPr txBox="1"/>
          <p:nvPr/>
        </p:nvSpPr>
        <p:spPr>
          <a:xfrm>
            <a:off x="3044502" y="4102865"/>
            <a:ext cx="292497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Raleway Medium" panose="020B0503030101060003" pitchFamily="34" charset="77"/>
              </a:rPr>
              <a:t>Retransmitted packets:  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Medium" panose="020B0503030101060003" pitchFamily="34" charset="7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32487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63" grpId="0" animBg="1"/>
      <p:bldP spid="65" grpId="0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83" grpId="0" animBg="1"/>
      <p:bldP spid="32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5F6968F-F605-7C44-9DAA-C6A0EAC6FF7D}"/>
              </a:ext>
            </a:extLst>
          </p:cNvPr>
          <p:cNvSpPr txBox="1"/>
          <p:nvPr/>
        </p:nvSpPr>
        <p:spPr>
          <a:xfrm>
            <a:off x="954446" y="4036076"/>
            <a:ext cx="6996607" cy="4103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Networ</a:t>
            </a:r>
            <a:r>
              <a:rPr lang="en-US" sz="2000" dirty="0">
                <a:solidFill>
                  <a:srgbClr val="000000"/>
                </a:solidFill>
                <a:latin typeface="Raleway" panose="020B0503030101060003" pitchFamily="34" charset="77"/>
              </a:rPr>
              <a:t>k diagnosis</a:t>
            </a:r>
            <a:r>
              <a:rPr kumimoji="0" lang="en-US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 needs various performance statistics</a:t>
            </a:r>
            <a:r>
              <a:rPr kumimoji="0" lang="en-US" sz="200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 </a:t>
            </a: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 pitchFamily="34" charset="77"/>
              <a:sym typeface="Helvetica Light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4538B9B2-90A3-3F4A-9D0E-39F488526167}"/>
              </a:ext>
            </a:extLst>
          </p:cNvPr>
          <p:cNvSpPr txBox="1"/>
          <p:nvPr/>
        </p:nvSpPr>
        <p:spPr>
          <a:xfrm>
            <a:off x="945362" y="1211378"/>
            <a:ext cx="352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Faulty network links</a:t>
            </a:r>
          </a:p>
        </p:txBody>
      </p:sp>
      <p:sp>
        <p:nvSpPr>
          <p:cNvPr id="31" name="文本框 7">
            <a:extLst>
              <a:ext uri="{FF2B5EF4-FFF2-40B4-BE49-F238E27FC236}">
                <a16:creationId xmlns:a16="http://schemas.microsoft.com/office/drawing/2014/main" id="{B84623FA-1C0E-6242-97D5-1CA0FB34F5DC}"/>
              </a:ext>
            </a:extLst>
          </p:cNvPr>
          <p:cNvSpPr txBox="1"/>
          <p:nvPr/>
        </p:nvSpPr>
        <p:spPr>
          <a:xfrm>
            <a:off x="1198715" y="1640894"/>
            <a:ext cx="3131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Raleway" panose="020B0503030101060003" pitchFamily="34" charset="77"/>
              </a:rPr>
              <a:t>“Flows with high packet loss”</a:t>
            </a: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D78370E5-D675-4141-BC61-D44040AAB272}"/>
              </a:ext>
            </a:extLst>
          </p:cNvPr>
          <p:cNvSpPr txBox="1"/>
          <p:nvPr/>
        </p:nvSpPr>
        <p:spPr>
          <a:xfrm>
            <a:off x="5356789" y="1222149"/>
            <a:ext cx="2392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Slow TCP rates</a:t>
            </a:r>
          </a:p>
        </p:txBody>
      </p:sp>
      <p:sp>
        <p:nvSpPr>
          <p:cNvPr id="33" name="文本框 7">
            <a:extLst>
              <a:ext uri="{FF2B5EF4-FFF2-40B4-BE49-F238E27FC236}">
                <a16:creationId xmlns:a16="http://schemas.microsoft.com/office/drawing/2014/main" id="{427DCFCF-FFD1-284C-9089-3B945C6DC6A0}"/>
              </a:ext>
            </a:extLst>
          </p:cNvPr>
          <p:cNvSpPr txBox="1"/>
          <p:nvPr/>
        </p:nvSpPr>
        <p:spPr>
          <a:xfrm>
            <a:off x="5100470" y="1650178"/>
            <a:ext cx="2904907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Raleway" panose="020B0503030101060003" pitchFamily="34" charset="77"/>
              </a:rPr>
              <a:t>“Flows with high latency”</a:t>
            </a:r>
          </a:p>
        </p:txBody>
      </p:sp>
      <p:sp>
        <p:nvSpPr>
          <p:cNvPr id="34" name="文本框 6">
            <a:extLst>
              <a:ext uri="{FF2B5EF4-FFF2-40B4-BE49-F238E27FC236}">
                <a16:creationId xmlns:a16="http://schemas.microsoft.com/office/drawing/2014/main" id="{4BA7E4A2-CF7F-2C4A-90ED-7462A4262355}"/>
              </a:ext>
            </a:extLst>
          </p:cNvPr>
          <p:cNvSpPr txBox="1"/>
          <p:nvPr/>
        </p:nvSpPr>
        <p:spPr>
          <a:xfrm>
            <a:off x="1233639" y="2345975"/>
            <a:ext cx="352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Incorrect Quality of Service</a:t>
            </a:r>
          </a:p>
        </p:txBody>
      </p:sp>
      <p:sp>
        <p:nvSpPr>
          <p:cNvPr id="35" name="文本框 7">
            <a:extLst>
              <a:ext uri="{FF2B5EF4-FFF2-40B4-BE49-F238E27FC236}">
                <a16:creationId xmlns:a16="http://schemas.microsoft.com/office/drawing/2014/main" id="{FDDB099E-79E9-E34F-93D0-2304C561AB8E}"/>
              </a:ext>
            </a:extLst>
          </p:cNvPr>
          <p:cNvSpPr txBox="1"/>
          <p:nvPr/>
        </p:nvSpPr>
        <p:spPr>
          <a:xfrm>
            <a:off x="954446" y="2786608"/>
            <a:ext cx="391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Raleway" panose="020B0503030101060003" pitchFamily="34" charset="77"/>
              </a:rPr>
              <a:t>“Flows with high out-of-order packets”</a:t>
            </a:r>
          </a:p>
        </p:txBody>
      </p:sp>
      <p:sp>
        <p:nvSpPr>
          <p:cNvPr id="37" name="文本框 7">
            <a:extLst>
              <a:ext uri="{FF2B5EF4-FFF2-40B4-BE49-F238E27FC236}">
                <a16:creationId xmlns:a16="http://schemas.microsoft.com/office/drawing/2014/main" id="{7FC4F2DD-3C89-C447-A1BC-BDD42960FAE1}"/>
              </a:ext>
            </a:extLst>
          </p:cNvPr>
          <p:cNvSpPr txBox="1"/>
          <p:nvPr/>
        </p:nvSpPr>
        <p:spPr>
          <a:xfrm>
            <a:off x="5198132" y="2781028"/>
            <a:ext cx="3132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Raleway" panose="020B0503030101060003" pitchFamily="34" charset="77"/>
              </a:rPr>
              <a:t>“Lost, retransmitted packets”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CF98D8-EA52-2344-80ED-2F109A1BE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3" y="1271823"/>
            <a:ext cx="776559" cy="407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52F69A-EC07-2546-92C2-997DCCACF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243" y="1259661"/>
            <a:ext cx="776559" cy="407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E893F5-9247-D64F-9C81-849C65CCB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3" y="2386935"/>
            <a:ext cx="776559" cy="4072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5D8B21-C5B1-B34B-91BF-B2E8B1296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242" y="2379346"/>
            <a:ext cx="776559" cy="407262"/>
          </a:xfrm>
          <a:prstGeom prst="rect">
            <a:avLst/>
          </a:prstGeom>
        </p:spPr>
      </p:pic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42873671-B703-794C-8268-495BC8658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765598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>
                <a:latin typeface="Raleway" panose="020B0503030101060003" pitchFamily="34" charset="77"/>
              </a:rPr>
              <a:t>8</a:t>
            </a:fld>
            <a:endParaRPr lang="en-US" sz="1400" dirty="0">
              <a:latin typeface="Raleway" panose="020B0503030101060003" pitchFamily="34" charset="77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E4801EF-9085-B945-9084-D72C7E7A01B0}"/>
              </a:ext>
            </a:extLst>
          </p:cNvPr>
          <p:cNvSpPr txBox="1">
            <a:spLocks/>
          </p:cNvSpPr>
          <p:nvPr/>
        </p:nvSpPr>
        <p:spPr>
          <a:xfrm>
            <a:off x="0" y="36213"/>
            <a:ext cx="9144000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0070C0"/>
                </a:solidFill>
                <a:uFillTx/>
                <a:latin typeface="Raleway Medium" panose="020B0503030101060003" pitchFamily="34" charset="77"/>
                <a:ea typeface="+mn-ea"/>
                <a:cs typeface="+mn-cs"/>
                <a:sym typeface="Helvetica Light"/>
              </a:defRPr>
            </a:lvl1pPr>
            <a:lvl2pPr marL="0" marR="0" indent="8572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17145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25717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34290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42862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51435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600075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685800" algn="ctr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cs typeface="Futura Medium" panose="020B0602020204020303" pitchFamily="34" charset="-79"/>
              </a:rPr>
              <a:t>Performance statistics are useful in network diagnosis</a:t>
            </a: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77553AE1-B71C-DE4A-A2A4-FC23094D1F90}"/>
              </a:ext>
            </a:extLst>
          </p:cNvPr>
          <p:cNvSpPr txBox="1"/>
          <p:nvPr/>
        </p:nvSpPr>
        <p:spPr>
          <a:xfrm>
            <a:off x="5057727" y="2355268"/>
            <a:ext cx="352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90F28"/>
                </a:solidFill>
                <a:latin typeface="Raleway" panose="020B0503030101060003" pitchFamily="34" charset="77"/>
              </a:rPr>
              <a:t>Congested network</a:t>
            </a:r>
          </a:p>
        </p:txBody>
      </p:sp>
    </p:spTree>
    <p:extLst>
      <p:ext uri="{BB962C8B-B14F-4D97-AF65-F5344CB8AC3E}">
        <p14:creationId xmlns:p14="http://schemas.microsoft.com/office/powerpoint/2010/main" val="764699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185-6295-2543-A45A-7E951B8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08"/>
            <a:ext cx="9144000" cy="816316"/>
          </a:xfrm>
        </p:spPr>
        <p:txBody>
          <a:bodyPr anchor="ctr">
            <a:noAutofit/>
          </a:bodyPr>
          <a:lstStyle/>
          <a:p>
            <a:r>
              <a:rPr lang="en-US" sz="2400" b="0" dirty="0">
                <a:cs typeface="Futura Medium" panose="020B0602020204020303" pitchFamily="34" charset="-79"/>
              </a:rPr>
              <a:t>Performance monitoring: A streaming problem</a:t>
            </a:r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9597580B-9B40-8D46-BD95-C9F51808E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250" y="4810075"/>
            <a:ext cx="360676" cy="333425"/>
          </a:xfrm>
        </p:spPr>
        <p:txBody>
          <a:bodyPr/>
          <a:lstStyle/>
          <a:p>
            <a:fld id="{86CB4B4D-7CA3-9044-876B-883B54F8677D}" type="slidenum">
              <a:rPr lang="en-US" sz="1400" smtClean="0"/>
              <a:t>9</a:t>
            </a:fld>
            <a:endParaRPr lang="en-US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79C258-0427-E645-AE49-2C4914B0E9A9}"/>
              </a:ext>
            </a:extLst>
          </p:cNvPr>
          <p:cNvSpPr txBox="1"/>
          <p:nvPr/>
        </p:nvSpPr>
        <p:spPr>
          <a:xfrm>
            <a:off x="4983036" y="132550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" panose="020B0503030101060003" pitchFamily="34" charset="77"/>
              </a:rPr>
              <a:t>f</a:t>
            </a:r>
            <a:r>
              <a:rPr lang="en-US" sz="1800" baseline="-25000" dirty="0">
                <a:latin typeface="Raleway" panose="020B0503030101060003" pitchFamily="34" charset="77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FBB7B4E-2B6F-9D49-B84D-7F41AB8EC89F}"/>
              </a:ext>
            </a:extLst>
          </p:cNvPr>
          <p:cNvSpPr txBox="1"/>
          <p:nvPr/>
        </p:nvSpPr>
        <p:spPr>
          <a:xfrm>
            <a:off x="4975824" y="190403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" panose="020B0503030101060003" pitchFamily="34" charset="77"/>
              </a:rPr>
              <a:t>f</a:t>
            </a:r>
            <a:r>
              <a:rPr lang="en-US" sz="1800" baseline="-25000" dirty="0">
                <a:latin typeface="Raleway" panose="020B0503030101060003" pitchFamily="34" charset="77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F0B29CB-3720-8440-A102-2725766B8A66}"/>
              </a:ext>
            </a:extLst>
          </p:cNvPr>
          <p:cNvSpPr txBox="1"/>
          <p:nvPr/>
        </p:nvSpPr>
        <p:spPr>
          <a:xfrm>
            <a:off x="4987043" y="248256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Raleway" panose="020B0503030101060003" pitchFamily="34" charset="77"/>
              </a:rPr>
              <a:t>f</a:t>
            </a:r>
            <a:r>
              <a:rPr lang="en-US" sz="1800" baseline="-25000" dirty="0">
                <a:latin typeface="Raleway" panose="020B0503030101060003" pitchFamily="34" charset="77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7E71F6-3594-0348-A43B-8BE4720321F9}"/>
              </a:ext>
            </a:extLst>
          </p:cNvPr>
          <p:cNvSpPr txBox="1"/>
          <p:nvPr/>
        </p:nvSpPr>
        <p:spPr>
          <a:xfrm>
            <a:off x="4983037" y="33445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Raleway" panose="020B0503030101060003" pitchFamily="34" charset="77"/>
              </a:rPr>
              <a:t>f</a:t>
            </a:r>
            <a:r>
              <a:rPr lang="en-US" sz="1800" baseline="-25000" dirty="0" err="1">
                <a:latin typeface="Raleway" panose="020B0503030101060003" pitchFamily="34" charset="77"/>
              </a:rPr>
              <a:t>n</a:t>
            </a:r>
            <a:endParaRPr lang="en-US" sz="1800" baseline="-25000" dirty="0">
              <a:latin typeface="Raleway" panose="020B0503030101060003" pitchFamily="34" charset="77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D8B3B75-4A82-794F-A026-114F38C097EE}"/>
              </a:ext>
            </a:extLst>
          </p:cNvPr>
          <p:cNvCxnSpPr>
            <a:cxnSpLocks/>
          </p:cNvCxnSpPr>
          <p:nvPr/>
        </p:nvCxnSpPr>
        <p:spPr bwMode="auto">
          <a:xfrm>
            <a:off x="5135643" y="2960578"/>
            <a:ext cx="0" cy="323598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BDEC0AB-EF6F-D943-A2BD-A50DEA151781}"/>
              </a:ext>
            </a:extLst>
          </p:cNvPr>
          <p:cNvCxnSpPr>
            <a:cxnSpLocks/>
          </p:cNvCxnSpPr>
          <p:nvPr/>
        </p:nvCxnSpPr>
        <p:spPr>
          <a:xfrm flipH="1">
            <a:off x="5718867" y="1523871"/>
            <a:ext cx="1566408" cy="0"/>
          </a:xfrm>
          <a:prstGeom prst="straightConnector1">
            <a:avLst/>
          </a:prstGeom>
          <a:ln w="69850">
            <a:solidFill>
              <a:schemeClr val="accent2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C0DFC76-2572-354C-B22E-637B180926F4}"/>
              </a:ext>
            </a:extLst>
          </p:cNvPr>
          <p:cNvCxnSpPr>
            <a:cxnSpLocks/>
          </p:cNvCxnSpPr>
          <p:nvPr/>
        </p:nvCxnSpPr>
        <p:spPr>
          <a:xfrm flipH="1">
            <a:off x="5718868" y="2111475"/>
            <a:ext cx="2413078" cy="0"/>
          </a:xfrm>
          <a:prstGeom prst="straightConnector1">
            <a:avLst/>
          </a:prstGeom>
          <a:ln w="69850">
            <a:solidFill>
              <a:schemeClr val="accent2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DBC91B6-8A78-4445-93F7-0CDCF714426C}"/>
              </a:ext>
            </a:extLst>
          </p:cNvPr>
          <p:cNvCxnSpPr>
            <a:cxnSpLocks/>
          </p:cNvCxnSpPr>
          <p:nvPr/>
        </p:nvCxnSpPr>
        <p:spPr>
          <a:xfrm flipH="1">
            <a:off x="5727746" y="2709076"/>
            <a:ext cx="1250103" cy="0"/>
          </a:xfrm>
          <a:prstGeom prst="straightConnector1">
            <a:avLst/>
          </a:prstGeom>
          <a:ln w="69850">
            <a:solidFill>
              <a:schemeClr val="accent2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585A8F0-13C1-7943-B0A5-709FEC325F49}"/>
              </a:ext>
            </a:extLst>
          </p:cNvPr>
          <p:cNvCxnSpPr>
            <a:cxnSpLocks/>
          </p:cNvCxnSpPr>
          <p:nvPr/>
        </p:nvCxnSpPr>
        <p:spPr>
          <a:xfrm flipH="1">
            <a:off x="5727745" y="3550080"/>
            <a:ext cx="1515067" cy="5724"/>
          </a:xfrm>
          <a:prstGeom prst="straightConnector1">
            <a:avLst/>
          </a:prstGeom>
          <a:ln w="69850">
            <a:solidFill>
              <a:schemeClr val="accent2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Google Shape;223;p21">
            <a:extLst>
              <a:ext uri="{FF2B5EF4-FFF2-40B4-BE49-F238E27FC236}">
                <a16:creationId xmlns:a16="http://schemas.microsoft.com/office/drawing/2014/main" id="{497BCDEC-93FE-9044-A7E8-398266177EE7}"/>
              </a:ext>
            </a:extLst>
          </p:cNvPr>
          <p:cNvSpPr/>
          <p:nvPr/>
        </p:nvSpPr>
        <p:spPr>
          <a:xfrm flipH="1">
            <a:off x="841906" y="263441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2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EE9F57-A9EE-E54C-94D1-4CCDCD612F59}"/>
              </a:ext>
            </a:extLst>
          </p:cNvPr>
          <p:cNvSpPr txBox="1"/>
          <p:nvPr/>
        </p:nvSpPr>
        <p:spPr>
          <a:xfrm>
            <a:off x="470518" y="2067794"/>
            <a:ext cx="172162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77"/>
                <a:sym typeface="Helvetica Light"/>
              </a:rPr>
              <a:t>Network packets</a:t>
            </a:r>
          </a:p>
        </p:txBody>
      </p:sp>
      <p:sp>
        <p:nvSpPr>
          <p:cNvPr id="82" name="Google Shape;223;p21">
            <a:extLst>
              <a:ext uri="{FF2B5EF4-FFF2-40B4-BE49-F238E27FC236}">
                <a16:creationId xmlns:a16="http://schemas.microsoft.com/office/drawing/2014/main" id="{FB62E270-ECB9-A941-9010-CB7B7CEEBE9F}"/>
              </a:ext>
            </a:extLst>
          </p:cNvPr>
          <p:cNvSpPr/>
          <p:nvPr/>
        </p:nvSpPr>
        <p:spPr>
          <a:xfrm flipH="1">
            <a:off x="1223645" y="263441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2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83" name="Google Shape;223;p21">
            <a:extLst>
              <a:ext uri="{FF2B5EF4-FFF2-40B4-BE49-F238E27FC236}">
                <a16:creationId xmlns:a16="http://schemas.microsoft.com/office/drawing/2014/main" id="{73B5F96E-3006-0347-AD3F-C6E89C45C088}"/>
              </a:ext>
            </a:extLst>
          </p:cNvPr>
          <p:cNvSpPr/>
          <p:nvPr/>
        </p:nvSpPr>
        <p:spPr>
          <a:xfrm flipH="1">
            <a:off x="1605384" y="2634410"/>
            <a:ext cx="215369" cy="1853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2"/>
              </a:solidFill>
              <a:latin typeface="Raleway" panose="020B0503030101060003" pitchFamily="34" charset="77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8A752B4-CC19-A846-B408-A435A3A3A760}"/>
                  </a:ext>
                </a:extLst>
              </p:cNvPr>
              <p:cNvSpPr txBox="1"/>
              <p:nvPr/>
            </p:nvSpPr>
            <p:spPr>
              <a:xfrm>
                <a:off x="1057275" y="3931428"/>
                <a:ext cx="7021405" cy="71814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kumimoji="0" lang="en-US" sz="2000" b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Raleway" panose="020B0503030101060003" pitchFamily="34" charset="77"/>
                    <a:sym typeface="Helvetica Light"/>
                  </a:rPr>
                  <a:t>g-heavy hitters:</a:t>
                </a:r>
                <a:r>
                  <a:rPr kumimoji="0" lang="en-US" sz="2000" b="1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Raleway" panose="020B0503030101060003" pitchFamily="34" charset="77"/>
                    <a:sym typeface="Helvetica Light"/>
                  </a:rPr>
                  <a:t> </a:t>
                </a:r>
                <a:r>
                  <a:rPr kumimoji="0" lang="en-US" sz="200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Raleway" panose="020B0503030101060003" pitchFamily="34" charset="77"/>
                    <a:sym typeface="Helvetica Light"/>
                  </a:rPr>
                  <a:t>Identify flows </a:t>
                </a:r>
                <a:r>
                  <a:rPr lang="en-US" sz="2000" dirty="0">
                    <a:latin typeface="Raleway" panose="020B0503030101060003" pitchFamily="34" charset="77"/>
                  </a:rPr>
                  <a:t>f</a:t>
                </a:r>
                <a:r>
                  <a:rPr lang="en-US" sz="2000" baseline="-25000" dirty="0">
                    <a:latin typeface="Raleway" panose="020B0503030101060003" pitchFamily="34" charset="77"/>
                  </a:rPr>
                  <a:t>i  </a:t>
                </a:r>
                <a:r>
                  <a:rPr kumimoji="0" lang="en-US" sz="200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Raleway" panose="020B0503030101060003" pitchFamily="34" charset="77"/>
                    <a:sym typeface="Helvetica Light"/>
                  </a:rPr>
                  <a:t>that</a:t>
                </a:r>
                <a:r>
                  <a:rPr kumimoji="0" lang="en-US" sz="200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Raleway" panose="020B0503030101060003" pitchFamily="34" charset="77"/>
                    <a:sym typeface="Helvetica Light"/>
                  </a:rPr>
                  <a:t> have large g(</a:t>
                </a:r>
                <a:r>
                  <a:rPr lang="en-US" sz="2000" dirty="0">
                    <a:latin typeface="Raleway" panose="020B0503030101060003" pitchFamily="34" charset="77"/>
                  </a:rPr>
                  <a:t>f</a:t>
                </a:r>
                <a:r>
                  <a:rPr lang="en-US" sz="2000" baseline="-25000" dirty="0">
                    <a:latin typeface="Raleway" panose="020B0503030101060003" pitchFamily="34" charset="77"/>
                  </a:rPr>
                  <a:t>i</a:t>
                </a:r>
                <a:r>
                  <a:rPr kumimoji="0" lang="en-US" sz="200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Raleway" panose="020B0503030101060003" pitchFamily="34" charset="77"/>
                    <a:sym typeface="Helvetica Light"/>
                  </a:rPr>
                  <a:t>) values</a:t>
                </a:r>
              </a:p>
              <a:p>
                <a:pPr defTabSz="825500"/>
                <a:r>
                  <a:rPr lang="en-US" sz="2000" b="1" dirty="0">
                    <a:solidFill>
                      <a:schemeClr val="tx1"/>
                    </a:solidFill>
                    <a:latin typeface="Raleway" panose="020B0503030101060003" pitchFamily="34" charset="77"/>
                  </a:rPr>
                  <a:t>g(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Raleway" panose="020B0503030101060003" pitchFamily="34" charset="77"/>
                  </a:rPr>
                  <a:t>): </a:t>
                </a:r>
                <a:r>
                  <a:rPr lang="en-US" sz="2000" dirty="0">
                    <a:solidFill>
                      <a:schemeClr val="tx1"/>
                    </a:solidFill>
                    <a:latin typeface="Raleway" panose="020B0503030101060003" pitchFamily="34" charset="77"/>
                  </a:rPr>
                  <a:t>Packet loss, round-trip latency, etc.</a:t>
                </a:r>
                <a:endParaRPr kumimoji="0" lang="en-US" sz="200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Raleway" panose="020B0503030101060003" pitchFamily="34" charset="77"/>
                  <a:sym typeface="Helvetica Light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8A752B4-CC19-A846-B408-A435A3A3A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3931428"/>
                <a:ext cx="7021405" cy="718145"/>
              </a:xfrm>
              <a:prstGeom prst="rect">
                <a:avLst/>
              </a:prstGeom>
              <a:blipFill>
                <a:blip r:embed="rId3"/>
                <a:stretch>
                  <a:fillRect l="-1079" t="-1695" r="-1079" b="-1016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3F69E3BF-14E6-7E4A-A7D6-87AD0E2641D7}"/>
              </a:ext>
            </a:extLst>
          </p:cNvPr>
          <p:cNvSpPr txBox="1"/>
          <p:nvPr/>
        </p:nvSpPr>
        <p:spPr>
          <a:xfrm>
            <a:off x="6639373" y="833683"/>
            <a:ext cx="77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Raleway" panose="020B0503030101060003" pitchFamily="34" charset="77"/>
              </a:rPr>
              <a:t>g(f</a:t>
            </a:r>
            <a:r>
              <a:rPr lang="en-US" sz="1800" baseline="-25000" dirty="0">
                <a:solidFill>
                  <a:schemeClr val="tx1"/>
                </a:solidFill>
                <a:latin typeface="Raleway" panose="020B0503030101060003" pitchFamily="34" charset="77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Raleway" panose="020B0503030101060003" pitchFamily="34" charset="77"/>
              </a:rPr>
              <a:t>)</a:t>
            </a:r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989C02ED-3C31-B940-905E-2CCFF1C12BF8}"/>
              </a:ext>
            </a:extLst>
          </p:cNvPr>
          <p:cNvSpPr/>
          <p:nvPr/>
        </p:nvSpPr>
        <p:spPr>
          <a:xfrm rot="16200000">
            <a:off x="6839892" y="-23141"/>
            <a:ext cx="369331" cy="261138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364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284E-6 L 0.34375 -0.233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1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0.39045 -0.119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-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84E-6 L 0.42917 -0.013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2" grpId="0" animBg="1"/>
      <p:bldP spid="82" grpId="1" animBg="1"/>
      <p:bldP spid="83" grpId="0" animBg="1"/>
      <p:bldP spid="83" grpId="1" animBg="1"/>
      <p:bldP spid="8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White">
  <a:themeElements>
    <a:clrScheme name="Custom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AE2035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5B3688-1999-E24C-808C-0312C3D373CD}">
  <we:reference id="wa104178141" version="3.10.0.197" store="en-US" storeType="OMEX"/>
  <we:alternateReferences>
    <we:reference id="wa104178141" version="3.10.0.197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EP3 Template</Template>
  <TotalTime>16773</TotalTime>
  <Words>1324</Words>
  <Application>Microsoft Macintosh PowerPoint</Application>
  <PresentationFormat>On-screen Show (16:9)</PresentationFormat>
  <Paragraphs>536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Helvetica Light</vt:lpstr>
      <vt:lpstr>Helvetica Neue</vt:lpstr>
      <vt:lpstr>Lato</vt:lpstr>
      <vt:lpstr>Raleway</vt:lpstr>
      <vt:lpstr>Raleway Medium</vt:lpstr>
      <vt:lpstr>1_White</vt:lpstr>
      <vt:lpstr>Memory-Efficient Performance Monitoring on Programmable Switches with Lean Algorithms</vt:lpstr>
      <vt:lpstr>PowerPoint Presentation</vt:lpstr>
      <vt:lpstr>Where to monitor network performance?</vt:lpstr>
      <vt:lpstr>What performance statistics we care about?</vt:lpstr>
      <vt:lpstr>What performance statistics we care about?</vt:lpstr>
      <vt:lpstr>What performance statistics we care about?</vt:lpstr>
      <vt:lpstr>What performance statistics we care about?</vt:lpstr>
      <vt:lpstr>PowerPoint Presentation</vt:lpstr>
      <vt:lpstr>Performance monitoring: A streaming problem</vt:lpstr>
      <vt:lpstr>Existing solutions require per-flow information</vt:lpstr>
      <vt:lpstr>Keeping per-flow information is not scalable</vt:lpstr>
      <vt:lpstr>What we want: Lean algorithms</vt:lpstr>
      <vt:lpstr>So: Are lean algorithms achievable?</vt:lpstr>
      <vt:lpstr>Requirement 1: Flow-additive functions  </vt:lpstr>
      <vt:lpstr>Requirement 2: Flow sublinear  </vt:lpstr>
      <vt:lpstr>Lean algorithm example I: Round-trip latency</vt:lpstr>
      <vt:lpstr>Lean algorithm example I: Round-trip latency</vt:lpstr>
      <vt:lpstr>Lean algorithm example II: Packet loss</vt:lpstr>
      <vt:lpstr>Lean algorithm example II: Packet loss</vt:lpstr>
      <vt:lpstr>Flow-additive example II: Packet loss</vt:lpstr>
      <vt:lpstr>Implementation on programmable switches</vt:lpstr>
      <vt:lpstr>Implementation on programmable switches</vt:lpstr>
      <vt:lpstr>Lean algorithms on detecting high latency flows</vt:lpstr>
      <vt:lpstr>Lean algorithms on detecting lossy flows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NitroSketch: Robust and General Sketch-based Monitoring in Software Switches</dc:title>
  <cp:lastModifiedBy>Alan Liu</cp:lastModifiedBy>
  <cp:revision>981</cp:revision>
  <dcterms:modified xsi:type="dcterms:W3CDTF">2020-01-10T20:02:38Z</dcterms:modified>
</cp:coreProperties>
</file>