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22" r:id="rId2"/>
    <p:sldId id="1342" r:id="rId3"/>
    <p:sldId id="1341" r:id="rId4"/>
    <p:sldId id="1343" r:id="rId5"/>
    <p:sldId id="1344" r:id="rId6"/>
    <p:sldId id="1345" r:id="rId7"/>
    <p:sldId id="1349" r:id="rId8"/>
    <p:sldId id="1350" r:id="rId9"/>
    <p:sldId id="1347" r:id="rId10"/>
    <p:sldId id="1348" r:id="rId11"/>
    <p:sldId id="1351" r:id="rId12"/>
    <p:sldId id="1353" r:id="rId13"/>
    <p:sldId id="1352" r:id="rId14"/>
    <p:sldId id="1354" r:id="rId15"/>
    <p:sldId id="1355" r:id="rId16"/>
    <p:sldId id="1356" r:id="rId17"/>
    <p:sldId id="1357" r:id="rId18"/>
    <p:sldId id="1359" r:id="rId19"/>
    <p:sldId id="1360" r:id="rId20"/>
    <p:sldId id="1361" r:id="rId21"/>
    <p:sldId id="1362" r:id="rId22"/>
    <p:sldId id="1363" r:id="rId23"/>
    <p:sldId id="1364" r:id="rId24"/>
    <p:sldId id="1365" r:id="rId25"/>
    <p:sldId id="136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74"/>
    <a:srgbClr val="FFFCF8"/>
    <a:srgbClr val="D77C93"/>
    <a:srgbClr val="D70072"/>
    <a:srgbClr val="C6AD06"/>
    <a:srgbClr val="D96A60"/>
    <a:srgbClr val="EDE116"/>
    <a:srgbClr val="A497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90" autoAdjust="0"/>
    <p:restoredTop sz="85668" autoAdjust="0"/>
  </p:normalViewPr>
  <p:slideViewPr>
    <p:cSldViewPr snapToGrid="0" snapToObjects="1">
      <p:cViewPr>
        <p:scale>
          <a:sx n="90" d="100"/>
          <a:sy n="90" d="100"/>
        </p:scale>
        <p:origin x="-55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8F128-454A-114B-92A9-1C0719602E73}" type="datetimeFigureOut">
              <a:rPr lang="en-US" smtClean="0"/>
              <a:t>3/5/14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865C4-0CFA-9E48-9849-760297064B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995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76EC3-4053-4042-87E8-774DB7BE948A}" type="datetimeFigureOut">
              <a:rPr lang="en-US" smtClean="0"/>
              <a:t>3/5/14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A564-B5A9-1B48-9539-F4CC86F953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213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1.4 did stop for lack of wanting more,</a:t>
            </a:r>
            <a:r>
              <a:rPr lang="en-US" baseline="0" dirty="0" smtClean="0"/>
              <a:t> but just to put on the breaks.</a:t>
            </a:r>
            <a:endParaRPr lang="en-US" dirty="0" smtClean="0"/>
          </a:p>
          <a:p>
            <a:r>
              <a:rPr lang="en-US" dirty="0" smtClean="0"/>
              <a:t>This is natural and a sign of success of </a:t>
            </a:r>
            <a:r>
              <a:rPr lang="en-US" dirty="0" err="1" smtClean="0"/>
              <a:t>OpenFlow</a:t>
            </a:r>
            <a:r>
              <a:rPr lang="en-US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enable a wider range of controller apps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expose more of the capabilities</a:t>
            </a:r>
            <a:r>
              <a:rPr lang="en-US" baseline="0" dirty="0" smtClean="0"/>
              <a:t> of the switch</a:t>
            </a:r>
          </a:p>
          <a:p>
            <a:r>
              <a:rPr lang="en-US" baseline="0" dirty="0" smtClean="0"/>
              <a:t>E.g., a</a:t>
            </a:r>
            <a:r>
              <a:rPr lang="en-US" dirty="0" smtClean="0"/>
              <a:t>dding support for MPLS, inter-table meta-data, ARP/ICMP, IPv6,</a:t>
            </a:r>
            <a:r>
              <a:rPr lang="en-US" baseline="0" dirty="0" smtClean="0"/>
              <a:t> etc.</a:t>
            </a:r>
          </a:p>
          <a:p>
            <a:r>
              <a:rPr lang="en-US" baseline="0" dirty="0" smtClean="0"/>
              <a:t>New </a:t>
            </a:r>
            <a:r>
              <a:rPr lang="en-US" baseline="0" dirty="0" err="1" smtClean="0"/>
              <a:t>encap</a:t>
            </a:r>
            <a:r>
              <a:rPr lang="en-US" baseline="0" dirty="0" smtClean="0"/>
              <a:t> formats arising much faster than vendors spin new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25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rich area</a:t>
            </a:r>
            <a:r>
              <a:rPr lang="en-US" baseline="0" dirty="0" smtClean="0"/>
              <a:t>, and so far we have only touched the surface…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056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Parser: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Programmable parser: translate parser description into a state machine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Fixed parser: verify that the parser description is consistent with the target processor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Control program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Table graph: dependencies  on processing order, opportunities for parallelism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Mapping to switch resources: physical tables, types of memory, sizes, combining tables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Rule translation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Verify rules agree with the types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Translate rules into the physical tables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041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Share our goal of greater</a:t>
            </a:r>
            <a:r>
              <a:rPr lang="en-US" baseline="0" dirty="0" smtClean="0"/>
              <a:t> flexibility and portability, though stop short of designing a language and compiler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38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Simplicity would be nice</a:t>
            </a:r>
            <a:r>
              <a:rPr lang="en-US" baseline="0" dirty="0" smtClean="0"/>
              <a:t>, but it just isn’t practical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9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may sound like a pipe dream, and certainty this won’t happen overnight.</a:t>
            </a:r>
          </a:p>
          <a:p>
            <a:r>
              <a:rPr lang="en-US" dirty="0" smtClean="0"/>
              <a:t>But, there are promising</a:t>
            </a:r>
            <a:r>
              <a:rPr lang="en-US" baseline="0" dirty="0" smtClean="0"/>
              <a:t> signs of progress in this direction…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6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Offering</a:t>
            </a:r>
            <a:r>
              <a:rPr lang="en-US" baseline="0" dirty="0" smtClean="0"/>
              <a:t> this kind of functionality at reasonable cost…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526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modes: (</a:t>
            </a:r>
            <a:r>
              <a:rPr lang="en-US" dirty="0" err="1" smtClean="0"/>
              <a:t>i</a:t>
            </a:r>
            <a:r>
              <a:rPr lang="en-US" dirty="0" smtClean="0"/>
              <a:t>) configuration and (ii)</a:t>
            </a:r>
            <a:r>
              <a:rPr lang="en-US" baseline="0" dirty="0" smtClean="0"/>
              <a:t> populating</a:t>
            </a:r>
          </a:p>
          <a:p>
            <a:r>
              <a:rPr lang="en-US" baseline="0" dirty="0" smtClean="0"/>
              <a:t>Compiler configures the parser, lays out the tables (cognizant of switch resources and capabilities), and translates the rules to map to the hardware tables</a:t>
            </a:r>
          </a:p>
          <a:p>
            <a:r>
              <a:rPr lang="en-US" baseline="0" dirty="0" smtClean="0"/>
              <a:t>The compiler could run directly on the switch (or at least some backend portion of the compiler would do so)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45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Compiler</a:t>
            </a:r>
            <a:r>
              <a:rPr lang="en-US" baseline="0" dirty="0" smtClean="0"/>
              <a:t> uses this to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determine what kind of memory (width, height), and what kind (TCAM, SRAM)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reject rules that violate the type</a:t>
            </a:r>
          </a:p>
          <a:p>
            <a:r>
              <a:rPr lang="en-US" baseline="0" dirty="0" smtClean="0"/>
              <a:t>The “</a:t>
            </a:r>
            <a:r>
              <a:rPr lang="en-US" baseline="0" dirty="0" err="1" smtClean="0"/>
              <a:t>add_mTag</a:t>
            </a:r>
            <a:r>
              <a:rPr lang="en-US" baseline="0" dirty="0" smtClean="0"/>
              <a:t>” is an “action function”.</a:t>
            </a:r>
          </a:p>
          <a:p>
            <a:r>
              <a:rPr lang="en-US" baseline="0" dirty="0" smtClean="0"/>
              <a:t>In other kinds of tables, multiple different action functions may be allowed.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652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Push </a:t>
            </a:r>
            <a:r>
              <a:rPr lang="en-US" dirty="0" err="1" smtClean="0"/>
              <a:t>mTag</a:t>
            </a:r>
            <a:r>
              <a:rPr lang="en-US" dirty="0" smtClean="0"/>
              <a:t> on the packet</a:t>
            </a:r>
          </a:p>
          <a:p>
            <a:r>
              <a:rPr lang="en-US" dirty="0" smtClean="0"/>
              <a:t>Copy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ethertype</a:t>
            </a:r>
            <a:r>
              <a:rPr lang="en-US" baseline="0" dirty="0" smtClean="0"/>
              <a:t> of the VLAN header to correctly identify the next level of header</a:t>
            </a:r>
          </a:p>
          <a:p>
            <a:r>
              <a:rPr lang="en-US" baseline="0" dirty="0" smtClean="0"/>
              <a:t>Make the VLAN header point to the </a:t>
            </a:r>
            <a:r>
              <a:rPr lang="en-US" baseline="0" dirty="0" err="1" smtClean="0"/>
              <a:t>mTag</a:t>
            </a:r>
            <a:endParaRPr lang="en-US" baseline="0" dirty="0" smtClean="0"/>
          </a:p>
          <a:p>
            <a:r>
              <a:rPr lang="en-US" baseline="0" dirty="0" smtClean="0"/>
              <a:t>Set the four fields of the </a:t>
            </a:r>
            <a:r>
              <a:rPr lang="en-US" baseline="0" dirty="0" err="1" smtClean="0"/>
              <a:t>mTag</a:t>
            </a:r>
            <a:endParaRPr lang="en-US" baseline="0" dirty="0" smtClean="0"/>
          </a:p>
          <a:p>
            <a:r>
              <a:rPr lang="en-US" baseline="0" dirty="0" smtClean="0"/>
              <a:t>Ensure the packet goes to the right </a:t>
            </a:r>
            <a:r>
              <a:rPr lang="en-US" baseline="0" dirty="0" err="1" smtClean="0"/>
              <a:t>egess</a:t>
            </a:r>
            <a:r>
              <a:rPr lang="en-US" baseline="0" dirty="0" smtClean="0"/>
              <a:t> 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196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 check</a:t>
            </a:r>
            <a:r>
              <a:rPr lang="en-US" baseline="0" dirty="0" smtClean="0"/>
              <a:t> (one rule per port)</a:t>
            </a:r>
            <a:r>
              <a:rPr lang="en-US" dirty="0" smtClean="0"/>
              <a:t>: verify </a:t>
            </a:r>
            <a:r>
              <a:rPr lang="en-US" dirty="0" err="1" smtClean="0"/>
              <a:t>mTag</a:t>
            </a:r>
            <a:r>
              <a:rPr lang="en-US" dirty="0" smtClean="0"/>
              <a:t> only on ports to the core (actions: fault,</a:t>
            </a:r>
            <a:r>
              <a:rPr lang="en-US" baseline="0" dirty="0" smtClean="0"/>
              <a:t> strip and record metadata, pass)</a:t>
            </a:r>
            <a:endParaRPr lang="en-US" dirty="0" smtClean="0"/>
          </a:p>
          <a:p>
            <a:r>
              <a:rPr lang="en-US" dirty="0" smtClean="0"/>
              <a:t>Local switching: checks</a:t>
            </a:r>
            <a:r>
              <a:rPr lang="en-US" baseline="0" dirty="0" smtClean="0"/>
              <a:t> if destination is local, and otherwise goes to </a:t>
            </a:r>
            <a:r>
              <a:rPr lang="en-US" baseline="0" dirty="0" err="1" smtClean="0"/>
              <a:t>mTag</a:t>
            </a:r>
            <a:r>
              <a:rPr lang="en-US" baseline="0" dirty="0" smtClean="0"/>
              <a:t> table</a:t>
            </a:r>
          </a:p>
          <a:p>
            <a:r>
              <a:rPr lang="en-US" baseline="0" dirty="0" err="1" smtClean="0"/>
              <a:t>mTag</a:t>
            </a:r>
            <a:r>
              <a:rPr lang="en-US" baseline="0" dirty="0" smtClean="0"/>
              <a:t> table: add </a:t>
            </a:r>
            <a:r>
              <a:rPr lang="en-US" baseline="0" dirty="0" err="1" smtClean="0"/>
              <a:t>mTag</a:t>
            </a:r>
            <a:endParaRPr lang="en-US" baseline="0" dirty="0" smtClean="0"/>
          </a:p>
          <a:p>
            <a:r>
              <a:rPr lang="en-US" baseline="0" dirty="0" smtClean="0"/>
              <a:t>Egress check: </a:t>
            </a:r>
            <a:r>
              <a:rPr lang="en-US" baseline="0" dirty="0" smtClean="0"/>
              <a:t>has someone set the </a:t>
            </a:r>
            <a:r>
              <a:rPr lang="en-US" baseline="0" dirty="0" err="1" smtClean="0"/>
              <a:t>outport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51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 check</a:t>
            </a:r>
            <a:r>
              <a:rPr lang="en-US" baseline="0" dirty="0" smtClean="0"/>
              <a:t> (one rule per port)</a:t>
            </a:r>
            <a:r>
              <a:rPr lang="en-US" dirty="0" smtClean="0"/>
              <a:t>: verify </a:t>
            </a:r>
            <a:r>
              <a:rPr lang="en-US" dirty="0" err="1" smtClean="0"/>
              <a:t>mTag</a:t>
            </a:r>
            <a:r>
              <a:rPr lang="en-US" dirty="0" smtClean="0"/>
              <a:t> only on ports to the core (actions: fault,</a:t>
            </a:r>
            <a:r>
              <a:rPr lang="en-US" baseline="0" dirty="0" smtClean="0"/>
              <a:t> strip and record metadata, pass)</a:t>
            </a:r>
            <a:endParaRPr lang="en-US" dirty="0" smtClean="0"/>
          </a:p>
          <a:p>
            <a:r>
              <a:rPr lang="en-US" dirty="0" smtClean="0"/>
              <a:t>Local switching: checks</a:t>
            </a:r>
            <a:r>
              <a:rPr lang="en-US" baseline="0" dirty="0" smtClean="0"/>
              <a:t> if destination is local, and otherwise goes to </a:t>
            </a:r>
            <a:r>
              <a:rPr lang="en-US" baseline="0" dirty="0" err="1" smtClean="0"/>
              <a:t>mTag</a:t>
            </a:r>
            <a:r>
              <a:rPr lang="en-US" baseline="0" dirty="0" smtClean="0"/>
              <a:t> table</a:t>
            </a:r>
          </a:p>
          <a:p>
            <a:r>
              <a:rPr lang="en-US" baseline="0" dirty="0" err="1" smtClean="0"/>
              <a:t>mTag</a:t>
            </a:r>
            <a:r>
              <a:rPr lang="en-US" baseline="0" dirty="0" smtClean="0"/>
              <a:t> table: add </a:t>
            </a:r>
            <a:r>
              <a:rPr lang="en-US" baseline="0" dirty="0" err="1" smtClean="0"/>
              <a:t>mTag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Egress check: verify egress is resolved, do not retag packets received with tag, reads egress,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4A564-B5A9-1B48-9539-F4CC86F953A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5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7221-A141-AA43-B1F0-23D2847EA1E7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45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146FD-CAEB-C54F-B132-B4CA3EC352AC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80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343F-F236-D24F-9542-1F5BF53408EE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1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6873-4DAE-B741-9B99-9D8B68699C87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8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624F-1A88-BA4D-8F32-D8D68F384383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7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19989-A835-614E-8756-5C3A6DA81AD9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23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F12-EDFE-114A-B8B0-2910906EE2F2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1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44CF-6988-C044-98A8-B4CCC8BD5E44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0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9443-4150-6948-B8B2-657E1C7F7449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EC35-A62B-A846-A654-946E4A678AFE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9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B4760-C3B7-E349-85B8-7B6FCB4D35D5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0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575C6-B12F-EB40-887D-260FBEAD9CEE}" type="datetime1">
              <a:rPr lang="en-US" smtClean="0"/>
              <a:t>3/5/14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6634" y="1721206"/>
            <a:ext cx="6290733" cy="1470025"/>
          </a:xfrm>
        </p:spPr>
        <p:txBody>
          <a:bodyPr>
            <a:noAutofit/>
          </a:bodyPr>
          <a:lstStyle/>
          <a:p>
            <a:r>
              <a:rPr lang="en-US" dirty="0" smtClean="0"/>
              <a:t>Programming </a:t>
            </a:r>
            <a:br>
              <a:rPr lang="en-US" dirty="0" smtClean="0"/>
            </a:br>
            <a:r>
              <a:rPr lang="en-US" dirty="0" smtClean="0"/>
              <a:t>Protocol-Independent Packet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02756"/>
            <a:ext cx="6400800" cy="180057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Jennifer Rexford</a:t>
            </a:r>
          </a:p>
          <a:p>
            <a:r>
              <a:rPr lang="en-US" sz="2800" dirty="0" smtClean="0"/>
              <a:t>Princeton University</a:t>
            </a:r>
          </a:p>
          <a:p>
            <a:endParaRPr lang="en-US" sz="2800" dirty="0" smtClean="0"/>
          </a:p>
          <a:p>
            <a:r>
              <a:rPr lang="en-US" sz="2800" dirty="0"/>
              <a:t>http://</a:t>
            </a:r>
            <a:r>
              <a:rPr lang="en-US" sz="2800" dirty="0" err="1"/>
              <a:t>arxiv.org</a:t>
            </a:r>
            <a:r>
              <a:rPr lang="en-US" sz="2800" dirty="0"/>
              <a:t>/abs/1312.1719</a:t>
            </a:r>
          </a:p>
          <a:p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10445" y="5770559"/>
            <a:ext cx="8621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With Pat </a:t>
            </a:r>
            <a:r>
              <a:rPr lang="en-US" dirty="0" err="1" smtClean="0"/>
              <a:t>Bosshart</a:t>
            </a:r>
            <a:r>
              <a:rPr lang="en-US" dirty="0" smtClean="0"/>
              <a:t>, Glen Gibb, Martin Izzard, and Dan </a:t>
            </a:r>
            <a:r>
              <a:rPr lang="en-US" dirty="0" err="1" smtClean="0"/>
              <a:t>Talayco</a:t>
            </a:r>
            <a:r>
              <a:rPr lang="en-US" dirty="0" smtClean="0"/>
              <a:t> (Barefoot Networks), Dan Daly (Intel), Nick </a:t>
            </a:r>
            <a:r>
              <a:rPr lang="en-US" dirty="0" err="1" smtClean="0"/>
              <a:t>McKeown</a:t>
            </a:r>
            <a:r>
              <a:rPr lang="en-US" dirty="0"/>
              <a:t> </a:t>
            </a:r>
            <a:r>
              <a:rPr lang="en-US" dirty="0" smtClean="0"/>
              <a:t>(Stanford), Cole Schlesinger and David Walker (Princeton), Amin </a:t>
            </a:r>
            <a:r>
              <a:rPr lang="en-US" dirty="0" err="1" smtClean="0"/>
              <a:t>Vahdat</a:t>
            </a:r>
            <a:r>
              <a:rPr lang="en-US" dirty="0" smtClean="0"/>
              <a:t> (Google), and George Varghese (Microsoft)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8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145"/>
    </mc:Choice>
    <mc:Fallback xmlns="">
      <p:transition xmlns:p14="http://schemas.microsoft.com/office/powerpoint/2010/main" advTm="1314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OpenFlow</a:t>
            </a:r>
            <a:r>
              <a:rPr lang="en-US" dirty="0" smtClean="0"/>
              <a:t> 2.0”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427" y="5031483"/>
            <a:ext cx="3425774" cy="93545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920999" y="1567998"/>
            <a:ext cx="3198869" cy="8064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84045" y="5966941"/>
            <a:ext cx="2339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Target Switch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963332" y="1711995"/>
            <a:ext cx="319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SDN Control Plane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579482" y="2372068"/>
            <a:ext cx="0" cy="123212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84830" y="2193594"/>
            <a:ext cx="20238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 smtClean="0"/>
          </a:p>
          <a:p>
            <a:pPr algn="ctr"/>
            <a:r>
              <a:rPr lang="en-US" sz="2000" b="1" dirty="0" smtClean="0"/>
              <a:t>Populating:</a:t>
            </a:r>
          </a:p>
          <a:p>
            <a:pPr algn="ctr"/>
            <a:r>
              <a:rPr lang="en-US" sz="2000" dirty="0" smtClean="0"/>
              <a:t>Installing and querying rules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2658374" y="3604188"/>
            <a:ext cx="3894825" cy="911367"/>
          </a:xfrm>
          <a:prstGeom prst="roundRect">
            <a:avLst/>
          </a:prstGeom>
          <a:solidFill>
            <a:schemeClr val="bg1">
              <a:lumMod val="65000"/>
              <a:alpha val="7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49328" y="3781133"/>
            <a:ext cx="1809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Compiler</a:t>
            </a:r>
            <a:endParaRPr lang="en-US" sz="28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551260" y="4492332"/>
            <a:ext cx="0" cy="742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770441" y="2372068"/>
            <a:ext cx="0" cy="123212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840996" y="4492332"/>
            <a:ext cx="0" cy="7428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683296" y="2193594"/>
            <a:ext cx="20238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 smtClean="0"/>
          </a:p>
          <a:p>
            <a:pPr algn="ctr"/>
            <a:r>
              <a:rPr lang="en-US" sz="2000" b="1" dirty="0" smtClean="0"/>
              <a:t>Configuring</a:t>
            </a:r>
            <a:r>
              <a:rPr lang="en-US" sz="2000" dirty="0" smtClean="0"/>
              <a:t>:</a:t>
            </a:r>
          </a:p>
          <a:p>
            <a:pPr algn="ctr"/>
            <a:r>
              <a:rPr lang="en-US" sz="2000" dirty="0" smtClean="0"/>
              <a:t>Parser, tables, and control flow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8403" y="3738800"/>
            <a:ext cx="1747631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Parser &amp; Table Configuration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031683" y="3738800"/>
            <a:ext cx="1215184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Rule</a:t>
            </a:r>
            <a:br>
              <a:rPr lang="en-US" dirty="0" smtClean="0"/>
            </a:br>
            <a:r>
              <a:rPr lang="en-US" dirty="0" smtClean="0"/>
              <a:t>Translator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3"/>
            <a:endCxn id="18" idx="1"/>
          </p:cNvCxnSpPr>
          <p:nvPr/>
        </p:nvCxnSpPr>
        <p:spPr>
          <a:xfrm>
            <a:off x="4616034" y="4061966"/>
            <a:ext cx="41564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27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P4 Language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57111" y="3886200"/>
            <a:ext cx="7154333" cy="1752600"/>
          </a:xfrm>
        </p:spPr>
        <p:txBody>
          <a:bodyPr/>
          <a:lstStyle/>
          <a:p>
            <a:r>
              <a:rPr lang="en-US" dirty="0"/>
              <a:t>Programming Protocol-Independent Packet Processing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82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333" y="1600200"/>
            <a:ext cx="4642556" cy="2082801"/>
          </a:xfrm>
        </p:spPr>
        <p:txBody>
          <a:bodyPr>
            <a:normAutofit/>
          </a:bodyPr>
          <a:lstStyle/>
          <a:p>
            <a:r>
              <a:rPr lang="en-US" dirty="0" smtClean="0"/>
              <a:t>Data-center routing</a:t>
            </a:r>
          </a:p>
          <a:p>
            <a:pPr lvl="1"/>
            <a:r>
              <a:rPr lang="en-US" dirty="0" smtClean="0"/>
              <a:t>Top-of-rack switches</a:t>
            </a:r>
          </a:p>
          <a:p>
            <a:pPr lvl="1"/>
            <a:r>
              <a:rPr lang="en-US" dirty="0" smtClean="0"/>
              <a:t>Two tiers of core switches</a:t>
            </a:r>
          </a:p>
          <a:p>
            <a:pPr lvl="1"/>
            <a:r>
              <a:rPr lang="en-US" dirty="0" smtClean="0"/>
              <a:t>Source routing by </a:t>
            </a:r>
            <a:r>
              <a:rPr lang="en-US" dirty="0" err="1" smtClean="0"/>
              <a:t>ToR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half" idx="2"/>
          </p:nvPr>
        </p:nvSpPr>
        <p:spPr>
          <a:xfrm>
            <a:off x="4648199" y="1600201"/>
            <a:ext cx="4495801" cy="2082800"/>
          </a:xfrm>
        </p:spPr>
        <p:txBody>
          <a:bodyPr>
            <a:normAutofit/>
          </a:bodyPr>
          <a:lstStyle/>
          <a:p>
            <a:r>
              <a:rPr lang="en-US" dirty="0"/>
              <a:t>H</a:t>
            </a:r>
            <a:r>
              <a:rPr lang="en-US" dirty="0" smtClean="0"/>
              <a:t>ierarchical </a:t>
            </a:r>
            <a:r>
              <a:rPr lang="en-US" dirty="0"/>
              <a:t>tag (</a:t>
            </a:r>
            <a:r>
              <a:rPr lang="en-US" dirty="0" err="1"/>
              <a:t>mTag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Pushed by the </a:t>
            </a:r>
            <a:r>
              <a:rPr lang="en-US" dirty="0" err="1" smtClean="0"/>
              <a:t>ToR</a:t>
            </a:r>
            <a:endParaRPr lang="en-US" dirty="0" smtClean="0"/>
          </a:p>
          <a:p>
            <a:pPr lvl="1"/>
            <a:r>
              <a:rPr lang="en-US" dirty="0" smtClean="0"/>
              <a:t>Four </a:t>
            </a:r>
            <a:r>
              <a:rPr lang="en-US" dirty="0"/>
              <a:t>one-byte fields</a:t>
            </a:r>
          </a:p>
          <a:p>
            <a:pPr lvl="1"/>
            <a:r>
              <a:rPr lang="en-US" dirty="0"/>
              <a:t>Two hops up, two </a:t>
            </a:r>
            <a:r>
              <a:rPr lang="en-US" dirty="0" smtClean="0"/>
              <a:t>down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579" y="5608723"/>
            <a:ext cx="1565955" cy="4494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088" y="5608723"/>
            <a:ext cx="1565955" cy="4494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312" y="4914457"/>
            <a:ext cx="1565955" cy="4494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268" y="4177857"/>
            <a:ext cx="1565955" cy="4494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245" y="4914457"/>
            <a:ext cx="1565955" cy="449497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3819689" y="5213615"/>
            <a:ext cx="384579" cy="4938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337669" y="4505234"/>
            <a:ext cx="384579" cy="4938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87246" y="4477012"/>
            <a:ext cx="463687" cy="4938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603333" y="5213615"/>
            <a:ext cx="463687" cy="4938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51223" y="5227726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up1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752712" y="4484805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up2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368842" y="4452792"/>
            <a:ext cx="109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down1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062235" y="5200472"/>
            <a:ext cx="109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down2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609108" y="6064570"/>
            <a:ext cx="595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ToR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68842" y="6064570"/>
            <a:ext cx="595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3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Header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93244"/>
          </a:xfrm>
        </p:spPr>
        <p:txBody>
          <a:bodyPr/>
          <a:lstStyle/>
          <a:p>
            <a:r>
              <a:rPr lang="en-US" dirty="0" smtClean="0"/>
              <a:t>Header</a:t>
            </a:r>
          </a:p>
          <a:p>
            <a:pPr lvl="1"/>
            <a:r>
              <a:rPr lang="en-US" dirty="0" smtClean="0"/>
              <a:t>Ordered list of fields</a:t>
            </a:r>
          </a:p>
          <a:p>
            <a:pPr lvl="1"/>
            <a:r>
              <a:rPr lang="en-US" dirty="0" smtClean="0"/>
              <a:t>A field has a name and width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779" y="3429000"/>
            <a:ext cx="2816584" cy="2031325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h</a:t>
            </a:r>
            <a:r>
              <a:rPr lang="en-US" b="1" dirty="0" smtClean="0">
                <a:latin typeface="Courier"/>
                <a:cs typeface="Courier"/>
              </a:rPr>
              <a:t>eader </a:t>
            </a:r>
            <a:r>
              <a:rPr lang="en-US" b="1" dirty="0" err="1" smtClean="0">
                <a:latin typeface="Courier"/>
                <a:cs typeface="Courier"/>
              </a:rPr>
              <a:t>ethernet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fields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dst_addr</a:t>
            </a:r>
            <a:r>
              <a:rPr lang="en-US" b="1" dirty="0" smtClean="0">
                <a:latin typeface="Courier"/>
                <a:cs typeface="Courier"/>
              </a:rPr>
              <a:t> : 48;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src_addr</a:t>
            </a:r>
            <a:r>
              <a:rPr lang="en-US" b="1" dirty="0" smtClean="0">
                <a:latin typeface="Courier"/>
                <a:cs typeface="Courier"/>
              </a:rPr>
              <a:t> : 48;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 : 16;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}</a:t>
            </a:r>
          </a:p>
          <a:p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7371" y="4092222"/>
            <a:ext cx="2816584" cy="2585323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h</a:t>
            </a:r>
            <a:r>
              <a:rPr lang="en-US" b="1" dirty="0" smtClean="0">
                <a:latin typeface="Courier"/>
                <a:cs typeface="Courier"/>
              </a:rPr>
              <a:t>eader </a:t>
            </a:r>
            <a:r>
              <a:rPr lang="en-US" b="1" dirty="0" err="1" smtClean="0">
                <a:latin typeface="Courier"/>
                <a:cs typeface="Courier"/>
              </a:rPr>
              <a:t>mTag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fields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up1 : 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up2 : 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down1 : 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down2 : 8;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 : 16;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}</a:t>
            </a:r>
          </a:p>
          <a:p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7029" y="3817796"/>
            <a:ext cx="2816584" cy="2308324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h</a:t>
            </a:r>
            <a:r>
              <a:rPr lang="en-US" b="1" dirty="0" smtClean="0">
                <a:latin typeface="Courier"/>
                <a:cs typeface="Courier"/>
              </a:rPr>
              <a:t>eader </a:t>
            </a:r>
            <a:r>
              <a:rPr lang="en-US" b="1" dirty="0" err="1" smtClean="0">
                <a:latin typeface="Courier"/>
                <a:cs typeface="Courier"/>
              </a:rPr>
              <a:t>vlan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fields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pcp</a:t>
            </a:r>
            <a:r>
              <a:rPr lang="en-US" b="1" dirty="0" smtClean="0">
                <a:latin typeface="Courier"/>
                <a:cs typeface="Courier"/>
              </a:rPr>
              <a:t> : </a:t>
            </a:r>
            <a:r>
              <a:rPr lang="en-US" b="1" dirty="0">
                <a:latin typeface="Courier"/>
                <a:cs typeface="Courier"/>
              </a:rPr>
              <a:t>3</a:t>
            </a:r>
            <a:r>
              <a:rPr lang="en-US" b="1" dirty="0" smtClean="0">
                <a:latin typeface="Courier"/>
                <a:cs typeface="Courier"/>
              </a:rPr>
              <a:t>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cfi</a:t>
            </a:r>
            <a:r>
              <a:rPr lang="en-US" b="1" dirty="0" smtClean="0">
                <a:latin typeface="Courier"/>
                <a:cs typeface="Courier"/>
              </a:rPr>
              <a:t> : 1;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vid : 12;</a:t>
            </a:r>
          </a:p>
          <a:p>
            <a:r>
              <a:rPr lang="en-US" b="1" dirty="0" smtClean="0">
                <a:latin typeface="Courier"/>
                <a:cs typeface="Courier"/>
              </a:rPr>
              <a:t>    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 : 16;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}</a:t>
            </a:r>
          </a:p>
          <a:p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8413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23244"/>
          </a:xfrm>
        </p:spPr>
        <p:txBody>
          <a:bodyPr/>
          <a:lstStyle/>
          <a:p>
            <a:r>
              <a:rPr lang="en-US" dirty="0" smtClean="0"/>
              <a:t>State machine traversing the packet</a:t>
            </a:r>
          </a:p>
          <a:p>
            <a:pPr lvl="1"/>
            <a:r>
              <a:rPr lang="en-US" dirty="0" smtClean="0"/>
              <a:t>Extracting field values as it goes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9666" y="2935107"/>
            <a:ext cx="7868356" cy="3693319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p</a:t>
            </a:r>
            <a:r>
              <a:rPr lang="en-US" b="1" dirty="0" smtClean="0">
                <a:latin typeface="Courier"/>
                <a:cs typeface="Courier"/>
              </a:rPr>
              <a:t>arser start {                parser </a:t>
            </a:r>
            <a:r>
              <a:rPr lang="en-US" b="1" dirty="0" err="1" smtClean="0">
                <a:latin typeface="Courier"/>
                <a:cs typeface="Courier"/>
              </a:rPr>
              <a:t>vlan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 err="1" smtClean="0">
                <a:latin typeface="Courier"/>
                <a:cs typeface="Courier"/>
              </a:rPr>
              <a:t>ethernet</a:t>
            </a:r>
            <a:r>
              <a:rPr lang="en-US" b="1" dirty="0" smtClean="0">
                <a:latin typeface="Courier"/>
                <a:cs typeface="Courier"/>
              </a:rPr>
              <a:t>;                     switch(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) {</a:t>
            </a:r>
          </a:p>
          <a:p>
            <a:r>
              <a:rPr lang="en-US" b="1" dirty="0" smtClean="0">
                <a:latin typeface="Courier"/>
                <a:cs typeface="Courier"/>
              </a:rPr>
              <a:t>}                                   case 0xaaaa : </a:t>
            </a:r>
            <a:r>
              <a:rPr lang="en-US" b="1" dirty="0" err="1" smtClean="0">
                <a:latin typeface="Courier"/>
                <a:cs typeface="Courier"/>
              </a:rPr>
              <a:t>mTag</a:t>
            </a:r>
            <a:r>
              <a:rPr lang="en-US" b="1" dirty="0" smtClean="0">
                <a:latin typeface="Courier"/>
                <a:cs typeface="Courier"/>
              </a:rPr>
              <a:t>;</a:t>
            </a:r>
          </a:p>
          <a:p>
            <a:r>
              <a:rPr lang="en-US" b="1" dirty="0" smtClean="0">
                <a:latin typeface="Courier"/>
                <a:cs typeface="Courier"/>
              </a:rPr>
              <a:t>                                    case 0x800 : ipv4;</a:t>
            </a:r>
            <a:endParaRPr lang="en-US" b="1" dirty="0">
              <a:latin typeface="Courier"/>
              <a:cs typeface="Courier"/>
            </a:endParaRPr>
          </a:p>
          <a:p>
            <a:r>
              <a:rPr lang="en-US" b="1" dirty="0">
                <a:latin typeface="Courier"/>
                <a:cs typeface="Courier"/>
              </a:rPr>
              <a:t>p</a:t>
            </a:r>
            <a:r>
              <a:rPr lang="en-US" b="1" dirty="0" smtClean="0">
                <a:latin typeface="Courier"/>
                <a:cs typeface="Courier"/>
              </a:rPr>
              <a:t>arser </a:t>
            </a:r>
            <a:r>
              <a:rPr lang="en-US" b="1" dirty="0" err="1" smtClean="0">
                <a:latin typeface="Courier"/>
                <a:cs typeface="Courier"/>
              </a:rPr>
              <a:t>ethernet</a:t>
            </a:r>
            <a:r>
              <a:rPr lang="en-US" b="1" dirty="0" smtClean="0">
                <a:latin typeface="Courier"/>
                <a:cs typeface="Courier"/>
              </a:rPr>
              <a:t> {                   . . .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switch(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) {        }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case 0x8100 : </a:t>
            </a:r>
            <a:r>
              <a:rPr lang="en-US" b="1" dirty="0" err="1" smtClean="0">
                <a:latin typeface="Courier"/>
                <a:cs typeface="Courier"/>
              </a:rPr>
              <a:t>vlan</a:t>
            </a:r>
            <a:r>
              <a:rPr lang="en-US" b="1" dirty="0" smtClean="0">
                <a:latin typeface="Courier"/>
                <a:cs typeface="Courier"/>
              </a:rPr>
              <a:t>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case 0x9100 : </a:t>
            </a:r>
            <a:r>
              <a:rPr lang="en-US" b="1" dirty="0" err="1" smtClean="0">
                <a:latin typeface="Courier"/>
                <a:cs typeface="Courier"/>
              </a:rPr>
              <a:t>vlan</a:t>
            </a:r>
            <a:r>
              <a:rPr lang="en-US" b="1" dirty="0" smtClean="0">
                <a:latin typeface="Courier"/>
                <a:cs typeface="Courier"/>
              </a:rPr>
              <a:t>;     parser </a:t>
            </a:r>
            <a:r>
              <a:rPr lang="en-US" b="1" dirty="0" err="1" smtClean="0">
                <a:latin typeface="Courier"/>
                <a:cs typeface="Courier"/>
              </a:rPr>
              <a:t>mTag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case 0x800 : ipv4;         switch(</a:t>
            </a:r>
            <a:r>
              <a:rPr lang="en-US" b="1" dirty="0" err="1" smtClean="0">
                <a:latin typeface="Courier"/>
                <a:cs typeface="Courier"/>
              </a:rPr>
              <a:t>ethertype</a:t>
            </a:r>
            <a:r>
              <a:rPr lang="en-US" b="1" dirty="0" smtClean="0">
                <a:latin typeface="Courier"/>
                <a:cs typeface="Courier"/>
              </a:rPr>
              <a:t>)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. . .                         case 0x800 : ipv4;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}                                . . .</a:t>
            </a:r>
          </a:p>
          <a:p>
            <a:r>
              <a:rPr lang="en-US" b="1" dirty="0" smtClean="0">
                <a:latin typeface="Courier"/>
                <a:cs typeface="Courier"/>
              </a:rPr>
              <a:t>}                                }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                        }</a:t>
            </a:r>
            <a:endParaRPr lang="en-US" b="1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025660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Typed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45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Describe each packet-processing stage </a:t>
            </a:r>
          </a:p>
          <a:p>
            <a:pPr lvl="1"/>
            <a:r>
              <a:rPr lang="en-US" dirty="0" smtClean="0"/>
              <a:t>What fields are matched, and in what way</a:t>
            </a:r>
          </a:p>
          <a:p>
            <a:pPr lvl="1"/>
            <a:r>
              <a:rPr lang="en-US" dirty="0" smtClean="0"/>
              <a:t>What action functions are performed</a:t>
            </a:r>
          </a:p>
          <a:p>
            <a:pPr lvl="1"/>
            <a:r>
              <a:rPr lang="en-US" dirty="0" smtClean="0"/>
              <a:t>(Optionally) a hint about max number of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28335" y="3798940"/>
            <a:ext cx="4340326" cy="2862323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t</a:t>
            </a:r>
            <a:r>
              <a:rPr lang="en-US" b="1" dirty="0" smtClean="0">
                <a:latin typeface="Courier"/>
                <a:cs typeface="Courier"/>
              </a:rPr>
              <a:t>able </a:t>
            </a:r>
            <a:r>
              <a:rPr lang="en-US" b="1" dirty="0" err="1" smtClean="0">
                <a:latin typeface="Courier"/>
                <a:cs typeface="Courier"/>
              </a:rPr>
              <a:t>mTag_table</a:t>
            </a:r>
            <a:r>
              <a:rPr lang="en-US" b="1" dirty="0" smtClean="0">
                <a:latin typeface="Courier"/>
                <a:cs typeface="Courier"/>
              </a:rPr>
              <a:t>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reads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ethernet.dst_addr</a:t>
            </a:r>
            <a:r>
              <a:rPr lang="en-US" b="1" dirty="0" smtClean="0">
                <a:latin typeface="Courier"/>
                <a:cs typeface="Courier"/>
              </a:rPr>
              <a:t> : exact;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vlan.vid</a:t>
            </a:r>
            <a:r>
              <a:rPr lang="en-US" b="1" dirty="0" smtClean="0">
                <a:latin typeface="Courier"/>
                <a:cs typeface="Courier"/>
              </a:rPr>
              <a:t> : exact;</a:t>
            </a:r>
          </a:p>
          <a:p>
            <a:r>
              <a:rPr lang="en-US" b="1" dirty="0" smtClean="0">
                <a:latin typeface="Courier"/>
                <a:cs typeface="Courier"/>
              </a:rPr>
              <a:t>  }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actions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</a:t>
            </a:r>
            <a:r>
              <a:rPr lang="en-US" b="1" dirty="0" err="1" smtClean="0">
                <a:latin typeface="Courier"/>
                <a:cs typeface="Courier"/>
              </a:rPr>
              <a:t>add_mTag</a:t>
            </a:r>
            <a:r>
              <a:rPr lang="en-US" b="1" dirty="0" smtClean="0">
                <a:latin typeface="Courier"/>
                <a:cs typeface="Courier"/>
              </a:rPr>
              <a:t>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}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max_size</a:t>
            </a:r>
            <a:r>
              <a:rPr lang="en-US" b="1" dirty="0" smtClean="0">
                <a:latin typeface="Courier"/>
                <a:cs typeface="Courier"/>
              </a:rPr>
              <a:t> : 20000;</a:t>
            </a:r>
          </a:p>
          <a:p>
            <a:r>
              <a:rPr lang="en-US" b="1" dirty="0" smtClean="0">
                <a:latin typeface="Courier"/>
                <a:cs typeface="Courier"/>
              </a:rPr>
              <a:t>}</a:t>
            </a:r>
            <a:endParaRPr lang="en-US" b="1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289051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78467"/>
          </a:xfrm>
        </p:spPr>
        <p:txBody>
          <a:bodyPr/>
          <a:lstStyle/>
          <a:p>
            <a:r>
              <a:rPr lang="en-US" dirty="0" smtClean="0"/>
              <a:t>Custom actions built from primitives</a:t>
            </a:r>
          </a:p>
          <a:p>
            <a:pPr lvl="1"/>
            <a:r>
              <a:rPr lang="en-US" dirty="0" smtClean="0"/>
              <a:t>Add, remove, copy, set, increment, checksum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99444" y="2921001"/>
            <a:ext cx="7110765" cy="3693319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"/>
                <a:cs typeface="Courier"/>
              </a:rPr>
              <a:t>action </a:t>
            </a:r>
            <a:r>
              <a:rPr lang="en-US" b="1" dirty="0" err="1" smtClean="0">
                <a:latin typeface="Courier"/>
                <a:cs typeface="Courier"/>
              </a:rPr>
              <a:t>add_mTag</a:t>
            </a:r>
            <a:r>
              <a:rPr lang="en-US" b="1" dirty="0" smtClean="0">
                <a:latin typeface="Courier"/>
                <a:cs typeface="Courier"/>
              </a:rPr>
              <a:t>(up1, up2, down1, down2, </a:t>
            </a:r>
            <a:r>
              <a:rPr lang="en-US" b="1" dirty="0" err="1" smtClean="0">
                <a:latin typeface="Courier"/>
                <a:cs typeface="Courier"/>
              </a:rPr>
              <a:t>outport</a:t>
            </a:r>
            <a:r>
              <a:rPr lang="en-US" b="1" dirty="0" smtClean="0">
                <a:latin typeface="Courier"/>
                <a:cs typeface="Courier"/>
              </a:rPr>
              <a:t>)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add_header</a:t>
            </a:r>
            <a:r>
              <a:rPr lang="en-US" b="1" dirty="0" smtClean="0">
                <a:latin typeface="Courier"/>
                <a:cs typeface="Courier"/>
              </a:rPr>
              <a:t>(</a:t>
            </a:r>
            <a:r>
              <a:rPr lang="en-US" b="1" dirty="0" err="1" smtClean="0">
                <a:latin typeface="Courier"/>
                <a:cs typeface="Courier"/>
              </a:rPr>
              <a:t>mTag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 err="1" smtClean="0">
                <a:latin typeface="Courier"/>
                <a:cs typeface="Courier"/>
              </a:rPr>
              <a:t>copy_field</a:t>
            </a:r>
            <a:r>
              <a:rPr lang="en-US" b="1" dirty="0" smtClean="0">
                <a:latin typeface="Courier"/>
                <a:cs typeface="Courier"/>
              </a:rPr>
              <a:t>(</a:t>
            </a:r>
            <a:r>
              <a:rPr lang="en-US" b="1" dirty="0" err="1" smtClean="0">
                <a:latin typeface="Courier"/>
                <a:cs typeface="Courier"/>
              </a:rPr>
              <a:t>mTag.ethertype</a:t>
            </a:r>
            <a:r>
              <a:rPr lang="en-US" b="1" dirty="0" smtClean="0">
                <a:latin typeface="Courier"/>
                <a:cs typeface="Courier"/>
              </a:rPr>
              <a:t>, </a:t>
            </a:r>
            <a:r>
              <a:rPr lang="en-US" b="1" dirty="0" err="1" smtClean="0">
                <a:latin typeface="Courier"/>
                <a:cs typeface="Courier"/>
              </a:rPr>
              <a:t>vlan.ethertype</a:t>
            </a:r>
            <a:r>
              <a:rPr lang="en-US" b="1" dirty="0" smtClean="0">
                <a:latin typeface="Courier"/>
                <a:cs typeface="Courier"/>
              </a:rPr>
              <a:t>);</a:t>
            </a:r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</a:t>
            </a:r>
            <a:r>
              <a:rPr lang="en-US" b="1" dirty="0" err="1" smtClean="0">
                <a:latin typeface="Courier"/>
                <a:cs typeface="Courier"/>
              </a:rPr>
              <a:t>vlan.ethertype</a:t>
            </a:r>
            <a:r>
              <a:rPr lang="en-US" b="1" dirty="0" smtClean="0">
                <a:latin typeface="Courier"/>
                <a:cs typeface="Courier"/>
              </a:rPr>
              <a:t>, 0xaaaa);</a:t>
            </a:r>
          </a:p>
          <a:p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(mTag.up1, up1);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(mTag.up2, up2);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(mTag.down1, down1);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(mTag.down2, down2);</a:t>
            </a:r>
          </a:p>
          <a:p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 err="1" smtClean="0">
                <a:latin typeface="Courier"/>
                <a:cs typeface="Courier"/>
              </a:rPr>
              <a:t>set_field</a:t>
            </a:r>
            <a:r>
              <a:rPr lang="en-US" b="1" dirty="0" smtClean="0">
                <a:latin typeface="Courier"/>
                <a:cs typeface="Courier"/>
              </a:rPr>
              <a:t>(</a:t>
            </a:r>
            <a:r>
              <a:rPr lang="en-US" b="1" dirty="0" err="1" smtClean="0">
                <a:latin typeface="Courier"/>
                <a:cs typeface="Courier"/>
              </a:rPr>
              <a:t>metadata.outport</a:t>
            </a:r>
            <a:r>
              <a:rPr lang="en-US" b="1" dirty="0" smtClean="0">
                <a:latin typeface="Courier"/>
                <a:cs typeface="Courier"/>
              </a:rPr>
              <a:t>, </a:t>
            </a:r>
            <a:r>
              <a:rPr lang="en-US" b="1" dirty="0" err="1" smtClean="0">
                <a:latin typeface="Courier"/>
                <a:cs typeface="Courier"/>
              </a:rPr>
              <a:t>outport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66596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866" y="1600201"/>
            <a:ext cx="8348133" cy="15606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Flow of control from one table to the next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ollection of functions, conditionals, and tables</a:t>
            </a:r>
          </a:p>
          <a:p>
            <a:r>
              <a:rPr lang="en-US" dirty="0" smtClean="0"/>
              <a:t>For a </a:t>
            </a:r>
            <a:r>
              <a:rPr lang="en-US" dirty="0" err="1" smtClean="0"/>
              <a:t>ToR</a:t>
            </a:r>
            <a:r>
              <a:rPr lang="en-US" dirty="0" smtClean="0"/>
              <a:t> switch: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17</a:t>
            </a:fld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119426" y="3337445"/>
            <a:ext cx="2416905" cy="2764102"/>
            <a:chOff x="119426" y="3337445"/>
            <a:chExt cx="2416905" cy="2764102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7846" y="4550446"/>
              <a:ext cx="1565955" cy="449497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/>
            <p:nvPr/>
          </p:nvCxnSpPr>
          <p:spPr>
            <a:xfrm flipV="1">
              <a:off x="914280" y="4880897"/>
              <a:ext cx="384579" cy="4938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1680824" y="4109972"/>
              <a:ext cx="384924" cy="536443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914280" y="4109972"/>
              <a:ext cx="463687" cy="4938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 flipV="1">
              <a:off x="1680826" y="4880897"/>
              <a:ext cx="280618" cy="4938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19426" y="4573168"/>
              <a:ext cx="7319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ToR</a:t>
              </a:r>
              <a:endParaRPr lang="en-US" sz="2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59059" y="3337445"/>
              <a:ext cx="150148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From </a:t>
              </a:r>
              <a:r>
                <a:rPr lang="en-US" sz="2000" i="1" dirty="0" smtClean="0"/>
                <a:t>core</a:t>
              </a:r>
            </a:p>
            <a:p>
              <a:pPr algn="ctr"/>
              <a:r>
                <a:rPr lang="en-US" sz="2000" dirty="0" smtClean="0"/>
                <a:t>(with </a:t>
              </a:r>
              <a:r>
                <a:rPr lang="en-US" sz="2000" dirty="0" err="1" smtClean="0"/>
                <a:t>mTag</a:t>
              </a:r>
              <a:r>
                <a:rPr lang="en-US" dirty="0"/>
                <a:t>)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21301" y="5393661"/>
              <a:ext cx="211503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From local </a:t>
              </a:r>
              <a:r>
                <a:rPr lang="en-US" sz="2000" i="1" dirty="0" smtClean="0"/>
                <a:t>hosts</a:t>
              </a:r>
            </a:p>
            <a:p>
              <a:pPr algn="ctr"/>
              <a:r>
                <a:rPr lang="en-US" sz="2000" dirty="0" smtClean="0"/>
                <a:t>(with no </a:t>
              </a:r>
              <a:r>
                <a:rPr lang="en-US" sz="2000" dirty="0" err="1" smtClean="0"/>
                <a:t>mTag</a:t>
              </a:r>
              <a:r>
                <a:rPr lang="en-US" dirty="0"/>
                <a:t>)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952035" y="3503395"/>
            <a:ext cx="5621877" cy="2587596"/>
            <a:chOff x="2952035" y="3503395"/>
            <a:chExt cx="5621877" cy="2587596"/>
          </a:xfrm>
        </p:grpSpPr>
        <p:sp>
          <p:nvSpPr>
            <p:cNvPr id="46" name="Rectangle 45"/>
            <p:cNvSpPr/>
            <p:nvPr/>
          </p:nvSpPr>
          <p:spPr>
            <a:xfrm>
              <a:off x="3326257" y="3507707"/>
              <a:ext cx="1357745" cy="941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Source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Check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Table</a:t>
              </a:r>
            </a:p>
          </p:txBody>
        </p:sp>
        <p:cxnSp>
          <p:nvCxnSpPr>
            <p:cNvPr id="47" name="Elbow Connector 44"/>
            <p:cNvCxnSpPr>
              <a:stCxn id="49" idx="2"/>
              <a:endCxn id="51" idx="0"/>
            </p:cNvCxnSpPr>
            <p:nvPr/>
          </p:nvCxnSpPr>
          <p:spPr>
            <a:xfrm>
              <a:off x="5737097" y="4444643"/>
              <a:ext cx="0" cy="70510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/>
              <a:tailEnd type="arrow"/>
            </a:ln>
            <a:effectLst>
              <a:outerShdw blurRad="50800" dist="25400" dir="5400000" algn="ctr" rotWithShape="0">
                <a:schemeClr val="tx1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lbow Connector 26"/>
            <p:cNvCxnSpPr>
              <a:endCxn id="46" idx="1"/>
            </p:cNvCxnSpPr>
            <p:nvPr/>
          </p:nvCxnSpPr>
          <p:spPr>
            <a:xfrm>
              <a:off x="2952035" y="3978331"/>
              <a:ext cx="374222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/>
              <a:tailEnd type="arrow"/>
            </a:ln>
            <a:effectLst>
              <a:outerShdw blurRad="50800" dist="25400" dir="5400000" algn="ctr" rotWithShape="0">
                <a:schemeClr val="tx1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5058224" y="3503395"/>
              <a:ext cx="1357745" cy="941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Local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Switching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Table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216167" y="3507707"/>
              <a:ext cx="1357745" cy="941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Egress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Check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058224" y="5149743"/>
              <a:ext cx="1357745" cy="941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mTag</a:t>
              </a:r>
              <a:endParaRPr lang="en-US" sz="1400" dirty="0">
                <a:solidFill>
                  <a:schemeClr val="tx1"/>
                </a:solidFill>
                <a:latin typeface="Trebuchet MS" pitchFamily="34" charset="0"/>
                <a:cs typeface="Calibri"/>
              </a:endParaRP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Trebuchet MS" pitchFamily="34" charset="0"/>
                  <a:cs typeface="Calibri"/>
                </a:rPr>
                <a:t>Table</a:t>
              </a:r>
            </a:p>
          </p:txBody>
        </p:sp>
        <p:cxnSp>
          <p:nvCxnSpPr>
            <p:cNvPr id="52" name="Elbow Connector 26"/>
            <p:cNvCxnSpPr>
              <a:stCxn id="46" idx="3"/>
              <a:endCxn id="49" idx="1"/>
            </p:cNvCxnSpPr>
            <p:nvPr/>
          </p:nvCxnSpPr>
          <p:spPr>
            <a:xfrm flipV="1">
              <a:off x="4684002" y="3974019"/>
              <a:ext cx="374222" cy="4312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/>
              <a:tailEnd type="arrow"/>
            </a:ln>
            <a:effectLst>
              <a:outerShdw blurRad="50800" dist="25400" dir="5400000" algn="ctr" rotWithShape="0">
                <a:schemeClr val="tx1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5785027" y="4638262"/>
              <a:ext cx="12618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prstClr val="black"/>
                  </a:solidFill>
                  <a:latin typeface="Trebuchet MS" pitchFamily="34" charset="0"/>
                </a:rPr>
                <a:t>Miss: Not Local</a:t>
              </a:r>
              <a:endParaRPr lang="en-US" sz="1200" b="1" dirty="0">
                <a:solidFill>
                  <a:prstClr val="black"/>
                </a:solidFill>
                <a:latin typeface="Trebuchet MS" pitchFamily="34" charset="0"/>
              </a:endParaRPr>
            </a:p>
          </p:txBody>
        </p:sp>
        <p:cxnSp>
          <p:nvCxnSpPr>
            <p:cNvPr id="54" name="Elbow Connector 26"/>
            <p:cNvCxnSpPr>
              <a:stCxn id="49" idx="3"/>
              <a:endCxn id="50" idx="1"/>
            </p:cNvCxnSpPr>
            <p:nvPr/>
          </p:nvCxnSpPr>
          <p:spPr>
            <a:xfrm>
              <a:off x="6415969" y="3974019"/>
              <a:ext cx="800198" cy="4312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/>
              <a:tailEnd type="arrow"/>
            </a:ln>
            <a:effectLst>
              <a:outerShdw blurRad="50800" dist="25400" dir="5400000" algn="ctr" rotWithShape="0">
                <a:schemeClr val="tx1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lbow Connector 54"/>
            <p:cNvCxnSpPr>
              <a:stCxn id="51" idx="3"/>
              <a:endCxn id="50" idx="2"/>
            </p:cNvCxnSpPr>
            <p:nvPr/>
          </p:nvCxnSpPr>
          <p:spPr>
            <a:xfrm flipV="1">
              <a:off x="6415969" y="4448955"/>
              <a:ext cx="1479071" cy="1171412"/>
            </a:xfrm>
            <a:prstGeom prst="bentConnector2">
              <a:avLst/>
            </a:prstGeom>
            <a:ln w="38100">
              <a:solidFill>
                <a:srgbClr val="FFC000"/>
              </a:solidFill>
              <a:headEnd type="none"/>
              <a:tailEnd type="arrow"/>
            </a:ln>
            <a:effectLst>
              <a:outerShdw blurRad="50800" dist="25400" dir="5400000" algn="ctr" rotWithShape="0">
                <a:schemeClr val="tx1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03543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866" y="1600201"/>
            <a:ext cx="8348133" cy="15606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Flow of control from one table to the next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ollection of functions, conditionals, and tables</a:t>
            </a:r>
          </a:p>
          <a:p>
            <a:r>
              <a:rPr lang="en-US" dirty="0" smtClean="0"/>
              <a:t>Simple imperative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18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636889" y="3084602"/>
            <a:ext cx="6110112" cy="3693319"/>
          </a:xfrm>
          <a:prstGeom prst="rect">
            <a:avLst/>
          </a:prstGeom>
          <a:solidFill>
            <a:srgbClr val="FFEC7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"/>
                <a:cs typeface="Courier"/>
              </a:rPr>
              <a:t>c</a:t>
            </a:r>
            <a:r>
              <a:rPr lang="en-US" b="1" dirty="0" smtClean="0">
                <a:latin typeface="Courier"/>
                <a:cs typeface="Courier"/>
              </a:rPr>
              <a:t>ontrol main()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table(</a:t>
            </a:r>
            <a:r>
              <a:rPr lang="en-US" b="1" dirty="0" err="1" smtClean="0">
                <a:latin typeface="Courier"/>
                <a:cs typeface="Courier"/>
              </a:rPr>
              <a:t>source_check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if (!defined(</a:t>
            </a:r>
            <a:r>
              <a:rPr lang="en-US" b="1" dirty="0" err="1" smtClean="0">
                <a:latin typeface="Courier"/>
                <a:cs typeface="Courier"/>
              </a:rPr>
              <a:t>metadata.ingress_error</a:t>
            </a:r>
            <a:r>
              <a:rPr lang="en-US" b="1" dirty="0" smtClean="0">
                <a:latin typeface="Courier"/>
                <a:cs typeface="Courier"/>
              </a:rPr>
              <a:t>))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table(</a:t>
            </a:r>
            <a:r>
              <a:rPr lang="en-US" b="1" dirty="0" err="1" smtClean="0">
                <a:latin typeface="Courier"/>
                <a:cs typeface="Courier"/>
              </a:rPr>
              <a:t>local_switching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if (!defined(</a:t>
            </a:r>
            <a:r>
              <a:rPr lang="en-US" b="1" dirty="0" err="1" smtClean="0">
                <a:latin typeface="Courier"/>
                <a:cs typeface="Courier"/>
              </a:rPr>
              <a:t>metadata.outport</a:t>
            </a:r>
            <a:r>
              <a:rPr lang="en-US" b="1" dirty="0" smtClean="0">
                <a:latin typeface="Courier"/>
                <a:cs typeface="Courier"/>
              </a:rPr>
              <a:t>)) {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   table(</a:t>
            </a:r>
            <a:r>
              <a:rPr lang="en-US" b="1" dirty="0" err="1" smtClean="0">
                <a:latin typeface="Courier"/>
                <a:cs typeface="Courier"/>
              </a:rPr>
              <a:t>mTag_table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  }</a:t>
            </a:r>
          </a:p>
          <a:p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   table(</a:t>
            </a:r>
            <a:r>
              <a:rPr lang="en-US" b="1" dirty="0" err="1" smtClean="0">
                <a:latin typeface="Courier"/>
                <a:cs typeface="Courier"/>
              </a:rPr>
              <a:t>egress_check</a:t>
            </a:r>
            <a:r>
              <a:rPr lang="en-US" b="1" dirty="0" smtClean="0">
                <a:latin typeface="Courier"/>
                <a:cs typeface="Courier"/>
              </a:rPr>
              <a:t>);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}</a:t>
            </a:r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}</a:t>
            </a:r>
            <a:endParaRPr lang="en-US" b="1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5262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P4 Compilation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22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OpenFlow</a:t>
            </a:r>
            <a:r>
              <a:rPr lang="en-US" dirty="0" smtClean="0"/>
              <a:t> was simple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single rule table</a:t>
            </a:r>
          </a:p>
          <a:p>
            <a:pPr lvl="1"/>
            <a:r>
              <a:rPr lang="en-US" dirty="0" smtClean="0"/>
              <a:t>Priority, pattern, actions, counters, timeouts</a:t>
            </a:r>
          </a:p>
          <a:p>
            <a:r>
              <a:rPr lang="en-US" dirty="0" smtClean="0"/>
              <a:t>Matching on any of 12 fields, e.g.,</a:t>
            </a:r>
          </a:p>
          <a:p>
            <a:pPr lvl="1"/>
            <a:r>
              <a:rPr lang="en-US" dirty="0" smtClean="0"/>
              <a:t>MAC addresses</a:t>
            </a:r>
          </a:p>
          <a:p>
            <a:pPr lvl="1"/>
            <a:r>
              <a:rPr lang="en-US" dirty="0" smtClean="0"/>
              <a:t>IP addresses</a:t>
            </a:r>
          </a:p>
          <a:p>
            <a:pPr lvl="1"/>
            <a:r>
              <a:rPr lang="en-US" dirty="0" smtClean="0"/>
              <a:t>Transport protocol </a:t>
            </a:r>
          </a:p>
          <a:p>
            <a:pPr lvl="1"/>
            <a:r>
              <a:rPr lang="en-US" dirty="0" smtClean="0"/>
              <a:t>Transport port numbers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91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 Compiler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559800" cy="496146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Parser</a:t>
            </a:r>
          </a:p>
          <a:p>
            <a:pPr lvl="1"/>
            <a:r>
              <a:rPr lang="en-US" dirty="0" smtClean="0"/>
              <a:t>Programmable parser: translate to state machine</a:t>
            </a:r>
          </a:p>
          <a:p>
            <a:pPr lvl="1"/>
            <a:r>
              <a:rPr lang="en-US" dirty="0" smtClean="0"/>
              <a:t>Fixed parser: verify the description is consistent</a:t>
            </a:r>
          </a:p>
          <a:p>
            <a:r>
              <a:rPr lang="en-US" dirty="0" smtClean="0"/>
              <a:t>Control program</a:t>
            </a:r>
          </a:p>
          <a:p>
            <a:pPr lvl="1"/>
            <a:r>
              <a:rPr lang="en-US" dirty="0" smtClean="0"/>
              <a:t>Target-independent: table graph of dependencies</a:t>
            </a:r>
          </a:p>
          <a:p>
            <a:pPr lvl="1"/>
            <a:r>
              <a:rPr lang="en-US" dirty="0" smtClean="0"/>
              <a:t>Target-dependent: mapping to switch resources</a:t>
            </a:r>
          </a:p>
          <a:p>
            <a:r>
              <a:rPr lang="en-US" dirty="0" smtClean="0"/>
              <a:t>Rule translation</a:t>
            </a:r>
          </a:p>
          <a:p>
            <a:pPr lvl="1"/>
            <a:r>
              <a:rPr lang="en-US" dirty="0" smtClean="0"/>
              <a:t>Verify that rules agree with the (logical) table types</a:t>
            </a:r>
          </a:p>
          <a:p>
            <a:pPr lvl="1"/>
            <a:r>
              <a:rPr lang="en-US" dirty="0" smtClean="0"/>
              <a:t>Translate the rules to the physical tables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to Target Switches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424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Software switches</a:t>
            </a:r>
          </a:p>
          <a:p>
            <a:pPr lvl="1"/>
            <a:r>
              <a:rPr lang="en-US" dirty="0" smtClean="0"/>
              <a:t>Directly map the table graph to switch tables</a:t>
            </a:r>
          </a:p>
          <a:p>
            <a:pPr lvl="1"/>
            <a:r>
              <a:rPr lang="en-US" dirty="0" smtClean="0"/>
              <a:t>Use data structure for exact/prefix/ternary match</a:t>
            </a:r>
          </a:p>
          <a:p>
            <a:r>
              <a:rPr lang="en-US" dirty="0" smtClean="0"/>
              <a:t>Hardware switches with RAM and TCAM</a:t>
            </a:r>
          </a:p>
          <a:p>
            <a:pPr lvl="1"/>
            <a:r>
              <a:rPr lang="en-US" dirty="0" smtClean="0"/>
              <a:t>RAM: hash table for tables with exact match</a:t>
            </a:r>
          </a:p>
          <a:p>
            <a:pPr lvl="1"/>
            <a:r>
              <a:rPr lang="en-US" dirty="0" smtClean="0"/>
              <a:t>TCAM: for tables with wildcards in the match</a:t>
            </a:r>
          </a:p>
          <a:p>
            <a:r>
              <a:rPr lang="en-US" dirty="0" smtClean="0"/>
              <a:t>Switches with parallel tables</a:t>
            </a:r>
          </a:p>
          <a:p>
            <a:pPr lvl="1"/>
            <a:r>
              <a:rPr lang="en-US" dirty="0" smtClean="0"/>
              <a:t>Analyze table graph for possible concurrency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00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to Target Switches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17467" cy="4525963"/>
          </a:xfrm>
        </p:spPr>
        <p:txBody>
          <a:bodyPr/>
          <a:lstStyle/>
          <a:p>
            <a:r>
              <a:rPr lang="en-US" dirty="0" smtClean="0"/>
              <a:t>Applying actions at the end of pipeline</a:t>
            </a:r>
          </a:p>
          <a:p>
            <a:pPr lvl="1"/>
            <a:r>
              <a:rPr lang="en-US" dirty="0" smtClean="0"/>
              <a:t>Instantiate tables that generate meta-data</a:t>
            </a:r>
          </a:p>
          <a:p>
            <a:pPr lvl="1"/>
            <a:r>
              <a:rPr lang="en-US" dirty="0" smtClean="0"/>
              <a:t>Use meta-data to perform actions at the end</a:t>
            </a:r>
          </a:p>
          <a:p>
            <a:r>
              <a:rPr lang="en-US" dirty="0" smtClean="0"/>
              <a:t>Switches with a few physical tables</a:t>
            </a:r>
          </a:p>
          <a:p>
            <a:pPr lvl="1"/>
            <a:r>
              <a:rPr lang="en-US" dirty="0" smtClean="0"/>
              <a:t>Map multiple logical tables to one physical table</a:t>
            </a:r>
          </a:p>
          <a:p>
            <a:pPr lvl="1"/>
            <a:r>
              <a:rPr lang="en-US" dirty="0" smtClean="0"/>
              <a:t>“Compose” rules from the multiple logical tables</a:t>
            </a:r>
          </a:p>
          <a:p>
            <a:pPr lvl="1"/>
            <a:r>
              <a:rPr lang="en-US" dirty="0" smtClean="0"/>
              <a:t>… into “cross product” of rules in physical table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1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forwarding model for </a:t>
            </a:r>
            <a:r>
              <a:rPr lang="en-US" dirty="0" err="1" smtClean="0"/>
              <a:t>OpenFlow</a:t>
            </a:r>
            <a:endParaRPr lang="en-US" dirty="0" smtClean="0"/>
          </a:p>
          <a:p>
            <a:r>
              <a:rPr lang="en-US" dirty="0" smtClean="0"/>
              <a:t>Kangaroo programmable parser</a:t>
            </a:r>
          </a:p>
          <a:p>
            <a:r>
              <a:rPr lang="en-US" dirty="0" smtClean="0"/>
              <a:t>Protocol-oblivious forwarding</a:t>
            </a:r>
          </a:p>
          <a:p>
            <a:r>
              <a:rPr lang="en-US" dirty="0" smtClean="0"/>
              <a:t>Table Type Patterns in ONF FAWG</a:t>
            </a:r>
          </a:p>
          <a:p>
            <a:r>
              <a:rPr lang="en-US" dirty="0" smtClean="0"/>
              <a:t>NOSIX portability layer for </a:t>
            </a:r>
            <a:r>
              <a:rPr lang="en-US" dirty="0" err="1" smtClean="0"/>
              <a:t>OpenFlow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65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971"/>
            <a:ext cx="8229600" cy="512127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OpenFlow</a:t>
            </a:r>
            <a:r>
              <a:rPr lang="en-US" dirty="0" smtClean="0"/>
              <a:t> 1.x</a:t>
            </a:r>
          </a:p>
          <a:p>
            <a:pPr lvl="1"/>
            <a:r>
              <a:rPr lang="en-US" dirty="0" smtClean="0"/>
              <a:t>Vendor-agnostic API</a:t>
            </a:r>
          </a:p>
          <a:p>
            <a:pPr lvl="1"/>
            <a:r>
              <a:rPr lang="en-US" dirty="0" smtClean="0"/>
              <a:t>But, only for fixed-function switches</a:t>
            </a:r>
          </a:p>
          <a:p>
            <a:r>
              <a:rPr lang="en-US" dirty="0" smtClean="0"/>
              <a:t>An alternate future</a:t>
            </a:r>
          </a:p>
          <a:p>
            <a:pPr lvl="1"/>
            <a:r>
              <a:rPr lang="en-US" dirty="0" smtClean="0"/>
              <a:t>Protocol independence</a:t>
            </a:r>
          </a:p>
          <a:p>
            <a:pPr lvl="1"/>
            <a:r>
              <a:rPr lang="en-US" dirty="0" smtClean="0"/>
              <a:t>Target independence</a:t>
            </a:r>
          </a:p>
          <a:p>
            <a:pPr lvl="1"/>
            <a:r>
              <a:rPr lang="en-US" dirty="0" err="1" smtClean="0"/>
              <a:t>Reconfigurability</a:t>
            </a:r>
            <a:r>
              <a:rPr lang="en-US" dirty="0" smtClean="0"/>
              <a:t> in the field</a:t>
            </a:r>
          </a:p>
          <a:p>
            <a:r>
              <a:rPr lang="en-US" dirty="0" smtClean="0"/>
              <a:t>P4 language: a straw-man proposal</a:t>
            </a:r>
          </a:p>
          <a:p>
            <a:pPr lvl="1"/>
            <a:r>
              <a:rPr lang="en-US" dirty="0" smtClean="0"/>
              <a:t>To trigger discussion and debate</a:t>
            </a:r>
          </a:p>
          <a:p>
            <a:pPr lvl="1"/>
            <a:r>
              <a:rPr lang="en-US" dirty="0" smtClean="0"/>
              <a:t>Much, much more work to do!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065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 More</a:t>
            </a:r>
            <a:br>
              <a:rPr lang="en-US" dirty="0" smtClean="0"/>
            </a:br>
            <a:r>
              <a:rPr lang="en-US" sz="2800" dirty="0" smtClean="0"/>
              <a:t>(updated this week)</a:t>
            </a:r>
            <a:endParaRPr lang="en-US" sz="2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arxiv.org</a:t>
            </a:r>
            <a:r>
              <a:rPr lang="en-US" dirty="0"/>
              <a:t>/abs/1312.1719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95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 the Past Five Years…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82546"/>
              </p:ext>
            </p:extLst>
          </p:nvPr>
        </p:nvGraphicFramePr>
        <p:xfrm>
          <a:off x="1467556" y="2116667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Version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#</a:t>
                      </a:r>
                      <a:r>
                        <a:rPr lang="en-US" sz="2400" baseline="0" dirty="0" smtClean="0"/>
                        <a:t> Headers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OF 1.0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Dec 2009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OF 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Feb 2011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OF 1.2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Dec 2011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OF 1.3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Jun</a:t>
                      </a:r>
                      <a:r>
                        <a:rPr lang="en-US" sz="2400" baseline="0" dirty="0" smtClean="0"/>
                        <a:t> 2012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OF</a:t>
                      </a:r>
                      <a:r>
                        <a:rPr lang="en-US" sz="2400" baseline="0" dirty="0" smtClean="0"/>
                        <a:t> 1.4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Oct 2013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417638"/>
            <a:ext cx="465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Proliferation of header fields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097815"/>
            <a:ext cx="6532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Multiple stages of heterogeneous tables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905676"/>
            <a:ext cx="7847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Still not enough (e.g., VXLAN, NVGRE, STT, …)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4051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42244" y="2724327"/>
            <a:ext cx="7772400" cy="1470025"/>
          </a:xfrm>
        </p:spPr>
        <p:txBody>
          <a:bodyPr/>
          <a:lstStyle/>
          <a:p>
            <a:r>
              <a:rPr lang="en-US" dirty="0" smtClean="0"/>
              <a:t>Where does it stop?!?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288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SDN Switches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Configurable packet parser</a:t>
            </a:r>
          </a:p>
          <a:p>
            <a:pPr lvl="1"/>
            <a:r>
              <a:rPr lang="en-US" dirty="0" smtClean="0"/>
              <a:t>Not tied to a specific header format</a:t>
            </a:r>
          </a:p>
          <a:p>
            <a:r>
              <a:rPr lang="en-US" dirty="0" smtClean="0"/>
              <a:t>Flexible </a:t>
            </a:r>
            <a:r>
              <a:rPr lang="en-US" dirty="0" err="1" smtClean="0"/>
              <a:t>match+action</a:t>
            </a:r>
            <a:r>
              <a:rPr lang="en-US" dirty="0" smtClean="0"/>
              <a:t> tables</a:t>
            </a:r>
          </a:p>
          <a:p>
            <a:pPr lvl="1"/>
            <a:r>
              <a:rPr lang="en-US" dirty="0" smtClean="0"/>
              <a:t>Multiple tables (in series and/or parallel)</a:t>
            </a:r>
          </a:p>
          <a:p>
            <a:pPr lvl="1"/>
            <a:r>
              <a:rPr lang="en-US" dirty="0" smtClean="0"/>
              <a:t>Able to match on all defined fields</a:t>
            </a:r>
          </a:p>
          <a:p>
            <a:r>
              <a:rPr lang="en-US" dirty="0" smtClean="0"/>
              <a:t>General packet-processing primitives</a:t>
            </a:r>
          </a:p>
          <a:p>
            <a:pPr lvl="1"/>
            <a:r>
              <a:rPr lang="en-US" dirty="0" smtClean="0"/>
              <a:t>Copy, add, remove, and modify</a:t>
            </a:r>
          </a:p>
          <a:p>
            <a:pPr lvl="1"/>
            <a:r>
              <a:rPr lang="en-US" dirty="0" smtClean="0"/>
              <a:t>For both header fields and meta-data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74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Do This!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4578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New generation of switch ASICs</a:t>
            </a:r>
          </a:p>
          <a:p>
            <a:pPr lvl="1"/>
            <a:r>
              <a:rPr lang="en-US" dirty="0" smtClean="0"/>
              <a:t>Intel </a:t>
            </a:r>
            <a:r>
              <a:rPr lang="en-US" dirty="0" err="1" smtClean="0"/>
              <a:t>FlexPipe</a:t>
            </a:r>
            <a:endParaRPr lang="en-US" dirty="0" smtClean="0"/>
          </a:p>
          <a:p>
            <a:pPr lvl="1"/>
            <a:r>
              <a:rPr lang="en-US" dirty="0" smtClean="0"/>
              <a:t>RMT </a:t>
            </a:r>
            <a:r>
              <a:rPr lang="en-US" sz="2400" dirty="0" smtClean="0"/>
              <a:t>[SIGCOMM’</a:t>
            </a:r>
            <a:r>
              <a:rPr lang="en-US" sz="2400" dirty="0" smtClean="0"/>
              <a:t>13]</a:t>
            </a:r>
            <a:endParaRPr lang="en-US" sz="2400" dirty="0" smtClean="0"/>
          </a:p>
          <a:p>
            <a:pPr lvl="1"/>
            <a:r>
              <a:rPr lang="en-US" dirty="0" smtClean="0"/>
              <a:t>Cisco Doppler</a:t>
            </a:r>
          </a:p>
          <a:p>
            <a:r>
              <a:rPr lang="en-US" dirty="0" smtClean="0"/>
              <a:t>But, programming these chips is hard</a:t>
            </a:r>
          </a:p>
          <a:p>
            <a:pPr lvl="1"/>
            <a:r>
              <a:rPr lang="en-US" dirty="0" smtClean="0"/>
              <a:t>Custom, vendor-specific interfaces</a:t>
            </a:r>
          </a:p>
          <a:p>
            <a:pPr lvl="1"/>
            <a:r>
              <a:rPr lang="en-US" dirty="0" smtClean="0"/>
              <a:t>Low-level, akin to microcode 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89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68111" y="2130425"/>
            <a:ext cx="8607777" cy="1470025"/>
          </a:xfrm>
        </p:spPr>
        <p:txBody>
          <a:bodyPr/>
          <a:lstStyle/>
          <a:p>
            <a:r>
              <a:rPr lang="en-US" dirty="0" smtClean="0"/>
              <a:t>We need a higher-level interface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3778" y="3886200"/>
            <a:ext cx="7953021" cy="1752600"/>
          </a:xfrm>
        </p:spPr>
        <p:txBody>
          <a:bodyPr/>
          <a:lstStyle/>
          <a:p>
            <a:r>
              <a:rPr lang="en-US" dirty="0" smtClean="0"/>
              <a:t>To tell the switch how we </a:t>
            </a:r>
            <a:r>
              <a:rPr lang="en-US" i="1" dirty="0" smtClean="0"/>
              <a:t>want</a:t>
            </a:r>
            <a:r>
              <a:rPr lang="en-US" dirty="0" smtClean="0"/>
              <a:t> it to behave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30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Protocol independence</a:t>
            </a:r>
          </a:p>
          <a:p>
            <a:pPr lvl="1"/>
            <a:r>
              <a:rPr lang="en-US" dirty="0" smtClean="0"/>
              <a:t>Configure a packet parser</a:t>
            </a:r>
          </a:p>
          <a:p>
            <a:pPr lvl="1"/>
            <a:r>
              <a:rPr lang="en-US" dirty="0" smtClean="0"/>
              <a:t>Define a set of typed </a:t>
            </a:r>
            <a:r>
              <a:rPr lang="en-US" dirty="0" err="1" smtClean="0"/>
              <a:t>match+action</a:t>
            </a:r>
            <a:r>
              <a:rPr lang="en-US" dirty="0" smtClean="0"/>
              <a:t> tables</a:t>
            </a:r>
          </a:p>
          <a:p>
            <a:r>
              <a:rPr lang="en-US" dirty="0" smtClean="0"/>
              <a:t>Target independence</a:t>
            </a:r>
          </a:p>
          <a:p>
            <a:pPr lvl="1"/>
            <a:r>
              <a:rPr lang="en-US" dirty="0" smtClean="0"/>
              <a:t>Program without knowledge of switch details</a:t>
            </a:r>
          </a:p>
          <a:p>
            <a:pPr lvl="1"/>
            <a:r>
              <a:rPr lang="en-US" dirty="0" smtClean="0"/>
              <a:t>Rely on compiler to configure the target switch</a:t>
            </a:r>
          </a:p>
          <a:p>
            <a:r>
              <a:rPr lang="en-US" dirty="0" err="1" smtClean="0"/>
              <a:t>Reconfigurability</a:t>
            </a:r>
            <a:endParaRPr lang="en-US" dirty="0"/>
          </a:p>
          <a:p>
            <a:pPr lvl="1"/>
            <a:r>
              <a:rPr lang="en-US" dirty="0"/>
              <a:t>Change </a:t>
            </a:r>
            <a:r>
              <a:rPr lang="en-US" dirty="0" smtClean="0"/>
              <a:t>parsing </a:t>
            </a:r>
            <a:r>
              <a:rPr lang="en-US" dirty="0"/>
              <a:t>and </a:t>
            </a:r>
            <a:r>
              <a:rPr lang="en-US" dirty="0" smtClean="0"/>
              <a:t>processing in the field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943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“Classic” </a:t>
            </a:r>
            <a:r>
              <a:rPr lang="en-US" dirty="0" err="1" smtClean="0"/>
              <a:t>OpenFlow</a:t>
            </a:r>
            <a:r>
              <a:rPr lang="en-US" dirty="0" smtClean="0"/>
              <a:t> (1.x)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427" y="5031483"/>
            <a:ext cx="3258944" cy="93545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920999" y="1567998"/>
            <a:ext cx="3198869" cy="8064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84045" y="5966941"/>
            <a:ext cx="2339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Target Switch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963332" y="1711995"/>
            <a:ext cx="319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SDN Control Plane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22374" y="2374458"/>
            <a:ext cx="0" cy="286076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67792" y="3255447"/>
            <a:ext cx="2201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Installing and querying rules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45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小塚ゴシック Pro 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小塚ゴシック Pro L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0">
          <a:tailEnd type="triangle"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30145</TotalTime>
  <Words>1728</Words>
  <Application>Microsoft Macintosh PowerPoint</Application>
  <PresentationFormat>On-screen Show (4:3)</PresentationFormat>
  <Paragraphs>336</Paragraphs>
  <Slides>25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Programming  Protocol-Independent Packet Processors</vt:lpstr>
      <vt:lpstr>In the Beginning…</vt:lpstr>
      <vt:lpstr>Over the Past Five Years…</vt:lpstr>
      <vt:lpstr>Where does it stop?!?</vt:lpstr>
      <vt:lpstr>Future SDN Switches</vt:lpstr>
      <vt:lpstr>We Can Do This!</vt:lpstr>
      <vt:lpstr>We need a higher-level interface</vt:lpstr>
      <vt:lpstr>Three Goals</vt:lpstr>
      <vt:lpstr>“Classic” OpenFlow (1.x)</vt:lpstr>
      <vt:lpstr>“OpenFlow 2.0”</vt:lpstr>
      <vt:lpstr>P4 Language</vt:lpstr>
      <vt:lpstr>Simple Motivating Example</vt:lpstr>
      <vt:lpstr>Header Formats</vt:lpstr>
      <vt:lpstr>Parser</vt:lpstr>
      <vt:lpstr>Typed Tables</vt:lpstr>
      <vt:lpstr>Action Functions</vt:lpstr>
      <vt:lpstr>Control Flow</vt:lpstr>
      <vt:lpstr>Control Flow</vt:lpstr>
      <vt:lpstr>P4 Compilation</vt:lpstr>
      <vt:lpstr>P4 Compiler</vt:lpstr>
      <vt:lpstr>Compiling to Target Switches</vt:lpstr>
      <vt:lpstr>Compiling to Target Switches</vt:lpstr>
      <vt:lpstr>Related Work</vt:lpstr>
      <vt:lpstr>Conclusion</vt:lpstr>
      <vt:lpstr>Learn More (updated this week)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Understanding, Accommodating, and Leveraging Radical Changes in Mobility of Users, Devices, and Software</dc:title>
  <dc:creator>Joshua Reich</dc:creator>
  <cp:lastModifiedBy>Jennifer Rexford</cp:lastModifiedBy>
  <cp:revision>1095</cp:revision>
  <cp:lastPrinted>2012-10-23T16:46:37Z</cp:lastPrinted>
  <dcterms:created xsi:type="dcterms:W3CDTF">2011-07-06T20:32:25Z</dcterms:created>
  <dcterms:modified xsi:type="dcterms:W3CDTF">2014-03-05T15:42:15Z</dcterms:modified>
</cp:coreProperties>
</file>