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4" r:id="rId3"/>
    <p:sldId id="277" r:id="rId4"/>
    <p:sldId id="275" r:id="rId5"/>
    <p:sldId id="282" r:id="rId6"/>
    <p:sldId id="276" r:id="rId7"/>
    <p:sldId id="283" r:id="rId8"/>
    <p:sldId id="278" r:id="rId9"/>
    <p:sldId id="284" r:id="rId10"/>
    <p:sldId id="285" r:id="rId11"/>
    <p:sldId id="279" r:id="rId12"/>
    <p:sldId id="280" r:id="rId13"/>
    <p:sldId id="286" r:id="rId14"/>
    <p:sldId id="281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F4"/>
    <a:srgbClr val="FF8E92"/>
    <a:srgbClr val="FFF574"/>
    <a:srgbClr val="A5FEFF"/>
    <a:srgbClr val="FFF9C4"/>
    <a:srgbClr val="9B0000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0"/>
    <p:restoredTop sz="88283" autoAdjust="0"/>
  </p:normalViewPr>
  <p:slideViewPr>
    <p:cSldViewPr snapToGrid="0" snapToObjects="1">
      <p:cViewPr>
        <p:scale>
          <a:sx n="92" d="100"/>
          <a:sy n="92" d="100"/>
        </p:scale>
        <p:origin x="68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AD49-4EEE-7943-9DA1-D97430236F30}" type="datetimeFigureOut">
              <a:rPr lang="en-US" smtClean="0"/>
              <a:t>7/18/18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B13D-0290-CF49-AAF4-282F3F0E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CD46-05C9-3646-A718-5B129CF7C931}" type="datetimeFigureOut">
              <a:rPr lang="en-US" smtClean="0"/>
              <a:t>7/18/18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63F6-5BC4-F945-9DDD-76E74D9D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1B8-DA4E-304E-8822-4A5DB59D6858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2599-79B2-654A-923E-9DA809409B48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8B-E5BB-4D4E-A1E3-B40EB35183E3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D9D-A17D-9C46-A4F9-C44472C7AD73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15B6-AC4A-884D-8420-4054C95D6CB0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6977-D718-7447-9428-7807D247A38C}" type="datetime1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0E89-D40D-A74A-BD33-1BF7F3A89925}" type="datetime1">
              <a:rPr lang="en-US" smtClean="0"/>
              <a:t>7/18/18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B49C-61DA-9944-86B7-8584FC4A1D7B}" type="datetime1">
              <a:rPr lang="en-US" smtClean="0"/>
              <a:t>7/18/18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9EC-AF04-F64D-BB69-643970094AFA}" type="datetime1">
              <a:rPr lang="en-US" smtClean="0"/>
              <a:t>7/18/18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817-17FC-7C49-90F4-B5C6B2D51C02}" type="datetime1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3B1F-4E28-1045-A1CC-900B72095BBA}" type="datetime1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E891-3767-664B-878B-AE635B3E097C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18992C-B9AF-2F49-8B31-EC7F489F3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princeton.edu/~jrex/nsfcloud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Relationship Id="rId3" Type="http://schemas.openxmlformats.org/officeDocument/2006/relationships/image" Target="../media/image2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926004" y="1998670"/>
            <a:ext cx="736126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6"/>
                </a:solidFill>
              </a:rPr>
              <a:t>Enabling CISE Research </a:t>
            </a:r>
            <a:br>
              <a:rPr lang="en-US" sz="4800" b="1" dirty="0" smtClean="0">
                <a:solidFill>
                  <a:schemeClr val="accent6"/>
                </a:solidFill>
              </a:rPr>
            </a:br>
            <a:r>
              <a:rPr lang="en-US" sz="4800" b="1" dirty="0" smtClean="0">
                <a:solidFill>
                  <a:schemeClr val="accent6"/>
                </a:solidFill>
              </a:rPr>
              <a:t>and Education in the Cloud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1" y="3983900"/>
            <a:ext cx="7994073" cy="1752600"/>
          </a:xfrm>
        </p:spPr>
        <p:txBody>
          <a:bodyPr>
            <a:normAutofit/>
          </a:bodyPr>
          <a:lstStyle/>
          <a:p>
            <a:r>
              <a:rPr lang="en-US" sz="2800" dirty="0"/>
              <a:t>Magdalena </a:t>
            </a:r>
            <a:r>
              <a:rPr lang="en-US" sz="2800" dirty="0" err="1"/>
              <a:t>Balazinska</a:t>
            </a:r>
            <a:r>
              <a:rPr lang="en-US" sz="2800" dirty="0"/>
              <a:t> (</a:t>
            </a:r>
            <a:r>
              <a:rPr lang="en-US" sz="2800" dirty="0" smtClean="0"/>
              <a:t>U</a:t>
            </a:r>
            <a:r>
              <a:rPr lang="en-US" sz="2800" dirty="0"/>
              <a:t>W</a:t>
            </a:r>
            <a:r>
              <a:rPr lang="en-US" sz="2800" dirty="0" smtClean="0"/>
              <a:t>), </a:t>
            </a:r>
            <a:r>
              <a:rPr lang="en-US" sz="2800" dirty="0"/>
              <a:t>David Culler (</a:t>
            </a:r>
            <a:r>
              <a:rPr lang="en-US" sz="2800" dirty="0" smtClean="0"/>
              <a:t>UCB), </a:t>
            </a:r>
            <a:br>
              <a:rPr lang="en-US" sz="2800" dirty="0" smtClean="0"/>
            </a:br>
            <a:r>
              <a:rPr lang="en-US" sz="2800" dirty="0" smtClean="0"/>
              <a:t>Jen </a:t>
            </a:r>
            <a:r>
              <a:rPr lang="en-US" sz="2800" dirty="0"/>
              <a:t>Rexford (Princeton), Jeannette Wing (Columbia)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6004" y="5736500"/>
            <a:ext cx="6896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http://www.cs.princeton.edu/~jrex/nsfcloud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(login: </a:t>
            </a:r>
            <a:r>
              <a:rPr lang="en-US" sz="2800" dirty="0" err="1" smtClean="0"/>
              <a:t>cise</a:t>
            </a:r>
            <a:r>
              <a:rPr lang="en-US" sz="2800" dirty="0" smtClean="0"/>
              <a:t> and password: </a:t>
            </a:r>
            <a:r>
              <a:rPr lang="en-US" sz="2800" dirty="0" err="1" smtClean="0"/>
              <a:t>cise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94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0"/>
    </mc:Choice>
    <mc:Fallback xmlns="">
      <p:transition xmlns:p14="http://schemas.microsoft.com/office/powerpoint/2010/main" spd="slow" advTm="162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797" y="4326371"/>
            <a:ext cx="1707573" cy="1707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35" y="1981198"/>
            <a:ext cx="2022765" cy="2022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Artificially High Costs for Cloud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53745" cy="5121276"/>
          </a:xfrm>
        </p:spPr>
        <p:txBody>
          <a:bodyPr>
            <a:noAutofit/>
          </a:bodyPr>
          <a:lstStyle/>
          <a:p>
            <a:r>
              <a:rPr lang="en-US" sz="3600" dirty="0" smtClean="0"/>
              <a:t>Low cost for </a:t>
            </a:r>
            <a:r>
              <a:rPr lang="en-US" sz="3600" i="1" dirty="0" smtClean="0"/>
              <a:t>buying</a:t>
            </a:r>
            <a:r>
              <a:rPr lang="en-US" sz="3600" dirty="0" smtClean="0"/>
              <a:t> local resources</a:t>
            </a:r>
          </a:p>
          <a:p>
            <a:pPr lvl="1"/>
            <a:r>
              <a:rPr lang="en-US" sz="3200" dirty="0" smtClean="0"/>
              <a:t>Computer labs included in tuition</a:t>
            </a:r>
          </a:p>
          <a:p>
            <a:pPr lvl="1"/>
            <a:r>
              <a:rPr lang="en-US" sz="3200" dirty="0" smtClean="0"/>
              <a:t>No overhead charges on equipment</a:t>
            </a:r>
          </a:p>
          <a:p>
            <a:pPr lvl="1"/>
            <a:r>
              <a:rPr lang="en-US" sz="3200" dirty="0" smtClean="0"/>
              <a:t>Equipment stays after a grant ends</a:t>
            </a:r>
          </a:p>
          <a:p>
            <a:r>
              <a:rPr lang="en-US" sz="3600" dirty="0" smtClean="0"/>
              <a:t>Low cost </a:t>
            </a:r>
            <a:r>
              <a:rPr lang="en-US" sz="3600" dirty="0"/>
              <a:t>for </a:t>
            </a:r>
            <a:r>
              <a:rPr lang="en-US" sz="3600" i="1" dirty="0"/>
              <a:t>using</a:t>
            </a:r>
            <a:r>
              <a:rPr lang="en-US" sz="3600" dirty="0"/>
              <a:t> local resources</a:t>
            </a:r>
          </a:p>
          <a:p>
            <a:pPr lvl="1"/>
            <a:r>
              <a:rPr lang="en-US" sz="3200" dirty="0" smtClean="0"/>
              <a:t>Power/cooling/space </a:t>
            </a:r>
            <a:r>
              <a:rPr lang="en-US" sz="3200" dirty="0"/>
              <a:t>seem “free”</a:t>
            </a:r>
          </a:p>
          <a:p>
            <a:pPr lvl="1"/>
            <a:r>
              <a:rPr lang="en-US" sz="3200" dirty="0"/>
              <a:t>Grad students </a:t>
            </a:r>
            <a:r>
              <a:rPr lang="en-US" sz="3200" dirty="0" smtClean="0"/>
              <a:t>as cheap sys-admins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Artificially High Costs for Cloud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2" y="1600201"/>
            <a:ext cx="8866908" cy="49391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Using the cloud may not save (much) money</a:t>
            </a:r>
          </a:p>
          <a:p>
            <a:pPr lvl="1"/>
            <a:r>
              <a:rPr lang="en-US" sz="3200" dirty="0"/>
              <a:t>M</a:t>
            </a:r>
            <a:r>
              <a:rPr lang="en-US" sz="3200" dirty="0" smtClean="0"/>
              <a:t>anaging cloud costs</a:t>
            </a:r>
            <a:r>
              <a:rPr lang="en-US" sz="3200" dirty="0"/>
              <a:t> </a:t>
            </a:r>
            <a:r>
              <a:rPr lang="en-US" sz="3200" dirty="0" smtClean="0"/>
              <a:t>(e.g., </a:t>
            </a:r>
            <a:br>
              <a:rPr lang="en-US" sz="3200" dirty="0" smtClean="0"/>
            </a:br>
            <a:r>
              <a:rPr lang="en-US" sz="3200" dirty="0" smtClean="0"/>
              <a:t>experiment runs amok)</a:t>
            </a:r>
          </a:p>
          <a:p>
            <a:pPr lvl="1"/>
            <a:r>
              <a:rPr lang="en-US" sz="3200" dirty="0" smtClean="0"/>
              <a:t>Limited savings for small </a:t>
            </a:r>
            <a:br>
              <a:rPr lang="en-US" sz="3200" dirty="0" smtClean="0"/>
            </a:br>
            <a:r>
              <a:rPr lang="en-US" sz="3200" dirty="0" smtClean="0"/>
              <a:t>users and institutions</a:t>
            </a:r>
          </a:p>
          <a:p>
            <a:pPr lvl="1"/>
            <a:r>
              <a:rPr lang="en-US" sz="3200" dirty="0" smtClean="0"/>
              <a:t>Costs for uploading data </a:t>
            </a:r>
            <a:br>
              <a:rPr lang="en-US" sz="3200" dirty="0" smtClean="0"/>
            </a:br>
            <a:r>
              <a:rPr lang="en-US" sz="3200" dirty="0" smtClean="0"/>
              <a:t>not already in cloud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882" y="2460484"/>
            <a:ext cx="3039918" cy="303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Transitioning to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Challenges for early adopters</a:t>
            </a:r>
          </a:p>
          <a:p>
            <a:pPr lvl="1"/>
            <a:r>
              <a:rPr lang="en-US" sz="3200" dirty="0" smtClean="0"/>
              <a:t>Transition time and risk, </a:t>
            </a:r>
            <a:br>
              <a:rPr lang="en-US" sz="3200" dirty="0" smtClean="0"/>
            </a:br>
            <a:r>
              <a:rPr lang="en-US" sz="3200" dirty="0" smtClean="0"/>
              <a:t>especially for junior faculty</a:t>
            </a:r>
          </a:p>
          <a:p>
            <a:pPr lvl="1"/>
            <a:r>
              <a:rPr lang="en-US" sz="3200" dirty="0" smtClean="0"/>
              <a:t>Lack of critical mass, example </a:t>
            </a:r>
            <a:br>
              <a:rPr lang="en-US" sz="3200" dirty="0" smtClean="0"/>
            </a:br>
            <a:r>
              <a:rPr lang="en-US" sz="3200" dirty="0" smtClean="0"/>
              <a:t>use cases, etc.</a:t>
            </a:r>
          </a:p>
          <a:p>
            <a:r>
              <a:rPr lang="en-US" sz="3600" dirty="0" smtClean="0"/>
              <a:t>Lack of local expertise and support</a:t>
            </a:r>
          </a:p>
          <a:p>
            <a:pPr lvl="1"/>
            <a:r>
              <a:rPr lang="en-US" sz="3200" dirty="0" smtClean="0"/>
              <a:t>Diverse cloud offerings</a:t>
            </a:r>
          </a:p>
          <a:p>
            <a:pPr lvl="1"/>
            <a:r>
              <a:rPr lang="en-US" sz="3200" dirty="0" smtClean="0"/>
              <a:t>Need for training, support, </a:t>
            </a:r>
            <a:br>
              <a:rPr lang="en-US" sz="3200" dirty="0" smtClean="0"/>
            </a:br>
            <a:r>
              <a:rPr lang="en-US" sz="3200" dirty="0" smtClean="0"/>
              <a:t>and local/regional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754" y="1647827"/>
            <a:ext cx="24003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96" y="5013614"/>
            <a:ext cx="1844386" cy="18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Transitioning to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Uncertainty about privacy restrictions</a:t>
            </a:r>
          </a:p>
          <a:p>
            <a:pPr lvl="1"/>
            <a:r>
              <a:rPr lang="en-US" sz="3200" dirty="0" smtClean="0"/>
              <a:t>Education: student information</a:t>
            </a:r>
          </a:p>
          <a:p>
            <a:pPr lvl="1"/>
            <a:r>
              <a:rPr lang="en-US" sz="3200" dirty="0" smtClean="0"/>
              <a:t>Research: funding-agency </a:t>
            </a:r>
            <a:br>
              <a:rPr lang="en-US" sz="3200" dirty="0" smtClean="0"/>
            </a:br>
            <a:r>
              <a:rPr lang="en-US" sz="3200" dirty="0" smtClean="0"/>
              <a:t>restrictions, medical data, etc.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754" y="2202873"/>
            <a:ext cx="2493314" cy="24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 for CISE Cloud Adoption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0940" y="1669476"/>
            <a:ext cx="8686800" cy="4525963"/>
          </a:xfrm>
        </p:spPr>
        <p:txBody>
          <a:bodyPr>
            <a:noAutofit/>
          </a:bodyPr>
          <a:lstStyle/>
          <a:p>
            <a:r>
              <a:rPr lang="en-US" sz="2800" dirty="0"/>
              <a:t>Unified voice for CISE researchers and </a:t>
            </a:r>
            <a:r>
              <a:rPr lang="en-US" sz="2800" dirty="0" smtClean="0"/>
              <a:t>educators</a:t>
            </a:r>
          </a:p>
          <a:p>
            <a:pPr lvl="1"/>
            <a:r>
              <a:rPr lang="en-US" dirty="0" smtClean="0"/>
              <a:t>Completing the recommended studies</a:t>
            </a:r>
          </a:p>
          <a:p>
            <a:pPr lvl="1"/>
            <a:r>
              <a:rPr lang="en-US" dirty="0" smtClean="0"/>
              <a:t>Identifying base cloud requirements </a:t>
            </a:r>
          </a:p>
          <a:p>
            <a:pPr lvl="1"/>
            <a:r>
              <a:rPr lang="en-US" dirty="0" smtClean="0"/>
              <a:t>Bulk purchase/allocation of cloud credits</a:t>
            </a:r>
          </a:p>
          <a:p>
            <a:r>
              <a:rPr lang="en-US" sz="2800" dirty="0" smtClean="0"/>
              <a:t>Fostering broad cloud adoption</a:t>
            </a:r>
          </a:p>
          <a:p>
            <a:pPr lvl="1"/>
            <a:r>
              <a:rPr lang="en-US" dirty="0" smtClean="0"/>
              <a:t>Template agreements and data-management plans</a:t>
            </a:r>
          </a:p>
          <a:p>
            <a:pPr lvl="1"/>
            <a:r>
              <a:rPr lang="en-US" dirty="0" smtClean="0"/>
              <a:t>Create cadre of support professionals</a:t>
            </a:r>
          </a:p>
          <a:p>
            <a:pPr lvl="1"/>
            <a:r>
              <a:rPr lang="en-US" dirty="0" smtClean="0"/>
              <a:t>Serve the full range of academic institutions</a:t>
            </a:r>
          </a:p>
          <a:p>
            <a:pPr lvl="1"/>
            <a:r>
              <a:rPr lang="en-US" dirty="0" smtClean="0"/>
              <a:t>Stand up virtual centers with disciplinary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554739"/>
            <a:ext cx="8977745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Cloud is an </a:t>
            </a:r>
            <a:r>
              <a:rPr lang="en-US" sz="3600" i="1" dirty="0" smtClean="0"/>
              <a:t>opportunity</a:t>
            </a:r>
            <a:r>
              <a:rPr lang="en-US" sz="3600" dirty="0" smtClean="0"/>
              <a:t> for CISE</a:t>
            </a:r>
          </a:p>
          <a:p>
            <a:pPr lvl="1"/>
            <a:r>
              <a:rPr lang="en-US" sz="3200" dirty="0" smtClean="0"/>
              <a:t>Cost, energy, space, privacy, security, availability</a:t>
            </a:r>
          </a:p>
          <a:p>
            <a:pPr lvl="1"/>
            <a:r>
              <a:rPr lang="en-US" sz="3200" dirty="0" smtClean="0"/>
              <a:t>New modes of research and collaboration</a:t>
            </a:r>
          </a:p>
          <a:p>
            <a:r>
              <a:rPr lang="en-US" sz="3600" dirty="0" smtClean="0"/>
              <a:t>Cloud adoption is a </a:t>
            </a:r>
            <a:r>
              <a:rPr lang="en-US" sz="3600" i="1" dirty="0" smtClean="0"/>
              <a:t>challenge</a:t>
            </a:r>
            <a:r>
              <a:rPr lang="en-US" sz="3600" dirty="0" smtClean="0"/>
              <a:t> for CISE</a:t>
            </a:r>
          </a:p>
          <a:p>
            <a:pPr lvl="1"/>
            <a:r>
              <a:rPr lang="en-US" sz="3200" dirty="0" smtClean="0"/>
              <a:t>Reducing or eliminating the artificial costs</a:t>
            </a:r>
          </a:p>
          <a:p>
            <a:pPr lvl="1"/>
            <a:r>
              <a:rPr lang="en-US" sz="3200" dirty="0" smtClean="0"/>
              <a:t>Creating support structures</a:t>
            </a:r>
          </a:p>
          <a:p>
            <a:r>
              <a:rPr lang="en-US" sz="3600" dirty="0" smtClean="0"/>
              <a:t>The challenges are surmountable</a:t>
            </a:r>
          </a:p>
          <a:p>
            <a:pPr lvl="1"/>
            <a:r>
              <a:rPr lang="en-US" sz="3200" dirty="0" smtClean="0"/>
              <a:t>Especially with a unified voice of the community</a:t>
            </a:r>
          </a:p>
          <a:p>
            <a:endParaRPr lang="en-US" sz="3600" dirty="0" smtClean="0"/>
          </a:p>
          <a:p>
            <a:pPr lvl="1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672"/>
            <a:ext cx="8229600" cy="5257799"/>
          </a:xfrm>
        </p:spPr>
        <p:txBody>
          <a:bodyPr>
            <a:noAutofit/>
          </a:bodyPr>
          <a:lstStyle/>
          <a:p>
            <a:r>
              <a:rPr lang="en-US" sz="3600" dirty="0" smtClean="0"/>
              <a:t>Workshop co-organizers</a:t>
            </a:r>
          </a:p>
          <a:p>
            <a:pPr lvl="1"/>
            <a:r>
              <a:rPr lang="en-US" sz="3200" dirty="0"/>
              <a:t>Magdalena </a:t>
            </a:r>
            <a:r>
              <a:rPr lang="en-US" sz="3200" dirty="0" err="1" smtClean="0"/>
              <a:t>Balazinska</a:t>
            </a:r>
            <a:r>
              <a:rPr lang="en-US" sz="3200" dirty="0" smtClean="0"/>
              <a:t>, David Culler, and Jeannette Wing</a:t>
            </a:r>
          </a:p>
          <a:p>
            <a:r>
              <a:rPr lang="en-US" sz="3600" dirty="0" smtClean="0"/>
              <a:t>NSF CISE partners</a:t>
            </a:r>
          </a:p>
          <a:p>
            <a:pPr lvl="1"/>
            <a:r>
              <a:rPr lang="en-US" sz="3200" dirty="0" smtClean="0"/>
              <a:t>Jim Kurose</a:t>
            </a:r>
          </a:p>
          <a:p>
            <a:pPr lvl="1"/>
            <a:r>
              <a:rPr lang="en-US" sz="3200" dirty="0" err="1" smtClean="0"/>
              <a:t>Chaitan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, Meghan Houghton, </a:t>
            </a:r>
            <a:r>
              <a:rPr lang="en-US" sz="3200" dirty="0" err="1" smtClean="0"/>
              <a:t>Vandana</a:t>
            </a:r>
            <a:r>
              <a:rPr lang="en-US" sz="3200" dirty="0" smtClean="0"/>
              <a:t> </a:t>
            </a:r>
            <a:r>
              <a:rPr lang="en-US" sz="3200" dirty="0" err="1" smtClean="0"/>
              <a:t>Janeja</a:t>
            </a:r>
            <a:r>
              <a:rPr lang="en-US" sz="3200" dirty="0" smtClean="0"/>
              <a:t>, Erwin </a:t>
            </a:r>
            <a:r>
              <a:rPr lang="en-US" sz="3200" dirty="0" err="1" smtClean="0"/>
              <a:t>Gianchandani</a:t>
            </a:r>
            <a:r>
              <a:rPr lang="en-US" sz="3200" dirty="0" smtClean="0"/>
              <a:t>, and more</a:t>
            </a:r>
          </a:p>
          <a:p>
            <a:r>
              <a:rPr lang="en-US" sz="3600" dirty="0" smtClean="0"/>
              <a:t>Workshop attendees</a:t>
            </a:r>
          </a:p>
          <a:p>
            <a:pPr lvl="1"/>
            <a:r>
              <a:rPr lang="en-US" sz="3200" dirty="0" smtClean="0"/>
              <a:t>Faculty, academic IT, cloud firms, NSF/NIH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128" y="2858212"/>
            <a:ext cx="3783308" cy="2683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NSF Workshop on CISE and the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74039"/>
            <a:ext cx="3906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Cloud Companies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/>
              <a:t>Google, Microsoft, Amazon, NVIDIA, IBM, </a:t>
            </a:r>
            <a:r>
              <a:rPr lang="en-US" sz="2400" dirty="0" smtClean="0"/>
              <a:t>Oracle)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17467" y="1874039"/>
            <a:ext cx="4551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Professors</a:t>
            </a:r>
          </a:p>
          <a:p>
            <a:pPr algn="ctr"/>
            <a:r>
              <a:rPr lang="en-US" sz="2400" dirty="0" smtClean="0"/>
              <a:t>(research and education cloud users, cloud systems researchers)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527" y="5126187"/>
            <a:ext cx="3283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Academic IT</a:t>
            </a:r>
          </a:p>
          <a:p>
            <a:pPr algn="ctr"/>
            <a:r>
              <a:rPr lang="en-US" sz="2400" dirty="0" smtClean="0"/>
              <a:t>(campus CIOs, Internet2, EDUCAUSE)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06291" y="5126187"/>
            <a:ext cx="3283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Funding Agencies</a:t>
            </a:r>
          </a:p>
          <a:p>
            <a:pPr algn="ctr"/>
            <a:r>
              <a:rPr lang="en-US" sz="2400" dirty="0" smtClean="0"/>
              <a:t>(NSF CISE, NIH)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7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423564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Make the case</a:t>
            </a:r>
          </a:p>
          <a:p>
            <a:pPr lvl="1"/>
            <a:r>
              <a:rPr lang="en-US" sz="3200" dirty="0" smtClean="0"/>
              <a:t>For academics to use the public cloud</a:t>
            </a:r>
          </a:p>
          <a:p>
            <a:pPr lvl="1"/>
            <a:r>
              <a:rPr lang="en-US" sz="3200" dirty="0" smtClean="0"/>
              <a:t>For cloud providers to target academic users</a:t>
            </a:r>
          </a:p>
          <a:p>
            <a:r>
              <a:rPr lang="en-US" sz="3600" dirty="0" smtClean="0"/>
              <a:t>Lower the barriers</a:t>
            </a:r>
          </a:p>
          <a:p>
            <a:pPr lvl="1"/>
            <a:r>
              <a:rPr lang="en-US" sz="3200" dirty="0" smtClean="0"/>
              <a:t>Remove artificial costs</a:t>
            </a:r>
          </a:p>
          <a:p>
            <a:pPr lvl="1"/>
            <a:r>
              <a:rPr lang="en-US" sz="3200" dirty="0" smtClean="0"/>
              <a:t>Create support structures</a:t>
            </a:r>
          </a:p>
          <a:p>
            <a:r>
              <a:rPr lang="en-US" sz="3600" dirty="0" smtClean="0"/>
              <a:t>Form a central cloud “nexus” 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loud providers </a:t>
            </a:r>
            <a:r>
              <a:rPr lang="en-US" dirty="0" smtClean="0">
                <a:sym typeface="Wingdings"/>
              </a:rPr>
              <a:t></a:t>
            </a:r>
            <a:r>
              <a:rPr lang="en-US" sz="3200" dirty="0" smtClean="0"/>
              <a:t> academic institutions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92" y="4280194"/>
            <a:ext cx="2295987" cy="1522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962" y="5306581"/>
            <a:ext cx="1414896" cy="1414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162" y="1249077"/>
            <a:ext cx="1719696" cy="1719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Academics </a:t>
            </a:r>
            <a:r>
              <a:rPr lang="en-US" i="1" dirty="0" smtClean="0"/>
              <a:t>Should</a:t>
            </a:r>
            <a:r>
              <a:rPr lang="en-US" dirty="0" smtClean="0"/>
              <a:t> Use the Cloud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1212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Efficiency</a:t>
            </a:r>
          </a:p>
          <a:p>
            <a:pPr lvl="1"/>
            <a:r>
              <a:rPr lang="en-US" sz="3200" dirty="0" smtClean="0"/>
              <a:t>Lower cost</a:t>
            </a:r>
          </a:p>
          <a:p>
            <a:pPr lvl="1"/>
            <a:r>
              <a:rPr lang="en-US" sz="3200" dirty="0" smtClean="0"/>
              <a:t>Better energy</a:t>
            </a:r>
            <a:r>
              <a:rPr lang="en-US" sz="3200" dirty="0"/>
              <a:t> </a:t>
            </a:r>
            <a:r>
              <a:rPr lang="en-US" sz="3200" dirty="0" smtClean="0"/>
              <a:t>efficiency </a:t>
            </a:r>
          </a:p>
          <a:p>
            <a:pPr lvl="1"/>
            <a:r>
              <a:rPr lang="en-US" sz="3200" dirty="0" smtClean="0"/>
              <a:t>Zero physical space</a:t>
            </a:r>
          </a:p>
          <a:p>
            <a:r>
              <a:rPr lang="en-US" sz="3600" dirty="0" smtClean="0"/>
              <a:t>Solid platform</a:t>
            </a:r>
          </a:p>
          <a:p>
            <a:pPr lvl="1"/>
            <a:r>
              <a:rPr lang="en-US" sz="3200" dirty="0" smtClean="0"/>
              <a:t>Security</a:t>
            </a:r>
          </a:p>
          <a:p>
            <a:pPr lvl="1"/>
            <a:r>
              <a:rPr lang="en-US" sz="3200" dirty="0" smtClean="0"/>
              <a:t>Privacy</a:t>
            </a:r>
          </a:p>
          <a:p>
            <a:pPr lvl="1"/>
            <a:r>
              <a:rPr lang="en-US" sz="3200" dirty="0"/>
              <a:t>A</a:t>
            </a:r>
            <a:r>
              <a:rPr lang="en-US" sz="3200" dirty="0" smtClean="0"/>
              <a:t>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281" y="1792360"/>
            <a:ext cx="1276351" cy="1276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0575" y="2680425"/>
            <a:ext cx="1234786" cy="123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914" y="4163725"/>
            <a:ext cx="1110096" cy="11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Academics </a:t>
            </a:r>
            <a:r>
              <a:rPr lang="en-US" i="1" dirty="0" smtClean="0"/>
              <a:t>Should</a:t>
            </a:r>
            <a:r>
              <a:rPr lang="en-US" dirty="0" smtClean="0"/>
              <a:t> Use the Cloud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62219"/>
            <a:ext cx="5472545" cy="5121276"/>
          </a:xfrm>
        </p:spPr>
        <p:txBody>
          <a:bodyPr>
            <a:noAutofit/>
          </a:bodyPr>
          <a:lstStyle/>
          <a:p>
            <a:r>
              <a:rPr lang="en-US" sz="3600" dirty="0" smtClean="0"/>
              <a:t>Shared access</a:t>
            </a:r>
          </a:p>
          <a:p>
            <a:pPr lvl="1"/>
            <a:r>
              <a:rPr lang="en-US" sz="3200" dirty="0" smtClean="0"/>
              <a:t>Public data sets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tandard software/libraries</a:t>
            </a:r>
          </a:p>
          <a:p>
            <a:pPr lvl="1"/>
            <a:r>
              <a:rPr lang="en-US" sz="3200" dirty="0" smtClean="0"/>
              <a:t>Easier data sharing</a:t>
            </a:r>
          </a:p>
          <a:p>
            <a:r>
              <a:rPr lang="en-US" sz="3600" dirty="0" smtClean="0"/>
              <a:t>Reproducible research</a:t>
            </a:r>
          </a:p>
          <a:p>
            <a:pPr lvl="1"/>
            <a:r>
              <a:rPr lang="en-US" sz="3200" dirty="0" smtClean="0"/>
              <a:t>Repeating analysis with same code and data</a:t>
            </a:r>
          </a:p>
          <a:p>
            <a:r>
              <a:rPr lang="en-US" sz="3600" dirty="0" smtClean="0"/>
              <a:t>Training students</a:t>
            </a:r>
          </a:p>
          <a:p>
            <a:pPr lvl="1"/>
            <a:r>
              <a:rPr lang="en-US" sz="3200" dirty="0" smtClean="0"/>
              <a:t>Preparing for future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710" y="1391073"/>
            <a:ext cx="1768186" cy="1768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34" y="3184671"/>
            <a:ext cx="3006437" cy="2026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819" y="5291819"/>
            <a:ext cx="1444282" cy="14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32" y="3517253"/>
            <a:ext cx="1988768" cy="1843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252" y="2091100"/>
            <a:ext cx="1795895" cy="1795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Academics </a:t>
            </a:r>
            <a:r>
              <a:rPr lang="en-US" i="1" dirty="0" smtClean="0"/>
              <a:t>Shouldn’t</a:t>
            </a:r>
            <a:r>
              <a:rPr lang="en-US" dirty="0" smtClean="0"/>
              <a:t> Use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1276"/>
          </a:xfrm>
        </p:spPr>
        <p:txBody>
          <a:bodyPr>
            <a:noAutofit/>
          </a:bodyPr>
          <a:lstStyle/>
          <a:p>
            <a:r>
              <a:rPr lang="en-US" sz="3600" dirty="0" smtClean="0"/>
              <a:t>Sufficient local resources</a:t>
            </a:r>
          </a:p>
          <a:p>
            <a:pPr lvl="1"/>
            <a:r>
              <a:rPr lang="en-US" sz="3200" dirty="0" smtClean="0"/>
              <a:t>Personal laptop/desktop</a:t>
            </a:r>
          </a:p>
          <a:p>
            <a:pPr lvl="1"/>
            <a:r>
              <a:rPr lang="en-US" sz="3200" dirty="0"/>
              <a:t>E</a:t>
            </a:r>
            <a:r>
              <a:rPr lang="en-US" sz="3200" dirty="0" smtClean="0"/>
              <a:t>xisting cluster</a:t>
            </a:r>
          </a:p>
          <a:p>
            <a:pPr lvl="1"/>
            <a:r>
              <a:rPr lang="en-US" sz="3200" dirty="0"/>
              <a:t>L</a:t>
            </a:r>
            <a:r>
              <a:rPr lang="en-US" sz="3200" dirty="0" smtClean="0"/>
              <a:t>ong-running jobs</a:t>
            </a:r>
          </a:p>
          <a:p>
            <a:r>
              <a:rPr lang="en-US" sz="3600" dirty="0" smtClean="0"/>
              <a:t>Local data</a:t>
            </a:r>
          </a:p>
          <a:p>
            <a:pPr lvl="1"/>
            <a:r>
              <a:rPr lang="en-US" sz="3200" dirty="0" smtClean="0"/>
              <a:t>Downloaded often</a:t>
            </a:r>
          </a:p>
          <a:p>
            <a:pPr lvl="1"/>
            <a:r>
              <a:rPr lang="en-US" sz="3200" dirty="0" smtClean="0"/>
              <a:t>Data visualization</a:t>
            </a:r>
          </a:p>
          <a:p>
            <a:pPr lvl="1"/>
            <a:r>
              <a:rPr lang="en-US" sz="3200" dirty="0"/>
              <a:t>Created </a:t>
            </a:r>
            <a:r>
              <a:rPr lang="en-US" sz="3200" dirty="0" smtClean="0"/>
              <a:t>locally</a:t>
            </a:r>
          </a:p>
          <a:p>
            <a:pPr lvl="1"/>
            <a:r>
              <a:rPr lang="en-US" sz="3200" dirty="0" smtClean="0"/>
              <a:t>Real-time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570039"/>
            <a:ext cx="1463386" cy="1463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159" y="3961171"/>
            <a:ext cx="1560368" cy="1560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199" y="5247122"/>
            <a:ext cx="1478973" cy="14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873" y="4826830"/>
            <a:ext cx="2063140" cy="2063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443" y="1731133"/>
            <a:ext cx="1659011" cy="1659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50262"/>
            <a:ext cx="1565564" cy="1565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Academics </a:t>
            </a:r>
            <a:r>
              <a:rPr lang="en-US" i="1" dirty="0" smtClean="0"/>
              <a:t>Shouldn’t</a:t>
            </a:r>
            <a:r>
              <a:rPr lang="en-US" dirty="0" smtClean="0"/>
              <a:t> Use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1212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Specialized equipment</a:t>
            </a:r>
          </a:p>
          <a:p>
            <a:pPr lvl="1"/>
            <a:r>
              <a:rPr lang="en-US" sz="3200" dirty="0" smtClean="0"/>
              <a:t>Very latest GPUs</a:t>
            </a:r>
          </a:p>
          <a:p>
            <a:pPr lvl="1"/>
            <a:r>
              <a:rPr lang="en-US" sz="3200" dirty="0"/>
              <a:t>P</a:t>
            </a:r>
            <a:r>
              <a:rPr lang="en-US" sz="3200" dirty="0" smtClean="0"/>
              <a:t>rogrammable NICs</a:t>
            </a:r>
          </a:p>
          <a:p>
            <a:r>
              <a:rPr lang="en-US" sz="3600" dirty="0" smtClean="0"/>
              <a:t>Hands-on access to bare metal</a:t>
            </a:r>
          </a:p>
          <a:p>
            <a:pPr lvl="1"/>
            <a:r>
              <a:rPr lang="en-US" sz="3200" dirty="0" smtClean="0"/>
              <a:t>Hardware/OS teaching</a:t>
            </a:r>
          </a:p>
          <a:p>
            <a:pPr lvl="1"/>
            <a:r>
              <a:rPr lang="en-US" sz="3200" dirty="0" smtClean="0"/>
              <a:t>Cloud systems research</a:t>
            </a:r>
          </a:p>
          <a:p>
            <a:r>
              <a:rPr lang="en-US" sz="3600" dirty="0" smtClean="0"/>
              <a:t>Academic software licenses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23" y="1524000"/>
            <a:ext cx="1712768" cy="17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Cloud Providers Should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Academic mindshare</a:t>
            </a:r>
          </a:p>
          <a:p>
            <a:pPr lvl="1"/>
            <a:r>
              <a:rPr lang="en-US" sz="3200" dirty="0" smtClean="0"/>
              <a:t>Cloud creators</a:t>
            </a:r>
          </a:p>
          <a:p>
            <a:pPr lvl="1"/>
            <a:r>
              <a:rPr lang="en-US" sz="3200" dirty="0" smtClean="0"/>
              <a:t>Cloud users</a:t>
            </a:r>
          </a:p>
          <a:p>
            <a:pPr lvl="1"/>
            <a:r>
              <a:rPr lang="en-US" sz="3200" dirty="0" smtClean="0"/>
              <a:t>Could decision-makers</a:t>
            </a:r>
          </a:p>
          <a:p>
            <a:r>
              <a:rPr lang="en-US" sz="3600" dirty="0" smtClean="0"/>
              <a:t>Early visibility into future requirements</a:t>
            </a:r>
          </a:p>
          <a:p>
            <a:pPr lvl="1"/>
            <a:r>
              <a:rPr lang="en-US" sz="3200" dirty="0" smtClean="0"/>
              <a:t>Power users</a:t>
            </a:r>
          </a:p>
          <a:p>
            <a:pPr lvl="1"/>
            <a:r>
              <a:rPr lang="en-US" sz="3200" dirty="0"/>
              <a:t>N</a:t>
            </a:r>
            <a:r>
              <a:rPr lang="en-US" sz="3200" dirty="0" smtClean="0"/>
              <a:t>ew features</a:t>
            </a:r>
          </a:p>
          <a:p>
            <a:pPr lvl="1"/>
            <a:r>
              <a:rPr lang="en-US" sz="3200" dirty="0"/>
              <a:t>R</a:t>
            </a:r>
            <a:r>
              <a:rPr lang="en-US" sz="3200" dirty="0" smtClean="0"/>
              <a:t>eal-time 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096" y="1809822"/>
            <a:ext cx="2991723" cy="2053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530" y="4673180"/>
            <a:ext cx="2483427" cy="20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57" y="4572146"/>
            <a:ext cx="2111783" cy="196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1" y="1600201"/>
            <a:ext cx="2793540" cy="279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Cloud Providers Should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Innovations in cloud platforms</a:t>
            </a:r>
          </a:p>
          <a:p>
            <a:pPr lvl="1"/>
            <a:r>
              <a:rPr lang="en-US" sz="3200" dirty="0" smtClean="0"/>
              <a:t>Machine-learning libraries</a:t>
            </a:r>
          </a:p>
          <a:p>
            <a:pPr lvl="1"/>
            <a:r>
              <a:rPr lang="en-US" sz="3200" dirty="0" smtClean="0"/>
              <a:t>Operating systems</a:t>
            </a:r>
          </a:p>
          <a:p>
            <a:pPr lvl="1"/>
            <a:r>
              <a:rPr lang="en-US" sz="3200" dirty="0" smtClean="0"/>
              <a:t>Network architecture</a:t>
            </a:r>
          </a:p>
          <a:p>
            <a:r>
              <a:rPr lang="en-US" sz="3600" dirty="0" smtClean="0"/>
              <a:t>Moderately large market</a:t>
            </a:r>
          </a:p>
          <a:p>
            <a:pPr lvl="1"/>
            <a:r>
              <a:rPr lang="en-US" sz="3200" dirty="0" smtClean="0"/>
              <a:t>4500 U.S. higher-</a:t>
            </a:r>
            <a:r>
              <a:rPr lang="en-US" sz="3200" dirty="0" err="1" smtClean="0"/>
              <a:t>ed</a:t>
            </a:r>
            <a:r>
              <a:rPr lang="en-US" sz="3200" dirty="0" smtClean="0"/>
              <a:t> institutions</a:t>
            </a:r>
          </a:p>
          <a:p>
            <a:pPr lvl="1"/>
            <a:r>
              <a:rPr lang="is-IS" sz="3200" dirty="0" smtClean="0"/>
              <a:t>… with </a:t>
            </a:r>
            <a:r>
              <a:rPr lang="en-US" sz="3200" dirty="0" smtClean="0"/>
              <a:t>20M students at a time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10261</TotalTime>
  <Words>535</Words>
  <Application>Microsoft Macintosh PowerPoint</Application>
  <PresentationFormat>On-screen Show (4:3)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Wingdings</vt:lpstr>
      <vt:lpstr>Arial</vt:lpstr>
      <vt:lpstr>Office Theme</vt:lpstr>
      <vt:lpstr>PowerPoint Presentation</vt:lpstr>
      <vt:lpstr>NSF Workshop on CISE and the Cloud</vt:lpstr>
      <vt:lpstr>Workshop Recommendations</vt:lpstr>
      <vt:lpstr>Why Academics Should Use the Cloud</vt:lpstr>
      <vt:lpstr>Why Academics Should Use the Cloud</vt:lpstr>
      <vt:lpstr>When Academics Shouldn’t Use Cloud</vt:lpstr>
      <vt:lpstr>When Academics Shouldn’t Use Cloud</vt:lpstr>
      <vt:lpstr>Why Cloud Providers Should Care</vt:lpstr>
      <vt:lpstr>Why Cloud Providers Should Care</vt:lpstr>
      <vt:lpstr>Artificially High Costs for Cloud Use</vt:lpstr>
      <vt:lpstr>Artificially High Costs for Cloud Use</vt:lpstr>
      <vt:lpstr>Challenges in Transitioning to Cloud</vt:lpstr>
      <vt:lpstr>Challenges in Transitioning to Cloud</vt:lpstr>
      <vt:lpstr>Nexus for CISE Cloud Adoption</vt:lpstr>
      <vt:lpstr>Conclusion</vt:lpstr>
      <vt:lpstr>Thank You!!</vt:lpstr>
    </vt:vector>
  </TitlesOfParts>
  <Company>Princeton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SoftCell: Taking Control of Cellular Core networks</dc:title>
  <dc:creator>Xin Jin</dc:creator>
  <cp:lastModifiedBy>Jen</cp:lastModifiedBy>
  <cp:revision>1522</cp:revision>
  <cp:lastPrinted>2013-04-11T16:30:05Z</cp:lastPrinted>
  <dcterms:created xsi:type="dcterms:W3CDTF">2013-03-27T18:30:57Z</dcterms:created>
  <dcterms:modified xsi:type="dcterms:W3CDTF">2018-07-18T12:06:00Z</dcterms:modified>
</cp:coreProperties>
</file>