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67" r:id="rId12"/>
    <p:sldId id="278" r:id="rId13"/>
    <p:sldId id="270" r:id="rId14"/>
    <p:sldId id="268" r:id="rId15"/>
    <p:sldId id="279" r:id="rId16"/>
    <p:sldId id="271" r:id="rId17"/>
    <p:sldId id="273" r:id="rId18"/>
    <p:sldId id="272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9E5B34-D7DD-49FA-9ECA-0F2263E75308}">
          <p14:sldIdLst>
            <p14:sldId id="256"/>
            <p14:sldId id="258"/>
          </p14:sldIdLst>
        </p14:section>
        <p14:section name="introduction" id="{71C20710-AA81-4721-B1DF-619856BC4EC3}">
          <p14:sldIdLst>
            <p14:sldId id="260"/>
            <p14:sldId id="261"/>
            <p14:sldId id="262"/>
            <p14:sldId id="263"/>
            <p14:sldId id="264"/>
            <p14:sldId id="265"/>
            <p14:sldId id="266"/>
            <p14:sldId id="277"/>
          </p14:sldIdLst>
        </p14:section>
        <p14:section name="rounding hierarchies" id="{48012D2A-3E25-4B17-A005-D41B9F75E4D9}">
          <p14:sldIdLst>
            <p14:sldId id="267"/>
            <p14:sldId id="278"/>
            <p14:sldId id="270"/>
          </p14:sldIdLst>
        </p14:section>
        <p14:section name="correlation" id="{D32F5D52-8BA5-486F-9BFE-09C85F8120B4}">
          <p14:sldIdLst>
            <p14:sldId id="268"/>
            <p14:sldId id="279"/>
          </p14:sldIdLst>
        </p14:section>
        <p14:section name="analysis" id="{BC9209C7-B1BE-43FD-AD68-5E2F188A2486}">
          <p14:sldIdLst>
            <p14:sldId id="271"/>
            <p14:sldId id="273"/>
            <p14:sldId id="272"/>
            <p14:sldId id="274"/>
          </p14:sldIdLst>
        </p14:section>
        <p14:section name="conclusion" id="{F7F5F110-4FD6-472B-94CC-9D8784C602CD}">
          <p14:sldIdLst>
            <p14:sldId id="276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2990-4677-4B73-830F-56B3574F635C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C5A03-5114-4CFB-8FD8-BECBB425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7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6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C5A03-5114-4CFB-8FD8-BECBB425A3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8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C5A03-5114-4CFB-8FD8-BECBB425A3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F172-7079-41C3-919A-92C588D2588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4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5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2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3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0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8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5EF1-1BFF-4E98-A06F-DE92905AE3DA}" type="datetimeFigureOut">
              <a:rPr lang="en-US" smtClean="0"/>
              <a:t>7/6/2011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0323-1029-46FC-89E3-F445C816B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2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1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image" Target="../media/image33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32.png"/><Relationship Id="rId5" Type="http://schemas.openxmlformats.org/officeDocument/2006/relationships/image" Target="../media/image36.png"/><Relationship Id="rId15" Type="http://schemas.openxmlformats.org/officeDocument/2006/relationships/image" Target="../media/image43.png"/><Relationship Id="rId10" Type="http://schemas.openxmlformats.org/officeDocument/2006/relationships/image" Target="../media/image31.png"/><Relationship Id="rId4" Type="http://schemas.openxmlformats.org/officeDocument/2006/relationships/image" Target="../media/image35.png"/><Relationship Id="rId9" Type="http://schemas.openxmlformats.org/officeDocument/2006/relationships/image" Target="../media/image29.png"/><Relationship Id="rId1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4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69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68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6598" y="1361182"/>
            <a:ext cx="64508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Subexponential Algorithms for 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Unique Games and Related Problems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7779" y="5924490"/>
            <a:ext cx="4148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Approximation Algorithms, June 2011</a:t>
            </a:r>
            <a:endParaRPr lang="en-US" sz="2000" dirty="0">
              <a:latin typeface="Corbe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1921" y="2782824"/>
            <a:ext cx="2680157" cy="2568511"/>
            <a:chOff x="3231921" y="2782824"/>
            <a:chExt cx="2680157" cy="2568511"/>
          </a:xfrm>
        </p:grpSpPr>
        <p:sp>
          <p:nvSpPr>
            <p:cNvPr id="7" name="TextBox 6"/>
            <p:cNvSpPr txBox="1"/>
            <p:nvPr/>
          </p:nvSpPr>
          <p:spPr>
            <a:xfrm>
              <a:off x="3595611" y="4618827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David </a:t>
              </a:r>
              <a:r>
                <a:rPr lang="en-US" sz="2000" dirty="0" err="1" smtClean="0">
                  <a:latin typeface="Corbel" pitchFamily="34" charset="0"/>
                </a:rPr>
                <a:t>Steurer</a:t>
              </a:r>
              <a:endParaRPr lang="en-US" sz="2000" dirty="0" smtClean="0">
                <a:latin typeface="Corbel" pitchFamily="34" charset="0"/>
              </a:endParaRP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  <a:sym typeface="Wingdings" pitchFamily="2" charset="2"/>
                </a:rPr>
                <a:t>MSR New England</a:t>
              </a:r>
              <a:endPara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1921" y="2782824"/>
              <a:ext cx="2680157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err="1" smtClean="0">
                  <a:latin typeface="Corbel" pitchFamily="34" charset="0"/>
                </a:rPr>
                <a:t>Sanjeev</a:t>
              </a:r>
              <a:r>
                <a:rPr lang="en-US" sz="2000" dirty="0" smtClean="0">
                  <a:latin typeface="Corbel" pitchFamily="34" charset="0"/>
                </a:rPr>
                <a:t> Arora </a:t>
              </a: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Princeton University &amp; CCI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95611" y="3700825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Boaz Barak</a:t>
              </a: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MSR New England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4221986"/>
            <a:ext cx="2057400" cy="1054690"/>
            <a:chOff x="6248400" y="3953439"/>
            <a:chExt cx="2590800" cy="1328127"/>
          </a:xfrm>
        </p:grpSpPr>
        <p:sp>
          <p:nvSpPr>
            <p:cNvPr id="11" name="Parallelogram 10"/>
            <p:cNvSpPr/>
            <p:nvPr/>
          </p:nvSpPr>
          <p:spPr>
            <a:xfrm>
              <a:off x="6248400" y="3953439"/>
              <a:ext cx="2590800" cy="1285251"/>
            </a:xfrm>
            <a:prstGeom prst="parallelogram">
              <a:avLst>
                <a:gd name="adj" fmla="val 62769"/>
              </a:avLst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791324" y="4180510"/>
              <a:ext cx="1438275" cy="88141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orbe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831395" y="4424023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762979" y="4629272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62979" y="4834521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84065" y="488887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130129" y="4829012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7153057" y="4683628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563555" y="469384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352482" y="435560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078817" y="4424023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563555" y="4424023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010400" y="4560856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010400" y="4683628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221473" y="435560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7563555" y="431284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694563" y="4358651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837220" y="4546795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820116" y="4734940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489314" y="4871772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7315200" y="4779572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239000" y="454144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00801" y="4777724"/>
              <a:ext cx="448533" cy="5038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latin typeface="Corbel" pitchFamily="34" charset="0"/>
                </a:rPr>
                <a:t>U</a:t>
              </a:r>
              <a:endParaRPr lang="en-US" sz="2000" dirty="0">
                <a:latin typeface="Corbel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7985271" y="4311289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7472275" y="4479212"/>
              <a:ext cx="714785" cy="115227"/>
            </a:xfrm>
            <a:prstGeom prst="line">
              <a:avLst/>
            </a:prstGeom>
            <a:ln w="28575">
              <a:solidFill>
                <a:srgbClr val="92D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7489104" y="4098211"/>
              <a:ext cx="697956" cy="50744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8045901" y="4569660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8001000" y="473647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8107611" y="4468607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924800" y="4343400"/>
              <a:ext cx="73839" cy="6412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81800" y="4043605"/>
            <a:ext cx="1931015" cy="1168979"/>
            <a:chOff x="5207563" y="2682655"/>
            <a:chExt cx="3913493" cy="2369112"/>
          </a:xfrm>
        </p:grpSpPr>
        <p:sp>
          <p:nvSpPr>
            <p:cNvPr id="42" name="Oval 41"/>
            <p:cNvSpPr/>
            <p:nvPr/>
          </p:nvSpPr>
          <p:spPr>
            <a:xfrm rot="20953604">
              <a:off x="5207563" y="2682655"/>
              <a:ext cx="3913493" cy="23691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654399">
              <a:off x="5713513" y="3379707"/>
              <a:ext cx="2095046" cy="1438805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785659">
              <a:off x="5866223" y="3484173"/>
              <a:ext cx="1756586" cy="1168735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208628">
              <a:off x="6119957" y="3606368"/>
              <a:ext cx="1250072" cy="975363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785659">
              <a:off x="6288498" y="3796580"/>
              <a:ext cx="948733" cy="626498"/>
            </a:xfrm>
            <a:prstGeom prst="ellipse">
              <a:avLst/>
            </a:prstGeom>
            <a:ln w="28575"/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 rot="17966172">
              <a:off x="6692379" y="4065286"/>
              <a:ext cx="119847" cy="11892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orbe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762000"/>
            <a:ext cx="6553200" cy="1295400"/>
            <a:chOff x="1219200" y="2286000"/>
            <a:chExt cx="6553200" cy="1295400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2444353"/>
              <a:ext cx="6028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Corbel" pitchFamily="34" charset="0"/>
                </a:rPr>
                <a:t>Subexponential Algorithm for Unique Games</a:t>
              </a:r>
              <a:endParaRPr lang="en-US" sz="2400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2286000"/>
              <a:ext cx="6553200" cy="12954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828800" y="2895600"/>
                  <a:ext cx="3502818" cy="6450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UG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𝜀</m:t>
                          </m:r>
                        </m:e>
                      </m:d>
                    </m:oMath>
                  </a14:m>
                  <a:r>
                    <a:rPr lang="en-US" sz="2400" dirty="0" smtClean="0">
                      <a:solidFill>
                        <a:srgbClr val="C00000"/>
                      </a:solidFill>
                      <a:latin typeface="Corbel" pitchFamily="34" charset="0"/>
                    </a:rPr>
                    <a:t> in time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func>
                    </m:oMath>
                  </a14:m>
                  <a:endParaRPr lang="en-US" sz="2400" baseline="55000" dirty="0">
                    <a:solidFill>
                      <a:srgbClr val="C00000"/>
                    </a:solidFill>
                    <a:latin typeface="Corbel" pitchFamily="34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2895600"/>
                  <a:ext cx="3502818" cy="64504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1977380" y="2819400"/>
            <a:ext cx="5344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here: </a:t>
            </a:r>
            <a:r>
              <a:rPr lang="en-US" sz="2000" dirty="0" smtClean="0"/>
              <a:t>via </a:t>
            </a:r>
            <a:r>
              <a:rPr lang="en-US" sz="2000" dirty="0" err="1" smtClean="0"/>
              <a:t>semidefinite</a:t>
            </a:r>
            <a:r>
              <a:rPr lang="en-US" sz="2000" dirty="0" smtClean="0"/>
              <a:t> programming hierarchies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700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571690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What we want: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40980" y="3105090"/>
                <a:ext cx="67436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	</a:t>
                </a:r>
                <a:r>
                  <a:rPr lang="en-US" sz="2000" i="1" dirty="0" smtClean="0"/>
                  <a:t>jointly distributed </a:t>
                </a:r>
                <a:r>
                  <a:rPr lang="en-US" sz="2000" dirty="0" smtClean="0"/>
                  <a:t>random variables over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[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980" y="3105090"/>
                <a:ext cx="6743641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19200" y="762000"/>
            <a:ext cx="2052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cap="small" dirty="0" smtClean="0">
                <a:solidFill>
                  <a:schemeClr val="tx2"/>
                </a:solidFill>
                <a:latin typeface="Corbel" pitchFamily="34" charset="0"/>
              </a:rPr>
              <a:t>Unique Games</a:t>
            </a:r>
            <a:endParaRPr lang="en-US" sz="2400" b="1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33243" y="1219200"/>
                <a:ext cx="5798126" cy="428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>
                    <a:latin typeface="Corbel" pitchFamily="34" charset="0"/>
                  </a:rPr>
                  <a:t>Input:</a:t>
                </a:r>
                <a:r>
                  <a:rPr lang="en-US" sz="2000" dirty="0" smtClean="0">
                    <a:latin typeface="Corbel" pitchFamily="34" charset="0"/>
                  </a:rPr>
                  <a:t>	list of constraints of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𝑐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000" b="0" i="0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𝑘</m:t>
                    </m:r>
                  </m:oMath>
                </a14:m>
                <a:endParaRPr lang="en-US" sz="2000" i="1" baseline="-25000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43" y="1219200"/>
                <a:ext cx="5798126" cy="428515"/>
              </a:xfrm>
              <a:prstGeom prst="rect">
                <a:avLst/>
              </a:prstGeom>
              <a:blipFill rotWithShape="1">
                <a:blip r:embed="rId3"/>
                <a:stretch>
                  <a:fillRect l="-1052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933243" y="1657290"/>
            <a:ext cx="5308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rbel" pitchFamily="34" charset="0"/>
              </a:rPr>
              <a:t>Goal:</a:t>
            </a:r>
            <a:r>
              <a:rPr lang="en-US" sz="2000" dirty="0" smtClean="0">
                <a:latin typeface="Corbel" pitchFamily="34" charset="0"/>
              </a:rPr>
              <a:t>	satisfy as many constraints as possible</a:t>
            </a:r>
            <a:endParaRPr lang="en-US" sz="2000" dirty="0">
              <a:latin typeface="Corbe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905000" y="3644437"/>
            <a:ext cx="6808964" cy="446917"/>
            <a:chOff x="1676400" y="3678113"/>
            <a:chExt cx="6808964" cy="4469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676400" y="3678113"/>
                  <a:ext cx="2867900" cy="44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Pr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≡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≥1−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𝜀</m:t>
                        </m:r>
                      </m:oMath>
                    </m:oMathPara>
                  </a14:m>
                  <a:endParaRPr lang="en-US" sz="2000" i="1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6400" y="3678113"/>
                  <a:ext cx="2867900" cy="4469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2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63860" y="3689173"/>
                  <a:ext cx="3621504" cy="424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for typical constraint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≡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</m:oMath>
                  </a14:m>
                  <a:endParaRPr lang="en-US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3860" y="3689173"/>
                  <a:ext cx="3621504" cy="42479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684" t="-5797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9026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ular Callout 48"/>
              <p:cNvSpPr/>
              <p:nvPr/>
            </p:nvSpPr>
            <p:spPr>
              <a:xfrm>
                <a:off x="6074758" y="1502957"/>
                <a:ext cx="2662842" cy="351243"/>
              </a:xfrm>
              <a:prstGeom prst="wedgeRectCallout">
                <a:avLst>
                  <a:gd name="adj1" fmla="val -58245"/>
                  <a:gd name="adj2" fmla="val 34876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𝑖𝑎</m:t>
                        </m:r>
                      </m:sub>
                    </m:sSub>
                  </m:oMath>
                </a14:m>
                <a:r>
                  <a:rPr lang="en-US" dirty="0" smtClean="0"/>
                  <a:t> = indicator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{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ular Callout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758" y="1502957"/>
                <a:ext cx="2662842" cy="351243"/>
              </a:xfrm>
              <a:prstGeom prst="wedgeRectCallout">
                <a:avLst>
                  <a:gd name="adj1" fmla="val -58245"/>
                  <a:gd name="adj2" fmla="val 34876"/>
                </a:avLst>
              </a:prstGeom>
              <a:blipFill rotWithShape="1">
                <a:blip r:embed="rId2"/>
                <a:stretch>
                  <a:fillRect t="-10000" b="-25000"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98555" y="1847910"/>
                <a:ext cx="5619552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Cov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𝑖𝑎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𝑗𝑏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∣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𝛼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p.s.d</a:t>
                </a:r>
                <a:r>
                  <a:rPr lang="en-US" sz="2000" dirty="0" smtClean="0"/>
                  <a:t>. for </a:t>
                </a:r>
                <a:r>
                  <a:rPr lang="en-US" sz="2000" dirty="0"/>
                  <a:t>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000" i="1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55" y="1847910"/>
                <a:ext cx="5619552" cy="424796"/>
              </a:xfrm>
              <a:prstGeom prst="rect">
                <a:avLst/>
              </a:prstGeom>
              <a:blipFill rotWithShape="1">
                <a:blip r:embed="rId3"/>
                <a:stretch>
                  <a:fillRect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52800" y="1048009"/>
                <a:ext cx="55321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same marginal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dirty="0" smtClean="0"/>
                  <a:t>in distributions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048009"/>
                <a:ext cx="553215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10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2800290"/>
                <a:ext cx="8892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-local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00290"/>
                <a:ext cx="889218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684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19200" y="4430652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Goal: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16723" y="4430652"/>
                <a:ext cx="48228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p</a:t>
                </a:r>
                <a:r>
                  <a:rPr lang="en-US" sz="2000" dirty="0" smtClean="0"/>
                  <a:t>roduce </a:t>
                </a:r>
                <a:r>
                  <a:rPr lang="en-US" sz="2000" i="1" dirty="0" smtClean="0"/>
                  <a:t>global</a:t>
                </a:r>
                <a:r>
                  <a:rPr lang="en-US" sz="2000" dirty="0" smtClean="0"/>
                  <a:t> random variables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𝑋</m:t>
                    </m:r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’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,…,</m:t>
                    </m:r>
                    <m:r>
                      <a:rPr lang="en-US" sz="2000" i="1" dirty="0" err="1" smtClean="0">
                        <a:solidFill>
                          <a:schemeClr val="tx2"/>
                        </a:solidFill>
                        <a:latin typeface="Cambria Math"/>
                      </a:rPr>
                      <m:t>𝑋</m:t>
                    </m:r>
                    <m:sSub>
                      <m:sSubPr>
                        <m:ctrlP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’</m:t>
                        </m:r>
                      </m:e>
                      <m:sub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723" y="4430652"/>
                <a:ext cx="4822859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3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16723" y="4887852"/>
                <a:ext cx="5635004" cy="4461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dirty="0" smtClean="0"/>
                  <a:t>for most constraints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≡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723" y="4887852"/>
                <a:ext cx="5635004" cy="446148"/>
              </a:xfrm>
              <a:prstGeom prst="rect">
                <a:avLst/>
              </a:prstGeom>
              <a:blipFill rotWithShape="1">
                <a:blip r:embed="rId7"/>
                <a:stretch>
                  <a:fillRect t="-1370" b="-19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219200" y="5666637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Here: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16723" y="5614472"/>
                <a:ext cx="4035272" cy="4569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iterative procedure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𝑟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𝜀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1/3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723" y="5614472"/>
                <a:ext cx="4035272" cy="456920"/>
              </a:xfrm>
              <a:prstGeom prst="rect">
                <a:avLst/>
              </a:prstGeom>
              <a:blipFill rotWithShape="1">
                <a:blip r:embed="rId8"/>
                <a:stretch>
                  <a:fillRect l="-1511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716207" y="5679831"/>
            <a:ext cx="291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[Arora-Barak-S.’10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+ Barak-Raghavendra-S.’11]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40980" y="3105090"/>
                <a:ext cx="67436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, …, </m:t>
                    </m:r>
                    <m:sSub>
                      <m:sSubPr>
                        <m:ctrlP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err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	</a:t>
                </a:r>
                <a:r>
                  <a:rPr lang="en-US" sz="2000" i="1" dirty="0" smtClean="0"/>
                  <a:t>jointly distributed </a:t>
                </a:r>
                <a:r>
                  <a:rPr lang="en-US" sz="2000" dirty="0" smtClean="0"/>
                  <a:t>random variables over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[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980" y="3105090"/>
                <a:ext cx="674364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905000" y="3644437"/>
            <a:ext cx="6808964" cy="446917"/>
            <a:chOff x="1676400" y="3678113"/>
            <a:chExt cx="6808964" cy="4469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676400" y="3678113"/>
                  <a:ext cx="2867900" cy="44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Pr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≡</m:t>
                            </m:r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≥1−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𝜀</m:t>
                        </m:r>
                      </m:oMath>
                    </m:oMathPara>
                  </a14:m>
                  <a:endParaRPr lang="en-US" sz="2000" i="1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6400" y="3678113"/>
                  <a:ext cx="2867900" cy="44691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82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863860" y="3689173"/>
                  <a:ext cx="3621504" cy="424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for typical constraint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≡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</m:oMath>
                  </a14:m>
                  <a:endParaRPr lang="en-US" sz="20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3860" y="3689173"/>
                  <a:ext cx="3621504" cy="424796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1684" t="-5797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4" name="Straight Connector 43"/>
          <p:cNvCxnSpPr/>
          <p:nvPr/>
        </p:nvCxnSpPr>
        <p:spPr>
          <a:xfrm flipH="1">
            <a:off x="3780925" y="3317648"/>
            <a:ext cx="1885039" cy="3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90092" y="248109"/>
                <a:ext cx="51460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distributions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20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000" dirty="0" smtClean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092" y="248109"/>
                <a:ext cx="5146024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303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ular Callout 47"/>
              <p:cNvSpPr/>
              <p:nvPr/>
            </p:nvSpPr>
            <p:spPr>
              <a:xfrm>
                <a:off x="169258" y="1718857"/>
                <a:ext cx="1442973" cy="414743"/>
              </a:xfrm>
              <a:prstGeom prst="wedgeRectCallout">
                <a:avLst>
                  <a:gd name="adj1" fmla="val 31419"/>
                  <a:gd name="adj2" fmla="val 73852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</m:d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Rectangular Callout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58" y="1718857"/>
                <a:ext cx="1442973" cy="414743"/>
              </a:xfrm>
              <a:prstGeom prst="wedgeRectCallout">
                <a:avLst>
                  <a:gd name="adj1" fmla="val 31419"/>
                  <a:gd name="adj2" fmla="val 73852"/>
                </a:avLst>
              </a:prstGeom>
              <a:blipFill rotWithShape="1">
                <a:blip r:embed="rId13"/>
                <a:stretch>
                  <a:fillRect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42470" y="648059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consistency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2422" y="1447959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positive </a:t>
            </a:r>
            <a:r>
              <a:rPr lang="en-US" sz="2000" b="1" i="1" dirty="0" err="1" smtClean="0">
                <a:solidFill>
                  <a:schemeClr val="accent1"/>
                </a:solidFill>
              </a:rPr>
              <a:t>semidefiniteness</a:t>
            </a:r>
            <a:r>
              <a:rPr lang="en-US" sz="2000" b="1" i="1" dirty="0" smtClean="0">
                <a:solidFill>
                  <a:schemeClr val="accent1"/>
                </a:solidFill>
              </a:rPr>
              <a:t> 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04800" y="541386"/>
            <a:ext cx="1632081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18795" y="160386"/>
                <a:ext cx="3772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795" y="160386"/>
                <a:ext cx="377218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89281" y="465186"/>
                <a:ext cx="3938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281" y="465186"/>
                <a:ext cx="393889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 rot="1575441">
            <a:off x="965590" y="727875"/>
            <a:ext cx="1632081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89555" y="758263"/>
                <a:ext cx="8238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𝑆</m:t>
                      </m:r>
                      <m:r>
                        <a:rPr lang="en-US" sz="2000" b="0" i="1" smtClean="0">
                          <a:latin typeface="Cambria Math"/>
                        </a:rPr>
                        <m:t>∩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555" y="758263"/>
                <a:ext cx="823880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ular Callout 9"/>
          <p:cNvSpPr/>
          <p:nvPr/>
        </p:nvSpPr>
        <p:spPr>
          <a:xfrm>
            <a:off x="2743200" y="236078"/>
            <a:ext cx="6268453" cy="2049922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615" y="152400"/>
            <a:ext cx="2579077" cy="2121877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48846" y="106933"/>
            <a:ext cx="6447693" cy="2661139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1106" y="2254858"/>
                <a:ext cx="25054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-level SDP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hierarchy: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06" y="2254858"/>
                <a:ext cx="2505494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7576" r="-169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1219200" y="2571690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What we want: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7" idx="3"/>
            <a:endCxn id="37" idx="1"/>
          </p:cNvCxnSpPr>
          <p:nvPr/>
        </p:nvCxnSpPr>
        <p:spPr>
          <a:xfrm flipH="1">
            <a:off x="1219200" y="2771745"/>
            <a:ext cx="17604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07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7" grpId="0"/>
      <p:bldP spid="18" grpId="0"/>
      <p:bldP spid="24" grpId="0"/>
      <p:bldP spid="4" grpId="0"/>
      <p:bldP spid="5" grpId="0"/>
      <p:bldP spid="8" grpId="0"/>
      <p:bldP spid="26" grpId="0"/>
      <p:bldP spid="27" grpId="0"/>
      <p:bldP spid="28" grpId="0"/>
      <p:bldP spid="47" grpId="0"/>
      <p:bldP spid="48" grpId="0" animBg="1"/>
      <p:bldP spid="2" grpId="0"/>
      <p:bldP spid="7" grpId="0"/>
      <p:bldP spid="33" grpId="0" animBg="1"/>
      <p:bldP spid="34" grpId="0"/>
      <p:bldP spid="35" grpId="0"/>
      <p:bldP spid="36" grpId="0" animBg="1"/>
      <p:bldP spid="42" grpId="0"/>
      <p:bldP spid="10" grpId="0" animBg="1"/>
      <p:bldP spid="45" grpId="0" animBg="1"/>
      <p:bldP spid="46" grpId="1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23354"/>
            <a:ext cx="4626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Components of iterative procedure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491073"/>
            <a:ext cx="1213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Rounding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819400"/>
            <a:ext cx="1561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Conditioning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5869" y="1948273"/>
            <a:ext cx="649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 variables independently according to their marginals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65869" y="3248055"/>
                <a:ext cx="3274358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pick a vertex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j</m:t>
                    </m:r>
                  </m:oMath>
                </a14:m>
                <a:r>
                  <a:rPr lang="en-US" sz="2000" dirty="0" smtClean="0"/>
                  <a:t> and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69" y="3248055"/>
                <a:ext cx="3274358" cy="424796"/>
              </a:xfrm>
              <a:prstGeom prst="rect">
                <a:avLst/>
              </a:prstGeom>
              <a:blipFill rotWithShape="1">
                <a:blip r:embed="rId3"/>
                <a:stretch>
                  <a:fillRect l="-1862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65869" y="3657600"/>
                <a:ext cx="4068550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on sample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69" y="3657600"/>
                <a:ext cx="4068550" cy="424796"/>
              </a:xfrm>
              <a:prstGeom prst="rect">
                <a:avLst/>
              </a:prstGeom>
              <a:blipFill rotWithShape="1">
                <a:blip r:embed="rId4"/>
                <a:stretch>
                  <a:fillRect l="-1499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295400" y="4449119"/>
            <a:ext cx="1478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Partitioning</a:t>
            </a:r>
            <a:endParaRPr lang="en-US" b="1" i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65869" y="4906319"/>
                <a:ext cx="22591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find vertex subset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69" y="4906319"/>
                <a:ext cx="225914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695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65869" y="5363519"/>
                <a:ext cx="4571636" cy="42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break dependence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∖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69" y="5363519"/>
                <a:ext cx="4571636" cy="427681"/>
              </a:xfrm>
              <a:prstGeom prst="rect">
                <a:avLst/>
              </a:prstGeom>
              <a:blipFill rotWithShape="1">
                <a:blip r:embed="rId6"/>
                <a:stretch>
                  <a:fillRect l="-1333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867400" y="3039070"/>
            <a:ext cx="3124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enough if constraint graph </a:t>
            </a:r>
          </a:p>
          <a:p>
            <a:pPr algn="ctr"/>
            <a:r>
              <a:rPr lang="en-US" dirty="0" smtClean="0"/>
              <a:t>has few significant eigenvalues</a:t>
            </a:r>
          </a:p>
          <a:p>
            <a:pPr algn="r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[BRS’11]</a:t>
            </a:r>
          </a:p>
        </p:txBody>
      </p:sp>
      <p:sp>
        <p:nvSpPr>
          <p:cNvPr id="16" name="Left Brace 15"/>
          <p:cNvSpPr/>
          <p:nvPr/>
        </p:nvSpPr>
        <p:spPr>
          <a:xfrm rot="13583134">
            <a:off x="5847551" y="2288811"/>
            <a:ext cx="192420" cy="1510031"/>
          </a:xfrm>
          <a:prstGeom prst="leftBrace">
            <a:avLst>
              <a:gd name="adj1" fmla="val 2300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21681" y="4546937"/>
            <a:ext cx="2282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2"/>
                </a:solidFill>
              </a:rPr>
              <a:t>general framework</a:t>
            </a:r>
          </a:p>
          <a:p>
            <a:pPr algn="ctr"/>
            <a:r>
              <a:rPr lang="en-US" sz="2000" b="1" i="1" dirty="0" smtClean="0">
                <a:solidFill>
                  <a:schemeClr val="accent2"/>
                </a:solidFill>
              </a:rPr>
              <a:t>for rounding </a:t>
            </a:r>
          </a:p>
          <a:p>
            <a:pPr algn="ctr"/>
            <a:r>
              <a:rPr lang="en-US" sz="2000" b="1" i="1" dirty="0" smtClean="0">
                <a:solidFill>
                  <a:schemeClr val="accent2"/>
                </a:solidFill>
              </a:rPr>
              <a:t>SDP hierarchies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943711" y="4876800"/>
            <a:ext cx="5256579" cy="1289538"/>
            <a:chOff x="1676400" y="4953000"/>
            <a:chExt cx="5256579" cy="1289538"/>
          </a:xfrm>
        </p:grpSpPr>
        <p:sp>
          <p:nvSpPr>
            <p:cNvPr id="10" name="TextBox 9"/>
            <p:cNvSpPr txBox="1"/>
            <p:nvPr/>
          </p:nvSpPr>
          <p:spPr>
            <a:xfrm>
              <a:off x="1752600" y="5056982"/>
              <a:ext cx="17860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Important fact:</a:t>
              </a:r>
              <a:endParaRPr lang="en-US" sz="20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905000" y="5445369"/>
                  <a:ext cx="5027979" cy="7325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 smtClean="0"/>
                    <a:t>can approximate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Corr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000" dirty="0" smtClean="0">
                      <a:solidFill>
                        <a:schemeClr val="tx2"/>
                      </a:solidFill>
                    </a:rPr>
                    <a:t> </a:t>
                  </a:r>
                  <a:r>
                    <a:rPr lang="en-US" sz="2000" dirty="0" smtClean="0"/>
                    <a:t>by Gram matrix </a:t>
                  </a:r>
                </a:p>
                <a:p>
                  <a:r>
                    <a:rPr lang="en-US" sz="2000" dirty="0" smtClean="0"/>
                    <a:t>of unit vectors </a:t>
                  </a:r>
                  <a:r>
                    <a:rPr lang="en-US" sz="2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(</a:t>
                  </a:r>
                  <a:r>
                    <a:rPr lang="en-US" sz="2000" dirty="0" err="1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tensoring</a:t>
                  </a:r>
                  <a:r>
                    <a:rPr lang="en-US" sz="2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trick</a:t>
                  </a:r>
                  <a:r>
                    <a:rPr lang="en-US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)</a:t>
                  </a:r>
                  <a:endPara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5445369"/>
                  <a:ext cx="5027979" cy="73257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212" t="-3333" r="-364" b="-1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ectangle 20"/>
            <p:cNvSpPr/>
            <p:nvPr/>
          </p:nvSpPr>
          <p:spPr>
            <a:xfrm>
              <a:off x="1676400" y="4953000"/>
              <a:ext cx="5205046" cy="128953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2032" y="3080404"/>
                <a:ext cx="1553887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Corr</m:t>
                      </m:r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032" y="3080404"/>
                <a:ext cx="1553887" cy="424796"/>
              </a:xfrm>
              <a:prstGeom prst="rect">
                <a:avLst/>
              </a:prstGeom>
              <a:blipFill rotWithShape="1">
                <a:blip r:embed="rId3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9600" y="2623204"/>
            <a:ext cx="2458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Pairwise) Correlation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6671" y="1751596"/>
                <a:ext cx="3092321" cy="839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Cov</m:t>
                                  </m:r>
                                  <m:d>
                                    <m:dPr>
                                      <m:ctrlP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𝑖𝑎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000" b="0" i="1" smtClean="0">
                                                  <a:solidFill>
                                                    <a:schemeClr val="tx2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000" b="0" i="1" smtClean="0">
                                                  <a:solidFill>
                                                    <a:schemeClr val="tx2"/>
                                                  </a:solidFill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  <m:r>
                                                <a:rPr lang="en-US" sz="2000" b="0" i="1" smtClean="0">
                                                  <a:solidFill>
                                                    <a:schemeClr val="tx2"/>
                                                  </a:solidFill>
                                                  <a:latin typeface="Cambria Math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2000" b="0" i="1" smtClean="0">
                                                  <a:solidFill>
                                                    <a:schemeClr val="tx2"/>
                                                  </a:solidFill>
                                                  <a:latin typeface="Cambria Math"/>
                                                </a:rPr>
                                                <m:t>𝑐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000" b="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71" y="1751596"/>
                <a:ext cx="3092321" cy="8392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16671" y="3581400"/>
                <a:ext cx="3531929" cy="839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𝑉𝑎𝑟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𝑖𝑎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𝑉𝑎𝑟</m:t>
                              </m:r>
                              <m:d>
                                <m:dPr>
                                  <m:endChr m:val="|"/>
                                  <m:ctrlP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/>
                                        </a:rPr>
                                        <m:t>𝑖𝑎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71" y="3581400"/>
                <a:ext cx="3531929" cy="8392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0" y="3048000"/>
                <a:ext cx="4946162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decrease in variance when conditioning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048000"/>
                <a:ext cx="4946162" cy="424796"/>
              </a:xfrm>
              <a:prstGeom prst="rect">
                <a:avLst/>
              </a:prstGeom>
              <a:blipFill rotWithShape="1">
                <a:blip r:embed="rId6"/>
                <a:stretch>
                  <a:fillRect l="-1233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1143000"/>
                <a:ext cx="5342809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statistical distance between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143000"/>
                <a:ext cx="5342809" cy="424796"/>
              </a:xfrm>
              <a:prstGeom prst="rect">
                <a:avLst/>
              </a:prstGeom>
              <a:blipFill rotWithShape="1">
                <a:blip r:embed="rId7"/>
                <a:stretch>
                  <a:fillRect l="-1142" t="-5797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Rounding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Conditioning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Partitioning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10800000" flipH="1">
            <a:off x="3352801" y="1494692"/>
            <a:ext cx="306353" cy="2658710"/>
          </a:xfrm>
          <a:prstGeom prst="leftBrace">
            <a:avLst>
              <a:gd name="adj1" fmla="val 23006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ular Callout 19"/>
              <p:cNvSpPr/>
              <p:nvPr/>
            </p:nvSpPr>
            <p:spPr>
              <a:xfrm>
                <a:off x="5980496" y="4346262"/>
                <a:ext cx="3011104" cy="759138"/>
              </a:xfrm>
              <a:prstGeom prst="wedgeRectCallout">
                <a:avLst>
                  <a:gd name="adj1" fmla="val -33209"/>
                  <a:gd name="adj2" fmla="val -66676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similar to </a:t>
                </a:r>
                <a:r>
                  <a:rPr lang="en-US" i="1" dirty="0"/>
                  <a:t>mutual information</a:t>
                </a:r>
              </a:p>
              <a:p>
                <a:pPr algn="ctr"/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2"/>
                        </a:solidFill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US" i="1" dirty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chemeClr val="tx2"/>
                        </a:solidFill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i="1" dirty="0">
                        <a:solidFill>
                          <a:schemeClr val="tx2"/>
                        </a:solidFill>
                        <a:latin typeface="Cambria Math"/>
                      </a:rPr>
                      <m:t>−</m:t>
                    </m:r>
                    <m:r>
                      <a:rPr lang="en-US" i="1" dirty="0">
                        <a:solidFill>
                          <a:schemeClr val="tx2"/>
                        </a:solidFill>
                        <a:latin typeface="Cambria Math"/>
                      </a:rPr>
                      <m:t>𝐻</m:t>
                    </m:r>
                    <m:d>
                      <m:dPr>
                        <m:sepChr m:val="∣"/>
                        <m:ctrlP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e>
                        <m:r>
                          <a:rPr lang="en-US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96" y="4346262"/>
                <a:ext cx="3011104" cy="759138"/>
              </a:xfrm>
              <a:prstGeom prst="wedgeRectCallout">
                <a:avLst>
                  <a:gd name="adj1" fmla="val -33209"/>
                  <a:gd name="adj2" fmla="val -66676"/>
                </a:avLst>
              </a:prstGeom>
              <a:blipFill rotWithShape="1">
                <a:blip r:embed="rId8"/>
                <a:stretch>
                  <a:fillRect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0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/>
      <p:bldP spid="6" grpId="0"/>
      <p:bldP spid="7" grpId="0"/>
      <p:bldP spid="8" grpId="0"/>
      <p:bldP spid="9" grpId="0"/>
      <p:bldP spid="19" grpId="0" animBg="1"/>
      <p:bldP spid="20" grpId="1" animBg="1"/>
      <p:bldP spid="20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Rounding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Conditioning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Partitioning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4381" y="1200090"/>
            <a:ext cx="6490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sample variables independently according to their marginals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4381" y="3124200"/>
                <a:ext cx="5932073" cy="754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 smtClean="0">
                        <a:solidFill>
                          <a:schemeClr val="tx2"/>
                        </a:solidFill>
                        <a:latin typeface="Cambria Math"/>
                      </a:rPr>
                      <m:t>Corr</m:t>
                    </m:r>
                    <m:d>
                      <m:dPr>
                        <m:ctrlPr>
                          <a:rPr lang="en-US" sz="2000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 dirty="0" err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&lt;1−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𝑂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𝜀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000" dirty="0" smtClean="0"/>
                  <a:t>then </a:t>
                </a:r>
                <a:r>
                  <a:rPr lang="en-US" sz="2000" i="1" dirty="0" smtClean="0"/>
                  <a:t>independent sampling</a:t>
                </a:r>
              </a:p>
              <a:p>
                <a:r>
                  <a:rPr lang="en-US" sz="2000" dirty="0" smtClean="0"/>
                  <a:t>satisfies constraint with probability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Ω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81" y="3124200"/>
                <a:ext cx="5932073" cy="754694"/>
              </a:xfrm>
              <a:prstGeom prst="rect">
                <a:avLst/>
              </a:prstGeom>
              <a:blipFill rotWithShape="1">
                <a:blip r:embed="rId3"/>
                <a:stretch>
                  <a:fillRect l="-1028" t="-813" b="-1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04381" y="4267200"/>
                <a:ext cx="2156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Rounding fails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81" y="4267200"/>
                <a:ext cx="215616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825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05200" y="4274574"/>
                <a:ext cx="3345852" cy="44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∼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Corr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&gt;1−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𝜀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274574"/>
                <a:ext cx="3345852" cy="446917"/>
              </a:xfrm>
              <a:prstGeom prst="rect">
                <a:avLst/>
              </a:prstGeom>
              <a:blipFill rotWithShape="1">
                <a:blip r:embed="rId5"/>
                <a:stretch>
                  <a:fillRect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581400" y="5174159"/>
            <a:ext cx="3548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Local Correlation</a:t>
            </a:r>
          </a:p>
          <a:p>
            <a:pPr algn="ctr"/>
            <a:r>
              <a:rPr lang="en-US" sz="2000" dirty="0" smtClean="0"/>
              <a:t>(over edges of constraint graph)</a:t>
            </a: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/>
                  </a:solidFill>
                </a:rPr>
                <a:t>Rounding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Conditioning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Partitioning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ular Callout 22"/>
              <p:cNvSpPr/>
              <p:nvPr/>
            </p:nvSpPr>
            <p:spPr>
              <a:xfrm>
                <a:off x="4038600" y="2142324"/>
                <a:ext cx="4876800" cy="759138"/>
              </a:xfrm>
              <a:prstGeom prst="wedgeRectCallout">
                <a:avLst>
                  <a:gd name="adj1" fmla="val -22250"/>
                  <a:gd name="adj2" fmla="val 75396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 smtClean="0">
                        <a:solidFill>
                          <a:schemeClr val="tx2"/>
                        </a:solidFill>
                        <a:latin typeface="Cambria Math"/>
                      </a:rPr>
                      <m:t>Corr</m:t>
                    </m:r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i="1" dirty="0" err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err="1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statistical distance between </a:t>
                </a:r>
              </a:p>
              <a:p>
                <a:pPr algn="ctr"/>
                <a:r>
                  <a:rPr lang="en-US" sz="2000" dirty="0"/>
                  <a:t>independent and correlated </a:t>
                </a:r>
                <a:r>
                  <a:rPr lang="en-US" sz="2000" dirty="0" smtClean="0"/>
                  <a:t>sampling</a:t>
                </a:r>
                <a:endParaRPr lang="en-US" sz="2000" dirty="0"/>
              </a:p>
            </p:txBody>
          </p:sp>
        </mc:Choice>
        <mc:Fallback xmlns="">
          <p:sp>
            <p:nvSpPr>
              <p:cNvPr id="23" name="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142324"/>
                <a:ext cx="4876800" cy="759138"/>
              </a:xfrm>
              <a:prstGeom prst="wedgeRectCallout">
                <a:avLst>
                  <a:gd name="adj1" fmla="val -22250"/>
                  <a:gd name="adj2" fmla="val 75396"/>
                </a:avLst>
              </a:prstGeom>
              <a:blipFill rotWithShape="1">
                <a:blip r:embed="rId6"/>
                <a:stretch>
                  <a:fillRect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ular Callout 23"/>
          <p:cNvSpPr/>
          <p:nvPr/>
        </p:nvSpPr>
        <p:spPr>
          <a:xfrm>
            <a:off x="3581400" y="5105401"/>
            <a:ext cx="3548984" cy="914399"/>
          </a:xfrm>
          <a:prstGeom prst="wedgeRectCallout">
            <a:avLst>
              <a:gd name="adj1" fmla="val -20520"/>
              <a:gd name="adj2" fmla="val -68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Snip Same Side Corner Rectangle 25"/>
          <p:cNvSpPr/>
          <p:nvPr/>
        </p:nvSpPr>
        <p:spPr>
          <a:xfrm>
            <a:off x="998115" y="105508"/>
            <a:ext cx="1371600" cy="532637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nip Same Side Corner Rectangle 24"/>
          <p:cNvSpPr/>
          <p:nvPr/>
        </p:nvSpPr>
        <p:spPr>
          <a:xfrm>
            <a:off x="998115" y="617947"/>
            <a:ext cx="1371600" cy="128057"/>
          </a:xfrm>
          <a:prstGeom prst="snip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9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23" grpId="1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6800" y="1219200"/>
                <a:ext cx="3304623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pick a vertex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 and sample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19200"/>
                <a:ext cx="3304623" cy="424796"/>
              </a:xfrm>
              <a:prstGeom prst="rect">
                <a:avLst/>
              </a:prstGeom>
              <a:blipFill rotWithShape="1">
                <a:blip r:embed="rId2"/>
                <a:stretch>
                  <a:fillRect l="-1845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66800" y="1628745"/>
                <a:ext cx="4091376" cy="424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on sample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28745"/>
                <a:ext cx="4091376" cy="424796"/>
              </a:xfrm>
              <a:prstGeom prst="rect">
                <a:avLst/>
              </a:prstGeom>
              <a:blipFill rotWithShape="1">
                <a:blip r:embed="rId3"/>
                <a:stretch>
                  <a:fillRect l="-1490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600200" y="2569463"/>
            <a:ext cx="3084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accent2"/>
                </a:solidFill>
              </a:rPr>
              <a:t>c</a:t>
            </a:r>
            <a:r>
              <a:rPr lang="en-US" sz="2000" b="1" i="1" dirty="0" smtClean="0">
                <a:solidFill>
                  <a:schemeClr val="accent2"/>
                </a:solidFill>
              </a:rPr>
              <a:t>omputationally expensive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95600"/>
                <a:ext cx="2593274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(level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 level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/>
                      </a:rPr>
                      <m:t>𝑟</m:t>
                    </m:r>
                    <m:r>
                      <a:rPr lang="en-US" sz="20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)</a:t>
                </a:r>
                <a:endParaRPr 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95600"/>
                <a:ext cx="2593274" cy="453137"/>
              </a:xfrm>
              <a:prstGeom prst="rect">
                <a:avLst/>
              </a:prstGeom>
              <a:blipFill rotWithShape="1">
                <a:blip r:embed="rId4"/>
                <a:stretch>
                  <a:fillRect l="-2588" r="-1647"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00" y="3779031"/>
                <a:ext cx="5404878" cy="446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</a:t>
                </a:r>
                <a:r>
                  <a:rPr lang="en-US" sz="2000" dirty="0" smtClean="0"/>
                  <a:t>ondition on vertex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 smtClean="0"/>
                  <a:t>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solidFill>
                              <a:schemeClr val="tx2"/>
                            </a:solidFill>
                            <a:latin typeface="Cambria Math"/>
                          </a:rPr>
                          <m:t>𝐄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>
                        <a:solidFill>
                          <a:schemeClr val="tx2"/>
                        </a:solidFill>
                        <a:latin typeface="Cambria Math"/>
                      </a:rPr>
                      <m:t>Corr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79031"/>
                <a:ext cx="5404878" cy="446917"/>
              </a:xfrm>
              <a:prstGeom prst="rect">
                <a:avLst/>
              </a:prstGeom>
              <a:blipFill rotWithShape="1">
                <a:blip r:embed="rId5"/>
                <a:stretch>
                  <a:fillRect l="-1242" t="-1370" b="-19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00200" y="4160031"/>
                <a:ext cx="4877169" cy="414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can condition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sz="2000" dirty="0" smtClean="0"/>
                  <a:t> times on such vertices</a:t>
                </a:r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160031"/>
                <a:ext cx="4877169" cy="414601"/>
              </a:xfrm>
              <a:prstGeom prst="rect">
                <a:avLst/>
              </a:prstGeom>
              <a:blipFill rotWithShape="1">
                <a:blip r:embed="rId6"/>
                <a:stretch>
                  <a:fillRect t="-2941" r="-375" b="-2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66800" y="4876800"/>
                <a:ext cx="5496698" cy="760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Conditioning fails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𝐄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>
                        <a:solidFill>
                          <a:srgbClr val="C00000"/>
                        </a:solidFill>
                        <a:latin typeface="Cambria Math"/>
                      </a:rPr>
                      <m:t>Corr</m:t>
                    </m:r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C00000"/>
                  </a:solidFill>
                </a:endParaRPr>
              </a:p>
              <a:p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5496698" cy="760914"/>
              </a:xfrm>
              <a:prstGeom prst="rect">
                <a:avLst/>
              </a:prstGeom>
              <a:blipFill rotWithShape="1">
                <a:blip r:embed="rId7"/>
                <a:stretch>
                  <a:fillRect l="-1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267200" y="5638800"/>
            <a:ext cx="2970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Global Correlation</a:t>
            </a:r>
          </a:p>
          <a:p>
            <a:pPr algn="ctr"/>
            <a:r>
              <a:rPr lang="en-US" sz="2000" dirty="0" smtClean="0"/>
              <a:t>(over random vertex pairs)</a:t>
            </a: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Rounding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/>
                  </a:solidFill>
                </a:rPr>
                <a:t>Conditioning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Partitioning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8" name="Snip Same Side Corner Rectangle 27"/>
          <p:cNvSpPr/>
          <p:nvPr/>
        </p:nvSpPr>
        <p:spPr>
          <a:xfrm>
            <a:off x="3610708" y="105508"/>
            <a:ext cx="1600200" cy="532637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Snip Same Side Corner Rectangle 28"/>
          <p:cNvSpPr/>
          <p:nvPr/>
        </p:nvSpPr>
        <p:spPr>
          <a:xfrm>
            <a:off x="3610708" y="604501"/>
            <a:ext cx="1600200" cy="180945"/>
          </a:xfrm>
          <a:prstGeom prst="snip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66800" y="2209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Issue: </a:t>
            </a:r>
            <a:endParaRPr lang="en-US" sz="20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66800" y="3471599"/>
            <a:ext cx="698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Idea: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ular Callout 33"/>
              <p:cNvSpPr/>
              <p:nvPr/>
            </p:nvSpPr>
            <p:spPr>
              <a:xfrm>
                <a:off x="4963699" y="2895600"/>
                <a:ext cx="4082757" cy="759138"/>
              </a:xfrm>
              <a:prstGeom prst="wedgeRectCallout">
                <a:avLst>
                  <a:gd name="adj1" fmla="val 3018"/>
                  <a:gd name="adj2" fmla="val 81573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2"/>
                        </a:solidFill>
                        <a:latin typeface="Cambria Math"/>
                      </a:rPr>
                      <m:t>Corr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measures decrease in</a:t>
                </a:r>
              </a:p>
              <a:p>
                <a:pPr algn="ctr"/>
                <a:r>
                  <a:rPr lang="en-US" sz="2000" dirty="0"/>
                  <a:t> variance when conditioning on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Rectangular Callout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699" y="2895600"/>
                <a:ext cx="4082757" cy="759138"/>
              </a:xfrm>
              <a:prstGeom prst="wedgeRectCallout">
                <a:avLst>
                  <a:gd name="adj1" fmla="val 3018"/>
                  <a:gd name="adj2" fmla="val 81573"/>
                </a:avLst>
              </a:prstGeom>
              <a:blipFill rotWithShape="1">
                <a:blip r:embed="rId8"/>
                <a:stretch>
                  <a:fillRect t="-595"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ular Callout 34"/>
          <p:cNvSpPr/>
          <p:nvPr/>
        </p:nvSpPr>
        <p:spPr>
          <a:xfrm>
            <a:off x="4243120" y="5562600"/>
            <a:ext cx="2994573" cy="914399"/>
          </a:xfrm>
          <a:prstGeom prst="wedgeRectCallout">
            <a:avLst>
              <a:gd name="adj1" fmla="val -20520"/>
              <a:gd name="adj2" fmla="val -68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5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9" grpId="0"/>
      <p:bldP spid="21" grpId="0"/>
      <p:bldP spid="22" grpId="0"/>
      <p:bldP spid="32" grpId="0"/>
      <p:bldP spid="33" grpId="0"/>
      <p:bldP spid="34" grpId="1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4400" y="1705919"/>
                <a:ext cx="22591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find vertex subset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05919"/>
                <a:ext cx="2259145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2695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4400" y="2163119"/>
                <a:ext cx="4571636" cy="42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break dependence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∖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163119"/>
                <a:ext cx="4571636" cy="427681"/>
              </a:xfrm>
              <a:prstGeom prst="rect">
                <a:avLst/>
              </a:prstGeom>
              <a:blipFill rotWithShape="1">
                <a:blip r:embed="rId3"/>
                <a:stretch>
                  <a:fillRect l="-1333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98594" y="3486090"/>
                <a:ext cx="59690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destroy correlation for constraints between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𝑉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∖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594" y="3486090"/>
                <a:ext cx="596900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12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2133600" y="4177227"/>
            <a:ext cx="2710118" cy="1766373"/>
            <a:chOff x="5295536" y="3886200"/>
            <a:chExt cx="3124200" cy="2251262"/>
          </a:xfrm>
        </p:grpSpPr>
        <p:sp>
          <p:nvSpPr>
            <p:cNvPr id="20" name="Oval 19"/>
            <p:cNvSpPr/>
            <p:nvPr/>
          </p:nvSpPr>
          <p:spPr>
            <a:xfrm rot="20596051">
              <a:off x="5295536" y="3886200"/>
              <a:ext cx="3124200" cy="22512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 rot="739991">
              <a:off x="5638800" y="5060349"/>
              <a:ext cx="1353561" cy="92024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6315581" y="4919197"/>
              <a:ext cx="157210" cy="58177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315581" y="5037884"/>
              <a:ext cx="469040" cy="46308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5913331" y="4909307"/>
              <a:ext cx="402252" cy="59166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315581" y="5285150"/>
              <a:ext cx="698329" cy="2158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6307705" y="4869743"/>
              <a:ext cx="7876" cy="63122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315581" y="5354385"/>
              <a:ext cx="735014" cy="14658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15581" y="5500968"/>
              <a:ext cx="790044" cy="413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5995873" y="4859853"/>
              <a:ext cx="319709" cy="64111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15581" y="5500968"/>
              <a:ext cx="735014" cy="18969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315581" y="5136790"/>
              <a:ext cx="551585" cy="3641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315581" y="4889524"/>
              <a:ext cx="74666" cy="6114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315581" y="5500968"/>
              <a:ext cx="762530" cy="1204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 rot="739991">
              <a:off x="5782010" y="5183064"/>
              <a:ext cx="1065515" cy="69623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7315200" y="4529714"/>
                  <a:ext cx="7398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r>
                          <a:rPr lang="en-US" i="1">
                            <a:latin typeface="Cambria Math"/>
                          </a:rPr>
                          <m:t>∖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0" y="4529714"/>
                  <a:ext cx="739882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4717" b="-4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6128971" y="5298825"/>
                  <a:ext cx="3574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8971" y="5298825"/>
                  <a:ext cx="35746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44" name="TextBox 43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Rounding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Conditioning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/>
                  </a:solidFill>
                </a:rPr>
                <a:t>Partitioning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nip Same Side Corner Rectangle 48"/>
          <p:cNvSpPr/>
          <p:nvPr/>
        </p:nvSpPr>
        <p:spPr>
          <a:xfrm>
            <a:off x="6518031" y="105508"/>
            <a:ext cx="1600200" cy="532637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Snip Same Side Corner Rectangle 49"/>
          <p:cNvSpPr/>
          <p:nvPr/>
        </p:nvSpPr>
        <p:spPr>
          <a:xfrm>
            <a:off x="6518031" y="604501"/>
            <a:ext cx="1600200" cy="180945"/>
          </a:xfrm>
          <a:prstGeom prst="snip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14400" y="3028890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Issue:</a:t>
            </a:r>
            <a:endParaRPr lang="en-US" sz="20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5307595" y="4523581"/>
            <a:ext cx="1111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Wanted</a:t>
            </a:r>
            <a:r>
              <a:rPr lang="en-US" sz="2000" i="1" dirty="0" smtClean="0"/>
              <a:t>: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684291" y="4876800"/>
                <a:ext cx="30028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en-US" sz="2000" dirty="0" smtClean="0"/>
                  <a:t> with </a:t>
                </a:r>
                <a:r>
                  <a:rPr lang="en-US" sz="2000" i="1" dirty="0" smtClean="0"/>
                  <a:t>small expansion </a:t>
                </a:r>
              </a:p>
              <a:p>
                <a:r>
                  <a:rPr lang="en-US" sz="2000" dirty="0" smtClean="0"/>
                  <a:t>                &amp; </a:t>
                </a:r>
                <a:r>
                  <a:rPr lang="en-US" sz="2000" i="1" dirty="0" smtClean="0"/>
                  <a:t>small cardinality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291" y="4876800"/>
                <a:ext cx="3002873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2028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5257800" y="4448906"/>
            <a:ext cx="3429364" cy="11664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9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52" grpId="0"/>
      <p:bldP spid="53" grpId="0"/>
      <p:bldP spid="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72893" y="3352800"/>
                <a:ext cx="6223307" cy="441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For endpoints of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random path </a:t>
                </a:r>
                <a:r>
                  <a:rPr lang="en-US" sz="2000" dirty="0" smtClean="0"/>
                  <a:t>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𝑡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Ω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𝛽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𝜀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893" y="3352800"/>
                <a:ext cx="6223307" cy="441403"/>
              </a:xfrm>
              <a:prstGeom prst="rect">
                <a:avLst/>
              </a:prstGeom>
              <a:blipFill rotWithShape="1">
                <a:blip r:embed="rId2"/>
                <a:stretch>
                  <a:fillRect l="-1077" t="-104167" r="-294" b="-15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47800" y="3733800"/>
                <a:ext cx="454477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 ∼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Corr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&gt;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0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𝜀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≫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33800"/>
                <a:ext cx="4544770" cy="5073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4400" y="4637823"/>
                <a:ext cx="6615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000" dirty="0"/>
                  <a:t>r</a:t>
                </a:r>
                <a:r>
                  <a:rPr lang="en-US" sz="2000" dirty="0" smtClean="0"/>
                  <a:t>andom walk stuck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 smtClean="0"/>
                  <a:t> steps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sz="2000" dirty="0" smtClean="0"/>
                  <a:t> fraction of vertices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37823"/>
                <a:ext cx="661559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5029200"/>
                <a:ext cx="7413376" cy="718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∃</m:t>
                    </m:r>
                  </m:oMath>
                </a14:m>
                <a:r>
                  <a:rPr lang="en-US" sz="2000" dirty="0" smtClean="0"/>
                  <a:t> vertex set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000" dirty="0" smtClean="0"/>
                  <a:t>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𝑉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sz="2000" dirty="0" smtClean="0"/>
                  <a:t> and expansion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𝜀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𝛽</m:t>
                        </m:r>
                      </m:e>
                    </m:rad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029200"/>
                <a:ext cx="7413376" cy="7186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5877777"/>
                <a:ext cx="8055795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 vertex is cut in at most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1/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partitioning steps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break only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𝜀</m:t>
                        </m:r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edges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877777"/>
                <a:ext cx="8055795" cy="465064"/>
              </a:xfrm>
              <a:prstGeom prst="rect">
                <a:avLst/>
              </a:prstGeom>
              <a:blipFill rotWithShape="1">
                <a:blip r:embed="rId6"/>
                <a:stretch>
                  <a:fillRect l="-757" b="-22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/>
          <p:cNvGrpSpPr/>
          <p:nvPr/>
        </p:nvGrpSpPr>
        <p:grpSpPr>
          <a:xfrm>
            <a:off x="1077018" y="152400"/>
            <a:ext cx="6989965" cy="400110"/>
            <a:chOff x="933287" y="399416"/>
            <a:chExt cx="6989965" cy="400110"/>
          </a:xfrm>
        </p:grpSpPr>
        <p:sp>
          <p:nvSpPr>
            <p:cNvPr id="69" name="TextBox 68"/>
            <p:cNvSpPr txBox="1"/>
            <p:nvPr/>
          </p:nvSpPr>
          <p:spPr>
            <a:xfrm>
              <a:off x="933287" y="399416"/>
              <a:ext cx="12137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Rounding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15423" y="399416"/>
              <a:ext cx="1561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/>
                  </a:solidFill>
                </a:rPr>
                <a:t>Conditioning</a:t>
              </a:r>
              <a:endParaRPr lang="en-US" b="1" i="1" dirty="0">
                <a:solidFill>
                  <a:schemeClr val="accent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44834" y="399416"/>
              <a:ext cx="1478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/>
                  </a:solidFill>
                </a:rPr>
                <a:t>Partitioning</a:t>
              </a:r>
              <a:endParaRPr lang="en-US" b="1" i="1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72" name="Straight Connector 71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3400" y="633046"/>
            <a:ext cx="8077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nip Same Side Corner Rectangle 73"/>
          <p:cNvSpPr/>
          <p:nvPr/>
        </p:nvSpPr>
        <p:spPr>
          <a:xfrm>
            <a:off x="6512169" y="105508"/>
            <a:ext cx="1600200" cy="532637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Snip Same Side Corner Rectangle 74"/>
          <p:cNvSpPr/>
          <p:nvPr/>
        </p:nvSpPr>
        <p:spPr>
          <a:xfrm>
            <a:off x="6512169" y="604501"/>
            <a:ext cx="1600200" cy="180945"/>
          </a:xfrm>
          <a:prstGeom prst="snip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674872" y="1317237"/>
            <a:ext cx="2232442" cy="1295400"/>
            <a:chOff x="5295536" y="3886200"/>
            <a:chExt cx="3124200" cy="2251262"/>
          </a:xfrm>
        </p:grpSpPr>
        <p:sp>
          <p:nvSpPr>
            <p:cNvPr id="44" name="Oval 43"/>
            <p:cNvSpPr/>
            <p:nvPr/>
          </p:nvSpPr>
          <p:spPr>
            <a:xfrm rot="20596051">
              <a:off x="5295536" y="3886200"/>
              <a:ext cx="3124200" cy="225126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739991">
              <a:off x="5638800" y="5060349"/>
              <a:ext cx="1353561" cy="920242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6315581" y="4919197"/>
              <a:ext cx="157210" cy="58177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6315581" y="5037884"/>
              <a:ext cx="469040" cy="46308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5913331" y="4909307"/>
              <a:ext cx="402252" cy="59166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6315581" y="5285150"/>
              <a:ext cx="698329" cy="2158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6307705" y="4869743"/>
              <a:ext cx="7876" cy="63122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315581" y="5354385"/>
              <a:ext cx="735014" cy="14658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315581" y="5500968"/>
              <a:ext cx="790044" cy="413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5995873" y="4859853"/>
              <a:ext cx="319709" cy="64111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315581" y="5500968"/>
              <a:ext cx="735014" cy="18969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315581" y="5136790"/>
              <a:ext cx="551585" cy="3641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6315581" y="4889524"/>
              <a:ext cx="74666" cy="6114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315581" y="5500968"/>
              <a:ext cx="762530" cy="1204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rot="739991">
              <a:off x="5782010" y="5183064"/>
              <a:ext cx="1065515" cy="69623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7315200" y="4529714"/>
                  <a:ext cx="7398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r>
                          <a:rPr lang="en-US" i="1">
                            <a:latin typeface="Cambria Math"/>
                          </a:rPr>
                          <m:t>∖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0" y="4529714"/>
                  <a:ext cx="73988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27907" b="-9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6128971" y="5298825"/>
                  <a:ext cx="3574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8971" y="5298825"/>
                  <a:ext cx="357469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14286" b="-6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ular Callout 77"/>
              <p:cNvSpPr/>
              <p:nvPr/>
            </p:nvSpPr>
            <p:spPr>
              <a:xfrm>
                <a:off x="228599" y="756227"/>
                <a:ext cx="3241431" cy="759138"/>
              </a:xfrm>
              <a:prstGeom prst="wedgeRectCallout">
                <a:avLst>
                  <a:gd name="adj1" fmla="val -8483"/>
                  <a:gd name="adj2" fmla="val -82119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fails only if </a:t>
                </a:r>
                <a:r>
                  <a:rPr lang="en-US" i="1" dirty="0" smtClean="0"/>
                  <a:t>local correlation high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∼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solidFill>
                            <a:schemeClr val="tx2"/>
                          </a:solidFill>
                          <a:latin typeface="Cambria Math"/>
                        </a:rPr>
                        <m:t>Corr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&gt;1−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𝜀</m:t>
                      </m:r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8" name="Rectangular Callout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756227"/>
                <a:ext cx="3241431" cy="759138"/>
              </a:xfrm>
              <a:prstGeom prst="wedgeRectCallout">
                <a:avLst>
                  <a:gd name="adj1" fmla="val -8483"/>
                  <a:gd name="adj2" fmla="val -82119"/>
                </a:avLst>
              </a:prstGeom>
              <a:blipFill rotWithShape="1">
                <a:blip r:embed="rId9"/>
                <a:stretch>
                  <a:fillRect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ular Callout 78"/>
              <p:cNvSpPr/>
              <p:nvPr/>
            </p:nvSpPr>
            <p:spPr>
              <a:xfrm>
                <a:off x="3810000" y="766998"/>
                <a:ext cx="3282463" cy="759138"/>
              </a:xfrm>
              <a:prstGeom prst="wedgeRectCallout">
                <a:avLst>
                  <a:gd name="adj1" fmla="val -29925"/>
                  <a:gd name="adj2" fmla="val -79031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fails only if </a:t>
                </a:r>
                <a:r>
                  <a:rPr lang="en-US" i="1" dirty="0" smtClean="0"/>
                  <a:t>global correlation low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solidFill>
                            <a:schemeClr val="tx2"/>
                          </a:solidFill>
                          <a:latin typeface="Cambria Math"/>
                        </a:rPr>
                        <m:t>Corr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2"/>
                          </a:solidFill>
                          <a:latin typeface="Cambria Math"/>
                        </a:rPr>
                        <m:t>&lt;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9" name="Rectangular Callout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766998"/>
                <a:ext cx="3282463" cy="759138"/>
              </a:xfrm>
              <a:prstGeom prst="wedgeRectCallout">
                <a:avLst>
                  <a:gd name="adj1" fmla="val -29925"/>
                  <a:gd name="adj2" fmla="val -79031"/>
                </a:avLst>
              </a:prstGeom>
              <a:blipFill rotWithShape="1">
                <a:blip r:embed="rId10"/>
                <a:stretch>
                  <a:fillRect l="-370"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62000" y="2895600"/>
            <a:ext cx="7162800" cy="14302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2971800"/>
            <a:ext cx="273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Correlation Propagation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ular Callout 81"/>
              <p:cNvSpPr/>
              <p:nvPr/>
            </p:nvSpPr>
            <p:spPr>
              <a:xfrm>
                <a:off x="6512169" y="3810001"/>
                <a:ext cx="2536805" cy="759138"/>
              </a:xfrm>
              <a:prstGeom prst="wedgeRectCallout">
                <a:avLst>
                  <a:gd name="adj1" fmla="val -57652"/>
                  <a:gd name="adj2" fmla="val -26526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tx2"/>
                        </a:solidFill>
                        <a:latin typeface="Cambria Math"/>
                      </a:rPr>
                      <m:t>Corr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is Gram</a:t>
                </a:r>
              </a:p>
              <a:p>
                <a:pPr algn="ctr"/>
                <a:r>
                  <a:rPr lang="en-US" sz="2000" dirty="0"/>
                  <a:t>matrix of unit vectors</a:t>
                </a:r>
              </a:p>
            </p:txBody>
          </p:sp>
        </mc:Choice>
        <mc:Fallback xmlns="">
          <p:sp>
            <p:nvSpPr>
              <p:cNvPr id="82" name="Rectangular Callout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169" y="3810001"/>
                <a:ext cx="2536805" cy="759138"/>
              </a:xfrm>
              <a:prstGeom prst="wedgeRectCallout">
                <a:avLst>
                  <a:gd name="adj1" fmla="val -57652"/>
                  <a:gd name="adj2" fmla="val -26526"/>
                </a:avLst>
              </a:prstGeom>
              <a:blipFill rotWithShape="1">
                <a:blip r:embed="rId11"/>
                <a:stretch>
                  <a:fillRect b="-11719"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762000" y="5877776"/>
            <a:ext cx="8208195" cy="534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914400" y="1705919"/>
                <a:ext cx="22591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find vertex subset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05919"/>
                <a:ext cx="2259145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2695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914400" y="2163119"/>
                <a:ext cx="4571636" cy="42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break dependence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∖</m:t>
                        </m:r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163119"/>
                <a:ext cx="4571636" cy="427681"/>
              </a:xfrm>
              <a:prstGeom prst="rect">
                <a:avLst/>
              </a:prstGeom>
              <a:blipFill rotWithShape="1">
                <a:blip r:embed="rId13"/>
                <a:stretch>
                  <a:fillRect l="-1333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3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36788 0.45926 " pathEditMode="relative" rAng="0" ptsTypes="AA">
                                      <p:cBhvr>
                                        <p:cTn id="6" dur="7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3" y="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/>
      <p:bldP spid="6" grpId="0"/>
      <p:bldP spid="7" grpId="0"/>
      <p:bldP spid="8" grpId="0"/>
      <p:bldP spid="78" grpId="0" animBg="1"/>
      <p:bldP spid="79" grpId="0" animBg="1"/>
      <p:bldP spid="11" grpId="0" animBg="1"/>
      <p:bldP spid="15" grpId="0"/>
      <p:bldP spid="8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6598" y="533400"/>
            <a:ext cx="64508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Subexponential Algorithms for 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Unique Games and Related Problems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66800" y="1934492"/>
            <a:ext cx="7010400" cy="732508"/>
            <a:chOff x="990600" y="3445270"/>
            <a:chExt cx="7010400" cy="732508"/>
          </a:xfrm>
        </p:grpSpPr>
        <p:sp>
          <p:nvSpPr>
            <p:cNvPr id="7" name="TextBox 6"/>
            <p:cNvSpPr txBox="1"/>
            <p:nvPr/>
          </p:nvSpPr>
          <p:spPr>
            <a:xfrm>
              <a:off x="6048222" y="3445270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David </a:t>
              </a:r>
              <a:r>
                <a:rPr lang="en-US" sz="2000" dirty="0" err="1" smtClean="0">
                  <a:latin typeface="Corbel" pitchFamily="34" charset="0"/>
                </a:rPr>
                <a:t>Steurer</a:t>
              </a:r>
              <a:endParaRPr lang="en-US" sz="2000" dirty="0" smtClean="0">
                <a:latin typeface="Corbel" pitchFamily="34" charset="0"/>
              </a:endParaRP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  <a:sym typeface="Wingdings" pitchFamily="2" charset="2"/>
                </a:rPr>
                <a:t>MSR New England</a:t>
              </a:r>
              <a:endPara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3445270"/>
              <a:ext cx="2680157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err="1" smtClean="0">
                  <a:latin typeface="Corbel" pitchFamily="34" charset="0"/>
                </a:rPr>
                <a:t>Sanjeev</a:t>
              </a:r>
              <a:r>
                <a:rPr lang="en-US" sz="2000" dirty="0" smtClean="0">
                  <a:latin typeface="Corbel" pitchFamily="34" charset="0"/>
                </a:rPr>
                <a:t> Arora </a:t>
              </a: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Princeton University &amp; CCI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3101" y="3445270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Boaz Barak</a:t>
              </a: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MSR New England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33400" y="3276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323556" y="3723382"/>
            <a:ext cx="64969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Rounding </a:t>
            </a:r>
            <a:r>
              <a:rPr lang="en-US" sz="3200" dirty="0" err="1" smtClean="0">
                <a:solidFill>
                  <a:schemeClr val="tx2"/>
                </a:solidFill>
                <a:latin typeface="Corbel" pitchFamily="34" charset="0"/>
              </a:rPr>
              <a:t>Semidefinite</a:t>
            </a:r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 Programming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Corbel" pitchFamily="34" charset="0"/>
              </a:rPr>
              <a:t>Hierarchies via Global Correlation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476222" y="5134892"/>
            <a:ext cx="6600978" cy="732508"/>
            <a:chOff x="1400022" y="3445270"/>
            <a:chExt cx="6600978" cy="732508"/>
          </a:xfrm>
        </p:grpSpPr>
        <p:sp>
          <p:nvSpPr>
            <p:cNvPr id="50" name="TextBox 49"/>
            <p:cNvSpPr txBox="1"/>
            <p:nvPr/>
          </p:nvSpPr>
          <p:spPr>
            <a:xfrm>
              <a:off x="6048222" y="3445270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David </a:t>
              </a:r>
              <a:r>
                <a:rPr lang="en-US" sz="2000" dirty="0" err="1" smtClean="0">
                  <a:latin typeface="Corbel" pitchFamily="34" charset="0"/>
                </a:rPr>
                <a:t>Steurer</a:t>
              </a:r>
              <a:endParaRPr lang="en-US" sz="2000" dirty="0" smtClean="0">
                <a:latin typeface="Corbel" pitchFamily="34" charset="0"/>
              </a:endParaRP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  <a:sym typeface="Wingdings" pitchFamily="2" charset="2"/>
                </a:rPr>
                <a:t>MSR New England</a:t>
              </a:r>
              <a:endPara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17335" y="3445270"/>
              <a:ext cx="2366352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Prasad </a:t>
              </a:r>
              <a:r>
                <a:rPr lang="en-US" sz="2000" dirty="0" err="1" smtClean="0">
                  <a:latin typeface="Corbel" pitchFamily="34" charset="0"/>
                </a:rPr>
                <a:t>Raghavendra</a:t>
              </a:r>
              <a:endParaRPr lang="en-US" sz="2000" dirty="0" smtClean="0">
                <a:latin typeface="Corbel" pitchFamily="34" charset="0"/>
              </a:endParaRP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Georgia Tech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00022" y="3445270"/>
              <a:ext cx="1952778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sz="2000" dirty="0" smtClean="0">
                  <a:latin typeface="Corbel" pitchFamily="34" charset="0"/>
                </a:rPr>
                <a:t>Boaz Barak</a:t>
              </a:r>
            </a:p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rbel" pitchFamily="34" charset="0"/>
                </a:rPr>
                <a:t>MSR New England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38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5983" y="990600"/>
            <a:ext cx="2111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general </a:t>
            </a:r>
            <a:r>
              <a:rPr lang="en-US" sz="2000" b="1" cap="small" dirty="0" smtClean="0"/>
              <a:t>2-Csp</a:t>
            </a:r>
            <a:r>
              <a:rPr lang="en-US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76400" y="1524000"/>
                <a:ext cx="6858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PTAS </a:t>
                </a:r>
                <a:r>
                  <a:rPr lang="en-US" sz="2000" dirty="0"/>
                  <a:t>if constraint graph is random (degree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≫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alphabet)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524000"/>
                <a:ext cx="6858000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88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76400" y="2057400"/>
            <a:ext cx="5138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QPTAS if constraint graph is </a:t>
            </a:r>
            <a:r>
              <a:rPr lang="en-US" sz="2000" dirty="0" err="1" smtClean="0"/>
              <a:t>hypercontractive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>
          <a:xfrm>
            <a:off x="6706261" y="2363724"/>
            <a:ext cx="2285339" cy="684276"/>
          </a:xfrm>
          <a:prstGeom prst="wedgeRectCallout">
            <a:avLst>
              <a:gd name="adj1" fmla="val -61832"/>
              <a:gd name="adj2" fmla="val -38395"/>
            </a:avLst>
          </a:prstGeom>
          <a:ln w="1905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very good </a:t>
            </a:r>
            <a:r>
              <a:rPr lang="en-US" sz="2000" dirty="0" smtClean="0"/>
              <a:t>expander</a:t>
            </a:r>
          </a:p>
          <a:p>
            <a:pPr algn="ctr"/>
            <a:r>
              <a:rPr lang="en-US" sz="2000" dirty="0" smtClean="0"/>
              <a:t>for </a:t>
            </a:r>
            <a:r>
              <a:rPr lang="en-US" sz="2000" i="1" dirty="0" smtClean="0"/>
              <a:t>small sets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164326" y="1005989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[Barak-Raghavendra-S.’11]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5983" y="3350870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Subsequent work: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43522" y="3366259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[Arora-Ge’11]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3861559"/>
            <a:ext cx="6247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better </a:t>
            </a:r>
            <a:r>
              <a:rPr lang="en-US" sz="2000" b="1" cap="small" dirty="0" smtClean="0"/>
              <a:t>3-Coloring</a:t>
            </a:r>
            <a:r>
              <a:rPr lang="en-US" sz="2000" dirty="0" smtClean="0"/>
              <a:t> approximation on some graph families</a:t>
            </a:r>
            <a:endParaRPr lang="en-US" sz="2000" b="1" cap="small" dirty="0"/>
          </a:p>
        </p:txBody>
      </p:sp>
      <p:sp>
        <p:nvSpPr>
          <p:cNvPr id="13" name="TextBox 12"/>
          <p:cNvSpPr txBox="1"/>
          <p:nvPr/>
        </p:nvSpPr>
        <p:spPr>
          <a:xfrm>
            <a:off x="1165983" y="4471159"/>
            <a:ext cx="218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Independent work: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4942637"/>
            <a:ext cx="6508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approximation schemes for quadratic integer programming </a:t>
            </a:r>
          </a:p>
          <a:p>
            <a:r>
              <a:rPr lang="en-US" sz="2000" dirty="0" smtClean="0"/>
              <a:t>with </a:t>
            </a:r>
            <a:r>
              <a:rPr lang="en-US" sz="2000" dirty="0" err="1" smtClean="0"/>
              <a:t>p.s.d</a:t>
            </a:r>
            <a:r>
              <a:rPr lang="en-US" sz="2000" dirty="0" smtClean="0"/>
              <a:t>. objective &amp; few relevant eigenvalues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6535"/>
            <a:ext cx="4194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SDP-hierarchy algorithms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625414" y="4486548"/>
            <a:ext cx="2289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[Guruswami-Sinop’11]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1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580" y="920115"/>
            <a:ext cx="2609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rbel" pitchFamily="34" charset="0"/>
              </a:rPr>
              <a:t>Open Questions</a:t>
            </a:r>
            <a:endParaRPr lang="en-US" sz="2800" cap="small" dirty="0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3123" y="2467187"/>
                <a:ext cx="69798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>
                    <a:latin typeface="Corbel" pitchFamily="34" charset="0"/>
                  </a:rPr>
                  <a:t>Example:</a:t>
                </a:r>
                <a:r>
                  <a:rPr lang="en-US" sz="2000" dirty="0" smtClean="0">
                    <a:latin typeface="Corbe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-approximation </a:t>
                </a:r>
                <a:r>
                  <a:rPr lang="en-US" sz="2000" dirty="0" smtClean="0">
                    <a:latin typeface="Corbel" pitchFamily="34" charset="0"/>
                  </a:rPr>
                  <a:t>for </a:t>
                </a:r>
                <a:r>
                  <a:rPr lang="en-US" sz="2000" b="1" cap="small" dirty="0" smtClean="0">
                    <a:latin typeface="Corbel" pitchFamily="34" charset="0"/>
                  </a:rPr>
                  <a:t>Sparsest Cut </a:t>
                </a:r>
                <a:r>
                  <a:rPr lang="en-US" sz="2000" dirty="0" smtClean="0">
                    <a:latin typeface="Corbel" pitchFamily="34" charset="0"/>
                  </a:rPr>
                  <a:t>in </a:t>
                </a:r>
                <a:r>
                  <a:rPr lang="en-US" sz="2000" dirty="0" smtClean="0">
                    <a:solidFill>
                      <a:schemeClr val="tx2"/>
                    </a:solidFill>
                    <a:latin typeface="Corbel" pitchFamily="34" charset="0"/>
                  </a:rPr>
                  <a:t>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exp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⁡(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𝜀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  <a:latin typeface="Corbel" pitchFamily="34" charset="0"/>
                  </a:rPr>
                  <a:t>?</a:t>
                </a:r>
                <a:endParaRPr lang="en-US" sz="2000" dirty="0">
                  <a:solidFill>
                    <a:schemeClr val="tx2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23" y="2467187"/>
                <a:ext cx="6979859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873" t="-7692" r="-8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3123" y="3595805"/>
            <a:ext cx="6728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How many large eigenvalues can a small-set expander have?</a:t>
            </a:r>
            <a:endParaRPr lang="en-US" sz="2000" dirty="0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3123" y="4015025"/>
                <a:ext cx="77515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rbel" pitchFamily="34" charset="0"/>
                  </a:rPr>
                  <a:t>Is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Boolean noise graph </a:t>
                </a:r>
                <a:r>
                  <a:rPr lang="en-US" sz="2000" dirty="0" smtClean="0">
                    <a:latin typeface="Corbel" pitchFamily="34" charset="0"/>
                  </a:rPr>
                  <a:t>the worst case?  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dirty="0" smtClean="0">
                        <a:solidFill>
                          <a:srgbClr val="C00000"/>
                        </a:solidFill>
                        <a:latin typeface="Cambria Math"/>
                      </a:rPr>
                      <m:t>polylog</m:t>
                    </m:r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0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dirty="0" smtClean="0">
                    <a:latin typeface="Corbel" pitchFamily="34" charset="0"/>
                  </a:rPr>
                  <a:t>large eigenvalues)</a:t>
                </a:r>
                <a:endParaRPr lang="en-US" sz="20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23" y="4015025"/>
                <a:ext cx="775154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786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52780" y="5786735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Corbel" pitchFamily="34" charset="0"/>
              </a:rPr>
              <a:t>Thank you!</a:t>
            </a:r>
            <a:endParaRPr lang="en-US" sz="2400" b="1" i="1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7288" y="5786735"/>
            <a:ext cx="1683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  <a:latin typeface="Corbel" pitchFamily="34" charset="0"/>
              </a:rPr>
              <a:t>Questions?</a:t>
            </a:r>
            <a:endParaRPr lang="en-US" sz="2400" b="1" i="1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580" y="1519535"/>
            <a:ext cx="6122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What else can be done in subexponential time?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580" y="3119735"/>
            <a:ext cx="611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Towards settling the Unique Games Conjecture</a:t>
            </a:r>
            <a:endParaRPr lang="en-US" sz="2400" b="1" cap="small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123" y="2030849"/>
            <a:ext cx="8287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Better approximations for </a:t>
            </a:r>
            <a:r>
              <a:rPr lang="en-US" sz="2000" b="1" cap="small" dirty="0" smtClean="0">
                <a:latin typeface="Corbel" pitchFamily="34" charset="0"/>
              </a:rPr>
              <a:t>Max Cut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dirty="0" smtClean="0">
                <a:latin typeface="Corbel" pitchFamily="34" charset="0"/>
              </a:rPr>
              <a:t>or </a:t>
            </a:r>
            <a:r>
              <a:rPr lang="en-US" sz="2000" b="1" cap="small" dirty="0" smtClean="0">
                <a:latin typeface="Corbel" pitchFamily="34" charset="0"/>
              </a:rPr>
              <a:t>Vertex Cover </a:t>
            </a:r>
            <a:r>
              <a:rPr lang="en-US" sz="2000" dirty="0" smtClean="0">
                <a:solidFill>
                  <a:srgbClr val="C00000"/>
                </a:solidFill>
                <a:latin typeface="Corbel" pitchFamily="34" charset="0"/>
              </a:rPr>
              <a:t>on general instances</a:t>
            </a:r>
            <a:r>
              <a:rPr lang="en-US" sz="2000" dirty="0" smtClean="0">
                <a:latin typeface="Corbel" pitchFamily="34" charset="0"/>
              </a:rPr>
              <a:t>?</a:t>
            </a:r>
            <a:endParaRPr lang="en-US" sz="2000" dirty="0">
              <a:latin typeface="Corbe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519535"/>
            <a:ext cx="8903879" cy="139071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4400" y="4572000"/>
                <a:ext cx="6367705" cy="457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/>
                  <a:t>No</a:t>
                </a:r>
                <a:r>
                  <a:rPr lang="en-US" sz="2000" b="1" dirty="0" smtClean="0"/>
                  <a:t>: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∃</m:t>
                    </m:r>
                  </m:oMath>
                </a14:m>
                <a:r>
                  <a:rPr lang="en-US" sz="2000" dirty="0" smtClean="0"/>
                  <a:t> small set expander with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000" b="0" i="0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Ω</m:t>
                            </m:r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(1)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000" dirty="0" smtClean="0"/>
                  <a:t> large eigenvalues</a:t>
                </a:r>
                <a:endParaRPr lang="en-US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572000"/>
                <a:ext cx="6367705" cy="457946"/>
              </a:xfrm>
              <a:prstGeom prst="rect">
                <a:avLst/>
              </a:prstGeom>
              <a:blipFill rotWithShape="1">
                <a:blip r:embed="rId5"/>
                <a:stretch>
                  <a:fillRect l="-957" r="-96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460805" y="5029946"/>
            <a:ext cx="5514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[Barak-Gopalan-</a:t>
            </a:r>
            <a:r>
              <a:rPr lang="en-US" sz="2000" dirty="0" smtClean="0">
                <a:solidFill>
                  <a:schemeClr val="accent1"/>
                </a:solidFill>
                <a:latin typeface="Corbel" pitchFamily="34" charset="0"/>
              </a:rPr>
              <a:t>Håstad-Meka-Raghavendra-S.’11]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  <p:bldP spid="12" grpId="0"/>
      <p:bldP spid="13" grpId="0"/>
      <p:bldP spid="15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676400" y="2819400"/>
            <a:ext cx="6331526" cy="1295400"/>
            <a:chOff x="1676400" y="2819400"/>
            <a:chExt cx="6331526" cy="1295400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2819400"/>
              <a:ext cx="2052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cap="small" dirty="0" smtClean="0">
                  <a:solidFill>
                    <a:schemeClr val="tx2"/>
                  </a:solidFill>
                  <a:latin typeface="Corbel" pitchFamily="34" charset="0"/>
                </a:rPr>
                <a:t>Unique Games</a:t>
              </a:r>
              <a:endParaRPr lang="en-US" sz="2400" b="1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800" y="3276600"/>
                  <a:ext cx="5798126" cy="4285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i="1" dirty="0" smtClean="0">
                      <a:latin typeface="Corbel" pitchFamily="34" charset="0"/>
                    </a:rPr>
                    <a:t>Input:</a:t>
                  </a:r>
                  <a:r>
                    <a:rPr lang="en-US" sz="2000" dirty="0" smtClean="0">
                      <a:latin typeface="Corbel" pitchFamily="34" charset="0"/>
                    </a:rPr>
                    <a:t>	list of constraints of form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mod</m:t>
                      </m:r>
                      <m:r>
                        <a:rPr lang="en-US" sz="2000" b="0" i="0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</m:oMath>
                  </a14:m>
                  <a:endParaRPr lang="en-US" sz="2000" i="1" baseline="-25000" dirty="0">
                    <a:solidFill>
                      <a:srgbClr val="C00000"/>
                    </a:solidFill>
                    <a:latin typeface="Corbel" pitchFamily="34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276600"/>
                  <a:ext cx="5798126" cy="42851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157" t="-5714" b="-18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2209800" y="3714690"/>
              <a:ext cx="53081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Corbel" pitchFamily="34" charset="0"/>
                </a:rPr>
                <a:t>Goal:</a:t>
              </a:r>
              <a:r>
                <a:rPr lang="en-US" sz="2000" dirty="0" smtClean="0">
                  <a:latin typeface="Corbel" pitchFamily="34" charset="0"/>
                </a:rPr>
                <a:t>	satisfy as many constraints as possible</a:t>
              </a:r>
              <a:endParaRPr lang="en-US" sz="2000" dirty="0">
                <a:latin typeface="Corbe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79494" y="457200"/>
            <a:ext cx="1821506" cy="2394328"/>
            <a:chOff x="6179494" y="577472"/>
            <a:chExt cx="1821506" cy="239432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519985" y="1742600"/>
              <a:ext cx="1133230" cy="6096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519985" y="1404004"/>
              <a:ext cx="1133230" cy="6096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23" idx="3"/>
            </p:cNvCxnSpPr>
            <p:nvPr/>
          </p:nvCxnSpPr>
          <p:spPr>
            <a:xfrm flipH="1">
              <a:off x="6519985" y="2047400"/>
              <a:ext cx="1133230" cy="292497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519985" y="1120697"/>
              <a:ext cx="1133230" cy="3048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519985" y="1120697"/>
              <a:ext cx="1133230" cy="60960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7653215" y="13278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53215" y="16326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53215" y="19374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53215" y="22422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53215" y="10230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7474894" y="577472"/>
                  <a:ext cx="5261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4894" y="577472"/>
                  <a:ext cx="52610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/>
            <p:cNvSpPr/>
            <p:nvPr/>
          </p:nvSpPr>
          <p:spPr>
            <a:xfrm>
              <a:off x="6324600" y="13278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24600" y="16326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24600" y="19374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24600" y="22422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1023004"/>
              <a:ext cx="195385" cy="19538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6179494" y="577472"/>
                  <a:ext cx="5261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9494" y="577472"/>
                  <a:ext cx="52610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7501467" y="2547004"/>
                  <a:ext cx="452110" cy="42479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1467" y="2547004"/>
                  <a:ext cx="452110" cy="42479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8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206067" y="2547004"/>
                  <a:ext cx="45249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6067" y="2547004"/>
                  <a:ext cx="452496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6228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/>
          <p:nvPr/>
        </p:nvGrpSpPr>
        <p:grpSpPr>
          <a:xfrm>
            <a:off x="1676400" y="990600"/>
            <a:ext cx="6387631" cy="1295400"/>
            <a:chOff x="1676400" y="990600"/>
            <a:chExt cx="6387631" cy="1295400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990600"/>
              <a:ext cx="2052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cap="small" dirty="0" smtClean="0">
                  <a:solidFill>
                    <a:schemeClr val="tx2"/>
                  </a:solidFill>
                  <a:latin typeface="Corbel" pitchFamily="34" charset="0"/>
                </a:rPr>
                <a:t>Unique Games</a:t>
              </a:r>
              <a:endParaRPr lang="en-US" sz="2400" b="1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209800" y="1447800"/>
                  <a:ext cx="5854231" cy="4285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i="1" dirty="0" smtClean="0">
                      <a:latin typeface="Corbel" pitchFamily="34" charset="0"/>
                    </a:rPr>
                    <a:t>Input:</a:t>
                  </a:r>
                  <a:r>
                    <a:rPr lang="en-US" sz="2000" dirty="0" smtClean="0">
                      <a:latin typeface="Corbel" pitchFamily="34" charset="0"/>
                    </a:rPr>
                    <a:t>	list of constraints of form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dirty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dirty="0">
                          <a:solidFill>
                            <a:srgbClr val="C00000"/>
                          </a:solidFill>
                          <a:latin typeface="Cambria Math"/>
                        </a:rPr>
                        <m:t>mod</m:t>
                      </m:r>
                      <m:r>
                        <a:rPr lang="en-US" sz="2000" dirty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𝑘</m:t>
                      </m:r>
                    </m:oMath>
                  </a14:m>
                  <a:endParaRPr lang="en-US" sz="2000" i="1" baseline="-25000" dirty="0">
                    <a:solidFill>
                      <a:srgbClr val="C00000"/>
                    </a:solidFill>
                    <a:latin typeface="Corbel" pitchFamily="34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1447800"/>
                  <a:ext cx="5854231" cy="42851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146" t="-5714" b="-185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2209800" y="1885890"/>
              <a:ext cx="53081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Corbel" pitchFamily="34" charset="0"/>
                </a:rPr>
                <a:t>Goal:</a:t>
              </a:r>
              <a:r>
                <a:rPr lang="en-US" sz="2000" dirty="0" smtClean="0">
                  <a:latin typeface="Corbel" pitchFamily="34" charset="0"/>
                </a:rPr>
                <a:t>	satisfy as many constraints as possible</a:t>
              </a:r>
              <a:endParaRPr lang="en-US" sz="2000" dirty="0">
                <a:latin typeface="Corbe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9800" y="3752790"/>
                <a:ext cx="56889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>
                    <a:latin typeface="Corbel" pitchFamily="34" charset="0"/>
                  </a:rPr>
                  <a:t>Input:</a:t>
                </a:r>
                <a:r>
                  <a:rPr lang="en-US" sz="2000" dirty="0" smtClean="0">
                    <a:latin typeface="Corbel" pitchFamily="34" charset="0"/>
                  </a:rPr>
                  <a:t>	</a:t>
                </a:r>
                <a:r>
                  <a:rPr lang="en-US" sz="2000" b="1" cap="small" dirty="0" smtClean="0">
                    <a:latin typeface="Corbel" pitchFamily="34" charset="0"/>
                  </a:rPr>
                  <a:t>Unique Games</a:t>
                </a:r>
                <a:r>
                  <a:rPr lang="en-US" sz="2000" b="1" dirty="0" smtClean="0"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instance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>
                    <a:latin typeface="Corbel" pitchFamily="34" charset="0"/>
                  </a:rPr>
                  <a:t> (say)</a:t>
                </a:r>
                <a:endParaRPr lang="en-US" sz="2000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752790"/>
                <a:ext cx="568893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179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09800" y="4171890"/>
            <a:ext cx="346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rbel" pitchFamily="34" charset="0"/>
              </a:rPr>
              <a:t>Goal:</a:t>
            </a:r>
            <a:r>
              <a:rPr lang="en-US" sz="2000" dirty="0" smtClean="0">
                <a:latin typeface="Corbel" pitchFamily="34" charset="0"/>
              </a:rPr>
              <a:t> 	Distinguish two cases</a:t>
            </a:r>
            <a:endParaRPr lang="en-US" sz="2000" dirty="0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49944" y="4590990"/>
                <a:ext cx="54157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117475">
                  <a:tabLst>
                    <a:tab pos="690563" algn="l"/>
                  </a:tabLst>
                </a:pPr>
                <a:r>
                  <a:rPr lang="en-US" sz="2000" b="1" dirty="0" smtClean="0">
                    <a:latin typeface="Corbel" pitchFamily="34" charset="0"/>
                  </a:rPr>
                  <a:t>YES:</a:t>
                </a:r>
                <a:r>
                  <a:rPr lang="en-US" sz="2000" dirty="0" smtClean="0">
                    <a:latin typeface="Corbel" pitchFamily="34" charset="0"/>
                  </a:rPr>
                  <a:t> 	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more than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C00000"/>
                        </a:solidFill>
                        <a:latin typeface="Cambria Math"/>
                      </a:rPr>
                      <m:t>1−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of constraints </a:t>
                </a:r>
                <a:r>
                  <a:rPr lang="en-US" sz="2000" dirty="0" err="1" smtClean="0">
                    <a:latin typeface="Corbel" pitchFamily="34" charset="0"/>
                  </a:rPr>
                  <a:t>satisfiable</a:t>
                </a:r>
                <a:endParaRPr lang="en-US" sz="20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44" y="4590990"/>
                <a:ext cx="5415778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123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49944" y="5010090"/>
                <a:ext cx="48447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indent="117475">
                  <a:tabLst>
                    <a:tab pos="690563" algn="l"/>
                  </a:tabLst>
                </a:pPr>
                <a:r>
                  <a:rPr lang="en-US" sz="2000" b="1" dirty="0" smtClean="0">
                    <a:latin typeface="Corbel" pitchFamily="34" charset="0"/>
                  </a:rPr>
                  <a:t>NO:  		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less than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Corbel" pitchFamily="34" charset="0"/>
                  </a:rPr>
                  <a:t>of constraints </a:t>
                </a:r>
                <a:r>
                  <a:rPr lang="en-US" sz="2000" dirty="0" err="1" smtClean="0">
                    <a:latin typeface="Corbel" pitchFamily="34" charset="0"/>
                  </a:rPr>
                  <a:t>satisfiable</a:t>
                </a:r>
                <a:endParaRPr lang="en-US" sz="20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44" y="5010090"/>
                <a:ext cx="4844724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75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676400" y="2819400"/>
            <a:ext cx="5742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Unique Games Conjecture (UGC)    </a:t>
            </a:r>
            <a:r>
              <a:rPr lang="en-US" sz="2000" dirty="0" smtClean="0">
                <a:solidFill>
                  <a:schemeClr val="tx2"/>
                </a:solidFill>
                <a:latin typeface="Corbel" pitchFamily="34" charset="0"/>
              </a:rPr>
              <a:t>[Khot’02]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9800" y="3333690"/>
                <a:ext cx="469378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000" dirty="0" smtClean="0">
                    <a:latin typeface="Corbel" pitchFamily="34" charset="0"/>
                  </a:rPr>
                  <a:t>, the following is NP-hard:</a:t>
                </a:r>
                <a:endParaRPr lang="en-US" sz="24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333690"/>
                <a:ext cx="4693785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43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7219" y="4379268"/>
                <a:ext cx="10440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UG</m:t>
                      </m:r>
                      <m:r>
                        <a:rPr lang="en-US" sz="2400" b="0" i="0" smtClean="0">
                          <a:solidFill>
                            <a:schemeClr val="tx2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𝜀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9" y="4379268"/>
                <a:ext cx="1044004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117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eft Brace 14"/>
          <p:cNvSpPr/>
          <p:nvPr/>
        </p:nvSpPr>
        <p:spPr>
          <a:xfrm>
            <a:off x="1676400" y="3886200"/>
            <a:ext cx="228600" cy="14478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381000"/>
            <a:ext cx="6934200" cy="21336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9991E-6 L 5.55556E-7 0.26202 " pathEditMode="relative" rAng="0" ptsTypes="AA">
                                      <p:cBhvr>
                                        <p:cTn id="8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6943" y="2006025"/>
            <a:ext cx="277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Implications of UGC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6543" y="2467690"/>
            <a:ext cx="4374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 pitchFamily="34" charset="0"/>
              </a:rPr>
              <a:t>For many basic optimization problems, </a:t>
            </a:r>
          </a:p>
          <a:p>
            <a:r>
              <a:rPr lang="en-US" sz="2000" dirty="0" smtClean="0">
                <a:latin typeface="Corbel" pitchFamily="34" charset="0"/>
              </a:rPr>
              <a:t>it is </a:t>
            </a:r>
            <a:r>
              <a:rPr lang="en-US" sz="2000" dirty="0" smtClean="0">
                <a:solidFill>
                  <a:srgbClr val="C00000"/>
                </a:solidFill>
                <a:latin typeface="Corbel" pitchFamily="34" charset="0"/>
              </a:rPr>
              <a:t>NP-hard to beat current algorithms </a:t>
            </a:r>
          </a:p>
          <a:p>
            <a:r>
              <a:rPr lang="en-US" sz="2000" dirty="0" smtClean="0">
                <a:latin typeface="Corbel" pitchFamily="34" charset="0"/>
              </a:rPr>
              <a:t>(based on simple LP or SDP relaxations)</a:t>
            </a:r>
            <a:endParaRPr lang="en-US" sz="2000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6543" y="3686890"/>
            <a:ext cx="1240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rbel" pitchFamily="34" charset="0"/>
              </a:rPr>
              <a:t>Examples:</a:t>
            </a:r>
            <a:endParaRPr lang="en-US" sz="2000" i="1" dirty="0"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9943" y="4144090"/>
            <a:ext cx="46470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cap="small" dirty="0" smtClean="0">
                <a:latin typeface="Corbel" pitchFamily="34" charset="0"/>
              </a:rPr>
              <a:t>Vertex Cover</a:t>
            </a:r>
            <a:r>
              <a:rPr lang="en-US" sz="2000" cap="small" dirty="0" smtClean="0">
                <a:latin typeface="Corbe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[Khot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-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Regev’03]</a:t>
            </a:r>
            <a:r>
              <a:rPr lang="en-US" sz="2000" dirty="0" smtClean="0">
                <a:solidFill>
                  <a:schemeClr val="tx2"/>
                </a:solidFill>
                <a:latin typeface="Corbel" pitchFamily="34" charset="0"/>
              </a:rPr>
              <a:t>, </a:t>
            </a:r>
          </a:p>
          <a:p>
            <a:r>
              <a:rPr lang="en-US" sz="2000" b="1" cap="small" dirty="0" smtClean="0">
                <a:latin typeface="Corbel" pitchFamily="34" charset="0"/>
              </a:rPr>
              <a:t>Max Cut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[Khot-Kindler-Mossel-O’Donnell’04, </a:t>
            </a:r>
          </a:p>
          <a:p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	Mossel-O’Donnell-Oleszkiewicz’05]</a:t>
            </a:r>
            <a:r>
              <a:rPr lang="en-US" sz="2000" dirty="0" smtClean="0">
                <a:latin typeface="Corbel" pitchFamily="34" charset="0"/>
              </a:rPr>
              <a:t>,</a:t>
            </a:r>
          </a:p>
          <a:p>
            <a:r>
              <a:rPr lang="en-US" sz="2000" dirty="0" smtClean="0">
                <a:latin typeface="Corbel" pitchFamily="34" charset="0"/>
              </a:rPr>
              <a:t>every </a:t>
            </a:r>
            <a:r>
              <a:rPr lang="en-US" sz="2000" b="1" cap="small" dirty="0" smtClean="0">
                <a:latin typeface="Corbel" pitchFamily="34" charset="0"/>
              </a:rPr>
              <a:t>Max </a:t>
            </a:r>
            <a:r>
              <a:rPr lang="en-US" sz="2000" b="1" cap="small" dirty="0" err="1" smtClean="0">
                <a:latin typeface="Corbel" pitchFamily="34" charset="0"/>
              </a:rPr>
              <a:t>Csp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[Raghavendra’08], …</a:t>
            </a:r>
            <a:endParaRPr lang="en-US" sz="2000" dirty="0">
              <a:solidFill>
                <a:schemeClr val="tx2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1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1371600" y="457200"/>
            <a:ext cx="4984516" cy="1477328"/>
            <a:chOff x="1371600" y="457200"/>
            <a:chExt cx="4984516" cy="1477328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457200"/>
              <a:ext cx="2775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Corbel" pitchFamily="34" charset="0"/>
                </a:rPr>
                <a:t>Implications of UGC</a:t>
              </a:r>
              <a:endParaRPr lang="en-US" sz="2400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1200" y="918865"/>
              <a:ext cx="437491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rbel" pitchFamily="34" charset="0"/>
                </a:rPr>
                <a:t>For many basic optimization problems, </a:t>
              </a:r>
            </a:p>
            <a:p>
              <a:r>
                <a:rPr lang="en-US" sz="2000" dirty="0" smtClean="0">
                  <a:latin typeface="Corbel" pitchFamily="34" charset="0"/>
                </a:rPr>
                <a:t>it is </a:t>
              </a:r>
              <a:r>
                <a:rPr lang="en-US" sz="2000" dirty="0" smtClean="0">
                  <a:solidFill>
                    <a:srgbClr val="C00000"/>
                  </a:solidFill>
                  <a:latin typeface="Corbel" pitchFamily="34" charset="0"/>
                </a:rPr>
                <a:t>NP-hard to beat current algorithms </a:t>
              </a:r>
            </a:p>
            <a:p>
              <a:r>
                <a:rPr lang="en-US" sz="2000" dirty="0" smtClean="0">
                  <a:latin typeface="Corbel" pitchFamily="34" charset="0"/>
                </a:rPr>
                <a:t>(based on simple LP or SDP relaxations)</a:t>
              </a:r>
              <a:endParaRPr lang="en-US" sz="2000" dirty="0">
                <a:latin typeface="Corbel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295400" y="381000"/>
            <a:ext cx="7848600" cy="49530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472268"/>
            <a:ext cx="2966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Unique Games Barrier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81200" y="2971800"/>
                <a:ext cx="541827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>
                    <a:latin typeface="Corbel" pitchFamily="34" charset="0"/>
                  </a:rPr>
                  <a:t>Example:</a:t>
                </a:r>
                <a:r>
                  <a:rPr lang="en-US" sz="2000" dirty="0" smtClean="0">
                    <a:latin typeface="Corbel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GW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rbel" pitchFamily="34" charset="0"/>
                  </a:rPr>
                  <a:t>-approximation for </a:t>
                </a:r>
                <a:r>
                  <a:rPr lang="en-US" sz="2000" b="1" cap="small" dirty="0" smtClean="0">
                    <a:latin typeface="Corbel" pitchFamily="34" charset="0"/>
                  </a:rPr>
                  <a:t>Max Cut</a:t>
                </a:r>
              </a:p>
              <a:p>
                <a:pPr>
                  <a:tabLst>
                    <a:tab pos="509588" algn="l"/>
                  </a:tabLst>
                </a:pPr>
                <a:r>
                  <a:rPr lang="en-US" sz="2000" dirty="0" smtClean="0">
                    <a:latin typeface="Corbel" pitchFamily="34" charset="0"/>
                  </a:rPr>
                  <a:t>	at least as hard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UG</m:t>
                    </m:r>
                    <m:r>
                      <a:rPr lang="en-US" sz="2000" b="0" i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𝜀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971800"/>
                <a:ext cx="5418278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1125" t="-4310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960679" y="3818805"/>
            <a:ext cx="40853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cap="small" dirty="0" smtClean="0">
                <a:solidFill>
                  <a:schemeClr val="tx2"/>
                </a:solidFill>
                <a:latin typeface="Corbel" pitchFamily="34" charset="0"/>
              </a:rPr>
              <a:t>Unique Games</a:t>
            </a:r>
            <a:r>
              <a:rPr lang="en-US" sz="2000" b="1" i="1" dirty="0" smtClean="0">
                <a:solidFill>
                  <a:schemeClr val="tx2"/>
                </a:solidFill>
                <a:latin typeface="Corbel" pitchFamily="34" charset="0"/>
              </a:rPr>
              <a:t> is common barrier for </a:t>
            </a:r>
          </a:p>
          <a:p>
            <a:pPr algn="ctr"/>
            <a:r>
              <a:rPr lang="en-US" sz="2000" b="1" i="1" dirty="0" smtClean="0">
                <a:solidFill>
                  <a:schemeClr val="tx2"/>
                </a:solidFill>
                <a:latin typeface="Corbel" pitchFamily="34" charset="0"/>
              </a:rPr>
              <a:t>improving current algorithms of </a:t>
            </a:r>
          </a:p>
          <a:p>
            <a:pPr algn="ctr"/>
            <a:r>
              <a:rPr lang="en-US" sz="2000" b="1" i="1" dirty="0" smtClean="0">
                <a:solidFill>
                  <a:schemeClr val="tx2"/>
                </a:solidFill>
                <a:latin typeface="Corbel" pitchFamily="34" charset="0"/>
              </a:rPr>
              <a:t>many basic problems</a:t>
            </a:r>
            <a:endParaRPr lang="en-US" sz="2000" b="1" i="1" cap="small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ular Callout 10"/>
              <p:cNvSpPr/>
              <p:nvPr/>
            </p:nvSpPr>
            <p:spPr>
              <a:xfrm>
                <a:off x="6523892" y="3480816"/>
                <a:ext cx="2514600" cy="914400"/>
              </a:xfrm>
              <a:prstGeom prst="wedgeRectCallout">
                <a:avLst>
                  <a:gd name="adj1" fmla="val -65945"/>
                  <a:gd name="adj2" fmla="val -45628"/>
                </a:avLst>
              </a:prstGeom>
              <a:ln w="19050"/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latin typeface="Cambria Math"/>
                            </a:rPr>
                            <m:t>GW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=0.878…</m:t>
                      </m:r>
                    </m:oMath>
                  </m:oMathPara>
                </a14:m>
                <a:endParaRPr lang="en-US" dirty="0" smtClean="0">
                  <a:latin typeface="Corbel" pitchFamily="34" charset="0"/>
                </a:endParaRPr>
              </a:p>
              <a:p>
                <a:pPr algn="ctr"/>
                <a:r>
                  <a:rPr lang="en-US" dirty="0" smtClean="0">
                    <a:latin typeface="Corbel" pitchFamily="34" charset="0"/>
                  </a:rPr>
                  <a:t>Goemans–Williamson </a:t>
                </a:r>
              </a:p>
              <a:p>
                <a:pPr algn="ctr"/>
                <a:r>
                  <a:rPr lang="en-US" dirty="0" smtClean="0">
                    <a:latin typeface="Corbel" pitchFamily="34" charset="0"/>
                  </a:rPr>
                  <a:t>bound for </a:t>
                </a:r>
                <a:r>
                  <a:rPr lang="en-US" b="1" cap="small" dirty="0" smtClean="0">
                    <a:latin typeface="Corbel" pitchFamily="34" charset="0"/>
                  </a:rPr>
                  <a:t>Max Cut</a:t>
                </a:r>
              </a:p>
            </p:txBody>
          </p:sp>
        </mc:Choice>
        <mc:Fallback xmlns="">
          <p:sp>
            <p:nvSpPr>
              <p:cNvPr id="11" name="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892" y="3480816"/>
                <a:ext cx="2514600" cy="914400"/>
              </a:xfrm>
              <a:prstGeom prst="wedgeRectCallout">
                <a:avLst>
                  <a:gd name="adj1" fmla="val -65945"/>
                  <a:gd name="adj2" fmla="val -45628"/>
                </a:avLst>
              </a:prstGeom>
              <a:blipFill rotWithShape="1">
                <a:blip r:embed="rId4"/>
                <a:stretch>
                  <a:fillRect b="-9150"/>
                </a:stretch>
              </a:blipFill>
              <a:ln w="19050"/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905000" y="3776133"/>
            <a:ext cx="4142341" cy="11006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04027 0.22986 " pathEditMode="relative" rAng="0" ptsTypes="AA">
                                      <p:cBhvr>
                                        <p:cTn id="8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453753"/>
            <a:ext cx="602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Subexponential Algorithm for Unique Games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28800" y="3934361"/>
                <a:ext cx="6340903" cy="1687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973138" algn="l"/>
                  </a:tabLst>
                </a:pPr>
                <a:r>
                  <a:rPr lang="en-US" sz="2000" i="1" dirty="0" smtClean="0">
                    <a:latin typeface="Corbel" pitchFamily="34" charset="0"/>
                  </a:rPr>
                  <a:t>Input:	</a:t>
                </a:r>
                <a:r>
                  <a:rPr lang="en-US" sz="2000" b="1" cap="small" dirty="0" smtClean="0">
                    <a:latin typeface="Corbel" pitchFamily="34" charset="0"/>
                  </a:rPr>
                  <a:t>Unique Games</a:t>
                </a:r>
                <a:r>
                  <a:rPr lang="en-US" sz="2000" cap="small" dirty="0" smtClean="0"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instance with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alphabet size k</a:t>
                </a:r>
              </a:p>
              <a:p>
                <a:pPr>
                  <a:tabLst>
                    <a:tab pos="973138" algn="l"/>
                  </a:tabLst>
                </a:pPr>
                <a:r>
                  <a:rPr lang="en-US" sz="2000" dirty="0" smtClean="0">
                    <a:latin typeface="Corbel" pitchFamily="34" charset="0"/>
                  </a:rPr>
                  <a:t>	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1−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of constraints are </a:t>
                </a:r>
                <a:r>
                  <a:rPr lang="en-US" sz="2000" dirty="0" err="1" smtClean="0">
                    <a:latin typeface="Corbel" pitchFamily="34" charset="0"/>
                  </a:rPr>
                  <a:t>satisfiable</a:t>
                </a:r>
                <a:r>
                  <a:rPr lang="en-US" sz="2000" dirty="0" smtClean="0">
                    <a:latin typeface="Corbel" pitchFamily="34" charset="0"/>
                  </a:rPr>
                  <a:t>,</a:t>
                </a:r>
              </a:p>
              <a:p>
                <a:pPr>
                  <a:tabLst>
                    <a:tab pos="973138" algn="l"/>
                  </a:tabLst>
                </a:pPr>
                <a:r>
                  <a:rPr lang="en-US" sz="2000" i="1" dirty="0" smtClean="0">
                    <a:latin typeface="Corbel" pitchFamily="34" charset="0"/>
                  </a:rPr>
                  <a:t>Output:</a:t>
                </a:r>
                <a:r>
                  <a:rPr lang="en-US" sz="2000" dirty="0" smtClean="0">
                    <a:latin typeface="Corbel" pitchFamily="34" charset="0"/>
                  </a:rPr>
                  <a:t>	assignment satisfying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</a:rPr>
                      <m:t>1−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𝐶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𝜀</m:t>
                        </m:r>
                      </m:e>
                    </m:rad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300" b="1" dirty="0" smtClean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of constraints </a:t>
                </a:r>
              </a:p>
              <a:p>
                <a:pPr>
                  <a:tabLst>
                    <a:tab pos="973138" algn="l"/>
                  </a:tabLst>
                </a:pPr>
                <a:r>
                  <a:rPr lang="en-US" sz="2000" i="1" dirty="0" smtClean="0">
                    <a:latin typeface="Corbel" pitchFamily="34" charset="0"/>
                  </a:rPr>
                  <a:t>Time:</a:t>
                </a:r>
                <a:r>
                  <a:rPr lang="en-US" sz="2000" dirty="0" smtClean="0">
                    <a:latin typeface="Corbel" pitchFamily="34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sz="24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smtClean="0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den>
                                </m:f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400" dirty="0" smtClean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934361"/>
                <a:ext cx="6340903" cy="1687065"/>
              </a:xfrm>
              <a:prstGeom prst="rect">
                <a:avLst/>
              </a:prstGeom>
              <a:blipFill rotWithShape="1">
                <a:blip r:embed="rId3"/>
                <a:stretch>
                  <a:fillRect l="-962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19200" y="1371600"/>
            <a:ext cx="6553200" cy="12954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28800" y="1981200"/>
                <a:ext cx="3503844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UG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Corbel" pitchFamily="34" charset="0"/>
                  </a:rPr>
                  <a:t> in time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𝜀</m:t>
                                    </m:r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400" baseline="55000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981200"/>
                <a:ext cx="3503844" cy="645048"/>
              </a:xfrm>
              <a:prstGeom prst="rect">
                <a:avLst/>
              </a:prstGeom>
              <a:blipFill rotWithShape="1"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1600" y="3424535"/>
            <a:ext cx="4349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Time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vs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Approximation Trade-off</a:t>
            </a:r>
          </a:p>
        </p:txBody>
      </p:sp>
    </p:spTree>
    <p:extLst>
      <p:ext uri="{BB962C8B-B14F-4D97-AF65-F5344CB8AC3E}">
        <p14:creationId xmlns:p14="http://schemas.microsoft.com/office/powerpoint/2010/main" val="384952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4036425"/>
                <a:ext cx="7201074" cy="677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rbel" pitchFamily="34" charset="0"/>
                  </a:rPr>
                  <a:t>Analog of UGC with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subconstant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 </a:t>
                </a:r>
                <a:r>
                  <a:rPr lang="en-US" sz="2000" dirty="0" smtClean="0">
                    <a:latin typeface="Corbel" pitchFamily="34" charset="0"/>
                  </a:rPr>
                  <a:t>(say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𝜀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r>
                  <a:rPr lang="en-US" sz="2000" dirty="0" smtClean="0">
                    <a:latin typeface="Corbel" pitchFamily="34" charset="0"/>
                  </a:rPr>
                  <a:t>) is false   </a:t>
                </a:r>
                <a:r>
                  <a:rPr lang="en-US" sz="1600" dirty="0" smtClean="0">
                    <a:solidFill>
                      <a:schemeClr val="tx2"/>
                    </a:solidFill>
                    <a:latin typeface="Corbel" pitchFamily="34" charset="0"/>
                  </a:rPr>
                  <a:t>(*)</a:t>
                </a:r>
                <a:endParaRPr lang="en-US" dirty="0" smtClean="0">
                  <a:solidFill>
                    <a:schemeClr val="tx2"/>
                  </a:solidFill>
                  <a:latin typeface="Corbel" pitchFamily="34" charset="0"/>
                </a:endParaRPr>
              </a:p>
              <a:p>
                <a:r>
                  <a:rPr lang="en-US" dirty="0" smtClean="0">
                    <a:latin typeface="Corbel" pitchFamily="34" charset="0"/>
                  </a:rPr>
                  <a:t>(</a:t>
                </a:r>
                <a:r>
                  <a:rPr lang="en-US" i="1" dirty="0" smtClean="0">
                    <a:latin typeface="Corbel" pitchFamily="34" charset="0"/>
                  </a:rPr>
                  <a:t>contrast</a:t>
                </a:r>
                <a:r>
                  <a:rPr lang="en-US" dirty="0" smtClean="0">
                    <a:latin typeface="Corbel" pitchFamily="34" charset="0"/>
                  </a:rPr>
                  <a:t>: subconstant hardness for </a:t>
                </a:r>
                <a:r>
                  <a:rPr lang="en-US" b="1" cap="small" dirty="0" smtClean="0">
                    <a:latin typeface="Corbel" pitchFamily="34" charset="0"/>
                  </a:rPr>
                  <a:t>Label Cover</a:t>
                </a:r>
                <a:r>
                  <a:rPr lang="en-US" cap="small" dirty="0" smtClean="0">
                    <a:latin typeface="Corbel" pitchFamily="34" charset="0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latin typeface="Corbel" pitchFamily="34" charset="0"/>
                  </a:rPr>
                  <a:t>[Moshkovitz-Raz’08]</a:t>
                </a:r>
                <a:r>
                  <a:rPr lang="en-US" dirty="0" smtClean="0">
                    <a:latin typeface="Corbe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036425"/>
                <a:ext cx="7201074" cy="677108"/>
              </a:xfrm>
              <a:prstGeom prst="rect">
                <a:avLst/>
              </a:prstGeom>
              <a:blipFill rotWithShape="1">
                <a:blip r:embed="rId2"/>
                <a:stretch>
                  <a:fillRect l="-931" t="-69369" b="-6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400" y="3048000"/>
                <a:ext cx="6875600" cy="771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rbel" pitchFamily="34" charset="0"/>
                  </a:rPr>
                  <a:t>NP-hardness reduction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C00000"/>
                        </a:solidFill>
                        <a:latin typeface="Cambria Math"/>
                      </a:rPr>
                      <m:t>UG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𝜀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Corbel" pitchFamily="34" charset="0"/>
                  </a:rPr>
                  <a:t> must have 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blow-up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𝜀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en-US" sz="1600" dirty="0" smtClean="0">
                    <a:solidFill>
                      <a:schemeClr val="tx2"/>
                    </a:solidFill>
                    <a:latin typeface="Corbel" pitchFamily="34" charset="0"/>
                  </a:rPr>
                  <a:t>	(*)</a:t>
                </a:r>
                <a:endParaRPr lang="en-US" sz="2000" b="1" baseline="30000" dirty="0" smtClean="0">
                  <a:solidFill>
                    <a:schemeClr val="tx2"/>
                  </a:solidFill>
                  <a:latin typeface="Corbel" pitchFamily="34" charset="0"/>
                </a:endParaRPr>
              </a:p>
              <a:p>
                <a:r>
                  <a:rPr lang="en-US" sz="2000" dirty="0" smtClean="0">
                    <a:latin typeface="Corbel" pitchFamily="34" charset="0"/>
                    <a:sym typeface="Wingdings" pitchFamily="2" charset="2"/>
                  </a:rPr>
                  <a:t> </a:t>
                </a:r>
                <a:r>
                  <a:rPr lang="en-US" sz="2000" dirty="0" smtClean="0">
                    <a:latin typeface="Corbel" pitchFamily="34" charset="0"/>
                  </a:rPr>
                  <a:t>rules out certain classes of reductions for proving UGC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048000"/>
                <a:ext cx="6875600" cy="771045"/>
              </a:xfrm>
              <a:prstGeom prst="rect">
                <a:avLst/>
              </a:prstGeom>
              <a:blipFill rotWithShape="1">
                <a:blip r:embed="rId3"/>
                <a:stretch>
                  <a:fillRect l="-976" t="-40476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0646" y="6076890"/>
                <a:ext cx="7082708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  <a:latin typeface="Corbel" pitchFamily="34" charset="0"/>
                  </a:rPr>
                  <a:t>(*) </a:t>
                </a:r>
                <a:r>
                  <a:rPr lang="en-US" dirty="0" smtClean="0">
                    <a:latin typeface="Corbel" pitchFamily="34" charset="0"/>
                  </a:rPr>
                  <a:t>assuming </a:t>
                </a:r>
                <a:r>
                  <a:rPr lang="en-US" cap="small" dirty="0" smtClean="0">
                    <a:latin typeface="Corbel" pitchFamily="34" charset="0"/>
                  </a:rPr>
                  <a:t>3-Sat</a:t>
                </a:r>
                <a:r>
                  <a:rPr lang="en-US" dirty="0" smtClean="0">
                    <a:latin typeface="Corbel" pitchFamily="34" charset="0"/>
                  </a:rPr>
                  <a:t> does not have subexponential algorithms,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𝑜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000" cap="small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46" y="6076890"/>
                <a:ext cx="7082708" cy="410177"/>
              </a:xfrm>
              <a:prstGeom prst="rect">
                <a:avLst/>
              </a:prstGeom>
              <a:blipFill rotWithShape="1">
                <a:blip r:embed="rId4"/>
                <a:stretch>
                  <a:fillRect l="-688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4930914"/>
                <a:ext cx="710643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rbel" pitchFamily="34" charset="0"/>
                  </a:rPr>
                  <a:t>UGC-based hardness </a:t>
                </a:r>
                <a:r>
                  <a:rPr lang="en-US" sz="2000" i="1" dirty="0" smtClean="0">
                    <a:latin typeface="Corbel" pitchFamily="34" charset="0"/>
                  </a:rPr>
                  <a:t>does not rule out </a:t>
                </a:r>
                <a:r>
                  <a:rPr lang="en-US" sz="2000" dirty="0" smtClean="0">
                    <a:latin typeface="Corbel" pitchFamily="34" charset="0"/>
                  </a:rPr>
                  <a:t>subexponential algorithms,</a:t>
                </a:r>
              </a:p>
              <a:p>
                <a:r>
                  <a:rPr lang="en-US" sz="2000" dirty="0" smtClean="0">
                    <a:latin typeface="Corbel" pitchFamily="34" charset="0"/>
                    <a:sym typeface="Wingdings" pitchFamily="2" charset="2"/>
                  </a:rPr>
                  <a:t> </a:t>
                </a:r>
                <a:r>
                  <a:rPr lang="en-US" sz="2000" i="1" dirty="0" smtClean="0">
                    <a:latin typeface="Corbel" pitchFamily="34" charset="0"/>
                    <a:sym typeface="Wingdings" pitchFamily="2" charset="2"/>
                  </a:rPr>
                  <a:t>Possibility:</a:t>
                </a:r>
                <a:r>
                  <a:rPr lang="en-US" sz="2000" dirty="0" smtClean="0">
                    <a:latin typeface="Corbel" pitchFamily="34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2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𝜀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tx2"/>
                    </a:solidFill>
                    <a:latin typeface="Corbel" pitchFamily="34" charset="0"/>
                  </a:rPr>
                  <a:t>-time </a:t>
                </a:r>
                <a:r>
                  <a:rPr lang="en-US" sz="2000" dirty="0" smtClean="0">
                    <a:latin typeface="Corbel" pitchFamily="34" charset="0"/>
                  </a:rPr>
                  <a:t>algorithm for </a:t>
                </a:r>
                <a:r>
                  <a:rPr lang="en-US" sz="2000" b="1" cap="small" dirty="0" smtClean="0">
                    <a:solidFill>
                      <a:srgbClr val="C00000"/>
                    </a:solidFill>
                    <a:latin typeface="Corbel" pitchFamily="34" charset="0"/>
                  </a:rPr>
                  <a:t>Max Cut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C00000"/>
                            </a:solidFill>
                            <a:latin typeface="Cambria Math"/>
                          </a:rPr>
                          <m:t>GW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) ?</a:t>
                </a:r>
                <a:endParaRPr lang="en-US" sz="2000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930914"/>
                <a:ext cx="7106433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944" t="-4310" r="-86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219200" y="762000"/>
            <a:ext cx="6553200" cy="1295400"/>
            <a:chOff x="1219200" y="2286000"/>
            <a:chExt cx="65532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1371600" y="2444353"/>
              <a:ext cx="5851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Corbel" pitchFamily="34" charset="0"/>
                </a:rPr>
                <a:t>Subexponential Algorithm for Unique Games</a:t>
              </a:r>
              <a:endParaRPr lang="en-US" sz="2400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2286000"/>
              <a:ext cx="6553200" cy="12954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828800" y="2895600"/>
                  <a:ext cx="3459537" cy="6450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UG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𝜀</m:t>
                          </m:r>
                        </m:e>
                      </m:d>
                    </m:oMath>
                  </a14:m>
                  <a:r>
                    <a:rPr lang="en-US" sz="2400" dirty="0" smtClean="0">
                      <a:solidFill>
                        <a:srgbClr val="C00000"/>
                      </a:solidFill>
                      <a:latin typeface="Corbel" pitchFamily="34" charset="0"/>
                    </a:rPr>
                    <a:t> in time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func>
                    </m:oMath>
                  </a14:m>
                  <a:endParaRPr lang="en-US" sz="2400" baseline="55000" dirty="0">
                    <a:solidFill>
                      <a:srgbClr val="C00000"/>
                    </a:solidFill>
                    <a:latin typeface="Corbel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2895600"/>
                  <a:ext cx="3459537" cy="64504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11"/>
          <p:cNvSpPr/>
          <p:nvPr/>
        </p:nvSpPr>
        <p:spPr>
          <a:xfrm>
            <a:off x="990600" y="3048000"/>
            <a:ext cx="7620000" cy="8382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514600"/>
            <a:ext cx="2020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Consequences</a:t>
            </a:r>
            <a:endParaRPr 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0600" y="3962400"/>
            <a:ext cx="7620000" cy="8382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0600" y="5943600"/>
            <a:ext cx="7620000" cy="8382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42963" y="6019800"/>
            <a:ext cx="74580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5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08865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 animBg="1"/>
      <p:bldP spid="2" grpId="0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0" y="4888468"/>
                <a:ext cx="1013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baseline="0" smtClean="0">
                          <a:latin typeface="Cambria Math"/>
                        </a:rPr>
                        <m:t>poly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88468"/>
                <a:ext cx="101341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43183" y="4888468"/>
                <a:ext cx="9196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/>
                        </a:rPr>
                        <m:t>exp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r>
                        <a:rPr lang="en-US" b="0" i="1" dirty="0" smtClean="0">
                          <a:latin typeface="Cambria Math"/>
                        </a:rPr>
                        <m:t>𝑛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183" y="4888468"/>
                <a:ext cx="91961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1104900" y="4600107"/>
            <a:ext cx="6934200" cy="1588"/>
          </a:xfrm>
          <a:prstGeom prst="straightConnector1">
            <a:avLst/>
          </a:prstGeom>
          <a:ln w="57150"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61604" y="3943290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latin typeface="Corbel" pitchFamily="34" charset="0"/>
              </a:rPr>
              <a:t>2-Sat</a:t>
            </a:r>
            <a:endParaRPr lang="en-US" b="1" cap="small" dirty="0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2570" y="3343245"/>
                <a:ext cx="1625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cap="small" dirty="0" smtClean="0">
                    <a:latin typeface="Corbel" pitchFamily="34" charset="0"/>
                  </a:rPr>
                  <a:t>Max 3-Sat</a:t>
                </a:r>
                <a:r>
                  <a:rPr lang="en-US" dirty="0" smtClean="0"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>
                    <a:latin typeface="Corbel" pitchFamily="34" charset="0"/>
                  </a:rPr>
                  <a:t>)</a:t>
                </a:r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70" y="3343245"/>
                <a:ext cx="162583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996" t="-116393" r="-29963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1550" y="3643268"/>
                <a:ext cx="1587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cap="small" dirty="0" smtClean="0">
                    <a:latin typeface="Corbel" pitchFamily="34" charset="0"/>
                  </a:rPr>
                  <a:t>Max Cut</a:t>
                </a:r>
                <a:r>
                  <a:rPr lang="en-US" dirty="0" smtClean="0"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𝐺𝑊</m:t>
                        </m:r>
                      </m:sub>
                    </m:sSub>
                  </m:oMath>
                </a14:m>
                <a:r>
                  <a:rPr lang="en-US" dirty="0" smtClean="0">
                    <a:latin typeface="Corbel" pitchFamily="34" charset="0"/>
                  </a:rPr>
                  <a:t>)</a:t>
                </a:r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50" y="3643268"/>
                <a:ext cx="158787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065" t="-8333" r="-191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73897" y="3943290"/>
            <a:ext cx="135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latin typeface="Corbel" pitchFamily="34" charset="0"/>
              </a:rPr>
              <a:t>3-Sat </a:t>
            </a:r>
            <a:r>
              <a:rPr lang="en-US" cap="small" dirty="0" smtClean="0">
                <a:latin typeface="Corbel" pitchFamily="34" charset="0"/>
              </a:rPr>
              <a:t>       </a:t>
            </a:r>
            <a:r>
              <a:rPr lang="en-US" sz="1600" cap="small" dirty="0" smtClean="0">
                <a:solidFill>
                  <a:schemeClr val="tx2"/>
                </a:solidFill>
                <a:latin typeface="Corbel" pitchFamily="34" charset="0"/>
              </a:rPr>
              <a:t>(*)</a:t>
            </a:r>
            <a:endParaRPr lang="en-US" cap="small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3078" y="3517602"/>
            <a:ext cx="118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latin typeface="Corbel" pitchFamily="34" charset="0"/>
              </a:rPr>
              <a:t>Factoring</a:t>
            </a:r>
            <a:endParaRPr lang="en-US" b="1" cap="small" dirty="0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9496" y="4879908"/>
                <a:ext cx="1218026" cy="386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/>
                        </a:rPr>
                        <m:t>exp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496" y="4879908"/>
                <a:ext cx="1218026" cy="386452"/>
              </a:xfrm>
              <a:prstGeom prst="rect">
                <a:avLst/>
              </a:prstGeom>
              <a:blipFill rotWithShape="1">
                <a:blip r:embed="rId7"/>
                <a:stretch>
                  <a:fillRect t="-80952" r="-19500" b="-98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4879908"/>
                <a:ext cx="1218026" cy="386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/>
                        </a:rPr>
                        <m:t>exp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9908"/>
                <a:ext cx="1218026" cy="386452"/>
              </a:xfrm>
              <a:prstGeom prst="rect">
                <a:avLst/>
              </a:prstGeom>
              <a:blipFill rotWithShape="1">
                <a:blip r:embed="rId8"/>
                <a:stretch>
                  <a:fillRect t="-80952" r="-19000" b="-98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7257346" y="4523906"/>
            <a:ext cx="152400" cy="152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27834" y="4523906"/>
            <a:ext cx="152400" cy="152400"/>
          </a:xfrm>
          <a:prstGeom prst="ellipse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47115" y="4800600"/>
                <a:ext cx="1339085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n-US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115" y="4800600"/>
                <a:ext cx="1339085" cy="506870"/>
              </a:xfrm>
              <a:prstGeom prst="rect">
                <a:avLst/>
              </a:prstGeom>
              <a:blipFill rotWithShape="1">
                <a:blip r:embed="rId9"/>
                <a:stretch>
                  <a:fillRect t="-44578" r="-9545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343400" y="4523906"/>
            <a:ext cx="152400" cy="152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79285" y="2971800"/>
                <a:ext cx="923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UG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𝜀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285" y="2971800"/>
                <a:ext cx="923458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5381098" y="4523906"/>
            <a:ext cx="152400" cy="152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5231329" y="4340770"/>
            <a:ext cx="45193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61293" y="3343245"/>
                <a:ext cx="2014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cap="small" dirty="0" smtClean="0">
                    <a:latin typeface="Corbel" pitchFamily="34" charset="0"/>
                  </a:rPr>
                  <a:t>Max 3-Sat</a:t>
                </a:r>
                <a:r>
                  <a:rPr lang="en-US" dirty="0" smtClean="0"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𝜀</m:t>
                    </m:r>
                  </m:oMath>
                </a14:m>
                <a:r>
                  <a:rPr lang="en-US" dirty="0" smtClean="0">
                    <a:latin typeface="Corbel" pitchFamily="34" charset="0"/>
                  </a:rPr>
                  <a:t>)</a:t>
                </a:r>
                <a:endParaRPr lang="en-US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293" y="3343245"/>
                <a:ext cx="2014654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727" t="-116393" r="-4848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19830" y="3643268"/>
                <a:ext cx="1691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cap="small" dirty="0" smtClean="0">
                    <a:latin typeface="Corbel" pitchFamily="34" charset="0"/>
                  </a:rPr>
                  <a:t>Label Cover</a:t>
                </a:r>
                <a:r>
                  <a:rPr lang="en-US" cap="small" dirty="0" smtClean="0"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cap="small" smtClean="0">
                        <a:latin typeface="Cambria Math"/>
                      </a:rPr>
                      <m:t>𝜀</m:t>
                    </m:r>
                  </m:oMath>
                </a14:m>
                <a:r>
                  <a:rPr lang="en-US" cap="small" dirty="0" smtClean="0">
                    <a:latin typeface="Corbel" pitchFamily="34" charset="0"/>
                  </a:rPr>
                  <a:t>) </a:t>
                </a:r>
                <a:endParaRPr lang="en-US" cap="small" dirty="0"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830" y="3643268"/>
                <a:ext cx="1691169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3249" t="-8333" r="-180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 rot="5400000" flipH="1" flipV="1">
            <a:off x="2693304" y="3928088"/>
            <a:ext cx="122146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1512532" y="4447507"/>
            <a:ext cx="19541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7235837" y="4412607"/>
            <a:ext cx="19541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534041" y="4523906"/>
            <a:ext cx="152400" cy="1524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9973" y="2667000"/>
            <a:ext cx="2142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[Moshkovitz-Raz’08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Corbel" pitchFamily="34" charset="0"/>
              </a:rPr>
              <a:t>+ Håstad’97]</a:t>
            </a:r>
            <a:endParaRPr lang="en-US" dirty="0">
              <a:solidFill>
                <a:schemeClr val="tx2"/>
              </a:solidFill>
              <a:latin typeface="Corbe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2819401" y="3733799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819401" y="3886199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819401" y="4038599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2819401" y="4190999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2819401" y="4343399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2819401" y="3429001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2819401" y="3581401"/>
            <a:ext cx="457200" cy="76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3962400" y="42671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3962400" y="44195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4953000" y="41466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4953000" y="42990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4953000" y="44514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65455" y="2822212"/>
                <a:ext cx="23457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cap="small" dirty="0" smtClean="0">
                    <a:solidFill>
                      <a:srgbClr val="C00000"/>
                    </a:solidFill>
                    <a:latin typeface="Corbel" pitchFamily="34" charset="0"/>
                  </a:rPr>
                  <a:t>Max Cut</a:t>
                </a:r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C00000"/>
                            </a:solidFill>
                            <a:latin typeface="Cambria Math"/>
                          </a:rPr>
                          <m:t>GW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𝜀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Corbel" pitchFamily="34" charset="0"/>
                  </a:rPr>
                  <a:t>)?</a:t>
                </a:r>
                <a:endParaRPr lang="en-US" sz="2000" dirty="0">
                  <a:solidFill>
                    <a:srgbClr val="C00000"/>
                  </a:solidFill>
                  <a:latin typeface="Corbe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455" y="2822212"/>
                <a:ext cx="2345707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285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33880" y="6059269"/>
                <a:ext cx="6930936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2"/>
                    </a:solidFill>
                    <a:latin typeface="Corbel" pitchFamily="34" charset="0"/>
                  </a:rPr>
                  <a:t>(*) </a:t>
                </a:r>
                <a:r>
                  <a:rPr lang="en-US" dirty="0" smtClean="0">
                    <a:latin typeface="Corbel" pitchFamily="34" charset="0"/>
                  </a:rPr>
                  <a:t>assuming </a:t>
                </a:r>
                <a:r>
                  <a:rPr lang="en-US" i="1" dirty="0" smtClean="0">
                    <a:latin typeface="Corbel" pitchFamily="34" charset="0"/>
                  </a:rPr>
                  <a:t>Exponential Time Hypothesis</a:t>
                </a:r>
                <a:r>
                  <a:rPr lang="en-US" dirty="0" smtClean="0">
                    <a:latin typeface="Corbel" pitchFamily="34" charset="0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latin typeface="Corbel" pitchFamily="34" charset="0"/>
                  </a:rPr>
                  <a:t>[Impagliazzo-Paturi-Zane’01]</a:t>
                </a:r>
                <a:endParaRPr lang="en-US" cap="small" dirty="0" smtClean="0">
                  <a:latin typeface="Corbel" pitchFamily="34" charset="0"/>
                </a:endParaRPr>
              </a:p>
              <a:p>
                <a:pPr algn="ctr"/>
                <a:r>
                  <a:rPr lang="en-US" cap="small" dirty="0" smtClean="0">
                    <a:latin typeface="Corbel" pitchFamily="34" charset="0"/>
                  </a:rPr>
                  <a:t>(</a:t>
                </a:r>
                <a:r>
                  <a:rPr lang="en-US" sz="1200" cap="small" dirty="0">
                    <a:latin typeface="Corbel" pitchFamily="34" charset="0"/>
                  </a:rPr>
                  <a:t> </a:t>
                </a:r>
                <a:r>
                  <a:rPr lang="en-US" b="1" cap="small" dirty="0" smtClean="0">
                    <a:latin typeface="Corbel" pitchFamily="34" charset="0"/>
                  </a:rPr>
                  <a:t>3-Sat</a:t>
                </a:r>
                <a:r>
                  <a:rPr lang="en-US" dirty="0" smtClean="0">
                    <a:latin typeface="Corbel" pitchFamily="34" charset="0"/>
                  </a:rPr>
                  <a:t> has 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𝑜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>
                    <a:latin typeface="Corbel" pitchFamily="34" charset="0"/>
                  </a:rPr>
                  <a:t> algorithm )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880" y="6059269"/>
                <a:ext cx="6930936" cy="689932"/>
              </a:xfrm>
              <a:prstGeom prst="rect">
                <a:avLst/>
              </a:prstGeom>
              <a:blipFill rotWithShape="1">
                <a:blip r:embed="rId14"/>
                <a:stretch>
                  <a:fillRect l="-704" t="-4425" r="-88" b="-13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1219200" y="762000"/>
            <a:ext cx="6553200" cy="1295400"/>
            <a:chOff x="1219200" y="2286000"/>
            <a:chExt cx="6553200" cy="1295400"/>
          </a:xfrm>
        </p:grpSpPr>
        <p:sp>
          <p:nvSpPr>
            <p:cNvPr id="52" name="TextBox 51"/>
            <p:cNvSpPr txBox="1"/>
            <p:nvPr/>
          </p:nvSpPr>
          <p:spPr>
            <a:xfrm>
              <a:off x="1371600" y="2444353"/>
              <a:ext cx="6028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Corbel" pitchFamily="34" charset="0"/>
                </a:rPr>
                <a:t>Subexponential Algorithm for Unique Games</a:t>
              </a:r>
              <a:endParaRPr lang="en-US" sz="2400" dirty="0">
                <a:solidFill>
                  <a:schemeClr val="tx2"/>
                </a:solidFill>
                <a:latin typeface="Corbe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19200" y="2286000"/>
              <a:ext cx="6553200" cy="12954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schemeClr val="tx1"/>
                </a:solidFill>
                <a:latin typeface="Corbe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828800" y="2895600"/>
                  <a:ext cx="3502818" cy="6450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/>
                        </a:rPr>
                        <m:t>UG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𝜀</m:t>
                          </m:r>
                        </m:e>
                      </m:d>
                    </m:oMath>
                  </a14:m>
                  <a:r>
                    <a:rPr lang="en-US" sz="2400" dirty="0" smtClean="0">
                      <a:solidFill>
                        <a:srgbClr val="C00000"/>
                      </a:solidFill>
                      <a:latin typeface="Corbel" pitchFamily="34" charset="0"/>
                    </a:rPr>
                    <a:t> in time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func>
                    </m:oMath>
                  </a14:m>
                  <a:endParaRPr lang="en-US" sz="2400" baseline="55000" dirty="0">
                    <a:solidFill>
                      <a:srgbClr val="C00000"/>
                    </a:solidFill>
                    <a:latin typeface="Corbel" pitchFamily="34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2895600"/>
                  <a:ext cx="3502818" cy="645048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75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Rectangle 54"/>
          <p:cNvSpPr/>
          <p:nvPr/>
        </p:nvSpPr>
        <p:spPr>
          <a:xfrm>
            <a:off x="990600" y="152400"/>
            <a:ext cx="6934200" cy="228600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2743200"/>
            <a:ext cx="2307651" cy="5334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7596" y="3790503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small" dirty="0" smtClean="0">
                <a:latin typeface="Corbel" pitchFamily="34" charset="0"/>
              </a:rPr>
              <a:t>Graph Isomorphism</a:t>
            </a:r>
            <a:endParaRPr lang="en-US" b="1" cap="small" dirty="0">
              <a:latin typeface="Corbe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4054488" y="4235365"/>
            <a:ext cx="7302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3962400" y="39623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3962400" y="4114799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990600" y="6059269"/>
            <a:ext cx="7074216" cy="689932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842963" y="6019800"/>
            <a:ext cx="74580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3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  <p:bldP spid="42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1759</Words>
  <Application>Microsoft Office PowerPoint</Application>
  <PresentationFormat>On-screen Show (4:3)</PresentationFormat>
  <Paragraphs>262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2011-07-06T17:07:31Z</dcterms:created>
  <dcterms:modified xsi:type="dcterms:W3CDTF">2011-07-06T17:07:41Z</dcterms:modified>
</cp:coreProperties>
</file>